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61" r:id="rId5"/>
    <p:sldId id="262" r:id="rId6"/>
    <p:sldId id="263" r:id="rId7"/>
    <p:sldId id="264"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B2B3617-EA32-49F6-AACD-17177C33ABDA}" type="datetimeFigureOut">
              <a:rPr kumimoji="1" lang="ja-JP" altLang="en-US" smtClean="0"/>
              <a:t>2019/12/11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1704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B2B3617-EA32-49F6-AACD-17177C33ABDA}" type="datetimeFigureOut">
              <a:rPr kumimoji="1" lang="ja-JP" altLang="en-US" smtClean="0"/>
              <a:t>2019/12/11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1187696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B2B3617-EA32-49F6-AACD-17177C33ABDA}" type="datetimeFigureOut">
              <a:rPr kumimoji="1" lang="ja-JP" altLang="en-US" smtClean="0"/>
              <a:t>2019/12/11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1457416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B2B3617-EA32-49F6-AACD-17177C33ABDA}" type="datetimeFigureOut">
              <a:rPr kumimoji="1" lang="ja-JP" altLang="en-US" smtClean="0"/>
              <a:t>2019/12/11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4169972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B2B3617-EA32-49F6-AACD-17177C33ABDA}" type="datetimeFigureOut">
              <a:rPr kumimoji="1" lang="ja-JP" altLang="en-US" smtClean="0"/>
              <a:t>2019/12/11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1671249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3B2B3617-EA32-49F6-AACD-17177C33ABDA}" type="datetimeFigureOut">
              <a:rPr kumimoji="1" lang="ja-JP" altLang="en-US" smtClean="0"/>
              <a:t>2019/12/11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3513109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B2B3617-EA32-49F6-AACD-17177C33ABDA}" type="datetimeFigureOut">
              <a:rPr kumimoji="1" lang="ja-JP" altLang="en-US" smtClean="0"/>
              <a:t>2019/12/11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955550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B2B3617-EA32-49F6-AACD-17177C33ABDA}" type="datetimeFigureOut">
              <a:rPr kumimoji="1" lang="ja-JP" altLang="en-US" smtClean="0"/>
              <a:t>2019/12/11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26578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B2B3617-EA32-49F6-AACD-17177C33ABDA}" type="datetimeFigureOut">
              <a:rPr kumimoji="1" lang="ja-JP" altLang="en-US" smtClean="0"/>
              <a:t>2019/12/11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4239020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B2B3617-EA32-49F6-AACD-17177C33ABDA}" type="datetimeFigureOut">
              <a:rPr kumimoji="1" lang="ja-JP" altLang="en-US" smtClean="0"/>
              <a:t>2019/12/11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3866221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B2B3617-EA32-49F6-AACD-17177C33ABDA}" type="datetimeFigureOut">
              <a:rPr kumimoji="1" lang="ja-JP" altLang="en-US" smtClean="0"/>
              <a:t>2019/12/11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3096540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B3617-EA32-49F6-AACD-17177C33ABDA}" type="datetimeFigureOut">
              <a:rPr kumimoji="1" lang="ja-JP" altLang="en-US" smtClean="0"/>
              <a:t>2019/12/11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3DCDB9-962B-4722-BF96-BD33A6EE72AF}" type="slidenum">
              <a:rPr kumimoji="1" lang="ja-JP" altLang="en-US" smtClean="0"/>
              <a:t>‹#›</a:t>
            </a:fld>
            <a:endParaRPr kumimoji="1" lang="ja-JP" altLang="en-US"/>
          </a:p>
        </p:txBody>
      </p:sp>
    </p:spTree>
    <p:extLst>
      <p:ext uri="{BB962C8B-B14F-4D97-AF65-F5344CB8AC3E}">
        <p14:creationId xmlns:p14="http://schemas.microsoft.com/office/powerpoint/2010/main" val="1242158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323528" y="1520788"/>
            <a:ext cx="8483777" cy="1477328"/>
          </a:xfrm>
          <a:prstGeom prst="rect">
            <a:avLst/>
          </a:prstGeom>
        </p:spPr>
        <p:txBody>
          <a:bodyPr wrap="square">
            <a:spAutoFit/>
          </a:bodyPr>
          <a:lstStyle/>
          <a:p>
            <a:r>
              <a:rPr lang="ja-JP" altLang="en-US" u="sng" dirty="0"/>
              <a:t>７ 関係機関等の連携に向けた</a:t>
            </a:r>
            <a:r>
              <a:rPr lang="ja-JP" altLang="en-US" u="sng" dirty="0" smtClean="0"/>
              <a:t>施策</a:t>
            </a:r>
            <a:endParaRPr lang="en-US" altLang="ja-JP" u="sng" dirty="0" smtClean="0"/>
          </a:p>
          <a:p>
            <a:r>
              <a:rPr lang="ja-JP" altLang="en-US" dirty="0" smtClean="0"/>
              <a:t>（</a:t>
            </a:r>
            <a:r>
              <a:rPr lang="ja-JP" altLang="en-US" dirty="0"/>
              <a:t>２） 一人一人の医療的ケア児のためには、福祉や医療等の関係分野について一定</a:t>
            </a:r>
          </a:p>
          <a:p>
            <a:r>
              <a:rPr lang="ja-JP" altLang="en-US" dirty="0" smtClean="0"/>
              <a:t>　　の</a:t>
            </a:r>
            <a:r>
              <a:rPr lang="ja-JP" altLang="en-US" dirty="0"/>
              <a:t>知識を有した者により、その暮らしの設計を手助けできる調整者が必要である。</a:t>
            </a:r>
          </a:p>
          <a:p>
            <a:r>
              <a:rPr lang="ja-JP" altLang="en-US" dirty="0" smtClean="0"/>
              <a:t>　　その</a:t>
            </a:r>
            <a:r>
              <a:rPr lang="ja-JP" altLang="en-US" dirty="0"/>
              <a:t>ため、</a:t>
            </a:r>
            <a:r>
              <a:rPr lang="ja-JP" altLang="en-US" b="1" u="sng" dirty="0"/>
              <a:t>地方公共団体等において重症心身障害児者等及び医療的ケア児の</a:t>
            </a:r>
            <a:r>
              <a:rPr lang="ja-JP" altLang="en-US" b="1" u="sng" dirty="0" smtClean="0"/>
              <a:t>支</a:t>
            </a:r>
            <a:endParaRPr lang="en-US" altLang="ja-JP" b="1" u="sng" dirty="0" smtClean="0"/>
          </a:p>
          <a:p>
            <a:r>
              <a:rPr lang="ja-JP" altLang="en-US" b="1" dirty="0"/>
              <a:t>　</a:t>
            </a:r>
            <a:r>
              <a:rPr lang="ja-JP" altLang="en-US" b="1" dirty="0" smtClean="0"/>
              <a:t>　</a:t>
            </a:r>
            <a:r>
              <a:rPr lang="ja-JP" altLang="en-US" b="1" u="sng" dirty="0" smtClean="0"/>
              <a:t>援を</a:t>
            </a:r>
            <a:r>
              <a:rPr lang="ja-JP" altLang="en-US" b="1" u="sng" dirty="0"/>
              <a:t>コーディネートする者の育成を進めていく</a:t>
            </a:r>
            <a:r>
              <a:rPr lang="ja-JP" altLang="en-US" dirty="0"/>
              <a:t>ことをお願いする。</a:t>
            </a:r>
          </a:p>
        </p:txBody>
      </p:sp>
      <p:sp>
        <p:nvSpPr>
          <p:cNvPr id="7" name="メモ 6"/>
          <p:cNvSpPr/>
          <p:nvPr/>
        </p:nvSpPr>
        <p:spPr>
          <a:xfrm>
            <a:off x="240335" y="899154"/>
            <a:ext cx="8566971" cy="621634"/>
          </a:xfrm>
          <a:prstGeom prst="foldedCorne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医療的ケア児の支援に関する保健、医療、福祉、教育等の連携の一層の推進に</a:t>
            </a:r>
            <a:r>
              <a:rPr lang="ja-JP" altLang="en-US" b="1" dirty="0" smtClean="0">
                <a:solidFill>
                  <a:schemeClr val="tx1"/>
                </a:solidFill>
              </a:rPr>
              <a:t>ついて</a:t>
            </a:r>
            <a:endParaRPr lang="en-US" altLang="ja-JP" b="1" dirty="0" smtClean="0">
              <a:solidFill>
                <a:schemeClr val="tx1"/>
              </a:solidFill>
            </a:endParaRPr>
          </a:p>
          <a:p>
            <a:pPr algn="r"/>
            <a:r>
              <a:rPr kumimoji="1" lang="ja-JP" altLang="en-US" sz="1200" b="1" dirty="0" smtClean="0">
                <a:solidFill>
                  <a:schemeClr val="tx1"/>
                </a:solidFill>
              </a:rPr>
              <a:t>（平成</a:t>
            </a:r>
            <a:r>
              <a:rPr kumimoji="1" lang="en-US" altLang="ja-JP" sz="1200" b="1" dirty="0" smtClean="0">
                <a:solidFill>
                  <a:schemeClr val="tx1"/>
                </a:solidFill>
              </a:rPr>
              <a:t>28</a:t>
            </a:r>
            <a:r>
              <a:rPr kumimoji="1" lang="ja-JP" altLang="en-US" sz="1200" b="1" dirty="0" smtClean="0">
                <a:solidFill>
                  <a:schemeClr val="tx1"/>
                </a:solidFill>
              </a:rPr>
              <a:t>年</a:t>
            </a:r>
            <a:r>
              <a:rPr kumimoji="1" lang="en-US" altLang="ja-JP" sz="1200" b="1" dirty="0" smtClean="0">
                <a:solidFill>
                  <a:schemeClr val="tx1"/>
                </a:solidFill>
              </a:rPr>
              <a:t>6</a:t>
            </a:r>
            <a:r>
              <a:rPr kumimoji="1" lang="ja-JP" altLang="en-US" sz="1200" b="1" dirty="0" smtClean="0">
                <a:solidFill>
                  <a:schemeClr val="tx1"/>
                </a:solidFill>
              </a:rPr>
              <a:t>月</a:t>
            </a:r>
            <a:r>
              <a:rPr kumimoji="1" lang="en-US" altLang="ja-JP" sz="1200" b="1" dirty="0" smtClean="0">
                <a:solidFill>
                  <a:schemeClr val="tx1"/>
                </a:solidFill>
              </a:rPr>
              <a:t>3</a:t>
            </a:r>
            <a:r>
              <a:rPr kumimoji="1" lang="ja-JP" altLang="en-US" sz="1200" b="1" dirty="0" smtClean="0">
                <a:solidFill>
                  <a:schemeClr val="tx1"/>
                </a:solidFill>
              </a:rPr>
              <a:t>日　</a:t>
            </a:r>
            <a:r>
              <a:rPr lang="zh-CN" altLang="en-US" sz="1200" b="1" dirty="0">
                <a:solidFill>
                  <a:schemeClr val="tx1"/>
                </a:solidFill>
              </a:rPr>
              <a:t>医政発</a:t>
            </a:r>
            <a:r>
              <a:rPr lang="en-US" altLang="zh-CN" sz="1200" b="1" dirty="0">
                <a:solidFill>
                  <a:schemeClr val="tx1"/>
                </a:solidFill>
              </a:rPr>
              <a:t>0603 </a:t>
            </a:r>
            <a:r>
              <a:rPr lang="zh-CN" altLang="en-US" sz="1200" b="1" dirty="0" smtClean="0">
                <a:solidFill>
                  <a:schemeClr val="tx1"/>
                </a:solidFill>
              </a:rPr>
              <a:t>第３号</a:t>
            </a:r>
            <a:r>
              <a:rPr lang="ja-JP" altLang="en-US" sz="1200" b="1" dirty="0" smtClean="0">
                <a:solidFill>
                  <a:schemeClr val="tx1"/>
                </a:solidFill>
              </a:rPr>
              <a:t>　</a:t>
            </a:r>
            <a:r>
              <a:rPr lang="zh-CN" altLang="en-US" sz="1200" b="1" dirty="0" smtClean="0">
                <a:solidFill>
                  <a:schemeClr val="tx1"/>
                </a:solidFill>
              </a:rPr>
              <a:t>雇児発</a:t>
            </a:r>
            <a:r>
              <a:rPr lang="en-US" altLang="zh-CN" sz="1200" b="1" dirty="0">
                <a:solidFill>
                  <a:schemeClr val="tx1"/>
                </a:solidFill>
              </a:rPr>
              <a:t>0603 </a:t>
            </a:r>
            <a:r>
              <a:rPr lang="zh-CN" altLang="en-US" sz="1200" b="1" dirty="0" smtClean="0">
                <a:solidFill>
                  <a:schemeClr val="tx1"/>
                </a:solidFill>
              </a:rPr>
              <a:t>第４号</a:t>
            </a:r>
            <a:r>
              <a:rPr lang="ja-JP" altLang="en-US" sz="1200" b="1" dirty="0" smtClean="0">
                <a:solidFill>
                  <a:schemeClr val="tx1"/>
                </a:solidFill>
              </a:rPr>
              <a:t>　</a:t>
            </a:r>
            <a:r>
              <a:rPr lang="zh-CN" altLang="en-US" sz="1200" b="1" dirty="0" smtClean="0">
                <a:solidFill>
                  <a:schemeClr val="tx1"/>
                </a:solidFill>
              </a:rPr>
              <a:t>障発</a:t>
            </a:r>
            <a:r>
              <a:rPr lang="en-US" altLang="zh-CN" sz="1200" b="1" dirty="0">
                <a:solidFill>
                  <a:schemeClr val="tx1"/>
                </a:solidFill>
              </a:rPr>
              <a:t>0603 </a:t>
            </a:r>
            <a:r>
              <a:rPr lang="zh-CN" altLang="en-US" sz="1200" b="1" dirty="0">
                <a:solidFill>
                  <a:schemeClr val="tx1"/>
                </a:solidFill>
              </a:rPr>
              <a:t>第２ </a:t>
            </a:r>
            <a:r>
              <a:rPr lang="zh-CN" altLang="en-US" sz="1200" b="1" dirty="0" smtClean="0">
                <a:solidFill>
                  <a:schemeClr val="tx1"/>
                </a:solidFill>
              </a:rPr>
              <a:t>号</a:t>
            </a:r>
            <a:r>
              <a:rPr lang="ja-JP" altLang="en-US" sz="1200" b="1" dirty="0" smtClean="0">
                <a:solidFill>
                  <a:schemeClr val="tx1"/>
                </a:solidFill>
              </a:rPr>
              <a:t>　</a:t>
            </a:r>
            <a:r>
              <a:rPr lang="zh-CN" altLang="en-US" sz="1200" b="1" dirty="0" smtClean="0">
                <a:solidFill>
                  <a:schemeClr val="tx1"/>
                </a:solidFill>
              </a:rPr>
              <a:t>府子本</a:t>
            </a:r>
            <a:r>
              <a:rPr lang="zh-CN" altLang="en-US" sz="1200" b="1" dirty="0">
                <a:solidFill>
                  <a:schemeClr val="tx1"/>
                </a:solidFill>
              </a:rPr>
              <a:t>第</a:t>
            </a:r>
            <a:r>
              <a:rPr lang="en-US" altLang="zh-CN" sz="1200" b="1" dirty="0">
                <a:solidFill>
                  <a:schemeClr val="tx1"/>
                </a:solidFill>
              </a:rPr>
              <a:t>377 </a:t>
            </a:r>
            <a:r>
              <a:rPr lang="zh-CN" altLang="en-US" sz="1200" b="1" dirty="0" smtClean="0">
                <a:solidFill>
                  <a:schemeClr val="tx1"/>
                </a:solidFill>
              </a:rPr>
              <a:t>号</a:t>
            </a:r>
            <a:r>
              <a:rPr lang="ja-JP" altLang="en-US" sz="1200" b="1" dirty="0" smtClean="0">
                <a:solidFill>
                  <a:schemeClr val="tx1"/>
                </a:solidFill>
              </a:rPr>
              <a:t>　</a:t>
            </a:r>
            <a:r>
              <a:rPr lang="en-US" altLang="zh-CN" sz="1200" b="1" dirty="0" smtClean="0">
                <a:solidFill>
                  <a:schemeClr val="tx1"/>
                </a:solidFill>
              </a:rPr>
              <a:t>28 </a:t>
            </a:r>
            <a:r>
              <a:rPr lang="zh-CN" altLang="en-US" sz="1200" b="1" dirty="0">
                <a:solidFill>
                  <a:schemeClr val="tx1"/>
                </a:solidFill>
              </a:rPr>
              <a:t>文科初第</a:t>
            </a:r>
            <a:r>
              <a:rPr lang="en-US" altLang="zh-CN" sz="1200" b="1" dirty="0">
                <a:solidFill>
                  <a:schemeClr val="tx1"/>
                </a:solidFill>
              </a:rPr>
              <a:t>372 </a:t>
            </a:r>
            <a:r>
              <a:rPr lang="zh-CN" altLang="en-US" sz="1200" b="1" dirty="0" smtClean="0">
                <a:solidFill>
                  <a:schemeClr val="tx1"/>
                </a:solidFill>
              </a:rPr>
              <a:t>号</a:t>
            </a:r>
            <a:r>
              <a:rPr lang="ja-JP" altLang="en-US" sz="1200" b="1" dirty="0" smtClean="0">
                <a:solidFill>
                  <a:schemeClr val="tx1"/>
                </a:solidFill>
              </a:rPr>
              <a:t>）</a:t>
            </a:r>
            <a:endParaRPr kumimoji="1" lang="ja-JP" altLang="en-US" sz="1200" b="1" dirty="0">
              <a:solidFill>
                <a:schemeClr val="tx1"/>
              </a:solidFill>
            </a:endParaRPr>
          </a:p>
        </p:txBody>
      </p:sp>
      <p:sp>
        <p:nvSpPr>
          <p:cNvPr id="8" name="メモ 7"/>
          <p:cNvSpPr/>
          <p:nvPr/>
        </p:nvSpPr>
        <p:spPr>
          <a:xfrm>
            <a:off x="240335" y="3293225"/>
            <a:ext cx="8566970" cy="653050"/>
          </a:xfrm>
          <a:prstGeom prst="foldedCorne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rPr>
              <a:t>障害福祉サービス等及び障害児通所支援等の円滑な実施を確保するための基本的な指針</a:t>
            </a:r>
            <a:r>
              <a:rPr lang="ja-JP" altLang="en-US" sz="1200" b="1" dirty="0" smtClean="0">
                <a:solidFill>
                  <a:schemeClr val="tx1"/>
                </a:solidFill>
              </a:rPr>
              <a:t>（平成</a:t>
            </a:r>
            <a:r>
              <a:rPr lang="en-US" altLang="ja-JP" sz="1200" b="1" dirty="0" smtClean="0">
                <a:solidFill>
                  <a:schemeClr val="tx1"/>
                </a:solidFill>
              </a:rPr>
              <a:t>28</a:t>
            </a:r>
            <a:r>
              <a:rPr lang="ja-JP" altLang="en-US" sz="1200" b="1" dirty="0" smtClean="0">
                <a:solidFill>
                  <a:schemeClr val="tx1"/>
                </a:solidFill>
              </a:rPr>
              <a:t>年厚生労働省告示第</a:t>
            </a:r>
            <a:r>
              <a:rPr lang="en-US" altLang="ja-JP" sz="1200" b="1" dirty="0" smtClean="0">
                <a:solidFill>
                  <a:schemeClr val="tx1"/>
                </a:solidFill>
              </a:rPr>
              <a:t>116</a:t>
            </a:r>
            <a:r>
              <a:rPr lang="ja-JP" altLang="en-US" sz="1200" b="1" dirty="0" smtClean="0">
                <a:solidFill>
                  <a:schemeClr val="tx1"/>
                </a:solidFill>
              </a:rPr>
              <a:t>号）</a:t>
            </a:r>
            <a:endParaRPr lang="ja-JP" altLang="en-US" sz="1200" b="1" dirty="0">
              <a:solidFill>
                <a:schemeClr val="tx1"/>
              </a:solidFill>
            </a:endParaRPr>
          </a:p>
        </p:txBody>
      </p:sp>
      <p:sp>
        <p:nvSpPr>
          <p:cNvPr id="9" name="正方形/長方形 8"/>
          <p:cNvSpPr/>
          <p:nvPr/>
        </p:nvSpPr>
        <p:spPr>
          <a:xfrm>
            <a:off x="240335" y="4025092"/>
            <a:ext cx="8566970" cy="2862322"/>
          </a:xfrm>
          <a:prstGeom prst="rect">
            <a:avLst/>
          </a:prstGeom>
        </p:spPr>
        <p:txBody>
          <a:bodyPr wrap="square">
            <a:spAutoFit/>
          </a:bodyPr>
          <a:lstStyle/>
          <a:p>
            <a:r>
              <a:rPr lang="ja-JP" altLang="en-US" u="sng" dirty="0"/>
              <a:t>４ 特別な支援が必要な障害児に対する支援体制の</a:t>
            </a:r>
            <a:r>
              <a:rPr lang="ja-JP" altLang="en-US" u="sng" dirty="0" smtClean="0"/>
              <a:t>整備</a:t>
            </a:r>
            <a:endParaRPr lang="en-US" altLang="ja-JP" u="sng" dirty="0" smtClean="0"/>
          </a:p>
          <a:p>
            <a:r>
              <a:rPr lang="ja-JP" altLang="en-US" dirty="0" smtClean="0"/>
              <a:t>（</a:t>
            </a:r>
            <a:r>
              <a:rPr lang="ja-JP" altLang="en-US" dirty="0"/>
              <a:t>二） 医療的ケア児に対する支援体制の充実</a:t>
            </a:r>
          </a:p>
          <a:p>
            <a:r>
              <a:rPr lang="ja-JP" altLang="en-US" dirty="0" smtClean="0"/>
              <a:t>　　医療的</a:t>
            </a:r>
            <a:r>
              <a:rPr lang="ja-JP" altLang="en-US" dirty="0"/>
              <a:t>ケア児に対する総合的な支援体制の構築に向けて、</a:t>
            </a:r>
            <a:r>
              <a:rPr lang="ja-JP" altLang="en-US" u="sng" dirty="0"/>
              <a:t>市町村においては</a:t>
            </a:r>
            <a:r>
              <a:rPr lang="ja-JP" altLang="en-US" u="sng" dirty="0" smtClean="0"/>
              <a:t>、関</a:t>
            </a:r>
            <a:endParaRPr lang="en-US" altLang="ja-JP" u="sng" dirty="0" smtClean="0"/>
          </a:p>
          <a:p>
            <a:r>
              <a:rPr lang="en-US" altLang="ja-JP" dirty="0"/>
              <a:t> </a:t>
            </a:r>
            <a:r>
              <a:rPr lang="en-US" altLang="ja-JP" dirty="0" smtClean="0"/>
              <a:t> </a:t>
            </a:r>
            <a:r>
              <a:rPr lang="ja-JP" altLang="en-US" dirty="0" smtClean="0"/>
              <a:t>　</a:t>
            </a:r>
            <a:r>
              <a:rPr lang="ja-JP" altLang="en-US" u="sng" dirty="0" smtClean="0"/>
              <a:t>連</a:t>
            </a:r>
            <a:r>
              <a:rPr lang="ja-JP" altLang="en-US" u="sng" dirty="0"/>
              <a:t>分野の支援を調整するコーディネーターとして養成された相談支援専門員等の</a:t>
            </a:r>
            <a:r>
              <a:rPr lang="ja-JP" altLang="en-US" u="sng" dirty="0" smtClean="0"/>
              <a:t>配</a:t>
            </a:r>
            <a:endParaRPr lang="en-US" altLang="ja-JP" u="sng" dirty="0" smtClean="0"/>
          </a:p>
          <a:p>
            <a:r>
              <a:rPr lang="en-US" altLang="ja-JP" dirty="0"/>
              <a:t> </a:t>
            </a:r>
            <a:r>
              <a:rPr lang="en-US" altLang="ja-JP" dirty="0" smtClean="0"/>
              <a:t>    </a:t>
            </a:r>
            <a:r>
              <a:rPr lang="ja-JP" altLang="en-US" u="sng" dirty="0" smtClean="0"/>
              <a:t>置を</a:t>
            </a:r>
            <a:r>
              <a:rPr lang="ja-JP" altLang="en-US" u="sng" dirty="0"/>
              <a:t>促進することが必要である。</a:t>
            </a:r>
            <a:r>
              <a:rPr lang="ja-JP" altLang="en-US" dirty="0"/>
              <a:t>このコーディネーターは、医療的ケア児が必要と</a:t>
            </a:r>
            <a:r>
              <a:rPr lang="ja-JP" altLang="en-US" dirty="0" smtClean="0"/>
              <a:t>する</a:t>
            </a:r>
            <a:endParaRPr lang="en-US" altLang="ja-JP" dirty="0" smtClean="0"/>
          </a:p>
          <a:p>
            <a:r>
              <a:rPr lang="en-US" altLang="ja-JP" dirty="0"/>
              <a:t> </a:t>
            </a:r>
            <a:r>
              <a:rPr lang="en-US" altLang="ja-JP" dirty="0" smtClean="0"/>
              <a:t>    </a:t>
            </a:r>
            <a:r>
              <a:rPr lang="ja-JP" altLang="en-US" dirty="0" smtClean="0"/>
              <a:t>多分野</a:t>
            </a:r>
            <a:r>
              <a:rPr lang="ja-JP" altLang="en-US" dirty="0"/>
              <a:t>にまたがる支援の利用を調整し、総合的かつ包括的な支援の提供に</a:t>
            </a:r>
            <a:r>
              <a:rPr lang="ja-JP" altLang="en-US" dirty="0" smtClean="0"/>
              <a:t>つなげる</a:t>
            </a:r>
            <a:endParaRPr lang="en-US" altLang="ja-JP" dirty="0" smtClean="0"/>
          </a:p>
          <a:p>
            <a:r>
              <a:rPr lang="en-US" altLang="ja-JP" dirty="0"/>
              <a:t> </a:t>
            </a:r>
            <a:r>
              <a:rPr lang="en-US" altLang="ja-JP" dirty="0" smtClean="0"/>
              <a:t>    </a:t>
            </a:r>
            <a:r>
              <a:rPr lang="ja-JP" altLang="en-US" dirty="0" smtClean="0"/>
              <a:t>と</a:t>
            </a:r>
            <a:r>
              <a:rPr lang="ja-JP" altLang="en-US" dirty="0"/>
              <a:t>ともに</a:t>
            </a:r>
            <a:r>
              <a:rPr lang="ja-JP" altLang="en-US" dirty="0" smtClean="0"/>
              <a:t>、協議</a:t>
            </a:r>
            <a:r>
              <a:rPr lang="ja-JP" altLang="en-US" dirty="0"/>
              <a:t>の場に参画し、地域における課題の整理や地域資源の開発等を</a:t>
            </a:r>
            <a:r>
              <a:rPr lang="ja-JP" altLang="en-US" dirty="0" smtClean="0"/>
              <a:t>行い</a:t>
            </a:r>
            <a:endParaRPr lang="en-US" altLang="ja-JP" dirty="0" smtClean="0"/>
          </a:p>
          <a:p>
            <a:r>
              <a:rPr lang="en-US" altLang="ja-JP" dirty="0"/>
              <a:t> </a:t>
            </a:r>
            <a:r>
              <a:rPr lang="en-US" altLang="ja-JP" dirty="0" smtClean="0"/>
              <a:t>    </a:t>
            </a:r>
            <a:r>
              <a:rPr lang="ja-JP" altLang="en-US" dirty="0" smtClean="0"/>
              <a:t>ながら</a:t>
            </a:r>
            <a:r>
              <a:rPr lang="ja-JP" altLang="en-US" dirty="0"/>
              <a:t>、医療的</a:t>
            </a:r>
            <a:r>
              <a:rPr lang="ja-JP" altLang="en-US" dirty="0" smtClean="0"/>
              <a:t>ケア児</a:t>
            </a:r>
            <a:r>
              <a:rPr lang="ja-JP" altLang="en-US" dirty="0"/>
              <a:t>に対する支援のための地域づくりを推進するといった役割</a:t>
            </a:r>
            <a:r>
              <a:rPr lang="ja-JP" altLang="en-US" dirty="0" smtClean="0"/>
              <a:t>を</a:t>
            </a:r>
            <a:endParaRPr lang="en-US" altLang="ja-JP" dirty="0" smtClean="0"/>
          </a:p>
          <a:p>
            <a:r>
              <a:rPr lang="en-US" altLang="ja-JP" dirty="0"/>
              <a:t> </a:t>
            </a:r>
            <a:r>
              <a:rPr lang="en-US" altLang="ja-JP" dirty="0" smtClean="0"/>
              <a:t>    </a:t>
            </a:r>
            <a:r>
              <a:rPr lang="ja-JP" altLang="en-US" dirty="0" smtClean="0"/>
              <a:t>担って</a:t>
            </a:r>
            <a:r>
              <a:rPr lang="ja-JP" altLang="en-US" dirty="0"/>
              <a:t>いる。なお、</a:t>
            </a:r>
            <a:r>
              <a:rPr lang="ja-JP" altLang="en-US" dirty="0" smtClean="0"/>
              <a:t>市町村</a:t>
            </a:r>
            <a:r>
              <a:rPr lang="ja-JP" altLang="en-US" dirty="0"/>
              <a:t>単独での配置が困難な場合には、圏域での配置であって</a:t>
            </a:r>
            <a:r>
              <a:rPr lang="ja-JP" altLang="en-US" dirty="0" smtClean="0"/>
              <a:t>も</a:t>
            </a:r>
            <a:endParaRPr lang="en-US" altLang="ja-JP" dirty="0" smtClean="0"/>
          </a:p>
          <a:p>
            <a:r>
              <a:rPr lang="en-US" altLang="ja-JP" dirty="0"/>
              <a:t> </a:t>
            </a:r>
            <a:r>
              <a:rPr lang="en-US" altLang="ja-JP" dirty="0" smtClean="0"/>
              <a:t>    </a:t>
            </a:r>
            <a:r>
              <a:rPr lang="ja-JP" altLang="en-US" dirty="0" smtClean="0"/>
              <a:t>差し支えない。</a:t>
            </a:r>
            <a:endParaRPr lang="ja-JP" altLang="en-US" dirty="0"/>
          </a:p>
        </p:txBody>
      </p:sp>
      <p:sp>
        <p:nvSpPr>
          <p:cNvPr id="11" name="角丸四角形 10"/>
          <p:cNvSpPr/>
          <p:nvPr/>
        </p:nvSpPr>
        <p:spPr>
          <a:xfrm>
            <a:off x="240335" y="198549"/>
            <a:ext cx="8566970" cy="576064"/>
          </a:xfrm>
          <a:prstGeom prst="roundRect">
            <a:avLst>
              <a:gd name="adj" fmla="val 0"/>
            </a:avLst>
          </a:prstGeom>
          <a:ln/>
        </p:spPr>
        <p:style>
          <a:lnRef idx="1">
            <a:schemeClr val="accent3"/>
          </a:lnRef>
          <a:fillRef idx="2">
            <a:schemeClr val="accent3"/>
          </a:fillRef>
          <a:effectRef idx="1">
            <a:schemeClr val="accent3"/>
          </a:effectRef>
          <a:fontRef idx="minor">
            <a:schemeClr val="dk1"/>
          </a:fontRef>
        </p:style>
        <p:txBody>
          <a:bodyPr tIns="0" bIns="0" rtlCol="0" anchor="ctr"/>
          <a:lstStyle/>
          <a:p>
            <a:pPr>
              <a:lnSpc>
                <a:spcPct val="150000"/>
              </a:lnSpc>
            </a:pPr>
            <a:r>
              <a:rPr lang="ja-JP" altLang="en-US" sz="2000" b="1" dirty="0">
                <a:solidFill>
                  <a:schemeClr val="tx1"/>
                </a:solidFill>
                <a:latin typeface="ＭＳ Ｐゴシック" panose="020B0600070205080204" pitchFamily="50" charset="-128"/>
                <a:cs typeface="Meiryo UI" panose="020B0604030504040204" pitchFamily="50" charset="-128"/>
              </a:rPr>
              <a:t>医療的ケア児等</a:t>
            </a:r>
            <a:r>
              <a:rPr lang="ja-JP" altLang="en-US" sz="2000" b="1" dirty="0" smtClean="0">
                <a:solidFill>
                  <a:schemeClr val="tx1"/>
                </a:solidFill>
                <a:latin typeface="ＭＳ Ｐゴシック" panose="020B0600070205080204" pitchFamily="50" charset="-128"/>
                <a:cs typeface="Meiryo UI" panose="020B0604030504040204" pitchFamily="50" charset="-128"/>
              </a:rPr>
              <a:t>コーディネーターの配置について</a:t>
            </a:r>
            <a:endParaRPr lang="ja-JP" altLang="en-US" sz="2000" b="1"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6" name="正方形/長方形 5"/>
          <p:cNvSpPr/>
          <p:nvPr/>
        </p:nvSpPr>
        <p:spPr>
          <a:xfrm>
            <a:off x="7164288" y="320631"/>
            <a:ext cx="1511935" cy="359410"/>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0"/>
              </a:spcAft>
            </a:pPr>
            <a:r>
              <a:rPr lang="ja-JP" kern="1200" dirty="0">
                <a:solidFill>
                  <a:srgbClr val="000000"/>
                </a:solidFill>
                <a:effectLst/>
                <a:latin typeface="ＭＳ Ｐゴシック" panose="020B0600070205080204" pitchFamily="50" charset="-128"/>
                <a:ea typeface="HGSｺﾞｼｯｸM" panose="020B0600000000000000" pitchFamily="50" charset="-128"/>
                <a:cs typeface="Times New Roman" panose="02020603050405020304" pitchFamily="18" charset="0"/>
              </a:rPr>
              <a:t>資料</a:t>
            </a:r>
            <a:r>
              <a:rPr lang="ja-JP" kern="1200">
                <a:solidFill>
                  <a:srgbClr val="000000"/>
                </a:solidFill>
                <a:effectLst/>
                <a:latin typeface="ＭＳ Ｐゴシック" panose="020B0600070205080204" pitchFamily="50" charset="-128"/>
                <a:ea typeface="HGSｺﾞｼｯｸM" panose="020B0600000000000000" pitchFamily="50" charset="-128"/>
                <a:cs typeface="Times New Roman" panose="02020603050405020304" pitchFamily="18" charset="0"/>
              </a:rPr>
              <a:t>　</a:t>
            </a:r>
            <a:r>
              <a:rPr lang="ja-JP" altLang="en-US" dirty="0">
                <a:solidFill>
                  <a:srgbClr val="000000"/>
                </a:solidFill>
                <a:latin typeface="ＭＳ Ｐゴシック" panose="020B0600070205080204" pitchFamily="50" charset="-128"/>
                <a:ea typeface="HGSｺﾞｼｯｸM" panose="020B0600000000000000" pitchFamily="50" charset="-128"/>
                <a:cs typeface="Times New Roman" panose="02020603050405020304" pitchFamily="18" charset="0"/>
              </a:rPr>
              <a:t>６</a:t>
            </a:r>
            <a:endParaRPr lang="ja-JP"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13" name="テキスト ボックス 12"/>
          <p:cNvSpPr txBox="1"/>
          <p:nvPr/>
        </p:nvSpPr>
        <p:spPr>
          <a:xfrm>
            <a:off x="8085818" y="6472714"/>
            <a:ext cx="955429"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－１－</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28807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323527" y="1336725"/>
            <a:ext cx="8483778" cy="1754326"/>
          </a:xfrm>
          <a:prstGeom prst="rect">
            <a:avLst/>
          </a:prstGeom>
        </p:spPr>
        <p:txBody>
          <a:bodyPr wrap="square">
            <a:spAutoFit/>
          </a:bodyPr>
          <a:lstStyle/>
          <a:p>
            <a:r>
              <a:rPr lang="ja-JP" altLang="en-US" dirty="0"/>
              <a:t>「医療的ケア児等コーディネーター」は、医療的ケア児等の支援を総合調整することになります。このため</a:t>
            </a:r>
            <a:r>
              <a:rPr lang="ja-JP" altLang="en-US" dirty="0" smtClean="0"/>
              <a:t>、</a:t>
            </a:r>
            <a:r>
              <a:rPr lang="ja-JP" altLang="en-US" u="sng" dirty="0" smtClean="0"/>
              <a:t>主</a:t>
            </a:r>
            <a:r>
              <a:rPr lang="ja-JP" altLang="en-US" u="sng" dirty="0"/>
              <a:t>に</a:t>
            </a:r>
            <a:r>
              <a:rPr lang="ja-JP" altLang="en-US" sz="1900" b="1" u="sng" dirty="0"/>
              <a:t>相談支援専門員、保健師、訪問看護師</a:t>
            </a:r>
            <a:r>
              <a:rPr lang="ja-JP" altLang="en-US" u="sng" dirty="0"/>
              <a:t>等を想定しています。</a:t>
            </a:r>
          </a:p>
          <a:p>
            <a:r>
              <a:rPr lang="ja-JP" altLang="en-US" dirty="0"/>
              <a:t>また、この医療的ケア児等コーディネーターには、医療的ケア児等に対する専門的な知識と経験に基づいて、支援に関わる関係機関との連携（多職種連携）を図り、とりわけ本人の健康を維持しつつ、生活の場に多職種が包括的に関わり続けることのできる生活支援システム構築のためのキーパーソンとしての役割が求められています</a:t>
            </a:r>
            <a:r>
              <a:rPr lang="ja-JP" altLang="en-US" dirty="0" smtClean="0"/>
              <a:t>。</a:t>
            </a:r>
            <a:endParaRPr lang="ja-JP" altLang="en-US" dirty="0"/>
          </a:p>
        </p:txBody>
      </p:sp>
      <p:sp>
        <p:nvSpPr>
          <p:cNvPr id="7" name="メモ 6"/>
          <p:cNvSpPr/>
          <p:nvPr/>
        </p:nvSpPr>
        <p:spPr>
          <a:xfrm>
            <a:off x="323527" y="658095"/>
            <a:ext cx="3744416" cy="504056"/>
          </a:xfrm>
          <a:prstGeom prst="foldedCorne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医療的ケア児等コーディネーター</a:t>
            </a:r>
            <a:endParaRPr kumimoji="1" lang="ja-JP" altLang="en-US" b="1" dirty="0">
              <a:solidFill>
                <a:schemeClr val="tx1"/>
              </a:solidFill>
            </a:endParaRPr>
          </a:p>
        </p:txBody>
      </p:sp>
      <p:sp>
        <p:nvSpPr>
          <p:cNvPr id="8" name="メモ 7"/>
          <p:cNvSpPr/>
          <p:nvPr/>
        </p:nvSpPr>
        <p:spPr>
          <a:xfrm>
            <a:off x="323527" y="3471625"/>
            <a:ext cx="6048672" cy="504056"/>
          </a:xfrm>
          <a:prstGeom prst="foldedCorne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「医療的ケア児等コーディネーター」に求められる資質・役割</a:t>
            </a:r>
          </a:p>
        </p:txBody>
      </p:sp>
      <p:sp>
        <p:nvSpPr>
          <p:cNvPr id="9" name="正方形/長方形 8"/>
          <p:cNvSpPr/>
          <p:nvPr/>
        </p:nvSpPr>
        <p:spPr>
          <a:xfrm>
            <a:off x="323527" y="4150255"/>
            <a:ext cx="8483779" cy="2308324"/>
          </a:xfrm>
          <a:prstGeom prst="rect">
            <a:avLst/>
          </a:prstGeom>
        </p:spPr>
        <p:txBody>
          <a:bodyPr wrap="square">
            <a:spAutoFit/>
          </a:bodyPr>
          <a:lstStyle/>
          <a:p>
            <a:r>
              <a:rPr lang="ja-JP" altLang="en-US" dirty="0" smtClean="0"/>
              <a:t>医療的</a:t>
            </a:r>
            <a:r>
              <a:rPr lang="ja-JP" altLang="en-US" dirty="0"/>
              <a:t>ケア児等コーディネーターには、次のような資質と役割が求められています。</a:t>
            </a:r>
          </a:p>
          <a:p>
            <a:r>
              <a:rPr lang="ja-JP" altLang="en-US" dirty="0" smtClean="0"/>
              <a:t>　○</a:t>
            </a:r>
            <a:r>
              <a:rPr lang="ja-JP" altLang="en-US" dirty="0"/>
              <a:t>医療的ケア児等に関する専門的な知識と経験の蓄積</a:t>
            </a:r>
          </a:p>
          <a:p>
            <a:r>
              <a:rPr lang="ja-JP" altLang="en-US" dirty="0" smtClean="0"/>
              <a:t>　○</a:t>
            </a:r>
            <a:r>
              <a:rPr lang="ja-JP" altLang="en-US" dirty="0"/>
              <a:t>多職種連携を実現するための水平関係（パートナーシップ）の構築力</a:t>
            </a:r>
          </a:p>
          <a:p>
            <a:r>
              <a:rPr lang="ja-JP" altLang="en-US" dirty="0" smtClean="0"/>
              <a:t>　○本人</a:t>
            </a:r>
            <a:r>
              <a:rPr lang="ja-JP" altLang="en-US" dirty="0"/>
              <a:t>中心支援と自立支援を継続していくための家族との信頼関係づくり</a:t>
            </a:r>
          </a:p>
          <a:p>
            <a:r>
              <a:rPr lang="ja-JP" altLang="en-US" dirty="0" smtClean="0"/>
              <a:t>　○</a:t>
            </a:r>
            <a:r>
              <a:rPr lang="ja-JP" altLang="en-US" dirty="0"/>
              <a:t>医療的ケア児等の相談支援業務（基本相談、計画相談、ソーシャルワーク）</a:t>
            </a:r>
          </a:p>
          <a:p>
            <a:r>
              <a:rPr lang="ja-JP" altLang="en-US" dirty="0" smtClean="0"/>
              <a:t>　○本人</a:t>
            </a:r>
            <a:r>
              <a:rPr lang="ja-JP" altLang="en-US" dirty="0"/>
              <a:t>のサービス等利用計画（障害児支援利用計画）を作成する相談支援専門員</a:t>
            </a:r>
            <a:r>
              <a:rPr lang="ja-JP" altLang="en-US" dirty="0" smtClean="0"/>
              <a:t>の</a:t>
            </a:r>
            <a:endParaRPr lang="en-US" altLang="ja-JP" dirty="0" smtClean="0"/>
          </a:p>
          <a:p>
            <a:r>
              <a:rPr lang="ja-JP" altLang="en-US" dirty="0"/>
              <a:t>　 </a:t>
            </a:r>
            <a:r>
              <a:rPr lang="ja-JP" altLang="en-US" dirty="0" smtClean="0"/>
              <a:t>　バックアップ</a:t>
            </a:r>
            <a:endParaRPr lang="ja-JP" altLang="en-US" dirty="0"/>
          </a:p>
          <a:p>
            <a:r>
              <a:rPr lang="ja-JP" altLang="en-US" dirty="0"/>
              <a:t>　</a:t>
            </a:r>
            <a:r>
              <a:rPr lang="ja-JP" altLang="en-US" dirty="0" smtClean="0"/>
              <a:t>○</a:t>
            </a:r>
            <a:r>
              <a:rPr lang="ja-JP" altLang="en-US" dirty="0"/>
              <a:t>地域に必要な資源等の改善、開発に向けての実践力</a:t>
            </a:r>
          </a:p>
        </p:txBody>
      </p:sp>
      <p:sp>
        <p:nvSpPr>
          <p:cNvPr id="10" name="正方形/長方形 9"/>
          <p:cNvSpPr/>
          <p:nvPr/>
        </p:nvSpPr>
        <p:spPr>
          <a:xfrm>
            <a:off x="328850" y="123030"/>
            <a:ext cx="8627794" cy="338554"/>
          </a:xfrm>
          <a:prstGeom prst="rect">
            <a:avLst/>
          </a:prstGeom>
        </p:spPr>
        <p:txBody>
          <a:bodyPr wrap="square">
            <a:spAutoFit/>
          </a:bodyPr>
          <a:lstStyle/>
          <a:p>
            <a:pPr algn="r"/>
            <a:r>
              <a:rPr lang="en-US" altLang="ja-JP" sz="1600" dirty="0" smtClean="0"/>
              <a:t>※</a:t>
            </a:r>
            <a:r>
              <a:rPr lang="ja-JP" altLang="en-US" sz="1600" dirty="0" smtClean="0"/>
              <a:t>厚生労働省「医療的</a:t>
            </a:r>
            <a:r>
              <a:rPr lang="ja-JP" altLang="en-US" sz="1600" dirty="0"/>
              <a:t>ケア児等コーディネーター養成研修 実施の</a:t>
            </a:r>
            <a:r>
              <a:rPr lang="ja-JP" altLang="en-US" sz="1600" dirty="0" smtClean="0"/>
              <a:t>手引き」より抜粋</a:t>
            </a:r>
            <a:endParaRPr lang="ja-JP" altLang="en-US" sz="1600" dirty="0"/>
          </a:p>
        </p:txBody>
      </p:sp>
      <p:sp>
        <p:nvSpPr>
          <p:cNvPr id="11" name="テキスト ボックス 10"/>
          <p:cNvSpPr txBox="1"/>
          <p:nvPr/>
        </p:nvSpPr>
        <p:spPr>
          <a:xfrm>
            <a:off x="8085818" y="6472714"/>
            <a:ext cx="955429"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－２－</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333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20062402"/>
              </p:ext>
            </p:extLst>
          </p:nvPr>
        </p:nvGraphicFramePr>
        <p:xfrm>
          <a:off x="179512" y="404664"/>
          <a:ext cx="8830818" cy="6096618"/>
        </p:xfrm>
        <a:graphic>
          <a:graphicData uri="http://schemas.openxmlformats.org/drawingml/2006/table">
            <a:tbl>
              <a:tblPr firstRow="1" bandRow="1">
                <a:tableStyleId>{93296810-A885-4BE3-A3E7-6D5BEEA58F35}</a:tableStyleId>
              </a:tblPr>
              <a:tblGrid>
                <a:gridCol w="1080120">
                  <a:extLst>
                    <a:ext uri="{9D8B030D-6E8A-4147-A177-3AD203B41FA5}">
                      <a16:colId xmlns:a16="http://schemas.microsoft.com/office/drawing/2014/main" val="1026403145"/>
                    </a:ext>
                  </a:extLst>
                </a:gridCol>
                <a:gridCol w="1152128">
                  <a:extLst>
                    <a:ext uri="{9D8B030D-6E8A-4147-A177-3AD203B41FA5}">
                      <a16:colId xmlns:a16="http://schemas.microsoft.com/office/drawing/2014/main" val="1083986389"/>
                    </a:ext>
                  </a:extLst>
                </a:gridCol>
                <a:gridCol w="3744416">
                  <a:extLst>
                    <a:ext uri="{9D8B030D-6E8A-4147-A177-3AD203B41FA5}">
                      <a16:colId xmlns:a16="http://schemas.microsoft.com/office/drawing/2014/main" val="479062243"/>
                    </a:ext>
                  </a:extLst>
                </a:gridCol>
                <a:gridCol w="1728192">
                  <a:extLst>
                    <a:ext uri="{9D8B030D-6E8A-4147-A177-3AD203B41FA5}">
                      <a16:colId xmlns:a16="http://schemas.microsoft.com/office/drawing/2014/main" val="1840956064"/>
                    </a:ext>
                  </a:extLst>
                </a:gridCol>
                <a:gridCol w="1125962">
                  <a:extLst>
                    <a:ext uri="{9D8B030D-6E8A-4147-A177-3AD203B41FA5}">
                      <a16:colId xmlns:a16="http://schemas.microsoft.com/office/drawing/2014/main" val="1154872263"/>
                    </a:ext>
                  </a:extLst>
                </a:gridCol>
              </a:tblGrid>
              <a:tr h="441595">
                <a:tc>
                  <a:txBody>
                    <a:bodyPr/>
                    <a:lstStyle/>
                    <a:p>
                      <a:pPr algn="ctr"/>
                      <a:r>
                        <a:rPr kumimoji="1" lang="ja-JP" altLang="en-US" sz="1400" dirty="0" smtClean="0">
                          <a:solidFill>
                            <a:sysClr val="windowText" lastClr="000000"/>
                          </a:solidFill>
                        </a:rPr>
                        <a:t>職種</a:t>
                      </a:r>
                      <a:endParaRPr kumimoji="1" lang="ja-JP" altLang="en-US" sz="14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solidFill>
                            <a:sysClr val="windowText" lastClr="000000"/>
                          </a:solidFill>
                        </a:rPr>
                        <a:t>根拠</a:t>
                      </a:r>
                      <a:endParaRPr kumimoji="1" lang="ja-JP" altLang="en-US" sz="14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solidFill>
                            <a:sysClr val="windowText" lastClr="000000"/>
                          </a:solidFill>
                        </a:rPr>
                        <a:t>役割</a:t>
                      </a:r>
                      <a:endParaRPr kumimoji="1" lang="ja-JP" altLang="en-US" sz="14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solidFill>
                            <a:sysClr val="windowText" lastClr="000000"/>
                          </a:solidFill>
                        </a:rPr>
                        <a:t>対象</a:t>
                      </a:r>
                      <a:endParaRPr kumimoji="1" lang="ja-JP" altLang="en-US" sz="14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solidFill>
                            <a:sysClr val="windowText" lastClr="000000"/>
                          </a:solidFill>
                        </a:rPr>
                        <a:t>年齢</a:t>
                      </a:r>
                      <a:endParaRPr kumimoji="1" lang="ja-JP" altLang="en-US" sz="14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2478585"/>
                  </a:ext>
                </a:extLst>
              </a:tr>
              <a:tr h="1845023">
                <a:tc>
                  <a:txBody>
                    <a:bodyPr/>
                    <a:lstStyle/>
                    <a:p>
                      <a:r>
                        <a:rPr kumimoji="1" lang="ja-JP" altLang="en-US" sz="1700" dirty="0" err="1" smtClean="0">
                          <a:solidFill>
                            <a:sysClr val="windowText" lastClr="000000"/>
                          </a:solidFill>
                        </a:rPr>
                        <a:t>障がい</a:t>
                      </a:r>
                      <a:r>
                        <a:rPr kumimoji="1" lang="ja-JP" altLang="en-US" sz="1700" dirty="0" smtClean="0">
                          <a:solidFill>
                            <a:sysClr val="windowText" lastClr="000000"/>
                          </a:solidFill>
                        </a:rPr>
                        <a:t>者相談支援専門員</a:t>
                      </a:r>
                      <a:endParaRPr kumimoji="1" lang="en-US" altLang="ja-JP" sz="1700" dirty="0" smtClean="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700" dirty="0" smtClean="0">
                          <a:solidFill>
                            <a:sysClr val="windowText" lastClr="000000"/>
                          </a:solidFill>
                        </a:rPr>
                        <a:t>障害者総合支援法</a:t>
                      </a:r>
                      <a:endParaRPr kumimoji="1" lang="ja-JP" altLang="en-US" sz="17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700" kern="1200" dirty="0" smtClean="0">
                          <a:solidFill>
                            <a:sysClr val="windowText" lastClr="000000"/>
                          </a:solidFill>
                          <a:effectLst/>
                        </a:rPr>
                        <a:t>①障害福祉サービスなどの利用計画の作成</a:t>
                      </a:r>
                      <a:endParaRPr kumimoji="1" lang="en-US" altLang="ja-JP" sz="1700" kern="1200" dirty="0" smtClean="0">
                        <a:solidFill>
                          <a:sysClr val="windowText" lastClr="000000"/>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700" kern="1200" dirty="0" smtClean="0">
                          <a:solidFill>
                            <a:sysClr val="windowText" lastClr="000000"/>
                          </a:solidFill>
                          <a:effectLst/>
                        </a:rPr>
                        <a:t>②地域生活への移行・定着に向けた支援</a:t>
                      </a:r>
                      <a:endParaRPr kumimoji="1" lang="en-US" altLang="ja-JP" sz="1700" kern="1200" dirty="0" smtClean="0">
                        <a:solidFill>
                          <a:sysClr val="windowText" lastClr="000000"/>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700" kern="1200" dirty="0" smtClean="0">
                          <a:solidFill>
                            <a:sysClr val="windowText" lastClr="000000"/>
                          </a:solidFill>
                          <a:effectLst/>
                        </a:rPr>
                        <a:t>③住宅入居等支援事業や成年後見制度利用支援事業に関する支援</a:t>
                      </a:r>
                      <a:r>
                        <a:rPr kumimoji="1" lang="ja-JP" altLang="en-US" sz="1700" dirty="0" smtClean="0">
                          <a:solidFill>
                            <a:sysClr val="windowText" lastClr="000000"/>
                          </a:solidFill>
                        </a:rPr>
                        <a:t>　　　　　　　　　　　　など</a:t>
                      </a:r>
                      <a:endParaRPr kumimoji="1" lang="ja-JP" altLang="en-US" sz="17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700" dirty="0" smtClean="0">
                          <a:solidFill>
                            <a:sysClr val="windowText" lastClr="000000"/>
                          </a:solidFill>
                        </a:rPr>
                        <a:t>障害者（児）</a:t>
                      </a:r>
                      <a:endParaRPr kumimoji="1" lang="ja-JP" altLang="en-US" sz="17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700" dirty="0" smtClean="0">
                          <a:solidFill>
                            <a:sysClr val="windowText" lastClr="000000"/>
                          </a:solidFill>
                        </a:rPr>
                        <a:t>なし（原則、６５歳以上のサービス利用は介護保険法優先）</a:t>
                      </a:r>
                      <a:endParaRPr kumimoji="1" lang="ja-JP" altLang="en-US" sz="17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888346"/>
                  </a:ext>
                </a:extLst>
              </a:tr>
              <a:tr h="18450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700" dirty="0" smtClean="0">
                          <a:solidFill>
                            <a:sysClr val="windowText" lastClr="000000"/>
                          </a:solidFill>
                        </a:rPr>
                        <a:t>保健師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700" dirty="0" smtClean="0">
                          <a:solidFill>
                            <a:sysClr val="windowText" lastClr="000000"/>
                          </a:solidFill>
                        </a:rPr>
                        <a:t>児童福祉法</a:t>
                      </a:r>
                      <a:endParaRPr kumimoji="1" lang="en-US" altLang="ja-JP" sz="1700" dirty="0" smtClean="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700" dirty="0" smtClean="0">
                          <a:solidFill>
                            <a:sysClr val="windowText" lastClr="000000"/>
                          </a:solidFill>
                        </a:rPr>
                        <a:t>疾病や</a:t>
                      </a:r>
                      <a:r>
                        <a:rPr kumimoji="1" lang="ja-JP" altLang="en-US" sz="1700" dirty="0" err="1" smtClean="0">
                          <a:solidFill>
                            <a:sysClr val="windowText" lastClr="000000"/>
                          </a:solidFill>
                        </a:rPr>
                        <a:t>障がいを</a:t>
                      </a:r>
                      <a:r>
                        <a:rPr kumimoji="1" lang="ja-JP" altLang="en-US" sz="1700" dirty="0" smtClean="0">
                          <a:solidFill>
                            <a:sysClr val="windowText" lastClr="000000"/>
                          </a:solidFill>
                        </a:rPr>
                        <a:t>受容し、必要な医療や療育を受けながら地域で安心して生活できるように支援</a:t>
                      </a:r>
                      <a:endParaRPr kumimoji="1" lang="en-US" altLang="ja-JP" sz="1700" dirty="0" smtClean="0">
                        <a:solidFill>
                          <a:sysClr val="windowText" lastClr="000000"/>
                        </a:solidFill>
                      </a:endParaRPr>
                    </a:p>
                    <a:p>
                      <a:r>
                        <a:rPr kumimoji="1" lang="ja-JP" altLang="en-US" sz="1700" dirty="0" smtClean="0">
                          <a:solidFill>
                            <a:sysClr val="windowText" lastClr="000000"/>
                          </a:solidFill>
                        </a:rPr>
                        <a:t>①専門職による訪問指導や療育相談</a:t>
                      </a:r>
                      <a:endParaRPr kumimoji="1" lang="en-US" altLang="ja-JP" sz="1700" dirty="0" smtClean="0">
                        <a:solidFill>
                          <a:sysClr val="windowText" lastClr="000000"/>
                        </a:solidFill>
                      </a:endParaRPr>
                    </a:p>
                    <a:p>
                      <a:r>
                        <a:rPr kumimoji="1" lang="ja-JP" altLang="en-US" sz="1700" dirty="0" smtClean="0">
                          <a:solidFill>
                            <a:sysClr val="windowText" lastClr="000000"/>
                          </a:solidFill>
                        </a:rPr>
                        <a:t>②疾患や療育についての学習・交流会</a:t>
                      </a:r>
                      <a:endParaRPr kumimoji="1" lang="en-US" altLang="ja-JP" sz="1700" dirty="0" smtClean="0">
                        <a:solidFill>
                          <a:sysClr val="windowText" lastClr="000000"/>
                        </a:solidFill>
                      </a:endParaRPr>
                    </a:p>
                    <a:p>
                      <a:r>
                        <a:rPr kumimoji="1" lang="ja-JP" altLang="en-US" sz="1700" dirty="0" smtClean="0">
                          <a:solidFill>
                            <a:sysClr val="windowText" lastClr="000000"/>
                          </a:solidFill>
                        </a:rPr>
                        <a:t>③地域における関係機関との支援体制構築</a:t>
                      </a:r>
                      <a:endParaRPr kumimoji="1" lang="en-US" altLang="ja-JP" sz="1700" dirty="0" smtClean="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700" dirty="0" smtClean="0">
                          <a:solidFill>
                            <a:sysClr val="windowText" lastClr="000000"/>
                          </a:solidFill>
                        </a:rPr>
                        <a:t>慢性疾患・</a:t>
                      </a:r>
                      <a:endParaRPr kumimoji="1" lang="en-US" altLang="ja-JP" sz="1700" dirty="0" smtClean="0">
                        <a:solidFill>
                          <a:sysClr val="windowText" lastClr="000000"/>
                        </a:solidFill>
                      </a:endParaRPr>
                    </a:p>
                    <a:p>
                      <a:r>
                        <a:rPr kumimoji="1" lang="ja-JP" altLang="en-US" sz="1700" dirty="0" err="1" smtClean="0">
                          <a:solidFill>
                            <a:sysClr val="windowText" lastClr="000000"/>
                          </a:solidFill>
                        </a:rPr>
                        <a:t>身体障がい</a:t>
                      </a:r>
                      <a:r>
                        <a:rPr kumimoji="1" lang="ja-JP" altLang="en-US" sz="1700" dirty="0" smtClean="0">
                          <a:solidFill>
                            <a:sysClr val="windowText" lastClr="000000"/>
                          </a:solidFill>
                        </a:rPr>
                        <a:t>等を有する児とその保護者</a:t>
                      </a:r>
                      <a:endParaRPr kumimoji="1" lang="ja-JP" altLang="en-US" sz="17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700" dirty="0" smtClean="0">
                          <a:solidFill>
                            <a:sysClr val="windowText" lastClr="000000"/>
                          </a:solidFill>
                        </a:rPr>
                        <a:t>18</a:t>
                      </a:r>
                      <a:r>
                        <a:rPr kumimoji="1" lang="ja-JP" altLang="en-US" sz="1700" smtClean="0">
                          <a:solidFill>
                            <a:sysClr val="windowText" lastClr="000000"/>
                          </a:solidFill>
                        </a:rPr>
                        <a:t>歳</a:t>
                      </a:r>
                      <a:r>
                        <a:rPr kumimoji="1" lang="ja-JP" altLang="en-US" sz="1700" smtClean="0">
                          <a:solidFill>
                            <a:sysClr val="windowText" lastClr="000000"/>
                          </a:solidFill>
                        </a:rPr>
                        <a:t>未満</a:t>
                      </a:r>
                      <a:r>
                        <a:rPr kumimoji="1" lang="ja-JP" altLang="en-US" sz="1700" dirty="0" smtClean="0">
                          <a:solidFill>
                            <a:sysClr val="windowText" lastClr="000000"/>
                          </a:solidFill>
                        </a:rPr>
                        <a:t>（</a:t>
                      </a:r>
                      <a:r>
                        <a:rPr kumimoji="1" lang="ja-JP" altLang="en-US" sz="1700" smtClean="0">
                          <a:solidFill>
                            <a:sysClr val="windowText" lastClr="000000"/>
                          </a:solidFill>
                        </a:rPr>
                        <a:t>小児</a:t>
                      </a:r>
                      <a:r>
                        <a:rPr kumimoji="1" lang="ja-JP" altLang="en-US" sz="1700" dirty="0" smtClean="0">
                          <a:solidFill>
                            <a:sysClr val="windowText" lastClr="000000"/>
                          </a:solidFill>
                        </a:rPr>
                        <a:t>慢性特定疾病児は</a:t>
                      </a:r>
                      <a:r>
                        <a:rPr kumimoji="1" lang="en-US" altLang="ja-JP" sz="1700" dirty="0" smtClean="0">
                          <a:solidFill>
                            <a:sysClr val="windowText" lastClr="000000"/>
                          </a:solidFill>
                        </a:rPr>
                        <a:t>20</a:t>
                      </a:r>
                      <a:r>
                        <a:rPr kumimoji="1" lang="ja-JP" altLang="en-US" sz="1700" dirty="0" smtClean="0">
                          <a:solidFill>
                            <a:sysClr val="windowText" lastClr="000000"/>
                          </a:solidFill>
                        </a:rPr>
                        <a:t>歳未満）</a:t>
                      </a:r>
                      <a:endParaRPr kumimoji="1" lang="ja-JP" altLang="en-US" sz="17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87681504"/>
                  </a:ext>
                </a:extLst>
              </a:tr>
              <a:tr h="18450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700" dirty="0" smtClean="0">
                          <a:solidFill>
                            <a:sysClr val="windowText" lastClr="000000"/>
                          </a:solidFill>
                        </a:rPr>
                        <a:t>訪問看護師</a:t>
                      </a:r>
                      <a:endParaRPr kumimoji="1" lang="en-US" altLang="ja-JP" sz="1700" dirty="0" smtClean="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700" dirty="0" smtClean="0">
                          <a:solidFill>
                            <a:schemeClr val="tx1"/>
                          </a:solidFill>
                        </a:rPr>
                        <a:t>医療保険</a:t>
                      </a:r>
                      <a:endParaRPr kumimoji="1" lang="en-US" altLang="ja-JP" sz="1700" dirty="0" smtClean="0">
                        <a:solidFill>
                          <a:schemeClr val="tx1"/>
                        </a:solidFill>
                      </a:endParaRPr>
                    </a:p>
                    <a:p>
                      <a:r>
                        <a:rPr kumimoji="1" lang="ja-JP" altLang="en-US" sz="1700" dirty="0" smtClean="0">
                          <a:solidFill>
                            <a:schemeClr val="tx1"/>
                          </a:solidFill>
                        </a:rPr>
                        <a:t>介護保険</a:t>
                      </a:r>
                      <a:endParaRPr kumimoji="1" lang="ja-JP" altLang="en-US" sz="17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700" dirty="0" smtClean="0">
                          <a:solidFill>
                            <a:schemeClr val="tx1"/>
                          </a:solidFill>
                        </a:rPr>
                        <a:t>①病状・障がいの観察と看護</a:t>
                      </a:r>
                      <a:endParaRPr kumimoji="1" lang="en-US" altLang="ja-JP" sz="1700" dirty="0" smtClean="0">
                        <a:solidFill>
                          <a:schemeClr val="tx1"/>
                        </a:solidFill>
                      </a:endParaRPr>
                    </a:p>
                    <a:p>
                      <a:r>
                        <a:rPr kumimoji="1" lang="ja-JP" altLang="en-US" sz="1700" dirty="0" smtClean="0">
                          <a:solidFill>
                            <a:schemeClr val="tx1"/>
                          </a:solidFill>
                        </a:rPr>
                        <a:t>②療養生活の指導</a:t>
                      </a:r>
                      <a:endParaRPr kumimoji="1" lang="en-US" altLang="ja-JP" sz="1700" dirty="0" smtClean="0">
                        <a:solidFill>
                          <a:schemeClr val="tx1"/>
                        </a:solidFill>
                      </a:endParaRPr>
                    </a:p>
                    <a:p>
                      <a:r>
                        <a:rPr kumimoji="1" lang="ja-JP" altLang="en-US" sz="1700" dirty="0" smtClean="0">
                          <a:solidFill>
                            <a:schemeClr val="tx1"/>
                          </a:solidFill>
                        </a:rPr>
                        <a:t>③療養生活上の必要な看護援助</a:t>
                      </a:r>
                      <a:endParaRPr kumimoji="1" lang="en-US" altLang="ja-JP" sz="1700" dirty="0" smtClean="0">
                        <a:solidFill>
                          <a:schemeClr val="tx1"/>
                        </a:solidFill>
                      </a:endParaRPr>
                    </a:p>
                    <a:p>
                      <a:r>
                        <a:rPr kumimoji="1" lang="ja-JP" altLang="en-US" sz="1700" dirty="0" smtClean="0">
                          <a:solidFill>
                            <a:schemeClr val="tx1"/>
                          </a:solidFill>
                        </a:rPr>
                        <a:t>④服薬の管理</a:t>
                      </a:r>
                      <a:endParaRPr kumimoji="1" lang="en-US" altLang="ja-JP" sz="1700" dirty="0" smtClean="0">
                        <a:solidFill>
                          <a:schemeClr val="tx1"/>
                        </a:solidFill>
                      </a:endParaRPr>
                    </a:p>
                    <a:p>
                      <a:r>
                        <a:rPr kumimoji="1" lang="ja-JP" altLang="en-US" sz="1700" dirty="0" smtClean="0">
                          <a:solidFill>
                            <a:schemeClr val="tx1"/>
                          </a:solidFill>
                        </a:rPr>
                        <a:t>⑤医療機器の管理や操作援助</a:t>
                      </a:r>
                      <a:endParaRPr kumimoji="1" lang="en-US" altLang="ja-JP" sz="1700" dirty="0" smtClean="0">
                        <a:solidFill>
                          <a:schemeClr val="tx1"/>
                        </a:solidFill>
                      </a:endParaRPr>
                    </a:p>
                    <a:p>
                      <a:r>
                        <a:rPr kumimoji="1" lang="ja-JP" altLang="en-US" sz="1700" dirty="0" smtClean="0">
                          <a:solidFill>
                            <a:schemeClr val="tx1"/>
                          </a:solidFill>
                        </a:rPr>
                        <a:t>など</a:t>
                      </a:r>
                      <a:endParaRPr kumimoji="1" lang="ja-JP" altLang="en-US" sz="17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700" baseline="0" dirty="0" smtClean="0">
                          <a:solidFill>
                            <a:schemeClr val="tx1"/>
                          </a:solidFill>
                        </a:rPr>
                        <a:t>疾病や</a:t>
                      </a:r>
                      <a:r>
                        <a:rPr kumimoji="1" lang="ja-JP" altLang="en-US" sz="1700" baseline="0" dirty="0" err="1" smtClean="0">
                          <a:solidFill>
                            <a:schemeClr val="tx1"/>
                          </a:solidFill>
                        </a:rPr>
                        <a:t>障がい</a:t>
                      </a:r>
                      <a:r>
                        <a:rPr kumimoji="1" lang="ja-JP" altLang="en-US" sz="1700" baseline="0" dirty="0" smtClean="0">
                          <a:solidFill>
                            <a:schemeClr val="tx1"/>
                          </a:solidFill>
                        </a:rPr>
                        <a:t>等を有し、居宅で療養しながら生活されている方で、主治医が必要と認めた方</a:t>
                      </a:r>
                      <a:endParaRPr kumimoji="1" lang="ja-JP" altLang="en-US" sz="170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700" dirty="0" smtClean="0">
                          <a:solidFill>
                            <a:schemeClr val="tx1"/>
                          </a:solidFill>
                        </a:rPr>
                        <a:t>なし（原則、６５歳以上のサービス利用は介護保険法優先）</a:t>
                      </a:r>
                      <a:endParaRPr kumimoji="1" lang="ja-JP" altLang="en-US" sz="17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29725"/>
                  </a:ext>
                </a:extLst>
              </a:tr>
            </a:tbl>
          </a:graphicData>
        </a:graphic>
      </p:graphicFrame>
      <p:sp>
        <p:nvSpPr>
          <p:cNvPr id="7" name="テキスト ボックス 6"/>
          <p:cNvSpPr txBox="1"/>
          <p:nvPr/>
        </p:nvSpPr>
        <p:spPr>
          <a:xfrm>
            <a:off x="8085818" y="6472714"/>
            <a:ext cx="955429" cy="369332"/>
          </a:xfrm>
          <a:prstGeom prst="rect">
            <a:avLst/>
          </a:prstGeom>
          <a:noFill/>
        </p:spPr>
        <p:txBody>
          <a:bodyPr wrap="square" rtlCol="0">
            <a:spAutoFit/>
          </a:bodyPr>
          <a:lstStyle/>
          <a:p>
            <a:r>
              <a:rPr kumimoji="1" lang="ja-JP" altLang="en-US" smtClean="0">
                <a:latin typeface="Meiryo UI" panose="020B0604030504040204" pitchFamily="50" charset="-128"/>
                <a:ea typeface="Meiryo UI" panose="020B0604030504040204" pitchFamily="50" charset="-128"/>
                <a:cs typeface="Meiryo UI" panose="020B0604030504040204" pitchFamily="50" charset="-128"/>
              </a:rPr>
              <a:t>－３－</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751802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コンテンツ プレースホルダー 5"/>
          <p:cNvGraphicFramePr>
            <a:graphicFrameLocks noGrp="1"/>
          </p:cNvGraphicFramePr>
          <p:nvPr>
            <p:ph idx="1"/>
            <p:extLst/>
          </p:nvPr>
        </p:nvGraphicFramePr>
        <p:xfrm>
          <a:off x="171362" y="896660"/>
          <a:ext cx="8649111" cy="5730240"/>
        </p:xfrm>
        <a:graphic>
          <a:graphicData uri="http://schemas.openxmlformats.org/drawingml/2006/table">
            <a:tbl>
              <a:tblPr firstRow="1" bandRow="1">
                <a:tableStyleId>{D7AC3CCA-C797-4891-BE02-D94E43425B78}</a:tableStyleId>
              </a:tblPr>
              <a:tblGrid>
                <a:gridCol w="1126444">
                  <a:extLst>
                    <a:ext uri="{9D8B030D-6E8A-4147-A177-3AD203B41FA5}">
                      <a16:colId xmlns:a16="http://schemas.microsoft.com/office/drawing/2014/main" val="871617074"/>
                    </a:ext>
                  </a:extLst>
                </a:gridCol>
                <a:gridCol w="1328256">
                  <a:extLst>
                    <a:ext uri="{9D8B030D-6E8A-4147-A177-3AD203B41FA5}">
                      <a16:colId xmlns:a16="http://schemas.microsoft.com/office/drawing/2014/main" val="4259292526"/>
                    </a:ext>
                  </a:extLst>
                </a:gridCol>
                <a:gridCol w="1398164">
                  <a:extLst>
                    <a:ext uri="{9D8B030D-6E8A-4147-A177-3AD203B41FA5}">
                      <a16:colId xmlns:a16="http://schemas.microsoft.com/office/drawing/2014/main" val="3403328279"/>
                    </a:ext>
                  </a:extLst>
                </a:gridCol>
                <a:gridCol w="908807">
                  <a:extLst>
                    <a:ext uri="{9D8B030D-6E8A-4147-A177-3AD203B41FA5}">
                      <a16:colId xmlns:a16="http://schemas.microsoft.com/office/drawing/2014/main" val="2150675789"/>
                    </a:ext>
                  </a:extLst>
                </a:gridCol>
                <a:gridCol w="908807">
                  <a:extLst>
                    <a:ext uri="{9D8B030D-6E8A-4147-A177-3AD203B41FA5}">
                      <a16:colId xmlns:a16="http://schemas.microsoft.com/office/drawing/2014/main" val="2886883550"/>
                    </a:ext>
                  </a:extLst>
                </a:gridCol>
                <a:gridCol w="2978633">
                  <a:extLst>
                    <a:ext uri="{9D8B030D-6E8A-4147-A177-3AD203B41FA5}">
                      <a16:colId xmlns:a16="http://schemas.microsoft.com/office/drawing/2014/main" val="3732250426"/>
                    </a:ext>
                  </a:extLst>
                </a:gridCol>
              </a:tblGrid>
              <a:tr h="370840">
                <a:tc>
                  <a:txBody>
                    <a:bodyPr/>
                    <a:lstStyle/>
                    <a:p>
                      <a:pPr algn="ctr"/>
                      <a:endParaRPr kumimoji="1" lang="ja-JP" altLang="en-US" dirty="0"/>
                    </a:p>
                  </a:txBody>
                  <a:tcPr/>
                </a:tc>
                <a:tc>
                  <a:txBody>
                    <a:bodyPr/>
                    <a:lstStyle/>
                    <a:p>
                      <a:pPr algn="ctr"/>
                      <a:r>
                        <a:rPr kumimoji="1" lang="ja-JP" altLang="en-US" dirty="0" smtClean="0"/>
                        <a:t>受講</a:t>
                      </a:r>
                      <a:endParaRPr kumimoji="1" lang="en-US" altLang="ja-JP" dirty="0" smtClean="0"/>
                    </a:p>
                    <a:p>
                      <a:pPr algn="ctr"/>
                      <a:r>
                        <a:rPr kumimoji="1" lang="ja-JP" altLang="en-US" dirty="0" smtClean="0"/>
                        <a:t>対象者</a:t>
                      </a:r>
                      <a:endParaRPr kumimoji="1" lang="ja-JP" altLang="en-US" dirty="0"/>
                    </a:p>
                  </a:txBody>
                  <a:tcPr/>
                </a:tc>
                <a:tc>
                  <a:txBody>
                    <a:bodyPr/>
                    <a:lstStyle/>
                    <a:p>
                      <a:pPr algn="ctr"/>
                      <a:r>
                        <a:rPr kumimoji="1" lang="ja-JP" altLang="en-US" dirty="0" smtClean="0"/>
                        <a:t>実施</a:t>
                      </a:r>
                      <a:endParaRPr kumimoji="1" lang="en-US" altLang="ja-JP" dirty="0" smtClean="0"/>
                    </a:p>
                    <a:p>
                      <a:pPr algn="ctr"/>
                      <a:r>
                        <a:rPr kumimoji="1" lang="ja-JP" altLang="en-US" dirty="0" smtClean="0"/>
                        <a:t>期間</a:t>
                      </a:r>
                      <a:endParaRPr kumimoji="1" lang="ja-JP" altLang="en-US" dirty="0"/>
                    </a:p>
                  </a:txBody>
                  <a:tcPr/>
                </a:tc>
                <a:tc>
                  <a:txBody>
                    <a:bodyPr/>
                    <a:lstStyle/>
                    <a:p>
                      <a:pPr algn="ctr"/>
                      <a:r>
                        <a:rPr lang="ja-JP" altLang="en-US" sz="1800" dirty="0" smtClean="0"/>
                        <a:t>受講</a:t>
                      </a:r>
                      <a:endParaRPr lang="en-US" altLang="ja-JP" sz="1800" dirty="0" smtClean="0"/>
                    </a:p>
                    <a:p>
                      <a:pPr algn="ctr"/>
                      <a:r>
                        <a:rPr lang="ja-JP" altLang="en-US" sz="1800" dirty="0" smtClean="0"/>
                        <a:t>申込</a:t>
                      </a:r>
                      <a:endParaRPr kumimoji="1" lang="ja-JP" altLang="en-US" dirty="0"/>
                    </a:p>
                  </a:txBody>
                  <a:tcPr/>
                </a:tc>
                <a:tc>
                  <a:txBody>
                    <a:bodyPr/>
                    <a:lstStyle/>
                    <a:p>
                      <a:pPr algn="ctr"/>
                      <a:r>
                        <a:rPr lang="ja-JP" altLang="en-US" sz="1800" dirty="0" smtClean="0"/>
                        <a:t>研修</a:t>
                      </a:r>
                      <a:endParaRPr lang="en-US" altLang="ja-JP" sz="1800" dirty="0" smtClean="0"/>
                    </a:p>
                    <a:p>
                      <a:pPr algn="ctr"/>
                      <a:r>
                        <a:rPr lang="ja-JP" altLang="en-US" sz="1800" dirty="0" smtClean="0"/>
                        <a:t>修了</a:t>
                      </a:r>
                      <a:endParaRPr kumimoji="1" lang="ja-JP" altLang="en-US" dirty="0"/>
                    </a:p>
                  </a:txBody>
                  <a:tcPr/>
                </a:tc>
                <a:tc>
                  <a:txBody>
                    <a:bodyPr/>
                    <a:lstStyle/>
                    <a:p>
                      <a:pPr algn="ctr"/>
                      <a:r>
                        <a:rPr kumimoji="1" lang="ja-JP" altLang="en-US" dirty="0" smtClean="0"/>
                        <a:t>研修修了者職種</a:t>
                      </a:r>
                      <a:endParaRPr kumimoji="1" lang="en-US" altLang="ja-JP" dirty="0" smtClean="0"/>
                    </a:p>
                    <a:p>
                      <a:pPr algn="ctr"/>
                      <a:r>
                        <a:rPr kumimoji="1" lang="ja-JP" altLang="en-US" dirty="0" smtClean="0"/>
                        <a:t>（重複あり）</a:t>
                      </a:r>
                      <a:endParaRPr kumimoji="1" lang="ja-JP" altLang="en-US" dirty="0"/>
                    </a:p>
                  </a:txBody>
                  <a:tcPr anchor="ctr"/>
                </a:tc>
                <a:extLst>
                  <a:ext uri="{0D108BD9-81ED-4DB2-BD59-A6C34878D82A}">
                    <a16:rowId xmlns:a16="http://schemas.microsoft.com/office/drawing/2014/main" val="1189026191"/>
                  </a:ext>
                </a:extLst>
              </a:tr>
              <a:tr h="2167885">
                <a:tc>
                  <a:txBody>
                    <a:bodyPr/>
                    <a:lstStyle/>
                    <a:p>
                      <a:pPr marL="0" indent="0">
                        <a:buNone/>
                      </a:pPr>
                      <a:r>
                        <a:rPr kumimoji="1" lang="ja-JP" altLang="en-US" sz="1800" dirty="0" smtClean="0"/>
                        <a:t>医療的ケア児等コーディネーター養成研修</a:t>
                      </a:r>
                      <a:endParaRPr kumimoji="1" lang="en-US" altLang="ja-JP" sz="1800" dirty="0" smtClean="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kern="1200" dirty="0" smtClean="0">
                          <a:effectLst/>
                        </a:rPr>
                        <a:t>市町村から医療的ケア児等コーディネーターを担う者として推薦を受けた者</a:t>
                      </a:r>
                      <a:endParaRPr kumimoji="1" lang="ja-JP" altLang="en-US" sz="1400" dirty="0"/>
                    </a:p>
                  </a:txBody>
                  <a:tcPr anchor="ctr"/>
                </a:tc>
                <a:tc>
                  <a:txBody>
                    <a:bodyPr/>
                    <a:lstStyle/>
                    <a:p>
                      <a:r>
                        <a:rPr lang="ja-JP" altLang="en-US" sz="1800" dirty="0" smtClean="0"/>
                        <a:t>令和元年９月３０日、１０月４日、１０月１６日、１０月１７日の４日間で実施</a:t>
                      </a:r>
                      <a:endParaRPr kumimoji="1" lang="ja-JP" altLang="en-US" dirty="0"/>
                    </a:p>
                  </a:txBody>
                  <a:tcPr anchor="ctr"/>
                </a:tc>
                <a:tc>
                  <a:txBody>
                    <a:bodyPr/>
                    <a:lstStyle/>
                    <a:p>
                      <a:pPr algn="ctr"/>
                      <a:r>
                        <a:rPr lang="ja-JP" altLang="en-US" sz="1800" dirty="0" smtClean="0"/>
                        <a:t>３４名</a:t>
                      </a:r>
                      <a:endParaRPr kumimoji="1" lang="ja-JP" alt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dirty="0" smtClean="0"/>
                        <a:t>３３名</a:t>
                      </a:r>
                      <a:endParaRPr lang="en-US" altLang="ja-JP" sz="1800" dirty="0" smtClean="0"/>
                    </a:p>
                  </a:txBody>
                  <a:tcPr anchor="ctr"/>
                </a:tc>
                <a:tc>
                  <a:txBody>
                    <a:bodyPr/>
                    <a:lstStyle/>
                    <a:p>
                      <a:r>
                        <a:rPr kumimoji="1" lang="ja-JP" altLang="en-US" sz="1400" dirty="0" smtClean="0"/>
                        <a:t>社会福祉士</a:t>
                      </a:r>
                      <a:endParaRPr kumimoji="1" lang="en-US" altLang="ja-JP" sz="1400" dirty="0" smtClean="0"/>
                    </a:p>
                    <a:p>
                      <a:r>
                        <a:rPr kumimoji="1" lang="ja-JP" altLang="en-US" sz="1400" dirty="0" smtClean="0"/>
                        <a:t>介護福祉士</a:t>
                      </a:r>
                      <a:endParaRPr kumimoji="1" lang="en-US" altLang="ja-JP" sz="1400" dirty="0" smtClean="0"/>
                    </a:p>
                    <a:p>
                      <a:r>
                        <a:rPr kumimoji="1" lang="ja-JP" altLang="en-US" sz="1400" dirty="0" smtClean="0"/>
                        <a:t>保育士・幼稚園教諭</a:t>
                      </a:r>
                      <a:endParaRPr kumimoji="1" lang="en-US" altLang="ja-JP" sz="1400" dirty="0" smtClean="0"/>
                    </a:p>
                    <a:p>
                      <a:r>
                        <a:rPr kumimoji="1" lang="ja-JP" altLang="en-US" sz="1400" dirty="0" smtClean="0"/>
                        <a:t>相談支援相談員</a:t>
                      </a:r>
                      <a:endParaRPr kumimoji="1" lang="en-US" altLang="ja-JP" sz="1400" dirty="0" smtClean="0"/>
                    </a:p>
                    <a:p>
                      <a:r>
                        <a:rPr kumimoji="1" lang="ja-JP" altLang="en-US" sz="1400" dirty="0" smtClean="0"/>
                        <a:t>精神保健福祉士</a:t>
                      </a:r>
                      <a:endParaRPr kumimoji="1" lang="en-US" altLang="ja-JP" sz="1400" dirty="0" smtClean="0"/>
                    </a:p>
                    <a:p>
                      <a:r>
                        <a:rPr kumimoji="1" lang="ja-JP" altLang="en-US" sz="1400" dirty="0" smtClean="0"/>
                        <a:t>看護師</a:t>
                      </a:r>
                      <a:endParaRPr kumimoji="1" lang="en-US" altLang="ja-JP" sz="1400" dirty="0" smtClean="0"/>
                    </a:p>
                    <a:p>
                      <a:r>
                        <a:rPr kumimoji="1" lang="ja-JP" altLang="en-US" sz="1400" dirty="0" smtClean="0"/>
                        <a:t>理学療法士</a:t>
                      </a:r>
                      <a:endParaRPr kumimoji="1" lang="en-US" altLang="ja-JP" sz="1400" dirty="0" smtClean="0"/>
                    </a:p>
                    <a:p>
                      <a:r>
                        <a:rPr kumimoji="1" lang="ja-JP" altLang="en-US" sz="1400" dirty="0" smtClean="0"/>
                        <a:t>歯科医師</a:t>
                      </a:r>
                      <a:endParaRPr kumimoji="1" lang="en-US" altLang="ja-JP" sz="1400" dirty="0" smtClean="0"/>
                    </a:p>
                    <a:p>
                      <a:r>
                        <a:rPr kumimoji="1" lang="ja-JP" altLang="en-US" sz="1400" dirty="0" smtClean="0"/>
                        <a:t>保健師</a:t>
                      </a:r>
                      <a:endParaRPr kumimoji="1" lang="en-US" altLang="ja-JP" sz="1400" dirty="0" smtClean="0"/>
                    </a:p>
                    <a:p>
                      <a:r>
                        <a:rPr kumimoji="1" lang="ja-JP" altLang="en-US" sz="1400" dirty="0" smtClean="0"/>
                        <a:t>教員</a:t>
                      </a:r>
                      <a:endParaRPr kumimoji="1" lang="en-US" altLang="ja-JP" sz="1400" dirty="0" smtClean="0"/>
                    </a:p>
                    <a:p>
                      <a:r>
                        <a:rPr kumimoji="1" lang="ja-JP" altLang="en-US" sz="1400" dirty="0" smtClean="0"/>
                        <a:t>言語聴覚士</a:t>
                      </a:r>
                      <a:endParaRPr kumimoji="1" lang="en-US" altLang="ja-JP" sz="1400" dirty="0" smtClean="0"/>
                    </a:p>
                    <a:p>
                      <a:r>
                        <a:rPr kumimoji="1" lang="ja-JP" altLang="en-US" sz="1400" dirty="0" smtClean="0"/>
                        <a:t>市町職員</a:t>
                      </a:r>
                      <a:endParaRPr kumimoji="1" lang="ja-JP" altLang="en-US" sz="1400" dirty="0"/>
                    </a:p>
                  </a:txBody>
                  <a:tcPr anchor="ctr"/>
                </a:tc>
                <a:extLst>
                  <a:ext uri="{0D108BD9-81ED-4DB2-BD59-A6C34878D82A}">
                    <a16:rowId xmlns:a16="http://schemas.microsoft.com/office/drawing/2014/main" val="503831411"/>
                  </a:ext>
                </a:extLst>
              </a:tr>
              <a:tr h="370840">
                <a:tc>
                  <a:txBody>
                    <a:bodyPr/>
                    <a:lstStyle/>
                    <a:p>
                      <a:r>
                        <a:rPr kumimoji="1" lang="ja-JP" altLang="en-US" dirty="0" smtClean="0"/>
                        <a:t>医療的ケア児等支援者養成研修</a:t>
                      </a:r>
                      <a:endParaRPr kumimoji="1" lang="ja-JP" altLang="en-US" dirty="0"/>
                    </a:p>
                  </a:txBody>
                  <a:tcPr anchor="ctr"/>
                </a:tc>
                <a:tc>
                  <a:txBody>
                    <a:bodyPr/>
                    <a:lstStyle/>
                    <a:p>
                      <a:r>
                        <a:rPr kumimoji="1" lang="ja-JP" altLang="ja-JP" sz="1400" kern="1200" dirty="0" smtClean="0">
                          <a:solidFill>
                            <a:schemeClr val="dk1"/>
                          </a:solidFill>
                          <a:effectLst/>
                          <a:latin typeface="+mn-lt"/>
                          <a:ea typeface="+mn-ea"/>
                          <a:cs typeface="+mn-cs"/>
                        </a:rPr>
                        <a:t>医療的ケアが必要な者に対して現に支援している者。または、今後支援を行う予定の者</a:t>
                      </a:r>
                      <a:endParaRPr kumimoji="1" lang="ja-JP" altLang="en-US" sz="1400" dirty="0"/>
                    </a:p>
                  </a:txBody>
                  <a:tcPr anchor="ctr"/>
                </a:tc>
                <a:tc>
                  <a:txBody>
                    <a:bodyPr/>
                    <a:lstStyle/>
                    <a:p>
                      <a:r>
                        <a:rPr lang="ja-JP" altLang="en-US" sz="1800" dirty="0" smtClean="0"/>
                        <a:t>令和元年９月３０日、１０月４日の２日間で実施</a:t>
                      </a:r>
                      <a:endParaRPr kumimoji="1" lang="ja-JP" altLang="en-US" dirty="0"/>
                    </a:p>
                  </a:txBody>
                  <a:tcPr anchor="ctr"/>
                </a:tc>
                <a:tc>
                  <a:txBody>
                    <a:bodyPr/>
                    <a:lstStyle/>
                    <a:p>
                      <a:pPr algn="ctr"/>
                      <a:r>
                        <a:rPr kumimoji="1" lang="ja-JP" altLang="en-US" dirty="0" smtClean="0"/>
                        <a:t>１５６名</a:t>
                      </a:r>
                      <a:endParaRPr kumimoji="1" lang="ja-JP" altLang="en-US" dirty="0"/>
                    </a:p>
                  </a:txBody>
                  <a:tcPr anchor="ctr"/>
                </a:tc>
                <a:tc>
                  <a:txBody>
                    <a:bodyPr/>
                    <a:lstStyle/>
                    <a:p>
                      <a:pPr algn="ctr"/>
                      <a:r>
                        <a:rPr kumimoji="1" lang="ja-JP" altLang="en-US" dirty="0" smtClean="0"/>
                        <a:t>１２８名</a:t>
                      </a:r>
                      <a:endParaRPr kumimoji="1" lang="ja-JP" altLang="en-US" dirty="0"/>
                    </a:p>
                  </a:txBody>
                  <a:tcPr anchor="ctr"/>
                </a:tc>
                <a:tc>
                  <a:txBody>
                    <a:bodyPr/>
                    <a:lstStyle/>
                    <a:p>
                      <a:r>
                        <a:rPr kumimoji="1" lang="ja-JP" altLang="en-US" sz="1400" dirty="0" smtClean="0"/>
                        <a:t>社会福祉士</a:t>
                      </a:r>
                      <a:endParaRPr kumimoji="1" lang="en-US" altLang="ja-JP" sz="1400" dirty="0" smtClean="0"/>
                    </a:p>
                    <a:p>
                      <a:r>
                        <a:rPr kumimoji="1" lang="ja-JP" altLang="en-US" sz="1400" dirty="0" smtClean="0"/>
                        <a:t>介護福祉士</a:t>
                      </a:r>
                      <a:endParaRPr kumimoji="1" lang="en-US" altLang="ja-JP" sz="1400" dirty="0" smtClean="0"/>
                    </a:p>
                    <a:p>
                      <a:r>
                        <a:rPr kumimoji="1" lang="ja-JP" altLang="en-US" sz="1400" dirty="0" smtClean="0"/>
                        <a:t>保育士・幼稚園教諭</a:t>
                      </a:r>
                      <a:endParaRPr kumimoji="1" lang="en-US" altLang="ja-JP" sz="1400" dirty="0" smtClean="0"/>
                    </a:p>
                    <a:p>
                      <a:r>
                        <a:rPr kumimoji="1" lang="ja-JP" altLang="en-US" sz="1400" dirty="0" smtClean="0"/>
                        <a:t>相談支援相談員</a:t>
                      </a:r>
                      <a:endParaRPr kumimoji="1" lang="en-US" altLang="ja-JP" sz="1400" dirty="0" smtClean="0"/>
                    </a:p>
                    <a:p>
                      <a:r>
                        <a:rPr kumimoji="1" lang="ja-JP" altLang="en-US" sz="1400" dirty="0" smtClean="0"/>
                        <a:t>精神保健福祉士</a:t>
                      </a:r>
                      <a:endParaRPr kumimoji="1" lang="en-US" altLang="ja-JP" sz="1400" dirty="0" smtClean="0"/>
                    </a:p>
                    <a:p>
                      <a:r>
                        <a:rPr kumimoji="1" lang="zh-TW" altLang="en-US" sz="1400" dirty="0" smtClean="0"/>
                        <a:t>主任介護支援専門員</a:t>
                      </a:r>
                      <a:endParaRPr kumimoji="1" lang="en-US" altLang="zh-TW"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看護師</a:t>
                      </a:r>
                      <a:endParaRPr kumimoji="1" lang="en-US" altLang="ja-JP" sz="1400" dirty="0" smtClean="0"/>
                    </a:p>
                    <a:p>
                      <a:r>
                        <a:rPr kumimoji="1" lang="ja-JP" altLang="en-US" sz="1400" dirty="0" smtClean="0"/>
                        <a:t>公認心理師（臨床心理士）</a:t>
                      </a:r>
                      <a:endParaRPr kumimoji="1" lang="en-US" altLang="ja-JP" sz="1400" dirty="0" smtClean="0"/>
                    </a:p>
                    <a:p>
                      <a:r>
                        <a:rPr kumimoji="1" lang="zh-TW" altLang="en-US" sz="1400" dirty="0" smtClean="0"/>
                        <a:t>児童発達支援管理責任者</a:t>
                      </a:r>
                      <a:endParaRPr kumimoji="1" lang="en-US" altLang="ja-JP" sz="1400" dirty="0" smtClean="0"/>
                    </a:p>
                    <a:p>
                      <a:r>
                        <a:rPr kumimoji="1" lang="ja-JP" altLang="en-US" sz="1400" dirty="0" smtClean="0"/>
                        <a:t>児童指導員</a:t>
                      </a:r>
                      <a:endParaRPr kumimoji="1" lang="en-US" altLang="ja-JP" sz="1400" dirty="0" smtClean="0"/>
                    </a:p>
                    <a:p>
                      <a:r>
                        <a:rPr kumimoji="1" lang="ja-JP" altLang="en-US" sz="1400" dirty="0" smtClean="0"/>
                        <a:t>歯科医師</a:t>
                      </a:r>
                      <a:endParaRPr kumimoji="1" lang="ja-JP" altLang="en-US" sz="1400" dirty="0"/>
                    </a:p>
                  </a:txBody>
                  <a:tcPr anchor="ctr"/>
                </a:tc>
                <a:extLst>
                  <a:ext uri="{0D108BD9-81ED-4DB2-BD59-A6C34878D82A}">
                    <a16:rowId xmlns:a16="http://schemas.microsoft.com/office/drawing/2014/main" val="3109025901"/>
                  </a:ext>
                </a:extLst>
              </a:tr>
            </a:tbl>
          </a:graphicData>
        </a:graphic>
      </p:graphicFrame>
      <p:sp>
        <p:nvSpPr>
          <p:cNvPr id="4" name="ホームベース 3"/>
          <p:cNvSpPr/>
          <p:nvPr/>
        </p:nvSpPr>
        <p:spPr>
          <a:xfrm>
            <a:off x="171362" y="188640"/>
            <a:ext cx="8527370" cy="511419"/>
          </a:xfrm>
          <a:prstGeom prst="homePlate">
            <a:avLst/>
          </a:prstGeom>
        </p:spPr>
        <p:style>
          <a:lnRef idx="1">
            <a:schemeClr val="accent4"/>
          </a:lnRef>
          <a:fillRef idx="2">
            <a:schemeClr val="accent4"/>
          </a:fillRef>
          <a:effectRef idx="1">
            <a:schemeClr val="accent4"/>
          </a:effectRef>
          <a:fontRef idx="minor">
            <a:schemeClr val="dk1"/>
          </a:fontRef>
        </p:style>
        <p:txBody>
          <a:bodyPr anchor="ct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fontAlgn="base">
              <a:spcBef>
                <a:spcPct val="0"/>
              </a:spcBef>
              <a:spcAft>
                <a:spcPct val="0"/>
              </a:spcAft>
              <a:defRPr kumimoji="1">
                <a:solidFill>
                  <a:schemeClr val="tx1"/>
                </a:solidFill>
                <a:latin typeface="Arial" charset="0"/>
                <a:ea typeface="ＭＳ Ｐゴシック" pitchFamily="50" charset="-128"/>
              </a:defRPr>
            </a:lvl6pPr>
            <a:lvl7pPr marL="2971800" indent="-228600" fontAlgn="base">
              <a:spcBef>
                <a:spcPct val="0"/>
              </a:spcBef>
              <a:spcAft>
                <a:spcPct val="0"/>
              </a:spcAft>
              <a:defRPr kumimoji="1">
                <a:solidFill>
                  <a:schemeClr val="tx1"/>
                </a:solidFill>
                <a:latin typeface="Arial" charset="0"/>
                <a:ea typeface="ＭＳ Ｐゴシック" pitchFamily="50" charset="-128"/>
              </a:defRPr>
            </a:lvl7pPr>
            <a:lvl8pPr marL="3429000" indent="-228600" fontAlgn="base">
              <a:spcBef>
                <a:spcPct val="0"/>
              </a:spcBef>
              <a:spcAft>
                <a:spcPct val="0"/>
              </a:spcAft>
              <a:defRPr kumimoji="1">
                <a:solidFill>
                  <a:schemeClr val="tx1"/>
                </a:solidFill>
                <a:latin typeface="Arial" charset="0"/>
                <a:ea typeface="ＭＳ Ｐゴシック" pitchFamily="50" charset="-128"/>
              </a:defRPr>
            </a:lvl8pPr>
            <a:lvl9pPr marL="3886200" indent="-228600" fontAlgn="base">
              <a:spcBef>
                <a:spcPct val="0"/>
              </a:spcBef>
              <a:spcAft>
                <a:spcPct val="0"/>
              </a:spcAft>
              <a:defRPr kumimoji="1">
                <a:solidFill>
                  <a:schemeClr val="tx1"/>
                </a:solidFill>
                <a:latin typeface="Arial" charset="0"/>
                <a:ea typeface="ＭＳ Ｐゴシック" pitchFamily="50" charset="-128"/>
              </a:defRPr>
            </a:lvl9pPr>
          </a:lstStyle>
          <a:p>
            <a:pPr algn="ctr">
              <a:defRPr/>
            </a:pPr>
            <a:r>
              <a:rPr lang="ja-JP" altLang="en-US" sz="2215" b="1" dirty="0">
                <a:solidFill>
                  <a:srgbClr val="000000"/>
                </a:solidFill>
              </a:rPr>
              <a:t>医療的ケア児等コーディネーター養成</a:t>
            </a:r>
            <a:r>
              <a:rPr lang="ja-JP" altLang="en-US" sz="2215" b="1" dirty="0" smtClean="0">
                <a:solidFill>
                  <a:srgbClr val="000000"/>
                </a:solidFill>
              </a:rPr>
              <a:t>研修～</a:t>
            </a:r>
            <a:r>
              <a:rPr lang="en-US" altLang="ja-JP" sz="2215" b="1" dirty="0" smtClean="0">
                <a:solidFill>
                  <a:srgbClr val="000000"/>
                </a:solidFill>
              </a:rPr>
              <a:t>R1</a:t>
            </a:r>
            <a:r>
              <a:rPr lang="ja-JP" altLang="en-US" sz="2215" b="1" dirty="0" smtClean="0">
                <a:solidFill>
                  <a:srgbClr val="000000"/>
                </a:solidFill>
              </a:rPr>
              <a:t>実施概要～</a:t>
            </a:r>
            <a:endParaRPr lang="ja-JP" altLang="en-US" sz="2215" b="1" dirty="0">
              <a:solidFill>
                <a:srgbClr val="000000"/>
              </a:solidFill>
            </a:endParaRPr>
          </a:p>
        </p:txBody>
      </p:sp>
      <p:sp>
        <p:nvSpPr>
          <p:cNvPr id="5" name="テキスト ボックス 4"/>
          <p:cNvSpPr txBox="1"/>
          <p:nvPr/>
        </p:nvSpPr>
        <p:spPr>
          <a:xfrm>
            <a:off x="8085818" y="6472714"/>
            <a:ext cx="955429"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－４－</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7448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ホームベース 3"/>
          <p:cNvSpPr/>
          <p:nvPr/>
        </p:nvSpPr>
        <p:spPr>
          <a:xfrm>
            <a:off x="171362" y="188640"/>
            <a:ext cx="8527370" cy="511419"/>
          </a:xfrm>
          <a:prstGeom prst="homePlate">
            <a:avLst/>
          </a:prstGeom>
        </p:spPr>
        <p:style>
          <a:lnRef idx="1">
            <a:schemeClr val="accent4"/>
          </a:lnRef>
          <a:fillRef idx="2">
            <a:schemeClr val="accent4"/>
          </a:fillRef>
          <a:effectRef idx="1">
            <a:schemeClr val="accent4"/>
          </a:effectRef>
          <a:fontRef idx="minor">
            <a:schemeClr val="dk1"/>
          </a:fontRef>
        </p:style>
        <p:txBody>
          <a:bodyPr anchor="ct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fontAlgn="base">
              <a:spcBef>
                <a:spcPct val="0"/>
              </a:spcBef>
              <a:spcAft>
                <a:spcPct val="0"/>
              </a:spcAft>
              <a:defRPr kumimoji="1">
                <a:solidFill>
                  <a:schemeClr val="tx1"/>
                </a:solidFill>
                <a:latin typeface="Arial" charset="0"/>
                <a:ea typeface="ＭＳ Ｐゴシック" pitchFamily="50" charset="-128"/>
              </a:defRPr>
            </a:lvl6pPr>
            <a:lvl7pPr marL="2971800" indent="-228600" fontAlgn="base">
              <a:spcBef>
                <a:spcPct val="0"/>
              </a:spcBef>
              <a:spcAft>
                <a:spcPct val="0"/>
              </a:spcAft>
              <a:defRPr kumimoji="1">
                <a:solidFill>
                  <a:schemeClr val="tx1"/>
                </a:solidFill>
                <a:latin typeface="Arial" charset="0"/>
                <a:ea typeface="ＭＳ Ｐゴシック" pitchFamily="50" charset="-128"/>
              </a:defRPr>
            </a:lvl7pPr>
            <a:lvl8pPr marL="3429000" indent="-228600" fontAlgn="base">
              <a:spcBef>
                <a:spcPct val="0"/>
              </a:spcBef>
              <a:spcAft>
                <a:spcPct val="0"/>
              </a:spcAft>
              <a:defRPr kumimoji="1">
                <a:solidFill>
                  <a:schemeClr val="tx1"/>
                </a:solidFill>
                <a:latin typeface="Arial" charset="0"/>
                <a:ea typeface="ＭＳ Ｐゴシック" pitchFamily="50" charset="-128"/>
              </a:defRPr>
            </a:lvl8pPr>
            <a:lvl9pPr marL="3886200" indent="-228600" fontAlgn="base">
              <a:spcBef>
                <a:spcPct val="0"/>
              </a:spcBef>
              <a:spcAft>
                <a:spcPct val="0"/>
              </a:spcAft>
              <a:defRPr kumimoji="1">
                <a:solidFill>
                  <a:schemeClr val="tx1"/>
                </a:solidFill>
                <a:latin typeface="Arial" charset="0"/>
                <a:ea typeface="ＭＳ Ｐゴシック" pitchFamily="50" charset="-128"/>
              </a:defRPr>
            </a:lvl9pPr>
          </a:lstStyle>
          <a:p>
            <a:pPr algn="ctr">
              <a:defRPr/>
            </a:pPr>
            <a:r>
              <a:rPr lang="ja-JP" altLang="en-US" sz="2215" b="1" dirty="0">
                <a:solidFill>
                  <a:srgbClr val="000000"/>
                </a:solidFill>
              </a:rPr>
              <a:t>医療的ケア児等コーディネーター養成</a:t>
            </a:r>
            <a:r>
              <a:rPr lang="ja-JP" altLang="en-US" sz="2215" b="1" dirty="0" smtClean="0">
                <a:solidFill>
                  <a:srgbClr val="000000"/>
                </a:solidFill>
              </a:rPr>
              <a:t>研修～</a:t>
            </a:r>
            <a:r>
              <a:rPr lang="en-US" altLang="ja-JP" sz="2215" b="1" dirty="0" smtClean="0">
                <a:solidFill>
                  <a:srgbClr val="000000"/>
                </a:solidFill>
              </a:rPr>
              <a:t>R1</a:t>
            </a:r>
            <a:r>
              <a:rPr lang="ja-JP" altLang="en-US" sz="2215" b="1" dirty="0" smtClean="0">
                <a:solidFill>
                  <a:srgbClr val="000000"/>
                </a:solidFill>
              </a:rPr>
              <a:t>実施概要～</a:t>
            </a:r>
            <a:endParaRPr lang="ja-JP" altLang="en-US" sz="2215" b="1" dirty="0">
              <a:solidFill>
                <a:srgbClr val="000000"/>
              </a:solidFill>
            </a:endParaRPr>
          </a:p>
        </p:txBody>
      </p:sp>
      <p:sp>
        <p:nvSpPr>
          <p:cNvPr id="6" name="コンテンツ プレースホルダー 5"/>
          <p:cNvSpPr>
            <a:spLocks noGrp="1"/>
          </p:cNvSpPr>
          <p:nvPr>
            <p:ph idx="1"/>
          </p:nvPr>
        </p:nvSpPr>
        <p:spPr>
          <a:xfrm>
            <a:off x="171362" y="1621437"/>
            <a:ext cx="8793126" cy="5047923"/>
          </a:xfrm>
        </p:spPr>
        <p:txBody>
          <a:bodyPr>
            <a:noAutofit/>
          </a:bodyPr>
          <a:lstStyle/>
          <a:p>
            <a:pPr marL="0" indent="0">
              <a:buNone/>
            </a:pPr>
            <a:r>
              <a:rPr lang="ja-JP" altLang="en-US" sz="2100" b="1" dirty="0" smtClean="0"/>
              <a:t>・相談</a:t>
            </a:r>
            <a:r>
              <a:rPr lang="ja-JP" altLang="en-US" sz="2100" b="1" dirty="0"/>
              <a:t>支援専門員だけでコーディネートするのは相談支援専門員がバーンアウトするのを助長すると思う</a:t>
            </a:r>
            <a:r>
              <a:rPr lang="ja-JP" altLang="en-US" sz="2100" b="1" dirty="0" smtClean="0"/>
              <a:t>。</a:t>
            </a:r>
            <a:endParaRPr lang="en-US" altLang="ja-JP" sz="2100" b="1" dirty="0" smtClean="0"/>
          </a:p>
          <a:p>
            <a:pPr marL="0" indent="0">
              <a:buNone/>
            </a:pPr>
            <a:r>
              <a:rPr lang="ja-JP" altLang="en-US" sz="2100" b="1" dirty="0"/>
              <a:t>・医療用語が多くわかりづらい</a:t>
            </a:r>
            <a:r>
              <a:rPr lang="ja-JP" altLang="en-US" sz="2100" b="1" dirty="0" smtClean="0"/>
              <a:t>。医療の専門</a:t>
            </a:r>
            <a:r>
              <a:rPr lang="ja-JP" altLang="en-US" sz="2100" b="1" dirty="0"/>
              <a:t>でないものにとっては聞きなれない言葉や内容が多かった</a:t>
            </a:r>
            <a:r>
              <a:rPr lang="ja-JP" altLang="en-US" sz="2100" b="1" dirty="0" smtClean="0"/>
              <a:t>。</a:t>
            </a:r>
            <a:endParaRPr lang="en-US" altLang="ja-JP" sz="2100" b="1" dirty="0" smtClean="0"/>
          </a:p>
          <a:p>
            <a:pPr marL="0" indent="0">
              <a:buNone/>
            </a:pPr>
            <a:r>
              <a:rPr lang="ja-JP" altLang="en-US" sz="2100" b="1" dirty="0" smtClean="0"/>
              <a:t>・市町村</a:t>
            </a:r>
            <a:r>
              <a:rPr lang="ja-JP" altLang="en-US" sz="2100" b="1" dirty="0"/>
              <a:t>での課題を解決するのに市町村の努力だけでは難しいと</a:t>
            </a:r>
            <a:r>
              <a:rPr lang="ja-JP" altLang="en-US" sz="2100" b="1" dirty="0" smtClean="0"/>
              <a:t>思った。</a:t>
            </a:r>
            <a:endParaRPr lang="en-US" altLang="ja-JP" sz="2100" b="1" dirty="0" smtClean="0"/>
          </a:p>
          <a:p>
            <a:pPr marL="0" indent="0">
              <a:buNone/>
            </a:pPr>
            <a:r>
              <a:rPr lang="ja-JP" altLang="en-US" sz="2100" b="1" dirty="0" smtClean="0"/>
              <a:t>・寄り添う</a:t>
            </a:r>
            <a:r>
              <a:rPr lang="ja-JP" altLang="en-US" sz="2100" b="1" dirty="0"/>
              <a:t>ことの大切さ、難しさを改めて教えてもらえた</a:t>
            </a:r>
            <a:r>
              <a:rPr lang="ja-JP" altLang="en-US" sz="2100" b="1" dirty="0" smtClean="0"/>
              <a:t>。</a:t>
            </a:r>
            <a:endParaRPr lang="en-US" altLang="ja-JP" sz="2100" b="1" dirty="0" smtClean="0"/>
          </a:p>
          <a:p>
            <a:pPr marL="0" indent="0">
              <a:buNone/>
            </a:pPr>
            <a:r>
              <a:rPr lang="ja-JP" altLang="en-US" sz="2100" b="1" dirty="0" smtClean="0"/>
              <a:t>・子ども</a:t>
            </a:r>
            <a:r>
              <a:rPr lang="ja-JP" altLang="en-US" sz="2100" b="1" dirty="0"/>
              <a:t>の成長や親の関わりにとって遊びの大切さをとても感じた</a:t>
            </a:r>
            <a:r>
              <a:rPr lang="ja-JP" altLang="en-US" sz="2100" b="1" dirty="0" smtClean="0"/>
              <a:t>。</a:t>
            </a:r>
            <a:endParaRPr lang="en-US" altLang="ja-JP" sz="2100" b="1" dirty="0" smtClean="0"/>
          </a:p>
          <a:p>
            <a:pPr marL="0" indent="0">
              <a:buNone/>
            </a:pPr>
            <a:r>
              <a:rPr lang="ja-JP" altLang="en-US" sz="2100" b="1" dirty="0" smtClean="0"/>
              <a:t>・成人</a:t>
            </a:r>
            <a:r>
              <a:rPr lang="ja-JP" altLang="en-US" sz="2100" b="1" dirty="0"/>
              <a:t>や親の高齢化、親亡き後はどのようになっていくのかも知りたい。</a:t>
            </a:r>
          </a:p>
          <a:p>
            <a:pPr marL="0" indent="0">
              <a:buNone/>
            </a:pPr>
            <a:r>
              <a:rPr lang="ja-JP" altLang="en-US" sz="2100" b="1" dirty="0"/>
              <a:t>・就労、性への関心、本人の仲間づくり、老後についても学べる機会が</a:t>
            </a:r>
            <a:r>
              <a:rPr lang="ja-JP" altLang="en-US" sz="2100" b="1" dirty="0" smtClean="0"/>
              <a:t>ほしい。</a:t>
            </a:r>
            <a:endParaRPr lang="en-US" altLang="ja-JP" sz="2100" b="1" dirty="0" smtClean="0"/>
          </a:p>
          <a:p>
            <a:pPr marL="0" indent="0">
              <a:buNone/>
            </a:pPr>
            <a:r>
              <a:rPr lang="ja-JP" altLang="en-US" sz="2100" b="1" dirty="0"/>
              <a:t>・自身の医療的な知識不足を痛感した今後も継続して学びたい。</a:t>
            </a:r>
          </a:p>
          <a:p>
            <a:pPr marL="0" indent="0">
              <a:buNone/>
            </a:pPr>
            <a:r>
              <a:rPr lang="ja-JP" altLang="en-US" sz="2100" b="1" dirty="0"/>
              <a:t>・結局、ＣＯはだれがするの</a:t>
            </a:r>
            <a:r>
              <a:rPr lang="ja-JP" altLang="en-US" sz="2100" b="1" dirty="0" smtClean="0"/>
              <a:t>か疑問</a:t>
            </a:r>
            <a:r>
              <a:rPr lang="ja-JP" altLang="en-US" sz="2100" b="1" dirty="0"/>
              <a:t>が残った</a:t>
            </a:r>
            <a:r>
              <a:rPr lang="ja-JP" altLang="en-US" sz="2100" b="1" dirty="0" smtClean="0"/>
              <a:t>。</a:t>
            </a:r>
            <a:endParaRPr lang="en-US" altLang="ja-JP" sz="2100" b="1" dirty="0" smtClean="0"/>
          </a:p>
          <a:p>
            <a:pPr marL="0" indent="0">
              <a:buNone/>
            </a:pPr>
            <a:r>
              <a:rPr lang="ja-JP" altLang="en-US" sz="2100" b="1" dirty="0"/>
              <a:t>・自立支援協議会の医ケア児の支援の協議の場にいるので、本人が安心して生活できるようこれまで以上に着実に働きかけていきたい。</a:t>
            </a:r>
            <a:endParaRPr kumimoji="1" lang="ja-JP" altLang="en-US" sz="2100" b="1" dirty="0"/>
          </a:p>
        </p:txBody>
      </p:sp>
      <p:sp>
        <p:nvSpPr>
          <p:cNvPr id="7" name="メモ 6"/>
          <p:cNvSpPr/>
          <p:nvPr/>
        </p:nvSpPr>
        <p:spPr>
          <a:xfrm>
            <a:off x="323528" y="908720"/>
            <a:ext cx="7848872" cy="504056"/>
          </a:xfrm>
          <a:prstGeom prst="foldedCorner">
            <a:avLst>
              <a:gd name="adj" fmla="val 32993"/>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医療的</a:t>
            </a:r>
            <a:r>
              <a:rPr lang="ja-JP" altLang="en-US" b="1" dirty="0">
                <a:solidFill>
                  <a:schemeClr val="tx1"/>
                </a:solidFill>
              </a:rPr>
              <a:t>ケア児等</a:t>
            </a:r>
            <a:r>
              <a:rPr lang="ja-JP" altLang="en-US" b="1" dirty="0" smtClean="0">
                <a:solidFill>
                  <a:schemeClr val="tx1"/>
                </a:solidFill>
              </a:rPr>
              <a:t>コーディネーター養成研修等のアンケート結果（抜粋）</a:t>
            </a:r>
            <a:endParaRPr lang="ja-JP" altLang="en-US" b="1" dirty="0">
              <a:solidFill>
                <a:schemeClr val="tx1"/>
              </a:solidFill>
            </a:endParaRPr>
          </a:p>
        </p:txBody>
      </p:sp>
      <p:sp>
        <p:nvSpPr>
          <p:cNvPr id="5" name="テキスト ボックス 4"/>
          <p:cNvSpPr txBox="1"/>
          <p:nvPr/>
        </p:nvSpPr>
        <p:spPr>
          <a:xfrm>
            <a:off x="8085818" y="6472714"/>
            <a:ext cx="955429"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－５－</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79153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1362" y="908720"/>
            <a:ext cx="8507352" cy="5688632"/>
          </a:xfrm>
        </p:spPr>
        <p:txBody>
          <a:bodyPr>
            <a:normAutofit fontScale="85000" lnSpcReduction="20000"/>
          </a:bodyPr>
          <a:lstStyle/>
          <a:p>
            <a:pPr marL="0" indent="0">
              <a:buNone/>
            </a:pPr>
            <a:r>
              <a:rPr lang="ja-JP" altLang="en-US" dirty="0"/>
              <a:t>　</a:t>
            </a:r>
            <a:r>
              <a:rPr lang="ja-JP" altLang="en-US" dirty="0" smtClean="0"/>
              <a:t>令和元年度</a:t>
            </a:r>
            <a:r>
              <a:rPr lang="ja-JP" altLang="en-US" dirty="0"/>
              <a:t>、厚生労働省の研究事業（厚生労働科学特別研究事業）において「医療的ケア児等コーディネーターに必要な基礎的知識の可視化及び研修プログラムの確立についての研究」を</a:t>
            </a:r>
            <a:r>
              <a:rPr lang="ja-JP" altLang="en-US" dirty="0" smtClean="0"/>
              <a:t>実施中。</a:t>
            </a:r>
            <a:endParaRPr lang="en-US" altLang="ja-JP" dirty="0" smtClean="0"/>
          </a:p>
          <a:p>
            <a:pPr marL="0" indent="0">
              <a:buNone/>
            </a:pPr>
            <a:r>
              <a:rPr lang="ja-JP" altLang="en-US" dirty="0" smtClean="0"/>
              <a:t>（</a:t>
            </a:r>
            <a:r>
              <a:rPr lang="zh-TW" altLang="en-US" dirty="0" smtClean="0"/>
              <a:t>研究</a:t>
            </a:r>
            <a:r>
              <a:rPr lang="zh-TW" altLang="en-US" dirty="0"/>
              <a:t>班代表者：淑徳大学看護栄養学部看護学科地域看護学領域谷口由紀子</a:t>
            </a:r>
            <a:r>
              <a:rPr lang="zh-TW" altLang="en-US" dirty="0" smtClean="0"/>
              <a:t>）</a:t>
            </a:r>
            <a:endParaRPr lang="en-US" altLang="zh-TW" dirty="0" smtClean="0"/>
          </a:p>
          <a:p>
            <a:endParaRPr lang="ja-JP" altLang="en-US" dirty="0"/>
          </a:p>
          <a:p>
            <a:pPr marL="0" indent="0">
              <a:buNone/>
            </a:pPr>
            <a:r>
              <a:rPr lang="ja-JP" altLang="en-US" dirty="0" smtClean="0"/>
              <a:t>　医療的</a:t>
            </a:r>
            <a:r>
              <a:rPr lang="ja-JP" altLang="en-US" dirty="0"/>
              <a:t>ケア児等コーディネーターを養成するためのプログラム案を開発し</a:t>
            </a:r>
            <a:r>
              <a:rPr lang="ja-JP" altLang="en-US" dirty="0" smtClean="0"/>
              <a:t>、試験的な研修を令和元年までに研修実施を行った都道府県関係者に対して実施。（令和元年１１月１６日～１７日）</a:t>
            </a:r>
            <a:endParaRPr lang="en-US" altLang="ja-JP" dirty="0" smtClean="0"/>
          </a:p>
          <a:p>
            <a:pPr marL="0" indent="0">
              <a:buNone/>
            </a:pPr>
            <a:endParaRPr lang="en-US" altLang="ja-JP" dirty="0" smtClean="0"/>
          </a:p>
          <a:p>
            <a:pPr marL="0" indent="0">
              <a:buNone/>
            </a:pPr>
            <a:r>
              <a:rPr lang="en-US" altLang="ja-JP" dirty="0" smtClean="0"/>
              <a:t>※</a:t>
            </a:r>
            <a:r>
              <a:rPr lang="ja-JP" altLang="en-US" dirty="0" smtClean="0"/>
              <a:t>　研修カリキュラムとし</a:t>
            </a:r>
            <a:r>
              <a:rPr lang="ja-JP" altLang="en-US" dirty="0"/>
              <a:t>て</a:t>
            </a:r>
            <a:r>
              <a:rPr lang="ja-JP" altLang="en-US" dirty="0" smtClean="0"/>
              <a:t>、子ども</a:t>
            </a:r>
            <a:r>
              <a:rPr lang="ja-JP" altLang="en-US" dirty="0"/>
              <a:t>の育ちと定型</a:t>
            </a:r>
            <a:r>
              <a:rPr lang="ja-JP" altLang="en-US" dirty="0" smtClean="0"/>
              <a:t>発達の理解を踏まえ、障がいや医療の状態</a:t>
            </a:r>
            <a:r>
              <a:rPr lang="ja-JP" altLang="en-US" dirty="0"/>
              <a:t>に</a:t>
            </a:r>
            <a:r>
              <a:rPr lang="ja-JP" altLang="en-US" dirty="0" smtClean="0"/>
              <a:t>応じ、発達</a:t>
            </a:r>
            <a:r>
              <a:rPr lang="ja-JP" altLang="en-US" dirty="0"/>
              <a:t>を</a:t>
            </a:r>
            <a:r>
              <a:rPr lang="ja-JP" altLang="en-US" dirty="0" smtClean="0"/>
              <a:t>促す支援体制を構築するような視点を置き、設定している。</a:t>
            </a:r>
            <a:endParaRPr lang="ja-JP" altLang="en-US" dirty="0"/>
          </a:p>
        </p:txBody>
      </p:sp>
      <p:sp>
        <p:nvSpPr>
          <p:cNvPr id="4" name="ホームベース 3"/>
          <p:cNvSpPr/>
          <p:nvPr/>
        </p:nvSpPr>
        <p:spPr>
          <a:xfrm>
            <a:off x="171362" y="188640"/>
            <a:ext cx="8527370" cy="511419"/>
          </a:xfrm>
          <a:prstGeom prst="homePlate">
            <a:avLst/>
          </a:prstGeom>
        </p:spPr>
        <p:style>
          <a:lnRef idx="1">
            <a:schemeClr val="accent4"/>
          </a:lnRef>
          <a:fillRef idx="2">
            <a:schemeClr val="accent4"/>
          </a:fillRef>
          <a:effectRef idx="1">
            <a:schemeClr val="accent4"/>
          </a:effectRef>
          <a:fontRef idx="minor">
            <a:schemeClr val="dk1"/>
          </a:fontRef>
        </p:style>
        <p:txBody>
          <a:bodyPr anchor="ct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fontAlgn="base">
              <a:spcBef>
                <a:spcPct val="0"/>
              </a:spcBef>
              <a:spcAft>
                <a:spcPct val="0"/>
              </a:spcAft>
              <a:defRPr kumimoji="1">
                <a:solidFill>
                  <a:schemeClr val="tx1"/>
                </a:solidFill>
                <a:latin typeface="Arial" charset="0"/>
                <a:ea typeface="ＭＳ Ｐゴシック" pitchFamily="50" charset="-128"/>
              </a:defRPr>
            </a:lvl6pPr>
            <a:lvl7pPr marL="2971800" indent="-228600" fontAlgn="base">
              <a:spcBef>
                <a:spcPct val="0"/>
              </a:spcBef>
              <a:spcAft>
                <a:spcPct val="0"/>
              </a:spcAft>
              <a:defRPr kumimoji="1">
                <a:solidFill>
                  <a:schemeClr val="tx1"/>
                </a:solidFill>
                <a:latin typeface="Arial" charset="0"/>
                <a:ea typeface="ＭＳ Ｐゴシック" pitchFamily="50" charset="-128"/>
              </a:defRPr>
            </a:lvl7pPr>
            <a:lvl8pPr marL="3429000" indent="-228600" fontAlgn="base">
              <a:spcBef>
                <a:spcPct val="0"/>
              </a:spcBef>
              <a:spcAft>
                <a:spcPct val="0"/>
              </a:spcAft>
              <a:defRPr kumimoji="1">
                <a:solidFill>
                  <a:schemeClr val="tx1"/>
                </a:solidFill>
                <a:latin typeface="Arial" charset="0"/>
                <a:ea typeface="ＭＳ Ｐゴシック" pitchFamily="50" charset="-128"/>
              </a:defRPr>
            </a:lvl8pPr>
            <a:lvl9pPr marL="3886200" indent="-228600" fontAlgn="base">
              <a:spcBef>
                <a:spcPct val="0"/>
              </a:spcBef>
              <a:spcAft>
                <a:spcPct val="0"/>
              </a:spcAft>
              <a:defRPr kumimoji="1">
                <a:solidFill>
                  <a:schemeClr val="tx1"/>
                </a:solidFill>
                <a:latin typeface="Arial" charset="0"/>
                <a:ea typeface="ＭＳ Ｐゴシック" pitchFamily="50" charset="-128"/>
              </a:defRPr>
            </a:lvl9pPr>
          </a:lstStyle>
          <a:p>
            <a:pPr algn="ctr">
              <a:defRPr/>
            </a:pPr>
            <a:r>
              <a:rPr lang="ja-JP" altLang="en-US" sz="2215" b="1" dirty="0">
                <a:solidFill>
                  <a:srgbClr val="000000"/>
                </a:solidFill>
              </a:rPr>
              <a:t>医療的ケア児等コーディネーター養成</a:t>
            </a:r>
            <a:r>
              <a:rPr lang="ja-JP" altLang="en-US" sz="2215" b="1" dirty="0" smtClean="0">
                <a:solidFill>
                  <a:srgbClr val="000000"/>
                </a:solidFill>
              </a:rPr>
              <a:t>研修～国の動向～</a:t>
            </a:r>
            <a:endParaRPr lang="ja-JP" altLang="en-US" sz="2215" b="1" dirty="0">
              <a:solidFill>
                <a:srgbClr val="000000"/>
              </a:solidFill>
            </a:endParaRPr>
          </a:p>
        </p:txBody>
      </p:sp>
      <p:sp>
        <p:nvSpPr>
          <p:cNvPr id="5" name="テキスト ボックス 4"/>
          <p:cNvSpPr txBox="1"/>
          <p:nvPr/>
        </p:nvSpPr>
        <p:spPr>
          <a:xfrm>
            <a:off x="8085818" y="6472714"/>
            <a:ext cx="955429"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－６－</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601540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1362" y="980728"/>
            <a:ext cx="8793126" cy="5688632"/>
          </a:xfrm>
        </p:spPr>
        <p:txBody>
          <a:bodyPr>
            <a:normAutofit fontScale="85000" lnSpcReduction="10000"/>
          </a:bodyPr>
          <a:lstStyle/>
          <a:p>
            <a:r>
              <a:rPr lang="ja-JP" altLang="ja-JP" dirty="0" err="1"/>
              <a:t>障がい</a:t>
            </a:r>
            <a:r>
              <a:rPr lang="ja-JP" altLang="ja-JP" dirty="0"/>
              <a:t>児支援には、「成長・発達」の視点が必要不可欠であり、医療的ケアがあってもそれぞれの能力に応じた支援（療育や環境整備等）の構築が</a:t>
            </a:r>
            <a:r>
              <a:rPr lang="ja-JP" altLang="ja-JP" dirty="0" smtClean="0"/>
              <a:t>必要</a:t>
            </a:r>
            <a:r>
              <a:rPr lang="ja-JP" altLang="en-US" dirty="0" smtClean="0"/>
              <a:t>。</a:t>
            </a:r>
            <a:r>
              <a:rPr lang="ja-JP" altLang="ja-JP" dirty="0" smtClean="0"/>
              <a:t>能力</a:t>
            </a:r>
            <a:r>
              <a:rPr lang="ja-JP" altLang="ja-JP" dirty="0"/>
              <a:t>の向上とあわせて年相応の環境提供は「成長・発達」に必須。</a:t>
            </a:r>
          </a:p>
          <a:p>
            <a:r>
              <a:rPr lang="ja-JP" altLang="ja-JP" dirty="0" smtClean="0"/>
              <a:t>常に</a:t>
            </a:r>
            <a:r>
              <a:rPr lang="ja-JP" altLang="ja-JP" dirty="0"/>
              <a:t>児は「成長」する、よりよい「成長」のためにはどのようなことが</a:t>
            </a:r>
            <a:r>
              <a:rPr lang="ja-JP" altLang="ja-JP" dirty="0" smtClean="0"/>
              <a:t>できる</a:t>
            </a:r>
            <a:r>
              <a:rPr lang="ja-JP" altLang="en-US" dirty="0" smtClean="0"/>
              <a:t>か</a:t>
            </a:r>
            <a:r>
              <a:rPr lang="ja-JP" altLang="ja-JP" dirty="0" smtClean="0"/>
              <a:t>と</a:t>
            </a:r>
            <a:r>
              <a:rPr lang="ja-JP" altLang="ja-JP" dirty="0"/>
              <a:t>いう視点の成長のための「遊び」等についての講義</a:t>
            </a:r>
            <a:r>
              <a:rPr lang="ja-JP" altLang="ja-JP" dirty="0" smtClean="0"/>
              <a:t>を</a:t>
            </a:r>
            <a:r>
              <a:rPr lang="ja-JP" altLang="en-US" dirty="0"/>
              <a:t>強化</a:t>
            </a:r>
            <a:r>
              <a:rPr lang="ja-JP" altLang="ja-JP" dirty="0" smtClean="0"/>
              <a:t>する。</a:t>
            </a:r>
            <a:endParaRPr lang="en-US" altLang="ja-JP" dirty="0" smtClean="0"/>
          </a:p>
          <a:p>
            <a:r>
              <a:rPr lang="ja-JP" altLang="en-US" dirty="0" smtClean="0"/>
              <a:t>医療的ケアがある者に対する</a:t>
            </a:r>
            <a:r>
              <a:rPr lang="ja-JP" altLang="en-US" dirty="0"/>
              <a:t>口腔</a:t>
            </a:r>
            <a:r>
              <a:rPr lang="ja-JP" altLang="en-US" dirty="0" smtClean="0"/>
              <a:t>ケアはその者の健康や成長に大きく影響し、医療的ケアがあっても食事を楽しむ視点が非常に大切であるため、嚥下や摂食に関する内容について追加する。</a:t>
            </a:r>
            <a:endParaRPr lang="en-US" altLang="ja-JP" dirty="0" smtClean="0"/>
          </a:p>
          <a:p>
            <a:r>
              <a:rPr lang="ja-JP" altLang="en-US" dirty="0" smtClean="0"/>
              <a:t>実際に医療的ケア児等コーディネーターとして配置された者の研修終了後の市町村内での働き等についての内容も追加する。</a:t>
            </a:r>
            <a:endParaRPr lang="en-US" altLang="ja-JP" dirty="0" smtClean="0"/>
          </a:p>
        </p:txBody>
      </p:sp>
      <p:sp>
        <p:nvSpPr>
          <p:cNvPr id="4" name="ホームベース 3"/>
          <p:cNvSpPr/>
          <p:nvPr/>
        </p:nvSpPr>
        <p:spPr>
          <a:xfrm>
            <a:off x="171362" y="188640"/>
            <a:ext cx="8527370" cy="511419"/>
          </a:xfrm>
          <a:prstGeom prst="homePlate">
            <a:avLst/>
          </a:prstGeom>
        </p:spPr>
        <p:style>
          <a:lnRef idx="1">
            <a:schemeClr val="accent4"/>
          </a:lnRef>
          <a:fillRef idx="2">
            <a:schemeClr val="accent4"/>
          </a:fillRef>
          <a:effectRef idx="1">
            <a:schemeClr val="accent4"/>
          </a:effectRef>
          <a:fontRef idx="minor">
            <a:schemeClr val="dk1"/>
          </a:fontRef>
        </p:style>
        <p:txBody>
          <a:bodyPr anchor="ct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fontAlgn="base">
              <a:spcBef>
                <a:spcPct val="0"/>
              </a:spcBef>
              <a:spcAft>
                <a:spcPct val="0"/>
              </a:spcAft>
              <a:defRPr kumimoji="1">
                <a:solidFill>
                  <a:schemeClr val="tx1"/>
                </a:solidFill>
                <a:latin typeface="Arial" charset="0"/>
                <a:ea typeface="ＭＳ Ｐゴシック" pitchFamily="50" charset="-128"/>
              </a:defRPr>
            </a:lvl6pPr>
            <a:lvl7pPr marL="2971800" indent="-228600" fontAlgn="base">
              <a:spcBef>
                <a:spcPct val="0"/>
              </a:spcBef>
              <a:spcAft>
                <a:spcPct val="0"/>
              </a:spcAft>
              <a:defRPr kumimoji="1">
                <a:solidFill>
                  <a:schemeClr val="tx1"/>
                </a:solidFill>
                <a:latin typeface="Arial" charset="0"/>
                <a:ea typeface="ＭＳ Ｐゴシック" pitchFamily="50" charset="-128"/>
              </a:defRPr>
            </a:lvl7pPr>
            <a:lvl8pPr marL="3429000" indent="-228600" fontAlgn="base">
              <a:spcBef>
                <a:spcPct val="0"/>
              </a:spcBef>
              <a:spcAft>
                <a:spcPct val="0"/>
              </a:spcAft>
              <a:defRPr kumimoji="1">
                <a:solidFill>
                  <a:schemeClr val="tx1"/>
                </a:solidFill>
                <a:latin typeface="Arial" charset="0"/>
                <a:ea typeface="ＭＳ Ｐゴシック" pitchFamily="50" charset="-128"/>
              </a:defRPr>
            </a:lvl8pPr>
            <a:lvl9pPr marL="3886200" indent="-228600" fontAlgn="base">
              <a:spcBef>
                <a:spcPct val="0"/>
              </a:spcBef>
              <a:spcAft>
                <a:spcPct val="0"/>
              </a:spcAft>
              <a:defRPr kumimoji="1">
                <a:solidFill>
                  <a:schemeClr val="tx1"/>
                </a:solidFill>
                <a:latin typeface="Arial" charset="0"/>
                <a:ea typeface="ＭＳ Ｐゴシック" pitchFamily="50" charset="-128"/>
              </a:defRPr>
            </a:lvl9pPr>
          </a:lstStyle>
          <a:p>
            <a:pPr algn="ctr">
              <a:defRPr/>
            </a:pPr>
            <a:r>
              <a:rPr lang="ja-JP" altLang="en-US" sz="2215" b="1" dirty="0">
                <a:solidFill>
                  <a:srgbClr val="000000"/>
                </a:solidFill>
              </a:rPr>
              <a:t>医療的ケア児等コーディネーター養成</a:t>
            </a:r>
            <a:r>
              <a:rPr lang="ja-JP" altLang="en-US" sz="2215" b="1" dirty="0" smtClean="0">
                <a:solidFill>
                  <a:srgbClr val="000000"/>
                </a:solidFill>
              </a:rPr>
              <a:t>研修～Ｒ２の狙い～</a:t>
            </a:r>
            <a:endParaRPr lang="ja-JP" altLang="en-US" sz="2215" b="1" dirty="0">
              <a:solidFill>
                <a:srgbClr val="000000"/>
              </a:solidFill>
            </a:endParaRPr>
          </a:p>
        </p:txBody>
      </p:sp>
      <p:sp>
        <p:nvSpPr>
          <p:cNvPr id="5" name="テキスト ボックス 4"/>
          <p:cNvSpPr txBox="1"/>
          <p:nvPr/>
        </p:nvSpPr>
        <p:spPr>
          <a:xfrm>
            <a:off x="8085818" y="6472714"/>
            <a:ext cx="955429"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－７－</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77198487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TotalTime>
  <Words>1130</Words>
  <Application>Microsoft Office PowerPoint</Application>
  <PresentationFormat>画面に合わせる (4:3)</PresentationFormat>
  <Paragraphs>140</Paragraphs>
  <Slides>7</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HGSｺﾞｼｯｸM</vt:lpstr>
      <vt:lpstr>Meiryo UI</vt:lpstr>
      <vt:lpstr>ＭＳ Ｐゴシック</vt:lpstr>
      <vt:lpstr>新細明體</vt:lpstr>
      <vt:lpstr>宋体</vt:lpstr>
      <vt:lpstr>Arial</vt:lpstr>
      <vt:lpstr>Calibri</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難病児者支援に関わるコーディネーターの整理</dc:title>
  <dc:creator>HOSTNAME</dc:creator>
  <cp:lastModifiedBy>黒﨑　美華</cp:lastModifiedBy>
  <cp:revision>39</cp:revision>
  <cp:lastPrinted>2019-12-10T06:20:11Z</cp:lastPrinted>
  <dcterms:created xsi:type="dcterms:W3CDTF">2018-02-08T02:41:52Z</dcterms:created>
  <dcterms:modified xsi:type="dcterms:W3CDTF">2019-12-11T05:33:37Z</dcterms:modified>
</cp:coreProperties>
</file>