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99" r:id="rId2"/>
    <p:sldId id="301" r:id="rId3"/>
    <p:sldId id="298" r:id="rId4"/>
    <p:sldId id="294" r:id="rId5"/>
    <p:sldId id="292" r:id="rId6"/>
    <p:sldId id="300" r:id="rId7"/>
    <p:sldId id="295" r:id="rId8"/>
    <p:sldId id="297" r:id="rId9"/>
    <p:sldId id="296"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_____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853894350269039E-2"/>
          <c:y val="3.1027254281688E-2"/>
          <c:w val="0.93841072332351083"/>
          <c:h val="0.80127536998812998"/>
        </c:manualLayout>
      </c:layout>
      <c:lineChart>
        <c:grouping val="standard"/>
        <c:varyColors val="0"/>
        <c:ser>
          <c:idx val="0"/>
          <c:order val="0"/>
          <c:tx>
            <c:strRef>
              <c:f>Sheet1!$A$2</c:f>
              <c:strCache>
                <c:ptCount val="1"/>
                <c:pt idx="0">
                  <c:v>医療的ケア児</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H26年度</c:v>
                </c:pt>
                <c:pt idx="1">
                  <c:v>H27年度</c:v>
                </c:pt>
                <c:pt idx="2">
                  <c:v>H28年度</c:v>
                </c:pt>
                <c:pt idx="3">
                  <c:v>H29年度</c:v>
                </c:pt>
                <c:pt idx="4">
                  <c:v>H30年度</c:v>
                </c:pt>
              </c:strCache>
            </c:strRef>
          </c:cat>
          <c:val>
            <c:numRef>
              <c:f>Sheet1!$B$2:$F$2</c:f>
              <c:numCache>
                <c:formatCode>General</c:formatCode>
                <c:ptCount val="5"/>
                <c:pt idx="0">
                  <c:v>524</c:v>
                </c:pt>
                <c:pt idx="1">
                  <c:v>475</c:v>
                </c:pt>
                <c:pt idx="2">
                  <c:v>472</c:v>
                </c:pt>
                <c:pt idx="3">
                  <c:v>514</c:v>
                </c:pt>
                <c:pt idx="4">
                  <c:v>499</c:v>
                </c:pt>
              </c:numCache>
            </c:numRef>
          </c:val>
          <c:smooth val="0"/>
          <c:extLst>
            <c:ext xmlns:c16="http://schemas.microsoft.com/office/drawing/2014/chart" uri="{C3380CC4-5D6E-409C-BE32-E72D297353CC}">
              <c16:uniqueId val="{00000000-6420-4E47-A11F-C7D8600469D4}"/>
            </c:ext>
          </c:extLst>
        </c:ser>
        <c:ser>
          <c:idx val="1"/>
          <c:order val="1"/>
          <c:tx>
            <c:strRef>
              <c:f>Sheet1!$A$3</c:f>
              <c:strCache>
                <c:ptCount val="1"/>
                <c:pt idx="0">
                  <c:v>　　内人工呼吸器装着時</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H26年度</c:v>
                </c:pt>
                <c:pt idx="1">
                  <c:v>H27年度</c:v>
                </c:pt>
                <c:pt idx="2">
                  <c:v>H28年度</c:v>
                </c:pt>
                <c:pt idx="3">
                  <c:v>H29年度</c:v>
                </c:pt>
                <c:pt idx="4">
                  <c:v>H30年度</c:v>
                </c:pt>
              </c:strCache>
            </c:strRef>
          </c:cat>
          <c:val>
            <c:numRef>
              <c:f>Sheet1!$B$3:$F$3</c:f>
              <c:numCache>
                <c:formatCode>General</c:formatCode>
                <c:ptCount val="5"/>
                <c:pt idx="0">
                  <c:v>93</c:v>
                </c:pt>
                <c:pt idx="1">
                  <c:v>109</c:v>
                </c:pt>
                <c:pt idx="2">
                  <c:v>103</c:v>
                </c:pt>
                <c:pt idx="3">
                  <c:v>101</c:v>
                </c:pt>
                <c:pt idx="4">
                  <c:v>115</c:v>
                </c:pt>
              </c:numCache>
            </c:numRef>
          </c:val>
          <c:smooth val="0"/>
          <c:extLst>
            <c:ext xmlns:c16="http://schemas.microsoft.com/office/drawing/2014/chart" uri="{C3380CC4-5D6E-409C-BE32-E72D297353CC}">
              <c16:uniqueId val="{00000001-6420-4E47-A11F-C7D8600469D4}"/>
            </c:ext>
          </c:extLst>
        </c:ser>
        <c:dLbls>
          <c:showLegendKey val="0"/>
          <c:showVal val="0"/>
          <c:showCatName val="0"/>
          <c:showSerName val="0"/>
          <c:showPercent val="0"/>
          <c:showBubbleSize val="0"/>
        </c:dLbls>
        <c:smooth val="0"/>
        <c:axId val="1657980447"/>
        <c:axId val="1657972543"/>
      </c:lineChart>
      <c:catAx>
        <c:axId val="1657980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72543"/>
        <c:crosses val="autoZero"/>
        <c:auto val="1"/>
        <c:lblAlgn val="ctr"/>
        <c:lblOffset val="100"/>
        <c:noMultiLvlLbl val="0"/>
      </c:catAx>
      <c:valAx>
        <c:axId val="16579725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804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a:t>府保健所</a:t>
            </a:r>
            <a:r>
              <a:rPr lang="en-US" altLang="ja-JP"/>
              <a:t>(11</a:t>
            </a:r>
            <a:r>
              <a:rPr lang="ja-JP" altLang="en-US"/>
              <a:t>保健所）</a:t>
            </a:r>
          </a:p>
        </c:rich>
      </c:tx>
      <c:layout>
        <c:manualLayout>
          <c:xMode val="edge"/>
          <c:yMode val="edge"/>
          <c:x val="0.60495122484689412"/>
          <c:y val="8.333333333333332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府保健所</c:v>
                </c:pt>
              </c:strCache>
            </c:strRef>
          </c:tx>
          <c:spPr>
            <a:solidFill>
              <a:schemeClr val="accent1"/>
            </a:solidFill>
            <a:ln>
              <a:noFill/>
            </a:ln>
            <a:effectLst/>
          </c:spPr>
          <c:invertIfNegative val="0"/>
          <c:cat>
            <c:strRef>
              <c:f>Sheet1!$A$2:$A$12</c:f>
              <c:strCache>
                <c:ptCount val="11"/>
                <c:pt idx="0">
                  <c:v>人工呼吸療法</c:v>
                </c:pt>
                <c:pt idx="1">
                  <c:v>人工呼吸法を伴わない気管切開</c:v>
                </c:pt>
                <c:pt idx="2">
                  <c:v>吸引</c:v>
                </c:pt>
                <c:pt idx="3">
                  <c:v>酸素療法</c:v>
                </c:pt>
                <c:pt idx="4">
                  <c:v>経鼻栄養</c:v>
                </c:pt>
                <c:pt idx="5">
                  <c:v>胃ろう（腸ろう）</c:v>
                </c:pt>
                <c:pt idx="6">
                  <c:v>中心静脈栄養(高カロリー輸液）</c:v>
                </c:pt>
                <c:pt idx="7">
                  <c:v>腹膜潅流（腹膜透析）</c:v>
                </c:pt>
                <c:pt idx="8">
                  <c:v>導尿</c:v>
                </c:pt>
                <c:pt idx="9">
                  <c:v>ストマケア（人工肛門）</c:v>
                </c:pt>
                <c:pt idx="10">
                  <c:v>その他</c:v>
                </c:pt>
              </c:strCache>
            </c:strRef>
          </c:cat>
          <c:val>
            <c:numRef>
              <c:f>Sheet1!$B$2:$B$12</c:f>
              <c:numCache>
                <c:formatCode>General</c:formatCode>
                <c:ptCount val="11"/>
                <c:pt idx="0">
                  <c:v>115</c:v>
                </c:pt>
                <c:pt idx="1">
                  <c:v>72</c:v>
                </c:pt>
                <c:pt idx="2">
                  <c:v>225</c:v>
                </c:pt>
                <c:pt idx="3">
                  <c:v>230</c:v>
                </c:pt>
                <c:pt idx="4">
                  <c:v>127</c:v>
                </c:pt>
                <c:pt idx="5">
                  <c:v>203</c:v>
                </c:pt>
                <c:pt idx="6">
                  <c:v>13</c:v>
                </c:pt>
                <c:pt idx="7">
                  <c:v>5</c:v>
                </c:pt>
                <c:pt idx="8">
                  <c:v>37</c:v>
                </c:pt>
                <c:pt idx="9">
                  <c:v>20</c:v>
                </c:pt>
                <c:pt idx="10">
                  <c:v>35</c:v>
                </c:pt>
              </c:numCache>
            </c:numRef>
          </c:val>
          <c:extLst>
            <c:ext xmlns:c16="http://schemas.microsoft.com/office/drawing/2014/chart" uri="{C3380CC4-5D6E-409C-BE32-E72D297353CC}">
              <c16:uniqueId val="{00000000-8DD6-416F-B841-3CF1C256145C}"/>
            </c:ext>
          </c:extLst>
        </c:ser>
        <c:dLbls>
          <c:showLegendKey val="0"/>
          <c:showVal val="0"/>
          <c:showCatName val="0"/>
          <c:showSerName val="0"/>
          <c:showPercent val="0"/>
          <c:showBubbleSize val="0"/>
        </c:dLbls>
        <c:gapWidth val="150"/>
        <c:overlap val="-40"/>
        <c:axId val="129608399"/>
        <c:axId val="129597999"/>
      </c:barChart>
      <c:catAx>
        <c:axId val="129608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129597999"/>
        <c:crosses val="autoZero"/>
        <c:auto val="1"/>
        <c:lblAlgn val="ctr"/>
        <c:lblOffset val="100"/>
        <c:noMultiLvlLbl val="0"/>
      </c:catAx>
      <c:valAx>
        <c:axId val="1295979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1296083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
          <c:order val="0"/>
          <c:tx>
            <c:strRef>
              <c:f>Sheet1!$D$1</c:f>
              <c:strCache>
                <c:ptCount val="1"/>
                <c:pt idx="0">
                  <c:v>医療的ケアが必要な児童生徒数（小中計）</c:v>
                </c:pt>
              </c:strCache>
            </c:strRef>
          </c:tx>
          <c:dLbls>
            <c:dLbl>
              <c:idx val="0"/>
              <c:layout>
                <c:manualLayout>
                  <c:x val="-7.6470026588172355E-2"/>
                  <c:y val="-4.31124936735424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7D1-474A-88D1-41852FDEC99B}"/>
                </c:ext>
              </c:extLst>
            </c:dLbl>
            <c:dLbl>
              <c:idx val="1"/>
              <c:layout>
                <c:manualLayout>
                  <c:x val="-0.10560146528842848"/>
                  <c:y val="-5.095112888691379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7D1-474A-88D1-41852FDEC99B}"/>
                </c:ext>
              </c:extLst>
            </c:dLbl>
            <c:dLbl>
              <c:idx val="2"/>
              <c:layout>
                <c:manualLayout>
                  <c:x val="-8.0111456425704372E-2"/>
                  <c:y val="-4.31124936735424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7D1-474A-88D1-41852FDEC99B}"/>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Sheet1!$A$3:$A$5</c:f>
              <c:strCache>
                <c:ptCount val="3"/>
                <c:pt idx="0">
                  <c:v>H28</c:v>
                </c:pt>
                <c:pt idx="1">
                  <c:v>H29</c:v>
                </c:pt>
                <c:pt idx="2">
                  <c:v>H30</c:v>
                </c:pt>
              </c:strCache>
            </c:strRef>
          </c:cat>
          <c:val>
            <c:numRef>
              <c:f>Sheet1!$D$3:$D$5</c:f>
              <c:numCache>
                <c:formatCode>General</c:formatCode>
                <c:ptCount val="3"/>
                <c:pt idx="0">
                  <c:v>145</c:v>
                </c:pt>
                <c:pt idx="1">
                  <c:v>169</c:v>
                </c:pt>
                <c:pt idx="2">
                  <c:v>180</c:v>
                </c:pt>
              </c:numCache>
            </c:numRef>
          </c:val>
          <c:smooth val="0"/>
          <c:extLst>
            <c:ext xmlns:c16="http://schemas.microsoft.com/office/drawing/2014/chart" uri="{C3380CC4-5D6E-409C-BE32-E72D297353CC}">
              <c16:uniqueId val="{00000003-07D1-474A-88D1-41852FDEC99B}"/>
            </c:ext>
          </c:extLst>
        </c:ser>
        <c:ser>
          <c:idx val="3"/>
          <c:order val="1"/>
          <c:tx>
            <c:strRef>
              <c:f>Sheet1!$E$1</c:f>
              <c:strCache>
                <c:ptCount val="1"/>
                <c:pt idx="0">
                  <c:v>看護師配置数</c:v>
                </c:pt>
              </c:strCache>
            </c:strRef>
          </c:tx>
          <c:dLbls>
            <c:dLbl>
              <c:idx val="0"/>
              <c:layout>
                <c:manualLayout>
                  <c:x val="-7.6470026588172355E-2"/>
                  <c:y val="5.487044649359947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7D1-474A-88D1-41852FDEC99B}"/>
                </c:ext>
              </c:extLst>
            </c:dLbl>
            <c:dLbl>
              <c:idx val="1"/>
              <c:layout>
                <c:manualLayout>
                  <c:x val="-6.5545737075576302E-2"/>
                  <c:y val="5.487044649359947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7D1-474A-88D1-41852FDEC99B}"/>
                </c:ext>
              </c:extLst>
            </c:dLbl>
            <c:dLbl>
              <c:idx val="2"/>
              <c:layout>
                <c:manualLayout>
                  <c:x val="-5.4621447562980249E-2"/>
                  <c:y val="5.095112888691379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07D1-474A-88D1-41852FDEC99B}"/>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Sheet1!$A$3:$A$5</c:f>
              <c:strCache>
                <c:ptCount val="3"/>
                <c:pt idx="0">
                  <c:v>H28</c:v>
                </c:pt>
                <c:pt idx="1">
                  <c:v>H29</c:v>
                </c:pt>
                <c:pt idx="2">
                  <c:v>H30</c:v>
                </c:pt>
              </c:strCache>
            </c:strRef>
          </c:cat>
          <c:val>
            <c:numRef>
              <c:f>Sheet1!$E$3:$E$5</c:f>
              <c:numCache>
                <c:formatCode>General</c:formatCode>
                <c:ptCount val="3"/>
                <c:pt idx="0">
                  <c:v>119</c:v>
                </c:pt>
                <c:pt idx="1">
                  <c:v>146</c:v>
                </c:pt>
                <c:pt idx="2">
                  <c:v>202</c:v>
                </c:pt>
              </c:numCache>
            </c:numRef>
          </c:val>
          <c:smooth val="0"/>
          <c:extLst>
            <c:ext xmlns:c16="http://schemas.microsoft.com/office/drawing/2014/chart" uri="{C3380CC4-5D6E-409C-BE32-E72D297353CC}">
              <c16:uniqueId val="{00000007-07D1-474A-88D1-41852FDEC99B}"/>
            </c:ext>
          </c:extLst>
        </c:ser>
        <c:dLbls>
          <c:showLegendKey val="0"/>
          <c:showVal val="1"/>
          <c:showCatName val="0"/>
          <c:showSerName val="0"/>
          <c:showPercent val="0"/>
          <c:showBubbleSize val="0"/>
        </c:dLbls>
        <c:marker val="1"/>
        <c:smooth val="0"/>
        <c:axId val="125941632"/>
        <c:axId val="125943168"/>
      </c:lineChart>
      <c:catAx>
        <c:axId val="125941632"/>
        <c:scaling>
          <c:orientation val="minMax"/>
        </c:scaling>
        <c:delete val="0"/>
        <c:axPos val="b"/>
        <c:numFmt formatCode="General" sourceLinked="0"/>
        <c:majorTickMark val="none"/>
        <c:minorTickMark val="none"/>
        <c:tickLblPos val="nextTo"/>
        <c:txPr>
          <a:bodyPr/>
          <a:lstStyle/>
          <a:p>
            <a:pPr>
              <a:defRPr sz="1200"/>
            </a:pPr>
            <a:endParaRPr lang="ja-JP"/>
          </a:p>
        </c:txPr>
        <c:crossAx val="125943168"/>
        <c:crosses val="autoZero"/>
        <c:auto val="1"/>
        <c:lblAlgn val="ctr"/>
        <c:lblOffset val="100"/>
        <c:noMultiLvlLbl val="0"/>
      </c:catAx>
      <c:valAx>
        <c:axId val="125943168"/>
        <c:scaling>
          <c:orientation val="minMax"/>
          <c:min val="100"/>
        </c:scaling>
        <c:delete val="0"/>
        <c:axPos val="l"/>
        <c:majorGridlines/>
        <c:numFmt formatCode="General" sourceLinked="1"/>
        <c:majorTickMark val="none"/>
        <c:minorTickMark val="none"/>
        <c:tickLblPos val="nextTo"/>
        <c:txPr>
          <a:bodyPr/>
          <a:lstStyle/>
          <a:p>
            <a:pPr>
              <a:defRPr sz="1200"/>
            </a:pPr>
            <a:endParaRPr lang="ja-JP"/>
          </a:p>
        </c:txPr>
        <c:crossAx val="125941632"/>
        <c:crosses val="autoZero"/>
        <c:crossBetween val="between"/>
      </c:valAx>
    </c:plotArea>
    <c:legend>
      <c:legendPos val="r"/>
      <c:layout>
        <c:manualLayout>
          <c:xMode val="edge"/>
          <c:yMode val="edge"/>
          <c:x val="0.60047952183151876"/>
          <c:y val="6.6350035181276162E-2"/>
          <c:w val="0.34447135588339761"/>
          <c:h val="0.53114993395795529"/>
        </c:manualLayout>
      </c:layout>
      <c:overlay val="0"/>
      <c:txPr>
        <a:bodyPr/>
        <a:lstStyle/>
        <a:p>
          <a:pPr>
            <a:defRPr sz="105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753974137519569"/>
          <c:y val="4.622971185019846E-2"/>
          <c:w val="0.86093222381926837"/>
          <c:h val="0.72951496723265108"/>
        </c:manualLayout>
      </c:layout>
      <c:lineChart>
        <c:grouping val="standard"/>
        <c:varyColors val="0"/>
        <c:ser>
          <c:idx val="2"/>
          <c:order val="0"/>
          <c:tx>
            <c:strRef>
              <c:f>Sheet1!$A$4</c:f>
              <c:strCache>
                <c:ptCount val="1"/>
                <c:pt idx="0">
                  <c:v>実施行為数</c:v>
                </c:pt>
              </c:strCache>
            </c:strRef>
          </c:tx>
          <c:spPr>
            <a:ln w="28575" cap="rnd">
              <a:solidFill>
                <a:srgbClr val="7030A0"/>
              </a:solidFill>
              <a:round/>
            </a:ln>
            <a:effectLst/>
          </c:spPr>
          <c:marker>
            <c:symbol val="square"/>
            <c:size val="7"/>
            <c:spPr>
              <a:solidFill>
                <a:srgbClr val="7030A0"/>
              </a:solidFill>
              <a:ln w="9525">
                <a:solidFill>
                  <a:schemeClr val="tx1"/>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7793-48A7-A225-6149781A86DC}"/>
                </c:ext>
              </c:extLst>
            </c:dLbl>
            <c:dLbl>
              <c:idx val="1"/>
              <c:delete val="1"/>
              <c:extLst>
                <c:ext xmlns:c15="http://schemas.microsoft.com/office/drawing/2012/chart" uri="{CE6537A1-D6FC-4f65-9D91-7224C49458BB}"/>
                <c:ext xmlns:c16="http://schemas.microsoft.com/office/drawing/2014/chart" uri="{C3380CC4-5D6E-409C-BE32-E72D297353CC}">
                  <c16:uniqueId val="{00000001-7793-48A7-A225-6149781A86DC}"/>
                </c:ext>
              </c:extLst>
            </c:dLbl>
            <c:dLbl>
              <c:idx val="2"/>
              <c:delete val="1"/>
              <c:extLst>
                <c:ext xmlns:c15="http://schemas.microsoft.com/office/drawing/2012/chart" uri="{CE6537A1-D6FC-4f65-9D91-7224C49458BB}"/>
                <c:ext xmlns:c16="http://schemas.microsoft.com/office/drawing/2014/chart" uri="{C3380CC4-5D6E-409C-BE32-E72D297353CC}">
                  <c16:uniqueId val="{00000002-7793-48A7-A225-6149781A86DC}"/>
                </c:ext>
              </c:extLst>
            </c:dLbl>
            <c:dLbl>
              <c:idx val="3"/>
              <c:delete val="1"/>
              <c:extLst>
                <c:ext xmlns:c15="http://schemas.microsoft.com/office/drawing/2012/chart" uri="{CE6537A1-D6FC-4f65-9D91-7224C49458BB}"/>
                <c:ext xmlns:c16="http://schemas.microsoft.com/office/drawing/2014/chart" uri="{C3380CC4-5D6E-409C-BE32-E72D297353CC}">
                  <c16:uniqueId val="{00000003-7793-48A7-A225-6149781A86DC}"/>
                </c:ext>
              </c:extLst>
            </c:dLbl>
            <c:dLbl>
              <c:idx val="4"/>
              <c:delete val="1"/>
              <c:extLst>
                <c:ext xmlns:c15="http://schemas.microsoft.com/office/drawing/2012/chart" uri="{CE6537A1-D6FC-4f65-9D91-7224C49458BB}"/>
                <c:ext xmlns:c16="http://schemas.microsoft.com/office/drawing/2014/chart" uri="{C3380CC4-5D6E-409C-BE32-E72D297353CC}">
                  <c16:uniqueId val="{00000004-7793-48A7-A225-6149781A86DC}"/>
                </c:ext>
              </c:extLst>
            </c:dLbl>
            <c:dLbl>
              <c:idx val="5"/>
              <c:delete val="1"/>
              <c:extLst>
                <c:ext xmlns:c15="http://schemas.microsoft.com/office/drawing/2012/chart" uri="{CE6537A1-D6FC-4f65-9D91-7224C49458BB}"/>
                <c:ext xmlns:c16="http://schemas.microsoft.com/office/drawing/2014/chart" uri="{C3380CC4-5D6E-409C-BE32-E72D297353CC}">
                  <c16:uniqueId val="{00000005-7793-48A7-A225-6149781A86DC}"/>
                </c:ext>
              </c:extLst>
            </c:dLbl>
            <c:dLbl>
              <c:idx val="6"/>
              <c:delete val="1"/>
              <c:extLst>
                <c:ext xmlns:c15="http://schemas.microsoft.com/office/drawing/2012/chart" uri="{CE6537A1-D6FC-4f65-9D91-7224C49458BB}"/>
                <c:ext xmlns:c16="http://schemas.microsoft.com/office/drawing/2014/chart" uri="{C3380CC4-5D6E-409C-BE32-E72D297353CC}">
                  <c16:uniqueId val="{00000006-7793-48A7-A225-6149781A86DC}"/>
                </c:ext>
              </c:extLst>
            </c:dLbl>
            <c:dLbl>
              <c:idx val="7"/>
              <c:delete val="1"/>
              <c:extLst>
                <c:ext xmlns:c15="http://schemas.microsoft.com/office/drawing/2012/chart" uri="{CE6537A1-D6FC-4f65-9D91-7224C49458BB}"/>
                <c:ext xmlns:c16="http://schemas.microsoft.com/office/drawing/2014/chart" uri="{C3380CC4-5D6E-409C-BE32-E72D297353CC}">
                  <c16:uniqueId val="{00000007-7793-48A7-A225-6149781A86DC}"/>
                </c:ext>
              </c:extLst>
            </c:dLbl>
            <c:dLbl>
              <c:idx val="8"/>
              <c:delete val="1"/>
              <c:extLst>
                <c:ext xmlns:c15="http://schemas.microsoft.com/office/drawing/2012/chart" uri="{CE6537A1-D6FC-4f65-9D91-7224C49458BB}"/>
                <c:ext xmlns:c16="http://schemas.microsoft.com/office/drawing/2014/chart" uri="{C3380CC4-5D6E-409C-BE32-E72D297353CC}">
                  <c16:uniqueId val="{00000008-7793-48A7-A225-6149781A86DC}"/>
                </c:ext>
              </c:extLst>
            </c:dLbl>
            <c:dLbl>
              <c:idx val="9"/>
              <c:layout>
                <c:manualLayout>
                  <c:x val="-1.6697815858410549E-2"/>
                  <c:y val="4.96835578875074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7793-48A7-A225-6149781A86DC}"/>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Sheet1!$B$1:$K$1</c:f>
              <c:strCache>
                <c:ptCount val="10"/>
                <c:pt idx="0">
                  <c:v>H21</c:v>
                </c:pt>
                <c:pt idx="1">
                  <c:v>H22</c:v>
                </c:pt>
                <c:pt idx="2">
                  <c:v>H23</c:v>
                </c:pt>
                <c:pt idx="3">
                  <c:v>H24</c:v>
                </c:pt>
                <c:pt idx="4">
                  <c:v>H25</c:v>
                </c:pt>
                <c:pt idx="5">
                  <c:v>H26</c:v>
                </c:pt>
                <c:pt idx="6">
                  <c:v>H27</c:v>
                </c:pt>
                <c:pt idx="7">
                  <c:v>H28</c:v>
                </c:pt>
                <c:pt idx="8">
                  <c:v>H29</c:v>
                </c:pt>
                <c:pt idx="9">
                  <c:v>H30</c:v>
                </c:pt>
              </c:strCache>
            </c:strRef>
          </c:cat>
          <c:val>
            <c:numRef>
              <c:f>Sheet1!$B$4:$K$4</c:f>
              <c:numCache>
                <c:formatCode>General</c:formatCode>
                <c:ptCount val="10"/>
                <c:pt idx="0">
                  <c:v>681</c:v>
                </c:pt>
                <c:pt idx="1">
                  <c:v>801</c:v>
                </c:pt>
                <c:pt idx="2">
                  <c:v>874</c:v>
                </c:pt>
                <c:pt idx="3">
                  <c:v>859</c:v>
                </c:pt>
                <c:pt idx="4">
                  <c:v>909</c:v>
                </c:pt>
                <c:pt idx="5" formatCode="#,##0">
                  <c:v>1162</c:v>
                </c:pt>
                <c:pt idx="6" formatCode="#,##0">
                  <c:v>1317</c:v>
                </c:pt>
                <c:pt idx="7" formatCode="#,##0">
                  <c:v>1822</c:v>
                </c:pt>
                <c:pt idx="8" formatCode="#,##0">
                  <c:v>1914</c:v>
                </c:pt>
                <c:pt idx="9" formatCode="#,##0">
                  <c:v>1796</c:v>
                </c:pt>
              </c:numCache>
            </c:numRef>
          </c:val>
          <c:smooth val="0"/>
          <c:extLst>
            <c:ext xmlns:c16="http://schemas.microsoft.com/office/drawing/2014/chart" uri="{C3380CC4-5D6E-409C-BE32-E72D297353CC}">
              <c16:uniqueId val="{0000000A-7793-48A7-A225-6149781A86DC}"/>
            </c:ext>
          </c:extLst>
        </c:ser>
        <c:ser>
          <c:idx val="1"/>
          <c:order val="1"/>
          <c:tx>
            <c:strRef>
              <c:f>Sheet1!$A$3</c:f>
              <c:strCache>
                <c:ptCount val="1"/>
                <c:pt idx="0">
                  <c:v>医ケア児数（人）</c:v>
                </c:pt>
              </c:strCache>
            </c:strRef>
          </c:tx>
          <c:spPr>
            <a:ln w="28575" cap="rnd">
              <a:solidFill>
                <a:srgbClr val="92D050"/>
              </a:solidFill>
              <a:round/>
            </a:ln>
            <a:effectLst/>
          </c:spPr>
          <c:marker>
            <c:symbol val="triangle"/>
            <c:size val="8"/>
            <c:spPr>
              <a:solidFill>
                <a:srgbClr val="92D050"/>
              </a:solidFill>
              <a:ln w="9525">
                <a:solidFill>
                  <a:schemeClr val="tx1"/>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B-7793-48A7-A225-6149781A86DC}"/>
                </c:ext>
              </c:extLst>
            </c:dLbl>
            <c:dLbl>
              <c:idx val="1"/>
              <c:delete val="1"/>
              <c:extLst>
                <c:ext xmlns:c15="http://schemas.microsoft.com/office/drawing/2012/chart" uri="{CE6537A1-D6FC-4f65-9D91-7224C49458BB}"/>
                <c:ext xmlns:c16="http://schemas.microsoft.com/office/drawing/2014/chart" uri="{C3380CC4-5D6E-409C-BE32-E72D297353CC}">
                  <c16:uniqueId val="{0000000C-7793-48A7-A225-6149781A86DC}"/>
                </c:ext>
              </c:extLst>
            </c:dLbl>
            <c:dLbl>
              <c:idx val="2"/>
              <c:delete val="1"/>
              <c:extLst>
                <c:ext xmlns:c15="http://schemas.microsoft.com/office/drawing/2012/chart" uri="{CE6537A1-D6FC-4f65-9D91-7224C49458BB}"/>
                <c:ext xmlns:c16="http://schemas.microsoft.com/office/drawing/2014/chart" uri="{C3380CC4-5D6E-409C-BE32-E72D297353CC}">
                  <c16:uniqueId val="{0000000D-7793-48A7-A225-6149781A86DC}"/>
                </c:ext>
              </c:extLst>
            </c:dLbl>
            <c:dLbl>
              <c:idx val="3"/>
              <c:delete val="1"/>
              <c:extLst>
                <c:ext xmlns:c15="http://schemas.microsoft.com/office/drawing/2012/chart" uri="{CE6537A1-D6FC-4f65-9D91-7224C49458BB}"/>
                <c:ext xmlns:c16="http://schemas.microsoft.com/office/drawing/2014/chart" uri="{C3380CC4-5D6E-409C-BE32-E72D297353CC}">
                  <c16:uniqueId val="{0000000E-7793-48A7-A225-6149781A86DC}"/>
                </c:ext>
              </c:extLst>
            </c:dLbl>
            <c:dLbl>
              <c:idx val="4"/>
              <c:delete val="1"/>
              <c:extLst>
                <c:ext xmlns:c15="http://schemas.microsoft.com/office/drawing/2012/chart" uri="{CE6537A1-D6FC-4f65-9D91-7224C49458BB}"/>
                <c:ext xmlns:c16="http://schemas.microsoft.com/office/drawing/2014/chart" uri="{C3380CC4-5D6E-409C-BE32-E72D297353CC}">
                  <c16:uniqueId val="{0000000F-7793-48A7-A225-6149781A86DC}"/>
                </c:ext>
              </c:extLst>
            </c:dLbl>
            <c:dLbl>
              <c:idx val="5"/>
              <c:delete val="1"/>
              <c:extLst>
                <c:ext xmlns:c15="http://schemas.microsoft.com/office/drawing/2012/chart" uri="{CE6537A1-D6FC-4f65-9D91-7224C49458BB}"/>
                <c:ext xmlns:c16="http://schemas.microsoft.com/office/drawing/2014/chart" uri="{C3380CC4-5D6E-409C-BE32-E72D297353CC}">
                  <c16:uniqueId val="{00000010-7793-48A7-A225-6149781A86DC}"/>
                </c:ext>
              </c:extLst>
            </c:dLbl>
            <c:dLbl>
              <c:idx val="6"/>
              <c:delete val="1"/>
              <c:extLst>
                <c:ext xmlns:c15="http://schemas.microsoft.com/office/drawing/2012/chart" uri="{CE6537A1-D6FC-4f65-9D91-7224C49458BB}"/>
                <c:ext xmlns:c16="http://schemas.microsoft.com/office/drawing/2014/chart" uri="{C3380CC4-5D6E-409C-BE32-E72D297353CC}">
                  <c16:uniqueId val="{00000011-7793-48A7-A225-6149781A86DC}"/>
                </c:ext>
              </c:extLst>
            </c:dLbl>
            <c:dLbl>
              <c:idx val="7"/>
              <c:delete val="1"/>
              <c:extLst>
                <c:ext xmlns:c15="http://schemas.microsoft.com/office/drawing/2012/chart" uri="{CE6537A1-D6FC-4f65-9D91-7224C49458BB}"/>
                <c:ext xmlns:c16="http://schemas.microsoft.com/office/drawing/2014/chart" uri="{C3380CC4-5D6E-409C-BE32-E72D297353CC}">
                  <c16:uniqueId val="{00000012-7793-48A7-A225-6149781A86DC}"/>
                </c:ext>
              </c:extLst>
            </c:dLbl>
            <c:dLbl>
              <c:idx val="8"/>
              <c:delete val="1"/>
              <c:extLst>
                <c:ext xmlns:c15="http://schemas.microsoft.com/office/drawing/2012/chart" uri="{CE6537A1-D6FC-4f65-9D91-7224C49458BB}"/>
                <c:ext xmlns:c16="http://schemas.microsoft.com/office/drawing/2014/chart" uri="{C3380CC4-5D6E-409C-BE32-E72D297353CC}">
                  <c16:uniqueId val="{00000013-7793-48A7-A225-6149781A86DC}"/>
                </c:ext>
              </c:extLst>
            </c:dLbl>
            <c:dLbl>
              <c:idx val="9"/>
              <c:layout>
                <c:manualLayout>
                  <c:x val="-2.5495815071173138E-2"/>
                  <c:y val="-6.092725808243528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7793-48A7-A225-6149781A86DC}"/>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Sheet1!$B$1:$K$1</c:f>
              <c:strCache>
                <c:ptCount val="10"/>
                <c:pt idx="0">
                  <c:v>H21</c:v>
                </c:pt>
                <c:pt idx="1">
                  <c:v>H22</c:v>
                </c:pt>
                <c:pt idx="2">
                  <c:v>H23</c:v>
                </c:pt>
                <c:pt idx="3">
                  <c:v>H24</c:v>
                </c:pt>
                <c:pt idx="4">
                  <c:v>H25</c:v>
                </c:pt>
                <c:pt idx="5">
                  <c:v>H26</c:v>
                </c:pt>
                <c:pt idx="6">
                  <c:v>H27</c:v>
                </c:pt>
                <c:pt idx="7">
                  <c:v>H28</c:v>
                </c:pt>
                <c:pt idx="8">
                  <c:v>H29</c:v>
                </c:pt>
                <c:pt idx="9">
                  <c:v>H30</c:v>
                </c:pt>
              </c:strCache>
            </c:strRef>
          </c:cat>
          <c:val>
            <c:numRef>
              <c:f>Sheet1!$B$3:$K$3</c:f>
              <c:numCache>
                <c:formatCode>General</c:formatCode>
                <c:ptCount val="10"/>
                <c:pt idx="0">
                  <c:v>352</c:v>
                </c:pt>
                <c:pt idx="1">
                  <c:v>369</c:v>
                </c:pt>
                <c:pt idx="2">
                  <c:v>377</c:v>
                </c:pt>
                <c:pt idx="3">
                  <c:v>385</c:v>
                </c:pt>
                <c:pt idx="4">
                  <c:v>363</c:v>
                </c:pt>
                <c:pt idx="5">
                  <c:v>405</c:v>
                </c:pt>
                <c:pt idx="6">
                  <c:v>367</c:v>
                </c:pt>
                <c:pt idx="7">
                  <c:v>498</c:v>
                </c:pt>
                <c:pt idx="8">
                  <c:v>497</c:v>
                </c:pt>
                <c:pt idx="9">
                  <c:v>490</c:v>
                </c:pt>
              </c:numCache>
            </c:numRef>
          </c:val>
          <c:smooth val="0"/>
          <c:extLst>
            <c:ext xmlns:c16="http://schemas.microsoft.com/office/drawing/2014/chart" uri="{C3380CC4-5D6E-409C-BE32-E72D297353CC}">
              <c16:uniqueId val="{00000015-7793-48A7-A225-6149781A86DC}"/>
            </c:ext>
          </c:extLst>
        </c:ser>
        <c:ser>
          <c:idx val="0"/>
          <c:order val="2"/>
          <c:tx>
            <c:strRef>
              <c:f>Sheet1!$A$2</c:f>
              <c:strCache>
                <c:ptCount val="1"/>
                <c:pt idx="0">
                  <c:v>看護師配置数（人）</c:v>
                </c:pt>
              </c:strCache>
            </c:strRef>
          </c:tx>
          <c:spPr>
            <a:ln w="28575" cap="rnd">
              <a:solidFill>
                <a:srgbClr val="FF3399"/>
              </a:solidFill>
              <a:round/>
            </a:ln>
            <a:effectLst/>
          </c:spPr>
          <c:marker>
            <c:symbol val="circle"/>
            <c:size val="8"/>
            <c:spPr>
              <a:solidFill>
                <a:srgbClr val="FF3399"/>
              </a:solidFill>
              <a:ln w="9525">
                <a:solidFill>
                  <a:schemeClr val="tx1"/>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16-7793-48A7-A225-6149781A86DC}"/>
                </c:ext>
              </c:extLst>
            </c:dLbl>
            <c:dLbl>
              <c:idx val="1"/>
              <c:delete val="1"/>
              <c:extLst>
                <c:ext xmlns:c15="http://schemas.microsoft.com/office/drawing/2012/chart" uri="{CE6537A1-D6FC-4f65-9D91-7224C49458BB}"/>
                <c:ext xmlns:c16="http://schemas.microsoft.com/office/drawing/2014/chart" uri="{C3380CC4-5D6E-409C-BE32-E72D297353CC}">
                  <c16:uniqueId val="{00000017-7793-48A7-A225-6149781A86DC}"/>
                </c:ext>
              </c:extLst>
            </c:dLbl>
            <c:dLbl>
              <c:idx val="2"/>
              <c:delete val="1"/>
              <c:extLst>
                <c:ext xmlns:c15="http://schemas.microsoft.com/office/drawing/2012/chart" uri="{CE6537A1-D6FC-4f65-9D91-7224C49458BB}"/>
                <c:ext xmlns:c16="http://schemas.microsoft.com/office/drawing/2014/chart" uri="{C3380CC4-5D6E-409C-BE32-E72D297353CC}">
                  <c16:uniqueId val="{00000018-7793-48A7-A225-6149781A86DC}"/>
                </c:ext>
              </c:extLst>
            </c:dLbl>
            <c:dLbl>
              <c:idx val="3"/>
              <c:delete val="1"/>
              <c:extLst>
                <c:ext xmlns:c15="http://schemas.microsoft.com/office/drawing/2012/chart" uri="{CE6537A1-D6FC-4f65-9D91-7224C49458BB}"/>
                <c:ext xmlns:c16="http://schemas.microsoft.com/office/drawing/2014/chart" uri="{C3380CC4-5D6E-409C-BE32-E72D297353CC}">
                  <c16:uniqueId val="{00000019-7793-48A7-A225-6149781A86DC}"/>
                </c:ext>
              </c:extLst>
            </c:dLbl>
            <c:dLbl>
              <c:idx val="4"/>
              <c:delete val="1"/>
              <c:extLst>
                <c:ext xmlns:c15="http://schemas.microsoft.com/office/drawing/2012/chart" uri="{CE6537A1-D6FC-4f65-9D91-7224C49458BB}"/>
                <c:ext xmlns:c16="http://schemas.microsoft.com/office/drawing/2014/chart" uri="{C3380CC4-5D6E-409C-BE32-E72D297353CC}">
                  <c16:uniqueId val="{0000001A-7793-48A7-A225-6149781A86DC}"/>
                </c:ext>
              </c:extLst>
            </c:dLbl>
            <c:dLbl>
              <c:idx val="5"/>
              <c:delete val="1"/>
              <c:extLst>
                <c:ext xmlns:c15="http://schemas.microsoft.com/office/drawing/2012/chart" uri="{CE6537A1-D6FC-4f65-9D91-7224C49458BB}"/>
                <c:ext xmlns:c16="http://schemas.microsoft.com/office/drawing/2014/chart" uri="{C3380CC4-5D6E-409C-BE32-E72D297353CC}">
                  <c16:uniqueId val="{0000001B-7793-48A7-A225-6149781A86DC}"/>
                </c:ext>
              </c:extLst>
            </c:dLbl>
            <c:dLbl>
              <c:idx val="6"/>
              <c:delete val="1"/>
              <c:extLst>
                <c:ext xmlns:c15="http://schemas.microsoft.com/office/drawing/2012/chart" uri="{CE6537A1-D6FC-4f65-9D91-7224C49458BB}"/>
                <c:ext xmlns:c16="http://schemas.microsoft.com/office/drawing/2014/chart" uri="{C3380CC4-5D6E-409C-BE32-E72D297353CC}">
                  <c16:uniqueId val="{0000001C-7793-48A7-A225-6149781A86DC}"/>
                </c:ext>
              </c:extLst>
            </c:dLbl>
            <c:dLbl>
              <c:idx val="7"/>
              <c:delete val="1"/>
              <c:extLst>
                <c:ext xmlns:c15="http://schemas.microsoft.com/office/drawing/2012/chart" uri="{CE6537A1-D6FC-4f65-9D91-7224C49458BB}"/>
                <c:ext xmlns:c16="http://schemas.microsoft.com/office/drawing/2014/chart" uri="{C3380CC4-5D6E-409C-BE32-E72D297353CC}">
                  <c16:uniqueId val="{0000001D-7793-48A7-A225-6149781A86DC}"/>
                </c:ext>
              </c:extLst>
            </c:dLbl>
            <c:dLbl>
              <c:idx val="8"/>
              <c:delete val="1"/>
              <c:extLst>
                <c:ext xmlns:c15="http://schemas.microsoft.com/office/drawing/2012/chart" uri="{CE6537A1-D6FC-4f65-9D91-7224C49458BB}"/>
                <c:ext xmlns:c16="http://schemas.microsoft.com/office/drawing/2014/chart" uri="{C3380CC4-5D6E-409C-BE32-E72D297353CC}">
                  <c16:uniqueId val="{0000001E-7793-48A7-A225-6149781A86DC}"/>
                </c:ext>
              </c:extLst>
            </c:dLbl>
            <c:dLbl>
              <c:idx val="9"/>
              <c:layout>
                <c:manualLayout>
                  <c:x val="-2.2727272727272728E-2"/>
                  <c:y val="-4.16666666666666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7793-48A7-A225-6149781A86D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Sheet1!$B$1:$K$1</c:f>
              <c:strCache>
                <c:ptCount val="10"/>
                <c:pt idx="0">
                  <c:v>H21</c:v>
                </c:pt>
                <c:pt idx="1">
                  <c:v>H22</c:v>
                </c:pt>
                <c:pt idx="2">
                  <c:v>H23</c:v>
                </c:pt>
                <c:pt idx="3">
                  <c:v>H24</c:v>
                </c:pt>
                <c:pt idx="4">
                  <c:v>H25</c:v>
                </c:pt>
                <c:pt idx="5">
                  <c:v>H26</c:v>
                </c:pt>
                <c:pt idx="6">
                  <c:v>H27</c:v>
                </c:pt>
                <c:pt idx="7">
                  <c:v>H28</c:v>
                </c:pt>
                <c:pt idx="8">
                  <c:v>H29</c:v>
                </c:pt>
                <c:pt idx="9">
                  <c:v>H30</c:v>
                </c:pt>
              </c:strCache>
            </c:strRef>
          </c:cat>
          <c:val>
            <c:numRef>
              <c:f>Sheet1!$B$2:$K$2</c:f>
              <c:numCache>
                <c:formatCode>General</c:formatCode>
                <c:ptCount val="10"/>
                <c:pt idx="0">
                  <c:v>44</c:v>
                </c:pt>
                <c:pt idx="1">
                  <c:v>47</c:v>
                </c:pt>
                <c:pt idx="2">
                  <c:v>51</c:v>
                </c:pt>
                <c:pt idx="3">
                  <c:v>52</c:v>
                </c:pt>
                <c:pt idx="4">
                  <c:v>52</c:v>
                </c:pt>
                <c:pt idx="5">
                  <c:v>53</c:v>
                </c:pt>
                <c:pt idx="6">
                  <c:v>58</c:v>
                </c:pt>
                <c:pt idx="7">
                  <c:v>80</c:v>
                </c:pt>
                <c:pt idx="8">
                  <c:v>90</c:v>
                </c:pt>
                <c:pt idx="9">
                  <c:v>90</c:v>
                </c:pt>
              </c:numCache>
            </c:numRef>
          </c:val>
          <c:smooth val="0"/>
          <c:extLst>
            <c:ext xmlns:c16="http://schemas.microsoft.com/office/drawing/2014/chart" uri="{C3380CC4-5D6E-409C-BE32-E72D297353CC}">
              <c16:uniqueId val="{00000020-7793-48A7-A225-6149781A86DC}"/>
            </c:ext>
          </c:extLst>
        </c:ser>
        <c:dLbls>
          <c:showLegendKey val="0"/>
          <c:showVal val="0"/>
          <c:showCatName val="0"/>
          <c:showSerName val="0"/>
          <c:showPercent val="0"/>
          <c:showBubbleSize val="0"/>
        </c:dLbls>
        <c:marker val="1"/>
        <c:smooth val="0"/>
        <c:axId val="1439633568"/>
        <c:axId val="1439641888"/>
      </c:lineChart>
      <c:catAx>
        <c:axId val="143963356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crossAx val="1439641888"/>
        <c:crosses val="autoZero"/>
        <c:auto val="1"/>
        <c:lblAlgn val="ctr"/>
        <c:lblOffset val="100"/>
        <c:noMultiLvlLbl val="0"/>
      </c:catAx>
      <c:valAx>
        <c:axId val="1439641888"/>
        <c:scaling>
          <c:orientation val="minMax"/>
        </c:scaling>
        <c:delete val="0"/>
        <c:axPos val="l"/>
        <c:majorGridlines>
          <c:spPr>
            <a:ln w="12700" cap="flat" cmpd="sng" algn="ctr">
              <a:solidFill>
                <a:schemeClr val="tx1"/>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crossAx val="1439633568"/>
        <c:crosses val="autoZero"/>
        <c:crossBetween val="between"/>
      </c:valAx>
      <c:spPr>
        <a:noFill/>
        <a:ln w="12700">
          <a:solidFill>
            <a:schemeClr val="tx1">
              <a:alpha val="94000"/>
            </a:schemeClr>
          </a:solidFill>
        </a:ln>
        <a:effectLst/>
      </c:spPr>
    </c:plotArea>
    <c:legend>
      <c:legendPos val="b"/>
      <c:layout>
        <c:manualLayout>
          <c:xMode val="edge"/>
          <c:yMode val="edge"/>
          <c:x val="0.15865857792004176"/>
          <c:y val="7.9577963559604475E-2"/>
          <c:w val="0.45598508382527309"/>
          <c:h val="0.16211961297229602"/>
        </c:manualLayout>
      </c:layout>
      <c:overlay val="0"/>
      <c:spPr>
        <a:solidFill>
          <a:sysClr val="window" lastClr="FFFFFF"/>
        </a:solidFill>
        <a:ln>
          <a:noFill/>
        </a:ln>
        <a:effectLst/>
      </c:spPr>
      <c:txPr>
        <a:bodyPr rot="0" spcFirstLastPara="1" vertOverflow="ellipsis" vert="horz" wrap="square" anchor="ctr" anchorCtr="0"/>
        <a:lstStyle/>
        <a:p>
          <a:pPr>
            <a:defRPr sz="800" b="1"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0.08002</cdr:x>
      <cdr:y>0.2092</cdr:y>
    </cdr:from>
    <cdr:to>
      <cdr:x>0.30224</cdr:x>
      <cdr:y>0.31447</cdr:y>
    </cdr:to>
    <cdr:sp macro="" textlink="">
      <cdr:nvSpPr>
        <cdr:cNvPr id="2" name="正方形/長方形 1"/>
        <cdr:cNvSpPr/>
      </cdr:nvSpPr>
      <cdr:spPr>
        <a:xfrm xmlns:a="http://schemas.openxmlformats.org/drawingml/2006/main">
          <a:off x="363292" y="572445"/>
          <a:ext cx="1008825" cy="288051"/>
        </a:xfrm>
        <a:prstGeom xmlns:a="http://schemas.openxmlformats.org/drawingml/2006/main" prst="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smtClean="0">
              <a:solidFill>
                <a:schemeClr val="tx1"/>
              </a:solidFill>
            </a:rPr>
            <a:t>医療的ケア</a:t>
          </a:r>
          <a:r>
            <a:rPr lang="ja-JP" altLang="en-US" dirty="0">
              <a:solidFill>
                <a:schemeClr val="tx1"/>
              </a:solidFill>
            </a:rPr>
            <a:t>児</a:t>
          </a:r>
          <a:endParaRPr lang="ja-JP" dirty="0">
            <a:solidFill>
              <a:schemeClr val="tx1"/>
            </a:solidFill>
          </a:endParaRPr>
        </a:p>
      </cdr:txBody>
    </cdr:sp>
  </cdr:relSizeAnchor>
  <cdr:relSizeAnchor xmlns:cdr="http://schemas.openxmlformats.org/drawingml/2006/chartDrawing">
    <cdr:from>
      <cdr:x>0.59528</cdr:x>
      <cdr:y>0.45986</cdr:y>
    </cdr:from>
    <cdr:to>
      <cdr:x>0.94448</cdr:x>
      <cdr:y>0.56513</cdr:y>
    </cdr:to>
    <cdr:sp macro="" textlink="">
      <cdr:nvSpPr>
        <cdr:cNvPr id="3" name="正方形/長方形 2"/>
        <cdr:cNvSpPr/>
      </cdr:nvSpPr>
      <cdr:spPr>
        <a:xfrm xmlns:a="http://schemas.openxmlformats.org/drawingml/2006/main">
          <a:off x="2702445" y="1258316"/>
          <a:ext cx="1585283" cy="288051"/>
        </a:xfrm>
        <a:prstGeom xmlns:a="http://schemas.openxmlformats.org/drawingml/2006/main" prst="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smtClean="0">
              <a:solidFill>
                <a:schemeClr val="tx1"/>
              </a:solidFill>
            </a:rPr>
            <a:t>うち人工呼吸器装着児</a:t>
          </a:r>
          <a:endParaRPr lang="ja-JP"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ACBE0FF7-A636-47B5-A81D-6FC28C47B92D}" type="datetimeFigureOut">
              <a:rPr kumimoji="1" lang="ja-JP" altLang="en-US" smtClean="0"/>
              <a:t>2019/12/11</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769D48FB-CD73-4837-8204-E6F16591A7A9}" type="slidenum">
              <a:rPr kumimoji="1" lang="ja-JP" altLang="en-US" smtClean="0"/>
              <a:t>‹#›</a:t>
            </a:fld>
            <a:endParaRPr kumimoji="1" lang="ja-JP" altLang="en-US"/>
          </a:p>
        </p:txBody>
      </p:sp>
    </p:spTree>
    <p:extLst>
      <p:ext uri="{BB962C8B-B14F-4D97-AF65-F5344CB8AC3E}">
        <p14:creationId xmlns:p14="http://schemas.microsoft.com/office/powerpoint/2010/main" val="2898806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951D27FD-FEC0-48B6-94D0-8757458BF087}" type="datetimeFigureOut">
              <a:rPr kumimoji="1" lang="ja-JP" altLang="en-US" smtClean="0"/>
              <a:t>2019/12/11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20307A9-C758-44D1-B306-4F6E6589395C}" type="slidenum">
              <a:rPr kumimoji="1" lang="ja-JP" altLang="en-US" smtClean="0"/>
              <a:t>‹#›</a:t>
            </a:fld>
            <a:endParaRPr kumimoji="1" lang="ja-JP" altLang="en-US"/>
          </a:p>
        </p:txBody>
      </p:sp>
    </p:spTree>
    <p:extLst>
      <p:ext uri="{BB962C8B-B14F-4D97-AF65-F5344CB8AC3E}">
        <p14:creationId xmlns:p14="http://schemas.microsoft.com/office/powerpoint/2010/main" val="682796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u="sng" dirty="0" smtClean="0"/>
              <a:t>小・中学校</a:t>
            </a:r>
            <a:endParaRPr kumimoji="1" lang="en-US" altLang="ja-JP" u="sng" dirty="0" smtClean="0"/>
          </a:p>
          <a:p>
            <a:r>
              <a:rPr lang="ja-JP" altLang="en-US" dirty="0" smtClean="0"/>
              <a:t>（資料にある４行に加えて）</a:t>
            </a:r>
            <a:endParaRPr lang="en-US" altLang="ja-JP" dirty="0" smtClean="0"/>
          </a:p>
          <a:p>
            <a:r>
              <a:rPr lang="ja-JP" altLang="en-US" dirty="0" smtClean="0"/>
              <a:t>本事業の実施により、市町村の看護師配置がすすみ、今年度は府内公立小・中学校１２０校に看護師が配置されている。</a:t>
            </a:r>
            <a:endParaRPr lang="en-US" altLang="ja-JP" dirty="0" smtClean="0"/>
          </a:p>
        </p:txBody>
      </p:sp>
      <p:sp>
        <p:nvSpPr>
          <p:cNvPr id="4" name="スライド番号プレースホルダー 3"/>
          <p:cNvSpPr>
            <a:spLocks noGrp="1"/>
          </p:cNvSpPr>
          <p:nvPr>
            <p:ph type="sldNum" sz="quarter" idx="10"/>
          </p:nvPr>
        </p:nvSpPr>
        <p:spPr/>
        <p:txBody>
          <a:bodyPr/>
          <a:lstStyle/>
          <a:p>
            <a:fld id="{56BF529E-98CF-4DF9-A133-C2FB7F3F1A58}"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3133125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329168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75600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97884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27246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8" name="Slide Number Placeholder 7"/>
          <p:cNvSpPr>
            <a:spLocks noGrp="1"/>
          </p:cNvSpPr>
          <p:nvPr>
            <p:ph type="sldNum" sz="quarter" idx="11"/>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9" name="Footer Placeholder 8"/>
          <p:cNvSpPr>
            <a:spLocks noGrp="1"/>
          </p:cNvSpPr>
          <p:nvPr>
            <p:ph type="ftr" sz="quarter" idx="12"/>
          </p:nvPr>
        </p:nvSpPr>
        <p:spPr/>
        <p:txBody>
          <a:bodyPr/>
          <a:lstStyle/>
          <a:p>
            <a:endParaRPr lang="ja-JP" altLang="en-US">
              <a:solidFill>
                <a:srgbClr val="000000"/>
              </a:solidFill>
            </a:endParaRPr>
          </a:p>
        </p:txBody>
      </p:sp>
    </p:spTree>
    <p:extLst>
      <p:ext uri="{BB962C8B-B14F-4D97-AF65-F5344CB8AC3E}">
        <p14:creationId xmlns:p14="http://schemas.microsoft.com/office/powerpoint/2010/main" val="3209318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18776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8" name="Footer Placeholder 7"/>
          <p:cNvSpPr>
            <a:spLocks noGrp="1"/>
          </p:cNvSpPr>
          <p:nvPr>
            <p:ph type="ftr" sz="quarter" idx="11"/>
          </p:nvPr>
        </p:nvSpPr>
        <p:spPr/>
        <p:txBody>
          <a:bodyPr/>
          <a:lstStyle/>
          <a:p>
            <a:endParaRPr lang="ja-JP" altLang="en-US">
              <a:solidFill>
                <a:srgbClr val="000000"/>
              </a:solidFill>
            </a:endParaRPr>
          </a:p>
        </p:txBody>
      </p:sp>
      <p:sp>
        <p:nvSpPr>
          <p:cNvPr id="9" name="Slide Number Placeholder 8"/>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962932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4" name="Footer Placeholder 3"/>
          <p:cNvSpPr>
            <a:spLocks noGrp="1"/>
          </p:cNvSpPr>
          <p:nvPr>
            <p:ph type="ftr" sz="quarter" idx="11"/>
          </p:nvPr>
        </p:nvSpPr>
        <p:spPr/>
        <p:txBody>
          <a:bodyPr/>
          <a:lstStyle/>
          <a:p>
            <a:endParaRPr lang="ja-JP" altLang="en-US">
              <a:solidFill>
                <a:srgbClr val="000000"/>
              </a:solidFill>
            </a:endParaRPr>
          </a:p>
        </p:txBody>
      </p:sp>
      <p:sp>
        <p:nvSpPr>
          <p:cNvPr id="5" name="Slide Number Placeholder 4"/>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53699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3" name="Footer Placeholder 2"/>
          <p:cNvSpPr>
            <a:spLocks noGrp="1"/>
          </p:cNvSpPr>
          <p:nvPr>
            <p:ph type="ftr" sz="quarter" idx="11"/>
          </p:nvPr>
        </p:nvSpPr>
        <p:spPr/>
        <p:txBody>
          <a:bodyPr/>
          <a:lstStyle/>
          <a:p>
            <a:endParaRPr lang="ja-JP" altLang="en-US">
              <a:solidFill>
                <a:srgbClr val="000000"/>
              </a:solidFill>
            </a:endParaRPr>
          </a:p>
        </p:txBody>
      </p:sp>
      <p:sp>
        <p:nvSpPr>
          <p:cNvPr id="4" name="Slide Number Placeholder 3"/>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50968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420339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smtClean="0"/>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3706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D5802983-5796-4B7D-B504-E99761EED8D4}" type="datetimeFigureOut">
              <a:rPr lang="ja-JP" altLang="en-US" smtClean="0">
                <a:solidFill>
                  <a:srgbClr val="000000"/>
                </a:solidFill>
              </a:rPr>
              <a:pPr/>
              <a:t>2019/12/11</a:t>
            </a:fld>
            <a:endParaRPr lang="ja-JP" altLang="en-US">
              <a:solidFill>
                <a:srgbClr val="000000"/>
              </a:solidFill>
            </a:endParaRP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ja-JP" altLang="en-US">
              <a:solidFill>
                <a:srgbClr val="000000"/>
              </a:solidFill>
            </a:endParaRP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352052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kumimoji="1"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kumimoji="1"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kumimoji="1"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kumimoji="1"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362613"/>
            <a:ext cx="9162267" cy="5355312"/>
          </a:xfrm>
          <a:prstGeom prst="rect">
            <a:avLst/>
          </a:prstGeom>
        </p:spPr>
        <p:txBody>
          <a:bodyPr wrap="square">
            <a:spAutoFit/>
          </a:bodyPr>
          <a:lstStyle/>
          <a:p>
            <a:pPr>
              <a:lnSpc>
                <a:spcPct val="150000"/>
              </a:lnSpc>
            </a:pPr>
            <a:r>
              <a:rPr lang="ja-JP" altLang="en-US" sz="1400" b="1" dirty="0" smtClean="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 </a:t>
            </a:r>
            <a:r>
              <a:rPr lang="ja-JP" altLang="en-US" sz="1600" b="1" dirty="0" smtClean="0">
                <a:latin typeface="ＭＳ 明朝" panose="02020609040205080304" pitchFamily="17" charset="-128"/>
                <a:ea typeface="ＭＳ 明朝" panose="02020609040205080304" pitchFamily="17" charset="-128"/>
              </a:rPr>
              <a:t>◆</a:t>
            </a:r>
            <a:r>
              <a:rPr lang="ja-JP" altLang="ja-JP" sz="1600" b="1" dirty="0" smtClean="0">
                <a:latin typeface="ＭＳ 明朝" panose="02020609040205080304" pitchFamily="17" charset="-128"/>
                <a:ea typeface="ＭＳ 明朝" panose="02020609040205080304" pitchFamily="17" charset="-128"/>
              </a:rPr>
              <a:t>人工</a:t>
            </a:r>
            <a:r>
              <a:rPr lang="ja-JP" altLang="ja-JP" sz="1600" b="1" dirty="0">
                <a:latin typeface="ＭＳ 明朝" panose="02020609040205080304" pitchFamily="17" charset="-128"/>
                <a:ea typeface="ＭＳ 明朝" panose="02020609040205080304" pitchFamily="17" charset="-128"/>
              </a:rPr>
              <a:t>呼吸器</a:t>
            </a:r>
            <a:r>
              <a:rPr lang="ja-JP" altLang="ja-JP" sz="1600" b="1" dirty="0" smtClean="0">
                <a:latin typeface="ＭＳ 明朝" panose="02020609040205080304" pitchFamily="17" charset="-128"/>
                <a:ea typeface="ＭＳ 明朝" panose="02020609040205080304" pitchFamily="17" charset="-128"/>
              </a:rPr>
              <a:t>管理</a:t>
            </a:r>
            <a:r>
              <a:rPr lang="ja-JP" altLang="en-US" sz="1600" b="1" dirty="0" smtClean="0">
                <a:latin typeface="ＭＳ 明朝" panose="02020609040205080304" pitchFamily="17" charset="-128"/>
                <a:ea typeface="ＭＳ 明朝" panose="02020609040205080304" pitchFamily="17" charset="-128"/>
              </a:rPr>
              <a:t>等高度な医療的ケア</a:t>
            </a:r>
            <a:r>
              <a:rPr lang="ja-JP" altLang="ja-JP" sz="1600" b="1" dirty="0" smtClean="0">
                <a:latin typeface="ＭＳ 明朝" panose="02020609040205080304" pitchFamily="17" charset="-128"/>
                <a:ea typeface="ＭＳ 明朝" panose="02020609040205080304" pitchFamily="17" charset="-128"/>
              </a:rPr>
              <a:t>が</a:t>
            </a:r>
            <a:r>
              <a:rPr lang="ja-JP" altLang="ja-JP" sz="1600" b="1" dirty="0">
                <a:latin typeface="ＭＳ 明朝" panose="02020609040205080304" pitchFamily="17" charset="-128"/>
                <a:ea typeface="ＭＳ 明朝" panose="02020609040205080304" pitchFamily="17" charset="-128"/>
              </a:rPr>
              <a:t>必要な重症心身障が</a:t>
            </a:r>
            <a:r>
              <a:rPr lang="ja-JP" altLang="ja-JP" sz="1600" b="1" dirty="0" err="1">
                <a:latin typeface="ＭＳ 明朝" panose="02020609040205080304" pitchFamily="17" charset="-128"/>
                <a:ea typeface="ＭＳ 明朝" panose="02020609040205080304" pitchFamily="17" charset="-128"/>
              </a:rPr>
              <a:t>い</a:t>
            </a:r>
            <a:r>
              <a:rPr lang="ja-JP" altLang="ja-JP" sz="1600" b="1" dirty="0">
                <a:latin typeface="ＭＳ 明朝" panose="02020609040205080304" pitchFamily="17" charset="-128"/>
                <a:ea typeface="ＭＳ 明朝" panose="02020609040205080304" pitchFamily="17" charset="-128"/>
              </a:rPr>
              <a:t>児者の</a:t>
            </a:r>
            <a:r>
              <a:rPr lang="ja-JP" altLang="ja-JP" sz="1600" b="1" dirty="0" smtClean="0">
                <a:latin typeface="ＭＳ 明朝" panose="02020609040205080304" pitchFamily="17" charset="-128"/>
                <a:ea typeface="ＭＳ 明朝" panose="02020609040205080304" pitchFamily="17" charset="-128"/>
              </a:rPr>
              <a:t>受入が</a:t>
            </a:r>
            <a:r>
              <a:rPr lang="ja-JP" altLang="ja-JP" sz="1600" b="1" dirty="0">
                <a:latin typeface="ＭＳ 明朝" panose="02020609040205080304" pitchFamily="17" charset="-128"/>
                <a:ea typeface="ＭＳ 明朝" panose="02020609040205080304" pitchFamily="17" charset="-128"/>
              </a:rPr>
              <a:t>可能</a:t>
            </a:r>
            <a:r>
              <a:rPr lang="ja-JP" altLang="ja-JP" sz="1600" b="1" dirty="0" smtClean="0">
                <a:latin typeface="ＭＳ 明朝" panose="02020609040205080304" pitchFamily="17" charset="-128"/>
                <a:ea typeface="ＭＳ 明朝" panose="02020609040205080304" pitchFamily="17" charset="-128"/>
              </a:rPr>
              <a:t>な</a:t>
            </a:r>
            <a:endParaRPr lang="en-US" altLang="ja-JP" sz="1600" b="1" dirty="0" smtClean="0">
              <a:latin typeface="ＭＳ 明朝" panose="02020609040205080304" pitchFamily="17" charset="-128"/>
              <a:ea typeface="ＭＳ 明朝" panose="02020609040205080304" pitchFamily="17" charset="-128"/>
            </a:endParaRPr>
          </a:p>
          <a:p>
            <a:pPr>
              <a:lnSpc>
                <a:spcPct val="150000"/>
              </a:lnSpc>
            </a:pPr>
            <a:r>
              <a:rPr lang="ja-JP" altLang="en-US" sz="1600" b="1" dirty="0">
                <a:latin typeface="ＭＳ 明朝" panose="02020609040205080304" pitchFamily="17" charset="-128"/>
                <a:ea typeface="ＭＳ 明朝" panose="02020609040205080304" pitchFamily="17" charset="-128"/>
              </a:rPr>
              <a:t>　</a:t>
            </a:r>
            <a:r>
              <a:rPr lang="ja-JP" altLang="en-US" sz="1600" b="1" dirty="0" smtClean="0">
                <a:latin typeface="ＭＳ 明朝" panose="02020609040205080304" pitchFamily="17" charset="-128"/>
                <a:ea typeface="ＭＳ 明朝" panose="02020609040205080304" pitchFamily="17" charset="-128"/>
              </a:rPr>
              <a:t>　</a:t>
            </a:r>
            <a:r>
              <a:rPr lang="ja-JP" altLang="ja-JP" sz="1600" b="1" dirty="0" smtClean="0">
                <a:latin typeface="ＭＳ 明朝" panose="02020609040205080304" pitchFamily="17" charset="-128"/>
                <a:ea typeface="ＭＳ 明朝" panose="02020609040205080304" pitchFamily="17" charset="-128"/>
              </a:rPr>
              <a:t>短期入所事業所が府内</a:t>
            </a:r>
            <a:r>
              <a:rPr lang="ja-JP" altLang="en-US" sz="1600" b="1" dirty="0" smtClean="0">
                <a:latin typeface="ＭＳ 明朝" panose="02020609040205080304" pitchFamily="17" charset="-128"/>
                <a:ea typeface="ＭＳ 明朝" panose="02020609040205080304" pitchFamily="17" charset="-128"/>
              </a:rPr>
              <a:t>に</a:t>
            </a:r>
            <a:r>
              <a:rPr lang="ja-JP" altLang="ja-JP" sz="1600" b="1" dirty="0" smtClean="0">
                <a:latin typeface="ＭＳ 明朝" panose="02020609040205080304" pitchFamily="17" charset="-128"/>
                <a:ea typeface="ＭＳ 明朝" panose="02020609040205080304" pitchFamily="17" charset="-128"/>
              </a:rPr>
              <a:t>は</a:t>
            </a:r>
            <a:r>
              <a:rPr lang="ja-JP" altLang="en-US" sz="1600" b="1" dirty="0" smtClean="0">
                <a:latin typeface="ＭＳ 明朝" panose="02020609040205080304" pitchFamily="17" charset="-128"/>
                <a:ea typeface="ＭＳ 明朝" panose="02020609040205080304" pitchFamily="17" charset="-128"/>
              </a:rPr>
              <a:t>まだまだ</a:t>
            </a:r>
            <a:r>
              <a:rPr lang="ja-JP" altLang="ja-JP" sz="1600" b="1" dirty="0" smtClean="0">
                <a:latin typeface="ＭＳ 明朝" panose="02020609040205080304" pitchFamily="17" charset="-128"/>
                <a:ea typeface="ＭＳ 明朝" panose="02020609040205080304" pitchFamily="17" charset="-128"/>
              </a:rPr>
              <a:t>少な</a:t>
            </a:r>
            <a:r>
              <a:rPr lang="ja-JP" altLang="en-US" sz="1600" b="1" dirty="0" smtClean="0">
                <a:latin typeface="ＭＳ 明朝" panose="02020609040205080304" pitchFamily="17" charset="-128"/>
                <a:ea typeface="ＭＳ 明朝" panose="02020609040205080304" pitchFamily="17" charset="-128"/>
              </a:rPr>
              <a:t>い状況</a:t>
            </a:r>
            <a:endParaRPr lang="en-US" altLang="ja-JP" sz="1600" b="1" dirty="0" smtClean="0">
              <a:latin typeface="ＭＳ 明朝" panose="02020609040205080304" pitchFamily="17" charset="-128"/>
              <a:ea typeface="ＭＳ 明朝" panose="02020609040205080304" pitchFamily="17" charset="-128"/>
            </a:endParaRPr>
          </a:p>
          <a:p>
            <a:endParaRPr lang="en-US" altLang="ja-JP" sz="1400" dirty="0" smtClean="0">
              <a:solidFill>
                <a:prstClr val="black"/>
              </a:solidFill>
            </a:endParaRPr>
          </a:p>
          <a:p>
            <a:endParaRPr lang="en-US" altLang="ja-JP" sz="1600" dirty="0">
              <a:solidFill>
                <a:prstClr val="black"/>
              </a:solidFill>
              <a:latin typeface="ＭＳ Ｐゴシック"/>
            </a:endParaRPr>
          </a:p>
          <a:p>
            <a:endParaRPr lang="en-US" altLang="ja-JP" sz="1600" b="1" dirty="0" smtClean="0">
              <a:solidFill>
                <a:prstClr val="black"/>
              </a:solidFill>
              <a:latin typeface="ＭＳ Ｐゴシック"/>
              <a:ea typeface="ＭＳ 明朝" panose="02020609040205080304" pitchFamily="17" charset="-128"/>
            </a:endParaRPr>
          </a:p>
          <a:p>
            <a:r>
              <a:rPr lang="en-US" altLang="ja-JP" sz="1600" b="1" dirty="0" smtClean="0">
                <a:solidFill>
                  <a:prstClr val="black"/>
                </a:solidFill>
                <a:latin typeface="ＭＳ Ｐゴシック"/>
                <a:ea typeface="ＭＳ 明朝" panose="02020609040205080304" pitchFamily="17" charset="-128"/>
              </a:rPr>
              <a:t> </a:t>
            </a:r>
          </a:p>
          <a:p>
            <a:r>
              <a:rPr lang="en-US" altLang="ja-JP"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事業</a:t>
            </a:r>
            <a:r>
              <a:rPr lang="ja-JP" altLang="en-US" sz="1600" b="1" dirty="0" smtClean="0">
                <a:solidFill>
                  <a:prstClr val="black"/>
                </a:solidFill>
                <a:latin typeface="ＭＳ 明朝" panose="02020609040205080304" pitchFamily="17" charset="-128"/>
                <a:ea typeface="ＭＳ 明朝" panose="02020609040205080304" pitchFamily="17" charset="-128"/>
              </a:rPr>
              <a:t>の概要</a:t>
            </a:r>
            <a:r>
              <a:rPr lang="en-US" altLang="ja-JP"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a:solidFill>
                <a:prstClr val="black"/>
              </a:solidFill>
              <a:latin typeface="ＭＳ 明朝" panose="02020609040205080304" pitchFamily="17" charset="-128"/>
              <a:ea typeface="ＭＳ 明朝" panose="02020609040205080304" pitchFamily="17" charset="-128"/>
            </a:endParaRPr>
          </a:p>
          <a:p>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医療</a:t>
            </a:r>
            <a:r>
              <a:rPr lang="ja-JP" altLang="ja-JP" sz="1600" b="1" dirty="0">
                <a:solidFill>
                  <a:prstClr val="black"/>
                </a:solidFill>
                <a:latin typeface="ＭＳ 明朝" panose="02020609040205080304" pitchFamily="17" charset="-128"/>
                <a:ea typeface="ＭＳ 明朝" panose="02020609040205080304" pitchFamily="17" charset="-128"/>
              </a:rPr>
              <a:t>機関において高度な医療的ケアが必要な重症心身障がい児者</a:t>
            </a:r>
            <a:r>
              <a:rPr lang="ja-JP" altLang="ja-JP" sz="1600" b="1" dirty="0" smtClean="0">
                <a:solidFill>
                  <a:prstClr val="black"/>
                </a:solidFill>
                <a:latin typeface="ＭＳ 明朝" panose="02020609040205080304" pitchFamily="17" charset="-128"/>
                <a:ea typeface="ＭＳ 明朝" panose="02020609040205080304" pitchFamily="17" charset="-128"/>
              </a:rPr>
              <a:t>を短期入所で受け入れた</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場合</a:t>
            </a:r>
            <a:r>
              <a:rPr lang="ja-JP" altLang="ja-JP" sz="1600" b="1" dirty="0">
                <a:solidFill>
                  <a:prstClr val="black"/>
                </a:solidFill>
                <a:latin typeface="ＭＳ 明朝" panose="02020609040205080304" pitchFamily="17" charset="-128"/>
                <a:ea typeface="ＭＳ 明朝" panose="02020609040205080304" pitchFamily="17" charset="-128"/>
              </a:rPr>
              <a:t>に</a:t>
            </a:r>
            <a:r>
              <a:rPr lang="ja-JP" altLang="ja-JP" sz="1600" b="1" dirty="0" smtClean="0">
                <a:solidFill>
                  <a:prstClr val="black"/>
                </a:solidFill>
                <a:latin typeface="ＭＳ 明朝" panose="02020609040205080304" pitchFamily="17" charset="-128"/>
                <a:ea typeface="ＭＳ 明朝" panose="02020609040205080304" pitchFamily="17" charset="-128"/>
              </a:rPr>
              <a:t>、経費</a:t>
            </a:r>
            <a:r>
              <a:rPr lang="ja-JP" altLang="ja-JP" sz="1600" b="1" dirty="0">
                <a:solidFill>
                  <a:prstClr val="black"/>
                </a:solidFill>
                <a:latin typeface="ＭＳ 明朝" panose="02020609040205080304" pitchFamily="17" charset="-128"/>
                <a:ea typeface="ＭＳ 明朝" panose="02020609040205080304" pitchFamily="17" charset="-128"/>
              </a:rPr>
              <a:t>の一部を助成する</a:t>
            </a:r>
            <a:r>
              <a:rPr lang="ja-JP" altLang="ja-JP"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endParaRPr lang="ja-JP"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事業主体</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大阪府（</a:t>
            </a:r>
            <a:r>
              <a:rPr lang="en-US" altLang="ja-JP" sz="1600" b="1" dirty="0" smtClean="0">
                <a:solidFill>
                  <a:prstClr val="black"/>
                </a:solidFill>
                <a:latin typeface="ＭＳ 明朝" panose="02020609040205080304" pitchFamily="17" charset="-128"/>
                <a:ea typeface="ＭＳ 明朝" panose="02020609040205080304" pitchFamily="17" charset="-128"/>
              </a:rPr>
              <a:t>28</a:t>
            </a:r>
            <a:r>
              <a:rPr lang="ja-JP" altLang="ja-JP" sz="1600" b="1" dirty="0">
                <a:solidFill>
                  <a:prstClr val="black"/>
                </a:solidFill>
                <a:latin typeface="ＭＳ 明朝" panose="02020609040205080304" pitchFamily="17" charset="-128"/>
                <a:ea typeface="ＭＳ 明朝" panose="02020609040205080304" pitchFamily="17" charset="-128"/>
              </a:rPr>
              <a:t>年度より、大阪市民・堺市民の利用についても</a:t>
            </a:r>
            <a:r>
              <a:rPr lang="ja-JP" altLang="ja-JP" sz="1600" b="1" dirty="0" smtClean="0">
                <a:solidFill>
                  <a:prstClr val="black"/>
                </a:solidFill>
                <a:latin typeface="ＭＳ 明朝" panose="02020609040205080304" pitchFamily="17" charset="-128"/>
                <a:ea typeface="ＭＳ 明朝" panose="02020609040205080304" pitchFamily="17" charset="-128"/>
              </a:rPr>
              <a:t>対象）</a:t>
            </a:r>
            <a:endParaRPr lang="ja-JP"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助成事業所</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医療</a:t>
            </a:r>
            <a:r>
              <a:rPr lang="ja-JP" altLang="ja-JP" sz="1600" b="1" dirty="0">
                <a:solidFill>
                  <a:prstClr val="black"/>
                </a:solidFill>
                <a:latin typeface="ＭＳ 明朝" panose="02020609040205080304" pitchFamily="17" charset="-128"/>
                <a:ea typeface="ＭＳ 明朝" panose="02020609040205080304" pitchFamily="17" charset="-128"/>
              </a:rPr>
              <a:t>機関が実施する医療型短期入所事業所（空床利用型のみ）</a:t>
            </a:r>
          </a:p>
          <a:p>
            <a:pPr>
              <a:lnSpc>
                <a:spcPct val="150000"/>
              </a:lnSpc>
            </a:pPr>
            <a:r>
              <a:rPr lang="ja-JP"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a:solidFill>
                  <a:prstClr val="black"/>
                </a:solidFill>
                <a:latin typeface="ＭＳ 明朝" panose="02020609040205080304" pitchFamily="17" charset="-128"/>
                <a:ea typeface="ＭＳ 明朝" panose="02020609040205080304" pitchFamily="17" charset="-128"/>
              </a:rPr>
              <a:t>大阪市民・堺市民の利用については当該市を通じて補助</a:t>
            </a: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助成額</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１日あたり</a:t>
            </a:r>
            <a:r>
              <a:rPr lang="en-US" altLang="ja-JP" sz="1600" b="1" dirty="0" smtClean="0">
                <a:solidFill>
                  <a:prstClr val="black"/>
                </a:solidFill>
                <a:latin typeface="ＭＳ 明朝" panose="02020609040205080304" pitchFamily="17" charset="-128"/>
                <a:ea typeface="ＭＳ 明朝" panose="02020609040205080304" pitchFamily="17" charset="-128"/>
              </a:rPr>
              <a:t> 10,300</a:t>
            </a:r>
            <a:r>
              <a:rPr lang="ja-JP" altLang="ja-JP" sz="1600" b="1" dirty="0">
                <a:solidFill>
                  <a:prstClr val="black"/>
                </a:solidFill>
                <a:latin typeface="ＭＳ 明朝" panose="02020609040205080304" pitchFamily="17" charset="-128"/>
                <a:ea typeface="ＭＳ 明朝" panose="02020609040205080304" pitchFamily="17" charset="-128"/>
              </a:rPr>
              <a:t>円を</a:t>
            </a:r>
            <a:r>
              <a:rPr lang="ja-JP" altLang="ja-JP" sz="1600" b="1" dirty="0" smtClean="0">
                <a:solidFill>
                  <a:prstClr val="black"/>
                </a:solidFill>
                <a:latin typeface="ＭＳ 明朝" panose="02020609040205080304" pitchFamily="17" charset="-128"/>
                <a:ea typeface="ＭＳ 明朝" panose="02020609040205080304" pitchFamily="17" charset="-128"/>
              </a:rPr>
              <a:t>上限</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実績（平成</a:t>
            </a:r>
            <a:r>
              <a:rPr lang="en-US" altLang="ja-JP" sz="1600" b="1" dirty="0">
                <a:solidFill>
                  <a:prstClr val="black"/>
                </a:solidFill>
                <a:latin typeface="ＭＳ 明朝" panose="02020609040205080304" pitchFamily="17" charset="-128"/>
                <a:ea typeface="ＭＳ 明朝" panose="02020609040205080304" pitchFamily="17" charset="-128"/>
              </a:rPr>
              <a:t>30</a:t>
            </a:r>
            <a:r>
              <a:rPr lang="ja-JP" altLang="en-US" sz="1600" b="1" dirty="0" smtClean="0">
                <a:solidFill>
                  <a:prstClr val="black"/>
                </a:solidFill>
                <a:latin typeface="ＭＳ 明朝" panose="02020609040205080304" pitchFamily="17" charset="-128"/>
                <a:ea typeface="ＭＳ 明朝" panose="02020609040205080304" pitchFamily="17" charset="-128"/>
              </a:rPr>
              <a:t>年度）</a:t>
            </a:r>
            <a:r>
              <a:rPr lang="en-US"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内はうち政令市</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登録者数：</a:t>
            </a:r>
            <a:r>
              <a:rPr lang="en-US" altLang="ja-JP" sz="1600" b="1" dirty="0" smtClean="0">
                <a:solidFill>
                  <a:prstClr val="black"/>
                </a:solidFill>
                <a:latin typeface="ＭＳ 明朝" panose="02020609040205080304" pitchFamily="17" charset="-128"/>
                <a:ea typeface="ＭＳ 明朝" panose="02020609040205080304" pitchFamily="17" charset="-128"/>
              </a:rPr>
              <a:t>308</a:t>
            </a:r>
            <a:r>
              <a:rPr lang="ja-JP" altLang="en-US" sz="1600" b="1" dirty="0" smtClean="0">
                <a:solidFill>
                  <a:prstClr val="black"/>
                </a:solidFill>
                <a:latin typeface="ＭＳ 明朝" panose="02020609040205080304" pitchFamily="17" charset="-128"/>
                <a:ea typeface="ＭＳ 明朝" panose="02020609040205080304" pitchFamily="17" charset="-128"/>
              </a:rPr>
              <a:t>人（</a:t>
            </a:r>
            <a:r>
              <a:rPr lang="en-US" altLang="ja-JP" sz="1600" b="1" dirty="0" smtClean="0">
                <a:solidFill>
                  <a:prstClr val="black"/>
                </a:solidFill>
                <a:latin typeface="ＭＳ 明朝" panose="02020609040205080304" pitchFamily="17" charset="-128"/>
                <a:ea typeface="ＭＳ 明朝" panose="02020609040205080304" pitchFamily="17" charset="-128"/>
              </a:rPr>
              <a:t>166</a:t>
            </a:r>
            <a:r>
              <a:rPr lang="ja-JP" altLang="en-US" sz="1600" b="1" dirty="0" smtClean="0">
                <a:solidFill>
                  <a:prstClr val="black"/>
                </a:solidFill>
                <a:latin typeface="ＭＳ 明朝" panose="02020609040205080304" pitchFamily="17" charset="-128"/>
                <a:ea typeface="ＭＳ 明朝" panose="02020609040205080304" pitchFamily="17" charset="-128"/>
              </a:rPr>
              <a:t>）、延べ利用者数：</a:t>
            </a:r>
            <a:r>
              <a:rPr lang="en-US" altLang="ja-JP" sz="1600" b="1" dirty="0" smtClean="0">
                <a:solidFill>
                  <a:prstClr val="black"/>
                </a:solidFill>
                <a:latin typeface="ＭＳ 明朝" panose="02020609040205080304" pitchFamily="17" charset="-128"/>
                <a:ea typeface="ＭＳ 明朝" panose="02020609040205080304" pitchFamily="17" charset="-128"/>
              </a:rPr>
              <a:t>652</a:t>
            </a:r>
            <a:r>
              <a:rPr lang="ja-JP" altLang="en-US" sz="1600" b="1" dirty="0" smtClean="0">
                <a:solidFill>
                  <a:prstClr val="black"/>
                </a:solidFill>
                <a:latin typeface="ＭＳ 明朝" panose="02020609040205080304" pitchFamily="17" charset="-128"/>
                <a:ea typeface="ＭＳ 明朝" panose="02020609040205080304" pitchFamily="17" charset="-128"/>
              </a:rPr>
              <a:t>人（</a:t>
            </a:r>
            <a:r>
              <a:rPr lang="en-US" altLang="ja-JP" sz="1600" b="1" dirty="0" smtClean="0">
                <a:solidFill>
                  <a:prstClr val="black"/>
                </a:solidFill>
                <a:latin typeface="ＭＳ 明朝" panose="02020609040205080304" pitchFamily="17" charset="-128"/>
                <a:ea typeface="ＭＳ 明朝" panose="02020609040205080304" pitchFamily="17" charset="-128"/>
              </a:rPr>
              <a:t>352</a:t>
            </a:r>
            <a:r>
              <a:rPr lang="ja-JP" altLang="en-US" sz="1600" b="1" dirty="0" smtClean="0">
                <a:solidFill>
                  <a:prstClr val="black"/>
                </a:solidFill>
                <a:latin typeface="ＭＳ 明朝" panose="02020609040205080304" pitchFamily="17" charset="-128"/>
                <a:ea typeface="ＭＳ 明朝" panose="02020609040205080304" pitchFamily="17" charset="-128"/>
              </a:rPr>
              <a:t>）、述べ利用日数：</a:t>
            </a:r>
            <a:r>
              <a:rPr lang="en-US" altLang="ja-JP" sz="1600" b="1" dirty="0" smtClean="0">
                <a:solidFill>
                  <a:prstClr val="black"/>
                </a:solidFill>
                <a:latin typeface="ＭＳ 明朝" panose="02020609040205080304" pitchFamily="17" charset="-128"/>
                <a:ea typeface="ＭＳ 明朝" panose="02020609040205080304" pitchFamily="17" charset="-128"/>
              </a:rPr>
              <a:t>3,937</a:t>
            </a:r>
            <a:r>
              <a:rPr lang="ja-JP" altLang="en-US" sz="1600" b="1" dirty="0" smtClean="0">
                <a:solidFill>
                  <a:prstClr val="black"/>
                </a:solidFill>
                <a:latin typeface="ＭＳ 明朝" panose="02020609040205080304" pitchFamily="17" charset="-128"/>
                <a:ea typeface="ＭＳ 明朝" panose="02020609040205080304" pitchFamily="17" charset="-128"/>
              </a:rPr>
              <a:t>日（</a:t>
            </a:r>
            <a:r>
              <a:rPr lang="en-US" altLang="ja-JP" sz="1600" b="1" dirty="0" smtClean="0">
                <a:solidFill>
                  <a:prstClr val="black"/>
                </a:solidFill>
                <a:latin typeface="ＭＳ 明朝" panose="02020609040205080304" pitchFamily="17" charset="-128"/>
                <a:ea typeface="ＭＳ 明朝" panose="02020609040205080304" pitchFamily="17" charset="-128"/>
              </a:rPr>
              <a:t>2,320</a:t>
            </a:r>
            <a:r>
              <a:rPr lang="ja-JP" altLang="en-US"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gn="ct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en-US" altLang="ja-JP" sz="1600" b="1" u="sng" dirty="0" smtClean="0">
                <a:solidFill>
                  <a:prstClr val="black"/>
                </a:solidFill>
                <a:latin typeface="ＭＳ 明朝" panose="02020609040205080304" pitchFamily="17" charset="-128"/>
                <a:ea typeface="ＭＳ 明朝" panose="02020609040205080304" pitchFamily="17" charset="-128"/>
              </a:rPr>
              <a:t>※</a:t>
            </a:r>
            <a:r>
              <a:rPr lang="ja-JP" altLang="en-US" sz="1600" b="1" u="sng" dirty="0" smtClean="0">
                <a:solidFill>
                  <a:prstClr val="black"/>
                </a:solidFill>
                <a:latin typeface="ＭＳ 明朝" panose="02020609040205080304" pitchFamily="17" charset="-128"/>
                <a:ea typeface="ＭＳ 明朝" panose="02020609040205080304" pitchFamily="17" charset="-128"/>
              </a:rPr>
              <a:t>令和</a:t>
            </a:r>
            <a:r>
              <a:rPr lang="en-US" altLang="ja-JP" sz="1600" b="1" u="sng" dirty="0" smtClean="0">
                <a:solidFill>
                  <a:prstClr val="black"/>
                </a:solidFill>
                <a:latin typeface="ＭＳ 明朝" panose="02020609040205080304" pitchFamily="17" charset="-128"/>
                <a:ea typeface="ＭＳ 明朝" panose="02020609040205080304" pitchFamily="17" charset="-128"/>
              </a:rPr>
              <a:t>2</a:t>
            </a:r>
            <a:r>
              <a:rPr lang="ja-JP" altLang="en-US" sz="1600" b="1" u="sng" dirty="0" smtClean="0">
                <a:solidFill>
                  <a:prstClr val="black"/>
                </a:solidFill>
                <a:latin typeface="ＭＳ 明朝" panose="02020609040205080304" pitchFamily="17" charset="-128"/>
                <a:ea typeface="ＭＳ 明朝" panose="02020609040205080304" pitchFamily="17" charset="-128"/>
              </a:rPr>
              <a:t>年度の内容は検討中</a:t>
            </a:r>
          </a:p>
        </p:txBody>
      </p:sp>
      <p:sp>
        <p:nvSpPr>
          <p:cNvPr id="6" name="下矢印 5"/>
          <p:cNvSpPr/>
          <p:nvPr/>
        </p:nvSpPr>
        <p:spPr>
          <a:xfrm>
            <a:off x="3660502" y="2167779"/>
            <a:ext cx="1471885" cy="332103"/>
          </a:xfrm>
          <a:prstGeom prst="downArrow">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9" name="角丸四角形 8"/>
          <p:cNvSpPr/>
          <p:nvPr/>
        </p:nvSpPr>
        <p:spPr>
          <a:xfrm>
            <a:off x="111898" y="2631953"/>
            <a:ext cx="8204518" cy="4320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b="1" dirty="0" smtClean="0">
                <a:solidFill>
                  <a:prstClr val="black"/>
                </a:solidFill>
                <a:latin typeface="ＭＳ Ｐゴシック" panose="020B0600070205080204" pitchFamily="50" charset="-128"/>
                <a:ea typeface="ＭＳ Ｐゴシック" panose="020B0600070205080204" pitchFamily="50" charset="-128"/>
              </a:rPr>
              <a:t>二次</a:t>
            </a:r>
            <a:r>
              <a:rPr lang="ja-JP" altLang="en-US" b="1" dirty="0">
                <a:solidFill>
                  <a:prstClr val="black"/>
                </a:solidFill>
                <a:latin typeface="ＭＳ Ｐゴシック" panose="020B0600070205080204" pitchFamily="50" charset="-128"/>
                <a:ea typeface="ＭＳ Ｐゴシック" panose="020B0600070205080204" pitchFamily="50" charset="-128"/>
              </a:rPr>
              <a:t>医療圏域ごとに、医療型短期入所事業所の整備を</a:t>
            </a:r>
            <a:r>
              <a:rPr lang="ja-JP" altLang="en-US" b="1" dirty="0" smtClean="0">
                <a:solidFill>
                  <a:prstClr val="black"/>
                </a:solidFill>
                <a:latin typeface="ＭＳ Ｐゴシック" panose="020B0600070205080204" pitchFamily="50" charset="-128"/>
                <a:ea typeface="ＭＳ Ｐゴシック" panose="020B0600070205080204" pitchFamily="50" charset="-128"/>
              </a:rPr>
              <a:t>目指す</a:t>
            </a:r>
            <a:endParaRPr lang="en-US" altLang="ja-JP" b="1" dirty="0">
              <a:solidFill>
                <a:prstClr val="black"/>
              </a:solidFill>
              <a:latin typeface="ＭＳ Ｐゴシック" panose="020B0600070205080204" pitchFamily="50" charset="-128"/>
              <a:ea typeface="ＭＳ Ｐゴシック" panose="020B0600070205080204" pitchFamily="50" charset="-128"/>
            </a:endParaRPr>
          </a:p>
        </p:txBody>
      </p:sp>
      <p:sp>
        <p:nvSpPr>
          <p:cNvPr id="7" name="コンテンツ プレースホルダー 2"/>
          <p:cNvSpPr>
            <a:spLocks noGrp="1"/>
          </p:cNvSpPr>
          <p:nvPr>
            <p:ph sz="half" idx="1"/>
          </p:nvPr>
        </p:nvSpPr>
        <p:spPr>
          <a:xfrm>
            <a:off x="141263" y="1033789"/>
            <a:ext cx="6336704" cy="506990"/>
          </a:xfrm>
        </p:spPr>
        <p:txBody>
          <a:bodyPr>
            <a:normAutofit fontScale="92500"/>
          </a:bodyPr>
          <a:lstStyle/>
          <a:p>
            <a:r>
              <a:rPr lang="ja-JP" altLang="en-US" sz="2400" u="sng" dirty="0" smtClean="0"/>
              <a:t>医療型短期入所整備促進事業（平成</a:t>
            </a:r>
            <a:r>
              <a:rPr lang="en-US" altLang="ja-JP" sz="2400" u="sng" dirty="0" smtClean="0"/>
              <a:t>26</a:t>
            </a:r>
            <a:r>
              <a:rPr lang="ja-JP" altLang="en-US" sz="2400" u="sng" dirty="0" smtClean="0"/>
              <a:t>年度～）</a:t>
            </a:r>
            <a:endParaRPr kumimoji="1" lang="en-US" altLang="ja-JP" sz="2400" u="sng" dirty="0" smtClean="0"/>
          </a:p>
        </p:txBody>
      </p:sp>
      <p:sp>
        <p:nvSpPr>
          <p:cNvPr id="11" name="ホームベース 10"/>
          <p:cNvSpPr/>
          <p:nvPr/>
        </p:nvSpPr>
        <p:spPr>
          <a:xfrm>
            <a:off x="111898" y="429225"/>
            <a:ext cx="7906306"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900" b="1" dirty="0" smtClean="0">
                <a:solidFill>
                  <a:prstClr val="black"/>
                </a:solidFill>
              </a:rPr>
              <a:t>大阪府における医療的ケア児者支援</a:t>
            </a:r>
            <a:r>
              <a:rPr lang="ja-JP" altLang="en-US" sz="1900" b="1" dirty="0">
                <a:solidFill>
                  <a:prstClr val="black"/>
                </a:solidFill>
              </a:rPr>
              <a:t>のための</a:t>
            </a:r>
            <a:r>
              <a:rPr lang="ja-JP" altLang="en-US" sz="1900" b="1" dirty="0" smtClean="0">
                <a:solidFill>
                  <a:prstClr val="black"/>
                </a:solidFill>
              </a:rPr>
              <a:t>取組（地域生活支援課①）</a:t>
            </a:r>
            <a:endParaRPr lang="en-US" altLang="ja-JP" sz="1900" b="1" dirty="0" smtClean="0">
              <a:solidFill>
                <a:prstClr val="black"/>
              </a:solidFill>
            </a:endParaRPr>
          </a:p>
        </p:txBody>
      </p:sp>
      <p:sp>
        <p:nvSpPr>
          <p:cNvPr id="12" name="正方形/長方形 11"/>
          <p:cNvSpPr/>
          <p:nvPr/>
        </p:nvSpPr>
        <p:spPr>
          <a:xfrm>
            <a:off x="7668343" y="238036"/>
            <a:ext cx="1174315" cy="454660"/>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資料</a:t>
            </a:r>
            <a:r>
              <a:rPr kumimoji="1" lang="ja-JP" altLang="en-US" sz="1600" smtClean="0">
                <a:solidFill>
                  <a:schemeClr val="tx1"/>
                </a:solidFill>
              </a:rPr>
              <a:t>　２</a:t>
            </a:r>
            <a:endParaRPr kumimoji="1" lang="ja-JP" altLang="en-US" sz="1600" dirty="0">
              <a:solidFill>
                <a:schemeClr val="tx1"/>
              </a:solidFill>
            </a:endParaRPr>
          </a:p>
        </p:txBody>
      </p:sp>
      <p:sp>
        <p:nvSpPr>
          <p:cNvPr id="13" name="テキスト ボックス 12"/>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44481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p:txBody>
          <a:bodyPr/>
          <a:lstStyle/>
          <a:p>
            <a:r>
              <a:rPr kumimoji="1" lang="ja-JP" altLang="en-US" dirty="0" smtClean="0"/>
              <a:t>　　　　　　</a:t>
            </a:r>
            <a:endParaRPr kumimoji="1" lang="ja-JP" altLang="en-US" dirty="0"/>
          </a:p>
        </p:txBody>
      </p:sp>
      <p:sp>
        <p:nvSpPr>
          <p:cNvPr id="4" name="コンテンツ プレースホルダー 3"/>
          <p:cNvSpPr>
            <a:spLocks noGrp="1"/>
          </p:cNvSpPr>
          <p:nvPr>
            <p:ph sz="half" idx="2"/>
          </p:nvPr>
        </p:nvSpPr>
        <p:spPr/>
        <p:txBody>
          <a:bodyPr/>
          <a:lstStyle/>
          <a:p>
            <a:r>
              <a:rPr kumimoji="1" lang="ja-JP" altLang="en-US" dirty="0" smtClean="0"/>
              <a:t>　　　</a:t>
            </a:r>
            <a:endParaRPr kumimoji="1" lang="ja-JP" altLang="en-US" dirty="0"/>
          </a:p>
        </p:txBody>
      </p:sp>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a:t>
            </a:r>
            <a:r>
              <a:rPr lang="ja-JP" altLang="en-US" sz="2000" b="1" dirty="0" smtClean="0">
                <a:solidFill>
                  <a:prstClr val="black"/>
                </a:solidFill>
              </a:rPr>
              <a:t>の取組（地域生活支援課②）</a:t>
            </a:r>
            <a:endParaRPr lang="zh-TW" altLang="en-US" sz="2000" b="1" dirty="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ホームベース 1"/>
          <p:cNvSpPr/>
          <p:nvPr/>
        </p:nvSpPr>
        <p:spPr>
          <a:xfrm>
            <a:off x="395536" y="1052736"/>
            <a:ext cx="2880320"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平成</a:t>
            </a:r>
            <a:r>
              <a:rPr lang="en-US" altLang="ja-JP" sz="2000" b="1" dirty="0"/>
              <a:t>30</a:t>
            </a:r>
            <a:r>
              <a:rPr lang="ja-JP" altLang="en-US" sz="2000" b="1" dirty="0"/>
              <a:t>年度</a:t>
            </a:r>
          </a:p>
        </p:txBody>
      </p:sp>
      <p:sp>
        <p:nvSpPr>
          <p:cNvPr id="7" name="ホームベース 6"/>
          <p:cNvSpPr/>
          <p:nvPr/>
        </p:nvSpPr>
        <p:spPr>
          <a:xfrm>
            <a:off x="3347864" y="1052736"/>
            <a:ext cx="3168352"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令和元年度</a:t>
            </a:r>
            <a:endParaRPr kumimoji="1" lang="ja-JP" altLang="en-US" sz="2000" b="1" dirty="0"/>
          </a:p>
        </p:txBody>
      </p:sp>
      <p:sp>
        <p:nvSpPr>
          <p:cNvPr id="8" name="山形 7"/>
          <p:cNvSpPr/>
          <p:nvPr/>
        </p:nvSpPr>
        <p:spPr>
          <a:xfrm>
            <a:off x="6516216" y="1052736"/>
            <a:ext cx="1944216"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395536" y="1700808"/>
            <a:ext cx="2880320" cy="432048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b="1" u="sng" dirty="0" smtClean="0"/>
          </a:p>
          <a:p>
            <a:r>
              <a:rPr lang="ja-JP" altLang="en-US" sz="1400" b="1" dirty="0" smtClean="0"/>
              <a:t>　医療的ケア児等コーディネーター</a:t>
            </a:r>
            <a:endParaRPr lang="en-US" altLang="ja-JP" sz="1400" b="1" dirty="0" smtClean="0"/>
          </a:p>
          <a:p>
            <a:r>
              <a:rPr lang="ja-JP" altLang="en-US" sz="1400" b="1" dirty="0" smtClean="0"/>
              <a:t>　　　　　　　</a:t>
            </a:r>
            <a:r>
              <a:rPr lang="ja-JP" altLang="en-US" sz="1400" dirty="0" smtClean="0"/>
              <a:t>の役割等検討</a:t>
            </a:r>
            <a:endParaRPr lang="en-US" altLang="ja-JP" sz="1400" dirty="0" smtClean="0"/>
          </a:p>
          <a:p>
            <a:endParaRPr kumimoji="1" lang="en-US" altLang="ja-JP" sz="1200" dirty="0" smtClean="0"/>
          </a:p>
          <a:p>
            <a:r>
              <a:rPr kumimoji="1" lang="ja-JP" altLang="en-US" sz="1200" dirty="0" smtClean="0"/>
              <a:t>・基幹相談支援センター等市町村が適切</a:t>
            </a:r>
            <a:endParaRPr kumimoji="1" lang="en-US" altLang="ja-JP" sz="1200" dirty="0" smtClean="0"/>
          </a:p>
          <a:p>
            <a:r>
              <a:rPr lang="ja-JP" altLang="en-US" sz="1200" dirty="0"/>
              <a:t>　</a:t>
            </a:r>
            <a:r>
              <a:rPr kumimoji="1" lang="ja-JP" altLang="en-US" sz="1200" dirty="0" smtClean="0"/>
              <a:t>と判断する場での医療的ケアを専門と</a:t>
            </a:r>
            <a:endParaRPr kumimoji="1" lang="en-US" altLang="ja-JP" sz="1200" dirty="0" smtClean="0"/>
          </a:p>
          <a:p>
            <a:r>
              <a:rPr lang="ja-JP" altLang="en-US" sz="1200" dirty="0"/>
              <a:t>　</a:t>
            </a:r>
            <a:r>
              <a:rPr kumimoji="1" lang="ja-JP" altLang="en-US" sz="1200" dirty="0" smtClean="0"/>
              <a:t>する相談支援関係機関への配置</a:t>
            </a:r>
            <a:endParaRPr kumimoji="1" lang="en-US" altLang="ja-JP" sz="1200" dirty="0" smtClean="0"/>
          </a:p>
          <a:p>
            <a:r>
              <a:rPr lang="ja-JP" altLang="en-US" sz="1200" dirty="0" smtClean="0"/>
              <a:t>・医療分野に関する助言等を行う保健師</a:t>
            </a:r>
            <a:endParaRPr lang="en-US" altLang="ja-JP" sz="1200" dirty="0" smtClean="0"/>
          </a:p>
          <a:p>
            <a:r>
              <a:rPr lang="ja-JP" altLang="en-US" sz="1200" dirty="0"/>
              <a:t>　</a:t>
            </a:r>
            <a:r>
              <a:rPr lang="ja-JP" altLang="en-US" sz="1200" dirty="0" smtClean="0"/>
              <a:t>や訪問看護師等医療関係機関への配置</a:t>
            </a:r>
            <a:endParaRPr kumimoji="1" lang="en-US" altLang="ja-JP" sz="1200" dirty="0" smtClean="0"/>
          </a:p>
          <a:p>
            <a:endParaRPr lang="en-US" altLang="ja-JP" b="1" u="sng" dirty="0" smtClean="0"/>
          </a:p>
          <a:p>
            <a:r>
              <a:rPr lang="ja-JP" altLang="en-US" sz="1200" dirty="0" smtClean="0"/>
              <a:t>・市町村障がい児福祉計画における医療</a:t>
            </a:r>
            <a:endParaRPr lang="en-US" altLang="ja-JP" sz="1200" dirty="0" smtClean="0"/>
          </a:p>
          <a:p>
            <a:r>
              <a:rPr lang="ja-JP" altLang="en-US" sz="1200" dirty="0"/>
              <a:t>　</a:t>
            </a:r>
            <a:r>
              <a:rPr lang="ja-JP" altLang="en-US" sz="1200" dirty="0" smtClean="0"/>
              <a:t>的ケア児等コーディネーター配置予定</a:t>
            </a:r>
            <a:endParaRPr lang="en-US" altLang="ja-JP" sz="1200" dirty="0" smtClean="0"/>
          </a:p>
          <a:p>
            <a:endParaRPr lang="en-US" altLang="ja-JP" sz="1200" b="1" u="sng" dirty="0"/>
          </a:p>
          <a:p>
            <a:pPr algn="ctr"/>
            <a:endParaRPr lang="en-US" altLang="ja-JP" b="1" u="sng" dirty="0" smtClean="0"/>
          </a:p>
          <a:p>
            <a:pPr algn="ctr"/>
            <a:endParaRPr lang="en-US" altLang="ja-JP" b="1" u="sng" dirty="0"/>
          </a:p>
          <a:p>
            <a:pPr algn="ctr"/>
            <a:r>
              <a:rPr kumimoji="1" lang="ja-JP" altLang="en-US" sz="1400" b="1" u="sng" dirty="0" smtClean="0"/>
              <a:t>研　修　実　施　の　検　討</a:t>
            </a:r>
            <a:endParaRPr lang="en-US" altLang="ja-JP" sz="1400" b="1" u="sng" dirty="0"/>
          </a:p>
          <a:p>
            <a:pPr algn="ctr"/>
            <a:r>
              <a:rPr lang="ja-JP" altLang="en-US" sz="1400" dirty="0" smtClean="0"/>
              <a:t>（次年度実施に向けて）</a:t>
            </a:r>
            <a:endParaRPr lang="en-US" altLang="ja-JP" sz="1400" dirty="0" smtClean="0"/>
          </a:p>
          <a:p>
            <a:r>
              <a:rPr kumimoji="1" lang="ja-JP" altLang="en-US" sz="1400" dirty="0" smtClean="0"/>
              <a:t>・他府県実施状況調査</a:t>
            </a:r>
            <a:endParaRPr kumimoji="1" lang="en-US" altLang="ja-JP" sz="1400" dirty="0" smtClean="0"/>
          </a:p>
          <a:p>
            <a:r>
              <a:rPr lang="ja-JP" altLang="en-US" sz="1400" dirty="0" smtClean="0"/>
              <a:t>・実施詳細内容等検討</a:t>
            </a:r>
            <a:endParaRPr lang="en-US" altLang="ja-JP" sz="1400" dirty="0" smtClean="0"/>
          </a:p>
          <a:p>
            <a:r>
              <a:rPr lang="ja-JP" altLang="en-US" sz="1200" dirty="0" smtClean="0"/>
              <a:t>　（対象者、実施形式、市町村調整等）</a:t>
            </a:r>
            <a:endParaRPr lang="en-US" altLang="ja-JP" sz="1200" dirty="0" smtClean="0"/>
          </a:p>
          <a:p>
            <a:endParaRPr kumimoji="1" lang="ja-JP" altLang="en-US" sz="1400" dirty="0"/>
          </a:p>
        </p:txBody>
      </p:sp>
      <p:sp>
        <p:nvSpPr>
          <p:cNvPr id="10" name="正方形/長方形 9"/>
          <p:cNvSpPr/>
          <p:nvPr/>
        </p:nvSpPr>
        <p:spPr>
          <a:xfrm>
            <a:off x="3347864" y="1700808"/>
            <a:ext cx="5112568" cy="43204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　</a:t>
            </a:r>
            <a:r>
              <a:rPr kumimoji="1" lang="ja-JP" altLang="en-US" b="1" u="sng" dirty="0" smtClean="0">
                <a:effectLst>
                  <a:outerShdw blurRad="38100" dist="38100" dir="2700000" algn="tl">
                    <a:srgbClr val="000000">
                      <a:alpha val="43137"/>
                    </a:srgbClr>
                  </a:outerShdw>
                </a:effectLst>
              </a:rPr>
              <a:t>医療的ケア児等コーディネーター</a:t>
            </a:r>
            <a:r>
              <a:rPr kumimoji="1" lang="ja-JP" altLang="en-US" b="1" u="sng" smtClean="0">
                <a:effectLst>
                  <a:outerShdw blurRad="38100" dist="38100" dir="2700000" algn="tl">
                    <a:srgbClr val="000000">
                      <a:alpha val="43137"/>
                    </a:srgbClr>
                  </a:outerShdw>
                </a:effectLst>
              </a:rPr>
              <a:t>養成研修等</a:t>
            </a:r>
            <a:endParaRPr kumimoji="1" lang="en-US" altLang="ja-JP" b="1" u="sng" dirty="0" smtClean="0">
              <a:effectLst>
                <a:outerShdw blurRad="38100" dist="38100" dir="2700000" algn="tl">
                  <a:srgbClr val="000000">
                    <a:alpha val="43137"/>
                  </a:srgbClr>
                </a:outerShdw>
              </a:effectLst>
            </a:endParaRPr>
          </a:p>
          <a:p>
            <a:endParaRPr kumimoji="1" lang="en-US" altLang="ja-JP" sz="800" b="1" u="sng" dirty="0" smtClean="0">
              <a:effectLst>
                <a:outerShdw blurRad="38100" dist="38100" dir="2700000" algn="tl">
                  <a:srgbClr val="000000">
                    <a:alpha val="43137"/>
                  </a:srgbClr>
                </a:outerShdw>
              </a:effectLst>
            </a:endParaRPr>
          </a:p>
          <a:p>
            <a:pPr algn="ctr"/>
            <a:r>
              <a:rPr lang="ja-JP" altLang="en-US" dirty="0" smtClean="0"/>
              <a:t>　</a:t>
            </a:r>
            <a:r>
              <a:rPr kumimoji="1" lang="ja-JP" altLang="en-US" sz="1400" dirty="0" smtClean="0"/>
              <a:t>医療的ケア児等総合支援事業</a:t>
            </a:r>
            <a:endParaRPr kumimoji="1" lang="en-US" altLang="ja-JP" sz="1400" dirty="0" smtClean="0"/>
          </a:p>
          <a:p>
            <a:pPr algn="ctr"/>
            <a:r>
              <a:rPr lang="ja-JP" altLang="en-US" sz="1400" dirty="0"/>
              <a:t>　</a:t>
            </a:r>
            <a:r>
              <a:rPr lang="ja-JP" altLang="en-US" sz="1400" dirty="0" smtClean="0"/>
              <a:t>　</a:t>
            </a:r>
            <a:r>
              <a:rPr kumimoji="1" lang="ja-JP" altLang="en-US" sz="1400" dirty="0" smtClean="0"/>
              <a:t>（都道府県地域生活支援促進事業）　　　　　　　　　　　　　　　　　</a:t>
            </a:r>
            <a:endParaRPr kumimoji="1" lang="en-US" altLang="ja-JP" sz="1400" dirty="0" smtClean="0"/>
          </a:p>
          <a:p>
            <a:r>
              <a:rPr lang="ja-JP" altLang="en-US" sz="1400" dirty="0"/>
              <a:t>　</a:t>
            </a:r>
            <a:endParaRPr lang="en-US" altLang="ja-JP" sz="1400" dirty="0" smtClean="0">
              <a:solidFill>
                <a:schemeClr val="tx1"/>
              </a:solidFill>
            </a:endParaRPr>
          </a:p>
          <a:p>
            <a:r>
              <a:rPr lang="ja-JP" altLang="en-US" sz="1400" dirty="0">
                <a:solidFill>
                  <a:schemeClr val="tx1"/>
                </a:solidFill>
              </a:rPr>
              <a:t>・医療的ケア児等</a:t>
            </a:r>
            <a:r>
              <a:rPr lang="ja-JP" altLang="en-US" sz="1400" dirty="0" smtClean="0">
                <a:solidFill>
                  <a:schemeClr val="tx1"/>
                </a:solidFill>
              </a:rPr>
              <a:t>コーディネーターは</a:t>
            </a:r>
            <a:r>
              <a:rPr lang="ja-JP" altLang="en-US" sz="1400" dirty="0">
                <a:solidFill>
                  <a:schemeClr val="tx1"/>
                </a:solidFill>
              </a:rPr>
              <a:t>、医療的ケア児等に</a:t>
            </a:r>
            <a:r>
              <a:rPr lang="ja-JP" altLang="en-US" sz="1400" dirty="0" smtClean="0">
                <a:solidFill>
                  <a:schemeClr val="tx1"/>
                </a:solidFill>
              </a:rPr>
              <a:t>対する</a:t>
            </a:r>
            <a:endParaRPr lang="en-US" altLang="ja-JP" sz="1400" dirty="0" smtClean="0">
              <a:solidFill>
                <a:schemeClr val="tx1"/>
              </a:solidFill>
            </a:endParaRPr>
          </a:p>
          <a:p>
            <a:r>
              <a:rPr lang="en-US" altLang="ja-JP" sz="1400" b="1" dirty="0">
                <a:solidFill>
                  <a:schemeClr val="tx1"/>
                </a:solidFill>
              </a:rPr>
              <a:t> </a:t>
            </a:r>
            <a:r>
              <a:rPr lang="ja-JP" altLang="en-US" sz="1400" b="1" u="sng" dirty="0" smtClean="0">
                <a:solidFill>
                  <a:schemeClr val="tx1"/>
                </a:solidFill>
              </a:rPr>
              <a:t>専門的</a:t>
            </a:r>
            <a:r>
              <a:rPr lang="ja-JP" altLang="en-US" sz="1400" b="1" u="sng" dirty="0">
                <a:solidFill>
                  <a:schemeClr val="tx1"/>
                </a:solidFill>
              </a:rPr>
              <a:t>な知識と経験に基づいて</a:t>
            </a:r>
            <a:r>
              <a:rPr lang="ja-JP" altLang="en-US" sz="1400" dirty="0">
                <a:solidFill>
                  <a:schemeClr val="tx1"/>
                </a:solidFill>
              </a:rPr>
              <a:t>、支援に</a:t>
            </a:r>
            <a:r>
              <a:rPr lang="ja-JP" altLang="en-US" sz="1400" dirty="0" smtClean="0">
                <a:solidFill>
                  <a:schemeClr val="tx1"/>
                </a:solidFill>
              </a:rPr>
              <a:t>関わる</a:t>
            </a:r>
            <a:r>
              <a:rPr lang="ja-JP" altLang="en-US" sz="1400" b="1" u="sng" dirty="0" smtClean="0">
                <a:solidFill>
                  <a:schemeClr val="tx1"/>
                </a:solidFill>
              </a:rPr>
              <a:t>関係機関との</a:t>
            </a:r>
            <a:endParaRPr lang="en-US" altLang="ja-JP" sz="1400" b="1" u="sng" dirty="0" smtClean="0">
              <a:solidFill>
                <a:schemeClr val="tx1"/>
              </a:solidFill>
            </a:endParaRPr>
          </a:p>
          <a:p>
            <a:r>
              <a:rPr lang="ja-JP" altLang="en-US" sz="1400" b="1" dirty="0" smtClean="0">
                <a:solidFill>
                  <a:schemeClr val="tx1"/>
                </a:solidFill>
              </a:rPr>
              <a:t> </a:t>
            </a:r>
            <a:r>
              <a:rPr lang="ja-JP" altLang="en-US" sz="1400" b="1" u="sng" dirty="0" smtClean="0">
                <a:solidFill>
                  <a:schemeClr val="tx1"/>
                </a:solidFill>
              </a:rPr>
              <a:t>連携</a:t>
            </a:r>
            <a:r>
              <a:rPr lang="ja-JP" altLang="en-US" sz="1400" b="1" u="sng" dirty="0">
                <a:solidFill>
                  <a:schemeClr val="tx1"/>
                </a:solidFill>
              </a:rPr>
              <a:t>（多職種連携）を図りつつ</a:t>
            </a:r>
            <a:r>
              <a:rPr lang="ja-JP" altLang="en-US" sz="1400" dirty="0" smtClean="0">
                <a:solidFill>
                  <a:schemeClr val="tx1"/>
                </a:solidFill>
              </a:rPr>
              <a:t>、</a:t>
            </a:r>
            <a:r>
              <a:rPr lang="ja-JP" altLang="en-US" sz="1400" b="1" u="sng" dirty="0" smtClean="0">
                <a:solidFill>
                  <a:schemeClr val="tx1"/>
                </a:solidFill>
              </a:rPr>
              <a:t>本人</a:t>
            </a:r>
            <a:r>
              <a:rPr lang="ja-JP" altLang="en-US" sz="1400" b="1" u="sng" dirty="0">
                <a:solidFill>
                  <a:schemeClr val="tx1"/>
                </a:solidFill>
              </a:rPr>
              <a:t>の健康を</a:t>
            </a:r>
            <a:r>
              <a:rPr lang="ja-JP" altLang="en-US" sz="1400" b="1" u="sng" dirty="0" smtClean="0">
                <a:solidFill>
                  <a:schemeClr val="tx1"/>
                </a:solidFill>
              </a:rPr>
              <a:t>維持し</a:t>
            </a:r>
            <a:r>
              <a:rPr lang="ja-JP" altLang="en-US" sz="1400" dirty="0" smtClean="0">
                <a:solidFill>
                  <a:schemeClr val="tx1"/>
                </a:solidFill>
              </a:rPr>
              <a:t>、</a:t>
            </a:r>
            <a:r>
              <a:rPr lang="ja-JP" altLang="en-US" sz="1400" dirty="0">
                <a:solidFill>
                  <a:schemeClr val="tx1"/>
                </a:solidFill>
              </a:rPr>
              <a:t>生活の</a:t>
            </a:r>
            <a:r>
              <a:rPr lang="ja-JP" altLang="en-US" sz="1400" dirty="0" smtClean="0">
                <a:solidFill>
                  <a:schemeClr val="tx1"/>
                </a:solidFill>
              </a:rPr>
              <a:t>場</a:t>
            </a:r>
            <a:endParaRPr lang="en-US" altLang="ja-JP" sz="1400" dirty="0" smtClean="0">
              <a:solidFill>
                <a:schemeClr val="tx1"/>
              </a:solidFill>
            </a:endParaRPr>
          </a:p>
          <a:p>
            <a:r>
              <a:rPr lang="ja-JP" altLang="en-US" sz="1400" dirty="0" smtClean="0">
                <a:solidFill>
                  <a:schemeClr val="tx1"/>
                </a:solidFill>
              </a:rPr>
              <a:t> に</a:t>
            </a:r>
            <a:r>
              <a:rPr lang="ja-JP" altLang="en-US" sz="1400" dirty="0">
                <a:solidFill>
                  <a:schemeClr val="tx1"/>
                </a:solidFill>
              </a:rPr>
              <a:t>多職種が包括的に関わり続けることの</a:t>
            </a:r>
            <a:r>
              <a:rPr lang="ja-JP" altLang="en-US" sz="1400" dirty="0" smtClean="0">
                <a:solidFill>
                  <a:schemeClr val="tx1"/>
                </a:solidFill>
              </a:rPr>
              <a:t>できる生活</a:t>
            </a:r>
            <a:r>
              <a:rPr lang="ja-JP" altLang="en-US" sz="1400" dirty="0">
                <a:solidFill>
                  <a:schemeClr val="tx1"/>
                </a:solidFill>
              </a:rPr>
              <a:t>支援</a:t>
            </a:r>
            <a:r>
              <a:rPr lang="ja-JP" altLang="en-US" sz="1400" dirty="0" smtClean="0"/>
              <a:t>システ</a:t>
            </a:r>
            <a:endParaRPr lang="en-US" altLang="ja-JP" sz="1400" dirty="0" smtClean="0"/>
          </a:p>
          <a:p>
            <a:r>
              <a:rPr lang="ja-JP" altLang="en-US" sz="1400" dirty="0" smtClean="0"/>
              <a:t> ム</a:t>
            </a:r>
            <a:r>
              <a:rPr lang="ja-JP" altLang="en-US" sz="1400" dirty="0"/>
              <a:t>構築のための</a:t>
            </a:r>
            <a:r>
              <a:rPr lang="ja-JP" altLang="en-US" sz="1400" dirty="0" smtClean="0"/>
              <a:t>キーパーソン</a:t>
            </a:r>
            <a:endParaRPr lang="en-US" altLang="ja-JP" sz="1400" dirty="0" smtClean="0"/>
          </a:p>
          <a:p>
            <a:endParaRPr kumimoji="1" lang="en-US" altLang="ja-JP" sz="800" dirty="0"/>
          </a:p>
          <a:p>
            <a:r>
              <a:rPr lang="ja-JP" altLang="en-US" sz="1400" dirty="0"/>
              <a:t>　</a:t>
            </a:r>
            <a:r>
              <a:rPr lang="en-US" altLang="ja-JP" sz="1400" dirty="0" smtClean="0"/>
              <a:t>【</a:t>
            </a:r>
            <a:r>
              <a:rPr lang="ja-JP" altLang="en-US" sz="1400" dirty="0" smtClean="0"/>
              <a:t>医療的</a:t>
            </a:r>
            <a:r>
              <a:rPr lang="ja-JP" altLang="en-US" sz="1400" dirty="0"/>
              <a:t>ケア児等コーディネーターに求められる資質・</a:t>
            </a:r>
            <a:r>
              <a:rPr lang="ja-JP" altLang="en-US" sz="1400" dirty="0" smtClean="0"/>
              <a:t>役割</a:t>
            </a:r>
            <a:r>
              <a:rPr lang="en-US" altLang="ja-JP" sz="1400" dirty="0" smtClean="0"/>
              <a:t>】</a:t>
            </a:r>
          </a:p>
          <a:p>
            <a:r>
              <a:rPr lang="ja-JP" altLang="en-US" sz="1200" dirty="0" smtClean="0"/>
              <a:t>・</a:t>
            </a:r>
            <a:r>
              <a:rPr lang="ja-JP" altLang="en-US" sz="1200" b="1" u="sng" dirty="0" smtClean="0"/>
              <a:t>医療的</a:t>
            </a:r>
            <a:r>
              <a:rPr lang="ja-JP" altLang="en-US" sz="1200" b="1" u="sng" dirty="0"/>
              <a:t>ケア児等に関する専門的な知識と経験の蓄積</a:t>
            </a:r>
          </a:p>
          <a:p>
            <a:r>
              <a:rPr lang="ja-JP" altLang="en-US" sz="1200" dirty="0" smtClean="0"/>
              <a:t>・</a:t>
            </a:r>
            <a:r>
              <a:rPr lang="ja-JP" altLang="en-US" sz="1200" b="1" u="sng" dirty="0" smtClean="0"/>
              <a:t>多職種</a:t>
            </a:r>
            <a:r>
              <a:rPr lang="ja-JP" altLang="en-US" sz="1200" b="1" u="sng" dirty="0"/>
              <a:t>連携を実現するための水平関係（パートナーシップ）の構築力</a:t>
            </a:r>
          </a:p>
          <a:p>
            <a:r>
              <a:rPr lang="ja-JP" altLang="en-US" sz="1200" dirty="0" smtClean="0"/>
              <a:t>・本人</a:t>
            </a:r>
            <a:r>
              <a:rPr lang="ja-JP" altLang="en-US" sz="1200" dirty="0"/>
              <a:t>中心支援と自立支援を継続していくための</a:t>
            </a:r>
            <a:r>
              <a:rPr lang="ja-JP" altLang="en-US" sz="1200" b="1" u="sng" dirty="0"/>
              <a:t>家族との信頼関係づくり</a:t>
            </a:r>
          </a:p>
          <a:p>
            <a:r>
              <a:rPr lang="ja-JP" altLang="en-US" sz="1200" dirty="0" smtClean="0"/>
              <a:t>・</a:t>
            </a:r>
            <a:r>
              <a:rPr lang="ja-JP" altLang="en-US" sz="1200" b="1" u="sng" dirty="0" smtClean="0"/>
              <a:t>医療的</a:t>
            </a:r>
            <a:r>
              <a:rPr lang="ja-JP" altLang="en-US" sz="1200" b="1" u="sng" dirty="0"/>
              <a:t>ケア児等の相談支援業務</a:t>
            </a:r>
            <a:r>
              <a:rPr lang="ja-JP" altLang="en-US" sz="1200" dirty="0"/>
              <a:t>（基本相談、計画相談、ソーシャルワーク）</a:t>
            </a:r>
          </a:p>
          <a:p>
            <a:r>
              <a:rPr lang="ja-JP" altLang="en-US" sz="1200" dirty="0" smtClean="0"/>
              <a:t>・本人</a:t>
            </a:r>
            <a:r>
              <a:rPr lang="ja-JP" altLang="en-US" sz="1200" dirty="0"/>
              <a:t>のサービス等利用計画（障がい児支援利用計画）を作成する</a:t>
            </a:r>
            <a:r>
              <a:rPr lang="ja-JP" altLang="en-US" sz="1200" b="1" u="sng" dirty="0"/>
              <a:t>相談</a:t>
            </a:r>
            <a:r>
              <a:rPr lang="ja-JP" altLang="en-US" sz="1200" b="1" u="sng" dirty="0" smtClean="0"/>
              <a:t>支援</a:t>
            </a:r>
            <a:endParaRPr lang="en-US" altLang="ja-JP" sz="1200" b="1" u="sng" dirty="0" smtClean="0"/>
          </a:p>
          <a:p>
            <a:r>
              <a:rPr lang="ja-JP" altLang="en-US" sz="1200" b="1" dirty="0" smtClean="0"/>
              <a:t>　</a:t>
            </a:r>
            <a:r>
              <a:rPr lang="ja-JP" altLang="en-US" sz="1200" b="1" u="sng" dirty="0" smtClean="0"/>
              <a:t>専門員</a:t>
            </a:r>
            <a:r>
              <a:rPr lang="ja-JP" altLang="en-US" sz="1200" b="1" u="sng" dirty="0"/>
              <a:t>の</a:t>
            </a:r>
            <a:r>
              <a:rPr lang="ja-JP" altLang="en-US" sz="1200" b="1" u="sng" dirty="0" smtClean="0"/>
              <a:t>バックアップ</a:t>
            </a:r>
            <a:r>
              <a:rPr lang="ja-JP" altLang="en-US" sz="1200" dirty="0" smtClean="0"/>
              <a:t>）</a:t>
            </a:r>
            <a:endParaRPr lang="ja-JP" altLang="en-US" sz="1200" dirty="0"/>
          </a:p>
          <a:p>
            <a:r>
              <a:rPr lang="ja-JP" altLang="en-US" sz="1200" dirty="0" smtClean="0"/>
              <a:t>・地域</a:t>
            </a:r>
            <a:r>
              <a:rPr lang="ja-JP" altLang="en-US" sz="1200" dirty="0"/>
              <a:t>に必要な資源等の改善、開発にむけての</a:t>
            </a:r>
            <a:r>
              <a:rPr lang="ja-JP" altLang="en-US" sz="1200" dirty="0" smtClean="0"/>
              <a:t>実践力</a:t>
            </a:r>
            <a:endParaRPr lang="en-US" altLang="ja-JP" sz="1200" dirty="0" smtClean="0"/>
          </a:p>
          <a:p>
            <a:endParaRPr lang="en-US" altLang="ja-JP" sz="1200" dirty="0" smtClean="0"/>
          </a:p>
          <a:p>
            <a:pPr algn="r"/>
            <a:r>
              <a:rPr kumimoji="1" lang="ja-JP" altLang="en-US" sz="1000" dirty="0" smtClean="0"/>
              <a:t>［厚生労働省：医療的ケア児等コーディネーター養成研修実施の手引き］</a:t>
            </a:r>
            <a:endParaRPr kumimoji="1" lang="ja-JP" altLang="en-US" sz="1000" dirty="0"/>
          </a:p>
        </p:txBody>
      </p:sp>
      <p:sp>
        <p:nvSpPr>
          <p:cNvPr id="12" name="下矢印 11"/>
          <p:cNvSpPr/>
          <p:nvPr/>
        </p:nvSpPr>
        <p:spPr>
          <a:xfrm>
            <a:off x="1514640" y="4221088"/>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514818" y="1844824"/>
            <a:ext cx="2664296" cy="576064"/>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十字形 13"/>
          <p:cNvSpPr/>
          <p:nvPr/>
        </p:nvSpPr>
        <p:spPr>
          <a:xfrm>
            <a:off x="1666946" y="3518933"/>
            <a:ext cx="180020" cy="180020"/>
          </a:xfrm>
          <a:prstGeom prst="plus">
            <a:avLst>
              <a:gd name="adj" fmla="val 42568"/>
            </a:avLst>
          </a:prstGeom>
          <a:ln>
            <a:solidFill>
              <a:srgbClr val="342E3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左大かっこ 14"/>
          <p:cNvSpPr/>
          <p:nvPr/>
        </p:nvSpPr>
        <p:spPr>
          <a:xfrm>
            <a:off x="3779912" y="2251620"/>
            <a:ext cx="45719" cy="432048"/>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右大かっこ 15"/>
          <p:cNvSpPr/>
          <p:nvPr/>
        </p:nvSpPr>
        <p:spPr>
          <a:xfrm>
            <a:off x="8013811" y="2251620"/>
            <a:ext cx="72007" cy="432048"/>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636207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179512" y="692696"/>
            <a:ext cx="6336704" cy="506990"/>
          </a:xfrm>
        </p:spPr>
        <p:txBody>
          <a:bodyPr>
            <a:normAutofit fontScale="85000" lnSpcReduction="10000"/>
          </a:bodyPr>
          <a:lstStyle/>
          <a:p>
            <a:r>
              <a:rPr kumimoji="1" lang="ja-JP" altLang="en-US" sz="2400" u="sng" dirty="0" err="1" smtClean="0"/>
              <a:t>障がい</a:t>
            </a:r>
            <a:r>
              <a:rPr kumimoji="1" lang="ja-JP" altLang="en-US" sz="2400" u="sng" dirty="0" smtClean="0"/>
              <a:t>児等療育支援事業 （重症心身障がい児支援）</a:t>
            </a:r>
            <a:endParaRPr kumimoji="1" lang="en-US" altLang="ja-JP" sz="2400" u="sng" dirty="0" smtClean="0"/>
          </a:p>
        </p:txBody>
      </p:sp>
      <p:sp>
        <p:nvSpPr>
          <p:cNvPr id="5" name="ホームベース 4"/>
          <p:cNvSpPr/>
          <p:nvPr/>
        </p:nvSpPr>
        <p:spPr>
          <a:xfrm>
            <a:off x="251520" y="44624"/>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（地域生活支援課③）</a:t>
            </a:r>
            <a:endParaRPr lang="en-US" altLang="ja-JP" sz="2000" b="1" dirty="0" smtClean="0">
              <a:solidFill>
                <a:prstClr val="black"/>
              </a:solidFill>
            </a:endParaRPr>
          </a:p>
        </p:txBody>
      </p:sp>
      <p:sp>
        <p:nvSpPr>
          <p:cNvPr id="6" name="テキスト ボックス 5"/>
          <p:cNvSpPr txBox="1"/>
          <p:nvPr/>
        </p:nvSpPr>
        <p:spPr>
          <a:xfrm>
            <a:off x="8369099" y="652534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07504" y="1124744"/>
            <a:ext cx="8784976" cy="5544616"/>
          </a:xfrm>
          <a:prstGeom prst="roundRect">
            <a:avLst>
              <a:gd name="adj" fmla="val 81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2"/>
          <p:cNvSpPr>
            <a:spLocks noGrp="1"/>
          </p:cNvSpPr>
          <p:nvPr>
            <p:ph sz="half" idx="1"/>
          </p:nvPr>
        </p:nvSpPr>
        <p:spPr>
          <a:xfrm>
            <a:off x="-108520" y="1244767"/>
            <a:ext cx="9001000" cy="1536161"/>
          </a:xfrm>
        </p:spPr>
        <p:txBody>
          <a:bodyPr>
            <a:normAutofit/>
          </a:bodyPr>
          <a:lstStyle/>
          <a:p>
            <a:pPr>
              <a:spcAft>
                <a:spcPts val="0"/>
              </a:spcAft>
            </a:pPr>
            <a:endParaRPr lang="en-US" altLang="ja-JP" sz="1500" dirty="0" smtClean="0"/>
          </a:p>
          <a:p>
            <a:pPr marL="571500" indent="-285750">
              <a:spcAft>
                <a:spcPts val="0"/>
              </a:spcAft>
              <a:buFont typeface="Wingdings" panose="05000000000000000000" pitchFamily="2" charset="2"/>
              <a:buChar char="Ø"/>
            </a:pPr>
            <a:r>
              <a:rPr lang="ja-JP" altLang="en-US" sz="1500" b="0" dirty="0" smtClean="0"/>
              <a:t> 重症心身</a:t>
            </a:r>
            <a:r>
              <a:rPr lang="ja-JP" altLang="en-US" sz="1500" b="0" dirty="0"/>
              <a:t>障が</a:t>
            </a:r>
            <a:r>
              <a:rPr lang="ja-JP" altLang="en-US" sz="1500" b="0" dirty="0" err="1"/>
              <a:t>い</a:t>
            </a:r>
            <a:r>
              <a:rPr lang="ja-JP" altLang="en-US" sz="1500" b="0" dirty="0" smtClean="0"/>
              <a:t>児を受け入れている通所事業所（医療型児童発達支援センター、主として重症心身障がい児を支援する児童発達支援事業所、放課後等デイサービス等）を対象に、支援技術の向上を図る。 </a:t>
            </a:r>
            <a:endParaRPr lang="en-US" altLang="ja-JP" sz="1500" b="0" dirty="0" smtClean="0"/>
          </a:p>
          <a:p>
            <a:pPr marL="571500" indent="-285750">
              <a:spcAft>
                <a:spcPts val="0"/>
              </a:spcAft>
              <a:buFont typeface="Wingdings" panose="05000000000000000000" pitchFamily="2" charset="2"/>
              <a:buChar char="Ø"/>
            </a:pPr>
            <a:r>
              <a:rPr lang="ja-JP" altLang="en-US" sz="1500" b="0" dirty="0" smtClean="0"/>
              <a:t>新規に受け入れを検討している事業所等に対し、支援のノウハウを提供することで、重症心身障がい児を支援する事業所の設置促進を図る。</a:t>
            </a:r>
            <a:endParaRPr lang="en-US" altLang="ja-JP" sz="1500" b="0" dirty="0" smtClean="0"/>
          </a:p>
          <a:p>
            <a:pPr>
              <a:spcAft>
                <a:spcPts val="0"/>
              </a:spcAft>
            </a:pPr>
            <a:endParaRPr lang="en-US" altLang="ja-JP" sz="1500" b="0" dirty="0" smtClean="0"/>
          </a:p>
          <a:p>
            <a:endParaRPr lang="en-US" altLang="ja-JP" sz="1500" dirty="0" smtClean="0"/>
          </a:p>
        </p:txBody>
      </p:sp>
      <p:sp>
        <p:nvSpPr>
          <p:cNvPr id="4" name="正方形/長方形 3"/>
          <p:cNvSpPr/>
          <p:nvPr/>
        </p:nvSpPr>
        <p:spPr>
          <a:xfrm>
            <a:off x="317528" y="3933056"/>
            <a:ext cx="8430936" cy="307777"/>
          </a:xfrm>
          <a:prstGeom prst="rect">
            <a:avLst/>
          </a:prstGeom>
        </p:spPr>
        <p:txBody>
          <a:bodyPr wrap="square">
            <a:spAutoFit/>
          </a:bodyPr>
          <a:lstStyle/>
          <a:p>
            <a:endParaRPr lang="en-US" altLang="ja-JP" sz="1400" dirty="0"/>
          </a:p>
        </p:txBody>
      </p:sp>
      <p:sp>
        <p:nvSpPr>
          <p:cNvPr id="10" name="ホームベース 9"/>
          <p:cNvSpPr/>
          <p:nvPr/>
        </p:nvSpPr>
        <p:spPr>
          <a:xfrm>
            <a:off x="467544" y="1196752"/>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事業目的</a:t>
            </a:r>
            <a:endParaRPr kumimoji="1" lang="ja-JP" altLang="en-US" sz="1600" b="1" dirty="0"/>
          </a:p>
        </p:txBody>
      </p:sp>
      <p:sp>
        <p:nvSpPr>
          <p:cNvPr id="12" name="ホームベース 11"/>
          <p:cNvSpPr/>
          <p:nvPr/>
        </p:nvSpPr>
        <p:spPr>
          <a:xfrm>
            <a:off x="467544" y="2636912"/>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取組</a:t>
            </a:r>
            <a:r>
              <a:rPr lang="ja-JP" altLang="en-US" sz="1600" b="1" dirty="0"/>
              <a:t>内容</a:t>
            </a:r>
            <a:endParaRPr kumimoji="1" lang="ja-JP" altLang="en-US" sz="1600" b="1" dirty="0"/>
          </a:p>
        </p:txBody>
      </p:sp>
      <p:sp>
        <p:nvSpPr>
          <p:cNvPr id="13" name="コンテンツ プレースホルダー 2"/>
          <p:cNvSpPr>
            <a:spLocks noGrp="1"/>
          </p:cNvSpPr>
          <p:nvPr>
            <p:ph sz="half" idx="1"/>
          </p:nvPr>
        </p:nvSpPr>
        <p:spPr>
          <a:xfrm>
            <a:off x="179512" y="2985768"/>
            <a:ext cx="8496944" cy="3827608"/>
          </a:xfrm>
        </p:spPr>
        <p:txBody>
          <a:bodyPr>
            <a:normAutofit/>
          </a:bodyPr>
          <a:lstStyle/>
          <a:p>
            <a:r>
              <a:rPr lang="ja-JP" altLang="en-US" sz="1500" b="0" dirty="0" smtClean="0"/>
              <a:t>　重症</a:t>
            </a:r>
            <a:r>
              <a:rPr lang="ja-JP" altLang="en-US" sz="1500" b="0" dirty="0"/>
              <a:t>心身障が</a:t>
            </a:r>
            <a:r>
              <a:rPr lang="ja-JP" altLang="en-US" sz="1500" b="0" dirty="0" err="1"/>
              <a:t>い</a:t>
            </a:r>
            <a:r>
              <a:rPr lang="ja-JP" altLang="en-US" sz="1500" b="0" dirty="0"/>
              <a:t>児の支援については、福祉的な支援スキル、医療的な支援スキルの両側面が求められるため、</a:t>
            </a:r>
            <a:r>
              <a:rPr lang="ja-JP" altLang="en-US" sz="1500" b="0" dirty="0" smtClean="0"/>
              <a:t>①福祉的な面からの機関支援（全職種対象）、</a:t>
            </a:r>
            <a:r>
              <a:rPr lang="ja-JP" altLang="en-US" sz="1500" b="0" dirty="0"/>
              <a:t>②医療的な面からの機関支援（看護師等医療従事者対象）の二側面から事業を実施する</a:t>
            </a:r>
            <a:r>
              <a:rPr lang="ja-JP" altLang="en-US" sz="1500" b="0" dirty="0" smtClean="0"/>
              <a:t>。</a:t>
            </a:r>
            <a:endParaRPr lang="en-US" altLang="ja-JP" sz="1500" dirty="0" smtClean="0"/>
          </a:p>
          <a:p>
            <a:r>
              <a:rPr lang="ja-JP" altLang="en-US" sz="1500" dirty="0" smtClean="0"/>
              <a:t>① 福祉的</a:t>
            </a:r>
            <a:r>
              <a:rPr lang="ja-JP" altLang="en-US" sz="1500" dirty="0"/>
              <a:t>な</a:t>
            </a:r>
            <a:r>
              <a:rPr lang="ja-JP" altLang="en-US" sz="1500" dirty="0" smtClean="0"/>
              <a:t>面（</a:t>
            </a:r>
            <a:r>
              <a:rPr lang="ja-JP" altLang="en-US" sz="1500" dirty="0"/>
              <a:t>全職種対象</a:t>
            </a:r>
            <a:r>
              <a:rPr lang="ja-JP" altLang="en-US" sz="1500" dirty="0" smtClean="0"/>
              <a:t>）</a:t>
            </a:r>
            <a:endParaRPr lang="en-US" altLang="ja-JP" sz="1500" dirty="0" smtClean="0"/>
          </a:p>
          <a:p>
            <a:pPr indent="-457200"/>
            <a:r>
              <a:rPr lang="ja-JP" altLang="en-US" sz="1500" b="0" dirty="0" smtClean="0"/>
              <a:t>　</a:t>
            </a:r>
            <a:r>
              <a:rPr lang="en-US" altLang="ja-JP" sz="1500" b="0" dirty="0" smtClean="0"/>
              <a:t>H30</a:t>
            </a:r>
            <a:r>
              <a:rPr lang="ja-JP" altLang="en-US" sz="1500" b="0" dirty="0" smtClean="0"/>
              <a:t>年度に支援ツール（支援現場での介助姿勢や遊びの支援の実践について技法や事例、</a:t>
            </a:r>
            <a:r>
              <a:rPr lang="en-US" altLang="ja-JP" sz="1500" b="0" dirty="0" smtClean="0"/>
              <a:t>Q&amp;A</a:t>
            </a:r>
            <a:r>
              <a:rPr lang="ja-JP" altLang="en-US" sz="1500" b="0" dirty="0" smtClean="0"/>
              <a:t>を示したもの）を作成。</a:t>
            </a:r>
            <a:r>
              <a:rPr lang="en-US" altLang="ja-JP" sz="1500" b="0" dirty="0" smtClean="0"/>
              <a:t>R</a:t>
            </a:r>
            <a:r>
              <a:rPr lang="ja-JP" altLang="en-US" sz="1500" b="0" dirty="0" smtClean="0"/>
              <a:t>元年度以降、支援ツールを活用した機関支援を実施。</a:t>
            </a:r>
            <a:endParaRPr lang="en-US" altLang="ja-JP" sz="1500" b="0" dirty="0"/>
          </a:p>
          <a:p>
            <a:r>
              <a:rPr lang="ja-JP" altLang="en-US" sz="1500" b="0" dirty="0" smtClean="0"/>
              <a:t>　</a:t>
            </a:r>
            <a:r>
              <a:rPr lang="ja-JP" altLang="en-US" sz="1500" b="0" dirty="0"/>
              <a:t>　</a:t>
            </a:r>
            <a:r>
              <a:rPr lang="ja-JP" altLang="en-US" sz="1500" b="0" dirty="0" smtClean="0"/>
              <a:t>（機関支援内容） 全体研修会</a:t>
            </a:r>
            <a:r>
              <a:rPr lang="ja-JP" altLang="en-US" sz="1500" b="0" dirty="0"/>
              <a:t>、</a:t>
            </a:r>
            <a:r>
              <a:rPr lang="ja-JP" altLang="en-US" sz="1500" b="0" dirty="0" smtClean="0"/>
              <a:t>専門相談会</a:t>
            </a:r>
            <a:r>
              <a:rPr lang="ja-JP" altLang="en-US" sz="1500" b="0" dirty="0"/>
              <a:t>、</a:t>
            </a:r>
            <a:r>
              <a:rPr lang="ja-JP" altLang="en-US" sz="1500" b="0" dirty="0" smtClean="0"/>
              <a:t>事例検討会</a:t>
            </a:r>
            <a:r>
              <a:rPr lang="ja-JP" altLang="en-US" sz="1500" b="0" dirty="0"/>
              <a:t>、</a:t>
            </a:r>
            <a:r>
              <a:rPr lang="ja-JP" altLang="en-US" sz="1500" b="0" dirty="0" smtClean="0"/>
              <a:t>見学・実習、相談への助言</a:t>
            </a:r>
            <a:endParaRPr lang="en-US" altLang="ja-JP" sz="800" b="0" dirty="0" smtClean="0"/>
          </a:p>
          <a:p>
            <a:r>
              <a:rPr lang="ja-JP" altLang="en-US" sz="1500" dirty="0" smtClean="0"/>
              <a:t>② 医療的な面（</a:t>
            </a:r>
            <a:r>
              <a:rPr lang="ja-JP" altLang="en-US" sz="1500" dirty="0"/>
              <a:t>看護師等医療従事者対象）</a:t>
            </a:r>
            <a:endParaRPr lang="en-US" altLang="ja-JP" sz="1500" dirty="0" smtClean="0"/>
          </a:p>
          <a:p>
            <a:r>
              <a:rPr lang="ja-JP" altLang="en-US" sz="1500" b="0" dirty="0"/>
              <a:t>　</a:t>
            </a:r>
            <a:r>
              <a:rPr lang="ja-JP" altLang="en-US" sz="1500" b="0" dirty="0" smtClean="0"/>
              <a:t>看護師等医療従事者は各事業所で単独配置であることが多く、助言指導が不足している状況にある。</a:t>
            </a:r>
            <a:r>
              <a:rPr lang="en-US" altLang="ja-JP" sz="1500" b="0" dirty="0" smtClean="0"/>
              <a:t>H30</a:t>
            </a:r>
            <a:r>
              <a:rPr lang="ja-JP" altLang="en-US" sz="1500" b="0" dirty="0" smtClean="0"/>
              <a:t>年、</a:t>
            </a:r>
            <a:r>
              <a:rPr lang="en-US" altLang="ja-JP" sz="1500" b="0" dirty="0" smtClean="0"/>
              <a:t>R</a:t>
            </a:r>
            <a:r>
              <a:rPr lang="ja-JP" altLang="en-US" sz="1500" b="0" dirty="0" smtClean="0"/>
              <a:t>元年度に事業所の医療従事者へのヒアリングやアンケートを実施。得られた意見を元に、機関支援を実施。</a:t>
            </a:r>
            <a:endParaRPr lang="en-US" altLang="ja-JP" sz="1500" b="0" dirty="0" smtClean="0"/>
          </a:p>
          <a:p>
            <a:r>
              <a:rPr lang="ja-JP" altLang="en-US" sz="1500" b="0" dirty="0" smtClean="0"/>
              <a:t>　</a:t>
            </a:r>
            <a:r>
              <a:rPr lang="ja-JP" altLang="en-US" sz="1500" b="0" dirty="0"/>
              <a:t>　</a:t>
            </a:r>
            <a:r>
              <a:rPr lang="ja-JP" altLang="en-US" sz="1500" b="0" dirty="0" smtClean="0"/>
              <a:t>　</a:t>
            </a:r>
            <a:r>
              <a:rPr lang="ja-JP" altLang="en-US" sz="1500" b="0" dirty="0"/>
              <a:t>（機関支援内容</a:t>
            </a:r>
            <a:r>
              <a:rPr lang="ja-JP" altLang="en-US" sz="1500" b="0" dirty="0" smtClean="0"/>
              <a:t>） 全体</a:t>
            </a:r>
            <a:r>
              <a:rPr lang="ja-JP" altLang="en-US" sz="1500" b="0" dirty="0"/>
              <a:t>研修会、専門相談会、事例検討会、見学・実習、相談への</a:t>
            </a:r>
            <a:r>
              <a:rPr lang="ja-JP" altLang="en-US" sz="1500" b="0" dirty="0" smtClean="0"/>
              <a:t>助言</a:t>
            </a:r>
            <a:endParaRPr lang="en-US" altLang="ja-JP" sz="1500" b="0" dirty="0"/>
          </a:p>
        </p:txBody>
      </p:sp>
    </p:spTree>
    <p:extLst>
      <p:ext uri="{BB962C8B-B14F-4D97-AF65-F5344CB8AC3E}">
        <p14:creationId xmlns:p14="http://schemas.microsoft.com/office/powerpoint/2010/main" val="208949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（生活基盤推進課）</a:t>
            </a:r>
            <a:endParaRPr lang="en-US" altLang="ja-JP" sz="2000" b="1" dirty="0" smtClean="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flipH="1">
            <a:off x="179512" y="908720"/>
            <a:ext cx="8496944" cy="2970044"/>
          </a:xfrm>
          <a:prstGeom prst="rect">
            <a:avLst/>
          </a:prstGeom>
          <a:noFill/>
        </p:spPr>
        <p:txBody>
          <a:bodyPr wrap="square" rtlCol="0">
            <a:spAutoFit/>
          </a:bodyPr>
          <a:lstStyle/>
          <a:p>
            <a:r>
              <a:rPr lang="ja-JP" altLang="en-US" sz="1600" b="1" dirty="0" smtClean="0"/>
              <a:t>■　</a:t>
            </a:r>
            <a:r>
              <a:rPr lang="ja-JP" altLang="en-US" sz="1600" b="1" dirty="0"/>
              <a:t>喀痰</a:t>
            </a:r>
            <a:r>
              <a:rPr lang="ja-JP" altLang="ja-JP" sz="1600" b="1" dirty="0" smtClean="0"/>
              <a:t>吸引</a:t>
            </a:r>
            <a:r>
              <a:rPr lang="ja-JP" altLang="ja-JP" sz="1600" b="1" dirty="0"/>
              <a:t>等の制度に</a:t>
            </a:r>
            <a:r>
              <a:rPr lang="ja-JP" altLang="ja-JP" sz="1600" b="1" dirty="0" smtClean="0"/>
              <a:t>ついて</a:t>
            </a:r>
            <a:endParaRPr lang="en-US" altLang="ja-JP" sz="1600" b="1" dirty="0" smtClean="0"/>
          </a:p>
          <a:p>
            <a:endParaRPr lang="en-US" altLang="ja-JP" sz="400" dirty="0" smtClean="0"/>
          </a:p>
          <a:p>
            <a:r>
              <a:rPr lang="ja-JP" altLang="en-US" sz="1600" dirty="0" smtClean="0"/>
              <a:t>　</a:t>
            </a:r>
            <a:r>
              <a:rPr lang="ja-JP" altLang="en-US" sz="1400" dirty="0" smtClean="0"/>
              <a:t>喀痰吸引、経管栄養（以下喀痰吸引等）は原則として医行為として整理されています。</a:t>
            </a:r>
            <a:endParaRPr lang="en-US" altLang="ja-JP" sz="1400" dirty="0" smtClean="0"/>
          </a:p>
          <a:p>
            <a:endParaRPr lang="en-US" altLang="ja-JP" sz="400" dirty="0" smtClean="0"/>
          </a:p>
          <a:p>
            <a:r>
              <a:rPr lang="ja-JP" altLang="en-US" sz="1400" dirty="0" smtClean="0"/>
              <a:t>医療の資格をもたない介護福祉士や介護職員等がこれらの行為を行うことは法的に禁じられている一方、医療的ケアを必要とする高齢</a:t>
            </a:r>
            <a:r>
              <a:rPr lang="ja-JP" altLang="en-US" sz="1400" dirty="0"/>
              <a:t>者</a:t>
            </a:r>
            <a:r>
              <a:rPr lang="ja-JP" altLang="en-US" sz="1400" dirty="0" smtClean="0"/>
              <a:t>、</a:t>
            </a:r>
            <a:r>
              <a:rPr lang="ja-JP" altLang="en-US" sz="1400" dirty="0" err="1" smtClean="0"/>
              <a:t>障がい</a:t>
            </a:r>
            <a:r>
              <a:rPr lang="ja-JP" altLang="en-US" sz="1400" dirty="0" smtClean="0"/>
              <a:t>児者を支援するなかで、介護職員等による</a:t>
            </a:r>
            <a:r>
              <a:rPr lang="ja-JP" altLang="en-US" sz="1400" dirty="0"/>
              <a:t>喀痰</a:t>
            </a:r>
            <a:r>
              <a:rPr lang="ja-JP" altLang="en-US" sz="1400" dirty="0" smtClean="0"/>
              <a:t>吸引等は当面のやむを得ない措置として一定の要件の下に運用されていました（実質的違法性阻却）。</a:t>
            </a:r>
            <a:endParaRPr lang="en-US" altLang="ja-JP" sz="1400" dirty="0" smtClean="0"/>
          </a:p>
          <a:p>
            <a:r>
              <a:rPr lang="ja-JP" altLang="en-US" sz="1400" dirty="0"/>
              <a:t>　</a:t>
            </a:r>
            <a:r>
              <a:rPr lang="ja-JP" altLang="en-US" sz="1400" dirty="0" smtClean="0"/>
              <a:t>将来にわたってより安全な提供を行えるよう</a:t>
            </a:r>
            <a:r>
              <a:rPr lang="ja-JP" altLang="ja-JP" sz="1400" dirty="0" smtClean="0"/>
              <a:t>「</a:t>
            </a:r>
            <a:r>
              <a:rPr lang="ja-JP" altLang="ja-JP" sz="1400" dirty="0"/>
              <a:t>社会福祉士及び介護福祉士法」が改正され、</a:t>
            </a:r>
            <a:r>
              <a:rPr lang="ja-JP" altLang="ja-JP" sz="1400" dirty="0" smtClean="0"/>
              <a:t>平成</a:t>
            </a:r>
            <a:r>
              <a:rPr lang="ja-JP" altLang="en-US" sz="1400" dirty="0"/>
              <a:t>２４</a:t>
            </a:r>
            <a:r>
              <a:rPr lang="ja-JP" altLang="ja-JP" sz="1400" dirty="0" smtClean="0"/>
              <a:t>年４月</a:t>
            </a:r>
            <a:r>
              <a:rPr lang="ja-JP" altLang="en-US" sz="1400" dirty="0"/>
              <a:t>１</a:t>
            </a:r>
            <a:r>
              <a:rPr lang="ja-JP" altLang="ja-JP" sz="1400" dirty="0" smtClean="0"/>
              <a:t>日</a:t>
            </a:r>
            <a:r>
              <a:rPr lang="ja-JP" altLang="ja-JP" sz="1400" dirty="0"/>
              <a:t>より、一定の研修課程を修了した介護福祉士及び介護職員</a:t>
            </a:r>
            <a:r>
              <a:rPr lang="ja-JP" altLang="ja-JP" sz="1400" dirty="0" smtClean="0"/>
              <a:t>等は、</a:t>
            </a:r>
            <a:r>
              <a:rPr lang="ja-JP" altLang="en-US" sz="1400" dirty="0" smtClean="0"/>
              <a:t>都道府県に届出を行うことにより、</a:t>
            </a:r>
            <a:r>
              <a:rPr lang="ja-JP" altLang="ja-JP" sz="1400" dirty="0" smtClean="0"/>
              <a:t>医師</a:t>
            </a:r>
            <a:r>
              <a:rPr lang="ja-JP" altLang="ja-JP" sz="1400" dirty="0"/>
              <a:t>の指示、看護師等との連携の下</a:t>
            </a:r>
            <a:r>
              <a:rPr lang="ja-JP" altLang="ja-JP" sz="1400" dirty="0" smtClean="0"/>
              <a:t>で</a:t>
            </a:r>
            <a:r>
              <a:rPr lang="ja-JP" altLang="en-US" sz="1400" dirty="0" smtClean="0"/>
              <a:t>喀痰吸引</a:t>
            </a:r>
            <a:r>
              <a:rPr lang="ja-JP" altLang="ja-JP" sz="1400" dirty="0" smtClean="0"/>
              <a:t>等を</a:t>
            </a:r>
            <a:r>
              <a:rPr lang="ja-JP" altLang="ja-JP" sz="1400" dirty="0"/>
              <a:t>実施することができるようになりました。</a:t>
            </a:r>
            <a:r>
              <a:rPr lang="ja-JP" altLang="ja-JP" sz="1600" dirty="0"/>
              <a:t> </a:t>
            </a:r>
            <a:endParaRPr lang="en-US" altLang="ja-JP" sz="1600" dirty="0" smtClean="0"/>
          </a:p>
          <a:p>
            <a:endParaRPr lang="en-US" altLang="ja-JP" sz="500" dirty="0" smtClean="0"/>
          </a:p>
          <a:p>
            <a:r>
              <a:rPr lang="ja-JP" altLang="en-US" sz="1400" dirty="0" smtClean="0">
                <a:latin typeface="+mn-ea"/>
              </a:rPr>
              <a:t>実施することができるようになった医行為</a:t>
            </a:r>
            <a:endParaRPr lang="en-US" altLang="ja-JP" sz="1400" dirty="0" smtClean="0">
              <a:latin typeface="+mn-ea"/>
            </a:endParaRPr>
          </a:p>
          <a:p>
            <a:r>
              <a:rPr lang="ja-JP" altLang="en-US" sz="1400" dirty="0">
                <a:latin typeface="+mn-ea"/>
              </a:rPr>
              <a:t>①</a:t>
            </a:r>
            <a:r>
              <a:rPr lang="ja-JP" altLang="en-US" sz="1400" dirty="0" smtClean="0">
                <a:latin typeface="+mn-ea"/>
              </a:rPr>
              <a:t>口腔内の喀痰吸引　　　②鼻腔内の喀痰吸引　　　③気管カニューレ内部の喀痰吸引</a:t>
            </a:r>
            <a:endParaRPr lang="en-US" altLang="ja-JP" sz="1400" dirty="0" smtClean="0">
              <a:latin typeface="+mn-ea"/>
            </a:endParaRPr>
          </a:p>
          <a:p>
            <a:r>
              <a:rPr lang="ja-JP" altLang="en-US" sz="1400" dirty="0" smtClean="0">
                <a:latin typeface="+mn-ea"/>
              </a:rPr>
              <a:t>④胃</a:t>
            </a:r>
            <a:r>
              <a:rPr lang="ja-JP" altLang="en-US" sz="1400" dirty="0" err="1" smtClean="0">
                <a:latin typeface="+mn-ea"/>
              </a:rPr>
              <a:t>ろう</a:t>
            </a:r>
            <a:r>
              <a:rPr lang="ja-JP" altLang="en-US" sz="1400" dirty="0" smtClean="0">
                <a:latin typeface="+mn-ea"/>
              </a:rPr>
              <a:t>又は腸ろうによる経管栄養　　　⑤経鼻経管栄養</a:t>
            </a:r>
            <a:endParaRPr lang="en-US" altLang="ja-JP" sz="1400" dirty="0">
              <a:latin typeface="+mn-ea"/>
            </a:endParaRPr>
          </a:p>
          <a:p>
            <a:endParaRPr lang="ja-JP" altLang="ja-JP" sz="1400" dirty="0">
              <a:latin typeface="+mn-ea"/>
            </a:endParaRPr>
          </a:p>
        </p:txBody>
      </p:sp>
      <p:sp>
        <p:nvSpPr>
          <p:cNvPr id="9" name="テキスト ボックス 8"/>
          <p:cNvSpPr txBox="1"/>
          <p:nvPr/>
        </p:nvSpPr>
        <p:spPr>
          <a:xfrm flipH="1">
            <a:off x="107504" y="3954542"/>
            <a:ext cx="8496944" cy="338554"/>
          </a:xfrm>
          <a:prstGeom prst="rect">
            <a:avLst/>
          </a:prstGeom>
          <a:noFill/>
        </p:spPr>
        <p:txBody>
          <a:bodyPr wrap="square" rtlCol="0">
            <a:spAutoFit/>
          </a:bodyPr>
          <a:lstStyle/>
          <a:p>
            <a:r>
              <a:rPr lang="ja-JP" altLang="en-US" sz="1600" b="1" dirty="0" smtClean="0"/>
              <a:t>■　大阪府（都道府県）への届出について</a:t>
            </a:r>
            <a:endParaRPr lang="en-US" altLang="ja-JP" sz="1600" b="1" dirty="0" smtClean="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810" t="23876" r="8097" b="15512"/>
          <a:stretch/>
        </p:blipFill>
        <p:spPr bwMode="auto">
          <a:xfrm>
            <a:off x="107504" y="4217991"/>
            <a:ext cx="6480720" cy="2595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6828652" y="4705293"/>
            <a:ext cx="1800200" cy="1200329"/>
          </a:xfrm>
          <a:prstGeom prst="rect">
            <a:avLst/>
          </a:prstGeom>
          <a:noFill/>
          <a:ln>
            <a:solidFill>
              <a:schemeClr val="tx1"/>
            </a:solidFill>
          </a:ln>
        </p:spPr>
        <p:txBody>
          <a:bodyPr wrap="square" rtlCol="0">
            <a:spAutoFit/>
          </a:bodyPr>
          <a:lstStyle/>
          <a:p>
            <a:r>
              <a:rPr lang="ja-JP" altLang="en-US" dirty="0" smtClean="0"/>
              <a:t>登録研修機関・</a:t>
            </a:r>
            <a:endParaRPr lang="en-US" altLang="ja-JP" dirty="0" smtClean="0"/>
          </a:p>
          <a:p>
            <a:r>
              <a:rPr kumimoji="1" lang="ja-JP" altLang="en-US" dirty="0" smtClean="0"/>
              <a:t>事業所については</a:t>
            </a:r>
            <a:r>
              <a:rPr kumimoji="1" lang="en-US" altLang="ja-JP" dirty="0" smtClean="0"/>
              <a:t>HP</a:t>
            </a:r>
            <a:r>
              <a:rPr kumimoji="1" lang="ja-JP" altLang="en-US" dirty="0" smtClean="0"/>
              <a:t>で周知しています。</a:t>
            </a:r>
            <a:endParaRPr kumimoji="1" lang="en-US" altLang="ja-JP" dirty="0" smtClean="0"/>
          </a:p>
        </p:txBody>
      </p:sp>
      <p:sp>
        <p:nvSpPr>
          <p:cNvPr id="4" name="テキスト ボックス 3"/>
          <p:cNvSpPr txBox="1"/>
          <p:nvPr/>
        </p:nvSpPr>
        <p:spPr>
          <a:xfrm>
            <a:off x="4211960" y="4232121"/>
            <a:ext cx="3019585" cy="276999"/>
          </a:xfrm>
          <a:prstGeom prst="rect">
            <a:avLst/>
          </a:prstGeom>
          <a:noFill/>
        </p:spPr>
        <p:txBody>
          <a:bodyPr wrap="square" rtlCol="0">
            <a:spAutoFit/>
          </a:bodyPr>
          <a:lstStyle/>
          <a:p>
            <a:r>
              <a:rPr kumimoji="1" lang="en-US" altLang="ja-JP" sz="1200" dirty="0" smtClean="0"/>
              <a:t>※</a:t>
            </a:r>
            <a:r>
              <a:rPr kumimoji="1" lang="ja-JP" altLang="en-US" sz="1200" dirty="0" smtClean="0"/>
              <a:t>平成</a:t>
            </a:r>
            <a:r>
              <a:rPr kumimoji="1" lang="en-US" altLang="ja-JP" sz="1200" dirty="0" smtClean="0"/>
              <a:t>23</a:t>
            </a:r>
            <a:r>
              <a:rPr kumimoji="1" lang="ja-JP" altLang="en-US" sz="1200" dirty="0" smtClean="0"/>
              <a:t>年</a:t>
            </a:r>
            <a:r>
              <a:rPr kumimoji="1" lang="en-US" altLang="ja-JP" sz="1200" dirty="0" smtClean="0"/>
              <a:t>11</a:t>
            </a:r>
            <a:r>
              <a:rPr kumimoji="1" lang="ja-JP" altLang="en-US" sz="1200" dirty="0" smtClean="0"/>
              <a:t>月厚生労働省資料より</a:t>
            </a:r>
            <a:endParaRPr kumimoji="1" lang="ja-JP" altLang="en-US" sz="1200" dirty="0"/>
          </a:p>
        </p:txBody>
      </p:sp>
    </p:spTree>
    <p:extLst>
      <p:ext uri="{BB962C8B-B14F-4D97-AF65-F5344CB8AC3E}">
        <p14:creationId xmlns:p14="http://schemas.microsoft.com/office/powerpoint/2010/main" val="235399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ホームベース 3"/>
          <p:cNvSpPr/>
          <p:nvPr/>
        </p:nvSpPr>
        <p:spPr>
          <a:xfrm>
            <a:off x="179512" y="116632"/>
            <a:ext cx="756084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2800" dirty="0" smtClean="0"/>
              <a:t>医療的</a:t>
            </a:r>
            <a:r>
              <a:rPr lang="ja-JP" altLang="en-US" sz="2800" dirty="0"/>
              <a:t>ケア児支援のための</a:t>
            </a:r>
            <a:r>
              <a:rPr lang="ja-JP" altLang="en-US" sz="2800" dirty="0" smtClean="0"/>
              <a:t>取組概要</a:t>
            </a:r>
            <a:r>
              <a:rPr lang="ja-JP" altLang="en-US" sz="1600" dirty="0" smtClean="0"/>
              <a:t>（福祉：子ども）</a:t>
            </a:r>
            <a:endParaRPr kumimoji="1" lang="ja-JP" altLang="en-US" sz="2800" b="1" dirty="0"/>
          </a:p>
        </p:txBody>
      </p:sp>
      <p:sp>
        <p:nvSpPr>
          <p:cNvPr id="5" name="テキスト ボックス 4"/>
          <p:cNvSpPr txBox="1"/>
          <p:nvPr/>
        </p:nvSpPr>
        <p:spPr>
          <a:xfrm>
            <a:off x="7303106" y="131329"/>
            <a:ext cx="1584176" cy="369332"/>
          </a:xfrm>
          <a:prstGeom prst="rect">
            <a:avLst/>
          </a:prstGeom>
          <a:noFill/>
        </p:spPr>
        <p:txBody>
          <a:bodyPr wrap="square" rtlCol="0">
            <a:spAutoFit/>
          </a:bodyPr>
          <a:lstStyle/>
          <a:p>
            <a:pPr algn="ctr"/>
            <a:r>
              <a:rPr kumimoji="1" lang="ja-JP" altLang="en-US" b="1" dirty="0" smtClean="0"/>
              <a:t>大阪府</a:t>
            </a:r>
            <a:endParaRPr kumimoji="1" lang="ja-JP" altLang="en-US" b="1" dirty="0"/>
          </a:p>
        </p:txBody>
      </p:sp>
      <p:sp>
        <p:nvSpPr>
          <p:cNvPr id="9" name="メモ 8"/>
          <p:cNvSpPr/>
          <p:nvPr/>
        </p:nvSpPr>
        <p:spPr>
          <a:xfrm>
            <a:off x="269390" y="836711"/>
            <a:ext cx="8617891" cy="5832649"/>
          </a:xfrm>
          <a:prstGeom prst="foldedCorner">
            <a:avLst>
              <a:gd name="adj" fmla="val 6056"/>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smtClean="0">
                <a:solidFill>
                  <a:prstClr val="black"/>
                </a:solidFill>
              </a:rPr>
              <a:t>　</a:t>
            </a:r>
            <a:endParaRPr lang="en-US" altLang="ja-JP" dirty="0" smtClean="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r>
              <a:rPr lang="ja-JP" altLang="en-US" dirty="0" smtClean="0">
                <a:solidFill>
                  <a:prstClr val="black"/>
                </a:solidFill>
              </a:rPr>
              <a:t>　　　　　</a:t>
            </a:r>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a:t>
            </a:r>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a:t>
            </a:r>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府内で</a:t>
            </a:r>
            <a:r>
              <a:rPr lang="ja-JP" altLang="en-US" dirty="0" smtClean="0">
                <a:solidFill>
                  <a:schemeClr val="tx1"/>
                </a:solidFill>
              </a:rPr>
              <a:t>、６市町が採択され、１６施設で医療的ケア児２</a:t>
            </a:r>
            <a:r>
              <a:rPr lang="ja-JP" altLang="en-US" dirty="0">
                <a:solidFill>
                  <a:schemeClr val="tx1"/>
                </a:solidFill>
              </a:rPr>
              <a:t>０</a:t>
            </a:r>
            <a:r>
              <a:rPr lang="ja-JP" altLang="en-US" dirty="0" smtClean="0">
                <a:solidFill>
                  <a:schemeClr val="tx1"/>
                </a:solidFill>
              </a:rPr>
              <a:t>人</a:t>
            </a:r>
            <a:r>
              <a:rPr lang="ja-JP" altLang="en-US" dirty="0">
                <a:solidFill>
                  <a:schemeClr val="tx1"/>
                </a:solidFill>
              </a:rPr>
              <a:t>を受入れ</a:t>
            </a:r>
            <a:r>
              <a:rPr lang="ja-JP" altLang="en-US" dirty="0" smtClean="0">
                <a:solidFill>
                  <a:schemeClr val="tx1"/>
                </a:solidFill>
              </a:rPr>
              <a:t>（</a:t>
            </a:r>
            <a:r>
              <a:rPr lang="en-US" altLang="ja-JP" dirty="0" smtClean="0">
                <a:solidFill>
                  <a:schemeClr val="tx1"/>
                </a:solidFill>
              </a:rPr>
              <a:t>H30</a:t>
            </a:r>
            <a:r>
              <a:rPr lang="ja-JP" altLang="en-US" dirty="0" smtClean="0">
                <a:solidFill>
                  <a:schemeClr val="tx1"/>
                </a:solidFill>
              </a:rPr>
              <a:t>実績）</a:t>
            </a:r>
            <a:endParaRPr lang="en-US" altLang="ja-JP" dirty="0" smtClean="0">
              <a:solidFill>
                <a:schemeClr val="tx1"/>
              </a:solidFill>
            </a:endParaRPr>
          </a:p>
          <a:p>
            <a:endParaRPr lang="en-US" altLang="ja-JP" dirty="0">
              <a:solidFill>
                <a:prstClr val="black"/>
              </a:solidFill>
            </a:endParaRPr>
          </a:p>
          <a:p>
            <a:endParaRPr lang="en-US" altLang="ja-JP" dirty="0" smtClean="0">
              <a:solidFill>
                <a:prstClr val="black"/>
              </a:solidFill>
            </a:endParaRPr>
          </a:p>
          <a:p>
            <a:r>
              <a:rPr lang="ja-JP" altLang="en-US" dirty="0" smtClean="0">
                <a:solidFill>
                  <a:prstClr val="black"/>
                </a:solidFill>
              </a:rPr>
              <a:t>　　　　</a:t>
            </a:r>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smtClean="0">
              <a:solidFill>
                <a:prstClr val="black"/>
              </a:solidFill>
            </a:endParaRPr>
          </a:p>
        </p:txBody>
      </p:sp>
      <p:graphicFrame>
        <p:nvGraphicFramePr>
          <p:cNvPr id="12" name="表 11"/>
          <p:cNvGraphicFramePr>
            <a:graphicFrameLocks noGrp="1"/>
          </p:cNvGraphicFramePr>
          <p:nvPr>
            <p:extLst/>
          </p:nvPr>
        </p:nvGraphicFramePr>
        <p:xfrm>
          <a:off x="539552" y="1052734"/>
          <a:ext cx="7992888" cy="4536506"/>
        </p:xfrm>
        <a:graphic>
          <a:graphicData uri="http://schemas.openxmlformats.org/drawingml/2006/table">
            <a:tbl>
              <a:tblPr firstRow="1" bandRow="1">
                <a:tableStyleId>{69012ECD-51FC-41F1-AA8D-1B2483CD663E}</a:tableStyleId>
              </a:tblPr>
              <a:tblGrid>
                <a:gridCol w="7992888">
                  <a:extLst>
                    <a:ext uri="{9D8B030D-6E8A-4147-A177-3AD203B41FA5}">
                      <a16:colId xmlns:a16="http://schemas.microsoft.com/office/drawing/2014/main" val="20000"/>
                    </a:ext>
                  </a:extLst>
                </a:gridCol>
              </a:tblGrid>
              <a:tr h="8555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800" dirty="0" smtClean="0"/>
                        <a:t>　厚生労働省（保育対策総合支援事業費補助金）</a:t>
                      </a:r>
                      <a:r>
                        <a:rPr lang="en-US" altLang="ja-JP" sz="1800" dirty="0" smtClean="0">
                          <a:solidFill>
                            <a:schemeClr val="tx1"/>
                          </a:solidFill>
                        </a:rPr>
                        <a:t>【</a:t>
                      </a:r>
                      <a:r>
                        <a:rPr lang="ja-JP" altLang="en-US" sz="1800" dirty="0" smtClean="0">
                          <a:solidFill>
                            <a:schemeClr val="tx1"/>
                          </a:solidFill>
                        </a:rPr>
                        <a:t>Ｈ２９～</a:t>
                      </a:r>
                      <a:r>
                        <a:rPr lang="en-US" altLang="ja-JP" sz="18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dirty="0" smtClean="0"/>
                        <a:t>医療的ケア児保育支援モデル事業</a:t>
                      </a:r>
                      <a:endParaRPr lang="en-US" altLang="ja-JP" sz="2400" dirty="0" smtClean="0"/>
                    </a:p>
                  </a:txBody>
                  <a:tcPr/>
                </a:tc>
                <a:extLst>
                  <a:ext uri="{0D108BD9-81ED-4DB2-BD59-A6C34878D82A}">
                    <a16:rowId xmlns:a16="http://schemas.microsoft.com/office/drawing/2014/main" val="10000"/>
                  </a:ext>
                </a:extLst>
              </a:tr>
              <a:tr h="684899">
                <a:tc>
                  <a:txBody>
                    <a:bodyPr/>
                    <a:lstStyle/>
                    <a:p>
                      <a:r>
                        <a:rPr lang="ja-JP" altLang="en-US" dirty="0" smtClean="0">
                          <a:solidFill>
                            <a:schemeClr val="tx1"/>
                          </a:solidFill>
                        </a:rPr>
                        <a:t>　医療的ケア児が保育所等の利用を希望する場合に、受入れが可能となるよう、保育所等の体制を整備し、医療的ケア児の地域生活支援の向上を図る。</a:t>
                      </a:r>
                      <a:endParaRPr kumimoji="1" lang="ja-JP" altLang="en-US" dirty="0">
                        <a:solidFill>
                          <a:schemeClr val="tx1"/>
                        </a:solidFill>
                      </a:endParaRPr>
                    </a:p>
                  </a:txBody>
                  <a:tcPr/>
                </a:tc>
                <a:extLst>
                  <a:ext uri="{0D108BD9-81ED-4DB2-BD59-A6C34878D82A}">
                    <a16:rowId xmlns:a16="http://schemas.microsoft.com/office/drawing/2014/main" val="10001"/>
                  </a:ext>
                </a:extLst>
              </a:tr>
              <a:tr h="396806">
                <a:tc>
                  <a:txBody>
                    <a:bodyPr/>
                    <a:lstStyle/>
                    <a:p>
                      <a:r>
                        <a:rPr kumimoji="1" lang="ja-JP" altLang="en-US" dirty="0" smtClean="0"/>
                        <a:t>　実施主体　：　都道府県、市町村</a:t>
                      </a:r>
                      <a:endParaRPr kumimoji="1" lang="ja-JP" altLang="en-US" dirty="0"/>
                    </a:p>
                  </a:txBody>
                  <a:tcPr/>
                </a:tc>
                <a:extLst>
                  <a:ext uri="{0D108BD9-81ED-4DB2-BD59-A6C34878D82A}">
                    <a16:rowId xmlns:a16="http://schemas.microsoft.com/office/drawing/2014/main" val="10002"/>
                  </a:ext>
                </a:extLst>
              </a:tr>
              <a:tr h="2599273">
                <a:tc>
                  <a:txBody>
                    <a:bodyPr/>
                    <a:lstStyle/>
                    <a:p>
                      <a:r>
                        <a:rPr kumimoji="1" lang="ja-JP" altLang="en-US" dirty="0" smtClean="0"/>
                        <a:t>　補助内容</a:t>
                      </a:r>
                      <a:endParaRPr kumimoji="1" lang="en-US" altLang="ja-JP" dirty="0" smtClean="0"/>
                    </a:p>
                    <a:p>
                      <a:r>
                        <a:rPr kumimoji="1" lang="ja-JP" altLang="en-US" dirty="0" smtClean="0"/>
                        <a:t>　　</a:t>
                      </a:r>
                      <a:r>
                        <a:rPr kumimoji="1" lang="ja-JP" altLang="en-US" baseline="0" dirty="0" smtClean="0">
                          <a:solidFill>
                            <a:schemeClr val="tx1"/>
                          </a:solidFill>
                        </a:rPr>
                        <a:t> 医療的ケア児の受入れを行う保育所等に、認定特定行為従事者である保育士等又は看護師等の対象児童の医療的ケアに従事する職員を配置し、医療的ケアを実施する</a:t>
                      </a:r>
                      <a:r>
                        <a:rPr kumimoji="1" lang="ja-JP" altLang="en-US" dirty="0" smtClean="0">
                          <a:solidFill>
                            <a:schemeClr val="tx1"/>
                          </a:solidFill>
                        </a:rPr>
                        <a:t>。</a:t>
                      </a:r>
                      <a:endParaRPr kumimoji="1" lang="en-US" altLang="ja-JP" dirty="0" smtClean="0">
                        <a:solidFill>
                          <a:schemeClr val="tx1"/>
                        </a:solidFill>
                      </a:endParaRPr>
                    </a:p>
                    <a:p>
                      <a:r>
                        <a:rPr kumimoji="1" lang="ja-JP" altLang="en-US" dirty="0" smtClean="0">
                          <a:solidFill>
                            <a:schemeClr val="tx1"/>
                          </a:solidFill>
                        </a:rPr>
                        <a:t>　　</a:t>
                      </a:r>
                      <a:r>
                        <a:rPr kumimoji="1" lang="ja-JP" altLang="en-US" baseline="0" dirty="0" smtClean="0">
                          <a:solidFill>
                            <a:schemeClr val="tx1"/>
                          </a:solidFill>
                        </a:rPr>
                        <a:t> </a:t>
                      </a:r>
                      <a:r>
                        <a:rPr kumimoji="1" lang="ja-JP" altLang="en-US" dirty="0" smtClean="0">
                          <a:solidFill>
                            <a:schemeClr val="tx1"/>
                          </a:solidFill>
                        </a:rPr>
                        <a:t>あわせて、医療的ケア児を受け入れるに当たって以下の取組を実施。</a:t>
                      </a:r>
                      <a:endParaRPr kumimoji="1" lang="en-US" altLang="ja-JP" dirty="0" smtClean="0">
                        <a:solidFill>
                          <a:schemeClr val="tx1"/>
                        </a:solidFill>
                      </a:endParaRPr>
                    </a:p>
                    <a:p>
                      <a:r>
                        <a:rPr kumimoji="1" lang="ja-JP" altLang="en-US" dirty="0" smtClean="0">
                          <a:solidFill>
                            <a:schemeClr val="tx1"/>
                          </a:solidFill>
                        </a:rPr>
                        <a:t>　　　　・　 保育士のたん吸引等を実施するための研修受講を支援する（当該研修</a:t>
                      </a:r>
                      <a:endParaRPr kumimoji="1" lang="en-US" altLang="ja-JP" dirty="0" smtClean="0">
                        <a:solidFill>
                          <a:schemeClr val="tx1"/>
                        </a:solidFill>
                      </a:endParaRPr>
                    </a:p>
                    <a:p>
                      <a:r>
                        <a:rPr kumimoji="1" lang="ja-JP" altLang="en-US" dirty="0" smtClean="0">
                          <a:solidFill>
                            <a:schemeClr val="tx1"/>
                          </a:solidFill>
                        </a:rPr>
                        <a:t>　　　　　に係る代替職員の配置等）</a:t>
                      </a:r>
                      <a:endParaRPr kumimoji="1" lang="en-US" altLang="ja-JP" dirty="0" smtClean="0">
                        <a:solidFill>
                          <a:schemeClr val="tx1"/>
                        </a:solidFill>
                      </a:endParaRPr>
                    </a:p>
                    <a:p>
                      <a:r>
                        <a:rPr kumimoji="1" lang="ja-JP" altLang="en-US" dirty="0" smtClean="0">
                          <a:solidFill>
                            <a:schemeClr val="tx1"/>
                          </a:solidFill>
                        </a:rPr>
                        <a:t>　　　　・　 医療的ケア児受入れの際に、医療的ケア児の保育を行う保育士等の</a:t>
                      </a:r>
                      <a:endParaRPr kumimoji="1" lang="en-US" altLang="ja-JP" dirty="0" smtClean="0">
                        <a:solidFill>
                          <a:schemeClr val="tx1"/>
                        </a:solidFill>
                      </a:endParaRPr>
                    </a:p>
                    <a:p>
                      <a:r>
                        <a:rPr kumimoji="1" lang="ja-JP" altLang="en-US" dirty="0" smtClean="0">
                          <a:solidFill>
                            <a:schemeClr val="tx1"/>
                          </a:solidFill>
                        </a:rPr>
                        <a:t>　　　　　加配を行う　等</a:t>
                      </a:r>
                      <a:endParaRPr kumimoji="1" lang="ja-JP" altLang="en-US"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13" name="右矢印 12"/>
          <p:cNvSpPr/>
          <p:nvPr/>
        </p:nvSpPr>
        <p:spPr>
          <a:xfrm>
            <a:off x="544501" y="5805263"/>
            <a:ext cx="413513" cy="4072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ホームベース 6"/>
          <p:cNvSpPr/>
          <p:nvPr/>
        </p:nvSpPr>
        <p:spPr>
          <a:xfrm>
            <a:off x="107503" y="116632"/>
            <a:ext cx="8779777"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a:t>
            </a:r>
            <a:r>
              <a:rPr lang="ja-JP" altLang="en-US" sz="2000" b="1" dirty="0">
                <a:solidFill>
                  <a:prstClr val="black"/>
                </a:solidFill>
              </a:rPr>
              <a:t>子育て支援課）</a:t>
            </a:r>
            <a:endParaRPr lang="en-US" altLang="ja-JP" sz="2000" b="1" dirty="0" smtClean="0">
              <a:solidFill>
                <a:prstClr val="black"/>
              </a:solidFill>
            </a:endParaRPr>
          </a:p>
        </p:txBody>
      </p:sp>
      <p:sp>
        <p:nvSpPr>
          <p:cNvPr id="8" name="テキスト ボックス 7"/>
          <p:cNvSpPr txBox="1"/>
          <p:nvPr/>
        </p:nvSpPr>
        <p:spPr>
          <a:xfrm>
            <a:off x="8085818" y="6472714"/>
            <a:ext cx="955429" cy="369332"/>
          </a:xfrm>
          <a:prstGeom prst="rect">
            <a:avLst/>
          </a:prstGeom>
          <a:noFill/>
        </p:spPr>
        <p:txBody>
          <a:bodyPr wrap="square" rtlCol="0">
            <a:spAutoFit/>
          </a:bodyPr>
          <a:lstStyle/>
          <a:p>
            <a:r>
              <a:rPr kumimoji="1" lang="ja-JP" altLang="en-US" smtClean="0">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12449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802995" y="885882"/>
            <a:ext cx="4032448" cy="5472607"/>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rPr>
              <a:t>■</a:t>
            </a:r>
            <a:r>
              <a:rPr kumimoji="1" lang="ja-JP" altLang="en-US" dirty="0" smtClean="0">
                <a:solidFill>
                  <a:schemeClr val="tx1"/>
                </a:solidFill>
              </a:rPr>
              <a:t>障がい・難病児等療養支援体制整備事業</a:t>
            </a:r>
            <a:endParaRPr kumimoji="1" lang="en-US" altLang="ja-JP" dirty="0" smtClean="0">
              <a:solidFill>
                <a:schemeClr val="tx1"/>
              </a:solidFill>
            </a:endParaRPr>
          </a:p>
          <a:p>
            <a:endParaRPr kumimoji="1" lang="en-US" altLang="ja-JP" sz="1600" dirty="0" smtClean="0">
              <a:solidFill>
                <a:schemeClr val="tx1"/>
              </a:solidFill>
            </a:endParaRPr>
          </a:p>
          <a:p>
            <a:r>
              <a:rPr lang="ja-JP" altLang="en-US" sz="1600" dirty="0" smtClean="0">
                <a:solidFill>
                  <a:schemeClr val="tx1"/>
                </a:solidFill>
              </a:rPr>
              <a:t>〇府保健所を拠点として、本人・家族等に対し、訪問、専門職相談（医師・理学療法士・作業療法士・心理判定員等）、療育相談、学習・交流会等を実施。</a:t>
            </a:r>
            <a:endParaRPr lang="en-US" altLang="ja-JP" sz="1600" dirty="0" smtClean="0">
              <a:solidFill>
                <a:schemeClr val="tx1"/>
              </a:solidFill>
            </a:endParaRPr>
          </a:p>
          <a:p>
            <a:r>
              <a:rPr lang="en-US" altLang="ja-JP" sz="1600" dirty="0" smtClean="0">
                <a:solidFill>
                  <a:schemeClr val="tx1"/>
                </a:solidFill>
              </a:rPr>
              <a:t>※H27</a:t>
            </a:r>
            <a:r>
              <a:rPr lang="ja-JP" altLang="en-US" sz="1600" dirty="0" smtClean="0">
                <a:solidFill>
                  <a:schemeClr val="tx1"/>
                </a:solidFill>
              </a:rPr>
              <a:t>年</a:t>
            </a:r>
            <a:r>
              <a:rPr lang="en-US" altLang="ja-JP" sz="1600" dirty="0" smtClean="0">
                <a:solidFill>
                  <a:schemeClr val="tx1"/>
                </a:solidFill>
              </a:rPr>
              <a:t>1</a:t>
            </a:r>
            <a:r>
              <a:rPr lang="ja-JP" altLang="en-US" sz="1600" dirty="0" smtClean="0">
                <a:solidFill>
                  <a:schemeClr val="tx1"/>
                </a:solidFill>
              </a:rPr>
              <a:t>月</a:t>
            </a:r>
            <a:r>
              <a:rPr lang="en-US" altLang="ja-JP" sz="1600" dirty="0" smtClean="0">
                <a:solidFill>
                  <a:schemeClr val="tx1"/>
                </a:solidFill>
              </a:rPr>
              <a:t>1</a:t>
            </a:r>
            <a:r>
              <a:rPr lang="ja-JP" altLang="en-US" sz="1600" dirty="0" smtClean="0">
                <a:solidFill>
                  <a:schemeClr val="tx1"/>
                </a:solidFill>
              </a:rPr>
              <a:t>日より、小児慢性特定疾病児童等自立支援事業</a:t>
            </a:r>
            <a:endParaRPr lang="en-US" altLang="ja-JP" sz="1600" dirty="0" smtClean="0">
              <a:solidFill>
                <a:schemeClr val="tx1"/>
              </a:solidFill>
            </a:endParaRPr>
          </a:p>
          <a:p>
            <a:endParaRPr lang="en-US" altLang="ja-JP" sz="1600" dirty="0" smtClean="0">
              <a:solidFill>
                <a:schemeClr val="tx1"/>
              </a:solidFill>
            </a:endParaRPr>
          </a:p>
          <a:p>
            <a:r>
              <a:rPr lang="ja-JP" altLang="en-US" sz="1600" dirty="0" smtClean="0">
                <a:solidFill>
                  <a:schemeClr val="tx1"/>
                </a:solidFill>
              </a:rPr>
              <a:t>〇医療</a:t>
            </a:r>
            <a:r>
              <a:rPr lang="ja-JP" altLang="en-US" sz="1600" dirty="0">
                <a:solidFill>
                  <a:schemeClr val="tx1"/>
                </a:solidFill>
              </a:rPr>
              <a:t>・保健・福祉・教育等関係</a:t>
            </a:r>
            <a:r>
              <a:rPr lang="ja-JP" altLang="en-US" sz="1600" dirty="0" smtClean="0">
                <a:solidFill>
                  <a:schemeClr val="tx1"/>
                </a:solidFill>
              </a:rPr>
              <a:t>各機関の役割を整理、明確化した「小児</a:t>
            </a:r>
            <a:r>
              <a:rPr lang="ja-JP" altLang="en-US" sz="1600" dirty="0">
                <a:solidFill>
                  <a:schemeClr val="tx1"/>
                </a:solidFill>
              </a:rPr>
              <a:t>在宅支援地域連携シート（府基本版</a:t>
            </a:r>
            <a:r>
              <a:rPr lang="ja-JP" altLang="en-US" sz="1600" dirty="0" smtClean="0">
                <a:solidFill>
                  <a:schemeClr val="tx1"/>
                </a:solidFill>
              </a:rPr>
              <a:t>）」の活用</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〇小児のかかりつけ医育成事業</a:t>
            </a:r>
            <a:r>
              <a:rPr lang="en-US" altLang="ja-JP" sz="1600" dirty="0" smtClean="0">
                <a:solidFill>
                  <a:schemeClr val="tx1"/>
                </a:solidFill>
              </a:rPr>
              <a:t/>
            </a:r>
            <a:br>
              <a:rPr lang="en-US" altLang="ja-JP" sz="1600" dirty="0" smtClean="0">
                <a:solidFill>
                  <a:schemeClr val="tx1"/>
                </a:solidFill>
              </a:rPr>
            </a:br>
            <a:r>
              <a:rPr lang="ja-JP" altLang="en-US" sz="1600" dirty="0" smtClean="0">
                <a:solidFill>
                  <a:schemeClr val="tx1"/>
                </a:solidFill>
              </a:rPr>
              <a:t>　（</a:t>
            </a:r>
            <a:r>
              <a:rPr lang="en-US" altLang="ja-JP" sz="1600" dirty="0" smtClean="0">
                <a:solidFill>
                  <a:schemeClr val="tx1"/>
                </a:solidFill>
              </a:rPr>
              <a:t>H26</a:t>
            </a:r>
            <a:r>
              <a:rPr lang="ja-JP" altLang="en-US" sz="1600" dirty="0" smtClean="0">
                <a:solidFill>
                  <a:schemeClr val="tx1"/>
                </a:solidFill>
              </a:rPr>
              <a:t>～</a:t>
            </a:r>
            <a:r>
              <a:rPr lang="en-US" altLang="ja-JP" sz="1600" dirty="0" smtClean="0">
                <a:solidFill>
                  <a:schemeClr val="tx1"/>
                </a:solidFill>
              </a:rPr>
              <a:t>28</a:t>
            </a:r>
            <a:r>
              <a:rPr lang="ja-JP" altLang="en-US" sz="1600" dirty="0" smtClean="0">
                <a:solidFill>
                  <a:schemeClr val="tx1"/>
                </a:solidFill>
              </a:rPr>
              <a:t>年度）</a:t>
            </a:r>
            <a:endParaRPr lang="en-US" altLang="ja-JP" sz="1600" dirty="0" smtClean="0">
              <a:solidFill>
                <a:schemeClr val="tx1"/>
              </a:solidFill>
            </a:endParaRPr>
          </a:p>
          <a:p>
            <a:r>
              <a:rPr lang="ja-JP" altLang="en-US" sz="1600" dirty="0" smtClean="0">
                <a:solidFill>
                  <a:schemeClr val="tx1"/>
                </a:solidFill>
              </a:rPr>
              <a:t>ナーシングベビーによる研修会</a:t>
            </a:r>
            <a:endParaRPr lang="en-US" altLang="ja-JP" sz="1600" dirty="0" smtClean="0">
              <a:solidFill>
                <a:schemeClr val="tx1"/>
              </a:solidFill>
            </a:endParaRPr>
          </a:p>
          <a:p>
            <a:r>
              <a:rPr lang="ja-JP" altLang="en-US" sz="1600" dirty="0" smtClean="0">
                <a:solidFill>
                  <a:schemeClr val="tx1"/>
                </a:solidFill>
              </a:rPr>
              <a:t>〇小児かかりつけ医確保事業</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a:t>
            </a:r>
            <a:r>
              <a:rPr lang="en-US" altLang="ja-JP" sz="1600" dirty="0" smtClean="0">
                <a:solidFill>
                  <a:schemeClr val="tx1"/>
                </a:solidFill>
              </a:rPr>
              <a:t>H29</a:t>
            </a:r>
            <a:r>
              <a:rPr lang="ja-JP" altLang="en-US" sz="1600" dirty="0" smtClean="0">
                <a:solidFill>
                  <a:schemeClr val="tx1"/>
                </a:solidFill>
              </a:rPr>
              <a:t>～</a:t>
            </a:r>
            <a:r>
              <a:rPr lang="en-US" altLang="ja-JP" sz="1600" dirty="0" smtClean="0">
                <a:solidFill>
                  <a:schemeClr val="tx1"/>
                </a:solidFill>
              </a:rPr>
              <a:t>R1</a:t>
            </a:r>
            <a:r>
              <a:rPr lang="ja-JP" altLang="en-US" sz="1600" dirty="0" smtClean="0">
                <a:solidFill>
                  <a:schemeClr val="tx1"/>
                </a:solidFill>
              </a:rPr>
              <a:t>年度）　</a:t>
            </a:r>
            <a:endParaRPr lang="en-US" altLang="ja-JP" sz="1600" dirty="0" smtClean="0">
              <a:solidFill>
                <a:schemeClr val="tx1"/>
              </a:solidFill>
            </a:endParaRPr>
          </a:p>
          <a:p>
            <a:r>
              <a:rPr lang="ja-JP" altLang="en-US" sz="1600" dirty="0" smtClean="0">
                <a:solidFill>
                  <a:schemeClr val="tx1"/>
                </a:solidFill>
              </a:rPr>
              <a:t>ナーシングベビーによる医療技術研修</a:t>
            </a:r>
            <a:endParaRPr lang="en-US" altLang="ja-JP" sz="1600" dirty="0" smtClean="0">
              <a:solidFill>
                <a:schemeClr val="tx1"/>
              </a:solidFill>
            </a:endParaRPr>
          </a:p>
          <a:p>
            <a:r>
              <a:rPr lang="ja-JP" altLang="en-US" sz="1600" dirty="0" smtClean="0">
                <a:solidFill>
                  <a:schemeClr val="tx1"/>
                </a:solidFill>
              </a:rPr>
              <a:t>同行訪問研修</a:t>
            </a:r>
            <a:endParaRPr lang="en-US" altLang="ja-JP" sz="1600" dirty="0" smtClean="0">
              <a:solidFill>
                <a:schemeClr val="tx1"/>
              </a:solidFill>
            </a:endParaRPr>
          </a:p>
          <a:p>
            <a:endParaRPr lang="en-US" altLang="ja-JP" sz="1600" dirty="0" smtClean="0">
              <a:solidFill>
                <a:schemeClr val="tx1"/>
              </a:solidFill>
            </a:endParaRPr>
          </a:p>
        </p:txBody>
      </p:sp>
      <p:graphicFrame>
        <p:nvGraphicFramePr>
          <p:cNvPr id="12" name="グラフ 11"/>
          <p:cNvGraphicFramePr/>
          <p:nvPr>
            <p:extLst/>
          </p:nvPr>
        </p:nvGraphicFramePr>
        <p:xfrm>
          <a:off x="176260" y="836712"/>
          <a:ext cx="4539756" cy="2736304"/>
        </p:xfrm>
        <a:graphic>
          <a:graphicData uri="http://schemas.openxmlformats.org/drawingml/2006/chart">
            <c:chart xmlns:c="http://schemas.openxmlformats.org/drawingml/2006/chart" xmlns:r="http://schemas.openxmlformats.org/officeDocument/2006/relationships" r:id="rId2"/>
          </a:graphicData>
        </a:graphic>
      </p:graphicFrame>
      <p:sp>
        <p:nvSpPr>
          <p:cNvPr id="13" name="正方形/長方形 12"/>
          <p:cNvSpPr/>
          <p:nvPr/>
        </p:nvSpPr>
        <p:spPr>
          <a:xfrm>
            <a:off x="247117" y="3893443"/>
            <a:ext cx="4507512" cy="360040"/>
          </a:xfrm>
          <a:prstGeom prst="rect">
            <a:avLst/>
          </a:prstGeom>
          <a:solidFill>
            <a:srgbClr val="FFFFCC"/>
          </a:solidFill>
          <a:ln w="158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平成</a:t>
            </a:r>
            <a:r>
              <a:rPr kumimoji="1" lang="en-US" altLang="ja-JP" b="1" dirty="0" smtClean="0">
                <a:solidFill>
                  <a:schemeClr val="tx1"/>
                </a:solidFill>
              </a:rPr>
              <a:t>30</a:t>
            </a:r>
            <a:r>
              <a:rPr kumimoji="1" lang="ja-JP" altLang="en-US" b="1" dirty="0" smtClean="0">
                <a:solidFill>
                  <a:schemeClr val="tx1"/>
                </a:solidFill>
              </a:rPr>
              <a:t>年度　医療的ケア児の支援状況</a:t>
            </a:r>
            <a:endParaRPr kumimoji="1" lang="ja-JP" altLang="en-US" b="1" dirty="0">
              <a:solidFill>
                <a:schemeClr val="tx1"/>
              </a:solidFill>
            </a:endParaRPr>
          </a:p>
        </p:txBody>
      </p:sp>
      <p:sp>
        <p:nvSpPr>
          <p:cNvPr id="16" name="正方形/長方形 15"/>
          <p:cNvSpPr/>
          <p:nvPr/>
        </p:nvSpPr>
        <p:spPr>
          <a:xfrm>
            <a:off x="176260" y="692696"/>
            <a:ext cx="4539756" cy="360040"/>
          </a:xfrm>
          <a:prstGeom prst="rect">
            <a:avLst/>
          </a:prstGeom>
          <a:solidFill>
            <a:srgbClr val="FFFFCC"/>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医療的ケア児の支援実数の変化</a:t>
            </a:r>
            <a:endParaRPr kumimoji="1" lang="ja-JP" altLang="en-US" b="1" dirty="0">
              <a:solidFill>
                <a:schemeClr val="tx1"/>
              </a:solidFill>
            </a:endParaRPr>
          </a:p>
        </p:txBody>
      </p:sp>
      <p:graphicFrame>
        <p:nvGraphicFramePr>
          <p:cNvPr id="20" name="グラフ 19"/>
          <p:cNvGraphicFramePr>
            <a:graphicFrameLocks/>
          </p:cNvGraphicFramePr>
          <p:nvPr>
            <p:extLst/>
          </p:nvPr>
        </p:nvGraphicFramePr>
        <p:xfrm>
          <a:off x="160138" y="4073463"/>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8" name="ホームベース 7"/>
          <p:cNvSpPr/>
          <p:nvPr/>
        </p:nvSpPr>
        <p:spPr>
          <a:xfrm>
            <a:off x="179512" y="115888"/>
            <a:ext cx="8712968" cy="554037"/>
          </a:xfrm>
          <a:prstGeom prst="homePlate">
            <a:avLst/>
          </a:prstGeom>
        </p:spPr>
        <p:style>
          <a:lnRef idx="1">
            <a:schemeClr val="accent4"/>
          </a:lnRef>
          <a:fillRef idx="2">
            <a:schemeClr val="accent4"/>
          </a:fillRef>
          <a:effectRef idx="1">
            <a:schemeClr val="accent4"/>
          </a:effectRef>
          <a:fontRef idx="minor">
            <a:schemeClr val="dk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fontAlgn="base">
              <a:spcBef>
                <a:spcPct val="0"/>
              </a:spcBef>
              <a:spcAft>
                <a:spcPct val="0"/>
              </a:spcAft>
              <a:defRPr kumimoji="1">
                <a:solidFill>
                  <a:schemeClr val="tx1"/>
                </a:solidFill>
                <a:latin typeface="Arial" charset="0"/>
                <a:ea typeface="ＭＳ Ｐゴシック" pitchFamily="50" charset="-128"/>
              </a:defRPr>
            </a:lvl6pPr>
            <a:lvl7pPr marL="2971800" indent="-228600" fontAlgn="base">
              <a:spcBef>
                <a:spcPct val="0"/>
              </a:spcBef>
              <a:spcAft>
                <a:spcPct val="0"/>
              </a:spcAft>
              <a:defRPr kumimoji="1">
                <a:solidFill>
                  <a:schemeClr val="tx1"/>
                </a:solidFill>
                <a:latin typeface="Arial" charset="0"/>
                <a:ea typeface="ＭＳ Ｐゴシック" pitchFamily="50" charset="-128"/>
              </a:defRPr>
            </a:lvl7pPr>
            <a:lvl8pPr marL="3429000" indent="-228600" fontAlgn="base">
              <a:spcBef>
                <a:spcPct val="0"/>
              </a:spcBef>
              <a:spcAft>
                <a:spcPct val="0"/>
              </a:spcAft>
              <a:defRPr kumimoji="1">
                <a:solidFill>
                  <a:schemeClr val="tx1"/>
                </a:solidFill>
                <a:latin typeface="Arial" charset="0"/>
                <a:ea typeface="ＭＳ Ｐゴシック" pitchFamily="50" charset="-128"/>
              </a:defRPr>
            </a:lvl8pPr>
            <a:lvl9pPr marL="3886200" indent="-228600" fontAlgn="base">
              <a:spcBef>
                <a:spcPct val="0"/>
              </a:spcBef>
              <a:spcAft>
                <a:spcPct val="0"/>
              </a:spcAft>
              <a:defRPr kumimoji="1">
                <a:solidFill>
                  <a:schemeClr val="tx1"/>
                </a:solidFill>
                <a:latin typeface="Arial" charset="0"/>
                <a:ea typeface="ＭＳ Ｐゴシック" pitchFamily="50" charset="-128"/>
              </a:defRPr>
            </a:lvl9pPr>
          </a:lstStyle>
          <a:p>
            <a:pPr>
              <a:defRPr/>
            </a:pPr>
            <a:r>
              <a:rPr lang="ja-JP" altLang="en-US" sz="2000" b="1" dirty="0" smtClean="0">
                <a:solidFill>
                  <a:srgbClr val="000000"/>
                </a:solidFill>
              </a:rPr>
              <a:t>大阪府における医療的ケア児者支援</a:t>
            </a:r>
            <a:r>
              <a:rPr lang="ja-JP" altLang="en-US" sz="2000" b="1" dirty="0">
                <a:solidFill>
                  <a:srgbClr val="000000"/>
                </a:solidFill>
              </a:rPr>
              <a:t>のための</a:t>
            </a:r>
            <a:r>
              <a:rPr lang="ja-JP" altLang="en-US" sz="2000" b="1" dirty="0" smtClean="0">
                <a:solidFill>
                  <a:srgbClr val="000000"/>
                </a:solidFill>
              </a:rPr>
              <a:t>取組（地域</a:t>
            </a:r>
            <a:r>
              <a:rPr lang="ja-JP" altLang="en-US" sz="2000" b="1" dirty="0">
                <a:solidFill>
                  <a:srgbClr val="000000"/>
                </a:solidFill>
              </a:rPr>
              <a:t>保健課）</a:t>
            </a:r>
            <a:endParaRPr lang="ja-JP" altLang="en-US" sz="2000" b="1" dirty="0" smtClean="0">
              <a:solidFill>
                <a:srgbClr val="000000"/>
              </a:solidFill>
            </a:endParaRPr>
          </a:p>
        </p:txBody>
      </p:sp>
      <p:sp>
        <p:nvSpPr>
          <p:cNvPr id="10" name="テキスト ボックス 9"/>
          <p:cNvSpPr txBox="1"/>
          <p:nvPr/>
        </p:nvSpPr>
        <p:spPr>
          <a:xfrm>
            <a:off x="8028383" y="6397842"/>
            <a:ext cx="1296145" cy="369332"/>
          </a:xfrm>
          <a:prstGeom prst="rect">
            <a:avLst/>
          </a:prstGeom>
          <a:noFill/>
        </p:spPr>
        <p:txBody>
          <a:bodyPr wrap="square" rtlCol="0">
            <a:spAutoFit/>
          </a:bodyPr>
          <a:lstStyle/>
          <a:p>
            <a:pPr algn="ctr"/>
            <a:r>
              <a:rPr lang="ja-JP" altLang="en-US" dirty="0" smtClean="0">
                <a:solidFill>
                  <a:prstClr val="black"/>
                </a:solidFill>
              </a:rPr>
              <a:t>－</a:t>
            </a:r>
            <a:r>
              <a:rPr lang="en-US" altLang="ja-JP" dirty="0" smtClean="0">
                <a:solidFill>
                  <a:prstClr val="black"/>
                </a:solidFill>
              </a:rPr>
              <a:t>6</a:t>
            </a:r>
            <a:r>
              <a:rPr lang="ja-JP" altLang="en-US" dirty="0" smtClean="0">
                <a:solidFill>
                  <a:prstClr val="black"/>
                </a:solidFill>
              </a:rPr>
              <a:t>－</a:t>
            </a:r>
            <a:endParaRPr lang="ja-JP" altLang="en-US" dirty="0">
              <a:solidFill>
                <a:prstClr val="black"/>
              </a:solidFill>
            </a:endParaRPr>
          </a:p>
        </p:txBody>
      </p:sp>
    </p:spTree>
    <p:extLst>
      <p:ext uri="{BB962C8B-B14F-4D97-AF65-F5344CB8AC3E}">
        <p14:creationId xmlns:p14="http://schemas.microsoft.com/office/powerpoint/2010/main" val="3645666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6"/>
          <p:cNvGraphicFramePr>
            <a:graphicFrameLocks/>
          </p:cNvGraphicFramePr>
          <p:nvPr>
            <p:extLst/>
          </p:nvPr>
        </p:nvGraphicFramePr>
        <p:xfrm>
          <a:off x="169849" y="5338524"/>
          <a:ext cx="8640960" cy="1075518"/>
        </p:xfrm>
        <a:graphic>
          <a:graphicData uri="http://schemas.openxmlformats.org/drawingml/2006/table">
            <a:tbl>
              <a:tblPr/>
              <a:tblGrid>
                <a:gridCol w="546268">
                  <a:extLst>
                    <a:ext uri="{9D8B030D-6E8A-4147-A177-3AD203B41FA5}">
                      <a16:colId xmlns:a16="http://schemas.microsoft.com/office/drawing/2014/main" val="20000"/>
                    </a:ext>
                  </a:extLst>
                </a:gridCol>
                <a:gridCol w="546268">
                  <a:extLst>
                    <a:ext uri="{9D8B030D-6E8A-4147-A177-3AD203B41FA5}">
                      <a16:colId xmlns:a16="http://schemas.microsoft.com/office/drawing/2014/main" val="20001"/>
                    </a:ext>
                  </a:extLst>
                </a:gridCol>
                <a:gridCol w="546268">
                  <a:extLst>
                    <a:ext uri="{9D8B030D-6E8A-4147-A177-3AD203B41FA5}">
                      <a16:colId xmlns:a16="http://schemas.microsoft.com/office/drawing/2014/main" val="20002"/>
                    </a:ext>
                  </a:extLst>
                </a:gridCol>
                <a:gridCol w="1000308">
                  <a:extLst>
                    <a:ext uri="{9D8B030D-6E8A-4147-A177-3AD203B41FA5}">
                      <a16:colId xmlns:a16="http://schemas.microsoft.com/office/drawing/2014/main" val="20003"/>
                    </a:ext>
                  </a:extLst>
                </a:gridCol>
                <a:gridCol w="1000308">
                  <a:extLst>
                    <a:ext uri="{9D8B030D-6E8A-4147-A177-3AD203B41FA5}">
                      <a16:colId xmlns:a16="http://schemas.microsoft.com/office/drawing/2014/main" val="20004"/>
                    </a:ext>
                  </a:extLst>
                </a:gridCol>
                <a:gridCol w="1000308">
                  <a:extLst>
                    <a:ext uri="{9D8B030D-6E8A-4147-A177-3AD203B41FA5}">
                      <a16:colId xmlns:a16="http://schemas.microsoft.com/office/drawing/2014/main" val="20005"/>
                    </a:ext>
                  </a:extLst>
                </a:gridCol>
                <a:gridCol w="1000308">
                  <a:extLst>
                    <a:ext uri="{9D8B030D-6E8A-4147-A177-3AD203B41FA5}">
                      <a16:colId xmlns:a16="http://schemas.microsoft.com/office/drawing/2014/main" val="20006"/>
                    </a:ext>
                  </a:extLst>
                </a:gridCol>
                <a:gridCol w="1000308">
                  <a:extLst>
                    <a:ext uri="{9D8B030D-6E8A-4147-A177-3AD203B41FA5}">
                      <a16:colId xmlns:a16="http://schemas.microsoft.com/office/drawing/2014/main" val="20007"/>
                    </a:ext>
                  </a:extLst>
                </a:gridCol>
                <a:gridCol w="1000308">
                  <a:extLst>
                    <a:ext uri="{9D8B030D-6E8A-4147-A177-3AD203B41FA5}">
                      <a16:colId xmlns:a16="http://schemas.microsoft.com/office/drawing/2014/main" val="20008"/>
                    </a:ext>
                  </a:extLst>
                </a:gridCol>
                <a:gridCol w="1000308">
                  <a:extLst>
                    <a:ext uri="{9D8B030D-6E8A-4147-A177-3AD203B41FA5}">
                      <a16:colId xmlns:a16="http://schemas.microsoft.com/office/drawing/2014/main" val="20009"/>
                    </a:ext>
                  </a:extLst>
                </a:gridCol>
              </a:tblGrid>
              <a:tr h="295687">
                <a:tc gridSpan="3">
                  <a:txBody>
                    <a:bodyPr/>
                    <a:lstStyle/>
                    <a:p>
                      <a:pPr algn="ctr" fontAlgn="ctr"/>
                      <a:r>
                        <a:rPr lang="ja-JP" altLang="en-US" sz="1000" b="0" i="0" u="none" strike="noStrike" dirty="0">
                          <a:effectLst/>
                          <a:latin typeface="+mn-ea"/>
                          <a:ea typeface="+mn-ea"/>
                        </a:rPr>
                        <a:t>医療的ケアが必要な児童生徒が在籍</a:t>
                      </a:r>
                      <a:r>
                        <a:rPr lang="ja-JP" altLang="en-US" sz="1000" b="0" i="0" u="none" strike="noStrike" dirty="0" smtClean="0">
                          <a:effectLst/>
                          <a:latin typeface="+mn-ea"/>
                          <a:ea typeface="+mn-ea"/>
                        </a:rPr>
                        <a:t>する学校数</a:t>
                      </a:r>
                      <a:r>
                        <a:rPr lang="ja-JP" altLang="en-US" sz="1000" b="0" i="0" u="none" strike="noStrike" dirty="0">
                          <a:effectLst/>
                          <a:latin typeface="+mn-ea"/>
                          <a:ea typeface="+mn-ea"/>
                        </a:rPr>
                        <a:t>（校数）</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r>
                        <a:rPr lang="ja-JP" altLang="en-US" sz="1050" b="0" i="0" u="none" strike="noStrike" dirty="0">
                          <a:effectLst/>
                          <a:latin typeface="+mn-ea"/>
                          <a:ea typeface="+mn-ea"/>
                        </a:rPr>
                        <a:t>医療的ケアが必要な児童生徒数（人）</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09005">
                <a:tc>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ctr" fontAlgn="ctr"/>
                      <a:r>
                        <a:rPr lang="ja-JP" altLang="en-US" sz="1050" b="0" i="0" u="none" strike="noStrike" dirty="0">
                          <a:effectLst/>
                          <a:latin typeface="+mn-ea"/>
                          <a:ea typeface="+mn-ea"/>
                        </a:rPr>
                        <a:t>小・中学校計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09005">
                <a:tc rowSpan="2">
                  <a:txBody>
                    <a:bodyPr/>
                    <a:lstStyle/>
                    <a:p>
                      <a:pPr algn="ctr" fontAlgn="ctr"/>
                      <a:r>
                        <a:rPr lang="en-US" altLang="ja-JP" sz="1800" b="0" i="0" u="none" strike="noStrike" dirty="0" smtClean="0">
                          <a:effectLst/>
                          <a:latin typeface="+mn-ea"/>
                          <a:ea typeface="+mn-ea"/>
                        </a:rPr>
                        <a:t>114</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29</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143</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通常の学級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0" i="0" u="none" strike="noStrike" dirty="0" smtClean="0">
                          <a:effectLst/>
                          <a:latin typeface="+mn-ea"/>
                          <a:ea typeface="+mn-ea"/>
                        </a:rPr>
                        <a:t>支援</a:t>
                      </a:r>
                      <a:r>
                        <a:rPr lang="zh-TW" altLang="en-US" sz="1050" b="0" i="0" u="none" strike="noStrike" dirty="0">
                          <a:effectLst/>
                          <a:latin typeface="+mn-ea"/>
                          <a:ea typeface="+mn-ea"/>
                        </a:rPr>
                        <a:t>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通常の学級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0" i="0" u="none" strike="noStrike" dirty="0" smtClean="0">
                          <a:effectLst/>
                          <a:latin typeface="+mn-ea"/>
                          <a:ea typeface="+mn-ea"/>
                        </a:rPr>
                        <a:t>支援</a:t>
                      </a:r>
                      <a:r>
                        <a:rPr lang="zh-TW" altLang="en-US" sz="1050" b="0" i="0" u="none" strike="noStrike" dirty="0">
                          <a:effectLst/>
                          <a:latin typeface="+mn-ea"/>
                          <a:ea typeface="+mn-ea"/>
                        </a:rPr>
                        <a:t>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通常の学級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0" i="0" u="none" strike="noStrike" dirty="0" smtClean="0">
                          <a:effectLst/>
                          <a:latin typeface="+mn-ea"/>
                          <a:ea typeface="+mn-ea"/>
                        </a:rPr>
                        <a:t>支援</a:t>
                      </a:r>
                      <a:r>
                        <a:rPr lang="zh-TW" altLang="en-US" sz="1050" b="0" i="0" u="none" strike="noStrike" dirty="0">
                          <a:effectLst/>
                          <a:latin typeface="+mn-ea"/>
                          <a:ea typeface="+mn-ea"/>
                        </a:rPr>
                        <a:t>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447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800" b="0" i="0" u="none" strike="noStrike" dirty="0" smtClean="0">
                          <a:effectLst/>
                          <a:latin typeface="+mn-ea"/>
                          <a:ea typeface="+mn-ea"/>
                        </a:rPr>
                        <a:t>6</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ja-JP" sz="1800" b="0" i="0" u="none" strike="noStrike" dirty="0" smtClean="0">
                          <a:effectLst/>
                          <a:latin typeface="+mn-ea"/>
                          <a:ea typeface="+mn-ea"/>
                        </a:rPr>
                        <a:t>141</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ja-JP" sz="1800" b="0" i="0" u="none" strike="noStrike" dirty="0" smtClean="0">
                          <a:effectLst/>
                          <a:latin typeface="+mn-ea"/>
                          <a:ea typeface="+mn-ea"/>
                        </a:rPr>
                        <a:t>2</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ja-JP" sz="1800" b="0" i="0" u="none" strike="noStrike" dirty="0" smtClean="0">
                          <a:effectLst/>
                          <a:latin typeface="+mn-ea"/>
                          <a:ea typeface="+mn-ea"/>
                        </a:rPr>
                        <a:t>31</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ja-JP" sz="1800" b="0" i="0" u="none" strike="noStrike" dirty="0" smtClean="0">
                          <a:effectLst/>
                          <a:latin typeface="+mn-ea"/>
                          <a:ea typeface="+mn-ea"/>
                        </a:rPr>
                        <a:t>8</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effectLst/>
                          <a:latin typeface="+mn-ea"/>
                          <a:ea typeface="+mn-ea"/>
                        </a:rPr>
                        <a:t>172</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effectLst/>
                          <a:latin typeface="+mn-ea"/>
                          <a:ea typeface="+mn-ea"/>
                        </a:rPr>
                        <a:t>180</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テキスト ボックス 3"/>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smtClean="0">
                <a:solidFill>
                  <a:prstClr val="black"/>
                </a:solidFill>
              </a:rPr>
              <a:t>7</a:t>
            </a:r>
            <a:r>
              <a:rPr lang="ja-JP" altLang="en-US" dirty="0" smtClean="0">
                <a:solidFill>
                  <a:prstClr val="black"/>
                </a:solidFill>
              </a:rPr>
              <a:t>－</a:t>
            </a:r>
            <a:endParaRPr lang="ja-JP" altLang="en-US" dirty="0">
              <a:solidFill>
                <a:prstClr val="black"/>
              </a:solidFill>
            </a:endParaRPr>
          </a:p>
        </p:txBody>
      </p:sp>
      <p:sp>
        <p:nvSpPr>
          <p:cNvPr id="9" name="Text Box 2"/>
          <p:cNvSpPr txBox="1">
            <a:spLocks noChangeArrowheads="1"/>
          </p:cNvSpPr>
          <p:nvPr/>
        </p:nvSpPr>
        <p:spPr bwMode="auto">
          <a:xfrm>
            <a:off x="421877" y="712381"/>
            <a:ext cx="8136904"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大阪府の小・中学校</a:t>
            </a:r>
            <a:r>
              <a:rPr lang="ja-JP" altLang="en-US" sz="2700" dirty="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に</a:t>
            </a: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おける医療的ケア</a:t>
            </a:r>
            <a:endParaRPr lang="ja-JP" altLang="ja-JP" sz="2700" dirty="0" smtClean="0">
              <a:solidFill>
                <a:prstClr val="black">
                  <a:lumMod val="75000"/>
                  <a:lumOff val="25000"/>
                </a:prstClr>
              </a:solidFill>
              <a:cs typeface="ＭＳ Ｐゴシック" pitchFamily="50" charset="-128"/>
            </a:endParaRPr>
          </a:p>
        </p:txBody>
      </p:sp>
      <p:graphicFrame>
        <p:nvGraphicFramePr>
          <p:cNvPr id="8" name="表 7"/>
          <p:cNvGraphicFramePr>
            <a:graphicFrameLocks noGrp="1"/>
          </p:cNvGraphicFramePr>
          <p:nvPr>
            <p:extLst/>
          </p:nvPr>
        </p:nvGraphicFramePr>
        <p:xfrm>
          <a:off x="179512" y="1216439"/>
          <a:ext cx="5328592" cy="3975325"/>
        </p:xfrm>
        <a:graphic>
          <a:graphicData uri="http://schemas.openxmlformats.org/drawingml/2006/table">
            <a:tbl>
              <a:tblPr firstRow="1">
                <a:tableStyleId>{5C22544A-7EE6-4342-B048-85BDC9FD1C3A}</a:tableStyleId>
              </a:tblPr>
              <a:tblGrid>
                <a:gridCol w="1296144">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3312368">
                  <a:extLst>
                    <a:ext uri="{9D8B030D-6E8A-4147-A177-3AD203B41FA5}">
                      <a16:colId xmlns:a16="http://schemas.microsoft.com/office/drawing/2014/main" val="20002"/>
                    </a:ext>
                  </a:extLst>
                </a:gridCol>
              </a:tblGrid>
              <a:tr h="421837">
                <a:tc>
                  <a:txBody>
                    <a:bodyPr/>
                    <a:lstStyle/>
                    <a:p>
                      <a:pPr algn="ctr"/>
                      <a:r>
                        <a:rPr kumimoji="1" lang="ja-JP" altLang="en-US" sz="1050" dirty="0" smtClean="0">
                          <a:solidFill>
                            <a:schemeClr val="bg1"/>
                          </a:solidFill>
                          <a:latin typeface="+mn-ea"/>
                          <a:ea typeface="+mn-ea"/>
                        </a:rPr>
                        <a:t>取組み・事業</a:t>
                      </a:r>
                      <a:endParaRPr kumimoji="1" lang="ja-JP" altLang="en-US" sz="105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bg1"/>
                          </a:solidFill>
                          <a:latin typeface="+mn-ea"/>
                          <a:ea typeface="+mn-ea"/>
                        </a:rPr>
                        <a:t>開始年度</a:t>
                      </a:r>
                      <a:endParaRPr kumimoji="1" lang="ja-JP" altLang="en-US" sz="105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bg1"/>
                          </a:solidFill>
                          <a:latin typeface="+mn-ea"/>
                          <a:ea typeface="+mn-ea"/>
                        </a:rPr>
                        <a:t>備　考</a:t>
                      </a:r>
                      <a:endParaRPr kumimoji="1" lang="ja-JP" altLang="en-US" sz="1050" dirty="0">
                        <a:solidFill>
                          <a:schemeClr val="bg1"/>
                        </a:solidFill>
                        <a:latin typeface="+mn-ea"/>
                        <a:ea typeface="+mn-ea"/>
                      </a:endParaRPr>
                    </a:p>
                  </a:txBody>
                  <a:tcPr anchor="ctr"/>
                </a:tc>
                <a:extLst>
                  <a:ext uri="{0D108BD9-81ED-4DB2-BD59-A6C34878D82A}">
                    <a16:rowId xmlns:a16="http://schemas.microsoft.com/office/drawing/2014/main" val="10000"/>
                  </a:ext>
                </a:extLst>
              </a:tr>
              <a:tr h="638596">
                <a:tc>
                  <a:txBody>
                    <a:bodyPr/>
                    <a:lstStyle/>
                    <a:p>
                      <a:pPr algn="l"/>
                      <a:r>
                        <a:rPr kumimoji="1" lang="ja-JP" altLang="en-US" sz="1050" dirty="0" smtClean="0">
                          <a:latin typeface="+mn-ea"/>
                          <a:ea typeface="+mn-ea"/>
                        </a:rPr>
                        <a:t>市町村医療的ケア体制整備推進事業</a:t>
                      </a:r>
                      <a:endParaRPr kumimoji="1" lang="en-US" altLang="ja-JP" sz="105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latin typeface="+mn-ea"/>
                          <a:ea typeface="+mn-ea"/>
                        </a:rPr>
                        <a:t>H18</a:t>
                      </a:r>
                      <a:r>
                        <a:rPr lang="ja-JP" altLang="en-US" sz="1050" dirty="0" smtClean="0">
                          <a:latin typeface="+mn-ea"/>
                          <a:ea typeface="+mn-ea"/>
                        </a:rPr>
                        <a:t>年度</a:t>
                      </a:r>
                      <a:endParaRPr lang="en-US" altLang="ja-JP" sz="105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a:t>
                      </a:r>
                      <a:endParaRPr lang="en-US" altLang="ja-JP"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mn-ea"/>
                          <a:ea typeface="+mn-ea"/>
                        </a:rPr>
                        <a:t>R2</a:t>
                      </a:r>
                      <a:r>
                        <a:rPr kumimoji="1" lang="ja-JP" altLang="en-US" sz="1050" dirty="0" smtClean="0">
                          <a:latin typeface="+mn-ea"/>
                          <a:ea typeface="+mn-ea"/>
                        </a:rPr>
                        <a:t>年度終了予定</a:t>
                      </a:r>
                      <a:endParaRPr kumimoji="1" lang="ja-JP" altLang="en-US" sz="1050" dirty="0">
                        <a:latin typeface="+mn-ea"/>
                        <a:ea typeface="+mn-ea"/>
                      </a:endParaRPr>
                    </a:p>
                  </a:txBody>
                  <a:tcPr anchor="ctr"/>
                </a:tc>
                <a:tc>
                  <a:txBody>
                    <a:bodyPr/>
                    <a:lstStyle/>
                    <a:p>
                      <a:pPr marL="0" indent="0">
                        <a:buNone/>
                      </a:pPr>
                      <a:r>
                        <a:rPr lang="ja-JP" altLang="en-US" sz="1050" b="0" dirty="0" smtClean="0">
                          <a:latin typeface="+mn-ea"/>
                        </a:rPr>
                        <a:t>小・中学校に看護師を配置する市町村に対して、その経費の一部について補助</a:t>
                      </a:r>
                      <a:endParaRPr lang="en-US" altLang="ja-JP" sz="1050" b="0" dirty="0" smtClean="0">
                        <a:latin typeface="+mn-ea"/>
                      </a:endParaRPr>
                    </a:p>
                    <a:p>
                      <a:pPr marL="0" indent="0">
                        <a:buNone/>
                      </a:pPr>
                      <a:r>
                        <a:rPr kumimoji="1" lang="ja-JP" altLang="en-US" sz="1050" b="0" dirty="0" smtClean="0">
                          <a:latin typeface="+mn-ea"/>
                          <a:ea typeface="+mn-ea"/>
                        </a:rPr>
                        <a:t>（</a:t>
                      </a:r>
                      <a:r>
                        <a:rPr kumimoji="1" lang="ja-JP" altLang="en-US" sz="1050" dirty="0" smtClean="0">
                          <a:latin typeface="+mn-ea"/>
                          <a:ea typeface="+mn-ea"/>
                        </a:rPr>
                        <a:t>Ｈ</a:t>
                      </a:r>
                      <a:r>
                        <a:rPr kumimoji="1" lang="en-US" altLang="ja-JP" sz="1050" dirty="0" smtClean="0">
                          <a:latin typeface="+mn-ea"/>
                          <a:ea typeface="+mn-ea"/>
                        </a:rPr>
                        <a:t>30</a:t>
                      </a:r>
                      <a:r>
                        <a:rPr kumimoji="1" lang="ja-JP" altLang="en-US" sz="1050" dirty="0" smtClean="0">
                          <a:latin typeface="+mn-ea"/>
                          <a:ea typeface="+mn-ea"/>
                        </a:rPr>
                        <a:t>は</a:t>
                      </a:r>
                      <a:r>
                        <a:rPr kumimoji="1" lang="en-US" altLang="ja-JP" sz="1050" dirty="0" smtClean="0">
                          <a:latin typeface="+mn-ea"/>
                          <a:ea typeface="+mn-ea"/>
                        </a:rPr>
                        <a:t>29</a:t>
                      </a:r>
                      <a:r>
                        <a:rPr kumimoji="1" lang="ja-JP" altLang="en-US" sz="1050" dirty="0" smtClean="0">
                          <a:latin typeface="+mn-ea"/>
                          <a:ea typeface="+mn-ea"/>
                        </a:rPr>
                        <a:t>市町</a:t>
                      </a:r>
                      <a:r>
                        <a:rPr kumimoji="1" lang="en-US" altLang="ja-JP" sz="1050" dirty="0" smtClean="0">
                          <a:latin typeface="+mn-ea"/>
                          <a:ea typeface="+mn-ea"/>
                        </a:rPr>
                        <a:t>146</a:t>
                      </a:r>
                      <a:r>
                        <a:rPr kumimoji="1" lang="ja-JP" altLang="en-US" sz="1050" dirty="0" smtClean="0">
                          <a:latin typeface="+mn-ea"/>
                          <a:ea typeface="+mn-ea"/>
                        </a:rPr>
                        <a:t>校で事業活用）</a:t>
                      </a:r>
                      <a:endParaRPr kumimoji="1" lang="ja-JP" altLang="en-US" sz="1050" dirty="0">
                        <a:latin typeface="+mn-ea"/>
                        <a:ea typeface="+mn-ea"/>
                      </a:endParaRPr>
                    </a:p>
                  </a:txBody>
                  <a:tcPr anchor="ctr"/>
                </a:tc>
                <a:extLst>
                  <a:ext uri="{0D108BD9-81ED-4DB2-BD59-A6C34878D82A}">
                    <a16:rowId xmlns:a16="http://schemas.microsoft.com/office/drawing/2014/main" val="10001"/>
                  </a:ext>
                </a:extLst>
              </a:tr>
              <a:tr h="17792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市町村医療的ケア等実施体制サポート事業</a:t>
                      </a:r>
                      <a:endParaRPr kumimoji="1" lang="en-US" altLang="ja-JP" sz="105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latin typeface="+mn-ea"/>
                          <a:ea typeface="+mn-ea"/>
                        </a:rPr>
                        <a:t>H30</a:t>
                      </a:r>
                      <a:r>
                        <a:rPr lang="ja-JP" altLang="en-US" sz="1050" dirty="0" smtClean="0">
                          <a:latin typeface="+mn-ea"/>
                          <a:ea typeface="+mn-ea"/>
                        </a:rPr>
                        <a:t>年度</a:t>
                      </a:r>
                      <a:endParaRPr lang="en-US" altLang="ja-JP" sz="105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a:t>
                      </a:r>
                      <a:endParaRPr kumimoji="1" lang="ja-JP" altLang="en-US" sz="105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aseline="0" dirty="0" smtClean="0">
                          <a:latin typeface="+mn-ea"/>
                          <a:ea typeface="+mn-ea"/>
                        </a:rPr>
                        <a:t>小中学校に勤務する看護師に対する医療講習会を実施</a:t>
                      </a:r>
                      <a:endParaRPr lang="en-US" altLang="ja-JP" sz="105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aseline="0" dirty="0" smtClean="0">
                          <a:latin typeface="+mn-ea"/>
                          <a:ea typeface="+mn-ea"/>
                        </a:rPr>
                        <a:t>（</a:t>
                      </a:r>
                      <a:r>
                        <a:rPr lang="en-US" altLang="ja-JP" sz="1050" baseline="0" dirty="0" smtClean="0">
                          <a:latin typeface="+mn-ea"/>
                          <a:ea typeface="+mn-ea"/>
                        </a:rPr>
                        <a:t>H30</a:t>
                      </a:r>
                      <a:r>
                        <a:rPr lang="ja-JP" altLang="en-US" sz="1050" baseline="0" dirty="0" smtClean="0">
                          <a:latin typeface="+mn-ea"/>
                          <a:ea typeface="+mn-ea"/>
                        </a:rPr>
                        <a:t>は</a:t>
                      </a:r>
                      <a:r>
                        <a:rPr lang="en-US" altLang="ja-JP" sz="1050" baseline="0" dirty="0" smtClean="0">
                          <a:latin typeface="+mn-ea"/>
                          <a:ea typeface="+mn-ea"/>
                        </a:rPr>
                        <a:t>24</a:t>
                      </a:r>
                      <a:r>
                        <a:rPr lang="ja-JP" altLang="en-US" sz="1050" baseline="0" dirty="0" smtClean="0">
                          <a:latin typeface="+mn-ea"/>
                          <a:ea typeface="+mn-ea"/>
                        </a:rPr>
                        <a:t>市町</a:t>
                      </a:r>
                      <a:r>
                        <a:rPr lang="en-US" altLang="ja-JP" sz="1050" baseline="0" dirty="0" smtClean="0">
                          <a:latin typeface="+mn-ea"/>
                          <a:ea typeface="+mn-ea"/>
                        </a:rPr>
                        <a:t>99</a:t>
                      </a:r>
                      <a:r>
                        <a:rPr lang="ja-JP" altLang="en-US" sz="1050" baseline="0" dirty="0" smtClean="0">
                          <a:latin typeface="+mn-ea"/>
                          <a:ea typeface="+mn-ea"/>
                        </a:rPr>
                        <a:t>人が参加）</a:t>
                      </a:r>
                      <a:endParaRPr lang="en-US" altLang="ja-JP" sz="105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mn-ea"/>
                          <a:ea typeface="+mn-ea"/>
                        </a:rPr>
                        <a:t>※</a:t>
                      </a:r>
                      <a:r>
                        <a:rPr kumimoji="1" lang="ja-JP" altLang="en-US" sz="1050" dirty="0" smtClean="0">
                          <a:latin typeface="+mn-ea"/>
                          <a:ea typeface="+mn-ea"/>
                        </a:rPr>
                        <a:t>大阪府看護協会に委託</a:t>
                      </a:r>
                      <a:endParaRPr kumimoji="1" lang="en-US" altLang="ja-JP"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aseline="0" dirty="0" smtClean="0">
                          <a:latin typeface="+mn-ea"/>
                          <a:ea typeface="+mn-ea"/>
                        </a:rPr>
                        <a:t>「学校看護師」という職の普及・啓発を目的に、教職員、学校看護師（ナースセンターに登録中の求職者含む）等を対象に実践報告会を実施</a:t>
                      </a:r>
                      <a:endParaRPr lang="en-US" altLang="ja-JP" sz="105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5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医療的ケア児の転入学や新たな</a:t>
                      </a:r>
                      <a:r>
                        <a:rPr lang="ja-JP" altLang="en-US" sz="1050" dirty="0" err="1" smtClean="0">
                          <a:latin typeface="+mn-ea"/>
                          <a:ea typeface="+mn-ea"/>
                        </a:rPr>
                        <a:t>障がい</a:t>
                      </a:r>
                      <a:r>
                        <a:rPr lang="ja-JP" altLang="en-US" sz="1050" dirty="0" smtClean="0">
                          <a:latin typeface="+mn-ea"/>
                          <a:ea typeface="+mn-ea"/>
                        </a:rPr>
                        <a:t>種別の支援学級新設に伴う施設整備等が必要な市町村に対して、その初期費用の一部について補助</a:t>
                      </a:r>
                      <a:endParaRPr lang="en-US" altLang="ja-JP" sz="1050" dirty="0" smtClean="0">
                        <a:latin typeface="+mn-ea"/>
                        <a:ea typeface="+mn-ea"/>
                      </a:endParaRPr>
                    </a:p>
                  </a:txBody>
                  <a:tcPr anchor="ctr"/>
                </a:tc>
                <a:extLst>
                  <a:ext uri="{0D108BD9-81ED-4DB2-BD59-A6C34878D82A}">
                    <a16:rowId xmlns:a16="http://schemas.microsoft.com/office/drawing/2014/main" val="10002"/>
                  </a:ext>
                </a:extLst>
              </a:tr>
              <a:tr h="9703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市町村医療的ケア連絡会</a:t>
                      </a:r>
                      <a:endParaRPr kumimoji="1" lang="ja-JP" altLang="en-US" sz="105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latin typeface="+mn-ea"/>
                          <a:ea typeface="+mn-ea"/>
                        </a:rPr>
                        <a:t>H19</a:t>
                      </a:r>
                      <a:r>
                        <a:rPr lang="ja-JP" altLang="en-US" sz="1050" dirty="0" smtClean="0">
                          <a:latin typeface="+mn-ea"/>
                          <a:ea typeface="+mn-ea"/>
                        </a:rPr>
                        <a:t>年度</a:t>
                      </a:r>
                      <a:endParaRPr lang="en-US" altLang="ja-JP" sz="105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a:t>
                      </a:r>
                      <a:endParaRPr kumimoji="1" lang="ja-JP" altLang="en-US" sz="105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市町村教育委員会の支援教育担当指導主事等を対象に年１回実施</a:t>
                      </a:r>
                      <a:endParaRPr kumimoji="1" lang="en-US" altLang="ja-JP"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各市町村における医療的ケア体制整備の工夫や先進的な事例の共有</a:t>
                      </a:r>
                      <a:endParaRPr kumimoji="1" lang="ja-JP" altLang="en-US" sz="1050" dirty="0">
                        <a:latin typeface="+mn-ea"/>
                        <a:ea typeface="+mn-ea"/>
                      </a:endParaRPr>
                    </a:p>
                  </a:txBody>
                  <a:tcPr anchor="ctr"/>
                </a:tc>
                <a:extLst>
                  <a:ext uri="{0D108BD9-81ED-4DB2-BD59-A6C34878D82A}">
                    <a16:rowId xmlns:a16="http://schemas.microsoft.com/office/drawing/2014/main" val="10003"/>
                  </a:ext>
                </a:extLst>
              </a:tr>
            </a:tbl>
          </a:graphicData>
        </a:graphic>
      </p:graphicFrame>
      <p:sp>
        <p:nvSpPr>
          <p:cNvPr id="21" name="ホームベース 20"/>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のための取組（支援</a:t>
            </a:r>
            <a:r>
              <a:rPr lang="ja-JP" altLang="en-US" sz="2000" b="1" dirty="0" smtClean="0">
                <a:solidFill>
                  <a:prstClr val="black"/>
                </a:solidFill>
              </a:rPr>
              <a:t>教育課①）</a:t>
            </a:r>
            <a:endParaRPr lang="en-US" altLang="ja-JP" sz="2000" b="1" dirty="0" smtClean="0">
              <a:solidFill>
                <a:prstClr val="black"/>
              </a:solidFill>
            </a:endParaRPr>
          </a:p>
        </p:txBody>
      </p:sp>
      <p:graphicFrame>
        <p:nvGraphicFramePr>
          <p:cNvPr id="3" name="グラフ 2"/>
          <p:cNvGraphicFramePr/>
          <p:nvPr>
            <p:extLst/>
          </p:nvPr>
        </p:nvGraphicFramePr>
        <p:xfrm>
          <a:off x="5533575" y="1628800"/>
          <a:ext cx="3487641" cy="3437726"/>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5940152" y="1216437"/>
            <a:ext cx="2940349" cy="523220"/>
          </a:xfrm>
          <a:prstGeom prst="rect">
            <a:avLst/>
          </a:prstGeom>
          <a:noFill/>
        </p:spPr>
        <p:txBody>
          <a:bodyPr wrap="square" rtlCol="0">
            <a:spAutoFit/>
          </a:bodyPr>
          <a:lstStyle/>
          <a:p>
            <a:r>
              <a:rPr kumimoji="1" lang="ja-JP" altLang="en-US" sz="1400" dirty="0" smtClean="0"/>
              <a:t>医療的ケア児在籍者数等の推移</a:t>
            </a:r>
            <a:endParaRPr kumimoji="1" lang="en-US" altLang="ja-JP" sz="1400" dirty="0" smtClean="0"/>
          </a:p>
          <a:p>
            <a:r>
              <a:rPr kumimoji="1" lang="ja-JP" altLang="en-US" sz="1400" dirty="0" smtClean="0"/>
              <a:t>　　　　　　　　（</a:t>
            </a:r>
            <a:r>
              <a:rPr lang="ja-JP" altLang="en-US" sz="1400" dirty="0" smtClean="0"/>
              <a:t>文部</a:t>
            </a:r>
            <a:r>
              <a:rPr lang="ja-JP" altLang="en-US" sz="1400" dirty="0"/>
              <a:t>科学省</a:t>
            </a:r>
            <a:r>
              <a:rPr kumimoji="1" lang="ja-JP" altLang="en-US" sz="1400" dirty="0" smtClean="0"/>
              <a:t>調査より）</a:t>
            </a:r>
            <a:endParaRPr kumimoji="1" lang="ja-JP" altLang="en-US" sz="1400" dirty="0"/>
          </a:p>
        </p:txBody>
      </p:sp>
      <p:sp>
        <p:nvSpPr>
          <p:cNvPr id="6" name="下矢印 5"/>
          <p:cNvSpPr/>
          <p:nvPr/>
        </p:nvSpPr>
        <p:spPr>
          <a:xfrm>
            <a:off x="7035512" y="4804772"/>
            <a:ext cx="648072" cy="576064"/>
          </a:xfrm>
          <a:prstGeom prst="downArrow">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200" dirty="0" smtClean="0"/>
          </a:p>
          <a:p>
            <a:pPr algn="ctr"/>
            <a:r>
              <a:rPr kumimoji="1" lang="ja-JP" altLang="en-US" sz="1200" dirty="0" smtClean="0"/>
              <a:t>内</a:t>
            </a:r>
            <a:endParaRPr kumimoji="1" lang="en-US" altLang="ja-JP" sz="1200" dirty="0" smtClean="0"/>
          </a:p>
          <a:p>
            <a:pPr algn="ctr"/>
            <a:r>
              <a:rPr kumimoji="1" lang="ja-JP" altLang="en-US" sz="1200" dirty="0" smtClean="0"/>
              <a:t>訳</a:t>
            </a:r>
            <a:endParaRPr kumimoji="1" lang="ja-JP" altLang="en-US" sz="1200" dirty="0"/>
          </a:p>
        </p:txBody>
      </p:sp>
      <p:sp>
        <p:nvSpPr>
          <p:cNvPr id="2" name="テキスト ボックス 1"/>
          <p:cNvSpPr txBox="1"/>
          <p:nvPr/>
        </p:nvSpPr>
        <p:spPr>
          <a:xfrm>
            <a:off x="7683584" y="5068653"/>
            <a:ext cx="1099439" cy="246221"/>
          </a:xfrm>
          <a:prstGeom prst="rect">
            <a:avLst/>
          </a:prstGeom>
          <a:noFill/>
        </p:spPr>
        <p:txBody>
          <a:bodyPr wrap="square" rtlCol="0">
            <a:spAutoFit/>
          </a:bodyPr>
          <a:lstStyle/>
          <a:p>
            <a:r>
              <a:rPr lang="en-US" altLang="ja-JP" sz="1000" dirty="0" smtClean="0"/>
              <a:t>※H30</a:t>
            </a:r>
            <a:r>
              <a:rPr lang="ja-JP" altLang="en-US" sz="1000" dirty="0" smtClean="0"/>
              <a:t>は速報値</a:t>
            </a:r>
            <a:endParaRPr kumimoji="1" lang="ja-JP" altLang="en-US" sz="1000" dirty="0"/>
          </a:p>
        </p:txBody>
      </p:sp>
    </p:spTree>
    <p:extLst>
      <p:ext uri="{BB962C8B-B14F-4D97-AF65-F5344CB8AC3E}">
        <p14:creationId xmlns:p14="http://schemas.microsoft.com/office/powerpoint/2010/main" val="777981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213713" y="836712"/>
            <a:ext cx="5446267"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府立支援学校における医療的ケア</a:t>
            </a:r>
            <a:endParaRPr lang="ja-JP" altLang="ja-JP" sz="2700" dirty="0" smtClean="0">
              <a:solidFill>
                <a:prstClr val="black">
                  <a:lumMod val="75000"/>
                  <a:lumOff val="25000"/>
                </a:prstClr>
              </a:solidFill>
              <a:cs typeface="ＭＳ Ｐゴシック" pitchFamily="50" charset="-128"/>
            </a:endParaRPr>
          </a:p>
        </p:txBody>
      </p:sp>
      <p:graphicFrame>
        <p:nvGraphicFramePr>
          <p:cNvPr id="14" name="表 13"/>
          <p:cNvGraphicFramePr>
            <a:graphicFrameLocks noGrp="1"/>
          </p:cNvGraphicFramePr>
          <p:nvPr>
            <p:extLst/>
          </p:nvPr>
        </p:nvGraphicFramePr>
        <p:xfrm>
          <a:off x="251520" y="1340768"/>
          <a:ext cx="5182548" cy="3410262"/>
        </p:xfrm>
        <a:graphic>
          <a:graphicData uri="http://schemas.openxmlformats.org/drawingml/2006/table">
            <a:tbl>
              <a:tblPr firstRow="1">
                <a:tableStyleId>{5C22544A-7EE6-4342-B048-85BDC9FD1C3A}</a:tableStyleId>
              </a:tblPr>
              <a:tblGrid>
                <a:gridCol w="144016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734276">
                  <a:extLst>
                    <a:ext uri="{9D8B030D-6E8A-4147-A177-3AD203B41FA5}">
                      <a16:colId xmlns:a16="http://schemas.microsoft.com/office/drawing/2014/main" val="20002"/>
                    </a:ext>
                  </a:extLst>
                </a:gridCol>
              </a:tblGrid>
              <a:tr h="528696">
                <a:tc>
                  <a:txBody>
                    <a:bodyPr/>
                    <a:lstStyle/>
                    <a:p>
                      <a:pPr algn="ctr"/>
                      <a:r>
                        <a:rPr kumimoji="1" lang="ja-JP" altLang="en-US" sz="1300" dirty="0" smtClean="0">
                          <a:solidFill>
                            <a:schemeClr val="bg1"/>
                          </a:solidFill>
                          <a:latin typeface="+mn-ea"/>
                          <a:ea typeface="+mn-ea"/>
                        </a:rPr>
                        <a:t>取組み・事業</a:t>
                      </a:r>
                      <a:endParaRPr kumimoji="1" lang="ja-JP" altLang="en-US" sz="130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bg1"/>
                          </a:solidFill>
                          <a:latin typeface="+mn-ea"/>
                          <a:ea typeface="+mn-ea"/>
                        </a:rPr>
                        <a:t>開始年度</a:t>
                      </a:r>
                      <a:endParaRPr kumimoji="1" lang="ja-JP" altLang="en-US" sz="130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bg1"/>
                          </a:solidFill>
                          <a:latin typeface="+mn-ea"/>
                          <a:ea typeface="+mn-ea"/>
                        </a:rPr>
                        <a:t>備　考</a:t>
                      </a:r>
                      <a:endParaRPr kumimoji="1" lang="ja-JP" altLang="en-US" sz="1300" dirty="0">
                        <a:solidFill>
                          <a:schemeClr val="bg1"/>
                        </a:solidFill>
                        <a:latin typeface="+mn-ea"/>
                        <a:ea typeface="+mn-ea"/>
                      </a:endParaRPr>
                    </a:p>
                  </a:txBody>
                  <a:tcPr anchor="ctr"/>
                </a:tc>
                <a:extLst>
                  <a:ext uri="{0D108BD9-81ED-4DB2-BD59-A6C34878D82A}">
                    <a16:rowId xmlns:a16="http://schemas.microsoft.com/office/drawing/2014/main" val="10000"/>
                  </a:ext>
                </a:extLst>
              </a:tr>
              <a:tr h="626603">
                <a:tc>
                  <a:txBody>
                    <a:bodyPr/>
                    <a:lstStyle/>
                    <a:p>
                      <a:pPr algn="l"/>
                      <a:r>
                        <a:rPr lang="ja-JP" altLang="en-US" sz="1300" dirty="0" smtClean="0">
                          <a:latin typeface="+mn-ea"/>
                          <a:ea typeface="+mn-ea"/>
                        </a:rPr>
                        <a:t>医療的ケア実施体制整備事業</a:t>
                      </a:r>
                      <a:endParaRPr lang="en-US" altLang="ja-JP"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H24</a:t>
                      </a:r>
                      <a:r>
                        <a:rPr lang="ja-JP" altLang="en-US" sz="1300" dirty="0" smtClean="0">
                          <a:latin typeface="+mn-ea"/>
                          <a:ea typeface="+mn-ea"/>
                        </a:rPr>
                        <a:t>年度</a:t>
                      </a:r>
                      <a:r>
                        <a:rPr lang="ja-JP" altLang="en-US" sz="1200" dirty="0" smtClean="0">
                          <a:latin typeface="+mn-ea"/>
                          <a:ea typeface="+mn-ea"/>
                        </a:rPr>
                        <a:t>～</a:t>
                      </a:r>
                      <a:endParaRPr lang="en-US" altLang="ja-JP" sz="12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smtClean="0">
                          <a:latin typeface="+mn-ea"/>
                          <a:ea typeface="+mn-ea"/>
                        </a:rPr>
                        <a:t>法定研修を含めた医療的ケアに関する研修会を看護協会等と連携して実施。</a:t>
                      </a:r>
                      <a:endParaRPr kumimoji="1" lang="en-US" altLang="ja-JP" sz="1300" baseline="0" dirty="0" smtClean="0">
                        <a:latin typeface="+mn-ea"/>
                        <a:ea typeface="+mn-ea"/>
                      </a:endParaRPr>
                    </a:p>
                  </a:txBody>
                  <a:tcPr anchor="ctr"/>
                </a:tc>
                <a:extLst>
                  <a:ext uri="{0D108BD9-81ED-4DB2-BD59-A6C34878D82A}">
                    <a16:rowId xmlns:a16="http://schemas.microsoft.com/office/drawing/2014/main" val="10001"/>
                  </a:ext>
                </a:extLst>
              </a:tr>
              <a:tr h="6577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安全対策事業 </a:t>
                      </a:r>
                      <a:endParaRPr kumimoji="1" lang="ja-JP" altLang="en-US"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H</a:t>
                      </a:r>
                      <a:r>
                        <a:rPr lang="ja-JP" altLang="en-US" sz="1300" dirty="0" smtClean="0">
                          <a:latin typeface="+mn-ea"/>
                          <a:ea typeface="+mn-ea"/>
                        </a:rPr>
                        <a:t>８年度</a:t>
                      </a:r>
                      <a:r>
                        <a:rPr lang="ja-JP" altLang="en-US" sz="1200" dirty="0" smtClean="0">
                          <a:latin typeface="+mn-ea"/>
                          <a:ea typeface="+mn-ea"/>
                        </a:rPr>
                        <a:t>～</a:t>
                      </a:r>
                      <a:endParaRPr kumimoji="1" lang="ja-JP" altLang="en-US"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aseline="0" dirty="0" smtClean="0">
                          <a:latin typeface="+mn-ea"/>
                          <a:ea typeface="+mn-ea"/>
                        </a:rPr>
                        <a:t>宿泊行事等の実施にあたり、看護師の付添いにかかる経費を措置。</a:t>
                      </a:r>
                      <a:endParaRPr lang="en-US" altLang="ja-JP" sz="1300" dirty="0" smtClean="0">
                        <a:latin typeface="+mn-ea"/>
                        <a:ea typeface="+mn-ea"/>
                      </a:endParaRPr>
                    </a:p>
                  </a:txBody>
                  <a:tcPr anchor="ctr"/>
                </a:tc>
                <a:extLst>
                  <a:ext uri="{0D108BD9-81ED-4DB2-BD59-A6C34878D82A}">
                    <a16:rowId xmlns:a16="http://schemas.microsoft.com/office/drawing/2014/main" val="10002"/>
                  </a:ext>
                </a:extLst>
              </a:tr>
              <a:tr h="792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医療的ケア実施体制構築事業</a:t>
                      </a:r>
                      <a:endParaRPr lang="en-US" altLang="ja-JP" sz="13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n-ea"/>
                          <a:ea typeface="+mn-ea"/>
                        </a:rPr>
                        <a:t>（国委託事業）</a:t>
                      </a:r>
                      <a:endParaRPr lang="en-US" altLang="ja-JP" sz="11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H29</a:t>
                      </a:r>
                      <a:r>
                        <a:rPr lang="ja-JP" altLang="en-US" sz="1300" dirty="0" smtClean="0">
                          <a:latin typeface="+mn-ea"/>
                          <a:ea typeface="+mn-ea"/>
                        </a:rPr>
                        <a:t>年度</a:t>
                      </a:r>
                      <a:r>
                        <a:rPr lang="ja-JP" altLang="en-US" sz="1200" dirty="0" smtClean="0">
                          <a:latin typeface="+mn-ea"/>
                          <a:ea typeface="+mn-ea"/>
                        </a:rPr>
                        <a:t>～</a:t>
                      </a:r>
                      <a:endParaRPr kumimoji="1" lang="ja-JP" altLang="en-US" sz="13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医療と連携し、高度な医療的ケアを必要とする幼児児童生徒が学校で安全安心に学習できる環境を整備。</a:t>
                      </a:r>
                      <a:endParaRPr kumimoji="1" lang="ja-JP" altLang="en-US" sz="1300" dirty="0">
                        <a:latin typeface="+mn-ea"/>
                        <a:ea typeface="+mn-ea"/>
                      </a:endParaRPr>
                    </a:p>
                  </a:txBody>
                  <a:tcPr anchor="ctr"/>
                </a:tc>
                <a:extLst>
                  <a:ext uri="{0D108BD9-81ED-4DB2-BD59-A6C34878D82A}">
                    <a16:rowId xmlns:a16="http://schemas.microsoft.com/office/drawing/2014/main" val="10003"/>
                  </a:ext>
                </a:extLst>
              </a:tr>
              <a:tr h="7459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高度医療サポート看護師配置事業</a:t>
                      </a:r>
                      <a:endParaRPr lang="en-US" altLang="ja-JP" sz="13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n-ea"/>
                          <a:ea typeface="+mn-ea"/>
                        </a:rPr>
                        <a:t>（国委託事業）</a:t>
                      </a:r>
                      <a:endParaRPr lang="en-US" altLang="ja-JP" sz="11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latin typeface="+mn-ea"/>
                          <a:ea typeface="+mn-ea"/>
                        </a:rPr>
                        <a:t>H27</a:t>
                      </a:r>
                      <a:r>
                        <a:rPr kumimoji="1" lang="ja-JP" altLang="en-US" sz="1300" dirty="0" smtClean="0">
                          <a:latin typeface="+mn-ea"/>
                          <a:ea typeface="+mn-ea"/>
                        </a:rPr>
                        <a:t>年度～</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n-ea"/>
                          <a:ea typeface="+mn-ea"/>
                        </a:rPr>
                        <a:t>高度な医療的ケアを必要とする幼児児童生徒が在籍する学校に、専門的知識と技術のある看護師を配置。</a:t>
                      </a:r>
                      <a:endParaRPr kumimoji="1" lang="ja-JP" altLang="en-US" sz="1300" dirty="0">
                        <a:latin typeface="+mn-ea"/>
                        <a:ea typeface="+mn-ea"/>
                      </a:endParaRPr>
                    </a:p>
                  </a:txBody>
                  <a:tcPr anchor="ctr"/>
                </a:tc>
                <a:extLst>
                  <a:ext uri="{0D108BD9-81ED-4DB2-BD59-A6C34878D82A}">
                    <a16:rowId xmlns:a16="http://schemas.microsoft.com/office/drawing/2014/main" val="10004"/>
                  </a:ext>
                </a:extLst>
              </a:tr>
            </a:tbl>
          </a:graphicData>
        </a:graphic>
      </p:graphicFrame>
      <p:sp>
        <p:nvSpPr>
          <p:cNvPr id="15" name="テキスト ボックス 49"/>
          <p:cNvSpPr txBox="1"/>
          <p:nvPr/>
        </p:nvSpPr>
        <p:spPr>
          <a:xfrm>
            <a:off x="5498216" y="1340768"/>
            <a:ext cx="3310278" cy="504056"/>
          </a:xfrm>
          <a:prstGeom prst="rect">
            <a:avLst/>
          </a:prstGeom>
          <a:solidFill>
            <a:schemeClr val="accent1">
              <a:lumMod val="20000"/>
              <a:lumOff val="80000"/>
            </a:schemeClr>
          </a:solidFill>
          <a:ln w="12700">
            <a:solidFill>
              <a:schemeClr val="accent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sz="1100" kern="100" dirty="0">
                <a:latin typeface="+mj-ea"/>
                <a:ea typeface="+mj-ea"/>
                <a:cs typeface="Times New Roman"/>
              </a:rPr>
              <a:t>府立</a:t>
            </a:r>
            <a:r>
              <a:rPr lang="ja-JP" altLang="en-US" sz="1100" kern="100" dirty="0" smtClean="0">
                <a:latin typeface="+mj-ea"/>
                <a:ea typeface="+mj-ea"/>
                <a:cs typeface="Times New Roman"/>
              </a:rPr>
              <a:t>支援学校における医療的ケア児数、</a:t>
            </a:r>
            <a:endParaRPr lang="en-US" altLang="ja-JP" sz="1100" kern="100" dirty="0" smtClean="0">
              <a:latin typeface="+mj-ea"/>
              <a:ea typeface="+mj-ea"/>
              <a:cs typeface="Times New Roman"/>
            </a:endParaRPr>
          </a:p>
          <a:p>
            <a:pPr>
              <a:spcAft>
                <a:spcPts val="0"/>
              </a:spcAft>
            </a:pPr>
            <a:r>
              <a:rPr lang="ja-JP" altLang="en-US" sz="1100" kern="100" dirty="0" smtClean="0">
                <a:latin typeface="+mj-ea"/>
                <a:ea typeface="+mj-ea"/>
                <a:cs typeface="Times New Roman"/>
              </a:rPr>
              <a:t>医療的ケア実施行為数及び学校看護師配置数</a:t>
            </a:r>
            <a:r>
              <a:rPr lang="ja-JP" altLang="en-US" sz="1100" kern="100" dirty="0" smtClean="0">
                <a:effectLst>
                  <a:outerShdw blurRad="38100" dist="38100" dir="2700000" algn="tl">
                    <a:srgbClr val="000000">
                      <a:alpha val="43137"/>
                    </a:srgbClr>
                  </a:outerShdw>
                </a:effectLst>
                <a:ea typeface="HGS創英角ｺﾞｼｯｸUB"/>
                <a:cs typeface="Times New Roman"/>
              </a:rPr>
              <a:t>　</a:t>
            </a:r>
            <a:r>
              <a:rPr lang="ja-JP" altLang="en-US" sz="1000" kern="100" dirty="0" smtClean="0">
                <a:effectLst>
                  <a:outerShdw blurRad="38100" dist="38100" dir="2700000" algn="tl">
                    <a:srgbClr val="000000">
                      <a:alpha val="43137"/>
                    </a:srgbClr>
                  </a:outerShdw>
                </a:effectLst>
                <a:ea typeface="HGS創英角ｺﾞｼｯｸUB"/>
                <a:cs typeface="Times New Roman"/>
              </a:rPr>
              <a:t>　　　　　</a:t>
            </a:r>
            <a:endParaRPr lang="ja-JP" sz="1000" kern="100" dirty="0">
              <a:effectLst>
                <a:outerShdw blurRad="38100" dist="38100" dir="2700000" algn="tl">
                  <a:srgbClr val="000000">
                    <a:alpha val="43137"/>
                  </a:srgbClr>
                </a:outerShdw>
              </a:effectLst>
              <a:ea typeface="ＭＳ 明朝"/>
              <a:cs typeface="Times New Roman"/>
            </a:endParaRPr>
          </a:p>
        </p:txBody>
      </p:sp>
      <p:graphicFrame>
        <p:nvGraphicFramePr>
          <p:cNvPr id="16" name="グラフ 15"/>
          <p:cNvGraphicFramePr/>
          <p:nvPr>
            <p:extLst/>
          </p:nvPr>
        </p:nvGraphicFramePr>
        <p:xfrm>
          <a:off x="5498216" y="1844824"/>
          <a:ext cx="3310278" cy="3168352"/>
        </p:xfrm>
        <a:graphic>
          <a:graphicData uri="http://schemas.openxmlformats.org/drawingml/2006/chart">
            <c:chart xmlns:c="http://schemas.openxmlformats.org/drawingml/2006/chart" xmlns:r="http://schemas.openxmlformats.org/officeDocument/2006/relationships" r:id="rId2"/>
          </a:graphicData>
        </a:graphic>
      </p:graphicFrame>
      <p:sp>
        <p:nvSpPr>
          <p:cNvPr id="17" name="テキスト ボックス 16"/>
          <p:cNvSpPr txBox="1"/>
          <p:nvPr/>
        </p:nvSpPr>
        <p:spPr>
          <a:xfrm>
            <a:off x="5551431" y="4512196"/>
            <a:ext cx="3203847" cy="400110"/>
          </a:xfrm>
          <a:prstGeom prst="rect">
            <a:avLst/>
          </a:prstGeom>
          <a:noFill/>
        </p:spPr>
        <p:txBody>
          <a:bodyPr wrap="square" rtlCol="0">
            <a:spAutoFit/>
          </a:bodyPr>
          <a:lstStyle/>
          <a:p>
            <a:r>
              <a:rPr lang="ja-JP" altLang="en-US" sz="1000" dirty="0" smtClean="0">
                <a:solidFill>
                  <a:prstClr val="black"/>
                </a:solidFill>
              </a:rPr>
              <a:t>大阪府教育庁</a:t>
            </a:r>
            <a:endParaRPr lang="en-US" altLang="ja-JP" sz="1000" dirty="0" smtClean="0">
              <a:solidFill>
                <a:prstClr val="black"/>
              </a:solidFill>
            </a:endParaRPr>
          </a:p>
          <a:p>
            <a:pPr algn="r"/>
            <a:r>
              <a:rPr lang="ja-JP" altLang="en-US" sz="1000" dirty="0" smtClean="0">
                <a:solidFill>
                  <a:prstClr val="black"/>
                </a:solidFill>
              </a:rPr>
              <a:t>「平成</a:t>
            </a:r>
            <a:r>
              <a:rPr lang="en-US" altLang="ja-JP" sz="1000" dirty="0" smtClean="0">
                <a:solidFill>
                  <a:prstClr val="black"/>
                </a:solidFill>
              </a:rPr>
              <a:t>30</a:t>
            </a:r>
            <a:r>
              <a:rPr lang="ja-JP" altLang="en-US" sz="1000" dirty="0" smtClean="0">
                <a:solidFill>
                  <a:prstClr val="black"/>
                </a:solidFill>
              </a:rPr>
              <a:t>年度 医療的ケア実施体制構築事業 実践報告」</a:t>
            </a:r>
            <a:endParaRPr lang="ja-JP" altLang="en-US" sz="1000" dirty="0">
              <a:solidFill>
                <a:prstClr val="black"/>
              </a:solidFill>
            </a:endParaRPr>
          </a:p>
        </p:txBody>
      </p:sp>
      <p:graphicFrame>
        <p:nvGraphicFramePr>
          <p:cNvPr id="18" name="表 17"/>
          <p:cNvGraphicFramePr>
            <a:graphicFrameLocks noGrp="1"/>
          </p:cNvGraphicFramePr>
          <p:nvPr>
            <p:extLst/>
          </p:nvPr>
        </p:nvGraphicFramePr>
        <p:xfrm>
          <a:off x="291999" y="5007124"/>
          <a:ext cx="8516495" cy="1734244"/>
        </p:xfrm>
        <a:graphic>
          <a:graphicData uri="http://schemas.openxmlformats.org/drawingml/2006/table">
            <a:tbl>
              <a:tblPr firstRow="1">
                <a:tableStyleId>{5C22544A-7EE6-4342-B048-85BDC9FD1C3A}</a:tableStyleId>
              </a:tblPr>
              <a:tblGrid>
                <a:gridCol w="8516495">
                  <a:extLst>
                    <a:ext uri="{9D8B030D-6E8A-4147-A177-3AD203B41FA5}">
                      <a16:colId xmlns:a16="http://schemas.microsoft.com/office/drawing/2014/main" val="20000"/>
                    </a:ext>
                  </a:extLst>
                </a:gridCol>
              </a:tblGrid>
              <a:tr h="326244">
                <a:tc>
                  <a:txBody>
                    <a:bodyPr/>
                    <a:lstStyle/>
                    <a:p>
                      <a:pPr algn="l"/>
                      <a:r>
                        <a:rPr kumimoji="1" lang="ja-JP" altLang="en-US" sz="1300" dirty="0" smtClean="0">
                          <a:solidFill>
                            <a:schemeClr val="bg1"/>
                          </a:solidFill>
                          <a:latin typeface="+mn-ea"/>
                          <a:ea typeface="+mn-ea"/>
                        </a:rPr>
                        <a:t>　医療的ケア通学支援事業（令和元年度モデル実施）</a:t>
                      </a:r>
                      <a:endParaRPr kumimoji="1" lang="ja-JP" altLang="en-US" sz="1300" dirty="0">
                        <a:solidFill>
                          <a:schemeClr val="bg1"/>
                        </a:solidFill>
                        <a:latin typeface="+mn-ea"/>
                        <a:ea typeface="+mn-ea"/>
                      </a:endParaRPr>
                    </a:p>
                  </a:txBody>
                  <a:tcPr anchor="ctr"/>
                </a:tc>
                <a:extLst>
                  <a:ext uri="{0D108BD9-81ED-4DB2-BD59-A6C34878D82A}">
                    <a16:rowId xmlns:a16="http://schemas.microsoft.com/office/drawing/2014/main" val="10000"/>
                  </a:ext>
                </a:extLst>
              </a:tr>
              <a:tr h="1408000">
                <a:tc>
                  <a:txBody>
                    <a:bodyPr/>
                    <a:lstStyle/>
                    <a:p>
                      <a:pPr algn="l"/>
                      <a:r>
                        <a:rPr lang="en-US" altLang="ja-JP" sz="1300" dirty="0" smtClean="0">
                          <a:latin typeface="ＭＳ ゴシック" panose="020B0609070205080204" pitchFamily="49" charset="-128"/>
                          <a:ea typeface="ＭＳ ゴシック" panose="020B0609070205080204" pitchFamily="49" charset="-128"/>
                        </a:rPr>
                        <a:t>【</a:t>
                      </a:r>
                      <a:r>
                        <a:rPr lang="ja-JP" altLang="en-US" sz="1300" dirty="0" smtClean="0">
                          <a:latin typeface="ＭＳ ゴシック" panose="020B0609070205080204" pitchFamily="49" charset="-128"/>
                          <a:ea typeface="ＭＳ ゴシック" panose="020B0609070205080204" pitchFamily="49" charset="-128"/>
                        </a:rPr>
                        <a:t>事業目的</a:t>
                      </a:r>
                      <a:r>
                        <a:rPr lang="en-US" altLang="ja-JP" sz="1300" dirty="0" smtClean="0">
                          <a:latin typeface="ＭＳ ゴシック" panose="020B0609070205080204" pitchFamily="49" charset="-128"/>
                          <a:ea typeface="ＭＳ ゴシック" panose="020B0609070205080204" pitchFamily="49" charset="-128"/>
                        </a:rPr>
                        <a:t>】</a:t>
                      </a:r>
                      <a:r>
                        <a:rPr lang="ja-JP" altLang="en-US" sz="1300" dirty="0" smtClean="0">
                          <a:latin typeface="ＭＳ ゴシック" panose="020B0609070205080204" pitchFamily="49" charset="-128"/>
                          <a:ea typeface="ＭＳ ゴシック" panose="020B0609070205080204" pitchFamily="49" charset="-128"/>
                        </a:rPr>
                        <a:t>府立支援学校において、通学バスを利用できない医療的ケアが必要な児童生徒の学習機会の保障と</a:t>
                      </a:r>
                      <a:endParaRPr lang="en-US" altLang="ja-JP" sz="1300" dirty="0" smtClean="0">
                        <a:latin typeface="ＭＳ ゴシック" panose="020B0609070205080204" pitchFamily="49" charset="-128"/>
                        <a:ea typeface="ＭＳ ゴシック" panose="020B0609070205080204" pitchFamily="49" charset="-128"/>
                      </a:endParaRPr>
                    </a:p>
                    <a:p>
                      <a:pPr algn="l"/>
                      <a:r>
                        <a:rPr lang="ja-JP" altLang="en-US" sz="1300" dirty="0" smtClean="0">
                          <a:latin typeface="ＭＳ ゴシック" panose="020B0609070205080204" pitchFamily="49" charset="-128"/>
                          <a:ea typeface="ＭＳ ゴシック" panose="020B0609070205080204" pitchFamily="49" charset="-128"/>
                        </a:rPr>
                        <a:t>　　　　　　保護者負担の軽減を図る。本モデル事業では、車両・看護師の確保・手配、乗車中の医療的ケアの</a:t>
                      </a:r>
                      <a:endParaRPr lang="en-US" altLang="ja-JP" sz="1300" dirty="0" smtClean="0">
                        <a:latin typeface="ＭＳ ゴシック" panose="020B0609070205080204" pitchFamily="49" charset="-128"/>
                        <a:ea typeface="ＭＳ ゴシック" panose="020B0609070205080204" pitchFamily="49" charset="-128"/>
                      </a:endParaRPr>
                    </a:p>
                    <a:p>
                      <a:pPr algn="l"/>
                      <a:r>
                        <a:rPr lang="ja-JP" altLang="en-US" sz="1300" dirty="0" smtClean="0">
                          <a:latin typeface="ＭＳ ゴシック" panose="020B0609070205080204" pitchFamily="49" charset="-128"/>
                          <a:ea typeface="ＭＳ ゴシック" panose="020B0609070205080204" pitchFamily="49" charset="-128"/>
                        </a:rPr>
                        <a:t>　　　　　</a:t>
                      </a:r>
                      <a:r>
                        <a:rPr lang="ja-JP" altLang="en-US" sz="1300" smtClean="0">
                          <a:latin typeface="ＭＳ ゴシック" panose="020B0609070205080204" pitchFamily="49" charset="-128"/>
                          <a:ea typeface="ＭＳ ゴシック" panose="020B0609070205080204" pitchFamily="49" charset="-128"/>
                        </a:rPr>
                        <a:t>　実施</a:t>
                      </a:r>
                      <a:r>
                        <a:rPr lang="ja-JP" altLang="en-US" sz="1300" dirty="0" smtClean="0">
                          <a:latin typeface="ＭＳ ゴシック" panose="020B0609070205080204" pitchFamily="49" charset="-128"/>
                          <a:ea typeface="ＭＳ ゴシック" panose="020B0609070205080204" pitchFamily="49" charset="-128"/>
                        </a:rPr>
                        <a:t>、車両運行等の観点から、課題・対応策を検証する。</a:t>
                      </a:r>
                      <a:endParaRPr lang="en-US" altLang="ja-JP" sz="1300" dirty="0" smtClean="0">
                        <a:latin typeface="ＭＳ ゴシック" panose="020B0609070205080204" pitchFamily="49" charset="-128"/>
                        <a:ea typeface="ＭＳ ゴシック" panose="020B0609070205080204" pitchFamily="49" charset="-128"/>
                      </a:endParaRPr>
                    </a:p>
                    <a:p>
                      <a:pPr algn="l">
                        <a:lnSpc>
                          <a:spcPts val="1000"/>
                        </a:lnSpc>
                      </a:pPr>
                      <a:endParaRPr lang="en-US" altLang="ja-JP" sz="1300" dirty="0" smtClean="0">
                        <a:latin typeface="ＭＳ ゴシック" panose="020B0609070205080204" pitchFamily="49" charset="-128"/>
                        <a:ea typeface="ＭＳ ゴシック" panose="020B0609070205080204" pitchFamily="49" charset="-128"/>
                      </a:endParaRPr>
                    </a:p>
                    <a:p>
                      <a:pPr algn="l"/>
                      <a:r>
                        <a:rPr lang="en-US" altLang="ja-JP" sz="1300" dirty="0" smtClean="0">
                          <a:latin typeface="ＭＳ ゴシック" panose="020B0609070205080204" pitchFamily="49" charset="-128"/>
                          <a:ea typeface="ＭＳ ゴシック" panose="020B0609070205080204" pitchFamily="49" charset="-128"/>
                        </a:rPr>
                        <a:t>【</a:t>
                      </a:r>
                      <a:r>
                        <a:rPr lang="ja-JP" altLang="en-US" sz="1300" dirty="0" smtClean="0">
                          <a:latin typeface="ＭＳ ゴシック" panose="020B0609070205080204" pitchFamily="49" charset="-128"/>
                          <a:ea typeface="ＭＳ ゴシック" panose="020B0609070205080204" pitchFamily="49" charset="-128"/>
                        </a:rPr>
                        <a:t>事業内容</a:t>
                      </a:r>
                      <a:r>
                        <a:rPr lang="en-US" altLang="ja-JP" sz="1300" dirty="0" smtClean="0">
                          <a:latin typeface="ＭＳ ゴシック" panose="020B0609070205080204" pitchFamily="49" charset="-128"/>
                          <a:ea typeface="ＭＳ ゴシック" panose="020B0609070205080204" pitchFamily="49" charset="-128"/>
                        </a:rPr>
                        <a:t>】</a:t>
                      </a:r>
                      <a:r>
                        <a:rPr lang="ja-JP" altLang="en-US" sz="1300" dirty="0" smtClean="0">
                          <a:latin typeface="ＭＳ ゴシック" panose="020B0609070205080204" pitchFamily="49" charset="-128"/>
                          <a:ea typeface="ＭＳ ゴシック" panose="020B0609070205080204" pitchFamily="49" charset="-128"/>
                        </a:rPr>
                        <a:t>（１）対　象：府立支援学校の５校５人程度をモデルとする。</a:t>
                      </a:r>
                      <a:endParaRPr lang="en-US" altLang="ja-JP" sz="1300" dirty="0" smtClean="0">
                        <a:latin typeface="ＭＳ ゴシック" panose="020B0609070205080204" pitchFamily="49" charset="-128"/>
                        <a:ea typeface="ＭＳ ゴシック" panose="020B0609070205080204" pitchFamily="49" charset="-128"/>
                      </a:endParaRPr>
                    </a:p>
                    <a:p>
                      <a:pPr algn="l"/>
                      <a:r>
                        <a:rPr lang="ja-JP" altLang="en-US" sz="1300" dirty="0" smtClean="0">
                          <a:latin typeface="ＭＳ ゴシック" panose="020B0609070205080204" pitchFamily="49" charset="-128"/>
                          <a:ea typeface="ＭＳ ゴシック" panose="020B0609070205080204" pitchFamily="49" charset="-128"/>
                        </a:rPr>
                        <a:t>　　　　　　（２）内　容：通学途上で医療的ケアが必要なために通学バスを利用できない児童生徒について、</a:t>
                      </a:r>
                      <a:endParaRPr lang="en-US" altLang="ja-JP" sz="1300" dirty="0" smtClean="0">
                        <a:latin typeface="ＭＳ ゴシック" panose="020B0609070205080204" pitchFamily="49" charset="-128"/>
                        <a:ea typeface="ＭＳ ゴシック" panose="020B0609070205080204" pitchFamily="49" charset="-128"/>
                      </a:endParaRPr>
                    </a:p>
                    <a:p>
                      <a:pPr algn="l"/>
                      <a:r>
                        <a:rPr lang="ja-JP" altLang="en-US" sz="1300" dirty="0" smtClean="0">
                          <a:latin typeface="ＭＳ ゴシック" panose="020B0609070205080204" pitchFamily="49" charset="-128"/>
                          <a:ea typeface="ＭＳ ゴシック" panose="020B0609070205080204" pitchFamily="49" charset="-128"/>
                        </a:rPr>
                        <a:t>　　　　　　　　　　　　　介護タクシー等に看護師が同乗することにより通学を可能にする。</a:t>
                      </a:r>
                      <a:r>
                        <a:rPr lang="ja-JP" altLang="en-US" sz="1300" dirty="0" smtClean="0">
                          <a:latin typeface="+mn-ea"/>
                          <a:ea typeface="+mn-ea"/>
                        </a:rPr>
                        <a:t>　　　　　　　　　</a:t>
                      </a:r>
                      <a:endParaRPr lang="en-US" altLang="ja-JP" sz="1300" dirty="0" smtClean="0">
                        <a:latin typeface="+mn-ea"/>
                        <a:ea typeface="+mn-ea"/>
                      </a:endParaRPr>
                    </a:p>
                  </a:txBody>
                  <a:tcPr anchor="ctr"/>
                </a:tc>
                <a:extLst>
                  <a:ext uri="{0D108BD9-81ED-4DB2-BD59-A6C34878D82A}">
                    <a16:rowId xmlns:a16="http://schemas.microsoft.com/office/drawing/2014/main" val="10001"/>
                  </a:ext>
                </a:extLst>
              </a:tr>
            </a:tbl>
          </a:graphicData>
        </a:graphic>
      </p:graphicFrame>
      <p:sp>
        <p:nvSpPr>
          <p:cNvPr id="10" name="ホームベース 9"/>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a:t>
            </a:r>
            <a:r>
              <a:rPr lang="ja-JP" altLang="en-US" sz="2000" b="1" dirty="0" smtClean="0">
                <a:solidFill>
                  <a:prstClr val="black"/>
                </a:solidFill>
              </a:rPr>
              <a:t>取組</a:t>
            </a:r>
            <a:r>
              <a:rPr lang="ja-JP" altLang="en-US" sz="2000" b="1" dirty="0">
                <a:solidFill>
                  <a:prstClr val="black"/>
                </a:solidFill>
              </a:rPr>
              <a:t>み</a:t>
            </a:r>
            <a:r>
              <a:rPr lang="ja-JP" altLang="en-US" sz="2000" b="1" dirty="0" smtClean="0">
                <a:solidFill>
                  <a:prstClr val="black"/>
                </a:solidFill>
              </a:rPr>
              <a:t>（</a:t>
            </a:r>
            <a:r>
              <a:rPr lang="ja-JP" altLang="en-US" sz="2000" b="1">
                <a:solidFill>
                  <a:prstClr val="black"/>
                </a:solidFill>
              </a:rPr>
              <a:t>支援</a:t>
            </a:r>
            <a:r>
              <a:rPr lang="ja-JP" altLang="en-US" sz="2000" b="1" smtClean="0">
                <a:solidFill>
                  <a:prstClr val="black"/>
                </a:solidFill>
              </a:rPr>
              <a:t>教育課②）</a:t>
            </a:r>
            <a:endParaRPr lang="en-US" altLang="ja-JP" sz="2000" b="1" dirty="0" smtClean="0">
              <a:solidFill>
                <a:prstClr val="black"/>
              </a:solidFill>
            </a:endParaRPr>
          </a:p>
        </p:txBody>
      </p:sp>
      <p:sp>
        <p:nvSpPr>
          <p:cNvPr id="9" name="テキスト ボックス 8"/>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a:solidFill>
                  <a:prstClr val="black"/>
                </a:solidFill>
              </a:rPr>
              <a:t>8</a:t>
            </a:r>
            <a:r>
              <a:rPr lang="ja-JP" altLang="en-US" dirty="0" smtClean="0">
                <a:solidFill>
                  <a:prstClr val="black"/>
                </a:solidFill>
              </a:rPr>
              <a:t>－</a:t>
            </a:r>
            <a:endParaRPr lang="ja-JP" altLang="en-US" dirty="0">
              <a:solidFill>
                <a:prstClr val="black"/>
              </a:solidFill>
            </a:endParaRPr>
          </a:p>
        </p:txBody>
      </p:sp>
    </p:spTree>
    <p:extLst>
      <p:ext uri="{BB962C8B-B14F-4D97-AF65-F5344CB8AC3E}">
        <p14:creationId xmlns:p14="http://schemas.microsoft.com/office/powerpoint/2010/main" val="4070965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718"/>
            <a:ext cx="8075240" cy="1116042"/>
          </a:xfrm>
        </p:spPr>
        <p:txBody>
          <a:bodyPr>
            <a:normAutofit/>
          </a:bodyPr>
          <a:lstStyle/>
          <a:p>
            <a:r>
              <a:rPr kumimoji="1" lang="ja-JP" altLang="en-US" sz="2400" dirty="0" smtClean="0"/>
              <a:t>大阪府立高等学校における医療的ケア（看護師の配置状況）</a:t>
            </a:r>
            <a:endParaRPr kumimoji="1" lang="ja-JP" altLang="en-US" sz="3200" dirty="0"/>
          </a:p>
        </p:txBody>
      </p:sp>
      <p:sp>
        <p:nvSpPr>
          <p:cNvPr id="3" name="コンテンツ プレースホルダー 2"/>
          <p:cNvSpPr>
            <a:spLocks noGrp="1"/>
          </p:cNvSpPr>
          <p:nvPr>
            <p:ph idx="1"/>
          </p:nvPr>
        </p:nvSpPr>
        <p:spPr>
          <a:xfrm>
            <a:off x="457200" y="1268760"/>
            <a:ext cx="7620000" cy="5184576"/>
          </a:xfrm>
        </p:spPr>
        <p:txBody>
          <a:bodyPr>
            <a:normAutofit fontScale="92500" lnSpcReduction="10000"/>
          </a:bodyPr>
          <a:lstStyle/>
          <a:p>
            <a:r>
              <a:rPr kumimoji="1" lang="en-US" altLang="ja-JP" dirty="0" smtClean="0"/>
              <a:t>〈</a:t>
            </a:r>
            <a:r>
              <a:rPr kumimoji="1" lang="ja-JP" altLang="en-US" dirty="0" smtClean="0"/>
              <a:t>看護師配置状況の推移</a:t>
            </a:r>
            <a:r>
              <a:rPr kumimoji="1" lang="en-US" altLang="ja-JP" dirty="0" smtClean="0"/>
              <a:t>〉</a:t>
            </a:r>
          </a:p>
          <a:p>
            <a:r>
              <a:rPr lang="ja-JP" altLang="en-US" sz="1800" dirty="0" smtClean="0">
                <a:latin typeface="HG丸ｺﾞｼｯｸM-PRO" panose="020F0600000000000000" pitchFamily="50" charset="-128"/>
                <a:ea typeface="HG丸ｺﾞｼｯｸM-PRO" panose="020F0600000000000000" pitchFamily="50" charset="-128"/>
              </a:rPr>
              <a:t>　　　　　　　　　　　　　　　　　　　　</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・平成</a:t>
            </a:r>
            <a:r>
              <a:rPr lang="en-US" altLang="ja-JP" sz="1800" dirty="0" smtClean="0">
                <a:latin typeface="HG丸ｺﾞｼｯｸM-PRO" panose="020F0600000000000000" pitchFamily="50" charset="-128"/>
                <a:ea typeface="HG丸ｺﾞｼｯｸM-PRO" panose="020F0600000000000000" pitchFamily="50" charset="-128"/>
              </a:rPr>
              <a:t>23</a:t>
            </a:r>
            <a:r>
              <a:rPr lang="ja-JP" altLang="en-US" sz="1800" dirty="0" smtClean="0">
                <a:latin typeface="HG丸ｺﾞｼｯｸM-PRO" panose="020F0600000000000000" pitchFamily="50" charset="-128"/>
                <a:ea typeface="HG丸ｺﾞｼｯｸM-PRO" panose="020F0600000000000000" pitchFamily="50" charset="-128"/>
              </a:rPr>
              <a:t>年度より配置可能と</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なった</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smtClean="0">
                <a:latin typeface="HG丸ｺﾞｼｯｸM-PRO" panose="020F0600000000000000" pitchFamily="50" charset="-128"/>
                <a:ea typeface="HG丸ｺﾞｼｯｸM-PRO" panose="020F0600000000000000" pitchFamily="50" charset="-128"/>
              </a:rPr>
              <a:t>　　　　　　　　　　　　　　　　　　　　・配置校数は平成</a:t>
            </a:r>
            <a:r>
              <a:rPr lang="en-US" altLang="ja-JP" sz="1800" dirty="0" smtClean="0">
                <a:latin typeface="HG丸ｺﾞｼｯｸM-PRO" panose="020F0600000000000000" pitchFamily="50" charset="-128"/>
                <a:ea typeface="HG丸ｺﾞｼｯｸM-PRO" panose="020F0600000000000000" pitchFamily="50" charset="-128"/>
              </a:rPr>
              <a:t>27</a:t>
            </a:r>
            <a:r>
              <a:rPr lang="ja-JP" altLang="en-US" sz="1800" dirty="0" smtClean="0">
                <a:latin typeface="HG丸ｺﾞｼｯｸM-PRO" panose="020F0600000000000000" pitchFamily="50" charset="-128"/>
                <a:ea typeface="HG丸ｺﾞｼｯｸM-PRO" panose="020F0600000000000000" pitchFamily="50" charset="-128"/>
              </a:rPr>
              <a:t>年度より</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smtClean="0">
                <a:latin typeface="HG丸ｺﾞｼｯｸM-PRO" panose="020F0600000000000000" pitchFamily="50" charset="-128"/>
                <a:ea typeface="HG丸ｺﾞｼｯｸM-PRO" panose="020F0600000000000000" pitchFamily="50" charset="-128"/>
              </a:rPr>
              <a:t>　　　　　　　　　　　　　　　　　　　　　４～５校で推移</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smtClean="0">
                <a:latin typeface="HG丸ｺﾞｼｯｸM-PRO" panose="020F0600000000000000" pitchFamily="50" charset="-128"/>
                <a:ea typeface="HG丸ｺﾞｼｯｸM-PRO" panose="020F0600000000000000" pitchFamily="50" charset="-128"/>
              </a:rPr>
              <a:t>　　　　　　　　　　　　　　　　　　　　・各学校へは複数配置を推奨</a:t>
            </a:r>
            <a:endParaRPr lang="en-US" altLang="ja-JP" sz="1800" dirty="0" smtClean="0">
              <a:latin typeface="HG丸ｺﾞｼｯｸM-PRO" panose="020F0600000000000000" pitchFamily="50" charset="-128"/>
              <a:ea typeface="HG丸ｺﾞｼｯｸM-PRO" panose="020F0600000000000000" pitchFamily="50" charset="-128"/>
            </a:endParaRPr>
          </a:p>
          <a:p>
            <a:endParaRPr lang="ja-JP" altLang="en-US" sz="1800" dirty="0" smtClean="0">
              <a:latin typeface="HG丸ｺﾞｼｯｸM-PRO" panose="020F0600000000000000" pitchFamily="50" charset="-128"/>
              <a:ea typeface="HG丸ｺﾞｼｯｸM-PRO" panose="020F0600000000000000" pitchFamily="50" charset="-128"/>
            </a:endParaRPr>
          </a:p>
          <a:p>
            <a:endParaRPr kumimoji="1" lang="en-US" altLang="ja-JP" dirty="0" smtClean="0"/>
          </a:p>
          <a:p>
            <a:r>
              <a:rPr kumimoji="1" lang="en-US" altLang="ja-JP" dirty="0" smtClean="0"/>
              <a:t>〈</a:t>
            </a:r>
            <a:r>
              <a:rPr lang="ja-JP" altLang="en-US" dirty="0" smtClean="0"/>
              <a:t>医療的ケアの内容</a:t>
            </a:r>
            <a:r>
              <a:rPr kumimoji="1" lang="en-US" altLang="ja-JP" dirty="0" smtClean="0"/>
              <a:t>〉</a:t>
            </a:r>
          </a:p>
          <a:p>
            <a:r>
              <a:rPr lang="ja-JP" altLang="en-US" sz="1800" dirty="0" smtClean="0">
                <a:latin typeface="HG丸ｺﾞｼｯｸM-PRO" panose="020F0600000000000000" pitchFamily="50" charset="-128"/>
                <a:ea typeface="HG丸ｺﾞｼｯｸM-PRO" panose="020F0600000000000000" pitchFamily="50" charset="-128"/>
              </a:rPr>
              <a:t>・たんの吸引</a:t>
            </a:r>
            <a:r>
              <a:rPr lang="ja-JP" altLang="en-US" sz="1800" dirty="0">
                <a:latin typeface="HG丸ｺﾞｼｯｸM-PRO" panose="020F0600000000000000" pitchFamily="50" charset="-128"/>
                <a:ea typeface="HG丸ｺﾞｼｯｸM-PRO" panose="020F0600000000000000" pitchFamily="50" charset="-128"/>
              </a:rPr>
              <a:t>・胃</a:t>
            </a:r>
            <a:r>
              <a:rPr lang="ja-JP" altLang="en-US" sz="1800" dirty="0" err="1">
                <a:latin typeface="HG丸ｺﾞｼｯｸM-PRO" panose="020F0600000000000000" pitchFamily="50" charset="-128"/>
                <a:ea typeface="HG丸ｺﾞｼｯｸM-PRO" panose="020F0600000000000000" pitchFamily="50" charset="-128"/>
              </a:rPr>
              <a:t>ろうに</a:t>
            </a:r>
            <a:r>
              <a:rPr lang="ja-JP" altLang="en-US" sz="1800" dirty="0">
                <a:latin typeface="HG丸ｺﾞｼｯｸM-PRO" panose="020F0600000000000000" pitchFamily="50" charset="-128"/>
                <a:ea typeface="HG丸ｺﾞｼｯｸM-PRO" panose="020F0600000000000000" pitchFamily="50" charset="-128"/>
              </a:rPr>
              <a:t>よる水分</a:t>
            </a:r>
            <a:r>
              <a:rPr lang="ja-JP" altLang="en-US" sz="1800" dirty="0" smtClean="0">
                <a:latin typeface="HG丸ｺﾞｼｯｸM-PRO" panose="020F0600000000000000" pitchFamily="50" charset="-128"/>
                <a:ea typeface="HG丸ｺﾞｼｯｸM-PRO" panose="020F0600000000000000" pitchFamily="50" charset="-128"/>
              </a:rPr>
              <a:t>補給</a:t>
            </a:r>
            <a:r>
              <a:rPr lang="ja-JP" altLang="en-US" sz="1800" dirty="0">
                <a:latin typeface="HG丸ｺﾞｼｯｸM-PRO" panose="020F0600000000000000" pitchFamily="50" charset="-128"/>
                <a:ea typeface="HG丸ｺﾞｼｯｸM-PRO" panose="020F0600000000000000" pitchFamily="50" charset="-128"/>
              </a:rPr>
              <a:t>及び</a:t>
            </a:r>
            <a:r>
              <a:rPr lang="ja-JP" altLang="en-US" sz="1800" dirty="0" smtClean="0">
                <a:latin typeface="HG丸ｺﾞｼｯｸM-PRO" panose="020F0600000000000000" pitchFamily="50" charset="-128"/>
                <a:ea typeface="HG丸ｺﾞｼｯｸM-PRO" panose="020F0600000000000000" pitchFamily="50" charset="-128"/>
              </a:rPr>
              <a:t>経管栄養注入　等</a:t>
            </a:r>
            <a:endParaRPr lang="en-US" altLang="ja-JP" sz="1800" dirty="0" smtClean="0">
              <a:latin typeface="HG丸ｺﾞｼｯｸM-PRO" panose="020F0600000000000000" pitchFamily="50" charset="-128"/>
              <a:ea typeface="HG丸ｺﾞｼｯｸM-PRO" panose="020F0600000000000000" pitchFamily="50" charset="-128"/>
            </a:endParaRPr>
          </a:p>
          <a:p>
            <a:endParaRPr lang="en-US" altLang="ja-JP" sz="1100" dirty="0" smtClean="0"/>
          </a:p>
          <a:p>
            <a:r>
              <a:rPr kumimoji="1" lang="en-US" altLang="ja-JP" dirty="0" smtClean="0"/>
              <a:t>〈</a:t>
            </a:r>
            <a:r>
              <a:rPr kumimoji="1" lang="ja-JP" altLang="en-US" dirty="0" smtClean="0"/>
              <a:t>課題</a:t>
            </a:r>
            <a:r>
              <a:rPr kumimoji="1" lang="en-US" altLang="ja-JP" dirty="0" smtClean="0"/>
              <a:t>〉</a:t>
            </a:r>
          </a:p>
          <a:p>
            <a:r>
              <a:rPr lang="ja-JP" altLang="en-US" sz="1800" dirty="0" smtClean="0">
                <a:latin typeface="HG丸ｺﾞｼｯｸM-PRO" panose="020F0600000000000000" pitchFamily="50" charset="-128"/>
                <a:ea typeface="HG丸ｺﾞｼｯｸM-PRO" panose="020F0600000000000000" pitchFamily="50" charset="-128"/>
              </a:rPr>
              <a:t>・看護師の確保</a:t>
            </a:r>
            <a:endParaRPr kumimoji="1" lang="ja-JP" altLang="en-US" dirty="0"/>
          </a:p>
        </p:txBody>
      </p:sp>
      <p:sp>
        <p:nvSpPr>
          <p:cNvPr id="4" name="ホームベース 3"/>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のための取組（高等学校課）</a:t>
            </a:r>
            <a:endParaRPr lang="en-US" altLang="ja-JP" sz="2000" b="1" dirty="0" smtClean="0">
              <a:solidFill>
                <a:prstClr val="black"/>
              </a:solidFill>
            </a:endParaRPr>
          </a:p>
        </p:txBody>
      </p:sp>
      <p:sp>
        <p:nvSpPr>
          <p:cNvPr id="6" name="テキスト ボックス 5"/>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a:solidFill>
                  <a:prstClr val="black"/>
                </a:solidFill>
              </a:rPr>
              <a:t>9</a:t>
            </a:r>
            <a:r>
              <a:rPr lang="ja-JP" altLang="en-US" smtClean="0">
                <a:solidFill>
                  <a:prstClr val="black"/>
                </a:solidFill>
              </a:rPr>
              <a:t>－</a:t>
            </a:r>
            <a:endParaRPr lang="ja-JP" altLang="en-US" dirty="0">
              <a:solidFill>
                <a:prstClr val="black"/>
              </a:solidFill>
            </a:endParaRPr>
          </a:p>
        </p:txBody>
      </p:sp>
      <p:pic>
        <p:nvPicPr>
          <p:cNvPr id="5" name="図 4"/>
          <p:cNvPicPr>
            <a:picLocks noChangeAspect="1"/>
          </p:cNvPicPr>
          <p:nvPr/>
        </p:nvPicPr>
        <p:blipFill>
          <a:blip r:embed="rId2"/>
          <a:stretch>
            <a:fillRect/>
          </a:stretch>
        </p:blipFill>
        <p:spPr>
          <a:xfrm>
            <a:off x="107504" y="1628800"/>
            <a:ext cx="4824536" cy="2894722"/>
          </a:xfrm>
          <a:prstGeom prst="rect">
            <a:avLst/>
          </a:prstGeom>
        </p:spPr>
      </p:pic>
    </p:spTree>
    <p:extLst>
      <p:ext uri="{BB962C8B-B14F-4D97-AF65-F5344CB8AC3E}">
        <p14:creationId xmlns:p14="http://schemas.microsoft.com/office/powerpoint/2010/main" val="9613671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エレメント">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Solstice</Template>
  <TotalTime>1888</TotalTime>
  <Words>1034</Words>
  <Application>Microsoft Office PowerPoint</Application>
  <PresentationFormat>画面に合わせる (4:3)</PresentationFormat>
  <Paragraphs>298</Paragraphs>
  <Slides>9</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9</vt:i4>
      </vt:variant>
    </vt:vector>
  </HeadingPairs>
  <TitlesOfParts>
    <vt:vector size="23" baseType="lpstr">
      <vt:lpstr>HGP創英角ｺﾞｼｯｸUB</vt:lpstr>
      <vt:lpstr>HGS創英角ｺﾞｼｯｸUB</vt:lpstr>
      <vt:lpstr>HG丸ｺﾞｼｯｸM-PRO</vt:lpstr>
      <vt:lpstr>Meiryo UI</vt:lpstr>
      <vt:lpstr>微軟正黑體</vt:lpstr>
      <vt:lpstr>ＭＳ Ｐゴシック</vt:lpstr>
      <vt:lpstr>ＭＳ ゴシック</vt:lpstr>
      <vt:lpstr>ＭＳ 明朝</vt:lpstr>
      <vt:lpstr>Arial</vt:lpstr>
      <vt:lpstr>Arial Black</vt:lpstr>
      <vt:lpstr>Calibri</vt:lpstr>
      <vt:lpstr>Times New Roman</vt:lpstr>
      <vt:lpstr>Wingdings</vt:lpstr>
      <vt:lpstr>エッセンシャル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大阪府立高等学校における医療的ケア（看護師の配置状況）</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 「医療福祉連携による地域支援体制構築のために</dc:title>
  <dc:creator>厚生労働省ネットワークシステム</dc:creator>
  <cp:lastModifiedBy>黒﨑　美華</cp:lastModifiedBy>
  <cp:revision>145</cp:revision>
  <cp:lastPrinted>2019-12-11T04:30:54Z</cp:lastPrinted>
  <dcterms:created xsi:type="dcterms:W3CDTF">2016-09-30T08:20:44Z</dcterms:created>
  <dcterms:modified xsi:type="dcterms:W3CDTF">2019-12-11T04:31:29Z</dcterms:modified>
</cp:coreProperties>
</file>