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handoutMasterIdLst>
    <p:handoutMasterId r:id="rId17"/>
  </p:handoutMasterIdLst>
  <p:sldIdLst>
    <p:sldId id="256" r:id="rId2"/>
    <p:sldId id="277" r:id="rId3"/>
    <p:sldId id="278" r:id="rId4"/>
    <p:sldId id="263" r:id="rId5"/>
    <p:sldId id="276" r:id="rId6"/>
    <p:sldId id="273" r:id="rId7"/>
    <p:sldId id="271" r:id="rId8"/>
    <p:sldId id="272" r:id="rId9"/>
    <p:sldId id="274" r:id="rId10"/>
    <p:sldId id="275" r:id="rId11"/>
    <p:sldId id="257" r:id="rId12"/>
    <p:sldId id="264" r:id="rId13"/>
    <p:sldId id="258" r:id="rId14"/>
    <p:sldId id="261" r:id="rId15"/>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197"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019" y="1"/>
            <a:ext cx="2880308" cy="490569"/>
          </a:xfrm>
          <a:prstGeom prst="rect">
            <a:avLst/>
          </a:prstGeom>
        </p:spPr>
        <p:txBody>
          <a:bodyPr vert="horz" lIns="89668" tIns="44835" rIns="89668" bIns="44835" rtlCol="0"/>
          <a:lstStyle>
            <a:lvl1pPr algn="r">
              <a:defRPr sz="1200"/>
            </a:lvl1pPr>
          </a:lstStyle>
          <a:p>
            <a:fld id="{D7046A73-4E26-446B-B08C-0016F3B001E6}" type="datetimeFigureOut">
              <a:rPr kumimoji="1" lang="ja-JP" altLang="en-US" smtClean="0"/>
              <a:t>2025/3/31</a:t>
            </a:fld>
            <a:endParaRPr kumimoji="1" lang="ja-JP" altLang="en-US"/>
          </a:p>
        </p:txBody>
      </p:sp>
      <p:sp>
        <p:nvSpPr>
          <p:cNvPr id="4" name="フッター プレースホルダー 3"/>
          <p:cNvSpPr>
            <a:spLocks noGrp="1"/>
          </p:cNvSpPr>
          <p:nvPr>
            <p:ph type="ftr" sz="quarter" idx="2"/>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19" y="9286846"/>
            <a:ext cx="2880308" cy="490568"/>
          </a:xfrm>
          <a:prstGeom prst="rect">
            <a:avLst/>
          </a:prstGeom>
        </p:spPr>
        <p:txBody>
          <a:bodyPr vert="horz" lIns="89668" tIns="44835" rIns="89668" bIns="44835" rtlCol="0" anchor="b"/>
          <a:lstStyle>
            <a:lvl1pPr algn="r">
              <a:defRPr sz="1200"/>
            </a:lvl1pPr>
          </a:lstStyle>
          <a:p>
            <a:fld id="{46CF94CC-29BD-4D14-9F98-85529F5CEB0A}" type="slidenum">
              <a:rPr kumimoji="1" lang="ja-JP" altLang="en-US" smtClean="0"/>
              <a:t>‹#›</a:t>
            </a:fld>
            <a:endParaRPr kumimoji="1" lang="ja-JP" altLang="en-US"/>
          </a:p>
        </p:txBody>
      </p:sp>
    </p:spTree>
    <p:extLst>
      <p:ext uri="{BB962C8B-B14F-4D97-AF65-F5344CB8AC3E}">
        <p14:creationId xmlns:p14="http://schemas.microsoft.com/office/powerpoint/2010/main" val="2827098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101" cy="490354"/>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4" y="2"/>
            <a:ext cx="2880101" cy="490354"/>
          </a:xfrm>
          <a:prstGeom prst="rect">
            <a:avLst/>
          </a:prstGeom>
        </p:spPr>
        <p:txBody>
          <a:bodyPr vert="horz" lIns="89668" tIns="44835" rIns="89668" bIns="44835" rtlCol="0"/>
          <a:lstStyle>
            <a:lvl1pPr algn="r">
              <a:defRPr sz="1200"/>
            </a:lvl1pPr>
          </a:lstStyle>
          <a:p>
            <a:fld id="{1D28A0ED-E957-441E-A33A-D5968C361321}"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997" y="4705216"/>
            <a:ext cx="5316870" cy="384943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7059"/>
            <a:ext cx="2880101" cy="490354"/>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4" y="9287059"/>
            <a:ext cx="2880101" cy="490354"/>
          </a:xfrm>
          <a:prstGeom prst="rect">
            <a:avLst/>
          </a:prstGeom>
        </p:spPr>
        <p:txBody>
          <a:bodyPr vert="horz" lIns="89668" tIns="44835" rIns="89668" bIns="44835" rtlCol="0" anchor="b"/>
          <a:lstStyle>
            <a:lvl1pPr algn="r">
              <a:defRPr sz="1200"/>
            </a:lvl1pPr>
          </a:lstStyle>
          <a:p>
            <a:fld id="{F3A28A64-7556-4D2E-B631-85C1C367FEBB}" type="slidenum">
              <a:rPr kumimoji="1" lang="ja-JP" altLang="en-US" smtClean="0"/>
              <a:t>‹#›</a:t>
            </a:fld>
            <a:endParaRPr kumimoji="1" lang="ja-JP" altLang="en-US"/>
          </a:p>
        </p:txBody>
      </p:sp>
    </p:spTree>
    <p:extLst>
      <p:ext uri="{BB962C8B-B14F-4D97-AF65-F5344CB8AC3E}">
        <p14:creationId xmlns:p14="http://schemas.microsoft.com/office/powerpoint/2010/main" val="4101274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lt"/>
                <a:ea typeface="ＭＳ Ｐ明朝" panose="02020600040205080304" pitchFamily="18" charset="-128"/>
              </a:rPr>
              <a:t>この授業用スライドは、</a:t>
            </a:r>
            <a:endParaRPr kumimoji="1" lang="en-US" altLang="ja-JP" dirty="0">
              <a:latin typeface="+mn-lt"/>
              <a:ea typeface="ＭＳ Ｐ明朝" panose="02020600040205080304" pitchFamily="18" charset="-128"/>
            </a:endParaRPr>
          </a:p>
          <a:p>
            <a:r>
              <a:rPr kumimoji="1" lang="ja-JP" altLang="en-US" dirty="0">
                <a:latin typeface="+mn-lt"/>
                <a:ea typeface="ＭＳ Ｐ明朝" panose="02020600040205080304" pitchFamily="18" charset="-128"/>
              </a:rPr>
              <a:t>適宜加工・編集をしていただき、</a:t>
            </a:r>
            <a:endParaRPr kumimoji="1" lang="en-US" altLang="ja-JP" dirty="0">
              <a:latin typeface="+mn-lt"/>
              <a:ea typeface="ＭＳ Ｐ明朝" panose="02020600040205080304" pitchFamily="18" charset="-128"/>
            </a:endParaRPr>
          </a:p>
          <a:p>
            <a:r>
              <a:rPr kumimoji="1" lang="ja-JP" altLang="en-US" dirty="0">
                <a:latin typeface="+mn-lt"/>
                <a:ea typeface="ＭＳ Ｐ明朝" panose="02020600040205080304" pitchFamily="18" charset="-128"/>
              </a:rPr>
              <a:t>自由にご利用いただくことができます。</a:t>
            </a:r>
          </a:p>
          <a:p>
            <a:endParaRPr kumimoji="1" lang="ja-JP" altLang="en-US" dirty="0">
              <a:latin typeface="+mn-lt"/>
            </a:endParaRP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a:t>
            </a:fld>
            <a:endParaRPr kumimoji="1" lang="ja-JP" altLang="en-US"/>
          </a:p>
        </p:txBody>
      </p:sp>
    </p:spTree>
    <p:extLst>
      <p:ext uri="{BB962C8B-B14F-4D97-AF65-F5344CB8AC3E}">
        <p14:creationId xmlns:p14="http://schemas.microsoft.com/office/powerpoint/2010/main" val="109438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○体の中に障がいのある人</a:t>
            </a:r>
            <a:endParaRPr kumimoji="1" lang="en-US" altLang="ja-JP" dirty="0"/>
          </a:p>
          <a:p>
            <a:r>
              <a:rPr kumimoji="1" lang="ja-JP" altLang="en-US" dirty="0"/>
              <a:t>・疲れやすいので、席をゆずりましょう。</a:t>
            </a:r>
            <a:endParaRPr kumimoji="1" lang="en-US" altLang="ja-JP" dirty="0"/>
          </a:p>
          <a:p>
            <a:endParaRPr kumimoji="1" lang="en-US" altLang="ja-JP" dirty="0"/>
          </a:p>
          <a:p>
            <a:r>
              <a:rPr kumimoji="1" lang="ja-JP" altLang="en-US" dirty="0"/>
              <a:t>○気持ちや考えをうまく伝えられない人</a:t>
            </a:r>
            <a:endParaRPr kumimoji="1" lang="en-US" altLang="ja-JP" dirty="0"/>
          </a:p>
          <a:p>
            <a:r>
              <a:rPr kumimoji="1" lang="ja-JP" altLang="en-US" dirty="0"/>
              <a:t>・困っているようであれば、声をかけましょう。</a:t>
            </a:r>
            <a:endParaRPr kumimoji="1" lang="en-US" altLang="ja-JP" dirty="0"/>
          </a:p>
          <a:p>
            <a:r>
              <a:rPr kumimoji="1" lang="ja-JP" altLang="en-US" dirty="0"/>
              <a:t>・図や絵で説明するとわかりやすくなります。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896681">
              <a:defRPr/>
            </a:pPr>
            <a:fld id="{F3A28A64-7556-4D2E-B631-85C1C367FEBB}" type="slidenum">
              <a:rPr lang="ja-JP" altLang="en-US">
                <a:solidFill>
                  <a:prstClr val="black"/>
                </a:solidFill>
                <a:latin typeface="游ゴシック" panose="020F0502020204030204"/>
                <a:ea typeface="游ゴシック" panose="020B0400000000000000" pitchFamily="50" charset="-128"/>
              </a:rPr>
              <a:pPr defTabSz="896681">
                <a:defRPr/>
              </a:pPr>
              <a:t>10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879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みんなも、普段、不便を感じたり困ったりすることはありませんか？</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例えば、夏休みの前などでたくさん持って帰るものがあるとき、暑いし、荷物は多いし、大変ですね。</a:t>
            </a:r>
            <a:endParaRPr kumimoji="1" lang="en-US" altLang="ja-JP" dirty="0"/>
          </a:p>
          <a:p>
            <a:r>
              <a:rPr kumimoji="1" lang="ja-JP" altLang="en-US" dirty="0"/>
              <a:t>そんなとき、扉が閉まってたらどうですか？</a:t>
            </a:r>
            <a:endParaRPr kumimoji="1" lang="en-US" altLang="ja-JP" dirty="0"/>
          </a:p>
          <a:p>
            <a:endParaRPr kumimoji="1" lang="en-US" altLang="ja-JP" dirty="0"/>
          </a:p>
          <a:p>
            <a:r>
              <a:rPr kumimoji="1" lang="ja-JP" altLang="en-US" dirty="0"/>
              <a:t>（→荷物を一旦下ろして開ける）</a:t>
            </a:r>
            <a:endParaRPr kumimoji="1" lang="en-US" altLang="ja-JP" dirty="0"/>
          </a:p>
          <a:p>
            <a:endParaRPr kumimoji="1" lang="en-US" altLang="ja-JP" dirty="0"/>
          </a:p>
          <a:p>
            <a:r>
              <a:rPr kumimoji="1" lang="ja-JP" altLang="en-US" dirty="0"/>
              <a:t>そうですね、下ろして開けるかもしれない。</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他にも、手を怪我しているとき、荷物が持てないときどうしますか？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11</a:t>
            </a:fld>
            <a:endParaRPr kumimoji="1" lang="ja-JP" altLang="en-US"/>
          </a:p>
        </p:txBody>
      </p:sp>
    </p:spTree>
    <p:extLst>
      <p:ext uri="{BB962C8B-B14F-4D97-AF65-F5344CB8AC3E}">
        <p14:creationId xmlns:p14="http://schemas.microsoft.com/office/powerpoint/2010/main" val="375941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681">
              <a:defRPr/>
            </a:pPr>
            <a:r>
              <a:rPr kumimoji="1" lang="ja-JP" altLang="en-US" dirty="0"/>
              <a:t>でも、そんなとき、お友達が助けてくれたらどうですか？</a:t>
            </a:r>
            <a:endParaRPr kumimoji="1" lang="en-US" altLang="ja-JP" dirty="0"/>
          </a:p>
          <a:p>
            <a:endParaRPr kumimoji="1" lang="en-US" altLang="ja-JP" dirty="0"/>
          </a:p>
          <a:p>
            <a:r>
              <a:rPr kumimoji="1" lang="ja-JP" altLang="en-US" dirty="0"/>
              <a:t>荷物を持ってくれたら？</a:t>
            </a:r>
            <a:endParaRPr kumimoji="1" lang="en-US" altLang="ja-JP" dirty="0"/>
          </a:p>
          <a:p>
            <a:r>
              <a:rPr kumimoji="1" lang="ja-JP" altLang="en-US" dirty="0"/>
              <a:t>扉を開けてくれたら？</a:t>
            </a:r>
            <a:endParaRPr kumimoji="1" lang="en-US" altLang="ja-JP" dirty="0"/>
          </a:p>
          <a:p>
            <a:endParaRPr kumimoji="1" lang="en-US" altLang="ja-JP" dirty="0"/>
          </a:p>
          <a:p>
            <a:r>
              <a:rPr kumimoji="1" lang="ja-JP" altLang="en-US" dirty="0"/>
              <a:t>みんなどう思うかな？</a:t>
            </a:r>
            <a:endParaRPr kumimoji="1" lang="en-US" altLang="ja-JP" dirty="0"/>
          </a:p>
          <a:p>
            <a:r>
              <a:rPr kumimoji="1" lang="ja-JP" altLang="en-US" dirty="0"/>
              <a:t>「助かったー」と思うのではないですか。</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12</a:t>
            </a:fld>
            <a:endParaRPr kumimoji="1" lang="ja-JP" altLang="en-US"/>
          </a:p>
        </p:txBody>
      </p:sp>
    </p:spTree>
    <p:extLst>
      <p:ext uri="{BB962C8B-B14F-4D97-AF65-F5344CB8AC3E}">
        <p14:creationId xmlns:p14="http://schemas.microsoft.com/office/powerpoint/2010/main" val="384811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こんなことって、他にもあると思いませんか？</a:t>
            </a:r>
            <a:endParaRPr kumimoji="1" lang="en-US" altLang="ja-JP" dirty="0"/>
          </a:p>
          <a:p>
            <a:endParaRPr kumimoji="1" lang="en-US" altLang="ja-JP" dirty="0"/>
          </a:p>
          <a:p>
            <a:r>
              <a:rPr kumimoji="1" lang="ja-JP" altLang="en-US" dirty="0"/>
              <a:t>（クリック）</a:t>
            </a:r>
            <a:endParaRPr kumimoji="1" lang="en-US" altLang="ja-JP" dirty="0"/>
          </a:p>
          <a:p>
            <a:r>
              <a:rPr kumimoji="1" lang="ja-JP" altLang="en-US" dirty="0"/>
              <a:t>妊娠している人、お腹が大きくて大変です。大きな荷物は持てません。</a:t>
            </a:r>
            <a:endParaRPr kumimoji="1" lang="en-US" altLang="ja-JP" dirty="0"/>
          </a:p>
          <a:p>
            <a:r>
              <a:rPr kumimoji="1" lang="ja-JP" altLang="en-US" dirty="0"/>
              <a:t>（クリック）</a:t>
            </a:r>
            <a:endParaRPr kumimoji="1" lang="en-US" altLang="ja-JP" dirty="0"/>
          </a:p>
          <a:p>
            <a:r>
              <a:rPr kumimoji="1" lang="ja-JP" altLang="en-US" dirty="0"/>
              <a:t>ベビーカーを押しているひと、ベビーカーを押すので両手がふさがっています、ベビーカーがあるから階段なども上れませんね。</a:t>
            </a:r>
            <a:endParaRPr kumimoji="1" lang="en-US" altLang="ja-JP" dirty="0"/>
          </a:p>
          <a:p>
            <a:r>
              <a:rPr kumimoji="1" lang="ja-JP" altLang="en-US" dirty="0"/>
              <a:t>（クリック）</a:t>
            </a:r>
            <a:endParaRPr kumimoji="1" lang="en-US" altLang="ja-JP" dirty="0"/>
          </a:p>
          <a:p>
            <a:r>
              <a:rPr kumimoji="1" lang="ja-JP" altLang="en-US" dirty="0"/>
              <a:t>杖をついている人、足腰が悪いのかもしれませんね、杖をついて荷物も持ってたら大変ですね。</a:t>
            </a:r>
            <a:endParaRPr kumimoji="1" lang="en-US" altLang="ja-JP" dirty="0"/>
          </a:p>
          <a:p>
            <a:endParaRPr kumimoji="1" lang="en-US" altLang="ja-JP" dirty="0"/>
          </a:p>
          <a:p>
            <a:r>
              <a:rPr kumimoji="1" lang="ja-JP" altLang="en-US" dirty="0"/>
              <a:t>みんな、誰かが声をかけてくれたり、助けてくれると、助かりますね。</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13</a:t>
            </a:fld>
            <a:endParaRPr kumimoji="1" lang="ja-JP" altLang="en-US"/>
          </a:p>
        </p:txBody>
      </p:sp>
    </p:spTree>
    <p:extLst>
      <p:ext uri="{BB962C8B-B14F-4D97-AF65-F5344CB8AC3E}">
        <p14:creationId xmlns:p14="http://schemas.microsoft.com/office/powerpoint/2010/main" val="237368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みんなのまわりでも、不便を感じたり困ったりしている人はいませんか。</a:t>
            </a:r>
            <a:endParaRPr kumimoji="1" lang="en-US" altLang="ja-JP" dirty="0"/>
          </a:p>
          <a:p>
            <a:r>
              <a:rPr kumimoji="1" lang="ja-JP" altLang="en-US" dirty="0"/>
              <a:t>そんな時に、みんなのお手伝いが役立つはずです。</a:t>
            </a:r>
            <a:endParaRPr kumimoji="1" lang="en-US" altLang="ja-JP" dirty="0"/>
          </a:p>
          <a:p>
            <a:endParaRPr kumimoji="1" lang="en-US" altLang="ja-JP" dirty="0"/>
          </a:p>
          <a:p>
            <a:r>
              <a:rPr kumimoji="1" lang="ja-JP" altLang="en-US" dirty="0"/>
              <a:t>今すぐに、そんな場面が思い浮かばないかもしれません。</a:t>
            </a:r>
            <a:endParaRPr kumimoji="1" lang="en-US" altLang="ja-JP" dirty="0"/>
          </a:p>
          <a:p>
            <a:r>
              <a:rPr kumimoji="1" lang="ja-JP" altLang="en-US" dirty="0"/>
              <a:t>でも、困っている人をみかけたら、「お手伝いしましょうか」と声をかけましょう。</a:t>
            </a:r>
            <a:endParaRPr kumimoji="1" lang="en-US" altLang="ja-JP" dirty="0"/>
          </a:p>
          <a:p>
            <a:r>
              <a:rPr kumimoji="1" lang="ja-JP" altLang="en-US" dirty="0"/>
              <a:t>みんなの優しさを待っている人がいます。</a:t>
            </a:r>
            <a:endParaRPr kumimoji="1" lang="en-US" altLang="ja-JP" dirty="0"/>
          </a:p>
          <a:p>
            <a:endParaRPr kumimoji="1" lang="en-US" altLang="ja-JP" dirty="0"/>
          </a:p>
          <a:p>
            <a:r>
              <a:rPr kumimoji="1" lang="ja-JP" altLang="en-US" dirty="0" err="1"/>
              <a:t>障がいは</a:t>
            </a:r>
            <a:r>
              <a:rPr kumimoji="1" lang="ja-JP" altLang="en-US" dirty="0"/>
              <a:t>、周りの環境で変化します。</a:t>
            </a:r>
            <a:endParaRPr kumimoji="1" lang="en-US" altLang="ja-JP" dirty="0"/>
          </a:p>
          <a:p>
            <a:r>
              <a:rPr kumimoji="1" lang="ja-JP" altLang="en-US" dirty="0"/>
              <a:t>大阪ふれあい折り紙やすごろくを通して、</a:t>
            </a:r>
            <a:endParaRPr kumimoji="1" lang="en-US" altLang="ja-JP" dirty="0"/>
          </a:p>
          <a:p>
            <a:r>
              <a:rPr kumimoji="1" lang="ja-JP" altLang="en-US" dirty="0"/>
              <a:t>障がいのある人がくらしやすい工夫についても考えてみてください。</a:t>
            </a:r>
            <a:endParaRPr kumimoji="1" lang="en-US" altLang="ja-JP" dirty="0"/>
          </a:p>
          <a:p>
            <a:endParaRPr kumimoji="1" lang="en-US" altLang="ja-JP" dirty="0"/>
          </a:p>
          <a:p>
            <a:r>
              <a:rPr kumimoji="1" lang="en-US" altLang="ja-JP" dirty="0"/>
              <a:t>【</a:t>
            </a:r>
            <a:r>
              <a:rPr kumimoji="1" lang="ja-JP" altLang="en-US" dirty="0"/>
              <a:t>時間があるなら、大阪ふれあいおりがみを折ったり、すごろくで遊んだりして、</a:t>
            </a:r>
            <a:r>
              <a:rPr kumimoji="1" lang="ja-JP" altLang="en-US" dirty="0" err="1"/>
              <a:t>障がいに</a:t>
            </a:r>
            <a:r>
              <a:rPr kumimoji="1" lang="ja-JP" altLang="en-US" dirty="0"/>
              <a:t>ついてさらに学びを深めてください</a:t>
            </a:r>
            <a:r>
              <a:rPr kumimoji="1" lang="en-US" altLang="ja-JP" dirty="0"/>
              <a:t>】</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14</a:t>
            </a:fld>
            <a:endParaRPr kumimoji="1" lang="ja-JP" altLang="en-US"/>
          </a:p>
        </p:txBody>
      </p:sp>
    </p:spTree>
    <p:extLst>
      <p:ext uri="{BB962C8B-B14F-4D97-AF65-F5344CB8AC3E}">
        <p14:creationId xmlns:p14="http://schemas.microsoft.com/office/powerpoint/2010/main" val="5960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このポスターは、</a:t>
            </a:r>
            <a:r>
              <a:rPr kumimoji="1" lang="ja-JP" altLang="en-US" dirty="0" err="1"/>
              <a:t>障がい</a:t>
            </a:r>
            <a:r>
              <a:rPr kumimoji="1" lang="ja-JP" altLang="en-US" dirty="0"/>
              <a:t>者週間のポスター募集の作品です。</a:t>
            </a:r>
            <a:endParaRPr kumimoji="1" lang="en-US" altLang="ja-JP" dirty="0"/>
          </a:p>
          <a:p>
            <a:r>
              <a:rPr kumimoji="1" lang="ja-JP" altLang="en-US"/>
              <a:t>この作品の作者は</a:t>
            </a:r>
            <a:r>
              <a:rPr kumimoji="1" lang="ja-JP" altLang="en-US" dirty="0"/>
              <a:t>、身近な人がこのマークを着けているので、みんなにこのマークを知ってほしいという想いでこのポスターを描いたそうです。</a:t>
            </a:r>
            <a:endParaRPr kumimoji="1" lang="en-US" altLang="ja-JP" dirty="0"/>
          </a:p>
          <a:p>
            <a:endParaRPr kumimoji="1" lang="en-US" altLang="ja-JP" dirty="0"/>
          </a:p>
          <a:p>
            <a:r>
              <a:rPr kumimoji="1" lang="ja-JP" altLang="en-US" dirty="0"/>
              <a:t>このポスターの花火は、何のマークを見立てたものでしょう？</a:t>
            </a:r>
            <a:endParaRPr kumimoji="1" lang="en-US" altLang="ja-JP" dirty="0"/>
          </a:p>
          <a:p>
            <a:endParaRPr kumimoji="1" lang="en-US" altLang="ja-JP" dirty="0"/>
          </a:p>
          <a:p>
            <a:r>
              <a:rPr kumimoji="1" lang="ja-JP" altLang="en-US" dirty="0"/>
              <a:t>（→病院、ハート　等々）</a:t>
            </a:r>
            <a:endParaRPr kumimoji="1" lang="en-US" altLang="ja-JP" dirty="0"/>
          </a:p>
          <a:p>
            <a:endParaRPr kumimoji="1" lang="en-US" altLang="ja-JP" dirty="0"/>
          </a:p>
          <a:p>
            <a:r>
              <a:rPr kumimoji="1" lang="ja-JP" altLang="en-US" dirty="0"/>
              <a:t>この「ハート」と「＋（プラス）」のマークはヘルプマークといいます。</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2</a:t>
            </a:fld>
            <a:endParaRPr kumimoji="1" lang="ja-JP" altLang="en-US"/>
          </a:p>
        </p:txBody>
      </p:sp>
    </p:spTree>
    <p:extLst>
      <p:ext uri="{BB962C8B-B14F-4D97-AF65-F5344CB8AC3E}">
        <p14:creationId xmlns:p14="http://schemas.microsoft.com/office/powerpoint/2010/main" val="90088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ヘルプマークは外見、外から見てもわからなくても、助けが必要な人のマークです。</a:t>
            </a:r>
            <a:endParaRPr kumimoji="1" lang="en-US" altLang="ja-JP" dirty="0"/>
          </a:p>
          <a:p>
            <a:r>
              <a:rPr kumimoji="1" lang="ja-JP" altLang="en-US" dirty="0"/>
              <a:t>みんなも見たことあるかな？</a:t>
            </a:r>
            <a:endParaRPr kumimoji="1" lang="en-US" altLang="ja-JP" dirty="0"/>
          </a:p>
          <a:p>
            <a:endParaRPr kumimoji="1" lang="en-US" altLang="ja-JP" dirty="0"/>
          </a:p>
          <a:p>
            <a:r>
              <a:rPr kumimoji="1" lang="ja-JP" altLang="en-US" dirty="0"/>
              <a:t>最近、着けている人が増えてきています。</a:t>
            </a:r>
            <a:endParaRPr kumimoji="1" lang="en-US" altLang="ja-JP" dirty="0"/>
          </a:p>
          <a:p>
            <a:r>
              <a:rPr kumimoji="1" lang="ja-JP" altLang="en-US" dirty="0"/>
              <a:t>皆さんもこのマークを見かけたら、席を譲ったり、困っているようだったら声をかけてください。</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3</a:t>
            </a:fld>
            <a:endParaRPr kumimoji="1" lang="ja-JP" altLang="en-US"/>
          </a:p>
        </p:txBody>
      </p:sp>
    </p:spTree>
    <p:extLst>
      <p:ext uri="{BB962C8B-B14F-4D97-AF65-F5344CB8AC3E}">
        <p14:creationId xmlns:p14="http://schemas.microsoft.com/office/powerpoint/2010/main" val="407587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皆さんの周りには、たくさんの人たちが暮らしています。</a:t>
            </a:r>
            <a:endParaRPr kumimoji="1" lang="en-US" altLang="ja-JP" dirty="0"/>
          </a:p>
          <a:p>
            <a:endParaRPr kumimoji="1" lang="en-US" altLang="ja-JP" dirty="0"/>
          </a:p>
          <a:p>
            <a:r>
              <a:rPr kumimoji="1" lang="ja-JP" altLang="en-US" dirty="0"/>
              <a:t>足腰が悪くて杖をついている人や車いすに乗っている人、目が見えにくい人、</a:t>
            </a:r>
            <a:endParaRPr kumimoji="1" lang="en-US" altLang="ja-JP" dirty="0"/>
          </a:p>
          <a:p>
            <a:r>
              <a:rPr kumimoji="1" lang="ja-JP" altLang="en-US" dirty="0"/>
              <a:t>耳が聞こえにくい人、体の中の働きがうまくいかず疲れやすい人、気持ちや考えをうまく伝えられない人など、</a:t>
            </a:r>
            <a:endParaRPr kumimoji="1" lang="en-US" altLang="ja-JP" dirty="0"/>
          </a:p>
          <a:p>
            <a:r>
              <a:rPr kumimoji="1" lang="ja-JP" altLang="en-US" dirty="0"/>
              <a:t>暮らしている中で、不便を感じている人がいます。</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4</a:t>
            </a:fld>
            <a:endParaRPr kumimoji="1" lang="ja-JP" altLang="en-US"/>
          </a:p>
        </p:txBody>
      </p:sp>
    </p:spTree>
    <p:extLst>
      <p:ext uri="{BB962C8B-B14F-4D97-AF65-F5344CB8AC3E}">
        <p14:creationId xmlns:p14="http://schemas.microsoft.com/office/powerpoint/2010/main" val="379835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くらしの中でふべんを感じたり、こまったりすることがあることを</a:t>
            </a:r>
            <a:endParaRPr kumimoji="1" lang="en-US" altLang="ja-JP" dirty="0"/>
          </a:p>
          <a:p>
            <a:r>
              <a:rPr kumimoji="1" lang="ja-JP" altLang="en-US" dirty="0"/>
              <a:t>「しょうがい」があるといいます。</a:t>
            </a:r>
            <a:endParaRPr kumimoji="1" lang="en-US" altLang="ja-JP" dirty="0"/>
          </a:p>
          <a:p>
            <a:endParaRPr kumimoji="1" lang="en-US" altLang="ja-JP" dirty="0"/>
          </a:p>
          <a:p>
            <a:r>
              <a:rPr kumimoji="1" lang="ja-JP" altLang="en-US" dirty="0"/>
              <a:t>この絵を見てください。</a:t>
            </a:r>
            <a:endParaRPr kumimoji="1" lang="en-US" altLang="ja-JP" dirty="0"/>
          </a:p>
          <a:p>
            <a:r>
              <a:rPr kumimoji="1" lang="ja-JP" altLang="en-US" dirty="0"/>
              <a:t>この絵では、車いすの人が困っているみたいだけれど、</a:t>
            </a:r>
            <a:endParaRPr kumimoji="1" lang="en-US" altLang="ja-JP" dirty="0"/>
          </a:p>
          <a:p>
            <a:r>
              <a:rPr kumimoji="1" lang="ja-JP" altLang="en-US" dirty="0"/>
              <a:t>どうして困っているか分かる人？</a:t>
            </a:r>
            <a:endParaRPr kumimoji="1" lang="en-US" altLang="ja-JP" dirty="0"/>
          </a:p>
          <a:p>
            <a:endParaRPr kumimoji="1" lang="en-US" altLang="ja-JP" dirty="0"/>
          </a:p>
          <a:p>
            <a:r>
              <a:rPr kumimoji="1" lang="ja-JP" altLang="en-US" dirty="0"/>
              <a:t>（→階段があるから） </a:t>
            </a:r>
            <a:r>
              <a:rPr kumimoji="1" lang="en-US" altLang="ja-JP" dirty="0"/>
              <a:t>※</a:t>
            </a:r>
            <a:r>
              <a:rPr kumimoji="1" lang="ja-JP" altLang="en-US" dirty="0"/>
              <a:t>足が悪いから、車いすだから</a:t>
            </a:r>
            <a:endParaRPr kumimoji="1" lang="en-US" altLang="ja-JP" dirty="0"/>
          </a:p>
          <a:p>
            <a:endParaRPr kumimoji="1" lang="en-US" altLang="ja-JP" dirty="0"/>
          </a:p>
          <a:p>
            <a:r>
              <a:rPr kumimoji="1" lang="ja-JP" altLang="en-US" dirty="0"/>
              <a:t>大正解！</a:t>
            </a:r>
            <a:endParaRPr kumimoji="1" lang="en-US" altLang="ja-JP" dirty="0"/>
          </a:p>
          <a:p>
            <a:r>
              <a:rPr kumimoji="1" lang="ja-JP" altLang="en-US" dirty="0"/>
              <a:t>階段しかないから、車いすの人が困っていますね。</a:t>
            </a:r>
            <a:endParaRPr kumimoji="1" lang="en-US" altLang="ja-JP" dirty="0"/>
          </a:p>
          <a:p>
            <a:endParaRPr kumimoji="1" lang="en-US" altLang="ja-JP" dirty="0"/>
          </a:p>
          <a:p>
            <a:r>
              <a:rPr kumimoji="1" lang="ja-JP" altLang="en-US" dirty="0"/>
              <a:t>私たちが当たり前にできることが、できないというときがあります。</a:t>
            </a:r>
            <a:endParaRPr kumimoji="1" lang="en-US" altLang="ja-JP" dirty="0"/>
          </a:p>
          <a:p>
            <a:endParaRPr kumimoji="1" lang="en-US" altLang="ja-JP" dirty="0"/>
          </a:p>
          <a:p>
            <a:r>
              <a:rPr kumimoji="1" lang="ja-JP" altLang="en-US" dirty="0"/>
              <a:t>障がいのある人だけでなく、みんなが暮らしやすい社会になるためには、様々な工夫があります。</a:t>
            </a:r>
            <a:endParaRPr kumimoji="1" lang="en-US" altLang="ja-JP" dirty="0"/>
          </a:p>
          <a:p>
            <a:endParaRPr kumimoji="1" lang="en-US" altLang="ja-JP" dirty="0"/>
          </a:p>
          <a:p>
            <a:pPr defTabSz="896541">
              <a:defRPr/>
            </a:pPr>
            <a:r>
              <a:rPr kumimoji="1" lang="ja-JP" altLang="en-US" dirty="0"/>
              <a:t>右側の絵ではスロープが設置されていますが、スロープがあれば車いすのひとでも階段を上ることができますね。</a:t>
            </a:r>
            <a:endParaRPr kumimoji="1" lang="en-US" altLang="ja-JP" dirty="0"/>
          </a:p>
          <a:p>
            <a:pPr defTabSz="896541">
              <a:defRPr/>
            </a:pPr>
            <a:endParaRPr kumimoji="1" lang="en-US" altLang="ja-JP" dirty="0"/>
          </a:p>
          <a:p>
            <a:pPr defTabSz="896541">
              <a:defRPr/>
            </a:pPr>
            <a:r>
              <a:rPr kumimoji="1" lang="ja-JP" altLang="en-US" dirty="0"/>
              <a:t>このように、まわりの人のおてつだいや工夫などで、</a:t>
            </a:r>
            <a:endParaRPr kumimoji="1" lang="en-US" altLang="ja-JP" dirty="0"/>
          </a:p>
          <a:p>
            <a:pPr defTabSz="896541">
              <a:defRPr/>
            </a:pPr>
            <a:r>
              <a:rPr kumimoji="1" lang="ja-JP" altLang="en-US" dirty="0"/>
              <a:t>くらしの中でふべんを感じたり、こまったりすることが</a:t>
            </a:r>
            <a:endParaRPr kumimoji="1" lang="en-US" altLang="ja-JP" dirty="0"/>
          </a:p>
          <a:p>
            <a:pPr defTabSz="896541">
              <a:defRPr/>
            </a:pPr>
            <a:r>
              <a:rPr kumimoji="1" lang="ja-JP" altLang="en-US" dirty="0"/>
              <a:t>少なくなることがあります。</a:t>
            </a:r>
            <a:endParaRPr kumimoji="1" lang="en-US" altLang="ja-JP" dirty="0"/>
          </a:p>
          <a:p>
            <a:endParaRPr kumimoji="1" lang="en-US" altLang="ja-JP" dirty="0"/>
          </a:p>
          <a:p>
            <a:r>
              <a:rPr kumimoji="1" lang="ja-JP" altLang="en-US" dirty="0"/>
              <a:t>みんなが日頃過ごしている周りでもこのように工夫されていることがないか他にも考えてみよう。</a:t>
            </a:r>
            <a:endParaRPr kumimoji="1" lang="en-US" altLang="ja-JP" dirty="0"/>
          </a:p>
          <a:p>
            <a:endParaRPr kumimoji="1" lang="en-US" altLang="ja-JP" dirty="0"/>
          </a:p>
          <a:p>
            <a:endParaRPr kumimoji="1" lang="en-US" altLang="ja-JP" dirty="0"/>
          </a:p>
          <a:p>
            <a:pPr defTabSz="896681">
              <a:defRPr/>
            </a:pPr>
            <a:r>
              <a:rPr kumimoji="1" lang="en-US" altLang="ja-JP" dirty="0"/>
              <a:t>※</a:t>
            </a:r>
            <a:r>
              <a:rPr kumimoji="1" lang="ja-JP" altLang="en-US" dirty="0"/>
              <a:t>車いすだから、足が悪いから、というのは「医学モデル」の考え方ですが、</a:t>
            </a:r>
            <a:r>
              <a:rPr kumimoji="1" lang="ja-JP" altLang="en-US" dirty="0" err="1"/>
              <a:t>障がい</a:t>
            </a:r>
            <a:r>
              <a:rPr kumimoji="1" lang="ja-JP" altLang="en-US" dirty="0"/>
              <a:t>者差別解消法では、「社会モデル」の考え方を反映しています。</a:t>
            </a:r>
            <a:endParaRPr kumimoji="1" lang="en-US" altLang="ja-JP" dirty="0"/>
          </a:p>
          <a:p>
            <a:pPr defTabSz="896681">
              <a:defRPr/>
            </a:pPr>
            <a:r>
              <a:rPr kumimoji="1" lang="ja-JP" altLang="en-US" dirty="0"/>
              <a:t>社会モデルでは、障がいのある人が日常生活または社会生活で受ける制限は、社会における様々な障壁と相対することによって生ずるという考え方です。</a:t>
            </a:r>
            <a:endParaRPr kumimoji="1" lang="en-US" altLang="ja-JP" dirty="0"/>
          </a:p>
          <a:p>
            <a:pPr defTabSz="896681">
              <a:defRPr/>
            </a:pPr>
            <a:r>
              <a:rPr kumimoji="1" lang="ja-JP" altLang="en-US" dirty="0"/>
              <a:t>この図では、階段があること、スロープやエレベータがないことに原因（社会的障壁）があるという考え方です。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896681" fontAlgn="base">
              <a:spcBef>
                <a:spcPct val="0"/>
              </a:spcBef>
              <a:spcAft>
                <a:spcPct val="0"/>
              </a:spcAft>
              <a:defRPr/>
            </a:pPr>
            <a:fld id="{9037E017-C4CE-4A86-8903-C7A029BF502A}" type="slidenum">
              <a:rPr lang="en-US" altLang="ja-JP">
                <a:solidFill>
                  <a:srgbClr val="000000"/>
                </a:solidFill>
                <a:latin typeface="Arial" charset="0"/>
                <a:ea typeface="ＭＳ Ｐゴシック" pitchFamily="50" charset="-128"/>
              </a:rPr>
              <a:pPr defTabSz="896681" fontAlgn="base">
                <a:spcBef>
                  <a:spcPct val="0"/>
                </a:spcBef>
                <a:spcAft>
                  <a:spcPct val="0"/>
                </a:spcAft>
                <a:defRPr/>
              </a:pPr>
              <a:t>5</a:t>
            </a:fld>
            <a:endParaRPr lang="en-US" altLang="ja-JP">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275047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生徒に質問</a:t>
            </a:r>
            <a:r>
              <a:rPr kumimoji="1" lang="en-US" altLang="ja-JP" dirty="0"/>
              <a:t>】</a:t>
            </a:r>
          </a:p>
          <a:p>
            <a:r>
              <a:rPr kumimoji="1" lang="ja-JP" altLang="en-US" dirty="0"/>
              <a:t>目に障がいのある人が、駅のホームから誤って線路に落ちてしまうという事故が起きています。</a:t>
            </a:r>
            <a:endParaRPr kumimoji="1" lang="en-US" altLang="ja-JP" dirty="0"/>
          </a:p>
          <a:p>
            <a:r>
              <a:rPr kumimoji="1" lang="ja-JP" altLang="en-US" dirty="0"/>
              <a:t>目に障がいのある人が安心して移動するためには、どうすればいいとおもいますか？</a:t>
            </a:r>
            <a:endParaRPr kumimoji="1" lang="en-US" altLang="ja-JP" dirty="0"/>
          </a:p>
          <a:p>
            <a:endParaRPr kumimoji="1" lang="en-US" altLang="ja-JP" dirty="0"/>
          </a:p>
          <a:p>
            <a:r>
              <a:rPr kumimoji="1" lang="ja-JP" altLang="en-US" dirty="0"/>
              <a:t>（誰かがついて歩く、声をかける、柵をつくる）</a:t>
            </a:r>
            <a:endParaRPr kumimoji="1" lang="en-US" altLang="ja-JP" dirty="0"/>
          </a:p>
          <a:p>
            <a:endParaRPr kumimoji="1" lang="en-US" altLang="ja-JP" dirty="0"/>
          </a:p>
          <a:p>
            <a:r>
              <a:rPr kumimoji="1" lang="ja-JP" altLang="en-US" dirty="0"/>
              <a:t>誰かがついて歩いたり、声をかけることができるならいいですが、</a:t>
            </a:r>
            <a:endParaRPr kumimoji="1" lang="en-US" altLang="ja-JP" dirty="0"/>
          </a:p>
          <a:p>
            <a:r>
              <a:rPr kumimoji="1" lang="ja-JP" altLang="en-US" dirty="0"/>
              <a:t>ホームに柵があれば、落ちることはありませんね。</a:t>
            </a:r>
            <a:endParaRPr kumimoji="1" lang="en-US" altLang="ja-JP" dirty="0"/>
          </a:p>
          <a:p>
            <a:r>
              <a:rPr kumimoji="1" lang="ja-JP" altLang="en-US" dirty="0"/>
              <a:t>（クリック）</a:t>
            </a:r>
            <a:endParaRPr kumimoji="1" lang="en-US" altLang="ja-JP" dirty="0"/>
          </a:p>
          <a:p>
            <a:r>
              <a:rPr kumimoji="1" lang="ja-JP" altLang="en-US" dirty="0"/>
              <a:t>今、電鉄会社では、ホームドアの設置が進んでいます。</a:t>
            </a:r>
            <a:endParaRPr kumimoji="1" lang="en-US" altLang="ja-JP" dirty="0"/>
          </a:p>
          <a:p>
            <a:endParaRPr kumimoji="1" lang="en-US" altLang="ja-JP" dirty="0"/>
          </a:p>
          <a:p>
            <a:r>
              <a:rPr kumimoji="1" lang="ja-JP" altLang="en-US" dirty="0"/>
              <a:t>このように、誰でもくらしやすい社会になるために、環境整備が進んでいます。</a:t>
            </a:r>
            <a:endParaRPr kumimoji="1" lang="en-US" altLang="ja-JP" dirty="0"/>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6</a:t>
            </a:fld>
            <a:endParaRPr kumimoji="1" lang="ja-JP" altLang="en-US"/>
          </a:p>
        </p:txBody>
      </p:sp>
    </p:spTree>
    <p:extLst>
      <p:ext uri="{BB962C8B-B14F-4D97-AF65-F5344CB8AC3E}">
        <p14:creationId xmlns:p14="http://schemas.microsoft.com/office/powerpoint/2010/main" val="187727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みんなの周りにも、みんなが使いやすい、くらしやすい社会になるために、色々な工夫があります。</a:t>
            </a:r>
            <a:endParaRPr kumimoji="1" lang="en-US" altLang="ja-JP" dirty="0"/>
          </a:p>
          <a:p>
            <a:endParaRPr kumimoji="1" lang="en-US" altLang="ja-JP" dirty="0"/>
          </a:p>
          <a:p>
            <a:r>
              <a:rPr kumimoji="1" lang="ja-JP" altLang="en-US" dirty="0"/>
              <a:t>例えば、駅のホームの電光表示板。</a:t>
            </a:r>
            <a:endParaRPr kumimoji="1" lang="en-US" altLang="ja-JP" dirty="0"/>
          </a:p>
          <a:p>
            <a:r>
              <a:rPr kumimoji="1" lang="ja-JP" altLang="en-US" dirty="0"/>
              <a:t>耳の聞こえない人は文字で見ることができます。また、目の見えない人には、音声で聞くことができます。</a:t>
            </a:r>
            <a:endParaRPr kumimoji="1" lang="en-US" altLang="ja-JP" dirty="0"/>
          </a:p>
          <a:p>
            <a:r>
              <a:rPr kumimoji="1" lang="ja-JP" altLang="en-US" dirty="0"/>
              <a:t>様々な情報を得る手段が用意されていると、障がいのある人に限らず便利です。</a:t>
            </a:r>
            <a:endParaRPr kumimoji="1" lang="en-US" altLang="ja-JP" dirty="0"/>
          </a:p>
          <a:p>
            <a:endParaRPr kumimoji="1" lang="en-US" altLang="ja-JP" dirty="0"/>
          </a:p>
          <a:p>
            <a:r>
              <a:rPr kumimoji="1" lang="ja-JP" altLang="en-US" dirty="0"/>
              <a:t>公共施設や商業施設でも、バリアフリートイレといって、他のトイレよりも広いトイレがあります。</a:t>
            </a:r>
            <a:endParaRPr kumimoji="1" lang="en-US" altLang="ja-JP" dirty="0"/>
          </a:p>
          <a:p>
            <a:r>
              <a:rPr kumimoji="1" lang="ja-JP" altLang="en-US" dirty="0"/>
              <a:t>車いすやベビーカーでも入ることができ、他にも体の中に障がいのある人たちが使いやすい様々な工夫がされています。</a:t>
            </a:r>
            <a:endParaRPr kumimoji="1" lang="en-US" altLang="ja-JP" dirty="0"/>
          </a:p>
          <a:p>
            <a:endParaRPr kumimoji="1" lang="en-US" altLang="ja-JP" dirty="0"/>
          </a:p>
          <a:p>
            <a:r>
              <a:rPr kumimoji="1" lang="ja-JP" altLang="en-US" dirty="0"/>
              <a:t>シャンプーや牛乳パックなどにも、目が見えない人がわかりやすいように、印がついています。</a:t>
            </a:r>
            <a:endParaRPr kumimoji="1" lang="en-US" altLang="ja-JP" dirty="0"/>
          </a:p>
          <a:p>
            <a:r>
              <a:rPr kumimoji="1" lang="ja-JP" altLang="en-US" dirty="0"/>
              <a:t>みんなも、家に帰ったら見てみてください。</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7</a:t>
            </a:fld>
            <a:endParaRPr kumimoji="1" lang="ja-JP" altLang="en-US"/>
          </a:p>
        </p:txBody>
      </p:sp>
    </p:spTree>
    <p:extLst>
      <p:ext uri="{BB962C8B-B14F-4D97-AF65-F5344CB8AC3E}">
        <p14:creationId xmlns:p14="http://schemas.microsoft.com/office/powerpoint/2010/main" val="367658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障がいのある人もない人も、みんなが暮らしやすい社会にしていくには、誰もがくらしやすい環境づくりが大切です。</a:t>
            </a:r>
            <a:endParaRPr kumimoji="1" lang="en-US" altLang="ja-JP" dirty="0"/>
          </a:p>
          <a:p>
            <a:r>
              <a:rPr kumimoji="1" lang="ja-JP" altLang="en-US" dirty="0"/>
              <a:t>皆さんの身近なところではどうでしょうか。</a:t>
            </a:r>
            <a:endParaRPr kumimoji="1" lang="en-US" altLang="ja-JP" dirty="0"/>
          </a:p>
          <a:p>
            <a:endParaRPr kumimoji="1" lang="en-US" altLang="ja-JP" dirty="0"/>
          </a:p>
          <a:p>
            <a:r>
              <a:rPr kumimoji="1" lang="ja-JP" altLang="en-US" dirty="0"/>
              <a:t>例えば、みんなが今いる学校。学校にも様々な工夫がされています。</a:t>
            </a:r>
            <a:endParaRPr kumimoji="1" lang="en-US" altLang="ja-JP" dirty="0"/>
          </a:p>
          <a:p>
            <a:r>
              <a:rPr kumimoji="1" lang="ja-JP" altLang="en-US" dirty="0"/>
              <a:t>他にも、買い物に行くショッピングセンターや駅などもどうでしょうか。</a:t>
            </a:r>
            <a:endParaRPr kumimoji="1" lang="en-US" altLang="ja-JP" dirty="0"/>
          </a:p>
          <a:p>
            <a:r>
              <a:rPr kumimoji="1" lang="ja-JP" altLang="en-US" dirty="0"/>
              <a:t>みんなも探してみてください。</a:t>
            </a:r>
            <a:endParaRPr kumimoji="1" lang="en-US" altLang="ja-JP" dirty="0"/>
          </a:p>
          <a:p>
            <a:endParaRPr kumimoji="1" lang="en-US" altLang="ja-JP" dirty="0"/>
          </a:p>
          <a:p>
            <a:r>
              <a:rPr kumimoji="1" lang="ja-JP" altLang="en-US" dirty="0"/>
              <a:t>また、自分たちには何ができるのか、考えることも大切です。</a:t>
            </a:r>
          </a:p>
        </p:txBody>
      </p:sp>
      <p:sp>
        <p:nvSpPr>
          <p:cNvPr id="4" name="スライド番号プレースホルダー 3"/>
          <p:cNvSpPr>
            <a:spLocks noGrp="1"/>
          </p:cNvSpPr>
          <p:nvPr>
            <p:ph type="sldNum" sz="quarter" idx="10"/>
          </p:nvPr>
        </p:nvSpPr>
        <p:spPr/>
        <p:txBody>
          <a:bodyPr/>
          <a:lstStyle/>
          <a:p>
            <a:fld id="{F3A28A64-7556-4D2E-B631-85C1C367FEBB}" type="slidenum">
              <a:rPr kumimoji="1" lang="ja-JP" altLang="en-US" smtClean="0"/>
              <a:t>8</a:t>
            </a:fld>
            <a:endParaRPr kumimoji="1" lang="ja-JP" altLang="en-US"/>
          </a:p>
        </p:txBody>
      </p:sp>
    </p:spTree>
    <p:extLst>
      <p:ext uri="{BB962C8B-B14F-4D97-AF65-F5344CB8AC3E}">
        <p14:creationId xmlns:p14="http://schemas.microsoft.com/office/powerpoint/2010/main" val="350889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もし、皆さんが、障がいのある人に出会ったら、どんなことができるでしょうか。</a:t>
            </a:r>
            <a:endParaRPr kumimoji="1" lang="en-US" altLang="ja-JP" dirty="0"/>
          </a:p>
          <a:p>
            <a:endParaRPr kumimoji="1" lang="en-US" altLang="ja-JP" dirty="0"/>
          </a:p>
          <a:p>
            <a:r>
              <a:rPr kumimoji="1" lang="en-US" altLang="ja-JP" dirty="0"/>
              <a:t>【</a:t>
            </a:r>
            <a:r>
              <a:rPr kumimoji="1" lang="ja-JP" altLang="en-US" dirty="0"/>
              <a:t>時間があるなら</a:t>
            </a:r>
            <a:r>
              <a:rPr kumimoji="1" lang="en-US" altLang="ja-JP" dirty="0"/>
              <a:t>】</a:t>
            </a:r>
          </a:p>
          <a:p>
            <a:r>
              <a:rPr kumimoji="1" lang="ja-JP" altLang="en-US" dirty="0"/>
              <a:t>　各場面ごとに、どういうお手伝いをしたらいいかを児童に考えてもらってください。</a:t>
            </a:r>
            <a:endParaRPr kumimoji="1" lang="en-US" altLang="ja-JP" dirty="0"/>
          </a:p>
          <a:p>
            <a:endParaRPr kumimoji="1" lang="en-US" altLang="ja-JP" dirty="0"/>
          </a:p>
          <a:p>
            <a:r>
              <a:rPr kumimoji="1" lang="ja-JP" altLang="en-US" dirty="0"/>
              <a:t>○耳に障がいのある人</a:t>
            </a:r>
            <a:endParaRPr kumimoji="1" lang="en-US" altLang="ja-JP" dirty="0"/>
          </a:p>
          <a:p>
            <a:r>
              <a:rPr kumimoji="1" lang="ja-JP" altLang="en-US" dirty="0"/>
              <a:t>・文字で書いたり、手話を使って伝えましょう。</a:t>
            </a:r>
            <a:endParaRPr kumimoji="1" lang="en-US" altLang="ja-JP" dirty="0"/>
          </a:p>
          <a:p>
            <a:endParaRPr kumimoji="1" lang="en-US" altLang="ja-JP" dirty="0"/>
          </a:p>
          <a:p>
            <a:r>
              <a:rPr kumimoji="1" lang="ja-JP" altLang="en-US" dirty="0"/>
              <a:t>○目に障がいのある人</a:t>
            </a:r>
            <a:endParaRPr kumimoji="1" lang="en-US" altLang="ja-JP" dirty="0"/>
          </a:p>
          <a:p>
            <a:r>
              <a:rPr kumimoji="1" lang="ja-JP" altLang="en-US" dirty="0"/>
              <a:t>・周りの様子がわからないので、一緒に歩いたり、声をかけて周りの様子を説明しましょう。</a:t>
            </a:r>
            <a:endParaRPr kumimoji="1" lang="en-US" altLang="ja-JP" dirty="0"/>
          </a:p>
          <a:p>
            <a:endParaRPr kumimoji="1" lang="en-US" altLang="ja-JP" dirty="0"/>
          </a:p>
          <a:p>
            <a:r>
              <a:rPr kumimoji="1" lang="ja-JP" altLang="en-US" dirty="0"/>
              <a:t>○体に障がいのある人</a:t>
            </a:r>
            <a:endParaRPr kumimoji="1" lang="en-US" altLang="ja-JP" dirty="0"/>
          </a:p>
          <a:p>
            <a:r>
              <a:rPr kumimoji="1" lang="ja-JP" altLang="en-US" dirty="0"/>
              <a:t>・高いところに置いてあるものをわかりやすく伝える、取って渡しましょう</a:t>
            </a:r>
            <a:endParaRPr kumimoji="1" lang="en-US" altLang="ja-JP" dirty="0"/>
          </a:p>
          <a:p>
            <a:r>
              <a:rPr kumimoji="1" lang="ja-JP" altLang="en-US" dirty="0"/>
              <a:t>・エレベータや出入口などでは、通行しやすいように扉を開閉しましょう。</a:t>
            </a:r>
          </a:p>
        </p:txBody>
      </p:sp>
      <p:sp>
        <p:nvSpPr>
          <p:cNvPr id="4" name="スライド番号プレースホルダー 3"/>
          <p:cNvSpPr>
            <a:spLocks noGrp="1"/>
          </p:cNvSpPr>
          <p:nvPr>
            <p:ph type="sldNum" sz="quarter" idx="10"/>
          </p:nvPr>
        </p:nvSpPr>
        <p:spPr/>
        <p:txBody>
          <a:bodyPr/>
          <a:lstStyle/>
          <a:p>
            <a:pPr defTabSz="896681">
              <a:defRPr/>
            </a:pPr>
            <a:fld id="{F3A28A64-7556-4D2E-B631-85C1C367FEBB}" type="slidenum">
              <a:rPr lang="ja-JP" altLang="en-US">
                <a:solidFill>
                  <a:prstClr val="black"/>
                </a:solidFill>
                <a:latin typeface="游ゴシック" panose="020F0502020204030204"/>
                <a:ea typeface="游ゴシック" panose="020B0400000000000000" pitchFamily="50" charset="-128"/>
              </a:rPr>
              <a:pPr defTabSz="896681">
                <a:defRPr/>
              </a:pPr>
              <a:t>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2804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E52E0-5608-40B3-B7A6-EFAAB5D5407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2263B70-FEED-4178-BEFA-270D6104B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7EA53E2-025A-43D8-B9B8-C7FA652B9B49}"/>
              </a:ext>
            </a:extLst>
          </p:cNvPr>
          <p:cNvSpPr>
            <a:spLocks noGrp="1"/>
          </p:cNvSpPr>
          <p:nvPr>
            <p:ph type="dt" sz="half" idx="10"/>
          </p:nvPr>
        </p:nvSpPr>
        <p:spPr/>
        <p:txBody>
          <a:bodyPr/>
          <a:lstStyle/>
          <a:p>
            <a:fld id="{EC3D56E8-5461-4674-B990-E9AE6C9D09B0}"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0F08D875-4680-4CB8-AA97-62A3962392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3AAD93-6572-4F1C-8119-3C5935F7418C}"/>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64176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EDC2B-65FD-4AC5-8085-A9D303C6E5C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546FB3-8DCC-460A-BD66-22218BE3115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8477C-8040-4DE7-8D78-A1383376EDB8}"/>
              </a:ext>
            </a:extLst>
          </p:cNvPr>
          <p:cNvSpPr>
            <a:spLocks noGrp="1"/>
          </p:cNvSpPr>
          <p:nvPr>
            <p:ph type="dt" sz="half" idx="10"/>
          </p:nvPr>
        </p:nvSpPr>
        <p:spPr/>
        <p:txBody>
          <a:bodyPr/>
          <a:lstStyle/>
          <a:p>
            <a:fld id="{F84FCE5B-82BD-43F3-BA42-30580B12F3C7}"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A21386C3-0F2A-4295-BEC2-93440AAE8E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F01C46-C140-4C88-B917-62E6FE54EFB7}"/>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85317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02A413-C866-4F0C-BB7F-206C30FB9A7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981B9A-45AD-42C0-9B8D-B07A9846CB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EB8298-01A6-4C25-921E-EBB9394A4486}"/>
              </a:ext>
            </a:extLst>
          </p:cNvPr>
          <p:cNvSpPr>
            <a:spLocks noGrp="1"/>
          </p:cNvSpPr>
          <p:nvPr>
            <p:ph type="dt" sz="half" idx="10"/>
          </p:nvPr>
        </p:nvSpPr>
        <p:spPr/>
        <p:txBody>
          <a:bodyPr/>
          <a:lstStyle/>
          <a:p>
            <a:fld id="{EF5883A1-9D81-4F20-974E-352D34BB45F4}"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D4A2B93E-84D1-4ECB-B89C-FDD13DE71E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03C420-201D-4F35-AAA2-F86555ECE9D1}"/>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62609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9E90BA-842A-4F88-8E12-D8B972EF95C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48F516-2D15-43D8-A4CD-66C7B5203BB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69DF2C-6DE2-4223-AFE8-683AC9F0C314}"/>
              </a:ext>
            </a:extLst>
          </p:cNvPr>
          <p:cNvSpPr>
            <a:spLocks noGrp="1"/>
          </p:cNvSpPr>
          <p:nvPr>
            <p:ph type="dt" sz="half" idx="10"/>
          </p:nvPr>
        </p:nvSpPr>
        <p:spPr/>
        <p:txBody>
          <a:bodyPr/>
          <a:lstStyle/>
          <a:p>
            <a:fld id="{ED16D1E8-001F-4ADC-830B-1907EE36CCEE}"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6CA17E89-66AE-4211-8456-3FFC1B309F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1C02F4-A02A-498E-9E68-A298C510FF8C}"/>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235430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29B62-0C44-4A36-95A0-FAAEDB9097A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5E1625-BE42-459C-B853-E39D95CF8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B8286AD-B70F-426A-90CC-F09451630AD7}"/>
              </a:ext>
            </a:extLst>
          </p:cNvPr>
          <p:cNvSpPr>
            <a:spLocks noGrp="1"/>
          </p:cNvSpPr>
          <p:nvPr>
            <p:ph type="dt" sz="half" idx="10"/>
          </p:nvPr>
        </p:nvSpPr>
        <p:spPr/>
        <p:txBody>
          <a:bodyPr/>
          <a:lstStyle/>
          <a:p>
            <a:fld id="{F27DA29E-50BB-4A5F-81DF-874177D5432B}"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499933A2-75FB-44AB-B93C-28A0B6D80E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085589-F0D2-4C56-AC1E-13D91E9B6157}"/>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419869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622F5-3337-4A5C-949E-704A584D10B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33285A-C84D-498C-8EEA-A7E4F83E744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AEB876-7BB8-4C87-A638-FC3B3EA59F9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7E2D385-981B-40D0-BEC2-6F871AC21D2D}"/>
              </a:ext>
            </a:extLst>
          </p:cNvPr>
          <p:cNvSpPr>
            <a:spLocks noGrp="1"/>
          </p:cNvSpPr>
          <p:nvPr>
            <p:ph type="dt" sz="half" idx="10"/>
          </p:nvPr>
        </p:nvSpPr>
        <p:spPr/>
        <p:txBody>
          <a:bodyPr/>
          <a:lstStyle/>
          <a:p>
            <a:fld id="{D9C1FFE5-8C83-41B1-8EFA-719DE1DE9A35}" type="datetime1">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EEFBF848-F5C0-4BF6-ABE1-11329DC48C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BB2C7A-0051-42E1-8C01-82CA12E1BB5B}"/>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00049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7CD78C-4BF4-47D4-9B4C-7968C9076A3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1E4BF2A-0179-4135-AF78-D1E2343FC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196A6-BBFE-4AAB-9D22-54DA702A4D6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54D9F47-E29E-4794-A854-4AD811C53A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15D4367-6E5F-474D-AC67-FCBCF19ED22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CF922E7-7BB3-4856-850D-AEF5821A0F5B}"/>
              </a:ext>
            </a:extLst>
          </p:cNvPr>
          <p:cNvSpPr>
            <a:spLocks noGrp="1"/>
          </p:cNvSpPr>
          <p:nvPr>
            <p:ph type="dt" sz="half" idx="10"/>
          </p:nvPr>
        </p:nvSpPr>
        <p:spPr/>
        <p:txBody>
          <a:bodyPr/>
          <a:lstStyle/>
          <a:p>
            <a:fld id="{51B0AA4C-C1A4-4CAC-ACB3-CD3A96146D06}" type="datetime1">
              <a:rPr kumimoji="1" lang="ja-JP" altLang="en-US" smtClean="0"/>
              <a:t>2025/3/31</a:t>
            </a:fld>
            <a:endParaRPr kumimoji="1" lang="ja-JP" altLang="en-US"/>
          </a:p>
        </p:txBody>
      </p:sp>
      <p:sp>
        <p:nvSpPr>
          <p:cNvPr id="8" name="フッター プレースホルダー 7">
            <a:extLst>
              <a:ext uri="{FF2B5EF4-FFF2-40B4-BE49-F238E27FC236}">
                <a16:creationId xmlns:a16="http://schemas.microsoft.com/office/drawing/2014/main" id="{363DAE63-E1F4-49BD-8A47-0D6785CC64F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7436A7-6442-4959-BEFE-EFF854FC0D83}"/>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0524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DD689-7C58-414B-9536-BBCBD52CF6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D48052F-C29D-47E2-9770-CFE5F28560F7}"/>
              </a:ext>
            </a:extLst>
          </p:cNvPr>
          <p:cNvSpPr>
            <a:spLocks noGrp="1"/>
          </p:cNvSpPr>
          <p:nvPr>
            <p:ph type="dt" sz="half" idx="10"/>
          </p:nvPr>
        </p:nvSpPr>
        <p:spPr/>
        <p:txBody>
          <a:bodyPr/>
          <a:lstStyle/>
          <a:p>
            <a:fld id="{9C310BB1-254B-4FC1-B98E-D0656BF27816}" type="datetime1">
              <a:rPr kumimoji="1" lang="ja-JP" altLang="en-US" smtClean="0"/>
              <a:t>2025/3/31</a:t>
            </a:fld>
            <a:endParaRPr kumimoji="1" lang="ja-JP" altLang="en-US"/>
          </a:p>
        </p:txBody>
      </p:sp>
      <p:sp>
        <p:nvSpPr>
          <p:cNvPr id="4" name="フッター プレースホルダー 3">
            <a:extLst>
              <a:ext uri="{FF2B5EF4-FFF2-40B4-BE49-F238E27FC236}">
                <a16:creationId xmlns:a16="http://schemas.microsoft.com/office/drawing/2014/main" id="{6D4574AC-D60C-47DF-8A6A-621DC35D16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74E9FA8-6191-41A6-ACD5-3981422ECE79}"/>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17779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DBF906-9F6A-4AF1-9614-3B453F6A76B2}"/>
              </a:ext>
            </a:extLst>
          </p:cNvPr>
          <p:cNvSpPr>
            <a:spLocks noGrp="1"/>
          </p:cNvSpPr>
          <p:nvPr>
            <p:ph type="dt" sz="half" idx="10"/>
          </p:nvPr>
        </p:nvSpPr>
        <p:spPr/>
        <p:txBody>
          <a:bodyPr/>
          <a:lstStyle/>
          <a:p>
            <a:fld id="{B0AA8604-5ED4-4889-BE70-581D8D64C883}" type="datetime1">
              <a:rPr kumimoji="1" lang="ja-JP" altLang="en-US" smtClean="0"/>
              <a:t>2025/3/31</a:t>
            </a:fld>
            <a:endParaRPr kumimoji="1" lang="ja-JP" altLang="en-US"/>
          </a:p>
        </p:txBody>
      </p:sp>
      <p:sp>
        <p:nvSpPr>
          <p:cNvPr id="3" name="フッター プレースホルダー 2">
            <a:extLst>
              <a:ext uri="{FF2B5EF4-FFF2-40B4-BE49-F238E27FC236}">
                <a16:creationId xmlns:a16="http://schemas.microsoft.com/office/drawing/2014/main" id="{A63B3FEA-470B-4D25-BE97-CF7A30A11C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FB2695A-F0C0-4BDC-87A9-5EDFAF2DD3CF}"/>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40016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5656B-06F1-4946-9EC4-2BFFAD0AC7C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39B086-014C-4BF4-8DA9-7F1C9B8CB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DA79B97-D279-452C-AF33-2DEA0EA7D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8723A6-1262-4FA9-9FCE-47EDB15F6497}"/>
              </a:ext>
            </a:extLst>
          </p:cNvPr>
          <p:cNvSpPr>
            <a:spLocks noGrp="1"/>
          </p:cNvSpPr>
          <p:nvPr>
            <p:ph type="dt" sz="half" idx="10"/>
          </p:nvPr>
        </p:nvSpPr>
        <p:spPr/>
        <p:txBody>
          <a:bodyPr/>
          <a:lstStyle/>
          <a:p>
            <a:fld id="{1B4A84AE-CDF7-4A3A-B073-1BF2255F7F91}" type="datetime1">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B6352621-1F8C-4CF3-9746-5D7F257D5F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0F5DAD-90FF-43D3-9C00-69DE2AEEA458}"/>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265226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B7134A-BDC1-47E8-8000-82FDDBD6AC3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997A77A-7BC2-4F4D-88A9-74A3A68C0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4531B7C-7C7F-4B78-8102-6024D3DE3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E6AB18-A049-4810-88DD-47429A1A5617}"/>
              </a:ext>
            </a:extLst>
          </p:cNvPr>
          <p:cNvSpPr>
            <a:spLocks noGrp="1"/>
          </p:cNvSpPr>
          <p:nvPr>
            <p:ph type="dt" sz="half" idx="10"/>
          </p:nvPr>
        </p:nvSpPr>
        <p:spPr/>
        <p:txBody>
          <a:bodyPr/>
          <a:lstStyle/>
          <a:p>
            <a:fld id="{A1884FD3-4624-4D3E-8421-8EF42F0EDB76}" type="datetime1">
              <a:rPr kumimoji="1" lang="ja-JP" altLang="en-US" smtClean="0"/>
              <a:t>2025/3/31</a:t>
            </a:fld>
            <a:endParaRPr kumimoji="1" lang="ja-JP" altLang="en-US"/>
          </a:p>
        </p:txBody>
      </p:sp>
      <p:sp>
        <p:nvSpPr>
          <p:cNvPr id="6" name="フッター プレースホルダー 5">
            <a:extLst>
              <a:ext uri="{FF2B5EF4-FFF2-40B4-BE49-F238E27FC236}">
                <a16:creationId xmlns:a16="http://schemas.microsoft.com/office/drawing/2014/main" id="{72D93E24-8073-4DEF-A3B6-997259836C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84F47C-670E-4A9B-8510-F287B69169BF}"/>
              </a:ext>
            </a:extLst>
          </p:cNvPr>
          <p:cNvSpPr>
            <a:spLocks noGrp="1"/>
          </p:cNvSpPr>
          <p:nvPr>
            <p:ph type="sldNum" sz="quarter" idx="12"/>
          </p:nvPr>
        </p:nvSpPr>
        <p:spPr/>
        <p:txBody>
          <a:body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43124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F4E02A3-613D-45BE-B4D9-B8DC610E87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81F958-3A1E-498F-A517-BCB73BCBE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37D22C-18F7-41E6-8523-79490F0DA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CF897-2E12-4834-A387-B8271070C280}" type="datetime1">
              <a:rPr kumimoji="1" lang="ja-JP" altLang="en-US" smtClean="0"/>
              <a:t>2025/3/31</a:t>
            </a:fld>
            <a:endParaRPr kumimoji="1" lang="ja-JP" altLang="en-US"/>
          </a:p>
        </p:txBody>
      </p:sp>
      <p:sp>
        <p:nvSpPr>
          <p:cNvPr id="5" name="フッター プレースホルダー 4">
            <a:extLst>
              <a:ext uri="{FF2B5EF4-FFF2-40B4-BE49-F238E27FC236}">
                <a16:creationId xmlns:a16="http://schemas.microsoft.com/office/drawing/2014/main" id="{92FED748-EE2F-48A0-B5B5-83C2B6120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93257D-4FEA-424C-952D-F9476C121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CD5BA-2C8F-432A-9372-B38BE6D6463F}" type="slidenum">
              <a:rPr kumimoji="1" lang="ja-JP" altLang="en-US" smtClean="0"/>
              <a:t>‹#›</a:t>
            </a:fld>
            <a:endParaRPr kumimoji="1" lang="ja-JP" altLang="en-US"/>
          </a:p>
        </p:txBody>
      </p:sp>
    </p:spTree>
    <p:extLst>
      <p:ext uri="{BB962C8B-B14F-4D97-AF65-F5344CB8AC3E}">
        <p14:creationId xmlns:p14="http://schemas.microsoft.com/office/powerpoint/2010/main" val="608963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1CD121C-12D4-457C-AB1D-9B04B9ED1B8E}"/>
              </a:ext>
            </a:extLst>
          </p:cNvPr>
          <p:cNvSpPr>
            <a:spLocks noGrp="1"/>
          </p:cNvSpPr>
          <p:nvPr>
            <p:ph type="ctrTitle"/>
          </p:nvPr>
        </p:nvSpPr>
        <p:spPr>
          <a:xfrm>
            <a:off x="1921566" y="2085788"/>
            <a:ext cx="8401878" cy="1496649"/>
          </a:xfrm>
        </p:spPr>
        <p:txBody>
          <a:bodyPr anchor="b">
            <a:normAutofit/>
          </a:bodyPr>
          <a:lstStyle/>
          <a:p>
            <a:r>
              <a:rPr kumimoji="1" lang="ja-JP" altLang="en-US" sz="4400" dirty="0">
                <a:solidFill>
                  <a:schemeClr val="tx1">
                    <a:lumMod val="65000"/>
                    <a:lumOff val="35000"/>
                  </a:schemeClr>
                </a:solidFill>
              </a:rPr>
              <a:t>「しょうがい」ってなんだろう</a:t>
            </a:r>
          </a:p>
        </p:txBody>
      </p:sp>
      <p:sp>
        <p:nvSpPr>
          <p:cNvPr id="3" name="字幕 2">
            <a:extLst>
              <a:ext uri="{FF2B5EF4-FFF2-40B4-BE49-F238E27FC236}">
                <a16:creationId xmlns:a16="http://schemas.microsoft.com/office/drawing/2014/main" id="{BDB07B65-5A3B-4B4F-9969-D76EBA16E0FC}"/>
              </a:ext>
            </a:extLst>
          </p:cNvPr>
          <p:cNvSpPr>
            <a:spLocks noGrp="1"/>
          </p:cNvSpPr>
          <p:nvPr>
            <p:ph type="subTitle" idx="1"/>
          </p:nvPr>
        </p:nvSpPr>
        <p:spPr>
          <a:xfrm>
            <a:off x="3048000" y="3948056"/>
            <a:ext cx="6096000" cy="830134"/>
          </a:xfrm>
        </p:spPr>
        <p:txBody>
          <a:bodyPr anchor="t">
            <a:normAutofit/>
          </a:bodyPr>
          <a:lstStyle/>
          <a:p>
            <a:r>
              <a:rPr kumimoji="1" lang="ja-JP" altLang="en-US" sz="1400" dirty="0">
                <a:solidFill>
                  <a:schemeClr val="tx1">
                    <a:lumMod val="65000"/>
                    <a:lumOff val="35000"/>
                  </a:schemeClr>
                </a:solidFill>
              </a:rPr>
              <a:t>（大阪ふれあいおりがみ）</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0" y="696105"/>
            <a:ext cx="1951147" cy="1270313"/>
          </a:xfrm>
          <a:prstGeom prst="rect">
            <a:avLst/>
          </a:prstGeom>
          <a:noFill/>
          <a:ln>
            <a:noFill/>
          </a:ln>
        </p:spPr>
      </p:pic>
      <p:sp>
        <p:nvSpPr>
          <p:cNvPr id="9" name="字幕 2">
            <a:extLst>
              <a:ext uri="{FF2B5EF4-FFF2-40B4-BE49-F238E27FC236}">
                <a16:creationId xmlns:a16="http://schemas.microsoft.com/office/drawing/2014/main" id="{BDB07B65-5A3B-4B4F-9969-D76EBA16E0FC}"/>
              </a:ext>
            </a:extLst>
          </p:cNvPr>
          <p:cNvSpPr txBox="1">
            <a:spLocks/>
          </p:cNvSpPr>
          <p:nvPr/>
        </p:nvSpPr>
        <p:spPr>
          <a:xfrm>
            <a:off x="7470476" y="5806814"/>
            <a:ext cx="4537494" cy="54819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400" dirty="0">
                <a:solidFill>
                  <a:schemeClr val="tx1">
                    <a:lumMod val="65000"/>
                    <a:lumOff val="35000"/>
                  </a:schemeClr>
                </a:solidFill>
              </a:rPr>
              <a:t>大阪ふれあいキャンペーン実行委員会</a:t>
            </a:r>
          </a:p>
        </p:txBody>
      </p:sp>
      <p:sp>
        <p:nvSpPr>
          <p:cNvPr id="11" name="字幕 2">
            <a:extLst>
              <a:ext uri="{FF2B5EF4-FFF2-40B4-BE49-F238E27FC236}">
                <a16:creationId xmlns:a16="http://schemas.microsoft.com/office/drawing/2014/main" id="{BDB07B65-5A3B-4B4F-9969-D76EBA16E0FC}"/>
              </a:ext>
            </a:extLst>
          </p:cNvPr>
          <p:cNvSpPr txBox="1">
            <a:spLocks/>
          </p:cNvSpPr>
          <p:nvPr/>
        </p:nvSpPr>
        <p:spPr>
          <a:xfrm>
            <a:off x="5208104" y="783066"/>
            <a:ext cx="6356516" cy="54819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600" dirty="0">
                <a:solidFill>
                  <a:schemeClr val="tx1">
                    <a:lumMod val="65000"/>
                    <a:lumOff val="35000"/>
                  </a:schemeClr>
                </a:solidFill>
              </a:rPr>
              <a:t>大阪ふれあいおりがみ・すごろく導入用スライド（導入版）</a:t>
            </a:r>
          </a:p>
        </p:txBody>
      </p:sp>
      <p:sp>
        <p:nvSpPr>
          <p:cNvPr id="5" name="スライド番号プレースホルダー 4"/>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1</a:t>
            </a:fld>
            <a:endParaRPr kumimoji="1" lang="ja-JP" altLang="en-US"/>
          </a:p>
        </p:txBody>
      </p:sp>
    </p:spTree>
    <p:extLst>
      <p:ext uri="{BB962C8B-B14F-4D97-AF65-F5344CB8AC3E}">
        <p14:creationId xmlns:p14="http://schemas.microsoft.com/office/powerpoint/2010/main" val="1362597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387306" y="2062862"/>
            <a:ext cx="1995392" cy="2412094"/>
          </a:xfrm>
          <a:prstGeom prst="rect">
            <a:avLst/>
          </a:prstGeom>
        </p:spPr>
      </p:pic>
      <p:pic>
        <p:nvPicPr>
          <p:cNvPr id="5" name="図 4"/>
          <p:cNvPicPr>
            <a:picLocks noChangeAspect="1"/>
          </p:cNvPicPr>
          <p:nvPr/>
        </p:nvPicPr>
        <p:blipFill>
          <a:blip r:embed="rId4"/>
          <a:stretch>
            <a:fillRect/>
          </a:stretch>
        </p:blipFill>
        <p:spPr>
          <a:xfrm>
            <a:off x="3182080" y="1578244"/>
            <a:ext cx="2284603" cy="2800875"/>
          </a:xfrm>
          <a:prstGeom prst="rect">
            <a:avLst/>
          </a:prstGeom>
        </p:spPr>
      </p:pic>
      <p:sp>
        <p:nvSpPr>
          <p:cNvPr id="6" name="テキスト ボックス 5">
            <a:extLst>
              <a:ext uri="{FF2B5EF4-FFF2-40B4-BE49-F238E27FC236}">
                <a16:creationId xmlns:a16="http://schemas.microsoft.com/office/drawing/2014/main" id="{77F7C34A-AE94-4E3A-A0EB-A68B957E909D}"/>
              </a:ext>
            </a:extLst>
          </p:cNvPr>
          <p:cNvSpPr txBox="1"/>
          <p:nvPr/>
        </p:nvSpPr>
        <p:spPr>
          <a:xfrm>
            <a:off x="609438" y="4602512"/>
            <a:ext cx="49949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体の中にしょうがいがある人</a:t>
            </a:r>
          </a:p>
        </p:txBody>
      </p:sp>
      <p:pic>
        <p:nvPicPr>
          <p:cNvPr id="8" name="図 7"/>
          <p:cNvPicPr>
            <a:picLocks noChangeAspect="1"/>
          </p:cNvPicPr>
          <p:nvPr/>
        </p:nvPicPr>
        <p:blipFill>
          <a:blip r:embed="rId5"/>
          <a:stretch>
            <a:fillRect/>
          </a:stretch>
        </p:blipFill>
        <p:spPr>
          <a:xfrm>
            <a:off x="8301418" y="2094075"/>
            <a:ext cx="3033855" cy="2222004"/>
          </a:xfrm>
          <a:prstGeom prst="rect">
            <a:avLst/>
          </a:prstGeom>
        </p:spPr>
      </p:pic>
      <p:sp>
        <p:nvSpPr>
          <p:cNvPr id="9" name="テキスト ボックス 8">
            <a:extLst>
              <a:ext uri="{FF2B5EF4-FFF2-40B4-BE49-F238E27FC236}">
                <a16:creationId xmlns:a16="http://schemas.microsoft.com/office/drawing/2014/main" id="{77F7C34A-AE94-4E3A-A0EB-A68B957E909D}"/>
              </a:ext>
            </a:extLst>
          </p:cNvPr>
          <p:cNvSpPr txBox="1"/>
          <p:nvPr/>
        </p:nvSpPr>
        <p:spPr>
          <a:xfrm>
            <a:off x="6874486" y="4522162"/>
            <a:ext cx="447931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気持ちや考えを</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うまくつたえられない人</a:t>
            </a:r>
          </a:p>
        </p:txBody>
      </p:sp>
      <p:sp>
        <p:nvSpPr>
          <p:cNvPr id="18" name="AutoShape 11"/>
          <p:cNvSpPr>
            <a:spLocks noChangeAspect="1" noChangeArrowheads="1" noTextEdit="1"/>
          </p:cNvSpPr>
          <p:nvPr/>
        </p:nvSpPr>
        <p:spPr bwMode="auto">
          <a:xfrm>
            <a:off x="5045075" y="2482850"/>
            <a:ext cx="21018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9" name="図 18"/>
          <p:cNvPicPr>
            <a:picLocks noChangeAspect="1"/>
          </p:cNvPicPr>
          <p:nvPr/>
        </p:nvPicPr>
        <p:blipFill rotWithShape="1">
          <a:blip r:embed="rId6"/>
          <a:srcRect l="9744" t="33325"/>
          <a:stretch/>
        </p:blipFill>
        <p:spPr>
          <a:xfrm>
            <a:off x="786670" y="1696667"/>
            <a:ext cx="2368739" cy="2524459"/>
          </a:xfrm>
          <a:prstGeom prst="rect">
            <a:avLst/>
          </a:prstGeom>
        </p:spPr>
      </p:pic>
      <p:sp>
        <p:nvSpPr>
          <p:cNvPr id="2" name="スライド番号プレースホルダー 1"/>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CD5BA-2C8F-432A-9372-B38BE6D6463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25E2B753-F406-4A63-84BA-774C9D267D9F}"/>
              </a:ext>
            </a:extLst>
          </p:cNvPr>
          <p:cNvSpPr txBox="1"/>
          <p:nvPr/>
        </p:nvSpPr>
        <p:spPr>
          <a:xfrm>
            <a:off x="648332" y="239176"/>
            <a:ext cx="110788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自分たちにできることって何かな？</a:t>
            </a:r>
          </a:p>
        </p:txBody>
      </p:sp>
    </p:spTree>
    <p:extLst>
      <p:ext uri="{BB962C8B-B14F-4D97-AF65-F5344CB8AC3E}">
        <p14:creationId xmlns:p14="http://schemas.microsoft.com/office/powerpoint/2010/main" val="390496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721BC19-E0BA-4AEE-8038-16469999575A}"/>
              </a:ext>
            </a:extLst>
          </p:cNvPr>
          <p:cNvSpPr txBox="1"/>
          <p:nvPr/>
        </p:nvSpPr>
        <p:spPr>
          <a:xfrm>
            <a:off x="689113" y="357409"/>
            <a:ext cx="11078817" cy="1323439"/>
          </a:xfrm>
          <a:prstGeom prst="rect">
            <a:avLst/>
          </a:prstGeom>
          <a:noFill/>
        </p:spPr>
        <p:txBody>
          <a:bodyPr wrap="square" rtlCol="0">
            <a:spAutoFit/>
          </a:bodyPr>
          <a:lstStyle/>
          <a:p>
            <a:r>
              <a:rPr kumimoji="1" lang="ja-JP" altLang="en-US" sz="4000" dirty="0"/>
              <a:t>みんなも、くらしの中で、ふべんをかんじたり、こまったりすることはありますか？</a:t>
            </a:r>
          </a:p>
        </p:txBody>
      </p:sp>
      <p:sp>
        <p:nvSpPr>
          <p:cNvPr id="4" name="テキスト ボックス 3">
            <a:extLst>
              <a:ext uri="{FF2B5EF4-FFF2-40B4-BE49-F238E27FC236}">
                <a16:creationId xmlns:a16="http://schemas.microsoft.com/office/drawing/2014/main" id="{A4F03D2C-BB3F-4172-86F9-471E3C7633FA}"/>
              </a:ext>
            </a:extLst>
          </p:cNvPr>
          <p:cNvSpPr txBox="1"/>
          <p:nvPr/>
        </p:nvSpPr>
        <p:spPr>
          <a:xfrm>
            <a:off x="538197" y="1876209"/>
            <a:ext cx="5212364" cy="954107"/>
          </a:xfrm>
          <a:prstGeom prst="rect">
            <a:avLst/>
          </a:prstGeom>
          <a:noFill/>
        </p:spPr>
        <p:txBody>
          <a:bodyPr wrap="square" rtlCol="0">
            <a:spAutoFit/>
          </a:bodyPr>
          <a:lstStyle/>
          <a:p>
            <a:r>
              <a:rPr kumimoji="1" lang="ja-JP" altLang="en-US" sz="2800" dirty="0"/>
              <a:t>にもつが多くて、</a:t>
            </a:r>
            <a:endParaRPr kumimoji="1" lang="en-US" altLang="ja-JP" sz="2800" dirty="0"/>
          </a:p>
          <a:p>
            <a:r>
              <a:rPr kumimoji="1" lang="ja-JP" altLang="en-US" sz="2800" dirty="0"/>
              <a:t>両手がふさがっているとき。</a:t>
            </a:r>
          </a:p>
        </p:txBody>
      </p:sp>
      <p:pic>
        <p:nvPicPr>
          <p:cNvPr id="10" name="図 9">
            <a:extLst>
              <a:ext uri="{FF2B5EF4-FFF2-40B4-BE49-F238E27FC236}">
                <a16:creationId xmlns:a16="http://schemas.microsoft.com/office/drawing/2014/main" id="{11D02782-B914-4066-83C1-F3ED9D1B1CA7}"/>
              </a:ext>
            </a:extLst>
          </p:cNvPr>
          <p:cNvPicPr>
            <a:picLocks noChangeAspect="1"/>
          </p:cNvPicPr>
          <p:nvPr/>
        </p:nvPicPr>
        <p:blipFill>
          <a:blip r:embed="rId3"/>
          <a:stretch>
            <a:fillRect/>
          </a:stretch>
        </p:blipFill>
        <p:spPr>
          <a:xfrm>
            <a:off x="120233" y="2702217"/>
            <a:ext cx="3167682" cy="3442336"/>
          </a:xfrm>
          <a:prstGeom prst="rect">
            <a:avLst/>
          </a:prstGeom>
        </p:spPr>
      </p:pic>
      <p:pic>
        <p:nvPicPr>
          <p:cNvPr id="9" name="図 8">
            <a:extLst>
              <a:ext uri="{FF2B5EF4-FFF2-40B4-BE49-F238E27FC236}">
                <a16:creationId xmlns:a16="http://schemas.microsoft.com/office/drawing/2014/main" id="{33EA9B04-8BD3-4498-80C6-C1F718AEA4D3}"/>
              </a:ext>
            </a:extLst>
          </p:cNvPr>
          <p:cNvPicPr>
            <a:picLocks noChangeAspect="1"/>
          </p:cNvPicPr>
          <p:nvPr/>
        </p:nvPicPr>
        <p:blipFill>
          <a:blip r:embed="rId4"/>
          <a:stretch>
            <a:fillRect/>
          </a:stretch>
        </p:blipFill>
        <p:spPr>
          <a:xfrm>
            <a:off x="2906067" y="3415663"/>
            <a:ext cx="3322454" cy="3442337"/>
          </a:xfrm>
          <a:prstGeom prst="rect">
            <a:avLst/>
          </a:prstGeom>
        </p:spPr>
      </p:pic>
      <p:sp>
        <p:nvSpPr>
          <p:cNvPr id="7" name="テキスト ボックス 6">
            <a:extLst>
              <a:ext uri="{FF2B5EF4-FFF2-40B4-BE49-F238E27FC236}">
                <a16:creationId xmlns:a16="http://schemas.microsoft.com/office/drawing/2014/main" id="{A4F03D2C-BB3F-4172-86F9-471E3C7633FA}"/>
              </a:ext>
            </a:extLst>
          </p:cNvPr>
          <p:cNvSpPr txBox="1"/>
          <p:nvPr/>
        </p:nvSpPr>
        <p:spPr>
          <a:xfrm>
            <a:off x="6555566" y="1876209"/>
            <a:ext cx="5212364" cy="523220"/>
          </a:xfrm>
          <a:prstGeom prst="rect">
            <a:avLst/>
          </a:prstGeom>
          <a:noFill/>
        </p:spPr>
        <p:txBody>
          <a:bodyPr wrap="square" rtlCol="0">
            <a:spAutoFit/>
          </a:bodyPr>
          <a:lstStyle/>
          <a:p>
            <a:r>
              <a:rPr kumimoji="1" lang="ja-JP" altLang="en-US" sz="2800" dirty="0"/>
              <a:t>手をけがしているとき。</a:t>
            </a:r>
          </a:p>
        </p:txBody>
      </p:sp>
      <p:pic>
        <p:nvPicPr>
          <p:cNvPr id="5" name="図 4"/>
          <p:cNvPicPr>
            <a:picLocks noChangeAspect="1"/>
          </p:cNvPicPr>
          <p:nvPr/>
        </p:nvPicPr>
        <p:blipFill>
          <a:blip r:embed="rId5"/>
          <a:stretch>
            <a:fillRect/>
          </a:stretch>
        </p:blipFill>
        <p:spPr>
          <a:xfrm>
            <a:off x="7704634" y="2830316"/>
            <a:ext cx="3415486" cy="3859307"/>
          </a:xfrm>
          <a:prstGeom prst="rect">
            <a:avLst/>
          </a:prstGeom>
        </p:spPr>
      </p:pic>
      <p:sp>
        <p:nvSpPr>
          <p:cNvPr id="3" name="スライド番号プレースホルダー 2"/>
          <p:cNvSpPr>
            <a:spLocks noGrp="1"/>
          </p:cNvSpPr>
          <p:nvPr>
            <p:ph type="sldNum" sz="quarter" idx="12"/>
          </p:nvPr>
        </p:nvSpPr>
        <p:spPr>
          <a:xfrm>
            <a:off x="9397337" y="6492875"/>
            <a:ext cx="2743200" cy="365125"/>
          </a:xfrm>
        </p:spPr>
        <p:txBody>
          <a:bodyPr/>
          <a:lstStyle/>
          <a:p>
            <a:fld id="{9AECD5BA-2C8F-432A-9372-B38BE6D6463F}" type="slidenum">
              <a:rPr kumimoji="1" lang="ja-JP" altLang="en-US" smtClean="0"/>
              <a:t>11</a:t>
            </a:fld>
            <a:endParaRPr kumimoji="1" lang="ja-JP" altLang="en-US"/>
          </a:p>
        </p:txBody>
      </p:sp>
    </p:spTree>
    <p:extLst>
      <p:ext uri="{BB962C8B-B14F-4D97-AF65-F5344CB8AC3E}">
        <p14:creationId xmlns:p14="http://schemas.microsoft.com/office/powerpoint/2010/main" val="26486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721BC19-E0BA-4AEE-8038-16469999575A}"/>
              </a:ext>
            </a:extLst>
          </p:cNvPr>
          <p:cNvSpPr txBox="1"/>
          <p:nvPr/>
        </p:nvSpPr>
        <p:spPr>
          <a:xfrm>
            <a:off x="648473" y="234719"/>
            <a:ext cx="11078817" cy="1323439"/>
          </a:xfrm>
          <a:prstGeom prst="rect">
            <a:avLst/>
          </a:prstGeom>
          <a:noFill/>
        </p:spPr>
        <p:txBody>
          <a:bodyPr wrap="square" rtlCol="0">
            <a:spAutoFit/>
          </a:bodyPr>
          <a:lstStyle/>
          <a:p>
            <a:r>
              <a:rPr kumimoji="1" lang="ja-JP" altLang="en-US" sz="4000" dirty="0"/>
              <a:t>だれかが声をかけてくれたら・・・</a:t>
            </a:r>
            <a:endParaRPr kumimoji="1" lang="en-US" altLang="ja-JP" sz="4000" dirty="0"/>
          </a:p>
          <a:p>
            <a:r>
              <a:rPr lang="ja-JP" altLang="en-US" sz="4000" dirty="0"/>
              <a:t>だれかが助けてくれたら・・・</a:t>
            </a:r>
            <a:endParaRPr lang="en-US" altLang="ja-JP" sz="4000" dirty="0"/>
          </a:p>
        </p:txBody>
      </p:sp>
      <p:pic>
        <p:nvPicPr>
          <p:cNvPr id="7" name="図 6"/>
          <p:cNvPicPr>
            <a:picLocks noChangeAspect="1"/>
          </p:cNvPicPr>
          <p:nvPr/>
        </p:nvPicPr>
        <p:blipFill>
          <a:blip r:embed="rId4"/>
          <a:stretch>
            <a:fillRect/>
          </a:stretch>
        </p:blipFill>
        <p:spPr>
          <a:xfrm>
            <a:off x="901814" y="1491983"/>
            <a:ext cx="3588643" cy="3516871"/>
          </a:xfrm>
          <a:prstGeom prst="rect">
            <a:avLst/>
          </a:prstGeom>
        </p:spPr>
      </p:pic>
      <p:sp>
        <p:nvSpPr>
          <p:cNvPr id="2" name="吹き出し: 円形 5">
            <a:extLst>
              <a:ext uri="{FF2B5EF4-FFF2-40B4-BE49-F238E27FC236}">
                <a16:creationId xmlns:a16="http://schemas.microsoft.com/office/drawing/2014/main" id="{9866702B-A3FA-48DF-8D3A-6E4737C2D137}"/>
              </a:ext>
            </a:extLst>
          </p:cNvPr>
          <p:cNvSpPr/>
          <p:nvPr/>
        </p:nvSpPr>
        <p:spPr>
          <a:xfrm>
            <a:off x="1113926" y="4942678"/>
            <a:ext cx="3581620" cy="1730163"/>
          </a:xfrm>
          <a:prstGeom prst="wedgeEllipseCallout">
            <a:avLst>
              <a:gd name="adj1" fmla="val -72043"/>
              <a:gd name="adj2" fmla="val -35459"/>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2800" dirty="0"/>
              <a:t>とびらを</a:t>
            </a:r>
            <a:endParaRPr kumimoji="1" lang="en-US" altLang="ja-JP" sz="2800" dirty="0"/>
          </a:p>
          <a:p>
            <a:pPr algn="ctr"/>
            <a:r>
              <a:rPr kumimoji="1" lang="ja-JP" altLang="en-US" sz="2800" dirty="0"/>
              <a:t>開けてもらえて</a:t>
            </a:r>
            <a:endParaRPr kumimoji="1" lang="en-US" altLang="ja-JP" sz="2800" dirty="0"/>
          </a:p>
          <a:p>
            <a:pPr algn="ctr"/>
            <a:r>
              <a:rPr kumimoji="1" lang="ja-JP" altLang="en-US" sz="2800" dirty="0"/>
              <a:t>助かった！</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512444089"/>
              </p:ext>
            </p:extLst>
          </p:nvPr>
        </p:nvGraphicFramePr>
        <p:xfrm>
          <a:off x="7580268" y="1453585"/>
          <a:ext cx="3711388" cy="3711388"/>
        </p:xfrm>
        <a:graphic>
          <a:graphicData uri="http://schemas.openxmlformats.org/presentationml/2006/ole">
            <mc:AlternateContent xmlns:mc="http://schemas.openxmlformats.org/markup-compatibility/2006">
              <mc:Choice xmlns:v="urn:schemas-microsoft-com:vml" Requires="v">
                <p:oleObj spid="_x0000_s1055" name="ビットマップ イメージ" r:id="rId5" imgW="1523880" imgH="1523880" progId="Paint.Picture">
                  <p:embed/>
                </p:oleObj>
              </mc:Choice>
              <mc:Fallback>
                <p:oleObj name="ビットマップ イメージ" r:id="rId5" imgW="1523880" imgH="1523880" progId="Paint.Picture">
                  <p:embed/>
                  <p:pic>
                    <p:nvPicPr>
                      <p:cNvPr id="0" name=""/>
                      <p:cNvPicPr/>
                      <p:nvPr/>
                    </p:nvPicPr>
                    <p:blipFill>
                      <a:blip r:embed="rId6"/>
                      <a:stretch>
                        <a:fillRect/>
                      </a:stretch>
                    </p:blipFill>
                    <p:spPr>
                      <a:xfrm>
                        <a:off x="7580268" y="1453585"/>
                        <a:ext cx="3711388" cy="3711388"/>
                      </a:xfrm>
                      <a:prstGeom prst="rect">
                        <a:avLst/>
                      </a:prstGeom>
                    </p:spPr>
                  </p:pic>
                </p:oleObj>
              </mc:Fallback>
            </mc:AlternateContent>
          </a:graphicData>
        </a:graphic>
      </p:graphicFrame>
      <p:sp>
        <p:nvSpPr>
          <p:cNvPr id="4" name="吹き出し: 円形 5">
            <a:extLst>
              <a:ext uri="{FF2B5EF4-FFF2-40B4-BE49-F238E27FC236}">
                <a16:creationId xmlns:a16="http://schemas.microsoft.com/office/drawing/2014/main" id="{9866702B-A3FA-48DF-8D3A-6E4737C2D137}"/>
              </a:ext>
            </a:extLst>
          </p:cNvPr>
          <p:cNvSpPr/>
          <p:nvPr/>
        </p:nvSpPr>
        <p:spPr>
          <a:xfrm flipH="1">
            <a:off x="7925097" y="5084388"/>
            <a:ext cx="3578671" cy="1588453"/>
          </a:xfrm>
          <a:prstGeom prst="wedgeEllipseCallout">
            <a:avLst>
              <a:gd name="adj1" fmla="val -63878"/>
              <a:gd name="adj2" fmla="val -64950"/>
            </a:avLst>
          </a:prstGeom>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kumimoji="1" lang="ja-JP" altLang="en-US" sz="2800" dirty="0" err="1"/>
              <a:t>にもつを</a:t>
            </a:r>
            <a:endParaRPr kumimoji="1" lang="en-US" altLang="ja-JP" sz="2800" dirty="0"/>
          </a:p>
          <a:p>
            <a:pPr algn="ctr"/>
            <a:r>
              <a:rPr kumimoji="1" lang="ja-JP" altLang="en-US" sz="2800" dirty="0"/>
              <a:t>持ってもらえて</a:t>
            </a:r>
            <a:endParaRPr kumimoji="1" lang="en-US" altLang="ja-JP" sz="2800" dirty="0"/>
          </a:p>
          <a:p>
            <a:pPr algn="ctr"/>
            <a:r>
              <a:rPr kumimoji="1" lang="ja-JP" altLang="en-US" sz="2800" dirty="0"/>
              <a:t>助かった！</a:t>
            </a:r>
          </a:p>
        </p:txBody>
      </p:sp>
      <p:sp>
        <p:nvSpPr>
          <p:cNvPr id="5" name="スライド番号プレースホルダー 4"/>
          <p:cNvSpPr>
            <a:spLocks noGrp="1"/>
          </p:cNvSpPr>
          <p:nvPr>
            <p:ph type="sldNum" sz="quarter" idx="12"/>
          </p:nvPr>
        </p:nvSpPr>
        <p:spPr>
          <a:xfrm>
            <a:off x="9448800" y="6426986"/>
            <a:ext cx="2743200" cy="365125"/>
          </a:xfrm>
        </p:spPr>
        <p:txBody>
          <a:bodyPr/>
          <a:lstStyle/>
          <a:p>
            <a:fld id="{9AECD5BA-2C8F-432A-9372-B38BE6D6463F}" type="slidenum">
              <a:rPr kumimoji="1" lang="ja-JP" altLang="en-US" smtClean="0"/>
              <a:t>12</a:t>
            </a:fld>
            <a:endParaRPr kumimoji="1" lang="ja-JP" altLang="en-US"/>
          </a:p>
        </p:txBody>
      </p:sp>
      <p:pic>
        <p:nvPicPr>
          <p:cNvPr id="8" name="図 7"/>
          <p:cNvPicPr>
            <a:picLocks noChangeAspect="1"/>
          </p:cNvPicPr>
          <p:nvPr/>
        </p:nvPicPr>
        <p:blipFill>
          <a:blip r:embed="rId7"/>
          <a:stretch>
            <a:fillRect/>
          </a:stretch>
        </p:blipFill>
        <p:spPr>
          <a:xfrm>
            <a:off x="3509593" y="2496991"/>
            <a:ext cx="1961728" cy="2229238"/>
          </a:xfrm>
          <a:prstGeom prst="rect">
            <a:avLst/>
          </a:prstGeom>
        </p:spPr>
      </p:pic>
    </p:spTree>
    <p:extLst>
      <p:ext uri="{BB962C8B-B14F-4D97-AF65-F5344CB8AC3E}">
        <p14:creationId xmlns:p14="http://schemas.microsoft.com/office/powerpoint/2010/main" val="391637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5E2B753-F406-4A63-84BA-774C9D267D9F}"/>
              </a:ext>
            </a:extLst>
          </p:cNvPr>
          <p:cNvSpPr txBox="1"/>
          <p:nvPr/>
        </p:nvSpPr>
        <p:spPr>
          <a:xfrm>
            <a:off x="648332" y="215489"/>
            <a:ext cx="11078817" cy="1323439"/>
          </a:xfrm>
          <a:prstGeom prst="rect">
            <a:avLst/>
          </a:prstGeom>
          <a:noFill/>
        </p:spPr>
        <p:txBody>
          <a:bodyPr wrap="square" rtlCol="0">
            <a:spAutoFit/>
          </a:bodyPr>
          <a:lstStyle/>
          <a:p>
            <a:r>
              <a:rPr lang="ja-JP" altLang="en-US" sz="4000" dirty="0"/>
              <a:t>だれ</a:t>
            </a:r>
            <a:r>
              <a:rPr kumimoji="1" lang="ja-JP" altLang="en-US" sz="4000" dirty="0"/>
              <a:t>かがお手伝いしてくれたら助かることって</a:t>
            </a:r>
            <a:endParaRPr kumimoji="1" lang="en-US" altLang="ja-JP" sz="4000" dirty="0"/>
          </a:p>
          <a:p>
            <a:r>
              <a:rPr lang="ja-JP" altLang="en-US" sz="4000" dirty="0"/>
              <a:t>　　　　　　　　　　　　他にもないかな？</a:t>
            </a:r>
            <a:r>
              <a:rPr kumimoji="1" lang="ja-JP" altLang="en-US" sz="4000" dirty="0"/>
              <a:t>①</a:t>
            </a:r>
          </a:p>
        </p:txBody>
      </p:sp>
      <p:sp>
        <p:nvSpPr>
          <p:cNvPr id="3" name="テキスト ボックス 2">
            <a:extLst>
              <a:ext uri="{FF2B5EF4-FFF2-40B4-BE49-F238E27FC236}">
                <a16:creationId xmlns:a16="http://schemas.microsoft.com/office/drawing/2014/main" id="{6B130798-74DD-4E78-A00B-C3BA1D85085B}"/>
              </a:ext>
            </a:extLst>
          </p:cNvPr>
          <p:cNvSpPr txBox="1"/>
          <p:nvPr/>
        </p:nvSpPr>
        <p:spPr>
          <a:xfrm>
            <a:off x="7246058" y="4446391"/>
            <a:ext cx="4641142" cy="523220"/>
          </a:xfrm>
          <a:prstGeom prst="rect">
            <a:avLst/>
          </a:prstGeom>
          <a:noFill/>
        </p:spPr>
        <p:txBody>
          <a:bodyPr wrap="square" rtlCol="0">
            <a:spAutoFit/>
          </a:bodyPr>
          <a:lstStyle/>
          <a:p>
            <a:r>
              <a:rPr lang="ja-JP" altLang="en-US" sz="2800" dirty="0"/>
              <a:t>ベビーカーをおしている人</a:t>
            </a:r>
            <a:endParaRPr kumimoji="1" lang="ja-JP" altLang="en-US" sz="2800" dirty="0"/>
          </a:p>
        </p:txBody>
      </p:sp>
      <p:sp>
        <p:nvSpPr>
          <p:cNvPr id="4" name="テキスト ボックス 3">
            <a:extLst>
              <a:ext uri="{FF2B5EF4-FFF2-40B4-BE49-F238E27FC236}">
                <a16:creationId xmlns:a16="http://schemas.microsoft.com/office/drawing/2014/main" id="{77F7C34A-AE94-4E3A-A0EB-A68B957E909D}"/>
              </a:ext>
            </a:extLst>
          </p:cNvPr>
          <p:cNvSpPr txBox="1"/>
          <p:nvPr/>
        </p:nvSpPr>
        <p:spPr>
          <a:xfrm>
            <a:off x="2520167" y="3312132"/>
            <a:ext cx="3100704" cy="954107"/>
          </a:xfrm>
          <a:prstGeom prst="rect">
            <a:avLst/>
          </a:prstGeom>
          <a:noFill/>
        </p:spPr>
        <p:txBody>
          <a:bodyPr wrap="square" rtlCol="0">
            <a:spAutoFit/>
          </a:bodyPr>
          <a:lstStyle/>
          <a:p>
            <a:r>
              <a:rPr kumimoji="1" lang="ja-JP" altLang="en-US" sz="2800" dirty="0"/>
              <a:t>妊娠（にんしん）している人</a:t>
            </a:r>
          </a:p>
        </p:txBody>
      </p:sp>
      <p:sp>
        <p:nvSpPr>
          <p:cNvPr id="5" name="テキスト ボックス 4">
            <a:extLst>
              <a:ext uri="{FF2B5EF4-FFF2-40B4-BE49-F238E27FC236}">
                <a16:creationId xmlns:a16="http://schemas.microsoft.com/office/drawing/2014/main" id="{55CFED52-C71F-4248-8AD8-F0DB4D8841A7}"/>
              </a:ext>
            </a:extLst>
          </p:cNvPr>
          <p:cNvSpPr txBox="1"/>
          <p:nvPr/>
        </p:nvSpPr>
        <p:spPr>
          <a:xfrm>
            <a:off x="5088475" y="6088347"/>
            <a:ext cx="4641142" cy="523220"/>
          </a:xfrm>
          <a:prstGeom prst="rect">
            <a:avLst/>
          </a:prstGeom>
          <a:noFill/>
        </p:spPr>
        <p:txBody>
          <a:bodyPr wrap="square" rtlCol="0">
            <a:spAutoFit/>
          </a:bodyPr>
          <a:lstStyle/>
          <a:p>
            <a:r>
              <a:rPr lang="ja-JP" altLang="en-US" sz="2800" dirty="0"/>
              <a:t>杖（つえ）をついている人</a:t>
            </a:r>
            <a:endParaRPr kumimoji="1" lang="ja-JP" altLang="en-US" sz="2800" dirty="0"/>
          </a:p>
        </p:txBody>
      </p:sp>
      <p:pic>
        <p:nvPicPr>
          <p:cNvPr id="8" name="グラフィックス 7" descr="女性とベビーカー">
            <a:extLst>
              <a:ext uri="{FF2B5EF4-FFF2-40B4-BE49-F238E27FC236}">
                <a16:creationId xmlns:a16="http://schemas.microsoft.com/office/drawing/2014/main" id="{C754BE3D-E36C-4E48-9EC5-042BA6A62B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802" y="1638311"/>
            <a:ext cx="2683225" cy="2683225"/>
          </a:xfrm>
          <a:prstGeom prst="rect">
            <a:avLst/>
          </a:prstGeom>
        </p:spPr>
      </p:pic>
      <p:pic>
        <p:nvPicPr>
          <p:cNvPr id="12" name="グラフィックス 11" descr="杖を持った男性">
            <a:extLst>
              <a:ext uri="{FF2B5EF4-FFF2-40B4-BE49-F238E27FC236}">
                <a16:creationId xmlns:a16="http://schemas.microsoft.com/office/drawing/2014/main" id="{83C2724F-4DB4-4B18-8F38-A35260540E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74756" y="4157876"/>
            <a:ext cx="2775326" cy="2775326"/>
          </a:xfrm>
          <a:prstGeom prst="rect">
            <a:avLst/>
          </a:prstGeom>
        </p:spPr>
      </p:pic>
      <p:pic>
        <p:nvPicPr>
          <p:cNvPr id="14" name="グラフィックス 13" descr="妊婦">
            <a:extLst>
              <a:ext uri="{FF2B5EF4-FFF2-40B4-BE49-F238E27FC236}">
                <a16:creationId xmlns:a16="http://schemas.microsoft.com/office/drawing/2014/main" id="{DEF38148-A3EC-4C4C-9889-8C3F7A8589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156" y="1312461"/>
            <a:ext cx="2707524" cy="2707524"/>
          </a:xfrm>
          <a:prstGeom prst="rect">
            <a:avLst/>
          </a:prstGeom>
        </p:spPr>
      </p:pic>
      <p:sp>
        <p:nvSpPr>
          <p:cNvPr id="6" name="スライド番号プレースホルダー 5"/>
          <p:cNvSpPr>
            <a:spLocks noGrp="1"/>
          </p:cNvSpPr>
          <p:nvPr>
            <p:ph type="sldNum" sz="quarter" idx="12"/>
          </p:nvPr>
        </p:nvSpPr>
        <p:spPr>
          <a:xfrm>
            <a:off x="9448800" y="6441409"/>
            <a:ext cx="2743200" cy="365125"/>
          </a:xfrm>
        </p:spPr>
        <p:txBody>
          <a:bodyPr/>
          <a:lstStyle/>
          <a:p>
            <a:fld id="{9AECD5BA-2C8F-432A-9372-B38BE6D6463F}" type="slidenum">
              <a:rPr kumimoji="1" lang="ja-JP" altLang="en-US" smtClean="0"/>
              <a:t>13</a:t>
            </a:fld>
            <a:endParaRPr kumimoji="1" lang="ja-JP" altLang="en-US"/>
          </a:p>
        </p:txBody>
      </p:sp>
    </p:spTree>
    <p:extLst>
      <p:ext uri="{BB962C8B-B14F-4D97-AF65-F5344CB8AC3E}">
        <p14:creationId xmlns:p14="http://schemas.microsoft.com/office/powerpoint/2010/main" val="25800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52EB037-D9FA-4539-8EFC-0EF06B8F59C7}"/>
              </a:ext>
            </a:extLst>
          </p:cNvPr>
          <p:cNvSpPr txBox="1"/>
          <p:nvPr/>
        </p:nvSpPr>
        <p:spPr>
          <a:xfrm>
            <a:off x="689113" y="871245"/>
            <a:ext cx="11078817" cy="1323439"/>
          </a:xfrm>
          <a:prstGeom prst="rect">
            <a:avLst/>
          </a:prstGeom>
          <a:noFill/>
        </p:spPr>
        <p:txBody>
          <a:bodyPr wrap="square" rtlCol="0">
            <a:spAutoFit/>
          </a:bodyPr>
          <a:lstStyle/>
          <a:p>
            <a:r>
              <a:rPr lang="ja-JP" altLang="en-US" sz="4000" dirty="0"/>
              <a:t>「ふべん」をかんじているひとがいたら、</a:t>
            </a:r>
            <a:endParaRPr lang="en-US" altLang="ja-JP" sz="4000" dirty="0"/>
          </a:p>
          <a:p>
            <a:r>
              <a:rPr lang="ja-JP" altLang="en-US" sz="4000" dirty="0"/>
              <a:t>「お手伝いしましょうか」と声をかけましょう</a:t>
            </a:r>
            <a:r>
              <a:rPr kumimoji="1" lang="ja-JP" altLang="en-US" sz="4000" dirty="0"/>
              <a:t>。</a:t>
            </a:r>
          </a:p>
        </p:txBody>
      </p:sp>
      <p:sp>
        <p:nvSpPr>
          <p:cNvPr id="6" name="テキスト ボックス 5">
            <a:extLst>
              <a:ext uri="{FF2B5EF4-FFF2-40B4-BE49-F238E27FC236}">
                <a16:creationId xmlns:a16="http://schemas.microsoft.com/office/drawing/2014/main" id="{C25F167A-6C34-4876-AB1F-49A56F9F9C9F}"/>
              </a:ext>
            </a:extLst>
          </p:cNvPr>
          <p:cNvSpPr txBox="1"/>
          <p:nvPr/>
        </p:nvSpPr>
        <p:spPr>
          <a:xfrm>
            <a:off x="556591" y="3534514"/>
            <a:ext cx="11078817" cy="2554545"/>
          </a:xfrm>
          <a:prstGeom prst="rect">
            <a:avLst/>
          </a:prstGeom>
          <a:noFill/>
        </p:spPr>
        <p:txBody>
          <a:bodyPr wrap="square" rtlCol="0">
            <a:spAutoFit/>
          </a:bodyPr>
          <a:lstStyle/>
          <a:p>
            <a:r>
              <a:rPr lang="ja-JP" altLang="en-US" sz="4000" dirty="0"/>
              <a:t>しょうがいはまわりのかんきょうでへん化します。</a:t>
            </a:r>
            <a:endParaRPr lang="en-US" altLang="ja-JP" sz="4000" dirty="0"/>
          </a:p>
          <a:p>
            <a:r>
              <a:rPr kumimoji="1" lang="ja-JP" altLang="en-US" sz="4000" dirty="0"/>
              <a:t>しょうがいのある人が、</a:t>
            </a:r>
            <a:endParaRPr kumimoji="1" lang="en-US" altLang="ja-JP" sz="4000" dirty="0"/>
          </a:p>
          <a:p>
            <a:r>
              <a:rPr kumimoji="1" lang="ja-JP" altLang="en-US" sz="4000" dirty="0"/>
              <a:t>くらしやすい工夫についても考えてみましょう。</a:t>
            </a:r>
            <a:endParaRPr kumimoji="1" lang="en-US" altLang="ja-JP" sz="4000" dirty="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14</a:t>
            </a:fld>
            <a:endParaRPr kumimoji="1" lang="ja-JP" altLang="en-US"/>
          </a:p>
        </p:txBody>
      </p:sp>
    </p:spTree>
    <p:extLst>
      <p:ext uri="{BB962C8B-B14F-4D97-AF65-F5344CB8AC3E}">
        <p14:creationId xmlns:p14="http://schemas.microsoft.com/office/powerpoint/2010/main" val="147757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8800" y="6448948"/>
            <a:ext cx="2743200" cy="365125"/>
          </a:xfrm>
        </p:spPr>
        <p:txBody>
          <a:bodyPr/>
          <a:lstStyle/>
          <a:p>
            <a:fld id="{9AECD5BA-2C8F-432A-9372-B38BE6D6463F}" type="slidenum">
              <a:rPr kumimoji="1" lang="ja-JP" altLang="en-US" smtClean="0"/>
              <a:t>2</a:t>
            </a:fld>
            <a:endParaRPr kumimoji="1" lang="ja-JP" altLang="en-US"/>
          </a:p>
        </p:txBody>
      </p:sp>
      <p:pic>
        <p:nvPicPr>
          <p:cNvPr id="9" name="図 8"/>
          <p:cNvPicPr>
            <a:picLocks noChangeAspect="1"/>
          </p:cNvPicPr>
          <p:nvPr/>
        </p:nvPicPr>
        <p:blipFill>
          <a:blip r:embed="rId3"/>
          <a:stretch>
            <a:fillRect/>
          </a:stretch>
        </p:blipFill>
        <p:spPr>
          <a:xfrm>
            <a:off x="1156252" y="608921"/>
            <a:ext cx="4114808" cy="5838456"/>
          </a:xfrm>
          <a:prstGeom prst="rect">
            <a:avLst/>
          </a:prstGeom>
        </p:spPr>
      </p:pic>
      <p:sp>
        <p:nvSpPr>
          <p:cNvPr id="5" name="字幕 2">
            <a:extLst>
              <a:ext uri="{FF2B5EF4-FFF2-40B4-BE49-F238E27FC236}">
                <a16:creationId xmlns:a16="http://schemas.microsoft.com/office/drawing/2014/main" id="{BDB07B65-5A3B-4B4F-9969-D76EBA16E0FC}"/>
              </a:ext>
            </a:extLst>
          </p:cNvPr>
          <p:cNvSpPr txBox="1">
            <a:spLocks/>
          </p:cNvSpPr>
          <p:nvPr/>
        </p:nvSpPr>
        <p:spPr>
          <a:xfrm>
            <a:off x="925031" y="6494462"/>
            <a:ext cx="4346029" cy="27409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1400" dirty="0">
                <a:solidFill>
                  <a:schemeClr val="tx1">
                    <a:lumMod val="65000"/>
                    <a:lumOff val="35000"/>
                  </a:schemeClr>
                </a:solidFill>
              </a:rPr>
              <a:t>（出典：大阪府）</a:t>
            </a:r>
          </a:p>
        </p:txBody>
      </p:sp>
      <p:sp>
        <p:nvSpPr>
          <p:cNvPr id="8" name="テキスト ボックス 7">
            <a:extLst>
              <a:ext uri="{FF2B5EF4-FFF2-40B4-BE49-F238E27FC236}">
                <a16:creationId xmlns:a16="http://schemas.microsoft.com/office/drawing/2014/main" id="{EF7E48C3-1737-4064-9603-01E87093664C}"/>
              </a:ext>
            </a:extLst>
          </p:cNvPr>
          <p:cNvSpPr txBox="1"/>
          <p:nvPr/>
        </p:nvSpPr>
        <p:spPr>
          <a:xfrm>
            <a:off x="5744818" y="2284521"/>
            <a:ext cx="62020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このポスターは、</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何のマークを書いたものでしょう？</a:t>
            </a:r>
            <a:endParaRPr lang="en-US" altLang="ja-JP" sz="3600"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878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3</a:t>
            </a:fld>
            <a:endParaRPr kumimoji="1" lang="ja-JP" altLang="en-US"/>
          </a:p>
        </p:txBody>
      </p:sp>
      <p:sp>
        <p:nvSpPr>
          <p:cNvPr id="6" name="テキスト ボックス 5">
            <a:extLst>
              <a:ext uri="{FF2B5EF4-FFF2-40B4-BE49-F238E27FC236}">
                <a16:creationId xmlns:a16="http://schemas.microsoft.com/office/drawing/2014/main" id="{EF7E48C3-1737-4064-9603-01E87093664C}"/>
              </a:ext>
            </a:extLst>
          </p:cNvPr>
          <p:cNvSpPr txBox="1"/>
          <p:nvPr/>
        </p:nvSpPr>
        <p:spPr>
          <a:xfrm>
            <a:off x="4148963" y="3009036"/>
            <a:ext cx="621092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外からはわからなくても</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助けがひつような人ためのマーク。</a:t>
            </a:r>
            <a:endParaRPr lang="en-US" altLang="ja-JP" sz="3600" dirty="0">
              <a:solidFill>
                <a:prstClr val="black"/>
              </a:solidFill>
              <a:latin typeface="游ゴシック" panose="020F0502020204030204"/>
              <a:ea typeface="游ゴシック" panose="020B0400000000000000" pitchFamily="50" charset="-128"/>
            </a:endParaRPr>
          </a:p>
        </p:txBody>
      </p:sp>
      <p:pic>
        <p:nvPicPr>
          <p:cNvPr id="7" name="図 6"/>
          <p:cNvPicPr>
            <a:picLocks noChangeAspect="1"/>
          </p:cNvPicPr>
          <p:nvPr/>
        </p:nvPicPr>
        <p:blipFill>
          <a:blip r:embed="rId3"/>
          <a:stretch>
            <a:fillRect/>
          </a:stretch>
        </p:blipFill>
        <p:spPr>
          <a:xfrm>
            <a:off x="1907392" y="2414771"/>
            <a:ext cx="1857143" cy="2942857"/>
          </a:xfrm>
          <a:prstGeom prst="rect">
            <a:avLst/>
          </a:prstGeom>
        </p:spPr>
      </p:pic>
      <p:sp>
        <p:nvSpPr>
          <p:cNvPr id="8" name="テキスト ボックス 7">
            <a:extLst>
              <a:ext uri="{FF2B5EF4-FFF2-40B4-BE49-F238E27FC236}">
                <a16:creationId xmlns:a16="http://schemas.microsoft.com/office/drawing/2014/main" id="{EF7E48C3-1737-4064-9603-01E87093664C}"/>
              </a:ext>
            </a:extLst>
          </p:cNvPr>
          <p:cNvSpPr txBox="1"/>
          <p:nvPr/>
        </p:nvSpPr>
        <p:spPr>
          <a:xfrm>
            <a:off x="765311" y="1416048"/>
            <a:ext cx="4141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ヘルプマーク</a:t>
            </a:r>
          </a:p>
        </p:txBody>
      </p:sp>
    </p:spTree>
    <p:extLst>
      <p:ext uri="{BB962C8B-B14F-4D97-AF65-F5344CB8AC3E}">
        <p14:creationId xmlns:p14="http://schemas.microsoft.com/office/powerpoint/2010/main" val="22415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7E48C3-1737-4064-9603-01E87093664C}"/>
              </a:ext>
            </a:extLst>
          </p:cNvPr>
          <p:cNvSpPr txBox="1"/>
          <p:nvPr/>
        </p:nvSpPr>
        <p:spPr>
          <a:xfrm>
            <a:off x="689113" y="209417"/>
            <a:ext cx="110788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わたしたちのまわりには</a:t>
            </a:r>
            <a:endParaRPr kumimoji="1" lang="en-US" altLang="ja-JP"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いろんな人がくらしています。</a:t>
            </a:r>
          </a:p>
        </p:txBody>
      </p:sp>
      <p:sp>
        <p:nvSpPr>
          <p:cNvPr id="3" name="テキスト ボックス 2">
            <a:extLst>
              <a:ext uri="{FF2B5EF4-FFF2-40B4-BE49-F238E27FC236}">
                <a16:creationId xmlns:a16="http://schemas.microsoft.com/office/drawing/2014/main" id="{AF4F8CE8-6204-444F-889C-8E5A6886DF68}"/>
              </a:ext>
            </a:extLst>
          </p:cNvPr>
          <p:cNvSpPr txBox="1"/>
          <p:nvPr/>
        </p:nvSpPr>
        <p:spPr>
          <a:xfrm>
            <a:off x="847628" y="1791553"/>
            <a:ext cx="10761785"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目が見えにくい人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耳が聞こえにくい人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車いすを使っている人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からだの中のはたらきがうまくいかない人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気持ちや考えをうまく伝えられない人</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など、「ふべん」を感じている人がいます。</a:t>
            </a: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4</a:t>
            </a:fld>
            <a:endParaRPr kumimoji="1" lang="ja-JP" altLang="en-US"/>
          </a:p>
        </p:txBody>
      </p:sp>
    </p:spTree>
    <p:extLst>
      <p:ext uri="{BB962C8B-B14F-4D97-AF65-F5344CB8AC3E}">
        <p14:creationId xmlns:p14="http://schemas.microsoft.com/office/powerpoint/2010/main" val="300197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448800" y="6492875"/>
            <a:ext cx="27432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C69BF1-1699-43DD-BB4B-43B1F31C2959}" type="slidenum">
              <a:rPr kumimoji="1" lang="ja-JP" altLang="en-US"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 name="左右矢印 6"/>
          <p:cNvSpPr/>
          <p:nvPr/>
        </p:nvSpPr>
        <p:spPr>
          <a:xfrm>
            <a:off x="344485" y="136506"/>
            <a:ext cx="8984073" cy="1843296"/>
          </a:xfrm>
          <a:prstGeom prst="leftRightArrow">
            <a:avLst>
              <a:gd name="adj1" fmla="val 100000"/>
              <a:gd name="adj2" fmla="val 108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0" i="0" u="none" strike="noStrike" kern="1200" cap="none" spc="0" normalizeH="0" baseline="0" noProof="0" dirty="0">
              <a:ln>
                <a:noFill/>
              </a:ln>
              <a:solidFill>
                <a:prstClr val="black"/>
              </a:solidFill>
              <a:effectLst/>
              <a:uLnTx/>
              <a:uFillTx/>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くらしの中でふべんを感じたり、</a:t>
            </a:r>
            <a:endParaRPr kumimoji="1" lang="en-US" altLang="ja-JP" sz="3200" i="0" u="none" strike="noStrike" kern="1200" cap="none" spc="0" normalizeH="0" baseline="0" noProof="0" dirty="0">
              <a:ln>
                <a:noFill/>
              </a:ln>
              <a:solidFill>
                <a:prstClr val="black"/>
              </a:solidFill>
              <a:effectLst/>
              <a:uLnTx/>
              <a:uFillTx/>
              <a:latin typeface="+mn-ea"/>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　こまったりすることが あることを</a:t>
            </a:r>
            <a:endParaRPr kumimoji="1" lang="en-US" altLang="ja-JP" sz="3200" i="0" u="none" strike="noStrike" kern="1200" cap="none" spc="0" normalizeH="0" baseline="0" noProof="0" dirty="0">
              <a:ln>
                <a:noFill/>
              </a:ln>
              <a:solidFill>
                <a:prstClr val="black"/>
              </a:solidFill>
              <a:effectLst/>
              <a:uLnTx/>
              <a:uFillTx/>
              <a:latin typeface="+mn-ea"/>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　</a:t>
            </a:r>
            <a:r>
              <a:rPr kumimoji="1" lang="ja-JP" altLang="en-US" sz="4000"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mn-ea"/>
                <a:cs typeface="Meiryo UI" panose="020B0604030504040204" pitchFamily="50" charset="-128"/>
              </a:rPr>
              <a:t>「しょうがい」がある</a:t>
            </a:r>
            <a:r>
              <a:rPr kumimoji="1" lang="ja-JP" altLang="en-US" sz="3200" i="0" u="none" strike="noStrike" kern="1200" cap="none" spc="0" normalizeH="0" baseline="0" noProof="0" dirty="0">
                <a:ln>
                  <a:noFill/>
                </a:ln>
                <a:solidFill>
                  <a:prstClr val="black"/>
                </a:solidFill>
                <a:effectLst/>
                <a:uLnTx/>
                <a:uFillTx/>
                <a:latin typeface="+mn-ea"/>
                <a:cs typeface="Meiryo UI" panose="020B0604030504040204" pitchFamily="50" charset="-128"/>
              </a:rPr>
              <a:t>といいます</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i="0" u="none" strike="noStrike" kern="1200" cap="none" spc="0" normalizeH="0" baseline="0" noProof="0" dirty="0">
              <a:ln>
                <a:noFill/>
              </a:ln>
              <a:solidFill>
                <a:prstClr val="white"/>
              </a:solidFill>
              <a:effectLst/>
              <a:uLnTx/>
              <a:uFillTx/>
              <a:ea typeface="HG丸ｺﾞｼｯｸM-PRO" panose="020F0600000000000000"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44" y="2073165"/>
            <a:ext cx="4261392" cy="3196043"/>
          </a:xfrm>
          <a:prstGeom prst="rect">
            <a:avLst/>
          </a:prstGeom>
        </p:spPr>
      </p:pic>
      <p:pic>
        <p:nvPicPr>
          <p:cNvPr id="3" name="図 2">
            <a:extLst>
              <a:ext uri="{FF2B5EF4-FFF2-40B4-BE49-F238E27FC236}">
                <a16:creationId xmlns:a16="http://schemas.microsoft.com/office/drawing/2014/main" id="{1DDB75A0-C871-4426-95E8-7745C08E1219}"/>
              </a:ext>
            </a:extLst>
          </p:cNvPr>
          <p:cNvPicPr>
            <a:picLocks noChangeAspect="1"/>
          </p:cNvPicPr>
          <p:nvPr/>
        </p:nvPicPr>
        <p:blipFill>
          <a:blip r:embed="rId4"/>
          <a:stretch>
            <a:fillRect/>
          </a:stretch>
        </p:blipFill>
        <p:spPr>
          <a:xfrm>
            <a:off x="6038845" y="2073165"/>
            <a:ext cx="4261392" cy="3196044"/>
          </a:xfrm>
          <a:prstGeom prst="rect">
            <a:avLst/>
          </a:prstGeom>
        </p:spPr>
      </p:pic>
      <p:pic>
        <p:nvPicPr>
          <p:cNvPr id="5" name="図 4">
            <a:extLst>
              <a:ext uri="{FF2B5EF4-FFF2-40B4-BE49-F238E27FC236}">
                <a16:creationId xmlns:a16="http://schemas.microsoft.com/office/drawing/2014/main" id="{D166875F-7802-4AD5-90AD-C9C20F6F6E72}"/>
              </a:ext>
            </a:extLst>
          </p:cNvPr>
          <p:cNvPicPr>
            <a:picLocks noChangeAspect="1"/>
          </p:cNvPicPr>
          <p:nvPr/>
        </p:nvPicPr>
        <p:blipFill>
          <a:blip r:embed="rId5"/>
          <a:stretch>
            <a:fillRect/>
          </a:stretch>
        </p:blipFill>
        <p:spPr>
          <a:xfrm>
            <a:off x="5081673" y="2820720"/>
            <a:ext cx="816935" cy="1700931"/>
          </a:xfrm>
          <a:prstGeom prst="rect">
            <a:avLst/>
          </a:prstGeom>
        </p:spPr>
      </p:pic>
      <p:sp>
        <p:nvSpPr>
          <p:cNvPr id="8" name="テキスト ボックス 7">
            <a:extLst>
              <a:ext uri="{FF2B5EF4-FFF2-40B4-BE49-F238E27FC236}">
                <a16:creationId xmlns:a16="http://schemas.microsoft.com/office/drawing/2014/main" id="{7612FFE0-9113-45C3-9A51-EC49BFCC8092}"/>
              </a:ext>
            </a:extLst>
          </p:cNvPr>
          <p:cNvSpPr txBox="1"/>
          <p:nvPr/>
        </p:nvSpPr>
        <p:spPr>
          <a:xfrm>
            <a:off x="1113183" y="5401040"/>
            <a:ext cx="110788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dirty="0">
                <a:solidFill>
                  <a:prstClr val="black"/>
                </a:solidFill>
                <a:latin typeface="游ゴシック" panose="020F0502020204030204"/>
                <a:ea typeface="游ゴシック" panose="020B0400000000000000" pitchFamily="50" charset="-128"/>
              </a:rPr>
              <a:t>まわりの人の</a:t>
            </a:r>
            <a:r>
              <a:rPr lang="ja-JP" altLang="en-US" sz="4000" dirty="0">
                <a:solidFill>
                  <a:srgbClr val="FF0000"/>
                </a:solidFill>
                <a:latin typeface="游ゴシック" panose="020F0502020204030204"/>
                <a:ea typeface="游ゴシック" panose="020B0400000000000000" pitchFamily="50" charset="-128"/>
              </a:rPr>
              <a:t>おてつだい</a:t>
            </a:r>
            <a:r>
              <a:rPr lang="ja-JP" altLang="en-US" sz="4000" dirty="0">
                <a:solidFill>
                  <a:prstClr val="black"/>
                </a:solidFill>
                <a:latin typeface="游ゴシック" panose="020F0502020204030204"/>
                <a:ea typeface="游ゴシック" panose="020B0400000000000000" pitchFamily="50" charset="-128"/>
              </a:rPr>
              <a:t>や</a:t>
            </a:r>
            <a:r>
              <a:rPr lang="ja-JP" altLang="en-US" sz="4000" dirty="0">
                <a:solidFill>
                  <a:srgbClr val="FF0000"/>
                </a:solidFill>
                <a:latin typeface="游ゴシック" panose="020F0502020204030204"/>
                <a:ea typeface="游ゴシック" panose="020B0400000000000000" pitchFamily="50" charset="-128"/>
              </a:rPr>
              <a:t>くふう</a:t>
            </a:r>
            <a:r>
              <a:rPr lang="ja-JP" altLang="en-US" sz="4000" dirty="0">
                <a:solidFill>
                  <a:prstClr val="black"/>
                </a:solidFill>
                <a:latin typeface="游ゴシック" panose="020F0502020204030204"/>
                <a:ea typeface="游ゴシック" panose="020B0400000000000000" pitchFamily="50" charset="-128"/>
              </a:rPr>
              <a:t>などで</a:t>
            </a:r>
            <a:endParaRPr lang="en-US" altLang="ja-JP" sz="40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4000" dirty="0">
                <a:solidFill>
                  <a:prstClr val="black"/>
                </a:solidFill>
                <a:latin typeface="游ゴシック" panose="020F0502020204030204"/>
                <a:ea typeface="游ゴシック" panose="020B0400000000000000" pitchFamily="50" charset="-128"/>
              </a:rPr>
              <a:t>く</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らしやすくなる人がいるはずです。</a:t>
            </a:r>
          </a:p>
        </p:txBody>
      </p:sp>
    </p:spTree>
    <p:extLst>
      <p:ext uri="{BB962C8B-B14F-4D97-AF65-F5344CB8AC3E}">
        <p14:creationId xmlns:p14="http://schemas.microsoft.com/office/powerpoint/2010/main" val="11796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F7E48C3-1737-4064-9603-01E87093664C}"/>
              </a:ext>
            </a:extLst>
          </p:cNvPr>
          <p:cNvSpPr txBox="1"/>
          <p:nvPr/>
        </p:nvSpPr>
        <p:spPr>
          <a:xfrm>
            <a:off x="336738" y="185791"/>
            <a:ext cx="11428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みんながくらしやすい「社会」になるために。</a:t>
            </a:r>
          </a:p>
        </p:txBody>
      </p:sp>
      <p:pic>
        <p:nvPicPr>
          <p:cNvPr id="3" name="図 2"/>
          <p:cNvPicPr>
            <a:picLocks noChangeAspect="1"/>
          </p:cNvPicPr>
          <p:nvPr/>
        </p:nvPicPr>
        <p:blipFill>
          <a:blip r:embed="rId3"/>
          <a:stretch>
            <a:fillRect/>
          </a:stretch>
        </p:blipFill>
        <p:spPr>
          <a:xfrm>
            <a:off x="1616172" y="3664435"/>
            <a:ext cx="2285714" cy="2904762"/>
          </a:xfrm>
          <a:prstGeom prst="rect">
            <a:avLst/>
          </a:prstGeom>
        </p:spPr>
      </p:pic>
      <p:pic>
        <p:nvPicPr>
          <p:cNvPr id="7" name="図 6"/>
          <p:cNvPicPr>
            <a:picLocks noChangeAspect="1"/>
          </p:cNvPicPr>
          <p:nvPr/>
        </p:nvPicPr>
        <p:blipFill>
          <a:blip r:embed="rId4"/>
          <a:stretch>
            <a:fillRect/>
          </a:stretch>
        </p:blipFill>
        <p:spPr>
          <a:xfrm>
            <a:off x="8987916" y="1283484"/>
            <a:ext cx="2019048" cy="2380952"/>
          </a:xfrm>
          <a:prstGeom prst="rect">
            <a:avLst/>
          </a:prstGeom>
        </p:spPr>
      </p:pic>
      <p:sp>
        <p:nvSpPr>
          <p:cNvPr id="8" name="テキスト ボックス 7">
            <a:extLst>
              <a:ext uri="{FF2B5EF4-FFF2-40B4-BE49-F238E27FC236}">
                <a16:creationId xmlns:a16="http://schemas.microsoft.com/office/drawing/2014/main" id="{EF7E48C3-1737-4064-9603-01E87093664C}"/>
              </a:ext>
            </a:extLst>
          </p:cNvPr>
          <p:cNvSpPr txBox="1"/>
          <p:nvPr/>
        </p:nvSpPr>
        <p:spPr>
          <a:xfrm>
            <a:off x="780497" y="1124894"/>
            <a:ext cx="679886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目にしょうがいのある人が、</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err="1">
                <a:solidFill>
                  <a:prstClr val="black"/>
                </a:solidFill>
                <a:latin typeface="游ゴシック" panose="020F0502020204030204"/>
                <a:ea typeface="游ゴシック" panose="020B0400000000000000" pitchFamily="50" charset="-128"/>
              </a:rPr>
              <a:t>えきの</a:t>
            </a:r>
            <a:r>
              <a:rPr lang="ja-JP" altLang="en-US" sz="3600" dirty="0">
                <a:solidFill>
                  <a:prstClr val="black"/>
                </a:solidFill>
                <a:latin typeface="游ゴシック" panose="020F0502020204030204"/>
                <a:ea typeface="游ゴシック" panose="020B0400000000000000" pitchFamily="50" charset="-128"/>
              </a:rPr>
              <a:t>ホームを安全に</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いどう</a:t>
            </a: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するためには</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どうすればいいでしょうか？</a:t>
            </a:r>
            <a:endPar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EF7E48C3-1737-4064-9603-01E87093664C}"/>
              </a:ext>
            </a:extLst>
          </p:cNvPr>
          <p:cNvSpPr txBox="1"/>
          <p:nvPr/>
        </p:nvSpPr>
        <p:spPr>
          <a:xfrm>
            <a:off x="4606164" y="4412191"/>
            <a:ext cx="6400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ホームドア、</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かどうしきホームさく</a:t>
            </a:r>
            <a:endParaRPr kumimoji="1" lang="en-US" altLang="ja-JP" sz="3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err="1">
                <a:solidFill>
                  <a:prstClr val="black"/>
                </a:solidFill>
                <a:latin typeface="游ゴシック" panose="020F0502020204030204"/>
                <a:ea typeface="游ゴシック" panose="020B0400000000000000" pitchFamily="50" charset="-128"/>
              </a:rPr>
              <a:t>をせっち</a:t>
            </a:r>
            <a:r>
              <a:rPr lang="ja-JP" altLang="en-US" sz="3600" dirty="0">
                <a:solidFill>
                  <a:prstClr val="black"/>
                </a:solidFill>
                <a:latin typeface="游ゴシック" panose="020F0502020204030204"/>
                <a:ea typeface="游ゴシック" panose="020B0400000000000000" pitchFamily="50" charset="-128"/>
              </a:rPr>
              <a:t>する。</a:t>
            </a:r>
            <a:endParaRPr lang="en-US" altLang="ja-JP" sz="3600" dirty="0">
              <a:solidFill>
                <a:prstClr val="black"/>
              </a:solidFill>
              <a:latin typeface="游ゴシック" panose="020F0502020204030204"/>
              <a:ea typeface="游ゴシック" panose="020B0400000000000000" pitchFamily="50" charset="-128"/>
            </a:endParaRPr>
          </a:p>
        </p:txBody>
      </p:sp>
      <p:sp>
        <p:nvSpPr>
          <p:cNvPr id="10" name="スライド番号プレースホルダー 9"/>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6</a:t>
            </a:fld>
            <a:endParaRPr kumimoji="1" lang="ja-JP" altLang="en-US"/>
          </a:p>
        </p:txBody>
      </p:sp>
    </p:spTree>
    <p:extLst>
      <p:ext uri="{BB962C8B-B14F-4D97-AF65-F5344CB8AC3E}">
        <p14:creationId xmlns:p14="http://schemas.microsoft.com/office/powerpoint/2010/main" val="116554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F7E48C3-1737-4064-9603-01E87093664C}"/>
              </a:ext>
            </a:extLst>
          </p:cNvPr>
          <p:cNvSpPr txBox="1"/>
          <p:nvPr/>
        </p:nvSpPr>
        <p:spPr>
          <a:xfrm>
            <a:off x="336738" y="293520"/>
            <a:ext cx="11428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みんながくらしやすい「</a:t>
            </a:r>
            <a:r>
              <a:rPr lang="ja-JP" altLang="en-US" sz="4000" dirty="0">
                <a:solidFill>
                  <a:prstClr val="black"/>
                </a:solidFill>
                <a:latin typeface="游ゴシック" panose="020F0502020204030204"/>
                <a:ea typeface="游ゴシック" panose="020B0400000000000000" pitchFamily="50" charset="-128"/>
              </a:rPr>
              <a:t>社会</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」になるために。</a:t>
            </a:r>
          </a:p>
        </p:txBody>
      </p:sp>
      <p:sp>
        <p:nvSpPr>
          <p:cNvPr id="9" name="テキスト ボックス 8">
            <a:extLst>
              <a:ext uri="{FF2B5EF4-FFF2-40B4-BE49-F238E27FC236}">
                <a16:creationId xmlns:a16="http://schemas.microsoft.com/office/drawing/2014/main" id="{EF7E48C3-1737-4064-9603-01E87093664C}"/>
              </a:ext>
            </a:extLst>
          </p:cNvPr>
          <p:cNvSpPr txBox="1"/>
          <p:nvPr/>
        </p:nvSpPr>
        <p:spPr>
          <a:xfrm>
            <a:off x="336738" y="1216280"/>
            <a:ext cx="1142854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noProof="0" dirty="0">
                <a:solidFill>
                  <a:prstClr val="black"/>
                </a:solidFill>
                <a:latin typeface="游ゴシック" panose="020F0502020204030204"/>
                <a:ea typeface="游ゴシック" panose="020B0400000000000000" pitchFamily="50" charset="-128"/>
              </a:rPr>
              <a:t>しょうがいのある人だけでなく、大人も子どもも</a:t>
            </a:r>
            <a:endParaRPr lang="en-US" altLang="ja-JP" sz="3600" noProof="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みんながくらしやすい社会になるために、</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いろいろな工夫がされています。</a:t>
            </a:r>
            <a:endParaRPr lang="en-US" altLang="ja-JP" sz="3600" dirty="0">
              <a:solidFill>
                <a:prstClr val="black"/>
              </a:solidFill>
              <a:latin typeface="游ゴシック" panose="020F0502020204030204"/>
              <a:ea typeface="游ゴシック" panose="020B0400000000000000" pitchFamily="50" charset="-128"/>
            </a:endParaRPr>
          </a:p>
        </p:txBody>
      </p:sp>
      <p:grpSp>
        <p:nvGrpSpPr>
          <p:cNvPr id="19" name="グループ化 18"/>
          <p:cNvGrpSpPr/>
          <p:nvPr/>
        </p:nvGrpSpPr>
        <p:grpSpPr>
          <a:xfrm>
            <a:off x="4242931" y="3503414"/>
            <a:ext cx="2847096" cy="3354586"/>
            <a:chOff x="4242931" y="3503414"/>
            <a:chExt cx="2847096" cy="3354586"/>
          </a:xfrm>
        </p:grpSpPr>
        <p:pic>
          <p:nvPicPr>
            <p:cNvPr id="10" name="図 9"/>
            <p:cNvPicPr>
              <a:picLocks noChangeAspect="1"/>
            </p:cNvPicPr>
            <p:nvPr/>
          </p:nvPicPr>
          <p:blipFill>
            <a:blip r:embed="rId3"/>
            <a:stretch>
              <a:fillRect/>
            </a:stretch>
          </p:blipFill>
          <p:spPr>
            <a:xfrm rot="5400000">
              <a:off x="4019887" y="3787860"/>
              <a:ext cx="3354586" cy="2785694"/>
            </a:xfrm>
            <a:prstGeom prst="rect">
              <a:avLst/>
            </a:prstGeom>
          </p:spPr>
        </p:pic>
        <p:sp>
          <p:nvSpPr>
            <p:cNvPr id="11" name="テキスト ボックス 10"/>
            <p:cNvSpPr txBox="1"/>
            <p:nvPr/>
          </p:nvSpPr>
          <p:spPr>
            <a:xfrm>
              <a:off x="4242931" y="5628640"/>
              <a:ext cx="1173678" cy="276999"/>
            </a:xfrm>
            <a:prstGeom prst="rect">
              <a:avLst/>
            </a:prstGeom>
            <a:solidFill>
              <a:schemeClr val="bg1"/>
            </a:solidFill>
          </p:spPr>
          <p:txBody>
            <a:bodyPr wrap="square" rtlCol="0">
              <a:spAutoFit/>
            </a:bodyPr>
            <a:lstStyle/>
            <a:p>
              <a:pPr algn="r"/>
              <a:r>
                <a:rPr kumimoji="1" lang="ja-JP" altLang="en-US" sz="1200" dirty="0">
                  <a:latin typeface="HG丸ｺﾞｼｯｸM-PRO" panose="020F0600000000000000" pitchFamily="50" charset="-128"/>
                  <a:ea typeface="HG丸ｺﾞｼｯｸM-PRO" panose="020F0600000000000000" pitchFamily="50" charset="-128"/>
                </a:rPr>
                <a:t>バリアフリー</a:t>
              </a:r>
            </a:p>
          </p:txBody>
        </p:sp>
      </p:grpSp>
      <p:pic>
        <p:nvPicPr>
          <p:cNvPr id="17" name="図 16"/>
          <p:cNvPicPr>
            <a:picLocks noChangeAspect="1"/>
          </p:cNvPicPr>
          <p:nvPr/>
        </p:nvPicPr>
        <p:blipFill>
          <a:blip r:embed="rId4"/>
          <a:stretch>
            <a:fillRect/>
          </a:stretch>
        </p:blipFill>
        <p:spPr>
          <a:xfrm>
            <a:off x="9428516" y="4125760"/>
            <a:ext cx="2361905" cy="2514286"/>
          </a:xfrm>
          <a:prstGeom prst="rect">
            <a:avLst/>
          </a:prstGeom>
        </p:spPr>
      </p:pic>
      <p:pic>
        <p:nvPicPr>
          <p:cNvPr id="15" name="図 14"/>
          <p:cNvPicPr>
            <a:picLocks noChangeAspect="1"/>
          </p:cNvPicPr>
          <p:nvPr/>
        </p:nvPicPr>
        <p:blipFill>
          <a:blip r:embed="rId5"/>
          <a:stretch>
            <a:fillRect/>
          </a:stretch>
        </p:blipFill>
        <p:spPr>
          <a:xfrm>
            <a:off x="7456901" y="2378236"/>
            <a:ext cx="2933333" cy="2114286"/>
          </a:xfrm>
          <a:prstGeom prst="rect">
            <a:avLst/>
          </a:prstGeom>
        </p:spPr>
      </p:pic>
      <p:pic>
        <p:nvPicPr>
          <p:cNvPr id="18" name="図 17"/>
          <p:cNvPicPr>
            <a:picLocks noChangeAspect="1"/>
          </p:cNvPicPr>
          <p:nvPr/>
        </p:nvPicPr>
        <p:blipFill>
          <a:blip r:embed="rId6"/>
          <a:stretch>
            <a:fillRect/>
          </a:stretch>
        </p:blipFill>
        <p:spPr>
          <a:xfrm>
            <a:off x="528686" y="3153486"/>
            <a:ext cx="3408773" cy="2846344"/>
          </a:xfrm>
          <a:prstGeom prst="rect">
            <a:avLst/>
          </a:prstGeom>
        </p:spPr>
      </p:pic>
      <p:sp>
        <p:nvSpPr>
          <p:cNvPr id="2" name="スライド番号プレースホルダー 1"/>
          <p:cNvSpPr>
            <a:spLocks noGrp="1"/>
          </p:cNvSpPr>
          <p:nvPr>
            <p:ph type="sldNum" sz="quarter" idx="12"/>
          </p:nvPr>
        </p:nvSpPr>
        <p:spPr>
          <a:xfrm>
            <a:off x="9448800" y="6457483"/>
            <a:ext cx="2743200" cy="365125"/>
          </a:xfrm>
        </p:spPr>
        <p:txBody>
          <a:bodyPr/>
          <a:lstStyle/>
          <a:p>
            <a:fld id="{9AECD5BA-2C8F-432A-9372-B38BE6D6463F}" type="slidenum">
              <a:rPr kumimoji="1" lang="ja-JP" altLang="en-US" smtClean="0"/>
              <a:t>7</a:t>
            </a:fld>
            <a:endParaRPr kumimoji="1" lang="ja-JP" altLang="en-US"/>
          </a:p>
        </p:txBody>
      </p:sp>
    </p:spTree>
    <p:extLst>
      <p:ext uri="{BB962C8B-B14F-4D97-AF65-F5344CB8AC3E}">
        <p14:creationId xmlns:p14="http://schemas.microsoft.com/office/powerpoint/2010/main" val="985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F7E48C3-1737-4064-9603-01E87093664C}"/>
              </a:ext>
            </a:extLst>
          </p:cNvPr>
          <p:cNvSpPr txBox="1"/>
          <p:nvPr/>
        </p:nvSpPr>
        <p:spPr>
          <a:xfrm>
            <a:off x="336738" y="293520"/>
            <a:ext cx="11428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みんながくらしやすい「</a:t>
            </a:r>
            <a:r>
              <a:rPr lang="ja-JP" altLang="en-US" sz="4000" dirty="0">
                <a:solidFill>
                  <a:prstClr val="black"/>
                </a:solidFill>
                <a:latin typeface="游ゴシック" panose="020F0502020204030204"/>
                <a:ea typeface="游ゴシック" panose="020B0400000000000000" pitchFamily="50" charset="-128"/>
              </a:rPr>
              <a:t>社会</a:t>
            </a: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」になるために。</a:t>
            </a:r>
          </a:p>
        </p:txBody>
      </p:sp>
      <p:sp>
        <p:nvSpPr>
          <p:cNvPr id="5" name="テキスト ボックス 4">
            <a:extLst>
              <a:ext uri="{FF2B5EF4-FFF2-40B4-BE49-F238E27FC236}">
                <a16:creationId xmlns:a16="http://schemas.microsoft.com/office/drawing/2014/main" id="{EF7E48C3-1737-4064-9603-01E87093664C}"/>
              </a:ext>
            </a:extLst>
          </p:cNvPr>
          <p:cNvSpPr txBox="1"/>
          <p:nvPr/>
        </p:nvSpPr>
        <p:spPr>
          <a:xfrm>
            <a:off x="722818" y="1683640"/>
            <a:ext cx="1065638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しょうがいのある人もないひとも、</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みんながくらしやすい社会にしていくには、</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だれもがくらしやすいかんきょうづくりが</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大切です。</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みなさんの身近なところではどうでしょうか。</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また、自分たちには何ができるのか、</a:t>
            </a:r>
            <a:endParaRPr lang="en-US" altLang="ja-JP" sz="36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游ゴシック" panose="020F0502020204030204"/>
                <a:ea typeface="游ゴシック" panose="020B0400000000000000" pitchFamily="50" charset="-128"/>
              </a:rPr>
              <a:t>かんがえることも大切です。</a:t>
            </a:r>
            <a:endParaRPr lang="en-US" altLang="ja-JP" sz="3600" dirty="0">
              <a:solidFill>
                <a:prstClr val="black"/>
              </a:solidFill>
              <a:latin typeface="游ゴシック" panose="020F0502020204030204"/>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9AECD5BA-2C8F-432A-9372-B38BE6D6463F}" type="slidenum">
              <a:rPr kumimoji="1" lang="ja-JP" altLang="en-US" smtClean="0"/>
              <a:t>8</a:t>
            </a:fld>
            <a:endParaRPr kumimoji="1" lang="ja-JP" altLang="en-US"/>
          </a:p>
        </p:txBody>
      </p:sp>
    </p:spTree>
    <p:extLst>
      <p:ext uri="{BB962C8B-B14F-4D97-AF65-F5344CB8AC3E}">
        <p14:creationId xmlns:p14="http://schemas.microsoft.com/office/powerpoint/2010/main" val="17724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896678" y="1307650"/>
            <a:ext cx="2557886" cy="1609881"/>
          </a:xfrm>
          <a:prstGeom prst="rect">
            <a:avLst/>
          </a:prstGeom>
        </p:spPr>
      </p:pic>
      <p:pic>
        <p:nvPicPr>
          <p:cNvPr id="5" name="図 4"/>
          <p:cNvPicPr>
            <a:picLocks noChangeAspect="1"/>
          </p:cNvPicPr>
          <p:nvPr/>
        </p:nvPicPr>
        <p:blipFill>
          <a:blip r:embed="rId4"/>
          <a:stretch>
            <a:fillRect/>
          </a:stretch>
        </p:blipFill>
        <p:spPr>
          <a:xfrm>
            <a:off x="2854735" y="4188624"/>
            <a:ext cx="1453332" cy="2718598"/>
          </a:xfrm>
          <a:prstGeom prst="rect">
            <a:avLst/>
          </a:prstGeom>
        </p:spPr>
      </p:pic>
      <p:pic>
        <p:nvPicPr>
          <p:cNvPr id="11" name="図 10"/>
          <p:cNvPicPr>
            <a:picLocks noChangeAspect="1"/>
          </p:cNvPicPr>
          <p:nvPr/>
        </p:nvPicPr>
        <p:blipFill>
          <a:blip r:embed="rId5"/>
          <a:stretch>
            <a:fillRect/>
          </a:stretch>
        </p:blipFill>
        <p:spPr>
          <a:xfrm>
            <a:off x="4431646" y="4430806"/>
            <a:ext cx="2647239" cy="2373469"/>
          </a:xfrm>
          <a:prstGeom prst="rect">
            <a:avLst/>
          </a:prstGeom>
        </p:spPr>
      </p:pic>
      <p:sp>
        <p:nvSpPr>
          <p:cNvPr id="13" name="テキスト ボックス 12">
            <a:extLst>
              <a:ext uri="{FF2B5EF4-FFF2-40B4-BE49-F238E27FC236}">
                <a16:creationId xmlns:a16="http://schemas.microsoft.com/office/drawing/2014/main" id="{77F7C34A-AE94-4E3A-A0EB-A68B957E909D}"/>
              </a:ext>
            </a:extLst>
          </p:cNvPr>
          <p:cNvSpPr txBox="1"/>
          <p:nvPr/>
        </p:nvSpPr>
        <p:spPr>
          <a:xfrm>
            <a:off x="648332" y="3756034"/>
            <a:ext cx="42477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耳にしょうがいがある人</a:t>
            </a:r>
          </a:p>
        </p:txBody>
      </p:sp>
      <p:pic>
        <p:nvPicPr>
          <p:cNvPr id="14" name="図 13"/>
          <p:cNvPicPr>
            <a:picLocks noChangeAspect="1"/>
          </p:cNvPicPr>
          <p:nvPr/>
        </p:nvPicPr>
        <p:blipFill>
          <a:blip r:embed="rId6"/>
          <a:stretch>
            <a:fillRect/>
          </a:stretch>
        </p:blipFill>
        <p:spPr>
          <a:xfrm>
            <a:off x="9022690" y="1239856"/>
            <a:ext cx="3372510" cy="2700844"/>
          </a:xfrm>
          <a:prstGeom prst="rect">
            <a:avLst/>
          </a:prstGeom>
        </p:spPr>
      </p:pic>
      <p:sp>
        <p:nvSpPr>
          <p:cNvPr id="15" name="テキスト ボックス 14">
            <a:extLst>
              <a:ext uri="{FF2B5EF4-FFF2-40B4-BE49-F238E27FC236}">
                <a16:creationId xmlns:a16="http://schemas.microsoft.com/office/drawing/2014/main" id="{77F7C34A-AE94-4E3A-A0EB-A68B957E909D}"/>
              </a:ext>
            </a:extLst>
          </p:cNvPr>
          <p:cNvSpPr txBox="1"/>
          <p:nvPr/>
        </p:nvSpPr>
        <p:spPr>
          <a:xfrm>
            <a:off x="7479435" y="3933299"/>
            <a:ext cx="4247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目にしょうがいがある人</a:t>
            </a:r>
          </a:p>
        </p:txBody>
      </p:sp>
      <p:sp>
        <p:nvSpPr>
          <p:cNvPr id="16" name="テキスト ボックス 15">
            <a:extLst>
              <a:ext uri="{FF2B5EF4-FFF2-40B4-BE49-F238E27FC236}">
                <a16:creationId xmlns:a16="http://schemas.microsoft.com/office/drawing/2014/main" id="{77F7C34A-AE94-4E3A-A0EB-A68B957E909D}"/>
              </a:ext>
            </a:extLst>
          </p:cNvPr>
          <p:cNvSpPr txBox="1"/>
          <p:nvPr/>
        </p:nvSpPr>
        <p:spPr>
          <a:xfrm>
            <a:off x="7021877" y="6139665"/>
            <a:ext cx="42477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体にしょうがいがある人</a:t>
            </a:r>
          </a:p>
        </p:txBody>
      </p:sp>
      <p:sp>
        <p:nvSpPr>
          <p:cNvPr id="18" name="テキスト ボックス 17">
            <a:extLst>
              <a:ext uri="{FF2B5EF4-FFF2-40B4-BE49-F238E27FC236}">
                <a16:creationId xmlns:a16="http://schemas.microsoft.com/office/drawing/2014/main" id="{25E2B753-F406-4A63-84BA-774C9D267D9F}"/>
              </a:ext>
            </a:extLst>
          </p:cNvPr>
          <p:cNvSpPr txBox="1"/>
          <p:nvPr/>
        </p:nvSpPr>
        <p:spPr>
          <a:xfrm>
            <a:off x="648332" y="239176"/>
            <a:ext cx="110788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自分たちにできることって何かな？</a:t>
            </a:r>
          </a:p>
        </p:txBody>
      </p:sp>
      <p:pic>
        <p:nvPicPr>
          <p:cNvPr id="2" name="図 1"/>
          <p:cNvPicPr>
            <a:picLocks noChangeAspect="1"/>
          </p:cNvPicPr>
          <p:nvPr/>
        </p:nvPicPr>
        <p:blipFill rotWithShape="1">
          <a:blip r:embed="rId7"/>
          <a:srcRect t="11141"/>
          <a:stretch/>
        </p:blipFill>
        <p:spPr>
          <a:xfrm>
            <a:off x="2519738" y="1165759"/>
            <a:ext cx="3701281" cy="1437504"/>
          </a:xfrm>
          <a:prstGeom prst="rect">
            <a:avLst/>
          </a:prstGeom>
        </p:spPr>
      </p:pic>
      <p:sp>
        <p:nvSpPr>
          <p:cNvPr id="3" name="スライド番号プレースホルダー 2"/>
          <p:cNvSpPr>
            <a:spLocks noGrp="1"/>
          </p:cNvSpPr>
          <p:nvPr>
            <p:ph type="sldNum" sz="quarter" idx="12"/>
          </p:nvPr>
        </p:nvSpPr>
        <p:spPr>
          <a:xfrm>
            <a:off x="9448800" y="64391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CD5BA-2C8F-432A-9372-B38BE6D6463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17" name="図 16"/>
          <p:cNvPicPr>
            <a:picLocks noChangeAspect="1"/>
          </p:cNvPicPr>
          <p:nvPr/>
        </p:nvPicPr>
        <p:blipFill>
          <a:blip r:embed="rId8"/>
          <a:stretch>
            <a:fillRect/>
          </a:stretch>
        </p:blipFill>
        <p:spPr>
          <a:xfrm>
            <a:off x="279417" y="2255125"/>
            <a:ext cx="2601374" cy="1476354"/>
          </a:xfrm>
          <a:prstGeom prst="rect">
            <a:avLst/>
          </a:prstGeom>
        </p:spPr>
      </p:pic>
    </p:spTree>
    <p:extLst>
      <p:ext uri="{BB962C8B-B14F-4D97-AF65-F5344CB8AC3E}">
        <p14:creationId xmlns:p14="http://schemas.microsoft.com/office/powerpoint/2010/main" val="25051160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2049</Words>
  <Application>Microsoft Office PowerPoint</Application>
  <PresentationFormat>ワイド画面</PresentationFormat>
  <Paragraphs>246</Paragraphs>
  <Slides>14</Slides>
  <Notes>14</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21" baseType="lpstr">
      <vt:lpstr>HG丸ｺﾞｼｯｸM-PRO</vt:lpstr>
      <vt:lpstr>游ゴシック</vt:lpstr>
      <vt:lpstr>游ゴシック Light</vt:lpstr>
      <vt:lpstr>Arial</vt:lpstr>
      <vt:lpstr>Wingdings</vt:lpstr>
      <vt:lpstr>Office テーマ</vt:lpstr>
      <vt:lpstr>ビットマップ イメージ</vt:lpstr>
      <vt:lpstr>「しょうがい」ってなんだろう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2025-03-31T04:20:12Z</dcterms:created>
  <dcterms:modified xsi:type="dcterms:W3CDTF">2025-03-31T04:20:16Z</dcterms:modified>
</cp:coreProperties>
</file>