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6"/>
  </p:notesMasterIdLst>
  <p:handoutMasterIdLst>
    <p:handoutMasterId r:id="rId7"/>
  </p:handoutMasterIdLst>
  <p:sldIdLst>
    <p:sldId id="984" r:id="rId5"/>
  </p:sldIdLst>
  <p:sldSz cx="7200900" cy="10333038"/>
  <p:notesSz cx="9939338" cy="68072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60195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20387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80581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4077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300963" algn="l" defTabSz="920387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61159" algn="l" defTabSz="920387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21350" algn="l" defTabSz="920387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81541" algn="l" defTabSz="920387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58">
          <p15:clr>
            <a:srgbClr val="A4A3A4"/>
          </p15:clr>
        </p15:guide>
        <p15:guide id="2" pos="22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B43"/>
    <a:srgbClr val="FFCC00"/>
    <a:srgbClr val="FF5050"/>
    <a:srgbClr val="FFFF00"/>
    <a:srgbClr val="525252"/>
    <a:srgbClr val="D7EEF9"/>
    <a:srgbClr val="E5F4FB"/>
    <a:srgbClr val="FF7C80"/>
    <a:srgbClr val="F2F2F2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6" autoAdjust="0"/>
    <p:restoredTop sz="97302" autoAdjust="0"/>
  </p:normalViewPr>
  <p:slideViewPr>
    <p:cSldViewPr>
      <p:cViewPr>
        <p:scale>
          <a:sx n="130" d="100"/>
          <a:sy n="130" d="100"/>
        </p:scale>
        <p:origin x="504" y="-2886"/>
      </p:cViewPr>
      <p:guideLst>
        <p:guide orient="horz" pos="3258"/>
        <p:guide pos="22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5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t" anchorCtr="0" compatLnSpc="1">
            <a:prstTxWarp prst="textNoShape">
              <a:avLst/>
            </a:prstTxWarp>
          </a:bodyPr>
          <a:lstStyle>
            <a:lvl1pPr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4038" y="5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t" anchorCtr="0" compatLnSpc="1">
            <a:prstTxWarp prst="textNoShape">
              <a:avLst/>
            </a:prstTxWarp>
          </a:bodyPr>
          <a:lstStyle>
            <a:lvl1pPr algn="r"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67396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b" anchorCtr="0" compatLnSpc="1">
            <a:prstTxWarp prst="textNoShape">
              <a:avLst/>
            </a:prstTxWarp>
          </a:bodyPr>
          <a:lstStyle>
            <a:lvl1pPr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4038" y="6467396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b" anchorCtr="0" compatLnSpc="1">
            <a:prstTxWarp prst="textNoShape">
              <a:avLst/>
            </a:prstTxWarp>
          </a:bodyPr>
          <a:lstStyle>
            <a:lvl1pPr algn="r" defTabSz="912813">
              <a:defRPr/>
            </a:lvl1pPr>
          </a:lstStyle>
          <a:p>
            <a:pPr>
              <a:defRPr/>
            </a:pPr>
            <a:fld id="{B069A766-A11E-41DC-A7D2-E83FAB85D94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25930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5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t" anchorCtr="0" compatLnSpc="1">
            <a:prstTxWarp prst="textNoShape">
              <a:avLst/>
            </a:prstTxWarp>
          </a:bodyPr>
          <a:lstStyle>
            <a:lvl1pPr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4038" y="5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t" anchorCtr="0" compatLnSpc="1">
            <a:prstTxWarp prst="textNoShape">
              <a:avLst/>
            </a:prstTxWarp>
          </a:bodyPr>
          <a:lstStyle>
            <a:lvl1pPr algn="r"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75" y="509588"/>
            <a:ext cx="1778000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4497"/>
            <a:ext cx="7291388" cy="306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67396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b" anchorCtr="0" compatLnSpc="1">
            <a:prstTxWarp prst="textNoShape">
              <a:avLst/>
            </a:prstTxWarp>
          </a:bodyPr>
          <a:lstStyle>
            <a:lvl1pPr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4038" y="6467396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b" anchorCtr="0" compatLnSpc="1">
            <a:prstTxWarp prst="textNoShape">
              <a:avLst/>
            </a:prstTxWarp>
          </a:bodyPr>
          <a:lstStyle>
            <a:lvl1pPr algn="r" defTabSz="912813">
              <a:defRPr/>
            </a:lvl1pPr>
          </a:lstStyle>
          <a:p>
            <a:pPr>
              <a:defRPr/>
            </a:pPr>
            <a:fld id="{23B5CCBE-E1D7-4BFF-8FC7-4A14C60B5710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80817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60195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20387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80581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4077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300963" algn="l" defTabSz="9203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61159" algn="l" defTabSz="9203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21350" algn="l" defTabSz="9203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81541" algn="l" defTabSz="9203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79875" y="509588"/>
            <a:ext cx="1778000" cy="25527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B5CCBE-E1D7-4BFF-8FC7-4A14C60B5710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62547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9" y="3210006"/>
            <a:ext cx="6120765" cy="221490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41" y="5855394"/>
            <a:ext cx="5040630" cy="26406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6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73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606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474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34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21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08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94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42D34C-53FD-4586-B2F0-E76FB08BEF6B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9EEFBD-EC6F-46E6-AC42-1733B8BB2735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3" y="413819"/>
            <a:ext cx="1620203" cy="8816569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60047" y="413819"/>
            <a:ext cx="4740593" cy="881656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CD506-9536-4B39-97EF-2D47BD1A386D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BE823-2990-4351-9708-2E817161E331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4" y="6640005"/>
            <a:ext cx="6120765" cy="2052257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8824" y="4379626"/>
            <a:ext cx="6120765" cy="2260352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687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7374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606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474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343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212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0811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949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01142-2ED9-477D-BCA3-CFFA70900970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60045" y="2411081"/>
            <a:ext cx="3180398" cy="681932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458" y="2411081"/>
            <a:ext cx="3180398" cy="681932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F2D70D-1300-4841-91F6-F12544984DA1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056" y="2312980"/>
            <a:ext cx="3181648" cy="96393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6875" indent="0">
              <a:buNone/>
              <a:defRPr sz="2100" b="1"/>
            </a:lvl2pPr>
            <a:lvl3pPr marL="973746" indent="0">
              <a:buNone/>
              <a:defRPr sz="1900" b="1"/>
            </a:lvl3pPr>
            <a:lvl4pPr marL="1460621" indent="0">
              <a:buNone/>
              <a:defRPr sz="1700" b="1"/>
            </a:lvl4pPr>
            <a:lvl5pPr marL="1947494" indent="0">
              <a:buNone/>
              <a:defRPr sz="1700" b="1"/>
            </a:lvl5pPr>
            <a:lvl6pPr marL="2434367" indent="0">
              <a:buNone/>
              <a:defRPr sz="1700" b="1"/>
            </a:lvl6pPr>
            <a:lvl7pPr marL="2921239" indent="0">
              <a:buNone/>
              <a:defRPr sz="1700" b="1"/>
            </a:lvl7pPr>
            <a:lvl8pPr marL="3408114" indent="0">
              <a:buNone/>
              <a:defRPr sz="1700" b="1"/>
            </a:lvl8pPr>
            <a:lvl9pPr marL="3894987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0056" y="3276917"/>
            <a:ext cx="3181648" cy="595345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57961" y="2312980"/>
            <a:ext cx="3182899" cy="96393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6875" indent="0">
              <a:buNone/>
              <a:defRPr sz="2100" b="1"/>
            </a:lvl2pPr>
            <a:lvl3pPr marL="973746" indent="0">
              <a:buNone/>
              <a:defRPr sz="1900" b="1"/>
            </a:lvl3pPr>
            <a:lvl4pPr marL="1460621" indent="0">
              <a:buNone/>
              <a:defRPr sz="1700" b="1"/>
            </a:lvl4pPr>
            <a:lvl5pPr marL="1947494" indent="0">
              <a:buNone/>
              <a:defRPr sz="1700" b="1"/>
            </a:lvl5pPr>
            <a:lvl6pPr marL="2434367" indent="0">
              <a:buNone/>
              <a:defRPr sz="1700" b="1"/>
            </a:lvl6pPr>
            <a:lvl7pPr marL="2921239" indent="0">
              <a:buNone/>
              <a:defRPr sz="1700" b="1"/>
            </a:lvl7pPr>
            <a:lvl8pPr marL="3408114" indent="0">
              <a:buNone/>
              <a:defRPr sz="1700" b="1"/>
            </a:lvl8pPr>
            <a:lvl9pPr marL="3894987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57961" y="3276917"/>
            <a:ext cx="3182899" cy="595345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E641-9058-4C4E-A723-F9D5FF68B5B7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85488B-9F7E-47D7-BCFB-3DADEFF444AE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BB047-C911-450D-9E15-BFC6FB6EECFB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61" y="411438"/>
            <a:ext cx="2369047" cy="1750876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15363" y="411427"/>
            <a:ext cx="4025503" cy="8818962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60061" y="2162319"/>
            <a:ext cx="2369047" cy="7068086"/>
          </a:xfrm>
        </p:spPr>
        <p:txBody>
          <a:bodyPr/>
          <a:lstStyle>
            <a:lvl1pPr marL="0" indent="0">
              <a:buNone/>
              <a:defRPr sz="1500"/>
            </a:lvl1pPr>
            <a:lvl2pPr marL="486875" indent="0">
              <a:buNone/>
              <a:defRPr sz="1300"/>
            </a:lvl2pPr>
            <a:lvl3pPr marL="973746" indent="0">
              <a:buNone/>
              <a:defRPr sz="1000"/>
            </a:lvl3pPr>
            <a:lvl4pPr marL="1460621" indent="0">
              <a:buNone/>
              <a:defRPr sz="900"/>
            </a:lvl4pPr>
            <a:lvl5pPr marL="1947494" indent="0">
              <a:buNone/>
              <a:defRPr sz="900"/>
            </a:lvl5pPr>
            <a:lvl6pPr marL="2434367" indent="0">
              <a:buNone/>
              <a:defRPr sz="900"/>
            </a:lvl6pPr>
            <a:lvl7pPr marL="2921239" indent="0">
              <a:buNone/>
              <a:defRPr sz="900"/>
            </a:lvl7pPr>
            <a:lvl8pPr marL="3408114" indent="0">
              <a:buNone/>
              <a:defRPr sz="900"/>
            </a:lvl8pPr>
            <a:lvl9pPr marL="3894987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F467D-822F-4DB9-93A2-F60B019102C0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30" y="7233158"/>
            <a:ext cx="4320540" cy="85391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11430" y="923302"/>
            <a:ext cx="4320540" cy="6199823"/>
          </a:xfrm>
        </p:spPr>
        <p:txBody>
          <a:bodyPr/>
          <a:lstStyle>
            <a:lvl1pPr marL="0" indent="0">
              <a:buNone/>
              <a:defRPr sz="3500"/>
            </a:lvl1pPr>
            <a:lvl2pPr marL="486875" indent="0">
              <a:buNone/>
              <a:defRPr sz="3000"/>
            </a:lvl2pPr>
            <a:lvl3pPr marL="973746" indent="0">
              <a:buNone/>
              <a:defRPr sz="2500"/>
            </a:lvl3pPr>
            <a:lvl4pPr marL="1460621" indent="0">
              <a:buNone/>
              <a:defRPr sz="2100"/>
            </a:lvl4pPr>
            <a:lvl5pPr marL="1947494" indent="0">
              <a:buNone/>
              <a:defRPr sz="2100"/>
            </a:lvl5pPr>
            <a:lvl6pPr marL="2434367" indent="0">
              <a:buNone/>
              <a:defRPr sz="2100"/>
            </a:lvl6pPr>
            <a:lvl7pPr marL="2921239" indent="0">
              <a:buNone/>
              <a:defRPr sz="2100"/>
            </a:lvl7pPr>
            <a:lvl8pPr marL="3408114" indent="0">
              <a:buNone/>
              <a:defRPr sz="2100"/>
            </a:lvl8pPr>
            <a:lvl9pPr marL="3894987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11430" y="8087039"/>
            <a:ext cx="4320540" cy="1212696"/>
          </a:xfrm>
        </p:spPr>
        <p:txBody>
          <a:bodyPr/>
          <a:lstStyle>
            <a:lvl1pPr marL="0" indent="0">
              <a:buNone/>
              <a:defRPr sz="1500"/>
            </a:lvl1pPr>
            <a:lvl2pPr marL="486875" indent="0">
              <a:buNone/>
              <a:defRPr sz="1300"/>
            </a:lvl2pPr>
            <a:lvl3pPr marL="973746" indent="0">
              <a:buNone/>
              <a:defRPr sz="1000"/>
            </a:lvl3pPr>
            <a:lvl4pPr marL="1460621" indent="0">
              <a:buNone/>
              <a:defRPr sz="900"/>
            </a:lvl4pPr>
            <a:lvl5pPr marL="1947494" indent="0">
              <a:buNone/>
              <a:defRPr sz="900"/>
            </a:lvl5pPr>
            <a:lvl6pPr marL="2434367" indent="0">
              <a:buNone/>
              <a:defRPr sz="900"/>
            </a:lvl6pPr>
            <a:lvl7pPr marL="2921239" indent="0">
              <a:buNone/>
              <a:defRPr sz="900"/>
            </a:lvl7pPr>
            <a:lvl8pPr marL="3408114" indent="0">
              <a:buNone/>
              <a:defRPr sz="900"/>
            </a:lvl8pPr>
            <a:lvl9pPr marL="3894987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AA528-C48E-4E1B-8029-EA6B1907BB33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60046" y="413800"/>
            <a:ext cx="6480810" cy="1722173"/>
          </a:xfrm>
          <a:prstGeom prst="rect">
            <a:avLst/>
          </a:prstGeom>
        </p:spPr>
        <p:txBody>
          <a:bodyPr vert="horz" lIns="97377" tIns="48686" rIns="97377" bIns="48686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046" y="2411081"/>
            <a:ext cx="6480810" cy="6819327"/>
          </a:xfrm>
          <a:prstGeom prst="rect">
            <a:avLst/>
          </a:prstGeom>
        </p:spPr>
        <p:txBody>
          <a:bodyPr vert="horz" lIns="97377" tIns="48686" rIns="97377" bIns="48686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60054" y="9577264"/>
            <a:ext cx="1680210" cy="550139"/>
          </a:xfrm>
          <a:prstGeom prst="rect">
            <a:avLst/>
          </a:prstGeom>
        </p:spPr>
        <p:txBody>
          <a:bodyPr vert="horz" lIns="97377" tIns="48686" rIns="97377" bIns="48686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460316" y="9577264"/>
            <a:ext cx="2280285" cy="550139"/>
          </a:xfrm>
          <a:prstGeom prst="rect">
            <a:avLst/>
          </a:prstGeom>
        </p:spPr>
        <p:txBody>
          <a:bodyPr vert="horz" lIns="97377" tIns="48686" rIns="97377" bIns="48686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160658" y="9577264"/>
            <a:ext cx="1680210" cy="550139"/>
          </a:xfrm>
          <a:prstGeom prst="rect">
            <a:avLst/>
          </a:prstGeom>
        </p:spPr>
        <p:txBody>
          <a:bodyPr vert="horz" lIns="97377" tIns="48686" rIns="97377" bIns="48686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E4FA21-1B25-4ACF-A279-EE1EC8294F65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dt="0"/>
  <p:txStyles>
    <p:titleStyle>
      <a:lvl1pPr algn="ctr" defTabSz="973746" rtl="0" eaLnBrk="1" latinLnBrk="0" hangingPunct="1">
        <a:spcBef>
          <a:spcPct val="0"/>
        </a:spcBef>
        <a:buNone/>
        <a:defRPr kumimoji="1"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153" indent="-365153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791169" indent="-304297" algn="l" defTabSz="973746" rtl="0" eaLnBrk="1" latinLnBrk="0" hangingPunct="1">
        <a:spcBef>
          <a:spcPct val="20000"/>
        </a:spcBef>
        <a:buFont typeface="Arial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183" indent="-243436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704057" indent="-243436" algn="l" defTabSz="973746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90929" indent="-243436" algn="l" defTabSz="973746" rtl="0" eaLnBrk="1" latinLnBrk="0" hangingPunct="1">
        <a:spcBef>
          <a:spcPct val="20000"/>
        </a:spcBef>
        <a:buFont typeface="Arial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77804" indent="-243436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64677" indent="-243436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1550" indent="-243436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38423" indent="-243436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6875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3746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60621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47494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34367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21239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08114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94987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-173121"/>
            <a:ext cx="7200900" cy="10297144"/>
          </a:xfrm>
          <a:prstGeom prst="rect">
            <a:avLst/>
          </a:prstGeom>
          <a:solidFill>
            <a:srgbClr val="E5F4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フローチャート: 書類 30"/>
          <p:cNvSpPr/>
          <p:nvPr/>
        </p:nvSpPr>
        <p:spPr>
          <a:xfrm rot="10800000">
            <a:off x="0" y="8652983"/>
            <a:ext cx="7200900" cy="1692000"/>
          </a:xfrm>
          <a:prstGeom prst="flowChartDocument">
            <a:avLst/>
          </a:prstGeom>
          <a:pattFill prst="pct5">
            <a:fgClr>
              <a:srgbClr val="2353A1"/>
            </a:fgClr>
            <a:bgClr>
              <a:srgbClr val="25C6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フローチャート: 書類 4"/>
          <p:cNvSpPr/>
          <p:nvPr/>
        </p:nvSpPr>
        <p:spPr>
          <a:xfrm>
            <a:off x="0" y="-173122"/>
            <a:ext cx="7200900" cy="3280466"/>
          </a:xfrm>
          <a:prstGeom prst="flowChartDocument">
            <a:avLst/>
          </a:prstGeom>
          <a:pattFill prst="pct5">
            <a:fgClr>
              <a:srgbClr val="2353A1"/>
            </a:fgClr>
            <a:bgClr>
              <a:srgbClr val="25C6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164021" y="8660365"/>
            <a:ext cx="7201638" cy="948124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障害福祉サービス等情報検索</a:t>
            </a:r>
            <a:endParaRPr kumimoji="1" lang="ja-JP" altLang="en-US" sz="3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-45864" y="1710135"/>
            <a:ext cx="35022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障害福祉サービス等情報検索  トップ画面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5266" y="721184"/>
            <a:ext cx="73456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200" b="1" dirty="0" smtClean="0">
                <a:solidFill>
                  <a:srgbClr val="FFDB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「障害福祉サービス等事業所」</a:t>
            </a:r>
            <a:endParaRPr kumimoji="1" lang="en-US" altLang="ja-JP" sz="4200" b="1" dirty="0" smtClean="0">
              <a:solidFill>
                <a:srgbClr val="FFDB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kumimoji="1" lang="ja-JP" altLang="en-US" sz="4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を探せます！</a:t>
            </a:r>
            <a:endParaRPr kumimoji="1" lang="ja-JP" altLang="en-US" sz="4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540110" y="7578787"/>
            <a:ext cx="6264696" cy="1044000"/>
          </a:xfrm>
          <a:prstGeom prst="roundRect">
            <a:avLst>
              <a:gd name="adj" fmla="val 4648"/>
            </a:avLst>
          </a:prstGeom>
          <a:solidFill>
            <a:srgbClr val="FFFFCC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89902" y="7862289"/>
            <a:ext cx="7059182" cy="281238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lIns="95637" tIns="47819" rIns="95637" bIns="47819">
            <a:spAutoFit/>
          </a:bodyPr>
          <a:lstStyle/>
          <a:p>
            <a:pPr marL="263525" lvl="0" indent="-263525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45" name="グループ化 44"/>
          <p:cNvGrpSpPr/>
          <p:nvPr/>
        </p:nvGrpSpPr>
        <p:grpSpPr>
          <a:xfrm>
            <a:off x="955578" y="7826726"/>
            <a:ext cx="4248000" cy="319143"/>
            <a:chOff x="258974" y="8482403"/>
            <a:chExt cx="4085034" cy="319143"/>
          </a:xfrm>
        </p:grpSpPr>
        <p:sp>
          <p:nvSpPr>
            <p:cNvPr id="46" name="正方形/長方形 45"/>
            <p:cNvSpPr/>
            <p:nvPr/>
          </p:nvSpPr>
          <p:spPr>
            <a:xfrm>
              <a:off x="258974" y="8483655"/>
              <a:ext cx="3456000" cy="3178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障害福祉サービス等情報検索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3571721" y="8482403"/>
              <a:ext cx="772287" cy="313200"/>
            </a:xfrm>
            <a:prstGeom prst="rect">
              <a:avLst/>
            </a:prstGeom>
            <a:solidFill>
              <a:srgbClr val="E46C0A"/>
            </a:solidFill>
            <a:ln w="28575">
              <a:solidFill>
                <a:srgbClr val="E46C0A"/>
              </a:solidFill>
            </a:ln>
          </p:spPr>
          <p:txBody>
            <a:bodyPr wrap="square" lIns="36000" tIns="36000" rIns="36000" bIns="36000" anchor="ctr" anchorCtr="0">
              <a:noAutofit/>
            </a:bodyPr>
            <a:lstStyle/>
            <a:p>
              <a:pPr algn="ctr"/>
              <a:r>
                <a:rPr lang="ja-JP" altLang="en-US" sz="14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検　索</a:t>
              </a:r>
              <a:endParaRPr lang="en-US" altLang="ja-JP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48" name="上矢印 47"/>
          <p:cNvSpPr/>
          <p:nvPr/>
        </p:nvSpPr>
        <p:spPr>
          <a:xfrm rot="19122021">
            <a:off x="5006492" y="7910692"/>
            <a:ext cx="264463" cy="274477"/>
          </a:xfrm>
          <a:prstGeom prst="upArrow">
            <a:avLst>
              <a:gd name="adj1" fmla="val 31934"/>
              <a:gd name="adj2" fmla="val 7887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900150" y="8130867"/>
            <a:ext cx="3530913" cy="312016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lIns="95637" tIns="47819" rIns="95637" bIns="47819">
            <a:spAutoFit/>
          </a:bodyPr>
          <a:lstStyle/>
          <a:p>
            <a:pPr lvl="0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http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://www.wam.go.jp/sfkohyoout/</a:t>
            </a:r>
          </a:p>
        </p:txBody>
      </p:sp>
      <p:grpSp>
        <p:nvGrpSpPr>
          <p:cNvPr id="24" name="グループ化 23"/>
          <p:cNvGrpSpPr/>
          <p:nvPr/>
        </p:nvGrpSpPr>
        <p:grpSpPr>
          <a:xfrm>
            <a:off x="1697193" y="65770"/>
            <a:ext cx="1497992" cy="432000"/>
            <a:chOff x="3816710" y="9595011"/>
            <a:chExt cx="2124000" cy="614923"/>
          </a:xfrm>
        </p:grpSpPr>
        <p:sp>
          <p:nvSpPr>
            <p:cNvPr id="56" name="角丸四角形 55"/>
            <p:cNvSpPr/>
            <p:nvPr/>
          </p:nvSpPr>
          <p:spPr>
            <a:xfrm>
              <a:off x="3816710" y="9595011"/>
              <a:ext cx="2124000" cy="614923"/>
            </a:xfrm>
            <a:prstGeom prst="round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>
                  <a:lumMod val="9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122191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2405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pic>
          <p:nvPicPr>
            <p:cNvPr id="57" name="図 5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20176" y="9697127"/>
              <a:ext cx="1980000" cy="450536"/>
            </a:xfrm>
            <a:prstGeom prst="rect">
              <a:avLst/>
            </a:prstGeom>
          </p:spPr>
        </p:pic>
      </p:grpSp>
      <p:sp>
        <p:nvSpPr>
          <p:cNvPr id="25" name="角丸四角形 24"/>
          <p:cNvSpPr/>
          <p:nvPr/>
        </p:nvSpPr>
        <p:spPr>
          <a:xfrm>
            <a:off x="216074" y="9383192"/>
            <a:ext cx="6624736" cy="89589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本件に関するお問い合わせ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　福祉部　生活基盤推進課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                       　　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電話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：０６－６９４４－６６７４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メール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4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seikatsukiban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＠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sbox.pref.Osaka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.lg.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jp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72058" y="6894711"/>
            <a:ext cx="7092838" cy="68358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00" b="1" dirty="0" smtClean="0">
                <a:solidFill>
                  <a:srgbClr val="52525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300" b="1" dirty="0">
                <a:solidFill>
                  <a:srgbClr val="52525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lang="en-US" altLang="ja-JP" sz="1300" b="1" dirty="0">
                <a:solidFill>
                  <a:srgbClr val="52525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300" b="1" dirty="0" smtClean="0">
                <a:solidFill>
                  <a:srgbClr val="52525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年度から改正障害者総合支援法等により創設された「</a:t>
            </a:r>
            <a:r>
              <a:rPr lang="ja-JP" altLang="en-US" sz="1300" b="1" dirty="0">
                <a:solidFill>
                  <a:srgbClr val="52525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障害福祉サービス等情報公表制度</a:t>
            </a:r>
            <a:r>
              <a:rPr lang="ja-JP" altLang="en-US" sz="1300" b="1" dirty="0" smtClean="0">
                <a:solidFill>
                  <a:srgbClr val="52525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」が施行されました。これにより、知りたい地域の障害福祉サービス等事業所情報をネット上で、いつでも・どこでも検索することができます。</a:t>
            </a:r>
            <a:endParaRPr lang="ja-JP" altLang="en-US" sz="1300" b="1" dirty="0">
              <a:solidFill>
                <a:srgbClr val="52525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0" name="図 3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2" y="2068507"/>
            <a:ext cx="3743022" cy="4715503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8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sp>
        <p:nvSpPr>
          <p:cNvPr id="3" name="角丸四角形 2"/>
          <p:cNvSpPr/>
          <p:nvPr/>
        </p:nvSpPr>
        <p:spPr>
          <a:xfrm>
            <a:off x="144066" y="65769"/>
            <a:ext cx="1512168" cy="442227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88" y="86713"/>
            <a:ext cx="1116124" cy="421283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658" y="7722803"/>
            <a:ext cx="741670" cy="741670"/>
          </a:xfrm>
          <a:prstGeom prst="rect">
            <a:avLst/>
          </a:prstGeom>
          <a:ln>
            <a:solidFill>
              <a:srgbClr val="E46C0A"/>
            </a:solidFill>
          </a:ln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491" y="3402323"/>
            <a:ext cx="3188594" cy="2677774"/>
          </a:xfrm>
          <a:prstGeom prst="rect">
            <a:avLst/>
          </a:prstGeom>
          <a:ln w="38100">
            <a:solidFill>
              <a:schemeClr val="bg1">
                <a:lumMod val="85000"/>
              </a:schemeClr>
            </a:solidFill>
          </a:ln>
        </p:spPr>
      </p:pic>
      <p:sp>
        <p:nvSpPr>
          <p:cNvPr id="63" name="テキスト ボックス 62"/>
          <p:cNvSpPr txBox="1"/>
          <p:nvPr/>
        </p:nvSpPr>
        <p:spPr>
          <a:xfrm>
            <a:off x="5079796" y="3058542"/>
            <a:ext cx="215705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事業所詳細情報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4773294" y="4194411"/>
            <a:ext cx="755562" cy="1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500" dirty="0" smtClean="0">
                <a:solidFill>
                  <a:schemeClr val="tx1"/>
                </a:solidFill>
                <a:latin typeface="+mj-ea"/>
                <a:ea typeface="+mj-ea"/>
              </a:rPr>
              <a:t>東京都港区●●●●</a:t>
            </a:r>
            <a:endParaRPr kumimoji="1" lang="ja-JP" altLang="en-US" sz="5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4032498" y="3762383"/>
            <a:ext cx="828000" cy="1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solidFill>
                  <a:srgbClr val="FF5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●●事業所</a:t>
            </a:r>
            <a:endParaRPr kumimoji="1" lang="ja-JP" altLang="en-US" sz="1000" b="1" dirty="0">
              <a:solidFill>
                <a:srgbClr val="FF5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4764840" y="4550411"/>
            <a:ext cx="756000" cy="1120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03-1234-5678</a:t>
            </a:r>
            <a:endParaRPr kumimoji="1" lang="ja-JP" altLang="en-US" sz="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4764840" y="4708541"/>
            <a:ext cx="756000" cy="1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03-1234-9999</a:t>
            </a:r>
            <a:endParaRPr kumimoji="1" lang="ja-JP" altLang="en-US" sz="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4764840" y="5166519"/>
            <a:ext cx="756000" cy="1080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1234567890</a:t>
            </a:r>
            <a:endParaRPr kumimoji="1" lang="ja-JP" altLang="en-US" sz="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2" name="図 41"/>
          <p:cNvPicPr>
            <a:picLocks noChangeAspect="1"/>
          </p:cNvPicPr>
          <p:nvPr/>
        </p:nvPicPr>
        <p:blipFill rotWithShape="1">
          <a:blip r:embed="rId8"/>
          <a:srcRect l="-748" t="4653" r="2399" b="23236"/>
          <a:stretch/>
        </p:blipFill>
        <p:spPr>
          <a:xfrm>
            <a:off x="5566704" y="3483112"/>
            <a:ext cx="1526134" cy="11433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</p:pic>
      <p:sp>
        <p:nvSpPr>
          <p:cNvPr id="60" name="Freeform 131"/>
          <p:cNvSpPr>
            <a:spLocks/>
          </p:cNvSpPr>
          <p:nvPr/>
        </p:nvSpPr>
        <p:spPr bwMode="auto">
          <a:xfrm>
            <a:off x="3600450" y="2571499"/>
            <a:ext cx="1681016" cy="1266054"/>
          </a:xfrm>
          <a:custGeom>
            <a:avLst/>
            <a:gdLst>
              <a:gd name="T0" fmla="*/ 0 w 5542"/>
              <a:gd name="T1" fmla="*/ 65 h 4003"/>
              <a:gd name="T2" fmla="*/ 5026 w 5542"/>
              <a:gd name="T3" fmla="*/ 2610 h 4003"/>
              <a:gd name="T4" fmla="*/ 5542 w 5542"/>
              <a:gd name="T5" fmla="*/ 2371 h 4003"/>
              <a:gd name="T6" fmla="*/ 5339 w 5542"/>
              <a:gd name="T7" fmla="*/ 4003 h 4003"/>
              <a:gd name="T8" fmla="*/ 3834 w 5542"/>
              <a:gd name="T9" fmla="*/ 3162 h 4003"/>
              <a:gd name="T10" fmla="*/ 4351 w 5542"/>
              <a:gd name="T11" fmla="*/ 2923 h 4003"/>
              <a:gd name="T12" fmla="*/ 0 w 5542"/>
              <a:gd name="T13" fmla="*/ 65 h 40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542" h="4003">
                <a:moveTo>
                  <a:pt x="0" y="65"/>
                </a:moveTo>
                <a:cubicBezTo>
                  <a:pt x="2100" y="0"/>
                  <a:pt x="3775" y="848"/>
                  <a:pt x="5026" y="2610"/>
                </a:cubicBezTo>
                <a:lnTo>
                  <a:pt x="5542" y="2371"/>
                </a:lnTo>
                <a:lnTo>
                  <a:pt x="5339" y="4003"/>
                </a:lnTo>
                <a:lnTo>
                  <a:pt x="3834" y="3162"/>
                </a:lnTo>
                <a:lnTo>
                  <a:pt x="4351" y="2923"/>
                </a:lnTo>
                <a:cubicBezTo>
                  <a:pt x="3537" y="1275"/>
                  <a:pt x="2086" y="322"/>
                  <a:pt x="0" y="65"/>
                </a:cubicBezTo>
                <a:close/>
              </a:path>
            </a:pathLst>
          </a:custGeom>
          <a:solidFill>
            <a:srgbClr val="FF0000"/>
          </a:solidFill>
          <a:ln w="0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1775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A299AC048A4B8EA9C1D19079C1A32200E51782DD9E454B418BFB6267553A9CD4" ma:contentTypeVersion="11" ma:contentTypeDescription="" ma:contentTypeScope="" ma:versionID="67a8c3f19086dd733636cb9e2e3e5de9">
  <xsd:schema xmlns:xsd="http://www.w3.org/2001/XMLSchema" xmlns:p="http://schemas.microsoft.com/office/2006/metadata/properties" xmlns:ns2="8B97BE19-CDDD-400E-817A-CFDD13F7EC12" xmlns:ns3="fb02c745-2821-438e-a9f3-36f365a5b5fa" targetNamespace="http://schemas.microsoft.com/office/2006/metadata/properties" ma:root="true" ma:fieldsID="1f7557729ecb542394f8781b2df17919" ns2:_="" ns3:_="">
    <xsd:import namespace="8B97BE19-CDDD-400E-817A-CFDD13F7EC12"/>
    <xsd:import namespace="fb02c745-2821-438e-a9f3-36f365a5b5fa"/>
    <xsd:element name="properties">
      <xsd:complexType>
        <xsd:sequence>
          <xsd:element name="documentManagement">
            <xsd:complexType>
              <xsd:all>
                <xsd:element ref="ns2:ClassLarge" minOccurs="0"/>
                <xsd:element ref="ns2:ClassMedium" minOccurs="0"/>
                <xsd:element ref="ns2:ClassSmall" minOccurs="0"/>
                <xsd:element ref="ns2:GyoseiFile" minOccurs="0"/>
                <xsd:element ref="ns2:CreatedBy" minOccurs="0"/>
                <xsd:element ref="ns2:PreservationPeriod" minOccurs="0"/>
                <xsd:element ref="ns2:PreservationPeriodExpire" minOccurs="0"/>
                <xsd:element ref="ns2:CreatedDate" minOccurs="0"/>
                <xsd:element ref="ns2:FixationStatus" minOccurs="0"/>
                <xsd:element ref="ns2:EditorWithSpace" minOccurs="0"/>
                <xsd:element ref="ns3:DaibunruiID" minOccurs="0"/>
                <xsd:element ref="ns3:ChuubunruiID" minOccurs="0"/>
                <xsd:element ref="ns3:SyoubunruiID" minOccurs="0"/>
                <xsd:element ref="ns3:GyouseibunsyoID" minOccurs="0"/>
                <xsd:element ref="ns3:Renkei" minOccurs="0"/>
                <xsd:element ref="ns3:Flag01" minOccurs="0"/>
                <xsd:element ref="ns3:Yobi01" minOccurs="0"/>
                <xsd:element ref="ns3:Yobi02" minOccurs="0"/>
                <xsd:element ref="ns3:Yobi03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7BE19-CDDD-400E-817A-CFDD13F7EC12" elementFormDefault="qualified">
    <xsd:import namespace="http://schemas.microsoft.com/office/2006/documentManagement/types"/>
    <xsd:element name="ClassLarge" ma:index="8" nillable="true" ma:displayName="大分類" ma:hidden="true" ma:internalName="ClassLarge" ma:readOnly="true">
      <xsd:simpleType>
        <xsd:restriction base="dms:Unknown"/>
      </xsd:simpleType>
    </xsd:element>
    <xsd:element name="ClassMedium" ma:index="9" nillable="true" ma:displayName="中分類" ma:hidden="true" ma:internalName="ClassMedium" ma:readOnly="true">
      <xsd:simpleType>
        <xsd:restriction base="dms:Unknown"/>
      </xsd:simpleType>
    </xsd:element>
    <xsd:element name="ClassSmall" ma:index="10" nillable="true" ma:displayName="小分類" ma:hidden="true" ma:internalName="ClassSmall" ma:readOnly="true">
      <xsd:simpleType>
        <xsd:restriction base="dms:Unknown"/>
      </xsd:simpleType>
    </xsd:element>
    <xsd:element name="GyoseiFile" ma:index="11" nillable="true" ma:displayName="行政文書ファイル名" ma:hidden="true" ma:internalName="GyoseiFile" ma:readOnly="true">
      <xsd:simpleType>
        <xsd:restriction base="dms:Unknown"/>
      </xsd:simpleType>
    </xsd:element>
    <xsd:element name="CreatedBy" ma:index="12" nillable="true" ma:displayName="作成課/係・作成者" ma:hidden="true" ma:internalName="CreatedBy" ma:readOnly="true">
      <xsd:simpleType>
        <xsd:restriction base="dms:Unknown"/>
      </xsd:simpleType>
    </xsd:element>
    <xsd:element name="PreservationPeriod" ma:index="13" nillable="true" ma:displayName="保存期間" ma:hidden="true" ma:internalName="PreservationPeriod" ma:readOnly="true">
      <xsd:simpleType>
        <xsd:restriction base="dms:Unknown"/>
      </xsd:simpleType>
    </xsd:element>
    <xsd:element name="PreservationPeriodExpire" ma:index="14" nillable="true" ma:displayName="保存期間満了時期" ma:format="DateOnly" ma:hidden="true" ma:internalName="PreservationPeriodExpire" ma:readOnly="true">
      <xsd:simpleType>
        <xsd:restriction base="dms:Unknown"/>
      </xsd:simpleType>
    </xsd:element>
    <xsd:element name="CreatedDate" ma:index="15" nillable="true" ma:displayName="作成年月日" ma:hidden="true" ma:internalName="CreatedDate" ma:readOnly="true">
      <xsd:simpleType>
        <xsd:restriction base="dms:Unknown"/>
      </xsd:simpleType>
    </xsd:element>
    <xsd:element name="FixationStatus" ma:index="16" nillable="true" ma:displayName="確定状況" ma:hidden="true" ma:internalName="FixationStatus" ma:readOnly="true">
      <xsd:simpleType>
        <xsd:restriction base="dms:Unknown"/>
      </xsd:simpleType>
    </xsd:element>
    <xsd:element name="EditorWithSpace" ma:index="18" nillable="true" ma:displayName="更新者　　　　　　" ma:hidden="true" ma:internalName="EditorWithSpace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fb02c745-2821-438e-a9f3-36f365a5b5fa" elementFormDefault="qualified">
    <xsd:import namespace="http://schemas.microsoft.com/office/2006/documentManagement/types"/>
    <xsd:element name="DaibunruiID" ma:index="19" nillable="true" ma:displayName="大分類ID" ma:description="" ma:hidden="true" ma:internalName="DaibunruiID" ma:readOnly="true">
      <xsd:simpleType>
        <xsd:restriction base="dms:Text"/>
      </xsd:simpleType>
    </xsd:element>
    <xsd:element name="ChuubunruiID" ma:index="20" nillable="true" ma:displayName="中分類ID" ma:description="" ma:hidden="true" ma:internalName="ChuubunruiID" ma:readOnly="true">
      <xsd:simpleType>
        <xsd:restriction base="dms:Text"/>
      </xsd:simpleType>
    </xsd:element>
    <xsd:element name="SyoubunruiID" ma:index="21" nillable="true" ma:displayName="小分類ID" ma:description="" ma:hidden="true" ma:internalName="SyoubunruiID" ma:readOnly="true">
      <xsd:simpleType>
        <xsd:restriction base="dms:Text"/>
      </xsd:simpleType>
    </xsd:element>
    <xsd:element name="GyouseibunsyoID" ma:index="22" nillable="true" ma:displayName="行政文書ファイル名ID" ma:description="" ma:hidden="true" ma:internalName="GyouseibunsyoID" ma:readOnly="true">
      <xsd:simpleType>
        <xsd:restriction base="dms:Text"/>
      </xsd:simpleType>
    </xsd:element>
    <xsd:element name="Renkei" ma:index="23" nillable="true" ma:displayName="行政文書連携フラグ" ma:description="" ma:hidden="true" ma:internalName="Renkei" ma:readOnly="true">
      <xsd:simpleType>
        <xsd:restriction base="dms:Text"/>
      </xsd:simpleType>
    </xsd:element>
    <xsd:element name="Flag01" ma:index="24" nillable="true" ma:displayName="予備フラグ" ma:description="" ma:hidden="true" ma:internalName="Flag01" ma:readOnly="true">
      <xsd:simpleType>
        <xsd:restriction base="dms:Text"/>
      </xsd:simpleType>
    </xsd:element>
    <xsd:element name="Yobi01" ma:index="25" nillable="true" ma:displayName="予備列01" ma:description="" ma:hidden="true" ma:internalName="Yobi01" ma:readOnly="true">
      <xsd:simpleType>
        <xsd:restriction base="dms:Text"/>
      </xsd:simpleType>
    </xsd:element>
    <xsd:element name="Yobi02" ma:index="26" nillable="true" ma:displayName="予備列02" ma:description="" ma:hidden="true" ma:internalName="Yobi02" ma:readOnly="true">
      <xsd:simpleType>
        <xsd:restriction base="dms:Text"/>
      </xsd:simpleType>
    </xsd:element>
    <xsd:element name="Yobi03" ma:index="27" nillable="true" ma:displayName="予備列03" ma:description="" ma:hidden="true" ma:internalName="Yobi03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17" ma:displayName="タイトル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D5C99136-BDFC-46F9-9CDB-9E23EC3C21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7BE19-CDDD-400E-817A-CFDD13F7EC12"/>
    <ds:schemaRef ds:uri="fb02c745-2821-438e-a9f3-36f365a5b5fa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8B03A5C5-56C0-41AA-AB58-68C8E2C97C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5BD659-8FC1-461D-9E77-440D19DCB08C}">
  <ds:schemaRefs>
    <ds:schemaRef ds:uri="http://purl.org/dc/terms/"/>
    <ds:schemaRef ds:uri="fb02c745-2821-438e-a9f3-36f365a5b5fa"/>
    <ds:schemaRef ds:uri="8B97BE19-CDDD-400E-817A-CFDD13F7EC12"/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52041</TotalTime>
  <Words>57</Words>
  <Application>Microsoft Office PowerPoint</Application>
  <PresentationFormat>ユーザー設定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ＭＳ Ｐ明朝</vt:lpstr>
      <vt:lpstr>メイリオ</vt:lpstr>
      <vt:lpstr>Arial</vt:lpstr>
      <vt:lpstr>Calibri</vt:lpstr>
      <vt:lpstr>Times New Roman</vt:lpstr>
      <vt:lpstr>Office 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厚生労働省本省</dc:creator>
  <cp:lastModifiedBy>西田　章洋</cp:lastModifiedBy>
  <cp:revision>2686</cp:revision>
  <cp:lastPrinted>2018-10-01T08:17:22Z</cp:lastPrinted>
  <dcterms:created xsi:type="dcterms:W3CDTF">2004-06-11T10:04:30Z</dcterms:created>
  <dcterms:modified xsi:type="dcterms:W3CDTF">2019-03-29T07:46:58Z</dcterms:modified>
</cp:coreProperties>
</file>