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1" r:id="rId5"/>
    <p:sldId id="262" r:id="rId6"/>
    <p:sldId id="259" r:id="rId7"/>
    <p:sldId id="263" r:id="rId8"/>
    <p:sldId id="264" r:id="rId9"/>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CFB70-CF51-4FFE-A4F6-19A4D087A5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351D87E3-D854-4440-BF76-E8651BB053A1}">
      <dgm:prSet phldrT="[テキスト]" custT="1"/>
      <dgm:spPr/>
      <dgm:t>
        <a:bodyPr/>
        <a:lstStyle/>
        <a:p>
          <a:r>
            <a:rPr kumimoji="1" lang="ja-JP" altLang="en-US" sz="1800" dirty="0">
              <a:latin typeface="HG丸ｺﾞｼｯｸM-PRO" panose="020F0600000000000000" pitchFamily="50" charset="-128"/>
              <a:ea typeface="HG丸ｺﾞｼｯｸM-PRO" panose="020F0600000000000000" pitchFamily="50" charset="-128"/>
            </a:rPr>
            <a:t>特定処遇改善加算は処遇改善加算の一類型ではなく、現行化加算</a:t>
          </a:r>
          <a:r>
            <a:rPr kumimoji="1" lang="en-US" altLang="ja-JP" sz="1800" dirty="0">
              <a:latin typeface="HG丸ｺﾞｼｯｸM-PRO" panose="020F0600000000000000" pitchFamily="50" charset="-128"/>
              <a:ea typeface="HG丸ｺﾞｼｯｸM-PRO" panose="020F0600000000000000" pitchFamily="50" charset="-128"/>
            </a:rPr>
            <a:t>(Ⅰ</a:t>
          </a:r>
          <a:r>
            <a:rPr kumimoji="1" lang="ja-JP" altLang="en-US" sz="1800" dirty="0">
              <a:latin typeface="HG丸ｺﾞｼｯｸM-PRO" panose="020F0600000000000000" pitchFamily="50" charset="-128"/>
              <a:ea typeface="HG丸ｺﾞｼｯｸM-PRO" panose="020F0600000000000000" pitchFamily="50" charset="-128"/>
            </a:rPr>
            <a:t>）、</a:t>
          </a:r>
          <a:r>
            <a:rPr kumimoji="1" lang="en-US" altLang="ja-JP" sz="1800" dirty="0">
              <a:latin typeface="HG丸ｺﾞｼｯｸM-PRO" panose="020F0600000000000000" pitchFamily="50" charset="-128"/>
              <a:ea typeface="HG丸ｺﾞｼｯｸM-PRO" panose="020F0600000000000000" pitchFamily="50" charset="-128"/>
            </a:rPr>
            <a:t>(Ⅱ</a:t>
          </a:r>
          <a:r>
            <a:rPr kumimoji="1" lang="ja-JP" altLang="en-US" sz="1800" dirty="0">
              <a:latin typeface="HG丸ｺﾞｼｯｸM-PRO" panose="020F0600000000000000" pitchFamily="50" charset="-128"/>
              <a:ea typeface="HG丸ｺﾞｼｯｸM-PRO" panose="020F0600000000000000" pitchFamily="50" charset="-128"/>
            </a:rPr>
            <a:t>）、</a:t>
          </a:r>
          <a:r>
            <a:rPr kumimoji="1" lang="en-US" altLang="ja-JP" sz="1800" dirty="0">
              <a:latin typeface="HG丸ｺﾞｼｯｸM-PRO" panose="020F0600000000000000" pitchFamily="50" charset="-128"/>
              <a:ea typeface="HG丸ｺﾞｼｯｸM-PRO" panose="020F0600000000000000" pitchFamily="50" charset="-128"/>
            </a:rPr>
            <a:t>(Ⅲ</a:t>
          </a:r>
          <a:r>
            <a:rPr kumimoji="1" lang="ja-JP" altLang="en-US" sz="1800" dirty="0">
              <a:latin typeface="HG丸ｺﾞｼｯｸM-PRO" panose="020F0600000000000000" pitchFamily="50" charset="-128"/>
              <a:ea typeface="HG丸ｺﾞｼｯｸM-PRO" panose="020F0600000000000000" pitchFamily="50" charset="-128"/>
            </a:rPr>
            <a:t>）を取得している事業所について、さらに処遇の向上を目指すものです。</a:t>
          </a:r>
          <a:r>
            <a:rPr kumimoji="1" lang="ja-JP" altLang="en-US" sz="1800" b="1" dirty="0">
              <a:solidFill>
                <a:srgbClr val="FF0000"/>
              </a:solidFill>
              <a:latin typeface="HG丸ｺﾞｼｯｸM-PRO" panose="020F0600000000000000" pitchFamily="50" charset="-128"/>
              <a:ea typeface="HG丸ｺﾞｼｯｸM-PRO" panose="020F0600000000000000" pitchFamily="50" charset="-128"/>
            </a:rPr>
            <a:t>（上乗せして算定できます。）</a:t>
          </a:r>
        </a:p>
      </dgm:t>
    </dgm:pt>
    <dgm:pt modelId="{C7CB828B-123D-414A-9BBC-9ED9176FE0DC}" type="parTrans" cxnId="{29479728-A972-419C-9F79-FF960FAE8F3F}">
      <dgm:prSet/>
      <dgm:spPr/>
      <dgm:t>
        <a:bodyPr/>
        <a:lstStyle/>
        <a:p>
          <a:endParaRPr kumimoji="1" lang="ja-JP" altLang="en-US" sz="1800"/>
        </a:p>
      </dgm:t>
    </dgm:pt>
    <dgm:pt modelId="{1983AAF0-8FCE-4742-9B7D-908C5B10C170}" type="sibTrans" cxnId="{29479728-A972-419C-9F79-FF960FAE8F3F}">
      <dgm:prSet/>
      <dgm:spPr/>
      <dgm:t>
        <a:bodyPr/>
        <a:lstStyle/>
        <a:p>
          <a:endParaRPr kumimoji="1" lang="ja-JP" altLang="en-US" sz="1800"/>
        </a:p>
      </dgm:t>
    </dgm:pt>
    <dgm:pt modelId="{F4B98576-F597-468A-A6D1-AB3602414EF4}" type="pres">
      <dgm:prSet presAssocID="{B56CFB70-CF51-4FFE-A4F6-19A4D087A537}" presName="linear" presStyleCnt="0">
        <dgm:presLayoutVars>
          <dgm:animLvl val="lvl"/>
          <dgm:resizeHandles val="exact"/>
        </dgm:presLayoutVars>
      </dgm:prSet>
      <dgm:spPr/>
      <dgm:t>
        <a:bodyPr/>
        <a:lstStyle/>
        <a:p>
          <a:endParaRPr kumimoji="1" lang="ja-JP" altLang="en-US"/>
        </a:p>
      </dgm:t>
    </dgm:pt>
    <dgm:pt modelId="{615E9F83-3B1A-4784-8DEA-EAC0D1D63D30}" type="pres">
      <dgm:prSet presAssocID="{351D87E3-D854-4440-BF76-E8651BB053A1}" presName="parentText" presStyleLbl="node1" presStyleIdx="0" presStyleCnt="1" custScaleY="65533" custLinFactY="-19392" custLinFactNeighborY="-100000">
        <dgm:presLayoutVars>
          <dgm:chMax val="0"/>
          <dgm:bulletEnabled val="1"/>
        </dgm:presLayoutVars>
      </dgm:prSet>
      <dgm:spPr/>
      <dgm:t>
        <a:bodyPr/>
        <a:lstStyle/>
        <a:p>
          <a:endParaRPr kumimoji="1" lang="ja-JP" altLang="en-US"/>
        </a:p>
      </dgm:t>
    </dgm:pt>
  </dgm:ptLst>
  <dgm:cxnLst>
    <dgm:cxn modelId="{65D8519E-478D-443A-9E2F-D861B6D69BFA}" type="presOf" srcId="{B56CFB70-CF51-4FFE-A4F6-19A4D087A537}" destId="{F4B98576-F597-468A-A6D1-AB3602414EF4}" srcOrd="0" destOrd="0" presId="urn:microsoft.com/office/officeart/2005/8/layout/vList2"/>
    <dgm:cxn modelId="{3D827FCF-9BA4-4298-A8D7-5A6573A296E1}" type="presOf" srcId="{351D87E3-D854-4440-BF76-E8651BB053A1}" destId="{615E9F83-3B1A-4784-8DEA-EAC0D1D63D30}" srcOrd="0" destOrd="0" presId="urn:microsoft.com/office/officeart/2005/8/layout/vList2"/>
    <dgm:cxn modelId="{29479728-A972-419C-9F79-FF960FAE8F3F}" srcId="{B56CFB70-CF51-4FFE-A4F6-19A4D087A537}" destId="{351D87E3-D854-4440-BF76-E8651BB053A1}" srcOrd="0" destOrd="0" parTransId="{C7CB828B-123D-414A-9BBC-9ED9176FE0DC}" sibTransId="{1983AAF0-8FCE-4742-9B7D-908C5B10C170}"/>
    <dgm:cxn modelId="{A0A81471-0FBE-49B6-BD78-01A3A0F4BB05}" type="presParOf" srcId="{F4B98576-F597-468A-A6D1-AB3602414EF4}" destId="{615E9F83-3B1A-4784-8DEA-EAC0D1D63D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6D45B-417F-4304-A552-7CAC68380DE0}" type="doc">
      <dgm:prSet loTypeId="urn:microsoft.com/office/officeart/2005/8/layout/pyramid2" loCatId="pyramid" qsTypeId="urn:microsoft.com/office/officeart/2005/8/quickstyle/simple1" qsCatId="simple" csTypeId="urn:microsoft.com/office/officeart/2005/8/colors/accent1_2" csCatId="accent1" phldr="1"/>
      <dgm:spPr/>
    </dgm:pt>
    <dgm:pt modelId="{8ECC03B0-B35A-42B5-9FC5-62D5C86177ED}">
      <dgm:prSet phldrT="[テキスト]" custT="1"/>
      <dgm:spPr/>
      <dgm:t>
        <a:bodyPr/>
        <a:lstStyle/>
        <a:p>
          <a:pPr algn="l">
            <a:lnSpc>
              <a:spcPts val="1600"/>
            </a:lnSpc>
          </a:pPr>
          <a:r>
            <a:rPr lang="en-US" altLang="ja-JP" sz="1400" b="1" dirty="0">
              <a:latin typeface="HG丸ｺﾞｼｯｸM-PRO" panose="020F0600000000000000" pitchFamily="50" charset="-128"/>
              <a:ea typeface="HG丸ｺﾞｼｯｸM-PRO" panose="020F0600000000000000" pitchFamily="50" charset="-128"/>
            </a:rPr>
            <a:t>Group</a:t>
          </a:r>
          <a:r>
            <a:rPr kumimoji="1" lang="en-US" altLang="ja-JP" sz="1400" b="1" dirty="0">
              <a:latin typeface="HG丸ｺﾞｼｯｸM-PRO" panose="020F0600000000000000" pitchFamily="50" charset="-128"/>
              <a:ea typeface="HG丸ｺﾞｼｯｸM-PRO" panose="020F0600000000000000" pitchFamily="50" charset="-128"/>
            </a:rPr>
            <a:t>1</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経験・技能のある</a:t>
          </a:r>
          <a:r>
            <a:rPr kumimoji="1" lang="ja-JP" altLang="en-US" sz="1400" dirty="0" err="1">
              <a:latin typeface="HG丸ｺﾞｼｯｸM-PRO" panose="020F0600000000000000" pitchFamily="50" charset="-128"/>
              <a:ea typeface="HG丸ｺﾞｼｯｸM-PRO" panose="020F0600000000000000" pitchFamily="50" charset="-128"/>
            </a:rPr>
            <a:t>障がい</a:t>
          </a:r>
          <a:r>
            <a:rPr kumimoji="1" lang="ja-JP" altLang="en-US" sz="1400" dirty="0">
              <a:latin typeface="HG丸ｺﾞｼｯｸM-PRO" panose="020F0600000000000000" pitchFamily="50" charset="-128"/>
              <a:ea typeface="HG丸ｺﾞｼｯｸM-PRO" panose="020F0600000000000000" pitchFamily="50" charset="-128"/>
            </a:rPr>
            <a:t>福祉人材</a:t>
          </a:r>
          <a:r>
            <a:rPr kumimoji="1" lang="en-US" altLang="ja-JP" sz="1400"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年以上</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・介護福祉士、社会福祉士、精神保健福祉士、保育士の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資格を持つ</a:t>
          </a:r>
          <a:r>
            <a:rPr kumimoji="1" lang="ja-JP" altLang="en-US" sz="1400" b="1" dirty="0">
              <a:solidFill>
                <a:schemeClr val="accent2"/>
              </a:solidFill>
              <a:latin typeface="HG丸ｺﾞｼｯｸM-PRO" panose="020F0600000000000000" pitchFamily="50" charset="-128"/>
              <a:ea typeface="HG丸ｺﾞｼｯｸM-PRO" panose="020F0600000000000000" pitchFamily="50" charset="-128"/>
            </a:rPr>
            <a:t>福祉・介護職員</a:t>
          </a:r>
          <a:endParaRPr kumimoji="1" lang="en-US" altLang="ja-JP" sz="1400" b="1" dirty="0">
            <a:solidFill>
              <a:schemeClr val="accent2"/>
            </a:solidFill>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・心理指導担当職員、サビ管、児発管、サ責</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DADA2AE5-BBAA-44FD-AFD6-4020F51EA7A3}" type="parTrans" cxnId="{CB224D8B-05BE-4424-BE68-94261217EE2F}">
      <dgm:prSet/>
      <dgm:spPr/>
      <dgm:t>
        <a:bodyPr/>
        <a:lstStyle/>
        <a:p>
          <a:endParaRPr kumimoji="1" lang="ja-JP" altLang="en-US"/>
        </a:p>
      </dgm:t>
    </dgm:pt>
    <dgm:pt modelId="{CE1FC724-32E4-47CF-BE46-21BB7B26709A}" type="sibTrans" cxnId="{CB224D8B-05BE-4424-BE68-94261217EE2F}">
      <dgm:prSet/>
      <dgm:spPr/>
      <dgm:t>
        <a:bodyPr/>
        <a:lstStyle/>
        <a:p>
          <a:endParaRPr kumimoji="1" lang="ja-JP" altLang="en-US"/>
        </a:p>
      </dgm:t>
    </dgm:pt>
    <dgm:pt modelId="{16137261-1764-4A74-A83F-B0439E0F8FAF}">
      <dgm:prSet phldrT="[テキスト]" custT="1"/>
      <dgm:spPr/>
      <dgm:t>
        <a:bodyPr/>
        <a:lstStyle/>
        <a:p>
          <a:pPr algn="l">
            <a:lnSpc>
              <a:spcPts val="1500"/>
            </a:lnSpc>
          </a:pPr>
          <a:r>
            <a:rPr lang="en-US" altLang="ja-JP" sz="1400" b="1" dirty="0">
              <a:latin typeface="HG丸ｺﾞｼｯｸM-PRO" panose="020F0600000000000000" pitchFamily="50" charset="-128"/>
              <a:ea typeface="HG丸ｺﾞｼｯｸM-PRO" panose="020F0600000000000000" pitchFamily="50" charset="-128"/>
            </a:rPr>
            <a:t>Group</a:t>
          </a:r>
          <a:r>
            <a:rPr kumimoji="1" lang="en-US" altLang="ja-JP" sz="1400" b="1" dirty="0">
              <a:latin typeface="HG丸ｺﾞｼｯｸM-PRO" panose="020F0600000000000000" pitchFamily="50" charset="-128"/>
              <a:ea typeface="HG丸ｺﾞｼｯｸM-PRO" panose="020F0600000000000000" pitchFamily="50" charset="-128"/>
            </a:rPr>
            <a:t>2</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他の</a:t>
          </a:r>
          <a:r>
            <a:rPr kumimoji="1" lang="ja-JP" altLang="en-US" sz="1400" dirty="0" err="1">
              <a:latin typeface="HG丸ｺﾞｼｯｸM-PRO" panose="020F0600000000000000" pitchFamily="50" charset="-128"/>
              <a:ea typeface="HG丸ｺﾞｼｯｸM-PRO" panose="020F0600000000000000" pitchFamily="50" charset="-128"/>
            </a:rPr>
            <a:t>障がい</a:t>
          </a:r>
          <a:r>
            <a:rPr kumimoji="1" lang="ja-JP" altLang="en-US" sz="1400" dirty="0">
              <a:latin typeface="HG丸ｺﾞｼｯｸM-PRO" panose="020F0600000000000000" pitchFamily="50" charset="-128"/>
              <a:ea typeface="HG丸ｺﾞｼｯｸM-PRO" panose="020F0600000000000000" pitchFamily="50" charset="-128"/>
            </a:rPr>
            <a:t>福祉人材</a:t>
          </a:r>
          <a:r>
            <a:rPr kumimoji="1" lang="en-US" altLang="ja-JP" sz="1400"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年未満の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福祉・介護職員、 心理指導担当職員、サビ管、児発管、　　</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サ責</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年以上の資格を持たない</a:t>
          </a:r>
          <a:r>
            <a:rPr kumimoji="1" lang="ja-JP" altLang="en-US" sz="1400" b="1" dirty="0">
              <a:solidFill>
                <a:schemeClr val="accent2"/>
              </a:solidFill>
              <a:latin typeface="HG丸ｺﾞｼｯｸM-PRO" panose="020F0600000000000000" pitchFamily="50" charset="-128"/>
              <a:ea typeface="HG丸ｺﾞｼｯｸM-PRO" panose="020F0600000000000000" pitchFamily="50" charset="-128"/>
            </a:rPr>
            <a:t>福祉・介護職員</a:t>
          </a:r>
          <a:endParaRPr kumimoji="1" lang="en-US" altLang="ja-JP" sz="1400" b="1" dirty="0">
            <a:solidFill>
              <a:schemeClr val="accent2"/>
            </a:solidFill>
            <a:latin typeface="HG丸ｺﾞｼｯｸM-PRO" panose="020F0600000000000000" pitchFamily="50" charset="-128"/>
            <a:ea typeface="HG丸ｺﾞｼｯｸM-PRO" panose="020F0600000000000000" pitchFamily="50" charset="-128"/>
          </a:endParaRPr>
        </a:p>
      </dgm:t>
    </dgm:pt>
    <dgm:pt modelId="{4506DA9D-68DB-4E2A-956E-BB7469203C46}" type="parTrans" cxnId="{A329612A-C787-4A6C-BE35-55EDC4DAA17C}">
      <dgm:prSet/>
      <dgm:spPr/>
      <dgm:t>
        <a:bodyPr/>
        <a:lstStyle/>
        <a:p>
          <a:endParaRPr kumimoji="1" lang="ja-JP" altLang="en-US"/>
        </a:p>
      </dgm:t>
    </dgm:pt>
    <dgm:pt modelId="{CB13ADD9-7A4A-4EC2-B08A-D3616180A39D}" type="sibTrans" cxnId="{A329612A-C787-4A6C-BE35-55EDC4DAA17C}">
      <dgm:prSet/>
      <dgm:spPr/>
      <dgm:t>
        <a:bodyPr/>
        <a:lstStyle/>
        <a:p>
          <a:endParaRPr kumimoji="1" lang="ja-JP" altLang="en-US"/>
        </a:p>
      </dgm:t>
    </dgm:pt>
    <dgm:pt modelId="{A9FD69FD-44C7-4B12-9E5A-B2EB0EE3AA94}">
      <dgm:prSet phldrT="[テキスト]" custT="1"/>
      <dgm:spPr/>
      <dgm:t>
        <a:bodyPr/>
        <a:lstStyle/>
        <a:p>
          <a:pPr algn="l">
            <a:lnSpc>
              <a:spcPts val="1500"/>
            </a:lnSpc>
          </a:pPr>
          <a:r>
            <a:rPr lang="en-US" altLang="ja-JP" sz="1400" b="1" dirty="0">
              <a:latin typeface="HG丸ｺﾞｼｯｸM-PRO" panose="020F0600000000000000" pitchFamily="50" charset="-128"/>
              <a:ea typeface="HG丸ｺﾞｼｯｸM-PRO" panose="020F0600000000000000" pitchFamily="50" charset="-128"/>
            </a:rPr>
            <a:t>Group</a:t>
          </a:r>
          <a:r>
            <a:rPr kumimoji="1" lang="en-US" altLang="ja-JP" sz="1400" b="1" dirty="0">
              <a:latin typeface="HG丸ｺﾞｼｯｸM-PRO" panose="020F0600000000000000" pitchFamily="50" charset="-128"/>
              <a:ea typeface="HG丸ｺﾞｼｯｸM-PRO" panose="020F0600000000000000" pitchFamily="50" charset="-128"/>
            </a:rPr>
            <a:t>3</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その他の職種</a:t>
          </a:r>
          <a:r>
            <a:rPr kumimoji="1" lang="en-US" altLang="ja-JP" sz="1400"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グループ１・２に属さないすべての職種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管理者、医療職（医師、看護職員、</a:t>
          </a:r>
          <a:r>
            <a:rPr kumimoji="1" lang="en-US" altLang="ja-JP" sz="1400" dirty="0">
              <a:latin typeface="HG丸ｺﾞｼｯｸM-PRO" panose="020F0600000000000000" pitchFamily="50" charset="-128"/>
              <a:ea typeface="HG丸ｺﾞｼｯｸM-PRO" panose="020F0600000000000000" pitchFamily="50" charset="-128"/>
            </a:rPr>
            <a:t>OT</a:t>
          </a:r>
          <a:r>
            <a:rPr kumimoji="1" lang="ja-JP" altLang="en-US" sz="1400" dirty="0" err="1">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PT</a:t>
          </a:r>
          <a:r>
            <a:rPr kumimoji="1" lang="ja-JP" altLang="en-US" sz="1400" dirty="0" err="1">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ST</a:t>
          </a:r>
          <a:r>
            <a:rPr kumimoji="1" lang="ja-JP" altLang="en-US" sz="1400" dirty="0">
              <a:latin typeface="HG丸ｺﾞｼｯｸM-PRO" panose="020F0600000000000000" pitchFamily="50" charset="-128"/>
              <a:ea typeface="HG丸ｺﾞｼｯｸM-PRO" panose="020F0600000000000000" pitchFamily="50" charset="-128"/>
            </a:rPr>
            <a:t>）、</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運転手、調理担当職員、栄養士、事務職員　など</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7957315D-5968-41BC-83F1-6A1A937D5D4E}" type="parTrans" cxnId="{D2A6C7EB-AFCE-41B8-8ECE-0B6C6828494A}">
      <dgm:prSet/>
      <dgm:spPr/>
      <dgm:t>
        <a:bodyPr/>
        <a:lstStyle/>
        <a:p>
          <a:endParaRPr kumimoji="1" lang="ja-JP" altLang="en-US"/>
        </a:p>
      </dgm:t>
    </dgm:pt>
    <dgm:pt modelId="{FB28CA76-EB6B-48D8-9F9C-D4ED4B020731}" type="sibTrans" cxnId="{D2A6C7EB-AFCE-41B8-8ECE-0B6C6828494A}">
      <dgm:prSet/>
      <dgm:spPr/>
      <dgm:t>
        <a:bodyPr/>
        <a:lstStyle/>
        <a:p>
          <a:endParaRPr kumimoji="1" lang="ja-JP" altLang="en-US"/>
        </a:p>
      </dgm:t>
    </dgm:pt>
    <dgm:pt modelId="{95166F2E-CD92-4621-8A06-BE1BF5B9D8BF}" type="pres">
      <dgm:prSet presAssocID="{28F6D45B-417F-4304-A552-7CAC68380DE0}" presName="compositeShape" presStyleCnt="0">
        <dgm:presLayoutVars>
          <dgm:dir/>
          <dgm:resizeHandles/>
        </dgm:presLayoutVars>
      </dgm:prSet>
      <dgm:spPr/>
    </dgm:pt>
    <dgm:pt modelId="{244D7C20-66D7-4898-9EBC-1FE90B742B5F}" type="pres">
      <dgm:prSet presAssocID="{28F6D45B-417F-4304-A552-7CAC68380DE0}" presName="pyramid" presStyleLbl="node1" presStyleIdx="0" presStyleCnt="1" custLinFactNeighborX="-11037"/>
      <dgm:spPr/>
    </dgm:pt>
    <dgm:pt modelId="{98D7B7CC-91FD-4A86-A8FC-F8E39AB2851D}" type="pres">
      <dgm:prSet presAssocID="{28F6D45B-417F-4304-A552-7CAC68380DE0}" presName="theList" presStyleCnt="0"/>
      <dgm:spPr/>
    </dgm:pt>
    <dgm:pt modelId="{B4BA453E-19B9-4D15-B3CC-FD5B4FCD05ED}" type="pres">
      <dgm:prSet presAssocID="{8ECC03B0-B35A-42B5-9FC5-62D5C86177ED}" presName="aNode" presStyleLbl="fgAcc1" presStyleIdx="0" presStyleCnt="3" custScaleX="162129" custScaleY="376025" custLinFactY="-56472" custLinFactNeighborX="15979" custLinFactNeighborY="-100000">
        <dgm:presLayoutVars>
          <dgm:bulletEnabled val="1"/>
        </dgm:presLayoutVars>
      </dgm:prSet>
      <dgm:spPr/>
      <dgm:t>
        <a:bodyPr/>
        <a:lstStyle/>
        <a:p>
          <a:endParaRPr kumimoji="1" lang="ja-JP" altLang="en-US"/>
        </a:p>
      </dgm:t>
    </dgm:pt>
    <dgm:pt modelId="{33A199F2-A03C-4EE6-8517-038A0AF42BDA}" type="pres">
      <dgm:prSet presAssocID="{8ECC03B0-B35A-42B5-9FC5-62D5C86177ED}" presName="aSpace" presStyleCnt="0"/>
      <dgm:spPr/>
    </dgm:pt>
    <dgm:pt modelId="{3FA830E2-FB2E-41B8-A1ED-7E9513A7D699}" type="pres">
      <dgm:prSet presAssocID="{16137261-1764-4A74-A83F-B0439E0F8FAF}" presName="aNode" presStyleLbl="fgAcc1" presStyleIdx="1" presStyleCnt="3" custScaleX="161051" custScaleY="376025" custLinFactY="-34990" custLinFactNeighborX="16515" custLinFactNeighborY="-100000">
        <dgm:presLayoutVars>
          <dgm:bulletEnabled val="1"/>
        </dgm:presLayoutVars>
      </dgm:prSet>
      <dgm:spPr/>
      <dgm:t>
        <a:bodyPr/>
        <a:lstStyle/>
        <a:p>
          <a:endParaRPr kumimoji="1" lang="ja-JP" altLang="en-US"/>
        </a:p>
      </dgm:t>
    </dgm:pt>
    <dgm:pt modelId="{A0AD44CC-B4A8-4A81-85DC-2599653BD403}" type="pres">
      <dgm:prSet presAssocID="{16137261-1764-4A74-A83F-B0439E0F8FAF}" presName="aSpace" presStyleCnt="0"/>
      <dgm:spPr/>
    </dgm:pt>
    <dgm:pt modelId="{25F4CD02-BBAD-4C76-A789-F14B1BE18E4C}" type="pres">
      <dgm:prSet presAssocID="{A9FD69FD-44C7-4B12-9E5A-B2EB0EE3AA94}" presName="aNode" presStyleLbl="fgAcc1" presStyleIdx="2" presStyleCnt="3" custScaleX="159765" custScaleY="378703" custLinFactY="-7620" custLinFactNeighborX="17080" custLinFactNeighborY="-100000">
        <dgm:presLayoutVars>
          <dgm:bulletEnabled val="1"/>
        </dgm:presLayoutVars>
      </dgm:prSet>
      <dgm:spPr/>
      <dgm:t>
        <a:bodyPr/>
        <a:lstStyle/>
        <a:p>
          <a:endParaRPr kumimoji="1" lang="ja-JP" altLang="en-US"/>
        </a:p>
      </dgm:t>
    </dgm:pt>
    <dgm:pt modelId="{278359D8-CA73-4302-BCDA-664D904AD206}" type="pres">
      <dgm:prSet presAssocID="{A9FD69FD-44C7-4B12-9E5A-B2EB0EE3AA94}" presName="aSpace" presStyleCnt="0"/>
      <dgm:spPr/>
    </dgm:pt>
  </dgm:ptLst>
  <dgm:cxnLst>
    <dgm:cxn modelId="{A329612A-C787-4A6C-BE35-55EDC4DAA17C}" srcId="{28F6D45B-417F-4304-A552-7CAC68380DE0}" destId="{16137261-1764-4A74-A83F-B0439E0F8FAF}" srcOrd="1" destOrd="0" parTransId="{4506DA9D-68DB-4E2A-956E-BB7469203C46}" sibTransId="{CB13ADD9-7A4A-4EC2-B08A-D3616180A39D}"/>
    <dgm:cxn modelId="{5A4EA4D9-67A1-4B73-9A76-9284CEB03988}" type="presOf" srcId="{A9FD69FD-44C7-4B12-9E5A-B2EB0EE3AA94}" destId="{25F4CD02-BBAD-4C76-A789-F14B1BE18E4C}" srcOrd="0" destOrd="0" presId="urn:microsoft.com/office/officeart/2005/8/layout/pyramid2"/>
    <dgm:cxn modelId="{FB4A3B8C-DC72-4281-BC76-9C8967BB43C4}" type="presOf" srcId="{16137261-1764-4A74-A83F-B0439E0F8FAF}" destId="{3FA830E2-FB2E-41B8-A1ED-7E9513A7D699}" srcOrd="0" destOrd="0" presId="urn:microsoft.com/office/officeart/2005/8/layout/pyramid2"/>
    <dgm:cxn modelId="{D2A6C7EB-AFCE-41B8-8ECE-0B6C6828494A}" srcId="{28F6D45B-417F-4304-A552-7CAC68380DE0}" destId="{A9FD69FD-44C7-4B12-9E5A-B2EB0EE3AA94}" srcOrd="2" destOrd="0" parTransId="{7957315D-5968-41BC-83F1-6A1A937D5D4E}" sibTransId="{FB28CA76-EB6B-48D8-9F9C-D4ED4B020731}"/>
    <dgm:cxn modelId="{CB224D8B-05BE-4424-BE68-94261217EE2F}" srcId="{28F6D45B-417F-4304-A552-7CAC68380DE0}" destId="{8ECC03B0-B35A-42B5-9FC5-62D5C86177ED}" srcOrd="0" destOrd="0" parTransId="{DADA2AE5-BBAA-44FD-AFD6-4020F51EA7A3}" sibTransId="{CE1FC724-32E4-47CF-BE46-21BB7B26709A}"/>
    <dgm:cxn modelId="{2A004A87-42A6-471A-A55F-B5C6D0C2CDB4}" type="presOf" srcId="{28F6D45B-417F-4304-A552-7CAC68380DE0}" destId="{95166F2E-CD92-4621-8A06-BE1BF5B9D8BF}" srcOrd="0" destOrd="0" presId="urn:microsoft.com/office/officeart/2005/8/layout/pyramid2"/>
    <dgm:cxn modelId="{076754A9-0544-4244-B1E4-B31FA822675D}" type="presOf" srcId="{8ECC03B0-B35A-42B5-9FC5-62D5C86177ED}" destId="{B4BA453E-19B9-4D15-B3CC-FD5B4FCD05ED}" srcOrd="0" destOrd="0" presId="urn:microsoft.com/office/officeart/2005/8/layout/pyramid2"/>
    <dgm:cxn modelId="{3A475AC2-547E-4134-AB50-1E527F314645}" type="presParOf" srcId="{95166F2E-CD92-4621-8A06-BE1BF5B9D8BF}" destId="{244D7C20-66D7-4898-9EBC-1FE90B742B5F}" srcOrd="0" destOrd="0" presId="urn:microsoft.com/office/officeart/2005/8/layout/pyramid2"/>
    <dgm:cxn modelId="{1493CAC0-A94E-4221-927A-B82A99AF7C71}" type="presParOf" srcId="{95166F2E-CD92-4621-8A06-BE1BF5B9D8BF}" destId="{98D7B7CC-91FD-4A86-A8FC-F8E39AB2851D}" srcOrd="1" destOrd="0" presId="urn:microsoft.com/office/officeart/2005/8/layout/pyramid2"/>
    <dgm:cxn modelId="{DFE6EE0E-BEED-46A7-8713-7A53C6293FB5}" type="presParOf" srcId="{98D7B7CC-91FD-4A86-A8FC-F8E39AB2851D}" destId="{B4BA453E-19B9-4D15-B3CC-FD5B4FCD05ED}" srcOrd="0" destOrd="0" presId="urn:microsoft.com/office/officeart/2005/8/layout/pyramid2"/>
    <dgm:cxn modelId="{05CC4712-D78A-4B38-808F-B86B746CDDA3}" type="presParOf" srcId="{98D7B7CC-91FD-4A86-A8FC-F8E39AB2851D}" destId="{33A199F2-A03C-4EE6-8517-038A0AF42BDA}" srcOrd="1" destOrd="0" presId="urn:microsoft.com/office/officeart/2005/8/layout/pyramid2"/>
    <dgm:cxn modelId="{EFA28D99-468E-4D12-A52E-86BE3AA903B0}" type="presParOf" srcId="{98D7B7CC-91FD-4A86-A8FC-F8E39AB2851D}" destId="{3FA830E2-FB2E-41B8-A1ED-7E9513A7D699}" srcOrd="2" destOrd="0" presId="urn:microsoft.com/office/officeart/2005/8/layout/pyramid2"/>
    <dgm:cxn modelId="{C9E04E4E-ED2B-40AD-BF09-AFA68428156E}" type="presParOf" srcId="{98D7B7CC-91FD-4A86-A8FC-F8E39AB2851D}" destId="{A0AD44CC-B4A8-4A81-85DC-2599653BD403}" srcOrd="3" destOrd="0" presId="urn:microsoft.com/office/officeart/2005/8/layout/pyramid2"/>
    <dgm:cxn modelId="{9210A37D-FE8D-4146-AA52-3C2D46DBCCDF}" type="presParOf" srcId="{98D7B7CC-91FD-4A86-A8FC-F8E39AB2851D}" destId="{25F4CD02-BBAD-4C76-A789-F14B1BE18E4C}" srcOrd="4" destOrd="0" presId="urn:microsoft.com/office/officeart/2005/8/layout/pyramid2"/>
    <dgm:cxn modelId="{0B6033D9-3D68-4DF3-BD97-5604007458E4}" type="presParOf" srcId="{98D7B7CC-91FD-4A86-A8FC-F8E39AB2851D}" destId="{278359D8-CA73-4302-BCDA-664D904AD20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6D45B-417F-4304-A552-7CAC68380DE0}" type="doc">
      <dgm:prSet loTypeId="urn:microsoft.com/office/officeart/2005/8/layout/pyramid2" loCatId="pyramid" qsTypeId="urn:microsoft.com/office/officeart/2005/8/quickstyle/simple1" qsCatId="simple" csTypeId="urn:microsoft.com/office/officeart/2005/8/colors/accent1_2" csCatId="accent1" phldr="1"/>
      <dgm:spPr/>
    </dgm:pt>
    <dgm:pt modelId="{8ECC03B0-B35A-42B5-9FC5-62D5C86177ED}">
      <dgm:prSet phldrT="[テキスト]" custT="1"/>
      <dgm:spPr/>
      <dgm:t>
        <a:bodyPr/>
        <a:lstStyle/>
        <a:p>
          <a:pPr algn="l">
            <a:lnSpc>
              <a:spcPts val="1600"/>
            </a:lnSpc>
          </a:pPr>
          <a:r>
            <a:rPr kumimoji="1" lang="en-US" altLang="ja-JP" sz="1400" b="1" dirty="0">
              <a:latin typeface="HG丸ｺﾞｼｯｸM-PRO" panose="020F0600000000000000" pitchFamily="50" charset="-128"/>
              <a:ea typeface="HG丸ｺﾞｼｯｸM-PRO" panose="020F0600000000000000" pitchFamily="50" charset="-128"/>
            </a:rPr>
            <a:t>Group1【</a:t>
          </a:r>
          <a:r>
            <a:rPr kumimoji="1" lang="ja-JP" altLang="en-US" sz="1400" b="1" dirty="0">
              <a:latin typeface="HG丸ｺﾞｼｯｸM-PRO" panose="020F0600000000000000" pitchFamily="50" charset="-128"/>
              <a:ea typeface="HG丸ｺﾞｼｯｸM-PRO" panose="020F0600000000000000" pitchFamily="50" charset="-128"/>
            </a:rPr>
            <a:t>経験・技能のある</a:t>
          </a:r>
          <a:r>
            <a:rPr kumimoji="1" lang="ja-JP" altLang="en-US" sz="1400" b="1" dirty="0" err="1">
              <a:latin typeface="HG丸ｺﾞｼｯｸM-PRO" panose="020F0600000000000000" pitchFamily="50" charset="-128"/>
              <a:ea typeface="HG丸ｺﾞｼｯｸM-PRO" panose="020F0600000000000000" pitchFamily="50" charset="-128"/>
            </a:rPr>
            <a:t>障がい</a:t>
          </a:r>
          <a:r>
            <a:rPr kumimoji="1" lang="ja-JP" altLang="en-US" sz="1400" b="1" dirty="0">
              <a:latin typeface="HG丸ｺﾞｼｯｸM-PRO" panose="020F0600000000000000" pitchFamily="50" charset="-128"/>
              <a:ea typeface="HG丸ｺﾞｼｯｸM-PRO" panose="020F0600000000000000" pitchFamily="50" charset="-128"/>
            </a:rPr>
            <a:t>福祉人材</a:t>
          </a:r>
          <a:r>
            <a:rPr kumimoji="1" lang="en-US" altLang="ja-JP" sz="1400" b="1"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年以上の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・介護福祉士、社会福祉士、精神保健福祉士、保育士の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資格を持つ福祉・介護職員</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・心理指導担当職員、サビ管、児発管、サ責</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DADA2AE5-BBAA-44FD-AFD6-4020F51EA7A3}" type="parTrans" cxnId="{CB224D8B-05BE-4424-BE68-94261217EE2F}">
      <dgm:prSet/>
      <dgm:spPr/>
      <dgm:t>
        <a:bodyPr/>
        <a:lstStyle/>
        <a:p>
          <a:endParaRPr kumimoji="1" lang="ja-JP" altLang="en-US" sz="1400"/>
        </a:p>
      </dgm:t>
    </dgm:pt>
    <dgm:pt modelId="{CE1FC724-32E4-47CF-BE46-21BB7B26709A}" type="sibTrans" cxnId="{CB224D8B-05BE-4424-BE68-94261217EE2F}">
      <dgm:prSet/>
      <dgm:spPr/>
      <dgm:t>
        <a:bodyPr/>
        <a:lstStyle/>
        <a:p>
          <a:endParaRPr kumimoji="1" lang="ja-JP" altLang="en-US" sz="1400"/>
        </a:p>
      </dgm:t>
    </dgm:pt>
    <dgm:pt modelId="{16137261-1764-4A74-A83F-B0439E0F8FAF}">
      <dgm:prSet phldrT="[テキスト]" custT="1"/>
      <dgm:spPr/>
      <dgm:t>
        <a:bodyPr/>
        <a:lstStyle/>
        <a:p>
          <a:pPr algn="l">
            <a:lnSpc>
              <a:spcPts val="1500"/>
            </a:lnSpc>
          </a:pPr>
          <a:r>
            <a:rPr kumimoji="1" lang="en-US" altLang="ja-JP" sz="1400" b="1" dirty="0">
              <a:latin typeface="HG丸ｺﾞｼｯｸM-PRO" panose="020F0600000000000000" pitchFamily="50" charset="-128"/>
              <a:ea typeface="HG丸ｺﾞｼｯｸM-PRO" panose="020F0600000000000000" pitchFamily="50" charset="-128"/>
            </a:rPr>
            <a:t>Group2【</a:t>
          </a:r>
          <a:r>
            <a:rPr kumimoji="1" lang="ja-JP" altLang="en-US" sz="1400" b="1" dirty="0">
              <a:latin typeface="HG丸ｺﾞｼｯｸM-PRO" panose="020F0600000000000000" pitchFamily="50" charset="-128"/>
              <a:ea typeface="HG丸ｺﾞｼｯｸM-PRO" panose="020F0600000000000000" pitchFamily="50" charset="-128"/>
            </a:rPr>
            <a:t>他の</a:t>
          </a:r>
          <a:r>
            <a:rPr kumimoji="1" lang="ja-JP" altLang="en-US" sz="1400" b="1" dirty="0" err="1">
              <a:latin typeface="HG丸ｺﾞｼｯｸM-PRO" panose="020F0600000000000000" pitchFamily="50" charset="-128"/>
              <a:ea typeface="HG丸ｺﾞｼｯｸM-PRO" panose="020F0600000000000000" pitchFamily="50" charset="-128"/>
            </a:rPr>
            <a:t>障がい</a:t>
          </a:r>
          <a:r>
            <a:rPr kumimoji="1" lang="ja-JP" altLang="en-US" sz="1400" b="1" dirty="0">
              <a:latin typeface="HG丸ｺﾞｼｯｸM-PRO" panose="020F0600000000000000" pitchFamily="50" charset="-128"/>
              <a:ea typeface="HG丸ｺﾞｼｯｸM-PRO" panose="020F0600000000000000" pitchFamily="50" charset="-128"/>
            </a:rPr>
            <a:t>福祉人材</a:t>
          </a:r>
          <a:r>
            <a:rPr kumimoji="1" lang="en-US" altLang="ja-JP" sz="1400" b="1"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年未満の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福祉・介護職員、 心理指導担当職員、サビ管、児発管、　　</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サ責</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年以上の資格を持たない福祉・介護職員</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4506DA9D-68DB-4E2A-956E-BB7469203C46}" type="parTrans" cxnId="{A329612A-C787-4A6C-BE35-55EDC4DAA17C}">
      <dgm:prSet/>
      <dgm:spPr/>
      <dgm:t>
        <a:bodyPr/>
        <a:lstStyle/>
        <a:p>
          <a:endParaRPr kumimoji="1" lang="ja-JP" altLang="en-US" sz="1400"/>
        </a:p>
      </dgm:t>
    </dgm:pt>
    <dgm:pt modelId="{CB13ADD9-7A4A-4EC2-B08A-D3616180A39D}" type="sibTrans" cxnId="{A329612A-C787-4A6C-BE35-55EDC4DAA17C}">
      <dgm:prSet/>
      <dgm:spPr/>
      <dgm:t>
        <a:bodyPr/>
        <a:lstStyle/>
        <a:p>
          <a:endParaRPr kumimoji="1" lang="ja-JP" altLang="en-US" sz="1400"/>
        </a:p>
      </dgm:t>
    </dgm:pt>
    <dgm:pt modelId="{A9FD69FD-44C7-4B12-9E5A-B2EB0EE3AA94}">
      <dgm:prSet phldrT="[テキスト]" custT="1"/>
      <dgm:spPr/>
      <dgm:t>
        <a:bodyPr/>
        <a:lstStyle/>
        <a:p>
          <a:pPr algn="l">
            <a:lnSpc>
              <a:spcPts val="1500"/>
            </a:lnSpc>
          </a:pPr>
          <a:r>
            <a:rPr kumimoji="1" lang="en-US" altLang="ja-JP" sz="1400" b="1" dirty="0">
              <a:latin typeface="HG丸ｺﾞｼｯｸM-PRO" panose="020F0600000000000000" pitchFamily="50" charset="-128"/>
              <a:ea typeface="HG丸ｺﾞｼｯｸM-PRO" panose="020F0600000000000000" pitchFamily="50" charset="-128"/>
            </a:rPr>
            <a:t>Group3【</a:t>
          </a:r>
          <a:r>
            <a:rPr kumimoji="1" lang="ja-JP" altLang="en-US" sz="1400" b="1" dirty="0">
              <a:latin typeface="HG丸ｺﾞｼｯｸM-PRO" panose="020F0600000000000000" pitchFamily="50" charset="-128"/>
              <a:ea typeface="HG丸ｺﾞｼｯｸM-PRO" panose="020F0600000000000000" pitchFamily="50" charset="-128"/>
            </a:rPr>
            <a:t>その他の職種</a:t>
          </a:r>
          <a:r>
            <a:rPr kumimoji="1" lang="en-US" altLang="ja-JP" sz="1400" b="1"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グループ１・２に属さないすべての職種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管理者、医療職（医師、看護職員、</a:t>
          </a:r>
          <a:r>
            <a:rPr kumimoji="1" lang="en-US" altLang="ja-JP" sz="1400" dirty="0">
              <a:latin typeface="HG丸ｺﾞｼｯｸM-PRO" panose="020F0600000000000000" pitchFamily="50" charset="-128"/>
              <a:ea typeface="HG丸ｺﾞｼｯｸM-PRO" panose="020F0600000000000000" pitchFamily="50" charset="-128"/>
            </a:rPr>
            <a:t>OT</a:t>
          </a:r>
          <a:r>
            <a:rPr kumimoji="1" lang="ja-JP" altLang="en-US" sz="1400" dirty="0" err="1">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PT</a:t>
          </a:r>
          <a:r>
            <a:rPr kumimoji="1" lang="ja-JP" altLang="en-US" sz="1400" dirty="0" err="1">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ST</a:t>
          </a:r>
          <a:r>
            <a:rPr kumimoji="1" lang="ja-JP" altLang="en-US" sz="1400" dirty="0">
              <a:latin typeface="HG丸ｺﾞｼｯｸM-PRO" panose="020F0600000000000000" pitchFamily="50" charset="-128"/>
              <a:ea typeface="HG丸ｺﾞｼｯｸM-PRO" panose="020F0600000000000000" pitchFamily="50" charset="-128"/>
            </a:rPr>
            <a:t>）、</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運転手、調理担当職員、栄養士、事務職員　など</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7957315D-5968-41BC-83F1-6A1A937D5D4E}" type="parTrans" cxnId="{D2A6C7EB-AFCE-41B8-8ECE-0B6C6828494A}">
      <dgm:prSet/>
      <dgm:spPr/>
      <dgm:t>
        <a:bodyPr/>
        <a:lstStyle/>
        <a:p>
          <a:endParaRPr kumimoji="1" lang="ja-JP" altLang="en-US" sz="1400"/>
        </a:p>
      </dgm:t>
    </dgm:pt>
    <dgm:pt modelId="{FB28CA76-EB6B-48D8-9F9C-D4ED4B020731}" type="sibTrans" cxnId="{D2A6C7EB-AFCE-41B8-8ECE-0B6C6828494A}">
      <dgm:prSet/>
      <dgm:spPr/>
      <dgm:t>
        <a:bodyPr/>
        <a:lstStyle/>
        <a:p>
          <a:endParaRPr kumimoji="1" lang="ja-JP" altLang="en-US" sz="1400"/>
        </a:p>
      </dgm:t>
    </dgm:pt>
    <dgm:pt modelId="{95166F2E-CD92-4621-8A06-BE1BF5B9D8BF}" type="pres">
      <dgm:prSet presAssocID="{28F6D45B-417F-4304-A552-7CAC68380DE0}" presName="compositeShape" presStyleCnt="0">
        <dgm:presLayoutVars>
          <dgm:dir/>
          <dgm:resizeHandles/>
        </dgm:presLayoutVars>
      </dgm:prSet>
      <dgm:spPr/>
    </dgm:pt>
    <dgm:pt modelId="{244D7C20-66D7-4898-9EBC-1FE90B742B5F}" type="pres">
      <dgm:prSet presAssocID="{28F6D45B-417F-4304-A552-7CAC68380DE0}" presName="pyramid" presStyleLbl="node1" presStyleIdx="0" presStyleCnt="1" custLinFactNeighborX="-11037"/>
      <dgm:spPr/>
    </dgm:pt>
    <dgm:pt modelId="{98D7B7CC-91FD-4A86-A8FC-F8E39AB2851D}" type="pres">
      <dgm:prSet presAssocID="{28F6D45B-417F-4304-A552-7CAC68380DE0}" presName="theList" presStyleCnt="0"/>
      <dgm:spPr/>
    </dgm:pt>
    <dgm:pt modelId="{B4BA453E-19B9-4D15-B3CC-FD5B4FCD05ED}" type="pres">
      <dgm:prSet presAssocID="{8ECC03B0-B35A-42B5-9FC5-62D5C86177ED}" presName="aNode" presStyleLbl="fgAcc1" presStyleIdx="0" presStyleCnt="3" custScaleX="162129" custScaleY="376025" custLinFactY="-11102" custLinFactNeighborX="15979" custLinFactNeighborY="-100000">
        <dgm:presLayoutVars>
          <dgm:bulletEnabled val="1"/>
        </dgm:presLayoutVars>
      </dgm:prSet>
      <dgm:spPr/>
      <dgm:t>
        <a:bodyPr/>
        <a:lstStyle/>
        <a:p>
          <a:endParaRPr kumimoji="1" lang="ja-JP" altLang="en-US"/>
        </a:p>
      </dgm:t>
    </dgm:pt>
    <dgm:pt modelId="{33A199F2-A03C-4EE6-8517-038A0AF42BDA}" type="pres">
      <dgm:prSet presAssocID="{8ECC03B0-B35A-42B5-9FC5-62D5C86177ED}" presName="aSpace" presStyleCnt="0"/>
      <dgm:spPr/>
    </dgm:pt>
    <dgm:pt modelId="{3FA830E2-FB2E-41B8-A1ED-7E9513A7D699}" type="pres">
      <dgm:prSet presAssocID="{16137261-1764-4A74-A83F-B0439E0F8FAF}" presName="aNode" presStyleLbl="fgAcc1" presStyleIdx="1" presStyleCnt="3" custScaleX="161051" custScaleY="376025" custLinFactY="5732" custLinFactNeighborX="16515" custLinFactNeighborY="100000">
        <dgm:presLayoutVars>
          <dgm:bulletEnabled val="1"/>
        </dgm:presLayoutVars>
      </dgm:prSet>
      <dgm:spPr/>
      <dgm:t>
        <a:bodyPr/>
        <a:lstStyle/>
        <a:p>
          <a:endParaRPr kumimoji="1" lang="ja-JP" altLang="en-US"/>
        </a:p>
      </dgm:t>
    </dgm:pt>
    <dgm:pt modelId="{A0AD44CC-B4A8-4A81-85DC-2599653BD403}" type="pres">
      <dgm:prSet presAssocID="{16137261-1764-4A74-A83F-B0439E0F8FAF}" presName="aSpace" presStyleCnt="0"/>
      <dgm:spPr/>
    </dgm:pt>
    <dgm:pt modelId="{25F4CD02-BBAD-4C76-A789-F14B1BE18E4C}" type="pres">
      <dgm:prSet presAssocID="{A9FD69FD-44C7-4B12-9E5A-B2EB0EE3AA94}" presName="aNode" presStyleLbl="fgAcc1" presStyleIdx="2" presStyleCnt="3" custScaleX="162349" custScaleY="378703" custLinFactY="50063" custLinFactNeighborX="18184" custLinFactNeighborY="100000">
        <dgm:presLayoutVars>
          <dgm:bulletEnabled val="1"/>
        </dgm:presLayoutVars>
      </dgm:prSet>
      <dgm:spPr/>
      <dgm:t>
        <a:bodyPr/>
        <a:lstStyle/>
        <a:p>
          <a:endParaRPr kumimoji="1" lang="ja-JP" altLang="en-US"/>
        </a:p>
      </dgm:t>
    </dgm:pt>
    <dgm:pt modelId="{278359D8-CA73-4302-BCDA-664D904AD206}" type="pres">
      <dgm:prSet presAssocID="{A9FD69FD-44C7-4B12-9E5A-B2EB0EE3AA94}" presName="aSpace" presStyleCnt="0"/>
      <dgm:spPr/>
    </dgm:pt>
  </dgm:ptLst>
  <dgm:cxnLst>
    <dgm:cxn modelId="{A329612A-C787-4A6C-BE35-55EDC4DAA17C}" srcId="{28F6D45B-417F-4304-A552-7CAC68380DE0}" destId="{16137261-1764-4A74-A83F-B0439E0F8FAF}" srcOrd="1" destOrd="0" parTransId="{4506DA9D-68DB-4E2A-956E-BB7469203C46}" sibTransId="{CB13ADD9-7A4A-4EC2-B08A-D3616180A39D}"/>
    <dgm:cxn modelId="{5A4EA4D9-67A1-4B73-9A76-9284CEB03988}" type="presOf" srcId="{A9FD69FD-44C7-4B12-9E5A-B2EB0EE3AA94}" destId="{25F4CD02-BBAD-4C76-A789-F14B1BE18E4C}" srcOrd="0" destOrd="0" presId="urn:microsoft.com/office/officeart/2005/8/layout/pyramid2"/>
    <dgm:cxn modelId="{FB4A3B8C-DC72-4281-BC76-9C8967BB43C4}" type="presOf" srcId="{16137261-1764-4A74-A83F-B0439E0F8FAF}" destId="{3FA830E2-FB2E-41B8-A1ED-7E9513A7D699}" srcOrd="0" destOrd="0" presId="urn:microsoft.com/office/officeart/2005/8/layout/pyramid2"/>
    <dgm:cxn modelId="{D2A6C7EB-AFCE-41B8-8ECE-0B6C6828494A}" srcId="{28F6D45B-417F-4304-A552-7CAC68380DE0}" destId="{A9FD69FD-44C7-4B12-9E5A-B2EB0EE3AA94}" srcOrd="2" destOrd="0" parTransId="{7957315D-5968-41BC-83F1-6A1A937D5D4E}" sibTransId="{FB28CA76-EB6B-48D8-9F9C-D4ED4B020731}"/>
    <dgm:cxn modelId="{CB224D8B-05BE-4424-BE68-94261217EE2F}" srcId="{28F6D45B-417F-4304-A552-7CAC68380DE0}" destId="{8ECC03B0-B35A-42B5-9FC5-62D5C86177ED}" srcOrd="0" destOrd="0" parTransId="{DADA2AE5-BBAA-44FD-AFD6-4020F51EA7A3}" sibTransId="{CE1FC724-32E4-47CF-BE46-21BB7B26709A}"/>
    <dgm:cxn modelId="{2A004A87-42A6-471A-A55F-B5C6D0C2CDB4}" type="presOf" srcId="{28F6D45B-417F-4304-A552-7CAC68380DE0}" destId="{95166F2E-CD92-4621-8A06-BE1BF5B9D8BF}" srcOrd="0" destOrd="0" presId="urn:microsoft.com/office/officeart/2005/8/layout/pyramid2"/>
    <dgm:cxn modelId="{076754A9-0544-4244-B1E4-B31FA822675D}" type="presOf" srcId="{8ECC03B0-B35A-42B5-9FC5-62D5C86177ED}" destId="{B4BA453E-19B9-4D15-B3CC-FD5B4FCD05ED}" srcOrd="0" destOrd="0" presId="urn:microsoft.com/office/officeart/2005/8/layout/pyramid2"/>
    <dgm:cxn modelId="{3A475AC2-547E-4134-AB50-1E527F314645}" type="presParOf" srcId="{95166F2E-CD92-4621-8A06-BE1BF5B9D8BF}" destId="{244D7C20-66D7-4898-9EBC-1FE90B742B5F}" srcOrd="0" destOrd="0" presId="urn:microsoft.com/office/officeart/2005/8/layout/pyramid2"/>
    <dgm:cxn modelId="{1493CAC0-A94E-4221-927A-B82A99AF7C71}" type="presParOf" srcId="{95166F2E-CD92-4621-8A06-BE1BF5B9D8BF}" destId="{98D7B7CC-91FD-4A86-A8FC-F8E39AB2851D}" srcOrd="1" destOrd="0" presId="urn:microsoft.com/office/officeart/2005/8/layout/pyramid2"/>
    <dgm:cxn modelId="{DFE6EE0E-BEED-46A7-8713-7A53C6293FB5}" type="presParOf" srcId="{98D7B7CC-91FD-4A86-A8FC-F8E39AB2851D}" destId="{B4BA453E-19B9-4D15-B3CC-FD5B4FCD05ED}" srcOrd="0" destOrd="0" presId="urn:microsoft.com/office/officeart/2005/8/layout/pyramid2"/>
    <dgm:cxn modelId="{05CC4712-D78A-4B38-808F-B86B746CDDA3}" type="presParOf" srcId="{98D7B7CC-91FD-4A86-A8FC-F8E39AB2851D}" destId="{33A199F2-A03C-4EE6-8517-038A0AF42BDA}" srcOrd="1" destOrd="0" presId="urn:microsoft.com/office/officeart/2005/8/layout/pyramid2"/>
    <dgm:cxn modelId="{EFA28D99-468E-4D12-A52E-86BE3AA903B0}" type="presParOf" srcId="{98D7B7CC-91FD-4A86-A8FC-F8E39AB2851D}" destId="{3FA830E2-FB2E-41B8-A1ED-7E9513A7D699}" srcOrd="2" destOrd="0" presId="urn:microsoft.com/office/officeart/2005/8/layout/pyramid2"/>
    <dgm:cxn modelId="{C9E04E4E-ED2B-40AD-BF09-AFA68428156E}" type="presParOf" srcId="{98D7B7CC-91FD-4A86-A8FC-F8E39AB2851D}" destId="{A0AD44CC-B4A8-4A81-85DC-2599653BD403}" srcOrd="3" destOrd="0" presId="urn:microsoft.com/office/officeart/2005/8/layout/pyramid2"/>
    <dgm:cxn modelId="{9210A37D-FE8D-4146-AA52-3C2D46DBCCDF}" type="presParOf" srcId="{98D7B7CC-91FD-4A86-A8FC-F8E39AB2851D}" destId="{25F4CD02-BBAD-4C76-A789-F14B1BE18E4C}" srcOrd="4" destOrd="0" presId="urn:microsoft.com/office/officeart/2005/8/layout/pyramid2"/>
    <dgm:cxn modelId="{0B6033D9-3D68-4DF3-BD97-5604007458E4}" type="presParOf" srcId="{98D7B7CC-91FD-4A86-A8FC-F8E39AB2851D}" destId="{278359D8-CA73-4302-BCDA-664D904AD20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5B8DA2-CD7E-423F-8DEC-CB15CCEA7A90}" type="doc">
      <dgm:prSet loTypeId="urn:microsoft.com/office/officeart/2005/8/layout/pyramid3" loCatId="pyramid" qsTypeId="urn:microsoft.com/office/officeart/2005/8/quickstyle/simple4" qsCatId="simple" csTypeId="urn:microsoft.com/office/officeart/2005/8/colors/accent1_2" csCatId="accent1" phldr="1"/>
      <dgm:spPr/>
    </dgm:pt>
    <dgm:pt modelId="{684A5DF5-9195-4034-8A10-D4135526E254}">
      <dgm:prSet phldrT="[テキスト]"/>
      <dgm:spPr/>
      <dgm:t>
        <a:bodyPr/>
        <a:lstStyle/>
        <a:p>
          <a:r>
            <a:rPr kumimoji="1" lang="ja-JP" altLang="en-US" dirty="0"/>
            <a:t>　</a:t>
          </a:r>
        </a:p>
      </dgm:t>
    </dgm:pt>
    <dgm:pt modelId="{E095AB08-E38A-42F9-8056-26E4DF83CC5E}" type="parTrans" cxnId="{0324AB86-E81D-42B7-9509-AB6794EFAF99}">
      <dgm:prSet/>
      <dgm:spPr/>
      <dgm:t>
        <a:bodyPr/>
        <a:lstStyle/>
        <a:p>
          <a:endParaRPr kumimoji="1" lang="ja-JP" altLang="en-US"/>
        </a:p>
      </dgm:t>
    </dgm:pt>
    <dgm:pt modelId="{3E1E5937-6F3E-4AB1-8534-1F364FCCEB0B}" type="sibTrans" cxnId="{0324AB86-E81D-42B7-9509-AB6794EFAF99}">
      <dgm:prSet/>
      <dgm:spPr/>
      <dgm:t>
        <a:bodyPr/>
        <a:lstStyle/>
        <a:p>
          <a:endParaRPr kumimoji="1" lang="ja-JP" altLang="en-US"/>
        </a:p>
      </dgm:t>
    </dgm:pt>
    <dgm:pt modelId="{1BD5F9BA-8A6F-4FF2-AFAD-4BF7005DDE89}">
      <dgm:prSet phldrT="[テキスト]"/>
      <dgm:spPr/>
      <dgm:t>
        <a:bodyPr/>
        <a:lstStyle/>
        <a:p>
          <a:r>
            <a:rPr kumimoji="1" lang="ja-JP" altLang="en-US" dirty="0"/>
            <a:t>　</a:t>
          </a:r>
        </a:p>
      </dgm:t>
    </dgm:pt>
    <dgm:pt modelId="{3B12BD27-A5B1-4306-A78E-9970626237E8}" type="parTrans" cxnId="{BFDC00A3-AF4B-4A69-8D4A-8243A85A8679}">
      <dgm:prSet/>
      <dgm:spPr/>
      <dgm:t>
        <a:bodyPr/>
        <a:lstStyle/>
        <a:p>
          <a:endParaRPr kumimoji="1" lang="ja-JP" altLang="en-US"/>
        </a:p>
      </dgm:t>
    </dgm:pt>
    <dgm:pt modelId="{6AD8E037-5645-49D2-9DD2-7443D75D8DB7}" type="sibTrans" cxnId="{BFDC00A3-AF4B-4A69-8D4A-8243A85A8679}">
      <dgm:prSet/>
      <dgm:spPr/>
      <dgm:t>
        <a:bodyPr/>
        <a:lstStyle/>
        <a:p>
          <a:endParaRPr kumimoji="1" lang="ja-JP" altLang="en-US"/>
        </a:p>
      </dgm:t>
    </dgm:pt>
    <dgm:pt modelId="{1C2E0F3B-15DD-4FCD-ACF3-88F1B86E8A33}">
      <dgm:prSet phldrT="[テキスト]"/>
      <dgm:spPr/>
      <dgm:t>
        <a:bodyPr/>
        <a:lstStyle/>
        <a:p>
          <a:r>
            <a:rPr kumimoji="1" lang="ja-JP" altLang="en-US" dirty="0"/>
            <a:t>　</a:t>
          </a:r>
        </a:p>
      </dgm:t>
    </dgm:pt>
    <dgm:pt modelId="{1B5025DD-FCFB-4B4A-803E-F7A88FE197B4}" type="parTrans" cxnId="{5337EE38-96E8-4EA1-A54D-1AA3DE135146}">
      <dgm:prSet/>
      <dgm:spPr/>
      <dgm:t>
        <a:bodyPr/>
        <a:lstStyle/>
        <a:p>
          <a:endParaRPr kumimoji="1" lang="ja-JP" altLang="en-US"/>
        </a:p>
      </dgm:t>
    </dgm:pt>
    <dgm:pt modelId="{0CBC2060-B1F7-4109-9D9F-AB4E398B5F43}" type="sibTrans" cxnId="{5337EE38-96E8-4EA1-A54D-1AA3DE135146}">
      <dgm:prSet/>
      <dgm:spPr/>
      <dgm:t>
        <a:bodyPr/>
        <a:lstStyle/>
        <a:p>
          <a:endParaRPr kumimoji="1" lang="ja-JP" altLang="en-US"/>
        </a:p>
      </dgm:t>
    </dgm:pt>
    <dgm:pt modelId="{928D736F-18DF-4AC2-A58D-5065A0D96306}" type="pres">
      <dgm:prSet presAssocID="{F65B8DA2-CD7E-423F-8DEC-CB15CCEA7A90}" presName="Name0" presStyleCnt="0">
        <dgm:presLayoutVars>
          <dgm:dir/>
          <dgm:animLvl val="lvl"/>
          <dgm:resizeHandles val="exact"/>
        </dgm:presLayoutVars>
      </dgm:prSet>
      <dgm:spPr/>
    </dgm:pt>
    <dgm:pt modelId="{5A6073E7-4C2C-4F04-B855-F806DA034CCA}" type="pres">
      <dgm:prSet presAssocID="{684A5DF5-9195-4034-8A10-D4135526E254}" presName="Name8" presStyleCnt="0"/>
      <dgm:spPr/>
    </dgm:pt>
    <dgm:pt modelId="{B2F41091-0AA2-4981-BAA4-3122E8F2B348}" type="pres">
      <dgm:prSet presAssocID="{684A5DF5-9195-4034-8A10-D4135526E254}" presName="level" presStyleLbl="node1" presStyleIdx="0" presStyleCnt="3" custLinFactNeighborX="-125">
        <dgm:presLayoutVars>
          <dgm:chMax val="1"/>
          <dgm:bulletEnabled val="1"/>
        </dgm:presLayoutVars>
      </dgm:prSet>
      <dgm:spPr/>
      <dgm:t>
        <a:bodyPr/>
        <a:lstStyle/>
        <a:p>
          <a:endParaRPr kumimoji="1" lang="ja-JP" altLang="en-US"/>
        </a:p>
      </dgm:t>
    </dgm:pt>
    <dgm:pt modelId="{D73FDE46-8E56-43A9-99EA-73AA0BB5596A}" type="pres">
      <dgm:prSet presAssocID="{684A5DF5-9195-4034-8A10-D4135526E254}" presName="levelTx" presStyleLbl="revTx" presStyleIdx="0" presStyleCnt="0">
        <dgm:presLayoutVars>
          <dgm:chMax val="1"/>
          <dgm:bulletEnabled val="1"/>
        </dgm:presLayoutVars>
      </dgm:prSet>
      <dgm:spPr/>
      <dgm:t>
        <a:bodyPr/>
        <a:lstStyle/>
        <a:p>
          <a:endParaRPr kumimoji="1" lang="ja-JP" altLang="en-US"/>
        </a:p>
      </dgm:t>
    </dgm:pt>
    <dgm:pt modelId="{6439CE4C-E35B-4BA9-B595-DDB8AAC205A4}" type="pres">
      <dgm:prSet presAssocID="{1BD5F9BA-8A6F-4FF2-AFAD-4BF7005DDE89}" presName="Name8" presStyleCnt="0"/>
      <dgm:spPr/>
    </dgm:pt>
    <dgm:pt modelId="{EC11A051-4CFF-4EE1-97BC-9CF6BCB0BDCE}" type="pres">
      <dgm:prSet presAssocID="{1BD5F9BA-8A6F-4FF2-AFAD-4BF7005DDE89}" presName="level" presStyleLbl="node1" presStyleIdx="1" presStyleCnt="3">
        <dgm:presLayoutVars>
          <dgm:chMax val="1"/>
          <dgm:bulletEnabled val="1"/>
        </dgm:presLayoutVars>
      </dgm:prSet>
      <dgm:spPr/>
      <dgm:t>
        <a:bodyPr/>
        <a:lstStyle/>
        <a:p>
          <a:endParaRPr kumimoji="1" lang="ja-JP" altLang="en-US"/>
        </a:p>
      </dgm:t>
    </dgm:pt>
    <dgm:pt modelId="{AD98A61D-2D5A-4C4D-A290-422C23A2FA9B}" type="pres">
      <dgm:prSet presAssocID="{1BD5F9BA-8A6F-4FF2-AFAD-4BF7005DDE89}" presName="levelTx" presStyleLbl="revTx" presStyleIdx="0" presStyleCnt="0">
        <dgm:presLayoutVars>
          <dgm:chMax val="1"/>
          <dgm:bulletEnabled val="1"/>
        </dgm:presLayoutVars>
      </dgm:prSet>
      <dgm:spPr/>
      <dgm:t>
        <a:bodyPr/>
        <a:lstStyle/>
        <a:p>
          <a:endParaRPr kumimoji="1" lang="ja-JP" altLang="en-US"/>
        </a:p>
      </dgm:t>
    </dgm:pt>
    <dgm:pt modelId="{9586A8F0-7BF4-4CB2-879E-6FA258A65F4A}" type="pres">
      <dgm:prSet presAssocID="{1C2E0F3B-15DD-4FCD-ACF3-88F1B86E8A33}" presName="Name8" presStyleCnt="0"/>
      <dgm:spPr/>
    </dgm:pt>
    <dgm:pt modelId="{FB38BD9C-DFED-4177-BC66-6B3D0AEFD9B4}" type="pres">
      <dgm:prSet presAssocID="{1C2E0F3B-15DD-4FCD-ACF3-88F1B86E8A33}" presName="level" presStyleLbl="node1" presStyleIdx="2" presStyleCnt="3">
        <dgm:presLayoutVars>
          <dgm:chMax val="1"/>
          <dgm:bulletEnabled val="1"/>
        </dgm:presLayoutVars>
      </dgm:prSet>
      <dgm:spPr/>
      <dgm:t>
        <a:bodyPr/>
        <a:lstStyle/>
        <a:p>
          <a:endParaRPr kumimoji="1" lang="ja-JP" altLang="en-US"/>
        </a:p>
      </dgm:t>
    </dgm:pt>
    <dgm:pt modelId="{6CEEE1A2-83C6-4738-92A7-60F82807E9A6}" type="pres">
      <dgm:prSet presAssocID="{1C2E0F3B-15DD-4FCD-ACF3-88F1B86E8A33}" presName="levelTx" presStyleLbl="revTx" presStyleIdx="0" presStyleCnt="0">
        <dgm:presLayoutVars>
          <dgm:chMax val="1"/>
          <dgm:bulletEnabled val="1"/>
        </dgm:presLayoutVars>
      </dgm:prSet>
      <dgm:spPr/>
      <dgm:t>
        <a:bodyPr/>
        <a:lstStyle/>
        <a:p>
          <a:endParaRPr kumimoji="1" lang="ja-JP" altLang="en-US"/>
        </a:p>
      </dgm:t>
    </dgm:pt>
  </dgm:ptLst>
  <dgm:cxnLst>
    <dgm:cxn modelId="{FFF5C146-F17B-431E-AB90-3CF3D0F3BA33}" type="presOf" srcId="{1C2E0F3B-15DD-4FCD-ACF3-88F1B86E8A33}" destId="{6CEEE1A2-83C6-4738-92A7-60F82807E9A6}" srcOrd="1" destOrd="0" presId="urn:microsoft.com/office/officeart/2005/8/layout/pyramid3"/>
    <dgm:cxn modelId="{6B78EF26-0195-4217-B2C1-7D98086BC426}" type="presOf" srcId="{684A5DF5-9195-4034-8A10-D4135526E254}" destId="{B2F41091-0AA2-4981-BAA4-3122E8F2B348}" srcOrd="0" destOrd="0" presId="urn:microsoft.com/office/officeart/2005/8/layout/pyramid3"/>
    <dgm:cxn modelId="{A97CD025-4289-4049-A4E0-0369A91A1446}" type="presOf" srcId="{F65B8DA2-CD7E-423F-8DEC-CB15CCEA7A90}" destId="{928D736F-18DF-4AC2-A58D-5065A0D96306}" srcOrd="0" destOrd="0" presId="urn:microsoft.com/office/officeart/2005/8/layout/pyramid3"/>
    <dgm:cxn modelId="{2531735A-AFA1-42E5-B042-8DDFDF7C9C72}" type="presOf" srcId="{684A5DF5-9195-4034-8A10-D4135526E254}" destId="{D73FDE46-8E56-43A9-99EA-73AA0BB5596A}" srcOrd="1" destOrd="0" presId="urn:microsoft.com/office/officeart/2005/8/layout/pyramid3"/>
    <dgm:cxn modelId="{384C6495-D9ED-4D31-BC1E-E9C1A1A07AB3}" type="presOf" srcId="{1C2E0F3B-15DD-4FCD-ACF3-88F1B86E8A33}" destId="{FB38BD9C-DFED-4177-BC66-6B3D0AEFD9B4}" srcOrd="0" destOrd="0" presId="urn:microsoft.com/office/officeart/2005/8/layout/pyramid3"/>
    <dgm:cxn modelId="{96A0260C-23BE-4860-B80E-71BCC852BD7A}" type="presOf" srcId="{1BD5F9BA-8A6F-4FF2-AFAD-4BF7005DDE89}" destId="{EC11A051-4CFF-4EE1-97BC-9CF6BCB0BDCE}" srcOrd="0" destOrd="0" presId="urn:microsoft.com/office/officeart/2005/8/layout/pyramid3"/>
    <dgm:cxn modelId="{BFDC00A3-AF4B-4A69-8D4A-8243A85A8679}" srcId="{F65B8DA2-CD7E-423F-8DEC-CB15CCEA7A90}" destId="{1BD5F9BA-8A6F-4FF2-AFAD-4BF7005DDE89}" srcOrd="1" destOrd="0" parTransId="{3B12BD27-A5B1-4306-A78E-9970626237E8}" sibTransId="{6AD8E037-5645-49D2-9DD2-7443D75D8DB7}"/>
    <dgm:cxn modelId="{1502D945-3539-4A44-8706-5ABBC6EEC690}" type="presOf" srcId="{1BD5F9BA-8A6F-4FF2-AFAD-4BF7005DDE89}" destId="{AD98A61D-2D5A-4C4D-A290-422C23A2FA9B}" srcOrd="1" destOrd="0" presId="urn:microsoft.com/office/officeart/2005/8/layout/pyramid3"/>
    <dgm:cxn modelId="{5337EE38-96E8-4EA1-A54D-1AA3DE135146}" srcId="{F65B8DA2-CD7E-423F-8DEC-CB15CCEA7A90}" destId="{1C2E0F3B-15DD-4FCD-ACF3-88F1B86E8A33}" srcOrd="2" destOrd="0" parTransId="{1B5025DD-FCFB-4B4A-803E-F7A88FE197B4}" sibTransId="{0CBC2060-B1F7-4109-9D9F-AB4E398B5F43}"/>
    <dgm:cxn modelId="{0324AB86-E81D-42B7-9509-AB6794EFAF99}" srcId="{F65B8DA2-CD7E-423F-8DEC-CB15CCEA7A90}" destId="{684A5DF5-9195-4034-8A10-D4135526E254}" srcOrd="0" destOrd="0" parTransId="{E095AB08-E38A-42F9-8056-26E4DF83CC5E}" sibTransId="{3E1E5937-6F3E-4AB1-8534-1F364FCCEB0B}"/>
    <dgm:cxn modelId="{71AF1787-5B57-4136-B730-ABA54E41ECFA}" type="presParOf" srcId="{928D736F-18DF-4AC2-A58D-5065A0D96306}" destId="{5A6073E7-4C2C-4F04-B855-F806DA034CCA}" srcOrd="0" destOrd="0" presId="urn:microsoft.com/office/officeart/2005/8/layout/pyramid3"/>
    <dgm:cxn modelId="{13C34F0D-4BF6-4F17-B5CC-FD266729CA61}" type="presParOf" srcId="{5A6073E7-4C2C-4F04-B855-F806DA034CCA}" destId="{B2F41091-0AA2-4981-BAA4-3122E8F2B348}" srcOrd="0" destOrd="0" presId="urn:microsoft.com/office/officeart/2005/8/layout/pyramid3"/>
    <dgm:cxn modelId="{2E16237A-8666-4870-98E2-391717087034}" type="presParOf" srcId="{5A6073E7-4C2C-4F04-B855-F806DA034CCA}" destId="{D73FDE46-8E56-43A9-99EA-73AA0BB5596A}" srcOrd="1" destOrd="0" presId="urn:microsoft.com/office/officeart/2005/8/layout/pyramid3"/>
    <dgm:cxn modelId="{76619845-74CB-41B4-9FD6-2B02BD2AAF54}" type="presParOf" srcId="{928D736F-18DF-4AC2-A58D-5065A0D96306}" destId="{6439CE4C-E35B-4BA9-B595-DDB8AAC205A4}" srcOrd="1" destOrd="0" presId="urn:microsoft.com/office/officeart/2005/8/layout/pyramid3"/>
    <dgm:cxn modelId="{B9350778-3183-4AAB-94E3-4D393CF49CEA}" type="presParOf" srcId="{6439CE4C-E35B-4BA9-B595-DDB8AAC205A4}" destId="{EC11A051-4CFF-4EE1-97BC-9CF6BCB0BDCE}" srcOrd="0" destOrd="0" presId="urn:microsoft.com/office/officeart/2005/8/layout/pyramid3"/>
    <dgm:cxn modelId="{581EA156-AB5A-4938-89C3-18DF4F3E848F}" type="presParOf" srcId="{6439CE4C-E35B-4BA9-B595-DDB8AAC205A4}" destId="{AD98A61D-2D5A-4C4D-A290-422C23A2FA9B}" srcOrd="1" destOrd="0" presId="urn:microsoft.com/office/officeart/2005/8/layout/pyramid3"/>
    <dgm:cxn modelId="{047B9285-4EE3-43DB-B5ED-D8A8AAC52ADC}" type="presParOf" srcId="{928D736F-18DF-4AC2-A58D-5065A0D96306}" destId="{9586A8F0-7BF4-4CB2-879E-6FA258A65F4A}" srcOrd="2" destOrd="0" presId="urn:microsoft.com/office/officeart/2005/8/layout/pyramid3"/>
    <dgm:cxn modelId="{3CCC3D98-F0AF-49AC-B420-9B4B13B00C64}" type="presParOf" srcId="{9586A8F0-7BF4-4CB2-879E-6FA258A65F4A}" destId="{FB38BD9C-DFED-4177-BC66-6B3D0AEFD9B4}" srcOrd="0" destOrd="0" presId="urn:microsoft.com/office/officeart/2005/8/layout/pyramid3"/>
    <dgm:cxn modelId="{29EDD674-3720-44A0-A46E-6D1A4C1EEA01}" type="presParOf" srcId="{9586A8F0-7BF4-4CB2-879E-6FA258A65F4A}" destId="{6CEEE1A2-83C6-4738-92A7-60F82807E9A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E9F83-3B1A-4784-8DEA-EAC0D1D63D30}">
      <dsp:nvSpPr>
        <dsp:cNvPr id="0" name=""/>
        <dsp:cNvSpPr/>
      </dsp:nvSpPr>
      <dsp:spPr>
        <a:xfrm>
          <a:off x="0" y="12875"/>
          <a:ext cx="11228919" cy="797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dirty="0">
              <a:latin typeface="HG丸ｺﾞｼｯｸM-PRO" panose="020F0600000000000000" pitchFamily="50" charset="-128"/>
              <a:ea typeface="HG丸ｺﾞｼｯｸM-PRO" panose="020F0600000000000000" pitchFamily="50" charset="-128"/>
            </a:rPr>
            <a:t>特定処遇改善加算は処遇改善加算の一類型ではなく、現行化加算</a:t>
          </a:r>
          <a:r>
            <a:rPr kumimoji="1" lang="en-US" altLang="ja-JP" sz="1800" kern="1200" dirty="0">
              <a:latin typeface="HG丸ｺﾞｼｯｸM-PRO" panose="020F0600000000000000" pitchFamily="50" charset="-128"/>
              <a:ea typeface="HG丸ｺﾞｼｯｸM-PRO" panose="020F0600000000000000" pitchFamily="50" charset="-128"/>
            </a:rPr>
            <a:t>(Ⅰ</a:t>
          </a:r>
          <a:r>
            <a:rPr kumimoji="1" lang="ja-JP" altLang="en-US" sz="1800" kern="1200" dirty="0">
              <a:latin typeface="HG丸ｺﾞｼｯｸM-PRO" panose="020F0600000000000000" pitchFamily="50" charset="-128"/>
              <a:ea typeface="HG丸ｺﾞｼｯｸM-PRO" panose="020F0600000000000000" pitchFamily="50" charset="-128"/>
            </a:rPr>
            <a:t>）、</a:t>
          </a:r>
          <a:r>
            <a:rPr kumimoji="1" lang="en-US" altLang="ja-JP" sz="1800" kern="1200" dirty="0">
              <a:latin typeface="HG丸ｺﾞｼｯｸM-PRO" panose="020F0600000000000000" pitchFamily="50" charset="-128"/>
              <a:ea typeface="HG丸ｺﾞｼｯｸM-PRO" panose="020F0600000000000000" pitchFamily="50" charset="-128"/>
            </a:rPr>
            <a:t>(Ⅱ</a:t>
          </a:r>
          <a:r>
            <a:rPr kumimoji="1" lang="ja-JP" altLang="en-US" sz="1800" kern="1200" dirty="0">
              <a:latin typeface="HG丸ｺﾞｼｯｸM-PRO" panose="020F0600000000000000" pitchFamily="50" charset="-128"/>
              <a:ea typeface="HG丸ｺﾞｼｯｸM-PRO" panose="020F0600000000000000" pitchFamily="50" charset="-128"/>
            </a:rPr>
            <a:t>）、</a:t>
          </a:r>
          <a:r>
            <a:rPr kumimoji="1" lang="en-US" altLang="ja-JP" sz="1800" kern="1200" dirty="0">
              <a:latin typeface="HG丸ｺﾞｼｯｸM-PRO" panose="020F0600000000000000" pitchFamily="50" charset="-128"/>
              <a:ea typeface="HG丸ｺﾞｼｯｸM-PRO" panose="020F0600000000000000" pitchFamily="50" charset="-128"/>
            </a:rPr>
            <a:t>(Ⅲ</a:t>
          </a:r>
          <a:r>
            <a:rPr kumimoji="1" lang="ja-JP" altLang="en-US" sz="1800" kern="1200" dirty="0">
              <a:latin typeface="HG丸ｺﾞｼｯｸM-PRO" panose="020F0600000000000000" pitchFamily="50" charset="-128"/>
              <a:ea typeface="HG丸ｺﾞｼｯｸM-PRO" panose="020F0600000000000000" pitchFamily="50" charset="-128"/>
            </a:rPr>
            <a:t>）を取得している事業所について、さらに処遇の向上を目指すものです。</a:t>
          </a:r>
          <a:r>
            <a:rPr kumimoji="1" lang="ja-JP" altLang="en-US" sz="1800" b="1" kern="1200" dirty="0">
              <a:solidFill>
                <a:srgbClr val="FF0000"/>
              </a:solidFill>
              <a:latin typeface="HG丸ｺﾞｼｯｸM-PRO" panose="020F0600000000000000" pitchFamily="50" charset="-128"/>
              <a:ea typeface="HG丸ｺﾞｼｯｸM-PRO" panose="020F0600000000000000" pitchFamily="50" charset="-128"/>
            </a:rPr>
            <a:t>（上乗せして算定できます。）</a:t>
          </a:r>
        </a:p>
      </dsp:txBody>
      <dsp:txXfrm>
        <a:off x="38926" y="51801"/>
        <a:ext cx="11151067" cy="719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7C20-66D7-4898-9EBC-1FE90B742B5F}">
      <dsp:nvSpPr>
        <dsp:cNvPr id="0" name=""/>
        <dsp:cNvSpPr/>
      </dsp:nvSpPr>
      <dsp:spPr>
        <a:xfrm>
          <a:off x="92536" y="0"/>
          <a:ext cx="5546595" cy="554659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A453E-19B9-4D15-B3CC-FD5B4FCD05ED}">
      <dsp:nvSpPr>
        <dsp:cNvPr id="0" name=""/>
        <dsp:cNvSpPr/>
      </dsp:nvSpPr>
      <dsp:spPr>
        <a:xfrm>
          <a:off x="2934135" y="293460"/>
          <a:ext cx="5845215" cy="14277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600"/>
            </a:lnSpc>
            <a:spcBef>
              <a:spcPct val="0"/>
            </a:spcBef>
            <a:spcAft>
              <a:spcPct val="35000"/>
            </a:spcAft>
          </a:pPr>
          <a:r>
            <a:rPr lang="en-US" altLang="ja-JP" sz="1400" b="1" kern="1200" dirty="0">
              <a:latin typeface="HG丸ｺﾞｼｯｸM-PRO" panose="020F0600000000000000" pitchFamily="50" charset="-128"/>
              <a:ea typeface="HG丸ｺﾞｼｯｸM-PRO" panose="020F0600000000000000" pitchFamily="50" charset="-128"/>
            </a:rPr>
            <a:t>Group</a:t>
          </a:r>
          <a:r>
            <a:rPr kumimoji="1" lang="en-US" altLang="ja-JP" sz="1400" b="1" kern="1200" dirty="0">
              <a:latin typeface="HG丸ｺﾞｼｯｸM-PRO" panose="020F0600000000000000" pitchFamily="50" charset="-128"/>
              <a:ea typeface="HG丸ｺﾞｼｯｸM-PRO" panose="020F0600000000000000" pitchFamily="50" charset="-128"/>
            </a:rPr>
            <a:t>1</a:t>
          </a:r>
          <a:r>
            <a:rPr kumimoji="1" lang="en-US" altLang="ja-JP" sz="1400" kern="1200" dirty="0">
              <a:latin typeface="HG丸ｺﾞｼｯｸM-PRO" panose="020F0600000000000000" pitchFamily="50" charset="-128"/>
              <a:ea typeface="HG丸ｺﾞｼｯｸM-PRO" panose="020F0600000000000000" pitchFamily="50" charset="-128"/>
            </a:rPr>
            <a:t>【</a:t>
          </a:r>
          <a:r>
            <a:rPr kumimoji="1" lang="ja-JP" altLang="en-US" sz="1400" kern="1200" dirty="0">
              <a:latin typeface="HG丸ｺﾞｼｯｸM-PRO" panose="020F0600000000000000" pitchFamily="50" charset="-128"/>
              <a:ea typeface="HG丸ｺﾞｼｯｸM-PRO" panose="020F0600000000000000" pitchFamily="50" charset="-128"/>
            </a:rPr>
            <a:t>経験・技能のある</a:t>
          </a:r>
          <a:r>
            <a:rPr kumimoji="1" lang="ja-JP" altLang="en-US" sz="1400" kern="1200" dirty="0" err="1">
              <a:latin typeface="HG丸ｺﾞｼｯｸM-PRO" panose="020F0600000000000000" pitchFamily="50" charset="-128"/>
              <a:ea typeface="HG丸ｺﾞｼｯｸM-PRO" panose="020F0600000000000000" pitchFamily="50" charset="-128"/>
            </a:rPr>
            <a:t>障がい</a:t>
          </a:r>
          <a:r>
            <a:rPr kumimoji="1" lang="ja-JP" altLang="en-US" sz="1400" kern="1200" dirty="0">
              <a:latin typeface="HG丸ｺﾞｼｯｸM-PRO" panose="020F0600000000000000" pitchFamily="50" charset="-128"/>
              <a:ea typeface="HG丸ｺﾞｼｯｸM-PRO" panose="020F0600000000000000" pitchFamily="50" charset="-128"/>
            </a:rPr>
            <a:t>福祉人材</a:t>
          </a:r>
          <a:r>
            <a:rPr kumimoji="1" lang="en-US" altLang="ja-JP" sz="1400"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年以上</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・介護福祉士、社会福祉士、精神保健福祉士、保育士の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資格を持つ</a:t>
          </a:r>
          <a:r>
            <a:rPr kumimoji="1" lang="ja-JP" altLang="en-US" sz="1400" b="1" kern="1200" dirty="0">
              <a:solidFill>
                <a:schemeClr val="accent2"/>
              </a:solidFill>
              <a:latin typeface="HG丸ｺﾞｼｯｸM-PRO" panose="020F0600000000000000" pitchFamily="50" charset="-128"/>
              <a:ea typeface="HG丸ｺﾞｼｯｸM-PRO" panose="020F0600000000000000" pitchFamily="50" charset="-128"/>
            </a:rPr>
            <a:t>福祉・介護職員</a:t>
          </a:r>
          <a:endParaRPr kumimoji="1" lang="en-US" altLang="ja-JP" sz="1400" b="1" kern="1200" dirty="0">
            <a:solidFill>
              <a:schemeClr val="accent2"/>
            </a:solidFill>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・心理指導担当職員、サビ管、児発管、サ責</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3003833" y="363158"/>
        <a:ext cx="5705819" cy="1288383"/>
      </dsp:txXfrm>
    </dsp:sp>
    <dsp:sp modelId="{3FA830E2-FB2E-41B8-A1ED-7E9513A7D699}">
      <dsp:nvSpPr>
        <dsp:cNvPr id="0" name=""/>
        <dsp:cNvSpPr/>
      </dsp:nvSpPr>
      <dsp:spPr>
        <a:xfrm>
          <a:off x="2972892" y="1850270"/>
          <a:ext cx="5806350" cy="14277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500"/>
            </a:lnSpc>
            <a:spcBef>
              <a:spcPct val="0"/>
            </a:spcBef>
            <a:spcAft>
              <a:spcPct val="35000"/>
            </a:spcAft>
          </a:pPr>
          <a:r>
            <a:rPr lang="en-US" altLang="ja-JP" sz="1400" b="1" kern="1200" dirty="0">
              <a:latin typeface="HG丸ｺﾞｼｯｸM-PRO" panose="020F0600000000000000" pitchFamily="50" charset="-128"/>
              <a:ea typeface="HG丸ｺﾞｼｯｸM-PRO" panose="020F0600000000000000" pitchFamily="50" charset="-128"/>
            </a:rPr>
            <a:t>Group</a:t>
          </a:r>
          <a:r>
            <a:rPr kumimoji="1" lang="en-US" altLang="ja-JP" sz="1400" b="1" kern="1200" dirty="0">
              <a:latin typeface="HG丸ｺﾞｼｯｸM-PRO" panose="020F0600000000000000" pitchFamily="50" charset="-128"/>
              <a:ea typeface="HG丸ｺﾞｼｯｸM-PRO" panose="020F0600000000000000" pitchFamily="50" charset="-128"/>
            </a:rPr>
            <a:t>2</a:t>
          </a:r>
          <a:r>
            <a:rPr kumimoji="1" lang="en-US" altLang="ja-JP" sz="1400" kern="1200" dirty="0">
              <a:latin typeface="HG丸ｺﾞｼｯｸM-PRO" panose="020F0600000000000000" pitchFamily="50" charset="-128"/>
              <a:ea typeface="HG丸ｺﾞｼｯｸM-PRO" panose="020F0600000000000000" pitchFamily="50" charset="-128"/>
            </a:rPr>
            <a:t>【</a:t>
          </a:r>
          <a:r>
            <a:rPr kumimoji="1" lang="ja-JP" altLang="en-US" sz="1400" kern="1200" dirty="0">
              <a:latin typeface="HG丸ｺﾞｼｯｸM-PRO" panose="020F0600000000000000" pitchFamily="50" charset="-128"/>
              <a:ea typeface="HG丸ｺﾞｼｯｸM-PRO" panose="020F0600000000000000" pitchFamily="50" charset="-128"/>
            </a:rPr>
            <a:t>他の</a:t>
          </a:r>
          <a:r>
            <a:rPr kumimoji="1" lang="ja-JP" altLang="en-US" sz="1400" kern="1200" dirty="0" err="1">
              <a:latin typeface="HG丸ｺﾞｼｯｸM-PRO" panose="020F0600000000000000" pitchFamily="50" charset="-128"/>
              <a:ea typeface="HG丸ｺﾞｼｯｸM-PRO" panose="020F0600000000000000" pitchFamily="50" charset="-128"/>
            </a:rPr>
            <a:t>障がい</a:t>
          </a:r>
          <a:r>
            <a:rPr kumimoji="1" lang="ja-JP" altLang="en-US" sz="1400" kern="1200" dirty="0">
              <a:latin typeface="HG丸ｺﾞｼｯｸM-PRO" panose="020F0600000000000000" pitchFamily="50" charset="-128"/>
              <a:ea typeface="HG丸ｺﾞｼｯｸM-PRO" panose="020F0600000000000000" pitchFamily="50" charset="-128"/>
            </a:rPr>
            <a:t>福祉人材</a:t>
          </a:r>
          <a:r>
            <a:rPr kumimoji="1" lang="en-US" altLang="ja-JP" sz="1400"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年未満の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福祉・介護職員、 心理指導担当職員、サビ管、児発管、　　</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サ責</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年以上の資格を持たない</a:t>
          </a:r>
          <a:r>
            <a:rPr kumimoji="1" lang="ja-JP" altLang="en-US" sz="1400" b="1" kern="1200" dirty="0">
              <a:solidFill>
                <a:schemeClr val="accent2"/>
              </a:solidFill>
              <a:latin typeface="HG丸ｺﾞｼｯｸM-PRO" panose="020F0600000000000000" pitchFamily="50" charset="-128"/>
              <a:ea typeface="HG丸ｺﾞｼｯｸM-PRO" panose="020F0600000000000000" pitchFamily="50" charset="-128"/>
            </a:rPr>
            <a:t>福祉・介護職員</a:t>
          </a:r>
          <a:endParaRPr kumimoji="1" lang="en-US" altLang="ja-JP" sz="1400" b="1" kern="1200" dirty="0">
            <a:solidFill>
              <a:schemeClr val="accent2"/>
            </a:solidFill>
            <a:latin typeface="HG丸ｺﾞｼｯｸM-PRO" panose="020F0600000000000000" pitchFamily="50" charset="-128"/>
            <a:ea typeface="HG丸ｺﾞｼｯｸM-PRO" panose="020F0600000000000000" pitchFamily="50" charset="-128"/>
          </a:endParaRPr>
        </a:p>
      </dsp:txBody>
      <dsp:txXfrm>
        <a:off x="3042590" y="1919968"/>
        <a:ext cx="5666954" cy="1288383"/>
      </dsp:txXfrm>
    </dsp:sp>
    <dsp:sp modelId="{25F4CD02-BBAD-4C76-A789-F14B1BE18E4C}">
      <dsp:nvSpPr>
        <dsp:cNvPr id="0" name=""/>
        <dsp:cNvSpPr/>
      </dsp:nvSpPr>
      <dsp:spPr>
        <a:xfrm>
          <a:off x="3016444" y="3429438"/>
          <a:ext cx="5759986" cy="14379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500"/>
            </a:lnSpc>
            <a:spcBef>
              <a:spcPct val="0"/>
            </a:spcBef>
            <a:spcAft>
              <a:spcPct val="35000"/>
            </a:spcAft>
          </a:pPr>
          <a:r>
            <a:rPr lang="en-US" altLang="ja-JP" sz="1400" b="1" kern="1200" dirty="0">
              <a:latin typeface="HG丸ｺﾞｼｯｸM-PRO" panose="020F0600000000000000" pitchFamily="50" charset="-128"/>
              <a:ea typeface="HG丸ｺﾞｼｯｸM-PRO" panose="020F0600000000000000" pitchFamily="50" charset="-128"/>
            </a:rPr>
            <a:t>Group</a:t>
          </a:r>
          <a:r>
            <a:rPr kumimoji="1" lang="en-US" altLang="ja-JP" sz="1400" b="1" kern="1200" dirty="0">
              <a:latin typeface="HG丸ｺﾞｼｯｸM-PRO" panose="020F0600000000000000" pitchFamily="50" charset="-128"/>
              <a:ea typeface="HG丸ｺﾞｼｯｸM-PRO" panose="020F0600000000000000" pitchFamily="50" charset="-128"/>
            </a:rPr>
            <a:t>3</a:t>
          </a:r>
          <a:r>
            <a:rPr kumimoji="1" lang="en-US" altLang="ja-JP" sz="1400" kern="1200" dirty="0">
              <a:latin typeface="HG丸ｺﾞｼｯｸM-PRO" panose="020F0600000000000000" pitchFamily="50" charset="-128"/>
              <a:ea typeface="HG丸ｺﾞｼｯｸM-PRO" panose="020F0600000000000000" pitchFamily="50" charset="-128"/>
            </a:rPr>
            <a:t>【</a:t>
          </a:r>
          <a:r>
            <a:rPr kumimoji="1" lang="ja-JP" altLang="en-US" sz="1400" kern="1200" dirty="0">
              <a:latin typeface="HG丸ｺﾞｼｯｸM-PRO" panose="020F0600000000000000" pitchFamily="50" charset="-128"/>
              <a:ea typeface="HG丸ｺﾞｼｯｸM-PRO" panose="020F0600000000000000" pitchFamily="50" charset="-128"/>
            </a:rPr>
            <a:t>その他の職種</a:t>
          </a:r>
          <a:r>
            <a:rPr kumimoji="1" lang="en-US" altLang="ja-JP" sz="1400"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グループ１・２に属さないすべての職種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管理者、医療職（医師、看護職員、</a:t>
          </a:r>
          <a:r>
            <a:rPr kumimoji="1" lang="en-US" altLang="ja-JP" sz="1400" kern="1200" dirty="0">
              <a:latin typeface="HG丸ｺﾞｼｯｸM-PRO" panose="020F0600000000000000" pitchFamily="50" charset="-128"/>
              <a:ea typeface="HG丸ｺﾞｼｯｸM-PRO" panose="020F0600000000000000" pitchFamily="50" charset="-128"/>
            </a:rPr>
            <a:t>OT</a:t>
          </a:r>
          <a:r>
            <a:rPr kumimoji="1" lang="ja-JP" altLang="en-US" sz="1400" kern="1200" dirty="0" err="1">
              <a:latin typeface="HG丸ｺﾞｼｯｸM-PRO" panose="020F0600000000000000" pitchFamily="50" charset="-128"/>
              <a:ea typeface="HG丸ｺﾞｼｯｸM-PRO" panose="020F0600000000000000" pitchFamily="50" charset="-128"/>
            </a:rPr>
            <a:t>、</a:t>
          </a:r>
          <a:r>
            <a:rPr kumimoji="1" lang="en-US" altLang="ja-JP" sz="1400" kern="1200" dirty="0">
              <a:latin typeface="HG丸ｺﾞｼｯｸM-PRO" panose="020F0600000000000000" pitchFamily="50" charset="-128"/>
              <a:ea typeface="HG丸ｺﾞｼｯｸM-PRO" panose="020F0600000000000000" pitchFamily="50" charset="-128"/>
            </a:rPr>
            <a:t>PT</a:t>
          </a:r>
          <a:r>
            <a:rPr kumimoji="1" lang="ja-JP" altLang="en-US" sz="1400" kern="1200" dirty="0" err="1">
              <a:latin typeface="HG丸ｺﾞｼｯｸM-PRO" panose="020F0600000000000000" pitchFamily="50" charset="-128"/>
              <a:ea typeface="HG丸ｺﾞｼｯｸM-PRO" panose="020F0600000000000000" pitchFamily="50" charset="-128"/>
            </a:rPr>
            <a:t>、</a:t>
          </a:r>
          <a:r>
            <a:rPr kumimoji="1" lang="en-US" altLang="ja-JP" sz="1400" kern="1200" dirty="0">
              <a:latin typeface="HG丸ｺﾞｼｯｸM-PRO" panose="020F0600000000000000" pitchFamily="50" charset="-128"/>
              <a:ea typeface="HG丸ｺﾞｼｯｸM-PRO" panose="020F0600000000000000" pitchFamily="50" charset="-128"/>
            </a:rPr>
            <a:t>ST</a:t>
          </a:r>
          <a:r>
            <a:rPr kumimoji="1" lang="ja-JP" altLang="en-US" sz="1400" kern="1200" dirty="0">
              <a:latin typeface="HG丸ｺﾞｼｯｸM-PRO" panose="020F0600000000000000" pitchFamily="50" charset="-128"/>
              <a:ea typeface="HG丸ｺﾞｼｯｸM-PRO" panose="020F0600000000000000" pitchFamily="50" charset="-128"/>
            </a:rPr>
            <a:t>）、</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運転手、調理担当職員、栄養士、事務職員　など</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3086639" y="3499633"/>
        <a:ext cx="5619596" cy="1297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7C20-66D7-4898-9EBC-1FE90B742B5F}">
      <dsp:nvSpPr>
        <dsp:cNvPr id="0" name=""/>
        <dsp:cNvSpPr/>
      </dsp:nvSpPr>
      <dsp:spPr>
        <a:xfrm>
          <a:off x="0" y="0"/>
          <a:ext cx="5560663" cy="556066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A453E-19B9-4D15-B3CC-FD5B4FCD05ED}">
      <dsp:nvSpPr>
        <dsp:cNvPr id="0" name=""/>
        <dsp:cNvSpPr/>
      </dsp:nvSpPr>
      <dsp:spPr>
        <a:xfrm>
          <a:off x="1919394" y="466912"/>
          <a:ext cx="5860040" cy="14314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600"/>
            </a:lnSpc>
            <a:spcBef>
              <a:spcPct val="0"/>
            </a:spcBef>
            <a:spcAft>
              <a:spcPct val="35000"/>
            </a:spcAft>
          </a:pPr>
          <a:r>
            <a:rPr kumimoji="1" lang="en-US" altLang="ja-JP" sz="1400" b="1" kern="1200" dirty="0">
              <a:latin typeface="HG丸ｺﾞｼｯｸM-PRO" panose="020F0600000000000000" pitchFamily="50" charset="-128"/>
              <a:ea typeface="HG丸ｺﾞｼｯｸM-PRO" panose="020F0600000000000000" pitchFamily="50" charset="-128"/>
            </a:rPr>
            <a:t>Group1【</a:t>
          </a:r>
          <a:r>
            <a:rPr kumimoji="1" lang="ja-JP" altLang="en-US" sz="1400" b="1" kern="1200" dirty="0">
              <a:latin typeface="HG丸ｺﾞｼｯｸM-PRO" panose="020F0600000000000000" pitchFamily="50" charset="-128"/>
              <a:ea typeface="HG丸ｺﾞｼｯｸM-PRO" panose="020F0600000000000000" pitchFamily="50" charset="-128"/>
            </a:rPr>
            <a:t>経験・技能のある</a:t>
          </a:r>
          <a:r>
            <a:rPr kumimoji="1" lang="ja-JP" altLang="en-US" sz="1400" b="1" kern="1200" dirty="0" err="1">
              <a:latin typeface="HG丸ｺﾞｼｯｸM-PRO" panose="020F0600000000000000" pitchFamily="50" charset="-128"/>
              <a:ea typeface="HG丸ｺﾞｼｯｸM-PRO" panose="020F0600000000000000" pitchFamily="50" charset="-128"/>
            </a:rPr>
            <a:t>障がい</a:t>
          </a:r>
          <a:r>
            <a:rPr kumimoji="1" lang="ja-JP" altLang="en-US" sz="1400" b="1" kern="1200" dirty="0">
              <a:latin typeface="HG丸ｺﾞｼｯｸM-PRO" panose="020F0600000000000000" pitchFamily="50" charset="-128"/>
              <a:ea typeface="HG丸ｺﾞｼｯｸM-PRO" panose="020F0600000000000000" pitchFamily="50" charset="-128"/>
            </a:rPr>
            <a:t>福祉人材</a:t>
          </a:r>
          <a:r>
            <a:rPr kumimoji="1" lang="en-US" altLang="ja-JP" sz="1400" b="1"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年以上の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・介護福祉士、社会福祉士、精神保健福祉士、保育士の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資格を持つ福祉・介護職員</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・心理指導担当職員、サビ管、児発管、サ責</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1989269" y="536787"/>
        <a:ext cx="5720290" cy="1291651"/>
      </dsp:txXfrm>
    </dsp:sp>
    <dsp:sp modelId="{3FA830E2-FB2E-41B8-A1ED-7E9513A7D699}">
      <dsp:nvSpPr>
        <dsp:cNvPr id="0" name=""/>
        <dsp:cNvSpPr/>
      </dsp:nvSpPr>
      <dsp:spPr>
        <a:xfrm>
          <a:off x="1958357" y="2105145"/>
          <a:ext cx="5821077" cy="14314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500"/>
            </a:lnSpc>
            <a:spcBef>
              <a:spcPct val="0"/>
            </a:spcBef>
            <a:spcAft>
              <a:spcPct val="35000"/>
            </a:spcAft>
          </a:pPr>
          <a:r>
            <a:rPr kumimoji="1" lang="en-US" altLang="ja-JP" sz="1400" b="1" kern="1200" dirty="0">
              <a:latin typeface="HG丸ｺﾞｼｯｸM-PRO" panose="020F0600000000000000" pitchFamily="50" charset="-128"/>
              <a:ea typeface="HG丸ｺﾞｼｯｸM-PRO" panose="020F0600000000000000" pitchFamily="50" charset="-128"/>
            </a:rPr>
            <a:t>Group2【</a:t>
          </a:r>
          <a:r>
            <a:rPr kumimoji="1" lang="ja-JP" altLang="en-US" sz="1400" b="1" kern="1200" dirty="0">
              <a:latin typeface="HG丸ｺﾞｼｯｸM-PRO" panose="020F0600000000000000" pitchFamily="50" charset="-128"/>
              <a:ea typeface="HG丸ｺﾞｼｯｸM-PRO" panose="020F0600000000000000" pitchFamily="50" charset="-128"/>
            </a:rPr>
            <a:t>他の</a:t>
          </a:r>
          <a:r>
            <a:rPr kumimoji="1" lang="ja-JP" altLang="en-US" sz="1400" b="1" kern="1200" dirty="0" err="1">
              <a:latin typeface="HG丸ｺﾞｼｯｸM-PRO" panose="020F0600000000000000" pitchFamily="50" charset="-128"/>
              <a:ea typeface="HG丸ｺﾞｼｯｸM-PRO" panose="020F0600000000000000" pitchFamily="50" charset="-128"/>
            </a:rPr>
            <a:t>障がい</a:t>
          </a:r>
          <a:r>
            <a:rPr kumimoji="1" lang="ja-JP" altLang="en-US" sz="1400" b="1" kern="1200" dirty="0">
              <a:latin typeface="HG丸ｺﾞｼｯｸM-PRO" panose="020F0600000000000000" pitchFamily="50" charset="-128"/>
              <a:ea typeface="HG丸ｺﾞｼｯｸM-PRO" panose="020F0600000000000000" pitchFamily="50" charset="-128"/>
            </a:rPr>
            <a:t>福祉人材</a:t>
          </a:r>
          <a:r>
            <a:rPr kumimoji="1" lang="en-US" altLang="ja-JP" sz="1400" b="1"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年未満の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福祉・介護職員、 心理指導担当職員、サビ管、児発管、　　</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サ責</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年以上の資格を持たない福祉・介護職員</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2028232" y="2175020"/>
        <a:ext cx="5681327" cy="1291651"/>
      </dsp:txXfrm>
    </dsp:sp>
    <dsp:sp modelId="{25F4CD02-BBAD-4C76-A789-F14B1BE18E4C}">
      <dsp:nvSpPr>
        <dsp:cNvPr id="0" name=""/>
        <dsp:cNvSpPr/>
      </dsp:nvSpPr>
      <dsp:spPr>
        <a:xfrm>
          <a:off x="1911442" y="3752882"/>
          <a:ext cx="5867992" cy="14415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500"/>
            </a:lnSpc>
            <a:spcBef>
              <a:spcPct val="0"/>
            </a:spcBef>
            <a:spcAft>
              <a:spcPct val="35000"/>
            </a:spcAft>
          </a:pPr>
          <a:r>
            <a:rPr kumimoji="1" lang="en-US" altLang="ja-JP" sz="1400" b="1" kern="1200" dirty="0">
              <a:latin typeface="HG丸ｺﾞｼｯｸM-PRO" panose="020F0600000000000000" pitchFamily="50" charset="-128"/>
              <a:ea typeface="HG丸ｺﾞｼｯｸM-PRO" panose="020F0600000000000000" pitchFamily="50" charset="-128"/>
            </a:rPr>
            <a:t>Group3【</a:t>
          </a:r>
          <a:r>
            <a:rPr kumimoji="1" lang="ja-JP" altLang="en-US" sz="1400" b="1" kern="1200" dirty="0">
              <a:latin typeface="HG丸ｺﾞｼｯｸM-PRO" panose="020F0600000000000000" pitchFamily="50" charset="-128"/>
              <a:ea typeface="HG丸ｺﾞｼｯｸM-PRO" panose="020F0600000000000000" pitchFamily="50" charset="-128"/>
            </a:rPr>
            <a:t>その他の職種</a:t>
          </a:r>
          <a:r>
            <a:rPr kumimoji="1" lang="en-US" altLang="ja-JP" sz="1400" b="1"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グループ１・２に属さないすべての職種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管理者、医療職（医師、看護職員、</a:t>
          </a:r>
          <a:r>
            <a:rPr kumimoji="1" lang="en-US" altLang="ja-JP" sz="1400" kern="1200" dirty="0">
              <a:latin typeface="HG丸ｺﾞｼｯｸM-PRO" panose="020F0600000000000000" pitchFamily="50" charset="-128"/>
              <a:ea typeface="HG丸ｺﾞｼｯｸM-PRO" panose="020F0600000000000000" pitchFamily="50" charset="-128"/>
            </a:rPr>
            <a:t>OT</a:t>
          </a:r>
          <a:r>
            <a:rPr kumimoji="1" lang="ja-JP" altLang="en-US" sz="1400" kern="1200" dirty="0" err="1">
              <a:latin typeface="HG丸ｺﾞｼｯｸM-PRO" panose="020F0600000000000000" pitchFamily="50" charset="-128"/>
              <a:ea typeface="HG丸ｺﾞｼｯｸM-PRO" panose="020F0600000000000000" pitchFamily="50" charset="-128"/>
            </a:rPr>
            <a:t>、</a:t>
          </a:r>
          <a:r>
            <a:rPr kumimoji="1" lang="en-US" altLang="ja-JP" sz="1400" kern="1200" dirty="0">
              <a:latin typeface="HG丸ｺﾞｼｯｸM-PRO" panose="020F0600000000000000" pitchFamily="50" charset="-128"/>
              <a:ea typeface="HG丸ｺﾞｼｯｸM-PRO" panose="020F0600000000000000" pitchFamily="50" charset="-128"/>
            </a:rPr>
            <a:t>PT</a:t>
          </a:r>
          <a:r>
            <a:rPr kumimoji="1" lang="ja-JP" altLang="en-US" sz="1400" kern="1200" dirty="0" err="1">
              <a:latin typeface="HG丸ｺﾞｼｯｸM-PRO" panose="020F0600000000000000" pitchFamily="50" charset="-128"/>
              <a:ea typeface="HG丸ｺﾞｼｯｸM-PRO" panose="020F0600000000000000" pitchFamily="50" charset="-128"/>
            </a:rPr>
            <a:t>、</a:t>
          </a:r>
          <a:r>
            <a:rPr kumimoji="1" lang="en-US" altLang="ja-JP" sz="1400" kern="1200" dirty="0">
              <a:latin typeface="HG丸ｺﾞｼｯｸM-PRO" panose="020F0600000000000000" pitchFamily="50" charset="-128"/>
              <a:ea typeface="HG丸ｺﾞｼｯｸM-PRO" panose="020F0600000000000000" pitchFamily="50" charset="-128"/>
            </a:rPr>
            <a:t>ST</a:t>
          </a:r>
          <a:r>
            <a:rPr kumimoji="1" lang="ja-JP" altLang="en-US" sz="1400" kern="1200" dirty="0">
              <a:latin typeface="HG丸ｺﾞｼｯｸM-PRO" panose="020F0600000000000000" pitchFamily="50" charset="-128"/>
              <a:ea typeface="HG丸ｺﾞｼｯｸM-PRO" panose="020F0600000000000000" pitchFamily="50" charset="-128"/>
            </a:rPr>
            <a:t>）、</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運転手、調理担当職員、栄養士、事務職員　など</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1981815" y="3823255"/>
        <a:ext cx="5727246" cy="1300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41091-0AA2-4981-BAA4-3122E8F2B348}">
      <dsp:nvSpPr>
        <dsp:cNvPr id="0" name=""/>
        <dsp:cNvSpPr/>
      </dsp:nvSpPr>
      <dsp:spPr>
        <a:xfrm rot="10800000">
          <a:off x="0" y="0"/>
          <a:ext cx="6717355" cy="1806222"/>
        </a:xfrm>
        <a:prstGeom prst="trapezoid">
          <a:avLst>
            <a:gd name="adj" fmla="val 6198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ja-JP" altLang="en-US" sz="6500" kern="1200" dirty="0"/>
            <a:t>　</a:t>
          </a:r>
        </a:p>
      </dsp:txBody>
      <dsp:txXfrm rot="-10800000">
        <a:off x="1175537" y="0"/>
        <a:ext cx="4366280" cy="1806222"/>
      </dsp:txXfrm>
    </dsp:sp>
    <dsp:sp modelId="{EC11A051-4CFF-4EE1-97BC-9CF6BCB0BDCE}">
      <dsp:nvSpPr>
        <dsp:cNvPr id="0" name=""/>
        <dsp:cNvSpPr/>
      </dsp:nvSpPr>
      <dsp:spPr>
        <a:xfrm rot="10800000">
          <a:off x="1119559" y="1806222"/>
          <a:ext cx="4478236" cy="1806222"/>
        </a:xfrm>
        <a:prstGeom prst="trapezoid">
          <a:avLst>
            <a:gd name="adj" fmla="val 6198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ja-JP" altLang="en-US" sz="6500" kern="1200" dirty="0"/>
            <a:t>　</a:t>
          </a:r>
        </a:p>
      </dsp:txBody>
      <dsp:txXfrm rot="-10800000">
        <a:off x="1903250" y="1806222"/>
        <a:ext cx="2910853" cy="1806222"/>
      </dsp:txXfrm>
    </dsp:sp>
    <dsp:sp modelId="{FB38BD9C-DFED-4177-BC66-6B3D0AEFD9B4}">
      <dsp:nvSpPr>
        <dsp:cNvPr id="0" name=""/>
        <dsp:cNvSpPr/>
      </dsp:nvSpPr>
      <dsp:spPr>
        <a:xfrm rot="10800000">
          <a:off x="2239118" y="3612444"/>
          <a:ext cx="2239118" cy="1806222"/>
        </a:xfrm>
        <a:prstGeom prst="trapezoid">
          <a:avLst>
            <a:gd name="adj" fmla="val 6198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ja-JP" altLang="en-US" sz="6500" kern="1200" dirty="0"/>
            <a:t>　</a:t>
          </a:r>
        </a:p>
      </dsp:txBody>
      <dsp:txXfrm rot="-10800000">
        <a:off x="2239118" y="3612444"/>
        <a:ext cx="2239118" cy="18062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566" cy="490589"/>
          </a:xfrm>
          <a:prstGeom prst="rect">
            <a:avLst/>
          </a:prstGeom>
        </p:spPr>
        <p:txBody>
          <a:bodyPr vert="horz" lIns="89730" tIns="44865" rIns="89730" bIns="4486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4747" y="1"/>
            <a:ext cx="2880565" cy="490589"/>
          </a:xfrm>
          <a:prstGeom prst="rect">
            <a:avLst/>
          </a:prstGeom>
        </p:spPr>
        <p:txBody>
          <a:bodyPr vert="horz" lIns="89730" tIns="44865" rIns="89730" bIns="44865" rtlCol="0"/>
          <a:lstStyle>
            <a:lvl1pPr algn="r">
              <a:defRPr sz="1200"/>
            </a:lvl1pPr>
          </a:lstStyle>
          <a:p>
            <a:fld id="{B2B55825-5AC5-492A-B701-9C44CB1E95B4}" type="datetimeFigureOut">
              <a:rPr kumimoji="1" lang="ja-JP" altLang="en-US" smtClean="0"/>
              <a:t>2019/8/14</a:t>
            </a:fld>
            <a:endParaRPr kumimoji="1" lang="ja-JP" altLang="en-US"/>
          </a:p>
        </p:txBody>
      </p:sp>
      <p:sp>
        <p:nvSpPr>
          <p:cNvPr id="4" name="スライド イメージ プレースホルダー 3"/>
          <p:cNvSpPr>
            <a:spLocks noGrp="1" noRot="1" noChangeAspect="1"/>
          </p:cNvSpPr>
          <p:nvPr>
            <p:ph type="sldImg" idx="2"/>
          </p:nvPr>
        </p:nvSpPr>
        <p:spPr>
          <a:xfrm>
            <a:off x="392113" y="1222375"/>
            <a:ext cx="5864225" cy="3298825"/>
          </a:xfrm>
          <a:prstGeom prst="rect">
            <a:avLst/>
          </a:prstGeom>
          <a:noFill/>
          <a:ln w="12700">
            <a:solidFill>
              <a:prstClr val="black"/>
            </a:solidFill>
          </a:ln>
        </p:spPr>
        <p:txBody>
          <a:bodyPr vert="horz" lIns="89730" tIns="44865" rIns="89730" bIns="44865" rtlCol="0" anchor="ctr"/>
          <a:lstStyle/>
          <a:p>
            <a:endParaRPr lang="ja-JP" altLang="en-US"/>
          </a:p>
        </p:txBody>
      </p:sp>
      <p:sp>
        <p:nvSpPr>
          <p:cNvPr id="5" name="ノート プレースホルダー 4"/>
          <p:cNvSpPr>
            <a:spLocks noGrp="1"/>
          </p:cNvSpPr>
          <p:nvPr>
            <p:ph type="body" sz="quarter" idx="3"/>
          </p:nvPr>
        </p:nvSpPr>
        <p:spPr>
          <a:xfrm>
            <a:off x="665462" y="4705907"/>
            <a:ext cx="5317490" cy="3849720"/>
          </a:xfrm>
          <a:prstGeom prst="rect">
            <a:avLst/>
          </a:prstGeom>
        </p:spPr>
        <p:txBody>
          <a:bodyPr vert="horz" lIns="89730" tIns="44865" rIns="89730" bIns="4486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24"/>
            <a:ext cx="2880566" cy="490589"/>
          </a:xfrm>
          <a:prstGeom prst="rect">
            <a:avLst/>
          </a:prstGeom>
        </p:spPr>
        <p:txBody>
          <a:bodyPr vert="horz" lIns="89730" tIns="44865" rIns="89730" bIns="448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4747" y="9286824"/>
            <a:ext cx="2880565" cy="490589"/>
          </a:xfrm>
          <a:prstGeom prst="rect">
            <a:avLst/>
          </a:prstGeom>
        </p:spPr>
        <p:txBody>
          <a:bodyPr vert="horz" lIns="89730" tIns="44865" rIns="89730" bIns="44865" rtlCol="0" anchor="b"/>
          <a:lstStyle>
            <a:lvl1pPr algn="r">
              <a:defRPr sz="1200"/>
            </a:lvl1pPr>
          </a:lstStyle>
          <a:p>
            <a:fld id="{B128D451-5D9F-4898-ADC8-B3CE8D9B816D}" type="slidenum">
              <a:rPr kumimoji="1" lang="ja-JP" altLang="en-US" smtClean="0"/>
              <a:t>‹#›</a:t>
            </a:fld>
            <a:endParaRPr kumimoji="1" lang="ja-JP" altLang="en-US"/>
          </a:p>
        </p:txBody>
      </p:sp>
    </p:spTree>
    <p:extLst>
      <p:ext uri="{BB962C8B-B14F-4D97-AF65-F5344CB8AC3E}">
        <p14:creationId xmlns:p14="http://schemas.microsoft.com/office/powerpoint/2010/main" val="41578277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2875D8-FEB0-4923-9455-81AFA76755AC}" type="datetime1">
              <a:rPr kumimoji="1" lang="ja-JP" altLang="en-US" smtClean="0"/>
              <a:t>2019/8/14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187565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7F6FD6-F518-4863-BB8A-9FE413E2879C}" type="datetime1">
              <a:rPr kumimoji="1" lang="ja-JP" altLang="en-US" smtClean="0"/>
              <a:t>2019/8/14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01364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B1BA62-2089-4764-99EE-DD04144A60FA}" type="datetime1">
              <a:rPr kumimoji="1" lang="ja-JP" altLang="en-US" smtClean="0"/>
              <a:t>2019/8/14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333369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99C0D4-371C-4C1F-BAFE-0B0E38880FBC}" type="datetime1">
              <a:rPr kumimoji="1" lang="ja-JP" altLang="en-US" smtClean="0"/>
              <a:t>2019/8/14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11497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17FC61-C0B2-4CEE-874D-DE961402C648}" type="datetime1">
              <a:rPr kumimoji="1" lang="ja-JP" altLang="en-US" smtClean="0"/>
              <a:t>2019/8/14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89781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4214FC-A5B2-415D-A792-4B07548E8AF6}" type="datetime1">
              <a:rPr kumimoji="1" lang="ja-JP" altLang="en-US" smtClean="0"/>
              <a:t>2019/8/14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68132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6327E58-544B-41FA-B76A-074CC4D5978C}" type="datetime1">
              <a:rPr kumimoji="1" lang="ja-JP" altLang="en-US" smtClean="0"/>
              <a:t>2019/8/14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398471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77234A3-EC19-4AB9-8240-B5A5E513B458}" type="datetime1">
              <a:rPr kumimoji="1" lang="ja-JP" altLang="en-US" smtClean="0"/>
              <a:t>2019/8/14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44946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09B724-8C0F-47F7-B2CE-9AC900F65B0C}" type="datetime1">
              <a:rPr kumimoji="1" lang="ja-JP" altLang="en-US" smtClean="0"/>
              <a:t>2019/8/14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347200" y="6457952"/>
            <a:ext cx="2743200" cy="365125"/>
          </a:xfrm>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53318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5821FC-54E8-4883-BCEE-3ACF9DA5282A}" type="datetime1">
              <a:rPr kumimoji="1" lang="ja-JP" altLang="en-US" smtClean="0"/>
              <a:t>2019/8/14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61631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42F1D4-0204-4427-B4CB-600F87AA17E5}" type="datetime1">
              <a:rPr kumimoji="1" lang="ja-JP" altLang="en-US" smtClean="0"/>
              <a:t>2019/8/14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351534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B6B06-6FA7-4794-875B-FBA9293BFA2E}" type="datetime1">
              <a:rPr kumimoji="1" lang="ja-JP" altLang="en-US" smtClean="0"/>
              <a:t>2019/8/14</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14152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jpeg"/><Relationship Id="rId4" Type="http://schemas.openxmlformats.org/officeDocument/2006/relationships/diagramLayout" Target="../diagrams/layout2.xml"/><Relationship Id="rId9"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6366" y="163884"/>
            <a:ext cx="4597759"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特定処遇改善加算のイメージ</a:t>
            </a:r>
          </a:p>
        </p:txBody>
      </p:sp>
      <p:grpSp>
        <p:nvGrpSpPr>
          <p:cNvPr id="6" name="グループ化 5"/>
          <p:cNvGrpSpPr>
            <a:grpSpLocks noChangeAspect="1"/>
          </p:cNvGrpSpPr>
          <p:nvPr/>
        </p:nvGrpSpPr>
        <p:grpSpPr>
          <a:xfrm>
            <a:off x="608652" y="750741"/>
            <a:ext cx="4594413" cy="2165676"/>
            <a:chOff x="0" y="232471"/>
            <a:chExt cx="3524250" cy="1272479"/>
          </a:xfrm>
        </p:grpSpPr>
        <p:sp>
          <p:nvSpPr>
            <p:cNvPr id="7" name="角丸四角形 6"/>
            <p:cNvSpPr/>
            <p:nvPr/>
          </p:nvSpPr>
          <p:spPr>
            <a:xfrm>
              <a:off x="0" y="742950"/>
              <a:ext cx="3524250" cy="762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処遇改善加算</a:t>
              </a:r>
            </a:p>
          </p:txBody>
        </p:sp>
        <p:sp>
          <p:nvSpPr>
            <p:cNvPr id="8" name="角丸四角形 7"/>
            <p:cNvSpPr/>
            <p:nvPr/>
          </p:nvSpPr>
          <p:spPr>
            <a:xfrm>
              <a:off x="28575" y="232471"/>
              <a:ext cx="2276475" cy="510478"/>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特定処遇改善加算</a:t>
              </a: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Ⅰ</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Ⅱ</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・区分なし）</a:t>
              </a:r>
            </a:p>
          </p:txBody>
        </p:sp>
        <p:sp>
          <p:nvSpPr>
            <p:cNvPr id="9" name="角丸四角形 8"/>
            <p:cNvSpPr/>
            <p:nvPr/>
          </p:nvSpPr>
          <p:spPr>
            <a:xfrm>
              <a:off x="28575" y="771525"/>
              <a:ext cx="828675"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Ⅰ</a:t>
              </a:r>
            </a:p>
          </p:txBody>
        </p:sp>
        <p:sp>
          <p:nvSpPr>
            <p:cNvPr id="11" name="角丸四角形 10"/>
            <p:cNvSpPr/>
            <p:nvPr/>
          </p:nvSpPr>
          <p:spPr>
            <a:xfrm>
              <a:off x="876300" y="771525"/>
              <a:ext cx="733425"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Ⅱ</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角丸四角形 11"/>
            <p:cNvSpPr/>
            <p:nvPr/>
          </p:nvSpPr>
          <p:spPr>
            <a:xfrm>
              <a:off x="1628775" y="771525"/>
              <a:ext cx="695325"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Ⅲ</a:t>
              </a:r>
              <a:r>
                <a:rPr 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2333625" y="771525"/>
              <a:ext cx="609600"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Ⅳ</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角丸四角形 13"/>
            <p:cNvSpPr/>
            <p:nvPr/>
          </p:nvSpPr>
          <p:spPr>
            <a:xfrm>
              <a:off x="2952750" y="771525"/>
              <a:ext cx="533400"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Ⅴ</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cxnSp>
        <p:nvCxnSpPr>
          <p:cNvPr id="16" name="直線コネクタ 15"/>
          <p:cNvCxnSpPr/>
          <p:nvPr/>
        </p:nvCxnSpPr>
        <p:spPr>
          <a:xfrm>
            <a:off x="399245" y="1612518"/>
            <a:ext cx="11449319" cy="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975797" y="710542"/>
            <a:ext cx="5178021" cy="830997"/>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 特定加算</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賃金改善対象職種は福祉・介護職員を含むあらゆる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職種に可能性がある。</a:t>
            </a:r>
          </a:p>
        </p:txBody>
      </p:sp>
      <p:sp>
        <p:nvSpPr>
          <p:cNvPr id="21" name="テキスト ボックス 20"/>
          <p:cNvSpPr txBox="1"/>
          <p:nvPr/>
        </p:nvSpPr>
        <p:spPr>
          <a:xfrm>
            <a:off x="5975798" y="1644774"/>
            <a:ext cx="5262979" cy="1323439"/>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 現行加算</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賃金改善対象職種は福祉・介護職限定</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ホームヘルパー、生活支援員、児童指導員、指導員、保育士、</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err="1">
                <a:latin typeface="HG丸ｺﾞｼｯｸM-PRO" panose="020F0600000000000000" pitchFamily="50" charset="-128"/>
                <a:ea typeface="HG丸ｺﾞｼｯｸM-PRO" panose="020F0600000000000000" pitchFamily="50" charset="-128"/>
              </a:rPr>
              <a:t>障がい</a:t>
            </a:r>
            <a:r>
              <a:rPr lang="ja-JP" altLang="en-US" sz="1200" dirty="0">
                <a:latin typeface="HG丸ｺﾞｼｯｸM-PRO" panose="020F0600000000000000" pitchFamily="50" charset="-128"/>
                <a:ea typeface="HG丸ｺﾞｼｯｸM-PRO" panose="020F0600000000000000" pitchFamily="50" charset="-128"/>
              </a:rPr>
              <a:t>福祉サービス経験者、世話人、職業指導員、地域移行支援員、</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就労支援員、訪問支援員に限定</a:t>
            </a:r>
            <a:r>
              <a:rPr lang="ja-JP" altLang="en-US" dirty="0">
                <a:latin typeface="HG丸ｺﾞｼｯｸM-PRO" panose="020F0600000000000000" pitchFamily="50" charset="-128"/>
                <a:ea typeface="HG丸ｺﾞｼｯｸM-PRO" panose="020F0600000000000000" pitchFamily="50" charset="-128"/>
              </a:rPr>
              <a:t>　</a:t>
            </a:r>
          </a:p>
        </p:txBody>
      </p:sp>
      <p:graphicFrame>
        <p:nvGraphicFramePr>
          <p:cNvPr id="23" name="図表 22"/>
          <p:cNvGraphicFramePr/>
          <p:nvPr>
            <p:extLst>
              <p:ext uri="{D42A27DB-BD31-4B8C-83A1-F6EECF244321}">
                <p14:modId xmlns:p14="http://schemas.microsoft.com/office/powerpoint/2010/main" val="1070258874"/>
              </p:ext>
            </p:extLst>
          </p:nvPr>
        </p:nvGraphicFramePr>
        <p:xfrm>
          <a:off x="645403" y="2939618"/>
          <a:ext cx="11228919" cy="372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図 25"/>
          <p:cNvPicPr>
            <a:picLocks noChangeAspect="1"/>
          </p:cNvPicPr>
          <p:nvPr/>
        </p:nvPicPr>
        <p:blipFill>
          <a:blip r:embed="rId7"/>
          <a:stretch>
            <a:fillRect/>
          </a:stretch>
        </p:blipFill>
        <p:spPr>
          <a:xfrm>
            <a:off x="10307589" y="3639912"/>
            <a:ext cx="1077027" cy="1144448"/>
          </a:xfrm>
          <a:prstGeom prst="rect">
            <a:avLst/>
          </a:prstGeom>
        </p:spPr>
      </p:pic>
      <p:sp>
        <p:nvSpPr>
          <p:cNvPr id="25" name="テキスト ボックス 24"/>
          <p:cNvSpPr txBox="1"/>
          <p:nvPr/>
        </p:nvSpPr>
        <p:spPr>
          <a:xfrm>
            <a:off x="562552" y="3737076"/>
            <a:ext cx="11376000" cy="3060000"/>
          </a:xfrm>
          <a:prstGeom prst="rect">
            <a:avLst/>
          </a:prstGeom>
          <a:noFill/>
        </p:spPr>
        <p:txBody>
          <a:bodyPr wrap="square" rtlCol="0">
            <a:spAutoFit/>
          </a:bodyPr>
          <a:lstStyle/>
          <a:p>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算定のための要件</a:t>
            </a:r>
            <a:r>
              <a:rPr lang="en-US" altLang="ja-JP" sz="1600" dirty="0">
                <a:latin typeface="HG丸ｺﾞｼｯｸM-PRO" panose="020F0600000000000000" pitchFamily="50" charset="-128"/>
                <a:ea typeface="HG丸ｺﾞｼｯｸM-PRO" panose="020F0600000000000000" pitchFamily="50" charset="-128"/>
              </a:rPr>
              <a:t>》</a:t>
            </a:r>
          </a:p>
          <a:p>
            <a:r>
              <a:rPr lang="ja-JP" altLang="en-US" sz="1600" dirty="0">
                <a:latin typeface="HG丸ｺﾞｼｯｸM-PRO" panose="020F0600000000000000" pitchFamily="50" charset="-128"/>
                <a:ea typeface="HG丸ｺﾞｼｯｸM-PRO" panose="020F0600000000000000" pitchFamily="50" charset="-128"/>
              </a:rPr>
              <a:t>① 配置等要件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福祉専門職員配置等加算を算定していること（</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（居宅介護、重度訪問介護、同行援護、行動援護にあっては特定事業所加算）</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② 現行加算要件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現行加算</a:t>
            </a:r>
            <a:r>
              <a:rPr lang="en-US" altLang="ja-JP" sz="1600" dirty="0">
                <a:latin typeface="HG丸ｺﾞｼｯｸM-PRO" panose="020F0600000000000000" pitchFamily="50" charset="-128"/>
                <a:ea typeface="HG丸ｺﾞｼｯｸM-PRO" panose="020F0600000000000000" pitchFamily="50" charset="-128"/>
              </a:rPr>
              <a:t>(Ⅰ)</a:t>
            </a:r>
            <a:r>
              <a:rPr lang="ja-JP" altLang="en-US" sz="1600" dirty="0">
                <a:latin typeface="HG丸ｺﾞｼｯｸM-PRO" panose="020F0600000000000000" pitchFamily="50" charset="-128"/>
                <a:ea typeface="HG丸ｺﾞｼｯｸM-PRO" panose="020F0600000000000000" pitchFamily="50" charset="-128"/>
              </a:rPr>
              <a:t>から</a:t>
            </a:r>
            <a:r>
              <a:rPr lang="en-US" altLang="ja-JP" sz="1600" dirty="0">
                <a:latin typeface="HG丸ｺﾞｼｯｸM-PRO" panose="020F0600000000000000" pitchFamily="50" charset="-128"/>
                <a:ea typeface="HG丸ｺﾞｼｯｸM-PRO" panose="020F0600000000000000" pitchFamily="50" charset="-128"/>
              </a:rPr>
              <a:t>(Ⅲ)</a:t>
            </a:r>
            <a:r>
              <a:rPr lang="ja-JP" altLang="en-US" sz="1600" dirty="0" err="1">
                <a:latin typeface="HG丸ｺﾞｼｯｸM-PRO" panose="020F0600000000000000" pitchFamily="50" charset="-128"/>
                <a:ea typeface="HG丸ｺﾞｼｯｸM-PRO" panose="020F0600000000000000" pitchFamily="50" charset="-128"/>
              </a:rPr>
              <a:t>までの</a:t>
            </a:r>
            <a:r>
              <a:rPr lang="ja-JP" altLang="en-US" sz="1600" dirty="0">
                <a:latin typeface="HG丸ｺﾞｼｯｸM-PRO" panose="020F0600000000000000" pitchFamily="50" charset="-128"/>
                <a:ea typeface="HG丸ｺﾞｼｯｸM-PRO" panose="020F0600000000000000" pitchFamily="50" charset="-128"/>
              </a:rPr>
              <a:t>いずれかを算定していること。</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③ 職場環境等要件</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複数の取組を区分ごとに</a:t>
            </a:r>
            <a:r>
              <a:rPr lang="en-US" altLang="ja-JP" sz="1600" dirty="0">
                <a:latin typeface="HG丸ｺﾞｼｯｸM-PRO" panose="020F0600000000000000" pitchFamily="50" charset="-128"/>
                <a:ea typeface="HG丸ｺﾞｼｯｸM-PRO" panose="020F0600000000000000" pitchFamily="50" charset="-128"/>
              </a:rPr>
              <a:t>1</a:t>
            </a:r>
            <a:r>
              <a:rPr lang="ja-JP" altLang="en-US" sz="1600" dirty="0">
                <a:latin typeface="HG丸ｺﾞｼｯｸM-PRO" panose="020F0600000000000000" pitchFamily="50" charset="-128"/>
                <a:ea typeface="HG丸ｺﾞｼｯｸM-PRO" panose="020F0600000000000000" pitchFamily="50" charset="-128"/>
              </a:rPr>
              <a:t>つ以上実施し、その内容を全ての職員に周知していること。</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④ 見える化要件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特定加算に基づく取組について、ホームページへの掲載等により公表していること。</a:t>
            </a:r>
            <a:r>
              <a:rPr lang="ja-JP" altLang="en-US" sz="1000" dirty="0">
                <a:solidFill>
                  <a:srgbClr val="0070C0"/>
                </a:solidFill>
                <a:latin typeface="HG丸ｺﾞｼｯｸM-PRO" panose="020F0600000000000000" pitchFamily="50" charset="-128"/>
                <a:ea typeface="HG丸ｺﾞｼｯｸM-PRO" panose="020F0600000000000000" pitchFamily="50" charset="-128"/>
              </a:rPr>
              <a:t>（令和</a:t>
            </a:r>
            <a:r>
              <a:rPr lang="en-US" altLang="ja-JP" sz="1000" dirty="0">
                <a:solidFill>
                  <a:srgbClr val="0070C0"/>
                </a:solidFill>
                <a:latin typeface="HG丸ｺﾞｼｯｸM-PRO" panose="020F0600000000000000" pitchFamily="50" charset="-128"/>
                <a:ea typeface="HG丸ｺﾞｼｯｸM-PRO" panose="020F0600000000000000" pitchFamily="50" charset="-128"/>
              </a:rPr>
              <a:t>2</a:t>
            </a:r>
            <a:r>
              <a:rPr lang="ja-JP" altLang="en-US" sz="1000" dirty="0">
                <a:solidFill>
                  <a:srgbClr val="0070C0"/>
                </a:solidFill>
                <a:latin typeface="HG丸ｺﾞｼｯｸM-PRO" panose="020F0600000000000000" pitchFamily="50" charset="-128"/>
                <a:ea typeface="HG丸ｺﾞｼｯｸM-PRO" panose="020F0600000000000000" pitchFamily="50" charset="-128"/>
              </a:rPr>
              <a:t>年度よりの要件）</a:t>
            </a:r>
            <a:endParaRPr lang="en-US" altLang="ja-JP" sz="1000" dirty="0">
              <a:solidFill>
                <a:srgbClr val="0070C0"/>
              </a:solidFill>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①～④の全ての要件を満たす 　➡ 特定加算（</a:t>
            </a:r>
            <a:r>
              <a:rPr lang="en-US" altLang="ja-JP" sz="1600" dirty="0">
                <a:latin typeface="HG丸ｺﾞｼｯｸM-PRO" panose="020F0600000000000000" pitchFamily="50" charset="-128"/>
                <a:ea typeface="HG丸ｺﾞｼｯｸM-PRO" panose="020F0600000000000000" pitchFamily="50" charset="-128"/>
              </a:rPr>
              <a:t>Ⅰ</a:t>
            </a:r>
            <a:r>
              <a:rPr lang="ja-JP" altLang="en-US" sz="1600" dirty="0">
                <a:latin typeface="HG丸ｺﾞｼｯｸM-PRO" panose="020F0600000000000000" pitchFamily="50" charset="-128"/>
                <a:ea typeface="HG丸ｺﾞｼｯｸM-PRO" panose="020F0600000000000000" pitchFamily="50" charset="-128"/>
              </a:rPr>
              <a:t>）の取得可能</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②～④の要件を満たす　　　　 ➡ 特定加算（</a:t>
            </a:r>
            <a:r>
              <a:rPr lang="en-US" altLang="ja-JP" sz="1600" dirty="0">
                <a:latin typeface="HG丸ｺﾞｼｯｸM-PRO" panose="020F0600000000000000" pitchFamily="50" charset="-128"/>
                <a:ea typeface="HG丸ｺﾞｼｯｸM-PRO" panose="020F0600000000000000" pitchFamily="50" charset="-128"/>
              </a:rPr>
              <a:t>Ⅱ</a:t>
            </a:r>
            <a:r>
              <a:rPr lang="ja-JP" altLang="en-US" sz="1600" dirty="0">
                <a:latin typeface="HG丸ｺﾞｼｯｸM-PRO" panose="020F0600000000000000" pitchFamily="50" charset="-128"/>
                <a:ea typeface="HG丸ｺﾞｼｯｸM-PRO" panose="020F0600000000000000" pitchFamily="50" charset="-128"/>
              </a:rPr>
              <a:t>）の取得可能</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 重度障害者等包括支援、施設入所支援、居宅訪問型児童発達支援、保育所等訪問支援にあっては 配置等要件がないため、</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特定加算の区分は１つとなります。（＝「区分なし」）</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 短期入所（併設型・空床利用型）は本体施設の加算区分、（単独型）は生活介護の（</a:t>
            </a:r>
            <a:r>
              <a:rPr lang="en-US" altLang="ja-JP" sz="1400" dirty="0">
                <a:latin typeface="HG丸ｺﾞｼｯｸM-PRO" panose="020F0600000000000000" pitchFamily="50" charset="-128"/>
                <a:ea typeface="HG丸ｺﾞｼｯｸM-PRO" panose="020F0600000000000000" pitchFamily="50" charset="-128"/>
              </a:rPr>
              <a:t>Ⅰ</a:t>
            </a:r>
            <a:r>
              <a:rPr lang="ja-JP" altLang="en-US" sz="1400" dirty="0">
                <a:latin typeface="HG丸ｺﾞｼｯｸM-PRO" panose="020F0600000000000000" pitchFamily="50" charset="-128"/>
                <a:ea typeface="HG丸ｺﾞｼｯｸM-PRO" panose="020F0600000000000000" pitchFamily="50" charset="-128"/>
              </a:rPr>
              <a:t>）の区分となります。</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 障害者支援施設が行う日中活動系サービスは、施設入所支援の区分となります。 （＝「区分なし」） 　</a:t>
            </a:r>
          </a:p>
        </p:txBody>
      </p:sp>
      <p:sp>
        <p:nvSpPr>
          <p:cNvPr id="2" name="スライド番号プレースホルダー 1"/>
          <p:cNvSpPr>
            <a:spLocks noGrp="1"/>
          </p:cNvSpPr>
          <p:nvPr>
            <p:ph type="sldNum" sz="quarter" idx="12"/>
          </p:nvPr>
        </p:nvSpPr>
        <p:spPr/>
        <p:txBody>
          <a:bodyPr/>
          <a:lstStyle/>
          <a:p>
            <a:fld id="{E9CE2935-82DA-48EB-8DEF-BD9F9B927993}" type="slidenum">
              <a:rPr kumimoji="1" lang="ja-JP" altLang="en-US" smtClean="0"/>
              <a:t>1</a:t>
            </a:fld>
            <a:endParaRPr kumimoji="1" lang="ja-JP" altLang="en-US"/>
          </a:p>
        </p:txBody>
      </p:sp>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100839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818" y="257023"/>
            <a:ext cx="4930137"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賃金改善の対象となるグループ分けのイメージ</a:t>
            </a:r>
          </a:p>
        </p:txBody>
      </p:sp>
      <p:pic>
        <p:nvPicPr>
          <p:cNvPr id="3" name="図 2"/>
          <p:cNvPicPr>
            <a:picLocks noChangeAspect="1"/>
          </p:cNvPicPr>
          <p:nvPr/>
        </p:nvPicPr>
        <p:blipFill>
          <a:blip r:embed="rId2"/>
          <a:stretch>
            <a:fillRect/>
          </a:stretch>
        </p:blipFill>
        <p:spPr>
          <a:xfrm>
            <a:off x="422254" y="1181565"/>
            <a:ext cx="2254687" cy="2117025"/>
          </a:xfrm>
          <a:prstGeom prst="rect">
            <a:avLst/>
          </a:prstGeom>
        </p:spPr>
      </p:pic>
      <p:sp>
        <p:nvSpPr>
          <p:cNvPr id="4" name="角丸四角形 3"/>
          <p:cNvSpPr/>
          <p:nvPr/>
        </p:nvSpPr>
        <p:spPr>
          <a:xfrm>
            <a:off x="675249" y="1194854"/>
            <a:ext cx="1744395" cy="4369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400" b="1" dirty="0">
                <a:latin typeface="HGS創英角ﾎﾟｯﾌﾟ体" panose="040B0A00000000000000" pitchFamily="50" charset="-128"/>
                <a:ea typeface="HGS創英角ﾎﾟｯﾌﾟ体" panose="040B0A00000000000000" pitchFamily="50" charset="-128"/>
              </a:rPr>
              <a:t>〇〇デイサービス</a:t>
            </a:r>
          </a:p>
        </p:txBody>
      </p:sp>
      <p:graphicFrame>
        <p:nvGraphicFramePr>
          <p:cNvPr id="5" name="図表 4"/>
          <p:cNvGraphicFramePr/>
          <p:nvPr>
            <p:extLst>
              <p:ext uri="{D42A27DB-BD31-4B8C-83A1-F6EECF244321}">
                <p14:modId xmlns:p14="http://schemas.microsoft.com/office/powerpoint/2010/main" val="3632593219"/>
              </p:ext>
            </p:extLst>
          </p:nvPr>
        </p:nvGraphicFramePr>
        <p:xfrm>
          <a:off x="3094892" y="1160919"/>
          <a:ext cx="8907976" cy="5546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ストライプ矢印 13"/>
          <p:cNvSpPr/>
          <p:nvPr/>
        </p:nvSpPr>
        <p:spPr>
          <a:xfrm>
            <a:off x="2806238" y="3682217"/>
            <a:ext cx="687975" cy="703384"/>
          </a:xfrm>
          <a:prstGeom prst="stripedRightArrow">
            <a:avLst>
              <a:gd name="adj1" fmla="val 50000"/>
              <a:gd name="adj2" fmla="val 5817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5" name="図 14"/>
          <p:cNvPicPr>
            <a:picLocks noChangeAspect="1"/>
          </p:cNvPicPr>
          <p:nvPr/>
        </p:nvPicPr>
        <p:blipFill>
          <a:blip r:embed="rId8"/>
          <a:stretch>
            <a:fillRect/>
          </a:stretch>
        </p:blipFill>
        <p:spPr>
          <a:xfrm>
            <a:off x="538519" y="3278610"/>
            <a:ext cx="809524" cy="1142857"/>
          </a:xfrm>
          <a:prstGeom prst="rect">
            <a:avLst/>
          </a:prstGeom>
        </p:spPr>
      </p:pic>
      <p:pic>
        <p:nvPicPr>
          <p:cNvPr id="16" name="図 15"/>
          <p:cNvPicPr>
            <a:picLocks noChangeAspect="1"/>
          </p:cNvPicPr>
          <p:nvPr/>
        </p:nvPicPr>
        <p:blipFill>
          <a:blip r:embed="rId8"/>
          <a:stretch>
            <a:fillRect/>
          </a:stretch>
        </p:blipFill>
        <p:spPr>
          <a:xfrm>
            <a:off x="1115507" y="3276948"/>
            <a:ext cx="809524" cy="1142857"/>
          </a:xfrm>
          <a:prstGeom prst="rect">
            <a:avLst/>
          </a:prstGeom>
        </p:spPr>
      </p:pic>
      <p:pic>
        <p:nvPicPr>
          <p:cNvPr id="20" name="図 19"/>
          <p:cNvPicPr>
            <a:picLocks noChangeAspect="1"/>
          </p:cNvPicPr>
          <p:nvPr/>
        </p:nvPicPr>
        <p:blipFill>
          <a:blip r:embed="rId8"/>
          <a:stretch>
            <a:fillRect/>
          </a:stretch>
        </p:blipFill>
        <p:spPr>
          <a:xfrm>
            <a:off x="4586543" y="4574822"/>
            <a:ext cx="809524" cy="1142857"/>
          </a:xfrm>
          <a:prstGeom prst="rect">
            <a:avLst/>
          </a:prstGeom>
        </p:spPr>
      </p:pic>
      <p:pic>
        <p:nvPicPr>
          <p:cNvPr id="21" name="図 20"/>
          <p:cNvPicPr>
            <a:picLocks noChangeAspect="1"/>
          </p:cNvPicPr>
          <p:nvPr/>
        </p:nvPicPr>
        <p:blipFill>
          <a:blip r:embed="rId8"/>
          <a:stretch>
            <a:fillRect/>
          </a:stretch>
        </p:blipFill>
        <p:spPr>
          <a:xfrm>
            <a:off x="4579665" y="2891053"/>
            <a:ext cx="809524" cy="1142857"/>
          </a:xfrm>
          <a:prstGeom prst="rect">
            <a:avLst/>
          </a:prstGeom>
        </p:spPr>
      </p:pic>
      <p:pic>
        <p:nvPicPr>
          <p:cNvPr id="22" name="図 21"/>
          <p:cNvPicPr>
            <a:picLocks noChangeAspect="1"/>
          </p:cNvPicPr>
          <p:nvPr/>
        </p:nvPicPr>
        <p:blipFill>
          <a:blip r:embed="rId8"/>
          <a:stretch>
            <a:fillRect/>
          </a:stretch>
        </p:blipFill>
        <p:spPr>
          <a:xfrm>
            <a:off x="4872519" y="1454321"/>
            <a:ext cx="809524" cy="1142857"/>
          </a:xfrm>
          <a:prstGeom prst="rect">
            <a:avLst/>
          </a:prstGeom>
        </p:spPr>
      </p:pic>
      <p:pic>
        <p:nvPicPr>
          <p:cNvPr id="19" name="図 18"/>
          <p:cNvPicPr>
            <a:picLocks noChangeAspect="1"/>
          </p:cNvPicPr>
          <p:nvPr/>
        </p:nvPicPr>
        <p:blipFill>
          <a:blip r:embed="rId8"/>
          <a:stretch>
            <a:fillRect/>
          </a:stretch>
        </p:blipFill>
        <p:spPr>
          <a:xfrm>
            <a:off x="1735055" y="3277586"/>
            <a:ext cx="809524" cy="1142857"/>
          </a:xfrm>
          <a:prstGeom prst="rect">
            <a:avLst/>
          </a:prstGeom>
        </p:spPr>
      </p:pic>
      <p:pic>
        <p:nvPicPr>
          <p:cNvPr id="24" name="図 23"/>
          <p:cNvPicPr>
            <a:picLocks noChangeAspect="1"/>
          </p:cNvPicPr>
          <p:nvPr/>
        </p:nvPicPr>
        <p:blipFill>
          <a:blip r:embed="rId8"/>
          <a:stretch>
            <a:fillRect/>
          </a:stretch>
        </p:blipFill>
        <p:spPr>
          <a:xfrm>
            <a:off x="3976434" y="3092853"/>
            <a:ext cx="809524" cy="1142857"/>
          </a:xfrm>
          <a:prstGeom prst="rect">
            <a:avLst/>
          </a:prstGeom>
        </p:spPr>
      </p:pic>
      <p:pic>
        <p:nvPicPr>
          <p:cNvPr id="25" name="図 24"/>
          <p:cNvPicPr>
            <a:picLocks noChangeAspect="1"/>
          </p:cNvPicPr>
          <p:nvPr/>
        </p:nvPicPr>
        <p:blipFill>
          <a:blip r:embed="rId8"/>
          <a:stretch>
            <a:fillRect/>
          </a:stretch>
        </p:blipFill>
        <p:spPr>
          <a:xfrm>
            <a:off x="3913761" y="4762618"/>
            <a:ext cx="809524" cy="1142857"/>
          </a:xfrm>
          <a:prstGeom prst="rect">
            <a:avLst/>
          </a:prstGeom>
        </p:spPr>
      </p:pic>
      <p:pic>
        <p:nvPicPr>
          <p:cNvPr id="27" name="図 26"/>
          <p:cNvPicPr>
            <a:picLocks noChangeAspect="1"/>
          </p:cNvPicPr>
          <p:nvPr/>
        </p:nvPicPr>
        <p:blipFill>
          <a:blip r:embed="rId8"/>
          <a:stretch>
            <a:fillRect/>
          </a:stretch>
        </p:blipFill>
        <p:spPr>
          <a:xfrm>
            <a:off x="3249691" y="4950414"/>
            <a:ext cx="809524" cy="1142857"/>
          </a:xfrm>
          <a:prstGeom prst="rect">
            <a:avLst/>
          </a:prstGeom>
        </p:spPr>
      </p:pic>
      <p:sp>
        <p:nvSpPr>
          <p:cNvPr id="28" name="角丸四角形 27"/>
          <p:cNvSpPr/>
          <p:nvPr/>
        </p:nvSpPr>
        <p:spPr>
          <a:xfrm>
            <a:off x="301043" y="5279863"/>
            <a:ext cx="2447691" cy="9271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dirty="0">
                <a:latin typeface="HG丸ｺﾞｼｯｸM-PRO" panose="020F0600000000000000" pitchFamily="50" charset="-128"/>
                <a:ea typeface="HG丸ｺﾞｼｯｸM-PRO" panose="020F0600000000000000" pitchFamily="50" charset="-128"/>
              </a:rPr>
              <a:t>事業所の全従業者</a:t>
            </a:r>
            <a:r>
              <a:rPr lang="ja-JP" altLang="en-US" sz="1600" dirty="0" smtClean="0">
                <a:latin typeface="HG丸ｺﾞｼｯｸM-PRO" panose="020F0600000000000000" pitchFamily="50" charset="-128"/>
                <a:ea typeface="HG丸ｺﾞｼｯｸM-PRO" panose="020F0600000000000000" pitchFamily="50" charset="-128"/>
              </a:rPr>
              <a:t>を</a:t>
            </a:r>
            <a:r>
              <a:rPr lang="en-US" altLang="ja-JP" sz="1600" dirty="0" smtClean="0">
                <a:latin typeface="HG丸ｺﾞｼｯｸM-PRO" panose="020F0600000000000000" pitchFamily="50" charset="-128"/>
                <a:ea typeface="HG丸ｺﾞｼｯｸM-PRO" panose="020F0600000000000000" pitchFamily="50" charset="-128"/>
              </a:rPr>
              <a:t>Group</a:t>
            </a:r>
            <a:r>
              <a:rPr lang="ja-JP" altLang="en-US" sz="1600" dirty="0">
                <a:latin typeface="HG丸ｺﾞｼｯｸM-PRO" panose="020F0600000000000000" pitchFamily="50" charset="-128"/>
                <a:ea typeface="HG丸ｺﾞｼｯｸM-PRO" panose="020F0600000000000000" pitchFamily="50" charset="-128"/>
              </a:rPr>
              <a:t>１～３</a:t>
            </a:r>
            <a:r>
              <a:rPr lang="ja-JP" altLang="en-US" sz="1600" dirty="0" smtClean="0">
                <a:latin typeface="HG丸ｺﾞｼｯｸM-PRO" panose="020F0600000000000000" pitchFamily="50" charset="-128"/>
                <a:ea typeface="HG丸ｺﾞｼｯｸM-PRO" panose="020F0600000000000000" pitchFamily="50" charset="-128"/>
              </a:rPr>
              <a:t>に分ける</a:t>
            </a:r>
            <a:endParaRPr lang="ja-JP" altLang="en-US" sz="1600" dirty="0">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501267" y="3994363"/>
            <a:ext cx="2043312" cy="1142857"/>
            <a:chOff x="501267" y="3898797"/>
            <a:chExt cx="2043312" cy="1142857"/>
          </a:xfrm>
        </p:grpSpPr>
        <p:pic>
          <p:nvPicPr>
            <p:cNvPr id="18" name="図 17"/>
            <p:cNvPicPr>
              <a:picLocks noChangeAspect="1"/>
            </p:cNvPicPr>
            <p:nvPr/>
          </p:nvPicPr>
          <p:blipFill>
            <a:blip r:embed="rId8"/>
            <a:stretch>
              <a:fillRect/>
            </a:stretch>
          </p:blipFill>
          <p:spPr>
            <a:xfrm>
              <a:off x="501267" y="3898797"/>
              <a:ext cx="809524" cy="1142857"/>
            </a:xfrm>
            <a:prstGeom prst="rect">
              <a:avLst/>
            </a:prstGeom>
          </p:spPr>
        </p:pic>
        <p:pic>
          <p:nvPicPr>
            <p:cNvPr id="23" name="図 22"/>
            <p:cNvPicPr>
              <a:picLocks noChangeAspect="1"/>
            </p:cNvPicPr>
            <p:nvPr/>
          </p:nvPicPr>
          <p:blipFill>
            <a:blip r:embed="rId8"/>
            <a:stretch>
              <a:fillRect/>
            </a:stretch>
          </p:blipFill>
          <p:spPr>
            <a:xfrm>
              <a:off x="1104498" y="3898797"/>
              <a:ext cx="809524" cy="1142857"/>
            </a:xfrm>
            <a:prstGeom prst="rect">
              <a:avLst/>
            </a:prstGeom>
            <a:noFill/>
          </p:spPr>
        </p:pic>
        <p:pic>
          <p:nvPicPr>
            <p:cNvPr id="29" name="図 28"/>
            <p:cNvPicPr>
              <a:picLocks noChangeAspect="1"/>
            </p:cNvPicPr>
            <p:nvPr/>
          </p:nvPicPr>
          <p:blipFill>
            <a:blip r:embed="rId8"/>
            <a:stretch>
              <a:fillRect/>
            </a:stretch>
          </p:blipFill>
          <p:spPr>
            <a:xfrm>
              <a:off x="1735055" y="3898797"/>
              <a:ext cx="809524" cy="1142857"/>
            </a:xfrm>
            <a:prstGeom prst="rect">
              <a:avLst/>
            </a:prstGeom>
            <a:noFill/>
          </p:spPr>
        </p:pic>
      </p:grpSp>
      <p:sp>
        <p:nvSpPr>
          <p:cNvPr id="6" name="対角する 2 つの角を丸めた四角形 5"/>
          <p:cNvSpPr/>
          <p:nvPr/>
        </p:nvSpPr>
        <p:spPr>
          <a:xfrm>
            <a:off x="5565530" y="257023"/>
            <a:ext cx="5574093" cy="1073208"/>
          </a:xfrm>
          <a:prstGeom prst="round2DiagRect">
            <a:avLst/>
          </a:prstGeom>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latin typeface="HG丸ｺﾞｼｯｸM-PRO" panose="020F0600000000000000" pitchFamily="50" charset="-128"/>
                <a:ea typeface="HG丸ｺﾞｼｯｸM-PRO" panose="020F0600000000000000" pitchFamily="50" charset="-128"/>
              </a:rPr>
              <a:t>届出単位は、事業所単位のほか法人単位でも可能です。</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法人単位で届出する場合は、加算対象事業所の全従業者を</a:t>
            </a:r>
            <a:r>
              <a:rPr lang="en-US" altLang="ja-JP" sz="1400" dirty="0">
                <a:latin typeface="HG丸ｺﾞｼｯｸM-PRO" panose="020F0600000000000000" pitchFamily="50" charset="-128"/>
                <a:ea typeface="HG丸ｺﾞｼｯｸM-PRO" panose="020F0600000000000000" pitchFamily="50" charset="-128"/>
              </a:rPr>
              <a:t>Group1</a:t>
            </a:r>
            <a:r>
              <a:rPr lang="ja-JP" altLang="en-US" sz="1400" dirty="0">
                <a:latin typeface="HG丸ｺﾞｼｯｸM-PRO" panose="020F0600000000000000" pitchFamily="50" charset="-128"/>
                <a:ea typeface="HG丸ｺﾞｼｯｸM-PRO" panose="020F0600000000000000" pitchFamily="50" charset="-128"/>
              </a:rPr>
              <a:t>から</a:t>
            </a:r>
            <a:r>
              <a:rPr lang="en-US" altLang="ja-JP" sz="1400" dirty="0">
                <a:latin typeface="HG丸ｺﾞｼｯｸM-PRO" panose="020F0600000000000000" pitchFamily="50" charset="-128"/>
                <a:ea typeface="HG丸ｺﾞｼｯｸM-PRO" panose="020F0600000000000000" pitchFamily="50" charset="-128"/>
              </a:rPr>
              <a:t>Group3</a:t>
            </a:r>
            <a:r>
              <a:rPr lang="ja-JP" altLang="en-US" sz="1400" dirty="0">
                <a:latin typeface="HG丸ｺﾞｼｯｸM-PRO" panose="020F0600000000000000" pitchFamily="50" charset="-128"/>
                <a:ea typeface="HG丸ｺﾞｼｯｸM-PRO" panose="020F0600000000000000" pitchFamily="50" charset="-128"/>
              </a:rPr>
              <a:t>に分類してください。</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配分</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a</a:t>
            </a:r>
            <a:r>
              <a:rPr lang="ja-JP" altLang="en-US" sz="1400" dirty="0">
                <a:solidFill>
                  <a:schemeClr val="tx1"/>
                </a:solidFill>
                <a:latin typeface="HG丸ｺﾞｼｯｸM-PRO" panose="020F0600000000000000" pitchFamily="50" charset="-128"/>
                <a:ea typeface="HG丸ｺﾞｼｯｸM-PRO" panose="020F0600000000000000" pitchFamily="50" charset="-128"/>
              </a:rPr>
              <a:t>を満たす従業者の数は事業所数に応じて必要です！</a:t>
            </a:r>
            <a:endParaRPr lang="ja-JP" altLang="en-US" sz="1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右矢印 6"/>
          <p:cNvSpPr>
            <a:spLocks/>
          </p:cNvSpPr>
          <p:nvPr/>
        </p:nvSpPr>
        <p:spPr>
          <a:xfrm>
            <a:off x="5682043" y="1045356"/>
            <a:ext cx="216000" cy="160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5778359" y="6137723"/>
            <a:ext cx="6340197" cy="461665"/>
          </a:xfrm>
          <a:prstGeom prst="rect">
            <a:avLst/>
          </a:prstGeom>
          <a:noFill/>
        </p:spPr>
        <p:txBody>
          <a:bodyPr wrap="none" rtlCol="0">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200" b="1" dirty="0" err="1" smtClean="0">
                <a:solidFill>
                  <a:srgbClr val="FF0000"/>
                </a:solidFill>
                <a:latin typeface="HG丸ｺﾞｼｯｸM-PRO" panose="020F0600000000000000" pitchFamily="50" charset="-128"/>
                <a:ea typeface="HG丸ｺﾞｼｯｸM-PRO" panose="020F0600000000000000" pitchFamily="50" charset="-128"/>
              </a:rPr>
              <a:t>障がい</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福祉</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人材」と「その他の職種」を兼務している場合は、「</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障がい福祉</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人材」に</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　グループ分けして</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OK</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（例 管理者兼サービス管理責任者）</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9"/>
          <a:stretch>
            <a:fillRect/>
          </a:stretch>
        </p:blipFill>
        <p:spPr>
          <a:xfrm>
            <a:off x="2802311" y="2444429"/>
            <a:ext cx="1255885" cy="976488"/>
          </a:xfrm>
          <a:prstGeom prst="rect">
            <a:avLst/>
          </a:prstGeom>
        </p:spPr>
      </p:pic>
      <p:sp>
        <p:nvSpPr>
          <p:cNvPr id="10" name="雲形吹き出し 9"/>
          <p:cNvSpPr/>
          <p:nvPr/>
        </p:nvSpPr>
        <p:spPr>
          <a:xfrm>
            <a:off x="2962852" y="826061"/>
            <a:ext cx="2091454" cy="1368493"/>
          </a:xfrm>
          <a:prstGeom prst="cloudCallout">
            <a:avLst>
              <a:gd name="adj1" fmla="val -34567"/>
              <a:gd name="adj2" fmla="val 71447"/>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en-US" altLang="ja-JP" sz="1000" dirty="0">
                <a:latin typeface="HG丸ｺﾞｼｯｸM-PRO" panose="020F0600000000000000" pitchFamily="50" charset="-128"/>
                <a:ea typeface="HG丸ｺﾞｼｯｸM-PRO" panose="020F0600000000000000" pitchFamily="50" charset="-128"/>
              </a:rPr>
              <a:t>Group1</a:t>
            </a:r>
            <a:r>
              <a:rPr kumimoji="1" lang="ja-JP" altLang="en-US" sz="1000" dirty="0">
                <a:latin typeface="HG丸ｺﾞｼｯｸM-PRO" panose="020F0600000000000000" pitchFamily="50" charset="-128"/>
                <a:ea typeface="HG丸ｺﾞｼｯｸM-PRO" panose="020F0600000000000000" pitchFamily="50" charset="-128"/>
              </a:rPr>
              <a:t>の経験・技能については各事業所の裁量により柔軟に設定が可能です</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b="1" dirty="0">
                <a:solidFill>
                  <a:schemeClr val="accent2">
                    <a:lumMod val="75000"/>
                  </a:schemeClr>
                </a:solidFill>
                <a:latin typeface="HG丸ｺﾞｼｯｸM-PRO" panose="020F0600000000000000" pitchFamily="50" charset="-128"/>
                <a:ea typeface="HG丸ｺﾞｼｯｸM-PRO" panose="020F0600000000000000" pitchFamily="50" charset="-128"/>
              </a:rPr>
              <a:t>事業所内で相対的に評価！</a:t>
            </a:r>
          </a:p>
        </p:txBody>
      </p:sp>
      <p:sp>
        <p:nvSpPr>
          <p:cNvPr id="9" name="スライド番号プレースホルダー 8"/>
          <p:cNvSpPr>
            <a:spLocks noGrp="1"/>
          </p:cNvSpPr>
          <p:nvPr>
            <p:ph type="sldNum" sz="quarter" idx="12"/>
          </p:nvPr>
        </p:nvSpPr>
        <p:spPr/>
        <p:txBody>
          <a:bodyPr/>
          <a:lstStyle/>
          <a:p>
            <a:fld id="{E9CE2935-82DA-48EB-8DEF-BD9F9B927993}" type="slidenum">
              <a:rPr kumimoji="1" lang="ja-JP" altLang="en-US" smtClean="0"/>
              <a:t>2</a:t>
            </a:fld>
            <a:endParaRPr kumimoji="1" lang="ja-JP" altLang="en-US"/>
          </a:p>
        </p:txBody>
      </p:sp>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277669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818" y="257023"/>
            <a:ext cx="4930137"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賃金改善の対象となるグループ分けの変更特例</a:t>
            </a:r>
          </a:p>
        </p:txBody>
      </p:sp>
      <p:pic>
        <p:nvPicPr>
          <p:cNvPr id="10" name="図 9"/>
          <p:cNvPicPr>
            <a:picLocks noChangeAspect="1"/>
          </p:cNvPicPr>
          <p:nvPr/>
        </p:nvPicPr>
        <p:blipFill>
          <a:blip r:embed="rId2"/>
          <a:stretch>
            <a:fillRect/>
          </a:stretch>
        </p:blipFill>
        <p:spPr>
          <a:xfrm>
            <a:off x="7792938" y="5501561"/>
            <a:ext cx="876191" cy="1142857"/>
          </a:xfrm>
          <a:prstGeom prst="rect">
            <a:avLst/>
          </a:prstGeom>
        </p:spPr>
      </p:pic>
      <p:graphicFrame>
        <p:nvGraphicFramePr>
          <p:cNvPr id="3" name="図表 2"/>
          <p:cNvGraphicFramePr/>
          <p:nvPr>
            <p:extLst>
              <p:ext uri="{D42A27DB-BD31-4B8C-83A1-F6EECF244321}">
                <p14:modId xmlns:p14="http://schemas.microsoft.com/office/powerpoint/2010/main" val="960922438"/>
              </p:ext>
            </p:extLst>
          </p:nvPr>
        </p:nvGraphicFramePr>
        <p:xfrm>
          <a:off x="126609" y="966747"/>
          <a:ext cx="7779435" cy="5560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上カーブ矢印 4"/>
          <p:cNvSpPr/>
          <p:nvPr/>
        </p:nvSpPr>
        <p:spPr>
          <a:xfrm rot="-5400000">
            <a:off x="7622811" y="2528865"/>
            <a:ext cx="1338779" cy="581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 name="角丸四角形 5"/>
          <p:cNvSpPr/>
          <p:nvPr/>
        </p:nvSpPr>
        <p:spPr>
          <a:xfrm>
            <a:off x="8619839" y="2212203"/>
            <a:ext cx="3521197" cy="12238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en-US" altLang="ja-JP" sz="1400" b="1"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 </a:t>
            </a:r>
            <a:r>
              <a:rPr lang="en-US" altLang="ja-JP" sz="1400" b="1" dirty="0">
                <a:latin typeface="HG丸ｺﾞｼｯｸM-PRO" panose="020F0600000000000000" pitchFamily="50" charset="-128"/>
                <a:ea typeface="HG丸ｺﾞｼｯｸM-PRO" panose="020F0600000000000000" pitchFamily="50" charset="-128"/>
              </a:rPr>
              <a:t>Group</a:t>
            </a:r>
            <a:r>
              <a:rPr lang="ja-JP" altLang="en-US" sz="1400" b="1" dirty="0">
                <a:latin typeface="HG丸ｺﾞｼｯｸM-PRO" panose="020F0600000000000000" pitchFamily="50" charset="-128"/>
                <a:ea typeface="HG丸ｺﾞｼｯｸM-PRO" panose="020F0600000000000000" pitchFamily="50" charset="-128"/>
              </a:rPr>
              <a:t>２から</a:t>
            </a:r>
            <a:r>
              <a:rPr lang="en-US" altLang="ja-JP" sz="1400" b="1" dirty="0">
                <a:latin typeface="HG丸ｺﾞｼｯｸM-PRO" panose="020F0600000000000000" pitchFamily="50" charset="-128"/>
                <a:ea typeface="HG丸ｺﾞｼｯｸM-PRO" panose="020F0600000000000000" pitchFamily="50" charset="-128"/>
              </a:rPr>
              <a:t>Group</a:t>
            </a:r>
            <a:r>
              <a:rPr lang="ja-JP" altLang="en-US" sz="1400" b="1" dirty="0">
                <a:latin typeface="HG丸ｺﾞｼｯｸM-PRO" panose="020F0600000000000000" pitchFamily="50" charset="-128"/>
                <a:ea typeface="HG丸ｺﾞｼｯｸM-PRO" panose="020F0600000000000000" pitchFamily="50" charset="-128"/>
              </a:rPr>
              <a:t>１</a:t>
            </a:r>
            <a:r>
              <a:rPr lang="en-US" altLang="ja-JP" sz="1400" b="1" dirty="0">
                <a:latin typeface="HG丸ｺﾞｼｯｸM-PRO" panose="020F0600000000000000" pitchFamily="50" charset="-128"/>
                <a:ea typeface="HG丸ｺﾞｼｯｸM-PRO" panose="020F0600000000000000" pitchFamily="50" charset="-128"/>
              </a:rPr>
              <a:t>》</a:t>
            </a:r>
          </a:p>
          <a:p>
            <a:pPr>
              <a:lnSpc>
                <a:spcPts val="2000"/>
              </a:lnSpc>
            </a:pPr>
            <a:r>
              <a:rPr lang="ja-JP" altLang="en-US" sz="1400" dirty="0">
                <a:latin typeface="HG丸ｺﾞｼｯｸM-PRO" panose="020F0600000000000000" pitchFamily="50" charset="-128"/>
                <a:ea typeface="HG丸ｺﾞｼｯｸM-PRO" panose="020F0600000000000000" pitchFamily="50" charset="-128"/>
              </a:rPr>
              <a:t>◎ 研修等で専門的な技術を身につけた　</a:t>
            </a:r>
            <a:endParaRPr lang="en-US" altLang="ja-JP" sz="1400" dirty="0">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latin typeface="HG丸ｺﾞｼｯｸM-PRO" panose="020F0600000000000000" pitchFamily="50" charset="-128"/>
                <a:ea typeface="HG丸ｺﾞｼｯｸM-PRO" panose="020F0600000000000000" pitchFamily="50" charset="-128"/>
              </a:rPr>
              <a:t>　勤続</a:t>
            </a:r>
            <a:r>
              <a:rPr lang="en-US" altLang="ja-JP" sz="1400" dirty="0">
                <a:latin typeface="HG丸ｺﾞｼｯｸM-PRO" panose="020F0600000000000000" pitchFamily="50" charset="-128"/>
                <a:ea typeface="HG丸ｺﾞｼｯｸM-PRO" panose="020F0600000000000000" pitchFamily="50" charset="-128"/>
              </a:rPr>
              <a:t>10</a:t>
            </a:r>
            <a:r>
              <a:rPr lang="ja-JP" altLang="en-US" sz="1400" dirty="0">
                <a:latin typeface="HG丸ｺﾞｼｯｸM-PRO" panose="020F0600000000000000" pitchFamily="50" charset="-128"/>
                <a:ea typeface="HG丸ｺﾞｼｯｸM-PRO" panose="020F0600000000000000" pitchFamily="50" charset="-128"/>
              </a:rPr>
              <a:t>年以上の職員</a:t>
            </a:r>
            <a:endParaRPr lang="en-US" altLang="ja-JP" sz="1400" dirty="0">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latin typeface="HG丸ｺﾞｼｯｸM-PRO" panose="020F0600000000000000" pitchFamily="50" charset="-128"/>
                <a:ea typeface="HG丸ｺﾞｼｯｸM-PRO" panose="020F0600000000000000" pitchFamily="50" charset="-128"/>
              </a:rPr>
              <a:t>（例示：厚生</a:t>
            </a:r>
            <a:r>
              <a:rPr lang="ja-JP" altLang="en-US" sz="1400" dirty="0" smtClean="0">
                <a:latin typeface="HG丸ｺﾞｼｯｸM-PRO" panose="020F0600000000000000" pitchFamily="50" charset="-128"/>
                <a:ea typeface="HG丸ｺﾞｼｯｸM-PRO" panose="020F0600000000000000" pitchFamily="50" charset="-128"/>
              </a:rPr>
              <a:t>労働省通知</a:t>
            </a:r>
            <a:r>
              <a:rPr lang="en-US" altLang="ja-JP" sz="1400" dirty="0" smtClean="0">
                <a:latin typeface="HG丸ｺﾞｼｯｸM-PRO" panose="020F0600000000000000" pitchFamily="50" charset="-128"/>
                <a:ea typeface="HG丸ｺﾞｼｯｸM-PRO" panose="020F0600000000000000" pitchFamily="50" charset="-128"/>
              </a:rPr>
              <a:t>P15</a:t>
            </a:r>
            <a:r>
              <a:rPr lang="ja-JP" altLang="en-US" sz="1400" dirty="0">
                <a:latin typeface="HG丸ｺﾞｼｯｸM-PRO" panose="020F0600000000000000" pitchFamily="50" charset="-128"/>
                <a:ea typeface="HG丸ｺﾞｼｯｸM-PRO" panose="020F0600000000000000" pitchFamily="50" charset="-128"/>
              </a:rPr>
              <a:t>の表４）</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7" name="上カーブ矢印 6"/>
          <p:cNvSpPr/>
          <p:nvPr/>
        </p:nvSpPr>
        <p:spPr>
          <a:xfrm rot="-5400000">
            <a:off x="7624253" y="4383456"/>
            <a:ext cx="1338779" cy="581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8619839" y="3955431"/>
            <a:ext cx="3521197" cy="1368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en-US" altLang="ja-JP" sz="1400" b="1" dirty="0">
                <a:latin typeface="HG丸ｺﾞｼｯｸM-PRO" panose="020F0600000000000000" pitchFamily="50" charset="-128"/>
                <a:ea typeface="HG丸ｺﾞｼｯｸM-PRO" panose="020F0600000000000000" pitchFamily="50" charset="-128"/>
              </a:rPr>
              <a:t>《 Group </a:t>
            </a:r>
            <a:r>
              <a:rPr lang="ja-JP" altLang="en-US" sz="1400" b="1" dirty="0">
                <a:latin typeface="HG丸ｺﾞｼｯｸM-PRO" panose="020F0600000000000000" pitchFamily="50" charset="-128"/>
                <a:ea typeface="HG丸ｺﾞｼｯｸM-PRO" panose="020F0600000000000000" pitchFamily="50" charset="-128"/>
              </a:rPr>
              <a:t>３から</a:t>
            </a:r>
            <a:r>
              <a:rPr lang="en-US" altLang="ja-JP" sz="1400" b="1" dirty="0">
                <a:latin typeface="HG丸ｺﾞｼｯｸM-PRO" panose="020F0600000000000000" pitchFamily="50" charset="-128"/>
                <a:ea typeface="HG丸ｺﾞｼｯｸM-PRO" panose="020F0600000000000000" pitchFamily="50" charset="-128"/>
              </a:rPr>
              <a:t>Group </a:t>
            </a:r>
            <a:r>
              <a:rPr lang="ja-JP" altLang="en-US" sz="1400" b="1" dirty="0">
                <a:latin typeface="HG丸ｺﾞｼｯｸM-PRO" panose="020F0600000000000000" pitchFamily="50" charset="-128"/>
                <a:ea typeface="HG丸ｺﾞｼｯｸM-PRO" panose="020F0600000000000000" pitchFamily="50" charset="-128"/>
              </a:rPr>
              <a:t>２</a:t>
            </a:r>
            <a:r>
              <a:rPr lang="en-US" altLang="ja-JP" sz="1400" b="1" dirty="0">
                <a:latin typeface="HG丸ｺﾞｼｯｸM-PRO" panose="020F0600000000000000" pitchFamily="50" charset="-128"/>
                <a:ea typeface="HG丸ｺﾞｼｯｸM-PRO" panose="020F0600000000000000" pitchFamily="50" charset="-128"/>
              </a:rPr>
              <a:t>》</a:t>
            </a:r>
          </a:p>
          <a:p>
            <a:pPr>
              <a:lnSpc>
                <a:spcPts val="2000"/>
              </a:lnSpc>
            </a:pPr>
            <a:r>
              <a:rPr lang="ja-JP" altLang="en-US" sz="1400" dirty="0">
                <a:latin typeface="HG丸ｺﾞｼｯｸM-PRO" panose="020F0600000000000000" pitchFamily="50" charset="-128"/>
                <a:ea typeface="HG丸ｺﾞｼｯｸM-PRO" panose="020F0600000000000000" pitchFamily="50" charset="-128"/>
              </a:rPr>
              <a:t>◎ サービス種別ごとに必要となる専門的な技能によりサービスの質の向上に貢献している職員 </a:t>
            </a:r>
            <a:endParaRPr lang="en-US" altLang="ja-JP" sz="1400" dirty="0">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latin typeface="HG丸ｺﾞｼｯｸM-PRO" panose="020F0600000000000000" pitchFamily="50" charset="-128"/>
                <a:ea typeface="HG丸ｺﾞｼｯｸM-PRO" panose="020F0600000000000000" pitchFamily="50" charset="-128"/>
              </a:rPr>
              <a:t>（例示：厚生</a:t>
            </a:r>
            <a:r>
              <a:rPr lang="ja-JP" altLang="en-US" sz="1400" dirty="0" smtClean="0">
                <a:latin typeface="HG丸ｺﾞｼｯｸM-PRO" panose="020F0600000000000000" pitchFamily="50" charset="-128"/>
                <a:ea typeface="HG丸ｺﾞｼｯｸM-PRO" panose="020F0600000000000000" pitchFamily="50" charset="-128"/>
              </a:rPr>
              <a:t>労働省通知</a:t>
            </a:r>
            <a:r>
              <a:rPr lang="en-US" altLang="ja-JP" sz="1400" dirty="0" smtClean="0">
                <a:latin typeface="HG丸ｺﾞｼｯｸM-PRO" panose="020F0600000000000000" pitchFamily="50" charset="-128"/>
                <a:ea typeface="HG丸ｺﾞｼｯｸM-PRO" panose="020F0600000000000000" pitchFamily="50" charset="-128"/>
              </a:rPr>
              <a:t>P15</a:t>
            </a:r>
            <a:r>
              <a:rPr lang="ja-JP" altLang="en-US" sz="1400" dirty="0">
                <a:latin typeface="HG丸ｺﾞｼｯｸM-PRO" panose="020F0600000000000000" pitchFamily="50" charset="-128"/>
                <a:ea typeface="HG丸ｺﾞｼｯｸM-PRO" panose="020F0600000000000000" pitchFamily="50" charset="-128"/>
              </a:rPr>
              <a:t>の表５）</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1" name="角丸四角形吹き出し 10"/>
          <p:cNvSpPr/>
          <p:nvPr/>
        </p:nvSpPr>
        <p:spPr>
          <a:xfrm>
            <a:off x="8669129" y="5521767"/>
            <a:ext cx="3471908" cy="1032496"/>
          </a:xfrm>
          <a:prstGeom prst="wedgeRoundRectCallout">
            <a:avLst>
              <a:gd name="adj1" fmla="val -56789"/>
              <a:gd name="adj2" fmla="val -3334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ja-JP" sz="1600" b="1" dirty="0">
                <a:solidFill>
                  <a:schemeClr val="tx1"/>
                </a:solidFill>
                <a:latin typeface="HG丸ｺﾞｼｯｸM-PRO" panose="020F0600000000000000" pitchFamily="50" charset="-128"/>
                <a:ea typeface="HG丸ｺﾞｼｯｸM-PRO" panose="020F0600000000000000" pitchFamily="50" charset="-128"/>
              </a:rPr>
              <a:t>Group</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３</a:t>
            </a:r>
            <a:r>
              <a:rPr lang="ja-JP" altLang="en-US" sz="1600" dirty="0">
                <a:solidFill>
                  <a:schemeClr val="tx1"/>
                </a:solidFill>
                <a:latin typeface="HG丸ｺﾞｼｯｸM-PRO" panose="020F0600000000000000" pitchFamily="50" charset="-128"/>
                <a:ea typeface="HG丸ｺﾞｼｯｸM-PRO" panose="020F0600000000000000" pitchFamily="50" charset="-128"/>
              </a:rPr>
              <a:t>の職員のうち賃金改善前の賃金額がすでに年額</a:t>
            </a:r>
            <a:r>
              <a:rPr lang="en-US" altLang="ja-JP" sz="1600" dirty="0">
                <a:solidFill>
                  <a:schemeClr val="tx1"/>
                </a:solidFill>
                <a:latin typeface="HG丸ｺﾞｼｯｸM-PRO" panose="020F0600000000000000" pitchFamily="50" charset="-128"/>
                <a:ea typeface="HG丸ｺﾞｼｯｸM-PRO" panose="020F0600000000000000" pitchFamily="50" charset="-128"/>
              </a:rPr>
              <a:t>440</a:t>
            </a:r>
            <a:r>
              <a:rPr lang="ja-JP" altLang="en-US" sz="1600" dirty="0">
                <a:solidFill>
                  <a:schemeClr val="tx1"/>
                </a:solidFill>
                <a:latin typeface="HG丸ｺﾞｼｯｸM-PRO" panose="020F0600000000000000" pitchFamily="50" charset="-128"/>
                <a:ea typeface="HG丸ｺﾞｼｯｸM-PRO" panose="020F0600000000000000" pitchFamily="50" charset="-128"/>
              </a:rPr>
              <a:t>万円を超えている場合は変更できません</a:t>
            </a:r>
          </a:p>
        </p:txBody>
      </p:sp>
      <p:sp>
        <p:nvSpPr>
          <p:cNvPr id="12" name="下カーブ矢印 11"/>
          <p:cNvSpPr/>
          <p:nvPr/>
        </p:nvSpPr>
        <p:spPr>
          <a:xfrm rot="-5400000">
            <a:off x="-338965" y="3167359"/>
            <a:ext cx="3616488" cy="1051912"/>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b="1">
              <a:ln w="22225">
                <a:solidFill>
                  <a:schemeClr val="accent2"/>
                </a:solidFill>
                <a:prstDash val="solid"/>
              </a:ln>
              <a:solidFill>
                <a:schemeClr val="accent2">
                  <a:lumMod val="40000"/>
                  <a:lumOff val="60000"/>
                </a:schemeClr>
              </a:solidFill>
            </a:endParaRPr>
          </a:p>
        </p:txBody>
      </p:sp>
      <p:sp>
        <p:nvSpPr>
          <p:cNvPr id="13" name="乗算 12"/>
          <p:cNvSpPr/>
          <p:nvPr/>
        </p:nvSpPr>
        <p:spPr>
          <a:xfrm>
            <a:off x="529121" y="309019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雲形吹き出し 14"/>
          <p:cNvSpPr/>
          <p:nvPr/>
        </p:nvSpPr>
        <p:spPr>
          <a:xfrm>
            <a:off x="91596" y="1139481"/>
            <a:ext cx="1779043" cy="1048747"/>
          </a:xfrm>
          <a:prstGeom prst="cloudCallout">
            <a:avLst>
              <a:gd name="adj1" fmla="val -11283"/>
              <a:gd name="adj2" fmla="val 125611"/>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400" dirty="0">
                <a:latin typeface="HG丸ｺﾞｼｯｸM-PRO" panose="020F0600000000000000" pitchFamily="50" charset="-128"/>
                <a:ea typeface="HG丸ｺﾞｼｯｸM-PRO" panose="020F0600000000000000" pitchFamily="50" charset="-128"/>
              </a:rPr>
              <a:t>2</a:t>
            </a:r>
            <a:r>
              <a:rPr lang="ja-JP" altLang="en-US" sz="1400" dirty="0">
                <a:latin typeface="HG丸ｺﾞｼｯｸM-PRO" panose="020F0600000000000000" pitchFamily="50" charset="-128"/>
                <a:ea typeface="HG丸ｺﾞｼｯｸM-PRO" panose="020F0600000000000000" pitchFamily="50" charset="-128"/>
              </a:rPr>
              <a:t>段階</a:t>
            </a:r>
            <a:r>
              <a:rPr lang="en-US" altLang="ja-JP" sz="1400" dirty="0">
                <a:latin typeface="HG丸ｺﾞｼｯｸM-PRO" panose="020F0600000000000000" pitchFamily="50" charset="-128"/>
                <a:ea typeface="HG丸ｺﾞｼｯｸM-PRO" panose="020F0600000000000000" pitchFamily="50" charset="-128"/>
              </a:rPr>
              <a:t>UP</a:t>
            </a:r>
            <a:r>
              <a:rPr lang="ja-JP" altLang="en-US" sz="1400" dirty="0">
                <a:latin typeface="HG丸ｺﾞｼｯｸM-PRO" panose="020F0600000000000000" pitchFamily="50" charset="-128"/>
                <a:ea typeface="HG丸ｺﾞｼｯｸM-PRO" panose="020F0600000000000000" pitchFamily="50" charset="-128"/>
              </a:rPr>
              <a:t>はできません</a:t>
            </a:r>
          </a:p>
        </p:txBody>
      </p:sp>
      <p:sp>
        <p:nvSpPr>
          <p:cNvPr id="4" name="対角する 2 つの角を丸めた四角形 3"/>
          <p:cNvSpPr/>
          <p:nvPr/>
        </p:nvSpPr>
        <p:spPr>
          <a:xfrm>
            <a:off x="5707526" y="344188"/>
            <a:ext cx="5359791" cy="80185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 変更特例を適用する職員がいる場合は、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別紙様式２添付資料４の提出が必要です。</a:t>
            </a:r>
          </a:p>
        </p:txBody>
      </p:sp>
      <p:sp>
        <p:nvSpPr>
          <p:cNvPr id="9" name="スライド番号プレースホルダー 8"/>
          <p:cNvSpPr>
            <a:spLocks noGrp="1"/>
          </p:cNvSpPr>
          <p:nvPr>
            <p:ph type="sldNum" sz="quarter" idx="12"/>
          </p:nvPr>
        </p:nvSpPr>
        <p:spPr/>
        <p:txBody>
          <a:bodyPr/>
          <a:lstStyle/>
          <a:p>
            <a:fld id="{E9CE2935-82DA-48EB-8DEF-BD9F9B927993}" type="slidenum">
              <a:rPr kumimoji="1" lang="ja-JP" altLang="en-US" smtClean="0"/>
              <a:t>3</a:t>
            </a:fld>
            <a:endParaRPr kumimoji="1" lang="ja-JP" altLang="en-US"/>
          </a:p>
        </p:txBody>
      </p: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45191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6204371" y="5613671"/>
            <a:ext cx="876191" cy="1142857"/>
          </a:xfrm>
          <a:prstGeom prst="rect">
            <a:avLst/>
          </a:prstGeom>
        </p:spPr>
      </p:pic>
      <p:sp>
        <p:nvSpPr>
          <p:cNvPr id="2" name="角丸四角形 1"/>
          <p:cNvSpPr/>
          <p:nvPr/>
        </p:nvSpPr>
        <p:spPr>
          <a:xfrm>
            <a:off x="280423" y="216383"/>
            <a:ext cx="4930137"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配分ルールのイメージと条件</a:t>
            </a:r>
          </a:p>
        </p:txBody>
      </p:sp>
      <p:sp>
        <p:nvSpPr>
          <p:cNvPr id="5" name="上カーブ矢印 4"/>
          <p:cNvSpPr/>
          <p:nvPr/>
        </p:nvSpPr>
        <p:spPr>
          <a:xfrm rot="-5400000">
            <a:off x="5893796" y="2542486"/>
            <a:ext cx="1338779" cy="3872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 name="角丸四角形 5"/>
          <p:cNvSpPr/>
          <p:nvPr/>
        </p:nvSpPr>
        <p:spPr>
          <a:xfrm>
            <a:off x="6873781" y="84966"/>
            <a:ext cx="4359673" cy="2581406"/>
          </a:xfrm>
          <a:prstGeom prst="roundRect">
            <a:avLst/>
          </a:prstGeom>
          <a:solidFill>
            <a:schemeClr val="accent6">
              <a:lumMod val="40000"/>
              <a:lumOff val="60000"/>
            </a:schemeClr>
          </a:solidFill>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a</a:t>
            </a:r>
          </a:p>
          <a:p>
            <a:pPr>
              <a:lnSpc>
                <a:spcPts val="2000"/>
              </a:lnSpc>
            </a:pPr>
            <a:r>
              <a:rPr lang="en-US" altLang="ja-JP" sz="1200" b="1" dirty="0">
                <a:latin typeface="HG丸ｺﾞｼｯｸM-PRO" panose="020F0600000000000000" pitchFamily="50" charset="-128"/>
                <a:ea typeface="HG丸ｺﾞｼｯｸM-PRO" panose="020F0600000000000000" pitchFamily="50" charset="-128"/>
              </a:rPr>
              <a:t>Group1</a:t>
            </a:r>
            <a:r>
              <a:rPr lang="ja-JP" altLang="en-US" sz="1200" dirty="0">
                <a:latin typeface="HG丸ｺﾞｼｯｸM-PRO" panose="020F0600000000000000" pitchFamily="50" charset="-128"/>
                <a:ea typeface="HG丸ｺﾞｼｯｸM-PRO" panose="020F0600000000000000" pitchFamily="50" charset="-128"/>
              </a:rPr>
              <a:t>のうち１人以上は、賃金改善見込額が月額</a:t>
            </a:r>
            <a:r>
              <a:rPr lang="ja-JP" altLang="en-US" sz="1200" dirty="0" smtClean="0">
                <a:latin typeface="HG丸ｺﾞｼｯｸM-PRO" panose="020F0600000000000000" pitchFamily="50" charset="-128"/>
                <a:ea typeface="HG丸ｺﾞｼｯｸM-PRO" panose="020F0600000000000000" pitchFamily="50" charset="-128"/>
              </a:rPr>
              <a:t>平均</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smtClean="0">
                <a:latin typeface="HG丸ｺﾞｼｯｸM-PRO" panose="020F0600000000000000" pitchFamily="50" charset="-128"/>
                <a:ea typeface="HG丸ｺﾞｼｯｸM-PRO" panose="020F0600000000000000" pitchFamily="50" charset="-128"/>
              </a:rPr>
              <a:t>８万円</a:t>
            </a:r>
            <a:r>
              <a:rPr lang="ja-JP" altLang="en-US" sz="1200" dirty="0">
                <a:latin typeface="HG丸ｺﾞｼｯｸM-PRO" panose="020F0600000000000000" pitchFamily="50" charset="-128"/>
                <a:ea typeface="HG丸ｺﾞｼｯｸM-PRO" panose="020F0600000000000000" pitchFamily="50" charset="-128"/>
              </a:rPr>
              <a:t>以上又は改善後年額</a:t>
            </a:r>
            <a:r>
              <a:rPr lang="en-US" altLang="ja-JP" sz="1200" dirty="0">
                <a:latin typeface="HG丸ｺﾞｼｯｸM-PRO" panose="020F0600000000000000" pitchFamily="50" charset="-128"/>
                <a:ea typeface="HG丸ｺﾞｼｯｸM-PRO" panose="020F0600000000000000" pitchFamily="50" charset="-128"/>
              </a:rPr>
              <a:t>440</a:t>
            </a:r>
            <a:r>
              <a:rPr lang="ja-JP" altLang="en-US" sz="1200" dirty="0">
                <a:latin typeface="HG丸ｺﾞｼｯｸM-PRO" panose="020F0600000000000000" pitchFamily="50" charset="-128"/>
                <a:ea typeface="HG丸ｺﾞｼｯｸM-PRO" panose="020F0600000000000000" pitchFamily="50" charset="-128"/>
              </a:rPr>
              <a:t>万円以上となること。</a:t>
            </a:r>
            <a:endParaRPr lang="en-US" altLang="ja-JP" sz="1200" dirty="0">
              <a:latin typeface="HG丸ｺﾞｼｯｸM-PRO" panose="020F0600000000000000" pitchFamily="50" charset="-128"/>
              <a:ea typeface="HG丸ｺﾞｼｯｸM-PRO" panose="020F0600000000000000" pitchFamily="50" charset="-128"/>
            </a:endParaRPr>
          </a:p>
          <a:p>
            <a:pPr>
              <a:lnSpc>
                <a:spcPts val="2000"/>
              </a:lnSpc>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現に賃金が年額</a:t>
            </a:r>
            <a:r>
              <a:rPr lang="en-US" altLang="ja-JP" sz="1200" dirty="0">
                <a:latin typeface="HG丸ｺﾞｼｯｸM-PRO" panose="020F0600000000000000" pitchFamily="50" charset="-128"/>
                <a:ea typeface="HG丸ｺﾞｼｯｸM-PRO" panose="020F0600000000000000" pitchFamily="50" charset="-128"/>
              </a:rPr>
              <a:t>440</a:t>
            </a:r>
            <a:r>
              <a:rPr lang="ja-JP" altLang="en-US" sz="1200" dirty="0">
                <a:latin typeface="HG丸ｺﾞｼｯｸM-PRO" panose="020F0600000000000000" pitchFamily="50" charset="-128"/>
                <a:ea typeface="HG丸ｺﾞｼｯｸM-PRO" panose="020F0600000000000000" pitchFamily="50" charset="-128"/>
              </a:rPr>
              <a:t>万円以上の者がいる場合は</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当該</a:t>
            </a:r>
            <a:r>
              <a:rPr lang="ja-JP" altLang="en-US" sz="1200" dirty="0">
                <a:latin typeface="HG丸ｺﾞｼｯｸM-PRO" panose="020F0600000000000000" pitchFamily="50" charset="-128"/>
                <a:ea typeface="HG丸ｺﾞｼｯｸM-PRO" panose="020F0600000000000000" pitchFamily="50" charset="-128"/>
              </a:rPr>
              <a:t>要件は</a:t>
            </a:r>
            <a:r>
              <a:rPr lang="ja-JP" altLang="en-US" sz="1200" dirty="0" smtClean="0">
                <a:latin typeface="HG丸ｺﾞｼｯｸM-PRO" panose="020F0600000000000000" pitchFamily="50" charset="-128"/>
                <a:ea typeface="HG丸ｺﾞｼｯｸM-PRO" panose="020F0600000000000000" pitchFamily="50" charset="-128"/>
              </a:rPr>
              <a:t>満たして</a:t>
            </a:r>
            <a:r>
              <a:rPr lang="ja-JP" altLang="en-US" sz="1200" dirty="0">
                <a:latin typeface="HG丸ｺﾞｼｯｸM-PRO" panose="020F0600000000000000" pitchFamily="50" charset="-128"/>
                <a:ea typeface="HG丸ｺﾞｼｯｸM-PRO" panose="020F0600000000000000" pitchFamily="50" charset="-128"/>
              </a:rPr>
              <a:t>いるものとします（新たに要件</a:t>
            </a:r>
            <a:r>
              <a:rPr lang="ja-JP" altLang="en-US" sz="1200" dirty="0" smtClean="0">
                <a:latin typeface="HG丸ｺﾞｼｯｸM-PRO" panose="020F0600000000000000" pitchFamily="50" charset="-128"/>
                <a:ea typeface="HG丸ｺﾞｼｯｸM-PRO" panose="020F0600000000000000" pitchFamily="50" charset="-128"/>
              </a:rPr>
              <a:t>を</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満たす</a:t>
            </a:r>
            <a:r>
              <a:rPr lang="ja-JP" altLang="en-US" sz="1200" dirty="0">
                <a:latin typeface="HG丸ｺﾞｼｯｸM-PRO" panose="020F0600000000000000" pitchFamily="50" charset="-128"/>
                <a:ea typeface="HG丸ｺﾞｼｯｸM-PRO" panose="020F0600000000000000" pitchFamily="50" charset="-128"/>
              </a:rPr>
              <a:t>者を設定しなくて</a:t>
            </a:r>
            <a:r>
              <a:rPr lang="ja-JP" altLang="en-US" sz="1200" dirty="0" smtClean="0">
                <a:latin typeface="HG丸ｺﾞｼｯｸM-PRO" panose="020F0600000000000000" pitchFamily="50" charset="-128"/>
                <a:ea typeface="HG丸ｺﾞｼｯｸM-PRO" panose="020F0600000000000000" pitchFamily="50" charset="-128"/>
              </a:rPr>
              <a:t>もよい</a:t>
            </a: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2000"/>
              </a:lnSpc>
            </a:pP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 ただし、</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Group</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１の改善額</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0</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円では</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Group</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２、３へ</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の</a:t>
            </a:r>
            <a:endParaRPr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配分</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は</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できません</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a:t>
            </a:r>
            <a:r>
              <a:rPr lang="en-US" altLang="ja-JP"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例外的</a:t>
            </a:r>
            <a:r>
              <a:rPr lang="ja-JP" altLang="en-US" sz="1200" b="1" dirty="0">
                <a:solidFill>
                  <a:schemeClr val="accent5">
                    <a:lumMod val="75000"/>
                  </a:schemeClr>
                </a:solidFill>
                <a:latin typeface="HG丸ｺﾞｼｯｸM-PRO" panose="020F0600000000000000" pitchFamily="50" charset="-128"/>
                <a:ea typeface="HG丸ｺﾞｼｯｸM-PRO" panose="020F0600000000000000" pitchFamily="50" charset="-128"/>
              </a:rPr>
              <a:t>に当該賃金改善が困難な場合には、合理的</a:t>
            </a:r>
            <a:r>
              <a:rPr lang="ja-JP" altLang="en-US"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な</a:t>
            </a:r>
            <a:endParaRPr lang="en-US" altLang="ja-JP"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b="1"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説明の</a:t>
            </a:r>
            <a:r>
              <a:rPr lang="ja-JP" altLang="en-US" sz="1200" b="1" dirty="0">
                <a:solidFill>
                  <a:schemeClr val="accent5">
                    <a:lumMod val="75000"/>
                  </a:schemeClr>
                </a:solidFill>
                <a:latin typeface="HG丸ｺﾞｼｯｸM-PRO" panose="020F0600000000000000" pitchFamily="50" charset="-128"/>
                <a:ea typeface="HG丸ｺﾞｼｯｸM-PRO" panose="020F0600000000000000" pitchFamily="50" charset="-128"/>
              </a:rPr>
              <a:t>上猶予できます。（厚労省通知 </a:t>
            </a:r>
            <a:r>
              <a:rPr lang="en-US" altLang="ja-JP"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P.4</a:t>
            </a:r>
            <a:r>
              <a:rPr lang="ja-JP" altLang="en-US" sz="1200" b="1" dirty="0">
                <a:solidFill>
                  <a:schemeClr val="accent5">
                    <a:lumMod val="75000"/>
                  </a:schemeClr>
                </a:solidFill>
                <a:latin typeface="HG丸ｺﾞｼｯｸM-PRO" panose="020F0600000000000000" pitchFamily="50" charset="-128"/>
                <a:ea typeface="HG丸ｺﾞｼｯｸM-PRO" panose="020F0600000000000000" pitchFamily="50" charset="-128"/>
              </a:rPr>
              <a:t>を参照）</a:t>
            </a:r>
            <a:endParaRPr lang="en-US" altLang="ja-JP" sz="1200" b="1"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7" name="上カーブ矢印 6"/>
          <p:cNvSpPr/>
          <p:nvPr/>
        </p:nvSpPr>
        <p:spPr>
          <a:xfrm rot="-5400000">
            <a:off x="5881019" y="4338575"/>
            <a:ext cx="1338779" cy="3872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 name="角丸四角形 13"/>
          <p:cNvSpPr/>
          <p:nvPr/>
        </p:nvSpPr>
        <p:spPr>
          <a:xfrm>
            <a:off x="6932847" y="2712646"/>
            <a:ext cx="5148000" cy="864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b</a:t>
            </a:r>
          </a:p>
          <a:p>
            <a:pPr>
              <a:lnSpc>
                <a:spcPts val="2000"/>
              </a:lnSpc>
            </a:pP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Group1</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の賃金改善見込額の平均が、</a:t>
            </a: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Group2</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の賃金改善見込額の平均の</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２倍以上</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であること。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6932847" y="3669194"/>
            <a:ext cx="5173758" cy="183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条件ｃ</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Group2</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の賃金改善見込額の平均が、</a:t>
            </a: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Group3</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の賃金改善見込額の平均の</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２倍以上</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であること。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b="1" dirty="0">
                <a:solidFill>
                  <a:schemeClr val="tx1"/>
                </a:solidFill>
                <a:latin typeface="HG丸ｺﾞｼｯｸM-PRO" panose="020F0600000000000000" pitchFamily="50" charset="-128"/>
                <a:ea typeface="HG丸ｺﾞｼｯｸM-PRO" panose="020F0600000000000000" pitchFamily="50" charset="-128"/>
              </a:rPr>
              <a:t> Group3</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の改</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善後平均賃</a:t>
            </a:r>
            <a:r>
              <a:rPr lang="ja-JP" altLang="en-US" sz="1200" dirty="0">
                <a:solidFill>
                  <a:schemeClr val="tx1"/>
                </a:solidFill>
                <a:latin typeface="HG丸ｺﾞｼｯｸM-PRO" panose="020F0600000000000000" pitchFamily="50" charset="-128"/>
                <a:ea typeface="HG丸ｺﾞｼｯｸM-PRO" panose="020F0600000000000000" pitchFamily="50" charset="-128"/>
              </a:rPr>
              <a:t>金額が</a:t>
            </a: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Group2</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の改</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善後平均賃</a:t>
            </a:r>
            <a:r>
              <a:rPr lang="ja-JP" altLang="en-US" sz="1200" dirty="0">
                <a:solidFill>
                  <a:schemeClr val="tx1"/>
                </a:solidFill>
                <a:latin typeface="HG丸ｺﾞｼｯｸM-PRO" panose="020F0600000000000000" pitchFamily="50" charset="-128"/>
                <a:ea typeface="HG丸ｺﾞｼｯｸM-PRO" panose="020F0600000000000000" pitchFamily="50" charset="-128"/>
              </a:rPr>
              <a:t>金額を</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上　</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回らない</a:t>
            </a:r>
            <a:r>
              <a:rPr lang="ja-JP" altLang="en-US" sz="1200" dirty="0">
                <a:solidFill>
                  <a:schemeClr val="tx1"/>
                </a:solidFill>
                <a:latin typeface="HG丸ｺﾞｼｯｸM-PRO" panose="020F0600000000000000" pitchFamily="50" charset="-128"/>
                <a:ea typeface="HG丸ｺﾞｼｯｸM-PRO" panose="020F0600000000000000" pitchFamily="50" charset="-128"/>
              </a:rPr>
              <a:t>場合は、当該要件は満たしているものとします。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ただし、両方の</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Group</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の平均</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賃金改善額</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が等しくなる（</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までが</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限度です！</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6958605" y="5587082"/>
            <a:ext cx="5148000" cy="1152000"/>
          </a:xfrm>
          <a:prstGeom prst="roundRect">
            <a:avLst/>
          </a:prstGeom>
          <a:solidFill>
            <a:schemeClr val="accent6">
              <a:lumMod val="40000"/>
              <a:lumOff val="60000"/>
            </a:schemeClr>
          </a:solidFill>
          <a:ln w="19050">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d</a:t>
            </a:r>
          </a:p>
          <a:p>
            <a:pPr>
              <a:lnSpc>
                <a:spcPts val="2000"/>
              </a:lnSpc>
            </a:pP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Group3</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の賃金改善後の年額が</a:t>
            </a:r>
            <a:r>
              <a:rPr lang="en-US" altLang="ja-JP" sz="1200" dirty="0">
                <a:solidFill>
                  <a:schemeClr val="tx1"/>
                </a:solidFill>
                <a:latin typeface="HG丸ｺﾞｼｯｸM-PRO" panose="020F0600000000000000" pitchFamily="50" charset="-128"/>
                <a:ea typeface="HG丸ｺﾞｼｯｸM-PRO" panose="020F0600000000000000" pitchFamily="50" charset="-128"/>
              </a:rPr>
              <a:t>440</a:t>
            </a:r>
            <a:r>
              <a:rPr lang="ja-JP" altLang="en-US" sz="1200" dirty="0">
                <a:solidFill>
                  <a:schemeClr val="tx1"/>
                </a:solidFill>
                <a:latin typeface="HG丸ｺﾞｼｯｸM-PRO" panose="020F0600000000000000" pitchFamily="50" charset="-128"/>
                <a:ea typeface="HG丸ｺﾞｼｯｸM-PRO" panose="020F0600000000000000" pitchFamily="50" charset="-128"/>
              </a:rPr>
              <a:t>万円を上回らないこと。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賃金改善前の年額が既に</a:t>
            </a:r>
            <a:r>
              <a:rPr lang="en-US" altLang="ja-JP" sz="1200" dirty="0">
                <a:solidFill>
                  <a:schemeClr val="tx1"/>
                </a:solidFill>
                <a:latin typeface="HG丸ｺﾞｼｯｸM-PRO" panose="020F0600000000000000" pitchFamily="50" charset="-128"/>
                <a:ea typeface="HG丸ｺﾞｼｯｸM-PRO" panose="020F0600000000000000" pitchFamily="50" charset="-128"/>
              </a:rPr>
              <a:t>440</a:t>
            </a:r>
            <a:r>
              <a:rPr lang="ja-JP" altLang="en-US" sz="1200" dirty="0">
                <a:solidFill>
                  <a:schemeClr val="tx1"/>
                </a:solidFill>
                <a:latin typeface="HG丸ｺﾞｼｯｸM-PRO" panose="020F0600000000000000" pitchFamily="50" charset="-128"/>
                <a:ea typeface="HG丸ｺﾞｼｯｸM-PRO" panose="020F0600000000000000" pitchFamily="50" charset="-128"/>
              </a:rPr>
              <a:t>万円を上回る者は、特定加算による賃</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rPr>
              <a:t>　金改善の対象とはなりません</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B978C56E-7BBF-442D-BD6C-9F3FBC6A975C}"/>
              </a:ext>
            </a:extLst>
          </p:cNvPr>
          <p:cNvSpPr>
            <a:spLocks noChangeAspect="1"/>
          </p:cNvSpPr>
          <p:nvPr/>
        </p:nvSpPr>
        <p:spPr>
          <a:xfrm>
            <a:off x="6307876" y="2417204"/>
            <a:ext cx="574898" cy="576000"/>
          </a:xfrm>
          <a:prstGeom prst="ellips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1400" dirty="0">
                <a:latin typeface="HG丸ｺﾞｼｯｸM-PRO" panose="020F0600000000000000" pitchFamily="50" charset="-128"/>
                <a:ea typeface="HG丸ｺﾞｼｯｸM-PRO" panose="020F0600000000000000" pitchFamily="50" charset="-128"/>
              </a:rPr>
              <a:t>2</a:t>
            </a:r>
            <a:r>
              <a:rPr kumimoji="1" lang="ja-JP" altLang="en-US" sz="1400" dirty="0">
                <a:latin typeface="HG丸ｺﾞｼｯｸM-PRO" panose="020F0600000000000000" pitchFamily="50" charset="-128"/>
                <a:ea typeface="HG丸ｺﾞｼｯｸM-PRO" panose="020F0600000000000000" pitchFamily="50" charset="-128"/>
              </a:rPr>
              <a:t>倍</a:t>
            </a:r>
            <a:r>
              <a:rPr kumimoji="1" lang="ja-JP" altLang="en-US" sz="1000" dirty="0">
                <a:latin typeface="HG丸ｺﾞｼｯｸM-PRO" panose="020F0600000000000000" pitchFamily="50" charset="-128"/>
                <a:ea typeface="HG丸ｺﾞｼｯｸM-PRO" panose="020F0600000000000000" pitchFamily="50" charset="-128"/>
              </a:rPr>
              <a:t>以上</a:t>
            </a:r>
          </a:p>
        </p:txBody>
      </p:sp>
      <p:sp>
        <p:nvSpPr>
          <p:cNvPr id="15" name="楕円 14">
            <a:extLst>
              <a:ext uri="{FF2B5EF4-FFF2-40B4-BE49-F238E27FC236}">
                <a16:creationId xmlns:a16="http://schemas.microsoft.com/office/drawing/2014/main" id="{41C01C64-D421-4A12-A4D5-C1DC94EF882B}"/>
              </a:ext>
            </a:extLst>
          </p:cNvPr>
          <p:cNvSpPr>
            <a:spLocks noChangeAspect="1"/>
          </p:cNvSpPr>
          <p:nvPr/>
        </p:nvSpPr>
        <p:spPr>
          <a:xfrm>
            <a:off x="6321289" y="4293802"/>
            <a:ext cx="574898" cy="576000"/>
          </a:xfrm>
          <a:prstGeom prst="ellips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1400" dirty="0">
                <a:latin typeface="HG丸ｺﾞｼｯｸM-PRO" panose="020F0600000000000000" pitchFamily="50" charset="-128"/>
                <a:ea typeface="HG丸ｺﾞｼｯｸM-PRO" panose="020F0600000000000000" pitchFamily="50" charset="-128"/>
              </a:rPr>
              <a:t>2</a:t>
            </a:r>
            <a:r>
              <a:rPr kumimoji="1" lang="ja-JP" altLang="en-US" sz="1400" dirty="0">
                <a:latin typeface="HG丸ｺﾞｼｯｸM-PRO" panose="020F0600000000000000" pitchFamily="50" charset="-128"/>
                <a:ea typeface="HG丸ｺﾞｼｯｸM-PRO" panose="020F0600000000000000" pitchFamily="50" charset="-128"/>
              </a:rPr>
              <a:t>倍</a:t>
            </a:r>
            <a:r>
              <a:rPr kumimoji="1" lang="ja-JP" altLang="en-US" sz="1000" dirty="0">
                <a:latin typeface="HG丸ｺﾞｼｯｸM-PRO" panose="020F0600000000000000" pitchFamily="50" charset="-128"/>
                <a:ea typeface="HG丸ｺﾞｼｯｸM-PRO" panose="020F0600000000000000" pitchFamily="50" charset="-128"/>
              </a:rPr>
              <a:t>以上</a:t>
            </a:r>
          </a:p>
        </p:txBody>
      </p:sp>
      <p:graphicFrame>
        <p:nvGraphicFramePr>
          <p:cNvPr id="12" name="図表 11">
            <a:extLst>
              <a:ext uri="{FF2B5EF4-FFF2-40B4-BE49-F238E27FC236}">
                <a16:creationId xmlns:a16="http://schemas.microsoft.com/office/drawing/2014/main" id="{E2145AF7-D9A8-40BE-8BDA-4D2BD200B998}"/>
              </a:ext>
            </a:extLst>
          </p:cNvPr>
          <p:cNvGraphicFramePr/>
          <p:nvPr>
            <p:extLst>
              <p:ext uri="{D42A27DB-BD31-4B8C-83A1-F6EECF244321}">
                <p14:modId xmlns:p14="http://schemas.microsoft.com/office/powerpoint/2010/main" val="3240471286"/>
              </p:ext>
            </p:extLst>
          </p:nvPr>
        </p:nvGraphicFramePr>
        <p:xfrm>
          <a:off x="138330" y="922866"/>
          <a:ext cx="671735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四角形: 角を丸くする 12">
            <a:extLst>
              <a:ext uri="{FF2B5EF4-FFF2-40B4-BE49-F238E27FC236}">
                <a16:creationId xmlns:a16="http://schemas.microsoft.com/office/drawing/2014/main" id="{5C855A8D-966B-4925-BF27-B2002E986099}"/>
              </a:ext>
            </a:extLst>
          </p:cNvPr>
          <p:cNvSpPr/>
          <p:nvPr/>
        </p:nvSpPr>
        <p:spPr>
          <a:xfrm>
            <a:off x="1259657" y="1273817"/>
            <a:ext cx="5084383" cy="1257143"/>
          </a:xfrm>
          <a:prstGeom prst="roundRect">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en-US" altLang="ja-JP" sz="1400" b="1" kern="0" dirty="0">
                <a:solidFill>
                  <a:sysClr val="windowText" lastClr="000000"/>
                </a:solidFill>
                <a:latin typeface="HG丸ｺﾞｼｯｸM-PRO" panose="020F0600000000000000" pitchFamily="50" charset="-128"/>
                <a:ea typeface="HG丸ｺﾞｼｯｸM-PRO" panose="020F0600000000000000" pitchFamily="50" charset="-128"/>
              </a:rPr>
              <a:t>Group1【</a:t>
            </a:r>
            <a:r>
              <a:rPr lang="ja-JP" altLang="en-US" sz="1400" b="1" kern="0" dirty="0">
                <a:solidFill>
                  <a:sysClr val="windowText" lastClr="000000"/>
                </a:solidFill>
                <a:latin typeface="HG丸ｺﾞｼｯｸM-PRO" panose="020F0600000000000000" pitchFamily="50" charset="-128"/>
                <a:ea typeface="HG丸ｺﾞｼｯｸM-PRO" panose="020F0600000000000000" pitchFamily="50" charset="-128"/>
              </a:rPr>
              <a:t>経験・技能のある障がい福祉人材</a:t>
            </a:r>
            <a:r>
              <a:rPr lang="en-US" altLang="ja-JP" sz="1400" b="1" kern="0" dirty="0">
                <a:solidFill>
                  <a:sysClr val="windowText" lastClr="000000"/>
                </a:solidFill>
                <a:latin typeface="HG丸ｺﾞｼｯｸM-PRO" panose="020F0600000000000000" pitchFamily="50" charset="-128"/>
                <a:ea typeface="HG丸ｺﾞｼｯｸM-PRO" panose="020F0600000000000000" pitchFamily="50" charset="-128"/>
              </a:rPr>
              <a:t>】</a:t>
            </a:r>
          </a:p>
          <a:p>
            <a:pPr lvl="0"/>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　◎ キャリア</a:t>
            </a:r>
            <a:r>
              <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年以上の</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　　・介護福祉士、社会福祉士、精神保健福祉士、保育士の</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　　　資格を持つ福祉・介護職員</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　　・心理指導担当職員、サビ管、児発管、サ責</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1" name="四角形: 角を丸くする 20">
            <a:extLst>
              <a:ext uri="{FF2B5EF4-FFF2-40B4-BE49-F238E27FC236}">
                <a16:creationId xmlns:a16="http://schemas.microsoft.com/office/drawing/2014/main" id="{B0052355-CFD9-49DE-A9B2-822ED8225A51}"/>
              </a:ext>
            </a:extLst>
          </p:cNvPr>
          <p:cNvSpPr/>
          <p:nvPr/>
        </p:nvSpPr>
        <p:spPr>
          <a:xfrm>
            <a:off x="1251481" y="3025139"/>
            <a:ext cx="5084383" cy="1142857"/>
          </a:xfrm>
          <a:prstGeom prst="roundRect">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lvl="0">
              <a:lnSpc>
                <a:spcPts val="1500"/>
              </a:lnSpc>
            </a:pPr>
            <a:r>
              <a:rPr lang="en-US" altLang="ja-JP" sz="1400" b="1" kern="0">
                <a:solidFill>
                  <a:sysClr val="windowText" lastClr="000000"/>
                </a:solidFill>
                <a:latin typeface="HG丸ｺﾞｼｯｸM-PRO" panose="020F0600000000000000" pitchFamily="50" charset="-128"/>
                <a:ea typeface="HG丸ｺﾞｼｯｸM-PRO" panose="020F0600000000000000" pitchFamily="50" charset="-128"/>
              </a:rPr>
              <a:t>Group2【</a:t>
            </a:r>
            <a:r>
              <a:rPr lang="ja-JP" altLang="en-US" sz="1400" b="1" kern="0">
                <a:solidFill>
                  <a:sysClr val="windowText" lastClr="000000"/>
                </a:solidFill>
                <a:latin typeface="HG丸ｺﾞｼｯｸM-PRO" panose="020F0600000000000000" pitchFamily="50" charset="-128"/>
                <a:ea typeface="HG丸ｺﾞｼｯｸM-PRO" panose="020F0600000000000000" pitchFamily="50" charset="-128"/>
              </a:rPr>
              <a:t>他の障がい福祉人材</a:t>
            </a:r>
            <a:r>
              <a:rPr lang="en-US" altLang="ja-JP" sz="1400" b="1" kern="0">
                <a:solidFill>
                  <a:sysClr val="windowText" lastClr="000000"/>
                </a:solidFill>
                <a:latin typeface="HG丸ｺﾞｼｯｸM-PRO" panose="020F0600000000000000" pitchFamily="50" charset="-128"/>
                <a:ea typeface="HG丸ｺﾞｼｯｸM-PRO" panose="020F0600000000000000" pitchFamily="50" charset="-128"/>
              </a:rPr>
              <a:t>】</a:t>
            </a: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 キャリア</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年未満の</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福祉・介護職員、 心理指導担当職員、サビ管、児発管、　　</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サ責</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 キャリア</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年以上の資格を持たない福祉・介護職員</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2" name="四角形: 角を丸くする 21">
            <a:extLst>
              <a:ext uri="{FF2B5EF4-FFF2-40B4-BE49-F238E27FC236}">
                <a16:creationId xmlns:a16="http://schemas.microsoft.com/office/drawing/2014/main" id="{96C46679-0F2A-4253-B6AD-1B81E7B17295}"/>
              </a:ext>
            </a:extLst>
          </p:cNvPr>
          <p:cNvSpPr/>
          <p:nvPr/>
        </p:nvSpPr>
        <p:spPr>
          <a:xfrm>
            <a:off x="1259408" y="4681613"/>
            <a:ext cx="5084383" cy="1095454"/>
          </a:xfrm>
          <a:prstGeom prst="roundRect">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lvl="0">
              <a:lnSpc>
                <a:spcPts val="1500"/>
              </a:lnSpc>
            </a:pPr>
            <a:r>
              <a:rPr lang="en-US" altLang="ja-JP" sz="1400" b="1" kern="0">
                <a:solidFill>
                  <a:sysClr val="windowText" lastClr="000000"/>
                </a:solidFill>
                <a:latin typeface="HG丸ｺﾞｼｯｸM-PRO" panose="020F0600000000000000" pitchFamily="50" charset="-128"/>
                <a:ea typeface="HG丸ｺﾞｼｯｸM-PRO" panose="020F0600000000000000" pitchFamily="50" charset="-128"/>
              </a:rPr>
              <a:t>Group3【</a:t>
            </a:r>
            <a:r>
              <a:rPr lang="ja-JP" altLang="en-US" sz="1400" b="1" kern="0">
                <a:solidFill>
                  <a:sysClr val="windowText" lastClr="000000"/>
                </a:solidFill>
                <a:latin typeface="HG丸ｺﾞｼｯｸM-PRO" panose="020F0600000000000000" pitchFamily="50" charset="-128"/>
                <a:ea typeface="HG丸ｺﾞｼｯｸM-PRO" panose="020F0600000000000000" pitchFamily="50" charset="-128"/>
              </a:rPr>
              <a:t>その他の職種</a:t>
            </a:r>
            <a:r>
              <a:rPr lang="en-US" altLang="ja-JP" sz="1400" b="1" kern="0">
                <a:solidFill>
                  <a:sysClr val="windowText" lastClr="000000"/>
                </a:solidFill>
                <a:latin typeface="HG丸ｺﾞｼｯｸM-PRO" panose="020F0600000000000000" pitchFamily="50" charset="-128"/>
                <a:ea typeface="HG丸ｺﾞｼｯｸM-PRO" panose="020F0600000000000000" pitchFamily="50" charset="-128"/>
              </a:rPr>
              <a:t>】</a:t>
            </a: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 グループ１・２に属さないすべての職種</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管理者、医療職（医師、看護職員、</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OT</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PT</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ST</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運転手、調理担当職員、栄養士、事務職員　など</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8" name="雲形吹き出し 14">
            <a:extLst>
              <a:ext uri="{FF2B5EF4-FFF2-40B4-BE49-F238E27FC236}">
                <a16:creationId xmlns:a16="http://schemas.microsoft.com/office/drawing/2014/main" id="{E4BB656F-3502-4706-9082-EC86A1CD912C}"/>
              </a:ext>
            </a:extLst>
          </p:cNvPr>
          <p:cNvSpPr/>
          <p:nvPr/>
        </p:nvSpPr>
        <p:spPr>
          <a:xfrm>
            <a:off x="12695" y="5172613"/>
            <a:ext cx="1524185" cy="1561972"/>
          </a:xfrm>
          <a:prstGeom prst="cloudCallout">
            <a:avLst>
              <a:gd name="adj1" fmla="val 21254"/>
              <a:gd name="adj2" fmla="val -185603"/>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グループ間の平均賃金</a:t>
            </a:r>
            <a:r>
              <a:rPr lang="ja-JP" altLang="en-US" sz="1100" dirty="0" smtClean="0">
                <a:latin typeface="HG丸ｺﾞｼｯｸM-PRO" panose="020F0600000000000000" pitchFamily="50" charset="-128"/>
                <a:ea typeface="HG丸ｺﾞｼｯｸM-PRO" panose="020F0600000000000000" pitchFamily="50" charset="-128"/>
              </a:rPr>
              <a:t>改善額の</a:t>
            </a:r>
            <a:endParaRPr lang="en-US" altLang="ja-JP" sz="1100" dirty="0" smtClean="0">
              <a:latin typeface="HG丸ｺﾞｼｯｸM-PRO" panose="020F0600000000000000" pitchFamily="50" charset="-128"/>
              <a:ea typeface="HG丸ｺﾞｼｯｸM-PRO" panose="020F0600000000000000" pitchFamily="50" charset="-128"/>
            </a:endParaRPr>
          </a:p>
          <a:p>
            <a:pPr algn="ctr"/>
            <a:r>
              <a:rPr lang="ja-JP" altLang="en-US" sz="1100" dirty="0" smtClean="0">
                <a:latin typeface="HG丸ｺﾞｼｯｸM-PRO" panose="020F0600000000000000" pitchFamily="50" charset="-128"/>
                <a:ea typeface="HG丸ｺﾞｼｯｸM-PRO" panose="020F0600000000000000" pitchFamily="50" charset="-128"/>
              </a:rPr>
              <a:t>比率</a:t>
            </a:r>
            <a:r>
              <a:rPr lang="ja-JP" altLang="en-US" sz="1100" dirty="0">
                <a:latin typeface="HG丸ｺﾞｼｯｸM-PRO" panose="020F0600000000000000" pitchFamily="50" charset="-128"/>
                <a:ea typeface="HG丸ｺﾞｼｯｸM-PRO" panose="020F0600000000000000" pitchFamily="50" charset="-128"/>
              </a:rPr>
              <a:t>は、</a:t>
            </a:r>
            <a:endParaRPr lang="en-US" altLang="ja-JP" sz="1100" dirty="0">
              <a:latin typeface="HG丸ｺﾞｼｯｸM-PRO" panose="020F0600000000000000" pitchFamily="50" charset="-128"/>
              <a:ea typeface="HG丸ｺﾞｼｯｸM-PRO" panose="020F0600000000000000" pitchFamily="50" charset="-128"/>
            </a:endParaRPr>
          </a:p>
          <a:p>
            <a:pPr algn="ctr"/>
            <a:r>
              <a:rPr lang="en-US" altLang="ja-JP" sz="1100" b="1" dirty="0">
                <a:solidFill>
                  <a:srgbClr val="FF0000"/>
                </a:solidFill>
                <a:latin typeface="HG丸ｺﾞｼｯｸM-PRO" panose="020F0600000000000000" pitchFamily="50" charset="-128"/>
                <a:ea typeface="HG丸ｺﾞｼｯｸM-PRO" panose="020F0600000000000000" pitchFamily="50" charset="-128"/>
              </a:rPr>
              <a:t>2</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0.5</a:t>
            </a:r>
            <a:endParaRPr lang="ja-JP" altLang="en-US" sz="11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E9CE2935-82DA-48EB-8DEF-BD9F9B927993}" type="slidenum">
              <a:rPr kumimoji="1" lang="ja-JP" altLang="en-US" smtClean="0"/>
              <a:t>4</a:t>
            </a:fld>
            <a:endParaRPr kumimoji="1" lang="ja-JP" altLang="en-US"/>
          </a:p>
        </p:txBody>
      </p:sp>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369612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04716" y="216201"/>
            <a:ext cx="2529940"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言葉の</a:t>
            </a:r>
            <a:r>
              <a:rPr lang="ja-JP" altLang="en-US" sz="1600" dirty="0" smtClean="0">
                <a:latin typeface="HG丸ｺﾞｼｯｸM-PRO" panose="020F0600000000000000" pitchFamily="50" charset="-128"/>
                <a:ea typeface="HG丸ｺﾞｼｯｸM-PRO" panose="020F0600000000000000" pitchFamily="50" charset="-128"/>
              </a:rPr>
              <a:t>定義など</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502275" y="3655015"/>
            <a:ext cx="5628070" cy="13542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賃金改善に要する費用の見込額が月額平均</a:t>
            </a:r>
            <a:r>
              <a:rPr kumimoji="1"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8</a:t>
            </a:r>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万円</a:t>
            </a:r>
            <a:r>
              <a:rPr kumimoji="1" lang="ja-JP" altLang="en-US"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kumimoji="1" lang="en-US" altLang="ja-JP"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・賃金改善実施期間における平均</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　・法定福利費等の増加分も含めて判断します。</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 現行加算による改善額を含めることはできません。</a:t>
            </a:r>
            <a:endParaRPr kumimoji="1" lang="ja-JP" altLang="en-US"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6336403" y="3655016"/>
            <a:ext cx="5370491" cy="13542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賃金改善後の賃金の見込額が年額</a:t>
            </a:r>
            <a:r>
              <a:rPr kumimoji="1"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440</a:t>
            </a:r>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万円</a:t>
            </a:r>
            <a:endParaRPr kumimoji="1"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・手当等を含めて判断します。</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法定</a:t>
            </a:r>
            <a:r>
              <a:rPr lang="ja-JP" altLang="en-US" dirty="0">
                <a:solidFill>
                  <a:schemeClr val="tx1"/>
                </a:solidFill>
                <a:latin typeface="HG丸ｺﾞｼｯｸM-PRO" panose="020F0600000000000000" pitchFamily="50" charset="-128"/>
                <a:ea typeface="HG丸ｺﾞｼｯｸM-PRO" panose="020F0600000000000000" pitchFamily="50" charset="-128"/>
              </a:rPr>
              <a:t>福利費等の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増加分は含めずに判断</a:t>
            </a:r>
            <a:r>
              <a:rPr lang="ja-JP" altLang="en-US" dirty="0">
                <a:solidFill>
                  <a:schemeClr val="tx1"/>
                </a:solidFill>
                <a:latin typeface="HG丸ｺﾞｼｯｸM-PRO" panose="020F0600000000000000" pitchFamily="50" charset="-128"/>
                <a:ea typeface="HG丸ｺﾞｼｯｸM-PRO" panose="020F0600000000000000" pitchFamily="50" charset="-128"/>
              </a:rPr>
              <a:t>します</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 現行加算による改善額を含めることができます。</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489395" y="2123956"/>
            <a:ext cx="11217499" cy="1418303"/>
            <a:chOff x="489395" y="2110509"/>
            <a:chExt cx="11217499" cy="1418303"/>
          </a:xfrm>
        </p:grpSpPr>
        <p:sp>
          <p:nvSpPr>
            <p:cNvPr id="4" name="角丸四角形 3"/>
            <p:cNvSpPr/>
            <p:nvPr/>
          </p:nvSpPr>
          <p:spPr>
            <a:xfrm>
              <a:off x="489395" y="2110509"/>
              <a:ext cx="11217499" cy="141830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グループごとの平均賃金改善額 ＝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b</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err="1">
                  <a:solidFill>
                    <a:schemeClr val="accent2">
                      <a:lumMod val="75000"/>
                    </a:schemeClr>
                  </a:solidFill>
                  <a:latin typeface="HG丸ｺﾞｼｯｸM-PRO" panose="020F0600000000000000" pitchFamily="50" charset="-128"/>
                  <a:ea typeface="HG丸ｺﾞｼｯｸM-PRO" panose="020F0600000000000000" pitchFamily="50" charset="-128"/>
                </a:rPr>
                <a:t>c</a:t>
              </a:r>
              <a:endPar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a</a:t>
              </a:r>
              <a:r>
                <a:rPr lang="ja-JP" altLang="en-US" dirty="0">
                  <a:solidFill>
                    <a:schemeClr val="tx1"/>
                  </a:solidFill>
                  <a:latin typeface="HG丸ｺﾞｼｯｸM-PRO" panose="020F0600000000000000" pitchFamily="50" charset="-128"/>
                  <a:ea typeface="HG丸ｺﾞｼｯｸM-PRO" panose="020F0600000000000000" pitchFamily="50" charset="-128"/>
                </a:rPr>
                <a:t>：特定加算を取得し実施される賃金の改善見込額を加えた賃金の当該</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グループ</a:t>
              </a:r>
              <a:r>
                <a:rPr lang="ja-JP" altLang="en-US" dirty="0">
                  <a:solidFill>
                    <a:schemeClr val="tx1"/>
                  </a:solidFill>
                  <a:latin typeface="HG丸ｺﾞｼｯｸM-PRO" panose="020F0600000000000000" pitchFamily="50" charset="-128"/>
                  <a:ea typeface="HG丸ｺﾞｼｯｸM-PRO" panose="020F0600000000000000" pitchFamily="50" charset="-128"/>
                </a:rPr>
                <a:t>における</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総額</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r>
                <a:rPr lang="ja-JP" altLang="en-US" dirty="0">
                  <a:solidFill>
                    <a:schemeClr val="tx1"/>
                  </a:solidFill>
                  <a:latin typeface="HG丸ｺﾞｼｯｸM-PRO" panose="020F0600000000000000" pitchFamily="50" charset="-128"/>
                  <a:ea typeface="HG丸ｺﾞｼｯｸM-PRO" panose="020F0600000000000000" pitchFamily="50" charset="-128"/>
                </a:rPr>
                <a:t>：初めて特定加算を取得する月又は初めて特定加算を取得した月の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属する年度</a:t>
              </a:r>
              <a:r>
                <a:rPr lang="ja-JP" altLang="en-US" dirty="0">
                  <a:solidFill>
                    <a:schemeClr val="tx1"/>
                  </a:solidFill>
                  <a:latin typeface="HG丸ｺﾞｼｯｸM-PRO" panose="020F0600000000000000" pitchFamily="50" charset="-128"/>
                  <a:ea typeface="HG丸ｺﾞｼｯｸM-PRO" panose="020F0600000000000000" pitchFamily="50" charset="-128"/>
                </a:rPr>
                <a:t>の前年度の賃金の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総額</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c</a:t>
              </a:r>
              <a:r>
                <a:rPr lang="ja-JP" altLang="en-US" dirty="0">
                  <a:solidFill>
                    <a:schemeClr val="tx1"/>
                  </a:solidFill>
                  <a:latin typeface="HG丸ｺﾞｼｯｸM-PRO" panose="020F0600000000000000" pitchFamily="50" charset="-128"/>
                  <a:ea typeface="HG丸ｺﾞｼｯｸM-PRO" panose="020F0600000000000000" pitchFamily="50" charset="-128"/>
                </a:rPr>
                <a:t>：当該グループの対象人数（原則として常勤換算方法による。</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POINT</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Group</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３</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だけは、常勤換算方法以外に、実人数　</a:t>
              </a:r>
              <a:endParaRPr lang="en-US" altLang="ja-JP" sz="12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　　　　　　　　　　　　　　　　　　　　　　　　　　　　　　　　　　　　　　　　　　　　　　　　　 による算出も可能！</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8" name="直線コネクタ 7"/>
            <p:cNvCxnSpPr/>
            <p:nvPr/>
          </p:nvCxnSpPr>
          <p:spPr>
            <a:xfrm>
              <a:off x="3928056" y="3333767"/>
              <a:ext cx="35416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角丸四角形 8"/>
          <p:cNvSpPr/>
          <p:nvPr/>
        </p:nvSpPr>
        <p:spPr>
          <a:xfrm>
            <a:off x="489394" y="5142428"/>
            <a:ext cx="8577333" cy="146175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非常勤職員の給与計算</a:t>
            </a:r>
            <a:r>
              <a:rPr kumimoji="1"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（その他</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の</a:t>
            </a:r>
            <a:r>
              <a:rPr kumimoji="1"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職種の</a:t>
            </a:r>
            <a:r>
              <a:rPr kumimoji="1" lang="en-US" altLang="ja-JP"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440</a:t>
            </a:r>
            <a:r>
              <a:rPr kumimoji="1"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万円を超える、超えない の基準の考え方）</a:t>
            </a:r>
            <a:endParaRPr kumimoji="1" lang="en-US" altLang="ja-JP"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・常勤換算方法で計算し、賃金額を判断します。</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例： 常勤換算で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0.5</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人の従業者が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180</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万円／年の収入がある場合</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180</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万円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0.5</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人 ＝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360</a:t>
            </a:r>
            <a:r>
              <a:rPr lang="ja-JP" altLang="en-US" dirty="0">
                <a:solidFill>
                  <a:schemeClr val="tx1"/>
                </a:solidFill>
                <a:latin typeface="HG丸ｺﾞｼｯｸM-PRO" panose="020F0600000000000000" pitchFamily="50" charset="-128"/>
                <a:ea typeface="HG丸ｺﾞｼｯｸM-PRO" panose="020F0600000000000000" pitchFamily="50" charset="-128"/>
              </a:rPr>
              <a:t>万</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円／年の収入ありと考えます。</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2"/>
          <a:stretch>
            <a:fillRect/>
          </a:stretch>
        </p:blipFill>
        <p:spPr>
          <a:xfrm>
            <a:off x="9856852" y="5060287"/>
            <a:ext cx="1231858" cy="1687477"/>
          </a:xfrm>
          <a:prstGeom prst="rect">
            <a:avLst/>
          </a:prstGeom>
        </p:spPr>
      </p:pic>
      <p:sp>
        <p:nvSpPr>
          <p:cNvPr id="10" name="スライド番号プレースホルダー 9"/>
          <p:cNvSpPr>
            <a:spLocks noGrp="1"/>
          </p:cNvSpPr>
          <p:nvPr>
            <p:ph type="sldNum" sz="quarter" idx="12"/>
          </p:nvPr>
        </p:nvSpPr>
        <p:spPr/>
        <p:txBody>
          <a:bodyPr/>
          <a:lstStyle/>
          <a:p>
            <a:fld id="{E9CE2935-82DA-48EB-8DEF-BD9F9B927993}" type="slidenum">
              <a:rPr kumimoji="1" lang="ja-JP" altLang="en-US" smtClean="0"/>
              <a:t>5</a:t>
            </a:fld>
            <a:endParaRPr kumimoji="1" lang="ja-JP" altLang="en-US"/>
          </a:p>
        </p:txBody>
      </p:sp>
      <p:cxnSp>
        <p:nvCxnSpPr>
          <p:cNvPr id="12" name="直線コネクタ 11"/>
          <p:cNvCxnSpPr/>
          <p:nvPr/>
        </p:nvCxnSpPr>
        <p:spPr>
          <a:xfrm>
            <a:off x="4647126" y="4916290"/>
            <a:ext cx="1083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0408906" y="4916290"/>
            <a:ext cx="9854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
        <p:nvSpPr>
          <p:cNvPr id="3" name="角丸四角形 2"/>
          <p:cNvSpPr/>
          <p:nvPr/>
        </p:nvSpPr>
        <p:spPr>
          <a:xfrm>
            <a:off x="489396" y="888640"/>
            <a:ext cx="11217499" cy="10174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賃金改善見込額 ＝ </a:t>
            </a:r>
            <a:r>
              <a:rPr kumimoji="1"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a:t>
            </a:r>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b</a:t>
            </a: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a</a:t>
            </a:r>
            <a:r>
              <a:rPr lang="ja-JP" altLang="en-US" dirty="0">
                <a:solidFill>
                  <a:schemeClr val="tx1"/>
                </a:solidFill>
                <a:latin typeface="HG丸ｺﾞｼｯｸM-PRO" panose="020F0600000000000000" pitchFamily="50" charset="-128"/>
                <a:ea typeface="HG丸ｺﾞｼｯｸM-PRO" panose="020F0600000000000000" pitchFamily="50" charset="-128"/>
              </a:rPr>
              <a:t>：特定加算を取得し実施される賃金の改善見込額を加えた賃金の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総額</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r>
              <a:rPr lang="ja-JP" altLang="en-US" dirty="0">
                <a:solidFill>
                  <a:schemeClr val="tx1"/>
                </a:solidFill>
                <a:latin typeface="HG丸ｺﾞｼｯｸM-PRO" panose="020F0600000000000000" pitchFamily="50" charset="-128"/>
                <a:ea typeface="HG丸ｺﾞｼｯｸM-PRO" panose="020F0600000000000000" pitchFamily="50" charset="-128"/>
              </a:rPr>
              <a:t>：初めて特定加算を取得する月又は初めて特定加算を取得した月の属する</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年度</a:t>
            </a:r>
            <a:r>
              <a:rPr lang="ja-JP" altLang="en-US" dirty="0">
                <a:solidFill>
                  <a:schemeClr val="tx1"/>
                </a:solidFill>
                <a:latin typeface="HG丸ｺﾞｼｯｸM-PRO" panose="020F0600000000000000" pitchFamily="50" charset="-128"/>
                <a:ea typeface="HG丸ｺﾞｼｯｸM-PRO" panose="020F0600000000000000" pitchFamily="50" charset="-128"/>
              </a:rPr>
              <a:t>の前年度の賃金の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総額</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0898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図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
        <p:nvSpPr>
          <p:cNvPr id="41" name="対角する 2 つの角を丸めた四角形 40"/>
          <p:cNvSpPr/>
          <p:nvPr/>
        </p:nvSpPr>
        <p:spPr>
          <a:xfrm>
            <a:off x="6499305" y="234434"/>
            <a:ext cx="2356225" cy="583159"/>
          </a:xfrm>
          <a:prstGeom prst="round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条件</a:t>
            </a:r>
            <a:r>
              <a:rPr lang="en-US" altLang="ja-JP" sz="1100" dirty="0">
                <a:latin typeface="HG丸ｺﾞｼｯｸM-PRO" panose="020F0600000000000000" pitchFamily="50" charset="-128"/>
                <a:ea typeface="HG丸ｺﾞｼｯｸM-PRO" panose="020F0600000000000000" pitchFamily="50" charset="-128"/>
              </a:rPr>
              <a:t>b</a:t>
            </a: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G1</a:t>
            </a:r>
            <a:r>
              <a:rPr lang="ja-JP" altLang="en-US" sz="1100" dirty="0">
                <a:latin typeface="HG丸ｺﾞｼｯｸM-PRO" panose="020F0600000000000000" pitchFamily="50" charset="-128"/>
                <a:ea typeface="HG丸ｺﾞｼｯｸM-PRO" panose="020F0600000000000000" pitchFamily="50" charset="-128"/>
              </a:rPr>
              <a:t>の平均賃金改善額が　　</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G2</a:t>
            </a:r>
            <a:r>
              <a:rPr lang="ja-JP" altLang="en-US" sz="1100" dirty="0">
                <a:latin typeface="HG丸ｺﾞｼｯｸM-PRO" panose="020F0600000000000000" pitchFamily="50" charset="-128"/>
                <a:ea typeface="HG丸ｺﾞｼｯｸM-PRO" panose="020F0600000000000000" pitchFamily="50" charset="-128"/>
              </a:rPr>
              <a:t>の</a:t>
            </a:r>
            <a:r>
              <a:rPr lang="en-US" altLang="ja-JP" sz="1100" dirty="0">
                <a:latin typeface="HG丸ｺﾞｼｯｸM-PRO" panose="020F0600000000000000" pitchFamily="50" charset="-128"/>
                <a:ea typeface="HG丸ｺﾞｼｯｸM-PRO" panose="020F0600000000000000" pitchFamily="50" charset="-128"/>
              </a:rPr>
              <a:t>2</a:t>
            </a:r>
            <a:r>
              <a:rPr lang="ja-JP" altLang="en-US" sz="1100" dirty="0">
                <a:latin typeface="HG丸ｺﾞｼｯｸM-PRO" panose="020F0600000000000000" pitchFamily="50" charset="-128"/>
                <a:ea typeface="HG丸ｺﾞｼｯｸM-PRO" panose="020F0600000000000000" pitchFamily="50" charset="-128"/>
              </a:rPr>
              <a:t>倍以上なので</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クリア</a:t>
            </a:r>
            <a:endParaRPr lang="en-US" altLang="ja-JP" sz="1100" dirty="0">
              <a:latin typeface="HG丸ｺﾞｼｯｸM-PRO" panose="020F0600000000000000" pitchFamily="50" charset="-128"/>
              <a:ea typeface="HG丸ｺﾞｼｯｸM-PRO" panose="020F0600000000000000" pitchFamily="50" charset="-128"/>
            </a:endParaRPr>
          </a:p>
        </p:txBody>
      </p:sp>
      <p:cxnSp>
        <p:nvCxnSpPr>
          <p:cNvPr id="45" name="直線矢印コネクタ 44"/>
          <p:cNvCxnSpPr/>
          <p:nvPr/>
        </p:nvCxnSpPr>
        <p:spPr>
          <a:xfrm rot="-120000" flipH="1" flipV="1">
            <a:off x="6170622" y="512795"/>
            <a:ext cx="319021" cy="13219"/>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p:nvPr/>
        </p:nvCxnSpPr>
        <p:spPr>
          <a:xfrm>
            <a:off x="8835303" y="299386"/>
            <a:ext cx="953253" cy="263620"/>
          </a:xfrm>
          <a:prstGeom prst="bentConnector3">
            <a:avLst>
              <a:gd name="adj1" fmla="val 100110"/>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flipV="1">
            <a:off x="11533840" y="1569285"/>
            <a:ext cx="12889" cy="2557551"/>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cxnSpLocks/>
          </p:cNvCxnSpPr>
          <p:nvPr/>
        </p:nvCxnSpPr>
        <p:spPr>
          <a:xfrm rot="5400000">
            <a:off x="7426704" y="4466566"/>
            <a:ext cx="683769" cy="185150"/>
          </a:xfrm>
          <a:prstGeom prst="bentConnector3">
            <a:avLst>
              <a:gd name="adj1" fmla="val 1697"/>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7" name="対角する 2 つの角を丸めた四角形 86"/>
          <p:cNvSpPr/>
          <p:nvPr/>
        </p:nvSpPr>
        <p:spPr>
          <a:xfrm>
            <a:off x="8086027" y="6114693"/>
            <a:ext cx="3492993" cy="667431"/>
          </a:xfrm>
          <a:prstGeom prst="round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条件ｄ：</a:t>
            </a:r>
            <a:r>
              <a:rPr lang="en-US" altLang="ja-JP" sz="1100" dirty="0">
                <a:latin typeface="HG丸ｺﾞｼｯｸM-PRO" panose="020F0600000000000000" pitchFamily="50" charset="-128"/>
                <a:ea typeface="HG丸ｺﾞｼｯｸM-PRO" panose="020F0600000000000000" pitchFamily="50" charset="-128"/>
              </a:rPr>
              <a:t>G3</a:t>
            </a:r>
            <a:r>
              <a:rPr lang="ja-JP" altLang="en-US" sz="1100" dirty="0">
                <a:latin typeface="HG丸ｺﾞｼｯｸM-PRO" panose="020F0600000000000000" pitchFamily="50" charset="-128"/>
                <a:ea typeface="HG丸ｺﾞｼｯｸM-PRO" panose="020F0600000000000000" pitchFamily="50" charset="-128"/>
              </a:rPr>
              <a:t>の賃金改善後の賃金</a:t>
            </a:r>
            <a:r>
              <a:rPr lang="ja-JP" altLang="en-US" sz="1100">
                <a:latin typeface="HG丸ｺﾞｼｯｸM-PRO" panose="020F0600000000000000" pitchFamily="50" charset="-128"/>
                <a:ea typeface="HG丸ｺﾞｼｯｸM-PRO" panose="020F0600000000000000" pitchFamily="50" charset="-128"/>
              </a:rPr>
              <a:t>見込額が全員年額</a:t>
            </a:r>
            <a:r>
              <a:rPr lang="ja-JP" altLang="en-US" sz="1100" dirty="0">
                <a:latin typeface="HG丸ｺﾞｼｯｸM-PRO" panose="020F0600000000000000" pitchFamily="50" charset="-128"/>
                <a:ea typeface="HG丸ｺﾞｼｯｸM-PRO" panose="020F0600000000000000" pitchFamily="50" charset="-128"/>
              </a:rPr>
              <a:t>　</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万円を上回っていないのでクリア</a:t>
            </a:r>
            <a:endParaRPr lang="en-US" altLang="ja-JP" sz="1100" dirty="0">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454158" y="306810"/>
            <a:ext cx="5998231" cy="3756951"/>
            <a:chOff x="454157" y="306808"/>
            <a:chExt cx="5998231" cy="3756951"/>
          </a:xfrm>
        </p:grpSpPr>
        <p:grpSp>
          <p:nvGrpSpPr>
            <p:cNvPr id="35" name="グループ化 34"/>
            <p:cNvGrpSpPr/>
            <p:nvPr/>
          </p:nvGrpSpPr>
          <p:grpSpPr>
            <a:xfrm>
              <a:off x="454157" y="306808"/>
              <a:ext cx="5732957" cy="3756951"/>
              <a:chOff x="267547" y="197295"/>
              <a:chExt cx="5763489" cy="3725990"/>
            </a:xfrm>
          </p:grpSpPr>
          <p:sp>
            <p:nvSpPr>
              <p:cNvPr id="3" name="角丸四角形 2"/>
              <p:cNvSpPr/>
              <p:nvPr/>
            </p:nvSpPr>
            <p:spPr>
              <a:xfrm>
                <a:off x="267547" y="475472"/>
                <a:ext cx="5384828" cy="277542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3"/>
              <a:stretch>
                <a:fillRect/>
              </a:stretch>
            </p:blipFill>
            <p:spPr>
              <a:xfrm>
                <a:off x="1188962" y="1368654"/>
                <a:ext cx="752381" cy="1142857"/>
              </a:xfrm>
              <a:prstGeom prst="rect">
                <a:avLst/>
              </a:prstGeom>
            </p:spPr>
          </p:pic>
          <p:pic>
            <p:nvPicPr>
              <p:cNvPr id="13" name="図 12"/>
              <p:cNvPicPr>
                <a:picLocks noChangeAspect="1"/>
              </p:cNvPicPr>
              <p:nvPr/>
            </p:nvPicPr>
            <p:blipFill>
              <a:blip r:embed="rId3"/>
              <a:stretch>
                <a:fillRect/>
              </a:stretch>
            </p:blipFill>
            <p:spPr>
              <a:xfrm>
                <a:off x="3468981" y="1368654"/>
                <a:ext cx="752381" cy="1142857"/>
              </a:xfrm>
              <a:prstGeom prst="rect">
                <a:avLst/>
              </a:prstGeom>
            </p:spPr>
          </p:pic>
          <p:sp>
            <p:nvSpPr>
              <p:cNvPr id="14" name="正方形/長方形 13"/>
              <p:cNvSpPr/>
              <p:nvPr/>
            </p:nvSpPr>
            <p:spPr>
              <a:xfrm>
                <a:off x="609388" y="892670"/>
                <a:ext cx="2058999"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サービス管理責任者 </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11</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15" name="正方形/長方形 14"/>
              <p:cNvSpPr/>
              <p:nvPr/>
            </p:nvSpPr>
            <p:spPr>
              <a:xfrm>
                <a:off x="574708" y="2459327"/>
                <a:ext cx="1960098" cy="55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平均改善月額 </a:t>
                </a:r>
                <a:r>
                  <a:rPr lang="en-US" altLang="ja-JP" sz="1100" dirty="0">
                    <a:latin typeface="HG丸ｺﾞｼｯｸM-PRO" panose="020F0600000000000000" pitchFamily="50" charset="-128"/>
                    <a:ea typeface="HG丸ｺﾞｼｯｸM-PRO" panose="020F0600000000000000" pitchFamily="50" charset="-128"/>
                  </a:rPr>
                  <a:t>6</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月</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378</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450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16" name="正方形/長方形 15"/>
              <p:cNvSpPr/>
              <p:nvPr/>
            </p:nvSpPr>
            <p:spPr>
              <a:xfrm>
                <a:off x="2838981" y="900150"/>
                <a:ext cx="2058999"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生活支援員 </a:t>
                </a:r>
                <a:r>
                  <a:rPr lang="en-US" altLang="ja-JP" sz="1100" dirty="0">
                    <a:latin typeface="HG丸ｺﾞｼｯｸM-PRO" panose="020F0600000000000000" pitchFamily="50" charset="-128"/>
                    <a:ea typeface="HG丸ｺﾞｼｯｸM-PRO" panose="020F0600000000000000" pitchFamily="50" charset="-128"/>
                  </a:rPr>
                  <a:t>0.8</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年、介護福祉士）</a:t>
                </a:r>
              </a:p>
            </p:txBody>
          </p:sp>
          <p:sp>
            <p:nvSpPr>
              <p:cNvPr id="17" name="正方形/長方形 16"/>
              <p:cNvSpPr/>
              <p:nvPr/>
            </p:nvSpPr>
            <p:spPr>
              <a:xfrm>
                <a:off x="2811269" y="2404490"/>
                <a:ext cx="2339689" cy="7720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平均改善月額 </a:t>
                </a:r>
                <a:r>
                  <a:rPr lang="en-US" altLang="ja-JP" sz="1100" dirty="0">
                    <a:latin typeface="HG丸ｺﾞｼｯｸM-PRO" panose="020F0600000000000000" pitchFamily="50" charset="-128"/>
                    <a:ea typeface="HG丸ｺﾞｼｯｸM-PRO" panose="020F0600000000000000" pitchFamily="50" charset="-128"/>
                  </a:rPr>
                  <a:t>8</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月</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254</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350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常勤換算割戻後 </a:t>
                </a:r>
                <a:r>
                  <a:rPr lang="en-US" altLang="ja-JP" sz="1100" dirty="0">
                    <a:latin typeface="HG丸ｺﾞｼｯｸM-PRO" panose="020F0600000000000000" pitchFamily="50" charset="-128"/>
                    <a:ea typeface="HG丸ｺﾞｼｯｸM-PRO" panose="020F0600000000000000" pitchFamily="50" charset="-128"/>
                  </a:rPr>
                  <a:t>437.5</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18" name="左右矢印 17"/>
              <p:cNvSpPr/>
              <p:nvPr/>
            </p:nvSpPr>
            <p:spPr>
              <a:xfrm>
                <a:off x="2102515" y="1563657"/>
                <a:ext cx="1216152" cy="860429"/>
              </a:xfrm>
              <a:prstGeom prst="leftRightArrow">
                <a:avLst>
                  <a:gd name="adj1" fmla="val 43460"/>
                  <a:gd name="adj2" fmla="val 16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どちらか</a:t>
                </a:r>
                <a:r>
                  <a:rPr lang="en-US" altLang="ja-JP" sz="1100" dirty="0">
                    <a:latin typeface="HG丸ｺﾞｼｯｸM-PRO" panose="020F0600000000000000" pitchFamily="50" charset="-128"/>
                    <a:ea typeface="HG丸ｺﾞｼｯｸM-PRO" panose="020F0600000000000000" pitchFamily="50" charset="-128"/>
                  </a:rPr>
                  <a:t>1</a:t>
                </a:r>
                <a:r>
                  <a:rPr lang="ja-JP" altLang="en-US" sz="1100" dirty="0">
                    <a:latin typeface="HG丸ｺﾞｼｯｸM-PRO" panose="020F0600000000000000" pitchFamily="50" charset="-128"/>
                    <a:ea typeface="HG丸ｺﾞｼｯｸM-PRO" panose="020F0600000000000000" pitchFamily="50" charset="-128"/>
                  </a:rPr>
                  <a:t>人いれば</a:t>
                </a:r>
                <a:r>
                  <a:rPr lang="en-US" altLang="ja-JP" sz="1100" dirty="0">
                    <a:latin typeface="HG丸ｺﾞｼｯｸM-PRO" panose="020F0600000000000000" pitchFamily="50" charset="-128"/>
                    <a:ea typeface="HG丸ｺﾞｼｯｸM-PRO" panose="020F0600000000000000" pitchFamily="50" charset="-128"/>
                  </a:rPr>
                  <a:t>OK</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19" name="対角する 2 つの角を丸めた四角形 18"/>
              <p:cNvSpPr/>
              <p:nvPr/>
            </p:nvSpPr>
            <p:spPr>
              <a:xfrm>
                <a:off x="443393" y="3255854"/>
                <a:ext cx="4895298" cy="667431"/>
              </a:xfrm>
              <a:prstGeom prst="round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条件</a:t>
                </a:r>
                <a:r>
                  <a:rPr lang="en-US" altLang="ja-JP" sz="1100" dirty="0">
                    <a:latin typeface="HG丸ｺﾞｼｯｸM-PRO" panose="020F0600000000000000" pitchFamily="50" charset="-128"/>
                    <a:ea typeface="HG丸ｺﾞｼｯｸM-PRO" panose="020F0600000000000000" pitchFamily="50" charset="-128"/>
                  </a:rPr>
                  <a:t>a</a:t>
                </a: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G1</a:t>
                </a:r>
                <a:r>
                  <a:rPr lang="ja-JP" altLang="en-US" sz="1100" dirty="0">
                    <a:latin typeface="HG丸ｺﾞｼｯｸM-PRO" panose="020F0600000000000000" pitchFamily="50" charset="-128"/>
                    <a:ea typeface="HG丸ｺﾞｼｯｸM-PRO" panose="020F0600000000000000" pitchFamily="50" charset="-128"/>
                  </a:rPr>
                  <a:t>のうち</a:t>
                </a:r>
                <a:r>
                  <a:rPr lang="en-US" altLang="ja-JP" sz="1100" dirty="0">
                    <a:latin typeface="HG丸ｺﾞｼｯｸM-PRO" panose="020F0600000000000000" pitchFamily="50" charset="-128"/>
                    <a:ea typeface="HG丸ｺﾞｼｯｸM-PRO" panose="020F0600000000000000" pitchFamily="50" charset="-128"/>
                  </a:rPr>
                  <a:t>1</a:t>
                </a:r>
                <a:r>
                  <a:rPr lang="ja-JP" altLang="en-US" sz="1100" dirty="0">
                    <a:latin typeface="HG丸ｺﾞｼｯｸM-PRO" panose="020F0600000000000000" pitchFamily="50" charset="-128"/>
                    <a:ea typeface="HG丸ｺﾞｼｯｸM-PRO" panose="020F0600000000000000" pitchFamily="50" charset="-128"/>
                  </a:rPr>
                  <a:t>人以上は、賃金改善見込額が月額平均</a:t>
                </a:r>
                <a:r>
                  <a:rPr lang="en-US" altLang="ja-JP" sz="1100" dirty="0">
                    <a:latin typeface="HG丸ｺﾞｼｯｸM-PRO" panose="020F0600000000000000" pitchFamily="50" charset="-128"/>
                    <a:ea typeface="HG丸ｺﾞｼｯｸM-PRO" panose="020F0600000000000000" pitchFamily="50" charset="-128"/>
                  </a:rPr>
                  <a:t>8</a:t>
                </a:r>
                <a:r>
                  <a:rPr lang="ja-JP" altLang="en-US" sz="1100" dirty="0">
                    <a:latin typeface="HG丸ｺﾞｼｯｸM-PRO" panose="020F0600000000000000" pitchFamily="50" charset="-128"/>
                    <a:ea typeface="HG丸ｺﾞｼｯｸM-PRO" panose="020F0600000000000000" pitchFamily="50" charset="-128"/>
                  </a:rPr>
                  <a:t>万円以上又は　　　</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改善後の賃金年額</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万円以上であること</a:t>
                </a:r>
                <a:endParaRPr lang="en-US" altLang="ja-JP" sz="1100" dirty="0">
                  <a:latin typeface="HG丸ｺﾞｼｯｸM-PRO" panose="020F0600000000000000" pitchFamily="50" charset="-128"/>
                  <a:ea typeface="HG丸ｺﾞｼｯｸM-PRO" panose="020F0600000000000000" pitchFamily="50" charset="-128"/>
                </a:endParaRPr>
              </a:p>
              <a:p>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 すでに賃金年額が</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万円以上の者がいる場合はこの条件はクリア</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33" name="角丸四角形 32"/>
              <p:cNvSpPr/>
              <p:nvPr/>
            </p:nvSpPr>
            <p:spPr>
              <a:xfrm>
                <a:off x="3362227" y="198555"/>
                <a:ext cx="2668809" cy="643816"/>
              </a:xfrm>
              <a:prstGeom prst="round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lang="ja-JP" altLang="en-US" sz="1100" dirty="0">
                    <a:latin typeface="HG丸ｺﾞｼｯｸM-PRO" panose="020F0600000000000000" pitchFamily="50" charset="-128"/>
                    <a:ea typeface="HG丸ｺﾞｼｯｸM-PRO" panose="020F0600000000000000" pitchFamily="50" charset="-128"/>
                  </a:rPr>
                  <a:t>平均賃金改善額</a:t>
                </a:r>
                <a:endParaRPr lang="en-US" altLang="ja-JP" sz="1100" dirty="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((450+350)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(378+254))/1.8</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93.3</a:t>
                </a:r>
                <a:r>
                  <a:rPr lang="ja-JP" altLang="en-US" sz="900" dirty="0">
                    <a:latin typeface="HG丸ｺﾞｼｯｸM-PRO" panose="020F0600000000000000" pitchFamily="50" charset="-128"/>
                    <a:ea typeface="HG丸ｺﾞｼｯｸM-PRO" panose="020F0600000000000000" pitchFamily="50" charset="-128"/>
                  </a:rPr>
                  <a:t>万円  　　</a:t>
                </a:r>
              </a:p>
            </p:txBody>
          </p:sp>
          <p:sp>
            <p:nvSpPr>
              <p:cNvPr id="20" name="テキスト ボックス 19"/>
              <p:cNvSpPr txBox="1"/>
              <p:nvPr/>
            </p:nvSpPr>
            <p:spPr>
              <a:xfrm>
                <a:off x="2076058" y="197295"/>
                <a:ext cx="1338330" cy="366288"/>
              </a:xfrm>
              <a:prstGeom prst="rect">
                <a:avLst/>
              </a:prstGeom>
              <a:noFill/>
            </p:spPr>
            <p:txBody>
              <a:bodyPr wrap="square" rtlCol="0">
                <a:spAutoFit/>
              </a:bodyPr>
              <a:lstStyle/>
              <a:p>
                <a:r>
                  <a:rPr lang="en-US" altLang="ja-JP" b="1" dirty="0">
                    <a:latin typeface="HG丸ｺﾞｼｯｸM-PRO" panose="020F0600000000000000" pitchFamily="50" charset="-128"/>
                    <a:ea typeface="HG丸ｺﾞｼｯｸM-PRO" panose="020F0600000000000000" pitchFamily="50" charset="-128"/>
                  </a:rPr>
                  <a:t>Group</a:t>
                </a:r>
                <a:r>
                  <a:rPr lang="ja-JP" altLang="en-US" b="1" dirty="0">
                    <a:latin typeface="HG丸ｺﾞｼｯｸM-PRO" panose="020F0600000000000000" pitchFamily="50" charset="-128"/>
                    <a:ea typeface="HG丸ｺﾞｼｯｸM-PRO" panose="020F0600000000000000" pitchFamily="50" charset="-128"/>
                  </a:rPr>
                  <a:t>１</a:t>
                </a:r>
              </a:p>
            </p:txBody>
          </p:sp>
        </p:grpSp>
        <p:sp>
          <p:nvSpPr>
            <p:cNvPr id="88" name="楕円 87"/>
            <p:cNvSpPr/>
            <p:nvPr/>
          </p:nvSpPr>
          <p:spPr>
            <a:xfrm>
              <a:off x="5159273" y="1105598"/>
              <a:ext cx="129311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常勤換算人数</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人</a:t>
              </a:r>
            </a:p>
          </p:txBody>
        </p:sp>
      </p:grpSp>
      <p:grpSp>
        <p:nvGrpSpPr>
          <p:cNvPr id="8" name="グループ化 7"/>
          <p:cNvGrpSpPr/>
          <p:nvPr/>
        </p:nvGrpSpPr>
        <p:grpSpPr>
          <a:xfrm>
            <a:off x="6027568" y="571500"/>
            <a:ext cx="5954707" cy="3363912"/>
            <a:chOff x="6027568" y="571500"/>
            <a:chExt cx="5954706" cy="3363912"/>
          </a:xfrm>
        </p:grpSpPr>
        <p:grpSp>
          <p:nvGrpSpPr>
            <p:cNvPr id="36" name="グループ化 35"/>
            <p:cNvGrpSpPr/>
            <p:nvPr/>
          </p:nvGrpSpPr>
          <p:grpSpPr>
            <a:xfrm>
              <a:off x="6765979" y="571500"/>
              <a:ext cx="5216295" cy="3363912"/>
              <a:chOff x="6832828" y="-76347"/>
              <a:chExt cx="5328584" cy="3332389"/>
            </a:xfrm>
          </p:grpSpPr>
          <p:sp>
            <p:nvSpPr>
              <p:cNvPr id="4" name="角丸四角形 3"/>
              <p:cNvSpPr/>
              <p:nvPr/>
            </p:nvSpPr>
            <p:spPr>
              <a:xfrm>
                <a:off x="6832828" y="776931"/>
                <a:ext cx="4558177" cy="247911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latin typeface="HG丸ｺﾞｼｯｸM-PRO" panose="020F0600000000000000" pitchFamily="50" charset="-128"/>
                  <a:ea typeface="HG丸ｺﾞｼｯｸM-PRO" panose="020F0600000000000000" pitchFamily="50" charset="-128"/>
                </a:endParaRPr>
              </a:p>
            </p:txBody>
          </p:sp>
          <p:pic>
            <p:nvPicPr>
              <p:cNvPr id="27" name="図 26"/>
              <p:cNvPicPr>
                <a:picLocks noChangeAspect="1"/>
              </p:cNvPicPr>
              <p:nvPr/>
            </p:nvPicPr>
            <p:blipFill>
              <a:blip r:embed="rId4"/>
              <a:stretch>
                <a:fillRect/>
              </a:stretch>
            </p:blipFill>
            <p:spPr>
              <a:xfrm>
                <a:off x="7709772" y="1460904"/>
                <a:ext cx="809524" cy="1142857"/>
              </a:xfrm>
              <a:prstGeom prst="rect">
                <a:avLst/>
              </a:prstGeom>
            </p:spPr>
          </p:pic>
          <p:pic>
            <p:nvPicPr>
              <p:cNvPr id="28" name="図 27"/>
              <p:cNvPicPr>
                <a:picLocks noChangeAspect="1"/>
              </p:cNvPicPr>
              <p:nvPr/>
            </p:nvPicPr>
            <p:blipFill>
              <a:blip r:embed="rId4"/>
              <a:stretch>
                <a:fillRect/>
              </a:stretch>
            </p:blipFill>
            <p:spPr>
              <a:xfrm>
                <a:off x="9814460" y="1459664"/>
                <a:ext cx="809524" cy="1142857"/>
              </a:xfrm>
              <a:prstGeom prst="rect">
                <a:avLst/>
              </a:prstGeom>
            </p:spPr>
          </p:pic>
          <p:sp>
            <p:nvSpPr>
              <p:cNvPr id="29" name="正方形/長方形 28"/>
              <p:cNvSpPr/>
              <p:nvPr/>
            </p:nvSpPr>
            <p:spPr>
              <a:xfrm>
                <a:off x="7278807" y="981362"/>
                <a:ext cx="1701652"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生活支援員 </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4</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30" name="正方形/長方形 29"/>
              <p:cNvSpPr/>
              <p:nvPr/>
            </p:nvSpPr>
            <p:spPr>
              <a:xfrm>
                <a:off x="9367937" y="981362"/>
                <a:ext cx="1546956"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生活支援員 </a:t>
                </a:r>
                <a:r>
                  <a:rPr lang="en-US" altLang="ja-JP" sz="1100" dirty="0">
                    <a:latin typeface="HG丸ｺﾞｼｯｸM-PRO" panose="020F0600000000000000" pitchFamily="50" charset="-128"/>
                    <a:ea typeface="HG丸ｺﾞｼｯｸM-PRO" panose="020F0600000000000000" pitchFamily="50" charset="-128"/>
                  </a:rPr>
                  <a:t>0.5</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1</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31" name="正方形/長方形 30"/>
              <p:cNvSpPr/>
              <p:nvPr/>
            </p:nvSpPr>
            <p:spPr>
              <a:xfrm>
                <a:off x="7167220" y="2610404"/>
                <a:ext cx="1960098" cy="55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380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420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32" name="正方形/長方形 31"/>
              <p:cNvSpPr/>
              <p:nvPr/>
            </p:nvSpPr>
            <p:spPr>
              <a:xfrm>
                <a:off x="9404510" y="2618495"/>
                <a:ext cx="1781907" cy="5191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190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200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7577908" y="451619"/>
                <a:ext cx="1338330" cy="365871"/>
              </a:xfrm>
              <a:prstGeom prst="rect">
                <a:avLst/>
              </a:prstGeom>
              <a:noFill/>
            </p:spPr>
            <p:txBody>
              <a:bodyPr wrap="square" rtlCol="0">
                <a:spAutoFit/>
              </a:bodyPr>
              <a:lstStyle/>
              <a:p>
                <a:r>
                  <a:rPr lang="en-US" altLang="ja-JP" b="1" dirty="0">
                    <a:latin typeface="HG丸ｺﾞｼｯｸM-PRO" panose="020F0600000000000000" pitchFamily="50" charset="-128"/>
                    <a:ea typeface="HG丸ｺﾞｼｯｸM-PRO" panose="020F0600000000000000" pitchFamily="50" charset="-128"/>
                  </a:rPr>
                  <a:t>Group</a:t>
                </a:r>
                <a:r>
                  <a:rPr lang="ja-JP" altLang="en-US" b="1" dirty="0">
                    <a:latin typeface="HG丸ｺﾞｼｯｸM-PRO" panose="020F0600000000000000" pitchFamily="50" charset="-128"/>
                    <a:ea typeface="HG丸ｺﾞｼｯｸM-PRO" panose="020F0600000000000000" pitchFamily="50" charset="-128"/>
                  </a:rPr>
                  <a:t>２</a:t>
                </a:r>
              </a:p>
            </p:txBody>
          </p:sp>
          <p:sp>
            <p:nvSpPr>
              <p:cNvPr id="34" name="角丸四角形 33"/>
              <p:cNvSpPr/>
              <p:nvPr/>
            </p:nvSpPr>
            <p:spPr>
              <a:xfrm>
                <a:off x="8959435" y="-76347"/>
                <a:ext cx="3201977" cy="997784"/>
              </a:xfrm>
              <a:prstGeom prst="round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lang="ja-JP" altLang="en-US" sz="1100" dirty="0">
                    <a:latin typeface="HG丸ｺﾞｼｯｸM-PRO" panose="020F0600000000000000" pitchFamily="50" charset="-128"/>
                    <a:ea typeface="HG丸ｺﾞｼｯｸM-PRO" panose="020F0600000000000000" pitchFamily="50" charset="-128"/>
                  </a:rPr>
                  <a:t>平均賃金改善額</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((420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200)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190))/1.5</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33.3</a:t>
                </a:r>
                <a:r>
                  <a:rPr lang="ja-JP" altLang="en-US" sz="900" dirty="0">
                    <a:latin typeface="HG丸ｺﾞｼｯｸM-PRO" panose="020F0600000000000000" pitchFamily="50" charset="-128"/>
                    <a:ea typeface="HG丸ｺﾞｼｯｸM-PRO" panose="020F0600000000000000" pitchFamily="50" charset="-128"/>
                  </a:rPr>
                  <a:t>万円</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改善後の平均賃金額</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(420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200)/1.5</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413.3</a:t>
                </a:r>
                <a:r>
                  <a:rPr lang="ja-JP" altLang="en-US" sz="900" dirty="0">
                    <a:latin typeface="HG丸ｺﾞｼｯｸM-PRO" panose="020F0600000000000000" pitchFamily="50" charset="-128"/>
                    <a:ea typeface="HG丸ｺﾞｼｯｸM-PRO" panose="020F0600000000000000" pitchFamily="50" charset="-128"/>
                  </a:rPr>
                  <a:t>万円</a:t>
                </a:r>
                <a:r>
                  <a:rPr lang="ja-JP" altLang="en-US" sz="1100" dirty="0">
                    <a:latin typeface="HG丸ｺﾞｼｯｸM-PRO" panose="020F0600000000000000" pitchFamily="50" charset="-128"/>
                    <a:ea typeface="HG丸ｺﾞｼｯｸM-PRO" panose="020F0600000000000000" pitchFamily="50" charset="-128"/>
                  </a:rPr>
                  <a:t> </a:t>
                </a:r>
                <a:endParaRPr lang="en-US" altLang="ja-JP" sz="1100" dirty="0">
                  <a:latin typeface="HG丸ｺﾞｼｯｸM-PRO" panose="020F0600000000000000" pitchFamily="50" charset="-128"/>
                  <a:ea typeface="HG丸ｺﾞｼｯｸM-PRO" panose="020F0600000000000000" pitchFamily="50" charset="-128"/>
                </a:endParaRPr>
              </a:p>
            </p:txBody>
          </p:sp>
        </p:grpSp>
        <p:sp>
          <p:nvSpPr>
            <p:cNvPr id="89" name="楕円 88"/>
            <p:cNvSpPr/>
            <p:nvPr/>
          </p:nvSpPr>
          <p:spPr>
            <a:xfrm>
              <a:off x="6027568" y="2327800"/>
              <a:ext cx="129311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常勤換算人数</a:t>
              </a:r>
              <a:r>
                <a:rPr lang="en-US" altLang="ja-JP" sz="1200" dirty="0">
                  <a:latin typeface="HG丸ｺﾞｼｯｸM-PRO" panose="020F0600000000000000" pitchFamily="50" charset="-128"/>
                  <a:ea typeface="HG丸ｺﾞｼｯｸM-PRO" panose="020F0600000000000000" pitchFamily="50" charset="-128"/>
                </a:rPr>
                <a:t>1.5</a:t>
              </a:r>
              <a:r>
                <a:rPr lang="ja-JP" altLang="en-US" sz="1200" dirty="0">
                  <a:latin typeface="HG丸ｺﾞｼｯｸM-PRO" panose="020F0600000000000000" pitchFamily="50" charset="-128"/>
                  <a:ea typeface="HG丸ｺﾞｼｯｸM-PRO" panose="020F0600000000000000" pitchFamily="50" charset="-128"/>
                </a:rPr>
                <a:t>人</a:t>
              </a:r>
            </a:p>
          </p:txBody>
        </p:sp>
      </p:grpSp>
      <p:grpSp>
        <p:nvGrpSpPr>
          <p:cNvPr id="7" name="グループ化 6"/>
          <p:cNvGrpSpPr/>
          <p:nvPr/>
        </p:nvGrpSpPr>
        <p:grpSpPr>
          <a:xfrm>
            <a:off x="372270" y="3975032"/>
            <a:ext cx="11725055" cy="2801080"/>
            <a:chOff x="334840" y="3940914"/>
            <a:chExt cx="11725055" cy="2801080"/>
          </a:xfrm>
        </p:grpSpPr>
        <p:grpSp>
          <p:nvGrpSpPr>
            <p:cNvPr id="6" name="グループ化 5"/>
            <p:cNvGrpSpPr/>
            <p:nvPr/>
          </p:nvGrpSpPr>
          <p:grpSpPr>
            <a:xfrm>
              <a:off x="334840" y="3940914"/>
              <a:ext cx="11725055" cy="2801080"/>
              <a:chOff x="334840" y="3940914"/>
              <a:chExt cx="11725055" cy="2801080"/>
            </a:xfrm>
          </p:grpSpPr>
          <p:sp>
            <p:nvSpPr>
              <p:cNvPr id="10" name="角丸四角形 9"/>
              <p:cNvSpPr/>
              <p:nvPr/>
            </p:nvSpPr>
            <p:spPr>
              <a:xfrm>
                <a:off x="334840" y="4263248"/>
                <a:ext cx="7186842" cy="2478746"/>
              </a:xfrm>
              <a:prstGeom prst="roundRect">
                <a:avLst/>
              </a:prstGeom>
              <a:solidFill>
                <a:schemeClr val="accent5">
                  <a:lumMod val="20000"/>
                  <a:lumOff val="80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100">
                  <a:latin typeface="HG丸ｺﾞｼｯｸM-PRO" panose="020F0600000000000000" pitchFamily="50" charset="-128"/>
                  <a:ea typeface="HG丸ｺﾞｼｯｸM-PRO" panose="020F0600000000000000" pitchFamily="50" charset="-128"/>
                </a:endParaRPr>
              </a:p>
            </p:txBody>
          </p:sp>
          <p:pic>
            <p:nvPicPr>
              <p:cNvPr id="23" name="図 22"/>
              <p:cNvPicPr>
                <a:picLocks noChangeAspect="1"/>
              </p:cNvPicPr>
              <p:nvPr/>
            </p:nvPicPr>
            <p:blipFill>
              <a:blip r:embed="rId5"/>
              <a:stretch>
                <a:fillRect/>
              </a:stretch>
            </p:blipFill>
            <p:spPr>
              <a:xfrm>
                <a:off x="734515" y="4937008"/>
                <a:ext cx="876190" cy="1142857"/>
              </a:xfrm>
              <a:prstGeom prst="rect">
                <a:avLst/>
              </a:prstGeom>
            </p:spPr>
          </p:pic>
          <p:pic>
            <p:nvPicPr>
              <p:cNvPr id="56" name="図 55"/>
              <p:cNvPicPr>
                <a:picLocks noChangeAspect="1"/>
              </p:cNvPicPr>
              <p:nvPr/>
            </p:nvPicPr>
            <p:blipFill>
              <a:blip r:embed="rId4"/>
              <a:stretch>
                <a:fillRect/>
              </a:stretch>
            </p:blipFill>
            <p:spPr>
              <a:xfrm>
                <a:off x="4281289" y="4915021"/>
                <a:ext cx="809524" cy="1142857"/>
              </a:xfrm>
              <a:prstGeom prst="rect">
                <a:avLst/>
              </a:prstGeom>
            </p:spPr>
          </p:pic>
          <p:pic>
            <p:nvPicPr>
              <p:cNvPr id="57" name="図 56"/>
              <p:cNvPicPr>
                <a:picLocks noChangeAspect="1"/>
              </p:cNvPicPr>
              <p:nvPr/>
            </p:nvPicPr>
            <p:blipFill>
              <a:blip r:embed="rId4"/>
              <a:stretch>
                <a:fillRect/>
              </a:stretch>
            </p:blipFill>
            <p:spPr>
              <a:xfrm>
                <a:off x="6136732" y="4937008"/>
                <a:ext cx="809524" cy="1142857"/>
              </a:xfrm>
              <a:prstGeom prst="rect">
                <a:avLst/>
              </a:prstGeom>
            </p:spPr>
          </p:pic>
          <p:sp>
            <p:nvSpPr>
              <p:cNvPr id="58" name="正方形/長方形 57"/>
              <p:cNvSpPr/>
              <p:nvPr/>
            </p:nvSpPr>
            <p:spPr>
              <a:xfrm>
                <a:off x="420846" y="4455280"/>
                <a:ext cx="1546956"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看護師 </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4</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59" name="正方形/長方形 58"/>
              <p:cNvSpPr/>
              <p:nvPr/>
            </p:nvSpPr>
            <p:spPr>
              <a:xfrm>
                <a:off x="464367" y="6085996"/>
                <a:ext cx="1338773" cy="55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450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p:txBody>
          </p:sp>
          <p:pic>
            <p:nvPicPr>
              <p:cNvPr id="60" name="図 59"/>
              <p:cNvPicPr>
                <a:picLocks noChangeAspect="1"/>
              </p:cNvPicPr>
              <p:nvPr/>
            </p:nvPicPr>
            <p:blipFill>
              <a:blip r:embed="rId4"/>
              <a:stretch>
                <a:fillRect/>
              </a:stretch>
            </p:blipFill>
            <p:spPr>
              <a:xfrm>
                <a:off x="2772735" y="4939010"/>
                <a:ext cx="809524" cy="1142857"/>
              </a:xfrm>
              <a:prstGeom prst="rect">
                <a:avLst/>
              </a:prstGeom>
            </p:spPr>
          </p:pic>
          <p:sp>
            <p:nvSpPr>
              <p:cNvPr id="61" name="正方形/長方形 60"/>
              <p:cNvSpPr/>
              <p:nvPr/>
            </p:nvSpPr>
            <p:spPr>
              <a:xfrm>
                <a:off x="2540727" y="4443876"/>
                <a:ext cx="1162251"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管理者 </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5</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62" name="正方形/長方形 61"/>
              <p:cNvSpPr/>
              <p:nvPr/>
            </p:nvSpPr>
            <p:spPr>
              <a:xfrm>
                <a:off x="4112019" y="4430859"/>
                <a:ext cx="1162251"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運転手 </a:t>
                </a:r>
                <a:r>
                  <a:rPr lang="en-US" altLang="ja-JP" sz="1100" dirty="0">
                    <a:latin typeface="HG丸ｺﾞｼｯｸM-PRO" panose="020F0600000000000000" pitchFamily="50" charset="-128"/>
                    <a:ea typeface="HG丸ｺﾞｼｯｸM-PRO" panose="020F0600000000000000" pitchFamily="50" charset="-128"/>
                  </a:rPr>
                  <a:t>0.3</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7</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63" name="正方形/長方形 62"/>
              <p:cNvSpPr/>
              <p:nvPr/>
            </p:nvSpPr>
            <p:spPr>
              <a:xfrm>
                <a:off x="5967806" y="4455280"/>
                <a:ext cx="1162251"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事務員 </a:t>
                </a:r>
                <a:r>
                  <a:rPr lang="en-US" altLang="ja-JP" sz="1100" dirty="0">
                    <a:latin typeface="HG丸ｺﾞｼｯｸM-PRO" panose="020F0600000000000000" pitchFamily="50" charset="-128"/>
                    <a:ea typeface="HG丸ｺﾞｼｯｸM-PRO" panose="020F0600000000000000" pitchFamily="50" charset="-128"/>
                  </a:rPr>
                  <a:t>0.8</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5</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68" name="角丸四角形 67"/>
              <p:cNvSpPr/>
              <p:nvPr/>
            </p:nvSpPr>
            <p:spPr>
              <a:xfrm>
                <a:off x="7055895" y="4894089"/>
                <a:ext cx="5004000" cy="1117757"/>
              </a:xfrm>
              <a:prstGeom prst="round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lang="ja-JP" altLang="en-US" sz="1100" dirty="0">
                    <a:latin typeface="HG丸ｺﾞｼｯｸM-PRO" panose="020F0600000000000000" pitchFamily="50" charset="-128"/>
                    <a:ea typeface="HG丸ｺﾞｼｯｸM-PRO" panose="020F0600000000000000" pitchFamily="50" charset="-128"/>
                  </a:rPr>
                  <a:t>平均賃金改善額</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常勤換算</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440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130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105</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255))/3.1</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35.5</a:t>
                </a:r>
                <a:r>
                  <a:rPr lang="ja-JP" altLang="en-US" sz="900" dirty="0">
                    <a:latin typeface="HG丸ｺﾞｼｯｸM-PRO" panose="020F0600000000000000" pitchFamily="50" charset="-128"/>
                    <a:ea typeface="HG丸ｺﾞｼｯｸM-PRO" panose="020F0600000000000000" pitchFamily="50" charset="-128"/>
                  </a:rPr>
                  <a:t>万円</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実人数　</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440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130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105</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255))/4</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27.5</a:t>
                </a:r>
                <a:r>
                  <a:rPr lang="ja-JP" altLang="en-US" sz="900" dirty="0">
                    <a:latin typeface="HG丸ｺﾞｼｯｸM-PRO" panose="020F0600000000000000" pitchFamily="50" charset="-128"/>
                    <a:ea typeface="HG丸ｺﾞｼｯｸM-PRO" panose="020F0600000000000000" pitchFamily="50" charset="-128"/>
                  </a:rPr>
                  <a:t>万円</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改善後の平均賃金額</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常勤換算</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440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130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280)/3.1</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419.4</a:t>
                </a:r>
                <a:r>
                  <a:rPr lang="ja-JP" altLang="en-US" sz="900" dirty="0">
                    <a:latin typeface="HG丸ｺﾞｼｯｸM-PRO" panose="020F0600000000000000" pitchFamily="50" charset="-128"/>
                    <a:ea typeface="HG丸ｺﾞｼｯｸM-PRO" panose="020F0600000000000000" pitchFamily="50" charset="-128"/>
                  </a:rPr>
                  <a:t>万円</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実人数　</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440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130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280)/4</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325</a:t>
                </a:r>
                <a:r>
                  <a:rPr lang="ja-JP" altLang="en-US" sz="900" dirty="0">
                    <a:latin typeface="HG丸ｺﾞｼｯｸM-PRO" panose="020F0600000000000000" pitchFamily="50" charset="-128"/>
                    <a:ea typeface="HG丸ｺﾞｼｯｸM-PRO" panose="020F0600000000000000" pitchFamily="50" charset="-128"/>
                  </a:rPr>
                  <a:t>万円</a:t>
                </a:r>
                <a:r>
                  <a:rPr lang="ja-JP" altLang="en-US" sz="1100" dirty="0">
                    <a:latin typeface="HG丸ｺﾞｼｯｸM-PRO" panose="020F0600000000000000" pitchFamily="50" charset="-128"/>
                    <a:ea typeface="HG丸ｺﾞｼｯｸM-PRO" panose="020F0600000000000000" pitchFamily="50" charset="-128"/>
                  </a:rPr>
                  <a:t>　　 </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1881232" y="6084563"/>
                <a:ext cx="1781907" cy="55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380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71" name="正方形/長方形 70"/>
              <p:cNvSpPr/>
              <p:nvPr/>
            </p:nvSpPr>
            <p:spPr>
              <a:xfrm>
                <a:off x="3708787" y="6077044"/>
                <a:ext cx="1960098" cy="585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105</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130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年</a:t>
                </a:r>
                <a:endParaRPr lang="en-US" altLang="ja-JP" sz="1100" dirty="0" smtClean="0">
                  <a:latin typeface="HG丸ｺﾞｼｯｸM-PRO" panose="020F0600000000000000" pitchFamily="50" charset="-128"/>
                  <a:ea typeface="HG丸ｺﾞｼｯｸM-PRO" panose="020F0600000000000000" pitchFamily="50" charset="-128"/>
                </a:endParaRPr>
              </a:p>
              <a:p>
                <a:r>
                  <a:rPr lang="zh-TW" altLang="en-US" sz="900" dirty="0">
                    <a:latin typeface="HG丸ｺﾞｼｯｸM-PRO" panose="020F0600000000000000" pitchFamily="50" charset="-128"/>
                    <a:ea typeface="HG丸ｺﾞｼｯｸM-PRO" panose="020F0600000000000000" pitchFamily="50" charset="-128"/>
                  </a:rPr>
                  <a:t>→ 常勤換算割戻後 </a:t>
                </a:r>
                <a:r>
                  <a:rPr lang="en-US" altLang="zh-TW" sz="900" dirty="0" smtClean="0">
                    <a:latin typeface="HG丸ｺﾞｼｯｸM-PRO" panose="020F0600000000000000" pitchFamily="50" charset="-128"/>
                    <a:ea typeface="HG丸ｺﾞｼｯｸM-PRO" panose="020F0600000000000000" pitchFamily="50" charset="-128"/>
                  </a:rPr>
                  <a:t>43</a:t>
                </a:r>
                <a:r>
                  <a:rPr lang="en-US" altLang="ja-JP" sz="900" dirty="0" smtClean="0">
                    <a:latin typeface="HG丸ｺﾞｼｯｸM-PRO" panose="020F0600000000000000" pitchFamily="50" charset="-128"/>
                    <a:ea typeface="HG丸ｺﾞｼｯｸM-PRO" panose="020F0600000000000000" pitchFamily="50" charset="-128"/>
                  </a:rPr>
                  <a:t>3</a:t>
                </a:r>
                <a:r>
                  <a:rPr lang="en-US" altLang="zh-TW"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3</a:t>
                </a:r>
                <a:r>
                  <a:rPr lang="ja-JP" altLang="en-US" sz="900" dirty="0" smtClean="0">
                    <a:latin typeface="HG丸ｺﾞｼｯｸM-PRO" panose="020F0600000000000000" pitchFamily="50" charset="-128"/>
                    <a:ea typeface="HG丸ｺﾞｼｯｸM-PRO" panose="020F0600000000000000" pitchFamily="50" charset="-128"/>
                  </a:rPr>
                  <a:t>万</a:t>
                </a:r>
                <a:r>
                  <a:rPr lang="zh-TW" altLang="en-US" sz="900" dirty="0" smtClean="0">
                    <a:latin typeface="HG丸ｺﾞｼｯｸM-PRO" panose="020F0600000000000000" pitchFamily="50" charset="-128"/>
                    <a:ea typeface="HG丸ｺﾞｼｯｸM-PRO" panose="020F0600000000000000" pitchFamily="50" charset="-128"/>
                  </a:rPr>
                  <a:t>円</a:t>
                </a:r>
                <a:r>
                  <a:rPr lang="en-US" altLang="zh-TW" sz="900" dirty="0">
                    <a:latin typeface="HG丸ｺﾞｼｯｸM-PRO" panose="020F0600000000000000" pitchFamily="50" charset="-128"/>
                    <a:ea typeface="HG丸ｺﾞｼｯｸM-PRO" panose="020F0600000000000000" pitchFamily="50" charset="-128"/>
                  </a:rPr>
                  <a:t>/</a:t>
                </a:r>
                <a:r>
                  <a:rPr lang="zh-TW" altLang="en-US" sz="900" dirty="0" smtClean="0">
                    <a:latin typeface="HG丸ｺﾞｼｯｸM-PRO" panose="020F0600000000000000" pitchFamily="50" charset="-128"/>
                    <a:ea typeface="HG丸ｺﾞｼｯｸM-PRO" panose="020F0600000000000000" pitchFamily="50" charset="-128"/>
                  </a:rPr>
                  <a:t>年</a:t>
                </a:r>
                <a:endParaRPr lang="zh-TW" altLang="en-US" sz="900" dirty="0">
                  <a:latin typeface="HG丸ｺﾞｼｯｸM-PRO" panose="020F0600000000000000" pitchFamily="50" charset="-128"/>
                  <a:ea typeface="HG丸ｺﾞｼｯｸM-PRO" panose="020F0600000000000000" pitchFamily="50" charset="-128"/>
                </a:endParaRPr>
              </a:p>
            </p:txBody>
          </p:sp>
          <p:sp>
            <p:nvSpPr>
              <p:cNvPr id="72" name="正方形/長方形 71"/>
              <p:cNvSpPr/>
              <p:nvPr/>
            </p:nvSpPr>
            <p:spPr>
              <a:xfrm>
                <a:off x="5714533" y="6079865"/>
                <a:ext cx="1960098" cy="5830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255</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280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年</a:t>
                </a:r>
                <a:endParaRPr lang="en-US" altLang="ja-JP" sz="1100" dirty="0" smtClean="0">
                  <a:latin typeface="HG丸ｺﾞｼｯｸM-PRO" panose="020F0600000000000000" pitchFamily="50" charset="-128"/>
                  <a:ea typeface="HG丸ｺﾞｼｯｸM-PRO" panose="020F0600000000000000" pitchFamily="50" charset="-128"/>
                </a:endParaRPr>
              </a:p>
              <a:p>
                <a:pPr lvl="0"/>
                <a:r>
                  <a:rPr lang="zh-TW" altLang="en-US" sz="900" dirty="0">
                    <a:solidFill>
                      <a:prstClr val="black"/>
                    </a:solidFill>
                    <a:latin typeface="HG丸ｺﾞｼｯｸM-PRO" panose="020F0600000000000000" pitchFamily="50" charset="-128"/>
                    <a:ea typeface="HG丸ｺﾞｼｯｸM-PRO" panose="020F0600000000000000" pitchFamily="50" charset="-128"/>
                  </a:rPr>
                  <a:t>→ 常勤換算割戻後 </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350</a:t>
                </a:r>
                <a:r>
                  <a:rPr lang="zh-TW" altLang="en-US" sz="900" dirty="0" smtClean="0">
                    <a:solidFill>
                      <a:prstClr val="black"/>
                    </a:solidFill>
                    <a:latin typeface="HG丸ｺﾞｼｯｸM-PRO" panose="020F0600000000000000" pitchFamily="50" charset="-128"/>
                    <a:ea typeface="HG丸ｺﾞｼｯｸM-PRO" panose="020F0600000000000000" pitchFamily="50" charset="-128"/>
                  </a:rPr>
                  <a:t>万円</a:t>
                </a:r>
                <a:r>
                  <a:rPr lang="en-US" altLang="zh-TW" sz="900" dirty="0">
                    <a:solidFill>
                      <a:prstClr val="black"/>
                    </a:solidFill>
                    <a:latin typeface="HG丸ｺﾞｼｯｸM-PRO" panose="020F0600000000000000" pitchFamily="50" charset="-128"/>
                    <a:ea typeface="HG丸ｺﾞｼｯｸM-PRO" panose="020F0600000000000000" pitchFamily="50" charset="-128"/>
                  </a:rPr>
                  <a:t>/</a:t>
                </a:r>
                <a:r>
                  <a:rPr lang="zh-TW" altLang="en-US" sz="900" dirty="0" smtClean="0">
                    <a:solidFill>
                      <a:prstClr val="black"/>
                    </a:solidFill>
                    <a:latin typeface="HG丸ｺﾞｼｯｸM-PRO" panose="020F0600000000000000" pitchFamily="50" charset="-128"/>
                    <a:ea typeface="HG丸ｺﾞｼｯｸM-PRO" panose="020F0600000000000000" pitchFamily="50" charset="-128"/>
                  </a:rPr>
                  <a:t>年</a:t>
                </a:r>
                <a:endParaRPr lang="zh-TW"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0" name="楕円 89"/>
              <p:cNvSpPr/>
              <p:nvPr/>
            </p:nvSpPr>
            <p:spPr>
              <a:xfrm>
                <a:off x="4758661" y="3940914"/>
                <a:ext cx="2685919" cy="512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常勤換算人数</a:t>
                </a:r>
                <a:r>
                  <a:rPr lang="en-US" altLang="ja-JP" sz="1200" dirty="0">
                    <a:latin typeface="HG丸ｺﾞｼｯｸM-PRO" panose="020F0600000000000000" pitchFamily="50" charset="-128"/>
                    <a:ea typeface="HG丸ｺﾞｼｯｸM-PRO" panose="020F0600000000000000" pitchFamily="50" charset="-128"/>
                  </a:rPr>
                  <a:t>3.1</a:t>
                </a:r>
                <a:r>
                  <a:rPr lang="ja-JP" altLang="en-US" sz="1200" dirty="0">
                    <a:latin typeface="HG丸ｺﾞｼｯｸM-PRO" panose="020F0600000000000000" pitchFamily="50" charset="-128"/>
                    <a:ea typeface="HG丸ｺﾞｼｯｸM-PRO" panose="020F0600000000000000" pitchFamily="50" charset="-128"/>
                  </a:rPr>
                  <a:t>人</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実人数</a:t>
                </a:r>
                <a:r>
                  <a:rPr lang="en-US" altLang="ja-JP" sz="1200" dirty="0">
                    <a:latin typeface="HG丸ｺﾞｼｯｸM-PRO" panose="020F0600000000000000" pitchFamily="50" charset="-128"/>
                    <a:ea typeface="HG丸ｺﾞｼｯｸM-PRO" panose="020F0600000000000000" pitchFamily="50" charset="-128"/>
                  </a:rPr>
                  <a:t>4</a:t>
                </a:r>
                <a:r>
                  <a:rPr lang="ja-JP" altLang="en-US" sz="1200" dirty="0">
                    <a:latin typeface="HG丸ｺﾞｼｯｸM-PRO" panose="020F0600000000000000" pitchFamily="50" charset="-128"/>
                    <a:ea typeface="HG丸ｺﾞｼｯｸM-PRO" panose="020F0600000000000000" pitchFamily="50" charset="-128"/>
                  </a:rPr>
                  <a:t>人</a:t>
                </a:r>
              </a:p>
            </p:txBody>
          </p:sp>
          <p:sp>
            <p:nvSpPr>
              <p:cNvPr id="91" name="スマイル 90"/>
              <p:cNvSpPr/>
              <p:nvPr/>
            </p:nvSpPr>
            <p:spPr>
              <a:xfrm>
                <a:off x="5355983" y="4391648"/>
                <a:ext cx="328048" cy="32805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 name="線吹き出し 1 (枠付き) 93"/>
              <p:cNvSpPr/>
              <p:nvPr/>
            </p:nvSpPr>
            <p:spPr>
              <a:xfrm>
                <a:off x="1503178" y="4926416"/>
                <a:ext cx="1338773" cy="1102502"/>
              </a:xfrm>
              <a:prstGeom prst="borderCallout1">
                <a:avLst>
                  <a:gd name="adj1" fmla="val 45482"/>
                  <a:gd name="adj2" fmla="val -870"/>
                  <a:gd name="adj3" fmla="val 39380"/>
                  <a:gd name="adj4" fmla="val -27614"/>
                </a:avLst>
              </a:prstGeom>
              <a:ln>
                <a:tailEnd type="triangle"/>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年額</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万円を超えているので改善対象にはできません！</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ただし、平均時の母数には算入可</a:t>
                </a:r>
              </a:p>
            </p:txBody>
          </p:sp>
          <p:sp>
            <p:nvSpPr>
              <p:cNvPr id="24" name="テキスト ボックス 23"/>
              <p:cNvSpPr txBox="1"/>
              <p:nvPr/>
            </p:nvSpPr>
            <p:spPr>
              <a:xfrm>
                <a:off x="3280148" y="3970109"/>
                <a:ext cx="1338329" cy="369332"/>
              </a:xfrm>
              <a:prstGeom prst="rect">
                <a:avLst/>
              </a:prstGeom>
              <a:noFill/>
            </p:spPr>
            <p:txBody>
              <a:bodyPr wrap="square" rtlCol="0">
                <a:spAutoFit/>
              </a:bodyPr>
              <a:lstStyle/>
              <a:p>
                <a:r>
                  <a:rPr lang="en-US" altLang="ja-JP" b="1" dirty="0">
                    <a:latin typeface="HG丸ｺﾞｼｯｸM-PRO" panose="020F0600000000000000" pitchFamily="50" charset="-128"/>
                    <a:ea typeface="HG丸ｺﾞｼｯｸM-PRO" panose="020F0600000000000000" pitchFamily="50" charset="-128"/>
                  </a:rPr>
                  <a:t>Group</a:t>
                </a:r>
                <a:r>
                  <a:rPr lang="ja-JP" altLang="en-US" b="1" dirty="0">
                    <a:latin typeface="HG丸ｺﾞｼｯｸM-PRO" panose="020F0600000000000000" pitchFamily="50" charset="-128"/>
                    <a:ea typeface="HG丸ｺﾞｼｯｸM-PRO" panose="020F0600000000000000" pitchFamily="50" charset="-128"/>
                  </a:rPr>
                  <a:t>３</a:t>
                </a:r>
              </a:p>
            </p:txBody>
          </p:sp>
        </p:grpSp>
        <p:sp>
          <p:nvSpPr>
            <p:cNvPr id="5" name="楕円 4"/>
            <p:cNvSpPr/>
            <p:nvPr/>
          </p:nvSpPr>
          <p:spPr>
            <a:xfrm>
              <a:off x="9461737" y="5737681"/>
              <a:ext cx="914400" cy="26151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スマイル 53"/>
            <p:cNvSpPr/>
            <p:nvPr/>
          </p:nvSpPr>
          <p:spPr>
            <a:xfrm>
              <a:off x="10479107" y="5753715"/>
              <a:ext cx="203692" cy="203692"/>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角丸四角形 1"/>
          <p:cNvSpPr/>
          <p:nvPr/>
        </p:nvSpPr>
        <p:spPr>
          <a:xfrm>
            <a:off x="280077" y="88208"/>
            <a:ext cx="1325171"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配分方法の例</a:t>
            </a:r>
          </a:p>
        </p:txBody>
      </p:sp>
      <p:sp>
        <p:nvSpPr>
          <p:cNvPr id="11" name="爆発 2 10"/>
          <p:cNvSpPr/>
          <p:nvPr/>
        </p:nvSpPr>
        <p:spPr>
          <a:xfrm>
            <a:off x="4605560" y="4668246"/>
            <a:ext cx="2119037" cy="1494311"/>
          </a:xfrm>
          <a:prstGeom prst="irregularSeal2">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100" dirty="0">
                <a:solidFill>
                  <a:schemeClr val="tx1"/>
                </a:solidFill>
                <a:latin typeface="HG丸ｺﾞｼｯｸM-PRO" panose="020F0600000000000000" pitchFamily="50" charset="-128"/>
                <a:ea typeface="HG丸ｺﾞｼｯｸM-PRO" panose="020F0600000000000000" pitchFamily="50" charset="-128"/>
              </a:rPr>
              <a:t>G3</a:t>
            </a:r>
            <a:r>
              <a:rPr lang="ja-JP" altLang="en-US" sz="1100" dirty="0" err="1">
                <a:solidFill>
                  <a:schemeClr val="tx1"/>
                </a:solidFill>
                <a:latin typeface="HG丸ｺﾞｼｯｸM-PRO" panose="020F0600000000000000" pitchFamily="50" charset="-128"/>
                <a:ea typeface="HG丸ｺﾞｼｯｸM-PRO" panose="020F0600000000000000" pitchFamily="50" charset="-128"/>
              </a:rPr>
              <a:t>だけは</a:t>
            </a:r>
            <a:r>
              <a:rPr lang="ja-JP" altLang="en-US" sz="1100" dirty="0">
                <a:solidFill>
                  <a:schemeClr val="tx1"/>
                </a:solidFill>
                <a:latin typeface="HG丸ｺﾞｼｯｸM-PRO" panose="020F0600000000000000" pitchFamily="50" charset="-128"/>
                <a:ea typeface="HG丸ｺﾞｼｯｸM-PRO" panose="020F0600000000000000" pitchFamily="50" charset="-128"/>
              </a:rPr>
              <a:t>実人数に</a:t>
            </a:r>
            <a:r>
              <a:rPr lang="ja-JP" altLang="en-US" sz="1100">
                <a:solidFill>
                  <a:schemeClr val="tx1"/>
                </a:solidFill>
                <a:latin typeface="HG丸ｺﾞｼｯｸM-PRO" panose="020F0600000000000000" pitchFamily="50" charset="-128"/>
                <a:ea typeface="HG丸ｺﾞｼｯｸM-PRO" panose="020F0600000000000000" pitchFamily="50" charset="-128"/>
              </a:rPr>
              <a:t>よる平均も可能</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p>
          <a:p>
            <a:pPr algn="ctr"/>
            <a:endParaRPr lang="ja-JP" altLang="en-US" sz="1000" dirty="0"/>
          </a:p>
        </p:txBody>
      </p:sp>
      <p:sp>
        <p:nvSpPr>
          <p:cNvPr id="64" name="楕円 63"/>
          <p:cNvSpPr/>
          <p:nvPr/>
        </p:nvSpPr>
        <p:spPr>
          <a:xfrm>
            <a:off x="10155647" y="1211399"/>
            <a:ext cx="914400" cy="26151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対角する 2 つの角を丸めた四角形 72"/>
          <p:cNvSpPr/>
          <p:nvPr/>
        </p:nvSpPr>
        <p:spPr>
          <a:xfrm>
            <a:off x="7907897" y="3896116"/>
            <a:ext cx="3924000" cy="959357"/>
          </a:xfrm>
          <a:prstGeom prst="round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条件</a:t>
            </a:r>
            <a:r>
              <a:rPr lang="en-US" altLang="ja-JP" sz="1100" dirty="0">
                <a:latin typeface="HG丸ｺﾞｼｯｸM-PRO" panose="020F0600000000000000" pitchFamily="50" charset="-128"/>
                <a:ea typeface="HG丸ｺﾞｼｯｸM-PRO" panose="020F0600000000000000" pitchFamily="50" charset="-128"/>
              </a:rPr>
              <a:t>c</a:t>
            </a: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G2</a:t>
            </a:r>
            <a:r>
              <a:rPr lang="ja-JP" altLang="en-US" sz="1100" dirty="0">
                <a:latin typeface="HG丸ｺﾞｼｯｸM-PRO" panose="020F0600000000000000" pitchFamily="50" charset="-128"/>
                <a:ea typeface="HG丸ｺﾞｼｯｸM-PRO" panose="020F0600000000000000" pitchFamily="50" charset="-128"/>
              </a:rPr>
              <a:t>の平均賃金改善額が </a:t>
            </a:r>
            <a:r>
              <a:rPr lang="en-US" altLang="ja-JP" sz="1100" dirty="0">
                <a:latin typeface="HG丸ｺﾞｼｯｸM-PRO" panose="020F0600000000000000" pitchFamily="50" charset="-128"/>
                <a:ea typeface="HG丸ｺﾞｼｯｸM-PRO" panose="020F0600000000000000" pitchFamily="50" charset="-128"/>
              </a:rPr>
              <a:t>G3</a:t>
            </a:r>
            <a:r>
              <a:rPr lang="ja-JP" altLang="en-US" sz="1100" dirty="0">
                <a:latin typeface="HG丸ｺﾞｼｯｸM-PRO" panose="020F0600000000000000" pitchFamily="50" charset="-128"/>
                <a:ea typeface="HG丸ｺﾞｼｯｸM-PRO" panose="020F0600000000000000" pitchFamily="50" charset="-128"/>
              </a:rPr>
              <a:t>の</a:t>
            </a:r>
            <a:r>
              <a:rPr lang="en-US" altLang="ja-JP" sz="1100" dirty="0">
                <a:latin typeface="HG丸ｺﾞｼｯｸM-PRO" panose="020F0600000000000000" pitchFamily="50" charset="-128"/>
                <a:ea typeface="HG丸ｺﾞｼｯｸM-PRO" panose="020F0600000000000000" pitchFamily="50" charset="-128"/>
              </a:rPr>
              <a:t>2</a:t>
            </a:r>
            <a:r>
              <a:rPr lang="ja-JP" altLang="en-US" sz="1100" dirty="0">
                <a:latin typeface="HG丸ｺﾞｼｯｸM-PRO" panose="020F0600000000000000" pitchFamily="50" charset="-128"/>
                <a:ea typeface="HG丸ｺﾞｼｯｸM-PRO" panose="020F0600000000000000" pitchFamily="50" charset="-128"/>
              </a:rPr>
              <a:t>倍以上ではないが、　</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G3</a:t>
            </a:r>
            <a:r>
              <a:rPr lang="ja-JP" altLang="en-US" sz="1100" dirty="0">
                <a:latin typeface="HG丸ｺﾞｼｯｸM-PRO" panose="020F0600000000000000" pitchFamily="50" charset="-128"/>
                <a:ea typeface="HG丸ｺﾞｼｯｸM-PRO" panose="020F0600000000000000" pitchFamily="50" charset="-128"/>
              </a:rPr>
              <a:t>の平均賃金額が</a:t>
            </a:r>
            <a:r>
              <a:rPr lang="en-US" altLang="ja-JP" sz="1100" dirty="0">
                <a:latin typeface="HG丸ｺﾞｼｯｸM-PRO" panose="020F0600000000000000" pitchFamily="50" charset="-128"/>
                <a:ea typeface="HG丸ｺﾞｼｯｸM-PRO" panose="020F0600000000000000" pitchFamily="50" charset="-128"/>
              </a:rPr>
              <a:t>G2</a:t>
            </a:r>
            <a:r>
              <a:rPr lang="ja-JP" altLang="en-US" sz="1100" dirty="0">
                <a:latin typeface="HG丸ｺﾞｼｯｸM-PRO" panose="020F0600000000000000" pitchFamily="50" charset="-128"/>
                <a:ea typeface="HG丸ｺﾞｼｯｸM-PRO" panose="020F0600000000000000" pitchFamily="50" charset="-128"/>
              </a:rPr>
              <a:t>の平均賃金額を上回って</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いないのでクリア</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b="1" dirty="0">
                <a:solidFill>
                  <a:srgbClr val="FF0000"/>
                </a:solidFill>
                <a:latin typeface="HG丸ｺﾞｼｯｸM-PRO" panose="020F0600000000000000" pitchFamily="50" charset="-128"/>
                <a:ea typeface="HG丸ｺﾞｼｯｸM-PRO" panose="020F0600000000000000" pitchFamily="50" charset="-128"/>
              </a:rPr>
              <a:t>注！この場合は</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Group3</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の平均賃金改善額が</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Group2</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の</a:t>
            </a:r>
            <a:endParaRPr lang="en-US" altLang="ja-JP" sz="11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100" b="1" dirty="0">
                <a:solidFill>
                  <a:srgbClr val="FF0000"/>
                </a:solidFill>
                <a:latin typeface="HG丸ｺﾞｼｯｸM-PRO" panose="020F0600000000000000" pitchFamily="50" charset="-128"/>
                <a:ea typeface="HG丸ｺﾞｼｯｸM-PRO" panose="020F0600000000000000" pitchFamily="50" charset="-128"/>
              </a:rPr>
              <a:t>　　平均賃金改善額を上回っていないかもチェック！</a:t>
            </a:r>
            <a:endParaRPr lang="en-US" altLang="ja-JP" sz="1100"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26" name="直線コネクタ 25">
            <a:extLst>
              <a:ext uri="{FF2B5EF4-FFF2-40B4-BE49-F238E27FC236}">
                <a16:creationId xmlns:a16="http://schemas.microsoft.com/office/drawing/2014/main" id="{69D70994-C2E0-4F39-AA3C-A1B33771D31D}"/>
              </a:ext>
            </a:extLst>
          </p:cNvPr>
          <p:cNvCxnSpPr/>
          <p:nvPr/>
        </p:nvCxnSpPr>
        <p:spPr>
          <a:xfrm>
            <a:off x="11228103" y="1129246"/>
            <a:ext cx="603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8491D65-81EA-468E-88A1-1CB70CA6FD3D}"/>
              </a:ext>
            </a:extLst>
          </p:cNvPr>
          <p:cNvCxnSpPr/>
          <p:nvPr/>
        </p:nvCxnSpPr>
        <p:spPr>
          <a:xfrm>
            <a:off x="11378481" y="5538686"/>
            <a:ext cx="603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21"/>
          <p:cNvSpPr>
            <a:spLocks noGrp="1"/>
          </p:cNvSpPr>
          <p:nvPr>
            <p:ph type="sldNum" sz="quarter" idx="12"/>
          </p:nvPr>
        </p:nvSpPr>
        <p:spPr/>
        <p:txBody>
          <a:bodyPr/>
          <a:lstStyle/>
          <a:p>
            <a:fld id="{E9CE2935-82DA-48EB-8DEF-BD9F9B927993}" type="slidenum">
              <a:rPr kumimoji="1" lang="ja-JP" altLang="en-US" smtClean="0"/>
              <a:t>6</a:t>
            </a:fld>
            <a:endParaRPr kumimoji="1" lang="ja-JP" altLang="en-US"/>
          </a:p>
        </p:txBody>
      </p:sp>
    </p:spTree>
    <p:extLst>
      <p:ext uri="{BB962C8B-B14F-4D97-AF65-F5344CB8AC3E}">
        <p14:creationId xmlns:p14="http://schemas.microsoft.com/office/powerpoint/2010/main" val="128391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199850" y="586205"/>
            <a:ext cx="6943725" cy="2990850"/>
          </a:xfrm>
          <a:prstGeom prst="rect">
            <a:avLst/>
          </a:prstGeom>
        </p:spPr>
      </p:pic>
      <p:sp>
        <p:nvSpPr>
          <p:cNvPr id="2" name="角丸四角形 1"/>
          <p:cNvSpPr/>
          <p:nvPr/>
        </p:nvSpPr>
        <p:spPr>
          <a:xfrm>
            <a:off x="280077" y="49571"/>
            <a:ext cx="4485106"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smtClean="0">
                <a:latin typeface="HG丸ｺﾞｼｯｸM-PRO" panose="020F0600000000000000" pitchFamily="50" charset="-128"/>
                <a:ea typeface="HG丸ｺﾞｼｯｸM-PRO" panose="020F0600000000000000" pitchFamily="50" charset="-128"/>
              </a:rPr>
              <a:t>想定される各</a:t>
            </a:r>
            <a:r>
              <a:rPr lang="en-US" altLang="ja-JP" sz="1600" dirty="0" smtClean="0">
                <a:latin typeface="HG丸ｺﾞｼｯｸM-PRO" panose="020F0600000000000000" pitchFamily="50" charset="-128"/>
                <a:ea typeface="HG丸ｺﾞｼｯｸM-PRO" panose="020F0600000000000000" pitchFamily="50" charset="-128"/>
              </a:rPr>
              <a:t>Group</a:t>
            </a:r>
            <a:r>
              <a:rPr lang="ja-JP" altLang="en-US" sz="1600" dirty="0" err="1" smtClean="0">
                <a:latin typeface="HG丸ｺﾞｼｯｸM-PRO" panose="020F0600000000000000" pitchFamily="50" charset="-128"/>
                <a:ea typeface="HG丸ｺﾞｼｯｸM-PRO" panose="020F0600000000000000" pitchFamily="50" charset="-128"/>
              </a:rPr>
              <a:t>への</a:t>
            </a:r>
            <a:r>
              <a:rPr lang="ja-JP" altLang="en-US" sz="1600" dirty="0" smtClean="0">
                <a:latin typeface="HG丸ｺﾞｼｯｸM-PRO" panose="020F0600000000000000" pitchFamily="50" charset="-128"/>
                <a:ea typeface="HG丸ｺﾞｼｯｸM-PRO" panose="020F0600000000000000" pitchFamily="50" charset="-128"/>
              </a:rPr>
              <a:t>主な配分パターン</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643025" y="1540313"/>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Group1</a:t>
            </a:r>
            <a:endParaRPr kumimoji="1" lang="ja-JP" altLang="en-US" sz="1050" b="1" dirty="0"/>
          </a:p>
        </p:txBody>
      </p:sp>
      <p:sp>
        <p:nvSpPr>
          <p:cNvPr id="8" name="正方形/長方形 7"/>
          <p:cNvSpPr/>
          <p:nvPr/>
        </p:nvSpPr>
        <p:spPr>
          <a:xfrm>
            <a:off x="2278928" y="1977567"/>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Group1</a:t>
            </a:r>
            <a:endParaRPr kumimoji="1" lang="ja-JP" altLang="en-US" sz="1050" b="1" dirty="0"/>
          </a:p>
        </p:txBody>
      </p:sp>
      <p:sp>
        <p:nvSpPr>
          <p:cNvPr id="9" name="正方形/長方形 8"/>
          <p:cNvSpPr/>
          <p:nvPr/>
        </p:nvSpPr>
        <p:spPr>
          <a:xfrm>
            <a:off x="4668875" y="2103905"/>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Group1</a:t>
            </a:r>
            <a:endParaRPr kumimoji="1" lang="ja-JP" altLang="en-US" sz="1050" b="1" dirty="0"/>
          </a:p>
        </p:txBody>
      </p:sp>
      <p:sp>
        <p:nvSpPr>
          <p:cNvPr id="10" name="正方形/長方形 9"/>
          <p:cNvSpPr/>
          <p:nvPr/>
        </p:nvSpPr>
        <p:spPr>
          <a:xfrm>
            <a:off x="3083601" y="2573389"/>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Group2</a:t>
            </a:r>
            <a:endParaRPr kumimoji="1" lang="ja-JP" altLang="en-US" sz="1050" b="1" dirty="0"/>
          </a:p>
        </p:txBody>
      </p:sp>
      <p:sp>
        <p:nvSpPr>
          <p:cNvPr id="11" name="正方形/長方形 10"/>
          <p:cNvSpPr/>
          <p:nvPr/>
        </p:nvSpPr>
        <p:spPr>
          <a:xfrm>
            <a:off x="5483483" y="2597934"/>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Group2</a:t>
            </a:r>
            <a:endParaRPr kumimoji="1" lang="ja-JP" altLang="en-US" sz="1050" b="1" dirty="0"/>
          </a:p>
        </p:txBody>
      </p:sp>
      <p:sp>
        <p:nvSpPr>
          <p:cNvPr id="12" name="正方形/長方形 11"/>
          <p:cNvSpPr/>
          <p:nvPr/>
        </p:nvSpPr>
        <p:spPr>
          <a:xfrm>
            <a:off x="6599682" y="3214418"/>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Group3</a:t>
            </a:r>
            <a:endParaRPr kumimoji="1" lang="ja-JP" altLang="en-US" sz="1050" b="1" dirty="0"/>
          </a:p>
        </p:txBody>
      </p:sp>
      <p:grpSp>
        <p:nvGrpSpPr>
          <p:cNvPr id="16" name="グループ化 15"/>
          <p:cNvGrpSpPr/>
          <p:nvPr/>
        </p:nvGrpSpPr>
        <p:grpSpPr>
          <a:xfrm>
            <a:off x="7132936" y="105795"/>
            <a:ext cx="4032080" cy="3237015"/>
            <a:chOff x="7316938" y="237174"/>
            <a:chExt cx="4032080" cy="3237015"/>
          </a:xfrm>
        </p:grpSpPr>
        <p:sp>
          <p:nvSpPr>
            <p:cNvPr id="6" name="角丸四角形 5"/>
            <p:cNvSpPr/>
            <p:nvPr/>
          </p:nvSpPr>
          <p:spPr>
            <a:xfrm>
              <a:off x="7316938" y="237174"/>
              <a:ext cx="4032080" cy="32370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基本の考え方</a:t>
              </a:r>
              <a:r>
                <a:rPr lang="en-US" altLang="ja-JP" dirty="0" smtClean="0">
                  <a:latin typeface="HG丸ｺﾞｼｯｸM-PRO" panose="020F0600000000000000" pitchFamily="50" charset="-128"/>
                  <a:ea typeface="HG丸ｺﾞｼｯｸM-PRO" panose="020F0600000000000000" pitchFamily="50" charset="-128"/>
                </a:rPr>
                <a:t>】</a:t>
              </a:r>
            </a:p>
            <a:p>
              <a:r>
                <a:rPr kumimoji="1" lang="ja-JP" altLang="en-US" sz="1400" dirty="0" smtClean="0">
                  <a:latin typeface="HG丸ｺﾞｼｯｸM-PRO" panose="020F0600000000000000" pitchFamily="50" charset="-128"/>
                  <a:ea typeface="HG丸ｺﾞｼｯｸM-PRO" panose="020F0600000000000000" pitchFamily="50" charset="-128"/>
                </a:rPr>
                <a:t>・リーダー級の</a:t>
              </a:r>
              <a:r>
                <a:rPr kumimoji="1" lang="ja-JP" altLang="en-US" sz="1400" dirty="0" err="1" smtClean="0">
                  <a:latin typeface="HG丸ｺﾞｼｯｸM-PRO" panose="020F0600000000000000" pitchFamily="50" charset="-128"/>
                  <a:ea typeface="HG丸ｺﾞｼｯｸM-PRO" panose="020F0600000000000000" pitchFamily="50" charset="-128"/>
                </a:rPr>
                <a:t>障がい</a:t>
              </a:r>
              <a:r>
                <a:rPr kumimoji="1" lang="ja-JP" altLang="en-US" sz="1400" dirty="0" smtClean="0">
                  <a:latin typeface="HG丸ｺﾞｼｯｸM-PRO" panose="020F0600000000000000" pitchFamily="50" charset="-128"/>
                  <a:ea typeface="HG丸ｺﾞｼｯｸM-PRO" panose="020F0600000000000000" pitchFamily="50" charset="-128"/>
                </a:rPr>
                <a:t>福祉人材について他産業と遜色ない賃金水準（</a:t>
              </a:r>
              <a:r>
                <a:rPr kumimoji="1" lang="en-US" altLang="ja-JP" sz="1400" dirty="0" smtClean="0">
                  <a:latin typeface="HG丸ｺﾞｼｯｸM-PRO" panose="020F0600000000000000" pitchFamily="50" charset="-128"/>
                  <a:ea typeface="HG丸ｺﾞｼｯｸM-PRO" panose="020F0600000000000000" pitchFamily="50" charset="-128"/>
                </a:rPr>
                <a:t>=440</a:t>
              </a:r>
              <a:r>
                <a:rPr kumimoji="1" lang="ja-JP" altLang="en-US" sz="1400" dirty="0" smtClean="0">
                  <a:latin typeface="HG丸ｺﾞｼｯｸM-PRO" panose="020F0600000000000000" pitchFamily="50" charset="-128"/>
                  <a:ea typeface="HG丸ｺﾞｼｯｸM-PRO" panose="020F0600000000000000" pitchFamily="50" charset="-128"/>
                </a:rPr>
                <a:t>万円）</a:t>
              </a:r>
              <a:r>
                <a:rPr kumimoji="1" lang="ja-JP" altLang="en-US" sz="1400" dirty="0" smtClean="0">
                  <a:latin typeface="HG丸ｺﾞｼｯｸM-PRO" panose="020F0600000000000000" pitchFamily="50" charset="-128"/>
                  <a:ea typeface="HG丸ｺﾞｼｯｸM-PRO" panose="020F0600000000000000" pitchFamily="50" charset="-128"/>
                </a:rPr>
                <a:t>を</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めざし</a:t>
              </a:r>
              <a:r>
                <a:rPr kumimoji="1" lang="ja-JP" altLang="en-US" sz="1400" dirty="0" smtClean="0">
                  <a:latin typeface="HG丸ｺﾞｼｯｸM-PRO" panose="020F0600000000000000" pitchFamily="50" charset="-128"/>
                  <a:ea typeface="HG丸ｺﾞｼｯｸM-PRO" panose="020F0600000000000000" pitchFamily="50" charset="-128"/>
                </a:rPr>
                <a:t>、福祉・介護職員のさらなる</a:t>
              </a:r>
              <a:r>
                <a:rPr kumimoji="1" lang="ja-JP" altLang="en-US" sz="1400" dirty="0" smtClean="0">
                  <a:latin typeface="HG丸ｺﾞｼｯｸM-PRO" panose="020F0600000000000000" pitchFamily="50" charset="-128"/>
                  <a:ea typeface="HG丸ｺﾞｼｯｸM-PRO" panose="020F0600000000000000" pitchFamily="50" charset="-128"/>
                </a:rPr>
                <a:t>処遇</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改善</a:t>
              </a:r>
              <a:r>
                <a:rPr kumimoji="1" lang="ja-JP" altLang="en-US" sz="1400" dirty="0" smtClean="0">
                  <a:latin typeface="HG丸ｺﾞｼｯｸM-PRO" panose="020F0600000000000000" pitchFamily="50" charset="-128"/>
                  <a:ea typeface="HG丸ｺﾞｼｯｸM-PRO" panose="020F0600000000000000" pitchFamily="50" charset="-128"/>
                </a:rPr>
                <a:t>を行うというもの。</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趣旨</a:t>
              </a:r>
              <a:r>
                <a:rPr lang="ja-JP" altLang="en-US" sz="1400" dirty="0" smtClean="0">
                  <a:latin typeface="HG丸ｺﾞｼｯｸM-PRO" panose="020F0600000000000000" pitchFamily="50" charset="-128"/>
                  <a:ea typeface="HG丸ｺﾞｼｯｸM-PRO" panose="020F0600000000000000" pitchFamily="50" charset="-128"/>
                </a:rPr>
                <a:t>を損なわない程度において、</a:t>
              </a:r>
              <a:r>
                <a:rPr lang="ja-JP" altLang="en-US" sz="1400" dirty="0" smtClean="0">
                  <a:latin typeface="HG丸ｺﾞｼｯｸM-PRO" panose="020F0600000000000000" pitchFamily="50" charset="-128"/>
                  <a:ea typeface="HG丸ｺﾞｼｯｸM-PRO" panose="020F0600000000000000" pitchFamily="50" charset="-128"/>
                </a:rPr>
                <a:t>一定程度</a:t>
              </a:r>
              <a:r>
                <a:rPr lang="ja-JP" altLang="en-US" sz="1400" dirty="0" smtClean="0">
                  <a:latin typeface="HG丸ｺﾞｼｯｸM-PRO" panose="020F0600000000000000" pitchFamily="50" charset="-128"/>
                  <a:ea typeface="HG丸ｺﾞｼｯｸM-PRO" panose="020F0600000000000000" pitchFamily="50" charset="-128"/>
                </a:rPr>
                <a:t>他の職種の処遇改善も行うことができる。</a:t>
              </a:r>
              <a:endParaRPr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a:t>
              </a:r>
              <a:r>
                <a:rPr lang="en-US" altLang="ja-JP" sz="1400" dirty="0" smtClean="0">
                  <a:latin typeface="HG丸ｺﾞｼｯｸM-PRO" panose="020F0600000000000000" pitchFamily="50" charset="-128"/>
                  <a:ea typeface="HG丸ｺﾞｼｯｸM-PRO" panose="020F0600000000000000" pitchFamily="50" charset="-128"/>
                </a:rPr>
                <a:t>Group</a:t>
              </a:r>
              <a:r>
                <a:rPr lang="ja-JP" altLang="en-US" sz="1400" dirty="0" smtClean="0">
                  <a:latin typeface="HG丸ｺﾞｼｯｸM-PRO" panose="020F0600000000000000" pitchFamily="50" charset="-128"/>
                  <a:ea typeface="HG丸ｺﾞｼｯｸM-PRO" panose="020F0600000000000000" pitchFamily="50" charset="-128"/>
                </a:rPr>
                <a:t>１の中から賃金改善見込額が</a:t>
              </a:r>
              <a:r>
                <a:rPr lang="ja-JP" altLang="en-US" sz="1400" dirty="0" smtClean="0">
                  <a:latin typeface="HG丸ｺﾞｼｯｸM-PRO" panose="020F0600000000000000" pitchFamily="50" charset="-128"/>
                  <a:ea typeface="HG丸ｺﾞｼｯｸM-PRO" panose="020F0600000000000000" pitchFamily="50" charset="-128"/>
                </a:rPr>
                <a:t>平均　　月額</a:t>
              </a:r>
              <a:r>
                <a:rPr lang="en-US" altLang="ja-JP" sz="1400" dirty="0" smtClean="0">
                  <a:latin typeface="HG丸ｺﾞｼｯｸM-PRO" panose="020F0600000000000000" pitchFamily="50" charset="-128"/>
                  <a:ea typeface="HG丸ｺﾞｼｯｸM-PRO" panose="020F0600000000000000" pitchFamily="50" charset="-128"/>
                </a:rPr>
                <a:t>8</a:t>
              </a:r>
              <a:r>
                <a:rPr lang="ja-JP" altLang="en-US" sz="1400" dirty="0" smtClean="0">
                  <a:latin typeface="HG丸ｺﾞｼｯｸM-PRO" panose="020F0600000000000000" pitchFamily="50" charset="-128"/>
                  <a:ea typeface="HG丸ｺﾞｼｯｸM-PRO" panose="020F0600000000000000" pitchFamily="50" charset="-128"/>
                </a:rPr>
                <a:t>万円以上又は改善後年額</a:t>
              </a:r>
              <a:r>
                <a:rPr lang="en-US" altLang="ja-JP" sz="1400" dirty="0" smtClean="0">
                  <a:latin typeface="HG丸ｺﾞｼｯｸM-PRO" panose="020F0600000000000000" pitchFamily="50" charset="-128"/>
                  <a:ea typeface="HG丸ｺﾞｼｯｸM-PRO" panose="020F0600000000000000" pitchFamily="50" charset="-128"/>
                </a:rPr>
                <a:t>440</a:t>
              </a:r>
              <a:r>
                <a:rPr lang="ja-JP" altLang="en-US" sz="1400" dirty="0" smtClean="0">
                  <a:latin typeface="HG丸ｺﾞｼｯｸM-PRO" panose="020F0600000000000000" pitchFamily="50" charset="-128"/>
                  <a:ea typeface="HG丸ｺﾞｼｯｸM-PRO" panose="020F0600000000000000" pitchFamily="50" charset="-128"/>
                </a:rPr>
                <a:t>万</a:t>
              </a:r>
              <a:r>
                <a:rPr lang="ja-JP" altLang="en-US" sz="1400" dirty="0" smtClean="0">
                  <a:latin typeface="HG丸ｺﾞｼｯｸM-PRO" panose="020F0600000000000000" pitchFamily="50" charset="-128"/>
                  <a:ea typeface="HG丸ｺﾞｼｯｸM-PRO" panose="020F0600000000000000" pitchFamily="50" charset="-128"/>
                </a:rPr>
                <a:t>円</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以上と</a:t>
              </a:r>
              <a:r>
                <a:rPr lang="ja-JP" altLang="en-US" sz="1400" dirty="0" smtClean="0">
                  <a:latin typeface="HG丸ｺﾞｼｯｸM-PRO" panose="020F0600000000000000" pitchFamily="50" charset="-128"/>
                  <a:ea typeface="HG丸ｺﾞｼｯｸM-PRO" panose="020F0600000000000000" pitchFamily="50" charset="-128"/>
                </a:rPr>
                <a:t>なる者を設定する。</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・そのうえで、他の</a:t>
              </a:r>
              <a:r>
                <a:rPr lang="en-US" altLang="ja-JP" sz="1400" dirty="0" smtClean="0">
                  <a:latin typeface="HG丸ｺﾞｼｯｸM-PRO" panose="020F0600000000000000" pitchFamily="50" charset="-128"/>
                  <a:ea typeface="HG丸ｺﾞｼｯｸM-PRO" panose="020F0600000000000000" pitchFamily="50" charset="-128"/>
                </a:rPr>
                <a:t>Group</a:t>
              </a:r>
              <a:r>
                <a:rPr lang="ja-JP" altLang="en-US" sz="1400" dirty="0" err="1" smtClean="0">
                  <a:latin typeface="HG丸ｺﾞｼｯｸM-PRO" panose="020F0600000000000000" pitchFamily="50" charset="-128"/>
                  <a:ea typeface="HG丸ｺﾞｼｯｸM-PRO" panose="020F0600000000000000" pitchFamily="50" charset="-128"/>
                </a:rPr>
                <a:t>へも</a:t>
              </a:r>
              <a:r>
                <a:rPr lang="ja-JP" altLang="en-US" sz="1400" dirty="0" smtClean="0">
                  <a:latin typeface="HG丸ｺﾞｼｯｸM-PRO" panose="020F0600000000000000" pitchFamily="50" charset="-128"/>
                  <a:ea typeface="HG丸ｺﾞｼｯｸM-PRO" panose="020F0600000000000000" pitchFamily="50" charset="-128"/>
                </a:rPr>
                <a:t>、</a:t>
              </a:r>
              <a:r>
                <a:rPr lang="en-US" altLang="ja-JP" sz="1400" dirty="0" smtClean="0">
                  <a:latin typeface="HG丸ｺﾞｼｯｸM-PRO" panose="020F0600000000000000" pitchFamily="50" charset="-128"/>
                  <a:ea typeface="HG丸ｺﾞｼｯｸM-PRO" panose="020F0600000000000000" pitchFamily="50" charset="-128"/>
                </a:rPr>
                <a:t>2</a:t>
              </a:r>
              <a:r>
                <a:rPr lang="ja-JP" altLang="en-US" sz="1400" dirty="0" smtClean="0">
                  <a:latin typeface="HG丸ｺﾞｼｯｸM-PRO" panose="020F0600000000000000" pitchFamily="50" charset="-128"/>
                  <a:ea typeface="HG丸ｺﾞｼｯｸM-PRO" panose="020F0600000000000000" pitchFamily="50" charset="-128"/>
                </a:rPr>
                <a:t>対</a:t>
              </a:r>
              <a:r>
                <a:rPr lang="en-US" altLang="ja-JP" sz="1400" dirty="0" smtClean="0">
                  <a:latin typeface="HG丸ｺﾞｼｯｸM-PRO" panose="020F0600000000000000" pitchFamily="50" charset="-128"/>
                  <a:ea typeface="HG丸ｺﾞｼｯｸM-PRO" panose="020F0600000000000000" pitchFamily="50" charset="-128"/>
                </a:rPr>
                <a:t>1</a:t>
              </a:r>
              <a:r>
                <a:rPr lang="ja-JP" altLang="en-US" sz="1400" dirty="0" smtClean="0">
                  <a:latin typeface="HG丸ｺﾞｼｯｸM-PRO" panose="020F0600000000000000" pitchFamily="50" charset="-128"/>
                  <a:ea typeface="HG丸ｺﾞｼｯｸM-PRO" panose="020F0600000000000000" pitchFamily="50" charset="-128"/>
                </a:rPr>
                <a:t>対　</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0.5</a:t>
              </a:r>
              <a:r>
                <a:rPr lang="ja-JP" altLang="en-US" sz="1400" dirty="0" smtClean="0">
                  <a:latin typeface="HG丸ｺﾞｼｯｸM-PRO" panose="020F0600000000000000" pitchFamily="50" charset="-128"/>
                  <a:ea typeface="HG丸ｺﾞｼｯｸM-PRO" panose="020F0600000000000000" pitchFamily="50" charset="-128"/>
                </a:rPr>
                <a:t>の傾斜配分で改善が可能。</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a:off x="9352485" y="1769531"/>
              <a:ext cx="484632" cy="228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3" name="グループ化 32"/>
          <p:cNvGrpSpPr/>
          <p:nvPr/>
        </p:nvGrpSpPr>
        <p:grpSpPr>
          <a:xfrm>
            <a:off x="177045" y="3532267"/>
            <a:ext cx="11684397" cy="3261480"/>
            <a:chOff x="164166" y="3773090"/>
            <a:chExt cx="11774549" cy="3063459"/>
          </a:xfrm>
        </p:grpSpPr>
        <p:sp>
          <p:nvSpPr>
            <p:cNvPr id="14" name="正方形/長方形 13"/>
            <p:cNvSpPr/>
            <p:nvPr/>
          </p:nvSpPr>
          <p:spPr>
            <a:xfrm>
              <a:off x="164166" y="3773090"/>
              <a:ext cx="11774549" cy="306345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smtClean="0">
                  <a:latin typeface="HG丸ｺﾞｼｯｸM-PRO" panose="020F0600000000000000" pitchFamily="50" charset="-128"/>
                  <a:ea typeface="HG丸ｺﾞｼｯｸM-PRO" panose="020F0600000000000000" pitchFamily="50" charset="-128"/>
                </a:rPr>
                <a:t>■ 上記の配分方法を基本としつつ、以下の配分パターンが想定できます。</a:t>
              </a:r>
              <a:endParaRPr kumimoji="1"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　・　　　　　　　</a:t>
              </a:r>
              <a:r>
                <a:rPr kumimoji="1" lang="ja-JP" altLang="en-US" sz="1600" dirty="0" smtClean="0">
                  <a:latin typeface="HG丸ｺﾞｼｯｸM-PRO" panose="020F0600000000000000" pitchFamily="50" charset="-128"/>
                  <a:ea typeface="HG丸ｺﾞｼｯｸM-PRO" panose="020F0600000000000000" pitchFamily="50" charset="-128"/>
                </a:rPr>
                <a:t>と</a:t>
              </a:r>
              <a:r>
                <a:rPr kumimoji="1" lang="ja-JP" altLang="en-US" dirty="0" smtClean="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福祉・介護職員の定着が進んでおり、</a:t>
              </a:r>
              <a:r>
                <a:rPr lang="en-US" altLang="ja-JP" sz="1600" dirty="0">
                  <a:latin typeface="HG丸ｺﾞｼｯｸM-PRO" panose="020F0600000000000000" pitchFamily="50" charset="-128"/>
                  <a:ea typeface="HG丸ｺﾞｼｯｸM-PRO" panose="020F0600000000000000" pitchFamily="50" charset="-128"/>
                </a:rPr>
                <a:t>Group</a:t>
              </a:r>
              <a:r>
                <a:rPr lang="ja-JP" altLang="en-US" sz="1600" dirty="0">
                  <a:latin typeface="HG丸ｺﾞｼｯｸM-PRO" panose="020F0600000000000000" pitchFamily="50" charset="-128"/>
                  <a:ea typeface="HG丸ｺﾞｼｯｸM-PRO" panose="020F0600000000000000" pitchFamily="50" charset="-128"/>
                </a:rPr>
                <a:t>２となる職員がいない場合</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en-US" altLang="ja-JP"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r>
                <a:rPr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rPr>
                <a:t>Group</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１の平均賃金改善額が</a:t>
              </a:r>
              <a:r>
                <a:rPr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rPr>
                <a:t>Group</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３の</a:t>
              </a:r>
              <a:r>
                <a:rPr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rPr>
                <a:t>4</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倍以上であることが必要</a:t>
              </a:r>
              <a:r>
                <a:rPr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endParaRPr lang="en-US" altLang="ja-JP"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と</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Group</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１の設定が困難な場合に限る（厚労省</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Q&amp;A</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Vol.1)</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問５を参照）</a:t>
              </a:r>
              <a:r>
                <a:rPr kumimoji="1"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のみへ</a:t>
              </a:r>
              <a:r>
                <a:rPr lang="ja-JP" altLang="en-US" sz="1600" dirty="0">
                  <a:solidFill>
                    <a:schemeClr val="tx1"/>
                  </a:solidFill>
                  <a:latin typeface="HG丸ｺﾞｼｯｸM-PRO" panose="020F0600000000000000" pitchFamily="50" charset="-128"/>
                  <a:ea typeface="HG丸ｺﾞｼｯｸM-PRO" panose="020F0600000000000000" pitchFamily="50" charset="-128"/>
                </a:rPr>
                <a:t>配分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Group</a:t>
              </a:r>
              <a:r>
                <a:rPr lang="ja-JP" altLang="en-US" sz="1600" dirty="0">
                  <a:solidFill>
                    <a:schemeClr val="tx1"/>
                  </a:solidFill>
                  <a:latin typeface="HG丸ｺﾞｼｯｸM-PRO" panose="020F0600000000000000" pitchFamily="50" charset="-128"/>
                  <a:ea typeface="HG丸ｺﾞｼｯｸM-PRO" panose="020F0600000000000000" pitchFamily="50" charset="-128"/>
                </a:rPr>
                <a:t>１の設定が困難な場合に限る（厚労省</a:t>
              </a:r>
              <a:r>
                <a:rPr lang="en-US" altLang="ja-JP" sz="1600" dirty="0">
                  <a:solidFill>
                    <a:schemeClr val="tx1"/>
                  </a:solidFill>
                  <a:latin typeface="HG丸ｺﾞｼｯｸM-PRO" panose="020F0600000000000000" pitchFamily="50" charset="-128"/>
                  <a:ea typeface="HG丸ｺﾞｼｯｸM-PRO" panose="020F0600000000000000" pitchFamily="50" charset="-128"/>
                </a:rPr>
                <a:t>Q&amp;A</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Vol.1)</a:t>
              </a:r>
              <a:r>
                <a:rPr lang="ja-JP" altLang="en-US" sz="1600" dirty="0">
                  <a:solidFill>
                    <a:schemeClr val="tx1"/>
                  </a:solidFill>
                  <a:latin typeface="HG丸ｺﾞｼｯｸM-PRO" panose="020F0600000000000000" pitchFamily="50" charset="-128"/>
                  <a:ea typeface="HG丸ｺﾞｼｯｸM-PRO" panose="020F0600000000000000" pitchFamily="50" charset="-128"/>
                </a:rPr>
                <a:t>問５を参照</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　</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のみへの配分はできません</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Group</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１の</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設定が例外的に困難な場合は、設定しない理由を計画書に具体的に記載する必要が</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あります</a:t>
              </a:r>
              <a:endParaRPr lang="en-US" altLang="ja-JP" sz="16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600"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楕円 16"/>
            <p:cNvSpPr/>
            <p:nvPr/>
          </p:nvSpPr>
          <p:spPr>
            <a:xfrm>
              <a:off x="2693227" y="4266401"/>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latin typeface="+mn-ea"/>
                </a:rPr>
                <a:t>Group</a:t>
              </a:r>
              <a:r>
                <a:rPr lang="en-US" altLang="ja-JP" sz="1400" b="1" dirty="0" smtClean="0">
                  <a:latin typeface="+mn-ea"/>
                </a:rPr>
                <a:t>3</a:t>
              </a:r>
              <a:endParaRPr kumimoji="1" lang="ja-JP" altLang="en-US" sz="1400" b="1" dirty="0">
                <a:latin typeface="+mn-ea"/>
              </a:endParaRPr>
            </a:p>
          </p:txBody>
        </p:sp>
        <p:sp>
          <p:nvSpPr>
            <p:cNvPr id="18" name="楕円 17"/>
            <p:cNvSpPr/>
            <p:nvPr/>
          </p:nvSpPr>
          <p:spPr>
            <a:xfrm>
              <a:off x="789959" y="4278499"/>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１</a:t>
              </a:r>
              <a:endParaRPr kumimoji="1" lang="ja-JP" altLang="en-US" sz="1600" b="1" dirty="0"/>
            </a:p>
          </p:txBody>
        </p:sp>
        <p:sp>
          <p:nvSpPr>
            <p:cNvPr id="19" name="右矢印 18"/>
            <p:cNvSpPr/>
            <p:nvPr/>
          </p:nvSpPr>
          <p:spPr>
            <a:xfrm>
              <a:off x="4244929" y="4303274"/>
              <a:ext cx="212277" cy="38314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798697" y="4973889"/>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２</a:t>
              </a:r>
              <a:endParaRPr kumimoji="1" lang="ja-JP" altLang="en-US" sz="1600" b="1" dirty="0"/>
            </a:p>
          </p:txBody>
        </p:sp>
        <p:sp>
          <p:nvSpPr>
            <p:cNvPr id="21" name="楕円 20"/>
            <p:cNvSpPr/>
            <p:nvPr/>
          </p:nvSpPr>
          <p:spPr>
            <a:xfrm>
              <a:off x="2674357" y="4972304"/>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３</a:t>
              </a:r>
              <a:endParaRPr kumimoji="1" lang="ja-JP" altLang="en-US" sz="1600" b="1" dirty="0"/>
            </a:p>
          </p:txBody>
        </p:sp>
        <p:sp>
          <p:nvSpPr>
            <p:cNvPr id="22" name="右矢印 21"/>
            <p:cNvSpPr/>
            <p:nvPr/>
          </p:nvSpPr>
          <p:spPr>
            <a:xfrm>
              <a:off x="4244929" y="5027169"/>
              <a:ext cx="212277" cy="31358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4244929" y="5542392"/>
              <a:ext cx="212277" cy="31358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798697" y="5483185"/>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２</a:t>
              </a:r>
              <a:endParaRPr kumimoji="1" lang="ja-JP" altLang="en-US" sz="1600" b="1" dirty="0"/>
            </a:p>
          </p:txBody>
        </p:sp>
        <p:sp>
          <p:nvSpPr>
            <p:cNvPr id="26" name="楕円 25"/>
            <p:cNvSpPr/>
            <p:nvPr/>
          </p:nvSpPr>
          <p:spPr>
            <a:xfrm>
              <a:off x="798697" y="6019731"/>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３</a:t>
              </a:r>
              <a:endParaRPr kumimoji="1" lang="ja-JP" altLang="en-US" sz="1600" b="1" dirty="0"/>
            </a:p>
          </p:txBody>
        </p:sp>
      </p:grpSp>
      <p:sp>
        <p:nvSpPr>
          <p:cNvPr id="3" name="スライド番号プレースホルダー 2"/>
          <p:cNvSpPr>
            <a:spLocks noGrp="1"/>
          </p:cNvSpPr>
          <p:nvPr>
            <p:ph type="sldNum" sz="quarter" idx="12"/>
          </p:nvPr>
        </p:nvSpPr>
        <p:spPr/>
        <p:txBody>
          <a:bodyPr/>
          <a:lstStyle/>
          <a:p>
            <a:fld id="{E9CE2935-82DA-48EB-8DEF-BD9F9B927993}" type="slidenum">
              <a:rPr kumimoji="1" lang="ja-JP" altLang="en-US" smtClean="0"/>
              <a:t>7</a:t>
            </a:fld>
            <a:endParaRPr kumimoji="1" lang="ja-JP" altLang="en-US"/>
          </a:p>
        </p:txBody>
      </p:sp>
      <p:cxnSp>
        <p:nvCxnSpPr>
          <p:cNvPr id="27" name="直線コネクタ 26"/>
          <p:cNvCxnSpPr/>
          <p:nvPr/>
        </p:nvCxnSpPr>
        <p:spPr>
          <a:xfrm>
            <a:off x="8066023" y="4715405"/>
            <a:ext cx="814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550" y="158636"/>
            <a:ext cx="720388" cy="855137"/>
          </a:xfrm>
          <a:prstGeom prst="rect">
            <a:avLst/>
          </a:prstGeom>
        </p:spPr>
      </p:pic>
    </p:spTree>
    <p:extLst>
      <p:ext uri="{BB962C8B-B14F-4D97-AF65-F5344CB8AC3E}">
        <p14:creationId xmlns:p14="http://schemas.microsoft.com/office/powerpoint/2010/main" val="124208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80077" y="191240"/>
            <a:ext cx="4485106"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特定加算届出に必要な書類</a:t>
            </a:r>
            <a:endParaRPr lang="ja-JP" altLang="en-US"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437882" y="825619"/>
            <a:ext cx="10882648" cy="43273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en-US" altLang="zh-TW"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zh-TW" altLang="en-US" b="1" dirty="0">
                <a:solidFill>
                  <a:schemeClr val="accent1">
                    <a:lumMod val="50000"/>
                  </a:schemeClr>
                </a:solidFill>
                <a:latin typeface="HG丸ｺﾞｼｯｸM-PRO" panose="020F0600000000000000" pitchFamily="50" charset="-128"/>
                <a:ea typeface="HG丸ｺﾞｼｯｸM-PRO" panose="020F0600000000000000" pitchFamily="50" charset="-128"/>
              </a:rPr>
              <a:t>令和元年度</a:t>
            </a:r>
            <a:r>
              <a:rPr lang="en-US" altLang="zh-TW" b="1"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zh-TW" altLang="en-US" b="1" dirty="0">
                <a:solidFill>
                  <a:schemeClr val="accent1">
                    <a:lumMod val="50000"/>
                  </a:schemeClr>
                </a:solidFill>
                <a:latin typeface="HG丸ｺﾞｼｯｸM-PRO" panose="020F0600000000000000" pitchFamily="50" charset="-128"/>
                <a:ea typeface="HG丸ｺﾞｼｯｸM-PRO" panose="020F0600000000000000" pitchFamily="50" charset="-128"/>
              </a:rPr>
              <a:t>特定加算計画書関係</a:t>
            </a:r>
            <a:r>
              <a:rPr lang="zh-TW"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様式</a:t>
            </a:r>
            <a:endParaRPr lang="en-US" altLang="zh-TW" b="1"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１　</a:t>
            </a:r>
            <a:r>
              <a:rPr lang="zh-TW" altLang="en-US" dirty="0">
                <a:latin typeface="HG丸ｺﾞｼｯｸM-PRO" panose="020F0600000000000000" pitchFamily="50" charset="-128"/>
                <a:ea typeface="HG丸ｺﾞｼｯｸM-PRO" panose="020F0600000000000000" pitchFamily="50" charset="-128"/>
              </a:rPr>
              <a:t>別紙様式</a:t>
            </a:r>
            <a:r>
              <a:rPr lang="zh-TW" altLang="en-US" dirty="0" smtClean="0">
                <a:latin typeface="HG丸ｺﾞｼｯｸM-PRO" panose="020F0600000000000000" pitchFamily="50" charset="-128"/>
                <a:ea typeface="HG丸ｺﾞｼｯｸM-PRO" panose="020F0600000000000000" pitchFamily="50" charset="-128"/>
              </a:rPr>
              <a:t>２</a:t>
            </a:r>
            <a:r>
              <a:rPr lang="ja-JP" altLang="en-US" dirty="0" smtClean="0">
                <a:latin typeface="HG丸ｺﾞｼｯｸM-PRO" panose="020F0600000000000000" pitchFamily="50" charset="-128"/>
                <a:ea typeface="HG丸ｺﾞｼｯｸM-PRO" panose="020F0600000000000000" pitchFamily="50" charset="-128"/>
              </a:rPr>
              <a:t>　</a:t>
            </a:r>
            <a:r>
              <a:rPr lang="zh-TW" altLang="en-US" dirty="0" smtClean="0">
                <a:latin typeface="HG丸ｺﾞｼｯｸM-PRO" panose="020F0600000000000000" pitchFamily="50" charset="-128"/>
                <a:ea typeface="HG丸ｺﾞｼｯｸM-PRO" panose="020F0600000000000000" pitchFamily="50" charset="-128"/>
              </a:rPr>
              <a:t>計画書</a:t>
            </a:r>
            <a:endParaRPr lang="en-US" altLang="zh-TW"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２　</a:t>
            </a:r>
            <a:r>
              <a:rPr lang="zh-TW" altLang="en-US" dirty="0">
                <a:latin typeface="HG丸ｺﾞｼｯｸM-PRO" panose="020F0600000000000000" pitchFamily="50" charset="-128"/>
                <a:ea typeface="HG丸ｺﾞｼｯｸM-PRO" panose="020F0600000000000000" pitchFamily="50" charset="-128"/>
              </a:rPr>
              <a:t>別紙様式２（添付書類１）指定権者内事業所一覧表　</a:t>
            </a:r>
            <a:endParaRPr lang="en-US" altLang="zh-TW"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smtClean="0">
                <a:latin typeface="HG丸ｺﾞｼｯｸM-PRO" panose="020F0600000000000000" pitchFamily="50" charset="-128"/>
                <a:ea typeface="HG丸ｺﾞｼｯｸM-PRO" panose="020F0600000000000000" pitchFamily="50" charset="-128"/>
              </a:rPr>
              <a:t>　　３　別紙</a:t>
            </a:r>
            <a:r>
              <a:rPr lang="ja-JP" altLang="en-US" dirty="0">
                <a:latin typeface="HG丸ｺﾞｼｯｸM-PRO" panose="020F0600000000000000" pitchFamily="50" charset="-128"/>
                <a:ea typeface="HG丸ｺﾞｼｯｸM-PRO" panose="020F0600000000000000" pitchFamily="50" charset="-128"/>
              </a:rPr>
              <a:t>様式２（添付書類２）大阪府内事業所</a:t>
            </a:r>
            <a:r>
              <a:rPr lang="ja-JP" altLang="en-US" dirty="0" smtClean="0">
                <a:latin typeface="HG丸ｺﾞｼｯｸM-PRO" panose="020F0600000000000000" pitchFamily="50" charset="-128"/>
                <a:ea typeface="HG丸ｺﾞｼｯｸM-PRO" panose="020F0600000000000000" pitchFamily="50" charset="-128"/>
              </a:rPr>
              <a:t>一覧表</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大阪府所管</a:t>
            </a:r>
            <a:r>
              <a:rPr lang="ja-JP" altLang="en-US" dirty="0" smtClean="0">
                <a:latin typeface="HG丸ｺﾞｼｯｸM-PRO" panose="020F0600000000000000" pitchFamily="50" charset="-128"/>
                <a:ea typeface="HG丸ｺﾞｼｯｸM-PRO" panose="020F0600000000000000" pitchFamily="50" charset="-128"/>
              </a:rPr>
              <a:t>以外にも、</a:t>
            </a:r>
            <a:r>
              <a:rPr lang="ja-JP" altLang="en-US" dirty="0">
                <a:latin typeface="HG丸ｺﾞｼｯｸM-PRO" panose="020F0600000000000000" pitchFamily="50" charset="-128"/>
                <a:ea typeface="HG丸ｺﾞｼｯｸM-PRO" panose="020F0600000000000000" pitchFamily="50" charset="-128"/>
              </a:rPr>
              <a:t>大阪府内に事業所がある場合のみ</a:t>
            </a:r>
            <a:r>
              <a:rPr lang="ja-JP" altLang="en-US" dirty="0" smtClean="0">
                <a:latin typeface="HG丸ｺﾞｼｯｸM-PRO" panose="020F0600000000000000" pitchFamily="50" charset="-128"/>
                <a:ea typeface="HG丸ｺﾞｼｯｸM-PRO" panose="020F0600000000000000" pitchFamily="50" charset="-128"/>
              </a:rPr>
              <a:t>提出</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smtClean="0">
                <a:latin typeface="HG丸ｺﾞｼｯｸM-PRO" panose="020F0600000000000000" pitchFamily="50" charset="-128"/>
                <a:ea typeface="HG丸ｺﾞｼｯｸM-PRO" panose="020F0600000000000000" pitchFamily="50" charset="-128"/>
              </a:rPr>
              <a:t>　　４</a:t>
            </a:r>
            <a:r>
              <a:rPr lang="ja-JP" altLang="en-US" dirty="0">
                <a:latin typeface="HG丸ｺﾞｼｯｸM-PRO" panose="020F0600000000000000" pitchFamily="50" charset="-128"/>
                <a:ea typeface="HG丸ｺﾞｼｯｸM-PRO" panose="020F0600000000000000" pitchFamily="50" charset="-128"/>
              </a:rPr>
              <a:t>　別紙様式２（添付書類３）都道府県状況</a:t>
            </a:r>
            <a:r>
              <a:rPr lang="ja-JP" altLang="en-US" dirty="0" smtClean="0">
                <a:latin typeface="HG丸ｺﾞｼｯｸM-PRO" panose="020F0600000000000000" pitchFamily="50" charset="-128"/>
                <a:ea typeface="HG丸ｺﾞｼｯｸM-PRO" panose="020F0600000000000000" pitchFamily="50" charset="-128"/>
              </a:rPr>
              <a:t>一覧表</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他府県</a:t>
            </a:r>
            <a:r>
              <a:rPr lang="ja-JP" altLang="en-US" dirty="0" smtClean="0">
                <a:latin typeface="HG丸ｺﾞｼｯｸM-PRO" panose="020F0600000000000000" pitchFamily="50" charset="-128"/>
                <a:ea typeface="HG丸ｺﾞｼｯｸM-PRO" panose="020F0600000000000000" pitchFamily="50" charset="-128"/>
              </a:rPr>
              <a:t>にも事業所</a:t>
            </a:r>
            <a:r>
              <a:rPr lang="ja-JP" altLang="en-US" dirty="0">
                <a:latin typeface="HG丸ｺﾞｼｯｸM-PRO" panose="020F0600000000000000" pitchFamily="50" charset="-128"/>
                <a:ea typeface="HG丸ｺﾞｼｯｸM-PRO" panose="020F0600000000000000" pitchFamily="50" charset="-128"/>
              </a:rPr>
              <a:t>がある場合のみ</a:t>
            </a:r>
            <a:r>
              <a:rPr lang="ja-JP" altLang="en-US" dirty="0" smtClean="0">
                <a:latin typeface="HG丸ｺﾞｼｯｸM-PRO" panose="020F0600000000000000" pitchFamily="50" charset="-128"/>
                <a:ea typeface="HG丸ｺﾞｼｯｸM-PRO" panose="020F0600000000000000" pitchFamily="50" charset="-128"/>
              </a:rPr>
              <a:t>提出</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５　別紙様式２（添付書類４）分類変更の特例に係る報告 ⇒ 必要な場合のみ</a:t>
            </a: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dirty="0" smtClean="0">
                <a:latin typeface="HG丸ｺﾞｼｯｸM-PRO" panose="020F0600000000000000" pitchFamily="50" charset="-128"/>
                <a:ea typeface="HG丸ｺﾞｼｯｸM-PRO" panose="020F0600000000000000" pitchFamily="50" charset="-128"/>
              </a:rPr>
              <a:t>　</a:t>
            </a:r>
            <a:r>
              <a:rPr lang="ja-JP"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６</a:t>
            </a:r>
            <a:r>
              <a:rPr lang="ja-JP" altLang="en-US" dirty="0" smtClean="0">
                <a:latin typeface="HG丸ｺﾞｼｯｸM-PRO" panose="020F0600000000000000" pitchFamily="50" charset="-128"/>
                <a:ea typeface="HG丸ｺﾞｼｯｸM-PRO" panose="020F0600000000000000" pitchFamily="50" charset="-128"/>
              </a:rPr>
              <a:t>　給付費</a:t>
            </a:r>
            <a:r>
              <a:rPr lang="ja-JP" altLang="en-US" dirty="0">
                <a:latin typeface="HG丸ｺﾞｼｯｸM-PRO" panose="020F0600000000000000" pitchFamily="50" charset="-128"/>
                <a:ea typeface="HG丸ｺﾞｼｯｸM-PRO" panose="020F0600000000000000" pitchFamily="50" charset="-128"/>
              </a:rPr>
              <a:t>算定に係る届出書兼体制等状況</a:t>
            </a:r>
            <a:r>
              <a:rPr lang="ja-JP" altLang="en-US" dirty="0" smtClean="0">
                <a:latin typeface="HG丸ｺﾞｼｯｸM-PRO" panose="020F0600000000000000" pitchFamily="50" charset="-128"/>
                <a:ea typeface="HG丸ｺﾞｼｯｸM-PRO" panose="020F0600000000000000" pitchFamily="50" charset="-128"/>
              </a:rPr>
              <a:t>一覧表（</a:t>
            </a:r>
            <a:r>
              <a:rPr lang="ja-JP"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サービス別に様式が異なります。</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smtClean="0">
                <a:solidFill>
                  <a:schemeClr val="accent1">
                    <a:lumMod val="50000"/>
                  </a:schemeClr>
                </a:solidFill>
                <a:latin typeface="HG丸ｺﾞｼｯｸM-PRO" panose="020F0600000000000000" pitchFamily="50" charset="-128"/>
                <a:ea typeface="HG丸ｺﾞｼｯｸM-PRO" panose="020F0600000000000000" pitchFamily="50" charset="-128"/>
              </a:rPr>
              <a:t>★印の書類は、全事業者必要です。</a:t>
            </a:r>
            <a:r>
              <a:rPr lang="ja-JP" altLang="en-US" dirty="0" smtClean="0">
                <a:latin typeface="HG丸ｺﾞｼｯｸM-PRO" panose="020F0600000000000000" pitchFamily="50" charset="-128"/>
                <a:ea typeface="HG丸ｺﾞｼｯｸM-PRO" panose="020F0600000000000000" pitchFamily="50" charset="-128"/>
              </a:rPr>
              <a:t> </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56823" y="5259271"/>
            <a:ext cx="10663707" cy="1446550"/>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法人単位で提出される事業者で、</a:t>
            </a:r>
            <a:r>
              <a:rPr kumimoji="1" lang="ja-JP" altLang="en-US" dirty="0" err="1" smtClean="0">
                <a:latin typeface="HG丸ｺﾞｼｯｸM-PRO" panose="020F0600000000000000" pitchFamily="50" charset="-128"/>
                <a:ea typeface="HG丸ｺﾞｼｯｸM-PRO" panose="020F0600000000000000" pitchFamily="50" charset="-128"/>
              </a:rPr>
              <a:t>障がい</a:t>
            </a:r>
            <a:r>
              <a:rPr kumimoji="1" lang="ja-JP" altLang="en-US" dirty="0" smtClean="0">
                <a:latin typeface="HG丸ｺﾞｼｯｸM-PRO" panose="020F0600000000000000" pitchFamily="50" charset="-128"/>
                <a:ea typeface="HG丸ｺﾞｼｯｸM-PRO" panose="020F0600000000000000" pitchFamily="50" charset="-128"/>
              </a:rPr>
              <a:t>福祉サービスと障がい児通所・入所事業の両方のサービス</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を含む場合でも、提出部数は１部で結構です。</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来庁による届出が必要です。電話で事前予約のうえ、来庁してください。　</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en-US" altLang="ja-JP" sz="1600" b="1" dirty="0" smtClean="0">
                <a:solidFill>
                  <a:schemeClr val="accent2"/>
                </a:solidFill>
                <a:latin typeface="HG丸ｺﾞｼｯｸM-PRO" panose="020F0600000000000000" pitchFamily="50" charset="-128"/>
                <a:ea typeface="HG丸ｺﾞｼｯｸM-PRO" panose="020F0600000000000000" pitchFamily="50" charset="-128"/>
              </a:rPr>
              <a:t>※</a:t>
            </a:r>
            <a:r>
              <a:rPr lang="ja-JP" altLang="en-US" sz="1600" b="1" dirty="0">
                <a:solidFill>
                  <a:schemeClr val="accent2"/>
                </a:solidFill>
                <a:latin typeface="HG丸ｺﾞｼｯｸM-PRO" panose="020F0600000000000000" pitchFamily="50" charset="-128"/>
                <a:ea typeface="HG丸ｺﾞｼｯｸM-PRO" panose="020F0600000000000000" pitchFamily="50" charset="-128"/>
              </a:rPr>
              <a:t>算定しようとする月の前々月末まで</a:t>
            </a:r>
            <a:r>
              <a:rPr lang="ja-JP" altLang="en-US" sz="1600" b="1" dirty="0" smtClean="0">
                <a:solidFill>
                  <a:schemeClr val="accent2"/>
                </a:solidFill>
                <a:latin typeface="HG丸ｺﾞｼｯｸM-PRO" panose="020F0600000000000000" pitchFamily="50" charset="-128"/>
                <a:ea typeface="HG丸ｺﾞｼｯｸM-PRO" panose="020F0600000000000000" pitchFamily="50" charset="-128"/>
              </a:rPr>
              <a:t>に、</a:t>
            </a:r>
            <a:endParaRPr lang="en-US" altLang="ja-JP" sz="1600" b="1" dirty="0" smtClean="0">
              <a:solidFill>
                <a:schemeClr val="accent2"/>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accent2"/>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accent2"/>
                </a:solidFill>
                <a:latin typeface="HG丸ｺﾞｼｯｸM-PRO" panose="020F0600000000000000" pitchFamily="50" charset="-128"/>
                <a:ea typeface="HG丸ｺﾞｼｯｸM-PRO" panose="020F0600000000000000" pitchFamily="50" charset="-128"/>
              </a:rPr>
              <a:t>　　　　　　　　≪</a:t>
            </a:r>
            <a:r>
              <a:rPr lang="ja-JP" altLang="en-US" sz="1600" b="1" dirty="0">
                <a:solidFill>
                  <a:schemeClr val="accent2"/>
                </a:solidFill>
                <a:latin typeface="HG丸ｺﾞｼｯｸM-PRO" panose="020F0600000000000000" pitchFamily="50" charset="-128"/>
                <a:ea typeface="HG丸ｺﾞｼｯｸM-PRO" panose="020F0600000000000000" pitchFamily="50" charset="-128"/>
              </a:rPr>
              <a:t>事前予約⇒来庁⇒審査（補正）⇒受付≫まで完了させる必要があります</a:t>
            </a:r>
            <a:r>
              <a:rPr lang="ja-JP" altLang="en-US" sz="1600" b="1" dirty="0" smtClean="0">
                <a:solidFill>
                  <a:schemeClr val="accent2"/>
                </a:solidFill>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8798188" y="191240"/>
            <a:ext cx="1510148" cy="1540968"/>
          </a:xfrm>
          <a:prstGeom prst="rect">
            <a:avLst/>
          </a:prstGeom>
        </p:spPr>
      </p:pic>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8</a:t>
            </a:fld>
            <a:endParaRPr kumimoji="1" lang="ja-JP" altLang="en-US"/>
          </a:p>
        </p:txBody>
      </p:sp>
      <p:sp>
        <p:nvSpPr>
          <p:cNvPr id="7" name="右中かっこ 6"/>
          <p:cNvSpPr/>
          <p:nvPr/>
        </p:nvSpPr>
        <p:spPr>
          <a:xfrm>
            <a:off x="9347200" y="2318197"/>
            <a:ext cx="412124" cy="1408294"/>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9927679" y="2060153"/>
            <a:ext cx="2025847" cy="187056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複数の事業所について一括して提出する場合に必要です。</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多機能型事業所についてはサービスごとに記載してください。</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272502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1556</TotalTime>
  <Words>1240</Words>
  <Application>Microsoft Office PowerPoint</Application>
  <PresentationFormat>ワイド画面</PresentationFormat>
  <Paragraphs>286</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HGS創英角ﾎﾟｯﾌﾟ体</vt:lpstr>
      <vt:lpstr>HG丸ｺﾞｼｯｸM-PRO</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佐伯　恵美子</dc:creator>
  <cp:lastModifiedBy>園田　優弥</cp:lastModifiedBy>
  <cp:revision>54</cp:revision>
  <cp:lastPrinted>2019-08-14T00:33:25Z</cp:lastPrinted>
  <dcterms:created xsi:type="dcterms:W3CDTF">2019-06-26T00:17:22Z</dcterms:created>
  <dcterms:modified xsi:type="dcterms:W3CDTF">2019-08-14T04:26:18Z</dcterms:modified>
</cp:coreProperties>
</file>