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</p:sldIdLst>
  <p:sldSz cx="9906000" cy="6858000" type="A4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07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06799F8-075E-4A3A-A7F6-7FBC6576F1A4}" styleName="テーマ スタイル 2 - アクセント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C2FFA5D-87B4-456A-9821-1D502468CF0F}" styleName="テーマ スタイル 1 - アクセント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897" autoAdjust="0"/>
    <p:restoredTop sz="94660"/>
  </p:normalViewPr>
  <p:slideViewPr>
    <p:cSldViewPr snapToGrid="0">
      <p:cViewPr varScale="1">
        <p:scale>
          <a:sx n="69" d="100"/>
          <a:sy n="69" d="100"/>
        </p:scale>
        <p:origin x="1278" y="66"/>
      </p:cViewPr>
      <p:guideLst>
        <p:guide orient="horz" pos="2160"/>
        <p:guide pos="307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189FA-1A91-4BA4-B320-F9F7E77E57A9}" type="datetimeFigureOut">
              <a:rPr kumimoji="1" lang="ja-JP" altLang="en-US" smtClean="0"/>
              <a:t>2018/2/27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D6AC2-172E-4BF7-B956-669F048D3F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78681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189FA-1A91-4BA4-B320-F9F7E77E57A9}" type="datetimeFigureOut">
              <a:rPr kumimoji="1" lang="ja-JP" altLang="en-US" smtClean="0"/>
              <a:t>2018/2/27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D6AC2-172E-4BF7-B956-669F048D3F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525296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189FA-1A91-4BA4-B320-F9F7E77E57A9}" type="datetimeFigureOut">
              <a:rPr kumimoji="1" lang="ja-JP" altLang="en-US" smtClean="0"/>
              <a:t>2018/2/27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D6AC2-172E-4BF7-B956-669F048D3F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91300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189FA-1A91-4BA4-B320-F9F7E77E57A9}" type="datetimeFigureOut">
              <a:rPr kumimoji="1" lang="ja-JP" altLang="en-US" smtClean="0"/>
              <a:t>2018/2/27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D6AC2-172E-4BF7-B956-669F048D3F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85052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189FA-1A91-4BA4-B320-F9F7E77E57A9}" type="datetimeFigureOut">
              <a:rPr kumimoji="1" lang="ja-JP" altLang="en-US" smtClean="0"/>
              <a:t>2018/2/27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D6AC2-172E-4BF7-B956-669F048D3F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36222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189FA-1A91-4BA4-B320-F9F7E77E57A9}" type="datetimeFigureOut">
              <a:rPr kumimoji="1" lang="ja-JP" altLang="en-US" smtClean="0"/>
              <a:t>2018/2/27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D6AC2-172E-4BF7-B956-669F048D3F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48075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189FA-1A91-4BA4-B320-F9F7E77E57A9}" type="datetimeFigureOut">
              <a:rPr kumimoji="1" lang="ja-JP" altLang="en-US" smtClean="0"/>
              <a:t>2018/2/27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D6AC2-172E-4BF7-B956-669F048D3F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189380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189FA-1A91-4BA4-B320-F9F7E77E57A9}" type="datetimeFigureOut">
              <a:rPr kumimoji="1" lang="ja-JP" altLang="en-US" smtClean="0"/>
              <a:t>2018/2/27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D6AC2-172E-4BF7-B956-669F048D3F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59741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189FA-1A91-4BA4-B320-F9F7E77E57A9}" type="datetimeFigureOut">
              <a:rPr kumimoji="1" lang="ja-JP" altLang="en-US" smtClean="0"/>
              <a:t>2018/2/27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D6AC2-172E-4BF7-B956-669F048D3F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163613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189FA-1A91-4BA4-B320-F9F7E77E57A9}" type="datetimeFigureOut">
              <a:rPr kumimoji="1" lang="ja-JP" altLang="en-US" smtClean="0"/>
              <a:t>2018/2/27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D6AC2-172E-4BF7-B956-669F048D3F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558906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189FA-1A91-4BA4-B320-F9F7E77E57A9}" type="datetimeFigureOut">
              <a:rPr kumimoji="1" lang="ja-JP" altLang="en-US" smtClean="0"/>
              <a:t>2018/2/27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D6AC2-172E-4BF7-B956-669F048D3F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884241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A189FA-1A91-4BA4-B320-F9F7E77E57A9}" type="datetimeFigureOut">
              <a:rPr kumimoji="1" lang="ja-JP" altLang="en-US" smtClean="0"/>
              <a:t>2018/2/27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6D6AC2-172E-4BF7-B956-669F048D3F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56421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角丸四角形 29"/>
          <p:cNvSpPr/>
          <p:nvPr/>
        </p:nvSpPr>
        <p:spPr>
          <a:xfrm>
            <a:off x="5129098" y="2528616"/>
            <a:ext cx="4307001" cy="4157934"/>
          </a:xfrm>
          <a:prstGeom prst="roundRect">
            <a:avLst>
              <a:gd name="adj" fmla="val 9747"/>
            </a:avLst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246"/>
          </a:p>
        </p:txBody>
      </p:sp>
      <p:sp>
        <p:nvSpPr>
          <p:cNvPr id="18" name="角丸四角形 17"/>
          <p:cNvSpPr/>
          <p:nvPr/>
        </p:nvSpPr>
        <p:spPr>
          <a:xfrm>
            <a:off x="585990" y="2528616"/>
            <a:ext cx="4129458" cy="4157934"/>
          </a:xfrm>
          <a:prstGeom prst="roundRect">
            <a:avLst>
              <a:gd name="adj" fmla="val 9747"/>
            </a:avLst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246"/>
          </a:p>
        </p:txBody>
      </p:sp>
      <p:sp>
        <p:nvSpPr>
          <p:cNvPr id="2" name="角丸四角形 1"/>
          <p:cNvSpPr/>
          <p:nvPr/>
        </p:nvSpPr>
        <p:spPr>
          <a:xfrm>
            <a:off x="581139" y="921719"/>
            <a:ext cx="8774529" cy="1140426"/>
          </a:xfrm>
          <a:prstGeom prst="roundRect">
            <a:avLst>
              <a:gd name="adj" fmla="val 9414"/>
            </a:avLst>
          </a:prstGeom>
          <a:noFill/>
          <a:ln w="38100">
            <a:solidFill>
              <a:srgbClr val="0070C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ja-JP" altLang="en-US" sz="1200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1200" b="1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平成</a:t>
            </a:r>
            <a:r>
              <a:rPr lang="en-US" altLang="ja-JP" sz="1200" b="1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30</a:t>
            </a:r>
            <a:r>
              <a:rPr lang="ja-JP" altLang="en-US" sz="1200" b="1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年４月１日から、新たに放課後</a:t>
            </a:r>
            <a:r>
              <a:rPr lang="ja-JP" altLang="en-US" sz="1200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等デイサービス等の</a:t>
            </a:r>
            <a:r>
              <a:rPr lang="ja-JP" altLang="en-US" sz="1200" b="1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事業が自動</a:t>
            </a:r>
            <a:r>
              <a:rPr lang="ja-JP" altLang="en-US" sz="1200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車税の課税免除の対象となりました</a:t>
            </a:r>
            <a:r>
              <a:rPr lang="ja-JP" altLang="en-US" sz="1200" b="1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。申請</a:t>
            </a:r>
            <a:r>
              <a:rPr lang="ja-JP" altLang="en-US" sz="1200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を希望される方は、</a:t>
            </a:r>
            <a:r>
              <a:rPr lang="ja-JP" altLang="en-US" sz="1200" b="1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必要な書類を添付して、</a:t>
            </a:r>
            <a:r>
              <a:rPr lang="ja-JP" altLang="en-US" sz="1200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申請受付期間内に、管轄</a:t>
            </a:r>
            <a:r>
              <a:rPr lang="ja-JP" altLang="en-US" sz="1200" b="1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の府税事務所等まで</a:t>
            </a:r>
            <a:r>
              <a:rPr lang="ja-JP" altLang="en-US" sz="1200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提出してください</a:t>
            </a:r>
            <a:r>
              <a:rPr lang="ja-JP" altLang="en-US" sz="1200" b="1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。</a:t>
            </a:r>
            <a:endParaRPr lang="en-US" altLang="ja-JP" sz="1200" b="1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0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en-US" altLang="ja-JP" sz="10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※</a:t>
            </a:r>
            <a:r>
              <a:rPr lang="ja-JP" altLang="en-US" sz="10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申請をいただいた場合でも</a:t>
            </a:r>
            <a:r>
              <a:rPr lang="ja-JP" altLang="en-US" sz="10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、使用状況や運行</a:t>
            </a:r>
            <a:r>
              <a:rPr lang="ja-JP" altLang="en-US" sz="10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状況等から課税免除に該当</a:t>
            </a:r>
            <a:r>
              <a:rPr lang="ja-JP" altLang="en-US" sz="10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しない場合がありますので、ご了承</a:t>
            </a:r>
            <a:r>
              <a:rPr lang="ja-JP" altLang="en-US" sz="10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ください</a:t>
            </a:r>
            <a:r>
              <a:rPr lang="ja-JP" altLang="en-US" sz="10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。</a:t>
            </a:r>
            <a:endParaRPr lang="ja-JP" altLang="en-US" sz="10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1" name="Rectangle 2"/>
          <p:cNvSpPr>
            <a:spLocks noChangeArrowheads="1"/>
          </p:cNvSpPr>
          <p:nvPr/>
        </p:nvSpPr>
        <p:spPr bwMode="auto">
          <a:xfrm>
            <a:off x="581140" y="2596745"/>
            <a:ext cx="3991708" cy="3065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3305" tIns="31652" rIns="63305" bIns="31652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kumimoji="1" lang="ja-JP" altLang="ja-JP" sz="1246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</a:t>
            </a:r>
            <a:r>
              <a:rPr kumimoji="1" lang="ja-JP" altLang="ja-JP" sz="1246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１）対象となる法人</a:t>
            </a:r>
          </a:p>
        </p:txBody>
      </p:sp>
      <p:graphicFrame>
        <p:nvGraphicFramePr>
          <p:cNvPr id="10" name="表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7644767"/>
              </p:ext>
            </p:extLst>
          </p:nvPr>
        </p:nvGraphicFramePr>
        <p:xfrm>
          <a:off x="775033" y="2882964"/>
          <a:ext cx="3719145" cy="375249"/>
        </p:xfrm>
        <a:graphic>
          <a:graphicData uri="http://schemas.openxmlformats.org/drawingml/2006/table">
            <a:tbl>
              <a:tblPr firstRow="1" firstCol="1" bandRow="1">
                <a:tableStyleId>{BC89EF96-8CEA-46FF-86C4-4CE0E7609802}</a:tableStyleId>
              </a:tblPr>
              <a:tblGrid>
                <a:gridCol w="1239715">
                  <a:extLst>
                    <a:ext uri="{9D8B030D-6E8A-4147-A177-3AD203B41FA5}">
                      <a16:colId xmlns:a16="http://schemas.microsoft.com/office/drawing/2014/main" val="596535013"/>
                    </a:ext>
                  </a:extLst>
                </a:gridCol>
                <a:gridCol w="1239715">
                  <a:extLst>
                    <a:ext uri="{9D8B030D-6E8A-4147-A177-3AD203B41FA5}">
                      <a16:colId xmlns:a16="http://schemas.microsoft.com/office/drawing/2014/main" val="1865238809"/>
                    </a:ext>
                  </a:extLst>
                </a:gridCol>
                <a:gridCol w="1239715">
                  <a:extLst>
                    <a:ext uri="{9D8B030D-6E8A-4147-A177-3AD203B41FA5}">
                      <a16:colId xmlns:a16="http://schemas.microsoft.com/office/drawing/2014/main" val="3444100830"/>
                    </a:ext>
                  </a:extLst>
                </a:gridCol>
              </a:tblGrid>
              <a:tr h="37524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050" kern="100" dirty="0">
                          <a:effectLst/>
                        </a:rPr>
                        <a:t>特定</a:t>
                      </a:r>
                      <a:r>
                        <a:rPr lang="ja-JP" sz="1050" kern="100" dirty="0" smtClean="0">
                          <a:effectLst/>
                        </a:rPr>
                        <a:t>非営利</a:t>
                      </a:r>
                      <a:endParaRPr lang="en-US" altLang="ja-JP" sz="1050" kern="100" dirty="0" smtClean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050" kern="100" dirty="0" smtClean="0">
                          <a:effectLst/>
                        </a:rPr>
                        <a:t>活動法人</a:t>
                      </a:r>
                      <a:endParaRPr lang="ja-JP" sz="1050" b="1" kern="100" dirty="0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200" kern="100" dirty="0">
                          <a:effectLst/>
                        </a:rPr>
                        <a:t>公益社団法人</a:t>
                      </a:r>
                      <a:endParaRPr lang="ja-JP" sz="1200" b="1" kern="100" dirty="0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200" kern="100" dirty="0">
                          <a:effectLst/>
                        </a:rPr>
                        <a:t>公益財団法人</a:t>
                      </a:r>
                      <a:endParaRPr lang="ja-JP" sz="1200" b="1" kern="100" dirty="0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185338"/>
                  </a:ext>
                </a:extLst>
              </a:tr>
            </a:tbl>
          </a:graphicData>
        </a:graphic>
      </p:graphicFrame>
      <p:sp>
        <p:nvSpPr>
          <p:cNvPr id="12" name="正方形/長方形 11"/>
          <p:cNvSpPr/>
          <p:nvPr/>
        </p:nvSpPr>
        <p:spPr>
          <a:xfrm>
            <a:off x="348673" y="3881921"/>
            <a:ext cx="4267946" cy="12747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ja-JP" altLang="en-US" sz="1246" b="1" kern="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　 </a:t>
            </a:r>
            <a:r>
              <a:rPr lang="ja-JP" altLang="ja-JP" sz="1246" b="1" kern="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（</a:t>
            </a:r>
            <a:r>
              <a:rPr lang="ja-JP" altLang="ja-JP" sz="1246" b="1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２）対象となる事業</a:t>
            </a:r>
            <a:r>
              <a:rPr lang="ja-JP" altLang="ja-JP" sz="831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（以下</a:t>
            </a:r>
            <a:r>
              <a:rPr lang="ja-JP" altLang="ja-JP" sz="831" kern="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、</a:t>
            </a:r>
            <a:r>
              <a:rPr lang="ja-JP" altLang="en-US" sz="831" kern="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「</a:t>
            </a:r>
            <a:r>
              <a:rPr lang="ja-JP" altLang="ja-JP" sz="831" kern="100" dirty="0" err="1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障</a:t>
            </a:r>
            <a:r>
              <a:rPr lang="ja-JP" altLang="ja-JP" sz="831" kern="100" dirty="0" err="1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がい</a:t>
            </a:r>
            <a:r>
              <a:rPr lang="ja-JP" altLang="ja-JP" sz="831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福祉サービス</a:t>
            </a:r>
            <a:r>
              <a:rPr lang="ja-JP" altLang="ja-JP" sz="831" kern="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等</a:t>
            </a:r>
            <a:r>
              <a:rPr lang="ja-JP" altLang="en-US" sz="831" kern="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」</a:t>
            </a:r>
            <a:r>
              <a:rPr lang="ja-JP" altLang="ja-JP" sz="831" kern="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と</a:t>
            </a:r>
            <a:r>
              <a:rPr lang="ja-JP" altLang="ja-JP" sz="831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いう。）</a:t>
            </a:r>
          </a:p>
          <a:p>
            <a:pPr algn="just">
              <a:lnSpc>
                <a:spcPct val="150000"/>
              </a:lnSpc>
            </a:pPr>
            <a:r>
              <a:rPr lang="ja-JP" altLang="en-US" sz="969" b="1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　　</a:t>
            </a:r>
            <a:r>
              <a:rPr lang="ja-JP" altLang="ja-JP" sz="969" b="1" u="sng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①</a:t>
            </a:r>
            <a:r>
              <a:rPr lang="en-US" altLang="ja-JP" sz="969" b="1" u="sng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 </a:t>
            </a:r>
            <a:r>
              <a:rPr lang="ja-JP" altLang="ja-JP" sz="969" b="1" u="sng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障害者総合支援法に基づくもの</a:t>
            </a:r>
            <a:endParaRPr lang="en-US" altLang="ja-JP" sz="969" b="1" u="sng" dirty="0">
              <a:solidFill>
                <a:srgbClr val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endParaRPr lang="en-US" altLang="ja-JP" sz="969" dirty="0">
              <a:solidFill>
                <a:srgbClr val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endParaRPr lang="en-US" altLang="ja-JP" sz="969" dirty="0">
              <a:solidFill>
                <a:srgbClr val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endParaRPr lang="en-US" altLang="ja-JP" sz="969" dirty="0">
              <a:solidFill>
                <a:srgbClr val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</p:txBody>
      </p:sp>
      <p:graphicFrame>
        <p:nvGraphicFramePr>
          <p:cNvPr id="13" name="表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6559076"/>
              </p:ext>
            </p:extLst>
          </p:nvPr>
        </p:nvGraphicFramePr>
        <p:xfrm>
          <a:off x="777529" y="4430064"/>
          <a:ext cx="3719145" cy="684000"/>
        </p:xfrm>
        <a:graphic>
          <a:graphicData uri="http://schemas.openxmlformats.org/drawingml/2006/table">
            <a:tbl>
              <a:tblPr firstRow="1" firstCol="1" bandRow="1">
                <a:tableStyleId>{BC89EF96-8CEA-46FF-86C4-4CE0E7609802}</a:tableStyleId>
              </a:tblPr>
              <a:tblGrid>
                <a:gridCol w="1239715">
                  <a:extLst>
                    <a:ext uri="{9D8B030D-6E8A-4147-A177-3AD203B41FA5}">
                      <a16:colId xmlns:a16="http://schemas.microsoft.com/office/drawing/2014/main" val="2977292673"/>
                    </a:ext>
                  </a:extLst>
                </a:gridCol>
                <a:gridCol w="1239715">
                  <a:extLst>
                    <a:ext uri="{9D8B030D-6E8A-4147-A177-3AD203B41FA5}">
                      <a16:colId xmlns:a16="http://schemas.microsoft.com/office/drawing/2014/main" val="1402214087"/>
                    </a:ext>
                  </a:extLst>
                </a:gridCol>
                <a:gridCol w="1239715">
                  <a:extLst>
                    <a:ext uri="{9D8B030D-6E8A-4147-A177-3AD203B41FA5}">
                      <a16:colId xmlns:a16="http://schemas.microsoft.com/office/drawing/2014/main" val="3334813581"/>
                    </a:ext>
                  </a:extLst>
                </a:gridCol>
              </a:tblGrid>
              <a:tr h="339285"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spcAft>
                          <a:spcPts val="0"/>
                        </a:spcAft>
                      </a:pPr>
                      <a:r>
                        <a:rPr kumimoji="1" lang="ja-JP" sz="1200" kern="100" dirty="0">
                          <a:effectLst/>
                        </a:rPr>
                        <a:t>生活介護</a:t>
                      </a:r>
                      <a:endParaRPr kumimoji="1" lang="ja-JP" sz="1200" b="1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7478" marR="47478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spcAft>
                          <a:spcPts val="0"/>
                        </a:spcAft>
                      </a:pPr>
                      <a:r>
                        <a:rPr kumimoji="1" lang="ja-JP" sz="1200" kern="100" dirty="0">
                          <a:effectLst/>
                        </a:rPr>
                        <a:t>短期入所</a:t>
                      </a:r>
                      <a:endParaRPr kumimoji="1" lang="ja-JP" sz="1200" b="1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7478" marR="47478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spcAft>
                          <a:spcPts val="0"/>
                        </a:spcAft>
                      </a:pPr>
                      <a:r>
                        <a:rPr kumimoji="1" lang="ja-JP" sz="1200" kern="100" dirty="0">
                          <a:effectLst/>
                        </a:rPr>
                        <a:t>自立訓練</a:t>
                      </a:r>
                      <a:endParaRPr kumimoji="1" lang="ja-JP" sz="1200" b="1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7478" marR="47478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4718408"/>
                  </a:ext>
                </a:extLst>
              </a:tr>
              <a:tr h="344715"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spcAft>
                          <a:spcPts val="0"/>
                        </a:spcAft>
                      </a:pPr>
                      <a:r>
                        <a:rPr kumimoji="1" lang="ja-JP" sz="1200" b="1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就労移行支援</a:t>
                      </a:r>
                    </a:p>
                  </a:txBody>
                  <a:tcPr marL="47478" marR="47478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spcAft>
                          <a:spcPts val="0"/>
                        </a:spcAft>
                      </a:pPr>
                      <a:r>
                        <a:rPr kumimoji="1" lang="ja-JP" sz="1200" b="1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就労継続支援</a:t>
                      </a:r>
                    </a:p>
                  </a:txBody>
                  <a:tcPr marL="47478" marR="47478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spcAft>
                          <a:spcPts val="0"/>
                        </a:spcAft>
                      </a:pPr>
                      <a:r>
                        <a:rPr kumimoji="1" lang="ja-JP" sz="1000" b="1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地域活動</a:t>
                      </a:r>
                      <a:r>
                        <a:rPr kumimoji="1" lang="ja-JP" sz="1000" b="1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支援</a:t>
                      </a:r>
                      <a:endParaRPr kumimoji="1" lang="en-US" altLang="ja-JP" sz="1000" b="1" kern="1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ctr" defTabSz="685800" rtl="0" eaLnBrk="1" latinLnBrk="0" hangingPunct="1">
                        <a:spcAft>
                          <a:spcPts val="0"/>
                        </a:spcAft>
                      </a:pPr>
                      <a:r>
                        <a:rPr kumimoji="1" lang="ja-JP" sz="1000" b="1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センター</a:t>
                      </a:r>
                      <a:endParaRPr kumimoji="1" lang="ja-JP" sz="1000" b="1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7478" marR="47478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8853147"/>
                  </a:ext>
                </a:extLst>
              </a:tr>
            </a:tbl>
          </a:graphicData>
        </a:graphic>
      </p:graphicFrame>
      <p:graphicFrame>
        <p:nvGraphicFramePr>
          <p:cNvPr id="15" name="表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8944077"/>
              </p:ext>
            </p:extLst>
          </p:nvPr>
        </p:nvGraphicFramePr>
        <p:xfrm>
          <a:off x="775036" y="5380163"/>
          <a:ext cx="3719142" cy="427877"/>
        </p:xfrm>
        <a:graphic>
          <a:graphicData uri="http://schemas.openxmlformats.org/drawingml/2006/table">
            <a:tbl>
              <a:tblPr firstRow="1" firstCol="1" bandRow="1">
                <a:tableStyleId>{BC89EF96-8CEA-46FF-86C4-4CE0E7609802}</a:tableStyleId>
              </a:tblPr>
              <a:tblGrid>
                <a:gridCol w="1239714">
                  <a:extLst>
                    <a:ext uri="{9D8B030D-6E8A-4147-A177-3AD203B41FA5}">
                      <a16:colId xmlns:a16="http://schemas.microsoft.com/office/drawing/2014/main" val="3142066833"/>
                    </a:ext>
                  </a:extLst>
                </a:gridCol>
                <a:gridCol w="1239714">
                  <a:extLst>
                    <a:ext uri="{9D8B030D-6E8A-4147-A177-3AD203B41FA5}">
                      <a16:colId xmlns:a16="http://schemas.microsoft.com/office/drawing/2014/main" val="950247785"/>
                    </a:ext>
                  </a:extLst>
                </a:gridCol>
                <a:gridCol w="1239714">
                  <a:extLst>
                    <a:ext uri="{9D8B030D-6E8A-4147-A177-3AD203B41FA5}">
                      <a16:colId xmlns:a16="http://schemas.microsoft.com/office/drawing/2014/main" val="1353416273"/>
                    </a:ext>
                  </a:extLst>
                </a:gridCol>
              </a:tblGrid>
              <a:tr h="42787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200" kern="100" dirty="0">
                          <a:effectLst/>
                        </a:rPr>
                        <a:t>児童発達支援</a:t>
                      </a:r>
                      <a:endParaRPr lang="ja-JP" sz="1200" b="1" kern="100" dirty="0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050" kern="100" dirty="0" smtClean="0">
                          <a:effectLst/>
                        </a:rPr>
                        <a:t>医療型</a:t>
                      </a:r>
                      <a:endParaRPr lang="en-US" altLang="ja-JP" sz="1050" kern="100" dirty="0" smtClean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050" kern="100" dirty="0" smtClean="0">
                          <a:effectLst/>
                        </a:rPr>
                        <a:t>児童</a:t>
                      </a:r>
                      <a:r>
                        <a:rPr lang="ja-JP" sz="1050" kern="100" dirty="0">
                          <a:effectLst/>
                        </a:rPr>
                        <a:t>発達支援</a:t>
                      </a:r>
                      <a:endParaRPr lang="ja-JP" sz="1050" b="1" kern="100" dirty="0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050" kern="100" dirty="0">
                          <a:effectLst/>
                        </a:rPr>
                        <a:t>放課後</a:t>
                      </a:r>
                      <a:r>
                        <a:rPr lang="ja-JP" sz="1050" kern="100" dirty="0" smtClean="0">
                          <a:effectLst/>
                        </a:rPr>
                        <a:t>等</a:t>
                      </a:r>
                      <a:endParaRPr lang="en-US" altLang="ja-JP" sz="1050" kern="100" dirty="0" smtClean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050" kern="100" dirty="0" smtClean="0">
                          <a:effectLst/>
                        </a:rPr>
                        <a:t>デイサービス</a:t>
                      </a:r>
                      <a:endParaRPr lang="ja-JP" sz="1050" b="1" kern="100" dirty="0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6913453"/>
                  </a:ext>
                </a:extLst>
              </a:tr>
            </a:tbl>
          </a:graphicData>
        </a:graphic>
      </p:graphicFrame>
      <p:sp>
        <p:nvSpPr>
          <p:cNvPr id="3" name="正方形/長方形 2"/>
          <p:cNvSpPr/>
          <p:nvPr/>
        </p:nvSpPr>
        <p:spPr>
          <a:xfrm>
            <a:off x="638753" y="3203723"/>
            <a:ext cx="4076695" cy="7155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1" lang="ja-JP" altLang="ja-JP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※社会福祉法人については、既に課税免除の</a:t>
            </a:r>
            <a:r>
              <a:rPr kumimoji="1" lang="ja-JP" altLang="ja-JP" sz="9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対象</a:t>
            </a:r>
            <a:r>
              <a:rPr kumimoji="1" lang="ja-JP" altLang="en-US" sz="9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法人です</a:t>
            </a:r>
            <a:r>
              <a:rPr kumimoji="1" lang="ja-JP" altLang="ja-JP" sz="9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。</a:t>
            </a:r>
            <a:r>
              <a:rPr kumimoji="1" lang="ja-JP" altLang="en-US" sz="9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課税</a:t>
            </a:r>
            <a:r>
              <a:rPr kumimoji="1" lang="ja-JP" altLang="en-US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免除</a:t>
            </a:r>
            <a:r>
              <a:rPr kumimoji="1" lang="ja-JP" altLang="en-US" sz="9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</a:t>
            </a:r>
            <a:r>
              <a:rPr kumimoji="1" lang="en-US" altLang="ja-JP" sz="9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/>
            </a:r>
            <a:br>
              <a:rPr kumimoji="1" lang="en-US" altLang="ja-JP" sz="9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</a:br>
            <a:r>
              <a:rPr kumimoji="1" lang="ja-JP" altLang="en-US" sz="9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要件や申請に必要な書類</a:t>
            </a:r>
            <a:r>
              <a:rPr kumimoji="1" lang="ja-JP" altLang="ja-JP" sz="9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が</a:t>
            </a:r>
            <a:r>
              <a:rPr kumimoji="1" lang="ja-JP" altLang="en-US" sz="9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別途定められていますので、</a:t>
            </a:r>
            <a:r>
              <a:rPr kumimoji="1" lang="ja-JP" altLang="ja-JP" sz="9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詳しく</a:t>
            </a:r>
            <a:r>
              <a:rPr kumimoji="1" lang="ja-JP" altLang="ja-JP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は</a:t>
            </a:r>
            <a:r>
              <a:rPr kumimoji="1" lang="ja-JP" altLang="ja-JP" sz="9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管轄</a:t>
            </a:r>
            <a:r>
              <a:rPr kumimoji="1" lang="en-US" altLang="ja-JP" sz="9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/>
            </a:r>
            <a:br>
              <a:rPr kumimoji="1" lang="en-US" altLang="ja-JP" sz="9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</a:br>
            <a:r>
              <a:rPr kumimoji="1" lang="ja-JP" altLang="en-US" sz="9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kumimoji="1" lang="ja-JP" altLang="ja-JP" sz="9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</a:t>
            </a:r>
            <a:r>
              <a:rPr kumimoji="1" lang="ja-JP" altLang="en-US" sz="9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府税事務所</a:t>
            </a:r>
            <a:r>
              <a:rPr kumimoji="1" lang="ja-JP" altLang="en-US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等</a:t>
            </a:r>
            <a:r>
              <a:rPr kumimoji="1" lang="ja-JP" altLang="en-US" sz="7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（４</a:t>
            </a:r>
            <a:r>
              <a:rPr kumimoji="1" lang="ja-JP" altLang="en-US" sz="7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．</a:t>
            </a:r>
            <a:r>
              <a:rPr lang="ja-JP" altLang="en-US" sz="700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各府税事務所等への</a:t>
            </a:r>
            <a:r>
              <a:rPr lang="ja-JP" altLang="ja-JP" sz="700" kern="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問合せ先</a:t>
            </a:r>
            <a:r>
              <a:rPr lang="ja-JP" altLang="en-US" sz="700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を</a:t>
            </a:r>
            <a:r>
              <a:rPr lang="ja-JP" altLang="en-US" sz="700" kern="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参照</a:t>
            </a:r>
            <a:r>
              <a:rPr kumimoji="1" lang="ja-JP" altLang="en-US" sz="7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）</a:t>
            </a:r>
            <a:r>
              <a:rPr kumimoji="1" lang="ja-JP" altLang="ja-JP" sz="9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まで</a:t>
            </a:r>
            <a:r>
              <a:rPr kumimoji="1" lang="ja-JP" altLang="ja-JP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お問合せください</a:t>
            </a:r>
            <a:r>
              <a:rPr kumimoji="1" lang="ja-JP" altLang="ja-JP" sz="9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。</a:t>
            </a:r>
            <a:endParaRPr kumimoji="1" lang="ja-JP" altLang="ja-JP" sz="9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pic>
        <p:nvPicPr>
          <p:cNvPr id="21" name="図 2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7926" y="137140"/>
            <a:ext cx="1074213" cy="358837"/>
          </a:xfrm>
          <a:prstGeom prst="rect">
            <a:avLst/>
          </a:prstGeom>
        </p:spPr>
      </p:pic>
      <p:sp>
        <p:nvSpPr>
          <p:cNvPr id="22" name="正方形/長方形 21"/>
          <p:cNvSpPr/>
          <p:nvPr/>
        </p:nvSpPr>
        <p:spPr>
          <a:xfrm>
            <a:off x="5164851" y="2216140"/>
            <a:ext cx="4190818" cy="3799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ja-JP" altLang="ja-JP" sz="1246" b="1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２．申請</a:t>
            </a:r>
            <a:r>
              <a:rPr lang="ja-JP" altLang="ja-JP" sz="1246" b="1" kern="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受付期間</a:t>
            </a:r>
            <a:r>
              <a:rPr lang="ja-JP" altLang="en-US" sz="1246" b="1" kern="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　</a:t>
            </a:r>
            <a:r>
              <a:rPr lang="en-US" altLang="ja-JP" sz="1050" b="1" kern="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※</a:t>
            </a:r>
            <a:r>
              <a:rPr lang="ja-JP" altLang="en-US" sz="1050" b="1" kern="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平成</a:t>
            </a:r>
            <a:r>
              <a:rPr lang="en-US" altLang="ja-JP" sz="1050" b="1" kern="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30</a:t>
            </a:r>
            <a:r>
              <a:rPr lang="ja-JP" altLang="en-US" sz="1050" b="1" kern="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年４月１日以降の取扱いです。</a:t>
            </a:r>
            <a:endParaRPr lang="en-US" altLang="ja-JP" sz="1246" b="1" kern="1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</p:txBody>
      </p:sp>
      <p:sp>
        <p:nvSpPr>
          <p:cNvPr id="23" name="正方形/長方形 22"/>
          <p:cNvSpPr/>
          <p:nvPr/>
        </p:nvSpPr>
        <p:spPr>
          <a:xfrm>
            <a:off x="0" y="308492"/>
            <a:ext cx="9906000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ja-JP" altLang="en-US" sz="2000" b="1" kern="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平成</a:t>
            </a:r>
            <a:r>
              <a:rPr lang="en-US" altLang="ja-JP" sz="2000" b="1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30</a:t>
            </a:r>
            <a:r>
              <a:rPr lang="ja-JP" altLang="en-US" sz="2000" b="1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年度自動車税課税免除申請の</a:t>
            </a:r>
            <a:r>
              <a:rPr lang="ja-JP" altLang="en-US" sz="2000" b="1" kern="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お知らせ</a:t>
            </a:r>
            <a:endParaRPr lang="ja-JP" altLang="en-US" sz="2000" b="1" kern="100" dirty="0"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</p:txBody>
      </p:sp>
      <p:sp>
        <p:nvSpPr>
          <p:cNvPr id="24" name="正方形/長方形 23"/>
          <p:cNvSpPr/>
          <p:nvPr/>
        </p:nvSpPr>
        <p:spPr>
          <a:xfrm>
            <a:off x="4896047" y="2559995"/>
            <a:ext cx="4648003" cy="11185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184636" algn="just">
              <a:lnSpc>
                <a:spcPct val="150000"/>
              </a:lnSpc>
            </a:pPr>
            <a:r>
              <a:rPr lang="ja-JP" altLang="en-US" sz="1246" b="1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（</a:t>
            </a:r>
            <a:r>
              <a:rPr lang="ja-JP" altLang="en-US" sz="1246" b="1" kern="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１）４月１日現在、課税免除要件に該当している場合</a:t>
            </a:r>
            <a:endParaRPr lang="en-US" altLang="ja-JP" sz="1246" b="1" kern="1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  <a:p>
            <a:pPr indent="184636" algn="ctr">
              <a:lnSpc>
                <a:spcPct val="150000"/>
              </a:lnSpc>
            </a:pPr>
            <a:r>
              <a:rPr lang="ja-JP" altLang="en-US" sz="1600" b="1" kern="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　</a:t>
            </a:r>
            <a:r>
              <a:rPr lang="ja-JP" altLang="en-US" sz="1600" b="1" kern="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申請期限：</a:t>
            </a:r>
            <a:r>
              <a:rPr lang="ja-JP" altLang="ja-JP" sz="1600" b="1" kern="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平成</a:t>
            </a:r>
            <a:r>
              <a:rPr lang="en-US" altLang="ja-JP" sz="1600" b="1" kern="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30</a:t>
            </a:r>
            <a:r>
              <a:rPr lang="ja-JP" altLang="ja-JP" sz="1600" b="1" kern="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年</a:t>
            </a:r>
            <a:r>
              <a:rPr lang="en-US" altLang="ja-JP" sz="1600" b="1" kern="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4</a:t>
            </a:r>
            <a:r>
              <a:rPr lang="ja-JP" altLang="ja-JP" sz="1600" b="1" kern="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月</a:t>
            </a:r>
            <a:r>
              <a:rPr lang="ja-JP" altLang="en-US" sz="1600" b="1" kern="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２</a:t>
            </a:r>
            <a:r>
              <a:rPr lang="ja-JP" altLang="ja-JP" sz="1600" b="1" kern="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日</a:t>
            </a:r>
            <a:r>
              <a:rPr lang="ja-JP" altLang="en-US" sz="1600" b="1" kern="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（月）</a:t>
            </a:r>
            <a:r>
              <a:rPr lang="ja-JP" altLang="ja-JP" sz="1600" b="1" kern="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から</a:t>
            </a:r>
            <a:endParaRPr lang="en-US" altLang="ja-JP" sz="1600" b="1" kern="1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  <a:p>
            <a:pPr indent="184636" algn="ctr">
              <a:lnSpc>
                <a:spcPct val="150000"/>
              </a:lnSpc>
            </a:pPr>
            <a:r>
              <a:rPr lang="ja-JP" altLang="en-US" sz="1600" b="1" kern="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　</a:t>
            </a:r>
            <a:r>
              <a:rPr lang="ja-JP" altLang="en-US" sz="1600" b="1" kern="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　　　</a:t>
            </a:r>
            <a:r>
              <a:rPr lang="ja-JP" altLang="en-US" sz="1600" b="1" kern="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 </a:t>
            </a:r>
            <a:r>
              <a:rPr lang="ja-JP" altLang="en-US" sz="1600" b="1" kern="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 　　平</a:t>
            </a:r>
            <a:r>
              <a:rPr lang="ja-JP" altLang="ja-JP" sz="1600" b="1" kern="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成</a:t>
            </a:r>
            <a:r>
              <a:rPr lang="en-US" altLang="ja-JP" sz="1600" b="1" kern="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30</a:t>
            </a:r>
            <a:r>
              <a:rPr lang="ja-JP" altLang="ja-JP" sz="1600" b="1" kern="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年</a:t>
            </a:r>
            <a:r>
              <a:rPr lang="en-US" altLang="ja-JP" sz="1600" b="1" kern="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4</a:t>
            </a:r>
            <a:r>
              <a:rPr lang="ja-JP" altLang="ja-JP" sz="1600" b="1" kern="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月</a:t>
            </a:r>
            <a:r>
              <a:rPr lang="en-US" altLang="ja-JP" sz="1600" b="1" kern="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10</a:t>
            </a:r>
            <a:r>
              <a:rPr lang="ja-JP" altLang="ja-JP" sz="1600" b="1" kern="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日</a:t>
            </a:r>
            <a:r>
              <a:rPr lang="ja-JP" altLang="en-US" sz="1600" b="1" kern="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（火）</a:t>
            </a:r>
            <a:r>
              <a:rPr lang="ja-JP" altLang="ja-JP" sz="1600" b="1" kern="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まで</a:t>
            </a:r>
            <a:endParaRPr lang="ja-JP" altLang="ja-JP" sz="1600" b="1" kern="1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</p:txBody>
      </p:sp>
      <p:sp>
        <p:nvSpPr>
          <p:cNvPr id="26" name="正方形/長方形 25"/>
          <p:cNvSpPr/>
          <p:nvPr/>
        </p:nvSpPr>
        <p:spPr>
          <a:xfrm>
            <a:off x="4881563" y="4647082"/>
            <a:ext cx="4778012" cy="3349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184636" algn="just">
              <a:lnSpc>
                <a:spcPct val="150000"/>
              </a:lnSpc>
            </a:pPr>
            <a:r>
              <a:rPr lang="ja-JP" altLang="en-US" sz="1246" b="1" kern="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（２）</a:t>
            </a:r>
            <a:r>
              <a:rPr lang="en-US" altLang="ja-JP" sz="1200" b="1" kern="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4</a:t>
            </a:r>
            <a:r>
              <a:rPr lang="ja-JP" altLang="en-US" sz="1200" b="1" kern="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月</a:t>
            </a:r>
            <a:r>
              <a:rPr lang="en-US" altLang="ja-JP" sz="1200" b="1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1</a:t>
            </a:r>
            <a:r>
              <a:rPr lang="ja-JP" altLang="en-US" sz="1200" b="1" kern="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日後に課税免除要件に該当することとなった場合</a:t>
            </a:r>
            <a:endParaRPr lang="en-US" altLang="ja-JP" sz="1200" b="1" kern="1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</p:txBody>
      </p:sp>
      <p:sp>
        <p:nvSpPr>
          <p:cNvPr id="27" name="正方形/長方形 26"/>
          <p:cNvSpPr/>
          <p:nvPr/>
        </p:nvSpPr>
        <p:spPr>
          <a:xfrm>
            <a:off x="5164852" y="3564563"/>
            <a:ext cx="4154590" cy="11310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184636" algn="just">
              <a:lnSpc>
                <a:spcPct val="150000"/>
              </a:lnSpc>
            </a:pPr>
            <a:r>
              <a:rPr lang="ja-JP" altLang="en-US" sz="900" kern="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　</a:t>
            </a:r>
            <a:r>
              <a:rPr lang="ja-JP" altLang="ja-JP" sz="900" kern="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※</a:t>
            </a:r>
            <a:r>
              <a:rPr lang="ja-JP" altLang="ja-JP" sz="900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平成３０年４月１０日消印</a:t>
            </a:r>
            <a:r>
              <a:rPr lang="ja-JP" altLang="ja-JP" sz="900" kern="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有効</a:t>
            </a:r>
            <a:endParaRPr lang="en-US" altLang="ja-JP" sz="900" kern="100" dirty="0"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  <a:p>
            <a:pPr indent="184636" algn="just">
              <a:lnSpc>
                <a:spcPct val="150000"/>
              </a:lnSpc>
            </a:pPr>
            <a:r>
              <a:rPr lang="ja-JP" altLang="en-US" sz="900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　</a:t>
            </a:r>
            <a:r>
              <a:rPr lang="en-US" altLang="ja-JP" sz="900" kern="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※</a:t>
            </a:r>
            <a:r>
              <a:rPr lang="ja-JP" altLang="en-US" sz="900" kern="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申請受付期限を過ぎた場合、当該年度の課税免除は受けることが</a:t>
            </a:r>
            <a:r>
              <a:rPr lang="en-US" altLang="ja-JP" sz="900" kern="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/>
            </a:r>
            <a:br>
              <a:rPr lang="en-US" altLang="ja-JP" sz="900" kern="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</a:br>
            <a:r>
              <a:rPr lang="ja-JP" altLang="en-US" sz="900" kern="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　　　　できませんので、ご注意ください。</a:t>
            </a:r>
            <a:endParaRPr lang="ja-JP" altLang="ja-JP" sz="900" kern="100" dirty="0"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  <a:p>
            <a:pPr marL="276955" indent="-92318" algn="just">
              <a:lnSpc>
                <a:spcPct val="150000"/>
              </a:lnSpc>
            </a:pPr>
            <a:r>
              <a:rPr lang="ja-JP" altLang="en-US" sz="900" kern="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　</a:t>
            </a:r>
            <a:r>
              <a:rPr lang="ja-JP" altLang="ja-JP" sz="900" kern="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※</a:t>
            </a:r>
            <a:r>
              <a:rPr lang="ja-JP" altLang="ja-JP" sz="900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申請受付期間前に書類を提出していただいても受付けする</a:t>
            </a:r>
            <a:r>
              <a:rPr lang="ja-JP" altLang="ja-JP" sz="900" kern="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ことが</a:t>
            </a:r>
            <a:r>
              <a:rPr lang="en-US" altLang="ja-JP" sz="900" kern="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/>
            </a:r>
            <a:br>
              <a:rPr lang="en-US" altLang="ja-JP" sz="900" kern="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</a:br>
            <a:r>
              <a:rPr lang="ja-JP" altLang="en-US" sz="900" kern="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　 </a:t>
            </a:r>
            <a:r>
              <a:rPr lang="ja-JP" altLang="ja-JP" sz="900" kern="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できません</a:t>
            </a:r>
            <a:r>
              <a:rPr lang="ja-JP" altLang="ja-JP" sz="900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ので、ご注意ください</a:t>
            </a:r>
            <a:r>
              <a:rPr lang="ja-JP" altLang="ja-JP" sz="900" kern="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。</a:t>
            </a:r>
            <a:endParaRPr lang="en-US" altLang="ja-JP" sz="900" kern="1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</p:txBody>
      </p:sp>
      <p:graphicFrame>
        <p:nvGraphicFramePr>
          <p:cNvPr id="29" name="表 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5545865"/>
              </p:ext>
            </p:extLst>
          </p:nvPr>
        </p:nvGraphicFramePr>
        <p:xfrm>
          <a:off x="5488163" y="5053033"/>
          <a:ext cx="3709235" cy="1493662"/>
        </p:xfrm>
        <a:graphic>
          <a:graphicData uri="http://schemas.openxmlformats.org/drawingml/2006/table">
            <a:tbl>
              <a:tblPr firstRow="1" firstCol="1" bandRow="1">
                <a:tableStyleId>{BC89EF96-8CEA-46FF-86C4-4CE0E7609802}</a:tableStyleId>
              </a:tblPr>
              <a:tblGrid>
                <a:gridCol w="854783">
                  <a:extLst>
                    <a:ext uri="{9D8B030D-6E8A-4147-A177-3AD203B41FA5}">
                      <a16:colId xmlns:a16="http://schemas.microsoft.com/office/drawing/2014/main" val="2977292673"/>
                    </a:ext>
                  </a:extLst>
                </a:gridCol>
                <a:gridCol w="1427226">
                  <a:extLst>
                    <a:ext uri="{9D8B030D-6E8A-4147-A177-3AD203B41FA5}">
                      <a16:colId xmlns:a16="http://schemas.microsoft.com/office/drawing/2014/main" val="4055827407"/>
                    </a:ext>
                  </a:extLst>
                </a:gridCol>
                <a:gridCol w="1427226">
                  <a:extLst>
                    <a:ext uri="{9D8B030D-6E8A-4147-A177-3AD203B41FA5}">
                      <a16:colId xmlns:a16="http://schemas.microsoft.com/office/drawing/2014/main" val="3334813581"/>
                    </a:ext>
                  </a:extLst>
                </a:gridCol>
              </a:tblGrid>
              <a:tr h="468000">
                <a:tc>
                  <a:txBody>
                    <a:bodyPr/>
                    <a:lstStyle/>
                    <a:p>
                      <a:pPr marL="0" algn="l" defTabSz="685800" rtl="0" eaLnBrk="1" latinLnBrk="0" hangingPunct="1">
                        <a:spcAft>
                          <a:spcPts val="0"/>
                        </a:spcAft>
                      </a:pPr>
                      <a:endParaRPr kumimoji="1" lang="ja-JP" sz="900" b="1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2869" marR="32869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spcAft>
                          <a:spcPts val="0"/>
                        </a:spcAft>
                      </a:pPr>
                      <a:r>
                        <a:rPr kumimoji="1" lang="ja-JP" altLang="en-US" sz="900" b="1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新たに自動車を</a:t>
                      </a:r>
                      <a:endParaRPr kumimoji="1" lang="en-US" altLang="ja-JP" sz="900" b="1" kern="1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ctr" defTabSz="685800" rtl="0" eaLnBrk="1" latinLnBrk="0" hangingPunct="1">
                        <a:spcAft>
                          <a:spcPts val="0"/>
                        </a:spcAft>
                      </a:pPr>
                      <a:r>
                        <a:rPr kumimoji="1" lang="ja-JP" altLang="en-US" sz="900" b="1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取得する場合</a:t>
                      </a:r>
                      <a:endParaRPr kumimoji="1" lang="ja-JP" sz="900" b="1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2869" marR="32869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900" b="1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r>
                        <a:rPr kumimoji="1" lang="ja-JP" altLang="en-US" sz="900" b="1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月</a:t>
                      </a:r>
                      <a:r>
                        <a:rPr kumimoji="1" lang="en-US" altLang="ja-JP" sz="900" b="1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kumimoji="1" lang="ja-JP" altLang="en-US" sz="900" b="1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日後に要件に該当することとなった場合</a:t>
                      </a:r>
                      <a:endParaRPr kumimoji="1" lang="ja-JP" sz="900" b="1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2869" marR="32869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4718408"/>
                  </a:ext>
                </a:extLst>
              </a:tr>
              <a:tr h="512831"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spcAft>
                          <a:spcPts val="0"/>
                        </a:spcAft>
                      </a:pPr>
                      <a:r>
                        <a:rPr kumimoji="1" lang="ja-JP" altLang="en-US" sz="900" b="1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申請期限</a:t>
                      </a:r>
                      <a:endParaRPr kumimoji="1" lang="ja-JP" sz="900" b="1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2869" marR="32869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spcAft>
                          <a:spcPts val="0"/>
                        </a:spcAft>
                      </a:pPr>
                      <a:r>
                        <a:rPr kumimoji="1" lang="ja-JP" altLang="en-US" sz="900" b="1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登録の日から</a:t>
                      </a:r>
                      <a:r>
                        <a:rPr kumimoji="1" lang="en-US" altLang="ja-JP" sz="900" b="1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r>
                        <a:rPr kumimoji="1" lang="ja-JP" altLang="en-US" sz="900" b="1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日以内</a:t>
                      </a:r>
                      <a:endParaRPr kumimoji="1" lang="ja-JP" sz="900" b="1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2869" marR="32869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spcAft>
                          <a:spcPts val="0"/>
                        </a:spcAft>
                      </a:pPr>
                      <a:r>
                        <a:rPr kumimoji="1" lang="ja-JP" altLang="en-US" sz="900" b="1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その事由に該当することとなった日から</a:t>
                      </a:r>
                      <a:r>
                        <a:rPr kumimoji="1" lang="en-US" altLang="ja-JP" sz="900" b="1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r>
                        <a:rPr kumimoji="1" lang="ja-JP" altLang="en-US" sz="900" b="1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日以内</a:t>
                      </a:r>
                      <a:endParaRPr kumimoji="1" lang="ja-JP" sz="900" b="1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2869" marR="32869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6533839"/>
                  </a:ext>
                </a:extLst>
              </a:tr>
              <a:tr h="512831"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spcAft>
                          <a:spcPts val="0"/>
                        </a:spcAft>
                      </a:pPr>
                      <a:r>
                        <a:rPr kumimoji="1" lang="ja-JP" altLang="en-US" sz="900" b="1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申請書等の</a:t>
                      </a:r>
                      <a:endParaRPr kumimoji="1" lang="en-US" altLang="ja-JP" sz="900" b="1" kern="1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ctr" defTabSz="685800" rtl="0" eaLnBrk="1" latinLnBrk="0" hangingPunct="1">
                        <a:spcAft>
                          <a:spcPts val="0"/>
                        </a:spcAft>
                      </a:pPr>
                      <a:r>
                        <a:rPr kumimoji="1" lang="ja-JP" altLang="en-US" sz="900" b="1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提出場所</a:t>
                      </a:r>
                      <a:endParaRPr kumimoji="1" lang="ja-JP" sz="900" b="1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2869" marR="32869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spcAft>
                          <a:spcPts val="0"/>
                        </a:spcAft>
                      </a:pPr>
                      <a:r>
                        <a:rPr kumimoji="1" lang="ja-JP" altLang="en-US" sz="900" b="1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大阪自動車税事務所</a:t>
                      </a:r>
                      <a:endParaRPr kumimoji="1" lang="en-US" altLang="ja-JP" sz="900" b="1" kern="1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ctr" defTabSz="685800" rtl="0" eaLnBrk="1" latinLnBrk="0" hangingPunct="1">
                        <a:spcAft>
                          <a:spcPts val="0"/>
                        </a:spcAft>
                      </a:pPr>
                      <a:r>
                        <a:rPr kumimoji="1" lang="ja-JP" altLang="en-US" sz="900" b="1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各分室</a:t>
                      </a:r>
                      <a:endParaRPr kumimoji="1" lang="en-US" altLang="ja-JP" sz="900" b="1" kern="1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2869" marR="32869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spcAft>
                          <a:spcPts val="0"/>
                        </a:spcAft>
                      </a:pPr>
                      <a:r>
                        <a:rPr kumimoji="1" lang="ja-JP" altLang="en-US" sz="900" b="1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最寄りの府税事務所</a:t>
                      </a:r>
                      <a:endParaRPr kumimoji="1" lang="ja-JP" sz="900" b="1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2869" marR="32869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6518308"/>
                  </a:ext>
                </a:extLst>
              </a:tr>
            </a:tbl>
          </a:graphicData>
        </a:graphic>
      </p:graphicFrame>
      <p:sp>
        <p:nvSpPr>
          <p:cNvPr id="31" name="Rectangle 2"/>
          <p:cNvSpPr>
            <a:spLocks noChangeArrowheads="1"/>
          </p:cNvSpPr>
          <p:nvPr/>
        </p:nvSpPr>
        <p:spPr bwMode="auto">
          <a:xfrm>
            <a:off x="577482" y="2222062"/>
            <a:ext cx="3991708" cy="3065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3305" tIns="31652" rIns="63305" bIns="31652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kumimoji="1" lang="ja-JP" altLang="ja-JP" sz="1246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１．課税免除の対象に</a:t>
            </a:r>
            <a:r>
              <a:rPr kumimoji="1" lang="ja-JP" altLang="ja-JP" sz="1246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ついて</a:t>
            </a:r>
            <a:endParaRPr kumimoji="1" lang="ja-JP" altLang="ja-JP" sz="1246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9" name="正方形/長方形 18"/>
          <p:cNvSpPr/>
          <p:nvPr/>
        </p:nvSpPr>
        <p:spPr>
          <a:xfrm>
            <a:off x="353505" y="5104525"/>
            <a:ext cx="4267946" cy="3160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ja-JP" altLang="en-US" sz="969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　　</a:t>
            </a:r>
            <a:r>
              <a:rPr lang="ja-JP" altLang="ja-JP" sz="969" b="1" u="sng" dirty="0" smtClean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②</a:t>
            </a:r>
            <a:r>
              <a:rPr lang="en-US" altLang="ja-JP" sz="969" b="1" u="sng" dirty="0" smtClean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 </a:t>
            </a:r>
            <a:r>
              <a:rPr lang="ja-JP" altLang="ja-JP" sz="969" b="1" u="sng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児童福祉法に基づくもの</a:t>
            </a:r>
            <a:endParaRPr lang="ja-JP" altLang="ja-JP" sz="969" b="1" u="sng" kern="100" dirty="0"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</p:txBody>
      </p:sp>
      <p:sp>
        <p:nvSpPr>
          <p:cNvPr id="20" name="Rectangle 2"/>
          <p:cNvSpPr>
            <a:spLocks noChangeArrowheads="1"/>
          </p:cNvSpPr>
          <p:nvPr/>
        </p:nvSpPr>
        <p:spPr bwMode="auto">
          <a:xfrm>
            <a:off x="581140" y="5774671"/>
            <a:ext cx="3991708" cy="3515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3305" tIns="31652" rIns="63305" bIns="31652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kumimoji="1" lang="ja-JP" altLang="ja-JP" sz="1246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</a:t>
            </a:r>
            <a:r>
              <a:rPr kumimoji="1" lang="ja-JP" altLang="en-US" sz="1246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３</a:t>
            </a:r>
            <a:r>
              <a:rPr kumimoji="1" lang="ja-JP" altLang="ja-JP" sz="1246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）</a:t>
            </a:r>
            <a:r>
              <a:rPr kumimoji="1" lang="ja-JP" altLang="en-US" sz="1246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対象となる自動車</a:t>
            </a:r>
            <a:endParaRPr kumimoji="1" lang="ja-JP" altLang="ja-JP" sz="1246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5" name="正方形/長方形 24"/>
          <p:cNvSpPr/>
          <p:nvPr/>
        </p:nvSpPr>
        <p:spPr>
          <a:xfrm>
            <a:off x="647432" y="6071543"/>
            <a:ext cx="3965327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1" lang="ja-JP" altLang="en-US" sz="9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上記（１）及び（２）の要件を満たし、</a:t>
            </a:r>
            <a:r>
              <a:rPr kumimoji="1" lang="ja-JP" altLang="en-US" sz="900" dirty="0" err="1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障がい</a:t>
            </a:r>
            <a:r>
              <a:rPr kumimoji="1" lang="ja-JP" altLang="en-US" sz="9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福祉サービス等の利用者の送迎等のために使用している自動車</a:t>
            </a:r>
            <a:endParaRPr kumimoji="1" lang="ja-JP" altLang="ja-JP" sz="9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081090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角丸四角形 17"/>
          <p:cNvSpPr/>
          <p:nvPr/>
        </p:nvSpPr>
        <p:spPr>
          <a:xfrm>
            <a:off x="4888105" y="4334553"/>
            <a:ext cx="4606100" cy="2182263"/>
          </a:xfrm>
          <a:prstGeom prst="roundRect">
            <a:avLst>
              <a:gd name="adj" fmla="val 9747"/>
            </a:avLst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246" dirty="0"/>
          </a:p>
        </p:txBody>
      </p:sp>
      <p:sp>
        <p:nvSpPr>
          <p:cNvPr id="17" name="角丸四角形 16"/>
          <p:cNvSpPr/>
          <p:nvPr/>
        </p:nvSpPr>
        <p:spPr>
          <a:xfrm>
            <a:off x="4881563" y="425450"/>
            <a:ext cx="4606100" cy="3871897"/>
          </a:xfrm>
          <a:prstGeom prst="roundRect">
            <a:avLst>
              <a:gd name="adj" fmla="val 8271"/>
            </a:avLst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246" dirty="0"/>
          </a:p>
        </p:txBody>
      </p:sp>
      <p:sp>
        <p:nvSpPr>
          <p:cNvPr id="13" name="角丸四角形 12"/>
          <p:cNvSpPr/>
          <p:nvPr/>
        </p:nvSpPr>
        <p:spPr>
          <a:xfrm>
            <a:off x="569253" y="423248"/>
            <a:ext cx="4057032" cy="5970673"/>
          </a:xfrm>
          <a:prstGeom prst="roundRect">
            <a:avLst>
              <a:gd name="adj" fmla="val 9747"/>
            </a:avLst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246" dirty="0"/>
          </a:p>
        </p:txBody>
      </p:sp>
      <p:graphicFrame>
        <p:nvGraphicFramePr>
          <p:cNvPr id="6" name="表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4818496"/>
              </p:ext>
            </p:extLst>
          </p:nvPr>
        </p:nvGraphicFramePr>
        <p:xfrm>
          <a:off x="5075685" y="709665"/>
          <a:ext cx="4251784" cy="340364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89779">
                  <a:extLst>
                    <a:ext uri="{9D8B030D-6E8A-4147-A177-3AD203B41FA5}">
                      <a16:colId xmlns:a16="http://schemas.microsoft.com/office/drawing/2014/main" val="3726962703"/>
                    </a:ext>
                  </a:extLst>
                </a:gridCol>
                <a:gridCol w="1163261">
                  <a:extLst>
                    <a:ext uri="{9D8B030D-6E8A-4147-A177-3AD203B41FA5}">
                      <a16:colId xmlns:a16="http://schemas.microsoft.com/office/drawing/2014/main" val="4101129377"/>
                    </a:ext>
                  </a:extLst>
                </a:gridCol>
                <a:gridCol w="337995">
                  <a:extLst>
                    <a:ext uri="{9D8B030D-6E8A-4147-A177-3AD203B41FA5}">
                      <a16:colId xmlns:a16="http://schemas.microsoft.com/office/drawing/2014/main" val="2898088707"/>
                    </a:ext>
                  </a:extLst>
                </a:gridCol>
                <a:gridCol w="931742">
                  <a:extLst>
                    <a:ext uri="{9D8B030D-6E8A-4147-A177-3AD203B41FA5}">
                      <a16:colId xmlns:a16="http://schemas.microsoft.com/office/drawing/2014/main" val="727031310"/>
                    </a:ext>
                  </a:extLst>
                </a:gridCol>
                <a:gridCol w="130832">
                  <a:extLst>
                    <a:ext uri="{9D8B030D-6E8A-4147-A177-3AD203B41FA5}">
                      <a16:colId xmlns:a16="http://schemas.microsoft.com/office/drawing/2014/main" val="4169425594"/>
                    </a:ext>
                  </a:extLst>
                </a:gridCol>
                <a:gridCol w="1098175">
                  <a:extLst>
                    <a:ext uri="{9D8B030D-6E8A-4147-A177-3AD203B41FA5}">
                      <a16:colId xmlns:a16="http://schemas.microsoft.com/office/drawing/2014/main" val="395826993"/>
                    </a:ext>
                  </a:extLst>
                </a:gridCol>
              </a:tblGrid>
              <a:tr h="24079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700" b="1" kern="100" dirty="0" smtClean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各府税</a:t>
                      </a:r>
                      <a:endParaRPr lang="en-US" altLang="ja-JP" sz="700" b="1" kern="100" dirty="0" smtClean="0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ja-JP" sz="700" b="1" kern="100" dirty="0" smtClean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事務所名</a:t>
                      </a:r>
                      <a:endParaRPr lang="ja-JP" sz="700" b="1" kern="100" dirty="0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36347" marR="36347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700" b="1" kern="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電話･ファックス</a:t>
                      </a:r>
                      <a:endParaRPr lang="ja-JP" sz="700" b="1" kern="100" dirty="0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36347" marR="36347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700" b="1" kern="0" dirty="0" smtClean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郵便</a:t>
                      </a:r>
                      <a:endParaRPr lang="en-US" altLang="ja-JP" sz="700" b="1" kern="0" dirty="0" smtClean="0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700" b="1" kern="0" dirty="0" smtClean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番号</a:t>
                      </a:r>
                      <a:endParaRPr lang="ja-JP" sz="700" b="1" kern="100" dirty="0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36347" marR="36347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700" b="1" kern="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所在地</a:t>
                      </a:r>
                      <a:endParaRPr lang="ja-JP" sz="700" b="1" kern="100" dirty="0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36347" marR="36347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700" b="1" kern="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担当地域</a:t>
                      </a:r>
                      <a:endParaRPr lang="ja-JP" sz="700" b="1" kern="100" dirty="0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36347" marR="36347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1982522"/>
                  </a:ext>
                </a:extLst>
              </a:tr>
              <a:tr h="41279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700" b="1" kern="100" dirty="0" smtClean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中央</a:t>
                      </a:r>
                      <a:endParaRPr lang="ja-JP" sz="700" b="1" kern="100" dirty="0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36347" marR="36347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000" b="1" kern="100" dirty="0" smtClean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☎</a:t>
                      </a:r>
                      <a:r>
                        <a:rPr lang="en-US" sz="700" b="1" kern="100" dirty="0" smtClean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06（6941）7951</a:t>
                      </a:r>
                      <a:endParaRPr lang="en-US" sz="700" b="1" kern="100" dirty="0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500" kern="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FAX 06</a:t>
                      </a:r>
                      <a:r>
                        <a:rPr lang="ja-JP" sz="500" kern="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（</a:t>
                      </a:r>
                      <a:r>
                        <a:rPr lang="en-US" sz="500" kern="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6941</a:t>
                      </a:r>
                      <a:r>
                        <a:rPr lang="ja-JP" sz="500" kern="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）</a:t>
                      </a:r>
                      <a:r>
                        <a:rPr lang="en-US" sz="500" kern="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7934</a:t>
                      </a:r>
                      <a:endParaRPr lang="ja-JP" sz="500" kern="100" dirty="0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36347" marR="36347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600" kern="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540-</a:t>
                      </a:r>
                      <a:endParaRPr lang="ja-JP" sz="600" kern="100" dirty="0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600" kern="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0008</a:t>
                      </a:r>
                      <a:endParaRPr lang="ja-JP" sz="600" kern="100" dirty="0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36347" marR="36347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600" kern="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大阪市中央区</a:t>
                      </a:r>
                      <a:r>
                        <a:rPr lang="ja-JP" sz="600" kern="100" dirty="0" smtClean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大手前</a:t>
                      </a:r>
                      <a:r>
                        <a:rPr lang="en-US" sz="600" kern="100" dirty="0" smtClean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3</a:t>
                      </a:r>
                      <a:r>
                        <a:rPr lang="ja-JP" sz="600" kern="100" dirty="0" smtClean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丁目</a:t>
                      </a:r>
                      <a:r>
                        <a:rPr lang="en-US" sz="600" kern="100" dirty="0" smtClean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</a:t>
                      </a:r>
                      <a:r>
                        <a:rPr lang="ja-JP" sz="600" kern="100" dirty="0" smtClean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番</a:t>
                      </a:r>
                      <a:r>
                        <a:rPr lang="en-US" sz="600" kern="100" dirty="0" smtClean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43</a:t>
                      </a:r>
                      <a:r>
                        <a:rPr lang="ja-JP" sz="600" kern="100" dirty="0" smtClean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号</a:t>
                      </a:r>
                      <a:endParaRPr lang="en-US" altLang="ja-JP" sz="600" kern="100" dirty="0" smtClean="0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600" kern="100" dirty="0" smtClean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（</a:t>
                      </a:r>
                      <a:r>
                        <a:rPr lang="ja-JP" sz="600" kern="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大阪府新別館北館）</a:t>
                      </a:r>
                      <a:endParaRPr lang="ja-JP" sz="600" kern="100" dirty="0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36347" marR="36347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600" kern="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大阪市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600" kern="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 </a:t>
                      </a:r>
                      <a:endParaRPr lang="ja-JP" sz="600" kern="100" dirty="0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36347" marR="36347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600" kern="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中央区、福島区、此花区、西区、港区、大正区、西淀川区、都島区、東成区、生野区、旭区、城東区、鶴見区</a:t>
                      </a:r>
                      <a:endParaRPr lang="ja-JP" sz="600" kern="100" dirty="0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36347" marR="36347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4722640"/>
                  </a:ext>
                </a:extLst>
              </a:tr>
              <a:tr h="26659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700" b="1" kern="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なにわ</a:t>
                      </a:r>
                      <a:r>
                        <a:rPr lang="ja-JP" sz="700" b="1" kern="100" dirty="0" smtClean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北</a:t>
                      </a:r>
                      <a:endParaRPr lang="ja-JP" sz="700" b="1" kern="100" dirty="0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36347" marR="36347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000" b="1" kern="100" dirty="0" smtClean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☎</a:t>
                      </a:r>
                      <a:r>
                        <a:rPr lang="en-US" sz="700" b="1" kern="100" dirty="0" smtClean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06（6362）8611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500" kern="100" dirty="0" smtClean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FAX 06</a:t>
                      </a:r>
                      <a:r>
                        <a:rPr lang="ja-JP" sz="500" kern="100" dirty="0" smtClean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（</a:t>
                      </a:r>
                      <a:r>
                        <a:rPr lang="en-US" sz="500" kern="100" dirty="0" smtClean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6362</a:t>
                      </a:r>
                      <a:r>
                        <a:rPr lang="ja-JP" sz="500" kern="100" dirty="0" smtClean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）</a:t>
                      </a:r>
                      <a:r>
                        <a:rPr lang="en-US" sz="500" kern="100" dirty="0" smtClean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6760</a:t>
                      </a:r>
                      <a:endParaRPr lang="ja-JP" sz="500" kern="100" dirty="0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36347" marR="36347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600" kern="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530-</a:t>
                      </a:r>
                      <a:endParaRPr lang="ja-JP" sz="600" kern="100" dirty="0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600" kern="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8502</a:t>
                      </a:r>
                      <a:endParaRPr lang="ja-JP" sz="600" kern="100" dirty="0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36347" marR="36347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600" kern="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大阪市北区西天満３丁目５番</a:t>
                      </a:r>
                      <a:r>
                        <a:rPr lang="en-US" sz="600" kern="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24</a:t>
                      </a:r>
                      <a:r>
                        <a:rPr lang="ja-JP" sz="600" kern="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号</a:t>
                      </a:r>
                      <a:endParaRPr lang="ja-JP" sz="600" kern="100" dirty="0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36347" marR="36347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600" kern="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北区、淀川区、東淀川区</a:t>
                      </a:r>
                      <a:endParaRPr lang="ja-JP" sz="600" kern="100" dirty="0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36347" marR="36347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7361482"/>
                  </a:ext>
                </a:extLst>
              </a:tr>
              <a:tr h="31393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700" b="1" kern="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なにわ</a:t>
                      </a:r>
                      <a:r>
                        <a:rPr lang="ja-JP" sz="700" b="1" kern="100" dirty="0" smtClean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南</a:t>
                      </a:r>
                      <a:endParaRPr lang="ja-JP" sz="700" b="1" kern="100" dirty="0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36347" marR="36347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000" b="1" kern="100" dirty="0" smtClean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☎</a:t>
                      </a:r>
                      <a:r>
                        <a:rPr lang="en-US" sz="700" b="1" kern="100" dirty="0" smtClean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06（6775）1414</a:t>
                      </a:r>
                      <a:endParaRPr lang="en-US" sz="700" b="1" kern="100" dirty="0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500" kern="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FAX 06</a:t>
                      </a:r>
                      <a:r>
                        <a:rPr lang="ja-JP" sz="500" kern="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（</a:t>
                      </a:r>
                      <a:r>
                        <a:rPr lang="en-US" sz="500" kern="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6775</a:t>
                      </a:r>
                      <a:r>
                        <a:rPr lang="ja-JP" sz="500" kern="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）</a:t>
                      </a:r>
                      <a:r>
                        <a:rPr lang="en-US" sz="500" kern="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1362</a:t>
                      </a:r>
                      <a:endParaRPr lang="ja-JP" sz="500" kern="100" dirty="0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36347" marR="36347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600" kern="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543-</a:t>
                      </a:r>
                      <a:endParaRPr lang="ja-JP" sz="600" kern="100" dirty="0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600" kern="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8533</a:t>
                      </a:r>
                      <a:endParaRPr lang="ja-JP" sz="600" kern="100" dirty="0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36347" marR="36347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600" kern="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大阪市天王寺区伶人町</a:t>
                      </a:r>
                      <a:r>
                        <a:rPr lang="en-US" sz="600" kern="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</a:t>
                      </a:r>
                      <a:r>
                        <a:rPr lang="ja-JP" sz="600" kern="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番</a:t>
                      </a:r>
                      <a:r>
                        <a:rPr lang="en-US" sz="600" kern="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7</a:t>
                      </a:r>
                      <a:r>
                        <a:rPr lang="ja-JP" sz="600" kern="100" dirty="0" smtClean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号（</a:t>
                      </a:r>
                      <a:r>
                        <a:rPr lang="ja-JP" sz="600" kern="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大阪府夕陽丘庁舎内）</a:t>
                      </a:r>
                      <a:endParaRPr lang="ja-JP" sz="600" kern="100" dirty="0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36347" marR="36347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600" kern="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天王寺区、浪速区、阿倍野区、住之江区、住吉区、東住吉区、平野区、西成区</a:t>
                      </a:r>
                      <a:endParaRPr lang="ja-JP" sz="600" kern="100" dirty="0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36347" marR="36347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0699336"/>
                  </a:ext>
                </a:extLst>
              </a:tr>
              <a:tr h="30959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700" b="1" kern="100" dirty="0" smtClean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三島</a:t>
                      </a:r>
                      <a:endParaRPr lang="ja-JP" sz="700" b="1" kern="100" dirty="0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36347" marR="36347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000" b="1" kern="100" dirty="0" smtClean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☎</a:t>
                      </a:r>
                      <a:r>
                        <a:rPr lang="en-US" sz="700" b="1" kern="100" dirty="0" smtClean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072（627）1121</a:t>
                      </a:r>
                      <a:endParaRPr lang="en-US" sz="700" b="1" kern="100" dirty="0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500" kern="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FAX 072</a:t>
                      </a:r>
                      <a:r>
                        <a:rPr lang="ja-JP" sz="500" kern="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（</a:t>
                      </a:r>
                      <a:r>
                        <a:rPr lang="en-US" sz="500" kern="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627</a:t>
                      </a:r>
                      <a:r>
                        <a:rPr lang="ja-JP" sz="500" kern="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）</a:t>
                      </a:r>
                      <a:r>
                        <a:rPr lang="en-US" sz="500" kern="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1327</a:t>
                      </a:r>
                      <a:endParaRPr lang="ja-JP" sz="500" kern="100" dirty="0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36347" marR="36347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600" kern="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567-</a:t>
                      </a:r>
                      <a:endParaRPr lang="ja-JP" sz="600" kern="100" dirty="0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600" kern="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8515</a:t>
                      </a:r>
                      <a:endParaRPr lang="ja-JP" sz="600" kern="100" dirty="0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36347" marR="36347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600" kern="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茨木市中穂積</a:t>
                      </a:r>
                      <a:r>
                        <a:rPr lang="en-US" sz="600" kern="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</a:t>
                      </a:r>
                      <a:r>
                        <a:rPr lang="ja-JP" sz="600" kern="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丁目</a:t>
                      </a:r>
                      <a:r>
                        <a:rPr lang="en-US" sz="600" kern="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3</a:t>
                      </a:r>
                      <a:r>
                        <a:rPr lang="ja-JP" sz="600" kern="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番</a:t>
                      </a:r>
                      <a:r>
                        <a:rPr lang="en-US" sz="600" kern="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43</a:t>
                      </a:r>
                      <a:r>
                        <a:rPr lang="ja-JP" sz="600" kern="100" dirty="0" smtClean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号（</a:t>
                      </a:r>
                      <a:r>
                        <a:rPr lang="ja-JP" sz="600" kern="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三島府民センタービル内）</a:t>
                      </a:r>
                      <a:endParaRPr lang="ja-JP" sz="600" kern="100" dirty="0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36347" marR="36347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600" kern="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吹田市、高槻市、茨木市、摂津市、島本町</a:t>
                      </a:r>
                      <a:endParaRPr lang="ja-JP" sz="600" kern="100" dirty="0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36347" marR="36347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91789484"/>
                  </a:ext>
                </a:extLst>
              </a:tr>
              <a:tr h="30959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700" b="1" kern="100" dirty="0" smtClean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豊能</a:t>
                      </a:r>
                      <a:endParaRPr lang="ja-JP" sz="700" b="1" kern="100" dirty="0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36347" marR="36347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000" b="1" kern="100" dirty="0" smtClean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☎</a:t>
                      </a:r>
                      <a:r>
                        <a:rPr lang="en-US" sz="700" b="1" kern="100" dirty="0" smtClean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072（752）4111</a:t>
                      </a:r>
                      <a:endParaRPr lang="en-US" sz="700" b="1" kern="100" dirty="0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500" kern="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FAX 072</a:t>
                      </a:r>
                      <a:r>
                        <a:rPr lang="ja-JP" sz="500" kern="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（</a:t>
                      </a:r>
                      <a:r>
                        <a:rPr lang="en-US" sz="500" kern="100" dirty="0" smtClean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752</a:t>
                      </a:r>
                      <a:r>
                        <a:rPr lang="ja-JP" sz="500" kern="100" dirty="0" smtClean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）</a:t>
                      </a:r>
                      <a:r>
                        <a:rPr lang="en-US" altLang="ja-JP" sz="500" kern="100" smtClean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4124</a:t>
                      </a:r>
                      <a:endParaRPr lang="ja-JP" sz="500" kern="100" dirty="0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36347" marR="36347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600" kern="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563-</a:t>
                      </a:r>
                      <a:endParaRPr lang="ja-JP" sz="600" kern="100" dirty="0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600" kern="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8588</a:t>
                      </a:r>
                      <a:endParaRPr lang="ja-JP" sz="600" kern="100" dirty="0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36347" marR="36347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600" kern="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池田市城南</a:t>
                      </a:r>
                      <a:r>
                        <a:rPr lang="en-US" sz="600" kern="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</a:t>
                      </a:r>
                      <a:r>
                        <a:rPr lang="ja-JP" sz="600" kern="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丁目</a:t>
                      </a:r>
                      <a:r>
                        <a:rPr lang="ja-JP" sz="600" kern="100" dirty="0" smtClean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１番１号（</a:t>
                      </a:r>
                      <a:r>
                        <a:rPr lang="ja-JP" sz="600" kern="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池田・府市合同庁舎内）</a:t>
                      </a:r>
                      <a:endParaRPr lang="ja-JP" sz="600" kern="100" dirty="0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36347" marR="36347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600" kern="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豊中市、池田市、箕面市、豊能町、能勢町</a:t>
                      </a:r>
                      <a:endParaRPr lang="ja-JP" sz="600" kern="100" dirty="0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36347" marR="36347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78612438"/>
                  </a:ext>
                </a:extLst>
              </a:tr>
              <a:tr h="31302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700" b="1" kern="100" dirty="0" smtClean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泉北</a:t>
                      </a:r>
                      <a:endParaRPr lang="ja-JP" sz="700" b="1" kern="100" dirty="0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36347" marR="36347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000" b="1" kern="100" dirty="0" smtClean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☎</a:t>
                      </a:r>
                      <a:r>
                        <a:rPr lang="en-US" sz="700" b="1" kern="100" dirty="0" smtClean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072（238）7221</a:t>
                      </a:r>
                      <a:endParaRPr lang="en-US" sz="700" b="1" kern="100" dirty="0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500" kern="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FAX 072</a:t>
                      </a:r>
                      <a:r>
                        <a:rPr lang="ja-JP" sz="500" kern="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（</a:t>
                      </a:r>
                      <a:r>
                        <a:rPr lang="en-US" sz="500" kern="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222</a:t>
                      </a:r>
                      <a:r>
                        <a:rPr lang="ja-JP" sz="500" kern="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）</a:t>
                      </a:r>
                      <a:r>
                        <a:rPr lang="en-US" sz="500" kern="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6536</a:t>
                      </a:r>
                      <a:endParaRPr lang="ja-JP" sz="500" kern="100" dirty="0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36347" marR="36347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600" kern="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590-</a:t>
                      </a:r>
                      <a:endParaRPr lang="ja-JP" sz="600" kern="100" dirty="0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600" kern="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8558</a:t>
                      </a:r>
                      <a:endParaRPr lang="ja-JP" sz="600" kern="100" dirty="0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36347" marR="36347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600" kern="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堺市堺区中安井町</a:t>
                      </a:r>
                      <a:r>
                        <a:rPr lang="en-US" sz="600" kern="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3</a:t>
                      </a:r>
                      <a:r>
                        <a:rPr lang="ja-JP" sz="600" kern="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丁</a:t>
                      </a:r>
                      <a:r>
                        <a:rPr lang="en-US" sz="600" kern="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4</a:t>
                      </a:r>
                      <a:r>
                        <a:rPr lang="ja-JP" sz="600" kern="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番</a:t>
                      </a:r>
                      <a:r>
                        <a:rPr lang="en-US" sz="600" kern="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</a:t>
                      </a:r>
                      <a:r>
                        <a:rPr lang="ja-JP" sz="600" kern="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号</a:t>
                      </a:r>
                      <a:endParaRPr lang="ja-JP" sz="600" kern="100" dirty="0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36347" marR="36347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600" kern="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堺市、泉大津市、和泉市、高石市、忠岡町</a:t>
                      </a:r>
                      <a:endParaRPr lang="ja-JP" sz="600" kern="100" dirty="0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36347" marR="36347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49849164"/>
                  </a:ext>
                </a:extLst>
              </a:tr>
              <a:tr h="30959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700" b="1" kern="100" dirty="0" smtClean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泉南</a:t>
                      </a:r>
                      <a:endParaRPr lang="ja-JP" sz="700" b="1" kern="100" dirty="0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36347" marR="36347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000" b="1" kern="100" dirty="0" smtClean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☎</a:t>
                      </a:r>
                      <a:r>
                        <a:rPr lang="en-US" sz="700" b="1" kern="100" dirty="0" smtClean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072（439）3601</a:t>
                      </a:r>
                      <a:endParaRPr lang="en-US" sz="700" b="1" kern="100" dirty="0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500" kern="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FAX 072</a:t>
                      </a:r>
                      <a:r>
                        <a:rPr lang="ja-JP" sz="500" kern="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（</a:t>
                      </a:r>
                      <a:r>
                        <a:rPr lang="en-US" sz="500" kern="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439</a:t>
                      </a:r>
                      <a:r>
                        <a:rPr lang="ja-JP" sz="500" kern="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）</a:t>
                      </a:r>
                      <a:r>
                        <a:rPr lang="en-US" sz="500" kern="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3706</a:t>
                      </a:r>
                      <a:endParaRPr lang="ja-JP" sz="500" kern="100" dirty="0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36347" marR="36347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600" kern="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596-</a:t>
                      </a:r>
                      <a:endParaRPr lang="ja-JP" sz="600" kern="100" dirty="0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600" kern="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8520</a:t>
                      </a:r>
                      <a:endParaRPr lang="ja-JP" sz="600" kern="100" dirty="0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36347" marR="36347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600" kern="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岸和田市野田町３丁目</a:t>
                      </a:r>
                      <a:r>
                        <a:rPr lang="en-US" sz="600" kern="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13</a:t>
                      </a:r>
                      <a:r>
                        <a:rPr lang="ja-JP" sz="600" kern="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番</a:t>
                      </a:r>
                      <a:r>
                        <a:rPr lang="en-US" sz="600" kern="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</a:t>
                      </a:r>
                      <a:r>
                        <a:rPr lang="ja-JP" sz="600" kern="100" dirty="0" smtClean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号（</a:t>
                      </a:r>
                      <a:r>
                        <a:rPr lang="ja-JP" sz="600" kern="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泉南府民センタービル内）</a:t>
                      </a:r>
                      <a:endParaRPr lang="ja-JP" sz="600" kern="100" dirty="0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36347" marR="36347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600" kern="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岸和田市、貝塚市、泉佐野市、泉南市</a:t>
                      </a:r>
                      <a:r>
                        <a:rPr lang="ja-JP" sz="600" kern="100" dirty="0" smtClean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、阪南市</a:t>
                      </a:r>
                      <a:r>
                        <a:rPr lang="ja-JP" sz="600" kern="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、熊取町、田尻町、岬町</a:t>
                      </a:r>
                      <a:endParaRPr lang="ja-JP" sz="600" kern="100" dirty="0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36347" marR="36347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13660367"/>
                  </a:ext>
                </a:extLst>
              </a:tr>
              <a:tr h="30959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700" b="1" kern="100" dirty="0" smtClean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南河内</a:t>
                      </a:r>
                      <a:endParaRPr lang="ja-JP" sz="700" b="1" kern="100" dirty="0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36347" marR="36347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000" b="1" kern="100" dirty="0" smtClean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☎</a:t>
                      </a:r>
                      <a:r>
                        <a:rPr lang="en-US" sz="700" b="1" kern="100" dirty="0" smtClean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0721（25）1131</a:t>
                      </a:r>
                      <a:endParaRPr lang="en-US" sz="700" b="1" kern="100" dirty="0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500" kern="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FAX 0721</a:t>
                      </a:r>
                      <a:r>
                        <a:rPr lang="ja-JP" sz="500" kern="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（</a:t>
                      </a:r>
                      <a:r>
                        <a:rPr lang="en-US" sz="500" kern="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25</a:t>
                      </a:r>
                      <a:r>
                        <a:rPr lang="ja-JP" sz="500" kern="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）</a:t>
                      </a:r>
                      <a:r>
                        <a:rPr lang="en-US" sz="500" kern="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2192</a:t>
                      </a:r>
                      <a:endParaRPr lang="ja-JP" sz="500" kern="100" dirty="0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36347" marR="36347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600" kern="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584-</a:t>
                      </a:r>
                      <a:endParaRPr lang="ja-JP" sz="600" kern="100" dirty="0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600" kern="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8531</a:t>
                      </a:r>
                      <a:endParaRPr lang="ja-JP" sz="600" kern="100" dirty="0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36347" marR="36347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600" kern="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富田林市寿町２丁目</a:t>
                      </a:r>
                      <a:r>
                        <a:rPr lang="ja-JP" sz="600" kern="100" dirty="0" smtClean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６番１号（</a:t>
                      </a:r>
                      <a:r>
                        <a:rPr lang="ja-JP" sz="600" kern="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南河内府民センタービル内）</a:t>
                      </a:r>
                      <a:endParaRPr lang="ja-JP" sz="600" kern="100" dirty="0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36347" marR="36347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600" kern="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富田林市、河内長野市、羽曳野市、藤井寺市、大阪狭山市、太子町、河南町、千早赤阪村</a:t>
                      </a:r>
                      <a:endParaRPr lang="ja-JP" sz="600" kern="100" dirty="0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36347" marR="36347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83518781"/>
                  </a:ext>
                </a:extLst>
              </a:tr>
              <a:tr h="30852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700" b="1" kern="100" dirty="0" smtClean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中河内</a:t>
                      </a:r>
                      <a:endParaRPr lang="ja-JP" sz="700" b="1" kern="100" dirty="0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36347" marR="36347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000" b="1" kern="100" dirty="0" smtClean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☎</a:t>
                      </a:r>
                      <a:r>
                        <a:rPr lang="en-US" sz="700" b="1" kern="100" dirty="0" smtClean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06（6789）1221</a:t>
                      </a:r>
                      <a:endParaRPr lang="en-US" sz="700" b="1" kern="100" dirty="0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500" kern="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FAX 06</a:t>
                      </a:r>
                      <a:r>
                        <a:rPr lang="ja-JP" sz="500" kern="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（</a:t>
                      </a:r>
                      <a:r>
                        <a:rPr lang="en-US" sz="500" kern="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6789</a:t>
                      </a:r>
                      <a:r>
                        <a:rPr lang="ja-JP" sz="500" kern="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）</a:t>
                      </a:r>
                      <a:r>
                        <a:rPr lang="en-US" sz="500" kern="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7442</a:t>
                      </a:r>
                      <a:endParaRPr lang="ja-JP" sz="500" kern="100" dirty="0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36347" marR="36347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600" kern="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577-</a:t>
                      </a:r>
                      <a:endParaRPr lang="ja-JP" sz="600" kern="100" dirty="0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600" kern="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8509</a:t>
                      </a:r>
                      <a:endParaRPr lang="ja-JP" sz="600" kern="100" dirty="0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36347" marR="36347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600" kern="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東大阪市御厨栄町４丁目１番</a:t>
                      </a:r>
                      <a:r>
                        <a:rPr lang="en-US" sz="600" kern="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16</a:t>
                      </a:r>
                      <a:r>
                        <a:rPr lang="ja-JP" sz="600" kern="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号</a:t>
                      </a:r>
                      <a:endParaRPr lang="ja-JP" sz="600" kern="100" dirty="0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36347" marR="36347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600" kern="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八尾市、松原市、柏原市、東大阪市</a:t>
                      </a:r>
                      <a:endParaRPr lang="ja-JP" sz="600" kern="100" dirty="0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36347" marR="36347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53708035"/>
                  </a:ext>
                </a:extLst>
              </a:tr>
              <a:tr h="30959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700" b="1" kern="100" dirty="0" smtClean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北河内</a:t>
                      </a:r>
                      <a:endParaRPr lang="ja-JP" sz="700" b="1" kern="100" dirty="0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36347" marR="36347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000" b="1" kern="100" dirty="0" smtClean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☎</a:t>
                      </a:r>
                      <a:r>
                        <a:rPr lang="en-US" sz="700" b="1" kern="100" dirty="0" smtClean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072（844）1331</a:t>
                      </a:r>
                      <a:endParaRPr lang="en-US" sz="700" b="1" kern="100" dirty="0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500" kern="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FAX 072</a:t>
                      </a:r>
                      <a:r>
                        <a:rPr lang="ja-JP" sz="500" kern="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（</a:t>
                      </a:r>
                      <a:r>
                        <a:rPr lang="en-US" sz="500" kern="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846</a:t>
                      </a:r>
                      <a:r>
                        <a:rPr lang="ja-JP" sz="500" kern="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）</a:t>
                      </a:r>
                      <a:r>
                        <a:rPr lang="en-US" sz="500" kern="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3988</a:t>
                      </a:r>
                      <a:endParaRPr lang="ja-JP" sz="500" kern="100" dirty="0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36347" marR="36347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600" kern="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573-</a:t>
                      </a:r>
                      <a:endParaRPr lang="ja-JP" sz="600" kern="100" dirty="0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600" kern="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8501</a:t>
                      </a:r>
                      <a:endParaRPr lang="ja-JP" sz="600" kern="100" dirty="0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36347" marR="36347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600" kern="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枚方市大垣内町２丁目</a:t>
                      </a:r>
                      <a:r>
                        <a:rPr lang="en-US" sz="600" kern="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15</a:t>
                      </a:r>
                      <a:r>
                        <a:rPr lang="ja-JP" sz="600" kern="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番</a:t>
                      </a:r>
                      <a:r>
                        <a:rPr lang="ja-JP" sz="600" kern="100" dirty="0" smtClean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１号（</a:t>
                      </a:r>
                      <a:r>
                        <a:rPr lang="ja-JP" sz="600" kern="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北河内府民センタービル内）</a:t>
                      </a:r>
                      <a:endParaRPr lang="ja-JP" sz="600" kern="100" dirty="0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36347" marR="36347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600" kern="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守口市、枚方市、寝屋川市、大東市、門真市、四條畷市、交野市</a:t>
                      </a:r>
                      <a:endParaRPr lang="ja-JP" sz="600" kern="100" dirty="0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36347" marR="36347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13743517"/>
                  </a:ext>
                </a:extLst>
              </a:tr>
            </a:tbl>
          </a:graphicData>
        </a:graphic>
      </p:graphicFrame>
      <p:sp>
        <p:nvSpPr>
          <p:cNvPr id="7" name="Rectangle 22"/>
          <p:cNvSpPr>
            <a:spLocks noChangeArrowheads="1"/>
          </p:cNvSpPr>
          <p:nvPr/>
        </p:nvSpPr>
        <p:spPr bwMode="auto">
          <a:xfrm>
            <a:off x="5087856" y="6485066"/>
            <a:ext cx="4206598" cy="3101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3305" tIns="31652" rIns="63305" bIns="31652" numCol="1" anchor="ctr" anchorCtr="0" compatLnSpc="1">
            <a:prstTxWarp prst="textNoShape">
              <a:avLst/>
            </a:prstTxWarp>
            <a:spAutoFit/>
          </a:bodyPr>
          <a:lstStyle/>
          <a:p>
            <a:pPr defTabSz="633039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sz="8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※</a:t>
            </a:r>
            <a:r>
              <a:rPr lang="ja-JP" altLang="ja-JP" sz="8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上記お問合せ先のファックス番号は、お問合せ専用です。申請書・申告書等は受け付けられませんので、ご注意ください。</a:t>
            </a:r>
            <a:endParaRPr lang="ja-JP" altLang="ja-JP" sz="800" dirty="0">
              <a:latin typeface="Arial" panose="020B0604020202020204" pitchFamily="34" charset="0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4881563" y="163528"/>
            <a:ext cx="4283903" cy="2840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ja-JP" altLang="ja-JP" sz="1246" b="1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４．</a:t>
            </a:r>
            <a:r>
              <a:rPr lang="ja-JP" altLang="en-US" sz="1246" b="1" kern="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各府税事務所等へ</a:t>
            </a:r>
            <a:r>
              <a:rPr lang="ja-JP" altLang="en-US" sz="1246" b="1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の</a:t>
            </a:r>
            <a:r>
              <a:rPr lang="ja-JP" altLang="ja-JP" sz="1246" b="1" kern="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問合せ先</a:t>
            </a:r>
            <a:endParaRPr lang="en-US" altLang="ja-JP" sz="1200" kern="1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406464" y="398369"/>
            <a:ext cx="4378952" cy="55565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29000"/>
              </a:lnSpc>
            </a:pPr>
            <a:r>
              <a:rPr lang="ja-JP" altLang="en-US" sz="1246" b="1" kern="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　　□</a:t>
            </a:r>
            <a:r>
              <a:rPr lang="ja-JP" altLang="ja-JP" sz="1246" b="1" kern="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①自動車税課税免除承認申請書</a:t>
            </a:r>
            <a:endParaRPr lang="en-US" altLang="ja-JP" sz="1246" b="1" kern="1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  <a:p>
            <a:pPr algn="just">
              <a:lnSpc>
                <a:spcPct val="229000"/>
              </a:lnSpc>
            </a:pPr>
            <a:r>
              <a:rPr lang="ja-JP" altLang="en-US" sz="969" kern="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　　　</a:t>
            </a:r>
            <a:r>
              <a:rPr lang="ja-JP" altLang="ja-JP" sz="969" kern="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・申請する自動車１台ごとに１枚の申請書を作成してください</a:t>
            </a:r>
            <a:r>
              <a:rPr lang="ja-JP" altLang="en-US" sz="969" kern="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。</a:t>
            </a:r>
            <a:endParaRPr lang="en-US" altLang="ja-JP" sz="969" kern="1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  <a:p>
            <a:pPr algn="just">
              <a:lnSpc>
                <a:spcPct val="229000"/>
              </a:lnSpc>
            </a:pPr>
            <a:r>
              <a:rPr lang="ja-JP" altLang="en-US" sz="969" kern="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　　　</a:t>
            </a:r>
            <a:r>
              <a:rPr lang="ja-JP" altLang="ja-JP" sz="969" kern="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・申請理由欄には、実際に当該自動車を使用する施設名及び</a:t>
            </a:r>
            <a:r>
              <a:rPr lang="ja-JP" altLang="en-US" sz="969" kern="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、</a:t>
            </a:r>
            <a:endParaRPr lang="en-US" altLang="ja-JP" sz="969" kern="1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  <a:p>
            <a:pPr algn="just">
              <a:lnSpc>
                <a:spcPct val="229000"/>
              </a:lnSpc>
            </a:pPr>
            <a:r>
              <a:rPr lang="ja-JP" altLang="en-US" sz="969" kern="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　　　　</a:t>
            </a:r>
            <a:r>
              <a:rPr lang="ja-JP" altLang="ja-JP" sz="969" kern="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具体的な使用目的を記入してください。</a:t>
            </a:r>
          </a:p>
          <a:p>
            <a:pPr algn="just">
              <a:lnSpc>
                <a:spcPct val="229000"/>
              </a:lnSpc>
            </a:pPr>
            <a:r>
              <a:rPr lang="ja-JP" altLang="en-US" sz="1246" b="1" kern="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　　□</a:t>
            </a:r>
            <a:r>
              <a:rPr lang="ja-JP" altLang="ja-JP" sz="1246" b="1" kern="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②自動車検査証（写し）</a:t>
            </a:r>
          </a:p>
          <a:p>
            <a:pPr algn="just">
              <a:lnSpc>
                <a:spcPct val="229000"/>
              </a:lnSpc>
            </a:pPr>
            <a:r>
              <a:rPr lang="ja-JP" altLang="en-US" sz="1246" b="1" kern="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　　□</a:t>
            </a:r>
            <a:r>
              <a:rPr lang="ja-JP" altLang="ja-JP" sz="1246" b="1" kern="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③</a:t>
            </a:r>
            <a:r>
              <a:rPr lang="ja-JP" altLang="en-US" sz="1246" b="1" kern="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運行状況が確認できるもの</a:t>
            </a:r>
            <a:endParaRPr lang="en-US" altLang="ja-JP" sz="1246" b="1" kern="1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  <a:p>
            <a:pPr algn="just">
              <a:lnSpc>
                <a:spcPct val="229000"/>
              </a:lnSpc>
            </a:pPr>
            <a:r>
              <a:rPr lang="ja-JP" altLang="en-US" sz="969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　　</a:t>
            </a:r>
            <a:r>
              <a:rPr lang="ja-JP" altLang="en-US" sz="969" kern="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　・運行日誌、</a:t>
            </a:r>
            <a:r>
              <a:rPr lang="ja-JP" altLang="ja-JP" sz="969" kern="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運行</a:t>
            </a:r>
            <a:r>
              <a:rPr lang="ja-JP" altLang="ja-JP" sz="969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計画表または運行経路図の</a:t>
            </a:r>
            <a:r>
              <a:rPr lang="ja-JP" altLang="ja-JP" sz="969" kern="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写し</a:t>
            </a:r>
            <a:r>
              <a:rPr lang="ja-JP" altLang="en-US" sz="969" kern="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を提出</a:t>
            </a:r>
            <a:endParaRPr lang="en-US" altLang="ja-JP" sz="969" kern="1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  <a:p>
            <a:pPr algn="just">
              <a:lnSpc>
                <a:spcPct val="229000"/>
              </a:lnSpc>
            </a:pPr>
            <a:r>
              <a:rPr lang="ja-JP" altLang="en-US" sz="969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　</a:t>
            </a:r>
            <a:r>
              <a:rPr lang="ja-JP" altLang="en-US" sz="969" kern="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　　　してください。</a:t>
            </a:r>
            <a:endParaRPr lang="ja-JP" altLang="ja-JP" sz="969" kern="100" dirty="0"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  <a:p>
            <a:pPr algn="just">
              <a:lnSpc>
                <a:spcPct val="229000"/>
              </a:lnSpc>
            </a:pPr>
            <a:r>
              <a:rPr lang="ja-JP" altLang="en-US" sz="1246" b="1" kern="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　　□</a:t>
            </a:r>
            <a:r>
              <a:rPr lang="ja-JP" altLang="ja-JP" sz="1246" b="1" kern="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④自動車の写真</a:t>
            </a:r>
          </a:p>
          <a:p>
            <a:pPr algn="just">
              <a:lnSpc>
                <a:spcPct val="229000"/>
              </a:lnSpc>
            </a:pPr>
            <a:r>
              <a:rPr lang="ja-JP" altLang="en-US" sz="969" kern="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　　　・</a:t>
            </a:r>
            <a:r>
              <a:rPr lang="ja-JP" altLang="ja-JP" sz="969" kern="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前・後・</a:t>
            </a:r>
            <a:r>
              <a:rPr lang="ja-JP" altLang="en-US" sz="969" kern="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なな</a:t>
            </a:r>
            <a:r>
              <a:rPr lang="ja-JP" altLang="ja-JP" sz="969" kern="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め全体で、直近１か月以内の日付が確認できる</a:t>
            </a:r>
            <a:endParaRPr lang="en-US" altLang="ja-JP" sz="969" kern="1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  <a:p>
            <a:pPr algn="just">
              <a:lnSpc>
                <a:spcPct val="229000"/>
              </a:lnSpc>
            </a:pPr>
            <a:r>
              <a:rPr lang="ja-JP" altLang="en-US" sz="969" kern="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　　　　</a:t>
            </a:r>
            <a:r>
              <a:rPr lang="ja-JP" altLang="ja-JP" sz="969" kern="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写真を提出してください。</a:t>
            </a:r>
            <a:endParaRPr lang="en-US" altLang="ja-JP" sz="969" kern="1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  <a:p>
            <a:pPr algn="just">
              <a:lnSpc>
                <a:spcPct val="229000"/>
              </a:lnSpc>
            </a:pPr>
            <a:r>
              <a:rPr lang="ja-JP" altLang="en-US" sz="1246" b="1" kern="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　　□</a:t>
            </a:r>
            <a:r>
              <a:rPr lang="ja-JP" altLang="ja-JP" sz="1246" b="1" kern="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⑤定款の</a:t>
            </a:r>
            <a:r>
              <a:rPr lang="ja-JP" altLang="ja-JP" sz="1246" b="1" kern="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写し</a:t>
            </a:r>
            <a:endParaRPr lang="en-US" altLang="ja-JP" sz="1246" b="1" kern="1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  <a:p>
            <a:pPr algn="just">
              <a:lnSpc>
                <a:spcPct val="229000"/>
              </a:lnSpc>
            </a:pPr>
            <a:r>
              <a:rPr lang="ja-JP" altLang="en-US" sz="1246" b="1" kern="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　　□</a:t>
            </a:r>
            <a:r>
              <a:rPr lang="ja-JP" altLang="ja-JP" sz="1246" b="1" kern="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⑥指定通知書等、</a:t>
            </a:r>
            <a:r>
              <a:rPr lang="ja-JP" altLang="ja-JP" sz="1246" b="1" kern="100" dirty="0" err="1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障がい</a:t>
            </a:r>
            <a:r>
              <a:rPr lang="ja-JP" altLang="ja-JP" sz="1246" b="1" kern="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福祉サービス等の事業者</a:t>
            </a:r>
            <a:endParaRPr lang="en-US" altLang="ja-JP" sz="1246" b="1" kern="1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  <a:p>
            <a:pPr algn="just">
              <a:lnSpc>
                <a:spcPct val="229000"/>
              </a:lnSpc>
            </a:pPr>
            <a:r>
              <a:rPr lang="ja-JP" altLang="en-US" sz="1246" b="1" kern="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　　　　</a:t>
            </a:r>
            <a:r>
              <a:rPr lang="ja-JP" altLang="ja-JP" sz="1246" b="1" kern="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であることが確認できる書面の写</a:t>
            </a:r>
            <a:r>
              <a:rPr lang="ja-JP" altLang="en-US" sz="1246" b="1" kern="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し</a:t>
            </a:r>
            <a:r>
              <a:rPr lang="ja-JP" altLang="en-US" sz="969" b="1" kern="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　</a:t>
            </a:r>
            <a:r>
              <a:rPr lang="ja-JP" altLang="en-US" sz="969" kern="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　　　</a:t>
            </a:r>
            <a:endParaRPr lang="ja-JP" altLang="ja-JP" sz="969" kern="100" dirty="0"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4945255" y="4297347"/>
            <a:ext cx="3882022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ja-JP" altLang="en-US" sz="1200" kern="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（２</a:t>
            </a:r>
            <a:r>
              <a:rPr lang="ja-JP" altLang="en-US" sz="1200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）新たに自動車</a:t>
            </a:r>
            <a:r>
              <a:rPr lang="ja-JP" altLang="en-US" sz="1200" kern="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を取得</a:t>
            </a:r>
            <a:r>
              <a:rPr lang="ja-JP" altLang="en-US" sz="1200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する</a:t>
            </a:r>
            <a:r>
              <a:rPr lang="ja-JP" altLang="en-US" sz="1200" kern="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場合</a:t>
            </a:r>
            <a:endParaRPr lang="ja-JP" altLang="en-US" sz="1200" kern="100" dirty="0"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</p:txBody>
      </p:sp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7780603"/>
              </p:ext>
            </p:extLst>
          </p:nvPr>
        </p:nvGraphicFramePr>
        <p:xfrm>
          <a:off x="5093484" y="4574346"/>
          <a:ext cx="4233984" cy="185774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39191">
                  <a:extLst>
                    <a:ext uri="{9D8B030D-6E8A-4147-A177-3AD203B41FA5}">
                      <a16:colId xmlns:a16="http://schemas.microsoft.com/office/drawing/2014/main" val="3494944586"/>
                    </a:ext>
                  </a:extLst>
                </a:gridCol>
                <a:gridCol w="1115347">
                  <a:extLst>
                    <a:ext uri="{9D8B030D-6E8A-4147-A177-3AD203B41FA5}">
                      <a16:colId xmlns:a16="http://schemas.microsoft.com/office/drawing/2014/main" val="2237996435"/>
                    </a:ext>
                  </a:extLst>
                </a:gridCol>
                <a:gridCol w="371692">
                  <a:extLst>
                    <a:ext uri="{9D8B030D-6E8A-4147-A177-3AD203B41FA5}">
                      <a16:colId xmlns:a16="http://schemas.microsoft.com/office/drawing/2014/main" val="3307576472"/>
                    </a:ext>
                  </a:extLst>
                </a:gridCol>
                <a:gridCol w="436881">
                  <a:extLst>
                    <a:ext uri="{9D8B030D-6E8A-4147-A177-3AD203B41FA5}">
                      <a16:colId xmlns:a16="http://schemas.microsoft.com/office/drawing/2014/main" val="1349622140"/>
                    </a:ext>
                  </a:extLst>
                </a:gridCol>
                <a:gridCol w="146291">
                  <a:extLst>
                    <a:ext uri="{9D8B030D-6E8A-4147-A177-3AD203B41FA5}">
                      <a16:colId xmlns:a16="http://schemas.microsoft.com/office/drawing/2014/main" val="2587557620"/>
                    </a:ext>
                  </a:extLst>
                </a:gridCol>
                <a:gridCol w="1624582">
                  <a:extLst>
                    <a:ext uri="{9D8B030D-6E8A-4147-A177-3AD203B41FA5}">
                      <a16:colId xmlns:a16="http://schemas.microsoft.com/office/drawing/2014/main" val="2440796546"/>
                    </a:ext>
                  </a:extLst>
                </a:gridCol>
              </a:tblGrid>
              <a:tr h="21182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600" b="1" kern="100" dirty="0" smtClean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Times New Roman" panose="02020603050405020304" pitchFamily="18" charset="0"/>
                        </a:rPr>
                        <a:t>大阪自動車税事務所</a:t>
                      </a:r>
                      <a:endParaRPr lang="ja-JP" sz="600" b="1" kern="100" dirty="0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36347" marR="36347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600" b="1" kern="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電話･ファックス</a:t>
                      </a:r>
                      <a:endParaRPr lang="ja-JP" sz="600" b="1" kern="100" dirty="0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36347" marR="36347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600" b="1" kern="0" dirty="0" smtClean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郵便</a:t>
                      </a:r>
                      <a:endParaRPr lang="en-US" altLang="ja-JP" sz="600" b="1" kern="0" dirty="0" smtClean="0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600" b="1" kern="0" dirty="0" smtClean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番号</a:t>
                      </a:r>
                      <a:endParaRPr lang="ja-JP" sz="600" b="1" kern="100" dirty="0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36347" marR="36347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600" b="1" kern="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所在地</a:t>
                      </a:r>
                      <a:endParaRPr lang="ja-JP" sz="600" b="1" kern="100" dirty="0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36347" marR="36347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ja-JP" sz="600" b="1" kern="100" dirty="0" smtClean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担当地域</a:t>
                      </a:r>
                      <a:endParaRPr lang="ja-JP" altLang="ja-JP" sz="600" b="1" kern="100" dirty="0" smtClean="0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36347" marR="36347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ja-JP" sz="800" b="1" kern="100" dirty="0" smtClean="0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38224" marR="3822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6804539"/>
                  </a:ext>
                </a:extLst>
              </a:tr>
              <a:tr h="43475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700" b="1" kern="100" dirty="0" smtClean="0">
                          <a:effectLst/>
                          <a:latin typeface="Century" panose="02040604050505020304" pitchFamily="18" charset="0"/>
                          <a:ea typeface="HG丸ｺﾞｼｯｸM-PRO" panose="020F0600000000000000" pitchFamily="50" charset="-128"/>
                          <a:cs typeface="Times New Roman" panose="02020603050405020304" pitchFamily="18" charset="0"/>
                        </a:rPr>
                        <a:t>寝屋川</a:t>
                      </a:r>
                      <a:endParaRPr lang="en-US" altLang="ja-JP" sz="700" b="1" kern="100" dirty="0" smtClean="0">
                        <a:effectLst/>
                        <a:latin typeface="Century" panose="02040604050505020304" pitchFamily="18" charset="0"/>
                        <a:ea typeface="HG丸ｺﾞｼｯｸM-PRO" panose="020F0600000000000000" pitchFamily="50" charset="-128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700" b="1" kern="100" dirty="0" smtClean="0">
                          <a:effectLst/>
                          <a:latin typeface="Century" panose="02040604050505020304" pitchFamily="18" charset="0"/>
                          <a:ea typeface="HG丸ｺﾞｼｯｸM-PRO" panose="020F0600000000000000" pitchFamily="50" charset="-128"/>
                          <a:cs typeface="Times New Roman" panose="02020603050405020304" pitchFamily="18" charset="0"/>
                        </a:rPr>
                        <a:t>分室</a:t>
                      </a:r>
                      <a:endParaRPr lang="ja-JP" sz="9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59778" marR="5977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900" b="1" kern="100" dirty="0" smtClean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☎</a:t>
                      </a:r>
                      <a:r>
                        <a:rPr lang="en-US" sz="700" b="1" kern="100" dirty="0" smtClean="0">
                          <a:effectLst/>
                          <a:latin typeface="HG丸ｺﾞｼｯｸM-PRO" panose="020F0600000000000000" pitchFamily="50" charset="-128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072（823）1801</a:t>
                      </a:r>
                      <a:endParaRPr lang="en-US" sz="700" kern="100" dirty="0">
                        <a:effectLst/>
                        <a:latin typeface="HG丸ｺﾞｼｯｸM-PRO" panose="020F0600000000000000" pitchFamily="50" charset="-128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kumimoji="1" lang="en-US" sz="500" kern="100" dirty="0">
                          <a:solidFill>
                            <a:schemeClr val="dk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FAX 072</a:t>
                      </a:r>
                      <a:r>
                        <a:rPr kumimoji="1" lang="ja-JP" sz="500" kern="100" dirty="0" smtClean="0">
                          <a:solidFill>
                            <a:schemeClr val="dk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（</a:t>
                      </a:r>
                      <a:r>
                        <a:rPr kumimoji="1" lang="en-US" altLang="ja-JP" sz="500" kern="100" dirty="0" smtClean="0">
                          <a:solidFill>
                            <a:schemeClr val="dk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820</a:t>
                      </a:r>
                      <a:r>
                        <a:rPr kumimoji="1" lang="ja-JP" sz="500" kern="100" dirty="0" smtClean="0">
                          <a:solidFill>
                            <a:schemeClr val="dk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）</a:t>
                      </a:r>
                      <a:r>
                        <a:rPr kumimoji="1" lang="en-US" altLang="ja-JP" sz="500" kern="100" dirty="0" smtClean="0">
                          <a:solidFill>
                            <a:schemeClr val="dk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1143</a:t>
                      </a:r>
                      <a:endParaRPr kumimoji="1" lang="ja-JP" sz="500" kern="100" dirty="0">
                        <a:solidFill>
                          <a:schemeClr val="dk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+mn-cs"/>
                      </a:endParaRPr>
                    </a:p>
                  </a:txBody>
                  <a:tcPr marL="59778" marR="5977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600" kern="100" dirty="0" smtClean="0">
                          <a:effectLst/>
                          <a:latin typeface="HG丸ｺﾞｼｯｸM-PRO" panose="020F0600000000000000" pitchFamily="50" charset="-128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572-0846</a:t>
                      </a:r>
                      <a:endParaRPr lang="ja-JP" sz="6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59778" marR="5977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600" kern="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Times New Roman" panose="02020603050405020304" pitchFamily="18" charset="0"/>
                        </a:rPr>
                        <a:t>寝屋川市高宮</a:t>
                      </a:r>
                      <a:r>
                        <a:rPr lang="ja-JP" sz="600" kern="100" dirty="0" smtClean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Times New Roman" panose="02020603050405020304" pitchFamily="18" charset="0"/>
                        </a:rPr>
                        <a:t>栄町</a:t>
                      </a:r>
                      <a:r>
                        <a:rPr lang="ja-JP" altLang="en-US" sz="600" kern="100" dirty="0" smtClean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Times New Roman" panose="02020603050405020304" pitchFamily="18" charset="0"/>
                        </a:rPr>
                        <a:t>１３</a:t>
                      </a:r>
                      <a:r>
                        <a:rPr lang="ja-JP" sz="600" kern="100" dirty="0" smtClean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Times New Roman" panose="02020603050405020304" pitchFamily="18" charset="0"/>
                        </a:rPr>
                        <a:t>番</a:t>
                      </a:r>
                      <a:r>
                        <a:rPr lang="ja-JP" altLang="en-US" sz="600" kern="100" dirty="0" smtClean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Times New Roman" panose="02020603050405020304" pitchFamily="18" charset="0"/>
                        </a:rPr>
                        <a:t>２</a:t>
                      </a:r>
                      <a:r>
                        <a:rPr lang="ja-JP" sz="600" kern="100" dirty="0" smtClean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Times New Roman" panose="02020603050405020304" pitchFamily="18" charset="0"/>
                        </a:rPr>
                        <a:t>号</a:t>
                      </a:r>
                      <a:endParaRPr lang="ja-JP" sz="600" kern="100" dirty="0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9778" marR="5977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kumimoji="1" lang="ja-JP" altLang="en-US" sz="600" kern="100" dirty="0" smtClean="0">
                          <a:solidFill>
                            <a:schemeClr val="dk1"/>
                          </a:solidFill>
                          <a:effectLst/>
                          <a:latin typeface="Century" panose="02040604050505020304" pitchFamily="18" charset="0"/>
                          <a:ea typeface="HG丸ｺﾞｼｯｸM-PRO" panose="020F0600000000000000" pitchFamily="50" charset="-128"/>
                          <a:cs typeface="Times New Roman" panose="02020603050405020304" pitchFamily="18" charset="0"/>
                        </a:rPr>
                        <a:t>登録（取得）時の自動車税</a:t>
                      </a:r>
                      <a:endParaRPr kumimoji="1" lang="ja-JP" sz="600" kern="100" dirty="0">
                        <a:solidFill>
                          <a:schemeClr val="dk1"/>
                        </a:solidFill>
                        <a:effectLst/>
                        <a:latin typeface="Century" panose="02040604050505020304" pitchFamily="18" charset="0"/>
                        <a:ea typeface="HG丸ｺﾞｼｯｸM-PRO" panose="020F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9778" marR="59778" marT="0" marB="0" vert="eaVert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600" kern="100" dirty="0">
                          <a:effectLst/>
                          <a:latin typeface="Century" panose="02040604050505020304" pitchFamily="18" charset="0"/>
                          <a:ea typeface="HG丸ｺﾞｼｯｸM-PRO" panose="020F0600000000000000" pitchFamily="50" charset="-128"/>
                          <a:cs typeface="Times New Roman" panose="02020603050405020304" pitchFamily="18" charset="0"/>
                        </a:rPr>
                        <a:t>豊中市、池田市、吹田市、高槻市、守口市、枚方市、茨木市、八尾市、寝屋川市、大東市、箕面市、門真市、摂津市、東大阪市、四條畷市、交野市、島本町、豊能町、</a:t>
                      </a:r>
                      <a:r>
                        <a:rPr lang="ja-JP" sz="600" kern="100" dirty="0" smtClean="0">
                          <a:effectLst/>
                          <a:latin typeface="Century" panose="02040604050505020304" pitchFamily="18" charset="0"/>
                          <a:ea typeface="HG丸ｺﾞｼｯｸM-PRO" panose="020F0600000000000000" pitchFamily="50" charset="-128"/>
                          <a:cs typeface="Times New Roman" panose="02020603050405020304" pitchFamily="18" charset="0"/>
                        </a:rPr>
                        <a:t>能勢町</a:t>
                      </a:r>
                      <a:endParaRPr lang="en-US" altLang="ja-JP" sz="600" kern="100" dirty="0" smtClean="0">
                        <a:effectLst/>
                        <a:latin typeface="Century" panose="02040604050505020304" pitchFamily="18" charset="0"/>
                        <a:ea typeface="HG丸ｺﾞｼｯｸM-PRO" panose="020F0600000000000000" pitchFamily="50" charset="-128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600" kern="100" dirty="0" smtClean="0">
                          <a:effectLst/>
                          <a:latin typeface="Century" panose="02040604050505020304" pitchFamily="18" charset="0"/>
                          <a:ea typeface="HG丸ｺﾞｼｯｸM-PRO" panose="020F0600000000000000" pitchFamily="50" charset="-128"/>
                          <a:cs typeface="Times New Roman" panose="02020603050405020304" pitchFamily="18" charset="0"/>
                        </a:rPr>
                        <a:t>（</a:t>
                      </a:r>
                      <a:r>
                        <a:rPr lang="ja-JP" sz="600" b="1" kern="100" dirty="0">
                          <a:effectLst/>
                          <a:latin typeface="Century" panose="02040604050505020304" pitchFamily="18" charset="0"/>
                          <a:ea typeface="HG丸ｺﾞｼｯｸM-PRO" panose="020F0600000000000000" pitchFamily="50" charset="-128"/>
                          <a:cs typeface="Times New Roman" panose="02020603050405020304" pitchFamily="18" charset="0"/>
                        </a:rPr>
                        <a:t>大阪ナンバー該当</a:t>
                      </a:r>
                      <a:r>
                        <a:rPr lang="ja-JP" sz="600" b="1" kern="100" dirty="0" smtClean="0">
                          <a:effectLst/>
                          <a:latin typeface="Century" panose="02040604050505020304" pitchFamily="18" charset="0"/>
                          <a:ea typeface="HG丸ｺﾞｼｯｸM-PRO" panose="020F0600000000000000" pitchFamily="50" charset="-128"/>
                          <a:cs typeface="Times New Roman" panose="02020603050405020304" pitchFamily="18" charset="0"/>
                        </a:rPr>
                        <a:t>区域</a:t>
                      </a:r>
                      <a:r>
                        <a:rPr lang="ja-JP" altLang="en-US" sz="600" b="0" kern="100" dirty="0" smtClean="0">
                          <a:effectLst/>
                          <a:latin typeface="Century" panose="02040604050505020304" pitchFamily="18" charset="0"/>
                          <a:ea typeface="HG丸ｺﾞｼｯｸM-PRO" panose="020F0600000000000000" pitchFamily="50" charset="-128"/>
                          <a:cs typeface="Times New Roman" panose="02020603050405020304" pitchFamily="18" charset="0"/>
                        </a:rPr>
                        <a:t>）</a:t>
                      </a:r>
                      <a:endParaRPr lang="ja-JP" sz="6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59778" marR="59778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2426495"/>
                  </a:ext>
                </a:extLst>
              </a:tr>
              <a:tr h="52170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700" b="1" kern="100" dirty="0" smtClean="0">
                          <a:effectLst/>
                          <a:latin typeface="Century" panose="02040604050505020304" pitchFamily="18" charset="0"/>
                          <a:ea typeface="HG丸ｺﾞｼｯｸM-PRO" panose="020F0600000000000000" pitchFamily="50" charset="-128"/>
                          <a:cs typeface="Times New Roman" panose="02020603050405020304" pitchFamily="18" charset="0"/>
                        </a:rPr>
                        <a:t>和泉</a:t>
                      </a:r>
                      <a:endParaRPr lang="en-US" altLang="ja-JP" sz="700" b="1" kern="100" dirty="0" smtClean="0">
                        <a:effectLst/>
                        <a:latin typeface="Century" panose="02040604050505020304" pitchFamily="18" charset="0"/>
                        <a:ea typeface="HG丸ｺﾞｼｯｸM-PRO" panose="020F0600000000000000" pitchFamily="50" charset="-128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700" b="1" kern="100" dirty="0" smtClean="0">
                          <a:effectLst/>
                          <a:latin typeface="Century" panose="02040604050505020304" pitchFamily="18" charset="0"/>
                          <a:ea typeface="HG丸ｺﾞｼｯｸM-PRO" panose="020F0600000000000000" pitchFamily="50" charset="-128"/>
                          <a:cs typeface="Times New Roman" panose="02020603050405020304" pitchFamily="18" charset="0"/>
                        </a:rPr>
                        <a:t>分室</a:t>
                      </a:r>
                      <a:endParaRPr lang="ja-JP" sz="9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59778" marR="5977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900" b="1" kern="100" dirty="0" smtClean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☎</a:t>
                      </a:r>
                      <a:r>
                        <a:rPr lang="en-US" sz="700" b="1" kern="100" dirty="0" smtClean="0">
                          <a:effectLst/>
                          <a:latin typeface="HG丸ｺﾞｼｯｸM-PRO" panose="020F0600000000000000" pitchFamily="50" charset="-128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0725（41）1327</a:t>
                      </a:r>
                      <a:endParaRPr lang="en-US" sz="700" kern="100" dirty="0">
                        <a:effectLst/>
                        <a:latin typeface="HG丸ｺﾞｼｯｸM-PRO" panose="020F0600000000000000" pitchFamily="50" charset="-128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kumimoji="1" lang="en-US" sz="500" kern="100" dirty="0">
                          <a:solidFill>
                            <a:schemeClr val="dk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FAX 0725</a:t>
                      </a:r>
                      <a:r>
                        <a:rPr kumimoji="1" lang="ja-JP" sz="500" kern="100" dirty="0" smtClean="0">
                          <a:solidFill>
                            <a:schemeClr val="dk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（</a:t>
                      </a:r>
                      <a:r>
                        <a:rPr kumimoji="1" lang="en-US" altLang="ja-JP" sz="500" kern="100" dirty="0" smtClean="0">
                          <a:solidFill>
                            <a:schemeClr val="dk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43</a:t>
                      </a:r>
                      <a:r>
                        <a:rPr kumimoji="1" lang="ja-JP" sz="500" kern="100" dirty="0" smtClean="0">
                          <a:solidFill>
                            <a:schemeClr val="dk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）</a:t>
                      </a:r>
                      <a:r>
                        <a:rPr kumimoji="1" lang="en-US" altLang="ja-JP" sz="500" kern="100" dirty="0" smtClean="0">
                          <a:solidFill>
                            <a:schemeClr val="dk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4541</a:t>
                      </a:r>
                      <a:endParaRPr kumimoji="1" lang="ja-JP" sz="500" kern="100" dirty="0">
                        <a:solidFill>
                          <a:schemeClr val="dk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+mn-cs"/>
                      </a:endParaRPr>
                    </a:p>
                  </a:txBody>
                  <a:tcPr marL="59778" marR="5977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600" kern="100" dirty="0">
                          <a:effectLst/>
                          <a:latin typeface="HG丸ｺﾞｼｯｸM-PRO" panose="020F0600000000000000" pitchFamily="50" charset="-128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594-</a:t>
                      </a:r>
                      <a:endParaRPr lang="ja-JP" sz="6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600" kern="100" dirty="0">
                          <a:effectLst/>
                          <a:latin typeface="HG丸ｺﾞｼｯｸM-PRO" panose="020F0600000000000000" pitchFamily="50" charset="-128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0011</a:t>
                      </a:r>
                      <a:endParaRPr lang="ja-JP" sz="6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59778" marR="5977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600" kern="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Times New Roman" panose="02020603050405020304" pitchFamily="18" charset="0"/>
                        </a:rPr>
                        <a:t>和泉市上代町</a:t>
                      </a:r>
                    </a:p>
                  </a:txBody>
                  <a:tcPr marL="59778" marR="5977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sz="105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600" kern="100" dirty="0">
                          <a:effectLst/>
                          <a:latin typeface="Century" panose="02040604050505020304" pitchFamily="18" charset="0"/>
                          <a:ea typeface="HG丸ｺﾞｼｯｸM-PRO" panose="020F0600000000000000" pitchFamily="50" charset="-128"/>
                          <a:cs typeface="Times New Roman" panose="02020603050405020304" pitchFamily="18" charset="0"/>
                        </a:rPr>
                        <a:t>堺市、岸和田市、泉大津市、貝塚市、泉佐野市、富田林市、河内長野市、松原市、和泉市、柏原市、羽曳野市、高石市、藤井寺市、泉南市、大阪狭山市、阪南市、忠岡町、熊取町、田尻町、岬町、太子町、河南町、</a:t>
                      </a:r>
                      <a:r>
                        <a:rPr lang="ja-JP" sz="600" kern="100" dirty="0" smtClean="0">
                          <a:effectLst/>
                          <a:latin typeface="Century" panose="02040604050505020304" pitchFamily="18" charset="0"/>
                          <a:ea typeface="HG丸ｺﾞｼｯｸM-PRO" panose="020F0600000000000000" pitchFamily="50" charset="-128"/>
                          <a:cs typeface="Times New Roman" panose="02020603050405020304" pitchFamily="18" charset="0"/>
                        </a:rPr>
                        <a:t>千早赤阪村</a:t>
                      </a:r>
                      <a:endParaRPr lang="en-US" altLang="ja-JP" sz="600" kern="100" dirty="0" smtClean="0">
                        <a:effectLst/>
                        <a:latin typeface="Century" panose="02040604050505020304" pitchFamily="18" charset="0"/>
                        <a:ea typeface="HG丸ｺﾞｼｯｸM-PRO" panose="020F0600000000000000" pitchFamily="50" charset="-128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600" kern="100" dirty="0" smtClean="0">
                          <a:effectLst/>
                          <a:latin typeface="Century" panose="02040604050505020304" pitchFamily="18" charset="0"/>
                          <a:ea typeface="HG丸ｺﾞｼｯｸM-PRO" panose="020F0600000000000000" pitchFamily="50" charset="-128"/>
                          <a:cs typeface="Times New Roman" panose="02020603050405020304" pitchFamily="18" charset="0"/>
                        </a:rPr>
                        <a:t>（</a:t>
                      </a:r>
                      <a:r>
                        <a:rPr lang="ja-JP" sz="600" b="1" kern="100" dirty="0">
                          <a:effectLst/>
                          <a:latin typeface="Century" panose="02040604050505020304" pitchFamily="18" charset="0"/>
                          <a:ea typeface="HG丸ｺﾞｼｯｸM-PRO" panose="020F0600000000000000" pitchFamily="50" charset="-128"/>
                          <a:cs typeface="Times New Roman" panose="02020603050405020304" pitchFamily="18" charset="0"/>
                        </a:rPr>
                        <a:t>和泉・堺ナンバー該当区域</a:t>
                      </a:r>
                      <a:r>
                        <a:rPr lang="ja-JP" sz="600" kern="100" dirty="0" smtClean="0">
                          <a:effectLst/>
                          <a:latin typeface="Century" panose="02040604050505020304" pitchFamily="18" charset="0"/>
                          <a:ea typeface="HG丸ｺﾞｼｯｸM-PRO" panose="020F0600000000000000" pitchFamily="50" charset="-128"/>
                          <a:cs typeface="Times New Roman" panose="02020603050405020304" pitchFamily="18" charset="0"/>
                        </a:rPr>
                        <a:t>）</a:t>
                      </a:r>
                      <a:endParaRPr lang="ja-JP" sz="6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59778" marR="5977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1749010"/>
                  </a:ext>
                </a:extLst>
              </a:tr>
              <a:tr h="34780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700" b="1" kern="100" dirty="0" smtClean="0">
                          <a:effectLst/>
                          <a:latin typeface="Century" panose="02040604050505020304" pitchFamily="18" charset="0"/>
                          <a:ea typeface="HG丸ｺﾞｼｯｸM-PRO" panose="020F0600000000000000" pitchFamily="50" charset="-128"/>
                          <a:cs typeface="Times New Roman" panose="02020603050405020304" pitchFamily="18" charset="0"/>
                        </a:rPr>
                        <a:t>なにわ</a:t>
                      </a:r>
                      <a:endParaRPr lang="en-US" altLang="ja-JP" sz="700" b="1" kern="100" dirty="0" smtClean="0">
                        <a:effectLst/>
                        <a:latin typeface="Century" panose="02040604050505020304" pitchFamily="18" charset="0"/>
                        <a:ea typeface="HG丸ｺﾞｼｯｸM-PRO" panose="020F0600000000000000" pitchFamily="50" charset="-128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700" b="1" kern="100" dirty="0" smtClean="0">
                          <a:effectLst/>
                          <a:latin typeface="Century" panose="02040604050505020304" pitchFamily="18" charset="0"/>
                          <a:ea typeface="HG丸ｺﾞｼｯｸM-PRO" panose="020F0600000000000000" pitchFamily="50" charset="-128"/>
                          <a:cs typeface="Times New Roman" panose="02020603050405020304" pitchFamily="18" charset="0"/>
                        </a:rPr>
                        <a:t>分室</a:t>
                      </a:r>
                      <a:endParaRPr lang="ja-JP" sz="9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59778" marR="5977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900" b="1" kern="100" dirty="0" smtClean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☎</a:t>
                      </a:r>
                      <a:r>
                        <a:rPr lang="en-US" sz="700" b="1" kern="100" dirty="0" smtClean="0">
                          <a:effectLst/>
                          <a:latin typeface="HG丸ｺﾞｼｯｸM-PRO" panose="020F0600000000000000" pitchFamily="50" charset="-128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06（6612）7251</a:t>
                      </a:r>
                      <a:endParaRPr lang="en-US" sz="700" kern="100" dirty="0">
                        <a:effectLst/>
                        <a:latin typeface="HG丸ｺﾞｼｯｸM-PRO" panose="020F0600000000000000" pitchFamily="50" charset="-128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kumimoji="1" lang="en-US" sz="500" kern="100" dirty="0">
                          <a:solidFill>
                            <a:schemeClr val="dk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FAX 06</a:t>
                      </a:r>
                      <a:r>
                        <a:rPr kumimoji="1" lang="ja-JP" sz="500" kern="100" dirty="0" smtClean="0">
                          <a:solidFill>
                            <a:schemeClr val="dk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（</a:t>
                      </a:r>
                      <a:r>
                        <a:rPr kumimoji="1" lang="en-US" altLang="ja-JP" sz="500" kern="100" dirty="0" smtClean="0">
                          <a:solidFill>
                            <a:schemeClr val="dk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6613</a:t>
                      </a:r>
                      <a:r>
                        <a:rPr kumimoji="1" lang="ja-JP" sz="500" kern="100" dirty="0" smtClean="0">
                          <a:solidFill>
                            <a:schemeClr val="dk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）</a:t>
                      </a:r>
                      <a:r>
                        <a:rPr kumimoji="1" lang="en-US" altLang="ja-JP" sz="500" kern="100" dirty="0" smtClean="0">
                          <a:solidFill>
                            <a:schemeClr val="dk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6077</a:t>
                      </a:r>
                      <a:endParaRPr kumimoji="1" lang="ja-JP" sz="500" kern="100" dirty="0">
                        <a:solidFill>
                          <a:schemeClr val="dk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+mn-cs"/>
                      </a:endParaRPr>
                    </a:p>
                  </a:txBody>
                  <a:tcPr marL="59778" marR="5977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600" kern="100" dirty="0">
                          <a:effectLst/>
                          <a:latin typeface="HG丸ｺﾞｼｯｸM-PRO" panose="020F0600000000000000" pitchFamily="50" charset="-128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559-</a:t>
                      </a:r>
                      <a:endParaRPr lang="ja-JP" sz="6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600" kern="100" dirty="0">
                          <a:effectLst/>
                          <a:latin typeface="HG丸ｺﾞｼｯｸM-PRO" panose="020F0600000000000000" pitchFamily="50" charset="-128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0031</a:t>
                      </a:r>
                      <a:endParaRPr lang="ja-JP" sz="6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59778" marR="5977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600" kern="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Times New Roman" panose="02020603050405020304" pitchFamily="18" charset="0"/>
                        </a:rPr>
                        <a:t>大阪市住之江区南港</a:t>
                      </a:r>
                      <a:r>
                        <a:rPr lang="ja-JP" sz="600" kern="100" dirty="0" smtClean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Times New Roman" panose="02020603050405020304" pitchFamily="18" charset="0"/>
                        </a:rPr>
                        <a:t>東</a:t>
                      </a:r>
                      <a:r>
                        <a:rPr lang="en-US" sz="600" kern="100" dirty="0" smtClean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ja-JP" sz="600" kern="100" dirty="0" smtClean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Times New Roman" panose="02020603050405020304" pitchFamily="18" charset="0"/>
                        </a:rPr>
                        <a:t>丁目</a:t>
                      </a:r>
                      <a:r>
                        <a:rPr lang="en-US" altLang="ja-JP" sz="600" kern="100" dirty="0" smtClean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ja-JP" sz="600" kern="100" dirty="0" smtClean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Times New Roman" panose="02020603050405020304" pitchFamily="18" charset="0"/>
                        </a:rPr>
                        <a:t>番</a:t>
                      </a:r>
                      <a:r>
                        <a:rPr lang="ja-JP" altLang="en-US" sz="600" kern="100" dirty="0" smtClean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Times New Roman" panose="02020603050405020304" pitchFamily="18" charset="0"/>
                        </a:rPr>
                        <a:t>１４</a:t>
                      </a:r>
                      <a:r>
                        <a:rPr lang="ja-JP" sz="600" kern="100" dirty="0" smtClean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Times New Roman" panose="02020603050405020304" pitchFamily="18" charset="0"/>
                        </a:rPr>
                        <a:t>号</a:t>
                      </a:r>
                      <a:endParaRPr lang="ja-JP" sz="600" kern="100" dirty="0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9778" marR="5977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sz="105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600" kern="100" dirty="0" smtClean="0">
                          <a:effectLst/>
                          <a:latin typeface="Century" panose="02040604050505020304" pitchFamily="18" charset="0"/>
                          <a:ea typeface="HG丸ｺﾞｼｯｸM-PRO" panose="020F0600000000000000" pitchFamily="50" charset="-128"/>
                          <a:cs typeface="Times New Roman" panose="02020603050405020304" pitchFamily="18" charset="0"/>
                        </a:rPr>
                        <a:t>大阪市</a:t>
                      </a:r>
                      <a:endParaRPr lang="en-US" altLang="ja-JP" sz="600" kern="100" dirty="0" smtClean="0">
                        <a:effectLst/>
                        <a:latin typeface="Century" panose="02040604050505020304" pitchFamily="18" charset="0"/>
                        <a:ea typeface="HG丸ｺﾞｼｯｸM-PRO" panose="020F0600000000000000" pitchFamily="50" charset="-128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600" kern="100" dirty="0" smtClean="0">
                          <a:effectLst/>
                          <a:latin typeface="Century" panose="02040604050505020304" pitchFamily="18" charset="0"/>
                          <a:ea typeface="HG丸ｺﾞｼｯｸM-PRO" panose="020F0600000000000000" pitchFamily="50" charset="-128"/>
                          <a:cs typeface="Times New Roman" panose="02020603050405020304" pitchFamily="18" charset="0"/>
                        </a:rPr>
                        <a:t>（</a:t>
                      </a:r>
                      <a:r>
                        <a:rPr lang="ja-JP" sz="600" b="1" kern="100" dirty="0" smtClean="0">
                          <a:effectLst/>
                          <a:latin typeface="Century" panose="02040604050505020304" pitchFamily="18" charset="0"/>
                          <a:ea typeface="HG丸ｺﾞｼｯｸM-PRO" panose="020F0600000000000000" pitchFamily="50" charset="-128"/>
                          <a:cs typeface="Times New Roman" panose="02020603050405020304" pitchFamily="18" charset="0"/>
                        </a:rPr>
                        <a:t>なにわナンバー該当区域</a:t>
                      </a:r>
                      <a:r>
                        <a:rPr lang="ja-JP" sz="600" kern="100" dirty="0" smtClean="0">
                          <a:effectLst/>
                          <a:latin typeface="Century" panose="02040604050505020304" pitchFamily="18" charset="0"/>
                          <a:ea typeface="HG丸ｺﾞｼｯｸM-PRO" panose="020F0600000000000000" pitchFamily="50" charset="-128"/>
                          <a:cs typeface="Times New Roman" panose="02020603050405020304" pitchFamily="18" charset="0"/>
                        </a:rPr>
                        <a:t>）</a:t>
                      </a:r>
                      <a:endParaRPr lang="ja-JP" sz="6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59778" marR="5977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1062454"/>
                  </a:ext>
                </a:extLst>
              </a:tr>
            </a:tbl>
          </a:graphicData>
        </a:graphic>
      </p:graphicFrame>
      <p:sp>
        <p:nvSpPr>
          <p:cNvPr id="12" name="正方形/長方形 11"/>
          <p:cNvSpPr/>
          <p:nvPr/>
        </p:nvSpPr>
        <p:spPr>
          <a:xfrm>
            <a:off x="502611" y="171388"/>
            <a:ext cx="4378952" cy="2840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ja-JP" sz="1246" b="1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３</a:t>
            </a:r>
            <a:r>
              <a:rPr lang="ja-JP" altLang="ja-JP" sz="1246" b="1" kern="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．</a:t>
            </a:r>
            <a:r>
              <a:rPr lang="ja-JP" altLang="en-US" sz="1246" b="1" kern="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申請に必要な書類</a:t>
            </a:r>
            <a:endParaRPr lang="ja-JP" altLang="ja-JP" sz="969" kern="100" dirty="0"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</p:txBody>
      </p:sp>
      <p:sp>
        <p:nvSpPr>
          <p:cNvPr id="19" name="正方形/長方形 18"/>
          <p:cNvSpPr/>
          <p:nvPr/>
        </p:nvSpPr>
        <p:spPr>
          <a:xfrm>
            <a:off x="4987126" y="417419"/>
            <a:ext cx="4283903" cy="2840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ja-JP" altLang="en-US" sz="1200" kern="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（</a:t>
            </a:r>
            <a:r>
              <a:rPr lang="ja-JP" altLang="en-US" sz="1200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１</a:t>
            </a:r>
            <a:r>
              <a:rPr lang="ja-JP" altLang="en-US" sz="1200" kern="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）すでに自動車を所有している場合</a:t>
            </a:r>
            <a:endParaRPr lang="en-US" altLang="ja-JP" sz="1200" kern="1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88497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671</TotalTime>
  <Words>801</Words>
  <Application>Microsoft Office PowerPoint</Application>
  <PresentationFormat>A4 210 x 297 mm</PresentationFormat>
  <Paragraphs>179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2" baseType="lpstr">
      <vt:lpstr>HG丸ｺﾞｼｯｸM-PRO</vt:lpstr>
      <vt:lpstr>ＭＳ 明朝</vt:lpstr>
      <vt:lpstr>游ゴシック</vt:lpstr>
      <vt:lpstr>游ゴシック Light</vt:lpstr>
      <vt:lpstr>Arial</vt:lpstr>
      <vt:lpstr>Calibri</vt:lpstr>
      <vt:lpstr>Calibri Light</vt:lpstr>
      <vt:lpstr>Century</vt:lpstr>
      <vt:lpstr>Times New Roman</vt:lpstr>
      <vt:lpstr>Office テーマ</vt:lpstr>
      <vt:lpstr>PowerPoint プレゼンテーション</vt:lpstr>
      <vt:lpstr>PowerPoint プレゼンテーション</vt:lpstr>
    </vt:vector>
  </TitlesOfParts>
  <Company>IT推進課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鈴木　菜奈</dc:creator>
  <cp:lastModifiedBy>鈴木　菜奈</cp:lastModifiedBy>
  <cp:revision>86</cp:revision>
  <cp:lastPrinted>2018-02-07T08:27:50Z</cp:lastPrinted>
  <dcterms:created xsi:type="dcterms:W3CDTF">2018-01-18T08:18:47Z</dcterms:created>
  <dcterms:modified xsi:type="dcterms:W3CDTF">2018-02-27T13:54:02Z</dcterms:modified>
</cp:coreProperties>
</file>