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74" autoAdjust="0"/>
    <p:restoredTop sz="94660"/>
  </p:normalViewPr>
  <p:slideViewPr>
    <p:cSldViewPr snapToGrid="0">
      <p:cViewPr varScale="1">
        <p:scale>
          <a:sx n="78" d="100"/>
          <a:sy n="78" d="100"/>
        </p:scale>
        <p:origin x="8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66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441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896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66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194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3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73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04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44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33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52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174D-D74B-4EB0-AB50-1B43B880279B}" type="datetimeFigureOut">
              <a:rPr kumimoji="1" lang="ja-JP" altLang="en-US" smtClean="0"/>
              <a:t>2020/3/13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631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130679"/>
            <a:ext cx="9144000" cy="307777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府有施設の休館やイベント中止等による影響への対応</a:t>
            </a:r>
            <a:endParaRPr kumimoji="0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0913" y="438456"/>
            <a:ext cx="6915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基本的な考え方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89397" y="752034"/>
            <a:ext cx="8358389" cy="93562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〇　大阪府からの、イベント・集会の自粛要請に協力いただいていることから、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府民（利用者）の負担はできる限り少なくなるよう対応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する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〇　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指定管理者や事業者の負担についても、府としてできる範囲で対応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する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0913" y="1782033"/>
            <a:ext cx="3309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分類ごとの基本方針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89397" y="2111928"/>
            <a:ext cx="8358389" cy="4625047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1900"/>
              </a:lnSpc>
              <a:defRPr/>
            </a:pPr>
            <a:r>
              <a:rPr kumimoji="1" lang="ja-JP" altLang="en-US" sz="1400" b="1" dirty="0" smtClean="0">
                <a:solidFill>
                  <a:prstClr val="black"/>
                </a:solidFill>
              </a:rPr>
              <a:t>■</a:t>
            </a:r>
            <a:r>
              <a:rPr kumimoji="1" lang="ja-JP" altLang="en-US" sz="1400" b="1" dirty="0">
                <a:solidFill>
                  <a:prstClr val="black"/>
                </a:solidFill>
              </a:rPr>
              <a:t>府有施設の利用をキャンセルした場合の利用料金　</a:t>
            </a:r>
            <a:endParaRPr kumimoji="1" lang="en-US" altLang="ja-JP" sz="1400" b="1" dirty="0">
              <a:solidFill>
                <a:prstClr val="black"/>
              </a:solidFill>
            </a:endParaRPr>
          </a:p>
          <a:p>
            <a:pPr lvl="0">
              <a:lnSpc>
                <a:spcPts val="1900"/>
              </a:lnSpc>
              <a:defRPr/>
            </a:pPr>
            <a:r>
              <a:rPr kumimoji="1" lang="ja-JP" altLang="en-US" sz="1400" dirty="0">
                <a:solidFill>
                  <a:prstClr val="black"/>
                </a:solidFill>
              </a:rPr>
              <a:t>　⇒府の自粛要請により</a:t>
            </a:r>
            <a:r>
              <a:rPr kumimoji="1" lang="ja-JP" altLang="en-US" sz="1400" dirty="0">
                <a:solidFill>
                  <a:schemeClr val="tx1"/>
                </a:solidFill>
              </a:rPr>
              <a:t>キャンセルされた案件については、利用料金は徴収せず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、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lvl="0">
              <a:lnSpc>
                <a:spcPts val="1900"/>
              </a:lnSpc>
              <a:defRPr/>
            </a:pPr>
            <a:r>
              <a:rPr kumimoji="1" lang="ja-JP" altLang="en-US" sz="1400" dirty="0">
                <a:solidFill>
                  <a:schemeClr val="tx1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　徴収済みの</a:t>
            </a:r>
            <a:r>
              <a:rPr kumimoji="1" lang="ja-JP" altLang="en-US" sz="1400" dirty="0">
                <a:solidFill>
                  <a:schemeClr val="tx1"/>
                </a:solidFill>
              </a:rPr>
              <a:t>場合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は利用者</a:t>
            </a:r>
            <a:r>
              <a:rPr kumimoji="1" lang="ja-JP" altLang="en-US" sz="1400" dirty="0">
                <a:solidFill>
                  <a:schemeClr val="tx1"/>
                </a:solidFill>
              </a:rPr>
              <a:t>に還付する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。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lvl="0">
              <a:lnSpc>
                <a:spcPts val="1900"/>
              </a:lnSpc>
              <a:defRPr/>
            </a:pPr>
            <a:r>
              <a:rPr kumimoji="1" lang="ja-JP" altLang="en-US" sz="1400" dirty="0">
                <a:solidFill>
                  <a:schemeClr val="tx1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　キャンセル料</a:t>
            </a:r>
            <a:r>
              <a:rPr kumimoji="1" lang="ja-JP" altLang="en-US" sz="1400" dirty="0">
                <a:solidFill>
                  <a:schemeClr val="tx1"/>
                </a:solidFill>
              </a:rPr>
              <a:t>相当額については、府が負担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。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lvl="0">
              <a:lnSpc>
                <a:spcPts val="1900"/>
              </a:lnSpc>
              <a:defRPr/>
            </a:pPr>
            <a:r>
              <a:rPr kumimoji="1" lang="ja-JP" altLang="en-US" sz="1400" dirty="0">
                <a:solidFill>
                  <a:schemeClr val="tx1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　指定管理者に委託している場合は、府が指定管理者に補填。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lvl="0">
              <a:lnSpc>
                <a:spcPts val="1900"/>
              </a:lnSpc>
              <a:defRPr/>
            </a:pPr>
            <a:endParaRPr kumimoji="1" lang="en-US" altLang="ja-JP" sz="1400" dirty="0">
              <a:solidFill>
                <a:schemeClr val="tx1"/>
              </a:solidFill>
            </a:endParaRPr>
          </a:p>
          <a:p>
            <a:pPr lvl="0">
              <a:lnSpc>
                <a:spcPts val="1900"/>
              </a:lnSpc>
              <a:defRPr/>
            </a:pPr>
            <a:r>
              <a:rPr kumimoji="1" lang="ja-JP" altLang="en-US" sz="1400" b="1" dirty="0">
                <a:solidFill>
                  <a:schemeClr val="tx1"/>
                </a:solidFill>
              </a:rPr>
              <a:t>■府有施設の休館中の利用料金（入館料等）　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pPr lvl="0">
              <a:lnSpc>
                <a:spcPts val="1900"/>
              </a:lnSpc>
              <a:defRPr/>
            </a:pPr>
            <a:r>
              <a:rPr kumimoji="1" lang="ja-JP" altLang="en-US" sz="1400" dirty="0">
                <a:solidFill>
                  <a:schemeClr val="tx1"/>
                </a:solidFill>
              </a:rPr>
              <a:t>　⇒休館中に得られたはずの利用料金（入館料等）相当額は府が負担。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lvl="0">
              <a:lnSpc>
                <a:spcPts val="1900"/>
              </a:lnSpc>
              <a:defRPr/>
            </a:pPr>
            <a:r>
              <a:rPr kumimoji="1" lang="ja-JP" altLang="en-US" sz="1400" dirty="0">
                <a:solidFill>
                  <a:schemeClr val="tx1"/>
                </a:solidFill>
              </a:rPr>
              <a:t>　　指定管理者に委託している場合は、府が指定管理者に補填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。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lvl="0">
              <a:lnSpc>
                <a:spcPts val="1900"/>
              </a:lnSpc>
              <a:defRPr/>
            </a:pP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■府主催・共催イベントを中止した場合の費用　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⇒中止時点までに要した準備費用を府が負担。（共催の場合は、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Calibri" panose="020F0502020204030204"/>
                <a:ea typeface="游ゴシック" panose="020B0400000000000000" pitchFamily="50" charset="-128"/>
              </a:rPr>
              <a:t>共催者間で協議して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判断。）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■イベントや整備事業の中止等の際の府補助金　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lvl="0">
              <a:lnSpc>
                <a:spcPts val="1900"/>
              </a:lnSpc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⇒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中止</a:t>
            </a:r>
            <a:r>
              <a:rPr kumimoji="1" lang="ja-JP" altLang="en-US" sz="1400" dirty="0">
                <a:solidFill>
                  <a:schemeClr val="tx1"/>
                </a:solidFill>
              </a:rPr>
              <a:t>の場合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：中止時点までに要した準備</a:t>
            </a:r>
            <a:r>
              <a:rPr kumimoji="1" lang="ja-JP" altLang="en-US" sz="1400" dirty="0">
                <a:solidFill>
                  <a:schemeClr val="tx1"/>
                </a:solidFill>
              </a:rPr>
              <a:t>経費を対象に、府は補助率を上限として補助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lvl="0">
              <a:lnSpc>
                <a:spcPts val="1900"/>
              </a:lnSpc>
              <a:defRPr/>
            </a:pPr>
            <a:r>
              <a:rPr kumimoji="1" lang="ja-JP" altLang="en-US" sz="1400" dirty="0">
                <a:solidFill>
                  <a:schemeClr val="tx1"/>
                </a:solidFill>
              </a:rPr>
              <a:t>　　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延期</a:t>
            </a:r>
            <a:r>
              <a:rPr kumimoji="1" lang="ja-JP" altLang="en-US" sz="1400" dirty="0">
                <a:solidFill>
                  <a:schemeClr val="tx1"/>
                </a:solidFill>
              </a:rPr>
              <a:t>の場合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：</a:t>
            </a:r>
            <a:r>
              <a:rPr kumimoji="1" lang="ja-JP" altLang="en-US" sz="1400" spc="-150" dirty="0" smtClean="0">
                <a:solidFill>
                  <a:schemeClr val="tx1"/>
                </a:solidFill>
              </a:rPr>
              <a:t>事業期間延長</a:t>
            </a:r>
            <a:r>
              <a:rPr kumimoji="1" lang="ja-JP" altLang="en-US" sz="1400" spc="-150" dirty="0">
                <a:solidFill>
                  <a:schemeClr val="tx1"/>
                </a:solidFill>
              </a:rPr>
              <a:t>に</a:t>
            </a:r>
            <a:r>
              <a:rPr kumimoji="1" lang="ja-JP" altLang="en-US" sz="1400" spc="-150" dirty="0" smtClean="0">
                <a:solidFill>
                  <a:schemeClr val="tx1"/>
                </a:solidFill>
              </a:rPr>
              <a:t>伴う</a:t>
            </a:r>
            <a:r>
              <a:rPr kumimoji="1" lang="ja-JP" altLang="en-US" sz="1400" spc="-150" dirty="0">
                <a:solidFill>
                  <a:schemeClr val="tx1"/>
                </a:solidFill>
              </a:rPr>
              <a:t>費用</a:t>
            </a:r>
            <a:r>
              <a:rPr kumimoji="1" lang="ja-JP" altLang="en-US" sz="1400" spc="-150" dirty="0" smtClean="0">
                <a:solidFill>
                  <a:schemeClr val="tx1"/>
                </a:solidFill>
              </a:rPr>
              <a:t>増</a:t>
            </a:r>
            <a:r>
              <a:rPr kumimoji="1" lang="ja-JP" altLang="en-US" sz="1400" spc="-150" dirty="0">
                <a:solidFill>
                  <a:schemeClr val="tx1"/>
                </a:solidFill>
              </a:rPr>
              <a:t>を対象に、繰越の</a:t>
            </a:r>
            <a:r>
              <a:rPr kumimoji="1" lang="ja-JP" altLang="en-US" sz="1400" spc="-150" dirty="0" smtClean="0">
                <a:solidFill>
                  <a:schemeClr val="tx1"/>
                </a:solidFill>
              </a:rPr>
              <a:t>上、府</a:t>
            </a:r>
            <a:r>
              <a:rPr kumimoji="1" lang="ja-JP" altLang="en-US" sz="1400" spc="-150" dirty="0">
                <a:solidFill>
                  <a:schemeClr val="tx1"/>
                </a:solidFill>
              </a:rPr>
              <a:t>は補助率を上限と</a:t>
            </a:r>
            <a:r>
              <a:rPr kumimoji="1" lang="ja-JP" altLang="en-US" sz="1400" spc="-150" dirty="0" smtClean="0">
                <a:solidFill>
                  <a:schemeClr val="tx1"/>
                </a:solidFill>
              </a:rPr>
              <a:t>して翌年度補助</a:t>
            </a:r>
            <a:endParaRPr kumimoji="1" lang="en-US" altLang="ja-JP" sz="1400" spc="-150" dirty="0" smtClean="0">
              <a:solidFill>
                <a:schemeClr val="tx1"/>
              </a:solidFill>
            </a:endParaRPr>
          </a:p>
          <a:p>
            <a:pPr lvl="0">
              <a:lnSpc>
                <a:spcPts val="1900"/>
              </a:lnSpc>
              <a:defRPr/>
            </a:pP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lvl="0">
              <a:lnSpc>
                <a:spcPts val="1900"/>
              </a:lnSpc>
              <a:defRPr/>
            </a:pPr>
            <a:r>
              <a:rPr kumimoji="1" lang="ja-JP" altLang="en-US" sz="1400" b="1" dirty="0" smtClean="0">
                <a:solidFill>
                  <a:schemeClr val="tx1"/>
                </a:solidFill>
              </a:rPr>
              <a:t>■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建設工事等の休止に伴う増加費用　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pPr lvl="0">
              <a:lnSpc>
                <a:spcPts val="1900"/>
              </a:lnSpc>
              <a:defRPr/>
            </a:pPr>
            <a:r>
              <a:rPr kumimoji="1" lang="ja-JP" altLang="en-US" sz="1400" dirty="0">
                <a:solidFill>
                  <a:schemeClr val="tx1"/>
                </a:solidFill>
              </a:rPr>
              <a:t>　⇒府が負担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。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727324" y="130679"/>
            <a:ext cx="1120462" cy="4102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資料４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8737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1363</TotalTime>
  <Words>43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小原　朋子</dc:creator>
  <cp:lastModifiedBy>清田　正彰</cp:lastModifiedBy>
  <cp:revision>109</cp:revision>
  <cp:lastPrinted>2020-03-13T03:33:53Z</cp:lastPrinted>
  <dcterms:created xsi:type="dcterms:W3CDTF">2019-12-25T02:12:14Z</dcterms:created>
  <dcterms:modified xsi:type="dcterms:W3CDTF">2020-03-13T03:34:35Z</dcterms:modified>
</cp:coreProperties>
</file>