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8" userDrawn="1">
          <p15:clr>
            <a:srgbClr val="A4A3A4"/>
          </p15:clr>
        </p15:guide>
        <p15:guide id="2" pos="34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08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18" y="66"/>
      </p:cViewPr>
      <p:guideLst>
        <p:guide orient="horz" pos="2358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4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9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8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45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6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5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1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" name="カギ線コネクタ 177"/>
          <p:cNvCxnSpPr/>
          <p:nvPr/>
        </p:nvCxnSpPr>
        <p:spPr>
          <a:xfrm flipV="1">
            <a:off x="2817812" y="6252789"/>
            <a:ext cx="3114977" cy="671478"/>
          </a:xfrm>
          <a:prstGeom prst="bentConnector3">
            <a:avLst>
              <a:gd name="adj1" fmla="val 100148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角丸四角形 162"/>
          <p:cNvSpPr/>
          <p:nvPr/>
        </p:nvSpPr>
        <p:spPr>
          <a:xfrm>
            <a:off x="8972192" y="4615926"/>
            <a:ext cx="1349965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56" name="正方形/長方形 155"/>
          <p:cNvSpPr/>
          <p:nvPr/>
        </p:nvSpPr>
        <p:spPr>
          <a:xfrm>
            <a:off x="6765017" y="617275"/>
            <a:ext cx="3668183" cy="4593264"/>
          </a:xfrm>
          <a:prstGeom prst="rect">
            <a:avLst/>
          </a:prstGeom>
          <a:noFill/>
          <a:ln w="101600" cmpd="tri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角丸四角形 158"/>
          <p:cNvSpPr/>
          <p:nvPr/>
        </p:nvSpPr>
        <p:spPr>
          <a:xfrm>
            <a:off x="6868799" y="4615926"/>
            <a:ext cx="2035945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21" name="下矢印 120"/>
          <p:cNvSpPr/>
          <p:nvPr/>
        </p:nvSpPr>
        <p:spPr>
          <a:xfrm rot="5400000" flipH="1">
            <a:off x="3838458" y="2620880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7539316" y="5687032"/>
            <a:ext cx="2951941" cy="12724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47622" y="653026"/>
            <a:ext cx="3882286" cy="4646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角丸四角形 140"/>
          <p:cNvSpPr/>
          <p:nvPr/>
        </p:nvSpPr>
        <p:spPr>
          <a:xfrm>
            <a:off x="310409" y="1920435"/>
            <a:ext cx="3751200" cy="1426627"/>
          </a:xfrm>
          <a:prstGeom prst="roundRect">
            <a:avLst>
              <a:gd name="adj" fmla="val 7391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10132" y="1173517"/>
            <a:ext cx="3751754" cy="41530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4651034" y="1307286"/>
            <a:ext cx="2020459" cy="6596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13225" y="1353975"/>
            <a:ext cx="116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18</a:t>
            </a:r>
            <a:r>
              <a:rPr kumimoji="1" lang="ja-JP" altLang="en-US" sz="1050" dirty="0" smtClean="0"/>
              <a:t>保健所 </a:t>
            </a:r>
            <a:endParaRPr kumimoji="1" lang="en-US" altLang="ja-JP" sz="1050" dirty="0" smtClean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606413" y="1530424"/>
            <a:ext cx="17443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  </a:t>
            </a:r>
            <a:r>
              <a:rPr kumimoji="1" lang="en-US" altLang="ja-JP" sz="1050" dirty="0" smtClean="0"/>
              <a:t>4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 smtClean="0"/>
              <a:t>火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設置</a:t>
            </a:r>
            <a:endParaRPr kumimoji="1" lang="ja-JP" altLang="en-US" sz="1050" dirty="0"/>
          </a:p>
        </p:txBody>
      </p:sp>
      <p:sp>
        <p:nvSpPr>
          <p:cNvPr id="73" name="正方形/長方形 72"/>
          <p:cNvSpPr/>
          <p:nvPr/>
        </p:nvSpPr>
        <p:spPr>
          <a:xfrm>
            <a:off x="340038" y="4938155"/>
            <a:ext cx="2031075" cy="125178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25081" y="4392893"/>
            <a:ext cx="6446412" cy="2994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225080" y="4014949"/>
            <a:ext cx="6468461" cy="382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1"/>
            <a:ext cx="10691813" cy="5311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231" y="59903"/>
            <a:ext cx="106875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324" y="665059"/>
            <a:ext cx="3878584" cy="28742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47031" y="6596892"/>
            <a:ext cx="2302565" cy="445072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57093" y="4944398"/>
            <a:ext cx="1959936" cy="122258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257811" y="4969857"/>
            <a:ext cx="1303456" cy="12365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400165" y="6206544"/>
            <a:ext cx="0" cy="3727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6200000" flipH="1">
            <a:off x="5027460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6200000" flipH="1">
            <a:off x="2638145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46499" y="665692"/>
            <a:ext cx="2028349" cy="2889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82927" y="407714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帰国者・接触者外来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5080" y="4439091"/>
            <a:ext cx="5616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58</a:t>
            </a:r>
            <a:r>
              <a:rPr kumimoji="1" lang="ja-JP" altLang="en-US" sz="1050" dirty="0" smtClean="0"/>
              <a:t>医療機関　＊病院名は非公開</a:t>
            </a:r>
            <a:endParaRPr kumimoji="1" lang="ja-JP" altLang="en-US" sz="10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9763" y="5358202"/>
            <a:ext cx="20393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行政検査の対象者</a:t>
            </a:r>
            <a:r>
              <a:rPr kumimoji="1" lang="en-US" altLang="ja-JP" sz="1300" dirty="0" smtClean="0"/>
              <a:t>(※1)</a:t>
            </a:r>
            <a:r>
              <a:rPr kumimoji="1" lang="ja-JP" altLang="en-US" sz="1300" dirty="0" smtClean="0"/>
              <a:t>に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該当するかを判断</a:t>
            </a:r>
            <a:endParaRPr kumimoji="1" lang="en-US" altLang="ja-JP" sz="13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0030" y="6673648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病状と診断に応じた治療</a:t>
            </a:r>
            <a:endParaRPr kumimoji="1" lang="en-US" altLang="ja-JP" sz="1400" b="1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2129" y="5243818"/>
            <a:ext cx="20185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・季節性インフルエンザ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・その他の一般的な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呼吸器感染症の病原体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検査</a:t>
            </a:r>
            <a:endParaRPr kumimoji="1" lang="en-US" altLang="ja-JP" sz="1300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76245" y="5183314"/>
            <a:ext cx="13516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新型コロナ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ウイルス検査の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実施について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保健所へ相談　</a:t>
            </a:r>
            <a:endParaRPr kumimoji="1" lang="en-US" altLang="ja-JP" sz="1300" dirty="0" smtClean="0"/>
          </a:p>
        </p:txBody>
      </p:sp>
      <p:cxnSp>
        <p:nvCxnSpPr>
          <p:cNvPr id="72" name="直線矢印コネクタ 71"/>
          <p:cNvCxnSpPr/>
          <p:nvPr/>
        </p:nvCxnSpPr>
        <p:spPr>
          <a:xfrm flipH="1">
            <a:off x="5398023" y="3318953"/>
            <a:ext cx="10623" cy="67331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89763" y="499220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＜診察＞</a:t>
            </a:r>
            <a:endParaRPr kumimoji="1" lang="en-US" altLang="ja-JP" sz="1400" b="1" dirty="0" smtClean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927154" y="499220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＜除外検査＞</a:t>
            </a:r>
            <a:endParaRPr kumimoji="1" lang="en-US" altLang="ja-JP" sz="1400" b="1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340684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該当</a:t>
            </a:r>
            <a:endParaRPr kumimoji="1" lang="en-US" altLang="ja-JP" sz="1300" b="1" dirty="0" smtClean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207093" y="6403788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陽性</a:t>
            </a:r>
            <a:endParaRPr kumimoji="1" lang="en-US" altLang="ja-JP" sz="1300" b="1" dirty="0" smtClean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86990" y="625365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非該当</a:t>
            </a:r>
            <a:endParaRPr kumimoji="1" lang="en-US" altLang="ja-JP" sz="1300" b="1" dirty="0" smtClean="0"/>
          </a:p>
        </p:txBody>
      </p:sp>
      <p:sp>
        <p:nvSpPr>
          <p:cNvPr id="48" name="正方形/長方形 47"/>
          <p:cNvSpPr/>
          <p:nvPr/>
        </p:nvSpPr>
        <p:spPr>
          <a:xfrm>
            <a:off x="233771" y="4040984"/>
            <a:ext cx="6441077" cy="319440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67059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/>
              <a:t>陰性</a:t>
            </a:r>
            <a:endParaRPr kumimoji="1" lang="en-US" altLang="ja-JP" sz="1300" b="1" dirty="0" smtClean="0"/>
          </a:p>
        </p:txBody>
      </p:sp>
      <p:sp>
        <p:nvSpPr>
          <p:cNvPr id="89" name="正方形/長方形 88"/>
          <p:cNvSpPr/>
          <p:nvPr/>
        </p:nvSpPr>
        <p:spPr>
          <a:xfrm>
            <a:off x="7523287" y="5328060"/>
            <a:ext cx="2988458" cy="4521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54318" y="5286785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大阪健康安全基盤研究所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堺市衛生研究所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527594" y="5789957"/>
            <a:ext cx="2279791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開始日　：令和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31</a:t>
            </a:r>
            <a:r>
              <a:rPr kumimoji="1" lang="ja-JP" altLang="en-US" sz="1050" dirty="0" smtClean="0"/>
              <a:t>日（金）</a:t>
            </a:r>
            <a:endParaRPr kumimoji="1" lang="ja-JP" altLang="en-US" sz="105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524239" y="5986937"/>
            <a:ext cx="1935145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検査</a:t>
            </a:r>
            <a:r>
              <a:rPr kumimoji="1" lang="ja-JP" altLang="en-US" sz="1050" dirty="0"/>
              <a:t>体制</a:t>
            </a:r>
            <a:r>
              <a:rPr kumimoji="1" lang="ja-JP" altLang="en-US" sz="1050" dirty="0" smtClean="0"/>
              <a:t>：土日祝を含む毎日</a:t>
            </a:r>
            <a:endParaRPr kumimoji="1" lang="ja-JP" altLang="en-US" sz="105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524201" y="6173521"/>
            <a:ext cx="2741821" cy="6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受入数　：最大</a:t>
            </a:r>
            <a:r>
              <a:rPr kumimoji="1" lang="en-US" altLang="ja-JP" sz="1050" dirty="0" smtClean="0"/>
              <a:t>90</a:t>
            </a:r>
            <a:r>
              <a:rPr kumimoji="1" lang="ja-JP" altLang="en-US" sz="1050" dirty="0" smtClean="0"/>
              <a:t>人分</a:t>
            </a:r>
            <a:r>
              <a:rPr kumimoji="1" lang="en-US" altLang="ja-JP" sz="1050" dirty="0" smtClean="0"/>
              <a:t>/</a:t>
            </a:r>
            <a:r>
              <a:rPr kumimoji="1" lang="ja-JP" altLang="en-US" sz="1050" dirty="0" smtClean="0"/>
              <a:t>日　</a:t>
            </a:r>
            <a:endParaRPr kumimoji="1" lang="ja-JP" altLang="en-US" sz="105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135293" y="6370881"/>
            <a:ext cx="2342308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・大安研（天王寺センター）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135293" y="6563521"/>
            <a:ext cx="2342308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・大安研（森ノ宮センター）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140647" y="6755316"/>
            <a:ext cx="1699504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・堺市衛生研究所 </a:t>
            </a:r>
            <a:r>
              <a:rPr kumimoji="1" lang="en-US" altLang="ja-JP" sz="1050" dirty="0" smtClean="0"/>
              <a:t>10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728536" y="6958712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新型コロナウイルス検査</a:t>
            </a:r>
            <a:r>
              <a:rPr kumimoji="1" lang="ja-JP" altLang="en-US" sz="1400" b="1" dirty="0"/>
              <a:t> </a:t>
            </a:r>
            <a:r>
              <a:rPr kumimoji="1" lang="ja-JP" altLang="en-US" sz="1400" b="1" dirty="0" smtClean="0"/>
              <a:t>実施</a:t>
            </a:r>
            <a:endParaRPr kumimoji="1" lang="en-US" altLang="ja-JP" sz="1400" b="1" dirty="0" smtClean="0"/>
          </a:p>
        </p:txBody>
      </p:sp>
      <p:sp>
        <p:nvSpPr>
          <p:cNvPr id="104" name="下矢印 103"/>
          <p:cNvSpPr/>
          <p:nvPr/>
        </p:nvSpPr>
        <p:spPr>
          <a:xfrm rot="16200000">
            <a:off x="6430579" y="6015910"/>
            <a:ext cx="1395599" cy="57062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下矢印 104"/>
          <p:cNvSpPr/>
          <p:nvPr/>
        </p:nvSpPr>
        <p:spPr>
          <a:xfrm rot="16200000">
            <a:off x="3838458" y="1411143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下矢印 106"/>
          <p:cNvSpPr/>
          <p:nvPr/>
        </p:nvSpPr>
        <p:spPr>
          <a:xfrm flipH="1">
            <a:off x="1419998" y="3590177"/>
            <a:ext cx="1291256" cy="39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809591" y="6152533"/>
            <a:ext cx="5180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検体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r>
              <a:rPr kumimoji="1" lang="ja-JP" altLang="en-US" sz="1300" b="1" dirty="0">
                <a:solidFill>
                  <a:schemeClr val="bg1"/>
                </a:solidFill>
              </a:rPr>
              <a:t>搬送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896258" y="3612036"/>
            <a:ext cx="5180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113261" y="1528363"/>
            <a:ext cx="384721" cy="6341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相談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627727" y="2986316"/>
            <a:ext cx="18902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Ⅲ</a:t>
            </a:r>
            <a:r>
              <a:rPr kumimoji="1" lang="ja-JP" altLang="en-US" sz="1300" dirty="0" smtClean="0"/>
              <a:t> 相談者へ受診を指示</a:t>
            </a:r>
            <a:endParaRPr kumimoji="1" lang="en-US" altLang="ja-JP" sz="13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436605" y="3617149"/>
            <a:ext cx="85151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受診調整</a:t>
            </a:r>
            <a:endParaRPr kumimoji="1" lang="en-US" altLang="ja-JP" sz="1300" b="1" dirty="0" smtClean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34973" y="2656460"/>
            <a:ext cx="526426" cy="5467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指示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78563" y="2000111"/>
            <a:ext cx="3619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A</a:t>
            </a:r>
            <a:r>
              <a:rPr kumimoji="1" lang="ja-JP" altLang="en-US" sz="1400" b="1" dirty="0" smtClean="0"/>
              <a:t> 風邪の症状や</a:t>
            </a:r>
            <a:r>
              <a:rPr kumimoji="1" lang="en-US" altLang="ja-JP" sz="1400" b="1" dirty="0" smtClean="0"/>
              <a:t>37.5</a:t>
            </a:r>
            <a:r>
              <a:rPr kumimoji="1" lang="ja-JP" altLang="en-US" sz="1400" b="1" dirty="0" smtClean="0"/>
              <a:t>℃</a:t>
            </a:r>
            <a:r>
              <a:rPr kumimoji="1" lang="ja-JP" altLang="en-US" sz="1400" b="1" u="sng" dirty="0"/>
              <a:t>前後</a:t>
            </a:r>
            <a:r>
              <a:rPr kumimoji="1" lang="ja-JP" altLang="en-US" sz="1400" b="1" dirty="0" smtClean="0"/>
              <a:t>の発熱が</a:t>
            </a:r>
            <a:r>
              <a:rPr kumimoji="1" lang="en-US" altLang="ja-JP" sz="1400" b="1" dirty="0" smtClean="0"/>
              <a:t>4</a:t>
            </a:r>
            <a:r>
              <a:rPr kumimoji="1" lang="ja-JP" altLang="en-US" sz="1400" b="1" dirty="0" smtClean="0"/>
              <a:t>日</a:t>
            </a:r>
            <a:r>
              <a:rPr kumimoji="1" lang="ja-JP" altLang="en-US" sz="1400" b="1" u="sng" dirty="0" smtClean="0"/>
              <a:t>程度</a:t>
            </a:r>
            <a:endParaRPr kumimoji="1" lang="en-US" altLang="ja-JP" sz="1400" b="1" u="sng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続いている</a:t>
            </a:r>
            <a:endParaRPr kumimoji="1" lang="en-US" altLang="ja-JP" sz="1400" b="1" dirty="0" smtClean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86393" y="2981882"/>
            <a:ext cx="3554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</a:t>
            </a:r>
            <a:r>
              <a:rPr kumimoji="1" lang="ja-JP" altLang="en-US" sz="1400" b="1" dirty="0" smtClean="0"/>
              <a:t> 強いだるさ（倦怠感）や息苦しさがある</a:t>
            </a:r>
            <a:endParaRPr kumimoji="1" lang="en-US" altLang="ja-JP" sz="1400" b="1" dirty="0" smtClean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778593" y="868939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Ⅰ</a:t>
            </a:r>
            <a:r>
              <a:rPr kumimoji="1" lang="ja-JP" altLang="en-US" sz="1200" b="1" dirty="0" smtClean="0"/>
              <a:t> 新型コロナウイルス感染症が疑われる方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 smtClean="0"/>
              <a:t>従来</a:t>
            </a:r>
            <a:r>
              <a:rPr kumimoji="1" lang="en-US" altLang="ja-JP" sz="1200" b="1" dirty="0" smtClean="0"/>
              <a:t>)</a:t>
            </a:r>
            <a:endParaRPr kumimoji="1" lang="ja-JP" altLang="en-US" sz="1200" b="1" dirty="0"/>
          </a:p>
        </p:txBody>
      </p:sp>
      <p:sp>
        <p:nvSpPr>
          <p:cNvPr id="128" name="角丸四角形 127"/>
          <p:cNvSpPr/>
          <p:nvPr/>
        </p:nvSpPr>
        <p:spPr>
          <a:xfrm>
            <a:off x="6868800" y="1105802"/>
            <a:ext cx="3462882" cy="1209043"/>
          </a:xfrm>
          <a:prstGeom prst="roundRect">
            <a:avLst>
              <a:gd name="adj" fmla="val 303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5" name="角丸四角形 134"/>
          <p:cNvSpPr/>
          <p:nvPr/>
        </p:nvSpPr>
        <p:spPr>
          <a:xfrm>
            <a:off x="6822712" y="1025095"/>
            <a:ext cx="2619587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℃以上の発熱かつ呼吸器症状</a:t>
            </a:r>
            <a:endParaRPr kumimoji="1" lang="ja-JP" altLang="en-US" sz="1200" b="1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90062" y="1243265"/>
            <a:ext cx="3918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新型コロナウイルス感染症が疑われる方</a:t>
            </a:r>
            <a:r>
              <a:rPr kumimoji="1" lang="en-US" altLang="ja-JP" sz="1400" b="1" dirty="0" smtClean="0"/>
              <a:t>(</a:t>
            </a:r>
            <a:r>
              <a:rPr kumimoji="1" lang="ja-JP" altLang="en-US" sz="1400" b="1" dirty="0" smtClean="0"/>
              <a:t>従来</a:t>
            </a:r>
            <a:r>
              <a:rPr kumimoji="1" lang="en-US" altLang="ja-JP" sz="1400" b="1" dirty="0" smtClean="0"/>
              <a:t>)</a:t>
            </a:r>
            <a:endParaRPr kumimoji="1" lang="ja-JP" altLang="en-US" sz="1400" b="1" dirty="0"/>
          </a:p>
        </p:txBody>
      </p:sp>
      <p:sp>
        <p:nvSpPr>
          <p:cNvPr id="140" name="十字形 139"/>
          <p:cNvSpPr/>
          <p:nvPr/>
        </p:nvSpPr>
        <p:spPr>
          <a:xfrm>
            <a:off x="2075160" y="1644230"/>
            <a:ext cx="221699" cy="213206"/>
          </a:xfrm>
          <a:prstGeom prst="plus">
            <a:avLst>
              <a:gd name="adj" fmla="val 3691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4646499" y="648255"/>
            <a:ext cx="2032563" cy="67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672747" y="650441"/>
            <a:ext cx="20149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</a:rPr>
              <a:t>新型コロナ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</a:rPr>
              <a:t>受診相談センター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4048" y="74667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相談対象者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627727" y="2436700"/>
            <a:ext cx="21852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/>
              <a:t>Ⅱ</a:t>
            </a:r>
            <a:r>
              <a:rPr kumimoji="1" lang="ja-JP" altLang="en-US" sz="1300" dirty="0" smtClean="0"/>
              <a:t>「帰国者・接触者外来」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　 との受診調整</a:t>
            </a:r>
            <a:endParaRPr kumimoji="1" lang="en-US" altLang="ja-JP" sz="1300" dirty="0" smtClean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627727" y="2073948"/>
            <a:ext cx="205697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Ⅰ</a:t>
            </a:r>
            <a:r>
              <a:rPr kumimoji="1" lang="ja-JP" altLang="en-US" sz="1300" dirty="0" smtClean="0"/>
              <a:t> 相談者の状況を聞取り</a:t>
            </a:r>
            <a:endParaRPr kumimoji="1" lang="en-US" altLang="ja-JP" sz="1300" dirty="0" smtClean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829391" y="2719160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また</a:t>
            </a:r>
            <a:r>
              <a:rPr kumimoji="1" lang="ja-JP" altLang="en-US" sz="1300" b="1" dirty="0"/>
              <a:t>は</a:t>
            </a:r>
            <a:endParaRPr kumimoji="1" lang="en-US" altLang="ja-JP" sz="1300" b="1" dirty="0" smtClean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751099" y="652047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●行政検査の対象者</a:t>
            </a:r>
            <a:r>
              <a:rPr kumimoji="1" lang="en-US" altLang="ja-JP" sz="1200" b="1" dirty="0" smtClean="0"/>
              <a:t>(※1)</a:t>
            </a:r>
            <a:endParaRPr kumimoji="1" lang="ja-JP" altLang="en-US" sz="1200" b="1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795431" y="2924879"/>
            <a:ext cx="341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Ⅱ</a:t>
            </a:r>
            <a:r>
              <a:rPr kumimoji="1" lang="ja-JP" altLang="en-US" sz="1200" b="1" dirty="0" smtClean="0"/>
              <a:t> 新たな検査対象者</a:t>
            </a:r>
            <a:endParaRPr kumimoji="1" lang="ja-JP" altLang="en-US" sz="1200" b="1" dirty="0"/>
          </a:p>
        </p:txBody>
      </p:sp>
      <p:sp>
        <p:nvSpPr>
          <p:cNvPr id="162" name="角丸四角形 161"/>
          <p:cNvSpPr/>
          <p:nvPr/>
        </p:nvSpPr>
        <p:spPr>
          <a:xfrm>
            <a:off x="6889991" y="2384136"/>
            <a:ext cx="3451418" cy="533060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2" name="角丸四角形 131"/>
          <p:cNvSpPr/>
          <p:nvPr/>
        </p:nvSpPr>
        <p:spPr>
          <a:xfrm>
            <a:off x="7397869" y="2368721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発熱または呼吸器症状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/>
              <a:t>軽症</a:t>
            </a:r>
            <a:r>
              <a:rPr kumimoji="1" lang="ja-JP" altLang="en-US" sz="1200" b="1" dirty="0" smtClean="0"/>
              <a:t>含む</a:t>
            </a:r>
            <a:r>
              <a:rPr kumimoji="1" lang="en-US" altLang="ja-JP" sz="1200" b="1" dirty="0" smtClean="0"/>
              <a:t>)</a:t>
            </a:r>
          </a:p>
        </p:txBody>
      </p:sp>
      <p:sp>
        <p:nvSpPr>
          <p:cNvPr id="160" name="角丸四角形 159"/>
          <p:cNvSpPr/>
          <p:nvPr/>
        </p:nvSpPr>
        <p:spPr>
          <a:xfrm>
            <a:off x="7397869" y="2658880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患者と濃厚接触</a:t>
            </a:r>
            <a:endParaRPr kumimoji="1" lang="en-US" altLang="ja-JP" sz="1200" b="1" dirty="0" smtClean="0"/>
          </a:p>
        </p:txBody>
      </p:sp>
      <p:sp>
        <p:nvSpPr>
          <p:cNvPr id="161" name="角丸四角形 160"/>
          <p:cNvSpPr/>
          <p:nvPr/>
        </p:nvSpPr>
        <p:spPr>
          <a:xfrm>
            <a:off x="8463626" y="250154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65" name="角丸四角形 164"/>
          <p:cNvSpPr/>
          <p:nvPr/>
        </p:nvSpPr>
        <p:spPr>
          <a:xfrm>
            <a:off x="6847037" y="1666125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/>
              <a:t>+</a:t>
            </a:r>
            <a:endParaRPr kumimoji="1" lang="en-US" altLang="ja-JP" b="1" dirty="0" smtClean="0"/>
          </a:p>
        </p:txBody>
      </p:sp>
      <p:sp>
        <p:nvSpPr>
          <p:cNvPr id="167" name="正方形/長方形 166"/>
          <p:cNvSpPr/>
          <p:nvPr/>
        </p:nvSpPr>
        <p:spPr>
          <a:xfrm>
            <a:off x="7186826" y="1377484"/>
            <a:ext cx="3021141" cy="878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/>
          <p:cNvSpPr/>
          <p:nvPr/>
        </p:nvSpPr>
        <p:spPr>
          <a:xfrm>
            <a:off x="7186826" y="1463246"/>
            <a:ext cx="2990213" cy="301828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</a:t>
            </a:r>
            <a:r>
              <a:rPr lang="ja-JP" altLang="en-US" sz="1200" b="1" dirty="0"/>
              <a:t>又</a:t>
            </a:r>
            <a:r>
              <a:rPr lang="ja-JP" altLang="en-US" sz="1200" b="1" dirty="0" smtClean="0"/>
              <a:t>は居住</a:t>
            </a:r>
            <a:endParaRPr kumimoji="1" lang="ja-JP" altLang="en-US" sz="1200" b="1" dirty="0"/>
          </a:p>
        </p:txBody>
      </p:sp>
      <p:sp>
        <p:nvSpPr>
          <p:cNvPr id="130" name="角丸四角形 129"/>
          <p:cNvSpPr/>
          <p:nvPr/>
        </p:nvSpPr>
        <p:spPr>
          <a:xfrm>
            <a:off x="7189769" y="1901348"/>
            <a:ext cx="3178075" cy="258759"/>
          </a:xfrm>
          <a:prstGeom prst="roundRect">
            <a:avLst>
              <a:gd name="adj" fmla="val 3971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渡航又は居住の</a:t>
            </a:r>
            <a:r>
              <a:rPr kumimoji="1" lang="ja-JP" altLang="en-US" sz="1200" b="1" dirty="0" smtClean="0"/>
              <a:t>人</a:t>
            </a:r>
            <a:r>
              <a:rPr lang="ja-JP" altLang="en-US" sz="1200" b="1" dirty="0" smtClean="0"/>
              <a:t>と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lang="ja-JP" altLang="en-US" sz="1200" b="1" dirty="0" smtClean="0"/>
              <a:t>濃厚接触</a:t>
            </a:r>
            <a:endParaRPr kumimoji="1" lang="en-US" altLang="ja-JP" sz="1200" b="1" dirty="0" smtClean="0"/>
          </a:p>
        </p:txBody>
      </p:sp>
      <p:sp>
        <p:nvSpPr>
          <p:cNvPr id="166" name="角丸四角形 165"/>
          <p:cNvSpPr/>
          <p:nvPr/>
        </p:nvSpPr>
        <p:spPr>
          <a:xfrm>
            <a:off x="7155748" y="1250273"/>
            <a:ext cx="1025501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u="sng" dirty="0" smtClean="0"/>
              <a:t>14</a:t>
            </a:r>
            <a:r>
              <a:rPr kumimoji="1" lang="ja-JP" altLang="en-US" sz="1200" u="sng" dirty="0" smtClean="0"/>
              <a:t>日以内に</a:t>
            </a:r>
            <a:endParaRPr kumimoji="1" lang="ja-JP" altLang="en-US" sz="1200" u="sng" dirty="0"/>
          </a:p>
        </p:txBody>
      </p:sp>
      <p:sp>
        <p:nvSpPr>
          <p:cNvPr id="168" name="角丸四角形 167"/>
          <p:cNvSpPr/>
          <p:nvPr/>
        </p:nvSpPr>
        <p:spPr>
          <a:xfrm>
            <a:off x="7214614" y="1605053"/>
            <a:ext cx="728613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000" dirty="0" smtClean="0"/>
              <a:t>または</a:t>
            </a:r>
            <a:endParaRPr kumimoji="1" lang="ja-JP" altLang="en-US" sz="1000" dirty="0"/>
          </a:p>
        </p:txBody>
      </p:sp>
      <p:sp>
        <p:nvSpPr>
          <p:cNvPr id="169" name="角丸四角形 168"/>
          <p:cNvSpPr/>
          <p:nvPr/>
        </p:nvSpPr>
        <p:spPr>
          <a:xfrm>
            <a:off x="6885018" y="3161216"/>
            <a:ext cx="1422490" cy="1401926"/>
          </a:xfrm>
          <a:prstGeom prst="roundRect">
            <a:avLst>
              <a:gd name="adj" fmla="val 2655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0" name="角丸四角形 169"/>
          <p:cNvSpPr/>
          <p:nvPr/>
        </p:nvSpPr>
        <p:spPr>
          <a:xfrm>
            <a:off x="6813313" y="3286041"/>
            <a:ext cx="1565899" cy="196151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</a:t>
            </a:r>
            <a:r>
              <a:rPr kumimoji="1" lang="ja-JP" altLang="en-US" sz="1200" b="1" u="sng" dirty="0"/>
              <a:t>程度</a:t>
            </a:r>
            <a:r>
              <a:rPr kumimoji="1" lang="ja-JP" altLang="en-US" sz="1200" b="1" dirty="0" smtClean="0"/>
              <a:t>の発熱</a:t>
            </a:r>
            <a:endParaRPr kumimoji="1" lang="en-US" altLang="ja-JP" sz="1200" b="1" dirty="0" smtClean="0"/>
          </a:p>
        </p:txBody>
      </p:sp>
      <p:sp>
        <p:nvSpPr>
          <p:cNvPr id="171" name="角丸四角形 170"/>
          <p:cNvSpPr/>
          <p:nvPr/>
        </p:nvSpPr>
        <p:spPr>
          <a:xfrm>
            <a:off x="6831578" y="3943460"/>
            <a:ext cx="1458904" cy="38358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/>
              <a:t>入院</a:t>
            </a:r>
            <a:r>
              <a:rPr kumimoji="1" lang="ja-JP" altLang="en-US" sz="1200" b="1" dirty="0" smtClean="0"/>
              <a:t>を要する肺炎</a:t>
            </a:r>
            <a:endParaRPr kumimoji="1" lang="en-US" altLang="ja-JP" sz="1200" b="1" dirty="0" smtClean="0"/>
          </a:p>
        </p:txBody>
      </p:sp>
      <p:sp>
        <p:nvSpPr>
          <p:cNvPr id="172" name="角丸四角形 171"/>
          <p:cNvSpPr/>
          <p:nvPr/>
        </p:nvSpPr>
        <p:spPr>
          <a:xfrm>
            <a:off x="6951398" y="3632891"/>
            <a:ext cx="1238275" cy="224445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呼吸器症状</a:t>
            </a:r>
            <a:endParaRPr kumimoji="1" lang="en-US" altLang="ja-JP" sz="1200" b="1" dirty="0" smtClean="0"/>
          </a:p>
        </p:txBody>
      </p:sp>
      <p:sp>
        <p:nvSpPr>
          <p:cNvPr id="173" name="角丸四角形 172"/>
          <p:cNvSpPr/>
          <p:nvPr/>
        </p:nvSpPr>
        <p:spPr>
          <a:xfrm>
            <a:off x="7355636" y="3427718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4" name="角丸四角形 173"/>
          <p:cNvSpPr/>
          <p:nvPr/>
        </p:nvSpPr>
        <p:spPr>
          <a:xfrm>
            <a:off x="7353017" y="3767556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5" name="角丸四角形 174"/>
          <p:cNvSpPr/>
          <p:nvPr/>
        </p:nvSpPr>
        <p:spPr>
          <a:xfrm>
            <a:off x="8364771" y="3170372"/>
            <a:ext cx="1970771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555042" y="3202109"/>
            <a:ext cx="179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症状や患者との接触歴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から感染が疑われる</a:t>
            </a:r>
            <a:endParaRPr kumimoji="1" lang="en-US" altLang="ja-JP" sz="1200" b="1" dirty="0" smtClean="0"/>
          </a:p>
        </p:txBody>
      </p:sp>
      <p:sp>
        <p:nvSpPr>
          <p:cNvPr id="182" name="角丸四角形 181"/>
          <p:cNvSpPr/>
          <p:nvPr/>
        </p:nvSpPr>
        <p:spPr>
          <a:xfrm>
            <a:off x="8364771" y="3742098"/>
            <a:ext cx="1957386" cy="821044"/>
          </a:xfrm>
          <a:prstGeom prst="roundRect">
            <a:avLst>
              <a:gd name="adj" fmla="val 2698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405890" y="3772430"/>
            <a:ext cx="194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b="1" dirty="0" smtClean="0"/>
              <a:t>他の感染症検査が陽性 </a:t>
            </a:r>
            <a:endParaRPr kumimoji="1" lang="en-US" altLang="ja-JP" sz="1200" b="1" dirty="0" smtClean="0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570082" y="4154127"/>
            <a:ext cx="2066646" cy="4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治療への反応が乏しく、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症状が</a:t>
            </a:r>
            <a:r>
              <a:rPr kumimoji="1" lang="ja-JP" altLang="en-US" sz="1200" b="1" dirty="0"/>
              <a:t>増悪</a:t>
            </a:r>
          </a:p>
        </p:txBody>
      </p:sp>
      <p:sp>
        <p:nvSpPr>
          <p:cNvPr id="183" name="角丸四角形 182"/>
          <p:cNvSpPr/>
          <p:nvPr/>
        </p:nvSpPr>
        <p:spPr>
          <a:xfrm>
            <a:off x="9072909" y="394262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pPr algn="ctr"/>
            <a:r>
              <a:rPr kumimoji="1" lang="ja-JP" altLang="en-US" sz="1200" b="1" dirty="0" smtClean="0"/>
              <a:t>⇒</a:t>
            </a:r>
            <a:endParaRPr kumimoji="1" lang="en-US" altLang="ja-JP" sz="1200" b="1" dirty="0" smtClean="0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6865119" y="3131543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8321525" y="312223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B</a:t>
            </a:r>
            <a:endParaRPr kumimoji="1" lang="en-US" altLang="ja-JP" sz="1200" b="1" dirty="0" smtClean="0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8337861" y="3745491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535651" y="5312932"/>
            <a:ext cx="2960370" cy="1941506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699870" y="360038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③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812050" y="59319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④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263770" y="6631879"/>
            <a:ext cx="101822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症状増悪時</a:t>
            </a:r>
            <a:endParaRPr kumimoji="1" lang="en-US" altLang="ja-JP" sz="1300" b="1" dirty="0" smtClean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862350" y="4225267"/>
            <a:ext cx="16713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高齢者又は基礎疾患が</a:t>
            </a:r>
            <a:endParaRPr kumimoji="1" lang="en-US" altLang="ja-JP" sz="900" dirty="0" smtClean="0"/>
          </a:p>
          <a:p>
            <a:pPr>
              <a:lnSpc>
                <a:spcPts val="1000"/>
              </a:lnSpc>
            </a:pPr>
            <a:r>
              <a:rPr kumimoji="1" lang="ja-JP" altLang="en-US" sz="900" dirty="0"/>
              <a:t>　</a:t>
            </a:r>
            <a:r>
              <a:rPr kumimoji="1" lang="ja-JP" altLang="en-US" sz="900" dirty="0" smtClean="0"/>
              <a:t>ある人は積極的に考慮</a:t>
            </a:r>
            <a:endParaRPr kumimoji="1" lang="ja-JP" altLang="en-US" sz="9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132900" y="129814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319486" y="246496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②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cxnSp>
        <p:nvCxnSpPr>
          <p:cNvPr id="20" name="カギ線コネクタ 19"/>
          <p:cNvCxnSpPr/>
          <p:nvPr/>
        </p:nvCxnSpPr>
        <p:spPr>
          <a:xfrm rot="10800000" flipV="1">
            <a:off x="2729290" y="6260172"/>
            <a:ext cx="1412521" cy="438101"/>
          </a:xfrm>
          <a:prstGeom prst="bentConnector3">
            <a:avLst>
              <a:gd name="adj1" fmla="val 2797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404399" y="179350"/>
            <a:ext cx="21517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令和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</a:rPr>
              <a:t>27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日以降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9401328" y="75012"/>
            <a:ext cx="122965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資料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3-2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9083447" y="61718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１人２検体の場合</a:t>
            </a:r>
            <a:endParaRPr kumimoji="1" lang="ja-JP" altLang="en-US" sz="105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88430" y="2438007"/>
            <a:ext cx="377058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（高齢者・妊婦・基礎疾患がある者は</a:t>
            </a:r>
            <a:r>
              <a:rPr kumimoji="1" lang="en-US" altLang="ja-JP" sz="1300" b="1" dirty="0" smtClean="0"/>
              <a:t>2</a:t>
            </a:r>
            <a:r>
              <a:rPr kumimoji="1" lang="ja-JP" altLang="en-US" sz="1300" b="1" dirty="0" smtClean="0"/>
              <a:t>日程度）</a:t>
            </a:r>
            <a:endParaRPr kumimoji="1" lang="en-US" altLang="ja-JP" sz="1300" b="1" dirty="0" smtClean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9156729" y="4645668"/>
            <a:ext cx="1097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 smtClean="0"/>
              <a:t>呼吸器症状の</a:t>
            </a:r>
            <a:endParaRPr kumimoji="1" lang="en-US" altLang="ja-JP" sz="1200" b="1" u="sng" dirty="0" smtClean="0"/>
          </a:p>
          <a:p>
            <a:r>
              <a:rPr kumimoji="1" lang="ja-JP" altLang="en-US" sz="1200" b="1" u="sng" dirty="0" smtClean="0"/>
              <a:t>急性増悪</a:t>
            </a:r>
            <a:endParaRPr kumimoji="1" lang="en-US" altLang="ja-JP" sz="1200" b="1" u="sng" dirty="0" smtClean="0"/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7036890" y="4645668"/>
            <a:ext cx="194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 smtClean="0"/>
              <a:t>原因不明の肺炎患者で</a:t>
            </a:r>
            <a:endParaRPr kumimoji="1" lang="en-US" altLang="ja-JP" sz="1200" b="1" u="sng" dirty="0" smtClean="0"/>
          </a:p>
          <a:p>
            <a:r>
              <a:rPr kumimoji="1" lang="ja-JP" altLang="en-US" sz="1200" b="1" u="sng" dirty="0" smtClean="0"/>
              <a:t>ウイルス性が疑われる者</a:t>
            </a:r>
            <a:endParaRPr kumimoji="1" lang="en-US" altLang="ja-JP" sz="1200" b="1" u="sng" dirty="0" smtClean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6865119" y="461005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/>
              <a:t>D</a:t>
            </a:r>
            <a:endParaRPr kumimoji="1" lang="en-US" altLang="ja-JP" sz="1200" b="1" u="sng" dirty="0" smtClean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8985461" y="461005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 smtClean="0"/>
              <a:t>E</a:t>
            </a: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4537337" y="1061944"/>
            <a:ext cx="2285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（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帰国者・接触者相談センター）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4613710" y="1720092"/>
            <a:ext cx="17524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27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/>
              <a:t>木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/>
              <a:t>改称</a:t>
            </a:r>
          </a:p>
        </p:txBody>
      </p:sp>
    </p:spTree>
    <p:extLst>
      <p:ext uri="{BB962C8B-B14F-4D97-AF65-F5344CB8AC3E}">
        <p14:creationId xmlns:p14="http://schemas.microsoft.com/office/powerpoint/2010/main" val="98559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398</Words>
  <Application>Microsoft Office PowerPoint</Application>
  <PresentationFormat>ユーザー設定</PresentationFormat>
  <Paragraphs>96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元木　瞳</cp:lastModifiedBy>
  <cp:revision>72</cp:revision>
  <cp:lastPrinted>2020-02-26T13:07:35Z</cp:lastPrinted>
  <dcterms:created xsi:type="dcterms:W3CDTF">2020-02-17T10:54:19Z</dcterms:created>
  <dcterms:modified xsi:type="dcterms:W3CDTF">2020-02-26T15:04:34Z</dcterms:modified>
</cp:coreProperties>
</file>