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59675" cy="10691813"/>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3" pos="181" userDrawn="1">
          <p15:clr>
            <a:srgbClr val="A4A3A4"/>
          </p15:clr>
        </p15:guide>
        <p15:guide id="4" pos="4682" userDrawn="1">
          <p15:clr>
            <a:srgbClr val="A4A3A4"/>
          </p15:clr>
        </p15:guide>
        <p15:guide id="5" pos="80" userDrawn="1">
          <p15:clr>
            <a:srgbClr val="A4A3A4"/>
          </p15:clr>
        </p15:guide>
        <p15:guide id="6" pos="45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333333"/>
    <a:srgbClr val="000000"/>
    <a:srgbClr val="D3DF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100" d="100"/>
          <a:sy n="100" d="100"/>
        </p:scale>
        <p:origin x="582" y="72"/>
      </p:cViewPr>
      <p:guideLst>
        <p:guide orient="horz" pos="3368"/>
        <p:guide pos="2381"/>
        <p:guide pos="181"/>
        <p:guide pos="4682"/>
        <p:guide pos="80"/>
        <p:guide pos="45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5"/>
            <a:ext cx="6425724" cy="229181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0"/>
            <a:ext cx="1700927" cy="912269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7984" y="428170"/>
            <a:ext cx="4976786" cy="912269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0"/>
            <a:ext cx="6425724" cy="2123513"/>
          </a:xfrm>
        </p:spPr>
        <p:txBody>
          <a:bodyPr anchor="t"/>
          <a:lstStyle>
            <a:lvl1pPr algn="l">
              <a:defRPr sz="5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2" y="4531649"/>
            <a:ext cx="6425724" cy="2338833"/>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7984"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2835"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393283"/>
            <a:ext cx="3340169"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84" y="3390690"/>
            <a:ext cx="3340169"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13" y="2393283"/>
            <a:ext cx="3341481"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13" y="3390690"/>
            <a:ext cx="3341481"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7" y="425693"/>
            <a:ext cx="2487081" cy="1811668"/>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25" y="425694"/>
            <a:ext cx="4226069" cy="9125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87" y="2237363"/>
            <a:ext cx="2487081" cy="7313498"/>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1"/>
            <a:ext cx="4535805" cy="883561"/>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49" y="955333"/>
            <a:ext cx="4535805" cy="6415088"/>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481749" y="8367830"/>
            <a:ext cx="4535805" cy="1254802"/>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494758"/>
            <a:ext cx="6803708"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84" y="9909729"/>
            <a:ext cx="1763924" cy="569240"/>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3"/>
          </p:nvPr>
        </p:nvSpPr>
        <p:spPr>
          <a:xfrm>
            <a:off x="2582889" y="9909729"/>
            <a:ext cx="2393897" cy="56924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67" y="9909729"/>
            <a:ext cx="1763924" cy="569240"/>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493009" y="6408814"/>
            <a:ext cx="6626225" cy="32575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正方形/長方形 3"/>
          <p:cNvSpPr/>
          <p:nvPr/>
        </p:nvSpPr>
        <p:spPr>
          <a:xfrm>
            <a:off x="350837" y="737396"/>
            <a:ext cx="6858000" cy="86644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350837" y="953421"/>
            <a:ext cx="6858000" cy="615553"/>
          </a:xfrm>
          <a:prstGeom prst="rect">
            <a:avLst/>
          </a:prstGeom>
          <a:noFill/>
        </p:spPr>
        <p:txBody>
          <a:bodyPr wrap="square" rtlCol="0">
            <a:spAutoFit/>
          </a:bodyPr>
          <a:lstStyle/>
          <a:p>
            <a:pPr algn="ctr"/>
            <a:r>
              <a:rPr lang="ja-JP" altLang="en-US" sz="3400" b="1">
                <a:solidFill>
                  <a:schemeClr val="bg1"/>
                </a:solidFill>
                <a:latin typeface="メイリオ" panose="020B0604030504040204" pitchFamily="50" charset="-128"/>
                <a:ea typeface="メイリオ" panose="020B0604030504040204" pitchFamily="50" charset="-128"/>
              </a:rPr>
              <a:t>新型コロナウイルス</a:t>
            </a:r>
            <a:r>
              <a:rPr lang="ja-JP" altLang="en-US" sz="3400" b="1" dirty="0">
                <a:solidFill>
                  <a:schemeClr val="bg1"/>
                </a:solidFill>
                <a:latin typeface="メイリオ" panose="020B0604030504040204" pitchFamily="50" charset="-128"/>
                <a:ea typeface="メイリオ" panose="020B0604030504040204" pitchFamily="50" charset="-128"/>
              </a:rPr>
              <a:t>を防ぐには</a:t>
            </a:r>
          </a:p>
        </p:txBody>
      </p:sp>
      <p:sp>
        <p:nvSpPr>
          <p:cNvPr id="8" name="正方形/長方形 7"/>
          <p:cNvSpPr/>
          <p:nvPr/>
        </p:nvSpPr>
        <p:spPr>
          <a:xfrm>
            <a:off x="466728" y="1960309"/>
            <a:ext cx="6626225" cy="41453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466725" y="1744283"/>
            <a:ext cx="381716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11488" y="2176334"/>
            <a:ext cx="6337001" cy="3929281"/>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ウイルス性の風邪の一種です。</a:t>
            </a:r>
            <a:r>
              <a:rPr lang="ja-JP" altLang="en-US" sz="1400" b="1" u="sng" dirty="0">
                <a:latin typeface="メイリオ" panose="020B0604030504040204" pitchFamily="50" charset="-128"/>
                <a:ea typeface="メイリオ" panose="020B0604030504040204" pitchFamily="50" charset="-128"/>
              </a:rPr>
              <a:t>発熱やのどの痛み、咳が長引くこと（１週間前後）が多く、強いだるさ（倦怠感）を訴える方が多いことが特徴</a:t>
            </a:r>
            <a:r>
              <a:rPr lang="ja-JP" altLang="en-US" sz="1400" dirty="0">
                <a:latin typeface="メイリオ" panose="020B0604030504040204" pitchFamily="50" charset="-128"/>
                <a:ea typeface="メイリオ" panose="020B0604030504040204" pitchFamily="50" charset="-128"/>
              </a:rPr>
              <a:t>です</a:t>
            </a:r>
            <a:r>
              <a:rPr lang="ja-JP" altLang="ja-JP"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ja-JP" sz="1400" dirty="0">
                <a:latin typeface="メイリオ" panose="020B0604030504040204" pitchFamily="50" charset="-128"/>
                <a:ea typeface="メイリオ" panose="020B0604030504040204" pitchFamily="50" charset="-128"/>
              </a:rPr>
              <a:t>感染</a:t>
            </a:r>
            <a:r>
              <a:rPr lang="ja-JP" altLang="en-US" sz="1400" dirty="0">
                <a:latin typeface="メイリオ" panose="020B0604030504040204" pitchFamily="50" charset="-128"/>
                <a:ea typeface="メイリオ" panose="020B0604030504040204" pitchFamily="50" charset="-128"/>
              </a:rPr>
              <a:t>から</a:t>
            </a:r>
            <a:r>
              <a:rPr lang="ja-JP" altLang="ja-JP" sz="1400" dirty="0">
                <a:latin typeface="メイリオ" panose="020B0604030504040204" pitchFamily="50" charset="-128"/>
                <a:ea typeface="メイリオ" panose="020B0604030504040204" pitchFamily="50" charset="-128"/>
              </a:rPr>
              <a:t>発症までの潜伏期間は</a:t>
            </a:r>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日から</a:t>
            </a:r>
            <a:r>
              <a:rPr lang="en-US" altLang="ja-JP" sz="1400" dirty="0">
                <a:latin typeface="メイリオ" panose="020B0604030504040204" pitchFamily="50" charset="-128"/>
                <a:ea typeface="メイリオ" panose="020B0604030504040204" pitchFamily="50" charset="-128"/>
              </a:rPr>
              <a:t>12.5</a:t>
            </a:r>
            <a:r>
              <a:rPr lang="ja-JP" altLang="ja-JP" sz="1400" dirty="0">
                <a:latin typeface="メイリオ" panose="020B0604030504040204" pitchFamily="50" charset="-128"/>
                <a:ea typeface="メイリオ" panose="020B0604030504040204" pitchFamily="50" charset="-128"/>
              </a:rPr>
              <a:t>日（多くは</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日から</a:t>
            </a:r>
            <a:r>
              <a:rPr lang="en-US" altLang="ja-JP" sz="1400" dirty="0">
                <a:latin typeface="メイリオ" panose="020B0604030504040204" pitchFamily="50" charset="-128"/>
                <a:ea typeface="メイリオ" panose="020B0604030504040204" pitchFamily="50" charset="-128"/>
              </a:rPr>
              <a:t>6</a:t>
            </a:r>
            <a:r>
              <a:rPr lang="ja-JP" altLang="ja-JP" sz="1400" dirty="0">
                <a:latin typeface="メイリオ" panose="020B0604030504040204" pitchFamily="50" charset="-128"/>
                <a:ea typeface="メイリオ" panose="020B0604030504040204" pitchFamily="50" charset="-128"/>
              </a:rPr>
              <a:t>日）といわれています。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ja-JP" altLang="ja-JP" sz="1400" dirty="0">
                <a:latin typeface="メイリオ" panose="020B0604030504040204" pitchFamily="50" charset="-128"/>
                <a:ea typeface="メイリオ" panose="020B0604030504040204" pitchFamily="50" charset="-128"/>
              </a:rPr>
              <a:t>新型コロナウイルスは飛沫感染と接触感染によりうつるといわれています。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ja-JP" altLang="ja-JP" sz="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endParaRPr lang="en-US" altLang="ja-JP" sz="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r>
              <a:rPr lang="ja-JP" altLang="ja-JP" sz="1400" dirty="0">
                <a:latin typeface="メイリオ" panose="020B0604030504040204" pitchFamily="50" charset="-128"/>
                <a:ea typeface="メイリオ" panose="020B0604030504040204" pitchFamily="50" charset="-128"/>
              </a:rPr>
              <a:t>重症化すると肺炎となり、死亡例も確認されているので注意</a:t>
            </a:r>
            <a:r>
              <a:rPr lang="ja-JP" altLang="en-US" sz="1400" dirty="0">
                <a:latin typeface="メイリオ" panose="020B0604030504040204" pitchFamily="50" charset="-128"/>
                <a:ea typeface="メイリオ" panose="020B0604030504040204" pitchFamily="50" charset="-128"/>
              </a:rPr>
              <a:t>しましょう。</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特にご</a:t>
            </a:r>
            <a:r>
              <a:rPr lang="ja-JP" altLang="ja-JP" sz="1400" dirty="0">
                <a:latin typeface="メイリオ" panose="020B0604030504040204" pitchFamily="50" charset="-128"/>
                <a:ea typeface="メイリオ" panose="020B0604030504040204" pitchFamily="50" charset="-128"/>
              </a:rPr>
              <a:t>高齢</a:t>
            </a:r>
            <a:r>
              <a:rPr lang="ja-JP" altLang="en-US" sz="1400" dirty="0">
                <a:latin typeface="メイリオ" panose="020B0604030504040204" pitchFamily="50" charset="-128"/>
                <a:ea typeface="メイリオ" panose="020B0604030504040204" pitchFamily="50" charset="-128"/>
              </a:rPr>
              <a:t>の方</a:t>
            </a:r>
            <a:r>
              <a:rPr lang="ja-JP" altLang="ja-JP" sz="1400" dirty="0">
                <a:latin typeface="メイリオ" panose="020B0604030504040204" pitchFamily="50" charset="-128"/>
                <a:ea typeface="メイリオ" panose="020B0604030504040204" pitchFamily="50" charset="-128"/>
              </a:rPr>
              <a:t>や基礎疾患のある方は重症化しやすい可能性が考えら</a:t>
            </a:r>
            <a:r>
              <a:rPr lang="ja-JP" altLang="en-US" sz="1400" dirty="0">
                <a:latin typeface="メイリオ" panose="020B0604030504040204" pitchFamily="50" charset="-128"/>
                <a:ea typeface="メイリオ" panose="020B0604030504040204" pitchFamily="50" charset="-128"/>
              </a:rPr>
              <a:t>れ</a:t>
            </a:r>
            <a:r>
              <a:rPr lang="ja-JP" altLang="ja-JP" sz="1400" dirty="0">
                <a:latin typeface="メイリオ" panose="020B0604030504040204" pitchFamily="50" charset="-128"/>
                <a:ea typeface="メイリオ" panose="020B0604030504040204" pitchFamily="50" charset="-128"/>
              </a:rPr>
              <a:t>ます。</a:t>
            </a:r>
          </a:p>
        </p:txBody>
      </p:sp>
      <p:sp>
        <p:nvSpPr>
          <p:cNvPr id="13" name="テキスト ボックス 12"/>
          <p:cNvSpPr txBox="1"/>
          <p:nvPr/>
        </p:nvSpPr>
        <p:spPr>
          <a:xfrm>
            <a:off x="619490" y="6665295"/>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まずは手洗いが大切です。外出先からの帰宅時や調理の前後、食事前などにこまめに石けんやアルコール消毒液などで手を洗いましょう。</a:t>
            </a:r>
            <a:endParaRPr lang="en-US" altLang="ja-JP" sz="1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93009" y="1755385"/>
            <a:ext cx="3790887"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新型コロナウイルス感染症とは</a:t>
            </a:r>
          </a:p>
        </p:txBody>
      </p:sp>
      <p:sp>
        <p:nvSpPr>
          <p:cNvPr id="17" name="角丸四角形 16"/>
          <p:cNvSpPr/>
          <p:nvPr/>
        </p:nvSpPr>
        <p:spPr>
          <a:xfrm>
            <a:off x="493006" y="6224105"/>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493899" y="6222702"/>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日常生活で気を付けること</a:t>
            </a:r>
          </a:p>
        </p:txBody>
      </p:sp>
      <p:graphicFrame>
        <p:nvGraphicFramePr>
          <p:cNvPr id="22" name="表 21"/>
          <p:cNvGraphicFramePr>
            <a:graphicFrameLocks noGrp="1"/>
          </p:cNvGraphicFramePr>
          <p:nvPr>
            <p:extLst>
              <p:ext uri="{D42A27DB-BD31-4B8C-83A1-F6EECF244321}">
                <p14:modId xmlns:p14="http://schemas.microsoft.com/office/powerpoint/2010/main" val="3574969666"/>
              </p:ext>
            </p:extLst>
          </p:nvPr>
        </p:nvGraphicFramePr>
        <p:xfrm>
          <a:off x="817786" y="3732538"/>
          <a:ext cx="5976664" cy="1676400"/>
        </p:xfrm>
        <a:graphic>
          <a:graphicData uri="http://schemas.openxmlformats.org/drawingml/2006/table">
            <a:tbl>
              <a:tblPr firstRow="1" bandRow="1">
                <a:tableStyleId>{21E4AEA4-8DFA-4A89-87EB-49C32662AFE0}</a:tableStyleId>
              </a:tblPr>
              <a:tblGrid>
                <a:gridCol w="1054654">
                  <a:extLst>
                    <a:ext uri="{9D8B030D-6E8A-4147-A177-3AD203B41FA5}">
                      <a16:colId xmlns:a16="http://schemas.microsoft.com/office/drawing/2014/main" val="129502461"/>
                    </a:ext>
                  </a:extLst>
                </a:gridCol>
                <a:gridCol w="4922010">
                  <a:extLst>
                    <a:ext uri="{9D8B030D-6E8A-4147-A177-3AD203B41FA5}">
                      <a16:colId xmlns:a16="http://schemas.microsoft.com/office/drawing/2014/main" val="68040678"/>
                    </a:ext>
                  </a:extLst>
                </a:gridCol>
              </a:tblGrid>
              <a:tr h="370840">
                <a:tc>
                  <a:txBody>
                    <a:bodyPr/>
                    <a:lstStyle/>
                    <a:p>
                      <a:pPr marL="0" algn="ctr" defTabSz="1219170" rtl="0" eaLnBrk="1" latinLnBrk="0" hangingPunct="1"/>
                      <a:r>
                        <a:rPr lang="ja-JP" altLang="ja-JP" sz="1400" b="0" dirty="0" smtClean="0">
                          <a:solidFill>
                            <a:schemeClr val="accent1">
                              <a:lumMod val="75000"/>
                            </a:schemeClr>
                          </a:solidFill>
                          <a:latin typeface="メイリオ" panose="020B0604030504040204" pitchFamily="50" charset="-128"/>
                          <a:ea typeface="メイリオ" panose="020B0604030504040204" pitchFamily="50" charset="-128"/>
                        </a:rPr>
                        <a:t>飛沫感染</a:t>
                      </a:r>
                      <a:endParaRPr kumimoji="1" lang="ja-JP" altLang="en-US" sz="1400" b="0" kern="1200" dirty="0">
                        <a:solidFill>
                          <a:schemeClr val="accent1">
                            <a:lumMod val="75000"/>
                          </a:schemeClr>
                        </a:solidFill>
                        <a:latin typeface="+mn-lt"/>
                        <a:ea typeface="+mn-ea"/>
                        <a:cs typeface="+mn-cs"/>
                      </a:endParaRPr>
                    </a:p>
                  </a:txBody>
                  <a:tcPr anchor="ctr">
                    <a:solidFill>
                      <a:srgbClr val="D3DFEE"/>
                    </a:solidFill>
                  </a:tcPr>
                </a:tc>
                <a:tc>
                  <a:txBody>
                    <a:bodyPr/>
                    <a:lstStyle/>
                    <a:p>
                      <a:pPr marL="0" algn="l" defTabSz="1219170" rtl="0" eaLnBrk="1" latinLnBrk="0" hangingPunct="1"/>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感染者の飛沫（くしゃみ、咳、つばなど）と一緒にウイルスが放出され、他の方がそのウイルスを口や鼻などから吸い込んで感染します。</a:t>
                      </a:r>
                    </a:p>
                  </a:txBody>
                  <a:tcPr>
                    <a:solidFill>
                      <a:srgbClr val="D3DFEE"/>
                    </a:solidFill>
                  </a:tcPr>
                </a:tc>
                <a:extLst>
                  <a:ext uri="{0D108BD9-81ED-4DB2-BD59-A6C34878D82A}">
                    <a16:rowId xmlns:a16="http://schemas.microsoft.com/office/drawing/2014/main" val="1902941195"/>
                  </a:ext>
                </a:extLst>
              </a:tr>
              <a:tr h="370840">
                <a:tc>
                  <a:txBody>
                    <a:bodyPr/>
                    <a:lstStyle/>
                    <a:p>
                      <a:pPr algn="ct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接触感染</a:t>
                      </a:r>
                      <a:endParaRPr kumimoji="1" lang="ja-JP" altLang="en-US" sz="1400" b="0" kern="1200" dirty="0">
                        <a:solidFill>
                          <a:schemeClr val="accent1">
                            <a:lumMod val="75000"/>
                          </a:schemeClr>
                        </a:solidFill>
                        <a:latin typeface="メイリオ" panose="020B0604030504040204" pitchFamily="50" charset="-128"/>
                        <a:ea typeface="メイリオ" panose="020B0604030504040204" pitchFamily="50" charset="-128"/>
                        <a:cs typeface="+mn-cs"/>
                      </a:endParaRPr>
                    </a:p>
                  </a:txBody>
                  <a:tcPr anchor="ctr"/>
                </a:tc>
                <a:tc>
                  <a:txBody>
                    <a:bodyPr/>
                    <a:lstStyle/>
                    <a:p>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感染者がくしゃみや咳を手で押さえた後、その手で周りの物に触れるとウイルスがつきます。他の方がそれを触るとウイルスが手に付着し、その手で口や鼻を触ると粘膜から感染します。</a:t>
                      </a:r>
                    </a:p>
                  </a:txBody>
                  <a:tcPr/>
                </a:tc>
                <a:extLst>
                  <a:ext uri="{0D108BD9-81ED-4DB2-BD59-A6C34878D82A}">
                    <a16:rowId xmlns:a16="http://schemas.microsoft.com/office/drawing/2014/main" val="1015377776"/>
                  </a:ext>
                </a:extLst>
              </a:tr>
            </a:tbl>
          </a:graphicData>
        </a:graphic>
      </p:graphicFrame>
      <p:sp>
        <p:nvSpPr>
          <p:cNvPr id="2" name="テキスト ボックス 1"/>
          <p:cNvSpPr txBox="1"/>
          <p:nvPr/>
        </p:nvSpPr>
        <p:spPr>
          <a:xfrm>
            <a:off x="2410647" y="3288588"/>
            <a:ext cx="1296144" cy="215444"/>
          </a:xfrm>
          <a:prstGeom prst="rect">
            <a:avLst/>
          </a:prstGeom>
          <a:noFill/>
        </p:spPr>
        <p:txBody>
          <a:bodyPr wrap="square" rtlCol="0">
            <a:spAutoFit/>
          </a:bodyPr>
          <a:lstStyle/>
          <a:p>
            <a:r>
              <a:rPr lang="ja-JP" altLang="en-US" sz="800" dirty="0"/>
              <a:t>ひまつ</a:t>
            </a:r>
          </a:p>
        </p:txBody>
      </p:sp>
      <p:sp>
        <p:nvSpPr>
          <p:cNvPr id="16" name="テキスト ボックス 15"/>
          <p:cNvSpPr txBox="1"/>
          <p:nvPr/>
        </p:nvSpPr>
        <p:spPr>
          <a:xfrm>
            <a:off x="4715941" y="2057838"/>
            <a:ext cx="1296144" cy="215444"/>
          </a:xfrm>
          <a:prstGeom prst="rect">
            <a:avLst/>
          </a:prstGeom>
          <a:noFill/>
        </p:spPr>
        <p:txBody>
          <a:bodyPr wrap="square" rtlCol="0">
            <a:spAutoFit/>
          </a:bodyPr>
          <a:lstStyle/>
          <a:p>
            <a:r>
              <a:rPr lang="ja-JP" altLang="en-US" sz="800" dirty="0"/>
              <a:t>せき</a:t>
            </a:r>
          </a:p>
        </p:txBody>
      </p:sp>
      <p:sp>
        <p:nvSpPr>
          <p:cNvPr id="19" name="テキスト ボックス 18"/>
          <p:cNvSpPr txBox="1"/>
          <p:nvPr/>
        </p:nvSpPr>
        <p:spPr>
          <a:xfrm>
            <a:off x="2915741" y="2360669"/>
            <a:ext cx="1296144" cy="215444"/>
          </a:xfrm>
          <a:prstGeom prst="rect">
            <a:avLst/>
          </a:prstGeom>
          <a:noFill/>
        </p:spPr>
        <p:txBody>
          <a:bodyPr wrap="square" rtlCol="0">
            <a:spAutoFit/>
          </a:bodyPr>
          <a:lstStyle/>
          <a:p>
            <a:r>
              <a:rPr lang="ja-JP" altLang="en-US" sz="800" dirty="0"/>
              <a:t>けんたいかん</a:t>
            </a:r>
          </a:p>
        </p:txBody>
      </p:sp>
      <p:graphicFrame>
        <p:nvGraphicFramePr>
          <p:cNvPr id="21" name="表 20"/>
          <p:cNvGraphicFramePr>
            <a:graphicFrameLocks noGrp="1"/>
          </p:cNvGraphicFramePr>
          <p:nvPr>
            <p:extLst>
              <p:ext uri="{D42A27DB-BD31-4B8C-83A1-F6EECF244321}">
                <p14:modId xmlns:p14="http://schemas.microsoft.com/office/powerpoint/2010/main" val="1430066179"/>
              </p:ext>
            </p:extLst>
          </p:nvPr>
        </p:nvGraphicFramePr>
        <p:xfrm>
          <a:off x="673770" y="8798424"/>
          <a:ext cx="6264696" cy="74168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1400" b="1" u="sng" dirty="0" smtClean="0">
                          <a:solidFill>
                            <a:schemeClr val="tx1"/>
                          </a:solidFill>
                          <a:latin typeface="メイリオ" panose="020B0604030504040204" pitchFamily="50" charset="-128"/>
                          <a:ea typeface="メイリオ" panose="020B0604030504040204" pitchFamily="50" charset="-128"/>
                        </a:rPr>
                        <a:t>発熱等の風邪の症状が見られるときは、学校や会社を休んでください。</a:t>
                      </a:r>
                      <a:endParaRPr lang="en-US" altLang="ja-JP" sz="1400" b="1" u="sng" dirty="0" smtClean="0">
                        <a:solidFill>
                          <a:schemeClr val="tx1"/>
                        </a:solidFill>
                        <a:latin typeface="メイリオ" panose="020B0604030504040204" pitchFamily="50" charset="-128"/>
                        <a:ea typeface="メイリオ" panose="020B0604030504040204" pitchFamily="50" charset="-128"/>
                      </a:endParaRPr>
                    </a:p>
                  </a:txBody>
                  <a:tcPr anchor="ctr">
                    <a:solidFill>
                      <a:srgbClr val="D3DFEE"/>
                    </a:solidFill>
                  </a:tcPr>
                </a:tc>
                <a:extLst>
                  <a:ext uri="{0D108BD9-81ED-4DB2-BD59-A6C34878D82A}">
                    <a16:rowId xmlns:a16="http://schemas.microsoft.com/office/drawing/2014/main" val="1902941195"/>
                  </a:ext>
                </a:extLst>
              </a:tr>
              <a:tr h="370840">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rPr>
                        <a:t>発熱等の風邪症状が見られたら、毎日、体温を測定して記録してください。</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15377776"/>
                  </a:ext>
                </a:extLst>
              </a:tr>
            </a:tbl>
          </a:graphicData>
        </a:graphic>
      </p:graphicFrame>
      <p:sp>
        <p:nvSpPr>
          <p:cNvPr id="25" name="テキスト ボックス 24"/>
          <p:cNvSpPr txBox="1"/>
          <p:nvPr/>
        </p:nvSpPr>
        <p:spPr>
          <a:xfrm>
            <a:off x="611190" y="8170756"/>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持病がある方、</a:t>
            </a:r>
            <a:r>
              <a:rPr lang="ja-JP" altLang="en-US" sz="1400" dirty="0">
                <a:latin typeface="メイリオ" panose="020B0604030504040204" pitchFamily="50" charset="-128"/>
                <a:ea typeface="メイリオ" panose="020B0604030504040204" pitchFamily="50" charset="-128"/>
              </a:rPr>
              <a:t>ご</a:t>
            </a:r>
            <a:r>
              <a:rPr lang="ja-JP" altLang="ja-JP" sz="1400" dirty="0">
                <a:latin typeface="メイリオ" panose="020B0604030504040204" pitchFamily="50" charset="-128"/>
                <a:ea typeface="メイリオ" panose="020B0604030504040204" pitchFamily="50" charset="-128"/>
              </a:rPr>
              <a:t>高齢</a:t>
            </a:r>
            <a:r>
              <a:rPr lang="ja-JP" altLang="en-US" sz="1400" dirty="0">
                <a:latin typeface="メイリオ" panose="020B0604030504040204" pitchFamily="50" charset="-128"/>
                <a:ea typeface="メイリオ" panose="020B0604030504040204" pitchFamily="50" charset="-128"/>
              </a:rPr>
              <a:t>の</a:t>
            </a:r>
            <a:r>
              <a:rPr lang="ja-JP" altLang="ja-JP" sz="1400" dirty="0">
                <a:latin typeface="メイリオ" panose="020B0604030504040204" pitchFamily="50" charset="-128"/>
                <a:ea typeface="メイリオ" panose="020B0604030504040204" pitchFamily="50" charset="-128"/>
              </a:rPr>
              <a:t>方は、できるだけ人混みの多い場所を避けるなど、より一層注意して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611191" y="7269814"/>
            <a:ext cx="6337001" cy="86177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咳などの症状がある方は、咳やくしゃみを手で押さえると、その手で触ったものにウイルスが付着し、ドアノブなどを介して他の方に病気をうつす可能性がありますので、咳エチケットを行って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461" y="243916"/>
            <a:ext cx="1440160" cy="415181"/>
          </a:xfrm>
          <a:prstGeom prst="rect">
            <a:avLst/>
          </a:prstGeom>
        </p:spPr>
      </p:pic>
      <p:sp>
        <p:nvSpPr>
          <p:cNvPr id="3" name="正方形/長方形 2"/>
          <p:cNvSpPr/>
          <p:nvPr/>
        </p:nvSpPr>
        <p:spPr>
          <a:xfrm>
            <a:off x="5805784" y="243916"/>
            <a:ext cx="1358429" cy="4151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a:t>
            </a:r>
            <a:r>
              <a:rPr kumimoji="1" lang="en-US" altLang="ja-JP" dirty="0" smtClean="0"/>
              <a:t>1-5</a:t>
            </a:r>
            <a:endParaRPr kumimoji="1" lang="ja-JP" altLang="en-US" dirty="0"/>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図 51"/>
          <p:cNvPicPr>
            <a:picLocks noChangeAspect="1"/>
          </p:cNvPicPr>
          <p:nvPr/>
        </p:nvPicPr>
        <p:blipFill>
          <a:blip r:embed="rId2"/>
          <a:stretch>
            <a:fillRect/>
          </a:stretch>
        </p:blipFill>
        <p:spPr>
          <a:xfrm>
            <a:off x="649588" y="4355316"/>
            <a:ext cx="6291301" cy="3114074"/>
          </a:xfrm>
          <a:prstGeom prst="rect">
            <a:avLst/>
          </a:prstGeom>
        </p:spPr>
      </p:pic>
      <p:sp>
        <p:nvSpPr>
          <p:cNvPr id="8" name="正方形/長方形 7"/>
          <p:cNvSpPr/>
          <p:nvPr/>
        </p:nvSpPr>
        <p:spPr>
          <a:xfrm>
            <a:off x="466728" y="1241452"/>
            <a:ext cx="6626225" cy="6339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466725" y="1087949"/>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493008" y="7968419"/>
            <a:ext cx="6626225" cy="14731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テキスト ボックス 12"/>
          <p:cNvSpPr txBox="1"/>
          <p:nvPr/>
        </p:nvSpPr>
        <p:spPr>
          <a:xfrm>
            <a:off x="601926" y="8213981"/>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その他、ご自身の</a:t>
            </a:r>
            <a:r>
              <a:rPr lang="ja-JP" altLang="ja-JP" sz="1400" dirty="0">
                <a:latin typeface="メイリオ" panose="020B0604030504040204" pitchFamily="50" charset="-128"/>
                <a:ea typeface="メイリオ" panose="020B0604030504040204" pitchFamily="50" charset="-128"/>
              </a:rPr>
              <a:t>症状に不安がある</a:t>
            </a:r>
            <a:r>
              <a:rPr lang="ja-JP" altLang="en-US" sz="1400" dirty="0">
                <a:latin typeface="メイリオ" panose="020B0604030504040204" pitchFamily="50" charset="-128"/>
                <a:ea typeface="メイリオ" panose="020B0604030504040204" pitchFamily="50" charset="-128"/>
              </a:rPr>
              <a:t>場合など、一般的なお問い合わせについては、次の窓口にご相談ください。　</a:t>
            </a:r>
            <a:endParaRPr lang="ja-JP" altLang="ja-JP" sz="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66725" y="1100649"/>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こんな方はご注意ください</a:t>
            </a:r>
          </a:p>
        </p:txBody>
      </p:sp>
      <p:sp>
        <p:nvSpPr>
          <p:cNvPr id="17" name="角丸四角形 16"/>
          <p:cNvSpPr/>
          <p:nvPr/>
        </p:nvSpPr>
        <p:spPr>
          <a:xfrm>
            <a:off x="492872" y="7757830"/>
            <a:ext cx="4753271"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39480" y="7775969"/>
            <a:ext cx="5303055"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一般的なお問い合わせなどはこちら</a:t>
            </a:r>
          </a:p>
        </p:txBody>
      </p:sp>
      <p:sp>
        <p:nvSpPr>
          <p:cNvPr id="3" name="テキスト ボックス 2"/>
          <p:cNvSpPr txBox="1"/>
          <p:nvPr/>
        </p:nvSpPr>
        <p:spPr>
          <a:xfrm>
            <a:off x="430443" y="1628469"/>
            <a:ext cx="6641445" cy="1897955"/>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次の症状がある方は「帰国者・接触者相談センター」にご相談ください。</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p>
        </p:txBody>
      </p:sp>
      <p:graphicFrame>
        <p:nvGraphicFramePr>
          <p:cNvPr id="16" name="表 15"/>
          <p:cNvGraphicFramePr>
            <a:graphicFrameLocks noGrp="1"/>
          </p:cNvGraphicFramePr>
          <p:nvPr>
            <p:extLst>
              <p:ext uri="{D42A27DB-BD31-4B8C-83A1-F6EECF244321}">
                <p14:modId xmlns:p14="http://schemas.microsoft.com/office/powerpoint/2010/main" val="301462231"/>
              </p:ext>
            </p:extLst>
          </p:nvPr>
        </p:nvGraphicFramePr>
        <p:xfrm>
          <a:off x="925797" y="1974343"/>
          <a:ext cx="4942272" cy="858893"/>
        </p:xfrm>
        <a:graphic>
          <a:graphicData uri="http://schemas.openxmlformats.org/drawingml/2006/table">
            <a:tbl>
              <a:tblPr firstRow="1" bandRow="1">
                <a:tableStyleId>{21E4AEA4-8DFA-4A89-87EB-49C32662AFE0}</a:tableStyleId>
              </a:tblPr>
              <a:tblGrid>
                <a:gridCol w="4942272">
                  <a:extLst>
                    <a:ext uri="{9D8B030D-6E8A-4147-A177-3AD203B41FA5}">
                      <a16:colId xmlns:a16="http://schemas.microsoft.com/office/drawing/2014/main" val="129502461"/>
                    </a:ext>
                  </a:extLst>
                </a:gridCol>
              </a:tblGrid>
              <a:tr h="51278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風邪の症状や</a:t>
                      </a:r>
                      <a:r>
                        <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rPr>
                        <a:t>37.5</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℃以上の発熱が４日以上続いている</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kumimoji="1" lang="en-US" altLang="ja-JP" sz="2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（解熱剤を飲み続けなければならないときを含みます）</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anchor="ctr">
                    <a:solidFill>
                      <a:srgbClr val="D3DFEE"/>
                    </a:solidFill>
                  </a:tcPr>
                </a:tc>
                <a:extLst>
                  <a:ext uri="{0D108BD9-81ED-4DB2-BD59-A6C34878D82A}">
                    <a16:rowId xmlns:a16="http://schemas.microsoft.com/office/drawing/2014/main" val="1902941195"/>
                  </a:ext>
                </a:extLst>
              </a:tr>
              <a:tr h="310253">
                <a:tc>
                  <a:txBody>
                    <a:bodyPr/>
                    <a:lstStyle/>
                    <a:p>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強いだるさ（倦怠感）や息苦しさ（呼吸困難）がある</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15377776"/>
                  </a:ext>
                </a:extLst>
              </a:tr>
            </a:tbl>
          </a:graphicData>
        </a:graphic>
      </p:graphicFrame>
      <p:sp>
        <p:nvSpPr>
          <p:cNvPr id="20" name="テキスト ボックス 19"/>
          <p:cNvSpPr txBox="1"/>
          <p:nvPr/>
        </p:nvSpPr>
        <p:spPr>
          <a:xfrm>
            <a:off x="531552" y="3301032"/>
            <a:ext cx="6641445" cy="820738"/>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センターでご相談の結果、新型コロナウイルス感染の疑いのある場合には、</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専門の「</a:t>
            </a:r>
            <a:r>
              <a:rPr lang="ja-JP" altLang="ja-JP" sz="1400" dirty="0">
                <a:latin typeface="メイリオ" panose="020B0604030504040204" pitchFamily="50" charset="-128"/>
                <a:ea typeface="メイリオ" panose="020B0604030504040204" pitchFamily="50" charset="-128"/>
              </a:rPr>
              <a:t>帰国者・接触者外来</a:t>
            </a:r>
            <a:r>
              <a:rPr lang="ja-JP" altLang="en-US" sz="1400" dirty="0">
                <a:latin typeface="メイリオ" panose="020B0604030504040204" pitchFamily="50" charset="-128"/>
                <a:ea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rPr>
              <a:t>をご紹介しています。</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マスクを着用し、公共交通機関の利用を避けて受診してください。　</a:t>
            </a:r>
          </a:p>
        </p:txBody>
      </p:sp>
      <p:sp>
        <p:nvSpPr>
          <p:cNvPr id="22" name="テキスト ボックス 21"/>
          <p:cNvSpPr txBox="1"/>
          <p:nvPr/>
        </p:nvSpPr>
        <p:spPr>
          <a:xfrm>
            <a:off x="637769" y="2866116"/>
            <a:ext cx="6641445"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a:t>
            </a:r>
            <a:r>
              <a:rPr lang="en-US" altLang="ja-JP" sz="1400" b="1" u="sng" dirty="0">
                <a:latin typeface="メイリオ" panose="020B0604030504040204" pitchFamily="50" charset="-128"/>
                <a:ea typeface="メイリオ" panose="020B0604030504040204" pitchFamily="50" charset="-128"/>
              </a:rPr>
              <a:t>※</a:t>
            </a:r>
            <a:r>
              <a:rPr lang="ja-JP" altLang="en-US" sz="1400" b="1" u="sng" dirty="0">
                <a:latin typeface="メイリオ" panose="020B0604030504040204" pitchFamily="50" charset="-128"/>
                <a:ea typeface="メイリオ" panose="020B0604030504040204" pitchFamily="50" charset="-128"/>
              </a:rPr>
              <a:t>　高齢者や基礎疾患等のある方は、上の状態が２日程度続く場合</a:t>
            </a:r>
            <a:r>
              <a:rPr lang="ja-JP" altLang="en-US" sz="1400" dirty="0">
                <a:latin typeface="メイリオ" panose="020B0604030504040204" pitchFamily="50" charset="-128"/>
                <a:ea typeface="メイリオ" panose="020B0604030504040204" pitchFamily="50" charset="-128"/>
              </a:rPr>
              <a:t>　</a:t>
            </a:r>
          </a:p>
        </p:txBody>
      </p:sp>
      <p:sp>
        <p:nvSpPr>
          <p:cNvPr id="24" name="テキスト ボックス 23"/>
          <p:cNvSpPr txBox="1"/>
          <p:nvPr/>
        </p:nvSpPr>
        <p:spPr>
          <a:xfrm>
            <a:off x="509630" y="8789238"/>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　府民向け</a:t>
            </a:r>
            <a:r>
              <a:rPr lang="ja-JP" altLang="ja-JP" sz="1400" dirty="0">
                <a:latin typeface="メイリオ" panose="020B0604030504040204" pitchFamily="50" charset="-128"/>
                <a:ea typeface="メイリオ" panose="020B0604030504040204" pitchFamily="50" charset="-128"/>
              </a:rPr>
              <a:t>相談窓口　電話番号</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06-6944-8197</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FAX</a:t>
            </a:r>
            <a:r>
              <a:rPr lang="ja-JP" altLang="en-US" sz="1400" dirty="0">
                <a:latin typeface="メイリオ" panose="020B0604030504040204" pitchFamily="50" charset="-128"/>
                <a:ea typeface="メイリオ" panose="020B0604030504040204" pitchFamily="50" charset="-128"/>
              </a:rPr>
              <a:t>番号：</a:t>
            </a:r>
            <a:r>
              <a:rPr lang="en-US" altLang="ja-JP" sz="1400" dirty="0">
                <a:latin typeface="メイリオ" panose="020B0604030504040204" pitchFamily="50" charset="-128"/>
                <a:ea typeface="メイリオ" panose="020B0604030504040204" pitchFamily="50" charset="-128"/>
              </a:rPr>
              <a:t>06-6944-7579</a:t>
            </a:r>
          </a:p>
          <a:p>
            <a:pPr>
              <a:lnSpc>
                <a:spcPts val="2000"/>
              </a:lnSpc>
            </a:pPr>
            <a:r>
              <a:rPr lang="ja-JP" altLang="en-US" sz="1400" dirty="0">
                <a:latin typeface="メイリオ" panose="020B0604030504040204" pitchFamily="50" charset="-128"/>
                <a:ea typeface="メイリオ" panose="020B0604030504040204" pitchFamily="50" charset="-128"/>
              </a:rPr>
              <a:t>　　　　　　　　　　受付時間　</a:t>
            </a:r>
            <a:r>
              <a:rPr lang="en-US" altLang="ja-JP" sz="1400" dirty="0">
                <a:latin typeface="メイリオ" panose="020B0604030504040204" pitchFamily="50" charset="-128"/>
                <a:ea typeface="メイリオ" panose="020B0604030504040204" pitchFamily="50" charset="-128"/>
              </a:rPr>
              <a:t>9:00</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18:00</a:t>
            </a:r>
            <a:r>
              <a:rPr lang="ja-JP" altLang="en-US" sz="1400" dirty="0">
                <a:latin typeface="メイリオ" panose="020B0604030504040204" pitchFamily="50" charset="-128"/>
                <a:ea typeface="メイリオ" panose="020B0604030504040204" pitchFamily="50" charset="-128"/>
              </a:rPr>
              <a:t>（土日・祝日も実施）　</a:t>
            </a:r>
            <a:endParaRPr lang="ja-JP" altLang="ja-JP" sz="400"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11485" y="4148481"/>
            <a:ext cx="2593818" cy="307777"/>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＜帰国者・接触者相談センター 一覧＞</a:t>
            </a:r>
            <a:r>
              <a:rPr lang="ja-JP" altLang="en-US" sz="1400" dirty="0">
                <a:latin typeface="メイリオ" panose="020B0604030504040204" pitchFamily="50" charset="-128"/>
                <a:ea typeface="メイリオ" panose="020B0604030504040204" pitchFamily="50" charset="-128"/>
              </a:rPr>
              <a:t>　</a:t>
            </a:r>
          </a:p>
        </p:txBody>
      </p:sp>
      <p:sp>
        <p:nvSpPr>
          <p:cNvPr id="25" name="テキスト ボックス 24"/>
          <p:cNvSpPr txBox="1"/>
          <p:nvPr/>
        </p:nvSpPr>
        <p:spPr>
          <a:xfrm>
            <a:off x="5633377" y="6829006"/>
            <a:ext cx="1386820" cy="348813"/>
          </a:xfrm>
          <a:prstGeom prst="rect">
            <a:avLst/>
          </a:prstGeom>
          <a:noFill/>
        </p:spPr>
        <p:txBody>
          <a:bodyPr wrap="square" rtlCol="0">
            <a:spAutoFit/>
          </a:bodyPr>
          <a:lstStyle/>
          <a:p>
            <a:pPr>
              <a:lnSpc>
                <a:spcPts val="20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令和</a:t>
            </a:r>
            <a:r>
              <a:rPr lang="en-US" altLang="ja-JP" sz="900" dirty="0">
                <a:latin typeface="メイリオ" panose="020B0604030504040204" pitchFamily="50" charset="-128"/>
                <a:ea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rPr>
              <a:t>月</a:t>
            </a:r>
            <a:r>
              <a:rPr lang="en-US" altLang="ja-JP" sz="900" dirty="0">
                <a:latin typeface="メイリオ" panose="020B0604030504040204" pitchFamily="50" charset="-128"/>
                <a:ea typeface="メイリオ" panose="020B0604030504040204" pitchFamily="50" charset="-128"/>
              </a:rPr>
              <a:t>14</a:t>
            </a:r>
            <a:r>
              <a:rPr lang="ja-JP" altLang="en-US" sz="900" dirty="0">
                <a:latin typeface="メイリオ" panose="020B0604030504040204" pitchFamily="50" charset="-128"/>
                <a:ea typeface="メイリオ" panose="020B0604030504040204" pitchFamily="50" charset="-128"/>
              </a:rPr>
              <a:t>日現在　</a:t>
            </a:r>
            <a:endParaRPr lang="ja-JP" altLang="ja-JP" sz="9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2986393" y="4121416"/>
            <a:ext cx="4171383" cy="348813"/>
          </a:xfrm>
          <a:prstGeom prst="rect">
            <a:avLst/>
          </a:prstGeom>
          <a:noFill/>
        </p:spPr>
        <p:txBody>
          <a:bodyPr wrap="square" rtlCol="0">
            <a:spAutoFit/>
          </a:bodyPr>
          <a:lstStyle/>
          <a:p>
            <a:pPr>
              <a:lnSpc>
                <a:spcPts val="2000"/>
              </a:lnSpc>
            </a:pP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土日祝を含めた終日</a:t>
            </a:r>
            <a:r>
              <a:rPr lang="ja-JP" altLang="en-US" sz="1050" dirty="0" smtClean="0">
                <a:latin typeface="メイリオ" panose="020B0604030504040204" pitchFamily="50" charset="-128"/>
                <a:ea typeface="メイリオ" panose="020B0604030504040204" pitchFamily="50" charset="-128"/>
              </a:rPr>
              <a:t>つながります</a:t>
            </a:r>
            <a:r>
              <a:rPr lang="ja-JP" altLang="en-US" sz="900" dirty="0">
                <a:latin typeface="メイリオ" panose="020B0604030504040204" pitchFamily="50" charset="-128"/>
                <a:ea typeface="メイリオ" panose="020B0604030504040204" pitchFamily="50" charset="-128"/>
              </a:rPr>
              <a:t>　</a:t>
            </a:r>
            <a:endParaRPr lang="ja-JP" altLang="ja-JP"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0006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670</TotalTime>
  <Words>439</Words>
  <Application>Microsoft Office PowerPoint</Application>
  <PresentationFormat>ユーザー設定</PresentationFormat>
  <Paragraphs>57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わか室</dc:creator>
  <cp:lastModifiedBy>前林　豊久</cp:lastModifiedBy>
  <cp:revision>68</cp:revision>
  <cp:lastPrinted>2020-02-18T02:22:47Z</cp:lastPrinted>
  <dcterms:created xsi:type="dcterms:W3CDTF">2020-02-14T05:30:06Z</dcterms:created>
  <dcterms:modified xsi:type="dcterms:W3CDTF">2020-02-18T06:03:06Z</dcterms:modified>
</cp:coreProperties>
</file>