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3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97" autoAdjust="0"/>
    <p:restoredTop sz="94424" autoAdjust="0"/>
  </p:normalViewPr>
  <p:slideViewPr>
    <p:cSldViewPr>
      <p:cViewPr varScale="1">
        <p:scale>
          <a:sx n="49" d="100"/>
          <a:sy n="49" d="100"/>
        </p:scale>
        <p:origin x="2100" y="5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D0013-E1EB-4688-B42B-BE105FFA25F8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9422F-85E6-44E5-8FA1-2FD3DD510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888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9422F-85E6-44E5-8FA1-2FD3DD51075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225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 509"/>
          <p:cNvSpPr>
            <a:spLocks noChangeArrowheads="1"/>
          </p:cNvSpPr>
          <p:nvPr/>
        </p:nvSpPr>
        <p:spPr bwMode="auto">
          <a:xfrm>
            <a:off x="369000" y="601416"/>
            <a:ext cx="6120000" cy="924677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endParaRPr lang="ja-JP" altLang="en-US" dirty="0"/>
          </a:p>
        </p:txBody>
      </p:sp>
      <p:sp>
        <p:nvSpPr>
          <p:cNvPr id="182" name="Text Box 610"/>
          <p:cNvSpPr txBox="1">
            <a:spLocks noChangeArrowheads="1"/>
          </p:cNvSpPr>
          <p:nvPr/>
        </p:nvSpPr>
        <p:spPr bwMode="auto">
          <a:xfrm>
            <a:off x="921006" y="8424156"/>
            <a:ext cx="5141771" cy="1201388"/>
          </a:xfrm>
          <a:prstGeom prst="rect">
            <a:avLst/>
          </a:prstGeom>
          <a:noFill/>
          <a:ln>
            <a:solidFill>
              <a:srgbClr val="000000"/>
            </a:solidFill>
          </a:ln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050" kern="100" dirty="0" smtClean="0">
                <a:latin typeface="Century"/>
                <a:ea typeface="ＭＳ Ｐゴシック"/>
                <a:cs typeface="Times New Roman"/>
              </a:rPr>
              <a:t>報道席</a:t>
            </a:r>
            <a:endParaRPr lang="en-US" altLang="ja-JP" sz="1050" kern="100" dirty="0" smtClean="0">
              <a:latin typeface="Century"/>
              <a:ea typeface="ＭＳ Ｐゴシック"/>
              <a:cs typeface="Times New Roman"/>
            </a:endParaRPr>
          </a:p>
        </p:txBody>
      </p:sp>
      <p:sp>
        <p:nvSpPr>
          <p:cNvPr id="70" name="正方形/長方形 69"/>
          <p:cNvSpPr>
            <a:spLocks noChangeArrowheads="1"/>
          </p:cNvSpPr>
          <p:nvPr/>
        </p:nvSpPr>
        <p:spPr bwMode="auto">
          <a:xfrm>
            <a:off x="3140968" y="987539"/>
            <a:ext cx="633721" cy="293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r>
              <a:rPr lang="ja-JP" altLang="en-US" sz="1050" b="1" kern="100" dirty="0" smtClean="0">
                <a:solidFill>
                  <a:srgbClr val="000000"/>
                </a:solidFill>
                <a:latin typeface="ＭＳ Ｐゴシック"/>
                <a:ea typeface="ＭＳ 明朝"/>
                <a:cs typeface="Times New Roman"/>
              </a:rPr>
              <a:t>知事</a:t>
            </a:r>
            <a:endParaRPr lang="ja-JP" sz="105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116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008" y="1347425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1" name="desk1"/>
          <p:cNvSpPr>
            <a:spLocks noEditPoints="1" noChangeArrowheads="1"/>
          </p:cNvSpPr>
          <p:nvPr/>
        </p:nvSpPr>
        <p:spPr bwMode="auto">
          <a:xfrm rot="5400000">
            <a:off x="2133722" y="2422567"/>
            <a:ext cx="1152000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pic>
        <p:nvPicPr>
          <p:cNvPr id="145" name="Picture 65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14644" y="2731253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8" name="desk1"/>
          <p:cNvSpPr>
            <a:spLocks noEditPoints="1" noChangeArrowheads="1"/>
          </p:cNvSpPr>
          <p:nvPr/>
        </p:nvSpPr>
        <p:spPr bwMode="auto">
          <a:xfrm rot="5400000">
            <a:off x="2123613" y="4711037"/>
            <a:ext cx="1172218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pic>
        <p:nvPicPr>
          <p:cNvPr id="175" name="Picture 65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15776" y="3306160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" name="Picture 65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12831" y="3796805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" name="Picture 65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22438" y="4539020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Text Box 560"/>
          <p:cNvSpPr txBox="1">
            <a:spLocks noChangeArrowheads="1"/>
          </p:cNvSpPr>
          <p:nvPr/>
        </p:nvSpPr>
        <p:spPr bwMode="auto">
          <a:xfrm>
            <a:off x="6116741" y="5457056"/>
            <a:ext cx="576064" cy="584801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altLang="en-US" sz="800" kern="100" dirty="0" smtClean="0">
                <a:effectLst/>
                <a:latin typeface="+mn-ea"/>
                <a:cs typeface="Times New Roman"/>
              </a:rPr>
              <a:t>関係者</a:t>
            </a:r>
            <a:endParaRPr lang="en-US" altLang="ja-JP" sz="800" kern="100" dirty="0" smtClean="0">
              <a:effectLst/>
              <a:latin typeface="+mn-ea"/>
              <a:cs typeface="Times New Roman"/>
            </a:endParaRPr>
          </a:p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altLang="en-US" sz="800" kern="100" dirty="0" smtClean="0">
                <a:effectLst/>
                <a:latin typeface="+mn-ea"/>
                <a:cs typeface="Times New Roman"/>
              </a:rPr>
              <a:t>報道・傍聴</a:t>
            </a:r>
            <a:endParaRPr lang="ja-JP" sz="800" kern="100" dirty="0">
              <a:effectLst/>
              <a:latin typeface="+mn-ea"/>
              <a:cs typeface="Times New Roman"/>
            </a:endParaRPr>
          </a:p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sz="800" kern="100" dirty="0" smtClean="0">
                <a:effectLst/>
                <a:latin typeface="+mn-ea"/>
                <a:cs typeface="Times New Roman"/>
              </a:rPr>
              <a:t>出入口</a:t>
            </a:r>
            <a:endParaRPr lang="ja-JP" sz="800" kern="100" dirty="0">
              <a:effectLst/>
              <a:latin typeface="+mn-ea"/>
              <a:cs typeface="Times New Roman"/>
            </a:endParaRPr>
          </a:p>
        </p:txBody>
      </p:sp>
      <p:pic>
        <p:nvPicPr>
          <p:cNvPr id="72" name="Picture 65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12831" y="5038320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xt Box 571"/>
          <p:cNvSpPr txBox="1">
            <a:spLocks noChangeArrowheads="1"/>
          </p:cNvSpPr>
          <p:nvPr/>
        </p:nvSpPr>
        <p:spPr bwMode="auto">
          <a:xfrm>
            <a:off x="866949" y="0"/>
            <a:ext cx="5082331" cy="601416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b="1" kern="100" dirty="0" smtClean="0"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大阪府新型コロナウイルス対策本部会議　配席図</a:t>
            </a:r>
            <a:endParaRPr lang="en-US" altLang="ja-JP" sz="1600" b="1" kern="100" dirty="0" smtClean="0">
              <a:effectLst/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/>
            </a:endParaRPr>
          </a:p>
        </p:txBody>
      </p:sp>
      <p:sp>
        <p:nvSpPr>
          <p:cNvPr id="76" name="正方形/長方形 75"/>
          <p:cNvSpPr>
            <a:spLocks noChangeArrowheads="1"/>
          </p:cNvSpPr>
          <p:nvPr/>
        </p:nvSpPr>
        <p:spPr bwMode="auto">
          <a:xfrm>
            <a:off x="3764096" y="1042583"/>
            <a:ext cx="673016" cy="293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solidFill>
                  <a:srgbClr val="000000"/>
                </a:solidFill>
                <a:latin typeface="ＭＳ Ｐゴシック"/>
                <a:ea typeface="ＭＳ 明朝"/>
                <a:cs typeface="Times New Roman"/>
              </a:rPr>
              <a:t>田中</a:t>
            </a:r>
            <a:endParaRPr lang="en-US" altLang="ja-JP" sz="1050" b="1" kern="100" dirty="0" smtClean="0">
              <a:solidFill>
                <a:srgbClr val="000000"/>
              </a:solidFill>
              <a:latin typeface="ＭＳ Ｐゴシック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solidFill>
                  <a:srgbClr val="000000"/>
                </a:solidFill>
                <a:latin typeface="ＭＳ Ｐゴシック"/>
                <a:ea typeface="ＭＳ 明朝"/>
                <a:cs typeface="Times New Roman"/>
              </a:rPr>
              <a:t>副知事</a:t>
            </a:r>
            <a:endParaRPr lang="ja-JP" sz="105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83" name="desk1"/>
          <p:cNvSpPr>
            <a:spLocks noEditPoints="1" noChangeArrowheads="1"/>
          </p:cNvSpPr>
          <p:nvPr/>
        </p:nvSpPr>
        <p:spPr bwMode="auto">
          <a:xfrm rot="5400000">
            <a:off x="3906930" y="2428461"/>
            <a:ext cx="1152000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10" name="desk1"/>
          <p:cNvSpPr>
            <a:spLocks noEditPoints="1" noChangeArrowheads="1"/>
          </p:cNvSpPr>
          <p:nvPr/>
        </p:nvSpPr>
        <p:spPr bwMode="auto">
          <a:xfrm rot="5400000">
            <a:off x="3906930" y="4721146"/>
            <a:ext cx="1152000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pic>
        <p:nvPicPr>
          <p:cNvPr id="114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032" y="1347425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正方形/長方形 76"/>
          <p:cNvSpPr>
            <a:spLocks noChangeArrowheads="1"/>
          </p:cNvSpPr>
          <p:nvPr/>
        </p:nvSpPr>
        <p:spPr bwMode="auto">
          <a:xfrm>
            <a:off x="4948769" y="2216696"/>
            <a:ext cx="1059052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商工労働部長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pic>
        <p:nvPicPr>
          <p:cNvPr id="122" name="Picture 77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50159" y="2746284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77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50139" y="2242228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77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50099" y="4515080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" name="正方形/長方形 139"/>
          <p:cNvSpPr>
            <a:spLocks noChangeArrowheads="1"/>
          </p:cNvSpPr>
          <p:nvPr/>
        </p:nvSpPr>
        <p:spPr bwMode="auto">
          <a:xfrm>
            <a:off x="4946674" y="2720752"/>
            <a:ext cx="1278192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環境農林水産部長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141" name="正方形/長方形 140"/>
          <p:cNvSpPr>
            <a:spLocks noChangeArrowheads="1"/>
          </p:cNvSpPr>
          <p:nvPr/>
        </p:nvSpPr>
        <p:spPr bwMode="auto">
          <a:xfrm>
            <a:off x="4941232" y="3781909"/>
            <a:ext cx="1400251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住宅まちづくり部長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143" name="正方形/長方形 142"/>
          <p:cNvSpPr>
            <a:spLocks noChangeArrowheads="1"/>
          </p:cNvSpPr>
          <p:nvPr/>
        </p:nvSpPr>
        <p:spPr bwMode="auto">
          <a:xfrm>
            <a:off x="4984938" y="4513584"/>
            <a:ext cx="620254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教育長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149" name="正方形/長方形 148"/>
          <p:cNvSpPr>
            <a:spLocks noChangeArrowheads="1"/>
          </p:cNvSpPr>
          <p:nvPr/>
        </p:nvSpPr>
        <p:spPr bwMode="auto">
          <a:xfrm>
            <a:off x="4966977" y="5021136"/>
            <a:ext cx="1091973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府警察本部長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150" name="正方形/長方形 149"/>
          <p:cNvSpPr>
            <a:spLocks noChangeArrowheads="1"/>
          </p:cNvSpPr>
          <p:nvPr/>
        </p:nvSpPr>
        <p:spPr bwMode="auto">
          <a:xfrm>
            <a:off x="1196752" y="2219670"/>
            <a:ext cx="1080120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危機管理監</a:t>
            </a:r>
            <a:endParaRPr lang="ja-JP" sz="5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pic>
        <p:nvPicPr>
          <p:cNvPr id="107" name="Picture 65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14644" y="2241935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" name="正方形/長方形 117"/>
          <p:cNvSpPr>
            <a:spLocks noChangeArrowheads="1"/>
          </p:cNvSpPr>
          <p:nvPr/>
        </p:nvSpPr>
        <p:spPr bwMode="auto">
          <a:xfrm>
            <a:off x="4956723" y="3289376"/>
            <a:ext cx="1066547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都市整備部長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144" name="正方形/長方形 143"/>
          <p:cNvSpPr>
            <a:spLocks noChangeArrowheads="1"/>
          </p:cNvSpPr>
          <p:nvPr/>
        </p:nvSpPr>
        <p:spPr bwMode="auto">
          <a:xfrm>
            <a:off x="1235813" y="3806992"/>
            <a:ext cx="1116000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財務部長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151" name="正方形/長方形 150"/>
          <p:cNvSpPr>
            <a:spLocks noChangeArrowheads="1"/>
          </p:cNvSpPr>
          <p:nvPr/>
        </p:nvSpPr>
        <p:spPr bwMode="auto">
          <a:xfrm>
            <a:off x="1242522" y="4496266"/>
            <a:ext cx="1116000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府民文化部長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152" name="正方形/長方形 151"/>
          <p:cNvSpPr>
            <a:spLocks noChangeArrowheads="1"/>
          </p:cNvSpPr>
          <p:nvPr/>
        </p:nvSpPr>
        <p:spPr bwMode="auto">
          <a:xfrm>
            <a:off x="1242522" y="5001846"/>
            <a:ext cx="1152129" cy="282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福祉部</a:t>
            </a:r>
            <a:r>
              <a:rPr lang="ja-JP" altLang="en-US" sz="105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98" name="正方形/長方形 97"/>
          <p:cNvSpPr>
            <a:spLocks noChangeArrowheads="1"/>
          </p:cNvSpPr>
          <p:nvPr/>
        </p:nvSpPr>
        <p:spPr bwMode="auto">
          <a:xfrm>
            <a:off x="1241579" y="2738820"/>
            <a:ext cx="1116000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政策企画部長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119" name="正方形/長方形 118"/>
          <p:cNvSpPr>
            <a:spLocks noChangeArrowheads="1"/>
          </p:cNvSpPr>
          <p:nvPr/>
        </p:nvSpPr>
        <p:spPr bwMode="auto">
          <a:xfrm>
            <a:off x="1247562" y="3319392"/>
            <a:ext cx="1116000" cy="271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総務部長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86" name="desk1"/>
          <p:cNvSpPr>
            <a:spLocks noEditPoints="1" noChangeArrowheads="1"/>
          </p:cNvSpPr>
          <p:nvPr/>
        </p:nvSpPr>
        <p:spPr bwMode="auto">
          <a:xfrm rot="10800000">
            <a:off x="2529723" y="1665311"/>
            <a:ext cx="1146133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89" name="desk1"/>
          <p:cNvSpPr>
            <a:spLocks noEditPoints="1" noChangeArrowheads="1"/>
          </p:cNvSpPr>
          <p:nvPr/>
        </p:nvSpPr>
        <p:spPr bwMode="auto">
          <a:xfrm rot="10800000">
            <a:off x="3641183" y="1667013"/>
            <a:ext cx="1033424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92" name="desk1"/>
          <p:cNvSpPr>
            <a:spLocks noEditPoints="1" noChangeArrowheads="1"/>
          </p:cNvSpPr>
          <p:nvPr/>
        </p:nvSpPr>
        <p:spPr bwMode="auto">
          <a:xfrm rot="5400000">
            <a:off x="2133722" y="3574567"/>
            <a:ext cx="1152000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pic>
        <p:nvPicPr>
          <p:cNvPr id="128" name="Picture 77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32155" y="3826403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77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32135" y="3322348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" name="desk1"/>
          <p:cNvSpPr>
            <a:spLocks noEditPoints="1" noChangeArrowheads="1"/>
          </p:cNvSpPr>
          <p:nvPr/>
        </p:nvSpPr>
        <p:spPr bwMode="auto">
          <a:xfrm rot="5400000">
            <a:off x="3906930" y="3574567"/>
            <a:ext cx="1152000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pic>
        <p:nvPicPr>
          <p:cNvPr id="134" name="Picture 77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50099" y="5020468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" name="desk1"/>
          <p:cNvSpPr>
            <a:spLocks noEditPoints="1" noChangeArrowheads="1"/>
          </p:cNvSpPr>
          <p:nvPr/>
        </p:nvSpPr>
        <p:spPr bwMode="auto">
          <a:xfrm rot="10800000">
            <a:off x="2529722" y="5460619"/>
            <a:ext cx="1146133" cy="348405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54" name="desk1"/>
          <p:cNvSpPr>
            <a:spLocks noEditPoints="1" noChangeArrowheads="1"/>
          </p:cNvSpPr>
          <p:nvPr/>
        </p:nvSpPr>
        <p:spPr bwMode="auto">
          <a:xfrm rot="10800000">
            <a:off x="3635302" y="5457056"/>
            <a:ext cx="1033424" cy="351967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00" name="Text Box 560"/>
          <p:cNvSpPr txBox="1">
            <a:spLocks noChangeArrowheads="1"/>
          </p:cNvSpPr>
          <p:nvPr/>
        </p:nvSpPr>
        <p:spPr bwMode="auto">
          <a:xfrm>
            <a:off x="6092984" y="1099977"/>
            <a:ext cx="576064" cy="584801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altLang="en-US" sz="800" kern="100" dirty="0" smtClean="0">
                <a:effectLst/>
                <a:latin typeface="+mn-ea"/>
                <a:cs typeface="Times New Roman"/>
              </a:rPr>
              <a:t>関係者</a:t>
            </a:r>
            <a:endParaRPr lang="en-US" altLang="ja-JP" sz="800" kern="100" dirty="0" smtClean="0">
              <a:effectLst/>
              <a:latin typeface="+mn-ea"/>
              <a:cs typeface="Times New Roman"/>
            </a:endParaRPr>
          </a:p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sz="800" kern="100" dirty="0" smtClean="0">
                <a:effectLst/>
                <a:latin typeface="+mn-ea"/>
                <a:cs typeface="Times New Roman"/>
              </a:rPr>
              <a:t>出入口</a:t>
            </a:r>
            <a:endParaRPr lang="ja-JP" sz="8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56" name="正方形/長方形 55"/>
          <p:cNvSpPr>
            <a:spLocks noChangeArrowheads="1"/>
          </p:cNvSpPr>
          <p:nvPr/>
        </p:nvSpPr>
        <p:spPr bwMode="auto">
          <a:xfrm>
            <a:off x="4311922" y="1042995"/>
            <a:ext cx="673016" cy="293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solidFill>
                  <a:srgbClr val="000000"/>
                </a:solidFill>
                <a:latin typeface="ＭＳ Ｐゴシック"/>
                <a:ea typeface="ＭＳ 明朝"/>
                <a:cs typeface="Times New Roman"/>
              </a:rPr>
              <a:t>山口</a:t>
            </a:r>
            <a:endParaRPr lang="en-US" altLang="ja-JP" sz="1050" b="1" kern="100" dirty="0" smtClean="0">
              <a:solidFill>
                <a:srgbClr val="000000"/>
              </a:solidFill>
              <a:latin typeface="ＭＳ Ｐゴシック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solidFill>
                  <a:srgbClr val="000000"/>
                </a:solidFill>
                <a:latin typeface="ＭＳ Ｐゴシック"/>
                <a:ea typeface="ＭＳ 明朝"/>
                <a:cs typeface="Times New Roman"/>
              </a:rPr>
              <a:t>副知事</a:t>
            </a:r>
            <a:endParaRPr lang="ja-JP" sz="105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57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58" y="1347837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正方形/長方形 57"/>
          <p:cNvSpPr>
            <a:spLocks noChangeArrowheads="1"/>
          </p:cNvSpPr>
          <p:nvPr/>
        </p:nvSpPr>
        <p:spPr bwMode="auto">
          <a:xfrm>
            <a:off x="2465389" y="1042995"/>
            <a:ext cx="673016" cy="293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solidFill>
                  <a:srgbClr val="000000"/>
                </a:solidFill>
                <a:latin typeface="ＭＳ Ｐゴシック"/>
                <a:ea typeface="ＭＳ 明朝"/>
                <a:cs typeface="Times New Roman"/>
              </a:rPr>
              <a:t>山野</a:t>
            </a:r>
            <a:endParaRPr lang="en-US" altLang="ja-JP" sz="1050" b="1" kern="100" dirty="0" smtClean="0">
              <a:solidFill>
                <a:srgbClr val="000000"/>
              </a:solidFill>
              <a:latin typeface="ＭＳ Ｐゴシック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solidFill>
                  <a:srgbClr val="000000"/>
                </a:solidFill>
                <a:latin typeface="ＭＳ Ｐゴシック"/>
                <a:ea typeface="ＭＳ 明朝"/>
                <a:cs typeface="Times New Roman"/>
              </a:rPr>
              <a:t>副知事</a:t>
            </a:r>
            <a:endParaRPr lang="ja-JP" sz="105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59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25" y="1347837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555713" y="8671472"/>
            <a:ext cx="1361119" cy="10024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3849" y="9065911"/>
            <a:ext cx="1007925" cy="2539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囲み取材位置</a:t>
            </a:r>
            <a:endParaRPr kumimoji="1" lang="ja-JP" altLang="en-US" sz="1050" dirty="0"/>
          </a:p>
        </p:txBody>
      </p:sp>
      <p:sp>
        <p:nvSpPr>
          <p:cNvPr id="62" name="desk1"/>
          <p:cNvSpPr>
            <a:spLocks noEditPoints="1" noChangeArrowheads="1"/>
          </p:cNvSpPr>
          <p:nvPr/>
        </p:nvSpPr>
        <p:spPr bwMode="auto">
          <a:xfrm rot="10800000">
            <a:off x="3647532" y="6961620"/>
            <a:ext cx="1033424" cy="351967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63" name="desk1"/>
          <p:cNvSpPr>
            <a:spLocks noEditPoints="1" noChangeArrowheads="1"/>
          </p:cNvSpPr>
          <p:nvPr/>
        </p:nvSpPr>
        <p:spPr bwMode="auto">
          <a:xfrm rot="10800000">
            <a:off x="2501399" y="6963875"/>
            <a:ext cx="1146133" cy="348405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pic>
        <p:nvPicPr>
          <p:cNvPr id="64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96909" y="7312280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テキスト ボックス 65"/>
          <p:cNvSpPr txBox="1"/>
          <p:nvPr/>
        </p:nvSpPr>
        <p:spPr>
          <a:xfrm>
            <a:off x="2560538" y="7576133"/>
            <a:ext cx="329184" cy="1068641"/>
          </a:xfrm>
          <a:prstGeom prst="rect">
            <a:avLst/>
          </a:prstGeom>
          <a:noFill/>
        </p:spPr>
        <p:txBody>
          <a:bodyPr vert="eaVert" wrap="square" lIns="36000" tIns="36000" rIns="36000" bIns="36000" rtlCol="0">
            <a:spAutoFit/>
          </a:bodyPr>
          <a:lstStyle/>
          <a:p>
            <a:pPr>
              <a:lnSpc>
                <a:spcPts val="10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ＭＳ Ｐゴシック"/>
                <a:ea typeface="ＭＳ 明朝"/>
                <a:cs typeface="Times New Roman"/>
              </a:rPr>
              <a:t>大阪市健康局</a:t>
            </a:r>
            <a:endParaRPr lang="en-US" altLang="ja-JP" sz="1050" b="1" kern="100" dirty="0" smtClean="0">
              <a:latin typeface="ＭＳ Ｐゴシック"/>
              <a:ea typeface="ＭＳ 明朝"/>
              <a:cs typeface="Times New Roman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ＭＳ Ｐゴシック"/>
                <a:ea typeface="ＭＳ 明朝"/>
                <a:cs typeface="Times New Roman"/>
              </a:rPr>
              <a:t>首席医務監</a:t>
            </a:r>
            <a:endParaRPr lang="zh-TW" altLang="en-US" sz="800" b="1" kern="100" dirty="0">
              <a:latin typeface="ＭＳ Ｐゴシック"/>
              <a:ea typeface="ＭＳ 明朝"/>
              <a:cs typeface="Times New Roman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526498" y="7183532"/>
            <a:ext cx="260648" cy="129786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81166" y="7592742"/>
            <a:ext cx="346249" cy="42190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050" dirty="0" smtClean="0"/>
              <a:t>受付</a:t>
            </a:r>
            <a:endParaRPr kumimoji="1" lang="ja-JP" altLang="en-US" sz="105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622438" y="6101179"/>
            <a:ext cx="200943" cy="953170"/>
          </a:xfrm>
          <a:prstGeom prst="rect">
            <a:avLst/>
          </a:prstGeom>
          <a:noFill/>
        </p:spPr>
        <p:txBody>
          <a:bodyPr vert="eaVert" wrap="square" lIns="36000" tIns="36000" rIns="36000" bIns="36000" rtlCol="0">
            <a:spAutoFit/>
          </a:bodyPr>
          <a:lstStyle/>
          <a:p>
            <a:pPr>
              <a:lnSpc>
                <a:spcPts val="10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ＭＳ Ｐゴシック"/>
                <a:ea typeface="ＭＳ 明朝"/>
                <a:cs typeface="Times New Roman"/>
              </a:rPr>
              <a:t>医療対策課長</a:t>
            </a:r>
            <a:endParaRPr lang="zh-TW" altLang="en-US" sz="800" b="1" kern="100" dirty="0">
              <a:latin typeface="ＭＳ Ｐゴシック"/>
              <a:ea typeface="ＭＳ 明朝"/>
              <a:cs typeface="Times New Roman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156668" y="6114891"/>
            <a:ext cx="209279" cy="1068641"/>
          </a:xfrm>
          <a:prstGeom prst="rect">
            <a:avLst/>
          </a:prstGeom>
          <a:noFill/>
        </p:spPr>
        <p:txBody>
          <a:bodyPr vert="eaVert" wrap="square" lIns="36000" tIns="36000" rIns="36000" bIns="36000" rtlCol="0">
            <a:spAutoFit/>
          </a:bodyPr>
          <a:lstStyle/>
          <a:p>
            <a:pPr>
              <a:lnSpc>
                <a:spcPts val="10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ＭＳ Ｐゴシック"/>
                <a:ea typeface="ＭＳ 明朝"/>
                <a:cs typeface="Times New Roman"/>
              </a:rPr>
              <a:t>医療監</a:t>
            </a:r>
            <a:endParaRPr lang="en-US" altLang="ja-JP" sz="800" b="1" kern="100" dirty="0">
              <a:latin typeface="ＭＳ Ｐゴシック"/>
              <a:ea typeface="ＭＳ 明朝"/>
              <a:cs typeface="Times New Roman"/>
            </a:endParaRPr>
          </a:p>
        </p:txBody>
      </p:sp>
      <p:pic>
        <p:nvPicPr>
          <p:cNvPr id="74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83637" y="5812587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123403" y="5812587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673698" y="5801832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テキスト ボックス 80"/>
          <p:cNvSpPr txBox="1"/>
          <p:nvPr/>
        </p:nvSpPr>
        <p:spPr>
          <a:xfrm>
            <a:off x="4569265" y="6081826"/>
            <a:ext cx="200943" cy="1068641"/>
          </a:xfrm>
          <a:prstGeom prst="rect">
            <a:avLst/>
          </a:prstGeom>
          <a:noFill/>
        </p:spPr>
        <p:txBody>
          <a:bodyPr vert="eaVert" wrap="square" lIns="36000" tIns="36000" rIns="36000" bIns="36000" rtlCol="0">
            <a:spAutoFit/>
          </a:bodyPr>
          <a:lstStyle/>
          <a:p>
            <a:pPr>
              <a:lnSpc>
                <a:spcPts val="10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ＭＳ Ｐゴシック"/>
                <a:ea typeface="ＭＳ 明朝"/>
                <a:cs typeface="Times New Roman"/>
              </a:rPr>
              <a:t>保健医療室長</a:t>
            </a:r>
            <a:endParaRPr lang="zh-TW" altLang="en-US" sz="800" b="1" kern="100" dirty="0">
              <a:latin typeface="ＭＳ Ｐゴシック"/>
              <a:ea typeface="ＭＳ 明朝"/>
              <a:cs typeface="Times New Roman"/>
            </a:endParaRPr>
          </a:p>
        </p:txBody>
      </p:sp>
      <p:pic>
        <p:nvPicPr>
          <p:cNvPr id="82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528689" y="5800790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テキスト ボックス 83"/>
          <p:cNvSpPr txBox="1"/>
          <p:nvPr/>
        </p:nvSpPr>
        <p:spPr>
          <a:xfrm>
            <a:off x="3712506" y="6096644"/>
            <a:ext cx="200943" cy="953170"/>
          </a:xfrm>
          <a:prstGeom prst="rect">
            <a:avLst/>
          </a:prstGeom>
          <a:noFill/>
        </p:spPr>
        <p:txBody>
          <a:bodyPr vert="eaVert" wrap="square" lIns="36000" tIns="36000" rIns="36000" bIns="36000" rtlCol="0">
            <a:spAutoFit/>
          </a:bodyPr>
          <a:lstStyle/>
          <a:p>
            <a:pPr>
              <a:lnSpc>
                <a:spcPts val="10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ＭＳ Ｐゴシック"/>
                <a:ea typeface="ＭＳ 明朝"/>
                <a:cs typeface="Times New Roman"/>
              </a:rPr>
              <a:t>健康医療</a:t>
            </a:r>
            <a:r>
              <a:rPr lang="ja-JP" altLang="en-US" sz="1050" b="1" kern="100" dirty="0">
                <a:latin typeface="ＭＳ Ｐゴシック"/>
                <a:ea typeface="ＭＳ 明朝"/>
                <a:cs typeface="Times New Roman"/>
              </a:rPr>
              <a:t>部長</a:t>
            </a:r>
            <a:endParaRPr lang="zh-TW" altLang="en-US" sz="800" b="1" kern="100" dirty="0">
              <a:latin typeface="ＭＳ Ｐゴシック"/>
              <a:ea typeface="ＭＳ 明朝"/>
              <a:cs typeface="Times New Roman"/>
            </a:endParaRPr>
          </a:p>
        </p:txBody>
      </p:sp>
      <p:pic>
        <p:nvPicPr>
          <p:cNvPr id="85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113904" y="5818573"/>
            <a:ext cx="252000" cy="2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テキスト ボックス 86"/>
          <p:cNvSpPr txBox="1"/>
          <p:nvPr/>
        </p:nvSpPr>
        <p:spPr>
          <a:xfrm>
            <a:off x="4046867" y="6096644"/>
            <a:ext cx="457424" cy="1068641"/>
          </a:xfrm>
          <a:prstGeom prst="rect">
            <a:avLst/>
          </a:prstGeom>
          <a:noFill/>
        </p:spPr>
        <p:txBody>
          <a:bodyPr vert="eaVert" wrap="square" lIns="36000" tIns="36000" rIns="36000" bIns="36000" rtlCol="0">
            <a:spAutoFit/>
          </a:bodyPr>
          <a:lstStyle/>
          <a:p>
            <a:pPr>
              <a:lnSpc>
                <a:spcPts val="1000"/>
              </a:lnSpc>
              <a:spcAft>
                <a:spcPts val="0"/>
              </a:spcAft>
            </a:pPr>
            <a:r>
              <a:rPr lang="zh-TW" altLang="en-US" sz="1000" b="1" kern="100" dirty="0">
                <a:latin typeface="ＭＳ Ｐゴシック"/>
                <a:ea typeface="ＭＳ 明朝"/>
                <a:cs typeface="Times New Roman"/>
              </a:rPr>
              <a:t>大阪健康</a:t>
            </a:r>
            <a:r>
              <a:rPr lang="zh-TW" altLang="en-US" sz="1000" b="1" kern="100" dirty="0" smtClean="0">
                <a:latin typeface="ＭＳ Ｐゴシック"/>
                <a:ea typeface="ＭＳ 明朝"/>
                <a:cs typeface="Times New Roman"/>
              </a:rPr>
              <a:t>安全</a:t>
            </a:r>
            <a:endParaRPr lang="en-US" altLang="zh-TW" sz="1000" b="1" kern="100" dirty="0" smtClean="0">
              <a:latin typeface="ＭＳ Ｐゴシック"/>
              <a:ea typeface="ＭＳ 明朝"/>
              <a:cs typeface="Times New Roman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zh-TW" altLang="en-US" sz="1000" b="1" kern="100" dirty="0" smtClean="0">
                <a:latin typeface="ＭＳ Ｐゴシック"/>
                <a:ea typeface="ＭＳ 明朝"/>
                <a:cs typeface="Times New Roman"/>
              </a:rPr>
              <a:t>基盤研究所</a:t>
            </a:r>
            <a:endParaRPr lang="en-US" altLang="zh-TW" sz="1000" b="1" kern="100" dirty="0" smtClean="0">
              <a:latin typeface="ＭＳ Ｐゴシック"/>
              <a:ea typeface="ＭＳ 明朝"/>
              <a:cs typeface="Times New Roman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ja-JP" altLang="en-US" sz="1000" b="1" kern="100" dirty="0" smtClean="0">
                <a:latin typeface="ＭＳ Ｐゴシック"/>
                <a:ea typeface="ＭＳ 明朝"/>
                <a:cs typeface="Times New Roman"/>
              </a:rPr>
              <a:t>公衆衛生部長</a:t>
            </a:r>
            <a:endParaRPr lang="zh-TW" altLang="en-US" sz="700" b="1" kern="100" dirty="0">
              <a:latin typeface="ＭＳ Ｐゴシック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573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79</Words>
  <Application>Microsoft Office PowerPoint</Application>
  <PresentationFormat>A4 210 x 297 mm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ＭＳ Ｐゴシック</vt:lpstr>
      <vt:lpstr>ＭＳ 明朝</vt:lpstr>
      <vt:lpstr>Arial</vt:lpstr>
      <vt:lpstr>Calibri</vt:lpstr>
      <vt:lpstr>Century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廣瀬　光史</dc:creator>
  <cp:lastModifiedBy>太田　直樹</cp:lastModifiedBy>
  <cp:revision>64</cp:revision>
  <cp:lastPrinted>2020-02-07T02:39:38Z</cp:lastPrinted>
  <dcterms:modified xsi:type="dcterms:W3CDTF">2020-02-07T06:37:06Z</dcterms:modified>
</cp:coreProperties>
</file>