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53" autoAdjust="0"/>
    <p:restoredTop sz="94660"/>
  </p:normalViewPr>
  <p:slideViewPr>
    <p:cSldViewPr snapToGrid="0">
      <p:cViewPr varScale="1">
        <p:scale>
          <a:sx n="74" d="100"/>
          <a:sy n="74" d="100"/>
        </p:scale>
        <p:origin x="7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06E0E82-016A-4B3F-987E-1A8B748AD196}" type="datetimeFigureOut">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BE6687-5A9D-41B0-806B-ADA8D5BB3445}" type="slidenum">
              <a:rPr kumimoji="1" lang="ja-JP" altLang="en-US" smtClean="0"/>
              <a:t>‹#›</a:t>
            </a:fld>
            <a:endParaRPr kumimoji="1" lang="ja-JP" altLang="en-US"/>
          </a:p>
        </p:txBody>
      </p:sp>
    </p:spTree>
    <p:extLst>
      <p:ext uri="{BB962C8B-B14F-4D97-AF65-F5344CB8AC3E}">
        <p14:creationId xmlns:p14="http://schemas.microsoft.com/office/powerpoint/2010/main" val="1447541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06E0E82-016A-4B3F-987E-1A8B748AD196}" type="datetimeFigureOut">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BE6687-5A9D-41B0-806B-ADA8D5BB3445}" type="slidenum">
              <a:rPr kumimoji="1" lang="ja-JP" altLang="en-US" smtClean="0"/>
              <a:t>‹#›</a:t>
            </a:fld>
            <a:endParaRPr kumimoji="1" lang="ja-JP" altLang="en-US"/>
          </a:p>
        </p:txBody>
      </p:sp>
    </p:spTree>
    <p:extLst>
      <p:ext uri="{BB962C8B-B14F-4D97-AF65-F5344CB8AC3E}">
        <p14:creationId xmlns:p14="http://schemas.microsoft.com/office/powerpoint/2010/main" val="4033390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06E0E82-016A-4B3F-987E-1A8B748AD196}" type="datetimeFigureOut">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BE6687-5A9D-41B0-806B-ADA8D5BB3445}" type="slidenum">
              <a:rPr kumimoji="1" lang="ja-JP" altLang="en-US" smtClean="0"/>
              <a:t>‹#›</a:t>
            </a:fld>
            <a:endParaRPr kumimoji="1" lang="ja-JP" altLang="en-US"/>
          </a:p>
        </p:txBody>
      </p:sp>
    </p:spTree>
    <p:extLst>
      <p:ext uri="{BB962C8B-B14F-4D97-AF65-F5344CB8AC3E}">
        <p14:creationId xmlns:p14="http://schemas.microsoft.com/office/powerpoint/2010/main" val="2101448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06E0E82-016A-4B3F-987E-1A8B748AD196}" type="datetimeFigureOut">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BE6687-5A9D-41B0-806B-ADA8D5BB3445}" type="slidenum">
              <a:rPr kumimoji="1" lang="ja-JP" altLang="en-US" smtClean="0"/>
              <a:t>‹#›</a:t>
            </a:fld>
            <a:endParaRPr kumimoji="1" lang="ja-JP" altLang="en-US"/>
          </a:p>
        </p:txBody>
      </p:sp>
    </p:spTree>
    <p:extLst>
      <p:ext uri="{BB962C8B-B14F-4D97-AF65-F5344CB8AC3E}">
        <p14:creationId xmlns:p14="http://schemas.microsoft.com/office/powerpoint/2010/main" val="2971635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06E0E82-016A-4B3F-987E-1A8B748AD196}" type="datetimeFigureOut">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BE6687-5A9D-41B0-806B-ADA8D5BB3445}" type="slidenum">
              <a:rPr kumimoji="1" lang="ja-JP" altLang="en-US" smtClean="0"/>
              <a:t>‹#›</a:t>
            </a:fld>
            <a:endParaRPr kumimoji="1" lang="ja-JP" altLang="en-US"/>
          </a:p>
        </p:txBody>
      </p:sp>
    </p:spTree>
    <p:extLst>
      <p:ext uri="{BB962C8B-B14F-4D97-AF65-F5344CB8AC3E}">
        <p14:creationId xmlns:p14="http://schemas.microsoft.com/office/powerpoint/2010/main" val="2730060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06E0E82-016A-4B3F-987E-1A8B748AD196}" type="datetimeFigureOut">
              <a:rPr kumimoji="1" lang="ja-JP" altLang="en-US" smtClean="0"/>
              <a:t>2020/2/7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BBE6687-5A9D-41B0-806B-ADA8D5BB3445}" type="slidenum">
              <a:rPr kumimoji="1" lang="ja-JP" altLang="en-US" smtClean="0"/>
              <a:t>‹#›</a:t>
            </a:fld>
            <a:endParaRPr kumimoji="1" lang="ja-JP" altLang="en-US"/>
          </a:p>
        </p:txBody>
      </p:sp>
    </p:spTree>
    <p:extLst>
      <p:ext uri="{BB962C8B-B14F-4D97-AF65-F5344CB8AC3E}">
        <p14:creationId xmlns:p14="http://schemas.microsoft.com/office/powerpoint/2010/main" val="3326874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06E0E82-016A-4B3F-987E-1A8B748AD196}" type="datetimeFigureOut">
              <a:rPr kumimoji="1" lang="ja-JP" altLang="en-US" smtClean="0"/>
              <a:t>2020/2/7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BBE6687-5A9D-41B0-806B-ADA8D5BB3445}" type="slidenum">
              <a:rPr kumimoji="1" lang="ja-JP" altLang="en-US" smtClean="0"/>
              <a:t>‹#›</a:t>
            </a:fld>
            <a:endParaRPr kumimoji="1" lang="ja-JP" altLang="en-US"/>
          </a:p>
        </p:txBody>
      </p:sp>
    </p:spTree>
    <p:extLst>
      <p:ext uri="{BB962C8B-B14F-4D97-AF65-F5344CB8AC3E}">
        <p14:creationId xmlns:p14="http://schemas.microsoft.com/office/powerpoint/2010/main" val="1637459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06E0E82-016A-4B3F-987E-1A8B748AD196}" type="datetimeFigureOut">
              <a:rPr kumimoji="1" lang="ja-JP" altLang="en-US" smtClean="0"/>
              <a:t>2020/2/7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BBE6687-5A9D-41B0-806B-ADA8D5BB3445}" type="slidenum">
              <a:rPr kumimoji="1" lang="ja-JP" altLang="en-US" smtClean="0"/>
              <a:t>‹#›</a:t>
            </a:fld>
            <a:endParaRPr kumimoji="1" lang="ja-JP" altLang="en-US"/>
          </a:p>
        </p:txBody>
      </p:sp>
    </p:spTree>
    <p:extLst>
      <p:ext uri="{BB962C8B-B14F-4D97-AF65-F5344CB8AC3E}">
        <p14:creationId xmlns:p14="http://schemas.microsoft.com/office/powerpoint/2010/main" val="1184811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06E0E82-016A-4B3F-987E-1A8B748AD196}" type="datetimeFigureOut">
              <a:rPr kumimoji="1" lang="ja-JP" altLang="en-US" smtClean="0"/>
              <a:t>2020/2/7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BBE6687-5A9D-41B0-806B-ADA8D5BB3445}" type="slidenum">
              <a:rPr kumimoji="1" lang="ja-JP" altLang="en-US" smtClean="0"/>
              <a:t>‹#›</a:t>
            </a:fld>
            <a:endParaRPr kumimoji="1" lang="ja-JP" altLang="en-US"/>
          </a:p>
        </p:txBody>
      </p:sp>
    </p:spTree>
    <p:extLst>
      <p:ext uri="{BB962C8B-B14F-4D97-AF65-F5344CB8AC3E}">
        <p14:creationId xmlns:p14="http://schemas.microsoft.com/office/powerpoint/2010/main" val="1590528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06E0E82-016A-4B3F-987E-1A8B748AD196}" type="datetimeFigureOut">
              <a:rPr kumimoji="1" lang="ja-JP" altLang="en-US" smtClean="0"/>
              <a:t>2020/2/7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BBE6687-5A9D-41B0-806B-ADA8D5BB3445}" type="slidenum">
              <a:rPr kumimoji="1" lang="ja-JP" altLang="en-US" smtClean="0"/>
              <a:t>‹#›</a:t>
            </a:fld>
            <a:endParaRPr kumimoji="1" lang="ja-JP" altLang="en-US"/>
          </a:p>
        </p:txBody>
      </p:sp>
    </p:spTree>
    <p:extLst>
      <p:ext uri="{BB962C8B-B14F-4D97-AF65-F5344CB8AC3E}">
        <p14:creationId xmlns:p14="http://schemas.microsoft.com/office/powerpoint/2010/main" val="3022761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06E0E82-016A-4B3F-987E-1A8B748AD196}" type="datetimeFigureOut">
              <a:rPr kumimoji="1" lang="ja-JP" altLang="en-US" smtClean="0"/>
              <a:t>2020/2/7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BBE6687-5A9D-41B0-806B-ADA8D5BB3445}" type="slidenum">
              <a:rPr kumimoji="1" lang="ja-JP" altLang="en-US" smtClean="0"/>
              <a:t>‹#›</a:t>
            </a:fld>
            <a:endParaRPr kumimoji="1" lang="ja-JP" altLang="en-US"/>
          </a:p>
        </p:txBody>
      </p:sp>
    </p:spTree>
    <p:extLst>
      <p:ext uri="{BB962C8B-B14F-4D97-AF65-F5344CB8AC3E}">
        <p14:creationId xmlns:p14="http://schemas.microsoft.com/office/powerpoint/2010/main" val="2451236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6E0E82-016A-4B3F-987E-1A8B748AD196}" type="datetimeFigureOut">
              <a:rPr kumimoji="1" lang="ja-JP" altLang="en-US" smtClean="0"/>
              <a:t>2020/2/7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BE6687-5A9D-41B0-806B-ADA8D5BB3445}" type="slidenum">
              <a:rPr kumimoji="1" lang="ja-JP" altLang="en-US" smtClean="0"/>
              <a:t>‹#›</a:t>
            </a:fld>
            <a:endParaRPr kumimoji="1" lang="ja-JP" altLang="en-US"/>
          </a:p>
        </p:txBody>
      </p:sp>
    </p:spTree>
    <p:extLst>
      <p:ext uri="{BB962C8B-B14F-4D97-AF65-F5344CB8AC3E}">
        <p14:creationId xmlns:p14="http://schemas.microsoft.com/office/powerpoint/2010/main" val="4827967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12192000" cy="626548"/>
          </a:xfrm>
          <a:solidFill>
            <a:srgbClr val="0070C0"/>
          </a:solidFill>
        </p:spPr>
        <p:txBody>
          <a:bodyPr>
            <a:normAutofit/>
          </a:bodyPr>
          <a:lstStyle/>
          <a:p>
            <a:r>
              <a:rPr lang="ja-JP" altLang="en-US" sz="2800" b="1" dirty="0">
                <a:solidFill>
                  <a:schemeClr val="bg1"/>
                </a:solidFill>
                <a:latin typeface="ＭＳ Ｐゴシック" panose="020B0600070205080204" pitchFamily="50" charset="-128"/>
                <a:ea typeface="ＭＳ Ｐゴシック" panose="020B0600070205080204" pitchFamily="50" charset="-128"/>
              </a:rPr>
              <a:t>大阪府新型コロナウイルス感染症対応緊急資金の</a:t>
            </a:r>
            <a:r>
              <a:rPr lang="ja-JP" altLang="en-US" sz="2800" b="1" dirty="0" smtClean="0">
                <a:solidFill>
                  <a:schemeClr val="bg1"/>
                </a:solidFill>
                <a:latin typeface="ＭＳ Ｐゴシック" panose="020B0600070205080204" pitchFamily="50" charset="-128"/>
                <a:ea typeface="ＭＳ Ｐゴシック" panose="020B0600070205080204" pitchFamily="50" charset="-128"/>
              </a:rPr>
              <a:t>創設</a:t>
            </a:r>
            <a:endParaRPr kumimoji="1" lang="ja-JP" altLang="en-US" sz="2800" b="1" dirty="0">
              <a:solidFill>
                <a:schemeClr val="bg1"/>
              </a:solidFill>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197475" y="5582797"/>
            <a:ext cx="11899790" cy="1163992"/>
          </a:xfrm>
        </p:spPr>
        <p:txBody>
          <a:bodyPr>
            <a:noAutofit/>
          </a:bodyPr>
          <a:lstStyle/>
          <a:p>
            <a:pPr marL="0" indent="0">
              <a:buNone/>
            </a:pPr>
            <a:r>
              <a:rPr lang="ja-JP" altLang="en-US" sz="2400" dirty="0" smtClean="0"/>
              <a:t>実施日：２月</a:t>
            </a:r>
            <a:r>
              <a:rPr lang="ja-JP" altLang="en-US" sz="2400" dirty="0"/>
              <a:t>１７日（月</a:t>
            </a:r>
            <a:r>
              <a:rPr lang="ja-JP" altLang="en-US" sz="2400" dirty="0" smtClean="0"/>
              <a:t>）</a:t>
            </a:r>
            <a:r>
              <a:rPr lang="en-US" altLang="ja-JP" sz="1800" dirty="0" smtClean="0"/>
              <a:t>※ </a:t>
            </a:r>
            <a:r>
              <a:rPr lang="ja-JP" altLang="en-US" sz="1800" dirty="0"/>
              <a:t>受付</a:t>
            </a:r>
            <a:r>
              <a:rPr lang="ja-JP" altLang="en-US" sz="1800" dirty="0" smtClean="0"/>
              <a:t>金融機関については調整中。１４日（金）に公表。</a:t>
            </a:r>
            <a:endParaRPr lang="en-US" altLang="ja-JP" sz="1800" dirty="0" smtClean="0"/>
          </a:p>
          <a:p>
            <a:pPr marL="0" indent="0">
              <a:buNone/>
            </a:pPr>
            <a:r>
              <a:rPr lang="ja-JP" altLang="en-US" sz="1800" dirty="0" smtClean="0"/>
              <a:t>　　　　　　　　　　　　　　　　</a:t>
            </a:r>
            <a:r>
              <a:rPr lang="en-US" altLang="ja-JP" sz="1700" dirty="0" smtClean="0"/>
              <a:t>※ </a:t>
            </a:r>
            <a:r>
              <a:rPr lang="ja-JP" altLang="en-US" sz="1700" dirty="0"/>
              <a:t>１０日（月）から開設中の相談</a:t>
            </a:r>
            <a:r>
              <a:rPr lang="ja-JP" altLang="en-US" sz="1700" dirty="0" smtClean="0"/>
              <a:t>窓口（大阪産業局内のよろず支援拠点、商工会・　　　　　　　　　　　</a:t>
            </a:r>
            <a:endParaRPr lang="en-US" altLang="ja-JP" sz="1700" dirty="0" smtClean="0"/>
          </a:p>
          <a:p>
            <a:pPr marL="0" indent="0">
              <a:buNone/>
            </a:pPr>
            <a:r>
              <a:rPr lang="ja-JP" altLang="en-US" sz="1700" dirty="0"/>
              <a:t>　</a:t>
            </a:r>
            <a:r>
              <a:rPr lang="ja-JP" altLang="en-US" sz="1700" dirty="0" smtClean="0"/>
              <a:t>　　　　　　　　　　　　　　　　　　商工会議所など）でも案内</a:t>
            </a:r>
            <a:endParaRPr kumimoji="1" lang="ja-JP" altLang="en-US" sz="1700" dirty="0"/>
          </a:p>
        </p:txBody>
      </p:sp>
      <p:sp>
        <p:nvSpPr>
          <p:cNvPr id="4" name="テキスト ボックス 3"/>
          <p:cNvSpPr txBox="1"/>
          <p:nvPr/>
        </p:nvSpPr>
        <p:spPr>
          <a:xfrm>
            <a:off x="8540534" y="43320"/>
            <a:ext cx="1735581" cy="509242"/>
          </a:xfrm>
          <a:prstGeom prst="rect">
            <a:avLst/>
          </a:prstGeom>
          <a:solidFill>
            <a:schemeClr val="bg1"/>
          </a:solidFill>
        </p:spPr>
        <p:txBody>
          <a:bodyPr wrap="square" rtlCol="0">
            <a:spAutoFit/>
          </a:bodyPr>
          <a:lstStyle/>
          <a:p>
            <a:pPr algn="ctr">
              <a:lnSpc>
                <a:spcPts val="1600"/>
              </a:lnSpc>
            </a:pPr>
            <a:r>
              <a:rPr lang="ja-JP" altLang="en-US" sz="1600" dirty="0"/>
              <a:t>令和</a:t>
            </a:r>
            <a:r>
              <a:rPr lang="en-US" altLang="ja-JP" sz="1600" dirty="0"/>
              <a:t>2</a:t>
            </a:r>
            <a:r>
              <a:rPr lang="ja-JP" altLang="en-US" sz="1600" dirty="0"/>
              <a:t>年</a:t>
            </a:r>
            <a:r>
              <a:rPr lang="ja-JP" altLang="en-US" sz="1600" dirty="0" smtClean="0"/>
              <a:t>２月</a:t>
            </a:r>
            <a:r>
              <a:rPr lang="en-US" altLang="ja-JP" sz="1600" dirty="0" smtClean="0"/>
              <a:t>7</a:t>
            </a:r>
            <a:r>
              <a:rPr lang="ja-JP" altLang="en-US" sz="1600" dirty="0" smtClean="0"/>
              <a:t>日</a:t>
            </a:r>
            <a:r>
              <a:rPr lang="ja-JP" altLang="en-US" sz="1600" dirty="0"/>
              <a:t>　　　</a:t>
            </a:r>
          </a:p>
          <a:p>
            <a:pPr algn="ctr">
              <a:lnSpc>
                <a:spcPts val="1600"/>
              </a:lnSpc>
            </a:pPr>
            <a:r>
              <a:rPr lang="ja-JP" altLang="en-US" sz="1600" dirty="0" smtClean="0"/>
              <a:t>商工労働部</a:t>
            </a:r>
            <a:endParaRPr kumimoji="1" lang="ja-JP" altLang="en-US" sz="1600" dirty="0"/>
          </a:p>
        </p:txBody>
      </p:sp>
      <p:graphicFrame>
        <p:nvGraphicFramePr>
          <p:cNvPr id="6" name="表 5"/>
          <p:cNvGraphicFramePr>
            <a:graphicFrameLocks noGrp="1"/>
          </p:cNvGraphicFramePr>
          <p:nvPr>
            <p:extLst>
              <p:ext uri="{D42A27DB-BD31-4B8C-83A1-F6EECF244321}">
                <p14:modId xmlns:p14="http://schemas.microsoft.com/office/powerpoint/2010/main" val="470109448"/>
              </p:ext>
            </p:extLst>
          </p:nvPr>
        </p:nvGraphicFramePr>
        <p:xfrm>
          <a:off x="197475" y="1146896"/>
          <a:ext cx="11797050" cy="4315097"/>
        </p:xfrm>
        <a:graphic>
          <a:graphicData uri="http://schemas.openxmlformats.org/drawingml/2006/table">
            <a:tbl>
              <a:tblPr firstRow="1" bandRow="1">
                <a:tableStyleId>{5C22544A-7EE6-4342-B048-85BDC9FD1C3A}</a:tableStyleId>
              </a:tblPr>
              <a:tblGrid>
                <a:gridCol w="2037725">
                  <a:extLst>
                    <a:ext uri="{9D8B030D-6E8A-4147-A177-3AD203B41FA5}">
                      <a16:colId xmlns:a16="http://schemas.microsoft.com/office/drawing/2014/main" val="755935752"/>
                    </a:ext>
                  </a:extLst>
                </a:gridCol>
                <a:gridCol w="9759325">
                  <a:extLst>
                    <a:ext uri="{9D8B030D-6E8A-4147-A177-3AD203B41FA5}">
                      <a16:colId xmlns:a16="http://schemas.microsoft.com/office/drawing/2014/main" val="2724389985"/>
                    </a:ext>
                  </a:extLst>
                </a:gridCol>
              </a:tblGrid>
              <a:tr h="370840">
                <a:tc>
                  <a:txBody>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lang="ja-JP" altLang="en-US" sz="2400" b="0" dirty="0" smtClean="0">
                          <a:solidFill>
                            <a:schemeClr val="tx1"/>
                          </a:solidFill>
                        </a:rPr>
                        <a:t>融資対象者</a:t>
                      </a:r>
                      <a:endParaRPr kumimoji="1" lang="ja-JP" alt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0" dirty="0" smtClean="0">
                          <a:solidFill>
                            <a:schemeClr val="tx1"/>
                          </a:solidFill>
                        </a:rPr>
                        <a:t>府内において１年以上継続して事業を営んでおり、新型コロナウイルス感染症により経営に影響を受けている中小企業者・個人事業者で、最近１か月の売上高が前年同月に比して１０％以上減少しているもの</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20503531"/>
                  </a:ext>
                </a:extLst>
              </a:tr>
              <a:tr h="605246">
                <a:tc>
                  <a:txBody>
                    <a:bodyPr/>
                    <a:lstStyle/>
                    <a:p>
                      <a:pPr algn="dist"/>
                      <a:r>
                        <a:rPr lang="ja-JP" altLang="en-US" sz="2400" b="0" dirty="0" smtClean="0">
                          <a:solidFill>
                            <a:schemeClr val="tx1"/>
                          </a:solidFill>
                        </a:rPr>
                        <a:t>資金の使途</a:t>
                      </a:r>
                      <a:endParaRPr kumimoji="1" lang="ja-JP" alt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0" dirty="0" smtClean="0">
                          <a:solidFill>
                            <a:schemeClr val="tx1"/>
                          </a:solidFill>
                        </a:rPr>
                        <a:t>運転資金、設備資金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82816247"/>
                  </a:ext>
                </a:extLst>
              </a:tr>
              <a:tr h="580571">
                <a:tc>
                  <a:txBody>
                    <a:bodyPr/>
                    <a:lstStyle/>
                    <a:p>
                      <a:pPr algn="dist"/>
                      <a:r>
                        <a:rPr lang="ja-JP" altLang="en-US" sz="2400" b="0" dirty="0" smtClean="0">
                          <a:solidFill>
                            <a:schemeClr val="tx1"/>
                          </a:solidFill>
                        </a:rPr>
                        <a:t>融資限度額</a:t>
                      </a:r>
                      <a:endParaRPr kumimoji="1" lang="ja-JP" alt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0" dirty="0" smtClean="0">
                          <a:solidFill>
                            <a:schemeClr val="tx1"/>
                          </a:solidFill>
                        </a:rPr>
                        <a:t>２億円（うち無担保８，０００万円）</a:t>
                      </a:r>
                      <a:endParaRPr kumimoji="1" lang="ja-JP" alt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4825058"/>
                  </a:ext>
                </a:extLst>
              </a:tr>
              <a:tr h="537029">
                <a:tc>
                  <a:txBody>
                    <a:bodyPr/>
                    <a:lstStyle/>
                    <a:p>
                      <a:pPr algn="dist"/>
                      <a:r>
                        <a:rPr lang="ja-JP" altLang="en-US" sz="2400" b="0" dirty="0" smtClean="0">
                          <a:solidFill>
                            <a:schemeClr val="tx1"/>
                          </a:solidFill>
                        </a:rPr>
                        <a:t>融資期間</a:t>
                      </a:r>
                      <a:endParaRPr kumimoji="1" lang="ja-JP" alt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0" dirty="0" smtClean="0">
                          <a:solidFill>
                            <a:schemeClr val="tx1"/>
                          </a:solidFill>
                        </a:rPr>
                        <a:t>７年以内（据置１年以内）</a:t>
                      </a:r>
                      <a:endParaRPr kumimoji="1" lang="ja-JP" alt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63230718"/>
                  </a:ext>
                </a:extLst>
              </a:tr>
              <a:tr h="580571">
                <a:tc>
                  <a:txBody>
                    <a:bodyPr/>
                    <a:lstStyle/>
                    <a:p>
                      <a:pPr algn="dist"/>
                      <a:r>
                        <a:rPr lang="ja-JP" altLang="en-US" sz="2400" b="0" dirty="0" smtClean="0">
                          <a:solidFill>
                            <a:schemeClr val="tx1"/>
                          </a:solidFill>
                        </a:rPr>
                        <a:t>金　　　</a:t>
                      </a:r>
                      <a:r>
                        <a:rPr lang="ja-JP" altLang="en-US" sz="2400" b="0" baseline="0" dirty="0" smtClean="0">
                          <a:solidFill>
                            <a:schemeClr val="tx1"/>
                          </a:solidFill>
                        </a:rPr>
                        <a:t>   </a:t>
                      </a:r>
                      <a:r>
                        <a:rPr lang="ja-JP" altLang="en-US" sz="2400" b="0" dirty="0" smtClean="0">
                          <a:solidFill>
                            <a:schemeClr val="tx1"/>
                          </a:solidFill>
                        </a:rPr>
                        <a:t>利	</a:t>
                      </a:r>
                      <a:endParaRPr kumimoji="1" lang="ja-JP" alt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0" dirty="0" smtClean="0">
                          <a:solidFill>
                            <a:schemeClr val="tx1"/>
                          </a:solidFill>
                        </a:rPr>
                        <a:t>１．２％（固定）</a:t>
                      </a:r>
                      <a:endParaRPr kumimoji="1" lang="ja-JP" alt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698374756"/>
                  </a:ext>
                </a:extLst>
              </a:tr>
              <a:tr h="370840">
                <a:tc>
                  <a:txBody>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lang="ja-JP" altLang="en-US" sz="2400" b="0" dirty="0" smtClean="0">
                          <a:solidFill>
                            <a:schemeClr val="tx1"/>
                          </a:solidFill>
                        </a:rPr>
                        <a:t>保証料</a:t>
                      </a:r>
                      <a:endParaRPr kumimoji="1" lang="ja-JP" alt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0" dirty="0" smtClean="0">
                          <a:solidFill>
                            <a:schemeClr val="tx1"/>
                          </a:solidFill>
                        </a:rPr>
                        <a:t>保証協会所定　無担保 年０．４５％～１．９％</a:t>
                      </a:r>
                      <a:endParaRPr lang="en-US" altLang="ja-JP" sz="24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0" dirty="0" smtClean="0">
                          <a:solidFill>
                            <a:schemeClr val="tx1"/>
                          </a:solidFill>
                        </a:rPr>
                        <a:t>　　　　　　　有担保 年０．３２％～１．６２％</a:t>
                      </a:r>
                      <a:endParaRPr kumimoji="1" lang="ja-JP" alt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904182348"/>
                  </a:ext>
                </a:extLst>
              </a:tr>
            </a:tbl>
          </a:graphicData>
        </a:graphic>
      </p:graphicFrame>
      <p:sp>
        <p:nvSpPr>
          <p:cNvPr id="8" name="正方形/長方形 7"/>
          <p:cNvSpPr/>
          <p:nvPr/>
        </p:nvSpPr>
        <p:spPr>
          <a:xfrm>
            <a:off x="197475" y="746786"/>
            <a:ext cx="11797050" cy="400110"/>
          </a:xfrm>
          <a:prstGeom prst="rect">
            <a:avLst/>
          </a:prstGeom>
        </p:spPr>
        <p:txBody>
          <a:bodyPr wrap="square">
            <a:spAutoFit/>
          </a:bodyPr>
          <a:lstStyle/>
          <a:p>
            <a:r>
              <a:rPr lang="ja-JP" altLang="en-US" sz="2000" dirty="0"/>
              <a:t>新型コロナウィルス感染症の発生により経営に影響を受けている中小企業者に</a:t>
            </a:r>
            <a:r>
              <a:rPr lang="ja-JP" altLang="en-US" sz="2000" dirty="0" smtClean="0"/>
              <a:t>対する緊急融資</a:t>
            </a:r>
            <a:r>
              <a:rPr lang="ja-JP" altLang="en-US" sz="2000" dirty="0"/>
              <a:t>を開始</a:t>
            </a:r>
          </a:p>
        </p:txBody>
      </p:sp>
      <p:sp>
        <p:nvSpPr>
          <p:cNvPr id="10" name="テキスト ボックス 9"/>
          <p:cNvSpPr txBox="1"/>
          <p:nvPr/>
        </p:nvSpPr>
        <p:spPr>
          <a:xfrm>
            <a:off x="10846773" y="67108"/>
            <a:ext cx="1147752" cy="461665"/>
          </a:xfrm>
          <a:prstGeom prst="rect">
            <a:avLst/>
          </a:prstGeom>
          <a:solidFill>
            <a:schemeClr val="bg1"/>
          </a:solidFill>
          <a:ln>
            <a:solidFill>
              <a:schemeClr val="tx1"/>
            </a:solidFill>
          </a:ln>
        </p:spPr>
        <p:txBody>
          <a:bodyPr wrap="square" rtlCol="0" anchor="ctr">
            <a:spAutoFit/>
          </a:bodyPr>
          <a:lstStyle/>
          <a:p>
            <a:pPr algn="ctr"/>
            <a:r>
              <a:rPr lang="ja-JP" altLang="en-US" sz="2400" dirty="0" smtClean="0"/>
              <a:t>別添２</a:t>
            </a:r>
            <a:r>
              <a:rPr lang="ja-JP" altLang="en-US" sz="2400" dirty="0" smtClean="0"/>
              <a:t>　</a:t>
            </a:r>
            <a:endParaRPr kumimoji="1" lang="ja-JP" altLang="en-US" sz="2400" dirty="0"/>
          </a:p>
        </p:txBody>
      </p:sp>
    </p:spTree>
    <p:extLst>
      <p:ext uri="{BB962C8B-B14F-4D97-AF65-F5344CB8AC3E}">
        <p14:creationId xmlns:p14="http://schemas.microsoft.com/office/powerpoint/2010/main" val="20732023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TotalTime>
  <Words>146</Words>
  <Application>Microsoft Office PowerPoint</Application>
  <PresentationFormat>ワイド画面</PresentationFormat>
  <Paragraphs>21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游ゴシック</vt:lpstr>
      <vt:lpstr>游ゴシック Light</vt:lpstr>
      <vt:lpstr>Arial</vt:lpstr>
      <vt:lpstr>Office テーマ</vt:lpstr>
      <vt:lpstr>大阪府新型コロナウイルス感染症対応緊急資金の創設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大阪府新型コロナウイルス感染症対応緊急資金の創設（案）</dc:title>
  <dc:creator>浜田　真紀</dc:creator>
  <cp:lastModifiedBy>宮野　大輔</cp:lastModifiedBy>
  <cp:revision>19</cp:revision>
  <cp:lastPrinted>2020-02-07T05:26:15Z</cp:lastPrinted>
  <dcterms:created xsi:type="dcterms:W3CDTF">2020-02-06T09:08:23Z</dcterms:created>
  <dcterms:modified xsi:type="dcterms:W3CDTF">2020-02-07T06:20:34Z</dcterms:modified>
</cp:coreProperties>
</file>