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31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27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157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8854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860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68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376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33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64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6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9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941BE-1165-40D6-9618-46A2B2346590}" type="datetimeFigureOut">
              <a:rPr kumimoji="1" lang="ja-JP" altLang="en-US" smtClean="0"/>
              <a:t>2020/1/31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1812F-E523-4A70-9918-447A273031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9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60556"/>
            <a:ext cx="37176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■府民向け相談</a:t>
            </a:r>
            <a:r>
              <a:rPr kumimoji="1"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窓口の受付</a:t>
            </a:r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状況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064" y="3129647"/>
            <a:ext cx="32255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■来阪外国人向け相談窓口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03030" y="460666"/>
            <a:ext cx="9504609" cy="127214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b="1" kern="0" spc="11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開設日</a:t>
            </a:r>
            <a:r>
              <a:rPr kumimoji="1" lang="en-US" altLang="ja-JP" b="1" kern="0" spc="11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  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kumimoji="1"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２年１月２９日（水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　</a:t>
            </a:r>
            <a:endParaRPr kumimoji="1" lang="ja-JP" altLang="en-US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相談受付時間</a:t>
            </a:r>
            <a:r>
              <a:rPr kumimoji="1"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午前</a:t>
            </a:r>
            <a:r>
              <a:rPr kumimoji="1"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９時～午後６時まで　平日・土曜・日曜・祝日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対応</a:t>
            </a: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回線数</a:t>
            </a:r>
            <a:r>
              <a:rPr kumimoji="1"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専用電話回線　　 ２回線→３回線（</a:t>
            </a:r>
            <a:r>
              <a:rPr kumimoji="1"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1/29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午後～）→４回線（</a:t>
            </a:r>
            <a:r>
              <a:rPr kumimoji="1" lang="en-US" altLang="ja-JP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1/30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～）</a:t>
            </a:r>
            <a:endParaRPr kumimoji="1" lang="ja-JP" altLang="en-US" b="1" kern="1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algn="just" defTabSz="914400">
              <a:lnSpc>
                <a:spcPts val="2300"/>
              </a:lnSpc>
              <a:defRPr/>
            </a:pP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専用ＦＡＸ回線　</a:t>
            </a:r>
            <a:r>
              <a:rPr kumimoji="1" lang="ja-JP" altLang="en-US" b="1" kern="1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</a:t>
            </a:r>
            <a:r>
              <a:rPr kumimoji="1" lang="ja-JP" altLang="en-US" b="1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回線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8043211" y="161129"/>
            <a:ext cx="1456055" cy="43561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0" rIns="9144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游明朝" panose="020F0502020204030204"/>
                <a:ea typeface="游ゴシック Light" panose="020B0300000000000000" pitchFamily="50" charset="-128"/>
                <a:cs typeface="Times New Roman" panose="02020603050405020304" pitchFamily="18" charset="0"/>
              </a:rPr>
              <a:t>別添２－１</a:t>
            </a:r>
            <a:endParaRPr kumimoji="0" lang="ja-JP" altLang="en-US" sz="1050" b="0" i="0" u="none" strike="noStrike" kern="1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游明朝" panose="020F0502020204030204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970274"/>
              </p:ext>
            </p:extLst>
          </p:nvPr>
        </p:nvGraphicFramePr>
        <p:xfrm>
          <a:off x="103030" y="1732809"/>
          <a:ext cx="9690068" cy="4667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1532">
                  <a:extLst>
                    <a:ext uri="{9D8B030D-6E8A-4147-A177-3AD203B41FA5}">
                      <a16:colId xmlns:a16="http://schemas.microsoft.com/office/drawing/2014/main" val="1570271921"/>
                    </a:ext>
                  </a:extLst>
                </a:gridCol>
                <a:gridCol w="1036573">
                  <a:extLst>
                    <a:ext uri="{9D8B030D-6E8A-4147-A177-3AD203B41FA5}">
                      <a16:colId xmlns:a16="http://schemas.microsoft.com/office/drawing/2014/main" val="3407412614"/>
                    </a:ext>
                  </a:extLst>
                </a:gridCol>
                <a:gridCol w="1036573">
                  <a:extLst>
                    <a:ext uri="{9D8B030D-6E8A-4147-A177-3AD203B41FA5}">
                      <a16:colId xmlns:a16="http://schemas.microsoft.com/office/drawing/2014/main" val="3558798670"/>
                    </a:ext>
                  </a:extLst>
                </a:gridCol>
                <a:gridCol w="4785390">
                  <a:extLst>
                    <a:ext uri="{9D8B030D-6E8A-4147-A177-3AD203B41FA5}">
                      <a16:colId xmlns:a16="http://schemas.microsoft.com/office/drawing/2014/main" val="3596508691"/>
                    </a:ext>
                  </a:extLst>
                </a:gridCol>
              </a:tblGrid>
              <a:tr h="5231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実績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月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29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日</a:t>
                      </a:r>
                      <a:endParaRPr lang="en-US" altLang="ja-JP" sz="14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月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30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日</a:t>
                      </a:r>
                      <a:endParaRPr lang="en-US" altLang="ja-JP" sz="14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主な相談内容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783749"/>
                  </a:ext>
                </a:extLst>
              </a:tr>
              <a:tr h="4099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相談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者数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１７３人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３２７人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6031741"/>
                  </a:ext>
                </a:extLst>
              </a:tr>
              <a:tr h="36060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相談件数・相談内容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１９４件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３７９件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0234908"/>
                  </a:ext>
                </a:extLst>
              </a:tr>
              <a:tr h="605307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症状</a:t>
                      </a:r>
                      <a:r>
                        <a:rPr lang="ja-JP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等の健康相談に関すること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８９件</a:t>
                      </a:r>
                      <a:endParaRPr lang="ja-JP" altLang="ja-JP" sz="14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１５９件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・発熱がある。武漢に渡航歴はないが感染が心配。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・武漢に渡航歴はないが街で中国人と一緒になった。感染が心配。　　　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570318"/>
                  </a:ext>
                </a:extLst>
              </a:tr>
              <a:tr h="559107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医療</a:t>
                      </a:r>
                      <a:r>
                        <a:rPr lang="ja-JP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体制に関すること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１８件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９件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・無症状だが、検査を受けたいので検査施設を教えてほしい。</a:t>
                      </a:r>
                      <a:endParaRPr lang="ja-JP" altLang="ja-JP" sz="14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・パンデミックになれば、医療機関が不足するのではないか。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7755920"/>
                  </a:ext>
                </a:extLst>
              </a:tr>
              <a:tr h="553791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予防</a:t>
                      </a:r>
                      <a:r>
                        <a:rPr lang="ja-JP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・検査・治療に関すること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３５件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６５件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・１月中旬に中国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浙江省</a:t>
                      </a: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)</a:t>
                      </a: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から帰国。検査を受けた方がよいか。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・アルコール消毒は効果があるのか。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3575888"/>
                  </a:ext>
                </a:extLst>
              </a:tr>
              <a:tr h="570232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渡航</a:t>
                      </a:r>
                      <a:r>
                        <a:rPr lang="ja-JP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に関すること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４６件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・海外に行く予定があるが、問題ないか。</a:t>
                      </a:r>
                      <a:b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</a:b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・中国に行く予定。帰国したら検査を受けることになるか。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9411517"/>
                  </a:ext>
                </a:extLst>
              </a:tr>
              <a:tr h="579549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</a:t>
                      </a:r>
                      <a:r>
                        <a:rPr lang="ja-JP" sz="14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の公表内容に関すること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１７件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・患者の居住地や入院している病院を知りたい。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・患者の情報は全て公表すべき。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6072823"/>
                  </a:ext>
                </a:extLst>
              </a:tr>
              <a:tr h="505635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　</a:t>
                      </a:r>
                      <a:r>
                        <a:rPr lang="ja-JP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４５件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８３件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・マスクが手に入らない。どこで売っているか教えて欲しい。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ＭＳ Ｐゴシック" panose="020B0600070205080204" pitchFamily="50" charset="-128"/>
                        </a:rPr>
                        <a:t>・中国人の入国を制限すべき。日本人の帰国者も隔離すべき。</a:t>
                      </a:r>
                      <a:endParaRPr lang="en-US" altLang="ja-JP" sz="1400" dirty="0" smtClean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ＭＳ Ｐゴシック" panose="020B0600070205080204" pitchFamily="50" charset="-12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76240335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56064" y="6400156"/>
            <a:ext cx="7987147" cy="3872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4400">
              <a:lnSpc>
                <a:spcPts val="2300"/>
              </a:lnSpc>
              <a:defRPr/>
            </a:pPr>
            <a:r>
              <a:rPr kumimoji="1" lang="en-US" altLang="ja-JP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kumimoji="1" lang="ja-JP" altLang="en-US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①の内、新型コロナウイルス感染症の疑い例の定義に該当した事例</a:t>
            </a:r>
            <a:r>
              <a:rPr kumimoji="1" lang="en-US" altLang="ja-JP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0</a:t>
            </a:r>
            <a:r>
              <a:rPr kumimoji="1" lang="ja-JP" altLang="en-US" kern="1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件</a:t>
            </a:r>
            <a:endParaRPr kumimoji="1" lang="en-US" altLang="ja-JP" kern="1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81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246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　敦子</dc:creator>
  <cp:lastModifiedBy>岡田　敦子</cp:lastModifiedBy>
  <cp:revision>54</cp:revision>
  <cp:lastPrinted>2020-01-31T05:41:39Z</cp:lastPrinted>
  <dcterms:created xsi:type="dcterms:W3CDTF">2020-01-27T11:50:24Z</dcterms:created>
  <dcterms:modified xsi:type="dcterms:W3CDTF">2020-01-31T06:40:32Z</dcterms:modified>
</cp:coreProperties>
</file>