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59" r:id="rId5"/>
    <p:sldId id="260" r:id="rId6"/>
    <p:sldId id="261" r:id="rId7"/>
    <p:sldId id="269" r:id="rId8"/>
    <p:sldId id="262" r:id="rId9"/>
    <p:sldId id="268" r:id="rId10"/>
    <p:sldId id="263" r:id="rId11"/>
    <p:sldId id="264" r:id="rId12"/>
    <p:sldId id="265" r:id="rId13"/>
    <p:sldId id="266" r:id="rId14"/>
    <p:sldId id="267"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27F66858-62BA-4322-9B04-77A4F2ECABC8}" type="datetimeFigureOut">
              <a:rPr kumimoji="1" lang="ja-JP" altLang="en-US" smtClean="0"/>
              <a:t>2021/12/6</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4F8A7770-B91F-4EE4-87F8-DB76B5426FCD}" type="slidenum">
              <a:rPr kumimoji="1" lang="ja-JP" altLang="en-US" smtClean="0"/>
              <a:t>‹#›</a:t>
            </a:fld>
            <a:endParaRPr kumimoji="1" lang="ja-JP" altLang="en-US"/>
          </a:p>
        </p:txBody>
      </p:sp>
    </p:spTree>
    <p:extLst>
      <p:ext uri="{BB962C8B-B14F-4D97-AF65-F5344CB8AC3E}">
        <p14:creationId xmlns:p14="http://schemas.microsoft.com/office/powerpoint/2010/main" val="477283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452262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150954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4013905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1359095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340057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191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54970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96226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309434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308726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19F1E4-FF14-4441-9AFE-4E91D7018F72}" type="datetimeFigureOut">
              <a:rPr kumimoji="1" lang="ja-JP" altLang="en-US" smtClean="0"/>
              <a:t>2021/12/6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327383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9F1E4-FF14-4441-9AFE-4E91D7018F72}" type="datetimeFigureOut">
              <a:rPr kumimoji="1" lang="ja-JP" altLang="en-US" smtClean="0"/>
              <a:t>2021/12/6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C2549-2C71-4ECF-A9AB-3F0DBAED00AC}" type="slidenum">
              <a:rPr kumimoji="1" lang="ja-JP" altLang="en-US" smtClean="0"/>
              <a:t>‹#›</a:t>
            </a:fld>
            <a:endParaRPr kumimoji="1" lang="ja-JP" altLang="en-US"/>
          </a:p>
        </p:txBody>
      </p:sp>
    </p:spTree>
    <p:extLst>
      <p:ext uri="{BB962C8B-B14F-4D97-AF65-F5344CB8AC3E}">
        <p14:creationId xmlns:p14="http://schemas.microsoft.com/office/powerpoint/2010/main" val="3292920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在院患者調査資料</a:t>
            </a:r>
            <a:endParaRPr kumimoji="1" lang="ja-JP" altLang="en-US" dirty="0"/>
          </a:p>
        </p:txBody>
      </p:sp>
      <p:sp>
        <p:nvSpPr>
          <p:cNvPr id="3" name="サブタイトル 2"/>
          <p:cNvSpPr>
            <a:spLocks noGrp="1"/>
          </p:cNvSpPr>
          <p:nvPr>
            <p:ph type="subTitle" idx="1"/>
          </p:nvPr>
        </p:nvSpPr>
        <p:spPr>
          <a:xfrm>
            <a:off x="1524000" y="4803821"/>
            <a:ext cx="9144000" cy="669516"/>
          </a:xfrm>
        </p:spPr>
        <p:txBody>
          <a:bodyPr/>
          <a:lstStyle/>
          <a:p>
            <a:r>
              <a:rPr kumimoji="1" lang="en-US" altLang="ja-JP" dirty="0" smtClean="0"/>
              <a:t>2021.12.7</a:t>
            </a:r>
            <a:r>
              <a:rPr kumimoji="1" lang="ja-JP" altLang="en-US" dirty="0" smtClean="0"/>
              <a:t>　北河内精神医療懇話会　当日資料</a:t>
            </a:r>
            <a:endParaRPr kumimoji="1" lang="ja-JP" altLang="en-US" dirty="0"/>
          </a:p>
        </p:txBody>
      </p:sp>
    </p:spTree>
    <p:extLst>
      <p:ext uri="{BB962C8B-B14F-4D97-AF65-F5344CB8AC3E}">
        <p14:creationId xmlns:p14="http://schemas.microsoft.com/office/powerpoint/2010/main" val="2181666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318409302"/>
              </p:ext>
            </p:extLst>
          </p:nvPr>
        </p:nvGraphicFramePr>
        <p:xfrm>
          <a:off x="576310" y="875212"/>
          <a:ext cx="10853690" cy="5651757"/>
        </p:xfrm>
        <a:graphic>
          <a:graphicData uri="http://schemas.openxmlformats.org/drawingml/2006/table">
            <a:tbl>
              <a:tblPr>
                <a:tableStyleId>{5C22544A-7EE6-4342-B048-85BDC9FD1C3A}</a:tableStyleId>
              </a:tblPr>
              <a:tblGrid>
                <a:gridCol w="6516821">
                  <a:extLst>
                    <a:ext uri="{9D8B030D-6E8A-4147-A177-3AD203B41FA5}">
                      <a16:colId xmlns:a16="http://schemas.microsoft.com/office/drawing/2014/main" val="2929852098"/>
                    </a:ext>
                  </a:extLst>
                </a:gridCol>
                <a:gridCol w="2181498">
                  <a:extLst>
                    <a:ext uri="{9D8B030D-6E8A-4147-A177-3AD203B41FA5}">
                      <a16:colId xmlns:a16="http://schemas.microsoft.com/office/drawing/2014/main" val="3246421943"/>
                    </a:ext>
                  </a:extLst>
                </a:gridCol>
                <a:gridCol w="2155371">
                  <a:extLst>
                    <a:ext uri="{9D8B030D-6E8A-4147-A177-3AD203B41FA5}">
                      <a16:colId xmlns:a16="http://schemas.microsoft.com/office/drawing/2014/main" val="3898698182"/>
                    </a:ext>
                  </a:extLst>
                </a:gridCol>
              </a:tblGrid>
              <a:tr h="21756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l" fontAlgn="ctr"/>
                      <a:r>
                        <a:rPr lang="ja-JP" altLang="en-US" sz="1800" u="none" strike="noStrike">
                          <a:effectLst/>
                        </a:rPr>
                        <a:t>大阪府</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l" fontAlgn="ctr"/>
                      <a:r>
                        <a:rPr lang="ja-JP" altLang="en-US" sz="1800" u="none" strike="noStrike">
                          <a:effectLst/>
                        </a:rPr>
                        <a:t>北河内</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396731493"/>
                  </a:ext>
                </a:extLst>
              </a:tr>
              <a:tr h="435134">
                <a:tc>
                  <a:txBody>
                    <a:bodyPr/>
                    <a:lstStyle/>
                    <a:p>
                      <a:pPr algn="l" fontAlgn="ctr"/>
                      <a:r>
                        <a:rPr lang="ja-JP" altLang="en-US" sz="1800" u="none" strike="noStrike" dirty="0">
                          <a:solidFill>
                            <a:srgbClr val="FF0000"/>
                          </a:solidFill>
                          <a:effectLst/>
                        </a:rPr>
                        <a:t>病状は落ち着いているが、時々不安定な病状が見られ、</a:t>
                      </a:r>
                      <a:br>
                        <a:rPr lang="ja-JP" altLang="en-US" sz="1800" u="none" strike="noStrike" dirty="0">
                          <a:solidFill>
                            <a:srgbClr val="FF0000"/>
                          </a:solidFill>
                          <a:effectLst/>
                        </a:rPr>
                      </a:br>
                      <a:r>
                        <a:rPr lang="ja-JP" altLang="en-US" sz="1800" u="none" strike="noStrike" dirty="0">
                          <a:solidFill>
                            <a:srgbClr val="FF0000"/>
                          </a:solidFill>
                          <a:effectLst/>
                        </a:rPr>
                        <a:t>そのことが退院を阻害する要因になっている</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33.1%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solidFill>
                            <a:srgbClr val="FF0000"/>
                          </a:solidFill>
                          <a:effectLst/>
                        </a:rPr>
                        <a:t>35.3%</a:t>
                      </a:r>
                      <a:endParaRPr lang="en-US" altLang="ja-JP" sz="1800" b="0" i="0" u="none" strike="noStrike" dirty="0">
                        <a:solidFill>
                          <a:srgbClr val="FF0000"/>
                        </a:solidFill>
                        <a:effectLst/>
                        <a:latin typeface="メイリオ" panose="020B0604030504040204" pitchFamily="50" charset="-128"/>
                        <a:ea typeface="メイリオ" panose="020B0604030504040204" pitchFamily="50" charset="-128"/>
                      </a:endParaRPr>
                    </a:p>
                  </a:txBody>
                  <a:tcPr marL="8703" marR="8703" marT="8703" marB="0" anchor="ctr"/>
                </a:tc>
                <a:extLst>
                  <a:ext uri="{0D108BD9-81ED-4DB2-BD59-A6C34878D82A}">
                    <a16:rowId xmlns:a16="http://schemas.microsoft.com/office/drawing/2014/main" val="249371144"/>
                  </a:ext>
                </a:extLst>
              </a:tr>
              <a:tr h="217567">
                <a:tc>
                  <a:txBody>
                    <a:bodyPr/>
                    <a:lstStyle/>
                    <a:p>
                      <a:pPr algn="l" fontAlgn="ctr"/>
                      <a:r>
                        <a:rPr lang="ja-JP" altLang="en-US" sz="1800" u="none" strike="noStrike" dirty="0">
                          <a:effectLst/>
                        </a:rPr>
                        <a:t>病識がなく通院服薬の中断が予測される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14.7%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966175711"/>
                  </a:ext>
                </a:extLst>
              </a:tr>
              <a:tr h="217567">
                <a:tc>
                  <a:txBody>
                    <a:bodyPr/>
                    <a:lstStyle/>
                    <a:p>
                      <a:pPr algn="l" fontAlgn="ctr"/>
                      <a:r>
                        <a:rPr lang="ja-JP" altLang="en-US" sz="1800" u="none" strike="noStrike">
                          <a:effectLst/>
                        </a:rPr>
                        <a:t>反社会的行動が予想される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5.5%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5.9%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987031102"/>
                  </a:ext>
                </a:extLst>
              </a:tr>
              <a:tr h="217567">
                <a:tc>
                  <a:txBody>
                    <a:bodyPr/>
                    <a:lstStyle/>
                    <a:p>
                      <a:pPr algn="l" fontAlgn="ctr"/>
                      <a:r>
                        <a:rPr lang="ja-JP" altLang="en-US" sz="1800" u="none" strike="noStrike">
                          <a:effectLst/>
                        </a:rPr>
                        <a:t>退院意欲が乏しい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36.6%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32.4%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534102961"/>
                  </a:ext>
                </a:extLst>
              </a:tr>
              <a:tr h="217567">
                <a:tc>
                  <a:txBody>
                    <a:bodyPr/>
                    <a:lstStyle/>
                    <a:p>
                      <a:pPr algn="l" fontAlgn="ctr"/>
                      <a:r>
                        <a:rPr lang="ja-JP" altLang="en-US" sz="1800" u="none" strike="noStrike" dirty="0">
                          <a:effectLst/>
                        </a:rPr>
                        <a:t>現実認識が乏しい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29.7%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29.4%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057731569"/>
                  </a:ext>
                </a:extLst>
              </a:tr>
              <a:tr h="217567">
                <a:tc>
                  <a:txBody>
                    <a:bodyPr/>
                    <a:lstStyle/>
                    <a:p>
                      <a:pPr algn="l" fontAlgn="ctr"/>
                      <a:r>
                        <a:rPr lang="ja-JP" altLang="en-US" sz="1800" u="none" strike="noStrike">
                          <a:effectLst/>
                        </a:rPr>
                        <a:t>退院による環境変化への不安が強い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32.6%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29.4%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675809085"/>
                  </a:ext>
                </a:extLst>
              </a:tr>
              <a:tr h="217567">
                <a:tc>
                  <a:txBody>
                    <a:bodyPr/>
                    <a:lstStyle/>
                    <a:p>
                      <a:pPr algn="l" fontAlgn="ctr"/>
                      <a:r>
                        <a:rPr lang="ja-JP" altLang="en-US" sz="1800" u="none" strike="noStrike">
                          <a:effectLst/>
                        </a:rPr>
                        <a:t>援助者との対人関係が持てない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7.6%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5.9%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204802900"/>
                  </a:ext>
                </a:extLst>
              </a:tr>
              <a:tr h="217567">
                <a:tc>
                  <a:txBody>
                    <a:bodyPr/>
                    <a:lstStyle/>
                    <a:p>
                      <a:pPr algn="l" fontAlgn="ctr"/>
                      <a:r>
                        <a:rPr lang="ja-JP" altLang="en-US" sz="1800" u="none" strike="noStrike">
                          <a:effectLst/>
                        </a:rPr>
                        <a:t>家事（食事・洗濯・金銭管理など）ができない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27.4%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26.5%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258245386"/>
                  </a:ext>
                </a:extLst>
              </a:tr>
              <a:tr h="217567">
                <a:tc>
                  <a:txBody>
                    <a:bodyPr/>
                    <a:lstStyle/>
                    <a:p>
                      <a:pPr algn="l" fontAlgn="ctr"/>
                      <a:r>
                        <a:rPr lang="ja-JP" altLang="en-US" sz="1800" u="none" strike="noStrike">
                          <a:effectLst/>
                        </a:rPr>
                        <a:t>家族がいない、本人をサポートする機能が実質ない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14.9%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14.7%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944302745"/>
                  </a:ext>
                </a:extLst>
              </a:tr>
              <a:tr h="217567">
                <a:tc>
                  <a:txBody>
                    <a:bodyPr/>
                    <a:lstStyle/>
                    <a:p>
                      <a:pPr algn="l" fontAlgn="ctr"/>
                      <a:r>
                        <a:rPr lang="ja-JP" altLang="en-US" sz="1800" u="none" strike="noStrike" dirty="0">
                          <a:solidFill>
                            <a:srgbClr val="FF0000"/>
                          </a:solidFill>
                          <a:effectLst/>
                        </a:rPr>
                        <a:t>家族から退院に反対がある</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23.6%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solidFill>
                            <a:srgbClr val="FF0000"/>
                          </a:solidFill>
                          <a:effectLst/>
                        </a:rPr>
                        <a:t>35.3%</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738664408"/>
                  </a:ext>
                </a:extLst>
              </a:tr>
              <a:tr h="217567">
                <a:tc>
                  <a:txBody>
                    <a:bodyPr/>
                    <a:lstStyle/>
                    <a:p>
                      <a:pPr algn="l" fontAlgn="ctr"/>
                      <a:r>
                        <a:rPr lang="ja-JP" altLang="en-US" sz="1800" u="none" strike="noStrike" dirty="0">
                          <a:solidFill>
                            <a:srgbClr val="FF0000"/>
                          </a:solidFill>
                          <a:effectLst/>
                        </a:rPr>
                        <a:t>住まいの確保が出来ない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32.3%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solidFill>
                            <a:srgbClr val="FF0000"/>
                          </a:solidFill>
                          <a:effectLst/>
                        </a:rPr>
                        <a:t>50.0%</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036601265"/>
                  </a:ext>
                </a:extLst>
              </a:tr>
              <a:tr h="217567">
                <a:tc>
                  <a:txBody>
                    <a:bodyPr/>
                    <a:lstStyle/>
                    <a:p>
                      <a:pPr algn="l" fontAlgn="ctr"/>
                      <a:r>
                        <a:rPr lang="ja-JP" altLang="en-US" sz="1800" u="none" strike="noStrike">
                          <a:effectLst/>
                        </a:rPr>
                        <a:t>生活費の確保が出来ない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6.4%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5.9%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66477744"/>
                  </a:ext>
                </a:extLst>
              </a:tr>
              <a:tr h="217567">
                <a:tc>
                  <a:txBody>
                    <a:bodyPr/>
                    <a:lstStyle/>
                    <a:p>
                      <a:pPr algn="l" fontAlgn="ctr"/>
                      <a:r>
                        <a:rPr lang="ja-JP" altLang="en-US" sz="1800" u="none" strike="noStrike">
                          <a:effectLst/>
                        </a:rPr>
                        <a:t>日常生活を支える制度がない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6.6%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247297751"/>
                  </a:ext>
                </a:extLst>
              </a:tr>
              <a:tr h="217567">
                <a:tc>
                  <a:txBody>
                    <a:bodyPr/>
                    <a:lstStyle/>
                    <a:p>
                      <a:pPr algn="l" fontAlgn="ctr"/>
                      <a:r>
                        <a:rPr lang="ja-JP" altLang="en-US" sz="1800" u="none" strike="noStrike">
                          <a:effectLst/>
                        </a:rPr>
                        <a:t>救急診療体制がない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426708182"/>
                  </a:ext>
                </a:extLst>
              </a:tr>
              <a:tr h="217567">
                <a:tc>
                  <a:txBody>
                    <a:bodyPr/>
                    <a:lstStyle/>
                    <a:p>
                      <a:pPr algn="l" fontAlgn="ctr"/>
                      <a:r>
                        <a:rPr lang="ja-JP" altLang="en-US" sz="1800" u="none" strike="noStrike">
                          <a:effectLst/>
                        </a:rPr>
                        <a:t>退院に向けてサポートする人的資源が乏しい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9.6%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2.9%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778784483"/>
                  </a:ext>
                </a:extLst>
              </a:tr>
              <a:tr h="217567">
                <a:tc>
                  <a:txBody>
                    <a:bodyPr/>
                    <a:lstStyle/>
                    <a:p>
                      <a:pPr algn="l" fontAlgn="ctr"/>
                      <a:r>
                        <a:rPr lang="ja-JP" altLang="en-US" sz="1800" u="none" strike="noStrike">
                          <a:effectLst/>
                        </a:rPr>
                        <a:t>退院後サポート・マネジメントする人的資源が乏しい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11.1%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5.9%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456619612"/>
                  </a:ext>
                </a:extLst>
              </a:tr>
              <a:tr h="217567">
                <a:tc>
                  <a:txBody>
                    <a:bodyPr/>
                    <a:lstStyle/>
                    <a:p>
                      <a:pPr algn="l" fontAlgn="ctr"/>
                      <a:r>
                        <a:rPr lang="ja-JP" altLang="en-US" sz="1800" u="none" strike="noStrike">
                          <a:effectLst/>
                        </a:rPr>
                        <a:t>住所地と入院先の距離があり支援体制をとりにくい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52054668"/>
                  </a:ext>
                </a:extLst>
              </a:tr>
              <a:tr h="217567">
                <a:tc>
                  <a:txBody>
                    <a:bodyPr/>
                    <a:lstStyle/>
                    <a:p>
                      <a:pPr algn="l" fontAlgn="ctr"/>
                      <a:r>
                        <a:rPr lang="ja-JP" altLang="en-US" sz="1800" u="none" strike="noStrike">
                          <a:effectLst/>
                        </a:rPr>
                        <a:t>その他の退院阻害要因がある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4.7%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2.9%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793551325"/>
                  </a:ext>
                </a:extLst>
              </a:tr>
            </a:tbl>
          </a:graphicData>
        </a:graphic>
      </p:graphicFrame>
      <p:sp>
        <p:nvSpPr>
          <p:cNvPr id="4" name="タイトル 1"/>
          <p:cNvSpPr>
            <a:spLocks noGrp="1"/>
          </p:cNvSpPr>
          <p:nvPr>
            <p:ph type="title"/>
          </p:nvPr>
        </p:nvSpPr>
        <p:spPr>
          <a:xfrm>
            <a:off x="376646" y="143058"/>
            <a:ext cx="12098382" cy="875846"/>
          </a:xfrm>
        </p:spPr>
        <p:txBody>
          <a:bodyPr>
            <a:normAutofit fontScale="90000"/>
          </a:bodyPr>
          <a:lstStyle/>
          <a:p>
            <a:r>
              <a:rPr lang="ja-JP" altLang="en-US" dirty="0"/>
              <a:t>退院阻害</a:t>
            </a:r>
            <a:r>
              <a:rPr lang="ja-JP" altLang="en-US" dirty="0" smtClean="0"/>
              <a:t>要因（全状態像</a:t>
            </a:r>
            <a:r>
              <a:rPr lang="en-US" altLang="ja-JP" dirty="0" smtClean="0"/>
              <a:t>【</a:t>
            </a:r>
            <a:r>
              <a:rPr lang="ja-JP" altLang="en-US" dirty="0" smtClean="0"/>
              <a:t>寛解・院内寛解群</a:t>
            </a:r>
            <a:r>
              <a:rPr lang="en-US" altLang="ja-JP" dirty="0" smtClean="0"/>
              <a:t>】</a:t>
            </a:r>
            <a:r>
              <a:rPr lang="ja-JP" altLang="en-US" dirty="0" smtClean="0"/>
              <a:t>）</a:t>
            </a:r>
            <a:endParaRPr kumimoji="1" lang="ja-JP" altLang="en-US" dirty="0"/>
          </a:p>
        </p:txBody>
      </p:sp>
      <p:sp>
        <p:nvSpPr>
          <p:cNvPr id="6" name="正方形/長方形 5"/>
          <p:cNvSpPr/>
          <p:nvPr/>
        </p:nvSpPr>
        <p:spPr>
          <a:xfrm>
            <a:off x="9275620" y="875212"/>
            <a:ext cx="2154380" cy="5653087"/>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79646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3716" y="103869"/>
            <a:ext cx="10515600" cy="784406"/>
          </a:xfrm>
        </p:spPr>
        <p:txBody>
          <a:bodyPr/>
          <a:lstStyle/>
          <a:p>
            <a:r>
              <a:rPr lang="ja-JP" altLang="en-US" dirty="0"/>
              <a:t>退院阻害要因</a:t>
            </a:r>
            <a:r>
              <a:rPr lang="ja-JP" altLang="en-US" dirty="0" smtClean="0"/>
              <a:t>（</a:t>
            </a:r>
            <a:r>
              <a:rPr lang="en-US" altLang="ja-JP" dirty="0" smtClean="0"/>
              <a:t>65</a:t>
            </a:r>
            <a:r>
              <a:rPr lang="ja-JP" altLang="en-US" dirty="0" smtClean="0"/>
              <a:t>歳以上）</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452889369"/>
              </p:ext>
            </p:extLst>
          </p:nvPr>
        </p:nvGraphicFramePr>
        <p:xfrm>
          <a:off x="458037" y="796835"/>
          <a:ext cx="10971965" cy="5921000"/>
        </p:xfrm>
        <a:graphic>
          <a:graphicData uri="http://schemas.openxmlformats.org/drawingml/2006/table">
            <a:tbl>
              <a:tblPr>
                <a:tableStyleId>{5C22544A-7EE6-4342-B048-85BDC9FD1C3A}</a:tableStyleId>
              </a:tblPr>
              <a:tblGrid>
                <a:gridCol w="6451325">
                  <a:extLst>
                    <a:ext uri="{9D8B030D-6E8A-4147-A177-3AD203B41FA5}">
                      <a16:colId xmlns:a16="http://schemas.microsoft.com/office/drawing/2014/main" val="1775504881"/>
                    </a:ext>
                  </a:extLst>
                </a:gridCol>
                <a:gridCol w="1130160">
                  <a:extLst>
                    <a:ext uri="{9D8B030D-6E8A-4147-A177-3AD203B41FA5}">
                      <a16:colId xmlns:a16="http://schemas.microsoft.com/office/drawing/2014/main" val="3140809018"/>
                    </a:ext>
                  </a:extLst>
                </a:gridCol>
                <a:gridCol w="1130160">
                  <a:extLst>
                    <a:ext uri="{9D8B030D-6E8A-4147-A177-3AD203B41FA5}">
                      <a16:colId xmlns:a16="http://schemas.microsoft.com/office/drawing/2014/main" val="3385026801"/>
                    </a:ext>
                  </a:extLst>
                </a:gridCol>
                <a:gridCol w="1130160">
                  <a:extLst>
                    <a:ext uri="{9D8B030D-6E8A-4147-A177-3AD203B41FA5}">
                      <a16:colId xmlns:a16="http://schemas.microsoft.com/office/drawing/2014/main" val="3355816221"/>
                    </a:ext>
                  </a:extLst>
                </a:gridCol>
                <a:gridCol w="1130160">
                  <a:extLst>
                    <a:ext uri="{9D8B030D-6E8A-4147-A177-3AD203B41FA5}">
                      <a16:colId xmlns:a16="http://schemas.microsoft.com/office/drawing/2014/main" val="2124586419"/>
                    </a:ext>
                  </a:extLst>
                </a:gridCol>
              </a:tblGrid>
              <a:tr h="282334">
                <a:tc rowSpan="2">
                  <a:txBody>
                    <a:bodyPr/>
                    <a:lstStyle/>
                    <a:p>
                      <a:pPr algn="l" fontAlgn="ct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gridSpan="2">
                  <a:txBody>
                    <a:bodyPr/>
                    <a:lstStyle/>
                    <a:p>
                      <a:pPr algn="ctr" fontAlgn="ctr"/>
                      <a:r>
                        <a:rPr lang="en-US" altLang="ja-JP" sz="1600" u="none" strike="noStrike" dirty="0">
                          <a:effectLst/>
                        </a:rPr>
                        <a:t>65</a:t>
                      </a:r>
                      <a:r>
                        <a:rPr lang="ja-JP" altLang="en-US" sz="1600" u="none" strike="noStrike" dirty="0">
                          <a:effectLst/>
                        </a:rPr>
                        <a:t>歳以上</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hMerge="1">
                  <a:txBody>
                    <a:bodyPr/>
                    <a:lstStyle/>
                    <a:p>
                      <a:endParaRPr kumimoji="1" lang="ja-JP" altLang="en-US"/>
                    </a:p>
                  </a:txBody>
                  <a:tcPr/>
                </a:tc>
                <a:tc gridSpan="2">
                  <a:txBody>
                    <a:bodyPr/>
                    <a:lstStyle/>
                    <a:p>
                      <a:pPr algn="ctr" fontAlgn="ctr"/>
                      <a:r>
                        <a:rPr lang="en-US" altLang="zh-CN" sz="1600" u="none" strike="noStrike" dirty="0">
                          <a:effectLst/>
                        </a:rPr>
                        <a:t>(</a:t>
                      </a:r>
                      <a:r>
                        <a:rPr lang="zh-CN" altLang="en-US" sz="1600" u="none" strike="noStrike" dirty="0">
                          <a:effectLst/>
                        </a:rPr>
                        <a:t>参考） </a:t>
                      </a:r>
                      <a:r>
                        <a:rPr lang="en-US" altLang="zh-CN" sz="1600" u="none" strike="noStrike" dirty="0">
                          <a:effectLst/>
                        </a:rPr>
                        <a:t>65</a:t>
                      </a:r>
                      <a:r>
                        <a:rPr lang="zh-CN" altLang="en-US" sz="1600" u="none" strike="noStrike" dirty="0">
                          <a:effectLst/>
                        </a:rPr>
                        <a:t>歳未満</a:t>
                      </a:r>
                      <a:endParaRPr lang="zh-CN"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hMerge="1">
                  <a:txBody>
                    <a:bodyPr/>
                    <a:lstStyle/>
                    <a:p>
                      <a:endParaRPr kumimoji="1" lang="ja-JP" altLang="en-US"/>
                    </a:p>
                  </a:txBody>
                  <a:tcPr/>
                </a:tc>
                <a:extLst>
                  <a:ext uri="{0D108BD9-81ED-4DB2-BD59-A6C34878D82A}">
                    <a16:rowId xmlns:a16="http://schemas.microsoft.com/office/drawing/2014/main" val="3454472785"/>
                  </a:ext>
                </a:extLst>
              </a:tr>
              <a:tr h="282334">
                <a:tc vMerge="1">
                  <a:txBody>
                    <a:bodyPr/>
                    <a:lstStyle/>
                    <a:p>
                      <a:pPr algn="l" fontAlgn="ct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l" fontAlgn="ctr"/>
                      <a:r>
                        <a:rPr lang="ja-JP" altLang="en-US" sz="1600" u="none" strike="noStrike" dirty="0">
                          <a:effectLst/>
                        </a:rPr>
                        <a:t>大阪府</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l" fontAlgn="ctr"/>
                      <a:r>
                        <a:rPr lang="ja-JP" altLang="en-US" sz="1600" u="none" strike="noStrike" dirty="0">
                          <a:effectLst/>
                        </a:rPr>
                        <a:t>北河内</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l" fontAlgn="ctr"/>
                      <a:r>
                        <a:rPr lang="ja-JP" altLang="en-US" sz="1600" u="none" strike="noStrike">
                          <a:effectLst/>
                        </a:rPr>
                        <a:t>大阪府</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l" fontAlgn="ctr"/>
                      <a:r>
                        <a:rPr lang="ja-JP" altLang="en-US" sz="1600" u="none" strike="noStrike">
                          <a:effectLst/>
                        </a:rPr>
                        <a:t>北河内</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88032019"/>
                  </a:ext>
                </a:extLst>
              </a:tr>
              <a:tr h="556654">
                <a:tc>
                  <a:txBody>
                    <a:bodyPr/>
                    <a:lstStyle/>
                    <a:p>
                      <a:pPr algn="l" fontAlgn="ctr"/>
                      <a:r>
                        <a:rPr lang="ja-JP" altLang="en-US" sz="1600" u="none" strike="noStrike" dirty="0">
                          <a:solidFill>
                            <a:srgbClr val="FF0000"/>
                          </a:solidFill>
                          <a:effectLst/>
                        </a:rPr>
                        <a:t>病状は落ち着いているが、時々不安定な病状が見られ、</a:t>
                      </a:r>
                      <a:br>
                        <a:rPr lang="ja-JP" altLang="en-US" sz="1600" u="none" strike="noStrike" dirty="0">
                          <a:solidFill>
                            <a:srgbClr val="FF0000"/>
                          </a:solidFill>
                          <a:effectLst/>
                        </a:rPr>
                      </a:br>
                      <a:r>
                        <a:rPr lang="ja-JP" altLang="en-US" sz="1600" u="none" strike="noStrike" dirty="0">
                          <a:solidFill>
                            <a:srgbClr val="FF0000"/>
                          </a:solidFill>
                          <a:effectLst/>
                        </a:rPr>
                        <a:t>そのことが退院を阻害する要因になっている</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37.1%</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solidFill>
                            <a:srgbClr val="FF0000"/>
                          </a:solidFill>
                          <a:effectLst/>
                        </a:rPr>
                        <a:t>46.5%</a:t>
                      </a:r>
                      <a:endParaRPr lang="en-US" altLang="ja-JP"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40.1%</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36.1%</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488780458"/>
                  </a:ext>
                </a:extLst>
              </a:tr>
              <a:tr h="282334">
                <a:tc>
                  <a:txBody>
                    <a:bodyPr/>
                    <a:lstStyle/>
                    <a:p>
                      <a:pPr algn="l" fontAlgn="ctr"/>
                      <a:r>
                        <a:rPr lang="ja-JP" altLang="en-US" sz="1600" u="none" strike="noStrike" dirty="0">
                          <a:effectLst/>
                        </a:rPr>
                        <a:t>病識がなく通院服薬の中断が予測される</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28.7%</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34.7%</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35.3%</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31.1%</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1895982483"/>
                  </a:ext>
                </a:extLst>
              </a:tr>
              <a:tr h="282334">
                <a:tc>
                  <a:txBody>
                    <a:bodyPr/>
                    <a:lstStyle/>
                    <a:p>
                      <a:pPr algn="l" fontAlgn="ctr"/>
                      <a:r>
                        <a:rPr lang="ja-JP" altLang="en-US" sz="1600" u="none" strike="noStrike">
                          <a:effectLst/>
                        </a:rPr>
                        <a:t>反社会的行動が予想される</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4.2%</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10.9%</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8.2%</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115750329"/>
                  </a:ext>
                </a:extLst>
              </a:tr>
              <a:tr h="282334">
                <a:tc>
                  <a:txBody>
                    <a:bodyPr/>
                    <a:lstStyle/>
                    <a:p>
                      <a:pPr algn="l" fontAlgn="ctr"/>
                      <a:r>
                        <a:rPr lang="ja-JP" altLang="en-US" sz="1600" u="none" strike="noStrike" dirty="0">
                          <a:solidFill>
                            <a:srgbClr val="FF0000"/>
                          </a:solidFill>
                          <a:effectLst/>
                        </a:rPr>
                        <a:t>退院意欲が乏しい</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39.9%</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solidFill>
                            <a:srgbClr val="FF0000"/>
                          </a:solidFill>
                          <a:effectLst/>
                        </a:rPr>
                        <a:t>44.6%</a:t>
                      </a:r>
                      <a:endParaRPr lang="en-US" altLang="ja-JP"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33.0%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28.7%</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4214245526"/>
                  </a:ext>
                </a:extLst>
              </a:tr>
              <a:tr h="282334">
                <a:tc>
                  <a:txBody>
                    <a:bodyPr/>
                    <a:lstStyle/>
                    <a:p>
                      <a:pPr algn="l" fontAlgn="ctr"/>
                      <a:r>
                        <a:rPr lang="ja-JP" altLang="en-US" sz="1600" b="1" u="none" strike="noStrike" dirty="0">
                          <a:solidFill>
                            <a:srgbClr val="FF0000"/>
                          </a:solidFill>
                          <a:effectLst/>
                        </a:rPr>
                        <a:t>現実認識が乏しい</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43.3%</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b="1" u="none" strike="noStrike" dirty="0">
                          <a:solidFill>
                            <a:srgbClr val="FF0000"/>
                          </a:solidFill>
                          <a:effectLst/>
                        </a:rPr>
                        <a:t>53.5%</a:t>
                      </a:r>
                      <a:endParaRPr lang="en-US" altLang="ja-JP"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46.1%</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b="1" u="none" strike="noStrike" dirty="0">
                          <a:solidFill>
                            <a:srgbClr val="FF0000"/>
                          </a:solidFill>
                          <a:effectLst/>
                        </a:rPr>
                        <a:t>50.0%</a:t>
                      </a:r>
                      <a:endParaRPr lang="en-US" altLang="ja-JP"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629943908"/>
                  </a:ext>
                </a:extLst>
              </a:tr>
              <a:tr h="282334">
                <a:tc>
                  <a:txBody>
                    <a:bodyPr/>
                    <a:lstStyle/>
                    <a:p>
                      <a:pPr algn="l" fontAlgn="ctr"/>
                      <a:r>
                        <a:rPr lang="ja-JP" altLang="en-US" sz="1600" u="none" strike="noStrike">
                          <a:effectLst/>
                        </a:rPr>
                        <a:t>退院による環境変化への不安が強い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32.0%</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38.6%</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32.4%</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29.5%</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4085745331"/>
                  </a:ext>
                </a:extLst>
              </a:tr>
              <a:tr h="282334">
                <a:tc>
                  <a:txBody>
                    <a:bodyPr/>
                    <a:lstStyle/>
                    <a:p>
                      <a:pPr algn="l" fontAlgn="ctr"/>
                      <a:r>
                        <a:rPr lang="ja-JP" altLang="en-US" sz="1600" u="none" strike="noStrike">
                          <a:effectLst/>
                        </a:rPr>
                        <a:t>援助者との対人関係が持てない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9.5%</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22.8%</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12.3%</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10.7%</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1357655724"/>
                  </a:ext>
                </a:extLst>
              </a:tr>
              <a:tr h="282334">
                <a:tc>
                  <a:txBody>
                    <a:bodyPr/>
                    <a:lstStyle/>
                    <a:p>
                      <a:pPr algn="l" fontAlgn="ctr"/>
                      <a:r>
                        <a:rPr lang="ja-JP" altLang="en-US" sz="1600" u="none" strike="noStrike" dirty="0">
                          <a:solidFill>
                            <a:srgbClr val="FF0000"/>
                          </a:solidFill>
                          <a:effectLst/>
                        </a:rPr>
                        <a:t>家事（食事・洗濯・金銭管理など）ができない</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38.0%</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solidFill>
                            <a:srgbClr val="FF0000"/>
                          </a:solidFill>
                          <a:effectLst/>
                        </a:rPr>
                        <a:t>47.5%</a:t>
                      </a:r>
                      <a:endParaRPr lang="en-US" altLang="ja-JP"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34.7%</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36.1%</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328792858"/>
                  </a:ext>
                </a:extLst>
              </a:tr>
              <a:tr h="282334">
                <a:tc>
                  <a:txBody>
                    <a:bodyPr/>
                    <a:lstStyle/>
                    <a:p>
                      <a:pPr algn="l" fontAlgn="ctr"/>
                      <a:r>
                        <a:rPr lang="ja-JP" altLang="en-US" sz="1600" u="none" strike="noStrike">
                          <a:effectLst/>
                        </a:rPr>
                        <a:t>家族がいない、本人をサポートする機能が実質ない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18.1%</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23.8%</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18.6%</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15.6%</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4052414619"/>
                  </a:ext>
                </a:extLst>
              </a:tr>
              <a:tr h="282334">
                <a:tc>
                  <a:txBody>
                    <a:bodyPr/>
                    <a:lstStyle/>
                    <a:p>
                      <a:pPr algn="l" fontAlgn="ctr"/>
                      <a:r>
                        <a:rPr lang="ja-JP" altLang="en-US" sz="1600" u="none" strike="noStrike">
                          <a:effectLst/>
                        </a:rPr>
                        <a:t>家族から退院に反対がある</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22.2%</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20.8%</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22.5%</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32.0%</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2615575403"/>
                  </a:ext>
                </a:extLst>
              </a:tr>
              <a:tr h="282334">
                <a:tc>
                  <a:txBody>
                    <a:bodyPr/>
                    <a:lstStyle/>
                    <a:p>
                      <a:pPr algn="l" fontAlgn="ctr"/>
                      <a:r>
                        <a:rPr lang="ja-JP" altLang="en-US" sz="1600" b="1" u="none" strike="noStrike" dirty="0">
                          <a:solidFill>
                            <a:srgbClr val="FF0000"/>
                          </a:solidFill>
                          <a:effectLst/>
                        </a:rPr>
                        <a:t>住まいの確保が出来ない</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37.7%</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b="1" u="none" strike="noStrike" dirty="0">
                          <a:solidFill>
                            <a:srgbClr val="FF0000"/>
                          </a:solidFill>
                          <a:effectLst/>
                        </a:rPr>
                        <a:t>59.4%</a:t>
                      </a:r>
                      <a:endParaRPr lang="en-US" altLang="ja-JP"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36.0%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b="1" u="none" strike="noStrike" dirty="0">
                          <a:solidFill>
                            <a:srgbClr val="FF0000"/>
                          </a:solidFill>
                          <a:effectLst/>
                        </a:rPr>
                        <a:t>45.9%</a:t>
                      </a:r>
                      <a:endParaRPr lang="en-US" altLang="ja-JP"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655610407"/>
                  </a:ext>
                </a:extLst>
              </a:tr>
              <a:tr h="282334">
                <a:tc>
                  <a:txBody>
                    <a:bodyPr/>
                    <a:lstStyle/>
                    <a:p>
                      <a:pPr algn="l" fontAlgn="ctr"/>
                      <a:r>
                        <a:rPr lang="ja-JP" altLang="en-US" sz="1600" u="none" strike="noStrike">
                          <a:effectLst/>
                        </a:rPr>
                        <a:t>生活費の確保が出来ない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4.5%</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6.9%</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4.2%</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4.9%</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3916589746"/>
                  </a:ext>
                </a:extLst>
              </a:tr>
              <a:tr h="282334">
                <a:tc>
                  <a:txBody>
                    <a:bodyPr/>
                    <a:lstStyle/>
                    <a:p>
                      <a:pPr algn="l" fontAlgn="ctr"/>
                      <a:r>
                        <a:rPr lang="ja-JP" altLang="en-US" sz="1600" u="none" strike="noStrike">
                          <a:effectLst/>
                        </a:rPr>
                        <a:t>日常生活を支える制度がない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6.9%</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16.8%</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7.4%</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10.7%</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2553036955"/>
                  </a:ext>
                </a:extLst>
              </a:tr>
              <a:tr h="282334">
                <a:tc>
                  <a:txBody>
                    <a:bodyPr/>
                    <a:lstStyle/>
                    <a:p>
                      <a:pPr algn="l" fontAlgn="ctr"/>
                      <a:r>
                        <a:rPr lang="ja-JP" altLang="en-US" sz="1600" u="none" strike="noStrike">
                          <a:effectLst/>
                        </a:rPr>
                        <a:t>救急診療体制がない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1.5%</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14.9%</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0.8%</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4.1%</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1396060630"/>
                  </a:ext>
                </a:extLst>
              </a:tr>
              <a:tr h="282334">
                <a:tc>
                  <a:txBody>
                    <a:bodyPr/>
                    <a:lstStyle/>
                    <a:p>
                      <a:pPr algn="l" fontAlgn="ctr"/>
                      <a:r>
                        <a:rPr lang="ja-JP" altLang="en-US" sz="1600" u="none" strike="noStrike">
                          <a:effectLst/>
                        </a:rPr>
                        <a:t>退院に向けてサポートする人的資源が乏しい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10.1%</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25.7%</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11.7%</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17.2%</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2025215732"/>
                  </a:ext>
                </a:extLst>
              </a:tr>
              <a:tr h="282334">
                <a:tc>
                  <a:txBody>
                    <a:bodyPr/>
                    <a:lstStyle/>
                    <a:p>
                      <a:pPr algn="l" fontAlgn="ctr"/>
                      <a:r>
                        <a:rPr lang="ja-JP" altLang="en-US" sz="1600" u="none" strike="noStrike">
                          <a:effectLst/>
                        </a:rPr>
                        <a:t>退院後サポート・マネジメントする人的資源が乏しい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12.8%</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26.7%</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12.4%</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20.5%</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1772848250"/>
                  </a:ext>
                </a:extLst>
              </a:tr>
              <a:tr h="282334">
                <a:tc>
                  <a:txBody>
                    <a:bodyPr/>
                    <a:lstStyle/>
                    <a:p>
                      <a:pPr algn="l" fontAlgn="ctr"/>
                      <a:r>
                        <a:rPr lang="ja-JP" altLang="en-US" sz="1600" u="none" strike="noStrike">
                          <a:effectLst/>
                        </a:rPr>
                        <a:t>住所地と入院先の距離があり支援体制をとりにくい</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1.7%</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0.0%</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2.8%</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0.0%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2272608489"/>
                  </a:ext>
                </a:extLst>
              </a:tr>
              <a:tr h="282334">
                <a:tc>
                  <a:txBody>
                    <a:bodyPr/>
                    <a:lstStyle/>
                    <a:p>
                      <a:pPr algn="l" fontAlgn="ctr"/>
                      <a:r>
                        <a:rPr lang="ja-JP" altLang="en-US" sz="1600" u="none" strike="noStrike">
                          <a:effectLst/>
                        </a:rPr>
                        <a:t>その他の退院阻害要因がある</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6.9%</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a:effectLst/>
                        </a:rPr>
                        <a:t>12.9%</a:t>
                      </a:r>
                      <a:endParaRPr lang="en-US" altLang="ja-JP"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8.1%</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tc>
                  <a:txBody>
                    <a:bodyPr/>
                    <a:lstStyle/>
                    <a:p>
                      <a:pPr algn="r" fontAlgn="ctr"/>
                      <a:r>
                        <a:rPr lang="en-US" altLang="ja-JP" sz="1600" u="none" strike="noStrike" dirty="0">
                          <a:effectLst/>
                        </a:rPr>
                        <a:t>8.2%</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14" marR="8014" marT="8014" marB="0" anchor="ctr"/>
                </a:tc>
                <a:extLst>
                  <a:ext uri="{0D108BD9-81ED-4DB2-BD59-A6C34878D82A}">
                    <a16:rowId xmlns:a16="http://schemas.microsoft.com/office/drawing/2014/main" val="4120858769"/>
                  </a:ext>
                </a:extLst>
              </a:tr>
            </a:tbl>
          </a:graphicData>
        </a:graphic>
      </p:graphicFrame>
      <p:sp>
        <p:nvSpPr>
          <p:cNvPr id="4" name="正方形/長方形 3"/>
          <p:cNvSpPr/>
          <p:nvPr/>
        </p:nvSpPr>
        <p:spPr>
          <a:xfrm>
            <a:off x="8052063" y="1059110"/>
            <a:ext cx="1119646"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0310356" y="1059110"/>
            <a:ext cx="1119646"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90393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732449653"/>
              </p:ext>
            </p:extLst>
          </p:nvPr>
        </p:nvGraphicFramePr>
        <p:xfrm>
          <a:off x="318095" y="783771"/>
          <a:ext cx="11346801" cy="5926480"/>
        </p:xfrm>
        <a:graphic>
          <a:graphicData uri="http://schemas.openxmlformats.org/drawingml/2006/table">
            <a:tbl>
              <a:tblPr>
                <a:tableStyleId>{5C22544A-7EE6-4342-B048-85BDC9FD1C3A}</a:tableStyleId>
              </a:tblPr>
              <a:tblGrid>
                <a:gridCol w="6671725">
                  <a:extLst>
                    <a:ext uri="{9D8B030D-6E8A-4147-A177-3AD203B41FA5}">
                      <a16:colId xmlns:a16="http://schemas.microsoft.com/office/drawing/2014/main" val="3621212084"/>
                    </a:ext>
                  </a:extLst>
                </a:gridCol>
                <a:gridCol w="1168769">
                  <a:extLst>
                    <a:ext uri="{9D8B030D-6E8A-4147-A177-3AD203B41FA5}">
                      <a16:colId xmlns:a16="http://schemas.microsoft.com/office/drawing/2014/main" val="878537132"/>
                    </a:ext>
                  </a:extLst>
                </a:gridCol>
                <a:gridCol w="1168769">
                  <a:extLst>
                    <a:ext uri="{9D8B030D-6E8A-4147-A177-3AD203B41FA5}">
                      <a16:colId xmlns:a16="http://schemas.microsoft.com/office/drawing/2014/main" val="803490702"/>
                    </a:ext>
                  </a:extLst>
                </a:gridCol>
                <a:gridCol w="1168769">
                  <a:extLst>
                    <a:ext uri="{9D8B030D-6E8A-4147-A177-3AD203B41FA5}">
                      <a16:colId xmlns:a16="http://schemas.microsoft.com/office/drawing/2014/main" val="4260821313"/>
                    </a:ext>
                  </a:extLst>
                </a:gridCol>
                <a:gridCol w="1168769">
                  <a:extLst>
                    <a:ext uri="{9D8B030D-6E8A-4147-A177-3AD203B41FA5}">
                      <a16:colId xmlns:a16="http://schemas.microsoft.com/office/drawing/2014/main" val="1942374352"/>
                    </a:ext>
                  </a:extLst>
                </a:gridCol>
              </a:tblGrid>
              <a:tr h="20720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gridSpan="2">
                  <a:txBody>
                    <a:bodyPr/>
                    <a:lstStyle/>
                    <a:p>
                      <a:pPr algn="ctr" fontAlgn="ctr"/>
                      <a:r>
                        <a:rPr lang="en-US" altLang="ja-JP" sz="1800" u="none" strike="noStrike">
                          <a:effectLst/>
                        </a:rPr>
                        <a:t>65</a:t>
                      </a:r>
                      <a:r>
                        <a:rPr lang="ja-JP" altLang="en-US" sz="1800" u="none" strike="noStrike">
                          <a:effectLst/>
                        </a:rPr>
                        <a:t>歳以上</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hMerge="1">
                  <a:txBody>
                    <a:bodyPr/>
                    <a:lstStyle/>
                    <a:p>
                      <a:endParaRPr kumimoji="1" lang="ja-JP" altLang="en-US"/>
                    </a:p>
                  </a:txBody>
                  <a:tcPr/>
                </a:tc>
                <a:tc gridSpan="2">
                  <a:txBody>
                    <a:bodyPr/>
                    <a:lstStyle/>
                    <a:p>
                      <a:pPr algn="ctr" fontAlgn="ctr"/>
                      <a:r>
                        <a:rPr lang="ja-JP" altLang="en-US" sz="1800" u="none" strike="noStrike" dirty="0" smtClean="0">
                          <a:effectLst/>
                        </a:rPr>
                        <a:t>（参考）</a:t>
                      </a:r>
                      <a:r>
                        <a:rPr lang="en-US" altLang="ja-JP" sz="1800" u="none" strike="noStrike" dirty="0" smtClean="0">
                          <a:effectLst/>
                        </a:rPr>
                        <a:t>65</a:t>
                      </a:r>
                      <a:r>
                        <a:rPr lang="ja-JP" altLang="en-US" sz="1800" u="none" strike="noStrike" dirty="0">
                          <a:effectLst/>
                        </a:rPr>
                        <a:t>歳未満</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hMerge="1">
                  <a:txBody>
                    <a:bodyPr/>
                    <a:lstStyle/>
                    <a:p>
                      <a:endParaRPr kumimoji="1" lang="ja-JP" altLang="en-US"/>
                    </a:p>
                  </a:txBody>
                  <a:tcPr/>
                </a:tc>
                <a:extLst>
                  <a:ext uri="{0D108BD9-81ED-4DB2-BD59-A6C34878D82A}">
                    <a16:rowId xmlns:a16="http://schemas.microsoft.com/office/drawing/2014/main" val="3068462944"/>
                  </a:ext>
                </a:extLst>
              </a:tr>
              <a:tr h="20720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dirty="0">
                          <a:effectLst/>
                        </a:rPr>
                        <a:t>大阪府</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a:effectLst/>
                        </a:rPr>
                        <a:t>北河内</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dirty="0">
                          <a:effectLst/>
                        </a:rPr>
                        <a:t>大阪府</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682721505"/>
                  </a:ext>
                </a:extLst>
              </a:tr>
              <a:tr h="414413">
                <a:tc>
                  <a:txBody>
                    <a:bodyPr/>
                    <a:lstStyle/>
                    <a:p>
                      <a:pPr algn="l" fontAlgn="ctr"/>
                      <a:r>
                        <a:rPr lang="ja-JP" altLang="en-US" sz="1800" u="none" strike="noStrike" dirty="0">
                          <a:solidFill>
                            <a:srgbClr val="FF0000"/>
                          </a:solidFill>
                          <a:effectLst/>
                        </a:rPr>
                        <a:t>病状は落ち着いているが、時々不安定な病状が見られ、</a:t>
                      </a:r>
                      <a:br>
                        <a:rPr lang="ja-JP" altLang="en-US" sz="1800" u="none" strike="noStrike" dirty="0">
                          <a:solidFill>
                            <a:srgbClr val="FF0000"/>
                          </a:solidFill>
                          <a:effectLst/>
                        </a:rPr>
                      </a:br>
                      <a:r>
                        <a:rPr lang="ja-JP" altLang="en-US" sz="1800" u="none" strike="noStrike" dirty="0">
                          <a:solidFill>
                            <a:srgbClr val="FF0000"/>
                          </a:solidFill>
                          <a:effectLst/>
                        </a:rPr>
                        <a:t>そのことが退院を阻害する要因になっている</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32.7%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30.8%</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33.6%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38.1%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465888220"/>
                  </a:ext>
                </a:extLst>
              </a:tr>
              <a:tr h="207207">
                <a:tc>
                  <a:txBody>
                    <a:bodyPr/>
                    <a:lstStyle/>
                    <a:p>
                      <a:pPr algn="l" fontAlgn="ctr"/>
                      <a:r>
                        <a:rPr lang="ja-JP" altLang="en-US" sz="1800" u="none" strike="noStrike">
                          <a:effectLst/>
                        </a:rPr>
                        <a:t>病識がなく通院服薬の中断が予測される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19.4%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24.9%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19.0%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149363728"/>
                  </a:ext>
                </a:extLst>
              </a:tr>
              <a:tr h="207207">
                <a:tc>
                  <a:txBody>
                    <a:bodyPr/>
                    <a:lstStyle/>
                    <a:p>
                      <a:pPr algn="l" fontAlgn="ctr"/>
                      <a:r>
                        <a:rPr lang="ja-JP" altLang="en-US" sz="1800" u="none" strike="noStrike" dirty="0">
                          <a:effectLst/>
                        </a:rPr>
                        <a:t>反社会的行動が予想される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2.8%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8.6%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9.5%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731884961"/>
                  </a:ext>
                </a:extLst>
              </a:tr>
              <a:tr h="207207">
                <a:tc>
                  <a:txBody>
                    <a:bodyPr/>
                    <a:lstStyle/>
                    <a:p>
                      <a:pPr algn="l" fontAlgn="ctr"/>
                      <a:r>
                        <a:rPr lang="ja-JP" altLang="en-US" sz="1800" u="none" strike="noStrike">
                          <a:effectLst/>
                        </a:rPr>
                        <a:t>退院意欲が乏しい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39.2%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33.6%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47.6%</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094274554"/>
                  </a:ext>
                </a:extLst>
              </a:tr>
              <a:tr h="207207">
                <a:tc>
                  <a:txBody>
                    <a:bodyPr/>
                    <a:lstStyle/>
                    <a:p>
                      <a:pPr algn="l" fontAlgn="ctr"/>
                      <a:r>
                        <a:rPr lang="ja-JP" altLang="en-US" sz="1800" u="none" strike="noStrike">
                          <a:effectLst/>
                        </a:rPr>
                        <a:t>現実認識が乏しい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25.1%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23.0%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35.2%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33.3%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431060478"/>
                  </a:ext>
                </a:extLst>
              </a:tr>
              <a:tr h="207207">
                <a:tc>
                  <a:txBody>
                    <a:bodyPr/>
                    <a:lstStyle/>
                    <a:p>
                      <a:pPr algn="l" fontAlgn="ctr"/>
                      <a:r>
                        <a:rPr lang="ja-JP" altLang="en-US" sz="1800" u="none" strike="noStrike" dirty="0">
                          <a:solidFill>
                            <a:srgbClr val="FF0000"/>
                          </a:solidFill>
                          <a:effectLst/>
                        </a:rPr>
                        <a:t>退院による環境変化への不安が強い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31.5%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30.8%</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33.9%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28.6%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508811974"/>
                  </a:ext>
                </a:extLst>
              </a:tr>
              <a:tr h="207207">
                <a:tc>
                  <a:txBody>
                    <a:bodyPr/>
                    <a:lstStyle/>
                    <a:p>
                      <a:pPr algn="l" fontAlgn="ctr"/>
                      <a:r>
                        <a:rPr lang="ja-JP" altLang="en-US" sz="1800" u="none" strike="noStrike">
                          <a:effectLst/>
                        </a:rPr>
                        <a:t>援助者との対人関係が持てない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7.7%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8.3%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961491799"/>
                  </a:ext>
                </a:extLst>
              </a:tr>
              <a:tr h="207207">
                <a:tc>
                  <a:txBody>
                    <a:bodyPr/>
                    <a:lstStyle/>
                    <a:p>
                      <a:pPr algn="l" fontAlgn="ctr"/>
                      <a:r>
                        <a:rPr lang="ja-JP" altLang="en-US" sz="1800" u="none" strike="noStrike">
                          <a:effectLst/>
                        </a:rPr>
                        <a:t>家事（食事・洗濯・金銭管理など）ができない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23.4%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23.1%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28.6%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768775134"/>
                  </a:ext>
                </a:extLst>
              </a:tr>
              <a:tr h="207207">
                <a:tc>
                  <a:txBody>
                    <a:bodyPr/>
                    <a:lstStyle/>
                    <a:p>
                      <a:pPr algn="l" fontAlgn="ctr"/>
                      <a:r>
                        <a:rPr lang="ja-JP" altLang="en-US" sz="1800" u="none" strike="noStrike">
                          <a:effectLst/>
                        </a:rPr>
                        <a:t>家族がいない、本人をサポートする機能が実質ない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13.0%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15.4%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17.3%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14.3%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081267477"/>
                  </a:ext>
                </a:extLst>
              </a:tr>
              <a:tr h="207207">
                <a:tc>
                  <a:txBody>
                    <a:bodyPr/>
                    <a:lstStyle/>
                    <a:p>
                      <a:pPr algn="l" fontAlgn="ctr"/>
                      <a:r>
                        <a:rPr lang="ja-JP" altLang="en-US" sz="1800" u="none" strike="noStrike">
                          <a:effectLst/>
                        </a:rPr>
                        <a:t>家族から退院に反対がある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25.1%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23.1%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21.9%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42.9%</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199091285"/>
                  </a:ext>
                </a:extLst>
              </a:tr>
              <a:tr h="207207">
                <a:tc>
                  <a:txBody>
                    <a:bodyPr/>
                    <a:lstStyle/>
                    <a:p>
                      <a:pPr algn="l" fontAlgn="ctr"/>
                      <a:r>
                        <a:rPr lang="ja-JP" altLang="en-US" sz="1800" b="1" u="none" strike="noStrike" dirty="0">
                          <a:solidFill>
                            <a:srgbClr val="FF0000"/>
                          </a:solidFill>
                          <a:effectLst/>
                        </a:rPr>
                        <a:t>住まいの確保が出来ない</a:t>
                      </a:r>
                      <a:endParaRPr lang="ja-JP" altLang="en-US"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26.8%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53.8%</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38.9%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47.6%</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319044007"/>
                  </a:ext>
                </a:extLst>
              </a:tr>
              <a:tr h="207207">
                <a:tc>
                  <a:txBody>
                    <a:bodyPr/>
                    <a:lstStyle/>
                    <a:p>
                      <a:pPr algn="l" fontAlgn="ctr"/>
                      <a:r>
                        <a:rPr lang="ja-JP" altLang="en-US" sz="1800" u="none" strike="noStrike">
                          <a:effectLst/>
                        </a:rPr>
                        <a:t>生活費の確保が出来ない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15.4%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5.6%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542510242"/>
                  </a:ext>
                </a:extLst>
              </a:tr>
              <a:tr h="207207">
                <a:tc>
                  <a:txBody>
                    <a:bodyPr/>
                    <a:lstStyle/>
                    <a:p>
                      <a:pPr algn="l" fontAlgn="ctr"/>
                      <a:r>
                        <a:rPr lang="ja-JP" altLang="en-US" sz="1800" u="none" strike="noStrike">
                          <a:effectLst/>
                        </a:rPr>
                        <a:t>日常生活を支える制度がない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6.8%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6.3%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689125784"/>
                  </a:ext>
                </a:extLst>
              </a:tr>
              <a:tr h="207207">
                <a:tc>
                  <a:txBody>
                    <a:bodyPr/>
                    <a:lstStyle/>
                    <a:p>
                      <a:pPr algn="l" fontAlgn="ctr"/>
                      <a:r>
                        <a:rPr lang="ja-JP" altLang="en-US" sz="1800" u="none" strike="noStrike">
                          <a:effectLst/>
                        </a:rPr>
                        <a:t>救急診療体制がない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608417314"/>
                  </a:ext>
                </a:extLst>
              </a:tr>
              <a:tr h="207207">
                <a:tc>
                  <a:txBody>
                    <a:bodyPr/>
                    <a:lstStyle/>
                    <a:p>
                      <a:pPr algn="l" fontAlgn="ctr"/>
                      <a:r>
                        <a:rPr lang="ja-JP" altLang="en-US" sz="1800" u="none" strike="noStrike">
                          <a:effectLst/>
                        </a:rPr>
                        <a:t>退院に向けてサポートする人的資源が乏しい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6.8%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13.0%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412354192"/>
                  </a:ext>
                </a:extLst>
              </a:tr>
              <a:tr h="207207">
                <a:tc>
                  <a:txBody>
                    <a:bodyPr/>
                    <a:lstStyle/>
                    <a:p>
                      <a:pPr algn="l" fontAlgn="ctr"/>
                      <a:r>
                        <a:rPr lang="ja-JP" altLang="en-US" sz="1800" u="none" strike="noStrike">
                          <a:effectLst/>
                        </a:rPr>
                        <a:t>退院後サポート・マネジメントする人的資源が乏しい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10.4%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9.5%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65475623"/>
                  </a:ext>
                </a:extLst>
              </a:tr>
              <a:tr h="207207">
                <a:tc>
                  <a:txBody>
                    <a:bodyPr/>
                    <a:lstStyle/>
                    <a:p>
                      <a:pPr algn="l" fontAlgn="ctr"/>
                      <a:r>
                        <a:rPr lang="ja-JP" altLang="en-US" sz="1800" u="none" strike="noStrike">
                          <a:effectLst/>
                        </a:rPr>
                        <a:t>住所地と入院先の距離があり支援体制をとりにくい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4122738606"/>
                  </a:ext>
                </a:extLst>
              </a:tr>
              <a:tr h="207207">
                <a:tc>
                  <a:txBody>
                    <a:bodyPr/>
                    <a:lstStyle/>
                    <a:p>
                      <a:pPr algn="l" fontAlgn="ctr"/>
                      <a:r>
                        <a:rPr lang="ja-JP" altLang="en-US" sz="1800" u="none" strike="noStrike" dirty="0">
                          <a:effectLst/>
                        </a:rPr>
                        <a:t>その他の退院阻害要因がある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6.0%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9.5%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728016703"/>
                  </a:ext>
                </a:extLst>
              </a:tr>
            </a:tbl>
          </a:graphicData>
        </a:graphic>
      </p:graphicFrame>
      <p:sp>
        <p:nvSpPr>
          <p:cNvPr id="4" name="タイトル 1"/>
          <p:cNvSpPr>
            <a:spLocks noGrp="1"/>
          </p:cNvSpPr>
          <p:nvPr>
            <p:ph type="title"/>
          </p:nvPr>
        </p:nvSpPr>
        <p:spPr>
          <a:xfrm>
            <a:off x="156753" y="129994"/>
            <a:ext cx="12035247" cy="771343"/>
          </a:xfrm>
        </p:spPr>
        <p:txBody>
          <a:bodyPr>
            <a:normAutofit/>
          </a:bodyPr>
          <a:lstStyle/>
          <a:p>
            <a:r>
              <a:rPr lang="ja-JP" altLang="en-US" dirty="0"/>
              <a:t>退院阻害</a:t>
            </a:r>
            <a:r>
              <a:rPr lang="ja-JP" altLang="en-US" dirty="0" smtClean="0"/>
              <a:t>要因（</a:t>
            </a:r>
            <a:r>
              <a:rPr lang="en-US" altLang="ja-JP" dirty="0" smtClean="0"/>
              <a:t>65</a:t>
            </a:r>
            <a:r>
              <a:rPr lang="ja-JP" altLang="en-US" dirty="0" smtClean="0"/>
              <a:t>歳以上</a:t>
            </a:r>
            <a:r>
              <a:rPr lang="en-US" altLang="ja-JP" dirty="0" smtClean="0"/>
              <a:t>【</a:t>
            </a:r>
            <a:r>
              <a:rPr lang="ja-JP" altLang="en-US" dirty="0" smtClean="0"/>
              <a:t>寛解・院内寛解</a:t>
            </a:r>
            <a:r>
              <a:rPr lang="en-US" altLang="ja-JP" dirty="0" smtClean="0"/>
              <a:t>】</a:t>
            </a:r>
            <a:r>
              <a:rPr lang="ja-JP" altLang="en-US" dirty="0" smtClean="0"/>
              <a:t>）</a:t>
            </a:r>
            <a:endParaRPr kumimoji="1" lang="ja-JP" altLang="en-US" dirty="0"/>
          </a:p>
        </p:txBody>
      </p:sp>
      <p:sp>
        <p:nvSpPr>
          <p:cNvPr id="5" name="正方形/長方形 4"/>
          <p:cNvSpPr/>
          <p:nvPr/>
        </p:nvSpPr>
        <p:spPr>
          <a:xfrm>
            <a:off x="8176754" y="1051525"/>
            <a:ext cx="1175064"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0489832" y="1051525"/>
            <a:ext cx="1175064"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6699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7125" y="143058"/>
            <a:ext cx="10515600" cy="745218"/>
          </a:xfrm>
        </p:spPr>
        <p:txBody>
          <a:bodyPr/>
          <a:lstStyle/>
          <a:p>
            <a:r>
              <a:rPr lang="ja-JP" altLang="en-US" dirty="0"/>
              <a:t>退院阻害要因</a:t>
            </a:r>
            <a:r>
              <a:rPr lang="ja-JP" altLang="en-US" dirty="0" smtClean="0"/>
              <a:t>（</a:t>
            </a:r>
            <a:r>
              <a:rPr lang="ja-JP" altLang="en-US" dirty="0"/>
              <a:t>入院</a:t>
            </a:r>
            <a:r>
              <a:rPr lang="ja-JP" altLang="en-US" dirty="0" smtClean="0"/>
              <a:t>期間１年以上</a:t>
            </a:r>
            <a:r>
              <a:rPr lang="ja-JP" altLang="en-US" dirty="0"/>
              <a:t>）</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0028582"/>
              </p:ext>
            </p:extLst>
          </p:nvPr>
        </p:nvGraphicFramePr>
        <p:xfrm>
          <a:off x="550403" y="757647"/>
          <a:ext cx="11180041" cy="5926480"/>
        </p:xfrm>
        <a:graphic>
          <a:graphicData uri="http://schemas.openxmlformats.org/drawingml/2006/table">
            <a:tbl>
              <a:tblPr>
                <a:tableStyleId>{5C22544A-7EE6-4342-B048-85BDC9FD1C3A}</a:tableStyleId>
              </a:tblPr>
              <a:tblGrid>
                <a:gridCol w="6381457">
                  <a:extLst>
                    <a:ext uri="{9D8B030D-6E8A-4147-A177-3AD203B41FA5}">
                      <a16:colId xmlns:a16="http://schemas.microsoft.com/office/drawing/2014/main" val="1690639413"/>
                    </a:ext>
                  </a:extLst>
                </a:gridCol>
                <a:gridCol w="1199646">
                  <a:extLst>
                    <a:ext uri="{9D8B030D-6E8A-4147-A177-3AD203B41FA5}">
                      <a16:colId xmlns:a16="http://schemas.microsoft.com/office/drawing/2014/main" val="1617088566"/>
                    </a:ext>
                  </a:extLst>
                </a:gridCol>
                <a:gridCol w="1199646">
                  <a:extLst>
                    <a:ext uri="{9D8B030D-6E8A-4147-A177-3AD203B41FA5}">
                      <a16:colId xmlns:a16="http://schemas.microsoft.com/office/drawing/2014/main" val="4271084451"/>
                    </a:ext>
                  </a:extLst>
                </a:gridCol>
                <a:gridCol w="1199646">
                  <a:extLst>
                    <a:ext uri="{9D8B030D-6E8A-4147-A177-3AD203B41FA5}">
                      <a16:colId xmlns:a16="http://schemas.microsoft.com/office/drawing/2014/main" val="4074024452"/>
                    </a:ext>
                  </a:extLst>
                </a:gridCol>
                <a:gridCol w="1199646">
                  <a:extLst>
                    <a:ext uri="{9D8B030D-6E8A-4147-A177-3AD203B41FA5}">
                      <a16:colId xmlns:a16="http://schemas.microsoft.com/office/drawing/2014/main" val="3054805552"/>
                    </a:ext>
                  </a:extLst>
                </a:gridCol>
              </a:tblGrid>
              <a:tr h="20720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gridSpan="2">
                  <a:txBody>
                    <a:bodyPr/>
                    <a:lstStyle/>
                    <a:p>
                      <a:pPr algn="ctr" fontAlgn="ctr"/>
                      <a:r>
                        <a:rPr lang="ja-JP" altLang="en-US" sz="1800" u="none" strike="noStrike" dirty="0">
                          <a:effectLst/>
                        </a:rPr>
                        <a:t>１年以上</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hMerge="1">
                  <a:txBody>
                    <a:bodyPr/>
                    <a:lstStyle/>
                    <a:p>
                      <a:endParaRPr kumimoji="1" lang="ja-JP" altLang="en-US"/>
                    </a:p>
                  </a:txBody>
                  <a:tcPr/>
                </a:tc>
                <a:tc gridSpan="2">
                  <a:txBody>
                    <a:bodyPr/>
                    <a:lstStyle/>
                    <a:p>
                      <a:pPr algn="ctr" fontAlgn="ctr"/>
                      <a:r>
                        <a:rPr lang="ja-JP" altLang="en-US" sz="1800" u="none" strike="noStrike" dirty="0" smtClean="0">
                          <a:effectLst/>
                        </a:rPr>
                        <a:t>（参考）１年</a:t>
                      </a:r>
                      <a:r>
                        <a:rPr lang="ja-JP" altLang="en-US" sz="1800" u="none" strike="noStrike" dirty="0">
                          <a:effectLst/>
                        </a:rPr>
                        <a:t>未満</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hMerge="1">
                  <a:txBody>
                    <a:bodyPr/>
                    <a:lstStyle/>
                    <a:p>
                      <a:endParaRPr kumimoji="1" lang="ja-JP" altLang="en-US"/>
                    </a:p>
                  </a:txBody>
                  <a:tcPr/>
                </a:tc>
                <a:extLst>
                  <a:ext uri="{0D108BD9-81ED-4DB2-BD59-A6C34878D82A}">
                    <a16:rowId xmlns:a16="http://schemas.microsoft.com/office/drawing/2014/main" val="965190110"/>
                  </a:ext>
                </a:extLst>
              </a:tr>
              <a:tr h="20720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a:effectLst/>
                        </a:rPr>
                        <a:t>大阪府</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a:effectLst/>
                        </a:rPr>
                        <a:t>北河内</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a:effectLst/>
                        </a:rPr>
                        <a:t>大阪府</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075796754"/>
                  </a:ext>
                </a:extLst>
              </a:tr>
              <a:tr h="414413">
                <a:tc>
                  <a:txBody>
                    <a:bodyPr/>
                    <a:lstStyle/>
                    <a:p>
                      <a:pPr algn="l" fontAlgn="ctr"/>
                      <a:r>
                        <a:rPr lang="ja-JP" altLang="en-US" sz="1800" u="none" strike="noStrike" dirty="0">
                          <a:effectLst/>
                        </a:rPr>
                        <a:t>病状は落ち着いているが、時々不安定な病状が見られ、</a:t>
                      </a:r>
                      <a:br>
                        <a:rPr lang="ja-JP" altLang="en-US" sz="1800" u="none" strike="noStrike" dirty="0">
                          <a:effectLst/>
                        </a:rPr>
                      </a:br>
                      <a:r>
                        <a:rPr lang="ja-JP" altLang="en-US" sz="1800" u="none" strike="noStrike" dirty="0">
                          <a:effectLst/>
                        </a:rPr>
                        <a:t>そのことが退院を阻害する要因になっている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36.6%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16.2%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26.4%</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601348582"/>
                  </a:ext>
                </a:extLst>
              </a:tr>
              <a:tr h="207207">
                <a:tc>
                  <a:txBody>
                    <a:bodyPr/>
                    <a:lstStyle/>
                    <a:p>
                      <a:pPr algn="l" fontAlgn="ctr"/>
                      <a:r>
                        <a:rPr lang="ja-JP" altLang="en-US" sz="1800" u="none" strike="noStrike">
                          <a:effectLst/>
                        </a:rPr>
                        <a:t>病識がなく通院服薬の中断が予測される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30.6%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21.8%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768258285"/>
                  </a:ext>
                </a:extLst>
              </a:tr>
              <a:tr h="207207">
                <a:tc>
                  <a:txBody>
                    <a:bodyPr/>
                    <a:lstStyle/>
                    <a:p>
                      <a:pPr algn="l" fontAlgn="ctr"/>
                      <a:r>
                        <a:rPr lang="ja-JP" altLang="en-US" sz="1800" u="none" strike="noStrike" dirty="0">
                          <a:effectLst/>
                        </a:rPr>
                        <a:t>反社会的行動が予想される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6.3%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9.0%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919870723"/>
                  </a:ext>
                </a:extLst>
              </a:tr>
              <a:tr h="207207">
                <a:tc>
                  <a:txBody>
                    <a:bodyPr/>
                    <a:lstStyle/>
                    <a:p>
                      <a:pPr algn="l" fontAlgn="ctr"/>
                      <a:r>
                        <a:rPr lang="ja-JP" altLang="en-US" sz="1800" u="none" strike="noStrike" dirty="0">
                          <a:solidFill>
                            <a:srgbClr val="FF0000"/>
                          </a:solidFill>
                          <a:effectLst/>
                        </a:rPr>
                        <a:t>退院意欲が乏しい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42.6%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17.6%</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25.4%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17.2%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476274782"/>
                  </a:ext>
                </a:extLst>
              </a:tr>
              <a:tr h="207207">
                <a:tc>
                  <a:txBody>
                    <a:bodyPr/>
                    <a:lstStyle/>
                    <a:p>
                      <a:pPr algn="l" fontAlgn="ctr"/>
                      <a:r>
                        <a:rPr lang="ja-JP" altLang="en-US" sz="1800" b="1" u="none" strike="noStrike" dirty="0">
                          <a:solidFill>
                            <a:srgbClr val="FF0000"/>
                          </a:solidFill>
                          <a:effectLst/>
                        </a:rPr>
                        <a:t>現実認識が乏しい</a:t>
                      </a:r>
                      <a:endParaRPr lang="ja-JP" altLang="en-US"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46.0%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25.4%</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41.7%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24.1%</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864168285"/>
                  </a:ext>
                </a:extLst>
              </a:tr>
              <a:tr h="207207">
                <a:tc>
                  <a:txBody>
                    <a:bodyPr/>
                    <a:lstStyle/>
                    <a:p>
                      <a:pPr algn="l" fontAlgn="ctr"/>
                      <a:r>
                        <a:rPr lang="ja-JP" altLang="en-US" sz="1800" u="none" strike="noStrike">
                          <a:effectLst/>
                        </a:rPr>
                        <a:t>退院による環境変化への不安が強い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34.2%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14.1%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27.9%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21.8%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422642160"/>
                  </a:ext>
                </a:extLst>
              </a:tr>
              <a:tr h="207207">
                <a:tc>
                  <a:txBody>
                    <a:bodyPr/>
                    <a:lstStyle/>
                    <a:p>
                      <a:pPr algn="l" fontAlgn="ctr"/>
                      <a:r>
                        <a:rPr lang="ja-JP" altLang="en-US" sz="1800" u="none" strike="noStrike">
                          <a:effectLst/>
                        </a:rPr>
                        <a:t>援助者との対人関係が持てない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10.1%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8.4%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14.9%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023826723"/>
                  </a:ext>
                </a:extLst>
              </a:tr>
              <a:tr h="207207">
                <a:tc>
                  <a:txBody>
                    <a:bodyPr/>
                    <a:lstStyle/>
                    <a:p>
                      <a:pPr algn="l" fontAlgn="ctr"/>
                      <a:r>
                        <a:rPr lang="ja-JP" altLang="en-US" sz="1800" u="none" strike="noStrike" dirty="0">
                          <a:solidFill>
                            <a:srgbClr val="FF0000"/>
                          </a:solidFill>
                          <a:effectLst/>
                        </a:rPr>
                        <a:t>家事（食事・洗濯・金銭管理など）ができない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38.6%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17.6%</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32.3%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23.0%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499470840"/>
                  </a:ext>
                </a:extLst>
              </a:tr>
              <a:tr h="207207">
                <a:tc>
                  <a:txBody>
                    <a:bodyPr/>
                    <a:lstStyle/>
                    <a:p>
                      <a:pPr algn="l" fontAlgn="ctr"/>
                      <a:r>
                        <a:rPr lang="ja-JP" altLang="en-US" sz="1800" u="none" strike="noStrike">
                          <a:effectLst/>
                        </a:rPr>
                        <a:t>家族がいない、本人をサポートする機能が実質ない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20.4%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13.4%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14.2%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769167845"/>
                  </a:ext>
                </a:extLst>
              </a:tr>
              <a:tr h="207207">
                <a:tc>
                  <a:txBody>
                    <a:bodyPr/>
                    <a:lstStyle/>
                    <a:p>
                      <a:pPr algn="l" fontAlgn="ctr"/>
                      <a:r>
                        <a:rPr lang="ja-JP" altLang="en-US" sz="1800" u="none" strike="noStrike">
                          <a:effectLst/>
                        </a:rPr>
                        <a:t>家族から退院に反対がある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25.5%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12.7%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15.8%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10.3%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850714167"/>
                  </a:ext>
                </a:extLst>
              </a:tr>
              <a:tr h="207207">
                <a:tc>
                  <a:txBody>
                    <a:bodyPr/>
                    <a:lstStyle/>
                    <a:p>
                      <a:pPr algn="l" fontAlgn="ctr"/>
                      <a:r>
                        <a:rPr lang="ja-JP" altLang="en-US" sz="1800" b="1" u="none" strike="noStrike" dirty="0">
                          <a:solidFill>
                            <a:srgbClr val="FF0000"/>
                          </a:solidFill>
                          <a:effectLst/>
                        </a:rPr>
                        <a:t>住まいの確保が出来ない</a:t>
                      </a:r>
                      <a:endParaRPr lang="ja-JP" altLang="en-US"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33.8%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21.8%</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43.2%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32.2%</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448977225"/>
                  </a:ext>
                </a:extLst>
              </a:tr>
              <a:tr h="207207">
                <a:tc>
                  <a:txBody>
                    <a:bodyPr/>
                    <a:lstStyle/>
                    <a:p>
                      <a:pPr algn="l" fontAlgn="ctr"/>
                      <a:r>
                        <a:rPr lang="ja-JP" altLang="en-US" sz="1800" u="none" strike="noStrike">
                          <a:effectLst/>
                        </a:rPr>
                        <a:t>生活費の確保が出来ない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smtClean="0">
                          <a:effectLst/>
                        </a:rPr>
                        <a:t>4.8%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smtClean="0">
                          <a:solidFill>
                            <a:schemeClr val="tx1"/>
                          </a:solidFill>
                          <a:effectLst/>
                        </a:rPr>
                        <a:t>3.4%</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214494408"/>
                  </a:ext>
                </a:extLst>
              </a:tr>
              <a:tr h="207207">
                <a:tc>
                  <a:txBody>
                    <a:bodyPr/>
                    <a:lstStyle/>
                    <a:p>
                      <a:pPr algn="l" fontAlgn="ctr"/>
                      <a:r>
                        <a:rPr lang="ja-JP" altLang="en-US" sz="1800" u="none" strike="noStrike">
                          <a:effectLst/>
                        </a:rPr>
                        <a:t>日常生活を支える制度がない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6.1%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9.1%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16.1%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745093733"/>
                  </a:ext>
                </a:extLst>
              </a:tr>
              <a:tr h="207207">
                <a:tc>
                  <a:txBody>
                    <a:bodyPr/>
                    <a:lstStyle/>
                    <a:p>
                      <a:pPr algn="l" fontAlgn="ctr"/>
                      <a:r>
                        <a:rPr lang="ja-JP" altLang="en-US" sz="1800" u="none" strike="noStrike">
                          <a:effectLst/>
                        </a:rPr>
                        <a:t>救急診療体制がない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661378239"/>
                  </a:ext>
                </a:extLst>
              </a:tr>
              <a:tr h="207207">
                <a:tc>
                  <a:txBody>
                    <a:bodyPr/>
                    <a:lstStyle/>
                    <a:p>
                      <a:pPr algn="l" fontAlgn="ctr"/>
                      <a:r>
                        <a:rPr lang="ja-JP" altLang="en-US" sz="1800" u="none" strike="noStrike">
                          <a:effectLst/>
                        </a:rPr>
                        <a:t>退院に向けてサポートする人的資源が乏しい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10.3%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9.2%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14.9%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405640727"/>
                  </a:ext>
                </a:extLst>
              </a:tr>
              <a:tr h="207207">
                <a:tc>
                  <a:txBody>
                    <a:bodyPr/>
                    <a:lstStyle/>
                    <a:p>
                      <a:pPr algn="l" fontAlgn="ctr"/>
                      <a:r>
                        <a:rPr lang="ja-JP" altLang="en-US" sz="1800" u="none" strike="noStrike">
                          <a:effectLst/>
                        </a:rPr>
                        <a:t>退院後サポート・マネジメントする人的資源が乏しい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11.1%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9.2%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15.8%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21.8%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616055614"/>
                  </a:ext>
                </a:extLst>
              </a:tr>
              <a:tr h="207207">
                <a:tc>
                  <a:txBody>
                    <a:bodyPr/>
                    <a:lstStyle/>
                    <a:p>
                      <a:pPr algn="l" fontAlgn="ctr"/>
                      <a:r>
                        <a:rPr lang="ja-JP" altLang="en-US" sz="1800" u="none" strike="noStrike">
                          <a:effectLst/>
                        </a:rPr>
                        <a:t>住所地と入院先の距離があり支援体制をとりにくい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412122925"/>
                  </a:ext>
                </a:extLst>
              </a:tr>
              <a:tr h="207207">
                <a:tc>
                  <a:txBody>
                    <a:bodyPr/>
                    <a:lstStyle/>
                    <a:p>
                      <a:pPr algn="l" fontAlgn="ctr"/>
                      <a:r>
                        <a:rPr lang="ja-JP" altLang="en-US" sz="1800" u="none" strike="noStrike">
                          <a:effectLst/>
                        </a:rPr>
                        <a:t>その他の退院阻害要因がある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5.6%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5.7%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565298822"/>
                  </a:ext>
                </a:extLst>
              </a:tr>
            </a:tbl>
          </a:graphicData>
        </a:graphic>
      </p:graphicFrame>
      <p:sp>
        <p:nvSpPr>
          <p:cNvPr id="4" name="正方形/長方形 3"/>
          <p:cNvSpPr/>
          <p:nvPr/>
        </p:nvSpPr>
        <p:spPr>
          <a:xfrm>
            <a:off x="8176754" y="1051525"/>
            <a:ext cx="1175064"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0555380" y="1051525"/>
            <a:ext cx="1175064"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7761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7566" y="0"/>
            <a:ext cx="12775474" cy="823595"/>
          </a:xfrm>
        </p:spPr>
        <p:txBody>
          <a:bodyPr>
            <a:noAutofit/>
          </a:bodyPr>
          <a:lstStyle/>
          <a:p>
            <a:r>
              <a:rPr lang="ja-JP" altLang="en-US" sz="3800" dirty="0"/>
              <a:t>退院阻害要因（入院期間１年</a:t>
            </a:r>
            <a:r>
              <a:rPr lang="ja-JP" altLang="en-US" sz="3800" dirty="0" smtClean="0"/>
              <a:t>以上</a:t>
            </a:r>
            <a:r>
              <a:rPr lang="en-US" altLang="ja-JP" sz="3800" dirty="0"/>
              <a:t>【</a:t>
            </a:r>
            <a:r>
              <a:rPr lang="ja-JP" altLang="en-US" sz="3800" dirty="0"/>
              <a:t>寛解・院内寛解</a:t>
            </a:r>
            <a:r>
              <a:rPr lang="en-US" altLang="ja-JP" sz="3800" dirty="0"/>
              <a:t>】 </a:t>
            </a:r>
            <a:r>
              <a:rPr lang="ja-JP" altLang="en-US" sz="3800" dirty="0" smtClean="0"/>
              <a:t>）</a:t>
            </a:r>
            <a:endParaRPr kumimoji="1" lang="ja-JP" altLang="en-US" sz="38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706551805"/>
              </p:ext>
            </p:extLst>
          </p:nvPr>
        </p:nvGraphicFramePr>
        <p:xfrm>
          <a:off x="273023" y="823595"/>
          <a:ext cx="11692553" cy="5926480"/>
        </p:xfrm>
        <a:graphic>
          <a:graphicData uri="http://schemas.openxmlformats.org/drawingml/2006/table">
            <a:tbl>
              <a:tblPr>
                <a:tableStyleId>{5C22544A-7EE6-4342-B048-85BDC9FD1C3A}</a:tableStyleId>
              </a:tblPr>
              <a:tblGrid>
                <a:gridCol w="6673993">
                  <a:extLst>
                    <a:ext uri="{9D8B030D-6E8A-4147-A177-3AD203B41FA5}">
                      <a16:colId xmlns:a16="http://schemas.microsoft.com/office/drawing/2014/main" val="3505496158"/>
                    </a:ext>
                  </a:extLst>
                </a:gridCol>
                <a:gridCol w="1254640">
                  <a:extLst>
                    <a:ext uri="{9D8B030D-6E8A-4147-A177-3AD203B41FA5}">
                      <a16:colId xmlns:a16="http://schemas.microsoft.com/office/drawing/2014/main" val="240374298"/>
                    </a:ext>
                  </a:extLst>
                </a:gridCol>
                <a:gridCol w="1254640">
                  <a:extLst>
                    <a:ext uri="{9D8B030D-6E8A-4147-A177-3AD203B41FA5}">
                      <a16:colId xmlns:a16="http://schemas.microsoft.com/office/drawing/2014/main" val="3024007670"/>
                    </a:ext>
                  </a:extLst>
                </a:gridCol>
                <a:gridCol w="1254640">
                  <a:extLst>
                    <a:ext uri="{9D8B030D-6E8A-4147-A177-3AD203B41FA5}">
                      <a16:colId xmlns:a16="http://schemas.microsoft.com/office/drawing/2014/main" val="1645923267"/>
                    </a:ext>
                  </a:extLst>
                </a:gridCol>
                <a:gridCol w="1254640">
                  <a:extLst>
                    <a:ext uri="{9D8B030D-6E8A-4147-A177-3AD203B41FA5}">
                      <a16:colId xmlns:a16="http://schemas.microsoft.com/office/drawing/2014/main" val="49513836"/>
                    </a:ext>
                  </a:extLst>
                </a:gridCol>
              </a:tblGrid>
              <a:tr h="20720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gridSpan="2">
                  <a:txBody>
                    <a:bodyPr/>
                    <a:lstStyle/>
                    <a:p>
                      <a:pPr algn="ctr" fontAlgn="ctr"/>
                      <a:r>
                        <a:rPr lang="ja-JP" altLang="en-US" sz="1800" u="none" strike="noStrike" dirty="0">
                          <a:effectLst/>
                        </a:rPr>
                        <a:t>１年以上</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hMerge="1">
                  <a:txBody>
                    <a:bodyPr/>
                    <a:lstStyle/>
                    <a:p>
                      <a:endParaRPr kumimoji="1" lang="ja-JP" altLang="en-US"/>
                    </a:p>
                  </a:txBody>
                  <a:tcPr/>
                </a:tc>
                <a:tc gridSpan="2">
                  <a:txBody>
                    <a:bodyPr/>
                    <a:lstStyle/>
                    <a:p>
                      <a:pPr algn="ctr" fontAlgn="ctr"/>
                      <a:r>
                        <a:rPr lang="ja-JP" altLang="en-US" sz="1800" u="none" strike="noStrike" dirty="0">
                          <a:effectLst/>
                        </a:rPr>
                        <a:t>１年未満</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hMerge="1">
                  <a:txBody>
                    <a:bodyPr/>
                    <a:lstStyle/>
                    <a:p>
                      <a:endParaRPr kumimoji="1" lang="ja-JP" altLang="en-US"/>
                    </a:p>
                  </a:txBody>
                  <a:tcPr/>
                </a:tc>
                <a:extLst>
                  <a:ext uri="{0D108BD9-81ED-4DB2-BD59-A6C34878D82A}">
                    <a16:rowId xmlns:a16="http://schemas.microsoft.com/office/drawing/2014/main" val="890317223"/>
                  </a:ext>
                </a:extLst>
              </a:tr>
              <a:tr h="20720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a:effectLst/>
                        </a:rPr>
                        <a:t>大阪府</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a:effectLst/>
                        </a:rPr>
                        <a:t>北河内</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a:effectLst/>
                        </a:rPr>
                        <a:t>大阪府</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025330244"/>
                  </a:ext>
                </a:extLst>
              </a:tr>
              <a:tr h="414413">
                <a:tc>
                  <a:txBody>
                    <a:bodyPr/>
                    <a:lstStyle/>
                    <a:p>
                      <a:pPr algn="l" fontAlgn="ctr"/>
                      <a:r>
                        <a:rPr lang="ja-JP" altLang="en-US" sz="1800" u="none" strike="noStrike">
                          <a:effectLst/>
                        </a:rPr>
                        <a:t>病状は落ち着いているが、時々不安定な病状が見られ、</a:t>
                      </a:r>
                      <a:br>
                        <a:rPr lang="ja-JP" altLang="en-US" sz="1800" u="none" strike="noStrike">
                          <a:effectLst/>
                        </a:rPr>
                      </a:br>
                      <a:r>
                        <a:rPr lang="ja-JP" altLang="en-US" sz="1800" u="none" strike="noStrike">
                          <a:effectLst/>
                        </a:rPr>
                        <a:t>そのことが退院を阻害する要因になっている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30.8%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35.0%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36.8%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38.5%</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899785787"/>
                  </a:ext>
                </a:extLst>
              </a:tr>
              <a:tr h="207207">
                <a:tc>
                  <a:txBody>
                    <a:bodyPr/>
                    <a:lstStyle/>
                    <a:p>
                      <a:pPr algn="l" fontAlgn="ctr"/>
                      <a:r>
                        <a:rPr lang="ja-JP" altLang="en-US" sz="1800" u="none" strike="noStrike">
                          <a:effectLst/>
                        </a:rPr>
                        <a:t>病識がなく通院服薬の中断が予測される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22.8%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20.6%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998554763"/>
                  </a:ext>
                </a:extLst>
              </a:tr>
              <a:tr h="207207">
                <a:tc>
                  <a:txBody>
                    <a:bodyPr/>
                    <a:lstStyle/>
                    <a:p>
                      <a:pPr algn="l" fontAlgn="ctr"/>
                      <a:r>
                        <a:rPr lang="ja-JP" altLang="en-US" sz="1800" u="none" strike="noStrike">
                          <a:effectLst/>
                        </a:rPr>
                        <a:t>反社会的行動が予想される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433207740"/>
                  </a:ext>
                </a:extLst>
              </a:tr>
              <a:tr h="207207">
                <a:tc>
                  <a:txBody>
                    <a:bodyPr/>
                    <a:lstStyle/>
                    <a:p>
                      <a:pPr algn="l" fontAlgn="ctr"/>
                      <a:r>
                        <a:rPr lang="ja-JP" altLang="en-US" sz="1800" u="none" strike="noStrike">
                          <a:solidFill>
                            <a:srgbClr val="FF0000"/>
                          </a:solidFill>
                          <a:effectLst/>
                        </a:rPr>
                        <a:t>退院意欲が乏しい</a:t>
                      </a:r>
                      <a:endParaRPr lang="ja-JP" altLang="en-US" sz="1800" b="0" i="0" u="none" strike="noStrike">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45.4%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45.0%</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22.5%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7.7%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380171298"/>
                  </a:ext>
                </a:extLst>
              </a:tr>
              <a:tr h="207207">
                <a:tc>
                  <a:txBody>
                    <a:bodyPr/>
                    <a:lstStyle/>
                    <a:p>
                      <a:pPr algn="l" fontAlgn="ctr"/>
                      <a:r>
                        <a:rPr lang="ja-JP" altLang="en-US" sz="1800" u="none" strike="noStrike">
                          <a:solidFill>
                            <a:srgbClr val="FF0000"/>
                          </a:solidFill>
                          <a:effectLst/>
                        </a:rPr>
                        <a:t>現実認識が乏しい</a:t>
                      </a:r>
                      <a:endParaRPr lang="ja-JP" altLang="en-US" sz="1800" b="0" i="0" u="none" strike="noStrike">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31.0%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45.0%</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27.7%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382512898"/>
                  </a:ext>
                </a:extLst>
              </a:tr>
              <a:tr h="207207">
                <a:tc>
                  <a:txBody>
                    <a:bodyPr/>
                    <a:lstStyle/>
                    <a:p>
                      <a:pPr algn="l" fontAlgn="ctr"/>
                      <a:r>
                        <a:rPr lang="ja-JP" altLang="en-US" sz="1800" u="none" strike="noStrike" dirty="0">
                          <a:solidFill>
                            <a:srgbClr val="FF0000"/>
                          </a:solidFill>
                          <a:effectLst/>
                        </a:rPr>
                        <a:t>退院による環境変化への不安が強い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37.2%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solidFill>
                            <a:srgbClr val="FF0000"/>
                          </a:solidFill>
                          <a:effectLst/>
                        </a:rPr>
                        <a:t>45.0%</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25.3%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4217237571"/>
                  </a:ext>
                </a:extLst>
              </a:tr>
              <a:tr h="207207">
                <a:tc>
                  <a:txBody>
                    <a:bodyPr/>
                    <a:lstStyle/>
                    <a:p>
                      <a:pPr algn="l" fontAlgn="ctr"/>
                      <a:r>
                        <a:rPr lang="ja-JP" altLang="en-US" sz="1800" u="none" strike="noStrike" dirty="0">
                          <a:effectLst/>
                        </a:rPr>
                        <a:t>援助者との対人関係が持てない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8.2%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5.0%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6.7%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703936928"/>
                  </a:ext>
                </a:extLst>
              </a:tr>
              <a:tr h="207207">
                <a:tc>
                  <a:txBody>
                    <a:bodyPr/>
                    <a:lstStyle/>
                    <a:p>
                      <a:pPr algn="l" fontAlgn="ctr"/>
                      <a:r>
                        <a:rPr lang="ja-JP" altLang="en-US" sz="1800" u="none" strike="noStrike">
                          <a:effectLst/>
                        </a:rPr>
                        <a:t>家事（食事・洗濯・金銭管理など）ができない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31.5%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20.9%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629551564"/>
                  </a:ext>
                </a:extLst>
              </a:tr>
              <a:tr h="207207">
                <a:tc>
                  <a:txBody>
                    <a:bodyPr/>
                    <a:lstStyle/>
                    <a:p>
                      <a:pPr algn="l" fontAlgn="ctr"/>
                      <a:r>
                        <a:rPr lang="ja-JP" altLang="en-US" sz="1800" u="none" strike="noStrike">
                          <a:effectLst/>
                        </a:rPr>
                        <a:t>家族がいない、本人をサポートする機能が実質ない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16.1%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15.0%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13.0%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15.4%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661028347"/>
                  </a:ext>
                </a:extLst>
              </a:tr>
              <a:tr h="207207">
                <a:tc>
                  <a:txBody>
                    <a:bodyPr/>
                    <a:lstStyle/>
                    <a:p>
                      <a:pPr algn="l" fontAlgn="ctr"/>
                      <a:r>
                        <a:rPr lang="ja-JP" altLang="en-US" sz="1800" u="none" strike="noStrike">
                          <a:effectLst/>
                        </a:rPr>
                        <a:t>家族から退院に反対がある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26.6%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19.0%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30.8%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769546357"/>
                  </a:ext>
                </a:extLst>
              </a:tr>
              <a:tr h="207207">
                <a:tc>
                  <a:txBody>
                    <a:bodyPr/>
                    <a:lstStyle/>
                    <a:p>
                      <a:pPr algn="l" fontAlgn="ctr"/>
                      <a:r>
                        <a:rPr lang="ja-JP" altLang="en-US" sz="1800" b="1" u="none" strike="noStrike" dirty="0">
                          <a:solidFill>
                            <a:srgbClr val="FF0000"/>
                          </a:solidFill>
                          <a:effectLst/>
                        </a:rPr>
                        <a:t>住まいの確保が出来ない</a:t>
                      </a:r>
                      <a:endParaRPr lang="ja-JP" altLang="en-US"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29.0%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45.0%</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37.5%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b="1" u="none" strike="noStrike" dirty="0">
                          <a:solidFill>
                            <a:srgbClr val="FF0000"/>
                          </a:solidFill>
                          <a:effectLst/>
                        </a:rPr>
                        <a:t>61.6%</a:t>
                      </a:r>
                      <a:endParaRPr lang="en-US" altLang="ja-JP" sz="18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469756631"/>
                  </a:ext>
                </a:extLst>
              </a:tr>
              <a:tr h="207207">
                <a:tc>
                  <a:txBody>
                    <a:bodyPr/>
                    <a:lstStyle/>
                    <a:p>
                      <a:pPr algn="l" fontAlgn="ctr"/>
                      <a:r>
                        <a:rPr lang="ja-JP" altLang="en-US" sz="1800" u="none" strike="noStrike">
                          <a:effectLst/>
                        </a:rPr>
                        <a:t>生活費の確保が出来ない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8.2%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3.6%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20432171"/>
                  </a:ext>
                </a:extLst>
              </a:tr>
              <a:tr h="207207">
                <a:tc>
                  <a:txBody>
                    <a:bodyPr/>
                    <a:lstStyle/>
                    <a:p>
                      <a:pPr algn="l" fontAlgn="ctr"/>
                      <a:r>
                        <a:rPr lang="ja-JP" altLang="en-US" sz="1800" u="none" strike="noStrike">
                          <a:effectLst/>
                        </a:rPr>
                        <a:t>日常生活を支える制度がない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5.7%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7.9%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674371780"/>
                  </a:ext>
                </a:extLst>
              </a:tr>
              <a:tr h="207207">
                <a:tc>
                  <a:txBody>
                    <a:bodyPr/>
                    <a:lstStyle/>
                    <a:p>
                      <a:pPr algn="l" fontAlgn="ctr"/>
                      <a:r>
                        <a:rPr lang="ja-JP" altLang="en-US" sz="1800" u="none" strike="noStrike">
                          <a:effectLst/>
                        </a:rPr>
                        <a:t>救急診療体制がない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506637653"/>
                  </a:ext>
                </a:extLst>
              </a:tr>
              <a:tr h="207207">
                <a:tc>
                  <a:txBody>
                    <a:bodyPr/>
                    <a:lstStyle/>
                    <a:p>
                      <a:pPr algn="l" fontAlgn="ctr"/>
                      <a:r>
                        <a:rPr lang="ja-JP" altLang="en-US" sz="1800" u="none" strike="noStrike">
                          <a:effectLst/>
                        </a:rPr>
                        <a:t>退院に向けてサポートする人的資源が乏しい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9.7%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5.0%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9.5%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1613839580"/>
                  </a:ext>
                </a:extLst>
              </a:tr>
              <a:tr h="207207">
                <a:tc>
                  <a:txBody>
                    <a:bodyPr/>
                    <a:lstStyle/>
                    <a:p>
                      <a:pPr algn="l" fontAlgn="ctr"/>
                      <a:r>
                        <a:rPr lang="ja-JP" altLang="en-US" sz="1800" u="none" strike="noStrike">
                          <a:effectLst/>
                        </a:rPr>
                        <a:t>退院後サポート・マネジメントする人的資源が乏しい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11.7%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10.3%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468065431"/>
                  </a:ext>
                </a:extLst>
              </a:tr>
              <a:tr h="207207">
                <a:tc>
                  <a:txBody>
                    <a:bodyPr/>
                    <a:lstStyle/>
                    <a:p>
                      <a:pPr algn="l" fontAlgn="ctr"/>
                      <a:r>
                        <a:rPr lang="ja-JP" altLang="en-US" sz="1800" u="none" strike="noStrike">
                          <a:effectLst/>
                        </a:rPr>
                        <a:t>住所地と入院先の距離があり支援体制をとりにくい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2.8%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3491663786"/>
                  </a:ext>
                </a:extLst>
              </a:tr>
              <a:tr h="207207">
                <a:tc>
                  <a:txBody>
                    <a:bodyPr/>
                    <a:lstStyle/>
                    <a:p>
                      <a:pPr algn="l" fontAlgn="ctr"/>
                      <a:r>
                        <a:rPr lang="ja-JP" altLang="en-US" sz="1800" u="none" strike="noStrike">
                          <a:effectLst/>
                        </a:rPr>
                        <a:t>その他の退院阻害要因がある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4.0%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5.0%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a:effectLst/>
                        </a:rPr>
                        <a:t>5.9%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tc>
                  <a:txBody>
                    <a:bodyPr/>
                    <a:lstStyle/>
                    <a:p>
                      <a:pPr algn="r" fontAlgn="ctr"/>
                      <a:r>
                        <a:rPr lang="en-US" altLang="ja-JP" sz="1800" u="none" strike="noStrike" dirty="0">
                          <a:effectLst/>
                        </a:rPr>
                        <a:t>15.4%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288" marR="8288" marT="8288" marB="0" anchor="ctr"/>
                </a:tc>
                <a:extLst>
                  <a:ext uri="{0D108BD9-81ED-4DB2-BD59-A6C34878D82A}">
                    <a16:rowId xmlns:a16="http://schemas.microsoft.com/office/drawing/2014/main" val="2640198313"/>
                  </a:ext>
                </a:extLst>
              </a:tr>
            </a:tbl>
          </a:graphicData>
        </a:graphic>
      </p:graphicFrame>
      <p:sp>
        <p:nvSpPr>
          <p:cNvPr id="5" name="正方形/長方形 4"/>
          <p:cNvSpPr/>
          <p:nvPr/>
        </p:nvSpPr>
        <p:spPr>
          <a:xfrm>
            <a:off x="8204462" y="1091349"/>
            <a:ext cx="1285901"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679675" y="1091349"/>
            <a:ext cx="1285901" cy="56587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1348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精神科病床状況</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1766698261"/>
              </p:ext>
            </p:extLst>
          </p:nvPr>
        </p:nvGraphicFramePr>
        <p:xfrm>
          <a:off x="1521641" y="2230858"/>
          <a:ext cx="9189901" cy="3412295"/>
        </p:xfrm>
        <a:graphic>
          <a:graphicData uri="http://schemas.openxmlformats.org/drawingml/2006/table">
            <a:tbl>
              <a:tblPr>
                <a:tableStyleId>{5C22544A-7EE6-4342-B048-85BDC9FD1C3A}</a:tableStyleId>
              </a:tblPr>
              <a:tblGrid>
                <a:gridCol w="2249277">
                  <a:extLst>
                    <a:ext uri="{9D8B030D-6E8A-4147-A177-3AD203B41FA5}">
                      <a16:colId xmlns:a16="http://schemas.microsoft.com/office/drawing/2014/main" val="2790493444"/>
                    </a:ext>
                  </a:extLst>
                </a:gridCol>
                <a:gridCol w="1735156">
                  <a:extLst>
                    <a:ext uri="{9D8B030D-6E8A-4147-A177-3AD203B41FA5}">
                      <a16:colId xmlns:a16="http://schemas.microsoft.com/office/drawing/2014/main" val="606543096"/>
                    </a:ext>
                  </a:extLst>
                </a:gridCol>
                <a:gridCol w="1735156">
                  <a:extLst>
                    <a:ext uri="{9D8B030D-6E8A-4147-A177-3AD203B41FA5}">
                      <a16:colId xmlns:a16="http://schemas.microsoft.com/office/drawing/2014/main" val="264380161"/>
                    </a:ext>
                  </a:extLst>
                </a:gridCol>
                <a:gridCol w="1735156">
                  <a:extLst>
                    <a:ext uri="{9D8B030D-6E8A-4147-A177-3AD203B41FA5}">
                      <a16:colId xmlns:a16="http://schemas.microsoft.com/office/drawing/2014/main" val="2337571465"/>
                    </a:ext>
                  </a:extLst>
                </a:gridCol>
                <a:gridCol w="1735156">
                  <a:extLst>
                    <a:ext uri="{9D8B030D-6E8A-4147-A177-3AD203B41FA5}">
                      <a16:colId xmlns:a16="http://schemas.microsoft.com/office/drawing/2014/main" val="3652936741"/>
                    </a:ext>
                  </a:extLst>
                </a:gridCol>
              </a:tblGrid>
              <a:tr h="1011051">
                <a:tc>
                  <a:txBody>
                    <a:bodyPr/>
                    <a:lstStyle/>
                    <a:p>
                      <a:pPr algn="ctr"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医療機関数</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精神科</a:t>
                      </a:r>
                      <a:br>
                        <a:rPr lang="ja-JP" altLang="en-US" sz="1800" u="none" strike="noStrike" dirty="0">
                          <a:effectLst/>
                        </a:rPr>
                      </a:br>
                      <a:r>
                        <a:rPr lang="ja-JP" altLang="en-US" sz="1800" u="none" strike="noStrike" dirty="0">
                          <a:effectLst/>
                        </a:rPr>
                        <a:t>許可病床数</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休床数</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稼働病床数</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55807649"/>
                  </a:ext>
                </a:extLst>
              </a:tr>
              <a:tr h="789883">
                <a:tc>
                  <a:txBody>
                    <a:bodyPr/>
                    <a:lstStyle/>
                    <a:p>
                      <a:pPr algn="ctr" fontAlgn="ctr"/>
                      <a:r>
                        <a:rPr lang="ja-JP" altLang="en-US" sz="1800" u="none" strike="noStrike">
                          <a:effectLst/>
                        </a:rPr>
                        <a:t>大阪府全域</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dirty="0">
                          <a:effectLst/>
                        </a:rPr>
                        <a:t>61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a:effectLst/>
                        </a:rPr>
                        <a:t>18,057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dirty="0">
                          <a:effectLst/>
                        </a:rPr>
                        <a:t>330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dirty="0">
                          <a:effectLst/>
                        </a:rPr>
                        <a:t>17,727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23994436"/>
                  </a:ext>
                </a:extLst>
              </a:tr>
              <a:tr h="821478">
                <a:tc>
                  <a:txBody>
                    <a:bodyPr/>
                    <a:lstStyle/>
                    <a:p>
                      <a:pPr algn="ctr" fontAlgn="ctr"/>
                      <a:r>
                        <a:rPr lang="ja-JP" altLang="en-US" sz="1800" u="none" strike="noStrike">
                          <a:effectLst/>
                        </a:rPr>
                        <a:t>北河内</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a:effectLst/>
                        </a:rPr>
                        <a:t>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a:effectLst/>
                        </a:rPr>
                        <a:t>1,716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a:effectLst/>
                        </a:rPr>
                        <a:t>60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dirty="0">
                          <a:effectLst/>
                        </a:rPr>
                        <a:t>1,656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55904027"/>
                  </a:ext>
                </a:extLst>
              </a:tr>
              <a:tr h="789883">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再掲：</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府下における北河内圏域の割合</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a:effectLst/>
                        </a:rPr>
                        <a:t>14.80%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dirty="0">
                          <a:effectLst/>
                        </a:rPr>
                        <a:t>9.50%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dirty="0">
                          <a:effectLst/>
                        </a:rPr>
                        <a:t>18.20%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800" u="none" strike="noStrike" dirty="0">
                          <a:effectLst/>
                        </a:rPr>
                        <a:t>9.30%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40535923"/>
                  </a:ext>
                </a:extLst>
              </a:tr>
            </a:tbl>
          </a:graphicData>
        </a:graphic>
      </p:graphicFrame>
      <p:sp>
        <p:nvSpPr>
          <p:cNvPr id="4" name="正方形/長方形 3"/>
          <p:cNvSpPr/>
          <p:nvPr/>
        </p:nvSpPr>
        <p:spPr>
          <a:xfrm>
            <a:off x="1521640" y="4001294"/>
            <a:ext cx="9189901" cy="87550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43699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北河内圏域における状態像区分</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11290133"/>
              </p:ext>
            </p:extLst>
          </p:nvPr>
        </p:nvGraphicFramePr>
        <p:xfrm>
          <a:off x="1197700" y="1952330"/>
          <a:ext cx="9796599" cy="3534069"/>
        </p:xfrm>
        <a:graphic>
          <a:graphicData uri="http://schemas.openxmlformats.org/drawingml/2006/table">
            <a:tbl>
              <a:tblPr>
                <a:tableStyleId>{5C22544A-7EE6-4342-B048-85BDC9FD1C3A}</a:tableStyleId>
              </a:tblPr>
              <a:tblGrid>
                <a:gridCol w="1840873">
                  <a:extLst>
                    <a:ext uri="{9D8B030D-6E8A-4147-A177-3AD203B41FA5}">
                      <a16:colId xmlns:a16="http://schemas.microsoft.com/office/drawing/2014/main" val="887865332"/>
                    </a:ext>
                  </a:extLst>
                </a:gridCol>
                <a:gridCol w="1136915">
                  <a:extLst>
                    <a:ext uri="{9D8B030D-6E8A-4147-A177-3AD203B41FA5}">
                      <a16:colId xmlns:a16="http://schemas.microsoft.com/office/drawing/2014/main" val="3692522151"/>
                    </a:ext>
                  </a:extLst>
                </a:gridCol>
                <a:gridCol w="1379471">
                  <a:extLst>
                    <a:ext uri="{9D8B030D-6E8A-4147-A177-3AD203B41FA5}">
                      <a16:colId xmlns:a16="http://schemas.microsoft.com/office/drawing/2014/main" val="3522400329"/>
                    </a:ext>
                  </a:extLst>
                </a:gridCol>
                <a:gridCol w="1504498">
                  <a:extLst>
                    <a:ext uri="{9D8B030D-6E8A-4147-A177-3AD203B41FA5}">
                      <a16:colId xmlns:a16="http://schemas.microsoft.com/office/drawing/2014/main" val="414844301"/>
                    </a:ext>
                  </a:extLst>
                </a:gridCol>
                <a:gridCol w="1435060">
                  <a:extLst>
                    <a:ext uri="{9D8B030D-6E8A-4147-A177-3AD203B41FA5}">
                      <a16:colId xmlns:a16="http://schemas.microsoft.com/office/drawing/2014/main" val="2309859425"/>
                    </a:ext>
                  </a:extLst>
                </a:gridCol>
                <a:gridCol w="1249891">
                  <a:extLst>
                    <a:ext uri="{9D8B030D-6E8A-4147-A177-3AD203B41FA5}">
                      <a16:colId xmlns:a16="http://schemas.microsoft.com/office/drawing/2014/main" val="3864290007"/>
                    </a:ext>
                  </a:extLst>
                </a:gridCol>
                <a:gridCol w="1249891">
                  <a:extLst>
                    <a:ext uri="{9D8B030D-6E8A-4147-A177-3AD203B41FA5}">
                      <a16:colId xmlns:a16="http://schemas.microsoft.com/office/drawing/2014/main" val="957645438"/>
                    </a:ext>
                  </a:extLst>
                </a:gridCol>
              </a:tblGrid>
              <a:tr h="590242">
                <a:tc>
                  <a:txBody>
                    <a:bodyPr/>
                    <a:lstStyle/>
                    <a:p>
                      <a:pPr algn="ctr"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寛解</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院内寛解</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軽度</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中等度</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重度</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u="none" strike="noStrike" dirty="0">
                          <a:effectLst/>
                        </a:rPr>
                        <a:t>最重度</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26523712"/>
                  </a:ext>
                </a:extLst>
              </a:tr>
              <a:tr h="667710">
                <a:tc>
                  <a:txBody>
                    <a:bodyPr/>
                    <a:lstStyle/>
                    <a:p>
                      <a:pPr algn="ctr" fontAlgn="ctr"/>
                      <a:r>
                        <a:rPr lang="ja-JP" altLang="en-US" sz="1800" u="none" strike="noStrike" dirty="0">
                          <a:effectLst/>
                        </a:rPr>
                        <a:t>大阪府全域</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361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1,317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3,063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6,157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3,948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809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61343772"/>
                  </a:ext>
                </a:extLst>
              </a:tr>
              <a:tr h="667710">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11(3.0%)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91(6.9%)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236(7.7%)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492(8.0%)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366(9.3%)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115(14.2%)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80566088"/>
                  </a:ext>
                </a:extLst>
              </a:tr>
              <a:tr h="461126">
                <a:tc>
                  <a:txBody>
                    <a:bodyPr/>
                    <a:lstStyle/>
                    <a:p>
                      <a:pPr algn="ctr"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gridSpan="2">
                  <a:txBody>
                    <a:bodyPr/>
                    <a:lstStyle/>
                    <a:p>
                      <a:pPr algn="ctr" fontAlgn="ctr"/>
                      <a:r>
                        <a:rPr lang="ja-JP" altLang="en-US" sz="1800" u="none" strike="noStrike" dirty="0">
                          <a:effectLst/>
                        </a:rPr>
                        <a:t>寛解・院内寛解群</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gridSpan="2">
                  <a:txBody>
                    <a:bodyPr/>
                    <a:lstStyle/>
                    <a:p>
                      <a:pPr algn="ctr" fontAlgn="ctr"/>
                      <a:r>
                        <a:rPr lang="ja-JP" altLang="en-US" sz="1800" u="none" strike="noStrike" dirty="0">
                          <a:effectLst/>
                        </a:rPr>
                        <a:t>軽度・中等度群</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gridSpan="2">
                  <a:txBody>
                    <a:bodyPr/>
                    <a:lstStyle/>
                    <a:p>
                      <a:pPr algn="ctr" fontAlgn="ctr"/>
                      <a:r>
                        <a:rPr lang="ja-JP" altLang="en-US" sz="1800" u="none" strike="noStrike" dirty="0">
                          <a:effectLst/>
                        </a:rPr>
                        <a:t>重度・最重度群</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extLst>
                  <a:ext uri="{0D108BD9-81ED-4DB2-BD59-A6C34878D82A}">
                    <a16:rowId xmlns:a16="http://schemas.microsoft.com/office/drawing/2014/main" val="3969876425"/>
                  </a:ext>
                </a:extLst>
              </a:tr>
              <a:tr h="667710">
                <a:tc>
                  <a:txBody>
                    <a:bodyPr/>
                    <a:lstStyle/>
                    <a:p>
                      <a:pPr algn="ctr" fontAlgn="ctr"/>
                      <a:r>
                        <a:rPr lang="ja-JP" altLang="en-US" sz="1800" u="none" strike="noStrike" dirty="0">
                          <a:effectLst/>
                        </a:rPr>
                        <a:t>大阪府全域</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gridSpan="2">
                  <a:txBody>
                    <a:bodyPr/>
                    <a:lstStyle/>
                    <a:p>
                      <a:pPr algn="r" fontAlgn="ctr"/>
                      <a:r>
                        <a:rPr lang="en-US" altLang="ja-JP" sz="1800" u="none" strike="noStrike">
                          <a:effectLst/>
                        </a:rPr>
                        <a:t>1,678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gridSpan="2">
                  <a:txBody>
                    <a:bodyPr/>
                    <a:lstStyle/>
                    <a:p>
                      <a:pPr algn="r" fontAlgn="ctr"/>
                      <a:r>
                        <a:rPr lang="en-US" altLang="ja-JP" sz="1800" u="none" strike="noStrike">
                          <a:effectLst/>
                        </a:rPr>
                        <a:t>9,220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gridSpan="2">
                  <a:txBody>
                    <a:bodyPr/>
                    <a:lstStyle/>
                    <a:p>
                      <a:pPr algn="r" fontAlgn="ctr"/>
                      <a:r>
                        <a:rPr lang="en-US" altLang="ja-JP" sz="1800" u="none" strike="noStrike" dirty="0">
                          <a:effectLst/>
                        </a:rPr>
                        <a:t>4,757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extLst>
                  <a:ext uri="{0D108BD9-81ED-4DB2-BD59-A6C34878D82A}">
                    <a16:rowId xmlns:a16="http://schemas.microsoft.com/office/drawing/2014/main" val="3386535651"/>
                  </a:ext>
                </a:extLst>
              </a:tr>
              <a:tr h="479571">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gridSpan="2">
                  <a:txBody>
                    <a:bodyPr/>
                    <a:lstStyle/>
                    <a:p>
                      <a:pPr algn="r" fontAlgn="ctr"/>
                      <a:r>
                        <a:rPr lang="en-US" altLang="ja-JP" sz="1800" u="none" strike="noStrike">
                          <a:effectLst/>
                        </a:rPr>
                        <a:t>102(6.0%)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gridSpan="2">
                  <a:txBody>
                    <a:bodyPr/>
                    <a:lstStyle/>
                    <a:p>
                      <a:pPr algn="r" fontAlgn="ctr"/>
                      <a:r>
                        <a:rPr lang="en-US" altLang="ja-JP" sz="1800" u="none" strike="noStrike">
                          <a:effectLst/>
                        </a:rPr>
                        <a:t>728(7.9%)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gridSpan="2">
                  <a:txBody>
                    <a:bodyPr/>
                    <a:lstStyle/>
                    <a:p>
                      <a:pPr algn="r" fontAlgn="ctr"/>
                      <a:r>
                        <a:rPr lang="en-US" altLang="ja-JP" sz="1800" u="none" strike="noStrike" dirty="0">
                          <a:effectLst/>
                        </a:rPr>
                        <a:t>481(10.1%)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extLst>
                  <a:ext uri="{0D108BD9-81ED-4DB2-BD59-A6C34878D82A}">
                    <a16:rowId xmlns:a16="http://schemas.microsoft.com/office/drawing/2014/main" val="871643972"/>
                  </a:ext>
                </a:extLst>
              </a:tr>
            </a:tbl>
          </a:graphicData>
        </a:graphic>
      </p:graphicFrame>
      <p:sp>
        <p:nvSpPr>
          <p:cNvPr id="5" name="テキスト ボックス 4"/>
          <p:cNvSpPr txBox="1"/>
          <p:nvPr/>
        </p:nvSpPr>
        <p:spPr>
          <a:xfrm>
            <a:off x="1476103" y="5917474"/>
            <a:ext cx="9877697" cy="646331"/>
          </a:xfrm>
          <a:prstGeom prst="rect">
            <a:avLst/>
          </a:prstGeom>
          <a:noFill/>
        </p:spPr>
        <p:txBody>
          <a:bodyPr wrap="square" rtlCol="0">
            <a:spAutoFit/>
          </a:bodyPr>
          <a:lstStyle/>
          <a:p>
            <a:r>
              <a:rPr kumimoji="1" lang="en-US" altLang="ja-JP" dirty="0" smtClean="0"/>
              <a:t>※</a:t>
            </a:r>
            <a:r>
              <a:rPr kumimoji="1" lang="ja-JP" altLang="en-US" dirty="0" smtClean="0"/>
              <a:t>カッコ内の数字は各項目における大阪府下全域の患者数に占める本圏域患者の割合（％）</a:t>
            </a:r>
            <a:endParaRPr kumimoji="1" lang="en-US" altLang="ja-JP" dirty="0" smtClean="0"/>
          </a:p>
          <a:p>
            <a:endParaRPr kumimoji="1" lang="ja-JP" altLang="en-US" dirty="0"/>
          </a:p>
        </p:txBody>
      </p:sp>
      <p:sp>
        <p:nvSpPr>
          <p:cNvPr id="6" name="正方形/長方形 5"/>
          <p:cNvSpPr/>
          <p:nvPr/>
        </p:nvSpPr>
        <p:spPr>
          <a:xfrm>
            <a:off x="1197700" y="3183875"/>
            <a:ext cx="9796599" cy="681543"/>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197700" y="5006538"/>
            <a:ext cx="9796599" cy="479861"/>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85015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5137" y="286749"/>
            <a:ext cx="10515600" cy="967286"/>
          </a:xfrm>
        </p:spPr>
        <p:txBody>
          <a:bodyPr>
            <a:normAutofit/>
          </a:bodyPr>
          <a:lstStyle/>
          <a:p>
            <a:r>
              <a:rPr lang="ja-JP" altLang="en-US" dirty="0" smtClean="0"/>
              <a:t>入院患者の疾患名区分</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56114169"/>
              </p:ext>
            </p:extLst>
          </p:nvPr>
        </p:nvGraphicFramePr>
        <p:xfrm>
          <a:off x="1141545" y="1670660"/>
          <a:ext cx="9334865" cy="2875216"/>
        </p:xfrm>
        <a:graphic>
          <a:graphicData uri="http://schemas.openxmlformats.org/drawingml/2006/table">
            <a:tbl>
              <a:tblPr>
                <a:tableStyleId>{5C22544A-7EE6-4342-B048-85BDC9FD1C3A}</a:tableStyleId>
              </a:tblPr>
              <a:tblGrid>
                <a:gridCol w="1921885">
                  <a:extLst>
                    <a:ext uri="{9D8B030D-6E8A-4147-A177-3AD203B41FA5}">
                      <a16:colId xmlns:a16="http://schemas.microsoft.com/office/drawing/2014/main" val="54437698"/>
                    </a:ext>
                  </a:extLst>
                </a:gridCol>
                <a:gridCol w="1482596">
                  <a:extLst>
                    <a:ext uri="{9D8B030D-6E8A-4147-A177-3AD203B41FA5}">
                      <a16:colId xmlns:a16="http://schemas.microsoft.com/office/drawing/2014/main" val="198370419"/>
                    </a:ext>
                  </a:extLst>
                </a:gridCol>
                <a:gridCol w="1482596">
                  <a:extLst>
                    <a:ext uri="{9D8B030D-6E8A-4147-A177-3AD203B41FA5}">
                      <a16:colId xmlns:a16="http://schemas.microsoft.com/office/drawing/2014/main" val="2882445051"/>
                    </a:ext>
                  </a:extLst>
                </a:gridCol>
                <a:gridCol w="1482596">
                  <a:extLst>
                    <a:ext uri="{9D8B030D-6E8A-4147-A177-3AD203B41FA5}">
                      <a16:colId xmlns:a16="http://schemas.microsoft.com/office/drawing/2014/main" val="2200996593"/>
                    </a:ext>
                  </a:extLst>
                </a:gridCol>
                <a:gridCol w="1482596">
                  <a:extLst>
                    <a:ext uri="{9D8B030D-6E8A-4147-A177-3AD203B41FA5}">
                      <a16:colId xmlns:a16="http://schemas.microsoft.com/office/drawing/2014/main" val="218624528"/>
                    </a:ext>
                  </a:extLst>
                </a:gridCol>
                <a:gridCol w="1482596">
                  <a:extLst>
                    <a:ext uri="{9D8B030D-6E8A-4147-A177-3AD203B41FA5}">
                      <a16:colId xmlns:a16="http://schemas.microsoft.com/office/drawing/2014/main" val="2015661981"/>
                    </a:ext>
                  </a:extLst>
                </a:gridCol>
              </a:tblGrid>
              <a:tr h="472898">
                <a:tc>
                  <a:txBody>
                    <a:bodyPr/>
                    <a:lstStyle/>
                    <a:p>
                      <a:pPr algn="ctr" fontAlgn="ctr"/>
                      <a:r>
                        <a:rPr lang="ja-JP" altLang="en-US" sz="2000" b="1" u="none" strike="noStrike" dirty="0" smtClean="0">
                          <a:effectLst/>
                        </a:rPr>
                        <a:t>患者全体</a:t>
                      </a:r>
                      <a:endParaRPr lang="ja-JP" alt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F0</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F1</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F2</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F3</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2000" b="1" u="none" strike="noStrike" dirty="0">
                          <a:effectLst/>
                        </a:rPr>
                        <a:t>その他</a:t>
                      </a:r>
                      <a:endParaRPr lang="ja-JP" alt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39627057"/>
                  </a:ext>
                </a:extLst>
              </a:tr>
              <a:tr h="472898">
                <a:tc>
                  <a:txBody>
                    <a:bodyPr/>
                    <a:lstStyle/>
                    <a:p>
                      <a:pPr algn="ctr" fontAlgn="ctr"/>
                      <a:r>
                        <a:rPr lang="ja-JP" altLang="en-US" sz="2000" u="none" strike="noStrike" dirty="0">
                          <a:effectLst/>
                        </a:rPr>
                        <a:t>大阪府全域</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27.4%</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5.6%</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dirty="0">
                          <a:effectLst/>
                        </a:rPr>
                        <a:t>50.8%</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dirty="0">
                          <a:effectLst/>
                        </a:rPr>
                        <a:t>9.8%</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6.4%</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21749126"/>
                  </a:ext>
                </a:extLst>
              </a:tr>
              <a:tr h="491812">
                <a:tc>
                  <a:txBody>
                    <a:bodyPr/>
                    <a:lstStyle/>
                    <a:p>
                      <a:pPr algn="ctr" fontAlgn="ctr"/>
                      <a:r>
                        <a:rPr lang="ja-JP" altLang="en-US" sz="2000" u="none" strike="noStrike" dirty="0">
                          <a:effectLst/>
                        </a:rPr>
                        <a:t>北河内</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23.2%</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4.3%</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56.4%</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9.1%</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dirty="0">
                          <a:effectLst/>
                        </a:rPr>
                        <a:t>7.0%</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99433562"/>
                  </a:ext>
                </a:extLst>
              </a:tr>
              <a:tr h="472898">
                <a:tc>
                  <a:txBody>
                    <a:bodyPr/>
                    <a:lstStyle/>
                    <a:p>
                      <a:pPr algn="ctr" fontAlgn="ctr"/>
                      <a:r>
                        <a:rPr lang="ja-JP" altLang="en-US" sz="2000" b="1" u="none" strike="noStrike" dirty="0">
                          <a:effectLst/>
                        </a:rPr>
                        <a:t>院内寛解群</a:t>
                      </a:r>
                      <a:endParaRPr lang="ja-JP" alt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F0</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F1</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F2</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b="1" u="none" strike="noStrike" dirty="0">
                          <a:effectLst/>
                        </a:rPr>
                        <a:t>F3</a:t>
                      </a:r>
                      <a:endParaRPr 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2000" b="1" u="none" strike="noStrike" dirty="0">
                          <a:effectLst/>
                        </a:rPr>
                        <a:t>その他</a:t>
                      </a:r>
                      <a:endParaRPr lang="ja-JP" alt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23426337"/>
                  </a:ext>
                </a:extLst>
              </a:tr>
              <a:tr h="472898">
                <a:tc>
                  <a:txBody>
                    <a:bodyPr/>
                    <a:lstStyle/>
                    <a:p>
                      <a:pPr algn="ctr" fontAlgn="ctr"/>
                      <a:r>
                        <a:rPr lang="ja-JP" altLang="en-US" sz="2000" u="none" strike="noStrike" dirty="0">
                          <a:effectLst/>
                        </a:rPr>
                        <a:t>大阪府全域</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14.1%</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12.0%</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43.7%</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19.5%</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dirty="0">
                          <a:effectLst/>
                        </a:rPr>
                        <a:t>10.7%</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94587229"/>
                  </a:ext>
                </a:extLst>
              </a:tr>
              <a:tr h="491812">
                <a:tc>
                  <a:txBody>
                    <a:bodyPr/>
                    <a:lstStyle/>
                    <a:p>
                      <a:pPr algn="ctr" fontAlgn="ctr"/>
                      <a:r>
                        <a:rPr lang="ja-JP" altLang="en-US" sz="2000" u="none" strike="noStrike" dirty="0">
                          <a:effectLst/>
                        </a:rPr>
                        <a:t>北河内</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9.8%</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6.9%</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59.8%</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a:effectLst/>
                        </a:rPr>
                        <a:t>14.7%</a:t>
                      </a:r>
                      <a:endParaRPr lang="en-US" altLang="ja-JP" sz="20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u="none" strike="noStrike" dirty="0">
                          <a:effectLst/>
                        </a:rPr>
                        <a:t>8.8%</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10818820"/>
                  </a:ext>
                </a:extLst>
              </a:tr>
            </a:tbl>
          </a:graphicData>
        </a:graphic>
      </p:graphicFrame>
      <p:sp>
        <p:nvSpPr>
          <p:cNvPr id="5" name="テキスト ボックス 4"/>
          <p:cNvSpPr txBox="1"/>
          <p:nvPr/>
        </p:nvSpPr>
        <p:spPr>
          <a:xfrm>
            <a:off x="5529943" y="4962501"/>
            <a:ext cx="6662057" cy="1200329"/>
          </a:xfrm>
          <a:prstGeom prst="rect">
            <a:avLst/>
          </a:prstGeom>
          <a:noFill/>
        </p:spPr>
        <p:txBody>
          <a:bodyPr wrap="square" rtlCol="0">
            <a:spAutoFit/>
          </a:bodyPr>
          <a:lstStyle/>
          <a:p>
            <a:r>
              <a:rPr kumimoji="1" lang="en-US" altLang="ja-JP" dirty="0" smtClean="0"/>
              <a:t>F</a:t>
            </a:r>
            <a:r>
              <a:rPr kumimoji="1" lang="ja-JP" altLang="en-US" dirty="0" smtClean="0"/>
              <a:t>０：症状性を含む器質性精神障害</a:t>
            </a:r>
            <a:endParaRPr kumimoji="1" lang="en-US" altLang="ja-JP" dirty="0" smtClean="0"/>
          </a:p>
          <a:p>
            <a:r>
              <a:rPr lang="en-US" altLang="ja-JP" dirty="0" smtClean="0"/>
              <a:t>F</a:t>
            </a:r>
            <a:r>
              <a:rPr lang="ja-JP" altLang="en-US" dirty="0" smtClean="0"/>
              <a:t>１：精神作用物質使用における指針及び行動の障害</a:t>
            </a:r>
            <a:endParaRPr lang="en-US" altLang="ja-JP" dirty="0" smtClean="0"/>
          </a:p>
          <a:p>
            <a:r>
              <a:rPr kumimoji="1" lang="en-US" altLang="ja-JP" dirty="0" smtClean="0"/>
              <a:t>F</a:t>
            </a:r>
            <a:r>
              <a:rPr kumimoji="1" lang="ja-JP" altLang="en-US" dirty="0" smtClean="0"/>
              <a:t>２：統合失調症、統合失調型障害及び妄想性障害</a:t>
            </a:r>
            <a:endParaRPr kumimoji="1" lang="en-US" altLang="ja-JP" dirty="0" smtClean="0"/>
          </a:p>
          <a:p>
            <a:r>
              <a:rPr lang="en-US" altLang="ja-JP" dirty="0" smtClean="0"/>
              <a:t>F</a:t>
            </a:r>
            <a:r>
              <a:rPr lang="ja-JP" altLang="en-US" dirty="0" smtClean="0"/>
              <a:t>３：気分（感情）障害</a:t>
            </a:r>
            <a:endParaRPr kumimoji="1" lang="ja-JP" altLang="en-US" dirty="0"/>
          </a:p>
        </p:txBody>
      </p:sp>
      <p:sp>
        <p:nvSpPr>
          <p:cNvPr id="6" name="正方形/長方形 5"/>
          <p:cNvSpPr/>
          <p:nvPr/>
        </p:nvSpPr>
        <p:spPr>
          <a:xfrm>
            <a:off x="1141545" y="2601985"/>
            <a:ext cx="9334865" cy="501434"/>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055227" y="1670660"/>
            <a:ext cx="1481646" cy="287521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087981" y="1670660"/>
            <a:ext cx="1481646" cy="287521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63922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入院期間</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274753"/>
              </p:ext>
            </p:extLst>
          </p:nvPr>
        </p:nvGraphicFramePr>
        <p:xfrm>
          <a:off x="1660796" y="2467497"/>
          <a:ext cx="7979593" cy="2705394"/>
        </p:xfrm>
        <a:graphic>
          <a:graphicData uri="http://schemas.openxmlformats.org/drawingml/2006/table">
            <a:tbl>
              <a:tblPr>
                <a:tableStyleId>{5C22544A-7EE6-4342-B048-85BDC9FD1C3A}</a:tableStyleId>
              </a:tblPr>
              <a:tblGrid>
                <a:gridCol w="2490353">
                  <a:extLst>
                    <a:ext uri="{9D8B030D-6E8A-4147-A177-3AD203B41FA5}">
                      <a16:colId xmlns:a16="http://schemas.microsoft.com/office/drawing/2014/main" val="3472544660"/>
                    </a:ext>
                  </a:extLst>
                </a:gridCol>
                <a:gridCol w="2654600">
                  <a:extLst>
                    <a:ext uri="{9D8B030D-6E8A-4147-A177-3AD203B41FA5}">
                      <a16:colId xmlns:a16="http://schemas.microsoft.com/office/drawing/2014/main" val="2588174972"/>
                    </a:ext>
                  </a:extLst>
                </a:gridCol>
                <a:gridCol w="2834640">
                  <a:extLst>
                    <a:ext uri="{9D8B030D-6E8A-4147-A177-3AD203B41FA5}">
                      <a16:colId xmlns:a16="http://schemas.microsoft.com/office/drawing/2014/main" val="538601525"/>
                    </a:ext>
                  </a:extLst>
                </a:gridCol>
              </a:tblGrid>
              <a:tr h="444966">
                <a:tc>
                  <a:txBody>
                    <a:bodyPr/>
                    <a:lstStyle/>
                    <a:p>
                      <a:pPr algn="ctr" fontAlgn="ctr"/>
                      <a:r>
                        <a:rPr lang="ja-JP" altLang="en-US" sz="1800" b="1" u="none" strike="noStrike" dirty="0">
                          <a:effectLst/>
                        </a:rPr>
                        <a:t>　</a:t>
                      </a:r>
                      <a:r>
                        <a:rPr lang="ja-JP" altLang="en-US" sz="1800" b="1" u="none" strike="noStrike" dirty="0" smtClean="0">
                          <a:effectLst/>
                        </a:rPr>
                        <a:t>患者全体</a:t>
                      </a:r>
                      <a:endParaRPr lang="ja-JP" altLang="en-US" sz="1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b="1" u="none" strike="noStrike" dirty="0">
                          <a:effectLst/>
                        </a:rPr>
                        <a:t>１年未満</a:t>
                      </a:r>
                      <a:endParaRPr lang="ja-JP" altLang="en-US" sz="1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b="1" u="none" strike="noStrike" dirty="0">
                          <a:effectLst/>
                        </a:rPr>
                        <a:t>１年以上</a:t>
                      </a:r>
                      <a:endParaRPr lang="ja-JP" altLang="en-US" sz="1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9478369"/>
                  </a:ext>
                </a:extLst>
              </a:tr>
              <a:tr h="444966">
                <a:tc>
                  <a:txBody>
                    <a:bodyPr/>
                    <a:lstStyle/>
                    <a:p>
                      <a:pPr algn="ctr" fontAlgn="ctr"/>
                      <a:r>
                        <a:rPr lang="ja-JP" altLang="en-US" sz="1800" u="none" strike="noStrike" dirty="0">
                          <a:effectLst/>
                        </a:rPr>
                        <a:t>大阪府全域</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41.6%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58.4%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01825274"/>
                  </a:ext>
                </a:extLst>
              </a:tr>
              <a:tr h="462765">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46.3%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53.7%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73293541"/>
                  </a:ext>
                </a:extLst>
              </a:tr>
              <a:tr h="444966">
                <a:tc>
                  <a:txBody>
                    <a:bodyPr/>
                    <a:lstStyle/>
                    <a:p>
                      <a:pPr algn="ctr" fontAlgn="ctr"/>
                      <a:r>
                        <a:rPr lang="ja-JP" altLang="en-US" sz="1800" b="1" u="none" strike="noStrike" dirty="0" smtClean="0">
                          <a:effectLst/>
                        </a:rPr>
                        <a:t>うち院内</a:t>
                      </a:r>
                      <a:r>
                        <a:rPr lang="ja-JP" altLang="en-US" sz="1800" b="1" u="none" strike="noStrike" dirty="0">
                          <a:effectLst/>
                        </a:rPr>
                        <a:t>寛解群</a:t>
                      </a:r>
                      <a:endParaRPr lang="ja-JP" altLang="en-US" sz="1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b="1" u="none" strike="noStrike" dirty="0">
                          <a:effectLst/>
                        </a:rPr>
                        <a:t>１年未満</a:t>
                      </a:r>
                      <a:endParaRPr lang="ja-JP" altLang="en-US" sz="1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ja-JP" altLang="en-US" sz="1800" b="1" u="none" strike="noStrike" dirty="0">
                          <a:effectLst/>
                        </a:rPr>
                        <a:t>１年以上</a:t>
                      </a:r>
                      <a:endParaRPr lang="ja-JP" altLang="en-US" sz="1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3327250"/>
                  </a:ext>
                </a:extLst>
              </a:tr>
              <a:tr h="444966">
                <a:tc>
                  <a:txBody>
                    <a:bodyPr/>
                    <a:lstStyle/>
                    <a:p>
                      <a:pPr algn="ctr" fontAlgn="ctr"/>
                      <a:r>
                        <a:rPr lang="ja-JP" altLang="en-US" sz="1800" u="none" strike="noStrike" dirty="0">
                          <a:effectLst/>
                        </a:rPr>
                        <a:t>大阪府全域</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65.9%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34.1%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98611350"/>
                  </a:ext>
                </a:extLst>
              </a:tr>
              <a:tr h="462765">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60.8%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39.2%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00156590"/>
                  </a:ext>
                </a:extLst>
              </a:tr>
            </a:tbl>
          </a:graphicData>
        </a:graphic>
      </p:graphicFrame>
      <p:sp>
        <p:nvSpPr>
          <p:cNvPr id="5" name="正方形/長方形 4"/>
          <p:cNvSpPr/>
          <p:nvPr/>
        </p:nvSpPr>
        <p:spPr>
          <a:xfrm>
            <a:off x="1660796" y="3318760"/>
            <a:ext cx="7979593" cy="463531"/>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660796" y="4709360"/>
            <a:ext cx="7979593" cy="463531"/>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15720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退院予定及び退院阻害要因</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144450654"/>
              </p:ext>
            </p:extLst>
          </p:nvPr>
        </p:nvGraphicFramePr>
        <p:xfrm>
          <a:off x="1143906" y="1690688"/>
          <a:ext cx="9828894" cy="2029182"/>
        </p:xfrm>
        <a:graphic>
          <a:graphicData uri="http://schemas.openxmlformats.org/drawingml/2006/table">
            <a:tbl>
              <a:tblPr>
                <a:tableStyleId>{5C22544A-7EE6-4342-B048-85BDC9FD1C3A}</a:tableStyleId>
              </a:tblPr>
              <a:tblGrid>
                <a:gridCol w="5679014">
                  <a:extLst>
                    <a:ext uri="{9D8B030D-6E8A-4147-A177-3AD203B41FA5}">
                      <a16:colId xmlns:a16="http://schemas.microsoft.com/office/drawing/2014/main" val="3723467448"/>
                    </a:ext>
                  </a:extLst>
                </a:gridCol>
                <a:gridCol w="2294954">
                  <a:extLst>
                    <a:ext uri="{9D8B030D-6E8A-4147-A177-3AD203B41FA5}">
                      <a16:colId xmlns:a16="http://schemas.microsoft.com/office/drawing/2014/main" val="1147609432"/>
                    </a:ext>
                  </a:extLst>
                </a:gridCol>
                <a:gridCol w="1854926">
                  <a:extLst>
                    <a:ext uri="{9D8B030D-6E8A-4147-A177-3AD203B41FA5}">
                      <a16:colId xmlns:a16="http://schemas.microsoft.com/office/drawing/2014/main" val="287674313"/>
                    </a:ext>
                  </a:extLst>
                </a:gridCol>
              </a:tblGrid>
              <a:tr h="490339">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800" u="none" strike="noStrike" dirty="0">
                          <a:effectLst/>
                        </a:rPr>
                        <a:t>大阪府全域</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800" u="none" strike="noStrike">
                          <a:effectLst/>
                        </a:rPr>
                        <a:t>北河内</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37378947"/>
                  </a:ext>
                </a:extLst>
              </a:tr>
              <a:tr h="490339">
                <a:tc>
                  <a:txBody>
                    <a:bodyPr/>
                    <a:lstStyle/>
                    <a:p>
                      <a:pPr algn="l" fontAlgn="ctr"/>
                      <a:r>
                        <a:rPr lang="ja-JP" altLang="en-US" sz="1800" u="none" strike="noStrike" dirty="0">
                          <a:effectLst/>
                        </a:rPr>
                        <a:t>症状（主症状）が落ち着き、入院によらない形</a:t>
                      </a:r>
                      <a:r>
                        <a:rPr lang="ja-JP" altLang="en-US" sz="1800" u="none" strike="noStrike" dirty="0" smtClean="0">
                          <a:effectLst/>
                        </a:rPr>
                        <a:t>で</a:t>
                      </a:r>
                      <a:endParaRPr lang="en-US" altLang="ja-JP" sz="1800" u="none" strike="noStrike" dirty="0" smtClean="0">
                        <a:effectLst/>
                      </a:endParaRPr>
                    </a:p>
                    <a:p>
                      <a:pPr algn="l" fontAlgn="ctr"/>
                      <a:r>
                        <a:rPr lang="ja-JP" altLang="en-US" sz="1800" u="none" strike="noStrike" dirty="0" smtClean="0">
                          <a:effectLst/>
                        </a:rPr>
                        <a:t>治療</a:t>
                      </a:r>
                      <a:r>
                        <a:rPr lang="ja-JP" altLang="en-US" sz="1800" u="none" strike="noStrike" dirty="0">
                          <a:effectLst/>
                        </a:rPr>
                        <a:t>ができるまで回復</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16.1%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smtClean="0">
                          <a:effectLst/>
                        </a:rPr>
                        <a:t>18.7%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52083613"/>
                  </a:ext>
                </a:extLst>
              </a:tr>
              <a:tr h="490339">
                <a:tc>
                  <a:txBody>
                    <a:bodyPr/>
                    <a:lstStyle/>
                    <a:p>
                      <a:pPr algn="l" fontAlgn="ctr"/>
                      <a:r>
                        <a:rPr lang="ja-JP" altLang="en-US" sz="1800" u="none" strike="noStrike">
                          <a:effectLst/>
                        </a:rPr>
                        <a:t>病状（主症状）が不安定で入院による治療が必要</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72.2%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smtClean="0">
                          <a:effectLst/>
                        </a:rPr>
                        <a:t>69.0%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64479053"/>
                  </a:ext>
                </a:extLst>
              </a:tr>
              <a:tr h="490339">
                <a:tc>
                  <a:txBody>
                    <a:bodyPr/>
                    <a:lstStyle/>
                    <a:p>
                      <a:pPr algn="l" fontAlgn="ctr"/>
                      <a:r>
                        <a:rPr lang="ja-JP" altLang="en-US" sz="1800" u="none" strike="noStrike">
                          <a:effectLst/>
                        </a:rPr>
                        <a:t>退院予定</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11.8%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smtClean="0">
                          <a:effectLst/>
                        </a:rPr>
                        <a:t>12.4%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7128495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596328961"/>
              </p:ext>
            </p:extLst>
          </p:nvPr>
        </p:nvGraphicFramePr>
        <p:xfrm>
          <a:off x="1496604" y="4779485"/>
          <a:ext cx="8493398" cy="1529875"/>
        </p:xfrm>
        <a:graphic>
          <a:graphicData uri="http://schemas.openxmlformats.org/drawingml/2006/table">
            <a:tbl>
              <a:tblPr>
                <a:tableStyleId>{5C22544A-7EE6-4342-B048-85BDC9FD1C3A}</a:tableStyleId>
              </a:tblPr>
              <a:tblGrid>
                <a:gridCol w="4535310">
                  <a:extLst>
                    <a:ext uri="{9D8B030D-6E8A-4147-A177-3AD203B41FA5}">
                      <a16:colId xmlns:a16="http://schemas.microsoft.com/office/drawing/2014/main" val="634812061"/>
                    </a:ext>
                  </a:extLst>
                </a:gridCol>
                <a:gridCol w="1979044">
                  <a:extLst>
                    <a:ext uri="{9D8B030D-6E8A-4147-A177-3AD203B41FA5}">
                      <a16:colId xmlns:a16="http://schemas.microsoft.com/office/drawing/2014/main" val="3251070457"/>
                    </a:ext>
                  </a:extLst>
                </a:gridCol>
                <a:gridCol w="1979044">
                  <a:extLst>
                    <a:ext uri="{9D8B030D-6E8A-4147-A177-3AD203B41FA5}">
                      <a16:colId xmlns:a16="http://schemas.microsoft.com/office/drawing/2014/main" val="3147686074"/>
                    </a:ext>
                  </a:extLst>
                </a:gridCol>
              </a:tblGrid>
              <a:tr h="570998">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800" u="none" strike="noStrike" dirty="0">
                          <a:effectLst/>
                        </a:rPr>
                        <a:t>大阪府全域</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18097620"/>
                  </a:ext>
                </a:extLst>
              </a:tr>
              <a:tr h="490286">
                <a:tc>
                  <a:txBody>
                    <a:bodyPr/>
                    <a:lstStyle/>
                    <a:p>
                      <a:pPr algn="l" fontAlgn="ctr"/>
                      <a:r>
                        <a:rPr lang="ja-JP" altLang="en-US" sz="1800" u="none" strike="noStrike">
                          <a:effectLst/>
                        </a:rPr>
                        <a:t>退院阻害要因がある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92.2%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smtClean="0">
                          <a:effectLst/>
                        </a:rPr>
                        <a:t>93.5%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177207429"/>
                  </a:ext>
                </a:extLst>
              </a:tr>
              <a:tr h="468591">
                <a:tc>
                  <a:txBody>
                    <a:bodyPr/>
                    <a:lstStyle/>
                    <a:p>
                      <a:pPr algn="l" fontAlgn="ctr"/>
                      <a:r>
                        <a:rPr lang="ja-JP" altLang="en-US" sz="1800" u="none" strike="noStrike">
                          <a:effectLst/>
                        </a:rPr>
                        <a:t>退院阻害要因はない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7.8%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smtClean="0">
                          <a:effectLst/>
                        </a:rPr>
                        <a:t>6.5%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0377190"/>
                  </a:ext>
                </a:extLst>
              </a:tr>
            </a:tbl>
          </a:graphicData>
        </a:graphic>
      </p:graphicFrame>
      <p:sp>
        <p:nvSpPr>
          <p:cNvPr id="8" name="テキスト ボックス 7"/>
          <p:cNvSpPr txBox="1"/>
          <p:nvPr/>
        </p:nvSpPr>
        <p:spPr>
          <a:xfrm>
            <a:off x="1084217" y="3932596"/>
            <a:ext cx="10269583" cy="646331"/>
          </a:xfrm>
          <a:prstGeom prst="rect">
            <a:avLst/>
          </a:prstGeom>
          <a:noFill/>
        </p:spPr>
        <p:txBody>
          <a:bodyPr wrap="square" rtlCol="0">
            <a:spAutoFit/>
          </a:bodyPr>
          <a:lstStyle/>
          <a:p>
            <a:r>
              <a:rPr lang="en-US" altLang="ja-JP" dirty="0" smtClean="0"/>
              <a:t>※</a:t>
            </a:r>
            <a:r>
              <a:rPr lang="ja-JP" altLang="en-US" dirty="0" smtClean="0"/>
              <a:t>上記「病状（主症状）が落ち着き、入院によらない形で治療ができるまで回復」した在院患者の</a:t>
            </a:r>
            <a:endParaRPr lang="en-US" altLang="ja-JP" dirty="0" smtClean="0"/>
          </a:p>
          <a:p>
            <a:r>
              <a:rPr kumimoji="1" lang="ja-JP" altLang="en-US" dirty="0" smtClean="0"/>
              <a:t>　うち、退院阻害要因の有無については以下の</a:t>
            </a:r>
            <a:r>
              <a:rPr lang="ja-JP" altLang="en-US" dirty="0"/>
              <a:t>とおり</a:t>
            </a:r>
            <a:endParaRPr kumimoji="1" lang="en-US" altLang="ja-JP" dirty="0" smtClean="0"/>
          </a:p>
        </p:txBody>
      </p:sp>
      <p:sp>
        <p:nvSpPr>
          <p:cNvPr id="6" name="正方形/長方形 5"/>
          <p:cNvSpPr/>
          <p:nvPr/>
        </p:nvSpPr>
        <p:spPr>
          <a:xfrm>
            <a:off x="9081657" y="1690688"/>
            <a:ext cx="1891143" cy="202918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7987148" y="4779485"/>
            <a:ext cx="2002854" cy="1529875"/>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1023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3069" y="143057"/>
            <a:ext cx="10515600" cy="732155"/>
          </a:xfrm>
        </p:spPr>
        <p:txBody>
          <a:bodyPr/>
          <a:lstStyle/>
          <a:p>
            <a:r>
              <a:rPr lang="ja-JP" altLang="en-US" dirty="0"/>
              <a:t>退院阻害</a:t>
            </a:r>
            <a:r>
              <a:rPr lang="ja-JP" altLang="en-US" dirty="0" smtClean="0"/>
              <a:t>要因（全状態像）</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98617935"/>
              </p:ext>
            </p:extLst>
          </p:nvPr>
        </p:nvGraphicFramePr>
        <p:xfrm>
          <a:off x="603069" y="992777"/>
          <a:ext cx="10630989" cy="5653087"/>
        </p:xfrm>
        <a:graphic>
          <a:graphicData uri="http://schemas.openxmlformats.org/drawingml/2006/table">
            <a:tbl>
              <a:tblPr>
                <a:tableStyleId>{5C22544A-7EE6-4342-B048-85BDC9FD1C3A}</a:tableStyleId>
              </a:tblPr>
              <a:tblGrid>
                <a:gridCol w="7495902">
                  <a:extLst>
                    <a:ext uri="{9D8B030D-6E8A-4147-A177-3AD203B41FA5}">
                      <a16:colId xmlns:a16="http://schemas.microsoft.com/office/drawing/2014/main" val="1758082376"/>
                    </a:ext>
                  </a:extLst>
                </a:gridCol>
                <a:gridCol w="1645920">
                  <a:extLst>
                    <a:ext uri="{9D8B030D-6E8A-4147-A177-3AD203B41FA5}">
                      <a16:colId xmlns:a16="http://schemas.microsoft.com/office/drawing/2014/main" val="3635872281"/>
                    </a:ext>
                  </a:extLst>
                </a:gridCol>
                <a:gridCol w="1489167">
                  <a:extLst>
                    <a:ext uri="{9D8B030D-6E8A-4147-A177-3AD203B41FA5}">
                      <a16:colId xmlns:a16="http://schemas.microsoft.com/office/drawing/2014/main" val="885698132"/>
                    </a:ext>
                  </a:extLst>
                </a:gridCol>
              </a:tblGrid>
              <a:tr h="0">
                <a:tc>
                  <a:txBody>
                    <a:bodyPr/>
                    <a:lstStyle/>
                    <a:p>
                      <a:pPr algn="l" fontAlgn="ct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ctr" fontAlgn="ctr"/>
                      <a:r>
                        <a:rPr lang="ja-JP" altLang="en-US" sz="1800" u="none" strike="noStrike" dirty="0">
                          <a:effectLst/>
                        </a:rPr>
                        <a:t>大阪府</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3833654084"/>
                  </a:ext>
                </a:extLst>
              </a:tr>
              <a:tr h="254113">
                <a:tc>
                  <a:txBody>
                    <a:bodyPr/>
                    <a:lstStyle/>
                    <a:p>
                      <a:pPr algn="l" fontAlgn="ctr"/>
                      <a:r>
                        <a:rPr lang="ja-JP" altLang="en-US" sz="1800" u="none" strike="noStrike" dirty="0">
                          <a:effectLst/>
                        </a:rPr>
                        <a:t>病状は落ち着いているが、時々不安定な病状が見られ</a:t>
                      </a:r>
                      <a:r>
                        <a:rPr lang="ja-JP" altLang="en-US" sz="1800" u="none" strike="noStrike" dirty="0" smtClean="0">
                          <a:effectLst/>
                        </a:rPr>
                        <a:t>、その</a:t>
                      </a:r>
                      <a:r>
                        <a:rPr lang="ja-JP" altLang="en-US" sz="1800" u="none" strike="noStrike" dirty="0">
                          <a:effectLst/>
                        </a:rPr>
                        <a:t>こと</a:t>
                      </a:r>
                      <a:r>
                        <a:rPr lang="ja-JP" altLang="en-US" sz="1800" u="none" strike="noStrike" dirty="0" smtClean="0">
                          <a:effectLst/>
                        </a:rPr>
                        <a:t>が</a:t>
                      </a:r>
                      <a:endParaRPr lang="en-US" altLang="ja-JP" sz="1800" u="none" strike="noStrike" dirty="0" smtClean="0">
                        <a:effectLst/>
                      </a:endParaRPr>
                    </a:p>
                    <a:p>
                      <a:pPr algn="l" fontAlgn="ctr"/>
                      <a:r>
                        <a:rPr lang="ja-JP" altLang="en-US" sz="1800" u="none" strike="noStrike" dirty="0" smtClean="0">
                          <a:effectLst/>
                        </a:rPr>
                        <a:t>退院</a:t>
                      </a:r>
                      <a:r>
                        <a:rPr lang="ja-JP" altLang="en-US" sz="1800" u="none" strike="noStrike" dirty="0">
                          <a:effectLst/>
                        </a:rPr>
                        <a:t>を阻害する要因になっている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38.4%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39.7%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1167445707"/>
                  </a:ext>
                </a:extLst>
              </a:tr>
              <a:tr h="219321">
                <a:tc>
                  <a:txBody>
                    <a:bodyPr/>
                    <a:lstStyle/>
                    <a:p>
                      <a:pPr algn="l" fontAlgn="ctr"/>
                      <a:r>
                        <a:rPr lang="ja-JP" altLang="en-US" sz="1800" u="none" strike="noStrike" dirty="0">
                          <a:effectLst/>
                        </a:rPr>
                        <a:t>病識がなく通院服薬の中断が予測される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31.6%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31.9%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2553725613"/>
                  </a:ext>
                </a:extLst>
              </a:tr>
              <a:tr h="219321">
                <a:tc>
                  <a:txBody>
                    <a:bodyPr/>
                    <a:lstStyle/>
                    <a:p>
                      <a:pPr algn="l" fontAlgn="ctr"/>
                      <a:r>
                        <a:rPr lang="ja-JP" altLang="en-US" sz="1800" u="none" strike="noStrike" dirty="0">
                          <a:effectLst/>
                        </a:rPr>
                        <a:t>反社会的行動が予想される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7.2%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4.8%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3337251419"/>
                  </a:ext>
                </a:extLst>
              </a:tr>
              <a:tr h="219321">
                <a:tc>
                  <a:txBody>
                    <a:bodyPr/>
                    <a:lstStyle/>
                    <a:p>
                      <a:pPr algn="l" fontAlgn="ctr"/>
                      <a:r>
                        <a:rPr lang="ja-JP" altLang="en-US" sz="1800" u="none" strike="noStrike" dirty="0">
                          <a:effectLst/>
                        </a:rPr>
                        <a:t>退院意欲が乏しい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36.9%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34.9%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1941337929"/>
                  </a:ext>
                </a:extLst>
              </a:tr>
              <a:tr h="219321">
                <a:tc>
                  <a:txBody>
                    <a:bodyPr/>
                    <a:lstStyle/>
                    <a:p>
                      <a:pPr algn="l" fontAlgn="ctr"/>
                      <a:r>
                        <a:rPr lang="ja-JP" altLang="en-US" sz="1800" u="none" strike="noStrike" dirty="0">
                          <a:solidFill>
                            <a:srgbClr val="FF0000"/>
                          </a:solidFill>
                          <a:effectLst/>
                        </a:rPr>
                        <a:t>現実認識が乏しい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44.6%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rgbClr val="FF0000"/>
                          </a:solidFill>
                          <a:effectLst/>
                        </a:rPr>
                        <a:t>50.2%</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290691751"/>
                  </a:ext>
                </a:extLst>
              </a:tr>
              <a:tr h="219321">
                <a:tc>
                  <a:txBody>
                    <a:bodyPr/>
                    <a:lstStyle/>
                    <a:p>
                      <a:pPr algn="l" fontAlgn="ctr"/>
                      <a:r>
                        <a:rPr lang="ja-JP" altLang="en-US" sz="1800" u="none" strike="noStrike" dirty="0">
                          <a:effectLst/>
                        </a:rPr>
                        <a:t>退院による環境変化への不安が強い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32.1%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32.8%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2879861916"/>
                  </a:ext>
                </a:extLst>
              </a:tr>
              <a:tr h="219321">
                <a:tc>
                  <a:txBody>
                    <a:bodyPr/>
                    <a:lstStyle/>
                    <a:p>
                      <a:pPr algn="l" fontAlgn="ctr"/>
                      <a:r>
                        <a:rPr lang="ja-JP" altLang="en-US" sz="1800" u="none" strike="noStrike" dirty="0">
                          <a:effectLst/>
                        </a:rPr>
                        <a:t>援助者との対人関係が持てない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10.7%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18.3%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2089620361"/>
                  </a:ext>
                </a:extLst>
              </a:tr>
              <a:tr h="219321">
                <a:tc>
                  <a:txBody>
                    <a:bodyPr/>
                    <a:lstStyle/>
                    <a:p>
                      <a:pPr algn="l" fontAlgn="ctr"/>
                      <a:r>
                        <a:rPr lang="ja-JP" altLang="en-US" sz="1800" u="none" strike="noStrike" dirty="0">
                          <a:solidFill>
                            <a:srgbClr val="FF0000"/>
                          </a:solidFill>
                          <a:effectLst/>
                        </a:rPr>
                        <a:t>家事（食事・洗濯・金銭管理など）ができない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36.5%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rgbClr val="FF0000"/>
                          </a:solidFill>
                          <a:effectLst/>
                        </a:rPr>
                        <a:t>40.2%</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3553479908"/>
                  </a:ext>
                </a:extLst>
              </a:tr>
              <a:tr h="219321">
                <a:tc>
                  <a:txBody>
                    <a:bodyPr/>
                    <a:lstStyle/>
                    <a:p>
                      <a:pPr algn="l" fontAlgn="ctr"/>
                      <a:r>
                        <a:rPr lang="ja-JP" altLang="en-US" sz="1800" u="none" strike="noStrike" dirty="0">
                          <a:effectLst/>
                        </a:rPr>
                        <a:t>家族がいない、本人をサポートする機能が実質ない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18.3%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18.8%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3370548589"/>
                  </a:ext>
                </a:extLst>
              </a:tr>
              <a:tr h="219321">
                <a:tc>
                  <a:txBody>
                    <a:bodyPr/>
                    <a:lstStyle/>
                    <a:p>
                      <a:pPr algn="l" fontAlgn="ctr"/>
                      <a:r>
                        <a:rPr lang="ja-JP" altLang="en-US" sz="1800" u="none" strike="noStrike" dirty="0">
                          <a:effectLst/>
                        </a:rPr>
                        <a:t>家族から退院に反対がある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22.3%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26.2%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704562989"/>
                  </a:ext>
                </a:extLst>
              </a:tr>
              <a:tr h="219321">
                <a:tc>
                  <a:txBody>
                    <a:bodyPr/>
                    <a:lstStyle/>
                    <a:p>
                      <a:pPr algn="l" fontAlgn="ctr"/>
                      <a:r>
                        <a:rPr lang="ja-JP" altLang="en-US" sz="1800" u="none" strike="noStrike" dirty="0">
                          <a:solidFill>
                            <a:srgbClr val="FF0000"/>
                          </a:solidFill>
                          <a:effectLst/>
                        </a:rPr>
                        <a:t>住まいの確保が出来ない</a:t>
                      </a:r>
                      <a:endParaRPr lang="ja-JP" altLang="en-US"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36.9%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rgbClr val="FF0000"/>
                          </a:solidFill>
                          <a:effectLst/>
                        </a:rPr>
                        <a:t>50.7%</a:t>
                      </a:r>
                      <a:endParaRPr lang="en-US" altLang="ja-JP" sz="1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4039760064"/>
                  </a:ext>
                </a:extLst>
              </a:tr>
              <a:tr h="219321">
                <a:tc>
                  <a:txBody>
                    <a:bodyPr/>
                    <a:lstStyle/>
                    <a:p>
                      <a:pPr algn="l" fontAlgn="ctr"/>
                      <a:r>
                        <a:rPr lang="ja-JP" altLang="en-US" sz="1800" u="none" strike="noStrike">
                          <a:effectLst/>
                        </a:rPr>
                        <a:t>生活費の確保が出来ない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4.4%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5.7%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2379160512"/>
                  </a:ext>
                </a:extLst>
              </a:tr>
              <a:tr h="219321">
                <a:tc>
                  <a:txBody>
                    <a:bodyPr/>
                    <a:lstStyle/>
                    <a:p>
                      <a:pPr algn="l" fontAlgn="ctr"/>
                      <a:r>
                        <a:rPr lang="ja-JP" altLang="en-US" sz="1800" u="none" strike="noStrike">
                          <a:effectLst/>
                        </a:rPr>
                        <a:t>日常生活を支える制度がない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7.1%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13.1%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1782009883"/>
                  </a:ext>
                </a:extLst>
              </a:tr>
              <a:tr h="219321">
                <a:tc>
                  <a:txBody>
                    <a:bodyPr/>
                    <a:lstStyle/>
                    <a:p>
                      <a:pPr algn="l" fontAlgn="ctr"/>
                      <a:r>
                        <a:rPr lang="ja-JP" altLang="en-US" sz="1800" u="none" strike="noStrike">
                          <a:effectLst/>
                        </a:rPr>
                        <a:t>救急診療体制がない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8.7%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2263416676"/>
                  </a:ext>
                </a:extLst>
              </a:tr>
              <a:tr h="219321">
                <a:tc>
                  <a:txBody>
                    <a:bodyPr/>
                    <a:lstStyle/>
                    <a:p>
                      <a:pPr algn="l" fontAlgn="ctr"/>
                      <a:r>
                        <a:rPr lang="ja-JP" altLang="en-US" sz="1800" u="none" strike="noStrike" dirty="0">
                          <a:effectLst/>
                        </a:rPr>
                        <a:t>退院に向けてサポートする人的資源が乏しい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10.8%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smtClean="0">
                          <a:effectLst/>
                        </a:rPr>
                        <a:t>20.5%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1079413573"/>
                  </a:ext>
                </a:extLst>
              </a:tr>
              <a:tr h="219321">
                <a:tc>
                  <a:txBody>
                    <a:bodyPr/>
                    <a:lstStyle/>
                    <a:p>
                      <a:pPr algn="l" fontAlgn="ctr"/>
                      <a:r>
                        <a:rPr lang="ja-JP" altLang="en-US" sz="1800" u="none" strike="noStrike" dirty="0">
                          <a:effectLst/>
                        </a:rPr>
                        <a:t>退院後サポート・マネジメントする人的資源が乏しい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12.6%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22.7%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1519099857"/>
                  </a:ext>
                </a:extLst>
              </a:tr>
              <a:tr h="219321">
                <a:tc>
                  <a:txBody>
                    <a:bodyPr/>
                    <a:lstStyle/>
                    <a:p>
                      <a:pPr algn="l" fontAlgn="ctr"/>
                      <a:r>
                        <a:rPr lang="ja-JP" altLang="en-US" sz="1800" u="none" strike="noStrike">
                          <a:effectLst/>
                        </a:rPr>
                        <a:t>住所地と入院先の距離があり支援体制をとりにくい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2.2%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641631679"/>
                  </a:ext>
                </a:extLst>
              </a:tr>
              <a:tr h="219321">
                <a:tc>
                  <a:txBody>
                    <a:bodyPr/>
                    <a:lstStyle/>
                    <a:p>
                      <a:pPr algn="l" fontAlgn="ctr"/>
                      <a:r>
                        <a:rPr lang="ja-JP" altLang="en-US" sz="1800" u="none" strike="noStrike" dirty="0">
                          <a:effectLst/>
                        </a:rPr>
                        <a:t>その他の退院阻害要因がある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7.4%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extLst>
                  <a:ext uri="{0D108BD9-81ED-4DB2-BD59-A6C34878D82A}">
                    <a16:rowId xmlns:a16="http://schemas.microsoft.com/office/drawing/2014/main" val="1456124407"/>
                  </a:ext>
                </a:extLst>
              </a:tr>
            </a:tbl>
          </a:graphicData>
        </a:graphic>
      </p:graphicFrame>
      <p:sp>
        <p:nvSpPr>
          <p:cNvPr id="5" name="正方形/長方形 4"/>
          <p:cNvSpPr/>
          <p:nvPr/>
        </p:nvSpPr>
        <p:spPr>
          <a:xfrm>
            <a:off x="9760529" y="992776"/>
            <a:ext cx="1473529" cy="5653087"/>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41774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3069" y="143057"/>
            <a:ext cx="10515600" cy="732155"/>
          </a:xfrm>
        </p:spPr>
        <p:txBody>
          <a:bodyPr>
            <a:normAutofit/>
          </a:bodyPr>
          <a:lstStyle/>
          <a:p>
            <a:r>
              <a:rPr lang="ja-JP" altLang="en-US" dirty="0"/>
              <a:t>退院阻害</a:t>
            </a:r>
            <a:r>
              <a:rPr lang="ja-JP" altLang="en-US" dirty="0" smtClean="0"/>
              <a:t>要因（全状態像</a:t>
            </a:r>
            <a:r>
              <a:rPr lang="ja-JP" altLang="en-US" dirty="0"/>
              <a:t>　</a:t>
            </a:r>
            <a:r>
              <a:rPr lang="ja-JP" altLang="en-US" dirty="0" smtClean="0"/>
              <a:t>参考資料１）</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328669852"/>
              </p:ext>
            </p:extLst>
          </p:nvPr>
        </p:nvGraphicFramePr>
        <p:xfrm>
          <a:off x="511629" y="744584"/>
          <a:ext cx="11140439" cy="5696494"/>
        </p:xfrm>
        <a:graphic>
          <a:graphicData uri="http://schemas.openxmlformats.org/drawingml/2006/table">
            <a:tbl>
              <a:tblPr>
                <a:tableStyleId>{5C22544A-7EE6-4342-B048-85BDC9FD1C3A}</a:tableStyleId>
              </a:tblPr>
              <a:tblGrid>
                <a:gridCol w="6337375">
                  <a:extLst>
                    <a:ext uri="{9D8B030D-6E8A-4147-A177-3AD203B41FA5}">
                      <a16:colId xmlns:a16="http://schemas.microsoft.com/office/drawing/2014/main" val="4195416462"/>
                    </a:ext>
                  </a:extLst>
                </a:gridCol>
                <a:gridCol w="1200766">
                  <a:extLst>
                    <a:ext uri="{9D8B030D-6E8A-4147-A177-3AD203B41FA5}">
                      <a16:colId xmlns:a16="http://schemas.microsoft.com/office/drawing/2014/main" val="427035560"/>
                    </a:ext>
                  </a:extLst>
                </a:gridCol>
                <a:gridCol w="1200766">
                  <a:extLst>
                    <a:ext uri="{9D8B030D-6E8A-4147-A177-3AD203B41FA5}">
                      <a16:colId xmlns:a16="http://schemas.microsoft.com/office/drawing/2014/main" val="16737807"/>
                    </a:ext>
                  </a:extLst>
                </a:gridCol>
                <a:gridCol w="1200766">
                  <a:extLst>
                    <a:ext uri="{9D8B030D-6E8A-4147-A177-3AD203B41FA5}">
                      <a16:colId xmlns:a16="http://schemas.microsoft.com/office/drawing/2014/main" val="2219509082"/>
                    </a:ext>
                  </a:extLst>
                </a:gridCol>
                <a:gridCol w="1200766">
                  <a:extLst>
                    <a:ext uri="{9D8B030D-6E8A-4147-A177-3AD203B41FA5}">
                      <a16:colId xmlns:a16="http://schemas.microsoft.com/office/drawing/2014/main" val="1197719233"/>
                    </a:ext>
                  </a:extLst>
                </a:gridCol>
              </a:tblGrid>
              <a:tr h="326570">
                <a:tc>
                  <a:txBody>
                    <a:bodyPr/>
                    <a:lstStyle/>
                    <a:p>
                      <a:pPr algn="ctr"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ctr" fontAlgn="ctr"/>
                      <a:r>
                        <a:rPr lang="ja-JP" altLang="en-US" sz="1800" u="none" strike="noStrike" dirty="0">
                          <a:effectLst/>
                        </a:rPr>
                        <a:t>大阪府</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ctr" fontAlgn="ctr"/>
                      <a:r>
                        <a:rPr lang="ja-JP" altLang="en-US" sz="1800" u="none" strike="noStrike" dirty="0">
                          <a:effectLst/>
                        </a:rPr>
                        <a:t>豊能</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ctr" fontAlgn="ctr"/>
                      <a:r>
                        <a:rPr lang="ja-JP" altLang="en-US" sz="1800" u="none" strike="noStrike" dirty="0">
                          <a:effectLst/>
                        </a:rPr>
                        <a:t>三島</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711456753"/>
                  </a:ext>
                </a:extLst>
              </a:tr>
              <a:tr h="545039">
                <a:tc>
                  <a:txBody>
                    <a:bodyPr/>
                    <a:lstStyle/>
                    <a:p>
                      <a:pPr algn="l" fontAlgn="ctr"/>
                      <a:r>
                        <a:rPr lang="ja-JP" altLang="en-US" sz="1800" u="none" strike="noStrike" dirty="0">
                          <a:effectLst/>
                        </a:rPr>
                        <a:t>病状は落ち着いているが、時々不安定な病状が見られ、</a:t>
                      </a:r>
                      <a:br>
                        <a:rPr lang="ja-JP" altLang="en-US" sz="1800" u="none" strike="noStrike" dirty="0">
                          <a:effectLst/>
                        </a:rPr>
                      </a:br>
                      <a:r>
                        <a:rPr lang="ja-JP" altLang="en-US" sz="1800" u="none" strike="noStrike" dirty="0">
                          <a:effectLst/>
                        </a:rPr>
                        <a:t>そのことが退院を阻害する要因になっている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38.4%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39.7%</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38.6%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31.9%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938244126"/>
                  </a:ext>
                </a:extLst>
              </a:tr>
              <a:tr h="272519">
                <a:tc>
                  <a:txBody>
                    <a:bodyPr/>
                    <a:lstStyle/>
                    <a:p>
                      <a:pPr algn="l" fontAlgn="ctr"/>
                      <a:r>
                        <a:rPr lang="ja-JP" altLang="en-US" sz="1800" u="none" strike="noStrike">
                          <a:effectLst/>
                        </a:rPr>
                        <a:t>病識がなく通院服薬の中断が予測される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31.9%</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27.0%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616260581"/>
                  </a:ext>
                </a:extLst>
              </a:tr>
              <a:tr h="272519">
                <a:tc>
                  <a:txBody>
                    <a:bodyPr/>
                    <a:lstStyle/>
                    <a:p>
                      <a:pPr algn="l" fontAlgn="ctr"/>
                      <a:r>
                        <a:rPr lang="ja-JP" altLang="en-US" sz="1800" u="none" strike="noStrike">
                          <a:effectLst/>
                        </a:rPr>
                        <a:t>反社会的行動が予想される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7.2%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4.8%</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5.3%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598295559"/>
                  </a:ext>
                </a:extLst>
              </a:tr>
              <a:tr h="272519">
                <a:tc>
                  <a:txBody>
                    <a:bodyPr/>
                    <a:lstStyle/>
                    <a:p>
                      <a:pPr algn="l" fontAlgn="ctr"/>
                      <a:r>
                        <a:rPr lang="ja-JP" altLang="en-US" sz="1800" u="none" strike="noStrike">
                          <a:effectLst/>
                        </a:rPr>
                        <a:t>退院意欲が乏しい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34.9%</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27.0%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48.8%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668641388"/>
                  </a:ext>
                </a:extLst>
              </a:tr>
              <a:tr h="272519">
                <a:tc>
                  <a:txBody>
                    <a:bodyPr/>
                    <a:lstStyle/>
                    <a:p>
                      <a:pPr algn="l" fontAlgn="ctr"/>
                      <a:r>
                        <a:rPr lang="ja-JP" altLang="en-US" sz="1800" u="none" strike="noStrike">
                          <a:effectLst/>
                        </a:rPr>
                        <a:t>現実認識が乏しい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44.6%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50.2%</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40.7%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48.8%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928108299"/>
                  </a:ext>
                </a:extLst>
              </a:tr>
              <a:tr h="272519">
                <a:tc>
                  <a:txBody>
                    <a:bodyPr/>
                    <a:lstStyle/>
                    <a:p>
                      <a:pPr algn="l" fontAlgn="ctr"/>
                      <a:r>
                        <a:rPr lang="ja-JP" altLang="en-US" sz="1800" u="none" strike="noStrike">
                          <a:effectLst/>
                        </a:rPr>
                        <a:t>退院による環境変化への不安が強い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32.8%</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30.7%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38.1%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713872821"/>
                  </a:ext>
                </a:extLst>
              </a:tr>
              <a:tr h="272519">
                <a:tc>
                  <a:txBody>
                    <a:bodyPr/>
                    <a:lstStyle/>
                    <a:p>
                      <a:pPr algn="l" fontAlgn="ctr"/>
                      <a:r>
                        <a:rPr lang="ja-JP" altLang="en-US" sz="1800" u="none" strike="noStrike">
                          <a:effectLst/>
                        </a:rPr>
                        <a:t>援助者との対人関係が持てない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10.7%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18.3%</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10.6%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7.5%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821623912"/>
                  </a:ext>
                </a:extLst>
              </a:tr>
              <a:tr h="272519">
                <a:tc>
                  <a:txBody>
                    <a:bodyPr/>
                    <a:lstStyle/>
                    <a:p>
                      <a:pPr algn="l" fontAlgn="ctr"/>
                      <a:r>
                        <a:rPr lang="ja-JP" altLang="en-US" sz="1800" u="none" strike="noStrike">
                          <a:effectLst/>
                        </a:rPr>
                        <a:t>家事（食事・洗濯・金銭管理など）ができない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36.5%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40.2%</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23.8%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48.8%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56348457"/>
                  </a:ext>
                </a:extLst>
              </a:tr>
              <a:tr h="272519">
                <a:tc>
                  <a:txBody>
                    <a:bodyPr/>
                    <a:lstStyle/>
                    <a:p>
                      <a:pPr algn="l" fontAlgn="ctr"/>
                      <a:r>
                        <a:rPr lang="ja-JP" altLang="en-US" sz="1800" u="none" strike="noStrike">
                          <a:effectLst/>
                        </a:rPr>
                        <a:t>家族がいない、本人をサポートする機能が実質ない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18.3%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18.8%</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21.2%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24.4%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4265486850"/>
                  </a:ext>
                </a:extLst>
              </a:tr>
              <a:tr h="272519">
                <a:tc>
                  <a:txBody>
                    <a:bodyPr/>
                    <a:lstStyle/>
                    <a:p>
                      <a:pPr algn="l" fontAlgn="ctr"/>
                      <a:r>
                        <a:rPr lang="ja-JP" altLang="en-US" sz="1800" u="none" strike="noStrike">
                          <a:effectLst/>
                        </a:rPr>
                        <a:t>家族から退院に反対がある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22.3%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26.2%</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16.9%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18.8%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958475122"/>
                  </a:ext>
                </a:extLst>
              </a:tr>
              <a:tr h="272519">
                <a:tc>
                  <a:txBody>
                    <a:bodyPr/>
                    <a:lstStyle/>
                    <a:p>
                      <a:pPr algn="l" fontAlgn="ctr"/>
                      <a:r>
                        <a:rPr lang="ja-JP" altLang="en-US" sz="1800" u="none" strike="noStrike" dirty="0">
                          <a:effectLst/>
                        </a:rPr>
                        <a:t>住まいの確保が出来ない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50.7%</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36.0%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48.8%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861387852"/>
                  </a:ext>
                </a:extLst>
              </a:tr>
              <a:tr h="272519">
                <a:tc>
                  <a:txBody>
                    <a:bodyPr/>
                    <a:lstStyle/>
                    <a:p>
                      <a:pPr algn="l" fontAlgn="ctr"/>
                      <a:r>
                        <a:rPr lang="ja-JP" altLang="en-US" sz="1800" u="none" strike="noStrike">
                          <a:effectLst/>
                        </a:rPr>
                        <a:t>生活費の確保が出来ない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5.7%</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6.3%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438163901"/>
                  </a:ext>
                </a:extLst>
              </a:tr>
              <a:tr h="272519">
                <a:tc>
                  <a:txBody>
                    <a:bodyPr/>
                    <a:lstStyle/>
                    <a:p>
                      <a:pPr algn="l" fontAlgn="ctr"/>
                      <a:r>
                        <a:rPr lang="ja-JP" altLang="en-US" sz="1800" u="none" strike="noStrike" dirty="0">
                          <a:effectLst/>
                        </a:rPr>
                        <a:t>日常生活を支える制度がない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7.1%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13.1%</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7.9%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5.0%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812297983"/>
                  </a:ext>
                </a:extLst>
              </a:tr>
              <a:tr h="272519">
                <a:tc>
                  <a:txBody>
                    <a:bodyPr/>
                    <a:lstStyle/>
                    <a:p>
                      <a:pPr algn="l" fontAlgn="ctr"/>
                      <a:r>
                        <a:rPr lang="ja-JP" altLang="en-US" sz="1800" u="none" strike="noStrike" dirty="0">
                          <a:effectLst/>
                        </a:rPr>
                        <a:t>救急診療体制がない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8.7%</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1.1%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665702528"/>
                  </a:ext>
                </a:extLst>
              </a:tr>
              <a:tr h="272519">
                <a:tc>
                  <a:txBody>
                    <a:bodyPr/>
                    <a:lstStyle/>
                    <a:p>
                      <a:pPr algn="l" fontAlgn="ctr"/>
                      <a:r>
                        <a:rPr lang="ja-JP" altLang="en-US" sz="1800" u="none" strike="noStrike">
                          <a:effectLst/>
                        </a:rPr>
                        <a:t>退院に向けてサポートする人的資源が乏しい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10.8%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smtClean="0">
                          <a:effectLst/>
                        </a:rPr>
                        <a:t>20.5%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7.4%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8.1%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43562033"/>
                  </a:ext>
                </a:extLst>
              </a:tr>
              <a:tr h="272519">
                <a:tc>
                  <a:txBody>
                    <a:bodyPr/>
                    <a:lstStyle/>
                    <a:p>
                      <a:pPr algn="l" fontAlgn="ctr"/>
                      <a:r>
                        <a:rPr lang="ja-JP" altLang="en-US" sz="1800" u="none" strike="noStrike">
                          <a:effectLst/>
                        </a:rPr>
                        <a:t>退院後サポート・マネジメントする人的資源が乏しい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12.6%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22.7%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9.0%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280876432"/>
                  </a:ext>
                </a:extLst>
              </a:tr>
              <a:tr h="272519">
                <a:tc>
                  <a:txBody>
                    <a:bodyPr/>
                    <a:lstStyle/>
                    <a:p>
                      <a:pPr algn="l" fontAlgn="ctr"/>
                      <a:r>
                        <a:rPr lang="ja-JP" altLang="en-US" sz="1800" u="none" strike="noStrike">
                          <a:effectLst/>
                        </a:rPr>
                        <a:t>住所地と入院先の距離があり支援体制をとりにくい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0.5%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768999315"/>
                  </a:ext>
                </a:extLst>
              </a:tr>
              <a:tr h="272519">
                <a:tc>
                  <a:txBody>
                    <a:bodyPr/>
                    <a:lstStyle/>
                    <a:p>
                      <a:pPr algn="l" fontAlgn="ctr"/>
                      <a:r>
                        <a:rPr lang="ja-JP" altLang="en-US" sz="1800" u="none" strike="noStrike" dirty="0">
                          <a:effectLst/>
                        </a:rPr>
                        <a:t>その他の退院阻害要因がある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7.4%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a:effectLst/>
                        </a:rPr>
                        <a:t>5.8%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8.8%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412969366"/>
                  </a:ext>
                </a:extLst>
              </a:tr>
            </a:tbl>
          </a:graphicData>
        </a:graphic>
      </p:graphicFrame>
      <p:sp>
        <p:nvSpPr>
          <p:cNvPr id="3" name="テキスト ボックス 2"/>
          <p:cNvSpPr txBox="1"/>
          <p:nvPr/>
        </p:nvSpPr>
        <p:spPr>
          <a:xfrm>
            <a:off x="8399417" y="6439888"/>
            <a:ext cx="3416320" cy="369332"/>
          </a:xfrm>
          <a:prstGeom prst="rect">
            <a:avLst/>
          </a:prstGeom>
          <a:noFill/>
        </p:spPr>
        <p:txBody>
          <a:bodyPr wrap="none" rtlCol="0">
            <a:spAutoFit/>
          </a:bodyPr>
          <a:lstStyle/>
          <a:p>
            <a:r>
              <a:rPr lang="ja-JP" altLang="en-US" dirty="0" smtClean="0"/>
              <a:t>（参考：大阪府ホームページ）</a:t>
            </a:r>
            <a:endParaRPr kumimoji="1" lang="ja-JP" altLang="en-US" dirty="0"/>
          </a:p>
        </p:txBody>
      </p:sp>
      <p:sp>
        <p:nvSpPr>
          <p:cNvPr id="6" name="正方形/長方形 5"/>
          <p:cNvSpPr/>
          <p:nvPr/>
        </p:nvSpPr>
        <p:spPr>
          <a:xfrm>
            <a:off x="6844144" y="2197560"/>
            <a:ext cx="1221773" cy="26854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8065918" y="746960"/>
            <a:ext cx="1202773" cy="5715761"/>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9296402" y="2493820"/>
            <a:ext cx="1163782" cy="24938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460184" y="2216726"/>
            <a:ext cx="1163782" cy="52647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460184" y="3342854"/>
            <a:ext cx="1163782" cy="24938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8077200" y="4175907"/>
            <a:ext cx="1163782" cy="271402"/>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92229" y="2197559"/>
            <a:ext cx="6323813" cy="26855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92224" y="2474653"/>
            <a:ext cx="6323813" cy="26855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00139" y="3337541"/>
            <a:ext cx="6323813" cy="26855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13994" y="4186574"/>
            <a:ext cx="6323813" cy="26855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0460184" y="4186917"/>
            <a:ext cx="1163782" cy="24938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0195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3069" y="143057"/>
            <a:ext cx="10515600" cy="732155"/>
          </a:xfrm>
        </p:spPr>
        <p:txBody>
          <a:bodyPr>
            <a:normAutofit/>
          </a:bodyPr>
          <a:lstStyle/>
          <a:p>
            <a:r>
              <a:rPr lang="ja-JP" altLang="en-US" dirty="0"/>
              <a:t>退院阻害</a:t>
            </a:r>
            <a:r>
              <a:rPr lang="ja-JP" altLang="en-US" dirty="0" smtClean="0"/>
              <a:t>要因（全状態像　参考資料２）</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282078760"/>
              </p:ext>
            </p:extLst>
          </p:nvPr>
        </p:nvGraphicFramePr>
        <p:xfrm>
          <a:off x="429202" y="770709"/>
          <a:ext cx="11483399" cy="5652947"/>
        </p:xfrm>
        <a:graphic>
          <a:graphicData uri="http://schemas.openxmlformats.org/drawingml/2006/table">
            <a:tbl>
              <a:tblPr>
                <a:tableStyleId>{5C22544A-7EE6-4342-B048-85BDC9FD1C3A}</a:tableStyleId>
              </a:tblPr>
              <a:tblGrid>
                <a:gridCol w="7321628">
                  <a:extLst>
                    <a:ext uri="{9D8B030D-6E8A-4147-A177-3AD203B41FA5}">
                      <a16:colId xmlns:a16="http://schemas.microsoft.com/office/drawing/2014/main" val="4083834825"/>
                    </a:ext>
                  </a:extLst>
                </a:gridCol>
                <a:gridCol w="1387257">
                  <a:extLst>
                    <a:ext uri="{9D8B030D-6E8A-4147-A177-3AD203B41FA5}">
                      <a16:colId xmlns:a16="http://schemas.microsoft.com/office/drawing/2014/main" val="4040088199"/>
                    </a:ext>
                  </a:extLst>
                </a:gridCol>
                <a:gridCol w="1387257">
                  <a:extLst>
                    <a:ext uri="{9D8B030D-6E8A-4147-A177-3AD203B41FA5}">
                      <a16:colId xmlns:a16="http://schemas.microsoft.com/office/drawing/2014/main" val="882583390"/>
                    </a:ext>
                  </a:extLst>
                </a:gridCol>
                <a:gridCol w="1387257">
                  <a:extLst>
                    <a:ext uri="{9D8B030D-6E8A-4147-A177-3AD203B41FA5}">
                      <a16:colId xmlns:a16="http://schemas.microsoft.com/office/drawing/2014/main" val="1864245124"/>
                    </a:ext>
                  </a:extLst>
                </a:gridCol>
              </a:tblGrid>
              <a:tr h="217567">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ctr" fontAlgn="ctr"/>
                      <a:r>
                        <a:rPr lang="ja-JP" altLang="en-US" sz="1800" u="none" strike="noStrike" dirty="0">
                          <a:effectLst/>
                        </a:rPr>
                        <a:t>大阪府</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ctr" fontAlgn="ctr"/>
                      <a:r>
                        <a:rPr lang="ja-JP" altLang="en-US" sz="1800" u="none" strike="noStrike" dirty="0">
                          <a:effectLst/>
                        </a:rPr>
                        <a:t>北河内</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ctr" fontAlgn="ctr"/>
                      <a:r>
                        <a:rPr lang="ja-JP" altLang="en-US" sz="1800" u="none" strike="noStrike" dirty="0">
                          <a:effectLst/>
                        </a:rPr>
                        <a:t>泉州</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393901263"/>
                  </a:ext>
                </a:extLst>
              </a:tr>
              <a:tr h="435134">
                <a:tc>
                  <a:txBody>
                    <a:bodyPr/>
                    <a:lstStyle/>
                    <a:p>
                      <a:pPr algn="l" fontAlgn="ctr"/>
                      <a:r>
                        <a:rPr lang="ja-JP" altLang="en-US" sz="1800" u="none" strike="noStrike" dirty="0">
                          <a:effectLst/>
                        </a:rPr>
                        <a:t>病状は落ち着いているが、時々不安定な病状が見られ、</a:t>
                      </a:r>
                      <a:br>
                        <a:rPr lang="ja-JP" altLang="en-US" sz="1800" u="none" strike="noStrike" dirty="0">
                          <a:effectLst/>
                        </a:rPr>
                      </a:br>
                      <a:r>
                        <a:rPr lang="ja-JP" altLang="en-US" sz="1800" u="none" strike="noStrike" dirty="0">
                          <a:effectLst/>
                        </a:rPr>
                        <a:t>そのことが退院を阻害する要因になっている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38.4%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39.7%</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38.2%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168471718"/>
                  </a:ext>
                </a:extLst>
              </a:tr>
              <a:tr h="217567">
                <a:tc>
                  <a:txBody>
                    <a:bodyPr/>
                    <a:lstStyle/>
                    <a:p>
                      <a:pPr algn="l" fontAlgn="ctr"/>
                      <a:r>
                        <a:rPr lang="ja-JP" altLang="en-US" sz="1800" u="none" strike="noStrike" dirty="0">
                          <a:effectLst/>
                        </a:rPr>
                        <a:t>病識がなく通院服薬の中断が予測される</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31.9%</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24.3%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554798664"/>
                  </a:ext>
                </a:extLst>
              </a:tr>
              <a:tr h="217567">
                <a:tc>
                  <a:txBody>
                    <a:bodyPr/>
                    <a:lstStyle/>
                    <a:p>
                      <a:pPr algn="l" fontAlgn="ctr"/>
                      <a:r>
                        <a:rPr lang="ja-JP" altLang="en-US" sz="1800" u="none" strike="noStrike">
                          <a:effectLst/>
                        </a:rPr>
                        <a:t>反社会的行動が予想される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7.2%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4.8%</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5.7%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861706184"/>
                  </a:ext>
                </a:extLst>
              </a:tr>
              <a:tr h="217567">
                <a:tc>
                  <a:txBody>
                    <a:bodyPr/>
                    <a:lstStyle/>
                    <a:p>
                      <a:pPr algn="l" fontAlgn="ctr"/>
                      <a:r>
                        <a:rPr lang="ja-JP" altLang="en-US" sz="1800" u="none" strike="noStrike">
                          <a:effectLst/>
                        </a:rPr>
                        <a:t>退院意欲が乏しい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34.9%</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37.2%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424601545"/>
                  </a:ext>
                </a:extLst>
              </a:tr>
              <a:tr h="217567">
                <a:tc>
                  <a:txBody>
                    <a:bodyPr/>
                    <a:lstStyle/>
                    <a:p>
                      <a:pPr algn="l" fontAlgn="ctr"/>
                      <a:r>
                        <a:rPr lang="ja-JP" altLang="en-US" sz="1800" u="none" strike="noStrike">
                          <a:effectLst/>
                        </a:rPr>
                        <a:t>現実認識が乏しい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44.6%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50.2%</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42.6%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785168922"/>
                  </a:ext>
                </a:extLst>
              </a:tr>
              <a:tr h="217567">
                <a:tc>
                  <a:txBody>
                    <a:bodyPr/>
                    <a:lstStyle/>
                    <a:p>
                      <a:pPr algn="l" fontAlgn="ctr"/>
                      <a:r>
                        <a:rPr lang="ja-JP" altLang="en-US" sz="1800" u="none" strike="noStrike">
                          <a:effectLst/>
                        </a:rPr>
                        <a:t>退院による環境変化への不安が強い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32.8%</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29.7%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375969156"/>
                  </a:ext>
                </a:extLst>
              </a:tr>
              <a:tr h="217567">
                <a:tc>
                  <a:txBody>
                    <a:bodyPr/>
                    <a:lstStyle/>
                    <a:p>
                      <a:pPr algn="l" fontAlgn="ctr"/>
                      <a:r>
                        <a:rPr lang="ja-JP" altLang="en-US" sz="1800" u="none" strike="noStrike" dirty="0">
                          <a:effectLst/>
                        </a:rPr>
                        <a:t>援助者との対人関係が持てない</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10.7%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18.3%</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8.5%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836471035"/>
                  </a:ext>
                </a:extLst>
              </a:tr>
              <a:tr h="217567">
                <a:tc>
                  <a:txBody>
                    <a:bodyPr/>
                    <a:lstStyle/>
                    <a:p>
                      <a:pPr algn="l" fontAlgn="ctr"/>
                      <a:r>
                        <a:rPr lang="ja-JP" altLang="en-US" sz="1800" u="none" strike="noStrike">
                          <a:effectLst/>
                        </a:rPr>
                        <a:t>家事（食事・洗濯・金銭管理など）ができない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36.5%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40.2%</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35.0%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645570569"/>
                  </a:ext>
                </a:extLst>
              </a:tr>
              <a:tr h="217567">
                <a:tc>
                  <a:txBody>
                    <a:bodyPr/>
                    <a:lstStyle/>
                    <a:p>
                      <a:pPr algn="l" fontAlgn="ctr"/>
                      <a:r>
                        <a:rPr lang="ja-JP" altLang="en-US" sz="1800" u="none" strike="noStrike">
                          <a:effectLst/>
                        </a:rPr>
                        <a:t>家族がいない、本人をサポートする機能が実質ない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18.3%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18.8%</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28.7%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470176420"/>
                  </a:ext>
                </a:extLst>
              </a:tr>
              <a:tr h="217567">
                <a:tc>
                  <a:txBody>
                    <a:bodyPr/>
                    <a:lstStyle/>
                    <a:p>
                      <a:pPr algn="l" fontAlgn="ctr"/>
                      <a:r>
                        <a:rPr lang="ja-JP" altLang="en-US" sz="1800" u="none" strike="noStrike">
                          <a:effectLst/>
                        </a:rPr>
                        <a:t>家族から退院に反対がある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22.3%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26.2%</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18.9%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769291773"/>
                  </a:ext>
                </a:extLst>
              </a:tr>
              <a:tr h="217567">
                <a:tc>
                  <a:txBody>
                    <a:bodyPr/>
                    <a:lstStyle/>
                    <a:p>
                      <a:pPr algn="l" fontAlgn="ctr"/>
                      <a:r>
                        <a:rPr lang="ja-JP" altLang="en-US" sz="1800" u="none" strike="noStrike">
                          <a:effectLst/>
                        </a:rPr>
                        <a:t>住まいの確保が出来ない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36.9%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50.7%</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32.5%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275051945"/>
                  </a:ext>
                </a:extLst>
              </a:tr>
              <a:tr h="217567">
                <a:tc>
                  <a:txBody>
                    <a:bodyPr/>
                    <a:lstStyle/>
                    <a:p>
                      <a:pPr algn="l" fontAlgn="ctr"/>
                      <a:r>
                        <a:rPr lang="ja-JP" altLang="en-US" sz="1800" u="none" strike="noStrike">
                          <a:effectLst/>
                        </a:rPr>
                        <a:t>生活費の確保が出来ない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4.4%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solidFill>
                            <a:schemeClr val="tx1"/>
                          </a:solidFill>
                          <a:effectLst/>
                        </a:rPr>
                        <a:t>5.7%</a:t>
                      </a:r>
                      <a:endParaRPr lang="en-US" altLang="ja-JP" sz="1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7.6%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046926691"/>
                  </a:ext>
                </a:extLst>
              </a:tr>
              <a:tr h="217567">
                <a:tc>
                  <a:txBody>
                    <a:bodyPr/>
                    <a:lstStyle/>
                    <a:p>
                      <a:pPr algn="l" fontAlgn="ctr"/>
                      <a:r>
                        <a:rPr lang="ja-JP" altLang="en-US" sz="1800" u="none" strike="noStrike">
                          <a:effectLst/>
                        </a:rPr>
                        <a:t>日常生活を支える制度がない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7.1%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13.1%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3.8%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4038209160"/>
                  </a:ext>
                </a:extLst>
              </a:tr>
              <a:tr h="217567">
                <a:tc>
                  <a:txBody>
                    <a:bodyPr/>
                    <a:lstStyle/>
                    <a:p>
                      <a:pPr algn="l" fontAlgn="ctr"/>
                      <a:r>
                        <a:rPr lang="ja-JP" altLang="en-US" sz="1800" u="none" strike="noStrike">
                          <a:effectLst/>
                        </a:rPr>
                        <a:t>救急診療体制がない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8.7%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687698099"/>
                  </a:ext>
                </a:extLst>
              </a:tr>
              <a:tr h="217567">
                <a:tc>
                  <a:txBody>
                    <a:bodyPr/>
                    <a:lstStyle/>
                    <a:p>
                      <a:pPr algn="l" fontAlgn="ctr"/>
                      <a:r>
                        <a:rPr lang="ja-JP" altLang="en-US" sz="1800" u="none" strike="noStrike">
                          <a:effectLst/>
                        </a:rPr>
                        <a:t>退院に向けてサポートする人的資源が乏しい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10.8%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smtClean="0">
                          <a:effectLst/>
                        </a:rPr>
                        <a:t>20.5%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4.1%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562639333"/>
                  </a:ext>
                </a:extLst>
              </a:tr>
              <a:tr h="217567">
                <a:tc>
                  <a:txBody>
                    <a:bodyPr/>
                    <a:lstStyle/>
                    <a:p>
                      <a:pPr algn="l" fontAlgn="ctr"/>
                      <a:r>
                        <a:rPr lang="ja-JP" altLang="en-US" sz="1800" u="none" strike="noStrike">
                          <a:effectLst/>
                        </a:rPr>
                        <a:t>退院後サポート・マネジメントする人的資源が乏しい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dirty="0">
                          <a:effectLst/>
                        </a:rPr>
                        <a:t>12.6%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22.7%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14.2%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3203298849"/>
                  </a:ext>
                </a:extLst>
              </a:tr>
              <a:tr h="217567">
                <a:tc>
                  <a:txBody>
                    <a:bodyPr/>
                    <a:lstStyle/>
                    <a:p>
                      <a:pPr algn="l" fontAlgn="ctr"/>
                      <a:r>
                        <a:rPr lang="ja-JP" altLang="en-US" sz="1800" u="none" strike="noStrike">
                          <a:effectLst/>
                        </a:rPr>
                        <a:t>住所地と入院先の距離があり支援体制をとりにくい</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2.2%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0.9%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1438797808"/>
                  </a:ext>
                </a:extLst>
              </a:tr>
              <a:tr h="217567">
                <a:tc>
                  <a:txBody>
                    <a:bodyPr/>
                    <a:lstStyle/>
                    <a:p>
                      <a:pPr algn="l" fontAlgn="ctr"/>
                      <a:r>
                        <a:rPr lang="ja-JP" altLang="en-US" sz="1800" u="none" strike="noStrike">
                          <a:effectLst/>
                        </a:rPr>
                        <a:t>その他の退院阻害要因がある</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tc>
                  <a:txBody>
                    <a:bodyPr/>
                    <a:lstStyle/>
                    <a:p>
                      <a:pPr algn="r" fontAlgn="ctr"/>
                      <a:r>
                        <a:rPr lang="en-US" altLang="ja-JP" sz="1800" u="none" strike="noStrike">
                          <a:effectLst/>
                        </a:rPr>
                        <a:t>7.4%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10.0%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73" marR="8773" marT="8773" marB="0" anchor="ctr"/>
                </a:tc>
                <a:tc>
                  <a:txBody>
                    <a:bodyPr/>
                    <a:lstStyle/>
                    <a:p>
                      <a:pPr algn="r" fontAlgn="ctr"/>
                      <a:r>
                        <a:rPr lang="en-US" altLang="ja-JP" sz="1800" u="none" strike="noStrike" dirty="0">
                          <a:effectLst/>
                        </a:rPr>
                        <a:t>6.3%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703" marR="8703" marT="8703" marB="0" anchor="ctr"/>
                </a:tc>
                <a:extLst>
                  <a:ext uri="{0D108BD9-81ED-4DB2-BD59-A6C34878D82A}">
                    <a16:rowId xmlns:a16="http://schemas.microsoft.com/office/drawing/2014/main" val="2248425833"/>
                  </a:ext>
                </a:extLst>
              </a:tr>
            </a:tbl>
          </a:graphicData>
        </a:graphic>
      </p:graphicFrame>
      <p:sp>
        <p:nvSpPr>
          <p:cNvPr id="4" name="テキスト ボックス 3"/>
          <p:cNvSpPr txBox="1"/>
          <p:nvPr/>
        </p:nvSpPr>
        <p:spPr>
          <a:xfrm>
            <a:off x="8673737" y="6488668"/>
            <a:ext cx="3416320" cy="369332"/>
          </a:xfrm>
          <a:prstGeom prst="rect">
            <a:avLst/>
          </a:prstGeom>
          <a:noFill/>
        </p:spPr>
        <p:txBody>
          <a:bodyPr wrap="none" rtlCol="0">
            <a:spAutoFit/>
          </a:bodyPr>
          <a:lstStyle/>
          <a:p>
            <a:r>
              <a:rPr lang="ja-JP" altLang="en-US" dirty="0" smtClean="0"/>
              <a:t>（参考：大阪府ホームページ）</a:t>
            </a:r>
            <a:endParaRPr kumimoji="1" lang="ja-JP" altLang="en-US" dirty="0"/>
          </a:p>
        </p:txBody>
      </p:sp>
      <p:sp>
        <p:nvSpPr>
          <p:cNvPr id="6" name="正方形/長方形 5"/>
          <p:cNvSpPr/>
          <p:nvPr/>
        </p:nvSpPr>
        <p:spPr>
          <a:xfrm>
            <a:off x="9109851" y="745197"/>
            <a:ext cx="1433458" cy="5677269"/>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29202" y="2452543"/>
            <a:ext cx="7311357" cy="290657"/>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0527268" y="2438688"/>
            <a:ext cx="1369292" cy="29065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740559" y="2452543"/>
            <a:ext cx="1337209" cy="29065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9109851" y="4174608"/>
            <a:ext cx="1440873" cy="284244"/>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61285" y="4174608"/>
            <a:ext cx="7311357" cy="28655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03245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2760</Words>
  <Application>Microsoft Office PowerPoint</Application>
  <PresentationFormat>ワイド画面</PresentationFormat>
  <Paragraphs>823</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メイリオ</vt:lpstr>
      <vt:lpstr>游ゴシック</vt:lpstr>
      <vt:lpstr>游ゴシック Light</vt:lpstr>
      <vt:lpstr>Arial</vt:lpstr>
      <vt:lpstr>Office テーマ</vt:lpstr>
      <vt:lpstr>在院患者調査資料</vt:lpstr>
      <vt:lpstr>精神科病床状況</vt:lpstr>
      <vt:lpstr>北河内圏域における状態像区分</vt:lpstr>
      <vt:lpstr>入院患者の疾患名区分</vt:lpstr>
      <vt:lpstr>入院期間</vt:lpstr>
      <vt:lpstr>退院予定及び退院阻害要因</vt:lpstr>
      <vt:lpstr>退院阻害要因（全状態像）</vt:lpstr>
      <vt:lpstr>退院阻害要因（全状態像　参考資料１）</vt:lpstr>
      <vt:lpstr>退院阻害要因（全状態像　参考資料２）</vt:lpstr>
      <vt:lpstr>退院阻害要因（全状態像【寛解・院内寛解群】）</vt:lpstr>
      <vt:lpstr>退院阻害要因（65歳以上）</vt:lpstr>
      <vt:lpstr>退院阻害要因（65歳以上【寛解・院内寛解】）</vt:lpstr>
      <vt:lpstr>退院阻害要因（入院期間１年以上）</vt:lpstr>
      <vt:lpstr>退院阻害要因（入院期間１年以上【寛解・院内寛解】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在院患者調査資料</dc:title>
  <cp:lastModifiedBy>Administrator</cp:lastModifiedBy>
  <cp:revision>2</cp:revision>
  <cp:lastPrinted>2021-12-06T01:40:43Z</cp:lastPrinted>
  <dcterms:modified xsi:type="dcterms:W3CDTF">2021-12-06T01:56:14Z</dcterms:modified>
</cp:coreProperties>
</file>