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275" r:id="rId4"/>
    <p:sldId id="271" r:id="rId5"/>
    <p:sldId id="282" r:id="rId6"/>
    <p:sldId id="283" r:id="rId7"/>
    <p:sldId id="281" r:id="rId8"/>
    <p:sldId id="276" r:id="rId9"/>
    <p:sldId id="277" r:id="rId10"/>
    <p:sldId id="272" r:id="rId11"/>
    <p:sldId id="280" r:id="rId12"/>
    <p:sldId id="273" r:id="rId13"/>
    <p:sldId id="274" r:id="rId14"/>
    <p:sldId id="279" r:id="rId15"/>
    <p:sldId id="278" r:id="rId1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5540" autoAdjust="0"/>
  </p:normalViewPr>
  <p:slideViewPr>
    <p:cSldViewPr>
      <p:cViewPr varScale="1">
        <p:scale>
          <a:sx n="74" d="100"/>
          <a:sy n="74" d="100"/>
        </p:scale>
        <p:origin x="126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AB343B-9B0C-433B-BEE2-C8CFD20923C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1EC3F1C8-9D95-4995-8F02-F1464C25D496}">
      <dgm:prSet phldrT="[テキスト]"/>
      <dgm:spPr/>
      <dgm:t>
        <a:bodyPr/>
        <a:lstStyle/>
        <a:p>
          <a:r>
            <a:rPr kumimoji="1" lang="en-US" altLang="ja-JP" b="1" u="sng" dirty="0" smtClean="0"/>
            <a:t>Ⅰ</a:t>
          </a:r>
          <a:r>
            <a:rPr kumimoji="1" lang="ja-JP" altLang="en-US" b="1" u="sng" dirty="0" err="1" smtClean="0"/>
            <a:t>．</a:t>
          </a:r>
          <a:r>
            <a:rPr kumimoji="1" lang="ja-JP" altLang="en-US" b="1" u="sng" dirty="0" smtClean="0"/>
            <a:t>依存症対策の推進</a:t>
          </a:r>
          <a:endParaRPr kumimoji="1" lang="ja-JP" altLang="en-US" b="1" u="sng" dirty="0"/>
        </a:p>
      </dgm:t>
    </dgm:pt>
    <dgm:pt modelId="{74942260-C630-46EA-8992-5ED9FE587F46}" type="parTrans" cxnId="{BC904AC3-584E-40DD-B987-EB68E964A710}">
      <dgm:prSet/>
      <dgm:spPr/>
      <dgm:t>
        <a:bodyPr/>
        <a:lstStyle/>
        <a:p>
          <a:endParaRPr kumimoji="1" lang="ja-JP" altLang="en-US"/>
        </a:p>
      </dgm:t>
    </dgm:pt>
    <dgm:pt modelId="{12754AD3-FFEC-4457-AAD8-77C8731C02B2}" type="sibTrans" cxnId="{BC904AC3-584E-40DD-B987-EB68E964A710}">
      <dgm:prSet/>
      <dgm:spPr/>
      <dgm:t>
        <a:bodyPr/>
        <a:lstStyle/>
        <a:p>
          <a:endParaRPr kumimoji="1" lang="ja-JP" altLang="en-US"/>
        </a:p>
      </dgm:t>
    </dgm:pt>
    <dgm:pt modelId="{F3B7FB36-4760-498E-A94C-4B72541BEB96}">
      <dgm:prSet phldrT="[テキスト]"/>
      <dgm:spPr/>
      <dgm:t>
        <a:bodyPr/>
        <a:lstStyle/>
        <a:p>
          <a:r>
            <a:rPr kumimoji="1" lang="en-US" altLang="ja-JP" b="1" u="sng" dirty="0" smtClean="0"/>
            <a:t>Ⅱ</a:t>
          </a:r>
          <a:r>
            <a:rPr kumimoji="1" lang="ja-JP" altLang="en-US" b="1" u="sng" dirty="0" err="1" smtClean="0"/>
            <a:t>．</a:t>
          </a:r>
          <a:r>
            <a:rPr kumimoji="1" lang="ja-JP" altLang="en-US" b="1" u="sng" dirty="0" smtClean="0"/>
            <a:t>認知症施策の推進</a:t>
          </a:r>
          <a:endParaRPr kumimoji="1" lang="ja-JP" altLang="en-US" b="1" u="sng" dirty="0"/>
        </a:p>
      </dgm:t>
    </dgm:pt>
    <dgm:pt modelId="{05C039BD-AA1E-4220-A070-665AC2E12846}" type="parTrans" cxnId="{486A9358-0D55-41C5-94FC-0C19810A2B48}">
      <dgm:prSet/>
      <dgm:spPr/>
      <dgm:t>
        <a:bodyPr/>
        <a:lstStyle/>
        <a:p>
          <a:endParaRPr kumimoji="1" lang="ja-JP" altLang="en-US"/>
        </a:p>
      </dgm:t>
    </dgm:pt>
    <dgm:pt modelId="{981785EE-2A4C-4D10-8A81-31A125AFA5AD}" type="sibTrans" cxnId="{486A9358-0D55-41C5-94FC-0C19810A2B48}">
      <dgm:prSet/>
      <dgm:spPr/>
      <dgm:t>
        <a:bodyPr/>
        <a:lstStyle/>
        <a:p>
          <a:endParaRPr kumimoji="1" lang="ja-JP" altLang="en-US"/>
        </a:p>
      </dgm:t>
    </dgm:pt>
    <dgm:pt modelId="{714EF03A-354B-48A3-B762-F6A00A91D3B7}">
      <dgm:prSet phldrT="[テキスト]"/>
      <dgm:spPr/>
      <dgm:t>
        <a:bodyPr/>
        <a:lstStyle/>
        <a:p>
          <a:r>
            <a:rPr kumimoji="1" lang="en-US" altLang="ja-JP" b="1" u="sng" dirty="0" smtClean="0"/>
            <a:t>Ⅲ</a:t>
          </a:r>
          <a:r>
            <a:rPr kumimoji="1" lang="ja-JP" altLang="en-US" b="1" u="sng" dirty="0" err="1" smtClean="0"/>
            <a:t>．</a:t>
          </a:r>
          <a:r>
            <a:rPr kumimoji="1" lang="ja-JP" altLang="en-US" b="1" u="sng" dirty="0" smtClean="0"/>
            <a:t>地域移行・地域定着支援の推進</a:t>
          </a:r>
          <a:endParaRPr kumimoji="1" lang="en-US" altLang="ja-JP" b="1" u="sng" dirty="0" smtClean="0"/>
        </a:p>
      </dgm:t>
    </dgm:pt>
    <dgm:pt modelId="{C69768FB-0016-4050-B5A3-CF38965AD642}" type="parTrans" cxnId="{8C8F3B8A-1DBA-49FF-8BBD-9A1B6D86E5B8}">
      <dgm:prSet/>
      <dgm:spPr/>
      <dgm:t>
        <a:bodyPr/>
        <a:lstStyle/>
        <a:p>
          <a:endParaRPr kumimoji="1" lang="ja-JP" altLang="en-US"/>
        </a:p>
      </dgm:t>
    </dgm:pt>
    <dgm:pt modelId="{FDEE9CAC-2E9E-42A3-8F2C-9D0FC6A87910}" type="sibTrans" cxnId="{8C8F3B8A-1DBA-49FF-8BBD-9A1B6D86E5B8}">
      <dgm:prSet/>
      <dgm:spPr/>
      <dgm:t>
        <a:bodyPr/>
        <a:lstStyle/>
        <a:p>
          <a:endParaRPr kumimoji="1" lang="ja-JP" altLang="en-US"/>
        </a:p>
      </dgm:t>
    </dgm:pt>
    <dgm:pt modelId="{134D51C2-C085-43BE-B037-BEF9FFF8D36B}">
      <dgm:prSet phldrT="[テキスト]"/>
      <dgm:spPr/>
      <dgm:t>
        <a:bodyPr/>
        <a:lstStyle/>
        <a:p>
          <a:r>
            <a:rPr kumimoji="1" lang="en-US" altLang="ja-JP" b="1" u="sng" dirty="0" smtClean="0"/>
            <a:t>Ⅳ</a:t>
          </a:r>
          <a:r>
            <a:rPr kumimoji="1" lang="ja-JP" altLang="en-US" b="1" u="sng" dirty="0" err="1" smtClean="0"/>
            <a:t>．</a:t>
          </a:r>
          <a:r>
            <a:rPr kumimoji="1" lang="ja-JP" altLang="en-US" b="1" u="sng" dirty="0" smtClean="0"/>
            <a:t>自殺対策の推進</a:t>
          </a:r>
          <a:endParaRPr kumimoji="1" lang="en-US" altLang="ja-JP" b="1" u="sng" dirty="0" smtClean="0"/>
        </a:p>
      </dgm:t>
    </dgm:pt>
    <dgm:pt modelId="{98BB0176-DC77-4FC2-BAD1-AD09F13CDB1B}" type="parTrans" cxnId="{EE25D1C2-33B7-4837-90F6-6499A4CC166E}">
      <dgm:prSet/>
      <dgm:spPr/>
      <dgm:t>
        <a:bodyPr/>
        <a:lstStyle/>
        <a:p>
          <a:endParaRPr kumimoji="1" lang="ja-JP" altLang="en-US"/>
        </a:p>
      </dgm:t>
    </dgm:pt>
    <dgm:pt modelId="{ABD989DC-BC17-4A11-B9F5-BCFD345D2353}" type="sibTrans" cxnId="{EE25D1C2-33B7-4837-90F6-6499A4CC166E}">
      <dgm:prSet/>
      <dgm:spPr/>
      <dgm:t>
        <a:bodyPr/>
        <a:lstStyle/>
        <a:p>
          <a:endParaRPr kumimoji="1" lang="ja-JP" altLang="en-US"/>
        </a:p>
      </dgm:t>
    </dgm:pt>
    <dgm:pt modelId="{AA523174-00B1-42AF-8B22-AD08CB6CAC16}">
      <dgm:prSet/>
      <dgm:spPr/>
      <dgm:t>
        <a:bodyPr/>
        <a:lstStyle/>
        <a:p>
          <a:r>
            <a:rPr lang="ja-JP" altLang="en-US" b="0" dirty="0" smtClean="0">
              <a:effectLst/>
              <a:latin typeface="+mn-ea"/>
              <a:ea typeface="+mn-ea"/>
            </a:rPr>
            <a:t>依存症対策を推進するため、相談窓口の充実を図るとともに、依存症者支援にかかる関係機関に対する研修等を実施することで相談対応力の向上に取組みます。</a:t>
          </a:r>
          <a:endParaRPr kumimoji="1" lang="ja-JP" altLang="en-US" dirty="0"/>
        </a:p>
      </dgm:t>
    </dgm:pt>
    <dgm:pt modelId="{49FF4B83-1C65-478F-9D32-EF035D0B336C}" type="parTrans" cxnId="{BAB744BC-ABD9-4DCF-B5C5-0EF08C5968FA}">
      <dgm:prSet/>
      <dgm:spPr/>
      <dgm:t>
        <a:bodyPr/>
        <a:lstStyle/>
        <a:p>
          <a:endParaRPr kumimoji="1" lang="ja-JP" altLang="en-US"/>
        </a:p>
      </dgm:t>
    </dgm:pt>
    <dgm:pt modelId="{16220206-240C-4045-9F72-031D84BB7A67}" type="sibTrans" cxnId="{BAB744BC-ABD9-4DCF-B5C5-0EF08C5968FA}">
      <dgm:prSet/>
      <dgm:spPr/>
      <dgm:t>
        <a:bodyPr/>
        <a:lstStyle/>
        <a:p>
          <a:endParaRPr kumimoji="1" lang="ja-JP" altLang="en-US"/>
        </a:p>
      </dgm:t>
    </dgm:pt>
    <dgm:pt modelId="{81F0A451-87D9-4131-A4CD-7452D33C3838}">
      <dgm:prSet/>
      <dgm:spPr/>
      <dgm:t>
        <a:bodyPr/>
        <a:lstStyle/>
        <a:p>
          <a:r>
            <a:rPr lang="ja-JP" dirty="0" smtClean="0"/>
            <a:t>認知症に関して、精神疾患や介護等の関係部署が連携しながら取組みます。</a:t>
          </a:r>
          <a:endParaRPr kumimoji="1" lang="ja-JP" altLang="en-US" dirty="0"/>
        </a:p>
      </dgm:t>
    </dgm:pt>
    <dgm:pt modelId="{47B71DD9-A377-48B7-AD67-7BE5753FD357}" type="parTrans" cxnId="{D4082DF9-CDA2-497F-BFEE-9A3CA5A3FF7A}">
      <dgm:prSet/>
      <dgm:spPr/>
      <dgm:t>
        <a:bodyPr/>
        <a:lstStyle/>
        <a:p>
          <a:endParaRPr kumimoji="1" lang="ja-JP" altLang="en-US"/>
        </a:p>
      </dgm:t>
    </dgm:pt>
    <dgm:pt modelId="{756D3387-E580-4C2F-853B-B2FCF47F3AA3}" type="sibTrans" cxnId="{D4082DF9-CDA2-497F-BFEE-9A3CA5A3FF7A}">
      <dgm:prSet/>
      <dgm:spPr/>
      <dgm:t>
        <a:bodyPr/>
        <a:lstStyle/>
        <a:p>
          <a:endParaRPr kumimoji="1" lang="ja-JP" altLang="en-US"/>
        </a:p>
      </dgm:t>
    </dgm:pt>
    <dgm:pt modelId="{2505DDD8-50F7-4944-AF4B-6A8A086ACE72}">
      <dgm:prSet/>
      <dgm:spPr/>
      <dgm:t>
        <a:bodyPr/>
        <a:lstStyle/>
        <a:p>
          <a:r>
            <a:rPr lang="ja-JP" altLang="en-US" b="0" dirty="0" smtClean="0">
              <a:effectLst/>
              <a:latin typeface="+mn-ea"/>
              <a:ea typeface="+mn-ea"/>
            </a:rPr>
            <a:t>精神障害にも対応した地域包括ケアシステムの構築をめざすため、保健、医療、福祉関係者による連携の強化を図り、精神科病院からの地域移行等の取組を進めます。</a:t>
          </a:r>
          <a:endParaRPr kumimoji="1" lang="ja-JP" altLang="en-US" dirty="0"/>
        </a:p>
      </dgm:t>
    </dgm:pt>
    <dgm:pt modelId="{E84CC36F-6B7F-4185-A8CE-9CDBA77EC722}" type="parTrans" cxnId="{B542FD36-F080-418E-A18B-2DE4F26360E2}">
      <dgm:prSet/>
      <dgm:spPr/>
      <dgm:t>
        <a:bodyPr/>
        <a:lstStyle/>
        <a:p>
          <a:endParaRPr kumimoji="1" lang="ja-JP" altLang="en-US"/>
        </a:p>
      </dgm:t>
    </dgm:pt>
    <dgm:pt modelId="{7A433152-958F-4BB4-A65B-B8C5585452EA}" type="sibTrans" cxnId="{B542FD36-F080-418E-A18B-2DE4F26360E2}">
      <dgm:prSet/>
      <dgm:spPr/>
      <dgm:t>
        <a:bodyPr/>
        <a:lstStyle/>
        <a:p>
          <a:endParaRPr kumimoji="1" lang="ja-JP" altLang="en-US"/>
        </a:p>
      </dgm:t>
    </dgm:pt>
    <dgm:pt modelId="{BADFF2CE-A14F-4764-A0A2-E46F57010F90}">
      <dgm:prSet/>
      <dgm:spPr/>
      <dgm:t>
        <a:bodyPr/>
        <a:lstStyle/>
        <a:p>
          <a:r>
            <a:rPr lang="ja-JP" altLang="en-US" b="0" dirty="0" smtClean="0">
              <a:effectLst/>
              <a:latin typeface="+mn-ea"/>
              <a:ea typeface="+mn-ea"/>
            </a:rPr>
            <a:t>総合的な取組が必要となる自殺対策については「堺市自殺対策推進計画（第２次）」に基づいた各分野からの取組を進めます。</a:t>
          </a:r>
          <a:endParaRPr kumimoji="1" lang="ja-JP" altLang="en-US" dirty="0"/>
        </a:p>
      </dgm:t>
    </dgm:pt>
    <dgm:pt modelId="{989C7174-7977-4633-A7FF-A8B2CCC47BB9}" type="parTrans" cxnId="{0DF7A26A-4BA7-4203-819A-F84458AFC0E6}">
      <dgm:prSet/>
      <dgm:spPr/>
      <dgm:t>
        <a:bodyPr/>
        <a:lstStyle/>
        <a:p>
          <a:endParaRPr kumimoji="1" lang="ja-JP" altLang="en-US"/>
        </a:p>
      </dgm:t>
    </dgm:pt>
    <dgm:pt modelId="{806B4BEE-21A8-4A09-BD9D-95671A57A0CE}" type="sibTrans" cxnId="{0DF7A26A-4BA7-4203-819A-F84458AFC0E6}">
      <dgm:prSet/>
      <dgm:spPr/>
      <dgm:t>
        <a:bodyPr/>
        <a:lstStyle/>
        <a:p>
          <a:endParaRPr kumimoji="1" lang="ja-JP" altLang="en-US"/>
        </a:p>
      </dgm:t>
    </dgm:pt>
    <dgm:pt modelId="{E54328AA-99D5-464B-B40D-977C6616C268}" type="pres">
      <dgm:prSet presAssocID="{8AAB343B-9B0C-433B-BEE2-C8CFD20923C6}" presName="linear" presStyleCnt="0">
        <dgm:presLayoutVars>
          <dgm:dir/>
          <dgm:animLvl val="lvl"/>
          <dgm:resizeHandles val="exact"/>
        </dgm:presLayoutVars>
      </dgm:prSet>
      <dgm:spPr/>
      <dgm:t>
        <a:bodyPr/>
        <a:lstStyle/>
        <a:p>
          <a:endParaRPr kumimoji="1" lang="ja-JP" altLang="en-US"/>
        </a:p>
      </dgm:t>
    </dgm:pt>
    <dgm:pt modelId="{8BEB1E8E-1011-4516-AB5C-7776E280563B}" type="pres">
      <dgm:prSet presAssocID="{1EC3F1C8-9D95-4995-8F02-F1464C25D496}" presName="parentLin" presStyleCnt="0"/>
      <dgm:spPr/>
    </dgm:pt>
    <dgm:pt modelId="{A1215C89-D9B5-47D4-8D4D-8309E7B24D65}" type="pres">
      <dgm:prSet presAssocID="{1EC3F1C8-9D95-4995-8F02-F1464C25D496}" presName="parentLeftMargin" presStyleLbl="node1" presStyleIdx="0" presStyleCnt="4"/>
      <dgm:spPr/>
      <dgm:t>
        <a:bodyPr/>
        <a:lstStyle/>
        <a:p>
          <a:endParaRPr kumimoji="1" lang="ja-JP" altLang="en-US"/>
        </a:p>
      </dgm:t>
    </dgm:pt>
    <dgm:pt modelId="{5E265716-5004-4195-B12E-E6DC473B93DA}" type="pres">
      <dgm:prSet presAssocID="{1EC3F1C8-9D95-4995-8F02-F1464C25D496}" presName="parentText" presStyleLbl="node1" presStyleIdx="0" presStyleCnt="4">
        <dgm:presLayoutVars>
          <dgm:chMax val="0"/>
          <dgm:bulletEnabled val="1"/>
        </dgm:presLayoutVars>
      </dgm:prSet>
      <dgm:spPr/>
      <dgm:t>
        <a:bodyPr/>
        <a:lstStyle/>
        <a:p>
          <a:endParaRPr kumimoji="1" lang="ja-JP" altLang="en-US"/>
        </a:p>
      </dgm:t>
    </dgm:pt>
    <dgm:pt modelId="{7AADB1BC-04A9-4596-824F-54E171612923}" type="pres">
      <dgm:prSet presAssocID="{1EC3F1C8-9D95-4995-8F02-F1464C25D496}" presName="negativeSpace" presStyleCnt="0"/>
      <dgm:spPr/>
    </dgm:pt>
    <dgm:pt modelId="{9FA02D37-A54F-4E69-A23B-A97F48A08A39}" type="pres">
      <dgm:prSet presAssocID="{1EC3F1C8-9D95-4995-8F02-F1464C25D496}" presName="childText" presStyleLbl="conFgAcc1" presStyleIdx="0" presStyleCnt="4">
        <dgm:presLayoutVars>
          <dgm:bulletEnabled val="1"/>
        </dgm:presLayoutVars>
      </dgm:prSet>
      <dgm:spPr/>
      <dgm:t>
        <a:bodyPr/>
        <a:lstStyle/>
        <a:p>
          <a:endParaRPr kumimoji="1" lang="ja-JP" altLang="en-US"/>
        </a:p>
      </dgm:t>
    </dgm:pt>
    <dgm:pt modelId="{BAF582EA-CD03-48C4-BA13-CECD72BB07C7}" type="pres">
      <dgm:prSet presAssocID="{12754AD3-FFEC-4457-AAD8-77C8731C02B2}" presName="spaceBetweenRectangles" presStyleCnt="0"/>
      <dgm:spPr/>
    </dgm:pt>
    <dgm:pt modelId="{48DD31DC-ACF3-49D9-971F-28C420DF5068}" type="pres">
      <dgm:prSet presAssocID="{F3B7FB36-4760-498E-A94C-4B72541BEB96}" presName="parentLin" presStyleCnt="0"/>
      <dgm:spPr/>
    </dgm:pt>
    <dgm:pt modelId="{39184530-7B62-4A93-BBFC-20093E29458E}" type="pres">
      <dgm:prSet presAssocID="{F3B7FB36-4760-498E-A94C-4B72541BEB96}" presName="parentLeftMargin" presStyleLbl="node1" presStyleIdx="0" presStyleCnt="4"/>
      <dgm:spPr/>
      <dgm:t>
        <a:bodyPr/>
        <a:lstStyle/>
        <a:p>
          <a:endParaRPr kumimoji="1" lang="ja-JP" altLang="en-US"/>
        </a:p>
      </dgm:t>
    </dgm:pt>
    <dgm:pt modelId="{2A016B3D-DCD6-4CB6-A9E3-E287203E8D16}" type="pres">
      <dgm:prSet presAssocID="{F3B7FB36-4760-498E-A94C-4B72541BEB96}" presName="parentText" presStyleLbl="node1" presStyleIdx="1" presStyleCnt="4">
        <dgm:presLayoutVars>
          <dgm:chMax val="0"/>
          <dgm:bulletEnabled val="1"/>
        </dgm:presLayoutVars>
      </dgm:prSet>
      <dgm:spPr/>
      <dgm:t>
        <a:bodyPr/>
        <a:lstStyle/>
        <a:p>
          <a:endParaRPr kumimoji="1" lang="ja-JP" altLang="en-US"/>
        </a:p>
      </dgm:t>
    </dgm:pt>
    <dgm:pt modelId="{512CA24E-84B5-4E76-9581-E93007023BDF}" type="pres">
      <dgm:prSet presAssocID="{F3B7FB36-4760-498E-A94C-4B72541BEB96}" presName="negativeSpace" presStyleCnt="0"/>
      <dgm:spPr/>
    </dgm:pt>
    <dgm:pt modelId="{CDB5829F-7772-47B6-860A-5691B3ACD318}" type="pres">
      <dgm:prSet presAssocID="{F3B7FB36-4760-498E-A94C-4B72541BEB96}" presName="childText" presStyleLbl="conFgAcc1" presStyleIdx="1" presStyleCnt="4">
        <dgm:presLayoutVars>
          <dgm:bulletEnabled val="1"/>
        </dgm:presLayoutVars>
      </dgm:prSet>
      <dgm:spPr/>
      <dgm:t>
        <a:bodyPr/>
        <a:lstStyle/>
        <a:p>
          <a:endParaRPr kumimoji="1" lang="ja-JP" altLang="en-US"/>
        </a:p>
      </dgm:t>
    </dgm:pt>
    <dgm:pt modelId="{B81330BC-6D60-4CA1-B2D0-DCE22F75365F}" type="pres">
      <dgm:prSet presAssocID="{981785EE-2A4C-4D10-8A81-31A125AFA5AD}" presName="spaceBetweenRectangles" presStyleCnt="0"/>
      <dgm:spPr/>
    </dgm:pt>
    <dgm:pt modelId="{20765149-1C7B-461E-A1B7-C7204BC0E065}" type="pres">
      <dgm:prSet presAssocID="{714EF03A-354B-48A3-B762-F6A00A91D3B7}" presName="parentLin" presStyleCnt="0"/>
      <dgm:spPr/>
    </dgm:pt>
    <dgm:pt modelId="{B8663649-042B-46E1-8AEC-9B6201C23A7E}" type="pres">
      <dgm:prSet presAssocID="{714EF03A-354B-48A3-B762-F6A00A91D3B7}" presName="parentLeftMargin" presStyleLbl="node1" presStyleIdx="1" presStyleCnt="4"/>
      <dgm:spPr/>
      <dgm:t>
        <a:bodyPr/>
        <a:lstStyle/>
        <a:p>
          <a:endParaRPr kumimoji="1" lang="ja-JP" altLang="en-US"/>
        </a:p>
      </dgm:t>
    </dgm:pt>
    <dgm:pt modelId="{B45A1460-AF87-4FF2-A6C3-CAC4F31960B7}" type="pres">
      <dgm:prSet presAssocID="{714EF03A-354B-48A3-B762-F6A00A91D3B7}" presName="parentText" presStyleLbl="node1" presStyleIdx="2" presStyleCnt="4">
        <dgm:presLayoutVars>
          <dgm:chMax val="0"/>
          <dgm:bulletEnabled val="1"/>
        </dgm:presLayoutVars>
      </dgm:prSet>
      <dgm:spPr/>
      <dgm:t>
        <a:bodyPr/>
        <a:lstStyle/>
        <a:p>
          <a:endParaRPr kumimoji="1" lang="ja-JP" altLang="en-US"/>
        </a:p>
      </dgm:t>
    </dgm:pt>
    <dgm:pt modelId="{1EDD8E16-54A6-4A00-AF7F-5DA6E4EFF33E}" type="pres">
      <dgm:prSet presAssocID="{714EF03A-354B-48A3-B762-F6A00A91D3B7}" presName="negativeSpace" presStyleCnt="0"/>
      <dgm:spPr/>
    </dgm:pt>
    <dgm:pt modelId="{FB138ACA-9F1A-4A98-843D-A5B3E78CAE37}" type="pres">
      <dgm:prSet presAssocID="{714EF03A-354B-48A3-B762-F6A00A91D3B7}" presName="childText" presStyleLbl="conFgAcc1" presStyleIdx="2" presStyleCnt="4">
        <dgm:presLayoutVars>
          <dgm:bulletEnabled val="1"/>
        </dgm:presLayoutVars>
      </dgm:prSet>
      <dgm:spPr/>
      <dgm:t>
        <a:bodyPr/>
        <a:lstStyle/>
        <a:p>
          <a:endParaRPr kumimoji="1" lang="ja-JP" altLang="en-US"/>
        </a:p>
      </dgm:t>
    </dgm:pt>
    <dgm:pt modelId="{5306328C-FA5F-42CA-91FC-593061C6E3BE}" type="pres">
      <dgm:prSet presAssocID="{FDEE9CAC-2E9E-42A3-8F2C-9D0FC6A87910}" presName="spaceBetweenRectangles" presStyleCnt="0"/>
      <dgm:spPr/>
    </dgm:pt>
    <dgm:pt modelId="{933B12AD-3238-423A-9A8A-95D3A71D12C5}" type="pres">
      <dgm:prSet presAssocID="{134D51C2-C085-43BE-B037-BEF9FFF8D36B}" presName="parentLin" presStyleCnt="0"/>
      <dgm:spPr/>
    </dgm:pt>
    <dgm:pt modelId="{4FE8A9D0-0264-4FED-9A1D-8FD9BF09FD53}" type="pres">
      <dgm:prSet presAssocID="{134D51C2-C085-43BE-B037-BEF9FFF8D36B}" presName="parentLeftMargin" presStyleLbl="node1" presStyleIdx="2" presStyleCnt="4"/>
      <dgm:spPr/>
      <dgm:t>
        <a:bodyPr/>
        <a:lstStyle/>
        <a:p>
          <a:endParaRPr kumimoji="1" lang="ja-JP" altLang="en-US"/>
        </a:p>
      </dgm:t>
    </dgm:pt>
    <dgm:pt modelId="{7C829845-2333-4FD9-86DA-C61CD9C9645D}" type="pres">
      <dgm:prSet presAssocID="{134D51C2-C085-43BE-B037-BEF9FFF8D36B}" presName="parentText" presStyleLbl="node1" presStyleIdx="3" presStyleCnt="4">
        <dgm:presLayoutVars>
          <dgm:chMax val="0"/>
          <dgm:bulletEnabled val="1"/>
        </dgm:presLayoutVars>
      </dgm:prSet>
      <dgm:spPr/>
      <dgm:t>
        <a:bodyPr/>
        <a:lstStyle/>
        <a:p>
          <a:endParaRPr kumimoji="1" lang="ja-JP" altLang="en-US"/>
        </a:p>
      </dgm:t>
    </dgm:pt>
    <dgm:pt modelId="{C39DE8D4-B3EA-40D7-9453-374771C2019D}" type="pres">
      <dgm:prSet presAssocID="{134D51C2-C085-43BE-B037-BEF9FFF8D36B}" presName="negativeSpace" presStyleCnt="0"/>
      <dgm:spPr/>
    </dgm:pt>
    <dgm:pt modelId="{9CDB1EC7-55E4-4FF1-97D5-CADBB1078A48}" type="pres">
      <dgm:prSet presAssocID="{134D51C2-C085-43BE-B037-BEF9FFF8D36B}" presName="childText" presStyleLbl="conFgAcc1" presStyleIdx="3" presStyleCnt="4">
        <dgm:presLayoutVars>
          <dgm:bulletEnabled val="1"/>
        </dgm:presLayoutVars>
      </dgm:prSet>
      <dgm:spPr/>
      <dgm:t>
        <a:bodyPr/>
        <a:lstStyle/>
        <a:p>
          <a:endParaRPr kumimoji="1" lang="ja-JP" altLang="en-US"/>
        </a:p>
      </dgm:t>
    </dgm:pt>
  </dgm:ptLst>
  <dgm:cxnLst>
    <dgm:cxn modelId="{37F40843-6C63-4E36-8E47-839047B5C0F4}" type="presOf" srcId="{2505DDD8-50F7-4944-AF4B-6A8A086ACE72}" destId="{FB138ACA-9F1A-4A98-843D-A5B3E78CAE37}" srcOrd="0" destOrd="0" presId="urn:microsoft.com/office/officeart/2005/8/layout/list1"/>
    <dgm:cxn modelId="{8C8F3B8A-1DBA-49FF-8BBD-9A1B6D86E5B8}" srcId="{8AAB343B-9B0C-433B-BEE2-C8CFD20923C6}" destId="{714EF03A-354B-48A3-B762-F6A00A91D3B7}" srcOrd="2" destOrd="0" parTransId="{C69768FB-0016-4050-B5A3-CF38965AD642}" sibTransId="{FDEE9CAC-2E9E-42A3-8F2C-9D0FC6A87910}"/>
    <dgm:cxn modelId="{751CE7AF-ACE1-4172-B141-1308EC8F21DF}" type="presOf" srcId="{134D51C2-C085-43BE-B037-BEF9FFF8D36B}" destId="{4FE8A9D0-0264-4FED-9A1D-8FD9BF09FD53}" srcOrd="0" destOrd="0" presId="urn:microsoft.com/office/officeart/2005/8/layout/list1"/>
    <dgm:cxn modelId="{3496067D-3511-47A4-A7DF-F5C1C219E05E}" type="presOf" srcId="{134D51C2-C085-43BE-B037-BEF9FFF8D36B}" destId="{7C829845-2333-4FD9-86DA-C61CD9C9645D}" srcOrd="1" destOrd="0" presId="urn:microsoft.com/office/officeart/2005/8/layout/list1"/>
    <dgm:cxn modelId="{BC904AC3-584E-40DD-B987-EB68E964A710}" srcId="{8AAB343B-9B0C-433B-BEE2-C8CFD20923C6}" destId="{1EC3F1C8-9D95-4995-8F02-F1464C25D496}" srcOrd="0" destOrd="0" parTransId="{74942260-C630-46EA-8992-5ED9FE587F46}" sibTransId="{12754AD3-FFEC-4457-AAD8-77C8731C02B2}"/>
    <dgm:cxn modelId="{D4082DF9-CDA2-497F-BFEE-9A3CA5A3FF7A}" srcId="{F3B7FB36-4760-498E-A94C-4B72541BEB96}" destId="{81F0A451-87D9-4131-A4CD-7452D33C3838}" srcOrd="0" destOrd="0" parTransId="{47B71DD9-A377-48B7-AD67-7BE5753FD357}" sibTransId="{756D3387-E580-4C2F-853B-B2FCF47F3AA3}"/>
    <dgm:cxn modelId="{EE25D1C2-33B7-4837-90F6-6499A4CC166E}" srcId="{8AAB343B-9B0C-433B-BEE2-C8CFD20923C6}" destId="{134D51C2-C085-43BE-B037-BEF9FFF8D36B}" srcOrd="3" destOrd="0" parTransId="{98BB0176-DC77-4FC2-BAD1-AD09F13CDB1B}" sibTransId="{ABD989DC-BC17-4A11-B9F5-BCFD345D2353}"/>
    <dgm:cxn modelId="{A685C463-0F16-4A16-A659-87C6F7885B8C}" type="presOf" srcId="{1EC3F1C8-9D95-4995-8F02-F1464C25D496}" destId="{5E265716-5004-4195-B12E-E6DC473B93DA}" srcOrd="1" destOrd="0" presId="urn:microsoft.com/office/officeart/2005/8/layout/list1"/>
    <dgm:cxn modelId="{15D2BAC3-5772-4191-BA29-44046F9FB38D}" type="presOf" srcId="{BADFF2CE-A14F-4764-A0A2-E46F57010F90}" destId="{9CDB1EC7-55E4-4FF1-97D5-CADBB1078A48}" srcOrd="0" destOrd="0" presId="urn:microsoft.com/office/officeart/2005/8/layout/list1"/>
    <dgm:cxn modelId="{BAB744BC-ABD9-4DCF-B5C5-0EF08C5968FA}" srcId="{1EC3F1C8-9D95-4995-8F02-F1464C25D496}" destId="{AA523174-00B1-42AF-8B22-AD08CB6CAC16}" srcOrd="0" destOrd="0" parTransId="{49FF4B83-1C65-478F-9D32-EF035D0B336C}" sibTransId="{16220206-240C-4045-9F72-031D84BB7A67}"/>
    <dgm:cxn modelId="{486A9358-0D55-41C5-94FC-0C19810A2B48}" srcId="{8AAB343B-9B0C-433B-BEE2-C8CFD20923C6}" destId="{F3B7FB36-4760-498E-A94C-4B72541BEB96}" srcOrd="1" destOrd="0" parTransId="{05C039BD-AA1E-4220-A070-665AC2E12846}" sibTransId="{981785EE-2A4C-4D10-8A81-31A125AFA5AD}"/>
    <dgm:cxn modelId="{4F11F39C-ACAE-44BA-B10F-95A053B10238}" type="presOf" srcId="{714EF03A-354B-48A3-B762-F6A00A91D3B7}" destId="{B45A1460-AF87-4FF2-A6C3-CAC4F31960B7}" srcOrd="1" destOrd="0" presId="urn:microsoft.com/office/officeart/2005/8/layout/list1"/>
    <dgm:cxn modelId="{B542FD36-F080-418E-A18B-2DE4F26360E2}" srcId="{714EF03A-354B-48A3-B762-F6A00A91D3B7}" destId="{2505DDD8-50F7-4944-AF4B-6A8A086ACE72}" srcOrd="0" destOrd="0" parTransId="{E84CC36F-6B7F-4185-A8CE-9CDBA77EC722}" sibTransId="{7A433152-958F-4BB4-A65B-B8C5585452EA}"/>
    <dgm:cxn modelId="{0DF7A26A-4BA7-4203-819A-F84458AFC0E6}" srcId="{134D51C2-C085-43BE-B037-BEF9FFF8D36B}" destId="{BADFF2CE-A14F-4764-A0A2-E46F57010F90}" srcOrd="0" destOrd="0" parTransId="{989C7174-7977-4633-A7FF-A8B2CCC47BB9}" sibTransId="{806B4BEE-21A8-4A09-BD9D-95671A57A0CE}"/>
    <dgm:cxn modelId="{DE753B34-E1D6-47AB-9DF4-04182C76DF63}" type="presOf" srcId="{F3B7FB36-4760-498E-A94C-4B72541BEB96}" destId="{2A016B3D-DCD6-4CB6-A9E3-E287203E8D16}" srcOrd="1" destOrd="0" presId="urn:microsoft.com/office/officeart/2005/8/layout/list1"/>
    <dgm:cxn modelId="{7103DD2C-4058-4C9A-AD6B-19948288E78D}" type="presOf" srcId="{8AAB343B-9B0C-433B-BEE2-C8CFD20923C6}" destId="{E54328AA-99D5-464B-B40D-977C6616C268}" srcOrd="0" destOrd="0" presId="urn:microsoft.com/office/officeart/2005/8/layout/list1"/>
    <dgm:cxn modelId="{583F2CC0-87EF-4271-8273-5ED3848A38C0}" type="presOf" srcId="{714EF03A-354B-48A3-B762-F6A00A91D3B7}" destId="{B8663649-042B-46E1-8AEC-9B6201C23A7E}" srcOrd="0" destOrd="0" presId="urn:microsoft.com/office/officeart/2005/8/layout/list1"/>
    <dgm:cxn modelId="{8DDA5BAA-DF56-4898-9B8D-E5FE24F7E01F}" type="presOf" srcId="{F3B7FB36-4760-498E-A94C-4B72541BEB96}" destId="{39184530-7B62-4A93-BBFC-20093E29458E}" srcOrd="0" destOrd="0" presId="urn:microsoft.com/office/officeart/2005/8/layout/list1"/>
    <dgm:cxn modelId="{2FAC6622-5272-4C77-ACC8-347A923481BF}" type="presOf" srcId="{81F0A451-87D9-4131-A4CD-7452D33C3838}" destId="{CDB5829F-7772-47B6-860A-5691B3ACD318}" srcOrd="0" destOrd="0" presId="urn:microsoft.com/office/officeart/2005/8/layout/list1"/>
    <dgm:cxn modelId="{553DFFB0-F177-4728-9ECD-502990F28E6A}" type="presOf" srcId="{AA523174-00B1-42AF-8B22-AD08CB6CAC16}" destId="{9FA02D37-A54F-4E69-A23B-A97F48A08A39}" srcOrd="0" destOrd="0" presId="urn:microsoft.com/office/officeart/2005/8/layout/list1"/>
    <dgm:cxn modelId="{CFAF1EEA-3EED-4336-8DC1-6EEE20F84285}" type="presOf" srcId="{1EC3F1C8-9D95-4995-8F02-F1464C25D496}" destId="{A1215C89-D9B5-47D4-8D4D-8309E7B24D65}" srcOrd="0" destOrd="0" presId="urn:microsoft.com/office/officeart/2005/8/layout/list1"/>
    <dgm:cxn modelId="{B878C978-08DD-4C4C-8A34-DF39F38B5D20}" type="presParOf" srcId="{E54328AA-99D5-464B-B40D-977C6616C268}" destId="{8BEB1E8E-1011-4516-AB5C-7776E280563B}" srcOrd="0" destOrd="0" presId="urn:microsoft.com/office/officeart/2005/8/layout/list1"/>
    <dgm:cxn modelId="{86BF2795-B53E-4FEF-AE0A-DCCC3E86D099}" type="presParOf" srcId="{8BEB1E8E-1011-4516-AB5C-7776E280563B}" destId="{A1215C89-D9B5-47D4-8D4D-8309E7B24D65}" srcOrd="0" destOrd="0" presId="urn:microsoft.com/office/officeart/2005/8/layout/list1"/>
    <dgm:cxn modelId="{D025F915-42A0-455D-9714-FF48301F2F94}" type="presParOf" srcId="{8BEB1E8E-1011-4516-AB5C-7776E280563B}" destId="{5E265716-5004-4195-B12E-E6DC473B93DA}" srcOrd="1" destOrd="0" presId="urn:microsoft.com/office/officeart/2005/8/layout/list1"/>
    <dgm:cxn modelId="{C9666848-B773-4021-93DB-CD73933B5FAF}" type="presParOf" srcId="{E54328AA-99D5-464B-B40D-977C6616C268}" destId="{7AADB1BC-04A9-4596-824F-54E171612923}" srcOrd="1" destOrd="0" presId="urn:microsoft.com/office/officeart/2005/8/layout/list1"/>
    <dgm:cxn modelId="{BB10045D-CCA9-428F-B44C-E04EC4122EE8}" type="presParOf" srcId="{E54328AA-99D5-464B-B40D-977C6616C268}" destId="{9FA02D37-A54F-4E69-A23B-A97F48A08A39}" srcOrd="2" destOrd="0" presId="urn:microsoft.com/office/officeart/2005/8/layout/list1"/>
    <dgm:cxn modelId="{0E59C266-D137-4454-B8DD-E5715EE47DD8}" type="presParOf" srcId="{E54328AA-99D5-464B-B40D-977C6616C268}" destId="{BAF582EA-CD03-48C4-BA13-CECD72BB07C7}" srcOrd="3" destOrd="0" presId="urn:microsoft.com/office/officeart/2005/8/layout/list1"/>
    <dgm:cxn modelId="{460F3316-EB4D-4AA8-BEBD-6B4C9B9A7CAF}" type="presParOf" srcId="{E54328AA-99D5-464B-B40D-977C6616C268}" destId="{48DD31DC-ACF3-49D9-971F-28C420DF5068}" srcOrd="4" destOrd="0" presId="urn:microsoft.com/office/officeart/2005/8/layout/list1"/>
    <dgm:cxn modelId="{45AF07C5-F640-4B4F-A97B-D79AAD911CB2}" type="presParOf" srcId="{48DD31DC-ACF3-49D9-971F-28C420DF5068}" destId="{39184530-7B62-4A93-BBFC-20093E29458E}" srcOrd="0" destOrd="0" presId="urn:microsoft.com/office/officeart/2005/8/layout/list1"/>
    <dgm:cxn modelId="{BEB69E3E-BF30-45DF-BDD2-2BD7EB043896}" type="presParOf" srcId="{48DD31DC-ACF3-49D9-971F-28C420DF5068}" destId="{2A016B3D-DCD6-4CB6-A9E3-E287203E8D16}" srcOrd="1" destOrd="0" presId="urn:microsoft.com/office/officeart/2005/8/layout/list1"/>
    <dgm:cxn modelId="{4BB2397C-79A7-407B-84FA-E613B15A1AC0}" type="presParOf" srcId="{E54328AA-99D5-464B-B40D-977C6616C268}" destId="{512CA24E-84B5-4E76-9581-E93007023BDF}" srcOrd="5" destOrd="0" presId="urn:microsoft.com/office/officeart/2005/8/layout/list1"/>
    <dgm:cxn modelId="{DE73C1E2-48AA-4856-A089-9A4B86898729}" type="presParOf" srcId="{E54328AA-99D5-464B-B40D-977C6616C268}" destId="{CDB5829F-7772-47B6-860A-5691B3ACD318}" srcOrd="6" destOrd="0" presId="urn:microsoft.com/office/officeart/2005/8/layout/list1"/>
    <dgm:cxn modelId="{8643C644-2C86-4DA0-A176-93A680710E75}" type="presParOf" srcId="{E54328AA-99D5-464B-B40D-977C6616C268}" destId="{B81330BC-6D60-4CA1-B2D0-DCE22F75365F}" srcOrd="7" destOrd="0" presId="urn:microsoft.com/office/officeart/2005/8/layout/list1"/>
    <dgm:cxn modelId="{78B3A337-0DBD-4CE6-8A9F-874E195DA60A}" type="presParOf" srcId="{E54328AA-99D5-464B-B40D-977C6616C268}" destId="{20765149-1C7B-461E-A1B7-C7204BC0E065}" srcOrd="8" destOrd="0" presId="urn:microsoft.com/office/officeart/2005/8/layout/list1"/>
    <dgm:cxn modelId="{81B18805-5CF5-4ED2-8439-AFE080AD01BF}" type="presParOf" srcId="{20765149-1C7B-461E-A1B7-C7204BC0E065}" destId="{B8663649-042B-46E1-8AEC-9B6201C23A7E}" srcOrd="0" destOrd="0" presId="urn:microsoft.com/office/officeart/2005/8/layout/list1"/>
    <dgm:cxn modelId="{F2DE2D1E-19F7-4393-B1C1-9C87BB706A4D}" type="presParOf" srcId="{20765149-1C7B-461E-A1B7-C7204BC0E065}" destId="{B45A1460-AF87-4FF2-A6C3-CAC4F31960B7}" srcOrd="1" destOrd="0" presId="urn:microsoft.com/office/officeart/2005/8/layout/list1"/>
    <dgm:cxn modelId="{D1075CFA-853F-4E24-8302-84AC540A3E3F}" type="presParOf" srcId="{E54328AA-99D5-464B-B40D-977C6616C268}" destId="{1EDD8E16-54A6-4A00-AF7F-5DA6E4EFF33E}" srcOrd="9" destOrd="0" presId="urn:microsoft.com/office/officeart/2005/8/layout/list1"/>
    <dgm:cxn modelId="{EC8F04DE-88A4-4168-9761-945D23DFB282}" type="presParOf" srcId="{E54328AA-99D5-464B-B40D-977C6616C268}" destId="{FB138ACA-9F1A-4A98-843D-A5B3E78CAE37}" srcOrd="10" destOrd="0" presId="urn:microsoft.com/office/officeart/2005/8/layout/list1"/>
    <dgm:cxn modelId="{E473D456-892C-4B9B-B131-20CD78C04E8F}" type="presParOf" srcId="{E54328AA-99D5-464B-B40D-977C6616C268}" destId="{5306328C-FA5F-42CA-91FC-593061C6E3BE}" srcOrd="11" destOrd="0" presId="urn:microsoft.com/office/officeart/2005/8/layout/list1"/>
    <dgm:cxn modelId="{47E7A5AF-4D6B-4197-8ECD-682FABB279A0}" type="presParOf" srcId="{E54328AA-99D5-464B-B40D-977C6616C268}" destId="{933B12AD-3238-423A-9A8A-95D3A71D12C5}" srcOrd="12" destOrd="0" presId="urn:microsoft.com/office/officeart/2005/8/layout/list1"/>
    <dgm:cxn modelId="{15D70EFD-C932-4549-BD54-4F574DF05C12}" type="presParOf" srcId="{933B12AD-3238-423A-9A8A-95D3A71D12C5}" destId="{4FE8A9D0-0264-4FED-9A1D-8FD9BF09FD53}" srcOrd="0" destOrd="0" presId="urn:microsoft.com/office/officeart/2005/8/layout/list1"/>
    <dgm:cxn modelId="{D1EC585D-988C-4D02-9D33-BED62E6760F5}" type="presParOf" srcId="{933B12AD-3238-423A-9A8A-95D3A71D12C5}" destId="{7C829845-2333-4FD9-86DA-C61CD9C9645D}" srcOrd="1" destOrd="0" presId="urn:microsoft.com/office/officeart/2005/8/layout/list1"/>
    <dgm:cxn modelId="{E1FAB062-F883-46E4-A1EB-BE81DD6D9FE4}" type="presParOf" srcId="{E54328AA-99D5-464B-B40D-977C6616C268}" destId="{C39DE8D4-B3EA-40D7-9453-374771C2019D}" srcOrd="13" destOrd="0" presId="urn:microsoft.com/office/officeart/2005/8/layout/list1"/>
    <dgm:cxn modelId="{61634A3B-FA60-4DCC-838D-3D868F51F326}" type="presParOf" srcId="{E54328AA-99D5-464B-B40D-977C6616C268}" destId="{9CDB1EC7-55E4-4FF1-97D5-CADBB1078A48}"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EB62E8-9DF9-4E15-BD46-3052CA0F13F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0518C752-A893-4EE3-8C1F-F3F8A7832348}">
      <dgm:prSet phldrT="[テキスト]"/>
      <dgm:spPr/>
      <dgm:t>
        <a:bodyPr/>
        <a:lstStyle/>
        <a:p>
          <a:r>
            <a:rPr kumimoji="1" lang="ja-JP" altLang="en-US" b="1" u="sng" dirty="0" smtClean="0"/>
            <a:t>依存症相談拠点の設置（こころの健康センター）</a:t>
          </a:r>
          <a:endParaRPr kumimoji="1" lang="ja-JP" altLang="en-US" b="1" u="sng" dirty="0"/>
        </a:p>
      </dgm:t>
    </dgm:pt>
    <dgm:pt modelId="{0DD13FDB-9F1B-4108-9DA3-700EDC1BC4DE}" type="parTrans" cxnId="{F9A0939C-04E8-4BE3-8CAE-B05162165B23}">
      <dgm:prSet/>
      <dgm:spPr/>
      <dgm:t>
        <a:bodyPr/>
        <a:lstStyle/>
        <a:p>
          <a:endParaRPr kumimoji="1" lang="ja-JP" altLang="en-US"/>
        </a:p>
      </dgm:t>
    </dgm:pt>
    <dgm:pt modelId="{440DA477-F3A2-4124-9324-4DE29FA3D2E3}" type="sibTrans" cxnId="{F9A0939C-04E8-4BE3-8CAE-B05162165B23}">
      <dgm:prSet/>
      <dgm:spPr/>
      <dgm:t>
        <a:bodyPr/>
        <a:lstStyle/>
        <a:p>
          <a:endParaRPr kumimoji="1" lang="ja-JP" altLang="en-US"/>
        </a:p>
      </dgm:t>
    </dgm:pt>
    <dgm:pt modelId="{DC8B7035-A0D7-445A-B69B-77C5CAAE0BF9}">
      <dgm:prSet phldrT="[テキスト]"/>
      <dgm:spPr/>
      <dgm:t>
        <a:bodyPr/>
        <a:lstStyle/>
        <a:p>
          <a:r>
            <a:rPr kumimoji="1" lang="ja-JP" altLang="en-US" b="1" u="sng" dirty="0" smtClean="0"/>
            <a:t>大阪府・大阪市との共同事業</a:t>
          </a:r>
          <a:endParaRPr kumimoji="1" lang="ja-JP" altLang="en-US" b="1" u="sng" dirty="0"/>
        </a:p>
      </dgm:t>
    </dgm:pt>
    <dgm:pt modelId="{6D517B5F-8A4B-47AC-B3A3-6E79857796FC}" type="parTrans" cxnId="{09C8BA22-3D18-4B97-974B-18D11B94A641}">
      <dgm:prSet/>
      <dgm:spPr/>
      <dgm:t>
        <a:bodyPr/>
        <a:lstStyle/>
        <a:p>
          <a:endParaRPr kumimoji="1" lang="ja-JP" altLang="en-US"/>
        </a:p>
      </dgm:t>
    </dgm:pt>
    <dgm:pt modelId="{EDBFE12F-EA54-4FAB-828C-06D0CD5719B4}" type="sibTrans" cxnId="{09C8BA22-3D18-4B97-974B-18D11B94A641}">
      <dgm:prSet/>
      <dgm:spPr/>
      <dgm:t>
        <a:bodyPr/>
        <a:lstStyle/>
        <a:p>
          <a:endParaRPr kumimoji="1" lang="ja-JP" altLang="en-US"/>
        </a:p>
      </dgm:t>
    </dgm:pt>
    <dgm:pt modelId="{9A1FF030-290C-400D-A47E-E92792A214D5}">
      <dgm:prSet/>
      <dgm:spPr/>
      <dgm:t>
        <a:bodyPr/>
        <a:lstStyle/>
        <a:p>
          <a:r>
            <a:rPr lang="ja-JP" dirty="0" smtClean="0"/>
            <a:t>依存症相談員による相談</a:t>
          </a:r>
          <a:endParaRPr kumimoji="1" lang="ja-JP" altLang="en-US" dirty="0"/>
        </a:p>
      </dgm:t>
    </dgm:pt>
    <dgm:pt modelId="{82053CC8-5516-4DD3-8EB9-31D67AD73AAE}" type="parTrans" cxnId="{D9A0E92A-B305-4853-8688-EE9C9A3516F1}">
      <dgm:prSet/>
      <dgm:spPr/>
      <dgm:t>
        <a:bodyPr/>
        <a:lstStyle/>
        <a:p>
          <a:endParaRPr kumimoji="1" lang="ja-JP" altLang="en-US"/>
        </a:p>
      </dgm:t>
    </dgm:pt>
    <dgm:pt modelId="{30E3CA02-7FA6-4134-8FBF-6D5CC85D1F6F}" type="sibTrans" cxnId="{D9A0E92A-B305-4853-8688-EE9C9A3516F1}">
      <dgm:prSet/>
      <dgm:spPr/>
      <dgm:t>
        <a:bodyPr/>
        <a:lstStyle/>
        <a:p>
          <a:endParaRPr kumimoji="1" lang="ja-JP" altLang="en-US"/>
        </a:p>
      </dgm:t>
    </dgm:pt>
    <dgm:pt modelId="{54010341-8E0B-4DBA-AA3A-9AAAF648AA97}">
      <dgm:prSet/>
      <dgm:spPr/>
      <dgm:t>
        <a:bodyPr/>
        <a:lstStyle/>
        <a:p>
          <a:r>
            <a:rPr lang="ja-JP" dirty="0" smtClean="0"/>
            <a:t>薬物依存症専門相談（医師）、グループワーク、家族教室</a:t>
          </a:r>
          <a:endParaRPr lang="ja-JP" dirty="0"/>
        </a:p>
      </dgm:t>
    </dgm:pt>
    <dgm:pt modelId="{D23714E9-0C10-4DC4-BE38-7997E5A9D405}" type="parTrans" cxnId="{89B28338-4229-460B-AA42-C2850ED96A0C}">
      <dgm:prSet/>
      <dgm:spPr/>
      <dgm:t>
        <a:bodyPr/>
        <a:lstStyle/>
        <a:p>
          <a:endParaRPr kumimoji="1" lang="ja-JP" altLang="en-US"/>
        </a:p>
      </dgm:t>
    </dgm:pt>
    <dgm:pt modelId="{64FF7080-FF58-4F43-9292-52B4947B44A2}" type="sibTrans" cxnId="{89B28338-4229-460B-AA42-C2850ED96A0C}">
      <dgm:prSet/>
      <dgm:spPr/>
      <dgm:t>
        <a:bodyPr/>
        <a:lstStyle/>
        <a:p>
          <a:endParaRPr kumimoji="1" lang="ja-JP" altLang="en-US"/>
        </a:p>
      </dgm:t>
    </dgm:pt>
    <dgm:pt modelId="{63E47229-1EB5-4808-912C-12106D3B89B5}">
      <dgm:prSet/>
      <dgm:spPr/>
      <dgm:t>
        <a:bodyPr/>
        <a:lstStyle/>
        <a:p>
          <a:r>
            <a:rPr lang="ja-JP" dirty="0" smtClean="0"/>
            <a:t>市内支援機関向け研修の実施</a:t>
          </a:r>
          <a:endParaRPr lang="ja-JP" dirty="0"/>
        </a:p>
      </dgm:t>
    </dgm:pt>
    <dgm:pt modelId="{849EB3DB-CECB-43F9-A988-0D18F99DF182}" type="parTrans" cxnId="{7025383E-0D74-42F2-BF8A-5E54E5FE47A6}">
      <dgm:prSet/>
      <dgm:spPr/>
      <dgm:t>
        <a:bodyPr/>
        <a:lstStyle/>
        <a:p>
          <a:endParaRPr kumimoji="1" lang="ja-JP" altLang="en-US"/>
        </a:p>
      </dgm:t>
    </dgm:pt>
    <dgm:pt modelId="{3169AA71-A8FA-4A85-A9D6-D13716BD05ED}" type="sibTrans" cxnId="{7025383E-0D74-42F2-BF8A-5E54E5FE47A6}">
      <dgm:prSet/>
      <dgm:spPr/>
      <dgm:t>
        <a:bodyPr/>
        <a:lstStyle/>
        <a:p>
          <a:endParaRPr kumimoji="1" lang="ja-JP" altLang="en-US"/>
        </a:p>
      </dgm:t>
    </dgm:pt>
    <dgm:pt modelId="{084FE799-74DB-47F0-81D5-711516305A41}">
      <dgm:prSet/>
      <dgm:spPr/>
      <dgm:t>
        <a:bodyPr/>
        <a:lstStyle/>
        <a:p>
          <a:r>
            <a:rPr lang="ja-JP" dirty="0" smtClean="0"/>
            <a:t>自助グループ、保護観察所等他機関との連携</a:t>
          </a:r>
          <a:endParaRPr lang="ja-JP" dirty="0"/>
        </a:p>
      </dgm:t>
    </dgm:pt>
    <dgm:pt modelId="{EB15B839-E50A-4391-9366-FBF41F27DFC9}" type="parTrans" cxnId="{E9742AA7-0B79-4373-B231-75F42634B5EC}">
      <dgm:prSet/>
      <dgm:spPr/>
      <dgm:t>
        <a:bodyPr/>
        <a:lstStyle/>
        <a:p>
          <a:endParaRPr kumimoji="1" lang="ja-JP" altLang="en-US"/>
        </a:p>
      </dgm:t>
    </dgm:pt>
    <dgm:pt modelId="{1F622207-C485-4C84-A074-6A0F627ED8B9}" type="sibTrans" cxnId="{E9742AA7-0B79-4373-B231-75F42634B5EC}">
      <dgm:prSet/>
      <dgm:spPr/>
      <dgm:t>
        <a:bodyPr/>
        <a:lstStyle/>
        <a:p>
          <a:endParaRPr kumimoji="1" lang="ja-JP" altLang="en-US"/>
        </a:p>
      </dgm:t>
    </dgm:pt>
    <dgm:pt modelId="{B81BA0BF-4496-4279-8A9B-0BE54CA1F7F2}">
      <dgm:prSet/>
      <dgm:spPr/>
      <dgm:t>
        <a:bodyPr/>
        <a:lstStyle/>
        <a:p>
          <a:r>
            <a:rPr lang="ja-JP" smtClean="0"/>
            <a:t>医療機関職員向けの専門研修（依存症）の実施</a:t>
          </a:r>
          <a:endParaRPr kumimoji="1" lang="ja-JP" altLang="en-US"/>
        </a:p>
      </dgm:t>
    </dgm:pt>
    <dgm:pt modelId="{DF74DD03-51A6-483F-AC62-17FF8F0582F9}" type="parTrans" cxnId="{CDD2C0AF-E232-423B-ABDD-60782EFFE5FC}">
      <dgm:prSet/>
      <dgm:spPr/>
      <dgm:t>
        <a:bodyPr/>
        <a:lstStyle/>
        <a:p>
          <a:endParaRPr kumimoji="1" lang="ja-JP" altLang="en-US"/>
        </a:p>
      </dgm:t>
    </dgm:pt>
    <dgm:pt modelId="{CE2FDD7D-6262-41A1-A596-9FBD70C64D92}" type="sibTrans" cxnId="{CDD2C0AF-E232-423B-ABDD-60782EFFE5FC}">
      <dgm:prSet/>
      <dgm:spPr/>
      <dgm:t>
        <a:bodyPr/>
        <a:lstStyle/>
        <a:p>
          <a:endParaRPr kumimoji="1" lang="ja-JP" altLang="en-US"/>
        </a:p>
      </dgm:t>
    </dgm:pt>
    <dgm:pt modelId="{5393C775-A7B6-4138-BFD6-FED791AF58BA}">
      <dgm:prSet/>
      <dgm:spPr/>
      <dgm:t>
        <a:bodyPr/>
        <a:lstStyle/>
        <a:p>
          <a:r>
            <a:rPr lang="ja-JP" dirty="0" smtClean="0"/>
            <a:t>支援に関わる関係機関職員向け研修（依存症）の実施</a:t>
          </a:r>
          <a:endParaRPr lang="ja-JP" dirty="0"/>
        </a:p>
      </dgm:t>
    </dgm:pt>
    <dgm:pt modelId="{FEE8CB96-4DD7-4803-888D-6A9BB5DD0CEC}" type="parTrans" cxnId="{7712B812-B3BB-4CD4-B5CA-2D8800E095EA}">
      <dgm:prSet/>
      <dgm:spPr/>
      <dgm:t>
        <a:bodyPr/>
        <a:lstStyle/>
        <a:p>
          <a:endParaRPr kumimoji="1" lang="ja-JP" altLang="en-US"/>
        </a:p>
      </dgm:t>
    </dgm:pt>
    <dgm:pt modelId="{6B550972-61A3-4626-BDDC-6EC108F04148}" type="sibTrans" cxnId="{7712B812-B3BB-4CD4-B5CA-2D8800E095EA}">
      <dgm:prSet/>
      <dgm:spPr/>
      <dgm:t>
        <a:bodyPr/>
        <a:lstStyle/>
        <a:p>
          <a:endParaRPr kumimoji="1" lang="ja-JP" altLang="en-US"/>
        </a:p>
      </dgm:t>
    </dgm:pt>
    <dgm:pt modelId="{9F76C93B-C032-46E1-9C7B-BB59BDEDE33C}">
      <dgm:prSet/>
      <dgm:spPr/>
      <dgm:t>
        <a:bodyPr/>
        <a:lstStyle/>
        <a:p>
          <a:r>
            <a:rPr lang="ja-JP" dirty="0" smtClean="0"/>
            <a:t>依存症相談対応休日電話相談事業の実施</a:t>
          </a:r>
          <a:endParaRPr lang="ja-JP" dirty="0"/>
        </a:p>
      </dgm:t>
    </dgm:pt>
    <dgm:pt modelId="{DD8EE841-CFCD-4121-93B2-FB8A94667951}" type="parTrans" cxnId="{8CB3F8C9-5AE1-4D26-AB0E-94B985BDDC82}">
      <dgm:prSet/>
      <dgm:spPr/>
      <dgm:t>
        <a:bodyPr/>
        <a:lstStyle/>
        <a:p>
          <a:endParaRPr kumimoji="1" lang="ja-JP" altLang="en-US"/>
        </a:p>
      </dgm:t>
    </dgm:pt>
    <dgm:pt modelId="{8F195EF3-4589-4BD4-B82E-9AD2D4C03327}" type="sibTrans" cxnId="{8CB3F8C9-5AE1-4D26-AB0E-94B985BDDC82}">
      <dgm:prSet/>
      <dgm:spPr/>
      <dgm:t>
        <a:bodyPr/>
        <a:lstStyle/>
        <a:p>
          <a:endParaRPr kumimoji="1" lang="ja-JP" altLang="en-US"/>
        </a:p>
      </dgm:t>
    </dgm:pt>
    <dgm:pt modelId="{D6850453-8F8E-433E-87D7-C6CAAF4992C1}">
      <dgm:prSet/>
      <dgm:spPr/>
      <dgm:t>
        <a:bodyPr/>
        <a:lstStyle/>
        <a:p>
          <a:r>
            <a:rPr lang="ja-JP" dirty="0" smtClean="0"/>
            <a:t>ギャンブル等依存症専門相談（医師）、グループワーク、家族教室</a:t>
          </a:r>
          <a:endParaRPr lang="ja-JP" dirty="0"/>
        </a:p>
      </dgm:t>
    </dgm:pt>
    <dgm:pt modelId="{E440038C-D601-4758-BE4F-F8D70B9B7954}" type="sibTrans" cxnId="{9183E439-F72D-4F04-8597-85AF1F261119}">
      <dgm:prSet/>
      <dgm:spPr/>
      <dgm:t>
        <a:bodyPr/>
        <a:lstStyle/>
        <a:p>
          <a:endParaRPr kumimoji="1" lang="ja-JP" altLang="en-US"/>
        </a:p>
      </dgm:t>
    </dgm:pt>
    <dgm:pt modelId="{7D934B29-9B5A-415F-A587-AE7A68F41F44}" type="parTrans" cxnId="{9183E439-F72D-4F04-8597-85AF1F261119}">
      <dgm:prSet/>
      <dgm:spPr/>
      <dgm:t>
        <a:bodyPr/>
        <a:lstStyle/>
        <a:p>
          <a:endParaRPr kumimoji="1" lang="ja-JP" altLang="en-US"/>
        </a:p>
      </dgm:t>
    </dgm:pt>
    <dgm:pt modelId="{0C2A8FFB-5035-409F-B8E7-09CD8DF1CA7E}" type="pres">
      <dgm:prSet presAssocID="{71EB62E8-9DF9-4E15-BD46-3052CA0F13FD}" presName="linear" presStyleCnt="0">
        <dgm:presLayoutVars>
          <dgm:dir/>
          <dgm:animLvl val="lvl"/>
          <dgm:resizeHandles val="exact"/>
        </dgm:presLayoutVars>
      </dgm:prSet>
      <dgm:spPr/>
      <dgm:t>
        <a:bodyPr/>
        <a:lstStyle/>
        <a:p>
          <a:endParaRPr kumimoji="1" lang="ja-JP" altLang="en-US"/>
        </a:p>
      </dgm:t>
    </dgm:pt>
    <dgm:pt modelId="{18D3FFBE-956F-43A3-8760-EDD8527AE63C}" type="pres">
      <dgm:prSet presAssocID="{0518C752-A893-4EE3-8C1F-F3F8A7832348}" presName="parentLin" presStyleCnt="0"/>
      <dgm:spPr/>
    </dgm:pt>
    <dgm:pt modelId="{CDF7BFE5-9518-4D4F-B6A2-A1215A94DD7D}" type="pres">
      <dgm:prSet presAssocID="{0518C752-A893-4EE3-8C1F-F3F8A7832348}" presName="parentLeftMargin" presStyleLbl="node1" presStyleIdx="0" presStyleCnt="2"/>
      <dgm:spPr/>
      <dgm:t>
        <a:bodyPr/>
        <a:lstStyle/>
        <a:p>
          <a:endParaRPr kumimoji="1" lang="ja-JP" altLang="en-US"/>
        </a:p>
      </dgm:t>
    </dgm:pt>
    <dgm:pt modelId="{D6DA1E8B-ACA9-4BAC-84DF-6C14FFFA16E2}" type="pres">
      <dgm:prSet presAssocID="{0518C752-A893-4EE3-8C1F-F3F8A7832348}" presName="parentText" presStyleLbl="node1" presStyleIdx="0" presStyleCnt="2">
        <dgm:presLayoutVars>
          <dgm:chMax val="0"/>
          <dgm:bulletEnabled val="1"/>
        </dgm:presLayoutVars>
      </dgm:prSet>
      <dgm:spPr/>
      <dgm:t>
        <a:bodyPr/>
        <a:lstStyle/>
        <a:p>
          <a:endParaRPr kumimoji="1" lang="ja-JP" altLang="en-US"/>
        </a:p>
      </dgm:t>
    </dgm:pt>
    <dgm:pt modelId="{ADF706A2-5256-46F1-AFCB-5EEF6DB20C58}" type="pres">
      <dgm:prSet presAssocID="{0518C752-A893-4EE3-8C1F-F3F8A7832348}" presName="negativeSpace" presStyleCnt="0"/>
      <dgm:spPr/>
    </dgm:pt>
    <dgm:pt modelId="{27314498-E658-4440-9CC3-C7E780B3D131}" type="pres">
      <dgm:prSet presAssocID="{0518C752-A893-4EE3-8C1F-F3F8A7832348}" presName="childText" presStyleLbl="conFgAcc1" presStyleIdx="0" presStyleCnt="2" custLinFactNeighborX="-833">
        <dgm:presLayoutVars>
          <dgm:bulletEnabled val="1"/>
        </dgm:presLayoutVars>
      </dgm:prSet>
      <dgm:spPr/>
      <dgm:t>
        <a:bodyPr/>
        <a:lstStyle/>
        <a:p>
          <a:endParaRPr kumimoji="1" lang="ja-JP" altLang="en-US"/>
        </a:p>
      </dgm:t>
    </dgm:pt>
    <dgm:pt modelId="{5990A1FE-BBE3-4977-8D27-F6B755694156}" type="pres">
      <dgm:prSet presAssocID="{440DA477-F3A2-4124-9324-4DE29FA3D2E3}" presName="spaceBetweenRectangles" presStyleCnt="0"/>
      <dgm:spPr/>
    </dgm:pt>
    <dgm:pt modelId="{44D58941-379A-415C-BAB1-CB3E4BDF1BEB}" type="pres">
      <dgm:prSet presAssocID="{DC8B7035-A0D7-445A-B69B-77C5CAAE0BF9}" presName="parentLin" presStyleCnt="0"/>
      <dgm:spPr/>
    </dgm:pt>
    <dgm:pt modelId="{15433D60-B2A9-443E-AFCE-5A1BFCDC9C8A}" type="pres">
      <dgm:prSet presAssocID="{DC8B7035-A0D7-445A-B69B-77C5CAAE0BF9}" presName="parentLeftMargin" presStyleLbl="node1" presStyleIdx="0" presStyleCnt="2"/>
      <dgm:spPr/>
      <dgm:t>
        <a:bodyPr/>
        <a:lstStyle/>
        <a:p>
          <a:endParaRPr kumimoji="1" lang="ja-JP" altLang="en-US"/>
        </a:p>
      </dgm:t>
    </dgm:pt>
    <dgm:pt modelId="{288EB770-4354-421A-AB18-034046BA4D3E}" type="pres">
      <dgm:prSet presAssocID="{DC8B7035-A0D7-445A-B69B-77C5CAAE0BF9}" presName="parentText" presStyleLbl="node1" presStyleIdx="1" presStyleCnt="2">
        <dgm:presLayoutVars>
          <dgm:chMax val="0"/>
          <dgm:bulletEnabled val="1"/>
        </dgm:presLayoutVars>
      </dgm:prSet>
      <dgm:spPr/>
      <dgm:t>
        <a:bodyPr/>
        <a:lstStyle/>
        <a:p>
          <a:endParaRPr kumimoji="1" lang="ja-JP" altLang="en-US"/>
        </a:p>
      </dgm:t>
    </dgm:pt>
    <dgm:pt modelId="{6995CB4C-FA84-4A1F-9759-D0B41AB2B3DB}" type="pres">
      <dgm:prSet presAssocID="{DC8B7035-A0D7-445A-B69B-77C5CAAE0BF9}" presName="negativeSpace" presStyleCnt="0"/>
      <dgm:spPr/>
    </dgm:pt>
    <dgm:pt modelId="{8E4480F3-7E7C-4AA7-9210-03384D2754B3}" type="pres">
      <dgm:prSet presAssocID="{DC8B7035-A0D7-445A-B69B-77C5CAAE0BF9}" presName="childText" presStyleLbl="conFgAcc1" presStyleIdx="1" presStyleCnt="2">
        <dgm:presLayoutVars>
          <dgm:bulletEnabled val="1"/>
        </dgm:presLayoutVars>
      </dgm:prSet>
      <dgm:spPr/>
      <dgm:t>
        <a:bodyPr/>
        <a:lstStyle/>
        <a:p>
          <a:endParaRPr kumimoji="1" lang="ja-JP" altLang="en-US"/>
        </a:p>
      </dgm:t>
    </dgm:pt>
  </dgm:ptLst>
  <dgm:cxnLst>
    <dgm:cxn modelId="{09C8BA22-3D18-4B97-974B-18D11B94A641}" srcId="{71EB62E8-9DF9-4E15-BD46-3052CA0F13FD}" destId="{DC8B7035-A0D7-445A-B69B-77C5CAAE0BF9}" srcOrd="1" destOrd="0" parTransId="{6D517B5F-8A4B-47AC-B3A3-6E79857796FC}" sibTransId="{EDBFE12F-EA54-4FAB-828C-06D0CD5719B4}"/>
    <dgm:cxn modelId="{A35D5576-DBE0-40CA-8F9D-315AAADC41A3}" type="presOf" srcId="{9A1FF030-290C-400D-A47E-E92792A214D5}" destId="{27314498-E658-4440-9CC3-C7E780B3D131}" srcOrd="0" destOrd="0" presId="urn:microsoft.com/office/officeart/2005/8/layout/list1"/>
    <dgm:cxn modelId="{E7A4AAF7-ECE7-46A5-913C-2FC064971E40}" type="presOf" srcId="{0518C752-A893-4EE3-8C1F-F3F8A7832348}" destId="{D6DA1E8B-ACA9-4BAC-84DF-6C14FFFA16E2}" srcOrd="1" destOrd="0" presId="urn:microsoft.com/office/officeart/2005/8/layout/list1"/>
    <dgm:cxn modelId="{90760431-6CCB-43AE-910F-ABC124757342}" type="presOf" srcId="{DC8B7035-A0D7-445A-B69B-77C5CAAE0BF9}" destId="{288EB770-4354-421A-AB18-034046BA4D3E}" srcOrd="1" destOrd="0" presId="urn:microsoft.com/office/officeart/2005/8/layout/list1"/>
    <dgm:cxn modelId="{EBE8B54B-F302-4A1C-B780-AC10B0B43070}" type="presOf" srcId="{9F76C93B-C032-46E1-9C7B-BB59BDEDE33C}" destId="{8E4480F3-7E7C-4AA7-9210-03384D2754B3}" srcOrd="0" destOrd="2" presId="urn:microsoft.com/office/officeart/2005/8/layout/list1"/>
    <dgm:cxn modelId="{89B28338-4229-460B-AA42-C2850ED96A0C}" srcId="{0518C752-A893-4EE3-8C1F-F3F8A7832348}" destId="{54010341-8E0B-4DBA-AA3A-9AAAF648AA97}" srcOrd="1" destOrd="0" parTransId="{D23714E9-0C10-4DC4-BE38-7997E5A9D405}" sibTransId="{64FF7080-FF58-4F43-9292-52B4947B44A2}"/>
    <dgm:cxn modelId="{F9A0939C-04E8-4BE3-8CAE-B05162165B23}" srcId="{71EB62E8-9DF9-4E15-BD46-3052CA0F13FD}" destId="{0518C752-A893-4EE3-8C1F-F3F8A7832348}" srcOrd="0" destOrd="0" parTransId="{0DD13FDB-9F1B-4108-9DA3-700EDC1BC4DE}" sibTransId="{440DA477-F3A2-4124-9324-4DE29FA3D2E3}"/>
    <dgm:cxn modelId="{E9742AA7-0B79-4373-B231-75F42634B5EC}" srcId="{0518C752-A893-4EE3-8C1F-F3F8A7832348}" destId="{084FE799-74DB-47F0-81D5-711516305A41}" srcOrd="4" destOrd="0" parTransId="{EB15B839-E50A-4391-9366-FBF41F27DFC9}" sibTransId="{1F622207-C485-4C84-A074-6A0F627ED8B9}"/>
    <dgm:cxn modelId="{7712B812-B3BB-4CD4-B5CA-2D8800E095EA}" srcId="{DC8B7035-A0D7-445A-B69B-77C5CAAE0BF9}" destId="{5393C775-A7B6-4138-BFD6-FED791AF58BA}" srcOrd="1" destOrd="0" parTransId="{FEE8CB96-4DD7-4803-888D-6A9BB5DD0CEC}" sibTransId="{6B550972-61A3-4626-BDDC-6EC108F04148}"/>
    <dgm:cxn modelId="{2E05C0EB-7FC6-420E-B261-798761D05E6E}" type="presOf" srcId="{DC8B7035-A0D7-445A-B69B-77C5CAAE0BF9}" destId="{15433D60-B2A9-443E-AFCE-5A1BFCDC9C8A}" srcOrd="0" destOrd="0" presId="urn:microsoft.com/office/officeart/2005/8/layout/list1"/>
    <dgm:cxn modelId="{7025383E-0D74-42F2-BF8A-5E54E5FE47A6}" srcId="{0518C752-A893-4EE3-8C1F-F3F8A7832348}" destId="{63E47229-1EB5-4808-912C-12106D3B89B5}" srcOrd="3" destOrd="0" parTransId="{849EB3DB-CECB-43F9-A988-0D18F99DF182}" sibTransId="{3169AA71-A8FA-4A85-A9D6-D13716BD05ED}"/>
    <dgm:cxn modelId="{A9014E15-7D2E-4B17-A256-FF98F671493E}" type="presOf" srcId="{0518C752-A893-4EE3-8C1F-F3F8A7832348}" destId="{CDF7BFE5-9518-4D4F-B6A2-A1215A94DD7D}" srcOrd="0" destOrd="0" presId="urn:microsoft.com/office/officeart/2005/8/layout/list1"/>
    <dgm:cxn modelId="{CDD2C0AF-E232-423B-ABDD-60782EFFE5FC}" srcId="{DC8B7035-A0D7-445A-B69B-77C5CAAE0BF9}" destId="{B81BA0BF-4496-4279-8A9B-0BE54CA1F7F2}" srcOrd="0" destOrd="0" parTransId="{DF74DD03-51A6-483F-AC62-17FF8F0582F9}" sibTransId="{CE2FDD7D-6262-41A1-A596-9FBD70C64D92}"/>
    <dgm:cxn modelId="{4A19F464-386D-4853-8CD5-6EEEF229F87F}" type="presOf" srcId="{D6850453-8F8E-433E-87D7-C6CAAF4992C1}" destId="{27314498-E658-4440-9CC3-C7E780B3D131}" srcOrd="0" destOrd="2" presId="urn:microsoft.com/office/officeart/2005/8/layout/list1"/>
    <dgm:cxn modelId="{62175499-7E44-45B9-B5FE-C55082C6301A}" type="presOf" srcId="{084FE799-74DB-47F0-81D5-711516305A41}" destId="{27314498-E658-4440-9CC3-C7E780B3D131}" srcOrd="0" destOrd="4" presId="urn:microsoft.com/office/officeart/2005/8/layout/list1"/>
    <dgm:cxn modelId="{D9A0E92A-B305-4853-8688-EE9C9A3516F1}" srcId="{0518C752-A893-4EE3-8C1F-F3F8A7832348}" destId="{9A1FF030-290C-400D-A47E-E92792A214D5}" srcOrd="0" destOrd="0" parTransId="{82053CC8-5516-4DD3-8EB9-31D67AD73AAE}" sibTransId="{30E3CA02-7FA6-4134-8FBF-6D5CC85D1F6F}"/>
    <dgm:cxn modelId="{8CB3F8C9-5AE1-4D26-AB0E-94B985BDDC82}" srcId="{DC8B7035-A0D7-445A-B69B-77C5CAAE0BF9}" destId="{9F76C93B-C032-46E1-9C7B-BB59BDEDE33C}" srcOrd="2" destOrd="0" parTransId="{DD8EE841-CFCD-4121-93B2-FB8A94667951}" sibTransId="{8F195EF3-4589-4BD4-B82E-9AD2D4C03327}"/>
    <dgm:cxn modelId="{97E697EB-3A4D-40CB-A9D3-A0DA31B2BCB9}" type="presOf" srcId="{71EB62E8-9DF9-4E15-BD46-3052CA0F13FD}" destId="{0C2A8FFB-5035-409F-B8E7-09CD8DF1CA7E}" srcOrd="0" destOrd="0" presId="urn:microsoft.com/office/officeart/2005/8/layout/list1"/>
    <dgm:cxn modelId="{17565AE4-4BD9-4EF4-96D0-97A332BEE999}" type="presOf" srcId="{B81BA0BF-4496-4279-8A9B-0BE54CA1F7F2}" destId="{8E4480F3-7E7C-4AA7-9210-03384D2754B3}" srcOrd="0" destOrd="0" presId="urn:microsoft.com/office/officeart/2005/8/layout/list1"/>
    <dgm:cxn modelId="{4FDD0183-1F8E-480B-8E62-80FE108B6F31}" type="presOf" srcId="{63E47229-1EB5-4808-912C-12106D3B89B5}" destId="{27314498-E658-4440-9CC3-C7E780B3D131}" srcOrd="0" destOrd="3" presId="urn:microsoft.com/office/officeart/2005/8/layout/list1"/>
    <dgm:cxn modelId="{CAF4A28F-1F3D-4C80-8A76-D9B50FD682A5}" type="presOf" srcId="{5393C775-A7B6-4138-BFD6-FED791AF58BA}" destId="{8E4480F3-7E7C-4AA7-9210-03384D2754B3}" srcOrd="0" destOrd="1" presId="urn:microsoft.com/office/officeart/2005/8/layout/list1"/>
    <dgm:cxn modelId="{3C22DE36-ABD2-493A-9E6E-80D95C3B114C}" type="presOf" srcId="{54010341-8E0B-4DBA-AA3A-9AAAF648AA97}" destId="{27314498-E658-4440-9CC3-C7E780B3D131}" srcOrd="0" destOrd="1" presId="urn:microsoft.com/office/officeart/2005/8/layout/list1"/>
    <dgm:cxn modelId="{9183E439-F72D-4F04-8597-85AF1F261119}" srcId="{0518C752-A893-4EE3-8C1F-F3F8A7832348}" destId="{D6850453-8F8E-433E-87D7-C6CAAF4992C1}" srcOrd="2" destOrd="0" parTransId="{7D934B29-9B5A-415F-A587-AE7A68F41F44}" sibTransId="{E440038C-D601-4758-BE4F-F8D70B9B7954}"/>
    <dgm:cxn modelId="{2E819D8C-1C6B-49C9-AF7C-EA3153218BAF}" type="presParOf" srcId="{0C2A8FFB-5035-409F-B8E7-09CD8DF1CA7E}" destId="{18D3FFBE-956F-43A3-8760-EDD8527AE63C}" srcOrd="0" destOrd="0" presId="urn:microsoft.com/office/officeart/2005/8/layout/list1"/>
    <dgm:cxn modelId="{817211A6-76D8-4BAE-B377-3BA41DCD06B0}" type="presParOf" srcId="{18D3FFBE-956F-43A3-8760-EDD8527AE63C}" destId="{CDF7BFE5-9518-4D4F-B6A2-A1215A94DD7D}" srcOrd="0" destOrd="0" presId="urn:microsoft.com/office/officeart/2005/8/layout/list1"/>
    <dgm:cxn modelId="{85CD8F0E-090B-4121-83C4-F1DF9960B0D7}" type="presParOf" srcId="{18D3FFBE-956F-43A3-8760-EDD8527AE63C}" destId="{D6DA1E8B-ACA9-4BAC-84DF-6C14FFFA16E2}" srcOrd="1" destOrd="0" presId="urn:microsoft.com/office/officeart/2005/8/layout/list1"/>
    <dgm:cxn modelId="{5370BB04-9455-4665-AB0E-48FBBC858B80}" type="presParOf" srcId="{0C2A8FFB-5035-409F-B8E7-09CD8DF1CA7E}" destId="{ADF706A2-5256-46F1-AFCB-5EEF6DB20C58}" srcOrd="1" destOrd="0" presId="urn:microsoft.com/office/officeart/2005/8/layout/list1"/>
    <dgm:cxn modelId="{F2CA04EB-FFFA-4159-A6D5-2EF0A9749092}" type="presParOf" srcId="{0C2A8FFB-5035-409F-B8E7-09CD8DF1CA7E}" destId="{27314498-E658-4440-9CC3-C7E780B3D131}" srcOrd="2" destOrd="0" presId="urn:microsoft.com/office/officeart/2005/8/layout/list1"/>
    <dgm:cxn modelId="{C9E3A883-5812-44DC-8537-79E5A14535EE}" type="presParOf" srcId="{0C2A8FFB-5035-409F-B8E7-09CD8DF1CA7E}" destId="{5990A1FE-BBE3-4977-8D27-F6B755694156}" srcOrd="3" destOrd="0" presId="urn:microsoft.com/office/officeart/2005/8/layout/list1"/>
    <dgm:cxn modelId="{553BBAEC-267F-4573-A522-787EAA2BFFED}" type="presParOf" srcId="{0C2A8FFB-5035-409F-B8E7-09CD8DF1CA7E}" destId="{44D58941-379A-415C-BAB1-CB3E4BDF1BEB}" srcOrd="4" destOrd="0" presId="urn:microsoft.com/office/officeart/2005/8/layout/list1"/>
    <dgm:cxn modelId="{2A8D1B1F-84E0-4FF7-870A-5835C62A9927}" type="presParOf" srcId="{44D58941-379A-415C-BAB1-CB3E4BDF1BEB}" destId="{15433D60-B2A9-443E-AFCE-5A1BFCDC9C8A}" srcOrd="0" destOrd="0" presId="urn:microsoft.com/office/officeart/2005/8/layout/list1"/>
    <dgm:cxn modelId="{A3FF7C1D-58ED-4F5D-8121-BFBA981950D6}" type="presParOf" srcId="{44D58941-379A-415C-BAB1-CB3E4BDF1BEB}" destId="{288EB770-4354-421A-AB18-034046BA4D3E}" srcOrd="1" destOrd="0" presId="urn:microsoft.com/office/officeart/2005/8/layout/list1"/>
    <dgm:cxn modelId="{C96670EB-5F38-4015-9C4A-7A3C78A62497}" type="presParOf" srcId="{0C2A8FFB-5035-409F-B8E7-09CD8DF1CA7E}" destId="{6995CB4C-FA84-4A1F-9759-D0B41AB2B3DB}" srcOrd="5" destOrd="0" presId="urn:microsoft.com/office/officeart/2005/8/layout/list1"/>
    <dgm:cxn modelId="{7E1486FE-9A01-4F89-9AD8-440D54B1FF51}" type="presParOf" srcId="{0C2A8FFB-5035-409F-B8E7-09CD8DF1CA7E}" destId="{8E4480F3-7E7C-4AA7-9210-03384D2754B3}"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0FA131C-8767-4D9D-81BD-B963C767E76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8727620C-F568-4D15-B553-6F8A2A0CC4F6}">
      <dgm:prSet phldrT="[テキスト]"/>
      <dgm:spPr/>
      <dgm:t>
        <a:bodyPr/>
        <a:lstStyle/>
        <a:p>
          <a:r>
            <a:rPr kumimoji="1" lang="ja-JP" altLang="en-US" b="1" u="sng" dirty="0" smtClean="0"/>
            <a:t>認知症施策大綱に基づく施策の推進</a:t>
          </a:r>
          <a:endParaRPr kumimoji="1" lang="ja-JP" altLang="en-US" dirty="0"/>
        </a:p>
      </dgm:t>
    </dgm:pt>
    <dgm:pt modelId="{028F29E0-1863-4607-8620-8754E6860C89}" type="parTrans" cxnId="{843E83DA-B4C3-487F-A241-BF10999783BF}">
      <dgm:prSet/>
      <dgm:spPr/>
      <dgm:t>
        <a:bodyPr/>
        <a:lstStyle/>
        <a:p>
          <a:endParaRPr kumimoji="1" lang="ja-JP" altLang="en-US"/>
        </a:p>
      </dgm:t>
    </dgm:pt>
    <dgm:pt modelId="{A11FE9BA-53E8-4BDF-A0C5-CF5F6B4F1B59}" type="sibTrans" cxnId="{843E83DA-B4C3-487F-A241-BF10999783BF}">
      <dgm:prSet/>
      <dgm:spPr/>
      <dgm:t>
        <a:bodyPr/>
        <a:lstStyle/>
        <a:p>
          <a:endParaRPr kumimoji="1" lang="ja-JP" altLang="en-US"/>
        </a:p>
      </dgm:t>
    </dgm:pt>
    <dgm:pt modelId="{E21089C5-F7F5-4941-BD47-38174DCC882A}">
      <dgm:prSet phldrT="[テキスト]"/>
      <dgm:spPr/>
      <dgm:t>
        <a:bodyPr/>
        <a:lstStyle/>
        <a:p>
          <a:r>
            <a:rPr kumimoji="1" lang="ja-JP" altLang="en-US" b="1" u="sng" dirty="0" smtClean="0"/>
            <a:t>認知症高齢者等の医療・介護に携わる人材育成</a:t>
          </a:r>
          <a:endParaRPr kumimoji="1" lang="ja-JP" altLang="en-US" dirty="0"/>
        </a:p>
      </dgm:t>
    </dgm:pt>
    <dgm:pt modelId="{4F798295-870B-44BE-A78A-96503EABB5E5}" type="parTrans" cxnId="{14228D0E-3E9D-40CF-A03A-0425C2EF535C}">
      <dgm:prSet/>
      <dgm:spPr/>
      <dgm:t>
        <a:bodyPr/>
        <a:lstStyle/>
        <a:p>
          <a:endParaRPr kumimoji="1" lang="ja-JP" altLang="en-US"/>
        </a:p>
      </dgm:t>
    </dgm:pt>
    <dgm:pt modelId="{45694BAA-BB19-4AE6-9FF5-C9FB0110D22C}" type="sibTrans" cxnId="{14228D0E-3E9D-40CF-A03A-0425C2EF535C}">
      <dgm:prSet/>
      <dgm:spPr/>
      <dgm:t>
        <a:bodyPr/>
        <a:lstStyle/>
        <a:p>
          <a:endParaRPr kumimoji="1" lang="ja-JP" altLang="en-US"/>
        </a:p>
      </dgm:t>
    </dgm:pt>
    <dgm:pt modelId="{EDEA54E5-8762-4A6E-8AD2-E916AA02842A}">
      <dgm:prSet phldrT="[テキスト]"/>
      <dgm:spPr/>
      <dgm:t>
        <a:bodyPr/>
        <a:lstStyle/>
        <a:p>
          <a:r>
            <a:rPr kumimoji="1" lang="ja-JP" altLang="en-US" b="1" u="sng" dirty="0" smtClean="0"/>
            <a:t>「認知症にやさしいまちＳＡＫＡＩ」の取組推進</a:t>
          </a:r>
          <a:endParaRPr kumimoji="1" lang="ja-JP" altLang="en-US" b="1" u="sng" dirty="0"/>
        </a:p>
      </dgm:t>
    </dgm:pt>
    <dgm:pt modelId="{77308D16-2AB8-46F9-91A5-735A02424E8C}" type="parTrans" cxnId="{4F33D284-F5FD-4BAB-B4BF-778C1C5DC978}">
      <dgm:prSet/>
      <dgm:spPr/>
      <dgm:t>
        <a:bodyPr/>
        <a:lstStyle/>
        <a:p>
          <a:endParaRPr kumimoji="1" lang="ja-JP" altLang="en-US"/>
        </a:p>
      </dgm:t>
    </dgm:pt>
    <dgm:pt modelId="{DB9C4222-469C-4F3F-977C-8DE0B5FDC296}" type="sibTrans" cxnId="{4F33D284-F5FD-4BAB-B4BF-778C1C5DC978}">
      <dgm:prSet/>
      <dgm:spPr/>
      <dgm:t>
        <a:bodyPr/>
        <a:lstStyle/>
        <a:p>
          <a:endParaRPr kumimoji="1" lang="ja-JP" altLang="en-US"/>
        </a:p>
      </dgm:t>
    </dgm:pt>
    <dgm:pt modelId="{F98D029E-8F63-47D8-83D2-3D2B84DF8DF4}">
      <dgm:prSet phldrT="[テキスト]"/>
      <dgm:spPr/>
      <dgm:t>
        <a:bodyPr/>
        <a:lstStyle/>
        <a:p>
          <a:r>
            <a:rPr kumimoji="1" lang="ja-JP" altLang="en-US" b="1" u="sng" dirty="0" smtClean="0"/>
            <a:t>堺市立図書館との連携</a:t>
          </a:r>
          <a:endParaRPr kumimoji="1" lang="ja-JP" altLang="en-US" b="1" u="sng" dirty="0"/>
        </a:p>
      </dgm:t>
    </dgm:pt>
    <dgm:pt modelId="{C58368C1-DEAC-46AE-87B4-A8382E45F17A}" type="parTrans" cxnId="{E36C3BFC-D8EA-4762-8119-0A242C31EBBC}">
      <dgm:prSet/>
      <dgm:spPr/>
      <dgm:t>
        <a:bodyPr/>
        <a:lstStyle/>
        <a:p>
          <a:endParaRPr kumimoji="1" lang="ja-JP" altLang="en-US"/>
        </a:p>
      </dgm:t>
    </dgm:pt>
    <dgm:pt modelId="{7191C8F2-96C1-464B-BB98-9BA08E98890A}" type="sibTrans" cxnId="{E36C3BFC-D8EA-4762-8119-0A242C31EBBC}">
      <dgm:prSet/>
      <dgm:spPr/>
      <dgm:t>
        <a:bodyPr/>
        <a:lstStyle/>
        <a:p>
          <a:endParaRPr kumimoji="1" lang="ja-JP" altLang="en-US"/>
        </a:p>
      </dgm:t>
    </dgm:pt>
    <dgm:pt modelId="{8E37E36B-840E-4E68-81A9-B2EA0DF5F7E7}">
      <dgm:prSet/>
      <dgm:spPr/>
      <dgm:t>
        <a:bodyPr/>
        <a:lstStyle/>
        <a:p>
          <a:r>
            <a:rPr kumimoji="1" lang="ja-JP" altLang="en-US" dirty="0" smtClean="0"/>
            <a:t>大綱の柱である「認知症にやさしい地域づくり」をめざして施策推進</a:t>
          </a:r>
          <a:endParaRPr kumimoji="1" lang="ja-JP" altLang="en-US" dirty="0"/>
        </a:p>
      </dgm:t>
    </dgm:pt>
    <dgm:pt modelId="{6D71C8C2-BA55-4FCE-BC6E-8DB220686C5B}" type="parTrans" cxnId="{0ED1BEEE-B7F3-4D33-A7D0-5CF510DB5C21}">
      <dgm:prSet/>
      <dgm:spPr/>
      <dgm:t>
        <a:bodyPr/>
        <a:lstStyle/>
        <a:p>
          <a:endParaRPr kumimoji="1" lang="ja-JP" altLang="en-US"/>
        </a:p>
      </dgm:t>
    </dgm:pt>
    <dgm:pt modelId="{69901ABE-2663-4045-8A2E-9EDFD5F5DADA}" type="sibTrans" cxnId="{0ED1BEEE-B7F3-4D33-A7D0-5CF510DB5C21}">
      <dgm:prSet/>
      <dgm:spPr/>
      <dgm:t>
        <a:bodyPr/>
        <a:lstStyle/>
        <a:p>
          <a:endParaRPr kumimoji="1" lang="ja-JP" altLang="en-US"/>
        </a:p>
      </dgm:t>
    </dgm:pt>
    <dgm:pt modelId="{C76222BE-5C36-4251-AEDB-872F69B2076B}">
      <dgm:prSet/>
      <dgm:spPr/>
      <dgm:t>
        <a:bodyPr/>
        <a:lstStyle/>
        <a:p>
          <a:r>
            <a:rPr kumimoji="1" lang="ja-JP" altLang="en-US" dirty="0" smtClean="0"/>
            <a:t>認知症に関わる全ての人が対応力向上できる取組を推進</a:t>
          </a:r>
          <a:endParaRPr kumimoji="1" lang="ja-JP" altLang="en-US" dirty="0"/>
        </a:p>
      </dgm:t>
    </dgm:pt>
    <dgm:pt modelId="{F8764255-D2D9-4C0C-98E2-DD3968EEC3E2}" type="parTrans" cxnId="{B2C237BD-0859-4248-9685-B19254117A3B}">
      <dgm:prSet/>
      <dgm:spPr/>
      <dgm:t>
        <a:bodyPr/>
        <a:lstStyle/>
        <a:p>
          <a:endParaRPr kumimoji="1" lang="ja-JP" altLang="en-US"/>
        </a:p>
      </dgm:t>
    </dgm:pt>
    <dgm:pt modelId="{17F8C82C-E356-4DAE-A108-672B10A2CC4A}" type="sibTrans" cxnId="{B2C237BD-0859-4248-9685-B19254117A3B}">
      <dgm:prSet/>
      <dgm:spPr/>
      <dgm:t>
        <a:bodyPr/>
        <a:lstStyle/>
        <a:p>
          <a:endParaRPr kumimoji="1" lang="ja-JP" altLang="en-US"/>
        </a:p>
      </dgm:t>
    </dgm:pt>
    <dgm:pt modelId="{87BAD05B-8318-4DB3-933F-9FD42A317340}">
      <dgm:prSet/>
      <dgm:spPr/>
      <dgm:t>
        <a:bodyPr/>
        <a:lstStyle/>
        <a:p>
          <a:r>
            <a:rPr kumimoji="1" lang="ja-JP" altLang="en-US" dirty="0" smtClean="0"/>
            <a:t>認知症になっても安心して暮らせるまちづくりに向けた取り組み</a:t>
          </a:r>
          <a:endParaRPr kumimoji="1" lang="ja-JP" altLang="en-US" dirty="0"/>
        </a:p>
      </dgm:t>
    </dgm:pt>
    <dgm:pt modelId="{C1A728BE-745A-4838-A135-BFD2510724AA}" type="parTrans" cxnId="{85D27B38-673D-4895-A398-C8E235C8E6F7}">
      <dgm:prSet/>
      <dgm:spPr/>
      <dgm:t>
        <a:bodyPr/>
        <a:lstStyle/>
        <a:p>
          <a:endParaRPr kumimoji="1" lang="ja-JP" altLang="en-US"/>
        </a:p>
      </dgm:t>
    </dgm:pt>
    <dgm:pt modelId="{E061D707-3BDC-4C6C-9AED-7CE8C6AE968C}" type="sibTrans" cxnId="{85D27B38-673D-4895-A398-C8E235C8E6F7}">
      <dgm:prSet/>
      <dgm:spPr/>
      <dgm:t>
        <a:bodyPr/>
        <a:lstStyle/>
        <a:p>
          <a:endParaRPr kumimoji="1" lang="ja-JP" altLang="en-US"/>
        </a:p>
      </dgm:t>
    </dgm:pt>
    <dgm:pt modelId="{1BEB587E-7D5F-4AFC-9F18-5837CF5BBAE5}">
      <dgm:prSet/>
      <dgm:spPr/>
      <dgm:t>
        <a:bodyPr/>
        <a:lstStyle/>
        <a:p>
          <a:r>
            <a:rPr kumimoji="1" lang="ja-JP" altLang="en-US" dirty="0" smtClean="0"/>
            <a:t>団体貸出用「認知症関連資料ブックフェアパック」の取組推進</a:t>
          </a:r>
          <a:endParaRPr kumimoji="1" lang="ja-JP" altLang="en-US" dirty="0"/>
        </a:p>
      </dgm:t>
    </dgm:pt>
    <dgm:pt modelId="{B49A2596-B1CD-4CB6-A0B2-D57979147454}" type="parTrans" cxnId="{6899E044-70B9-4695-9578-230A8A7F0ADB}">
      <dgm:prSet/>
      <dgm:spPr/>
      <dgm:t>
        <a:bodyPr/>
        <a:lstStyle/>
        <a:p>
          <a:endParaRPr kumimoji="1" lang="ja-JP" altLang="en-US"/>
        </a:p>
      </dgm:t>
    </dgm:pt>
    <dgm:pt modelId="{73C197A4-5323-492B-80EA-F978FEF094EA}" type="sibTrans" cxnId="{6899E044-70B9-4695-9578-230A8A7F0ADB}">
      <dgm:prSet/>
      <dgm:spPr/>
      <dgm:t>
        <a:bodyPr/>
        <a:lstStyle/>
        <a:p>
          <a:endParaRPr kumimoji="1" lang="ja-JP" altLang="en-US"/>
        </a:p>
      </dgm:t>
    </dgm:pt>
    <dgm:pt modelId="{E511F9C2-B639-4AEB-AD3A-C5490A8E8CC9}" type="pres">
      <dgm:prSet presAssocID="{B0FA131C-8767-4D9D-81BD-B963C767E768}" presName="linear" presStyleCnt="0">
        <dgm:presLayoutVars>
          <dgm:dir/>
          <dgm:animLvl val="lvl"/>
          <dgm:resizeHandles val="exact"/>
        </dgm:presLayoutVars>
      </dgm:prSet>
      <dgm:spPr/>
      <dgm:t>
        <a:bodyPr/>
        <a:lstStyle/>
        <a:p>
          <a:endParaRPr kumimoji="1" lang="ja-JP" altLang="en-US"/>
        </a:p>
      </dgm:t>
    </dgm:pt>
    <dgm:pt modelId="{25534567-898E-493E-BA1C-B3228321F558}" type="pres">
      <dgm:prSet presAssocID="{8727620C-F568-4D15-B553-6F8A2A0CC4F6}" presName="parentLin" presStyleCnt="0"/>
      <dgm:spPr/>
    </dgm:pt>
    <dgm:pt modelId="{87172B2D-2BA7-42A1-956B-FC1D76EFBF94}" type="pres">
      <dgm:prSet presAssocID="{8727620C-F568-4D15-B553-6F8A2A0CC4F6}" presName="parentLeftMargin" presStyleLbl="node1" presStyleIdx="0" presStyleCnt="4"/>
      <dgm:spPr/>
      <dgm:t>
        <a:bodyPr/>
        <a:lstStyle/>
        <a:p>
          <a:endParaRPr kumimoji="1" lang="ja-JP" altLang="en-US"/>
        </a:p>
      </dgm:t>
    </dgm:pt>
    <dgm:pt modelId="{D5E179F1-6620-4C62-B520-868F6E04126A}" type="pres">
      <dgm:prSet presAssocID="{8727620C-F568-4D15-B553-6F8A2A0CC4F6}" presName="parentText" presStyleLbl="node1" presStyleIdx="0" presStyleCnt="4">
        <dgm:presLayoutVars>
          <dgm:chMax val="0"/>
          <dgm:bulletEnabled val="1"/>
        </dgm:presLayoutVars>
      </dgm:prSet>
      <dgm:spPr/>
      <dgm:t>
        <a:bodyPr/>
        <a:lstStyle/>
        <a:p>
          <a:endParaRPr kumimoji="1" lang="ja-JP" altLang="en-US"/>
        </a:p>
      </dgm:t>
    </dgm:pt>
    <dgm:pt modelId="{9F2A5D32-7441-450F-915A-8A6A6621E396}" type="pres">
      <dgm:prSet presAssocID="{8727620C-F568-4D15-B553-6F8A2A0CC4F6}" presName="negativeSpace" presStyleCnt="0"/>
      <dgm:spPr/>
    </dgm:pt>
    <dgm:pt modelId="{5A98AE3C-B5EC-4847-98B6-28ED7F6F1DCF}" type="pres">
      <dgm:prSet presAssocID="{8727620C-F568-4D15-B553-6F8A2A0CC4F6}" presName="childText" presStyleLbl="conFgAcc1" presStyleIdx="0" presStyleCnt="4" custScaleY="100229" custLinFactNeighborY="-63917">
        <dgm:presLayoutVars>
          <dgm:bulletEnabled val="1"/>
        </dgm:presLayoutVars>
      </dgm:prSet>
      <dgm:spPr/>
      <dgm:t>
        <a:bodyPr/>
        <a:lstStyle/>
        <a:p>
          <a:endParaRPr kumimoji="1" lang="ja-JP" altLang="en-US"/>
        </a:p>
      </dgm:t>
    </dgm:pt>
    <dgm:pt modelId="{E187B5D2-EBE7-40FA-85B5-A8E1B4870AD7}" type="pres">
      <dgm:prSet presAssocID="{A11FE9BA-53E8-4BDF-A0C5-CF5F6B4F1B59}" presName="spaceBetweenRectangles" presStyleCnt="0"/>
      <dgm:spPr/>
    </dgm:pt>
    <dgm:pt modelId="{DBA3DFD6-4E50-4661-A844-0554FC7D9F41}" type="pres">
      <dgm:prSet presAssocID="{E21089C5-F7F5-4941-BD47-38174DCC882A}" presName="parentLin" presStyleCnt="0"/>
      <dgm:spPr/>
    </dgm:pt>
    <dgm:pt modelId="{8629A63E-2304-40F5-AC30-9456F4C8CCB5}" type="pres">
      <dgm:prSet presAssocID="{E21089C5-F7F5-4941-BD47-38174DCC882A}" presName="parentLeftMargin" presStyleLbl="node1" presStyleIdx="0" presStyleCnt="4"/>
      <dgm:spPr/>
      <dgm:t>
        <a:bodyPr/>
        <a:lstStyle/>
        <a:p>
          <a:endParaRPr kumimoji="1" lang="ja-JP" altLang="en-US"/>
        </a:p>
      </dgm:t>
    </dgm:pt>
    <dgm:pt modelId="{A6FFA316-EEDE-4FA5-BB99-66D7529968FD}" type="pres">
      <dgm:prSet presAssocID="{E21089C5-F7F5-4941-BD47-38174DCC882A}" presName="parentText" presStyleLbl="node1" presStyleIdx="1" presStyleCnt="4">
        <dgm:presLayoutVars>
          <dgm:chMax val="0"/>
          <dgm:bulletEnabled val="1"/>
        </dgm:presLayoutVars>
      </dgm:prSet>
      <dgm:spPr/>
      <dgm:t>
        <a:bodyPr/>
        <a:lstStyle/>
        <a:p>
          <a:endParaRPr kumimoji="1" lang="ja-JP" altLang="en-US"/>
        </a:p>
      </dgm:t>
    </dgm:pt>
    <dgm:pt modelId="{1EE8B05B-ADFF-4533-87D2-5CA64EEF4B79}" type="pres">
      <dgm:prSet presAssocID="{E21089C5-F7F5-4941-BD47-38174DCC882A}" presName="negativeSpace" presStyleCnt="0"/>
      <dgm:spPr/>
    </dgm:pt>
    <dgm:pt modelId="{64616272-2214-4284-A1D2-B0D6616D1C5D}" type="pres">
      <dgm:prSet presAssocID="{E21089C5-F7F5-4941-BD47-38174DCC882A}" presName="childText" presStyleLbl="conFgAcc1" presStyleIdx="1" presStyleCnt="4" custScaleY="100229" custLinFactNeighborY="-65998">
        <dgm:presLayoutVars>
          <dgm:bulletEnabled val="1"/>
        </dgm:presLayoutVars>
      </dgm:prSet>
      <dgm:spPr/>
      <dgm:t>
        <a:bodyPr/>
        <a:lstStyle/>
        <a:p>
          <a:endParaRPr kumimoji="1" lang="ja-JP" altLang="en-US"/>
        </a:p>
      </dgm:t>
    </dgm:pt>
    <dgm:pt modelId="{ED753435-9C58-41B9-B44A-9B563EA1529E}" type="pres">
      <dgm:prSet presAssocID="{45694BAA-BB19-4AE6-9FF5-C9FB0110D22C}" presName="spaceBetweenRectangles" presStyleCnt="0"/>
      <dgm:spPr/>
    </dgm:pt>
    <dgm:pt modelId="{9D7DF9BF-DFCA-4613-8764-1967DC4ED161}" type="pres">
      <dgm:prSet presAssocID="{EDEA54E5-8762-4A6E-8AD2-E916AA02842A}" presName="parentLin" presStyleCnt="0"/>
      <dgm:spPr/>
    </dgm:pt>
    <dgm:pt modelId="{CAA65BAE-A01C-4EE9-8A48-B0651B5ACB4C}" type="pres">
      <dgm:prSet presAssocID="{EDEA54E5-8762-4A6E-8AD2-E916AA02842A}" presName="parentLeftMargin" presStyleLbl="node1" presStyleIdx="1" presStyleCnt="4"/>
      <dgm:spPr/>
      <dgm:t>
        <a:bodyPr/>
        <a:lstStyle/>
        <a:p>
          <a:endParaRPr kumimoji="1" lang="ja-JP" altLang="en-US"/>
        </a:p>
      </dgm:t>
    </dgm:pt>
    <dgm:pt modelId="{22D2A10A-ED10-437F-8A1B-BB7133DA0505}" type="pres">
      <dgm:prSet presAssocID="{EDEA54E5-8762-4A6E-8AD2-E916AA02842A}" presName="parentText" presStyleLbl="node1" presStyleIdx="2" presStyleCnt="4">
        <dgm:presLayoutVars>
          <dgm:chMax val="0"/>
          <dgm:bulletEnabled val="1"/>
        </dgm:presLayoutVars>
      </dgm:prSet>
      <dgm:spPr/>
      <dgm:t>
        <a:bodyPr/>
        <a:lstStyle/>
        <a:p>
          <a:endParaRPr kumimoji="1" lang="ja-JP" altLang="en-US"/>
        </a:p>
      </dgm:t>
    </dgm:pt>
    <dgm:pt modelId="{5635F8C8-6CD3-4163-8988-FEBE597D36D2}" type="pres">
      <dgm:prSet presAssocID="{EDEA54E5-8762-4A6E-8AD2-E916AA02842A}" presName="negativeSpace" presStyleCnt="0"/>
      <dgm:spPr/>
    </dgm:pt>
    <dgm:pt modelId="{E7056F98-F0BB-490B-A9EA-D129F86FE551}" type="pres">
      <dgm:prSet presAssocID="{EDEA54E5-8762-4A6E-8AD2-E916AA02842A}" presName="childText" presStyleLbl="conFgAcc1" presStyleIdx="2" presStyleCnt="4" custLinFactNeighborY="-65998">
        <dgm:presLayoutVars>
          <dgm:bulletEnabled val="1"/>
        </dgm:presLayoutVars>
      </dgm:prSet>
      <dgm:spPr/>
      <dgm:t>
        <a:bodyPr/>
        <a:lstStyle/>
        <a:p>
          <a:endParaRPr kumimoji="1" lang="ja-JP" altLang="en-US"/>
        </a:p>
      </dgm:t>
    </dgm:pt>
    <dgm:pt modelId="{C382B7C5-EA4C-435D-8FE7-94A2C2E24339}" type="pres">
      <dgm:prSet presAssocID="{DB9C4222-469C-4F3F-977C-8DE0B5FDC296}" presName="spaceBetweenRectangles" presStyleCnt="0"/>
      <dgm:spPr/>
    </dgm:pt>
    <dgm:pt modelId="{1BB2BEA4-5F39-40CF-8B03-E391D9E6815F}" type="pres">
      <dgm:prSet presAssocID="{F98D029E-8F63-47D8-83D2-3D2B84DF8DF4}" presName="parentLin" presStyleCnt="0"/>
      <dgm:spPr/>
    </dgm:pt>
    <dgm:pt modelId="{3CFF2141-D83A-4CF4-8368-AD883580C594}" type="pres">
      <dgm:prSet presAssocID="{F98D029E-8F63-47D8-83D2-3D2B84DF8DF4}" presName="parentLeftMargin" presStyleLbl="node1" presStyleIdx="2" presStyleCnt="4"/>
      <dgm:spPr/>
      <dgm:t>
        <a:bodyPr/>
        <a:lstStyle/>
        <a:p>
          <a:endParaRPr kumimoji="1" lang="ja-JP" altLang="en-US"/>
        </a:p>
      </dgm:t>
    </dgm:pt>
    <dgm:pt modelId="{32528644-77D5-4325-87C4-9F0DDDC6F5CA}" type="pres">
      <dgm:prSet presAssocID="{F98D029E-8F63-47D8-83D2-3D2B84DF8DF4}" presName="parentText" presStyleLbl="node1" presStyleIdx="3" presStyleCnt="4">
        <dgm:presLayoutVars>
          <dgm:chMax val="0"/>
          <dgm:bulletEnabled val="1"/>
        </dgm:presLayoutVars>
      </dgm:prSet>
      <dgm:spPr/>
      <dgm:t>
        <a:bodyPr/>
        <a:lstStyle/>
        <a:p>
          <a:endParaRPr kumimoji="1" lang="ja-JP" altLang="en-US"/>
        </a:p>
      </dgm:t>
    </dgm:pt>
    <dgm:pt modelId="{B40C1B34-5273-4CE5-A477-D267EAABB621}" type="pres">
      <dgm:prSet presAssocID="{F98D029E-8F63-47D8-83D2-3D2B84DF8DF4}" presName="negativeSpace" presStyleCnt="0"/>
      <dgm:spPr/>
    </dgm:pt>
    <dgm:pt modelId="{955413AE-1B52-4A38-B925-7D8131D9476C}" type="pres">
      <dgm:prSet presAssocID="{F98D029E-8F63-47D8-83D2-3D2B84DF8DF4}" presName="childText" presStyleLbl="conFgAcc1" presStyleIdx="3" presStyleCnt="4" custLinFactNeighborY="-24145">
        <dgm:presLayoutVars>
          <dgm:bulletEnabled val="1"/>
        </dgm:presLayoutVars>
      </dgm:prSet>
      <dgm:spPr/>
      <dgm:t>
        <a:bodyPr/>
        <a:lstStyle/>
        <a:p>
          <a:endParaRPr kumimoji="1" lang="ja-JP" altLang="en-US"/>
        </a:p>
      </dgm:t>
    </dgm:pt>
  </dgm:ptLst>
  <dgm:cxnLst>
    <dgm:cxn modelId="{6899E044-70B9-4695-9578-230A8A7F0ADB}" srcId="{F98D029E-8F63-47D8-83D2-3D2B84DF8DF4}" destId="{1BEB587E-7D5F-4AFC-9F18-5837CF5BBAE5}" srcOrd="0" destOrd="0" parTransId="{B49A2596-B1CD-4CB6-A0B2-D57979147454}" sibTransId="{73C197A4-5323-492B-80EA-F978FEF094EA}"/>
    <dgm:cxn modelId="{B11F354B-F41C-4B40-BFB1-C26E571D8C60}" type="presOf" srcId="{F98D029E-8F63-47D8-83D2-3D2B84DF8DF4}" destId="{3CFF2141-D83A-4CF4-8368-AD883580C594}" srcOrd="0" destOrd="0" presId="urn:microsoft.com/office/officeart/2005/8/layout/list1"/>
    <dgm:cxn modelId="{3A0B42A2-285C-47C3-AA3D-FC918C26583C}" type="presOf" srcId="{EDEA54E5-8762-4A6E-8AD2-E916AA02842A}" destId="{22D2A10A-ED10-437F-8A1B-BB7133DA0505}" srcOrd="1" destOrd="0" presId="urn:microsoft.com/office/officeart/2005/8/layout/list1"/>
    <dgm:cxn modelId="{E7CB817B-ADE9-431D-80B4-670BD802B02B}" type="presOf" srcId="{F98D029E-8F63-47D8-83D2-3D2B84DF8DF4}" destId="{32528644-77D5-4325-87C4-9F0DDDC6F5CA}" srcOrd="1" destOrd="0" presId="urn:microsoft.com/office/officeart/2005/8/layout/list1"/>
    <dgm:cxn modelId="{61CCB0C4-D0C6-497A-B828-670CA6000BFE}" type="presOf" srcId="{E21089C5-F7F5-4941-BD47-38174DCC882A}" destId="{A6FFA316-EEDE-4FA5-BB99-66D7529968FD}" srcOrd="1" destOrd="0" presId="urn:microsoft.com/office/officeart/2005/8/layout/list1"/>
    <dgm:cxn modelId="{E36C3BFC-D8EA-4762-8119-0A242C31EBBC}" srcId="{B0FA131C-8767-4D9D-81BD-B963C767E768}" destId="{F98D029E-8F63-47D8-83D2-3D2B84DF8DF4}" srcOrd="3" destOrd="0" parTransId="{C58368C1-DEAC-46AE-87B4-A8382E45F17A}" sibTransId="{7191C8F2-96C1-464B-BB98-9BA08E98890A}"/>
    <dgm:cxn modelId="{14228D0E-3E9D-40CF-A03A-0425C2EF535C}" srcId="{B0FA131C-8767-4D9D-81BD-B963C767E768}" destId="{E21089C5-F7F5-4941-BD47-38174DCC882A}" srcOrd="1" destOrd="0" parTransId="{4F798295-870B-44BE-A78A-96503EABB5E5}" sibTransId="{45694BAA-BB19-4AE6-9FF5-C9FB0110D22C}"/>
    <dgm:cxn modelId="{4C1B17EA-A421-4A88-A3E9-FB7BDA839B4D}" type="presOf" srcId="{1BEB587E-7D5F-4AFC-9F18-5837CF5BBAE5}" destId="{955413AE-1B52-4A38-B925-7D8131D9476C}" srcOrd="0" destOrd="0" presId="urn:microsoft.com/office/officeart/2005/8/layout/list1"/>
    <dgm:cxn modelId="{92AA9BE3-671D-4093-84E0-7C6148D076F5}" type="presOf" srcId="{C76222BE-5C36-4251-AEDB-872F69B2076B}" destId="{64616272-2214-4284-A1D2-B0D6616D1C5D}" srcOrd="0" destOrd="0" presId="urn:microsoft.com/office/officeart/2005/8/layout/list1"/>
    <dgm:cxn modelId="{6DA06263-B82D-4EDA-8F9B-CA0AA9E2632F}" type="presOf" srcId="{8727620C-F568-4D15-B553-6F8A2A0CC4F6}" destId="{D5E179F1-6620-4C62-B520-868F6E04126A}" srcOrd="1" destOrd="0" presId="urn:microsoft.com/office/officeart/2005/8/layout/list1"/>
    <dgm:cxn modelId="{B2C237BD-0859-4248-9685-B19254117A3B}" srcId="{E21089C5-F7F5-4941-BD47-38174DCC882A}" destId="{C76222BE-5C36-4251-AEDB-872F69B2076B}" srcOrd="0" destOrd="0" parTransId="{F8764255-D2D9-4C0C-98E2-DD3968EEC3E2}" sibTransId="{17F8C82C-E356-4DAE-A108-672B10A2CC4A}"/>
    <dgm:cxn modelId="{A62E9802-F1D3-46FF-A96A-6B4DA7097B82}" type="presOf" srcId="{B0FA131C-8767-4D9D-81BD-B963C767E768}" destId="{E511F9C2-B639-4AEB-AD3A-C5490A8E8CC9}" srcOrd="0" destOrd="0" presId="urn:microsoft.com/office/officeart/2005/8/layout/list1"/>
    <dgm:cxn modelId="{0ED1BEEE-B7F3-4D33-A7D0-5CF510DB5C21}" srcId="{8727620C-F568-4D15-B553-6F8A2A0CC4F6}" destId="{8E37E36B-840E-4E68-81A9-B2EA0DF5F7E7}" srcOrd="0" destOrd="0" parTransId="{6D71C8C2-BA55-4FCE-BC6E-8DB220686C5B}" sibTransId="{69901ABE-2663-4045-8A2E-9EDFD5F5DADA}"/>
    <dgm:cxn modelId="{4F33D284-F5FD-4BAB-B4BF-778C1C5DC978}" srcId="{B0FA131C-8767-4D9D-81BD-B963C767E768}" destId="{EDEA54E5-8762-4A6E-8AD2-E916AA02842A}" srcOrd="2" destOrd="0" parTransId="{77308D16-2AB8-46F9-91A5-735A02424E8C}" sibTransId="{DB9C4222-469C-4F3F-977C-8DE0B5FDC296}"/>
    <dgm:cxn modelId="{EFF78A69-BA47-4711-BBCC-948ED476AC43}" type="presOf" srcId="{8E37E36B-840E-4E68-81A9-B2EA0DF5F7E7}" destId="{5A98AE3C-B5EC-4847-98B6-28ED7F6F1DCF}" srcOrd="0" destOrd="0" presId="urn:microsoft.com/office/officeart/2005/8/layout/list1"/>
    <dgm:cxn modelId="{EC537837-DBC1-4626-ABC2-431A89D47765}" type="presOf" srcId="{8727620C-F568-4D15-B553-6F8A2A0CC4F6}" destId="{87172B2D-2BA7-42A1-956B-FC1D76EFBF94}" srcOrd="0" destOrd="0" presId="urn:microsoft.com/office/officeart/2005/8/layout/list1"/>
    <dgm:cxn modelId="{85D27B38-673D-4895-A398-C8E235C8E6F7}" srcId="{EDEA54E5-8762-4A6E-8AD2-E916AA02842A}" destId="{87BAD05B-8318-4DB3-933F-9FD42A317340}" srcOrd="0" destOrd="0" parTransId="{C1A728BE-745A-4838-A135-BFD2510724AA}" sibTransId="{E061D707-3BDC-4C6C-9AED-7CE8C6AE968C}"/>
    <dgm:cxn modelId="{84B25FCF-6A4C-4179-ADAB-FEEC14348354}" type="presOf" srcId="{87BAD05B-8318-4DB3-933F-9FD42A317340}" destId="{E7056F98-F0BB-490B-A9EA-D129F86FE551}" srcOrd="0" destOrd="0" presId="urn:microsoft.com/office/officeart/2005/8/layout/list1"/>
    <dgm:cxn modelId="{843E83DA-B4C3-487F-A241-BF10999783BF}" srcId="{B0FA131C-8767-4D9D-81BD-B963C767E768}" destId="{8727620C-F568-4D15-B553-6F8A2A0CC4F6}" srcOrd="0" destOrd="0" parTransId="{028F29E0-1863-4607-8620-8754E6860C89}" sibTransId="{A11FE9BA-53E8-4BDF-A0C5-CF5F6B4F1B59}"/>
    <dgm:cxn modelId="{44F5C107-B988-438E-A19E-C8E5BD1D4337}" type="presOf" srcId="{E21089C5-F7F5-4941-BD47-38174DCC882A}" destId="{8629A63E-2304-40F5-AC30-9456F4C8CCB5}" srcOrd="0" destOrd="0" presId="urn:microsoft.com/office/officeart/2005/8/layout/list1"/>
    <dgm:cxn modelId="{08404B5D-B1F8-4081-97BF-56B07FD2FC8B}" type="presOf" srcId="{EDEA54E5-8762-4A6E-8AD2-E916AA02842A}" destId="{CAA65BAE-A01C-4EE9-8A48-B0651B5ACB4C}" srcOrd="0" destOrd="0" presId="urn:microsoft.com/office/officeart/2005/8/layout/list1"/>
    <dgm:cxn modelId="{359276EA-828C-4293-8F3D-F6927C68EF80}" type="presParOf" srcId="{E511F9C2-B639-4AEB-AD3A-C5490A8E8CC9}" destId="{25534567-898E-493E-BA1C-B3228321F558}" srcOrd="0" destOrd="0" presId="urn:microsoft.com/office/officeart/2005/8/layout/list1"/>
    <dgm:cxn modelId="{B4369866-F292-4F1A-958C-E75B885560BF}" type="presParOf" srcId="{25534567-898E-493E-BA1C-B3228321F558}" destId="{87172B2D-2BA7-42A1-956B-FC1D76EFBF94}" srcOrd="0" destOrd="0" presId="urn:microsoft.com/office/officeart/2005/8/layout/list1"/>
    <dgm:cxn modelId="{508D83AD-B8ED-41AA-A45A-404463168DE5}" type="presParOf" srcId="{25534567-898E-493E-BA1C-B3228321F558}" destId="{D5E179F1-6620-4C62-B520-868F6E04126A}" srcOrd="1" destOrd="0" presId="urn:microsoft.com/office/officeart/2005/8/layout/list1"/>
    <dgm:cxn modelId="{1EB657F6-F0D0-41FC-98EE-44707C0D74ED}" type="presParOf" srcId="{E511F9C2-B639-4AEB-AD3A-C5490A8E8CC9}" destId="{9F2A5D32-7441-450F-915A-8A6A6621E396}" srcOrd="1" destOrd="0" presId="urn:microsoft.com/office/officeart/2005/8/layout/list1"/>
    <dgm:cxn modelId="{56CB5D4F-A610-4395-9FA9-CE8D1F0F0428}" type="presParOf" srcId="{E511F9C2-B639-4AEB-AD3A-C5490A8E8CC9}" destId="{5A98AE3C-B5EC-4847-98B6-28ED7F6F1DCF}" srcOrd="2" destOrd="0" presId="urn:microsoft.com/office/officeart/2005/8/layout/list1"/>
    <dgm:cxn modelId="{A0B5FEDC-187B-4ADC-8351-9F17D6EB0AA0}" type="presParOf" srcId="{E511F9C2-B639-4AEB-AD3A-C5490A8E8CC9}" destId="{E187B5D2-EBE7-40FA-85B5-A8E1B4870AD7}" srcOrd="3" destOrd="0" presId="urn:microsoft.com/office/officeart/2005/8/layout/list1"/>
    <dgm:cxn modelId="{A786B5ED-BF23-4FBA-80F1-64CEEA712AD0}" type="presParOf" srcId="{E511F9C2-B639-4AEB-AD3A-C5490A8E8CC9}" destId="{DBA3DFD6-4E50-4661-A844-0554FC7D9F41}" srcOrd="4" destOrd="0" presId="urn:microsoft.com/office/officeart/2005/8/layout/list1"/>
    <dgm:cxn modelId="{29250A23-BA1B-46BB-889E-A491ED11C75A}" type="presParOf" srcId="{DBA3DFD6-4E50-4661-A844-0554FC7D9F41}" destId="{8629A63E-2304-40F5-AC30-9456F4C8CCB5}" srcOrd="0" destOrd="0" presId="urn:microsoft.com/office/officeart/2005/8/layout/list1"/>
    <dgm:cxn modelId="{6F1554E5-7A0B-43DE-87FC-C961C56DE90D}" type="presParOf" srcId="{DBA3DFD6-4E50-4661-A844-0554FC7D9F41}" destId="{A6FFA316-EEDE-4FA5-BB99-66D7529968FD}" srcOrd="1" destOrd="0" presId="urn:microsoft.com/office/officeart/2005/8/layout/list1"/>
    <dgm:cxn modelId="{45F50DDD-1DA9-44BA-ADA0-FBAF2DC6317B}" type="presParOf" srcId="{E511F9C2-B639-4AEB-AD3A-C5490A8E8CC9}" destId="{1EE8B05B-ADFF-4533-87D2-5CA64EEF4B79}" srcOrd="5" destOrd="0" presId="urn:microsoft.com/office/officeart/2005/8/layout/list1"/>
    <dgm:cxn modelId="{16E4DD0E-0D26-4660-9CB9-0B97F76D2D14}" type="presParOf" srcId="{E511F9C2-B639-4AEB-AD3A-C5490A8E8CC9}" destId="{64616272-2214-4284-A1D2-B0D6616D1C5D}" srcOrd="6" destOrd="0" presId="urn:microsoft.com/office/officeart/2005/8/layout/list1"/>
    <dgm:cxn modelId="{66653DDF-77E3-4E2F-BD70-79BA910A742D}" type="presParOf" srcId="{E511F9C2-B639-4AEB-AD3A-C5490A8E8CC9}" destId="{ED753435-9C58-41B9-B44A-9B563EA1529E}" srcOrd="7" destOrd="0" presId="urn:microsoft.com/office/officeart/2005/8/layout/list1"/>
    <dgm:cxn modelId="{664025AA-1EEB-46CD-B779-BE64A0BB06F9}" type="presParOf" srcId="{E511F9C2-B639-4AEB-AD3A-C5490A8E8CC9}" destId="{9D7DF9BF-DFCA-4613-8764-1967DC4ED161}" srcOrd="8" destOrd="0" presId="urn:microsoft.com/office/officeart/2005/8/layout/list1"/>
    <dgm:cxn modelId="{94E4E8C5-4F8C-4198-8716-1DC9CF2B6260}" type="presParOf" srcId="{9D7DF9BF-DFCA-4613-8764-1967DC4ED161}" destId="{CAA65BAE-A01C-4EE9-8A48-B0651B5ACB4C}" srcOrd="0" destOrd="0" presId="urn:microsoft.com/office/officeart/2005/8/layout/list1"/>
    <dgm:cxn modelId="{B3C58BF5-ECEA-4A15-8DAA-D812F3D7FF8C}" type="presParOf" srcId="{9D7DF9BF-DFCA-4613-8764-1967DC4ED161}" destId="{22D2A10A-ED10-437F-8A1B-BB7133DA0505}" srcOrd="1" destOrd="0" presId="urn:microsoft.com/office/officeart/2005/8/layout/list1"/>
    <dgm:cxn modelId="{CAECC0CE-199B-4E71-BDF7-034D57DCEE79}" type="presParOf" srcId="{E511F9C2-B639-4AEB-AD3A-C5490A8E8CC9}" destId="{5635F8C8-6CD3-4163-8988-FEBE597D36D2}" srcOrd="9" destOrd="0" presId="urn:microsoft.com/office/officeart/2005/8/layout/list1"/>
    <dgm:cxn modelId="{06E5DA0B-6DFD-4471-9E3A-7B6C27DA60F3}" type="presParOf" srcId="{E511F9C2-B639-4AEB-AD3A-C5490A8E8CC9}" destId="{E7056F98-F0BB-490B-A9EA-D129F86FE551}" srcOrd="10" destOrd="0" presId="urn:microsoft.com/office/officeart/2005/8/layout/list1"/>
    <dgm:cxn modelId="{1E5BAB1C-7BD7-4CD2-BCC6-DB8D3BF4EB4F}" type="presParOf" srcId="{E511F9C2-B639-4AEB-AD3A-C5490A8E8CC9}" destId="{C382B7C5-EA4C-435D-8FE7-94A2C2E24339}" srcOrd="11" destOrd="0" presId="urn:microsoft.com/office/officeart/2005/8/layout/list1"/>
    <dgm:cxn modelId="{4DE4F01C-B6CF-4DC0-947D-8E797DBF9E21}" type="presParOf" srcId="{E511F9C2-B639-4AEB-AD3A-C5490A8E8CC9}" destId="{1BB2BEA4-5F39-40CF-8B03-E391D9E6815F}" srcOrd="12" destOrd="0" presId="urn:microsoft.com/office/officeart/2005/8/layout/list1"/>
    <dgm:cxn modelId="{44FC4684-EC1D-44AC-9F50-1812B10FB0D7}" type="presParOf" srcId="{1BB2BEA4-5F39-40CF-8B03-E391D9E6815F}" destId="{3CFF2141-D83A-4CF4-8368-AD883580C594}" srcOrd="0" destOrd="0" presId="urn:microsoft.com/office/officeart/2005/8/layout/list1"/>
    <dgm:cxn modelId="{8651552D-5AE4-425B-91F9-8E1D48B94FF2}" type="presParOf" srcId="{1BB2BEA4-5F39-40CF-8B03-E391D9E6815F}" destId="{32528644-77D5-4325-87C4-9F0DDDC6F5CA}" srcOrd="1" destOrd="0" presId="urn:microsoft.com/office/officeart/2005/8/layout/list1"/>
    <dgm:cxn modelId="{94CA48C4-D593-458B-AA0B-12DE7B80894D}" type="presParOf" srcId="{E511F9C2-B639-4AEB-AD3A-C5490A8E8CC9}" destId="{B40C1B34-5273-4CE5-A477-D267EAABB621}" srcOrd="13" destOrd="0" presId="urn:microsoft.com/office/officeart/2005/8/layout/list1"/>
    <dgm:cxn modelId="{849C06E5-8318-4DBF-8B46-086AC82C43A2}" type="presParOf" srcId="{E511F9C2-B639-4AEB-AD3A-C5490A8E8CC9}" destId="{955413AE-1B52-4A38-B925-7D8131D9476C}"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EB62E8-9DF9-4E15-BD46-3052CA0F13F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0518C752-A893-4EE3-8C1F-F3F8A7832348}">
      <dgm:prSet phldrT="[テキスト]"/>
      <dgm:spPr/>
      <dgm:t>
        <a:bodyPr/>
        <a:lstStyle/>
        <a:p>
          <a:r>
            <a:rPr kumimoji="1" lang="ja-JP" altLang="en-US" b="1" u="sng" dirty="0" smtClean="0"/>
            <a:t>堺市障害者地域移行体制整備事業</a:t>
          </a:r>
          <a:endParaRPr kumimoji="1" lang="ja-JP" altLang="en-US" b="1" u="sng" dirty="0"/>
        </a:p>
      </dgm:t>
    </dgm:pt>
    <dgm:pt modelId="{0DD13FDB-9F1B-4108-9DA3-700EDC1BC4DE}" type="parTrans" cxnId="{F9A0939C-04E8-4BE3-8CAE-B05162165B23}">
      <dgm:prSet/>
      <dgm:spPr/>
      <dgm:t>
        <a:bodyPr/>
        <a:lstStyle/>
        <a:p>
          <a:endParaRPr kumimoji="1" lang="ja-JP" altLang="en-US"/>
        </a:p>
      </dgm:t>
    </dgm:pt>
    <dgm:pt modelId="{440DA477-F3A2-4124-9324-4DE29FA3D2E3}" type="sibTrans" cxnId="{F9A0939C-04E8-4BE3-8CAE-B05162165B23}">
      <dgm:prSet/>
      <dgm:spPr/>
      <dgm:t>
        <a:bodyPr/>
        <a:lstStyle/>
        <a:p>
          <a:endParaRPr kumimoji="1" lang="ja-JP" altLang="en-US"/>
        </a:p>
      </dgm:t>
    </dgm:pt>
    <dgm:pt modelId="{DC8B7035-A0D7-445A-B69B-77C5CAAE0BF9}">
      <dgm:prSet phldrT="[テキスト]"/>
      <dgm:spPr/>
      <dgm:t>
        <a:bodyPr/>
        <a:lstStyle/>
        <a:p>
          <a:r>
            <a:rPr kumimoji="1" lang="ja-JP" altLang="en-US" b="1" u="sng" dirty="0" smtClean="0"/>
            <a:t>退院促進支援会議</a:t>
          </a:r>
          <a:endParaRPr kumimoji="1" lang="ja-JP" altLang="en-US" b="1" u="sng" dirty="0"/>
        </a:p>
      </dgm:t>
    </dgm:pt>
    <dgm:pt modelId="{6D517B5F-8A4B-47AC-B3A3-6E79857796FC}" type="parTrans" cxnId="{09C8BA22-3D18-4B97-974B-18D11B94A641}">
      <dgm:prSet/>
      <dgm:spPr/>
      <dgm:t>
        <a:bodyPr/>
        <a:lstStyle/>
        <a:p>
          <a:endParaRPr kumimoji="1" lang="ja-JP" altLang="en-US"/>
        </a:p>
      </dgm:t>
    </dgm:pt>
    <dgm:pt modelId="{EDBFE12F-EA54-4FAB-828C-06D0CD5719B4}" type="sibTrans" cxnId="{09C8BA22-3D18-4B97-974B-18D11B94A641}">
      <dgm:prSet/>
      <dgm:spPr/>
      <dgm:t>
        <a:bodyPr/>
        <a:lstStyle/>
        <a:p>
          <a:endParaRPr kumimoji="1" lang="ja-JP" altLang="en-US"/>
        </a:p>
      </dgm:t>
    </dgm:pt>
    <dgm:pt modelId="{9A1FF030-290C-400D-A47E-E92792A214D5}">
      <dgm:prSet/>
      <dgm:spPr/>
      <dgm:t>
        <a:bodyPr/>
        <a:lstStyle/>
        <a:p>
          <a:r>
            <a:rPr lang="ja-JP" dirty="0" smtClean="0"/>
            <a:t>各区の基幹相談支援センターに地域移行コーディネーターを配置し、堺市内精神科病院で実施している茶話会、院内職員向け研修の支援を行うほか、個別ケース支援、市域向けの啓発研修を</a:t>
          </a:r>
          <a:r>
            <a:rPr lang="ja-JP" altLang="en-US" dirty="0" smtClean="0"/>
            <a:t>実施</a:t>
          </a:r>
          <a:r>
            <a:rPr lang="ja-JP" dirty="0" smtClean="0"/>
            <a:t>。</a:t>
          </a:r>
          <a:r>
            <a:rPr lang="ja-JP" altLang="en-US" dirty="0" smtClean="0"/>
            <a:t>（</a:t>
          </a:r>
          <a:r>
            <a:rPr lang="ja-JP" dirty="0" smtClean="0"/>
            <a:t>事業を基幹相談支援センターへ委託</a:t>
          </a:r>
          <a:r>
            <a:rPr lang="ja-JP" altLang="en-US" dirty="0" smtClean="0"/>
            <a:t>）</a:t>
          </a:r>
          <a:endParaRPr kumimoji="1" lang="ja-JP" altLang="en-US" dirty="0"/>
        </a:p>
      </dgm:t>
    </dgm:pt>
    <dgm:pt modelId="{82053CC8-5516-4DD3-8EB9-31D67AD73AAE}" type="parTrans" cxnId="{D9A0E92A-B305-4853-8688-EE9C9A3516F1}">
      <dgm:prSet/>
      <dgm:spPr/>
      <dgm:t>
        <a:bodyPr/>
        <a:lstStyle/>
        <a:p>
          <a:endParaRPr kumimoji="1" lang="ja-JP" altLang="en-US"/>
        </a:p>
      </dgm:t>
    </dgm:pt>
    <dgm:pt modelId="{30E3CA02-7FA6-4134-8FBF-6D5CC85D1F6F}" type="sibTrans" cxnId="{D9A0E92A-B305-4853-8688-EE9C9A3516F1}">
      <dgm:prSet/>
      <dgm:spPr/>
      <dgm:t>
        <a:bodyPr/>
        <a:lstStyle/>
        <a:p>
          <a:endParaRPr kumimoji="1" lang="ja-JP" altLang="en-US"/>
        </a:p>
      </dgm:t>
    </dgm:pt>
    <dgm:pt modelId="{B81BA0BF-4496-4279-8A9B-0BE54CA1F7F2}">
      <dgm:prSet/>
      <dgm:spPr/>
      <dgm:t>
        <a:bodyPr/>
        <a:lstStyle/>
        <a:p>
          <a:r>
            <a:rPr kumimoji="1" lang="ja-JP" altLang="en-US" dirty="0" smtClean="0"/>
            <a:t>関係機関の連絡調整や連携に資することを目的として開催。</a:t>
          </a:r>
          <a:endParaRPr kumimoji="1" lang="ja-JP" altLang="en-US" dirty="0"/>
        </a:p>
      </dgm:t>
    </dgm:pt>
    <dgm:pt modelId="{DF74DD03-51A6-483F-AC62-17FF8F0582F9}" type="parTrans" cxnId="{CDD2C0AF-E232-423B-ABDD-60782EFFE5FC}">
      <dgm:prSet/>
      <dgm:spPr/>
      <dgm:t>
        <a:bodyPr/>
        <a:lstStyle/>
        <a:p>
          <a:endParaRPr kumimoji="1" lang="ja-JP" altLang="en-US"/>
        </a:p>
      </dgm:t>
    </dgm:pt>
    <dgm:pt modelId="{CE2FDD7D-6262-41A1-A596-9FBD70C64D92}" type="sibTrans" cxnId="{CDD2C0AF-E232-423B-ABDD-60782EFFE5FC}">
      <dgm:prSet/>
      <dgm:spPr/>
      <dgm:t>
        <a:bodyPr/>
        <a:lstStyle/>
        <a:p>
          <a:endParaRPr kumimoji="1" lang="ja-JP" altLang="en-US"/>
        </a:p>
      </dgm:t>
    </dgm:pt>
    <dgm:pt modelId="{CD45B656-E4A7-4E4B-A42C-08022D27C817}">
      <dgm:prSet/>
      <dgm:spPr/>
      <dgm:t>
        <a:bodyPr/>
        <a:lstStyle/>
        <a:p>
          <a:endParaRPr kumimoji="1" lang="ja-JP" altLang="en-US" dirty="0"/>
        </a:p>
      </dgm:t>
    </dgm:pt>
    <dgm:pt modelId="{839B9341-2DB3-4F5A-B4DB-E3E90FB4FCF4}" type="parTrans" cxnId="{DCA4E070-016D-475C-8307-FE854BC03331}">
      <dgm:prSet/>
      <dgm:spPr/>
      <dgm:t>
        <a:bodyPr/>
        <a:lstStyle/>
        <a:p>
          <a:endParaRPr kumimoji="1" lang="ja-JP" altLang="en-US"/>
        </a:p>
      </dgm:t>
    </dgm:pt>
    <dgm:pt modelId="{9ED893EF-7009-49BA-893E-B52D75EFE812}" type="sibTrans" cxnId="{DCA4E070-016D-475C-8307-FE854BC03331}">
      <dgm:prSet/>
      <dgm:spPr/>
      <dgm:t>
        <a:bodyPr/>
        <a:lstStyle/>
        <a:p>
          <a:endParaRPr kumimoji="1" lang="ja-JP" altLang="en-US"/>
        </a:p>
      </dgm:t>
    </dgm:pt>
    <dgm:pt modelId="{5961E6D2-531D-4024-BBC4-0998D45A1B41}">
      <dgm:prSet/>
      <dgm:spPr/>
      <dgm:t>
        <a:bodyPr/>
        <a:lstStyle/>
        <a:p>
          <a:endParaRPr kumimoji="1" lang="ja-JP" altLang="en-US" dirty="0"/>
        </a:p>
      </dgm:t>
    </dgm:pt>
    <dgm:pt modelId="{9BE4F4DC-E9F3-4F5C-8C04-92B432438D35}" type="parTrans" cxnId="{6A163D4D-81BF-4F76-8219-96B800C88254}">
      <dgm:prSet/>
      <dgm:spPr/>
      <dgm:t>
        <a:bodyPr/>
        <a:lstStyle/>
        <a:p>
          <a:endParaRPr kumimoji="1" lang="ja-JP" altLang="en-US"/>
        </a:p>
      </dgm:t>
    </dgm:pt>
    <dgm:pt modelId="{C19515ED-7C9E-4C7F-9479-9B9123507E0C}" type="sibTrans" cxnId="{6A163D4D-81BF-4F76-8219-96B800C88254}">
      <dgm:prSet/>
      <dgm:spPr/>
      <dgm:t>
        <a:bodyPr/>
        <a:lstStyle/>
        <a:p>
          <a:endParaRPr kumimoji="1" lang="ja-JP" altLang="en-US"/>
        </a:p>
      </dgm:t>
    </dgm:pt>
    <dgm:pt modelId="{20C5959B-58FD-4513-87F3-E76084A673C6}">
      <dgm:prSet/>
      <dgm:spPr/>
      <dgm:t>
        <a:bodyPr/>
        <a:lstStyle/>
        <a:p>
          <a:endParaRPr kumimoji="1" lang="ja-JP" altLang="en-US" dirty="0"/>
        </a:p>
      </dgm:t>
    </dgm:pt>
    <dgm:pt modelId="{1EB660FE-4804-4814-831F-0D475CABA963}" type="parTrans" cxnId="{C2C93F78-9640-45D9-B457-35A24E21E372}">
      <dgm:prSet/>
      <dgm:spPr/>
      <dgm:t>
        <a:bodyPr/>
        <a:lstStyle/>
        <a:p>
          <a:endParaRPr kumimoji="1" lang="ja-JP" altLang="en-US"/>
        </a:p>
      </dgm:t>
    </dgm:pt>
    <dgm:pt modelId="{0209BEFC-53A8-4CF1-B54D-C61062DD8160}" type="sibTrans" cxnId="{C2C93F78-9640-45D9-B457-35A24E21E372}">
      <dgm:prSet/>
      <dgm:spPr/>
      <dgm:t>
        <a:bodyPr/>
        <a:lstStyle/>
        <a:p>
          <a:endParaRPr kumimoji="1" lang="ja-JP" altLang="en-US"/>
        </a:p>
      </dgm:t>
    </dgm:pt>
    <dgm:pt modelId="{0C2A8FFB-5035-409F-B8E7-09CD8DF1CA7E}" type="pres">
      <dgm:prSet presAssocID="{71EB62E8-9DF9-4E15-BD46-3052CA0F13FD}" presName="linear" presStyleCnt="0">
        <dgm:presLayoutVars>
          <dgm:dir/>
          <dgm:animLvl val="lvl"/>
          <dgm:resizeHandles val="exact"/>
        </dgm:presLayoutVars>
      </dgm:prSet>
      <dgm:spPr/>
      <dgm:t>
        <a:bodyPr/>
        <a:lstStyle/>
        <a:p>
          <a:endParaRPr kumimoji="1" lang="ja-JP" altLang="en-US"/>
        </a:p>
      </dgm:t>
    </dgm:pt>
    <dgm:pt modelId="{18D3FFBE-956F-43A3-8760-EDD8527AE63C}" type="pres">
      <dgm:prSet presAssocID="{0518C752-A893-4EE3-8C1F-F3F8A7832348}" presName="parentLin" presStyleCnt="0"/>
      <dgm:spPr/>
    </dgm:pt>
    <dgm:pt modelId="{CDF7BFE5-9518-4D4F-B6A2-A1215A94DD7D}" type="pres">
      <dgm:prSet presAssocID="{0518C752-A893-4EE3-8C1F-F3F8A7832348}" presName="parentLeftMargin" presStyleLbl="node1" presStyleIdx="0" presStyleCnt="2"/>
      <dgm:spPr/>
      <dgm:t>
        <a:bodyPr/>
        <a:lstStyle/>
        <a:p>
          <a:endParaRPr kumimoji="1" lang="ja-JP" altLang="en-US"/>
        </a:p>
      </dgm:t>
    </dgm:pt>
    <dgm:pt modelId="{D6DA1E8B-ACA9-4BAC-84DF-6C14FFFA16E2}" type="pres">
      <dgm:prSet presAssocID="{0518C752-A893-4EE3-8C1F-F3F8A7832348}" presName="parentText" presStyleLbl="node1" presStyleIdx="0" presStyleCnt="2">
        <dgm:presLayoutVars>
          <dgm:chMax val="0"/>
          <dgm:bulletEnabled val="1"/>
        </dgm:presLayoutVars>
      </dgm:prSet>
      <dgm:spPr/>
      <dgm:t>
        <a:bodyPr/>
        <a:lstStyle/>
        <a:p>
          <a:endParaRPr kumimoji="1" lang="ja-JP" altLang="en-US"/>
        </a:p>
      </dgm:t>
    </dgm:pt>
    <dgm:pt modelId="{ADF706A2-5256-46F1-AFCB-5EEF6DB20C58}" type="pres">
      <dgm:prSet presAssocID="{0518C752-A893-4EE3-8C1F-F3F8A7832348}" presName="negativeSpace" presStyleCnt="0"/>
      <dgm:spPr/>
    </dgm:pt>
    <dgm:pt modelId="{27314498-E658-4440-9CC3-C7E780B3D131}" type="pres">
      <dgm:prSet presAssocID="{0518C752-A893-4EE3-8C1F-F3F8A7832348}" presName="childText" presStyleLbl="conFgAcc1" presStyleIdx="0" presStyleCnt="2" custLinFactNeighborX="-833">
        <dgm:presLayoutVars>
          <dgm:bulletEnabled val="1"/>
        </dgm:presLayoutVars>
      </dgm:prSet>
      <dgm:spPr/>
      <dgm:t>
        <a:bodyPr/>
        <a:lstStyle/>
        <a:p>
          <a:endParaRPr kumimoji="1" lang="ja-JP" altLang="en-US"/>
        </a:p>
      </dgm:t>
    </dgm:pt>
    <dgm:pt modelId="{5990A1FE-BBE3-4977-8D27-F6B755694156}" type="pres">
      <dgm:prSet presAssocID="{440DA477-F3A2-4124-9324-4DE29FA3D2E3}" presName="spaceBetweenRectangles" presStyleCnt="0"/>
      <dgm:spPr/>
    </dgm:pt>
    <dgm:pt modelId="{44D58941-379A-415C-BAB1-CB3E4BDF1BEB}" type="pres">
      <dgm:prSet presAssocID="{DC8B7035-A0D7-445A-B69B-77C5CAAE0BF9}" presName="parentLin" presStyleCnt="0"/>
      <dgm:spPr/>
    </dgm:pt>
    <dgm:pt modelId="{15433D60-B2A9-443E-AFCE-5A1BFCDC9C8A}" type="pres">
      <dgm:prSet presAssocID="{DC8B7035-A0D7-445A-B69B-77C5CAAE0BF9}" presName="parentLeftMargin" presStyleLbl="node1" presStyleIdx="0" presStyleCnt="2"/>
      <dgm:spPr/>
      <dgm:t>
        <a:bodyPr/>
        <a:lstStyle/>
        <a:p>
          <a:endParaRPr kumimoji="1" lang="ja-JP" altLang="en-US"/>
        </a:p>
      </dgm:t>
    </dgm:pt>
    <dgm:pt modelId="{288EB770-4354-421A-AB18-034046BA4D3E}" type="pres">
      <dgm:prSet presAssocID="{DC8B7035-A0D7-445A-B69B-77C5CAAE0BF9}" presName="parentText" presStyleLbl="node1" presStyleIdx="1" presStyleCnt="2">
        <dgm:presLayoutVars>
          <dgm:chMax val="0"/>
          <dgm:bulletEnabled val="1"/>
        </dgm:presLayoutVars>
      </dgm:prSet>
      <dgm:spPr/>
      <dgm:t>
        <a:bodyPr/>
        <a:lstStyle/>
        <a:p>
          <a:endParaRPr kumimoji="1" lang="ja-JP" altLang="en-US"/>
        </a:p>
      </dgm:t>
    </dgm:pt>
    <dgm:pt modelId="{6995CB4C-FA84-4A1F-9759-D0B41AB2B3DB}" type="pres">
      <dgm:prSet presAssocID="{DC8B7035-A0D7-445A-B69B-77C5CAAE0BF9}" presName="negativeSpace" presStyleCnt="0"/>
      <dgm:spPr/>
    </dgm:pt>
    <dgm:pt modelId="{8E4480F3-7E7C-4AA7-9210-03384D2754B3}" type="pres">
      <dgm:prSet presAssocID="{DC8B7035-A0D7-445A-B69B-77C5CAAE0BF9}" presName="childText" presStyleLbl="conFgAcc1" presStyleIdx="1" presStyleCnt="2">
        <dgm:presLayoutVars>
          <dgm:bulletEnabled val="1"/>
        </dgm:presLayoutVars>
      </dgm:prSet>
      <dgm:spPr/>
      <dgm:t>
        <a:bodyPr/>
        <a:lstStyle/>
        <a:p>
          <a:endParaRPr kumimoji="1" lang="ja-JP" altLang="en-US"/>
        </a:p>
      </dgm:t>
    </dgm:pt>
  </dgm:ptLst>
  <dgm:cxnLst>
    <dgm:cxn modelId="{09C8BA22-3D18-4B97-974B-18D11B94A641}" srcId="{71EB62E8-9DF9-4E15-BD46-3052CA0F13FD}" destId="{DC8B7035-A0D7-445A-B69B-77C5CAAE0BF9}" srcOrd="1" destOrd="0" parTransId="{6D517B5F-8A4B-47AC-B3A3-6E79857796FC}" sibTransId="{EDBFE12F-EA54-4FAB-828C-06D0CD5719B4}"/>
    <dgm:cxn modelId="{ABB1B3F9-B2F9-417B-A2F2-0A1BDA4AFB8F}" type="presOf" srcId="{20C5959B-58FD-4513-87F3-E76084A673C6}" destId="{8E4480F3-7E7C-4AA7-9210-03384D2754B3}" srcOrd="0" destOrd="2" presId="urn:microsoft.com/office/officeart/2005/8/layout/list1"/>
    <dgm:cxn modelId="{17EF8841-8526-47D7-A63E-C05060E14155}" type="presOf" srcId="{5961E6D2-531D-4024-BBC4-0998D45A1B41}" destId="{8E4480F3-7E7C-4AA7-9210-03384D2754B3}" srcOrd="0" destOrd="1" presId="urn:microsoft.com/office/officeart/2005/8/layout/list1"/>
    <dgm:cxn modelId="{5AEF2364-60F9-49BC-8596-A02754A09C00}" type="presOf" srcId="{9A1FF030-290C-400D-A47E-E92792A214D5}" destId="{27314498-E658-4440-9CC3-C7E780B3D131}" srcOrd="0" destOrd="0" presId="urn:microsoft.com/office/officeart/2005/8/layout/list1"/>
    <dgm:cxn modelId="{BF87609C-169A-4799-A235-AA0D03123E17}" type="presOf" srcId="{0518C752-A893-4EE3-8C1F-F3F8A7832348}" destId="{D6DA1E8B-ACA9-4BAC-84DF-6C14FFFA16E2}" srcOrd="1" destOrd="0" presId="urn:microsoft.com/office/officeart/2005/8/layout/list1"/>
    <dgm:cxn modelId="{E97DA51D-9916-4884-B288-7937DB7AEAAC}" type="presOf" srcId="{0518C752-A893-4EE3-8C1F-F3F8A7832348}" destId="{CDF7BFE5-9518-4D4F-B6A2-A1215A94DD7D}" srcOrd="0" destOrd="0" presId="urn:microsoft.com/office/officeart/2005/8/layout/list1"/>
    <dgm:cxn modelId="{6A163D4D-81BF-4F76-8219-96B800C88254}" srcId="{DC8B7035-A0D7-445A-B69B-77C5CAAE0BF9}" destId="{5961E6D2-531D-4024-BBC4-0998D45A1B41}" srcOrd="1" destOrd="0" parTransId="{9BE4F4DC-E9F3-4F5C-8C04-92B432438D35}" sibTransId="{C19515ED-7C9E-4C7F-9479-9B9123507E0C}"/>
    <dgm:cxn modelId="{F9A0939C-04E8-4BE3-8CAE-B05162165B23}" srcId="{71EB62E8-9DF9-4E15-BD46-3052CA0F13FD}" destId="{0518C752-A893-4EE3-8C1F-F3F8A7832348}" srcOrd="0" destOrd="0" parTransId="{0DD13FDB-9F1B-4108-9DA3-700EDC1BC4DE}" sibTransId="{440DA477-F3A2-4124-9324-4DE29FA3D2E3}"/>
    <dgm:cxn modelId="{6EB5070F-9A93-4AA7-92E2-C573C63E4D52}" type="presOf" srcId="{71EB62E8-9DF9-4E15-BD46-3052CA0F13FD}" destId="{0C2A8FFB-5035-409F-B8E7-09CD8DF1CA7E}" srcOrd="0" destOrd="0" presId="urn:microsoft.com/office/officeart/2005/8/layout/list1"/>
    <dgm:cxn modelId="{EC8F6DB0-7CDE-4088-AAC5-733398B6C518}" type="presOf" srcId="{DC8B7035-A0D7-445A-B69B-77C5CAAE0BF9}" destId="{15433D60-B2A9-443E-AFCE-5A1BFCDC9C8A}" srcOrd="0" destOrd="0" presId="urn:microsoft.com/office/officeart/2005/8/layout/list1"/>
    <dgm:cxn modelId="{C2C93F78-9640-45D9-B457-35A24E21E372}" srcId="{DC8B7035-A0D7-445A-B69B-77C5CAAE0BF9}" destId="{20C5959B-58FD-4513-87F3-E76084A673C6}" srcOrd="2" destOrd="0" parTransId="{1EB660FE-4804-4814-831F-0D475CABA963}" sibTransId="{0209BEFC-53A8-4CF1-B54D-C61062DD8160}"/>
    <dgm:cxn modelId="{DCA4E070-016D-475C-8307-FE854BC03331}" srcId="{DC8B7035-A0D7-445A-B69B-77C5CAAE0BF9}" destId="{CD45B656-E4A7-4E4B-A42C-08022D27C817}" srcOrd="3" destOrd="0" parTransId="{839B9341-2DB3-4F5A-B4DB-E3E90FB4FCF4}" sibTransId="{9ED893EF-7009-49BA-893E-B52D75EFE812}"/>
    <dgm:cxn modelId="{CDD2C0AF-E232-423B-ABDD-60782EFFE5FC}" srcId="{DC8B7035-A0D7-445A-B69B-77C5CAAE0BF9}" destId="{B81BA0BF-4496-4279-8A9B-0BE54CA1F7F2}" srcOrd="0" destOrd="0" parTransId="{DF74DD03-51A6-483F-AC62-17FF8F0582F9}" sibTransId="{CE2FDD7D-6262-41A1-A596-9FBD70C64D92}"/>
    <dgm:cxn modelId="{412727A5-0DB8-4231-A52B-46AD7D7E2250}" type="presOf" srcId="{B81BA0BF-4496-4279-8A9B-0BE54CA1F7F2}" destId="{8E4480F3-7E7C-4AA7-9210-03384D2754B3}" srcOrd="0" destOrd="0" presId="urn:microsoft.com/office/officeart/2005/8/layout/list1"/>
    <dgm:cxn modelId="{D9A0E92A-B305-4853-8688-EE9C9A3516F1}" srcId="{0518C752-A893-4EE3-8C1F-F3F8A7832348}" destId="{9A1FF030-290C-400D-A47E-E92792A214D5}" srcOrd="0" destOrd="0" parTransId="{82053CC8-5516-4DD3-8EB9-31D67AD73AAE}" sibTransId="{30E3CA02-7FA6-4134-8FBF-6D5CC85D1F6F}"/>
    <dgm:cxn modelId="{60D3D19B-79FC-4269-8A8F-D8F828C53786}" type="presOf" srcId="{DC8B7035-A0D7-445A-B69B-77C5CAAE0BF9}" destId="{288EB770-4354-421A-AB18-034046BA4D3E}" srcOrd="1" destOrd="0" presId="urn:microsoft.com/office/officeart/2005/8/layout/list1"/>
    <dgm:cxn modelId="{77BC5E20-DC4D-435B-B9B2-5032DCDB5114}" type="presOf" srcId="{CD45B656-E4A7-4E4B-A42C-08022D27C817}" destId="{8E4480F3-7E7C-4AA7-9210-03384D2754B3}" srcOrd="0" destOrd="3" presId="urn:microsoft.com/office/officeart/2005/8/layout/list1"/>
    <dgm:cxn modelId="{3BA1B69E-13A2-4B59-8964-A03B6A0636AD}" type="presParOf" srcId="{0C2A8FFB-5035-409F-B8E7-09CD8DF1CA7E}" destId="{18D3FFBE-956F-43A3-8760-EDD8527AE63C}" srcOrd="0" destOrd="0" presId="urn:microsoft.com/office/officeart/2005/8/layout/list1"/>
    <dgm:cxn modelId="{3E1F718E-7A3C-4F8E-8A84-CACEBCBB1877}" type="presParOf" srcId="{18D3FFBE-956F-43A3-8760-EDD8527AE63C}" destId="{CDF7BFE5-9518-4D4F-B6A2-A1215A94DD7D}" srcOrd="0" destOrd="0" presId="urn:microsoft.com/office/officeart/2005/8/layout/list1"/>
    <dgm:cxn modelId="{521A5AE1-F831-49A9-832A-9BAA83D49C12}" type="presParOf" srcId="{18D3FFBE-956F-43A3-8760-EDD8527AE63C}" destId="{D6DA1E8B-ACA9-4BAC-84DF-6C14FFFA16E2}" srcOrd="1" destOrd="0" presId="urn:microsoft.com/office/officeart/2005/8/layout/list1"/>
    <dgm:cxn modelId="{2F6E9E67-9ED3-4377-9081-C57461302524}" type="presParOf" srcId="{0C2A8FFB-5035-409F-B8E7-09CD8DF1CA7E}" destId="{ADF706A2-5256-46F1-AFCB-5EEF6DB20C58}" srcOrd="1" destOrd="0" presId="urn:microsoft.com/office/officeart/2005/8/layout/list1"/>
    <dgm:cxn modelId="{1779A68A-12F8-4EF6-8ABD-93F2B85633A4}" type="presParOf" srcId="{0C2A8FFB-5035-409F-B8E7-09CD8DF1CA7E}" destId="{27314498-E658-4440-9CC3-C7E780B3D131}" srcOrd="2" destOrd="0" presId="urn:microsoft.com/office/officeart/2005/8/layout/list1"/>
    <dgm:cxn modelId="{2A09480C-B6DC-480E-81ED-472F0CB863A4}" type="presParOf" srcId="{0C2A8FFB-5035-409F-B8E7-09CD8DF1CA7E}" destId="{5990A1FE-BBE3-4977-8D27-F6B755694156}" srcOrd="3" destOrd="0" presId="urn:microsoft.com/office/officeart/2005/8/layout/list1"/>
    <dgm:cxn modelId="{3AE9DE05-F2ED-45C6-8182-853E763F9E58}" type="presParOf" srcId="{0C2A8FFB-5035-409F-B8E7-09CD8DF1CA7E}" destId="{44D58941-379A-415C-BAB1-CB3E4BDF1BEB}" srcOrd="4" destOrd="0" presId="urn:microsoft.com/office/officeart/2005/8/layout/list1"/>
    <dgm:cxn modelId="{895A9EF3-AC2D-4671-849C-7D3198491895}" type="presParOf" srcId="{44D58941-379A-415C-BAB1-CB3E4BDF1BEB}" destId="{15433D60-B2A9-443E-AFCE-5A1BFCDC9C8A}" srcOrd="0" destOrd="0" presId="urn:microsoft.com/office/officeart/2005/8/layout/list1"/>
    <dgm:cxn modelId="{D6748A46-82C7-4CF9-A83D-8E7F14DC7C80}" type="presParOf" srcId="{44D58941-379A-415C-BAB1-CB3E4BDF1BEB}" destId="{288EB770-4354-421A-AB18-034046BA4D3E}" srcOrd="1" destOrd="0" presId="urn:microsoft.com/office/officeart/2005/8/layout/list1"/>
    <dgm:cxn modelId="{855DD946-D00C-4C76-84D1-8535976216EF}" type="presParOf" srcId="{0C2A8FFB-5035-409F-B8E7-09CD8DF1CA7E}" destId="{6995CB4C-FA84-4A1F-9759-D0B41AB2B3DB}" srcOrd="5" destOrd="0" presId="urn:microsoft.com/office/officeart/2005/8/layout/list1"/>
    <dgm:cxn modelId="{428F9F7B-0D3C-4E6E-8CAB-6D7A8DD73275}" type="presParOf" srcId="{0C2A8FFB-5035-409F-B8E7-09CD8DF1CA7E}" destId="{8E4480F3-7E7C-4AA7-9210-03384D2754B3}"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EB62E8-9DF9-4E15-BD46-3052CA0F13F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kumimoji="1" lang="ja-JP" altLang="en-US"/>
        </a:p>
      </dgm:t>
    </dgm:pt>
    <dgm:pt modelId="{0518C752-A893-4EE3-8C1F-F3F8A7832348}">
      <dgm:prSet phldrT="[テキスト]" custT="1"/>
      <dgm:spPr/>
      <dgm:t>
        <a:bodyPr/>
        <a:lstStyle/>
        <a:p>
          <a:r>
            <a:rPr kumimoji="1" lang="ja-JP" altLang="en-US" sz="1800" b="1" u="sng" dirty="0" smtClean="0"/>
            <a:t>自殺未遂者への相談支援</a:t>
          </a:r>
          <a:endParaRPr kumimoji="1" lang="ja-JP" altLang="en-US" sz="1800" b="1" u="sng" dirty="0"/>
        </a:p>
      </dgm:t>
    </dgm:pt>
    <dgm:pt modelId="{0DD13FDB-9F1B-4108-9DA3-700EDC1BC4DE}" type="parTrans" cxnId="{F9A0939C-04E8-4BE3-8CAE-B05162165B23}">
      <dgm:prSet/>
      <dgm:spPr/>
      <dgm:t>
        <a:bodyPr/>
        <a:lstStyle/>
        <a:p>
          <a:endParaRPr kumimoji="1" lang="ja-JP" altLang="en-US"/>
        </a:p>
      </dgm:t>
    </dgm:pt>
    <dgm:pt modelId="{440DA477-F3A2-4124-9324-4DE29FA3D2E3}" type="sibTrans" cxnId="{F9A0939C-04E8-4BE3-8CAE-B05162165B23}">
      <dgm:prSet/>
      <dgm:spPr/>
      <dgm:t>
        <a:bodyPr/>
        <a:lstStyle/>
        <a:p>
          <a:endParaRPr kumimoji="1" lang="ja-JP" altLang="en-US"/>
        </a:p>
      </dgm:t>
    </dgm:pt>
    <dgm:pt modelId="{DC8B7035-A0D7-445A-B69B-77C5CAAE0BF9}">
      <dgm:prSet phldrT="[テキスト]" custT="1"/>
      <dgm:spPr/>
      <dgm:t>
        <a:bodyPr/>
        <a:lstStyle/>
        <a:p>
          <a:r>
            <a:rPr kumimoji="1" lang="ja-JP" altLang="en-US" sz="1800" b="1" u="sng" dirty="0" smtClean="0"/>
            <a:t>各種研修事業</a:t>
          </a:r>
          <a:endParaRPr kumimoji="1" lang="ja-JP" altLang="en-US" sz="1800" b="1" u="sng" dirty="0"/>
        </a:p>
      </dgm:t>
    </dgm:pt>
    <dgm:pt modelId="{6D517B5F-8A4B-47AC-B3A3-6E79857796FC}" type="parTrans" cxnId="{09C8BA22-3D18-4B97-974B-18D11B94A641}">
      <dgm:prSet/>
      <dgm:spPr/>
      <dgm:t>
        <a:bodyPr/>
        <a:lstStyle/>
        <a:p>
          <a:endParaRPr kumimoji="1" lang="ja-JP" altLang="en-US"/>
        </a:p>
      </dgm:t>
    </dgm:pt>
    <dgm:pt modelId="{EDBFE12F-EA54-4FAB-828C-06D0CD5719B4}" type="sibTrans" cxnId="{09C8BA22-3D18-4B97-974B-18D11B94A641}">
      <dgm:prSet/>
      <dgm:spPr/>
      <dgm:t>
        <a:bodyPr/>
        <a:lstStyle/>
        <a:p>
          <a:endParaRPr kumimoji="1" lang="ja-JP" altLang="en-US"/>
        </a:p>
      </dgm:t>
    </dgm:pt>
    <dgm:pt modelId="{9A1FF030-290C-400D-A47E-E92792A214D5}">
      <dgm:prSet custT="1"/>
      <dgm:spPr/>
      <dgm:t>
        <a:bodyPr/>
        <a:lstStyle/>
        <a:p>
          <a:r>
            <a:rPr kumimoji="1" lang="ja-JP" altLang="en-US" sz="1600" dirty="0" smtClean="0"/>
            <a:t>警察、救急隊、救急告示病院との連携による自殺未遂者に対する直接支援</a:t>
          </a:r>
          <a:endParaRPr kumimoji="1" lang="ja-JP" altLang="en-US" sz="1600" dirty="0"/>
        </a:p>
      </dgm:t>
    </dgm:pt>
    <dgm:pt modelId="{82053CC8-5516-4DD3-8EB9-31D67AD73AAE}" type="parTrans" cxnId="{D9A0E92A-B305-4853-8688-EE9C9A3516F1}">
      <dgm:prSet/>
      <dgm:spPr/>
      <dgm:t>
        <a:bodyPr/>
        <a:lstStyle/>
        <a:p>
          <a:endParaRPr kumimoji="1" lang="ja-JP" altLang="en-US"/>
        </a:p>
      </dgm:t>
    </dgm:pt>
    <dgm:pt modelId="{30E3CA02-7FA6-4134-8FBF-6D5CC85D1F6F}" type="sibTrans" cxnId="{D9A0E92A-B305-4853-8688-EE9C9A3516F1}">
      <dgm:prSet/>
      <dgm:spPr/>
      <dgm:t>
        <a:bodyPr/>
        <a:lstStyle/>
        <a:p>
          <a:endParaRPr kumimoji="1" lang="ja-JP" altLang="en-US"/>
        </a:p>
      </dgm:t>
    </dgm:pt>
    <dgm:pt modelId="{B81BA0BF-4496-4279-8A9B-0BE54CA1F7F2}">
      <dgm:prSet custT="1"/>
      <dgm:spPr/>
      <dgm:t>
        <a:bodyPr/>
        <a:lstStyle/>
        <a:p>
          <a:r>
            <a:rPr kumimoji="1" lang="ja-JP" altLang="en-US" sz="1600" dirty="0" smtClean="0"/>
            <a:t>①救急医療機関関係者　②相談機関従事者　③事業所労務担当者等　④市民</a:t>
          </a:r>
          <a:endParaRPr kumimoji="1" lang="ja-JP" altLang="en-US" sz="1600" dirty="0"/>
        </a:p>
      </dgm:t>
    </dgm:pt>
    <dgm:pt modelId="{DF74DD03-51A6-483F-AC62-17FF8F0582F9}" type="parTrans" cxnId="{CDD2C0AF-E232-423B-ABDD-60782EFFE5FC}">
      <dgm:prSet/>
      <dgm:spPr/>
      <dgm:t>
        <a:bodyPr/>
        <a:lstStyle/>
        <a:p>
          <a:endParaRPr kumimoji="1" lang="ja-JP" altLang="en-US"/>
        </a:p>
      </dgm:t>
    </dgm:pt>
    <dgm:pt modelId="{CE2FDD7D-6262-41A1-A596-9FBD70C64D92}" type="sibTrans" cxnId="{CDD2C0AF-E232-423B-ABDD-60782EFFE5FC}">
      <dgm:prSet/>
      <dgm:spPr/>
      <dgm:t>
        <a:bodyPr/>
        <a:lstStyle/>
        <a:p>
          <a:endParaRPr kumimoji="1" lang="ja-JP" altLang="en-US"/>
        </a:p>
      </dgm:t>
    </dgm:pt>
    <dgm:pt modelId="{738168C4-4870-422C-9819-66329F1EB2E2}">
      <dgm:prSet custT="1"/>
      <dgm:spPr/>
      <dgm:t>
        <a:bodyPr/>
        <a:lstStyle/>
        <a:p>
          <a:r>
            <a:rPr kumimoji="1" lang="ja-JP" altLang="en-US" sz="1800" b="1" u="sng" dirty="0" smtClean="0"/>
            <a:t>市内関係機関の連絡調整</a:t>
          </a:r>
          <a:endParaRPr kumimoji="1" lang="ja-JP" altLang="en-US" sz="1800" b="1" u="sng" dirty="0"/>
        </a:p>
      </dgm:t>
    </dgm:pt>
    <dgm:pt modelId="{41731F67-8675-4D6A-AC5B-3C18055FA384}" type="parTrans" cxnId="{133DE5EE-2A88-4503-9D34-4026603ED2AD}">
      <dgm:prSet/>
      <dgm:spPr/>
      <dgm:t>
        <a:bodyPr/>
        <a:lstStyle/>
        <a:p>
          <a:endParaRPr kumimoji="1" lang="ja-JP" altLang="en-US"/>
        </a:p>
      </dgm:t>
    </dgm:pt>
    <dgm:pt modelId="{894B0E3A-99C2-421E-AAB5-F6A68466CCAE}" type="sibTrans" cxnId="{133DE5EE-2A88-4503-9D34-4026603ED2AD}">
      <dgm:prSet/>
      <dgm:spPr/>
      <dgm:t>
        <a:bodyPr/>
        <a:lstStyle/>
        <a:p>
          <a:endParaRPr kumimoji="1" lang="ja-JP" altLang="en-US"/>
        </a:p>
      </dgm:t>
    </dgm:pt>
    <dgm:pt modelId="{5217F487-D0E4-433E-A9D0-623A90C0F6E6}">
      <dgm:prSet custT="1"/>
      <dgm:spPr/>
      <dgm:t>
        <a:bodyPr/>
        <a:lstStyle/>
        <a:p>
          <a:r>
            <a:rPr kumimoji="1" lang="ja-JP" altLang="en-US" sz="1800" b="1" u="sng" dirty="0" smtClean="0"/>
            <a:t>普及啓発</a:t>
          </a:r>
          <a:endParaRPr kumimoji="1" lang="ja-JP" altLang="en-US" sz="1800" b="1" u="sng" dirty="0"/>
        </a:p>
      </dgm:t>
    </dgm:pt>
    <dgm:pt modelId="{28E1E1F7-1690-427A-90B0-991DC4422252}" type="parTrans" cxnId="{A0D228B3-C818-4482-857F-4A995316AFD7}">
      <dgm:prSet/>
      <dgm:spPr/>
      <dgm:t>
        <a:bodyPr/>
        <a:lstStyle/>
        <a:p>
          <a:endParaRPr kumimoji="1" lang="ja-JP" altLang="en-US"/>
        </a:p>
      </dgm:t>
    </dgm:pt>
    <dgm:pt modelId="{224EABD6-F4E5-4AC0-A800-3D94052F030D}" type="sibTrans" cxnId="{A0D228B3-C818-4482-857F-4A995316AFD7}">
      <dgm:prSet/>
      <dgm:spPr/>
      <dgm:t>
        <a:bodyPr/>
        <a:lstStyle/>
        <a:p>
          <a:endParaRPr kumimoji="1" lang="ja-JP" altLang="en-US"/>
        </a:p>
      </dgm:t>
    </dgm:pt>
    <dgm:pt modelId="{CEA85E8C-237D-4D58-BF28-B97D6CCDFE21}">
      <dgm:prSet custT="1"/>
      <dgm:spPr/>
      <dgm:t>
        <a:bodyPr/>
        <a:lstStyle/>
        <a:p>
          <a:r>
            <a:rPr kumimoji="1" lang="ja-JP" altLang="en-US" sz="1600" dirty="0" smtClean="0"/>
            <a:t>自殺対策予防週間（</a:t>
          </a:r>
          <a:r>
            <a:rPr kumimoji="1" lang="en-US" altLang="ja-JP" sz="1600" dirty="0" smtClean="0"/>
            <a:t>9</a:t>
          </a:r>
          <a:r>
            <a:rPr kumimoji="1" lang="ja-JP" altLang="en-US" sz="1600" dirty="0" smtClean="0"/>
            <a:t>月）、自殺対策強化月間（</a:t>
          </a:r>
          <a:r>
            <a:rPr kumimoji="1" lang="en-US" altLang="ja-JP" sz="1600" dirty="0" smtClean="0"/>
            <a:t>3</a:t>
          </a:r>
          <a:r>
            <a:rPr kumimoji="1" lang="ja-JP" altLang="en-US" sz="1600" dirty="0" smtClean="0"/>
            <a:t>月）での啓発活動</a:t>
          </a:r>
          <a:endParaRPr kumimoji="1" lang="ja-JP" altLang="en-US" sz="1600" dirty="0"/>
        </a:p>
      </dgm:t>
    </dgm:pt>
    <dgm:pt modelId="{4A64E069-16F1-4430-BE7B-9179B7F67595}" type="parTrans" cxnId="{3565F56E-D6F7-4913-ABFD-7EE04D5E35D3}">
      <dgm:prSet/>
      <dgm:spPr/>
      <dgm:t>
        <a:bodyPr/>
        <a:lstStyle/>
        <a:p>
          <a:endParaRPr kumimoji="1" lang="ja-JP" altLang="en-US"/>
        </a:p>
      </dgm:t>
    </dgm:pt>
    <dgm:pt modelId="{7F7C5614-89AB-462C-BA3F-C4568538AC79}" type="sibTrans" cxnId="{3565F56E-D6F7-4913-ABFD-7EE04D5E35D3}">
      <dgm:prSet/>
      <dgm:spPr/>
      <dgm:t>
        <a:bodyPr/>
        <a:lstStyle/>
        <a:p>
          <a:endParaRPr kumimoji="1" lang="ja-JP" altLang="en-US"/>
        </a:p>
      </dgm:t>
    </dgm:pt>
    <dgm:pt modelId="{EBD57AEB-D6CC-46C0-9EC2-B7D5925FE66B}">
      <dgm:prSet custT="1"/>
      <dgm:spPr/>
      <dgm:t>
        <a:bodyPr/>
        <a:lstStyle/>
        <a:p>
          <a:r>
            <a:rPr kumimoji="1" lang="ja-JP" altLang="en-US" sz="1600" dirty="0" smtClean="0"/>
            <a:t>自殺対策庁内連絡会、自殺対策連絡懇話会の開催</a:t>
          </a:r>
          <a:endParaRPr kumimoji="1" lang="ja-JP" altLang="en-US" sz="1600" dirty="0"/>
        </a:p>
      </dgm:t>
    </dgm:pt>
    <dgm:pt modelId="{74E378A9-5B43-476F-AF31-1AF2EF67C1C6}" type="parTrans" cxnId="{5222F962-606D-4981-9673-933EA43EE76F}">
      <dgm:prSet/>
      <dgm:spPr/>
      <dgm:t>
        <a:bodyPr/>
        <a:lstStyle/>
        <a:p>
          <a:endParaRPr kumimoji="1" lang="ja-JP" altLang="en-US"/>
        </a:p>
      </dgm:t>
    </dgm:pt>
    <dgm:pt modelId="{436CC616-C794-4382-ACF1-55D18F63E7C2}" type="sibTrans" cxnId="{5222F962-606D-4981-9673-933EA43EE76F}">
      <dgm:prSet/>
      <dgm:spPr/>
      <dgm:t>
        <a:bodyPr/>
        <a:lstStyle/>
        <a:p>
          <a:endParaRPr kumimoji="1" lang="ja-JP" altLang="en-US"/>
        </a:p>
      </dgm:t>
    </dgm:pt>
    <dgm:pt modelId="{0399B454-DC39-4DEE-B25F-759C1C583637}">
      <dgm:prSet custT="1"/>
      <dgm:spPr/>
      <dgm:t>
        <a:bodyPr/>
        <a:lstStyle/>
        <a:p>
          <a:r>
            <a:rPr kumimoji="1" lang="ja-JP" altLang="en-US" sz="1600" dirty="0" smtClean="0"/>
            <a:t>市民向け講演会の開催</a:t>
          </a:r>
          <a:endParaRPr kumimoji="1" lang="ja-JP" altLang="en-US" sz="1600" dirty="0"/>
        </a:p>
      </dgm:t>
    </dgm:pt>
    <dgm:pt modelId="{7D3261A2-8B8B-4699-AB11-D713634B3EF4}" type="parTrans" cxnId="{C2037B7A-B78D-467E-AB0D-0149885AB194}">
      <dgm:prSet/>
      <dgm:spPr/>
      <dgm:t>
        <a:bodyPr/>
        <a:lstStyle/>
        <a:p>
          <a:endParaRPr kumimoji="1" lang="ja-JP" altLang="en-US"/>
        </a:p>
      </dgm:t>
    </dgm:pt>
    <dgm:pt modelId="{CB4D76F8-8B82-48EA-8840-9BE7ECBAD912}" type="sibTrans" cxnId="{C2037B7A-B78D-467E-AB0D-0149885AB194}">
      <dgm:prSet/>
      <dgm:spPr/>
      <dgm:t>
        <a:bodyPr/>
        <a:lstStyle/>
        <a:p>
          <a:endParaRPr kumimoji="1" lang="ja-JP" altLang="en-US"/>
        </a:p>
      </dgm:t>
    </dgm:pt>
    <dgm:pt modelId="{0C2A8FFB-5035-409F-B8E7-09CD8DF1CA7E}" type="pres">
      <dgm:prSet presAssocID="{71EB62E8-9DF9-4E15-BD46-3052CA0F13FD}" presName="linear" presStyleCnt="0">
        <dgm:presLayoutVars>
          <dgm:dir/>
          <dgm:animLvl val="lvl"/>
          <dgm:resizeHandles val="exact"/>
        </dgm:presLayoutVars>
      </dgm:prSet>
      <dgm:spPr/>
      <dgm:t>
        <a:bodyPr/>
        <a:lstStyle/>
        <a:p>
          <a:endParaRPr kumimoji="1" lang="ja-JP" altLang="en-US"/>
        </a:p>
      </dgm:t>
    </dgm:pt>
    <dgm:pt modelId="{18D3FFBE-956F-43A3-8760-EDD8527AE63C}" type="pres">
      <dgm:prSet presAssocID="{0518C752-A893-4EE3-8C1F-F3F8A7832348}" presName="parentLin" presStyleCnt="0"/>
      <dgm:spPr/>
    </dgm:pt>
    <dgm:pt modelId="{CDF7BFE5-9518-4D4F-B6A2-A1215A94DD7D}" type="pres">
      <dgm:prSet presAssocID="{0518C752-A893-4EE3-8C1F-F3F8A7832348}" presName="parentLeftMargin" presStyleLbl="node1" presStyleIdx="0" presStyleCnt="4"/>
      <dgm:spPr/>
      <dgm:t>
        <a:bodyPr/>
        <a:lstStyle/>
        <a:p>
          <a:endParaRPr kumimoji="1" lang="ja-JP" altLang="en-US"/>
        </a:p>
      </dgm:t>
    </dgm:pt>
    <dgm:pt modelId="{D6DA1E8B-ACA9-4BAC-84DF-6C14FFFA16E2}" type="pres">
      <dgm:prSet presAssocID="{0518C752-A893-4EE3-8C1F-F3F8A7832348}" presName="parentText" presStyleLbl="node1" presStyleIdx="0" presStyleCnt="4">
        <dgm:presLayoutVars>
          <dgm:chMax val="0"/>
          <dgm:bulletEnabled val="1"/>
        </dgm:presLayoutVars>
      </dgm:prSet>
      <dgm:spPr/>
      <dgm:t>
        <a:bodyPr/>
        <a:lstStyle/>
        <a:p>
          <a:endParaRPr kumimoji="1" lang="ja-JP" altLang="en-US"/>
        </a:p>
      </dgm:t>
    </dgm:pt>
    <dgm:pt modelId="{ADF706A2-5256-46F1-AFCB-5EEF6DB20C58}" type="pres">
      <dgm:prSet presAssocID="{0518C752-A893-4EE3-8C1F-F3F8A7832348}" presName="negativeSpace" presStyleCnt="0"/>
      <dgm:spPr/>
    </dgm:pt>
    <dgm:pt modelId="{27314498-E658-4440-9CC3-C7E780B3D131}" type="pres">
      <dgm:prSet presAssocID="{0518C752-A893-4EE3-8C1F-F3F8A7832348}" presName="childText" presStyleLbl="conFgAcc1" presStyleIdx="0" presStyleCnt="4" custLinFactNeighborX="-833">
        <dgm:presLayoutVars>
          <dgm:bulletEnabled val="1"/>
        </dgm:presLayoutVars>
      </dgm:prSet>
      <dgm:spPr/>
      <dgm:t>
        <a:bodyPr/>
        <a:lstStyle/>
        <a:p>
          <a:endParaRPr kumimoji="1" lang="ja-JP" altLang="en-US"/>
        </a:p>
      </dgm:t>
    </dgm:pt>
    <dgm:pt modelId="{5990A1FE-BBE3-4977-8D27-F6B755694156}" type="pres">
      <dgm:prSet presAssocID="{440DA477-F3A2-4124-9324-4DE29FA3D2E3}" presName="spaceBetweenRectangles" presStyleCnt="0"/>
      <dgm:spPr/>
    </dgm:pt>
    <dgm:pt modelId="{44D58941-379A-415C-BAB1-CB3E4BDF1BEB}" type="pres">
      <dgm:prSet presAssocID="{DC8B7035-A0D7-445A-B69B-77C5CAAE0BF9}" presName="parentLin" presStyleCnt="0"/>
      <dgm:spPr/>
    </dgm:pt>
    <dgm:pt modelId="{15433D60-B2A9-443E-AFCE-5A1BFCDC9C8A}" type="pres">
      <dgm:prSet presAssocID="{DC8B7035-A0D7-445A-B69B-77C5CAAE0BF9}" presName="parentLeftMargin" presStyleLbl="node1" presStyleIdx="0" presStyleCnt="4"/>
      <dgm:spPr/>
      <dgm:t>
        <a:bodyPr/>
        <a:lstStyle/>
        <a:p>
          <a:endParaRPr kumimoji="1" lang="ja-JP" altLang="en-US"/>
        </a:p>
      </dgm:t>
    </dgm:pt>
    <dgm:pt modelId="{288EB770-4354-421A-AB18-034046BA4D3E}" type="pres">
      <dgm:prSet presAssocID="{DC8B7035-A0D7-445A-B69B-77C5CAAE0BF9}" presName="parentText" presStyleLbl="node1" presStyleIdx="1" presStyleCnt="4">
        <dgm:presLayoutVars>
          <dgm:chMax val="0"/>
          <dgm:bulletEnabled val="1"/>
        </dgm:presLayoutVars>
      </dgm:prSet>
      <dgm:spPr/>
      <dgm:t>
        <a:bodyPr/>
        <a:lstStyle/>
        <a:p>
          <a:endParaRPr kumimoji="1" lang="ja-JP" altLang="en-US"/>
        </a:p>
      </dgm:t>
    </dgm:pt>
    <dgm:pt modelId="{6995CB4C-FA84-4A1F-9759-D0B41AB2B3DB}" type="pres">
      <dgm:prSet presAssocID="{DC8B7035-A0D7-445A-B69B-77C5CAAE0BF9}" presName="negativeSpace" presStyleCnt="0"/>
      <dgm:spPr/>
    </dgm:pt>
    <dgm:pt modelId="{8E4480F3-7E7C-4AA7-9210-03384D2754B3}" type="pres">
      <dgm:prSet presAssocID="{DC8B7035-A0D7-445A-B69B-77C5CAAE0BF9}" presName="childText" presStyleLbl="conFgAcc1" presStyleIdx="1" presStyleCnt="4">
        <dgm:presLayoutVars>
          <dgm:bulletEnabled val="1"/>
        </dgm:presLayoutVars>
      </dgm:prSet>
      <dgm:spPr/>
      <dgm:t>
        <a:bodyPr/>
        <a:lstStyle/>
        <a:p>
          <a:endParaRPr kumimoji="1" lang="ja-JP" altLang="en-US"/>
        </a:p>
      </dgm:t>
    </dgm:pt>
    <dgm:pt modelId="{88FF5263-6652-4666-9751-5A274ABA3CC2}" type="pres">
      <dgm:prSet presAssocID="{EDBFE12F-EA54-4FAB-828C-06D0CD5719B4}" presName="spaceBetweenRectangles" presStyleCnt="0"/>
      <dgm:spPr/>
    </dgm:pt>
    <dgm:pt modelId="{92B2670F-2B82-48DE-8BFF-21FC87E4AECD}" type="pres">
      <dgm:prSet presAssocID="{5217F487-D0E4-433E-A9D0-623A90C0F6E6}" presName="parentLin" presStyleCnt="0"/>
      <dgm:spPr/>
    </dgm:pt>
    <dgm:pt modelId="{A6D8FCF8-782C-45A4-A226-5125A6E8DD24}" type="pres">
      <dgm:prSet presAssocID="{5217F487-D0E4-433E-A9D0-623A90C0F6E6}" presName="parentLeftMargin" presStyleLbl="node1" presStyleIdx="1" presStyleCnt="4"/>
      <dgm:spPr/>
      <dgm:t>
        <a:bodyPr/>
        <a:lstStyle/>
        <a:p>
          <a:endParaRPr kumimoji="1" lang="ja-JP" altLang="en-US"/>
        </a:p>
      </dgm:t>
    </dgm:pt>
    <dgm:pt modelId="{164C58FC-9D7E-47A9-BB2A-DD7B6F5A04E3}" type="pres">
      <dgm:prSet presAssocID="{5217F487-D0E4-433E-A9D0-623A90C0F6E6}" presName="parentText" presStyleLbl="node1" presStyleIdx="2" presStyleCnt="4">
        <dgm:presLayoutVars>
          <dgm:chMax val="0"/>
          <dgm:bulletEnabled val="1"/>
        </dgm:presLayoutVars>
      </dgm:prSet>
      <dgm:spPr/>
      <dgm:t>
        <a:bodyPr/>
        <a:lstStyle/>
        <a:p>
          <a:endParaRPr kumimoji="1" lang="ja-JP" altLang="en-US"/>
        </a:p>
      </dgm:t>
    </dgm:pt>
    <dgm:pt modelId="{26CC04A0-9167-4E08-A312-617DBC6E70CA}" type="pres">
      <dgm:prSet presAssocID="{5217F487-D0E4-433E-A9D0-623A90C0F6E6}" presName="negativeSpace" presStyleCnt="0"/>
      <dgm:spPr/>
    </dgm:pt>
    <dgm:pt modelId="{DB118B62-EB02-48C8-8060-35A6982248C3}" type="pres">
      <dgm:prSet presAssocID="{5217F487-D0E4-433E-A9D0-623A90C0F6E6}" presName="childText" presStyleLbl="conFgAcc1" presStyleIdx="2" presStyleCnt="4">
        <dgm:presLayoutVars>
          <dgm:bulletEnabled val="1"/>
        </dgm:presLayoutVars>
      </dgm:prSet>
      <dgm:spPr/>
      <dgm:t>
        <a:bodyPr/>
        <a:lstStyle/>
        <a:p>
          <a:endParaRPr kumimoji="1" lang="ja-JP" altLang="en-US"/>
        </a:p>
      </dgm:t>
    </dgm:pt>
    <dgm:pt modelId="{3CA9B1A1-6ED3-4BA7-8036-8F79A0FD32D4}" type="pres">
      <dgm:prSet presAssocID="{224EABD6-F4E5-4AC0-A800-3D94052F030D}" presName="spaceBetweenRectangles" presStyleCnt="0"/>
      <dgm:spPr/>
    </dgm:pt>
    <dgm:pt modelId="{9ED1DBDC-B870-43C5-AD1B-538928576BB0}" type="pres">
      <dgm:prSet presAssocID="{738168C4-4870-422C-9819-66329F1EB2E2}" presName="parentLin" presStyleCnt="0"/>
      <dgm:spPr/>
    </dgm:pt>
    <dgm:pt modelId="{6C94A2D6-0849-4928-A071-B147A2075EBE}" type="pres">
      <dgm:prSet presAssocID="{738168C4-4870-422C-9819-66329F1EB2E2}" presName="parentLeftMargin" presStyleLbl="node1" presStyleIdx="2" presStyleCnt="4"/>
      <dgm:spPr/>
      <dgm:t>
        <a:bodyPr/>
        <a:lstStyle/>
        <a:p>
          <a:endParaRPr kumimoji="1" lang="ja-JP" altLang="en-US"/>
        </a:p>
      </dgm:t>
    </dgm:pt>
    <dgm:pt modelId="{B92DDC5D-636D-43D0-BA6E-E118CC395F63}" type="pres">
      <dgm:prSet presAssocID="{738168C4-4870-422C-9819-66329F1EB2E2}" presName="parentText" presStyleLbl="node1" presStyleIdx="3" presStyleCnt="4">
        <dgm:presLayoutVars>
          <dgm:chMax val="0"/>
          <dgm:bulletEnabled val="1"/>
        </dgm:presLayoutVars>
      </dgm:prSet>
      <dgm:spPr/>
      <dgm:t>
        <a:bodyPr/>
        <a:lstStyle/>
        <a:p>
          <a:endParaRPr kumimoji="1" lang="ja-JP" altLang="en-US"/>
        </a:p>
      </dgm:t>
    </dgm:pt>
    <dgm:pt modelId="{FFECFEC9-CC0B-484A-8943-0D6E0BF75E42}" type="pres">
      <dgm:prSet presAssocID="{738168C4-4870-422C-9819-66329F1EB2E2}" presName="negativeSpace" presStyleCnt="0"/>
      <dgm:spPr/>
    </dgm:pt>
    <dgm:pt modelId="{180E70BD-970A-4880-B1A1-48B69B89E4AA}" type="pres">
      <dgm:prSet presAssocID="{738168C4-4870-422C-9819-66329F1EB2E2}" presName="childText" presStyleLbl="conFgAcc1" presStyleIdx="3" presStyleCnt="4">
        <dgm:presLayoutVars>
          <dgm:bulletEnabled val="1"/>
        </dgm:presLayoutVars>
      </dgm:prSet>
      <dgm:spPr/>
      <dgm:t>
        <a:bodyPr/>
        <a:lstStyle/>
        <a:p>
          <a:endParaRPr kumimoji="1" lang="ja-JP" altLang="en-US"/>
        </a:p>
      </dgm:t>
    </dgm:pt>
  </dgm:ptLst>
  <dgm:cxnLst>
    <dgm:cxn modelId="{081B45B6-A869-4E96-B8E1-D907CD412DF3}" type="presOf" srcId="{DC8B7035-A0D7-445A-B69B-77C5CAAE0BF9}" destId="{15433D60-B2A9-443E-AFCE-5A1BFCDC9C8A}" srcOrd="0" destOrd="0" presId="urn:microsoft.com/office/officeart/2005/8/layout/list1"/>
    <dgm:cxn modelId="{CDD2C0AF-E232-423B-ABDD-60782EFFE5FC}" srcId="{DC8B7035-A0D7-445A-B69B-77C5CAAE0BF9}" destId="{B81BA0BF-4496-4279-8A9B-0BE54CA1F7F2}" srcOrd="0" destOrd="0" parTransId="{DF74DD03-51A6-483F-AC62-17FF8F0582F9}" sibTransId="{CE2FDD7D-6262-41A1-A596-9FBD70C64D92}"/>
    <dgm:cxn modelId="{133DE5EE-2A88-4503-9D34-4026603ED2AD}" srcId="{71EB62E8-9DF9-4E15-BD46-3052CA0F13FD}" destId="{738168C4-4870-422C-9819-66329F1EB2E2}" srcOrd="3" destOrd="0" parTransId="{41731F67-8675-4D6A-AC5B-3C18055FA384}" sibTransId="{894B0E3A-99C2-421E-AAB5-F6A68466CCAE}"/>
    <dgm:cxn modelId="{00B87994-87B7-4084-B04E-24EF54E61DF0}" type="presOf" srcId="{B81BA0BF-4496-4279-8A9B-0BE54CA1F7F2}" destId="{8E4480F3-7E7C-4AA7-9210-03384D2754B3}" srcOrd="0" destOrd="0" presId="urn:microsoft.com/office/officeart/2005/8/layout/list1"/>
    <dgm:cxn modelId="{189E64A4-4B75-4291-8940-053D747514E4}" type="presOf" srcId="{71EB62E8-9DF9-4E15-BD46-3052CA0F13FD}" destId="{0C2A8FFB-5035-409F-B8E7-09CD8DF1CA7E}" srcOrd="0" destOrd="0" presId="urn:microsoft.com/office/officeart/2005/8/layout/list1"/>
    <dgm:cxn modelId="{E9B8D6B2-21CF-4B14-8949-08E0554444F6}" type="presOf" srcId="{9A1FF030-290C-400D-A47E-E92792A214D5}" destId="{27314498-E658-4440-9CC3-C7E780B3D131}" srcOrd="0" destOrd="0" presId="urn:microsoft.com/office/officeart/2005/8/layout/list1"/>
    <dgm:cxn modelId="{CD31038B-3D04-4893-A35B-8BB3C33875A1}" type="presOf" srcId="{CEA85E8C-237D-4D58-BF28-B97D6CCDFE21}" destId="{DB118B62-EB02-48C8-8060-35A6982248C3}" srcOrd="0" destOrd="0" presId="urn:microsoft.com/office/officeart/2005/8/layout/list1"/>
    <dgm:cxn modelId="{A0D228B3-C818-4482-857F-4A995316AFD7}" srcId="{71EB62E8-9DF9-4E15-BD46-3052CA0F13FD}" destId="{5217F487-D0E4-433E-A9D0-623A90C0F6E6}" srcOrd="2" destOrd="0" parTransId="{28E1E1F7-1690-427A-90B0-991DC4422252}" sibTransId="{224EABD6-F4E5-4AC0-A800-3D94052F030D}"/>
    <dgm:cxn modelId="{F9A0939C-04E8-4BE3-8CAE-B05162165B23}" srcId="{71EB62E8-9DF9-4E15-BD46-3052CA0F13FD}" destId="{0518C752-A893-4EE3-8C1F-F3F8A7832348}" srcOrd="0" destOrd="0" parTransId="{0DD13FDB-9F1B-4108-9DA3-700EDC1BC4DE}" sibTransId="{440DA477-F3A2-4124-9324-4DE29FA3D2E3}"/>
    <dgm:cxn modelId="{670A2CE6-05D6-4C83-B514-CB92CF349075}" type="presOf" srcId="{0518C752-A893-4EE3-8C1F-F3F8A7832348}" destId="{CDF7BFE5-9518-4D4F-B6A2-A1215A94DD7D}" srcOrd="0" destOrd="0" presId="urn:microsoft.com/office/officeart/2005/8/layout/list1"/>
    <dgm:cxn modelId="{3565F56E-D6F7-4913-ABFD-7EE04D5E35D3}" srcId="{5217F487-D0E4-433E-A9D0-623A90C0F6E6}" destId="{CEA85E8C-237D-4D58-BF28-B97D6CCDFE21}" srcOrd="0" destOrd="0" parTransId="{4A64E069-16F1-4430-BE7B-9179B7F67595}" sibTransId="{7F7C5614-89AB-462C-BA3F-C4568538AC79}"/>
    <dgm:cxn modelId="{CE467C53-8141-48BE-BD70-C37483962BE7}" type="presOf" srcId="{5217F487-D0E4-433E-A9D0-623A90C0F6E6}" destId="{164C58FC-9D7E-47A9-BB2A-DD7B6F5A04E3}" srcOrd="1" destOrd="0" presId="urn:microsoft.com/office/officeart/2005/8/layout/list1"/>
    <dgm:cxn modelId="{DD2ADDF4-C580-4A05-A5D0-A3AF386EB8EA}" type="presOf" srcId="{0518C752-A893-4EE3-8C1F-F3F8A7832348}" destId="{D6DA1E8B-ACA9-4BAC-84DF-6C14FFFA16E2}" srcOrd="1" destOrd="0" presId="urn:microsoft.com/office/officeart/2005/8/layout/list1"/>
    <dgm:cxn modelId="{5222F962-606D-4981-9673-933EA43EE76F}" srcId="{738168C4-4870-422C-9819-66329F1EB2E2}" destId="{EBD57AEB-D6CC-46C0-9EC2-B7D5925FE66B}" srcOrd="0" destOrd="0" parTransId="{74E378A9-5B43-476F-AF31-1AF2EF67C1C6}" sibTransId="{436CC616-C794-4382-ACF1-55D18F63E7C2}"/>
    <dgm:cxn modelId="{7DB2D359-8146-426A-8787-75AE1630E14B}" type="presOf" srcId="{0399B454-DC39-4DEE-B25F-759C1C583637}" destId="{DB118B62-EB02-48C8-8060-35A6982248C3}" srcOrd="0" destOrd="1" presId="urn:microsoft.com/office/officeart/2005/8/layout/list1"/>
    <dgm:cxn modelId="{D9A0E92A-B305-4853-8688-EE9C9A3516F1}" srcId="{0518C752-A893-4EE3-8C1F-F3F8A7832348}" destId="{9A1FF030-290C-400D-A47E-E92792A214D5}" srcOrd="0" destOrd="0" parTransId="{82053CC8-5516-4DD3-8EB9-31D67AD73AAE}" sibTransId="{30E3CA02-7FA6-4134-8FBF-6D5CC85D1F6F}"/>
    <dgm:cxn modelId="{6144FBBD-E7E7-4313-9B68-E3B5317AB862}" type="presOf" srcId="{EBD57AEB-D6CC-46C0-9EC2-B7D5925FE66B}" destId="{180E70BD-970A-4880-B1A1-48B69B89E4AA}" srcOrd="0" destOrd="0" presId="urn:microsoft.com/office/officeart/2005/8/layout/list1"/>
    <dgm:cxn modelId="{C2037B7A-B78D-467E-AB0D-0149885AB194}" srcId="{5217F487-D0E4-433E-A9D0-623A90C0F6E6}" destId="{0399B454-DC39-4DEE-B25F-759C1C583637}" srcOrd="1" destOrd="0" parTransId="{7D3261A2-8B8B-4699-AB11-D713634B3EF4}" sibTransId="{CB4D76F8-8B82-48EA-8840-9BE7ECBAD912}"/>
    <dgm:cxn modelId="{84D7FDC0-C8B3-4E81-92C6-714612989EB0}" type="presOf" srcId="{738168C4-4870-422C-9819-66329F1EB2E2}" destId="{B92DDC5D-636D-43D0-BA6E-E118CC395F63}" srcOrd="1" destOrd="0" presId="urn:microsoft.com/office/officeart/2005/8/layout/list1"/>
    <dgm:cxn modelId="{87D90FEC-AC57-4CF4-9E0D-700D39DF3E40}" type="presOf" srcId="{5217F487-D0E4-433E-A9D0-623A90C0F6E6}" destId="{A6D8FCF8-782C-45A4-A226-5125A6E8DD24}" srcOrd="0" destOrd="0" presId="urn:microsoft.com/office/officeart/2005/8/layout/list1"/>
    <dgm:cxn modelId="{09C8BA22-3D18-4B97-974B-18D11B94A641}" srcId="{71EB62E8-9DF9-4E15-BD46-3052CA0F13FD}" destId="{DC8B7035-A0D7-445A-B69B-77C5CAAE0BF9}" srcOrd="1" destOrd="0" parTransId="{6D517B5F-8A4B-47AC-B3A3-6E79857796FC}" sibTransId="{EDBFE12F-EA54-4FAB-828C-06D0CD5719B4}"/>
    <dgm:cxn modelId="{F921627F-3B07-4925-A01A-9D3AA1B46164}" type="presOf" srcId="{DC8B7035-A0D7-445A-B69B-77C5CAAE0BF9}" destId="{288EB770-4354-421A-AB18-034046BA4D3E}" srcOrd="1" destOrd="0" presId="urn:microsoft.com/office/officeart/2005/8/layout/list1"/>
    <dgm:cxn modelId="{8673970E-86C6-4DC9-8B58-74512DF17797}" type="presOf" srcId="{738168C4-4870-422C-9819-66329F1EB2E2}" destId="{6C94A2D6-0849-4928-A071-B147A2075EBE}" srcOrd="0" destOrd="0" presId="urn:microsoft.com/office/officeart/2005/8/layout/list1"/>
    <dgm:cxn modelId="{EAA00CE7-4A21-47E3-A585-24F2AC25FEB1}" type="presParOf" srcId="{0C2A8FFB-5035-409F-B8E7-09CD8DF1CA7E}" destId="{18D3FFBE-956F-43A3-8760-EDD8527AE63C}" srcOrd="0" destOrd="0" presId="urn:microsoft.com/office/officeart/2005/8/layout/list1"/>
    <dgm:cxn modelId="{82461E0C-737E-4EAA-9419-9BF789A06AC5}" type="presParOf" srcId="{18D3FFBE-956F-43A3-8760-EDD8527AE63C}" destId="{CDF7BFE5-9518-4D4F-B6A2-A1215A94DD7D}" srcOrd="0" destOrd="0" presId="urn:microsoft.com/office/officeart/2005/8/layout/list1"/>
    <dgm:cxn modelId="{C3B09F3B-E411-4803-AD1B-95D987E0733D}" type="presParOf" srcId="{18D3FFBE-956F-43A3-8760-EDD8527AE63C}" destId="{D6DA1E8B-ACA9-4BAC-84DF-6C14FFFA16E2}" srcOrd="1" destOrd="0" presId="urn:microsoft.com/office/officeart/2005/8/layout/list1"/>
    <dgm:cxn modelId="{471CB00F-A617-41DE-B495-18DE25EC9C3C}" type="presParOf" srcId="{0C2A8FFB-5035-409F-B8E7-09CD8DF1CA7E}" destId="{ADF706A2-5256-46F1-AFCB-5EEF6DB20C58}" srcOrd="1" destOrd="0" presId="urn:microsoft.com/office/officeart/2005/8/layout/list1"/>
    <dgm:cxn modelId="{7FCBD648-8DD1-4F55-AC31-E4F978C555D2}" type="presParOf" srcId="{0C2A8FFB-5035-409F-B8E7-09CD8DF1CA7E}" destId="{27314498-E658-4440-9CC3-C7E780B3D131}" srcOrd="2" destOrd="0" presId="urn:microsoft.com/office/officeart/2005/8/layout/list1"/>
    <dgm:cxn modelId="{A255DC95-E5A8-4635-BF7D-EBF05F6BD2C1}" type="presParOf" srcId="{0C2A8FFB-5035-409F-B8E7-09CD8DF1CA7E}" destId="{5990A1FE-BBE3-4977-8D27-F6B755694156}" srcOrd="3" destOrd="0" presId="urn:microsoft.com/office/officeart/2005/8/layout/list1"/>
    <dgm:cxn modelId="{3BE9C242-7513-4547-B443-2970D4389D16}" type="presParOf" srcId="{0C2A8FFB-5035-409F-B8E7-09CD8DF1CA7E}" destId="{44D58941-379A-415C-BAB1-CB3E4BDF1BEB}" srcOrd="4" destOrd="0" presId="urn:microsoft.com/office/officeart/2005/8/layout/list1"/>
    <dgm:cxn modelId="{632D5DC0-D2B9-4CD6-8E78-DB714C28E82B}" type="presParOf" srcId="{44D58941-379A-415C-BAB1-CB3E4BDF1BEB}" destId="{15433D60-B2A9-443E-AFCE-5A1BFCDC9C8A}" srcOrd="0" destOrd="0" presId="urn:microsoft.com/office/officeart/2005/8/layout/list1"/>
    <dgm:cxn modelId="{80E7DA22-389A-4ECF-8244-518D870CA340}" type="presParOf" srcId="{44D58941-379A-415C-BAB1-CB3E4BDF1BEB}" destId="{288EB770-4354-421A-AB18-034046BA4D3E}" srcOrd="1" destOrd="0" presId="urn:microsoft.com/office/officeart/2005/8/layout/list1"/>
    <dgm:cxn modelId="{3544EC8B-E485-488F-9E06-91CAB2000FBB}" type="presParOf" srcId="{0C2A8FFB-5035-409F-B8E7-09CD8DF1CA7E}" destId="{6995CB4C-FA84-4A1F-9759-D0B41AB2B3DB}" srcOrd="5" destOrd="0" presId="urn:microsoft.com/office/officeart/2005/8/layout/list1"/>
    <dgm:cxn modelId="{21708268-BE88-4E5C-969F-A19E196301DA}" type="presParOf" srcId="{0C2A8FFB-5035-409F-B8E7-09CD8DF1CA7E}" destId="{8E4480F3-7E7C-4AA7-9210-03384D2754B3}" srcOrd="6" destOrd="0" presId="urn:microsoft.com/office/officeart/2005/8/layout/list1"/>
    <dgm:cxn modelId="{65F51D7E-260E-4100-836E-9B9145F506CC}" type="presParOf" srcId="{0C2A8FFB-5035-409F-B8E7-09CD8DF1CA7E}" destId="{88FF5263-6652-4666-9751-5A274ABA3CC2}" srcOrd="7" destOrd="0" presId="urn:microsoft.com/office/officeart/2005/8/layout/list1"/>
    <dgm:cxn modelId="{9590F30C-EF3A-4B5F-A3F9-DFC46CE73141}" type="presParOf" srcId="{0C2A8FFB-5035-409F-B8E7-09CD8DF1CA7E}" destId="{92B2670F-2B82-48DE-8BFF-21FC87E4AECD}" srcOrd="8" destOrd="0" presId="urn:microsoft.com/office/officeart/2005/8/layout/list1"/>
    <dgm:cxn modelId="{054FE8BD-5838-4345-AA47-AE5000F9BB28}" type="presParOf" srcId="{92B2670F-2B82-48DE-8BFF-21FC87E4AECD}" destId="{A6D8FCF8-782C-45A4-A226-5125A6E8DD24}" srcOrd="0" destOrd="0" presId="urn:microsoft.com/office/officeart/2005/8/layout/list1"/>
    <dgm:cxn modelId="{61958546-B285-4054-AB7C-A5894990FFFD}" type="presParOf" srcId="{92B2670F-2B82-48DE-8BFF-21FC87E4AECD}" destId="{164C58FC-9D7E-47A9-BB2A-DD7B6F5A04E3}" srcOrd="1" destOrd="0" presId="urn:microsoft.com/office/officeart/2005/8/layout/list1"/>
    <dgm:cxn modelId="{84A102AE-AA4D-4C08-835D-DED638F9B052}" type="presParOf" srcId="{0C2A8FFB-5035-409F-B8E7-09CD8DF1CA7E}" destId="{26CC04A0-9167-4E08-A312-617DBC6E70CA}" srcOrd="9" destOrd="0" presId="urn:microsoft.com/office/officeart/2005/8/layout/list1"/>
    <dgm:cxn modelId="{ACE98EE0-7184-4687-836C-48875438EE0B}" type="presParOf" srcId="{0C2A8FFB-5035-409F-B8E7-09CD8DF1CA7E}" destId="{DB118B62-EB02-48C8-8060-35A6982248C3}" srcOrd="10" destOrd="0" presId="urn:microsoft.com/office/officeart/2005/8/layout/list1"/>
    <dgm:cxn modelId="{1F5EB20C-FCC6-496A-BC9D-B3A377DFF97A}" type="presParOf" srcId="{0C2A8FFB-5035-409F-B8E7-09CD8DF1CA7E}" destId="{3CA9B1A1-6ED3-4BA7-8036-8F79A0FD32D4}" srcOrd="11" destOrd="0" presId="urn:microsoft.com/office/officeart/2005/8/layout/list1"/>
    <dgm:cxn modelId="{09639C37-051D-491D-A0C2-01906493D1D3}" type="presParOf" srcId="{0C2A8FFB-5035-409F-B8E7-09CD8DF1CA7E}" destId="{9ED1DBDC-B870-43C5-AD1B-538928576BB0}" srcOrd="12" destOrd="0" presId="urn:microsoft.com/office/officeart/2005/8/layout/list1"/>
    <dgm:cxn modelId="{38C73EC1-C5B9-4E2D-8A30-F5276A5ADBE5}" type="presParOf" srcId="{9ED1DBDC-B870-43C5-AD1B-538928576BB0}" destId="{6C94A2D6-0849-4928-A071-B147A2075EBE}" srcOrd="0" destOrd="0" presId="urn:microsoft.com/office/officeart/2005/8/layout/list1"/>
    <dgm:cxn modelId="{C0F4221A-A803-4EED-9FA4-7533A6F5FAF0}" type="presParOf" srcId="{9ED1DBDC-B870-43C5-AD1B-538928576BB0}" destId="{B92DDC5D-636D-43D0-BA6E-E118CC395F63}" srcOrd="1" destOrd="0" presId="urn:microsoft.com/office/officeart/2005/8/layout/list1"/>
    <dgm:cxn modelId="{D2B8734C-C0DF-4D7C-B35D-DB95FCFD4804}" type="presParOf" srcId="{0C2A8FFB-5035-409F-B8E7-09CD8DF1CA7E}" destId="{FFECFEC9-CC0B-484A-8943-0D6E0BF75E42}" srcOrd="13" destOrd="0" presId="urn:microsoft.com/office/officeart/2005/8/layout/list1"/>
    <dgm:cxn modelId="{CAA8256D-24E5-49DF-8280-35D703C4445A}" type="presParOf" srcId="{0C2A8FFB-5035-409F-B8E7-09CD8DF1CA7E}" destId="{180E70BD-970A-4880-B1A1-48B69B89E4AA}"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A02D37-A54F-4E69-A23B-A97F48A08A39}">
      <dsp:nvSpPr>
        <dsp:cNvPr id="0" name=""/>
        <dsp:cNvSpPr/>
      </dsp:nvSpPr>
      <dsp:spPr>
        <a:xfrm>
          <a:off x="0" y="489964"/>
          <a:ext cx="8856984" cy="9906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7400" tIns="354076" rIns="687400" bIns="120904" numCol="1" spcCol="1270" anchor="t" anchorCtr="0">
          <a:noAutofit/>
        </a:bodyPr>
        <a:lstStyle/>
        <a:p>
          <a:pPr marL="171450" lvl="1" indent="-171450" algn="l" defTabSz="755650">
            <a:lnSpc>
              <a:spcPct val="90000"/>
            </a:lnSpc>
            <a:spcBef>
              <a:spcPct val="0"/>
            </a:spcBef>
            <a:spcAft>
              <a:spcPct val="15000"/>
            </a:spcAft>
            <a:buChar char="••"/>
          </a:pPr>
          <a:r>
            <a:rPr lang="ja-JP" altLang="en-US" sz="1700" b="0" kern="1200" dirty="0" smtClean="0">
              <a:effectLst/>
              <a:latin typeface="+mn-ea"/>
              <a:ea typeface="+mn-ea"/>
            </a:rPr>
            <a:t>依存症対策を推進するため、相談窓口の充実を図るとともに、依存症者支援にかかる関係機関に対する研修等を実施することで相談対応力の向上に取組みます。</a:t>
          </a:r>
          <a:endParaRPr kumimoji="1" lang="ja-JP" altLang="en-US" sz="1700" kern="1200" dirty="0"/>
        </a:p>
      </dsp:txBody>
      <dsp:txXfrm>
        <a:off x="0" y="489964"/>
        <a:ext cx="8856984" cy="990675"/>
      </dsp:txXfrm>
    </dsp:sp>
    <dsp:sp modelId="{5E265716-5004-4195-B12E-E6DC473B93DA}">
      <dsp:nvSpPr>
        <dsp:cNvPr id="0" name=""/>
        <dsp:cNvSpPr/>
      </dsp:nvSpPr>
      <dsp:spPr>
        <a:xfrm>
          <a:off x="442849" y="239044"/>
          <a:ext cx="6199888"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341" tIns="0" rIns="234341" bIns="0" numCol="1" spcCol="1270" anchor="ctr" anchorCtr="0">
          <a:noAutofit/>
        </a:bodyPr>
        <a:lstStyle/>
        <a:p>
          <a:pPr lvl="0" algn="l" defTabSz="755650">
            <a:lnSpc>
              <a:spcPct val="90000"/>
            </a:lnSpc>
            <a:spcBef>
              <a:spcPct val="0"/>
            </a:spcBef>
            <a:spcAft>
              <a:spcPct val="35000"/>
            </a:spcAft>
          </a:pPr>
          <a:r>
            <a:rPr kumimoji="1" lang="en-US" altLang="ja-JP" sz="1700" b="1" u="sng" kern="1200" dirty="0" smtClean="0"/>
            <a:t>Ⅰ</a:t>
          </a:r>
          <a:r>
            <a:rPr kumimoji="1" lang="ja-JP" altLang="en-US" sz="1700" b="1" u="sng" kern="1200" dirty="0" err="1" smtClean="0"/>
            <a:t>．</a:t>
          </a:r>
          <a:r>
            <a:rPr kumimoji="1" lang="ja-JP" altLang="en-US" sz="1700" b="1" u="sng" kern="1200" dirty="0" smtClean="0"/>
            <a:t>依存症対策の推進</a:t>
          </a:r>
          <a:endParaRPr kumimoji="1" lang="ja-JP" altLang="en-US" sz="1700" b="1" u="sng" kern="1200" dirty="0"/>
        </a:p>
      </dsp:txBody>
      <dsp:txXfrm>
        <a:off x="467347" y="263542"/>
        <a:ext cx="6150892" cy="452844"/>
      </dsp:txXfrm>
    </dsp:sp>
    <dsp:sp modelId="{CDB5829F-7772-47B6-860A-5691B3ACD318}">
      <dsp:nvSpPr>
        <dsp:cNvPr id="0" name=""/>
        <dsp:cNvSpPr/>
      </dsp:nvSpPr>
      <dsp:spPr>
        <a:xfrm>
          <a:off x="0" y="1823359"/>
          <a:ext cx="8856984" cy="73631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7400" tIns="354076" rIns="687400" bIns="120904" numCol="1" spcCol="1270" anchor="t" anchorCtr="0">
          <a:noAutofit/>
        </a:bodyPr>
        <a:lstStyle/>
        <a:p>
          <a:pPr marL="171450" lvl="1" indent="-171450" algn="l" defTabSz="755650">
            <a:lnSpc>
              <a:spcPct val="90000"/>
            </a:lnSpc>
            <a:spcBef>
              <a:spcPct val="0"/>
            </a:spcBef>
            <a:spcAft>
              <a:spcPct val="15000"/>
            </a:spcAft>
            <a:buChar char="••"/>
          </a:pPr>
          <a:r>
            <a:rPr lang="ja-JP" altLang="en-US" sz="1700" kern="1200" dirty="0" smtClean="0"/>
            <a:t>認知症に関して、精神疾患や介護等の関係部署が連携しながら取組みます。</a:t>
          </a:r>
          <a:endParaRPr kumimoji="1" lang="ja-JP" altLang="en-US" sz="1700" kern="1200" dirty="0"/>
        </a:p>
      </dsp:txBody>
      <dsp:txXfrm>
        <a:off x="0" y="1823359"/>
        <a:ext cx="8856984" cy="736312"/>
      </dsp:txXfrm>
    </dsp:sp>
    <dsp:sp modelId="{2A016B3D-DCD6-4CB6-A9E3-E287203E8D16}">
      <dsp:nvSpPr>
        <dsp:cNvPr id="0" name=""/>
        <dsp:cNvSpPr/>
      </dsp:nvSpPr>
      <dsp:spPr>
        <a:xfrm>
          <a:off x="442849" y="1572439"/>
          <a:ext cx="6199888"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341" tIns="0" rIns="234341" bIns="0" numCol="1" spcCol="1270" anchor="ctr" anchorCtr="0">
          <a:noAutofit/>
        </a:bodyPr>
        <a:lstStyle/>
        <a:p>
          <a:pPr lvl="0" algn="l" defTabSz="755650">
            <a:lnSpc>
              <a:spcPct val="90000"/>
            </a:lnSpc>
            <a:spcBef>
              <a:spcPct val="0"/>
            </a:spcBef>
            <a:spcAft>
              <a:spcPct val="35000"/>
            </a:spcAft>
          </a:pPr>
          <a:r>
            <a:rPr kumimoji="1" lang="en-US" altLang="ja-JP" sz="1700" b="1" u="sng" kern="1200" dirty="0" smtClean="0"/>
            <a:t>Ⅱ</a:t>
          </a:r>
          <a:r>
            <a:rPr kumimoji="1" lang="ja-JP" altLang="en-US" sz="1700" b="1" u="sng" kern="1200" dirty="0" err="1" smtClean="0"/>
            <a:t>．</a:t>
          </a:r>
          <a:r>
            <a:rPr kumimoji="1" lang="ja-JP" altLang="en-US" sz="1700" b="1" u="sng" kern="1200" dirty="0" smtClean="0"/>
            <a:t>認知症施策の推進</a:t>
          </a:r>
          <a:endParaRPr kumimoji="1" lang="ja-JP" altLang="en-US" sz="1700" b="1" u="sng" kern="1200" dirty="0"/>
        </a:p>
      </dsp:txBody>
      <dsp:txXfrm>
        <a:off x="467347" y="1596937"/>
        <a:ext cx="6150892" cy="452844"/>
      </dsp:txXfrm>
    </dsp:sp>
    <dsp:sp modelId="{FB138ACA-9F1A-4A98-843D-A5B3E78CAE37}">
      <dsp:nvSpPr>
        <dsp:cNvPr id="0" name=""/>
        <dsp:cNvSpPr/>
      </dsp:nvSpPr>
      <dsp:spPr>
        <a:xfrm>
          <a:off x="0" y="2902391"/>
          <a:ext cx="8856984" cy="125842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7400" tIns="354076" rIns="687400" bIns="120904" numCol="1" spcCol="1270" anchor="t" anchorCtr="0">
          <a:noAutofit/>
        </a:bodyPr>
        <a:lstStyle/>
        <a:p>
          <a:pPr marL="171450" lvl="1" indent="-171450" algn="l" defTabSz="755650">
            <a:lnSpc>
              <a:spcPct val="90000"/>
            </a:lnSpc>
            <a:spcBef>
              <a:spcPct val="0"/>
            </a:spcBef>
            <a:spcAft>
              <a:spcPct val="15000"/>
            </a:spcAft>
            <a:buChar char="••"/>
          </a:pPr>
          <a:r>
            <a:rPr lang="ja-JP" altLang="en-US" sz="1700" b="0" kern="1200" dirty="0" smtClean="0">
              <a:effectLst/>
              <a:latin typeface="+mn-ea"/>
              <a:ea typeface="+mn-ea"/>
            </a:rPr>
            <a:t>精神障害にも対応した地域包括ケアシステムの構築をめざすため、保健、医療、福祉関係者による連携の強化を図り、精神科病院からの地域移行等の取組を進めます。</a:t>
          </a:r>
          <a:endParaRPr kumimoji="1" lang="ja-JP" altLang="en-US" sz="1700" kern="1200" dirty="0"/>
        </a:p>
      </dsp:txBody>
      <dsp:txXfrm>
        <a:off x="0" y="2902391"/>
        <a:ext cx="8856984" cy="1258424"/>
      </dsp:txXfrm>
    </dsp:sp>
    <dsp:sp modelId="{B45A1460-AF87-4FF2-A6C3-CAC4F31960B7}">
      <dsp:nvSpPr>
        <dsp:cNvPr id="0" name=""/>
        <dsp:cNvSpPr/>
      </dsp:nvSpPr>
      <dsp:spPr>
        <a:xfrm>
          <a:off x="442849" y="2651471"/>
          <a:ext cx="6199888"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341" tIns="0" rIns="234341" bIns="0" numCol="1" spcCol="1270" anchor="ctr" anchorCtr="0">
          <a:noAutofit/>
        </a:bodyPr>
        <a:lstStyle/>
        <a:p>
          <a:pPr lvl="0" algn="l" defTabSz="755650">
            <a:lnSpc>
              <a:spcPct val="90000"/>
            </a:lnSpc>
            <a:spcBef>
              <a:spcPct val="0"/>
            </a:spcBef>
            <a:spcAft>
              <a:spcPct val="35000"/>
            </a:spcAft>
          </a:pPr>
          <a:r>
            <a:rPr kumimoji="1" lang="en-US" altLang="ja-JP" sz="1700" b="1" u="sng" kern="1200" dirty="0" smtClean="0"/>
            <a:t>Ⅲ</a:t>
          </a:r>
          <a:r>
            <a:rPr kumimoji="1" lang="ja-JP" altLang="en-US" sz="1700" b="1" u="sng" kern="1200" dirty="0" err="1" smtClean="0"/>
            <a:t>．</a:t>
          </a:r>
          <a:r>
            <a:rPr kumimoji="1" lang="ja-JP" altLang="en-US" sz="1700" b="1" u="sng" kern="1200" dirty="0" smtClean="0"/>
            <a:t>地域移行・地域定着支援の推進</a:t>
          </a:r>
          <a:endParaRPr kumimoji="1" lang="en-US" altLang="ja-JP" sz="1700" b="1" u="sng" kern="1200" dirty="0" smtClean="0"/>
        </a:p>
      </dsp:txBody>
      <dsp:txXfrm>
        <a:off x="467347" y="2675969"/>
        <a:ext cx="6150892" cy="452844"/>
      </dsp:txXfrm>
    </dsp:sp>
    <dsp:sp modelId="{9CDB1EC7-55E4-4FF1-97D5-CADBB1078A48}">
      <dsp:nvSpPr>
        <dsp:cNvPr id="0" name=""/>
        <dsp:cNvSpPr/>
      </dsp:nvSpPr>
      <dsp:spPr>
        <a:xfrm>
          <a:off x="0" y="4503536"/>
          <a:ext cx="8856984" cy="9906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7400" tIns="354076" rIns="687400" bIns="120904" numCol="1" spcCol="1270" anchor="t" anchorCtr="0">
          <a:noAutofit/>
        </a:bodyPr>
        <a:lstStyle/>
        <a:p>
          <a:pPr marL="171450" lvl="1" indent="-171450" algn="l" defTabSz="755650">
            <a:lnSpc>
              <a:spcPct val="90000"/>
            </a:lnSpc>
            <a:spcBef>
              <a:spcPct val="0"/>
            </a:spcBef>
            <a:spcAft>
              <a:spcPct val="15000"/>
            </a:spcAft>
            <a:buChar char="••"/>
          </a:pPr>
          <a:r>
            <a:rPr lang="ja-JP" altLang="en-US" sz="1700" b="0" kern="1200" dirty="0" smtClean="0">
              <a:effectLst/>
              <a:latin typeface="+mn-ea"/>
              <a:ea typeface="+mn-ea"/>
            </a:rPr>
            <a:t>総合的な取組が必要となる自殺対策については「堺市自殺対策推進計画（第２次）」に基づいた各分野からの取組を進めます。</a:t>
          </a:r>
          <a:endParaRPr kumimoji="1" lang="ja-JP" altLang="en-US" sz="1700" kern="1200" dirty="0"/>
        </a:p>
      </dsp:txBody>
      <dsp:txXfrm>
        <a:off x="0" y="4503536"/>
        <a:ext cx="8856984" cy="990675"/>
      </dsp:txXfrm>
    </dsp:sp>
    <dsp:sp modelId="{7C829845-2333-4FD9-86DA-C61CD9C9645D}">
      <dsp:nvSpPr>
        <dsp:cNvPr id="0" name=""/>
        <dsp:cNvSpPr/>
      </dsp:nvSpPr>
      <dsp:spPr>
        <a:xfrm>
          <a:off x="442849" y="4252616"/>
          <a:ext cx="6199888"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4341" tIns="0" rIns="234341" bIns="0" numCol="1" spcCol="1270" anchor="ctr" anchorCtr="0">
          <a:noAutofit/>
        </a:bodyPr>
        <a:lstStyle/>
        <a:p>
          <a:pPr lvl="0" algn="l" defTabSz="755650">
            <a:lnSpc>
              <a:spcPct val="90000"/>
            </a:lnSpc>
            <a:spcBef>
              <a:spcPct val="0"/>
            </a:spcBef>
            <a:spcAft>
              <a:spcPct val="35000"/>
            </a:spcAft>
          </a:pPr>
          <a:r>
            <a:rPr kumimoji="1" lang="en-US" altLang="ja-JP" sz="1700" b="1" u="sng" kern="1200" dirty="0" smtClean="0"/>
            <a:t>Ⅳ</a:t>
          </a:r>
          <a:r>
            <a:rPr kumimoji="1" lang="ja-JP" altLang="en-US" sz="1700" b="1" u="sng" kern="1200" dirty="0" err="1" smtClean="0"/>
            <a:t>．</a:t>
          </a:r>
          <a:r>
            <a:rPr kumimoji="1" lang="ja-JP" altLang="en-US" sz="1700" b="1" u="sng" kern="1200" dirty="0" smtClean="0"/>
            <a:t>自殺対策の推進</a:t>
          </a:r>
          <a:endParaRPr kumimoji="1" lang="en-US" altLang="ja-JP" sz="1700" b="1" u="sng" kern="1200" dirty="0" smtClean="0"/>
        </a:p>
      </dsp:txBody>
      <dsp:txXfrm>
        <a:off x="467347" y="4277114"/>
        <a:ext cx="6150892" cy="452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314498-E658-4440-9CC3-C7E780B3D131}">
      <dsp:nvSpPr>
        <dsp:cNvPr id="0" name=""/>
        <dsp:cNvSpPr/>
      </dsp:nvSpPr>
      <dsp:spPr>
        <a:xfrm>
          <a:off x="0" y="352824"/>
          <a:ext cx="8640960" cy="1927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354076" rIns="670635" bIns="120904" numCol="1" spcCol="1270" anchor="t" anchorCtr="0">
          <a:noAutofit/>
        </a:bodyPr>
        <a:lstStyle/>
        <a:p>
          <a:pPr marL="171450" lvl="1" indent="-171450" algn="l" defTabSz="755650">
            <a:lnSpc>
              <a:spcPct val="90000"/>
            </a:lnSpc>
            <a:spcBef>
              <a:spcPct val="0"/>
            </a:spcBef>
            <a:spcAft>
              <a:spcPct val="15000"/>
            </a:spcAft>
            <a:buChar char="••"/>
          </a:pPr>
          <a:r>
            <a:rPr lang="ja-JP" altLang="en-US" sz="1700" kern="1200" dirty="0" smtClean="0"/>
            <a:t>依存症相談員による相談</a:t>
          </a:r>
          <a:endParaRPr kumimoji="1" lang="ja-JP" altLang="en-US" sz="1700" kern="1200" dirty="0"/>
        </a:p>
        <a:p>
          <a:pPr marL="171450" lvl="1" indent="-171450" algn="l" defTabSz="755650">
            <a:lnSpc>
              <a:spcPct val="90000"/>
            </a:lnSpc>
            <a:spcBef>
              <a:spcPct val="0"/>
            </a:spcBef>
            <a:spcAft>
              <a:spcPct val="15000"/>
            </a:spcAft>
            <a:buChar char="••"/>
          </a:pPr>
          <a:r>
            <a:rPr lang="ja-JP" altLang="en-US" sz="1700" kern="1200" dirty="0" smtClean="0"/>
            <a:t>薬物依存症専門相談（医師）、グループワーク、家族教室</a:t>
          </a:r>
          <a:endParaRPr lang="ja-JP" altLang="en-US" sz="1700" kern="1200" dirty="0"/>
        </a:p>
        <a:p>
          <a:pPr marL="171450" lvl="1" indent="-171450" algn="l" defTabSz="755650">
            <a:lnSpc>
              <a:spcPct val="90000"/>
            </a:lnSpc>
            <a:spcBef>
              <a:spcPct val="0"/>
            </a:spcBef>
            <a:spcAft>
              <a:spcPct val="15000"/>
            </a:spcAft>
            <a:buChar char="••"/>
          </a:pPr>
          <a:r>
            <a:rPr lang="ja-JP" altLang="en-US" sz="1700" kern="1200" dirty="0" smtClean="0"/>
            <a:t>ギャンブル等依存症専門相談（医師）、グループワーク、家族教室</a:t>
          </a:r>
          <a:endParaRPr lang="ja-JP" altLang="en-US" sz="1700" kern="1200" dirty="0"/>
        </a:p>
        <a:p>
          <a:pPr marL="171450" lvl="1" indent="-171450" algn="l" defTabSz="755650">
            <a:lnSpc>
              <a:spcPct val="90000"/>
            </a:lnSpc>
            <a:spcBef>
              <a:spcPct val="0"/>
            </a:spcBef>
            <a:spcAft>
              <a:spcPct val="15000"/>
            </a:spcAft>
            <a:buChar char="••"/>
          </a:pPr>
          <a:r>
            <a:rPr lang="ja-JP" altLang="en-US" sz="1700" kern="1200" dirty="0" smtClean="0"/>
            <a:t>市内支援機関向け研修の実施</a:t>
          </a:r>
          <a:endParaRPr lang="ja-JP" altLang="en-US" sz="1700" kern="1200" dirty="0"/>
        </a:p>
        <a:p>
          <a:pPr marL="171450" lvl="1" indent="-171450" algn="l" defTabSz="755650">
            <a:lnSpc>
              <a:spcPct val="90000"/>
            </a:lnSpc>
            <a:spcBef>
              <a:spcPct val="0"/>
            </a:spcBef>
            <a:spcAft>
              <a:spcPct val="15000"/>
            </a:spcAft>
            <a:buChar char="••"/>
          </a:pPr>
          <a:r>
            <a:rPr lang="ja-JP" altLang="en-US" sz="1700" kern="1200" dirty="0" smtClean="0"/>
            <a:t>自助グループ、保護観察所等他機関との連携</a:t>
          </a:r>
          <a:endParaRPr lang="ja-JP" altLang="en-US" sz="1700" kern="1200" dirty="0"/>
        </a:p>
      </dsp:txBody>
      <dsp:txXfrm>
        <a:off x="0" y="352824"/>
        <a:ext cx="8640960" cy="1927800"/>
      </dsp:txXfrm>
    </dsp:sp>
    <dsp:sp modelId="{D6DA1E8B-ACA9-4BAC-84DF-6C14FFFA16E2}">
      <dsp:nvSpPr>
        <dsp:cNvPr id="0" name=""/>
        <dsp:cNvSpPr/>
      </dsp:nvSpPr>
      <dsp:spPr>
        <a:xfrm>
          <a:off x="432048" y="101904"/>
          <a:ext cx="6048672"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755650">
            <a:lnSpc>
              <a:spcPct val="90000"/>
            </a:lnSpc>
            <a:spcBef>
              <a:spcPct val="0"/>
            </a:spcBef>
            <a:spcAft>
              <a:spcPct val="35000"/>
            </a:spcAft>
          </a:pPr>
          <a:r>
            <a:rPr kumimoji="1" lang="ja-JP" altLang="en-US" sz="1700" b="1" u="sng" kern="1200" dirty="0" smtClean="0"/>
            <a:t>依存症相談拠点の設置（こころの健康センター）</a:t>
          </a:r>
          <a:endParaRPr kumimoji="1" lang="ja-JP" altLang="en-US" sz="1700" b="1" u="sng" kern="1200" dirty="0"/>
        </a:p>
      </dsp:txBody>
      <dsp:txXfrm>
        <a:off x="456546" y="126402"/>
        <a:ext cx="5999676" cy="452844"/>
      </dsp:txXfrm>
    </dsp:sp>
    <dsp:sp modelId="{8E4480F3-7E7C-4AA7-9210-03384D2754B3}">
      <dsp:nvSpPr>
        <dsp:cNvPr id="0" name=""/>
        <dsp:cNvSpPr/>
      </dsp:nvSpPr>
      <dsp:spPr>
        <a:xfrm>
          <a:off x="0" y="2623344"/>
          <a:ext cx="8640960" cy="13387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354076" rIns="670635" bIns="120904" numCol="1" spcCol="1270" anchor="t" anchorCtr="0">
          <a:noAutofit/>
        </a:bodyPr>
        <a:lstStyle/>
        <a:p>
          <a:pPr marL="171450" lvl="1" indent="-171450" algn="l" defTabSz="755650">
            <a:lnSpc>
              <a:spcPct val="90000"/>
            </a:lnSpc>
            <a:spcBef>
              <a:spcPct val="0"/>
            </a:spcBef>
            <a:spcAft>
              <a:spcPct val="15000"/>
            </a:spcAft>
            <a:buChar char="••"/>
          </a:pPr>
          <a:r>
            <a:rPr lang="ja-JP" altLang="en-US" sz="1700" kern="1200" smtClean="0"/>
            <a:t>医療機関職員向けの専門研修（依存症）の実施</a:t>
          </a:r>
          <a:endParaRPr kumimoji="1" lang="ja-JP" altLang="en-US" sz="1700" kern="1200"/>
        </a:p>
        <a:p>
          <a:pPr marL="171450" lvl="1" indent="-171450" algn="l" defTabSz="755650">
            <a:lnSpc>
              <a:spcPct val="90000"/>
            </a:lnSpc>
            <a:spcBef>
              <a:spcPct val="0"/>
            </a:spcBef>
            <a:spcAft>
              <a:spcPct val="15000"/>
            </a:spcAft>
            <a:buChar char="••"/>
          </a:pPr>
          <a:r>
            <a:rPr lang="ja-JP" altLang="en-US" sz="1700" kern="1200" dirty="0" smtClean="0"/>
            <a:t>支援に関わる関係機関職員向け研修（依存症）の実施</a:t>
          </a:r>
          <a:endParaRPr lang="ja-JP" altLang="en-US" sz="1700" kern="1200" dirty="0"/>
        </a:p>
        <a:p>
          <a:pPr marL="171450" lvl="1" indent="-171450" algn="l" defTabSz="755650">
            <a:lnSpc>
              <a:spcPct val="90000"/>
            </a:lnSpc>
            <a:spcBef>
              <a:spcPct val="0"/>
            </a:spcBef>
            <a:spcAft>
              <a:spcPct val="15000"/>
            </a:spcAft>
            <a:buChar char="••"/>
          </a:pPr>
          <a:r>
            <a:rPr lang="ja-JP" altLang="en-US" sz="1700" kern="1200" dirty="0" smtClean="0"/>
            <a:t>依存症相談対応休日電話相談事業の実施</a:t>
          </a:r>
          <a:endParaRPr lang="ja-JP" altLang="en-US" sz="1700" kern="1200" dirty="0"/>
        </a:p>
      </dsp:txBody>
      <dsp:txXfrm>
        <a:off x="0" y="2623344"/>
        <a:ext cx="8640960" cy="1338750"/>
      </dsp:txXfrm>
    </dsp:sp>
    <dsp:sp modelId="{288EB770-4354-421A-AB18-034046BA4D3E}">
      <dsp:nvSpPr>
        <dsp:cNvPr id="0" name=""/>
        <dsp:cNvSpPr/>
      </dsp:nvSpPr>
      <dsp:spPr>
        <a:xfrm>
          <a:off x="432048" y="2372424"/>
          <a:ext cx="6048672" cy="501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755650">
            <a:lnSpc>
              <a:spcPct val="90000"/>
            </a:lnSpc>
            <a:spcBef>
              <a:spcPct val="0"/>
            </a:spcBef>
            <a:spcAft>
              <a:spcPct val="35000"/>
            </a:spcAft>
          </a:pPr>
          <a:r>
            <a:rPr kumimoji="1" lang="ja-JP" altLang="en-US" sz="1700" b="1" u="sng" kern="1200" dirty="0" smtClean="0"/>
            <a:t>大阪府・大阪市との共同事業</a:t>
          </a:r>
          <a:endParaRPr kumimoji="1" lang="ja-JP" altLang="en-US" sz="1700" b="1" u="sng" kern="1200" dirty="0"/>
        </a:p>
      </dsp:txBody>
      <dsp:txXfrm>
        <a:off x="456546" y="2396922"/>
        <a:ext cx="5999676" cy="4528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98AE3C-B5EC-4847-98B6-28ED7F6F1DCF}">
      <dsp:nvSpPr>
        <dsp:cNvPr id="0" name=""/>
        <dsp:cNvSpPr/>
      </dsp:nvSpPr>
      <dsp:spPr>
        <a:xfrm>
          <a:off x="0" y="233609"/>
          <a:ext cx="8784976" cy="78141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1812" tIns="374904" rIns="681812" bIns="128016" numCol="1" spcCol="1270" anchor="t"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t>大綱の柱である「認知症にやさしい地域づくり」をめざして施策推進</a:t>
          </a:r>
          <a:endParaRPr kumimoji="1" lang="ja-JP" altLang="en-US" sz="1800" kern="1200" dirty="0"/>
        </a:p>
      </dsp:txBody>
      <dsp:txXfrm>
        <a:off x="0" y="233609"/>
        <a:ext cx="8784976" cy="781410"/>
      </dsp:txXfrm>
    </dsp:sp>
    <dsp:sp modelId="{D5E179F1-6620-4C62-B520-868F6E04126A}">
      <dsp:nvSpPr>
        <dsp:cNvPr id="0" name=""/>
        <dsp:cNvSpPr/>
      </dsp:nvSpPr>
      <dsp:spPr>
        <a:xfrm>
          <a:off x="439248" y="30056"/>
          <a:ext cx="6149483"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36" tIns="0" rIns="232436" bIns="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t>認知症施策大綱に基づく施策の推進</a:t>
          </a:r>
          <a:endParaRPr kumimoji="1" lang="ja-JP" altLang="en-US" sz="1800" kern="1200" dirty="0"/>
        </a:p>
      </dsp:txBody>
      <dsp:txXfrm>
        <a:off x="465187" y="55995"/>
        <a:ext cx="6097605" cy="479482"/>
      </dsp:txXfrm>
    </dsp:sp>
    <dsp:sp modelId="{64616272-2214-4284-A1D2-B0D6616D1C5D}">
      <dsp:nvSpPr>
        <dsp:cNvPr id="0" name=""/>
        <dsp:cNvSpPr/>
      </dsp:nvSpPr>
      <dsp:spPr>
        <a:xfrm>
          <a:off x="0" y="1375876"/>
          <a:ext cx="8784976" cy="78141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1812" tIns="374904" rIns="681812" bIns="128016" numCol="1" spcCol="1270" anchor="t"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t>認知症に関わる全ての人が対応力向上できる取組を推進</a:t>
          </a:r>
          <a:endParaRPr kumimoji="1" lang="ja-JP" altLang="en-US" sz="1800" kern="1200" dirty="0"/>
        </a:p>
      </dsp:txBody>
      <dsp:txXfrm>
        <a:off x="0" y="1375876"/>
        <a:ext cx="8784976" cy="781410"/>
      </dsp:txXfrm>
    </dsp:sp>
    <dsp:sp modelId="{A6FFA316-EEDE-4FA5-BB99-66D7529968FD}">
      <dsp:nvSpPr>
        <dsp:cNvPr id="0" name=""/>
        <dsp:cNvSpPr/>
      </dsp:nvSpPr>
      <dsp:spPr>
        <a:xfrm>
          <a:off x="439248" y="1174346"/>
          <a:ext cx="6149483"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36" tIns="0" rIns="232436" bIns="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t>認知症高齢者等の医療・介護に携わる人材育成</a:t>
          </a:r>
          <a:endParaRPr kumimoji="1" lang="ja-JP" altLang="en-US" sz="1800" kern="1200" dirty="0"/>
        </a:p>
      </dsp:txBody>
      <dsp:txXfrm>
        <a:off x="465187" y="1200285"/>
        <a:ext cx="6097605" cy="479482"/>
      </dsp:txXfrm>
    </dsp:sp>
    <dsp:sp modelId="{E7056F98-F0BB-490B-A9EA-D129F86FE551}">
      <dsp:nvSpPr>
        <dsp:cNvPr id="0" name=""/>
        <dsp:cNvSpPr/>
      </dsp:nvSpPr>
      <dsp:spPr>
        <a:xfrm>
          <a:off x="0" y="2520167"/>
          <a:ext cx="8784976" cy="7796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1812" tIns="374904" rIns="681812" bIns="128016" numCol="1" spcCol="1270" anchor="t"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t>認知症になっても安心して暮らせるまちづくりに向けた取り組み</a:t>
          </a:r>
          <a:endParaRPr kumimoji="1" lang="ja-JP" altLang="en-US" sz="1800" kern="1200" dirty="0"/>
        </a:p>
      </dsp:txBody>
      <dsp:txXfrm>
        <a:off x="0" y="2520167"/>
        <a:ext cx="8784976" cy="779625"/>
      </dsp:txXfrm>
    </dsp:sp>
    <dsp:sp modelId="{22D2A10A-ED10-437F-8A1B-BB7133DA0505}">
      <dsp:nvSpPr>
        <dsp:cNvPr id="0" name=""/>
        <dsp:cNvSpPr/>
      </dsp:nvSpPr>
      <dsp:spPr>
        <a:xfrm>
          <a:off x="439248" y="2318637"/>
          <a:ext cx="6149483"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36" tIns="0" rIns="232436" bIns="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t>「認知症にやさしいまちＳＡＫＡＩ」の取組推進</a:t>
          </a:r>
          <a:endParaRPr kumimoji="1" lang="ja-JP" altLang="en-US" sz="1800" b="1" u="sng" kern="1200" dirty="0"/>
        </a:p>
      </dsp:txBody>
      <dsp:txXfrm>
        <a:off x="465187" y="2344576"/>
        <a:ext cx="6097605" cy="479482"/>
      </dsp:txXfrm>
    </dsp:sp>
    <dsp:sp modelId="{955413AE-1B52-4A38-B925-7D8131D9476C}">
      <dsp:nvSpPr>
        <dsp:cNvPr id="0" name=""/>
        <dsp:cNvSpPr/>
      </dsp:nvSpPr>
      <dsp:spPr>
        <a:xfrm>
          <a:off x="0" y="3662673"/>
          <a:ext cx="8784976" cy="7796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1812" tIns="374904" rIns="681812" bIns="128016" numCol="1" spcCol="1270" anchor="t"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t>団体貸出用「認知症関連資料ブックフェアパック」の取組推進</a:t>
          </a:r>
          <a:endParaRPr kumimoji="1" lang="ja-JP" altLang="en-US" sz="1800" kern="1200" dirty="0"/>
        </a:p>
      </dsp:txBody>
      <dsp:txXfrm>
        <a:off x="0" y="3662673"/>
        <a:ext cx="8784976" cy="779625"/>
      </dsp:txXfrm>
    </dsp:sp>
    <dsp:sp modelId="{32528644-77D5-4325-87C4-9F0DDDC6F5CA}">
      <dsp:nvSpPr>
        <dsp:cNvPr id="0" name=""/>
        <dsp:cNvSpPr/>
      </dsp:nvSpPr>
      <dsp:spPr>
        <a:xfrm>
          <a:off x="439248" y="3461142"/>
          <a:ext cx="6149483"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36" tIns="0" rIns="232436" bIns="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t>堺市立図書館との連携</a:t>
          </a:r>
          <a:endParaRPr kumimoji="1" lang="ja-JP" altLang="en-US" sz="1800" b="1" u="sng" kern="1200" dirty="0"/>
        </a:p>
      </dsp:txBody>
      <dsp:txXfrm>
        <a:off x="465187" y="3487081"/>
        <a:ext cx="6097605" cy="4794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314498-E658-4440-9CC3-C7E780B3D131}">
      <dsp:nvSpPr>
        <dsp:cNvPr id="0" name=""/>
        <dsp:cNvSpPr/>
      </dsp:nvSpPr>
      <dsp:spPr>
        <a:xfrm>
          <a:off x="0" y="353274"/>
          <a:ext cx="8640960" cy="158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374904" rIns="670635" bIns="128016" numCol="1" spcCol="1270" anchor="t" anchorCtr="0">
          <a:noAutofit/>
        </a:bodyPr>
        <a:lstStyle/>
        <a:p>
          <a:pPr marL="171450" lvl="1" indent="-171450" algn="l" defTabSz="800100">
            <a:lnSpc>
              <a:spcPct val="90000"/>
            </a:lnSpc>
            <a:spcBef>
              <a:spcPct val="0"/>
            </a:spcBef>
            <a:spcAft>
              <a:spcPct val="15000"/>
            </a:spcAft>
            <a:buChar char="••"/>
          </a:pPr>
          <a:r>
            <a:rPr lang="ja-JP" sz="1800" kern="1200" dirty="0" smtClean="0"/>
            <a:t>各区の基幹相談支援センターに地域移行コーディネーターを配置し、堺市内精神科病院で実施している茶話会、院内職員向け研修の支援を行うほか、個別ケース支援、市域向けの啓発研修を</a:t>
          </a:r>
          <a:r>
            <a:rPr lang="ja-JP" altLang="en-US" sz="1800" kern="1200" dirty="0" smtClean="0"/>
            <a:t>実施</a:t>
          </a:r>
          <a:r>
            <a:rPr lang="ja-JP" sz="1800" kern="1200" dirty="0" smtClean="0"/>
            <a:t>。</a:t>
          </a:r>
          <a:r>
            <a:rPr lang="ja-JP" altLang="en-US" sz="1800" kern="1200" dirty="0" smtClean="0"/>
            <a:t>（</a:t>
          </a:r>
          <a:r>
            <a:rPr lang="ja-JP" sz="1800" kern="1200" dirty="0" smtClean="0"/>
            <a:t>事業を基幹相談支援センターへ委託</a:t>
          </a:r>
          <a:r>
            <a:rPr lang="ja-JP" altLang="en-US" sz="1800" kern="1200" dirty="0" smtClean="0"/>
            <a:t>）</a:t>
          </a:r>
          <a:endParaRPr kumimoji="1" lang="ja-JP" altLang="en-US" sz="1800" kern="1200" dirty="0"/>
        </a:p>
      </dsp:txBody>
      <dsp:txXfrm>
        <a:off x="0" y="353274"/>
        <a:ext cx="8640960" cy="1587600"/>
      </dsp:txXfrm>
    </dsp:sp>
    <dsp:sp modelId="{D6DA1E8B-ACA9-4BAC-84DF-6C14FFFA16E2}">
      <dsp:nvSpPr>
        <dsp:cNvPr id="0" name=""/>
        <dsp:cNvSpPr/>
      </dsp:nvSpPr>
      <dsp:spPr>
        <a:xfrm>
          <a:off x="432048" y="87594"/>
          <a:ext cx="604867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t>堺市障害者地域移行体制整備事業</a:t>
          </a:r>
          <a:endParaRPr kumimoji="1" lang="ja-JP" altLang="en-US" sz="1800" b="1" u="sng" kern="1200" dirty="0"/>
        </a:p>
      </dsp:txBody>
      <dsp:txXfrm>
        <a:off x="457987" y="113533"/>
        <a:ext cx="5996794" cy="479482"/>
      </dsp:txXfrm>
    </dsp:sp>
    <dsp:sp modelId="{8E4480F3-7E7C-4AA7-9210-03384D2754B3}">
      <dsp:nvSpPr>
        <dsp:cNvPr id="0" name=""/>
        <dsp:cNvSpPr/>
      </dsp:nvSpPr>
      <dsp:spPr>
        <a:xfrm>
          <a:off x="0" y="2303755"/>
          <a:ext cx="8640960" cy="16726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374904" rIns="670635" bIns="128016" numCol="1" spcCol="1270" anchor="t" anchorCtr="0">
          <a:noAutofit/>
        </a:bodyPr>
        <a:lstStyle/>
        <a:p>
          <a:pPr marL="171450" lvl="1" indent="-171450" algn="l" defTabSz="800100">
            <a:lnSpc>
              <a:spcPct val="90000"/>
            </a:lnSpc>
            <a:spcBef>
              <a:spcPct val="0"/>
            </a:spcBef>
            <a:spcAft>
              <a:spcPct val="15000"/>
            </a:spcAft>
            <a:buChar char="••"/>
          </a:pPr>
          <a:r>
            <a:rPr kumimoji="1" lang="ja-JP" altLang="en-US" sz="1800" kern="1200" dirty="0" smtClean="0"/>
            <a:t>関係機関の連絡調整や連携に資することを目的として開催。</a:t>
          </a:r>
          <a:endParaRPr kumimoji="1" lang="ja-JP" altLang="en-US" sz="1800" kern="1200" dirty="0"/>
        </a:p>
        <a:p>
          <a:pPr marL="171450" lvl="1" indent="-171450" algn="l" defTabSz="800100">
            <a:lnSpc>
              <a:spcPct val="90000"/>
            </a:lnSpc>
            <a:spcBef>
              <a:spcPct val="0"/>
            </a:spcBef>
            <a:spcAft>
              <a:spcPct val="15000"/>
            </a:spcAft>
            <a:buChar char="••"/>
          </a:pPr>
          <a:endParaRPr kumimoji="1" lang="ja-JP" altLang="en-US" sz="1800" kern="1200" dirty="0"/>
        </a:p>
        <a:p>
          <a:pPr marL="171450" lvl="1" indent="-171450" algn="l" defTabSz="800100">
            <a:lnSpc>
              <a:spcPct val="90000"/>
            </a:lnSpc>
            <a:spcBef>
              <a:spcPct val="0"/>
            </a:spcBef>
            <a:spcAft>
              <a:spcPct val="15000"/>
            </a:spcAft>
            <a:buChar char="••"/>
          </a:pPr>
          <a:endParaRPr kumimoji="1" lang="ja-JP" altLang="en-US" sz="1800" kern="1200" dirty="0"/>
        </a:p>
        <a:p>
          <a:pPr marL="171450" lvl="1" indent="-171450" algn="l" defTabSz="800100">
            <a:lnSpc>
              <a:spcPct val="90000"/>
            </a:lnSpc>
            <a:spcBef>
              <a:spcPct val="0"/>
            </a:spcBef>
            <a:spcAft>
              <a:spcPct val="15000"/>
            </a:spcAft>
            <a:buChar char="••"/>
          </a:pPr>
          <a:endParaRPr kumimoji="1" lang="ja-JP" altLang="en-US" sz="1800" kern="1200" dirty="0"/>
        </a:p>
      </dsp:txBody>
      <dsp:txXfrm>
        <a:off x="0" y="2303755"/>
        <a:ext cx="8640960" cy="1672650"/>
      </dsp:txXfrm>
    </dsp:sp>
    <dsp:sp modelId="{288EB770-4354-421A-AB18-034046BA4D3E}">
      <dsp:nvSpPr>
        <dsp:cNvPr id="0" name=""/>
        <dsp:cNvSpPr/>
      </dsp:nvSpPr>
      <dsp:spPr>
        <a:xfrm>
          <a:off x="432048" y="2038075"/>
          <a:ext cx="604867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t>退院促進支援会議</a:t>
          </a:r>
          <a:endParaRPr kumimoji="1" lang="ja-JP" altLang="en-US" sz="1800" b="1" u="sng" kern="1200" dirty="0"/>
        </a:p>
      </dsp:txBody>
      <dsp:txXfrm>
        <a:off x="457987" y="2064014"/>
        <a:ext cx="5996794" cy="47948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314498-E658-4440-9CC3-C7E780B3D131}">
      <dsp:nvSpPr>
        <dsp:cNvPr id="0" name=""/>
        <dsp:cNvSpPr/>
      </dsp:nvSpPr>
      <dsp:spPr>
        <a:xfrm>
          <a:off x="0" y="273197"/>
          <a:ext cx="8640960" cy="6504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291592" rIns="670635"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smtClean="0"/>
            <a:t>警察、救急隊、救急告示病院との連携による自殺未遂者に対する直接支援</a:t>
          </a:r>
          <a:endParaRPr kumimoji="1" lang="ja-JP" altLang="en-US" sz="1600" kern="1200" dirty="0"/>
        </a:p>
      </dsp:txBody>
      <dsp:txXfrm>
        <a:off x="0" y="273197"/>
        <a:ext cx="8640960" cy="650475"/>
      </dsp:txXfrm>
    </dsp:sp>
    <dsp:sp modelId="{D6DA1E8B-ACA9-4BAC-84DF-6C14FFFA16E2}">
      <dsp:nvSpPr>
        <dsp:cNvPr id="0" name=""/>
        <dsp:cNvSpPr/>
      </dsp:nvSpPr>
      <dsp:spPr>
        <a:xfrm>
          <a:off x="432048" y="66557"/>
          <a:ext cx="6048672"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t>自殺未遂者への相談支援</a:t>
          </a:r>
          <a:endParaRPr kumimoji="1" lang="ja-JP" altLang="en-US" sz="1800" b="1" u="sng" kern="1200" dirty="0"/>
        </a:p>
      </dsp:txBody>
      <dsp:txXfrm>
        <a:off x="452223" y="86732"/>
        <a:ext cx="6008322" cy="372930"/>
      </dsp:txXfrm>
    </dsp:sp>
    <dsp:sp modelId="{8E4480F3-7E7C-4AA7-9210-03384D2754B3}">
      <dsp:nvSpPr>
        <dsp:cNvPr id="0" name=""/>
        <dsp:cNvSpPr/>
      </dsp:nvSpPr>
      <dsp:spPr>
        <a:xfrm>
          <a:off x="0" y="1205912"/>
          <a:ext cx="8640960" cy="6504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291592" rIns="670635"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smtClean="0"/>
            <a:t>①救急医療機関関係者　②相談機関従事者　③事業所労務担当者等　④市民</a:t>
          </a:r>
          <a:endParaRPr kumimoji="1" lang="ja-JP" altLang="en-US" sz="1600" kern="1200" dirty="0"/>
        </a:p>
      </dsp:txBody>
      <dsp:txXfrm>
        <a:off x="0" y="1205912"/>
        <a:ext cx="8640960" cy="650475"/>
      </dsp:txXfrm>
    </dsp:sp>
    <dsp:sp modelId="{288EB770-4354-421A-AB18-034046BA4D3E}">
      <dsp:nvSpPr>
        <dsp:cNvPr id="0" name=""/>
        <dsp:cNvSpPr/>
      </dsp:nvSpPr>
      <dsp:spPr>
        <a:xfrm>
          <a:off x="432048" y="999272"/>
          <a:ext cx="6048672"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t>各種研修事業</a:t>
          </a:r>
          <a:endParaRPr kumimoji="1" lang="ja-JP" altLang="en-US" sz="1800" b="1" u="sng" kern="1200" dirty="0"/>
        </a:p>
      </dsp:txBody>
      <dsp:txXfrm>
        <a:off x="452223" y="1019447"/>
        <a:ext cx="6008322" cy="372930"/>
      </dsp:txXfrm>
    </dsp:sp>
    <dsp:sp modelId="{DB118B62-EB02-48C8-8060-35A6982248C3}">
      <dsp:nvSpPr>
        <dsp:cNvPr id="0" name=""/>
        <dsp:cNvSpPr/>
      </dsp:nvSpPr>
      <dsp:spPr>
        <a:xfrm>
          <a:off x="0" y="2138627"/>
          <a:ext cx="8640960" cy="9261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291592" rIns="670635"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smtClean="0"/>
            <a:t>自殺対策予防週間（</a:t>
          </a:r>
          <a:r>
            <a:rPr kumimoji="1" lang="en-US" altLang="ja-JP" sz="1600" kern="1200" dirty="0" smtClean="0"/>
            <a:t>9</a:t>
          </a:r>
          <a:r>
            <a:rPr kumimoji="1" lang="ja-JP" altLang="en-US" sz="1600" kern="1200" dirty="0" smtClean="0"/>
            <a:t>月）、自殺対策強化月間（</a:t>
          </a:r>
          <a:r>
            <a:rPr kumimoji="1" lang="en-US" altLang="ja-JP" sz="1600" kern="1200" dirty="0" smtClean="0"/>
            <a:t>3</a:t>
          </a:r>
          <a:r>
            <a:rPr kumimoji="1" lang="ja-JP" altLang="en-US" sz="1600" kern="1200" dirty="0" smtClean="0"/>
            <a:t>月）での啓発活動</a:t>
          </a: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smtClean="0"/>
            <a:t>市民向け講演会の開催</a:t>
          </a:r>
          <a:endParaRPr kumimoji="1" lang="ja-JP" altLang="en-US" sz="1600" kern="1200" dirty="0"/>
        </a:p>
      </dsp:txBody>
      <dsp:txXfrm>
        <a:off x="0" y="2138627"/>
        <a:ext cx="8640960" cy="926100"/>
      </dsp:txXfrm>
    </dsp:sp>
    <dsp:sp modelId="{164C58FC-9D7E-47A9-BB2A-DD7B6F5A04E3}">
      <dsp:nvSpPr>
        <dsp:cNvPr id="0" name=""/>
        <dsp:cNvSpPr/>
      </dsp:nvSpPr>
      <dsp:spPr>
        <a:xfrm>
          <a:off x="432048" y="1931987"/>
          <a:ext cx="6048672"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t>普及啓発</a:t>
          </a:r>
          <a:endParaRPr kumimoji="1" lang="ja-JP" altLang="en-US" sz="1800" b="1" u="sng" kern="1200" dirty="0"/>
        </a:p>
      </dsp:txBody>
      <dsp:txXfrm>
        <a:off x="452223" y="1952162"/>
        <a:ext cx="6008322" cy="372930"/>
      </dsp:txXfrm>
    </dsp:sp>
    <dsp:sp modelId="{180E70BD-970A-4880-B1A1-48B69B89E4AA}">
      <dsp:nvSpPr>
        <dsp:cNvPr id="0" name=""/>
        <dsp:cNvSpPr/>
      </dsp:nvSpPr>
      <dsp:spPr>
        <a:xfrm>
          <a:off x="0" y="3346967"/>
          <a:ext cx="8640960" cy="6504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70635" tIns="291592" rIns="670635" bIns="113792"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smtClean="0"/>
            <a:t>自殺対策庁内連絡会、自殺対策連絡懇話会の開催</a:t>
          </a:r>
          <a:endParaRPr kumimoji="1" lang="ja-JP" altLang="en-US" sz="1600" kern="1200" dirty="0"/>
        </a:p>
      </dsp:txBody>
      <dsp:txXfrm>
        <a:off x="0" y="3346967"/>
        <a:ext cx="8640960" cy="650475"/>
      </dsp:txXfrm>
    </dsp:sp>
    <dsp:sp modelId="{B92DDC5D-636D-43D0-BA6E-E118CC395F63}">
      <dsp:nvSpPr>
        <dsp:cNvPr id="0" name=""/>
        <dsp:cNvSpPr/>
      </dsp:nvSpPr>
      <dsp:spPr>
        <a:xfrm>
          <a:off x="432048" y="3140327"/>
          <a:ext cx="6048672"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25" tIns="0" rIns="228625" bIns="0" numCol="1" spcCol="1270" anchor="ctr" anchorCtr="0">
          <a:noAutofit/>
        </a:bodyPr>
        <a:lstStyle/>
        <a:p>
          <a:pPr lvl="0" algn="l" defTabSz="800100">
            <a:lnSpc>
              <a:spcPct val="90000"/>
            </a:lnSpc>
            <a:spcBef>
              <a:spcPct val="0"/>
            </a:spcBef>
            <a:spcAft>
              <a:spcPct val="35000"/>
            </a:spcAft>
          </a:pPr>
          <a:r>
            <a:rPr kumimoji="1" lang="ja-JP" altLang="en-US" sz="1800" b="1" u="sng" kern="1200" dirty="0" smtClean="0"/>
            <a:t>市内関係機関の連絡調整</a:t>
          </a:r>
          <a:endParaRPr kumimoji="1" lang="ja-JP" altLang="en-US" sz="1800" b="1" u="sng" kern="1200" dirty="0"/>
        </a:p>
      </dsp:txBody>
      <dsp:txXfrm>
        <a:off x="452223" y="3160502"/>
        <a:ext cx="6008322" cy="37293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110A3CF-C5FA-42F5-AB9B-059C7BD144AF}" type="datetimeFigureOut">
              <a:rPr kumimoji="1" lang="ja-JP" altLang="en-US" smtClean="0"/>
              <a:t>2019/11/22</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FBCAE547-1A1A-4745-9352-C3A3700218DC}" type="slidenum">
              <a:rPr kumimoji="1" lang="ja-JP" altLang="en-US" smtClean="0"/>
              <a:t>‹#›</a:t>
            </a:fld>
            <a:endParaRPr kumimoji="1" lang="ja-JP" altLang="en-US"/>
          </a:p>
        </p:txBody>
      </p:sp>
    </p:spTree>
    <p:extLst>
      <p:ext uri="{BB962C8B-B14F-4D97-AF65-F5344CB8AC3E}">
        <p14:creationId xmlns:p14="http://schemas.microsoft.com/office/powerpoint/2010/main" val="20021237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1</a:t>
            </a:fld>
            <a:endParaRPr kumimoji="1" lang="ja-JP" altLang="en-US"/>
          </a:p>
        </p:txBody>
      </p:sp>
    </p:spTree>
    <p:extLst>
      <p:ext uri="{BB962C8B-B14F-4D97-AF65-F5344CB8AC3E}">
        <p14:creationId xmlns:p14="http://schemas.microsoft.com/office/powerpoint/2010/main" val="1214817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672AE4C-EA7D-4679-94BF-6C5F21393401}" type="slidenum">
              <a:rPr kumimoji="1" lang="ja-JP" altLang="en-US" smtClean="0"/>
              <a:t>10</a:t>
            </a:fld>
            <a:endParaRPr kumimoji="1" lang="ja-JP" altLang="en-US"/>
          </a:p>
        </p:txBody>
      </p:sp>
    </p:spTree>
    <p:extLst>
      <p:ext uri="{BB962C8B-B14F-4D97-AF65-F5344CB8AC3E}">
        <p14:creationId xmlns:p14="http://schemas.microsoft.com/office/powerpoint/2010/main" val="4065790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11</a:t>
            </a:fld>
            <a:endParaRPr kumimoji="1" lang="ja-JP" altLang="en-US"/>
          </a:p>
        </p:txBody>
      </p:sp>
    </p:spTree>
    <p:extLst>
      <p:ext uri="{BB962C8B-B14F-4D97-AF65-F5344CB8AC3E}">
        <p14:creationId xmlns:p14="http://schemas.microsoft.com/office/powerpoint/2010/main" val="36751051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12</a:t>
            </a:fld>
            <a:endParaRPr kumimoji="1" lang="ja-JP" altLang="en-US"/>
          </a:p>
        </p:txBody>
      </p:sp>
    </p:spTree>
    <p:extLst>
      <p:ext uri="{BB962C8B-B14F-4D97-AF65-F5344CB8AC3E}">
        <p14:creationId xmlns:p14="http://schemas.microsoft.com/office/powerpoint/2010/main" val="19366195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13</a:t>
            </a:fld>
            <a:endParaRPr kumimoji="1" lang="ja-JP" altLang="en-US"/>
          </a:p>
        </p:txBody>
      </p:sp>
    </p:spTree>
    <p:extLst>
      <p:ext uri="{BB962C8B-B14F-4D97-AF65-F5344CB8AC3E}">
        <p14:creationId xmlns:p14="http://schemas.microsoft.com/office/powerpoint/2010/main" val="19366195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14</a:t>
            </a:fld>
            <a:endParaRPr kumimoji="1" lang="ja-JP" altLang="en-US"/>
          </a:p>
        </p:txBody>
      </p:sp>
    </p:spTree>
    <p:extLst>
      <p:ext uri="{BB962C8B-B14F-4D97-AF65-F5344CB8AC3E}">
        <p14:creationId xmlns:p14="http://schemas.microsoft.com/office/powerpoint/2010/main" val="1936619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smtClean="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2</a:t>
            </a:fld>
            <a:endParaRPr kumimoji="1" lang="ja-JP" altLang="en-US"/>
          </a:p>
        </p:txBody>
      </p:sp>
    </p:spTree>
    <p:extLst>
      <p:ext uri="{BB962C8B-B14F-4D97-AF65-F5344CB8AC3E}">
        <p14:creationId xmlns:p14="http://schemas.microsoft.com/office/powerpoint/2010/main" val="661113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3</a:t>
            </a:fld>
            <a:endParaRPr kumimoji="1" lang="ja-JP" altLang="en-US"/>
          </a:p>
        </p:txBody>
      </p:sp>
    </p:spTree>
    <p:extLst>
      <p:ext uri="{BB962C8B-B14F-4D97-AF65-F5344CB8AC3E}">
        <p14:creationId xmlns:p14="http://schemas.microsoft.com/office/powerpoint/2010/main" val="10695398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4</a:t>
            </a:fld>
            <a:endParaRPr kumimoji="1" lang="ja-JP" altLang="en-US"/>
          </a:p>
        </p:txBody>
      </p:sp>
    </p:spTree>
    <p:extLst>
      <p:ext uri="{BB962C8B-B14F-4D97-AF65-F5344CB8AC3E}">
        <p14:creationId xmlns:p14="http://schemas.microsoft.com/office/powerpoint/2010/main" val="1069539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5</a:t>
            </a:fld>
            <a:endParaRPr kumimoji="1" lang="ja-JP" altLang="en-US"/>
          </a:p>
        </p:txBody>
      </p:sp>
    </p:spTree>
    <p:extLst>
      <p:ext uri="{BB962C8B-B14F-4D97-AF65-F5344CB8AC3E}">
        <p14:creationId xmlns:p14="http://schemas.microsoft.com/office/powerpoint/2010/main" val="1069539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6</a:t>
            </a:fld>
            <a:endParaRPr kumimoji="1" lang="ja-JP" altLang="en-US"/>
          </a:p>
        </p:txBody>
      </p:sp>
    </p:spTree>
    <p:extLst>
      <p:ext uri="{BB962C8B-B14F-4D97-AF65-F5344CB8AC3E}">
        <p14:creationId xmlns:p14="http://schemas.microsoft.com/office/powerpoint/2010/main" val="1069539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672AE4C-EA7D-4679-94BF-6C5F21393401}"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3370046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672AE4C-EA7D-4679-94BF-6C5F21393401}"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843029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BCAE547-1A1A-4745-9352-C3A3700218DC}" type="slidenum">
              <a:rPr kumimoji="1" lang="ja-JP" altLang="en-US" smtClean="0"/>
              <a:t>9</a:t>
            </a:fld>
            <a:endParaRPr kumimoji="1" lang="ja-JP" altLang="en-US"/>
          </a:p>
        </p:txBody>
      </p:sp>
    </p:spTree>
    <p:extLst>
      <p:ext uri="{BB962C8B-B14F-4D97-AF65-F5344CB8AC3E}">
        <p14:creationId xmlns:p14="http://schemas.microsoft.com/office/powerpoint/2010/main" val="1479634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2BD351-9008-41B3-9B65-984414669DD2}" type="datetime1">
              <a:rPr kumimoji="1" lang="ja-JP" altLang="en-US" smtClean="0"/>
              <a:t>2019/11/22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411222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F715843-58FB-478A-8788-A029E836686A}" type="datetime1">
              <a:rPr kumimoji="1" lang="ja-JP" altLang="en-US" smtClean="0"/>
              <a:t>2019/11/22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188267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C96BF6-F8D0-42B4-AD74-8CEF0B2C87F7}" type="datetime1">
              <a:rPr kumimoji="1" lang="ja-JP" altLang="en-US" smtClean="0"/>
              <a:t>2019/11/22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3253002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2019/11/22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10926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2019/11/22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54688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2019/11/22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201732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2019/11/22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718287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2019/11/22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418918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2019/11/22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373124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2019/11/22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5262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2019/11/22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9355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97FF34E-7A42-4FB2-964E-96148C436F34}" type="datetime1">
              <a:rPr kumimoji="1" lang="ja-JP" altLang="en-US" smtClean="0"/>
              <a:t>2019/11/22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14731421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2019/11/22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631292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2019/11/22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715377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573322-56CF-4E35-99E8-A03C3EA30B60}" type="datetimeFigureOut">
              <a:rPr lang="ja-JP" altLang="en-US" smtClean="0">
                <a:solidFill>
                  <a:prstClr val="black">
                    <a:tint val="75000"/>
                  </a:prstClr>
                </a:solidFill>
              </a:rPr>
              <a:pPr/>
              <a:t>2019/11/22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72045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03516BC-FD28-4A82-9512-F5946F4EEC06}" type="datetime1">
              <a:rPr kumimoji="1" lang="ja-JP" altLang="en-US" smtClean="0"/>
              <a:t>2019/11/22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1458871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F4AFB03-345C-4649-AFD8-934AC1EE456A}" type="datetime1">
              <a:rPr kumimoji="1" lang="ja-JP" altLang="en-US" smtClean="0"/>
              <a:t>2019/11/22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2444029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B80F663-DABE-4E30-87AC-27486533B672}" type="datetime1">
              <a:rPr kumimoji="1" lang="ja-JP" altLang="en-US" smtClean="0"/>
              <a:t>2019/11/22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2278294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C48DBAC-933C-49BD-B3A4-DF87E87DFD38}" type="datetime1">
              <a:rPr kumimoji="1" lang="ja-JP" altLang="en-US" smtClean="0"/>
              <a:t>2019/11/22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1887430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C621740-4B9C-420E-8F0F-4419F93F9E35}" type="datetime1">
              <a:rPr kumimoji="1" lang="ja-JP" altLang="en-US" smtClean="0"/>
              <a:t>2019/11/22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3570263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D851FF3-457C-4492-9DFD-8C5A05E1914E}" type="datetime1">
              <a:rPr kumimoji="1" lang="ja-JP" altLang="en-US" smtClean="0"/>
              <a:t>2019/11/22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342312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C9B65A6-77F3-4A50-98F9-892E0CEBD00D}" type="datetime1">
              <a:rPr kumimoji="1" lang="ja-JP" altLang="en-US" smtClean="0"/>
              <a:t>2019/11/22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2636843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FE9552-E759-413B-83DE-614DD0AE566D}" type="datetime1">
              <a:rPr kumimoji="1" lang="ja-JP" altLang="en-US" smtClean="0"/>
              <a:t>2019/11/22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72ECA-8BD3-40A3-BCA8-B8E971B7B40A}" type="slidenum">
              <a:rPr kumimoji="1" lang="ja-JP" altLang="en-US" smtClean="0"/>
              <a:t>‹#›</a:t>
            </a:fld>
            <a:endParaRPr kumimoji="1" lang="ja-JP" altLang="en-US"/>
          </a:p>
        </p:txBody>
      </p:sp>
    </p:spTree>
    <p:extLst>
      <p:ext uri="{BB962C8B-B14F-4D97-AF65-F5344CB8AC3E}">
        <p14:creationId xmlns:p14="http://schemas.microsoft.com/office/powerpoint/2010/main" val="1250790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73322-56CF-4E35-99E8-A03C3EA30B60}" type="datetimeFigureOut">
              <a:rPr lang="ja-JP" altLang="en-US" smtClean="0">
                <a:solidFill>
                  <a:prstClr val="black">
                    <a:tint val="75000"/>
                  </a:prstClr>
                </a:solidFill>
              </a:rPr>
              <a:pPr/>
              <a:t>2019/11/22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872ECA-8BD3-40A3-BCA8-B8E971B7B40A}"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515916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kumimoji="1" lang="ja-JP" altLang="en-US" sz="4800" b="1" dirty="0" smtClean="0">
                <a:latin typeface="Meiryo UI" panose="020B0604030504040204" pitchFamily="50" charset="-128"/>
                <a:ea typeface="Meiryo UI" panose="020B0604030504040204" pitchFamily="50" charset="-128"/>
                <a:cs typeface="Meiryo UI" panose="020B0604030504040204" pitchFamily="50" charset="-128"/>
              </a:rPr>
              <a:t>堺市二次医療圏における</a:t>
            </a:r>
            <a:r>
              <a:rPr kumimoji="1" lang="en-US" altLang="ja-JP" sz="4800" b="1"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8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4800" b="1" dirty="0" smtClean="0">
                <a:latin typeface="Meiryo UI" panose="020B0604030504040204" pitchFamily="50" charset="-128"/>
                <a:ea typeface="Meiryo UI" panose="020B0604030504040204" pitchFamily="50" charset="-128"/>
                <a:cs typeface="Meiryo UI" panose="020B0604030504040204" pitchFamily="50" charset="-128"/>
              </a:rPr>
              <a:t>精神疾患医療の</a:t>
            </a:r>
            <a:r>
              <a:rPr lang="ja-JP" altLang="en-US" sz="4800" b="1" dirty="0" smtClean="0">
                <a:latin typeface="Meiryo UI" panose="020B0604030504040204" pitchFamily="50" charset="-128"/>
                <a:ea typeface="Meiryo UI" panose="020B0604030504040204" pitchFamily="50" charset="-128"/>
                <a:cs typeface="Meiryo UI" panose="020B0604030504040204" pitchFamily="50" charset="-128"/>
              </a:rPr>
              <a:t>取組</a:t>
            </a:r>
            <a:r>
              <a:rPr lang="ja-JP" altLang="en-US" sz="4800" b="1" dirty="0">
                <a:latin typeface="Meiryo UI" panose="020B0604030504040204" pitchFamily="50" charset="-128"/>
                <a:ea typeface="Meiryo UI" panose="020B0604030504040204" pitchFamily="50" charset="-128"/>
                <a:cs typeface="Meiryo UI" panose="020B0604030504040204" pitchFamily="50" charset="-128"/>
              </a:rPr>
              <a:t>状況</a:t>
            </a:r>
            <a:endParaRPr kumimoji="1" lang="ja-JP" altLang="en-US" sz="4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1475656" y="4725144"/>
            <a:ext cx="6400800" cy="1752600"/>
          </a:xfrm>
        </p:spPr>
        <p:txBody>
          <a:bodyPr>
            <a:normAutofit/>
          </a:bodyPr>
          <a:lstStyle/>
          <a:p>
            <a:r>
              <a:rPr lang="ja-JP" altLang="en-US" sz="2800" dirty="0"/>
              <a:t>令和</a:t>
            </a:r>
            <a:r>
              <a:rPr lang="ja-JP" altLang="en-US" sz="2800" dirty="0" smtClean="0"/>
              <a:t>元</a:t>
            </a:r>
            <a:r>
              <a:rPr kumimoji="1" lang="ja-JP" altLang="en-US" sz="2800" dirty="0" smtClean="0"/>
              <a:t>年</a:t>
            </a:r>
            <a:r>
              <a:rPr lang="en-US" altLang="ja-JP" sz="2800" dirty="0"/>
              <a:t>11</a:t>
            </a:r>
            <a:r>
              <a:rPr kumimoji="1" lang="ja-JP" altLang="en-US" sz="2800" dirty="0" smtClean="0"/>
              <a:t>月</a:t>
            </a:r>
            <a:r>
              <a:rPr lang="en-US" altLang="ja-JP" sz="2800" dirty="0"/>
              <a:t>21</a:t>
            </a:r>
            <a:r>
              <a:rPr kumimoji="1" lang="ja-JP" altLang="en-US" sz="2800" dirty="0" smtClean="0"/>
              <a:t>日</a:t>
            </a:r>
            <a:endParaRPr kumimoji="1" lang="en-US" altLang="ja-JP" sz="2800" dirty="0" smtClean="0"/>
          </a:p>
          <a:p>
            <a:r>
              <a:rPr lang="ja-JP" altLang="en-US" sz="2800" dirty="0" smtClean="0"/>
              <a:t>大阪府堺市保健医療協議会</a:t>
            </a:r>
            <a:endParaRPr lang="en-US" altLang="ja-JP" sz="2800" dirty="0" smtClean="0"/>
          </a:p>
          <a:p>
            <a:r>
              <a:rPr kumimoji="1" lang="ja-JP" altLang="en-US" sz="2800" dirty="0"/>
              <a:t>精神医療部会</a:t>
            </a:r>
          </a:p>
        </p:txBody>
      </p:sp>
      <p:sp>
        <p:nvSpPr>
          <p:cNvPr id="4" name="テキスト ボックス 3"/>
          <p:cNvSpPr txBox="1"/>
          <p:nvPr/>
        </p:nvSpPr>
        <p:spPr>
          <a:xfrm>
            <a:off x="7596336" y="132526"/>
            <a:ext cx="1440160" cy="369332"/>
          </a:xfrm>
          <a:prstGeom prst="rect">
            <a:avLst/>
          </a:prstGeom>
          <a:noFill/>
          <a:ln>
            <a:solidFill>
              <a:schemeClr val="accent1"/>
            </a:solidFill>
          </a:ln>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cs typeface="Meiryo UI" panose="020B0604030504040204" pitchFamily="50" charset="-128"/>
              </a:rPr>
              <a:t>資料１</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4"/>
          <p:cNvSpPr>
            <a:spLocks noGrp="1"/>
          </p:cNvSpPr>
          <p:nvPr>
            <p:ph type="sldNum" sz="quarter" idx="12"/>
          </p:nvPr>
        </p:nvSpPr>
        <p:spPr/>
        <p:txBody>
          <a:bodyPr/>
          <a:lstStyle/>
          <a:p>
            <a:fld id="{E1872ECA-8BD3-40A3-BCA8-B8E971B7B40A}" type="slidenum">
              <a:rPr kumimoji="1" lang="ja-JP" altLang="en-US" smtClean="0"/>
              <a:t>1</a:t>
            </a:fld>
            <a:endParaRPr kumimoji="1" lang="ja-JP" altLang="en-US"/>
          </a:p>
        </p:txBody>
      </p:sp>
    </p:spTree>
    <p:extLst>
      <p:ext uri="{BB962C8B-B14F-4D97-AF65-F5344CB8AC3E}">
        <p14:creationId xmlns:p14="http://schemas.microsoft.com/office/powerpoint/2010/main" val="1483108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4572000" y="2644348"/>
            <a:ext cx="986741" cy="3226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63356" y="2053224"/>
            <a:ext cx="4536504" cy="369332"/>
          </a:xfrm>
          <a:prstGeom prst="rect">
            <a:avLst/>
          </a:prstGeom>
          <a:noFill/>
        </p:spPr>
        <p:txBody>
          <a:bodyPr wrap="square" rtlCol="0">
            <a:spAutoFit/>
          </a:bodyPr>
          <a:lstStyle/>
          <a:p>
            <a:r>
              <a:rPr kumimoji="1" lang="ja-JP" altLang="en-US" u="sng" dirty="0" smtClean="0">
                <a:latin typeface="Meiryo UI" panose="020B0604030504040204" pitchFamily="50" charset="-128"/>
                <a:ea typeface="Meiryo UI" panose="020B0604030504040204" pitchFamily="50" charset="-128"/>
                <a:cs typeface="Meiryo UI" panose="020B0604030504040204" pitchFamily="50" charset="-128"/>
              </a:rPr>
              <a:t>① 堺市民の精神科在院患者の状況</a:t>
            </a:r>
            <a:endParaRPr kumimoji="1" lang="ja-JP" altLang="en-US"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63632" y="4752690"/>
            <a:ext cx="8900856" cy="369332"/>
          </a:xfrm>
          <a:prstGeom prst="rect">
            <a:avLst/>
          </a:prstGeom>
          <a:noFill/>
        </p:spPr>
        <p:txBody>
          <a:bodyPr wrap="square" rtlCol="0">
            <a:spAutoFit/>
          </a:bodyPr>
          <a:lstStyle/>
          <a:p>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② 長期（</a:t>
            </a:r>
            <a:r>
              <a:rPr lang="en-US" altLang="ja-JP" u="sng"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年以上）入院者のうち、寛解・院内寛解件数</a:t>
            </a:r>
            <a:endParaRPr kumimoji="1" lang="ja-JP" altLang="en-US" u="sng"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418880091"/>
              </p:ext>
            </p:extLst>
          </p:nvPr>
        </p:nvGraphicFramePr>
        <p:xfrm>
          <a:off x="539553" y="2422556"/>
          <a:ext cx="8064896" cy="2160238"/>
        </p:xfrm>
        <a:graphic>
          <a:graphicData uri="http://schemas.openxmlformats.org/drawingml/2006/table">
            <a:tbl>
              <a:tblPr/>
              <a:tblGrid>
                <a:gridCol w="2086586">
                  <a:extLst>
                    <a:ext uri="{9D8B030D-6E8A-4147-A177-3AD203B41FA5}">
                      <a16:colId xmlns:a16="http://schemas.microsoft.com/office/drawing/2014/main" val="20000"/>
                    </a:ext>
                  </a:extLst>
                </a:gridCol>
                <a:gridCol w="996385">
                  <a:extLst>
                    <a:ext uri="{9D8B030D-6E8A-4147-A177-3AD203B41FA5}">
                      <a16:colId xmlns:a16="http://schemas.microsoft.com/office/drawing/2014/main" val="20001"/>
                    </a:ext>
                  </a:extLst>
                </a:gridCol>
                <a:gridCol w="996385">
                  <a:extLst>
                    <a:ext uri="{9D8B030D-6E8A-4147-A177-3AD203B41FA5}">
                      <a16:colId xmlns:a16="http://schemas.microsoft.com/office/drawing/2014/main" val="20002"/>
                    </a:ext>
                  </a:extLst>
                </a:gridCol>
                <a:gridCol w="996385">
                  <a:extLst>
                    <a:ext uri="{9D8B030D-6E8A-4147-A177-3AD203B41FA5}">
                      <a16:colId xmlns:a16="http://schemas.microsoft.com/office/drawing/2014/main" val="20003"/>
                    </a:ext>
                  </a:extLst>
                </a:gridCol>
                <a:gridCol w="996385">
                  <a:extLst>
                    <a:ext uri="{9D8B030D-6E8A-4147-A177-3AD203B41FA5}">
                      <a16:colId xmlns:a16="http://schemas.microsoft.com/office/drawing/2014/main" val="20004"/>
                    </a:ext>
                  </a:extLst>
                </a:gridCol>
                <a:gridCol w="996385">
                  <a:extLst>
                    <a:ext uri="{9D8B030D-6E8A-4147-A177-3AD203B41FA5}">
                      <a16:colId xmlns:a16="http://schemas.microsoft.com/office/drawing/2014/main" val="20005"/>
                    </a:ext>
                  </a:extLst>
                </a:gridCol>
                <a:gridCol w="996385">
                  <a:extLst>
                    <a:ext uri="{9D8B030D-6E8A-4147-A177-3AD203B41FA5}">
                      <a16:colId xmlns:a16="http://schemas.microsoft.com/office/drawing/2014/main" val="20006"/>
                    </a:ext>
                  </a:extLst>
                </a:gridCol>
              </a:tblGrid>
              <a:tr h="402172">
                <a:tc>
                  <a:txBody>
                    <a:bodyPr/>
                    <a:lstStyle/>
                    <a:p>
                      <a:pPr algn="l" fontAlgn="ctr"/>
                      <a:r>
                        <a:rPr lang="ja-JP" altLang="en-US" sz="1100" b="0" i="0" u="none" strike="noStrike" dirty="0">
                          <a:solidFill>
                            <a:srgbClr val="000000"/>
                          </a:solidFill>
                          <a:effectLst/>
                          <a:latin typeface="Meiryo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100" b="0" i="0" u="none" strike="noStrike" dirty="0">
                          <a:solidFill>
                            <a:srgbClr val="000000"/>
                          </a:solidFill>
                          <a:effectLst/>
                          <a:latin typeface="Meiryo UI"/>
                        </a:rPr>
                        <a:t>平成</a:t>
                      </a:r>
                      <a:r>
                        <a:rPr lang="en-US" altLang="ja-JP" sz="1100" b="0" i="0" u="none" strike="noStrike" dirty="0">
                          <a:solidFill>
                            <a:srgbClr val="000000"/>
                          </a:solidFill>
                          <a:effectLst/>
                          <a:latin typeface="Meiryo UI"/>
                        </a:rPr>
                        <a:t>25</a:t>
                      </a:r>
                      <a:r>
                        <a:rPr lang="ja-JP" altLang="en-US" sz="1100" b="0" i="0" u="none" strike="noStrike" dirty="0">
                          <a:solidFill>
                            <a:srgbClr val="000000"/>
                          </a:solidFill>
                          <a:effectLst/>
                          <a:latin typeface="Meiryo UI"/>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100" b="0" i="0" u="none" strike="noStrike">
                          <a:solidFill>
                            <a:srgbClr val="000000"/>
                          </a:solidFill>
                          <a:effectLst/>
                          <a:latin typeface="Meiryo UI"/>
                        </a:rPr>
                        <a:t>平成</a:t>
                      </a:r>
                      <a:r>
                        <a:rPr lang="en-US" altLang="ja-JP" sz="1100" b="0" i="0" u="none" strike="noStrike">
                          <a:solidFill>
                            <a:srgbClr val="000000"/>
                          </a:solidFill>
                          <a:effectLst/>
                          <a:latin typeface="Meiryo UI"/>
                        </a:rPr>
                        <a:t>26</a:t>
                      </a:r>
                      <a:r>
                        <a:rPr lang="ja-JP" altLang="en-US" sz="1100" b="0" i="0" u="none" strike="noStrike">
                          <a:solidFill>
                            <a:srgbClr val="000000"/>
                          </a:solidFill>
                          <a:effectLst/>
                          <a:latin typeface="Meiryo UI"/>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100" b="0" i="0" u="none" strike="noStrike">
                          <a:solidFill>
                            <a:srgbClr val="000000"/>
                          </a:solidFill>
                          <a:effectLst/>
                          <a:latin typeface="Meiryo UI"/>
                        </a:rPr>
                        <a:t>平成</a:t>
                      </a:r>
                      <a:r>
                        <a:rPr lang="en-US" altLang="ja-JP" sz="1100" b="0" i="0" u="none" strike="noStrike">
                          <a:solidFill>
                            <a:srgbClr val="000000"/>
                          </a:solidFill>
                          <a:effectLst/>
                          <a:latin typeface="Meiryo UI"/>
                        </a:rPr>
                        <a:t>27</a:t>
                      </a:r>
                      <a:r>
                        <a:rPr lang="ja-JP" altLang="en-US" sz="1100" b="0" i="0" u="none" strike="noStrike">
                          <a:solidFill>
                            <a:srgbClr val="000000"/>
                          </a:solidFill>
                          <a:effectLst/>
                          <a:latin typeface="Meiryo UI"/>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100" b="0" i="0" u="none" strike="noStrike">
                          <a:solidFill>
                            <a:srgbClr val="000000"/>
                          </a:solidFill>
                          <a:effectLst/>
                          <a:latin typeface="Meiryo UI"/>
                        </a:rPr>
                        <a:t>平成</a:t>
                      </a:r>
                      <a:r>
                        <a:rPr lang="en-US" altLang="ja-JP" sz="1100" b="0" i="0" u="none" strike="noStrike">
                          <a:solidFill>
                            <a:srgbClr val="000000"/>
                          </a:solidFill>
                          <a:effectLst/>
                          <a:latin typeface="Meiryo UI"/>
                        </a:rPr>
                        <a:t>28</a:t>
                      </a:r>
                      <a:r>
                        <a:rPr lang="ja-JP" altLang="en-US" sz="1100" b="0" i="0" u="none" strike="noStrike">
                          <a:solidFill>
                            <a:srgbClr val="000000"/>
                          </a:solidFill>
                          <a:effectLst/>
                          <a:latin typeface="Meiryo UI"/>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100" b="0" i="0" u="none" strike="noStrike" dirty="0">
                          <a:solidFill>
                            <a:srgbClr val="000000"/>
                          </a:solidFill>
                          <a:effectLst/>
                          <a:latin typeface="Meiryo UI"/>
                        </a:rPr>
                        <a:t>平成</a:t>
                      </a:r>
                      <a:r>
                        <a:rPr lang="en-US" altLang="ja-JP" sz="1100" b="0" i="0" u="none" strike="noStrike" dirty="0">
                          <a:solidFill>
                            <a:srgbClr val="000000"/>
                          </a:solidFill>
                          <a:effectLst/>
                          <a:latin typeface="Meiryo UI"/>
                        </a:rPr>
                        <a:t>29</a:t>
                      </a:r>
                      <a:r>
                        <a:rPr lang="ja-JP" altLang="en-US" sz="1100" b="0" i="0" u="none" strike="noStrike" dirty="0">
                          <a:solidFill>
                            <a:srgbClr val="000000"/>
                          </a:solidFill>
                          <a:effectLst/>
                          <a:latin typeface="Meiryo UI"/>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100" b="0" i="0" u="none" strike="noStrike" dirty="0" smtClean="0">
                          <a:solidFill>
                            <a:srgbClr val="000000"/>
                          </a:solidFill>
                          <a:effectLst/>
                          <a:latin typeface="Meiryo UI"/>
                        </a:rPr>
                        <a:t>平成</a:t>
                      </a:r>
                      <a:r>
                        <a:rPr lang="en-US" altLang="ja-JP" sz="1100" b="0" i="0" u="none" strike="noStrike" dirty="0" smtClean="0">
                          <a:solidFill>
                            <a:srgbClr val="000000"/>
                          </a:solidFill>
                          <a:effectLst/>
                          <a:latin typeface="Meiryo UI"/>
                        </a:rPr>
                        <a:t>30</a:t>
                      </a:r>
                      <a:r>
                        <a:rPr lang="ja-JP" altLang="en-US" sz="1100" b="0" i="0" u="none" strike="noStrike" dirty="0" smtClean="0">
                          <a:solidFill>
                            <a:srgbClr val="000000"/>
                          </a:solidFill>
                          <a:effectLst/>
                          <a:latin typeface="Meiryo UI"/>
                        </a:rPr>
                        <a:t>年度</a:t>
                      </a:r>
                      <a:endParaRPr lang="ja-JP" altLang="en-US" sz="1100" b="0" i="0" u="none" strike="noStrike" dirty="0">
                        <a:solidFill>
                          <a:srgbClr val="000000"/>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310247">
                <a:tc>
                  <a:txBody>
                    <a:bodyPr/>
                    <a:lstStyle/>
                    <a:p>
                      <a:pPr algn="l" fontAlgn="ctr"/>
                      <a:r>
                        <a:rPr lang="zh-CN"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在院患者数（人）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1,684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1,741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1,675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n-lt"/>
                        </a:rPr>
                        <a:t>1,624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1,572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smtClean="0">
                          <a:solidFill>
                            <a:srgbClr val="000000"/>
                          </a:solidFill>
                          <a:effectLst/>
                          <a:latin typeface="+mn-lt"/>
                        </a:rPr>
                        <a:t>1,565</a:t>
                      </a:r>
                      <a:endParaRPr lang="en-US" altLang="ja-JP"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0247">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前年差（人）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n-lt"/>
                        </a:rPr>
                        <a:t>▲ </a:t>
                      </a:r>
                      <a:r>
                        <a:rPr lang="en-US" altLang="ja-JP" sz="1400" b="0" i="0" u="none" strike="noStrike" dirty="0">
                          <a:solidFill>
                            <a:srgbClr val="000000"/>
                          </a:solidFill>
                          <a:effectLst/>
                          <a:latin typeface="+mn-lt"/>
                        </a:rPr>
                        <a:t>66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n-lt"/>
                        </a:rPr>
                        <a:t>▲ </a:t>
                      </a:r>
                      <a:r>
                        <a:rPr lang="en-US" altLang="ja-JP" sz="1400" b="0" i="0" u="none" strike="noStrike">
                          <a:solidFill>
                            <a:srgbClr val="000000"/>
                          </a:solidFill>
                          <a:effectLst/>
                          <a:latin typeface="+mn-lt"/>
                        </a:rPr>
                        <a:t>51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n-lt"/>
                        </a:rPr>
                        <a:t>▲ </a:t>
                      </a:r>
                      <a:r>
                        <a:rPr lang="en-US" altLang="ja-JP" sz="1400" b="0" i="0" u="none" strike="noStrike" dirty="0">
                          <a:solidFill>
                            <a:srgbClr val="000000"/>
                          </a:solidFill>
                          <a:effectLst/>
                          <a:latin typeface="+mn-lt"/>
                        </a:rPr>
                        <a:t>52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n-lt"/>
                        </a:rPr>
                        <a:t>▲</a:t>
                      </a:r>
                      <a:r>
                        <a:rPr lang="en-US" altLang="ja-JP" sz="1400" b="0" i="0" u="none" strike="noStrike" dirty="0" smtClean="0">
                          <a:solidFill>
                            <a:srgbClr val="000000"/>
                          </a:solidFill>
                          <a:effectLst/>
                          <a:latin typeface="+mn-lt"/>
                        </a:rPr>
                        <a:t>7</a:t>
                      </a:r>
                      <a:endParaRPr lang="en-US" altLang="ja-JP"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0247">
                <a:tc>
                  <a:txBody>
                    <a:bodyPr/>
                    <a:lstStyle/>
                    <a:p>
                      <a:pPr algn="l" fontAlgn="ctr"/>
                      <a:r>
                        <a:rPr lang="en-US" altLang="zh-CN" sz="11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zh-CN"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年以上在院患者数（人）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n-lt"/>
                        </a:rPr>
                        <a:t>1,078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960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1,030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1,014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936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smtClean="0">
                          <a:solidFill>
                            <a:srgbClr val="000000"/>
                          </a:solidFill>
                          <a:effectLst/>
                          <a:latin typeface="+mn-lt"/>
                        </a:rPr>
                        <a:t>917</a:t>
                      </a:r>
                      <a:endParaRPr lang="en-US" altLang="ja-JP"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10247">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前年差（人）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n-lt"/>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mn-lt"/>
                        </a:rPr>
                        <a:t>▲ </a:t>
                      </a:r>
                      <a:r>
                        <a:rPr lang="en-US" altLang="ja-JP" sz="1400" b="0" i="0" u="none" strike="noStrike">
                          <a:solidFill>
                            <a:srgbClr val="000000"/>
                          </a:solidFill>
                          <a:effectLst/>
                          <a:latin typeface="+mn-lt"/>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n-lt"/>
                        </a:rPr>
                        <a:t>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n-lt"/>
                        </a:rPr>
                        <a:t>▲ </a:t>
                      </a:r>
                      <a:r>
                        <a:rPr lang="en-US" altLang="ja-JP" sz="1400" b="0" i="0" u="none" strike="noStrike" dirty="0">
                          <a:solidFill>
                            <a:srgbClr val="000000"/>
                          </a:solidFill>
                          <a:effectLst/>
                          <a:latin typeface="+mn-lt"/>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mn-lt"/>
                        </a:rPr>
                        <a:t>▲ </a:t>
                      </a:r>
                      <a:r>
                        <a:rPr lang="en-US" altLang="ja-JP" sz="1400" b="0" i="0" u="none" strike="noStrike" dirty="0">
                          <a:solidFill>
                            <a:srgbClr val="000000"/>
                          </a:solidFill>
                          <a:effectLst/>
                          <a:latin typeface="+mn-lt"/>
                        </a:rPr>
                        <a:t>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smtClean="0">
                          <a:solidFill>
                            <a:srgbClr val="000000"/>
                          </a:solidFill>
                          <a:effectLst/>
                          <a:latin typeface="+mn-lt"/>
                        </a:rPr>
                        <a:t>▲</a:t>
                      </a:r>
                      <a:r>
                        <a:rPr lang="en-US" altLang="ja-JP" sz="1400" b="0" i="0" u="none" strike="noStrike" dirty="0" smtClean="0">
                          <a:solidFill>
                            <a:srgbClr val="000000"/>
                          </a:solidFill>
                          <a:effectLst/>
                          <a:latin typeface="+mn-lt"/>
                        </a:rPr>
                        <a:t>19</a:t>
                      </a:r>
                      <a:endParaRPr lang="en-US" altLang="ja-JP"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17078">
                <a:tc>
                  <a:txBody>
                    <a:bodyPr/>
                    <a:lstStyle/>
                    <a:p>
                      <a:pPr algn="l"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在院患者に占める</a:t>
                      </a:r>
                      <a:b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1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年以上入院の患者割合（％）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64.0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n-lt"/>
                        </a:rPr>
                        <a:t>55.1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n-lt"/>
                        </a:rPr>
                        <a:t>61.5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a:solidFill>
                            <a:srgbClr val="000000"/>
                          </a:solidFill>
                          <a:effectLst/>
                          <a:latin typeface="+mn-lt"/>
                        </a:rPr>
                        <a:t>62.4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59.5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smtClean="0">
                          <a:solidFill>
                            <a:srgbClr val="000000"/>
                          </a:solidFill>
                          <a:effectLst/>
                          <a:latin typeface="+mn-lt"/>
                        </a:rPr>
                        <a:t>58.6</a:t>
                      </a:r>
                      <a:endParaRPr lang="en-US" altLang="ja-JP"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326182650"/>
              </p:ext>
            </p:extLst>
          </p:nvPr>
        </p:nvGraphicFramePr>
        <p:xfrm>
          <a:off x="861960" y="6067441"/>
          <a:ext cx="6172200" cy="685800"/>
        </p:xfrm>
        <a:graphic>
          <a:graphicData uri="http://schemas.openxmlformats.org/drawingml/2006/table">
            <a:tbl>
              <a:tblPr/>
              <a:tblGrid>
                <a:gridCol w="685800">
                  <a:extLst>
                    <a:ext uri="{9D8B030D-6E8A-4147-A177-3AD203B41FA5}">
                      <a16:colId xmlns:a16="http://schemas.microsoft.com/office/drawing/2014/main" val="20000"/>
                    </a:ext>
                  </a:extLst>
                </a:gridCol>
                <a:gridCol w="5486400">
                  <a:extLst>
                    <a:ext uri="{9D8B030D-6E8A-4147-A177-3AD203B41FA5}">
                      <a16:colId xmlns:a16="http://schemas.microsoft.com/office/drawing/2014/main" val="20001"/>
                    </a:ext>
                  </a:extLst>
                </a:gridCol>
              </a:tblGrid>
              <a:tr h="171450">
                <a:tc rowSpan="2">
                  <a:txBody>
                    <a:bodyPr/>
                    <a:lstStyle/>
                    <a:p>
                      <a:pPr algn="ctr" fontAlgn="ctr"/>
                      <a:r>
                        <a:rPr lang="ja-JP" altLang="en-US" sz="800" b="0" i="0" u="none" strike="noStrike" dirty="0">
                          <a:solidFill>
                            <a:srgbClr val="000000"/>
                          </a:solidFill>
                          <a:effectLst/>
                          <a:latin typeface="ＭＳ Ｐゴシック"/>
                        </a:rPr>
                        <a:t>寛解</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800" b="0" i="0" u="none" strike="noStrike">
                          <a:solidFill>
                            <a:srgbClr val="000000"/>
                          </a:solidFill>
                          <a:effectLst/>
                          <a:latin typeface="ＭＳ Ｐゴシック"/>
                        </a:rPr>
                        <a:t>◇　寛解状態にあるが、家族の受け入れ困難や生活の場の困難などの社会的要因により退院できないでいるもの</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171450">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ＭＳ Ｐゴシック"/>
                        </a:rPr>
                        <a:t>◇　最小限の服薬は続けているが、社会生活上の支障は認められず、自立して生活出来ると予測されるもの</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1"/>
                  </a:ext>
                </a:extLst>
              </a:tr>
              <a:tr h="171450">
                <a:tc rowSpan="2">
                  <a:txBody>
                    <a:bodyPr/>
                    <a:lstStyle/>
                    <a:p>
                      <a:pPr algn="ctr" fontAlgn="ctr"/>
                      <a:r>
                        <a:rPr lang="ja-JP" altLang="en-US" sz="800" b="0" i="0" u="none" strike="noStrike">
                          <a:solidFill>
                            <a:srgbClr val="000000"/>
                          </a:solidFill>
                          <a:effectLst/>
                          <a:latin typeface="ＭＳ Ｐゴシック"/>
                        </a:rPr>
                        <a:t>院内寛解</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ＭＳ Ｐゴシック"/>
                        </a:rPr>
                        <a:t>◇　院内の保護的環境においては、日常生活に問題はないが、一般社会においては不適応、症状増悪、再燃を起こしやすいもの</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extLst>
                  <a:ext uri="{0D108BD9-81ED-4DB2-BD59-A6C34878D82A}">
                    <a16:rowId xmlns:a16="http://schemas.microsoft.com/office/drawing/2014/main" val="10002"/>
                  </a:ext>
                </a:extLst>
              </a:tr>
              <a:tr h="171450">
                <a:tc vMerge="1">
                  <a:txBody>
                    <a:bodyPr/>
                    <a:lstStyle/>
                    <a:p>
                      <a:endParaRPr kumimoji="1" lang="ja-JP" altLang="en-US"/>
                    </a:p>
                  </a:txBody>
                  <a:tcPr/>
                </a:tc>
                <a:tc>
                  <a:txBody>
                    <a:bodyPr/>
                    <a:lstStyle/>
                    <a:p>
                      <a:pPr algn="l" fontAlgn="ctr"/>
                      <a:r>
                        <a:rPr lang="ja-JP" altLang="en-US" sz="800" b="0" i="0" u="none" strike="noStrike" dirty="0">
                          <a:solidFill>
                            <a:srgbClr val="000000"/>
                          </a:solidFill>
                          <a:effectLst/>
                          <a:latin typeface="ＭＳ Ｐゴシック"/>
                        </a:rPr>
                        <a:t>◇　社会技能訓練等の包括的なリハビリテーション・プログラムにより、ある程度の自立性が期待できるもの</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801183272"/>
              </p:ext>
            </p:extLst>
          </p:nvPr>
        </p:nvGraphicFramePr>
        <p:xfrm>
          <a:off x="1619671" y="5122022"/>
          <a:ext cx="6984775" cy="792088"/>
        </p:xfrm>
        <a:graphic>
          <a:graphicData uri="http://schemas.openxmlformats.org/drawingml/2006/table">
            <a:tbl>
              <a:tblPr/>
              <a:tblGrid>
                <a:gridCol w="997825">
                  <a:extLst>
                    <a:ext uri="{9D8B030D-6E8A-4147-A177-3AD203B41FA5}">
                      <a16:colId xmlns:a16="http://schemas.microsoft.com/office/drawing/2014/main" val="20000"/>
                    </a:ext>
                  </a:extLst>
                </a:gridCol>
                <a:gridCol w="997825">
                  <a:extLst>
                    <a:ext uri="{9D8B030D-6E8A-4147-A177-3AD203B41FA5}">
                      <a16:colId xmlns:a16="http://schemas.microsoft.com/office/drawing/2014/main" val="20001"/>
                    </a:ext>
                  </a:extLst>
                </a:gridCol>
                <a:gridCol w="997825">
                  <a:extLst>
                    <a:ext uri="{9D8B030D-6E8A-4147-A177-3AD203B41FA5}">
                      <a16:colId xmlns:a16="http://schemas.microsoft.com/office/drawing/2014/main" val="20002"/>
                    </a:ext>
                  </a:extLst>
                </a:gridCol>
                <a:gridCol w="997825">
                  <a:extLst>
                    <a:ext uri="{9D8B030D-6E8A-4147-A177-3AD203B41FA5}">
                      <a16:colId xmlns:a16="http://schemas.microsoft.com/office/drawing/2014/main" val="20003"/>
                    </a:ext>
                  </a:extLst>
                </a:gridCol>
                <a:gridCol w="997825">
                  <a:extLst>
                    <a:ext uri="{9D8B030D-6E8A-4147-A177-3AD203B41FA5}">
                      <a16:colId xmlns:a16="http://schemas.microsoft.com/office/drawing/2014/main" val="20004"/>
                    </a:ext>
                  </a:extLst>
                </a:gridCol>
                <a:gridCol w="997825">
                  <a:extLst>
                    <a:ext uri="{9D8B030D-6E8A-4147-A177-3AD203B41FA5}">
                      <a16:colId xmlns:a16="http://schemas.microsoft.com/office/drawing/2014/main" val="20005"/>
                    </a:ext>
                  </a:extLst>
                </a:gridCol>
                <a:gridCol w="997825">
                  <a:extLst>
                    <a:ext uri="{9D8B030D-6E8A-4147-A177-3AD203B41FA5}">
                      <a16:colId xmlns:a16="http://schemas.microsoft.com/office/drawing/2014/main" val="20006"/>
                    </a:ext>
                  </a:extLst>
                </a:gridCol>
              </a:tblGrid>
              <a:tr h="447146">
                <a:tc>
                  <a:txBody>
                    <a:bodyPr/>
                    <a:lstStyle/>
                    <a:p>
                      <a:pPr algn="l" fontAlgn="ctr"/>
                      <a:r>
                        <a:rPr lang="ja-JP" altLang="en-US" sz="1100" b="0" i="0" u="none" strike="noStrike" dirty="0">
                          <a:solidFill>
                            <a:srgbClr val="000000"/>
                          </a:solidFill>
                          <a:effectLst/>
                          <a:latin typeface="Meiryo UI"/>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100" b="0" i="0" u="none" strike="noStrike">
                          <a:solidFill>
                            <a:srgbClr val="000000"/>
                          </a:solidFill>
                          <a:effectLst/>
                          <a:latin typeface="Meiryo UI"/>
                        </a:rPr>
                        <a:t>平成</a:t>
                      </a:r>
                      <a:r>
                        <a:rPr lang="en-US" altLang="ja-JP" sz="1100" b="0" i="0" u="none" strike="noStrike">
                          <a:solidFill>
                            <a:srgbClr val="000000"/>
                          </a:solidFill>
                          <a:effectLst/>
                          <a:latin typeface="Meiryo UI"/>
                        </a:rPr>
                        <a:t>25</a:t>
                      </a:r>
                      <a:r>
                        <a:rPr lang="ja-JP" altLang="en-US" sz="1100" b="0" i="0" u="none" strike="noStrike">
                          <a:solidFill>
                            <a:srgbClr val="000000"/>
                          </a:solidFill>
                          <a:effectLst/>
                          <a:latin typeface="Meiryo UI"/>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100" b="0" i="0" u="none" strike="noStrike">
                          <a:solidFill>
                            <a:srgbClr val="000000"/>
                          </a:solidFill>
                          <a:effectLst/>
                          <a:latin typeface="Meiryo UI"/>
                        </a:rPr>
                        <a:t>平成</a:t>
                      </a:r>
                      <a:r>
                        <a:rPr lang="en-US" altLang="ja-JP" sz="1100" b="0" i="0" u="none" strike="noStrike">
                          <a:solidFill>
                            <a:srgbClr val="000000"/>
                          </a:solidFill>
                          <a:effectLst/>
                          <a:latin typeface="Meiryo UI"/>
                        </a:rPr>
                        <a:t>26</a:t>
                      </a:r>
                      <a:r>
                        <a:rPr lang="ja-JP" altLang="en-US" sz="1100" b="0" i="0" u="none" strike="noStrike">
                          <a:solidFill>
                            <a:srgbClr val="000000"/>
                          </a:solidFill>
                          <a:effectLst/>
                          <a:latin typeface="Meiryo UI"/>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100" b="0" i="0" u="none" strike="noStrike">
                          <a:solidFill>
                            <a:srgbClr val="000000"/>
                          </a:solidFill>
                          <a:effectLst/>
                          <a:latin typeface="Meiryo UI"/>
                        </a:rPr>
                        <a:t>平成</a:t>
                      </a:r>
                      <a:r>
                        <a:rPr lang="en-US" altLang="ja-JP" sz="1100" b="0" i="0" u="none" strike="noStrike">
                          <a:solidFill>
                            <a:srgbClr val="000000"/>
                          </a:solidFill>
                          <a:effectLst/>
                          <a:latin typeface="Meiryo UI"/>
                        </a:rPr>
                        <a:t>27</a:t>
                      </a:r>
                      <a:r>
                        <a:rPr lang="ja-JP" altLang="en-US" sz="1100" b="0" i="0" u="none" strike="noStrike">
                          <a:solidFill>
                            <a:srgbClr val="000000"/>
                          </a:solidFill>
                          <a:effectLst/>
                          <a:latin typeface="Meiryo UI"/>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100" b="0" i="0" u="none" strike="noStrike" dirty="0">
                          <a:solidFill>
                            <a:srgbClr val="000000"/>
                          </a:solidFill>
                          <a:effectLst/>
                          <a:latin typeface="Meiryo UI"/>
                        </a:rPr>
                        <a:t>平成</a:t>
                      </a:r>
                      <a:r>
                        <a:rPr lang="en-US" altLang="ja-JP" sz="1100" b="0" i="0" u="none" strike="noStrike" dirty="0">
                          <a:solidFill>
                            <a:srgbClr val="000000"/>
                          </a:solidFill>
                          <a:effectLst/>
                          <a:latin typeface="Meiryo UI"/>
                        </a:rPr>
                        <a:t>28</a:t>
                      </a:r>
                      <a:r>
                        <a:rPr lang="ja-JP" altLang="en-US" sz="1100" b="0" i="0" u="none" strike="noStrike" dirty="0">
                          <a:solidFill>
                            <a:srgbClr val="000000"/>
                          </a:solidFill>
                          <a:effectLst/>
                          <a:latin typeface="Meiryo UI"/>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100" b="0" i="0" u="none" strike="noStrike" dirty="0">
                          <a:solidFill>
                            <a:srgbClr val="000000"/>
                          </a:solidFill>
                          <a:effectLst/>
                          <a:latin typeface="Meiryo UI"/>
                        </a:rPr>
                        <a:t>平成</a:t>
                      </a:r>
                      <a:r>
                        <a:rPr lang="en-US" altLang="ja-JP" sz="1100" b="0" i="0" u="none" strike="noStrike" dirty="0">
                          <a:solidFill>
                            <a:srgbClr val="000000"/>
                          </a:solidFill>
                          <a:effectLst/>
                          <a:latin typeface="Meiryo UI"/>
                        </a:rPr>
                        <a:t>29</a:t>
                      </a:r>
                      <a:r>
                        <a:rPr lang="ja-JP" altLang="en-US" sz="1100" b="0" i="0" u="none" strike="noStrike" dirty="0">
                          <a:solidFill>
                            <a:srgbClr val="000000"/>
                          </a:solidFill>
                          <a:effectLst/>
                          <a:latin typeface="Meiryo UI"/>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ja-JP" altLang="en-US" sz="1100" b="0" i="0" u="none" strike="noStrike" dirty="0" smtClean="0">
                          <a:solidFill>
                            <a:srgbClr val="000000"/>
                          </a:solidFill>
                          <a:effectLst/>
                          <a:latin typeface="Meiryo UI"/>
                        </a:rPr>
                        <a:t>平成</a:t>
                      </a:r>
                      <a:r>
                        <a:rPr lang="en-US" altLang="ja-JP" sz="1100" b="0" i="0" u="none" strike="noStrike" dirty="0" smtClean="0">
                          <a:solidFill>
                            <a:srgbClr val="000000"/>
                          </a:solidFill>
                          <a:effectLst/>
                          <a:latin typeface="Meiryo UI"/>
                        </a:rPr>
                        <a:t>30</a:t>
                      </a:r>
                      <a:r>
                        <a:rPr lang="ja-JP" altLang="en-US" sz="1100" b="0" i="0" u="none" strike="noStrike" dirty="0" smtClean="0">
                          <a:solidFill>
                            <a:srgbClr val="000000"/>
                          </a:solidFill>
                          <a:effectLst/>
                          <a:latin typeface="Meiryo UI"/>
                        </a:rPr>
                        <a:t>年度</a:t>
                      </a:r>
                      <a:endParaRPr lang="ja-JP" altLang="en-US" sz="1100" b="0" i="0" u="none" strike="noStrike" dirty="0">
                        <a:solidFill>
                          <a:srgbClr val="000000"/>
                        </a:solidFill>
                        <a:effectLst/>
                        <a:latin typeface="Meiryo UI"/>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0"/>
                  </a:ext>
                </a:extLst>
              </a:tr>
              <a:tr h="344942">
                <a:tc>
                  <a:txBody>
                    <a:bodyPr/>
                    <a:lstStyle/>
                    <a:p>
                      <a:pPr algn="ctr" fontAlgn="ctr"/>
                      <a:r>
                        <a:rPr lang="ja-JP" altLang="en-US" sz="1100" b="0" i="0" u="none" strike="noStrike" dirty="0">
                          <a:solidFill>
                            <a:srgbClr val="000000"/>
                          </a:solidFill>
                          <a:effectLst/>
                          <a:latin typeface="Meiryo UI"/>
                        </a:rPr>
                        <a:t>寛解・院内寛解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95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effectLst/>
                          <a:latin typeface="+mn-lt"/>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smtClean="0">
                          <a:solidFill>
                            <a:srgbClr val="000000"/>
                          </a:solidFill>
                          <a:effectLst/>
                          <a:latin typeface="+mn-lt"/>
                        </a:rPr>
                        <a:t>41</a:t>
                      </a:r>
                      <a:endParaRPr lang="en-US" altLang="ja-JP" sz="1400" b="0" i="0" u="none" strike="noStrike" dirty="0">
                        <a:solidFill>
                          <a:srgbClr val="000000"/>
                        </a:solidFill>
                        <a:effectLst/>
                        <a:latin typeface="+mn-lt"/>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テキスト ボックス 13"/>
          <p:cNvSpPr txBox="1"/>
          <p:nvPr/>
        </p:nvSpPr>
        <p:spPr>
          <a:xfrm>
            <a:off x="7020272" y="6248966"/>
            <a:ext cx="2232248" cy="523220"/>
          </a:xfrm>
          <a:prstGeom prst="rect">
            <a:avLst/>
          </a:prstGeom>
          <a:noFill/>
        </p:spPr>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出典：</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堺市</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在院患者調査</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（参考資料１）</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79512" y="1052736"/>
            <a:ext cx="8784976" cy="864096"/>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精神障害にも対応した地域包括ケアシステムの構築をめざすため、保健、医療、福祉関係者による連携の強化を図り、精神科病院からの地域移行等の取組を進めます。</a:t>
            </a:r>
          </a:p>
        </p:txBody>
      </p:sp>
      <p:sp>
        <p:nvSpPr>
          <p:cNvPr id="15" name="タイトル 1"/>
          <p:cNvSpPr txBox="1">
            <a:spLocks/>
          </p:cNvSpPr>
          <p:nvPr/>
        </p:nvSpPr>
        <p:spPr>
          <a:xfrm>
            <a:off x="22415" y="-22129"/>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smtClean="0">
                <a:latin typeface="Meiryo UI" panose="020B0604030504040204" pitchFamily="50" charset="-128"/>
                <a:ea typeface="Meiryo UI" panose="020B0604030504040204" pitchFamily="50" charset="-128"/>
                <a:cs typeface="Meiryo UI" panose="020B0604030504040204" pitchFamily="50" charset="-128"/>
              </a:rPr>
              <a:t>中間年（</a:t>
            </a:r>
            <a:r>
              <a:rPr lang="en-US" altLang="ja-JP" sz="2000" kern="100"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ja-JP" sz="2000" kern="100" dirty="0" smtClean="0">
                <a:latin typeface="Meiryo UI" panose="020B0604030504040204" pitchFamily="50" charset="-128"/>
                <a:ea typeface="Meiryo UI" panose="020B0604030504040204" pitchFamily="50" charset="-128"/>
                <a:cs typeface="Meiryo UI" panose="020B0604030504040204" pitchFamily="50" charset="-128"/>
              </a:rPr>
              <a:t>年）まで</a:t>
            </a:r>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ja-JP" sz="2000" kern="100" dirty="0" smtClean="0">
                <a:latin typeface="Meiryo UI" panose="020B0604030504040204" pitchFamily="50" charset="-128"/>
                <a:ea typeface="Meiryo UI" panose="020B0604030504040204" pitchFamily="50" charset="-128"/>
                <a:cs typeface="Meiryo UI" panose="020B0604030504040204" pitchFamily="50" charset="-128"/>
              </a:rPr>
              <a:t>取組み</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t/>
            </a:r>
            <a:br>
              <a:rPr lang="en-US" altLang="ja-JP" sz="2000" dirty="0" smtClean="0"/>
            </a:br>
            <a:r>
              <a:rPr lang="en-US" altLang="ja-JP" sz="3600" dirty="0" smtClean="0"/>
              <a:t>Ⅲ</a:t>
            </a:r>
            <a:r>
              <a:rPr lang="ja-JP" altLang="en-US" sz="3600" dirty="0" err="1" smtClean="0"/>
              <a:t>．</a:t>
            </a:r>
            <a:r>
              <a:rPr lang="ja-JP" altLang="en-US" sz="3600" dirty="0" smtClean="0"/>
              <a:t>地域移行・地域定着支援の推進①</a:t>
            </a:r>
            <a:endParaRPr lang="ja-JP" altLang="en-US" sz="3600" dirty="0"/>
          </a:p>
        </p:txBody>
      </p:sp>
      <p:sp>
        <p:nvSpPr>
          <p:cNvPr id="16" name="テキスト ボックス 15"/>
          <p:cNvSpPr txBox="1"/>
          <p:nvPr/>
        </p:nvSpPr>
        <p:spPr>
          <a:xfrm>
            <a:off x="7253881" y="2186225"/>
            <a:ext cx="1376188" cy="253916"/>
          </a:xfrm>
          <a:prstGeom prst="rect">
            <a:avLst/>
          </a:prstGeom>
          <a:noFill/>
        </p:spPr>
        <p:txBody>
          <a:bodyPr wrap="square" rtlCol="0">
            <a:spAutoFit/>
          </a:bodyPr>
          <a:lstStyle/>
          <a:p>
            <a:r>
              <a:rPr kumimoji="1" lang="ja-JP" altLang="en-US" sz="1050" dirty="0" smtClean="0"/>
              <a:t>各年度</a:t>
            </a:r>
            <a:r>
              <a:rPr kumimoji="1" lang="en-US" altLang="ja-JP" sz="1050" dirty="0" smtClean="0"/>
              <a:t>6</a:t>
            </a:r>
            <a:r>
              <a:rPr kumimoji="1" lang="ja-JP" altLang="en-US" sz="1050" dirty="0" smtClean="0"/>
              <a:t>月</a:t>
            </a:r>
            <a:r>
              <a:rPr kumimoji="1" lang="en-US" altLang="ja-JP" sz="1050" dirty="0" smtClean="0"/>
              <a:t>30</a:t>
            </a:r>
            <a:r>
              <a:rPr kumimoji="1" lang="ja-JP" altLang="en-US" sz="1050" dirty="0" smtClean="0"/>
              <a:t>日時点</a:t>
            </a:r>
            <a:endParaRPr kumimoji="1" lang="ja-JP" altLang="en-US" sz="1050" dirty="0"/>
          </a:p>
        </p:txBody>
      </p:sp>
      <p:sp>
        <p:nvSpPr>
          <p:cNvPr id="17" name="テキスト ボックス 16"/>
          <p:cNvSpPr txBox="1"/>
          <p:nvPr/>
        </p:nvSpPr>
        <p:spPr>
          <a:xfrm>
            <a:off x="7270154" y="4886745"/>
            <a:ext cx="1376188" cy="253916"/>
          </a:xfrm>
          <a:prstGeom prst="rect">
            <a:avLst/>
          </a:prstGeom>
          <a:noFill/>
        </p:spPr>
        <p:txBody>
          <a:bodyPr wrap="square" rtlCol="0">
            <a:spAutoFit/>
          </a:bodyPr>
          <a:lstStyle/>
          <a:p>
            <a:r>
              <a:rPr kumimoji="1" lang="ja-JP" altLang="en-US" sz="1050" dirty="0" smtClean="0"/>
              <a:t>各年度</a:t>
            </a:r>
            <a:r>
              <a:rPr kumimoji="1" lang="en-US" altLang="ja-JP" sz="1050" dirty="0" smtClean="0"/>
              <a:t>6</a:t>
            </a:r>
            <a:r>
              <a:rPr kumimoji="1" lang="ja-JP" altLang="en-US" sz="1050" dirty="0" smtClean="0"/>
              <a:t>月</a:t>
            </a:r>
            <a:r>
              <a:rPr kumimoji="1" lang="en-US" altLang="ja-JP" sz="1050" dirty="0" smtClean="0"/>
              <a:t>30</a:t>
            </a:r>
            <a:r>
              <a:rPr kumimoji="1" lang="ja-JP" altLang="en-US" sz="1050" dirty="0" smtClean="0"/>
              <a:t>日時点</a:t>
            </a:r>
            <a:endParaRPr kumimoji="1" lang="ja-JP" altLang="en-US" sz="1050" dirty="0"/>
          </a:p>
        </p:txBody>
      </p:sp>
    </p:spTree>
    <p:extLst>
      <p:ext uri="{BB962C8B-B14F-4D97-AF65-F5344CB8AC3E}">
        <p14:creationId xmlns:p14="http://schemas.microsoft.com/office/powerpoint/2010/main" val="3234318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中間年（</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2020</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年）まで</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取組み</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t/>
            </a:r>
            <a:br>
              <a:rPr lang="en-US" altLang="ja-JP" sz="2000" dirty="0" smtClean="0"/>
            </a:br>
            <a:r>
              <a:rPr lang="en-US" altLang="ja-JP" sz="3600" dirty="0" smtClean="0"/>
              <a:t>Ⅲ</a:t>
            </a:r>
            <a:r>
              <a:rPr lang="ja-JP" altLang="en-US" sz="3600" dirty="0" err="1" smtClean="0"/>
              <a:t>．</a:t>
            </a:r>
            <a:r>
              <a:rPr lang="ja-JP" altLang="en-US" sz="3600" dirty="0" smtClean="0"/>
              <a:t>地域移行・地域定着支援の推進②</a:t>
            </a:r>
            <a:endParaRPr kumimoji="1" lang="ja-JP" altLang="en-US" sz="3600" dirty="0"/>
          </a:p>
        </p:txBody>
      </p:sp>
      <p:sp>
        <p:nvSpPr>
          <p:cNvPr id="14" name="正方形/長方形 13"/>
          <p:cNvSpPr/>
          <p:nvPr/>
        </p:nvSpPr>
        <p:spPr>
          <a:xfrm>
            <a:off x="179512" y="1052736"/>
            <a:ext cx="8784976" cy="864096"/>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精神障害にも対応した地域包括ケアシステムの構築をめざすため、保健、医療、福祉関係者による連携の強化を図り、精神科病院からの地域移行等の取組を進めます。</a:t>
            </a:r>
          </a:p>
        </p:txBody>
      </p:sp>
      <p:graphicFrame>
        <p:nvGraphicFramePr>
          <p:cNvPr id="4" name="表 3"/>
          <p:cNvGraphicFramePr>
            <a:graphicFrameLocks noGrp="1"/>
          </p:cNvGraphicFramePr>
          <p:nvPr>
            <p:extLst>
              <p:ext uri="{D42A27DB-BD31-4B8C-83A1-F6EECF244321}">
                <p14:modId xmlns:p14="http://schemas.microsoft.com/office/powerpoint/2010/main" val="2353272577"/>
              </p:ext>
            </p:extLst>
          </p:nvPr>
        </p:nvGraphicFramePr>
        <p:xfrm>
          <a:off x="175214" y="2132856"/>
          <a:ext cx="8789273" cy="4536504"/>
        </p:xfrm>
        <a:graphic>
          <a:graphicData uri="http://schemas.openxmlformats.org/drawingml/2006/table">
            <a:tbl>
              <a:tblPr firstRow="1" bandRow="1">
                <a:tableStyleId>{16D9F66E-5EB9-4882-86FB-DCBF35E3C3E4}</a:tableStyleId>
              </a:tblPr>
              <a:tblGrid>
                <a:gridCol w="8789273">
                  <a:extLst>
                    <a:ext uri="{9D8B030D-6E8A-4147-A177-3AD203B41FA5}">
                      <a16:colId xmlns:a16="http://schemas.microsoft.com/office/drawing/2014/main" val="20000"/>
                    </a:ext>
                  </a:extLst>
                </a:gridCol>
              </a:tblGrid>
              <a:tr h="4536504">
                <a:tc>
                  <a:txBody>
                    <a:bodyPr/>
                    <a:lstStyle/>
                    <a:p>
                      <a:r>
                        <a:rPr kumimoji="1" lang="en-US" altLang="ja-JP" b="0" dirty="0" smtClean="0"/>
                        <a:t>【2019</a:t>
                      </a:r>
                      <a:r>
                        <a:rPr kumimoji="1" lang="ja-JP" altLang="en-US" b="0" dirty="0" smtClean="0"/>
                        <a:t>年度の取組み</a:t>
                      </a:r>
                      <a:r>
                        <a:rPr kumimoji="1" lang="en-US" altLang="ja-JP" b="0" dirty="0" smtClean="0"/>
                        <a:t>】</a:t>
                      </a:r>
                    </a:p>
                    <a:p>
                      <a:endParaRPr kumimoji="1" lang="ja-JP" altLang="en-US" b="0" dirty="0"/>
                    </a:p>
                  </a:txBody>
                  <a:tcPr/>
                </a:tc>
                <a:extLst>
                  <a:ext uri="{0D108BD9-81ED-4DB2-BD59-A6C34878D82A}">
                    <a16:rowId xmlns:a16="http://schemas.microsoft.com/office/drawing/2014/main" val="10000"/>
                  </a:ext>
                </a:extLst>
              </a:tr>
            </a:tbl>
          </a:graphicData>
        </a:graphic>
      </p:graphicFrame>
      <p:graphicFrame>
        <p:nvGraphicFramePr>
          <p:cNvPr id="5" name="図表 4"/>
          <p:cNvGraphicFramePr/>
          <p:nvPr>
            <p:extLst>
              <p:ext uri="{D42A27DB-BD31-4B8C-83A1-F6EECF244321}">
                <p14:modId xmlns:p14="http://schemas.microsoft.com/office/powerpoint/2010/main" val="3073710072"/>
              </p:ext>
            </p:extLst>
          </p:nvPr>
        </p:nvGraphicFramePr>
        <p:xfrm>
          <a:off x="251520" y="2564904"/>
          <a:ext cx="864096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テキスト ボックス 5"/>
          <p:cNvSpPr txBox="1"/>
          <p:nvPr/>
        </p:nvSpPr>
        <p:spPr>
          <a:xfrm>
            <a:off x="1259632" y="5501496"/>
            <a:ext cx="7560840" cy="923330"/>
          </a:xfrm>
          <a:prstGeom prst="rect">
            <a:avLst/>
          </a:prstGeom>
          <a:noFill/>
        </p:spPr>
        <p:txBody>
          <a:bodyPr wrap="square" rtlCol="0">
            <a:spAutoFit/>
          </a:bodyPr>
          <a:lstStyle/>
          <a:p>
            <a:pPr lvl="0"/>
            <a:r>
              <a:rPr lang="ja-JP" altLang="en-US" dirty="0" smtClean="0"/>
              <a:t>構成員：堺市内精神科病院（</a:t>
            </a:r>
            <a:r>
              <a:rPr lang="en-US" altLang="ja-JP" dirty="0" smtClean="0"/>
              <a:t>5</a:t>
            </a:r>
            <a:r>
              <a:rPr lang="ja-JP" altLang="en-US" dirty="0" smtClean="0"/>
              <a:t>病院）</a:t>
            </a:r>
            <a:endParaRPr lang="en-US" altLang="ja-JP" dirty="0" smtClean="0"/>
          </a:p>
          <a:p>
            <a:pPr lvl="0"/>
            <a:r>
              <a:rPr lang="ja-JP" altLang="en-US" dirty="0"/>
              <a:t>　</a:t>
            </a:r>
            <a:r>
              <a:rPr lang="ja-JP" altLang="en-US" dirty="0" smtClean="0"/>
              <a:t>　　　　地域移行コーディネーター</a:t>
            </a:r>
            <a:endParaRPr lang="en-US" altLang="ja-JP" dirty="0" smtClean="0"/>
          </a:p>
          <a:p>
            <a:pPr lvl="0"/>
            <a:r>
              <a:rPr lang="ja-JP" altLang="en-US" dirty="0"/>
              <a:t>　</a:t>
            </a:r>
            <a:r>
              <a:rPr lang="ja-JP" altLang="en-US" dirty="0" smtClean="0"/>
              <a:t>　　　　堺市関係部署</a:t>
            </a:r>
            <a:endParaRPr lang="ja-JP" altLang="en-US" dirty="0"/>
          </a:p>
        </p:txBody>
      </p:sp>
      <p:sp>
        <p:nvSpPr>
          <p:cNvPr id="7" name="テキスト ボックス 6"/>
          <p:cNvSpPr txBox="1"/>
          <p:nvPr/>
        </p:nvSpPr>
        <p:spPr>
          <a:xfrm>
            <a:off x="7193164" y="2204864"/>
            <a:ext cx="1656184" cy="338554"/>
          </a:xfrm>
          <a:prstGeom prst="rect">
            <a:avLst/>
          </a:prstGeom>
          <a:noFill/>
          <a:ln>
            <a:solidFill>
              <a:schemeClr val="accent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資料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１－３</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参照</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a:xfrm>
            <a:off x="7046912" y="6520259"/>
            <a:ext cx="2133600" cy="365125"/>
          </a:xfrm>
        </p:spPr>
        <p:txBody>
          <a:bodyPr/>
          <a:lstStyle/>
          <a:p>
            <a:fld id="{E1872ECA-8BD3-40A3-BCA8-B8E971B7B40A}" type="slidenum">
              <a:rPr kumimoji="1" lang="ja-JP" altLang="en-US" smtClean="0"/>
              <a:t>11</a:t>
            </a:fld>
            <a:endParaRPr kumimoji="1" lang="ja-JP" altLang="en-US"/>
          </a:p>
        </p:txBody>
      </p:sp>
    </p:spTree>
    <p:extLst>
      <p:ext uri="{BB962C8B-B14F-4D97-AF65-F5344CB8AC3E}">
        <p14:creationId xmlns:p14="http://schemas.microsoft.com/office/powerpoint/2010/main" val="1071074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中間年（</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2020</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年）まで</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取組み</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t/>
            </a:r>
            <a:br>
              <a:rPr lang="en-US" altLang="ja-JP" sz="2000" dirty="0" smtClean="0"/>
            </a:br>
            <a:r>
              <a:rPr lang="en-US" altLang="ja-JP" sz="3600" dirty="0" smtClean="0"/>
              <a:t>Ⅳ</a:t>
            </a:r>
            <a:r>
              <a:rPr lang="ja-JP" altLang="en-US" sz="3600" dirty="0" err="1" smtClean="0"/>
              <a:t>．</a:t>
            </a:r>
            <a:r>
              <a:rPr lang="ja-JP" altLang="en-US" sz="3600" dirty="0" smtClean="0"/>
              <a:t>自殺対策の推進①</a:t>
            </a:r>
            <a:endParaRPr kumimoji="1" lang="ja-JP" altLang="en-US" sz="3600" dirty="0"/>
          </a:p>
        </p:txBody>
      </p:sp>
      <p:sp>
        <p:nvSpPr>
          <p:cNvPr id="14" name="正方形/長方形 13"/>
          <p:cNvSpPr/>
          <p:nvPr/>
        </p:nvSpPr>
        <p:spPr>
          <a:xfrm>
            <a:off x="179512" y="1052736"/>
            <a:ext cx="8784976" cy="864096"/>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総合的な取組が必要となる自殺対策については「堺市自殺対策推進計画（第２次）」に基づいた各分野からの取組を進めます。</a:t>
            </a:r>
          </a:p>
        </p:txBody>
      </p:sp>
      <p:sp>
        <p:nvSpPr>
          <p:cNvPr id="7" name="スライド番号プレースホルダー 6"/>
          <p:cNvSpPr>
            <a:spLocks noGrp="1"/>
          </p:cNvSpPr>
          <p:nvPr>
            <p:ph type="sldNum" sz="quarter" idx="12"/>
          </p:nvPr>
        </p:nvSpPr>
        <p:spPr>
          <a:xfrm>
            <a:off x="7046912" y="6525344"/>
            <a:ext cx="2133600" cy="365125"/>
          </a:xfrm>
        </p:spPr>
        <p:txBody>
          <a:bodyPr/>
          <a:lstStyle/>
          <a:p>
            <a:fld id="{E1872ECA-8BD3-40A3-BCA8-B8E971B7B40A}" type="slidenum">
              <a:rPr kumimoji="1" lang="ja-JP" altLang="en-US" smtClean="0"/>
              <a:t>12</a:t>
            </a:fld>
            <a:endParaRPr kumimoji="1" lang="ja-JP" altLang="en-US" dirty="0"/>
          </a:p>
        </p:txBody>
      </p:sp>
      <p:pic>
        <p:nvPicPr>
          <p:cNvPr id="11" name="Picture 2"/>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35000"/>
                    </a14:imgEffect>
                    <a14:imgEffect>
                      <a14:brightnessContrast contrast="10000"/>
                    </a14:imgEffect>
                  </a14:imgLayer>
                </a14:imgProps>
              </a:ext>
              <a:ext uri="{28A0092B-C50C-407E-A947-70E740481C1C}">
                <a14:useLocalDpi xmlns:a14="http://schemas.microsoft.com/office/drawing/2010/main" val="0"/>
              </a:ext>
            </a:extLst>
          </a:blip>
          <a:srcRect/>
          <a:stretch>
            <a:fillRect/>
          </a:stretch>
        </p:blipFill>
        <p:spPr bwMode="auto">
          <a:xfrm>
            <a:off x="693031" y="2510868"/>
            <a:ext cx="7757937" cy="4188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9"/>
          <p:cNvSpPr txBox="1"/>
          <p:nvPr/>
        </p:nvSpPr>
        <p:spPr>
          <a:xfrm>
            <a:off x="1979712" y="2060848"/>
            <a:ext cx="4824536" cy="461665"/>
          </a:xfrm>
          <a:prstGeom prst="rect">
            <a:avLst/>
          </a:prstGeom>
          <a:noFill/>
        </p:spPr>
        <p:txBody>
          <a:bodyPr wrap="square" rtlCol="0">
            <a:spAutoFit/>
          </a:bodyPr>
          <a:lstStyle/>
          <a:p>
            <a:pPr algn="ctr"/>
            <a:r>
              <a:rPr kumimoji="1" lang="ja-JP" altLang="en-US" sz="2400" b="1" dirty="0" smtClean="0"/>
              <a:t>堺市における自殺者数の推移</a:t>
            </a:r>
            <a:endParaRPr kumimoji="1" lang="ja-JP" altLang="en-US" sz="2400" b="1" dirty="0"/>
          </a:p>
        </p:txBody>
      </p:sp>
    </p:spTree>
    <p:extLst>
      <p:ext uri="{BB962C8B-B14F-4D97-AF65-F5344CB8AC3E}">
        <p14:creationId xmlns:p14="http://schemas.microsoft.com/office/powerpoint/2010/main" val="1054518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中間年（</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2020</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年）まで</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取組み</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t/>
            </a:r>
            <a:br>
              <a:rPr lang="en-US" altLang="ja-JP" sz="2000" dirty="0" smtClean="0"/>
            </a:br>
            <a:r>
              <a:rPr lang="en-US" altLang="ja-JP" sz="3600" dirty="0" smtClean="0"/>
              <a:t>Ⅳ</a:t>
            </a:r>
            <a:r>
              <a:rPr lang="ja-JP" altLang="en-US" sz="3600" dirty="0" err="1" smtClean="0"/>
              <a:t>．</a:t>
            </a:r>
            <a:r>
              <a:rPr lang="ja-JP" altLang="en-US" sz="3600" dirty="0" smtClean="0"/>
              <a:t>自殺対策の推進②</a:t>
            </a:r>
            <a:endParaRPr kumimoji="1" lang="ja-JP" altLang="en-US" sz="3600" dirty="0"/>
          </a:p>
        </p:txBody>
      </p:sp>
      <p:sp>
        <p:nvSpPr>
          <p:cNvPr id="14" name="正方形/長方形 13"/>
          <p:cNvSpPr/>
          <p:nvPr/>
        </p:nvSpPr>
        <p:spPr>
          <a:xfrm>
            <a:off x="179512" y="1052736"/>
            <a:ext cx="8784976" cy="864096"/>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総合的な取組が必要となる自殺対策については「堺市自殺対策推進計画（第２次）」に基づいた各分野からの取組を進めます。</a:t>
            </a:r>
          </a:p>
        </p:txBody>
      </p:sp>
      <p:sp>
        <p:nvSpPr>
          <p:cNvPr id="7" name="スライド番号プレースホルダー 6"/>
          <p:cNvSpPr>
            <a:spLocks noGrp="1"/>
          </p:cNvSpPr>
          <p:nvPr>
            <p:ph type="sldNum" sz="quarter" idx="12"/>
          </p:nvPr>
        </p:nvSpPr>
        <p:spPr>
          <a:xfrm>
            <a:off x="7046912" y="6525344"/>
            <a:ext cx="2133600" cy="365125"/>
          </a:xfrm>
        </p:spPr>
        <p:txBody>
          <a:bodyPr/>
          <a:lstStyle/>
          <a:p>
            <a:fld id="{E1872ECA-8BD3-40A3-BCA8-B8E971B7B40A}" type="slidenum">
              <a:rPr kumimoji="1" lang="ja-JP" altLang="en-US" smtClean="0"/>
              <a:t>13</a:t>
            </a:fld>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459722194"/>
              </p:ext>
            </p:extLst>
          </p:nvPr>
        </p:nvGraphicFramePr>
        <p:xfrm>
          <a:off x="179512" y="2132856"/>
          <a:ext cx="8784977" cy="4725142"/>
        </p:xfrm>
        <a:graphic>
          <a:graphicData uri="http://schemas.openxmlformats.org/drawingml/2006/table">
            <a:tbl>
              <a:tblPr/>
              <a:tblGrid>
                <a:gridCol w="772350">
                  <a:extLst>
                    <a:ext uri="{9D8B030D-6E8A-4147-A177-3AD203B41FA5}">
                      <a16:colId xmlns:a16="http://schemas.microsoft.com/office/drawing/2014/main" val="20000"/>
                    </a:ext>
                  </a:extLst>
                </a:gridCol>
                <a:gridCol w="772350">
                  <a:extLst>
                    <a:ext uri="{9D8B030D-6E8A-4147-A177-3AD203B41FA5}">
                      <a16:colId xmlns:a16="http://schemas.microsoft.com/office/drawing/2014/main" val="20001"/>
                    </a:ext>
                  </a:extLst>
                </a:gridCol>
                <a:gridCol w="1013956">
                  <a:extLst>
                    <a:ext uri="{9D8B030D-6E8A-4147-A177-3AD203B41FA5}">
                      <a16:colId xmlns:a16="http://schemas.microsoft.com/office/drawing/2014/main" val="20002"/>
                    </a:ext>
                  </a:extLst>
                </a:gridCol>
                <a:gridCol w="855525">
                  <a:extLst>
                    <a:ext uri="{9D8B030D-6E8A-4147-A177-3AD203B41FA5}">
                      <a16:colId xmlns:a16="http://schemas.microsoft.com/office/drawing/2014/main" val="20003"/>
                    </a:ext>
                  </a:extLst>
                </a:gridCol>
                <a:gridCol w="855525">
                  <a:extLst>
                    <a:ext uri="{9D8B030D-6E8A-4147-A177-3AD203B41FA5}">
                      <a16:colId xmlns:a16="http://schemas.microsoft.com/office/drawing/2014/main" val="20004"/>
                    </a:ext>
                  </a:extLst>
                </a:gridCol>
                <a:gridCol w="855525">
                  <a:extLst>
                    <a:ext uri="{9D8B030D-6E8A-4147-A177-3AD203B41FA5}">
                      <a16:colId xmlns:a16="http://schemas.microsoft.com/office/drawing/2014/main" val="20005"/>
                    </a:ext>
                  </a:extLst>
                </a:gridCol>
                <a:gridCol w="855525">
                  <a:extLst>
                    <a:ext uri="{9D8B030D-6E8A-4147-A177-3AD203B41FA5}">
                      <a16:colId xmlns:a16="http://schemas.microsoft.com/office/drawing/2014/main" val="20006"/>
                    </a:ext>
                  </a:extLst>
                </a:gridCol>
                <a:gridCol w="237646">
                  <a:extLst>
                    <a:ext uri="{9D8B030D-6E8A-4147-A177-3AD203B41FA5}">
                      <a16:colId xmlns:a16="http://schemas.microsoft.com/office/drawing/2014/main" val="20007"/>
                    </a:ext>
                  </a:extLst>
                </a:gridCol>
                <a:gridCol w="855525">
                  <a:extLst>
                    <a:ext uri="{9D8B030D-6E8A-4147-A177-3AD203B41FA5}">
                      <a16:colId xmlns:a16="http://schemas.microsoft.com/office/drawing/2014/main" val="20008"/>
                    </a:ext>
                  </a:extLst>
                </a:gridCol>
                <a:gridCol w="855525">
                  <a:extLst>
                    <a:ext uri="{9D8B030D-6E8A-4147-A177-3AD203B41FA5}">
                      <a16:colId xmlns:a16="http://schemas.microsoft.com/office/drawing/2014/main" val="20009"/>
                    </a:ext>
                  </a:extLst>
                </a:gridCol>
                <a:gridCol w="855525">
                  <a:extLst>
                    <a:ext uri="{9D8B030D-6E8A-4147-A177-3AD203B41FA5}">
                      <a16:colId xmlns:a16="http://schemas.microsoft.com/office/drawing/2014/main" val="20010"/>
                    </a:ext>
                  </a:extLst>
                </a:gridCol>
              </a:tblGrid>
              <a:tr h="250830">
                <a:tc gridSpan="6">
                  <a:txBody>
                    <a:bodyPr/>
                    <a:lstStyle/>
                    <a:p>
                      <a:pPr algn="ctr" fontAlgn="b"/>
                      <a:r>
                        <a:rPr lang="zh-TW"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平成</a:t>
                      </a:r>
                      <a:r>
                        <a:rPr lang="en-US" altLang="zh-TW" sz="1600" b="1" i="0" u="none" strike="noStrike" dirty="0">
                          <a:solidFill>
                            <a:srgbClr val="000000"/>
                          </a:solidFill>
                          <a:effectLst/>
                          <a:latin typeface="ＭＳ Ｐゴシック" panose="020B0600070205080204" pitchFamily="50" charset="-128"/>
                          <a:ea typeface="ＭＳ Ｐゴシック" panose="020B0600070205080204" pitchFamily="50" charset="-128"/>
                        </a:rPr>
                        <a:t>30</a:t>
                      </a:r>
                      <a:r>
                        <a:rPr lang="zh-TW"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年 人口動態統計  </a:t>
                      </a:r>
                      <a:r>
                        <a:rPr lang="en-US" altLang="zh-TW" sz="16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zh-TW" altLang="en-US" sz="1600" b="1" i="0" u="none" strike="noStrike" dirty="0">
                          <a:solidFill>
                            <a:srgbClr val="000000"/>
                          </a:solidFill>
                          <a:effectLst/>
                          <a:latin typeface="ＭＳ Ｐゴシック" panose="020B0600070205080204" pitchFamily="50" charset="-128"/>
                          <a:ea typeface="ＭＳ Ｐゴシック" panose="020B0600070205080204" pitchFamily="50" charset="-128"/>
                        </a:rPr>
                        <a:t>概数値</a:t>
                      </a:r>
                      <a:r>
                        <a:rPr lang="en-US" altLang="zh-TW" sz="1600" b="1" i="0" u="none" strike="noStrike" dirty="0">
                          <a:solidFill>
                            <a:srgbClr val="000000"/>
                          </a:solidFill>
                          <a:effectLst/>
                          <a:latin typeface="ＭＳ Ｐゴシック" panose="020B0600070205080204" pitchFamily="50" charset="-128"/>
                          <a:ea typeface="ＭＳ Ｐゴシック" panose="020B0600070205080204" pitchFamily="50" charset="-128"/>
                        </a:rPr>
                        <a:t>)</a:t>
                      </a:r>
                      <a:endParaRPr lang="en-US" altLang="zh-TW" sz="11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800" b="0" i="0" u="none" strike="noStrike" dirty="0">
                        <a:solidFill>
                          <a:srgbClr val="000000"/>
                        </a:solidFill>
                        <a:effectLst/>
                        <a:latin typeface="ＭＳ 明朝"/>
                      </a:endParaRPr>
                    </a:p>
                  </a:txBody>
                  <a:tcPr marL="0" marR="0" marT="0" marB="0" anchor="b">
                    <a:lnL>
                      <a:noFill/>
                    </a:lnL>
                    <a:lnR>
                      <a:noFill/>
                    </a:lnR>
                    <a:lnT>
                      <a:noFill/>
                    </a:lnT>
                    <a:lnB>
                      <a:noFill/>
                    </a:lnB>
                  </a:tcPr>
                </a:tc>
                <a:tc>
                  <a:txBody>
                    <a:bodyPr/>
                    <a:lstStyle/>
                    <a:p>
                      <a:pPr algn="l" fontAlgn="b"/>
                      <a:endParaRPr lang="ja-JP" altLang="en-US" sz="800" b="0" i="0" u="none" strike="noStrike" dirty="0">
                        <a:solidFill>
                          <a:srgbClr val="000000"/>
                        </a:solidFill>
                        <a:effectLst/>
                        <a:latin typeface="ＭＳ 明朝"/>
                      </a:endParaRPr>
                    </a:p>
                  </a:txBody>
                  <a:tcPr marL="0" marR="0" marT="0" marB="0" anchor="b">
                    <a:lnL>
                      <a:noFill/>
                    </a:lnL>
                    <a:lnR>
                      <a:noFill/>
                    </a:lnR>
                    <a:lnT>
                      <a:noFill/>
                    </a:lnT>
                    <a:lnB>
                      <a:noFill/>
                    </a:lnB>
                  </a:tcPr>
                </a:tc>
                <a:tc>
                  <a:txBody>
                    <a:bodyPr/>
                    <a:lstStyle/>
                    <a:p>
                      <a:pPr algn="l" fontAlgn="b"/>
                      <a:endParaRPr lang="ja-JP" altLang="en-US" sz="800" b="0" i="0" u="none" strike="noStrike" dirty="0">
                        <a:solidFill>
                          <a:srgbClr val="000000"/>
                        </a:solidFill>
                        <a:effectLst/>
                        <a:latin typeface="ＭＳ 明朝"/>
                      </a:endParaRPr>
                    </a:p>
                  </a:txBody>
                  <a:tcPr marL="0" marR="0" marT="0" marB="0" anchor="b">
                    <a:lnL>
                      <a:noFill/>
                    </a:lnL>
                    <a:lnR>
                      <a:noFill/>
                    </a:lnR>
                    <a:lnT>
                      <a:noFill/>
                    </a:lnT>
                    <a:lnB>
                      <a:noFill/>
                    </a:lnB>
                  </a:tcPr>
                </a:tc>
                <a:tc>
                  <a:txBody>
                    <a:bodyPr/>
                    <a:lstStyle/>
                    <a:p>
                      <a:pPr algn="l" fontAlgn="b"/>
                      <a:endParaRPr lang="ja-JP" altLang="en-US" sz="800" b="0" i="0" u="none" strike="noStrike" dirty="0">
                        <a:solidFill>
                          <a:srgbClr val="000000"/>
                        </a:solidFill>
                        <a:effectLst/>
                        <a:latin typeface="ＭＳ 明朝"/>
                      </a:endParaRPr>
                    </a:p>
                  </a:txBody>
                  <a:tcPr marL="0" marR="0" marT="0" marB="0" anchor="b">
                    <a:lnL>
                      <a:noFill/>
                    </a:lnL>
                    <a:lnR>
                      <a:noFill/>
                    </a:lnR>
                    <a:lnT>
                      <a:noFill/>
                    </a:lnT>
                    <a:lnB>
                      <a:noFill/>
                    </a:lnB>
                  </a:tcPr>
                </a:tc>
                <a:tc>
                  <a:txBody>
                    <a:bodyPr/>
                    <a:lstStyle/>
                    <a:p>
                      <a:pPr algn="l" fontAlgn="b"/>
                      <a:endParaRPr lang="ja-JP" altLang="en-US" sz="800" b="0" i="0" u="none" strike="noStrike" dirty="0">
                        <a:solidFill>
                          <a:srgbClr val="000000"/>
                        </a:solidFill>
                        <a:effectLst/>
                        <a:latin typeface="ＭＳ 明朝"/>
                      </a:endParaRPr>
                    </a:p>
                  </a:txBody>
                  <a:tcPr marL="0" marR="0" marT="0" marB="0" anchor="b">
                    <a:lnL>
                      <a:noFill/>
                    </a:lnL>
                    <a:lnR>
                      <a:noFill/>
                    </a:lnR>
                    <a:lnT>
                      <a:noFill/>
                    </a:lnT>
                    <a:lnB>
                      <a:noFill/>
                    </a:lnB>
                  </a:tcPr>
                </a:tc>
                <a:extLst>
                  <a:ext uri="{0D108BD9-81ED-4DB2-BD59-A6C34878D82A}">
                    <a16:rowId xmlns:a16="http://schemas.microsoft.com/office/drawing/2014/main" val="10000"/>
                  </a:ext>
                </a:extLst>
              </a:tr>
              <a:tr h="226739">
                <a:tc gridSpan="2">
                  <a:txBody>
                    <a:bodyPr/>
                    <a:lstStyle/>
                    <a:p>
                      <a:pPr algn="ctr" fontAlgn="ctr"/>
                      <a:r>
                        <a:rPr lang="ja-JP" altLang="en-US" sz="1050" b="0" i="0" u="none" strike="noStrike" dirty="0">
                          <a:solidFill>
                            <a:srgbClr val="000000"/>
                          </a:solidFill>
                          <a:effectLst/>
                          <a:latin typeface="Meiryo UI"/>
                        </a:rPr>
                        <a:t>自   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t"/>
                      <a:r>
                        <a:rPr lang="ja-JP" altLang="en-US" sz="1050" b="0" i="0" u="none" strike="noStrike" dirty="0">
                          <a:solidFill>
                            <a:srgbClr val="000000"/>
                          </a:solidFill>
                          <a:effectLst/>
                          <a:latin typeface="Meiryo UI"/>
                        </a:rPr>
                        <a:t>都道府県</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50" b="0" i="0" u="none" strike="noStrike" dirty="0">
                          <a:solidFill>
                            <a:srgbClr val="000000"/>
                          </a:solidFill>
                          <a:effectLst/>
                          <a:latin typeface="Meiryo UI"/>
                        </a:rPr>
                        <a:t>自   殺</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algn="ctr" fontAlgn="ctr"/>
                      <a:r>
                        <a:rPr lang="en-US" altLang="ja-JP" sz="1000" b="0" i="0" u="none" strike="noStrike" dirty="0">
                          <a:solidFill>
                            <a:srgbClr val="000000"/>
                          </a:solidFill>
                          <a:effectLst/>
                          <a:latin typeface="Meiryo UI"/>
                        </a:rPr>
                        <a:t>21</a:t>
                      </a:r>
                      <a:r>
                        <a:rPr lang="ja-JP" altLang="en-US" sz="1000" b="0" i="0" u="none" strike="noStrike" dirty="0">
                          <a:solidFill>
                            <a:srgbClr val="000000"/>
                          </a:solidFill>
                          <a:effectLst/>
                          <a:latin typeface="Meiryo UI"/>
                        </a:rPr>
                        <a:t>大都市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00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ja-JP" altLang="en-US" sz="1050" b="0" i="0" u="none" strike="noStrike" dirty="0">
                        <a:solidFill>
                          <a:srgbClr val="000000"/>
                        </a:solidFill>
                        <a:effectLst/>
                        <a:latin typeface="Meiryo UI"/>
                      </a:endParaRPr>
                    </a:p>
                  </a:txBody>
                  <a:tcPr marL="0" marR="0" marT="0" marB="0" anchor="ctr">
                    <a:lnL>
                      <a:noFill/>
                    </a:lnL>
                    <a:lnR>
                      <a:noFill/>
                    </a:lnR>
                    <a:lnT>
                      <a:noFill/>
                    </a:lnT>
                    <a:lnB>
                      <a:noFill/>
                    </a:lnB>
                  </a:tcPr>
                </a:tc>
                <a:tc>
                  <a:txBody>
                    <a:bodyPr/>
                    <a:lstStyle/>
                    <a:p>
                      <a:pPr algn="ctr" fontAlgn="b"/>
                      <a:endParaRPr lang="ja-JP" altLang="en-US" sz="1050" b="0" i="0" u="none" strike="noStrike" dirty="0">
                        <a:solidFill>
                          <a:srgbClr val="000000"/>
                        </a:solidFill>
                        <a:effectLst/>
                        <a:latin typeface="Meiryo U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dirty="0">
                        <a:solidFill>
                          <a:srgbClr val="000000"/>
                        </a:solidFill>
                        <a:effectLst/>
                        <a:latin typeface="Meiryo U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dirty="0">
                        <a:solidFill>
                          <a:srgbClr val="000000"/>
                        </a:solidFill>
                        <a:effectLst/>
                        <a:latin typeface="Meiryo UI"/>
                      </a:endParaRPr>
                    </a:p>
                  </a:txBody>
                  <a:tcPr marL="0" marR="0" marT="0" marB="0" anchor="ctr">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56971">
                <a:tc>
                  <a:txBody>
                    <a:bodyPr/>
                    <a:lstStyle/>
                    <a:p>
                      <a:pPr algn="ctr" fontAlgn="ctr"/>
                      <a:r>
                        <a:rPr lang="ja-JP" altLang="en-US" sz="1050" b="0" i="0" u="none" strike="noStrike" dirty="0">
                          <a:solidFill>
                            <a:srgbClr val="000000"/>
                          </a:solidFill>
                          <a:effectLst/>
                          <a:latin typeface="Meiryo UI"/>
                        </a:rPr>
                        <a:t>死亡数</a:t>
                      </a:r>
                      <a:r>
                        <a:rPr lang="en-US" altLang="ja-JP" sz="1050" b="0" i="0" u="none" strike="noStrike" dirty="0">
                          <a:solidFill>
                            <a:srgbClr val="000000"/>
                          </a:solidFill>
                          <a:effectLst/>
                          <a:latin typeface="Meiryo UI"/>
                        </a:rPr>
                        <a:t>(</a:t>
                      </a:r>
                      <a:r>
                        <a:rPr lang="ja-JP" altLang="en-US" sz="1050" b="0" i="0" u="none" strike="noStrike" dirty="0">
                          <a:solidFill>
                            <a:srgbClr val="000000"/>
                          </a:solidFill>
                          <a:effectLst/>
                          <a:latin typeface="Meiryo UI"/>
                        </a:rPr>
                        <a:t>人</a:t>
                      </a:r>
                      <a:r>
                        <a:rPr lang="en-US" altLang="ja-JP" sz="1050" b="0" i="0" u="none" strike="noStrike" dirty="0">
                          <a:solidFill>
                            <a:srgbClr val="000000"/>
                          </a:solidFill>
                          <a:effectLst/>
                          <a:latin typeface="Meiryo U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Meiryo UI"/>
                        </a:rPr>
                        <a:t>死亡率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r>
                        <a:rPr lang="ja-JP" altLang="en-US" sz="1050" b="0" i="0" u="none" strike="noStrike" dirty="0">
                          <a:solidFill>
                            <a:srgbClr val="000000"/>
                          </a:solidFill>
                          <a:effectLst/>
                          <a:latin typeface="Meiryo UI"/>
                        </a:rPr>
                        <a:t>死亡数</a:t>
                      </a:r>
                      <a:r>
                        <a:rPr lang="en-US" altLang="ja-JP" sz="1050" b="0" i="0" u="none" strike="noStrike" dirty="0">
                          <a:solidFill>
                            <a:srgbClr val="000000"/>
                          </a:solidFill>
                          <a:effectLst/>
                          <a:latin typeface="Meiryo UI"/>
                        </a:rPr>
                        <a:t>(</a:t>
                      </a:r>
                      <a:r>
                        <a:rPr lang="ja-JP" altLang="en-US" sz="1050" b="0" i="0" u="none" strike="noStrike" dirty="0">
                          <a:solidFill>
                            <a:srgbClr val="000000"/>
                          </a:solidFill>
                          <a:effectLst/>
                          <a:latin typeface="Meiryo UI"/>
                        </a:rPr>
                        <a:t>人</a:t>
                      </a:r>
                      <a:r>
                        <a:rPr lang="en-US" altLang="ja-JP" sz="1050" b="0" i="0" u="none" strike="noStrike" dirty="0">
                          <a:solidFill>
                            <a:srgbClr val="000000"/>
                          </a:solidFill>
                          <a:effectLst/>
                          <a:latin typeface="Meiryo U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dirty="0">
                          <a:solidFill>
                            <a:srgbClr val="000000"/>
                          </a:solidFill>
                          <a:effectLst/>
                          <a:latin typeface="Meiryo UI"/>
                        </a:rPr>
                        <a:t>死亡率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algn="ctr" fontAlgn="ctr"/>
                      <a:endParaRPr lang="ja-JP" altLang="en-US" sz="100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ctr"/>
                      <a:endParaRPr lang="ja-JP" altLang="en-US" sz="1050" b="0" i="0" u="none" strike="noStrike">
                        <a:solidFill>
                          <a:srgbClr val="000000"/>
                        </a:solidFill>
                        <a:effectLst/>
                        <a:latin typeface="Meiryo UI"/>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gridSpan="3">
                  <a:txBody>
                    <a:bodyPr/>
                    <a:lstStyle/>
                    <a:p>
                      <a:pPr algn="ctr" fontAlgn="b"/>
                      <a:r>
                        <a:rPr lang="zh-CN"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＜参考＞　</a:t>
                      </a:r>
                      <a:r>
                        <a:rPr lang="en-US" altLang="zh-CN" sz="1050" b="0" i="0" u="none" strike="noStrike" dirty="0">
                          <a:solidFill>
                            <a:srgbClr val="000000"/>
                          </a:solidFill>
                          <a:effectLst/>
                          <a:latin typeface="ＭＳ Ｐゴシック" panose="020B0600070205080204" pitchFamily="50" charset="-128"/>
                          <a:ea typeface="ＭＳ Ｐゴシック" panose="020B0600070205080204" pitchFamily="50" charset="-128"/>
                        </a:rPr>
                        <a:t>H29</a:t>
                      </a:r>
                      <a:r>
                        <a:rPr lang="zh-CN"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zh-CN" altLang="en-US"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確定</a:t>
                      </a:r>
                      <a:r>
                        <a:rPr lang="ja-JP" altLang="en-US" sz="10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値</a:t>
                      </a:r>
                      <a:endParaRPr lang="zh-CN" altLang="en-US" sz="10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181391">
                <a:tc>
                  <a:txBody>
                    <a:bodyPr/>
                    <a:lstStyle/>
                    <a:p>
                      <a:pPr algn="ctr" fontAlgn="t"/>
                      <a:r>
                        <a:rPr lang="ja-JP" altLang="en-US" sz="1050" b="1" i="0" u="none" strike="noStrike" dirty="0">
                          <a:solidFill>
                            <a:srgbClr val="000000"/>
                          </a:solidFill>
                          <a:effectLst/>
                          <a:latin typeface="Meiryo UI"/>
                        </a:rPr>
                        <a:t> </a:t>
                      </a:r>
                      <a:r>
                        <a:rPr lang="en-US" altLang="ja-JP" sz="1050" b="1" i="0" u="none" strike="noStrike" dirty="0" smtClean="0">
                          <a:solidFill>
                            <a:srgbClr val="000000"/>
                          </a:solidFill>
                          <a:effectLst/>
                          <a:latin typeface="Meiryo UI"/>
                        </a:rPr>
                        <a:t>20,032</a:t>
                      </a:r>
                      <a:endParaRPr lang="en-US" altLang="ja-JP" sz="1050" b="1"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t"/>
                      <a:r>
                        <a:rPr lang="ja-JP" altLang="en-US" sz="1050" b="1" i="0" u="none" strike="noStrike" dirty="0">
                          <a:solidFill>
                            <a:srgbClr val="000000"/>
                          </a:solidFill>
                          <a:effectLst/>
                          <a:latin typeface="Meiryo UI"/>
                        </a:rPr>
                        <a:t> </a:t>
                      </a:r>
                      <a:r>
                        <a:rPr lang="en-US" altLang="ja-JP" sz="1050" b="1" i="0" u="none" strike="noStrike" dirty="0">
                          <a:solidFill>
                            <a:srgbClr val="000000"/>
                          </a:solidFill>
                          <a:effectLst/>
                          <a:latin typeface="Meiryo UI"/>
                        </a:rPr>
                        <a:t>16.1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050" b="1" i="0" u="none" strike="noStrike" dirty="0">
                          <a:solidFill>
                            <a:srgbClr val="000000"/>
                          </a:solidFill>
                          <a:effectLst/>
                          <a:latin typeface="Meiryo UI"/>
                        </a:rPr>
                        <a:t>全　　国</a:t>
                      </a:r>
                      <a:endParaRPr lang="ja-JP" altLang="en-US" sz="1050" b="0" i="0" u="none" strike="noStrike" dirty="0">
                        <a:solidFill>
                          <a:srgbClr val="000000"/>
                        </a:solidFill>
                        <a:effectLst/>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ja-JP" altLang="en-US" sz="1050" b="0" i="0" u="none" strike="noStrike">
                          <a:solidFill>
                            <a:srgbClr val="000000"/>
                          </a:solidFill>
                          <a:effectLst/>
                          <a:latin typeface="Meiryo U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ja-JP" altLang="en-US" sz="1050" b="0" i="0" u="none" strike="noStrike" dirty="0">
                          <a:solidFill>
                            <a:srgbClr val="000000"/>
                          </a:solidFill>
                          <a:effectLst/>
                          <a:latin typeface="Meiryo U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ja-JP" altLang="en-US" sz="1050" b="0" i="0" u="none" strike="noStrike" dirty="0">
                          <a:solidFill>
                            <a:srgbClr val="000000"/>
                          </a:solidFill>
                          <a:effectLst/>
                          <a:latin typeface="Meiryo UI"/>
                        </a:rPr>
                        <a:t>（再　掲）</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ja-JP" altLang="en-US" sz="1050" b="0" i="0" u="none" strike="noStrike">
                          <a:solidFill>
                            <a:srgbClr val="000000"/>
                          </a:solidFill>
                          <a:effectLst/>
                          <a:latin typeface="Meiryo UI"/>
                        </a:rPr>
                        <a:t>順位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ja-JP" altLang="en-US" sz="1050" b="0" i="0" u="none" strike="noStrike">
                          <a:solidFill>
                            <a:srgbClr val="000000"/>
                          </a:solidFill>
                          <a:effectLst/>
                          <a:latin typeface="Meiryo UI"/>
                        </a:rPr>
                        <a:t>死亡数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Meiryo UI"/>
                        </a:rPr>
                        <a:t>死亡率</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50" b="0" i="0" u="none" strike="noStrike">
                          <a:solidFill>
                            <a:srgbClr val="000000"/>
                          </a:solidFill>
                          <a:effectLst/>
                          <a:latin typeface="Meiryo UI"/>
                        </a:rPr>
                        <a:t>順位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1391">
                <a:tc>
                  <a:txBody>
                    <a:bodyPr/>
                    <a:lstStyle/>
                    <a:p>
                      <a:pPr algn="ctr" fontAlgn="t"/>
                      <a:r>
                        <a:rPr lang="ja-JP" altLang="en-US" sz="1050" b="1" i="0" u="none" strike="noStrike" dirty="0">
                          <a:solidFill>
                            <a:srgbClr val="000000"/>
                          </a:solidFill>
                          <a:effectLst/>
                          <a:latin typeface="Meiryo UI"/>
                        </a:rPr>
                        <a:t> </a:t>
                      </a:r>
                      <a:r>
                        <a:rPr lang="en-US" altLang="ja-JP" sz="1050" b="1" i="0" u="none" strike="noStrike" dirty="0" smtClean="0">
                          <a:solidFill>
                            <a:srgbClr val="000000"/>
                          </a:solidFill>
                          <a:effectLst/>
                          <a:latin typeface="Meiryo UI"/>
                        </a:rPr>
                        <a:t>1,463</a:t>
                      </a:r>
                      <a:endParaRPr lang="en-US" altLang="ja-JP" sz="1050" b="1"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t"/>
                      <a:r>
                        <a:rPr lang="ja-JP" altLang="en-US" sz="1050" b="1" i="0" u="none" strike="noStrike" dirty="0">
                          <a:solidFill>
                            <a:srgbClr val="000000"/>
                          </a:solidFill>
                          <a:effectLst/>
                          <a:latin typeface="Meiryo UI"/>
                        </a:rPr>
                        <a:t> </a:t>
                      </a:r>
                      <a:r>
                        <a:rPr lang="en-US" altLang="ja-JP" sz="1050" b="1" i="0" u="none" strike="noStrike" dirty="0">
                          <a:solidFill>
                            <a:srgbClr val="000000"/>
                          </a:solidFill>
                          <a:effectLst/>
                          <a:latin typeface="Meiryo UI"/>
                        </a:rPr>
                        <a:t>16.9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t"/>
                      <a:r>
                        <a:rPr lang="ja-JP" altLang="en-US" sz="1050" b="1" i="0" u="none" strike="noStrike" dirty="0">
                          <a:solidFill>
                            <a:srgbClr val="000000"/>
                          </a:solidFill>
                          <a:effectLst/>
                          <a:latin typeface="Meiryo UI"/>
                        </a:rPr>
                        <a:t>大    阪</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1 364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東京都区部</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1 345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Meiryo UI"/>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ja-JP" altLang="en-US" sz="1050" b="0" i="0" u="none" strike="noStrike" dirty="0">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札 幌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321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Meiryo UI"/>
                        </a:rPr>
                        <a:t>17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dirty="0">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仙 台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15.1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Meiryo UI"/>
                        </a:rPr>
                        <a:t>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174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さいたま市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176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13.7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Meiryo UI"/>
                        </a:rPr>
                        <a:t>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千 葉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Meiryo UI"/>
                        </a:rPr>
                        <a:t>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dirty="0">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484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横 浜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dirty="0">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495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Meiryo UI"/>
                        </a:rPr>
                        <a:t>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214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川 崎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232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15.4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Meiryo UI"/>
                        </a:rPr>
                        <a:t>12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相模原市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dirty="0">
                          <a:solidFill>
                            <a:srgbClr val="000000"/>
                          </a:solidFill>
                          <a:effectLst/>
                          <a:latin typeface="Meiryo UI"/>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Meiryo UI"/>
                        </a:rPr>
                        <a:t>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新 潟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14.9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Meiryo UI"/>
                        </a:rPr>
                        <a:t>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静 岡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109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15.6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a:solidFill>
                            <a:srgbClr val="000000"/>
                          </a:solidFill>
                          <a:effectLst/>
                          <a:latin typeface="Meiryo UI"/>
                        </a:rPr>
                        <a:t>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浜 松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13.1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a:rPr>
                        <a:t>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298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名古屋市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348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a:rPr>
                        <a:t>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201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京 都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203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13.8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a:rPr>
                        <a:t>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508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大 阪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533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19.6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a:rPr>
                        <a:t>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1" i="0" u="none" strike="noStrike">
                          <a:solidFill>
                            <a:srgbClr val="000000"/>
                          </a:solidFill>
                          <a:effectLst/>
                          <a:latin typeface="Meiryo UI"/>
                        </a:rPr>
                        <a:t>  </a:t>
                      </a:r>
                      <a:r>
                        <a:rPr lang="en-US" altLang="ja-JP" sz="1050" b="1" i="0" u="none" strike="noStrike">
                          <a:solidFill>
                            <a:srgbClr val="000000"/>
                          </a:solidFill>
                          <a:effectLst/>
                          <a:latin typeface="Meiryo UI"/>
                        </a:rPr>
                        <a:t>143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b"/>
                      <a:r>
                        <a:rPr lang="ja-JP" altLang="en-US" sz="1050" b="1" i="0" u="none" strike="noStrike">
                          <a:solidFill>
                            <a:srgbClr val="000000"/>
                          </a:solidFill>
                          <a:effectLst/>
                          <a:latin typeface="Meiryo UI"/>
                        </a:rPr>
                        <a:t> </a:t>
                      </a:r>
                      <a:r>
                        <a:rPr lang="en-US" altLang="ja-JP" sz="1050" b="1" i="0" u="none" strike="noStrike">
                          <a:solidFill>
                            <a:srgbClr val="000000"/>
                          </a:solidFill>
                          <a:effectLst/>
                          <a:latin typeface="Meiryo UI"/>
                        </a:rPr>
                        <a:t>17.2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b"/>
                      <a:r>
                        <a:rPr lang="ja-JP" altLang="en-US" sz="1050" b="1" i="0" u="none" strike="noStrike">
                          <a:solidFill>
                            <a:srgbClr val="000000"/>
                          </a:solidFill>
                          <a:effectLst/>
                          <a:latin typeface="Meiryo UI"/>
                        </a:rPr>
                        <a:t>堺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b"/>
                      <a:r>
                        <a:rPr lang="en-US" altLang="ja-JP" sz="1050" b="1" i="0" u="none" strike="noStrike">
                          <a:solidFill>
                            <a:srgbClr val="000000"/>
                          </a:solidFill>
                          <a:effectLst/>
                          <a:latin typeface="Meiryo UI"/>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1" i="0" u="none" strike="noStrike">
                          <a:solidFill>
                            <a:srgbClr val="000000"/>
                          </a:solidFill>
                          <a:effectLst/>
                          <a:latin typeface="Meiryo UI"/>
                        </a:rPr>
                        <a:t>  </a:t>
                      </a:r>
                      <a:r>
                        <a:rPr lang="en-US" altLang="ja-JP" sz="1050" b="1" i="0" u="none" strike="noStrike">
                          <a:solidFill>
                            <a:srgbClr val="000000"/>
                          </a:solidFill>
                          <a:effectLst/>
                          <a:latin typeface="Meiryo UI"/>
                        </a:rPr>
                        <a:t>131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ja-JP" altLang="en-US" sz="1050" b="1" i="0" u="none" strike="noStrike" dirty="0">
                          <a:solidFill>
                            <a:srgbClr val="000000"/>
                          </a:solidFill>
                          <a:effectLst/>
                          <a:latin typeface="Meiryo UI"/>
                        </a:rPr>
                        <a:t> </a:t>
                      </a:r>
                      <a:r>
                        <a:rPr lang="en-US" altLang="ja-JP" sz="1050" b="1" i="0" u="none" strike="noStrike" dirty="0">
                          <a:solidFill>
                            <a:srgbClr val="000000"/>
                          </a:solidFill>
                          <a:effectLst/>
                          <a:latin typeface="Meiryo UI"/>
                        </a:rPr>
                        <a:t>15.7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altLang="ja-JP" sz="1050" b="1" i="0" u="none" strike="noStrike" dirty="0">
                          <a:solidFill>
                            <a:srgbClr val="000000"/>
                          </a:solidFill>
                          <a:effectLst/>
                          <a:latin typeface="Meiryo UI"/>
                        </a:rPr>
                        <a:t>14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18"/>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224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神 戸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246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a:rPr>
                        <a:t>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岡 山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a:rPr>
                        <a:t>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広 島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14.2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a:rPr>
                        <a:t>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北九州市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16.9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a:rPr>
                        <a:t>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2"/>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247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00" b="0" i="0" u="none" strike="noStrike" dirty="0">
                          <a:solidFill>
                            <a:srgbClr val="000000"/>
                          </a:solidFill>
                          <a:effectLst/>
                          <a:latin typeface="Meiryo UI"/>
                        </a:rPr>
                        <a:t>福 岡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altLang="ja-JP" sz="1050" b="0" i="0" u="none" strike="noStrike">
                          <a:solidFill>
                            <a:srgbClr val="000000"/>
                          </a:solidFill>
                          <a:effectLst/>
                          <a:latin typeface="Meiryo UI"/>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250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a:rPr>
                        <a:t>15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81391">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a:noFill/>
                    </a:lnR>
                    <a:lnT>
                      <a:noFill/>
                    </a:lnT>
                    <a:lnB>
                      <a:noFill/>
                    </a:lnB>
                  </a:tcPr>
                </a:tc>
                <a:tc>
                  <a:txBody>
                    <a:bodyPr/>
                    <a:lstStyle/>
                    <a:p>
                      <a:pPr algn="ctr" fontAlgn="b"/>
                      <a:endParaRPr lang="ja-JP" altLang="en-US" sz="1050" b="0" i="0" u="none" strike="noStrike">
                        <a:solidFill>
                          <a:srgbClr val="000000"/>
                        </a:solidFill>
                        <a:effectLst/>
                        <a:latin typeface="ＭＳ 明朝"/>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11.5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ja-JP" altLang="en-US" sz="1000" b="0" i="0" u="none" strike="noStrike" dirty="0">
                          <a:solidFill>
                            <a:srgbClr val="000000"/>
                          </a:solidFill>
                          <a:effectLst/>
                          <a:latin typeface="Meiryo UI"/>
                        </a:rPr>
                        <a:t>熊 本 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altLang="ja-JP" sz="1050" b="0" i="0" u="none" strike="noStrike">
                          <a:solidFill>
                            <a:srgbClr val="000000"/>
                          </a:solidFill>
                          <a:effectLst/>
                          <a:latin typeface="Meiryo UI"/>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ja-JP" altLang="en-US" sz="1050" b="0" i="0" u="none" strike="noStrike">
                        <a:solidFill>
                          <a:srgbClr val="000000"/>
                        </a:solidFill>
                        <a:effectLst/>
                        <a:latin typeface="Meiryo U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ja-JP" altLang="en-US" sz="1050" b="0" i="0" u="none" strike="noStrike">
                          <a:solidFill>
                            <a:srgbClr val="000000"/>
                          </a:solidFill>
                          <a:effectLst/>
                          <a:latin typeface="Meiryo UI"/>
                        </a:rPr>
                        <a:t>  </a:t>
                      </a:r>
                      <a:r>
                        <a:rPr lang="en-US" altLang="ja-JP" sz="1050" b="0" i="0" u="none" strike="noStrike">
                          <a:solidFill>
                            <a:srgbClr val="000000"/>
                          </a:solidFill>
                          <a:effectLst/>
                          <a:latin typeface="Meiryo UI"/>
                        </a:rPr>
                        <a:t>94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ja-JP" altLang="en-US" sz="1050" b="0" i="0" u="none" strike="noStrike" dirty="0">
                          <a:solidFill>
                            <a:srgbClr val="000000"/>
                          </a:solidFill>
                          <a:effectLst/>
                          <a:latin typeface="Meiryo UI"/>
                        </a:rPr>
                        <a:t> </a:t>
                      </a:r>
                      <a:r>
                        <a:rPr lang="en-US" altLang="ja-JP" sz="1050" b="0" i="0" u="none" strike="noStrike" dirty="0">
                          <a:solidFill>
                            <a:srgbClr val="000000"/>
                          </a:solidFill>
                          <a:effectLst/>
                          <a:latin typeface="Meiryo UI"/>
                        </a:rPr>
                        <a:t>12.7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50" b="0" i="0" u="none" strike="noStrike" dirty="0">
                          <a:solidFill>
                            <a:srgbClr val="000000"/>
                          </a:solidFill>
                          <a:effectLst/>
                          <a:latin typeface="Meiryo UI"/>
                        </a:rPr>
                        <a:t>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bl>
          </a:graphicData>
        </a:graphic>
      </p:graphicFrame>
      <p:sp>
        <p:nvSpPr>
          <p:cNvPr id="12" name="Text Box 3"/>
          <p:cNvSpPr txBox="1">
            <a:spLocks noChangeArrowheads="1"/>
          </p:cNvSpPr>
          <p:nvPr/>
        </p:nvSpPr>
        <p:spPr bwMode="auto">
          <a:xfrm>
            <a:off x="3768725" y="2857500"/>
            <a:ext cx="152400" cy="119063"/>
          </a:xfrm>
          <a:prstGeom prst="rect">
            <a:avLst/>
          </a:prstGeom>
          <a:noFill/>
          <a:ln w="9525">
            <a:noFill/>
            <a:miter lim="800000"/>
            <a:headEnd/>
            <a:tailEnd/>
          </a:ln>
        </p:spPr>
        <p:txBody>
          <a:bodyPr wrap="square" lIns="9144" tIns="18288" rIns="0" bIns="0" anchor="t" upright="1">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600" b="0" i="0" strike="noStrike">
                <a:solidFill>
                  <a:srgbClr val="000000"/>
                </a:solidFill>
                <a:latin typeface="ＭＳ 明朝"/>
                <a:ea typeface="ＭＳ 明朝"/>
              </a:rPr>
              <a:t>１</a:t>
            </a:r>
            <a:r>
              <a:rPr lang="en-US" altLang="ja-JP" sz="600" b="0" i="0" strike="noStrike">
                <a:solidFill>
                  <a:srgbClr val="000000"/>
                </a:solidFill>
                <a:latin typeface="ＭＳ 明朝"/>
                <a:ea typeface="ＭＳ 明朝"/>
              </a:rPr>
              <a:t>)</a:t>
            </a:r>
          </a:p>
        </p:txBody>
      </p:sp>
    </p:spTree>
    <p:extLst>
      <p:ext uri="{BB962C8B-B14F-4D97-AF65-F5344CB8AC3E}">
        <p14:creationId xmlns:p14="http://schemas.microsoft.com/office/powerpoint/2010/main" val="6868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中間年（</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2020</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年）まで</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取組み</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t/>
            </a:r>
            <a:br>
              <a:rPr lang="en-US" altLang="ja-JP" sz="2000" dirty="0" smtClean="0"/>
            </a:br>
            <a:r>
              <a:rPr lang="en-US" altLang="ja-JP" sz="3600" dirty="0" smtClean="0"/>
              <a:t>Ⅳ</a:t>
            </a:r>
            <a:r>
              <a:rPr lang="ja-JP" altLang="en-US" sz="3600" dirty="0" err="1" smtClean="0"/>
              <a:t>．</a:t>
            </a:r>
            <a:r>
              <a:rPr lang="ja-JP" altLang="en-US" sz="3600" dirty="0" smtClean="0"/>
              <a:t>自殺対策の推進③</a:t>
            </a:r>
            <a:endParaRPr kumimoji="1" lang="ja-JP" altLang="en-US" sz="3600" dirty="0"/>
          </a:p>
        </p:txBody>
      </p:sp>
      <p:sp>
        <p:nvSpPr>
          <p:cNvPr id="14" name="正方形/長方形 13"/>
          <p:cNvSpPr/>
          <p:nvPr/>
        </p:nvSpPr>
        <p:spPr>
          <a:xfrm>
            <a:off x="179512" y="1052736"/>
            <a:ext cx="8784976" cy="864096"/>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総合的な取組が必要となる自殺対策については「堺市自殺対策推進計画（第２次）」に基づいた各分野からの取組を進めます。</a:t>
            </a:r>
          </a:p>
        </p:txBody>
      </p:sp>
      <p:graphicFrame>
        <p:nvGraphicFramePr>
          <p:cNvPr id="4" name="表 3"/>
          <p:cNvGraphicFramePr>
            <a:graphicFrameLocks noGrp="1"/>
          </p:cNvGraphicFramePr>
          <p:nvPr>
            <p:extLst>
              <p:ext uri="{D42A27DB-BD31-4B8C-83A1-F6EECF244321}">
                <p14:modId xmlns:p14="http://schemas.microsoft.com/office/powerpoint/2010/main" val="1945983581"/>
              </p:ext>
            </p:extLst>
          </p:nvPr>
        </p:nvGraphicFramePr>
        <p:xfrm>
          <a:off x="175214" y="2132856"/>
          <a:ext cx="8789273" cy="4536504"/>
        </p:xfrm>
        <a:graphic>
          <a:graphicData uri="http://schemas.openxmlformats.org/drawingml/2006/table">
            <a:tbl>
              <a:tblPr firstRow="1" bandRow="1">
                <a:tableStyleId>{16D9F66E-5EB9-4882-86FB-DCBF35E3C3E4}</a:tableStyleId>
              </a:tblPr>
              <a:tblGrid>
                <a:gridCol w="8789273">
                  <a:extLst>
                    <a:ext uri="{9D8B030D-6E8A-4147-A177-3AD203B41FA5}">
                      <a16:colId xmlns:a16="http://schemas.microsoft.com/office/drawing/2014/main" val="20000"/>
                    </a:ext>
                  </a:extLst>
                </a:gridCol>
              </a:tblGrid>
              <a:tr h="4536504">
                <a:tc>
                  <a:txBody>
                    <a:bodyPr/>
                    <a:lstStyle/>
                    <a:p>
                      <a:r>
                        <a:rPr kumimoji="1" lang="en-US" altLang="ja-JP" b="0" dirty="0" smtClean="0"/>
                        <a:t>【2019</a:t>
                      </a:r>
                      <a:r>
                        <a:rPr kumimoji="1" lang="ja-JP" altLang="en-US" b="0" dirty="0" smtClean="0"/>
                        <a:t>年度の取組み</a:t>
                      </a:r>
                      <a:r>
                        <a:rPr kumimoji="1" lang="en-US" altLang="ja-JP" b="0" dirty="0" smtClean="0"/>
                        <a:t>】</a:t>
                      </a:r>
                    </a:p>
                    <a:p>
                      <a:endParaRPr kumimoji="1" lang="ja-JP" altLang="en-US" b="0" dirty="0"/>
                    </a:p>
                  </a:txBody>
                  <a:tcPr/>
                </a:tc>
                <a:extLst>
                  <a:ext uri="{0D108BD9-81ED-4DB2-BD59-A6C34878D82A}">
                    <a16:rowId xmlns:a16="http://schemas.microsoft.com/office/drawing/2014/main" val="10000"/>
                  </a:ext>
                </a:extLst>
              </a:tr>
            </a:tbl>
          </a:graphicData>
        </a:graphic>
      </p:graphicFrame>
      <p:graphicFrame>
        <p:nvGraphicFramePr>
          <p:cNvPr id="5" name="図表 4"/>
          <p:cNvGraphicFramePr/>
          <p:nvPr>
            <p:extLst>
              <p:ext uri="{D42A27DB-BD31-4B8C-83A1-F6EECF244321}">
                <p14:modId xmlns:p14="http://schemas.microsoft.com/office/powerpoint/2010/main" val="2832267278"/>
              </p:ext>
            </p:extLst>
          </p:nvPr>
        </p:nvGraphicFramePr>
        <p:xfrm>
          <a:off x="251520" y="2564904"/>
          <a:ext cx="864096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テキスト ボックス 8"/>
          <p:cNvSpPr txBox="1"/>
          <p:nvPr/>
        </p:nvSpPr>
        <p:spPr>
          <a:xfrm>
            <a:off x="7164288" y="2204864"/>
            <a:ext cx="1656184" cy="338554"/>
          </a:xfrm>
          <a:prstGeom prst="rect">
            <a:avLst/>
          </a:prstGeom>
          <a:noFill/>
          <a:ln>
            <a:solidFill>
              <a:schemeClr val="accent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資料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１－４</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参照</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スライド番号プレースホルダー 6"/>
          <p:cNvSpPr>
            <a:spLocks noGrp="1"/>
          </p:cNvSpPr>
          <p:nvPr>
            <p:ph type="sldNum" sz="quarter" idx="12"/>
          </p:nvPr>
        </p:nvSpPr>
        <p:spPr>
          <a:xfrm>
            <a:off x="7046912" y="6525344"/>
            <a:ext cx="2133600" cy="365125"/>
          </a:xfrm>
        </p:spPr>
        <p:txBody>
          <a:bodyPr/>
          <a:lstStyle/>
          <a:p>
            <a:fld id="{E1872ECA-8BD3-40A3-BCA8-B8E971B7B40A}" type="slidenum">
              <a:rPr kumimoji="1" lang="ja-JP" altLang="en-US" smtClean="0"/>
              <a:t>14</a:t>
            </a:fld>
            <a:endParaRPr kumimoji="1" lang="ja-JP" altLang="en-US" dirty="0"/>
          </a:p>
        </p:txBody>
      </p:sp>
    </p:spTree>
    <p:extLst>
      <p:ext uri="{BB962C8B-B14F-4D97-AF65-F5344CB8AC3E}">
        <p14:creationId xmlns:p14="http://schemas.microsoft.com/office/powerpoint/2010/main" val="3534935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p:spPr>
        <p:txBody>
          <a:bodyPr>
            <a:normAutofit fontScale="90000"/>
          </a:bodyPr>
          <a:lstStyle/>
          <a:p>
            <a:r>
              <a:rPr kumimoji="1" lang="ja-JP" altLang="en-US" dirty="0" smtClean="0"/>
              <a:t>第</a:t>
            </a:r>
            <a:r>
              <a:rPr kumimoji="1" lang="en-US" altLang="ja-JP" dirty="0" smtClean="0"/>
              <a:t>7</a:t>
            </a:r>
            <a:r>
              <a:rPr kumimoji="1" lang="ja-JP" altLang="en-US" dirty="0" smtClean="0"/>
              <a:t>次大阪府医療計画</a:t>
            </a:r>
            <a:r>
              <a:rPr kumimoji="1" lang="ja-JP" altLang="en-US" sz="2700" dirty="0" smtClean="0"/>
              <a:t>（堺市圏域：精神疾患）</a:t>
            </a:r>
            <a:r>
              <a:rPr kumimoji="1" lang="en-US" altLang="ja-JP" dirty="0" smtClean="0"/>
              <a:t/>
            </a:r>
            <a:br>
              <a:rPr kumimoji="1" lang="en-US" altLang="ja-JP" dirty="0" smtClean="0"/>
            </a:br>
            <a:r>
              <a:rPr kumimoji="1" lang="ja-JP" altLang="en-US" sz="3600" dirty="0" smtClean="0"/>
              <a:t>～</a:t>
            </a:r>
            <a:r>
              <a:rPr kumimoji="1" lang="en-US" altLang="ja-JP" sz="3600" dirty="0" smtClean="0"/>
              <a:t>2020</a:t>
            </a:r>
            <a:r>
              <a:rPr kumimoji="1" lang="ja-JP" altLang="en-US" sz="3600" dirty="0" smtClean="0"/>
              <a:t>年度（中間年）までの取組み～</a:t>
            </a:r>
            <a:endParaRPr kumimoji="1" lang="ja-JP" altLang="en-US" sz="36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238917917"/>
              </p:ext>
            </p:extLst>
          </p:nvPr>
        </p:nvGraphicFramePr>
        <p:xfrm>
          <a:off x="107504" y="1124744"/>
          <a:ext cx="8856984" cy="5733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スライド番号プレースホルダー 3"/>
          <p:cNvSpPr>
            <a:spLocks noGrp="1"/>
          </p:cNvSpPr>
          <p:nvPr>
            <p:ph type="sldNum" sz="quarter" idx="12"/>
          </p:nvPr>
        </p:nvSpPr>
        <p:spPr/>
        <p:txBody>
          <a:bodyPr/>
          <a:lstStyle/>
          <a:p>
            <a:fld id="{E1872ECA-8BD3-40A3-BCA8-B8E971B7B40A}" type="slidenum">
              <a:rPr kumimoji="1" lang="ja-JP" altLang="en-US" smtClean="0"/>
              <a:t>2</a:t>
            </a:fld>
            <a:endParaRPr kumimoji="1" lang="ja-JP" altLang="en-US"/>
          </a:p>
        </p:txBody>
      </p:sp>
    </p:spTree>
    <p:extLst>
      <p:ext uri="{BB962C8B-B14F-4D97-AF65-F5344CB8AC3E}">
        <p14:creationId xmlns:p14="http://schemas.microsoft.com/office/powerpoint/2010/main" val="4077430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中間年（</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2020</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年）まで</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取組み</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t/>
            </a:r>
            <a:br>
              <a:rPr lang="en-US" altLang="ja-JP" sz="2000" dirty="0" smtClean="0"/>
            </a:br>
            <a:r>
              <a:rPr lang="en-US" altLang="ja-JP" sz="3600" dirty="0" smtClean="0"/>
              <a:t>Ⅰ</a:t>
            </a:r>
            <a:r>
              <a:rPr lang="ja-JP" altLang="en-US" sz="3600" dirty="0" err="1" smtClean="0"/>
              <a:t>．</a:t>
            </a:r>
            <a:r>
              <a:rPr lang="ja-JP" altLang="en-US" sz="3600" dirty="0" smtClean="0"/>
              <a:t>依存症</a:t>
            </a:r>
            <a:r>
              <a:rPr lang="ja-JP" altLang="en-US" sz="3600" dirty="0"/>
              <a:t>対策</a:t>
            </a:r>
            <a:r>
              <a:rPr lang="ja-JP" altLang="en-US" sz="3600" dirty="0" smtClean="0"/>
              <a:t>の推進①</a:t>
            </a:r>
            <a:endParaRPr kumimoji="1" lang="ja-JP" altLang="en-US" sz="3600" dirty="0"/>
          </a:p>
        </p:txBody>
      </p:sp>
      <p:sp>
        <p:nvSpPr>
          <p:cNvPr id="14" name="正方形/長方形 13"/>
          <p:cNvSpPr/>
          <p:nvPr/>
        </p:nvSpPr>
        <p:spPr>
          <a:xfrm>
            <a:off x="179512" y="1052736"/>
            <a:ext cx="8784976" cy="864096"/>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依存症</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対策を推進するため、相談窓口の充実を図るとともに、依存症者支援にかかる関係機関に対する研修等を実施することで相談対応力の向上に取組みます。</a:t>
            </a:r>
          </a:p>
        </p:txBody>
      </p:sp>
      <p:sp>
        <p:nvSpPr>
          <p:cNvPr id="6" name="スライド番号プレースホルダー 5"/>
          <p:cNvSpPr>
            <a:spLocks noGrp="1"/>
          </p:cNvSpPr>
          <p:nvPr>
            <p:ph type="sldNum" sz="quarter" idx="12"/>
          </p:nvPr>
        </p:nvSpPr>
        <p:spPr>
          <a:xfrm>
            <a:off x="7010400" y="6499869"/>
            <a:ext cx="2133600" cy="365125"/>
          </a:xfrm>
        </p:spPr>
        <p:txBody>
          <a:bodyPr/>
          <a:lstStyle/>
          <a:p>
            <a:fld id="{E1872ECA-8BD3-40A3-BCA8-B8E971B7B40A}" type="slidenum">
              <a:rPr kumimoji="1" lang="ja-JP" altLang="en-US" smtClean="0"/>
              <a:t>3</a:t>
            </a:fld>
            <a:endParaRPr kumimoji="1" lang="ja-JP" altLang="en-US" dirty="0"/>
          </a:p>
        </p:txBody>
      </p:sp>
      <p:sp>
        <p:nvSpPr>
          <p:cNvPr id="7" name="テキスト ボックス 6"/>
          <p:cNvSpPr txBox="1"/>
          <p:nvPr/>
        </p:nvSpPr>
        <p:spPr>
          <a:xfrm>
            <a:off x="465982" y="2164214"/>
            <a:ext cx="6050233" cy="369332"/>
          </a:xfrm>
          <a:prstGeom prst="rect">
            <a:avLst/>
          </a:prstGeom>
          <a:noFill/>
        </p:spPr>
        <p:txBody>
          <a:bodyPr wrap="square" rtlCol="0">
            <a:spAutoFit/>
          </a:bodyPr>
          <a:lstStyle/>
          <a:p>
            <a:r>
              <a:rPr kumimoji="1" lang="ja-JP" altLang="en-US" b="1" dirty="0" smtClean="0"/>
              <a:t>わが国の依存症者の状況と本市の状況（アルコール依存症）</a:t>
            </a:r>
            <a:endParaRPr kumimoji="1" lang="ja-JP" altLang="en-US" b="1" dirty="0"/>
          </a:p>
        </p:txBody>
      </p:sp>
      <p:graphicFrame>
        <p:nvGraphicFramePr>
          <p:cNvPr id="8" name="表 7"/>
          <p:cNvGraphicFramePr>
            <a:graphicFrameLocks noGrp="1"/>
          </p:cNvGraphicFramePr>
          <p:nvPr>
            <p:extLst>
              <p:ext uri="{D42A27DB-BD31-4B8C-83A1-F6EECF244321}">
                <p14:modId xmlns:p14="http://schemas.microsoft.com/office/powerpoint/2010/main" val="881037300"/>
              </p:ext>
            </p:extLst>
          </p:nvPr>
        </p:nvGraphicFramePr>
        <p:xfrm>
          <a:off x="179513" y="2492896"/>
          <a:ext cx="8784975" cy="1524000"/>
        </p:xfrm>
        <a:graphic>
          <a:graphicData uri="http://schemas.openxmlformats.org/drawingml/2006/table">
            <a:tbl>
              <a:tblPr firstRow="1" bandRow="1">
                <a:tableStyleId>{5940675A-B579-460E-94D1-54222C63F5DA}</a:tableStyleId>
              </a:tblPr>
              <a:tblGrid>
                <a:gridCol w="4752527">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370840">
                <a:tc>
                  <a:txBody>
                    <a:bodyPr/>
                    <a:lstStyle/>
                    <a:p>
                      <a:endParaRPr kumimoji="1" lang="ja-JP" alt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sng" dirty="0" smtClean="0"/>
                        <a:t>全国推計　</a:t>
                      </a:r>
                      <a:r>
                        <a:rPr lang="en-US" altLang="ja-JP" sz="1400" b="1" u="sng" dirty="0" smtClean="0"/>
                        <a:t>1</a:t>
                      </a:r>
                      <a:r>
                        <a:rPr lang="ja-JP" altLang="en-US" sz="1400" b="1" u="sng" dirty="0" smtClean="0"/>
                        <a:t>億</a:t>
                      </a:r>
                      <a:r>
                        <a:rPr lang="en-US" altLang="ja-JP" sz="1400" b="1" u="sng" dirty="0" smtClean="0"/>
                        <a:t>2</a:t>
                      </a:r>
                      <a:r>
                        <a:rPr lang="ja-JP" altLang="en-US" sz="1400" b="1" u="sng" dirty="0" smtClean="0"/>
                        <a:t>千万人</a:t>
                      </a:r>
                      <a:endParaRPr kumimoji="1" lang="ja-JP" altLang="en-US" sz="1400" b="1" u="sng"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1" u="sng" dirty="0" smtClean="0"/>
                        <a:t>堺市</a:t>
                      </a:r>
                      <a:r>
                        <a:rPr kumimoji="1" lang="ja-JP" altLang="en-US" sz="1400" b="1" u="sng" dirty="0" smtClean="0"/>
                        <a:t>推計　</a:t>
                      </a:r>
                      <a:r>
                        <a:rPr lang="en-US" altLang="ja-JP" sz="1400" b="1" u="sng" dirty="0" smtClean="0"/>
                        <a:t>83</a:t>
                      </a:r>
                      <a:r>
                        <a:rPr lang="ja-JP" altLang="en-US" sz="1400" b="1" u="sng" dirty="0" smtClean="0"/>
                        <a:t>万人</a:t>
                      </a:r>
                      <a:endParaRPr kumimoji="1" lang="ja-JP" altLang="en-US" sz="2000" b="1" u="sng" dirty="0" smtClean="0"/>
                    </a:p>
                  </a:txBody>
                  <a:tcPr anchor="ctr"/>
                </a:tc>
                <a:extLst>
                  <a:ext uri="{0D108BD9-81ED-4DB2-BD59-A6C34878D82A}">
                    <a16:rowId xmlns:a16="http://schemas.microsoft.com/office/drawing/2014/main" val="10000"/>
                  </a:ext>
                </a:extLst>
              </a:tr>
              <a:tr h="370840">
                <a:tc>
                  <a:txBody>
                    <a:bodyPr/>
                    <a:lstStyle/>
                    <a:p>
                      <a:r>
                        <a:rPr kumimoji="1" lang="ja-JP" altLang="en-US" sz="1200" dirty="0" smtClean="0"/>
                        <a:t>アルコール依存症の治療を受けている人　</a:t>
                      </a:r>
                      <a:r>
                        <a:rPr kumimoji="1" lang="ja-JP" altLang="en-US" sz="900" dirty="0" smtClean="0"/>
                        <a:t>１）</a:t>
                      </a:r>
                      <a:endParaRPr kumimoji="1" lang="ja-JP" altLang="en-US" sz="900" dirty="0"/>
                    </a:p>
                  </a:txBody>
                  <a:tcPr anchor="ctr"/>
                </a:tc>
                <a:tc>
                  <a:txBody>
                    <a:bodyPr/>
                    <a:lstStyle/>
                    <a:p>
                      <a:pPr algn="r"/>
                      <a:r>
                        <a:rPr kumimoji="1" lang="en-US" altLang="ja-JP" dirty="0" smtClean="0"/>
                        <a:t>49,000</a:t>
                      </a:r>
                      <a:r>
                        <a:rPr kumimoji="1" lang="ja-JP" altLang="en-US" dirty="0" smtClean="0"/>
                        <a:t>人</a:t>
                      </a:r>
                      <a:endParaRPr kumimoji="1" lang="ja-JP" altLang="en-US" dirty="0"/>
                    </a:p>
                  </a:txBody>
                  <a:tcPr anchor="ctr"/>
                </a:tc>
                <a:tc>
                  <a:txBody>
                    <a:bodyPr/>
                    <a:lstStyle/>
                    <a:p>
                      <a:pPr algn="r"/>
                      <a:r>
                        <a:rPr kumimoji="1" lang="en-US" altLang="ja-JP" dirty="0" smtClean="0"/>
                        <a:t>320</a:t>
                      </a:r>
                      <a:r>
                        <a:rPr kumimoji="1" lang="ja-JP" altLang="en-US" dirty="0" smtClean="0"/>
                        <a:t>人</a:t>
                      </a:r>
                      <a:endParaRPr kumimoji="1" lang="ja-JP" altLang="en-US" dirty="0"/>
                    </a:p>
                  </a:txBody>
                  <a:tcPr anchor="ctr"/>
                </a:tc>
                <a:extLst>
                  <a:ext uri="{0D108BD9-81ED-4DB2-BD59-A6C34878D82A}">
                    <a16:rowId xmlns:a16="http://schemas.microsoft.com/office/drawing/2014/main" val="10001"/>
                  </a:ext>
                </a:extLst>
              </a:tr>
              <a:tr h="370840">
                <a:tc>
                  <a:txBody>
                    <a:bodyPr/>
                    <a:lstStyle/>
                    <a:p>
                      <a:r>
                        <a:rPr kumimoji="1" lang="ja-JP" altLang="en-US" sz="1200" dirty="0" smtClean="0"/>
                        <a:t>アルコール依存症の生涯経験者（成人）</a:t>
                      </a:r>
                      <a:endParaRPr kumimoji="1" lang="en-US" altLang="ja-JP" sz="1200" dirty="0" smtClean="0"/>
                    </a:p>
                    <a:p>
                      <a:r>
                        <a:rPr kumimoji="1" lang="ja-JP" altLang="en-US" sz="900" dirty="0" smtClean="0"/>
                        <a:t>（アルコール依存症の診断基準に現在該当する者またはかつて該当したことがある者）　２）</a:t>
                      </a:r>
                      <a:endParaRPr kumimoji="1" lang="ja-JP" altLang="en-US" sz="900" dirty="0"/>
                    </a:p>
                  </a:txBody>
                  <a:tcPr anchor="ctr"/>
                </a:tc>
                <a:tc>
                  <a:txBody>
                    <a:bodyPr/>
                    <a:lstStyle/>
                    <a:p>
                      <a:pPr algn="r"/>
                      <a:r>
                        <a:rPr kumimoji="1" lang="en-US" altLang="ja-JP" dirty="0" smtClean="0"/>
                        <a:t>1,090,000</a:t>
                      </a:r>
                      <a:r>
                        <a:rPr kumimoji="1" lang="ja-JP" altLang="en-US" dirty="0" smtClean="0"/>
                        <a:t>人</a:t>
                      </a:r>
                      <a:endParaRPr kumimoji="1" lang="ja-JP" altLang="en-US" dirty="0"/>
                    </a:p>
                  </a:txBody>
                  <a:tcPr anchor="ctr"/>
                </a:tc>
                <a:tc>
                  <a:txBody>
                    <a:bodyPr/>
                    <a:lstStyle/>
                    <a:p>
                      <a:pPr algn="r"/>
                      <a:r>
                        <a:rPr kumimoji="1" lang="en-US" altLang="ja-JP" dirty="0" smtClean="0"/>
                        <a:t>7,200</a:t>
                      </a:r>
                      <a:r>
                        <a:rPr kumimoji="1" lang="ja-JP" altLang="en-US" dirty="0" smtClean="0"/>
                        <a:t>人</a:t>
                      </a:r>
                      <a:endParaRPr kumimoji="1" lang="ja-JP" altLang="en-US" dirty="0"/>
                    </a:p>
                  </a:txBody>
                  <a:tcPr anchor="ctr"/>
                </a:tc>
                <a:extLst>
                  <a:ext uri="{0D108BD9-81ED-4DB2-BD59-A6C34878D82A}">
                    <a16:rowId xmlns:a16="http://schemas.microsoft.com/office/drawing/2014/main" val="10002"/>
                  </a:ext>
                </a:extLst>
              </a:tr>
              <a:tr h="370840">
                <a:tc>
                  <a:txBody>
                    <a:bodyPr/>
                    <a:lstStyle/>
                    <a:p>
                      <a:r>
                        <a:rPr kumimoji="1" lang="ja-JP" altLang="en-US" sz="1200" dirty="0" smtClean="0"/>
                        <a:t>アルコール依存症とその予備軍（成人）　</a:t>
                      </a:r>
                      <a:r>
                        <a:rPr kumimoji="1" lang="ja-JP" altLang="en-US" sz="900" dirty="0" smtClean="0"/>
                        <a:t>２）</a:t>
                      </a:r>
                      <a:endParaRPr kumimoji="1" lang="ja-JP" altLang="en-US" sz="1200" dirty="0"/>
                    </a:p>
                  </a:txBody>
                  <a:tcPr anchor="ctr"/>
                </a:tc>
                <a:tc>
                  <a:txBody>
                    <a:bodyPr/>
                    <a:lstStyle/>
                    <a:p>
                      <a:pPr algn="r"/>
                      <a:r>
                        <a:rPr kumimoji="1" lang="en-US" altLang="ja-JP" dirty="0" smtClean="0"/>
                        <a:t>2,940,000</a:t>
                      </a:r>
                      <a:r>
                        <a:rPr kumimoji="1" lang="ja-JP" altLang="en-US" dirty="0" smtClean="0"/>
                        <a:t>人</a:t>
                      </a:r>
                      <a:endParaRPr kumimoji="1" lang="ja-JP" altLang="en-US" dirty="0"/>
                    </a:p>
                  </a:txBody>
                  <a:tcPr anchor="ctr"/>
                </a:tc>
                <a:tc>
                  <a:txBody>
                    <a:bodyPr/>
                    <a:lstStyle/>
                    <a:p>
                      <a:pPr algn="r"/>
                      <a:r>
                        <a:rPr kumimoji="1" lang="en-US" altLang="ja-JP" dirty="0" smtClean="0"/>
                        <a:t>19,400</a:t>
                      </a:r>
                      <a:r>
                        <a:rPr kumimoji="1" lang="ja-JP" altLang="en-US" dirty="0" smtClean="0"/>
                        <a:t>人</a:t>
                      </a:r>
                      <a:endParaRPr kumimoji="1" lang="ja-JP" altLang="en-US" dirty="0"/>
                    </a:p>
                  </a:txBody>
                  <a:tcPr anchor="ctr"/>
                </a:tc>
                <a:extLst>
                  <a:ext uri="{0D108BD9-81ED-4DB2-BD59-A6C34878D82A}">
                    <a16:rowId xmlns:a16="http://schemas.microsoft.com/office/drawing/2014/main" val="10003"/>
                  </a:ext>
                </a:extLst>
              </a:tr>
            </a:tbl>
          </a:graphicData>
        </a:graphic>
      </p:graphicFrame>
      <p:sp>
        <p:nvSpPr>
          <p:cNvPr id="10" name="下矢印 9"/>
          <p:cNvSpPr/>
          <p:nvPr/>
        </p:nvSpPr>
        <p:spPr>
          <a:xfrm>
            <a:off x="2339752" y="4293096"/>
            <a:ext cx="446449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堺市の相談実績等</a:t>
            </a:r>
            <a:endParaRPr kumimoji="1" lang="ja-JP" altLang="en-US" dirty="0"/>
          </a:p>
        </p:txBody>
      </p:sp>
      <p:graphicFrame>
        <p:nvGraphicFramePr>
          <p:cNvPr id="12" name="表 11"/>
          <p:cNvGraphicFramePr>
            <a:graphicFrameLocks noGrp="1"/>
          </p:cNvGraphicFramePr>
          <p:nvPr>
            <p:extLst>
              <p:ext uri="{D42A27DB-BD31-4B8C-83A1-F6EECF244321}">
                <p14:modId xmlns:p14="http://schemas.microsoft.com/office/powerpoint/2010/main" val="2115913776"/>
              </p:ext>
            </p:extLst>
          </p:nvPr>
        </p:nvGraphicFramePr>
        <p:xfrm>
          <a:off x="179512" y="4941168"/>
          <a:ext cx="8784976" cy="1285240"/>
        </p:xfrm>
        <a:graphic>
          <a:graphicData uri="http://schemas.openxmlformats.org/drawingml/2006/table">
            <a:tbl>
              <a:tblPr firstRow="1" bandRow="1">
                <a:tableStyleId>{5940675A-B579-460E-94D1-54222C63F5DA}</a:tableStyleId>
              </a:tblPr>
              <a:tblGrid>
                <a:gridCol w="4752528">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tblGrid>
              <a:tr h="370840">
                <a:tc>
                  <a:txBody>
                    <a:bodyPr/>
                    <a:lstStyle/>
                    <a:p>
                      <a:endParaRPr kumimoji="1" lang="ja-JP" altLang="en-US" sz="1200" dirty="0"/>
                    </a:p>
                  </a:txBody>
                  <a:tcPr anchor="ctr"/>
                </a:tc>
                <a:tc>
                  <a:txBody>
                    <a:bodyPr/>
                    <a:lstStyle/>
                    <a:p>
                      <a:pPr algn="ctr"/>
                      <a:r>
                        <a:rPr kumimoji="1" lang="ja-JP" altLang="en-US" sz="1200" dirty="0" smtClean="0"/>
                        <a:t>平成</a:t>
                      </a:r>
                      <a:r>
                        <a:rPr kumimoji="1" lang="en-US" altLang="ja-JP" sz="1200" dirty="0" smtClean="0"/>
                        <a:t>28</a:t>
                      </a:r>
                      <a:r>
                        <a:rPr kumimoji="1" lang="ja-JP" altLang="en-US" sz="1200" dirty="0" smtClean="0"/>
                        <a:t>年度</a:t>
                      </a:r>
                      <a:endParaRPr kumimoji="1" lang="ja-JP" altLang="en-US" sz="1200" dirty="0"/>
                    </a:p>
                  </a:txBody>
                  <a:tcPr anchor="ctr"/>
                </a:tc>
                <a:tc>
                  <a:txBody>
                    <a:bodyPr/>
                    <a:lstStyle/>
                    <a:p>
                      <a:pPr algn="ctr"/>
                      <a:r>
                        <a:rPr kumimoji="1" lang="ja-JP" altLang="en-US" sz="1200" dirty="0" smtClean="0"/>
                        <a:t>平成</a:t>
                      </a:r>
                      <a:r>
                        <a:rPr kumimoji="1" lang="en-US" altLang="ja-JP" sz="1200" dirty="0" smtClean="0"/>
                        <a:t>29</a:t>
                      </a:r>
                      <a:r>
                        <a:rPr kumimoji="1" lang="ja-JP" altLang="en-US" sz="1200" dirty="0" smtClean="0"/>
                        <a:t>年度</a:t>
                      </a:r>
                      <a:endParaRPr kumimoji="1" lang="ja-JP" altLang="en-US" sz="1200" dirty="0"/>
                    </a:p>
                  </a:txBody>
                  <a:tcPr anchor="ctr"/>
                </a:tc>
                <a:tc>
                  <a:txBody>
                    <a:bodyPr/>
                    <a:lstStyle/>
                    <a:p>
                      <a:pPr algn="ctr"/>
                      <a:r>
                        <a:rPr kumimoji="1" lang="ja-JP" altLang="en-US" sz="1200" dirty="0" smtClean="0"/>
                        <a:t>平成</a:t>
                      </a:r>
                      <a:r>
                        <a:rPr kumimoji="1" lang="en-US" altLang="ja-JP" sz="1200" dirty="0" smtClean="0"/>
                        <a:t>30</a:t>
                      </a:r>
                      <a:r>
                        <a:rPr kumimoji="1" lang="ja-JP" altLang="en-US" sz="1200" dirty="0" smtClean="0"/>
                        <a:t>年度</a:t>
                      </a:r>
                      <a:endParaRPr kumimoji="1" lang="ja-JP" altLang="en-US" sz="1200" dirty="0"/>
                    </a:p>
                  </a:txBody>
                  <a:tcPr anchor="ctr"/>
                </a:tc>
                <a:extLst>
                  <a:ext uri="{0D108BD9-81ED-4DB2-BD59-A6C34878D82A}">
                    <a16:rowId xmlns:a16="http://schemas.microsoft.com/office/drawing/2014/main" val="10000"/>
                  </a:ext>
                </a:extLst>
              </a:tr>
              <a:tr h="370840">
                <a:tc>
                  <a:txBody>
                    <a:bodyPr/>
                    <a:lstStyle/>
                    <a:p>
                      <a:r>
                        <a:rPr kumimoji="1" lang="ja-JP" altLang="en-US" sz="1200" dirty="0" smtClean="0"/>
                        <a:t>自立支援医療（精神通院）受給者のうち</a:t>
                      </a:r>
                      <a:endParaRPr kumimoji="1" lang="en-US" altLang="ja-JP" sz="1200" dirty="0" smtClean="0"/>
                    </a:p>
                    <a:p>
                      <a:pPr algn="r"/>
                      <a:r>
                        <a:rPr kumimoji="1" lang="ja-JP" altLang="en-US" sz="1200" dirty="0" smtClean="0"/>
                        <a:t>診断名が「アルコール依存症」実人数</a:t>
                      </a:r>
                    </a:p>
                  </a:txBody>
                  <a:tcPr anchor="ctr"/>
                </a:tc>
                <a:tc>
                  <a:txBody>
                    <a:bodyPr/>
                    <a:lstStyle/>
                    <a:p>
                      <a:pPr algn="r"/>
                      <a:r>
                        <a:rPr kumimoji="1" lang="en-US" altLang="ja-JP" sz="1800" dirty="0" smtClean="0"/>
                        <a:t>581</a:t>
                      </a:r>
                      <a:r>
                        <a:rPr kumimoji="1" lang="ja-JP" altLang="en-US" sz="1800" dirty="0" smtClean="0"/>
                        <a:t>人</a:t>
                      </a:r>
                      <a:endParaRPr kumimoji="1" lang="ja-JP" altLang="en-US" sz="1800" dirty="0"/>
                    </a:p>
                  </a:txBody>
                  <a:tcPr anchor="ctr"/>
                </a:tc>
                <a:tc>
                  <a:txBody>
                    <a:bodyPr/>
                    <a:lstStyle/>
                    <a:p>
                      <a:pPr algn="r"/>
                      <a:r>
                        <a:rPr kumimoji="1" lang="en-US" altLang="ja-JP" sz="1800" dirty="0" smtClean="0"/>
                        <a:t>607</a:t>
                      </a:r>
                      <a:r>
                        <a:rPr kumimoji="1" lang="ja-JP" altLang="en-US" sz="1800" dirty="0" smtClean="0"/>
                        <a:t>人</a:t>
                      </a:r>
                      <a:endParaRPr kumimoji="1" lang="ja-JP" altLang="en-US" sz="1800" dirty="0"/>
                    </a:p>
                  </a:txBody>
                  <a:tcPr anchor="ctr"/>
                </a:tc>
                <a:tc>
                  <a:txBody>
                    <a:bodyPr/>
                    <a:lstStyle/>
                    <a:p>
                      <a:pPr algn="r"/>
                      <a:r>
                        <a:rPr kumimoji="1" lang="en-US" altLang="ja-JP" sz="1800" dirty="0" smtClean="0"/>
                        <a:t>612</a:t>
                      </a:r>
                      <a:r>
                        <a:rPr kumimoji="1" lang="ja-JP" altLang="en-US" sz="1800" dirty="0" smtClean="0"/>
                        <a:t>人</a:t>
                      </a:r>
                      <a:endParaRPr kumimoji="1" lang="ja-JP" altLang="en-US" sz="1800" dirty="0"/>
                    </a:p>
                  </a:txBody>
                  <a:tcPr anchor="ctr"/>
                </a:tc>
                <a:extLst>
                  <a:ext uri="{0D108BD9-81ED-4DB2-BD59-A6C34878D82A}">
                    <a16:rowId xmlns:a16="http://schemas.microsoft.com/office/drawing/2014/main" val="10001"/>
                  </a:ext>
                </a:extLst>
              </a:tr>
              <a:tr h="370840">
                <a:tc>
                  <a:txBody>
                    <a:bodyPr/>
                    <a:lstStyle/>
                    <a:p>
                      <a:r>
                        <a:rPr kumimoji="1" lang="ja-JP" altLang="en-US" sz="1200" dirty="0" smtClean="0"/>
                        <a:t>保健センターの精神保健福祉相談のうち</a:t>
                      </a:r>
                      <a:endParaRPr kumimoji="1" lang="en-US" altLang="ja-JP" sz="1200" dirty="0" smtClean="0"/>
                    </a:p>
                    <a:p>
                      <a:pPr algn="r"/>
                      <a:r>
                        <a:rPr kumimoji="1" lang="ja-JP" altLang="en-US" sz="1200" dirty="0" smtClean="0"/>
                        <a:t>相談者診断名が「アルコール」の相談延件数</a:t>
                      </a:r>
                      <a:endParaRPr kumimoji="1" lang="ja-JP" altLang="en-US" sz="1200" dirty="0"/>
                    </a:p>
                  </a:txBody>
                  <a:tcPr anchor="ctr"/>
                </a:tc>
                <a:tc>
                  <a:txBody>
                    <a:bodyPr/>
                    <a:lstStyle/>
                    <a:p>
                      <a:pPr algn="r"/>
                      <a:r>
                        <a:rPr kumimoji="1" lang="en-US" altLang="ja-JP" sz="1800" dirty="0" smtClean="0"/>
                        <a:t>2,042</a:t>
                      </a:r>
                      <a:r>
                        <a:rPr kumimoji="1" lang="ja-JP" altLang="en-US" sz="1800" dirty="0" smtClean="0"/>
                        <a:t>人</a:t>
                      </a:r>
                      <a:endParaRPr kumimoji="1" lang="ja-JP" altLang="en-US" sz="1800" dirty="0"/>
                    </a:p>
                  </a:txBody>
                  <a:tcPr anchor="ctr"/>
                </a:tc>
                <a:tc>
                  <a:txBody>
                    <a:bodyPr/>
                    <a:lstStyle/>
                    <a:p>
                      <a:pPr algn="r"/>
                      <a:r>
                        <a:rPr kumimoji="1" lang="en-US" altLang="ja-JP" sz="1800" dirty="0" smtClean="0"/>
                        <a:t>2,777</a:t>
                      </a:r>
                      <a:r>
                        <a:rPr kumimoji="1" lang="ja-JP" altLang="en-US" sz="1800" dirty="0" smtClean="0"/>
                        <a:t>人</a:t>
                      </a:r>
                      <a:endParaRPr kumimoji="1" lang="ja-JP" altLang="en-US" sz="1800" dirty="0"/>
                    </a:p>
                  </a:txBody>
                  <a:tcPr anchor="ctr"/>
                </a:tc>
                <a:tc>
                  <a:txBody>
                    <a:bodyPr/>
                    <a:lstStyle/>
                    <a:p>
                      <a:pPr algn="r"/>
                      <a:r>
                        <a:rPr kumimoji="1" lang="en-US" altLang="ja-JP" sz="1800" dirty="0" smtClean="0"/>
                        <a:t>2,292</a:t>
                      </a:r>
                      <a:r>
                        <a:rPr kumimoji="1" lang="ja-JP" altLang="en-US" sz="1800" dirty="0" smtClean="0"/>
                        <a:t>人</a:t>
                      </a:r>
                      <a:endParaRPr kumimoji="1" lang="ja-JP" altLang="en-US" sz="1800" dirty="0"/>
                    </a:p>
                  </a:txBody>
                  <a:tcPr anchor="ctr"/>
                </a:tc>
                <a:extLst>
                  <a:ext uri="{0D108BD9-81ED-4DB2-BD59-A6C34878D82A}">
                    <a16:rowId xmlns:a16="http://schemas.microsoft.com/office/drawing/2014/main" val="10002"/>
                  </a:ext>
                </a:extLst>
              </a:tr>
            </a:tbl>
          </a:graphicData>
        </a:graphic>
      </p:graphicFrame>
      <p:sp>
        <p:nvSpPr>
          <p:cNvPr id="13" name="テキスト ボックス 12"/>
          <p:cNvSpPr txBox="1"/>
          <p:nvPr/>
        </p:nvSpPr>
        <p:spPr>
          <a:xfrm>
            <a:off x="251520" y="4005064"/>
            <a:ext cx="4538066" cy="261610"/>
          </a:xfrm>
          <a:prstGeom prst="rect">
            <a:avLst/>
          </a:prstGeom>
          <a:noFill/>
        </p:spPr>
        <p:txBody>
          <a:bodyPr wrap="square" rtlCol="0">
            <a:spAutoFit/>
          </a:bodyPr>
          <a:lstStyle/>
          <a:p>
            <a:r>
              <a:rPr lang="ja-JP" altLang="en-US" sz="1100" dirty="0" smtClean="0"/>
              <a:t>１）</a:t>
            </a:r>
            <a:r>
              <a:rPr kumimoji="1" lang="ja-JP" altLang="en-US" sz="1100" dirty="0" smtClean="0"/>
              <a:t>内閣府　アルコール健康障害対策推進基本計画　平成</a:t>
            </a:r>
            <a:r>
              <a:rPr kumimoji="1" lang="en-US" altLang="ja-JP" sz="1100" dirty="0" smtClean="0"/>
              <a:t>28</a:t>
            </a:r>
            <a:r>
              <a:rPr kumimoji="1" lang="ja-JP" altLang="en-US" sz="1100" dirty="0" smtClean="0"/>
              <a:t>年</a:t>
            </a:r>
            <a:r>
              <a:rPr kumimoji="1" lang="en-US" altLang="ja-JP" sz="1100" dirty="0" smtClean="0"/>
              <a:t>5</a:t>
            </a:r>
            <a:r>
              <a:rPr kumimoji="1" lang="ja-JP" altLang="en-US" sz="1100" dirty="0" smtClean="0"/>
              <a:t>月</a:t>
            </a:r>
            <a:endParaRPr kumimoji="1" lang="ja-JP" altLang="en-US" sz="1100" dirty="0"/>
          </a:p>
        </p:txBody>
      </p:sp>
      <p:sp>
        <p:nvSpPr>
          <p:cNvPr id="15" name="テキスト ボックス 14"/>
          <p:cNvSpPr txBox="1"/>
          <p:nvPr/>
        </p:nvSpPr>
        <p:spPr>
          <a:xfrm>
            <a:off x="4642393" y="4005063"/>
            <a:ext cx="4538066" cy="261610"/>
          </a:xfrm>
          <a:prstGeom prst="rect">
            <a:avLst/>
          </a:prstGeom>
          <a:noFill/>
        </p:spPr>
        <p:txBody>
          <a:bodyPr wrap="square" rtlCol="0">
            <a:spAutoFit/>
          </a:bodyPr>
          <a:lstStyle/>
          <a:p>
            <a:r>
              <a:rPr lang="ja-JP" altLang="en-US" sz="1100" dirty="0"/>
              <a:t>２）</a:t>
            </a:r>
            <a:r>
              <a:rPr kumimoji="1" lang="ja-JP" altLang="en-US" sz="1100" dirty="0" smtClean="0"/>
              <a:t>内閣府　「アルコール健康障害対策基本法とは？」　　パンフレット</a:t>
            </a:r>
            <a:endParaRPr kumimoji="1" lang="ja-JP" altLang="en-US" sz="1100" dirty="0"/>
          </a:p>
        </p:txBody>
      </p:sp>
      <p:sp>
        <p:nvSpPr>
          <p:cNvPr id="16" name="テキスト ボックス 15"/>
          <p:cNvSpPr txBox="1"/>
          <p:nvPr/>
        </p:nvSpPr>
        <p:spPr>
          <a:xfrm>
            <a:off x="251520" y="6320933"/>
            <a:ext cx="8712968" cy="492443"/>
          </a:xfrm>
          <a:prstGeom prst="rect">
            <a:avLst/>
          </a:prstGeom>
          <a:solidFill>
            <a:schemeClr val="accent6">
              <a:lumMod val="60000"/>
              <a:lumOff val="40000"/>
            </a:schemeClr>
          </a:solidFill>
        </p:spPr>
        <p:txBody>
          <a:bodyPr wrap="square" rtlCol="0">
            <a:spAutoFit/>
          </a:bodyPr>
          <a:lstStyle/>
          <a:p>
            <a:pPr algn="ctr"/>
            <a:r>
              <a:rPr kumimoji="1" lang="en-US" altLang="ja-JP" sz="1400" dirty="0" smtClean="0"/>
              <a:t>※</a:t>
            </a:r>
            <a:r>
              <a:rPr kumimoji="1" lang="ja-JP" altLang="en-US" sz="1400" dirty="0" smtClean="0"/>
              <a:t>アルコール医療を受けている推計数</a:t>
            </a:r>
            <a:r>
              <a:rPr kumimoji="1" lang="en-US" altLang="ja-JP" sz="1400" dirty="0" smtClean="0"/>
              <a:t>320</a:t>
            </a:r>
            <a:r>
              <a:rPr kumimoji="1" lang="ja-JP" altLang="en-US" sz="1400" dirty="0" smtClean="0"/>
              <a:t>人に対し、堺市は</a:t>
            </a:r>
            <a:r>
              <a:rPr kumimoji="1" lang="en-US" altLang="ja-JP" sz="1400" dirty="0" smtClean="0"/>
              <a:t>612</a:t>
            </a:r>
            <a:r>
              <a:rPr kumimoji="1" lang="ja-JP" altLang="en-US" sz="1400" dirty="0" smtClean="0"/>
              <a:t>人。国平均より、受診しやすい地域であると推察</a:t>
            </a:r>
            <a:endParaRPr kumimoji="1" lang="en-US" altLang="ja-JP" sz="1400" dirty="0" smtClean="0"/>
          </a:p>
          <a:p>
            <a:pPr algn="ctr"/>
            <a:r>
              <a:rPr lang="ja-JP" altLang="en-US" sz="1200" dirty="0" smtClean="0"/>
              <a:t>（アルコール専門病院有。断酒会活動が活発。保健センターでの精神保健福祉相談が一定の技術をもって相談対応してきたため）</a:t>
            </a:r>
            <a:endParaRPr kumimoji="1" lang="ja-JP" altLang="en-US" sz="1600" dirty="0"/>
          </a:p>
        </p:txBody>
      </p:sp>
    </p:spTree>
    <p:extLst>
      <p:ext uri="{BB962C8B-B14F-4D97-AF65-F5344CB8AC3E}">
        <p14:creationId xmlns:p14="http://schemas.microsoft.com/office/powerpoint/2010/main" val="2431722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中間年（</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2020</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年）まで</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取組み</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t/>
            </a:r>
            <a:br>
              <a:rPr lang="en-US" altLang="ja-JP" sz="2000" dirty="0" smtClean="0"/>
            </a:br>
            <a:r>
              <a:rPr lang="en-US" altLang="ja-JP" sz="3600" dirty="0" smtClean="0"/>
              <a:t>Ⅰ</a:t>
            </a:r>
            <a:r>
              <a:rPr lang="ja-JP" altLang="en-US" sz="3600" dirty="0" err="1" smtClean="0"/>
              <a:t>．</a:t>
            </a:r>
            <a:r>
              <a:rPr lang="ja-JP" altLang="en-US" sz="3600" dirty="0" smtClean="0"/>
              <a:t>依存症</a:t>
            </a:r>
            <a:r>
              <a:rPr lang="ja-JP" altLang="en-US" sz="3600" dirty="0"/>
              <a:t>対策</a:t>
            </a:r>
            <a:r>
              <a:rPr lang="ja-JP" altLang="en-US" sz="3600" dirty="0" smtClean="0"/>
              <a:t>の推進②</a:t>
            </a:r>
            <a:endParaRPr kumimoji="1" lang="ja-JP" altLang="en-US" sz="3600" dirty="0"/>
          </a:p>
        </p:txBody>
      </p:sp>
      <p:sp>
        <p:nvSpPr>
          <p:cNvPr id="14" name="正方形/長方形 13"/>
          <p:cNvSpPr/>
          <p:nvPr/>
        </p:nvSpPr>
        <p:spPr>
          <a:xfrm>
            <a:off x="179512" y="1052736"/>
            <a:ext cx="8784976" cy="864096"/>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依存症</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対策を推進するため、相談窓口の充実を図るとともに、依存症者支援にかかる関係機関に対する研修等を実施することで相談対応力の向上に取組みます。</a:t>
            </a:r>
          </a:p>
        </p:txBody>
      </p:sp>
      <p:sp>
        <p:nvSpPr>
          <p:cNvPr id="6" name="スライド番号プレースホルダー 5"/>
          <p:cNvSpPr>
            <a:spLocks noGrp="1"/>
          </p:cNvSpPr>
          <p:nvPr>
            <p:ph type="sldNum" sz="quarter" idx="12"/>
          </p:nvPr>
        </p:nvSpPr>
        <p:spPr>
          <a:xfrm>
            <a:off x="7010400" y="6499869"/>
            <a:ext cx="2133600" cy="365125"/>
          </a:xfrm>
        </p:spPr>
        <p:txBody>
          <a:bodyPr/>
          <a:lstStyle/>
          <a:p>
            <a:fld id="{E1872ECA-8BD3-40A3-BCA8-B8E971B7B40A}" type="slidenum">
              <a:rPr kumimoji="1" lang="ja-JP" altLang="en-US" smtClean="0"/>
              <a:t>4</a:t>
            </a:fld>
            <a:endParaRPr kumimoji="1" lang="ja-JP" altLang="en-US" dirty="0"/>
          </a:p>
        </p:txBody>
      </p:sp>
      <p:sp>
        <p:nvSpPr>
          <p:cNvPr id="7" name="テキスト ボックス 6"/>
          <p:cNvSpPr txBox="1"/>
          <p:nvPr/>
        </p:nvSpPr>
        <p:spPr>
          <a:xfrm>
            <a:off x="465982" y="2087270"/>
            <a:ext cx="6050233" cy="369332"/>
          </a:xfrm>
          <a:prstGeom prst="rect">
            <a:avLst/>
          </a:prstGeom>
          <a:noFill/>
        </p:spPr>
        <p:txBody>
          <a:bodyPr wrap="square" rtlCol="0">
            <a:spAutoFit/>
          </a:bodyPr>
          <a:lstStyle/>
          <a:p>
            <a:r>
              <a:rPr kumimoji="1" lang="ja-JP" altLang="en-US" b="1" dirty="0" smtClean="0"/>
              <a:t>わが国の依存症者の状況と本市の状況（薬物依存症）</a:t>
            </a:r>
            <a:endParaRPr kumimoji="1" lang="ja-JP" altLang="en-US" b="1" dirty="0"/>
          </a:p>
        </p:txBody>
      </p:sp>
      <p:graphicFrame>
        <p:nvGraphicFramePr>
          <p:cNvPr id="8" name="表 7"/>
          <p:cNvGraphicFramePr>
            <a:graphicFrameLocks noGrp="1"/>
          </p:cNvGraphicFramePr>
          <p:nvPr>
            <p:extLst>
              <p:ext uri="{D42A27DB-BD31-4B8C-83A1-F6EECF244321}">
                <p14:modId xmlns:p14="http://schemas.microsoft.com/office/powerpoint/2010/main" val="636077267"/>
              </p:ext>
            </p:extLst>
          </p:nvPr>
        </p:nvGraphicFramePr>
        <p:xfrm>
          <a:off x="179513" y="2415952"/>
          <a:ext cx="8784975" cy="1427480"/>
        </p:xfrm>
        <a:graphic>
          <a:graphicData uri="http://schemas.openxmlformats.org/drawingml/2006/table">
            <a:tbl>
              <a:tblPr firstRow="1" bandRow="1">
                <a:tableStyleId>{5940675A-B579-460E-94D1-54222C63F5DA}</a:tableStyleId>
              </a:tblPr>
              <a:tblGrid>
                <a:gridCol w="4752527">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370840">
                <a:tc>
                  <a:txBody>
                    <a:bodyPr/>
                    <a:lstStyle/>
                    <a:p>
                      <a:endParaRPr kumimoji="1" lang="ja-JP" alt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sng" dirty="0" smtClean="0"/>
                        <a:t>全国推計（</a:t>
                      </a:r>
                      <a:r>
                        <a:rPr lang="en-US" altLang="ja-JP" sz="1400" b="1" u="sng" dirty="0" smtClean="0"/>
                        <a:t>1</a:t>
                      </a:r>
                      <a:r>
                        <a:rPr lang="ja-JP" altLang="en-US" sz="1400" b="1" u="sng" dirty="0" smtClean="0"/>
                        <a:t>億</a:t>
                      </a:r>
                      <a:r>
                        <a:rPr lang="en-US" altLang="ja-JP" sz="1400" b="1" u="sng" dirty="0" smtClean="0"/>
                        <a:t>2</a:t>
                      </a:r>
                      <a:r>
                        <a:rPr lang="ja-JP" altLang="en-US" sz="1400" b="1" u="sng" dirty="0" smtClean="0"/>
                        <a:t>千万人）</a:t>
                      </a:r>
                      <a:endParaRPr kumimoji="1" lang="ja-JP" altLang="en-US" sz="1400" b="1" u="sng"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1" u="sng" dirty="0" smtClean="0"/>
                        <a:t>堺市</a:t>
                      </a:r>
                      <a:r>
                        <a:rPr kumimoji="1" lang="ja-JP" altLang="en-US" sz="1400" b="1" u="sng" dirty="0" smtClean="0"/>
                        <a:t>推計（</a:t>
                      </a:r>
                      <a:r>
                        <a:rPr lang="en-US" altLang="ja-JP" sz="1400" b="1" u="sng" dirty="0" smtClean="0"/>
                        <a:t>83</a:t>
                      </a:r>
                      <a:r>
                        <a:rPr lang="ja-JP" altLang="en-US" sz="1400" b="1" u="sng" dirty="0" smtClean="0"/>
                        <a:t>万人）</a:t>
                      </a:r>
                      <a:endParaRPr kumimoji="1" lang="ja-JP" altLang="en-US" sz="2000" b="1" u="sng" dirty="0" smtClean="0"/>
                    </a:p>
                  </a:txBody>
                  <a:tcPr anchor="ctr"/>
                </a:tc>
                <a:extLst>
                  <a:ext uri="{0D108BD9-81ED-4DB2-BD59-A6C34878D82A}">
                    <a16:rowId xmlns:a16="http://schemas.microsoft.com/office/drawing/2014/main" val="10000"/>
                  </a:ext>
                </a:extLst>
              </a:tr>
              <a:tr h="370840">
                <a:tc>
                  <a:txBody>
                    <a:bodyPr/>
                    <a:lstStyle/>
                    <a:p>
                      <a:r>
                        <a:rPr kumimoji="1" lang="ja-JP" altLang="en-US" sz="1200" dirty="0" smtClean="0"/>
                        <a:t>薬物依存症者の推計は不明</a:t>
                      </a:r>
                      <a:endParaRPr kumimoji="1" lang="ja-JP" altLang="en-US" sz="1200" dirty="0"/>
                    </a:p>
                  </a:txBody>
                  <a:tcPr anchor="ctr"/>
                </a:tc>
                <a:tc>
                  <a:txBody>
                    <a:bodyPr/>
                    <a:lstStyle/>
                    <a:p>
                      <a:pPr algn="ctr"/>
                      <a:r>
                        <a:rPr kumimoji="1" lang="ja-JP" altLang="en-US" dirty="0" smtClean="0"/>
                        <a:t>－</a:t>
                      </a:r>
                      <a:endParaRPr kumimoji="1" lang="ja-JP" altLang="en-US" dirty="0"/>
                    </a:p>
                  </a:txBody>
                  <a:tcPr anchor="ctr"/>
                </a:tc>
                <a:tc>
                  <a:txBody>
                    <a:bodyPr/>
                    <a:lstStyle/>
                    <a:p>
                      <a:pPr algn="ctr"/>
                      <a:r>
                        <a:rPr kumimoji="1" lang="ja-JP" altLang="en-US" dirty="0" smtClean="0"/>
                        <a:t>－</a:t>
                      </a:r>
                      <a:endParaRPr kumimoji="1" lang="ja-JP" altLang="en-US" dirty="0"/>
                    </a:p>
                  </a:txBody>
                  <a:tcPr anchor="ctr"/>
                </a:tc>
                <a:extLst>
                  <a:ext uri="{0D108BD9-81ED-4DB2-BD59-A6C34878D82A}">
                    <a16:rowId xmlns:a16="http://schemas.microsoft.com/office/drawing/2014/main" val="10001"/>
                  </a:ext>
                </a:extLst>
              </a:tr>
              <a:tr h="370840">
                <a:tc>
                  <a:txBody>
                    <a:bodyPr/>
                    <a:lstStyle/>
                    <a:p>
                      <a:r>
                        <a:rPr kumimoji="1" lang="ja-JP" altLang="en-US" sz="1200" dirty="0" smtClean="0"/>
                        <a:t>（参考）薬物使用の生涯経験率（住民調査）　　２．４％</a:t>
                      </a:r>
                      <a:r>
                        <a:rPr kumimoji="1" lang="ja-JP" altLang="en-US" sz="1100" dirty="0" smtClean="0"/>
                        <a:t>　　</a:t>
                      </a:r>
                      <a:r>
                        <a:rPr kumimoji="1" lang="ja-JP" altLang="en-US" sz="900" dirty="0" smtClean="0"/>
                        <a:t>３）</a:t>
                      </a:r>
                      <a:endParaRPr kumimoji="1" lang="en-US" altLang="ja-JP" sz="900" dirty="0" smtClean="0"/>
                    </a:p>
                    <a:p>
                      <a:r>
                        <a:rPr kumimoji="1" lang="en-US" altLang="ja-JP" sz="900" dirty="0" smtClean="0"/>
                        <a:t>15</a:t>
                      </a:r>
                      <a:r>
                        <a:rPr kumimoji="1" lang="ja-JP" altLang="en-US" sz="900" dirty="0" smtClean="0"/>
                        <a:t>歳から</a:t>
                      </a:r>
                      <a:r>
                        <a:rPr kumimoji="1" lang="en-US" altLang="ja-JP" sz="900" dirty="0" smtClean="0"/>
                        <a:t>64</a:t>
                      </a:r>
                      <a:r>
                        <a:rPr kumimoji="1" lang="ja-JP" altLang="en-US" sz="900" dirty="0" smtClean="0"/>
                        <a:t>歳以下</a:t>
                      </a:r>
                      <a:endParaRPr kumimoji="1" lang="en-US" altLang="ja-JP" sz="900" dirty="0" smtClean="0"/>
                    </a:p>
                    <a:p>
                      <a:r>
                        <a:rPr kumimoji="1" lang="ja-JP" altLang="en-US" sz="900" dirty="0" smtClean="0"/>
                        <a:t>（有機溶剤、大麻、覚せい剤、コカイン、</a:t>
                      </a:r>
                      <a:r>
                        <a:rPr kumimoji="1" lang="en-US" altLang="ja-JP" sz="900" dirty="0" smtClean="0"/>
                        <a:t>MDSA</a:t>
                      </a:r>
                      <a:r>
                        <a:rPr kumimoji="1" lang="ja-JP" altLang="en-US" sz="900" dirty="0" err="1" smtClean="0"/>
                        <a:t>、</a:t>
                      </a:r>
                      <a:r>
                        <a:rPr kumimoji="1" lang="ja-JP" altLang="en-US" sz="900" dirty="0" smtClean="0"/>
                        <a:t>危険ドラッグのいずれかを</a:t>
                      </a:r>
                      <a:r>
                        <a:rPr kumimoji="1" lang="en-US" altLang="ja-JP" sz="900" dirty="0" smtClean="0"/>
                        <a:t>1</a:t>
                      </a:r>
                      <a:r>
                        <a:rPr kumimoji="1" lang="ja-JP" altLang="en-US" sz="900" dirty="0" smtClean="0"/>
                        <a:t>度でも使用した経験者：薬物乱用者含む）</a:t>
                      </a:r>
                      <a:endParaRPr kumimoji="1" lang="ja-JP" altLang="en-US" sz="900" dirty="0"/>
                    </a:p>
                  </a:txBody>
                  <a:tcPr anchor="ctr"/>
                </a:tc>
                <a:tc>
                  <a:txBody>
                    <a:bodyPr/>
                    <a:lstStyle/>
                    <a:p>
                      <a:pPr algn="r"/>
                      <a:r>
                        <a:rPr kumimoji="1" lang="en-US" altLang="ja-JP" dirty="0" smtClean="0"/>
                        <a:t>1,814,000</a:t>
                      </a:r>
                      <a:r>
                        <a:rPr kumimoji="1" lang="ja-JP" altLang="en-US" dirty="0" smtClean="0"/>
                        <a:t>人</a:t>
                      </a:r>
                      <a:endParaRPr kumimoji="1" lang="ja-JP" altLang="en-US" dirty="0"/>
                    </a:p>
                  </a:txBody>
                  <a:tcPr anchor="ctr"/>
                </a:tc>
                <a:tc>
                  <a:txBody>
                    <a:bodyPr/>
                    <a:lstStyle/>
                    <a:p>
                      <a:pPr algn="r"/>
                      <a:r>
                        <a:rPr kumimoji="1" lang="en-US" altLang="ja-JP" dirty="0" smtClean="0"/>
                        <a:t>12,000</a:t>
                      </a:r>
                      <a:r>
                        <a:rPr kumimoji="1" lang="ja-JP" altLang="en-US" dirty="0" smtClean="0"/>
                        <a:t>人</a:t>
                      </a:r>
                      <a:endParaRPr kumimoji="1" lang="ja-JP" altLang="en-US" dirty="0"/>
                    </a:p>
                  </a:txBody>
                  <a:tcPr anchor="ctr"/>
                </a:tc>
                <a:extLst>
                  <a:ext uri="{0D108BD9-81ED-4DB2-BD59-A6C34878D82A}">
                    <a16:rowId xmlns:a16="http://schemas.microsoft.com/office/drawing/2014/main" val="10002"/>
                  </a:ext>
                </a:extLst>
              </a:tr>
            </a:tbl>
          </a:graphicData>
        </a:graphic>
      </p:graphicFrame>
      <p:sp>
        <p:nvSpPr>
          <p:cNvPr id="10" name="下矢印 9"/>
          <p:cNvSpPr/>
          <p:nvPr/>
        </p:nvSpPr>
        <p:spPr>
          <a:xfrm>
            <a:off x="2627784" y="4094657"/>
            <a:ext cx="396044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堺市の相談実績</a:t>
            </a:r>
            <a:endParaRPr kumimoji="1" lang="ja-JP" altLang="en-US" dirty="0"/>
          </a:p>
        </p:txBody>
      </p:sp>
      <p:graphicFrame>
        <p:nvGraphicFramePr>
          <p:cNvPr id="12" name="表 11"/>
          <p:cNvGraphicFramePr>
            <a:graphicFrameLocks noGrp="1"/>
          </p:cNvGraphicFramePr>
          <p:nvPr>
            <p:extLst>
              <p:ext uri="{D42A27DB-BD31-4B8C-83A1-F6EECF244321}">
                <p14:modId xmlns:p14="http://schemas.microsoft.com/office/powerpoint/2010/main" val="1997462851"/>
              </p:ext>
            </p:extLst>
          </p:nvPr>
        </p:nvGraphicFramePr>
        <p:xfrm>
          <a:off x="179512" y="4705980"/>
          <a:ext cx="8784976" cy="1483360"/>
        </p:xfrm>
        <a:graphic>
          <a:graphicData uri="http://schemas.openxmlformats.org/drawingml/2006/table">
            <a:tbl>
              <a:tblPr firstRow="1" bandRow="1">
                <a:tableStyleId>{5940675A-B579-460E-94D1-54222C63F5DA}</a:tableStyleId>
              </a:tblPr>
              <a:tblGrid>
                <a:gridCol w="4752528">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tblGrid>
              <a:tr h="370840">
                <a:tc>
                  <a:txBody>
                    <a:bodyPr/>
                    <a:lstStyle/>
                    <a:p>
                      <a:endParaRPr kumimoji="1" lang="ja-JP" altLang="en-US" sz="1200" dirty="0"/>
                    </a:p>
                  </a:txBody>
                  <a:tcPr anchor="ctr"/>
                </a:tc>
                <a:tc>
                  <a:txBody>
                    <a:bodyPr/>
                    <a:lstStyle/>
                    <a:p>
                      <a:pPr algn="ctr"/>
                      <a:r>
                        <a:rPr kumimoji="1" lang="ja-JP" altLang="en-US" sz="1200" dirty="0" smtClean="0"/>
                        <a:t>平成</a:t>
                      </a:r>
                      <a:r>
                        <a:rPr kumimoji="1" lang="en-US" altLang="ja-JP" sz="1200" dirty="0" smtClean="0"/>
                        <a:t>28</a:t>
                      </a:r>
                      <a:r>
                        <a:rPr kumimoji="1" lang="ja-JP" altLang="en-US" sz="1200" dirty="0" smtClean="0"/>
                        <a:t>年度</a:t>
                      </a:r>
                      <a:endParaRPr kumimoji="1" lang="ja-JP" altLang="en-US" sz="1200" dirty="0"/>
                    </a:p>
                  </a:txBody>
                  <a:tcPr anchor="ctr"/>
                </a:tc>
                <a:tc>
                  <a:txBody>
                    <a:bodyPr/>
                    <a:lstStyle/>
                    <a:p>
                      <a:pPr algn="ctr"/>
                      <a:r>
                        <a:rPr kumimoji="1" lang="ja-JP" altLang="en-US" sz="1200" dirty="0" smtClean="0"/>
                        <a:t>平成</a:t>
                      </a:r>
                      <a:r>
                        <a:rPr kumimoji="1" lang="en-US" altLang="ja-JP" sz="1200" dirty="0" smtClean="0"/>
                        <a:t>29</a:t>
                      </a:r>
                      <a:r>
                        <a:rPr kumimoji="1" lang="ja-JP" altLang="en-US" sz="1200" dirty="0" smtClean="0"/>
                        <a:t>年度</a:t>
                      </a:r>
                      <a:endParaRPr kumimoji="1" lang="ja-JP" altLang="en-US" sz="1200" dirty="0"/>
                    </a:p>
                  </a:txBody>
                  <a:tcPr anchor="ctr"/>
                </a:tc>
                <a:tc>
                  <a:txBody>
                    <a:bodyPr/>
                    <a:lstStyle/>
                    <a:p>
                      <a:pPr algn="ctr"/>
                      <a:r>
                        <a:rPr kumimoji="1" lang="ja-JP" altLang="en-US" sz="1200" dirty="0" smtClean="0"/>
                        <a:t>平成</a:t>
                      </a:r>
                      <a:r>
                        <a:rPr kumimoji="1" lang="en-US" altLang="ja-JP" sz="1200" dirty="0" smtClean="0"/>
                        <a:t>30</a:t>
                      </a:r>
                      <a:r>
                        <a:rPr kumimoji="1" lang="ja-JP" altLang="en-US" sz="1200" dirty="0" smtClean="0"/>
                        <a:t>年度</a:t>
                      </a:r>
                      <a:endParaRPr kumimoji="1" lang="ja-JP" altLang="en-US" sz="1200" dirty="0"/>
                    </a:p>
                  </a:txBody>
                  <a:tcPr anchor="ctr"/>
                </a:tc>
                <a:extLst>
                  <a:ext uri="{0D108BD9-81ED-4DB2-BD59-A6C34878D82A}">
                    <a16:rowId xmlns:a16="http://schemas.microsoft.com/office/drawing/2014/main" val="10000"/>
                  </a:ext>
                </a:extLst>
              </a:tr>
              <a:tr h="370840">
                <a:tc>
                  <a:txBody>
                    <a:bodyPr/>
                    <a:lstStyle/>
                    <a:p>
                      <a:r>
                        <a:rPr kumimoji="1" lang="ja-JP" altLang="en-US" sz="1200" dirty="0" smtClean="0"/>
                        <a:t>保健センターの精神保健福祉相談のうち「薬物依存」の相談延件数</a:t>
                      </a:r>
                      <a:endParaRPr kumimoji="1" lang="en-US" altLang="ja-JP" sz="1200" dirty="0" smtClean="0"/>
                    </a:p>
                  </a:txBody>
                  <a:tcPr anchor="ctr"/>
                </a:tc>
                <a:tc>
                  <a:txBody>
                    <a:bodyPr/>
                    <a:lstStyle/>
                    <a:p>
                      <a:pPr algn="r"/>
                      <a:r>
                        <a:rPr kumimoji="1" lang="en-US" altLang="ja-JP" sz="1800" dirty="0" smtClean="0"/>
                        <a:t>513</a:t>
                      </a:r>
                      <a:r>
                        <a:rPr kumimoji="1" lang="ja-JP" altLang="en-US" sz="1800" dirty="0" smtClean="0"/>
                        <a:t>人</a:t>
                      </a:r>
                      <a:endParaRPr kumimoji="1" lang="ja-JP" altLang="en-US" sz="1800" dirty="0"/>
                    </a:p>
                  </a:txBody>
                  <a:tcPr anchor="ctr"/>
                </a:tc>
                <a:tc>
                  <a:txBody>
                    <a:bodyPr/>
                    <a:lstStyle/>
                    <a:p>
                      <a:pPr algn="r"/>
                      <a:r>
                        <a:rPr kumimoji="1" lang="en-US" altLang="ja-JP" sz="1800" dirty="0" smtClean="0"/>
                        <a:t>705</a:t>
                      </a:r>
                      <a:r>
                        <a:rPr kumimoji="1" lang="ja-JP" altLang="en-US" sz="1800" dirty="0" smtClean="0"/>
                        <a:t>人</a:t>
                      </a:r>
                      <a:endParaRPr kumimoji="1" lang="ja-JP" altLang="en-US" sz="1800" dirty="0"/>
                    </a:p>
                  </a:txBody>
                  <a:tcPr anchor="ctr"/>
                </a:tc>
                <a:tc>
                  <a:txBody>
                    <a:bodyPr/>
                    <a:lstStyle/>
                    <a:p>
                      <a:pPr algn="r"/>
                      <a:r>
                        <a:rPr kumimoji="1" lang="en-US" altLang="ja-JP" sz="1800" dirty="0" smtClean="0"/>
                        <a:t>306</a:t>
                      </a:r>
                      <a:r>
                        <a:rPr kumimoji="1" lang="ja-JP" altLang="en-US" sz="1800" dirty="0" smtClean="0"/>
                        <a:t>人</a:t>
                      </a:r>
                      <a:endParaRPr kumimoji="1" lang="ja-JP" altLang="en-US" sz="1800" dirty="0"/>
                    </a:p>
                  </a:txBody>
                  <a:tcPr anchor="ctr"/>
                </a:tc>
                <a:extLst>
                  <a:ext uri="{0D108BD9-81ED-4DB2-BD59-A6C34878D82A}">
                    <a16:rowId xmlns:a16="http://schemas.microsoft.com/office/drawing/2014/main" val="10001"/>
                  </a:ext>
                </a:extLst>
              </a:tr>
              <a:tr h="370840">
                <a:tc>
                  <a:txBody>
                    <a:bodyPr/>
                    <a:lstStyle/>
                    <a:p>
                      <a:pPr algn="l"/>
                      <a:r>
                        <a:rPr kumimoji="1" lang="ja-JP" altLang="en-US" sz="1200" dirty="0" smtClean="0"/>
                        <a:t>こころの健康センターにおける「薬物依存専門相談」の相談延件数</a:t>
                      </a:r>
                      <a:endParaRPr kumimoji="1" lang="ja-JP" altLang="en-US" sz="1200" dirty="0"/>
                    </a:p>
                  </a:txBody>
                  <a:tcPr anchor="ctr"/>
                </a:tc>
                <a:tc>
                  <a:txBody>
                    <a:bodyPr/>
                    <a:lstStyle/>
                    <a:p>
                      <a:pPr algn="r"/>
                      <a:r>
                        <a:rPr kumimoji="1" lang="en-US" altLang="ja-JP" sz="1800" dirty="0" smtClean="0"/>
                        <a:t>935</a:t>
                      </a:r>
                      <a:r>
                        <a:rPr kumimoji="1" lang="ja-JP" altLang="en-US" sz="1800" dirty="0" smtClean="0"/>
                        <a:t>人</a:t>
                      </a:r>
                      <a:endParaRPr kumimoji="1" lang="ja-JP" altLang="en-US" sz="1800" dirty="0"/>
                    </a:p>
                  </a:txBody>
                  <a:tcPr anchor="ctr"/>
                </a:tc>
                <a:tc>
                  <a:txBody>
                    <a:bodyPr/>
                    <a:lstStyle/>
                    <a:p>
                      <a:pPr algn="r"/>
                      <a:r>
                        <a:rPr kumimoji="1" lang="en-US" altLang="ja-JP" sz="1800" dirty="0" smtClean="0"/>
                        <a:t>566</a:t>
                      </a:r>
                      <a:r>
                        <a:rPr kumimoji="1" lang="ja-JP" altLang="en-US" sz="1800" dirty="0" smtClean="0"/>
                        <a:t>人</a:t>
                      </a:r>
                      <a:endParaRPr kumimoji="1" lang="ja-JP" altLang="en-US" sz="1800" dirty="0"/>
                    </a:p>
                  </a:txBody>
                  <a:tcPr anchor="ctr"/>
                </a:tc>
                <a:tc>
                  <a:txBody>
                    <a:bodyPr/>
                    <a:lstStyle/>
                    <a:p>
                      <a:pPr algn="r"/>
                      <a:r>
                        <a:rPr kumimoji="1" lang="en-US" altLang="ja-JP" sz="1800" dirty="0" smtClean="0"/>
                        <a:t>585</a:t>
                      </a:r>
                      <a:r>
                        <a:rPr kumimoji="1" lang="ja-JP" altLang="en-US" sz="1800" dirty="0" smtClean="0"/>
                        <a:t>人</a:t>
                      </a:r>
                      <a:endParaRPr kumimoji="1" lang="ja-JP" altLang="en-US" sz="1800" dirty="0"/>
                    </a:p>
                  </a:txBody>
                  <a:tcPr anchor="ctr"/>
                </a:tc>
                <a:extLst>
                  <a:ext uri="{0D108BD9-81ED-4DB2-BD59-A6C34878D82A}">
                    <a16:rowId xmlns:a16="http://schemas.microsoft.com/office/drawing/2014/main" val="10002"/>
                  </a:ext>
                </a:extLst>
              </a:tr>
              <a:tr h="370840">
                <a:tc>
                  <a:txBody>
                    <a:bodyPr/>
                    <a:lstStyle/>
                    <a:p>
                      <a:pPr algn="ctr"/>
                      <a:r>
                        <a:rPr kumimoji="1" lang="ja-JP" altLang="en-US" sz="1200" dirty="0" smtClean="0"/>
                        <a:t>合計</a:t>
                      </a:r>
                      <a:endParaRPr kumimoji="1" lang="ja-JP" altLang="en-US" sz="1200" dirty="0"/>
                    </a:p>
                  </a:txBody>
                  <a:tcPr anchor="ctr"/>
                </a:tc>
                <a:tc>
                  <a:txBody>
                    <a:bodyPr/>
                    <a:lstStyle/>
                    <a:p>
                      <a:pPr algn="r"/>
                      <a:r>
                        <a:rPr kumimoji="1" lang="en-US" altLang="ja-JP" sz="1800" dirty="0" smtClean="0"/>
                        <a:t>1,448</a:t>
                      </a:r>
                      <a:r>
                        <a:rPr kumimoji="1" lang="ja-JP" altLang="en-US" sz="1800" dirty="0" smtClean="0"/>
                        <a:t>人</a:t>
                      </a:r>
                      <a:endParaRPr kumimoji="1" lang="ja-JP" altLang="en-US" sz="1800" dirty="0"/>
                    </a:p>
                  </a:txBody>
                  <a:tcPr anchor="ctr"/>
                </a:tc>
                <a:tc>
                  <a:txBody>
                    <a:bodyPr/>
                    <a:lstStyle/>
                    <a:p>
                      <a:pPr algn="r"/>
                      <a:r>
                        <a:rPr kumimoji="1" lang="en-US" altLang="ja-JP" sz="1800" dirty="0" smtClean="0"/>
                        <a:t>1,271</a:t>
                      </a:r>
                      <a:r>
                        <a:rPr kumimoji="1" lang="ja-JP" altLang="en-US" sz="1800" dirty="0" smtClean="0"/>
                        <a:t>人</a:t>
                      </a:r>
                      <a:endParaRPr kumimoji="1" lang="ja-JP" altLang="en-US" sz="1800" dirty="0"/>
                    </a:p>
                  </a:txBody>
                  <a:tcPr anchor="ctr"/>
                </a:tc>
                <a:tc>
                  <a:txBody>
                    <a:bodyPr/>
                    <a:lstStyle/>
                    <a:p>
                      <a:pPr algn="r"/>
                      <a:r>
                        <a:rPr kumimoji="1" lang="en-US" altLang="ja-JP" sz="1800" dirty="0" smtClean="0"/>
                        <a:t>891</a:t>
                      </a:r>
                      <a:r>
                        <a:rPr kumimoji="1" lang="ja-JP" altLang="en-US" sz="1800" dirty="0" smtClean="0"/>
                        <a:t>人</a:t>
                      </a:r>
                      <a:endParaRPr kumimoji="1" lang="ja-JP" altLang="en-US" sz="1800" dirty="0"/>
                    </a:p>
                  </a:txBody>
                  <a:tcPr anchor="ctr"/>
                </a:tc>
                <a:extLst>
                  <a:ext uri="{0D108BD9-81ED-4DB2-BD59-A6C34878D82A}">
                    <a16:rowId xmlns:a16="http://schemas.microsoft.com/office/drawing/2014/main" val="10003"/>
                  </a:ext>
                </a:extLst>
              </a:tr>
            </a:tbl>
          </a:graphicData>
        </a:graphic>
      </p:graphicFrame>
      <p:sp>
        <p:nvSpPr>
          <p:cNvPr id="13" name="テキスト ボックス 12"/>
          <p:cNvSpPr txBox="1"/>
          <p:nvPr/>
        </p:nvSpPr>
        <p:spPr>
          <a:xfrm>
            <a:off x="251520" y="3815462"/>
            <a:ext cx="8064896" cy="261610"/>
          </a:xfrm>
          <a:prstGeom prst="rect">
            <a:avLst/>
          </a:prstGeom>
          <a:noFill/>
        </p:spPr>
        <p:txBody>
          <a:bodyPr wrap="square" rtlCol="0">
            <a:spAutoFit/>
          </a:bodyPr>
          <a:lstStyle/>
          <a:p>
            <a:r>
              <a:rPr lang="ja-JP" altLang="en-US" sz="1100" dirty="0" smtClean="0"/>
              <a:t>３）</a:t>
            </a:r>
            <a:r>
              <a:rPr lang="en-US" altLang="ja-JP" sz="1100" dirty="0" smtClean="0"/>
              <a:t>2017</a:t>
            </a:r>
            <a:r>
              <a:rPr lang="ja-JP" altLang="en-US" sz="1100" dirty="0" smtClean="0"/>
              <a:t>「危険ドラッグを含む薬物乱用・依存状況の実態把握と薬物依存症者の社会復帰に向けた支援に関する研究」</a:t>
            </a:r>
            <a:endParaRPr kumimoji="1" lang="ja-JP" altLang="en-US" sz="1100" dirty="0"/>
          </a:p>
        </p:txBody>
      </p:sp>
      <p:sp>
        <p:nvSpPr>
          <p:cNvPr id="16" name="テキスト ボックス 15"/>
          <p:cNvSpPr txBox="1"/>
          <p:nvPr/>
        </p:nvSpPr>
        <p:spPr>
          <a:xfrm>
            <a:off x="251520" y="6290156"/>
            <a:ext cx="8712968" cy="523220"/>
          </a:xfrm>
          <a:prstGeom prst="rect">
            <a:avLst/>
          </a:prstGeom>
          <a:solidFill>
            <a:schemeClr val="accent6">
              <a:lumMod val="60000"/>
              <a:lumOff val="40000"/>
            </a:schemeClr>
          </a:solidFill>
        </p:spPr>
        <p:txBody>
          <a:bodyPr wrap="square" rtlCol="0">
            <a:spAutoFit/>
          </a:bodyPr>
          <a:lstStyle/>
          <a:p>
            <a:r>
              <a:rPr kumimoji="1" lang="en-US" altLang="ja-JP" sz="1400" dirty="0" smtClean="0"/>
              <a:t>※</a:t>
            </a:r>
            <a:r>
              <a:rPr kumimoji="1" lang="ja-JP" altLang="en-US" sz="1400" dirty="0" smtClean="0"/>
              <a:t>覚せい剤</a:t>
            </a:r>
            <a:r>
              <a:rPr kumimoji="1" lang="en-US" altLang="ja-JP" sz="1400" dirty="0" smtClean="0"/>
              <a:t>614</a:t>
            </a:r>
            <a:r>
              <a:rPr kumimoji="1" lang="ja-JP" altLang="en-US" sz="1400" dirty="0" smtClean="0"/>
              <a:t>件</a:t>
            </a:r>
            <a:r>
              <a:rPr kumimoji="1" lang="en-US" altLang="ja-JP" sz="1400" dirty="0" smtClean="0"/>
              <a:t>(69</a:t>
            </a:r>
            <a:r>
              <a:rPr kumimoji="1" lang="ja-JP" altLang="en-US" sz="1400" dirty="0" smtClean="0"/>
              <a:t>％</a:t>
            </a:r>
            <a:r>
              <a:rPr kumimoji="1" lang="en-US" altLang="ja-JP" sz="1400" dirty="0" smtClean="0"/>
              <a:t>)</a:t>
            </a:r>
            <a:r>
              <a:rPr kumimoji="1" lang="ja-JP" altLang="en-US" sz="1400" dirty="0" err="1" smtClean="0"/>
              <a:t>、</a:t>
            </a:r>
            <a:r>
              <a:rPr kumimoji="1" lang="ja-JP" altLang="en-US" sz="1400" dirty="0" smtClean="0"/>
              <a:t>処方薬</a:t>
            </a:r>
            <a:r>
              <a:rPr kumimoji="1" lang="en-US" altLang="ja-JP" sz="1400" dirty="0" smtClean="0"/>
              <a:t>84</a:t>
            </a:r>
            <a:r>
              <a:rPr kumimoji="1" lang="ja-JP" altLang="en-US" sz="1400" dirty="0" smtClean="0"/>
              <a:t>件</a:t>
            </a:r>
            <a:r>
              <a:rPr kumimoji="1" lang="en-US" altLang="ja-JP" sz="1400" dirty="0" smtClean="0"/>
              <a:t>(9%)</a:t>
            </a:r>
            <a:r>
              <a:rPr kumimoji="1" lang="ja-JP" altLang="en-US" sz="1400" dirty="0" err="1" smtClean="0"/>
              <a:t>、</a:t>
            </a:r>
            <a:r>
              <a:rPr kumimoji="1" lang="ja-JP" altLang="en-US" sz="1400" dirty="0" smtClean="0"/>
              <a:t>以下危険ドラッグ、その他（吸入ガスやエナジードリンク、市販薬など）、麻薬、有機溶剤、大麻の順に多い。</a:t>
            </a:r>
            <a:endParaRPr kumimoji="1" lang="en-US" altLang="ja-JP" sz="1400" dirty="0" smtClean="0"/>
          </a:p>
        </p:txBody>
      </p:sp>
    </p:spTree>
    <p:extLst>
      <p:ext uri="{BB962C8B-B14F-4D97-AF65-F5344CB8AC3E}">
        <p14:creationId xmlns:p14="http://schemas.microsoft.com/office/powerpoint/2010/main" val="2072960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中間年（</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2020</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年）まで</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取組み</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t/>
            </a:r>
            <a:br>
              <a:rPr lang="en-US" altLang="ja-JP" sz="2000" dirty="0" smtClean="0"/>
            </a:br>
            <a:r>
              <a:rPr lang="en-US" altLang="ja-JP" sz="3600" dirty="0" smtClean="0"/>
              <a:t>Ⅰ</a:t>
            </a:r>
            <a:r>
              <a:rPr lang="ja-JP" altLang="en-US" sz="3600" dirty="0" err="1" smtClean="0"/>
              <a:t>．</a:t>
            </a:r>
            <a:r>
              <a:rPr lang="ja-JP" altLang="en-US" sz="3600" dirty="0" smtClean="0"/>
              <a:t>依存症</a:t>
            </a:r>
            <a:r>
              <a:rPr lang="ja-JP" altLang="en-US" sz="3600" dirty="0"/>
              <a:t>対策</a:t>
            </a:r>
            <a:r>
              <a:rPr lang="ja-JP" altLang="en-US" sz="3600" dirty="0" smtClean="0"/>
              <a:t>の推進③</a:t>
            </a:r>
            <a:endParaRPr kumimoji="1" lang="ja-JP" altLang="en-US" sz="3600" dirty="0"/>
          </a:p>
        </p:txBody>
      </p:sp>
      <p:sp>
        <p:nvSpPr>
          <p:cNvPr id="14" name="正方形/長方形 13"/>
          <p:cNvSpPr/>
          <p:nvPr/>
        </p:nvSpPr>
        <p:spPr>
          <a:xfrm>
            <a:off x="179512" y="1052736"/>
            <a:ext cx="8784976" cy="864096"/>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依存症</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対策を推進するため、相談窓口の充実を図るとともに、依存症者支援にかかる関係機関に対する研修等を実施することで相談対応力の向上に取組みます。</a:t>
            </a:r>
          </a:p>
        </p:txBody>
      </p:sp>
      <p:sp>
        <p:nvSpPr>
          <p:cNvPr id="6" name="スライド番号プレースホルダー 5"/>
          <p:cNvSpPr>
            <a:spLocks noGrp="1"/>
          </p:cNvSpPr>
          <p:nvPr>
            <p:ph type="sldNum" sz="quarter" idx="12"/>
          </p:nvPr>
        </p:nvSpPr>
        <p:spPr>
          <a:xfrm>
            <a:off x="7010400" y="6499869"/>
            <a:ext cx="2133600" cy="365125"/>
          </a:xfrm>
        </p:spPr>
        <p:txBody>
          <a:bodyPr/>
          <a:lstStyle/>
          <a:p>
            <a:fld id="{E1872ECA-8BD3-40A3-BCA8-B8E971B7B40A}" type="slidenum">
              <a:rPr kumimoji="1" lang="ja-JP" altLang="en-US" smtClean="0"/>
              <a:t>5</a:t>
            </a:fld>
            <a:endParaRPr kumimoji="1" lang="ja-JP" altLang="en-US" dirty="0"/>
          </a:p>
        </p:txBody>
      </p:sp>
      <p:sp>
        <p:nvSpPr>
          <p:cNvPr id="7" name="テキスト ボックス 6"/>
          <p:cNvSpPr txBox="1"/>
          <p:nvPr/>
        </p:nvSpPr>
        <p:spPr>
          <a:xfrm>
            <a:off x="465982" y="2200270"/>
            <a:ext cx="6266258" cy="369332"/>
          </a:xfrm>
          <a:prstGeom prst="rect">
            <a:avLst/>
          </a:prstGeom>
          <a:noFill/>
        </p:spPr>
        <p:txBody>
          <a:bodyPr wrap="square" rtlCol="0">
            <a:spAutoFit/>
          </a:bodyPr>
          <a:lstStyle/>
          <a:p>
            <a:r>
              <a:rPr kumimoji="1" lang="ja-JP" altLang="en-US" b="1" dirty="0" smtClean="0"/>
              <a:t>わが国の依存症者の状況と本市の状況（ギャンブル等依存症）</a:t>
            </a:r>
            <a:endParaRPr kumimoji="1" lang="ja-JP" altLang="en-US" b="1" dirty="0"/>
          </a:p>
        </p:txBody>
      </p:sp>
      <p:graphicFrame>
        <p:nvGraphicFramePr>
          <p:cNvPr id="8" name="表 7"/>
          <p:cNvGraphicFramePr>
            <a:graphicFrameLocks noGrp="1"/>
          </p:cNvGraphicFramePr>
          <p:nvPr>
            <p:extLst>
              <p:ext uri="{D42A27DB-BD31-4B8C-83A1-F6EECF244321}">
                <p14:modId xmlns:p14="http://schemas.microsoft.com/office/powerpoint/2010/main" val="1013481800"/>
              </p:ext>
            </p:extLst>
          </p:nvPr>
        </p:nvGraphicFramePr>
        <p:xfrm>
          <a:off x="179513" y="2528952"/>
          <a:ext cx="8784975" cy="828040"/>
        </p:xfrm>
        <a:graphic>
          <a:graphicData uri="http://schemas.openxmlformats.org/drawingml/2006/table">
            <a:tbl>
              <a:tblPr firstRow="1" bandRow="1">
                <a:tableStyleId>{5940675A-B579-460E-94D1-54222C63F5DA}</a:tableStyleId>
              </a:tblPr>
              <a:tblGrid>
                <a:gridCol w="4752527">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tblGrid>
              <a:tr h="370840">
                <a:tc>
                  <a:txBody>
                    <a:bodyPr/>
                    <a:lstStyle/>
                    <a:p>
                      <a:endParaRPr kumimoji="1" lang="ja-JP" alt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u="sng" dirty="0" smtClean="0"/>
                        <a:t>全国推計（</a:t>
                      </a:r>
                      <a:r>
                        <a:rPr lang="en-US" altLang="ja-JP" sz="1400" b="1" u="sng" dirty="0" smtClean="0"/>
                        <a:t>1</a:t>
                      </a:r>
                      <a:r>
                        <a:rPr lang="ja-JP" altLang="en-US" sz="1400" b="1" u="sng" dirty="0" smtClean="0"/>
                        <a:t>億</a:t>
                      </a:r>
                      <a:r>
                        <a:rPr lang="en-US" altLang="ja-JP" sz="1400" b="1" u="sng" dirty="0" smtClean="0"/>
                        <a:t>2</a:t>
                      </a:r>
                      <a:r>
                        <a:rPr lang="ja-JP" altLang="en-US" sz="1400" b="1" u="sng" dirty="0" smtClean="0"/>
                        <a:t>千万人）</a:t>
                      </a:r>
                      <a:endParaRPr kumimoji="1" lang="ja-JP" altLang="en-US" sz="1400" b="1" u="sng"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1" u="sng" dirty="0" smtClean="0"/>
                        <a:t>堺市</a:t>
                      </a:r>
                      <a:r>
                        <a:rPr kumimoji="1" lang="ja-JP" altLang="en-US" sz="1400" b="1" u="sng" dirty="0" smtClean="0"/>
                        <a:t>推計（</a:t>
                      </a:r>
                      <a:r>
                        <a:rPr lang="en-US" altLang="ja-JP" sz="1400" b="1" u="sng" dirty="0" smtClean="0"/>
                        <a:t>83</a:t>
                      </a:r>
                      <a:r>
                        <a:rPr lang="ja-JP" altLang="en-US" sz="1400" b="1" u="sng" dirty="0" smtClean="0"/>
                        <a:t>万人）</a:t>
                      </a:r>
                      <a:endParaRPr kumimoji="1" lang="ja-JP" altLang="en-US" sz="2000" b="1" u="sng" dirty="0" smtClean="0"/>
                    </a:p>
                  </a:txBody>
                  <a:tcPr anchor="ctr"/>
                </a:tc>
                <a:extLst>
                  <a:ext uri="{0D108BD9-81ED-4DB2-BD59-A6C34878D82A}">
                    <a16:rowId xmlns:a16="http://schemas.microsoft.com/office/drawing/2014/main" val="10000"/>
                  </a:ext>
                </a:extLst>
              </a:tr>
              <a:tr h="370840">
                <a:tc>
                  <a:txBody>
                    <a:bodyPr/>
                    <a:lstStyle/>
                    <a:p>
                      <a:r>
                        <a:rPr kumimoji="1" lang="ja-JP" altLang="en-US" sz="1200" dirty="0" smtClean="0"/>
                        <a:t>ギャンブル等依存症の疑われる者の割合</a:t>
                      </a:r>
                      <a:endParaRPr kumimoji="1" lang="en-US" altLang="ja-JP" sz="1200" dirty="0" smtClean="0"/>
                    </a:p>
                    <a:p>
                      <a:r>
                        <a:rPr kumimoji="1" lang="ja-JP" altLang="en-US" sz="1100" dirty="0" smtClean="0"/>
                        <a:t>（ＳＯＧＳ</a:t>
                      </a:r>
                      <a:r>
                        <a:rPr kumimoji="1" lang="en-US" altLang="ja-JP" sz="1100" dirty="0" smtClean="0"/>
                        <a:t>5</a:t>
                      </a:r>
                      <a:r>
                        <a:rPr kumimoji="1" lang="ja-JP" altLang="en-US" sz="1100" dirty="0" smtClean="0"/>
                        <a:t>点以上、生涯　</a:t>
                      </a:r>
                      <a:r>
                        <a:rPr kumimoji="1" lang="en-US" altLang="ja-JP" sz="1100" dirty="0" smtClean="0"/>
                        <a:t>20</a:t>
                      </a:r>
                      <a:r>
                        <a:rPr kumimoji="1" lang="ja-JP" altLang="en-US" sz="1100" dirty="0" smtClean="0"/>
                        <a:t>～</a:t>
                      </a:r>
                      <a:r>
                        <a:rPr kumimoji="1" lang="en-US" altLang="ja-JP" sz="1100" dirty="0" smtClean="0"/>
                        <a:t>74</a:t>
                      </a:r>
                      <a:r>
                        <a:rPr kumimoji="1" lang="ja-JP" altLang="en-US" sz="1100" dirty="0" smtClean="0"/>
                        <a:t>歳）</a:t>
                      </a:r>
                      <a:r>
                        <a:rPr kumimoji="1" lang="ja-JP" altLang="en-US" sz="1200" dirty="0" smtClean="0"/>
                        <a:t>　３．６％　</a:t>
                      </a:r>
                      <a:r>
                        <a:rPr kumimoji="1" lang="ja-JP" altLang="en-US" sz="900" dirty="0" smtClean="0"/>
                        <a:t>４）</a:t>
                      </a:r>
                      <a:endParaRPr kumimoji="1" lang="ja-JP" altLang="en-US" sz="1200" dirty="0"/>
                    </a:p>
                  </a:txBody>
                  <a:tcPr anchor="ctr"/>
                </a:tc>
                <a:tc>
                  <a:txBody>
                    <a:bodyPr/>
                    <a:lstStyle/>
                    <a:p>
                      <a:pPr algn="r"/>
                      <a:r>
                        <a:rPr kumimoji="1" lang="en-US" altLang="ja-JP" dirty="0" smtClean="0"/>
                        <a:t>3,200,000</a:t>
                      </a:r>
                      <a:r>
                        <a:rPr kumimoji="1" lang="ja-JP" altLang="en-US" dirty="0" smtClean="0"/>
                        <a:t>人</a:t>
                      </a:r>
                      <a:endParaRPr kumimoji="1" lang="ja-JP" altLang="en-US" dirty="0"/>
                    </a:p>
                  </a:txBody>
                  <a:tcPr anchor="ctr"/>
                </a:tc>
                <a:tc>
                  <a:txBody>
                    <a:bodyPr/>
                    <a:lstStyle/>
                    <a:p>
                      <a:pPr algn="r"/>
                      <a:r>
                        <a:rPr kumimoji="1" lang="en-US" altLang="ja-JP" dirty="0" smtClean="0"/>
                        <a:t>20,700</a:t>
                      </a:r>
                      <a:r>
                        <a:rPr kumimoji="1" lang="ja-JP" altLang="en-US" dirty="0" smtClean="0"/>
                        <a:t>人</a:t>
                      </a:r>
                      <a:endParaRPr kumimoji="1" lang="ja-JP" altLang="en-US" dirty="0"/>
                    </a:p>
                  </a:txBody>
                  <a:tcPr anchor="ctr"/>
                </a:tc>
                <a:extLst>
                  <a:ext uri="{0D108BD9-81ED-4DB2-BD59-A6C34878D82A}">
                    <a16:rowId xmlns:a16="http://schemas.microsoft.com/office/drawing/2014/main" val="10001"/>
                  </a:ext>
                </a:extLst>
              </a:tr>
            </a:tbl>
          </a:graphicData>
        </a:graphic>
      </p:graphicFrame>
      <p:sp>
        <p:nvSpPr>
          <p:cNvPr id="10" name="下矢印 9"/>
          <p:cNvSpPr/>
          <p:nvPr/>
        </p:nvSpPr>
        <p:spPr>
          <a:xfrm>
            <a:off x="2627784" y="3645024"/>
            <a:ext cx="396044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堺市の相談実績</a:t>
            </a:r>
            <a:endParaRPr kumimoji="1" lang="ja-JP" altLang="en-US" dirty="0"/>
          </a:p>
        </p:txBody>
      </p:sp>
      <p:graphicFrame>
        <p:nvGraphicFramePr>
          <p:cNvPr id="12" name="表 11"/>
          <p:cNvGraphicFramePr>
            <a:graphicFrameLocks noGrp="1"/>
          </p:cNvGraphicFramePr>
          <p:nvPr>
            <p:extLst>
              <p:ext uri="{D42A27DB-BD31-4B8C-83A1-F6EECF244321}">
                <p14:modId xmlns:p14="http://schemas.microsoft.com/office/powerpoint/2010/main" val="2869762201"/>
              </p:ext>
            </p:extLst>
          </p:nvPr>
        </p:nvGraphicFramePr>
        <p:xfrm>
          <a:off x="179512" y="4293096"/>
          <a:ext cx="8784976" cy="1483360"/>
        </p:xfrm>
        <a:graphic>
          <a:graphicData uri="http://schemas.openxmlformats.org/drawingml/2006/table">
            <a:tbl>
              <a:tblPr firstRow="1" bandRow="1">
                <a:tableStyleId>{5940675A-B579-460E-94D1-54222C63F5DA}</a:tableStyleId>
              </a:tblPr>
              <a:tblGrid>
                <a:gridCol w="4752528">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tblGrid>
              <a:tr h="370840">
                <a:tc>
                  <a:txBody>
                    <a:bodyPr/>
                    <a:lstStyle/>
                    <a:p>
                      <a:endParaRPr kumimoji="1" lang="ja-JP" altLang="en-US" sz="1200" dirty="0"/>
                    </a:p>
                  </a:txBody>
                  <a:tcPr anchor="ctr"/>
                </a:tc>
                <a:tc>
                  <a:txBody>
                    <a:bodyPr/>
                    <a:lstStyle/>
                    <a:p>
                      <a:pPr algn="ctr"/>
                      <a:r>
                        <a:rPr kumimoji="1" lang="ja-JP" altLang="en-US" sz="1200" dirty="0" smtClean="0"/>
                        <a:t>平成</a:t>
                      </a:r>
                      <a:r>
                        <a:rPr kumimoji="1" lang="en-US" altLang="ja-JP" sz="1200" dirty="0" smtClean="0"/>
                        <a:t>28</a:t>
                      </a:r>
                      <a:r>
                        <a:rPr kumimoji="1" lang="ja-JP" altLang="en-US" sz="1200" dirty="0" smtClean="0"/>
                        <a:t>年度</a:t>
                      </a:r>
                      <a:endParaRPr kumimoji="1" lang="ja-JP" altLang="en-US" sz="1200" dirty="0"/>
                    </a:p>
                  </a:txBody>
                  <a:tcPr anchor="ctr"/>
                </a:tc>
                <a:tc>
                  <a:txBody>
                    <a:bodyPr/>
                    <a:lstStyle/>
                    <a:p>
                      <a:pPr algn="ctr"/>
                      <a:r>
                        <a:rPr kumimoji="1" lang="ja-JP" altLang="en-US" sz="1200" dirty="0" smtClean="0"/>
                        <a:t>平成</a:t>
                      </a:r>
                      <a:r>
                        <a:rPr kumimoji="1" lang="en-US" altLang="ja-JP" sz="1200" dirty="0" smtClean="0"/>
                        <a:t>29</a:t>
                      </a:r>
                      <a:r>
                        <a:rPr kumimoji="1" lang="ja-JP" altLang="en-US" sz="1200" dirty="0" smtClean="0"/>
                        <a:t>年度</a:t>
                      </a:r>
                      <a:endParaRPr kumimoji="1" lang="ja-JP" altLang="en-US" sz="1200" dirty="0"/>
                    </a:p>
                  </a:txBody>
                  <a:tcPr anchor="ctr"/>
                </a:tc>
                <a:tc>
                  <a:txBody>
                    <a:bodyPr/>
                    <a:lstStyle/>
                    <a:p>
                      <a:pPr algn="ctr"/>
                      <a:r>
                        <a:rPr kumimoji="1" lang="ja-JP" altLang="en-US" sz="1200" dirty="0" smtClean="0"/>
                        <a:t>平成</a:t>
                      </a:r>
                      <a:r>
                        <a:rPr kumimoji="1" lang="en-US" altLang="ja-JP" sz="1200" dirty="0" smtClean="0"/>
                        <a:t>30</a:t>
                      </a:r>
                      <a:r>
                        <a:rPr kumimoji="1" lang="ja-JP" altLang="en-US" sz="1200" dirty="0" smtClean="0"/>
                        <a:t>年度</a:t>
                      </a:r>
                      <a:endParaRPr kumimoji="1" lang="ja-JP" altLang="en-US" sz="1200" dirty="0"/>
                    </a:p>
                  </a:txBody>
                  <a:tcPr anchor="ctr"/>
                </a:tc>
                <a:extLst>
                  <a:ext uri="{0D108BD9-81ED-4DB2-BD59-A6C34878D82A}">
                    <a16:rowId xmlns:a16="http://schemas.microsoft.com/office/drawing/2014/main" val="10000"/>
                  </a:ext>
                </a:extLst>
              </a:tr>
              <a:tr h="370840">
                <a:tc>
                  <a:txBody>
                    <a:bodyPr/>
                    <a:lstStyle/>
                    <a:p>
                      <a:r>
                        <a:rPr kumimoji="1" lang="ja-JP" altLang="en-US" sz="1200" dirty="0" smtClean="0"/>
                        <a:t>保健センターの精神保健福祉相談のうち「ギャンブル」の相談延件数</a:t>
                      </a:r>
                      <a:endParaRPr kumimoji="1" lang="en-US" altLang="ja-JP" sz="1200" dirty="0" smtClean="0"/>
                    </a:p>
                  </a:txBody>
                  <a:tcPr anchor="ctr"/>
                </a:tc>
                <a:tc>
                  <a:txBody>
                    <a:bodyPr/>
                    <a:lstStyle/>
                    <a:p>
                      <a:pPr algn="r"/>
                      <a:r>
                        <a:rPr kumimoji="1" lang="en-US" altLang="ja-JP" sz="1800" dirty="0" smtClean="0"/>
                        <a:t>18</a:t>
                      </a:r>
                      <a:r>
                        <a:rPr kumimoji="1" lang="ja-JP" altLang="en-US" sz="1800" dirty="0" smtClean="0"/>
                        <a:t>人</a:t>
                      </a:r>
                      <a:endParaRPr kumimoji="1" lang="ja-JP" altLang="en-US" sz="1800" dirty="0"/>
                    </a:p>
                  </a:txBody>
                  <a:tcPr anchor="ctr"/>
                </a:tc>
                <a:tc>
                  <a:txBody>
                    <a:bodyPr/>
                    <a:lstStyle/>
                    <a:p>
                      <a:pPr algn="r"/>
                      <a:r>
                        <a:rPr kumimoji="1" lang="en-US" altLang="ja-JP" sz="1800" dirty="0" smtClean="0"/>
                        <a:t>47</a:t>
                      </a:r>
                      <a:r>
                        <a:rPr kumimoji="1" lang="ja-JP" altLang="en-US" sz="1800" dirty="0" smtClean="0"/>
                        <a:t>人</a:t>
                      </a:r>
                      <a:endParaRPr kumimoji="1" lang="ja-JP" altLang="en-US" sz="1800" dirty="0"/>
                    </a:p>
                  </a:txBody>
                  <a:tcPr anchor="ctr"/>
                </a:tc>
                <a:tc>
                  <a:txBody>
                    <a:bodyPr/>
                    <a:lstStyle/>
                    <a:p>
                      <a:pPr algn="r"/>
                      <a:r>
                        <a:rPr kumimoji="1" lang="en-US" altLang="ja-JP" sz="1800" dirty="0" smtClean="0"/>
                        <a:t>67</a:t>
                      </a:r>
                      <a:r>
                        <a:rPr kumimoji="1" lang="ja-JP" altLang="en-US" sz="1800" dirty="0" smtClean="0"/>
                        <a:t>人</a:t>
                      </a:r>
                      <a:endParaRPr kumimoji="1" lang="ja-JP" altLang="en-US" sz="1800" dirty="0"/>
                    </a:p>
                  </a:txBody>
                  <a:tcPr anchor="ctr"/>
                </a:tc>
                <a:extLst>
                  <a:ext uri="{0D108BD9-81ED-4DB2-BD59-A6C34878D82A}">
                    <a16:rowId xmlns:a16="http://schemas.microsoft.com/office/drawing/2014/main" val="10001"/>
                  </a:ext>
                </a:extLst>
              </a:tr>
              <a:tr h="370840">
                <a:tc>
                  <a:txBody>
                    <a:bodyPr/>
                    <a:lstStyle/>
                    <a:p>
                      <a:pPr algn="l"/>
                      <a:r>
                        <a:rPr kumimoji="1" lang="ja-JP" altLang="en-US" sz="1200" dirty="0" smtClean="0"/>
                        <a:t>こころの健康センターにおける「ギャンブル」の相談延件数</a:t>
                      </a:r>
                      <a:endParaRPr kumimoji="1" lang="ja-JP" altLang="en-US" sz="1200" dirty="0"/>
                    </a:p>
                  </a:txBody>
                  <a:tcPr anchor="ctr"/>
                </a:tc>
                <a:tc>
                  <a:txBody>
                    <a:bodyPr/>
                    <a:lstStyle/>
                    <a:p>
                      <a:pPr algn="r"/>
                      <a:r>
                        <a:rPr kumimoji="1" lang="ja-JP" altLang="en-US" sz="1800" dirty="0" smtClean="0"/>
                        <a:t>－</a:t>
                      </a:r>
                      <a:endParaRPr kumimoji="1" lang="ja-JP" altLang="en-US" sz="1800" dirty="0"/>
                    </a:p>
                  </a:txBody>
                  <a:tcPr anchor="ctr"/>
                </a:tc>
                <a:tc>
                  <a:txBody>
                    <a:bodyPr/>
                    <a:lstStyle/>
                    <a:p>
                      <a:pPr algn="r"/>
                      <a:r>
                        <a:rPr kumimoji="1" lang="en-US" altLang="ja-JP" sz="1800" dirty="0" smtClean="0"/>
                        <a:t>7</a:t>
                      </a:r>
                      <a:r>
                        <a:rPr kumimoji="1" lang="ja-JP" altLang="en-US" sz="1800" dirty="0" smtClean="0"/>
                        <a:t>人</a:t>
                      </a:r>
                      <a:endParaRPr kumimoji="1" lang="ja-JP" altLang="en-US" sz="1800" dirty="0"/>
                    </a:p>
                  </a:txBody>
                  <a:tcPr anchor="ctr"/>
                </a:tc>
                <a:tc>
                  <a:txBody>
                    <a:bodyPr/>
                    <a:lstStyle/>
                    <a:p>
                      <a:pPr algn="r"/>
                      <a:r>
                        <a:rPr kumimoji="1" lang="en-US" altLang="ja-JP" sz="1800" dirty="0" smtClean="0"/>
                        <a:t>388</a:t>
                      </a:r>
                      <a:r>
                        <a:rPr kumimoji="1" lang="ja-JP" altLang="en-US" sz="1800" dirty="0" smtClean="0"/>
                        <a:t>人</a:t>
                      </a:r>
                      <a:endParaRPr kumimoji="1" lang="ja-JP" altLang="en-US" sz="1800" dirty="0"/>
                    </a:p>
                  </a:txBody>
                  <a:tcPr anchor="ctr"/>
                </a:tc>
                <a:extLst>
                  <a:ext uri="{0D108BD9-81ED-4DB2-BD59-A6C34878D82A}">
                    <a16:rowId xmlns:a16="http://schemas.microsoft.com/office/drawing/2014/main" val="10002"/>
                  </a:ext>
                </a:extLst>
              </a:tr>
              <a:tr h="370840">
                <a:tc>
                  <a:txBody>
                    <a:bodyPr/>
                    <a:lstStyle/>
                    <a:p>
                      <a:pPr algn="ctr"/>
                      <a:r>
                        <a:rPr kumimoji="1" lang="ja-JP" altLang="en-US" sz="1200" dirty="0" smtClean="0"/>
                        <a:t>合計</a:t>
                      </a:r>
                      <a:endParaRPr kumimoji="1" lang="ja-JP" altLang="en-US" sz="1200" dirty="0"/>
                    </a:p>
                  </a:txBody>
                  <a:tcPr anchor="ctr"/>
                </a:tc>
                <a:tc>
                  <a:txBody>
                    <a:bodyPr/>
                    <a:lstStyle/>
                    <a:p>
                      <a:pPr algn="r"/>
                      <a:r>
                        <a:rPr kumimoji="1" lang="en-US" altLang="ja-JP" sz="1800" dirty="0" smtClean="0"/>
                        <a:t>18</a:t>
                      </a:r>
                      <a:r>
                        <a:rPr kumimoji="1" lang="ja-JP" altLang="en-US" sz="1800" dirty="0" smtClean="0"/>
                        <a:t>人</a:t>
                      </a:r>
                      <a:endParaRPr kumimoji="1" lang="ja-JP" altLang="en-US" sz="1800" dirty="0"/>
                    </a:p>
                  </a:txBody>
                  <a:tcPr anchor="ctr"/>
                </a:tc>
                <a:tc>
                  <a:txBody>
                    <a:bodyPr/>
                    <a:lstStyle/>
                    <a:p>
                      <a:pPr algn="r"/>
                      <a:r>
                        <a:rPr kumimoji="1" lang="en-US" altLang="ja-JP" sz="1800" dirty="0" smtClean="0"/>
                        <a:t>54</a:t>
                      </a:r>
                      <a:r>
                        <a:rPr kumimoji="1" lang="ja-JP" altLang="en-US" sz="1800" dirty="0" smtClean="0"/>
                        <a:t>人</a:t>
                      </a:r>
                      <a:endParaRPr kumimoji="1" lang="ja-JP" altLang="en-US" sz="1800" dirty="0"/>
                    </a:p>
                  </a:txBody>
                  <a:tcPr anchor="ctr"/>
                </a:tc>
                <a:tc>
                  <a:txBody>
                    <a:bodyPr/>
                    <a:lstStyle/>
                    <a:p>
                      <a:pPr algn="r"/>
                      <a:r>
                        <a:rPr kumimoji="1" lang="en-US" altLang="ja-JP" sz="1800" dirty="0" smtClean="0"/>
                        <a:t>455</a:t>
                      </a:r>
                      <a:r>
                        <a:rPr kumimoji="1" lang="ja-JP" altLang="en-US" sz="1800" dirty="0" smtClean="0"/>
                        <a:t>人</a:t>
                      </a:r>
                      <a:endParaRPr kumimoji="1" lang="ja-JP" altLang="en-US" sz="1800" dirty="0"/>
                    </a:p>
                  </a:txBody>
                  <a:tcPr anchor="ctr"/>
                </a:tc>
                <a:extLst>
                  <a:ext uri="{0D108BD9-81ED-4DB2-BD59-A6C34878D82A}">
                    <a16:rowId xmlns:a16="http://schemas.microsoft.com/office/drawing/2014/main" val="10003"/>
                  </a:ext>
                </a:extLst>
              </a:tr>
            </a:tbl>
          </a:graphicData>
        </a:graphic>
      </p:graphicFrame>
      <p:sp>
        <p:nvSpPr>
          <p:cNvPr id="13" name="テキスト ボックス 12"/>
          <p:cNvSpPr txBox="1"/>
          <p:nvPr/>
        </p:nvSpPr>
        <p:spPr>
          <a:xfrm>
            <a:off x="251520" y="3328991"/>
            <a:ext cx="8208912" cy="261610"/>
          </a:xfrm>
          <a:prstGeom prst="rect">
            <a:avLst/>
          </a:prstGeom>
          <a:noFill/>
        </p:spPr>
        <p:txBody>
          <a:bodyPr wrap="square" rtlCol="0">
            <a:spAutoFit/>
          </a:bodyPr>
          <a:lstStyle/>
          <a:p>
            <a:r>
              <a:rPr lang="ja-JP" altLang="en-US" sz="1100" dirty="0"/>
              <a:t>４</a:t>
            </a:r>
            <a:r>
              <a:rPr lang="ja-JP" altLang="en-US" sz="1100" dirty="0" smtClean="0"/>
              <a:t>）平成</a:t>
            </a:r>
            <a:r>
              <a:rPr lang="en-US" altLang="ja-JP" sz="1100" dirty="0" smtClean="0"/>
              <a:t>29</a:t>
            </a:r>
            <a:r>
              <a:rPr lang="ja-JP" altLang="en-US" sz="1100" dirty="0" smtClean="0"/>
              <a:t>年度障害者対策総合研究事業「ギャンブル障害の疫学調査、生物学的評価、医療・福祉・社会的支援のあり方に関する研究」</a:t>
            </a:r>
            <a:endParaRPr kumimoji="1" lang="ja-JP" altLang="en-US" sz="1100" dirty="0"/>
          </a:p>
        </p:txBody>
      </p:sp>
      <p:sp>
        <p:nvSpPr>
          <p:cNvPr id="16" name="テキスト ボックス 15"/>
          <p:cNvSpPr txBox="1"/>
          <p:nvPr/>
        </p:nvSpPr>
        <p:spPr>
          <a:xfrm>
            <a:off x="251520" y="6290156"/>
            <a:ext cx="8712968" cy="523220"/>
          </a:xfrm>
          <a:prstGeom prst="rect">
            <a:avLst/>
          </a:prstGeom>
          <a:solidFill>
            <a:schemeClr val="accent6">
              <a:lumMod val="60000"/>
              <a:lumOff val="40000"/>
            </a:schemeClr>
          </a:solidFill>
        </p:spPr>
        <p:txBody>
          <a:bodyPr wrap="square" rtlCol="0">
            <a:spAutoFit/>
          </a:bodyPr>
          <a:lstStyle/>
          <a:p>
            <a:r>
              <a:rPr kumimoji="1" lang="en-US" altLang="ja-JP" sz="1400" dirty="0" smtClean="0"/>
              <a:t>※</a:t>
            </a:r>
            <a:r>
              <a:rPr kumimoji="1" lang="ja-JP" altLang="en-US" sz="1400" dirty="0" smtClean="0"/>
              <a:t>平成</a:t>
            </a:r>
            <a:r>
              <a:rPr kumimoji="1" lang="en-US" altLang="ja-JP" sz="1400" dirty="0" smtClean="0"/>
              <a:t>30</a:t>
            </a:r>
            <a:r>
              <a:rPr kumimoji="1" lang="ja-JP" altLang="en-US" sz="1400" dirty="0" smtClean="0"/>
              <a:t>年度より、こころの健康センターに窓口設置し、周知したところ急激に相談増加</a:t>
            </a:r>
            <a:endParaRPr kumimoji="1" lang="en-US" altLang="ja-JP" sz="1400" dirty="0" smtClean="0"/>
          </a:p>
          <a:p>
            <a:r>
              <a:rPr lang="en-US" altLang="ja-JP" sz="1400" dirty="0" smtClean="0"/>
              <a:t>※</a:t>
            </a:r>
            <a:r>
              <a:rPr lang="ja-JP" altLang="en-US" sz="1400" dirty="0" smtClean="0"/>
              <a:t>ぱちん</a:t>
            </a:r>
            <a:r>
              <a:rPr lang="ja-JP" altLang="en-US" sz="1400" dirty="0" err="1" smtClean="0"/>
              <a:t>こ</a:t>
            </a:r>
            <a:r>
              <a:rPr lang="en-US" altLang="ja-JP" sz="1400" dirty="0" smtClean="0"/>
              <a:t>280</a:t>
            </a:r>
            <a:r>
              <a:rPr lang="ja-JP" altLang="en-US" sz="1400" dirty="0" smtClean="0"/>
              <a:t>件</a:t>
            </a:r>
            <a:r>
              <a:rPr lang="en-US" altLang="ja-JP" sz="1400" dirty="0" smtClean="0"/>
              <a:t>(62</a:t>
            </a:r>
            <a:r>
              <a:rPr lang="ja-JP" altLang="en-US" sz="1400" dirty="0" smtClean="0"/>
              <a:t>％</a:t>
            </a:r>
            <a:r>
              <a:rPr lang="en-US" altLang="ja-JP" sz="1400" dirty="0" smtClean="0"/>
              <a:t>)</a:t>
            </a:r>
            <a:r>
              <a:rPr lang="ja-JP" altLang="en-US" sz="1400" dirty="0" err="1" smtClean="0"/>
              <a:t>、</a:t>
            </a:r>
            <a:r>
              <a:rPr lang="ja-JP" altLang="en-US" sz="1400" dirty="0" smtClean="0"/>
              <a:t>スロット</a:t>
            </a:r>
            <a:r>
              <a:rPr lang="en-US" altLang="ja-JP" sz="1400" dirty="0" smtClean="0"/>
              <a:t>53</a:t>
            </a:r>
            <a:r>
              <a:rPr lang="ja-JP" altLang="en-US" sz="1400" dirty="0" smtClean="0"/>
              <a:t>件</a:t>
            </a:r>
            <a:r>
              <a:rPr lang="en-US" altLang="ja-JP" sz="1400" dirty="0" smtClean="0"/>
              <a:t>(12%)</a:t>
            </a:r>
            <a:r>
              <a:rPr lang="ja-JP" altLang="en-US" sz="1400" dirty="0" err="1" smtClean="0"/>
              <a:t>、</a:t>
            </a:r>
            <a:r>
              <a:rPr lang="ja-JP" altLang="en-US" sz="1400" dirty="0" smtClean="0"/>
              <a:t>ＦＸ、競馬の順に多い</a:t>
            </a:r>
            <a:endParaRPr lang="en-US" altLang="ja-JP" sz="1400" dirty="0" smtClean="0"/>
          </a:p>
        </p:txBody>
      </p:sp>
      <p:sp>
        <p:nvSpPr>
          <p:cNvPr id="3" name="テキスト ボックス 2"/>
          <p:cNvSpPr txBox="1"/>
          <p:nvPr/>
        </p:nvSpPr>
        <p:spPr>
          <a:xfrm>
            <a:off x="6588224" y="5787679"/>
            <a:ext cx="2376264" cy="461665"/>
          </a:xfrm>
          <a:prstGeom prst="rect">
            <a:avLst/>
          </a:prstGeom>
          <a:noFill/>
          <a:ln>
            <a:solidFill>
              <a:schemeClr val="tx1"/>
            </a:solidFill>
          </a:ln>
        </p:spPr>
        <p:txBody>
          <a:bodyPr wrap="square" rtlCol="0" anchor="ctr">
            <a:spAutoFit/>
          </a:bodyPr>
          <a:lstStyle/>
          <a:p>
            <a:pPr algn="ctr"/>
            <a:r>
              <a:rPr kumimoji="1" lang="ja-JP" altLang="en-US" sz="1200" dirty="0" smtClean="0"/>
              <a:t>平成</a:t>
            </a:r>
            <a:r>
              <a:rPr kumimoji="1" lang="en-US" altLang="ja-JP" sz="1200" dirty="0" smtClean="0"/>
              <a:t>30</a:t>
            </a:r>
            <a:r>
              <a:rPr kumimoji="1" lang="ja-JP" altLang="en-US" sz="1200" dirty="0" smtClean="0"/>
              <a:t>年度相談実人数</a:t>
            </a:r>
            <a:endParaRPr kumimoji="1" lang="en-US" altLang="ja-JP" sz="1200" dirty="0" smtClean="0"/>
          </a:p>
          <a:p>
            <a:pPr algn="ctr"/>
            <a:r>
              <a:rPr kumimoji="1" lang="ja-JP" altLang="en-US" sz="1200" dirty="0" smtClean="0"/>
              <a:t>（こころ</a:t>
            </a:r>
            <a:r>
              <a:rPr kumimoji="1" lang="en-US" altLang="ja-JP" sz="1200" dirty="0" smtClean="0"/>
              <a:t>79</a:t>
            </a:r>
            <a:r>
              <a:rPr kumimoji="1" lang="ja-JP" altLang="en-US" sz="1200" dirty="0" smtClean="0"/>
              <a:t>人、保健センター</a:t>
            </a:r>
            <a:r>
              <a:rPr kumimoji="1" lang="en-US" altLang="ja-JP" sz="1200" dirty="0" smtClean="0"/>
              <a:t>5</a:t>
            </a:r>
            <a:r>
              <a:rPr kumimoji="1" lang="ja-JP" altLang="en-US" sz="1200" dirty="0" smtClean="0"/>
              <a:t>人）</a:t>
            </a:r>
            <a:endParaRPr kumimoji="1" lang="ja-JP" altLang="en-US" dirty="0"/>
          </a:p>
        </p:txBody>
      </p:sp>
    </p:spTree>
    <p:extLst>
      <p:ext uri="{BB962C8B-B14F-4D97-AF65-F5344CB8AC3E}">
        <p14:creationId xmlns:p14="http://schemas.microsoft.com/office/powerpoint/2010/main" val="502582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中間年（</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2020</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年）まで</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取組み</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t/>
            </a:r>
            <a:br>
              <a:rPr lang="en-US" altLang="ja-JP" sz="2000" dirty="0" smtClean="0"/>
            </a:br>
            <a:r>
              <a:rPr lang="en-US" altLang="ja-JP" sz="3600" dirty="0" smtClean="0"/>
              <a:t>Ⅰ</a:t>
            </a:r>
            <a:r>
              <a:rPr lang="ja-JP" altLang="en-US" sz="3600" dirty="0" err="1" smtClean="0"/>
              <a:t>．</a:t>
            </a:r>
            <a:r>
              <a:rPr lang="ja-JP" altLang="en-US" sz="3600" dirty="0" smtClean="0"/>
              <a:t>依存症</a:t>
            </a:r>
            <a:r>
              <a:rPr lang="ja-JP" altLang="en-US" sz="3600" dirty="0"/>
              <a:t>対策</a:t>
            </a:r>
            <a:r>
              <a:rPr lang="ja-JP" altLang="en-US" sz="3600" dirty="0" smtClean="0"/>
              <a:t>の推進</a:t>
            </a:r>
            <a:r>
              <a:rPr lang="ja-JP" altLang="en-US" sz="3600" dirty="0"/>
              <a:t>④</a:t>
            </a:r>
            <a:endParaRPr kumimoji="1" lang="ja-JP" altLang="en-US" sz="3600" dirty="0"/>
          </a:p>
        </p:txBody>
      </p:sp>
      <p:sp>
        <p:nvSpPr>
          <p:cNvPr id="14" name="正方形/長方形 13"/>
          <p:cNvSpPr/>
          <p:nvPr/>
        </p:nvSpPr>
        <p:spPr>
          <a:xfrm>
            <a:off x="179512" y="1052736"/>
            <a:ext cx="8784976" cy="864096"/>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kern="100" dirty="0" smtClean="0">
                <a:latin typeface="Meiryo UI" panose="020B0604030504040204" pitchFamily="50" charset="-128"/>
                <a:ea typeface="Meiryo UI" panose="020B0604030504040204" pitchFamily="50" charset="-128"/>
                <a:cs typeface="Meiryo UI" panose="020B0604030504040204" pitchFamily="50" charset="-128"/>
              </a:rPr>
              <a:t>依存症</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対策を推進するため、相談窓口の充実を図るとともに、依存症者支援にかかる関係機関に対する研修等を実施することで相談対応力の向上に取組みます。</a:t>
            </a:r>
          </a:p>
        </p:txBody>
      </p:sp>
      <p:graphicFrame>
        <p:nvGraphicFramePr>
          <p:cNvPr id="4" name="表 3"/>
          <p:cNvGraphicFramePr>
            <a:graphicFrameLocks noGrp="1"/>
          </p:cNvGraphicFramePr>
          <p:nvPr>
            <p:extLst>
              <p:ext uri="{D42A27DB-BD31-4B8C-83A1-F6EECF244321}">
                <p14:modId xmlns:p14="http://schemas.microsoft.com/office/powerpoint/2010/main" val="863946499"/>
              </p:ext>
            </p:extLst>
          </p:nvPr>
        </p:nvGraphicFramePr>
        <p:xfrm>
          <a:off x="175214" y="2132856"/>
          <a:ext cx="8789273" cy="4536504"/>
        </p:xfrm>
        <a:graphic>
          <a:graphicData uri="http://schemas.openxmlformats.org/drawingml/2006/table">
            <a:tbl>
              <a:tblPr firstRow="1" bandRow="1">
                <a:tableStyleId>{16D9F66E-5EB9-4882-86FB-DCBF35E3C3E4}</a:tableStyleId>
              </a:tblPr>
              <a:tblGrid>
                <a:gridCol w="8789273">
                  <a:extLst>
                    <a:ext uri="{9D8B030D-6E8A-4147-A177-3AD203B41FA5}">
                      <a16:colId xmlns:a16="http://schemas.microsoft.com/office/drawing/2014/main" val="20000"/>
                    </a:ext>
                  </a:extLst>
                </a:gridCol>
              </a:tblGrid>
              <a:tr h="4536504">
                <a:tc>
                  <a:txBody>
                    <a:bodyPr/>
                    <a:lstStyle/>
                    <a:p>
                      <a:r>
                        <a:rPr kumimoji="1" lang="en-US" altLang="ja-JP" b="0" dirty="0" smtClean="0"/>
                        <a:t>【2019</a:t>
                      </a:r>
                      <a:r>
                        <a:rPr kumimoji="1" lang="ja-JP" altLang="en-US" b="0" dirty="0" smtClean="0"/>
                        <a:t>年度の取組み</a:t>
                      </a:r>
                      <a:r>
                        <a:rPr kumimoji="1" lang="en-US" altLang="ja-JP" b="0" dirty="0" smtClean="0"/>
                        <a:t>】</a:t>
                      </a:r>
                    </a:p>
                    <a:p>
                      <a:endParaRPr kumimoji="1" lang="ja-JP" altLang="en-US" b="0" dirty="0"/>
                    </a:p>
                  </a:txBody>
                  <a:tcPr/>
                </a:tc>
                <a:extLst>
                  <a:ext uri="{0D108BD9-81ED-4DB2-BD59-A6C34878D82A}">
                    <a16:rowId xmlns:a16="http://schemas.microsoft.com/office/drawing/2014/main" val="10000"/>
                  </a:ext>
                </a:extLst>
              </a:tr>
            </a:tbl>
          </a:graphicData>
        </a:graphic>
      </p:graphicFrame>
      <p:graphicFrame>
        <p:nvGraphicFramePr>
          <p:cNvPr id="5" name="図表 4"/>
          <p:cNvGraphicFramePr/>
          <p:nvPr>
            <p:extLst>
              <p:ext uri="{D42A27DB-BD31-4B8C-83A1-F6EECF244321}">
                <p14:modId xmlns:p14="http://schemas.microsoft.com/office/powerpoint/2010/main" val="2751584970"/>
              </p:ext>
            </p:extLst>
          </p:nvPr>
        </p:nvGraphicFramePr>
        <p:xfrm>
          <a:off x="251520" y="2564904"/>
          <a:ext cx="864096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テキスト ボックス 2"/>
          <p:cNvSpPr txBox="1"/>
          <p:nvPr/>
        </p:nvSpPr>
        <p:spPr>
          <a:xfrm>
            <a:off x="7164288" y="2204864"/>
            <a:ext cx="1656184" cy="338554"/>
          </a:xfrm>
          <a:prstGeom prst="rect">
            <a:avLst/>
          </a:prstGeom>
          <a:noFill/>
          <a:ln>
            <a:solidFill>
              <a:schemeClr val="accent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資料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１－１</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参照</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5"/>
          <p:cNvSpPr>
            <a:spLocks noGrp="1"/>
          </p:cNvSpPr>
          <p:nvPr>
            <p:ph type="sldNum" sz="quarter" idx="12"/>
          </p:nvPr>
        </p:nvSpPr>
        <p:spPr>
          <a:xfrm>
            <a:off x="7010400" y="6499869"/>
            <a:ext cx="2133600" cy="365125"/>
          </a:xfrm>
        </p:spPr>
        <p:txBody>
          <a:bodyPr/>
          <a:lstStyle/>
          <a:p>
            <a:fld id="{E1872ECA-8BD3-40A3-BCA8-B8E971B7B40A}" type="slidenum">
              <a:rPr kumimoji="1" lang="ja-JP" altLang="en-US" smtClean="0"/>
              <a:t>6</a:t>
            </a:fld>
            <a:endParaRPr kumimoji="1" lang="ja-JP" altLang="en-US" dirty="0"/>
          </a:p>
        </p:txBody>
      </p:sp>
    </p:spTree>
    <p:extLst>
      <p:ext uri="{BB962C8B-B14F-4D97-AF65-F5344CB8AC3E}">
        <p14:creationId xmlns:p14="http://schemas.microsoft.com/office/powerpoint/2010/main" val="76826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中間年（</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2020</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年）まで</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取組み</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t/>
            </a:r>
            <a:br>
              <a:rPr lang="en-US" altLang="ja-JP" sz="2000" dirty="0"/>
            </a:br>
            <a:r>
              <a:rPr lang="en-US" altLang="ja-JP" sz="3600" dirty="0"/>
              <a:t>Ⅱ</a:t>
            </a:r>
            <a:r>
              <a:rPr lang="ja-JP" altLang="en-US" sz="3600" dirty="0" err="1"/>
              <a:t>．</a:t>
            </a:r>
            <a:r>
              <a:rPr lang="ja-JP" altLang="en-US" sz="3600" dirty="0"/>
              <a:t>認知症施策の</a:t>
            </a:r>
            <a:r>
              <a:rPr lang="ja-JP" altLang="en-US" sz="3600" dirty="0" smtClean="0"/>
              <a:t>推進①</a:t>
            </a:r>
            <a:endParaRPr kumimoji="1" lang="ja-JP" altLang="en-US" sz="2000" dirty="0"/>
          </a:p>
        </p:txBody>
      </p:sp>
      <p:graphicFrame>
        <p:nvGraphicFramePr>
          <p:cNvPr id="5" name="表 4"/>
          <p:cNvGraphicFramePr>
            <a:graphicFrameLocks noGrp="1"/>
          </p:cNvGraphicFramePr>
          <p:nvPr>
            <p:extLst>
              <p:ext uri="{D42A27DB-BD31-4B8C-83A1-F6EECF244321}">
                <p14:modId xmlns:p14="http://schemas.microsoft.com/office/powerpoint/2010/main" val="1217555020"/>
              </p:ext>
            </p:extLst>
          </p:nvPr>
        </p:nvGraphicFramePr>
        <p:xfrm>
          <a:off x="539554" y="4600382"/>
          <a:ext cx="7920878" cy="2151457"/>
        </p:xfrm>
        <a:graphic>
          <a:graphicData uri="http://schemas.openxmlformats.org/drawingml/2006/table">
            <a:tbl>
              <a:tblPr firstRow="1" firstCol="1" bandRow="1">
                <a:tableStyleId>{5C22544A-7EE6-4342-B048-85BDC9FD1C3A}</a:tableStyleId>
              </a:tblPr>
              <a:tblGrid>
                <a:gridCol w="1320456">
                  <a:extLst>
                    <a:ext uri="{9D8B030D-6E8A-4147-A177-3AD203B41FA5}">
                      <a16:colId xmlns:a16="http://schemas.microsoft.com/office/drawing/2014/main" val="20000"/>
                    </a:ext>
                  </a:extLst>
                </a:gridCol>
                <a:gridCol w="1187294">
                  <a:extLst>
                    <a:ext uri="{9D8B030D-6E8A-4147-A177-3AD203B41FA5}">
                      <a16:colId xmlns:a16="http://schemas.microsoft.com/office/drawing/2014/main" val="20001"/>
                    </a:ext>
                  </a:extLst>
                </a:gridCol>
                <a:gridCol w="1848453">
                  <a:extLst>
                    <a:ext uri="{9D8B030D-6E8A-4147-A177-3AD203B41FA5}">
                      <a16:colId xmlns:a16="http://schemas.microsoft.com/office/drawing/2014/main" val="20002"/>
                    </a:ext>
                  </a:extLst>
                </a:gridCol>
                <a:gridCol w="1188225">
                  <a:extLst>
                    <a:ext uri="{9D8B030D-6E8A-4147-A177-3AD203B41FA5}">
                      <a16:colId xmlns:a16="http://schemas.microsoft.com/office/drawing/2014/main" val="20003"/>
                    </a:ext>
                  </a:extLst>
                </a:gridCol>
                <a:gridCol w="1188225">
                  <a:extLst>
                    <a:ext uri="{9D8B030D-6E8A-4147-A177-3AD203B41FA5}">
                      <a16:colId xmlns:a16="http://schemas.microsoft.com/office/drawing/2014/main" val="20004"/>
                    </a:ext>
                  </a:extLst>
                </a:gridCol>
                <a:gridCol w="1188225">
                  <a:extLst>
                    <a:ext uri="{9D8B030D-6E8A-4147-A177-3AD203B41FA5}">
                      <a16:colId xmlns:a16="http://schemas.microsoft.com/office/drawing/2014/main" val="20005"/>
                    </a:ext>
                  </a:extLst>
                </a:gridCol>
              </a:tblGrid>
              <a:tr h="360039">
                <a:tc rowSpan="2">
                  <a:txBody>
                    <a:bodyPr/>
                    <a:lstStyle/>
                    <a:p>
                      <a:pPr algn="ctr">
                        <a:lnSpc>
                          <a:spcPts val="1800"/>
                        </a:lnSpc>
                        <a:spcAft>
                          <a:spcPts val="0"/>
                        </a:spcAft>
                      </a:pPr>
                      <a:r>
                        <a:rPr lang="en-US" sz="1600" kern="100" dirty="0">
                          <a:effectLst/>
                        </a:rPr>
                        <a:t> </a:t>
                      </a:r>
                      <a:endParaRPr lang="ja-JP" sz="1400" kern="100" dirty="0">
                        <a:effectLst/>
                        <a:latin typeface="Century"/>
                        <a:ea typeface="ＭＳ 明朝"/>
                        <a:cs typeface="Times New Roman"/>
                      </a:endParaRPr>
                    </a:p>
                  </a:txBody>
                  <a:tcPr marL="68580" marR="68580" marT="0" marB="0" anchor="ctr"/>
                </a:tc>
                <a:tc gridSpan="3">
                  <a:txBody>
                    <a:bodyPr/>
                    <a:lstStyle/>
                    <a:p>
                      <a:pPr algn="ctr">
                        <a:lnSpc>
                          <a:spcPts val="1800"/>
                        </a:lnSpc>
                        <a:spcAft>
                          <a:spcPts val="0"/>
                        </a:spcAft>
                      </a:pPr>
                      <a:r>
                        <a:rPr lang="ja-JP" altLang="en-US" sz="1600" kern="100" dirty="0" smtClean="0">
                          <a:effectLst/>
                          <a:latin typeface="ＭＳ Ｐゴシック" panose="020B0600070205080204" pitchFamily="50" charset="-128"/>
                          <a:ea typeface="ＭＳ Ｐゴシック" panose="020B0600070205080204" pitchFamily="50" charset="-128"/>
                          <a:cs typeface="Times New Roman"/>
                        </a:rPr>
                        <a:t>外来・鑑別診断件数</a:t>
                      </a:r>
                      <a:endParaRPr lang="ja-JP" sz="1600" kern="100" dirty="0">
                        <a:effectLst/>
                        <a:latin typeface="ＭＳ Ｐゴシック" panose="020B0600070205080204" pitchFamily="50" charset="-128"/>
                        <a:ea typeface="ＭＳ Ｐゴシック" panose="020B0600070205080204" pitchFamily="50" charset="-128"/>
                        <a:cs typeface="Times New Roman"/>
                      </a:endParaRPr>
                    </a:p>
                  </a:txBody>
                  <a:tcPr marL="68580" marR="68580" marT="0" marB="0" anchor="ctr"/>
                </a:tc>
                <a:tc hMerge="1">
                  <a:txBody>
                    <a:bodyPr/>
                    <a:lstStyle/>
                    <a:p>
                      <a:pPr algn="ctr">
                        <a:lnSpc>
                          <a:spcPts val="1800"/>
                        </a:lnSpc>
                        <a:spcAft>
                          <a:spcPts val="0"/>
                        </a:spcAft>
                      </a:pPr>
                      <a:endParaRPr lang="ja-JP" sz="1050" kern="100" dirty="0">
                        <a:effectLst/>
                        <a:latin typeface="Century"/>
                        <a:ea typeface="ＭＳ 明朝"/>
                        <a:cs typeface="Times New Roman"/>
                      </a:endParaRPr>
                    </a:p>
                  </a:txBody>
                  <a:tcPr marL="68580" marR="68580" marT="0" marB="0"/>
                </a:tc>
                <a:tc hMerge="1">
                  <a:txBody>
                    <a:bodyPr/>
                    <a:lstStyle/>
                    <a:p>
                      <a:pPr algn="ctr">
                        <a:lnSpc>
                          <a:spcPts val="1800"/>
                        </a:lnSpc>
                        <a:spcAft>
                          <a:spcPts val="0"/>
                        </a:spcAft>
                      </a:pPr>
                      <a:endParaRPr lang="ja-JP" sz="1050" kern="100" dirty="0">
                        <a:effectLst/>
                        <a:latin typeface="Century"/>
                        <a:ea typeface="ＭＳ 明朝"/>
                        <a:cs typeface="Times New Roman"/>
                      </a:endParaRPr>
                    </a:p>
                  </a:txBody>
                  <a:tcPr marL="68580" marR="68580" marT="0" marB="0"/>
                </a:tc>
                <a:tc gridSpan="2">
                  <a:txBody>
                    <a:bodyPr/>
                    <a:lstStyle/>
                    <a:p>
                      <a:pPr algn="ctr">
                        <a:lnSpc>
                          <a:spcPts val="1800"/>
                        </a:lnSpc>
                        <a:spcAft>
                          <a:spcPts val="0"/>
                        </a:spcAft>
                      </a:pPr>
                      <a:r>
                        <a:rPr lang="ja-JP" altLang="en-US" sz="1600" kern="100" dirty="0" smtClean="0">
                          <a:effectLst/>
                          <a:latin typeface="ＭＳ Ｐゴシック" panose="020B0600070205080204" pitchFamily="50" charset="-128"/>
                          <a:ea typeface="ＭＳ Ｐゴシック" panose="020B0600070205080204" pitchFamily="50" charset="-128"/>
                          <a:cs typeface="Times New Roman"/>
                        </a:rPr>
                        <a:t>専門医療相談件数</a:t>
                      </a:r>
                      <a:endParaRPr lang="ja-JP" sz="1600" kern="100" dirty="0">
                        <a:effectLst/>
                        <a:latin typeface="ＭＳ Ｐゴシック" panose="020B0600070205080204" pitchFamily="50" charset="-128"/>
                        <a:ea typeface="ＭＳ Ｐゴシック" panose="020B0600070205080204" pitchFamily="50" charset="-128"/>
                        <a:cs typeface="Times New Roman"/>
                      </a:endParaRPr>
                    </a:p>
                  </a:txBody>
                  <a:tcPr marL="68580" marR="68580" marT="0" marB="0" anchor="ctr"/>
                </a:tc>
                <a:tc hMerge="1">
                  <a:txBody>
                    <a:bodyPr/>
                    <a:lstStyle/>
                    <a:p>
                      <a:pPr algn="ctr">
                        <a:lnSpc>
                          <a:spcPts val="1800"/>
                        </a:lnSpc>
                        <a:spcAft>
                          <a:spcPts val="0"/>
                        </a:spcAft>
                      </a:pPr>
                      <a:endParaRPr lang="ja-JP" sz="1050" kern="100" dirty="0">
                        <a:effectLst/>
                        <a:latin typeface="Century"/>
                        <a:ea typeface="ＭＳ 明朝"/>
                        <a:cs typeface="Times New Roman"/>
                      </a:endParaRPr>
                    </a:p>
                  </a:txBody>
                  <a:tcPr marL="68580" marR="68580" marT="0" marB="0"/>
                </a:tc>
                <a:extLst>
                  <a:ext uri="{0D108BD9-81ED-4DB2-BD59-A6C34878D82A}">
                    <a16:rowId xmlns:a16="http://schemas.microsoft.com/office/drawing/2014/main" val="10000"/>
                  </a:ext>
                </a:extLst>
              </a:tr>
              <a:tr h="329305">
                <a:tc vMerge="1">
                  <a:txBody>
                    <a:bodyPr/>
                    <a:lstStyle/>
                    <a:p>
                      <a:pPr algn="ctr">
                        <a:lnSpc>
                          <a:spcPts val="1800"/>
                        </a:lnSpc>
                        <a:spcAft>
                          <a:spcPts val="0"/>
                        </a:spcAft>
                      </a:pPr>
                      <a:endParaRPr lang="ja-JP" sz="1400" kern="100" dirty="0">
                        <a:effectLst/>
                        <a:latin typeface="Century"/>
                        <a:ea typeface="ＭＳ 明朝"/>
                        <a:cs typeface="Times New Roman"/>
                      </a:endParaRPr>
                    </a:p>
                  </a:txBody>
                  <a:tcPr marL="68580" marR="68580" marT="0" marB="0" anchor="ctr"/>
                </a:tc>
                <a:tc>
                  <a:txBody>
                    <a:bodyPr/>
                    <a:lstStyle/>
                    <a:p>
                      <a:pPr algn="ctr">
                        <a:lnSpc>
                          <a:spcPts val="1800"/>
                        </a:lnSpc>
                        <a:spcAft>
                          <a:spcPts val="0"/>
                        </a:spcAft>
                      </a:pPr>
                      <a:r>
                        <a:rPr lang="ja-JP" sz="1600" kern="100" dirty="0">
                          <a:effectLst/>
                        </a:rPr>
                        <a:t>外来件数</a:t>
                      </a:r>
                      <a:endParaRPr lang="ja-JP" sz="1400" kern="100" dirty="0">
                        <a:effectLst/>
                        <a:latin typeface="Century"/>
                        <a:ea typeface="ＭＳ 明朝"/>
                        <a:cs typeface="Times New Roman"/>
                      </a:endParaRPr>
                    </a:p>
                  </a:txBody>
                  <a:tcPr marL="68580" marR="68580" marT="0" marB="0" anchor="ctr"/>
                </a:tc>
                <a:tc>
                  <a:txBody>
                    <a:bodyPr/>
                    <a:lstStyle/>
                    <a:p>
                      <a:pPr algn="ctr">
                        <a:lnSpc>
                          <a:spcPts val="1800"/>
                        </a:lnSpc>
                        <a:spcAft>
                          <a:spcPts val="0"/>
                        </a:spcAft>
                      </a:pPr>
                      <a:r>
                        <a:rPr lang="ja-JP" sz="1200" kern="100" dirty="0" smtClean="0">
                          <a:effectLst/>
                        </a:rPr>
                        <a:t>うち</a:t>
                      </a:r>
                      <a:r>
                        <a:rPr lang="ja-JP" sz="1600" kern="100" dirty="0" smtClean="0">
                          <a:effectLst/>
                        </a:rPr>
                        <a:t>鑑別診断件数</a:t>
                      </a:r>
                      <a:endParaRPr lang="ja-JP" sz="1400" kern="100" dirty="0">
                        <a:effectLst/>
                        <a:latin typeface="Century"/>
                        <a:ea typeface="ＭＳ 明朝"/>
                        <a:cs typeface="Times New Roman"/>
                      </a:endParaRPr>
                    </a:p>
                  </a:txBody>
                  <a:tcPr marL="68580" marR="68580" marT="0" marB="0" anchor="ctr"/>
                </a:tc>
                <a:tc>
                  <a:txBody>
                    <a:bodyPr/>
                    <a:lstStyle/>
                    <a:p>
                      <a:pPr algn="ctr">
                        <a:lnSpc>
                          <a:spcPts val="1800"/>
                        </a:lnSpc>
                        <a:spcAft>
                          <a:spcPts val="0"/>
                        </a:spcAft>
                      </a:pPr>
                      <a:r>
                        <a:rPr lang="ja-JP" sz="1600" kern="100" dirty="0">
                          <a:effectLst/>
                        </a:rPr>
                        <a:t>入院件数</a:t>
                      </a:r>
                      <a:endParaRPr lang="ja-JP" sz="1400" kern="100" dirty="0">
                        <a:effectLst/>
                        <a:latin typeface="Century"/>
                        <a:ea typeface="ＭＳ 明朝"/>
                        <a:cs typeface="Times New Roman"/>
                      </a:endParaRPr>
                    </a:p>
                  </a:txBody>
                  <a:tcPr marL="68580" marR="68580" marT="0" marB="0" anchor="ctr"/>
                </a:tc>
                <a:tc>
                  <a:txBody>
                    <a:bodyPr/>
                    <a:lstStyle/>
                    <a:p>
                      <a:pPr algn="ctr">
                        <a:lnSpc>
                          <a:spcPts val="1800"/>
                        </a:lnSpc>
                        <a:spcAft>
                          <a:spcPts val="0"/>
                        </a:spcAft>
                      </a:pPr>
                      <a:r>
                        <a:rPr lang="ja-JP" sz="1600" kern="100" dirty="0">
                          <a:effectLst/>
                        </a:rPr>
                        <a:t>電話</a:t>
                      </a:r>
                      <a:endParaRPr lang="ja-JP" sz="1400" kern="100" dirty="0">
                        <a:effectLst/>
                        <a:latin typeface="Century"/>
                        <a:ea typeface="ＭＳ 明朝"/>
                        <a:cs typeface="Times New Roman"/>
                      </a:endParaRPr>
                    </a:p>
                  </a:txBody>
                  <a:tcPr marL="68580" marR="68580" marT="0" marB="0" anchor="ctr"/>
                </a:tc>
                <a:tc>
                  <a:txBody>
                    <a:bodyPr/>
                    <a:lstStyle/>
                    <a:p>
                      <a:pPr algn="ctr">
                        <a:lnSpc>
                          <a:spcPts val="1800"/>
                        </a:lnSpc>
                        <a:spcAft>
                          <a:spcPts val="0"/>
                        </a:spcAft>
                      </a:pPr>
                      <a:r>
                        <a:rPr lang="ja-JP" sz="1600" kern="100" dirty="0">
                          <a:effectLst/>
                        </a:rPr>
                        <a:t>面接</a:t>
                      </a:r>
                      <a:endParaRPr lang="ja-JP" sz="140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1"/>
                  </a:ext>
                </a:extLst>
              </a:tr>
              <a:tr h="487371">
                <a:tc>
                  <a:txBody>
                    <a:bodyPr/>
                    <a:lstStyle/>
                    <a:p>
                      <a:pPr algn="ctr">
                        <a:lnSpc>
                          <a:spcPts val="1800"/>
                        </a:lnSpc>
                        <a:spcAft>
                          <a:spcPts val="0"/>
                        </a:spcAft>
                      </a:pPr>
                      <a:r>
                        <a:rPr lang="ja-JP" altLang="en-US" sz="1600" kern="100" dirty="0" smtClean="0">
                          <a:effectLst/>
                          <a:latin typeface="ＭＳ Ｐゴシック" panose="020B0600070205080204" pitchFamily="50" charset="-128"/>
                          <a:ea typeface="ＭＳ Ｐゴシック" panose="020B0600070205080204" pitchFamily="50" charset="-128"/>
                          <a:cs typeface="Times New Roman"/>
                        </a:rPr>
                        <a:t>浅香山病院</a:t>
                      </a:r>
                      <a:endParaRPr lang="ja-JP" sz="1600" kern="100" dirty="0">
                        <a:effectLst/>
                        <a:latin typeface="ＭＳ Ｐゴシック" panose="020B0600070205080204" pitchFamily="50" charset="-128"/>
                        <a:ea typeface="ＭＳ Ｐゴシック" panose="020B0600070205080204" pitchFamily="50" charset="-128"/>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Calibri" panose="020F0502020204030204" pitchFamily="34" charset="0"/>
                          <a:ea typeface="ＭＳ 明朝"/>
                          <a:cs typeface="Times New Roman"/>
                        </a:rPr>
                        <a:t>7,745</a:t>
                      </a:r>
                      <a:endParaRPr lang="ja-JP" sz="1600" kern="100" dirty="0">
                        <a:effectLst/>
                        <a:latin typeface="Calibri" panose="020F0502020204030204" pitchFamily="34" charset="0"/>
                        <a:ea typeface="ＭＳ 明朝"/>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Calibri" panose="020F0502020204030204" pitchFamily="34" charset="0"/>
                          <a:ea typeface="ＭＳ 明朝"/>
                          <a:cs typeface="Times New Roman"/>
                        </a:rPr>
                        <a:t>842</a:t>
                      </a:r>
                      <a:endParaRPr lang="ja-JP" sz="1600" kern="100" dirty="0">
                        <a:effectLst/>
                        <a:latin typeface="Calibri" panose="020F0502020204030204" pitchFamily="34" charset="0"/>
                        <a:ea typeface="ＭＳ 明朝"/>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Calibri" panose="020F0502020204030204" pitchFamily="34" charset="0"/>
                          <a:ea typeface="ＭＳ 明朝"/>
                          <a:cs typeface="Times New Roman"/>
                        </a:rPr>
                        <a:t>298</a:t>
                      </a:r>
                      <a:endParaRPr lang="ja-JP" sz="1600" kern="100" dirty="0">
                        <a:effectLst/>
                        <a:latin typeface="Calibri" panose="020F0502020204030204" pitchFamily="34" charset="0"/>
                        <a:ea typeface="ＭＳ 明朝"/>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Calibri" panose="020F0502020204030204" pitchFamily="34" charset="0"/>
                          <a:ea typeface="ＭＳ 明朝"/>
                          <a:cs typeface="Times New Roman"/>
                        </a:rPr>
                        <a:t>1,201</a:t>
                      </a:r>
                      <a:endParaRPr lang="ja-JP" sz="1600" kern="100" dirty="0">
                        <a:effectLst/>
                        <a:latin typeface="Calibri" panose="020F0502020204030204" pitchFamily="34" charset="0"/>
                        <a:ea typeface="ＭＳ 明朝"/>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Calibri" panose="020F0502020204030204" pitchFamily="34" charset="0"/>
                          <a:ea typeface="ＭＳ 明朝"/>
                          <a:cs typeface="Times New Roman"/>
                        </a:rPr>
                        <a:t>96</a:t>
                      </a:r>
                      <a:endParaRPr lang="ja-JP" sz="1600" kern="100" dirty="0">
                        <a:effectLst/>
                        <a:latin typeface="Calibri" panose="020F0502020204030204" pitchFamily="34" charset="0"/>
                        <a:ea typeface="ＭＳ 明朝"/>
                        <a:cs typeface="Times New Roman"/>
                      </a:endParaRPr>
                    </a:p>
                  </a:txBody>
                  <a:tcPr marL="68580" marR="68580" marT="0" marB="0" anchor="ctr"/>
                </a:tc>
                <a:extLst>
                  <a:ext uri="{0D108BD9-81ED-4DB2-BD59-A6C34878D82A}">
                    <a16:rowId xmlns:a16="http://schemas.microsoft.com/office/drawing/2014/main" val="10002"/>
                  </a:ext>
                </a:extLst>
              </a:tr>
              <a:tr h="487371">
                <a:tc>
                  <a:txBody>
                    <a:bodyPr/>
                    <a:lstStyle/>
                    <a:p>
                      <a:pPr algn="ctr">
                        <a:lnSpc>
                          <a:spcPts val="1800"/>
                        </a:lnSpc>
                        <a:spcAft>
                          <a:spcPts val="0"/>
                        </a:spcAft>
                      </a:pPr>
                      <a:r>
                        <a:rPr lang="ja-JP" altLang="en-US" sz="1600" kern="100" dirty="0" smtClean="0">
                          <a:effectLst/>
                          <a:latin typeface="ＭＳ Ｐゴシック" panose="020B0600070205080204" pitchFamily="50" charset="-128"/>
                          <a:ea typeface="ＭＳ Ｐゴシック" panose="020B0600070205080204" pitchFamily="50" charset="-128"/>
                          <a:cs typeface="Times New Roman"/>
                        </a:rPr>
                        <a:t>阪南病院</a:t>
                      </a:r>
                      <a:endParaRPr lang="ja-JP" sz="1600" kern="100" dirty="0">
                        <a:effectLst/>
                        <a:latin typeface="ＭＳ Ｐゴシック" panose="020B0600070205080204" pitchFamily="50" charset="-128"/>
                        <a:ea typeface="ＭＳ Ｐゴシック" panose="020B0600070205080204" pitchFamily="50" charset="-128"/>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Calibri" panose="020F0502020204030204" pitchFamily="34" charset="0"/>
                          <a:ea typeface="ＭＳ 明朝"/>
                          <a:cs typeface="Times New Roman"/>
                        </a:rPr>
                        <a:t>4,759</a:t>
                      </a:r>
                      <a:endParaRPr lang="ja-JP" sz="1600" kern="100" dirty="0">
                        <a:effectLst/>
                        <a:latin typeface="Calibri" panose="020F0502020204030204" pitchFamily="34" charset="0"/>
                        <a:ea typeface="ＭＳ 明朝"/>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Calibri" panose="020F0502020204030204" pitchFamily="34" charset="0"/>
                          <a:ea typeface="ＭＳ 明朝"/>
                          <a:cs typeface="Times New Roman"/>
                        </a:rPr>
                        <a:t>456</a:t>
                      </a:r>
                      <a:endParaRPr lang="ja-JP" sz="1600" kern="100" dirty="0">
                        <a:effectLst/>
                        <a:latin typeface="Calibri" panose="020F0502020204030204" pitchFamily="34" charset="0"/>
                        <a:ea typeface="ＭＳ 明朝"/>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Calibri" panose="020F0502020204030204" pitchFamily="34" charset="0"/>
                          <a:ea typeface="ＭＳ 明朝"/>
                          <a:cs typeface="Times New Roman"/>
                        </a:rPr>
                        <a:t>226</a:t>
                      </a:r>
                      <a:endParaRPr lang="ja-JP" sz="1600" kern="100" dirty="0">
                        <a:effectLst/>
                        <a:latin typeface="Calibri" panose="020F0502020204030204" pitchFamily="34" charset="0"/>
                        <a:ea typeface="ＭＳ 明朝"/>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Calibri" panose="020F0502020204030204" pitchFamily="34" charset="0"/>
                          <a:ea typeface="ＭＳ 明朝"/>
                          <a:cs typeface="Times New Roman"/>
                        </a:rPr>
                        <a:t>1,223</a:t>
                      </a:r>
                      <a:endParaRPr lang="ja-JP" sz="1600" kern="100" dirty="0">
                        <a:effectLst/>
                        <a:latin typeface="Calibri" panose="020F0502020204030204" pitchFamily="34" charset="0"/>
                        <a:ea typeface="ＭＳ 明朝"/>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Calibri" panose="020F0502020204030204" pitchFamily="34" charset="0"/>
                          <a:ea typeface="ＭＳ 明朝"/>
                          <a:cs typeface="Times New Roman"/>
                        </a:rPr>
                        <a:t>97</a:t>
                      </a:r>
                      <a:endParaRPr lang="ja-JP" sz="1600" kern="100" dirty="0">
                        <a:effectLst/>
                        <a:latin typeface="Calibri" panose="020F0502020204030204" pitchFamily="34" charset="0"/>
                        <a:ea typeface="ＭＳ 明朝"/>
                        <a:cs typeface="Times New Roman"/>
                      </a:endParaRPr>
                    </a:p>
                  </a:txBody>
                  <a:tcPr marL="68580" marR="68580" marT="0" marB="0" anchor="ctr"/>
                </a:tc>
                <a:extLst>
                  <a:ext uri="{0D108BD9-81ED-4DB2-BD59-A6C34878D82A}">
                    <a16:rowId xmlns:a16="http://schemas.microsoft.com/office/drawing/2014/main" val="10003"/>
                  </a:ext>
                </a:extLst>
              </a:tr>
              <a:tr h="487371">
                <a:tc>
                  <a:txBody>
                    <a:bodyPr/>
                    <a:lstStyle/>
                    <a:p>
                      <a:pPr algn="ctr">
                        <a:lnSpc>
                          <a:spcPts val="1800"/>
                        </a:lnSpc>
                        <a:spcAft>
                          <a:spcPts val="0"/>
                        </a:spcAft>
                      </a:pPr>
                      <a:r>
                        <a:rPr lang="ja-JP" sz="1600" kern="100" dirty="0">
                          <a:effectLst/>
                        </a:rPr>
                        <a:t>合計（件）</a:t>
                      </a:r>
                      <a:endParaRPr lang="ja-JP" sz="1400" kern="100" dirty="0">
                        <a:effectLst/>
                        <a:latin typeface="Century"/>
                        <a:ea typeface="ＭＳ 明朝"/>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mn-lt"/>
                          <a:ea typeface="+mn-ea"/>
                          <a:cs typeface="+mn-cs"/>
                        </a:rPr>
                        <a:t>12,504</a:t>
                      </a:r>
                      <a:endParaRPr lang="ja-JP" sz="1400" kern="100" dirty="0">
                        <a:effectLst/>
                        <a:latin typeface="Century"/>
                        <a:ea typeface="ＭＳ 明朝"/>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mn-lt"/>
                          <a:ea typeface="+mn-ea"/>
                          <a:cs typeface="+mn-cs"/>
                        </a:rPr>
                        <a:t>1,298</a:t>
                      </a:r>
                      <a:endParaRPr lang="ja-JP" sz="1400" kern="100" dirty="0">
                        <a:effectLst/>
                        <a:latin typeface="Century"/>
                        <a:ea typeface="ＭＳ 明朝"/>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mn-lt"/>
                          <a:ea typeface="+mn-ea"/>
                          <a:cs typeface="+mn-cs"/>
                        </a:rPr>
                        <a:t>524</a:t>
                      </a:r>
                      <a:endParaRPr lang="ja-JP" sz="1400" kern="100" dirty="0">
                        <a:effectLst/>
                        <a:latin typeface="Century"/>
                        <a:ea typeface="ＭＳ 明朝"/>
                        <a:cs typeface="Times New Roman"/>
                      </a:endParaRPr>
                    </a:p>
                  </a:txBody>
                  <a:tcPr marL="68580" marR="68580" marT="0" marB="0" anchor="ctr"/>
                </a:tc>
                <a:tc>
                  <a:txBody>
                    <a:bodyPr/>
                    <a:lstStyle/>
                    <a:p>
                      <a:pPr algn="ctr">
                        <a:lnSpc>
                          <a:spcPts val="1800"/>
                        </a:lnSpc>
                        <a:spcAft>
                          <a:spcPts val="0"/>
                        </a:spcAft>
                      </a:pPr>
                      <a:r>
                        <a:rPr lang="en-US" sz="1600" kern="100" dirty="0" smtClean="0">
                          <a:effectLst/>
                        </a:rPr>
                        <a:t>2,</a:t>
                      </a:r>
                      <a:r>
                        <a:rPr lang="en-US" altLang="ja-JP" sz="1600" kern="100" dirty="0" smtClean="0">
                          <a:effectLst/>
                        </a:rPr>
                        <a:t>424</a:t>
                      </a:r>
                      <a:endParaRPr lang="ja-JP" sz="1400" kern="100" dirty="0">
                        <a:effectLst/>
                        <a:latin typeface="Century"/>
                        <a:ea typeface="ＭＳ 明朝"/>
                        <a:cs typeface="Times New Roman"/>
                      </a:endParaRPr>
                    </a:p>
                  </a:txBody>
                  <a:tcPr marL="68580" marR="68580" marT="0" marB="0" anchor="ctr"/>
                </a:tc>
                <a:tc>
                  <a:txBody>
                    <a:bodyPr/>
                    <a:lstStyle/>
                    <a:p>
                      <a:pPr algn="ctr">
                        <a:lnSpc>
                          <a:spcPts val="1800"/>
                        </a:lnSpc>
                        <a:spcAft>
                          <a:spcPts val="0"/>
                        </a:spcAft>
                      </a:pPr>
                      <a:r>
                        <a:rPr lang="en-US" altLang="ja-JP" sz="1600" kern="100" dirty="0" smtClean="0">
                          <a:effectLst/>
                          <a:latin typeface="+mn-lt"/>
                          <a:ea typeface="+mn-ea"/>
                          <a:cs typeface="+mn-cs"/>
                        </a:rPr>
                        <a:t>193</a:t>
                      </a:r>
                      <a:endParaRPr lang="ja-JP" sz="1400" kern="100" dirty="0">
                        <a:effectLst/>
                        <a:latin typeface="Century"/>
                        <a:ea typeface="ＭＳ 明朝"/>
                        <a:cs typeface="Times New Roman"/>
                      </a:endParaRPr>
                    </a:p>
                  </a:txBody>
                  <a:tcPr marL="68580" marR="68580" marT="0" marB="0" anchor="ctr"/>
                </a:tc>
                <a:extLst>
                  <a:ext uri="{0D108BD9-81ED-4DB2-BD59-A6C34878D82A}">
                    <a16:rowId xmlns:a16="http://schemas.microsoft.com/office/drawing/2014/main" val="10004"/>
                  </a:ext>
                </a:extLst>
              </a:tr>
            </a:tbl>
          </a:graphicData>
        </a:graphic>
      </p:graphicFrame>
      <p:sp>
        <p:nvSpPr>
          <p:cNvPr id="14" name="正方形/長方形 13"/>
          <p:cNvSpPr/>
          <p:nvPr/>
        </p:nvSpPr>
        <p:spPr>
          <a:xfrm>
            <a:off x="179512" y="1772816"/>
            <a:ext cx="8784976" cy="1512168"/>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認知症疾患医療センター</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認知症についての専門医療相談、鑑別診断、身体合併症・周辺症状、かかりつけ医や介護サービスとの連携、患者・家族への介護サービス情報の提供と相談への対応を行う</a:t>
            </a:r>
            <a:r>
              <a:rPr lang="ja-JP"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3-3</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参照</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6" name="テキスト ボックス 5"/>
          <p:cNvSpPr txBox="1"/>
          <p:nvPr/>
        </p:nvSpPr>
        <p:spPr>
          <a:xfrm>
            <a:off x="179512" y="4240341"/>
            <a:ext cx="5760640" cy="369332"/>
          </a:xfrm>
          <a:prstGeom prst="rect">
            <a:avLst/>
          </a:prstGeom>
          <a:noFill/>
        </p:spPr>
        <p:txBody>
          <a:bodyPr wrap="square" rtlCol="0">
            <a:spAutoFit/>
          </a:bodyPr>
          <a:lstStyle/>
          <a:p>
            <a:r>
              <a:rPr lang="ja-JP" altLang="en-US" dirty="0" smtClean="0">
                <a:solidFill>
                  <a:prstClr val="black"/>
                </a:solidFill>
                <a:latin typeface="HG丸ｺﾞｼｯｸM-PRO" panose="020F0600000000000000" pitchFamily="50" charset="-128"/>
                <a:ea typeface="HG丸ｺﾞｼｯｸM-PRO" panose="020F0600000000000000" pitchFamily="50" charset="-128"/>
              </a:rPr>
              <a:t>〇外来</a:t>
            </a:r>
            <a:r>
              <a:rPr lang="ja-JP" altLang="en-US" dirty="0">
                <a:solidFill>
                  <a:prstClr val="black"/>
                </a:solidFill>
                <a:latin typeface="HG丸ｺﾞｼｯｸM-PRO" panose="020F0600000000000000" pitchFamily="50" charset="-128"/>
                <a:ea typeface="HG丸ｺﾞｼｯｸM-PRO" panose="020F0600000000000000" pitchFamily="50" charset="-128"/>
              </a:rPr>
              <a:t>・鑑別診断・相談件数等（</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平成</a:t>
            </a:r>
            <a:r>
              <a:rPr lang="en-US" altLang="ja-JP" dirty="0">
                <a:solidFill>
                  <a:prstClr val="black"/>
                </a:solidFill>
                <a:latin typeface="HG丸ｺﾞｼｯｸM-PRO" panose="020F0600000000000000" pitchFamily="50" charset="-128"/>
                <a:ea typeface="HG丸ｺﾞｼｯｸM-PRO" panose="020F0600000000000000" pitchFamily="50" charset="-128"/>
              </a:rPr>
              <a:t>30</a:t>
            </a:r>
            <a:r>
              <a:rPr lang="ja-JP" altLang="en-US" dirty="0" smtClean="0">
                <a:solidFill>
                  <a:prstClr val="black"/>
                </a:solidFill>
                <a:latin typeface="HG丸ｺﾞｼｯｸM-PRO" panose="020F0600000000000000" pitchFamily="50" charset="-128"/>
                <a:ea typeface="HG丸ｺﾞｼｯｸM-PRO" panose="020F0600000000000000" pitchFamily="50" charset="-128"/>
              </a:rPr>
              <a:t>年度実績</a:t>
            </a:r>
            <a:r>
              <a:rPr lang="ja-JP" altLang="en-US" dirty="0">
                <a:solidFill>
                  <a:prstClr val="black"/>
                </a:solidFill>
                <a:latin typeface="HG丸ｺﾞｼｯｸM-PRO" panose="020F0600000000000000" pitchFamily="50" charset="-128"/>
                <a:ea typeface="HG丸ｺﾞｼｯｸM-PRO" panose="020F0600000000000000" pitchFamily="50" charset="-128"/>
              </a:rPr>
              <a:t>）</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818288157"/>
              </p:ext>
            </p:extLst>
          </p:nvPr>
        </p:nvGraphicFramePr>
        <p:xfrm>
          <a:off x="1115616" y="3429000"/>
          <a:ext cx="6096000" cy="792480"/>
        </p:xfrm>
        <a:graphic>
          <a:graphicData uri="http://schemas.openxmlformats.org/drawingml/2006/table">
            <a:tbl>
              <a:tblPr firstRow="1" bandRow="1">
                <a:tableStyleId>{8A107856-5554-42FB-B03E-39F5DBC370BA}</a:tableStyleId>
              </a:tblPr>
              <a:tblGrid>
                <a:gridCol w="2111896">
                  <a:extLst>
                    <a:ext uri="{9D8B030D-6E8A-4147-A177-3AD203B41FA5}">
                      <a16:colId xmlns:a16="http://schemas.microsoft.com/office/drawing/2014/main" val="20000"/>
                    </a:ext>
                  </a:extLst>
                </a:gridCol>
                <a:gridCol w="3984104">
                  <a:extLst>
                    <a:ext uri="{9D8B030D-6E8A-4147-A177-3AD203B41FA5}">
                      <a16:colId xmlns:a16="http://schemas.microsoft.com/office/drawing/2014/main" val="20001"/>
                    </a:ext>
                  </a:extLst>
                </a:gridCol>
              </a:tblGrid>
              <a:tr h="370840">
                <a:tc rowSpan="2">
                  <a:txBody>
                    <a:bodyPr/>
                    <a:lstStyle/>
                    <a:p>
                      <a:pPr algn="ctr"/>
                      <a:r>
                        <a:rPr lang="ja-JP" altLang="ja-JP" sz="2000" b="0" dirty="0" smtClean="0">
                          <a:latin typeface="Meiryo UI" panose="020B0604030504040204" pitchFamily="50" charset="-128"/>
                          <a:ea typeface="Meiryo UI" panose="020B0604030504040204" pitchFamily="50" charset="-128"/>
                          <a:cs typeface="Meiryo UI" panose="020B0604030504040204" pitchFamily="50" charset="-128"/>
                        </a:rPr>
                        <a:t>指定医療機関</a:t>
                      </a:r>
                      <a:endParaRPr kumimoji="1" lang="ja-JP" altLang="en-US" sz="20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ja-JP" sz="2000" b="0" dirty="0" smtClean="0">
                          <a:latin typeface="Meiryo UI" panose="020B0604030504040204" pitchFamily="50" charset="-128"/>
                          <a:ea typeface="Meiryo UI" panose="020B0604030504040204" pitchFamily="50" charset="-128"/>
                          <a:cs typeface="Meiryo UI" panose="020B0604030504040204" pitchFamily="50" charset="-128"/>
                        </a:rPr>
                        <a:t>公益財団法人 浅香山病院</a:t>
                      </a:r>
                    </a:p>
                  </a:txBody>
                  <a:tcPr anchor="ctr"/>
                </a:tc>
                <a:extLst>
                  <a:ext uri="{0D108BD9-81ED-4DB2-BD59-A6C34878D82A}">
                    <a16:rowId xmlns:a16="http://schemas.microsoft.com/office/drawing/2014/main" val="10000"/>
                  </a:ext>
                </a:extLst>
              </a:tr>
              <a:tr h="370840">
                <a:tc vMerge="1">
                  <a:txBody>
                    <a:bodyPr/>
                    <a:lstStyle/>
                    <a:p>
                      <a:endParaRPr kumimoji="1" lang="ja-JP" altLang="en-US" dirty="0"/>
                    </a:p>
                  </a:txBody>
                  <a:tcPr/>
                </a:tc>
                <a:tc>
                  <a:txBody>
                    <a:bodyPr/>
                    <a:lstStyle/>
                    <a:p>
                      <a:pPr algn="ctr"/>
                      <a:r>
                        <a:rPr lang="ja-JP" altLang="ja-JP" sz="2000" b="0" dirty="0" smtClean="0">
                          <a:latin typeface="Meiryo UI" panose="020B0604030504040204" pitchFamily="50" charset="-128"/>
                          <a:ea typeface="Meiryo UI" panose="020B0604030504040204" pitchFamily="50" charset="-128"/>
                          <a:cs typeface="Meiryo UI" panose="020B0604030504040204" pitchFamily="50" charset="-128"/>
                        </a:rPr>
                        <a:t>医療法人杏和会 阪南病院</a:t>
                      </a:r>
                      <a:endParaRPr kumimoji="1" lang="ja-JP" altLang="en-US" sz="20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bl>
          </a:graphicData>
        </a:graphic>
      </p:graphicFrame>
      <p:sp>
        <p:nvSpPr>
          <p:cNvPr id="9" name="正方形/長方形 8"/>
          <p:cNvSpPr/>
          <p:nvPr/>
        </p:nvSpPr>
        <p:spPr>
          <a:xfrm>
            <a:off x="179512" y="1052736"/>
            <a:ext cx="8784976" cy="576064"/>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認知症に関して、精神疾患や介護等の関係部署が連携しながら取組みます。</a:t>
            </a:r>
          </a:p>
        </p:txBody>
      </p:sp>
    </p:spTree>
    <p:extLst>
      <p:ext uri="{BB962C8B-B14F-4D97-AF65-F5344CB8AC3E}">
        <p14:creationId xmlns:p14="http://schemas.microsoft.com/office/powerpoint/2010/main" val="1145749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中間年（</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2020</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年）まで</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取組み</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a:t/>
            </a:r>
            <a:br>
              <a:rPr lang="en-US" altLang="ja-JP" sz="2000" dirty="0"/>
            </a:br>
            <a:r>
              <a:rPr lang="en-US" altLang="ja-JP" sz="3600" dirty="0"/>
              <a:t>Ⅱ</a:t>
            </a:r>
            <a:r>
              <a:rPr lang="ja-JP" altLang="en-US" sz="3600" dirty="0" err="1"/>
              <a:t>．</a:t>
            </a:r>
            <a:r>
              <a:rPr lang="ja-JP" altLang="en-US" sz="3600" dirty="0"/>
              <a:t>認知症施策の</a:t>
            </a:r>
            <a:r>
              <a:rPr lang="ja-JP" altLang="en-US" sz="3600" dirty="0" smtClean="0"/>
              <a:t>推進②</a:t>
            </a:r>
            <a:endParaRPr kumimoji="1" lang="ja-JP" altLang="en-US" sz="2000" dirty="0"/>
          </a:p>
        </p:txBody>
      </p:sp>
      <p:sp>
        <p:nvSpPr>
          <p:cNvPr id="14" name="正方形/長方形 13"/>
          <p:cNvSpPr/>
          <p:nvPr/>
        </p:nvSpPr>
        <p:spPr>
          <a:xfrm>
            <a:off x="179512" y="1916832"/>
            <a:ext cx="8784976" cy="1368152"/>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認知症初期集中支援チーム</a:t>
            </a:r>
            <a:r>
              <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認知症の発症から生活機能障害の進行にあわせて提供される適切なサービスにつながっていない認知症の人やその家族に、専門医を含む専門職によるチームが訪問し、アセスメントや家族支援等の初期の支援を行い、在宅生活を支える</a:t>
            </a:r>
            <a:r>
              <a:rPr lang="ja-JP"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3-3</a:t>
            </a:r>
            <a:r>
              <a:rPr lang="ja-JP" altLang="en-US"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参照</a:t>
            </a:r>
            <a:r>
              <a:rPr lang="en-US" altLang="ja-JP" sz="2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p:cNvSpPr txBox="1"/>
          <p:nvPr/>
        </p:nvSpPr>
        <p:spPr>
          <a:xfrm>
            <a:off x="179512" y="4437112"/>
            <a:ext cx="2304256" cy="369332"/>
          </a:xfrm>
          <a:prstGeom prst="rect">
            <a:avLst/>
          </a:prstGeom>
          <a:noFill/>
        </p:spPr>
        <p:txBody>
          <a:bodyPr wrap="square" rtlCol="0">
            <a:spAutoFit/>
          </a:bodyPr>
          <a:lstStyle/>
          <a:p>
            <a:r>
              <a:rPr lang="ja-JP" altLang="en-US" dirty="0" smtClean="0">
                <a:solidFill>
                  <a:prstClr val="black"/>
                </a:solidFill>
                <a:latin typeface="HG丸ｺﾞｼｯｸM-PRO" panose="020F0600000000000000" pitchFamily="50" charset="-128"/>
                <a:ea typeface="HG丸ｺﾞｼｯｸM-PRO" panose="020F0600000000000000" pitchFamily="50" charset="-128"/>
              </a:rPr>
              <a:t>〇新規対応相談件数</a:t>
            </a:r>
            <a:endParaRPr lang="en-US" altLang="ja-JP" dirty="0" smtClean="0">
              <a:solidFill>
                <a:prstClr val="black"/>
              </a:solidFill>
              <a:latin typeface="HG丸ｺﾞｼｯｸM-PRO" panose="020F0600000000000000" pitchFamily="50" charset="-128"/>
              <a:ea typeface="HG丸ｺﾞｼｯｸM-PRO" panose="020F06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331169968"/>
              </p:ext>
            </p:extLst>
          </p:nvPr>
        </p:nvGraphicFramePr>
        <p:xfrm>
          <a:off x="399339" y="3573016"/>
          <a:ext cx="8345321" cy="640080"/>
        </p:xfrm>
        <a:graphic>
          <a:graphicData uri="http://schemas.openxmlformats.org/drawingml/2006/table">
            <a:tbl>
              <a:tblPr firstRow="1" bandRow="1">
                <a:tableStyleId>{8A107856-5554-42FB-B03E-39F5DBC370BA}</a:tableStyleId>
              </a:tblPr>
              <a:tblGrid>
                <a:gridCol w="1856515">
                  <a:extLst>
                    <a:ext uri="{9D8B030D-6E8A-4147-A177-3AD203B41FA5}">
                      <a16:colId xmlns:a16="http://schemas.microsoft.com/office/drawing/2014/main" val="20000"/>
                    </a:ext>
                  </a:extLst>
                </a:gridCol>
                <a:gridCol w="6488806">
                  <a:extLst>
                    <a:ext uri="{9D8B030D-6E8A-4147-A177-3AD203B41FA5}">
                      <a16:colId xmlns:a16="http://schemas.microsoft.com/office/drawing/2014/main" val="20001"/>
                    </a:ext>
                  </a:extLst>
                </a:gridCol>
              </a:tblGrid>
              <a:tr h="597664">
                <a:tc>
                  <a:txBody>
                    <a:bodyPr/>
                    <a:lstStyle/>
                    <a:p>
                      <a:pPr algn="ctr"/>
                      <a:r>
                        <a:rPr kumimoji="1"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設置場所</a:t>
                      </a:r>
                      <a:endParaRPr kumimoji="1" lang="ja-JP" altLang="en-US" sz="1800" b="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浅香山病院　認知症疾患医療センター</a:t>
                      </a:r>
                      <a:r>
                        <a:rPr lang="ja-JP" altLang="ja-JP" sz="1600" b="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ja-JP" sz="1600" b="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ja-JP" sz="1600" b="0" dirty="0" smtClean="0">
                          <a:latin typeface="Meiryo UI" panose="020B0604030504040204" pitchFamily="50" charset="-128"/>
                          <a:ea typeface="Meiryo UI" panose="020B0604030504040204" pitchFamily="50" charset="-128"/>
                          <a:cs typeface="Meiryo UI" panose="020B0604030504040204" pitchFamily="50" charset="-128"/>
                        </a:rPr>
                        <a:t>月～稼働）</a:t>
                      </a:r>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阪南病院　認知症疾患医療センター</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月～稼働）</a:t>
                      </a:r>
                      <a:endParaRPr lang="ja-JP" altLang="ja-JP" sz="1800" b="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545658729"/>
              </p:ext>
            </p:extLst>
          </p:nvPr>
        </p:nvGraphicFramePr>
        <p:xfrm>
          <a:off x="72010" y="4806444"/>
          <a:ext cx="8892478" cy="1584960"/>
        </p:xfrm>
        <a:graphic>
          <a:graphicData uri="http://schemas.openxmlformats.org/drawingml/2006/table">
            <a:tbl>
              <a:tblPr firstRow="1" bandRow="1">
                <a:tableStyleId>{5C22544A-7EE6-4342-B048-85BDC9FD1C3A}</a:tableStyleId>
              </a:tblPr>
              <a:tblGrid>
                <a:gridCol w="1175865">
                  <a:extLst>
                    <a:ext uri="{9D8B030D-6E8A-4147-A177-3AD203B41FA5}">
                      <a16:colId xmlns:a16="http://schemas.microsoft.com/office/drawing/2014/main" val="20000"/>
                    </a:ext>
                  </a:extLst>
                </a:gridCol>
                <a:gridCol w="1006393">
                  <a:extLst>
                    <a:ext uri="{9D8B030D-6E8A-4147-A177-3AD203B41FA5}">
                      <a16:colId xmlns:a16="http://schemas.microsoft.com/office/drawing/2014/main" val="20001"/>
                    </a:ext>
                  </a:extLst>
                </a:gridCol>
                <a:gridCol w="1017957">
                  <a:extLst>
                    <a:ext uri="{9D8B030D-6E8A-4147-A177-3AD203B41FA5}">
                      <a16:colId xmlns:a16="http://schemas.microsoft.com/office/drawing/2014/main" val="20002"/>
                    </a:ext>
                  </a:extLst>
                </a:gridCol>
                <a:gridCol w="1017957">
                  <a:extLst>
                    <a:ext uri="{9D8B030D-6E8A-4147-A177-3AD203B41FA5}">
                      <a16:colId xmlns:a16="http://schemas.microsoft.com/office/drawing/2014/main" val="20003"/>
                    </a:ext>
                  </a:extLst>
                </a:gridCol>
                <a:gridCol w="667758">
                  <a:extLst>
                    <a:ext uri="{9D8B030D-6E8A-4147-A177-3AD203B41FA5}">
                      <a16:colId xmlns:a16="http://schemas.microsoft.com/office/drawing/2014/main" val="20004"/>
                    </a:ext>
                  </a:extLst>
                </a:gridCol>
                <a:gridCol w="667758">
                  <a:extLst>
                    <a:ext uri="{9D8B030D-6E8A-4147-A177-3AD203B41FA5}">
                      <a16:colId xmlns:a16="http://schemas.microsoft.com/office/drawing/2014/main" val="20005"/>
                    </a:ext>
                  </a:extLst>
                </a:gridCol>
                <a:gridCol w="667758">
                  <a:extLst>
                    <a:ext uri="{9D8B030D-6E8A-4147-A177-3AD203B41FA5}">
                      <a16:colId xmlns:a16="http://schemas.microsoft.com/office/drawing/2014/main" val="20006"/>
                    </a:ext>
                  </a:extLst>
                </a:gridCol>
                <a:gridCol w="667758">
                  <a:extLst>
                    <a:ext uri="{9D8B030D-6E8A-4147-A177-3AD203B41FA5}">
                      <a16:colId xmlns:a16="http://schemas.microsoft.com/office/drawing/2014/main" val="20007"/>
                    </a:ext>
                  </a:extLst>
                </a:gridCol>
                <a:gridCol w="667758">
                  <a:extLst>
                    <a:ext uri="{9D8B030D-6E8A-4147-A177-3AD203B41FA5}">
                      <a16:colId xmlns:a16="http://schemas.microsoft.com/office/drawing/2014/main" val="20008"/>
                    </a:ext>
                  </a:extLst>
                </a:gridCol>
                <a:gridCol w="667758">
                  <a:extLst>
                    <a:ext uri="{9D8B030D-6E8A-4147-A177-3AD203B41FA5}">
                      <a16:colId xmlns:a16="http://schemas.microsoft.com/office/drawing/2014/main" val="20009"/>
                    </a:ext>
                  </a:extLst>
                </a:gridCol>
                <a:gridCol w="667758">
                  <a:extLst>
                    <a:ext uri="{9D8B030D-6E8A-4147-A177-3AD203B41FA5}">
                      <a16:colId xmlns:a16="http://schemas.microsoft.com/office/drawing/2014/main" val="20010"/>
                    </a:ext>
                  </a:extLst>
                </a:gridCol>
              </a:tblGrid>
              <a:tr h="255512">
                <a:tc rowSpan="2">
                  <a:txBody>
                    <a:bodyPr/>
                    <a:lstStyle/>
                    <a:p>
                      <a:pPr algn="ctr"/>
                      <a:endParaRPr kumimoji="1" lang="en-US" altLang="ja-JP" dirty="0" smtClean="0"/>
                    </a:p>
                  </a:txBody>
                  <a:tcPr anchor="ctr"/>
                </a:tc>
                <a:tc rowSpan="2">
                  <a:txBody>
                    <a:bodyPr/>
                    <a:lstStyle/>
                    <a:p>
                      <a:pPr algn="ctr"/>
                      <a:r>
                        <a:rPr kumimoji="1" lang="en-US" altLang="ja-JP" dirty="0" smtClean="0"/>
                        <a:t>28</a:t>
                      </a:r>
                      <a:r>
                        <a:rPr kumimoji="1" lang="ja-JP" altLang="en-US" dirty="0" smtClean="0"/>
                        <a:t>年度</a:t>
                      </a:r>
                      <a:endParaRPr kumimoji="1" lang="en-US" altLang="ja-JP" dirty="0" smtClean="0"/>
                    </a:p>
                  </a:txBody>
                  <a:tcPr anchor="ctr"/>
                </a:tc>
                <a:tc rowSpan="2">
                  <a:txBody>
                    <a:bodyPr/>
                    <a:lstStyle/>
                    <a:p>
                      <a:pPr algn="ctr"/>
                      <a:r>
                        <a:rPr kumimoji="1" lang="en-US" altLang="ja-JP" dirty="0" smtClean="0"/>
                        <a:t>29</a:t>
                      </a:r>
                      <a:r>
                        <a:rPr kumimoji="1" lang="ja-JP" altLang="en-US" dirty="0" smtClean="0"/>
                        <a:t>年度</a:t>
                      </a:r>
                      <a:endParaRPr kumimoji="1" lang="en-US" altLang="ja-JP" dirty="0" smtClean="0"/>
                    </a:p>
                  </a:txBody>
                  <a:tcPr anchor="ctr"/>
                </a:tc>
                <a:tc rowSpan="2">
                  <a:txBody>
                    <a:bodyPr/>
                    <a:lstStyle/>
                    <a:p>
                      <a:pPr algn="ctr"/>
                      <a:r>
                        <a:rPr kumimoji="1" lang="en-US" altLang="ja-JP" dirty="0" smtClean="0"/>
                        <a:t>30</a:t>
                      </a:r>
                      <a:r>
                        <a:rPr kumimoji="1" lang="ja-JP" altLang="en-US" dirty="0" smtClean="0"/>
                        <a:t>年度</a:t>
                      </a:r>
                      <a:endParaRPr kumimoji="1" lang="en-US" altLang="ja-JP" dirty="0" smtClean="0"/>
                    </a:p>
                  </a:txBody>
                  <a:tcPr anchor="ctr"/>
                </a:tc>
                <a:tc gridSpan="7">
                  <a:txBody>
                    <a:bodyPr/>
                    <a:lstStyle/>
                    <a:p>
                      <a:pPr algn="ctr"/>
                      <a:r>
                        <a:rPr kumimoji="1" lang="en-US" altLang="ja-JP" sz="1400" dirty="0" smtClean="0"/>
                        <a:t>30</a:t>
                      </a:r>
                      <a:r>
                        <a:rPr kumimoji="1" lang="ja-JP" altLang="en-US" sz="1400" dirty="0" smtClean="0"/>
                        <a:t>年度各区対応件数</a:t>
                      </a:r>
                      <a:endParaRPr kumimoji="1" lang="ja-JP" altLang="en-US" sz="1400" dirty="0"/>
                    </a:p>
                  </a:txBody>
                  <a:tcPr anchor="ct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tc hMerge="1">
                  <a:txBody>
                    <a:bodyPr/>
                    <a:lstStyle/>
                    <a:p>
                      <a:pPr algn="ctr"/>
                      <a:endParaRPr kumimoji="1" lang="ja-JP" altLang="en-US" sz="1400" dirty="0"/>
                    </a:p>
                  </a:txBody>
                  <a:tcPr anchor="ctr"/>
                </a:tc>
                <a:extLst>
                  <a:ext uri="{0D108BD9-81ED-4DB2-BD59-A6C34878D82A}">
                    <a16:rowId xmlns:a16="http://schemas.microsoft.com/office/drawing/2014/main" val="10000"/>
                  </a:ext>
                </a:extLst>
              </a:tr>
              <a:tr h="229961">
                <a:tc vMerge="1">
                  <a:txBody>
                    <a:bodyPr/>
                    <a:lstStyle/>
                    <a:p>
                      <a:endParaRPr kumimoji="1" lang="ja-JP" altLang="en-US"/>
                    </a:p>
                  </a:txBody>
                  <a:tcPr/>
                </a:tc>
                <a:tc vMerge="1">
                  <a:txBody>
                    <a:bodyPr/>
                    <a:lstStyle/>
                    <a:p>
                      <a:pPr algn="ctr"/>
                      <a:endParaRPr kumimoji="1" lang="ja-JP" altLang="en-US" dirty="0"/>
                    </a:p>
                  </a:txBody>
                  <a:tcPr anchor="ctr"/>
                </a:tc>
                <a:tc vMerge="1">
                  <a:txBody>
                    <a:bodyPr/>
                    <a:lstStyle/>
                    <a:p>
                      <a:pPr algn="ctr"/>
                      <a:endParaRPr kumimoji="1" lang="ja-JP" altLang="en-US" dirty="0"/>
                    </a:p>
                  </a:txBody>
                  <a:tcPr anchor="ctr"/>
                </a:tc>
                <a:tc vMerge="1">
                  <a:txBody>
                    <a:bodyPr/>
                    <a:lstStyle/>
                    <a:p>
                      <a:endParaRPr kumimoji="1" lang="ja-JP" altLang="en-US"/>
                    </a:p>
                  </a:txBody>
                  <a:tcPr/>
                </a:tc>
                <a:tc>
                  <a:txBody>
                    <a:bodyPr/>
                    <a:lstStyle/>
                    <a:p>
                      <a:pPr algn="ctr"/>
                      <a:r>
                        <a:rPr kumimoji="1" lang="ja-JP" altLang="en-US" sz="1200" dirty="0" smtClean="0"/>
                        <a:t>堺区</a:t>
                      </a:r>
                      <a:endParaRPr kumimoji="1" lang="ja-JP" altLang="en-US" sz="1200" dirty="0"/>
                    </a:p>
                  </a:txBody>
                  <a:tcPr anchor="ctr"/>
                </a:tc>
                <a:tc>
                  <a:txBody>
                    <a:bodyPr/>
                    <a:lstStyle/>
                    <a:p>
                      <a:pPr algn="ctr"/>
                      <a:r>
                        <a:rPr kumimoji="1" lang="ja-JP" altLang="en-US" sz="1200" dirty="0" smtClean="0"/>
                        <a:t>中区</a:t>
                      </a:r>
                      <a:endParaRPr kumimoji="1" lang="ja-JP" altLang="en-US" sz="1200" dirty="0"/>
                    </a:p>
                  </a:txBody>
                  <a:tcPr anchor="ctr"/>
                </a:tc>
                <a:tc>
                  <a:txBody>
                    <a:bodyPr/>
                    <a:lstStyle/>
                    <a:p>
                      <a:pPr algn="ctr"/>
                      <a:r>
                        <a:rPr kumimoji="1" lang="ja-JP" altLang="en-US" sz="1200" dirty="0" smtClean="0"/>
                        <a:t>東区</a:t>
                      </a:r>
                      <a:endParaRPr kumimoji="1" lang="ja-JP" altLang="en-US" sz="1200" dirty="0"/>
                    </a:p>
                  </a:txBody>
                  <a:tcPr anchor="ctr"/>
                </a:tc>
                <a:tc>
                  <a:txBody>
                    <a:bodyPr/>
                    <a:lstStyle/>
                    <a:p>
                      <a:pPr algn="ctr"/>
                      <a:r>
                        <a:rPr kumimoji="1" lang="ja-JP" altLang="en-US" sz="1200" dirty="0" smtClean="0"/>
                        <a:t>西区</a:t>
                      </a:r>
                      <a:endParaRPr kumimoji="1" lang="ja-JP" altLang="en-US" sz="1200" dirty="0"/>
                    </a:p>
                  </a:txBody>
                  <a:tcPr anchor="ctr"/>
                </a:tc>
                <a:tc>
                  <a:txBody>
                    <a:bodyPr/>
                    <a:lstStyle/>
                    <a:p>
                      <a:pPr algn="ctr"/>
                      <a:r>
                        <a:rPr kumimoji="1" lang="ja-JP" altLang="en-US" sz="1200" dirty="0" smtClean="0"/>
                        <a:t>南区</a:t>
                      </a:r>
                      <a:endParaRPr kumimoji="1" lang="ja-JP" altLang="en-US" sz="1200" dirty="0"/>
                    </a:p>
                  </a:txBody>
                  <a:tcPr anchor="ctr"/>
                </a:tc>
                <a:tc>
                  <a:txBody>
                    <a:bodyPr/>
                    <a:lstStyle/>
                    <a:p>
                      <a:pPr algn="ctr"/>
                      <a:r>
                        <a:rPr kumimoji="1" lang="ja-JP" altLang="en-US" sz="1200" dirty="0" smtClean="0"/>
                        <a:t>北区</a:t>
                      </a:r>
                      <a:endParaRPr kumimoji="1" lang="ja-JP" altLang="en-US" sz="1200" dirty="0"/>
                    </a:p>
                  </a:txBody>
                  <a:tcPr anchor="ctr"/>
                </a:tc>
                <a:tc>
                  <a:txBody>
                    <a:bodyPr/>
                    <a:lstStyle/>
                    <a:p>
                      <a:pPr algn="ctr"/>
                      <a:r>
                        <a:rPr kumimoji="1" lang="ja-JP" altLang="en-US" sz="1200" dirty="0" smtClean="0"/>
                        <a:t>美原区</a:t>
                      </a:r>
                      <a:endParaRPr kumimoji="1" lang="ja-JP" altLang="en-US" sz="1200" dirty="0"/>
                    </a:p>
                  </a:txBody>
                  <a:tcPr anchor="ctr"/>
                </a:tc>
                <a:extLst>
                  <a:ext uri="{0D108BD9-81ED-4DB2-BD59-A6C34878D82A}">
                    <a16:rowId xmlns:a16="http://schemas.microsoft.com/office/drawing/2014/main" val="10001"/>
                  </a:ext>
                </a:extLst>
              </a:tr>
              <a:tr h="306614">
                <a:tc>
                  <a:txBody>
                    <a:bodyPr/>
                    <a:lstStyle/>
                    <a:p>
                      <a:pPr algn="ctr"/>
                      <a:r>
                        <a:rPr kumimoji="1" lang="ja-JP" altLang="en-US" sz="1400" dirty="0" smtClean="0"/>
                        <a:t>浅香山病院</a:t>
                      </a:r>
                      <a:endParaRPr kumimoji="1" lang="ja-JP" altLang="en-US" sz="1400" dirty="0"/>
                    </a:p>
                  </a:txBody>
                  <a:tcPr anchor="ctr"/>
                </a:tc>
                <a:tc>
                  <a:txBody>
                    <a:bodyPr/>
                    <a:lstStyle/>
                    <a:p>
                      <a:pPr algn="ctr"/>
                      <a:r>
                        <a:rPr kumimoji="1" lang="en-US" altLang="ja-JP" sz="1600" dirty="0" smtClean="0"/>
                        <a:t>59</a:t>
                      </a:r>
                      <a:endParaRPr kumimoji="1" lang="ja-JP" altLang="en-US" sz="1600" dirty="0"/>
                    </a:p>
                  </a:txBody>
                  <a:tcPr anchor="ctr"/>
                </a:tc>
                <a:tc>
                  <a:txBody>
                    <a:bodyPr/>
                    <a:lstStyle/>
                    <a:p>
                      <a:pPr algn="ctr"/>
                      <a:r>
                        <a:rPr kumimoji="1" lang="en-US" altLang="ja-JP" sz="1600" dirty="0" smtClean="0"/>
                        <a:t>70</a:t>
                      </a:r>
                      <a:endParaRPr kumimoji="1" lang="ja-JP" altLang="en-US" sz="1600" dirty="0"/>
                    </a:p>
                  </a:txBody>
                  <a:tcPr anchor="ctr"/>
                </a:tc>
                <a:tc>
                  <a:txBody>
                    <a:bodyPr/>
                    <a:lstStyle/>
                    <a:p>
                      <a:pPr algn="ctr"/>
                      <a:r>
                        <a:rPr kumimoji="1" lang="en-US" altLang="ja-JP" sz="1600" dirty="0" smtClean="0"/>
                        <a:t>57</a:t>
                      </a:r>
                      <a:endParaRPr kumimoji="1" lang="ja-JP" altLang="en-US" sz="1600" dirty="0"/>
                    </a:p>
                  </a:txBody>
                  <a:tcPr anchor="ctr"/>
                </a:tc>
                <a:tc>
                  <a:txBody>
                    <a:bodyPr/>
                    <a:lstStyle/>
                    <a:p>
                      <a:pPr algn="ctr"/>
                      <a:r>
                        <a:rPr kumimoji="1" lang="en-US" altLang="ja-JP" sz="1600" dirty="0" smtClean="0"/>
                        <a:t>33</a:t>
                      </a:r>
                      <a:endParaRPr kumimoji="1" lang="ja-JP" altLang="en-US" sz="1600" dirty="0"/>
                    </a:p>
                  </a:txBody>
                  <a:tcPr anchor="ctr"/>
                </a:tc>
                <a:tc>
                  <a:txBody>
                    <a:bodyPr/>
                    <a:lstStyle/>
                    <a:p>
                      <a:pPr algn="ctr"/>
                      <a:r>
                        <a:rPr kumimoji="1" lang="en-US" altLang="ja-JP" sz="1600" dirty="0" smtClean="0"/>
                        <a:t>0</a:t>
                      </a:r>
                      <a:endParaRPr kumimoji="1" lang="ja-JP" altLang="en-US" sz="1600" dirty="0"/>
                    </a:p>
                  </a:txBody>
                  <a:tcPr anchor="ctr"/>
                </a:tc>
                <a:tc>
                  <a:txBody>
                    <a:bodyPr/>
                    <a:lstStyle/>
                    <a:p>
                      <a:pPr algn="ctr"/>
                      <a:r>
                        <a:rPr kumimoji="1" lang="en-US" altLang="ja-JP" sz="1600" dirty="0" smtClean="0"/>
                        <a:t>4</a:t>
                      </a:r>
                      <a:endParaRPr kumimoji="1" lang="ja-JP" altLang="en-US" sz="1600" dirty="0"/>
                    </a:p>
                  </a:txBody>
                  <a:tcPr anchor="ctr"/>
                </a:tc>
                <a:tc>
                  <a:txBody>
                    <a:bodyPr/>
                    <a:lstStyle/>
                    <a:p>
                      <a:pPr algn="ctr"/>
                      <a:r>
                        <a:rPr kumimoji="1" lang="en-US" altLang="ja-JP" sz="1600" dirty="0" smtClean="0"/>
                        <a:t>3</a:t>
                      </a:r>
                      <a:endParaRPr kumimoji="1" lang="ja-JP" altLang="en-US" sz="1600" dirty="0"/>
                    </a:p>
                  </a:txBody>
                  <a:tcPr anchor="ctr"/>
                </a:tc>
                <a:tc>
                  <a:txBody>
                    <a:bodyPr/>
                    <a:lstStyle/>
                    <a:p>
                      <a:pPr algn="ctr"/>
                      <a:r>
                        <a:rPr kumimoji="1" lang="en-US" altLang="ja-JP" sz="1600" dirty="0" smtClean="0"/>
                        <a:t>2</a:t>
                      </a:r>
                      <a:endParaRPr kumimoji="1" lang="ja-JP" altLang="en-US" sz="1600" dirty="0"/>
                    </a:p>
                  </a:txBody>
                  <a:tcPr anchor="ctr"/>
                </a:tc>
                <a:tc>
                  <a:txBody>
                    <a:bodyPr/>
                    <a:lstStyle/>
                    <a:p>
                      <a:pPr algn="ctr"/>
                      <a:r>
                        <a:rPr kumimoji="1" lang="en-US" altLang="ja-JP" sz="1600" dirty="0" smtClean="0"/>
                        <a:t>15</a:t>
                      </a:r>
                      <a:endParaRPr kumimoji="1" lang="ja-JP" altLang="en-US" sz="1600" dirty="0"/>
                    </a:p>
                  </a:txBody>
                  <a:tcPr anchor="ctr"/>
                </a:tc>
                <a:tc>
                  <a:txBody>
                    <a:bodyPr/>
                    <a:lstStyle/>
                    <a:p>
                      <a:pPr algn="ctr"/>
                      <a:r>
                        <a:rPr kumimoji="1" lang="en-US" altLang="ja-JP" sz="1600" dirty="0" smtClean="0"/>
                        <a:t>0</a:t>
                      </a:r>
                      <a:endParaRPr kumimoji="1" lang="ja-JP" altLang="en-US" sz="1600" dirty="0"/>
                    </a:p>
                  </a:txBody>
                  <a:tcPr anchor="ctr"/>
                </a:tc>
                <a:extLst>
                  <a:ext uri="{0D108BD9-81ED-4DB2-BD59-A6C34878D82A}">
                    <a16:rowId xmlns:a16="http://schemas.microsoft.com/office/drawing/2014/main" val="10002"/>
                  </a:ext>
                </a:extLst>
              </a:tr>
              <a:tr h="306614">
                <a:tc>
                  <a:txBody>
                    <a:bodyPr/>
                    <a:lstStyle/>
                    <a:p>
                      <a:pPr algn="ctr"/>
                      <a:r>
                        <a:rPr kumimoji="1" lang="ja-JP" altLang="en-US" sz="1400" dirty="0" smtClean="0"/>
                        <a:t>阪南病院</a:t>
                      </a:r>
                      <a:endParaRPr kumimoji="1" lang="ja-JP" altLang="en-US" sz="1400" dirty="0"/>
                    </a:p>
                  </a:txBody>
                  <a:tcPr anchor="ctr"/>
                </a:tc>
                <a:tc>
                  <a:txBody>
                    <a:bodyPr/>
                    <a:lstStyle/>
                    <a:p>
                      <a:pPr algn="ctr"/>
                      <a:r>
                        <a:rPr kumimoji="1" lang="ja-JP" altLang="en-US" sz="1600" dirty="0" smtClean="0"/>
                        <a:t>－</a:t>
                      </a:r>
                      <a:endParaRPr kumimoji="1" lang="ja-JP" altLang="en-US" sz="1600" dirty="0"/>
                    </a:p>
                  </a:txBody>
                  <a:tcPr anchor="ctr"/>
                </a:tc>
                <a:tc>
                  <a:txBody>
                    <a:bodyPr/>
                    <a:lstStyle/>
                    <a:p>
                      <a:pPr algn="ctr"/>
                      <a:r>
                        <a:rPr kumimoji="1" lang="ja-JP" altLang="en-US" sz="1600" dirty="0" smtClean="0"/>
                        <a:t>－</a:t>
                      </a:r>
                      <a:endParaRPr kumimoji="1" lang="ja-JP" altLang="en-US" sz="1600" dirty="0"/>
                    </a:p>
                  </a:txBody>
                  <a:tcPr anchor="ctr"/>
                </a:tc>
                <a:tc>
                  <a:txBody>
                    <a:bodyPr/>
                    <a:lstStyle/>
                    <a:p>
                      <a:pPr algn="ctr"/>
                      <a:r>
                        <a:rPr kumimoji="1" lang="en-US" altLang="ja-JP" sz="1600" dirty="0" smtClean="0"/>
                        <a:t>10</a:t>
                      </a:r>
                      <a:endParaRPr kumimoji="1" lang="ja-JP" altLang="en-US" sz="1600" dirty="0"/>
                    </a:p>
                  </a:txBody>
                  <a:tcPr anchor="ctr"/>
                </a:tc>
                <a:tc>
                  <a:txBody>
                    <a:bodyPr/>
                    <a:lstStyle/>
                    <a:p>
                      <a:pPr algn="ctr"/>
                      <a:r>
                        <a:rPr kumimoji="1" lang="en-US" altLang="ja-JP" sz="1600" dirty="0" smtClean="0"/>
                        <a:t>0</a:t>
                      </a:r>
                      <a:endParaRPr kumimoji="1" lang="ja-JP" altLang="en-US" sz="1600" dirty="0"/>
                    </a:p>
                  </a:txBody>
                  <a:tcPr anchor="ctr"/>
                </a:tc>
                <a:tc>
                  <a:txBody>
                    <a:bodyPr/>
                    <a:lstStyle/>
                    <a:p>
                      <a:pPr algn="ctr"/>
                      <a:r>
                        <a:rPr kumimoji="1" lang="en-US" altLang="ja-JP" sz="1600" dirty="0" smtClean="0"/>
                        <a:t>2</a:t>
                      </a:r>
                      <a:endParaRPr kumimoji="1" lang="ja-JP" altLang="en-US" sz="1600" dirty="0"/>
                    </a:p>
                  </a:txBody>
                  <a:tcPr anchor="ctr"/>
                </a:tc>
                <a:tc>
                  <a:txBody>
                    <a:bodyPr/>
                    <a:lstStyle/>
                    <a:p>
                      <a:pPr algn="ctr"/>
                      <a:r>
                        <a:rPr kumimoji="1" lang="en-US" altLang="ja-JP" sz="1600" dirty="0" smtClean="0"/>
                        <a:t>2</a:t>
                      </a:r>
                      <a:endParaRPr kumimoji="1" lang="ja-JP" altLang="en-US" sz="1600" dirty="0"/>
                    </a:p>
                  </a:txBody>
                  <a:tcPr anchor="ctr"/>
                </a:tc>
                <a:tc>
                  <a:txBody>
                    <a:bodyPr/>
                    <a:lstStyle/>
                    <a:p>
                      <a:pPr algn="ctr"/>
                      <a:r>
                        <a:rPr kumimoji="1" lang="en-US" altLang="ja-JP" sz="1600" dirty="0" smtClean="0"/>
                        <a:t>1</a:t>
                      </a:r>
                      <a:endParaRPr kumimoji="1" lang="ja-JP" altLang="en-US" sz="1600" dirty="0"/>
                    </a:p>
                  </a:txBody>
                  <a:tcPr anchor="ctr"/>
                </a:tc>
                <a:tc>
                  <a:txBody>
                    <a:bodyPr/>
                    <a:lstStyle/>
                    <a:p>
                      <a:pPr algn="ctr"/>
                      <a:r>
                        <a:rPr kumimoji="1" lang="en-US" altLang="ja-JP" sz="1600" dirty="0" smtClean="0"/>
                        <a:t>4</a:t>
                      </a:r>
                      <a:endParaRPr kumimoji="1" lang="ja-JP" altLang="en-US" sz="1600" dirty="0"/>
                    </a:p>
                  </a:txBody>
                  <a:tcPr anchor="ctr"/>
                </a:tc>
                <a:tc>
                  <a:txBody>
                    <a:bodyPr/>
                    <a:lstStyle/>
                    <a:p>
                      <a:pPr algn="ctr"/>
                      <a:r>
                        <a:rPr kumimoji="1" lang="en-US" altLang="ja-JP" sz="1600" dirty="0" smtClean="0"/>
                        <a:t>0</a:t>
                      </a:r>
                      <a:endParaRPr kumimoji="1" lang="ja-JP" altLang="en-US" sz="1600" dirty="0"/>
                    </a:p>
                  </a:txBody>
                  <a:tcPr anchor="ctr"/>
                </a:tc>
                <a:tc>
                  <a:txBody>
                    <a:bodyPr/>
                    <a:lstStyle/>
                    <a:p>
                      <a:pPr algn="ctr"/>
                      <a:r>
                        <a:rPr kumimoji="1" lang="en-US" altLang="ja-JP" sz="1600" dirty="0" smtClean="0"/>
                        <a:t>1</a:t>
                      </a:r>
                      <a:endParaRPr kumimoji="1" lang="ja-JP" altLang="en-US" sz="1600" dirty="0"/>
                    </a:p>
                  </a:txBody>
                  <a:tcPr anchor="ctr"/>
                </a:tc>
                <a:extLst>
                  <a:ext uri="{0D108BD9-81ED-4DB2-BD59-A6C34878D82A}">
                    <a16:rowId xmlns:a16="http://schemas.microsoft.com/office/drawing/2014/main" val="10003"/>
                  </a:ext>
                </a:extLst>
              </a:tr>
              <a:tr h="306614">
                <a:tc>
                  <a:txBody>
                    <a:bodyPr/>
                    <a:lstStyle/>
                    <a:p>
                      <a:pPr algn="ctr"/>
                      <a:r>
                        <a:rPr kumimoji="1" lang="ja-JP" altLang="en-US" sz="1600" dirty="0" smtClean="0"/>
                        <a:t>計</a:t>
                      </a:r>
                      <a:endParaRPr kumimoji="1" lang="ja-JP" altLang="en-US" sz="1600" dirty="0"/>
                    </a:p>
                  </a:txBody>
                  <a:tcPr anchor="ctr"/>
                </a:tc>
                <a:tc>
                  <a:txBody>
                    <a:bodyPr/>
                    <a:lstStyle/>
                    <a:p>
                      <a:pPr algn="ctr"/>
                      <a:r>
                        <a:rPr kumimoji="1" lang="en-US" altLang="ja-JP" sz="1600" dirty="0" smtClean="0"/>
                        <a:t>59</a:t>
                      </a:r>
                      <a:endParaRPr kumimoji="1" lang="ja-JP" altLang="en-US" sz="1600" dirty="0"/>
                    </a:p>
                  </a:txBody>
                  <a:tcPr anchor="ctr"/>
                </a:tc>
                <a:tc>
                  <a:txBody>
                    <a:bodyPr/>
                    <a:lstStyle/>
                    <a:p>
                      <a:pPr algn="ctr"/>
                      <a:r>
                        <a:rPr kumimoji="1" lang="en-US" altLang="ja-JP" sz="1600" dirty="0" smtClean="0"/>
                        <a:t>70</a:t>
                      </a:r>
                      <a:endParaRPr kumimoji="1" lang="ja-JP" altLang="en-US" sz="1600" dirty="0"/>
                    </a:p>
                  </a:txBody>
                  <a:tcPr anchor="ctr"/>
                </a:tc>
                <a:tc>
                  <a:txBody>
                    <a:bodyPr/>
                    <a:lstStyle/>
                    <a:p>
                      <a:pPr algn="ctr"/>
                      <a:r>
                        <a:rPr kumimoji="1" lang="en-US" altLang="ja-JP" sz="1600" dirty="0" smtClean="0"/>
                        <a:t>67</a:t>
                      </a:r>
                      <a:endParaRPr kumimoji="1" lang="ja-JP" altLang="en-US" sz="1600" dirty="0"/>
                    </a:p>
                  </a:txBody>
                  <a:tcPr anchor="ctr"/>
                </a:tc>
                <a:tc>
                  <a:txBody>
                    <a:bodyPr/>
                    <a:lstStyle/>
                    <a:p>
                      <a:pPr algn="ctr"/>
                      <a:r>
                        <a:rPr kumimoji="1" lang="en-US" altLang="ja-JP" sz="1600" dirty="0" smtClean="0"/>
                        <a:t>33</a:t>
                      </a:r>
                      <a:endParaRPr kumimoji="1" lang="ja-JP" altLang="en-US" sz="1600" dirty="0"/>
                    </a:p>
                  </a:txBody>
                  <a:tcPr anchor="ctr"/>
                </a:tc>
                <a:tc>
                  <a:txBody>
                    <a:bodyPr/>
                    <a:lstStyle/>
                    <a:p>
                      <a:pPr algn="ctr"/>
                      <a:r>
                        <a:rPr kumimoji="1" lang="en-US" altLang="ja-JP" sz="1600" dirty="0" smtClean="0"/>
                        <a:t>2</a:t>
                      </a:r>
                      <a:endParaRPr kumimoji="1" lang="ja-JP" altLang="en-US" sz="1600" dirty="0"/>
                    </a:p>
                  </a:txBody>
                  <a:tcPr anchor="ctr"/>
                </a:tc>
                <a:tc>
                  <a:txBody>
                    <a:bodyPr/>
                    <a:lstStyle/>
                    <a:p>
                      <a:pPr algn="ctr"/>
                      <a:r>
                        <a:rPr kumimoji="1" lang="en-US" altLang="ja-JP" sz="1600" dirty="0" smtClean="0"/>
                        <a:t>6</a:t>
                      </a:r>
                      <a:endParaRPr kumimoji="1" lang="ja-JP" altLang="en-US" sz="1600" dirty="0"/>
                    </a:p>
                  </a:txBody>
                  <a:tcPr anchor="ctr"/>
                </a:tc>
                <a:tc>
                  <a:txBody>
                    <a:bodyPr/>
                    <a:lstStyle/>
                    <a:p>
                      <a:pPr algn="ctr"/>
                      <a:r>
                        <a:rPr kumimoji="1" lang="en-US" altLang="ja-JP" sz="1600" dirty="0" smtClean="0"/>
                        <a:t>4</a:t>
                      </a:r>
                      <a:endParaRPr kumimoji="1" lang="ja-JP" altLang="en-US" sz="1600" dirty="0"/>
                    </a:p>
                  </a:txBody>
                  <a:tcPr anchor="ctr"/>
                </a:tc>
                <a:tc>
                  <a:txBody>
                    <a:bodyPr/>
                    <a:lstStyle/>
                    <a:p>
                      <a:pPr algn="ctr"/>
                      <a:r>
                        <a:rPr kumimoji="1" lang="en-US" altLang="ja-JP" sz="1600" dirty="0" smtClean="0"/>
                        <a:t>6</a:t>
                      </a:r>
                      <a:endParaRPr kumimoji="1" lang="ja-JP" altLang="en-US" sz="1600" dirty="0"/>
                    </a:p>
                  </a:txBody>
                  <a:tcPr anchor="ctr"/>
                </a:tc>
                <a:tc>
                  <a:txBody>
                    <a:bodyPr/>
                    <a:lstStyle/>
                    <a:p>
                      <a:pPr algn="ctr"/>
                      <a:r>
                        <a:rPr kumimoji="1" lang="en-US" altLang="ja-JP" sz="1600" dirty="0" smtClean="0"/>
                        <a:t>15</a:t>
                      </a:r>
                      <a:endParaRPr kumimoji="1" lang="ja-JP" altLang="en-US" sz="1600" dirty="0"/>
                    </a:p>
                  </a:txBody>
                  <a:tcPr anchor="ctr"/>
                </a:tc>
                <a:tc>
                  <a:txBody>
                    <a:bodyPr/>
                    <a:lstStyle/>
                    <a:p>
                      <a:pPr algn="ctr"/>
                      <a:r>
                        <a:rPr kumimoji="1" lang="en-US" altLang="ja-JP" sz="1600" dirty="0" smtClean="0"/>
                        <a:t>1</a:t>
                      </a:r>
                      <a:endParaRPr kumimoji="1" lang="ja-JP" altLang="en-US" sz="1600" dirty="0"/>
                    </a:p>
                  </a:txBody>
                  <a:tcPr anchor="ctr"/>
                </a:tc>
                <a:extLst>
                  <a:ext uri="{0D108BD9-81ED-4DB2-BD59-A6C34878D82A}">
                    <a16:rowId xmlns:a16="http://schemas.microsoft.com/office/drawing/2014/main" val="10004"/>
                  </a:ext>
                </a:extLst>
              </a:tr>
            </a:tbl>
          </a:graphicData>
        </a:graphic>
      </p:graphicFrame>
      <p:sp>
        <p:nvSpPr>
          <p:cNvPr id="12" name="正方形/長方形 11"/>
          <p:cNvSpPr/>
          <p:nvPr/>
        </p:nvSpPr>
        <p:spPr>
          <a:xfrm>
            <a:off x="179512" y="1052736"/>
            <a:ext cx="8784976" cy="576064"/>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認知症に関して、精神疾患や介護等の関係部署が連携しながら取組みます。</a:t>
            </a:r>
          </a:p>
        </p:txBody>
      </p:sp>
    </p:spTree>
    <p:extLst>
      <p:ext uri="{BB962C8B-B14F-4D97-AF65-F5344CB8AC3E}">
        <p14:creationId xmlns:p14="http://schemas.microsoft.com/office/powerpoint/2010/main" val="1466129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2415" y="-22129"/>
            <a:ext cx="9144000" cy="1143000"/>
          </a:xfrm>
        </p:spPr>
        <p:txBody>
          <a:bodyPr>
            <a:noAutofit/>
          </a:bodyPr>
          <a:lstStyle/>
          <a:p>
            <a:pPr algn="l"/>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中間年（</a:t>
            </a:r>
            <a:r>
              <a:rPr lang="en-US" altLang="ja-JP" sz="2000" kern="100" dirty="0">
                <a:latin typeface="Meiryo UI" panose="020B0604030504040204" pitchFamily="50" charset="-128"/>
                <a:ea typeface="Meiryo UI" panose="020B0604030504040204" pitchFamily="50" charset="-128"/>
                <a:cs typeface="Meiryo UI" panose="020B0604030504040204" pitchFamily="50" charset="-128"/>
              </a:rPr>
              <a:t>2020</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年）まで</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2000" kern="100" dirty="0">
                <a:latin typeface="Meiryo UI" panose="020B0604030504040204" pitchFamily="50" charset="-128"/>
                <a:ea typeface="Meiryo UI" panose="020B0604030504040204" pitchFamily="50" charset="-128"/>
                <a:cs typeface="Meiryo UI" panose="020B0604030504040204" pitchFamily="50" charset="-128"/>
              </a:rPr>
              <a:t>取組み</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t/>
            </a:r>
            <a:br>
              <a:rPr lang="en-US" altLang="ja-JP" sz="2000" dirty="0" smtClean="0"/>
            </a:br>
            <a:r>
              <a:rPr lang="en-US" altLang="ja-JP" sz="3600" dirty="0" smtClean="0"/>
              <a:t>Ⅱ</a:t>
            </a:r>
            <a:r>
              <a:rPr lang="ja-JP" altLang="en-US" sz="3600" dirty="0" err="1" smtClean="0"/>
              <a:t>．</a:t>
            </a:r>
            <a:r>
              <a:rPr lang="ja-JP" altLang="en-US" sz="3600" dirty="0" smtClean="0"/>
              <a:t>認知症施策の推進③</a:t>
            </a:r>
            <a:endParaRPr kumimoji="1" lang="ja-JP" altLang="en-US" sz="3600" dirty="0"/>
          </a:p>
        </p:txBody>
      </p:sp>
      <p:sp>
        <p:nvSpPr>
          <p:cNvPr id="14" name="正方形/長方形 13"/>
          <p:cNvSpPr/>
          <p:nvPr/>
        </p:nvSpPr>
        <p:spPr>
          <a:xfrm>
            <a:off x="179512" y="1052736"/>
            <a:ext cx="8784976" cy="576064"/>
          </a:xfrm>
          <a:prstGeom prst="rect">
            <a:avLst/>
          </a:prstGeom>
          <a:ln>
            <a:noFill/>
          </a:ln>
          <a:effectLst>
            <a:glow rad="63500">
              <a:schemeClr val="accent2">
                <a:satMod val="175000"/>
                <a:alpha val="40000"/>
              </a:schemeClr>
            </a:glow>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6"/>
          </a:lnRef>
          <a:fillRef idx="1">
            <a:schemeClr val="lt1"/>
          </a:fillRef>
          <a:effectRef idx="0">
            <a:schemeClr val="accent6"/>
          </a:effectRef>
          <a:fontRef idx="minor">
            <a:schemeClr val="dk1"/>
          </a:fontRef>
        </p:style>
        <p:txBody>
          <a:bodyPr rtlCol="0" anchor="ctr"/>
          <a:lstStyle/>
          <a:p>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認知症に関して、精神疾患や介護等の関係部署が連携しながら取組みます。</a:t>
            </a:r>
          </a:p>
        </p:txBody>
      </p:sp>
      <p:graphicFrame>
        <p:nvGraphicFramePr>
          <p:cNvPr id="4" name="表 3"/>
          <p:cNvGraphicFramePr>
            <a:graphicFrameLocks noGrp="1"/>
          </p:cNvGraphicFramePr>
          <p:nvPr>
            <p:extLst>
              <p:ext uri="{D42A27DB-BD31-4B8C-83A1-F6EECF244321}">
                <p14:modId xmlns:p14="http://schemas.microsoft.com/office/powerpoint/2010/main" val="1771830225"/>
              </p:ext>
            </p:extLst>
          </p:nvPr>
        </p:nvGraphicFramePr>
        <p:xfrm>
          <a:off x="104874" y="1772816"/>
          <a:ext cx="8968786" cy="4896544"/>
        </p:xfrm>
        <a:graphic>
          <a:graphicData uri="http://schemas.openxmlformats.org/drawingml/2006/table">
            <a:tbl>
              <a:tblPr firstRow="1" bandRow="1">
                <a:tableStyleId>{16D9F66E-5EB9-4882-86FB-DCBF35E3C3E4}</a:tableStyleId>
              </a:tblPr>
              <a:tblGrid>
                <a:gridCol w="8968786">
                  <a:extLst>
                    <a:ext uri="{9D8B030D-6E8A-4147-A177-3AD203B41FA5}">
                      <a16:colId xmlns:a16="http://schemas.microsoft.com/office/drawing/2014/main" val="20000"/>
                    </a:ext>
                  </a:extLst>
                </a:gridCol>
              </a:tblGrid>
              <a:tr h="4896544">
                <a:tc>
                  <a:txBody>
                    <a:bodyPr/>
                    <a:lstStyle/>
                    <a:p>
                      <a:r>
                        <a:rPr kumimoji="1" lang="en-US" altLang="ja-JP" b="0" dirty="0" smtClean="0"/>
                        <a:t>【2019</a:t>
                      </a:r>
                      <a:r>
                        <a:rPr kumimoji="1" lang="ja-JP" altLang="en-US" b="0" dirty="0" smtClean="0"/>
                        <a:t>年度の取組み</a:t>
                      </a:r>
                      <a:r>
                        <a:rPr kumimoji="1" lang="en-US" altLang="ja-JP" b="0" dirty="0" smtClean="0"/>
                        <a:t>】</a:t>
                      </a:r>
                    </a:p>
                    <a:p>
                      <a:endParaRPr kumimoji="1" lang="ja-JP" altLang="en-US" b="0" dirty="0"/>
                    </a:p>
                  </a:txBody>
                  <a:tcPr/>
                </a:tc>
                <a:extLst>
                  <a:ext uri="{0D108BD9-81ED-4DB2-BD59-A6C34878D82A}">
                    <a16:rowId xmlns:a16="http://schemas.microsoft.com/office/drawing/2014/main" val="10000"/>
                  </a:ext>
                </a:extLst>
              </a:tr>
            </a:tbl>
          </a:graphicData>
        </a:graphic>
      </p:graphicFrame>
      <p:sp>
        <p:nvSpPr>
          <p:cNvPr id="7" name="テキスト ボックス 6"/>
          <p:cNvSpPr txBox="1"/>
          <p:nvPr/>
        </p:nvSpPr>
        <p:spPr>
          <a:xfrm>
            <a:off x="7177426" y="1866310"/>
            <a:ext cx="1656184" cy="338554"/>
          </a:xfrm>
          <a:prstGeom prst="rect">
            <a:avLst/>
          </a:prstGeom>
          <a:noFill/>
          <a:ln>
            <a:solidFill>
              <a:schemeClr val="accent1"/>
            </a:solidFill>
          </a:ln>
        </p:spPr>
        <p:txBody>
          <a:bodyPr wrap="square" rtlCol="0">
            <a:spAutoFit/>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資料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１－２</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参照</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5"/>
          <p:cNvSpPr>
            <a:spLocks noGrp="1"/>
          </p:cNvSpPr>
          <p:nvPr>
            <p:ph type="sldNum" sz="quarter" idx="12"/>
          </p:nvPr>
        </p:nvSpPr>
        <p:spPr>
          <a:xfrm>
            <a:off x="7020272" y="6525344"/>
            <a:ext cx="2133600" cy="365125"/>
          </a:xfrm>
        </p:spPr>
        <p:txBody>
          <a:bodyPr/>
          <a:lstStyle/>
          <a:p>
            <a:fld id="{E1872ECA-8BD3-40A3-BCA8-B8E971B7B40A}" type="slidenum">
              <a:rPr kumimoji="1" lang="ja-JP" altLang="en-US" smtClean="0"/>
              <a:t>9</a:t>
            </a:fld>
            <a:endParaRPr kumimoji="1" lang="ja-JP" altLang="en-US" dirty="0"/>
          </a:p>
        </p:txBody>
      </p:sp>
      <p:graphicFrame>
        <p:nvGraphicFramePr>
          <p:cNvPr id="9" name="図表 8"/>
          <p:cNvGraphicFramePr/>
          <p:nvPr>
            <p:extLst>
              <p:ext uri="{D42A27DB-BD31-4B8C-83A1-F6EECF244321}">
                <p14:modId xmlns:p14="http://schemas.microsoft.com/office/powerpoint/2010/main" val="2577597536"/>
              </p:ext>
            </p:extLst>
          </p:nvPr>
        </p:nvGraphicFramePr>
        <p:xfrm>
          <a:off x="179512" y="2204864"/>
          <a:ext cx="8784976" cy="4536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56453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2540</TotalTime>
  <Words>2437</Words>
  <Application>Microsoft Office PowerPoint</Application>
  <PresentationFormat>画面に合わせる (4:3)</PresentationFormat>
  <Paragraphs>515</Paragraphs>
  <Slides>14</Slides>
  <Notes>14</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14</vt:i4>
      </vt:variant>
    </vt:vector>
  </HeadingPairs>
  <TitlesOfParts>
    <vt:vector size="24" baseType="lpstr">
      <vt:lpstr>HG丸ｺﾞｼｯｸM-PRO</vt:lpstr>
      <vt:lpstr>Meiryo UI</vt:lpstr>
      <vt:lpstr>ＭＳ Ｐゴシック</vt:lpstr>
      <vt:lpstr>ＭＳ 明朝</vt:lpstr>
      <vt:lpstr>Arial</vt:lpstr>
      <vt:lpstr>Calibri</vt:lpstr>
      <vt:lpstr>Century</vt:lpstr>
      <vt:lpstr>Times New Roman</vt:lpstr>
      <vt:lpstr>Office ​​テーマ</vt:lpstr>
      <vt:lpstr>1_Office ​​テーマ</vt:lpstr>
      <vt:lpstr>堺市二次医療圏における 精神疾患医療の取組状況</vt:lpstr>
      <vt:lpstr>第7次大阪府医療計画（堺市圏域：精神疾患） ～2020年度（中間年）までの取組み～</vt:lpstr>
      <vt:lpstr>【中間年（2020年）までの取組み】 Ⅰ．依存症対策の推進①</vt:lpstr>
      <vt:lpstr>【中間年（2020年）までの取組み】 Ⅰ．依存症対策の推進②</vt:lpstr>
      <vt:lpstr>【中間年（2020年）までの取組み】 Ⅰ．依存症対策の推進③</vt:lpstr>
      <vt:lpstr>【中間年（2020年）までの取組み】 Ⅰ．依存症対策の推進④</vt:lpstr>
      <vt:lpstr>【中間年（2020年）までの取組み】 Ⅱ．認知症施策の推進①</vt:lpstr>
      <vt:lpstr>【中間年（2020年）までの取組み】 Ⅱ．認知症施策の推進②</vt:lpstr>
      <vt:lpstr>【中間年（2020年）までの取組み】 Ⅱ．認知症施策の推進③</vt:lpstr>
      <vt:lpstr>PowerPoint プレゼンテーション</vt:lpstr>
      <vt:lpstr>【中間年（2020年）までの取組み】 Ⅲ．地域移行・地域定着支援の推進②</vt:lpstr>
      <vt:lpstr>【中間年（2020年）までの取組み】 Ⅳ．自殺対策の推進①</vt:lpstr>
      <vt:lpstr>【中間年（2020年）までの取組み】 Ⅳ．自殺対策の推進②</vt:lpstr>
      <vt:lpstr>【中間年（2020年）までの取組み】 Ⅳ．自殺対策の推進③</vt:lpstr>
    </vt:vector>
  </TitlesOfParts>
  <Company>堺市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堺市二次医療圏における 精神疾患医療の現状</dc:title>
  <dc:creator>堺市</dc:creator>
  <cp:lastModifiedBy>米田　令</cp:lastModifiedBy>
  <cp:revision>114</cp:revision>
  <cp:lastPrinted>2019-11-16T05:26:03Z</cp:lastPrinted>
  <dcterms:created xsi:type="dcterms:W3CDTF">2019-01-26T01:31:25Z</dcterms:created>
  <dcterms:modified xsi:type="dcterms:W3CDTF">2019-11-22T08:33:01Z</dcterms:modified>
</cp:coreProperties>
</file>