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256" r:id="rId5"/>
    <p:sldId id="259" r:id="rId6"/>
    <p:sldId id="257" r:id="rId7"/>
    <p:sldId id="258"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4333" autoAdjust="0"/>
  </p:normalViewPr>
  <p:slideViewPr>
    <p:cSldViewPr snapToGrid="0">
      <p:cViewPr varScale="1">
        <p:scale>
          <a:sx n="74" d="100"/>
          <a:sy n="74" d="100"/>
        </p:scale>
        <p:origin x="9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7656D114-A047-443A-9F15-92631946EA52}" type="datetimeFigureOut">
              <a:rPr kumimoji="1" lang="ja-JP" altLang="en-US" smtClean="0"/>
              <a:t>2022/1/6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5F9181A-1513-4877-B6C5-E80AAF9D7083}" type="slidenum">
              <a:rPr kumimoji="1" lang="ja-JP" altLang="en-US" smtClean="0"/>
              <a:t>‹#›</a:t>
            </a:fld>
            <a:endParaRPr kumimoji="1" lang="ja-JP" altLang="en-US"/>
          </a:p>
        </p:txBody>
      </p:sp>
    </p:spTree>
    <p:extLst>
      <p:ext uri="{BB962C8B-B14F-4D97-AF65-F5344CB8AC3E}">
        <p14:creationId xmlns:p14="http://schemas.microsoft.com/office/powerpoint/2010/main" val="183937717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2022/1/6</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ABE555A-73DC-4007-90B6-6594F9B2E8BA}"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03585F-901E-4504-8924-7E24F5EB8258}"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7B090A-8352-4764-8F35-1B7BBAFDF54D}"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967C570-5E45-4AEC-B3DC-B8709888FEAE}"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527FF8A-1B32-491A-9715-1BC64E3053E3}"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990DBBC-1B35-457D-A5CD-F41615758E34}"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9A776AB-7D3B-4A33-B783-D517C1A8B02D}" type="datetime1">
              <a:rPr kumimoji="1" lang="ja-JP" altLang="en-US" smtClean="0"/>
              <a:t>2022/1/6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562616B-24B3-42FC-8DEC-028D770D11EF}" type="datetime1">
              <a:rPr kumimoji="1" lang="ja-JP" altLang="en-US" smtClean="0"/>
              <a:t>2022/1/6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78B5C4-D534-4620-8D26-5A4140266783}" type="datetime1">
              <a:rPr kumimoji="1" lang="ja-JP" altLang="en-US" smtClean="0"/>
              <a:t>2022/1/6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2D8E3B3-8C2B-472D-8EEA-A03CBF8A9067}"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079451-5368-4CC1-BDCC-779C666D698D}"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70771-766A-44E9-AC87-F96013DE0DD0}" type="datetime1">
              <a:rPr kumimoji="1" lang="ja-JP" altLang="en-US" smtClean="0"/>
              <a:t>2022/1/6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8900255"/>
              </p:ext>
            </p:extLst>
          </p:nvPr>
        </p:nvGraphicFramePr>
        <p:xfrm>
          <a:off x="282100" y="544216"/>
          <a:ext cx="11656615" cy="6017062"/>
        </p:xfrm>
        <a:graphic>
          <a:graphicData uri="http://schemas.openxmlformats.org/drawingml/2006/table">
            <a:tbl>
              <a:tblPr firstRow="1" firstCol="1" bandRow="1">
                <a:tableStyleId>{7DF18680-E054-41AD-8BC1-D1AEF772440D}</a:tableStyleId>
              </a:tblPr>
              <a:tblGrid>
                <a:gridCol w="337588">
                  <a:extLst>
                    <a:ext uri="{9D8B030D-6E8A-4147-A177-3AD203B41FA5}">
                      <a16:colId xmlns:a16="http://schemas.microsoft.com/office/drawing/2014/main" val="20000"/>
                    </a:ext>
                  </a:extLst>
                </a:gridCol>
                <a:gridCol w="3290300">
                  <a:extLst>
                    <a:ext uri="{9D8B030D-6E8A-4147-A177-3AD203B41FA5}">
                      <a16:colId xmlns:a16="http://schemas.microsoft.com/office/drawing/2014/main" val="20001"/>
                    </a:ext>
                  </a:extLst>
                </a:gridCol>
                <a:gridCol w="4007334">
                  <a:extLst>
                    <a:ext uri="{9D8B030D-6E8A-4147-A177-3AD203B41FA5}">
                      <a16:colId xmlns:a16="http://schemas.microsoft.com/office/drawing/2014/main" val="20002"/>
                    </a:ext>
                  </a:extLst>
                </a:gridCol>
                <a:gridCol w="1202811">
                  <a:extLst>
                    <a:ext uri="{9D8B030D-6E8A-4147-A177-3AD203B41FA5}">
                      <a16:colId xmlns:a16="http://schemas.microsoft.com/office/drawing/2014/main" val="20003"/>
                    </a:ext>
                  </a:extLst>
                </a:gridCol>
                <a:gridCol w="2818582">
                  <a:extLst>
                    <a:ext uri="{9D8B030D-6E8A-4147-A177-3AD203B41FA5}">
                      <a16:colId xmlns:a16="http://schemas.microsoft.com/office/drawing/2014/main" val="20004"/>
                    </a:ext>
                  </a:extLst>
                </a:gridCol>
              </a:tblGrid>
              <a:tr h="38026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医療計画に記載された</a:t>
                      </a:r>
                      <a:r>
                        <a:rPr lang="ja-JP" sz="900" kern="100" dirty="0">
                          <a:effectLst/>
                        </a:rPr>
                        <a:t>中間年まで</a:t>
                      </a:r>
                      <a:r>
                        <a:rPr lang="ja-JP" altLang="en-US" sz="900" kern="100" dirty="0">
                          <a:effectLst/>
                        </a:rPr>
                        <a:t>の</a:t>
                      </a:r>
                      <a:r>
                        <a:rPr lang="ja-JP" sz="900" kern="100" dirty="0">
                          <a:effectLst/>
                        </a:rPr>
                        <a:t>取組</a:t>
                      </a:r>
                    </a:p>
                    <a:p>
                      <a:pPr algn="ctr">
                        <a:spcAft>
                          <a:spcPts val="0"/>
                        </a:spcAft>
                      </a:pPr>
                      <a:r>
                        <a:rPr lang="ja-JP" sz="900" kern="100" dirty="0">
                          <a:effectLst/>
                        </a:rPr>
                        <a:t>（計画より転記）</a:t>
                      </a:r>
                      <a:endParaRPr lang="ja-JP"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中間評価年まで</a:t>
                      </a:r>
                      <a:r>
                        <a:rPr lang="ja-JP" sz="900" kern="100" dirty="0">
                          <a:effectLst/>
                        </a:rPr>
                        <a:t>の</a:t>
                      </a:r>
                      <a:r>
                        <a:rPr lang="ja-JP" altLang="en-US" sz="900" kern="100" dirty="0">
                          <a:effectLst/>
                        </a:rPr>
                        <a:t>取組内容と結果</a:t>
                      </a:r>
                      <a:endParaRPr lang="en-US" altLang="ja-JP" sz="900" kern="100" dirty="0">
                        <a:effectLst/>
                      </a:endParaRPr>
                    </a:p>
                    <a:p>
                      <a:pPr algn="ctr">
                        <a:spcAft>
                          <a:spcPts val="0"/>
                        </a:spcAft>
                      </a:pPr>
                      <a:r>
                        <a:rPr lang="ja-JP" altLang="en-US" sz="900" kern="100" dirty="0">
                          <a:effectLst/>
                        </a:rPr>
                        <a:t>（</a:t>
                      </a:r>
                      <a:r>
                        <a:rPr lang="en-US" altLang="ja-JP" sz="900" kern="100" dirty="0">
                          <a:effectLst/>
                        </a:rPr>
                        <a:t>2018</a:t>
                      </a:r>
                      <a:r>
                        <a:rPr lang="ja-JP" altLang="en-US" sz="900" kern="100" dirty="0">
                          <a:effectLst/>
                        </a:rPr>
                        <a:t>年度から</a:t>
                      </a:r>
                      <a:r>
                        <a:rPr lang="en-US" altLang="ja-JP" sz="900" kern="100" dirty="0">
                          <a:effectLst/>
                        </a:rPr>
                        <a:t>2021</a:t>
                      </a:r>
                      <a:r>
                        <a:rPr lang="ja-JP" altLang="en-US" sz="900" kern="100" dirty="0">
                          <a:effectLst/>
                        </a:rPr>
                        <a:t>年度までの取組）</a:t>
                      </a:r>
                      <a:endParaRPr lang="ja-JP" sz="900" kern="100" dirty="0">
                        <a:effectLst/>
                      </a:endParaRPr>
                    </a:p>
                  </a:txBody>
                  <a:tcPr marL="27807" marR="27807" marT="0" marB="0" anchor="ctr"/>
                </a:tc>
                <a:tc gridSpan="2">
                  <a:txBody>
                    <a:bodyPr/>
                    <a:lstStyle/>
                    <a:p>
                      <a:pPr algn="ctr">
                        <a:spcAft>
                          <a:spcPts val="0"/>
                        </a:spcAft>
                      </a:pPr>
                      <a:r>
                        <a:rPr lang="ja-JP" altLang="en-US"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中間評価年までの取組に対する評価</a:t>
                      </a:r>
                      <a:endParaRPr lang="ja-JP"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1173399">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900" kern="100" dirty="0">
                          <a:effectLst/>
                        </a:rPr>
                        <a:t>　◎：予定以上</a:t>
                      </a:r>
                      <a:endParaRPr lang="en-US" altLang="ja-JP" sz="900" kern="100" dirty="0">
                        <a:effectLst/>
                      </a:endParaRPr>
                    </a:p>
                    <a:p>
                      <a:pPr algn="l">
                        <a:spcAft>
                          <a:spcPts val="0"/>
                        </a:spcAft>
                      </a:pPr>
                      <a:r>
                        <a:rPr lang="ja-JP" altLang="en-US" sz="900" kern="100" dirty="0">
                          <a:effectLst/>
                        </a:rPr>
                        <a:t>　○：概ね予定どおり</a:t>
                      </a:r>
                      <a:endParaRPr lang="en-US" altLang="ja-JP" sz="900" kern="100" dirty="0">
                        <a:effectLst/>
                      </a:endParaRPr>
                    </a:p>
                    <a:p>
                      <a:pPr algn="l">
                        <a:spcAft>
                          <a:spcPts val="0"/>
                        </a:spcAft>
                      </a:pPr>
                      <a:r>
                        <a:rPr lang="ja-JP" altLang="en-US" sz="900" kern="100" dirty="0">
                          <a:effectLst/>
                        </a:rPr>
                        <a:t>　△：予定どおりでない</a:t>
                      </a:r>
                      <a:endParaRPr lang="en-US" altLang="ja-JP" sz="900" kern="100" dirty="0">
                        <a:effectLst/>
                      </a:endParaRPr>
                    </a:p>
                    <a:p>
                      <a:pPr algn="l">
                        <a:spcAft>
                          <a:spcPts val="0"/>
                        </a:spcAft>
                      </a:pPr>
                      <a:r>
                        <a:rPr lang="ja-JP" altLang="en-US"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900" b="0" kern="100" dirty="0">
                          <a:solidFill>
                            <a:schemeClr val="tx1"/>
                          </a:solidFill>
                          <a:effectLst/>
                          <a:latin typeface="+mn-ea"/>
                          <a:ea typeface="+mn-ea"/>
                          <a:cs typeface="Times New Roman" panose="02020603050405020304" pitchFamily="18" charset="0"/>
                        </a:rPr>
                        <a:t>：未実施</a:t>
                      </a:r>
                      <a:endParaRPr lang="ja-JP" sz="9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ctr"/>
                      <a:r>
                        <a:rPr kumimoji="1" lang="ja-JP" altLang="en-US" sz="900" dirty="0"/>
                        <a:t>最終年までの取組の概要</a:t>
                      </a:r>
                    </a:p>
                  </a:txBody>
                  <a:tcPr marL="27807" marR="27807" marT="0" marB="0" anchor="ctr"/>
                </a:tc>
                <a:extLst>
                  <a:ext uri="{0D108BD9-81ED-4DB2-BD59-A6C34878D82A}">
                    <a16:rowId xmlns:a16="http://schemas.microsoft.com/office/drawing/2014/main" val="10001"/>
                  </a:ext>
                </a:extLst>
              </a:tr>
              <a:tr h="609865">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a:effectLst/>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a:solidFill>
                            <a:schemeClr val="tx1"/>
                          </a:solidFill>
                          <a:effectLst/>
                        </a:rPr>
                        <a:t>・病院連絡会を開催（</a:t>
                      </a:r>
                      <a:r>
                        <a:rPr lang="en-US" altLang="ja-JP" sz="800" kern="100" dirty="0">
                          <a:solidFill>
                            <a:schemeClr val="tx1"/>
                          </a:solidFill>
                          <a:effectLst/>
                        </a:rPr>
                        <a:t>2018</a:t>
                      </a:r>
                      <a:r>
                        <a:rPr lang="ja-JP" altLang="en-US" sz="800" kern="100" dirty="0">
                          <a:solidFill>
                            <a:schemeClr val="tx1"/>
                          </a:solidFill>
                          <a:effectLst/>
                        </a:rPr>
                        <a:t>年度：</a:t>
                      </a:r>
                      <a:r>
                        <a:rPr lang="en-US" altLang="ja-JP" sz="800" kern="100" dirty="0">
                          <a:solidFill>
                            <a:schemeClr val="tx1"/>
                          </a:solidFill>
                          <a:effectLst/>
                        </a:rPr>
                        <a:t>2</a:t>
                      </a:r>
                      <a:r>
                        <a:rPr lang="ja-JP" altLang="en-US" sz="800" kern="100" dirty="0">
                          <a:solidFill>
                            <a:schemeClr val="tx1"/>
                          </a:solidFill>
                          <a:effectLst/>
                        </a:rPr>
                        <a:t>回、</a:t>
                      </a:r>
                      <a:r>
                        <a:rPr lang="en-US" altLang="ja-JP" sz="800" kern="100" dirty="0">
                          <a:solidFill>
                            <a:schemeClr val="tx1"/>
                          </a:solidFill>
                          <a:effectLst/>
                        </a:rPr>
                        <a:t>2019</a:t>
                      </a:r>
                      <a:r>
                        <a:rPr lang="ja-JP" altLang="en-US" sz="800" kern="100" dirty="0">
                          <a:solidFill>
                            <a:schemeClr val="tx1"/>
                          </a:solidFill>
                          <a:effectLst/>
                        </a:rPr>
                        <a:t>年度：</a:t>
                      </a:r>
                      <a:r>
                        <a:rPr lang="en-US" altLang="ja-JP" sz="800" kern="100" dirty="0">
                          <a:solidFill>
                            <a:schemeClr val="tx1"/>
                          </a:solidFill>
                          <a:effectLst/>
                        </a:rPr>
                        <a:t>2</a:t>
                      </a:r>
                      <a:r>
                        <a:rPr lang="ja-JP" altLang="en-US" sz="800" kern="100" dirty="0">
                          <a:solidFill>
                            <a:schemeClr val="tx1"/>
                          </a:solidFill>
                          <a:effectLst/>
                        </a:rPr>
                        <a:t>回、</a:t>
                      </a:r>
                      <a:r>
                        <a:rPr lang="en-US" altLang="ja-JP" sz="800" kern="100" dirty="0">
                          <a:solidFill>
                            <a:schemeClr val="tx1"/>
                          </a:solidFill>
                          <a:effectLst/>
                        </a:rPr>
                        <a:t>2021</a:t>
                      </a:r>
                      <a:r>
                        <a:rPr lang="ja-JP" altLang="en-US" sz="800" kern="100" dirty="0">
                          <a:solidFill>
                            <a:schemeClr val="tx1"/>
                          </a:solidFill>
                          <a:effectLst/>
                        </a:rPr>
                        <a:t>年度（予定）：</a:t>
                      </a:r>
                      <a:r>
                        <a:rPr lang="en-US" altLang="ja-JP" sz="800" kern="100" dirty="0">
                          <a:solidFill>
                            <a:schemeClr val="tx1"/>
                          </a:solidFill>
                          <a:effectLst/>
                        </a:rPr>
                        <a:t>1</a:t>
                      </a:r>
                      <a:r>
                        <a:rPr lang="ja-JP" altLang="en-US" sz="800" kern="100" dirty="0">
                          <a:solidFill>
                            <a:schemeClr val="tx1"/>
                          </a:solidFill>
                          <a:effectLst/>
                        </a:rPr>
                        <a:t>回）し、不足している医療機能など、堺市二次医療圏の現状について情報共有を図りました。その状況については、各年度内の大阪府堺市保健医療協議会及び医療・病床部会において報告しており、</a:t>
                      </a:r>
                      <a:r>
                        <a:rPr lang="en-US" altLang="ja-JP" sz="800" kern="100" dirty="0">
                          <a:solidFill>
                            <a:schemeClr val="tx1"/>
                          </a:solidFill>
                          <a:effectLst/>
                        </a:rPr>
                        <a:t>2021</a:t>
                      </a:r>
                      <a:r>
                        <a:rPr lang="ja-JP" altLang="en-US" sz="800" kern="100" dirty="0">
                          <a:solidFill>
                            <a:schemeClr val="tx1"/>
                          </a:solidFill>
                          <a:effectLst/>
                        </a:rPr>
                        <a:t>年度においても同協議会及び同部会において報告する予定です</a:t>
                      </a:r>
                      <a:r>
                        <a:rPr lang="ja-JP" altLang="en-US" sz="800" kern="100" dirty="0" smtClean="0">
                          <a:solidFill>
                            <a:schemeClr val="tx1"/>
                          </a:solidFill>
                          <a:effectLst/>
                        </a:rPr>
                        <a:t>。</a:t>
                      </a:r>
                      <a:endParaRPr lang="en-US" altLang="ja-JP" sz="800"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kern="100" dirty="0">
                        <a:solidFill>
                          <a:schemeClr val="tx1"/>
                        </a:solidFill>
                        <a:effectLst/>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kern="100" dirty="0">
                          <a:solidFill>
                            <a:schemeClr val="tx1"/>
                          </a:solidFill>
                          <a:effectLst/>
                          <a:latin typeface="+mn-ea"/>
                          <a:ea typeface="+mn-ea"/>
                          <a:cs typeface="Times New Roman" panose="02020603050405020304" pitchFamily="18" charset="0"/>
                        </a:rPr>
                        <a:t>○</a:t>
                      </a:r>
                      <a:endParaRPr lang="ja-JP"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a:effectLst/>
                      </a:endParaRPr>
                    </a:p>
                  </a:txBody>
                  <a:tcPr marL="27807" marR="27807" marT="0" marB="0"/>
                </a:tc>
                <a:extLst>
                  <a:ext uri="{0D108BD9-81ED-4DB2-BD59-A6C34878D82A}">
                    <a16:rowId xmlns:a16="http://schemas.microsoft.com/office/drawing/2014/main" val="10002"/>
                  </a:ext>
                </a:extLst>
              </a:tr>
              <a:tr h="401349">
                <a:tc rowSpan="5">
                  <a:txBody>
                    <a:bodyPr/>
                    <a:lstStyle/>
                    <a:p>
                      <a:pPr algn="ctr">
                        <a:spcAft>
                          <a:spcPts val="0"/>
                        </a:spcAft>
                      </a:pPr>
                      <a:r>
                        <a:rPr lang="ja-JP" altLang="en-US" sz="700" kern="100" dirty="0">
                          <a:effectLst/>
                        </a:rPr>
                        <a:t>在宅</a:t>
                      </a:r>
                      <a:endParaRPr lang="en-US" altLang="ja-JP" sz="700" kern="100" dirty="0">
                        <a:effectLst/>
                      </a:endParaRPr>
                    </a:p>
                    <a:p>
                      <a:pPr algn="ctr">
                        <a:spcAft>
                          <a:spcPts val="0"/>
                        </a:spcAft>
                      </a:pPr>
                      <a:r>
                        <a:rPr lang="ja-JP" altLang="en-US" sz="700" kern="100" dirty="0">
                          <a:effectLst/>
                        </a:rPr>
                        <a:t>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a:effectLst/>
                        </a:rPr>
                        <a:t>病病</a:t>
                      </a:r>
                      <a:r>
                        <a:rPr lang="ja-JP" altLang="en-US" sz="800" kern="100" dirty="0">
                          <a:effectLst/>
                        </a:rPr>
                        <a:t>、病診連携を図る</a:t>
                      </a:r>
                      <a:r>
                        <a:rPr lang="en-US" altLang="ja-JP" sz="800" kern="100" dirty="0">
                          <a:effectLst/>
                        </a:rPr>
                        <a:t>ICT</a:t>
                      </a:r>
                      <a:r>
                        <a:rPr lang="ja-JP" altLang="en-US" sz="800" kern="100" dirty="0">
                          <a:effectLst/>
                        </a:rPr>
                        <a:t>活用の理解のため、既に取組んでいる地域の事例を報告する等情報共有等の支援を行います。</a:t>
                      </a:r>
                      <a:endParaRPr lang="en-US" altLang="ja-JP" sz="800" kern="100" dirty="0">
                        <a:effectLst/>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・堺市医師会と地域医療支援病院とともに開催した地域医療連携</a:t>
                      </a:r>
                      <a:r>
                        <a:rPr lang="en-US" altLang="ja-JP" sz="800" b="0" kern="100" dirty="0">
                          <a:solidFill>
                            <a:schemeClr val="tx1"/>
                          </a:solidFill>
                          <a:effectLst/>
                          <a:latin typeface="+mn-ea"/>
                          <a:ea typeface="+mn-ea"/>
                          <a:cs typeface="Times New Roman" panose="02020603050405020304" pitchFamily="18" charset="0"/>
                        </a:rPr>
                        <a:t>ICT</a:t>
                      </a:r>
                      <a:r>
                        <a:rPr lang="ja-JP" altLang="en-US" sz="800" b="0" kern="100" dirty="0">
                          <a:solidFill>
                            <a:schemeClr val="tx1"/>
                          </a:solidFill>
                          <a:effectLst/>
                          <a:latin typeface="+mn-ea"/>
                          <a:ea typeface="+mn-ea"/>
                          <a:cs typeface="Times New Roman" panose="02020603050405020304" pitchFamily="18" charset="0"/>
                        </a:rPr>
                        <a:t>に関する勉強会や担当者会議を経て、堺市医師会、地域医療支援病院、本市の三者で堺市地域医療情報ネットワーク運営協議会を発足しました。同協議会で具体的協議を進めた結果、令和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6</a:t>
                      </a:r>
                      <a:r>
                        <a:rPr lang="ja-JP" altLang="en-US" sz="800" b="0" kern="100" dirty="0">
                          <a:solidFill>
                            <a:schemeClr val="tx1"/>
                          </a:solidFill>
                          <a:effectLst/>
                          <a:latin typeface="+mn-ea"/>
                          <a:ea typeface="+mn-ea"/>
                          <a:cs typeface="Times New Roman" panose="02020603050405020304" pitchFamily="18" charset="0"/>
                        </a:rPr>
                        <a:t>月よりシステム稼働を実現しました。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診療所と病院をつなぐネットワークの利用を推進し、医療の提供に必要な診療情報・投薬情報の共有など、診療所と病院との円滑な連携を促進します。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784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prstClr val="black"/>
                          </a:solidFill>
                          <a:effectLst/>
                          <a:uLnTx/>
                          <a:uFillTx/>
                          <a:latin typeface="+mn-lt"/>
                          <a:ea typeface="+mn-ea"/>
                          <a:cs typeface="+mn-cs"/>
                        </a:rPr>
                        <a:t>24</a:t>
                      </a:r>
                      <a:r>
                        <a:rPr kumimoji="1" lang="ja-JP" altLang="en-US" sz="800" b="0" i="0" u="none" strike="noStrike" kern="100" cap="none" spc="0" normalizeH="0" baseline="0" noProof="0" dirty="0">
                          <a:ln>
                            <a:noFill/>
                          </a:ln>
                          <a:solidFill>
                            <a:prstClr val="black"/>
                          </a:solidFill>
                          <a:effectLst/>
                          <a:uLnTx/>
                          <a:uFillTx/>
                          <a:latin typeface="+mn-lt"/>
                          <a:ea typeface="+mn-ea"/>
                          <a:cs typeface="+mn-cs"/>
                        </a:rPr>
                        <a:t>時間</a:t>
                      </a:r>
                      <a:r>
                        <a:rPr kumimoji="1" lang="en-US" altLang="ja-JP" sz="800" b="0" i="0" u="none" strike="noStrike" kern="100" cap="none" spc="0" normalizeH="0" baseline="0" noProof="0" dirty="0">
                          <a:ln>
                            <a:noFill/>
                          </a:ln>
                          <a:solidFill>
                            <a:prstClr val="black"/>
                          </a:solidFill>
                          <a:effectLst/>
                          <a:uLnTx/>
                          <a:uFillTx/>
                          <a:latin typeface="+mn-lt"/>
                          <a:ea typeface="+mn-ea"/>
                          <a:cs typeface="+mn-cs"/>
                        </a:rPr>
                        <a:t>365</a:t>
                      </a:r>
                      <a:r>
                        <a:rPr kumimoji="1" lang="ja-JP" altLang="en-US" sz="800" b="0" i="0" u="none" strike="noStrike" kern="100" cap="none" spc="0" normalizeH="0" baseline="0" noProof="0" dirty="0">
                          <a:ln>
                            <a:noFill/>
                          </a:ln>
                          <a:solidFill>
                            <a:prstClr val="black"/>
                          </a:solidFill>
                          <a:effectLst/>
                          <a:uLnTx/>
                          <a:uFillTx/>
                          <a:latin typeface="+mn-lt"/>
                          <a:ea typeface="+mn-ea"/>
                          <a:cs typeface="+mn-cs"/>
                        </a:rPr>
                        <a:t>日の在宅医療支援の在り方、方向性について検討します。</a:t>
                      </a: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txBody>
                  <a:tcPr marL="27807" marR="27807" marT="0" marB="0"/>
                </a:tc>
                <a:tc>
                  <a:txBody>
                    <a:bodyPr/>
                    <a:lstStyle/>
                    <a:p>
                      <a:pPr algn="l">
                        <a:spcAft>
                          <a:spcPts val="0"/>
                        </a:spcAft>
                      </a:pPr>
                      <a:r>
                        <a:rPr lang="ja-JP" altLang="en-US" sz="800" b="0" u="none" kern="100" dirty="0">
                          <a:solidFill>
                            <a:schemeClr val="tx1"/>
                          </a:solidFill>
                          <a:effectLst/>
                          <a:latin typeface="+mn-ea"/>
                          <a:ea typeface="+mn-ea"/>
                          <a:cs typeface="Times New Roman" panose="02020603050405020304" pitchFamily="18" charset="0"/>
                        </a:rPr>
                        <a:t>・在宅医療・ターミナルケア部会を開催（</a:t>
                      </a:r>
                      <a:r>
                        <a:rPr lang="en-US" altLang="ja-JP" sz="800" b="0" u="none" kern="100" dirty="0">
                          <a:solidFill>
                            <a:schemeClr val="tx1"/>
                          </a:solidFill>
                          <a:effectLst/>
                          <a:latin typeface="+mn-ea"/>
                          <a:ea typeface="+mn-ea"/>
                          <a:cs typeface="Times New Roman" panose="02020603050405020304" pitchFamily="18" charset="0"/>
                        </a:rPr>
                        <a:t>2018</a:t>
                      </a:r>
                      <a:r>
                        <a:rPr lang="ja-JP" altLang="en-US" sz="800" b="0" u="none" kern="100" dirty="0">
                          <a:solidFill>
                            <a:schemeClr val="tx1"/>
                          </a:solidFill>
                          <a:effectLst/>
                          <a:latin typeface="+mn-ea"/>
                          <a:ea typeface="+mn-ea"/>
                          <a:cs typeface="Times New Roman" panose="02020603050405020304" pitchFamily="18" charset="0"/>
                        </a:rPr>
                        <a:t>年度：</a:t>
                      </a:r>
                      <a:r>
                        <a:rPr lang="en-US" altLang="ja-JP" sz="800" b="0" u="none" kern="100" dirty="0">
                          <a:solidFill>
                            <a:schemeClr val="tx1"/>
                          </a:solidFill>
                          <a:effectLst/>
                          <a:latin typeface="+mn-ea"/>
                          <a:ea typeface="+mn-ea"/>
                          <a:cs typeface="Times New Roman" panose="02020603050405020304" pitchFamily="18" charset="0"/>
                        </a:rPr>
                        <a:t>1</a:t>
                      </a:r>
                      <a:r>
                        <a:rPr lang="ja-JP" altLang="en-US" sz="800" b="0" u="none" kern="100" dirty="0">
                          <a:solidFill>
                            <a:schemeClr val="tx1"/>
                          </a:solidFill>
                          <a:effectLst/>
                          <a:latin typeface="+mn-ea"/>
                          <a:ea typeface="+mn-ea"/>
                          <a:cs typeface="Times New Roman" panose="02020603050405020304" pitchFamily="18" charset="0"/>
                        </a:rPr>
                        <a:t>回、</a:t>
                      </a:r>
                      <a:r>
                        <a:rPr lang="en-US" altLang="ja-JP" sz="800" b="0" u="none" kern="100" dirty="0">
                          <a:solidFill>
                            <a:schemeClr val="tx1"/>
                          </a:solidFill>
                          <a:effectLst/>
                          <a:latin typeface="+mn-ea"/>
                          <a:ea typeface="+mn-ea"/>
                          <a:cs typeface="Times New Roman" panose="02020603050405020304" pitchFamily="18" charset="0"/>
                        </a:rPr>
                        <a:t>2019</a:t>
                      </a:r>
                      <a:r>
                        <a:rPr lang="ja-JP" altLang="en-US" sz="800" b="0" u="none" kern="100" dirty="0">
                          <a:solidFill>
                            <a:schemeClr val="tx1"/>
                          </a:solidFill>
                          <a:effectLst/>
                          <a:latin typeface="+mn-ea"/>
                          <a:ea typeface="+mn-ea"/>
                          <a:cs typeface="Times New Roman" panose="02020603050405020304" pitchFamily="18" charset="0"/>
                        </a:rPr>
                        <a:t>年度：</a:t>
                      </a:r>
                      <a:r>
                        <a:rPr lang="en-US" altLang="ja-JP" sz="800" b="0" u="none" kern="100" dirty="0">
                          <a:solidFill>
                            <a:schemeClr val="tx1"/>
                          </a:solidFill>
                          <a:effectLst/>
                          <a:latin typeface="+mn-ea"/>
                          <a:ea typeface="+mn-ea"/>
                          <a:cs typeface="Times New Roman" panose="02020603050405020304" pitchFamily="18" charset="0"/>
                        </a:rPr>
                        <a:t>1</a:t>
                      </a:r>
                      <a:r>
                        <a:rPr lang="ja-JP" altLang="en-US" sz="800" b="0" u="none" kern="100" dirty="0">
                          <a:solidFill>
                            <a:schemeClr val="tx1"/>
                          </a:solidFill>
                          <a:effectLst/>
                          <a:latin typeface="+mn-ea"/>
                          <a:ea typeface="+mn-ea"/>
                          <a:cs typeface="Times New Roman" panose="02020603050405020304" pitchFamily="18" charset="0"/>
                        </a:rPr>
                        <a:t>回、</a:t>
                      </a:r>
                      <a:r>
                        <a:rPr lang="en-US" altLang="ja-JP" sz="800" b="0" u="none" kern="100" dirty="0">
                          <a:solidFill>
                            <a:schemeClr val="tx1"/>
                          </a:solidFill>
                          <a:effectLst/>
                          <a:latin typeface="+mn-ea"/>
                          <a:ea typeface="+mn-ea"/>
                          <a:cs typeface="Times New Roman" panose="02020603050405020304" pitchFamily="18" charset="0"/>
                        </a:rPr>
                        <a:t>2021</a:t>
                      </a:r>
                      <a:r>
                        <a:rPr lang="ja-JP" altLang="en-US" sz="800" b="0" u="none" kern="100" dirty="0">
                          <a:solidFill>
                            <a:schemeClr val="tx1"/>
                          </a:solidFill>
                          <a:effectLst/>
                          <a:latin typeface="+mn-ea"/>
                          <a:ea typeface="+mn-ea"/>
                          <a:cs typeface="Times New Roman" panose="02020603050405020304" pitchFamily="18" charset="0"/>
                        </a:rPr>
                        <a:t>年度（予定）：</a:t>
                      </a:r>
                      <a:r>
                        <a:rPr lang="en-US" altLang="ja-JP" sz="800" b="0" u="none" kern="100" dirty="0">
                          <a:solidFill>
                            <a:schemeClr val="tx1"/>
                          </a:solidFill>
                          <a:effectLst/>
                          <a:latin typeface="+mn-ea"/>
                          <a:ea typeface="+mn-ea"/>
                          <a:cs typeface="Times New Roman" panose="02020603050405020304" pitchFamily="18" charset="0"/>
                        </a:rPr>
                        <a:t>1</a:t>
                      </a:r>
                      <a:r>
                        <a:rPr lang="ja-JP" altLang="en-US" sz="800" b="0" u="none" kern="100" dirty="0">
                          <a:solidFill>
                            <a:schemeClr val="tx1"/>
                          </a:solidFill>
                          <a:effectLst/>
                          <a:latin typeface="+mn-ea"/>
                          <a:ea typeface="+mn-ea"/>
                          <a:cs typeface="Times New Roman" panose="02020603050405020304" pitchFamily="18" charset="0"/>
                        </a:rPr>
                        <a:t>回）し、</a:t>
                      </a:r>
                      <a:r>
                        <a:rPr lang="en-US" altLang="ja-JP" sz="800" b="0" u="none" kern="100" dirty="0">
                          <a:solidFill>
                            <a:schemeClr val="tx1"/>
                          </a:solidFill>
                          <a:effectLst/>
                          <a:latin typeface="+mn-ea"/>
                          <a:ea typeface="+mn-ea"/>
                          <a:cs typeface="Times New Roman" panose="02020603050405020304" pitchFamily="18" charset="0"/>
                        </a:rPr>
                        <a:t>24</a:t>
                      </a:r>
                      <a:r>
                        <a:rPr lang="ja-JP" altLang="en-US" sz="800" b="0" u="none" kern="100" dirty="0">
                          <a:solidFill>
                            <a:schemeClr val="tx1"/>
                          </a:solidFill>
                          <a:effectLst/>
                          <a:latin typeface="+mn-ea"/>
                          <a:ea typeface="+mn-ea"/>
                          <a:cs typeface="Times New Roman" panose="02020603050405020304" pitchFamily="18" charset="0"/>
                        </a:rPr>
                        <a:t>時間</a:t>
                      </a:r>
                      <a:r>
                        <a:rPr lang="en-US" altLang="ja-JP" sz="800" b="0" u="none" kern="100" dirty="0">
                          <a:solidFill>
                            <a:schemeClr val="tx1"/>
                          </a:solidFill>
                          <a:effectLst/>
                          <a:latin typeface="+mn-ea"/>
                          <a:ea typeface="+mn-ea"/>
                          <a:cs typeface="Times New Roman" panose="02020603050405020304" pitchFamily="18" charset="0"/>
                        </a:rPr>
                        <a:t>365</a:t>
                      </a:r>
                      <a:r>
                        <a:rPr lang="ja-JP" altLang="en-US" sz="800" b="0" u="none" kern="100" dirty="0">
                          <a:solidFill>
                            <a:schemeClr val="tx1"/>
                          </a:solidFill>
                          <a:effectLst/>
                          <a:latin typeface="+mn-ea"/>
                          <a:ea typeface="+mn-ea"/>
                          <a:cs typeface="Times New Roman" panose="02020603050405020304" pitchFamily="18" charset="0"/>
                        </a:rPr>
                        <a:t>日の在宅医療支援の在り方や方向性、入退院支援マニュアルの作成等についての情報共有及び検討を行いました。</a:t>
                      </a:r>
                      <a:endParaRPr lang="en-US" altLang="ja-JP" sz="800" b="0" u="none"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u="none"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prstClr val="black"/>
                          </a:solidFill>
                          <a:effectLst/>
                          <a:uLnTx/>
                          <a:uFillTx/>
                          <a:latin typeface="+mn-lt"/>
                          <a:ea typeface="+mn-ea"/>
                          <a:cs typeface="+mn-cs"/>
                        </a:rPr>
                        <a:t>24</a:t>
                      </a:r>
                      <a:r>
                        <a:rPr kumimoji="1" lang="ja-JP" altLang="en-US" sz="800" b="0" i="0" u="none" strike="noStrike" kern="100" cap="none" spc="0" normalizeH="0" baseline="0" noProof="0" dirty="0">
                          <a:ln>
                            <a:noFill/>
                          </a:ln>
                          <a:solidFill>
                            <a:prstClr val="black"/>
                          </a:solidFill>
                          <a:effectLst/>
                          <a:uLnTx/>
                          <a:uFillTx/>
                          <a:latin typeface="+mn-lt"/>
                          <a:ea typeface="+mn-ea"/>
                          <a:cs typeface="+mn-cs"/>
                        </a:rPr>
                        <a:t>時間</a:t>
                      </a:r>
                      <a:r>
                        <a:rPr kumimoji="1" lang="en-US" altLang="ja-JP" sz="800" b="0" i="0" u="none" strike="noStrike" kern="100" cap="none" spc="0" normalizeH="0" baseline="0" noProof="0" dirty="0">
                          <a:ln>
                            <a:noFill/>
                          </a:ln>
                          <a:solidFill>
                            <a:prstClr val="black"/>
                          </a:solidFill>
                          <a:effectLst/>
                          <a:uLnTx/>
                          <a:uFillTx/>
                          <a:latin typeface="+mn-lt"/>
                          <a:ea typeface="+mn-ea"/>
                          <a:cs typeface="+mn-cs"/>
                        </a:rPr>
                        <a:t>365</a:t>
                      </a:r>
                      <a:r>
                        <a:rPr kumimoji="1" lang="ja-JP" altLang="en-US" sz="800" b="0" i="0" u="none" strike="noStrike" kern="100" cap="none" spc="0" normalizeH="0" baseline="0" noProof="0" dirty="0">
                          <a:ln>
                            <a:noFill/>
                          </a:ln>
                          <a:solidFill>
                            <a:prstClr val="black"/>
                          </a:solidFill>
                          <a:effectLst/>
                          <a:uLnTx/>
                          <a:uFillTx/>
                          <a:latin typeface="+mn-lt"/>
                          <a:ea typeface="+mn-ea"/>
                          <a:cs typeface="+mn-cs"/>
                        </a:rPr>
                        <a:t>日の在宅医療支援の在り方、方向性について検討します。</a:t>
                      </a: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txBody>
                  <a:tcPr marL="27807" marR="27807" marT="0" marB="0"/>
                </a:tc>
                <a:extLst>
                  <a:ext uri="{0D108BD9-81ED-4DB2-BD59-A6C34878D82A}">
                    <a16:rowId xmlns:a16="http://schemas.microsoft.com/office/drawing/2014/main" val="10005"/>
                  </a:ext>
                </a:extLst>
              </a:tr>
              <a:tr h="927453">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・地域包括ケアシステム審議会（平成</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年度は年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回開催・令和元年度は年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回開催・令和</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年度は年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回開催・令和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年度は年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開催予定）で議論し、在宅医療と介護連携も含めた地域包括ケアシステム推進のための計画を令和元年度に策定しました。同計画に記載している各取組の進捗状況については、ＰＤＣＡサイクルにより、毎年管理していま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・堺市医師会が主導する「堺市における医療と介護の連携をすすめる関係者会議」に参画し、医療介護連携の推進に向けた取組を展開しています。</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a:solidFill>
                            <a:schemeClr val="tx1"/>
                          </a:solidFill>
                          <a:effectLst/>
                          <a:latin typeface="+mn-ea"/>
                          <a:ea typeface="+mn-ea"/>
                          <a:cs typeface="Times New Roman" panose="02020603050405020304" pitchFamily="18" charset="0"/>
                        </a:rPr>
                        <a:t>地域包括ケアシステム審議会や「堺市における医療と介護の連携を進める関係者会議」等において、医療・介護関係者の情報共有を進め、在宅医療と介護の連携推進に向けた取組を進めていきます。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401349">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在宅医療サービスの基盤整備のために、医科、歯科、薬科等の各種研修会に協力します。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・医師会・歯科医師会・薬剤師会と連携し、医師向け・歯科医師向け・薬剤師向けの認知症対応力研修を市が主体となって実施しています。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引き続き、医師会・歯科医師会・薬剤師会と連携しながら、研修の充実を図っていきます。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401349">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住民にかかりつけ医・歯科医・薬局を持つことや地域での看取り等について、普及啓発に取組みます。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・地域包括ケアシステムシンポジウムで「かかりつけ医・歯科医・薬局」の大切さを講演。また、</a:t>
                      </a:r>
                      <a:r>
                        <a:rPr lang="en-US" altLang="ja-JP" sz="800" b="0" kern="100" dirty="0">
                          <a:solidFill>
                            <a:schemeClr val="tx1"/>
                          </a:solidFill>
                          <a:effectLst/>
                          <a:latin typeface="+mn-ea"/>
                          <a:ea typeface="+mn-ea"/>
                          <a:cs typeface="Times New Roman" panose="02020603050405020304" pitchFamily="18" charset="0"/>
                        </a:rPr>
                        <a:t>ACP</a:t>
                      </a:r>
                      <a:r>
                        <a:rPr lang="ja-JP" altLang="en-US" sz="800" b="0" kern="100" dirty="0">
                          <a:solidFill>
                            <a:schemeClr val="tx1"/>
                          </a:solidFill>
                          <a:effectLst/>
                          <a:latin typeface="+mn-ea"/>
                          <a:ea typeface="+mn-ea"/>
                          <a:cs typeface="Times New Roman" panose="02020603050405020304" pitchFamily="18" charset="0"/>
                        </a:rPr>
                        <a:t>に関する研修や講演会を市民・関係者向けに実施し、</a:t>
                      </a:r>
                      <a:r>
                        <a:rPr lang="en-US" altLang="ja-JP" sz="800" b="0" kern="100" dirty="0">
                          <a:solidFill>
                            <a:schemeClr val="tx1"/>
                          </a:solidFill>
                          <a:effectLst/>
                          <a:latin typeface="+mn-ea"/>
                          <a:ea typeface="+mn-ea"/>
                          <a:cs typeface="Times New Roman" panose="02020603050405020304" pitchFamily="18" charset="0"/>
                        </a:rPr>
                        <a:t>ACP</a:t>
                      </a:r>
                      <a:r>
                        <a:rPr lang="ja-JP" altLang="en-US" sz="800" b="0" kern="100" dirty="0">
                          <a:solidFill>
                            <a:schemeClr val="tx1"/>
                          </a:solidFill>
                          <a:effectLst/>
                          <a:latin typeface="+mn-ea"/>
                          <a:ea typeface="+mn-ea"/>
                          <a:cs typeface="Times New Roman" panose="02020603050405020304" pitchFamily="18" charset="0"/>
                        </a:rPr>
                        <a:t>等について知って考える機会を設けました。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・健康づくり講演会として「人生を豊かに過ごすために話しておきたいこと～</a:t>
                      </a:r>
                      <a:r>
                        <a:rPr lang="en-US" altLang="ja-JP" sz="800" b="0" kern="100" dirty="0">
                          <a:solidFill>
                            <a:schemeClr val="tx1"/>
                          </a:solidFill>
                          <a:effectLst/>
                          <a:latin typeface="+mn-ea"/>
                          <a:ea typeface="+mn-ea"/>
                          <a:cs typeface="Times New Roman" panose="02020603050405020304" pitchFamily="18" charset="0"/>
                        </a:rPr>
                        <a:t>ACP</a:t>
                      </a:r>
                      <a:r>
                        <a:rPr lang="ja-JP" altLang="en-US" sz="800" b="0" kern="100" dirty="0">
                          <a:solidFill>
                            <a:schemeClr val="tx1"/>
                          </a:solidFill>
                          <a:effectLst/>
                          <a:latin typeface="+mn-ea"/>
                          <a:ea typeface="+mn-ea"/>
                          <a:cs typeface="Times New Roman" panose="02020603050405020304" pitchFamily="18" charset="0"/>
                        </a:rPr>
                        <a:t>（アドバンス・ケア・プランニング）って何？」を開催し、</a:t>
                      </a:r>
                      <a:r>
                        <a:rPr lang="en-US" altLang="ja-JP" sz="800" b="0" kern="100" dirty="0">
                          <a:solidFill>
                            <a:schemeClr val="tx1"/>
                          </a:solidFill>
                          <a:effectLst/>
                          <a:latin typeface="+mn-ea"/>
                          <a:ea typeface="+mn-ea"/>
                          <a:cs typeface="Times New Roman" panose="02020603050405020304" pitchFamily="18" charset="0"/>
                        </a:rPr>
                        <a:t>ACP</a:t>
                      </a:r>
                      <a:r>
                        <a:rPr lang="ja-JP" altLang="en-US" sz="800" b="0" kern="100" dirty="0">
                          <a:solidFill>
                            <a:schemeClr val="tx1"/>
                          </a:solidFill>
                          <a:effectLst/>
                          <a:latin typeface="+mn-ea"/>
                          <a:ea typeface="+mn-ea"/>
                          <a:cs typeface="Times New Roman" panose="02020603050405020304" pitchFamily="18" charset="0"/>
                        </a:rPr>
                        <a:t>についての普及啓発に取り組みました。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住民にかかりつけ医・歯科医・薬局を持つことや地域での看取り等について、普及啓発に取組みます。</a:t>
                      </a: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21</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 name="正方形/長方形 5"/>
          <p:cNvSpPr>
            <a:spLocks noChangeArrowheads="1"/>
          </p:cNvSpPr>
          <p:nvPr/>
        </p:nvSpPr>
        <p:spPr bwMode="auto">
          <a:xfrm>
            <a:off x="10575834" y="33300"/>
            <a:ext cx="946194" cy="365945"/>
          </a:xfrm>
          <a:prstGeom prst="rect">
            <a:avLst/>
          </a:prstGeom>
          <a:solidFill>
            <a:srgbClr val="FFFFFF"/>
          </a:solidFill>
          <a:ln w="9525">
            <a:solidFill>
              <a:srgbClr val="000000"/>
            </a:solidFill>
            <a:miter lim="800000"/>
            <a:headEnd/>
            <a:tailEnd/>
          </a:ln>
        </p:spPr>
        <p:txBody>
          <a:bodyPr rot="0" vert="horz" wrap="square" lIns="36000" tIns="8890" rIns="36000" bIns="8890" anchor="ctr" anchorCtr="0" upright="1">
            <a:noAutofit/>
          </a:bodyPr>
          <a:lstStyle/>
          <a:p>
            <a:pPr algn="ctr">
              <a:spcAft>
                <a:spcPts val="0"/>
              </a:spcAft>
            </a:pPr>
            <a:r>
              <a:rPr lang="ja-JP" sz="1400" kern="100" dirty="0" smtClean="0">
                <a:effectLst/>
                <a:latin typeface="游明朝" panose="02020400000000000000" pitchFamily="18" charset="-128"/>
                <a:ea typeface="游明朝" panose="02020400000000000000" pitchFamily="18" charset="-128"/>
                <a:cs typeface="Times New Roman" panose="02020603050405020304" pitchFamily="18" charset="0"/>
              </a:rPr>
              <a:t>資料</a:t>
            </a:r>
            <a:r>
              <a:rPr lang="ja-JP" altLang="en-US" sz="1400" kern="100" dirty="0" smtClean="0">
                <a:effectLst/>
                <a:latin typeface="游明朝" panose="02020400000000000000" pitchFamily="18" charset="-128"/>
                <a:ea typeface="游明朝" panose="02020400000000000000" pitchFamily="18" charset="-128"/>
                <a:cs typeface="Times New Roman" panose="02020603050405020304" pitchFamily="18" charset="0"/>
              </a:rPr>
              <a:t>２</a:t>
            </a:r>
            <a:endParaRPr lang="en-US" altLang="ja-JP" sz="14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3613597" y="6492875"/>
            <a:ext cx="2743200" cy="365125"/>
          </a:xfrm>
        </p:spPr>
        <p:txBody>
          <a:bodyPr/>
          <a:lstStyle/>
          <a:p>
            <a:fld id="{EE10F76C-4BDD-483D-9C84-D8A83AD65888}" type="slidenum">
              <a:rPr kumimoji="1" lang="ja-JP" altLang="en-US" smtClean="0"/>
              <a:t>1</a:t>
            </a:fld>
            <a:endParaRPr kumimoji="1" lang="ja-JP" altLang="en-US" dirty="0"/>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5106722"/>
              </p:ext>
            </p:extLst>
          </p:nvPr>
        </p:nvGraphicFramePr>
        <p:xfrm>
          <a:off x="272955" y="506412"/>
          <a:ext cx="11640002" cy="5807814"/>
        </p:xfrm>
        <a:graphic>
          <a:graphicData uri="http://schemas.openxmlformats.org/drawingml/2006/table">
            <a:tbl>
              <a:tblPr firstRow="1" firstCol="1" bandRow="1">
                <a:tableStyleId>{7DF18680-E054-41AD-8BC1-D1AEF772440D}</a:tableStyleId>
              </a:tblPr>
              <a:tblGrid>
                <a:gridCol w="337107">
                  <a:extLst>
                    <a:ext uri="{9D8B030D-6E8A-4147-A177-3AD203B41FA5}">
                      <a16:colId xmlns:a16="http://schemas.microsoft.com/office/drawing/2014/main" val="20000"/>
                    </a:ext>
                  </a:extLst>
                </a:gridCol>
                <a:gridCol w="3285609">
                  <a:extLst>
                    <a:ext uri="{9D8B030D-6E8A-4147-A177-3AD203B41FA5}">
                      <a16:colId xmlns:a16="http://schemas.microsoft.com/office/drawing/2014/main" val="20001"/>
                    </a:ext>
                  </a:extLst>
                </a:gridCol>
                <a:gridCol w="4001624">
                  <a:extLst>
                    <a:ext uri="{9D8B030D-6E8A-4147-A177-3AD203B41FA5}">
                      <a16:colId xmlns:a16="http://schemas.microsoft.com/office/drawing/2014/main" val="20002"/>
                    </a:ext>
                  </a:extLst>
                </a:gridCol>
                <a:gridCol w="1201096">
                  <a:extLst>
                    <a:ext uri="{9D8B030D-6E8A-4147-A177-3AD203B41FA5}">
                      <a16:colId xmlns:a16="http://schemas.microsoft.com/office/drawing/2014/main" val="20003"/>
                    </a:ext>
                  </a:extLst>
                </a:gridCol>
                <a:gridCol w="2814566">
                  <a:extLst>
                    <a:ext uri="{9D8B030D-6E8A-4147-A177-3AD203B41FA5}">
                      <a16:colId xmlns:a16="http://schemas.microsoft.com/office/drawing/2014/main" val="20004"/>
                    </a:ext>
                  </a:extLst>
                </a:gridCol>
              </a:tblGrid>
              <a:tr h="291918">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医療計画に記載された</a:t>
                      </a:r>
                      <a:r>
                        <a:rPr lang="ja-JP" sz="900" kern="100" dirty="0">
                          <a:effectLst/>
                        </a:rPr>
                        <a:t>中間年まで</a:t>
                      </a:r>
                      <a:r>
                        <a:rPr lang="ja-JP" altLang="en-US" sz="900" kern="100" dirty="0">
                          <a:effectLst/>
                        </a:rPr>
                        <a:t>の</a:t>
                      </a:r>
                      <a:r>
                        <a:rPr lang="ja-JP" sz="900" kern="100" dirty="0">
                          <a:effectLst/>
                        </a:rPr>
                        <a:t>取組</a:t>
                      </a:r>
                    </a:p>
                    <a:p>
                      <a:pPr algn="ctr">
                        <a:spcAft>
                          <a:spcPts val="0"/>
                        </a:spcAft>
                      </a:pPr>
                      <a:r>
                        <a:rPr lang="ja-JP" sz="900" kern="100" dirty="0">
                          <a:effectLst/>
                        </a:rPr>
                        <a:t>（計画より転記）</a:t>
                      </a:r>
                      <a:endParaRPr lang="ja-JP"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中間評価年まで</a:t>
                      </a:r>
                      <a:r>
                        <a:rPr lang="ja-JP" sz="900" kern="100" dirty="0">
                          <a:effectLst/>
                        </a:rPr>
                        <a:t>の</a:t>
                      </a:r>
                      <a:r>
                        <a:rPr lang="ja-JP" altLang="en-US" sz="900" kern="100" dirty="0">
                          <a:effectLst/>
                        </a:rPr>
                        <a:t>取組内容と結果</a:t>
                      </a:r>
                      <a:endParaRPr lang="en-US" altLang="ja-JP" sz="900" kern="100" dirty="0">
                        <a:effectLst/>
                      </a:endParaRPr>
                    </a:p>
                    <a:p>
                      <a:pPr algn="ctr">
                        <a:spcAft>
                          <a:spcPts val="0"/>
                        </a:spcAft>
                      </a:pPr>
                      <a:r>
                        <a:rPr lang="ja-JP" altLang="en-US" sz="900" kern="100" dirty="0">
                          <a:effectLst/>
                        </a:rPr>
                        <a:t>（</a:t>
                      </a:r>
                      <a:r>
                        <a:rPr lang="en-US" altLang="ja-JP" sz="900" kern="100" dirty="0">
                          <a:effectLst/>
                        </a:rPr>
                        <a:t>2018</a:t>
                      </a:r>
                      <a:r>
                        <a:rPr lang="ja-JP" altLang="en-US" sz="900" kern="100" dirty="0">
                          <a:effectLst/>
                        </a:rPr>
                        <a:t>年度から</a:t>
                      </a:r>
                      <a:r>
                        <a:rPr lang="en-US" altLang="ja-JP" sz="900" kern="100" dirty="0">
                          <a:effectLst/>
                        </a:rPr>
                        <a:t>2021</a:t>
                      </a:r>
                      <a:r>
                        <a:rPr lang="ja-JP" altLang="en-US" sz="900" kern="100" dirty="0">
                          <a:effectLst/>
                        </a:rPr>
                        <a:t>年度までの取組）</a:t>
                      </a:r>
                      <a:endParaRPr lang="ja-JP" sz="900" kern="100" dirty="0">
                        <a:effectLst/>
                      </a:endParaRPr>
                    </a:p>
                  </a:txBody>
                  <a:tcPr marL="27807" marR="27807" marT="0" marB="0" anchor="ctr"/>
                </a:tc>
                <a:tc gridSpan="2">
                  <a:txBody>
                    <a:bodyPr/>
                    <a:lstStyle/>
                    <a:p>
                      <a:pPr algn="ctr">
                        <a:spcAft>
                          <a:spcPts val="0"/>
                        </a:spcAft>
                      </a:pPr>
                      <a:r>
                        <a:rPr lang="ja-JP" altLang="en-US"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中間評価年までの取組に対する評価</a:t>
                      </a:r>
                      <a:endParaRPr lang="ja-JP"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763820">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900" kern="100" dirty="0">
                          <a:effectLst/>
                        </a:rPr>
                        <a:t>　◎：予定以上</a:t>
                      </a:r>
                      <a:endParaRPr lang="en-US" altLang="ja-JP" sz="900" kern="100" dirty="0">
                        <a:effectLst/>
                      </a:endParaRPr>
                    </a:p>
                    <a:p>
                      <a:pPr algn="l">
                        <a:spcAft>
                          <a:spcPts val="0"/>
                        </a:spcAft>
                      </a:pPr>
                      <a:r>
                        <a:rPr lang="ja-JP" altLang="en-US" sz="900" kern="100" dirty="0">
                          <a:effectLst/>
                        </a:rPr>
                        <a:t>　○：概ね予定どおり</a:t>
                      </a:r>
                      <a:endParaRPr lang="en-US" altLang="ja-JP" sz="900" kern="100" dirty="0">
                        <a:effectLst/>
                      </a:endParaRPr>
                    </a:p>
                    <a:p>
                      <a:pPr algn="l">
                        <a:spcAft>
                          <a:spcPts val="0"/>
                        </a:spcAft>
                      </a:pPr>
                      <a:r>
                        <a:rPr lang="ja-JP" altLang="en-US" sz="900" kern="100" dirty="0">
                          <a:effectLst/>
                        </a:rPr>
                        <a:t>　△：予定どおりでない</a:t>
                      </a:r>
                      <a:endParaRPr lang="en-US" altLang="ja-JP" sz="900" kern="100" dirty="0">
                        <a:effectLst/>
                      </a:endParaRPr>
                    </a:p>
                    <a:p>
                      <a:pPr algn="l">
                        <a:spcAft>
                          <a:spcPts val="0"/>
                        </a:spcAft>
                      </a:pPr>
                      <a:r>
                        <a:rPr lang="ja-JP" altLang="en-US"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900" b="0" kern="100" dirty="0">
                          <a:solidFill>
                            <a:schemeClr val="tx1"/>
                          </a:solidFill>
                          <a:effectLst/>
                          <a:latin typeface="+mn-ea"/>
                          <a:ea typeface="+mn-ea"/>
                          <a:cs typeface="Times New Roman" panose="02020603050405020304" pitchFamily="18" charset="0"/>
                        </a:rPr>
                        <a:t>：未実施</a:t>
                      </a:r>
                      <a:endParaRPr lang="ja-JP" sz="9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ctr"/>
                      <a:r>
                        <a:rPr kumimoji="1" lang="ja-JP" altLang="en-US" sz="900" dirty="0"/>
                        <a:t>最終年までの取組の概要</a:t>
                      </a:r>
                    </a:p>
                  </a:txBody>
                  <a:tcPr marL="27807" marR="27807" marT="0" marB="0" anchor="ctr"/>
                </a:tc>
                <a:extLst>
                  <a:ext uri="{0D108BD9-81ED-4DB2-BD59-A6C34878D82A}">
                    <a16:rowId xmlns:a16="http://schemas.microsoft.com/office/drawing/2014/main" val="10001"/>
                  </a:ext>
                </a:extLst>
              </a:tr>
              <a:tr h="675724">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i="0" u="none" kern="100" dirty="0">
                          <a:solidFill>
                            <a:schemeClr val="tx1"/>
                          </a:solidFill>
                          <a:effectLst/>
                          <a:latin typeface="+mn-ea"/>
                          <a:ea typeface="+mn-ea"/>
                          <a:cs typeface="Times New Roman" panose="02020603050405020304" pitchFamily="18" charset="0"/>
                        </a:rPr>
                        <a:t>堺市医療圏がん診療ネットワーク協議会を年</a:t>
                      </a:r>
                      <a:r>
                        <a:rPr lang="en-US" altLang="ja-JP" sz="800" b="0" i="0" u="none" kern="100" dirty="0">
                          <a:solidFill>
                            <a:schemeClr val="tx1"/>
                          </a:solidFill>
                          <a:effectLst/>
                          <a:latin typeface="+mn-ea"/>
                          <a:ea typeface="+mn-ea"/>
                          <a:cs typeface="Times New Roman" panose="02020603050405020304" pitchFamily="18" charset="0"/>
                        </a:rPr>
                        <a:t>1</a:t>
                      </a:r>
                      <a:r>
                        <a:rPr lang="ja-JP" altLang="en-US" sz="800" b="0" i="0" u="none" kern="100" dirty="0">
                          <a:solidFill>
                            <a:schemeClr val="tx1"/>
                          </a:solidFill>
                          <a:effectLst/>
                          <a:latin typeface="+mn-ea"/>
                          <a:ea typeface="+mn-ea"/>
                          <a:cs typeface="Times New Roman" panose="02020603050405020304" pitchFamily="18" charset="0"/>
                        </a:rPr>
                        <a:t>回開催継続し、堺市医療圏のがんの医療の質の向上に</a:t>
                      </a:r>
                      <a:r>
                        <a:rPr lang="ja-JP" altLang="en-US" sz="800" b="0" i="0" u="none" kern="100" dirty="0" smtClean="0">
                          <a:solidFill>
                            <a:schemeClr val="tx1"/>
                          </a:solidFill>
                          <a:effectLst/>
                          <a:latin typeface="+mn-ea"/>
                          <a:ea typeface="+mn-ea"/>
                          <a:cs typeface="Times New Roman" panose="02020603050405020304" pitchFamily="18" charset="0"/>
                        </a:rPr>
                        <a:t>ついて</a:t>
                      </a:r>
                      <a:r>
                        <a:rPr lang="en-US" altLang="ja-JP" sz="800" b="0" i="0" u="none" kern="100" dirty="0" smtClean="0">
                          <a:solidFill>
                            <a:schemeClr val="tx1"/>
                          </a:solidFill>
                          <a:effectLst/>
                          <a:latin typeface="+mn-ea"/>
                          <a:ea typeface="+mn-ea"/>
                          <a:cs typeface="Times New Roman" panose="02020603050405020304" pitchFamily="18" charset="0"/>
                        </a:rPr>
                        <a:t>4</a:t>
                      </a:r>
                      <a:r>
                        <a:rPr lang="ja-JP" altLang="en-US" sz="800" b="0" i="0" u="none" kern="100" dirty="0" smtClean="0">
                          <a:solidFill>
                            <a:schemeClr val="tx1"/>
                          </a:solidFill>
                          <a:effectLst/>
                          <a:latin typeface="+mn-ea"/>
                          <a:ea typeface="+mn-ea"/>
                          <a:cs typeface="Times New Roman" panose="02020603050405020304" pitchFamily="18" charset="0"/>
                        </a:rPr>
                        <a:t>分科会</a:t>
                      </a:r>
                      <a:r>
                        <a:rPr lang="ja-JP" altLang="en-US" sz="800" b="0" i="0" u="none" kern="100" dirty="0">
                          <a:solidFill>
                            <a:schemeClr val="tx1"/>
                          </a:solidFill>
                          <a:effectLst/>
                          <a:latin typeface="+mn-ea"/>
                          <a:ea typeface="+mn-ea"/>
                          <a:cs typeface="Times New Roman" panose="02020603050405020304" pitchFamily="18" charset="0"/>
                        </a:rPr>
                        <a:t>の取組共有や意見・情報交換を積み重ねました。</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n-ea"/>
                          <a:ea typeface="+mn-ea"/>
                        </a:rPr>
                        <a:t>○</a:t>
                      </a:r>
                    </a:p>
                  </a:txBody>
                  <a:tcPr marL="27807" marR="27807" marT="0" marB="0" anchor="ctr"/>
                </a:tc>
                <a:tc>
                  <a:txBody>
                    <a:bodyPr/>
                    <a:lstStyle/>
                    <a:p>
                      <a:pPr algn="just">
                        <a:spcAft>
                          <a:spcPts val="0"/>
                        </a:spcAft>
                      </a:pPr>
                      <a:r>
                        <a:rPr lang="ja-JP" altLang="en-US" sz="800" b="0" i="0" u="none" kern="100" dirty="0">
                          <a:solidFill>
                            <a:schemeClr val="tx1"/>
                          </a:solidFill>
                          <a:effectLst/>
                          <a:latin typeface="+mn-ea"/>
                          <a:ea typeface="+mn-ea"/>
                          <a:cs typeface="Times New Roman" panose="02020603050405020304" pitchFamily="18" charset="0"/>
                        </a:rPr>
                        <a:t>継続して堺市医療券がんネットワーク協議会を開催し、堺市におけるがん医療体制に関して関係者連携を継続し、医療情報の共有を図っていきます。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733926">
                <a:tc vMerge="1">
                  <a:txBody>
                    <a:bodyPr/>
                    <a:lstStyle/>
                    <a:p>
                      <a:endParaRPr kumimoji="1" lang="ja-JP" altLang="en-US"/>
                    </a:p>
                  </a:txBody>
                  <a:tcPr/>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受動喫煙防止の推進、及び、がん検診の計画的実施に取組みます。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fontAlgn="ctr"/>
                      <a:r>
                        <a:rPr lang="ja-JP" altLang="en-US" sz="800" b="0" i="0" u="none" strike="noStrike" dirty="0">
                          <a:solidFill>
                            <a:schemeClr val="tx1"/>
                          </a:solidFill>
                          <a:effectLst/>
                          <a:latin typeface="+mn-ea"/>
                          <a:ea typeface="+mn-ea"/>
                        </a:rPr>
                        <a:t>・母子手帳交付時や乳幼児健診時、健康教育・健康相談などの際に喫煙や受動喫煙による健康影響について周知啓発を行いました。また、令和</a:t>
                      </a:r>
                      <a:r>
                        <a:rPr lang="en-US" altLang="ja-JP" sz="800" b="0" i="0" u="none" strike="noStrike" dirty="0">
                          <a:solidFill>
                            <a:schemeClr val="tx1"/>
                          </a:solidFill>
                          <a:effectLst/>
                          <a:latin typeface="+mn-ea"/>
                          <a:ea typeface="+mn-ea"/>
                        </a:rPr>
                        <a:t>3</a:t>
                      </a:r>
                      <a:r>
                        <a:rPr lang="ja-JP" altLang="en-US" sz="800" b="0" i="0" u="none" strike="noStrike" dirty="0">
                          <a:solidFill>
                            <a:schemeClr val="tx1"/>
                          </a:solidFill>
                          <a:effectLst/>
                          <a:latin typeface="+mn-ea"/>
                          <a:ea typeface="+mn-ea"/>
                        </a:rPr>
                        <a:t>年度は、健康づくりパートナー登録事業所や関係団体のほか、喫煙可能室設置施設届出書を提出している飲食店約</a:t>
                      </a:r>
                      <a:r>
                        <a:rPr lang="en-US" altLang="ja-JP" sz="800" b="0" i="0" u="none" strike="noStrike" dirty="0">
                          <a:solidFill>
                            <a:schemeClr val="tx1"/>
                          </a:solidFill>
                          <a:effectLst/>
                          <a:latin typeface="+mn-ea"/>
                          <a:ea typeface="+mn-ea"/>
                        </a:rPr>
                        <a:t>200</a:t>
                      </a:r>
                      <a:r>
                        <a:rPr lang="ja-JP" altLang="en-US" sz="800" b="0" i="0" u="none" strike="noStrike" dirty="0">
                          <a:solidFill>
                            <a:schemeClr val="tx1"/>
                          </a:solidFill>
                          <a:effectLst/>
                          <a:latin typeface="+mn-ea"/>
                          <a:ea typeface="+mn-ea"/>
                        </a:rPr>
                        <a:t>施設へも周知啓発を行いました。</a:t>
                      </a: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endParaRPr lang="ja-JP" altLang="en-US" sz="800" b="0" i="0" u="none" strike="noStrike" dirty="0">
                        <a:solidFill>
                          <a:srgbClr val="FF0000"/>
                        </a:solidFill>
                        <a:effectLst/>
                        <a:latin typeface="+mn-ea"/>
                        <a:ea typeface="+mn-ea"/>
                      </a:endParaRP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ea"/>
                          <a:ea typeface="+mn-ea"/>
                          <a:cs typeface="+mn-cs"/>
                        </a:rPr>
                        <a:t>○</a:t>
                      </a:r>
                    </a:p>
                  </a:txBody>
                  <a:tcPr marL="9525" marR="9525" marT="9525" marB="0" anchor="ctr"/>
                </a:tc>
                <a:tc>
                  <a:txBody>
                    <a:bodyPr/>
                    <a:lstStyle/>
                    <a:p>
                      <a:pPr algn="l" fontAlgn="ctr"/>
                      <a:r>
                        <a:rPr lang="ja-JP" altLang="en-US" sz="800" b="0" i="0" u="none" strike="noStrike" dirty="0">
                          <a:solidFill>
                            <a:srgbClr val="000000"/>
                          </a:solidFill>
                          <a:effectLst/>
                          <a:latin typeface="+mn-ea"/>
                          <a:ea typeface="+mn-ea"/>
                        </a:rPr>
                        <a:t>引き続き、市民や事業所等に対して、喫煙や受動喫煙による健康影響、改正健康増進法についての周知・啓発を行います。</a:t>
                      </a:r>
                      <a:endParaRPr lang="en-US" altLang="ja-JP" sz="800" b="0" i="0" u="none" strike="noStrike" dirty="0">
                        <a:solidFill>
                          <a:srgbClr val="000000"/>
                        </a:solidFill>
                        <a:effectLst/>
                        <a:latin typeface="+mn-ea"/>
                        <a:ea typeface="+mn-ea"/>
                      </a:endParaRPr>
                    </a:p>
                  </a:txBody>
                  <a:tcPr marL="9525" marR="9525" marT="9525" marB="0"/>
                </a:tc>
                <a:extLst>
                  <a:ext uri="{0D108BD9-81ED-4DB2-BD59-A6C34878D82A}">
                    <a16:rowId xmlns:a16="http://schemas.microsoft.com/office/drawing/2014/main" val="2979187223"/>
                  </a:ext>
                </a:extLst>
              </a:tr>
              <a:tr h="462155">
                <a:tc vMerge="1">
                  <a:txBody>
                    <a:bodyPr/>
                    <a:lstStyle/>
                    <a:p>
                      <a:endParaRPr kumimoji="1" lang="ja-JP" altLang="en-US"/>
                    </a:p>
                  </a:txBody>
                  <a:tcPr/>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早期発見・早期治療につながるよう、</a:t>
                      </a:r>
                      <a:r>
                        <a:rPr lang="en-US" altLang="ja-JP" sz="800" b="0" kern="100" dirty="0">
                          <a:solidFill>
                            <a:schemeClr val="tx1"/>
                          </a:solidFill>
                          <a:effectLst/>
                          <a:latin typeface="+mn-ea"/>
                          <a:ea typeface="+mn-ea"/>
                          <a:cs typeface="Times New Roman" panose="02020603050405020304" pitchFamily="18" charset="0"/>
                        </a:rPr>
                        <a:t>COPD</a:t>
                      </a:r>
                      <a:r>
                        <a:rPr lang="ja-JP" altLang="en-US" sz="800" b="0" kern="100" dirty="0">
                          <a:solidFill>
                            <a:schemeClr val="tx1"/>
                          </a:solidFill>
                          <a:effectLst/>
                          <a:latin typeface="+mn-ea"/>
                          <a:ea typeface="+mn-ea"/>
                          <a:cs typeface="Times New Roman" panose="02020603050405020304" pitchFamily="18" charset="0"/>
                        </a:rPr>
                        <a:t>の住民への周知に取組みます。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fontAlgn="ctr"/>
                      <a:r>
                        <a:rPr lang="ja-JP" altLang="en-US" sz="800" b="0" i="0" u="none" strike="noStrike" dirty="0">
                          <a:solidFill>
                            <a:schemeClr val="tx1"/>
                          </a:solidFill>
                          <a:effectLst/>
                          <a:latin typeface="+mn-ea"/>
                          <a:ea typeface="+mn-ea"/>
                        </a:rPr>
                        <a:t>・</a:t>
                      </a:r>
                      <a:r>
                        <a:rPr lang="en-US" altLang="ja-JP" sz="800" b="0" i="0" u="none" strike="noStrike" dirty="0">
                          <a:solidFill>
                            <a:schemeClr val="tx1"/>
                          </a:solidFill>
                          <a:effectLst/>
                          <a:latin typeface="+mn-ea"/>
                          <a:ea typeface="+mn-ea"/>
                        </a:rPr>
                        <a:t>2019</a:t>
                      </a:r>
                      <a:r>
                        <a:rPr lang="ja-JP" altLang="en-US" sz="800" b="0" i="0" u="none" strike="noStrike" dirty="0">
                          <a:solidFill>
                            <a:schemeClr val="tx1"/>
                          </a:solidFill>
                          <a:effectLst/>
                          <a:latin typeface="+mn-ea"/>
                          <a:ea typeface="+mn-ea"/>
                        </a:rPr>
                        <a:t>年度までは肺年齢測定会や健康教育、医師向けの研修会を開催し、</a:t>
                      </a:r>
                      <a:r>
                        <a:rPr lang="en-US" altLang="ja-JP" sz="800" b="0" i="0" u="none" strike="noStrike" dirty="0">
                          <a:solidFill>
                            <a:schemeClr val="tx1"/>
                          </a:solidFill>
                          <a:effectLst/>
                          <a:latin typeface="+mn-ea"/>
                          <a:ea typeface="+mn-ea"/>
                        </a:rPr>
                        <a:t>COPD</a:t>
                      </a:r>
                      <a:r>
                        <a:rPr lang="ja-JP" altLang="en-US" sz="800" b="0" i="0" u="none" strike="noStrike" dirty="0">
                          <a:solidFill>
                            <a:schemeClr val="tx1"/>
                          </a:solidFill>
                          <a:effectLst/>
                          <a:latin typeface="+mn-ea"/>
                          <a:ea typeface="+mn-ea"/>
                        </a:rPr>
                        <a:t>の早期発見、早期治療のため、住民への啓発及び周知に取組みました。</a:t>
                      </a:r>
                      <a:r>
                        <a:rPr lang="en-US" altLang="ja-JP" sz="800" b="0" i="0" u="none" strike="noStrike" dirty="0">
                          <a:solidFill>
                            <a:schemeClr val="tx1"/>
                          </a:solidFill>
                          <a:effectLst/>
                          <a:latin typeface="+mn-ea"/>
                          <a:ea typeface="+mn-ea"/>
                        </a:rPr>
                        <a:t>2020</a:t>
                      </a:r>
                      <a:r>
                        <a:rPr lang="ja-JP" altLang="en-US" sz="800" b="0" i="0" u="none" strike="noStrike" dirty="0">
                          <a:solidFill>
                            <a:schemeClr val="tx1"/>
                          </a:solidFill>
                          <a:effectLst/>
                          <a:latin typeface="+mn-ea"/>
                          <a:ea typeface="+mn-ea"/>
                        </a:rPr>
                        <a:t>年度及び</a:t>
                      </a:r>
                      <a:r>
                        <a:rPr lang="en-US" altLang="ja-JP" sz="800" b="0" i="0" u="none" strike="noStrike" dirty="0">
                          <a:solidFill>
                            <a:schemeClr val="tx1"/>
                          </a:solidFill>
                          <a:effectLst/>
                          <a:latin typeface="+mn-ea"/>
                          <a:ea typeface="+mn-ea"/>
                        </a:rPr>
                        <a:t>2021</a:t>
                      </a:r>
                      <a:r>
                        <a:rPr lang="ja-JP" altLang="en-US" sz="800" b="0" i="0" u="none" strike="noStrike" dirty="0">
                          <a:solidFill>
                            <a:schemeClr val="tx1"/>
                          </a:solidFill>
                          <a:effectLst/>
                          <a:latin typeface="+mn-ea"/>
                          <a:ea typeface="+mn-ea"/>
                        </a:rPr>
                        <a:t>年度については、新型コロナウイルス感染症の感染拡大防止の観点から多くの事業を中止しましたが、啓発パネル展を</a:t>
                      </a:r>
                      <a:r>
                        <a:rPr lang="en-US" altLang="ja-JP" sz="800" b="0" i="0" u="none" strike="noStrike" dirty="0">
                          <a:solidFill>
                            <a:schemeClr val="tx1"/>
                          </a:solidFill>
                          <a:effectLst/>
                          <a:latin typeface="+mn-ea"/>
                          <a:ea typeface="+mn-ea"/>
                        </a:rPr>
                        <a:t>1</a:t>
                      </a:r>
                      <a:r>
                        <a:rPr lang="ja-JP" altLang="en-US" sz="800" b="0" i="0" u="none" strike="noStrike" dirty="0">
                          <a:solidFill>
                            <a:schemeClr val="tx1"/>
                          </a:solidFill>
                          <a:effectLst/>
                          <a:latin typeface="+mn-ea"/>
                          <a:ea typeface="+mn-ea"/>
                        </a:rPr>
                        <a:t>回行いました。</a:t>
                      </a: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n-ea"/>
                          <a:ea typeface="+mn-ea"/>
                          <a:cs typeface="+mn-cs"/>
                        </a:rPr>
                        <a:t>○</a:t>
                      </a:r>
                    </a:p>
                  </a:txBody>
                  <a:tcPr marL="9525" marR="9525" marT="9525" marB="0" anchor="ctr"/>
                </a:tc>
                <a:tc>
                  <a:txBody>
                    <a:bodyPr/>
                    <a:lstStyle/>
                    <a:p>
                      <a:pPr algn="l" fontAlgn="ctr"/>
                      <a:r>
                        <a:rPr lang="ja-JP" altLang="en-US" sz="800" b="0" i="0" u="none" strike="noStrike" dirty="0">
                          <a:solidFill>
                            <a:srgbClr val="000000"/>
                          </a:solidFill>
                          <a:effectLst/>
                          <a:latin typeface="+mn-ea"/>
                          <a:ea typeface="+mn-ea"/>
                        </a:rPr>
                        <a:t>引き続き、喫煙や受動喫煙による健康影響とともに、</a:t>
                      </a:r>
                      <a:r>
                        <a:rPr lang="en-US" altLang="ja-JP" sz="800" b="0" i="0" u="none" strike="noStrike" dirty="0">
                          <a:solidFill>
                            <a:srgbClr val="000000"/>
                          </a:solidFill>
                          <a:effectLst/>
                          <a:latin typeface="+mn-ea"/>
                          <a:ea typeface="+mn-ea"/>
                        </a:rPr>
                        <a:t>COPD</a:t>
                      </a:r>
                      <a:r>
                        <a:rPr lang="ja-JP" altLang="en-US" sz="800" b="0" i="0" u="none" strike="noStrike" dirty="0">
                          <a:solidFill>
                            <a:srgbClr val="000000"/>
                          </a:solidFill>
                          <a:effectLst/>
                          <a:latin typeface="+mn-ea"/>
                          <a:ea typeface="+mn-ea"/>
                        </a:rPr>
                        <a:t>についても市民への周知・啓発を行います。</a:t>
                      </a:r>
                      <a:endParaRPr lang="en-US" altLang="ja-JP" sz="800" b="0" i="0" u="none" strike="noStrike" dirty="0">
                        <a:solidFill>
                          <a:srgbClr val="000000"/>
                        </a:solidFill>
                        <a:effectLst/>
                        <a:latin typeface="+mn-ea"/>
                        <a:ea typeface="+mn-ea"/>
                      </a:endParaRPr>
                    </a:p>
                  </a:txBody>
                  <a:tcPr marL="9525" marR="9525" marT="9525" marB="0"/>
                </a:tc>
                <a:extLst>
                  <a:ext uri="{0D108BD9-81ED-4DB2-BD59-A6C34878D82A}">
                    <a16:rowId xmlns:a16="http://schemas.microsoft.com/office/drawing/2014/main" val="291515266"/>
                  </a:ext>
                </a:extLst>
              </a:tr>
              <a:tr h="596065">
                <a:tc rowSpan="3">
                  <a:txBody>
                    <a:bodyPr/>
                    <a:lstStyle/>
                    <a:p>
                      <a:pPr algn="ctr">
                        <a:spcAft>
                          <a:spcPts val="0"/>
                        </a:spcAft>
                      </a:pPr>
                      <a:r>
                        <a:rPr lang="ja-JP" altLang="en-US" sz="700" kern="100" dirty="0">
                          <a:effectLst/>
                        </a:rPr>
                        <a:t>脳卒中等の脳血管疾患、心筋梗塞等の心血管疾患、糖尿病</a:t>
                      </a:r>
                      <a:r>
                        <a:rPr lang="en-US" sz="700" kern="100" dirty="0">
                          <a:effectLst/>
                        </a:rPr>
                        <a:t>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en-US" altLang="ja-JP" sz="800" kern="100" dirty="0">
                        <a:effectLst/>
                      </a:endParaRPr>
                    </a:p>
                    <a:p>
                      <a:pPr algn="l">
                        <a:spcAft>
                          <a:spcPts val="0"/>
                        </a:spcAft>
                      </a:pPr>
                      <a:endParaRPr lang="en-US" altLang="ja-JP" sz="800" kern="100" dirty="0">
                        <a:effectLst/>
                      </a:endParaRPr>
                    </a:p>
                    <a:p>
                      <a:pPr algn="l">
                        <a:spcAft>
                          <a:spcPts val="0"/>
                        </a:spcAft>
                      </a:pPr>
                      <a:endParaRPr lang="en-US" altLang="ja-JP" sz="800" kern="100" dirty="0">
                        <a:effectLst/>
                      </a:endParaRPr>
                    </a:p>
                  </a:txBody>
                  <a:tcPr marL="27807" marR="27807" marT="0" marB="0"/>
                </a:tc>
                <a:tc>
                  <a:txBody>
                    <a:bodyPr/>
                    <a:lstStyle/>
                    <a:p>
                      <a:pPr algn="l" fontAlgn="ctr"/>
                      <a:r>
                        <a:rPr lang="ja-JP" altLang="en-US" sz="800" b="0" i="0" u="none" strike="noStrike" dirty="0">
                          <a:solidFill>
                            <a:schemeClr val="tx1"/>
                          </a:solidFill>
                          <a:effectLst/>
                          <a:latin typeface="+mn-ea"/>
                          <a:ea typeface="+mn-ea"/>
                        </a:rPr>
                        <a:t>・堺市健康増進計画及び堺市歯科口腔保健推進計画を</a:t>
                      </a:r>
                      <a:r>
                        <a:rPr lang="en-US" altLang="ja-JP" sz="800" b="0" i="0" u="none" strike="noStrike" dirty="0">
                          <a:solidFill>
                            <a:schemeClr val="tx1"/>
                          </a:solidFill>
                          <a:effectLst/>
                          <a:latin typeface="+mn-ea"/>
                          <a:ea typeface="+mn-ea"/>
                        </a:rPr>
                        <a:t>2018</a:t>
                      </a:r>
                      <a:r>
                        <a:rPr lang="ja-JP" altLang="en-US" sz="800" b="0" i="0" u="none" strike="noStrike" dirty="0">
                          <a:solidFill>
                            <a:schemeClr val="tx1"/>
                          </a:solidFill>
                          <a:effectLst/>
                          <a:latin typeface="+mn-ea"/>
                          <a:ea typeface="+mn-ea"/>
                        </a:rPr>
                        <a:t>年度末に策定しました。策定に当たっては、医科、歯科、薬科の分野と共有し、疾病予防に関する取組の共有を行いました。策定後は、両計画に基づき、施策を推進しています。</a:t>
                      </a:r>
                      <a:endParaRPr lang="en-US" altLang="ja-JP" sz="800" b="0" i="0" u="none" strike="noStrike" dirty="0">
                        <a:solidFill>
                          <a:schemeClr val="tx1"/>
                        </a:solidFill>
                        <a:effectLst/>
                        <a:latin typeface="+mn-ea"/>
                        <a:ea typeface="+mn-ea"/>
                      </a:endParaRPr>
                    </a:p>
                  </a:txBody>
                  <a:tcPr marL="9525" marR="9525" marT="9525" marB="0"/>
                </a:tc>
                <a:tc>
                  <a:txBody>
                    <a:bodyPr/>
                    <a:lstStyle/>
                    <a:p>
                      <a:pPr algn="ctr" fontAlgn="ctr"/>
                      <a:r>
                        <a:rPr lang="ja-JP" altLang="en-US" sz="1200" b="0" i="0" u="none" strike="noStrike" dirty="0">
                          <a:solidFill>
                            <a:schemeClr val="tx1"/>
                          </a:solidFill>
                          <a:effectLst/>
                          <a:latin typeface="+mn-ea"/>
                          <a:ea typeface="+mn-ea"/>
                        </a:rPr>
                        <a:t>○</a:t>
                      </a:r>
                    </a:p>
                  </a:txBody>
                  <a:tcPr marL="9525" marR="9525" marT="9525" marB="0" anchor="ctr"/>
                </a:tc>
                <a:tc>
                  <a:txBody>
                    <a:bodyPr/>
                    <a:lstStyle/>
                    <a:p>
                      <a:pPr algn="l" fontAlgn="ctr"/>
                      <a:r>
                        <a:rPr lang="ja-JP" altLang="en-US" sz="800" b="0" i="0" u="none" strike="noStrike" dirty="0">
                          <a:solidFill>
                            <a:schemeClr val="tx1"/>
                          </a:solidFill>
                          <a:effectLst/>
                          <a:latin typeface="+mn-ea"/>
                          <a:ea typeface="+mn-ea"/>
                        </a:rPr>
                        <a:t>健康増進計画において生活習慣病予防を重点施策に位置づけしており、引き続き生活習慣病予防に関する地域の医療連携に向け各分野の取組を進めます。</a:t>
                      </a:r>
                    </a:p>
                  </a:txBody>
                  <a:tcPr marL="9525" marR="9525" marT="9525" marB="0"/>
                </a:tc>
                <a:extLst>
                  <a:ext uri="{0D108BD9-81ED-4DB2-BD59-A6C34878D82A}">
                    <a16:rowId xmlns:a16="http://schemas.microsoft.com/office/drawing/2014/main" val="10010"/>
                  </a:ext>
                </a:extLst>
              </a:tr>
              <a:tr h="958528">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txBody>
                  <a:tcPr marL="27807" marR="27807" marT="0" marB="0"/>
                </a:tc>
                <a:tc>
                  <a:txBody>
                    <a:bodyPr/>
                    <a:lstStyle/>
                    <a:p>
                      <a:pPr algn="l" fontAlgn="ctr"/>
                      <a:r>
                        <a:rPr lang="ja-JP" altLang="en-US" sz="800" b="0" i="0" u="none" strike="noStrike" dirty="0">
                          <a:solidFill>
                            <a:schemeClr val="tx1"/>
                          </a:solidFill>
                          <a:effectLst/>
                          <a:latin typeface="+mn-ea"/>
                          <a:ea typeface="+mn-ea"/>
                        </a:rPr>
                        <a:t>・保健センター事業や地域でのイベントなどさまざまな機会や場面をとらえ、生活習慣病予防をテーマとした健康教育・健康相談・啓発を実施しました。コロナ禍では感染予防対策を講じて小規模の健康教育などを実施しました。</a:t>
                      </a:r>
                    </a:p>
                  </a:txBody>
                  <a:tcPr marL="9525" marR="9525" marT="9525" marB="0"/>
                </a:tc>
                <a:tc>
                  <a:txBody>
                    <a:bodyPr/>
                    <a:lstStyle/>
                    <a:p>
                      <a:pPr algn="ctr" fontAlgn="ctr"/>
                      <a:r>
                        <a:rPr lang="ja-JP" altLang="en-US" sz="1200" b="0" i="0" u="none" strike="noStrike" dirty="0">
                          <a:solidFill>
                            <a:schemeClr val="tx1"/>
                          </a:solidFill>
                          <a:effectLst/>
                          <a:latin typeface="+mn-ea"/>
                          <a:ea typeface="+mn-ea"/>
                        </a:rPr>
                        <a:t>○</a:t>
                      </a:r>
                    </a:p>
                  </a:txBody>
                  <a:tcPr marL="9525" marR="9525" marT="9525" marB="0" anchor="ctr"/>
                </a:tc>
                <a:tc>
                  <a:txBody>
                    <a:bodyPr/>
                    <a:lstStyle/>
                    <a:p>
                      <a:pPr algn="l" fontAlgn="ctr"/>
                      <a:r>
                        <a:rPr lang="ja-JP" altLang="en-US" sz="800" b="0" i="0" u="none" strike="noStrike" dirty="0">
                          <a:solidFill>
                            <a:schemeClr val="tx1"/>
                          </a:solidFill>
                          <a:effectLst/>
                          <a:latin typeface="+mn-ea"/>
                          <a:ea typeface="+mn-ea"/>
                        </a:rPr>
                        <a:t>引き続き、機会をとらえ、生活習慣病予防をテーマとした健康教育、健康相談、啓発に取組んでいきます。</a:t>
                      </a:r>
                    </a:p>
                    <a:p>
                      <a:pPr algn="l" fontAlgn="ctr"/>
                      <a:endParaRPr lang="ja-JP" altLang="en-US" sz="800" b="0" i="0" u="none" strike="noStrike" dirty="0">
                        <a:solidFill>
                          <a:schemeClr val="tx1"/>
                        </a:solidFill>
                        <a:effectLst/>
                        <a:latin typeface="+mn-ea"/>
                        <a:ea typeface="+mn-ea"/>
                      </a:endParaRPr>
                    </a:p>
                  </a:txBody>
                  <a:tcPr marL="9525" marR="9525" marT="9525" marB="0"/>
                </a:tc>
                <a:extLst>
                  <a:ext uri="{0D108BD9-81ED-4DB2-BD59-A6C34878D82A}">
                    <a16:rowId xmlns:a16="http://schemas.microsoft.com/office/drawing/2014/main" val="10011"/>
                  </a:ext>
                </a:extLst>
              </a:tr>
              <a:tr h="782294">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特定健康診査の未受診者に対し、通知や電話により健診受診の重要性を説明し、特定健診受診率や特定保健指導実施率の向上に取組みます。</a:t>
                      </a:r>
                    </a:p>
                  </a:txBody>
                  <a:tcPr marL="27807" marR="27807" marT="0" marB="0"/>
                </a:tc>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・特定健康診査未受診者に対し、コールセンターから電話やハガキによる受診勧奨を行いました。特定保健指導においては、重症化予防の取組として、優先的利用勧奨</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訪問・電話等）を実施しました。</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tc>
                <a:tc>
                  <a:txBody>
                    <a:bodyPr/>
                    <a:lstStyle/>
                    <a:p>
                      <a:pPr algn="ctr" fontAlgn="ctr"/>
                      <a:r>
                        <a:rPr lang="ja-JP" altLang="en-US" sz="1200" b="0" i="0" u="none" strike="noStrike" dirty="0">
                          <a:solidFill>
                            <a:schemeClr val="tx1"/>
                          </a:solidFill>
                          <a:effectLst/>
                          <a:latin typeface="+mn-ea"/>
                          <a:ea typeface="+mn-ea"/>
                        </a:rPr>
                        <a:t>○</a:t>
                      </a:r>
                      <a:endParaRPr lang="en-US" altLang="ja-JP" sz="1200" b="0" i="0" u="none" strike="noStrike" dirty="0">
                        <a:solidFill>
                          <a:schemeClr val="tx1"/>
                        </a:solidFill>
                        <a:effectLst/>
                        <a:latin typeface="+mn-ea"/>
                        <a:ea typeface="+mn-ea"/>
                      </a:endParaRPr>
                    </a:p>
                  </a:txBody>
                  <a:tcPr marL="9525" marR="9525" marT="9525" marB="0" anchor="ctr"/>
                </a:tc>
                <a:tc>
                  <a:txBody>
                    <a:bodyPr/>
                    <a:lstStyle/>
                    <a:p>
                      <a:pPr algn="l" fontAlgn="ctr"/>
                      <a:r>
                        <a:rPr lang="en-US" altLang="ja-JP" sz="800" b="0" i="0" u="none" strike="noStrike" dirty="0">
                          <a:solidFill>
                            <a:schemeClr val="tx1"/>
                          </a:solidFill>
                          <a:effectLst/>
                          <a:latin typeface="ＭＳ Ｐゴシック" panose="020B0600070205080204" pitchFamily="50" charset="-128"/>
                          <a:ea typeface="+mn-ea"/>
                        </a:rPr>
                        <a:t>AI</a:t>
                      </a:r>
                      <a:r>
                        <a:rPr lang="ja-JP" altLang="en-US" sz="800" b="0" i="0" u="none" strike="noStrike" dirty="0">
                          <a:solidFill>
                            <a:schemeClr val="tx1"/>
                          </a:solidFill>
                          <a:effectLst/>
                          <a:latin typeface="ＭＳ Ｐゴシック" panose="020B0600070205080204" pitchFamily="50" charset="-128"/>
                          <a:ea typeface="+mn-ea"/>
                        </a:rPr>
                        <a:t>を活用した特定健康診査の受診勧奨を続け、健診受診の重要性を説明し、特定健康診査の受診率及び特定保健指導実施率の向上に取組みます。</a:t>
                      </a:r>
                    </a:p>
                    <a:p>
                      <a:pPr algn="l"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l"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tc>
                <a:extLst>
                  <a:ext uri="{0D108BD9-81ED-4DB2-BD59-A6C34878D82A}">
                    <a16:rowId xmlns:a16="http://schemas.microsoft.com/office/drawing/2014/main" val="10012"/>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21</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3600718" y="6492875"/>
            <a:ext cx="2743200" cy="365125"/>
          </a:xfrm>
        </p:spPr>
        <p:txBody>
          <a:bodyPr/>
          <a:lstStyle/>
          <a:p>
            <a:fld id="{EE10F76C-4BDD-483D-9C84-D8A83AD65888}" type="slidenum">
              <a:rPr kumimoji="1" lang="ja-JP" altLang="en-US" smtClean="0"/>
              <a:t>2</a:t>
            </a:fld>
            <a:endParaRPr kumimoji="1" lang="ja-JP" altLang="en-US" dirty="0"/>
          </a:p>
        </p:txBody>
      </p:sp>
    </p:spTree>
    <p:extLst>
      <p:ext uri="{BB962C8B-B14F-4D97-AF65-F5344CB8AC3E}">
        <p14:creationId xmlns:p14="http://schemas.microsoft.com/office/powerpoint/2010/main" val="3086138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92453790"/>
              </p:ext>
            </p:extLst>
          </p:nvPr>
        </p:nvGraphicFramePr>
        <p:xfrm>
          <a:off x="325929" y="437353"/>
          <a:ext cx="11561270" cy="6154515"/>
        </p:xfrm>
        <a:graphic>
          <a:graphicData uri="http://schemas.openxmlformats.org/drawingml/2006/table">
            <a:tbl>
              <a:tblPr firstRow="1" firstCol="1" bandRow="1">
                <a:tableStyleId>{7DF18680-E054-41AD-8BC1-D1AEF772440D}</a:tableStyleId>
              </a:tblPr>
              <a:tblGrid>
                <a:gridCol w="334602">
                  <a:extLst>
                    <a:ext uri="{9D8B030D-6E8A-4147-A177-3AD203B41FA5}">
                      <a16:colId xmlns:a16="http://schemas.microsoft.com/office/drawing/2014/main" val="20000"/>
                    </a:ext>
                  </a:extLst>
                </a:gridCol>
                <a:gridCol w="2874123">
                  <a:extLst>
                    <a:ext uri="{9D8B030D-6E8A-4147-A177-3AD203B41FA5}">
                      <a16:colId xmlns:a16="http://schemas.microsoft.com/office/drawing/2014/main" val="20001"/>
                    </a:ext>
                  </a:extLst>
                </a:gridCol>
                <a:gridCol w="4301690">
                  <a:extLst>
                    <a:ext uri="{9D8B030D-6E8A-4147-A177-3AD203B41FA5}">
                      <a16:colId xmlns:a16="http://schemas.microsoft.com/office/drawing/2014/main" val="20002"/>
                    </a:ext>
                  </a:extLst>
                </a:gridCol>
                <a:gridCol w="1297825">
                  <a:extLst>
                    <a:ext uri="{9D8B030D-6E8A-4147-A177-3AD203B41FA5}">
                      <a16:colId xmlns:a16="http://schemas.microsoft.com/office/drawing/2014/main" val="20003"/>
                    </a:ext>
                  </a:extLst>
                </a:gridCol>
                <a:gridCol w="2753030">
                  <a:extLst>
                    <a:ext uri="{9D8B030D-6E8A-4147-A177-3AD203B41FA5}">
                      <a16:colId xmlns:a16="http://schemas.microsoft.com/office/drawing/2014/main" val="20004"/>
                    </a:ext>
                  </a:extLst>
                </a:gridCol>
              </a:tblGrid>
              <a:tr h="825501">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医療計画に記載された</a:t>
                      </a:r>
                      <a:r>
                        <a:rPr lang="ja-JP" sz="900" kern="100" dirty="0">
                          <a:effectLst/>
                        </a:rPr>
                        <a:t>中間年まで</a:t>
                      </a:r>
                      <a:r>
                        <a:rPr lang="ja-JP" altLang="en-US" sz="900" kern="100" dirty="0">
                          <a:effectLst/>
                        </a:rPr>
                        <a:t>の</a:t>
                      </a:r>
                      <a:r>
                        <a:rPr lang="ja-JP" sz="900" kern="100" dirty="0">
                          <a:effectLst/>
                        </a:rPr>
                        <a:t>取組</a:t>
                      </a:r>
                    </a:p>
                    <a:p>
                      <a:pPr algn="ctr">
                        <a:spcAft>
                          <a:spcPts val="0"/>
                        </a:spcAft>
                      </a:pPr>
                      <a:r>
                        <a:rPr lang="ja-JP" sz="900" kern="100" dirty="0">
                          <a:effectLst/>
                        </a:rPr>
                        <a:t>（計画より転記）</a:t>
                      </a:r>
                      <a:endParaRPr lang="ja-JP"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中間評価年まで</a:t>
                      </a:r>
                      <a:r>
                        <a:rPr lang="ja-JP" sz="900" kern="100" dirty="0">
                          <a:effectLst/>
                        </a:rPr>
                        <a:t>の</a:t>
                      </a:r>
                      <a:r>
                        <a:rPr lang="ja-JP" altLang="en-US" sz="900" kern="100" dirty="0">
                          <a:effectLst/>
                        </a:rPr>
                        <a:t>取組内容と結果</a:t>
                      </a:r>
                      <a:endParaRPr lang="en-US" altLang="ja-JP" sz="900" kern="100" dirty="0">
                        <a:effectLst/>
                      </a:endParaRPr>
                    </a:p>
                    <a:p>
                      <a:pPr algn="ctr">
                        <a:spcAft>
                          <a:spcPts val="0"/>
                        </a:spcAft>
                      </a:pPr>
                      <a:r>
                        <a:rPr lang="ja-JP" altLang="en-US" sz="900" kern="100" dirty="0">
                          <a:effectLst/>
                        </a:rPr>
                        <a:t>（</a:t>
                      </a:r>
                      <a:r>
                        <a:rPr lang="en-US" altLang="ja-JP" sz="900" kern="100" dirty="0">
                          <a:effectLst/>
                        </a:rPr>
                        <a:t>2018</a:t>
                      </a:r>
                      <a:r>
                        <a:rPr lang="ja-JP" altLang="en-US" sz="900" kern="100" dirty="0">
                          <a:effectLst/>
                        </a:rPr>
                        <a:t>年度から</a:t>
                      </a:r>
                      <a:r>
                        <a:rPr lang="en-US" altLang="ja-JP" sz="900" kern="100" dirty="0">
                          <a:effectLst/>
                        </a:rPr>
                        <a:t>2021</a:t>
                      </a:r>
                      <a:r>
                        <a:rPr lang="ja-JP" altLang="en-US" sz="900" kern="100" dirty="0">
                          <a:effectLst/>
                        </a:rPr>
                        <a:t>年度までの取組）</a:t>
                      </a:r>
                      <a:endParaRPr lang="ja-JP" sz="900" kern="100" dirty="0">
                        <a:effectLst/>
                      </a:endParaRPr>
                    </a:p>
                  </a:txBody>
                  <a:tcPr marL="27807" marR="27807" marT="0" marB="0" anchor="ctr"/>
                </a:tc>
                <a:tc gridSpan="2">
                  <a:txBody>
                    <a:bodyPr/>
                    <a:lstStyle/>
                    <a:p>
                      <a:pPr algn="ctr">
                        <a:spcAft>
                          <a:spcPts val="0"/>
                        </a:spcAft>
                      </a:pPr>
                      <a:r>
                        <a:rPr lang="ja-JP" altLang="en-US"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中間評価年までの取組に対する評価</a:t>
                      </a:r>
                      <a:endParaRPr lang="ja-JP"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759512">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900" kern="100" dirty="0">
                          <a:effectLst/>
                        </a:rPr>
                        <a:t>　◎：予定以上</a:t>
                      </a:r>
                      <a:endParaRPr lang="en-US" altLang="ja-JP" sz="900" kern="100" dirty="0">
                        <a:effectLst/>
                      </a:endParaRPr>
                    </a:p>
                    <a:p>
                      <a:pPr algn="l">
                        <a:spcAft>
                          <a:spcPts val="0"/>
                        </a:spcAft>
                      </a:pPr>
                      <a:r>
                        <a:rPr lang="ja-JP" altLang="en-US" sz="900" kern="100" dirty="0">
                          <a:effectLst/>
                        </a:rPr>
                        <a:t>　○：概ね予定どおり</a:t>
                      </a:r>
                      <a:endParaRPr lang="en-US" altLang="ja-JP" sz="900" kern="100" dirty="0">
                        <a:effectLst/>
                      </a:endParaRPr>
                    </a:p>
                    <a:p>
                      <a:pPr algn="l">
                        <a:spcAft>
                          <a:spcPts val="0"/>
                        </a:spcAft>
                      </a:pPr>
                      <a:r>
                        <a:rPr lang="ja-JP" altLang="en-US" sz="900" kern="100" dirty="0">
                          <a:effectLst/>
                        </a:rPr>
                        <a:t>　△：予定どおりでない</a:t>
                      </a:r>
                      <a:endParaRPr lang="en-US" altLang="ja-JP" sz="900" kern="100" dirty="0">
                        <a:effectLst/>
                      </a:endParaRPr>
                    </a:p>
                    <a:p>
                      <a:pPr algn="l">
                        <a:spcAft>
                          <a:spcPts val="0"/>
                        </a:spcAft>
                      </a:pPr>
                      <a:r>
                        <a:rPr lang="ja-JP" altLang="en-US"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900" b="0" kern="100" dirty="0">
                          <a:solidFill>
                            <a:schemeClr val="tx1"/>
                          </a:solidFill>
                          <a:effectLst/>
                          <a:latin typeface="+mn-ea"/>
                          <a:ea typeface="+mn-ea"/>
                          <a:cs typeface="Times New Roman" panose="02020603050405020304" pitchFamily="18" charset="0"/>
                        </a:rPr>
                        <a:t>：未実施</a:t>
                      </a:r>
                      <a:endParaRPr lang="ja-JP" sz="9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ctr"/>
                      <a:r>
                        <a:rPr kumimoji="1" lang="ja-JP" altLang="en-US" sz="900" dirty="0"/>
                        <a:t>最終年までの取組の概要</a:t>
                      </a:r>
                    </a:p>
                  </a:txBody>
                  <a:tcPr marL="27807" marR="27807" marT="0" marB="0" anchor="ctr"/>
                </a:tc>
                <a:extLst>
                  <a:ext uri="{0D108BD9-81ED-4DB2-BD59-A6C34878D82A}">
                    <a16:rowId xmlns:a16="http://schemas.microsoft.com/office/drawing/2014/main" val="10001"/>
                  </a:ext>
                </a:extLst>
              </a:tr>
              <a:tr h="914508">
                <a:tc rowSpan="5">
                  <a:txBody>
                    <a:bodyPr/>
                    <a:lstStyle/>
                    <a:p>
                      <a:pPr algn="ctr">
                        <a:spcAft>
                          <a:spcPts val="0"/>
                        </a:spcAft>
                      </a:pPr>
                      <a:r>
                        <a:rPr lang="ja-JP" altLang="en-US" sz="700" kern="100" dirty="0">
                          <a:effectLst/>
                        </a:rPr>
                        <a:t>精神</a:t>
                      </a:r>
                      <a:endParaRPr lang="en-US" altLang="ja-JP" sz="700" kern="100" dirty="0">
                        <a:effectLst/>
                      </a:endParaRPr>
                    </a:p>
                    <a:p>
                      <a:pPr algn="ctr">
                        <a:spcAft>
                          <a:spcPts val="0"/>
                        </a:spcAft>
                      </a:pPr>
                      <a:r>
                        <a:rPr lang="ja-JP" altLang="en-US" sz="700" kern="100" dirty="0">
                          <a:effectLst/>
                        </a:rPr>
                        <a:t>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医療機関や関係者等による協議の場で、医療の充実と連携体制の構築を図ります。</a:t>
                      </a:r>
                      <a:endParaRPr lang="en-US" altLang="ja-JP" sz="800" kern="100" dirty="0">
                        <a:effectLst/>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2018</a:t>
                      </a:r>
                      <a:r>
                        <a:rPr lang="ja-JP" altLang="en-US" sz="800" b="0" kern="100" dirty="0">
                          <a:solidFill>
                            <a:schemeClr val="tx1"/>
                          </a:solidFill>
                          <a:effectLst/>
                          <a:latin typeface="+mn-ea"/>
                          <a:ea typeface="+mn-ea"/>
                          <a:cs typeface="Times New Roman" panose="02020603050405020304" pitchFamily="18" charset="0"/>
                        </a:rPr>
                        <a:t>年度に、堺市二次医療圏における医療機関や関係者等による協議の場として、大阪府堺市保健医療協議会に精神医療部会を設置し、毎年度</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回開催しました（</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年度は新型コロナウイルスの感染拡大状況を踏まえ中止）。現在の取組内容や今後の取組について共有し、精神医療等の充実と連携体制の構築を図るための協議を行いました。</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引き続き、医療計画に掲載している課題や取組みを踏まえ、その進捗管理を精神医療部会において行うことにより、堺市二次医療圏の医療の充実と連携体制の構築を図っていきます。</a:t>
                      </a:r>
                    </a:p>
                  </a:txBody>
                  <a:tcPr marL="27807" marR="27807" marT="0" marB="0"/>
                </a:tc>
                <a:extLst>
                  <a:ext uri="{0D108BD9-81ED-4DB2-BD59-A6C34878D82A}">
                    <a16:rowId xmlns:a16="http://schemas.microsoft.com/office/drawing/2014/main" val="10002"/>
                  </a:ext>
                </a:extLst>
              </a:tr>
              <a:tr h="1130248">
                <a:tc vMerge="1">
                  <a:txBody>
                    <a:bodyPr/>
                    <a:lstStyle/>
                    <a:p>
                      <a:endParaRPr kumimoji="1" lang="ja-JP" altLang="en-US"/>
                    </a:p>
                  </a:txBody>
                  <a:tcPr/>
                </a:tc>
                <a:tc>
                  <a:txBody>
                    <a:bodyPr/>
                    <a:lstStyle/>
                    <a:p>
                      <a:pPr algn="l">
                        <a:spcAft>
                          <a:spcPts val="0"/>
                        </a:spcAft>
                      </a:pPr>
                      <a:r>
                        <a:rPr lang="ja-JP" altLang="en-US" sz="800" kern="100" dirty="0">
                          <a:effectLst/>
                        </a:rPr>
                        <a:t>依存症対策を推進するため、相談窓口の充実を図るとともに、依存症者支援にかかる関係機関に対する研修等を実施することで相談対応力の向上に取組みます。</a:t>
                      </a:r>
                      <a:endParaRPr lang="en-US" altLang="ja-JP" sz="800" kern="100" dirty="0">
                        <a:effectLst/>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2018</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月にこころの健康センターを「依存症相談拠点」と定め、依存症に対する専門相談、治療・回復プログラム、家族支援、研修等を実施しました。また、大阪府・大阪市との共同事業として、医療機関、関係機関の職員向け研修や依存症問題の啓発事業を実施する他、</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月に「依存症対策庁内連絡会」、</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6</a:t>
                      </a:r>
                      <a:r>
                        <a:rPr lang="ja-JP" altLang="en-US" sz="800" b="0" kern="100" dirty="0">
                          <a:solidFill>
                            <a:schemeClr val="tx1"/>
                          </a:solidFill>
                          <a:effectLst/>
                          <a:latin typeface="+mn-ea"/>
                          <a:ea typeface="+mn-ea"/>
                          <a:cs typeface="Times New Roman" panose="02020603050405020304" pitchFamily="18" charset="0"/>
                        </a:rPr>
                        <a:t>月に「依存症対策推進懇話会」を設置し、年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回の意見聴取と情報共有の場としながら、市民意識調査の結果及び専門的見地などの意見を反映させ、「堺市依存症地域支援計画」策定の準備を進めています（</a:t>
                      </a:r>
                      <a:r>
                        <a:rPr lang="en-US" altLang="ja-JP" sz="800" b="0" kern="100" dirty="0">
                          <a:solidFill>
                            <a:schemeClr val="tx1"/>
                          </a:solidFill>
                          <a:effectLst/>
                          <a:latin typeface="+mn-ea"/>
                          <a:ea typeface="+mn-ea"/>
                          <a:cs typeface="Times New Roman" panose="02020603050405020304" pitchFamily="18" charset="0"/>
                        </a:rPr>
                        <a:t>2022</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月策定予定）。</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引き続き、こころの健康センターを「依存症相談拠点」とし、依存症の専門相談等を実施します。また、研修などを充実させ市域の関係機関等の依存症の相談対応力向上を図っていきます。</a:t>
                      </a:r>
                      <a:r>
                        <a:rPr lang="en-US" altLang="ja-JP" sz="800" b="0" kern="100" dirty="0">
                          <a:solidFill>
                            <a:schemeClr val="tx1"/>
                          </a:solidFill>
                          <a:effectLst/>
                          <a:latin typeface="+mn-ea"/>
                          <a:ea typeface="+mn-ea"/>
                          <a:cs typeface="Times New Roman" panose="02020603050405020304" pitchFamily="18" charset="0"/>
                        </a:rPr>
                        <a:t>2022</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月策定予定の「堺市依存症地域支援計画」に基づき、地域の支援体制を構築するため、庁内外の連携強化、相談窓口の充実を図りつつ、依存症対策を総合的に推進していきます。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386661014"/>
                  </a:ext>
                </a:extLst>
              </a:tr>
              <a:tr h="641492">
                <a:tc vMerge="1">
                  <a:txBody>
                    <a:bodyPr/>
                    <a:lstStyle/>
                    <a:p>
                      <a:endParaRPr kumimoji="1" lang="ja-JP" altLang="en-US"/>
                    </a:p>
                  </a:txBody>
                  <a:tcPr/>
                </a:tc>
                <a:tc>
                  <a:txBody>
                    <a:bodyPr/>
                    <a:lstStyle/>
                    <a:p>
                      <a:pPr algn="l">
                        <a:spcAft>
                          <a:spcPts val="0"/>
                        </a:spcAft>
                      </a:pPr>
                      <a:r>
                        <a:rPr lang="ja-JP" altLang="en-US" sz="800" kern="100" dirty="0">
                          <a:effectLst/>
                        </a:rPr>
                        <a:t>認知症に関して、精神疾患や介護等の関係部署が連携しながら取組みます。</a:t>
                      </a:r>
                      <a:endParaRPr lang="en-US" altLang="ja-JP" sz="800" kern="100" dirty="0">
                        <a:effectLst/>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・認知症疾患医療センター・認知症初期集中支援チームの運営、嘱託医相談の実施、介護職向け研修の実施、認知症チェックリストの配布、徘徊</a:t>
                      </a:r>
                      <a:r>
                        <a:rPr lang="en-US" altLang="ja-JP" sz="800" b="0" kern="100" dirty="0">
                          <a:solidFill>
                            <a:schemeClr val="tx1"/>
                          </a:solidFill>
                          <a:effectLst/>
                          <a:latin typeface="+mn-ea"/>
                          <a:ea typeface="+mn-ea"/>
                          <a:cs typeface="Times New Roman" panose="02020603050405020304" pitchFamily="18" charset="0"/>
                        </a:rPr>
                        <a:t>SOS</a:t>
                      </a:r>
                      <a:r>
                        <a:rPr lang="ja-JP" altLang="en-US" sz="800" b="0" kern="100" dirty="0">
                          <a:solidFill>
                            <a:schemeClr val="tx1"/>
                          </a:solidFill>
                          <a:effectLst/>
                          <a:latin typeface="+mn-ea"/>
                          <a:ea typeface="+mn-ea"/>
                          <a:cs typeface="Times New Roman" panose="02020603050405020304" pitchFamily="18" charset="0"/>
                        </a:rPr>
                        <a:t>ネットワーク事業、パネル展等市民啓発事業など、関係部局が連携して、各種の認知症支援施策の推進を行いました。</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認知症になっても安心して暮らせる「認知症にやさしいまち堺」の実現をめざして、引き続き、認知症支援施策の充実を図っていきます。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2169901168"/>
                  </a:ext>
                </a:extLst>
              </a:tr>
              <a:tr h="717861">
                <a:tc vMerge="1">
                  <a:txBody>
                    <a:bodyPr/>
                    <a:lstStyle/>
                    <a:p>
                      <a:endParaRPr kumimoji="1" lang="ja-JP" altLang="en-US"/>
                    </a:p>
                  </a:txBody>
                  <a:tcPr/>
                </a:tc>
                <a:tc>
                  <a:txBody>
                    <a:bodyPr/>
                    <a:lstStyle/>
                    <a:p>
                      <a:pPr algn="l">
                        <a:spcAft>
                          <a:spcPts val="0"/>
                        </a:spcAft>
                      </a:pPr>
                      <a:r>
                        <a:rPr lang="ja-JP" altLang="en-US" sz="800" kern="100" dirty="0">
                          <a:effectLst/>
                        </a:rPr>
                        <a:t>精神障害にも対応した地域包括ケアシステムの構築をめざすため、保健、医療、福祉関係者による連携の強化を図り、精神科病院からの地域移行等の取組を進めます。</a:t>
                      </a:r>
                      <a:endParaRPr lang="en-US" altLang="ja-JP" sz="800" kern="100" dirty="0">
                        <a:effectLst/>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・堺市退院促進支援会議（各年度</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回開催、令和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回目は令和</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月予定）にて、精神科病院からの地域移行に係る関係者の連携を図るとともに、基幹相談支援センターに配置している地域移行コーディネーターを中心に各年度に</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回、地域移行をテーマにした市域向け研修を開催しました。</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現取組みの継続に加え、堺市退院促進支援会議については、関係機関の連携の場だけではなく、地域移行支援を推進するために具体的な方策を協議できる場としてあり方を検討します。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757509555"/>
                  </a:ext>
                </a:extLst>
              </a:tr>
              <a:tr h="1165393">
                <a:tc vMerge="1">
                  <a:txBody>
                    <a:bodyPr/>
                    <a:lstStyle/>
                    <a:p>
                      <a:endParaRPr kumimoji="1" lang="ja-JP" altLang="en-US"/>
                    </a:p>
                  </a:txBody>
                  <a:tcPr/>
                </a:tc>
                <a:tc>
                  <a:txBody>
                    <a:bodyPr/>
                    <a:lstStyle/>
                    <a:p>
                      <a:pPr algn="l">
                        <a:spcAft>
                          <a:spcPts val="0"/>
                        </a:spcAft>
                      </a:pPr>
                      <a:r>
                        <a:rPr lang="ja-JP" altLang="en-US" sz="800" b="0" kern="100" dirty="0">
                          <a:effectLst/>
                          <a:latin typeface="+mn-ea"/>
                          <a:ea typeface="+mn-ea"/>
                        </a:rPr>
                        <a:t>総合的な取組が必要となる自殺対策については「堺市自殺対策推進計画（第</a:t>
                      </a:r>
                      <a:r>
                        <a:rPr lang="en-US" altLang="ja-JP" sz="800" b="0" kern="100" dirty="0">
                          <a:effectLst/>
                          <a:latin typeface="+mn-ea"/>
                          <a:ea typeface="+mn-ea"/>
                        </a:rPr>
                        <a:t>2</a:t>
                      </a:r>
                      <a:r>
                        <a:rPr lang="ja-JP" altLang="en-US" sz="800" b="0" kern="100" dirty="0">
                          <a:effectLst/>
                          <a:latin typeface="+mn-ea"/>
                          <a:ea typeface="+mn-ea"/>
                        </a:rPr>
                        <a:t>次）」に基づいた各分野からの取組を進めます。</a:t>
                      </a:r>
                      <a:endParaRPr lang="en-US" altLang="ja-JP" sz="800" b="0" kern="100" dirty="0">
                        <a:effectLst/>
                        <a:latin typeface="+mn-ea"/>
                        <a:ea typeface="+mn-ea"/>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2017</a:t>
                      </a:r>
                      <a:r>
                        <a:rPr lang="ja-JP" altLang="en-US" sz="800" b="0" kern="100" dirty="0">
                          <a:solidFill>
                            <a:schemeClr val="tx1"/>
                          </a:solidFill>
                          <a:effectLst/>
                          <a:latin typeface="+mn-ea"/>
                          <a:ea typeface="+mn-ea"/>
                          <a:cs typeface="Times New Roman" panose="02020603050405020304" pitchFamily="18" charset="0"/>
                        </a:rPr>
                        <a:t>年から「地域自殺対策推進センター」を設置（</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月～こころの健康センターに移設）し、ゲートキーパーの養成や研修等により、自殺対策を総合的かつ効果的に推進しました。また、「自殺対策庁内連絡会」「自殺対策連絡懇話会」を（年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回）開催し、「堺市自殺対策推進計画（第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次）」に基づきながら、総合的に自殺対策に取り組んだほか、「堺市自殺対策推進計画（第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次）」の終了に伴い、</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年度からは、市民意識等調査の結果及び専門的見地などの意見を反映させ、「堺市自殺対策推進計画（第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次）」策定の準備を進めています（</a:t>
                      </a:r>
                      <a:r>
                        <a:rPr lang="en-US" altLang="ja-JP" sz="800" b="0" kern="100" dirty="0">
                          <a:solidFill>
                            <a:schemeClr val="tx1"/>
                          </a:solidFill>
                          <a:effectLst/>
                          <a:latin typeface="+mn-ea"/>
                          <a:ea typeface="+mn-ea"/>
                          <a:cs typeface="Times New Roman" panose="02020603050405020304" pitchFamily="18" charset="0"/>
                        </a:rPr>
                        <a:t>2022</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月策定予定）。</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smtClean="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引き続き、自殺対策推進センターにて、ゲートキーパーの養成や研修等を実施し、庁内外で連携を図りながら、市全体が自殺対策に取り組む体制を構築していきます。</a:t>
                      </a:r>
                      <a:endParaRPr lang="en-US" altLang="ja-JP" sz="800" b="0" kern="100" dirty="0">
                        <a:solidFill>
                          <a:schemeClr val="tx1"/>
                        </a:solidFill>
                        <a:effectLst/>
                        <a:latin typeface="+mn-ea"/>
                        <a:ea typeface="+mn-ea"/>
                        <a:cs typeface="Times New Roman" panose="02020603050405020304" pitchFamily="18" charset="0"/>
                      </a:endParaRPr>
                    </a:p>
                    <a:p>
                      <a:pPr algn="just">
                        <a:spcAft>
                          <a:spcPts val="0"/>
                        </a:spcAft>
                      </a:pPr>
                      <a:r>
                        <a:rPr lang="en-US" altLang="ja-JP" sz="800" b="0" kern="100" dirty="0">
                          <a:solidFill>
                            <a:schemeClr val="tx1"/>
                          </a:solidFill>
                          <a:effectLst/>
                          <a:latin typeface="+mn-ea"/>
                          <a:ea typeface="+mn-ea"/>
                          <a:cs typeface="Times New Roman" panose="02020603050405020304" pitchFamily="18" charset="0"/>
                        </a:rPr>
                        <a:t>2022</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月策定予定の「堺市自殺対策推進計画（第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次）」に基づき、社会情勢等を踏まえながら、総合的な取組を進めていきます。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bl>
          </a:graphicData>
        </a:graphic>
      </p:graphicFrame>
      <p:sp>
        <p:nvSpPr>
          <p:cNvPr id="7"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21</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3600718" y="6492875"/>
            <a:ext cx="2743200" cy="365125"/>
          </a:xfrm>
        </p:spPr>
        <p:txBody>
          <a:bodyPr/>
          <a:lstStyle/>
          <a:p>
            <a:fld id="{EE10F76C-4BDD-483D-9C84-D8A83AD65888}" type="slidenum">
              <a:rPr kumimoji="1" lang="ja-JP" altLang="en-US" smtClean="0"/>
              <a:t>3</a:t>
            </a:fld>
            <a:endParaRPr kumimoji="1" lang="ja-JP" altLang="en-US" dirty="0"/>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37547060"/>
              </p:ext>
            </p:extLst>
          </p:nvPr>
        </p:nvGraphicFramePr>
        <p:xfrm>
          <a:off x="274414" y="506415"/>
          <a:ext cx="11690059" cy="6100447"/>
        </p:xfrm>
        <a:graphic>
          <a:graphicData uri="http://schemas.openxmlformats.org/drawingml/2006/table">
            <a:tbl>
              <a:tblPr firstRow="1" firstCol="1" bandRow="1">
                <a:tableStyleId>{7DF18680-E054-41AD-8BC1-D1AEF772440D}</a:tableStyleId>
              </a:tblPr>
              <a:tblGrid>
                <a:gridCol w="338329">
                  <a:extLst>
                    <a:ext uri="{9D8B030D-6E8A-4147-A177-3AD203B41FA5}">
                      <a16:colId xmlns:a16="http://schemas.microsoft.com/office/drawing/2014/main" val="20000"/>
                    </a:ext>
                  </a:extLst>
                </a:gridCol>
                <a:gridCol w="2906140">
                  <a:extLst>
                    <a:ext uri="{9D8B030D-6E8A-4147-A177-3AD203B41FA5}">
                      <a16:colId xmlns:a16="http://schemas.microsoft.com/office/drawing/2014/main" val="20001"/>
                    </a:ext>
                  </a:extLst>
                </a:gridCol>
                <a:gridCol w="4349610">
                  <a:extLst>
                    <a:ext uri="{9D8B030D-6E8A-4147-A177-3AD203B41FA5}">
                      <a16:colId xmlns:a16="http://schemas.microsoft.com/office/drawing/2014/main" val="20002"/>
                    </a:ext>
                  </a:extLst>
                </a:gridCol>
                <a:gridCol w="1312282">
                  <a:extLst>
                    <a:ext uri="{9D8B030D-6E8A-4147-A177-3AD203B41FA5}">
                      <a16:colId xmlns:a16="http://schemas.microsoft.com/office/drawing/2014/main" val="20003"/>
                    </a:ext>
                  </a:extLst>
                </a:gridCol>
                <a:gridCol w="2783698">
                  <a:extLst>
                    <a:ext uri="{9D8B030D-6E8A-4147-A177-3AD203B41FA5}">
                      <a16:colId xmlns:a16="http://schemas.microsoft.com/office/drawing/2014/main" val="20004"/>
                    </a:ext>
                  </a:extLst>
                </a:gridCol>
              </a:tblGrid>
              <a:tr h="80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医療計画に記載された</a:t>
                      </a:r>
                      <a:r>
                        <a:rPr lang="ja-JP" sz="900" kern="100" dirty="0">
                          <a:effectLst/>
                        </a:rPr>
                        <a:t>中間年まで</a:t>
                      </a:r>
                      <a:r>
                        <a:rPr lang="ja-JP" altLang="en-US" sz="900" kern="100" dirty="0">
                          <a:effectLst/>
                        </a:rPr>
                        <a:t>の</a:t>
                      </a:r>
                      <a:r>
                        <a:rPr lang="ja-JP" sz="900" kern="100" dirty="0">
                          <a:effectLst/>
                        </a:rPr>
                        <a:t>取組</a:t>
                      </a:r>
                    </a:p>
                    <a:p>
                      <a:pPr algn="ctr">
                        <a:spcAft>
                          <a:spcPts val="0"/>
                        </a:spcAft>
                      </a:pPr>
                      <a:r>
                        <a:rPr lang="ja-JP" sz="900" kern="100" dirty="0">
                          <a:effectLst/>
                        </a:rPr>
                        <a:t>（計画より転記）</a:t>
                      </a:r>
                      <a:endParaRPr lang="ja-JP"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900" kern="100" dirty="0">
                          <a:effectLst/>
                        </a:rPr>
                        <a:t>中間評価年まで</a:t>
                      </a:r>
                      <a:r>
                        <a:rPr lang="ja-JP" sz="900" kern="100" dirty="0">
                          <a:effectLst/>
                        </a:rPr>
                        <a:t>の</a:t>
                      </a:r>
                      <a:r>
                        <a:rPr lang="ja-JP" altLang="en-US" sz="900" kern="100" dirty="0">
                          <a:effectLst/>
                        </a:rPr>
                        <a:t>取組内容と結果</a:t>
                      </a:r>
                      <a:endParaRPr lang="en-US" altLang="ja-JP" sz="900" kern="100" dirty="0">
                        <a:effectLst/>
                      </a:endParaRPr>
                    </a:p>
                    <a:p>
                      <a:pPr algn="ctr">
                        <a:spcAft>
                          <a:spcPts val="0"/>
                        </a:spcAft>
                      </a:pPr>
                      <a:r>
                        <a:rPr lang="ja-JP" altLang="en-US" sz="900" kern="100" dirty="0">
                          <a:effectLst/>
                        </a:rPr>
                        <a:t>（</a:t>
                      </a:r>
                      <a:r>
                        <a:rPr lang="en-US" altLang="ja-JP" sz="900" kern="100" dirty="0">
                          <a:effectLst/>
                        </a:rPr>
                        <a:t>2018</a:t>
                      </a:r>
                      <a:r>
                        <a:rPr lang="ja-JP" altLang="en-US" sz="900" kern="100" dirty="0">
                          <a:effectLst/>
                        </a:rPr>
                        <a:t>年度から</a:t>
                      </a:r>
                      <a:r>
                        <a:rPr lang="en-US" altLang="ja-JP" sz="900" kern="100" dirty="0">
                          <a:effectLst/>
                        </a:rPr>
                        <a:t>2021</a:t>
                      </a:r>
                      <a:r>
                        <a:rPr lang="ja-JP" altLang="en-US" sz="900" kern="100" dirty="0">
                          <a:effectLst/>
                        </a:rPr>
                        <a:t>年度までの取組）</a:t>
                      </a:r>
                      <a:endParaRPr lang="ja-JP" sz="900" kern="100" dirty="0">
                        <a:effectLst/>
                      </a:endParaRPr>
                    </a:p>
                  </a:txBody>
                  <a:tcPr marL="27807" marR="27807" marT="0" marB="0" anchor="ctr"/>
                </a:tc>
                <a:tc gridSpan="2">
                  <a:txBody>
                    <a:bodyPr/>
                    <a:lstStyle/>
                    <a:p>
                      <a:pPr algn="ctr">
                        <a:spcAft>
                          <a:spcPts val="0"/>
                        </a:spcAft>
                      </a:pPr>
                      <a:r>
                        <a:rPr lang="ja-JP" altLang="en-US"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中間評価年までの取組に対する評価</a:t>
                      </a:r>
                      <a:endParaRPr lang="ja-JP" sz="9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738621">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900" kern="100" dirty="0">
                          <a:effectLst/>
                        </a:rPr>
                        <a:t>　◎：予定以上</a:t>
                      </a:r>
                      <a:endParaRPr lang="en-US" altLang="ja-JP" sz="900" kern="100" dirty="0">
                        <a:effectLst/>
                      </a:endParaRPr>
                    </a:p>
                    <a:p>
                      <a:pPr algn="l">
                        <a:spcAft>
                          <a:spcPts val="0"/>
                        </a:spcAft>
                      </a:pPr>
                      <a:r>
                        <a:rPr lang="ja-JP" altLang="en-US" sz="900" kern="100" dirty="0">
                          <a:effectLst/>
                        </a:rPr>
                        <a:t>　○：概ね予定どおり</a:t>
                      </a:r>
                      <a:endParaRPr lang="en-US" altLang="ja-JP" sz="900" kern="100" dirty="0">
                        <a:effectLst/>
                      </a:endParaRPr>
                    </a:p>
                    <a:p>
                      <a:pPr algn="l">
                        <a:spcAft>
                          <a:spcPts val="0"/>
                        </a:spcAft>
                      </a:pPr>
                      <a:r>
                        <a:rPr lang="ja-JP" altLang="en-US" sz="900" kern="100" dirty="0">
                          <a:effectLst/>
                        </a:rPr>
                        <a:t>　△：予定どおりでない</a:t>
                      </a:r>
                      <a:endParaRPr lang="en-US" altLang="ja-JP" sz="900" kern="100" dirty="0">
                        <a:effectLst/>
                      </a:endParaRPr>
                    </a:p>
                    <a:p>
                      <a:pPr algn="l">
                        <a:spcAft>
                          <a:spcPts val="0"/>
                        </a:spcAft>
                      </a:pPr>
                      <a:r>
                        <a:rPr lang="ja-JP" altLang="en-US" sz="9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900" b="0" kern="100" dirty="0">
                          <a:solidFill>
                            <a:schemeClr val="tx1"/>
                          </a:solidFill>
                          <a:effectLst/>
                          <a:latin typeface="+mn-ea"/>
                          <a:ea typeface="+mn-ea"/>
                          <a:cs typeface="Times New Roman" panose="02020603050405020304" pitchFamily="18" charset="0"/>
                        </a:rPr>
                        <a:t>：未実施</a:t>
                      </a:r>
                      <a:endParaRPr lang="ja-JP" sz="9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ctr"/>
                      <a:r>
                        <a:rPr kumimoji="1" lang="ja-JP" altLang="en-US" sz="900" dirty="0"/>
                        <a:t>最終年までの取組の概要</a:t>
                      </a:r>
                    </a:p>
                  </a:txBody>
                  <a:tcPr marL="27807" marR="27807" marT="0" marB="0" anchor="ctr"/>
                </a:tc>
                <a:extLst>
                  <a:ext uri="{0D108BD9-81ED-4DB2-BD59-A6C34878D82A}">
                    <a16:rowId xmlns:a16="http://schemas.microsoft.com/office/drawing/2014/main" val="10001"/>
                  </a:ext>
                </a:extLst>
              </a:tr>
              <a:tr h="1219303">
                <a:tc rowSpan="2">
                  <a:txBody>
                    <a:bodyPr/>
                    <a:lstStyle/>
                    <a:p>
                      <a:pPr algn="ctr">
                        <a:spcAft>
                          <a:spcPts val="0"/>
                        </a:spcAft>
                      </a:pPr>
                      <a:r>
                        <a:rPr lang="zh-TW" altLang="en-US" sz="700" kern="100" dirty="0">
                          <a:effectLst/>
                        </a:rPr>
                        <a:t>救急</a:t>
                      </a:r>
                      <a:endParaRPr lang="en-US" altLang="zh-TW" sz="700" kern="100" dirty="0">
                        <a:effectLst/>
                      </a:endParaRPr>
                    </a:p>
                    <a:p>
                      <a:pPr algn="ctr">
                        <a:spcAft>
                          <a:spcPts val="0"/>
                        </a:spcAft>
                      </a:pPr>
                      <a:r>
                        <a:rPr lang="zh-TW" altLang="en-US" sz="700" kern="100" dirty="0">
                          <a:effectLst/>
                        </a:rPr>
                        <a:t>医療、災害</a:t>
                      </a:r>
                      <a:endParaRPr lang="en-US" altLang="zh-TW" sz="700" kern="100" dirty="0">
                        <a:effectLst/>
                      </a:endParaRPr>
                    </a:p>
                    <a:p>
                      <a:pPr algn="ctr">
                        <a:spcAft>
                          <a:spcPts val="0"/>
                        </a:spcAft>
                      </a:pPr>
                      <a:r>
                        <a:rPr lang="zh-TW" altLang="en-US" sz="700" kern="100" dirty="0">
                          <a:effectLst/>
                        </a:rPr>
                        <a:t>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・堺地域メディカルコントロール協議会を開催（</a:t>
                      </a:r>
                      <a:r>
                        <a:rPr lang="en-US" altLang="ja-JP" sz="800" b="0" kern="100" dirty="0">
                          <a:solidFill>
                            <a:schemeClr val="tx1"/>
                          </a:solidFill>
                          <a:effectLst/>
                          <a:latin typeface="+mn-ea"/>
                          <a:ea typeface="+mn-ea"/>
                          <a:cs typeface="Times New Roman" panose="02020603050405020304" pitchFamily="18" charset="0"/>
                        </a:rPr>
                        <a:t>2018</a:t>
                      </a:r>
                      <a:r>
                        <a:rPr lang="ja-JP" altLang="en-US" sz="800" b="0" kern="100" dirty="0">
                          <a:solidFill>
                            <a:schemeClr val="tx1"/>
                          </a:solidFill>
                          <a:effectLst/>
                          <a:latin typeface="+mn-ea"/>
                          <a:ea typeface="+mn-ea"/>
                          <a:cs typeface="Times New Roman" panose="02020603050405020304" pitchFamily="18" charset="0"/>
                        </a:rPr>
                        <a:t>年度：</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a:t>
                      </a:r>
                      <a:r>
                        <a:rPr lang="en-US" altLang="ja-JP" sz="800" b="0" kern="100" dirty="0">
                          <a:solidFill>
                            <a:schemeClr val="tx1"/>
                          </a:solidFill>
                          <a:effectLst/>
                          <a:latin typeface="+mn-ea"/>
                          <a:ea typeface="+mn-ea"/>
                          <a:cs typeface="Times New Roman" panose="02020603050405020304" pitchFamily="18" charset="0"/>
                        </a:rPr>
                        <a:t>2019</a:t>
                      </a:r>
                      <a:r>
                        <a:rPr lang="ja-JP" altLang="en-US" sz="800" b="0" kern="100" dirty="0">
                          <a:solidFill>
                            <a:schemeClr val="tx1"/>
                          </a:solidFill>
                          <a:effectLst/>
                          <a:latin typeface="+mn-ea"/>
                          <a:ea typeface="+mn-ea"/>
                          <a:cs typeface="Times New Roman" panose="02020603050405020304" pitchFamily="18" charset="0"/>
                        </a:rPr>
                        <a:t>年度：</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a:t>
                      </a:r>
                      <a:r>
                        <a:rPr lang="en-US" altLang="ja-JP" sz="800" b="0" kern="100" dirty="0">
                          <a:solidFill>
                            <a:schemeClr val="tx1"/>
                          </a:solidFill>
                          <a:effectLst/>
                          <a:latin typeface="+mn-ea"/>
                          <a:ea typeface="+mn-ea"/>
                          <a:cs typeface="Times New Roman" panose="02020603050405020304" pitchFamily="18" charset="0"/>
                        </a:rPr>
                        <a:t>2020</a:t>
                      </a:r>
                      <a:r>
                        <a:rPr lang="ja-JP" altLang="en-US" sz="800" b="0" kern="100" dirty="0">
                          <a:solidFill>
                            <a:schemeClr val="tx1"/>
                          </a:solidFill>
                          <a:effectLst/>
                          <a:latin typeface="+mn-ea"/>
                          <a:ea typeface="+mn-ea"/>
                          <a:cs typeface="Times New Roman" panose="02020603050405020304" pitchFamily="18" charset="0"/>
                        </a:rPr>
                        <a:t>年度：</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a:t>
                      </a:r>
                      <a:r>
                        <a:rPr lang="en-US" altLang="ja-JP" sz="800" b="0" kern="100" dirty="0">
                          <a:solidFill>
                            <a:schemeClr val="tx1"/>
                          </a:solidFill>
                          <a:effectLst/>
                          <a:latin typeface="+mn-ea"/>
                          <a:ea typeface="+mn-ea"/>
                          <a:cs typeface="Times New Roman" panose="02020603050405020304" pitchFamily="18" charset="0"/>
                        </a:rPr>
                        <a:t>2021</a:t>
                      </a:r>
                      <a:r>
                        <a:rPr lang="ja-JP" altLang="en-US" sz="800" b="0" kern="100" dirty="0">
                          <a:solidFill>
                            <a:schemeClr val="tx1"/>
                          </a:solidFill>
                          <a:effectLst/>
                          <a:latin typeface="+mn-ea"/>
                          <a:ea typeface="+mn-ea"/>
                          <a:cs typeface="Times New Roman" panose="02020603050405020304" pitchFamily="18" charset="0"/>
                        </a:rPr>
                        <a:t>年度（予定）：</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回）し、救急隊活動の質向上を図るとともに、救急告示病院連絡会を開催し、堺市内における救急医療体制の状況について、救命救急センターをはじめ医療機関間での情報共有を行いました。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・大阪府「傷病者の搬送及び受入れの実施基準」の改正に伴い、救急医療体制調整部会を開催し、「傷病者の搬送及び受入れの実施基準</a:t>
                      </a:r>
                      <a:r>
                        <a:rPr lang="en-US" altLang="ja-JP" sz="800" b="0" kern="100" dirty="0">
                          <a:solidFill>
                            <a:schemeClr val="tx1"/>
                          </a:solidFill>
                          <a:effectLst/>
                          <a:latin typeface="+mn-ea"/>
                          <a:ea typeface="+mn-ea"/>
                          <a:cs typeface="Times New Roman" panose="02020603050405020304" pitchFamily="18" charset="0"/>
                        </a:rPr>
                        <a:t>&lt;</a:t>
                      </a:r>
                      <a:r>
                        <a:rPr lang="ja-JP" altLang="en-US" sz="800" b="0" kern="100" dirty="0">
                          <a:solidFill>
                            <a:schemeClr val="tx1"/>
                          </a:solidFill>
                          <a:effectLst/>
                          <a:latin typeface="+mn-ea"/>
                          <a:ea typeface="+mn-ea"/>
                          <a:cs typeface="Times New Roman" panose="02020603050405020304" pitchFamily="18" charset="0"/>
                        </a:rPr>
                        <a:t>堺市圏域版</a:t>
                      </a:r>
                      <a:r>
                        <a:rPr lang="en-US" altLang="ja-JP" sz="800" b="0" kern="100" dirty="0">
                          <a:solidFill>
                            <a:schemeClr val="tx1"/>
                          </a:solidFill>
                          <a:effectLst/>
                          <a:latin typeface="+mn-ea"/>
                          <a:ea typeface="+mn-ea"/>
                          <a:cs typeface="Times New Roman" panose="02020603050405020304" pitchFamily="18" charset="0"/>
                        </a:rPr>
                        <a:t>&gt;</a:t>
                      </a:r>
                      <a:r>
                        <a:rPr lang="ja-JP" altLang="en-US" sz="800" b="0" kern="100" dirty="0">
                          <a:solidFill>
                            <a:schemeClr val="tx1"/>
                          </a:solidFill>
                          <a:effectLst/>
                          <a:latin typeface="+mn-ea"/>
                          <a:ea typeface="+mn-ea"/>
                          <a:cs typeface="Times New Roman" panose="02020603050405020304" pitchFamily="18" charset="0"/>
                        </a:rPr>
                        <a:t>」を改正するとともに、改正した診療機能分類に応じ医療機関リストを見直しました。また、堺地域メディカルコントロール協議会においては、「病院前救護プロトコル」を改正しました。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p>
                  </a:txBody>
                  <a:tcPr marL="27807" marR="27807" marT="0" marB="0"/>
                </a:tc>
                <a:extLst>
                  <a:ext uri="{0D108BD9-81ED-4DB2-BD59-A6C34878D82A}">
                    <a16:rowId xmlns:a16="http://schemas.microsoft.com/office/drawing/2014/main" val="10004"/>
                  </a:ext>
                </a:extLst>
              </a:tr>
              <a:tr h="853512">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・大阪府災害医療検討ワーキングに参画し、堺市における災害時医療救護活動マニュアルの素案を作成しました。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a:t>
                      </a:r>
                      <a:r>
                        <a:rPr lang="en-US" altLang="ja-JP" sz="800" b="0" kern="100" dirty="0">
                          <a:solidFill>
                            <a:schemeClr val="tx1"/>
                          </a:solidFill>
                          <a:effectLst/>
                          <a:latin typeface="+mn-ea"/>
                          <a:ea typeface="+mn-ea"/>
                          <a:cs typeface="Times New Roman" panose="02020603050405020304" pitchFamily="18" charset="0"/>
                        </a:rPr>
                        <a:t>880</a:t>
                      </a:r>
                      <a:r>
                        <a:rPr lang="ja-JP" altLang="en-US" sz="800" b="0" kern="100" dirty="0">
                          <a:solidFill>
                            <a:schemeClr val="tx1"/>
                          </a:solidFill>
                          <a:effectLst/>
                          <a:latin typeface="+mn-ea"/>
                          <a:ea typeface="+mn-ea"/>
                          <a:cs typeface="Times New Roman" panose="02020603050405020304" pitchFamily="18" charset="0"/>
                        </a:rPr>
                        <a:t>万人訓練に合わせて実施された関係機関との伝達訓練や、関係機関で構成された堺市地域災害時医療救護対策協議会において実施された災害時訓練に参加する等、関係機関との顔の見える関係を構築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mn-lt"/>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prstClr val="black"/>
                        </a:solidFill>
                        <a:effectLst/>
                        <a:uLnTx/>
                        <a:uFillTx/>
                        <a:latin typeface="+mn-lt"/>
                        <a:ea typeface="+mn-ea"/>
                        <a:cs typeface="+mn-cs"/>
                      </a:endParaRPr>
                    </a:p>
                  </a:txBody>
                  <a:tcPr marL="27807" marR="27807" marT="0" marB="0"/>
                </a:tc>
                <a:extLst>
                  <a:ext uri="{0D108BD9-81ED-4DB2-BD59-A6C34878D82A}">
                    <a16:rowId xmlns:a16="http://schemas.microsoft.com/office/drawing/2014/main" val="10005"/>
                  </a:ext>
                </a:extLst>
              </a:tr>
              <a:tr h="529512">
                <a:tc rowSpan="4">
                  <a:txBody>
                    <a:bodyPr/>
                    <a:lstStyle/>
                    <a:p>
                      <a:pPr algn="ctr">
                        <a:spcAft>
                          <a:spcPts val="0"/>
                        </a:spcAft>
                      </a:pPr>
                      <a:r>
                        <a:rPr lang="ja-JP" altLang="en-US" sz="700" kern="100" dirty="0">
                          <a:effectLst/>
                        </a:rPr>
                        <a:t>周産期医療、小児</a:t>
                      </a:r>
                      <a:endParaRPr lang="en-US" altLang="ja-JP" sz="700" kern="100" dirty="0">
                        <a:effectLst/>
                      </a:endParaRPr>
                    </a:p>
                    <a:p>
                      <a:pPr algn="ctr">
                        <a:spcAft>
                          <a:spcPts val="0"/>
                        </a:spcAft>
                      </a:pPr>
                      <a:r>
                        <a:rPr lang="ja-JP" altLang="en-US" sz="700" kern="100" dirty="0">
                          <a:effectLst/>
                        </a:rPr>
                        <a:t>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大阪府周産期医療協議会に参画するとともに、大阪府周産期医療体制整備計画に基づき、大阪府と連携し、周産期医療体制の中心となる</a:t>
                      </a:r>
                      <a:r>
                        <a:rPr lang="en-US" altLang="ja-JP" sz="800" kern="100" dirty="0">
                          <a:effectLst/>
                        </a:rPr>
                        <a:t>NMCS</a:t>
                      </a:r>
                      <a:r>
                        <a:rPr lang="ja-JP" altLang="en-US" sz="800" kern="100" dirty="0" err="1">
                          <a:effectLst/>
                        </a:rPr>
                        <a:t>、</a:t>
                      </a:r>
                      <a:r>
                        <a:rPr lang="en-US" altLang="ja-JP" sz="800" kern="100" dirty="0">
                          <a:effectLst/>
                        </a:rPr>
                        <a:t>OGCS</a:t>
                      </a:r>
                      <a:r>
                        <a:rPr lang="ja-JP" altLang="en-US" sz="800" kern="100" dirty="0">
                          <a:effectLst/>
                        </a:rPr>
                        <a:t>の取組を支援します。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・大阪府周産期医療協議会に参画することで、大阪府内における</a:t>
                      </a:r>
                      <a:r>
                        <a:rPr lang="en-US" altLang="ja-JP" sz="800" b="0" kern="100" dirty="0">
                          <a:solidFill>
                            <a:schemeClr val="tx1"/>
                          </a:solidFill>
                          <a:effectLst/>
                          <a:latin typeface="+mn-ea"/>
                          <a:ea typeface="+mn-ea"/>
                          <a:cs typeface="Times New Roman" panose="02020603050405020304" pitchFamily="18" charset="0"/>
                        </a:rPr>
                        <a:t>NMCS</a:t>
                      </a:r>
                      <a:r>
                        <a:rPr lang="ja-JP" altLang="en-US" sz="800" b="0" kern="100" dirty="0" err="1">
                          <a:solidFill>
                            <a:schemeClr val="tx1"/>
                          </a:solidFill>
                          <a:effectLst/>
                          <a:latin typeface="+mn-ea"/>
                          <a:ea typeface="+mn-ea"/>
                          <a:cs typeface="Times New Roman" panose="02020603050405020304" pitchFamily="18" charset="0"/>
                        </a:rPr>
                        <a:t>、</a:t>
                      </a:r>
                      <a:r>
                        <a:rPr lang="en-US" altLang="ja-JP" sz="800" b="0" kern="100" dirty="0">
                          <a:solidFill>
                            <a:schemeClr val="tx1"/>
                          </a:solidFill>
                          <a:effectLst/>
                          <a:latin typeface="+mn-ea"/>
                          <a:ea typeface="+mn-ea"/>
                          <a:cs typeface="Times New Roman" panose="02020603050405020304" pitchFamily="18" charset="0"/>
                        </a:rPr>
                        <a:t>OGCS</a:t>
                      </a:r>
                      <a:r>
                        <a:rPr lang="ja-JP" altLang="en-US" sz="800" b="0" kern="100" dirty="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の取組状況を把握するとともに、大阪府と連携し、周産期医療提供体制について情報を共有しました。</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大阪府周産期医療協議会に参画するとともに、大阪府周産期医療体制整備計画に基づき、大阪府と連携し、周産期医療体制の中心となる</a:t>
                      </a:r>
                      <a:r>
                        <a:rPr lang="en-US" altLang="ja-JP" sz="800" kern="100" dirty="0">
                          <a:effectLst/>
                        </a:rPr>
                        <a:t>NMCS</a:t>
                      </a:r>
                      <a:r>
                        <a:rPr lang="ja-JP" altLang="en-US" sz="800" kern="100" dirty="0" err="1">
                          <a:effectLst/>
                        </a:rPr>
                        <a:t>、</a:t>
                      </a:r>
                      <a:r>
                        <a:rPr lang="en-US" altLang="ja-JP" sz="800" kern="100" dirty="0">
                          <a:effectLst/>
                        </a:rPr>
                        <a:t>OGCS</a:t>
                      </a:r>
                      <a:r>
                        <a:rPr lang="ja-JP" altLang="en-US" sz="800" kern="100" dirty="0">
                          <a:effectLst/>
                        </a:rPr>
                        <a:t>の取組を支援します。</a:t>
                      </a:r>
                    </a:p>
                  </a:txBody>
                  <a:tcPr marL="27807" marR="27807" marT="0" marB="0"/>
                </a:tc>
                <a:extLst>
                  <a:ext uri="{0D108BD9-81ED-4DB2-BD59-A6C34878D82A}">
                    <a16:rowId xmlns:a16="http://schemas.microsoft.com/office/drawing/2014/main" val="10009"/>
                  </a:ext>
                </a:extLst>
              </a:tr>
              <a:tr h="602063">
                <a:tc vMerge="1">
                  <a:txBody>
                    <a:bodyPr/>
                    <a:lstStyle/>
                    <a:p>
                      <a:endParaRPr kumimoji="1" lang="ja-JP" altLang="en-US"/>
                    </a:p>
                  </a:txBody>
                  <a:tcPr/>
                </a:tc>
                <a:tc>
                  <a:txBody>
                    <a:bodyPr/>
                    <a:lstStyle/>
                    <a:p>
                      <a:pPr algn="l">
                        <a:spcAft>
                          <a:spcPts val="0"/>
                        </a:spcAft>
                      </a:pPr>
                      <a:r>
                        <a:rPr lang="ja-JP" altLang="en-US" sz="800" b="0" kern="100" dirty="0">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en-US" altLang="ja-JP" sz="800" b="0" kern="100" dirty="0">
                        <a:effectLst/>
                        <a:latin typeface="+mn-ea"/>
                        <a:ea typeface="+mn-ea"/>
                      </a:endParaRPr>
                    </a:p>
                    <a:p>
                      <a:pPr algn="l">
                        <a:spcAft>
                          <a:spcPts val="0"/>
                        </a:spcAft>
                      </a:pPr>
                      <a:endParaRPr lang="en-US" altLang="ja-JP" sz="800" b="0" kern="100" dirty="0">
                        <a:effectLst/>
                        <a:latin typeface="+mn-ea"/>
                        <a:ea typeface="+mn-ea"/>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a:t>
                      </a:r>
                      <a:r>
                        <a:rPr lang="ja-JP" altLang="en-US" sz="800" b="0" kern="100" dirty="0" smtClean="0">
                          <a:solidFill>
                            <a:schemeClr val="tx1"/>
                          </a:solidFill>
                          <a:effectLst/>
                          <a:latin typeface="+mn-ea"/>
                          <a:ea typeface="+mn-ea"/>
                          <a:cs typeface="Times New Roman" panose="02020603050405020304" pitchFamily="18" charset="0"/>
                        </a:rPr>
                        <a:t>切れ</a:t>
                      </a:r>
                      <a:r>
                        <a:rPr lang="ja-JP" altLang="en-US" sz="800" b="0" kern="100" dirty="0">
                          <a:solidFill>
                            <a:schemeClr val="tx1"/>
                          </a:solidFill>
                          <a:effectLst/>
                          <a:latin typeface="+mn-ea"/>
                          <a:ea typeface="+mn-ea"/>
                          <a:cs typeface="Times New Roman" panose="02020603050405020304" pitchFamily="18" charset="0"/>
                        </a:rPr>
                        <a:t>目</a:t>
                      </a:r>
                      <a:r>
                        <a:rPr lang="ja-JP" altLang="en-US" sz="800" b="0" kern="100" dirty="0" smtClean="0">
                          <a:solidFill>
                            <a:schemeClr val="tx1"/>
                          </a:solidFill>
                          <a:effectLst/>
                          <a:latin typeface="+mn-ea"/>
                          <a:ea typeface="+mn-ea"/>
                          <a:cs typeface="Times New Roman" panose="02020603050405020304" pitchFamily="18" charset="0"/>
                        </a:rPr>
                        <a:t>の</a:t>
                      </a:r>
                      <a:r>
                        <a:rPr lang="ja-JP" altLang="en-US" sz="800" b="0" kern="100" dirty="0">
                          <a:solidFill>
                            <a:schemeClr val="tx1"/>
                          </a:solidFill>
                          <a:effectLst/>
                          <a:latin typeface="+mn-ea"/>
                          <a:ea typeface="+mn-ea"/>
                          <a:cs typeface="Times New Roman" panose="02020603050405020304" pitchFamily="18" charset="0"/>
                        </a:rPr>
                        <a:t>ない支援に取組みました。</a:t>
                      </a: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a:t>
                      </a:r>
                      <a:r>
                        <a:rPr lang="ja-JP" altLang="en-US" sz="800" b="0" kern="100" dirty="0" smtClean="0">
                          <a:solidFill>
                            <a:schemeClr val="tx1"/>
                          </a:solidFill>
                          <a:effectLst/>
                          <a:latin typeface="+mn-ea"/>
                          <a:ea typeface="+mn-ea"/>
                          <a:cs typeface="Times New Roman" panose="02020603050405020304" pitchFamily="18" charset="0"/>
                        </a:rPr>
                        <a:t>切れ</a:t>
                      </a:r>
                      <a:r>
                        <a:rPr lang="ja-JP" altLang="en-US" sz="800" b="0" kern="100" dirty="0">
                          <a:solidFill>
                            <a:schemeClr val="tx1"/>
                          </a:solidFill>
                          <a:effectLst/>
                          <a:latin typeface="+mn-ea"/>
                          <a:ea typeface="+mn-ea"/>
                          <a:cs typeface="Times New Roman" panose="02020603050405020304" pitchFamily="18" charset="0"/>
                        </a:rPr>
                        <a:t>目</a:t>
                      </a:r>
                      <a:r>
                        <a:rPr lang="ja-JP" altLang="en-US" sz="800" b="0" kern="100" dirty="0" smtClean="0">
                          <a:solidFill>
                            <a:schemeClr val="tx1"/>
                          </a:solidFill>
                          <a:effectLst/>
                          <a:latin typeface="+mn-ea"/>
                          <a:ea typeface="+mn-ea"/>
                          <a:cs typeface="Times New Roman" panose="02020603050405020304" pitchFamily="18" charset="0"/>
                        </a:rPr>
                        <a:t>の</a:t>
                      </a:r>
                      <a:r>
                        <a:rPr lang="ja-JP" altLang="en-US" sz="800" b="0" kern="100" dirty="0">
                          <a:solidFill>
                            <a:schemeClr val="tx1"/>
                          </a:solidFill>
                          <a:effectLst/>
                          <a:latin typeface="+mn-ea"/>
                          <a:ea typeface="+mn-ea"/>
                          <a:cs typeface="Times New Roman" panose="02020603050405020304" pitchFamily="18" charset="0"/>
                        </a:rPr>
                        <a:t>ない支援に取組んでいきます。</a:t>
                      </a:r>
                    </a:p>
                  </a:txBody>
                  <a:tcPr marL="27807" marR="27807" marT="0" marB="0"/>
                </a:tc>
                <a:extLst>
                  <a:ext uri="{0D108BD9-81ED-4DB2-BD59-A6C34878D82A}">
                    <a16:rowId xmlns:a16="http://schemas.microsoft.com/office/drawing/2014/main" val="10010"/>
                  </a:ext>
                </a:extLst>
              </a:tr>
              <a:tr h="752578">
                <a:tc vMerge="1">
                  <a:txBody>
                    <a:bodyPr/>
                    <a:lstStyle/>
                    <a:p>
                      <a:endParaRPr kumimoji="1" lang="ja-JP" altLang="en-US"/>
                    </a:p>
                  </a:txBody>
                  <a:tcPr/>
                </a:tc>
                <a:tc>
                  <a:txBody>
                    <a:bodyPr/>
                    <a:lstStyle/>
                    <a:p>
                      <a:pPr algn="l">
                        <a:spcAft>
                          <a:spcPts val="0"/>
                        </a:spcAft>
                      </a:pPr>
                      <a:r>
                        <a:rPr lang="ja-JP" altLang="en-US" sz="800" b="0" kern="100" dirty="0">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en-US" altLang="ja-JP" sz="800" b="0" kern="100" dirty="0">
                        <a:effectLst/>
                        <a:latin typeface="+mn-ea"/>
                        <a:ea typeface="+mn-ea"/>
                      </a:endParaRPr>
                    </a:p>
                    <a:p>
                      <a:pPr algn="l">
                        <a:spcAft>
                          <a:spcPts val="0"/>
                        </a:spcAft>
                      </a:pPr>
                      <a:endParaRPr lang="ja-JP" altLang="en-US" sz="800" b="0" kern="100" dirty="0">
                        <a:effectLst/>
                        <a:latin typeface="+mn-ea"/>
                        <a:ea typeface="+mn-ea"/>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・小児慢性特定疾病児童等に対して、保健師等による訪問等の個別支援や疾病・療養等の学習会（平成</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年度から令和</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年度まで</a:t>
                      </a:r>
                      <a:r>
                        <a:rPr lang="en-US" altLang="ja-JP" sz="800" b="0" kern="100" dirty="0">
                          <a:solidFill>
                            <a:schemeClr val="tx1"/>
                          </a:solidFill>
                          <a:effectLst/>
                          <a:latin typeface="+mn-ea"/>
                          <a:ea typeface="+mn-ea"/>
                          <a:cs typeface="Times New Roman" panose="02020603050405020304" pitchFamily="18" charset="0"/>
                        </a:rPr>
                        <a:t>8</a:t>
                      </a:r>
                      <a:r>
                        <a:rPr lang="ja-JP" altLang="en-US" sz="800" b="0" kern="100" dirty="0">
                          <a:solidFill>
                            <a:schemeClr val="tx1"/>
                          </a:solidFill>
                          <a:effectLst/>
                          <a:latin typeface="+mn-ea"/>
                          <a:ea typeface="+mn-ea"/>
                          <a:cs typeface="Times New Roman" panose="02020603050405020304" pitchFamily="18" charset="0"/>
                        </a:rPr>
                        <a:t>回）や交流会（平成</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年度から令和</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年度まで</a:t>
                      </a:r>
                      <a:r>
                        <a:rPr lang="en-US" altLang="ja-JP" sz="800" b="0" kern="100" dirty="0">
                          <a:solidFill>
                            <a:schemeClr val="tx1"/>
                          </a:solidFill>
                          <a:effectLst/>
                          <a:latin typeface="+mn-ea"/>
                          <a:ea typeface="+mn-ea"/>
                          <a:cs typeface="Times New Roman" panose="02020603050405020304" pitchFamily="18" charset="0"/>
                        </a:rPr>
                        <a:t>19</a:t>
                      </a:r>
                      <a:r>
                        <a:rPr lang="ja-JP" altLang="en-US" sz="800" b="0" kern="100" dirty="0">
                          <a:solidFill>
                            <a:schemeClr val="tx1"/>
                          </a:solidFill>
                          <a:effectLst/>
                          <a:latin typeface="+mn-ea"/>
                          <a:ea typeface="+mn-ea"/>
                          <a:cs typeface="Times New Roman" panose="02020603050405020304" pitchFamily="18" charset="0"/>
                        </a:rPr>
                        <a:t>回、令和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年度は</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回程度）を実施しました。また、小児慢性特定疾病自立支援員の活動について、小児慢性特定疾病児童や家族、関係機関等に周知しました。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en-US" altLang="ja-JP" sz="1200" b="0" kern="100" dirty="0">
                        <a:solidFill>
                          <a:schemeClr val="tx1"/>
                        </a:solidFill>
                        <a:effectLst/>
                        <a:latin typeface="+mn-ea"/>
                        <a:ea typeface="+mn-ea"/>
                        <a:cs typeface="Times New Roman" panose="02020603050405020304" pitchFamily="18" charset="0"/>
                      </a:endParaRPr>
                    </a:p>
                  </a:txBody>
                  <a:tcPr marL="27807" marR="27807" marT="0" marB="0" anchor="ctr" anchorCtr="1"/>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小児慢性特定疾病児童等に対して、保健師等による個別支援や疾病・療養等の学習会、交流会を継続実施します。また、小児慢性特定疾病児童等自立支援員の活動を小児慢性特定疾病児童や家族、関係機関等に周知し、効果的な活動を行い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3632457711"/>
                  </a:ext>
                </a:extLst>
              </a:tr>
              <a:tr h="602063">
                <a:tc vMerge="1">
                  <a:txBody>
                    <a:bodyPr/>
                    <a:lstStyle/>
                    <a:p>
                      <a:endParaRPr kumimoji="1" lang="ja-JP" altLang="en-US"/>
                    </a:p>
                  </a:txBody>
                  <a:tcPr/>
                </a:tc>
                <a:tc>
                  <a:txBody>
                    <a:bodyPr/>
                    <a:lstStyle/>
                    <a:p>
                      <a:pPr algn="l">
                        <a:spcAft>
                          <a:spcPts val="0"/>
                        </a:spcAft>
                      </a:pPr>
                      <a:r>
                        <a:rPr lang="ja-JP" altLang="en-US" sz="800" b="0" kern="100" dirty="0">
                          <a:effectLst/>
                          <a:latin typeface="+mn-ea"/>
                          <a:ea typeface="+mn-ea"/>
                        </a:rPr>
                        <a:t>適正な受診につながるよう、かかりつけの医師、歯科医師、薬剤師を持つこと等についての住民への啓発に取組みます。</a:t>
                      </a:r>
                      <a:endParaRPr lang="en-US" altLang="ja-JP" sz="800" b="0" kern="100" dirty="0">
                        <a:effectLst/>
                        <a:latin typeface="+mn-ea"/>
                        <a:ea typeface="+mn-ea"/>
                      </a:endParaRP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・啓発冊子「かかりつけ医をもちましょう」を発行し、各保健センター、医療機関、保健所・幼稚園などに配架しました。各施設で、冊子を配布していただき、住民への啓発に取組みました。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1200" b="0" kern="100" dirty="0">
                          <a:solidFill>
                            <a:schemeClr val="tx1"/>
                          </a:solidFill>
                          <a:effectLst/>
                          <a:latin typeface="+mn-ea"/>
                          <a:ea typeface="+mn-ea"/>
                          <a:cs typeface="Times New Roman" panose="02020603050405020304" pitchFamily="18" charset="0"/>
                        </a:rPr>
                        <a:t>○</a:t>
                      </a:r>
                      <a:endParaRPr lang="ja-JP" sz="1200" b="0" kern="100" dirty="0">
                        <a:solidFill>
                          <a:schemeClr val="tx1"/>
                        </a:solidFill>
                        <a:effectLst/>
                        <a:latin typeface="+mn-ea"/>
                        <a:ea typeface="+mn-ea"/>
                        <a:cs typeface="Times New Roman" panose="02020603050405020304" pitchFamily="18" charset="0"/>
                      </a:endParaRPr>
                    </a:p>
                  </a:txBody>
                  <a:tcPr marL="27807" marR="27807" marT="0" marB="0" anchor="ctr" anchorCtr="1"/>
                </a:tc>
                <a:tc>
                  <a:txBody>
                    <a:bodyPr/>
                    <a:lstStyle/>
                    <a:p>
                      <a:pPr algn="l">
                        <a:spcAft>
                          <a:spcPts val="0"/>
                        </a:spcAft>
                      </a:pPr>
                      <a:r>
                        <a:rPr lang="ja-JP" altLang="en-US" sz="800" b="0" kern="100" dirty="0">
                          <a:effectLst/>
                          <a:latin typeface="+mn-ea"/>
                          <a:ea typeface="+mn-ea"/>
                        </a:rPr>
                        <a:t>適正な受診につながるよう、かかりつけの医師、歯科医師、薬剤師を持つこと等についての住民への啓発に取組みます。</a:t>
                      </a:r>
                      <a:endParaRPr lang="en-US" altLang="ja-JP" sz="800" b="0" kern="100" dirty="0">
                        <a:effectLst/>
                        <a:latin typeface="+mn-ea"/>
                        <a:ea typeface="+mn-ea"/>
                      </a:endParaRPr>
                    </a:p>
                  </a:txBody>
                  <a:tcPr marL="27807" marR="27807" marT="0" marB="0"/>
                </a:tc>
                <a:extLst>
                  <a:ext uri="{0D108BD9-81ED-4DB2-BD59-A6C34878D82A}">
                    <a16:rowId xmlns:a16="http://schemas.microsoft.com/office/drawing/2014/main" val="1546246207"/>
                  </a:ext>
                </a:extLst>
              </a:tr>
            </a:tbl>
          </a:graphicData>
        </a:graphic>
      </p:graphicFrame>
      <p:sp>
        <p:nvSpPr>
          <p:cNvPr id="7"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21</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中間評価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3587840" y="6492875"/>
            <a:ext cx="2743200" cy="365125"/>
          </a:xfrm>
        </p:spPr>
        <p:txBody>
          <a:bodyPr/>
          <a:lstStyle/>
          <a:p>
            <a:fld id="{EE10F76C-4BDD-483D-9C84-D8A83AD65888}" type="slidenum">
              <a:rPr kumimoji="1" lang="ja-JP" altLang="en-US" smtClean="0"/>
              <a:t>4</a:t>
            </a:fld>
            <a:endParaRPr kumimoji="1" lang="ja-JP" altLang="en-US" dirty="0"/>
          </a:p>
        </p:txBody>
      </p:sp>
    </p:spTree>
    <p:extLst>
      <p:ext uri="{BB962C8B-B14F-4D97-AF65-F5344CB8AC3E}">
        <p14:creationId xmlns:p14="http://schemas.microsoft.com/office/powerpoint/2010/main" val="1732340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634</TotalTime>
  <Words>4062</Words>
  <Application>Microsoft Office PowerPoint</Application>
  <PresentationFormat>ワイド画面</PresentationFormat>
  <Paragraphs>164</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ＭＳ Ｐゴシック</vt:lpstr>
      <vt:lpstr>新細明體</vt:lpstr>
      <vt:lpstr>游ゴシック</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戸松　好惠 (714311)</dc:creator>
  <cp:lastModifiedBy>堺</cp:lastModifiedBy>
  <cp:revision>66</cp:revision>
  <cp:lastPrinted>2022-01-06T06:59:22Z</cp:lastPrinted>
  <dcterms:modified xsi:type="dcterms:W3CDTF">2022-01-06T07:01:32Z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