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9"/>
  </p:notesMasterIdLst>
  <p:handoutMasterIdLst>
    <p:handoutMasterId r:id="rId20"/>
  </p:handoutMasterIdLst>
  <p:sldIdLst>
    <p:sldId id="256" r:id="rId3"/>
    <p:sldId id="275" r:id="rId4"/>
    <p:sldId id="271" r:id="rId5"/>
    <p:sldId id="282" r:id="rId6"/>
    <p:sldId id="283" r:id="rId7"/>
    <p:sldId id="281" r:id="rId8"/>
    <p:sldId id="284" r:id="rId9"/>
    <p:sldId id="287" r:id="rId10"/>
    <p:sldId id="288" r:id="rId11"/>
    <p:sldId id="289" r:id="rId12"/>
    <p:sldId id="290" r:id="rId13"/>
    <p:sldId id="291" r:id="rId14"/>
    <p:sldId id="274" r:id="rId15"/>
    <p:sldId id="279" r:id="rId16"/>
    <p:sldId id="278" r:id="rId17"/>
    <p:sldId id="285" r:id="rId18"/>
  </p:sldIdLst>
  <p:sldSz cx="9144000" cy="6858000" type="screen4x3"/>
  <p:notesSz cx="9866313" cy="67357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7" autoAdjust="0"/>
    <p:restoredTop sz="94280" autoAdjust="0"/>
  </p:normalViewPr>
  <p:slideViewPr>
    <p:cSldViewPr>
      <p:cViewPr varScale="1">
        <p:scale>
          <a:sx n="45" d="100"/>
          <a:sy n="45" d="100"/>
        </p:scale>
        <p:origin x="1194"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4" d="100"/>
          <a:sy n="74" d="100"/>
        </p:scale>
        <p:origin x="175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AAB343B-9B0C-433B-BEE2-C8CFD20923C6}"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kumimoji="1" lang="ja-JP" altLang="en-US"/>
        </a:p>
      </dgm:t>
    </dgm:pt>
    <dgm:pt modelId="{1EC3F1C8-9D95-4995-8F02-F1464C25D496}">
      <dgm:prSet phldrT="[テキスト]"/>
      <dgm:spPr/>
      <dgm:t>
        <a:bodyPr/>
        <a:lstStyle/>
        <a:p>
          <a:r>
            <a:rPr kumimoji="1" lang="en-US" altLang="ja-JP" b="1" u="sng" dirty="0"/>
            <a:t>Ⅰ</a:t>
          </a:r>
          <a:r>
            <a:rPr kumimoji="1" lang="ja-JP" altLang="en-US" b="1" u="sng" dirty="0" err="1"/>
            <a:t>．</a:t>
          </a:r>
          <a:r>
            <a:rPr kumimoji="1" lang="ja-JP" altLang="en-US" b="1" u="sng" dirty="0"/>
            <a:t>依存症対策の推進</a:t>
          </a:r>
        </a:p>
      </dgm:t>
    </dgm:pt>
    <dgm:pt modelId="{74942260-C630-46EA-8992-5ED9FE587F46}" type="parTrans" cxnId="{BC904AC3-584E-40DD-B987-EB68E964A710}">
      <dgm:prSet/>
      <dgm:spPr/>
      <dgm:t>
        <a:bodyPr/>
        <a:lstStyle/>
        <a:p>
          <a:endParaRPr kumimoji="1" lang="ja-JP" altLang="en-US"/>
        </a:p>
      </dgm:t>
    </dgm:pt>
    <dgm:pt modelId="{12754AD3-FFEC-4457-AAD8-77C8731C02B2}" type="sibTrans" cxnId="{BC904AC3-584E-40DD-B987-EB68E964A710}">
      <dgm:prSet/>
      <dgm:spPr/>
      <dgm:t>
        <a:bodyPr/>
        <a:lstStyle/>
        <a:p>
          <a:endParaRPr kumimoji="1" lang="ja-JP" altLang="en-US"/>
        </a:p>
      </dgm:t>
    </dgm:pt>
    <dgm:pt modelId="{F3B7FB36-4760-498E-A94C-4B72541BEB96}">
      <dgm:prSet phldrT="[テキスト]"/>
      <dgm:spPr/>
      <dgm:t>
        <a:bodyPr/>
        <a:lstStyle/>
        <a:p>
          <a:r>
            <a:rPr kumimoji="1" lang="en-US" altLang="ja-JP" b="1" u="sng" dirty="0"/>
            <a:t>Ⅱ</a:t>
          </a:r>
          <a:r>
            <a:rPr kumimoji="1" lang="ja-JP" altLang="en-US" b="1" u="sng" dirty="0" err="1"/>
            <a:t>．</a:t>
          </a:r>
          <a:r>
            <a:rPr kumimoji="1" lang="ja-JP" altLang="en-US" b="1" u="sng" dirty="0"/>
            <a:t>認知症施策の推進</a:t>
          </a:r>
        </a:p>
      </dgm:t>
    </dgm:pt>
    <dgm:pt modelId="{05C039BD-AA1E-4220-A070-665AC2E12846}" type="parTrans" cxnId="{486A9358-0D55-41C5-94FC-0C19810A2B48}">
      <dgm:prSet/>
      <dgm:spPr/>
      <dgm:t>
        <a:bodyPr/>
        <a:lstStyle/>
        <a:p>
          <a:endParaRPr kumimoji="1" lang="ja-JP" altLang="en-US"/>
        </a:p>
      </dgm:t>
    </dgm:pt>
    <dgm:pt modelId="{981785EE-2A4C-4D10-8A81-31A125AFA5AD}" type="sibTrans" cxnId="{486A9358-0D55-41C5-94FC-0C19810A2B48}">
      <dgm:prSet/>
      <dgm:spPr/>
      <dgm:t>
        <a:bodyPr/>
        <a:lstStyle/>
        <a:p>
          <a:endParaRPr kumimoji="1" lang="ja-JP" altLang="en-US"/>
        </a:p>
      </dgm:t>
    </dgm:pt>
    <dgm:pt modelId="{714EF03A-354B-48A3-B762-F6A00A91D3B7}">
      <dgm:prSet phldrT="[テキスト]"/>
      <dgm:spPr/>
      <dgm:t>
        <a:bodyPr/>
        <a:lstStyle/>
        <a:p>
          <a:r>
            <a:rPr kumimoji="1" lang="en-US" altLang="ja-JP" b="1" u="sng" dirty="0"/>
            <a:t>Ⅲ</a:t>
          </a:r>
          <a:r>
            <a:rPr kumimoji="1" lang="ja-JP" altLang="en-US" b="1" u="sng" dirty="0" err="1"/>
            <a:t>．</a:t>
          </a:r>
          <a:r>
            <a:rPr kumimoji="1" lang="ja-JP" altLang="en-US" b="1" u="sng" dirty="0"/>
            <a:t>地域移行・地域定着支援の推進</a:t>
          </a:r>
          <a:endParaRPr kumimoji="1" lang="en-US" altLang="ja-JP" b="1" u="sng" dirty="0"/>
        </a:p>
      </dgm:t>
    </dgm:pt>
    <dgm:pt modelId="{C69768FB-0016-4050-B5A3-CF38965AD642}" type="parTrans" cxnId="{8C8F3B8A-1DBA-49FF-8BBD-9A1B6D86E5B8}">
      <dgm:prSet/>
      <dgm:spPr/>
      <dgm:t>
        <a:bodyPr/>
        <a:lstStyle/>
        <a:p>
          <a:endParaRPr kumimoji="1" lang="ja-JP" altLang="en-US"/>
        </a:p>
      </dgm:t>
    </dgm:pt>
    <dgm:pt modelId="{FDEE9CAC-2E9E-42A3-8F2C-9D0FC6A87910}" type="sibTrans" cxnId="{8C8F3B8A-1DBA-49FF-8BBD-9A1B6D86E5B8}">
      <dgm:prSet/>
      <dgm:spPr/>
      <dgm:t>
        <a:bodyPr/>
        <a:lstStyle/>
        <a:p>
          <a:endParaRPr kumimoji="1" lang="ja-JP" altLang="en-US"/>
        </a:p>
      </dgm:t>
    </dgm:pt>
    <dgm:pt modelId="{134D51C2-C085-43BE-B037-BEF9FFF8D36B}">
      <dgm:prSet phldrT="[テキスト]"/>
      <dgm:spPr/>
      <dgm:t>
        <a:bodyPr/>
        <a:lstStyle/>
        <a:p>
          <a:r>
            <a:rPr kumimoji="1" lang="en-US" altLang="ja-JP" b="1" u="sng" dirty="0"/>
            <a:t>Ⅳ</a:t>
          </a:r>
          <a:r>
            <a:rPr kumimoji="1" lang="ja-JP" altLang="en-US" b="1" u="sng" dirty="0" err="1"/>
            <a:t>．</a:t>
          </a:r>
          <a:r>
            <a:rPr kumimoji="1" lang="ja-JP" altLang="en-US" b="1" u="sng" dirty="0"/>
            <a:t>自殺対策の推進</a:t>
          </a:r>
          <a:endParaRPr kumimoji="1" lang="en-US" altLang="ja-JP" b="1" u="sng" dirty="0"/>
        </a:p>
      </dgm:t>
    </dgm:pt>
    <dgm:pt modelId="{98BB0176-DC77-4FC2-BAD1-AD09F13CDB1B}" type="parTrans" cxnId="{EE25D1C2-33B7-4837-90F6-6499A4CC166E}">
      <dgm:prSet/>
      <dgm:spPr/>
      <dgm:t>
        <a:bodyPr/>
        <a:lstStyle/>
        <a:p>
          <a:endParaRPr kumimoji="1" lang="ja-JP" altLang="en-US"/>
        </a:p>
      </dgm:t>
    </dgm:pt>
    <dgm:pt modelId="{ABD989DC-BC17-4A11-B9F5-BCFD345D2353}" type="sibTrans" cxnId="{EE25D1C2-33B7-4837-90F6-6499A4CC166E}">
      <dgm:prSet/>
      <dgm:spPr/>
      <dgm:t>
        <a:bodyPr/>
        <a:lstStyle/>
        <a:p>
          <a:endParaRPr kumimoji="1" lang="ja-JP" altLang="en-US"/>
        </a:p>
      </dgm:t>
    </dgm:pt>
    <dgm:pt modelId="{AA523174-00B1-42AF-8B22-AD08CB6CAC16}">
      <dgm:prSet/>
      <dgm:spPr/>
      <dgm:t>
        <a:bodyPr/>
        <a:lstStyle/>
        <a:p>
          <a:pPr>
            <a:buFont typeface="Arial" panose="020B0604020202020204" pitchFamily="34" charset="0"/>
            <a:buChar char="•"/>
          </a:pPr>
          <a:r>
            <a:rPr lang="ja-JP" altLang="en-US" b="0" dirty="0">
              <a:effectLst/>
              <a:latin typeface="+mn-ea"/>
              <a:ea typeface="+mn-ea"/>
            </a:rPr>
            <a:t>依存症対策を推進するため、相談窓口の充実を図るとともに、依存症者支援にかかる関係機関に対する研修等を実施することで相談対応力の向上に取組みます。</a:t>
          </a:r>
          <a:endParaRPr kumimoji="1" lang="ja-JP" altLang="en-US" dirty="0"/>
        </a:p>
      </dgm:t>
    </dgm:pt>
    <dgm:pt modelId="{49FF4B83-1C65-478F-9D32-EF035D0B336C}" type="parTrans" cxnId="{BAB744BC-ABD9-4DCF-B5C5-0EF08C5968FA}">
      <dgm:prSet/>
      <dgm:spPr/>
      <dgm:t>
        <a:bodyPr/>
        <a:lstStyle/>
        <a:p>
          <a:endParaRPr kumimoji="1" lang="ja-JP" altLang="en-US"/>
        </a:p>
      </dgm:t>
    </dgm:pt>
    <dgm:pt modelId="{16220206-240C-4045-9F72-031D84BB7A67}" type="sibTrans" cxnId="{BAB744BC-ABD9-4DCF-B5C5-0EF08C5968FA}">
      <dgm:prSet/>
      <dgm:spPr/>
      <dgm:t>
        <a:bodyPr/>
        <a:lstStyle/>
        <a:p>
          <a:endParaRPr kumimoji="1" lang="ja-JP" altLang="en-US"/>
        </a:p>
      </dgm:t>
    </dgm:pt>
    <dgm:pt modelId="{81F0A451-87D9-4131-A4CD-7452D33C3838}">
      <dgm:prSet/>
      <dgm:spPr/>
      <dgm:t>
        <a:bodyPr/>
        <a:lstStyle/>
        <a:p>
          <a:pPr>
            <a:buFont typeface="Arial" panose="020B0604020202020204" pitchFamily="34" charset="0"/>
            <a:buChar char="•"/>
          </a:pPr>
          <a:r>
            <a:rPr lang="ja-JP" dirty="0"/>
            <a:t>認知症に関して、精神疾患や介護等の関係部署が連携しながら取組みます。</a:t>
          </a:r>
          <a:endParaRPr kumimoji="1" lang="ja-JP" altLang="en-US" dirty="0"/>
        </a:p>
      </dgm:t>
    </dgm:pt>
    <dgm:pt modelId="{47B71DD9-A377-48B7-AD67-7BE5753FD357}" type="parTrans" cxnId="{D4082DF9-CDA2-497F-BFEE-9A3CA5A3FF7A}">
      <dgm:prSet/>
      <dgm:spPr/>
      <dgm:t>
        <a:bodyPr/>
        <a:lstStyle/>
        <a:p>
          <a:endParaRPr kumimoji="1" lang="ja-JP" altLang="en-US"/>
        </a:p>
      </dgm:t>
    </dgm:pt>
    <dgm:pt modelId="{756D3387-E580-4C2F-853B-B2FCF47F3AA3}" type="sibTrans" cxnId="{D4082DF9-CDA2-497F-BFEE-9A3CA5A3FF7A}">
      <dgm:prSet/>
      <dgm:spPr/>
      <dgm:t>
        <a:bodyPr/>
        <a:lstStyle/>
        <a:p>
          <a:endParaRPr kumimoji="1" lang="ja-JP" altLang="en-US"/>
        </a:p>
      </dgm:t>
    </dgm:pt>
    <dgm:pt modelId="{2505DDD8-50F7-4944-AF4B-6A8A086ACE72}">
      <dgm:prSet/>
      <dgm:spPr/>
      <dgm:t>
        <a:bodyPr/>
        <a:lstStyle/>
        <a:p>
          <a:pPr>
            <a:buFont typeface="Arial" panose="020B0604020202020204" pitchFamily="34" charset="0"/>
            <a:buChar char="•"/>
          </a:pPr>
          <a:r>
            <a:rPr lang="ja-JP" altLang="en-US" b="0" dirty="0">
              <a:effectLst/>
              <a:latin typeface="+mn-ea"/>
              <a:ea typeface="+mn-ea"/>
            </a:rPr>
            <a:t>精神障害にも対応した地域包括ケアシステムの構築をめざすため、保健、医療、福祉関係者による連携の強化を図り、精神科病院からの地域移行等の取組を進めます。</a:t>
          </a:r>
          <a:endParaRPr kumimoji="1" lang="ja-JP" altLang="en-US" dirty="0"/>
        </a:p>
      </dgm:t>
    </dgm:pt>
    <dgm:pt modelId="{E84CC36F-6B7F-4185-A8CE-9CDBA77EC722}" type="parTrans" cxnId="{B542FD36-F080-418E-A18B-2DE4F26360E2}">
      <dgm:prSet/>
      <dgm:spPr/>
      <dgm:t>
        <a:bodyPr/>
        <a:lstStyle/>
        <a:p>
          <a:endParaRPr kumimoji="1" lang="ja-JP" altLang="en-US"/>
        </a:p>
      </dgm:t>
    </dgm:pt>
    <dgm:pt modelId="{7A433152-958F-4BB4-A65B-B8C5585452EA}" type="sibTrans" cxnId="{B542FD36-F080-418E-A18B-2DE4F26360E2}">
      <dgm:prSet/>
      <dgm:spPr/>
      <dgm:t>
        <a:bodyPr/>
        <a:lstStyle/>
        <a:p>
          <a:endParaRPr kumimoji="1" lang="ja-JP" altLang="en-US"/>
        </a:p>
      </dgm:t>
    </dgm:pt>
    <dgm:pt modelId="{BADFF2CE-A14F-4764-A0A2-E46F57010F90}">
      <dgm:prSet/>
      <dgm:spPr/>
      <dgm:t>
        <a:bodyPr/>
        <a:lstStyle/>
        <a:p>
          <a:pPr>
            <a:buFont typeface="Arial" panose="020B0604020202020204" pitchFamily="34" charset="0"/>
            <a:buChar char="•"/>
          </a:pPr>
          <a:r>
            <a:rPr lang="ja-JP" altLang="en-US" b="0" dirty="0">
              <a:effectLst/>
              <a:latin typeface="+mn-ea"/>
              <a:ea typeface="+mn-ea"/>
            </a:rPr>
            <a:t>総合的な取組が必要となる自殺対策については「堺市自殺対策推進計画（第２次）」に基づいた各分野からの取組を進めます。</a:t>
          </a:r>
          <a:endParaRPr kumimoji="1" lang="ja-JP" altLang="en-US" dirty="0"/>
        </a:p>
      </dgm:t>
    </dgm:pt>
    <dgm:pt modelId="{989C7174-7977-4633-A7FF-A8B2CCC47BB9}" type="parTrans" cxnId="{0DF7A26A-4BA7-4203-819A-F84458AFC0E6}">
      <dgm:prSet/>
      <dgm:spPr/>
      <dgm:t>
        <a:bodyPr/>
        <a:lstStyle/>
        <a:p>
          <a:endParaRPr kumimoji="1" lang="ja-JP" altLang="en-US"/>
        </a:p>
      </dgm:t>
    </dgm:pt>
    <dgm:pt modelId="{806B4BEE-21A8-4A09-BD9D-95671A57A0CE}" type="sibTrans" cxnId="{0DF7A26A-4BA7-4203-819A-F84458AFC0E6}">
      <dgm:prSet/>
      <dgm:spPr/>
      <dgm:t>
        <a:bodyPr/>
        <a:lstStyle/>
        <a:p>
          <a:endParaRPr kumimoji="1" lang="ja-JP" altLang="en-US"/>
        </a:p>
      </dgm:t>
    </dgm:pt>
    <dgm:pt modelId="{E54328AA-99D5-464B-B40D-977C6616C268}" type="pres">
      <dgm:prSet presAssocID="{8AAB343B-9B0C-433B-BEE2-C8CFD20923C6}" presName="linear" presStyleCnt="0">
        <dgm:presLayoutVars>
          <dgm:dir/>
          <dgm:animLvl val="lvl"/>
          <dgm:resizeHandles val="exact"/>
        </dgm:presLayoutVars>
      </dgm:prSet>
      <dgm:spPr/>
      <dgm:t>
        <a:bodyPr/>
        <a:lstStyle/>
        <a:p>
          <a:endParaRPr kumimoji="1" lang="ja-JP" altLang="en-US"/>
        </a:p>
      </dgm:t>
    </dgm:pt>
    <dgm:pt modelId="{8BEB1E8E-1011-4516-AB5C-7776E280563B}" type="pres">
      <dgm:prSet presAssocID="{1EC3F1C8-9D95-4995-8F02-F1464C25D496}" presName="parentLin" presStyleCnt="0"/>
      <dgm:spPr/>
    </dgm:pt>
    <dgm:pt modelId="{A1215C89-D9B5-47D4-8D4D-8309E7B24D65}" type="pres">
      <dgm:prSet presAssocID="{1EC3F1C8-9D95-4995-8F02-F1464C25D496}" presName="parentLeftMargin" presStyleLbl="node1" presStyleIdx="0" presStyleCnt="4"/>
      <dgm:spPr/>
      <dgm:t>
        <a:bodyPr/>
        <a:lstStyle/>
        <a:p>
          <a:endParaRPr kumimoji="1" lang="ja-JP" altLang="en-US"/>
        </a:p>
      </dgm:t>
    </dgm:pt>
    <dgm:pt modelId="{5E265716-5004-4195-B12E-E6DC473B93DA}" type="pres">
      <dgm:prSet presAssocID="{1EC3F1C8-9D95-4995-8F02-F1464C25D496}" presName="parentText" presStyleLbl="node1" presStyleIdx="0" presStyleCnt="4">
        <dgm:presLayoutVars>
          <dgm:chMax val="0"/>
          <dgm:bulletEnabled val="1"/>
        </dgm:presLayoutVars>
      </dgm:prSet>
      <dgm:spPr/>
      <dgm:t>
        <a:bodyPr/>
        <a:lstStyle/>
        <a:p>
          <a:endParaRPr kumimoji="1" lang="ja-JP" altLang="en-US"/>
        </a:p>
      </dgm:t>
    </dgm:pt>
    <dgm:pt modelId="{7AADB1BC-04A9-4596-824F-54E171612923}" type="pres">
      <dgm:prSet presAssocID="{1EC3F1C8-9D95-4995-8F02-F1464C25D496}" presName="negativeSpace" presStyleCnt="0"/>
      <dgm:spPr/>
    </dgm:pt>
    <dgm:pt modelId="{9FA02D37-A54F-4E69-A23B-A97F48A08A39}" type="pres">
      <dgm:prSet presAssocID="{1EC3F1C8-9D95-4995-8F02-F1464C25D496}" presName="childText" presStyleLbl="conFgAcc1" presStyleIdx="0" presStyleCnt="4">
        <dgm:presLayoutVars>
          <dgm:bulletEnabled val="1"/>
        </dgm:presLayoutVars>
      </dgm:prSet>
      <dgm:spPr/>
      <dgm:t>
        <a:bodyPr/>
        <a:lstStyle/>
        <a:p>
          <a:endParaRPr kumimoji="1" lang="ja-JP" altLang="en-US"/>
        </a:p>
      </dgm:t>
    </dgm:pt>
    <dgm:pt modelId="{BAF582EA-CD03-48C4-BA13-CECD72BB07C7}" type="pres">
      <dgm:prSet presAssocID="{12754AD3-FFEC-4457-AAD8-77C8731C02B2}" presName="spaceBetweenRectangles" presStyleCnt="0"/>
      <dgm:spPr/>
    </dgm:pt>
    <dgm:pt modelId="{48DD31DC-ACF3-49D9-971F-28C420DF5068}" type="pres">
      <dgm:prSet presAssocID="{F3B7FB36-4760-498E-A94C-4B72541BEB96}" presName="parentLin" presStyleCnt="0"/>
      <dgm:spPr/>
    </dgm:pt>
    <dgm:pt modelId="{39184530-7B62-4A93-BBFC-20093E29458E}" type="pres">
      <dgm:prSet presAssocID="{F3B7FB36-4760-498E-A94C-4B72541BEB96}" presName="parentLeftMargin" presStyleLbl="node1" presStyleIdx="0" presStyleCnt="4"/>
      <dgm:spPr/>
      <dgm:t>
        <a:bodyPr/>
        <a:lstStyle/>
        <a:p>
          <a:endParaRPr kumimoji="1" lang="ja-JP" altLang="en-US"/>
        </a:p>
      </dgm:t>
    </dgm:pt>
    <dgm:pt modelId="{2A016B3D-DCD6-4CB6-A9E3-E287203E8D16}" type="pres">
      <dgm:prSet presAssocID="{F3B7FB36-4760-498E-A94C-4B72541BEB96}" presName="parentText" presStyleLbl="node1" presStyleIdx="1" presStyleCnt="4">
        <dgm:presLayoutVars>
          <dgm:chMax val="0"/>
          <dgm:bulletEnabled val="1"/>
        </dgm:presLayoutVars>
      </dgm:prSet>
      <dgm:spPr/>
      <dgm:t>
        <a:bodyPr/>
        <a:lstStyle/>
        <a:p>
          <a:endParaRPr kumimoji="1" lang="ja-JP" altLang="en-US"/>
        </a:p>
      </dgm:t>
    </dgm:pt>
    <dgm:pt modelId="{512CA24E-84B5-4E76-9581-E93007023BDF}" type="pres">
      <dgm:prSet presAssocID="{F3B7FB36-4760-498E-A94C-4B72541BEB96}" presName="negativeSpace" presStyleCnt="0"/>
      <dgm:spPr/>
    </dgm:pt>
    <dgm:pt modelId="{CDB5829F-7772-47B6-860A-5691B3ACD318}" type="pres">
      <dgm:prSet presAssocID="{F3B7FB36-4760-498E-A94C-4B72541BEB96}" presName="childText" presStyleLbl="conFgAcc1" presStyleIdx="1" presStyleCnt="4">
        <dgm:presLayoutVars>
          <dgm:bulletEnabled val="1"/>
        </dgm:presLayoutVars>
      </dgm:prSet>
      <dgm:spPr/>
      <dgm:t>
        <a:bodyPr/>
        <a:lstStyle/>
        <a:p>
          <a:endParaRPr kumimoji="1" lang="ja-JP" altLang="en-US"/>
        </a:p>
      </dgm:t>
    </dgm:pt>
    <dgm:pt modelId="{B81330BC-6D60-4CA1-B2D0-DCE22F75365F}" type="pres">
      <dgm:prSet presAssocID="{981785EE-2A4C-4D10-8A81-31A125AFA5AD}" presName="spaceBetweenRectangles" presStyleCnt="0"/>
      <dgm:spPr/>
    </dgm:pt>
    <dgm:pt modelId="{20765149-1C7B-461E-A1B7-C7204BC0E065}" type="pres">
      <dgm:prSet presAssocID="{714EF03A-354B-48A3-B762-F6A00A91D3B7}" presName="parentLin" presStyleCnt="0"/>
      <dgm:spPr/>
    </dgm:pt>
    <dgm:pt modelId="{B8663649-042B-46E1-8AEC-9B6201C23A7E}" type="pres">
      <dgm:prSet presAssocID="{714EF03A-354B-48A3-B762-F6A00A91D3B7}" presName="parentLeftMargin" presStyleLbl="node1" presStyleIdx="1" presStyleCnt="4"/>
      <dgm:spPr/>
      <dgm:t>
        <a:bodyPr/>
        <a:lstStyle/>
        <a:p>
          <a:endParaRPr kumimoji="1" lang="ja-JP" altLang="en-US"/>
        </a:p>
      </dgm:t>
    </dgm:pt>
    <dgm:pt modelId="{B45A1460-AF87-4FF2-A6C3-CAC4F31960B7}" type="pres">
      <dgm:prSet presAssocID="{714EF03A-354B-48A3-B762-F6A00A91D3B7}" presName="parentText" presStyleLbl="node1" presStyleIdx="2" presStyleCnt="4">
        <dgm:presLayoutVars>
          <dgm:chMax val="0"/>
          <dgm:bulletEnabled val="1"/>
        </dgm:presLayoutVars>
      </dgm:prSet>
      <dgm:spPr/>
      <dgm:t>
        <a:bodyPr/>
        <a:lstStyle/>
        <a:p>
          <a:endParaRPr kumimoji="1" lang="ja-JP" altLang="en-US"/>
        </a:p>
      </dgm:t>
    </dgm:pt>
    <dgm:pt modelId="{1EDD8E16-54A6-4A00-AF7F-5DA6E4EFF33E}" type="pres">
      <dgm:prSet presAssocID="{714EF03A-354B-48A3-B762-F6A00A91D3B7}" presName="negativeSpace" presStyleCnt="0"/>
      <dgm:spPr/>
    </dgm:pt>
    <dgm:pt modelId="{FB138ACA-9F1A-4A98-843D-A5B3E78CAE37}" type="pres">
      <dgm:prSet presAssocID="{714EF03A-354B-48A3-B762-F6A00A91D3B7}" presName="childText" presStyleLbl="conFgAcc1" presStyleIdx="2" presStyleCnt="4">
        <dgm:presLayoutVars>
          <dgm:bulletEnabled val="1"/>
        </dgm:presLayoutVars>
      </dgm:prSet>
      <dgm:spPr/>
      <dgm:t>
        <a:bodyPr/>
        <a:lstStyle/>
        <a:p>
          <a:endParaRPr kumimoji="1" lang="ja-JP" altLang="en-US"/>
        </a:p>
      </dgm:t>
    </dgm:pt>
    <dgm:pt modelId="{5306328C-FA5F-42CA-91FC-593061C6E3BE}" type="pres">
      <dgm:prSet presAssocID="{FDEE9CAC-2E9E-42A3-8F2C-9D0FC6A87910}" presName="spaceBetweenRectangles" presStyleCnt="0"/>
      <dgm:spPr/>
    </dgm:pt>
    <dgm:pt modelId="{933B12AD-3238-423A-9A8A-95D3A71D12C5}" type="pres">
      <dgm:prSet presAssocID="{134D51C2-C085-43BE-B037-BEF9FFF8D36B}" presName="parentLin" presStyleCnt="0"/>
      <dgm:spPr/>
    </dgm:pt>
    <dgm:pt modelId="{4FE8A9D0-0264-4FED-9A1D-8FD9BF09FD53}" type="pres">
      <dgm:prSet presAssocID="{134D51C2-C085-43BE-B037-BEF9FFF8D36B}" presName="parentLeftMargin" presStyleLbl="node1" presStyleIdx="2" presStyleCnt="4"/>
      <dgm:spPr/>
      <dgm:t>
        <a:bodyPr/>
        <a:lstStyle/>
        <a:p>
          <a:endParaRPr kumimoji="1" lang="ja-JP" altLang="en-US"/>
        </a:p>
      </dgm:t>
    </dgm:pt>
    <dgm:pt modelId="{7C829845-2333-4FD9-86DA-C61CD9C9645D}" type="pres">
      <dgm:prSet presAssocID="{134D51C2-C085-43BE-B037-BEF9FFF8D36B}" presName="parentText" presStyleLbl="node1" presStyleIdx="3" presStyleCnt="4">
        <dgm:presLayoutVars>
          <dgm:chMax val="0"/>
          <dgm:bulletEnabled val="1"/>
        </dgm:presLayoutVars>
      </dgm:prSet>
      <dgm:spPr/>
      <dgm:t>
        <a:bodyPr/>
        <a:lstStyle/>
        <a:p>
          <a:endParaRPr kumimoji="1" lang="ja-JP" altLang="en-US"/>
        </a:p>
      </dgm:t>
    </dgm:pt>
    <dgm:pt modelId="{C39DE8D4-B3EA-40D7-9453-374771C2019D}" type="pres">
      <dgm:prSet presAssocID="{134D51C2-C085-43BE-B037-BEF9FFF8D36B}" presName="negativeSpace" presStyleCnt="0"/>
      <dgm:spPr/>
    </dgm:pt>
    <dgm:pt modelId="{9CDB1EC7-55E4-4FF1-97D5-CADBB1078A48}" type="pres">
      <dgm:prSet presAssocID="{134D51C2-C085-43BE-B037-BEF9FFF8D36B}" presName="childText" presStyleLbl="conFgAcc1" presStyleIdx="3" presStyleCnt="4" custLinFactNeighborX="407" custLinFactNeighborY="13139">
        <dgm:presLayoutVars>
          <dgm:bulletEnabled val="1"/>
        </dgm:presLayoutVars>
      </dgm:prSet>
      <dgm:spPr/>
      <dgm:t>
        <a:bodyPr/>
        <a:lstStyle/>
        <a:p>
          <a:endParaRPr kumimoji="1" lang="ja-JP" altLang="en-US"/>
        </a:p>
      </dgm:t>
    </dgm:pt>
  </dgm:ptLst>
  <dgm:cxnLst>
    <dgm:cxn modelId="{37F40843-6C63-4E36-8E47-839047B5C0F4}" type="presOf" srcId="{2505DDD8-50F7-4944-AF4B-6A8A086ACE72}" destId="{FB138ACA-9F1A-4A98-843D-A5B3E78CAE37}" srcOrd="0" destOrd="0" presId="urn:microsoft.com/office/officeart/2005/8/layout/list1"/>
    <dgm:cxn modelId="{8C8F3B8A-1DBA-49FF-8BBD-9A1B6D86E5B8}" srcId="{8AAB343B-9B0C-433B-BEE2-C8CFD20923C6}" destId="{714EF03A-354B-48A3-B762-F6A00A91D3B7}" srcOrd="2" destOrd="0" parTransId="{C69768FB-0016-4050-B5A3-CF38965AD642}" sibTransId="{FDEE9CAC-2E9E-42A3-8F2C-9D0FC6A87910}"/>
    <dgm:cxn modelId="{751CE7AF-ACE1-4172-B141-1308EC8F21DF}" type="presOf" srcId="{134D51C2-C085-43BE-B037-BEF9FFF8D36B}" destId="{4FE8A9D0-0264-4FED-9A1D-8FD9BF09FD53}" srcOrd="0" destOrd="0" presId="urn:microsoft.com/office/officeart/2005/8/layout/list1"/>
    <dgm:cxn modelId="{3496067D-3511-47A4-A7DF-F5C1C219E05E}" type="presOf" srcId="{134D51C2-C085-43BE-B037-BEF9FFF8D36B}" destId="{7C829845-2333-4FD9-86DA-C61CD9C9645D}" srcOrd="1" destOrd="0" presId="urn:microsoft.com/office/officeart/2005/8/layout/list1"/>
    <dgm:cxn modelId="{BC904AC3-584E-40DD-B987-EB68E964A710}" srcId="{8AAB343B-9B0C-433B-BEE2-C8CFD20923C6}" destId="{1EC3F1C8-9D95-4995-8F02-F1464C25D496}" srcOrd="0" destOrd="0" parTransId="{74942260-C630-46EA-8992-5ED9FE587F46}" sibTransId="{12754AD3-FFEC-4457-AAD8-77C8731C02B2}"/>
    <dgm:cxn modelId="{D4082DF9-CDA2-497F-BFEE-9A3CA5A3FF7A}" srcId="{F3B7FB36-4760-498E-A94C-4B72541BEB96}" destId="{81F0A451-87D9-4131-A4CD-7452D33C3838}" srcOrd="0" destOrd="0" parTransId="{47B71DD9-A377-48B7-AD67-7BE5753FD357}" sibTransId="{756D3387-E580-4C2F-853B-B2FCF47F3AA3}"/>
    <dgm:cxn modelId="{EE25D1C2-33B7-4837-90F6-6499A4CC166E}" srcId="{8AAB343B-9B0C-433B-BEE2-C8CFD20923C6}" destId="{134D51C2-C085-43BE-B037-BEF9FFF8D36B}" srcOrd="3" destOrd="0" parTransId="{98BB0176-DC77-4FC2-BAD1-AD09F13CDB1B}" sibTransId="{ABD989DC-BC17-4A11-B9F5-BCFD345D2353}"/>
    <dgm:cxn modelId="{A685C463-0F16-4A16-A659-87C6F7885B8C}" type="presOf" srcId="{1EC3F1C8-9D95-4995-8F02-F1464C25D496}" destId="{5E265716-5004-4195-B12E-E6DC473B93DA}" srcOrd="1" destOrd="0" presId="urn:microsoft.com/office/officeart/2005/8/layout/list1"/>
    <dgm:cxn modelId="{15D2BAC3-5772-4191-BA29-44046F9FB38D}" type="presOf" srcId="{BADFF2CE-A14F-4764-A0A2-E46F57010F90}" destId="{9CDB1EC7-55E4-4FF1-97D5-CADBB1078A48}" srcOrd="0" destOrd="0" presId="urn:microsoft.com/office/officeart/2005/8/layout/list1"/>
    <dgm:cxn modelId="{BAB744BC-ABD9-4DCF-B5C5-0EF08C5968FA}" srcId="{1EC3F1C8-9D95-4995-8F02-F1464C25D496}" destId="{AA523174-00B1-42AF-8B22-AD08CB6CAC16}" srcOrd="0" destOrd="0" parTransId="{49FF4B83-1C65-478F-9D32-EF035D0B336C}" sibTransId="{16220206-240C-4045-9F72-031D84BB7A67}"/>
    <dgm:cxn modelId="{486A9358-0D55-41C5-94FC-0C19810A2B48}" srcId="{8AAB343B-9B0C-433B-BEE2-C8CFD20923C6}" destId="{F3B7FB36-4760-498E-A94C-4B72541BEB96}" srcOrd="1" destOrd="0" parTransId="{05C039BD-AA1E-4220-A070-665AC2E12846}" sibTransId="{981785EE-2A4C-4D10-8A81-31A125AFA5AD}"/>
    <dgm:cxn modelId="{4F11F39C-ACAE-44BA-B10F-95A053B10238}" type="presOf" srcId="{714EF03A-354B-48A3-B762-F6A00A91D3B7}" destId="{B45A1460-AF87-4FF2-A6C3-CAC4F31960B7}" srcOrd="1" destOrd="0" presId="urn:microsoft.com/office/officeart/2005/8/layout/list1"/>
    <dgm:cxn modelId="{B542FD36-F080-418E-A18B-2DE4F26360E2}" srcId="{714EF03A-354B-48A3-B762-F6A00A91D3B7}" destId="{2505DDD8-50F7-4944-AF4B-6A8A086ACE72}" srcOrd="0" destOrd="0" parTransId="{E84CC36F-6B7F-4185-A8CE-9CDBA77EC722}" sibTransId="{7A433152-958F-4BB4-A65B-B8C5585452EA}"/>
    <dgm:cxn modelId="{0DF7A26A-4BA7-4203-819A-F84458AFC0E6}" srcId="{134D51C2-C085-43BE-B037-BEF9FFF8D36B}" destId="{BADFF2CE-A14F-4764-A0A2-E46F57010F90}" srcOrd="0" destOrd="0" parTransId="{989C7174-7977-4633-A7FF-A8B2CCC47BB9}" sibTransId="{806B4BEE-21A8-4A09-BD9D-95671A57A0CE}"/>
    <dgm:cxn modelId="{DE753B34-E1D6-47AB-9DF4-04182C76DF63}" type="presOf" srcId="{F3B7FB36-4760-498E-A94C-4B72541BEB96}" destId="{2A016B3D-DCD6-4CB6-A9E3-E287203E8D16}" srcOrd="1" destOrd="0" presId="urn:microsoft.com/office/officeart/2005/8/layout/list1"/>
    <dgm:cxn modelId="{7103DD2C-4058-4C9A-AD6B-19948288E78D}" type="presOf" srcId="{8AAB343B-9B0C-433B-BEE2-C8CFD20923C6}" destId="{E54328AA-99D5-464B-B40D-977C6616C268}" srcOrd="0" destOrd="0" presId="urn:microsoft.com/office/officeart/2005/8/layout/list1"/>
    <dgm:cxn modelId="{583F2CC0-87EF-4271-8273-5ED3848A38C0}" type="presOf" srcId="{714EF03A-354B-48A3-B762-F6A00A91D3B7}" destId="{B8663649-042B-46E1-8AEC-9B6201C23A7E}" srcOrd="0" destOrd="0" presId="urn:microsoft.com/office/officeart/2005/8/layout/list1"/>
    <dgm:cxn modelId="{8DDA5BAA-DF56-4898-9B8D-E5FE24F7E01F}" type="presOf" srcId="{F3B7FB36-4760-498E-A94C-4B72541BEB96}" destId="{39184530-7B62-4A93-BBFC-20093E29458E}" srcOrd="0" destOrd="0" presId="urn:microsoft.com/office/officeart/2005/8/layout/list1"/>
    <dgm:cxn modelId="{2FAC6622-5272-4C77-ACC8-347A923481BF}" type="presOf" srcId="{81F0A451-87D9-4131-A4CD-7452D33C3838}" destId="{CDB5829F-7772-47B6-860A-5691B3ACD318}" srcOrd="0" destOrd="0" presId="urn:microsoft.com/office/officeart/2005/8/layout/list1"/>
    <dgm:cxn modelId="{553DFFB0-F177-4728-9ECD-502990F28E6A}" type="presOf" srcId="{AA523174-00B1-42AF-8B22-AD08CB6CAC16}" destId="{9FA02D37-A54F-4E69-A23B-A97F48A08A39}" srcOrd="0" destOrd="0" presId="urn:microsoft.com/office/officeart/2005/8/layout/list1"/>
    <dgm:cxn modelId="{CFAF1EEA-3EED-4336-8DC1-6EEE20F84285}" type="presOf" srcId="{1EC3F1C8-9D95-4995-8F02-F1464C25D496}" destId="{A1215C89-D9B5-47D4-8D4D-8309E7B24D65}" srcOrd="0" destOrd="0" presId="urn:microsoft.com/office/officeart/2005/8/layout/list1"/>
    <dgm:cxn modelId="{B878C978-08DD-4C4C-8A34-DF39F38B5D20}" type="presParOf" srcId="{E54328AA-99D5-464B-B40D-977C6616C268}" destId="{8BEB1E8E-1011-4516-AB5C-7776E280563B}" srcOrd="0" destOrd="0" presId="urn:microsoft.com/office/officeart/2005/8/layout/list1"/>
    <dgm:cxn modelId="{86BF2795-B53E-4FEF-AE0A-DCCC3E86D099}" type="presParOf" srcId="{8BEB1E8E-1011-4516-AB5C-7776E280563B}" destId="{A1215C89-D9B5-47D4-8D4D-8309E7B24D65}" srcOrd="0" destOrd="0" presId="urn:microsoft.com/office/officeart/2005/8/layout/list1"/>
    <dgm:cxn modelId="{D025F915-42A0-455D-9714-FF48301F2F94}" type="presParOf" srcId="{8BEB1E8E-1011-4516-AB5C-7776E280563B}" destId="{5E265716-5004-4195-B12E-E6DC473B93DA}" srcOrd="1" destOrd="0" presId="urn:microsoft.com/office/officeart/2005/8/layout/list1"/>
    <dgm:cxn modelId="{C9666848-B773-4021-93DB-CD73933B5FAF}" type="presParOf" srcId="{E54328AA-99D5-464B-B40D-977C6616C268}" destId="{7AADB1BC-04A9-4596-824F-54E171612923}" srcOrd="1" destOrd="0" presId="urn:microsoft.com/office/officeart/2005/8/layout/list1"/>
    <dgm:cxn modelId="{BB10045D-CCA9-428F-B44C-E04EC4122EE8}" type="presParOf" srcId="{E54328AA-99D5-464B-B40D-977C6616C268}" destId="{9FA02D37-A54F-4E69-A23B-A97F48A08A39}" srcOrd="2" destOrd="0" presId="urn:microsoft.com/office/officeart/2005/8/layout/list1"/>
    <dgm:cxn modelId="{0E59C266-D137-4454-B8DD-E5715EE47DD8}" type="presParOf" srcId="{E54328AA-99D5-464B-B40D-977C6616C268}" destId="{BAF582EA-CD03-48C4-BA13-CECD72BB07C7}" srcOrd="3" destOrd="0" presId="urn:microsoft.com/office/officeart/2005/8/layout/list1"/>
    <dgm:cxn modelId="{460F3316-EB4D-4AA8-BEBD-6B4C9B9A7CAF}" type="presParOf" srcId="{E54328AA-99D5-464B-B40D-977C6616C268}" destId="{48DD31DC-ACF3-49D9-971F-28C420DF5068}" srcOrd="4" destOrd="0" presId="urn:microsoft.com/office/officeart/2005/8/layout/list1"/>
    <dgm:cxn modelId="{45AF07C5-F640-4B4F-A97B-D79AAD911CB2}" type="presParOf" srcId="{48DD31DC-ACF3-49D9-971F-28C420DF5068}" destId="{39184530-7B62-4A93-BBFC-20093E29458E}" srcOrd="0" destOrd="0" presId="urn:microsoft.com/office/officeart/2005/8/layout/list1"/>
    <dgm:cxn modelId="{BEB69E3E-BF30-45DF-BDD2-2BD7EB043896}" type="presParOf" srcId="{48DD31DC-ACF3-49D9-971F-28C420DF5068}" destId="{2A016B3D-DCD6-4CB6-A9E3-E287203E8D16}" srcOrd="1" destOrd="0" presId="urn:microsoft.com/office/officeart/2005/8/layout/list1"/>
    <dgm:cxn modelId="{4BB2397C-79A7-407B-84FA-E613B15A1AC0}" type="presParOf" srcId="{E54328AA-99D5-464B-B40D-977C6616C268}" destId="{512CA24E-84B5-4E76-9581-E93007023BDF}" srcOrd="5" destOrd="0" presId="urn:microsoft.com/office/officeart/2005/8/layout/list1"/>
    <dgm:cxn modelId="{DE73C1E2-48AA-4856-A089-9A4B86898729}" type="presParOf" srcId="{E54328AA-99D5-464B-B40D-977C6616C268}" destId="{CDB5829F-7772-47B6-860A-5691B3ACD318}" srcOrd="6" destOrd="0" presId="urn:microsoft.com/office/officeart/2005/8/layout/list1"/>
    <dgm:cxn modelId="{8643C644-2C86-4DA0-A176-93A680710E75}" type="presParOf" srcId="{E54328AA-99D5-464B-B40D-977C6616C268}" destId="{B81330BC-6D60-4CA1-B2D0-DCE22F75365F}" srcOrd="7" destOrd="0" presId="urn:microsoft.com/office/officeart/2005/8/layout/list1"/>
    <dgm:cxn modelId="{78B3A337-0DBD-4CE6-8A9F-874E195DA60A}" type="presParOf" srcId="{E54328AA-99D5-464B-B40D-977C6616C268}" destId="{20765149-1C7B-461E-A1B7-C7204BC0E065}" srcOrd="8" destOrd="0" presId="urn:microsoft.com/office/officeart/2005/8/layout/list1"/>
    <dgm:cxn modelId="{81B18805-5CF5-4ED2-8439-AFE080AD01BF}" type="presParOf" srcId="{20765149-1C7B-461E-A1B7-C7204BC0E065}" destId="{B8663649-042B-46E1-8AEC-9B6201C23A7E}" srcOrd="0" destOrd="0" presId="urn:microsoft.com/office/officeart/2005/8/layout/list1"/>
    <dgm:cxn modelId="{F2DE2D1E-19F7-4393-B1C1-9C87BB706A4D}" type="presParOf" srcId="{20765149-1C7B-461E-A1B7-C7204BC0E065}" destId="{B45A1460-AF87-4FF2-A6C3-CAC4F31960B7}" srcOrd="1" destOrd="0" presId="urn:microsoft.com/office/officeart/2005/8/layout/list1"/>
    <dgm:cxn modelId="{D1075CFA-853F-4E24-8302-84AC540A3E3F}" type="presParOf" srcId="{E54328AA-99D5-464B-B40D-977C6616C268}" destId="{1EDD8E16-54A6-4A00-AF7F-5DA6E4EFF33E}" srcOrd="9" destOrd="0" presId="urn:microsoft.com/office/officeart/2005/8/layout/list1"/>
    <dgm:cxn modelId="{EC8F04DE-88A4-4168-9761-945D23DFB282}" type="presParOf" srcId="{E54328AA-99D5-464B-B40D-977C6616C268}" destId="{FB138ACA-9F1A-4A98-843D-A5B3E78CAE37}" srcOrd="10" destOrd="0" presId="urn:microsoft.com/office/officeart/2005/8/layout/list1"/>
    <dgm:cxn modelId="{E473D456-892C-4B9B-B131-20CD78C04E8F}" type="presParOf" srcId="{E54328AA-99D5-464B-B40D-977C6616C268}" destId="{5306328C-FA5F-42CA-91FC-593061C6E3BE}" srcOrd="11" destOrd="0" presId="urn:microsoft.com/office/officeart/2005/8/layout/list1"/>
    <dgm:cxn modelId="{47E7A5AF-4D6B-4197-8ECD-682FABB279A0}" type="presParOf" srcId="{E54328AA-99D5-464B-B40D-977C6616C268}" destId="{933B12AD-3238-423A-9A8A-95D3A71D12C5}" srcOrd="12" destOrd="0" presId="urn:microsoft.com/office/officeart/2005/8/layout/list1"/>
    <dgm:cxn modelId="{15D70EFD-C932-4549-BD54-4F574DF05C12}" type="presParOf" srcId="{933B12AD-3238-423A-9A8A-95D3A71D12C5}" destId="{4FE8A9D0-0264-4FED-9A1D-8FD9BF09FD53}" srcOrd="0" destOrd="0" presId="urn:microsoft.com/office/officeart/2005/8/layout/list1"/>
    <dgm:cxn modelId="{D1EC585D-988C-4D02-9D33-BED62E6760F5}" type="presParOf" srcId="{933B12AD-3238-423A-9A8A-95D3A71D12C5}" destId="{7C829845-2333-4FD9-86DA-C61CD9C9645D}" srcOrd="1" destOrd="0" presId="urn:microsoft.com/office/officeart/2005/8/layout/list1"/>
    <dgm:cxn modelId="{E1FAB062-F883-46E4-A1EB-BE81DD6D9FE4}" type="presParOf" srcId="{E54328AA-99D5-464B-B40D-977C6616C268}" destId="{C39DE8D4-B3EA-40D7-9453-374771C2019D}" srcOrd="13" destOrd="0" presId="urn:microsoft.com/office/officeart/2005/8/layout/list1"/>
    <dgm:cxn modelId="{61634A3B-FA60-4DCC-838D-3D868F51F326}" type="presParOf" srcId="{E54328AA-99D5-464B-B40D-977C6616C268}" destId="{9CDB1EC7-55E4-4FF1-97D5-CADBB1078A48}"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1EB62E8-9DF9-4E15-BD46-3052CA0F13FD}"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kumimoji="1" lang="ja-JP" altLang="en-US"/>
        </a:p>
      </dgm:t>
    </dgm:pt>
    <dgm:pt modelId="{0518C752-A893-4EE3-8C1F-F3F8A7832348}">
      <dgm:prSet phldrT="[テキスト]"/>
      <dgm:spPr/>
      <dgm:t>
        <a:bodyPr/>
        <a:lstStyle/>
        <a:p>
          <a:r>
            <a:rPr kumimoji="1" lang="ja-JP" altLang="en-US" b="1" u="sng" dirty="0">
              <a:latin typeface="Meiryo UI" panose="020B0604030504040204" pitchFamily="50" charset="-128"/>
              <a:ea typeface="Meiryo UI" panose="020B0604030504040204" pitchFamily="50" charset="-128"/>
            </a:rPr>
            <a:t>依存症相談拠点の設置（こころの健康センター）</a:t>
          </a:r>
        </a:p>
      </dgm:t>
    </dgm:pt>
    <dgm:pt modelId="{0DD13FDB-9F1B-4108-9DA3-700EDC1BC4DE}" type="parTrans" cxnId="{F9A0939C-04E8-4BE3-8CAE-B05162165B23}">
      <dgm:prSet/>
      <dgm:spPr/>
      <dgm:t>
        <a:bodyPr/>
        <a:lstStyle/>
        <a:p>
          <a:endParaRPr kumimoji="1" lang="ja-JP" altLang="en-US"/>
        </a:p>
      </dgm:t>
    </dgm:pt>
    <dgm:pt modelId="{440DA477-F3A2-4124-9324-4DE29FA3D2E3}" type="sibTrans" cxnId="{F9A0939C-04E8-4BE3-8CAE-B05162165B23}">
      <dgm:prSet/>
      <dgm:spPr/>
      <dgm:t>
        <a:bodyPr/>
        <a:lstStyle/>
        <a:p>
          <a:endParaRPr kumimoji="1" lang="ja-JP" altLang="en-US"/>
        </a:p>
      </dgm:t>
    </dgm:pt>
    <dgm:pt modelId="{DC8B7035-A0D7-445A-B69B-77C5CAAE0BF9}">
      <dgm:prSet phldrT="[テキスト]"/>
      <dgm:spPr/>
      <dgm:t>
        <a:bodyPr/>
        <a:lstStyle/>
        <a:p>
          <a:r>
            <a:rPr kumimoji="1" lang="ja-JP" altLang="en-US" b="1" u="sng" dirty="0">
              <a:latin typeface="Meiryo UI" panose="020B0604030504040204" pitchFamily="50" charset="-128"/>
              <a:ea typeface="Meiryo UI" panose="020B0604030504040204" pitchFamily="50" charset="-128"/>
            </a:rPr>
            <a:t>大阪府・大阪市との共同事業</a:t>
          </a:r>
        </a:p>
      </dgm:t>
    </dgm:pt>
    <dgm:pt modelId="{6D517B5F-8A4B-47AC-B3A3-6E79857796FC}" type="parTrans" cxnId="{09C8BA22-3D18-4B97-974B-18D11B94A641}">
      <dgm:prSet/>
      <dgm:spPr/>
      <dgm:t>
        <a:bodyPr/>
        <a:lstStyle/>
        <a:p>
          <a:endParaRPr kumimoji="1" lang="ja-JP" altLang="en-US"/>
        </a:p>
      </dgm:t>
    </dgm:pt>
    <dgm:pt modelId="{EDBFE12F-EA54-4FAB-828C-06D0CD5719B4}" type="sibTrans" cxnId="{09C8BA22-3D18-4B97-974B-18D11B94A641}">
      <dgm:prSet/>
      <dgm:spPr/>
      <dgm:t>
        <a:bodyPr/>
        <a:lstStyle/>
        <a:p>
          <a:endParaRPr kumimoji="1" lang="ja-JP" altLang="en-US"/>
        </a:p>
      </dgm:t>
    </dgm:pt>
    <dgm:pt modelId="{9A1FF030-290C-400D-A47E-E92792A214D5}">
      <dgm:prSet/>
      <dgm:spPr/>
      <dgm:t>
        <a:bodyPr/>
        <a:lstStyle/>
        <a:p>
          <a:r>
            <a:rPr lang="ja-JP" dirty="0"/>
            <a:t>依存症相談員による相談</a:t>
          </a:r>
          <a:endParaRPr kumimoji="1" lang="ja-JP" altLang="en-US" dirty="0"/>
        </a:p>
      </dgm:t>
    </dgm:pt>
    <dgm:pt modelId="{82053CC8-5516-4DD3-8EB9-31D67AD73AAE}" type="parTrans" cxnId="{D9A0E92A-B305-4853-8688-EE9C9A3516F1}">
      <dgm:prSet/>
      <dgm:spPr/>
      <dgm:t>
        <a:bodyPr/>
        <a:lstStyle/>
        <a:p>
          <a:endParaRPr kumimoji="1" lang="ja-JP" altLang="en-US"/>
        </a:p>
      </dgm:t>
    </dgm:pt>
    <dgm:pt modelId="{30E3CA02-7FA6-4134-8FBF-6D5CC85D1F6F}" type="sibTrans" cxnId="{D9A0E92A-B305-4853-8688-EE9C9A3516F1}">
      <dgm:prSet/>
      <dgm:spPr/>
      <dgm:t>
        <a:bodyPr/>
        <a:lstStyle/>
        <a:p>
          <a:endParaRPr kumimoji="1" lang="ja-JP" altLang="en-US"/>
        </a:p>
      </dgm:t>
    </dgm:pt>
    <dgm:pt modelId="{54010341-8E0B-4DBA-AA3A-9AAAF648AA97}">
      <dgm:prSet/>
      <dgm:spPr/>
      <dgm:t>
        <a:bodyPr/>
        <a:lstStyle/>
        <a:p>
          <a:r>
            <a:rPr lang="ja-JP" dirty="0"/>
            <a:t>薬物依存症専門相談（医師）、グループワーク、家族教室</a:t>
          </a:r>
        </a:p>
      </dgm:t>
    </dgm:pt>
    <dgm:pt modelId="{D23714E9-0C10-4DC4-BE38-7997E5A9D405}" type="parTrans" cxnId="{89B28338-4229-460B-AA42-C2850ED96A0C}">
      <dgm:prSet/>
      <dgm:spPr/>
      <dgm:t>
        <a:bodyPr/>
        <a:lstStyle/>
        <a:p>
          <a:endParaRPr kumimoji="1" lang="ja-JP" altLang="en-US"/>
        </a:p>
      </dgm:t>
    </dgm:pt>
    <dgm:pt modelId="{64FF7080-FF58-4F43-9292-52B4947B44A2}" type="sibTrans" cxnId="{89B28338-4229-460B-AA42-C2850ED96A0C}">
      <dgm:prSet/>
      <dgm:spPr/>
      <dgm:t>
        <a:bodyPr/>
        <a:lstStyle/>
        <a:p>
          <a:endParaRPr kumimoji="1" lang="ja-JP" altLang="en-US"/>
        </a:p>
      </dgm:t>
    </dgm:pt>
    <dgm:pt modelId="{63E47229-1EB5-4808-912C-12106D3B89B5}">
      <dgm:prSet/>
      <dgm:spPr/>
      <dgm:t>
        <a:bodyPr/>
        <a:lstStyle/>
        <a:p>
          <a:r>
            <a:rPr lang="ja-JP" dirty="0"/>
            <a:t>市内支援機関向け研修の実施</a:t>
          </a:r>
        </a:p>
      </dgm:t>
    </dgm:pt>
    <dgm:pt modelId="{849EB3DB-CECB-43F9-A988-0D18F99DF182}" type="parTrans" cxnId="{7025383E-0D74-42F2-BF8A-5E54E5FE47A6}">
      <dgm:prSet/>
      <dgm:spPr/>
      <dgm:t>
        <a:bodyPr/>
        <a:lstStyle/>
        <a:p>
          <a:endParaRPr kumimoji="1" lang="ja-JP" altLang="en-US"/>
        </a:p>
      </dgm:t>
    </dgm:pt>
    <dgm:pt modelId="{3169AA71-A8FA-4A85-A9D6-D13716BD05ED}" type="sibTrans" cxnId="{7025383E-0D74-42F2-BF8A-5E54E5FE47A6}">
      <dgm:prSet/>
      <dgm:spPr/>
      <dgm:t>
        <a:bodyPr/>
        <a:lstStyle/>
        <a:p>
          <a:endParaRPr kumimoji="1" lang="ja-JP" altLang="en-US"/>
        </a:p>
      </dgm:t>
    </dgm:pt>
    <dgm:pt modelId="{084FE799-74DB-47F0-81D5-711516305A41}">
      <dgm:prSet/>
      <dgm:spPr/>
      <dgm:t>
        <a:bodyPr/>
        <a:lstStyle/>
        <a:p>
          <a:r>
            <a:rPr lang="ja-JP" dirty="0"/>
            <a:t>自助グループ、保護観察所等他機関との連携</a:t>
          </a:r>
        </a:p>
      </dgm:t>
    </dgm:pt>
    <dgm:pt modelId="{EB15B839-E50A-4391-9366-FBF41F27DFC9}" type="parTrans" cxnId="{E9742AA7-0B79-4373-B231-75F42634B5EC}">
      <dgm:prSet/>
      <dgm:spPr/>
      <dgm:t>
        <a:bodyPr/>
        <a:lstStyle/>
        <a:p>
          <a:endParaRPr kumimoji="1" lang="ja-JP" altLang="en-US"/>
        </a:p>
      </dgm:t>
    </dgm:pt>
    <dgm:pt modelId="{1F622207-C485-4C84-A074-6A0F627ED8B9}" type="sibTrans" cxnId="{E9742AA7-0B79-4373-B231-75F42634B5EC}">
      <dgm:prSet/>
      <dgm:spPr/>
      <dgm:t>
        <a:bodyPr/>
        <a:lstStyle/>
        <a:p>
          <a:endParaRPr kumimoji="1" lang="ja-JP" altLang="en-US"/>
        </a:p>
      </dgm:t>
    </dgm:pt>
    <dgm:pt modelId="{B81BA0BF-4496-4279-8A9B-0BE54CA1F7F2}">
      <dgm:prSet/>
      <dgm:spPr/>
      <dgm:t>
        <a:bodyPr/>
        <a:lstStyle/>
        <a:p>
          <a:r>
            <a:rPr lang="ja-JP" dirty="0"/>
            <a:t>医療機関職員向けの</a:t>
          </a:r>
          <a:r>
            <a:rPr lang="ja-JP" altLang="en-US" dirty="0"/>
            <a:t>依存症</a:t>
          </a:r>
          <a:r>
            <a:rPr lang="ja-JP" dirty="0"/>
            <a:t>専門研修</a:t>
          </a:r>
          <a:r>
            <a:rPr lang="ja-JP" altLang="en-US" dirty="0"/>
            <a:t>及び</a:t>
          </a:r>
          <a:r>
            <a:rPr lang="ja-JP" dirty="0"/>
            <a:t>支援に関わる関係機関職員向け</a:t>
          </a:r>
          <a:r>
            <a:rPr lang="ja-JP" altLang="en-US" dirty="0"/>
            <a:t>依存症</a:t>
          </a:r>
          <a:r>
            <a:rPr lang="ja-JP" dirty="0"/>
            <a:t>研修の実施</a:t>
          </a:r>
          <a:endParaRPr kumimoji="1" lang="ja-JP" altLang="en-US" dirty="0"/>
        </a:p>
      </dgm:t>
    </dgm:pt>
    <dgm:pt modelId="{DF74DD03-51A6-483F-AC62-17FF8F0582F9}" type="parTrans" cxnId="{CDD2C0AF-E232-423B-ABDD-60782EFFE5FC}">
      <dgm:prSet/>
      <dgm:spPr/>
      <dgm:t>
        <a:bodyPr/>
        <a:lstStyle/>
        <a:p>
          <a:endParaRPr kumimoji="1" lang="ja-JP" altLang="en-US"/>
        </a:p>
      </dgm:t>
    </dgm:pt>
    <dgm:pt modelId="{CE2FDD7D-6262-41A1-A596-9FBD70C64D92}" type="sibTrans" cxnId="{CDD2C0AF-E232-423B-ABDD-60782EFFE5FC}">
      <dgm:prSet/>
      <dgm:spPr/>
      <dgm:t>
        <a:bodyPr/>
        <a:lstStyle/>
        <a:p>
          <a:endParaRPr kumimoji="1" lang="ja-JP" altLang="en-US"/>
        </a:p>
      </dgm:t>
    </dgm:pt>
    <dgm:pt modelId="{9F76C93B-C032-46E1-9C7B-BB59BDEDE33C}">
      <dgm:prSet/>
      <dgm:spPr/>
      <dgm:t>
        <a:bodyPr/>
        <a:lstStyle/>
        <a:p>
          <a:r>
            <a:rPr lang="ja-JP" dirty="0"/>
            <a:t>依存症相談対応休日電話相談事業の実施</a:t>
          </a:r>
        </a:p>
      </dgm:t>
    </dgm:pt>
    <dgm:pt modelId="{DD8EE841-CFCD-4121-93B2-FB8A94667951}" type="parTrans" cxnId="{8CB3F8C9-5AE1-4D26-AB0E-94B985BDDC82}">
      <dgm:prSet/>
      <dgm:spPr/>
      <dgm:t>
        <a:bodyPr/>
        <a:lstStyle/>
        <a:p>
          <a:endParaRPr kumimoji="1" lang="ja-JP" altLang="en-US"/>
        </a:p>
      </dgm:t>
    </dgm:pt>
    <dgm:pt modelId="{8F195EF3-4589-4BD4-B82E-9AD2D4C03327}" type="sibTrans" cxnId="{8CB3F8C9-5AE1-4D26-AB0E-94B985BDDC82}">
      <dgm:prSet/>
      <dgm:spPr/>
      <dgm:t>
        <a:bodyPr/>
        <a:lstStyle/>
        <a:p>
          <a:endParaRPr kumimoji="1" lang="ja-JP" altLang="en-US"/>
        </a:p>
      </dgm:t>
    </dgm:pt>
    <dgm:pt modelId="{D6850453-8F8E-433E-87D7-C6CAAF4992C1}">
      <dgm:prSet/>
      <dgm:spPr/>
      <dgm:t>
        <a:bodyPr/>
        <a:lstStyle/>
        <a:p>
          <a:r>
            <a:rPr lang="ja-JP" dirty="0"/>
            <a:t>ギャンブル等依存症専門相談（医師）、グループワーク、家族教室</a:t>
          </a:r>
        </a:p>
      </dgm:t>
    </dgm:pt>
    <dgm:pt modelId="{E440038C-D601-4758-BE4F-F8D70B9B7954}" type="sibTrans" cxnId="{9183E439-F72D-4F04-8597-85AF1F261119}">
      <dgm:prSet/>
      <dgm:spPr/>
      <dgm:t>
        <a:bodyPr/>
        <a:lstStyle/>
        <a:p>
          <a:endParaRPr kumimoji="1" lang="ja-JP" altLang="en-US"/>
        </a:p>
      </dgm:t>
    </dgm:pt>
    <dgm:pt modelId="{7D934B29-9B5A-415F-A587-AE7A68F41F44}" type="parTrans" cxnId="{9183E439-F72D-4F04-8597-85AF1F261119}">
      <dgm:prSet/>
      <dgm:spPr/>
      <dgm:t>
        <a:bodyPr/>
        <a:lstStyle/>
        <a:p>
          <a:endParaRPr kumimoji="1" lang="ja-JP" altLang="en-US"/>
        </a:p>
      </dgm:t>
    </dgm:pt>
    <dgm:pt modelId="{2BC1DE50-4185-45BE-BC7C-B20D0FFB8A33}">
      <dgm:prSet/>
      <dgm:spPr/>
      <dgm:t>
        <a:bodyPr/>
        <a:lstStyle/>
        <a:p>
          <a:r>
            <a:rPr lang="ja-JP" altLang="en-US" dirty="0"/>
            <a:t>依存症に関する啓発週間（ギャンブル等依存症問題啓発週間）における普及啓発事業</a:t>
          </a:r>
          <a:endParaRPr lang="ja-JP" dirty="0"/>
        </a:p>
      </dgm:t>
    </dgm:pt>
    <dgm:pt modelId="{5C0E2E03-E9E8-47BE-90DB-8CF31FC96A7D}" type="parTrans" cxnId="{6DEFAD57-D017-4C90-AF72-219BC3BBB625}">
      <dgm:prSet/>
      <dgm:spPr/>
      <dgm:t>
        <a:bodyPr/>
        <a:lstStyle/>
        <a:p>
          <a:endParaRPr kumimoji="1" lang="ja-JP" altLang="en-US"/>
        </a:p>
      </dgm:t>
    </dgm:pt>
    <dgm:pt modelId="{D7F329E1-DC11-481E-B108-1BC3A835085E}" type="sibTrans" cxnId="{6DEFAD57-D017-4C90-AF72-219BC3BBB625}">
      <dgm:prSet/>
      <dgm:spPr/>
      <dgm:t>
        <a:bodyPr/>
        <a:lstStyle/>
        <a:p>
          <a:endParaRPr kumimoji="1" lang="ja-JP" altLang="en-US"/>
        </a:p>
      </dgm:t>
    </dgm:pt>
    <dgm:pt modelId="{0C2A8FFB-5035-409F-B8E7-09CD8DF1CA7E}" type="pres">
      <dgm:prSet presAssocID="{71EB62E8-9DF9-4E15-BD46-3052CA0F13FD}" presName="linear" presStyleCnt="0">
        <dgm:presLayoutVars>
          <dgm:dir/>
          <dgm:animLvl val="lvl"/>
          <dgm:resizeHandles val="exact"/>
        </dgm:presLayoutVars>
      </dgm:prSet>
      <dgm:spPr/>
      <dgm:t>
        <a:bodyPr/>
        <a:lstStyle/>
        <a:p>
          <a:endParaRPr kumimoji="1" lang="ja-JP" altLang="en-US"/>
        </a:p>
      </dgm:t>
    </dgm:pt>
    <dgm:pt modelId="{18D3FFBE-956F-43A3-8760-EDD8527AE63C}" type="pres">
      <dgm:prSet presAssocID="{0518C752-A893-4EE3-8C1F-F3F8A7832348}" presName="parentLin" presStyleCnt="0"/>
      <dgm:spPr/>
    </dgm:pt>
    <dgm:pt modelId="{CDF7BFE5-9518-4D4F-B6A2-A1215A94DD7D}" type="pres">
      <dgm:prSet presAssocID="{0518C752-A893-4EE3-8C1F-F3F8A7832348}" presName="parentLeftMargin" presStyleLbl="node1" presStyleIdx="0" presStyleCnt="2"/>
      <dgm:spPr/>
      <dgm:t>
        <a:bodyPr/>
        <a:lstStyle/>
        <a:p>
          <a:endParaRPr kumimoji="1" lang="ja-JP" altLang="en-US"/>
        </a:p>
      </dgm:t>
    </dgm:pt>
    <dgm:pt modelId="{D6DA1E8B-ACA9-4BAC-84DF-6C14FFFA16E2}" type="pres">
      <dgm:prSet presAssocID="{0518C752-A893-4EE3-8C1F-F3F8A7832348}" presName="parentText" presStyleLbl="node1" presStyleIdx="0" presStyleCnt="2" custScaleY="75105" custLinFactNeighborX="-55188" custLinFactNeighborY="-48331">
        <dgm:presLayoutVars>
          <dgm:chMax val="0"/>
          <dgm:bulletEnabled val="1"/>
        </dgm:presLayoutVars>
      </dgm:prSet>
      <dgm:spPr/>
      <dgm:t>
        <a:bodyPr/>
        <a:lstStyle/>
        <a:p>
          <a:endParaRPr kumimoji="1" lang="ja-JP" altLang="en-US"/>
        </a:p>
      </dgm:t>
    </dgm:pt>
    <dgm:pt modelId="{ADF706A2-5256-46F1-AFCB-5EEF6DB20C58}" type="pres">
      <dgm:prSet presAssocID="{0518C752-A893-4EE3-8C1F-F3F8A7832348}" presName="negativeSpace" presStyleCnt="0"/>
      <dgm:spPr/>
    </dgm:pt>
    <dgm:pt modelId="{27314498-E658-4440-9CC3-C7E780B3D131}" type="pres">
      <dgm:prSet presAssocID="{0518C752-A893-4EE3-8C1F-F3F8A7832348}" presName="childText" presStyleLbl="conFgAcc1" presStyleIdx="0" presStyleCnt="2" custScaleX="98333" custScaleY="53754" custLinFactY="-3482" custLinFactNeighborX="219" custLinFactNeighborY="-100000">
        <dgm:presLayoutVars>
          <dgm:bulletEnabled val="1"/>
        </dgm:presLayoutVars>
      </dgm:prSet>
      <dgm:spPr/>
      <dgm:t>
        <a:bodyPr/>
        <a:lstStyle/>
        <a:p>
          <a:endParaRPr kumimoji="1" lang="ja-JP" altLang="en-US"/>
        </a:p>
      </dgm:t>
    </dgm:pt>
    <dgm:pt modelId="{5990A1FE-BBE3-4977-8D27-F6B755694156}" type="pres">
      <dgm:prSet presAssocID="{440DA477-F3A2-4124-9324-4DE29FA3D2E3}" presName="spaceBetweenRectangles" presStyleCnt="0"/>
      <dgm:spPr/>
    </dgm:pt>
    <dgm:pt modelId="{44D58941-379A-415C-BAB1-CB3E4BDF1BEB}" type="pres">
      <dgm:prSet presAssocID="{DC8B7035-A0D7-445A-B69B-77C5CAAE0BF9}" presName="parentLin" presStyleCnt="0"/>
      <dgm:spPr/>
    </dgm:pt>
    <dgm:pt modelId="{15433D60-B2A9-443E-AFCE-5A1BFCDC9C8A}" type="pres">
      <dgm:prSet presAssocID="{DC8B7035-A0D7-445A-B69B-77C5CAAE0BF9}" presName="parentLeftMargin" presStyleLbl="node1" presStyleIdx="0" presStyleCnt="2"/>
      <dgm:spPr/>
      <dgm:t>
        <a:bodyPr/>
        <a:lstStyle/>
        <a:p>
          <a:endParaRPr kumimoji="1" lang="ja-JP" altLang="en-US"/>
        </a:p>
      </dgm:t>
    </dgm:pt>
    <dgm:pt modelId="{288EB770-4354-421A-AB18-034046BA4D3E}" type="pres">
      <dgm:prSet presAssocID="{DC8B7035-A0D7-445A-B69B-77C5CAAE0BF9}" presName="parentText" presStyleLbl="node1" presStyleIdx="1" presStyleCnt="2" custScaleY="72495" custLinFactNeighborX="-55188" custLinFactNeighborY="-40548">
        <dgm:presLayoutVars>
          <dgm:chMax val="0"/>
          <dgm:bulletEnabled val="1"/>
        </dgm:presLayoutVars>
      </dgm:prSet>
      <dgm:spPr/>
      <dgm:t>
        <a:bodyPr/>
        <a:lstStyle/>
        <a:p>
          <a:endParaRPr kumimoji="1" lang="ja-JP" altLang="en-US"/>
        </a:p>
      </dgm:t>
    </dgm:pt>
    <dgm:pt modelId="{6995CB4C-FA84-4A1F-9759-D0B41AB2B3DB}" type="pres">
      <dgm:prSet presAssocID="{DC8B7035-A0D7-445A-B69B-77C5CAAE0BF9}" presName="negativeSpace" presStyleCnt="0"/>
      <dgm:spPr/>
    </dgm:pt>
    <dgm:pt modelId="{8E4480F3-7E7C-4AA7-9210-03384D2754B3}" type="pres">
      <dgm:prSet presAssocID="{DC8B7035-A0D7-445A-B69B-77C5CAAE0BF9}" presName="childText" presStyleLbl="conFgAcc1" presStyleIdx="1" presStyleCnt="2" custScaleX="98333" custScaleY="43590" custLinFactNeighborX="549" custLinFactNeighborY="-55852">
        <dgm:presLayoutVars>
          <dgm:bulletEnabled val="1"/>
        </dgm:presLayoutVars>
      </dgm:prSet>
      <dgm:spPr/>
      <dgm:t>
        <a:bodyPr/>
        <a:lstStyle/>
        <a:p>
          <a:endParaRPr kumimoji="1" lang="ja-JP" altLang="en-US"/>
        </a:p>
      </dgm:t>
    </dgm:pt>
  </dgm:ptLst>
  <dgm:cxnLst>
    <dgm:cxn modelId="{09C8BA22-3D18-4B97-974B-18D11B94A641}" srcId="{71EB62E8-9DF9-4E15-BD46-3052CA0F13FD}" destId="{DC8B7035-A0D7-445A-B69B-77C5CAAE0BF9}" srcOrd="1" destOrd="0" parTransId="{6D517B5F-8A4B-47AC-B3A3-6E79857796FC}" sibTransId="{EDBFE12F-EA54-4FAB-828C-06D0CD5719B4}"/>
    <dgm:cxn modelId="{A35D5576-DBE0-40CA-8F9D-315AAADC41A3}" type="presOf" srcId="{9A1FF030-290C-400D-A47E-E92792A214D5}" destId="{27314498-E658-4440-9CC3-C7E780B3D131}" srcOrd="0" destOrd="0" presId="urn:microsoft.com/office/officeart/2005/8/layout/list1"/>
    <dgm:cxn modelId="{E7A4AAF7-ECE7-46A5-913C-2FC064971E40}" type="presOf" srcId="{0518C752-A893-4EE3-8C1F-F3F8A7832348}" destId="{D6DA1E8B-ACA9-4BAC-84DF-6C14FFFA16E2}" srcOrd="1" destOrd="0" presId="urn:microsoft.com/office/officeart/2005/8/layout/list1"/>
    <dgm:cxn modelId="{419581BB-BE10-463B-98F0-81DE8A85FD79}" type="presOf" srcId="{2BC1DE50-4185-45BE-BC7C-B20D0FFB8A33}" destId="{8E4480F3-7E7C-4AA7-9210-03384D2754B3}" srcOrd="0" destOrd="2" presId="urn:microsoft.com/office/officeart/2005/8/layout/list1"/>
    <dgm:cxn modelId="{90760431-6CCB-43AE-910F-ABC124757342}" type="presOf" srcId="{DC8B7035-A0D7-445A-B69B-77C5CAAE0BF9}" destId="{288EB770-4354-421A-AB18-034046BA4D3E}" srcOrd="1" destOrd="0" presId="urn:microsoft.com/office/officeart/2005/8/layout/list1"/>
    <dgm:cxn modelId="{EBE8B54B-F302-4A1C-B780-AC10B0B43070}" type="presOf" srcId="{9F76C93B-C032-46E1-9C7B-BB59BDEDE33C}" destId="{8E4480F3-7E7C-4AA7-9210-03384D2754B3}" srcOrd="0" destOrd="1" presId="urn:microsoft.com/office/officeart/2005/8/layout/list1"/>
    <dgm:cxn modelId="{89B28338-4229-460B-AA42-C2850ED96A0C}" srcId="{0518C752-A893-4EE3-8C1F-F3F8A7832348}" destId="{54010341-8E0B-4DBA-AA3A-9AAAF648AA97}" srcOrd="1" destOrd="0" parTransId="{D23714E9-0C10-4DC4-BE38-7997E5A9D405}" sibTransId="{64FF7080-FF58-4F43-9292-52B4947B44A2}"/>
    <dgm:cxn modelId="{F9A0939C-04E8-4BE3-8CAE-B05162165B23}" srcId="{71EB62E8-9DF9-4E15-BD46-3052CA0F13FD}" destId="{0518C752-A893-4EE3-8C1F-F3F8A7832348}" srcOrd="0" destOrd="0" parTransId="{0DD13FDB-9F1B-4108-9DA3-700EDC1BC4DE}" sibTransId="{440DA477-F3A2-4124-9324-4DE29FA3D2E3}"/>
    <dgm:cxn modelId="{E9742AA7-0B79-4373-B231-75F42634B5EC}" srcId="{0518C752-A893-4EE3-8C1F-F3F8A7832348}" destId="{084FE799-74DB-47F0-81D5-711516305A41}" srcOrd="4" destOrd="0" parTransId="{EB15B839-E50A-4391-9366-FBF41F27DFC9}" sibTransId="{1F622207-C485-4C84-A074-6A0F627ED8B9}"/>
    <dgm:cxn modelId="{7025383E-0D74-42F2-BF8A-5E54E5FE47A6}" srcId="{0518C752-A893-4EE3-8C1F-F3F8A7832348}" destId="{63E47229-1EB5-4808-912C-12106D3B89B5}" srcOrd="3" destOrd="0" parTransId="{849EB3DB-CECB-43F9-A988-0D18F99DF182}" sibTransId="{3169AA71-A8FA-4A85-A9D6-D13716BD05ED}"/>
    <dgm:cxn modelId="{2E05C0EB-7FC6-420E-B261-798761D05E6E}" type="presOf" srcId="{DC8B7035-A0D7-445A-B69B-77C5CAAE0BF9}" destId="{15433D60-B2A9-443E-AFCE-5A1BFCDC9C8A}" srcOrd="0" destOrd="0" presId="urn:microsoft.com/office/officeart/2005/8/layout/list1"/>
    <dgm:cxn modelId="{A9014E15-7D2E-4B17-A256-FF98F671493E}" type="presOf" srcId="{0518C752-A893-4EE3-8C1F-F3F8A7832348}" destId="{CDF7BFE5-9518-4D4F-B6A2-A1215A94DD7D}" srcOrd="0" destOrd="0" presId="urn:microsoft.com/office/officeart/2005/8/layout/list1"/>
    <dgm:cxn modelId="{4A19F464-386D-4853-8CD5-6EEEF229F87F}" type="presOf" srcId="{D6850453-8F8E-433E-87D7-C6CAAF4992C1}" destId="{27314498-E658-4440-9CC3-C7E780B3D131}" srcOrd="0" destOrd="2" presId="urn:microsoft.com/office/officeart/2005/8/layout/list1"/>
    <dgm:cxn modelId="{CDD2C0AF-E232-423B-ABDD-60782EFFE5FC}" srcId="{DC8B7035-A0D7-445A-B69B-77C5CAAE0BF9}" destId="{B81BA0BF-4496-4279-8A9B-0BE54CA1F7F2}" srcOrd="0" destOrd="0" parTransId="{DF74DD03-51A6-483F-AC62-17FF8F0582F9}" sibTransId="{CE2FDD7D-6262-41A1-A596-9FBD70C64D92}"/>
    <dgm:cxn modelId="{62175499-7E44-45B9-B5FE-C55082C6301A}" type="presOf" srcId="{084FE799-74DB-47F0-81D5-711516305A41}" destId="{27314498-E658-4440-9CC3-C7E780B3D131}" srcOrd="0" destOrd="4" presId="urn:microsoft.com/office/officeart/2005/8/layout/list1"/>
    <dgm:cxn modelId="{D9A0E92A-B305-4853-8688-EE9C9A3516F1}" srcId="{0518C752-A893-4EE3-8C1F-F3F8A7832348}" destId="{9A1FF030-290C-400D-A47E-E92792A214D5}" srcOrd="0" destOrd="0" parTransId="{82053CC8-5516-4DD3-8EB9-31D67AD73AAE}" sibTransId="{30E3CA02-7FA6-4134-8FBF-6D5CC85D1F6F}"/>
    <dgm:cxn modelId="{8CB3F8C9-5AE1-4D26-AB0E-94B985BDDC82}" srcId="{DC8B7035-A0D7-445A-B69B-77C5CAAE0BF9}" destId="{9F76C93B-C032-46E1-9C7B-BB59BDEDE33C}" srcOrd="1" destOrd="0" parTransId="{DD8EE841-CFCD-4121-93B2-FB8A94667951}" sibTransId="{8F195EF3-4589-4BD4-B82E-9AD2D4C03327}"/>
    <dgm:cxn modelId="{97E697EB-3A4D-40CB-A9D3-A0DA31B2BCB9}" type="presOf" srcId="{71EB62E8-9DF9-4E15-BD46-3052CA0F13FD}" destId="{0C2A8FFB-5035-409F-B8E7-09CD8DF1CA7E}" srcOrd="0" destOrd="0" presId="urn:microsoft.com/office/officeart/2005/8/layout/list1"/>
    <dgm:cxn modelId="{17565AE4-4BD9-4EF4-96D0-97A332BEE999}" type="presOf" srcId="{B81BA0BF-4496-4279-8A9B-0BE54CA1F7F2}" destId="{8E4480F3-7E7C-4AA7-9210-03384D2754B3}" srcOrd="0" destOrd="0" presId="urn:microsoft.com/office/officeart/2005/8/layout/list1"/>
    <dgm:cxn modelId="{4FDD0183-1F8E-480B-8E62-80FE108B6F31}" type="presOf" srcId="{63E47229-1EB5-4808-912C-12106D3B89B5}" destId="{27314498-E658-4440-9CC3-C7E780B3D131}" srcOrd="0" destOrd="3" presId="urn:microsoft.com/office/officeart/2005/8/layout/list1"/>
    <dgm:cxn modelId="{3C22DE36-ABD2-493A-9E6E-80D95C3B114C}" type="presOf" srcId="{54010341-8E0B-4DBA-AA3A-9AAAF648AA97}" destId="{27314498-E658-4440-9CC3-C7E780B3D131}" srcOrd="0" destOrd="1" presId="urn:microsoft.com/office/officeart/2005/8/layout/list1"/>
    <dgm:cxn modelId="{9183E439-F72D-4F04-8597-85AF1F261119}" srcId="{0518C752-A893-4EE3-8C1F-F3F8A7832348}" destId="{D6850453-8F8E-433E-87D7-C6CAAF4992C1}" srcOrd="2" destOrd="0" parTransId="{7D934B29-9B5A-415F-A587-AE7A68F41F44}" sibTransId="{E440038C-D601-4758-BE4F-F8D70B9B7954}"/>
    <dgm:cxn modelId="{6DEFAD57-D017-4C90-AF72-219BC3BBB625}" srcId="{DC8B7035-A0D7-445A-B69B-77C5CAAE0BF9}" destId="{2BC1DE50-4185-45BE-BC7C-B20D0FFB8A33}" srcOrd="2" destOrd="0" parTransId="{5C0E2E03-E9E8-47BE-90DB-8CF31FC96A7D}" sibTransId="{D7F329E1-DC11-481E-B108-1BC3A835085E}"/>
    <dgm:cxn modelId="{2E819D8C-1C6B-49C9-AF7C-EA3153218BAF}" type="presParOf" srcId="{0C2A8FFB-5035-409F-B8E7-09CD8DF1CA7E}" destId="{18D3FFBE-956F-43A3-8760-EDD8527AE63C}" srcOrd="0" destOrd="0" presId="urn:microsoft.com/office/officeart/2005/8/layout/list1"/>
    <dgm:cxn modelId="{817211A6-76D8-4BAE-B377-3BA41DCD06B0}" type="presParOf" srcId="{18D3FFBE-956F-43A3-8760-EDD8527AE63C}" destId="{CDF7BFE5-9518-4D4F-B6A2-A1215A94DD7D}" srcOrd="0" destOrd="0" presId="urn:microsoft.com/office/officeart/2005/8/layout/list1"/>
    <dgm:cxn modelId="{85CD8F0E-090B-4121-83C4-F1DF9960B0D7}" type="presParOf" srcId="{18D3FFBE-956F-43A3-8760-EDD8527AE63C}" destId="{D6DA1E8B-ACA9-4BAC-84DF-6C14FFFA16E2}" srcOrd="1" destOrd="0" presId="urn:microsoft.com/office/officeart/2005/8/layout/list1"/>
    <dgm:cxn modelId="{5370BB04-9455-4665-AB0E-48FBBC858B80}" type="presParOf" srcId="{0C2A8FFB-5035-409F-B8E7-09CD8DF1CA7E}" destId="{ADF706A2-5256-46F1-AFCB-5EEF6DB20C58}" srcOrd="1" destOrd="0" presId="urn:microsoft.com/office/officeart/2005/8/layout/list1"/>
    <dgm:cxn modelId="{F2CA04EB-FFFA-4159-A6D5-2EF0A9749092}" type="presParOf" srcId="{0C2A8FFB-5035-409F-B8E7-09CD8DF1CA7E}" destId="{27314498-E658-4440-9CC3-C7E780B3D131}" srcOrd="2" destOrd="0" presId="urn:microsoft.com/office/officeart/2005/8/layout/list1"/>
    <dgm:cxn modelId="{C9E3A883-5812-44DC-8537-79E5A14535EE}" type="presParOf" srcId="{0C2A8FFB-5035-409F-B8E7-09CD8DF1CA7E}" destId="{5990A1FE-BBE3-4977-8D27-F6B755694156}" srcOrd="3" destOrd="0" presId="urn:microsoft.com/office/officeart/2005/8/layout/list1"/>
    <dgm:cxn modelId="{553BBAEC-267F-4573-A522-787EAA2BFFED}" type="presParOf" srcId="{0C2A8FFB-5035-409F-B8E7-09CD8DF1CA7E}" destId="{44D58941-379A-415C-BAB1-CB3E4BDF1BEB}" srcOrd="4" destOrd="0" presId="urn:microsoft.com/office/officeart/2005/8/layout/list1"/>
    <dgm:cxn modelId="{2A8D1B1F-84E0-4FF7-870A-5835C62A9927}" type="presParOf" srcId="{44D58941-379A-415C-BAB1-CB3E4BDF1BEB}" destId="{15433D60-B2A9-443E-AFCE-5A1BFCDC9C8A}" srcOrd="0" destOrd="0" presId="urn:microsoft.com/office/officeart/2005/8/layout/list1"/>
    <dgm:cxn modelId="{A3FF7C1D-58ED-4F5D-8121-BFBA981950D6}" type="presParOf" srcId="{44D58941-379A-415C-BAB1-CB3E4BDF1BEB}" destId="{288EB770-4354-421A-AB18-034046BA4D3E}" srcOrd="1" destOrd="0" presId="urn:microsoft.com/office/officeart/2005/8/layout/list1"/>
    <dgm:cxn modelId="{C96670EB-5F38-4015-9C4A-7A3C78A62497}" type="presParOf" srcId="{0C2A8FFB-5035-409F-B8E7-09CD8DF1CA7E}" destId="{6995CB4C-FA84-4A1F-9759-D0B41AB2B3DB}" srcOrd="5" destOrd="0" presId="urn:microsoft.com/office/officeart/2005/8/layout/list1"/>
    <dgm:cxn modelId="{7E1486FE-9A01-4F89-9AD8-440D54B1FF51}" type="presParOf" srcId="{0C2A8FFB-5035-409F-B8E7-09CD8DF1CA7E}" destId="{8E4480F3-7E7C-4AA7-9210-03384D2754B3}"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0FA131C-8767-4D9D-81BD-B963C767E768}"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kumimoji="1" lang="ja-JP" altLang="en-US"/>
        </a:p>
      </dgm:t>
    </dgm:pt>
    <dgm:pt modelId="{8727620C-F568-4D15-B553-6F8A2A0CC4F6}">
      <dgm:prSet phldrT="[テキスト]"/>
      <dgm:spPr/>
      <dgm:t>
        <a:bodyPr/>
        <a:lstStyle/>
        <a:p>
          <a:r>
            <a:rPr kumimoji="1" lang="ja-JP" altLang="en-US" b="0" u="sng" dirty="0">
              <a:latin typeface="Meiryo UI" panose="020B0604030504040204" pitchFamily="50" charset="-128"/>
              <a:ea typeface="Meiryo UI" panose="020B0604030504040204" pitchFamily="50" charset="-128"/>
            </a:rPr>
            <a:t>認知症施策大綱に基づく施策の推進</a:t>
          </a:r>
          <a:endParaRPr kumimoji="1" lang="ja-JP" altLang="en-US" b="0" dirty="0">
            <a:latin typeface="Meiryo UI" panose="020B0604030504040204" pitchFamily="50" charset="-128"/>
            <a:ea typeface="Meiryo UI" panose="020B0604030504040204" pitchFamily="50" charset="-128"/>
          </a:endParaRPr>
        </a:p>
      </dgm:t>
    </dgm:pt>
    <dgm:pt modelId="{028F29E0-1863-4607-8620-8754E6860C89}" type="parTrans" cxnId="{843E83DA-B4C3-487F-A241-BF10999783BF}">
      <dgm:prSet/>
      <dgm:spPr/>
      <dgm:t>
        <a:bodyPr/>
        <a:lstStyle/>
        <a:p>
          <a:endParaRPr kumimoji="1" lang="ja-JP" altLang="en-US"/>
        </a:p>
      </dgm:t>
    </dgm:pt>
    <dgm:pt modelId="{A11FE9BA-53E8-4BDF-A0C5-CF5F6B4F1B59}" type="sibTrans" cxnId="{843E83DA-B4C3-487F-A241-BF10999783BF}">
      <dgm:prSet/>
      <dgm:spPr/>
      <dgm:t>
        <a:bodyPr/>
        <a:lstStyle/>
        <a:p>
          <a:endParaRPr kumimoji="1" lang="ja-JP" altLang="en-US"/>
        </a:p>
      </dgm:t>
    </dgm:pt>
    <dgm:pt modelId="{E21089C5-F7F5-4941-BD47-38174DCC882A}">
      <dgm:prSet phldrT="[テキスト]"/>
      <dgm:spPr/>
      <dgm:t>
        <a:bodyPr/>
        <a:lstStyle/>
        <a:p>
          <a:r>
            <a:rPr kumimoji="1" lang="ja-JP" altLang="en-US" b="0" u="sng" dirty="0">
              <a:latin typeface="Meiryo UI" panose="020B0604030504040204" pitchFamily="50" charset="-128"/>
              <a:ea typeface="Meiryo UI" panose="020B0604030504040204" pitchFamily="50" charset="-128"/>
            </a:rPr>
            <a:t>認知症高齢者等の医療・介護に携わる人材育成</a:t>
          </a:r>
          <a:endParaRPr kumimoji="1" lang="ja-JP" altLang="en-US" b="0" dirty="0">
            <a:latin typeface="Meiryo UI" panose="020B0604030504040204" pitchFamily="50" charset="-128"/>
            <a:ea typeface="Meiryo UI" panose="020B0604030504040204" pitchFamily="50" charset="-128"/>
          </a:endParaRPr>
        </a:p>
      </dgm:t>
    </dgm:pt>
    <dgm:pt modelId="{4F798295-870B-44BE-A78A-96503EABB5E5}" type="parTrans" cxnId="{14228D0E-3E9D-40CF-A03A-0425C2EF535C}">
      <dgm:prSet/>
      <dgm:spPr/>
      <dgm:t>
        <a:bodyPr/>
        <a:lstStyle/>
        <a:p>
          <a:endParaRPr kumimoji="1" lang="ja-JP" altLang="en-US"/>
        </a:p>
      </dgm:t>
    </dgm:pt>
    <dgm:pt modelId="{45694BAA-BB19-4AE6-9FF5-C9FB0110D22C}" type="sibTrans" cxnId="{14228D0E-3E9D-40CF-A03A-0425C2EF535C}">
      <dgm:prSet/>
      <dgm:spPr/>
      <dgm:t>
        <a:bodyPr/>
        <a:lstStyle/>
        <a:p>
          <a:endParaRPr kumimoji="1" lang="ja-JP" altLang="en-US"/>
        </a:p>
      </dgm:t>
    </dgm:pt>
    <dgm:pt modelId="{EDEA54E5-8762-4A6E-8AD2-E916AA02842A}">
      <dgm:prSet phldrT="[テキスト]"/>
      <dgm:spPr/>
      <dgm:t>
        <a:bodyPr/>
        <a:lstStyle/>
        <a:p>
          <a:r>
            <a:rPr kumimoji="1" lang="ja-JP" altLang="en-US" b="0" u="sng" dirty="0">
              <a:latin typeface="Meiryo UI" panose="020B0604030504040204" pitchFamily="50" charset="-128"/>
              <a:ea typeface="Meiryo UI" panose="020B0604030504040204" pitchFamily="50" charset="-128"/>
            </a:rPr>
            <a:t>「認知症にやさしいまちＳＡＫＡＩ」の取組推進</a:t>
          </a:r>
        </a:p>
      </dgm:t>
    </dgm:pt>
    <dgm:pt modelId="{77308D16-2AB8-46F9-91A5-735A02424E8C}" type="parTrans" cxnId="{4F33D284-F5FD-4BAB-B4BF-778C1C5DC978}">
      <dgm:prSet/>
      <dgm:spPr/>
      <dgm:t>
        <a:bodyPr/>
        <a:lstStyle/>
        <a:p>
          <a:endParaRPr kumimoji="1" lang="ja-JP" altLang="en-US"/>
        </a:p>
      </dgm:t>
    </dgm:pt>
    <dgm:pt modelId="{DB9C4222-469C-4F3F-977C-8DE0B5FDC296}" type="sibTrans" cxnId="{4F33D284-F5FD-4BAB-B4BF-778C1C5DC978}">
      <dgm:prSet/>
      <dgm:spPr/>
      <dgm:t>
        <a:bodyPr/>
        <a:lstStyle/>
        <a:p>
          <a:endParaRPr kumimoji="1" lang="ja-JP" altLang="en-US"/>
        </a:p>
      </dgm:t>
    </dgm:pt>
    <dgm:pt modelId="{8E37E36B-840E-4E68-81A9-B2EA0DF5F7E7}">
      <dgm:prSet custT="1"/>
      <dgm:spPr/>
      <dgm:t>
        <a:bodyPr/>
        <a:lstStyle/>
        <a:p>
          <a:r>
            <a:rPr kumimoji="1" lang="ja-JP" altLang="en-US" sz="2000" dirty="0">
              <a:latin typeface="Meiryo UI" panose="020B0604030504040204" pitchFamily="50" charset="-128"/>
              <a:ea typeface="Meiryo UI" panose="020B0604030504040204" pitchFamily="50" charset="-128"/>
            </a:rPr>
            <a:t>大綱の柱である「認知症にやさしい地域づくり」をめざして施策推進</a:t>
          </a:r>
        </a:p>
      </dgm:t>
    </dgm:pt>
    <dgm:pt modelId="{6D71C8C2-BA55-4FCE-BC6E-8DB220686C5B}" type="parTrans" cxnId="{0ED1BEEE-B7F3-4D33-A7D0-5CF510DB5C21}">
      <dgm:prSet/>
      <dgm:spPr/>
      <dgm:t>
        <a:bodyPr/>
        <a:lstStyle/>
        <a:p>
          <a:endParaRPr kumimoji="1" lang="ja-JP" altLang="en-US"/>
        </a:p>
      </dgm:t>
    </dgm:pt>
    <dgm:pt modelId="{69901ABE-2663-4045-8A2E-9EDFD5F5DADA}" type="sibTrans" cxnId="{0ED1BEEE-B7F3-4D33-A7D0-5CF510DB5C21}">
      <dgm:prSet/>
      <dgm:spPr/>
      <dgm:t>
        <a:bodyPr/>
        <a:lstStyle/>
        <a:p>
          <a:endParaRPr kumimoji="1" lang="ja-JP" altLang="en-US"/>
        </a:p>
      </dgm:t>
    </dgm:pt>
    <dgm:pt modelId="{C76222BE-5C36-4251-AEDB-872F69B2076B}">
      <dgm:prSet custT="1"/>
      <dgm:spPr/>
      <dgm:t>
        <a:bodyPr/>
        <a:lstStyle/>
        <a:p>
          <a:r>
            <a:rPr kumimoji="1" lang="ja-JP" altLang="en-US" sz="2000" dirty="0">
              <a:latin typeface="Meiryo UI" panose="020B0604030504040204" pitchFamily="50" charset="-128"/>
              <a:ea typeface="Meiryo UI" panose="020B0604030504040204" pitchFamily="50" charset="-128"/>
            </a:rPr>
            <a:t>認知症に関わる全ての人が対応力向上できる取組を推進</a:t>
          </a:r>
        </a:p>
      </dgm:t>
    </dgm:pt>
    <dgm:pt modelId="{F8764255-D2D9-4C0C-98E2-DD3968EEC3E2}" type="parTrans" cxnId="{B2C237BD-0859-4248-9685-B19254117A3B}">
      <dgm:prSet/>
      <dgm:spPr/>
      <dgm:t>
        <a:bodyPr/>
        <a:lstStyle/>
        <a:p>
          <a:endParaRPr kumimoji="1" lang="ja-JP" altLang="en-US"/>
        </a:p>
      </dgm:t>
    </dgm:pt>
    <dgm:pt modelId="{17F8C82C-E356-4DAE-A108-672B10A2CC4A}" type="sibTrans" cxnId="{B2C237BD-0859-4248-9685-B19254117A3B}">
      <dgm:prSet/>
      <dgm:spPr/>
      <dgm:t>
        <a:bodyPr/>
        <a:lstStyle/>
        <a:p>
          <a:endParaRPr kumimoji="1" lang="ja-JP" altLang="en-US"/>
        </a:p>
      </dgm:t>
    </dgm:pt>
    <dgm:pt modelId="{87BAD05B-8318-4DB3-933F-9FD42A317340}">
      <dgm:prSet custT="1"/>
      <dgm:spPr/>
      <dgm:t>
        <a:bodyPr/>
        <a:lstStyle/>
        <a:p>
          <a:r>
            <a:rPr kumimoji="1" lang="ja-JP" altLang="en-US" sz="2000" dirty="0">
              <a:latin typeface="Meiryo UI" panose="020B0604030504040204" pitchFamily="50" charset="-128"/>
              <a:ea typeface="Meiryo UI" panose="020B0604030504040204" pitchFamily="50" charset="-128"/>
            </a:rPr>
            <a:t>認知症になっても安心して暮らせるまちづくりに向けた取り組み</a:t>
          </a:r>
        </a:p>
      </dgm:t>
    </dgm:pt>
    <dgm:pt modelId="{C1A728BE-745A-4838-A135-BFD2510724AA}" type="parTrans" cxnId="{85D27B38-673D-4895-A398-C8E235C8E6F7}">
      <dgm:prSet/>
      <dgm:spPr/>
      <dgm:t>
        <a:bodyPr/>
        <a:lstStyle/>
        <a:p>
          <a:endParaRPr kumimoji="1" lang="ja-JP" altLang="en-US"/>
        </a:p>
      </dgm:t>
    </dgm:pt>
    <dgm:pt modelId="{E061D707-3BDC-4C6C-9AED-7CE8C6AE968C}" type="sibTrans" cxnId="{85D27B38-673D-4895-A398-C8E235C8E6F7}">
      <dgm:prSet/>
      <dgm:spPr/>
      <dgm:t>
        <a:bodyPr/>
        <a:lstStyle/>
        <a:p>
          <a:endParaRPr kumimoji="1" lang="ja-JP" altLang="en-US"/>
        </a:p>
      </dgm:t>
    </dgm:pt>
    <dgm:pt modelId="{E511F9C2-B639-4AEB-AD3A-C5490A8E8CC9}" type="pres">
      <dgm:prSet presAssocID="{B0FA131C-8767-4D9D-81BD-B963C767E768}" presName="linear" presStyleCnt="0">
        <dgm:presLayoutVars>
          <dgm:dir/>
          <dgm:animLvl val="lvl"/>
          <dgm:resizeHandles val="exact"/>
        </dgm:presLayoutVars>
      </dgm:prSet>
      <dgm:spPr/>
      <dgm:t>
        <a:bodyPr/>
        <a:lstStyle/>
        <a:p>
          <a:endParaRPr kumimoji="1" lang="ja-JP" altLang="en-US"/>
        </a:p>
      </dgm:t>
    </dgm:pt>
    <dgm:pt modelId="{25534567-898E-493E-BA1C-B3228321F558}" type="pres">
      <dgm:prSet presAssocID="{8727620C-F568-4D15-B553-6F8A2A0CC4F6}" presName="parentLin" presStyleCnt="0"/>
      <dgm:spPr/>
    </dgm:pt>
    <dgm:pt modelId="{87172B2D-2BA7-42A1-956B-FC1D76EFBF94}" type="pres">
      <dgm:prSet presAssocID="{8727620C-F568-4D15-B553-6F8A2A0CC4F6}" presName="parentLeftMargin" presStyleLbl="node1" presStyleIdx="0" presStyleCnt="3"/>
      <dgm:spPr/>
      <dgm:t>
        <a:bodyPr/>
        <a:lstStyle/>
        <a:p>
          <a:endParaRPr kumimoji="1" lang="ja-JP" altLang="en-US"/>
        </a:p>
      </dgm:t>
    </dgm:pt>
    <dgm:pt modelId="{D5E179F1-6620-4C62-B520-868F6E04126A}" type="pres">
      <dgm:prSet presAssocID="{8727620C-F568-4D15-B553-6F8A2A0CC4F6}" presName="parentText" presStyleLbl="node1" presStyleIdx="0" presStyleCnt="3" custLinFactNeighborX="-1639" custLinFactNeighborY="-27535">
        <dgm:presLayoutVars>
          <dgm:chMax val="0"/>
          <dgm:bulletEnabled val="1"/>
        </dgm:presLayoutVars>
      </dgm:prSet>
      <dgm:spPr/>
      <dgm:t>
        <a:bodyPr/>
        <a:lstStyle/>
        <a:p>
          <a:endParaRPr kumimoji="1" lang="ja-JP" altLang="en-US"/>
        </a:p>
      </dgm:t>
    </dgm:pt>
    <dgm:pt modelId="{9F2A5D32-7441-450F-915A-8A6A6621E396}" type="pres">
      <dgm:prSet presAssocID="{8727620C-F568-4D15-B553-6F8A2A0CC4F6}" presName="negativeSpace" presStyleCnt="0"/>
      <dgm:spPr/>
    </dgm:pt>
    <dgm:pt modelId="{5A98AE3C-B5EC-4847-98B6-28ED7F6F1DCF}" type="pres">
      <dgm:prSet presAssocID="{8727620C-F568-4D15-B553-6F8A2A0CC4F6}" presName="childText" presStyleLbl="conFgAcc1" presStyleIdx="0" presStyleCnt="3" custScaleY="100229" custLinFactY="-7937" custLinFactNeighborY="-100000">
        <dgm:presLayoutVars>
          <dgm:bulletEnabled val="1"/>
        </dgm:presLayoutVars>
      </dgm:prSet>
      <dgm:spPr/>
      <dgm:t>
        <a:bodyPr/>
        <a:lstStyle/>
        <a:p>
          <a:endParaRPr kumimoji="1" lang="ja-JP" altLang="en-US"/>
        </a:p>
      </dgm:t>
    </dgm:pt>
    <dgm:pt modelId="{E187B5D2-EBE7-40FA-85B5-A8E1B4870AD7}" type="pres">
      <dgm:prSet presAssocID="{A11FE9BA-53E8-4BDF-A0C5-CF5F6B4F1B59}" presName="spaceBetweenRectangles" presStyleCnt="0"/>
      <dgm:spPr/>
    </dgm:pt>
    <dgm:pt modelId="{DBA3DFD6-4E50-4661-A844-0554FC7D9F41}" type="pres">
      <dgm:prSet presAssocID="{E21089C5-F7F5-4941-BD47-38174DCC882A}" presName="parentLin" presStyleCnt="0"/>
      <dgm:spPr/>
    </dgm:pt>
    <dgm:pt modelId="{8629A63E-2304-40F5-AC30-9456F4C8CCB5}" type="pres">
      <dgm:prSet presAssocID="{E21089C5-F7F5-4941-BD47-38174DCC882A}" presName="parentLeftMargin" presStyleLbl="node1" presStyleIdx="0" presStyleCnt="3"/>
      <dgm:spPr/>
      <dgm:t>
        <a:bodyPr/>
        <a:lstStyle/>
        <a:p>
          <a:endParaRPr kumimoji="1" lang="ja-JP" altLang="en-US"/>
        </a:p>
      </dgm:t>
    </dgm:pt>
    <dgm:pt modelId="{A6FFA316-EEDE-4FA5-BB99-66D7529968FD}" type="pres">
      <dgm:prSet presAssocID="{E21089C5-F7F5-4941-BD47-38174DCC882A}" presName="parentText" presStyleLbl="node1" presStyleIdx="1" presStyleCnt="3" custLinFactNeighborX="-1639" custLinFactNeighborY="-15602">
        <dgm:presLayoutVars>
          <dgm:chMax val="0"/>
          <dgm:bulletEnabled val="1"/>
        </dgm:presLayoutVars>
      </dgm:prSet>
      <dgm:spPr/>
      <dgm:t>
        <a:bodyPr/>
        <a:lstStyle/>
        <a:p>
          <a:endParaRPr kumimoji="1" lang="ja-JP" altLang="en-US"/>
        </a:p>
      </dgm:t>
    </dgm:pt>
    <dgm:pt modelId="{1EE8B05B-ADFF-4533-87D2-5CA64EEF4B79}" type="pres">
      <dgm:prSet presAssocID="{E21089C5-F7F5-4941-BD47-38174DCC882A}" presName="negativeSpace" presStyleCnt="0"/>
      <dgm:spPr/>
    </dgm:pt>
    <dgm:pt modelId="{64616272-2214-4284-A1D2-B0D6616D1C5D}" type="pres">
      <dgm:prSet presAssocID="{E21089C5-F7F5-4941-BD47-38174DCC882A}" presName="childText" presStyleLbl="conFgAcc1" presStyleIdx="1" presStyleCnt="3" custScaleY="100229" custLinFactNeighborY="-99599">
        <dgm:presLayoutVars>
          <dgm:bulletEnabled val="1"/>
        </dgm:presLayoutVars>
      </dgm:prSet>
      <dgm:spPr/>
      <dgm:t>
        <a:bodyPr/>
        <a:lstStyle/>
        <a:p>
          <a:endParaRPr kumimoji="1" lang="ja-JP" altLang="en-US"/>
        </a:p>
      </dgm:t>
    </dgm:pt>
    <dgm:pt modelId="{ED753435-9C58-41B9-B44A-9B563EA1529E}" type="pres">
      <dgm:prSet presAssocID="{45694BAA-BB19-4AE6-9FF5-C9FB0110D22C}" presName="spaceBetweenRectangles" presStyleCnt="0"/>
      <dgm:spPr/>
    </dgm:pt>
    <dgm:pt modelId="{9D7DF9BF-DFCA-4613-8764-1967DC4ED161}" type="pres">
      <dgm:prSet presAssocID="{EDEA54E5-8762-4A6E-8AD2-E916AA02842A}" presName="parentLin" presStyleCnt="0"/>
      <dgm:spPr/>
    </dgm:pt>
    <dgm:pt modelId="{CAA65BAE-A01C-4EE9-8A48-B0651B5ACB4C}" type="pres">
      <dgm:prSet presAssocID="{EDEA54E5-8762-4A6E-8AD2-E916AA02842A}" presName="parentLeftMargin" presStyleLbl="node1" presStyleIdx="1" presStyleCnt="3"/>
      <dgm:spPr/>
      <dgm:t>
        <a:bodyPr/>
        <a:lstStyle/>
        <a:p>
          <a:endParaRPr kumimoji="1" lang="ja-JP" altLang="en-US"/>
        </a:p>
      </dgm:t>
    </dgm:pt>
    <dgm:pt modelId="{22D2A10A-ED10-437F-8A1B-BB7133DA0505}" type="pres">
      <dgm:prSet presAssocID="{EDEA54E5-8762-4A6E-8AD2-E916AA02842A}" presName="parentText" presStyleLbl="node1" presStyleIdx="2" presStyleCnt="3">
        <dgm:presLayoutVars>
          <dgm:chMax val="0"/>
          <dgm:bulletEnabled val="1"/>
        </dgm:presLayoutVars>
      </dgm:prSet>
      <dgm:spPr/>
      <dgm:t>
        <a:bodyPr/>
        <a:lstStyle/>
        <a:p>
          <a:endParaRPr kumimoji="1" lang="ja-JP" altLang="en-US"/>
        </a:p>
      </dgm:t>
    </dgm:pt>
    <dgm:pt modelId="{5635F8C8-6CD3-4163-8988-FEBE597D36D2}" type="pres">
      <dgm:prSet presAssocID="{EDEA54E5-8762-4A6E-8AD2-E916AA02842A}" presName="negativeSpace" presStyleCnt="0"/>
      <dgm:spPr/>
    </dgm:pt>
    <dgm:pt modelId="{E7056F98-F0BB-490B-A9EA-D129F86FE551}" type="pres">
      <dgm:prSet presAssocID="{EDEA54E5-8762-4A6E-8AD2-E916AA02842A}" presName="childText" presStyleLbl="conFgAcc1" presStyleIdx="2" presStyleCnt="3" custLinFactNeighborY="-17796">
        <dgm:presLayoutVars>
          <dgm:bulletEnabled val="1"/>
        </dgm:presLayoutVars>
      </dgm:prSet>
      <dgm:spPr/>
      <dgm:t>
        <a:bodyPr/>
        <a:lstStyle/>
        <a:p>
          <a:endParaRPr kumimoji="1" lang="ja-JP" altLang="en-US"/>
        </a:p>
      </dgm:t>
    </dgm:pt>
  </dgm:ptLst>
  <dgm:cxnLst>
    <dgm:cxn modelId="{08404B5D-B1F8-4081-97BF-56B07FD2FC8B}" type="presOf" srcId="{EDEA54E5-8762-4A6E-8AD2-E916AA02842A}" destId="{CAA65BAE-A01C-4EE9-8A48-B0651B5ACB4C}" srcOrd="0" destOrd="0" presId="urn:microsoft.com/office/officeart/2005/8/layout/list1"/>
    <dgm:cxn modelId="{843E83DA-B4C3-487F-A241-BF10999783BF}" srcId="{B0FA131C-8767-4D9D-81BD-B963C767E768}" destId="{8727620C-F568-4D15-B553-6F8A2A0CC4F6}" srcOrd="0" destOrd="0" parTransId="{028F29E0-1863-4607-8620-8754E6860C89}" sibTransId="{A11FE9BA-53E8-4BDF-A0C5-CF5F6B4F1B59}"/>
    <dgm:cxn modelId="{14228D0E-3E9D-40CF-A03A-0425C2EF535C}" srcId="{B0FA131C-8767-4D9D-81BD-B963C767E768}" destId="{E21089C5-F7F5-4941-BD47-38174DCC882A}" srcOrd="1" destOrd="0" parTransId="{4F798295-870B-44BE-A78A-96503EABB5E5}" sibTransId="{45694BAA-BB19-4AE6-9FF5-C9FB0110D22C}"/>
    <dgm:cxn modelId="{61CCB0C4-D0C6-497A-B828-670CA6000BFE}" type="presOf" srcId="{E21089C5-F7F5-4941-BD47-38174DCC882A}" destId="{A6FFA316-EEDE-4FA5-BB99-66D7529968FD}" srcOrd="1" destOrd="0" presId="urn:microsoft.com/office/officeart/2005/8/layout/list1"/>
    <dgm:cxn modelId="{44F5C107-B988-438E-A19E-C8E5BD1D4337}" type="presOf" srcId="{E21089C5-F7F5-4941-BD47-38174DCC882A}" destId="{8629A63E-2304-40F5-AC30-9456F4C8CCB5}" srcOrd="0" destOrd="0" presId="urn:microsoft.com/office/officeart/2005/8/layout/list1"/>
    <dgm:cxn modelId="{6DA06263-B82D-4EDA-8F9B-CA0AA9E2632F}" type="presOf" srcId="{8727620C-F568-4D15-B553-6F8A2A0CC4F6}" destId="{D5E179F1-6620-4C62-B520-868F6E04126A}" srcOrd="1" destOrd="0" presId="urn:microsoft.com/office/officeart/2005/8/layout/list1"/>
    <dgm:cxn modelId="{4F33D284-F5FD-4BAB-B4BF-778C1C5DC978}" srcId="{B0FA131C-8767-4D9D-81BD-B963C767E768}" destId="{EDEA54E5-8762-4A6E-8AD2-E916AA02842A}" srcOrd="2" destOrd="0" parTransId="{77308D16-2AB8-46F9-91A5-735A02424E8C}" sibTransId="{DB9C4222-469C-4F3F-977C-8DE0B5FDC296}"/>
    <dgm:cxn modelId="{A62E9802-F1D3-46FF-A96A-6B4DA7097B82}" type="presOf" srcId="{B0FA131C-8767-4D9D-81BD-B963C767E768}" destId="{E511F9C2-B639-4AEB-AD3A-C5490A8E8CC9}" srcOrd="0" destOrd="0" presId="urn:microsoft.com/office/officeart/2005/8/layout/list1"/>
    <dgm:cxn modelId="{85D27B38-673D-4895-A398-C8E235C8E6F7}" srcId="{EDEA54E5-8762-4A6E-8AD2-E916AA02842A}" destId="{87BAD05B-8318-4DB3-933F-9FD42A317340}" srcOrd="0" destOrd="0" parTransId="{C1A728BE-745A-4838-A135-BFD2510724AA}" sibTransId="{E061D707-3BDC-4C6C-9AED-7CE8C6AE968C}"/>
    <dgm:cxn modelId="{84B25FCF-6A4C-4179-ADAB-FEEC14348354}" type="presOf" srcId="{87BAD05B-8318-4DB3-933F-9FD42A317340}" destId="{E7056F98-F0BB-490B-A9EA-D129F86FE551}" srcOrd="0" destOrd="0" presId="urn:microsoft.com/office/officeart/2005/8/layout/list1"/>
    <dgm:cxn modelId="{EC537837-DBC1-4626-ABC2-431A89D47765}" type="presOf" srcId="{8727620C-F568-4D15-B553-6F8A2A0CC4F6}" destId="{87172B2D-2BA7-42A1-956B-FC1D76EFBF94}" srcOrd="0" destOrd="0" presId="urn:microsoft.com/office/officeart/2005/8/layout/list1"/>
    <dgm:cxn modelId="{0ED1BEEE-B7F3-4D33-A7D0-5CF510DB5C21}" srcId="{8727620C-F568-4D15-B553-6F8A2A0CC4F6}" destId="{8E37E36B-840E-4E68-81A9-B2EA0DF5F7E7}" srcOrd="0" destOrd="0" parTransId="{6D71C8C2-BA55-4FCE-BC6E-8DB220686C5B}" sibTransId="{69901ABE-2663-4045-8A2E-9EDFD5F5DADA}"/>
    <dgm:cxn modelId="{EFF78A69-BA47-4711-BBCC-948ED476AC43}" type="presOf" srcId="{8E37E36B-840E-4E68-81A9-B2EA0DF5F7E7}" destId="{5A98AE3C-B5EC-4847-98B6-28ED7F6F1DCF}" srcOrd="0" destOrd="0" presId="urn:microsoft.com/office/officeart/2005/8/layout/list1"/>
    <dgm:cxn modelId="{92AA9BE3-671D-4093-84E0-7C6148D076F5}" type="presOf" srcId="{C76222BE-5C36-4251-AEDB-872F69B2076B}" destId="{64616272-2214-4284-A1D2-B0D6616D1C5D}" srcOrd="0" destOrd="0" presId="urn:microsoft.com/office/officeart/2005/8/layout/list1"/>
    <dgm:cxn modelId="{B2C237BD-0859-4248-9685-B19254117A3B}" srcId="{E21089C5-F7F5-4941-BD47-38174DCC882A}" destId="{C76222BE-5C36-4251-AEDB-872F69B2076B}" srcOrd="0" destOrd="0" parTransId="{F8764255-D2D9-4C0C-98E2-DD3968EEC3E2}" sibTransId="{17F8C82C-E356-4DAE-A108-672B10A2CC4A}"/>
    <dgm:cxn modelId="{3A0B42A2-285C-47C3-AA3D-FC918C26583C}" type="presOf" srcId="{EDEA54E5-8762-4A6E-8AD2-E916AA02842A}" destId="{22D2A10A-ED10-437F-8A1B-BB7133DA0505}" srcOrd="1" destOrd="0" presId="urn:microsoft.com/office/officeart/2005/8/layout/list1"/>
    <dgm:cxn modelId="{359276EA-828C-4293-8F3D-F6927C68EF80}" type="presParOf" srcId="{E511F9C2-B639-4AEB-AD3A-C5490A8E8CC9}" destId="{25534567-898E-493E-BA1C-B3228321F558}" srcOrd="0" destOrd="0" presId="urn:microsoft.com/office/officeart/2005/8/layout/list1"/>
    <dgm:cxn modelId="{B4369866-F292-4F1A-958C-E75B885560BF}" type="presParOf" srcId="{25534567-898E-493E-BA1C-B3228321F558}" destId="{87172B2D-2BA7-42A1-956B-FC1D76EFBF94}" srcOrd="0" destOrd="0" presId="urn:microsoft.com/office/officeart/2005/8/layout/list1"/>
    <dgm:cxn modelId="{508D83AD-B8ED-41AA-A45A-404463168DE5}" type="presParOf" srcId="{25534567-898E-493E-BA1C-B3228321F558}" destId="{D5E179F1-6620-4C62-B520-868F6E04126A}" srcOrd="1" destOrd="0" presId="urn:microsoft.com/office/officeart/2005/8/layout/list1"/>
    <dgm:cxn modelId="{1EB657F6-F0D0-41FC-98EE-44707C0D74ED}" type="presParOf" srcId="{E511F9C2-B639-4AEB-AD3A-C5490A8E8CC9}" destId="{9F2A5D32-7441-450F-915A-8A6A6621E396}" srcOrd="1" destOrd="0" presId="urn:microsoft.com/office/officeart/2005/8/layout/list1"/>
    <dgm:cxn modelId="{56CB5D4F-A610-4395-9FA9-CE8D1F0F0428}" type="presParOf" srcId="{E511F9C2-B639-4AEB-AD3A-C5490A8E8CC9}" destId="{5A98AE3C-B5EC-4847-98B6-28ED7F6F1DCF}" srcOrd="2" destOrd="0" presId="urn:microsoft.com/office/officeart/2005/8/layout/list1"/>
    <dgm:cxn modelId="{A0B5FEDC-187B-4ADC-8351-9F17D6EB0AA0}" type="presParOf" srcId="{E511F9C2-B639-4AEB-AD3A-C5490A8E8CC9}" destId="{E187B5D2-EBE7-40FA-85B5-A8E1B4870AD7}" srcOrd="3" destOrd="0" presId="urn:microsoft.com/office/officeart/2005/8/layout/list1"/>
    <dgm:cxn modelId="{A786B5ED-BF23-4FBA-80F1-64CEEA712AD0}" type="presParOf" srcId="{E511F9C2-B639-4AEB-AD3A-C5490A8E8CC9}" destId="{DBA3DFD6-4E50-4661-A844-0554FC7D9F41}" srcOrd="4" destOrd="0" presId="urn:microsoft.com/office/officeart/2005/8/layout/list1"/>
    <dgm:cxn modelId="{29250A23-BA1B-46BB-889E-A491ED11C75A}" type="presParOf" srcId="{DBA3DFD6-4E50-4661-A844-0554FC7D9F41}" destId="{8629A63E-2304-40F5-AC30-9456F4C8CCB5}" srcOrd="0" destOrd="0" presId="urn:microsoft.com/office/officeart/2005/8/layout/list1"/>
    <dgm:cxn modelId="{6F1554E5-7A0B-43DE-87FC-C961C56DE90D}" type="presParOf" srcId="{DBA3DFD6-4E50-4661-A844-0554FC7D9F41}" destId="{A6FFA316-EEDE-4FA5-BB99-66D7529968FD}" srcOrd="1" destOrd="0" presId="urn:microsoft.com/office/officeart/2005/8/layout/list1"/>
    <dgm:cxn modelId="{45F50DDD-1DA9-44BA-ADA0-FBAF2DC6317B}" type="presParOf" srcId="{E511F9C2-B639-4AEB-AD3A-C5490A8E8CC9}" destId="{1EE8B05B-ADFF-4533-87D2-5CA64EEF4B79}" srcOrd="5" destOrd="0" presId="urn:microsoft.com/office/officeart/2005/8/layout/list1"/>
    <dgm:cxn modelId="{16E4DD0E-0D26-4660-9CB9-0B97F76D2D14}" type="presParOf" srcId="{E511F9C2-B639-4AEB-AD3A-C5490A8E8CC9}" destId="{64616272-2214-4284-A1D2-B0D6616D1C5D}" srcOrd="6" destOrd="0" presId="urn:microsoft.com/office/officeart/2005/8/layout/list1"/>
    <dgm:cxn modelId="{66653DDF-77E3-4E2F-BD70-79BA910A742D}" type="presParOf" srcId="{E511F9C2-B639-4AEB-AD3A-C5490A8E8CC9}" destId="{ED753435-9C58-41B9-B44A-9B563EA1529E}" srcOrd="7" destOrd="0" presId="urn:microsoft.com/office/officeart/2005/8/layout/list1"/>
    <dgm:cxn modelId="{664025AA-1EEB-46CD-B779-BE64A0BB06F9}" type="presParOf" srcId="{E511F9C2-B639-4AEB-AD3A-C5490A8E8CC9}" destId="{9D7DF9BF-DFCA-4613-8764-1967DC4ED161}" srcOrd="8" destOrd="0" presId="urn:microsoft.com/office/officeart/2005/8/layout/list1"/>
    <dgm:cxn modelId="{94E4E8C5-4F8C-4198-8716-1DC9CF2B6260}" type="presParOf" srcId="{9D7DF9BF-DFCA-4613-8764-1967DC4ED161}" destId="{CAA65BAE-A01C-4EE9-8A48-B0651B5ACB4C}" srcOrd="0" destOrd="0" presId="urn:microsoft.com/office/officeart/2005/8/layout/list1"/>
    <dgm:cxn modelId="{B3C58BF5-ECEA-4A15-8DAA-D812F3D7FF8C}" type="presParOf" srcId="{9D7DF9BF-DFCA-4613-8764-1967DC4ED161}" destId="{22D2A10A-ED10-437F-8A1B-BB7133DA0505}" srcOrd="1" destOrd="0" presId="urn:microsoft.com/office/officeart/2005/8/layout/list1"/>
    <dgm:cxn modelId="{CAECC0CE-199B-4E71-BDF7-034D57DCEE79}" type="presParOf" srcId="{E511F9C2-B639-4AEB-AD3A-C5490A8E8CC9}" destId="{5635F8C8-6CD3-4163-8988-FEBE597D36D2}" srcOrd="9" destOrd="0" presId="urn:microsoft.com/office/officeart/2005/8/layout/list1"/>
    <dgm:cxn modelId="{06E5DA0B-6DFD-4471-9E3A-7B6C27DA60F3}" type="presParOf" srcId="{E511F9C2-B639-4AEB-AD3A-C5490A8E8CC9}" destId="{E7056F98-F0BB-490B-A9EA-D129F86FE551}"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1EB62E8-9DF9-4E15-BD46-3052CA0F13FD}"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kumimoji="1" lang="ja-JP" altLang="en-US"/>
        </a:p>
      </dgm:t>
    </dgm:pt>
    <dgm:pt modelId="{0518C752-A893-4EE3-8C1F-F3F8A7832348}">
      <dgm:prSet phldrT="[テキスト]" custT="1"/>
      <dgm:spPr/>
      <dgm:t>
        <a:bodyPr/>
        <a:lstStyle/>
        <a:p>
          <a:r>
            <a:rPr kumimoji="1" lang="ja-JP" altLang="en-US" sz="1800" b="1" u="sng" dirty="0"/>
            <a:t>自殺未遂者への相談支援</a:t>
          </a:r>
        </a:p>
      </dgm:t>
    </dgm:pt>
    <dgm:pt modelId="{0DD13FDB-9F1B-4108-9DA3-700EDC1BC4DE}" type="parTrans" cxnId="{F9A0939C-04E8-4BE3-8CAE-B05162165B23}">
      <dgm:prSet/>
      <dgm:spPr/>
      <dgm:t>
        <a:bodyPr/>
        <a:lstStyle/>
        <a:p>
          <a:endParaRPr kumimoji="1" lang="ja-JP" altLang="en-US"/>
        </a:p>
      </dgm:t>
    </dgm:pt>
    <dgm:pt modelId="{440DA477-F3A2-4124-9324-4DE29FA3D2E3}" type="sibTrans" cxnId="{F9A0939C-04E8-4BE3-8CAE-B05162165B23}">
      <dgm:prSet/>
      <dgm:spPr/>
      <dgm:t>
        <a:bodyPr/>
        <a:lstStyle/>
        <a:p>
          <a:endParaRPr kumimoji="1" lang="ja-JP" altLang="en-US"/>
        </a:p>
      </dgm:t>
    </dgm:pt>
    <dgm:pt modelId="{DC8B7035-A0D7-445A-B69B-77C5CAAE0BF9}">
      <dgm:prSet phldrT="[テキスト]" custT="1"/>
      <dgm:spPr/>
      <dgm:t>
        <a:bodyPr/>
        <a:lstStyle/>
        <a:p>
          <a:r>
            <a:rPr kumimoji="1" lang="ja-JP" altLang="en-US" sz="1800" b="1" u="sng" dirty="0"/>
            <a:t>各種研修事業</a:t>
          </a:r>
        </a:p>
      </dgm:t>
    </dgm:pt>
    <dgm:pt modelId="{6D517B5F-8A4B-47AC-B3A3-6E79857796FC}" type="parTrans" cxnId="{09C8BA22-3D18-4B97-974B-18D11B94A641}">
      <dgm:prSet/>
      <dgm:spPr/>
      <dgm:t>
        <a:bodyPr/>
        <a:lstStyle/>
        <a:p>
          <a:endParaRPr kumimoji="1" lang="ja-JP" altLang="en-US"/>
        </a:p>
      </dgm:t>
    </dgm:pt>
    <dgm:pt modelId="{EDBFE12F-EA54-4FAB-828C-06D0CD5719B4}" type="sibTrans" cxnId="{09C8BA22-3D18-4B97-974B-18D11B94A641}">
      <dgm:prSet/>
      <dgm:spPr/>
      <dgm:t>
        <a:bodyPr/>
        <a:lstStyle/>
        <a:p>
          <a:endParaRPr kumimoji="1" lang="ja-JP" altLang="en-US"/>
        </a:p>
      </dgm:t>
    </dgm:pt>
    <dgm:pt modelId="{9A1FF030-290C-400D-A47E-E92792A214D5}">
      <dgm:prSet custT="1"/>
      <dgm:spPr/>
      <dgm:t>
        <a:bodyPr/>
        <a:lstStyle/>
        <a:p>
          <a:r>
            <a:rPr kumimoji="1" lang="ja-JP" altLang="en-US" sz="1600" dirty="0"/>
            <a:t>警察、救急隊、救急告示病院との連携による自殺未遂者に対する直接支援</a:t>
          </a:r>
        </a:p>
      </dgm:t>
    </dgm:pt>
    <dgm:pt modelId="{82053CC8-5516-4DD3-8EB9-31D67AD73AAE}" type="parTrans" cxnId="{D9A0E92A-B305-4853-8688-EE9C9A3516F1}">
      <dgm:prSet/>
      <dgm:spPr/>
      <dgm:t>
        <a:bodyPr/>
        <a:lstStyle/>
        <a:p>
          <a:endParaRPr kumimoji="1" lang="ja-JP" altLang="en-US"/>
        </a:p>
      </dgm:t>
    </dgm:pt>
    <dgm:pt modelId="{30E3CA02-7FA6-4134-8FBF-6D5CC85D1F6F}" type="sibTrans" cxnId="{D9A0E92A-B305-4853-8688-EE9C9A3516F1}">
      <dgm:prSet/>
      <dgm:spPr/>
      <dgm:t>
        <a:bodyPr/>
        <a:lstStyle/>
        <a:p>
          <a:endParaRPr kumimoji="1" lang="ja-JP" altLang="en-US"/>
        </a:p>
      </dgm:t>
    </dgm:pt>
    <dgm:pt modelId="{B81BA0BF-4496-4279-8A9B-0BE54CA1F7F2}">
      <dgm:prSet custT="1"/>
      <dgm:spPr/>
      <dgm:t>
        <a:bodyPr/>
        <a:lstStyle/>
        <a:p>
          <a:r>
            <a:rPr kumimoji="1" lang="ja-JP" altLang="en-US" sz="1600" dirty="0"/>
            <a:t>①救急医療機関関係者　②相談機関従事者　③事業所労務担当者等　④市民</a:t>
          </a:r>
        </a:p>
      </dgm:t>
    </dgm:pt>
    <dgm:pt modelId="{DF74DD03-51A6-483F-AC62-17FF8F0582F9}" type="parTrans" cxnId="{CDD2C0AF-E232-423B-ABDD-60782EFFE5FC}">
      <dgm:prSet/>
      <dgm:spPr/>
      <dgm:t>
        <a:bodyPr/>
        <a:lstStyle/>
        <a:p>
          <a:endParaRPr kumimoji="1" lang="ja-JP" altLang="en-US"/>
        </a:p>
      </dgm:t>
    </dgm:pt>
    <dgm:pt modelId="{CE2FDD7D-6262-41A1-A596-9FBD70C64D92}" type="sibTrans" cxnId="{CDD2C0AF-E232-423B-ABDD-60782EFFE5FC}">
      <dgm:prSet/>
      <dgm:spPr/>
      <dgm:t>
        <a:bodyPr/>
        <a:lstStyle/>
        <a:p>
          <a:endParaRPr kumimoji="1" lang="ja-JP" altLang="en-US"/>
        </a:p>
      </dgm:t>
    </dgm:pt>
    <dgm:pt modelId="{738168C4-4870-422C-9819-66329F1EB2E2}">
      <dgm:prSet custT="1"/>
      <dgm:spPr/>
      <dgm:t>
        <a:bodyPr/>
        <a:lstStyle/>
        <a:p>
          <a:r>
            <a:rPr kumimoji="1" lang="ja-JP" altLang="en-US" sz="1800" b="1" u="sng" dirty="0"/>
            <a:t>市内関係機関の連絡調整</a:t>
          </a:r>
        </a:p>
      </dgm:t>
    </dgm:pt>
    <dgm:pt modelId="{41731F67-8675-4D6A-AC5B-3C18055FA384}" type="parTrans" cxnId="{133DE5EE-2A88-4503-9D34-4026603ED2AD}">
      <dgm:prSet/>
      <dgm:spPr/>
      <dgm:t>
        <a:bodyPr/>
        <a:lstStyle/>
        <a:p>
          <a:endParaRPr kumimoji="1" lang="ja-JP" altLang="en-US"/>
        </a:p>
      </dgm:t>
    </dgm:pt>
    <dgm:pt modelId="{894B0E3A-99C2-421E-AAB5-F6A68466CCAE}" type="sibTrans" cxnId="{133DE5EE-2A88-4503-9D34-4026603ED2AD}">
      <dgm:prSet/>
      <dgm:spPr/>
      <dgm:t>
        <a:bodyPr/>
        <a:lstStyle/>
        <a:p>
          <a:endParaRPr kumimoji="1" lang="ja-JP" altLang="en-US"/>
        </a:p>
      </dgm:t>
    </dgm:pt>
    <dgm:pt modelId="{5217F487-D0E4-433E-A9D0-623A90C0F6E6}">
      <dgm:prSet custT="1"/>
      <dgm:spPr/>
      <dgm:t>
        <a:bodyPr/>
        <a:lstStyle/>
        <a:p>
          <a:r>
            <a:rPr kumimoji="1" lang="ja-JP" altLang="en-US" sz="1800" b="1" u="sng" dirty="0"/>
            <a:t>普及啓発</a:t>
          </a:r>
        </a:p>
      </dgm:t>
    </dgm:pt>
    <dgm:pt modelId="{28E1E1F7-1690-427A-90B0-991DC4422252}" type="parTrans" cxnId="{A0D228B3-C818-4482-857F-4A995316AFD7}">
      <dgm:prSet/>
      <dgm:spPr/>
      <dgm:t>
        <a:bodyPr/>
        <a:lstStyle/>
        <a:p>
          <a:endParaRPr kumimoji="1" lang="ja-JP" altLang="en-US"/>
        </a:p>
      </dgm:t>
    </dgm:pt>
    <dgm:pt modelId="{224EABD6-F4E5-4AC0-A800-3D94052F030D}" type="sibTrans" cxnId="{A0D228B3-C818-4482-857F-4A995316AFD7}">
      <dgm:prSet/>
      <dgm:spPr/>
      <dgm:t>
        <a:bodyPr/>
        <a:lstStyle/>
        <a:p>
          <a:endParaRPr kumimoji="1" lang="ja-JP" altLang="en-US"/>
        </a:p>
      </dgm:t>
    </dgm:pt>
    <dgm:pt modelId="{CEA85E8C-237D-4D58-BF28-B97D6CCDFE21}">
      <dgm:prSet custT="1"/>
      <dgm:spPr/>
      <dgm:t>
        <a:bodyPr/>
        <a:lstStyle/>
        <a:p>
          <a:r>
            <a:rPr kumimoji="1" lang="ja-JP" altLang="en-US" sz="1600" dirty="0"/>
            <a:t>自殺対策予防週間（</a:t>
          </a:r>
          <a:r>
            <a:rPr kumimoji="1" lang="en-US" altLang="ja-JP" sz="1600" dirty="0"/>
            <a:t>9</a:t>
          </a:r>
          <a:r>
            <a:rPr kumimoji="1" lang="ja-JP" altLang="en-US" sz="1600" dirty="0"/>
            <a:t>月）、自殺対策強化月間（</a:t>
          </a:r>
          <a:r>
            <a:rPr kumimoji="1" lang="en-US" altLang="ja-JP" sz="1600" dirty="0"/>
            <a:t>3</a:t>
          </a:r>
          <a:r>
            <a:rPr kumimoji="1" lang="ja-JP" altLang="en-US" sz="1600" dirty="0"/>
            <a:t>月）をはじめとした啓発活動</a:t>
          </a:r>
        </a:p>
      </dgm:t>
    </dgm:pt>
    <dgm:pt modelId="{4A64E069-16F1-4430-BE7B-9179B7F67595}" type="parTrans" cxnId="{3565F56E-D6F7-4913-ABFD-7EE04D5E35D3}">
      <dgm:prSet/>
      <dgm:spPr/>
      <dgm:t>
        <a:bodyPr/>
        <a:lstStyle/>
        <a:p>
          <a:endParaRPr kumimoji="1" lang="ja-JP" altLang="en-US"/>
        </a:p>
      </dgm:t>
    </dgm:pt>
    <dgm:pt modelId="{7F7C5614-89AB-462C-BA3F-C4568538AC79}" type="sibTrans" cxnId="{3565F56E-D6F7-4913-ABFD-7EE04D5E35D3}">
      <dgm:prSet/>
      <dgm:spPr/>
      <dgm:t>
        <a:bodyPr/>
        <a:lstStyle/>
        <a:p>
          <a:endParaRPr kumimoji="1" lang="ja-JP" altLang="en-US"/>
        </a:p>
      </dgm:t>
    </dgm:pt>
    <dgm:pt modelId="{EBD57AEB-D6CC-46C0-9EC2-B7D5925FE66B}">
      <dgm:prSet custT="1"/>
      <dgm:spPr/>
      <dgm:t>
        <a:bodyPr/>
        <a:lstStyle/>
        <a:p>
          <a:r>
            <a:rPr kumimoji="1" lang="ja-JP" altLang="en-US" sz="1600" dirty="0"/>
            <a:t>自殺対策庁内連絡会、自殺対策連絡懇話会の開催</a:t>
          </a:r>
        </a:p>
      </dgm:t>
    </dgm:pt>
    <dgm:pt modelId="{74E378A9-5B43-476F-AF31-1AF2EF67C1C6}" type="parTrans" cxnId="{5222F962-606D-4981-9673-933EA43EE76F}">
      <dgm:prSet/>
      <dgm:spPr/>
      <dgm:t>
        <a:bodyPr/>
        <a:lstStyle/>
        <a:p>
          <a:endParaRPr kumimoji="1" lang="ja-JP" altLang="en-US"/>
        </a:p>
      </dgm:t>
    </dgm:pt>
    <dgm:pt modelId="{436CC616-C794-4382-ACF1-55D18F63E7C2}" type="sibTrans" cxnId="{5222F962-606D-4981-9673-933EA43EE76F}">
      <dgm:prSet/>
      <dgm:spPr/>
      <dgm:t>
        <a:bodyPr/>
        <a:lstStyle/>
        <a:p>
          <a:endParaRPr kumimoji="1" lang="ja-JP" altLang="en-US"/>
        </a:p>
      </dgm:t>
    </dgm:pt>
    <dgm:pt modelId="{0399B454-DC39-4DEE-B25F-759C1C583637}">
      <dgm:prSet custT="1"/>
      <dgm:spPr/>
      <dgm:t>
        <a:bodyPr/>
        <a:lstStyle/>
        <a:p>
          <a:r>
            <a:rPr kumimoji="1" lang="ja-JP" altLang="en-US" sz="1600" dirty="0"/>
            <a:t>相談機関一覧の発行</a:t>
          </a:r>
        </a:p>
      </dgm:t>
    </dgm:pt>
    <dgm:pt modelId="{7D3261A2-8B8B-4699-AB11-D713634B3EF4}" type="parTrans" cxnId="{C2037B7A-B78D-467E-AB0D-0149885AB194}">
      <dgm:prSet/>
      <dgm:spPr/>
      <dgm:t>
        <a:bodyPr/>
        <a:lstStyle/>
        <a:p>
          <a:endParaRPr kumimoji="1" lang="ja-JP" altLang="en-US"/>
        </a:p>
      </dgm:t>
    </dgm:pt>
    <dgm:pt modelId="{CB4D76F8-8B82-48EA-8840-9BE7ECBAD912}" type="sibTrans" cxnId="{C2037B7A-B78D-467E-AB0D-0149885AB194}">
      <dgm:prSet/>
      <dgm:spPr/>
      <dgm:t>
        <a:bodyPr/>
        <a:lstStyle/>
        <a:p>
          <a:endParaRPr kumimoji="1" lang="ja-JP" altLang="en-US"/>
        </a:p>
      </dgm:t>
    </dgm:pt>
    <dgm:pt modelId="{0C2A8FFB-5035-409F-B8E7-09CD8DF1CA7E}" type="pres">
      <dgm:prSet presAssocID="{71EB62E8-9DF9-4E15-BD46-3052CA0F13FD}" presName="linear" presStyleCnt="0">
        <dgm:presLayoutVars>
          <dgm:dir/>
          <dgm:animLvl val="lvl"/>
          <dgm:resizeHandles val="exact"/>
        </dgm:presLayoutVars>
      </dgm:prSet>
      <dgm:spPr/>
      <dgm:t>
        <a:bodyPr/>
        <a:lstStyle/>
        <a:p>
          <a:endParaRPr kumimoji="1" lang="ja-JP" altLang="en-US"/>
        </a:p>
      </dgm:t>
    </dgm:pt>
    <dgm:pt modelId="{18D3FFBE-956F-43A3-8760-EDD8527AE63C}" type="pres">
      <dgm:prSet presAssocID="{0518C752-A893-4EE3-8C1F-F3F8A7832348}" presName="parentLin" presStyleCnt="0"/>
      <dgm:spPr/>
    </dgm:pt>
    <dgm:pt modelId="{CDF7BFE5-9518-4D4F-B6A2-A1215A94DD7D}" type="pres">
      <dgm:prSet presAssocID="{0518C752-A893-4EE3-8C1F-F3F8A7832348}" presName="parentLeftMargin" presStyleLbl="node1" presStyleIdx="0" presStyleCnt="4"/>
      <dgm:spPr/>
      <dgm:t>
        <a:bodyPr/>
        <a:lstStyle/>
        <a:p>
          <a:endParaRPr kumimoji="1" lang="ja-JP" altLang="en-US"/>
        </a:p>
      </dgm:t>
    </dgm:pt>
    <dgm:pt modelId="{D6DA1E8B-ACA9-4BAC-84DF-6C14FFFA16E2}" type="pres">
      <dgm:prSet presAssocID="{0518C752-A893-4EE3-8C1F-F3F8A7832348}" presName="parentText" presStyleLbl="node1" presStyleIdx="0" presStyleCnt="4">
        <dgm:presLayoutVars>
          <dgm:chMax val="0"/>
          <dgm:bulletEnabled val="1"/>
        </dgm:presLayoutVars>
      </dgm:prSet>
      <dgm:spPr/>
      <dgm:t>
        <a:bodyPr/>
        <a:lstStyle/>
        <a:p>
          <a:endParaRPr kumimoji="1" lang="ja-JP" altLang="en-US"/>
        </a:p>
      </dgm:t>
    </dgm:pt>
    <dgm:pt modelId="{ADF706A2-5256-46F1-AFCB-5EEF6DB20C58}" type="pres">
      <dgm:prSet presAssocID="{0518C752-A893-4EE3-8C1F-F3F8A7832348}" presName="negativeSpace" presStyleCnt="0"/>
      <dgm:spPr/>
    </dgm:pt>
    <dgm:pt modelId="{27314498-E658-4440-9CC3-C7E780B3D131}" type="pres">
      <dgm:prSet presAssocID="{0518C752-A893-4EE3-8C1F-F3F8A7832348}" presName="childText" presStyleLbl="conFgAcc1" presStyleIdx="0" presStyleCnt="4" custLinFactNeighborX="-833">
        <dgm:presLayoutVars>
          <dgm:bulletEnabled val="1"/>
        </dgm:presLayoutVars>
      </dgm:prSet>
      <dgm:spPr/>
      <dgm:t>
        <a:bodyPr/>
        <a:lstStyle/>
        <a:p>
          <a:endParaRPr kumimoji="1" lang="ja-JP" altLang="en-US"/>
        </a:p>
      </dgm:t>
    </dgm:pt>
    <dgm:pt modelId="{5990A1FE-BBE3-4977-8D27-F6B755694156}" type="pres">
      <dgm:prSet presAssocID="{440DA477-F3A2-4124-9324-4DE29FA3D2E3}" presName="spaceBetweenRectangles" presStyleCnt="0"/>
      <dgm:spPr/>
    </dgm:pt>
    <dgm:pt modelId="{44D58941-379A-415C-BAB1-CB3E4BDF1BEB}" type="pres">
      <dgm:prSet presAssocID="{DC8B7035-A0D7-445A-B69B-77C5CAAE0BF9}" presName="parentLin" presStyleCnt="0"/>
      <dgm:spPr/>
    </dgm:pt>
    <dgm:pt modelId="{15433D60-B2A9-443E-AFCE-5A1BFCDC9C8A}" type="pres">
      <dgm:prSet presAssocID="{DC8B7035-A0D7-445A-B69B-77C5CAAE0BF9}" presName="parentLeftMargin" presStyleLbl="node1" presStyleIdx="0" presStyleCnt="4"/>
      <dgm:spPr/>
      <dgm:t>
        <a:bodyPr/>
        <a:lstStyle/>
        <a:p>
          <a:endParaRPr kumimoji="1" lang="ja-JP" altLang="en-US"/>
        </a:p>
      </dgm:t>
    </dgm:pt>
    <dgm:pt modelId="{288EB770-4354-421A-AB18-034046BA4D3E}" type="pres">
      <dgm:prSet presAssocID="{DC8B7035-A0D7-445A-B69B-77C5CAAE0BF9}" presName="parentText" presStyleLbl="node1" presStyleIdx="1" presStyleCnt="4">
        <dgm:presLayoutVars>
          <dgm:chMax val="0"/>
          <dgm:bulletEnabled val="1"/>
        </dgm:presLayoutVars>
      </dgm:prSet>
      <dgm:spPr/>
      <dgm:t>
        <a:bodyPr/>
        <a:lstStyle/>
        <a:p>
          <a:endParaRPr kumimoji="1" lang="ja-JP" altLang="en-US"/>
        </a:p>
      </dgm:t>
    </dgm:pt>
    <dgm:pt modelId="{6995CB4C-FA84-4A1F-9759-D0B41AB2B3DB}" type="pres">
      <dgm:prSet presAssocID="{DC8B7035-A0D7-445A-B69B-77C5CAAE0BF9}" presName="negativeSpace" presStyleCnt="0"/>
      <dgm:spPr/>
    </dgm:pt>
    <dgm:pt modelId="{8E4480F3-7E7C-4AA7-9210-03384D2754B3}" type="pres">
      <dgm:prSet presAssocID="{DC8B7035-A0D7-445A-B69B-77C5CAAE0BF9}" presName="childText" presStyleLbl="conFgAcc1" presStyleIdx="1" presStyleCnt="4">
        <dgm:presLayoutVars>
          <dgm:bulletEnabled val="1"/>
        </dgm:presLayoutVars>
      </dgm:prSet>
      <dgm:spPr/>
      <dgm:t>
        <a:bodyPr/>
        <a:lstStyle/>
        <a:p>
          <a:endParaRPr kumimoji="1" lang="ja-JP" altLang="en-US"/>
        </a:p>
      </dgm:t>
    </dgm:pt>
    <dgm:pt modelId="{88FF5263-6652-4666-9751-5A274ABA3CC2}" type="pres">
      <dgm:prSet presAssocID="{EDBFE12F-EA54-4FAB-828C-06D0CD5719B4}" presName="spaceBetweenRectangles" presStyleCnt="0"/>
      <dgm:spPr/>
    </dgm:pt>
    <dgm:pt modelId="{92B2670F-2B82-48DE-8BFF-21FC87E4AECD}" type="pres">
      <dgm:prSet presAssocID="{5217F487-D0E4-433E-A9D0-623A90C0F6E6}" presName="parentLin" presStyleCnt="0"/>
      <dgm:spPr/>
    </dgm:pt>
    <dgm:pt modelId="{A6D8FCF8-782C-45A4-A226-5125A6E8DD24}" type="pres">
      <dgm:prSet presAssocID="{5217F487-D0E4-433E-A9D0-623A90C0F6E6}" presName="parentLeftMargin" presStyleLbl="node1" presStyleIdx="1" presStyleCnt="4"/>
      <dgm:spPr/>
      <dgm:t>
        <a:bodyPr/>
        <a:lstStyle/>
        <a:p>
          <a:endParaRPr kumimoji="1" lang="ja-JP" altLang="en-US"/>
        </a:p>
      </dgm:t>
    </dgm:pt>
    <dgm:pt modelId="{164C58FC-9D7E-47A9-BB2A-DD7B6F5A04E3}" type="pres">
      <dgm:prSet presAssocID="{5217F487-D0E4-433E-A9D0-623A90C0F6E6}" presName="parentText" presStyleLbl="node1" presStyleIdx="2" presStyleCnt="4">
        <dgm:presLayoutVars>
          <dgm:chMax val="0"/>
          <dgm:bulletEnabled val="1"/>
        </dgm:presLayoutVars>
      </dgm:prSet>
      <dgm:spPr/>
      <dgm:t>
        <a:bodyPr/>
        <a:lstStyle/>
        <a:p>
          <a:endParaRPr kumimoji="1" lang="ja-JP" altLang="en-US"/>
        </a:p>
      </dgm:t>
    </dgm:pt>
    <dgm:pt modelId="{26CC04A0-9167-4E08-A312-617DBC6E70CA}" type="pres">
      <dgm:prSet presAssocID="{5217F487-D0E4-433E-A9D0-623A90C0F6E6}" presName="negativeSpace" presStyleCnt="0"/>
      <dgm:spPr/>
    </dgm:pt>
    <dgm:pt modelId="{DB118B62-EB02-48C8-8060-35A6982248C3}" type="pres">
      <dgm:prSet presAssocID="{5217F487-D0E4-433E-A9D0-623A90C0F6E6}" presName="childText" presStyleLbl="conFgAcc1" presStyleIdx="2" presStyleCnt="4">
        <dgm:presLayoutVars>
          <dgm:bulletEnabled val="1"/>
        </dgm:presLayoutVars>
      </dgm:prSet>
      <dgm:spPr/>
      <dgm:t>
        <a:bodyPr/>
        <a:lstStyle/>
        <a:p>
          <a:endParaRPr kumimoji="1" lang="ja-JP" altLang="en-US"/>
        </a:p>
      </dgm:t>
    </dgm:pt>
    <dgm:pt modelId="{3CA9B1A1-6ED3-4BA7-8036-8F79A0FD32D4}" type="pres">
      <dgm:prSet presAssocID="{224EABD6-F4E5-4AC0-A800-3D94052F030D}" presName="spaceBetweenRectangles" presStyleCnt="0"/>
      <dgm:spPr/>
    </dgm:pt>
    <dgm:pt modelId="{9ED1DBDC-B870-43C5-AD1B-538928576BB0}" type="pres">
      <dgm:prSet presAssocID="{738168C4-4870-422C-9819-66329F1EB2E2}" presName="parentLin" presStyleCnt="0"/>
      <dgm:spPr/>
    </dgm:pt>
    <dgm:pt modelId="{6C94A2D6-0849-4928-A071-B147A2075EBE}" type="pres">
      <dgm:prSet presAssocID="{738168C4-4870-422C-9819-66329F1EB2E2}" presName="parentLeftMargin" presStyleLbl="node1" presStyleIdx="2" presStyleCnt="4"/>
      <dgm:spPr/>
      <dgm:t>
        <a:bodyPr/>
        <a:lstStyle/>
        <a:p>
          <a:endParaRPr kumimoji="1" lang="ja-JP" altLang="en-US"/>
        </a:p>
      </dgm:t>
    </dgm:pt>
    <dgm:pt modelId="{B92DDC5D-636D-43D0-BA6E-E118CC395F63}" type="pres">
      <dgm:prSet presAssocID="{738168C4-4870-422C-9819-66329F1EB2E2}" presName="parentText" presStyleLbl="node1" presStyleIdx="3" presStyleCnt="4">
        <dgm:presLayoutVars>
          <dgm:chMax val="0"/>
          <dgm:bulletEnabled val="1"/>
        </dgm:presLayoutVars>
      </dgm:prSet>
      <dgm:spPr/>
      <dgm:t>
        <a:bodyPr/>
        <a:lstStyle/>
        <a:p>
          <a:endParaRPr kumimoji="1" lang="ja-JP" altLang="en-US"/>
        </a:p>
      </dgm:t>
    </dgm:pt>
    <dgm:pt modelId="{FFECFEC9-CC0B-484A-8943-0D6E0BF75E42}" type="pres">
      <dgm:prSet presAssocID="{738168C4-4870-422C-9819-66329F1EB2E2}" presName="negativeSpace" presStyleCnt="0"/>
      <dgm:spPr/>
    </dgm:pt>
    <dgm:pt modelId="{180E70BD-970A-4880-B1A1-48B69B89E4AA}" type="pres">
      <dgm:prSet presAssocID="{738168C4-4870-422C-9819-66329F1EB2E2}" presName="childText" presStyleLbl="conFgAcc1" presStyleIdx="3" presStyleCnt="4">
        <dgm:presLayoutVars>
          <dgm:bulletEnabled val="1"/>
        </dgm:presLayoutVars>
      </dgm:prSet>
      <dgm:spPr/>
      <dgm:t>
        <a:bodyPr/>
        <a:lstStyle/>
        <a:p>
          <a:endParaRPr kumimoji="1" lang="ja-JP" altLang="en-US"/>
        </a:p>
      </dgm:t>
    </dgm:pt>
  </dgm:ptLst>
  <dgm:cxnLst>
    <dgm:cxn modelId="{081B45B6-A869-4E96-B8E1-D907CD412DF3}" type="presOf" srcId="{DC8B7035-A0D7-445A-B69B-77C5CAAE0BF9}" destId="{15433D60-B2A9-443E-AFCE-5A1BFCDC9C8A}" srcOrd="0" destOrd="0" presId="urn:microsoft.com/office/officeart/2005/8/layout/list1"/>
    <dgm:cxn modelId="{CDD2C0AF-E232-423B-ABDD-60782EFFE5FC}" srcId="{DC8B7035-A0D7-445A-B69B-77C5CAAE0BF9}" destId="{B81BA0BF-4496-4279-8A9B-0BE54CA1F7F2}" srcOrd="0" destOrd="0" parTransId="{DF74DD03-51A6-483F-AC62-17FF8F0582F9}" sibTransId="{CE2FDD7D-6262-41A1-A596-9FBD70C64D92}"/>
    <dgm:cxn modelId="{133DE5EE-2A88-4503-9D34-4026603ED2AD}" srcId="{71EB62E8-9DF9-4E15-BD46-3052CA0F13FD}" destId="{738168C4-4870-422C-9819-66329F1EB2E2}" srcOrd="3" destOrd="0" parTransId="{41731F67-8675-4D6A-AC5B-3C18055FA384}" sibTransId="{894B0E3A-99C2-421E-AAB5-F6A68466CCAE}"/>
    <dgm:cxn modelId="{00B87994-87B7-4084-B04E-24EF54E61DF0}" type="presOf" srcId="{B81BA0BF-4496-4279-8A9B-0BE54CA1F7F2}" destId="{8E4480F3-7E7C-4AA7-9210-03384D2754B3}" srcOrd="0" destOrd="0" presId="urn:microsoft.com/office/officeart/2005/8/layout/list1"/>
    <dgm:cxn modelId="{189E64A4-4B75-4291-8940-053D747514E4}" type="presOf" srcId="{71EB62E8-9DF9-4E15-BD46-3052CA0F13FD}" destId="{0C2A8FFB-5035-409F-B8E7-09CD8DF1CA7E}" srcOrd="0" destOrd="0" presId="urn:microsoft.com/office/officeart/2005/8/layout/list1"/>
    <dgm:cxn modelId="{E9B8D6B2-21CF-4B14-8949-08E0554444F6}" type="presOf" srcId="{9A1FF030-290C-400D-A47E-E92792A214D5}" destId="{27314498-E658-4440-9CC3-C7E780B3D131}" srcOrd="0" destOrd="0" presId="urn:microsoft.com/office/officeart/2005/8/layout/list1"/>
    <dgm:cxn modelId="{CD31038B-3D04-4893-A35B-8BB3C33875A1}" type="presOf" srcId="{CEA85E8C-237D-4D58-BF28-B97D6CCDFE21}" destId="{DB118B62-EB02-48C8-8060-35A6982248C3}" srcOrd="0" destOrd="0" presId="urn:microsoft.com/office/officeart/2005/8/layout/list1"/>
    <dgm:cxn modelId="{A0D228B3-C818-4482-857F-4A995316AFD7}" srcId="{71EB62E8-9DF9-4E15-BD46-3052CA0F13FD}" destId="{5217F487-D0E4-433E-A9D0-623A90C0F6E6}" srcOrd="2" destOrd="0" parTransId="{28E1E1F7-1690-427A-90B0-991DC4422252}" sibTransId="{224EABD6-F4E5-4AC0-A800-3D94052F030D}"/>
    <dgm:cxn modelId="{F9A0939C-04E8-4BE3-8CAE-B05162165B23}" srcId="{71EB62E8-9DF9-4E15-BD46-3052CA0F13FD}" destId="{0518C752-A893-4EE3-8C1F-F3F8A7832348}" srcOrd="0" destOrd="0" parTransId="{0DD13FDB-9F1B-4108-9DA3-700EDC1BC4DE}" sibTransId="{440DA477-F3A2-4124-9324-4DE29FA3D2E3}"/>
    <dgm:cxn modelId="{670A2CE6-05D6-4C83-B514-CB92CF349075}" type="presOf" srcId="{0518C752-A893-4EE3-8C1F-F3F8A7832348}" destId="{CDF7BFE5-9518-4D4F-B6A2-A1215A94DD7D}" srcOrd="0" destOrd="0" presId="urn:microsoft.com/office/officeart/2005/8/layout/list1"/>
    <dgm:cxn modelId="{3565F56E-D6F7-4913-ABFD-7EE04D5E35D3}" srcId="{5217F487-D0E4-433E-A9D0-623A90C0F6E6}" destId="{CEA85E8C-237D-4D58-BF28-B97D6CCDFE21}" srcOrd="0" destOrd="0" parTransId="{4A64E069-16F1-4430-BE7B-9179B7F67595}" sibTransId="{7F7C5614-89AB-462C-BA3F-C4568538AC79}"/>
    <dgm:cxn modelId="{CE467C53-8141-48BE-BD70-C37483962BE7}" type="presOf" srcId="{5217F487-D0E4-433E-A9D0-623A90C0F6E6}" destId="{164C58FC-9D7E-47A9-BB2A-DD7B6F5A04E3}" srcOrd="1" destOrd="0" presId="urn:microsoft.com/office/officeart/2005/8/layout/list1"/>
    <dgm:cxn modelId="{DD2ADDF4-C580-4A05-A5D0-A3AF386EB8EA}" type="presOf" srcId="{0518C752-A893-4EE3-8C1F-F3F8A7832348}" destId="{D6DA1E8B-ACA9-4BAC-84DF-6C14FFFA16E2}" srcOrd="1" destOrd="0" presId="urn:microsoft.com/office/officeart/2005/8/layout/list1"/>
    <dgm:cxn modelId="{5222F962-606D-4981-9673-933EA43EE76F}" srcId="{738168C4-4870-422C-9819-66329F1EB2E2}" destId="{EBD57AEB-D6CC-46C0-9EC2-B7D5925FE66B}" srcOrd="0" destOrd="0" parTransId="{74E378A9-5B43-476F-AF31-1AF2EF67C1C6}" sibTransId="{436CC616-C794-4382-ACF1-55D18F63E7C2}"/>
    <dgm:cxn modelId="{7DB2D359-8146-426A-8787-75AE1630E14B}" type="presOf" srcId="{0399B454-DC39-4DEE-B25F-759C1C583637}" destId="{DB118B62-EB02-48C8-8060-35A6982248C3}" srcOrd="0" destOrd="1" presId="urn:microsoft.com/office/officeart/2005/8/layout/list1"/>
    <dgm:cxn modelId="{D9A0E92A-B305-4853-8688-EE9C9A3516F1}" srcId="{0518C752-A893-4EE3-8C1F-F3F8A7832348}" destId="{9A1FF030-290C-400D-A47E-E92792A214D5}" srcOrd="0" destOrd="0" parTransId="{82053CC8-5516-4DD3-8EB9-31D67AD73AAE}" sibTransId="{30E3CA02-7FA6-4134-8FBF-6D5CC85D1F6F}"/>
    <dgm:cxn modelId="{6144FBBD-E7E7-4313-9B68-E3B5317AB862}" type="presOf" srcId="{EBD57AEB-D6CC-46C0-9EC2-B7D5925FE66B}" destId="{180E70BD-970A-4880-B1A1-48B69B89E4AA}" srcOrd="0" destOrd="0" presId="urn:microsoft.com/office/officeart/2005/8/layout/list1"/>
    <dgm:cxn modelId="{C2037B7A-B78D-467E-AB0D-0149885AB194}" srcId="{5217F487-D0E4-433E-A9D0-623A90C0F6E6}" destId="{0399B454-DC39-4DEE-B25F-759C1C583637}" srcOrd="1" destOrd="0" parTransId="{7D3261A2-8B8B-4699-AB11-D713634B3EF4}" sibTransId="{CB4D76F8-8B82-48EA-8840-9BE7ECBAD912}"/>
    <dgm:cxn modelId="{84D7FDC0-C8B3-4E81-92C6-714612989EB0}" type="presOf" srcId="{738168C4-4870-422C-9819-66329F1EB2E2}" destId="{B92DDC5D-636D-43D0-BA6E-E118CC395F63}" srcOrd="1" destOrd="0" presId="urn:microsoft.com/office/officeart/2005/8/layout/list1"/>
    <dgm:cxn modelId="{87D90FEC-AC57-4CF4-9E0D-700D39DF3E40}" type="presOf" srcId="{5217F487-D0E4-433E-A9D0-623A90C0F6E6}" destId="{A6D8FCF8-782C-45A4-A226-5125A6E8DD24}" srcOrd="0" destOrd="0" presId="urn:microsoft.com/office/officeart/2005/8/layout/list1"/>
    <dgm:cxn modelId="{09C8BA22-3D18-4B97-974B-18D11B94A641}" srcId="{71EB62E8-9DF9-4E15-BD46-3052CA0F13FD}" destId="{DC8B7035-A0D7-445A-B69B-77C5CAAE0BF9}" srcOrd="1" destOrd="0" parTransId="{6D517B5F-8A4B-47AC-B3A3-6E79857796FC}" sibTransId="{EDBFE12F-EA54-4FAB-828C-06D0CD5719B4}"/>
    <dgm:cxn modelId="{F921627F-3B07-4925-A01A-9D3AA1B46164}" type="presOf" srcId="{DC8B7035-A0D7-445A-B69B-77C5CAAE0BF9}" destId="{288EB770-4354-421A-AB18-034046BA4D3E}" srcOrd="1" destOrd="0" presId="urn:microsoft.com/office/officeart/2005/8/layout/list1"/>
    <dgm:cxn modelId="{8673970E-86C6-4DC9-8B58-74512DF17797}" type="presOf" srcId="{738168C4-4870-422C-9819-66329F1EB2E2}" destId="{6C94A2D6-0849-4928-A071-B147A2075EBE}" srcOrd="0" destOrd="0" presId="urn:microsoft.com/office/officeart/2005/8/layout/list1"/>
    <dgm:cxn modelId="{EAA00CE7-4A21-47E3-A585-24F2AC25FEB1}" type="presParOf" srcId="{0C2A8FFB-5035-409F-B8E7-09CD8DF1CA7E}" destId="{18D3FFBE-956F-43A3-8760-EDD8527AE63C}" srcOrd="0" destOrd="0" presId="urn:microsoft.com/office/officeart/2005/8/layout/list1"/>
    <dgm:cxn modelId="{82461E0C-737E-4EAA-9419-9BF789A06AC5}" type="presParOf" srcId="{18D3FFBE-956F-43A3-8760-EDD8527AE63C}" destId="{CDF7BFE5-9518-4D4F-B6A2-A1215A94DD7D}" srcOrd="0" destOrd="0" presId="urn:microsoft.com/office/officeart/2005/8/layout/list1"/>
    <dgm:cxn modelId="{C3B09F3B-E411-4803-AD1B-95D987E0733D}" type="presParOf" srcId="{18D3FFBE-956F-43A3-8760-EDD8527AE63C}" destId="{D6DA1E8B-ACA9-4BAC-84DF-6C14FFFA16E2}" srcOrd="1" destOrd="0" presId="urn:microsoft.com/office/officeart/2005/8/layout/list1"/>
    <dgm:cxn modelId="{471CB00F-A617-41DE-B495-18DE25EC9C3C}" type="presParOf" srcId="{0C2A8FFB-5035-409F-B8E7-09CD8DF1CA7E}" destId="{ADF706A2-5256-46F1-AFCB-5EEF6DB20C58}" srcOrd="1" destOrd="0" presId="urn:microsoft.com/office/officeart/2005/8/layout/list1"/>
    <dgm:cxn modelId="{7FCBD648-8DD1-4F55-AC31-E4F978C555D2}" type="presParOf" srcId="{0C2A8FFB-5035-409F-B8E7-09CD8DF1CA7E}" destId="{27314498-E658-4440-9CC3-C7E780B3D131}" srcOrd="2" destOrd="0" presId="urn:microsoft.com/office/officeart/2005/8/layout/list1"/>
    <dgm:cxn modelId="{A255DC95-E5A8-4635-BF7D-EBF05F6BD2C1}" type="presParOf" srcId="{0C2A8FFB-5035-409F-B8E7-09CD8DF1CA7E}" destId="{5990A1FE-BBE3-4977-8D27-F6B755694156}" srcOrd="3" destOrd="0" presId="urn:microsoft.com/office/officeart/2005/8/layout/list1"/>
    <dgm:cxn modelId="{3BE9C242-7513-4547-B443-2970D4389D16}" type="presParOf" srcId="{0C2A8FFB-5035-409F-B8E7-09CD8DF1CA7E}" destId="{44D58941-379A-415C-BAB1-CB3E4BDF1BEB}" srcOrd="4" destOrd="0" presId="urn:microsoft.com/office/officeart/2005/8/layout/list1"/>
    <dgm:cxn modelId="{632D5DC0-D2B9-4CD6-8E78-DB714C28E82B}" type="presParOf" srcId="{44D58941-379A-415C-BAB1-CB3E4BDF1BEB}" destId="{15433D60-B2A9-443E-AFCE-5A1BFCDC9C8A}" srcOrd="0" destOrd="0" presId="urn:microsoft.com/office/officeart/2005/8/layout/list1"/>
    <dgm:cxn modelId="{80E7DA22-389A-4ECF-8244-518D870CA340}" type="presParOf" srcId="{44D58941-379A-415C-BAB1-CB3E4BDF1BEB}" destId="{288EB770-4354-421A-AB18-034046BA4D3E}" srcOrd="1" destOrd="0" presId="urn:microsoft.com/office/officeart/2005/8/layout/list1"/>
    <dgm:cxn modelId="{3544EC8B-E485-488F-9E06-91CAB2000FBB}" type="presParOf" srcId="{0C2A8FFB-5035-409F-B8E7-09CD8DF1CA7E}" destId="{6995CB4C-FA84-4A1F-9759-D0B41AB2B3DB}" srcOrd="5" destOrd="0" presId="urn:microsoft.com/office/officeart/2005/8/layout/list1"/>
    <dgm:cxn modelId="{21708268-BE88-4E5C-969F-A19E196301DA}" type="presParOf" srcId="{0C2A8FFB-5035-409F-B8E7-09CD8DF1CA7E}" destId="{8E4480F3-7E7C-4AA7-9210-03384D2754B3}" srcOrd="6" destOrd="0" presId="urn:microsoft.com/office/officeart/2005/8/layout/list1"/>
    <dgm:cxn modelId="{65F51D7E-260E-4100-836E-9B9145F506CC}" type="presParOf" srcId="{0C2A8FFB-5035-409F-B8E7-09CD8DF1CA7E}" destId="{88FF5263-6652-4666-9751-5A274ABA3CC2}" srcOrd="7" destOrd="0" presId="urn:microsoft.com/office/officeart/2005/8/layout/list1"/>
    <dgm:cxn modelId="{9590F30C-EF3A-4B5F-A3F9-DFC46CE73141}" type="presParOf" srcId="{0C2A8FFB-5035-409F-B8E7-09CD8DF1CA7E}" destId="{92B2670F-2B82-48DE-8BFF-21FC87E4AECD}" srcOrd="8" destOrd="0" presId="urn:microsoft.com/office/officeart/2005/8/layout/list1"/>
    <dgm:cxn modelId="{054FE8BD-5838-4345-AA47-AE5000F9BB28}" type="presParOf" srcId="{92B2670F-2B82-48DE-8BFF-21FC87E4AECD}" destId="{A6D8FCF8-782C-45A4-A226-5125A6E8DD24}" srcOrd="0" destOrd="0" presId="urn:microsoft.com/office/officeart/2005/8/layout/list1"/>
    <dgm:cxn modelId="{61958546-B285-4054-AB7C-A5894990FFFD}" type="presParOf" srcId="{92B2670F-2B82-48DE-8BFF-21FC87E4AECD}" destId="{164C58FC-9D7E-47A9-BB2A-DD7B6F5A04E3}" srcOrd="1" destOrd="0" presId="urn:microsoft.com/office/officeart/2005/8/layout/list1"/>
    <dgm:cxn modelId="{84A102AE-AA4D-4C08-835D-DED638F9B052}" type="presParOf" srcId="{0C2A8FFB-5035-409F-B8E7-09CD8DF1CA7E}" destId="{26CC04A0-9167-4E08-A312-617DBC6E70CA}" srcOrd="9" destOrd="0" presId="urn:microsoft.com/office/officeart/2005/8/layout/list1"/>
    <dgm:cxn modelId="{ACE98EE0-7184-4687-836C-48875438EE0B}" type="presParOf" srcId="{0C2A8FFB-5035-409F-B8E7-09CD8DF1CA7E}" destId="{DB118B62-EB02-48C8-8060-35A6982248C3}" srcOrd="10" destOrd="0" presId="urn:microsoft.com/office/officeart/2005/8/layout/list1"/>
    <dgm:cxn modelId="{1F5EB20C-FCC6-496A-BC9D-B3A377DFF97A}" type="presParOf" srcId="{0C2A8FFB-5035-409F-B8E7-09CD8DF1CA7E}" destId="{3CA9B1A1-6ED3-4BA7-8036-8F79A0FD32D4}" srcOrd="11" destOrd="0" presId="urn:microsoft.com/office/officeart/2005/8/layout/list1"/>
    <dgm:cxn modelId="{09639C37-051D-491D-A0C2-01906493D1D3}" type="presParOf" srcId="{0C2A8FFB-5035-409F-B8E7-09CD8DF1CA7E}" destId="{9ED1DBDC-B870-43C5-AD1B-538928576BB0}" srcOrd="12" destOrd="0" presId="urn:microsoft.com/office/officeart/2005/8/layout/list1"/>
    <dgm:cxn modelId="{38C73EC1-C5B9-4E2D-8A30-F5276A5ADBE5}" type="presParOf" srcId="{9ED1DBDC-B870-43C5-AD1B-538928576BB0}" destId="{6C94A2D6-0849-4928-A071-B147A2075EBE}" srcOrd="0" destOrd="0" presId="urn:microsoft.com/office/officeart/2005/8/layout/list1"/>
    <dgm:cxn modelId="{C0F4221A-A803-4EED-9FA4-7533A6F5FAF0}" type="presParOf" srcId="{9ED1DBDC-B870-43C5-AD1B-538928576BB0}" destId="{B92DDC5D-636D-43D0-BA6E-E118CC395F63}" srcOrd="1" destOrd="0" presId="urn:microsoft.com/office/officeart/2005/8/layout/list1"/>
    <dgm:cxn modelId="{D2B8734C-C0DF-4D7C-B35D-DB95FCFD4804}" type="presParOf" srcId="{0C2A8FFB-5035-409F-B8E7-09CD8DF1CA7E}" destId="{FFECFEC9-CC0B-484A-8943-0D6E0BF75E42}" srcOrd="13" destOrd="0" presId="urn:microsoft.com/office/officeart/2005/8/layout/list1"/>
    <dgm:cxn modelId="{CAA8256D-24E5-49DF-8280-35D703C4445A}" type="presParOf" srcId="{0C2A8FFB-5035-409F-B8E7-09CD8DF1CA7E}" destId="{180E70BD-970A-4880-B1A1-48B69B89E4AA}"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A02D37-A54F-4E69-A23B-A97F48A08A39}">
      <dsp:nvSpPr>
        <dsp:cNvPr id="0" name=""/>
        <dsp:cNvSpPr/>
      </dsp:nvSpPr>
      <dsp:spPr>
        <a:xfrm>
          <a:off x="0" y="489964"/>
          <a:ext cx="8856984" cy="99067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7400" tIns="354076" rIns="687400" bIns="120904" numCol="1" spcCol="1270" anchor="t" anchorCtr="0">
          <a:noAutofit/>
        </a:bodyPr>
        <a:lstStyle/>
        <a:p>
          <a:pPr marL="171450" lvl="1" indent="-171450" algn="l" defTabSz="755650">
            <a:lnSpc>
              <a:spcPct val="90000"/>
            </a:lnSpc>
            <a:spcBef>
              <a:spcPct val="0"/>
            </a:spcBef>
            <a:spcAft>
              <a:spcPct val="15000"/>
            </a:spcAft>
            <a:buFont typeface="Arial" panose="020B0604020202020204" pitchFamily="34" charset="0"/>
            <a:buChar char="••"/>
          </a:pPr>
          <a:r>
            <a:rPr lang="ja-JP" altLang="en-US" sz="1700" b="0" kern="1200" dirty="0">
              <a:effectLst/>
              <a:latin typeface="+mn-ea"/>
              <a:ea typeface="+mn-ea"/>
            </a:rPr>
            <a:t>依存症対策を推進するため、相談窓口の充実を図るとともに、依存症者支援にかかる関係機関に対する研修等を実施することで相談対応力の向上に取組みます。</a:t>
          </a:r>
          <a:endParaRPr kumimoji="1" lang="ja-JP" altLang="en-US" sz="1700" kern="1200" dirty="0"/>
        </a:p>
      </dsp:txBody>
      <dsp:txXfrm>
        <a:off x="0" y="489964"/>
        <a:ext cx="8856984" cy="990675"/>
      </dsp:txXfrm>
    </dsp:sp>
    <dsp:sp modelId="{5E265716-5004-4195-B12E-E6DC473B93DA}">
      <dsp:nvSpPr>
        <dsp:cNvPr id="0" name=""/>
        <dsp:cNvSpPr/>
      </dsp:nvSpPr>
      <dsp:spPr>
        <a:xfrm>
          <a:off x="442849" y="239044"/>
          <a:ext cx="6199888" cy="501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341" tIns="0" rIns="234341" bIns="0" numCol="1" spcCol="1270" anchor="ctr" anchorCtr="0">
          <a:noAutofit/>
        </a:bodyPr>
        <a:lstStyle/>
        <a:p>
          <a:pPr lvl="0" algn="l" defTabSz="755650">
            <a:lnSpc>
              <a:spcPct val="90000"/>
            </a:lnSpc>
            <a:spcBef>
              <a:spcPct val="0"/>
            </a:spcBef>
            <a:spcAft>
              <a:spcPct val="35000"/>
            </a:spcAft>
          </a:pPr>
          <a:r>
            <a:rPr kumimoji="1" lang="en-US" altLang="ja-JP" sz="1700" b="1" u="sng" kern="1200" dirty="0"/>
            <a:t>Ⅰ</a:t>
          </a:r>
          <a:r>
            <a:rPr kumimoji="1" lang="ja-JP" altLang="en-US" sz="1700" b="1" u="sng" kern="1200" dirty="0" err="1"/>
            <a:t>．</a:t>
          </a:r>
          <a:r>
            <a:rPr kumimoji="1" lang="ja-JP" altLang="en-US" sz="1700" b="1" u="sng" kern="1200" dirty="0"/>
            <a:t>依存症対策の推進</a:t>
          </a:r>
        </a:p>
      </dsp:txBody>
      <dsp:txXfrm>
        <a:off x="467347" y="263542"/>
        <a:ext cx="6150892" cy="452844"/>
      </dsp:txXfrm>
    </dsp:sp>
    <dsp:sp modelId="{CDB5829F-7772-47B6-860A-5691B3ACD318}">
      <dsp:nvSpPr>
        <dsp:cNvPr id="0" name=""/>
        <dsp:cNvSpPr/>
      </dsp:nvSpPr>
      <dsp:spPr>
        <a:xfrm>
          <a:off x="0" y="1823359"/>
          <a:ext cx="8856984" cy="736312"/>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7400" tIns="354076" rIns="687400" bIns="120904" numCol="1" spcCol="1270" anchor="t" anchorCtr="0">
          <a:noAutofit/>
        </a:bodyPr>
        <a:lstStyle/>
        <a:p>
          <a:pPr marL="171450" lvl="1" indent="-171450" algn="l" defTabSz="755650">
            <a:lnSpc>
              <a:spcPct val="90000"/>
            </a:lnSpc>
            <a:spcBef>
              <a:spcPct val="0"/>
            </a:spcBef>
            <a:spcAft>
              <a:spcPct val="15000"/>
            </a:spcAft>
            <a:buFont typeface="Arial" panose="020B0604020202020204" pitchFamily="34" charset="0"/>
            <a:buChar char="••"/>
          </a:pPr>
          <a:r>
            <a:rPr lang="ja-JP" sz="1700" kern="1200" dirty="0"/>
            <a:t>認知症に関して、精神疾患や介護等の関係部署が連携しながら取組みます。</a:t>
          </a:r>
          <a:endParaRPr kumimoji="1" lang="ja-JP" altLang="en-US" sz="1700" kern="1200" dirty="0"/>
        </a:p>
      </dsp:txBody>
      <dsp:txXfrm>
        <a:off x="0" y="1823359"/>
        <a:ext cx="8856984" cy="736312"/>
      </dsp:txXfrm>
    </dsp:sp>
    <dsp:sp modelId="{2A016B3D-DCD6-4CB6-A9E3-E287203E8D16}">
      <dsp:nvSpPr>
        <dsp:cNvPr id="0" name=""/>
        <dsp:cNvSpPr/>
      </dsp:nvSpPr>
      <dsp:spPr>
        <a:xfrm>
          <a:off x="442849" y="1572439"/>
          <a:ext cx="6199888" cy="501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341" tIns="0" rIns="234341" bIns="0" numCol="1" spcCol="1270" anchor="ctr" anchorCtr="0">
          <a:noAutofit/>
        </a:bodyPr>
        <a:lstStyle/>
        <a:p>
          <a:pPr lvl="0" algn="l" defTabSz="755650">
            <a:lnSpc>
              <a:spcPct val="90000"/>
            </a:lnSpc>
            <a:spcBef>
              <a:spcPct val="0"/>
            </a:spcBef>
            <a:spcAft>
              <a:spcPct val="35000"/>
            </a:spcAft>
          </a:pPr>
          <a:r>
            <a:rPr kumimoji="1" lang="en-US" altLang="ja-JP" sz="1700" b="1" u="sng" kern="1200" dirty="0"/>
            <a:t>Ⅱ</a:t>
          </a:r>
          <a:r>
            <a:rPr kumimoji="1" lang="ja-JP" altLang="en-US" sz="1700" b="1" u="sng" kern="1200" dirty="0" err="1"/>
            <a:t>．</a:t>
          </a:r>
          <a:r>
            <a:rPr kumimoji="1" lang="ja-JP" altLang="en-US" sz="1700" b="1" u="sng" kern="1200" dirty="0"/>
            <a:t>認知症施策の推進</a:t>
          </a:r>
        </a:p>
      </dsp:txBody>
      <dsp:txXfrm>
        <a:off x="467347" y="1596937"/>
        <a:ext cx="6150892" cy="452844"/>
      </dsp:txXfrm>
    </dsp:sp>
    <dsp:sp modelId="{FB138ACA-9F1A-4A98-843D-A5B3E78CAE37}">
      <dsp:nvSpPr>
        <dsp:cNvPr id="0" name=""/>
        <dsp:cNvSpPr/>
      </dsp:nvSpPr>
      <dsp:spPr>
        <a:xfrm>
          <a:off x="0" y="2902391"/>
          <a:ext cx="8856984" cy="1258424"/>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7400" tIns="354076" rIns="687400" bIns="120904" numCol="1" spcCol="1270" anchor="t" anchorCtr="0">
          <a:noAutofit/>
        </a:bodyPr>
        <a:lstStyle/>
        <a:p>
          <a:pPr marL="171450" lvl="1" indent="-171450" algn="l" defTabSz="755650">
            <a:lnSpc>
              <a:spcPct val="90000"/>
            </a:lnSpc>
            <a:spcBef>
              <a:spcPct val="0"/>
            </a:spcBef>
            <a:spcAft>
              <a:spcPct val="15000"/>
            </a:spcAft>
            <a:buFont typeface="Arial" panose="020B0604020202020204" pitchFamily="34" charset="0"/>
            <a:buChar char="••"/>
          </a:pPr>
          <a:r>
            <a:rPr lang="ja-JP" altLang="en-US" sz="1700" b="0" kern="1200" dirty="0">
              <a:effectLst/>
              <a:latin typeface="+mn-ea"/>
              <a:ea typeface="+mn-ea"/>
            </a:rPr>
            <a:t>精神障害にも対応した地域包括ケアシステムの構築をめざすため、保健、医療、福祉関係者による連携の強化を図り、精神科病院からの地域移行等の取組を進めます。</a:t>
          </a:r>
          <a:endParaRPr kumimoji="1" lang="ja-JP" altLang="en-US" sz="1700" kern="1200" dirty="0"/>
        </a:p>
      </dsp:txBody>
      <dsp:txXfrm>
        <a:off x="0" y="2902391"/>
        <a:ext cx="8856984" cy="1258424"/>
      </dsp:txXfrm>
    </dsp:sp>
    <dsp:sp modelId="{B45A1460-AF87-4FF2-A6C3-CAC4F31960B7}">
      <dsp:nvSpPr>
        <dsp:cNvPr id="0" name=""/>
        <dsp:cNvSpPr/>
      </dsp:nvSpPr>
      <dsp:spPr>
        <a:xfrm>
          <a:off x="442849" y="2651471"/>
          <a:ext cx="6199888" cy="501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341" tIns="0" rIns="234341" bIns="0" numCol="1" spcCol="1270" anchor="ctr" anchorCtr="0">
          <a:noAutofit/>
        </a:bodyPr>
        <a:lstStyle/>
        <a:p>
          <a:pPr lvl="0" algn="l" defTabSz="755650">
            <a:lnSpc>
              <a:spcPct val="90000"/>
            </a:lnSpc>
            <a:spcBef>
              <a:spcPct val="0"/>
            </a:spcBef>
            <a:spcAft>
              <a:spcPct val="35000"/>
            </a:spcAft>
          </a:pPr>
          <a:r>
            <a:rPr kumimoji="1" lang="en-US" altLang="ja-JP" sz="1700" b="1" u="sng" kern="1200" dirty="0"/>
            <a:t>Ⅲ</a:t>
          </a:r>
          <a:r>
            <a:rPr kumimoji="1" lang="ja-JP" altLang="en-US" sz="1700" b="1" u="sng" kern="1200" dirty="0" err="1"/>
            <a:t>．</a:t>
          </a:r>
          <a:r>
            <a:rPr kumimoji="1" lang="ja-JP" altLang="en-US" sz="1700" b="1" u="sng" kern="1200" dirty="0"/>
            <a:t>地域移行・地域定着支援の推進</a:t>
          </a:r>
          <a:endParaRPr kumimoji="1" lang="en-US" altLang="ja-JP" sz="1700" b="1" u="sng" kern="1200" dirty="0"/>
        </a:p>
      </dsp:txBody>
      <dsp:txXfrm>
        <a:off x="467347" y="2675969"/>
        <a:ext cx="6150892" cy="452844"/>
      </dsp:txXfrm>
    </dsp:sp>
    <dsp:sp modelId="{9CDB1EC7-55E4-4FF1-97D5-CADBB1078A48}">
      <dsp:nvSpPr>
        <dsp:cNvPr id="0" name=""/>
        <dsp:cNvSpPr/>
      </dsp:nvSpPr>
      <dsp:spPr>
        <a:xfrm>
          <a:off x="0" y="4536505"/>
          <a:ext cx="8856984" cy="99067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7400" tIns="354076" rIns="687400" bIns="120904" numCol="1" spcCol="1270" anchor="t" anchorCtr="0">
          <a:noAutofit/>
        </a:bodyPr>
        <a:lstStyle/>
        <a:p>
          <a:pPr marL="171450" lvl="1" indent="-171450" algn="l" defTabSz="755650">
            <a:lnSpc>
              <a:spcPct val="90000"/>
            </a:lnSpc>
            <a:spcBef>
              <a:spcPct val="0"/>
            </a:spcBef>
            <a:spcAft>
              <a:spcPct val="15000"/>
            </a:spcAft>
            <a:buFont typeface="Arial" panose="020B0604020202020204" pitchFamily="34" charset="0"/>
            <a:buChar char="••"/>
          </a:pPr>
          <a:r>
            <a:rPr lang="ja-JP" altLang="en-US" sz="1700" b="0" kern="1200" dirty="0">
              <a:effectLst/>
              <a:latin typeface="+mn-ea"/>
              <a:ea typeface="+mn-ea"/>
            </a:rPr>
            <a:t>総合的な取組が必要となる自殺対策については「堺市自殺対策推進計画（第２次）」に基づいた各分野からの取組を進めます。</a:t>
          </a:r>
          <a:endParaRPr kumimoji="1" lang="ja-JP" altLang="en-US" sz="1700" kern="1200" dirty="0"/>
        </a:p>
      </dsp:txBody>
      <dsp:txXfrm>
        <a:off x="0" y="4536505"/>
        <a:ext cx="8856984" cy="990675"/>
      </dsp:txXfrm>
    </dsp:sp>
    <dsp:sp modelId="{7C829845-2333-4FD9-86DA-C61CD9C9645D}">
      <dsp:nvSpPr>
        <dsp:cNvPr id="0" name=""/>
        <dsp:cNvSpPr/>
      </dsp:nvSpPr>
      <dsp:spPr>
        <a:xfrm>
          <a:off x="442849" y="4252616"/>
          <a:ext cx="6199888" cy="501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341" tIns="0" rIns="234341" bIns="0" numCol="1" spcCol="1270" anchor="ctr" anchorCtr="0">
          <a:noAutofit/>
        </a:bodyPr>
        <a:lstStyle/>
        <a:p>
          <a:pPr lvl="0" algn="l" defTabSz="755650">
            <a:lnSpc>
              <a:spcPct val="90000"/>
            </a:lnSpc>
            <a:spcBef>
              <a:spcPct val="0"/>
            </a:spcBef>
            <a:spcAft>
              <a:spcPct val="35000"/>
            </a:spcAft>
          </a:pPr>
          <a:r>
            <a:rPr kumimoji="1" lang="en-US" altLang="ja-JP" sz="1700" b="1" u="sng" kern="1200" dirty="0"/>
            <a:t>Ⅳ</a:t>
          </a:r>
          <a:r>
            <a:rPr kumimoji="1" lang="ja-JP" altLang="en-US" sz="1700" b="1" u="sng" kern="1200" dirty="0" err="1"/>
            <a:t>．</a:t>
          </a:r>
          <a:r>
            <a:rPr kumimoji="1" lang="ja-JP" altLang="en-US" sz="1700" b="1" u="sng" kern="1200" dirty="0"/>
            <a:t>自殺対策の推進</a:t>
          </a:r>
          <a:endParaRPr kumimoji="1" lang="en-US" altLang="ja-JP" sz="1700" b="1" u="sng" kern="1200" dirty="0"/>
        </a:p>
      </dsp:txBody>
      <dsp:txXfrm>
        <a:off x="467347" y="4277114"/>
        <a:ext cx="6150892" cy="4528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314498-E658-4440-9CC3-C7E780B3D131}">
      <dsp:nvSpPr>
        <dsp:cNvPr id="0" name=""/>
        <dsp:cNvSpPr/>
      </dsp:nvSpPr>
      <dsp:spPr>
        <a:xfrm>
          <a:off x="18923" y="539729"/>
          <a:ext cx="8496915" cy="1457889"/>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70635" tIns="270764" rIns="670635" bIns="92456" numCol="1" spcCol="1270" anchor="t" anchorCtr="0">
          <a:noAutofit/>
        </a:bodyPr>
        <a:lstStyle/>
        <a:p>
          <a:pPr marL="114300" lvl="1" indent="-114300" algn="l" defTabSz="577850">
            <a:lnSpc>
              <a:spcPct val="90000"/>
            </a:lnSpc>
            <a:spcBef>
              <a:spcPct val="0"/>
            </a:spcBef>
            <a:spcAft>
              <a:spcPct val="15000"/>
            </a:spcAft>
            <a:buChar char="••"/>
          </a:pPr>
          <a:r>
            <a:rPr lang="ja-JP" altLang="en-US" sz="1300" kern="1200" dirty="0"/>
            <a:t>依存症相談員による相談</a:t>
          </a:r>
          <a:endParaRPr kumimoji="1" lang="ja-JP" altLang="en-US" sz="1300" kern="1200" dirty="0"/>
        </a:p>
        <a:p>
          <a:pPr marL="114300" lvl="1" indent="-114300" algn="l" defTabSz="577850">
            <a:lnSpc>
              <a:spcPct val="90000"/>
            </a:lnSpc>
            <a:spcBef>
              <a:spcPct val="0"/>
            </a:spcBef>
            <a:spcAft>
              <a:spcPct val="15000"/>
            </a:spcAft>
            <a:buChar char="••"/>
          </a:pPr>
          <a:r>
            <a:rPr lang="ja-JP" altLang="en-US" sz="1300" kern="1200" dirty="0"/>
            <a:t>薬物依存症専門相談（医師）、グループワーク、家族教室</a:t>
          </a:r>
        </a:p>
        <a:p>
          <a:pPr marL="114300" lvl="1" indent="-114300" algn="l" defTabSz="577850">
            <a:lnSpc>
              <a:spcPct val="90000"/>
            </a:lnSpc>
            <a:spcBef>
              <a:spcPct val="0"/>
            </a:spcBef>
            <a:spcAft>
              <a:spcPct val="15000"/>
            </a:spcAft>
            <a:buChar char="••"/>
          </a:pPr>
          <a:r>
            <a:rPr lang="ja-JP" altLang="en-US" sz="1300" kern="1200" dirty="0"/>
            <a:t>ギャンブル等依存症専門相談（医師）、グループワーク、家族教室</a:t>
          </a:r>
        </a:p>
        <a:p>
          <a:pPr marL="114300" lvl="1" indent="-114300" algn="l" defTabSz="577850">
            <a:lnSpc>
              <a:spcPct val="90000"/>
            </a:lnSpc>
            <a:spcBef>
              <a:spcPct val="0"/>
            </a:spcBef>
            <a:spcAft>
              <a:spcPct val="15000"/>
            </a:spcAft>
            <a:buChar char="••"/>
          </a:pPr>
          <a:r>
            <a:rPr lang="ja-JP" altLang="en-US" sz="1300" kern="1200" dirty="0"/>
            <a:t>市内支援機関向け研修の実施</a:t>
          </a:r>
        </a:p>
        <a:p>
          <a:pPr marL="114300" lvl="1" indent="-114300" algn="l" defTabSz="577850">
            <a:lnSpc>
              <a:spcPct val="90000"/>
            </a:lnSpc>
            <a:spcBef>
              <a:spcPct val="0"/>
            </a:spcBef>
            <a:spcAft>
              <a:spcPct val="15000"/>
            </a:spcAft>
            <a:buChar char="••"/>
          </a:pPr>
          <a:r>
            <a:rPr lang="ja-JP" altLang="en-US" sz="1300" kern="1200" dirty="0"/>
            <a:t>自助グループ、保護観察所等他機関との連携</a:t>
          </a:r>
        </a:p>
      </dsp:txBody>
      <dsp:txXfrm>
        <a:off x="18923" y="539729"/>
        <a:ext cx="8496915" cy="1457889"/>
      </dsp:txXfrm>
    </dsp:sp>
    <dsp:sp modelId="{D6DA1E8B-ACA9-4BAC-84DF-6C14FFFA16E2}">
      <dsp:nvSpPr>
        <dsp:cNvPr id="0" name=""/>
        <dsp:cNvSpPr/>
      </dsp:nvSpPr>
      <dsp:spPr>
        <a:xfrm>
          <a:off x="193609" y="292322"/>
          <a:ext cx="6048672" cy="46559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25" tIns="0" rIns="228625" bIns="0" numCol="1" spcCol="1270" anchor="ctr" anchorCtr="0">
          <a:noAutofit/>
        </a:bodyPr>
        <a:lstStyle/>
        <a:p>
          <a:pPr lvl="0" algn="l" defTabSz="577850">
            <a:lnSpc>
              <a:spcPct val="90000"/>
            </a:lnSpc>
            <a:spcBef>
              <a:spcPct val="0"/>
            </a:spcBef>
            <a:spcAft>
              <a:spcPct val="35000"/>
            </a:spcAft>
          </a:pPr>
          <a:r>
            <a:rPr kumimoji="1" lang="ja-JP" altLang="en-US" sz="1300" b="1" u="sng" kern="1200" dirty="0">
              <a:latin typeface="Meiryo UI" panose="020B0604030504040204" pitchFamily="50" charset="-128"/>
              <a:ea typeface="Meiryo UI" panose="020B0604030504040204" pitchFamily="50" charset="-128"/>
            </a:rPr>
            <a:t>依存症相談拠点の設置（こころの健康センター）</a:t>
          </a:r>
        </a:p>
      </dsp:txBody>
      <dsp:txXfrm>
        <a:off x="216337" y="315050"/>
        <a:ext cx="6003216" cy="420134"/>
      </dsp:txXfrm>
    </dsp:sp>
    <dsp:sp modelId="{8E4480F3-7E7C-4AA7-9210-03384D2754B3}">
      <dsp:nvSpPr>
        <dsp:cNvPr id="0" name=""/>
        <dsp:cNvSpPr/>
      </dsp:nvSpPr>
      <dsp:spPr>
        <a:xfrm>
          <a:off x="47438" y="2285187"/>
          <a:ext cx="8496915" cy="1009217"/>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70635" tIns="270764" rIns="670635" bIns="92456" numCol="1" spcCol="1270" anchor="t" anchorCtr="0">
          <a:noAutofit/>
        </a:bodyPr>
        <a:lstStyle/>
        <a:p>
          <a:pPr marL="114300" lvl="1" indent="-114300" algn="l" defTabSz="577850">
            <a:lnSpc>
              <a:spcPct val="90000"/>
            </a:lnSpc>
            <a:spcBef>
              <a:spcPct val="0"/>
            </a:spcBef>
            <a:spcAft>
              <a:spcPct val="15000"/>
            </a:spcAft>
            <a:buChar char="••"/>
          </a:pPr>
          <a:r>
            <a:rPr lang="ja-JP" altLang="en-US" sz="1300" kern="1200" dirty="0"/>
            <a:t>医療機関職員向けの依存症専門研修及び支援に関わる関係機関職員向け依存症研修の実施</a:t>
          </a:r>
          <a:endParaRPr kumimoji="1" lang="ja-JP" altLang="en-US" sz="1300" kern="1200" dirty="0"/>
        </a:p>
        <a:p>
          <a:pPr marL="114300" lvl="1" indent="-114300" algn="l" defTabSz="577850">
            <a:lnSpc>
              <a:spcPct val="90000"/>
            </a:lnSpc>
            <a:spcBef>
              <a:spcPct val="0"/>
            </a:spcBef>
            <a:spcAft>
              <a:spcPct val="15000"/>
            </a:spcAft>
            <a:buChar char="••"/>
          </a:pPr>
          <a:r>
            <a:rPr lang="ja-JP" altLang="en-US" sz="1300" kern="1200" dirty="0"/>
            <a:t>依存症相談対応休日電話相談事業の実施</a:t>
          </a:r>
        </a:p>
        <a:p>
          <a:pPr marL="114300" lvl="1" indent="-114300" algn="l" defTabSz="577850">
            <a:lnSpc>
              <a:spcPct val="90000"/>
            </a:lnSpc>
            <a:spcBef>
              <a:spcPct val="0"/>
            </a:spcBef>
            <a:spcAft>
              <a:spcPct val="15000"/>
            </a:spcAft>
            <a:buChar char="••"/>
          </a:pPr>
          <a:r>
            <a:rPr lang="ja-JP" altLang="en-US" sz="1300" kern="1200" dirty="0"/>
            <a:t>依存症に関する啓発週間（ギャンブル等依存症問題啓発週間）における普及啓発事業</a:t>
          </a:r>
        </a:p>
      </dsp:txBody>
      <dsp:txXfrm>
        <a:off x="47438" y="2285187"/>
        <a:ext cx="8496915" cy="1009217"/>
      </dsp:txXfrm>
    </dsp:sp>
    <dsp:sp modelId="{288EB770-4354-421A-AB18-034046BA4D3E}">
      <dsp:nvSpPr>
        <dsp:cNvPr id="0" name=""/>
        <dsp:cNvSpPr/>
      </dsp:nvSpPr>
      <dsp:spPr>
        <a:xfrm>
          <a:off x="193609" y="2067490"/>
          <a:ext cx="6048672" cy="44941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25" tIns="0" rIns="228625" bIns="0" numCol="1" spcCol="1270" anchor="ctr" anchorCtr="0">
          <a:noAutofit/>
        </a:bodyPr>
        <a:lstStyle/>
        <a:p>
          <a:pPr lvl="0" algn="l" defTabSz="577850">
            <a:lnSpc>
              <a:spcPct val="90000"/>
            </a:lnSpc>
            <a:spcBef>
              <a:spcPct val="0"/>
            </a:spcBef>
            <a:spcAft>
              <a:spcPct val="35000"/>
            </a:spcAft>
          </a:pPr>
          <a:r>
            <a:rPr kumimoji="1" lang="ja-JP" altLang="en-US" sz="1300" b="1" u="sng" kern="1200" dirty="0">
              <a:latin typeface="Meiryo UI" panose="020B0604030504040204" pitchFamily="50" charset="-128"/>
              <a:ea typeface="Meiryo UI" panose="020B0604030504040204" pitchFamily="50" charset="-128"/>
            </a:rPr>
            <a:t>大阪府・大阪市との共同事業</a:t>
          </a:r>
        </a:p>
      </dsp:txBody>
      <dsp:txXfrm>
        <a:off x="215547" y="2089428"/>
        <a:ext cx="6004796" cy="40553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98AE3C-B5EC-4847-98B6-28ED7F6F1DCF}">
      <dsp:nvSpPr>
        <dsp:cNvPr id="0" name=""/>
        <dsp:cNvSpPr/>
      </dsp:nvSpPr>
      <dsp:spPr>
        <a:xfrm>
          <a:off x="0" y="306363"/>
          <a:ext cx="8784976" cy="989786"/>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1812" tIns="458216" rIns="681812" bIns="142240" numCol="1" spcCol="1270" anchor="t" anchorCtr="0">
          <a:noAutofit/>
        </a:bodyPr>
        <a:lstStyle/>
        <a:p>
          <a:pPr marL="228600" lvl="1" indent="-228600" algn="l" defTabSz="889000">
            <a:lnSpc>
              <a:spcPct val="90000"/>
            </a:lnSpc>
            <a:spcBef>
              <a:spcPct val="0"/>
            </a:spcBef>
            <a:spcAft>
              <a:spcPct val="15000"/>
            </a:spcAft>
            <a:buChar char="••"/>
          </a:pPr>
          <a:r>
            <a:rPr kumimoji="1" lang="ja-JP" altLang="en-US" sz="2000" kern="1200" dirty="0">
              <a:latin typeface="Meiryo UI" panose="020B0604030504040204" pitchFamily="50" charset="-128"/>
              <a:ea typeface="Meiryo UI" panose="020B0604030504040204" pitchFamily="50" charset="-128"/>
            </a:rPr>
            <a:t>大綱の柱である「認知症にやさしい地域づくり」をめざして施策推進</a:t>
          </a:r>
        </a:p>
      </dsp:txBody>
      <dsp:txXfrm>
        <a:off x="0" y="306363"/>
        <a:ext cx="8784976" cy="989786"/>
      </dsp:txXfrm>
    </dsp:sp>
    <dsp:sp modelId="{D5E179F1-6620-4C62-B520-868F6E04126A}">
      <dsp:nvSpPr>
        <dsp:cNvPr id="0" name=""/>
        <dsp:cNvSpPr/>
      </dsp:nvSpPr>
      <dsp:spPr>
        <a:xfrm>
          <a:off x="432049" y="0"/>
          <a:ext cx="6149483" cy="6494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2436" tIns="0" rIns="232436" bIns="0" numCol="1" spcCol="1270" anchor="ctr" anchorCtr="0">
          <a:noAutofit/>
        </a:bodyPr>
        <a:lstStyle/>
        <a:p>
          <a:pPr lvl="0" algn="l" defTabSz="977900">
            <a:lnSpc>
              <a:spcPct val="90000"/>
            </a:lnSpc>
            <a:spcBef>
              <a:spcPct val="0"/>
            </a:spcBef>
            <a:spcAft>
              <a:spcPct val="35000"/>
            </a:spcAft>
          </a:pPr>
          <a:r>
            <a:rPr kumimoji="1" lang="ja-JP" altLang="en-US" sz="2200" b="0" u="sng" kern="1200" dirty="0">
              <a:latin typeface="Meiryo UI" panose="020B0604030504040204" pitchFamily="50" charset="-128"/>
              <a:ea typeface="Meiryo UI" panose="020B0604030504040204" pitchFamily="50" charset="-128"/>
            </a:rPr>
            <a:t>認知症施策大綱に基づく施策の推進</a:t>
          </a:r>
          <a:endParaRPr kumimoji="1" lang="ja-JP" altLang="en-US" sz="2200" b="0" kern="1200" dirty="0">
            <a:latin typeface="Meiryo UI" panose="020B0604030504040204" pitchFamily="50" charset="-128"/>
            <a:ea typeface="Meiryo UI" panose="020B0604030504040204" pitchFamily="50" charset="-128"/>
          </a:endParaRPr>
        </a:p>
      </dsp:txBody>
      <dsp:txXfrm>
        <a:off x="463752" y="31703"/>
        <a:ext cx="6086077" cy="586034"/>
      </dsp:txXfrm>
    </dsp:sp>
    <dsp:sp modelId="{64616272-2214-4284-A1D2-B0D6616D1C5D}">
      <dsp:nvSpPr>
        <dsp:cNvPr id="0" name=""/>
        <dsp:cNvSpPr/>
      </dsp:nvSpPr>
      <dsp:spPr>
        <a:xfrm>
          <a:off x="0" y="1818525"/>
          <a:ext cx="8784976" cy="989786"/>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1812" tIns="458216" rIns="681812" bIns="142240" numCol="1" spcCol="1270" anchor="t" anchorCtr="0">
          <a:noAutofit/>
        </a:bodyPr>
        <a:lstStyle/>
        <a:p>
          <a:pPr marL="228600" lvl="1" indent="-228600" algn="l" defTabSz="889000">
            <a:lnSpc>
              <a:spcPct val="90000"/>
            </a:lnSpc>
            <a:spcBef>
              <a:spcPct val="0"/>
            </a:spcBef>
            <a:spcAft>
              <a:spcPct val="15000"/>
            </a:spcAft>
            <a:buChar char="••"/>
          </a:pPr>
          <a:r>
            <a:rPr kumimoji="1" lang="ja-JP" altLang="en-US" sz="2000" kern="1200" dirty="0">
              <a:latin typeface="Meiryo UI" panose="020B0604030504040204" pitchFamily="50" charset="-128"/>
              <a:ea typeface="Meiryo UI" panose="020B0604030504040204" pitchFamily="50" charset="-128"/>
            </a:rPr>
            <a:t>認知症に関わる全ての人が対応力向上できる取組を推進</a:t>
          </a:r>
        </a:p>
      </dsp:txBody>
      <dsp:txXfrm>
        <a:off x="0" y="1818525"/>
        <a:ext cx="8784976" cy="989786"/>
      </dsp:txXfrm>
    </dsp:sp>
    <dsp:sp modelId="{A6FFA316-EEDE-4FA5-BB99-66D7529968FD}">
      <dsp:nvSpPr>
        <dsp:cNvPr id="0" name=""/>
        <dsp:cNvSpPr/>
      </dsp:nvSpPr>
      <dsp:spPr>
        <a:xfrm>
          <a:off x="432049" y="1510803"/>
          <a:ext cx="6149483" cy="6494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2436" tIns="0" rIns="232436" bIns="0" numCol="1" spcCol="1270" anchor="ctr" anchorCtr="0">
          <a:noAutofit/>
        </a:bodyPr>
        <a:lstStyle/>
        <a:p>
          <a:pPr lvl="0" algn="l" defTabSz="977900">
            <a:lnSpc>
              <a:spcPct val="90000"/>
            </a:lnSpc>
            <a:spcBef>
              <a:spcPct val="0"/>
            </a:spcBef>
            <a:spcAft>
              <a:spcPct val="35000"/>
            </a:spcAft>
          </a:pPr>
          <a:r>
            <a:rPr kumimoji="1" lang="ja-JP" altLang="en-US" sz="2200" b="0" u="sng" kern="1200" dirty="0">
              <a:latin typeface="Meiryo UI" panose="020B0604030504040204" pitchFamily="50" charset="-128"/>
              <a:ea typeface="Meiryo UI" panose="020B0604030504040204" pitchFamily="50" charset="-128"/>
            </a:rPr>
            <a:t>認知症高齢者等の医療・介護に携わる人材育成</a:t>
          </a:r>
          <a:endParaRPr kumimoji="1" lang="ja-JP" altLang="en-US" sz="2200" b="0" kern="1200" dirty="0">
            <a:latin typeface="Meiryo UI" panose="020B0604030504040204" pitchFamily="50" charset="-128"/>
            <a:ea typeface="Meiryo UI" panose="020B0604030504040204" pitchFamily="50" charset="-128"/>
          </a:endParaRPr>
        </a:p>
      </dsp:txBody>
      <dsp:txXfrm>
        <a:off x="463752" y="1542506"/>
        <a:ext cx="6086077" cy="586034"/>
      </dsp:txXfrm>
    </dsp:sp>
    <dsp:sp modelId="{E7056F98-F0BB-490B-A9EA-D129F86FE551}">
      <dsp:nvSpPr>
        <dsp:cNvPr id="0" name=""/>
        <dsp:cNvSpPr/>
      </dsp:nvSpPr>
      <dsp:spPr>
        <a:xfrm>
          <a:off x="0" y="3312368"/>
          <a:ext cx="8784976" cy="98752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1812" tIns="458216" rIns="681812" bIns="142240" numCol="1" spcCol="1270" anchor="t" anchorCtr="0">
          <a:noAutofit/>
        </a:bodyPr>
        <a:lstStyle/>
        <a:p>
          <a:pPr marL="228600" lvl="1" indent="-228600" algn="l" defTabSz="889000">
            <a:lnSpc>
              <a:spcPct val="90000"/>
            </a:lnSpc>
            <a:spcBef>
              <a:spcPct val="0"/>
            </a:spcBef>
            <a:spcAft>
              <a:spcPct val="15000"/>
            </a:spcAft>
            <a:buChar char="••"/>
          </a:pPr>
          <a:r>
            <a:rPr kumimoji="1" lang="ja-JP" altLang="en-US" sz="2000" kern="1200" dirty="0">
              <a:latin typeface="Meiryo UI" panose="020B0604030504040204" pitchFamily="50" charset="-128"/>
              <a:ea typeface="Meiryo UI" panose="020B0604030504040204" pitchFamily="50" charset="-128"/>
            </a:rPr>
            <a:t>認知症になっても安心して暮らせるまちづくりに向けた取り組み</a:t>
          </a:r>
        </a:p>
      </dsp:txBody>
      <dsp:txXfrm>
        <a:off x="0" y="3312368"/>
        <a:ext cx="8784976" cy="987525"/>
      </dsp:txXfrm>
    </dsp:sp>
    <dsp:sp modelId="{22D2A10A-ED10-437F-8A1B-BB7133DA0505}">
      <dsp:nvSpPr>
        <dsp:cNvPr id="0" name=""/>
        <dsp:cNvSpPr/>
      </dsp:nvSpPr>
      <dsp:spPr>
        <a:xfrm>
          <a:off x="439248" y="3045435"/>
          <a:ext cx="6149483" cy="6494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2436" tIns="0" rIns="232436" bIns="0" numCol="1" spcCol="1270" anchor="ctr" anchorCtr="0">
          <a:noAutofit/>
        </a:bodyPr>
        <a:lstStyle/>
        <a:p>
          <a:pPr lvl="0" algn="l" defTabSz="977900">
            <a:lnSpc>
              <a:spcPct val="90000"/>
            </a:lnSpc>
            <a:spcBef>
              <a:spcPct val="0"/>
            </a:spcBef>
            <a:spcAft>
              <a:spcPct val="35000"/>
            </a:spcAft>
          </a:pPr>
          <a:r>
            <a:rPr kumimoji="1" lang="ja-JP" altLang="en-US" sz="2200" b="0" u="sng" kern="1200" dirty="0">
              <a:latin typeface="Meiryo UI" panose="020B0604030504040204" pitchFamily="50" charset="-128"/>
              <a:ea typeface="Meiryo UI" panose="020B0604030504040204" pitchFamily="50" charset="-128"/>
            </a:rPr>
            <a:t>「認知症にやさしいまちＳＡＫＡＩ」の取組推進</a:t>
          </a:r>
        </a:p>
      </dsp:txBody>
      <dsp:txXfrm>
        <a:off x="470951" y="3077138"/>
        <a:ext cx="6086077" cy="58603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314498-E658-4440-9CC3-C7E780B3D131}">
      <dsp:nvSpPr>
        <dsp:cNvPr id="0" name=""/>
        <dsp:cNvSpPr/>
      </dsp:nvSpPr>
      <dsp:spPr>
        <a:xfrm>
          <a:off x="0" y="273197"/>
          <a:ext cx="8640960" cy="65047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70635" tIns="291592" rIns="670635" bIns="113792" numCol="1" spcCol="1270" anchor="t" anchorCtr="0">
          <a:noAutofit/>
        </a:bodyPr>
        <a:lstStyle/>
        <a:p>
          <a:pPr marL="171450" lvl="1" indent="-171450" algn="l" defTabSz="711200">
            <a:lnSpc>
              <a:spcPct val="90000"/>
            </a:lnSpc>
            <a:spcBef>
              <a:spcPct val="0"/>
            </a:spcBef>
            <a:spcAft>
              <a:spcPct val="15000"/>
            </a:spcAft>
            <a:buChar char="••"/>
          </a:pPr>
          <a:r>
            <a:rPr kumimoji="1" lang="ja-JP" altLang="en-US" sz="1600" kern="1200" dirty="0"/>
            <a:t>警察、救急隊、救急告示病院との連携による自殺未遂者に対する直接支援</a:t>
          </a:r>
        </a:p>
      </dsp:txBody>
      <dsp:txXfrm>
        <a:off x="0" y="273197"/>
        <a:ext cx="8640960" cy="650475"/>
      </dsp:txXfrm>
    </dsp:sp>
    <dsp:sp modelId="{D6DA1E8B-ACA9-4BAC-84DF-6C14FFFA16E2}">
      <dsp:nvSpPr>
        <dsp:cNvPr id="0" name=""/>
        <dsp:cNvSpPr/>
      </dsp:nvSpPr>
      <dsp:spPr>
        <a:xfrm>
          <a:off x="432048" y="66557"/>
          <a:ext cx="6048672" cy="4132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25" tIns="0" rIns="228625" bIns="0" numCol="1" spcCol="1270" anchor="ctr" anchorCtr="0">
          <a:noAutofit/>
        </a:bodyPr>
        <a:lstStyle/>
        <a:p>
          <a:pPr lvl="0" algn="l" defTabSz="800100">
            <a:lnSpc>
              <a:spcPct val="90000"/>
            </a:lnSpc>
            <a:spcBef>
              <a:spcPct val="0"/>
            </a:spcBef>
            <a:spcAft>
              <a:spcPct val="35000"/>
            </a:spcAft>
          </a:pPr>
          <a:r>
            <a:rPr kumimoji="1" lang="ja-JP" altLang="en-US" sz="1800" b="1" u="sng" kern="1200" dirty="0"/>
            <a:t>自殺未遂者への相談支援</a:t>
          </a:r>
        </a:p>
      </dsp:txBody>
      <dsp:txXfrm>
        <a:off x="452223" y="86732"/>
        <a:ext cx="6008322" cy="372930"/>
      </dsp:txXfrm>
    </dsp:sp>
    <dsp:sp modelId="{8E4480F3-7E7C-4AA7-9210-03384D2754B3}">
      <dsp:nvSpPr>
        <dsp:cNvPr id="0" name=""/>
        <dsp:cNvSpPr/>
      </dsp:nvSpPr>
      <dsp:spPr>
        <a:xfrm>
          <a:off x="0" y="1205912"/>
          <a:ext cx="8640960" cy="65047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70635" tIns="291592" rIns="670635" bIns="113792" numCol="1" spcCol="1270" anchor="t" anchorCtr="0">
          <a:noAutofit/>
        </a:bodyPr>
        <a:lstStyle/>
        <a:p>
          <a:pPr marL="171450" lvl="1" indent="-171450" algn="l" defTabSz="711200">
            <a:lnSpc>
              <a:spcPct val="90000"/>
            </a:lnSpc>
            <a:spcBef>
              <a:spcPct val="0"/>
            </a:spcBef>
            <a:spcAft>
              <a:spcPct val="15000"/>
            </a:spcAft>
            <a:buChar char="••"/>
          </a:pPr>
          <a:r>
            <a:rPr kumimoji="1" lang="ja-JP" altLang="en-US" sz="1600" kern="1200" dirty="0"/>
            <a:t>①救急医療機関関係者　②相談機関従事者　③事業所労務担当者等　④市民</a:t>
          </a:r>
        </a:p>
      </dsp:txBody>
      <dsp:txXfrm>
        <a:off x="0" y="1205912"/>
        <a:ext cx="8640960" cy="650475"/>
      </dsp:txXfrm>
    </dsp:sp>
    <dsp:sp modelId="{288EB770-4354-421A-AB18-034046BA4D3E}">
      <dsp:nvSpPr>
        <dsp:cNvPr id="0" name=""/>
        <dsp:cNvSpPr/>
      </dsp:nvSpPr>
      <dsp:spPr>
        <a:xfrm>
          <a:off x="432048" y="999272"/>
          <a:ext cx="6048672" cy="4132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25" tIns="0" rIns="228625" bIns="0" numCol="1" spcCol="1270" anchor="ctr" anchorCtr="0">
          <a:noAutofit/>
        </a:bodyPr>
        <a:lstStyle/>
        <a:p>
          <a:pPr lvl="0" algn="l" defTabSz="800100">
            <a:lnSpc>
              <a:spcPct val="90000"/>
            </a:lnSpc>
            <a:spcBef>
              <a:spcPct val="0"/>
            </a:spcBef>
            <a:spcAft>
              <a:spcPct val="35000"/>
            </a:spcAft>
          </a:pPr>
          <a:r>
            <a:rPr kumimoji="1" lang="ja-JP" altLang="en-US" sz="1800" b="1" u="sng" kern="1200" dirty="0"/>
            <a:t>各種研修事業</a:t>
          </a:r>
        </a:p>
      </dsp:txBody>
      <dsp:txXfrm>
        <a:off x="452223" y="1019447"/>
        <a:ext cx="6008322" cy="372930"/>
      </dsp:txXfrm>
    </dsp:sp>
    <dsp:sp modelId="{DB118B62-EB02-48C8-8060-35A6982248C3}">
      <dsp:nvSpPr>
        <dsp:cNvPr id="0" name=""/>
        <dsp:cNvSpPr/>
      </dsp:nvSpPr>
      <dsp:spPr>
        <a:xfrm>
          <a:off x="0" y="2138627"/>
          <a:ext cx="8640960" cy="9261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70635" tIns="291592" rIns="670635" bIns="113792" numCol="1" spcCol="1270" anchor="t" anchorCtr="0">
          <a:noAutofit/>
        </a:bodyPr>
        <a:lstStyle/>
        <a:p>
          <a:pPr marL="171450" lvl="1" indent="-171450" algn="l" defTabSz="711200">
            <a:lnSpc>
              <a:spcPct val="90000"/>
            </a:lnSpc>
            <a:spcBef>
              <a:spcPct val="0"/>
            </a:spcBef>
            <a:spcAft>
              <a:spcPct val="15000"/>
            </a:spcAft>
            <a:buChar char="••"/>
          </a:pPr>
          <a:r>
            <a:rPr kumimoji="1" lang="ja-JP" altLang="en-US" sz="1600" kern="1200" dirty="0"/>
            <a:t>自殺対策予防週間（</a:t>
          </a:r>
          <a:r>
            <a:rPr kumimoji="1" lang="en-US" altLang="ja-JP" sz="1600" kern="1200" dirty="0"/>
            <a:t>9</a:t>
          </a:r>
          <a:r>
            <a:rPr kumimoji="1" lang="ja-JP" altLang="en-US" sz="1600" kern="1200" dirty="0"/>
            <a:t>月）、自殺対策強化月間（</a:t>
          </a:r>
          <a:r>
            <a:rPr kumimoji="1" lang="en-US" altLang="ja-JP" sz="1600" kern="1200" dirty="0"/>
            <a:t>3</a:t>
          </a:r>
          <a:r>
            <a:rPr kumimoji="1" lang="ja-JP" altLang="en-US" sz="1600" kern="1200" dirty="0"/>
            <a:t>月）をはじめとした啓発活動</a:t>
          </a:r>
        </a:p>
        <a:p>
          <a:pPr marL="171450" lvl="1" indent="-171450" algn="l" defTabSz="711200">
            <a:lnSpc>
              <a:spcPct val="90000"/>
            </a:lnSpc>
            <a:spcBef>
              <a:spcPct val="0"/>
            </a:spcBef>
            <a:spcAft>
              <a:spcPct val="15000"/>
            </a:spcAft>
            <a:buChar char="••"/>
          </a:pPr>
          <a:r>
            <a:rPr kumimoji="1" lang="ja-JP" altLang="en-US" sz="1600" kern="1200" dirty="0"/>
            <a:t>相談機関一覧の発行</a:t>
          </a:r>
        </a:p>
      </dsp:txBody>
      <dsp:txXfrm>
        <a:off x="0" y="2138627"/>
        <a:ext cx="8640960" cy="926100"/>
      </dsp:txXfrm>
    </dsp:sp>
    <dsp:sp modelId="{164C58FC-9D7E-47A9-BB2A-DD7B6F5A04E3}">
      <dsp:nvSpPr>
        <dsp:cNvPr id="0" name=""/>
        <dsp:cNvSpPr/>
      </dsp:nvSpPr>
      <dsp:spPr>
        <a:xfrm>
          <a:off x="432048" y="1931987"/>
          <a:ext cx="6048672" cy="4132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25" tIns="0" rIns="228625" bIns="0" numCol="1" spcCol="1270" anchor="ctr" anchorCtr="0">
          <a:noAutofit/>
        </a:bodyPr>
        <a:lstStyle/>
        <a:p>
          <a:pPr lvl="0" algn="l" defTabSz="800100">
            <a:lnSpc>
              <a:spcPct val="90000"/>
            </a:lnSpc>
            <a:spcBef>
              <a:spcPct val="0"/>
            </a:spcBef>
            <a:spcAft>
              <a:spcPct val="35000"/>
            </a:spcAft>
          </a:pPr>
          <a:r>
            <a:rPr kumimoji="1" lang="ja-JP" altLang="en-US" sz="1800" b="1" u="sng" kern="1200" dirty="0"/>
            <a:t>普及啓発</a:t>
          </a:r>
        </a:p>
      </dsp:txBody>
      <dsp:txXfrm>
        <a:off x="452223" y="1952162"/>
        <a:ext cx="6008322" cy="372930"/>
      </dsp:txXfrm>
    </dsp:sp>
    <dsp:sp modelId="{180E70BD-970A-4880-B1A1-48B69B89E4AA}">
      <dsp:nvSpPr>
        <dsp:cNvPr id="0" name=""/>
        <dsp:cNvSpPr/>
      </dsp:nvSpPr>
      <dsp:spPr>
        <a:xfrm>
          <a:off x="0" y="3346967"/>
          <a:ext cx="8640960" cy="65047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70635" tIns="291592" rIns="670635" bIns="113792" numCol="1" spcCol="1270" anchor="t" anchorCtr="0">
          <a:noAutofit/>
        </a:bodyPr>
        <a:lstStyle/>
        <a:p>
          <a:pPr marL="171450" lvl="1" indent="-171450" algn="l" defTabSz="711200">
            <a:lnSpc>
              <a:spcPct val="90000"/>
            </a:lnSpc>
            <a:spcBef>
              <a:spcPct val="0"/>
            </a:spcBef>
            <a:spcAft>
              <a:spcPct val="15000"/>
            </a:spcAft>
            <a:buChar char="••"/>
          </a:pPr>
          <a:r>
            <a:rPr kumimoji="1" lang="ja-JP" altLang="en-US" sz="1600" kern="1200" dirty="0"/>
            <a:t>自殺対策庁内連絡会、自殺対策連絡懇話会の開催</a:t>
          </a:r>
        </a:p>
      </dsp:txBody>
      <dsp:txXfrm>
        <a:off x="0" y="3346967"/>
        <a:ext cx="8640960" cy="650475"/>
      </dsp:txXfrm>
    </dsp:sp>
    <dsp:sp modelId="{B92DDC5D-636D-43D0-BA6E-E118CC395F63}">
      <dsp:nvSpPr>
        <dsp:cNvPr id="0" name=""/>
        <dsp:cNvSpPr/>
      </dsp:nvSpPr>
      <dsp:spPr>
        <a:xfrm>
          <a:off x="432048" y="3140327"/>
          <a:ext cx="6048672" cy="4132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25" tIns="0" rIns="228625" bIns="0" numCol="1" spcCol="1270" anchor="ctr" anchorCtr="0">
          <a:noAutofit/>
        </a:bodyPr>
        <a:lstStyle/>
        <a:p>
          <a:pPr lvl="0" algn="l" defTabSz="800100">
            <a:lnSpc>
              <a:spcPct val="90000"/>
            </a:lnSpc>
            <a:spcBef>
              <a:spcPct val="0"/>
            </a:spcBef>
            <a:spcAft>
              <a:spcPct val="35000"/>
            </a:spcAft>
          </a:pPr>
          <a:r>
            <a:rPr kumimoji="1" lang="ja-JP" altLang="en-US" sz="1800" b="1" u="sng" kern="1200" dirty="0"/>
            <a:t>市内関係機関の連絡調整</a:t>
          </a:r>
        </a:p>
      </dsp:txBody>
      <dsp:txXfrm>
        <a:off x="452223" y="3160502"/>
        <a:ext cx="6008322" cy="37293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フッター プレースホルダー 5">
            <a:extLst>
              <a:ext uri="{FF2B5EF4-FFF2-40B4-BE49-F238E27FC236}">
                <a16:creationId xmlns:a16="http://schemas.microsoft.com/office/drawing/2014/main" id="{EECCB170-28D4-400A-A421-C24B03C1D453}"/>
              </a:ext>
            </a:extLst>
          </p:cNvPr>
          <p:cNvSpPr>
            <a:spLocks noGrp="1"/>
          </p:cNvSpPr>
          <p:nvPr>
            <p:ph type="ftr" sz="quarter" idx="2"/>
          </p:nvPr>
        </p:nvSpPr>
        <p:spPr>
          <a:xfrm>
            <a:off x="0" y="6397625"/>
            <a:ext cx="4275138" cy="33813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5B23E5D8-6EB8-4CE7-AEC4-8EB1FFD1545F}"/>
              </a:ext>
            </a:extLst>
          </p:cNvPr>
          <p:cNvSpPr>
            <a:spLocks noGrp="1"/>
          </p:cNvSpPr>
          <p:nvPr>
            <p:ph type="sldNum" sz="quarter" idx="3"/>
          </p:nvPr>
        </p:nvSpPr>
        <p:spPr>
          <a:xfrm>
            <a:off x="5587733" y="6397620"/>
            <a:ext cx="4169959" cy="338143"/>
          </a:xfrm>
          <a:prstGeom prst="rect">
            <a:avLst/>
          </a:prstGeom>
        </p:spPr>
        <p:txBody>
          <a:bodyPr vert="horz" lIns="91440" tIns="45720" rIns="91440" bIns="45720" rtlCol="0" anchor="b"/>
          <a:lstStyle>
            <a:lvl1pPr algn="r">
              <a:defRPr sz="1200"/>
            </a:lvl1pPr>
          </a:lstStyle>
          <a:p>
            <a:fld id="{A6B5C734-BBBA-4934-B002-1F3F12F55280}" type="slidenum">
              <a:rPr kumimoji="1" lang="ja-JP" altLang="en-US" smtClean="0"/>
              <a:t>‹#›</a:t>
            </a:fld>
            <a:endParaRPr kumimoji="1" lang="ja-JP" altLang="en-US"/>
          </a:p>
        </p:txBody>
      </p:sp>
    </p:spTree>
    <p:extLst>
      <p:ext uri="{BB962C8B-B14F-4D97-AF65-F5344CB8AC3E}">
        <p14:creationId xmlns:p14="http://schemas.microsoft.com/office/powerpoint/2010/main" val="359494482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4276255" cy="33705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587733" y="1"/>
            <a:ext cx="4276254" cy="337059"/>
          </a:xfrm>
          <a:prstGeom prst="rect">
            <a:avLst/>
          </a:prstGeom>
        </p:spPr>
        <p:txBody>
          <a:bodyPr vert="horz" lIns="91440" tIns="45720" rIns="91440" bIns="45720" rtlCol="0"/>
          <a:lstStyle>
            <a:lvl1pPr algn="r">
              <a:defRPr sz="1200"/>
            </a:lvl1pPr>
          </a:lstStyle>
          <a:p>
            <a:fld id="{7110A3CF-C5FA-42F5-AB9B-059C7BD144AF}" type="datetimeFigureOut">
              <a:rPr kumimoji="1" lang="ja-JP" altLang="en-US" smtClean="0"/>
              <a:t>2022/1/7</a:t>
            </a:fld>
            <a:endParaRPr kumimoji="1" lang="ja-JP" altLang="en-US"/>
          </a:p>
        </p:txBody>
      </p:sp>
      <p:sp>
        <p:nvSpPr>
          <p:cNvPr id="4" name="スライド イメージ プレースホルダー 3"/>
          <p:cNvSpPr>
            <a:spLocks noGrp="1" noRot="1" noChangeAspect="1"/>
          </p:cNvSpPr>
          <p:nvPr>
            <p:ph type="sldImg" idx="2"/>
          </p:nvPr>
        </p:nvSpPr>
        <p:spPr>
          <a:xfrm>
            <a:off x="3248025" y="504825"/>
            <a:ext cx="3370263" cy="25273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85934" y="3199352"/>
            <a:ext cx="7894446" cy="303136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397620"/>
            <a:ext cx="4276255" cy="337059"/>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587733" y="6397620"/>
            <a:ext cx="4276254" cy="337059"/>
          </a:xfrm>
          <a:prstGeom prst="rect">
            <a:avLst/>
          </a:prstGeom>
        </p:spPr>
        <p:txBody>
          <a:bodyPr vert="horz" lIns="91440" tIns="45720" rIns="91440" bIns="45720" rtlCol="0" anchor="b"/>
          <a:lstStyle>
            <a:lvl1pPr algn="r">
              <a:defRPr sz="1200"/>
            </a:lvl1pPr>
          </a:lstStyle>
          <a:p>
            <a:fld id="{FBCAE547-1A1A-4745-9352-C3A3700218DC}" type="slidenum">
              <a:rPr kumimoji="1" lang="ja-JP" altLang="en-US" smtClean="0"/>
              <a:t>‹#›</a:t>
            </a:fld>
            <a:endParaRPr kumimoji="1" lang="ja-JP" altLang="en-US"/>
          </a:p>
        </p:txBody>
      </p:sp>
    </p:spTree>
    <p:extLst>
      <p:ext uri="{BB962C8B-B14F-4D97-AF65-F5344CB8AC3E}">
        <p14:creationId xmlns:p14="http://schemas.microsoft.com/office/powerpoint/2010/main" val="200212370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それでは、堺市二次医療圏における取組状況をご説明いたします。ここでは「資料１」及び「資料１－１～１－４」を使用します。</a:t>
            </a:r>
            <a:endParaRPr kumimoji="1" lang="en-US" altLang="ja-JP" dirty="0"/>
          </a:p>
          <a:p>
            <a:r>
              <a:rPr kumimoji="1" lang="ja-JP" altLang="en-US" dirty="0"/>
              <a:t>それではまず「資料１」をご覧ください。</a:t>
            </a:r>
            <a:endParaRPr kumimoji="1" lang="en-US" altLang="ja-JP" dirty="0"/>
          </a:p>
        </p:txBody>
      </p:sp>
      <p:sp>
        <p:nvSpPr>
          <p:cNvPr id="4" name="スライド番号プレースホルダー 3"/>
          <p:cNvSpPr>
            <a:spLocks noGrp="1"/>
          </p:cNvSpPr>
          <p:nvPr>
            <p:ph type="sldNum" sz="quarter" idx="10"/>
          </p:nvPr>
        </p:nvSpPr>
        <p:spPr/>
        <p:txBody>
          <a:bodyPr/>
          <a:lstStyle/>
          <a:p>
            <a:fld id="{FBCAE547-1A1A-4745-9352-C3A3700218DC}" type="slidenum">
              <a:rPr kumimoji="1" lang="ja-JP" altLang="en-US" smtClean="0"/>
              <a:t>1</a:t>
            </a:fld>
            <a:endParaRPr kumimoji="1" lang="ja-JP" altLang="en-US"/>
          </a:p>
        </p:txBody>
      </p:sp>
    </p:spTree>
    <p:extLst>
      <p:ext uri="{BB962C8B-B14F-4D97-AF65-F5344CB8AC3E}">
        <p14:creationId xmlns:p14="http://schemas.microsoft.com/office/powerpoint/2010/main" val="12148177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BCAE547-1A1A-4745-9352-C3A3700218DC}"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4796340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672AE4C-EA7D-4679-94BF-6C5F21393401}" type="slidenum">
              <a:rPr kumimoji="1" lang="ja-JP" altLang="en-US" smtClean="0"/>
              <a:t>11</a:t>
            </a:fld>
            <a:endParaRPr kumimoji="1" lang="ja-JP" altLang="en-US"/>
          </a:p>
        </p:txBody>
      </p:sp>
    </p:spTree>
    <p:extLst>
      <p:ext uri="{BB962C8B-B14F-4D97-AF65-F5344CB8AC3E}">
        <p14:creationId xmlns:p14="http://schemas.microsoft.com/office/powerpoint/2010/main" val="40657907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BCAE547-1A1A-4745-9352-C3A3700218DC}" type="slidenum">
              <a:rPr kumimoji="1" lang="ja-JP" altLang="en-US" smtClean="0"/>
              <a:t>12</a:t>
            </a:fld>
            <a:endParaRPr kumimoji="1" lang="ja-JP" altLang="en-US"/>
          </a:p>
        </p:txBody>
      </p:sp>
    </p:spTree>
    <p:extLst>
      <p:ext uri="{BB962C8B-B14F-4D97-AF65-F5344CB8AC3E}">
        <p14:creationId xmlns:p14="http://schemas.microsoft.com/office/powerpoint/2010/main" val="36751051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精神保健課いのちの応援係の片山と申します。</a:t>
            </a:r>
            <a:endParaRPr kumimoji="1" lang="en-US" altLang="ja-JP" dirty="0"/>
          </a:p>
          <a:p>
            <a:r>
              <a:rPr kumimoji="1" lang="ja-JP" altLang="en-US" dirty="0"/>
              <a:t>よろしくお願い致します。</a:t>
            </a:r>
            <a:endParaRPr kumimoji="1" lang="en-US" altLang="ja-JP" dirty="0"/>
          </a:p>
          <a:p>
            <a:endParaRPr kumimoji="1" lang="en-US" altLang="ja-JP" dirty="0"/>
          </a:p>
          <a:p>
            <a:r>
              <a:rPr kumimoji="1" lang="ja-JP" altLang="en-US" dirty="0"/>
              <a:t>本市自殺対策に関しましては「堺市自殺対策推進計画（第２次）」に基づき取組を実施しています。</a:t>
            </a:r>
            <a:endParaRPr kumimoji="1" lang="en-US" altLang="ja-JP" dirty="0"/>
          </a:p>
          <a:p>
            <a:r>
              <a:rPr kumimoji="1" lang="ja-JP" altLang="en-US" dirty="0"/>
              <a:t>取組状況のご報告の前に、本市における自殺者数の推移についてご説明いたします。</a:t>
            </a:r>
            <a:endParaRPr kumimoji="1" lang="en-US" altLang="ja-JP" dirty="0"/>
          </a:p>
          <a:p>
            <a:endParaRPr kumimoji="1" lang="en-US" altLang="ja-JP" dirty="0"/>
          </a:p>
          <a:p>
            <a:r>
              <a:rPr kumimoji="1" lang="ja-JP" altLang="ja-JP" sz="1200" kern="1200" dirty="0">
                <a:solidFill>
                  <a:schemeClr val="tx1"/>
                </a:solidFill>
                <a:effectLst/>
                <a:latin typeface="+mn-lt"/>
                <a:ea typeface="+mn-ea"/>
                <a:cs typeface="+mn-cs"/>
              </a:rPr>
              <a:t>こちらは平成</a:t>
            </a:r>
            <a:r>
              <a:rPr kumimoji="1" lang="en-US" altLang="ja-JP" sz="1200" kern="1200" dirty="0">
                <a:solidFill>
                  <a:schemeClr val="tx1"/>
                </a:solidFill>
                <a:effectLst/>
                <a:latin typeface="+mn-lt"/>
                <a:ea typeface="+mn-ea"/>
                <a:cs typeface="+mn-cs"/>
              </a:rPr>
              <a:t>29</a:t>
            </a:r>
            <a:r>
              <a:rPr kumimoji="1" lang="ja-JP" altLang="ja-JP" sz="1200" kern="1200" dirty="0">
                <a:solidFill>
                  <a:schemeClr val="tx1"/>
                </a:solidFill>
                <a:effectLst/>
                <a:latin typeface="+mn-lt"/>
                <a:ea typeface="+mn-ea"/>
                <a:cs typeface="+mn-cs"/>
              </a:rPr>
              <a:t>年までの、人口動態統計に基づく自殺者数の</a:t>
            </a:r>
            <a:r>
              <a:rPr kumimoji="1" lang="ja-JP" altLang="en-US" sz="1200" kern="1200" dirty="0">
                <a:solidFill>
                  <a:schemeClr val="tx1"/>
                </a:solidFill>
                <a:effectLst/>
                <a:latin typeface="+mn-lt"/>
                <a:ea typeface="+mn-ea"/>
                <a:cs typeface="+mn-cs"/>
              </a:rPr>
              <a:t>「確定値」</a:t>
            </a:r>
            <a:r>
              <a:rPr kumimoji="1" lang="ja-JP" altLang="ja-JP" sz="1200" kern="1200" dirty="0">
                <a:solidFill>
                  <a:schemeClr val="tx1"/>
                </a:solidFill>
                <a:effectLst/>
                <a:latin typeface="+mn-lt"/>
                <a:ea typeface="+mn-ea"/>
                <a:cs typeface="+mn-cs"/>
              </a:rPr>
              <a:t>です。</a:t>
            </a:r>
          </a:p>
          <a:p>
            <a:r>
              <a:rPr kumimoji="1" lang="ja-JP" altLang="ja-JP" sz="1200" kern="1200" dirty="0">
                <a:solidFill>
                  <a:schemeClr val="tx1"/>
                </a:solidFill>
                <a:effectLst/>
                <a:latin typeface="+mn-lt"/>
                <a:ea typeface="+mn-ea"/>
                <a:cs typeface="+mn-cs"/>
              </a:rPr>
              <a:t>全国で見ますと、自殺者数そのものは減少傾向にあります。しかし、忘れてはならないこととして、例えば失業率といった他の統計の数字と違い、自殺で亡くなった方は戻ってきません。本来は、積上げグラフで表現するような、そういった意識で見るべきものである、というところは念頭に置いておきたいと考えております。この後の説明で、便宜的に「増える」「減る」というような説明の仕方をいたしますが、この部分は念頭に置いておくべきと考えます。</a:t>
            </a:r>
            <a:endParaRPr kumimoji="1" lang="en-US" altLang="ja-JP" sz="1200" kern="1200" dirty="0">
              <a:solidFill>
                <a:schemeClr val="tx1"/>
              </a:solidFill>
              <a:effectLst/>
              <a:latin typeface="+mn-lt"/>
              <a:ea typeface="+mn-ea"/>
              <a:cs typeface="+mn-cs"/>
            </a:endParaRPr>
          </a:p>
          <a:p>
            <a:endParaRPr kumimoji="1" lang="ja-JP" altLang="ja-JP" sz="1200" kern="1200" dirty="0">
              <a:solidFill>
                <a:schemeClr val="tx1"/>
              </a:solidFill>
              <a:effectLst/>
              <a:latin typeface="+mn-lt"/>
              <a:ea typeface="+mn-ea"/>
              <a:cs typeface="+mn-cs"/>
            </a:endParaRPr>
          </a:p>
          <a:p>
            <a:r>
              <a:rPr kumimoji="1" lang="ja-JP" altLang="ja-JP" sz="1200" kern="1200" dirty="0">
                <a:solidFill>
                  <a:schemeClr val="tx1"/>
                </a:solidFill>
                <a:effectLst/>
                <a:latin typeface="+mn-lt"/>
                <a:ea typeface="+mn-ea"/>
                <a:cs typeface="+mn-cs"/>
              </a:rPr>
              <a:t>直近５年で見ますと、平成</a:t>
            </a:r>
            <a:r>
              <a:rPr kumimoji="1" lang="en-US" altLang="ja-JP" sz="1200" kern="1200" dirty="0">
                <a:solidFill>
                  <a:schemeClr val="tx1"/>
                </a:solidFill>
                <a:effectLst/>
                <a:latin typeface="+mn-lt"/>
                <a:ea typeface="+mn-ea"/>
                <a:cs typeface="+mn-cs"/>
              </a:rPr>
              <a:t>27</a:t>
            </a:r>
            <a:r>
              <a:rPr kumimoji="1" lang="ja-JP" altLang="ja-JP" sz="1200" kern="1200" dirty="0">
                <a:solidFill>
                  <a:schemeClr val="tx1"/>
                </a:solidFill>
                <a:effectLst/>
                <a:latin typeface="+mn-lt"/>
                <a:ea typeface="+mn-ea"/>
                <a:cs typeface="+mn-cs"/>
              </a:rPr>
              <a:t>年に全国の数値を上回る結果となり、以降、全国の数値より下回っていました</a:t>
            </a:r>
            <a:r>
              <a:rPr kumimoji="1" lang="ja-JP" altLang="en-US" sz="1200" kern="1200" dirty="0">
                <a:solidFill>
                  <a:schemeClr val="tx1"/>
                </a:solidFill>
                <a:effectLst/>
                <a:latin typeface="+mn-lt"/>
                <a:ea typeface="+mn-ea"/>
                <a:cs typeface="+mn-cs"/>
              </a:rPr>
              <a:t>。</a:t>
            </a:r>
            <a:endParaRPr kumimoji="1" lang="en-US" altLang="ja-JP" sz="1200" kern="1200" dirty="0">
              <a:solidFill>
                <a:schemeClr val="tx1"/>
              </a:solidFill>
              <a:effectLst/>
              <a:latin typeface="+mn-lt"/>
              <a:ea typeface="+mn-ea"/>
              <a:cs typeface="+mn-cs"/>
            </a:endParaRPr>
          </a:p>
          <a:p>
            <a:r>
              <a:rPr kumimoji="1" lang="ja-JP" altLang="ja-JP" sz="1200" kern="1200" dirty="0">
                <a:solidFill>
                  <a:schemeClr val="tx1"/>
                </a:solidFill>
                <a:effectLst/>
                <a:latin typeface="+mn-lt"/>
                <a:ea typeface="+mn-ea"/>
                <a:cs typeface="+mn-cs"/>
              </a:rPr>
              <a:t>平成</a:t>
            </a:r>
            <a:r>
              <a:rPr kumimoji="1" lang="en-US" altLang="ja-JP" sz="1200" kern="1200" dirty="0">
                <a:solidFill>
                  <a:schemeClr val="tx1"/>
                </a:solidFill>
                <a:effectLst/>
                <a:latin typeface="+mn-lt"/>
                <a:ea typeface="+mn-ea"/>
                <a:cs typeface="+mn-cs"/>
              </a:rPr>
              <a:t>30</a:t>
            </a:r>
            <a:r>
              <a:rPr kumimoji="1" lang="ja-JP" altLang="en-US" sz="1200" kern="1200" dirty="0">
                <a:solidFill>
                  <a:schemeClr val="tx1"/>
                </a:solidFill>
                <a:effectLst/>
                <a:latin typeface="+mn-lt"/>
                <a:ea typeface="+mn-ea"/>
                <a:cs typeface="+mn-cs"/>
              </a:rPr>
              <a:t>年の確定値は定まっていないため、概数値となりますが、次のページをご覧ください。</a:t>
            </a:r>
            <a:endParaRPr kumimoji="1" lang="ja-JP" altLang="en-US" dirty="0"/>
          </a:p>
        </p:txBody>
      </p:sp>
      <p:sp>
        <p:nvSpPr>
          <p:cNvPr id="4" name="スライド番号プレースホルダー 3"/>
          <p:cNvSpPr>
            <a:spLocks noGrp="1"/>
          </p:cNvSpPr>
          <p:nvPr>
            <p:ph type="sldNum" sz="quarter" idx="10"/>
          </p:nvPr>
        </p:nvSpPr>
        <p:spPr/>
        <p:txBody>
          <a:bodyPr/>
          <a:lstStyle/>
          <a:p>
            <a:fld id="{FBCAE547-1A1A-4745-9352-C3A3700218DC}" type="slidenum">
              <a:rPr kumimoji="1" lang="ja-JP" altLang="en-US" smtClean="0"/>
              <a:t>13</a:t>
            </a:fld>
            <a:endParaRPr kumimoji="1" lang="ja-JP" altLang="en-US"/>
          </a:p>
        </p:txBody>
      </p:sp>
    </p:spTree>
    <p:extLst>
      <p:ext uri="{BB962C8B-B14F-4D97-AF65-F5344CB8AC3E}">
        <p14:creationId xmlns:p14="http://schemas.microsoft.com/office/powerpoint/2010/main" val="19366195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a:solidFill>
                  <a:schemeClr val="tx1"/>
                </a:solidFill>
                <a:effectLst/>
                <a:latin typeface="+mn-lt"/>
                <a:ea typeface="+mn-ea"/>
                <a:cs typeface="+mn-cs"/>
              </a:rPr>
              <a:t>平成</a:t>
            </a:r>
            <a:r>
              <a:rPr kumimoji="1" lang="en-US" altLang="ja-JP" sz="1200" kern="1200" dirty="0">
                <a:solidFill>
                  <a:schemeClr val="tx1"/>
                </a:solidFill>
                <a:effectLst/>
                <a:latin typeface="+mn-lt"/>
                <a:ea typeface="+mn-ea"/>
                <a:cs typeface="+mn-cs"/>
              </a:rPr>
              <a:t>30</a:t>
            </a:r>
            <a:r>
              <a:rPr kumimoji="1" lang="ja-JP" altLang="ja-JP" sz="1200" kern="1200" dirty="0">
                <a:solidFill>
                  <a:schemeClr val="tx1"/>
                </a:solidFill>
                <a:effectLst/>
                <a:latin typeface="+mn-lt"/>
                <a:ea typeface="+mn-ea"/>
                <a:cs typeface="+mn-cs"/>
              </a:rPr>
              <a:t>年の、人口動態統計</a:t>
            </a:r>
            <a:r>
              <a:rPr kumimoji="1" lang="en-US" altLang="ja-JP" sz="1200" kern="1200" dirty="0">
                <a:solidFill>
                  <a:schemeClr val="tx1"/>
                </a:solidFill>
                <a:effectLst/>
                <a:latin typeface="+mn-lt"/>
                <a:ea typeface="+mn-ea"/>
                <a:cs typeface="+mn-cs"/>
              </a:rPr>
              <a:t>(</a:t>
            </a:r>
            <a:r>
              <a:rPr kumimoji="1" lang="ja-JP" altLang="ja-JP" sz="1200" kern="1200" dirty="0">
                <a:solidFill>
                  <a:schemeClr val="tx1"/>
                </a:solidFill>
                <a:effectLst/>
                <a:latin typeface="+mn-lt"/>
                <a:ea typeface="+mn-ea"/>
                <a:cs typeface="+mn-cs"/>
              </a:rPr>
              <a:t>概数</a:t>
            </a:r>
            <a:r>
              <a:rPr kumimoji="1" lang="ja-JP" altLang="en-US" sz="1200" kern="1200" dirty="0">
                <a:solidFill>
                  <a:schemeClr val="tx1"/>
                </a:solidFill>
                <a:effectLst/>
                <a:latin typeface="+mn-lt"/>
                <a:ea typeface="+mn-ea"/>
                <a:cs typeface="+mn-cs"/>
              </a:rPr>
              <a:t>値</a:t>
            </a:r>
            <a:r>
              <a:rPr kumimoji="1" lang="en-US" altLang="ja-JP" sz="1200" kern="1200" dirty="0">
                <a:solidFill>
                  <a:schemeClr val="tx1"/>
                </a:solidFill>
                <a:effectLst/>
                <a:latin typeface="+mn-lt"/>
                <a:ea typeface="+mn-ea"/>
                <a:cs typeface="+mn-cs"/>
              </a:rPr>
              <a:t>)</a:t>
            </a:r>
            <a:r>
              <a:rPr kumimoji="1" lang="ja-JP" altLang="ja-JP" sz="1200" kern="1200" dirty="0">
                <a:solidFill>
                  <a:schemeClr val="tx1"/>
                </a:solidFill>
                <a:effectLst/>
                <a:latin typeface="+mn-lt"/>
                <a:ea typeface="+mn-ea"/>
                <a:cs typeface="+mn-cs"/>
              </a:rPr>
              <a:t>です。</a:t>
            </a:r>
          </a:p>
          <a:p>
            <a:r>
              <a:rPr kumimoji="1" lang="ja-JP" altLang="ja-JP" sz="1200" kern="1200" dirty="0">
                <a:solidFill>
                  <a:schemeClr val="tx1"/>
                </a:solidFill>
                <a:effectLst/>
                <a:latin typeface="+mn-lt"/>
                <a:ea typeface="+mn-ea"/>
                <a:cs typeface="+mn-cs"/>
              </a:rPr>
              <a:t>堺市部分を</a:t>
            </a:r>
            <a:r>
              <a:rPr kumimoji="1" lang="ja-JP" altLang="en-US" sz="1200" kern="1200" dirty="0">
                <a:solidFill>
                  <a:schemeClr val="tx1"/>
                </a:solidFill>
                <a:effectLst/>
                <a:latin typeface="+mn-lt"/>
                <a:ea typeface="+mn-ea"/>
                <a:cs typeface="+mn-cs"/>
              </a:rPr>
              <a:t>太線ラインでしるしています。</a:t>
            </a:r>
            <a:r>
              <a:rPr kumimoji="1" lang="en-US" altLang="ja-JP" sz="1200" kern="1200" dirty="0">
                <a:solidFill>
                  <a:schemeClr val="tx1"/>
                </a:solidFill>
                <a:effectLst/>
                <a:latin typeface="+mn-lt"/>
                <a:ea typeface="+mn-ea"/>
                <a:cs typeface="+mn-cs"/>
              </a:rPr>
              <a:t>29</a:t>
            </a:r>
            <a:r>
              <a:rPr kumimoji="1" lang="ja-JP" altLang="ja-JP" sz="1200" kern="1200" dirty="0">
                <a:solidFill>
                  <a:schemeClr val="tx1"/>
                </a:solidFill>
                <a:effectLst/>
                <a:latin typeface="+mn-lt"/>
                <a:ea typeface="+mn-ea"/>
                <a:cs typeface="+mn-cs"/>
              </a:rPr>
              <a:t>年の値が右に書いていますけども、</a:t>
            </a:r>
            <a:r>
              <a:rPr kumimoji="1" lang="en-US" altLang="ja-JP" sz="1200" kern="1200" dirty="0">
                <a:solidFill>
                  <a:schemeClr val="tx1"/>
                </a:solidFill>
                <a:effectLst/>
                <a:latin typeface="+mn-lt"/>
                <a:ea typeface="+mn-ea"/>
                <a:cs typeface="+mn-cs"/>
              </a:rPr>
              <a:t>131</a:t>
            </a:r>
            <a:r>
              <a:rPr kumimoji="1" lang="ja-JP" altLang="ja-JP" sz="1200" kern="1200" dirty="0">
                <a:solidFill>
                  <a:schemeClr val="tx1"/>
                </a:solidFill>
                <a:effectLst/>
                <a:latin typeface="+mn-lt"/>
                <a:ea typeface="+mn-ea"/>
                <a:cs typeface="+mn-cs"/>
              </a:rPr>
              <a:t>名から</a:t>
            </a:r>
            <a:r>
              <a:rPr kumimoji="1" lang="en-US" altLang="ja-JP" sz="1200" kern="1200" dirty="0">
                <a:solidFill>
                  <a:schemeClr val="tx1"/>
                </a:solidFill>
                <a:effectLst/>
                <a:latin typeface="+mn-lt"/>
                <a:ea typeface="+mn-ea"/>
                <a:cs typeface="+mn-cs"/>
              </a:rPr>
              <a:t>143</a:t>
            </a:r>
            <a:r>
              <a:rPr kumimoji="1" lang="ja-JP" altLang="ja-JP" sz="1200" kern="1200" dirty="0">
                <a:solidFill>
                  <a:schemeClr val="tx1"/>
                </a:solidFill>
                <a:effectLst/>
                <a:latin typeface="+mn-lt"/>
                <a:ea typeface="+mn-ea"/>
                <a:cs typeface="+mn-cs"/>
              </a:rPr>
              <a:t>名と自殺者数は</a:t>
            </a:r>
            <a:r>
              <a:rPr kumimoji="1" lang="en-US" altLang="ja-JP" sz="1200" kern="1200" dirty="0">
                <a:solidFill>
                  <a:schemeClr val="tx1"/>
                </a:solidFill>
                <a:effectLst/>
                <a:latin typeface="+mn-lt"/>
                <a:ea typeface="+mn-ea"/>
                <a:cs typeface="+mn-cs"/>
              </a:rPr>
              <a:t>12</a:t>
            </a:r>
            <a:r>
              <a:rPr kumimoji="1" lang="ja-JP" altLang="ja-JP" sz="1200" kern="1200" dirty="0">
                <a:solidFill>
                  <a:schemeClr val="tx1"/>
                </a:solidFill>
                <a:effectLst/>
                <a:latin typeface="+mn-lt"/>
                <a:ea typeface="+mn-ea"/>
                <a:cs typeface="+mn-cs"/>
              </a:rPr>
              <a:t>名増加したというところです。</a:t>
            </a:r>
            <a:endParaRPr kumimoji="1" lang="en-US" altLang="ja-JP" sz="1200" kern="1200" dirty="0">
              <a:solidFill>
                <a:schemeClr val="tx1"/>
              </a:solidFill>
              <a:effectLst/>
              <a:latin typeface="+mn-lt"/>
              <a:ea typeface="+mn-ea"/>
              <a:cs typeface="+mn-cs"/>
            </a:endParaRPr>
          </a:p>
          <a:p>
            <a:r>
              <a:rPr kumimoji="1" lang="ja-JP" altLang="ja-JP" sz="1200" kern="1200" dirty="0">
                <a:solidFill>
                  <a:schemeClr val="tx1"/>
                </a:solidFill>
                <a:effectLst/>
                <a:latin typeface="+mn-lt"/>
                <a:ea typeface="+mn-ea"/>
                <a:cs typeface="+mn-cs"/>
              </a:rPr>
              <a:t>他の政令市と比較しますと、</a:t>
            </a:r>
            <a:r>
              <a:rPr kumimoji="1" lang="en-US" altLang="ja-JP" sz="1200" kern="1200" dirty="0">
                <a:solidFill>
                  <a:schemeClr val="tx1"/>
                </a:solidFill>
                <a:effectLst/>
                <a:latin typeface="+mn-lt"/>
                <a:ea typeface="+mn-ea"/>
                <a:cs typeface="+mn-cs"/>
              </a:rPr>
              <a:t>19</a:t>
            </a:r>
            <a:r>
              <a:rPr kumimoji="1" lang="ja-JP" altLang="ja-JP" sz="1200" kern="1200" dirty="0">
                <a:solidFill>
                  <a:schemeClr val="tx1"/>
                </a:solidFill>
                <a:effectLst/>
                <a:latin typeface="+mn-lt"/>
                <a:ea typeface="+mn-ea"/>
                <a:cs typeface="+mn-cs"/>
              </a:rPr>
              <a:t>番目、ということとなっております。</a:t>
            </a:r>
            <a:r>
              <a:rPr kumimoji="1" lang="ja-JP" altLang="en-US" sz="1200" kern="1200" dirty="0">
                <a:solidFill>
                  <a:schemeClr val="tx1"/>
                </a:solidFill>
                <a:effectLst/>
                <a:latin typeface="+mn-lt"/>
                <a:ea typeface="+mn-ea"/>
                <a:cs typeface="+mn-cs"/>
              </a:rPr>
              <a:t>　　</a:t>
            </a:r>
            <a:r>
              <a:rPr kumimoji="1" lang="ja-JP" altLang="ja-JP" sz="1200" kern="1200" dirty="0">
                <a:solidFill>
                  <a:schemeClr val="tx1"/>
                </a:solidFill>
                <a:effectLst/>
                <a:latin typeface="+mn-lt"/>
                <a:ea typeface="+mn-ea"/>
                <a:cs typeface="+mn-cs"/>
              </a:rPr>
              <a:t>（大阪府は</a:t>
            </a:r>
            <a:r>
              <a:rPr kumimoji="1" lang="en-US" altLang="ja-JP" sz="1200" kern="1200" dirty="0">
                <a:solidFill>
                  <a:schemeClr val="tx1"/>
                </a:solidFill>
                <a:effectLst/>
                <a:latin typeface="+mn-lt"/>
                <a:ea typeface="+mn-ea"/>
                <a:cs typeface="+mn-cs"/>
              </a:rPr>
              <a:t>16.7</a:t>
            </a:r>
            <a:r>
              <a:rPr kumimoji="1" lang="ja-JP" altLang="ja-JP" sz="1200" kern="1200" dirty="0">
                <a:solidFill>
                  <a:schemeClr val="tx1"/>
                </a:solidFill>
                <a:effectLst/>
                <a:latin typeface="+mn-lt"/>
                <a:ea typeface="+mn-ea"/>
                <a:cs typeface="+mn-cs"/>
              </a:rPr>
              <a:t>⇒</a:t>
            </a:r>
            <a:r>
              <a:rPr kumimoji="1" lang="en-US" altLang="ja-JP" sz="1200" kern="1200" dirty="0">
                <a:solidFill>
                  <a:schemeClr val="tx1"/>
                </a:solidFill>
                <a:effectLst/>
                <a:latin typeface="+mn-lt"/>
                <a:ea typeface="+mn-ea"/>
                <a:cs typeface="+mn-cs"/>
              </a:rPr>
              <a:t>16.9</a:t>
            </a:r>
            <a:r>
              <a:rPr kumimoji="1" lang="ja-JP" altLang="ja-JP" sz="1200" kern="1200" dirty="0">
                <a:solidFill>
                  <a:schemeClr val="tx1"/>
                </a:solidFill>
                <a:effectLst/>
                <a:latin typeface="+mn-lt"/>
                <a:ea typeface="+mn-ea"/>
                <a:cs typeface="+mn-cs"/>
              </a:rPr>
              <a:t>）（大阪市は</a:t>
            </a:r>
            <a:r>
              <a:rPr kumimoji="1" lang="en-US" altLang="ja-JP" sz="1200" kern="1200" dirty="0">
                <a:solidFill>
                  <a:schemeClr val="tx1"/>
                </a:solidFill>
                <a:effectLst/>
                <a:latin typeface="+mn-lt"/>
                <a:ea typeface="+mn-ea"/>
                <a:cs typeface="+mn-cs"/>
              </a:rPr>
              <a:t>19.8</a:t>
            </a:r>
            <a:r>
              <a:rPr kumimoji="1" lang="ja-JP" altLang="ja-JP" sz="1200" kern="1200" dirty="0">
                <a:solidFill>
                  <a:schemeClr val="tx1"/>
                </a:solidFill>
                <a:effectLst/>
                <a:latin typeface="+mn-lt"/>
                <a:ea typeface="+mn-ea"/>
                <a:cs typeface="+mn-cs"/>
              </a:rPr>
              <a:t>⇒</a:t>
            </a:r>
            <a:r>
              <a:rPr kumimoji="1" lang="en-US" altLang="ja-JP" sz="1200" kern="1200" dirty="0">
                <a:solidFill>
                  <a:schemeClr val="tx1"/>
                </a:solidFill>
                <a:effectLst/>
                <a:latin typeface="+mn-lt"/>
                <a:ea typeface="+mn-ea"/>
                <a:cs typeface="+mn-cs"/>
              </a:rPr>
              <a:t>18.6</a:t>
            </a:r>
            <a:r>
              <a:rPr kumimoji="1" lang="ja-JP" altLang="ja-JP" sz="1200" kern="1200" dirty="0">
                <a:solidFill>
                  <a:schemeClr val="tx1"/>
                </a:solidFill>
                <a:effectLst/>
                <a:latin typeface="+mn-lt"/>
                <a:ea typeface="+mn-ea"/>
                <a:cs typeface="+mn-cs"/>
              </a:rPr>
              <a:t>）</a:t>
            </a:r>
            <a:endParaRPr kumimoji="1" lang="en-US" altLang="ja-JP" sz="1200" kern="1200" dirty="0">
              <a:solidFill>
                <a:schemeClr val="tx1"/>
              </a:solidFill>
              <a:effectLst/>
              <a:latin typeface="+mn-lt"/>
              <a:ea typeface="+mn-ea"/>
              <a:cs typeface="+mn-cs"/>
            </a:endParaRPr>
          </a:p>
          <a:p>
            <a:endParaRPr kumimoji="1" lang="ja-JP" altLang="ja-JP" sz="1200" kern="1200" dirty="0">
              <a:solidFill>
                <a:schemeClr val="tx1"/>
              </a:solidFill>
              <a:effectLst/>
              <a:latin typeface="+mn-lt"/>
              <a:ea typeface="+mn-ea"/>
              <a:cs typeface="+mn-cs"/>
            </a:endParaRPr>
          </a:p>
          <a:p>
            <a:r>
              <a:rPr kumimoji="1" lang="ja-JP" altLang="ja-JP" sz="1200" kern="1200" dirty="0">
                <a:solidFill>
                  <a:schemeClr val="tx1"/>
                </a:solidFill>
                <a:effectLst/>
                <a:latin typeface="+mn-lt"/>
                <a:ea typeface="+mn-ea"/>
                <a:cs typeface="+mn-cs"/>
              </a:rPr>
              <a:t>勿論、単年で</a:t>
            </a:r>
            <a:r>
              <a:rPr kumimoji="1" lang="ja-JP" altLang="ja-JP" sz="1200" u="sng" kern="1200" dirty="0">
                <a:solidFill>
                  <a:schemeClr val="tx1"/>
                </a:solidFill>
                <a:effectLst/>
                <a:latin typeface="+mn-lt"/>
                <a:ea typeface="+mn-ea"/>
                <a:cs typeface="+mn-cs"/>
              </a:rPr>
              <a:t>、自殺が増えた背景（手持ち資料参考）</a:t>
            </a:r>
            <a:r>
              <a:rPr kumimoji="1" lang="ja-JP" altLang="ja-JP" sz="1200" kern="1200" dirty="0">
                <a:solidFill>
                  <a:schemeClr val="tx1"/>
                </a:solidFill>
                <a:effectLst/>
                <a:latin typeface="+mn-lt"/>
                <a:ea typeface="+mn-ea"/>
                <a:cs typeface="+mn-cs"/>
              </a:rPr>
              <a:t>や、本市自殺対策の取組そのものを評価できるものではないかと思われますが、全国的に減少している背景や各自治体での取組状況も踏まえ、一人でも自殺者を減らしていけるように取り組む必要があると考えております。</a:t>
            </a:r>
            <a:endParaRPr kumimoji="1" lang="en-US" altLang="ja-JP" sz="1200" kern="1200" dirty="0">
              <a:solidFill>
                <a:schemeClr val="tx1"/>
              </a:solidFill>
              <a:effectLst/>
              <a:latin typeface="+mn-lt"/>
              <a:ea typeface="+mn-ea"/>
              <a:cs typeface="+mn-cs"/>
            </a:endParaRPr>
          </a:p>
          <a:p>
            <a:endParaRPr kumimoji="1" lang="ja-JP" altLang="ja-JP" sz="1200" kern="1200" dirty="0">
              <a:solidFill>
                <a:schemeClr val="tx1"/>
              </a:solidFill>
              <a:effectLst/>
              <a:latin typeface="+mn-lt"/>
              <a:ea typeface="+mn-ea"/>
              <a:cs typeface="+mn-cs"/>
            </a:endParaRPr>
          </a:p>
          <a:p>
            <a:r>
              <a:rPr kumimoji="1" lang="ja-JP" altLang="ja-JP" sz="1200" kern="1200" dirty="0">
                <a:solidFill>
                  <a:schemeClr val="tx1"/>
                </a:solidFill>
                <a:effectLst/>
                <a:latin typeface="+mn-lt"/>
                <a:ea typeface="+mn-ea"/>
                <a:cs typeface="+mn-cs"/>
              </a:rPr>
              <a:t>また、お一人が自殺で亡くなられますと、平均して</a:t>
            </a:r>
            <a:r>
              <a:rPr kumimoji="1" lang="en-US" altLang="ja-JP" sz="1200" kern="1200" dirty="0">
                <a:solidFill>
                  <a:schemeClr val="tx1"/>
                </a:solidFill>
                <a:effectLst/>
                <a:latin typeface="+mn-lt"/>
                <a:ea typeface="+mn-ea"/>
                <a:cs typeface="+mn-cs"/>
              </a:rPr>
              <a:t>4</a:t>
            </a:r>
            <a:r>
              <a:rPr kumimoji="1" lang="ja-JP" altLang="ja-JP" sz="1200" kern="1200" dirty="0">
                <a:solidFill>
                  <a:schemeClr val="tx1"/>
                </a:solidFill>
                <a:effectLst/>
                <a:latin typeface="+mn-lt"/>
                <a:ea typeface="+mn-ea"/>
                <a:cs typeface="+mn-cs"/>
              </a:rPr>
              <a:t>人～</a:t>
            </a:r>
            <a:r>
              <a:rPr kumimoji="1" lang="en-US" altLang="ja-JP" sz="1200" kern="1200" dirty="0">
                <a:solidFill>
                  <a:schemeClr val="tx1"/>
                </a:solidFill>
                <a:effectLst/>
                <a:latin typeface="+mn-lt"/>
                <a:ea typeface="+mn-ea"/>
                <a:cs typeface="+mn-cs"/>
              </a:rPr>
              <a:t>5</a:t>
            </a:r>
            <a:r>
              <a:rPr kumimoji="1" lang="ja-JP" altLang="ja-JP" sz="1200" kern="1200" dirty="0">
                <a:solidFill>
                  <a:schemeClr val="tx1"/>
                </a:solidFill>
                <a:effectLst/>
                <a:latin typeface="+mn-lt"/>
                <a:ea typeface="+mn-ea"/>
                <a:cs typeface="+mn-cs"/>
              </a:rPr>
              <a:t>人の方が自死遺族という立場に置かれる、また、その自殺に</a:t>
            </a:r>
            <a:r>
              <a:rPr kumimoji="1" lang="en-US" altLang="ja-JP" sz="1200" kern="1200" dirty="0">
                <a:solidFill>
                  <a:schemeClr val="tx1"/>
                </a:solidFill>
                <a:effectLst/>
                <a:latin typeface="+mn-lt"/>
                <a:ea typeface="+mn-ea"/>
                <a:cs typeface="+mn-cs"/>
              </a:rPr>
              <a:t>20</a:t>
            </a:r>
            <a:r>
              <a:rPr kumimoji="1" lang="ja-JP" altLang="ja-JP" sz="1200" kern="1200" dirty="0">
                <a:solidFill>
                  <a:schemeClr val="tx1"/>
                </a:solidFill>
                <a:effectLst/>
                <a:latin typeface="+mn-lt"/>
                <a:ea typeface="+mn-ea"/>
                <a:cs typeface="+mn-cs"/>
              </a:rPr>
              <a:t>数名が影響を受ける、という研究報告もございます。</a:t>
            </a:r>
            <a:endParaRPr kumimoji="1" lang="en-US" altLang="ja-JP" sz="1200" kern="1200" dirty="0">
              <a:solidFill>
                <a:schemeClr val="tx1"/>
              </a:solidFill>
              <a:effectLst/>
              <a:latin typeface="+mn-lt"/>
              <a:ea typeface="+mn-ea"/>
              <a:cs typeface="+mn-cs"/>
            </a:endParaRPr>
          </a:p>
          <a:p>
            <a:r>
              <a:rPr kumimoji="1" lang="ja-JP" altLang="en-US" sz="1200" kern="1200" dirty="0">
                <a:solidFill>
                  <a:schemeClr val="tx1"/>
                </a:solidFill>
                <a:effectLst/>
                <a:latin typeface="+mn-lt"/>
                <a:ea typeface="+mn-ea"/>
                <a:cs typeface="+mn-cs"/>
              </a:rPr>
              <a:t>次のページをご覧ください。</a:t>
            </a:r>
            <a:endParaRPr kumimoji="1" lang="en-US" altLang="ja-JP" sz="1200" kern="1200" dirty="0">
              <a:solidFill>
                <a:schemeClr val="tx1"/>
              </a:solidFill>
              <a:effectLst/>
              <a:latin typeface="+mn-lt"/>
              <a:ea typeface="+mn-ea"/>
              <a:cs typeface="+mn-cs"/>
            </a:endParaRPr>
          </a:p>
          <a:p>
            <a:endParaRPr kumimoji="1" lang="ja-JP" altLang="en-US" dirty="0"/>
          </a:p>
          <a:p>
            <a:endParaRPr kumimoji="1" lang="ja-JP" altLang="en-US" dirty="0"/>
          </a:p>
        </p:txBody>
      </p:sp>
      <p:sp>
        <p:nvSpPr>
          <p:cNvPr id="4" name="スライド番号プレースホルダー 3"/>
          <p:cNvSpPr>
            <a:spLocks noGrp="1"/>
          </p:cNvSpPr>
          <p:nvPr>
            <p:ph type="sldNum" sz="quarter" idx="10"/>
          </p:nvPr>
        </p:nvSpPr>
        <p:spPr/>
        <p:txBody>
          <a:bodyPr/>
          <a:lstStyle/>
          <a:p>
            <a:fld id="{FBCAE547-1A1A-4745-9352-C3A3700218DC}" type="slidenum">
              <a:rPr kumimoji="1" lang="ja-JP" altLang="en-US" smtClean="0"/>
              <a:t>14</a:t>
            </a:fld>
            <a:endParaRPr kumimoji="1" lang="ja-JP" altLang="en-US"/>
          </a:p>
        </p:txBody>
      </p:sp>
    </p:spTree>
    <p:extLst>
      <p:ext uri="{BB962C8B-B14F-4D97-AF65-F5344CB8AC3E}">
        <p14:creationId xmlns:p14="http://schemas.microsoft.com/office/powerpoint/2010/main" val="19366195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effectLst/>
                <a:latin typeface="+mn-lt"/>
                <a:ea typeface="+mn-ea"/>
                <a:cs typeface="+mn-cs"/>
              </a:rPr>
              <a:t>本市では、直接的な自殺未遂者支援を柱に様々な研修・啓発等を行っています。</a:t>
            </a:r>
            <a:endParaRPr kumimoji="1" lang="en-US" altLang="ja-JP" sz="1200" kern="1200" dirty="0">
              <a:solidFill>
                <a:schemeClr val="tx1"/>
              </a:solidFill>
              <a:effectLst/>
              <a:latin typeface="+mn-lt"/>
              <a:ea typeface="+mn-ea"/>
              <a:cs typeface="+mn-cs"/>
            </a:endParaRPr>
          </a:p>
          <a:p>
            <a:r>
              <a:rPr kumimoji="1" lang="ja-JP" altLang="en-US" dirty="0"/>
              <a:t>「自殺未遂者への相談支援」ですが、</a:t>
            </a:r>
            <a:r>
              <a:rPr kumimoji="1" lang="ja-JP" altLang="en-US" sz="1200" kern="1200" dirty="0">
                <a:solidFill>
                  <a:schemeClr val="tx1"/>
                </a:solidFill>
                <a:effectLst/>
                <a:latin typeface="+mn-lt"/>
                <a:ea typeface="+mn-ea"/>
                <a:cs typeface="+mn-cs"/>
              </a:rPr>
              <a:t>平成</a:t>
            </a:r>
            <a:r>
              <a:rPr kumimoji="1" lang="en-US" altLang="ja-JP" sz="1200" kern="1200" dirty="0">
                <a:solidFill>
                  <a:schemeClr val="tx1"/>
                </a:solidFill>
                <a:effectLst/>
                <a:latin typeface="+mn-lt"/>
                <a:ea typeface="+mn-ea"/>
                <a:cs typeface="+mn-cs"/>
              </a:rPr>
              <a:t>21</a:t>
            </a:r>
            <a:r>
              <a:rPr kumimoji="1" lang="ja-JP" altLang="en-US" sz="1200" kern="1200" dirty="0">
                <a:solidFill>
                  <a:schemeClr val="tx1"/>
                </a:solidFill>
                <a:effectLst/>
                <a:latin typeface="+mn-lt"/>
                <a:ea typeface="+mn-ea"/>
                <a:cs typeface="+mn-cs"/>
              </a:rPr>
              <a:t>年</a:t>
            </a:r>
            <a:r>
              <a:rPr kumimoji="1" lang="en-US" altLang="ja-JP" sz="1200" kern="1200" dirty="0">
                <a:solidFill>
                  <a:schemeClr val="tx1"/>
                </a:solidFill>
                <a:effectLst/>
                <a:latin typeface="+mn-lt"/>
                <a:ea typeface="+mn-ea"/>
                <a:cs typeface="+mn-cs"/>
              </a:rPr>
              <a:t>4</a:t>
            </a:r>
            <a:r>
              <a:rPr kumimoji="1" lang="ja-JP" altLang="en-US" sz="1200" kern="1200" dirty="0">
                <a:solidFill>
                  <a:schemeClr val="tx1"/>
                </a:solidFill>
                <a:effectLst/>
                <a:latin typeface="+mn-lt"/>
                <a:ea typeface="+mn-ea"/>
                <a:cs typeface="+mn-cs"/>
              </a:rPr>
              <a:t>月より</a:t>
            </a:r>
            <a:r>
              <a:rPr kumimoji="1" lang="ja-JP" altLang="ja-JP" sz="1200" kern="1200" dirty="0">
                <a:solidFill>
                  <a:schemeClr val="tx1"/>
                </a:solidFill>
                <a:effectLst/>
                <a:latin typeface="+mn-lt"/>
                <a:ea typeface="+mn-ea"/>
                <a:cs typeface="+mn-cs"/>
              </a:rPr>
              <a:t>開始</a:t>
            </a:r>
            <a:r>
              <a:rPr kumimoji="1" lang="ja-JP" altLang="en-US" sz="1200" kern="1200" dirty="0">
                <a:solidFill>
                  <a:schemeClr val="tx1"/>
                </a:solidFill>
                <a:effectLst/>
                <a:latin typeface="+mn-lt"/>
                <a:ea typeface="+mn-ea"/>
                <a:cs typeface="+mn-cs"/>
              </a:rPr>
              <a:t>し、平成</a:t>
            </a:r>
            <a:r>
              <a:rPr kumimoji="1" lang="en-US" altLang="ja-JP" sz="1200" kern="1200" dirty="0">
                <a:solidFill>
                  <a:schemeClr val="tx1"/>
                </a:solidFill>
                <a:effectLst/>
                <a:latin typeface="+mn-lt"/>
                <a:ea typeface="+mn-ea"/>
                <a:cs typeface="+mn-cs"/>
              </a:rPr>
              <a:t>30</a:t>
            </a:r>
            <a:r>
              <a:rPr kumimoji="1" lang="ja-JP" altLang="en-US" sz="1200" kern="1200" dirty="0">
                <a:solidFill>
                  <a:schemeClr val="tx1"/>
                </a:solidFill>
                <a:effectLst/>
                <a:latin typeface="+mn-lt"/>
                <a:ea typeface="+mn-ea"/>
                <a:cs typeface="+mn-cs"/>
              </a:rPr>
              <a:t>年度末までに、実人数として</a:t>
            </a:r>
            <a:r>
              <a:rPr kumimoji="1" lang="en-US" altLang="ja-JP" sz="1200" kern="1200" dirty="0">
                <a:solidFill>
                  <a:schemeClr val="tx1"/>
                </a:solidFill>
                <a:effectLst/>
                <a:latin typeface="+mn-lt"/>
                <a:ea typeface="+mn-ea"/>
                <a:cs typeface="+mn-cs"/>
              </a:rPr>
              <a:t>579</a:t>
            </a:r>
            <a:r>
              <a:rPr kumimoji="1" lang="ja-JP" altLang="en-US" sz="1200" kern="1200" dirty="0">
                <a:solidFill>
                  <a:schemeClr val="tx1"/>
                </a:solidFill>
                <a:effectLst/>
                <a:latin typeface="+mn-lt"/>
                <a:ea typeface="+mn-ea"/>
                <a:cs typeface="+mn-cs"/>
              </a:rPr>
              <a:t>名の方に支援を実施しています</a:t>
            </a:r>
            <a:r>
              <a:rPr kumimoji="1" lang="ja-JP" altLang="ja-JP" sz="1200" kern="1200" dirty="0">
                <a:solidFill>
                  <a:schemeClr val="tx1"/>
                </a:solidFill>
                <a:effectLst/>
                <a:latin typeface="+mn-lt"/>
                <a:ea typeface="+mn-ea"/>
                <a:cs typeface="+mn-cs"/>
              </a:rPr>
              <a:t>。</a:t>
            </a:r>
            <a:endParaRPr kumimoji="1" lang="en-US" altLang="ja-JP"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a:solidFill>
                  <a:schemeClr val="tx1"/>
                </a:solidFill>
                <a:effectLst/>
                <a:latin typeface="+mn-lt"/>
                <a:ea typeface="+mn-ea"/>
                <a:cs typeface="+mn-cs"/>
              </a:rPr>
              <a:t>本市の様に、専門の係を設置し、「警察」・「救急隊」・「救急告示病院」との連携のもと自殺未遂者への相談支援を実施している自治体は全国的にも珍しい状況でございます。</a:t>
            </a:r>
          </a:p>
          <a:p>
            <a:endParaRPr kumimoji="1" lang="ja-JP" altLang="ja-JP" sz="1200" kern="1200" dirty="0">
              <a:solidFill>
                <a:schemeClr val="tx1"/>
              </a:solidFill>
              <a:effectLst/>
              <a:latin typeface="+mn-lt"/>
              <a:ea typeface="+mn-ea"/>
              <a:cs typeface="+mn-cs"/>
            </a:endParaRPr>
          </a:p>
          <a:p>
            <a:r>
              <a:rPr kumimoji="1" lang="ja-JP" altLang="ja-JP" sz="1200" kern="1200" dirty="0">
                <a:solidFill>
                  <a:schemeClr val="tx1"/>
                </a:solidFill>
                <a:effectLst/>
                <a:latin typeface="+mn-lt"/>
                <a:ea typeface="+mn-ea"/>
                <a:cs typeface="+mn-cs"/>
              </a:rPr>
              <a:t>警察署との連携ですが、本市</a:t>
            </a:r>
            <a:r>
              <a:rPr kumimoji="1" lang="en-US" altLang="ja-JP" sz="1200" kern="1200" dirty="0">
                <a:solidFill>
                  <a:schemeClr val="tx1"/>
                </a:solidFill>
                <a:effectLst/>
                <a:latin typeface="+mn-lt"/>
                <a:ea typeface="+mn-ea"/>
                <a:cs typeface="+mn-cs"/>
              </a:rPr>
              <a:t>7</a:t>
            </a:r>
            <a:r>
              <a:rPr kumimoji="1" lang="ja-JP" altLang="ja-JP" sz="1200" kern="1200" dirty="0">
                <a:solidFill>
                  <a:schemeClr val="tx1"/>
                </a:solidFill>
                <a:effectLst/>
                <a:latin typeface="+mn-lt"/>
                <a:ea typeface="+mn-ea"/>
                <a:cs typeface="+mn-cs"/>
              </a:rPr>
              <a:t>区を</a:t>
            </a:r>
            <a:r>
              <a:rPr kumimoji="1" lang="en-US" altLang="ja-JP" sz="1200" kern="1200" dirty="0">
                <a:solidFill>
                  <a:schemeClr val="tx1"/>
                </a:solidFill>
                <a:effectLst/>
                <a:latin typeface="+mn-lt"/>
                <a:ea typeface="+mn-ea"/>
                <a:cs typeface="+mn-cs"/>
              </a:rPr>
              <a:t>5</a:t>
            </a:r>
            <a:r>
              <a:rPr kumimoji="1" lang="ja-JP" altLang="ja-JP" sz="1200" kern="1200" dirty="0" err="1">
                <a:solidFill>
                  <a:schemeClr val="tx1"/>
                </a:solidFill>
                <a:effectLst/>
                <a:latin typeface="+mn-lt"/>
                <a:ea typeface="+mn-ea"/>
                <a:cs typeface="+mn-cs"/>
              </a:rPr>
              <a:t>つの</a:t>
            </a:r>
            <a:r>
              <a:rPr kumimoji="1" lang="ja-JP" altLang="ja-JP" sz="1200" kern="1200" dirty="0">
                <a:solidFill>
                  <a:schemeClr val="tx1"/>
                </a:solidFill>
                <a:effectLst/>
                <a:latin typeface="+mn-lt"/>
                <a:ea typeface="+mn-ea"/>
                <a:cs typeface="+mn-cs"/>
              </a:rPr>
              <a:t>警察署が管轄しております。平成</a:t>
            </a:r>
            <a:r>
              <a:rPr kumimoji="1" lang="en-US" altLang="ja-JP" sz="1200" kern="1200" dirty="0">
                <a:solidFill>
                  <a:schemeClr val="tx1"/>
                </a:solidFill>
                <a:effectLst/>
                <a:latin typeface="+mn-lt"/>
                <a:ea typeface="+mn-ea"/>
                <a:cs typeface="+mn-cs"/>
              </a:rPr>
              <a:t>21</a:t>
            </a:r>
            <a:r>
              <a:rPr kumimoji="1" lang="ja-JP" altLang="ja-JP" sz="1200" kern="1200" dirty="0">
                <a:solidFill>
                  <a:schemeClr val="tx1"/>
                </a:solidFill>
                <a:effectLst/>
                <a:latin typeface="+mn-lt"/>
                <a:ea typeface="+mn-ea"/>
                <a:cs typeface="+mn-cs"/>
              </a:rPr>
              <a:t>年</a:t>
            </a:r>
            <a:r>
              <a:rPr kumimoji="1" lang="en-US" altLang="ja-JP" sz="1200" kern="1200" dirty="0">
                <a:solidFill>
                  <a:schemeClr val="tx1"/>
                </a:solidFill>
                <a:effectLst/>
                <a:latin typeface="+mn-lt"/>
                <a:ea typeface="+mn-ea"/>
                <a:cs typeface="+mn-cs"/>
              </a:rPr>
              <a:t>4</a:t>
            </a:r>
            <a:r>
              <a:rPr kumimoji="1" lang="ja-JP" altLang="ja-JP" sz="1200" kern="1200" dirty="0">
                <a:solidFill>
                  <a:schemeClr val="tx1"/>
                </a:solidFill>
                <a:effectLst/>
                <a:latin typeface="+mn-lt"/>
                <a:ea typeface="+mn-ea"/>
                <a:cs typeface="+mn-cs"/>
              </a:rPr>
              <a:t>月、自殺未遂者支援事業を開始するにあたり、モデル的に堺区を管轄する堺警察署との連携から開始しました。当初は、「本人</a:t>
            </a:r>
            <a:r>
              <a:rPr kumimoji="1" lang="ja-JP" altLang="en-US" sz="1200" kern="1200" dirty="0">
                <a:solidFill>
                  <a:schemeClr val="tx1"/>
                </a:solidFill>
                <a:effectLst/>
                <a:latin typeface="+mn-lt"/>
                <a:ea typeface="+mn-ea"/>
                <a:cs typeface="+mn-cs"/>
              </a:rPr>
              <a:t>からの</a:t>
            </a:r>
            <a:r>
              <a:rPr kumimoji="1" lang="ja-JP" altLang="ja-JP" sz="1200" kern="1200" dirty="0">
                <a:solidFill>
                  <a:schemeClr val="tx1"/>
                </a:solidFill>
                <a:effectLst/>
                <a:latin typeface="+mn-lt"/>
                <a:ea typeface="+mn-ea"/>
                <a:cs typeface="+mn-cs"/>
              </a:rPr>
              <a:t>同意</a:t>
            </a:r>
            <a:r>
              <a:rPr kumimoji="1" lang="ja-JP" altLang="en-US" sz="1200" kern="1200" dirty="0">
                <a:solidFill>
                  <a:schemeClr val="tx1"/>
                </a:solidFill>
                <a:effectLst/>
                <a:latin typeface="+mn-lt"/>
                <a:ea typeface="+mn-ea"/>
                <a:cs typeface="+mn-cs"/>
              </a:rPr>
              <a:t>あり</a:t>
            </a:r>
            <a:r>
              <a:rPr kumimoji="1" lang="ja-JP" altLang="ja-JP" sz="1200" kern="1200" dirty="0">
                <a:solidFill>
                  <a:schemeClr val="tx1"/>
                </a:solidFill>
                <a:effectLst/>
                <a:latin typeface="+mn-lt"/>
                <a:ea typeface="+mn-ea"/>
                <a:cs typeface="+mn-cs"/>
              </a:rPr>
              <a:t>」に限定</a:t>
            </a:r>
            <a:r>
              <a:rPr kumimoji="1" lang="ja-JP" altLang="ja-JP" sz="1200" kern="1200">
                <a:solidFill>
                  <a:schemeClr val="tx1"/>
                </a:solidFill>
                <a:effectLst/>
                <a:latin typeface="+mn-lt"/>
                <a:ea typeface="+mn-ea"/>
                <a:cs typeface="+mn-cs"/>
              </a:rPr>
              <a:t>していま</a:t>
            </a:r>
            <a:r>
              <a:rPr kumimoji="1" lang="ja-JP" altLang="en-US" sz="1200" kern="1200">
                <a:solidFill>
                  <a:schemeClr val="tx1"/>
                </a:solidFill>
                <a:effectLst/>
                <a:latin typeface="+mn-lt"/>
                <a:ea typeface="+mn-ea"/>
                <a:cs typeface="+mn-cs"/>
              </a:rPr>
              <a:t>した</a:t>
            </a:r>
            <a:r>
              <a:rPr kumimoji="1" lang="ja-JP" altLang="ja-JP" sz="1200" kern="1200">
                <a:solidFill>
                  <a:schemeClr val="tx1"/>
                </a:solidFill>
                <a:effectLst/>
                <a:latin typeface="+mn-lt"/>
                <a:ea typeface="+mn-ea"/>
                <a:cs typeface="+mn-cs"/>
              </a:rPr>
              <a:t>。</a:t>
            </a:r>
            <a:r>
              <a:rPr kumimoji="1" lang="ja-JP" altLang="ja-JP" sz="1200" kern="1200" dirty="0">
                <a:solidFill>
                  <a:schemeClr val="tx1"/>
                </a:solidFill>
                <a:effectLst/>
                <a:latin typeface="+mn-lt"/>
                <a:ea typeface="+mn-ea"/>
                <a:cs typeface="+mn-cs"/>
              </a:rPr>
              <a:t>その後、平成</a:t>
            </a:r>
            <a:r>
              <a:rPr kumimoji="1" lang="en-US" altLang="ja-JP" sz="1200" kern="1200" dirty="0">
                <a:solidFill>
                  <a:schemeClr val="tx1"/>
                </a:solidFill>
                <a:effectLst/>
                <a:latin typeface="+mn-lt"/>
                <a:ea typeface="+mn-ea"/>
                <a:cs typeface="+mn-cs"/>
              </a:rPr>
              <a:t>21</a:t>
            </a:r>
            <a:r>
              <a:rPr kumimoji="1" lang="ja-JP" altLang="ja-JP" sz="1200" kern="1200" dirty="0">
                <a:solidFill>
                  <a:schemeClr val="tx1"/>
                </a:solidFill>
                <a:effectLst/>
                <a:latin typeface="+mn-lt"/>
                <a:ea typeface="+mn-ea"/>
                <a:cs typeface="+mn-cs"/>
              </a:rPr>
              <a:t>年</a:t>
            </a:r>
            <a:r>
              <a:rPr kumimoji="1" lang="en-US" altLang="ja-JP" sz="1200" kern="1200" dirty="0">
                <a:solidFill>
                  <a:schemeClr val="tx1"/>
                </a:solidFill>
                <a:effectLst/>
                <a:latin typeface="+mn-lt"/>
                <a:ea typeface="+mn-ea"/>
                <a:cs typeface="+mn-cs"/>
              </a:rPr>
              <a:t>11</a:t>
            </a:r>
            <a:r>
              <a:rPr kumimoji="1" lang="ja-JP" altLang="ja-JP" sz="1200" kern="1200" dirty="0">
                <a:solidFill>
                  <a:schemeClr val="tx1"/>
                </a:solidFill>
                <a:effectLst/>
                <a:latin typeface="+mn-lt"/>
                <a:ea typeface="+mn-ea"/>
                <a:cs typeface="+mn-cs"/>
              </a:rPr>
              <a:t>月には、堺市内全区、</a:t>
            </a:r>
            <a:r>
              <a:rPr kumimoji="1" lang="en-US" altLang="ja-JP" sz="1200" kern="1200" dirty="0">
                <a:solidFill>
                  <a:schemeClr val="tx1"/>
                </a:solidFill>
                <a:effectLst/>
                <a:latin typeface="+mn-lt"/>
                <a:ea typeface="+mn-ea"/>
                <a:cs typeface="+mn-cs"/>
              </a:rPr>
              <a:t>5</a:t>
            </a:r>
            <a:r>
              <a:rPr kumimoji="1" lang="ja-JP" altLang="ja-JP" sz="1200" kern="1200" dirty="0" err="1">
                <a:solidFill>
                  <a:schemeClr val="tx1"/>
                </a:solidFill>
                <a:effectLst/>
                <a:latin typeface="+mn-lt"/>
                <a:ea typeface="+mn-ea"/>
                <a:cs typeface="+mn-cs"/>
              </a:rPr>
              <a:t>つの</a:t>
            </a:r>
            <a:r>
              <a:rPr kumimoji="1" lang="ja-JP" altLang="ja-JP" sz="1200" kern="1200" dirty="0">
                <a:solidFill>
                  <a:schemeClr val="tx1"/>
                </a:solidFill>
                <a:effectLst/>
                <a:latin typeface="+mn-lt"/>
                <a:ea typeface="+mn-ea"/>
                <a:cs typeface="+mn-cs"/>
              </a:rPr>
              <a:t>警察署との連携へと拡大し、「家族</a:t>
            </a:r>
            <a:r>
              <a:rPr kumimoji="1" lang="ja-JP" altLang="en-US" sz="1200" kern="1200" dirty="0">
                <a:solidFill>
                  <a:schemeClr val="tx1"/>
                </a:solidFill>
                <a:effectLst/>
                <a:latin typeface="+mn-lt"/>
                <a:ea typeface="+mn-ea"/>
                <a:cs typeface="+mn-cs"/>
              </a:rPr>
              <a:t>からの</a:t>
            </a:r>
            <a:r>
              <a:rPr kumimoji="1" lang="ja-JP" altLang="ja-JP" sz="1200" kern="1200" dirty="0">
                <a:solidFill>
                  <a:schemeClr val="tx1"/>
                </a:solidFill>
                <a:effectLst/>
                <a:latin typeface="+mn-lt"/>
                <a:ea typeface="+mn-ea"/>
                <a:cs typeface="+mn-cs"/>
              </a:rPr>
              <a:t>同意</a:t>
            </a:r>
            <a:r>
              <a:rPr kumimoji="1" lang="ja-JP" altLang="en-US" sz="1200" kern="1200" dirty="0">
                <a:solidFill>
                  <a:schemeClr val="tx1"/>
                </a:solidFill>
                <a:effectLst/>
                <a:latin typeface="+mn-lt"/>
                <a:ea typeface="+mn-ea"/>
                <a:cs typeface="+mn-cs"/>
              </a:rPr>
              <a:t>あり</a:t>
            </a:r>
            <a:r>
              <a:rPr kumimoji="1" lang="ja-JP" altLang="ja-JP" sz="1200" kern="1200" dirty="0">
                <a:solidFill>
                  <a:schemeClr val="tx1"/>
                </a:solidFill>
                <a:effectLst/>
                <a:latin typeface="+mn-lt"/>
                <a:ea typeface="+mn-ea"/>
                <a:cs typeface="+mn-cs"/>
              </a:rPr>
              <a:t>」も支援対象者に含むこととしました。そして、平成</a:t>
            </a:r>
            <a:r>
              <a:rPr kumimoji="1" lang="en-US" altLang="ja-JP" sz="1200" kern="1200" dirty="0">
                <a:solidFill>
                  <a:schemeClr val="tx1"/>
                </a:solidFill>
                <a:effectLst/>
                <a:latin typeface="+mn-lt"/>
                <a:ea typeface="+mn-ea"/>
                <a:cs typeface="+mn-cs"/>
              </a:rPr>
              <a:t>25</a:t>
            </a:r>
            <a:r>
              <a:rPr kumimoji="1" lang="ja-JP" altLang="ja-JP" sz="1200" kern="1200" dirty="0">
                <a:solidFill>
                  <a:schemeClr val="tx1"/>
                </a:solidFill>
                <a:effectLst/>
                <a:latin typeface="+mn-lt"/>
                <a:ea typeface="+mn-ea"/>
                <a:cs typeface="+mn-cs"/>
              </a:rPr>
              <a:t>年</a:t>
            </a:r>
            <a:r>
              <a:rPr kumimoji="1" lang="en-US" altLang="ja-JP" sz="1200" kern="1200" dirty="0">
                <a:solidFill>
                  <a:schemeClr val="tx1"/>
                </a:solidFill>
                <a:effectLst/>
                <a:latin typeface="+mn-lt"/>
                <a:ea typeface="+mn-ea"/>
                <a:cs typeface="+mn-cs"/>
              </a:rPr>
              <a:t>1</a:t>
            </a:r>
            <a:r>
              <a:rPr kumimoji="1" lang="ja-JP" altLang="ja-JP" sz="1200" kern="1200" dirty="0">
                <a:solidFill>
                  <a:schemeClr val="tx1"/>
                </a:solidFill>
                <a:effectLst/>
                <a:latin typeface="+mn-lt"/>
                <a:ea typeface="+mn-ea"/>
                <a:cs typeface="+mn-cs"/>
              </a:rPr>
              <a:t>月からは、大阪府下全域で、未遂者支援事業を開始するに至り現在に至っています。</a:t>
            </a:r>
          </a:p>
          <a:p>
            <a:r>
              <a:rPr kumimoji="1" lang="ja-JP" altLang="en-US" sz="1200" kern="1200" dirty="0">
                <a:solidFill>
                  <a:schemeClr val="tx1"/>
                </a:solidFill>
                <a:effectLst/>
                <a:latin typeface="+mn-lt"/>
                <a:ea typeface="+mn-ea"/>
                <a:cs typeface="+mn-cs"/>
              </a:rPr>
              <a:t>次に</a:t>
            </a:r>
            <a:r>
              <a:rPr kumimoji="1" lang="ja-JP" altLang="ja-JP" sz="1200" kern="1200" dirty="0">
                <a:solidFill>
                  <a:schemeClr val="tx1"/>
                </a:solidFill>
                <a:effectLst/>
                <a:latin typeface="+mn-lt"/>
                <a:ea typeface="+mn-ea"/>
                <a:cs typeface="+mn-cs"/>
              </a:rPr>
              <a:t>救急隊、救急告示病院との連携ですが、救急隊とは平成</a:t>
            </a:r>
            <a:r>
              <a:rPr kumimoji="1" lang="en-US" altLang="ja-JP" sz="1200" kern="1200" dirty="0">
                <a:solidFill>
                  <a:schemeClr val="tx1"/>
                </a:solidFill>
                <a:effectLst/>
                <a:latin typeface="+mn-lt"/>
                <a:ea typeface="+mn-ea"/>
                <a:cs typeface="+mn-cs"/>
              </a:rPr>
              <a:t>2</a:t>
            </a:r>
            <a:r>
              <a:rPr kumimoji="1" lang="ja-JP" altLang="ja-JP" sz="1200" kern="1200" dirty="0">
                <a:solidFill>
                  <a:schemeClr val="tx1"/>
                </a:solidFill>
                <a:effectLst/>
                <a:latin typeface="+mn-lt"/>
                <a:ea typeface="+mn-ea"/>
                <a:cs typeface="+mn-cs"/>
              </a:rPr>
              <a:t>３年</a:t>
            </a:r>
            <a:r>
              <a:rPr kumimoji="1" lang="en-US" altLang="ja-JP" sz="1200" kern="1200" dirty="0">
                <a:solidFill>
                  <a:schemeClr val="tx1"/>
                </a:solidFill>
                <a:effectLst/>
                <a:latin typeface="+mn-lt"/>
                <a:ea typeface="+mn-ea"/>
                <a:cs typeface="+mn-cs"/>
              </a:rPr>
              <a:t>11</a:t>
            </a:r>
            <a:r>
              <a:rPr kumimoji="1" lang="ja-JP" altLang="ja-JP" sz="1200" kern="1200" dirty="0">
                <a:solidFill>
                  <a:schemeClr val="tx1"/>
                </a:solidFill>
                <a:effectLst/>
                <a:latin typeface="+mn-lt"/>
                <a:ea typeface="+mn-ea"/>
                <a:cs typeface="+mn-cs"/>
              </a:rPr>
              <a:t>月から開始、救急告示病院とは、アンケート調査の結果「連携可能」と回答をいただけました市内</a:t>
            </a:r>
            <a:r>
              <a:rPr kumimoji="1" lang="en-US" altLang="ja-JP" sz="1200" kern="1200" dirty="0">
                <a:solidFill>
                  <a:schemeClr val="tx1"/>
                </a:solidFill>
                <a:effectLst/>
                <a:latin typeface="+mn-lt"/>
                <a:ea typeface="+mn-ea"/>
                <a:cs typeface="+mn-cs"/>
              </a:rPr>
              <a:t>14</a:t>
            </a:r>
            <a:r>
              <a:rPr kumimoji="1" lang="ja-JP" altLang="ja-JP" sz="1200" kern="1200" dirty="0">
                <a:solidFill>
                  <a:schemeClr val="tx1"/>
                </a:solidFill>
                <a:effectLst/>
                <a:latin typeface="+mn-lt"/>
                <a:ea typeface="+mn-ea"/>
                <a:cs typeface="+mn-cs"/>
              </a:rPr>
              <a:t>病院と、平成</a:t>
            </a:r>
            <a:r>
              <a:rPr kumimoji="1" lang="en-US" altLang="ja-JP" sz="1200" kern="1200" dirty="0">
                <a:solidFill>
                  <a:schemeClr val="tx1"/>
                </a:solidFill>
                <a:effectLst/>
                <a:latin typeface="+mn-lt"/>
                <a:ea typeface="+mn-ea"/>
                <a:cs typeface="+mn-cs"/>
              </a:rPr>
              <a:t>25</a:t>
            </a:r>
            <a:r>
              <a:rPr kumimoji="1" lang="ja-JP" altLang="ja-JP" sz="1200" kern="1200" dirty="0">
                <a:solidFill>
                  <a:schemeClr val="tx1"/>
                </a:solidFill>
                <a:effectLst/>
                <a:latin typeface="+mn-lt"/>
                <a:ea typeface="+mn-ea"/>
                <a:cs typeface="+mn-cs"/>
              </a:rPr>
              <a:t>年</a:t>
            </a:r>
            <a:r>
              <a:rPr kumimoji="1" lang="en-US" altLang="ja-JP" sz="1200" kern="1200" dirty="0">
                <a:solidFill>
                  <a:schemeClr val="tx1"/>
                </a:solidFill>
                <a:effectLst/>
                <a:latin typeface="+mn-lt"/>
                <a:ea typeface="+mn-ea"/>
                <a:cs typeface="+mn-cs"/>
              </a:rPr>
              <a:t>6</a:t>
            </a:r>
            <a:r>
              <a:rPr kumimoji="1" lang="ja-JP" altLang="ja-JP" sz="1200" kern="1200" dirty="0">
                <a:solidFill>
                  <a:schemeClr val="tx1"/>
                </a:solidFill>
                <a:effectLst/>
                <a:latin typeface="+mn-lt"/>
                <a:ea typeface="+mn-ea"/>
                <a:cs typeface="+mn-cs"/>
              </a:rPr>
              <a:t>月から開始しました。連携でのポイントは、“つなぐ”であり、取扱いのあった自殺未遂や、その家族等に対し「当係の案内リーフレット」を活用し支援の同意をとっていただくというものです。</a:t>
            </a:r>
          </a:p>
          <a:p>
            <a:endParaRPr kumimoji="1" lang="en-US" altLang="ja-JP" dirty="0"/>
          </a:p>
          <a:p>
            <a:r>
              <a:rPr kumimoji="1" lang="ja-JP" altLang="en-US" dirty="0"/>
              <a:t>各種研修事業、普及啓発については、「資料１－４」をご参照ください。</a:t>
            </a:r>
          </a:p>
        </p:txBody>
      </p:sp>
      <p:sp>
        <p:nvSpPr>
          <p:cNvPr id="4" name="スライド番号プレースホルダー 3"/>
          <p:cNvSpPr>
            <a:spLocks noGrp="1"/>
          </p:cNvSpPr>
          <p:nvPr>
            <p:ph type="sldNum" sz="quarter" idx="10"/>
          </p:nvPr>
        </p:nvSpPr>
        <p:spPr/>
        <p:txBody>
          <a:bodyPr/>
          <a:lstStyle/>
          <a:p>
            <a:fld id="{FBCAE547-1A1A-4745-9352-C3A3700218DC}" type="slidenum">
              <a:rPr kumimoji="1" lang="ja-JP" altLang="en-US" smtClean="0"/>
              <a:t>15</a:t>
            </a:fld>
            <a:endParaRPr kumimoji="1" lang="ja-JP" altLang="en-US"/>
          </a:p>
        </p:txBody>
      </p:sp>
    </p:spTree>
    <p:extLst>
      <p:ext uri="{BB962C8B-B14F-4D97-AF65-F5344CB8AC3E}">
        <p14:creationId xmlns:p14="http://schemas.microsoft.com/office/powerpoint/2010/main" val="19366195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effectLst/>
                <a:latin typeface="+mn-lt"/>
                <a:ea typeface="+mn-ea"/>
                <a:cs typeface="+mn-cs"/>
              </a:rPr>
              <a:t>本市では、直接的な自殺未遂者支援を柱に様々な研修・啓発等を行っています。</a:t>
            </a:r>
            <a:endParaRPr kumimoji="1" lang="en-US" altLang="ja-JP" sz="1200" kern="1200" dirty="0">
              <a:solidFill>
                <a:schemeClr val="tx1"/>
              </a:solidFill>
              <a:effectLst/>
              <a:latin typeface="+mn-lt"/>
              <a:ea typeface="+mn-ea"/>
              <a:cs typeface="+mn-cs"/>
            </a:endParaRPr>
          </a:p>
          <a:p>
            <a:r>
              <a:rPr kumimoji="1" lang="ja-JP" altLang="en-US" dirty="0"/>
              <a:t>「自殺未遂者への相談支援」ですが、</a:t>
            </a:r>
            <a:r>
              <a:rPr kumimoji="1" lang="ja-JP" altLang="en-US" sz="1200" kern="1200" dirty="0">
                <a:solidFill>
                  <a:schemeClr val="tx1"/>
                </a:solidFill>
                <a:effectLst/>
                <a:latin typeface="+mn-lt"/>
                <a:ea typeface="+mn-ea"/>
                <a:cs typeface="+mn-cs"/>
              </a:rPr>
              <a:t>平成</a:t>
            </a:r>
            <a:r>
              <a:rPr kumimoji="1" lang="en-US" altLang="ja-JP" sz="1200" kern="1200" dirty="0">
                <a:solidFill>
                  <a:schemeClr val="tx1"/>
                </a:solidFill>
                <a:effectLst/>
                <a:latin typeface="+mn-lt"/>
                <a:ea typeface="+mn-ea"/>
                <a:cs typeface="+mn-cs"/>
              </a:rPr>
              <a:t>21</a:t>
            </a:r>
            <a:r>
              <a:rPr kumimoji="1" lang="ja-JP" altLang="en-US" sz="1200" kern="1200" dirty="0">
                <a:solidFill>
                  <a:schemeClr val="tx1"/>
                </a:solidFill>
                <a:effectLst/>
                <a:latin typeface="+mn-lt"/>
                <a:ea typeface="+mn-ea"/>
                <a:cs typeface="+mn-cs"/>
              </a:rPr>
              <a:t>年</a:t>
            </a:r>
            <a:r>
              <a:rPr kumimoji="1" lang="en-US" altLang="ja-JP" sz="1200" kern="1200" dirty="0">
                <a:solidFill>
                  <a:schemeClr val="tx1"/>
                </a:solidFill>
                <a:effectLst/>
                <a:latin typeface="+mn-lt"/>
                <a:ea typeface="+mn-ea"/>
                <a:cs typeface="+mn-cs"/>
              </a:rPr>
              <a:t>4</a:t>
            </a:r>
            <a:r>
              <a:rPr kumimoji="1" lang="ja-JP" altLang="en-US" sz="1200" kern="1200" dirty="0">
                <a:solidFill>
                  <a:schemeClr val="tx1"/>
                </a:solidFill>
                <a:effectLst/>
                <a:latin typeface="+mn-lt"/>
                <a:ea typeface="+mn-ea"/>
                <a:cs typeface="+mn-cs"/>
              </a:rPr>
              <a:t>月より</a:t>
            </a:r>
            <a:r>
              <a:rPr kumimoji="1" lang="ja-JP" altLang="ja-JP" sz="1200" kern="1200" dirty="0">
                <a:solidFill>
                  <a:schemeClr val="tx1"/>
                </a:solidFill>
                <a:effectLst/>
                <a:latin typeface="+mn-lt"/>
                <a:ea typeface="+mn-ea"/>
                <a:cs typeface="+mn-cs"/>
              </a:rPr>
              <a:t>開始</a:t>
            </a:r>
            <a:r>
              <a:rPr kumimoji="1" lang="ja-JP" altLang="en-US" sz="1200" kern="1200" dirty="0">
                <a:solidFill>
                  <a:schemeClr val="tx1"/>
                </a:solidFill>
                <a:effectLst/>
                <a:latin typeface="+mn-lt"/>
                <a:ea typeface="+mn-ea"/>
                <a:cs typeface="+mn-cs"/>
              </a:rPr>
              <a:t>し、平成</a:t>
            </a:r>
            <a:r>
              <a:rPr kumimoji="1" lang="en-US" altLang="ja-JP" sz="1200" kern="1200" dirty="0">
                <a:solidFill>
                  <a:schemeClr val="tx1"/>
                </a:solidFill>
                <a:effectLst/>
                <a:latin typeface="+mn-lt"/>
                <a:ea typeface="+mn-ea"/>
                <a:cs typeface="+mn-cs"/>
              </a:rPr>
              <a:t>30</a:t>
            </a:r>
            <a:r>
              <a:rPr kumimoji="1" lang="ja-JP" altLang="en-US" sz="1200" kern="1200" dirty="0">
                <a:solidFill>
                  <a:schemeClr val="tx1"/>
                </a:solidFill>
                <a:effectLst/>
                <a:latin typeface="+mn-lt"/>
                <a:ea typeface="+mn-ea"/>
                <a:cs typeface="+mn-cs"/>
              </a:rPr>
              <a:t>年度末までに、実人数として</a:t>
            </a:r>
            <a:r>
              <a:rPr kumimoji="1" lang="en-US" altLang="ja-JP" sz="1200" kern="1200" dirty="0">
                <a:solidFill>
                  <a:schemeClr val="tx1"/>
                </a:solidFill>
                <a:effectLst/>
                <a:latin typeface="+mn-lt"/>
                <a:ea typeface="+mn-ea"/>
                <a:cs typeface="+mn-cs"/>
              </a:rPr>
              <a:t>579</a:t>
            </a:r>
            <a:r>
              <a:rPr kumimoji="1" lang="ja-JP" altLang="en-US" sz="1200" kern="1200" dirty="0">
                <a:solidFill>
                  <a:schemeClr val="tx1"/>
                </a:solidFill>
                <a:effectLst/>
                <a:latin typeface="+mn-lt"/>
                <a:ea typeface="+mn-ea"/>
                <a:cs typeface="+mn-cs"/>
              </a:rPr>
              <a:t>名の方に支援を実施しています</a:t>
            </a:r>
            <a:r>
              <a:rPr kumimoji="1" lang="ja-JP" altLang="ja-JP" sz="1200" kern="1200" dirty="0">
                <a:solidFill>
                  <a:schemeClr val="tx1"/>
                </a:solidFill>
                <a:effectLst/>
                <a:latin typeface="+mn-lt"/>
                <a:ea typeface="+mn-ea"/>
                <a:cs typeface="+mn-cs"/>
              </a:rPr>
              <a:t>。</a:t>
            </a:r>
            <a:endParaRPr kumimoji="1" lang="en-US" altLang="ja-JP"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a:solidFill>
                  <a:schemeClr val="tx1"/>
                </a:solidFill>
                <a:effectLst/>
                <a:latin typeface="+mn-lt"/>
                <a:ea typeface="+mn-ea"/>
                <a:cs typeface="+mn-cs"/>
              </a:rPr>
              <a:t>本市の様に、専門の係を設置し、「警察」・「救急隊」・「救急告示病院」との連携のもと自殺未遂者への相談支援を実施している自治体は全国的にも珍しい状況でございます。</a:t>
            </a:r>
          </a:p>
          <a:p>
            <a:endParaRPr kumimoji="1" lang="ja-JP" altLang="ja-JP" sz="1200" kern="1200" dirty="0">
              <a:solidFill>
                <a:schemeClr val="tx1"/>
              </a:solidFill>
              <a:effectLst/>
              <a:latin typeface="+mn-lt"/>
              <a:ea typeface="+mn-ea"/>
              <a:cs typeface="+mn-cs"/>
            </a:endParaRPr>
          </a:p>
          <a:p>
            <a:r>
              <a:rPr kumimoji="1" lang="ja-JP" altLang="ja-JP" sz="1200" kern="1200" dirty="0">
                <a:solidFill>
                  <a:schemeClr val="tx1"/>
                </a:solidFill>
                <a:effectLst/>
                <a:latin typeface="+mn-lt"/>
                <a:ea typeface="+mn-ea"/>
                <a:cs typeface="+mn-cs"/>
              </a:rPr>
              <a:t>警察署との連携ですが、本市</a:t>
            </a:r>
            <a:r>
              <a:rPr kumimoji="1" lang="en-US" altLang="ja-JP" sz="1200" kern="1200" dirty="0">
                <a:solidFill>
                  <a:schemeClr val="tx1"/>
                </a:solidFill>
                <a:effectLst/>
                <a:latin typeface="+mn-lt"/>
                <a:ea typeface="+mn-ea"/>
                <a:cs typeface="+mn-cs"/>
              </a:rPr>
              <a:t>7</a:t>
            </a:r>
            <a:r>
              <a:rPr kumimoji="1" lang="ja-JP" altLang="ja-JP" sz="1200" kern="1200" dirty="0">
                <a:solidFill>
                  <a:schemeClr val="tx1"/>
                </a:solidFill>
                <a:effectLst/>
                <a:latin typeface="+mn-lt"/>
                <a:ea typeface="+mn-ea"/>
                <a:cs typeface="+mn-cs"/>
              </a:rPr>
              <a:t>区を</a:t>
            </a:r>
            <a:r>
              <a:rPr kumimoji="1" lang="en-US" altLang="ja-JP" sz="1200" kern="1200" dirty="0">
                <a:solidFill>
                  <a:schemeClr val="tx1"/>
                </a:solidFill>
                <a:effectLst/>
                <a:latin typeface="+mn-lt"/>
                <a:ea typeface="+mn-ea"/>
                <a:cs typeface="+mn-cs"/>
              </a:rPr>
              <a:t>5</a:t>
            </a:r>
            <a:r>
              <a:rPr kumimoji="1" lang="ja-JP" altLang="ja-JP" sz="1200" kern="1200" dirty="0" err="1">
                <a:solidFill>
                  <a:schemeClr val="tx1"/>
                </a:solidFill>
                <a:effectLst/>
                <a:latin typeface="+mn-lt"/>
                <a:ea typeface="+mn-ea"/>
                <a:cs typeface="+mn-cs"/>
              </a:rPr>
              <a:t>つの</a:t>
            </a:r>
            <a:r>
              <a:rPr kumimoji="1" lang="ja-JP" altLang="ja-JP" sz="1200" kern="1200" dirty="0">
                <a:solidFill>
                  <a:schemeClr val="tx1"/>
                </a:solidFill>
                <a:effectLst/>
                <a:latin typeface="+mn-lt"/>
                <a:ea typeface="+mn-ea"/>
                <a:cs typeface="+mn-cs"/>
              </a:rPr>
              <a:t>警察署が管轄しております。平成</a:t>
            </a:r>
            <a:r>
              <a:rPr kumimoji="1" lang="en-US" altLang="ja-JP" sz="1200" kern="1200" dirty="0">
                <a:solidFill>
                  <a:schemeClr val="tx1"/>
                </a:solidFill>
                <a:effectLst/>
                <a:latin typeface="+mn-lt"/>
                <a:ea typeface="+mn-ea"/>
                <a:cs typeface="+mn-cs"/>
              </a:rPr>
              <a:t>21</a:t>
            </a:r>
            <a:r>
              <a:rPr kumimoji="1" lang="ja-JP" altLang="ja-JP" sz="1200" kern="1200" dirty="0">
                <a:solidFill>
                  <a:schemeClr val="tx1"/>
                </a:solidFill>
                <a:effectLst/>
                <a:latin typeface="+mn-lt"/>
                <a:ea typeface="+mn-ea"/>
                <a:cs typeface="+mn-cs"/>
              </a:rPr>
              <a:t>年</a:t>
            </a:r>
            <a:r>
              <a:rPr kumimoji="1" lang="en-US" altLang="ja-JP" sz="1200" kern="1200" dirty="0">
                <a:solidFill>
                  <a:schemeClr val="tx1"/>
                </a:solidFill>
                <a:effectLst/>
                <a:latin typeface="+mn-lt"/>
                <a:ea typeface="+mn-ea"/>
                <a:cs typeface="+mn-cs"/>
              </a:rPr>
              <a:t>4</a:t>
            </a:r>
            <a:r>
              <a:rPr kumimoji="1" lang="ja-JP" altLang="ja-JP" sz="1200" kern="1200" dirty="0">
                <a:solidFill>
                  <a:schemeClr val="tx1"/>
                </a:solidFill>
                <a:effectLst/>
                <a:latin typeface="+mn-lt"/>
                <a:ea typeface="+mn-ea"/>
                <a:cs typeface="+mn-cs"/>
              </a:rPr>
              <a:t>月、自殺未遂者支援事業を開始するにあたり、モデル的に堺区を管轄する堺警察署との連携から開始しました。当初は、「本人</a:t>
            </a:r>
            <a:r>
              <a:rPr kumimoji="1" lang="ja-JP" altLang="en-US" sz="1200" kern="1200" dirty="0">
                <a:solidFill>
                  <a:schemeClr val="tx1"/>
                </a:solidFill>
                <a:effectLst/>
                <a:latin typeface="+mn-lt"/>
                <a:ea typeface="+mn-ea"/>
                <a:cs typeface="+mn-cs"/>
              </a:rPr>
              <a:t>からの</a:t>
            </a:r>
            <a:r>
              <a:rPr kumimoji="1" lang="ja-JP" altLang="ja-JP" sz="1200" kern="1200" dirty="0">
                <a:solidFill>
                  <a:schemeClr val="tx1"/>
                </a:solidFill>
                <a:effectLst/>
                <a:latin typeface="+mn-lt"/>
                <a:ea typeface="+mn-ea"/>
                <a:cs typeface="+mn-cs"/>
              </a:rPr>
              <a:t>同意</a:t>
            </a:r>
            <a:r>
              <a:rPr kumimoji="1" lang="ja-JP" altLang="en-US" sz="1200" kern="1200" dirty="0">
                <a:solidFill>
                  <a:schemeClr val="tx1"/>
                </a:solidFill>
                <a:effectLst/>
                <a:latin typeface="+mn-lt"/>
                <a:ea typeface="+mn-ea"/>
                <a:cs typeface="+mn-cs"/>
              </a:rPr>
              <a:t>あり</a:t>
            </a:r>
            <a:r>
              <a:rPr kumimoji="1" lang="ja-JP" altLang="ja-JP" sz="1200" kern="1200" dirty="0">
                <a:solidFill>
                  <a:schemeClr val="tx1"/>
                </a:solidFill>
                <a:effectLst/>
                <a:latin typeface="+mn-lt"/>
                <a:ea typeface="+mn-ea"/>
                <a:cs typeface="+mn-cs"/>
              </a:rPr>
              <a:t>」に限定</a:t>
            </a:r>
            <a:r>
              <a:rPr kumimoji="1" lang="ja-JP" altLang="ja-JP" sz="1200" kern="1200">
                <a:solidFill>
                  <a:schemeClr val="tx1"/>
                </a:solidFill>
                <a:effectLst/>
                <a:latin typeface="+mn-lt"/>
                <a:ea typeface="+mn-ea"/>
                <a:cs typeface="+mn-cs"/>
              </a:rPr>
              <a:t>していま</a:t>
            </a:r>
            <a:r>
              <a:rPr kumimoji="1" lang="ja-JP" altLang="en-US" sz="1200" kern="1200">
                <a:solidFill>
                  <a:schemeClr val="tx1"/>
                </a:solidFill>
                <a:effectLst/>
                <a:latin typeface="+mn-lt"/>
                <a:ea typeface="+mn-ea"/>
                <a:cs typeface="+mn-cs"/>
              </a:rPr>
              <a:t>した</a:t>
            </a:r>
            <a:r>
              <a:rPr kumimoji="1" lang="ja-JP" altLang="ja-JP" sz="1200" kern="1200">
                <a:solidFill>
                  <a:schemeClr val="tx1"/>
                </a:solidFill>
                <a:effectLst/>
                <a:latin typeface="+mn-lt"/>
                <a:ea typeface="+mn-ea"/>
                <a:cs typeface="+mn-cs"/>
              </a:rPr>
              <a:t>。</a:t>
            </a:r>
            <a:r>
              <a:rPr kumimoji="1" lang="ja-JP" altLang="ja-JP" sz="1200" kern="1200" dirty="0">
                <a:solidFill>
                  <a:schemeClr val="tx1"/>
                </a:solidFill>
                <a:effectLst/>
                <a:latin typeface="+mn-lt"/>
                <a:ea typeface="+mn-ea"/>
                <a:cs typeface="+mn-cs"/>
              </a:rPr>
              <a:t>その後、平成</a:t>
            </a:r>
            <a:r>
              <a:rPr kumimoji="1" lang="en-US" altLang="ja-JP" sz="1200" kern="1200" dirty="0">
                <a:solidFill>
                  <a:schemeClr val="tx1"/>
                </a:solidFill>
                <a:effectLst/>
                <a:latin typeface="+mn-lt"/>
                <a:ea typeface="+mn-ea"/>
                <a:cs typeface="+mn-cs"/>
              </a:rPr>
              <a:t>21</a:t>
            </a:r>
            <a:r>
              <a:rPr kumimoji="1" lang="ja-JP" altLang="ja-JP" sz="1200" kern="1200" dirty="0">
                <a:solidFill>
                  <a:schemeClr val="tx1"/>
                </a:solidFill>
                <a:effectLst/>
                <a:latin typeface="+mn-lt"/>
                <a:ea typeface="+mn-ea"/>
                <a:cs typeface="+mn-cs"/>
              </a:rPr>
              <a:t>年</a:t>
            </a:r>
            <a:r>
              <a:rPr kumimoji="1" lang="en-US" altLang="ja-JP" sz="1200" kern="1200" dirty="0">
                <a:solidFill>
                  <a:schemeClr val="tx1"/>
                </a:solidFill>
                <a:effectLst/>
                <a:latin typeface="+mn-lt"/>
                <a:ea typeface="+mn-ea"/>
                <a:cs typeface="+mn-cs"/>
              </a:rPr>
              <a:t>11</a:t>
            </a:r>
            <a:r>
              <a:rPr kumimoji="1" lang="ja-JP" altLang="ja-JP" sz="1200" kern="1200" dirty="0">
                <a:solidFill>
                  <a:schemeClr val="tx1"/>
                </a:solidFill>
                <a:effectLst/>
                <a:latin typeface="+mn-lt"/>
                <a:ea typeface="+mn-ea"/>
                <a:cs typeface="+mn-cs"/>
              </a:rPr>
              <a:t>月には、堺市内全区、</a:t>
            </a:r>
            <a:r>
              <a:rPr kumimoji="1" lang="en-US" altLang="ja-JP" sz="1200" kern="1200" dirty="0">
                <a:solidFill>
                  <a:schemeClr val="tx1"/>
                </a:solidFill>
                <a:effectLst/>
                <a:latin typeface="+mn-lt"/>
                <a:ea typeface="+mn-ea"/>
                <a:cs typeface="+mn-cs"/>
              </a:rPr>
              <a:t>5</a:t>
            </a:r>
            <a:r>
              <a:rPr kumimoji="1" lang="ja-JP" altLang="ja-JP" sz="1200" kern="1200" dirty="0" err="1">
                <a:solidFill>
                  <a:schemeClr val="tx1"/>
                </a:solidFill>
                <a:effectLst/>
                <a:latin typeface="+mn-lt"/>
                <a:ea typeface="+mn-ea"/>
                <a:cs typeface="+mn-cs"/>
              </a:rPr>
              <a:t>つの</a:t>
            </a:r>
            <a:r>
              <a:rPr kumimoji="1" lang="ja-JP" altLang="ja-JP" sz="1200" kern="1200" dirty="0">
                <a:solidFill>
                  <a:schemeClr val="tx1"/>
                </a:solidFill>
                <a:effectLst/>
                <a:latin typeface="+mn-lt"/>
                <a:ea typeface="+mn-ea"/>
                <a:cs typeface="+mn-cs"/>
              </a:rPr>
              <a:t>警察署との連携へと拡大し、「家族</a:t>
            </a:r>
            <a:r>
              <a:rPr kumimoji="1" lang="ja-JP" altLang="en-US" sz="1200" kern="1200" dirty="0">
                <a:solidFill>
                  <a:schemeClr val="tx1"/>
                </a:solidFill>
                <a:effectLst/>
                <a:latin typeface="+mn-lt"/>
                <a:ea typeface="+mn-ea"/>
                <a:cs typeface="+mn-cs"/>
              </a:rPr>
              <a:t>からの</a:t>
            </a:r>
            <a:r>
              <a:rPr kumimoji="1" lang="ja-JP" altLang="ja-JP" sz="1200" kern="1200" dirty="0">
                <a:solidFill>
                  <a:schemeClr val="tx1"/>
                </a:solidFill>
                <a:effectLst/>
                <a:latin typeface="+mn-lt"/>
                <a:ea typeface="+mn-ea"/>
                <a:cs typeface="+mn-cs"/>
              </a:rPr>
              <a:t>同意</a:t>
            </a:r>
            <a:r>
              <a:rPr kumimoji="1" lang="ja-JP" altLang="en-US" sz="1200" kern="1200" dirty="0">
                <a:solidFill>
                  <a:schemeClr val="tx1"/>
                </a:solidFill>
                <a:effectLst/>
                <a:latin typeface="+mn-lt"/>
                <a:ea typeface="+mn-ea"/>
                <a:cs typeface="+mn-cs"/>
              </a:rPr>
              <a:t>あり</a:t>
            </a:r>
            <a:r>
              <a:rPr kumimoji="1" lang="ja-JP" altLang="ja-JP" sz="1200" kern="1200" dirty="0">
                <a:solidFill>
                  <a:schemeClr val="tx1"/>
                </a:solidFill>
                <a:effectLst/>
                <a:latin typeface="+mn-lt"/>
                <a:ea typeface="+mn-ea"/>
                <a:cs typeface="+mn-cs"/>
              </a:rPr>
              <a:t>」も支援対象者に含むこととしました。そして、平成</a:t>
            </a:r>
            <a:r>
              <a:rPr kumimoji="1" lang="en-US" altLang="ja-JP" sz="1200" kern="1200" dirty="0">
                <a:solidFill>
                  <a:schemeClr val="tx1"/>
                </a:solidFill>
                <a:effectLst/>
                <a:latin typeface="+mn-lt"/>
                <a:ea typeface="+mn-ea"/>
                <a:cs typeface="+mn-cs"/>
              </a:rPr>
              <a:t>25</a:t>
            </a:r>
            <a:r>
              <a:rPr kumimoji="1" lang="ja-JP" altLang="ja-JP" sz="1200" kern="1200" dirty="0">
                <a:solidFill>
                  <a:schemeClr val="tx1"/>
                </a:solidFill>
                <a:effectLst/>
                <a:latin typeface="+mn-lt"/>
                <a:ea typeface="+mn-ea"/>
                <a:cs typeface="+mn-cs"/>
              </a:rPr>
              <a:t>年</a:t>
            </a:r>
            <a:r>
              <a:rPr kumimoji="1" lang="en-US" altLang="ja-JP" sz="1200" kern="1200" dirty="0">
                <a:solidFill>
                  <a:schemeClr val="tx1"/>
                </a:solidFill>
                <a:effectLst/>
                <a:latin typeface="+mn-lt"/>
                <a:ea typeface="+mn-ea"/>
                <a:cs typeface="+mn-cs"/>
              </a:rPr>
              <a:t>1</a:t>
            </a:r>
            <a:r>
              <a:rPr kumimoji="1" lang="ja-JP" altLang="ja-JP" sz="1200" kern="1200" dirty="0">
                <a:solidFill>
                  <a:schemeClr val="tx1"/>
                </a:solidFill>
                <a:effectLst/>
                <a:latin typeface="+mn-lt"/>
                <a:ea typeface="+mn-ea"/>
                <a:cs typeface="+mn-cs"/>
              </a:rPr>
              <a:t>月からは、大阪府下全域で、未遂者支援事業を開始するに至り現在に至っています。</a:t>
            </a:r>
          </a:p>
          <a:p>
            <a:r>
              <a:rPr kumimoji="1" lang="ja-JP" altLang="en-US" sz="1200" kern="1200" dirty="0">
                <a:solidFill>
                  <a:schemeClr val="tx1"/>
                </a:solidFill>
                <a:effectLst/>
                <a:latin typeface="+mn-lt"/>
                <a:ea typeface="+mn-ea"/>
                <a:cs typeface="+mn-cs"/>
              </a:rPr>
              <a:t>次に</a:t>
            </a:r>
            <a:r>
              <a:rPr kumimoji="1" lang="ja-JP" altLang="ja-JP" sz="1200" kern="1200" dirty="0">
                <a:solidFill>
                  <a:schemeClr val="tx1"/>
                </a:solidFill>
                <a:effectLst/>
                <a:latin typeface="+mn-lt"/>
                <a:ea typeface="+mn-ea"/>
                <a:cs typeface="+mn-cs"/>
              </a:rPr>
              <a:t>救急隊、救急告示病院との連携ですが、救急隊とは平成</a:t>
            </a:r>
            <a:r>
              <a:rPr kumimoji="1" lang="en-US" altLang="ja-JP" sz="1200" kern="1200" dirty="0">
                <a:solidFill>
                  <a:schemeClr val="tx1"/>
                </a:solidFill>
                <a:effectLst/>
                <a:latin typeface="+mn-lt"/>
                <a:ea typeface="+mn-ea"/>
                <a:cs typeface="+mn-cs"/>
              </a:rPr>
              <a:t>2</a:t>
            </a:r>
            <a:r>
              <a:rPr kumimoji="1" lang="ja-JP" altLang="ja-JP" sz="1200" kern="1200" dirty="0">
                <a:solidFill>
                  <a:schemeClr val="tx1"/>
                </a:solidFill>
                <a:effectLst/>
                <a:latin typeface="+mn-lt"/>
                <a:ea typeface="+mn-ea"/>
                <a:cs typeface="+mn-cs"/>
              </a:rPr>
              <a:t>３年</a:t>
            </a:r>
            <a:r>
              <a:rPr kumimoji="1" lang="en-US" altLang="ja-JP" sz="1200" kern="1200" dirty="0">
                <a:solidFill>
                  <a:schemeClr val="tx1"/>
                </a:solidFill>
                <a:effectLst/>
                <a:latin typeface="+mn-lt"/>
                <a:ea typeface="+mn-ea"/>
                <a:cs typeface="+mn-cs"/>
              </a:rPr>
              <a:t>11</a:t>
            </a:r>
            <a:r>
              <a:rPr kumimoji="1" lang="ja-JP" altLang="ja-JP" sz="1200" kern="1200" dirty="0">
                <a:solidFill>
                  <a:schemeClr val="tx1"/>
                </a:solidFill>
                <a:effectLst/>
                <a:latin typeface="+mn-lt"/>
                <a:ea typeface="+mn-ea"/>
                <a:cs typeface="+mn-cs"/>
              </a:rPr>
              <a:t>月から開始、救急告示病院とは、アンケート調査の結果「連携可能」と回答をいただけました市内</a:t>
            </a:r>
            <a:r>
              <a:rPr kumimoji="1" lang="en-US" altLang="ja-JP" sz="1200" kern="1200" dirty="0">
                <a:solidFill>
                  <a:schemeClr val="tx1"/>
                </a:solidFill>
                <a:effectLst/>
                <a:latin typeface="+mn-lt"/>
                <a:ea typeface="+mn-ea"/>
                <a:cs typeface="+mn-cs"/>
              </a:rPr>
              <a:t>14</a:t>
            </a:r>
            <a:r>
              <a:rPr kumimoji="1" lang="ja-JP" altLang="ja-JP" sz="1200" kern="1200" dirty="0">
                <a:solidFill>
                  <a:schemeClr val="tx1"/>
                </a:solidFill>
                <a:effectLst/>
                <a:latin typeface="+mn-lt"/>
                <a:ea typeface="+mn-ea"/>
                <a:cs typeface="+mn-cs"/>
              </a:rPr>
              <a:t>病院と、平成</a:t>
            </a:r>
            <a:r>
              <a:rPr kumimoji="1" lang="en-US" altLang="ja-JP" sz="1200" kern="1200" dirty="0">
                <a:solidFill>
                  <a:schemeClr val="tx1"/>
                </a:solidFill>
                <a:effectLst/>
                <a:latin typeface="+mn-lt"/>
                <a:ea typeface="+mn-ea"/>
                <a:cs typeface="+mn-cs"/>
              </a:rPr>
              <a:t>25</a:t>
            </a:r>
            <a:r>
              <a:rPr kumimoji="1" lang="ja-JP" altLang="ja-JP" sz="1200" kern="1200" dirty="0">
                <a:solidFill>
                  <a:schemeClr val="tx1"/>
                </a:solidFill>
                <a:effectLst/>
                <a:latin typeface="+mn-lt"/>
                <a:ea typeface="+mn-ea"/>
                <a:cs typeface="+mn-cs"/>
              </a:rPr>
              <a:t>年</a:t>
            </a:r>
            <a:r>
              <a:rPr kumimoji="1" lang="en-US" altLang="ja-JP" sz="1200" kern="1200" dirty="0">
                <a:solidFill>
                  <a:schemeClr val="tx1"/>
                </a:solidFill>
                <a:effectLst/>
                <a:latin typeface="+mn-lt"/>
                <a:ea typeface="+mn-ea"/>
                <a:cs typeface="+mn-cs"/>
              </a:rPr>
              <a:t>6</a:t>
            </a:r>
            <a:r>
              <a:rPr kumimoji="1" lang="ja-JP" altLang="ja-JP" sz="1200" kern="1200" dirty="0">
                <a:solidFill>
                  <a:schemeClr val="tx1"/>
                </a:solidFill>
                <a:effectLst/>
                <a:latin typeface="+mn-lt"/>
                <a:ea typeface="+mn-ea"/>
                <a:cs typeface="+mn-cs"/>
              </a:rPr>
              <a:t>月から開始しました。連携でのポイントは、“つなぐ”であり、取扱いのあった自殺未遂や、その家族等に対し「当係の案内リーフレット」を活用し支援の同意をとっていただくというものです。</a:t>
            </a:r>
          </a:p>
          <a:p>
            <a:endParaRPr kumimoji="1" lang="en-US" altLang="ja-JP" dirty="0"/>
          </a:p>
          <a:p>
            <a:r>
              <a:rPr kumimoji="1" lang="ja-JP" altLang="en-US" dirty="0"/>
              <a:t>各種研修事業、普及啓発については、「資料１－４」をご参照ください。</a:t>
            </a:r>
          </a:p>
        </p:txBody>
      </p:sp>
      <p:sp>
        <p:nvSpPr>
          <p:cNvPr id="4" name="スライド番号プレースホルダー 3"/>
          <p:cNvSpPr>
            <a:spLocks noGrp="1"/>
          </p:cNvSpPr>
          <p:nvPr>
            <p:ph type="sldNum" sz="quarter" idx="10"/>
          </p:nvPr>
        </p:nvSpPr>
        <p:spPr/>
        <p:txBody>
          <a:bodyPr/>
          <a:lstStyle/>
          <a:p>
            <a:fld id="{FBCAE547-1A1A-4745-9352-C3A3700218DC}" type="slidenum">
              <a:rPr kumimoji="1" lang="ja-JP" altLang="en-US" smtClean="0"/>
              <a:t>16</a:t>
            </a:fld>
            <a:endParaRPr kumimoji="1" lang="ja-JP" altLang="en-US"/>
          </a:p>
        </p:txBody>
      </p:sp>
    </p:spTree>
    <p:extLst>
      <p:ext uri="{BB962C8B-B14F-4D97-AF65-F5344CB8AC3E}">
        <p14:creationId xmlns:p14="http://schemas.microsoft.com/office/powerpoint/2010/main" val="42533219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第</a:t>
            </a:r>
            <a:r>
              <a:rPr kumimoji="1" lang="en-US" altLang="ja-JP" dirty="0"/>
              <a:t>7</a:t>
            </a:r>
            <a:r>
              <a:rPr kumimoji="1" lang="ja-JP" altLang="en-US" dirty="0"/>
              <a:t>次大阪府医療計画は</a:t>
            </a:r>
            <a:r>
              <a:rPr kumimoji="1" lang="en-US" altLang="ja-JP" dirty="0"/>
              <a:t>2018</a:t>
            </a:r>
            <a:r>
              <a:rPr kumimoji="1" lang="ja-JP" altLang="en-US" dirty="0"/>
              <a:t>年度から</a:t>
            </a:r>
            <a:r>
              <a:rPr kumimoji="1" lang="en-US" altLang="ja-JP" dirty="0"/>
              <a:t>2023</a:t>
            </a:r>
            <a:r>
              <a:rPr kumimoji="1" lang="ja-JP" altLang="en-US" dirty="0"/>
              <a:t>年度までの</a:t>
            </a:r>
            <a:r>
              <a:rPr kumimoji="1" lang="en-US" altLang="ja-JP" dirty="0"/>
              <a:t>6</a:t>
            </a:r>
            <a:r>
              <a:rPr kumimoji="1" lang="ja-JP" altLang="en-US" dirty="0"/>
              <a:t>年計画となっておりますが、その中間年にあたります「</a:t>
            </a:r>
            <a:r>
              <a:rPr kumimoji="1" lang="en-US" altLang="ja-JP" dirty="0"/>
              <a:t>2020</a:t>
            </a:r>
            <a:r>
              <a:rPr kumimoji="1" lang="ja-JP" altLang="en-US" dirty="0"/>
              <a:t>年度までの取組み」としまして</a:t>
            </a:r>
            <a:r>
              <a:rPr kumimoji="1" lang="en-US" altLang="ja-JP" dirty="0"/>
              <a:t>1</a:t>
            </a:r>
            <a:r>
              <a:rPr kumimoji="1" lang="ja-JP" altLang="en-US" dirty="0"/>
              <a:t>ページ目の下のスライドに記載しております取組みを設定しております。</a:t>
            </a:r>
            <a:endParaRPr kumimoji="1" lang="en-US" altLang="ja-JP" dirty="0"/>
          </a:p>
          <a:p>
            <a:r>
              <a:rPr kumimoji="1" lang="ja-JP" altLang="en-US" dirty="0"/>
              <a:t>本日は、この</a:t>
            </a:r>
            <a:r>
              <a:rPr kumimoji="1" lang="en-US" altLang="ja-JP" dirty="0"/>
              <a:t>4</a:t>
            </a:r>
            <a:r>
              <a:rPr kumimoji="1" lang="ja-JP" altLang="en-US" dirty="0"/>
              <a:t>点の取組み状況について各担当課よりご報告させていただきます。</a:t>
            </a:r>
          </a:p>
          <a:p>
            <a:endParaRPr kumimoji="1" lang="en-US" altLang="ja-JP" dirty="0"/>
          </a:p>
          <a:p>
            <a:r>
              <a:rPr kumimoji="1" lang="ja-JP" altLang="en-US" dirty="0"/>
              <a:t>それでは次のページをご覧ください。</a:t>
            </a:r>
          </a:p>
        </p:txBody>
      </p:sp>
      <p:sp>
        <p:nvSpPr>
          <p:cNvPr id="4" name="スライド番号プレースホルダー 3"/>
          <p:cNvSpPr>
            <a:spLocks noGrp="1"/>
          </p:cNvSpPr>
          <p:nvPr>
            <p:ph type="sldNum" sz="quarter" idx="10"/>
          </p:nvPr>
        </p:nvSpPr>
        <p:spPr/>
        <p:txBody>
          <a:bodyPr/>
          <a:lstStyle/>
          <a:p>
            <a:fld id="{FBCAE547-1A1A-4745-9352-C3A3700218DC}" type="slidenum">
              <a:rPr kumimoji="1" lang="ja-JP" altLang="en-US" smtClean="0"/>
              <a:t>2</a:t>
            </a:fld>
            <a:endParaRPr kumimoji="1" lang="ja-JP" altLang="en-US"/>
          </a:p>
        </p:txBody>
      </p:sp>
    </p:spTree>
    <p:extLst>
      <p:ext uri="{BB962C8B-B14F-4D97-AF65-F5344CB8AC3E}">
        <p14:creationId xmlns:p14="http://schemas.microsoft.com/office/powerpoint/2010/main" val="661113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まずは「依存症対策の推進」です。</a:t>
            </a:r>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a:t>2020</a:t>
            </a:r>
            <a:r>
              <a:rPr kumimoji="1" lang="ja-JP" altLang="en-US" dirty="0"/>
              <a:t>年度までの取組としまして「</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依存症対策を推進するため、相談窓口の充実を図るとともに、依存症者支援にかかる関係機関に対する研修等を実施することで相談対応力の向上に取組みます。」としております。</a:t>
            </a:r>
          </a:p>
          <a:p>
            <a:endParaRPr kumimoji="1" lang="en-US" altLang="ja-JP" dirty="0"/>
          </a:p>
          <a:p>
            <a:r>
              <a:rPr kumimoji="1" lang="ja-JP" altLang="en-US" dirty="0"/>
              <a:t>本市の取組状況のご報告の前に、国の調査等に基づく依存症者の推計等についてご説明いたします。</a:t>
            </a:r>
            <a:endParaRPr kumimoji="1" lang="en-US" altLang="ja-JP" dirty="0"/>
          </a:p>
          <a:p>
            <a:r>
              <a:rPr kumimoji="1" lang="ja-JP" altLang="en-US" dirty="0"/>
              <a:t>まず初めに「アルコール依存症」についてです。</a:t>
            </a:r>
            <a:endParaRPr kumimoji="1" lang="en-US" altLang="ja-JP" dirty="0"/>
          </a:p>
          <a:p>
            <a:r>
              <a:rPr kumimoji="1" lang="ja-JP" altLang="en-US" dirty="0"/>
              <a:t>内閣府が平成</a:t>
            </a:r>
            <a:r>
              <a:rPr kumimoji="1" lang="en-US" altLang="ja-JP" dirty="0"/>
              <a:t>28</a:t>
            </a:r>
            <a:r>
              <a:rPr kumimoji="1" lang="ja-JP" altLang="en-US" dirty="0"/>
              <a:t>年</a:t>
            </a:r>
            <a:r>
              <a:rPr kumimoji="1" lang="en-US" altLang="ja-JP" dirty="0"/>
              <a:t>3</a:t>
            </a:r>
            <a:r>
              <a:rPr kumimoji="1" lang="ja-JP" altLang="en-US" dirty="0"/>
              <a:t>月に策定した「アルコール健康障害対策推進基本計画」によりますと、アルコール依存症の治療を受けている人が全国で約</a:t>
            </a:r>
            <a:r>
              <a:rPr kumimoji="1" lang="en-US" altLang="ja-JP" dirty="0"/>
              <a:t>49,000</a:t>
            </a:r>
            <a:r>
              <a:rPr kumimoji="1" lang="ja-JP" altLang="en-US" dirty="0"/>
              <a:t>人と推計されています。</a:t>
            </a:r>
            <a:endParaRPr kumimoji="1" lang="en-US" altLang="ja-JP" dirty="0"/>
          </a:p>
          <a:p>
            <a:r>
              <a:rPr kumimoji="1" lang="ja-JP" altLang="en-US" dirty="0"/>
              <a:t>これを堺市の人口に置きなおしますと、約</a:t>
            </a:r>
            <a:r>
              <a:rPr kumimoji="1" lang="en-US" altLang="ja-JP" dirty="0"/>
              <a:t>320</a:t>
            </a:r>
            <a:r>
              <a:rPr kumimoji="1" lang="ja-JP" altLang="en-US" dirty="0"/>
              <a:t>人となります。</a:t>
            </a:r>
            <a:endParaRPr kumimoji="1" lang="en-US" altLang="ja-JP" dirty="0"/>
          </a:p>
          <a:p>
            <a:r>
              <a:rPr kumimoji="1" lang="ja-JP" altLang="en-US" dirty="0"/>
              <a:t>また、</a:t>
            </a:r>
            <a:r>
              <a:rPr kumimoji="1" lang="ja-JP" altLang="en-US" sz="1200" dirty="0"/>
              <a:t>アルコール依存症の生涯経験者は全国で約</a:t>
            </a:r>
            <a:r>
              <a:rPr kumimoji="1" lang="en-US" altLang="ja-JP" sz="1200" dirty="0"/>
              <a:t>109</a:t>
            </a:r>
            <a:r>
              <a:rPr kumimoji="1" lang="ja-JP" altLang="en-US" sz="1200" dirty="0"/>
              <a:t>万人、アルコール依存症とその予備軍、予備軍と言いますのは「</a:t>
            </a:r>
            <a:r>
              <a:rPr kumimoji="1" lang="en-US" altLang="ja-JP" sz="1200" dirty="0"/>
              <a:t>AUDIT</a:t>
            </a:r>
            <a:r>
              <a:rPr kumimoji="1" lang="ja-JP" altLang="en-US" sz="1200" dirty="0"/>
              <a:t>」というアルコール使用障害のスクリーニングテストにおいて一定の点数以上となった方々ですが、それが全国で合わせて約</a:t>
            </a:r>
            <a:r>
              <a:rPr kumimoji="1" lang="en-US" altLang="ja-JP" sz="1200" dirty="0"/>
              <a:t>294</a:t>
            </a:r>
            <a:r>
              <a:rPr kumimoji="1" lang="ja-JP" altLang="en-US" sz="1200" dirty="0"/>
              <a:t>万人と推計されています。これらの堺市の推計では、生涯経験者が約</a:t>
            </a:r>
            <a:r>
              <a:rPr kumimoji="1" lang="en-US" altLang="ja-JP" sz="1200" dirty="0"/>
              <a:t>7,200</a:t>
            </a:r>
            <a:r>
              <a:rPr kumimoji="1" lang="ja-JP" altLang="en-US" sz="1200" dirty="0"/>
              <a:t>人、依存症とその予備軍が約</a:t>
            </a:r>
            <a:r>
              <a:rPr kumimoji="1" lang="en-US" altLang="ja-JP" sz="1200" dirty="0"/>
              <a:t>19,400</a:t>
            </a:r>
            <a:r>
              <a:rPr kumimoji="1" lang="ja-JP" altLang="en-US" sz="1200" dirty="0"/>
              <a:t>人となっております。</a:t>
            </a:r>
            <a:endParaRPr kumimoji="1" lang="en-US" altLang="ja-JP" sz="1200" dirty="0"/>
          </a:p>
          <a:p>
            <a:r>
              <a:rPr kumimoji="1" lang="ja-JP" altLang="en-US" sz="1200" dirty="0"/>
              <a:t>この堺市の推計人数を踏まえたうえ</a:t>
            </a:r>
            <a:r>
              <a:rPr kumimoji="1" lang="ja-JP" altLang="en-US" sz="1200" dirty="0" err="1"/>
              <a:t>でですが</a:t>
            </a:r>
            <a:r>
              <a:rPr kumimoji="1" lang="ja-JP" altLang="en-US" sz="1200" dirty="0"/>
              <a:t>、自立支援医療（精神通院）の受給者で、診断名が「アルコール」の方の実人数は平成</a:t>
            </a:r>
            <a:r>
              <a:rPr kumimoji="1" lang="en-US" altLang="ja-JP" sz="1200" dirty="0"/>
              <a:t>30</a:t>
            </a:r>
            <a:r>
              <a:rPr kumimoji="1" lang="ja-JP" altLang="en-US" sz="1200" dirty="0"/>
              <a:t>年度で</a:t>
            </a:r>
            <a:r>
              <a:rPr kumimoji="1" lang="en-US" altLang="ja-JP" sz="1200" dirty="0"/>
              <a:t>612</a:t>
            </a:r>
            <a:r>
              <a:rPr kumimoji="1" lang="ja-JP" altLang="en-US" sz="1200" dirty="0"/>
              <a:t>人となっており、推計の</a:t>
            </a:r>
            <a:r>
              <a:rPr kumimoji="1" lang="en-US" altLang="ja-JP" sz="1200" dirty="0"/>
              <a:t>320</a:t>
            </a:r>
            <a:r>
              <a:rPr kumimoji="1" lang="ja-JP" altLang="en-US" sz="1200" dirty="0"/>
              <a:t>人よりも多くなっております。この点につきましては、アルコール依存症の専門医療機関が市内にあること、古くから断酒会活動が活発であったこと、保健センターでの精神保健福祉相談において一定の技術をもって相談対応してきたことなどから、全国的に本市は受診につながりやすい地域であると推察しております。</a:t>
            </a:r>
            <a:endParaRPr kumimoji="1" lang="en-US" altLang="ja-JP" sz="1200" dirty="0"/>
          </a:p>
          <a:p>
            <a:r>
              <a:rPr kumimoji="1" lang="ja-JP" altLang="en-US" sz="1200" dirty="0"/>
              <a:t>ただし、予備軍を含めた推計人数を考慮しますと、今後は依存症にならないような、習慣飲酒者、節度ある適度な飲酒量の啓発周知を強化し、予備軍を減少させていく必要があります。</a:t>
            </a:r>
            <a:endParaRPr kumimoji="1" lang="en-US" altLang="ja-JP" sz="1200" dirty="0"/>
          </a:p>
          <a:p>
            <a:r>
              <a:rPr kumimoji="1" lang="ja-JP" altLang="en-US" sz="1200" dirty="0"/>
              <a:t>それでは次のスライド「依存症対策の推進②」をご覧ください。</a:t>
            </a:r>
            <a:endParaRPr kumimoji="1" lang="en-US" altLang="ja-JP" dirty="0"/>
          </a:p>
        </p:txBody>
      </p:sp>
      <p:sp>
        <p:nvSpPr>
          <p:cNvPr id="4" name="スライド番号プレースホルダー 3"/>
          <p:cNvSpPr>
            <a:spLocks noGrp="1"/>
          </p:cNvSpPr>
          <p:nvPr>
            <p:ph type="sldNum" sz="quarter" idx="10"/>
          </p:nvPr>
        </p:nvSpPr>
        <p:spPr/>
        <p:txBody>
          <a:bodyPr/>
          <a:lstStyle/>
          <a:p>
            <a:fld id="{FBCAE547-1A1A-4745-9352-C3A3700218DC}" type="slidenum">
              <a:rPr kumimoji="1" lang="ja-JP" altLang="en-US" smtClean="0"/>
              <a:t>3</a:t>
            </a:fld>
            <a:endParaRPr kumimoji="1" lang="ja-JP" altLang="en-US"/>
          </a:p>
        </p:txBody>
      </p:sp>
    </p:spTree>
    <p:extLst>
      <p:ext uri="{BB962C8B-B14F-4D97-AF65-F5344CB8AC3E}">
        <p14:creationId xmlns:p14="http://schemas.microsoft.com/office/powerpoint/2010/main" val="10695398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こちらは「薬物依存症」の状況です。</a:t>
            </a:r>
            <a:endParaRPr kumimoji="1" lang="en-US" altLang="ja-JP" dirty="0"/>
          </a:p>
          <a:p>
            <a:r>
              <a:rPr kumimoji="1" lang="ja-JP" altLang="en-US" dirty="0"/>
              <a:t>薬物依存症につきましては推計は示されておらず不明となっておりますが、参考としまして、</a:t>
            </a:r>
            <a:r>
              <a:rPr kumimoji="1" lang="en-US" altLang="ja-JP" dirty="0"/>
              <a:t>2017</a:t>
            </a:r>
            <a:r>
              <a:rPr kumimoji="1" lang="ja-JP" altLang="en-US" dirty="0"/>
              <a:t>年に示されました「</a:t>
            </a:r>
            <a:r>
              <a:rPr lang="ja-JP" altLang="en-US" sz="1200" dirty="0"/>
              <a:t>危険ドラッグを含む薬物乱用・依存状況の実態把握と薬物依存症者の社会復帰に向けた支援に関する研究」における「薬物使用の生涯経験率に関する調査」によりますと、</a:t>
            </a:r>
            <a:r>
              <a:rPr kumimoji="1" lang="en-US" altLang="ja-JP" sz="1200" dirty="0"/>
              <a:t>15</a:t>
            </a:r>
            <a:r>
              <a:rPr kumimoji="1" lang="ja-JP" altLang="en-US" sz="1200" dirty="0"/>
              <a:t>歳から</a:t>
            </a:r>
            <a:r>
              <a:rPr kumimoji="1" lang="en-US" altLang="ja-JP" sz="1200" dirty="0"/>
              <a:t>64</a:t>
            </a:r>
            <a:r>
              <a:rPr kumimoji="1" lang="ja-JP" altLang="en-US" sz="1200" dirty="0"/>
              <a:t>歳以下で、有機溶剤・大麻・覚せい剤・コカイン・</a:t>
            </a:r>
            <a:r>
              <a:rPr kumimoji="1" lang="en-US" altLang="ja-JP" sz="1200" dirty="0"/>
              <a:t>MDSA</a:t>
            </a:r>
            <a:r>
              <a:rPr kumimoji="1" lang="ja-JP" altLang="en-US" sz="1200" dirty="0"/>
              <a:t>・危険ドラッグのいずれかを</a:t>
            </a:r>
            <a:r>
              <a:rPr kumimoji="1" lang="en-US" altLang="ja-JP" sz="1200" dirty="0"/>
              <a:t>1</a:t>
            </a:r>
            <a:r>
              <a:rPr kumimoji="1" lang="ja-JP" altLang="en-US" sz="1200" dirty="0"/>
              <a:t>度でも使用した経験者の割合が調査対象全体の</a:t>
            </a:r>
            <a:r>
              <a:rPr kumimoji="1" lang="en-US" altLang="ja-JP" sz="1200" dirty="0"/>
              <a:t>2.4</a:t>
            </a:r>
            <a:r>
              <a:rPr kumimoji="1" lang="ja-JP" altLang="en-US" sz="1200" dirty="0"/>
              <a:t>％となっており、これに基づく全国推計が約</a:t>
            </a:r>
            <a:r>
              <a:rPr kumimoji="1" lang="en-US" altLang="ja-JP" sz="1200" dirty="0"/>
              <a:t>180</a:t>
            </a:r>
            <a:r>
              <a:rPr kumimoji="1" lang="ja-JP" altLang="en-US" sz="1200" dirty="0"/>
              <a:t>万人余り、堺市人口に置き換えますと、約</a:t>
            </a:r>
            <a:r>
              <a:rPr kumimoji="1" lang="en-US" altLang="ja-JP" sz="1200" dirty="0"/>
              <a:t>12,000</a:t>
            </a:r>
            <a:r>
              <a:rPr kumimoji="1" lang="ja-JP" altLang="en-US" sz="1200" dirty="0"/>
              <a:t>人と、かなりの数となっております。</a:t>
            </a:r>
            <a:endParaRPr kumimoji="1" lang="en-US" altLang="ja-JP" sz="1200" dirty="0"/>
          </a:p>
          <a:p>
            <a:r>
              <a:rPr kumimoji="1" lang="ja-JP" altLang="en-US" sz="1200" dirty="0"/>
              <a:t>薬物に関する堺市の相談実績ですが、保健センターの精神保健福祉相談、こころの健康センターの薬物専門相談を合わせて平成</a:t>
            </a:r>
            <a:r>
              <a:rPr kumimoji="1" lang="en-US" altLang="ja-JP" sz="1200" dirty="0"/>
              <a:t>30</a:t>
            </a:r>
            <a:r>
              <a:rPr kumimoji="1" lang="ja-JP" altLang="en-US" sz="1200" dirty="0"/>
              <a:t>年度は</a:t>
            </a:r>
            <a:r>
              <a:rPr kumimoji="1" lang="en-US" altLang="ja-JP" sz="1200" dirty="0"/>
              <a:t>891</a:t>
            </a:r>
            <a:r>
              <a:rPr kumimoji="1" lang="ja-JP" altLang="en-US" sz="1200" dirty="0"/>
              <a:t>人という状況です。</a:t>
            </a:r>
            <a:endParaRPr kumimoji="1" lang="en-US" altLang="ja-JP" sz="1200" dirty="0"/>
          </a:p>
          <a:p>
            <a:r>
              <a:rPr kumimoji="1" lang="ja-JP" altLang="en-US" sz="1200" dirty="0"/>
              <a:t>薬物の種類では「覚せい剤」が全体の約</a:t>
            </a:r>
            <a:r>
              <a:rPr kumimoji="1" lang="en-US" altLang="ja-JP" sz="1200" dirty="0"/>
              <a:t>7</a:t>
            </a:r>
            <a:r>
              <a:rPr kumimoji="1" lang="ja-JP" altLang="en-US" sz="1200" dirty="0"/>
              <a:t>割を占めており、以下「処方薬」「危険ドラッグ」と続いております。</a:t>
            </a:r>
            <a:endParaRPr kumimoji="1" lang="en-US" altLang="ja-JP" sz="1200" dirty="0"/>
          </a:p>
          <a:p>
            <a:r>
              <a:rPr kumimoji="1" lang="ja-JP" altLang="en-US" sz="1200" dirty="0"/>
              <a:t>平成</a:t>
            </a:r>
            <a:r>
              <a:rPr kumimoji="1" lang="en-US" altLang="ja-JP" sz="1200" dirty="0"/>
              <a:t>28</a:t>
            </a:r>
            <a:r>
              <a:rPr kumimoji="1" lang="ja-JP" altLang="en-US" sz="1200" dirty="0"/>
              <a:t>年に施行されました「薬物使用の罪を犯した者に対する刑の一部の執行猶予に関する法律」に基づき、保護観察を終えた一部執行猶予の方が、少しずつではありますが相談に繋がってきております。</a:t>
            </a:r>
            <a:endParaRPr kumimoji="1" lang="en-US" altLang="ja-JP" sz="1200" dirty="0"/>
          </a:p>
          <a:p>
            <a:endParaRPr kumimoji="1" lang="en-US" altLang="ja-JP" sz="1200" dirty="0"/>
          </a:p>
          <a:p>
            <a:r>
              <a:rPr kumimoji="1" lang="ja-JP" altLang="en-US" sz="1200" dirty="0"/>
              <a:t>それでは次のページ「依存症対策の推進③」をご覧ください。</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FBCAE547-1A1A-4745-9352-C3A3700218DC}" type="slidenum">
              <a:rPr kumimoji="1" lang="ja-JP" altLang="en-US" smtClean="0"/>
              <a:t>4</a:t>
            </a:fld>
            <a:endParaRPr kumimoji="1" lang="ja-JP" altLang="en-US"/>
          </a:p>
        </p:txBody>
      </p:sp>
    </p:spTree>
    <p:extLst>
      <p:ext uri="{BB962C8B-B14F-4D97-AF65-F5344CB8AC3E}">
        <p14:creationId xmlns:p14="http://schemas.microsoft.com/office/powerpoint/2010/main" val="10695398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次が「ギャンブル等依存症」の状況です。</a:t>
            </a:r>
            <a:endParaRPr kumimoji="1" lang="en-US" altLang="ja-JP" dirty="0"/>
          </a:p>
          <a:p>
            <a:r>
              <a:rPr kumimoji="1" lang="ja-JP" altLang="en-US" dirty="0"/>
              <a:t>平成</a:t>
            </a:r>
            <a:r>
              <a:rPr kumimoji="1" lang="en-US" altLang="ja-JP" dirty="0"/>
              <a:t>29</a:t>
            </a:r>
            <a:r>
              <a:rPr kumimoji="1" lang="ja-JP" altLang="en-US" dirty="0"/>
              <a:t>年度の国の研究事業によりますと、ギャンブル等依存症の疑われる方の割合（「</a:t>
            </a:r>
            <a:r>
              <a:rPr kumimoji="1" lang="en-US" altLang="ja-JP" dirty="0"/>
              <a:t>SOGS</a:t>
            </a:r>
            <a:r>
              <a:rPr kumimoji="1" lang="ja-JP" altLang="en-US" dirty="0"/>
              <a:t>」と言いますギャンブル依存症のスクリーニングテストで一定以上とされた方）が調査対象者全体の</a:t>
            </a:r>
            <a:r>
              <a:rPr kumimoji="1" lang="en-US" altLang="ja-JP" dirty="0"/>
              <a:t>3.6</a:t>
            </a:r>
            <a:r>
              <a:rPr kumimoji="1" lang="ja-JP" altLang="en-US" dirty="0"/>
              <a:t>％となっており、全国推計で約</a:t>
            </a:r>
            <a:r>
              <a:rPr kumimoji="1" lang="en-US" altLang="ja-JP" dirty="0"/>
              <a:t>320</a:t>
            </a:r>
            <a:r>
              <a:rPr kumimoji="1" lang="ja-JP" altLang="en-US" dirty="0"/>
              <a:t>万人、堺市では</a:t>
            </a:r>
            <a:r>
              <a:rPr kumimoji="1" lang="en-US" altLang="ja-JP" dirty="0"/>
              <a:t>2</a:t>
            </a:r>
            <a:r>
              <a:rPr kumimoji="1" lang="ja-JP" altLang="en-US" dirty="0"/>
              <a:t>万人を超える方がその疑いがあると推計されています。</a:t>
            </a:r>
            <a:endParaRPr kumimoji="1" lang="en-US" altLang="ja-JP" dirty="0"/>
          </a:p>
          <a:p>
            <a:endParaRPr kumimoji="1" lang="en-US" altLang="ja-JP" dirty="0"/>
          </a:p>
          <a:p>
            <a:r>
              <a:rPr kumimoji="1" lang="ja-JP" altLang="en-US" sz="1200" dirty="0"/>
              <a:t>ギャンブル等依存症に関する堺市の相談実績ですが、平成</a:t>
            </a:r>
            <a:r>
              <a:rPr kumimoji="1" lang="en-US" altLang="ja-JP" sz="1200" dirty="0"/>
              <a:t>30</a:t>
            </a:r>
            <a:r>
              <a:rPr kumimoji="1" lang="ja-JP" altLang="en-US" sz="1200" dirty="0"/>
              <a:t>年度にこころの健康センターに専門相談窓口を開設し、それに伴う周知をしたところ、保健センターも合わせた前年度の相談数</a:t>
            </a:r>
            <a:r>
              <a:rPr kumimoji="1" lang="en-US" altLang="ja-JP" sz="1200" dirty="0"/>
              <a:t>54</a:t>
            </a:r>
            <a:r>
              <a:rPr kumimoji="1" lang="ja-JP" altLang="en-US" sz="1200" dirty="0"/>
              <a:t>人に比べて平成</a:t>
            </a:r>
            <a:r>
              <a:rPr kumimoji="1" lang="en-US" altLang="ja-JP" sz="1200" dirty="0"/>
              <a:t>30</a:t>
            </a:r>
            <a:r>
              <a:rPr kumimoji="1" lang="ja-JP" altLang="en-US" sz="1200" dirty="0"/>
              <a:t>年度はこころの健康センターだけで</a:t>
            </a:r>
            <a:r>
              <a:rPr kumimoji="1" lang="en-US" altLang="ja-JP" sz="1200" dirty="0"/>
              <a:t>388</a:t>
            </a:r>
            <a:r>
              <a:rPr kumimoji="1" lang="ja-JP" altLang="en-US" sz="1200" dirty="0"/>
              <a:t>人、保健センターも合わせると</a:t>
            </a:r>
            <a:r>
              <a:rPr kumimoji="1" lang="en-US" altLang="ja-JP" sz="1200" dirty="0"/>
              <a:t>455</a:t>
            </a:r>
            <a:r>
              <a:rPr kumimoji="1" lang="ja-JP" altLang="en-US" sz="1200" dirty="0"/>
              <a:t>人と急激な増加となっております。ただし、これは述べ相談数であり、実人数にすると</a:t>
            </a:r>
            <a:r>
              <a:rPr kumimoji="1" lang="en-US" altLang="ja-JP" sz="1200" dirty="0"/>
              <a:t>80</a:t>
            </a:r>
            <a:r>
              <a:rPr kumimoji="1" lang="ja-JP" altLang="en-US" sz="1200" dirty="0"/>
              <a:t>人余りで、推計される</a:t>
            </a:r>
            <a:r>
              <a:rPr kumimoji="1" lang="en-US" altLang="ja-JP" sz="1200" dirty="0"/>
              <a:t>2</a:t>
            </a:r>
            <a:r>
              <a:rPr kumimoji="1" lang="ja-JP" altLang="en-US" sz="1200" dirty="0"/>
              <a:t>万人からは大きく乖離しています。このことから「依存症である」と本人、家族ともに認識していない方々が多くいるとも考えられます。今後も啓発等のより一層の強化が必要な状況です。</a:t>
            </a:r>
            <a:endParaRPr kumimoji="1" lang="en-US" altLang="ja-JP" sz="1200" dirty="0"/>
          </a:p>
          <a:p>
            <a:endParaRPr kumimoji="1" lang="en-US" altLang="ja-JP" sz="1200" dirty="0"/>
          </a:p>
          <a:p>
            <a:r>
              <a:rPr kumimoji="1" lang="ja-JP" altLang="en-US" sz="1200" dirty="0"/>
              <a:t>それでは次のページ「依存症対策の推進④」をご覧ください。</a:t>
            </a:r>
          </a:p>
        </p:txBody>
      </p:sp>
      <p:sp>
        <p:nvSpPr>
          <p:cNvPr id="4" name="スライド番号プレースホルダー 3"/>
          <p:cNvSpPr>
            <a:spLocks noGrp="1"/>
          </p:cNvSpPr>
          <p:nvPr>
            <p:ph type="sldNum" sz="quarter" idx="10"/>
          </p:nvPr>
        </p:nvSpPr>
        <p:spPr/>
        <p:txBody>
          <a:bodyPr/>
          <a:lstStyle/>
          <a:p>
            <a:fld id="{FBCAE547-1A1A-4745-9352-C3A3700218DC}" type="slidenum">
              <a:rPr kumimoji="1" lang="ja-JP" altLang="en-US" smtClean="0"/>
              <a:t>5</a:t>
            </a:fld>
            <a:endParaRPr kumimoji="1" lang="ja-JP" altLang="en-US"/>
          </a:p>
        </p:txBody>
      </p:sp>
    </p:spTree>
    <p:extLst>
      <p:ext uri="{BB962C8B-B14F-4D97-AF65-F5344CB8AC3E}">
        <p14:creationId xmlns:p14="http://schemas.microsoft.com/office/powerpoint/2010/main" val="10695398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依存症対策の最後に今年度の取組状況を報告いたします。</a:t>
            </a:r>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今年度も昨年度と同様、こころの健康センターを中心としました専門相談、支援機関向けの研修等を実施しており、また、大阪府・大阪市との共同事業としまして、依存症の拠点機関であります大阪精神医療センターに委託し、医療機関向け、保健所等職員向けの依存症研修を府内全域を対象として実施しております。さらに、行政機関が休みである土曜日、日曜日に依存症の電話相談事業を実施しております。</a:t>
            </a:r>
            <a:endParaRPr kumimoji="1" lang="en-US" altLang="ja-JP" dirty="0"/>
          </a:p>
          <a:p>
            <a:r>
              <a:rPr kumimoji="1" lang="ja-JP" altLang="en-US" dirty="0"/>
              <a:t>ではこの取組み状況として別紙「資料１－１」をご覧いただけますでしょうか。</a:t>
            </a:r>
            <a:endParaRPr kumimoji="1" lang="en-US" altLang="ja-JP" dirty="0"/>
          </a:p>
        </p:txBody>
      </p:sp>
      <p:sp>
        <p:nvSpPr>
          <p:cNvPr id="4" name="スライド番号プレースホルダー 3"/>
          <p:cNvSpPr>
            <a:spLocks noGrp="1"/>
          </p:cNvSpPr>
          <p:nvPr>
            <p:ph type="sldNum" sz="quarter" idx="10"/>
          </p:nvPr>
        </p:nvSpPr>
        <p:spPr/>
        <p:txBody>
          <a:bodyPr/>
          <a:lstStyle/>
          <a:p>
            <a:fld id="{FBCAE547-1A1A-4745-9352-C3A3700218DC}" type="slidenum">
              <a:rPr kumimoji="1" lang="ja-JP" altLang="en-US" smtClean="0"/>
              <a:t>6</a:t>
            </a:fld>
            <a:endParaRPr kumimoji="1" lang="ja-JP" altLang="en-US"/>
          </a:p>
        </p:txBody>
      </p:sp>
    </p:spTree>
    <p:extLst>
      <p:ext uri="{BB962C8B-B14F-4D97-AF65-F5344CB8AC3E}">
        <p14:creationId xmlns:p14="http://schemas.microsoft.com/office/powerpoint/2010/main" val="10695398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依存症対策の最後に今年度の取組状況を報告いたします。</a:t>
            </a:r>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今年度も昨年度と同様、こころの健康センターを中心としました専門相談、支援機関向けの研修等を実施しており、また、大阪府・大阪市との共同事業としまして、依存症の拠点機関であります大阪精神医療センターに委託し、医療機関向け、保健所等職員向けの依存症研修を府内全域を対象として実施しております。さらに、行政機関が休みである土曜日、日曜日に依存症の電話相談事業を実施しております。</a:t>
            </a:r>
            <a:endParaRPr kumimoji="1" lang="en-US" altLang="ja-JP" dirty="0"/>
          </a:p>
          <a:p>
            <a:r>
              <a:rPr kumimoji="1" lang="ja-JP" altLang="en-US" dirty="0"/>
              <a:t>ではこの取組み状況として別紙「資料１－１」をご覧いただけますでしょうか。</a:t>
            </a:r>
            <a:endParaRPr kumimoji="1" lang="en-US" altLang="ja-JP" dirty="0"/>
          </a:p>
        </p:txBody>
      </p:sp>
      <p:sp>
        <p:nvSpPr>
          <p:cNvPr id="4" name="スライド番号プレースホルダー 3"/>
          <p:cNvSpPr>
            <a:spLocks noGrp="1"/>
          </p:cNvSpPr>
          <p:nvPr>
            <p:ph type="sldNum" sz="quarter" idx="10"/>
          </p:nvPr>
        </p:nvSpPr>
        <p:spPr/>
        <p:txBody>
          <a:bodyPr/>
          <a:lstStyle/>
          <a:p>
            <a:fld id="{FBCAE547-1A1A-4745-9352-C3A3700218DC}" type="slidenum">
              <a:rPr kumimoji="1" lang="ja-JP" altLang="en-US" smtClean="0"/>
              <a:t>7</a:t>
            </a:fld>
            <a:endParaRPr kumimoji="1" lang="ja-JP" altLang="en-US"/>
          </a:p>
        </p:txBody>
      </p:sp>
    </p:spTree>
    <p:extLst>
      <p:ext uri="{BB962C8B-B14F-4D97-AF65-F5344CB8AC3E}">
        <p14:creationId xmlns:p14="http://schemas.microsoft.com/office/powerpoint/2010/main" val="6720825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672AE4C-EA7D-4679-94BF-6C5F21393401}"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3700469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672AE4C-EA7D-4679-94BF-6C5F21393401}"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8430295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2BD351-9008-41B3-9B65-984414669DD2}" type="datetime1">
              <a:rPr kumimoji="1" lang="ja-JP" altLang="en-US" smtClean="0"/>
              <a:t>2022/1/7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6876256" y="6351089"/>
            <a:ext cx="2133600" cy="365125"/>
          </a:xfrm>
        </p:spPr>
        <p:txBody>
          <a:bodyPr/>
          <a:lstStyle/>
          <a:p>
            <a:endParaRPr kumimoji="1" lang="ja-JP" altLang="en-US" dirty="0"/>
          </a:p>
        </p:txBody>
      </p:sp>
    </p:spTree>
    <p:extLst>
      <p:ext uri="{BB962C8B-B14F-4D97-AF65-F5344CB8AC3E}">
        <p14:creationId xmlns:p14="http://schemas.microsoft.com/office/powerpoint/2010/main" val="411222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F715843-58FB-478A-8788-A029E836686A}" type="datetime1">
              <a:rPr kumimoji="1" lang="ja-JP" altLang="en-US" smtClean="0"/>
              <a:t>2022/1/7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872ECA-8BD3-40A3-BCA8-B8E971B7B40A}" type="slidenum">
              <a:rPr kumimoji="1" lang="ja-JP" altLang="en-US" smtClean="0"/>
              <a:t>‹#›</a:t>
            </a:fld>
            <a:endParaRPr kumimoji="1" lang="ja-JP" altLang="en-US"/>
          </a:p>
        </p:txBody>
      </p:sp>
    </p:spTree>
    <p:extLst>
      <p:ext uri="{BB962C8B-B14F-4D97-AF65-F5344CB8AC3E}">
        <p14:creationId xmlns:p14="http://schemas.microsoft.com/office/powerpoint/2010/main" val="188267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C96BF6-F8D0-42B4-AD74-8CEF0B2C87F7}" type="datetime1">
              <a:rPr kumimoji="1" lang="ja-JP" altLang="en-US" smtClean="0"/>
              <a:t>2022/1/7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872ECA-8BD3-40A3-BCA8-B8E971B7B40A}" type="slidenum">
              <a:rPr kumimoji="1" lang="ja-JP" altLang="en-US" smtClean="0"/>
              <a:t>‹#›</a:t>
            </a:fld>
            <a:endParaRPr kumimoji="1" lang="ja-JP" altLang="en-US"/>
          </a:p>
        </p:txBody>
      </p:sp>
    </p:spTree>
    <p:extLst>
      <p:ext uri="{BB962C8B-B14F-4D97-AF65-F5344CB8AC3E}">
        <p14:creationId xmlns:p14="http://schemas.microsoft.com/office/powerpoint/2010/main" val="32530022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B573322-56CF-4E35-99E8-A03C3EA30B60}" type="datetimeFigureOut">
              <a:rPr lang="ja-JP" altLang="en-US" smtClean="0">
                <a:solidFill>
                  <a:prstClr val="black">
                    <a:tint val="75000"/>
                  </a:prstClr>
                </a:solidFill>
              </a:rPr>
              <a:pPr/>
              <a:t>2022/1/7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E1872ECA-8BD3-40A3-BCA8-B8E971B7B40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109266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B573322-56CF-4E35-99E8-A03C3EA30B60}" type="datetimeFigureOut">
              <a:rPr lang="ja-JP" altLang="en-US" smtClean="0">
                <a:solidFill>
                  <a:prstClr val="black">
                    <a:tint val="75000"/>
                  </a:prstClr>
                </a:solidFill>
              </a:rPr>
              <a:pPr/>
              <a:t>2022/1/7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E1872ECA-8BD3-40A3-BCA8-B8E971B7B40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54688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B573322-56CF-4E35-99E8-A03C3EA30B60}" type="datetimeFigureOut">
              <a:rPr lang="ja-JP" altLang="en-US" smtClean="0">
                <a:solidFill>
                  <a:prstClr val="black">
                    <a:tint val="75000"/>
                  </a:prstClr>
                </a:solidFill>
              </a:rPr>
              <a:pPr/>
              <a:t>2022/1/7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E1872ECA-8BD3-40A3-BCA8-B8E971B7B40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201732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AB573322-56CF-4E35-99E8-A03C3EA30B60}" type="datetimeFigureOut">
              <a:rPr lang="ja-JP" altLang="en-US" smtClean="0">
                <a:solidFill>
                  <a:prstClr val="black">
                    <a:tint val="75000"/>
                  </a:prstClr>
                </a:solidFill>
              </a:rPr>
              <a:pPr/>
              <a:t>2022/1/7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E1872ECA-8BD3-40A3-BCA8-B8E971B7B40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718287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B573322-56CF-4E35-99E8-A03C3EA30B60}" type="datetimeFigureOut">
              <a:rPr lang="ja-JP" altLang="en-US" smtClean="0">
                <a:solidFill>
                  <a:prstClr val="black">
                    <a:tint val="75000"/>
                  </a:prstClr>
                </a:solidFill>
              </a:rPr>
              <a:pPr/>
              <a:t>2022/1/7</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E1872ECA-8BD3-40A3-BCA8-B8E971B7B40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418918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B573322-56CF-4E35-99E8-A03C3EA30B60}" type="datetimeFigureOut">
              <a:rPr lang="ja-JP" altLang="en-US" smtClean="0">
                <a:solidFill>
                  <a:prstClr val="black">
                    <a:tint val="75000"/>
                  </a:prstClr>
                </a:solidFill>
              </a:rPr>
              <a:pPr/>
              <a:t>2022/1/7</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E1872ECA-8BD3-40A3-BCA8-B8E971B7B40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373124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B573322-56CF-4E35-99E8-A03C3EA30B60}" type="datetimeFigureOut">
              <a:rPr lang="ja-JP" altLang="en-US" smtClean="0">
                <a:solidFill>
                  <a:prstClr val="black">
                    <a:tint val="75000"/>
                  </a:prstClr>
                </a:solidFill>
              </a:rPr>
              <a:pPr/>
              <a:t>2022/1/7</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E1872ECA-8BD3-40A3-BCA8-B8E971B7B40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52624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B573322-56CF-4E35-99E8-A03C3EA30B60}" type="datetimeFigureOut">
              <a:rPr lang="ja-JP" altLang="en-US" smtClean="0">
                <a:solidFill>
                  <a:prstClr val="black">
                    <a:tint val="75000"/>
                  </a:prstClr>
                </a:solidFill>
              </a:rPr>
              <a:pPr/>
              <a:t>2022/1/7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E1872ECA-8BD3-40A3-BCA8-B8E971B7B40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69355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97FF34E-7A42-4FB2-964E-96148C436F34}" type="datetime1">
              <a:rPr kumimoji="1" lang="ja-JP" altLang="en-US" smtClean="0"/>
              <a:t>2022/1/7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872ECA-8BD3-40A3-BCA8-B8E971B7B40A}" type="slidenum">
              <a:rPr kumimoji="1" lang="ja-JP" altLang="en-US" smtClean="0"/>
              <a:t>‹#›</a:t>
            </a:fld>
            <a:endParaRPr kumimoji="1" lang="ja-JP" altLang="en-US"/>
          </a:p>
        </p:txBody>
      </p:sp>
    </p:spTree>
    <p:extLst>
      <p:ext uri="{BB962C8B-B14F-4D97-AF65-F5344CB8AC3E}">
        <p14:creationId xmlns:p14="http://schemas.microsoft.com/office/powerpoint/2010/main" val="147314219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B573322-56CF-4E35-99E8-A03C3EA30B60}" type="datetimeFigureOut">
              <a:rPr lang="ja-JP" altLang="en-US" smtClean="0">
                <a:solidFill>
                  <a:prstClr val="black">
                    <a:tint val="75000"/>
                  </a:prstClr>
                </a:solidFill>
              </a:rPr>
              <a:pPr/>
              <a:t>2022/1/7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E1872ECA-8BD3-40A3-BCA8-B8E971B7B40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631292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B573322-56CF-4E35-99E8-A03C3EA30B60}" type="datetimeFigureOut">
              <a:rPr lang="ja-JP" altLang="en-US" smtClean="0">
                <a:solidFill>
                  <a:prstClr val="black">
                    <a:tint val="75000"/>
                  </a:prstClr>
                </a:solidFill>
              </a:rPr>
              <a:pPr/>
              <a:t>2022/1/7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E1872ECA-8BD3-40A3-BCA8-B8E971B7B40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715377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B573322-56CF-4E35-99E8-A03C3EA30B60}" type="datetimeFigureOut">
              <a:rPr lang="ja-JP" altLang="en-US" smtClean="0">
                <a:solidFill>
                  <a:prstClr val="black">
                    <a:tint val="75000"/>
                  </a:prstClr>
                </a:solidFill>
              </a:rPr>
              <a:pPr/>
              <a:t>2022/1/7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E1872ECA-8BD3-40A3-BCA8-B8E971B7B40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720458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03516BC-FD28-4A82-9512-F5946F4EEC06}" type="datetime1">
              <a:rPr kumimoji="1" lang="ja-JP" altLang="en-US" smtClean="0"/>
              <a:t>2022/1/7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872ECA-8BD3-40A3-BCA8-B8E971B7B40A}" type="slidenum">
              <a:rPr kumimoji="1" lang="ja-JP" altLang="en-US" smtClean="0"/>
              <a:t>‹#›</a:t>
            </a:fld>
            <a:endParaRPr kumimoji="1" lang="ja-JP" altLang="en-US"/>
          </a:p>
        </p:txBody>
      </p:sp>
    </p:spTree>
    <p:extLst>
      <p:ext uri="{BB962C8B-B14F-4D97-AF65-F5344CB8AC3E}">
        <p14:creationId xmlns:p14="http://schemas.microsoft.com/office/powerpoint/2010/main" val="1458871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F4AFB03-345C-4649-AFD8-934AC1EE456A}" type="datetime1">
              <a:rPr kumimoji="1" lang="ja-JP" altLang="en-US" smtClean="0"/>
              <a:t>2022/1/7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872ECA-8BD3-40A3-BCA8-B8E971B7B40A}" type="slidenum">
              <a:rPr kumimoji="1" lang="ja-JP" altLang="en-US" smtClean="0"/>
              <a:t>‹#›</a:t>
            </a:fld>
            <a:endParaRPr kumimoji="1" lang="ja-JP" altLang="en-US"/>
          </a:p>
        </p:txBody>
      </p:sp>
    </p:spTree>
    <p:extLst>
      <p:ext uri="{BB962C8B-B14F-4D97-AF65-F5344CB8AC3E}">
        <p14:creationId xmlns:p14="http://schemas.microsoft.com/office/powerpoint/2010/main" val="2444029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B80F663-DABE-4E30-87AC-27486533B672}" type="datetime1">
              <a:rPr kumimoji="1" lang="ja-JP" altLang="en-US" smtClean="0"/>
              <a:t>2022/1/7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872ECA-8BD3-40A3-BCA8-B8E971B7B40A}" type="slidenum">
              <a:rPr kumimoji="1" lang="ja-JP" altLang="en-US" smtClean="0"/>
              <a:t>‹#›</a:t>
            </a:fld>
            <a:endParaRPr kumimoji="1" lang="ja-JP" altLang="en-US"/>
          </a:p>
        </p:txBody>
      </p:sp>
    </p:spTree>
    <p:extLst>
      <p:ext uri="{BB962C8B-B14F-4D97-AF65-F5344CB8AC3E}">
        <p14:creationId xmlns:p14="http://schemas.microsoft.com/office/powerpoint/2010/main" val="2278294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C48DBAC-933C-49BD-B3A4-DF87E87DFD38}" type="datetime1">
              <a:rPr kumimoji="1" lang="ja-JP" altLang="en-US" smtClean="0"/>
              <a:t>2022/1/7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872ECA-8BD3-40A3-BCA8-B8E971B7B40A}" type="slidenum">
              <a:rPr kumimoji="1" lang="ja-JP" altLang="en-US" smtClean="0"/>
              <a:t>‹#›</a:t>
            </a:fld>
            <a:endParaRPr kumimoji="1" lang="ja-JP" altLang="en-US"/>
          </a:p>
        </p:txBody>
      </p:sp>
    </p:spTree>
    <p:extLst>
      <p:ext uri="{BB962C8B-B14F-4D97-AF65-F5344CB8AC3E}">
        <p14:creationId xmlns:p14="http://schemas.microsoft.com/office/powerpoint/2010/main" val="1887430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C621740-4B9C-420E-8F0F-4419F93F9E35}" type="datetime1">
              <a:rPr kumimoji="1" lang="ja-JP" altLang="en-US" smtClean="0"/>
              <a:t>2022/1/7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872ECA-8BD3-40A3-BCA8-B8E971B7B40A}" type="slidenum">
              <a:rPr kumimoji="1" lang="ja-JP" altLang="en-US" smtClean="0"/>
              <a:t>‹#›</a:t>
            </a:fld>
            <a:endParaRPr kumimoji="1" lang="ja-JP" altLang="en-US"/>
          </a:p>
        </p:txBody>
      </p:sp>
    </p:spTree>
    <p:extLst>
      <p:ext uri="{BB962C8B-B14F-4D97-AF65-F5344CB8AC3E}">
        <p14:creationId xmlns:p14="http://schemas.microsoft.com/office/powerpoint/2010/main" val="3570263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D851FF3-457C-4492-9DFD-8C5A05E1914E}" type="datetime1">
              <a:rPr kumimoji="1" lang="ja-JP" altLang="en-US" smtClean="0"/>
              <a:t>2022/1/7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872ECA-8BD3-40A3-BCA8-B8E971B7B40A}" type="slidenum">
              <a:rPr kumimoji="1" lang="ja-JP" altLang="en-US" smtClean="0"/>
              <a:t>‹#›</a:t>
            </a:fld>
            <a:endParaRPr kumimoji="1" lang="ja-JP" altLang="en-US"/>
          </a:p>
        </p:txBody>
      </p:sp>
    </p:spTree>
    <p:extLst>
      <p:ext uri="{BB962C8B-B14F-4D97-AF65-F5344CB8AC3E}">
        <p14:creationId xmlns:p14="http://schemas.microsoft.com/office/powerpoint/2010/main" val="342312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C9B65A6-77F3-4A50-98F9-892E0CEBD00D}" type="datetime1">
              <a:rPr kumimoji="1" lang="ja-JP" altLang="en-US" smtClean="0"/>
              <a:t>2022/1/7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872ECA-8BD3-40A3-BCA8-B8E971B7B40A}" type="slidenum">
              <a:rPr kumimoji="1" lang="ja-JP" altLang="en-US" smtClean="0"/>
              <a:t>‹#›</a:t>
            </a:fld>
            <a:endParaRPr kumimoji="1" lang="ja-JP" altLang="en-US"/>
          </a:p>
        </p:txBody>
      </p:sp>
    </p:spTree>
    <p:extLst>
      <p:ext uri="{BB962C8B-B14F-4D97-AF65-F5344CB8AC3E}">
        <p14:creationId xmlns:p14="http://schemas.microsoft.com/office/powerpoint/2010/main" val="2636843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FE9552-E759-413B-83DE-614DD0AE566D}" type="datetime1">
              <a:rPr kumimoji="1" lang="ja-JP" altLang="en-US" smtClean="0"/>
              <a:t>2022/1/7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872ECA-8BD3-40A3-BCA8-B8E971B7B40A}" type="slidenum">
              <a:rPr kumimoji="1" lang="ja-JP" altLang="en-US" smtClean="0"/>
              <a:t>‹#›</a:t>
            </a:fld>
            <a:endParaRPr kumimoji="1" lang="ja-JP" altLang="en-US"/>
          </a:p>
        </p:txBody>
      </p:sp>
    </p:spTree>
    <p:extLst>
      <p:ext uri="{BB962C8B-B14F-4D97-AF65-F5344CB8AC3E}">
        <p14:creationId xmlns:p14="http://schemas.microsoft.com/office/powerpoint/2010/main" val="12507900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573322-56CF-4E35-99E8-A03C3EA30B60}" type="datetimeFigureOut">
              <a:rPr lang="ja-JP" altLang="en-US" smtClean="0">
                <a:solidFill>
                  <a:prstClr val="black">
                    <a:tint val="75000"/>
                  </a:prstClr>
                </a:solidFill>
              </a:rPr>
              <a:pPr/>
              <a:t>2022/1/7</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872ECA-8BD3-40A3-BCA8-B8E971B7B40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515916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Autofit/>
          </a:bodyPr>
          <a:lstStyle/>
          <a:p>
            <a:r>
              <a:rPr kumimoji="1" lang="ja-JP" altLang="en-US" sz="4800" b="1" dirty="0">
                <a:latin typeface="Meiryo UI" panose="020B0604030504040204" pitchFamily="50" charset="-128"/>
                <a:ea typeface="Meiryo UI" panose="020B0604030504040204" pitchFamily="50" charset="-128"/>
                <a:cs typeface="Meiryo UI" panose="020B0604030504040204" pitchFamily="50" charset="-128"/>
              </a:rPr>
              <a:t>堺市二次医療圏における</a:t>
            </a:r>
            <a:r>
              <a:rPr kumimoji="1" lang="en-US" altLang="ja-JP" sz="4800" b="1" dirty="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4800" b="1"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4800" b="1" dirty="0">
                <a:latin typeface="Meiryo UI" panose="020B0604030504040204" pitchFamily="50" charset="-128"/>
                <a:ea typeface="Meiryo UI" panose="020B0604030504040204" pitchFamily="50" charset="-128"/>
                <a:cs typeface="Meiryo UI" panose="020B0604030504040204" pitchFamily="50" charset="-128"/>
              </a:rPr>
              <a:t>精神疾患医療の</a:t>
            </a:r>
            <a:r>
              <a:rPr lang="ja-JP" altLang="en-US" sz="4800" b="1" dirty="0">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4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サブタイトル 2"/>
          <p:cNvSpPr>
            <a:spLocks noGrp="1"/>
          </p:cNvSpPr>
          <p:nvPr>
            <p:ph type="subTitle" idx="1"/>
          </p:nvPr>
        </p:nvSpPr>
        <p:spPr>
          <a:xfrm>
            <a:off x="1475656" y="4725144"/>
            <a:ext cx="6400800" cy="1752600"/>
          </a:xfrm>
        </p:spPr>
        <p:txBody>
          <a:bodyPr>
            <a:normAutofit/>
          </a:bodyPr>
          <a:lstStyle/>
          <a:p>
            <a:r>
              <a:rPr lang="ja-JP" altLang="en-US" sz="2800" dirty="0"/>
              <a:t>令和</a:t>
            </a:r>
            <a:r>
              <a:rPr lang="en-US" altLang="ja-JP" sz="2800" dirty="0"/>
              <a:t>4</a:t>
            </a:r>
            <a:r>
              <a:rPr kumimoji="1" lang="ja-JP" altLang="en-US" sz="2800" dirty="0"/>
              <a:t>年</a:t>
            </a:r>
            <a:r>
              <a:rPr lang="en-US" altLang="ja-JP" sz="2800" dirty="0"/>
              <a:t>1</a:t>
            </a:r>
            <a:r>
              <a:rPr kumimoji="1" lang="ja-JP" altLang="en-US" sz="2800" dirty="0"/>
              <a:t>月</a:t>
            </a:r>
            <a:r>
              <a:rPr kumimoji="1" lang="en-US" altLang="ja-JP" sz="2800" dirty="0"/>
              <a:t>14</a:t>
            </a:r>
            <a:r>
              <a:rPr kumimoji="1" lang="ja-JP" altLang="en-US" sz="2800" dirty="0"/>
              <a:t>日</a:t>
            </a:r>
            <a:endParaRPr kumimoji="1" lang="en-US" altLang="ja-JP" sz="2800" dirty="0"/>
          </a:p>
          <a:p>
            <a:r>
              <a:rPr lang="ja-JP" altLang="en-US" sz="2800" dirty="0"/>
              <a:t>大阪府堺市保健医療協議会</a:t>
            </a:r>
            <a:endParaRPr lang="en-US" altLang="ja-JP" sz="2800" dirty="0"/>
          </a:p>
          <a:p>
            <a:r>
              <a:rPr kumimoji="1" lang="ja-JP" altLang="en-US" sz="2800" dirty="0"/>
              <a:t>精神医療部会</a:t>
            </a:r>
          </a:p>
        </p:txBody>
      </p:sp>
      <p:sp>
        <p:nvSpPr>
          <p:cNvPr id="4" name="テキスト ボックス 3"/>
          <p:cNvSpPr txBox="1"/>
          <p:nvPr/>
        </p:nvSpPr>
        <p:spPr>
          <a:xfrm>
            <a:off x="7452320" y="376930"/>
            <a:ext cx="1440160" cy="369332"/>
          </a:xfrm>
          <a:prstGeom prst="rect">
            <a:avLst/>
          </a:prstGeom>
          <a:noFill/>
          <a:ln w="12700">
            <a:solidFill>
              <a:schemeClr val="tx1"/>
            </a:solidFill>
          </a:ln>
        </p:spPr>
        <p:txBody>
          <a:bodyPr wrap="square" rtlCol="0">
            <a:spAutoFit/>
          </a:bodyPr>
          <a:lstStyle/>
          <a:p>
            <a:pPr algn="ctr"/>
            <a:r>
              <a:rPr kumimoji="1" lang="ja-JP" altLang="en-US" dirty="0">
                <a:latin typeface="Meiryo UI" panose="020B0604030504040204" pitchFamily="50" charset="-128"/>
                <a:ea typeface="Meiryo UI" panose="020B0604030504040204" pitchFamily="50" charset="-128"/>
                <a:cs typeface="Meiryo UI" panose="020B0604030504040204" pitchFamily="50" charset="-128"/>
              </a:rPr>
              <a:t>資料１</a:t>
            </a:r>
          </a:p>
        </p:txBody>
      </p:sp>
      <p:sp>
        <p:nvSpPr>
          <p:cNvPr id="6" name="スライド番号プレースホルダー 3">
            <a:extLst>
              <a:ext uri="{FF2B5EF4-FFF2-40B4-BE49-F238E27FC236}">
                <a16:creationId xmlns:a16="http://schemas.microsoft.com/office/drawing/2014/main" id="{7861BBD3-D94F-4FCF-B6D3-2D1F1A26C4E8}"/>
              </a:ext>
            </a:extLst>
          </p:cNvPr>
          <p:cNvSpPr>
            <a:spLocks noGrp="1"/>
          </p:cNvSpPr>
          <p:nvPr>
            <p:ph type="sldNum" sz="quarter" idx="12"/>
          </p:nvPr>
        </p:nvSpPr>
        <p:spPr>
          <a:xfrm>
            <a:off x="7002693" y="6436284"/>
            <a:ext cx="2133600" cy="365125"/>
          </a:xfrm>
        </p:spPr>
        <p:txBody>
          <a:bodyPr/>
          <a:lstStyle/>
          <a:p>
            <a:fld id="{E1872ECA-8BD3-40A3-BCA8-B8E971B7B40A}" type="slidenum">
              <a:rPr kumimoji="1" lang="ja-JP" altLang="en-US" smtClean="0"/>
              <a:t>1</a:t>
            </a:fld>
            <a:endParaRPr kumimoji="1" lang="ja-JP" altLang="en-US" dirty="0"/>
          </a:p>
        </p:txBody>
      </p:sp>
    </p:spTree>
    <p:extLst>
      <p:ext uri="{BB962C8B-B14F-4D97-AF65-F5344CB8AC3E}">
        <p14:creationId xmlns:p14="http://schemas.microsoft.com/office/powerpoint/2010/main" val="14831088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415" y="-22129"/>
            <a:ext cx="9144000" cy="1143000"/>
          </a:xfrm>
        </p:spPr>
        <p:txBody>
          <a:bodyPr>
            <a:noAutofit/>
          </a:bodyPr>
          <a:lstStyle/>
          <a:p>
            <a:pPr algn="l"/>
            <a:r>
              <a:rPr lang="en-US" altLang="ja-JP" sz="3600" dirty="0"/>
              <a:t>Ⅱ</a:t>
            </a:r>
            <a:r>
              <a:rPr lang="ja-JP" altLang="en-US" sz="3600" dirty="0" err="1"/>
              <a:t>．</a:t>
            </a:r>
            <a:r>
              <a:rPr lang="ja-JP" altLang="en-US" sz="3600" dirty="0"/>
              <a:t>認知症施策の推進③</a:t>
            </a:r>
            <a:endParaRPr kumimoji="1" lang="ja-JP" altLang="en-US" sz="3600" dirty="0"/>
          </a:p>
        </p:txBody>
      </p:sp>
      <p:sp>
        <p:nvSpPr>
          <p:cNvPr id="14" name="正方形/長方形 13"/>
          <p:cNvSpPr/>
          <p:nvPr/>
        </p:nvSpPr>
        <p:spPr>
          <a:xfrm>
            <a:off x="342000" y="1052736"/>
            <a:ext cx="8460000" cy="540000"/>
          </a:xfrm>
          <a:prstGeom prst="rect">
            <a:avLst/>
          </a:prstGeom>
          <a:ln>
            <a:noFill/>
          </a:ln>
          <a:effectLst>
            <a:glow rad="63500">
              <a:schemeClr val="accent2">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認知症に関して、精神疾患や介護等の関係部署が連携しながら取組みます。</a:t>
            </a:r>
          </a:p>
        </p:txBody>
      </p:sp>
      <p:graphicFrame>
        <p:nvGraphicFramePr>
          <p:cNvPr id="4" name="表 3"/>
          <p:cNvGraphicFramePr>
            <a:graphicFrameLocks noGrp="1"/>
          </p:cNvGraphicFramePr>
          <p:nvPr>
            <p:extLst>
              <p:ext uri="{D42A27DB-BD31-4B8C-83A1-F6EECF244321}">
                <p14:modId xmlns:p14="http://schemas.microsoft.com/office/powerpoint/2010/main" val="266725330"/>
              </p:ext>
            </p:extLst>
          </p:nvPr>
        </p:nvGraphicFramePr>
        <p:xfrm>
          <a:off x="104874" y="1772816"/>
          <a:ext cx="8968786" cy="4896544"/>
        </p:xfrm>
        <a:graphic>
          <a:graphicData uri="http://schemas.openxmlformats.org/drawingml/2006/table">
            <a:tbl>
              <a:tblPr firstRow="1" bandRow="1">
                <a:tableStyleId>{16D9F66E-5EB9-4882-86FB-DCBF35E3C3E4}</a:tableStyleId>
              </a:tblPr>
              <a:tblGrid>
                <a:gridCol w="8968786">
                  <a:extLst>
                    <a:ext uri="{9D8B030D-6E8A-4147-A177-3AD203B41FA5}">
                      <a16:colId xmlns:a16="http://schemas.microsoft.com/office/drawing/2014/main" val="20000"/>
                    </a:ext>
                  </a:extLst>
                </a:gridCol>
              </a:tblGrid>
              <a:tr h="4896544">
                <a:tc>
                  <a:txBody>
                    <a:bodyPr/>
                    <a:lstStyle/>
                    <a:p>
                      <a:r>
                        <a:rPr kumimoji="1" lang="en-US" altLang="ja-JP" b="0" dirty="0">
                          <a:latin typeface="Meiryo UI" panose="020B0604030504040204" pitchFamily="50" charset="-128"/>
                          <a:ea typeface="Meiryo UI" panose="020B0604030504040204" pitchFamily="50" charset="-128"/>
                        </a:rPr>
                        <a:t>【</a:t>
                      </a:r>
                      <a:r>
                        <a:rPr kumimoji="1" lang="ja-JP" altLang="en-US" b="0" dirty="0">
                          <a:latin typeface="Meiryo UI" panose="020B0604030504040204" pitchFamily="50" charset="-128"/>
                          <a:ea typeface="Meiryo UI" panose="020B0604030504040204" pitchFamily="50" charset="-128"/>
                        </a:rPr>
                        <a:t>令和</a:t>
                      </a:r>
                      <a:r>
                        <a:rPr kumimoji="1" lang="en-US" altLang="ja-JP" b="0" dirty="0">
                          <a:latin typeface="Meiryo UI" panose="020B0604030504040204" pitchFamily="50" charset="-128"/>
                          <a:ea typeface="Meiryo UI" panose="020B0604030504040204" pitchFamily="50" charset="-128"/>
                        </a:rPr>
                        <a:t>2</a:t>
                      </a:r>
                      <a:r>
                        <a:rPr kumimoji="1" lang="ja-JP" altLang="en-US" b="0" dirty="0">
                          <a:latin typeface="Meiryo UI" panose="020B0604030504040204" pitchFamily="50" charset="-128"/>
                          <a:ea typeface="Meiryo UI" panose="020B0604030504040204" pitchFamily="50" charset="-128"/>
                        </a:rPr>
                        <a:t>（</a:t>
                      </a:r>
                      <a:r>
                        <a:rPr kumimoji="1" lang="en-US" altLang="ja-JP" b="0" dirty="0">
                          <a:latin typeface="Meiryo UI" panose="020B0604030504040204" pitchFamily="50" charset="-128"/>
                          <a:ea typeface="Meiryo UI" panose="020B0604030504040204" pitchFamily="50" charset="-128"/>
                        </a:rPr>
                        <a:t>2020</a:t>
                      </a:r>
                      <a:r>
                        <a:rPr kumimoji="1" lang="ja-JP" altLang="en-US" b="0" dirty="0">
                          <a:latin typeface="Meiryo UI" panose="020B0604030504040204" pitchFamily="50" charset="-128"/>
                          <a:ea typeface="Meiryo UI" panose="020B0604030504040204" pitchFamily="50" charset="-128"/>
                        </a:rPr>
                        <a:t>）年度の取組</a:t>
                      </a:r>
                      <a:r>
                        <a:rPr kumimoji="1" lang="en-US" altLang="ja-JP" b="0" dirty="0">
                          <a:latin typeface="Meiryo UI" panose="020B0604030504040204" pitchFamily="50" charset="-128"/>
                          <a:ea typeface="Meiryo UI" panose="020B0604030504040204" pitchFamily="50" charset="-128"/>
                        </a:rPr>
                        <a:t>】</a:t>
                      </a:r>
                    </a:p>
                    <a:p>
                      <a:endParaRPr kumimoji="1" lang="ja-JP" altLang="en-US" b="0" dirty="0"/>
                    </a:p>
                  </a:txBody>
                  <a:tcPr/>
                </a:tc>
                <a:extLst>
                  <a:ext uri="{0D108BD9-81ED-4DB2-BD59-A6C34878D82A}">
                    <a16:rowId xmlns:a16="http://schemas.microsoft.com/office/drawing/2014/main" val="10000"/>
                  </a:ext>
                </a:extLst>
              </a:tr>
            </a:tbl>
          </a:graphicData>
        </a:graphic>
      </p:graphicFrame>
      <p:sp>
        <p:nvSpPr>
          <p:cNvPr id="7" name="テキスト ボックス 6"/>
          <p:cNvSpPr txBox="1"/>
          <p:nvPr/>
        </p:nvSpPr>
        <p:spPr>
          <a:xfrm>
            <a:off x="7177426" y="1866310"/>
            <a:ext cx="1656184" cy="338554"/>
          </a:xfrm>
          <a:prstGeom prst="rect">
            <a:avLst/>
          </a:prstGeom>
          <a:noFill/>
          <a:ln>
            <a:solidFill>
              <a:schemeClr val="accent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資料</a:t>
            </a:r>
            <a:r>
              <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参照</a:t>
            </a:r>
          </a:p>
        </p:txBody>
      </p:sp>
      <p:sp>
        <p:nvSpPr>
          <p:cNvPr id="6" name="スライド番号プレースホルダー 5"/>
          <p:cNvSpPr>
            <a:spLocks noGrp="1"/>
          </p:cNvSpPr>
          <p:nvPr>
            <p:ph type="sldNum" sz="quarter" idx="12"/>
          </p:nvPr>
        </p:nvSpPr>
        <p:spPr>
          <a:xfrm>
            <a:off x="7020272" y="6525344"/>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1872ECA-8BD3-40A3-BCA8-B8E971B7B40A}"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1200" b="0" i="0" u="none" strike="noStrike" kern="1200" cap="none" spc="0" normalizeH="0" baseline="0" noProof="0" dirty="0">
              <a:ln>
                <a:noFill/>
              </a:ln>
              <a:solidFill>
                <a:prstClr val="black">
                  <a:tint val="75000"/>
                </a:prstClr>
              </a:solidFill>
              <a:effectLst/>
              <a:uLnTx/>
              <a:uFillTx/>
              <a:latin typeface="Calibri"/>
              <a:ea typeface="ＭＳ Ｐゴシック" panose="020B0600070205080204" pitchFamily="50" charset="-128"/>
              <a:cs typeface="+mn-cs"/>
            </a:endParaRPr>
          </a:p>
        </p:txBody>
      </p:sp>
      <p:graphicFrame>
        <p:nvGraphicFramePr>
          <p:cNvPr id="9" name="図表 8"/>
          <p:cNvGraphicFramePr/>
          <p:nvPr>
            <p:extLst>
              <p:ext uri="{D42A27DB-BD31-4B8C-83A1-F6EECF244321}">
                <p14:modId xmlns:p14="http://schemas.microsoft.com/office/powerpoint/2010/main" val="3503084086"/>
              </p:ext>
            </p:extLst>
          </p:nvPr>
        </p:nvGraphicFramePr>
        <p:xfrm>
          <a:off x="179512" y="2204864"/>
          <a:ext cx="8784976" cy="45365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490594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63356" y="2053224"/>
            <a:ext cx="4536504" cy="369332"/>
          </a:xfrm>
          <a:prstGeom prst="rect">
            <a:avLst/>
          </a:prstGeom>
          <a:noFill/>
        </p:spPr>
        <p:txBody>
          <a:bodyPr wrap="square" rtlCol="0">
            <a:spAutoFit/>
          </a:bodyPr>
          <a:lstStyle/>
          <a:p>
            <a:r>
              <a:rPr kumimoji="1" lang="ja-JP" altLang="en-US" u="sng" dirty="0">
                <a:latin typeface="Meiryo UI" panose="020B0604030504040204" pitchFamily="50" charset="-128"/>
                <a:ea typeface="Meiryo UI" panose="020B0604030504040204" pitchFamily="50" charset="-128"/>
                <a:cs typeface="Meiryo UI" panose="020B0604030504040204" pitchFamily="50" charset="-128"/>
              </a:rPr>
              <a:t>① 堺市民の精神科入院者の状況</a:t>
            </a:r>
          </a:p>
        </p:txBody>
      </p:sp>
      <p:sp>
        <p:nvSpPr>
          <p:cNvPr id="18" name="テキスト ボックス 17"/>
          <p:cNvSpPr txBox="1"/>
          <p:nvPr/>
        </p:nvSpPr>
        <p:spPr>
          <a:xfrm>
            <a:off x="63632" y="4581128"/>
            <a:ext cx="8900856" cy="369332"/>
          </a:xfrm>
          <a:prstGeom prst="rect">
            <a:avLst/>
          </a:prstGeom>
          <a:noFill/>
        </p:spPr>
        <p:txBody>
          <a:bodyPr wrap="square" rtlCol="0">
            <a:spAutoFit/>
          </a:bodyPr>
          <a:lstStyle/>
          <a:p>
            <a:r>
              <a:rPr lang="ja-JP" altLang="en-US" u="sng" dirty="0">
                <a:latin typeface="Meiryo UI" panose="020B0604030504040204" pitchFamily="50" charset="-128"/>
                <a:ea typeface="Meiryo UI" panose="020B0604030504040204" pitchFamily="50" charset="-128"/>
                <a:cs typeface="Meiryo UI" panose="020B0604030504040204" pitchFamily="50" charset="-128"/>
              </a:rPr>
              <a:t>② </a:t>
            </a:r>
            <a:r>
              <a:rPr lang="en-US" altLang="ja-JP" u="sng" dirty="0">
                <a:latin typeface="Meiryo UI" panose="020B0604030504040204" pitchFamily="50" charset="-128"/>
                <a:ea typeface="Meiryo UI" panose="020B0604030504040204" pitchFamily="50" charset="-128"/>
                <a:cs typeface="Meiryo UI" panose="020B0604030504040204" pitchFamily="50" charset="-128"/>
              </a:rPr>
              <a:t>1</a:t>
            </a:r>
            <a:r>
              <a:rPr lang="ja-JP" altLang="en-US" u="sng" dirty="0">
                <a:latin typeface="Meiryo UI" panose="020B0604030504040204" pitchFamily="50" charset="-128"/>
                <a:ea typeface="Meiryo UI" panose="020B0604030504040204" pitchFamily="50" charset="-128"/>
                <a:cs typeface="Meiryo UI" panose="020B0604030504040204" pitchFamily="50" charset="-128"/>
              </a:rPr>
              <a:t>年以上入院者のうち、「寛解・院内寛解」の数</a:t>
            </a:r>
            <a:endParaRPr kumimoji="1" lang="ja-JP" altLang="en-US" u="sng"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2446326687"/>
              </p:ext>
            </p:extLst>
          </p:nvPr>
        </p:nvGraphicFramePr>
        <p:xfrm>
          <a:off x="182931" y="2420888"/>
          <a:ext cx="8659736" cy="2137078"/>
        </p:xfrm>
        <a:graphic>
          <a:graphicData uri="http://schemas.openxmlformats.org/drawingml/2006/table">
            <a:tbl>
              <a:tblPr/>
              <a:tblGrid>
                <a:gridCol w="2268000">
                  <a:extLst>
                    <a:ext uri="{9D8B030D-6E8A-4147-A177-3AD203B41FA5}">
                      <a16:colId xmlns:a16="http://schemas.microsoft.com/office/drawing/2014/main" val="20000"/>
                    </a:ext>
                  </a:extLst>
                </a:gridCol>
                <a:gridCol w="798967">
                  <a:extLst>
                    <a:ext uri="{9D8B030D-6E8A-4147-A177-3AD203B41FA5}">
                      <a16:colId xmlns:a16="http://schemas.microsoft.com/office/drawing/2014/main" val="20001"/>
                    </a:ext>
                  </a:extLst>
                </a:gridCol>
                <a:gridCol w="798967">
                  <a:extLst>
                    <a:ext uri="{9D8B030D-6E8A-4147-A177-3AD203B41FA5}">
                      <a16:colId xmlns:a16="http://schemas.microsoft.com/office/drawing/2014/main" val="20002"/>
                    </a:ext>
                  </a:extLst>
                </a:gridCol>
                <a:gridCol w="798967">
                  <a:extLst>
                    <a:ext uri="{9D8B030D-6E8A-4147-A177-3AD203B41FA5}">
                      <a16:colId xmlns:a16="http://schemas.microsoft.com/office/drawing/2014/main" val="20003"/>
                    </a:ext>
                  </a:extLst>
                </a:gridCol>
                <a:gridCol w="798967">
                  <a:extLst>
                    <a:ext uri="{9D8B030D-6E8A-4147-A177-3AD203B41FA5}">
                      <a16:colId xmlns:a16="http://schemas.microsoft.com/office/drawing/2014/main" val="20004"/>
                    </a:ext>
                  </a:extLst>
                </a:gridCol>
                <a:gridCol w="798967">
                  <a:extLst>
                    <a:ext uri="{9D8B030D-6E8A-4147-A177-3AD203B41FA5}">
                      <a16:colId xmlns:a16="http://schemas.microsoft.com/office/drawing/2014/main" val="20005"/>
                    </a:ext>
                  </a:extLst>
                </a:gridCol>
                <a:gridCol w="798967">
                  <a:extLst>
                    <a:ext uri="{9D8B030D-6E8A-4147-A177-3AD203B41FA5}">
                      <a16:colId xmlns:a16="http://schemas.microsoft.com/office/drawing/2014/main" val="20006"/>
                    </a:ext>
                  </a:extLst>
                </a:gridCol>
                <a:gridCol w="798967">
                  <a:extLst>
                    <a:ext uri="{9D8B030D-6E8A-4147-A177-3AD203B41FA5}">
                      <a16:colId xmlns:a16="http://schemas.microsoft.com/office/drawing/2014/main" val="27688561"/>
                    </a:ext>
                  </a:extLst>
                </a:gridCol>
                <a:gridCol w="798967">
                  <a:extLst>
                    <a:ext uri="{9D8B030D-6E8A-4147-A177-3AD203B41FA5}">
                      <a16:colId xmlns:a16="http://schemas.microsoft.com/office/drawing/2014/main" val="3646975908"/>
                    </a:ext>
                  </a:extLst>
                </a:gridCol>
              </a:tblGrid>
              <a:tr h="324000">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平成</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25</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平成</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26</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平成</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27</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平成</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28</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平成</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29</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平成</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30</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令和</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令和</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2</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0000"/>
                  </a:ext>
                </a:extLst>
              </a:tr>
              <a:tr h="324000">
                <a:tc>
                  <a:txBody>
                    <a:bodyPr/>
                    <a:lstStyle/>
                    <a:p>
                      <a:pPr marL="87313" indent="0"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精神科病院入院者</a:t>
                      </a:r>
                      <a:r>
                        <a:rPr lang="zh-CN" altLang="en-US" sz="1100" b="0" i="0" u="none" strike="noStrike" dirty="0">
                          <a:solidFill>
                            <a:srgbClr val="000000"/>
                          </a:solidFill>
                          <a:effectLst/>
                          <a:latin typeface="Meiryo UI" panose="020B0604030504040204" pitchFamily="50" charset="-128"/>
                          <a:ea typeface="Meiryo UI" panose="020B0604030504040204" pitchFamily="50" charset="-128"/>
                        </a:rPr>
                        <a:t>数（人）</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①</a:t>
                      </a:r>
                      <a:endParaRPr lang="zh-CN"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1,684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1,741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1,675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1,624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1,572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1,565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1,567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1,531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24000">
                <a:tc>
                  <a:txBody>
                    <a:bodyPr/>
                    <a:lstStyle/>
                    <a:p>
                      <a:pPr marL="87313" indent="0"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前年度との比較（人）</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66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52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2"/>
                  </a:ext>
                </a:extLst>
              </a:tr>
              <a:tr h="324000">
                <a:tc>
                  <a:txBody>
                    <a:bodyPr/>
                    <a:lstStyle/>
                    <a:p>
                      <a:pPr marL="87313" indent="0" algn="l" fontAlgn="ctr"/>
                      <a:r>
                        <a:rPr lang="en-US" altLang="zh-CN" sz="1100" b="0" i="0" u="none" strike="noStrike" dirty="0">
                          <a:solidFill>
                            <a:srgbClr val="000000"/>
                          </a:solidFill>
                          <a:effectLst/>
                          <a:latin typeface="Meiryo UI" panose="020B0604030504040204" pitchFamily="50" charset="-128"/>
                          <a:ea typeface="Meiryo UI" panose="020B0604030504040204" pitchFamily="50" charset="-128"/>
                        </a:rPr>
                        <a:t>1</a:t>
                      </a:r>
                      <a:r>
                        <a:rPr lang="zh-CN" altLang="en-US" sz="1100" b="0" i="0" u="none" strike="noStrike" dirty="0">
                          <a:solidFill>
                            <a:srgbClr val="000000"/>
                          </a:solidFill>
                          <a:effectLst/>
                          <a:latin typeface="Meiryo UI" panose="020B0604030504040204" pitchFamily="50" charset="-128"/>
                          <a:ea typeface="Meiryo UI" panose="020B0604030504040204" pitchFamily="50" charset="-128"/>
                        </a:rPr>
                        <a:t>年以上</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入院者</a:t>
                      </a:r>
                      <a:r>
                        <a:rPr lang="zh-CN" altLang="en-US" sz="1100" b="0" i="0" u="none" strike="noStrike" dirty="0">
                          <a:solidFill>
                            <a:srgbClr val="000000"/>
                          </a:solidFill>
                          <a:effectLst/>
                          <a:latin typeface="Meiryo UI" panose="020B0604030504040204" pitchFamily="50" charset="-128"/>
                          <a:ea typeface="Meiryo UI" panose="020B0604030504040204" pitchFamily="50" charset="-128"/>
                        </a:rPr>
                        <a:t>数（人）</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②</a:t>
                      </a:r>
                      <a:endParaRPr lang="zh-CN"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1,078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960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1,030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1,014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936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917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899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894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24000">
                <a:tc>
                  <a:txBody>
                    <a:bodyPr/>
                    <a:lstStyle/>
                    <a:p>
                      <a:pPr marL="87313" indent="0"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前年度との比較（人）</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4"/>
                  </a:ext>
                </a:extLst>
              </a:tr>
              <a:tr h="517078">
                <a:tc>
                  <a:txBody>
                    <a:bodyPr/>
                    <a:lstStyle/>
                    <a:p>
                      <a:pPr marL="87313" indent="0"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入院者数に占める、</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年以上入院者数の割合（％）</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②</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①</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64.0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55.1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61.5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62.4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59.5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58.6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57.3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58.4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753644754"/>
              </p:ext>
            </p:extLst>
          </p:nvPr>
        </p:nvGraphicFramePr>
        <p:xfrm>
          <a:off x="179511" y="5733256"/>
          <a:ext cx="7543613" cy="819396"/>
        </p:xfrm>
        <a:graphic>
          <a:graphicData uri="http://schemas.openxmlformats.org/drawingml/2006/table">
            <a:tbl>
              <a:tblPr/>
              <a:tblGrid>
                <a:gridCol w="838180">
                  <a:extLst>
                    <a:ext uri="{9D8B030D-6E8A-4147-A177-3AD203B41FA5}">
                      <a16:colId xmlns:a16="http://schemas.microsoft.com/office/drawing/2014/main" val="20000"/>
                    </a:ext>
                  </a:extLst>
                </a:gridCol>
                <a:gridCol w="6705433">
                  <a:extLst>
                    <a:ext uri="{9D8B030D-6E8A-4147-A177-3AD203B41FA5}">
                      <a16:colId xmlns:a16="http://schemas.microsoft.com/office/drawing/2014/main" val="20001"/>
                    </a:ext>
                  </a:extLst>
                </a:gridCol>
              </a:tblGrid>
              <a:tr h="204849">
                <a:tc rowSpan="2">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寛解</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寛解状態にあるが、家族の受け入れ困難や生活の場の困難などの社会的要因により退院できないでいるもの</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0"/>
                  </a:ext>
                </a:extLst>
              </a:tr>
              <a:tr h="204849">
                <a:tc vMerge="1">
                  <a:txBody>
                    <a:bodyPr/>
                    <a:lstStyle/>
                    <a:p>
                      <a:endParaRPr kumimoji="1" lang="ja-JP" altLang="en-US"/>
                    </a:p>
                  </a:txBody>
                  <a:tcPr/>
                </a:tc>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最小限の服薬は続けているが、社会生活上の支障は認められず、自立して生活出来ると予測されるもの</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1"/>
                  </a:ext>
                </a:extLst>
              </a:tr>
              <a:tr h="204849">
                <a:tc rowSpan="2">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院内寛解</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院内の保護的環境においては、日常生活に問題はないが、一般社会においては不適応、症状増悪、再燃を起こしやすいもの</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tcPr>
                </a:tc>
                <a:extLst>
                  <a:ext uri="{0D108BD9-81ED-4DB2-BD59-A6C34878D82A}">
                    <a16:rowId xmlns:a16="http://schemas.microsoft.com/office/drawing/2014/main" val="10002"/>
                  </a:ext>
                </a:extLst>
              </a:tr>
              <a:tr h="204849">
                <a:tc vMerge="1">
                  <a:txBody>
                    <a:bodyPr/>
                    <a:lstStyle/>
                    <a:p>
                      <a:endParaRPr kumimoji="1" lang="ja-JP" altLang="en-US"/>
                    </a:p>
                  </a:txBody>
                  <a:tcPr/>
                </a:tc>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社会技能訓練等の包括的なリハビリテーション・プログラムにより、ある程度の自立性が期待できるもの</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1834251628"/>
              </p:ext>
            </p:extLst>
          </p:nvPr>
        </p:nvGraphicFramePr>
        <p:xfrm>
          <a:off x="181067" y="4941168"/>
          <a:ext cx="8661600" cy="648000"/>
        </p:xfrm>
        <a:graphic>
          <a:graphicData uri="http://schemas.openxmlformats.org/drawingml/2006/table">
            <a:tbl>
              <a:tblPr/>
              <a:tblGrid>
                <a:gridCol w="2268000">
                  <a:extLst>
                    <a:ext uri="{9D8B030D-6E8A-4147-A177-3AD203B41FA5}">
                      <a16:colId xmlns:a16="http://schemas.microsoft.com/office/drawing/2014/main" val="20000"/>
                    </a:ext>
                  </a:extLst>
                </a:gridCol>
                <a:gridCol w="799200">
                  <a:extLst>
                    <a:ext uri="{9D8B030D-6E8A-4147-A177-3AD203B41FA5}">
                      <a16:colId xmlns:a16="http://schemas.microsoft.com/office/drawing/2014/main" val="20001"/>
                    </a:ext>
                  </a:extLst>
                </a:gridCol>
                <a:gridCol w="799200">
                  <a:extLst>
                    <a:ext uri="{9D8B030D-6E8A-4147-A177-3AD203B41FA5}">
                      <a16:colId xmlns:a16="http://schemas.microsoft.com/office/drawing/2014/main" val="20002"/>
                    </a:ext>
                  </a:extLst>
                </a:gridCol>
                <a:gridCol w="799200">
                  <a:extLst>
                    <a:ext uri="{9D8B030D-6E8A-4147-A177-3AD203B41FA5}">
                      <a16:colId xmlns:a16="http://schemas.microsoft.com/office/drawing/2014/main" val="20003"/>
                    </a:ext>
                  </a:extLst>
                </a:gridCol>
                <a:gridCol w="799200">
                  <a:extLst>
                    <a:ext uri="{9D8B030D-6E8A-4147-A177-3AD203B41FA5}">
                      <a16:colId xmlns:a16="http://schemas.microsoft.com/office/drawing/2014/main" val="20004"/>
                    </a:ext>
                  </a:extLst>
                </a:gridCol>
                <a:gridCol w="799200">
                  <a:extLst>
                    <a:ext uri="{9D8B030D-6E8A-4147-A177-3AD203B41FA5}">
                      <a16:colId xmlns:a16="http://schemas.microsoft.com/office/drawing/2014/main" val="20005"/>
                    </a:ext>
                  </a:extLst>
                </a:gridCol>
                <a:gridCol w="799200">
                  <a:extLst>
                    <a:ext uri="{9D8B030D-6E8A-4147-A177-3AD203B41FA5}">
                      <a16:colId xmlns:a16="http://schemas.microsoft.com/office/drawing/2014/main" val="20006"/>
                    </a:ext>
                  </a:extLst>
                </a:gridCol>
                <a:gridCol w="799200">
                  <a:extLst>
                    <a:ext uri="{9D8B030D-6E8A-4147-A177-3AD203B41FA5}">
                      <a16:colId xmlns:a16="http://schemas.microsoft.com/office/drawing/2014/main" val="1994236104"/>
                    </a:ext>
                  </a:extLst>
                </a:gridCol>
                <a:gridCol w="799200">
                  <a:extLst>
                    <a:ext uri="{9D8B030D-6E8A-4147-A177-3AD203B41FA5}">
                      <a16:colId xmlns:a16="http://schemas.microsoft.com/office/drawing/2014/main" val="2317750794"/>
                    </a:ext>
                  </a:extLst>
                </a:gridCol>
              </a:tblGrid>
              <a:tr h="324000">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平成</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25</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平成</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26</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平成</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27</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平成</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28</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平成</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29</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平成</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30</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令和</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令和</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2</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0000"/>
                  </a:ext>
                </a:extLst>
              </a:tr>
              <a:tr h="324000">
                <a:tc>
                  <a:txBody>
                    <a:bodyPr/>
                    <a:lstStyle/>
                    <a:p>
                      <a:pPr marL="87313" indent="0"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寛解・院内寛解</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95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86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86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14" name="テキスト ボックス 13"/>
          <p:cNvSpPr txBox="1"/>
          <p:nvPr/>
        </p:nvSpPr>
        <p:spPr>
          <a:xfrm>
            <a:off x="3933874" y="6573629"/>
            <a:ext cx="4843312" cy="246221"/>
          </a:xfrm>
          <a:prstGeom prst="rect">
            <a:avLst/>
          </a:prstGeom>
          <a:noFill/>
        </p:spPr>
        <p:txBody>
          <a:bodyPr wrap="square" rtlCol="0">
            <a:spAutoFit/>
          </a:bodyPr>
          <a:lstStyle/>
          <a:p>
            <a:pPr algn="r"/>
            <a:r>
              <a:rPr lang="ja-JP" altLang="en-US" sz="1000" dirty="0">
                <a:latin typeface="Meiryo UI" panose="020B0604030504040204" pitchFamily="50" charset="-128"/>
                <a:ea typeface="Meiryo UI" panose="020B0604030504040204" pitchFamily="50" charset="-128"/>
                <a:cs typeface="Meiryo UI" panose="020B0604030504040204" pitchFamily="50" charset="-128"/>
              </a:rPr>
              <a:t>＊ いずれも、精神科</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在院患者調査報告書</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［堺市版］（参考資料</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）より抜粋</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342000" y="1052736"/>
            <a:ext cx="8460000" cy="720000"/>
          </a:xfrm>
          <a:prstGeom prst="rect">
            <a:avLst/>
          </a:prstGeom>
          <a:ln>
            <a:noFill/>
          </a:ln>
          <a:effectLst>
            <a:glow rad="63500">
              <a:schemeClr val="accent2">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6"/>
          </a:lnRef>
          <a:fillRef idx="1">
            <a:schemeClr val="lt1"/>
          </a:fillRef>
          <a:effectRef idx="0">
            <a:schemeClr val="accent6"/>
          </a:effectRef>
          <a:fontRef idx="minor">
            <a:schemeClr val="dk1"/>
          </a:fontRef>
        </p:style>
        <p:txBody>
          <a:bodyPr rtlCol="0" anchor="ctr"/>
          <a:lstStyle/>
          <a:p>
            <a:r>
              <a:rPr lang="ja-JP" altLang="en-US" kern="100" dirty="0">
                <a:latin typeface="Meiryo UI" panose="020B0604030504040204" pitchFamily="50" charset="-128"/>
                <a:ea typeface="Meiryo UI" panose="020B0604030504040204" pitchFamily="50" charset="-128"/>
                <a:cs typeface="Meiryo UI" panose="020B0604030504040204" pitchFamily="50" charset="-128"/>
              </a:rPr>
              <a:t>精神障害にも対応した地域包括ケアシステムの構築をめざすため、保健、医療、福祉関係者による連携の強化を図り、精神科病院からの地域移行等の取組を進めます。</a:t>
            </a:r>
          </a:p>
        </p:txBody>
      </p:sp>
      <p:sp>
        <p:nvSpPr>
          <p:cNvPr id="15" name="タイトル 1"/>
          <p:cNvSpPr txBox="1">
            <a:spLocks/>
          </p:cNvSpPr>
          <p:nvPr/>
        </p:nvSpPr>
        <p:spPr>
          <a:xfrm>
            <a:off x="22415" y="-22129"/>
            <a:ext cx="91440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3600" dirty="0"/>
              <a:t>Ⅲ</a:t>
            </a:r>
            <a:r>
              <a:rPr lang="ja-JP" altLang="en-US" sz="3600" dirty="0" err="1"/>
              <a:t>．</a:t>
            </a:r>
            <a:r>
              <a:rPr lang="ja-JP" altLang="en-US" sz="3600" dirty="0"/>
              <a:t>地域移行・地域定着支援の推進①</a:t>
            </a:r>
          </a:p>
        </p:txBody>
      </p:sp>
      <p:sp>
        <p:nvSpPr>
          <p:cNvPr id="16" name="テキスト ボックス 15"/>
          <p:cNvSpPr txBox="1"/>
          <p:nvPr/>
        </p:nvSpPr>
        <p:spPr>
          <a:xfrm>
            <a:off x="6995232" y="2142476"/>
            <a:ext cx="1969837" cy="276999"/>
          </a:xfrm>
          <a:prstGeom prst="rect">
            <a:avLst/>
          </a:prstGeom>
          <a:noFill/>
        </p:spPr>
        <p:txBody>
          <a:bodyPr wrap="square" rtlCol="0">
            <a:spAutoFit/>
          </a:bodyPr>
          <a:lstStyle/>
          <a:p>
            <a:pPr algn="ctr"/>
            <a:r>
              <a:rPr kumimoji="1" lang="ja-JP" altLang="en-US" sz="1200" dirty="0">
                <a:latin typeface="Meiryo UI" panose="020B0604030504040204" pitchFamily="50" charset="-128"/>
                <a:ea typeface="Meiryo UI" panose="020B0604030504040204" pitchFamily="50" charset="-128"/>
              </a:rPr>
              <a:t>各年度</a:t>
            </a:r>
            <a:r>
              <a:rPr kumimoji="1" lang="en-US" altLang="ja-JP" sz="1200" dirty="0">
                <a:latin typeface="Meiryo UI" panose="020B0604030504040204" pitchFamily="50" charset="-128"/>
                <a:ea typeface="Meiryo UI" panose="020B0604030504040204" pitchFamily="50" charset="-128"/>
              </a:rPr>
              <a:t>6</a:t>
            </a:r>
            <a:r>
              <a:rPr kumimoji="1" lang="ja-JP" altLang="en-US" sz="1200" dirty="0">
                <a:latin typeface="Meiryo UI" panose="020B0604030504040204" pitchFamily="50" charset="-128"/>
                <a:ea typeface="Meiryo UI" panose="020B0604030504040204" pitchFamily="50" charset="-128"/>
              </a:rPr>
              <a:t>月</a:t>
            </a:r>
            <a:r>
              <a:rPr kumimoji="1" lang="en-US" altLang="ja-JP" sz="1200" dirty="0">
                <a:latin typeface="Meiryo UI" panose="020B0604030504040204" pitchFamily="50" charset="-128"/>
                <a:ea typeface="Meiryo UI" panose="020B0604030504040204" pitchFamily="50" charset="-128"/>
              </a:rPr>
              <a:t>30</a:t>
            </a:r>
            <a:r>
              <a:rPr kumimoji="1" lang="ja-JP" altLang="en-US" sz="1200" dirty="0">
                <a:latin typeface="Meiryo UI" panose="020B0604030504040204" pitchFamily="50" charset="-128"/>
                <a:ea typeface="Meiryo UI" panose="020B0604030504040204" pitchFamily="50" charset="-128"/>
              </a:rPr>
              <a:t>日時点</a:t>
            </a:r>
          </a:p>
        </p:txBody>
      </p:sp>
      <p:sp>
        <p:nvSpPr>
          <p:cNvPr id="19" name="テキスト ボックス 18"/>
          <p:cNvSpPr txBox="1"/>
          <p:nvPr/>
        </p:nvSpPr>
        <p:spPr>
          <a:xfrm>
            <a:off x="6994651" y="4716035"/>
            <a:ext cx="1969837" cy="276999"/>
          </a:xfrm>
          <a:prstGeom prst="rect">
            <a:avLst/>
          </a:prstGeom>
          <a:noFill/>
        </p:spPr>
        <p:txBody>
          <a:bodyPr wrap="square" rtlCol="0">
            <a:spAutoFit/>
          </a:bodyPr>
          <a:lstStyle/>
          <a:p>
            <a:pPr algn="ctr"/>
            <a:r>
              <a:rPr kumimoji="1" lang="ja-JP" altLang="en-US" sz="1200" dirty="0">
                <a:latin typeface="Meiryo UI" panose="020B0604030504040204" pitchFamily="50" charset="-128"/>
                <a:ea typeface="Meiryo UI" panose="020B0604030504040204" pitchFamily="50" charset="-128"/>
              </a:rPr>
              <a:t>各年度</a:t>
            </a:r>
            <a:r>
              <a:rPr kumimoji="1" lang="en-US" altLang="ja-JP" sz="1200" dirty="0">
                <a:latin typeface="Meiryo UI" panose="020B0604030504040204" pitchFamily="50" charset="-128"/>
                <a:ea typeface="Meiryo UI" panose="020B0604030504040204" pitchFamily="50" charset="-128"/>
              </a:rPr>
              <a:t>6</a:t>
            </a:r>
            <a:r>
              <a:rPr kumimoji="1" lang="ja-JP" altLang="en-US" sz="1200" dirty="0">
                <a:latin typeface="Meiryo UI" panose="020B0604030504040204" pitchFamily="50" charset="-128"/>
                <a:ea typeface="Meiryo UI" panose="020B0604030504040204" pitchFamily="50" charset="-128"/>
              </a:rPr>
              <a:t>月</a:t>
            </a:r>
            <a:r>
              <a:rPr kumimoji="1" lang="en-US" altLang="ja-JP" sz="1200" dirty="0">
                <a:latin typeface="Meiryo UI" panose="020B0604030504040204" pitchFamily="50" charset="-128"/>
                <a:ea typeface="Meiryo UI" panose="020B0604030504040204" pitchFamily="50" charset="-128"/>
              </a:rPr>
              <a:t>30</a:t>
            </a:r>
            <a:r>
              <a:rPr kumimoji="1" lang="ja-JP" altLang="en-US" sz="1200" dirty="0">
                <a:latin typeface="Meiryo UI" panose="020B0604030504040204" pitchFamily="50" charset="-128"/>
                <a:ea typeface="Meiryo UI" panose="020B0604030504040204" pitchFamily="50" charset="-128"/>
              </a:rPr>
              <a:t>日時点</a:t>
            </a:r>
          </a:p>
        </p:txBody>
      </p:sp>
      <p:sp>
        <p:nvSpPr>
          <p:cNvPr id="17" name="スライド番号プレースホルダー 5">
            <a:extLst>
              <a:ext uri="{FF2B5EF4-FFF2-40B4-BE49-F238E27FC236}">
                <a16:creationId xmlns:a16="http://schemas.microsoft.com/office/drawing/2014/main" id="{11431124-8840-4CA8-BA86-B7A0905E6D98}"/>
              </a:ext>
            </a:extLst>
          </p:cNvPr>
          <p:cNvSpPr>
            <a:spLocks noGrp="1"/>
          </p:cNvSpPr>
          <p:nvPr>
            <p:ph type="sldNum" sz="quarter" idx="12"/>
          </p:nvPr>
        </p:nvSpPr>
        <p:spPr>
          <a:xfrm>
            <a:off x="7020272" y="6525344"/>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1872ECA-8BD3-40A3-BCA8-B8E971B7B40A}"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ja-JP" altLang="en-US" sz="1200" b="0" i="0" u="none" strike="noStrike" kern="1200" cap="none" spc="0" normalizeH="0" baseline="0" noProof="0" dirty="0">
              <a:ln>
                <a:noFill/>
              </a:ln>
              <a:solidFill>
                <a:prstClr val="black">
                  <a:tint val="75000"/>
                </a:prstClr>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8452019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415" y="-22129"/>
            <a:ext cx="9144000" cy="1143000"/>
          </a:xfrm>
        </p:spPr>
        <p:txBody>
          <a:bodyPr>
            <a:noAutofit/>
          </a:bodyPr>
          <a:lstStyle/>
          <a:p>
            <a:pPr algn="l"/>
            <a:r>
              <a:rPr lang="en-US" altLang="ja-JP" sz="3600" dirty="0"/>
              <a:t>Ⅲ</a:t>
            </a:r>
            <a:r>
              <a:rPr lang="ja-JP" altLang="en-US" sz="3600" dirty="0" err="1"/>
              <a:t>．</a:t>
            </a:r>
            <a:r>
              <a:rPr lang="ja-JP" altLang="en-US" sz="3600" dirty="0"/>
              <a:t>地域移行・地域定着支援の推進②</a:t>
            </a:r>
            <a:endParaRPr kumimoji="1" lang="ja-JP" altLang="en-US" sz="3600" dirty="0"/>
          </a:p>
        </p:txBody>
      </p:sp>
      <p:sp>
        <p:nvSpPr>
          <p:cNvPr id="14" name="正方形/長方形 13"/>
          <p:cNvSpPr/>
          <p:nvPr/>
        </p:nvSpPr>
        <p:spPr>
          <a:xfrm>
            <a:off x="342000" y="1052736"/>
            <a:ext cx="8460000" cy="720000"/>
          </a:xfrm>
          <a:prstGeom prst="rect">
            <a:avLst/>
          </a:prstGeom>
          <a:ln>
            <a:noFill/>
          </a:ln>
          <a:effectLst>
            <a:glow rad="63500">
              <a:schemeClr val="accent2">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6"/>
          </a:lnRef>
          <a:fillRef idx="1">
            <a:schemeClr val="lt1"/>
          </a:fillRef>
          <a:effectRef idx="0">
            <a:schemeClr val="accent6"/>
          </a:effectRef>
          <a:fontRef idx="minor">
            <a:schemeClr val="dk1"/>
          </a:fontRef>
        </p:style>
        <p:txBody>
          <a:bodyPr rtlCol="0" anchor="ctr"/>
          <a:lstStyle/>
          <a:p>
            <a:r>
              <a:rPr lang="ja-JP" altLang="en-US" kern="100" dirty="0">
                <a:latin typeface="Meiryo UI" panose="020B0604030504040204" pitchFamily="50" charset="-128"/>
                <a:ea typeface="Meiryo UI" panose="020B0604030504040204" pitchFamily="50" charset="-128"/>
                <a:cs typeface="Meiryo UI" panose="020B0604030504040204" pitchFamily="50" charset="-128"/>
              </a:rPr>
              <a:t>精神障害にも対応した地域包括ケアシステムの構築をめざすため、保健、医療、福祉関係者による連携の強化を図り、精神科病院からの地域移行等の取組を進めます。</a:t>
            </a:r>
          </a:p>
        </p:txBody>
      </p:sp>
      <p:graphicFrame>
        <p:nvGraphicFramePr>
          <p:cNvPr id="4" name="表 3"/>
          <p:cNvGraphicFramePr>
            <a:graphicFrameLocks noGrp="1"/>
          </p:cNvGraphicFramePr>
          <p:nvPr>
            <p:extLst>
              <p:ext uri="{D42A27DB-BD31-4B8C-83A1-F6EECF244321}">
                <p14:modId xmlns:p14="http://schemas.microsoft.com/office/powerpoint/2010/main" val="132920524"/>
              </p:ext>
            </p:extLst>
          </p:nvPr>
        </p:nvGraphicFramePr>
        <p:xfrm>
          <a:off x="175214" y="2060848"/>
          <a:ext cx="8789273" cy="4725144"/>
        </p:xfrm>
        <a:graphic>
          <a:graphicData uri="http://schemas.openxmlformats.org/drawingml/2006/table">
            <a:tbl>
              <a:tblPr firstRow="1" bandRow="1">
                <a:tableStyleId>{16D9F66E-5EB9-4882-86FB-DCBF35E3C3E4}</a:tableStyleId>
              </a:tblPr>
              <a:tblGrid>
                <a:gridCol w="8789273">
                  <a:extLst>
                    <a:ext uri="{9D8B030D-6E8A-4147-A177-3AD203B41FA5}">
                      <a16:colId xmlns:a16="http://schemas.microsoft.com/office/drawing/2014/main" val="20000"/>
                    </a:ext>
                  </a:extLst>
                </a:gridCol>
              </a:tblGrid>
              <a:tr h="4725144">
                <a:tc>
                  <a:txBody>
                    <a:bodyPr/>
                    <a:lstStyle/>
                    <a:p>
                      <a:r>
                        <a:rPr kumimoji="1" lang="en-US" altLang="ja-JP" b="0" dirty="0">
                          <a:latin typeface="Meiryo UI" panose="020B0604030504040204" pitchFamily="50" charset="-128"/>
                          <a:ea typeface="Meiryo UI" panose="020B0604030504040204" pitchFamily="50" charset="-128"/>
                        </a:rPr>
                        <a:t>【</a:t>
                      </a:r>
                      <a:r>
                        <a:rPr kumimoji="1" lang="ja-JP" altLang="en-US" b="0" dirty="0">
                          <a:latin typeface="Meiryo UI" panose="020B0604030504040204" pitchFamily="50" charset="-128"/>
                          <a:ea typeface="Meiryo UI" panose="020B0604030504040204" pitchFamily="50" charset="-128"/>
                        </a:rPr>
                        <a:t>令和</a:t>
                      </a:r>
                      <a:r>
                        <a:rPr kumimoji="1" lang="en-US" altLang="ja-JP" b="0" dirty="0">
                          <a:latin typeface="Meiryo UI" panose="020B0604030504040204" pitchFamily="50" charset="-128"/>
                          <a:ea typeface="Meiryo UI" panose="020B0604030504040204" pitchFamily="50" charset="-128"/>
                        </a:rPr>
                        <a:t>2</a:t>
                      </a:r>
                      <a:r>
                        <a:rPr kumimoji="1" lang="ja-JP" altLang="en-US" b="0" dirty="0">
                          <a:latin typeface="Meiryo UI" panose="020B0604030504040204" pitchFamily="50" charset="-128"/>
                          <a:ea typeface="Meiryo UI" panose="020B0604030504040204" pitchFamily="50" charset="-128"/>
                        </a:rPr>
                        <a:t>（</a:t>
                      </a:r>
                      <a:r>
                        <a:rPr kumimoji="1" lang="en-US" altLang="ja-JP" b="0" dirty="0">
                          <a:latin typeface="Meiryo UI" panose="020B0604030504040204" pitchFamily="50" charset="-128"/>
                          <a:ea typeface="Meiryo UI" panose="020B0604030504040204" pitchFamily="50" charset="-128"/>
                        </a:rPr>
                        <a:t>2020</a:t>
                      </a:r>
                      <a:r>
                        <a:rPr kumimoji="1" lang="ja-JP" altLang="en-US" b="0" dirty="0">
                          <a:latin typeface="Meiryo UI" panose="020B0604030504040204" pitchFamily="50" charset="-128"/>
                          <a:ea typeface="Meiryo UI" panose="020B0604030504040204" pitchFamily="50" charset="-128"/>
                        </a:rPr>
                        <a:t>）年度の取組み</a:t>
                      </a:r>
                      <a:r>
                        <a:rPr kumimoji="1" lang="en-US" altLang="ja-JP" b="0" dirty="0">
                          <a:latin typeface="Meiryo UI" panose="020B0604030504040204" pitchFamily="50" charset="-128"/>
                          <a:ea typeface="Meiryo UI" panose="020B0604030504040204" pitchFamily="50" charset="-128"/>
                        </a:rPr>
                        <a:t>】</a:t>
                      </a:r>
                    </a:p>
                    <a:p>
                      <a:endParaRPr kumimoji="1" lang="ja-JP" altLang="en-US" b="0" dirty="0"/>
                    </a:p>
                  </a:txBody>
                  <a:tcPr/>
                </a:tc>
                <a:extLst>
                  <a:ext uri="{0D108BD9-81ED-4DB2-BD59-A6C34878D82A}">
                    <a16:rowId xmlns:a16="http://schemas.microsoft.com/office/drawing/2014/main" val="10000"/>
                  </a:ext>
                </a:extLst>
              </a:tr>
            </a:tbl>
          </a:graphicData>
        </a:graphic>
      </p:graphicFrame>
      <p:sp>
        <p:nvSpPr>
          <p:cNvPr id="7" name="テキスト ボックス 6"/>
          <p:cNvSpPr txBox="1"/>
          <p:nvPr/>
        </p:nvSpPr>
        <p:spPr>
          <a:xfrm>
            <a:off x="7193164" y="2204864"/>
            <a:ext cx="1656184" cy="338554"/>
          </a:xfrm>
          <a:prstGeom prst="rect">
            <a:avLst/>
          </a:prstGeom>
          <a:noFill/>
          <a:ln>
            <a:solidFill>
              <a:schemeClr val="accent1"/>
            </a:solidFill>
          </a:ln>
        </p:spPr>
        <p:txBody>
          <a:bodyPr wrap="square" rtlCol="0">
            <a:spAutoFit/>
          </a:bodyPr>
          <a:lstStyle/>
          <a:p>
            <a:pPr algn="ct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資料</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1-3</a:t>
            </a: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参照</a:t>
            </a:r>
          </a:p>
        </p:txBody>
      </p:sp>
      <p:sp>
        <p:nvSpPr>
          <p:cNvPr id="16" name="正方形/長方形 15"/>
          <p:cNvSpPr/>
          <p:nvPr/>
        </p:nvSpPr>
        <p:spPr>
          <a:xfrm>
            <a:off x="325038" y="2654333"/>
            <a:ext cx="8509751" cy="1432308"/>
          </a:xfrm>
          <a:prstGeom prst="rect">
            <a:avLst/>
          </a:prstGeom>
          <a:solidFill>
            <a:schemeClr val="lt1">
              <a:hueOff val="0"/>
              <a:satOff val="0"/>
              <a:lumOff val="0"/>
            </a:schemeClr>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 name="グループ化 8"/>
          <p:cNvGrpSpPr/>
          <p:nvPr/>
        </p:nvGrpSpPr>
        <p:grpSpPr>
          <a:xfrm>
            <a:off x="467544" y="2478968"/>
            <a:ext cx="4248472" cy="468000"/>
            <a:chOff x="144014" y="98232"/>
            <a:chExt cx="6048672" cy="531360"/>
          </a:xfrm>
        </p:grpSpPr>
        <p:sp>
          <p:nvSpPr>
            <p:cNvPr id="10" name="角丸四角形 9"/>
            <p:cNvSpPr/>
            <p:nvPr/>
          </p:nvSpPr>
          <p:spPr>
            <a:xfrm>
              <a:off x="144014" y="98232"/>
              <a:ext cx="6048672" cy="531360"/>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1" name="角丸四角形 4"/>
            <p:cNvSpPr txBox="1"/>
            <p:nvPr/>
          </p:nvSpPr>
          <p:spPr>
            <a:xfrm>
              <a:off x="169953" y="124171"/>
              <a:ext cx="5996794" cy="47948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28625" tIns="0" rIns="228625" bIns="0" numCol="1" spcCol="1270" anchor="ctr" anchorCtr="0">
              <a:noAutofit/>
            </a:bodyPr>
            <a:lstStyle/>
            <a:p>
              <a:pPr lvl="0" algn="l" defTabSz="800100">
                <a:lnSpc>
                  <a:spcPct val="90000"/>
                </a:lnSpc>
                <a:spcBef>
                  <a:spcPct val="0"/>
                </a:spcBef>
                <a:spcAft>
                  <a:spcPct val="35000"/>
                </a:spcAft>
              </a:pPr>
              <a:r>
                <a:rPr kumimoji="1" lang="ja-JP" altLang="en-US" sz="1800" u="sng" kern="1200" dirty="0">
                  <a:latin typeface="Meiryo UI" panose="020B0604030504040204" pitchFamily="50" charset="-128"/>
                  <a:ea typeface="Meiryo UI" panose="020B0604030504040204" pitchFamily="50" charset="-128"/>
                </a:rPr>
                <a:t>堺市障害者地域移行体制整備事業</a:t>
              </a:r>
            </a:p>
          </p:txBody>
        </p:sp>
      </p:grpSp>
      <p:sp>
        <p:nvSpPr>
          <p:cNvPr id="20" name="テキスト ボックス 19"/>
          <p:cNvSpPr txBox="1"/>
          <p:nvPr/>
        </p:nvSpPr>
        <p:spPr>
          <a:xfrm>
            <a:off x="367961" y="2956357"/>
            <a:ext cx="8626079" cy="984885"/>
          </a:xfrm>
          <a:prstGeom prst="rect">
            <a:avLst/>
          </a:prstGeom>
          <a:noFill/>
        </p:spPr>
        <p:txBody>
          <a:bodyPr wrap="none" rtlCol="0">
            <a:spAutoFit/>
          </a:bodyPr>
          <a:lstStyle/>
          <a:p>
            <a:r>
              <a:rPr kumimoji="1" lang="ja-JP" altLang="en-US" dirty="0">
                <a:latin typeface="Meiryo UI" panose="020B0604030504040204" pitchFamily="50" charset="-128"/>
                <a:ea typeface="Meiryo UI" panose="020B0604030504040204" pitchFamily="50" charset="-128"/>
              </a:rPr>
              <a:t>・ 各区の障害者基幹相談支援センターに、地域移行コーディネーターを配置し、</a:t>
            </a:r>
            <a:endParaRPr kumimoji="1" lang="en-US" altLang="ja-JP" dirty="0">
              <a:latin typeface="Meiryo UI" panose="020B0604030504040204" pitchFamily="50" charset="-128"/>
              <a:ea typeface="Meiryo UI" panose="020B0604030504040204" pitchFamily="50" charset="-128"/>
            </a:endParaRPr>
          </a:p>
          <a:p>
            <a:endParaRPr lang="en-US" altLang="ja-JP" sz="200" dirty="0">
              <a:latin typeface="Meiryo UI" panose="020B0604030504040204" pitchFamily="50" charset="-128"/>
              <a:ea typeface="Meiryo UI" panose="020B0604030504040204" pitchFamily="50" charset="-128"/>
            </a:endParaRPr>
          </a:p>
          <a:p>
            <a:pPr marL="177800"/>
            <a:r>
              <a:rPr lang="ja-JP" altLang="en-US" dirty="0">
                <a:latin typeface="Meiryo UI" panose="020B0604030504040204" pitchFamily="50" charset="-128"/>
                <a:ea typeface="Meiryo UI" panose="020B0604030504040204" pitchFamily="50" charset="-128"/>
              </a:rPr>
              <a:t>個別ケースの支援のほか、市内の精神科病院にて実施している茶話会等の支援を実施。</a:t>
            </a:r>
            <a:endParaRPr lang="en-US" altLang="ja-JP" dirty="0">
              <a:latin typeface="Meiryo UI" panose="020B0604030504040204" pitchFamily="50" charset="-128"/>
              <a:ea typeface="Meiryo UI" panose="020B0604030504040204" pitchFamily="50" charset="-128"/>
            </a:endParaRPr>
          </a:p>
          <a:p>
            <a:pPr marL="177800"/>
            <a:endParaRPr kumimoji="1" lang="en-US" altLang="ja-JP" sz="200" dirty="0">
              <a:latin typeface="Meiryo UI" panose="020B0604030504040204" pitchFamily="50" charset="-128"/>
              <a:ea typeface="Meiryo UI" panose="020B0604030504040204" pitchFamily="50" charset="-128"/>
            </a:endParaRPr>
          </a:p>
          <a:p>
            <a:pPr marL="177800"/>
            <a:r>
              <a:rPr kumimoji="1" lang="ja-JP" altLang="en-US" dirty="0">
                <a:latin typeface="Meiryo UI" panose="020B0604030504040204" pitchFamily="50" charset="-128"/>
                <a:ea typeface="Meiryo UI" panose="020B0604030504040204" pitchFamily="50" charset="-128"/>
              </a:rPr>
              <a:t>また、市域向け啓発研修（年</a:t>
            </a:r>
            <a:r>
              <a:rPr kumimoji="1" lang="en-US" altLang="ja-JP" dirty="0">
                <a:latin typeface="Meiryo UI" panose="020B0604030504040204" pitchFamily="50" charset="-128"/>
                <a:ea typeface="Meiryo UI" panose="020B0604030504040204" pitchFamily="50" charset="-128"/>
              </a:rPr>
              <a:t>1</a:t>
            </a:r>
            <a:r>
              <a:rPr kumimoji="1" lang="ja-JP" altLang="en-US" dirty="0">
                <a:latin typeface="Meiryo UI" panose="020B0604030504040204" pitchFamily="50" charset="-128"/>
                <a:ea typeface="Meiryo UI" panose="020B0604030504040204" pitchFamily="50" charset="-128"/>
              </a:rPr>
              <a:t>回）を実施。</a:t>
            </a:r>
            <a:endParaRPr kumimoji="1" lang="en-US" altLang="ja-JP" dirty="0">
              <a:latin typeface="Meiryo UI" panose="020B0604030504040204" pitchFamily="50" charset="-128"/>
              <a:ea typeface="Meiryo UI" panose="020B0604030504040204" pitchFamily="50" charset="-128"/>
            </a:endParaRPr>
          </a:p>
        </p:txBody>
      </p:sp>
      <p:sp>
        <p:nvSpPr>
          <p:cNvPr id="21" name="テキスト ボックス 20"/>
          <p:cNvSpPr txBox="1"/>
          <p:nvPr/>
        </p:nvSpPr>
        <p:spPr>
          <a:xfrm>
            <a:off x="5244431" y="2686568"/>
            <a:ext cx="3610284" cy="307777"/>
          </a:xfrm>
          <a:prstGeom prst="rect">
            <a:avLst/>
          </a:prstGeom>
          <a:noFill/>
        </p:spPr>
        <p:txBody>
          <a:bodyPr wrap="none" rtlCol="0">
            <a:spAutoFit/>
          </a:bodyPr>
          <a:lstStyle/>
          <a:p>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基幹相談支援センターに委託して</a:t>
            </a:r>
            <a:r>
              <a:rPr lang="ja-JP" altLang="en-US" sz="1400" dirty="0">
                <a:latin typeface="Meiryo UI" panose="020B0604030504040204" pitchFamily="50" charset="-128"/>
                <a:ea typeface="Meiryo UI" panose="020B0604030504040204" pitchFamily="50" charset="-128"/>
              </a:rPr>
              <a:t>事業</a:t>
            </a:r>
            <a:r>
              <a:rPr kumimoji="1" lang="ja-JP" altLang="en-US" sz="1400" dirty="0">
                <a:latin typeface="Meiryo UI" panose="020B0604030504040204" pitchFamily="50" charset="-128"/>
                <a:ea typeface="Meiryo UI" panose="020B0604030504040204" pitchFamily="50" charset="-128"/>
              </a:rPr>
              <a:t>実施</a:t>
            </a:r>
            <a:r>
              <a:rPr kumimoji="1" lang="en-US" altLang="ja-JP" sz="1400" dirty="0">
                <a:latin typeface="Meiryo UI" panose="020B0604030504040204" pitchFamily="50" charset="-128"/>
                <a:ea typeface="Meiryo UI" panose="020B0604030504040204" pitchFamily="50" charset="-128"/>
              </a:rPr>
              <a:t>】</a:t>
            </a:r>
          </a:p>
        </p:txBody>
      </p:sp>
      <p:sp>
        <p:nvSpPr>
          <p:cNvPr id="22" name="正方形/長方形 21"/>
          <p:cNvSpPr/>
          <p:nvPr/>
        </p:nvSpPr>
        <p:spPr>
          <a:xfrm>
            <a:off x="314974" y="4420824"/>
            <a:ext cx="8509751" cy="2248536"/>
          </a:xfrm>
          <a:prstGeom prst="rect">
            <a:avLst/>
          </a:prstGeom>
          <a:solidFill>
            <a:schemeClr val="lt1">
              <a:hueOff val="0"/>
              <a:satOff val="0"/>
              <a:lumOff val="0"/>
            </a:schemeClr>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17" name="グループ化 16"/>
          <p:cNvGrpSpPr/>
          <p:nvPr/>
        </p:nvGrpSpPr>
        <p:grpSpPr>
          <a:xfrm>
            <a:off x="468000" y="4185136"/>
            <a:ext cx="4248472" cy="468000"/>
            <a:chOff x="144014" y="98232"/>
            <a:chExt cx="6048672" cy="531360"/>
          </a:xfrm>
        </p:grpSpPr>
        <p:sp>
          <p:nvSpPr>
            <p:cNvPr id="18" name="角丸四角形 17"/>
            <p:cNvSpPr/>
            <p:nvPr/>
          </p:nvSpPr>
          <p:spPr>
            <a:xfrm>
              <a:off x="144014" y="98232"/>
              <a:ext cx="6048672" cy="531360"/>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9" name="角丸四角形 4"/>
            <p:cNvSpPr txBox="1"/>
            <p:nvPr/>
          </p:nvSpPr>
          <p:spPr>
            <a:xfrm>
              <a:off x="169953" y="124171"/>
              <a:ext cx="5996794" cy="47948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28625" tIns="0" rIns="228625" bIns="0" numCol="1" spcCol="1270" anchor="ctr" anchorCtr="0">
              <a:noAutofit/>
            </a:bodyPr>
            <a:lstStyle/>
            <a:p>
              <a:pPr lvl="0" algn="l" defTabSz="800100">
                <a:lnSpc>
                  <a:spcPct val="90000"/>
                </a:lnSpc>
                <a:spcBef>
                  <a:spcPct val="0"/>
                </a:spcBef>
                <a:spcAft>
                  <a:spcPct val="35000"/>
                </a:spcAft>
              </a:pPr>
              <a:r>
                <a:rPr kumimoji="1" lang="ja-JP" altLang="en-US" sz="1800" u="sng" kern="1200" dirty="0">
                  <a:latin typeface="Meiryo UI" panose="020B0604030504040204" pitchFamily="50" charset="-128"/>
                  <a:ea typeface="Meiryo UI" panose="020B0604030504040204" pitchFamily="50" charset="-128"/>
                </a:rPr>
                <a:t>退院促進支援会議</a:t>
              </a:r>
            </a:p>
          </p:txBody>
        </p:sp>
      </p:grpSp>
      <p:sp>
        <p:nvSpPr>
          <p:cNvPr id="23" name="テキスト ボックス 22"/>
          <p:cNvSpPr txBox="1"/>
          <p:nvPr/>
        </p:nvSpPr>
        <p:spPr>
          <a:xfrm>
            <a:off x="367961" y="4691752"/>
            <a:ext cx="8675773" cy="1938992"/>
          </a:xfrm>
          <a:prstGeom prst="rect">
            <a:avLst/>
          </a:prstGeom>
          <a:noFill/>
        </p:spPr>
        <p:txBody>
          <a:bodyPr wrap="none" rtlCol="0">
            <a:spAutoFit/>
          </a:bodyPr>
          <a:lstStyle/>
          <a:p>
            <a:r>
              <a:rPr kumimoji="1" lang="ja-JP" altLang="en-US" dirty="0">
                <a:latin typeface="Meiryo UI" panose="020B0604030504040204" pitchFamily="50" charset="-128"/>
                <a:ea typeface="Meiryo UI" panose="020B0604030504040204" pitchFamily="50" charset="-128"/>
              </a:rPr>
              <a:t>・ 堺市障害者地域移行体制整備事業に基づき、関係機関の連絡調整や連携に資する</a:t>
            </a:r>
            <a:endParaRPr kumimoji="1" lang="en-US" altLang="ja-JP" dirty="0">
              <a:latin typeface="Meiryo UI" panose="020B0604030504040204" pitchFamily="50" charset="-128"/>
              <a:ea typeface="Meiryo UI" panose="020B0604030504040204" pitchFamily="50" charset="-128"/>
            </a:endParaRPr>
          </a:p>
          <a:p>
            <a:pPr marL="177800"/>
            <a:endParaRPr lang="en-US" altLang="ja-JP" sz="200" dirty="0">
              <a:latin typeface="Meiryo UI" panose="020B0604030504040204" pitchFamily="50" charset="-128"/>
              <a:ea typeface="Meiryo UI" panose="020B0604030504040204" pitchFamily="50" charset="-128"/>
            </a:endParaRPr>
          </a:p>
          <a:p>
            <a:pPr marL="177800"/>
            <a:r>
              <a:rPr lang="ja-JP" altLang="en-US" dirty="0">
                <a:latin typeface="Meiryo UI" panose="020B0604030504040204" pitchFamily="50" charset="-128"/>
                <a:ea typeface="Meiryo UI" panose="020B0604030504040204" pitchFamily="50" charset="-128"/>
              </a:rPr>
              <a:t>ことを目的として</a:t>
            </a:r>
            <a:r>
              <a:rPr kumimoji="1" lang="ja-JP" altLang="en-US" dirty="0">
                <a:latin typeface="Meiryo UI" panose="020B0604030504040204" pitchFamily="50" charset="-128"/>
                <a:ea typeface="Meiryo UI" panose="020B0604030504040204" pitchFamily="50" charset="-128"/>
              </a:rPr>
              <a:t>設置。</a:t>
            </a:r>
            <a:endParaRPr kumimoji="1" lang="en-US" altLang="ja-JP" dirty="0">
              <a:latin typeface="Meiryo UI" panose="020B0604030504040204" pitchFamily="50" charset="-128"/>
              <a:ea typeface="Meiryo UI" panose="020B0604030504040204" pitchFamily="50" charset="-128"/>
            </a:endParaRPr>
          </a:p>
          <a:p>
            <a:pPr marL="177800"/>
            <a:endParaRPr kumimoji="1" lang="en-US" altLang="ja-JP" sz="200"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構成メンバーは、市内精神科病院、障害者基幹相談支援センター、庁内関係部局。</a:t>
            </a:r>
            <a:endParaRPr lang="en-US" altLang="ja-JP" dirty="0">
              <a:latin typeface="Meiryo UI" panose="020B0604030504040204" pitchFamily="50" charset="-128"/>
              <a:ea typeface="Meiryo UI" panose="020B0604030504040204" pitchFamily="50" charset="-128"/>
            </a:endParaRPr>
          </a:p>
          <a:p>
            <a:pPr marL="177800"/>
            <a:endParaRPr lang="en-US" altLang="ja-JP" sz="200" dirty="0">
              <a:latin typeface="Meiryo UI" panose="020B0604030504040204" pitchFamily="50" charset="-128"/>
              <a:ea typeface="Meiryo UI" panose="020B0604030504040204" pitchFamily="50" charset="-128"/>
            </a:endParaRPr>
          </a:p>
          <a:p>
            <a:pPr marL="177800"/>
            <a:r>
              <a:rPr lang="ja-JP" altLang="en-US" dirty="0">
                <a:latin typeface="Meiryo UI" panose="020B0604030504040204" pitchFamily="50" charset="-128"/>
                <a:ea typeface="Meiryo UI" panose="020B0604030504040204" pitchFamily="50" charset="-128"/>
              </a:rPr>
              <a:t>会議では、地域移行コーディネーターの取組みの報告等を実施。</a:t>
            </a:r>
            <a:endParaRPr lang="en-US" altLang="ja-JP" dirty="0">
              <a:latin typeface="Meiryo UI" panose="020B0604030504040204" pitchFamily="50" charset="-128"/>
              <a:ea typeface="Meiryo UI" panose="020B0604030504040204" pitchFamily="50" charset="-128"/>
            </a:endParaRPr>
          </a:p>
          <a:p>
            <a:pPr marL="177800"/>
            <a:endParaRPr lang="en-US" altLang="ja-JP" sz="200" dirty="0">
              <a:latin typeface="Meiryo UI" panose="020B0604030504040204" pitchFamily="50" charset="-128"/>
              <a:ea typeface="Meiryo UI" panose="020B0604030504040204" pitchFamily="50" charset="-128"/>
            </a:endParaRPr>
          </a:p>
          <a:p>
            <a:pPr marL="177800"/>
            <a:endParaRPr kumimoji="1" lang="en-US" altLang="ja-JP" sz="200"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kumimoji="1" lang="ja-JP" altLang="en-US" dirty="0">
                <a:latin typeface="Meiryo UI" panose="020B0604030504040204" pitchFamily="50" charset="-128"/>
                <a:ea typeface="Meiryo UI" panose="020B0604030504040204" pitchFamily="50" charset="-128"/>
              </a:rPr>
              <a:t>令和</a:t>
            </a:r>
            <a:r>
              <a:rPr kumimoji="1" lang="en-US" altLang="ja-JP" dirty="0">
                <a:latin typeface="Meiryo UI" panose="020B0604030504040204" pitchFamily="50" charset="-128"/>
                <a:ea typeface="Meiryo UI" panose="020B0604030504040204" pitchFamily="50" charset="-128"/>
              </a:rPr>
              <a:t>3</a:t>
            </a:r>
            <a:r>
              <a:rPr lang="ja-JP" altLang="en-US" dirty="0">
                <a:latin typeface="Meiryo UI" panose="020B0604030504040204" pitchFamily="50" charset="-128"/>
                <a:ea typeface="Meiryo UI" panose="020B0604030504040204" pitchFamily="50" charset="-128"/>
              </a:rPr>
              <a:t>年度より、「精神障害者にも対応した地域包括ケアシステムの構築に係る協議の場」</a:t>
            </a:r>
            <a:endParaRPr lang="en-US" altLang="ja-JP" dirty="0">
              <a:latin typeface="Meiryo UI" panose="020B0604030504040204" pitchFamily="50" charset="-128"/>
              <a:ea typeface="Meiryo UI" panose="020B0604030504040204" pitchFamily="50" charset="-128"/>
            </a:endParaRPr>
          </a:p>
          <a:p>
            <a:pPr marL="177800"/>
            <a:endParaRPr lang="en-US" altLang="ja-JP" sz="200" dirty="0">
              <a:latin typeface="Meiryo UI" panose="020B0604030504040204" pitchFamily="50" charset="-128"/>
              <a:ea typeface="Meiryo UI" panose="020B0604030504040204" pitchFamily="50" charset="-128"/>
            </a:endParaRPr>
          </a:p>
          <a:p>
            <a:pPr marL="177800"/>
            <a:r>
              <a:rPr lang="ja-JP" altLang="en-US" dirty="0">
                <a:latin typeface="Meiryo UI" panose="020B0604030504040204" pitchFamily="50" charset="-128"/>
                <a:ea typeface="Meiryo UI" panose="020B0604030504040204" pitchFamily="50" charset="-128"/>
              </a:rPr>
              <a:t>の一つとして位置付けている。</a:t>
            </a:r>
            <a:endParaRPr lang="en-US" altLang="ja-JP" dirty="0">
              <a:latin typeface="Meiryo UI" panose="020B0604030504040204" pitchFamily="50" charset="-128"/>
              <a:ea typeface="Meiryo UI" panose="020B0604030504040204" pitchFamily="50" charset="-128"/>
            </a:endParaRPr>
          </a:p>
        </p:txBody>
      </p:sp>
      <p:sp>
        <p:nvSpPr>
          <p:cNvPr id="24" name="スライド番号プレースホルダー 5">
            <a:extLst>
              <a:ext uri="{FF2B5EF4-FFF2-40B4-BE49-F238E27FC236}">
                <a16:creationId xmlns:a16="http://schemas.microsoft.com/office/drawing/2014/main" id="{D8080F98-FD52-403A-8BCD-0B31B216A180}"/>
              </a:ext>
            </a:extLst>
          </p:cNvPr>
          <p:cNvSpPr>
            <a:spLocks noGrp="1"/>
          </p:cNvSpPr>
          <p:nvPr>
            <p:ph type="sldNum" sz="quarter" idx="12"/>
          </p:nvPr>
        </p:nvSpPr>
        <p:spPr>
          <a:xfrm>
            <a:off x="7020272" y="6525344"/>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1872ECA-8BD3-40A3-BCA8-B8E971B7B40A}"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1" lang="ja-JP" altLang="en-US" sz="1200" b="0" i="0" u="none" strike="noStrike" kern="1200" cap="none" spc="0" normalizeH="0" baseline="0" noProof="0" dirty="0">
              <a:ln>
                <a:noFill/>
              </a:ln>
              <a:solidFill>
                <a:prstClr val="black">
                  <a:tint val="75000"/>
                </a:prstClr>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620922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415" y="-22129"/>
            <a:ext cx="9144000" cy="1143000"/>
          </a:xfrm>
        </p:spPr>
        <p:txBody>
          <a:bodyPr>
            <a:noAutofit/>
          </a:bodyPr>
          <a:lstStyle/>
          <a:p>
            <a:pPr algn="l"/>
            <a:r>
              <a:rPr lang="en-US" altLang="ja-JP" sz="3600" dirty="0"/>
              <a:t>Ⅳ</a:t>
            </a:r>
            <a:r>
              <a:rPr lang="ja-JP" altLang="en-US" sz="3600" dirty="0" err="1"/>
              <a:t>．</a:t>
            </a:r>
            <a:r>
              <a:rPr lang="ja-JP" altLang="en-US" sz="3600" dirty="0"/>
              <a:t>自殺対策の推進①</a:t>
            </a:r>
            <a:endParaRPr kumimoji="1" lang="ja-JP" altLang="en-US" sz="3600" dirty="0"/>
          </a:p>
        </p:txBody>
      </p:sp>
      <p:sp>
        <p:nvSpPr>
          <p:cNvPr id="14" name="正方形/長方形 13"/>
          <p:cNvSpPr/>
          <p:nvPr/>
        </p:nvSpPr>
        <p:spPr>
          <a:xfrm>
            <a:off x="342000" y="1052736"/>
            <a:ext cx="8460000" cy="720000"/>
          </a:xfrm>
          <a:prstGeom prst="rect">
            <a:avLst/>
          </a:prstGeom>
          <a:ln>
            <a:noFill/>
          </a:ln>
          <a:effectLst>
            <a:glow rad="63500">
              <a:schemeClr val="accent2">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6"/>
          </a:lnRef>
          <a:fillRef idx="1">
            <a:schemeClr val="lt1"/>
          </a:fillRef>
          <a:effectRef idx="0">
            <a:schemeClr val="accent6"/>
          </a:effectRef>
          <a:fontRef idx="minor">
            <a:schemeClr val="dk1"/>
          </a:fontRef>
        </p:style>
        <p:txBody>
          <a:bodyPr rtlCol="0" anchor="ctr"/>
          <a:lstStyle/>
          <a:p>
            <a:r>
              <a:rPr lang="ja-JP" altLang="en-US" kern="100" dirty="0">
                <a:latin typeface="Meiryo UI" panose="020B0604030504040204" pitchFamily="50" charset="-128"/>
                <a:ea typeface="Meiryo UI" panose="020B0604030504040204" pitchFamily="50" charset="-128"/>
                <a:cs typeface="Meiryo UI" panose="020B0604030504040204" pitchFamily="50" charset="-128"/>
              </a:rPr>
              <a:t>総合的な取組が必要となる自殺対策については「堺市自殺対策推進計画（第２次）」に基づいた各分野からの取組を進めます。</a:t>
            </a:r>
          </a:p>
        </p:txBody>
      </p:sp>
      <p:sp>
        <p:nvSpPr>
          <p:cNvPr id="7" name="スライド番号プレースホルダー 6"/>
          <p:cNvSpPr>
            <a:spLocks noGrp="1"/>
          </p:cNvSpPr>
          <p:nvPr>
            <p:ph type="sldNum" sz="quarter" idx="12"/>
          </p:nvPr>
        </p:nvSpPr>
        <p:spPr>
          <a:xfrm>
            <a:off x="7046912" y="6525344"/>
            <a:ext cx="2133600" cy="365125"/>
          </a:xfrm>
        </p:spPr>
        <p:txBody>
          <a:bodyPr/>
          <a:lstStyle/>
          <a:p>
            <a:fld id="{E1872ECA-8BD3-40A3-BCA8-B8E971B7B40A}" type="slidenum">
              <a:rPr kumimoji="1" lang="ja-JP" altLang="en-US" smtClean="0"/>
              <a:t>13</a:t>
            </a:fld>
            <a:endParaRPr kumimoji="1" lang="ja-JP" altLang="en-US" dirty="0"/>
          </a:p>
        </p:txBody>
      </p:sp>
      <p:sp>
        <p:nvSpPr>
          <p:cNvPr id="10" name="テキスト ボックス 9"/>
          <p:cNvSpPr txBox="1"/>
          <p:nvPr/>
        </p:nvSpPr>
        <p:spPr>
          <a:xfrm>
            <a:off x="1979712" y="2060848"/>
            <a:ext cx="4824536" cy="461665"/>
          </a:xfrm>
          <a:prstGeom prst="rect">
            <a:avLst/>
          </a:prstGeom>
          <a:noFill/>
        </p:spPr>
        <p:txBody>
          <a:bodyPr wrap="square" rtlCol="0">
            <a:spAutoFit/>
          </a:bodyPr>
          <a:lstStyle/>
          <a:p>
            <a:pPr algn="ctr"/>
            <a:r>
              <a:rPr kumimoji="1" lang="ja-JP" altLang="en-US" sz="2400" b="1" dirty="0"/>
              <a:t>堺市における自殺者数の推移</a:t>
            </a:r>
          </a:p>
        </p:txBody>
      </p:sp>
      <p:pic>
        <p:nvPicPr>
          <p:cNvPr id="8" name="図 7">
            <a:extLst>
              <a:ext uri="{FF2B5EF4-FFF2-40B4-BE49-F238E27FC236}">
                <a16:creationId xmlns:a16="http://schemas.microsoft.com/office/drawing/2014/main" id="{A51D1B33-AD17-47AF-9F28-047A8C63837F}"/>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633" y="2531567"/>
            <a:ext cx="7200800" cy="3888432"/>
          </a:xfrm>
          <a:prstGeom prst="rect">
            <a:avLst/>
          </a:prstGeom>
          <a:noFill/>
          <a:ln>
            <a:noFill/>
          </a:ln>
        </p:spPr>
      </p:pic>
      <p:sp>
        <p:nvSpPr>
          <p:cNvPr id="3" name="吹き出し: 四角形 2">
            <a:extLst>
              <a:ext uri="{FF2B5EF4-FFF2-40B4-BE49-F238E27FC236}">
                <a16:creationId xmlns:a16="http://schemas.microsoft.com/office/drawing/2014/main" id="{8D9A6211-FA07-4DCE-95E9-D2FCA6BAE7D2}"/>
              </a:ext>
            </a:extLst>
          </p:cNvPr>
          <p:cNvSpPr/>
          <p:nvPr/>
        </p:nvSpPr>
        <p:spPr>
          <a:xfrm>
            <a:off x="7230433" y="2195736"/>
            <a:ext cx="1734055" cy="1872208"/>
          </a:xfrm>
          <a:prstGeom prst="wedgeRectCallout">
            <a:avLst>
              <a:gd name="adj1" fmla="val -52172"/>
              <a:gd name="adj2" fmla="val 62209"/>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sz="1600" dirty="0"/>
              <a:t>R2</a:t>
            </a:r>
            <a:r>
              <a:rPr kumimoji="1" lang="ja-JP" altLang="en-US" sz="1600" dirty="0"/>
              <a:t>年　自殺者数</a:t>
            </a:r>
            <a:r>
              <a:rPr kumimoji="1" lang="en-US" altLang="ja-JP" sz="1600" dirty="0"/>
              <a:t>143</a:t>
            </a:r>
            <a:r>
              <a:rPr kumimoji="1" lang="ja-JP" altLang="en-US" sz="1600" dirty="0"/>
              <a:t>人</a:t>
            </a:r>
            <a:endParaRPr kumimoji="1" lang="en-US" altLang="ja-JP" sz="1600" dirty="0"/>
          </a:p>
          <a:p>
            <a:pPr algn="ctr"/>
            <a:r>
              <a:rPr kumimoji="1" lang="ja-JP" altLang="en-US" sz="1200" dirty="0"/>
              <a:t>（男性</a:t>
            </a:r>
            <a:r>
              <a:rPr kumimoji="1" lang="en-US" altLang="ja-JP" sz="1200" dirty="0"/>
              <a:t>99</a:t>
            </a:r>
            <a:r>
              <a:rPr kumimoji="1" lang="ja-JP" altLang="en-US" sz="1200" dirty="0"/>
              <a:t>人、女性</a:t>
            </a:r>
            <a:r>
              <a:rPr kumimoji="1" lang="en-US" altLang="ja-JP" sz="1200" dirty="0"/>
              <a:t>44</a:t>
            </a:r>
            <a:r>
              <a:rPr kumimoji="1" lang="ja-JP" altLang="en-US" sz="1200" dirty="0"/>
              <a:t>人）</a:t>
            </a:r>
            <a:endParaRPr kumimoji="1" lang="en-US" altLang="ja-JP" sz="1200" dirty="0"/>
          </a:p>
          <a:p>
            <a:pPr algn="ctr"/>
            <a:r>
              <a:rPr lang="ja-JP" altLang="en-US" sz="1600" dirty="0"/>
              <a:t>自殺死亡率</a:t>
            </a:r>
            <a:endParaRPr lang="en-US" altLang="ja-JP" sz="1600" dirty="0"/>
          </a:p>
          <a:p>
            <a:pPr algn="ctr"/>
            <a:r>
              <a:rPr kumimoji="1" lang="ja-JP" altLang="en-US" sz="1600" dirty="0"/>
              <a:t>未公表</a:t>
            </a:r>
            <a:endParaRPr kumimoji="1" lang="en-US" altLang="ja-JP" sz="1600" dirty="0"/>
          </a:p>
          <a:p>
            <a:pPr algn="ctr"/>
            <a:r>
              <a:rPr kumimoji="1" lang="ja-JP" altLang="en-US" sz="1200" dirty="0"/>
              <a:t>（</a:t>
            </a:r>
            <a:r>
              <a:rPr kumimoji="1" lang="en-US" altLang="ja-JP" sz="1200" dirty="0"/>
              <a:t>R3.12</a:t>
            </a:r>
            <a:r>
              <a:rPr kumimoji="1" lang="ja-JP" altLang="en-US" sz="1200" dirty="0"/>
              <a:t>月末時点）</a:t>
            </a:r>
          </a:p>
        </p:txBody>
      </p:sp>
    </p:spTree>
    <p:extLst>
      <p:ext uri="{BB962C8B-B14F-4D97-AF65-F5344CB8AC3E}">
        <p14:creationId xmlns:p14="http://schemas.microsoft.com/office/powerpoint/2010/main" val="10545182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415" y="-22129"/>
            <a:ext cx="9144000" cy="1143000"/>
          </a:xfrm>
        </p:spPr>
        <p:txBody>
          <a:bodyPr>
            <a:noAutofit/>
          </a:bodyPr>
          <a:lstStyle/>
          <a:p>
            <a:pPr algn="l"/>
            <a:r>
              <a:rPr lang="en-US" altLang="ja-JP" sz="3600" dirty="0"/>
              <a:t>Ⅳ</a:t>
            </a:r>
            <a:r>
              <a:rPr lang="ja-JP" altLang="en-US" sz="3600" dirty="0" err="1"/>
              <a:t>．</a:t>
            </a:r>
            <a:r>
              <a:rPr lang="ja-JP" altLang="en-US" sz="3600" dirty="0"/>
              <a:t>自殺対策の推進②</a:t>
            </a:r>
            <a:endParaRPr kumimoji="1" lang="ja-JP" altLang="en-US" sz="3600" dirty="0"/>
          </a:p>
        </p:txBody>
      </p:sp>
      <p:sp>
        <p:nvSpPr>
          <p:cNvPr id="14" name="正方形/長方形 13"/>
          <p:cNvSpPr/>
          <p:nvPr/>
        </p:nvSpPr>
        <p:spPr>
          <a:xfrm>
            <a:off x="342000" y="1120870"/>
            <a:ext cx="8460000" cy="720000"/>
          </a:xfrm>
          <a:prstGeom prst="rect">
            <a:avLst/>
          </a:prstGeom>
          <a:ln>
            <a:noFill/>
          </a:ln>
          <a:effectLst>
            <a:glow rad="63500">
              <a:schemeClr val="accent2">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6"/>
          </a:lnRef>
          <a:fillRef idx="1">
            <a:schemeClr val="lt1"/>
          </a:fillRef>
          <a:effectRef idx="0">
            <a:schemeClr val="accent6"/>
          </a:effectRef>
          <a:fontRef idx="minor">
            <a:schemeClr val="dk1"/>
          </a:fontRef>
        </p:style>
        <p:txBody>
          <a:bodyPr rtlCol="0" anchor="ctr"/>
          <a:lstStyle/>
          <a:p>
            <a:r>
              <a:rPr lang="ja-JP" altLang="en-US" kern="100" dirty="0">
                <a:latin typeface="Meiryo UI" panose="020B0604030504040204" pitchFamily="50" charset="-128"/>
                <a:ea typeface="Meiryo UI" panose="020B0604030504040204" pitchFamily="50" charset="-128"/>
                <a:cs typeface="Meiryo UI" panose="020B0604030504040204" pitchFamily="50" charset="-128"/>
              </a:rPr>
              <a:t>総合的な取組が必要となる自殺対策については「堺市自殺対策推進計画（第２次）」に基づいた各分野からの取組を進めます。</a:t>
            </a:r>
          </a:p>
        </p:txBody>
      </p:sp>
      <p:sp>
        <p:nvSpPr>
          <p:cNvPr id="7" name="スライド番号プレースホルダー 6"/>
          <p:cNvSpPr>
            <a:spLocks noGrp="1"/>
          </p:cNvSpPr>
          <p:nvPr>
            <p:ph type="sldNum" sz="quarter" idx="12"/>
          </p:nvPr>
        </p:nvSpPr>
        <p:spPr>
          <a:xfrm>
            <a:off x="7046912" y="6525344"/>
            <a:ext cx="2133600" cy="365125"/>
          </a:xfrm>
        </p:spPr>
        <p:txBody>
          <a:bodyPr/>
          <a:lstStyle/>
          <a:p>
            <a:fld id="{E1872ECA-8BD3-40A3-BCA8-B8E971B7B40A}" type="slidenum">
              <a:rPr kumimoji="1" lang="ja-JP" altLang="en-US" smtClean="0"/>
              <a:t>14</a:t>
            </a:fld>
            <a:endParaRPr kumimoji="1" lang="ja-JP" altLang="en-US" dirty="0"/>
          </a:p>
        </p:txBody>
      </p:sp>
      <p:sp>
        <p:nvSpPr>
          <p:cNvPr id="12" name="Text Box 3"/>
          <p:cNvSpPr txBox="1">
            <a:spLocks noChangeArrowheads="1"/>
          </p:cNvSpPr>
          <p:nvPr/>
        </p:nvSpPr>
        <p:spPr bwMode="auto">
          <a:xfrm>
            <a:off x="3768725" y="2857500"/>
            <a:ext cx="152400" cy="119063"/>
          </a:xfrm>
          <a:prstGeom prst="rect">
            <a:avLst/>
          </a:prstGeom>
          <a:noFill/>
          <a:ln w="9525">
            <a:noFill/>
            <a:miter lim="800000"/>
            <a:headEnd/>
            <a:tailEnd/>
          </a:ln>
        </p:spPr>
        <p:txBody>
          <a:bodyPr wrap="square" lIns="9144" tIns="18288" rIns="0" bIns="0" anchor="t" upright="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600" b="0" i="0" strike="noStrike">
                <a:solidFill>
                  <a:srgbClr val="000000"/>
                </a:solidFill>
                <a:latin typeface="ＭＳ 明朝"/>
                <a:ea typeface="ＭＳ 明朝"/>
              </a:rPr>
              <a:t>１</a:t>
            </a:r>
            <a:r>
              <a:rPr lang="en-US" altLang="ja-JP" sz="600" b="0" i="0" strike="noStrike">
                <a:solidFill>
                  <a:srgbClr val="000000"/>
                </a:solidFill>
                <a:latin typeface="ＭＳ 明朝"/>
                <a:ea typeface="ＭＳ 明朝"/>
              </a:rPr>
              <a:t>)</a:t>
            </a:r>
          </a:p>
        </p:txBody>
      </p:sp>
      <p:graphicFrame>
        <p:nvGraphicFramePr>
          <p:cNvPr id="3" name="表 2">
            <a:extLst>
              <a:ext uri="{FF2B5EF4-FFF2-40B4-BE49-F238E27FC236}">
                <a16:creationId xmlns:a16="http://schemas.microsoft.com/office/drawing/2014/main" id="{EEEF3257-C997-4DF0-937D-58A698619AC9}"/>
              </a:ext>
            </a:extLst>
          </p:cNvPr>
          <p:cNvGraphicFramePr>
            <a:graphicFrameLocks noGrp="1"/>
          </p:cNvGraphicFramePr>
          <p:nvPr>
            <p:extLst>
              <p:ext uri="{D42A27DB-BD31-4B8C-83A1-F6EECF244321}">
                <p14:modId xmlns:p14="http://schemas.microsoft.com/office/powerpoint/2010/main" val="428737173"/>
              </p:ext>
            </p:extLst>
          </p:nvPr>
        </p:nvGraphicFramePr>
        <p:xfrm>
          <a:off x="463447" y="1916832"/>
          <a:ext cx="8028001" cy="4751995"/>
        </p:xfrm>
        <a:graphic>
          <a:graphicData uri="http://schemas.openxmlformats.org/drawingml/2006/table">
            <a:tbl>
              <a:tblPr/>
              <a:tblGrid>
                <a:gridCol w="740244">
                  <a:extLst>
                    <a:ext uri="{9D8B030D-6E8A-4147-A177-3AD203B41FA5}">
                      <a16:colId xmlns:a16="http://schemas.microsoft.com/office/drawing/2014/main" val="2342952069"/>
                    </a:ext>
                  </a:extLst>
                </a:gridCol>
                <a:gridCol w="740244">
                  <a:extLst>
                    <a:ext uri="{9D8B030D-6E8A-4147-A177-3AD203B41FA5}">
                      <a16:colId xmlns:a16="http://schemas.microsoft.com/office/drawing/2014/main" val="622876399"/>
                    </a:ext>
                  </a:extLst>
                </a:gridCol>
                <a:gridCol w="1334524">
                  <a:extLst>
                    <a:ext uri="{9D8B030D-6E8A-4147-A177-3AD203B41FA5}">
                      <a16:colId xmlns:a16="http://schemas.microsoft.com/office/drawing/2014/main" val="3803515367"/>
                    </a:ext>
                  </a:extLst>
                </a:gridCol>
                <a:gridCol w="740244">
                  <a:extLst>
                    <a:ext uri="{9D8B030D-6E8A-4147-A177-3AD203B41FA5}">
                      <a16:colId xmlns:a16="http://schemas.microsoft.com/office/drawing/2014/main" val="3378623961"/>
                    </a:ext>
                  </a:extLst>
                </a:gridCol>
                <a:gridCol w="740244">
                  <a:extLst>
                    <a:ext uri="{9D8B030D-6E8A-4147-A177-3AD203B41FA5}">
                      <a16:colId xmlns:a16="http://schemas.microsoft.com/office/drawing/2014/main" val="257077336"/>
                    </a:ext>
                  </a:extLst>
                </a:gridCol>
                <a:gridCol w="750671">
                  <a:extLst>
                    <a:ext uri="{9D8B030D-6E8A-4147-A177-3AD203B41FA5}">
                      <a16:colId xmlns:a16="http://schemas.microsoft.com/office/drawing/2014/main" val="412408142"/>
                    </a:ext>
                  </a:extLst>
                </a:gridCol>
                <a:gridCol w="750671">
                  <a:extLst>
                    <a:ext uri="{9D8B030D-6E8A-4147-A177-3AD203B41FA5}">
                      <a16:colId xmlns:a16="http://schemas.microsoft.com/office/drawing/2014/main" val="1933931540"/>
                    </a:ext>
                  </a:extLst>
                </a:gridCol>
                <a:gridCol w="740244">
                  <a:extLst>
                    <a:ext uri="{9D8B030D-6E8A-4147-A177-3AD203B41FA5}">
                      <a16:colId xmlns:a16="http://schemas.microsoft.com/office/drawing/2014/main" val="967394344"/>
                    </a:ext>
                  </a:extLst>
                </a:gridCol>
                <a:gridCol w="740244">
                  <a:extLst>
                    <a:ext uri="{9D8B030D-6E8A-4147-A177-3AD203B41FA5}">
                      <a16:colId xmlns:a16="http://schemas.microsoft.com/office/drawing/2014/main" val="2254001007"/>
                    </a:ext>
                  </a:extLst>
                </a:gridCol>
                <a:gridCol w="750671">
                  <a:extLst>
                    <a:ext uri="{9D8B030D-6E8A-4147-A177-3AD203B41FA5}">
                      <a16:colId xmlns:a16="http://schemas.microsoft.com/office/drawing/2014/main" val="3797442382"/>
                    </a:ext>
                  </a:extLst>
                </a:gridCol>
              </a:tblGrid>
              <a:tr h="291020">
                <a:tc>
                  <a:txBody>
                    <a:bodyPr/>
                    <a:lstStyle/>
                    <a:p>
                      <a:pPr algn="r"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p>
                  </a:txBody>
                  <a:tcPr marL="9192" marR="9192" marT="9192" marB="0" anchor="b">
                    <a:lnL>
                      <a:noFill/>
                    </a:lnL>
                    <a:lnR>
                      <a:noFill/>
                    </a:lnR>
                    <a:lnT>
                      <a:noFill/>
                    </a:lnT>
                    <a:lnB w="12700" cap="flat" cmpd="sng" algn="ctr">
                      <a:solidFill>
                        <a:schemeClr val="tx1"/>
                      </a:solidFill>
                      <a:prstDash val="solid"/>
                      <a:round/>
                      <a:headEnd type="none" w="med" len="med"/>
                      <a:tailEnd type="none" w="med" len="med"/>
                    </a:lnB>
                    <a:solidFill>
                      <a:srgbClr val="FFFFFF"/>
                    </a:solidFill>
                  </a:tcPr>
                </a:tc>
                <a:tc>
                  <a:txBody>
                    <a:bodyPr/>
                    <a:lstStyle/>
                    <a:p>
                      <a:pPr algn="l"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p>
                  </a:txBody>
                  <a:tcPr marL="9192" marR="9192" marT="9192" marB="0" anchor="b">
                    <a:lnL>
                      <a:noFill/>
                    </a:lnL>
                    <a:lnR>
                      <a:noFill/>
                    </a:lnR>
                    <a:lnT>
                      <a:noFill/>
                    </a:lnT>
                    <a:lnB w="12700" cap="flat" cmpd="sng" algn="ctr">
                      <a:solidFill>
                        <a:schemeClr val="tx1"/>
                      </a:solidFill>
                      <a:prstDash val="solid"/>
                      <a:round/>
                      <a:headEnd type="none" w="med" len="med"/>
                      <a:tailEnd type="none" w="med" len="med"/>
                    </a:lnB>
                    <a:solidFill>
                      <a:srgbClr val="FFFFFF"/>
                    </a:solidFill>
                  </a:tcPr>
                </a:tc>
                <a:tc>
                  <a:txBody>
                    <a:bodyPr/>
                    <a:lstStyle/>
                    <a:p>
                      <a:pPr algn="r" fontAlgn="b"/>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2019</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年（令和元年）</a:t>
                      </a:r>
                    </a:p>
                  </a:txBody>
                  <a:tcPr marL="9192" marR="9192" marT="9192" marB="0" anchor="b">
                    <a:lnL>
                      <a:noFill/>
                    </a:lnL>
                    <a:lnR>
                      <a:noFill/>
                    </a:lnR>
                    <a:lnT>
                      <a:noFill/>
                    </a:lnT>
                    <a:lnB w="12700" cap="flat" cmpd="sng" algn="ctr">
                      <a:solidFill>
                        <a:schemeClr val="tx1"/>
                      </a:solidFill>
                      <a:prstDash val="solid"/>
                      <a:round/>
                      <a:headEnd type="none" w="med" len="med"/>
                      <a:tailEnd type="none" w="med" len="med"/>
                    </a:lnB>
                  </a:tcPr>
                </a:tc>
                <a:tc gridSpan="2">
                  <a:txBody>
                    <a:bodyPr/>
                    <a:lstStyle/>
                    <a:p>
                      <a:pPr algn="l" fontAlgn="b"/>
                      <a:r>
                        <a:rPr lang="zh-TW" altLang="en-US" sz="1050" b="0" i="0" u="none" strike="noStrike" dirty="0">
                          <a:solidFill>
                            <a:srgbClr val="000000"/>
                          </a:solidFill>
                          <a:effectLst/>
                          <a:latin typeface="Meiryo UI" panose="020B0604030504040204" pitchFamily="50" charset="-128"/>
                          <a:ea typeface="Meiryo UI" panose="020B0604030504040204" pitchFamily="50" charset="-128"/>
                        </a:rPr>
                        <a:t>人口動態統計</a:t>
                      </a:r>
                      <a:r>
                        <a:rPr lang="en-US" altLang="zh-TW" sz="1050" b="0" i="0" u="none" strike="noStrike" dirty="0">
                          <a:solidFill>
                            <a:srgbClr val="000000"/>
                          </a:solidFill>
                          <a:effectLst/>
                          <a:latin typeface="Meiryo UI" panose="020B0604030504040204" pitchFamily="50" charset="-128"/>
                          <a:ea typeface="Meiryo UI" panose="020B0604030504040204" pitchFamily="50" charset="-128"/>
                        </a:rPr>
                        <a:t>(</a:t>
                      </a:r>
                      <a:r>
                        <a:rPr lang="zh-TW" altLang="en-US" sz="1050" b="0" i="0" u="none" strike="noStrike" dirty="0">
                          <a:solidFill>
                            <a:srgbClr val="000000"/>
                          </a:solidFill>
                          <a:effectLst/>
                          <a:latin typeface="Meiryo UI" panose="020B0604030504040204" pitchFamily="50" charset="-128"/>
                          <a:ea typeface="Meiryo UI" panose="020B0604030504040204" pitchFamily="50" charset="-128"/>
                        </a:rPr>
                        <a:t>確定数</a:t>
                      </a:r>
                      <a:r>
                        <a:rPr lang="en-US" altLang="zh-TW" sz="1050" b="0" i="0" u="none" strike="noStrike" dirty="0">
                          <a:solidFill>
                            <a:srgbClr val="000000"/>
                          </a:solidFill>
                          <a:effectLst/>
                          <a:latin typeface="Meiryo UI" panose="020B0604030504040204" pitchFamily="50" charset="-128"/>
                          <a:ea typeface="Meiryo UI" panose="020B0604030504040204" pitchFamily="50" charset="-128"/>
                        </a:rPr>
                        <a:t>)</a:t>
                      </a:r>
                    </a:p>
                  </a:txBody>
                  <a:tcPr marL="9192" marR="9192" marT="9192" marB="0" anchor="b">
                    <a:lnL>
                      <a:noFill/>
                    </a:lnL>
                    <a:lnR>
                      <a:noFill/>
                    </a:lnR>
                    <a:lnT>
                      <a:noFill/>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l" fontAlgn="b"/>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9192" marR="9192" marT="9192"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b"/>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9192" marR="9192" marT="9192" marB="0" anchor="b">
                    <a:lnL>
                      <a:noFill/>
                    </a:lnL>
                    <a:lnR>
                      <a:noFill/>
                    </a:lnR>
                    <a:lnT>
                      <a:noFill/>
                    </a:lnT>
                    <a:lnB>
                      <a:noFill/>
                    </a:lnB>
                  </a:tcPr>
                </a:tc>
                <a:tc>
                  <a:txBody>
                    <a:bodyPr/>
                    <a:lstStyle/>
                    <a:p>
                      <a:pPr algn="l" fontAlgn="b"/>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9192" marR="9192" marT="9192" marB="0" anchor="b">
                    <a:lnL>
                      <a:noFill/>
                    </a:lnL>
                    <a:lnR>
                      <a:noFill/>
                    </a:lnR>
                    <a:lnT>
                      <a:noFill/>
                    </a:lnT>
                    <a:lnB>
                      <a:noFill/>
                    </a:lnB>
                  </a:tcPr>
                </a:tc>
                <a:tc>
                  <a:txBody>
                    <a:bodyPr/>
                    <a:lstStyle/>
                    <a:p>
                      <a:pPr algn="l" fontAlgn="b"/>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9192" marR="9192" marT="9192" marB="0" anchor="b">
                    <a:lnL>
                      <a:noFill/>
                    </a:lnL>
                    <a:lnR>
                      <a:noFill/>
                    </a:lnR>
                    <a:lnT>
                      <a:noFill/>
                    </a:lnT>
                    <a:lnB>
                      <a:noFill/>
                    </a:lnB>
                  </a:tcPr>
                </a:tc>
                <a:tc>
                  <a:txBody>
                    <a:bodyPr/>
                    <a:lstStyle/>
                    <a:p>
                      <a:pPr algn="l" fontAlgn="b"/>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9192" marR="9192" marT="9192" marB="0" anchor="b">
                    <a:lnL>
                      <a:noFill/>
                    </a:lnL>
                    <a:lnR>
                      <a:noFill/>
                    </a:lnR>
                    <a:lnT>
                      <a:noFill/>
                    </a:lnT>
                    <a:lnB>
                      <a:noFill/>
                    </a:lnB>
                  </a:tcPr>
                </a:tc>
                <a:extLst>
                  <a:ext uri="{0D108BD9-81ED-4DB2-BD59-A6C34878D82A}">
                    <a16:rowId xmlns:a16="http://schemas.microsoft.com/office/drawing/2014/main" val="3435551254"/>
                  </a:ext>
                </a:extLst>
              </a:tr>
              <a:tr h="268035">
                <a:tc gridSpan="2">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自   殺</a:t>
                      </a:r>
                    </a:p>
                  </a:txBody>
                  <a:tcPr marL="9192" marR="9192" marT="9192"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rowSpan="2">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都道府県</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9192" marR="9192" marT="9192"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自   殺</a:t>
                      </a:r>
                    </a:p>
                  </a:txBody>
                  <a:tcPr marL="9192" marR="9192" marT="9192"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rowSpan="2">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21</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大都市</a:t>
                      </a:r>
                    </a:p>
                  </a:txBody>
                  <a:tcPr marL="9192" marR="9192" marT="9192"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dist" fontAlgn="ct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9192" marR="9192" marT="9192"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b"/>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9192" marR="9192" marT="9192" marB="0" anchor="b">
                    <a:lnL>
                      <a:noFill/>
                    </a:lnL>
                    <a:lnR>
                      <a:noFill/>
                    </a:lnR>
                    <a:lnT>
                      <a:noFill/>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9192" marR="9192" marT="9192" marB="0" anchor="b">
                    <a:lnL>
                      <a:noFill/>
                    </a:lnL>
                    <a:lnR>
                      <a:noFill/>
                    </a:lnR>
                    <a:lnT>
                      <a:noFill/>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9192" marR="9192" marT="9192" marB="0" anchor="b">
                    <a:lnL>
                      <a:noFill/>
                    </a:lnL>
                    <a:lnR>
                      <a:noFill/>
                    </a:lnR>
                    <a:lnT>
                      <a:noFill/>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80218167"/>
                  </a:ext>
                </a:extLst>
              </a:tr>
              <a:tr h="170968">
                <a:tc>
                  <a:txBody>
                    <a:bodyPr/>
                    <a:lstStyle/>
                    <a:p>
                      <a:pPr algn="r"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死亡数</a:t>
                      </a: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r>
                        <a:rPr lang="ja-JP" altLang="en-US" sz="1050" b="0" i="0" u="none" strike="noStrike">
                          <a:solidFill>
                            <a:srgbClr val="000000"/>
                          </a:solidFill>
                          <a:effectLst/>
                          <a:latin typeface="Meiryo UI" panose="020B0604030504040204" pitchFamily="50" charset="-128"/>
                          <a:ea typeface="Meiryo UI" panose="020B0604030504040204" pitchFamily="50" charset="-128"/>
                        </a:rPr>
                        <a:t>人</a:t>
                      </a: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9192" marR="9192" marT="919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死亡率</a:t>
                      </a:r>
                    </a:p>
                  </a:txBody>
                  <a:tcPr marL="9192" marR="9192" marT="91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vMerge="1">
                  <a:txBody>
                    <a:bodyPr/>
                    <a:lstStyle/>
                    <a:p>
                      <a:endParaRPr kumimoji="1" lang="ja-JP" altLang="en-US"/>
                    </a:p>
                  </a:txBody>
                  <a:tcPr/>
                </a:tc>
                <a:tc>
                  <a:txBody>
                    <a:bodyPr/>
                    <a:lstStyle/>
                    <a:p>
                      <a:pPr algn="ctr" fontAlgn="ctr"/>
                      <a:r>
                        <a:rPr lang="ja-JP" altLang="en-US" sz="1050" b="0" i="0" u="none" strike="noStrike">
                          <a:solidFill>
                            <a:srgbClr val="000000"/>
                          </a:solidFill>
                          <a:effectLst/>
                          <a:latin typeface="Meiryo UI" panose="020B0604030504040204" pitchFamily="50" charset="-128"/>
                          <a:ea typeface="Meiryo UI" panose="020B0604030504040204" pitchFamily="50" charset="-128"/>
                        </a:rPr>
                        <a:t>死亡数</a:t>
                      </a: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r>
                        <a:rPr lang="ja-JP" altLang="en-US" sz="1050" b="0" i="0" u="none" strike="noStrike">
                          <a:solidFill>
                            <a:srgbClr val="000000"/>
                          </a:solidFill>
                          <a:effectLst/>
                          <a:latin typeface="Meiryo UI" panose="020B0604030504040204" pitchFamily="50" charset="-128"/>
                          <a:ea typeface="Meiryo UI" panose="020B0604030504040204" pitchFamily="50" charset="-128"/>
                        </a:rPr>
                        <a:t>人</a:t>
                      </a: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9192" marR="9192" marT="9192"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死亡率</a:t>
                      </a:r>
                    </a:p>
                  </a:txBody>
                  <a:tcPr marL="9192" marR="9192" marT="91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a:txBody>
                    <a:bodyPr/>
                    <a:lstStyle/>
                    <a:p>
                      <a:pPr algn="l" fontAlgn="ct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9192" marR="9192" marT="91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gridSpan="3">
                  <a:txBody>
                    <a:bodyPr/>
                    <a:lstStyle/>
                    <a:p>
                      <a:pPr algn="ctr" fontAlgn="b"/>
                      <a:r>
                        <a:rPr lang="zh-CN" altLang="en-US" sz="1050" b="0" i="0" u="none" strike="noStrike" dirty="0">
                          <a:solidFill>
                            <a:srgbClr val="000000"/>
                          </a:solidFill>
                          <a:effectLst/>
                          <a:latin typeface="Meiryo UI" panose="020B0604030504040204" pitchFamily="50" charset="-128"/>
                          <a:ea typeface="Meiryo UI" panose="020B0604030504040204" pitchFamily="50" charset="-128"/>
                        </a:rPr>
                        <a:t>＜参考＞　</a:t>
                      </a:r>
                      <a:r>
                        <a:rPr lang="en-US" altLang="zh-CN" sz="1050" b="0" i="0" u="none" strike="noStrike" dirty="0">
                          <a:solidFill>
                            <a:srgbClr val="000000"/>
                          </a:solidFill>
                          <a:effectLst/>
                          <a:latin typeface="Meiryo UI" panose="020B0604030504040204" pitchFamily="50" charset="-128"/>
                          <a:ea typeface="Meiryo UI" panose="020B0604030504040204" pitchFamily="50" charset="-128"/>
                        </a:rPr>
                        <a:t>H30</a:t>
                      </a:r>
                      <a:r>
                        <a:rPr lang="zh-CN" altLang="en-US" sz="1050" b="0" i="0" u="none" strike="noStrike" dirty="0">
                          <a:solidFill>
                            <a:srgbClr val="000000"/>
                          </a:solidFill>
                          <a:effectLst/>
                          <a:latin typeface="Meiryo UI" panose="020B0604030504040204" pitchFamily="50" charset="-128"/>
                          <a:ea typeface="Meiryo UI" panose="020B0604030504040204" pitchFamily="50" charset="-128"/>
                        </a:rPr>
                        <a:t>　確定数</a:t>
                      </a:r>
                    </a:p>
                  </a:txBody>
                  <a:tcPr marL="9192" marR="9192" marT="919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33421680"/>
                  </a:ext>
                </a:extLst>
              </a:tr>
              <a:tr h="178690">
                <a:tc>
                  <a:txBody>
                    <a:bodyPr/>
                    <a:lstStyle/>
                    <a:p>
                      <a:pPr algn="r" fontAlgn="b"/>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19 425 </a:t>
                      </a:r>
                    </a:p>
                  </a:txBody>
                  <a:tcPr marL="9192" marR="9192" marT="919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15.7 </a:t>
                      </a:r>
                    </a:p>
                  </a:txBody>
                  <a:tcPr marL="9192" marR="9192" marT="91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全　　国</a:t>
                      </a:r>
                    </a:p>
                  </a:txBody>
                  <a:tcPr marL="9192" marR="9192" marT="919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r" fontAlgn="b"/>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a:t>
                      </a:r>
                    </a:p>
                  </a:txBody>
                  <a:tcPr marL="9192" marR="9192" marT="919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r"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p>
                  </a:txBody>
                  <a:tcPr marL="9192" marR="9192" marT="91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ctr" fontAlgn="b"/>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（再　掲）</a:t>
                      </a:r>
                    </a:p>
                  </a:txBody>
                  <a:tcPr marL="9192" marR="9192" marT="91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ctr"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順位</a:t>
                      </a:r>
                    </a:p>
                  </a:txBody>
                  <a:tcPr marL="9192" marR="9192" marT="919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死亡数</a:t>
                      </a:r>
                    </a:p>
                  </a:txBody>
                  <a:tcPr marL="9192" marR="9192" marT="919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死亡率</a:t>
                      </a:r>
                    </a:p>
                  </a:txBody>
                  <a:tcPr marL="9192" marR="9192" marT="91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順位</a:t>
                      </a:r>
                    </a:p>
                  </a:txBody>
                  <a:tcPr marL="9192" marR="9192" marT="9192"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22896267"/>
                  </a:ext>
                </a:extLst>
              </a:tr>
              <a:tr h="187626">
                <a:tc>
                  <a:txBody>
                    <a:bodyPr/>
                    <a:lstStyle/>
                    <a:p>
                      <a:pPr algn="r" fontAlgn="b"/>
                      <a:r>
                        <a:rPr lang="en-US" altLang="ja-JP" sz="1050" b="0" i="0" u="none" strike="noStrike">
                          <a:solidFill>
                            <a:srgbClr val="000000"/>
                          </a:solidFill>
                          <a:effectLst/>
                          <a:latin typeface="Meiryo UI" panose="020B0604030504040204" pitchFamily="50" charset="-128"/>
                          <a:ea typeface="Meiryo UI" panose="020B0604030504040204" pitchFamily="50" charset="-128"/>
                        </a:rPr>
                        <a:t>1 383 </a:t>
                      </a:r>
                    </a:p>
                  </a:txBody>
                  <a:tcPr marL="9192" marR="9192" marT="919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16.0 </a:t>
                      </a:r>
                    </a:p>
                  </a:txBody>
                  <a:tcPr marL="9192" marR="9192" marT="91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大　　阪</a:t>
                      </a:r>
                    </a:p>
                  </a:txBody>
                  <a:tcPr marL="9192" marR="9192" marT="919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1DE"/>
                    </a:solidFill>
                  </a:tcPr>
                </a:tc>
                <a:tc>
                  <a:txBody>
                    <a:bodyPr/>
                    <a:lstStyle/>
                    <a:p>
                      <a:pPr algn="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1335</a:t>
                      </a:r>
                    </a:p>
                  </a:txBody>
                  <a:tcPr marL="9192" marR="9192" marT="9192"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13.8</a:t>
                      </a:r>
                    </a:p>
                  </a:txBody>
                  <a:tcPr marL="9192" marR="9192" marT="91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東京都区部</a:t>
                      </a:r>
                    </a:p>
                  </a:txBody>
                  <a:tcPr marL="9192" marR="9192" marT="91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altLang="ja-JP" sz="1050" b="0" i="0" u="none" strike="noStrike">
                          <a:solidFill>
                            <a:srgbClr val="000000"/>
                          </a:solidFill>
                          <a:effectLst/>
                          <a:latin typeface="Meiryo UI" panose="020B0604030504040204" pitchFamily="50" charset="-128"/>
                          <a:ea typeface="Meiryo UI" panose="020B0604030504040204" pitchFamily="50" charset="-128"/>
                        </a:rPr>
                        <a:t>10</a:t>
                      </a:r>
                    </a:p>
                  </a:txBody>
                  <a:tcPr marL="9192" marR="9192" marT="919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r>
                        <a:rPr lang="en-US" altLang="ja-JP" sz="1050" b="0" i="0" u="none" strike="noStrike">
                          <a:solidFill>
                            <a:srgbClr val="000000"/>
                          </a:solidFill>
                          <a:effectLst/>
                          <a:latin typeface="Meiryo UI" panose="020B0604030504040204" pitchFamily="50" charset="-128"/>
                          <a:ea typeface="Meiryo UI" panose="020B0604030504040204" pitchFamily="50" charset="-128"/>
                        </a:rPr>
                        <a:t>1 366</a:t>
                      </a:r>
                    </a:p>
                  </a:txBody>
                  <a:tcPr marL="9192" marR="9192" marT="919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14.3</a:t>
                      </a:r>
                    </a:p>
                  </a:txBody>
                  <a:tcPr marL="9192" marR="9192" marT="91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9192" marR="9192" marT="919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3840788"/>
                  </a:ext>
                </a:extLst>
              </a:tr>
              <a:tr h="180458">
                <a:tc>
                  <a:txBody>
                    <a:bodyPr/>
                    <a:lstStyle/>
                    <a:p>
                      <a:pPr algn="r"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p>
                  </a:txBody>
                  <a:tcPr marL="9192" marR="9192" marT="9192" marB="0" anchor="b">
                    <a:lnL>
                      <a:noFill/>
                    </a:lnL>
                    <a:lnR>
                      <a:noFill/>
                    </a:lnR>
                    <a:lnT w="12700" cap="flat" cmpd="sng" algn="ctr">
                      <a:solidFill>
                        <a:schemeClr val="tx1"/>
                      </a:solidFill>
                      <a:prstDash val="solid"/>
                      <a:round/>
                      <a:headEnd type="none" w="med" len="med"/>
                      <a:tailEnd type="none" w="med" len="med"/>
                    </a:lnT>
                    <a:lnB>
                      <a:noFill/>
                    </a:lnB>
                    <a:solidFill>
                      <a:srgbClr val="FFFFFF"/>
                    </a:solidFill>
                  </a:tcPr>
                </a:tc>
                <a:tc>
                  <a:txBody>
                    <a:bodyPr/>
                    <a:lstStyle/>
                    <a:p>
                      <a:pPr algn="l"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p>
                  </a:txBody>
                  <a:tcPr marL="9192" marR="9192" marT="9192" marB="0" anchor="b">
                    <a:lnL>
                      <a:noFill/>
                    </a:lnL>
                    <a:lnR>
                      <a:noFill/>
                    </a:lnR>
                    <a:lnT w="12700" cap="flat" cmpd="sng" algn="ctr">
                      <a:solidFill>
                        <a:schemeClr val="tx1"/>
                      </a:solidFill>
                      <a:prstDash val="solid"/>
                      <a:round/>
                      <a:headEnd type="none" w="med" len="med"/>
                      <a:tailEnd type="none" w="med" len="med"/>
                    </a:lnT>
                    <a:lnB>
                      <a:noFill/>
                    </a:lnB>
                    <a:solidFill>
                      <a:srgbClr val="FFFFFF"/>
                    </a:solidFill>
                  </a:tcPr>
                </a:tc>
                <a:tc>
                  <a:txBody>
                    <a:bodyPr/>
                    <a:lstStyle/>
                    <a:p>
                      <a:pPr algn="l" fontAlgn="b"/>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9192" marR="9192" marT="9192" marB="0" anchor="b">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r" fontAlgn="b"/>
                      <a:r>
                        <a:rPr lang="en-US" altLang="ja-JP" sz="1050" b="0" i="0" u="none" strike="noStrike">
                          <a:solidFill>
                            <a:srgbClr val="000000"/>
                          </a:solidFill>
                          <a:effectLst/>
                          <a:latin typeface="Meiryo UI" panose="020B0604030504040204" pitchFamily="50" charset="-128"/>
                          <a:ea typeface="Meiryo UI" panose="020B0604030504040204" pitchFamily="50" charset="-128"/>
                        </a:rPr>
                        <a:t>322</a:t>
                      </a:r>
                    </a:p>
                  </a:txBody>
                  <a:tcPr marL="9192" marR="9192" marT="919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16.3</a:t>
                      </a:r>
                    </a:p>
                  </a:txBody>
                  <a:tcPr marL="9192" marR="9192" marT="91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札 幌 市</a:t>
                      </a:r>
                    </a:p>
                  </a:txBody>
                  <a:tcPr marL="9192" marR="9192" marT="91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18</a:t>
                      </a:r>
                    </a:p>
                  </a:txBody>
                  <a:tcPr marL="9192" marR="9192" marT="919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r>
                        <a:rPr lang="en-US" altLang="ja-JP" sz="1050" b="0" i="0" u="none" strike="noStrike">
                          <a:solidFill>
                            <a:srgbClr val="000000"/>
                          </a:solidFill>
                          <a:effectLst/>
                          <a:latin typeface="Meiryo UI" panose="020B0604030504040204" pitchFamily="50" charset="-128"/>
                          <a:ea typeface="Meiryo UI" panose="020B0604030504040204" pitchFamily="50" charset="-128"/>
                        </a:rPr>
                        <a:t>299</a:t>
                      </a:r>
                    </a:p>
                  </a:txBody>
                  <a:tcPr marL="9192" marR="9192" marT="919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15.2</a:t>
                      </a:r>
                    </a:p>
                  </a:txBody>
                  <a:tcPr marL="9192" marR="9192" marT="91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15</a:t>
                      </a:r>
                    </a:p>
                  </a:txBody>
                  <a:tcPr marL="9192" marR="9192" marT="919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82331911"/>
                  </a:ext>
                </a:extLst>
              </a:tr>
              <a:tr h="180458">
                <a:tc>
                  <a:txBody>
                    <a:bodyPr/>
                    <a:lstStyle/>
                    <a:p>
                      <a:pPr algn="r"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p>
                  </a:txBody>
                  <a:tcPr marL="9192" marR="9192" marT="9192" marB="0" anchor="b">
                    <a:lnL>
                      <a:noFill/>
                    </a:lnL>
                    <a:lnR>
                      <a:noFill/>
                    </a:lnR>
                    <a:lnT>
                      <a:noFill/>
                    </a:lnT>
                    <a:lnB>
                      <a:noFill/>
                    </a:lnB>
                    <a:solidFill>
                      <a:srgbClr val="FFFFFF"/>
                    </a:solidFill>
                  </a:tcPr>
                </a:tc>
                <a:tc>
                  <a:txBody>
                    <a:bodyPr/>
                    <a:lstStyle/>
                    <a:p>
                      <a:pPr algn="l" fontAlgn="b"/>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a:t>
                      </a:r>
                    </a:p>
                  </a:txBody>
                  <a:tcPr marL="9192" marR="9192" marT="9192" marB="0" anchor="b">
                    <a:lnL>
                      <a:noFill/>
                    </a:lnL>
                    <a:lnR>
                      <a:noFill/>
                    </a:lnR>
                    <a:lnT>
                      <a:noFill/>
                    </a:lnT>
                    <a:lnB>
                      <a:noFill/>
                    </a:lnB>
                    <a:solidFill>
                      <a:srgbClr val="FFFFFF"/>
                    </a:solidFill>
                  </a:tcPr>
                </a:tc>
                <a:tc>
                  <a:txBody>
                    <a:bodyPr/>
                    <a:lstStyle/>
                    <a:p>
                      <a:pPr algn="l" fontAlgn="b"/>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9192" marR="9192" marT="9192" marB="0" anchor="b">
                    <a:lnL>
                      <a:noFill/>
                    </a:lnL>
                    <a:lnR w="12700" cap="flat" cmpd="sng" algn="ctr">
                      <a:solidFill>
                        <a:schemeClr val="tx1"/>
                      </a:solidFill>
                      <a:prstDash val="solid"/>
                      <a:round/>
                      <a:headEnd type="none" w="med" len="med"/>
                      <a:tailEnd type="none" w="med" len="med"/>
                    </a:lnR>
                    <a:lnT>
                      <a:noFill/>
                    </a:lnT>
                    <a:lnB>
                      <a:noFill/>
                    </a:lnB>
                  </a:tcPr>
                </a:tc>
                <a:tc>
                  <a:txBody>
                    <a:bodyPr/>
                    <a:lstStyle/>
                    <a:p>
                      <a:pPr algn="r" fontAlgn="b"/>
                      <a:r>
                        <a:rPr lang="en-US" altLang="ja-JP" sz="1050" b="0" i="0" u="none" strike="noStrike">
                          <a:solidFill>
                            <a:srgbClr val="000000"/>
                          </a:solidFill>
                          <a:effectLst/>
                          <a:latin typeface="Meiryo UI" panose="020B0604030504040204" pitchFamily="50" charset="-128"/>
                          <a:ea typeface="Meiryo UI" panose="020B0604030504040204" pitchFamily="50" charset="-128"/>
                        </a:rPr>
                        <a:t>138</a:t>
                      </a:r>
                    </a:p>
                  </a:txBody>
                  <a:tcPr marL="9192" marR="9192" marT="919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12.7</a:t>
                      </a:r>
                    </a:p>
                  </a:txBody>
                  <a:tcPr marL="9192" marR="9192" marT="91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仙 台 市</a:t>
                      </a:r>
                    </a:p>
                  </a:txBody>
                  <a:tcPr marL="9192" marR="9192" marT="91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2</a:t>
                      </a:r>
                    </a:p>
                  </a:txBody>
                  <a:tcPr marL="9192" marR="9192" marT="919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r>
                        <a:rPr lang="en-US" altLang="ja-JP" sz="1050" b="0" i="0" u="none" strike="noStrike">
                          <a:solidFill>
                            <a:srgbClr val="000000"/>
                          </a:solidFill>
                          <a:effectLst/>
                          <a:latin typeface="Meiryo UI" panose="020B0604030504040204" pitchFamily="50" charset="-128"/>
                          <a:ea typeface="Meiryo UI" panose="020B0604030504040204" pitchFamily="50" charset="-128"/>
                        </a:rPr>
                        <a:t>153</a:t>
                      </a:r>
                    </a:p>
                  </a:txBody>
                  <a:tcPr marL="9192" marR="9192" marT="919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14</a:t>
                      </a:r>
                    </a:p>
                  </a:txBody>
                  <a:tcPr marL="9192" marR="9192" marT="91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12</a:t>
                      </a:r>
                    </a:p>
                  </a:txBody>
                  <a:tcPr marL="9192" marR="9192" marT="919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0433539"/>
                  </a:ext>
                </a:extLst>
              </a:tr>
              <a:tr h="180458">
                <a:tc>
                  <a:txBody>
                    <a:bodyPr/>
                    <a:lstStyle/>
                    <a:p>
                      <a:pPr algn="r"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p>
                  </a:txBody>
                  <a:tcPr marL="9192" marR="9192" marT="9192" marB="0" anchor="b">
                    <a:lnL>
                      <a:noFill/>
                    </a:lnL>
                    <a:lnR>
                      <a:noFill/>
                    </a:lnR>
                    <a:lnT>
                      <a:noFill/>
                    </a:lnT>
                    <a:lnB>
                      <a:noFill/>
                    </a:lnB>
                    <a:solidFill>
                      <a:srgbClr val="FFFFFF"/>
                    </a:solidFill>
                  </a:tcPr>
                </a:tc>
                <a:tc>
                  <a:txBody>
                    <a:bodyPr/>
                    <a:lstStyle/>
                    <a:p>
                      <a:pPr algn="l"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p>
                  </a:txBody>
                  <a:tcPr marL="9192" marR="9192" marT="9192" marB="0" anchor="b">
                    <a:lnL>
                      <a:noFill/>
                    </a:lnL>
                    <a:lnR>
                      <a:noFill/>
                    </a:lnR>
                    <a:lnT>
                      <a:noFill/>
                    </a:lnT>
                    <a:lnB>
                      <a:noFill/>
                    </a:lnB>
                    <a:solidFill>
                      <a:srgbClr val="FFFFFF"/>
                    </a:solidFill>
                  </a:tcPr>
                </a:tc>
                <a:tc>
                  <a:txBody>
                    <a:bodyPr/>
                    <a:lstStyle/>
                    <a:p>
                      <a:pPr algn="l" fontAlgn="b"/>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9192" marR="9192" marT="9192" marB="0" anchor="b">
                    <a:lnL>
                      <a:noFill/>
                    </a:lnL>
                    <a:lnR w="12700" cap="flat" cmpd="sng" algn="ctr">
                      <a:solidFill>
                        <a:schemeClr val="tx1"/>
                      </a:solidFill>
                      <a:prstDash val="solid"/>
                      <a:round/>
                      <a:headEnd type="none" w="med" len="med"/>
                      <a:tailEnd type="none" w="med" len="med"/>
                    </a:lnR>
                    <a:lnT>
                      <a:noFill/>
                    </a:lnT>
                    <a:lnB>
                      <a:noFill/>
                    </a:lnB>
                  </a:tcPr>
                </a:tc>
                <a:tc>
                  <a:txBody>
                    <a:bodyPr/>
                    <a:lstStyle/>
                    <a:p>
                      <a:pPr algn="r" fontAlgn="b"/>
                      <a:r>
                        <a:rPr lang="en-US" altLang="ja-JP" sz="1050" b="0" i="0" u="none" strike="noStrike">
                          <a:solidFill>
                            <a:srgbClr val="000000"/>
                          </a:solidFill>
                          <a:effectLst/>
                          <a:latin typeface="Meiryo UI" panose="020B0604030504040204" pitchFamily="50" charset="-128"/>
                          <a:ea typeface="Meiryo UI" panose="020B0604030504040204" pitchFamily="50" charset="-128"/>
                        </a:rPr>
                        <a:t>170</a:t>
                      </a:r>
                    </a:p>
                  </a:txBody>
                  <a:tcPr marL="9192" marR="9192" marT="919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13</a:t>
                      </a:r>
                    </a:p>
                  </a:txBody>
                  <a:tcPr marL="9192" marR="9192" marT="91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さいたま市</a:t>
                      </a:r>
                    </a:p>
                  </a:txBody>
                  <a:tcPr marL="9192" marR="9192" marT="91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3</a:t>
                      </a:r>
                    </a:p>
                  </a:txBody>
                  <a:tcPr marL="9192" marR="9192" marT="919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r>
                        <a:rPr lang="en-US" altLang="ja-JP" sz="1050" b="0" i="0" u="none" strike="noStrike">
                          <a:solidFill>
                            <a:srgbClr val="000000"/>
                          </a:solidFill>
                          <a:effectLst/>
                          <a:latin typeface="Meiryo UI" panose="020B0604030504040204" pitchFamily="50" charset="-128"/>
                          <a:ea typeface="Meiryo UI" panose="020B0604030504040204" pitchFamily="50" charset="-128"/>
                        </a:rPr>
                        <a:t>173</a:t>
                      </a:r>
                    </a:p>
                  </a:txBody>
                  <a:tcPr marL="9192" marR="9192" marT="919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13.3</a:t>
                      </a:r>
                    </a:p>
                  </a:txBody>
                  <a:tcPr marL="9192" marR="9192" marT="91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7</a:t>
                      </a:r>
                    </a:p>
                  </a:txBody>
                  <a:tcPr marL="9192" marR="9192" marT="919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8884660"/>
                  </a:ext>
                </a:extLst>
              </a:tr>
              <a:tr h="180458">
                <a:tc>
                  <a:txBody>
                    <a:bodyPr/>
                    <a:lstStyle/>
                    <a:p>
                      <a:pPr algn="l"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p>
                  </a:txBody>
                  <a:tcPr marL="9192" marR="9192" marT="9192" marB="0" anchor="b">
                    <a:lnL>
                      <a:noFill/>
                    </a:lnL>
                    <a:lnR>
                      <a:noFill/>
                    </a:lnR>
                    <a:lnT>
                      <a:noFill/>
                    </a:lnT>
                    <a:lnB>
                      <a:noFill/>
                    </a:lnB>
                    <a:solidFill>
                      <a:srgbClr val="FFFFFF"/>
                    </a:solidFill>
                  </a:tcPr>
                </a:tc>
                <a:tc>
                  <a:txBody>
                    <a:bodyPr/>
                    <a:lstStyle/>
                    <a:p>
                      <a:pPr algn="l" fontAlgn="b"/>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9192" marR="9192" marT="9192" marB="0" anchor="b">
                    <a:lnL>
                      <a:noFill/>
                    </a:lnL>
                    <a:lnR>
                      <a:noFill/>
                    </a:lnR>
                    <a:lnT>
                      <a:noFill/>
                    </a:lnT>
                    <a:lnB>
                      <a:noFill/>
                    </a:lnB>
                  </a:tcPr>
                </a:tc>
                <a:tc>
                  <a:txBody>
                    <a:bodyPr/>
                    <a:lstStyle/>
                    <a:p>
                      <a:pPr algn="l" fontAlgn="b"/>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9192" marR="9192" marT="9192" marB="0" anchor="b">
                    <a:lnL>
                      <a:noFill/>
                    </a:lnL>
                    <a:lnR w="12700" cap="flat" cmpd="sng" algn="ctr">
                      <a:solidFill>
                        <a:schemeClr val="tx1"/>
                      </a:solidFill>
                      <a:prstDash val="solid"/>
                      <a:round/>
                      <a:headEnd type="none" w="med" len="med"/>
                      <a:tailEnd type="none" w="med" len="med"/>
                    </a:lnR>
                    <a:lnT>
                      <a:noFill/>
                    </a:lnT>
                    <a:lnB>
                      <a:noFill/>
                    </a:lnB>
                  </a:tcPr>
                </a:tc>
                <a:tc>
                  <a:txBody>
                    <a:bodyPr/>
                    <a:lstStyle/>
                    <a:p>
                      <a:pPr algn="r" fontAlgn="b"/>
                      <a:r>
                        <a:rPr lang="en-US" altLang="ja-JP" sz="1050" b="0" i="0" u="none" strike="noStrike">
                          <a:solidFill>
                            <a:srgbClr val="000000"/>
                          </a:solidFill>
                          <a:effectLst/>
                          <a:latin typeface="Meiryo UI" panose="020B0604030504040204" pitchFamily="50" charset="-128"/>
                          <a:ea typeface="Meiryo UI" panose="020B0604030504040204" pitchFamily="50" charset="-128"/>
                        </a:rPr>
                        <a:t>170</a:t>
                      </a:r>
                    </a:p>
                  </a:txBody>
                  <a:tcPr marL="9192" marR="9192" marT="919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17.3</a:t>
                      </a:r>
                    </a:p>
                  </a:txBody>
                  <a:tcPr marL="9192" marR="9192" marT="91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千 葉 市</a:t>
                      </a:r>
                    </a:p>
                  </a:txBody>
                  <a:tcPr marL="9192" marR="9192" marT="91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21</a:t>
                      </a:r>
                    </a:p>
                  </a:txBody>
                  <a:tcPr marL="9192" marR="9192" marT="919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r>
                        <a:rPr lang="en-US" altLang="ja-JP" sz="1050" b="0" i="0" u="none" strike="noStrike">
                          <a:solidFill>
                            <a:srgbClr val="000000"/>
                          </a:solidFill>
                          <a:effectLst/>
                          <a:latin typeface="Meiryo UI" panose="020B0604030504040204" pitchFamily="50" charset="-128"/>
                          <a:ea typeface="Meiryo UI" panose="020B0604030504040204" pitchFamily="50" charset="-128"/>
                        </a:rPr>
                        <a:t>134</a:t>
                      </a:r>
                    </a:p>
                  </a:txBody>
                  <a:tcPr marL="9192" marR="9192" marT="919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13.7</a:t>
                      </a:r>
                    </a:p>
                  </a:txBody>
                  <a:tcPr marL="9192" marR="9192" marT="91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9</a:t>
                      </a:r>
                    </a:p>
                  </a:txBody>
                  <a:tcPr marL="9192" marR="9192" marT="919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01541274"/>
                  </a:ext>
                </a:extLst>
              </a:tr>
              <a:tr h="203706">
                <a:tc>
                  <a:txBody>
                    <a:bodyPr/>
                    <a:lstStyle/>
                    <a:p>
                      <a:pPr algn="r"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p>
                  </a:txBody>
                  <a:tcPr marL="9192" marR="9192" marT="9192" marB="0" anchor="b">
                    <a:lnL>
                      <a:noFill/>
                    </a:lnL>
                    <a:lnR>
                      <a:noFill/>
                    </a:lnR>
                    <a:lnT>
                      <a:noFill/>
                    </a:lnT>
                    <a:lnB>
                      <a:noFill/>
                    </a:lnB>
                    <a:solidFill>
                      <a:srgbClr val="FFFFFF"/>
                    </a:solidFill>
                  </a:tcPr>
                </a:tc>
                <a:tc>
                  <a:txBody>
                    <a:bodyPr/>
                    <a:lstStyle/>
                    <a:p>
                      <a:pPr algn="l"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p>
                  </a:txBody>
                  <a:tcPr marL="9192" marR="9192" marT="9192" marB="0" anchor="b">
                    <a:lnL>
                      <a:noFill/>
                    </a:lnL>
                    <a:lnR>
                      <a:noFill/>
                    </a:lnR>
                    <a:lnT>
                      <a:noFill/>
                    </a:lnT>
                    <a:lnB>
                      <a:noFill/>
                    </a:lnB>
                    <a:solidFill>
                      <a:srgbClr val="FFFFFF"/>
                    </a:solidFill>
                  </a:tcPr>
                </a:tc>
                <a:tc>
                  <a:txBody>
                    <a:bodyPr/>
                    <a:lstStyle/>
                    <a:p>
                      <a:pPr algn="l" fontAlgn="b"/>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9192" marR="9192" marT="9192" marB="0" anchor="b">
                    <a:lnL>
                      <a:noFill/>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490</a:t>
                      </a:r>
                    </a:p>
                  </a:txBody>
                  <a:tcPr marL="9192" marR="9192" marT="9192"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13.1</a:t>
                      </a:r>
                    </a:p>
                  </a:txBody>
                  <a:tcPr marL="9192" marR="9192" marT="91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横 浜 市</a:t>
                      </a:r>
                    </a:p>
                  </a:txBody>
                  <a:tcPr marL="9192" marR="9192" marT="91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6</a:t>
                      </a:r>
                    </a:p>
                  </a:txBody>
                  <a:tcPr marL="9192" marR="9192" marT="9192"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484</a:t>
                      </a:r>
                    </a:p>
                  </a:txBody>
                  <a:tcPr marL="9192" marR="9192" marT="9192"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12.9</a:t>
                      </a:r>
                    </a:p>
                  </a:txBody>
                  <a:tcPr marL="9192" marR="9192" marT="91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5</a:t>
                      </a:r>
                    </a:p>
                  </a:txBody>
                  <a:tcPr marL="9192" marR="9192" marT="9192"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30241017"/>
                  </a:ext>
                </a:extLst>
              </a:tr>
              <a:tr h="180458">
                <a:tc>
                  <a:txBody>
                    <a:bodyPr/>
                    <a:lstStyle/>
                    <a:p>
                      <a:pPr algn="r"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p>
                  </a:txBody>
                  <a:tcPr marL="9192" marR="9192" marT="9192" marB="0" anchor="b">
                    <a:lnL>
                      <a:noFill/>
                    </a:lnL>
                    <a:lnR>
                      <a:noFill/>
                    </a:lnR>
                    <a:lnT>
                      <a:noFill/>
                    </a:lnT>
                    <a:lnB>
                      <a:noFill/>
                    </a:lnB>
                    <a:solidFill>
                      <a:srgbClr val="FFFFFF"/>
                    </a:solidFill>
                  </a:tcPr>
                </a:tc>
                <a:tc>
                  <a:txBody>
                    <a:bodyPr/>
                    <a:lstStyle/>
                    <a:p>
                      <a:pPr algn="l"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p>
                  </a:txBody>
                  <a:tcPr marL="9192" marR="9192" marT="9192" marB="0" anchor="b">
                    <a:lnL>
                      <a:noFill/>
                    </a:lnL>
                    <a:lnR>
                      <a:noFill/>
                    </a:lnR>
                    <a:lnT>
                      <a:noFill/>
                    </a:lnT>
                    <a:lnB>
                      <a:noFill/>
                    </a:lnB>
                    <a:solidFill>
                      <a:srgbClr val="FFFFFF"/>
                    </a:solidFill>
                  </a:tcPr>
                </a:tc>
                <a:tc>
                  <a:txBody>
                    <a:bodyPr/>
                    <a:lstStyle/>
                    <a:p>
                      <a:pPr algn="l" fontAlgn="b"/>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9192" marR="9192" marT="9192" marB="0" anchor="b">
                    <a:lnL>
                      <a:noFill/>
                    </a:lnL>
                    <a:lnR w="12700" cap="flat" cmpd="sng" algn="ctr">
                      <a:solidFill>
                        <a:schemeClr val="tx1"/>
                      </a:solidFill>
                      <a:prstDash val="solid"/>
                      <a:round/>
                      <a:headEnd type="none" w="med" len="med"/>
                      <a:tailEnd type="none" w="med" len="med"/>
                    </a:lnR>
                    <a:lnT>
                      <a:noFill/>
                    </a:lnT>
                    <a:lnB>
                      <a:noFill/>
                    </a:lnB>
                  </a:tcPr>
                </a:tc>
                <a:tc>
                  <a:txBody>
                    <a:bodyPr/>
                    <a:lstStyle/>
                    <a:p>
                      <a:pPr algn="r" fontAlgn="b"/>
                      <a:r>
                        <a:rPr lang="en-US" altLang="ja-JP" sz="1050" b="0" i="0" u="none" strike="noStrike">
                          <a:solidFill>
                            <a:srgbClr val="000000"/>
                          </a:solidFill>
                          <a:effectLst/>
                          <a:latin typeface="Meiryo UI" panose="020B0604030504040204" pitchFamily="50" charset="-128"/>
                          <a:ea typeface="Meiryo UI" panose="020B0604030504040204" pitchFamily="50" charset="-128"/>
                        </a:rPr>
                        <a:t>199</a:t>
                      </a:r>
                    </a:p>
                  </a:txBody>
                  <a:tcPr marL="9192" marR="9192" marT="919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13</a:t>
                      </a:r>
                    </a:p>
                  </a:txBody>
                  <a:tcPr marL="9192" marR="9192" marT="91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川 崎 市</a:t>
                      </a:r>
                    </a:p>
                  </a:txBody>
                  <a:tcPr marL="9192" marR="9192" marT="91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3</a:t>
                      </a:r>
                    </a:p>
                  </a:txBody>
                  <a:tcPr marL="9192" marR="9192" marT="919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r>
                        <a:rPr lang="en-US" altLang="ja-JP" sz="1050" b="0" i="0" u="none" strike="noStrike">
                          <a:solidFill>
                            <a:srgbClr val="000000"/>
                          </a:solidFill>
                          <a:effectLst/>
                          <a:latin typeface="Meiryo UI" panose="020B0604030504040204" pitchFamily="50" charset="-128"/>
                          <a:ea typeface="Meiryo UI" panose="020B0604030504040204" pitchFamily="50" charset="-128"/>
                        </a:rPr>
                        <a:t>214</a:t>
                      </a:r>
                    </a:p>
                  </a:txBody>
                  <a:tcPr marL="9192" marR="9192" marT="919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14.1</a:t>
                      </a:r>
                    </a:p>
                  </a:txBody>
                  <a:tcPr marL="9192" marR="9192" marT="91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13</a:t>
                      </a:r>
                    </a:p>
                  </a:txBody>
                  <a:tcPr marL="9192" marR="9192" marT="919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17460336"/>
                  </a:ext>
                </a:extLst>
              </a:tr>
              <a:tr h="180458">
                <a:tc>
                  <a:txBody>
                    <a:bodyPr/>
                    <a:lstStyle/>
                    <a:p>
                      <a:pPr algn="r"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p>
                  </a:txBody>
                  <a:tcPr marL="9192" marR="9192" marT="9192" marB="0" anchor="b">
                    <a:lnL>
                      <a:noFill/>
                    </a:lnL>
                    <a:lnR>
                      <a:noFill/>
                    </a:lnR>
                    <a:lnT>
                      <a:noFill/>
                    </a:lnT>
                    <a:lnB>
                      <a:noFill/>
                    </a:lnB>
                    <a:solidFill>
                      <a:srgbClr val="FFFFFF"/>
                    </a:solidFill>
                  </a:tcPr>
                </a:tc>
                <a:tc>
                  <a:txBody>
                    <a:bodyPr/>
                    <a:lstStyle/>
                    <a:p>
                      <a:pPr algn="l"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p>
                  </a:txBody>
                  <a:tcPr marL="9192" marR="9192" marT="9192" marB="0" anchor="b">
                    <a:lnL>
                      <a:noFill/>
                    </a:lnL>
                    <a:lnR>
                      <a:noFill/>
                    </a:lnR>
                    <a:lnT>
                      <a:noFill/>
                    </a:lnT>
                    <a:lnB>
                      <a:noFill/>
                    </a:lnB>
                    <a:solidFill>
                      <a:srgbClr val="FFFFFF"/>
                    </a:solidFill>
                  </a:tcPr>
                </a:tc>
                <a:tc>
                  <a:txBody>
                    <a:bodyPr/>
                    <a:lstStyle/>
                    <a:p>
                      <a:pPr algn="l" fontAlgn="b"/>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9192" marR="9192" marT="9192" marB="0" anchor="b">
                    <a:lnL>
                      <a:noFill/>
                    </a:lnL>
                    <a:lnR w="12700" cap="flat" cmpd="sng" algn="ctr">
                      <a:solidFill>
                        <a:schemeClr val="tx1"/>
                      </a:solidFill>
                      <a:prstDash val="solid"/>
                      <a:round/>
                      <a:headEnd type="none" w="med" len="med"/>
                      <a:tailEnd type="none" w="med" len="med"/>
                    </a:lnR>
                    <a:lnT>
                      <a:noFill/>
                    </a:lnT>
                    <a:lnB>
                      <a:noFill/>
                    </a:lnB>
                  </a:tcPr>
                </a:tc>
                <a:tc>
                  <a:txBody>
                    <a:bodyPr/>
                    <a:lstStyle/>
                    <a:p>
                      <a:pPr algn="r" fontAlgn="b"/>
                      <a:r>
                        <a:rPr lang="en-US" altLang="ja-JP" sz="1050" b="0" i="0" u="none" strike="noStrike">
                          <a:solidFill>
                            <a:srgbClr val="000000"/>
                          </a:solidFill>
                          <a:effectLst/>
                          <a:latin typeface="Meiryo UI" panose="020B0604030504040204" pitchFamily="50" charset="-128"/>
                          <a:ea typeface="Meiryo UI" panose="020B0604030504040204" pitchFamily="50" charset="-128"/>
                        </a:rPr>
                        <a:t>102</a:t>
                      </a:r>
                    </a:p>
                  </a:txBody>
                  <a:tcPr marL="9192" marR="9192" marT="919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14.1</a:t>
                      </a:r>
                    </a:p>
                  </a:txBody>
                  <a:tcPr marL="9192" marR="9192" marT="91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相模原市</a:t>
                      </a:r>
                    </a:p>
                  </a:txBody>
                  <a:tcPr marL="9192" marR="9192" marT="91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14</a:t>
                      </a:r>
                    </a:p>
                  </a:txBody>
                  <a:tcPr marL="9192" marR="9192" marT="919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r>
                        <a:rPr lang="en-US" altLang="ja-JP" sz="1050" b="0" i="0" u="none" strike="noStrike">
                          <a:solidFill>
                            <a:srgbClr val="000000"/>
                          </a:solidFill>
                          <a:effectLst/>
                          <a:latin typeface="Meiryo UI" panose="020B0604030504040204" pitchFamily="50" charset="-128"/>
                          <a:ea typeface="Meiryo UI" panose="020B0604030504040204" pitchFamily="50" charset="-128"/>
                        </a:rPr>
                        <a:t>95</a:t>
                      </a:r>
                    </a:p>
                  </a:txBody>
                  <a:tcPr marL="9192" marR="9192" marT="919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13.1</a:t>
                      </a:r>
                    </a:p>
                  </a:txBody>
                  <a:tcPr marL="9192" marR="9192" marT="91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6</a:t>
                      </a:r>
                    </a:p>
                  </a:txBody>
                  <a:tcPr marL="9192" marR="9192" marT="919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16954206"/>
                  </a:ext>
                </a:extLst>
              </a:tr>
              <a:tr h="180458">
                <a:tc>
                  <a:txBody>
                    <a:bodyPr/>
                    <a:lstStyle/>
                    <a:p>
                      <a:pPr algn="r"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p>
                  </a:txBody>
                  <a:tcPr marL="9192" marR="9192" marT="9192" marB="0" anchor="b">
                    <a:lnL>
                      <a:noFill/>
                    </a:lnL>
                    <a:lnR>
                      <a:noFill/>
                    </a:lnR>
                    <a:lnT>
                      <a:noFill/>
                    </a:lnT>
                    <a:lnB>
                      <a:noFill/>
                    </a:lnB>
                    <a:solidFill>
                      <a:srgbClr val="FFFFFF"/>
                    </a:solidFill>
                  </a:tcPr>
                </a:tc>
                <a:tc>
                  <a:txBody>
                    <a:bodyPr/>
                    <a:lstStyle/>
                    <a:p>
                      <a:pPr algn="l"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p>
                  </a:txBody>
                  <a:tcPr marL="9192" marR="9192" marT="9192" marB="0" anchor="b">
                    <a:lnL>
                      <a:noFill/>
                    </a:lnL>
                    <a:lnR>
                      <a:noFill/>
                    </a:lnR>
                    <a:lnT>
                      <a:noFill/>
                    </a:lnT>
                    <a:lnB>
                      <a:noFill/>
                    </a:lnB>
                    <a:solidFill>
                      <a:srgbClr val="FFFFFF"/>
                    </a:solidFill>
                  </a:tcPr>
                </a:tc>
                <a:tc>
                  <a:txBody>
                    <a:bodyPr/>
                    <a:lstStyle/>
                    <a:p>
                      <a:pPr algn="l" fontAlgn="b"/>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9192" marR="9192" marT="9192" marB="0" anchor="b">
                    <a:lnL>
                      <a:noFill/>
                    </a:lnL>
                    <a:lnR w="12700" cap="flat" cmpd="sng" algn="ctr">
                      <a:solidFill>
                        <a:schemeClr val="tx1"/>
                      </a:solidFill>
                      <a:prstDash val="solid"/>
                      <a:round/>
                      <a:headEnd type="none" w="med" len="med"/>
                      <a:tailEnd type="none" w="med" len="med"/>
                    </a:lnR>
                    <a:lnT>
                      <a:noFill/>
                    </a:lnT>
                    <a:lnB>
                      <a:noFill/>
                    </a:lnB>
                  </a:tcPr>
                </a:tc>
                <a:tc>
                  <a:txBody>
                    <a:bodyPr/>
                    <a:lstStyle/>
                    <a:p>
                      <a:pPr algn="r" fontAlgn="b"/>
                      <a:r>
                        <a:rPr lang="en-US" altLang="ja-JP" sz="1050" b="0" i="0" u="none" strike="noStrike">
                          <a:solidFill>
                            <a:srgbClr val="000000"/>
                          </a:solidFill>
                          <a:effectLst/>
                          <a:latin typeface="Meiryo UI" panose="020B0604030504040204" pitchFamily="50" charset="-128"/>
                          <a:ea typeface="Meiryo UI" panose="020B0604030504040204" pitchFamily="50" charset="-128"/>
                        </a:rPr>
                        <a:t>124</a:t>
                      </a:r>
                    </a:p>
                  </a:txBody>
                  <a:tcPr marL="9192" marR="9192" marT="919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15.6</a:t>
                      </a:r>
                    </a:p>
                  </a:txBody>
                  <a:tcPr marL="9192" marR="9192" marT="91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新 潟 市</a:t>
                      </a:r>
                    </a:p>
                  </a:txBody>
                  <a:tcPr marL="9192" marR="9192" marT="91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17</a:t>
                      </a:r>
                    </a:p>
                  </a:txBody>
                  <a:tcPr marL="9192" marR="9192" marT="919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r>
                        <a:rPr lang="en-US" altLang="ja-JP" sz="1050" b="0" i="0" u="none" strike="noStrike">
                          <a:solidFill>
                            <a:srgbClr val="000000"/>
                          </a:solidFill>
                          <a:effectLst/>
                          <a:latin typeface="Meiryo UI" panose="020B0604030504040204" pitchFamily="50" charset="-128"/>
                          <a:ea typeface="Meiryo UI" panose="020B0604030504040204" pitchFamily="50" charset="-128"/>
                        </a:rPr>
                        <a:t>125</a:t>
                      </a:r>
                    </a:p>
                  </a:txBody>
                  <a:tcPr marL="9192" marR="9192" marT="919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15.6</a:t>
                      </a:r>
                    </a:p>
                  </a:txBody>
                  <a:tcPr marL="9192" marR="9192" marT="91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16</a:t>
                      </a:r>
                    </a:p>
                  </a:txBody>
                  <a:tcPr marL="9192" marR="9192" marT="919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54264845"/>
                  </a:ext>
                </a:extLst>
              </a:tr>
              <a:tr h="180458">
                <a:tc>
                  <a:txBody>
                    <a:bodyPr/>
                    <a:lstStyle/>
                    <a:p>
                      <a:pPr algn="r"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p>
                  </a:txBody>
                  <a:tcPr marL="9192" marR="9192" marT="9192" marB="0" anchor="b">
                    <a:lnL>
                      <a:noFill/>
                    </a:lnL>
                    <a:lnR>
                      <a:noFill/>
                    </a:lnR>
                    <a:lnT>
                      <a:noFill/>
                    </a:lnT>
                    <a:lnB>
                      <a:noFill/>
                    </a:lnB>
                    <a:solidFill>
                      <a:srgbClr val="FFFFFF"/>
                    </a:solidFill>
                  </a:tcPr>
                </a:tc>
                <a:tc>
                  <a:txBody>
                    <a:bodyPr/>
                    <a:lstStyle/>
                    <a:p>
                      <a:pPr algn="l" fontAlgn="b"/>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a:t>
                      </a:r>
                    </a:p>
                  </a:txBody>
                  <a:tcPr marL="9192" marR="9192" marT="9192" marB="0" anchor="b">
                    <a:lnL>
                      <a:noFill/>
                    </a:lnL>
                    <a:lnR>
                      <a:noFill/>
                    </a:lnR>
                    <a:lnT>
                      <a:noFill/>
                    </a:lnT>
                    <a:lnB>
                      <a:noFill/>
                    </a:lnB>
                    <a:solidFill>
                      <a:srgbClr val="FFFFFF"/>
                    </a:solidFill>
                  </a:tcPr>
                </a:tc>
                <a:tc>
                  <a:txBody>
                    <a:bodyPr/>
                    <a:lstStyle/>
                    <a:p>
                      <a:pPr algn="l" fontAlgn="b"/>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9192" marR="9192" marT="9192" marB="0" anchor="b">
                    <a:lnL>
                      <a:noFill/>
                    </a:lnL>
                    <a:lnR w="12700" cap="flat" cmpd="sng" algn="ctr">
                      <a:solidFill>
                        <a:schemeClr val="tx1"/>
                      </a:solidFill>
                      <a:prstDash val="solid"/>
                      <a:round/>
                      <a:headEnd type="none" w="med" len="med"/>
                      <a:tailEnd type="none" w="med" len="med"/>
                    </a:lnR>
                    <a:lnT>
                      <a:noFill/>
                    </a:lnT>
                    <a:lnB>
                      <a:noFill/>
                    </a:lnB>
                  </a:tcPr>
                </a:tc>
                <a:tc>
                  <a:txBody>
                    <a:bodyPr/>
                    <a:lstStyle/>
                    <a:p>
                      <a:pPr algn="r" fontAlgn="b"/>
                      <a:r>
                        <a:rPr lang="en-US" altLang="ja-JP" sz="1050" b="0" i="0" u="none" strike="noStrike">
                          <a:solidFill>
                            <a:srgbClr val="000000"/>
                          </a:solidFill>
                          <a:effectLst/>
                          <a:latin typeface="Meiryo UI" panose="020B0604030504040204" pitchFamily="50" charset="-128"/>
                          <a:ea typeface="Meiryo UI" panose="020B0604030504040204" pitchFamily="50" charset="-128"/>
                        </a:rPr>
                        <a:t>118</a:t>
                      </a:r>
                    </a:p>
                  </a:txBody>
                  <a:tcPr marL="9192" marR="9192" marT="919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17.1</a:t>
                      </a:r>
                    </a:p>
                  </a:txBody>
                  <a:tcPr marL="9192" marR="9192" marT="91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静 岡 市</a:t>
                      </a:r>
                    </a:p>
                  </a:txBody>
                  <a:tcPr marL="9192" marR="9192" marT="91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19</a:t>
                      </a:r>
                    </a:p>
                  </a:txBody>
                  <a:tcPr marL="9192" marR="9192" marT="919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r>
                        <a:rPr lang="en-US" altLang="ja-JP" sz="1050" b="0" i="0" u="none" strike="noStrike">
                          <a:solidFill>
                            <a:srgbClr val="000000"/>
                          </a:solidFill>
                          <a:effectLst/>
                          <a:latin typeface="Meiryo UI" panose="020B0604030504040204" pitchFamily="50" charset="-128"/>
                          <a:ea typeface="Meiryo UI" panose="020B0604030504040204" pitchFamily="50" charset="-128"/>
                        </a:rPr>
                        <a:t>96</a:t>
                      </a:r>
                    </a:p>
                  </a:txBody>
                  <a:tcPr marL="9192" marR="9192" marT="919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13.8</a:t>
                      </a:r>
                    </a:p>
                  </a:txBody>
                  <a:tcPr marL="9192" marR="9192" marT="91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11</a:t>
                      </a:r>
                    </a:p>
                  </a:txBody>
                  <a:tcPr marL="9192" marR="9192" marT="919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51818918"/>
                  </a:ext>
                </a:extLst>
              </a:tr>
              <a:tr h="180458">
                <a:tc>
                  <a:txBody>
                    <a:bodyPr/>
                    <a:lstStyle/>
                    <a:p>
                      <a:pPr algn="r"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p>
                  </a:txBody>
                  <a:tcPr marL="9192" marR="9192" marT="9192" marB="0" anchor="b">
                    <a:lnL>
                      <a:noFill/>
                    </a:lnL>
                    <a:lnR>
                      <a:noFill/>
                    </a:lnR>
                    <a:lnT>
                      <a:noFill/>
                    </a:lnT>
                    <a:lnB>
                      <a:noFill/>
                    </a:lnB>
                    <a:solidFill>
                      <a:srgbClr val="FFFFFF"/>
                    </a:solidFill>
                  </a:tcPr>
                </a:tc>
                <a:tc>
                  <a:txBody>
                    <a:bodyPr/>
                    <a:lstStyle/>
                    <a:p>
                      <a:pPr algn="l"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p>
                  </a:txBody>
                  <a:tcPr marL="9192" marR="9192" marT="9192" marB="0" anchor="b">
                    <a:lnL>
                      <a:noFill/>
                    </a:lnL>
                    <a:lnR>
                      <a:noFill/>
                    </a:lnR>
                    <a:lnT>
                      <a:noFill/>
                    </a:lnT>
                    <a:lnB>
                      <a:noFill/>
                    </a:lnB>
                    <a:solidFill>
                      <a:srgbClr val="FFFFFF"/>
                    </a:solidFill>
                  </a:tcPr>
                </a:tc>
                <a:tc>
                  <a:txBody>
                    <a:bodyPr/>
                    <a:lstStyle/>
                    <a:p>
                      <a:pPr algn="l" fontAlgn="b"/>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9192" marR="9192" marT="9192" marB="0" anchor="b">
                    <a:lnL>
                      <a:noFill/>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111</a:t>
                      </a:r>
                    </a:p>
                  </a:txBody>
                  <a:tcPr marL="9192" marR="9192" marT="9192"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14</a:t>
                      </a:r>
                    </a:p>
                  </a:txBody>
                  <a:tcPr marL="9192" marR="9192" marT="91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浜 松 市</a:t>
                      </a:r>
                    </a:p>
                  </a:txBody>
                  <a:tcPr marL="9192" marR="9192" marT="91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13</a:t>
                      </a:r>
                    </a:p>
                  </a:txBody>
                  <a:tcPr marL="9192" marR="9192" marT="9192"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r>
                        <a:rPr lang="en-US" altLang="ja-JP" sz="1050" b="0" i="0" u="none" strike="noStrike">
                          <a:solidFill>
                            <a:srgbClr val="000000"/>
                          </a:solidFill>
                          <a:effectLst/>
                          <a:latin typeface="Meiryo UI" panose="020B0604030504040204" pitchFamily="50" charset="-128"/>
                          <a:ea typeface="Meiryo UI" panose="020B0604030504040204" pitchFamily="50" charset="-128"/>
                        </a:rPr>
                        <a:t>108</a:t>
                      </a:r>
                    </a:p>
                  </a:txBody>
                  <a:tcPr marL="9192" marR="9192" marT="9192"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13.6</a:t>
                      </a:r>
                    </a:p>
                  </a:txBody>
                  <a:tcPr marL="9192" marR="9192" marT="91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8</a:t>
                      </a:r>
                    </a:p>
                  </a:txBody>
                  <a:tcPr marL="9192" marR="9192" marT="9192"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7988215"/>
                  </a:ext>
                </a:extLst>
              </a:tr>
              <a:tr h="180458">
                <a:tc>
                  <a:txBody>
                    <a:bodyPr/>
                    <a:lstStyle/>
                    <a:p>
                      <a:pPr algn="r"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p>
                  </a:txBody>
                  <a:tcPr marL="9192" marR="9192" marT="9192" marB="0" anchor="b">
                    <a:lnL>
                      <a:noFill/>
                    </a:lnL>
                    <a:lnR>
                      <a:noFill/>
                    </a:lnR>
                    <a:lnT>
                      <a:noFill/>
                    </a:lnT>
                    <a:lnB>
                      <a:noFill/>
                    </a:lnB>
                    <a:solidFill>
                      <a:srgbClr val="FFFFFF"/>
                    </a:solidFill>
                  </a:tcPr>
                </a:tc>
                <a:tc>
                  <a:txBody>
                    <a:bodyPr/>
                    <a:lstStyle/>
                    <a:p>
                      <a:pPr algn="l"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p>
                  </a:txBody>
                  <a:tcPr marL="9192" marR="9192" marT="9192" marB="0" anchor="b">
                    <a:lnL>
                      <a:noFill/>
                    </a:lnL>
                    <a:lnR>
                      <a:noFill/>
                    </a:lnR>
                    <a:lnT>
                      <a:noFill/>
                    </a:lnT>
                    <a:lnB>
                      <a:noFill/>
                    </a:lnB>
                    <a:solidFill>
                      <a:srgbClr val="FFFFFF"/>
                    </a:solidFill>
                  </a:tcPr>
                </a:tc>
                <a:tc>
                  <a:txBody>
                    <a:bodyPr/>
                    <a:lstStyle/>
                    <a:p>
                      <a:pPr algn="l" fontAlgn="b"/>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9192" marR="9192" marT="9192" marB="0" anchor="b">
                    <a:lnL>
                      <a:noFill/>
                    </a:lnL>
                    <a:lnR w="12700" cap="flat" cmpd="sng" algn="ctr">
                      <a:solidFill>
                        <a:schemeClr val="tx1"/>
                      </a:solidFill>
                      <a:prstDash val="solid"/>
                      <a:round/>
                      <a:headEnd type="none" w="med" len="med"/>
                      <a:tailEnd type="none" w="med" len="med"/>
                    </a:lnR>
                    <a:lnT>
                      <a:noFill/>
                    </a:lnT>
                    <a:lnB>
                      <a:noFill/>
                    </a:lnB>
                  </a:tcPr>
                </a:tc>
                <a:tc>
                  <a:txBody>
                    <a:bodyPr/>
                    <a:lstStyle/>
                    <a:p>
                      <a:pPr algn="r" fontAlgn="b"/>
                      <a:r>
                        <a:rPr lang="en-US" altLang="ja-JP" sz="1050" b="0" i="0" u="none" strike="noStrike">
                          <a:solidFill>
                            <a:srgbClr val="000000"/>
                          </a:solidFill>
                          <a:effectLst/>
                          <a:latin typeface="Meiryo UI" panose="020B0604030504040204" pitchFamily="50" charset="-128"/>
                          <a:ea typeface="Meiryo UI" panose="020B0604030504040204" pitchFamily="50" charset="-128"/>
                        </a:rPr>
                        <a:t>305</a:t>
                      </a:r>
                    </a:p>
                  </a:txBody>
                  <a:tcPr marL="9192" marR="9192" marT="919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13.1</a:t>
                      </a:r>
                    </a:p>
                  </a:txBody>
                  <a:tcPr marL="9192" marR="9192" marT="91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名古屋市</a:t>
                      </a:r>
                    </a:p>
                  </a:txBody>
                  <a:tcPr marL="9192" marR="9192" marT="91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6</a:t>
                      </a:r>
                    </a:p>
                  </a:txBody>
                  <a:tcPr marL="9192" marR="9192" marT="919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r>
                        <a:rPr lang="en-US" altLang="ja-JP" sz="1050" b="0" i="0" u="none" strike="noStrike">
                          <a:solidFill>
                            <a:srgbClr val="000000"/>
                          </a:solidFill>
                          <a:effectLst/>
                          <a:latin typeface="Meiryo UI" panose="020B0604030504040204" pitchFamily="50" charset="-128"/>
                          <a:ea typeface="Meiryo UI" panose="020B0604030504040204" pitchFamily="50" charset="-128"/>
                        </a:rPr>
                        <a:t>298</a:t>
                      </a:r>
                    </a:p>
                  </a:txBody>
                  <a:tcPr marL="9192" marR="9192" marT="919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12.8</a:t>
                      </a:r>
                    </a:p>
                  </a:txBody>
                  <a:tcPr marL="9192" marR="9192" marT="91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4</a:t>
                      </a:r>
                    </a:p>
                  </a:txBody>
                  <a:tcPr marL="9192" marR="9192" marT="919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83813811"/>
                  </a:ext>
                </a:extLst>
              </a:tr>
              <a:tr h="180458">
                <a:tc>
                  <a:txBody>
                    <a:bodyPr/>
                    <a:lstStyle/>
                    <a:p>
                      <a:pPr algn="r"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p>
                  </a:txBody>
                  <a:tcPr marL="9192" marR="9192" marT="9192" marB="0" anchor="b">
                    <a:lnL>
                      <a:noFill/>
                    </a:lnL>
                    <a:lnR>
                      <a:noFill/>
                    </a:lnR>
                    <a:lnT>
                      <a:noFill/>
                    </a:lnT>
                    <a:lnB>
                      <a:noFill/>
                    </a:lnB>
                    <a:solidFill>
                      <a:srgbClr val="FFFFFF"/>
                    </a:solidFill>
                  </a:tcPr>
                </a:tc>
                <a:tc>
                  <a:txBody>
                    <a:bodyPr/>
                    <a:lstStyle/>
                    <a:p>
                      <a:pPr algn="l"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p>
                  </a:txBody>
                  <a:tcPr marL="9192" marR="9192" marT="9192" marB="0" anchor="b">
                    <a:lnL>
                      <a:noFill/>
                    </a:lnL>
                    <a:lnR>
                      <a:noFill/>
                    </a:lnR>
                    <a:lnT>
                      <a:noFill/>
                    </a:lnT>
                    <a:lnB>
                      <a:noFill/>
                    </a:lnB>
                    <a:solidFill>
                      <a:srgbClr val="FFFFFF"/>
                    </a:solidFill>
                  </a:tcPr>
                </a:tc>
                <a:tc>
                  <a:txBody>
                    <a:bodyPr/>
                    <a:lstStyle/>
                    <a:p>
                      <a:pPr algn="l" fontAlgn="b"/>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9192" marR="9192" marT="9192" marB="0" anchor="b">
                    <a:lnL>
                      <a:noFill/>
                    </a:lnL>
                    <a:lnR w="12700" cap="flat" cmpd="sng" algn="ctr">
                      <a:solidFill>
                        <a:schemeClr val="tx1"/>
                      </a:solidFill>
                      <a:prstDash val="solid"/>
                      <a:round/>
                      <a:headEnd type="none" w="med" len="med"/>
                      <a:tailEnd type="none" w="med" len="med"/>
                    </a:lnR>
                    <a:lnT>
                      <a:noFill/>
                    </a:lnT>
                    <a:lnB>
                      <a:noFill/>
                    </a:lnB>
                  </a:tcPr>
                </a:tc>
                <a:tc>
                  <a:txBody>
                    <a:bodyPr/>
                    <a:lstStyle/>
                    <a:p>
                      <a:pPr algn="r" fontAlgn="b"/>
                      <a:r>
                        <a:rPr lang="en-US" altLang="ja-JP" sz="1050" b="0" i="0" u="none" strike="noStrike">
                          <a:solidFill>
                            <a:srgbClr val="000000"/>
                          </a:solidFill>
                          <a:effectLst/>
                          <a:latin typeface="Meiryo UI" panose="020B0604030504040204" pitchFamily="50" charset="-128"/>
                          <a:ea typeface="Meiryo UI" panose="020B0604030504040204" pitchFamily="50" charset="-128"/>
                        </a:rPr>
                        <a:t>179</a:t>
                      </a:r>
                    </a:p>
                  </a:txBody>
                  <a:tcPr marL="9192" marR="9192" marT="919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12.2</a:t>
                      </a:r>
                    </a:p>
                  </a:txBody>
                  <a:tcPr marL="9192" marR="9192" marT="91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京 都 市</a:t>
                      </a:r>
                    </a:p>
                  </a:txBody>
                  <a:tcPr marL="9192" marR="9192" marT="91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altLang="ja-JP" sz="1050" b="0" i="0" u="none" strike="noStrike">
                          <a:solidFill>
                            <a:srgbClr val="000000"/>
                          </a:solidFill>
                          <a:effectLst/>
                          <a:latin typeface="Meiryo UI" panose="020B0604030504040204" pitchFamily="50" charset="-128"/>
                          <a:ea typeface="Meiryo UI" panose="020B0604030504040204" pitchFamily="50" charset="-128"/>
                        </a:rPr>
                        <a:t>1</a:t>
                      </a:r>
                    </a:p>
                  </a:txBody>
                  <a:tcPr marL="9192" marR="9192" marT="919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r>
                        <a:rPr lang="en-US" altLang="ja-JP" sz="1050" b="0" i="0" u="none" strike="noStrike">
                          <a:solidFill>
                            <a:srgbClr val="000000"/>
                          </a:solidFill>
                          <a:effectLst/>
                          <a:latin typeface="Meiryo UI" panose="020B0604030504040204" pitchFamily="50" charset="-128"/>
                          <a:ea typeface="Meiryo UI" panose="020B0604030504040204" pitchFamily="50" charset="-128"/>
                        </a:rPr>
                        <a:t>201</a:t>
                      </a:r>
                    </a:p>
                  </a:txBody>
                  <a:tcPr marL="9192" marR="9192" marT="919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13.7</a:t>
                      </a:r>
                    </a:p>
                  </a:txBody>
                  <a:tcPr marL="9192" marR="9192" marT="91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9</a:t>
                      </a:r>
                    </a:p>
                  </a:txBody>
                  <a:tcPr marL="9192" marR="9192" marT="919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94119680"/>
                  </a:ext>
                </a:extLst>
              </a:tr>
              <a:tr h="180458">
                <a:tc>
                  <a:txBody>
                    <a:bodyPr/>
                    <a:lstStyle/>
                    <a:p>
                      <a:pPr algn="r"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p>
                  </a:txBody>
                  <a:tcPr marL="9192" marR="9192" marT="9192" marB="0" anchor="b">
                    <a:lnL>
                      <a:noFill/>
                    </a:lnL>
                    <a:lnR>
                      <a:noFill/>
                    </a:lnR>
                    <a:lnT>
                      <a:noFill/>
                    </a:lnT>
                    <a:lnB>
                      <a:noFill/>
                    </a:lnB>
                    <a:solidFill>
                      <a:srgbClr val="FFFFFF"/>
                    </a:solidFill>
                  </a:tcPr>
                </a:tc>
                <a:tc>
                  <a:txBody>
                    <a:bodyPr/>
                    <a:lstStyle/>
                    <a:p>
                      <a:pPr algn="l"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p>
                  </a:txBody>
                  <a:tcPr marL="9192" marR="9192" marT="9192" marB="0" anchor="b">
                    <a:lnL>
                      <a:noFill/>
                    </a:lnL>
                    <a:lnR>
                      <a:noFill/>
                    </a:lnR>
                    <a:lnT>
                      <a:noFill/>
                    </a:lnT>
                    <a:lnB>
                      <a:noFill/>
                    </a:lnB>
                    <a:solidFill>
                      <a:srgbClr val="FFFFFF"/>
                    </a:solidFill>
                  </a:tcPr>
                </a:tc>
                <a:tc>
                  <a:txBody>
                    <a:bodyPr/>
                    <a:lstStyle/>
                    <a:p>
                      <a:pPr algn="l" fontAlgn="b"/>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9192" marR="9192" marT="9192" marB="0" anchor="b">
                    <a:lnL>
                      <a:noFill/>
                    </a:lnL>
                    <a:lnR w="12700" cap="flat" cmpd="sng" algn="ctr">
                      <a:solidFill>
                        <a:schemeClr val="tx1"/>
                      </a:solidFill>
                      <a:prstDash val="solid"/>
                      <a:round/>
                      <a:headEnd type="none" w="med" len="med"/>
                      <a:tailEnd type="none" w="med" len="med"/>
                    </a:lnR>
                    <a:lnT>
                      <a:noFill/>
                    </a:lnT>
                    <a:lnB>
                      <a:noFill/>
                    </a:lnB>
                  </a:tcPr>
                </a:tc>
                <a:tc>
                  <a:txBody>
                    <a:bodyPr/>
                    <a:lstStyle/>
                    <a:p>
                      <a:pPr algn="r" fontAlgn="b"/>
                      <a:r>
                        <a:rPr lang="en-US" altLang="ja-JP" sz="1050" b="0" i="0" u="none" strike="noStrike">
                          <a:solidFill>
                            <a:srgbClr val="000000"/>
                          </a:solidFill>
                          <a:effectLst/>
                          <a:latin typeface="Meiryo UI" panose="020B0604030504040204" pitchFamily="50" charset="-128"/>
                          <a:ea typeface="Meiryo UI" panose="020B0604030504040204" pitchFamily="50" charset="-128"/>
                        </a:rPr>
                        <a:t>469</a:t>
                      </a:r>
                    </a:p>
                  </a:txBody>
                  <a:tcPr marL="9192" marR="9192" marT="919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17.1</a:t>
                      </a:r>
                    </a:p>
                  </a:txBody>
                  <a:tcPr marL="9192" marR="9192" marT="91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大 阪 市</a:t>
                      </a:r>
                    </a:p>
                  </a:txBody>
                  <a:tcPr marL="9192" marR="9192" marT="91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19</a:t>
                      </a:r>
                    </a:p>
                  </a:txBody>
                  <a:tcPr marL="9192" marR="9192" marT="919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r>
                        <a:rPr lang="en-US" altLang="ja-JP" sz="1050" b="0" i="0" u="none" strike="noStrike">
                          <a:solidFill>
                            <a:srgbClr val="000000"/>
                          </a:solidFill>
                          <a:effectLst/>
                          <a:latin typeface="Meiryo UI" panose="020B0604030504040204" pitchFamily="50" charset="-128"/>
                          <a:ea typeface="Meiryo UI" panose="020B0604030504040204" pitchFamily="50" charset="-128"/>
                        </a:rPr>
                        <a:t>509</a:t>
                      </a:r>
                    </a:p>
                  </a:txBody>
                  <a:tcPr marL="9192" marR="9192" marT="919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18.7</a:t>
                      </a:r>
                    </a:p>
                  </a:txBody>
                  <a:tcPr marL="9192" marR="9192" marT="91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20</a:t>
                      </a:r>
                    </a:p>
                  </a:txBody>
                  <a:tcPr marL="9192" marR="9192" marT="919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2960498"/>
                  </a:ext>
                </a:extLst>
              </a:tr>
              <a:tr h="180458">
                <a:tc>
                  <a:txBody>
                    <a:bodyPr/>
                    <a:lstStyle/>
                    <a:p>
                      <a:pPr algn="r"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p>
                  </a:txBody>
                  <a:tcPr marL="9192" marR="9192" marT="9192" marB="0" anchor="b">
                    <a:lnL>
                      <a:noFill/>
                    </a:lnL>
                    <a:lnR>
                      <a:noFill/>
                    </a:lnR>
                    <a:lnT>
                      <a:noFill/>
                    </a:lnT>
                    <a:lnB>
                      <a:noFill/>
                    </a:lnB>
                    <a:solidFill>
                      <a:srgbClr val="FFFFFF"/>
                    </a:solidFill>
                  </a:tcPr>
                </a:tc>
                <a:tc>
                  <a:txBody>
                    <a:bodyPr/>
                    <a:lstStyle/>
                    <a:p>
                      <a:pPr algn="l"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p>
                  </a:txBody>
                  <a:tcPr marL="9192" marR="9192" marT="9192" marB="0" anchor="b">
                    <a:lnL>
                      <a:noFill/>
                    </a:lnL>
                    <a:lnR>
                      <a:noFill/>
                    </a:lnR>
                    <a:lnT>
                      <a:noFill/>
                    </a:lnT>
                    <a:lnB>
                      <a:noFill/>
                    </a:lnB>
                    <a:solidFill>
                      <a:srgbClr val="FFFFFF"/>
                    </a:solidFill>
                  </a:tcPr>
                </a:tc>
                <a:tc>
                  <a:txBody>
                    <a:bodyPr/>
                    <a:lstStyle/>
                    <a:p>
                      <a:pPr algn="l" fontAlgn="b"/>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9192" marR="9192" marT="9192" marB="0" anchor="b">
                    <a:lnL>
                      <a:noFill/>
                    </a:lnL>
                    <a:lnR w="12700" cap="flat" cmpd="sng" algn="ctr">
                      <a:solidFill>
                        <a:schemeClr val="tx1"/>
                      </a:solidFill>
                      <a:prstDash val="solid"/>
                      <a:round/>
                      <a:headEnd type="none" w="med" len="med"/>
                      <a:tailEnd type="none" w="med" len="med"/>
                    </a:lnR>
                    <a:lnT>
                      <a:noFill/>
                    </a:lnT>
                    <a:lnB>
                      <a:noFill/>
                    </a:lnB>
                  </a:tcPr>
                </a:tc>
                <a:tc>
                  <a:txBody>
                    <a:bodyPr/>
                    <a:lstStyle/>
                    <a:p>
                      <a:pPr algn="r" fontAlgn="b"/>
                      <a:r>
                        <a:rPr lang="en-US" altLang="ja-JP" sz="1050" b="1" i="0" u="none" strike="noStrike">
                          <a:solidFill>
                            <a:srgbClr val="000000"/>
                          </a:solidFill>
                          <a:effectLst/>
                          <a:latin typeface="Meiryo UI" panose="020B0604030504040204" pitchFamily="50" charset="-128"/>
                          <a:ea typeface="Meiryo UI" panose="020B0604030504040204" pitchFamily="50" charset="-128"/>
                        </a:rPr>
                        <a:t>123</a:t>
                      </a:r>
                    </a:p>
                  </a:txBody>
                  <a:tcPr marL="9192" marR="9192" marT="919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ja-JP" sz="1050" b="1" i="0" u="none" strike="noStrike">
                          <a:solidFill>
                            <a:srgbClr val="000000"/>
                          </a:solidFill>
                          <a:effectLst/>
                          <a:latin typeface="Meiryo UI" panose="020B0604030504040204" pitchFamily="50" charset="-128"/>
                          <a:ea typeface="Meiryo UI" panose="020B0604030504040204" pitchFamily="50" charset="-128"/>
                        </a:rPr>
                        <a:t>14.9</a:t>
                      </a:r>
                    </a:p>
                  </a:txBody>
                  <a:tcPr marL="9192" marR="9192" marT="91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b"/>
                      <a:r>
                        <a:rPr lang="ja-JP" altLang="en-US" sz="1050" b="1" i="0" u="none" strike="noStrike" dirty="0">
                          <a:solidFill>
                            <a:srgbClr val="000000"/>
                          </a:solidFill>
                          <a:effectLst/>
                          <a:latin typeface="Meiryo UI" panose="020B0604030504040204" pitchFamily="50" charset="-128"/>
                          <a:ea typeface="Meiryo UI" panose="020B0604030504040204" pitchFamily="50" charset="-128"/>
                        </a:rPr>
                        <a:t>堺    市</a:t>
                      </a:r>
                    </a:p>
                  </a:txBody>
                  <a:tcPr marL="9192" marR="9192" marT="91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b"/>
                      <a:r>
                        <a:rPr lang="en-US" altLang="ja-JP" sz="1050" b="1" i="0" u="none" strike="noStrike" dirty="0">
                          <a:solidFill>
                            <a:srgbClr val="000000"/>
                          </a:solidFill>
                          <a:effectLst/>
                          <a:latin typeface="Meiryo UI" panose="020B0604030504040204" pitchFamily="50" charset="-128"/>
                          <a:ea typeface="Meiryo UI" panose="020B0604030504040204" pitchFamily="50" charset="-128"/>
                        </a:rPr>
                        <a:t>15</a:t>
                      </a:r>
                    </a:p>
                  </a:txBody>
                  <a:tcPr marL="9192" marR="9192" marT="919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FFF00"/>
                    </a:solidFill>
                  </a:tcPr>
                </a:tc>
                <a:tc>
                  <a:txBody>
                    <a:bodyPr/>
                    <a:lstStyle/>
                    <a:p>
                      <a:pPr algn="r"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r>
                        <a:rPr lang="en-US" altLang="ja-JP" sz="1050" b="0" i="0" u="none" strike="noStrike">
                          <a:solidFill>
                            <a:srgbClr val="000000"/>
                          </a:solidFill>
                          <a:effectLst/>
                          <a:latin typeface="Meiryo UI" panose="020B0604030504040204" pitchFamily="50" charset="-128"/>
                          <a:ea typeface="Meiryo UI" panose="020B0604030504040204" pitchFamily="50" charset="-128"/>
                        </a:rPr>
                        <a:t>143</a:t>
                      </a:r>
                    </a:p>
                  </a:txBody>
                  <a:tcPr marL="9192" marR="9192" marT="919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17.2</a:t>
                      </a:r>
                    </a:p>
                  </a:txBody>
                  <a:tcPr marL="9192" marR="9192" marT="91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b"/>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19</a:t>
                      </a:r>
                    </a:p>
                  </a:txBody>
                  <a:tcPr marL="9192" marR="9192" marT="919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extLst>
                  <a:ext uri="{0D108BD9-81ED-4DB2-BD59-A6C34878D82A}">
                    <a16:rowId xmlns:a16="http://schemas.microsoft.com/office/drawing/2014/main" val="1669139758"/>
                  </a:ext>
                </a:extLst>
              </a:tr>
              <a:tr h="203706">
                <a:tc>
                  <a:txBody>
                    <a:bodyPr/>
                    <a:lstStyle/>
                    <a:p>
                      <a:pPr algn="r"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p>
                  </a:txBody>
                  <a:tcPr marL="9192" marR="9192" marT="9192" marB="0" anchor="b">
                    <a:lnL>
                      <a:noFill/>
                    </a:lnL>
                    <a:lnR>
                      <a:noFill/>
                    </a:lnR>
                    <a:lnT>
                      <a:noFill/>
                    </a:lnT>
                    <a:lnB>
                      <a:noFill/>
                    </a:lnB>
                    <a:solidFill>
                      <a:srgbClr val="FFFFFF"/>
                    </a:solidFill>
                  </a:tcPr>
                </a:tc>
                <a:tc>
                  <a:txBody>
                    <a:bodyPr/>
                    <a:lstStyle/>
                    <a:p>
                      <a:pPr algn="l"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p>
                  </a:txBody>
                  <a:tcPr marL="9192" marR="9192" marT="9192" marB="0" anchor="b">
                    <a:lnL>
                      <a:noFill/>
                    </a:lnL>
                    <a:lnR>
                      <a:noFill/>
                    </a:lnR>
                    <a:lnT>
                      <a:noFill/>
                    </a:lnT>
                    <a:lnB>
                      <a:noFill/>
                    </a:lnB>
                    <a:solidFill>
                      <a:srgbClr val="FFFFFF"/>
                    </a:solidFill>
                  </a:tcPr>
                </a:tc>
                <a:tc>
                  <a:txBody>
                    <a:bodyPr/>
                    <a:lstStyle/>
                    <a:p>
                      <a:pPr algn="l" fontAlgn="b"/>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9192" marR="9192" marT="9192" marB="0" anchor="b">
                    <a:lnL>
                      <a:noFill/>
                    </a:lnL>
                    <a:lnR w="12700" cap="flat" cmpd="sng" algn="ctr">
                      <a:solidFill>
                        <a:schemeClr val="tx1"/>
                      </a:solidFill>
                      <a:prstDash val="solid"/>
                      <a:round/>
                      <a:headEnd type="none" w="med" len="med"/>
                      <a:tailEnd type="none" w="med" len="med"/>
                    </a:lnR>
                    <a:lnT>
                      <a:noFill/>
                    </a:lnT>
                    <a:lnB>
                      <a:noFill/>
                    </a:lnB>
                  </a:tcPr>
                </a:tc>
                <a:tc>
                  <a:txBody>
                    <a:bodyPr/>
                    <a:lstStyle/>
                    <a:p>
                      <a:pPr algn="r" fontAlgn="b"/>
                      <a:r>
                        <a:rPr lang="en-US" altLang="ja-JP" sz="1050" b="0" i="0" u="none" strike="noStrike">
                          <a:solidFill>
                            <a:srgbClr val="000000"/>
                          </a:solidFill>
                          <a:effectLst/>
                          <a:latin typeface="Meiryo UI" panose="020B0604030504040204" pitchFamily="50" charset="-128"/>
                          <a:ea typeface="Meiryo UI" panose="020B0604030504040204" pitchFamily="50" charset="-128"/>
                        </a:rPr>
                        <a:t>235</a:t>
                      </a:r>
                    </a:p>
                  </a:txBody>
                  <a:tcPr marL="9192" marR="9192" marT="919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15.4</a:t>
                      </a:r>
                    </a:p>
                  </a:txBody>
                  <a:tcPr marL="9192" marR="9192" marT="91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神 戸 市</a:t>
                      </a:r>
                    </a:p>
                  </a:txBody>
                  <a:tcPr marL="9192" marR="9192" marT="91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16</a:t>
                      </a:r>
                    </a:p>
                  </a:txBody>
                  <a:tcPr marL="9192" marR="9192" marT="919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r>
                        <a:rPr lang="en-US" altLang="ja-JP" sz="1050" b="0" i="0" u="none" strike="noStrike">
                          <a:solidFill>
                            <a:srgbClr val="000000"/>
                          </a:solidFill>
                          <a:effectLst/>
                          <a:latin typeface="Meiryo UI" panose="020B0604030504040204" pitchFamily="50" charset="-128"/>
                          <a:ea typeface="Meiryo UI" panose="020B0604030504040204" pitchFamily="50" charset="-128"/>
                        </a:rPr>
                        <a:t>225</a:t>
                      </a:r>
                    </a:p>
                  </a:txBody>
                  <a:tcPr marL="9192" marR="9192" marT="919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14.7</a:t>
                      </a:r>
                    </a:p>
                  </a:txBody>
                  <a:tcPr marL="9192" marR="9192" marT="91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14</a:t>
                      </a:r>
                    </a:p>
                  </a:txBody>
                  <a:tcPr marL="9192" marR="9192" marT="919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01160819"/>
                  </a:ext>
                </a:extLst>
              </a:tr>
              <a:tr h="180458">
                <a:tc>
                  <a:txBody>
                    <a:bodyPr/>
                    <a:lstStyle/>
                    <a:p>
                      <a:pPr algn="r"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p>
                  </a:txBody>
                  <a:tcPr marL="9192" marR="9192" marT="9192" marB="0" anchor="b">
                    <a:lnL>
                      <a:noFill/>
                    </a:lnL>
                    <a:lnR>
                      <a:noFill/>
                    </a:lnR>
                    <a:lnT>
                      <a:noFill/>
                    </a:lnT>
                    <a:lnB>
                      <a:noFill/>
                    </a:lnB>
                    <a:solidFill>
                      <a:srgbClr val="FFFFFF"/>
                    </a:solidFill>
                  </a:tcPr>
                </a:tc>
                <a:tc>
                  <a:txBody>
                    <a:bodyPr/>
                    <a:lstStyle/>
                    <a:p>
                      <a:pPr algn="l"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p>
                  </a:txBody>
                  <a:tcPr marL="9192" marR="9192" marT="9192" marB="0" anchor="b">
                    <a:lnL>
                      <a:noFill/>
                    </a:lnL>
                    <a:lnR>
                      <a:noFill/>
                    </a:lnR>
                    <a:lnT>
                      <a:noFill/>
                    </a:lnT>
                    <a:lnB>
                      <a:noFill/>
                    </a:lnB>
                    <a:solidFill>
                      <a:srgbClr val="FFFFFF"/>
                    </a:solidFill>
                  </a:tcPr>
                </a:tc>
                <a:tc>
                  <a:txBody>
                    <a:bodyPr/>
                    <a:lstStyle/>
                    <a:p>
                      <a:pPr algn="l" fontAlgn="b"/>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9192" marR="9192" marT="9192" marB="0" anchor="b">
                    <a:lnL>
                      <a:noFill/>
                    </a:lnL>
                    <a:lnR w="12700" cap="flat" cmpd="sng" algn="ctr">
                      <a:solidFill>
                        <a:schemeClr val="tx1"/>
                      </a:solidFill>
                      <a:prstDash val="solid"/>
                      <a:round/>
                      <a:headEnd type="none" w="med" len="med"/>
                      <a:tailEnd type="none" w="med" len="med"/>
                    </a:lnR>
                    <a:lnT>
                      <a:noFill/>
                    </a:lnT>
                    <a:lnB>
                      <a:noFill/>
                    </a:lnB>
                  </a:tcPr>
                </a:tc>
                <a:tc>
                  <a:txBody>
                    <a:bodyPr/>
                    <a:lstStyle/>
                    <a:p>
                      <a:pPr algn="r" fontAlgn="b"/>
                      <a:r>
                        <a:rPr lang="en-US" altLang="ja-JP" sz="1050" b="0" i="0" u="none" strike="noStrike">
                          <a:solidFill>
                            <a:srgbClr val="000000"/>
                          </a:solidFill>
                          <a:effectLst/>
                          <a:latin typeface="Meiryo UI" panose="020B0604030504040204" pitchFamily="50" charset="-128"/>
                          <a:ea typeface="Meiryo UI" panose="020B0604030504040204" pitchFamily="50" charset="-128"/>
                        </a:rPr>
                        <a:t>95</a:t>
                      </a:r>
                    </a:p>
                  </a:txBody>
                  <a:tcPr marL="9192" marR="9192" marT="919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13.2</a:t>
                      </a:r>
                    </a:p>
                  </a:txBody>
                  <a:tcPr marL="9192" marR="9192" marT="91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岡 山 市</a:t>
                      </a:r>
                    </a:p>
                  </a:txBody>
                  <a:tcPr marL="9192" marR="9192" marT="91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8</a:t>
                      </a:r>
                    </a:p>
                  </a:txBody>
                  <a:tcPr marL="9192" marR="9192" marT="919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r>
                        <a:rPr lang="en-US" altLang="ja-JP" sz="1050" b="0" i="0" u="none" strike="noStrike">
                          <a:solidFill>
                            <a:srgbClr val="000000"/>
                          </a:solidFill>
                          <a:effectLst/>
                          <a:latin typeface="Meiryo UI" panose="020B0604030504040204" pitchFamily="50" charset="-128"/>
                          <a:ea typeface="Meiryo UI" panose="020B0604030504040204" pitchFamily="50" charset="-128"/>
                        </a:rPr>
                        <a:t>81</a:t>
                      </a:r>
                    </a:p>
                  </a:txBody>
                  <a:tcPr marL="9192" marR="9192" marT="919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11.2</a:t>
                      </a:r>
                    </a:p>
                  </a:txBody>
                  <a:tcPr marL="9192" marR="9192" marT="91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1</a:t>
                      </a:r>
                    </a:p>
                  </a:txBody>
                  <a:tcPr marL="9192" marR="9192" marT="919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98625437"/>
                  </a:ext>
                </a:extLst>
              </a:tr>
              <a:tr h="180458">
                <a:tc>
                  <a:txBody>
                    <a:bodyPr/>
                    <a:lstStyle/>
                    <a:p>
                      <a:pPr algn="r"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p>
                  </a:txBody>
                  <a:tcPr marL="9192" marR="9192" marT="9192" marB="0" anchor="b">
                    <a:lnL>
                      <a:noFill/>
                    </a:lnL>
                    <a:lnR>
                      <a:noFill/>
                    </a:lnR>
                    <a:lnT>
                      <a:noFill/>
                    </a:lnT>
                    <a:lnB>
                      <a:noFill/>
                    </a:lnB>
                    <a:solidFill>
                      <a:srgbClr val="FFFFFF"/>
                    </a:solidFill>
                  </a:tcPr>
                </a:tc>
                <a:tc>
                  <a:txBody>
                    <a:bodyPr/>
                    <a:lstStyle/>
                    <a:p>
                      <a:pPr algn="l"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p>
                  </a:txBody>
                  <a:tcPr marL="9192" marR="9192" marT="9192" marB="0" anchor="b">
                    <a:lnL>
                      <a:noFill/>
                    </a:lnL>
                    <a:lnR>
                      <a:noFill/>
                    </a:lnR>
                    <a:lnT>
                      <a:noFill/>
                    </a:lnT>
                    <a:lnB>
                      <a:noFill/>
                    </a:lnB>
                    <a:solidFill>
                      <a:srgbClr val="FFFFFF"/>
                    </a:solidFill>
                  </a:tcPr>
                </a:tc>
                <a:tc>
                  <a:txBody>
                    <a:bodyPr/>
                    <a:lstStyle/>
                    <a:p>
                      <a:pPr algn="l" fontAlgn="b"/>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9192" marR="9192" marT="9192" marB="0" anchor="b">
                    <a:lnL>
                      <a:noFill/>
                    </a:lnL>
                    <a:lnR w="12700" cap="flat" cmpd="sng" algn="ctr">
                      <a:solidFill>
                        <a:schemeClr val="tx1"/>
                      </a:solidFill>
                      <a:prstDash val="solid"/>
                      <a:round/>
                      <a:headEnd type="none" w="med" len="med"/>
                      <a:tailEnd type="none" w="med" len="med"/>
                    </a:lnR>
                    <a:lnT>
                      <a:noFill/>
                    </a:lnT>
                    <a:lnB>
                      <a:noFill/>
                    </a:lnB>
                  </a:tcPr>
                </a:tc>
                <a:tc>
                  <a:txBody>
                    <a:bodyPr/>
                    <a:lstStyle/>
                    <a:p>
                      <a:pPr algn="r" fontAlgn="b"/>
                      <a:r>
                        <a:rPr lang="en-US" altLang="ja-JP" sz="1050" b="0" i="0" u="none" strike="noStrike">
                          <a:solidFill>
                            <a:srgbClr val="000000"/>
                          </a:solidFill>
                          <a:effectLst/>
                          <a:latin typeface="Meiryo UI" panose="020B0604030504040204" pitchFamily="50" charset="-128"/>
                          <a:ea typeface="Meiryo UI" panose="020B0604030504040204" pitchFamily="50" charset="-128"/>
                        </a:rPr>
                        <a:t>166</a:t>
                      </a:r>
                    </a:p>
                  </a:txBody>
                  <a:tcPr marL="9192" marR="9192" marT="919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13.8</a:t>
                      </a:r>
                    </a:p>
                  </a:txBody>
                  <a:tcPr marL="9192" marR="9192" marT="91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広 島 市</a:t>
                      </a:r>
                    </a:p>
                  </a:txBody>
                  <a:tcPr marL="9192" marR="9192" marT="91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10</a:t>
                      </a:r>
                    </a:p>
                  </a:txBody>
                  <a:tcPr marL="9192" marR="9192" marT="919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r>
                        <a:rPr lang="en-US" altLang="ja-JP" sz="1050" b="0" i="0" u="none" strike="noStrike">
                          <a:solidFill>
                            <a:srgbClr val="000000"/>
                          </a:solidFill>
                          <a:effectLst/>
                          <a:latin typeface="Meiryo UI" panose="020B0604030504040204" pitchFamily="50" charset="-128"/>
                          <a:ea typeface="Meiryo UI" panose="020B0604030504040204" pitchFamily="50" charset="-128"/>
                        </a:rPr>
                        <a:t>146</a:t>
                      </a:r>
                    </a:p>
                  </a:txBody>
                  <a:tcPr marL="9192" marR="9192" marT="919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12.2</a:t>
                      </a:r>
                    </a:p>
                  </a:txBody>
                  <a:tcPr marL="9192" marR="9192" marT="91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3</a:t>
                      </a:r>
                    </a:p>
                  </a:txBody>
                  <a:tcPr marL="9192" marR="9192" marT="919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8373242"/>
                  </a:ext>
                </a:extLst>
              </a:tr>
              <a:tr h="180458">
                <a:tc>
                  <a:txBody>
                    <a:bodyPr/>
                    <a:lstStyle/>
                    <a:p>
                      <a:pPr algn="r"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p>
                  </a:txBody>
                  <a:tcPr marL="9192" marR="9192" marT="9192" marB="0" anchor="b">
                    <a:lnL>
                      <a:noFill/>
                    </a:lnL>
                    <a:lnR>
                      <a:noFill/>
                    </a:lnR>
                    <a:lnT>
                      <a:noFill/>
                    </a:lnT>
                    <a:lnB>
                      <a:noFill/>
                    </a:lnB>
                    <a:solidFill>
                      <a:srgbClr val="FFFFFF"/>
                    </a:solidFill>
                  </a:tcPr>
                </a:tc>
                <a:tc>
                  <a:txBody>
                    <a:bodyPr/>
                    <a:lstStyle/>
                    <a:p>
                      <a:pPr algn="l"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p>
                  </a:txBody>
                  <a:tcPr marL="9192" marR="9192" marT="9192" marB="0" anchor="b">
                    <a:lnL>
                      <a:noFill/>
                    </a:lnL>
                    <a:lnR>
                      <a:noFill/>
                    </a:lnR>
                    <a:lnT>
                      <a:noFill/>
                    </a:lnT>
                    <a:lnB>
                      <a:noFill/>
                    </a:lnB>
                    <a:solidFill>
                      <a:srgbClr val="FFFFFF"/>
                    </a:solidFill>
                  </a:tcPr>
                </a:tc>
                <a:tc>
                  <a:txBody>
                    <a:bodyPr/>
                    <a:lstStyle/>
                    <a:p>
                      <a:pPr algn="l" fontAlgn="b"/>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9192" marR="9192" marT="9192" marB="0" anchor="b">
                    <a:lnL>
                      <a:noFill/>
                    </a:lnL>
                    <a:lnR w="12700" cap="flat" cmpd="sng" algn="ctr">
                      <a:solidFill>
                        <a:schemeClr val="tx1"/>
                      </a:solidFill>
                      <a:prstDash val="solid"/>
                      <a:round/>
                      <a:headEnd type="none" w="med" len="med"/>
                      <a:tailEnd type="none" w="med" len="med"/>
                    </a:lnR>
                    <a:lnT>
                      <a:noFill/>
                    </a:lnT>
                    <a:lnB>
                      <a:noFill/>
                    </a:lnB>
                  </a:tcPr>
                </a:tc>
                <a:tc>
                  <a:txBody>
                    <a:bodyPr/>
                    <a:lstStyle/>
                    <a:p>
                      <a:pPr algn="r" fontAlgn="b"/>
                      <a:r>
                        <a:rPr lang="en-US" altLang="ja-JP" sz="1050" b="0" i="0" u="none" strike="noStrike">
                          <a:solidFill>
                            <a:srgbClr val="000000"/>
                          </a:solidFill>
                          <a:effectLst/>
                          <a:latin typeface="Meiryo UI" panose="020B0604030504040204" pitchFamily="50" charset="-128"/>
                          <a:ea typeface="Meiryo UI" panose="020B0604030504040204" pitchFamily="50" charset="-128"/>
                        </a:rPr>
                        <a:t>129</a:t>
                      </a:r>
                    </a:p>
                  </a:txBody>
                  <a:tcPr marL="9192" marR="9192" marT="919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13.7</a:t>
                      </a:r>
                    </a:p>
                  </a:txBody>
                  <a:tcPr marL="9192" marR="9192" marT="91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北九州市</a:t>
                      </a:r>
                    </a:p>
                  </a:txBody>
                  <a:tcPr marL="9192" marR="9192" marT="91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9</a:t>
                      </a:r>
                    </a:p>
                  </a:txBody>
                  <a:tcPr marL="9192" marR="9192" marT="919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r>
                        <a:rPr lang="en-US" altLang="ja-JP" sz="1050" b="0" i="0" u="none" strike="noStrike">
                          <a:solidFill>
                            <a:srgbClr val="000000"/>
                          </a:solidFill>
                          <a:effectLst/>
                          <a:latin typeface="Meiryo UI" panose="020B0604030504040204" pitchFamily="50" charset="-128"/>
                          <a:ea typeface="Meiryo UI" panose="020B0604030504040204" pitchFamily="50" charset="-128"/>
                        </a:rPr>
                        <a:t>162</a:t>
                      </a:r>
                    </a:p>
                  </a:txBody>
                  <a:tcPr marL="9192" marR="9192" marT="919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17.1</a:t>
                      </a:r>
                    </a:p>
                  </a:txBody>
                  <a:tcPr marL="9192" marR="9192" marT="91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18</a:t>
                      </a:r>
                    </a:p>
                  </a:txBody>
                  <a:tcPr marL="9192" marR="9192" marT="919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39529695"/>
                  </a:ext>
                </a:extLst>
              </a:tr>
              <a:tr h="180458">
                <a:tc>
                  <a:txBody>
                    <a:bodyPr/>
                    <a:lstStyle/>
                    <a:p>
                      <a:pPr algn="r"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p>
                  </a:txBody>
                  <a:tcPr marL="9192" marR="9192" marT="9192" marB="0" anchor="b">
                    <a:lnL>
                      <a:noFill/>
                    </a:lnL>
                    <a:lnR>
                      <a:noFill/>
                    </a:lnR>
                    <a:lnT>
                      <a:noFill/>
                    </a:lnT>
                    <a:lnB>
                      <a:noFill/>
                    </a:lnB>
                    <a:solidFill>
                      <a:srgbClr val="FFFFFF"/>
                    </a:solidFill>
                  </a:tcPr>
                </a:tc>
                <a:tc>
                  <a:txBody>
                    <a:bodyPr/>
                    <a:lstStyle/>
                    <a:p>
                      <a:pPr algn="l"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p>
                  </a:txBody>
                  <a:tcPr marL="9192" marR="9192" marT="9192" marB="0" anchor="b">
                    <a:lnL>
                      <a:noFill/>
                    </a:lnL>
                    <a:lnR>
                      <a:noFill/>
                    </a:lnR>
                    <a:lnT>
                      <a:noFill/>
                    </a:lnT>
                    <a:lnB>
                      <a:noFill/>
                    </a:lnB>
                    <a:solidFill>
                      <a:srgbClr val="FFFFFF"/>
                    </a:solidFill>
                  </a:tcPr>
                </a:tc>
                <a:tc>
                  <a:txBody>
                    <a:bodyPr/>
                    <a:lstStyle/>
                    <a:p>
                      <a:pPr algn="l" fontAlgn="b"/>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9192" marR="9192" marT="9192" marB="0" anchor="b">
                    <a:lnL>
                      <a:noFill/>
                    </a:lnL>
                    <a:lnR w="12700" cap="flat" cmpd="sng" algn="ctr">
                      <a:solidFill>
                        <a:schemeClr val="tx1"/>
                      </a:solidFill>
                      <a:prstDash val="solid"/>
                      <a:round/>
                      <a:headEnd type="none" w="med" len="med"/>
                      <a:tailEnd type="none" w="med" len="med"/>
                    </a:lnR>
                    <a:lnT>
                      <a:noFill/>
                    </a:lnT>
                    <a:lnB>
                      <a:noFill/>
                    </a:lnB>
                  </a:tcPr>
                </a:tc>
                <a:tc>
                  <a:txBody>
                    <a:bodyPr/>
                    <a:lstStyle/>
                    <a:p>
                      <a:pPr algn="r" fontAlgn="b"/>
                      <a:r>
                        <a:rPr lang="en-US" altLang="ja-JP" sz="1050" b="0" i="0" u="none" strike="noStrike">
                          <a:solidFill>
                            <a:srgbClr val="000000"/>
                          </a:solidFill>
                          <a:effectLst/>
                          <a:latin typeface="Meiryo UI" panose="020B0604030504040204" pitchFamily="50" charset="-128"/>
                          <a:ea typeface="Meiryo UI" panose="020B0604030504040204" pitchFamily="50" charset="-128"/>
                        </a:rPr>
                        <a:t>220</a:t>
                      </a:r>
                    </a:p>
                  </a:txBody>
                  <a:tcPr marL="9192" marR="9192" marT="919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13.8</a:t>
                      </a:r>
                    </a:p>
                  </a:txBody>
                  <a:tcPr marL="9192" marR="9192" marT="91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福 岡 市</a:t>
                      </a:r>
                    </a:p>
                  </a:txBody>
                  <a:tcPr marL="9192" marR="9192" marT="91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10</a:t>
                      </a:r>
                    </a:p>
                  </a:txBody>
                  <a:tcPr marL="9192" marR="9192" marT="919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r>
                        <a:rPr lang="en-US" altLang="ja-JP" sz="1050" b="0" i="0" u="none" strike="noStrike">
                          <a:solidFill>
                            <a:srgbClr val="000000"/>
                          </a:solidFill>
                          <a:effectLst/>
                          <a:latin typeface="Meiryo UI" panose="020B0604030504040204" pitchFamily="50" charset="-128"/>
                          <a:ea typeface="Meiryo UI" panose="020B0604030504040204" pitchFamily="50" charset="-128"/>
                        </a:rPr>
                        <a:t>247</a:t>
                      </a:r>
                    </a:p>
                  </a:txBody>
                  <a:tcPr marL="9192" marR="9192" marT="919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15.6</a:t>
                      </a:r>
                    </a:p>
                  </a:txBody>
                  <a:tcPr marL="9192" marR="9192" marT="91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16</a:t>
                      </a:r>
                    </a:p>
                  </a:txBody>
                  <a:tcPr marL="9192" marR="9192" marT="919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32079576"/>
                  </a:ext>
                </a:extLst>
              </a:tr>
              <a:tr h="180458">
                <a:tc>
                  <a:txBody>
                    <a:bodyPr/>
                    <a:lstStyle/>
                    <a:p>
                      <a:pPr algn="r"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p>
                  </a:txBody>
                  <a:tcPr marL="9192" marR="9192" marT="9192" marB="0" anchor="b">
                    <a:lnL>
                      <a:noFill/>
                    </a:lnL>
                    <a:lnR>
                      <a:noFill/>
                    </a:lnR>
                    <a:lnT>
                      <a:noFill/>
                    </a:lnT>
                    <a:lnB>
                      <a:noFill/>
                    </a:lnB>
                    <a:solidFill>
                      <a:srgbClr val="FFFFFF"/>
                    </a:solidFill>
                  </a:tcPr>
                </a:tc>
                <a:tc>
                  <a:txBody>
                    <a:bodyPr/>
                    <a:lstStyle/>
                    <a:p>
                      <a:pPr algn="l"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p>
                  </a:txBody>
                  <a:tcPr marL="9192" marR="9192" marT="9192" marB="0" anchor="b">
                    <a:lnL>
                      <a:noFill/>
                    </a:lnL>
                    <a:lnR>
                      <a:noFill/>
                    </a:lnR>
                    <a:lnT>
                      <a:noFill/>
                    </a:lnT>
                    <a:lnB>
                      <a:noFill/>
                    </a:lnB>
                    <a:solidFill>
                      <a:srgbClr val="FFFFFF"/>
                    </a:solidFill>
                  </a:tcPr>
                </a:tc>
                <a:tc>
                  <a:txBody>
                    <a:bodyPr/>
                    <a:lstStyle/>
                    <a:p>
                      <a:pPr algn="l" fontAlgn="b"/>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9192" marR="9192" marT="9192" marB="0" anchor="b">
                    <a:lnL>
                      <a:noFill/>
                    </a:lnL>
                    <a:lnR w="12700" cap="flat" cmpd="sng" algn="ctr">
                      <a:solidFill>
                        <a:schemeClr val="tx1"/>
                      </a:solidFill>
                      <a:prstDash val="solid"/>
                      <a:round/>
                      <a:headEnd type="none" w="med" len="med"/>
                      <a:tailEnd type="none" w="med" len="med"/>
                    </a:lnR>
                    <a:lnT>
                      <a:noFill/>
                    </a:lnT>
                    <a:lnB>
                      <a:noFill/>
                    </a:lnB>
                  </a:tcPr>
                </a:tc>
                <a:tc>
                  <a:txBody>
                    <a:bodyPr/>
                    <a:lstStyle/>
                    <a:p>
                      <a:pPr algn="r" fontAlgn="b"/>
                      <a:r>
                        <a:rPr lang="en-US" altLang="ja-JP" sz="1050" b="0" i="0" u="none" strike="noStrike">
                          <a:solidFill>
                            <a:srgbClr val="000000"/>
                          </a:solidFill>
                          <a:effectLst/>
                          <a:latin typeface="Meiryo UI" panose="020B0604030504040204" pitchFamily="50" charset="-128"/>
                          <a:ea typeface="Meiryo UI" panose="020B0604030504040204" pitchFamily="50" charset="-128"/>
                        </a:rPr>
                        <a:t>96</a:t>
                      </a:r>
                    </a:p>
                  </a:txBody>
                  <a:tcPr marL="9192" marR="9192" marT="919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13</a:t>
                      </a:r>
                    </a:p>
                  </a:txBody>
                  <a:tcPr marL="9192" marR="9192" marT="91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ctr" fontAlgn="b"/>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熊 本 市</a:t>
                      </a:r>
                    </a:p>
                  </a:txBody>
                  <a:tcPr marL="9192" marR="9192" marT="91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r" fontAlgn="b"/>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3</a:t>
                      </a:r>
                    </a:p>
                  </a:txBody>
                  <a:tcPr marL="9192" marR="9192" marT="919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r" fontAlgn="b"/>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r>
                        <a:rPr lang="en-US" altLang="ja-JP" sz="1050" b="0" i="0" u="none" strike="noStrike">
                          <a:solidFill>
                            <a:srgbClr val="000000"/>
                          </a:solidFill>
                          <a:effectLst/>
                          <a:latin typeface="Meiryo UI" panose="020B0604030504040204" pitchFamily="50" charset="-128"/>
                          <a:ea typeface="Meiryo UI" panose="020B0604030504040204" pitchFamily="50" charset="-128"/>
                        </a:rPr>
                        <a:t>85</a:t>
                      </a:r>
                    </a:p>
                  </a:txBody>
                  <a:tcPr marL="9192" marR="9192" marT="919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11.5</a:t>
                      </a:r>
                    </a:p>
                  </a:txBody>
                  <a:tcPr marL="9192" marR="9192" marT="91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ctr" fontAlgn="b"/>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2</a:t>
                      </a:r>
                    </a:p>
                  </a:txBody>
                  <a:tcPr marL="9192" marR="9192" marT="9192"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51191293"/>
                  </a:ext>
                </a:extLst>
              </a:tr>
            </a:tbl>
          </a:graphicData>
        </a:graphic>
      </p:graphicFrame>
    </p:spTree>
    <p:extLst>
      <p:ext uri="{BB962C8B-B14F-4D97-AF65-F5344CB8AC3E}">
        <p14:creationId xmlns:p14="http://schemas.microsoft.com/office/powerpoint/2010/main" val="686849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415" y="-22129"/>
            <a:ext cx="9144000" cy="1143000"/>
          </a:xfrm>
        </p:spPr>
        <p:txBody>
          <a:bodyPr>
            <a:noAutofit/>
          </a:bodyPr>
          <a:lstStyle/>
          <a:p>
            <a:pPr algn="l"/>
            <a:r>
              <a:rPr lang="en-US" altLang="ja-JP" sz="3600" dirty="0"/>
              <a:t>Ⅳ</a:t>
            </a:r>
            <a:r>
              <a:rPr lang="ja-JP" altLang="en-US" sz="3600" dirty="0" err="1"/>
              <a:t>．</a:t>
            </a:r>
            <a:r>
              <a:rPr lang="ja-JP" altLang="en-US" sz="3600" dirty="0"/>
              <a:t>自殺対策の推進③</a:t>
            </a:r>
            <a:endParaRPr kumimoji="1" lang="ja-JP" altLang="en-US" sz="3600" dirty="0"/>
          </a:p>
        </p:txBody>
      </p:sp>
      <p:sp>
        <p:nvSpPr>
          <p:cNvPr id="14" name="正方形/長方形 13"/>
          <p:cNvSpPr/>
          <p:nvPr/>
        </p:nvSpPr>
        <p:spPr>
          <a:xfrm>
            <a:off x="342000" y="1052736"/>
            <a:ext cx="8460000" cy="720000"/>
          </a:xfrm>
          <a:prstGeom prst="rect">
            <a:avLst/>
          </a:prstGeom>
          <a:ln>
            <a:noFill/>
          </a:ln>
          <a:effectLst>
            <a:glow rad="63500">
              <a:schemeClr val="accent2">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6"/>
          </a:lnRef>
          <a:fillRef idx="1">
            <a:schemeClr val="lt1"/>
          </a:fillRef>
          <a:effectRef idx="0">
            <a:schemeClr val="accent6"/>
          </a:effectRef>
          <a:fontRef idx="minor">
            <a:schemeClr val="dk1"/>
          </a:fontRef>
        </p:style>
        <p:txBody>
          <a:bodyPr rtlCol="0" anchor="ctr"/>
          <a:lstStyle/>
          <a:p>
            <a:r>
              <a:rPr lang="ja-JP" altLang="en-US" kern="100" dirty="0">
                <a:latin typeface="Meiryo UI" panose="020B0604030504040204" pitchFamily="50" charset="-128"/>
                <a:ea typeface="Meiryo UI" panose="020B0604030504040204" pitchFamily="50" charset="-128"/>
                <a:cs typeface="Meiryo UI" panose="020B0604030504040204" pitchFamily="50" charset="-128"/>
              </a:rPr>
              <a:t>総合的な取組が必要となる自殺対策については「堺市自殺対策推進計画（第２次）」に基づいた各分野からの取組を進めます。</a:t>
            </a:r>
          </a:p>
        </p:txBody>
      </p:sp>
      <p:graphicFrame>
        <p:nvGraphicFramePr>
          <p:cNvPr id="4" name="表 3"/>
          <p:cNvGraphicFramePr>
            <a:graphicFrameLocks noGrp="1"/>
          </p:cNvGraphicFramePr>
          <p:nvPr>
            <p:extLst>
              <p:ext uri="{D42A27DB-BD31-4B8C-83A1-F6EECF244321}">
                <p14:modId xmlns:p14="http://schemas.microsoft.com/office/powerpoint/2010/main" val="3338705486"/>
              </p:ext>
            </p:extLst>
          </p:nvPr>
        </p:nvGraphicFramePr>
        <p:xfrm>
          <a:off x="175214" y="2132856"/>
          <a:ext cx="8789273" cy="4536504"/>
        </p:xfrm>
        <a:graphic>
          <a:graphicData uri="http://schemas.openxmlformats.org/drawingml/2006/table">
            <a:tbl>
              <a:tblPr firstRow="1" bandRow="1">
                <a:tableStyleId>{16D9F66E-5EB9-4882-86FB-DCBF35E3C3E4}</a:tableStyleId>
              </a:tblPr>
              <a:tblGrid>
                <a:gridCol w="8789273">
                  <a:extLst>
                    <a:ext uri="{9D8B030D-6E8A-4147-A177-3AD203B41FA5}">
                      <a16:colId xmlns:a16="http://schemas.microsoft.com/office/drawing/2014/main" val="20000"/>
                    </a:ext>
                  </a:extLst>
                </a:gridCol>
              </a:tblGrid>
              <a:tr h="4536504">
                <a:tc>
                  <a:txBody>
                    <a:bodyPr/>
                    <a:lstStyle/>
                    <a:p>
                      <a:r>
                        <a:rPr kumimoji="1" lang="en-US" altLang="ja-JP" b="0" dirty="0">
                          <a:latin typeface="Meiryo UI" panose="020B0604030504040204" pitchFamily="50" charset="-128"/>
                          <a:ea typeface="Meiryo UI" panose="020B0604030504040204" pitchFamily="50" charset="-128"/>
                        </a:rPr>
                        <a:t>【</a:t>
                      </a:r>
                      <a:r>
                        <a:rPr kumimoji="1" lang="ja-JP" altLang="en-US" b="0" dirty="0">
                          <a:latin typeface="Meiryo UI" panose="020B0604030504040204" pitchFamily="50" charset="-128"/>
                          <a:ea typeface="Meiryo UI" panose="020B0604030504040204" pitchFamily="50" charset="-128"/>
                        </a:rPr>
                        <a:t>令和２（</a:t>
                      </a:r>
                      <a:r>
                        <a:rPr kumimoji="1" lang="en-US" altLang="ja-JP" b="0" dirty="0">
                          <a:latin typeface="Meiryo UI" panose="020B0604030504040204" pitchFamily="50" charset="-128"/>
                          <a:ea typeface="Meiryo UI" panose="020B0604030504040204" pitchFamily="50" charset="-128"/>
                        </a:rPr>
                        <a:t>2020</a:t>
                      </a:r>
                      <a:r>
                        <a:rPr kumimoji="1" lang="ja-JP" altLang="en-US" b="0" dirty="0">
                          <a:latin typeface="Meiryo UI" panose="020B0604030504040204" pitchFamily="50" charset="-128"/>
                          <a:ea typeface="Meiryo UI" panose="020B0604030504040204" pitchFamily="50" charset="-128"/>
                        </a:rPr>
                        <a:t>）年度の取組</a:t>
                      </a:r>
                      <a:r>
                        <a:rPr kumimoji="1" lang="en-US" altLang="ja-JP" b="0" dirty="0">
                          <a:latin typeface="Meiryo UI" panose="020B0604030504040204" pitchFamily="50" charset="-128"/>
                          <a:ea typeface="Meiryo UI" panose="020B0604030504040204" pitchFamily="50" charset="-128"/>
                        </a:rPr>
                        <a:t>】</a:t>
                      </a:r>
                    </a:p>
                    <a:p>
                      <a:endParaRPr kumimoji="1" lang="ja-JP" altLang="en-US" b="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0"/>
                  </a:ext>
                </a:extLst>
              </a:tr>
            </a:tbl>
          </a:graphicData>
        </a:graphic>
      </p:graphicFrame>
      <p:graphicFrame>
        <p:nvGraphicFramePr>
          <p:cNvPr id="5" name="図表 4"/>
          <p:cNvGraphicFramePr/>
          <p:nvPr>
            <p:extLst>
              <p:ext uri="{D42A27DB-BD31-4B8C-83A1-F6EECF244321}">
                <p14:modId xmlns:p14="http://schemas.microsoft.com/office/powerpoint/2010/main" val="1032025024"/>
              </p:ext>
            </p:extLst>
          </p:nvPr>
        </p:nvGraphicFramePr>
        <p:xfrm>
          <a:off x="251520" y="2564904"/>
          <a:ext cx="864096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テキスト ボックス 8"/>
          <p:cNvSpPr txBox="1"/>
          <p:nvPr/>
        </p:nvSpPr>
        <p:spPr>
          <a:xfrm>
            <a:off x="7164288" y="2204864"/>
            <a:ext cx="1656184" cy="338554"/>
          </a:xfrm>
          <a:prstGeom prst="rect">
            <a:avLst/>
          </a:prstGeom>
          <a:noFill/>
          <a:ln>
            <a:solidFill>
              <a:schemeClr val="accent1"/>
            </a:solidFill>
          </a:ln>
        </p:spPr>
        <p:txBody>
          <a:bodyPr wrap="square" rtlCol="0">
            <a:spAutoFit/>
          </a:bodyPr>
          <a:lstStyle/>
          <a:p>
            <a:pPr algn="ct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資料</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1-4</a:t>
            </a: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参照</a:t>
            </a:r>
          </a:p>
        </p:txBody>
      </p:sp>
      <p:sp>
        <p:nvSpPr>
          <p:cNvPr id="7" name="スライド番号プレースホルダー 6"/>
          <p:cNvSpPr>
            <a:spLocks noGrp="1"/>
          </p:cNvSpPr>
          <p:nvPr>
            <p:ph type="sldNum" sz="quarter" idx="12"/>
          </p:nvPr>
        </p:nvSpPr>
        <p:spPr>
          <a:xfrm>
            <a:off x="7046912" y="6525344"/>
            <a:ext cx="2133600" cy="365125"/>
          </a:xfrm>
        </p:spPr>
        <p:txBody>
          <a:bodyPr/>
          <a:lstStyle/>
          <a:p>
            <a:fld id="{E1872ECA-8BD3-40A3-BCA8-B8E971B7B40A}" type="slidenum">
              <a:rPr kumimoji="1" lang="ja-JP" altLang="en-US" smtClean="0"/>
              <a:t>15</a:t>
            </a:fld>
            <a:endParaRPr kumimoji="1" lang="ja-JP" altLang="en-US" dirty="0"/>
          </a:p>
        </p:txBody>
      </p:sp>
    </p:spTree>
    <p:extLst>
      <p:ext uri="{BB962C8B-B14F-4D97-AF65-F5344CB8AC3E}">
        <p14:creationId xmlns:p14="http://schemas.microsoft.com/office/powerpoint/2010/main" val="35349350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415" y="-22129"/>
            <a:ext cx="9144000" cy="1143000"/>
          </a:xfrm>
        </p:spPr>
        <p:txBody>
          <a:bodyPr>
            <a:noAutofit/>
          </a:bodyPr>
          <a:lstStyle/>
          <a:p>
            <a:pPr algn="l">
              <a:tabLst>
                <a:tab pos="6905625" algn="l"/>
              </a:tabLst>
            </a:pPr>
            <a:r>
              <a:rPr lang="en-US" altLang="ja-JP" sz="3600" dirty="0"/>
              <a:t>Ⅳ</a:t>
            </a:r>
            <a:r>
              <a:rPr lang="ja-JP" altLang="en-US" sz="3600" dirty="0" err="1"/>
              <a:t>．</a:t>
            </a:r>
            <a:r>
              <a:rPr lang="ja-JP" altLang="en-US" sz="3600" dirty="0"/>
              <a:t>自殺対策の推進④</a:t>
            </a:r>
            <a:endParaRPr kumimoji="1" lang="ja-JP" altLang="en-US" sz="3600" dirty="0"/>
          </a:p>
        </p:txBody>
      </p:sp>
      <p:sp>
        <p:nvSpPr>
          <p:cNvPr id="14" name="正方形/長方形 13"/>
          <p:cNvSpPr/>
          <p:nvPr/>
        </p:nvSpPr>
        <p:spPr>
          <a:xfrm>
            <a:off x="342000" y="1052736"/>
            <a:ext cx="8460000" cy="720000"/>
          </a:xfrm>
          <a:prstGeom prst="rect">
            <a:avLst/>
          </a:prstGeom>
          <a:ln>
            <a:noFill/>
          </a:ln>
          <a:effectLst>
            <a:glow rad="63500">
              <a:schemeClr val="accent2">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6"/>
          </a:lnRef>
          <a:fillRef idx="1">
            <a:schemeClr val="lt1"/>
          </a:fillRef>
          <a:effectRef idx="0">
            <a:schemeClr val="accent6"/>
          </a:effectRef>
          <a:fontRef idx="minor">
            <a:schemeClr val="dk1"/>
          </a:fontRef>
        </p:style>
        <p:txBody>
          <a:bodyPr rtlCol="0" anchor="ctr"/>
          <a:lstStyle/>
          <a:p>
            <a:r>
              <a:rPr lang="ja-JP" altLang="en-US" kern="100" dirty="0">
                <a:latin typeface="Meiryo UI" panose="020B0604030504040204" pitchFamily="50" charset="-128"/>
                <a:ea typeface="Meiryo UI" panose="020B0604030504040204" pitchFamily="50" charset="-128"/>
                <a:cs typeface="Meiryo UI" panose="020B0604030504040204" pitchFamily="50" charset="-128"/>
              </a:rPr>
              <a:t>総合的な取組が必要となる自殺対策については「堺市自殺対策推進計画（第２次）」に基づいた各分野からの取組を進めます。</a:t>
            </a:r>
          </a:p>
        </p:txBody>
      </p:sp>
      <p:graphicFrame>
        <p:nvGraphicFramePr>
          <p:cNvPr id="4" name="表 3"/>
          <p:cNvGraphicFramePr>
            <a:graphicFrameLocks noGrp="1"/>
          </p:cNvGraphicFramePr>
          <p:nvPr>
            <p:extLst>
              <p:ext uri="{D42A27DB-BD31-4B8C-83A1-F6EECF244321}">
                <p14:modId xmlns:p14="http://schemas.microsoft.com/office/powerpoint/2010/main" val="3475703968"/>
              </p:ext>
            </p:extLst>
          </p:nvPr>
        </p:nvGraphicFramePr>
        <p:xfrm>
          <a:off x="174868" y="1953368"/>
          <a:ext cx="8789273" cy="4788000"/>
        </p:xfrm>
        <a:graphic>
          <a:graphicData uri="http://schemas.openxmlformats.org/drawingml/2006/table">
            <a:tbl>
              <a:tblPr firstRow="1" bandRow="1">
                <a:tableStyleId>{16D9F66E-5EB9-4882-86FB-DCBF35E3C3E4}</a:tableStyleId>
              </a:tblPr>
              <a:tblGrid>
                <a:gridCol w="8789273">
                  <a:extLst>
                    <a:ext uri="{9D8B030D-6E8A-4147-A177-3AD203B41FA5}">
                      <a16:colId xmlns:a16="http://schemas.microsoft.com/office/drawing/2014/main" val="20000"/>
                    </a:ext>
                  </a:extLst>
                </a:gridCol>
              </a:tblGrid>
              <a:tr h="4788000">
                <a:tc>
                  <a:txBody>
                    <a:bodyPr/>
                    <a:lstStyle/>
                    <a:p>
                      <a:endParaRPr kumimoji="1" lang="en-US" altLang="ja-JP" sz="800" b="0" dirty="0"/>
                    </a:p>
                    <a:p>
                      <a:r>
                        <a:rPr kumimoji="1" lang="en-US" altLang="ja-JP" sz="2400" b="0" dirty="0"/>
                        <a:t>【</a:t>
                      </a:r>
                      <a:r>
                        <a:rPr kumimoji="1" lang="ja-JP" altLang="en-US" sz="2400" b="0" dirty="0"/>
                        <a:t>堺市自殺対策推進計画（第</a:t>
                      </a:r>
                      <a:r>
                        <a:rPr kumimoji="1" lang="en-US" altLang="ja-JP" sz="2400" b="0" dirty="0"/>
                        <a:t>3</a:t>
                      </a:r>
                      <a:r>
                        <a:rPr kumimoji="1" lang="ja-JP" altLang="en-US" sz="2400" b="0" dirty="0"/>
                        <a:t>次）の策定経過</a:t>
                      </a:r>
                      <a:r>
                        <a:rPr kumimoji="1" lang="en-US" altLang="ja-JP" sz="2400" b="0" dirty="0"/>
                        <a:t>】</a:t>
                      </a:r>
                    </a:p>
                    <a:p>
                      <a:r>
                        <a:rPr kumimoji="1" lang="ja-JP" altLang="en-US" b="0" dirty="0"/>
                        <a:t>　</a:t>
                      </a:r>
                      <a:r>
                        <a:rPr kumimoji="1" lang="ja-JP" altLang="en-US" sz="1600" b="0" dirty="0"/>
                        <a:t>「堺市自殺対策推進計画（第</a:t>
                      </a:r>
                      <a:r>
                        <a:rPr kumimoji="1" lang="en-US" altLang="ja-JP" sz="1600" b="0" dirty="0"/>
                        <a:t>2</a:t>
                      </a:r>
                      <a:r>
                        <a:rPr kumimoji="1" lang="ja-JP" altLang="en-US" sz="1600" b="0" dirty="0"/>
                        <a:t>次）」の期間終了（令和</a:t>
                      </a:r>
                      <a:r>
                        <a:rPr kumimoji="1" lang="en-US" altLang="ja-JP" sz="1600" b="0" dirty="0"/>
                        <a:t>4</a:t>
                      </a:r>
                      <a:r>
                        <a:rPr kumimoji="1" lang="ja-JP" altLang="en-US" sz="1600" b="0" dirty="0"/>
                        <a:t>年</a:t>
                      </a:r>
                      <a:r>
                        <a:rPr kumimoji="1" lang="en-US" altLang="ja-JP" sz="1600" b="0" dirty="0"/>
                        <a:t>3</a:t>
                      </a:r>
                      <a:r>
                        <a:rPr kumimoji="1" lang="ja-JP" altLang="en-US" sz="1600" b="0" dirty="0"/>
                        <a:t>月）に伴い、令和</a:t>
                      </a:r>
                      <a:r>
                        <a:rPr kumimoji="1" lang="en-US" altLang="ja-JP" sz="1600" b="0" dirty="0"/>
                        <a:t>2</a:t>
                      </a:r>
                      <a:r>
                        <a:rPr kumimoji="1" lang="ja-JP" altLang="en-US" sz="1600" b="0" dirty="0"/>
                        <a:t>年度より計画見直し及</a:t>
                      </a:r>
                      <a:endParaRPr kumimoji="1" lang="en-US" altLang="ja-JP" sz="1600" b="0" dirty="0"/>
                    </a:p>
                    <a:p>
                      <a:r>
                        <a:rPr kumimoji="1" lang="ja-JP" altLang="en-US" sz="1600" b="0" dirty="0"/>
                        <a:t>　び、第</a:t>
                      </a:r>
                      <a:r>
                        <a:rPr kumimoji="1" lang="en-US" altLang="ja-JP" sz="1600" b="0" dirty="0"/>
                        <a:t>3</a:t>
                      </a:r>
                      <a:r>
                        <a:rPr kumimoji="1" lang="ja-JP" altLang="en-US" sz="1600" b="0" dirty="0"/>
                        <a:t>次計画の策定に向けた取組を開始。</a:t>
                      </a:r>
                      <a:endParaRPr kumimoji="1" lang="en-US" altLang="ja-JP" sz="1600" b="0" dirty="0"/>
                    </a:p>
                    <a:p>
                      <a:r>
                        <a:rPr kumimoji="1" lang="ja-JP" altLang="en-US" sz="1600" b="0" dirty="0"/>
                        <a:t>　〇令和</a:t>
                      </a:r>
                      <a:r>
                        <a:rPr kumimoji="1" lang="en-US" altLang="ja-JP" sz="1600" b="0" dirty="0"/>
                        <a:t>2</a:t>
                      </a:r>
                      <a:r>
                        <a:rPr kumimoji="1" lang="ja-JP" altLang="en-US" sz="1600" b="0" dirty="0"/>
                        <a:t>年</a:t>
                      </a:r>
                      <a:r>
                        <a:rPr kumimoji="1" lang="en-US" altLang="ja-JP" sz="1600" b="0" dirty="0"/>
                        <a:t>11</a:t>
                      </a:r>
                      <a:r>
                        <a:rPr kumimoji="1" lang="ja-JP" altLang="en-US" sz="1600" b="0" dirty="0"/>
                        <a:t>月</a:t>
                      </a:r>
                      <a:r>
                        <a:rPr kumimoji="1" lang="en-US" altLang="ja-JP" sz="1600" b="0" dirty="0"/>
                        <a:t>1</a:t>
                      </a:r>
                      <a:r>
                        <a:rPr kumimoji="1" lang="ja-JP" altLang="en-US" sz="1600" b="0" dirty="0"/>
                        <a:t>日～令和</a:t>
                      </a:r>
                      <a:r>
                        <a:rPr kumimoji="1" lang="en-US" altLang="ja-JP" sz="1600" b="0" dirty="0"/>
                        <a:t>2</a:t>
                      </a:r>
                      <a:r>
                        <a:rPr kumimoji="1" lang="ja-JP" altLang="en-US" sz="1600" b="0" dirty="0"/>
                        <a:t>年</a:t>
                      </a:r>
                      <a:r>
                        <a:rPr kumimoji="1" lang="en-US" altLang="ja-JP" sz="1600" b="0" dirty="0"/>
                        <a:t>11</a:t>
                      </a:r>
                      <a:r>
                        <a:rPr kumimoji="1" lang="ja-JP" altLang="en-US" sz="1600" b="0" dirty="0"/>
                        <a:t>月</a:t>
                      </a:r>
                      <a:r>
                        <a:rPr kumimoji="1" lang="en-US" altLang="ja-JP" sz="1600" b="0" dirty="0"/>
                        <a:t>23</a:t>
                      </a:r>
                      <a:r>
                        <a:rPr kumimoji="1" lang="ja-JP" altLang="en-US" sz="1600" b="0" dirty="0"/>
                        <a:t>日</a:t>
                      </a:r>
                      <a:r>
                        <a:rPr kumimoji="1" lang="en-US" altLang="ja-JP" sz="1600" b="0" dirty="0"/>
                        <a:t>  </a:t>
                      </a:r>
                      <a:r>
                        <a:rPr kumimoji="1" lang="ja-JP" altLang="en-US" sz="1600" b="0" dirty="0"/>
                        <a:t>　「こころの健康といのちに関する意識調査」実施　　　　　　　　　　　　　　　　　　　　　　　　　　　　　　　　　　　　　　　　　　　　　　　　　　　　　　　　</a:t>
                      </a:r>
                      <a:endParaRPr kumimoji="1" lang="en-US" altLang="ja-JP" sz="1600" b="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t>　　　　　　　　　　　　　　　　　　　</a:t>
                      </a:r>
                      <a:r>
                        <a:rPr kumimoji="1" lang="ja-JP" altLang="en-US" sz="1200" b="0" dirty="0"/>
                        <a:t>　　　　　　　　　　　　対象：</a:t>
                      </a:r>
                      <a:r>
                        <a:rPr kumimoji="1" lang="en-US" altLang="ja-JP" sz="1200" b="0" dirty="0"/>
                        <a:t>15</a:t>
                      </a:r>
                      <a:r>
                        <a:rPr kumimoji="1" lang="ja-JP" altLang="en-US" sz="1200" b="0" dirty="0"/>
                        <a:t>歳以上の市民</a:t>
                      </a:r>
                      <a:r>
                        <a:rPr kumimoji="1" lang="en-US" altLang="ja-JP" sz="1200" b="0" dirty="0"/>
                        <a:t>5,000</a:t>
                      </a:r>
                      <a:r>
                        <a:rPr kumimoji="1" lang="ja-JP" altLang="en-US" sz="1200" b="0" dirty="0"/>
                        <a:t>人　　回答状況：</a:t>
                      </a:r>
                      <a:r>
                        <a:rPr kumimoji="1" lang="en-US" altLang="ja-JP" sz="1200" b="0" dirty="0"/>
                        <a:t>2234</a:t>
                      </a:r>
                      <a:r>
                        <a:rPr kumimoji="1" lang="ja-JP" altLang="en-US" sz="1200" b="0" dirty="0"/>
                        <a:t>通（有効回答率</a:t>
                      </a:r>
                      <a:r>
                        <a:rPr kumimoji="1" lang="en-US" altLang="ja-JP" sz="1200" b="0" dirty="0"/>
                        <a:t>44.7</a:t>
                      </a:r>
                      <a:r>
                        <a:rPr kumimoji="1" lang="ja-JP" altLang="en-US" sz="1200" b="0" dirty="0"/>
                        <a:t>％）</a:t>
                      </a:r>
                      <a:endParaRPr kumimoji="1" lang="en-US" altLang="ja-JP" sz="1200" b="0" dirty="0"/>
                    </a:p>
                    <a:p>
                      <a:r>
                        <a:rPr kumimoji="1" lang="ja-JP" altLang="en-US" sz="1600" b="0" dirty="0"/>
                        <a:t>　〇令和</a:t>
                      </a:r>
                      <a:r>
                        <a:rPr kumimoji="1" lang="en-US" altLang="ja-JP" sz="1600" b="0" dirty="0"/>
                        <a:t>2</a:t>
                      </a:r>
                      <a:r>
                        <a:rPr kumimoji="1" lang="ja-JP" altLang="en-US" sz="1600" b="0" dirty="0"/>
                        <a:t>年</a:t>
                      </a:r>
                      <a:r>
                        <a:rPr kumimoji="1" lang="en-US" altLang="ja-JP" sz="1600" b="0" dirty="0"/>
                        <a:t>11</a:t>
                      </a:r>
                      <a:r>
                        <a:rPr kumimoji="1" lang="ja-JP" altLang="en-US" sz="1600" b="0" dirty="0"/>
                        <a:t>月</a:t>
                      </a:r>
                      <a:r>
                        <a:rPr kumimoji="1" lang="en-US" altLang="ja-JP" sz="1600" b="0" dirty="0"/>
                        <a:t>24</a:t>
                      </a:r>
                      <a:r>
                        <a:rPr kumimoji="1" lang="ja-JP" altLang="en-US" sz="1600" b="0" dirty="0"/>
                        <a:t>日～令和</a:t>
                      </a:r>
                      <a:r>
                        <a:rPr kumimoji="1" lang="en-US" altLang="ja-JP" sz="1600" b="0" dirty="0"/>
                        <a:t>2</a:t>
                      </a:r>
                      <a:r>
                        <a:rPr kumimoji="1" lang="ja-JP" altLang="en-US" sz="1600" b="0" dirty="0"/>
                        <a:t>年</a:t>
                      </a:r>
                      <a:r>
                        <a:rPr kumimoji="1" lang="en-US" altLang="ja-JP" sz="1600" b="0" dirty="0"/>
                        <a:t>12</a:t>
                      </a:r>
                      <a:r>
                        <a:rPr kumimoji="1" lang="ja-JP" altLang="en-US" sz="1600" b="0" dirty="0"/>
                        <a:t>月</a:t>
                      </a:r>
                      <a:r>
                        <a:rPr kumimoji="1" lang="en-US" altLang="ja-JP" sz="1600" b="0" dirty="0"/>
                        <a:t>31</a:t>
                      </a:r>
                      <a:r>
                        <a:rPr kumimoji="1" lang="ja-JP" altLang="en-US" sz="1600" b="0" dirty="0"/>
                        <a:t>日　「救急告示病院における自殺未遂者の実態調査」実施</a:t>
                      </a:r>
                      <a:endParaRPr kumimoji="1" lang="en-US" altLang="ja-JP" sz="1600" b="0" dirty="0"/>
                    </a:p>
                    <a:p>
                      <a:r>
                        <a:rPr kumimoji="1" lang="ja-JP" altLang="en-US" sz="1600" b="0" dirty="0"/>
                        <a:t>　　　　　　　　　　　　　　　　　　　　　　　　　　  　 </a:t>
                      </a:r>
                      <a:r>
                        <a:rPr kumimoji="1" lang="ja-JP" altLang="en-US" sz="1200" b="0" dirty="0"/>
                        <a:t>回収状況：</a:t>
                      </a:r>
                      <a:r>
                        <a:rPr kumimoji="1" lang="en-US" altLang="ja-JP" sz="1200" b="0" dirty="0"/>
                        <a:t>25</a:t>
                      </a:r>
                      <a:r>
                        <a:rPr kumimoji="1" lang="ja-JP" altLang="en-US" sz="1200" b="0" dirty="0"/>
                        <a:t>か所中</a:t>
                      </a:r>
                      <a:r>
                        <a:rPr kumimoji="1" lang="en-US" altLang="ja-JP" sz="1200" b="0" dirty="0"/>
                        <a:t>16</a:t>
                      </a:r>
                      <a:r>
                        <a:rPr kumimoji="1" lang="ja-JP" altLang="en-US" sz="1200" b="0" dirty="0"/>
                        <a:t>か所回答（回収率</a:t>
                      </a:r>
                      <a:r>
                        <a:rPr kumimoji="1" lang="en-US" altLang="ja-JP" sz="1200" b="0" dirty="0"/>
                        <a:t>64</a:t>
                      </a:r>
                      <a:r>
                        <a:rPr kumimoji="1" lang="ja-JP" altLang="en-US" sz="1200" b="0" dirty="0"/>
                        <a:t>％、有効回答率</a:t>
                      </a:r>
                      <a:r>
                        <a:rPr kumimoji="1" lang="en-US" altLang="ja-JP" sz="1200" b="0" dirty="0"/>
                        <a:t>64</a:t>
                      </a:r>
                      <a:r>
                        <a:rPr kumimoji="1" lang="ja-JP" altLang="en-US" sz="1200" b="0" dirty="0"/>
                        <a:t>％）</a:t>
                      </a:r>
                      <a:endParaRPr kumimoji="1" lang="en-US" altLang="ja-JP" sz="1200" b="0" dirty="0"/>
                    </a:p>
                    <a:p>
                      <a:r>
                        <a:rPr kumimoji="1" lang="en-US" altLang="ja-JP" sz="1600" b="0" dirty="0"/>
                        <a:t>   </a:t>
                      </a:r>
                      <a:r>
                        <a:rPr kumimoji="1" lang="ja-JP" altLang="en-US" sz="1600" b="0" dirty="0"/>
                        <a:t>〇令和</a:t>
                      </a:r>
                      <a:r>
                        <a:rPr kumimoji="1" lang="en-US" altLang="ja-JP" sz="1600" b="0" dirty="0"/>
                        <a:t>3</a:t>
                      </a:r>
                      <a:r>
                        <a:rPr kumimoji="1" lang="ja-JP" altLang="en-US" sz="1600" b="0" dirty="0"/>
                        <a:t>年</a:t>
                      </a:r>
                      <a:r>
                        <a:rPr kumimoji="1" lang="en-US" altLang="ja-JP" sz="1600" b="0" dirty="0"/>
                        <a:t>12</a:t>
                      </a:r>
                      <a:r>
                        <a:rPr kumimoji="1" lang="ja-JP" altLang="en-US" sz="1600" b="0" dirty="0"/>
                        <a:t>月</a:t>
                      </a:r>
                      <a:r>
                        <a:rPr kumimoji="1" lang="en-US" altLang="ja-JP" sz="1600" b="0" dirty="0"/>
                        <a:t>16</a:t>
                      </a:r>
                      <a:r>
                        <a:rPr kumimoji="1" lang="ja-JP" altLang="en-US" sz="1600" b="0" dirty="0"/>
                        <a:t>日～令和</a:t>
                      </a:r>
                      <a:r>
                        <a:rPr kumimoji="1" lang="en-US" altLang="ja-JP" sz="1600" b="0" dirty="0"/>
                        <a:t>4</a:t>
                      </a:r>
                      <a:r>
                        <a:rPr kumimoji="1" lang="ja-JP" altLang="en-US" sz="1600" b="0" dirty="0"/>
                        <a:t>年</a:t>
                      </a:r>
                      <a:r>
                        <a:rPr kumimoji="1" lang="en-US" altLang="ja-JP" sz="1600" b="0" dirty="0"/>
                        <a:t>1</a:t>
                      </a:r>
                      <a:r>
                        <a:rPr kumimoji="1" lang="ja-JP" altLang="en-US" sz="1600" b="0" dirty="0"/>
                        <a:t>月</a:t>
                      </a:r>
                      <a:r>
                        <a:rPr kumimoji="1" lang="en-US" altLang="ja-JP" sz="1600" b="0" dirty="0"/>
                        <a:t>18</a:t>
                      </a:r>
                      <a:r>
                        <a:rPr kumimoji="1" lang="ja-JP" altLang="en-US" sz="1600" b="0" dirty="0"/>
                        <a:t>日　「パブリックコメント」実施</a:t>
                      </a:r>
                    </a:p>
                  </a:txBody>
                  <a:tcPr/>
                </a:tc>
                <a:extLst>
                  <a:ext uri="{0D108BD9-81ED-4DB2-BD59-A6C34878D82A}">
                    <a16:rowId xmlns:a16="http://schemas.microsoft.com/office/drawing/2014/main" val="10000"/>
                  </a:ext>
                </a:extLst>
              </a:tr>
            </a:tbl>
          </a:graphicData>
        </a:graphic>
      </p:graphicFrame>
      <p:sp>
        <p:nvSpPr>
          <p:cNvPr id="7" name="スライド番号プレースホルダー 6"/>
          <p:cNvSpPr>
            <a:spLocks noGrp="1"/>
          </p:cNvSpPr>
          <p:nvPr>
            <p:ph type="sldNum" sz="quarter" idx="12"/>
          </p:nvPr>
        </p:nvSpPr>
        <p:spPr>
          <a:xfrm>
            <a:off x="7046912" y="6525344"/>
            <a:ext cx="2133600" cy="365125"/>
          </a:xfrm>
        </p:spPr>
        <p:txBody>
          <a:bodyPr/>
          <a:lstStyle/>
          <a:p>
            <a:fld id="{E1872ECA-8BD3-40A3-BCA8-B8E971B7B40A}" type="slidenum">
              <a:rPr kumimoji="1" lang="ja-JP" altLang="en-US" smtClean="0"/>
              <a:t>16</a:t>
            </a:fld>
            <a:endParaRPr kumimoji="1" lang="ja-JP" altLang="en-US" dirty="0"/>
          </a:p>
        </p:txBody>
      </p:sp>
      <p:graphicFrame>
        <p:nvGraphicFramePr>
          <p:cNvPr id="8" name="表 7">
            <a:extLst>
              <a:ext uri="{FF2B5EF4-FFF2-40B4-BE49-F238E27FC236}">
                <a16:creationId xmlns:a16="http://schemas.microsoft.com/office/drawing/2014/main" id="{CC54E8FC-18AA-4D66-A0F2-1B636FDAD980}"/>
              </a:ext>
            </a:extLst>
          </p:cNvPr>
          <p:cNvGraphicFramePr>
            <a:graphicFrameLocks noGrp="1"/>
          </p:cNvGraphicFramePr>
          <p:nvPr>
            <p:extLst>
              <p:ext uri="{D42A27DB-BD31-4B8C-83A1-F6EECF244321}">
                <p14:modId xmlns:p14="http://schemas.microsoft.com/office/powerpoint/2010/main" val="4116308025"/>
              </p:ext>
            </p:extLst>
          </p:nvPr>
        </p:nvGraphicFramePr>
        <p:xfrm>
          <a:off x="395536" y="4403530"/>
          <a:ext cx="8424936" cy="2246512"/>
        </p:xfrm>
        <a:graphic>
          <a:graphicData uri="http://schemas.openxmlformats.org/drawingml/2006/table">
            <a:tbl>
              <a:tblPr firstRow="1" firstCol="1" bandRow="1"/>
              <a:tblGrid>
                <a:gridCol w="2049309">
                  <a:extLst>
                    <a:ext uri="{9D8B030D-6E8A-4147-A177-3AD203B41FA5}">
                      <a16:colId xmlns:a16="http://schemas.microsoft.com/office/drawing/2014/main" val="572443949"/>
                    </a:ext>
                  </a:extLst>
                </a:gridCol>
                <a:gridCol w="1973408">
                  <a:extLst>
                    <a:ext uri="{9D8B030D-6E8A-4147-A177-3AD203B41FA5}">
                      <a16:colId xmlns:a16="http://schemas.microsoft.com/office/drawing/2014/main" val="241181631"/>
                    </a:ext>
                  </a:extLst>
                </a:gridCol>
                <a:gridCol w="4402219">
                  <a:extLst>
                    <a:ext uri="{9D8B030D-6E8A-4147-A177-3AD203B41FA5}">
                      <a16:colId xmlns:a16="http://schemas.microsoft.com/office/drawing/2014/main" val="1545406484"/>
                    </a:ext>
                  </a:extLst>
                </a:gridCol>
              </a:tblGrid>
              <a:tr h="288032">
                <a:tc>
                  <a:txBody>
                    <a:bodyPr/>
                    <a:lstStyle/>
                    <a:p>
                      <a:pPr algn="ctr">
                        <a:spcAft>
                          <a:spcPts val="0"/>
                        </a:spcAft>
                      </a:pP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堺市</a:t>
                      </a: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自殺</a:t>
                      </a: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対策</a:t>
                      </a: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連絡</a:t>
                      </a: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懇話会</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自殺</a:t>
                      </a: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対策庁内連絡会</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議題</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865668882"/>
                  </a:ext>
                </a:extLst>
              </a:tr>
              <a:tr h="537206">
                <a:tc>
                  <a:txBody>
                    <a:bodyPr/>
                    <a:lstStyle/>
                    <a:p>
                      <a:pPr algn="just">
                        <a:spcAft>
                          <a:spcPts val="0"/>
                        </a:spcAft>
                      </a:pP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第</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1</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回</a:t>
                      </a:r>
                    </a:p>
                    <a:p>
                      <a:pPr algn="just">
                        <a:spcAft>
                          <a:spcPts val="0"/>
                        </a:spcAft>
                      </a:pP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令和</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3</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7</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月（書面開催）</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第</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1</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回</a:t>
                      </a:r>
                    </a:p>
                    <a:p>
                      <a:pPr algn="just">
                        <a:spcAft>
                          <a:spcPts val="0"/>
                        </a:spcAft>
                      </a:pP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令和</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3</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7</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月（書面開催）</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・「堺市</a:t>
                      </a: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自殺対策推進</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計画</a:t>
                      </a: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（第</a:t>
                      </a:r>
                      <a:r>
                        <a:rPr lang="en-US" altLang="ja-JP" sz="1100" kern="100" dirty="0">
                          <a:effectLst/>
                          <a:latin typeface="Meiryo UI" panose="020B0604030504040204" pitchFamily="50" charset="-128"/>
                          <a:ea typeface="Meiryo UI" panose="020B0604030504040204" pitchFamily="50" charset="-128"/>
                          <a:cs typeface="Times New Roman" panose="02020603050405020304" pitchFamily="18" charset="0"/>
                        </a:rPr>
                        <a:t>3</a:t>
                      </a: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次）</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」の骨子案及び構成案について</a:t>
                      </a:r>
                    </a:p>
                    <a:p>
                      <a:pPr algn="just">
                        <a:spcAft>
                          <a:spcPts val="0"/>
                        </a:spcAft>
                      </a:pP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・令和</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2</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年度</a:t>
                      </a: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自殺</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対策事業実績</a:t>
                      </a: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について</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（懇話会）</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令和</a:t>
                      </a:r>
                      <a:r>
                        <a:rPr lang="en-US" altLang="ja-JP" sz="1100" kern="100" dirty="0">
                          <a:effectLst/>
                          <a:latin typeface="Meiryo UI" panose="020B0604030504040204" pitchFamily="50" charset="-128"/>
                          <a:ea typeface="Meiryo UI" panose="020B0604030504040204" pitchFamily="50" charset="-128"/>
                          <a:cs typeface="Times New Roman" panose="02020603050405020304" pitchFamily="18" charset="0"/>
                        </a:rPr>
                        <a:t>2</a:t>
                      </a: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年度</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事業</a:t>
                      </a: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実績　</a:t>
                      </a:r>
                      <a:endParaRPr lang="en-US" alt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　及び</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進捗状況等について（庁内連絡会）</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825409284"/>
                  </a:ext>
                </a:extLst>
              </a:tr>
              <a:tr h="473758">
                <a:tc>
                  <a:txBody>
                    <a:bodyPr/>
                    <a:lstStyle/>
                    <a:p>
                      <a:pPr algn="just">
                        <a:spcAft>
                          <a:spcPts val="0"/>
                        </a:spcAft>
                      </a:pP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第</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2</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回　</a:t>
                      </a:r>
                    </a:p>
                    <a:p>
                      <a:pPr algn="just">
                        <a:spcAft>
                          <a:spcPts val="0"/>
                        </a:spcAft>
                      </a:pP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令和</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3</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8</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月</a:t>
                      </a:r>
                      <a:r>
                        <a:rPr lang="en-US" altLang="ja-JP" sz="1100" kern="100" dirty="0">
                          <a:effectLst/>
                          <a:latin typeface="Meiryo UI" panose="020B0604030504040204" pitchFamily="50" charset="-128"/>
                          <a:ea typeface="Meiryo UI" panose="020B0604030504040204" pitchFamily="50" charset="-128"/>
                          <a:cs typeface="Times New Roman" panose="02020603050405020304" pitchFamily="18" charset="0"/>
                        </a:rPr>
                        <a:t>27</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日</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solidFill>
                      <a:schemeClr val="bg1"/>
                    </a:solidFill>
                  </a:tcPr>
                </a:tc>
                <a:tc>
                  <a:txBody>
                    <a:bodyPr/>
                    <a:lstStyle/>
                    <a:p>
                      <a:pPr algn="just">
                        <a:spcAft>
                          <a:spcPts val="0"/>
                        </a:spcAft>
                      </a:pP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・「堺市</a:t>
                      </a: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自殺対策推進</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計画</a:t>
                      </a: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（第</a:t>
                      </a:r>
                      <a:r>
                        <a:rPr lang="en-US" altLang="ja-JP" sz="1100" kern="100" dirty="0">
                          <a:effectLst/>
                          <a:latin typeface="Meiryo UI" panose="020B0604030504040204" pitchFamily="50" charset="-128"/>
                          <a:ea typeface="Meiryo UI" panose="020B0604030504040204" pitchFamily="50" charset="-128"/>
                          <a:cs typeface="Times New Roman" panose="02020603050405020304" pitchFamily="18" charset="0"/>
                        </a:rPr>
                        <a:t>3</a:t>
                      </a: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次）</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」の素案について</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975620354"/>
                  </a:ext>
                </a:extLst>
              </a:tr>
              <a:tr h="473758">
                <a:tc>
                  <a:txBody>
                    <a:bodyPr/>
                    <a:lstStyle/>
                    <a:p>
                      <a:pPr algn="just">
                        <a:spcAft>
                          <a:spcPts val="0"/>
                        </a:spcAft>
                      </a:pP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第</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3</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回</a:t>
                      </a:r>
                    </a:p>
                    <a:p>
                      <a:pPr algn="just">
                        <a:spcAft>
                          <a:spcPts val="0"/>
                        </a:spcAft>
                      </a:pP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令和</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3</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10</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月</a:t>
                      </a: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４</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日</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第</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2</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回</a:t>
                      </a:r>
                    </a:p>
                    <a:p>
                      <a:pPr algn="just">
                        <a:spcAft>
                          <a:spcPts val="0"/>
                        </a:spcAft>
                      </a:pP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令和</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3</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９</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月</a:t>
                      </a: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（書面開催）</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・「堺市</a:t>
                      </a: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自殺対策推進</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計画</a:t>
                      </a: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（第</a:t>
                      </a:r>
                      <a:r>
                        <a:rPr lang="en-US" altLang="ja-JP" sz="1100" kern="100" dirty="0">
                          <a:effectLst/>
                          <a:latin typeface="Meiryo UI" panose="020B0604030504040204" pitchFamily="50" charset="-128"/>
                          <a:ea typeface="Meiryo UI" panose="020B0604030504040204" pitchFamily="50" charset="-128"/>
                          <a:cs typeface="Times New Roman" panose="02020603050405020304" pitchFamily="18" charset="0"/>
                        </a:rPr>
                        <a:t>3</a:t>
                      </a: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次）</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」案について</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262488803"/>
                  </a:ext>
                </a:extLst>
              </a:tr>
              <a:tr h="473758">
                <a:tc>
                  <a:txBody>
                    <a:bodyPr/>
                    <a:lstStyle/>
                    <a:p>
                      <a:pPr algn="just">
                        <a:spcAft>
                          <a:spcPts val="0"/>
                        </a:spcAft>
                      </a:pP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第</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4</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回</a:t>
                      </a:r>
                    </a:p>
                    <a:p>
                      <a:pPr algn="just">
                        <a:spcAft>
                          <a:spcPts val="0"/>
                        </a:spcAft>
                      </a:pP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令和</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4</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2</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月</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1</a:t>
                      </a:r>
                      <a:r>
                        <a:rPr lang="en-US" altLang="ja-JP" sz="1100" kern="100" dirty="0">
                          <a:effectLst/>
                          <a:latin typeface="Meiryo UI" panose="020B0604030504040204" pitchFamily="50" charset="-128"/>
                          <a:ea typeface="Meiryo UI" panose="020B0604030504040204" pitchFamily="50" charset="-128"/>
                          <a:cs typeface="Times New Roman" panose="02020603050405020304" pitchFamily="18" charset="0"/>
                        </a:rPr>
                        <a:t>7</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日</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予定</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第</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3</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回</a:t>
                      </a:r>
                    </a:p>
                    <a:p>
                      <a:pPr algn="just">
                        <a:spcAft>
                          <a:spcPts val="0"/>
                        </a:spcAft>
                      </a:pP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令和</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4</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2</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月</a:t>
                      </a:r>
                      <a:r>
                        <a:rPr lang="en-US" altLang="ja-JP" sz="1100" kern="100" dirty="0">
                          <a:effectLst/>
                          <a:latin typeface="Meiryo UI" panose="020B0604030504040204" pitchFamily="50" charset="-128"/>
                          <a:ea typeface="Meiryo UI" panose="020B0604030504040204" pitchFamily="50" charset="-128"/>
                          <a:cs typeface="Times New Roman" panose="02020603050405020304" pitchFamily="18" charset="0"/>
                        </a:rPr>
                        <a:t>10</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日</a:t>
                      </a: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（予定）</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・パブリックコメントの結果について</a:t>
                      </a:r>
                    </a:p>
                    <a:p>
                      <a:pPr algn="just">
                        <a:spcAft>
                          <a:spcPts val="0"/>
                        </a:spcAft>
                      </a:pP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・「堺市</a:t>
                      </a: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自殺対策推進</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計画</a:t>
                      </a: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（第</a:t>
                      </a:r>
                      <a:r>
                        <a:rPr lang="en-US" altLang="ja-JP" sz="1100" kern="100" dirty="0">
                          <a:effectLst/>
                          <a:latin typeface="Meiryo UI" panose="020B0604030504040204" pitchFamily="50" charset="-128"/>
                          <a:ea typeface="Meiryo UI" panose="020B0604030504040204" pitchFamily="50" charset="-128"/>
                          <a:cs typeface="Times New Roman" panose="02020603050405020304" pitchFamily="18" charset="0"/>
                        </a:rPr>
                        <a:t>3</a:t>
                      </a: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次）</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」案について</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956063053"/>
                  </a:ext>
                </a:extLst>
              </a:tr>
            </a:tbl>
          </a:graphicData>
        </a:graphic>
      </p:graphicFrame>
    </p:spTree>
    <p:extLst>
      <p:ext uri="{BB962C8B-B14F-4D97-AF65-F5344CB8AC3E}">
        <p14:creationId xmlns:p14="http://schemas.microsoft.com/office/powerpoint/2010/main" val="2350947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624"/>
            <a:ext cx="8229600" cy="1143000"/>
          </a:xfrm>
        </p:spPr>
        <p:txBody>
          <a:bodyPr>
            <a:normAutofit fontScale="90000"/>
          </a:bodyPr>
          <a:lstStyle/>
          <a:p>
            <a:r>
              <a:rPr kumimoji="1" lang="ja-JP" altLang="en-US" dirty="0"/>
              <a:t>第</a:t>
            </a:r>
            <a:r>
              <a:rPr kumimoji="1" lang="en-US" altLang="ja-JP" dirty="0"/>
              <a:t>7</a:t>
            </a:r>
            <a:r>
              <a:rPr kumimoji="1" lang="ja-JP" altLang="en-US" dirty="0"/>
              <a:t>次大阪府医療計画</a:t>
            </a:r>
            <a:r>
              <a:rPr kumimoji="1" lang="ja-JP" altLang="en-US" sz="2700" dirty="0"/>
              <a:t>（堺市圏域：精神疾患）</a:t>
            </a:r>
            <a:endParaRPr kumimoji="1" lang="ja-JP" altLang="en-US" sz="3600"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455749050"/>
              </p:ext>
            </p:extLst>
          </p:nvPr>
        </p:nvGraphicFramePr>
        <p:xfrm>
          <a:off x="107504" y="1124744"/>
          <a:ext cx="8856984" cy="57332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スライド番号プレースホルダー 3"/>
          <p:cNvSpPr>
            <a:spLocks noGrp="1"/>
          </p:cNvSpPr>
          <p:nvPr>
            <p:ph type="sldNum" sz="quarter" idx="12"/>
          </p:nvPr>
        </p:nvSpPr>
        <p:spPr>
          <a:xfrm>
            <a:off x="7002693" y="6436284"/>
            <a:ext cx="2133600" cy="365125"/>
          </a:xfrm>
        </p:spPr>
        <p:txBody>
          <a:bodyPr/>
          <a:lstStyle/>
          <a:p>
            <a:fld id="{E1872ECA-8BD3-40A3-BCA8-B8E971B7B40A}" type="slidenum">
              <a:rPr kumimoji="1" lang="ja-JP" altLang="en-US" smtClean="0"/>
              <a:t>2</a:t>
            </a:fld>
            <a:endParaRPr kumimoji="1" lang="ja-JP" altLang="en-US" dirty="0"/>
          </a:p>
        </p:txBody>
      </p:sp>
    </p:spTree>
    <p:extLst>
      <p:ext uri="{BB962C8B-B14F-4D97-AF65-F5344CB8AC3E}">
        <p14:creationId xmlns:p14="http://schemas.microsoft.com/office/powerpoint/2010/main" val="40774304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415" y="-22129"/>
            <a:ext cx="9144000" cy="1143000"/>
          </a:xfrm>
        </p:spPr>
        <p:txBody>
          <a:bodyPr>
            <a:noAutofit/>
          </a:bodyPr>
          <a:lstStyle/>
          <a:p>
            <a:pPr algn="l"/>
            <a:r>
              <a:rPr lang="en-US" altLang="ja-JP" sz="3600" dirty="0"/>
              <a:t>Ⅰ</a:t>
            </a:r>
            <a:r>
              <a:rPr lang="ja-JP" altLang="en-US" sz="3600" dirty="0" err="1"/>
              <a:t>．</a:t>
            </a:r>
            <a:r>
              <a:rPr lang="ja-JP" altLang="en-US" sz="3600" dirty="0"/>
              <a:t>依存症対策の推進①</a:t>
            </a:r>
            <a:endParaRPr kumimoji="1" lang="ja-JP" altLang="en-US" sz="3600" dirty="0"/>
          </a:p>
        </p:txBody>
      </p:sp>
      <p:sp>
        <p:nvSpPr>
          <p:cNvPr id="14" name="正方形/長方形 13"/>
          <p:cNvSpPr/>
          <p:nvPr/>
        </p:nvSpPr>
        <p:spPr>
          <a:xfrm>
            <a:off x="342000" y="1052736"/>
            <a:ext cx="8460000" cy="720000"/>
          </a:xfrm>
          <a:prstGeom prst="rect">
            <a:avLst/>
          </a:prstGeom>
          <a:ln>
            <a:noFill/>
          </a:ln>
          <a:effectLst>
            <a:glow rad="63500">
              <a:schemeClr val="accent2">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6"/>
          </a:lnRef>
          <a:fillRef idx="1">
            <a:schemeClr val="lt1"/>
          </a:fillRef>
          <a:effectRef idx="0">
            <a:schemeClr val="accent6"/>
          </a:effectRef>
          <a:fontRef idx="minor">
            <a:schemeClr val="dk1"/>
          </a:fontRef>
        </p:style>
        <p:txBody>
          <a:bodyPr rtlCol="0" anchor="ctr"/>
          <a:lstStyle/>
          <a:p>
            <a:r>
              <a:rPr lang="ja-JP" altLang="en-US" kern="100" dirty="0">
                <a:latin typeface="Meiryo UI" panose="020B0604030504040204" pitchFamily="50" charset="-128"/>
                <a:ea typeface="Meiryo UI" panose="020B0604030504040204" pitchFamily="50" charset="-128"/>
                <a:cs typeface="Meiryo UI" panose="020B0604030504040204" pitchFamily="50" charset="-128"/>
              </a:rPr>
              <a:t>依存症対策を推進するため、相談窓口の充実を図るとともに、依存症者支援にかかる関係機関に対する研修等を実施することで相談対応力の向上に取組みます。</a:t>
            </a:r>
          </a:p>
        </p:txBody>
      </p:sp>
      <p:sp>
        <p:nvSpPr>
          <p:cNvPr id="6" name="スライド番号プレースホルダー 5"/>
          <p:cNvSpPr>
            <a:spLocks noGrp="1"/>
          </p:cNvSpPr>
          <p:nvPr>
            <p:ph type="sldNum" sz="quarter" idx="12"/>
          </p:nvPr>
        </p:nvSpPr>
        <p:spPr>
          <a:xfrm>
            <a:off x="7010400" y="6499869"/>
            <a:ext cx="2133600" cy="365125"/>
          </a:xfrm>
        </p:spPr>
        <p:txBody>
          <a:bodyPr/>
          <a:lstStyle/>
          <a:p>
            <a:fld id="{E1872ECA-8BD3-40A3-BCA8-B8E971B7B40A}" type="slidenum">
              <a:rPr kumimoji="1" lang="ja-JP" altLang="en-US" smtClean="0"/>
              <a:t>3</a:t>
            </a:fld>
            <a:endParaRPr kumimoji="1" lang="ja-JP" altLang="en-US" dirty="0"/>
          </a:p>
        </p:txBody>
      </p:sp>
      <p:sp>
        <p:nvSpPr>
          <p:cNvPr id="7" name="テキスト ボックス 6"/>
          <p:cNvSpPr txBox="1"/>
          <p:nvPr/>
        </p:nvSpPr>
        <p:spPr>
          <a:xfrm>
            <a:off x="611560" y="1844824"/>
            <a:ext cx="6050233" cy="338554"/>
          </a:xfrm>
          <a:prstGeom prst="rect">
            <a:avLst/>
          </a:prstGeom>
          <a:noFill/>
        </p:spPr>
        <p:txBody>
          <a:bodyPr wrap="square" rtlCol="0">
            <a:spAutoFit/>
          </a:bodyPr>
          <a:lstStyle/>
          <a:p>
            <a:r>
              <a:rPr kumimoji="1" lang="ja-JP" altLang="en-US" sz="1600" b="1" dirty="0">
                <a:latin typeface="Meiryo UI" panose="020B0604030504040204" pitchFamily="50" charset="-128"/>
                <a:ea typeface="Meiryo UI" panose="020B0604030504040204" pitchFamily="50" charset="-128"/>
              </a:rPr>
              <a:t>わが国の依存症者の状況と本市の状況（アルコール依存症）</a:t>
            </a:r>
          </a:p>
        </p:txBody>
      </p:sp>
      <p:sp>
        <p:nvSpPr>
          <p:cNvPr id="10" name="下矢印 9"/>
          <p:cNvSpPr/>
          <p:nvPr/>
        </p:nvSpPr>
        <p:spPr>
          <a:xfrm>
            <a:off x="2339751" y="4379156"/>
            <a:ext cx="4104453" cy="4179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latin typeface="Meiryo UI" panose="020B0604030504040204" pitchFamily="50" charset="-128"/>
                <a:ea typeface="Meiryo UI" panose="020B0604030504040204" pitchFamily="50" charset="-128"/>
              </a:rPr>
              <a:t>堺市の相談実績等</a:t>
            </a:r>
          </a:p>
        </p:txBody>
      </p:sp>
      <p:graphicFrame>
        <p:nvGraphicFramePr>
          <p:cNvPr id="4" name="表 3">
            <a:extLst>
              <a:ext uri="{FF2B5EF4-FFF2-40B4-BE49-F238E27FC236}">
                <a16:creationId xmlns:a16="http://schemas.microsoft.com/office/drawing/2014/main" id="{7363DFE9-9B8D-4B74-867B-88CCC78238C7}"/>
              </a:ext>
            </a:extLst>
          </p:cNvPr>
          <p:cNvGraphicFramePr>
            <a:graphicFrameLocks noGrp="1"/>
          </p:cNvGraphicFramePr>
          <p:nvPr>
            <p:extLst>
              <p:ext uri="{D42A27DB-BD31-4B8C-83A1-F6EECF244321}">
                <p14:modId xmlns:p14="http://schemas.microsoft.com/office/powerpoint/2010/main" val="1408584253"/>
              </p:ext>
            </p:extLst>
          </p:nvPr>
        </p:nvGraphicFramePr>
        <p:xfrm>
          <a:off x="612000" y="2204864"/>
          <a:ext cx="7920000" cy="1877832"/>
        </p:xfrm>
        <a:graphic>
          <a:graphicData uri="http://schemas.openxmlformats.org/drawingml/2006/table">
            <a:tbl>
              <a:tblPr firstRow="1" firstCol="1" bandRow="1"/>
              <a:tblGrid>
                <a:gridCol w="4998052">
                  <a:extLst>
                    <a:ext uri="{9D8B030D-6E8A-4147-A177-3AD203B41FA5}">
                      <a16:colId xmlns:a16="http://schemas.microsoft.com/office/drawing/2014/main" val="784405654"/>
                    </a:ext>
                  </a:extLst>
                </a:gridCol>
                <a:gridCol w="1460974">
                  <a:extLst>
                    <a:ext uri="{9D8B030D-6E8A-4147-A177-3AD203B41FA5}">
                      <a16:colId xmlns:a16="http://schemas.microsoft.com/office/drawing/2014/main" val="2677166000"/>
                    </a:ext>
                  </a:extLst>
                </a:gridCol>
                <a:gridCol w="1460974">
                  <a:extLst>
                    <a:ext uri="{9D8B030D-6E8A-4147-A177-3AD203B41FA5}">
                      <a16:colId xmlns:a16="http://schemas.microsoft.com/office/drawing/2014/main" val="236850141"/>
                    </a:ext>
                  </a:extLst>
                </a:gridCol>
              </a:tblGrid>
              <a:tr h="312972">
                <a:tc>
                  <a:txBody>
                    <a:bodyPr/>
                    <a:lstStyle/>
                    <a:p>
                      <a:endParaRPr lang="ja-JP" sz="1050" kern="100" dirty="0">
                        <a:effectLst/>
                        <a:latin typeface="Meiryo UI" panose="020B0604030504040204" pitchFamily="50" charset="-128"/>
                        <a:ea typeface="Meiryo UI" panose="020B0604030504040204" pitchFamily="50" charset="-128"/>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ts val="1200"/>
                        </a:lnSpc>
                        <a:spcAft>
                          <a:spcPts val="0"/>
                        </a:spcAft>
                      </a:pPr>
                      <a:r>
                        <a:rPr lang="ja-JP" sz="1050" kern="100">
                          <a:effectLst/>
                          <a:latin typeface="Meiryo UI" panose="020B0604030504040204" pitchFamily="50" charset="-128"/>
                          <a:ea typeface="Meiryo UI" panose="020B0604030504040204" pitchFamily="50" charset="-128"/>
                          <a:cs typeface="Times New Roman" panose="02020603050405020304" pitchFamily="18" charset="0"/>
                        </a:rPr>
                        <a:t>全国推計</a:t>
                      </a: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r>
                      <a:br>
                        <a:rPr lang="en-US" sz="1050" kern="100">
                          <a:effectLst/>
                          <a:latin typeface="Meiryo UI" panose="020B0604030504040204" pitchFamily="50" charset="-128"/>
                          <a:ea typeface="Meiryo UI" panose="020B0604030504040204" pitchFamily="50" charset="-128"/>
                          <a:cs typeface="Times New Roman" panose="02020603050405020304" pitchFamily="18" charset="0"/>
                        </a:rPr>
                      </a:br>
                      <a:r>
                        <a:rPr lang="ja-JP" sz="1050" kern="100">
                          <a:effectLst/>
                          <a:latin typeface="Meiryo UI" panose="020B0604030504040204" pitchFamily="50" charset="-128"/>
                          <a:ea typeface="Meiryo UI" panose="020B0604030504040204" pitchFamily="50" charset="-128"/>
                          <a:cs typeface="Times New Roman" panose="02020603050405020304" pitchFamily="18" charset="0"/>
                        </a:rPr>
                        <a:t>１億２千万人</a:t>
                      </a: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ts val="1200"/>
                        </a:lnSpc>
                        <a:spcAft>
                          <a:spcPts val="0"/>
                        </a:spcAft>
                      </a:pP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堺市推計</a:t>
                      </a:r>
                      <a: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t/>
                      </a:r>
                      <a:b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br>
                      <a: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t>83</a:t>
                      </a: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万人</a:t>
                      </a: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561919150"/>
                  </a:ext>
                </a:extLst>
              </a:tr>
              <a:tr h="312972">
                <a:tc>
                  <a:txBody>
                    <a:bodyPr/>
                    <a:lstStyle/>
                    <a:p>
                      <a:pPr algn="just">
                        <a:lnSpc>
                          <a:spcPts val="1200"/>
                        </a:lnSpc>
                        <a:spcAft>
                          <a:spcPts val="0"/>
                        </a:spcAft>
                      </a:pP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アルコール依存症で治療を受けている者</a:t>
                      </a: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t>49,000</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t>320</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9324919"/>
                  </a:ext>
                </a:extLst>
              </a:tr>
              <a:tr h="312972">
                <a:tc>
                  <a:txBody>
                    <a:bodyPr/>
                    <a:lstStyle/>
                    <a:p>
                      <a:pPr algn="l">
                        <a:lnSpc>
                          <a:spcPts val="1200"/>
                        </a:lnSpc>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アルコール依存症の生涯経験者（成人）</a:t>
                      </a:r>
                      <a: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t/>
                      </a:r>
                      <a:b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b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（アルコール依存症の診断基準に現在該当する者又はかつて該当したことがある者）</a:t>
                      </a:r>
                    </a:p>
                  </a:txBody>
                  <a:tcPr marL="36195" marR="36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1,090,000</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t>7,200</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34917659"/>
                  </a:ext>
                </a:extLst>
              </a:tr>
              <a:tr h="312972">
                <a:tc>
                  <a:txBody>
                    <a:bodyPr/>
                    <a:lstStyle/>
                    <a:p>
                      <a:pPr algn="just">
                        <a:lnSpc>
                          <a:spcPts val="1200"/>
                        </a:lnSpc>
                        <a:spcAft>
                          <a:spcPts val="0"/>
                        </a:spcAft>
                      </a:pP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アルコール依存症の疑い（</a:t>
                      </a:r>
                      <a: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t>AUDIT 15</a:t>
                      </a: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点以上）</a:t>
                      </a: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2,940,000</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t>19,400</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684749"/>
                  </a:ext>
                </a:extLst>
              </a:tr>
              <a:tr h="312972">
                <a:tc>
                  <a:txBody>
                    <a:bodyPr/>
                    <a:lstStyle/>
                    <a:p>
                      <a:pPr algn="just">
                        <a:lnSpc>
                          <a:spcPts val="1200"/>
                        </a:lnSpc>
                        <a:spcAft>
                          <a:spcPts val="0"/>
                        </a:spcAft>
                      </a:pPr>
                      <a:r>
                        <a:rPr lang="ja-JP" sz="1050" kern="100">
                          <a:effectLst/>
                          <a:latin typeface="Meiryo UI" panose="020B0604030504040204" pitchFamily="50" charset="-128"/>
                          <a:ea typeface="Meiryo UI" panose="020B0604030504040204" pitchFamily="50" charset="-128"/>
                          <a:cs typeface="Times New Roman" panose="02020603050405020304" pitchFamily="18" charset="0"/>
                        </a:rPr>
                        <a:t>問題飲酒者（</a:t>
                      </a: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AUDIT 12</a:t>
                      </a:r>
                      <a:r>
                        <a:rPr lang="ja-JP" sz="1050" kern="100">
                          <a:effectLst/>
                          <a:latin typeface="Meiryo UI" panose="020B0604030504040204" pitchFamily="50" charset="-128"/>
                          <a:ea typeface="Meiryo UI" panose="020B0604030504040204" pitchFamily="50" charset="-128"/>
                          <a:cs typeface="Times New Roman" panose="02020603050405020304" pitchFamily="18" charset="0"/>
                        </a:rPr>
                        <a:t>点以上）</a:t>
                      </a: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5,930,000</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t>39,000</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48057437"/>
                  </a:ext>
                </a:extLst>
              </a:tr>
              <a:tr h="312972">
                <a:tc>
                  <a:txBody>
                    <a:bodyPr/>
                    <a:lstStyle/>
                    <a:p>
                      <a:pPr algn="just">
                        <a:lnSpc>
                          <a:spcPts val="1200"/>
                        </a:lnSpc>
                        <a:spcAft>
                          <a:spcPts val="0"/>
                        </a:spcAft>
                      </a:pP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リスクの高い飲酒者（</a:t>
                      </a:r>
                      <a: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t>AUDIT </a:t>
                      </a: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８点以上）</a:t>
                      </a: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t>10,390,000</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t>68,000</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4252020"/>
                  </a:ext>
                </a:extLst>
              </a:tr>
            </a:tbl>
          </a:graphicData>
        </a:graphic>
      </p:graphicFrame>
      <p:graphicFrame>
        <p:nvGraphicFramePr>
          <p:cNvPr id="5" name="表 4">
            <a:extLst>
              <a:ext uri="{FF2B5EF4-FFF2-40B4-BE49-F238E27FC236}">
                <a16:creationId xmlns:a16="http://schemas.microsoft.com/office/drawing/2014/main" id="{35FD248B-CFE6-4E36-9048-DF26A724F4C9}"/>
              </a:ext>
            </a:extLst>
          </p:cNvPr>
          <p:cNvGraphicFramePr>
            <a:graphicFrameLocks noGrp="1"/>
          </p:cNvGraphicFramePr>
          <p:nvPr>
            <p:extLst>
              <p:ext uri="{D42A27DB-BD31-4B8C-83A1-F6EECF244321}">
                <p14:modId xmlns:p14="http://schemas.microsoft.com/office/powerpoint/2010/main" val="2225942489"/>
              </p:ext>
            </p:extLst>
          </p:nvPr>
        </p:nvGraphicFramePr>
        <p:xfrm>
          <a:off x="612001" y="4869160"/>
          <a:ext cx="7919999" cy="464820"/>
        </p:xfrm>
        <a:graphic>
          <a:graphicData uri="http://schemas.openxmlformats.org/drawingml/2006/table">
            <a:tbl>
              <a:tblPr firstRow="1" firstCol="1" bandRow="1"/>
              <a:tblGrid>
                <a:gridCol w="3455944">
                  <a:extLst>
                    <a:ext uri="{9D8B030D-6E8A-4147-A177-3AD203B41FA5}">
                      <a16:colId xmlns:a16="http://schemas.microsoft.com/office/drawing/2014/main" val="1716322641"/>
                    </a:ext>
                  </a:extLst>
                </a:gridCol>
                <a:gridCol w="892811">
                  <a:extLst>
                    <a:ext uri="{9D8B030D-6E8A-4147-A177-3AD203B41FA5}">
                      <a16:colId xmlns:a16="http://schemas.microsoft.com/office/drawing/2014/main" val="864503018"/>
                    </a:ext>
                  </a:extLst>
                </a:gridCol>
                <a:gridCol w="892811">
                  <a:extLst>
                    <a:ext uri="{9D8B030D-6E8A-4147-A177-3AD203B41FA5}">
                      <a16:colId xmlns:a16="http://schemas.microsoft.com/office/drawing/2014/main" val="3681284996"/>
                    </a:ext>
                  </a:extLst>
                </a:gridCol>
                <a:gridCol w="892811">
                  <a:extLst>
                    <a:ext uri="{9D8B030D-6E8A-4147-A177-3AD203B41FA5}">
                      <a16:colId xmlns:a16="http://schemas.microsoft.com/office/drawing/2014/main" val="3163118971"/>
                    </a:ext>
                  </a:extLst>
                </a:gridCol>
                <a:gridCol w="892811">
                  <a:extLst>
                    <a:ext uri="{9D8B030D-6E8A-4147-A177-3AD203B41FA5}">
                      <a16:colId xmlns:a16="http://schemas.microsoft.com/office/drawing/2014/main" val="1474918590"/>
                    </a:ext>
                  </a:extLst>
                </a:gridCol>
                <a:gridCol w="892811">
                  <a:extLst>
                    <a:ext uri="{9D8B030D-6E8A-4147-A177-3AD203B41FA5}">
                      <a16:colId xmlns:a16="http://schemas.microsoft.com/office/drawing/2014/main" val="1820984261"/>
                    </a:ext>
                  </a:extLst>
                </a:gridCol>
              </a:tblGrid>
              <a:tr h="0">
                <a:tc>
                  <a:txBody>
                    <a:bodyPr/>
                    <a:lstStyle/>
                    <a:p>
                      <a:pPr algn="just">
                        <a:spcAft>
                          <a:spcPts val="0"/>
                        </a:spcAft>
                      </a:pPr>
                      <a:r>
                        <a:rPr lang="en-US" sz="1050" kern="100" spc="-7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spcAft>
                          <a:spcPts val="0"/>
                        </a:spcAft>
                      </a:pPr>
                      <a:r>
                        <a:rPr lang="ja-JP" sz="1050" kern="100" spc="-7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平成</a:t>
                      </a:r>
                      <a:r>
                        <a:rPr lang="en-US" sz="1050" kern="100" spc="-7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28</a:t>
                      </a:r>
                      <a:r>
                        <a:rPr lang="ja-JP" sz="1050" kern="100" spc="-7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年度</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spcAft>
                          <a:spcPts val="0"/>
                        </a:spcAft>
                      </a:pPr>
                      <a:r>
                        <a:rPr lang="ja-JP" sz="1050" kern="100" spc="-7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平成</a:t>
                      </a:r>
                      <a:r>
                        <a:rPr lang="en-US" sz="1050" kern="100" spc="-7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29</a:t>
                      </a:r>
                      <a:r>
                        <a:rPr lang="ja-JP" sz="1050" kern="100" spc="-7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年度</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spcAft>
                          <a:spcPts val="0"/>
                        </a:spcAft>
                      </a:pPr>
                      <a:r>
                        <a:rPr lang="ja-JP" sz="1050" kern="100" spc="-7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平成</a:t>
                      </a:r>
                      <a:r>
                        <a:rPr lang="en-US" sz="1050" kern="100" spc="-7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30</a:t>
                      </a:r>
                      <a:r>
                        <a:rPr lang="ja-JP" sz="1050" kern="100" spc="-7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年度</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spcAft>
                          <a:spcPts val="0"/>
                        </a:spcAft>
                      </a:pPr>
                      <a:r>
                        <a:rPr lang="ja-JP" sz="1050" kern="100" spc="-7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令和元年度</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spcAft>
                          <a:spcPts val="0"/>
                        </a:spcAft>
                      </a:pPr>
                      <a:r>
                        <a:rPr lang="ja-JP" sz="1050" kern="100" spc="-7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令和２年度</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29763035"/>
                  </a:ext>
                </a:extLst>
              </a:tr>
              <a:tr h="0">
                <a:tc>
                  <a:txBody>
                    <a:bodyPr/>
                    <a:lstStyle/>
                    <a:p>
                      <a:pPr algn="l">
                        <a:lnSpc>
                          <a:spcPts val="1200"/>
                        </a:lnSpc>
                        <a:spcAft>
                          <a:spcPts val="0"/>
                        </a:spcAft>
                      </a:pPr>
                      <a:r>
                        <a:rPr lang="ja-JP"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自立支援医療（精神通院）受給者のうち</a:t>
                      </a:r>
                      <a:r>
                        <a:rPr lang="en-US"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r>
                      <a:br>
                        <a:rPr lang="en-US"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br>
                      <a:r>
                        <a:rPr lang="ja-JP"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診断名が「アルコール依存症」の合計（実人数）</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581</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607</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612</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595</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675</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0345090"/>
                  </a:ext>
                </a:extLst>
              </a:tr>
            </a:tbl>
          </a:graphicData>
        </a:graphic>
      </p:graphicFrame>
      <p:graphicFrame>
        <p:nvGraphicFramePr>
          <p:cNvPr id="9" name="表 8">
            <a:extLst>
              <a:ext uri="{FF2B5EF4-FFF2-40B4-BE49-F238E27FC236}">
                <a16:creationId xmlns:a16="http://schemas.microsoft.com/office/drawing/2014/main" id="{A5A6A28B-1A7F-4C93-9EC5-4507D2F803DB}"/>
              </a:ext>
            </a:extLst>
          </p:cNvPr>
          <p:cNvGraphicFramePr>
            <a:graphicFrameLocks noGrp="1"/>
          </p:cNvGraphicFramePr>
          <p:nvPr>
            <p:extLst>
              <p:ext uri="{D42A27DB-BD31-4B8C-83A1-F6EECF244321}">
                <p14:modId xmlns:p14="http://schemas.microsoft.com/office/powerpoint/2010/main" val="3232624979"/>
              </p:ext>
            </p:extLst>
          </p:nvPr>
        </p:nvGraphicFramePr>
        <p:xfrm>
          <a:off x="612001" y="5467041"/>
          <a:ext cx="7919998" cy="1238250"/>
        </p:xfrm>
        <a:graphic>
          <a:graphicData uri="http://schemas.openxmlformats.org/drawingml/2006/table">
            <a:tbl>
              <a:tblPr firstRow="1" firstCol="1" bandRow="1"/>
              <a:tblGrid>
                <a:gridCol w="2663855">
                  <a:extLst>
                    <a:ext uri="{9D8B030D-6E8A-4147-A177-3AD203B41FA5}">
                      <a16:colId xmlns:a16="http://schemas.microsoft.com/office/drawing/2014/main" val="2034126077"/>
                    </a:ext>
                  </a:extLst>
                </a:gridCol>
                <a:gridCol w="792088">
                  <a:extLst>
                    <a:ext uri="{9D8B030D-6E8A-4147-A177-3AD203B41FA5}">
                      <a16:colId xmlns:a16="http://schemas.microsoft.com/office/drawing/2014/main" val="3047316565"/>
                    </a:ext>
                  </a:extLst>
                </a:gridCol>
                <a:gridCol w="892811">
                  <a:extLst>
                    <a:ext uri="{9D8B030D-6E8A-4147-A177-3AD203B41FA5}">
                      <a16:colId xmlns:a16="http://schemas.microsoft.com/office/drawing/2014/main" val="3016981368"/>
                    </a:ext>
                  </a:extLst>
                </a:gridCol>
                <a:gridCol w="892811">
                  <a:extLst>
                    <a:ext uri="{9D8B030D-6E8A-4147-A177-3AD203B41FA5}">
                      <a16:colId xmlns:a16="http://schemas.microsoft.com/office/drawing/2014/main" val="824589904"/>
                    </a:ext>
                  </a:extLst>
                </a:gridCol>
                <a:gridCol w="892811">
                  <a:extLst>
                    <a:ext uri="{9D8B030D-6E8A-4147-A177-3AD203B41FA5}">
                      <a16:colId xmlns:a16="http://schemas.microsoft.com/office/drawing/2014/main" val="1381865723"/>
                    </a:ext>
                  </a:extLst>
                </a:gridCol>
                <a:gridCol w="892811">
                  <a:extLst>
                    <a:ext uri="{9D8B030D-6E8A-4147-A177-3AD203B41FA5}">
                      <a16:colId xmlns:a16="http://schemas.microsoft.com/office/drawing/2014/main" val="414220021"/>
                    </a:ext>
                  </a:extLst>
                </a:gridCol>
                <a:gridCol w="892811">
                  <a:extLst>
                    <a:ext uri="{9D8B030D-6E8A-4147-A177-3AD203B41FA5}">
                      <a16:colId xmlns:a16="http://schemas.microsoft.com/office/drawing/2014/main" val="4177719130"/>
                    </a:ext>
                  </a:extLst>
                </a:gridCol>
              </a:tblGrid>
              <a:tr h="0">
                <a:tc gridSpan="2">
                  <a:txBody>
                    <a:bodyPr/>
                    <a:lstStyle/>
                    <a:p>
                      <a:pPr algn="ctr">
                        <a:spcAft>
                          <a:spcPts val="0"/>
                        </a:spcAft>
                      </a:pPr>
                      <a:r>
                        <a:rPr lang="en-US" sz="1050" kern="100" spc="-7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a:txBody>
                    <a:bodyPr/>
                    <a:lstStyle/>
                    <a:p>
                      <a:pPr algn="ctr">
                        <a:spcAft>
                          <a:spcPts val="0"/>
                        </a:spcAft>
                      </a:pPr>
                      <a:r>
                        <a:rPr lang="ja-JP" sz="1050" kern="100" spc="-7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平成</a:t>
                      </a:r>
                      <a:r>
                        <a:rPr lang="en-US" sz="1050" kern="100" spc="-7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28</a:t>
                      </a:r>
                      <a:r>
                        <a:rPr lang="ja-JP" sz="1050" kern="100" spc="-7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年度</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spcAft>
                          <a:spcPts val="0"/>
                        </a:spcAft>
                      </a:pPr>
                      <a:r>
                        <a:rPr lang="ja-JP" sz="1050" kern="100" spc="-7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平成</a:t>
                      </a:r>
                      <a:r>
                        <a:rPr lang="en-US" sz="1050" kern="100" spc="-7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29</a:t>
                      </a:r>
                      <a:r>
                        <a:rPr lang="ja-JP" sz="1050" kern="100" spc="-7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年度</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spcAft>
                          <a:spcPts val="0"/>
                        </a:spcAft>
                      </a:pPr>
                      <a:r>
                        <a:rPr lang="ja-JP" sz="1050" kern="100" spc="-7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平成</a:t>
                      </a:r>
                      <a:r>
                        <a:rPr lang="en-US" sz="1050" kern="100" spc="-7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30</a:t>
                      </a:r>
                      <a:r>
                        <a:rPr lang="ja-JP" sz="1050" kern="100" spc="-7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年度</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spcAft>
                          <a:spcPts val="0"/>
                        </a:spcAft>
                      </a:pPr>
                      <a:r>
                        <a:rPr lang="ja-JP" sz="1050" kern="100" spc="-7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令和元年度</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spcAft>
                          <a:spcPts val="0"/>
                        </a:spcAft>
                      </a:pPr>
                      <a:r>
                        <a:rPr lang="ja-JP" sz="1050" kern="100" spc="-7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令和２年度</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814578819"/>
                  </a:ext>
                </a:extLst>
              </a:tr>
              <a:tr h="179705">
                <a:tc rowSpan="2">
                  <a:txBody>
                    <a:bodyPr/>
                    <a:lstStyle/>
                    <a:p>
                      <a:pPr algn="just">
                        <a:lnSpc>
                          <a:spcPts val="1200"/>
                        </a:lnSpc>
                        <a:spcAft>
                          <a:spcPts val="0"/>
                        </a:spcAft>
                      </a:pPr>
                      <a:r>
                        <a:rPr lang="ja-JP"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保健センターの精神保健福祉相談のうち「アルコール」の相談</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pPr>
                      <a:r>
                        <a:rPr lang="ja-JP"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延べ件数</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r">
                        <a:lnSpc>
                          <a:spcPts val="1200"/>
                        </a:lnSpc>
                        <a:spcAft>
                          <a:spcPts val="0"/>
                        </a:spcAft>
                      </a:pPr>
                      <a:r>
                        <a:rPr lang="en-US"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1,299</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1,838</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1,558</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1,716</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1,810</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915042551"/>
                  </a:ext>
                </a:extLst>
              </a:tr>
              <a:tr h="179705">
                <a:tc vMerge="1">
                  <a:txBody>
                    <a:bodyPr/>
                    <a:lstStyle/>
                    <a:p>
                      <a:endParaRPr kumimoji="1" lang="ja-JP" altLang="en-US"/>
                    </a:p>
                  </a:txBody>
                  <a:tcPr/>
                </a:tc>
                <a:tc>
                  <a:txBody>
                    <a:bodyPr/>
                    <a:lstStyle/>
                    <a:p>
                      <a:pPr algn="ctr">
                        <a:lnSpc>
                          <a:spcPts val="1200"/>
                        </a:lnSpc>
                        <a:spcAft>
                          <a:spcPts val="0"/>
                        </a:spcAft>
                      </a:pPr>
                      <a:r>
                        <a:rPr lang="ja-JP"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実人数</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154</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152</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163</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143</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127</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0610565"/>
                  </a:ext>
                </a:extLst>
              </a:tr>
              <a:tr h="179705">
                <a:tc rowSpan="2">
                  <a:txBody>
                    <a:bodyPr/>
                    <a:lstStyle/>
                    <a:p>
                      <a:pPr algn="just">
                        <a:lnSpc>
                          <a:spcPts val="1200"/>
                        </a:lnSpc>
                        <a:spcAft>
                          <a:spcPts val="0"/>
                        </a:spcAft>
                      </a:pPr>
                      <a:r>
                        <a:rPr lang="ja-JP"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こころの健康センターにおける電話相談のうち「アルコール相談」</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lnSpc>
                          <a:spcPts val="1200"/>
                        </a:lnSpc>
                        <a:spcAft>
                          <a:spcPts val="0"/>
                        </a:spcAft>
                      </a:pPr>
                      <a:r>
                        <a:rPr lang="ja-JP"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延べ件数</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29</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18</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32</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20</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44</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592431393"/>
                  </a:ext>
                </a:extLst>
              </a:tr>
              <a:tr h="179705">
                <a:tc vMerge="1">
                  <a:txBody>
                    <a:bodyPr/>
                    <a:lstStyle/>
                    <a:p>
                      <a:endParaRPr kumimoji="1" lang="ja-JP" altLang="en-US"/>
                    </a:p>
                  </a:txBody>
                  <a:tcPr/>
                </a:tc>
                <a:tc>
                  <a:txBody>
                    <a:bodyPr/>
                    <a:lstStyle/>
                    <a:p>
                      <a:pPr algn="ctr">
                        <a:lnSpc>
                          <a:spcPts val="1200"/>
                        </a:lnSpc>
                        <a:spcAft>
                          <a:spcPts val="0"/>
                        </a:spcAft>
                      </a:pPr>
                      <a:r>
                        <a:rPr lang="ja-JP"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実人数</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29</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18</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32</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20</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44</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2803067847"/>
                  </a:ext>
                </a:extLst>
              </a:tr>
              <a:tr h="179705">
                <a:tc rowSpan="2">
                  <a:txBody>
                    <a:bodyPr/>
                    <a:lstStyle/>
                    <a:p>
                      <a:pPr algn="just">
                        <a:lnSpc>
                          <a:spcPts val="1200"/>
                        </a:lnSpc>
                        <a:spcAft>
                          <a:spcPts val="0"/>
                        </a:spcAft>
                      </a:pPr>
                      <a:r>
                        <a:rPr lang="ja-JP"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アルコールに関する相談　合計</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pPr>
                      <a:r>
                        <a:rPr lang="ja-JP"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延べ件数</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1,328</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1,856</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1,590</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1,736</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1,854</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676168050"/>
                  </a:ext>
                </a:extLst>
              </a:tr>
              <a:tr h="179705">
                <a:tc vMerge="1">
                  <a:txBody>
                    <a:bodyPr/>
                    <a:lstStyle/>
                    <a:p>
                      <a:endParaRPr kumimoji="1" lang="ja-JP" altLang="en-US"/>
                    </a:p>
                  </a:txBody>
                  <a:tcPr/>
                </a:tc>
                <a:tc>
                  <a:txBody>
                    <a:bodyPr/>
                    <a:lstStyle/>
                    <a:p>
                      <a:pPr algn="ctr">
                        <a:lnSpc>
                          <a:spcPts val="1200"/>
                        </a:lnSpc>
                        <a:spcAft>
                          <a:spcPts val="0"/>
                        </a:spcAft>
                      </a:pPr>
                      <a:r>
                        <a:rPr lang="ja-JP"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実人数</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183</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170</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195</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163</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171</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23498257"/>
                  </a:ext>
                </a:extLst>
              </a:tr>
            </a:tbl>
          </a:graphicData>
        </a:graphic>
      </p:graphicFrame>
      <p:sp>
        <p:nvSpPr>
          <p:cNvPr id="17" name="テキスト ボックス 16">
            <a:extLst>
              <a:ext uri="{FF2B5EF4-FFF2-40B4-BE49-F238E27FC236}">
                <a16:creationId xmlns:a16="http://schemas.microsoft.com/office/drawing/2014/main" id="{87049328-221C-495B-9B25-98A64DA5770F}"/>
              </a:ext>
            </a:extLst>
          </p:cNvPr>
          <p:cNvSpPr txBox="1"/>
          <p:nvPr/>
        </p:nvSpPr>
        <p:spPr>
          <a:xfrm>
            <a:off x="539552" y="4077072"/>
            <a:ext cx="7272808" cy="246221"/>
          </a:xfrm>
          <a:prstGeom prst="rect">
            <a:avLst/>
          </a:prstGeom>
          <a:noFill/>
        </p:spPr>
        <p:txBody>
          <a:bodyPr wrap="square" rtlCol="0">
            <a:spAutoFit/>
          </a:bodyPr>
          <a:lstStyle/>
          <a:p>
            <a:r>
              <a:rPr lang="ja-JP" altLang="en-US" sz="1000" dirty="0">
                <a:latin typeface="Meiryo UI" panose="020B0604030504040204" pitchFamily="50" charset="-128"/>
                <a:ea typeface="Meiryo UI" panose="020B0604030504040204" pitchFamily="50" charset="-128"/>
              </a:rPr>
              <a:t>（出典）</a:t>
            </a:r>
            <a:r>
              <a:rPr lang="ja-JP" altLang="ja-JP" sz="1000" dirty="0">
                <a:latin typeface="Meiryo UI" panose="020B0604030504040204" pitchFamily="50" charset="-128"/>
                <a:ea typeface="Meiryo UI" panose="020B0604030504040204" pitchFamily="50" charset="-128"/>
              </a:rPr>
              <a:t>平成</a:t>
            </a:r>
            <a:r>
              <a:rPr lang="en-US" altLang="ja-JP" sz="1000" dirty="0">
                <a:latin typeface="Meiryo UI" panose="020B0604030504040204" pitchFamily="50" charset="-128"/>
                <a:ea typeface="Meiryo UI" panose="020B0604030504040204" pitchFamily="50" charset="-128"/>
              </a:rPr>
              <a:t>25</a:t>
            </a:r>
            <a:r>
              <a:rPr lang="ja-JP" altLang="ja-JP" sz="1000" dirty="0">
                <a:latin typeface="Meiryo UI" panose="020B0604030504040204" pitchFamily="50" charset="-128"/>
                <a:ea typeface="Meiryo UI" panose="020B0604030504040204" pitchFamily="50" charset="-128"/>
              </a:rPr>
              <a:t>年「厚生労働省研究班」　</a:t>
            </a:r>
            <a:r>
              <a:rPr lang="en-US" altLang="ja-JP" sz="1000" dirty="0">
                <a:latin typeface="Meiryo UI" panose="020B0604030504040204" pitchFamily="50" charset="-128"/>
                <a:ea typeface="Meiryo UI" panose="020B0604030504040204" pitchFamily="50" charset="-128"/>
              </a:rPr>
              <a:t>※</a:t>
            </a:r>
            <a:r>
              <a:rPr lang="ja-JP" altLang="ja-JP" sz="1000" dirty="0">
                <a:latin typeface="Meiryo UI" panose="020B0604030504040204" pitchFamily="50" charset="-128"/>
                <a:ea typeface="Meiryo UI" panose="020B0604030504040204" pitchFamily="50" charset="-128"/>
              </a:rPr>
              <a:t>平成</a:t>
            </a:r>
            <a:r>
              <a:rPr lang="en-US" altLang="ja-JP" sz="1000" dirty="0">
                <a:latin typeface="Meiryo UI" panose="020B0604030504040204" pitchFamily="50" charset="-128"/>
                <a:ea typeface="Meiryo UI" panose="020B0604030504040204" pitchFamily="50" charset="-128"/>
              </a:rPr>
              <a:t>25</a:t>
            </a:r>
            <a:r>
              <a:rPr lang="ja-JP" altLang="ja-JP" sz="1000" dirty="0">
                <a:latin typeface="Meiryo UI" panose="020B0604030504040204" pitchFamily="50" charset="-128"/>
                <a:ea typeface="Meiryo UI" panose="020B0604030504040204" pitchFamily="50" charset="-128"/>
              </a:rPr>
              <a:t>年の調査結果を平成</a:t>
            </a:r>
            <a:r>
              <a:rPr lang="en-US" altLang="ja-JP" sz="1000" dirty="0">
                <a:latin typeface="Meiryo UI" panose="020B0604030504040204" pitchFamily="50" charset="-128"/>
                <a:ea typeface="Meiryo UI" panose="020B0604030504040204" pitchFamily="50" charset="-128"/>
              </a:rPr>
              <a:t>24</a:t>
            </a:r>
            <a:r>
              <a:rPr lang="ja-JP" altLang="ja-JP"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10</a:t>
            </a:r>
            <a:r>
              <a:rPr lang="ja-JP" altLang="ja-JP" sz="1000" dirty="0">
                <a:latin typeface="Meiryo UI" panose="020B0604030504040204" pitchFamily="50" charset="-128"/>
                <a:ea typeface="Meiryo UI" panose="020B0604030504040204" pitchFamily="50" charset="-128"/>
              </a:rPr>
              <a:t>月の日本人口で年齢調整した値と推計値</a:t>
            </a:r>
          </a:p>
        </p:txBody>
      </p:sp>
    </p:spTree>
    <p:extLst>
      <p:ext uri="{BB962C8B-B14F-4D97-AF65-F5344CB8AC3E}">
        <p14:creationId xmlns:p14="http://schemas.microsoft.com/office/powerpoint/2010/main" val="2431722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415" y="-22129"/>
            <a:ext cx="9144000" cy="1143000"/>
          </a:xfrm>
        </p:spPr>
        <p:txBody>
          <a:bodyPr>
            <a:noAutofit/>
          </a:bodyPr>
          <a:lstStyle/>
          <a:p>
            <a:pPr algn="l"/>
            <a:r>
              <a:rPr lang="en-US" altLang="ja-JP" sz="3600" dirty="0"/>
              <a:t>Ⅰ</a:t>
            </a:r>
            <a:r>
              <a:rPr lang="ja-JP" altLang="en-US" sz="3600" dirty="0" err="1"/>
              <a:t>．</a:t>
            </a:r>
            <a:r>
              <a:rPr lang="ja-JP" altLang="en-US" sz="3600" dirty="0"/>
              <a:t>依存症対策の推進②</a:t>
            </a:r>
            <a:endParaRPr kumimoji="1" lang="ja-JP" altLang="en-US" sz="3600" dirty="0"/>
          </a:p>
        </p:txBody>
      </p:sp>
      <p:sp>
        <p:nvSpPr>
          <p:cNvPr id="14" name="正方形/長方形 13"/>
          <p:cNvSpPr/>
          <p:nvPr/>
        </p:nvSpPr>
        <p:spPr>
          <a:xfrm>
            <a:off x="342000" y="1052736"/>
            <a:ext cx="8460000" cy="720000"/>
          </a:xfrm>
          <a:prstGeom prst="rect">
            <a:avLst/>
          </a:prstGeom>
          <a:ln>
            <a:noFill/>
          </a:ln>
          <a:effectLst>
            <a:glow rad="63500">
              <a:schemeClr val="accent2">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6"/>
          </a:lnRef>
          <a:fillRef idx="1">
            <a:schemeClr val="lt1"/>
          </a:fillRef>
          <a:effectRef idx="0">
            <a:schemeClr val="accent6"/>
          </a:effectRef>
          <a:fontRef idx="minor">
            <a:schemeClr val="dk1"/>
          </a:fontRef>
        </p:style>
        <p:txBody>
          <a:bodyPr rtlCol="0" anchor="ctr"/>
          <a:lstStyle/>
          <a:p>
            <a:r>
              <a:rPr lang="ja-JP" altLang="en-US" kern="100" dirty="0">
                <a:latin typeface="Meiryo UI" panose="020B0604030504040204" pitchFamily="50" charset="-128"/>
                <a:ea typeface="Meiryo UI" panose="020B0604030504040204" pitchFamily="50" charset="-128"/>
                <a:cs typeface="Meiryo UI" panose="020B0604030504040204" pitchFamily="50" charset="-128"/>
              </a:rPr>
              <a:t>依存症対策を推進するため、相談窓口の充実を図るとともに、依存症者支援にかかる関係機関に対する研修等を実施することで相談対応力の向上に取組みます。</a:t>
            </a:r>
          </a:p>
        </p:txBody>
      </p:sp>
      <p:sp>
        <p:nvSpPr>
          <p:cNvPr id="6" name="スライド番号プレースホルダー 5"/>
          <p:cNvSpPr>
            <a:spLocks noGrp="1"/>
          </p:cNvSpPr>
          <p:nvPr>
            <p:ph type="sldNum" sz="quarter" idx="12"/>
          </p:nvPr>
        </p:nvSpPr>
        <p:spPr>
          <a:xfrm>
            <a:off x="7010400" y="6499869"/>
            <a:ext cx="2133600" cy="365125"/>
          </a:xfrm>
        </p:spPr>
        <p:txBody>
          <a:bodyPr/>
          <a:lstStyle/>
          <a:p>
            <a:fld id="{E1872ECA-8BD3-40A3-BCA8-B8E971B7B40A}" type="slidenum">
              <a:rPr kumimoji="1" lang="ja-JP" altLang="en-US" smtClean="0"/>
              <a:t>4</a:t>
            </a:fld>
            <a:endParaRPr kumimoji="1" lang="ja-JP" altLang="en-US" dirty="0"/>
          </a:p>
        </p:txBody>
      </p:sp>
      <p:sp>
        <p:nvSpPr>
          <p:cNvPr id="7" name="テキスト ボックス 6"/>
          <p:cNvSpPr txBox="1"/>
          <p:nvPr/>
        </p:nvSpPr>
        <p:spPr>
          <a:xfrm>
            <a:off x="611560" y="1844824"/>
            <a:ext cx="6050233" cy="338554"/>
          </a:xfrm>
          <a:prstGeom prst="rect">
            <a:avLst/>
          </a:prstGeom>
          <a:noFill/>
        </p:spPr>
        <p:txBody>
          <a:bodyPr wrap="square" rtlCol="0">
            <a:spAutoFit/>
          </a:bodyPr>
          <a:lstStyle/>
          <a:p>
            <a:r>
              <a:rPr kumimoji="1" lang="ja-JP" altLang="en-US" sz="1600" b="1" dirty="0">
                <a:latin typeface="Meiryo UI" panose="020B0604030504040204" pitchFamily="50" charset="-128"/>
                <a:ea typeface="Meiryo UI" panose="020B0604030504040204" pitchFamily="50" charset="-128"/>
              </a:rPr>
              <a:t>わが国の依存症者の状況と本市の状況（薬物依存症）</a:t>
            </a:r>
          </a:p>
        </p:txBody>
      </p:sp>
      <p:sp>
        <p:nvSpPr>
          <p:cNvPr id="13" name="テキスト ボックス 12"/>
          <p:cNvSpPr txBox="1"/>
          <p:nvPr/>
        </p:nvSpPr>
        <p:spPr>
          <a:xfrm>
            <a:off x="539552" y="3470811"/>
            <a:ext cx="8064896" cy="246221"/>
          </a:xfrm>
          <a:prstGeom prst="rect">
            <a:avLst/>
          </a:prstGeom>
          <a:noFill/>
        </p:spPr>
        <p:txBody>
          <a:bodyPr wrap="square" rtlCol="0">
            <a:spAutoFit/>
          </a:bodyPr>
          <a:lstStyle/>
          <a:p>
            <a:r>
              <a:rPr lang="ja-JP" altLang="ja-JP" sz="1000" dirty="0">
                <a:latin typeface="Meiryo UI" panose="020B0604030504040204" pitchFamily="50" charset="-128"/>
                <a:ea typeface="Meiryo UI" panose="020B0604030504040204" pitchFamily="50" charset="-128"/>
              </a:rPr>
              <a:t>（出典）</a:t>
            </a:r>
            <a:r>
              <a:rPr lang="en-US" altLang="ja-JP" sz="1000" dirty="0">
                <a:latin typeface="Meiryo UI" panose="020B0604030504040204" pitchFamily="50" charset="-128"/>
                <a:ea typeface="Meiryo UI" panose="020B0604030504040204" pitchFamily="50" charset="-128"/>
              </a:rPr>
              <a:t>2019 </a:t>
            </a:r>
            <a:r>
              <a:rPr lang="ja-JP" altLang="ja-JP" sz="1000" dirty="0">
                <a:latin typeface="Meiryo UI" panose="020B0604030504040204" pitchFamily="50" charset="-128"/>
                <a:ea typeface="Meiryo UI" panose="020B0604030504040204" pitchFamily="50" charset="-128"/>
              </a:rPr>
              <a:t>「薬物乱用・依存状況の実態把握と薬物依存症者の社会復帰に向けた支援に関する研究」</a:t>
            </a:r>
          </a:p>
        </p:txBody>
      </p:sp>
      <p:graphicFrame>
        <p:nvGraphicFramePr>
          <p:cNvPr id="3" name="表 2">
            <a:extLst>
              <a:ext uri="{FF2B5EF4-FFF2-40B4-BE49-F238E27FC236}">
                <a16:creationId xmlns:a16="http://schemas.microsoft.com/office/drawing/2014/main" id="{D5AB3B39-7DEB-41F2-84E2-8C5278DD9FC7}"/>
              </a:ext>
            </a:extLst>
          </p:cNvPr>
          <p:cNvGraphicFramePr>
            <a:graphicFrameLocks noGrp="1"/>
          </p:cNvGraphicFramePr>
          <p:nvPr>
            <p:extLst>
              <p:ext uri="{D42A27DB-BD31-4B8C-83A1-F6EECF244321}">
                <p14:modId xmlns:p14="http://schemas.microsoft.com/office/powerpoint/2010/main" val="3099458820"/>
              </p:ext>
            </p:extLst>
          </p:nvPr>
        </p:nvGraphicFramePr>
        <p:xfrm>
          <a:off x="612001" y="2204864"/>
          <a:ext cx="7919999" cy="1260001"/>
        </p:xfrm>
        <a:graphic>
          <a:graphicData uri="http://schemas.openxmlformats.org/drawingml/2006/table">
            <a:tbl>
              <a:tblPr firstRow="1" firstCol="1" bandRow="1"/>
              <a:tblGrid>
                <a:gridCol w="5040119">
                  <a:extLst>
                    <a:ext uri="{9D8B030D-6E8A-4147-A177-3AD203B41FA5}">
                      <a16:colId xmlns:a16="http://schemas.microsoft.com/office/drawing/2014/main" val="2763567621"/>
                    </a:ext>
                  </a:extLst>
                </a:gridCol>
                <a:gridCol w="1439940">
                  <a:extLst>
                    <a:ext uri="{9D8B030D-6E8A-4147-A177-3AD203B41FA5}">
                      <a16:colId xmlns:a16="http://schemas.microsoft.com/office/drawing/2014/main" val="2232313099"/>
                    </a:ext>
                  </a:extLst>
                </a:gridCol>
                <a:gridCol w="1439940">
                  <a:extLst>
                    <a:ext uri="{9D8B030D-6E8A-4147-A177-3AD203B41FA5}">
                      <a16:colId xmlns:a16="http://schemas.microsoft.com/office/drawing/2014/main" val="4183199688"/>
                    </a:ext>
                  </a:extLst>
                </a:gridCol>
              </a:tblGrid>
              <a:tr h="312141">
                <a:tc>
                  <a:txBody>
                    <a:bodyPr/>
                    <a:lstStyle/>
                    <a:p>
                      <a:endParaRPr lang="ja-JP" sz="1050" kern="100">
                        <a:effectLst/>
                        <a:latin typeface="Meiryo UI" panose="020B0604030504040204" pitchFamily="50" charset="-128"/>
                        <a:ea typeface="Meiryo UI" panose="020B0604030504040204" pitchFamily="50" charset="-128"/>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ts val="1200"/>
                        </a:lnSpc>
                        <a:spcAft>
                          <a:spcPts val="0"/>
                        </a:spcAft>
                      </a:pPr>
                      <a:r>
                        <a:rPr lang="ja-JP" sz="1050" kern="100">
                          <a:effectLst/>
                          <a:latin typeface="Meiryo UI" panose="020B0604030504040204" pitchFamily="50" charset="-128"/>
                          <a:ea typeface="Meiryo UI" panose="020B0604030504040204" pitchFamily="50" charset="-128"/>
                          <a:cs typeface="Times New Roman" panose="02020603050405020304" pitchFamily="18" charset="0"/>
                        </a:rPr>
                        <a:t>全国推計</a:t>
                      </a: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r>
                      <a:br>
                        <a:rPr lang="en-US" sz="1050" kern="100">
                          <a:effectLst/>
                          <a:latin typeface="Meiryo UI" panose="020B0604030504040204" pitchFamily="50" charset="-128"/>
                          <a:ea typeface="Meiryo UI" panose="020B0604030504040204" pitchFamily="50" charset="-128"/>
                          <a:cs typeface="Times New Roman" panose="02020603050405020304" pitchFamily="18" charset="0"/>
                        </a:rPr>
                      </a:br>
                      <a:r>
                        <a:rPr lang="ja-JP" sz="1050" kern="100">
                          <a:effectLst/>
                          <a:latin typeface="Meiryo UI" panose="020B0604030504040204" pitchFamily="50" charset="-128"/>
                          <a:ea typeface="Meiryo UI" panose="020B0604030504040204" pitchFamily="50" charset="-128"/>
                          <a:cs typeface="Times New Roman" panose="02020603050405020304" pitchFamily="18" charset="0"/>
                        </a:rPr>
                        <a:t>１億２千万人</a:t>
                      </a: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ts val="1200"/>
                        </a:lnSpc>
                        <a:spcAft>
                          <a:spcPts val="0"/>
                        </a:spcAft>
                      </a:pP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堺市推計</a:t>
                      </a:r>
                      <a: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t/>
                      </a:r>
                      <a:b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br>
                      <a: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t>83</a:t>
                      </a: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万人</a:t>
                      </a: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320827843"/>
                  </a:ext>
                </a:extLst>
              </a:tr>
              <a:tr h="284561">
                <a:tc>
                  <a:txBody>
                    <a:bodyPr/>
                    <a:lstStyle/>
                    <a:p>
                      <a:pPr algn="just">
                        <a:lnSpc>
                          <a:spcPts val="1200"/>
                        </a:lnSpc>
                        <a:spcAft>
                          <a:spcPts val="0"/>
                        </a:spcAft>
                      </a:pPr>
                      <a:r>
                        <a:rPr lang="ja-JP" sz="1050" kern="100">
                          <a:effectLst/>
                          <a:latin typeface="Meiryo UI" panose="020B0604030504040204" pitchFamily="50" charset="-128"/>
                          <a:ea typeface="Meiryo UI" panose="020B0604030504040204" pitchFamily="50" charset="-128"/>
                          <a:cs typeface="Times New Roman" panose="02020603050405020304" pitchFamily="18" charset="0"/>
                        </a:rPr>
                        <a:t>薬物依存症者の推計は不明</a:t>
                      </a: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pPr>
                      <a:r>
                        <a:rPr lang="ja-JP" sz="1050" kern="100">
                          <a:effectLst/>
                          <a:latin typeface="Meiryo UI" panose="020B0604030504040204" pitchFamily="50" charset="-128"/>
                          <a:ea typeface="Meiryo UI" panose="020B0604030504040204" pitchFamily="50" charset="-128"/>
                          <a:cs typeface="Times New Roman" panose="02020603050405020304" pitchFamily="18" charset="0"/>
                        </a:rPr>
                        <a:t>－</a:t>
                      </a: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pPr>
                      <a:r>
                        <a:rPr lang="ja-JP" sz="1050" kern="100">
                          <a:effectLst/>
                          <a:latin typeface="Meiryo UI" panose="020B0604030504040204" pitchFamily="50" charset="-128"/>
                          <a:ea typeface="Meiryo UI" panose="020B0604030504040204" pitchFamily="50" charset="-128"/>
                          <a:cs typeface="Times New Roman" panose="02020603050405020304" pitchFamily="18" charset="0"/>
                        </a:rPr>
                        <a:t>－</a:t>
                      </a: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54056450"/>
                  </a:ext>
                </a:extLst>
              </a:tr>
              <a:tr h="663299">
                <a:tc>
                  <a:txBody>
                    <a:bodyPr/>
                    <a:lstStyle/>
                    <a:p>
                      <a:pPr algn="just">
                        <a:lnSpc>
                          <a:spcPts val="1200"/>
                        </a:lnSpc>
                        <a:spcAft>
                          <a:spcPts val="0"/>
                        </a:spcAft>
                      </a:pP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薬物使用の生涯経験率　　</a:t>
                      </a:r>
                      <a: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t>2.5</a:t>
                      </a: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a:t>
                      </a:r>
                    </a:p>
                    <a:p>
                      <a:pPr algn="just">
                        <a:lnSpc>
                          <a:spcPts val="1200"/>
                        </a:lnSpc>
                        <a:spcBef>
                          <a:spcPts val="300"/>
                        </a:spcBef>
                        <a:spcAft>
                          <a:spcPts val="0"/>
                        </a:spcAft>
                      </a:pP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薬物使用に関する全国住民調査（</a:t>
                      </a:r>
                      <a: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t>15</a:t>
                      </a: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歳以上から</a:t>
                      </a:r>
                      <a: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t>64</a:t>
                      </a: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歳以下）</a:t>
                      </a:r>
                    </a:p>
                    <a:p>
                      <a:pPr marL="101600" indent="-101600" algn="l">
                        <a:lnSpc>
                          <a:spcPts val="1200"/>
                        </a:lnSpc>
                        <a:spcAft>
                          <a:spcPts val="0"/>
                        </a:spcAft>
                      </a:pP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※有機溶剤、大麻、覚せい剤、コカイン、</a:t>
                      </a:r>
                      <a: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t>MDMA</a:t>
                      </a:r>
                      <a:r>
                        <a:rPr lang="ja-JP" sz="1050" kern="100" dirty="0" err="1">
                          <a:effectLst/>
                          <a:latin typeface="Meiryo UI" panose="020B0604030504040204" pitchFamily="50" charset="-128"/>
                          <a:ea typeface="Meiryo UI" panose="020B0604030504040204" pitchFamily="50" charset="-128"/>
                          <a:cs typeface="Times New Roman" panose="02020603050405020304" pitchFamily="18" charset="0"/>
                        </a:rPr>
                        <a:t>、</a:t>
                      </a: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危険ドラッグのいずれかを１度でも使用した経験者：薬物乱用者含む</a:t>
                      </a: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t>2,180,000</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t>14,300</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8418464"/>
                  </a:ext>
                </a:extLst>
              </a:tr>
            </a:tbl>
          </a:graphicData>
        </a:graphic>
      </p:graphicFrame>
      <p:sp>
        <p:nvSpPr>
          <p:cNvPr id="15" name="下矢印 9">
            <a:extLst>
              <a:ext uri="{FF2B5EF4-FFF2-40B4-BE49-F238E27FC236}">
                <a16:creationId xmlns:a16="http://schemas.microsoft.com/office/drawing/2014/main" id="{DBAC2532-706E-4C6C-ADC6-38EE4F7C71A8}"/>
              </a:ext>
            </a:extLst>
          </p:cNvPr>
          <p:cNvSpPr/>
          <p:nvPr/>
        </p:nvSpPr>
        <p:spPr>
          <a:xfrm>
            <a:off x="2411760" y="3795438"/>
            <a:ext cx="4104456" cy="4256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latin typeface="Meiryo UI" panose="020B0604030504040204" pitchFamily="50" charset="-128"/>
                <a:ea typeface="Meiryo UI" panose="020B0604030504040204" pitchFamily="50" charset="-128"/>
              </a:rPr>
              <a:t>堺市の相談実績等</a:t>
            </a:r>
          </a:p>
        </p:txBody>
      </p:sp>
      <p:graphicFrame>
        <p:nvGraphicFramePr>
          <p:cNvPr id="4" name="表 3">
            <a:extLst>
              <a:ext uri="{FF2B5EF4-FFF2-40B4-BE49-F238E27FC236}">
                <a16:creationId xmlns:a16="http://schemas.microsoft.com/office/drawing/2014/main" id="{C21D8666-9292-4892-A0AB-9F6EC1C94160}"/>
              </a:ext>
            </a:extLst>
          </p:cNvPr>
          <p:cNvGraphicFramePr>
            <a:graphicFrameLocks noGrp="1"/>
          </p:cNvGraphicFramePr>
          <p:nvPr>
            <p:extLst>
              <p:ext uri="{D42A27DB-BD31-4B8C-83A1-F6EECF244321}">
                <p14:modId xmlns:p14="http://schemas.microsoft.com/office/powerpoint/2010/main" val="155147821"/>
              </p:ext>
            </p:extLst>
          </p:nvPr>
        </p:nvGraphicFramePr>
        <p:xfrm>
          <a:off x="612001" y="4293096"/>
          <a:ext cx="7919998" cy="648000"/>
        </p:xfrm>
        <a:graphic>
          <a:graphicData uri="http://schemas.openxmlformats.org/drawingml/2006/table">
            <a:tbl>
              <a:tblPr firstRow="1" firstCol="1" bandRow="1"/>
              <a:tblGrid>
                <a:gridCol w="3455943">
                  <a:extLst>
                    <a:ext uri="{9D8B030D-6E8A-4147-A177-3AD203B41FA5}">
                      <a16:colId xmlns:a16="http://schemas.microsoft.com/office/drawing/2014/main" val="2109616062"/>
                    </a:ext>
                  </a:extLst>
                </a:gridCol>
                <a:gridCol w="892811">
                  <a:extLst>
                    <a:ext uri="{9D8B030D-6E8A-4147-A177-3AD203B41FA5}">
                      <a16:colId xmlns:a16="http://schemas.microsoft.com/office/drawing/2014/main" val="2857870212"/>
                    </a:ext>
                  </a:extLst>
                </a:gridCol>
                <a:gridCol w="892811">
                  <a:extLst>
                    <a:ext uri="{9D8B030D-6E8A-4147-A177-3AD203B41FA5}">
                      <a16:colId xmlns:a16="http://schemas.microsoft.com/office/drawing/2014/main" val="4034556683"/>
                    </a:ext>
                  </a:extLst>
                </a:gridCol>
                <a:gridCol w="892811">
                  <a:extLst>
                    <a:ext uri="{9D8B030D-6E8A-4147-A177-3AD203B41FA5}">
                      <a16:colId xmlns:a16="http://schemas.microsoft.com/office/drawing/2014/main" val="1771047404"/>
                    </a:ext>
                  </a:extLst>
                </a:gridCol>
                <a:gridCol w="892811">
                  <a:extLst>
                    <a:ext uri="{9D8B030D-6E8A-4147-A177-3AD203B41FA5}">
                      <a16:colId xmlns:a16="http://schemas.microsoft.com/office/drawing/2014/main" val="1869318052"/>
                    </a:ext>
                  </a:extLst>
                </a:gridCol>
                <a:gridCol w="892811">
                  <a:extLst>
                    <a:ext uri="{9D8B030D-6E8A-4147-A177-3AD203B41FA5}">
                      <a16:colId xmlns:a16="http://schemas.microsoft.com/office/drawing/2014/main" val="2518978366"/>
                    </a:ext>
                  </a:extLst>
                </a:gridCol>
              </a:tblGrid>
              <a:tr h="168000">
                <a:tc>
                  <a:txBody>
                    <a:bodyPr/>
                    <a:lstStyle/>
                    <a:p>
                      <a:pPr algn="ctr">
                        <a:spcAft>
                          <a:spcPts val="0"/>
                        </a:spcAft>
                      </a:pPr>
                      <a:r>
                        <a:rPr lang="en-US" sz="1050" kern="100" spc="-70" dirty="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spcAft>
                          <a:spcPts val="0"/>
                        </a:spcAft>
                      </a:pPr>
                      <a:r>
                        <a:rPr lang="ja-JP" sz="1050" kern="100" spc="-70">
                          <a:effectLst/>
                          <a:latin typeface="Meiryo UI" panose="020B0604030504040204" pitchFamily="50" charset="-128"/>
                          <a:ea typeface="Meiryo UI" panose="020B0604030504040204" pitchFamily="50" charset="-128"/>
                          <a:cs typeface="Times New Roman" panose="02020603050405020304" pitchFamily="18" charset="0"/>
                        </a:rPr>
                        <a:t>平成</a:t>
                      </a:r>
                      <a:r>
                        <a:rPr lang="en-US" sz="1050" kern="100" spc="-70">
                          <a:effectLst/>
                          <a:latin typeface="Meiryo UI" panose="020B0604030504040204" pitchFamily="50" charset="-128"/>
                          <a:ea typeface="Meiryo UI" panose="020B0604030504040204" pitchFamily="50" charset="-128"/>
                          <a:cs typeface="Times New Roman" panose="02020603050405020304" pitchFamily="18" charset="0"/>
                        </a:rPr>
                        <a:t>28</a:t>
                      </a:r>
                      <a:r>
                        <a:rPr lang="ja-JP" sz="1050" kern="100" spc="-70">
                          <a:effectLst/>
                          <a:latin typeface="Meiryo UI" panose="020B0604030504040204" pitchFamily="50" charset="-128"/>
                          <a:ea typeface="Meiryo UI" panose="020B0604030504040204" pitchFamily="50" charset="-128"/>
                          <a:cs typeface="Times New Roman" panose="02020603050405020304" pitchFamily="18" charset="0"/>
                        </a:rPr>
                        <a:t>年度</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spcAft>
                          <a:spcPts val="0"/>
                        </a:spcAft>
                      </a:pPr>
                      <a:r>
                        <a:rPr lang="ja-JP" sz="1050" kern="100" spc="-70">
                          <a:effectLst/>
                          <a:latin typeface="Meiryo UI" panose="020B0604030504040204" pitchFamily="50" charset="-128"/>
                          <a:ea typeface="Meiryo UI" panose="020B0604030504040204" pitchFamily="50" charset="-128"/>
                          <a:cs typeface="Times New Roman" panose="02020603050405020304" pitchFamily="18" charset="0"/>
                        </a:rPr>
                        <a:t>平成</a:t>
                      </a:r>
                      <a:r>
                        <a:rPr lang="en-US" sz="1050" kern="100" spc="-70">
                          <a:effectLst/>
                          <a:latin typeface="Meiryo UI" panose="020B0604030504040204" pitchFamily="50" charset="-128"/>
                          <a:ea typeface="Meiryo UI" panose="020B0604030504040204" pitchFamily="50" charset="-128"/>
                          <a:cs typeface="Times New Roman" panose="02020603050405020304" pitchFamily="18" charset="0"/>
                        </a:rPr>
                        <a:t>29</a:t>
                      </a:r>
                      <a:r>
                        <a:rPr lang="ja-JP" sz="1050" kern="100" spc="-70">
                          <a:effectLst/>
                          <a:latin typeface="Meiryo UI" panose="020B0604030504040204" pitchFamily="50" charset="-128"/>
                          <a:ea typeface="Meiryo UI" panose="020B0604030504040204" pitchFamily="50" charset="-128"/>
                          <a:cs typeface="Times New Roman" panose="02020603050405020304" pitchFamily="18" charset="0"/>
                        </a:rPr>
                        <a:t>年度</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spcAft>
                          <a:spcPts val="0"/>
                        </a:spcAft>
                      </a:pPr>
                      <a:r>
                        <a:rPr lang="ja-JP" sz="1050" kern="100" spc="-70">
                          <a:effectLst/>
                          <a:latin typeface="Meiryo UI" panose="020B0604030504040204" pitchFamily="50" charset="-128"/>
                          <a:ea typeface="Meiryo UI" panose="020B0604030504040204" pitchFamily="50" charset="-128"/>
                          <a:cs typeface="Times New Roman" panose="02020603050405020304" pitchFamily="18" charset="0"/>
                        </a:rPr>
                        <a:t>平成</a:t>
                      </a:r>
                      <a:r>
                        <a:rPr lang="en-US" sz="1050" kern="100" spc="-70">
                          <a:effectLst/>
                          <a:latin typeface="Meiryo UI" panose="020B0604030504040204" pitchFamily="50" charset="-128"/>
                          <a:ea typeface="Meiryo UI" panose="020B0604030504040204" pitchFamily="50" charset="-128"/>
                          <a:cs typeface="Times New Roman" panose="02020603050405020304" pitchFamily="18" charset="0"/>
                        </a:rPr>
                        <a:t>30</a:t>
                      </a:r>
                      <a:r>
                        <a:rPr lang="ja-JP" sz="1050" kern="100" spc="-70">
                          <a:effectLst/>
                          <a:latin typeface="Meiryo UI" panose="020B0604030504040204" pitchFamily="50" charset="-128"/>
                          <a:ea typeface="Meiryo UI" panose="020B0604030504040204" pitchFamily="50" charset="-128"/>
                          <a:cs typeface="Times New Roman" panose="02020603050405020304" pitchFamily="18" charset="0"/>
                        </a:rPr>
                        <a:t>年度</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spcAft>
                          <a:spcPts val="0"/>
                        </a:spcAft>
                      </a:pPr>
                      <a:r>
                        <a:rPr lang="ja-JP" sz="1050" kern="100" spc="-70">
                          <a:effectLst/>
                          <a:latin typeface="Meiryo UI" panose="020B0604030504040204" pitchFamily="50" charset="-128"/>
                          <a:ea typeface="Meiryo UI" panose="020B0604030504040204" pitchFamily="50" charset="-128"/>
                          <a:cs typeface="Times New Roman" panose="02020603050405020304" pitchFamily="18" charset="0"/>
                        </a:rPr>
                        <a:t>令和元年度</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spcAft>
                          <a:spcPts val="0"/>
                        </a:spcAft>
                      </a:pPr>
                      <a:r>
                        <a:rPr lang="ja-JP" sz="1050" kern="100" spc="-70" dirty="0">
                          <a:effectLst/>
                          <a:latin typeface="Meiryo UI" panose="020B0604030504040204" pitchFamily="50" charset="-128"/>
                          <a:ea typeface="Meiryo UI" panose="020B0604030504040204" pitchFamily="50" charset="-128"/>
                          <a:cs typeface="Times New Roman" panose="02020603050405020304" pitchFamily="18" charset="0"/>
                        </a:rPr>
                        <a:t>令和２年度</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007528164"/>
                  </a:ext>
                </a:extLst>
              </a:tr>
              <a:tr h="480000">
                <a:tc>
                  <a:txBody>
                    <a:bodyPr/>
                    <a:lstStyle/>
                    <a:p>
                      <a:pPr algn="l">
                        <a:lnSpc>
                          <a:spcPts val="1200"/>
                        </a:lnSpc>
                        <a:spcAft>
                          <a:spcPts val="0"/>
                        </a:spcAft>
                      </a:pPr>
                      <a:r>
                        <a:rPr lang="ja-JP"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自立支援医療（精神通院）受給者のうち</a:t>
                      </a:r>
                      <a:r>
                        <a:rPr lang="en-US"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r>
                      <a:br>
                        <a:rPr lang="en-US"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br>
                      <a:r>
                        <a:rPr lang="ja-JP"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診断名が「覚醒剤」「その他薬物」に関連するものの合計（実人数）</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124</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139</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149</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154</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191</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253792"/>
                  </a:ext>
                </a:extLst>
              </a:tr>
            </a:tbl>
          </a:graphicData>
        </a:graphic>
      </p:graphicFrame>
      <p:graphicFrame>
        <p:nvGraphicFramePr>
          <p:cNvPr id="5" name="表 4">
            <a:extLst>
              <a:ext uri="{FF2B5EF4-FFF2-40B4-BE49-F238E27FC236}">
                <a16:creationId xmlns:a16="http://schemas.microsoft.com/office/drawing/2014/main" id="{1E2735C2-8510-43CC-A56B-67C5A60114D4}"/>
              </a:ext>
            </a:extLst>
          </p:cNvPr>
          <p:cNvGraphicFramePr>
            <a:graphicFrameLocks noGrp="1"/>
          </p:cNvGraphicFramePr>
          <p:nvPr>
            <p:extLst>
              <p:ext uri="{D42A27DB-BD31-4B8C-83A1-F6EECF244321}">
                <p14:modId xmlns:p14="http://schemas.microsoft.com/office/powerpoint/2010/main" val="1458221239"/>
              </p:ext>
            </p:extLst>
          </p:nvPr>
        </p:nvGraphicFramePr>
        <p:xfrm>
          <a:off x="611999" y="5085184"/>
          <a:ext cx="7920005" cy="1597660"/>
        </p:xfrm>
        <a:graphic>
          <a:graphicData uri="http://schemas.openxmlformats.org/drawingml/2006/table">
            <a:tbl>
              <a:tblPr firstRow="1" firstCol="1" bandRow="1"/>
              <a:tblGrid>
                <a:gridCol w="2591849">
                  <a:extLst>
                    <a:ext uri="{9D8B030D-6E8A-4147-A177-3AD203B41FA5}">
                      <a16:colId xmlns:a16="http://schemas.microsoft.com/office/drawing/2014/main" val="3246377331"/>
                    </a:ext>
                  </a:extLst>
                </a:gridCol>
                <a:gridCol w="864096">
                  <a:extLst>
                    <a:ext uri="{9D8B030D-6E8A-4147-A177-3AD203B41FA5}">
                      <a16:colId xmlns:a16="http://schemas.microsoft.com/office/drawing/2014/main" val="1087003165"/>
                    </a:ext>
                  </a:extLst>
                </a:gridCol>
                <a:gridCol w="892812">
                  <a:extLst>
                    <a:ext uri="{9D8B030D-6E8A-4147-A177-3AD203B41FA5}">
                      <a16:colId xmlns:a16="http://schemas.microsoft.com/office/drawing/2014/main" val="3549588618"/>
                    </a:ext>
                  </a:extLst>
                </a:gridCol>
                <a:gridCol w="892812">
                  <a:extLst>
                    <a:ext uri="{9D8B030D-6E8A-4147-A177-3AD203B41FA5}">
                      <a16:colId xmlns:a16="http://schemas.microsoft.com/office/drawing/2014/main" val="873508448"/>
                    </a:ext>
                  </a:extLst>
                </a:gridCol>
                <a:gridCol w="892812">
                  <a:extLst>
                    <a:ext uri="{9D8B030D-6E8A-4147-A177-3AD203B41FA5}">
                      <a16:colId xmlns:a16="http://schemas.microsoft.com/office/drawing/2014/main" val="2250755651"/>
                    </a:ext>
                  </a:extLst>
                </a:gridCol>
                <a:gridCol w="892812">
                  <a:extLst>
                    <a:ext uri="{9D8B030D-6E8A-4147-A177-3AD203B41FA5}">
                      <a16:colId xmlns:a16="http://schemas.microsoft.com/office/drawing/2014/main" val="2468546383"/>
                    </a:ext>
                  </a:extLst>
                </a:gridCol>
                <a:gridCol w="892812">
                  <a:extLst>
                    <a:ext uri="{9D8B030D-6E8A-4147-A177-3AD203B41FA5}">
                      <a16:colId xmlns:a16="http://schemas.microsoft.com/office/drawing/2014/main" val="1469067461"/>
                    </a:ext>
                  </a:extLst>
                </a:gridCol>
              </a:tblGrid>
              <a:tr h="0">
                <a:tc gridSpan="2">
                  <a:txBody>
                    <a:bodyPr/>
                    <a:lstStyle/>
                    <a:p>
                      <a:pPr algn="ctr">
                        <a:spcAft>
                          <a:spcPts val="0"/>
                        </a:spcAft>
                      </a:pPr>
                      <a:r>
                        <a:rPr lang="en-US" sz="1050" kern="100" spc="-70" dirty="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a:txBody>
                    <a:bodyPr/>
                    <a:lstStyle/>
                    <a:p>
                      <a:pPr algn="ctr">
                        <a:spcAft>
                          <a:spcPts val="0"/>
                        </a:spcAft>
                      </a:pPr>
                      <a:r>
                        <a:rPr lang="ja-JP" sz="1050" kern="100" spc="-70">
                          <a:effectLst/>
                          <a:latin typeface="Meiryo UI" panose="020B0604030504040204" pitchFamily="50" charset="-128"/>
                          <a:ea typeface="Meiryo UI" panose="020B0604030504040204" pitchFamily="50" charset="-128"/>
                          <a:cs typeface="Times New Roman" panose="02020603050405020304" pitchFamily="18" charset="0"/>
                        </a:rPr>
                        <a:t>平成</a:t>
                      </a:r>
                      <a:r>
                        <a:rPr lang="en-US" sz="1050" kern="100" spc="-70">
                          <a:effectLst/>
                          <a:latin typeface="Meiryo UI" panose="020B0604030504040204" pitchFamily="50" charset="-128"/>
                          <a:ea typeface="Meiryo UI" panose="020B0604030504040204" pitchFamily="50" charset="-128"/>
                          <a:cs typeface="Times New Roman" panose="02020603050405020304" pitchFamily="18" charset="0"/>
                        </a:rPr>
                        <a:t>28</a:t>
                      </a:r>
                      <a:r>
                        <a:rPr lang="ja-JP" sz="1050" kern="100" spc="-70">
                          <a:effectLst/>
                          <a:latin typeface="Meiryo UI" panose="020B0604030504040204" pitchFamily="50" charset="-128"/>
                          <a:ea typeface="Meiryo UI" panose="020B0604030504040204" pitchFamily="50" charset="-128"/>
                          <a:cs typeface="Times New Roman" panose="02020603050405020304" pitchFamily="18" charset="0"/>
                        </a:rPr>
                        <a:t>年度</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spcAft>
                          <a:spcPts val="0"/>
                        </a:spcAft>
                      </a:pPr>
                      <a:r>
                        <a:rPr lang="ja-JP" sz="1050" kern="100" spc="-70">
                          <a:effectLst/>
                          <a:latin typeface="Meiryo UI" panose="020B0604030504040204" pitchFamily="50" charset="-128"/>
                          <a:ea typeface="Meiryo UI" panose="020B0604030504040204" pitchFamily="50" charset="-128"/>
                          <a:cs typeface="Times New Roman" panose="02020603050405020304" pitchFamily="18" charset="0"/>
                        </a:rPr>
                        <a:t>平成</a:t>
                      </a:r>
                      <a:r>
                        <a:rPr lang="en-US" sz="1050" kern="100" spc="-70">
                          <a:effectLst/>
                          <a:latin typeface="Meiryo UI" panose="020B0604030504040204" pitchFamily="50" charset="-128"/>
                          <a:ea typeface="Meiryo UI" panose="020B0604030504040204" pitchFamily="50" charset="-128"/>
                          <a:cs typeface="Times New Roman" panose="02020603050405020304" pitchFamily="18" charset="0"/>
                        </a:rPr>
                        <a:t>29</a:t>
                      </a:r>
                      <a:r>
                        <a:rPr lang="ja-JP" sz="1050" kern="100" spc="-70">
                          <a:effectLst/>
                          <a:latin typeface="Meiryo UI" panose="020B0604030504040204" pitchFamily="50" charset="-128"/>
                          <a:ea typeface="Meiryo UI" panose="020B0604030504040204" pitchFamily="50" charset="-128"/>
                          <a:cs typeface="Times New Roman" panose="02020603050405020304" pitchFamily="18" charset="0"/>
                        </a:rPr>
                        <a:t>年度</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spcAft>
                          <a:spcPts val="0"/>
                        </a:spcAft>
                      </a:pPr>
                      <a:r>
                        <a:rPr lang="ja-JP" sz="1050" kern="100" spc="-70" dirty="0">
                          <a:effectLst/>
                          <a:latin typeface="Meiryo UI" panose="020B0604030504040204" pitchFamily="50" charset="-128"/>
                          <a:ea typeface="Meiryo UI" panose="020B0604030504040204" pitchFamily="50" charset="-128"/>
                          <a:cs typeface="Times New Roman" panose="02020603050405020304" pitchFamily="18" charset="0"/>
                        </a:rPr>
                        <a:t>平成</a:t>
                      </a:r>
                      <a:r>
                        <a:rPr lang="en-US" sz="1050" kern="100" spc="-70" dirty="0">
                          <a:effectLst/>
                          <a:latin typeface="Meiryo UI" panose="020B0604030504040204" pitchFamily="50" charset="-128"/>
                          <a:ea typeface="Meiryo UI" panose="020B0604030504040204" pitchFamily="50" charset="-128"/>
                          <a:cs typeface="Times New Roman" panose="02020603050405020304" pitchFamily="18" charset="0"/>
                        </a:rPr>
                        <a:t>30</a:t>
                      </a:r>
                      <a:r>
                        <a:rPr lang="ja-JP" sz="1050" kern="100" spc="-70" dirty="0">
                          <a:effectLst/>
                          <a:latin typeface="Meiryo UI" panose="020B0604030504040204" pitchFamily="50" charset="-128"/>
                          <a:ea typeface="Meiryo UI" panose="020B0604030504040204" pitchFamily="50" charset="-128"/>
                          <a:cs typeface="Times New Roman" panose="02020603050405020304" pitchFamily="18" charset="0"/>
                        </a:rPr>
                        <a:t>年度</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spcAft>
                          <a:spcPts val="0"/>
                        </a:spcAft>
                      </a:pPr>
                      <a:r>
                        <a:rPr lang="ja-JP" sz="1050" kern="100" spc="-70">
                          <a:effectLst/>
                          <a:latin typeface="Meiryo UI" panose="020B0604030504040204" pitchFamily="50" charset="-128"/>
                          <a:ea typeface="Meiryo UI" panose="020B0604030504040204" pitchFamily="50" charset="-128"/>
                          <a:cs typeface="Times New Roman" panose="02020603050405020304" pitchFamily="18" charset="0"/>
                        </a:rPr>
                        <a:t>令和元年度</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spcAft>
                          <a:spcPts val="0"/>
                        </a:spcAft>
                      </a:pPr>
                      <a:r>
                        <a:rPr lang="ja-JP" sz="1050" kern="100" spc="-70" dirty="0">
                          <a:effectLst/>
                          <a:latin typeface="Meiryo UI" panose="020B0604030504040204" pitchFamily="50" charset="-128"/>
                          <a:ea typeface="Meiryo UI" panose="020B0604030504040204" pitchFamily="50" charset="-128"/>
                          <a:cs typeface="Times New Roman" panose="02020603050405020304" pitchFamily="18" charset="0"/>
                        </a:rPr>
                        <a:t>令和２年度</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822258463"/>
                  </a:ext>
                </a:extLst>
              </a:tr>
              <a:tr h="179705">
                <a:tc rowSpan="2">
                  <a:txBody>
                    <a:bodyPr/>
                    <a:lstStyle/>
                    <a:p>
                      <a:pPr algn="just">
                        <a:lnSpc>
                          <a:spcPts val="1200"/>
                        </a:lnSpc>
                        <a:spcAft>
                          <a:spcPts val="0"/>
                        </a:spcAft>
                      </a:pP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保健センターの精神保健福祉相談のうち「薬物依存」の相談</a:t>
                      </a: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pPr>
                      <a:r>
                        <a:rPr lang="ja-JP"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延べ件数</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513</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705</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306</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574</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461</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4138148953"/>
                  </a:ext>
                </a:extLst>
              </a:tr>
              <a:tr h="179705">
                <a:tc vMerge="1">
                  <a:txBody>
                    <a:bodyPr/>
                    <a:lstStyle/>
                    <a:p>
                      <a:endParaRPr kumimoji="1" lang="ja-JP" altLang="en-US"/>
                    </a:p>
                  </a:txBody>
                  <a:tcPr/>
                </a:tc>
                <a:tc>
                  <a:txBody>
                    <a:bodyPr/>
                    <a:lstStyle/>
                    <a:p>
                      <a:pPr algn="ctr">
                        <a:lnSpc>
                          <a:spcPts val="1200"/>
                        </a:lnSpc>
                        <a:spcAft>
                          <a:spcPts val="0"/>
                        </a:spcAft>
                      </a:pPr>
                      <a:r>
                        <a:rPr lang="ja-JP"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実人数</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66</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58</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41</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42</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39</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216262"/>
                  </a:ext>
                </a:extLst>
              </a:tr>
              <a:tr h="179705">
                <a:tc rowSpan="2">
                  <a:txBody>
                    <a:bodyPr/>
                    <a:lstStyle/>
                    <a:p>
                      <a:pPr algn="just">
                        <a:lnSpc>
                          <a:spcPts val="1200"/>
                        </a:lnSpc>
                        <a:spcAft>
                          <a:spcPts val="0"/>
                        </a:spcAft>
                      </a:pP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こころの健康センターにおける「薬物依存専門相談」</a:t>
                      </a: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pPr>
                      <a:r>
                        <a:rPr lang="ja-JP"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延べ件数</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935</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566</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585</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551</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558</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726187609"/>
                  </a:ext>
                </a:extLst>
              </a:tr>
              <a:tr h="179705">
                <a:tc vMerge="1">
                  <a:txBody>
                    <a:bodyPr/>
                    <a:lstStyle/>
                    <a:p>
                      <a:endParaRPr kumimoji="1" lang="ja-JP" altLang="en-US"/>
                    </a:p>
                  </a:txBody>
                  <a:tcPr/>
                </a:tc>
                <a:tc>
                  <a:txBody>
                    <a:bodyPr/>
                    <a:lstStyle/>
                    <a:p>
                      <a:pPr algn="ctr">
                        <a:lnSpc>
                          <a:spcPts val="1200"/>
                        </a:lnSpc>
                        <a:spcAft>
                          <a:spcPts val="0"/>
                        </a:spcAft>
                      </a:pPr>
                      <a:r>
                        <a:rPr lang="ja-JP"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実人数</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98</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71</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77</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91</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100</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9689098"/>
                  </a:ext>
                </a:extLst>
              </a:tr>
              <a:tr h="179705">
                <a:tc rowSpan="2">
                  <a:txBody>
                    <a:bodyPr/>
                    <a:lstStyle/>
                    <a:p>
                      <a:pPr algn="just">
                        <a:lnSpc>
                          <a:spcPts val="1200"/>
                        </a:lnSpc>
                        <a:spcAft>
                          <a:spcPts val="0"/>
                        </a:spcAft>
                      </a:pP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こころの健康センターにおける電話相談のうち「薬物相談」</a:t>
                      </a: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lnSpc>
                          <a:spcPts val="1200"/>
                        </a:lnSpc>
                        <a:spcAft>
                          <a:spcPts val="0"/>
                        </a:spcAft>
                      </a:pPr>
                      <a:r>
                        <a:rPr lang="ja-JP"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延べ件数</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8</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10</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7</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3</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3047944589"/>
                  </a:ext>
                </a:extLst>
              </a:tr>
              <a:tr h="179705">
                <a:tc vMerge="1">
                  <a:txBody>
                    <a:bodyPr/>
                    <a:lstStyle/>
                    <a:p>
                      <a:endParaRPr kumimoji="1" lang="ja-JP" altLang="en-US"/>
                    </a:p>
                  </a:txBody>
                  <a:tcPr/>
                </a:tc>
                <a:tc>
                  <a:txBody>
                    <a:bodyPr/>
                    <a:lstStyle/>
                    <a:p>
                      <a:pPr algn="ctr">
                        <a:lnSpc>
                          <a:spcPts val="1200"/>
                        </a:lnSpc>
                        <a:spcAft>
                          <a:spcPts val="0"/>
                        </a:spcAft>
                      </a:pPr>
                      <a:r>
                        <a:rPr lang="ja-JP"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実人数</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8</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10</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7</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3</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448261371"/>
                  </a:ext>
                </a:extLst>
              </a:tr>
              <a:tr h="179705">
                <a:tc rowSpan="2">
                  <a:txBody>
                    <a:bodyPr/>
                    <a:lstStyle/>
                    <a:p>
                      <a:pPr algn="just">
                        <a:lnSpc>
                          <a:spcPts val="1200"/>
                        </a:lnSpc>
                        <a:spcAft>
                          <a:spcPts val="0"/>
                        </a:spcAft>
                      </a:pP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薬物依存に関する相談　合計</a:t>
                      </a: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pPr>
                      <a:r>
                        <a:rPr lang="ja-JP"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延べ件数</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1,456</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1,281</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898</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1,127</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1,022</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4214081967"/>
                  </a:ext>
                </a:extLst>
              </a:tr>
              <a:tr h="179705">
                <a:tc vMerge="1">
                  <a:txBody>
                    <a:bodyPr/>
                    <a:lstStyle/>
                    <a:p>
                      <a:endParaRPr kumimoji="1" lang="ja-JP" altLang="en-US"/>
                    </a:p>
                  </a:txBody>
                  <a:tcPr/>
                </a:tc>
                <a:tc>
                  <a:txBody>
                    <a:bodyPr/>
                    <a:lstStyle/>
                    <a:p>
                      <a:pPr algn="ctr">
                        <a:lnSpc>
                          <a:spcPts val="1200"/>
                        </a:lnSpc>
                        <a:spcAft>
                          <a:spcPts val="0"/>
                        </a:spcAft>
                      </a:pPr>
                      <a:r>
                        <a:rPr lang="ja-JP"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実人数</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172</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139</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125</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135</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142</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91234517"/>
                  </a:ext>
                </a:extLst>
              </a:tr>
            </a:tbl>
          </a:graphicData>
        </a:graphic>
      </p:graphicFrame>
    </p:spTree>
    <p:extLst>
      <p:ext uri="{BB962C8B-B14F-4D97-AF65-F5344CB8AC3E}">
        <p14:creationId xmlns:p14="http://schemas.microsoft.com/office/powerpoint/2010/main" val="20729601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415" y="-22129"/>
            <a:ext cx="9144000" cy="1143000"/>
          </a:xfrm>
        </p:spPr>
        <p:txBody>
          <a:bodyPr>
            <a:noAutofit/>
          </a:bodyPr>
          <a:lstStyle/>
          <a:p>
            <a:pPr algn="l"/>
            <a:r>
              <a:rPr lang="en-US" altLang="ja-JP" sz="3600" dirty="0"/>
              <a:t>Ⅰ</a:t>
            </a:r>
            <a:r>
              <a:rPr lang="ja-JP" altLang="en-US" sz="3600" dirty="0" err="1"/>
              <a:t>．</a:t>
            </a:r>
            <a:r>
              <a:rPr lang="ja-JP" altLang="en-US" sz="3600" dirty="0"/>
              <a:t>依存症対策の推進③</a:t>
            </a:r>
            <a:endParaRPr kumimoji="1" lang="ja-JP" altLang="en-US" sz="3600" dirty="0"/>
          </a:p>
        </p:txBody>
      </p:sp>
      <p:sp>
        <p:nvSpPr>
          <p:cNvPr id="14" name="正方形/長方形 13"/>
          <p:cNvSpPr/>
          <p:nvPr/>
        </p:nvSpPr>
        <p:spPr>
          <a:xfrm>
            <a:off x="342000" y="1052736"/>
            <a:ext cx="8460000" cy="720000"/>
          </a:xfrm>
          <a:prstGeom prst="rect">
            <a:avLst/>
          </a:prstGeom>
          <a:ln>
            <a:noFill/>
          </a:ln>
          <a:effectLst>
            <a:glow rad="63500">
              <a:schemeClr val="accent2">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6"/>
          </a:lnRef>
          <a:fillRef idx="1">
            <a:schemeClr val="lt1"/>
          </a:fillRef>
          <a:effectRef idx="0">
            <a:schemeClr val="accent6"/>
          </a:effectRef>
          <a:fontRef idx="minor">
            <a:schemeClr val="dk1"/>
          </a:fontRef>
        </p:style>
        <p:txBody>
          <a:bodyPr rtlCol="0" anchor="ctr"/>
          <a:lstStyle/>
          <a:p>
            <a:r>
              <a:rPr lang="ja-JP" altLang="en-US" kern="100" dirty="0">
                <a:latin typeface="Meiryo UI" panose="020B0604030504040204" pitchFamily="50" charset="-128"/>
                <a:ea typeface="Meiryo UI" panose="020B0604030504040204" pitchFamily="50" charset="-128"/>
                <a:cs typeface="Meiryo UI" panose="020B0604030504040204" pitchFamily="50" charset="-128"/>
              </a:rPr>
              <a:t>依存症対策を推進するため、相談窓口の充実を図るとともに、依存症者支援にかかる関係機関に対する研修等を実施することで相談対応力の向上に取組みます。</a:t>
            </a:r>
          </a:p>
        </p:txBody>
      </p:sp>
      <p:sp>
        <p:nvSpPr>
          <p:cNvPr id="6" name="スライド番号プレースホルダー 5"/>
          <p:cNvSpPr>
            <a:spLocks noGrp="1"/>
          </p:cNvSpPr>
          <p:nvPr>
            <p:ph type="sldNum" sz="quarter" idx="12"/>
          </p:nvPr>
        </p:nvSpPr>
        <p:spPr>
          <a:xfrm>
            <a:off x="7010400" y="6499869"/>
            <a:ext cx="2133600" cy="365125"/>
          </a:xfrm>
        </p:spPr>
        <p:txBody>
          <a:bodyPr/>
          <a:lstStyle/>
          <a:p>
            <a:fld id="{E1872ECA-8BD3-40A3-BCA8-B8E971B7B40A}" type="slidenum">
              <a:rPr kumimoji="1" lang="ja-JP" altLang="en-US" smtClean="0"/>
              <a:t>5</a:t>
            </a:fld>
            <a:endParaRPr kumimoji="1" lang="ja-JP" altLang="en-US" dirty="0"/>
          </a:p>
        </p:txBody>
      </p:sp>
      <p:sp>
        <p:nvSpPr>
          <p:cNvPr id="7" name="テキスト ボックス 6"/>
          <p:cNvSpPr txBox="1"/>
          <p:nvPr/>
        </p:nvSpPr>
        <p:spPr>
          <a:xfrm>
            <a:off x="611560" y="2082334"/>
            <a:ext cx="6266258" cy="338554"/>
          </a:xfrm>
          <a:prstGeom prst="rect">
            <a:avLst/>
          </a:prstGeom>
          <a:noFill/>
        </p:spPr>
        <p:txBody>
          <a:bodyPr wrap="square" rtlCol="0">
            <a:spAutoFit/>
          </a:bodyPr>
          <a:lstStyle/>
          <a:p>
            <a:r>
              <a:rPr kumimoji="1" lang="ja-JP" altLang="en-US" sz="1600" b="1" dirty="0">
                <a:latin typeface="Meiryo UI" panose="020B0604030504040204" pitchFamily="50" charset="-128"/>
                <a:ea typeface="Meiryo UI" panose="020B0604030504040204" pitchFamily="50" charset="-128"/>
              </a:rPr>
              <a:t>わが国の依存症者の状況と本市の状況（ギャンブル等依存症）</a:t>
            </a:r>
          </a:p>
        </p:txBody>
      </p:sp>
      <p:sp>
        <p:nvSpPr>
          <p:cNvPr id="10" name="下矢印 9"/>
          <p:cNvSpPr/>
          <p:nvPr/>
        </p:nvSpPr>
        <p:spPr>
          <a:xfrm>
            <a:off x="2484628" y="3717032"/>
            <a:ext cx="3960440" cy="47343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latin typeface="Meiryo UI" panose="020B0604030504040204" pitchFamily="50" charset="-128"/>
                <a:ea typeface="Meiryo UI" panose="020B0604030504040204" pitchFamily="50" charset="-128"/>
              </a:rPr>
              <a:t>堺市の相談実績</a:t>
            </a:r>
          </a:p>
        </p:txBody>
      </p:sp>
      <p:graphicFrame>
        <p:nvGraphicFramePr>
          <p:cNvPr id="4" name="表 3">
            <a:extLst>
              <a:ext uri="{FF2B5EF4-FFF2-40B4-BE49-F238E27FC236}">
                <a16:creationId xmlns:a16="http://schemas.microsoft.com/office/drawing/2014/main" id="{782F5C83-F492-4EB3-B4EB-07EDA9889E0D}"/>
              </a:ext>
            </a:extLst>
          </p:cNvPr>
          <p:cNvGraphicFramePr>
            <a:graphicFrameLocks noGrp="1"/>
          </p:cNvGraphicFramePr>
          <p:nvPr>
            <p:extLst>
              <p:ext uri="{D42A27DB-BD31-4B8C-83A1-F6EECF244321}">
                <p14:modId xmlns:p14="http://schemas.microsoft.com/office/powerpoint/2010/main" val="2876919741"/>
              </p:ext>
            </p:extLst>
          </p:nvPr>
        </p:nvGraphicFramePr>
        <p:xfrm>
          <a:off x="612000" y="2420888"/>
          <a:ext cx="7920000" cy="828000"/>
        </p:xfrm>
        <a:graphic>
          <a:graphicData uri="http://schemas.openxmlformats.org/drawingml/2006/table">
            <a:tbl>
              <a:tblPr firstRow="1" firstCol="1" bandRow="1"/>
              <a:tblGrid>
                <a:gridCol w="5001008">
                  <a:extLst>
                    <a:ext uri="{9D8B030D-6E8A-4147-A177-3AD203B41FA5}">
                      <a16:colId xmlns:a16="http://schemas.microsoft.com/office/drawing/2014/main" val="2594239301"/>
                    </a:ext>
                  </a:extLst>
                </a:gridCol>
                <a:gridCol w="1545349">
                  <a:extLst>
                    <a:ext uri="{9D8B030D-6E8A-4147-A177-3AD203B41FA5}">
                      <a16:colId xmlns:a16="http://schemas.microsoft.com/office/drawing/2014/main" val="3843097741"/>
                    </a:ext>
                  </a:extLst>
                </a:gridCol>
                <a:gridCol w="1373643">
                  <a:extLst>
                    <a:ext uri="{9D8B030D-6E8A-4147-A177-3AD203B41FA5}">
                      <a16:colId xmlns:a16="http://schemas.microsoft.com/office/drawing/2014/main" val="2481566661"/>
                    </a:ext>
                  </a:extLst>
                </a:gridCol>
              </a:tblGrid>
              <a:tr h="372675">
                <a:tc>
                  <a:txBody>
                    <a:bodyPr/>
                    <a:lstStyle/>
                    <a:p>
                      <a:endParaRPr lang="ja-JP" sz="1050" kern="100">
                        <a:effectLst/>
                        <a:latin typeface="Meiryo UI" panose="020B0604030504040204" pitchFamily="50" charset="-128"/>
                        <a:ea typeface="Meiryo UI" panose="020B0604030504040204" pitchFamily="50" charset="-128"/>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ts val="1200"/>
                        </a:lnSpc>
                        <a:spcAft>
                          <a:spcPts val="0"/>
                        </a:spcAft>
                      </a:pPr>
                      <a:r>
                        <a:rPr lang="ja-JP" sz="1050" kern="100">
                          <a:effectLst/>
                          <a:latin typeface="Meiryo UI" panose="020B0604030504040204" pitchFamily="50" charset="-128"/>
                          <a:ea typeface="Meiryo UI" panose="020B0604030504040204" pitchFamily="50" charset="-128"/>
                          <a:cs typeface="Times New Roman" panose="02020603050405020304" pitchFamily="18" charset="0"/>
                        </a:rPr>
                        <a:t>全国推計</a:t>
                      </a: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r>
                      <a:br>
                        <a:rPr lang="en-US" sz="1050" kern="100">
                          <a:effectLst/>
                          <a:latin typeface="Meiryo UI" panose="020B0604030504040204" pitchFamily="50" charset="-128"/>
                          <a:ea typeface="Meiryo UI" panose="020B0604030504040204" pitchFamily="50" charset="-128"/>
                          <a:cs typeface="Times New Roman" panose="02020603050405020304" pitchFamily="18" charset="0"/>
                        </a:rPr>
                      </a:br>
                      <a:r>
                        <a:rPr lang="ja-JP" sz="1050" kern="100">
                          <a:effectLst/>
                          <a:latin typeface="Meiryo UI" panose="020B0604030504040204" pitchFamily="50" charset="-128"/>
                          <a:ea typeface="Meiryo UI" panose="020B0604030504040204" pitchFamily="50" charset="-128"/>
                          <a:cs typeface="Times New Roman" panose="02020603050405020304" pitchFamily="18" charset="0"/>
                        </a:rPr>
                        <a:t>１億２千万人</a:t>
                      </a: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lnSpc>
                          <a:spcPts val="1200"/>
                        </a:lnSpc>
                        <a:spcAft>
                          <a:spcPts val="0"/>
                        </a:spcAft>
                      </a:pP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堺市推計</a:t>
                      </a:r>
                      <a: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t/>
                      </a:r>
                      <a:b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br>
                      <a: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t>83</a:t>
                      </a: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万人</a:t>
                      </a: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050900019"/>
                  </a:ext>
                </a:extLst>
              </a:tr>
              <a:tr h="455325">
                <a:tc>
                  <a:txBody>
                    <a:bodyPr/>
                    <a:lstStyle/>
                    <a:p>
                      <a:pPr algn="l">
                        <a:lnSpc>
                          <a:spcPts val="1200"/>
                        </a:lnSpc>
                        <a:spcAft>
                          <a:spcPts val="0"/>
                        </a:spcAft>
                      </a:pP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過去１年以内にギャンブル等依存症が疑われる者の割合</a:t>
                      </a:r>
                      <a: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t/>
                      </a:r>
                      <a:b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b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t>SOGS </a:t>
                      </a: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５点以上、</a:t>
                      </a:r>
                      <a: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t>18</a:t>
                      </a: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t>74</a:t>
                      </a: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歳）　　</a:t>
                      </a:r>
                      <a: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t>2.2</a:t>
                      </a: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a:t>
                      </a: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1,960,000</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t>12,800</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69818629"/>
                  </a:ext>
                </a:extLst>
              </a:tr>
            </a:tbl>
          </a:graphicData>
        </a:graphic>
      </p:graphicFrame>
      <p:sp>
        <p:nvSpPr>
          <p:cNvPr id="15" name="テキスト ボックス 14">
            <a:extLst>
              <a:ext uri="{FF2B5EF4-FFF2-40B4-BE49-F238E27FC236}">
                <a16:creationId xmlns:a16="http://schemas.microsoft.com/office/drawing/2014/main" id="{E9504DF1-B5A6-4FC6-99C9-1A838077E897}"/>
              </a:ext>
            </a:extLst>
          </p:cNvPr>
          <p:cNvSpPr txBox="1"/>
          <p:nvPr/>
        </p:nvSpPr>
        <p:spPr>
          <a:xfrm>
            <a:off x="539552" y="3284984"/>
            <a:ext cx="8064896" cy="246221"/>
          </a:xfrm>
          <a:prstGeom prst="rect">
            <a:avLst/>
          </a:prstGeom>
          <a:noFill/>
        </p:spPr>
        <p:txBody>
          <a:bodyPr wrap="square" rtlCol="0">
            <a:spAutoFit/>
          </a:bodyPr>
          <a:lstStyle/>
          <a:p>
            <a:r>
              <a:rPr lang="ja-JP" altLang="ja-JP" sz="1000" dirty="0">
                <a:latin typeface="Meiryo UI" panose="020B0604030504040204" pitchFamily="50" charset="-128"/>
                <a:ea typeface="Meiryo UI" panose="020B0604030504040204" pitchFamily="50" charset="-128"/>
              </a:rPr>
              <a:t>（出典）令和２年度 依存症に関する総合研究事業「ギャンブル障害およびギャンブル関連問題の実態調査」</a:t>
            </a:r>
          </a:p>
        </p:txBody>
      </p:sp>
      <p:graphicFrame>
        <p:nvGraphicFramePr>
          <p:cNvPr id="5" name="表 4">
            <a:extLst>
              <a:ext uri="{FF2B5EF4-FFF2-40B4-BE49-F238E27FC236}">
                <a16:creationId xmlns:a16="http://schemas.microsoft.com/office/drawing/2014/main" id="{34DDE700-EEC4-4CB2-9144-D74B54E6DBC8}"/>
              </a:ext>
            </a:extLst>
          </p:cNvPr>
          <p:cNvGraphicFramePr>
            <a:graphicFrameLocks noGrp="1"/>
          </p:cNvGraphicFramePr>
          <p:nvPr>
            <p:extLst>
              <p:ext uri="{D42A27DB-BD31-4B8C-83A1-F6EECF244321}">
                <p14:modId xmlns:p14="http://schemas.microsoft.com/office/powerpoint/2010/main" val="2343430162"/>
              </p:ext>
            </p:extLst>
          </p:nvPr>
        </p:nvGraphicFramePr>
        <p:xfrm>
          <a:off x="612001" y="4365104"/>
          <a:ext cx="7919994" cy="1943998"/>
        </p:xfrm>
        <a:graphic>
          <a:graphicData uri="http://schemas.openxmlformats.org/drawingml/2006/table">
            <a:tbl>
              <a:tblPr firstRow="1" firstCol="1" bandRow="1"/>
              <a:tblGrid>
                <a:gridCol w="2663855">
                  <a:extLst>
                    <a:ext uri="{9D8B030D-6E8A-4147-A177-3AD203B41FA5}">
                      <a16:colId xmlns:a16="http://schemas.microsoft.com/office/drawing/2014/main" val="1111923127"/>
                    </a:ext>
                  </a:extLst>
                </a:gridCol>
                <a:gridCol w="936104">
                  <a:extLst>
                    <a:ext uri="{9D8B030D-6E8A-4147-A177-3AD203B41FA5}">
                      <a16:colId xmlns:a16="http://schemas.microsoft.com/office/drawing/2014/main" val="4003913272"/>
                    </a:ext>
                  </a:extLst>
                </a:gridCol>
                <a:gridCol w="864007">
                  <a:extLst>
                    <a:ext uri="{9D8B030D-6E8A-4147-A177-3AD203B41FA5}">
                      <a16:colId xmlns:a16="http://schemas.microsoft.com/office/drawing/2014/main" val="4065654350"/>
                    </a:ext>
                  </a:extLst>
                </a:gridCol>
                <a:gridCol w="864007">
                  <a:extLst>
                    <a:ext uri="{9D8B030D-6E8A-4147-A177-3AD203B41FA5}">
                      <a16:colId xmlns:a16="http://schemas.microsoft.com/office/drawing/2014/main" val="1376274269"/>
                    </a:ext>
                  </a:extLst>
                </a:gridCol>
                <a:gridCol w="864007">
                  <a:extLst>
                    <a:ext uri="{9D8B030D-6E8A-4147-A177-3AD203B41FA5}">
                      <a16:colId xmlns:a16="http://schemas.microsoft.com/office/drawing/2014/main" val="2483550890"/>
                    </a:ext>
                  </a:extLst>
                </a:gridCol>
                <a:gridCol w="864007">
                  <a:extLst>
                    <a:ext uri="{9D8B030D-6E8A-4147-A177-3AD203B41FA5}">
                      <a16:colId xmlns:a16="http://schemas.microsoft.com/office/drawing/2014/main" val="3666304275"/>
                    </a:ext>
                  </a:extLst>
                </a:gridCol>
                <a:gridCol w="864007">
                  <a:extLst>
                    <a:ext uri="{9D8B030D-6E8A-4147-A177-3AD203B41FA5}">
                      <a16:colId xmlns:a16="http://schemas.microsoft.com/office/drawing/2014/main" val="772023785"/>
                    </a:ext>
                  </a:extLst>
                </a:gridCol>
              </a:tblGrid>
              <a:tr h="194710">
                <a:tc gridSpan="2">
                  <a:txBody>
                    <a:bodyPr/>
                    <a:lstStyle/>
                    <a:p>
                      <a:pPr algn="ctr">
                        <a:spcAft>
                          <a:spcPts val="0"/>
                        </a:spcAft>
                      </a:pPr>
                      <a:r>
                        <a:rPr lang="en-US" sz="1050" kern="100" spc="-7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a:txBody>
                    <a:bodyPr/>
                    <a:lstStyle/>
                    <a:p>
                      <a:pPr algn="ctr">
                        <a:spcAft>
                          <a:spcPts val="0"/>
                        </a:spcAft>
                      </a:pPr>
                      <a:r>
                        <a:rPr lang="ja-JP" sz="1050" kern="100" spc="-7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平成</a:t>
                      </a:r>
                      <a:r>
                        <a:rPr lang="en-US" sz="1050" kern="100" spc="-7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28</a:t>
                      </a:r>
                      <a:r>
                        <a:rPr lang="ja-JP" sz="1050" kern="100" spc="-7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年度</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spcAft>
                          <a:spcPts val="0"/>
                        </a:spcAft>
                      </a:pPr>
                      <a:r>
                        <a:rPr lang="ja-JP" sz="1050" kern="100" spc="-7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平成</a:t>
                      </a:r>
                      <a:r>
                        <a:rPr lang="en-US" sz="1050" kern="100" spc="-7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29</a:t>
                      </a:r>
                      <a:r>
                        <a:rPr lang="ja-JP" sz="1050" kern="100" spc="-7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年度</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spcAft>
                          <a:spcPts val="0"/>
                        </a:spcAft>
                      </a:pPr>
                      <a:r>
                        <a:rPr lang="ja-JP" sz="1050" kern="100" spc="-7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平成</a:t>
                      </a:r>
                      <a:r>
                        <a:rPr lang="en-US" sz="1050" kern="100" spc="-7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30</a:t>
                      </a:r>
                      <a:r>
                        <a:rPr lang="ja-JP" sz="1050" kern="100" spc="-7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年度</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spcAft>
                          <a:spcPts val="0"/>
                        </a:spcAft>
                      </a:pPr>
                      <a:r>
                        <a:rPr lang="ja-JP" sz="1050" kern="100" spc="-7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令和元年度</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spcAft>
                          <a:spcPts val="0"/>
                        </a:spcAft>
                      </a:pPr>
                      <a:r>
                        <a:rPr lang="ja-JP" sz="1050" kern="100" spc="-7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令和２年度</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336033877"/>
                  </a:ext>
                </a:extLst>
              </a:tr>
              <a:tr h="218661">
                <a:tc rowSpan="2">
                  <a:txBody>
                    <a:bodyPr/>
                    <a:lstStyle/>
                    <a:p>
                      <a:pPr algn="just">
                        <a:lnSpc>
                          <a:spcPts val="1200"/>
                        </a:lnSpc>
                        <a:spcAft>
                          <a:spcPts val="0"/>
                        </a:spcAft>
                      </a:pPr>
                      <a:r>
                        <a:rPr lang="ja-JP"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保健センターの精神保健福祉相談のうち「ギャンブル等依存」の相談</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pPr>
                      <a:r>
                        <a:rPr lang="ja-JP"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延べ件数</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18</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47</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67</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15</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30</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2145559933"/>
                  </a:ext>
                </a:extLst>
              </a:tr>
              <a:tr h="218661">
                <a:tc vMerge="1">
                  <a:txBody>
                    <a:bodyPr/>
                    <a:lstStyle/>
                    <a:p>
                      <a:endParaRPr kumimoji="1" lang="ja-JP" altLang="en-US"/>
                    </a:p>
                  </a:txBody>
                  <a:tcPr/>
                </a:tc>
                <a:tc>
                  <a:txBody>
                    <a:bodyPr/>
                    <a:lstStyle/>
                    <a:p>
                      <a:pPr algn="ctr">
                        <a:lnSpc>
                          <a:spcPts val="1200"/>
                        </a:lnSpc>
                        <a:spcAft>
                          <a:spcPts val="0"/>
                        </a:spcAft>
                      </a:pPr>
                      <a:r>
                        <a:rPr lang="ja-JP"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実人数</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4</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7</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5</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2</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t>4</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69707961"/>
                  </a:ext>
                </a:extLst>
              </a:tr>
              <a:tr h="218661">
                <a:tc rowSpan="2">
                  <a:txBody>
                    <a:bodyPr/>
                    <a:lstStyle/>
                    <a:p>
                      <a:pPr algn="just">
                        <a:lnSpc>
                          <a:spcPts val="1200"/>
                        </a:lnSpc>
                        <a:spcAft>
                          <a:spcPts val="0"/>
                        </a:spcAft>
                      </a:pPr>
                      <a:r>
                        <a:rPr lang="ja-JP"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こころの健康センターにおける「ギャンブル等依存専門相談」</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pPr>
                      <a:r>
                        <a:rPr lang="ja-JP"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延べ件数</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r">
                        <a:lnSpc>
                          <a:spcPts val="1200"/>
                        </a:lnSpc>
                        <a:spcAft>
                          <a:spcPts val="0"/>
                        </a:spcAft>
                      </a:pPr>
                      <a:r>
                        <a:rPr lang="ja-JP"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7</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388</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497</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r">
                        <a:lnSpc>
                          <a:spcPts val="1200"/>
                        </a:lnSpc>
                        <a:spcAft>
                          <a:spcPts val="0"/>
                        </a:spcAft>
                      </a:pPr>
                      <a:r>
                        <a:rPr lang="en-US"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680</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2796719104"/>
                  </a:ext>
                </a:extLst>
              </a:tr>
              <a:tr h="218661">
                <a:tc vMerge="1">
                  <a:txBody>
                    <a:bodyPr/>
                    <a:lstStyle/>
                    <a:p>
                      <a:endParaRPr kumimoji="1" lang="ja-JP" altLang="en-US"/>
                    </a:p>
                  </a:txBody>
                  <a:tcPr/>
                </a:tc>
                <a:tc>
                  <a:txBody>
                    <a:bodyPr/>
                    <a:lstStyle/>
                    <a:p>
                      <a:pPr algn="ctr">
                        <a:lnSpc>
                          <a:spcPts val="1200"/>
                        </a:lnSpc>
                        <a:spcAft>
                          <a:spcPts val="0"/>
                        </a:spcAft>
                      </a:pPr>
                      <a:r>
                        <a:rPr lang="ja-JP"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実人数</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ja-JP"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4</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79</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121</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117</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3980195"/>
                  </a:ext>
                </a:extLst>
              </a:tr>
              <a:tr h="218661">
                <a:tc rowSpan="2">
                  <a:txBody>
                    <a:bodyPr/>
                    <a:lstStyle/>
                    <a:p>
                      <a:pPr algn="just">
                        <a:lnSpc>
                          <a:spcPts val="1200"/>
                        </a:lnSpc>
                        <a:spcAft>
                          <a:spcPts val="0"/>
                        </a:spcAft>
                      </a:pPr>
                      <a:r>
                        <a:rPr lang="ja-JP"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こころの健康センターにおける電話相談のうち「ギャンブル等相談」</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lnSpc>
                          <a:spcPts val="1200"/>
                        </a:lnSpc>
                        <a:spcAft>
                          <a:spcPts val="0"/>
                        </a:spcAft>
                      </a:pPr>
                      <a:r>
                        <a:rPr lang="ja-JP"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延べ件数</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6</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7</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r">
                        <a:lnSpc>
                          <a:spcPts val="1200"/>
                        </a:lnSpc>
                        <a:spcAft>
                          <a:spcPts val="0"/>
                        </a:spcAft>
                      </a:pPr>
                      <a:r>
                        <a:rPr lang="en-US"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4</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4030960851"/>
                  </a:ext>
                </a:extLst>
              </a:tr>
              <a:tr h="218661">
                <a:tc vMerge="1">
                  <a:txBody>
                    <a:bodyPr/>
                    <a:lstStyle/>
                    <a:p>
                      <a:endParaRPr kumimoji="1" lang="ja-JP" altLang="en-US"/>
                    </a:p>
                  </a:txBody>
                  <a:tcPr/>
                </a:tc>
                <a:tc>
                  <a:txBody>
                    <a:bodyPr/>
                    <a:lstStyle/>
                    <a:p>
                      <a:pPr algn="ctr">
                        <a:lnSpc>
                          <a:spcPts val="1200"/>
                        </a:lnSpc>
                        <a:spcAft>
                          <a:spcPts val="0"/>
                        </a:spcAft>
                      </a:pPr>
                      <a:r>
                        <a:rPr lang="ja-JP"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実人数</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6</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7</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4</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3104763583"/>
                  </a:ext>
                </a:extLst>
              </a:tr>
              <a:tr h="218661">
                <a:tc rowSpan="2">
                  <a:txBody>
                    <a:bodyPr/>
                    <a:lstStyle/>
                    <a:p>
                      <a:pPr algn="just">
                        <a:lnSpc>
                          <a:spcPts val="1200"/>
                        </a:lnSpc>
                        <a:spcAft>
                          <a:spcPts val="0"/>
                        </a:spcAft>
                      </a:pPr>
                      <a:r>
                        <a:rPr lang="ja-JP"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ギャンブル等依存に関する相談</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r>
                        <a:rPr lang="ja-JP"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合計</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pPr>
                      <a:r>
                        <a:rPr lang="ja-JP"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延べ件数</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20</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56</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461</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r">
                        <a:lnSpc>
                          <a:spcPts val="1200"/>
                        </a:lnSpc>
                        <a:spcAft>
                          <a:spcPts val="0"/>
                        </a:spcAft>
                      </a:pPr>
                      <a:r>
                        <a:rPr lang="en-US"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512</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r">
                        <a:lnSpc>
                          <a:spcPts val="1200"/>
                        </a:lnSpc>
                        <a:spcAft>
                          <a:spcPts val="0"/>
                        </a:spcAft>
                      </a:pPr>
                      <a:r>
                        <a:rPr lang="en-US"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714</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4280229115"/>
                  </a:ext>
                </a:extLst>
              </a:tr>
              <a:tr h="218661">
                <a:tc vMerge="1">
                  <a:txBody>
                    <a:bodyPr/>
                    <a:lstStyle/>
                    <a:p>
                      <a:endParaRPr kumimoji="1" lang="ja-JP" altLang="en-US"/>
                    </a:p>
                  </a:txBody>
                  <a:tcPr/>
                </a:tc>
                <a:tc>
                  <a:txBody>
                    <a:bodyPr/>
                    <a:lstStyle/>
                    <a:p>
                      <a:pPr algn="ctr">
                        <a:lnSpc>
                          <a:spcPts val="1200"/>
                        </a:lnSpc>
                        <a:spcAft>
                          <a:spcPts val="0"/>
                        </a:spcAft>
                      </a:pPr>
                      <a:r>
                        <a:rPr lang="ja-JP" sz="105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実人数</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6</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13</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90</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130</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200"/>
                        </a:lnSpc>
                        <a:spcAft>
                          <a:spcPts val="0"/>
                        </a:spcAft>
                      </a:pPr>
                      <a:r>
                        <a:rPr lang="en-US"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125</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76744148"/>
                  </a:ext>
                </a:extLst>
              </a:tr>
            </a:tbl>
          </a:graphicData>
        </a:graphic>
      </p:graphicFrame>
    </p:spTree>
    <p:extLst>
      <p:ext uri="{BB962C8B-B14F-4D97-AF65-F5344CB8AC3E}">
        <p14:creationId xmlns:p14="http://schemas.microsoft.com/office/powerpoint/2010/main" val="5025829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415" y="-22129"/>
            <a:ext cx="9144000" cy="1143000"/>
          </a:xfrm>
        </p:spPr>
        <p:txBody>
          <a:bodyPr>
            <a:noAutofit/>
          </a:bodyPr>
          <a:lstStyle/>
          <a:p>
            <a:pPr algn="l"/>
            <a:r>
              <a:rPr lang="en-US" altLang="ja-JP" sz="3600" dirty="0"/>
              <a:t>Ⅰ</a:t>
            </a:r>
            <a:r>
              <a:rPr lang="ja-JP" altLang="en-US" sz="3600" dirty="0" err="1"/>
              <a:t>．</a:t>
            </a:r>
            <a:r>
              <a:rPr lang="ja-JP" altLang="en-US" sz="3600" dirty="0"/>
              <a:t>依存症対策の推進④</a:t>
            </a:r>
            <a:endParaRPr kumimoji="1" lang="ja-JP" altLang="en-US" sz="3600" dirty="0"/>
          </a:p>
        </p:txBody>
      </p:sp>
      <p:sp>
        <p:nvSpPr>
          <p:cNvPr id="14" name="正方形/長方形 13"/>
          <p:cNvSpPr/>
          <p:nvPr/>
        </p:nvSpPr>
        <p:spPr>
          <a:xfrm>
            <a:off x="342000" y="1052736"/>
            <a:ext cx="8460000" cy="720000"/>
          </a:xfrm>
          <a:prstGeom prst="rect">
            <a:avLst/>
          </a:prstGeom>
          <a:ln>
            <a:noFill/>
          </a:ln>
          <a:effectLst>
            <a:glow rad="63500">
              <a:schemeClr val="accent2">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6"/>
          </a:lnRef>
          <a:fillRef idx="1">
            <a:schemeClr val="lt1"/>
          </a:fillRef>
          <a:effectRef idx="0">
            <a:schemeClr val="accent6"/>
          </a:effectRef>
          <a:fontRef idx="minor">
            <a:schemeClr val="dk1"/>
          </a:fontRef>
        </p:style>
        <p:txBody>
          <a:bodyPr rtlCol="0" anchor="ctr"/>
          <a:lstStyle/>
          <a:p>
            <a:r>
              <a:rPr lang="ja-JP" altLang="en-US" kern="100" dirty="0">
                <a:latin typeface="Meiryo UI" panose="020B0604030504040204" pitchFamily="50" charset="-128"/>
                <a:ea typeface="Meiryo UI" panose="020B0604030504040204" pitchFamily="50" charset="-128"/>
                <a:cs typeface="Meiryo UI" panose="020B0604030504040204" pitchFamily="50" charset="-128"/>
              </a:rPr>
              <a:t>依存症対策を推進するため、相談窓口の充実を図るとともに、依存症者支援にかかる関係機関に対する研修等を実施することで相談対応力の向上に取組みます。</a:t>
            </a:r>
          </a:p>
        </p:txBody>
      </p:sp>
      <p:graphicFrame>
        <p:nvGraphicFramePr>
          <p:cNvPr id="4" name="表 3"/>
          <p:cNvGraphicFramePr>
            <a:graphicFrameLocks noGrp="1"/>
          </p:cNvGraphicFramePr>
          <p:nvPr>
            <p:extLst>
              <p:ext uri="{D42A27DB-BD31-4B8C-83A1-F6EECF244321}">
                <p14:modId xmlns:p14="http://schemas.microsoft.com/office/powerpoint/2010/main" val="3124842925"/>
              </p:ext>
            </p:extLst>
          </p:nvPr>
        </p:nvGraphicFramePr>
        <p:xfrm>
          <a:off x="175215" y="2017408"/>
          <a:ext cx="8789273" cy="4723960"/>
        </p:xfrm>
        <a:graphic>
          <a:graphicData uri="http://schemas.openxmlformats.org/drawingml/2006/table">
            <a:tbl>
              <a:tblPr firstRow="1" bandRow="1">
                <a:tableStyleId>{16D9F66E-5EB9-4882-86FB-DCBF35E3C3E4}</a:tableStyleId>
              </a:tblPr>
              <a:tblGrid>
                <a:gridCol w="8789273">
                  <a:extLst>
                    <a:ext uri="{9D8B030D-6E8A-4147-A177-3AD203B41FA5}">
                      <a16:colId xmlns:a16="http://schemas.microsoft.com/office/drawing/2014/main" val="20000"/>
                    </a:ext>
                  </a:extLst>
                </a:gridCol>
              </a:tblGrid>
              <a:tr h="4723960">
                <a:tc>
                  <a:txBody>
                    <a:bodyPr/>
                    <a:lstStyle/>
                    <a:p>
                      <a:r>
                        <a:rPr kumimoji="1" lang="en-US" altLang="ja-JP" b="0" dirty="0">
                          <a:latin typeface="Meiryo UI" panose="020B0604030504040204" pitchFamily="50" charset="-128"/>
                          <a:ea typeface="Meiryo UI" panose="020B0604030504040204" pitchFamily="50" charset="-128"/>
                        </a:rPr>
                        <a:t>【</a:t>
                      </a:r>
                      <a:r>
                        <a:rPr kumimoji="1" lang="ja-JP" altLang="en-US" b="0" dirty="0">
                          <a:latin typeface="Meiryo UI" panose="020B0604030504040204" pitchFamily="50" charset="-128"/>
                          <a:ea typeface="Meiryo UI" panose="020B0604030504040204" pitchFamily="50" charset="-128"/>
                        </a:rPr>
                        <a:t>令和</a:t>
                      </a:r>
                      <a:r>
                        <a:rPr kumimoji="1" lang="en-US" altLang="ja-JP" b="0" dirty="0">
                          <a:latin typeface="Meiryo UI" panose="020B0604030504040204" pitchFamily="50" charset="-128"/>
                          <a:ea typeface="Meiryo UI" panose="020B0604030504040204" pitchFamily="50" charset="-128"/>
                        </a:rPr>
                        <a:t>2</a:t>
                      </a:r>
                      <a:r>
                        <a:rPr kumimoji="1" lang="ja-JP" altLang="en-US" b="0" dirty="0">
                          <a:latin typeface="Meiryo UI" panose="020B0604030504040204" pitchFamily="50" charset="-128"/>
                          <a:ea typeface="Meiryo UI" panose="020B0604030504040204" pitchFamily="50" charset="-128"/>
                        </a:rPr>
                        <a:t>（</a:t>
                      </a:r>
                      <a:r>
                        <a:rPr kumimoji="1" lang="en-US" altLang="ja-JP" b="0" dirty="0">
                          <a:latin typeface="Meiryo UI" panose="020B0604030504040204" pitchFamily="50" charset="-128"/>
                          <a:ea typeface="Meiryo UI" panose="020B0604030504040204" pitchFamily="50" charset="-128"/>
                        </a:rPr>
                        <a:t>2020</a:t>
                      </a:r>
                      <a:r>
                        <a:rPr kumimoji="1" lang="ja-JP" altLang="en-US" b="0" dirty="0">
                          <a:latin typeface="Meiryo UI" panose="020B0604030504040204" pitchFamily="50" charset="-128"/>
                          <a:ea typeface="Meiryo UI" panose="020B0604030504040204" pitchFamily="50" charset="-128"/>
                        </a:rPr>
                        <a:t>）年度の取組</a:t>
                      </a:r>
                      <a:r>
                        <a:rPr kumimoji="1" lang="en-US" altLang="ja-JP" b="0" dirty="0">
                          <a:latin typeface="Meiryo UI" panose="020B0604030504040204" pitchFamily="50" charset="-128"/>
                          <a:ea typeface="Meiryo UI" panose="020B0604030504040204" pitchFamily="50" charset="-128"/>
                        </a:rPr>
                        <a:t>】</a:t>
                      </a:r>
                    </a:p>
                    <a:p>
                      <a:endParaRPr kumimoji="1" lang="ja-JP" altLang="en-US" b="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0"/>
                  </a:ext>
                </a:extLst>
              </a:tr>
            </a:tbl>
          </a:graphicData>
        </a:graphic>
      </p:graphicFrame>
      <p:graphicFrame>
        <p:nvGraphicFramePr>
          <p:cNvPr id="5" name="図表 4"/>
          <p:cNvGraphicFramePr/>
          <p:nvPr>
            <p:extLst>
              <p:ext uri="{D42A27DB-BD31-4B8C-83A1-F6EECF244321}">
                <p14:modId xmlns:p14="http://schemas.microsoft.com/office/powerpoint/2010/main" val="127091903"/>
              </p:ext>
            </p:extLst>
          </p:nvPr>
        </p:nvGraphicFramePr>
        <p:xfrm>
          <a:off x="273935" y="2195737"/>
          <a:ext cx="8640960" cy="40594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テキスト ボックス 2"/>
          <p:cNvSpPr txBox="1"/>
          <p:nvPr/>
        </p:nvSpPr>
        <p:spPr>
          <a:xfrm>
            <a:off x="7164288" y="2132856"/>
            <a:ext cx="1656184" cy="338554"/>
          </a:xfrm>
          <a:prstGeom prst="rect">
            <a:avLst/>
          </a:prstGeom>
          <a:noFill/>
          <a:ln>
            <a:solidFill>
              <a:schemeClr val="accent1"/>
            </a:solidFill>
          </a:ln>
        </p:spPr>
        <p:txBody>
          <a:bodyPr wrap="square" rtlCol="0">
            <a:spAutoFit/>
          </a:bodyPr>
          <a:lstStyle/>
          <a:p>
            <a:pPr algn="ct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資料</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参照</a:t>
            </a:r>
          </a:p>
        </p:txBody>
      </p:sp>
      <p:sp>
        <p:nvSpPr>
          <p:cNvPr id="6" name="スライド番号プレースホルダー 5"/>
          <p:cNvSpPr>
            <a:spLocks noGrp="1"/>
          </p:cNvSpPr>
          <p:nvPr>
            <p:ph type="sldNum" sz="quarter" idx="12"/>
          </p:nvPr>
        </p:nvSpPr>
        <p:spPr>
          <a:xfrm>
            <a:off x="7010400" y="6499869"/>
            <a:ext cx="2133600" cy="365125"/>
          </a:xfrm>
        </p:spPr>
        <p:txBody>
          <a:bodyPr/>
          <a:lstStyle/>
          <a:p>
            <a:fld id="{E1872ECA-8BD3-40A3-BCA8-B8E971B7B40A}" type="slidenum">
              <a:rPr kumimoji="1" lang="ja-JP" altLang="en-US" smtClean="0"/>
              <a:t>6</a:t>
            </a:fld>
            <a:endParaRPr kumimoji="1" lang="ja-JP" altLang="en-US" dirty="0"/>
          </a:p>
        </p:txBody>
      </p:sp>
      <p:grpSp>
        <p:nvGrpSpPr>
          <p:cNvPr id="8" name="グループ化 7">
            <a:extLst>
              <a:ext uri="{FF2B5EF4-FFF2-40B4-BE49-F238E27FC236}">
                <a16:creationId xmlns:a16="http://schemas.microsoft.com/office/drawing/2014/main" id="{F6242384-65FE-4AB5-BCE1-36500F7226BF}"/>
              </a:ext>
            </a:extLst>
          </p:cNvPr>
          <p:cNvGrpSpPr/>
          <p:nvPr/>
        </p:nvGrpSpPr>
        <p:grpSpPr>
          <a:xfrm>
            <a:off x="323528" y="5796788"/>
            <a:ext cx="8496944" cy="816362"/>
            <a:chOff x="57087" y="2383485"/>
            <a:chExt cx="8496944" cy="1009217"/>
          </a:xfrm>
        </p:grpSpPr>
        <p:sp>
          <p:nvSpPr>
            <p:cNvPr id="9" name="正方形/長方形 8">
              <a:extLst>
                <a:ext uri="{FF2B5EF4-FFF2-40B4-BE49-F238E27FC236}">
                  <a16:creationId xmlns:a16="http://schemas.microsoft.com/office/drawing/2014/main" id="{9A45900B-8EC2-4124-B96A-1ABAA39D65AE}"/>
                </a:ext>
              </a:extLst>
            </p:cNvPr>
            <p:cNvSpPr/>
            <p:nvPr/>
          </p:nvSpPr>
          <p:spPr>
            <a:xfrm>
              <a:off x="57087" y="2383485"/>
              <a:ext cx="8496915" cy="1009217"/>
            </a:xfrm>
            <a:prstGeom prst="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0" name="テキスト ボックス 9">
              <a:extLst>
                <a:ext uri="{FF2B5EF4-FFF2-40B4-BE49-F238E27FC236}">
                  <a16:creationId xmlns:a16="http://schemas.microsoft.com/office/drawing/2014/main" id="{E50CAFAE-39B9-4702-9E7D-CF0399BAA6FA}"/>
                </a:ext>
              </a:extLst>
            </p:cNvPr>
            <p:cNvSpPr txBox="1"/>
            <p:nvPr/>
          </p:nvSpPr>
          <p:spPr>
            <a:xfrm>
              <a:off x="57116" y="2393963"/>
              <a:ext cx="8496915" cy="5652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70635" tIns="270764" rIns="670635" bIns="92456" numCol="1" spcCol="1270" anchor="t" anchorCtr="0">
              <a:noAutofit/>
            </a:bodyPr>
            <a:lstStyle/>
            <a:p>
              <a:pPr marL="0" lvl="1" algn="l" defTabSz="577850">
                <a:lnSpc>
                  <a:spcPct val="90000"/>
                </a:lnSpc>
                <a:spcBef>
                  <a:spcPct val="0"/>
                </a:spcBef>
                <a:spcAft>
                  <a:spcPct val="15000"/>
                </a:spcAft>
              </a:pPr>
              <a:endParaRPr lang="ja-JP" sz="1300" kern="1200" dirty="0"/>
            </a:p>
            <a:p>
              <a:pPr marL="114300" lvl="1" indent="-114300" algn="l" defTabSz="577850">
                <a:lnSpc>
                  <a:spcPct val="90000"/>
                </a:lnSpc>
                <a:spcBef>
                  <a:spcPct val="0"/>
                </a:spcBef>
                <a:spcAft>
                  <a:spcPct val="15000"/>
                </a:spcAft>
                <a:buChar char="•"/>
              </a:pPr>
              <a:r>
                <a:rPr lang="ja-JP" altLang="en-US" sz="1300" kern="1200" dirty="0"/>
                <a:t>依存症に関する普及啓発事業（啓発週間等におけるパネル展示や</a:t>
              </a:r>
              <a:r>
                <a:rPr lang="en-US" altLang="ja-JP" sz="1300" kern="1200" dirty="0"/>
                <a:t>SNS</a:t>
              </a:r>
              <a:r>
                <a:rPr lang="ja-JP" altLang="en-US" sz="1300" kern="1200" dirty="0"/>
                <a:t>等での情報発信）</a:t>
              </a:r>
              <a:endParaRPr lang="en-US" altLang="ja-JP" sz="1300" kern="1200" dirty="0"/>
            </a:p>
            <a:p>
              <a:pPr marL="114300" lvl="1" indent="-114300" algn="l" defTabSz="577850">
                <a:lnSpc>
                  <a:spcPct val="90000"/>
                </a:lnSpc>
                <a:spcBef>
                  <a:spcPct val="0"/>
                </a:spcBef>
                <a:spcAft>
                  <a:spcPct val="15000"/>
                </a:spcAft>
                <a:buChar char="•"/>
              </a:pPr>
              <a:r>
                <a:rPr lang="ja-JP" altLang="en-US" sz="1300" kern="1200" dirty="0"/>
                <a:t>依存症対策庁内連絡会及び堺市依存症対策推進懇話会の開催　　　　　　　　　　　　　　　　　　</a:t>
              </a:r>
              <a:endParaRPr lang="ja-JP" sz="1300" kern="1200" dirty="0"/>
            </a:p>
          </p:txBody>
        </p:sp>
      </p:grpSp>
      <p:grpSp>
        <p:nvGrpSpPr>
          <p:cNvPr id="11" name="グループ化 10">
            <a:extLst>
              <a:ext uri="{FF2B5EF4-FFF2-40B4-BE49-F238E27FC236}">
                <a16:creationId xmlns:a16="http://schemas.microsoft.com/office/drawing/2014/main" id="{98FFF083-C3FD-4117-B382-12544AA491F4}"/>
              </a:ext>
            </a:extLst>
          </p:cNvPr>
          <p:cNvGrpSpPr/>
          <p:nvPr/>
        </p:nvGrpSpPr>
        <p:grpSpPr>
          <a:xfrm>
            <a:off x="467544" y="5580558"/>
            <a:ext cx="6048672" cy="449411"/>
            <a:chOff x="193609" y="2069760"/>
            <a:chExt cx="6048672" cy="449411"/>
          </a:xfrm>
          <a:solidFill>
            <a:schemeClr val="accent1">
              <a:hueOff val="0"/>
              <a:satOff val="0"/>
              <a:lumOff val="0"/>
            </a:schemeClr>
          </a:solidFill>
        </p:grpSpPr>
        <p:sp>
          <p:nvSpPr>
            <p:cNvPr id="12" name="四角形: 角を丸くする 11">
              <a:extLst>
                <a:ext uri="{FF2B5EF4-FFF2-40B4-BE49-F238E27FC236}">
                  <a16:creationId xmlns:a16="http://schemas.microsoft.com/office/drawing/2014/main" id="{BCE232C6-FC2E-4748-91EF-3EAFEAEF4F39}"/>
                </a:ext>
              </a:extLst>
            </p:cNvPr>
            <p:cNvSpPr/>
            <p:nvPr/>
          </p:nvSpPr>
          <p:spPr>
            <a:xfrm>
              <a:off x="193609" y="2069760"/>
              <a:ext cx="6048672" cy="449411"/>
            </a:xfrm>
            <a:prstGeom prst="round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3" name="四角形: 角を丸くする 4">
              <a:extLst>
                <a:ext uri="{FF2B5EF4-FFF2-40B4-BE49-F238E27FC236}">
                  <a16:creationId xmlns:a16="http://schemas.microsoft.com/office/drawing/2014/main" id="{6F36679F-8196-4683-9C35-A5DED335D02B}"/>
                </a:ext>
              </a:extLst>
            </p:cNvPr>
            <p:cNvSpPr txBox="1"/>
            <p:nvPr/>
          </p:nvSpPr>
          <p:spPr>
            <a:xfrm>
              <a:off x="215547" y="2091698"/>
              <a:ext cx="6004796" cy="405535"/>
            </a:xfrm>
            <a:prstGeom prst="rect">
              <a:avLst/>
            </a:prstGeom>
            <a:solidFill>
              <a:schemeClr val="tx2">
                <a:lumMod val="60000"/>
                <a:lumOff val="40000"/>
              </a:schemeClr>
            </a:solidFill>
          </p:spPr>
          <p:style>
            <a:lnRef idx="0">
              <a:scrgbClr r="0" g="0" b="0"/>
            </a:lnRef>
            <a:fillRef idx="0">
              <a:scrgbClr r="0" g="0" b="0"/>
            </a:fillRef>
            <a:effectRef idx="0">
              <a:scrgbClr r="0" g="0" b="0"/>
            </a:effectRef>
            <a:fontRef idx="minor">
              <a:schemeClr val="lt1"/>
            </a:fontRef>
          </p:style>
          <p:txBody>
            <a:bodyPr spcFirstLastPara="0" vert="horz" wrap="square" lIns="228625" tIns="0" rIns="228625" bIns="0" numCol="1" spcCol="1270" anchor="ctr" anchorCtr="0">
              <a:noAutofit/>
            </a:bodyPr>
            <a:lstStyle/>
            <a:p>
              <a:pPr marL="0" lvl="0" indent="0" algn="l" defTabSz="577850">
                <a:lnSpc>
                  <a:spcPct val="90000"/>
                </a:lnSpc>
                <a:spcBef>
                  <a:spcPct val="0"/>
                </a:spcBef>
                <a:spcAft>
                  <a:spcPct val="35000"/>
                </a:spcAft>
                <a:buNone/>
              </a:pPr>
              <a:r>
                <a:rPr lang="ja-JP" altLang="en-US" sz="1300" b="1" u="sng" dirty="0">
                  <a:solidFill>
                    <a:schemeClr val="bg1"/>
                  </a:solidFill>
                  <a:latin typeface="Meiryo UI" panose="020B0604030504040204" pitchFamily="50" charset="-128"/>
                  <a:ea typeface="Meiryo UI" panose="020B0604030504040204" pitchFamily="50" charset="-128"/>
                </a:rPr>
                <a:t>普及啓発及び市内関係機関との調整　</a:t>
              </a:r>
              <a:endParaRPr lang="en-US" altLang="ja-JP" sz="1300" b="1" u="sng" dirty="0">
                <a:solidFill>
                  <a:schemeClr val="bg1"/>
                </a:solidFill>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76826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415" y="-22129"/>
            <a:ext cx="9144000" cy="1143000"/>
          </a:xfrm>
        </p:spPr>
        <p:txBody>
          <a:bodyPr>
            <a:noAutofit/>
          </a:bodyPr>
          <a:lstStyle/>
          <a:p>
            <a:pPr algn="l"/>
            <a:r>
              <a:rPr lang="en-US" altLang="ja-JP" sz="3600" dirty="0"/>
              <a:t>Ⅰ</a:t>
            </a:r>
            <a:r>
              <a:rPr lang="ja-JP" altLang="en-US" sz="3600" dirty="0" err="1"/>
              <a:t>．</a:t>
            </a:r>
            <a:r>
              <a:rPr lang="ja-JP" altLang="en-US" sz="3600" dirty="0"/>
              <a:t>依存症対策の推進⑤</a:t>
            </a:r>
            <a:endParaRPr kumimoji="1" lang="ja-JP" altLang="en-US" sz="3600" dirty="0"/>
          </a:p>
        </p:txBody>
      </p:sp>
      <p:sp>
        <p:nvSpPr>
          <p:cNvPr id="14" name="正方形/長方形 13"/>
          <p:cNvSpPr/>
          <p:nvPr/>
        </p:nvSpPr>
        <p:spPr>
          <a:xfrm>
            <a:off x="342000" y="1052736"/>
            <a:ext cx="8460000" cy="720000"/>
          </a:xfrm>
          <a:prstGeom prst="rect">
            <a:avLst/>
          </a:prstGeom>
          <a:ln>
            <a:noFill/>
          </a:ln>
          <a:effectLst>
            <a:glow rad="63500">
              <a:schemeClr val="accent2">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6"/>
          </a:lnRef>
          <a:fillRef idx="1">
            <a:schemeClr val="lt1"/>
          </a:fillRef>
          <a:effectRef idx="0">
            <a:schemeClr val="accent6"/>
          </a:effectRef>
          <a:fontRef idx="minor">
            <a:schemeClr val="dk1"/>
          </a:fontRef>
        </p:style>
        <p:txBody>
          <a:bodyPr rtlCol="0" anchor="ctr"/>
          <a:lstStyle/>
          <a:p>
            <a:r>
              <a:rPr lang="ja-JP" altLang="en-US" kern="100" dirty="0">
                <a:latin typeface="Meiryo UI" panose="020B0604030504040204" pitchFamily="50" charset="-128"/>
                <a:ea typeface="Meiryo UI" panose="020B0604030504040204" pitchFamily="50" charset="-128"/>
                <a:cs typeface="Meiryo UI" panose="020B0604030504040204" pitchFamily="50" charset="-128"/>
              </a:rPr>
              <a:t>依存症対策を推進するため、相談窓口の充実を図るとともに、依存症者支援にかかる関係機関に対する研修等を実施することで相談対応力の向上に取組みます。</a:t>
            </a:r>
          </a:p>
        </p:txBody>
      </p:sp>
      <p:graphicFrame>
        <p:nvGraphicFramePr>
          <p:cNvPr id="4" name="表 3"/>
          <p:cNvGraphicFramePr>
            <a:graphicFrameLocks noGrp="1"/>
          </p:cNvGraphicFramePr>
          <p:nvPr>
            <p:extLst>
              <p:ext uri="{D42A27DB-BD31-4B8C-83A1-F6EECF244321}">
                <p14:modId xmlns:p14="http://schemas.microsoft.com/office/powerpoint/2010/main" val="3742844388"/>
              </p:ext>
            </p:extLst>
          </p:nvPr>
        </p:nvGraphicFramePr>
        <p:xfrm>
          <a:off x="175214" y="1988840"/>
          <a:ext cx="8789273" cy="4725144"/>
        </p:xfrm>
        <a:graphic>
          <a:graphicData uri="http://schemas.openxmlformats.org/drawingml/2006/table">
            <a:tbl>
              <a:tblPr firstRow="1" bandRow="1">
                <a:tableStyleId>{16D9F66E-5EB9-4882-86FB-DCBF35E3C3E4}</a:tableStyleId>
              </a:tblPr>
              <a:tblGrid>
                <a:gridCol w="8789273">
                  <a:extLst>
                    <a:ext uri="{9D8B030D-6E8A-4147-A177-3AD203B41FA5}">
                      <a16:colId xmlns:a16="http://schemas.microsoft.com/office/drawing/2014/main" val="20000"/>
                    </a:ext>
                  </a:extLst>
                </a:gridCol>
              </a:tblGrid>
              <a:tr h="4725144">
                <a:tc>
                  <a:txBody>
                    <a:bodyPr/>
                    <a:lstStyle/>
                    <a:p>
                      <a:r>
                        <a:rPr kumimoji="1" lang="en-US" altLang="ja-JP" sz="2400" b="0" dirty="0"/>
                        <a:t>【</a:t>
                      </a:r>
                      <a:r>
                        <a:rPr kumimoji="1" lang="ja-JP" altLang="en-US" sz="2400" b="0" dirty="0"/>
                        <a:t>堺市依存症地域支援計画の策定経過</a:t>
                      </a:r>
                      <a:r>
                        <a:rPr kumimoji="1" lang="en-US" altLang="ja-JP" sz="2400" b="0" dirty="0"/>
                        <a:t>】</a:t>
                      </a:r>
                    </a:p>
                    <a:p>
                      <a:pPr marL="0" indent="0"/>
                      <a:r>
                        <a:rPr kumimoji="1" lang="ja-JP" altLang="en-US" sz="1600" b="0" dirty="0"/>
                        <a:t>　〇令和</a:t>
                      </a:r>
                      <a:r>
                        <a:rPr kumimoji="1" lang="en-US" altLang="ja-JP" sz="1600" b="0" dirty="0"/>
                        <a:t>2</a:t>
                      </a:r>
                      <a:r>
                        <a:rPr kumimoji="1" lang="ja-JP" altLang="en-US" sz="1600" b="0" dirty="0"/>
                        <a:t>年</a:t>
                      </a:r>
                      <a:r>
                        <a:rPr kumimoji="1" lang="en-US" altLang="ja-JP" sz="1600" b="0" dirty="0"/>
                        <a:t>2</a:t>
                      </a:r>
                      <a:r>
                        <a:rPr kumimoji="1" lang="ja-JP" altLang="en-US" sz="1600" b="0" dirty="0"/>
                        <a:t>月～　「依存症対策庁内連絡会」設置</a:t>
                      </a:r>
                      <a:endParaRPr kumimoji="1" lang="en-US" altLang="ja-JP" sz="1600" b="0" dirty="0"/>
                    </a:p>
                    <a:p>
                      <a:r>
                        <a:rPr kumimoji="1" lang="ja-JP" altLang="en-US" sz="1600" b="0" dirty="0"/>
                        <a:t>　〇令和</a:t>
                      </a:r>
                      <a:r>
                        <a:rPr kumimoji="1" lang="en-US" altLang="ja-JP" sz="1600" b="0" dirty="0"/>
                        <a:t>2</a:t>
                      </a:r>
                      <a:r>
                        <a:rPr kumimoji="1" lang="ja-JP" altLang="en-US" sz="1600" b="0" dirty="0"/>
                        <a:t>年</a:t>
                      </a:r>
                      <a:r>
                        <a:rPr kumimoji="1" lang="en-US" altLang="ja-JP" sz="1600" b="0" dirty="0"/>
                        <a:t>6</a:t>
                      </a:r>
                      <a:r>
                        <a:rPr kumimoji="1" lang="ja-JP" altLang="en-US" sz="1600" b="0" dirty="0"/>
                        <a:t>月～　「堺市依存症対策推進懇話会」設置</a:t>
                      </a:r>
                      <a:endParaRPr kumimoji="1" lang="en-US" altLang="ja-JP" sz="1600" b="0" dirty="0"/>
                    </a:p>
                    <a:p>
                      <a:r>
                        <a:rPr kumimoji="1" lang="ja-JP" altLang="en-US" sz="1600" b="0" dirty="0"/>
                        <a:t>　〇令和</a:t>
                      </a:r>
                      <a:r>
                        <a:rPr kumimoji="1" lang="en-US" altLang="ja-JP" sz="1600" b="0" dirty="0"/>
                        <a:t>2</a:t>
                      </a:r>
                      <a:r>
                        <a:rPr kumimoji="1" lang="ja-JP" altLang="en-US" sz="1600" b="0" dirty="0"/>
                        <a:t>年</a:t>
                      </a:r>
                      <a:r>
                        <a:rPr kumimoji="1" lang="en-US" altLang="ja-JP" sz="1600" b="0" dirty="0"/>
                        <a:t>11</a:t>
                      </a:r>
                      <a:r>
                        <a:rPr kumimoji="1" lang="ja-JP" altLang="en-US" sz="1600" b="0" dirty="0"/>
                        <a:t>月</a:t>
                      </a:r>
                      <a:r>
                        <a:rPr kumimoji="1" lang="en-US" altLang="ja-JP" sz="1600" b="0" dirty="0"/>
                        <a:t>1</a:t>
                      </a:r>
                      <a:r>
                        <a:rPr kumimoji="1" lang="ja-JP" altLang="en-US" sz="1600" b="0" dirty="0"/>
                        <a:t>日～令和</a:t>
                      </a:r>
                      <a:r>
                        <a:rPr kumimoji="1" lang="en-US" altLang="ja-JP" sz="1600" b="0" dirty="0"/>
                        <a:t>2</a:t>
                      </a:r>
                      <a:r>
                        <a:rPr kumimoji="1" lang="ja-JP" altLang="en-US" sz="1600" b="0" dirty="0"/>
                        <a:t>年</a:t>
                      </a:r>
                      <a:r>
                        <a:rPr kumimoji="1" lang="en-US" altLang="ja-JP" sz="1600" b="0" dirty="0"/>
                        <a:t>11</a:t>
                      </a:r>
                      <a:r>
                        <a:rPr kumimoji="1" lang="ja-JP" altLang="en-US" sz="1600" b="0" dirty="0"/>
                        <a:t>月</a:t>
                      </a:r>
                      <a:r>
                        <a:rPr kumimoji="1" lang="en-US" altLang="ja-JP" sz="1600" b="0" dirty="0"/>
                        <a:t>23</a:t>
                      </a:r>
                      <a:r>
                        <a:rPr kumimoji="1" lang="ja-JP" altLang="en-US" sz="1600" b="0" dirty="0"/>
                        <a:t>日</a:t>
                      </a:r>
                      <a:r>
                        <a:rPr kumimoji="1" lang="en-US" altLang="ja-JP" sz="1600" b="0" dirty="0"/>
                        <a:t>  </a:t>
                      </a:r>
                      <a:r>
                        <a:rPr kumimoji="1" lang="ja-JP" altLang="en-US" sz="1600" b="0" dirty="0"/>
                        <a:t>　「市民意識行動調査」実施　　　　　　　　　　　　　　　　</a:t>
                      </a:r>
                      <a:endParaRPr kumimoji="1" lang="en-US" altLang="ja-JP" sz="1600" b="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t>　　　　　　　　　　　　　　　　　　　　　　　　　　　 </a:t>
                      </a:r>
                      <a:r>
                        <a:rPr kumimoji="1" lang="ja-JP" altLang="en-US" sz="1200" b="0" dirty="0"/>
                        <a:t>対象：</a:t>
                      </a:r>
                      <a:r>
                        <a:rPr kumimoji="1" lang="en-US" altLang="ja-JP" sz="1200" b="0" dirty="0"/>
                        <a:t>15</a:t>
                      </a:r>
                      <a:r>
                        <a:rPr kumimoji="1" lang="ja-JP" altLang="en-US" sz="1200" b="0" dirty="0"/>
                        <a:t>歳以上の市民</a:t>
                      </a:r>
                      <a:r>
                        <a:rPr kumimoji="1" lang="en-US" altLang="ja-JP" sz="1200" b="0" dirty="0"/>
                        <a:t>5,000</a:t>
                      </a:r>
                      <a:r>
                        <a:rPr kumimoji="1" lang="ja-JP" altLang="en-US" sz="1200" b="0" dirty="0"/>
                        <a:t>人　　回答状況：</a:t>
                      </a:r>
                      <a:r>
                        <a:rPr kumimoji="1" lang="en-US" altLang="ja-JP" sz="1200" b="0" dirty="0"/>
                        <a:t>2234</a:t>
                      </a:r>
                      <a:r>
                        <a:rPr kumimoji="1" lang="ja-JP" altLang="en-US" sz="1200" b="0" dirty="0"/>
                        <a:t>通（有効回答率</a:t>
                      </a:r>
                      <a:r>
                        <a:rPr kumimoji="1" lang="en-US" altLang="ja-JP" sz="1200" b="0" dirty="0"/>
                        <a:t>44.7</a:t>
                      </a:r>
                      <a:r>
                        <a:rPr kumimoji="1" lang="ja-JP" altLang="en-US" sz="1200" b="0" dirty="0"/>
                        <a:t>％）</a:t>
                      </a:r>
                      <a:endParaRPr kumimoji="1" lang="en-US" altLang="ja-JP" sz="1200" b="0" dirty="0"/>
                    </a:p>
                    <a:p>
                      <a:r>
                        <a:rPr kumimoji="1" lang="ja-JP" altLang="en-US" sz="1600" b="0" dirty="0"/>
                        <a:t>　〇令和</a:t>
                      </a:r>
                      <a:r>
                        <a:rPr kumimoji="1" lang="en-US" altLang="ja-JP" sz="1600" b="0" dirty="0"/>
                        <a:t>3</a:t>
                      </a:r>
                      <a:r>
                        <a:rPr kumimoji="1" lang="ja-JP" altLang="en-US" sz="1600" b="0" dirty="0"/>
                        <a:t>年</a:t>
                      </a:r>
                      <a:r>
                        <a:rPr kumimoji="1" lang="en-US" altLang="ja-JP" sz="1600" b="0" dirty="0"/>
                        <a:t>5</a:t>
                      </a:r>
                      <a:r>
                        <a:rPr kumimoji="1" lang="ja-JP" altLang="en-US" sz="1600" b="0" dirty="0"/>
                        <a:t>月</a:t>
                      </a:r>
                      <a:r>
                        <a:rPr kumimoji="1" lang="en-US" altLang="ja-JP" sz="1600" b="0" dirty="0"/>
                        <a:t>24</a:t>
                      </a:r>
                      <a:r>
                        <a:rPr kumimoji="1" lang="ja-JP" altLang="en-US" sz="1600" b="0" dirty="0"/>
                        <a:t>日～令和</a:t>
                      </a:r>
                      <a:r>
                        <a:rPr kumimoji="1" lang="en-US" altLang="ja-JP" sz="1600" b="0" dirty="0"/>
                        <a:t>3</a:t>
                      </a:r>
                      <a:r>
                        <a:rPr kumimoji="1" lang="ja-JP" altLang="en-US" sz="1600" b="0" dirty="0"/>
                        <a:t>年</a:t>
                      </a:r>
                      <a:r>
                        <a:rPr kumimoji="1" lang="en-US" altLang="ja-JP" sz="1600" b="0" dirty="0"/>
                        <a:t>5</a:t>
                      </a:r>
                      <a:r>
                        <a:rPr kumimoji="1" lang="ja-JP" altLang="en-US" sz="1600" b="0" dirty="0"/>
                        <a:t>月</a:t>
                      </a:r>
                      <a:r>
                        <a:rPr kumimoji="1" lang="en-US" altLang="ja-JP" sz="1600" b="0" dirty="0"/>
                        <a:t>31</a:t>
                      </a:r>
                      <a:r>
                        <a:rPr kumimoji="1" lang="ja-JP" altLang="en-US" sz="1600" b="0" dirty="0"/>
                        <a:t>日　　 「インタビュー調査」実施</a:t>
                      </a:r>
                      <a:endParaRPr kumimoji="1" lang="en-US" altLang="ja-JP" sz="1600" b="0" dirty="0"/>
                    </a:p>
                    <a:p>
                      <a:r>
                        <a:rPr kumimoji="1" lang="ja-JP" altLang="en-US" sz="1600" b="0" dirty="0"/>
                        <a:t>　　　　　　　　　　　　　　　　　　　　　　　　　　　 </a:t>
                      </a:r>
                      <a:r>
                        <a:rPr kumimoji="1" lang="ja-JP" altLang="en-US" sz="1200" b="0" dirty="0"/>
                        <a:t>対象：アルコール、薬物、ギャンブル等依存症の当事者及び家族　計</a:t>
                      </a:r>
                      <a:r>
                        <a:rPr kumimoji="1" lang="en-US" altLang="ja-JP" sz="1200" b="0" dirty="0"/>
                        <a:t>9</a:t>
                      </a:r>
                      <a:r>
                        <a:rPr kumimoji="1" lang="ja-JP" altLang="en-US" sz="1200" b="0" dirty="0"/>
                        <a:t>名</a:t>
                      </a:r>
                      <a:endParaRPr kumimoji="1" lang="en-US" altLang="ja-JP" sz="1200" b="0" dirty="0"/>
                    </a:p>
                    <a:p>
                      <a:r>
                        <a:rPr kumimoji="1" lang="en-US" altLang="ja-JP" sz="1600" b="0" dirty="0"/>
                        <a:t>   </a:t>
                      </a:r>
                      <a:r>
                        <a:rPr kumimoji="1" lang="ja-JP" altLang="en-US" sz="1600" b="0" dirty="0"/>
                        <a:t>〇令和</a:t>
                      </a:r>
                      <a:r>
                        <a:rPr kumimoji="1" lang="en-US" altLang="ja-JP" sz="1600" b="0" dirty="0"/>
                        <a:t>3</a:t>
                      </a:r>
                      <a:r>
                        <a:rPr kumimoji="1" lang="ja-JP" altLang="en-US" sz="1600" b="0" dirty="0"/>
                        <a:t>年</a:t>
                      </a:r>
                      <a:r>
                        <a:rPr kumimoji="1" lang="en-US" altLang="ja-JP" sz="1600" b="0" dirty="0"/>
                        <a:t>12</a:t>
                      </a:r>
                      <a:r>
                        <a:rPr kumimoji="1" lang="ja-JP" altLang="en-US" sz="1600" b="0" dirty="0"/>
                        <a:t>月</a:t>
                      </a:r>
                      <a:r>
                        <a:rPr kumimoji="1" lang="en-US" altLang="ja-JP" sz="1600" b="0" dirty="0"/>
                        <a:t>16</a:t>
                      </a:r>
                      <a:r>
                        <a:rPr kumimoji="1" lang="ja-JP" altLang="en-US" sz="1600" b="0" dirty="0"/>
                        <a:t>日～令和</a:t>
                      </a:r>
                      <a:r>
                        <a:rPr kumimoji="1" lang="en-US" altLang="ja-JP" sz="1600" b="0" dirty="0"/>
                        <a:t>4</a:t>
                      </a:r>
                      <a:r>
                        <a:rPr kumimoji="1" lang="ja-JP" altLang="en-US" sz="1600" b="0" dirty="0"/>
                        <a:t>年</a:t>
                      </a:r>
                      <a:r>
                        <a:rPr kumimoji="1" lang="en-US" altLang="ja-JP" sz="1600" b="0" dirty="0"/>
                        <a:t>1</a:t>
                      </a:r>
                      <a:r>
                        <a:rPr kumimoji="1" lang="ja-JP" altLang="en-US" sz="1600" b="0" dirty="0"/>
                        <a:t>月</a:t>
                      </a:r>
                      <a:r>
                        <a:rPr kumimoji="1" lang="en-US" altLang="ja-JP" sz="1600" b="0" dirty="0"/>
                        <a:t>18</a:t>
                      </a:r>
                      <a:r>
                        <a:rPr kumimoji="1" lang="ja-JP" altLang="en-US" sz="1600" b="0" dirty="0"/>
                        <a:t>日　 「パブリックコメント」実施</a:t>
                      </a:r>
                      <a:endParaRPr kumimoji="1" lang="en-US" altLang="ja-JP" sz="1600" b="0" dirty="0"/>
                    </a:p>
                    <a:p>
                      <a:r>
                        <a:rPr kumimoji="1" lang="ja-JP" altLang="en-US" sz="1200" b="0" dirty="0"/>
                        <a:t>　 </a:t>
                      </a:r>
                      <a:endParaRPr kumimoji="1" lang="en-US" altLang="ja-JP" sz="1200" b="0" dirty="0"/>
                    </a:p>
                    <a:p>
                      <a:r>
                        <a:rPr kumimoji="1" lang="ja-JP" altLang="en-US" sz="1200" b="0" dirty="0"/>
                        <a:t>　</a:t>
                      </a:r>
                      <a:endParaRPr kumimoji="1" lang="en-US" altLang="ja-JP" sz="1200" b="0" dirty="0"/>
                    </a:p>
                    <a:p>
                      <a:endParaRPr kumimoji="1" lang="en-US" altLang="ja-JP" sz="1200" b="0" dirty="0"/>
                    </a:p>
                    <a:p>
                      <a:r>
                        <a:rPr kumimoji="1" lang="ja-JP" altLang="en-US" sz="1200" b="0" dirty="0"/>
                        <a:t>　　</a:t>
                      </a:r>
                      <a:endParaRPr kumimoji="1" lang="en-US" altLang="ja-JP" sz="1200" b="0" dirty="0"/>
                    </a:p>
                    <a:p>
                      <a:r>
                        <a:rPr kumimoji="1" lang="ja-JP" altLang="en-US" sz="1600" b="0" dirty="0"/>
                        <a:t>　</a:t>
                      </a:r>
                      <a:endParaRPr kumimoji="1" lang="en-US" altLang="ja-JP" sz="1600" b="0" dirty="0"/>
                    </a:p>
                    <a:p>
                      <a:r>
                        <a:rPr kumimoji="1" lang="ja-JP" altLang="en-US" sz="1600" b="0" dirty="0"/>
                        <a:t>　</a:t>
                      </a:r>
                      <a:endParaRPr kumimoji="1" lang="ja-JP" altLang="en-US" sz="1400" b="0" dirty="0"/>
                    </a:p>
                  </a:txBody>
                  <a:tcPr/>
                </a:tc>
                <a:extLst>
                  <a:ext uri="{0D108BD9-81ED-4DB2-BD59-A6C34878D82A}">
                    <a16:rowId xmlns:a16="http://schemas.microsoft.com/office/drawing/2014/main" val="10000"/>
                  </a:ext>
                </a:extLst>
              </a:tr>
            </a:tbl>
          </a:graphicData>
        </a:graphic>
      </p:graphicFrame>
      <p:sp>
        <p:nvSpPr>
          <p:cNvPr id="6" name="スライド番号プレースホルダー 5"/>
          <p:cNvSpPr>
            <a:spLocks noGrp="1"/>
          </p:cNvSpPr>
          <p:nvPr>
            <p:ph type="sldNum" sz="quarter" idx="12"/>
          </p:nvPr>
        </p:nvSpPr>
        <p:spPr>
          <a:xfrm>
            <a:off x="7010400" y="6499869"/>
            <a:ext cx="2133600" cy="365125"/>
          </a:xfrm>
        </p:spPr>
        <p:txBody>
          <a:bodyPr/>
          <a:lstStyle/>
          <a:p>
            <a:fld id="{E1872ECA-8BD3-40A3-BCA8-B8E971B7B40A}" type="slidenum">
              <a:rPr kumimoji="1" lang="ja-JP" altLang="en-US" smtClean="0"/>
              <a:t>7</a:t>
            </a:fld>
            <a:endParaRPr kumimoji="1" lang="ja-JP" altLang="en-US" dirty="0"/>
          </a:p>
        </p:txBody>
      </p:sp>
      <p:graphicFrame>
        <p:nvGraphicFramePr>
          <p:cNvPr id="12" name="表 11">
            <a:extLst>
              <a:ext uri="{FF2B5EF4-FFF2-40B4-BE49-F238E27FC236}">
                <a16:creationId xmlns:a16="http://schemas.microsoft.com/office/drawing/2014/main" id="{D2017BB7-7640-4C6A-B9C6-CD6A014A910D}"/>
              </a:ext>
            </a:extLst>
          </p:cNvPr>
          <p:cNvGraphicFramePr>
            <a:graphicFrameLocks noGrp="1"/>
          </p:cNvGraphicFramePr>
          <p:nvPr>
            <p:extLst>
              <p:ext uri="{D42A27DB-BD31-4B8C-83A1-F6EECF244321}">
                <p14:modId xmlns:p14="http://schemas.microsoft.com/office/powerpoint/2010/main" val="4074651727"/>
              </p:ext>
            </p:extLst>
          </p:nvPr>
        </p:nvGraphicFramePr>
        <p:xfrm>
          <a:off x="558001" y="4293096"/>
          <a:ext cx="8027999" cy="2268001"/>
        </p:xfrm>
        <a:graphic>
          <a:graphicData uri="http://schemas.openxmlformats.org/drawingml/2006/table">
            <a:tbl>
              <a:tblPr firstRow="1" firstCol="1" bandRow="1"/>
              <a:tblGrid>
                <a:gridCol w="2044539">
                  <a:extLst>
                    <a:ext uri="{9D8B030D-6E8A-4147-A177-3AD203B41FA5}">
                      <a16:colId xmlns:a16="http://schemas.microsoft.com/office/drawing/2014/main" val="572443949"/>
                    </a:ext>
                  </a:extLst>
                </a:gridCol>
                <a:gridCol w="2043691">
                  <a:extLst>
                    <a:ext uri="{9D8B030D-6E8A-4147-A177-3AD203B41FA5}">
                      <a16:colId xmlns:a16="http://schemas.microsoft.com/office/drawing/2014/main" val="241181631"/>
                    </a:ext>
                  </a:extLst>
                </a:gridCol>
                <a:gridCol w="3939769">
                  <a:extLst>
                    <a:ext uri="{9D8B030D-6E8A-4147-A177-3AD203B41FA5}">
                      <a16:colId xmlns:a16="http://schemas.microsoft.com/office/drawing/2014/main" val="1545406484"/>
                    </a:ext>
                  </a:extLst>
                </a:gridCol>
              </a:tblGrid>
              <a:tr h="290787">
                <a:tc>
                  <a:txBody>
                    <a:bodyPr/>
                    <a:lstStyle/>
                    <a:p>
                      <a:pPr algn="just">
                        <a:spcAft>
                          <a:spcPts val="0"/>
                        </a:spcAft>
                      </a:pP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堺市依存症対策推進懇話会</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依存症対策庁内連絡会</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議題</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865668882"/>
                  </a:ext>
                </a:extLst>
              </a:tr>
              <a:tr h="542344">
                <a:tc>
                  <a:txBody>
                    <a:bodyPr/>
                    <a:lstStyle/>
                    <a:p>
                      <a:pPr algn="just">
                        <a:spcAft>
                          <a:spcPts val="0"/>
                        </a:spcAft>
                      </a:pP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第</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1</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回</a:t>
                      </a:r>
                    </a:p>
                    <a:p>
                      <a:pPr algn="just">
                        <a:spcAft>
                          <a:spcPts val="0"/>
                        </a:spcAft>
                      </a:pP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令和</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3</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7</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月（書面開催）</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第</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1</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回</a:t>
                      </a:r>
                    </a:p>
                    <a:p>
                      <a:pPr algn="just">
                        <a:spcAft>
                          <a:spcPts val="0"/>
                        </a:spcAft>
                      </a:pP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令和</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3</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7</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月（書面開催）</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・「堺市依存症地域支援計画」の骨子案及び構成案について</a:t>
                      </a:r>
                    </a:p>
                    <a:p>
                      <a:pPr algn="just">
                        <a:spcAft>
                          <a:spcPts val="0"/>
                        </a:spcAft>
                      </a:pP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・令和</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2</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年度依存症対策事業実績</a:t>
                      </a: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について</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（懇話会）</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令和</a:t>
                      </a:r>
                      <a:r>
                        <a:rPr lang="en-US" altLang="ja-JP" sz="1100" kern="100" dirty="0">
                          <a:effectLst/>
                          <a:latin typeface="Meiryo UI" panose="020B0604030504040204" pitchFamily="50" charset="-128"/>
                          <a:ea typeface="Meiryo UI" panose="020B0604030504040204" pitchFamily="50" charset="-128"/>
                          <a:cs typeface="Times New Roman" panose="02020603050405020304" pitchFamily="18" charset="0"/>
                        </a:rPr>
                        <a:t>2</a:t>
                      </a: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年度</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事業</a:t>
                      </a: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実績及び</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進捗状況等について（庁内連絡会）</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825409284"/>
                  </a:ext>
                </a:extLst>
              </a:tr>
              <a:tr h="478290">
                <a:tc>
                  <a:txBody>
                    <a:bodyPr/>
                    <a:lstStyle/>
                    <a:p>
                      <a:pPr algn="just">
                        <a:spcAft>
                          <a:spcPts val="0"/>
                        </a:spcAft>
                      </a:pP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第</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2</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回　</a:t>
                      </a:r>
                    </a:p>
                    <a:p>
                      <a:pPr algn="just">
                        <a:spcAft>
                          <a:spcPts val="0"/>
                        </a:spcAft>
                      </a:pP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令和</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3</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8</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月</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25</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日</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en-US" sz="110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solidFill>
                      <a:schemeClr val="bg1"/>
                    </a:solidFill>
                  </a:tcPr>
                </a:tc>
                <a:tc>
                  <a:txBody>
                    <a:bodyPr/>
                    <a:lstStyle/>
                    <a:p>
                      <a:pPr algn="just">
                        <a:spcAft>
                          <a:spcPts val="0"/>
                        </a:spcAft>
                      </a:pP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・「堺市依存症地域支援計画」の素案について</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975620354"/>
                  </a:ext>
                </a:extLst>
              </a:tr>
              <a:tr h="478290">
                <a:tc>
                  <a:txBody>
                    <a:bodyPr/>
                    <a:lstStyle/>
                    <a:p>
                      <a:pPr algn="just">
                        <a:spcAft>
                          <a:spcPts val="0"/>
                        </a:spcAft>
                      </a:pP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第</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3</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回</a:t>
                      </a:r>
                    </a:p>
                    <a:p>
                      <a:pPr algn="just">
                        <a:spcAft>
                          <a:spcPts val="0"/>
                        </a:spcAft>
                      </a:pP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令和</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3</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10</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月</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5</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日</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第</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2</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回</a:t>
                      </a:r>
                    </a:p>
                    <a:p>
                      <a:pPr algn="just">
                        <a:spcAft>
                          <a:spcPts val="0"/>
                        </a:spcAft>
                      </a:pP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令和</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3</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100" kern="100" dirty="0">
                          <a:effectLst/>
                          <a:latin typeface="Meiryo UI" panose="020B0604030504040204" pitchFamily="50" charset="-128"/>
                          <a:ea typeface="Meiryo UI" panose="020B0604030504040204" pitchFamily="50" charset="-128"/>
                          <a:cs typeface="Times New Roman" panose="02020603050405020304" pitchFamily="18" charset="0"/>
                        </a:rPr>
                        <a:t>9</a:t>
                      </a: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月（書面開催）</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・「堺市依存症地域支援計画」案について</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262488803"/>
                  </a:ext>
                </a:extLst>
              </a:tr>
              <a:tr h="478290">
                <a:tc>
                  <a:txBody>
                    <a:bodyPr/>
                    <a:lstStyle/>
                    <a:p>
                      <a:pPr algn="just">
                        <a:spcAft>
                          <a:spcPts val="0"/>
                        </a:spcAft>
                      </a:pP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第</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4</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回</a:t>
                      </a:r>
                    </a:p>
                    <a:p>
                      <a:pPr algn="just">
                        <a:spcAft>
                          <a:spcPts val="0"/>
                        </a:spcAft>
                      </a:pP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令和</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4</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2</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月</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16</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日</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予定</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第</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3</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回</a:t>
                      </a:r>
                    </a:p>
                    <a:p>
                      <a:pPr algn="just">
                        <a:spcAft>
                          <a:spcPts val="0"/>
                        </a:spcAft>
                      </a:pP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令和</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4</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sz="1100" kern="100" dirty="0">
                          <a:effectLst/>
                          <a:latin typeface="Meiryo UI" panose="020B0604030504040204" pitchFamily="50" charset="-128"/>
                          <a:ea typeface="Meiryo UI" panose="020B0604030504040204" pitchFamily="50" charset="-128"/>
                          <a:cs typeface="Times New Roman" panose="02020603050405020304" pitchFamily="18" charset="0"/>
                        </a:rPr>
                        <a:t>2</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月</a:t>
                      </a:r>
                      <a:r>
                        <a:rPr lang="en-US" altLang="ja-JP" sz="1100" kern="100" dirty="0">
                          <a:effectLst/>
                          <a:latin typeface="Meiryo UI" panose="020B0604030504040204" pitchFamily="50" charset="-128"/>
                          <a:ea typeface="Meiryo UI" panose="020B0604030504040204" pitchFamily="50" charset="-128"/>
                          <a:cs typeface="Times New Roman" panose="02020603050405020304" pitchFamily="18" charset="0"/>
                        </a:rPr>
                        <a:t>9</a:t>
                      </a: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日</a:t>
                      </a: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（予定）</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・パブリックコメントの結果について</a:t>
                      </a:r>
                    </a:p>
                    <a:p>
                      <a:pPr algn="just">
                        <a:spcAft>
                          <a:spcPts val="0"/>
                        </a:spcAft>
                      </a:pPr>
                      <a:r>
                        <a:rPr lang="ja-JP" sz="1100" kern="100" dirty="0">
                          <a:effectLst/>
                          <a:latin typeface="Meiryo UI" panose="020B0604030504040204" pitchFamily="50" charset="-128"/>
                          <a:ea typeface="Meiryo UI" panose="020B0604030504040204" pitchFamily="50" charset="-128"/>
                          <a:cs typeface="Times New Roman" panose="02020603050405020304" pitchFamily="18" charset="0"/>
                        </a:rPr>
                        <a:t>・「堺市依存症地域支援計画」案について</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956063053"/>
                  </a:ext>
                </a:extLst>
              </a:tr>
            </a:tbl>
          </a:graphicData>
        </a:graphic>
      </p:graphicFrame>
    </p:spTree>
    <p:extLst>
      <p:ext uri="{BB962C8B-B14F-4D97-AF65-F5344CB8AC3E}">
        <p14:creationId xmlns:p14="http://schemas.microsoft.com/office/powerpoint/2010/main" val="1346670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415" y="-22129"/>
            <a:ext cx="9144000" cy="1143000"/>
          </a:xfrm>
        </p:spPr>
        <p:txBody>
          <a:bodyPr>
            <a:noAutofit/>
          </a:bodyPr>
          <a:lstStyle/>
          <a:p>
            <a:pPr algn="l"/>
            <a:r>
              <a:rPr lang="en-US" altLang="ja-JP" sz="3600" dirty="0"/>
              <a:t>Ⅱ</a:t>
            </a:r>
            <a:r>
              <a:rPr lang="ja-JP" altLang="en-US" sz="3600" dirty="0" err="1"/>
              <a:t>．</a:t>
            </a:r>
            <a:r>
              <a:rPr lang="ja-JP" altLang="en-US" sz="3600" dirty="0"/>
              <a:t>認知症施策の推進①</a:t>
            </a:r>
            <a:endParaRPr kumimoji="1" lang="ja-JP" altLang="en-US" sz="2000" dirty="0"/>
          </a:p>
        </p:txBody>
      </p:sp>
      <p:graphicFrame>
        <p:nvGraphicFramePr>
          <p:cNvPr id="5" name="表 4"/>
          <p:cNvGraphicFramePr>
            <a:graphicFrameLocks noGrp="1"/>
          </p:cNvGraphicFramePr>
          <p:nvPr>
            <p:extLst>
              <p:ext uri="{D42A27DB-BD31-4B8C-83A1-F6EECF244321}">
                <p14:modId xmlns:p14="http://schemas.microsoft.com/office/powerpoint/2010/main" val="1942128027"/>
              </p:ext>
            </p:extLst>
          </p:nvPr>
        </p:nvGraphicFramePr>
        <p:xfrm>
          <a:off x="539554" y="4600382"/>
          <a:ext cx="7920878" cy="2151457"/>
        </p:xfrm>
        <a:graphic>
          <a:graphicData uri="http://schemas.openxmlformats.org/drawingml/2006/table">
            <a:tbl>
              <a:tblPr firstRow="1" firstCol="1" bandRow="1">
                <a:tableStyleId>{5C22544A-7EE6-4342-B048-85BDC9FD1C3A}</a:tableStyleId>
              </a:tblPr>
              <a:tblGrid>
                <a:gridCol w="1320456">
                  <a:extLst>
                    <a:ext uri="{9D8B030D-6E8A-4147-A177-3AD203B41FA5}">
                      <a16:colId xmlns:a16="http://schemas.microsoft.com/office/drawing/2014/main" val="20000"/>
                    </a:ext>
                  </a:extLst>
                </a:gridCol>
                <a:gridCol w="1187294">
                  <a:extLst>
                    <a:ext uri="{9D8B030D-6E8A-4147-A177-3AD203B41FA5}">
                      <a16:colId xmlns:a16="http://schemas.microsoft.com/office/drawing/2014/main" val="20001"/>
                    </a:ext>
                  </a:extLst>
                </a:gridCol>
                <a:gridCol w="1848453">
                  <a:extLst>
                    <a:ext uri="{9D8B030D-6E8A-4147-A177-3AD203B41FA5}">
                      <a16:colId xmlns:a16="http://schemas.microsoft.com/office/drawing/2014/main" val="20002"/>
                    </a:ext>
                  </a:extLst>
                </a:gridCol>
                <a:gridCol w="1188225">
                  <a:extLst>
                    <a:ext uri="{9D8B030D-6E8A-4147-A177-3AD203B41FA5}">
                      <a16:colId xmlns:a16="http://schemas.microsoft.com/office/drawing/2014/main" val="20003"/>
                    </a:ext>
                  </a:extLst>
                </a:gridCol>
                <a:gridCol w="1188225">
                  <a:extLst>
                    <a:ext uri="{9D8B030D-6E8A-4147-A177-3AD203B41FA5}">
                      <a16:colId xmlns:a16="http://schemas.microsoft.com/office/drawing/2014/main" val="20004"/>
                    </a:ext>
                  </a:extLst>
                </a:gridCol>
                <a:gridCol w="1188225">
                  <a:extLst>
                    <a:ext uri="{9D8B030D-6E8A-4147-A177-3AD203B41FA5}">
                      <a16:colId xmlns:a16="http://schemas.microsoft.com/office/drawing/2014/main" val="20005"/>
                    </a:ext>
                  </a:extLst>
                </a:gridCol>
              </a:tblGrid>
              <a:tr h="360039">
                <a:tc rowSpan="2">
                  <a:txBody>
                    <a:bodyPr/>
                    <a:lstStyle/>
                    <a:p>
                      <a:pPr algn="ctr">
                        <a:lnSpc>
                          <a:spcPts val="1800"/>
                        </a:lnSpc>
                        <a:spcAft>
                          <a:spcPts val="0"/>
                        </a:spcAft>
                      </a:pPr>
                      <a:r>
                        <a:rPr lang="en-US" sz="1400" kern="100" dirty="0">
                          <a:effectLst/>
                          <a:latin typeface="Meiryo UI" panose="020B0604030504040204" pitchFamily="50" charset="-128"/>
                          <a:ea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Times New Roman"/>
                      </a:endParaRPr>
                    </a:p>
                  </a:txBody>
                  <a:tcPr marL="68580" marR="68580" marT="0" marB="0" anchor="ctr"/>
                </a:tc>
                <a:tc gridSpan="3">
                  <a:txBody>
                    <a:bodyPr/>
                    <a:lstStyle/>
                    <a:p>
                      <a:pPr algn="ctr">
                        <a:lnSpc>
                          <a:spcPts val="1800"/>
                        </a:lnSpc>
                        <a:spcAft>
                          <a:spcPts val="0"/>
                        </a:spcAft>
                      </a:pPr>
                      <a:r>
                        <a:rPr lang="ja-JP" altLang="en-US" sz="1400" kern="100" dirty="0">
                          <a:effectLst/>
                          <a:latin typeface="Meiryo UI" panose="020B0604030504040204" pitchFamily="50" charset="-128"/>
                          <a:ea typeface="Meiryo UI" panose="020B0604030504040204" pitchFamily="50" charset="-128"/>
                          <a:cs typeface="Times New Roman"/>
                        </a:rPr>
                        <a:t>外来・鑑別診断件数</a:t>
                      </a:r>
                      <a:endParaRPr lang="ja-JP" sz="1400" kern="100" dirty="0">
                        <a:effectLst/>
                        <a:latin typeface="Meiryo UI" panose="020B0604030504040204" pitchFamily="50" charset="-128"/>
                        <a:ea typeface="Meiryo UI" panose="020B0604030504040204" pitchFamily="50" charset="-128"/>
                        <a:cs typeface="Times New Roman"/>
                      </a:endParaRPr>
                    </a:p>
                  </a:txBody>
                  <a:tcPr marL="68580" marR="68580" marT="0" marB="0" anchor="ctr"/>
                </a:tc>
                <a:tc hMerge="1">
                  <a:txBody>
                    <a:bodyPr/>
                    <a:lstStyle/>
                    <a:p>
                      <a:pPr algn="ctr">
                        <a:lnSpc>
                          <a:spcPts val="1800"/>
                        </a:lnSpc>
                        <a:spcAft>
                          <a:spcPts val="0"/>
                        </a:spcAft>
                      </a:pPr>
                      <a:endParaRPr lang="ja-JP" sz="1050" kern="100" dirty="0">
                        <a:effectLst/>
                        <a:latin typeface="Century"/>
                        <a:ea typeface="ＭＳ 明朝"/>
                        <a:cs typeface="Times New Roman"/>
                      </a:endParaRPr>
                    </a:p>
                  </a:txBody>
                  <a:tcPr marL="68580" marR="68580" marT="0" marB="0"/>
                </a:tc>
                <a:tc hMerge="1">
                  <a:txBody>
                    <a:bodyPr/>
                    <a:lstStyle/>
                    <a:p>
                      <a:pPr algn="ctr">
                        <a:lnSpc>
                          <a:spcPts val="1800"/>
                        </a:lnSpc>
                        <a:spcAft>
                          <a:spcPts val="0"/>
                        </a:spcAft>
                      </a:pPr>
                      <a:endParaRPr lang="ja-JP" sz="1050" kern="100" dirty="0">
                        <a:effectLst/>
                        <a:latin typeface="Century"/>
                        <a:ea typeface="ＭＳ 明朝"/>
                        <a:cs typeface="Times New Roman"/>
                      </a:endParaRPr>
                    </a:p>
                  </a:txBody>
                  <a:tcPr marL="68580" marR="68580" marT="0" marB="0"/>
                </a:tc>
                <a:tc gridSpan="2">
                  <a:txBody>
                    <a:bodyPr/>
                    <a:lstStyle/>
                    <a:p>
                      <a:pPr algn="ctr">
                        <a:lnSpc>
                          <a:spcPts val="1800"/>
                        </a:lnSpc>
                        <a:spcAft>
                          <a:spcPts val="0"/>
                        </a:spcAft>
                      </a:pPr>
                      <a:r>
                        <a:rPr lang="ja-JP" altLang="en-US" sz="1400" kern="100" dirty="0">
                          <a:effectLst/>
                          <a:latin typeface="Meiryo UI" panose="020B0604030504040204" pitchFamily="50" charset="-128"/>
                          <a:ea typeface="Meiryo UI" panose="020B0604030504040204" pitchFamily="50" charset="-128"/>
                          <a:cs typeface="Times New Roman"/>
                        </a:rPr>
                        <a:t>専門医療相談件数</a:t>
                      </a:r>
                      <a:endParaRPr lang="ja-JP" sz="1400" kern="100" dirty="0">
                        <a:effectLst/>
                        <a:latin typeface="Meiryo UI" panose="020B0604030504040204" pitchFamily="50" charset="-128"/>
                        <a:ea typeface="Meiryo UI" panose="020B0604030504040204" pitchFamily="50" charset="-128"/>
                        <a:cs typeface="Times New Roman"/>
                      </a:endParaRPr>
                    </a:p>
                  </a:txBody>
                  <a:tcPr marL="68580" marR="68580" marT="0" marB="0" anchor="ctr"/>
                </a:tc>
                <a:tc hMerge="1">
                  <a:txBody>
                    <a:bodyPr/>
                    <a:lstStyle/>
                    <a:p>
                      <a:pPr algn="ctr">
                        <a:lnSpc>
                          <a:spcPts val="1800"/>
                        </a:lnSpc>
                        <a:spcAft>
                          <a:spcPts val="0"/>
                        </a:spcAft>
                      </a:pPr>
                      <a:endParaRPr lang="ja-JP" sz="1050" kern="100" dirty="0">
                        <a:effectLst/>
                        <a:latin typeface="Century"/>
                        <a:ea typeface="ＭＳ 明朝"/>
                        <a:cs typeface="Times New Roman"/>
                      </a:endParaRPr>
                    </a:p>
                  </a:txBody>
                  <a:tcPr marL="68580" marR="68580" marT="0" marB="0"/>
                </a:tc>
                <a:extLst>
                  <a:ext uri="{0D108BD9-81ED-4DB2-BD59-A6C34878D82A}">
                    <a16:rowId xmlns:a16="http://schemas.microsoft.com/office/drawing/2014/main" val="10000"/>
                  </a:ext>
                </a:extLst>
              </a:tr>
              <a:tr h="329305">
                <a:tc vMerge="1">
                  <a:txBody>
                    <a:bodyPr/>
                    <a:lstStyle/>
                    <a:p>
                      <a:pPr algn="ctr">
                        <a:lnSpc>
                          <a:spcPts val="1800"/>
                        </a:lnSpc>
                        <a:spcAft>
                          <a:spcPts val="0"/>
                        </a:spcAft>
                      </a:pPr>
                      <a:endParaRPr lang="ja-JP" sz="1400" kern="100" dirty="0">
                        <a:effectLst/>
                        <a:latin typeface="Century"/>
                        <a:ea typeface="ＭＳ 明朝"/>
                        <a:cs typeface="Times New Roman"/>
                      </a:endParaRPr>
                    </a:p>
                  </a:txBody>
                  <a:tcPr marL="68580" marR="68580" marT="0" marB="0" anchor="ctr"/>
                </a:tc>
                <a:tc>
                  <a:txBody>
                    <a:bodyPr/>
                    <a:lstStyle/>
                    <a:p>
                      <a:pPr algn="ctr">
                        <a:lnSpc>
                          <a:spcPts val="1800"/>
                        </a:lnSpc>
                        <a:spcAft>
                          <a:spcPts val="0"/>
                        </a:spcAft>
                      </a:pPr>
                      <a:r>
                        <a:rPr lang="ja-JP" sz="1400" kern="100" dirty="0">
                          <a:effectLst/>
                          <a:latin typeface="Meiryo UI" panose="020B0604030504040204" pitchFamily="50" charset="-128"/>
                          <a:ea typeface="Meiryo UI" panose="020B0604030504040204" pitchFamily="50" charset="-128"/>
                        </a:rPr>
                        <a:t>外来件数</a:t>
                      </a:r>
                      <a:endParaRPr lang="ja-JP" sz="1400" kern="100" dirty="0">
                        <a:effectLst/>
                        <a:latin typeface="Meiryo UI" panose="020B0604030504040204" pitchFamily="50" charset="-128"/>
                        <a:ea typeface="Meiryo UI" panose="020B0604030504040204" pitchFamily="50" charset="-128"/>
                        <a:cs typeface="Times New Roman"/>
                      </a:endParaRPr>
                    </a:p>
                  </a:txBody>
                  <a:tcPr marL="68580" marR="68580" marT="0" marB="0" anchor="ctr"/>
                </a:tc>
                <a:tc>
                  <a:txBody>
                    <a:bodyPr/>
                    <a:lstStyle/>
                    <a:p>
                      <a:pPr algn="ctr">
                        <a:lnSpc>
                          <a:spcPts val="1800"/>
                        </a:lnSpc>
                        <a:spcAft>
                          <a:spcPts val="0"/>
                        </a:spcAft>
                      </a:pPr>
                      <a:r>
                        <a:rPr lang="ja-JP" sz="1400" kern="100" dirty="0">
                          <a:effectLst/>
                          <a:latin typeface="Meiryo UI" panose="020B0604030504040204" pitchFamily="50" charset="-128"/>
                          <a:ea typeface="Meiryo UI" panose="020B0604030504040204" pitchFamily="50" charset="-128"/>
                        </a:rPr>
                        <a:t>うち鑑別診断件数</a:t>
                      </a:r>
                      <a:endParaRPr lang="ja-JP" sz="1400" kern="100" dirty="0">
                        <a:effectLst/>
                        <a:latin typeface="Meiryo UI" panose="020B0604030504040204" pitchFamily="50" charset="-128"/>
                        <a:ea typeface="Meiryo UI" panose="020B0604030504040204" pitchFamily="50" charset="-128"/>
                        <a:cs typeface="Times New Roman"/>
                      </a:endParaRPr>
                    </a:p>
                  </a:txBody>
                  <a:tcPr marL="68580" marR="68580" marT="0" marB="0" anchor="ctr"/>
                </a:tc>
                <a:tc>
                  <a:txBody>
                    <a:bodyPr/>
                    <a:lstStyle/>
                    <a:p>
                      <a:pPr algn="ctr">
                        <a:lnSpc>
                          <a:spcPts val="1800"/>
                        </a:lnSpc>
                        <a:spcAft>
                          <a:spcPts val="0"/>
                        </a:spcAft>
                      </a:pPr>
                      <a:r>
                        <a:rPr lang="ja-JP" sz="1400" kern="100" dirty="0">
                          <a:effectLst/>
                          <a:latin typeface="Meiryo UI" panose="020B0604030504040204" pitchFamily="50" charset="-128"/>
                          <a:ea typeface="Meiryo UI" panose="020B0604030504040204" pitchFamily="50" charset="-128"/>
                        </a:rPr>
                        <a:t>入院件数</a:t>
                      </a:r>
                      <a:endParaRPr lang="ja-JP" sz="1400" kern="100" dirty="0">
                        <a:effectLst/>
                        <a:latin typeface="Meiryo UI" panose="020B0604030504040204" pitchFamily="50" charset="-128"/>
                        <a:ea typeface="Meiryo UI" panose="020B0604030504040204" pitchFamily="50" charset="-128"/>
                        <a:cs typeface="Times New Roman"/>
                      </a:endParaRPr>
                    </a:p>
                  </a:txBody>
                  <a:tcPr marL="68580" marR="68580" marT="0" marB="0" anchor="ctr"/>
                </a:tc>
                <a:tc>
                  <a:txBody>
                    <a:bodyPr/>
                    <a:lstStyle/>
                    <a:p>
                      <a:pPr algn="ctr">
                        <a:lnSpc>
                          <a:spcPts val="1800"/>
                        </a:lnSpc>
                        <a:spcAft>
                          <a:spcPts val="0"/>
                        </a:spcAft>
                      </a:pPr>
                      <a:r>
                        <a:rPr lang="ja-JP" sz="1400" kern="100" dirty="0">
                          <a:effectLst/>
                          <a:latin typeface="Meiryo UI" panose="020B0604030504040204" pitchFamily="50" charset="-128"/>
                          <a:ea typeface="Meiryo UI" panose="020B0604030504040204" pitchFamily="50" charset="-128"/>
                        </a:rPr>
                        <a:t>電話</a:t>
                      </a:r>
                      <a:endParaRPr lang="ja-JP" sz="1400" kern="100" dirty="0">
                        <a:effectLst/>
                        <a:latin typeface="Meiryo UI" panose="020B0604030504040204" pitchFamily="50" charset="-128"/>
                        <a:ea typeface="Meiryo UI" panose="020B0604030504040204" pitchFamily="50" charset="-128"/>
                        <a:cs typeface="Times New Roman"/>
                      </a:endParaRPr>
                    </a:p>
                  </a:txBody>
                  <a:tcPr marL="68580" marR="68580" marT="0" marB="0" anchor="ctr"/>
                </a:tc>
                <a:tc>
                  <a:txBody>
                    <a:bodyPr/>
                    <a:lstStyle/>
                    <a:p>
                      <a:pPr algn="ctr">
                        <a:lnSpc>
                          <a:spcPts val="1800"/>
                        </a:lnSpc>
                        <a:spcAft>
                          <a:spcPts val="0"/>
                        </a:spcAft>
                      </a:pPr>
                      <a:r>
                        <a:rPr lang="ja-JP" sz="1400" kern="100" dirty="0">
                          <a:effectLst/>
                          <a:latin typeface="Meiryo UI" panose="020B0604030504040204" pitchFamily="50" charset="-128"/>
                          <a:ea typeface="Meiryo UI" panose="020B0604030504040204" pitchFamily="50" charset="-128"/>
                        </a:rPr>
                        <a:t>面接</a:t>
                      </a:r>
                      <a:endParaRPr lang="ja-JP" sz="1400" kern="100" dirty="0">
                        <a:effectLst/>
                        <a:latin typeface="Meiryo UI" panose="020B0604030504040204" pitchFamily="50" charset="-128"/>
                        <a:ea typeface="Meiryo UI" panose="020B0604030504040204" pitchFamily="50" charset="-128"/>
                        <a:cs typeface="Times New Roman"/>
                      </a:endParaRPr>
                    </a:p>
                  </a:txBody>
                  <a:tcPr marL="68580" marR="68580" marT="0" marB="0" anchor="ctr"/>
                </a:tc>
                <a:extLst>
                  <a:ext uri="{0D108BD9-81ED-4DB2-BD59-A6C34878D82A}">
                    <a16:rowId xmlns:a16="http://schemas.microsoft.com/office/drawing/2014/main" val="10001"/>
                  </a:ext>
                </a:extLst>
              </a:tr>
              <a:tr h="487371">
                <a:tc>
                  <a:txBody>
                    <a:bodyPr/>
                    <a:lstStyle/>
                    <a:p>
                      <a:pPr algn="ctr">
                        <a:lnSpc>
                          <a:spcPts val="1800"/>
                        </a:lnSpc>
                        <a:spcAft>
                          <a:spcPts val="0"/>
                        </a:spcAft>
                      </a:pPr>
                      <a:r>
                        <a:rPr lang="ja-JP" altLang="en-US" sz="1400" kern="100" dirty="0">
                          <a:effectLst/>
                          <a:latin typeface="Meiryo UI" panose="020B0604030504040204" pitchFamily="50" charset="-128"/>
                          <a:ea typeface="Meiryo UI" panose="020B0604030504040204" pitchFamily="50" charset="-128"/>
                          <a:cs typeface="Times New Roman"/>
                        </a:rPr>
                        <a:t>浅香山病院</a:t>
                      </a:r>
                      <a:endParaRPr lang="ja-JP" sz="1400" kern="100" dirty="0">
                        <a:effectLst/>
                        <a:latin typeface="Meiryo UI" panose="020B0604030504040204" pitchFamily="50" charset="-128"/>
                        <a:ea typeface="Meiryo UI" panose="020B0604030504040204" pitchFamily="50" charset="-128"/>
                        <a:cs typeface="Times New Roman"/>
                      </a:endParaRPr>
                    </a:p>
                  </a:txBody>
                  <a:tcPr marL="68580" marR="68580" marT="0" marB="0" anchor="ctr"/>
                </a:tc>
                <a:tc>
                  <a:txBody>
                    <a:bodyPr/>
                    <a:lstStyle/>
                    <a:p>
                      <a:pPr algn="ctr">
                        <a:lnSpc>
                          <a:spcPts val="1800"/>
                        </a:lnSpc>
                        <a:spcAft>
                          <a:spcPts val="0"/>
                        </a:spcAft>
                      </a:pPr>
                      <a:r>
                        <a:rPr lang="en-US" altLang="ja-JP" sz="1400" kern="100" dirty="0">
                          <a:effectLst/>
                          <a:latin typeface="Meiryo UI" panose="020B0604030504040204" pitchFamily="50" charset="-128"/>
                          <a:ea typeface="Meiryo UI" panose="020B0604030504040204" pitchFamily="50" charset="-128"/>
                          <a:cs typeface="Times New Roman"/>
                        </a:rPr>
                        <a:t>7,226</a:t>
                      </a:r>
                      <a:endParaRPr lang="ja-JP" sz="1400" kern="100" dirty="0">
                        <a:effectLst/>
                        <a:latin typeface="Meiryo UI" panose="020B0604030504040204" pitchFamily="50" charset="-128"/>
                        <a:ea typeface="Meiryo UI" panose="020B0604030504040204" pitchFamily="50" charset="-128"/>
                        <a:cs typeface="Times New Roman"/>
                      </a:endParaRPr>
                    </a:p>
                  </a:txBody>
                  <a:tcPr marL="68580" marR="68580" marT="0" marB="0" anchor="ctr"/>
                </a:tc>
                <a:tc>
                  <a:txBody>
                    <a:bodyPr/>
                    <a:lstStyle/>
                    <a:p>
                      <a:pPr algn="ctr">
                        <a:lnSpc>
                          <a:spcPts val="1800"/>
                        </a:lnSpc>
                        <a:spcAft>
                          <a:spcPts val="0"/>
                        </a:spcAft>
                      </a:pPr>
                      <a:r>
                        <a:rPr lang="en-US" altLang="ja-JP" sz="1400" kern="100" dirty="0">
                          <a:effectLst/>
                          <a:latin typeface="Meiryo UI" panose="020B0604030504040204" pitchFamily="50" charset="-128"/>
                          <a:ea typeface="Meiryo UI" panose="020B0604030504040204" pitchFamily="50" charset="-128"/>
                          <a:cs typeface="Times New Roman"/>
                        </a:rPr>
                        <a:t>813</a:t>
                      </a:r>
                      <a:endParaRPr lang="ja-JP" sz="1400" kern="100" dirty="0">
                        <a:effectLst/>
                        <a:latin typeface="Meiryo UI" panose="020B0604030504040204" pitchFamily="50" charset="-128"/>
                        <a:ea typeface="Meiryo UI" panose="020B0604030504040204" pitchFamily="50" charset="-128"/>
                        <a:cs typeface="Times New Roman"/>
                      </a:endParaRPr>
                    </a:p>
                  </a:txBody>
                  <a:tcPr marL="68580" marR="68580" marT="0" marB="0" anchor="ctr"/>
                </a:tc>
                <a:tc>
                  <a:txBody>
                    <a:bodyPr/>
                    <a:lstStyle/>
                    <a:p>
                      <a:pPr algn="ctr">
                        <a:lnSpc>
                          <a:spcPts val="1800"/>
                        </a:lnSpc>
                        <a:spcAft>
                          <a:spcPts val="0"/>
                        </a:spcAft>
                      </a:pPr>
                      <a:r>
                        <a:rPr lang="en-US" altLang="ja-JP" sz="1400" kern="100" dirty="0">
                          <a:effectLst/>
                          <a:latin typeface="Meiryo UI" panose="020B0604030504040204" pitchFamily="50" charset="-128"/>
                          <a:ea typeface="Meiryo UI" panose="020B0604030504040204" pitchFamily="50" charset="-128"/>
                          <a:cs typeface="Times New Roman"/>
                        </a:rPr>
                        <a:t>281</a:t>
                      </a:r>
                      <a:endParaRPr lang="ja-JP" sz="1400" kern="100" dirty="0">
                        <a:effectLst/>
                        <a:latin typeface="Meiryo UI" panose="020B0604030504040204" pitchFamily="50" charset="-128"/>
                        <a:ea typeface="Meiryo UI" panose="020B0604030504040204" pitchFamily="50" charset="-128"/>
                        <a:cs typeface="Times New Roman"/>
                      </a:endParaRPr>
                    </a:p>
                  </a:txBody>
                  <a:tcPr marL="68580" marR="68580" marT="0" marB="0" anchor="ctr"/>
                </a:tc>
                <a:tc>
                  <a:txBody>
                    <a:bodyPr/>
                    <a:lstStyle/>
                    <a:p>
                      <a:pPr algn="ctr">
                        <a:lnSpc>
                          <a:spcPts val="1800"/>
                        </a:lnSpc>
                        <a:spcAft>
                          <a:spcPts val="0"/>
                        </a:spcAft>
                      </a:pPr>
                      <a:r>
                        <a:rPr lang="en-US" altLang="ja-JP" sz="1400" kern="100" dirty="0">
                          <a:effectLst/>
                          <a:latin typeface="Meiryo UI" panose="020B0604030504040204" pitchFamily="50" charset="-128"/>
                          <a:ea typeface="Meiryo UI" panose="020B0604030504040204" pitchFamily="50" charset="-128"/>
                          <a:cs typeface="Times New Roman"/>
                        </a:rPr>
                        <a:t>1,149</a:t>
                      </a:r>
                      <a:endParaRPr lang="ja-JP" sz="1400" kern="100" dirty="0">
                        <a:effectLst/>
                        <a:latin typeface="Meiryo UI" panose="020B0604030504040204" pitchFamily="50" charset="-128"/>
                        <a:ea typeface="Meiryo UI" panose="020B0604030504040204" pitchFamily="50" charset="-128"/>
                        <a:cs typeface="Times New Roman"/>
                      </a:endParaRPr>
                    </a:p>
                  </a:txBody>
                  <a:tcPr marL="68580" marR="68580" marT="0" marB="0" anchor="ctr"/>
                </a:tc>
                <a:tc>
                  <a:txBody>
                    <a:bodyPr/>
                    <a:lstStyle/>
                    <a:p>
                      <a:pPr algn="ctr">
                        <a:lnSpc>
                          <a:spcPts val="1800"/>
                        </a:lnSpc>
                        <a:spcAft>
                          <a:spcPts val="0"/>
                        </a:spcAft>
                      </a:pPr>
                      <a:r>
                        <a:rPr lang="en-US" altLang="ja-JP" sz="1400" kern="100" dirty="0">
                          <a:effectLst/>
                          <a:latin typeface="Meiryo UI" panose="020B0604030504040204" pitchFamily="50" charset="-128"/>
                          <a:ea typeface="Meiryo UI" panose="020B0604030504040204" pitchFamily="50" charset="-128"/>
                          <a:cs typeface="Times New Roman"/>
                        </a:rPr>
                        <a:t>117</a:t>
                      </a:r>
                      <a:endParaRPr lang="ja-JP" sz="1400" kern="100" dirty="0">
                        <a:effectLst/>
                        <a:latin typeface="Meiryo UI" panose="020B0604030504040204" pitchFamily="50" charset="-128"/>
                        <a:ea typeface="Meiryo UI" panose="020B0604030504040204" pitchFamily="50" charset="-128"/>
                        <a:cs typeface="Times New Roman"/>
                      </a:endParaRPr>
                    </a:p>
                  </a:txBody>
                  <a:tcPr marL="68580" marR="68580" marT="0" marB="0" anchor="ctr"/>
                </a:tc>
                <a:extLst>
                  <a:ext uri="{0D108BD9-81ED-4DB2-BD59-A6C34878D82A}">
                    <a16:rowId xmlns:a16="http://schemas.microsoft.com/office/drawing/2014/main" val="10002"/>
                  </a:ext>
                </a:extLst>
              </a:tr>
              <a:tr h="487371">
                <a:tc>
                  <a:txBody>
                    <a:bodyPr/>
                    <a:lstStyle/>
                    <a:p>
                      <a:pPr algn="ctr">
                        <a:lnSpc>
                          <a:spcPts val="1800"/>
                        </a:lnSpc>
                        <a:spcAft>
                          <a:spcPts val="0"/>
                        </a:spcAft>
                      </a:pPr>
                      <a:r>
                        <a:rPr lang="ja-JP" altLang="en-US" sz="1400" kern="100" dirty="0">
                          <a:effectLst/>
                          <a:latin typeface="Meiryo UI" panose="020B0604030504040204" pitchFamily="50" charset="-128"/>
                          <a:ea typeface="Meiryo UI" panose="020B0604030504040204" pitchFamily="50" charset="-128"/>
                          <a:cs typeface="Times New Roman"/>
                        </a:rPr>
                        <a:t>阪南病院</a:t>
                      </a:r>
                      <a:endParaRPr lang="ja-JP" sz="1400" kern="100" dirty="0">
                        <a:effectLst/>
                        <a:latin typeface="Meiryo UI" panose="020B0604030504040204" pitchFamily="50" charset="-128"/>
                        <a:ea typeface="Meiryo UI" panose="020B0604030504040204" pitchFamily="50" charset="-128"/>
                        <a:cs typeface="Times New Roman"/>
                      </a:endParaRPr>
                    </a:p>
                  </a:txBody>
                  <a:tcPr marL="68580" marR="68580" marT="0" marB="0" anchor="ctr"/>
                </a:tc>
                <a:tc>
                  <a:txBody>
                    <a:bodyPr/>
                    <a:lstStyle/>
                    <a:p>
                      <a:pPr algn="ctr">
                        <a:lnSpc>
                          <a:spcPts val="1800"/>
                        </a:lnSpc>
                        <a:spcAft>
                          <a:spcPts val="0"/>
                        </a:spcAft>
                      </a:pPr>
                      <a:r>
                        <a:rPr lang="en-US" altLang="ja-JP" sz="1400" kern="100" dirty="0">
                          <a:effectLst/>
                          <a:latin typeface="Meiryo UI" panose="020B0604030504040204" pitchFamily="50" charset="-128"/>
                          <a:ea typeface="Meiryo UI" panose="020B0604030504040204" pitchFamily="50" charset="-128"/>
                          <a:cs typeface="Times New Roman"/>
                        </a:rPr>
                        <a:t>4,886</a:t>
                      </a:r>
                      <a:endParaRPr lang="ja-JP" sz="1400" kern="100" dirty="0">
                        <a:effectLst/>
                        <a:latin typeface="Meiryo UI" panose="020B0604030504040204" pitchFamily="50" charset="-128"/>
                        <a:ea typeface="Meiryo UI" panose="020B0604030504040204" pitchFamily="50" charset="-128"/>
                        <a:cs typeface="Times New Roman"/>
                      </a:endParaRPr>
                    </a:p>
                  </a:txBody>
                  <a:tcPr marL="68580" marR="68580" marT="0" marB="0" anchor="ctr"/>
                </a:tc>
                <a:tc>
                  <a:txBody>
                    <a:bodyPr/>
                    <a:lstStyle/>
                    <a:p>
                      <a:pPr algn="ctr">
                        <a:lnSpc>
                          <a:spcPts val="1800"/>
                        </a:lnSpc>
                        <a:spcAft>
                          <a:spcPts val="0"/>
                        </a:spcAft>
                      </a:pPr>
                      <a:r>
                        <a:rPr lang="en-US" altLang="ja-JP" sz="1400" kern="100" dirty="0">
                          <a:effectLst/>
                          <a:latin typeface="Meiryo UI" panose="020B0604030504040204" pitchFamily="50" charset="-128"/>
                          <a:ea typeface="Meiryo UI" panose="020B0604030504040204" pitchFamily="50" charset="-128"/>
                          <a:cs typeface="Times New Roman"/>
                        </a:rPr>
                        <a:t>402</a:t>
                      </a:r>
                      <a:endParaRPr lang="ja-JP" sz="1400" kern="100" dirty="0">
                        <a:effectLst/>
                        <a:latin typeface="Meiryo UI" panose="020B0604030504040204" pitchFamily="50" charset="-128"/>
                        <a:ea typeface="Meiryo UI" panose="020B0604030504040204" pitchFamily="50" charset="-128"/>
                        <a:cs typeface="Times New Roman"/>
                      </a:endParaRPr>
                    </a:p>
                  </a:txBody>
                  <a:tcPr marL="68580" marR="68580" marT="0" marB="0" anchor="ctr"/>
                </a:tc>
                <a:tc>
                  <a:txBody>
                    <a:bodyPr/>
                    <a:lstStyle/>
                    <a:p>
                      <a:pPr algn="ctr">
                        <a:lnSpc>
                          <a:spcPts val="1800"/>
                        </a:lnSpc>
                        <a:spcAft>
                          <a:spcPts val="0"/>
                        </a:spcAft>
                      </a:pPr>
                      <a:r>
                        <a:rPr lang="en-US" altLang="ja-JP" sz="1400" kern="100" dirty="0">
                          <a:effectLst/>
                          <a:latin typeface="Meiryo UI" panose="020B0604030504040204" pitchFamily="50" charset="-128"/>
                          <a:ea typeface="Meiryo UI" panose="020B0604030504040204" pitchFamily="50" charset="-128"/>
                          <a:cs typeface="Times New Roman"/>
                        </a:rPr>
                        <a:t>299</a:t>
                      </a:r>
                      <a:endParaRPr lang="ja-JP" sz="1400" kern="100" dirty="0">
                        <a:effectLst/>
                        <a:latin typeface="Meiryo UI" panose="020B0604030504040204" pitchFamily="50" charset="-128"/>
                        <a:ea typeface="Meiryo UI" panose="020B0604030504040204" pitchFamily="50" charset="-128"/>
                        <a:cs typeface="Times New Roman"/>
                      </a:endParaRPr>
                    </a:p>
                  </a:txBody>
                  <a:tcPr marL="68580" marR="68580" marT="0" marB="0" anchor="ctr"/>
                </a:tc>
                <a:tc>
                  <a:txBody>
                    <a:bodyPr/>
                    <a:lstStyle/>
                    <a:p>
                      <a:pPr algn="ctr">
                        <a:lnSpc>
                          <a:spcPts val="1800"/>
                        </a:lnSpc>
                        <a:spcAft>
                          <a:spcPts val="0"/>
                        </a:spcAft>
                      </a:pPr>
                      <a:r>
                        <a:rPr lang="en-US" altLang="ja-JP" sz="1400" kern="100" dirty="0">
                          <a:effectLst/>
                          <a:latin typeface="Meiryo UI" panose="020B0604030504040204" pitchFamily="50" charset="-128"/>
                          <a:ea typeface="Meiryo UI" panose="020B0604030504040204" pitchFamily="50" charset="-128"/>
                          <a:cs typeface="Times New Roman"/>
                        </a:rPr>
                        <a:t>1,297</a:t>
                      </a:r>
                      <a:endParaRPr lang="ja-JP" sz="1400" kern="100" dirty="0">
                        <a:effectLst/>
                        <a:latin typeface="Meiryo UI" panose="020B0604030504040204" pitchFamily="50" charset="-128"/>
                        <a:ea typeface="Meiryo UI" panose="020B0604030504040204" pitchFamily="50" charset="-128"/>
                        <a:cs typeface="Times New Roman"/>
                      </a:endParaRPr>
                    </a:p>
                  </a:txBody>
                  <a:tcPr marL="68580" marR="68580" marT="0" marB="0" anchor="ctr"/>
                </a:tc>
                <a:tc>
                  <a:txBody>
                    <a:bodyPr/>
                    <a:lstStyle/>
                    <a:p>
                      <a:pPr algn="ctr">
                        <a:lnSpc>
                          <a:spcPts val="1800"/>
                        </a:lnSpc>
                        <a:spcAft>
                          <a:spcPts val="0"/>
                        </a:spcAft>
                      </a:pPr>
                      <a:r>
                        <a:rPr lang="en-US" altLang="ja-JP" sz="1400" kern="100" dirty="0">
                          <a:effectLst/>
                          <a:latin typeface="Meiryo UI" panose="020B0604030504040204" pitchFamily="50" charset="-128"/>
                          <a:ea typeface="Meiryo UI" panose="020B0604030504040204" pitchFamily="50" charset="-128"/>
                          <a:cs typeface="Times New Roman"/>
                        </a:rPr>
                        <a:t>96</a:t>
                      </a:r>
                      <a:endParaRPr lang="ja-JP" sz="1400" kern="100" dirty="0">
                        <a:effectLst/>
                        <a:latin typeface="Meiryo UI" panose="020B0604030504040204" pitchFamily="50" charset="-128"/>
                        <a:ea typeface="Meiryo UI" panose="020B0604030504040204" pitchFamily="50" charset="-128"/>
                        <a:cs typeface="Times New Roman"/>
                      </a:endParaRPr>
                    </a:p>
                  </a:txBody>
                  <a:tcPr marL="68580" marR="68580" marT="0" marB="0" anchor="ctr"/>
                </a:tc>
                <a:extLst>
                  <a:ext uri="{0D108BD9-81ED-4DB2-BD59-A6C34878D82A}">
                    <a16:rowId xmlns:a16="http://schemas.microsoft.com/office/drawing/2014/main" val="10003"/>
                  </a:ext>
                </a:extLst>
              </a:tr>
              <a:tr h="487371">
                <a:tc>
                  <a:txBody>
                    <a:bodyPr/>
                    <a:lstStyle/>
                    <a:p>
                      <a:pPr algn="ctr">
                        <a:lnSpc>
                          <a:spcPts val="1800"/>
                        </a:lnSpc>
                        <a:spcAft>
                          <a:spcPts val="0"/>
                        </a:spcAft>
                      </a:pPr>
                      <a:r>
                        <a:rPr lang="ja-JP" sz="1400" kern="100" dirty="0">
                          <a:effectLst/>
                          <a:latin typeface="Meiryo UI" panose="020B0604030504040204" pitchFamily="50" charset="-128"/>
                          <a:ea typeface="Meiryo UI" panose="020B0604030504040204" pitchFamily="50" charset="-128"/>
                        </a:rPr>
                        <a:t>合計（件）</a:t>
                      </a:r>
                      <a:endParaRPr lang="ja-JP" sz="1400" kern="100" dirty="0">
                        <a:effectLst/>
                        <a:latin typeface="Meiryo UI" panose="020B0604030504040204" pitchFamily="50" charset="-128"/>
                        <a:ea typeface="Meiryo UI" panose="020B0604030504040204" pitchFamily="50" charset="-128"/>
                        <a:cs typeface="Times New Roman"/>
                      </a:endParaRPr>
                    </a:p>
                  </a:txBody>
                  <a:tcPr marL="68580" marR="68580" marT="0" marB="0" anchor="ctr"/>
                </a:tc>
                <a:tc>
                  <a:txBody>
                    <a:bodyPr/>
                    <a:lstStyle/>
                    <a:p>
                      <a:pPr algn="ctr">
                        <a:lnSpc>
                          <a:spcPts val="1800"/>
                        </a:lnSpc>
                        <a:spcAft>
                          <a:spcPts val="0"/>
                        </a:spcAft>
                      </a:pPr>
                      <a:r>
                        <a:rPr lang="en-US" altLang="ja-JP" sz="1400" kern="100" dirty="0">
                          <a:effectLst/>
                          <a:latin typeface="Meiryo UI" panose="020B0604030504040204" pitchFamily="50" charset="-128"/>
                          <a:ea typeface="Meiryo UI" panose="020B0604030504040204" pitchFamily="50" charset="-128"/>
                          <a:cs typeface="+mn-cs"/>
                        </a:rPr>
                        <a:t>12,112</a:t>
                      </a:r>
                      <a:endParaRPr lang="ja-JP" sz="1400" kern="100" dirty="0">
                        <a:effectLst/>
                        <a:latin typeface="Meiryo UI" panose="020B0604030504040204" pitchFamily="50" charset="-128"/>
                        <a:ea typeface="Meiryo UI" panose="020B0604030504040204" pitchFamily="50" charset="-128"/>
                        <a:cs typeface="Times New Roman"/>
                      </a:endParaRPr>
                    </a:p>
                  </a:txBody>
                  <a:tcPr marL="68580" marR="68580" marT="0" marB="0" anchor="ctr"/>
                </a:tc>
                <a:tc>
                  <a:txBody>
                    <a:bodyPr/>
                    <a:lstStyle/>
                    <a:p>
                      <a:pPr algn="ctr">
                        <a:lnSpc>
                          <a:spcPts val="1800"/>
                        </a:lnSpc>
                        <a:spcAft>
                          <a:spcPts val="0"/>
                        </a:spcAft>
                      </a:pPr>
                      <a:r>
                        <a:rPr lang="en-US" altLang="ja-JP" sz="1400" kern="100" dirty="0">
                          <a:effectLst/>
                          <a:latin typeface="Meiryo UI" panose="020B0604030504040204" pitchFamily="50" charset="-128"/>
                          <a:ea typeface="Meiryo UI" panose="020B0604030504040204" pitchFamily="50" charset="-128"/>
                          <a:cs typeface="+mn-cs"/>
                        </a:rPr>
                        <a:t>1,215</a:t>
                      </a:r>
                      <a:endParaRPr lang="ja-JP" sz="1400" kern="100" dirty="0">
                        <a:effectLst/>
                        <a:latin typeface="Meiryo UI" panose="020B0604030504040204" pitchFamily="50" charset="-128"/>
                        <a:ea typeface="Meiryo UI" panose="020B0604030504040204" pitchFamily="50" charset="-128"/>
                        <a:cs typeface="Times New Roman"/>
                      </a:endParaRPr>
                    </a:p>
                  </a:txBody>
                  <a:tcPr marL="68580" marR="68580" marT="0" marB="0" anchor="ctr"/>
                </a:tc>
                <a:tc>
                  <a:txBody>
                    <a:bodyPr/>
                    <a:lstStyle/>
                    <a:p>
                      <a:pPr algn="ctr">
                        <a:lnSpc>
                          <a:spcPts val="1800"/>
                        </a:lnSpc>
                        <a:spcAft>
                          <a:spcPts val="0"/>
                        </a:spcAft>
                      </a:pPr>
                      <a:r>
                        <a:rPr lang="en-US" altLang="ja-JP" sz="1400" kern="100" dirty="0">
                          <a:effectLst/>
                          <a:latin typeface="Meiryo UI" panose="020B0604030504040204" pitchFamily="50" charset="-128"/>
                          <a:ea typeface="Meiryo UI" panose="020B0604030504040204" pitchFamily="50" charset="-128"/>
                          <a:cs typeface="+mn-cs"/>
                        </a:rPr>
                        <a:t>580</a:t>
                      </a:r>
                      <a:endParaRPr lang="ja-JP" sz="1400" kern="100" dirty="0">
                        <a:effectLst/>
                        <a:latin typeface="Meiryo UI" panose="020B0604030504040204" pitchFamily="50" charset="-128"/>
                        <a:ea typeface="Meiryo UI" panose="020B0604030504040204" pitchFamily="50" charset="-128"/>
                        <a:cs typeface="Times New Roman"/>
                      </a:endParaRPr>
                    </a:p>
                  </a:txBody>
                  <a:tcPr marL="68580" marR="68580" marT="0" marB="0" anchor="ctr"/>
                </a:tc>
                <a:tc>
                  <a:txBody>
                    <a:bodyPr/>
                    <a:lstStyle/>
                    <a:p>
                      <a:pPr algn="ctr">
                        <a:lnSpc>
                          <a:spcPts val="1800"/>
                        </a:lnSpc>
                        <a:spcAft>
                          <a:spcPts val="0"/>
                        </a:spcAft>
                      </a:pPr>
                      <a:r>
                        <a:rPr lang="en-US" sz="1400" kern="100" dirty="0">
                          <a:effectLst/>
                          <a:latin typeface="Meiryo UI" panose="020B0604030504040204" pitchFamily="50" charset="-128"/>
                          <a:ea typeface="Meiryo UI" panose="020B0604030504040204" pitchFamily="50" charset="-128"/>
                        </a:rPr>
                        <a:t>2,</a:t>
                      </a:r>
                      <a:r>
                        <a:rPr lang="en-US" altLang="ja-JP" sz="1400" kern="100" dirty="0">
                          <a:effectLst/>
                          <a:latin typeface="Meiryo UI" panose="020B0604030504040204" pitchFamily="50" charset="-128"/>
                          <a:ea typeface="Meiryo UI" panose="020B0604030504040204" pitchFamily="50" charset="-128"/>
                        </a:rPr>
                        <a:t>446</a:t>
                      </a:r>
                      <a:endParaRPr lang="ja-JP" sz="1400" kern="100" dirty="0">
                        <a:effectLst/>
                        <a:latin typeface="Meiryo UI" panose="020B0604030504040204" pitchFamily="50" charset="-128"/>
                        <a:ea typeface="Meiryo UI" panose="020B0604030504040204" pitchFamily="50" charset="-128"/>
                        <a:cs typeface="Times New Roman"/>
                      </a:endParaRPr>
                    </a:p>
                  </a:txBody>
                  <a:tcPr marL="68580" marR="68580" marT="0" marB="0" anchor="ctr"/>
                </a:tc>
                <a:tc>
                  <a:txBody>
                    <a:bodyPr/>
                    <a:lstStyle/>
                    <a:p>
                      <a:pPr algn="ctr">
                        <a:lnSpc>
                          <a:spcPts val="1800"/>
                        </a:lnSpc>
                        <a:spcAft>
                          <a:spcPts val="0"/>
                        </a:spcAft>
                      </a:pPr>
                      <a:r>
                        <a:rPr lang="en-US" altLang="ja-JP" sz="1400" kern="100" dirty="0">
                          <a:effectLst/>
                          <a:latin typeface="Meiryo UI" panose="020B0604030504040204" pitchFamily="50" charset="-128"/>
                          <a:ea typeface="Meiryo UI" panose="020B0604030504040204" pitchFamily="50" charset="-128"/>
                          <a:cs typeface="+mn-cs"/>
                        </a:rPr>
                        <a:t>213</a:t>
                      </a:r>
                      <a:endParaRPr lang="ja-JP" sz="1400" kern="100" dirty="0">
                        <a:effectLst/>
                        <a:latin typeface="Meiryo UI" panose="020B0604030504040204" pitchFamily="50" charset="-128"/>
                        <a:ea typeface="Meiryo UI" panose="020B0604030504040204" pitchFamily="50" charset="-128"/>
                        <a:cs typeface="Times New Roman"/>
                      </a:endParaRPr>
                    </a:p>
                  </a:txBody>
                  <a:tcPr marL="68580" marR="68580" marT="0" marB="0" anchor="ctr"/>
                </a:tc>
                <a:extLst>
                  <a:ext uri="{0D108BD9-81ED-4DB2-BD59-A6C34878D82A}">
                    <a16:rowId xmlns:a16="http://schemas.microsoft.com/office/drawing/2014/main" val="10004"/>
                  </a:ext>
                </a:extLst>
              </a:tr>
            </a:tbl>
          </a:graphicData>
        </a:graphic>
      </p:graphicFrame>
      <p:sp>
        <p:nvSpPr>
          <p:cNvPr id="14" name="正方形/長方形 13"/>
          <p:cNvSpPr/>
          <p:nvPr/>
        </p:nvSpPr>
        <p:spPr>
          <a:xfrm>
            <a:off x="179512" y="1772816"/>
            <a:ext cx="8784976" cy="1368000"/>
          </a:xfrm>
          <a:prstGeom prst="rect">
            <a:avLst/>
          </a:prstGeom>
          <a:ln/>
        </p:spPr>
        <p:style>
          <a:lnRef idx="1">
            <a:schemeClr val="accent6"/>
          </a:lnRef>
          <a:fillRef idx="2">
            <a:schemeClr val="accent6"/>
          </a:fillRef>
          <a:effectRef idx="1">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認知症疾患医療センター</a:t>
            </a:r>
            <a:r>
              <a:rPr kumimoji="1" lang="en-US" altLang="ja-JP"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認知症についての専門医療相談、鑑別診断、身体合併症・周辺症状、かかりつけ医や介護サービスとの連携、患者・家族への介護サービス情報の提供と相談への対応を行う。</a:t>
            </a:r>
            <a:r>
              <a:rPr kumimoji="1" lang="en-US" altLang="ja-JP"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資料</a:t>
            </a:r>
            <a:r>
              <a:rPr kumimoji="1" lang="en-US" altLang="ja-JP"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参照</a:t>
            </a:r>
            <a:r>
              <a:rPr kumimoji="1" lang="en-US" altLang="ja-JP"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p:txBody>
      </p:sp>
      <p:sp>
        <p:nvSpPr>
          <p:cNvPr id="6" name="テキスト ボックス 5"/>
          <p:cNvSpPr txBox="1"/>
          <p:nvPr/>
        </p:nvSpPr>
        <p:spPr>
          <a:xfrm>
            <a:off x="179512" y="4240341"/>
            <a:ext cx="576064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〇外来・鑑別診断・相談件数等（令和</a:t>
            </a:r>
            <a:r>
              <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2</a:t>
            </a: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年度実績）</a:t>
            </a: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3606793050"/>
              </p:ext>
            </p:extLst>
          </p:nvPr>
        </p:nvGraphicFramePr>
        <p:xfrm>
          <a:off x="1115616" y="3284984"/>
          <a:ext cx="6096000" cy="792480"/>
        </p:xfrm>
        <a:graphic>
          <a:graphicData uri="http://schemas.openxmlformats.org/drawingml/2006/table">
            <a:tbl>
              <a:tblPr firstRow="1" bandRow="1">
                <a:tableStyleId>{8A107856-5554-42FB-B03E-39F5DBC370BA}</a:tableStyleId>
              </a:tblPr>
              <a:tblGrid>
                <a:gridCol w="2111896">
                  <a:extLst>
                    <a:ext uri="{9D8B030D-6E8A-4147-A177-3AD203B41FA5}">
                      <a16:colId xmlns:a16="http://schemas.microsoft.com/office/drawing/2014/main" val="20000"/>
                    </a:ext>
                  </a:extLst>
                </a:gridCol>
                <a:gridCol w="3984104">
                  <a:extLst>
                    <a:ext uri="{9D8B030D-6E8A-4147-A177-3AD203B41FA5}">
                      <a16:colId xmlns:a16="http://schemas.microsoft.com/office/drawing/2014/main" val="20001"/>
                    </a:ext>
                  </a:extLst>
                </a:gridCol>
              </a:tblGrid>
              <a:tr h="370840">
                <a:tc rowSpan="2">
                  <a:txBody>
                    <a:bodyPr/>
                    <a:lstStyle/>
                    <a:p>
                      <a:pPr algn="ctr"/>
                      <a:r>
                        <a:rPr lang="ja-JP" altLang="ja-JP" sz="2000" b="0" dirty="0">
                          <a:latin typeface="Meiryo UI" panose="020B0604030504040204" pitchFamily="50" charset="-128"/>
                          <a:ea typeface="Meiryo UI" panose="020B0604030504040204" pitchFamily="50" charset="-128"/>
                          <a:cs typeface="Meiryo UI" panose="020B0604030504040204" pitchFamily="50" charset="-128"/>
                        </a:rPr>
                        <a:t>指定医療機関</a:t>
                      </a:r>
                      <a:endParaRPr kumimoji="1" lang="ja-JP" altLang="en-US" sz="2000" b="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ja-JP" sz="2000" b="0" dirty="0">
                          <a:latin typeface="Meiryo UI" panose="020B0604030504040204" pitchFamily="50" charset="-128"/>
                          <a:ea typeface="Meiryo UI" panose="020B0604030504040204" pitchFamily="50" charset="-128"/>
                          <a:cs typeface="Meiryo UI" panose="020B0604030504040204" pitchFamily="50" charset="-128"/>
                        </a:rPr>
                        <a:t>公益財団法人 浅香山病院</a:t>
                      </a:r>
                    </a:p>
                  </a:txBody>
                  <a:tcPr anchor="ctr"/>
                </a:tc>
                <a:extLst>
                  <a:ext uri="{0D108BD9-81ED-4DB2-BD59-A6C34878D82A}">
                    <a16:rowId xmlns:a16="http://schemas.microsoft.com/office/drawing/2014/main" val="10000"/>
                  </a:ext>
                </a:extLst>
              </a:tr>
              <a:tr h="370840">
                <a:tc vMerge="1">
                  <a:txBody>
                    <a:bodyPr/>
                    <a:lstStyle/>
                    <a:p>
                      <a:endParaRPr kumimoji="1" lang="ja-JP" altLang="en-US" dirty="0"/>
                    </a:p>
                  </a:txBody>
                  <a:tcPr/>
                </a:tc>
                <a:tc>
                  <a:txBody>
                    <a:bodyPr/>
                    <a:lstStyle/>
                    <a:p>
                      <a:pPr algn="ctr"/>
                      <a:r>
                        <a:rPr lang="ja-JP" altLang="ja-JP" sz="2000" b="0" dirty="0">
                          <a:latin typeface="Meiryo UI" panose="020B0604030504040204" pitchFamily="50" charset="-128"/>
                          <a:ea typeface="Meiryo UI" panose="020B0604030504040204" pitchFamily="50" charset="-128"/>
                          <a:cs typeface="Meiryo UI" panose="020B0604030504040204" pitchFamily="50" charset="-128"/>
                        </a:rPr>
                        <a:t>医療法人杏和会 阪南病院</a:t>
                      </a:r>
                      <a:endParaRPr kumimoji="1" lang="ja-JP" altLang="en-US" sz="2000" b="0" dirty="0">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10001"/>
                  </a:ext>
                </a:extLst>
              </a:tr>
            </a:tbl>
          </a:graphicData>
        </a:graphic>
      </p:graphicFrame>
      <p:sp>
        <p:nvSpPr>
          <p:cNvPr id="9" name="正方形/長方形 8"/>
          <p:cNvSpPr/>
          <p:nvPr/>
        </p:nvSpPr>
        <p:spPr>
          <a:xfrm>
            <a:off x="342000" y="1052736"/>
            <a:ext cx="8460000" cy="540000"/>
          </a:xfrm>
          <a:prstGeom prst="rect">
            <a:avLst/>
          </a:prstGeom>
          <a:ln>
            <a:noFill/>
          </a:ln>
          <a:effectLst>
            <a:glow rad="63500">
              <a:schemeClr val="accent2">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認知症に関して、精神疾患や介護等の関係部署が連携しながら取組みます。</a:t>
            </a:r>
          </a:p>
        </p:txBody>
      </p:sp>
      <p:sp>
        <p:nvSpPr>
          <p:cNvPr id="8" name="スライド番号プレースホルダー 5">
            <a:extLst>
              <a:ext uri="{FF2B5EF4-FFF2-40B4-BE49-F238E27FC236}">
                <a16:creationId xmlns:a16="http://schemas.microsoft.com/office/drawing/2014/main" id="{6494D247-2D6A-4E20-AFFE-6CEABE49E697}"/>
              </a:ext>
            </a:extLst>
          </p:cNvPr>
          <p:cNvSpPr>
            <a:spLocks noGrp="1"/>
          </p:cNvSpPr>
          <p:nvPr>
            <p:ph type="sldNum" sz="quarter" idx="12"/>
          </p:nvPr>
        </p:nvSpPr>
        <p:spPr>
          <a:xfrm>
            <a:off x="7020272" y="6525344"/>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1872ECA-8BD3-40A3-BCA8-B8E971B7B40A}"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1200" b="0" i="0" u="none" strike="noStrike" kern="1200" cap="none" spc="0" normalizeH="0" baseline="0" noProof="0" dirty="0">
              <a:ln>
                <a:noFill/>
              </a:ln>
              <a:solidFill>
                <a:prstClr val="black">
                  <a:tint val="75000"/>
                </a:prstClr>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212825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415" y="-22129"/>
            <a:ext cx="9144000" cy="1143000"/>
          </a:xfrm>
        </p:spPr>
        <p:txBody>
          <a:bodyPr>
            <a:noAutofit/>
          </a:bodyPr>
          <a:lstStyle/>
          <a:p>
            <a:pPr algn="l"/>
            <a:r>
              <a:rPr lang="en-US" altLang="ja-JP" sz="3600" dirty="0"/>
              <a:t>Ⅱ</a:t>
            </a:r>
            <a:r>
              <a:rPr lang="ja-JP" altLang="en-US" sz="3600" dirty="0" err="1"/>
              <a:t>．</a:t>
            </a:r>
            <a:r>
              <a:rPr lang="ja-JP" altLang="en-US" sz="3600" dirty="0"/>
              <a:t>認知症施策の推進②</a:t>
            </a:r>
            <a:endParaRPr kumimoji="1" lang="ja-JP" altLang="en-US" sz="2000" dirty="0"/>
          </a:p>
        </p:txBody>
      </p:sp>
      <p:sp>
        <p:nvSpPr>
          <p:cNvPr id="14" name="正方形/長方形 13"/>
          <p:cNvSpPr/>
          <p:nvPr/>
        </p:nvSpPr>
        <p:spPr>
          <a:xfrm>
            <a:off x="176096" y="1772816"/>
            <a:ext cx="8784976" cy="1457444"/>
          </a:xfrm>
          <a:prstGeom prst="rect">
            <a:avLst/>
          </a:prstGeom>
          <a:ln/>
        </p:spPr>
        <p:style>
          <a:lnRef idx="1">
            <a:schemeClr val="accent6"/>
          </a:lnRef>
          <a:fillRef idx="2">
            <a:schemeClr val="accent6"/>
          </a:fillRef>
          <a:effectRef idx="1">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認知症初期集中支援チーム</a:t>
            </a:r>
            <a:r>
              <a:rPr kumimoji="1" lang="en-US" altLang="ja-JP"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認知症の発症から生活機能障害の進行にあわせて提供される適切なサービスにつながっていない認知症の人やその家族に、専門医を含む専門職によるチームが訪問し、アセスメントや家族支援等の初期の支援を行い、在宅生活を支える。</a:t>
            </a:r>
            <a:r>
              <a:rPr kumimoji="1" lang="en-US" altLang="ja-JP"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資料</a:t>
            </a:r>
            <a:r>
              <a:rPr kumimoji="1" lang="en-US" altLang="ja-JP"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参照</a:t>
            </a:r>
            <a:r>
              <a:rPr kumimoji="1" lang="en-US" altLang="ja-JP"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p:txBody>
      </p:sp>
      <p:sp>
        <p:nvSpPr>
          <p:cNvPr id="6" name="テキスト ボックス 5"/>
          <p:cNvSpPr txBox="1"/>
          <p:nvPr/>
        </p:nvSpPr>
        <p:spPr>
          <a:xfrm>
            <a:off x="176096" y="4211796"/>
            <a:ext cx="2304256"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〇新規対応相談件数</a:t>
            </a: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383198275"/>
              </p:ext>
            </p:extLst>
          </p:nvPr>
        </p:nvGraphicFramePr>
        <p:xfrm>
          <a:off x="421754" y="3436992"/>
          <a:ext cx="8345321" cy="640080"/>
        </p:xfrm>
        <a:graphic>
          <a:graphicData uri="http://schemas.openxmlformats.org/drawingml/2006/table">
            <a:tbl>
              <a:tblPr firstRow="1" bandRow="1">
                <a:tableStyleId>{8A107856-5554-42FB-B03E-39F5DBC370BA}</a:tableStyleId>
              </a:tblPr>
              <a:tblGrid>
                <a:gridCol w="1856515">
                  <a:extLst>
                    <a:ext uri="{9D8B030D-6E8A-4147-A177-3AD203B41FA5}">
                      <a16:colId xmlns:a16="http://schemas.microsoft.com/office/drawing/2014/main" val="20000"/>
                    </a:ext>
                  </a:extLst>
                </a:gridCol>
                <a:gridCol w="6488806">
                  <a:extLst>
                    <a:ext uri="{9D8B030D-6E8A-4147-A177-3AD203B41FA5}">
                      <a16:colId xmlns:a16="http://schemas.microsoft.com/office/drawing/2014/main" val="20001"/>
                    </a:ext>
                  </a:extLst>
                </a:gridCol>
              </a:tblGrid>
              <a:tr h="597664">
                <a:tc>
                  <a:txBody>
                    <a:bodyPr/>
                    <a:lstStyle/>
                    <a:p>
                      <a:pPr algn="ctr"/>
                      <a:r>
                        <a:rPr kumimoji="1" lang="ja-JP" altLang="en-US" sz="1800" b="0" dirty="0">
                          <a:latin typeface="Meiryo UI" panose="020B0604030504040204" pitchFamily="50" charset="-128"/>
                          <a:ea typeface="Meiryo UI" panose="020B0604030504040204" pitchFamily="50" charset="-128"/>
                          <a:cs typeface="Meiryo UI" panose="020B0604030504040204" pitchFamily="50" charset="-128"/>
                        </a:rPr>
                        <a:t>設置場所</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800" b="0" dirty="0">
                          <a:latin typeface="Meiryo UI" panose="020B0604030504040204" pitchFamily="50" charset="-128"/>
                          <a:ea typeface="Meiryo UI" panose="020B0604030504040204" pitchFamily="50" charset="-128"/>
                          <a:cs typeface="Meiryo UI" panose="020B0604030504040204" pitchFamily="50" charset="-128"/>
                        </a:rPr>
                        <a:t>浅香山病院　認知症疾患医療センター</a:t>
                      </a:r>
                      <a:r>
                        <a:rPr lang="ja-JP" altLang="ja-JP" sz="1600" b="0" dirty="0">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b="0" dirty="0">
                          <a:latin typeface="Meiryo UI" panose="020B0604030504040204" pitchFamily="50" charset="-128"/>
                          <a:ea typeface="Meiryo UI" panose="020B0604030504040204" pitchFamily="50" charset="-128"/>
                          <a:cs typeface="Meiryo UI" panose="020B0604030504040204" pitchFamily="50" charset="-128"/>
                        </a:rPr>
                        <a:t>28</a:t>
                      </a:r>
                      <a:r>
                        <a:rPr lang="ja-JP" altLang="ja-JP" sz="1600" b="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600" b="0" dirty="0">
                          <a:latin typeface="Meiryo UI" panose="020B0604030504040204" pitchFamily="50" charset="-128"/>
                          <a:ea typeface="Meiryo UI" panose="020B0604030504040204" pitchFamily="50" charset="-128"/>
                          <a:cs typeface="Meiryo UI" panose="020B0604030504040204" pitchFamily="50" charset="-128"/>
                        </a:rPr>
                        <a:t>1</a:t>
                      </a:r>
                      <a:r>
                        <a:rPr lang="ja-JP" altLang="ja-JP" sz="1600" b="0" dirty="0">
                          <a:latin typeface="Meiryo UI" panose="020B0604030504040204" pitchFamily="50" charset="-128"/>
                          <a:ea typeface="Meiryo UI" panose="020B0604030504040204" pitchFamily="50" charset="-128"/>
                          <a:cs typeface="Meiryo UI" panose="020B0604030504040204" pitchFamily="50" charset="-128"/>
                        </a:rPr>
                        <a:t>月～稼働）</a:t>
                      </a:r>
                      <a:endParaRPr lang="en-US" altLang="ja-JP" sz="1600" b="0" dirty="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800" b="0" dirty="0">
                          <a:latin typeface="Meiryo UI" panose="020B0604030504040204" pitchFamily="50" charset="-128"/>
                          <a:ea typeface="Meiryo UI" panose="020B0604030504040204" pitchFamily="50" charset="-128"/>
                          <a:cs typeface="Meiryo UI" panose="020B0604030504040204" pitchFamily="50" charset="-128"/>
                        </a:rPr>
                        <a:t>阪南病院　認知症疾患医療センター</a:t>
                      </a:r>
                      <a:r>
                        <a:rPr lang="ja-JP" altLang="en-US" sz="1600" b="0" dirty="0">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b="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600" b="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600" b="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600" b="0" dirty="0">
                          <a:latin typeface="Meiryo UI" panose="020B0604030504040204" pitchFamily="50" charset="-128"/>
                          <a:ea typeface="Meiryo UI" panose="020B0604030504040204" pitchFamily="50" charset="-128"/>
                          <a:cs typeface="Meiryo UI" panose="020B0604030504040204" pitchFamily="50" charset="-128"/>
                        </a:rPr>
                        <a:t>月～稼働）</a:t>
                      </a:r>
                      <a:endParaRPr lang="ja-JP" altLang="ja-JP" sz="1800" b="0" dirty="0">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10000"/>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3312493899"/>
              </p:ext>
            </p:extLst>
          </p:nvPr>
        </p:nvGraphicFramePr>
        <p:xfrm>
          <a:off x="122345" y="4638526"/>
          <a:ext cx="8892478" cy="1742802"/>
        </p:xfrm>
        <a:graphic>
          <a:graphicData uri="http://schemas.openxmlformats.org/drawingml/2006/table">
            <a:tbl>
              <a:tblPr firstRow="1" bandRow="1">
                <a:tableStyleId>{5C22544A-7EE6-4342-B048-85BDC9FD1C3A}</a:tableStyleId>
              </a:tblPr>
              <a:tblGrid>
                <a:gridCol w="1175865">
                  <a:extLst>
                    <a:ext uri="{9D8B030D-6E8A-4147-A177-3AD203B41FA5}">
                      <a16:colId xmlns:a16="http://schemas.microsoft.com/office/drawing/2014/main" val="20000"/>
                    </a:ext>
                  </a:extLst>
                </a:gridCol>
                <a:gridCol w="1006393">
                  <a:extLst>
                    <a:ext uri="{9D8B030D-6E8A-4147-A177-3AD203B41FA5}">
                      <a16:colId xmlns:a16="http://schemas.microsoft.com/office/drawing/2014/main" val="20001"/>
                    </a:ext>
                  </a:extLst>
                </a:gridCol>
                <a:gridCol w="1017957">
                  <a:extLst>
                    <a:ext uri="{9D8B030D-6E8A-4147-A177-3AD203B41FA5}">
                      <a16:colId xmlns:a16="http://schemas.microsoft.com/office/drawing/2014/main" val="20002"/>
                    </a:ext>
                  </a:extLst>
                </a:gridCol>
                <a:gridCol w="1017957">
                  <a:extLst>
                    <a:ext uri="{9D8B030D-6E8A-4147-A177-3AD203B41FA5}">
                      <a16:colId xmlns:a16="http://schemas.microsoft.com/office/drawing/2014/main" val="20003"/>
                    </a:ext>
                  </a:extLst>
                </a:gridCol>
                <a:gridCol w="667758">
                  <a:extLst>
                    <a:ext uri="{9D8B030D-6E8A-4147-A177-3AD203B41FA5}">
                      <a16:colId xmlns:a16="http://schemas.microsoft.com/office/drawing/2014/main" val="20004"/>
                    </a:ext>
                  </a:extLst>
                </a:gridCol>
                <a:gridCol w="667758">
                  <a:extLst>
                    <a:ext uri="{9D8B030D-6E8A-4147-A177-3AD203B41FA5}">
                      <a16:colId xmlns:a16="http://schemas.microsoft.com/office/drawing/2014/main" val="20005"/>
                    </a:ext>
                  </a:extLst>
                </a:gridCol>
                <a:gridCol w="667758">
                  <a:extLst>
                    <a:ext uri="{9D8B030D-6E8A-4147-A177-3AD203B41FA5}">
                      <a16:colId xmlns:a16="http://schemas.microsoft.com/office/drawing/2014/main" val="20006"/>
                    </a:ext>
                  </a:extLst>
                </a:gridCol>
                <a:gridCol w="667758">
                  <a:extLst>
                    <a:ext uri="{9D8B030D-6E8A-4147-A177-3AD203B41FA5}">
                      <a16:colId xmlns:a16="http://schemas.microsoft.com/office/drawing/2014/main" val="20007"/>
                    </a:ext>
                  </a:extLst>
                </a:gridCol>
                <a:gridCol w="667758">
                  <a:extLst>
                    <a:ext uri="{9D8B030D-6E8A-4147-A177-3AD203B41FA5}">
                      <a16:colId xmlns:a16="http://schemas.microsoft.com/office/drawing/2014/main" val="20008"/>
                    </a:ext>
                  </a:extLst>
                </a:gridCol>
                <a:gridCol w="667758">
                  <a:extLst>
                    <a:ext uri="{9D8B030D-6E8A-4147-A177-3AD203B41FA5}">
                      <a16:colId xmlns:a16="http://schemas.microsoft.com/office/drawing/2014/main" val="20009"/>
                    </a:ext>
                  </a:extLst>
                </a:gridCol>
                <a:gridCol w="667758">
                  <a:extLst>
                    <a:ext uri="{9D8B030D-6E8A-4147-A177-3AD203B41FA5}">
                      <a16:colId xmlns:a16="http://schemas.microsoft.com/office/drawing/2014/main" val="20010"/>
                    </a:ext>
                  </a:extLst>
                </a:gridCol>
              </a:tblGrid>
              <a:tr h="255512">
                <a:tc rowSpan="2">
                  <a:txBody>
                    <a:bodyPr/>
                    <a:lstStyle/>
                    <a:p>
                      <a:pPr algn="ctr"/>
                      <a:endParaRPr kumimoji="1" lang="en-US" altLang="ja-JP" sz="1400" dirty="0">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400" dirty="0">
                          <a:latin typeface="Meiryo UI" panose="020B0604030504040204" pitchFamily="50" charset="-128"/>
                          <a:ea typeface="Meiryo UI" panose="020B0604030504040204" pitchFamily="50" charset="-128"/>
                        </a:rPr>
                        <a:t>平成</a:t>
                      </a:r>
                      <a:endParaRPr kumimoji="1" lang="en-US" altLang="ja-JP" sz="1400" dirty="0">
                        <a:latin typeface="Meiryo UI" panose="020B0604030504040204" pitchFamily="50" charset="-128"/>
                        <a:ea typeface="Meiryo UI" panose="020B0604030504040204" pitchFamily="50" charset="-128"/>
                      </a:endParaRPr>
                    </a:p>
                    <a:p>
                      <a:pPr algn="ctr"/>
                      <a:r>
                        <a:rPr kumimoji="1" lang="en-US" altLang="ja-JP" sz="1400" dirty="0">
                          <a:latin typeface="Meiryo UI" panose="020B0604030504040204" pitchFamily="50" charset="-128"/>
                          <a:ea typeface="Meiryo UI" panose="020B0604030504040204" pitchFamily="50" charset="-128"/>
                        </a:rPr>
                        <a:t>30</a:t>
                      </a:r>
                      <a:r>
                        <a:rPr kumimoji="1" lang="ja-JP" altLang="en-US" sz="1400" dirty="0">
                          <a:latin typeface="Meiryo UI" panose="020B0604030504040204" pitchFamily="50" charset="-128"/>
                          <a:ea typeface="Meiryo UI" panose="020B0604030504040204" pitchFamily="50" charset="-128"/>
                        </a:rPr>
                        <a:t>年度</a:t>
                      </a:r>
                      <a:endParaRPr kumimoji="1" lang="en-US" altLang="ja-JP" sz="1400" dirty="0">
                        <a:latin typeface="Meiryo UI" panose="020B0604030504040204" pitchFamily="50" charset="-128"/>
                        <a:ea typeface="Meiryo UI" panose="020B0604030504040204" pitchFamily="50" charset="-128"/>
                      </a:endParaRPr>
                    </a:p>
                  </a:txBody>
                  <a:tcPr anchor="ct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令和</a:t>
                      </a:r>
                      <a:endParaRPr kumimoji="1" lang="en-US" altLang="ja-JP"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元年度</a:t>
                      </a:r>
                      <a:endParaRPr kumimoji="1" lang="en-US" altLang="ja-JP"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anchor="ctr"/>
                </a:tc>
                <a:tc rowSpan="2">
                  <a:txBody>
                    <a:bodyPr/>
                    <a:lstStyle/>
                    <a:p>
                      <a:pPr algn="ctr"/>
                      <a:r>
                        <a:rPr kumimoji="1" lang="ja-JP" altLang="en-US" sz="1400" dirty="0">
                          <a:latin typeface="Meiryo UI" panose="020B0604030504040204" pitchFamily="50" charset="-128"/>
                          <a:ea typeface="Meiryo UI" panose="020B0604030504040204" pitchFamily="50" charset="-128"/>
                        </a:rPr>
                        <a:t>令和</a:t>
                      </a:r>
                      <a:endParaRPr kumimoji="1" lang="en-US" altLang="ja-JP" sz="1400" dirty="0">
                        <a:latin typeface="Meiryo UI" panose="020B0604030504040204" pitchFamily="50" charset="-128"/>
                        <a:ea typeface="Meiryo UI" panose="020B0604030504040204" pitchFamily="50" charset="-128"/>
                      </a:endParaRPr>
                    </a:p>
                    <a:p>
                      <a:pPr algn="ctr"/>
                      <a:r>
                        <a:rPr kumimoji="1" lang="en-US" altLang="ja-JP" sz="1400" dirty="0">
                          <a:latin typeface="Meiryo UI" panose="020B0604030504040204" pitchFamily="50" charset="-128"/>
                          <a:ea typeface="Meiryo UI" panose="020B0604030504040204" pitchFamily="50" charset="-128"/>
                        </a:rPr>
                        <a:t>2</a:t>
                      </a:r>
                      <a:r>
                        <a:rPr kumimoji="1" lang="ja-JP" altLang="en-US" sz="1400" dirty="0">
                          <a:latin typeface="Meiryo UI" panose="020B0604030504040204" pitchFamily="50" charset="-128"/>
                          <a:ea typeface="Meiryo UI" panose="020B0604030504040204" pitchFamily="50" charset="-128"/>
                        </a:rPr>
                        <a:t>年度</a:t>
                      </a:r>
                      <a:endParaRPr kumimoji="1" lang="en-US" altLang="ja-JP" sz="1400" dirty="0">
                        <a:latin typeface="Meiryo UI" panose="020B0604030504040204" pitchFamily="50" charset="-128"/>
                        <a:ea typeface="Meiryo UI" panose="020B0604030504040204" pitchFamily="50" charset="-128"/>
                      </a:endParaRPr>
                    </a:p>
                  </a:txBody>
                  <a:tcPr anchor="ctr"/>
                </a:tc>
                <a:tc gridSpan="7">
                  <a:txBody>
                    <a:bodyPr/>
                    <a:lstStyle/>
                    <a:p>
                      <a:pPr algn="ctr"/>
                      <a:r>
                        <a:rPr kumimoji="1" lang="ja-JP" altLang="en-US" sz="1400" dirty="0">
                          <a:latin typeface="Meiryo UI" panose="020B0604030504040204" pitchFamily="50" charset="-128"/>
                          <a:ea typeface="Meiryo UI" panose="020B0604030504040204" pitchFamily="50" charset="-128"/>
                        </a:rPr>
                        <a:t>令和</a:t>
                      </a:r>
                      <a:r>
                        <a:rPr kumimoji="1" lang="en-US" altLang="ja-JP" sz="1400" dirty="0">
                          <a:latin typeface="Meiryo UI" panose="020B0604030504040204" pitchFamily="50" charset="-128"/>
                          <a:ea typeface="Meiryo UI" panose="020B0604030504040204" pitchFamily="50" charset="-128"/>
                        </a:rPr>
                        <a:t>2</a:t>
                      </a:r>
                      <a:r>
                        <a:rPr kumimoji="1" lang="ja-JP" altLang="en-US" sz="1400" dirty="0">
                          <a:latin typeface="Meiryo UI" panose="020B0604030504040204" pitchFamily="50" charset="-128"/>
                          <a:ea typeface="Meiryo UI" panose="020B0604030504040204" pitchFamily="50" charset="-128"/>
                        </a:rPr>
                        <a:t>年度各区対応件数</a:t>
                      </a:r>
                    </a:p>
                  </a:txBody>
                  <a:tcPr anchor="ctr"/>
                </a:tc>
                <a:tc hMerge="1">
                  <a:txBody>
                    <a:bodyPr/>
                    <a:lstStyle/>
                    <a:p>
                      <a:pPr algn="ctr"/>
                      <a:endParaRPr kumimoji="1" lang="ja-JP" altLang="en-US" sz="1400" dirty="0"/>
                    </a:p>
                  </a:txBody>
                  <a:tcPr anchor="ctr"/>
                </a:tc>
                <a:tc hMerge="1">
                  <a:txBody>
                    <a:bodyPr/>
                    <a:lstStyle/>
                    <a:p>
                      <a:pPr algn="ctr"/>
                      <a:endParaRPr kumimoji="1" lang="ja-JP" altLang="en-US" sz="1400" dirty="0"/>
                    </a:p>
                  </a:txBody>
                  <a:tcPr anchor="ctr"/>
                </a:tc>
                <a:tc hMerge="1">
                  <a:txBody>
                    <a:bodyPr/>
                    <a:lstStyle/>
                    <a:p>
                      <a:pPr algn="ctr"/>
                      <a:endParaRPr kumimoji="1" lang="ja-JP" altLang="en-US" sz="1400" dirty="0"/>
                    </a:p>
                  </a:txBody>
                  <a:tcPr anchor="ctr"/>
                </a:tc>
                <a:tc hMerge="1">
                  <a:txBody>
                    <a:bodyPr/>
                    <a:lstStyle/>
                    <a:p>
                      <a:pPr algn="ctr"/>
                      <a:endParaRPr kumimoji="1" lang="ja-JP" altLang="en-US" sz="1400" dirty="0"/>
                    </a:p>
                  </a:txBody>
                  <a:tcPr anchor="ctr"/>
                </a:tc>
                <a:tc hMerge="1">
                  <a:txBody>
                    <a:bodyPr/>
                    <a:lstStyle/>
                    <a:p>
                      <a:pPr algn="ctr"/>
                      <a:endParaRPr kumimoji="1" lang="ja-JP" altLang="en-US" sz="1400" dirty="0"/>
                    </a:p>
                  </a:txBody>
                  <a:tcPr anchor="ctr"/>
                </a:tc>
                <a:tc hMerge="1">
                  <a:txBody>
                    <a:bodyPr/>
                    <a:lstStyle/>
                    <a:p>
                      <a:pPr algn="ctr"/>
                      <a:endParaRPr kumimoji="1" lang="ja-JP" altLang="en-US" sz="1400" dirty="0"/>
                    </a:p>
                  </a:txBody>
                  <a:tcPr anchor="ctr"/>
                </a:tc>
                <a:extLst>
                  <a:ext uri="{0D108BD9-81ED-4DB2-BD59-A6C34878D82A}">
                    <a16:rowId xmlns:a16="http://schemas.microsoft.com/office/drawing/2014/main" val="10000"/>
                  </a:ext>
                </a:extLst>
              </a:tr>
              <a:tr h="229961">
                <a:tc vMerge="1">
                  <a:txBody>
                    <a:bodyPr/>
                    <a:lstStyle/>
                    <a:p>
                      <a:endParaRPr kumimoji="1" lang="ja-JP" altLang="en-US"/>
                    </a:p>
                  </a:txBody>
                  <a:tcPr/>
                </a:tc>
                <a:tc vMerge="1">
                  <a:txBody>
                    <a:bodyPr/>
                    <a:lstStyle/>
                    <a:p>
                      <a:pPr algn="ctr"/>
                      <a:endParaRPr kumimoji="1" lang="ja-JP" altLang="en-US" dirty="0"/>
                    </a:p>
                  </a:txBody>
                  <a:tcPr anchor="ctr"/>
                </a:tc>
                <a:tc vMerge="1">
                  <a:txBody>
                    <a:bodyPr/>
                    <a:lstStyle/>
                    <a:p>
                      <a:pPr algn="ctr"/>
                      <a:endParaRPr kumimoji="1" lang="ja-JP" altLang="en-US" dirty="0"/>
                    </a:p>
                  </a:txBody>
                  <a:tcPr anchor="ctr"/>
                </a:tc>
                <a:tc vMerge="1">
                  <a:txBody>
                    <a:bodyPr/>
                    <a:lstStyle/>
                    <a:p>
                      <a:endParaRPr kumimoji="1" lang="ja-JP" altLang="en-US"/>
                    </a:p>
                  </a:txBody>
                  <a:tcPr/>
                </a:tc>
                <a:tc>
                  <a:txBody>
                    <a:bodyPr/>
                    <a:lstStyle/>
                    <a:p>
                      <a:pPr algn="ctr"/>
                      <a:r>
                        <a:rPr kumimoji="1" lang="ja-JP" altLang="en-US" sz="1400" dirty="0">
                          <a:latin typeface="Meiryo UI" panose="020B0604030504040204" pitchFamily="50" charset="-128"/>
                          <a:ea typeface="Meiryo UI" panose="020B0604030504040204" pitchFamily="50" charset="-128"/>
                        </a:rPr>
                        <a:t>堺区</a:t>
                      </a:r>
                    </a:p>
                  </a:txBody>
                  <a:tcPr anchor="ctr"/>
                </a:tc>
                <a:tc>
                  <a:txBody>
                    <a:bodyPr/>
                    <a:lstStyle/>
                    <a:p>
                      <a:pPr algn="ctr"/>
                      <a:r>
                        <a:rPr kumimoji="1" lang="ja-JP" altLang="en-US" sz="1400" dirty="0">
                          <a:latin typeface="Meiryo UI" panose="020B0604030504040204" pitchFamily="50" charset="-128"/>
                          <a:ea typeface="Meiryo UI" panose="020B0604030504040204" pitchFamily="50" charset="-128"/>
                        </a:rPr>
                        <a:t>中区</a:t>
                      </a:r>
                    </a:p>
                  </a:txBody>
                  <a:tcPr anchor="ctr"/>
                </a:tc>
                <a:tc>
                  <a:txBody>
                    <a:bodyPr/>
                    <a:lstStyle/>
                    <a:p>
                      <a:pPr algn="ctr"/>
                      <a:r>
                        <a:rPr kumimoji="1" lang="ja-JP" altLang="en-US" sz="1400" dirty="0">
                          <a:latin typeface="Meiryo UI" panose="020B0604030504040204" pitchFamily="50" charset="-128"/>
                          <a:ea typeface="Meiryo UI" panose="020B0604030504040204" pitchFamily="50" charset="-128"/>
                        </a:rPr>
                        <a:t>東区</a:t>
                      </a:r>
                    </a:p>
                  </a:txBody>
                  <a:tcPr anchor="ctr"/>
                </a:tc>
                <a:tc>
                  <a:txBody>
                    <a:bodyPr/>
                    <a:lstStyle/>
                    <a:p>
                      <a:pPr algn="ctr"/>
                      <a:r>
                        <a:rPr kumimoji="1" lang="ja-JP" altLang="en-US" sz="1400" dirty="0">
                          <a:latin typeface="Meiryo UI" panose="020B0604030504040204" pitchFamily="50" charset="-128"/>
                          <a:ea typeface="Meiryo UI" panose="020B0604030504040204" pitchFamily="50" charset="-128"/>
                        </a:rPr>
                        <a:t>西区</a:t>
                      </a:r>
                    </a:p>
                  </a:txBody>
                  <a:tcPr anchor="ctr"/>
                </a:tc>
                <a:tc>
                  <a:txBody>
                    <a:bodyPr/>
                    <a:lstStyle/>
                    <a:p>
                      <a:pPr algn="ctr"/>
                      <a:r>
                        <a:rPr kumimoji="1" lang="ja-JP" altLang="en-US" sz="1400" dirty="0">
                          <a:latin typeface="Meiryo UI" panose="020B0604030504040204" pitchFamily="50" charset="-128"/>
                          <a:ea typeface="Meiryo UI" panose="020B0604030504040204" pitchFamily="50" charset="-128"/>
                        </a:rPr>
                        <a:t>南区</a:t>
                      </a:r>
                    </a:p>
                  </a:txBody>
                  <a:tcPr anchor="ctr"/>
                </a:tc>
                <a:tc>
                  <a:txBody>
                    <a:bodyPr/>
                    <a:lstStyle/>
                    <a:p>
                      <a:pPr algn="ctr"/>
                      <a:r>
                        <a:rPr kumimoji="1" lang="ja-JP" altLang="en-US" sz="1400" dirty="0">
                          <a:latin typeface="Meiryo UI" panose="020B0604030504040204" pitchFamily="50" charset="-128"/>
                          <a:ea typeface="Meiryo UI" panose="020B0604030504040204" pitchFamily="50" charset="-128"/>
                        </a:rPr>
                        <a:t>北区</a:t>
                      </a:r>
                    </a:p>
                  </a:txBody>
                  <a:tcPr anchor="ctr"/>
                </a:tc>
                <a:tc>
                  <a:txBody>
                    <a:bodyPr/>
                    <a:lstStyle/>
                    <a:p>
                      <a:pPr algn="ctr"/>
                      <a:r>
                        <a:rPr kumimoji="1" lang="ja-JP" altLang="en-US" sz="1400" dirty="0">
                          <a:latin typeface="Meiryo UI" panose="020B0604030504040204" pitchFamily="50" charset="-128"/>
                          <a:ea typeface="Meiryo UI" panose="020B0604030504040204" pitchFamily="50" charset="-128"/>
                        </a:rPr>
                        <a:t>美原区</a:t>
                      </a:r>
                    </a:p>
                  </a:txBody>
                  <a:tcPr anchor="ctr"/>
                </a:tc>
                <a:extLst>
                  <a:ext uri="{0D108BD9-81ED-4DB2-BD59-A6C34878D82A}">
                    <a16:rowId xmlns:a16="http://schemas.microsoft.com/office/drawing/2014/main" val="10001"/>
                  </a:ext>
                </a:extLst>
              </a:tr>
              <a:tr h="306614">
                <a:tc>
                  <a:txBody>
                    <a:bodyPr/>
                    <a:lstStyle/>
                    <a:p>
                      <a:pPr algn="ctr"/>
                      <a:r>
                        <a:rPr kumimoji="1" lang="ja-JP" altLang="en-US" sz="1400" dirty="0">
                          <a:latin typeface="Meiryo UI" panose="020B0604030504040204" pitchFamily="50" charset="-128"/>
                          <a:ea typeface="Meiryo UI" panose="020B0604030504040204" pitchFamily="50" charset="-128"/>
                        </a:rPr>
                        <a:t>浅香山病院</a:t>
                      </a:r>
                    </a:p>
                  </a:txBody>
                  <a:tcPr anchor="ctr"/>
                </a:tc>
                <a:tc>
                  <a:txBody>
                    <a:bodyPr/>
                    <a:lstStyle/>
                    <a:p>
                      <a:pPr algn="ctr"/>
                      <a:r>
                        <a:rPr kumimoji="1" lang="en-US" altLang="ja-JP" sz="1400" dirty="0">
                          <a:latin typeface="Meiryo UI" panose="020B0604030504040204" pitchFamily="50" charset="-128"/>
                          <a:ea typeface="Meiryo UI" panose="020B0604030504040204" pitchFamily="50" charset="-128"/>
                        </a:rPr>
                        <a:t>57</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400" dirty="0">
                          <a:latin typeface="Meiryo UI" panose="020B0604030504040204" pitchFamily="50" charset="-128"/>
                          <a:ea typeface="Meiryo UI" panose="020B0604030504040204" pitchFamily="50" charset="-128"/>
                        </a:rPr>
                        <a:t>52</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400" dirty="0">
                          <a:latin typeface="Meiryo UI" panose="020B0604030504040204" pitchFamily="50" charset="-128"/>
                          <a:ea typeface="Meiryo UI" panose="020B0604030504040204" pitchFamily="50" charset="-128"/>
                        </a:rPr>
                        <a:t>62</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400" dirty="0">
                          <a:latin typeface="Meiryo UI" panose="020B0604030504040204" pitchFamily="50" charset="-128"/>
                          <a:ea typeface="Meiryo UI" panose="020B0604030504040204" pitchFamily="50" charset="-128"/>
                        </a:rPr>
                        <a:t>30</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400" dirty="0">
                          <a:latin typeface="Meiryo UI" panose="020B0604030504040204" pitchFamily="50" charset="-128"/>
                          <a:ea typeface="Meiryo UI" panose="020B0604030504040204" pitchFamily="50" charset="-128"/>
                        </a:rPr>
                        <a:t>1</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400" dirty="0">
                          <a:latin typeface="Meiryo UI" panose="020B0604030504040204" pitchFamily="50" charset="-128"/>
                          <a:ea typeface="Meiryo UI" panose="020B0604030504040204" pitchFamily="50" charset="-128"/>
                        </a:rPr>
                        <a:t>1</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400" dirty="0">
                          <a:latin typeface="Meiryo UI" panose="020B0604030504040204" pitchFamily="50" charset="-128"/>
                          <a:ea typeface="Meiryo UI" panose="020B0604030504040204" pitchFamily="50" charset="-128"/>
                        </a:rPr>
                        <a:t>3</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400" dirty="0">
                          <a:latin typeface="Meiryo UI" panose="020B0604030504040204" pitchFamily="50" charset="-128"/>
                          <a:ea typeface="Meiryo UI" panose="020B0604030504040204" pitchFamily="50" charset="-128"/>
                        </a:rPr>
                        <a:t>2</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400" dirty="0">
                          <a:latin typeface="Meiryo UI" panose="020B0604030504040204" pitchFamily="50" charset="-128"/>
                          <a:ea typeface="Meiryo UI" panose="020B0604030504040204" pitchFamily="50" charset="-128"/>
                        </a:rPr>
                        <a:t>25</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400" dirty="0">
                          <a:latin typeface="Meiryo UI" panose="020B0604030504040204" pitchFamily="50" charset="-128"/>
                          <a:ea typeface="Meiryo UI" panose="020B0604030504040204" pitchFamily="50" charset="-128"/>
                        </a:rPr>
                        <a:t>0</a:t>
                      </a:r>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2"/>
                  </a:ext>
                </a:extLst>
              </a:tr>
              <a:tr h="306614">
                <a:tc>
                  <a:txBody>
                    <a:bodyPr/>
                    <a:lstStyle/>
                    <a:p>
                      <a:pPr algn="ctr"/>
                      <a:r>
                        <a:rPr kumimoji="1" lang="ja-JP" altLang="en-US" sz="1400" dirty="0">
                          <a:latin typeface="Meiryo UI" panose="020B0604030504040204" pitchFamily="50" charset="-128"/>
                          <a:ea typeface="Meiryo UI" panose="020B0604030504040204" pitchFamily="50" charset="-128"/>
                        </a:rPr>
                        <a:t>阪南病院</a:t>
                      </a:r>
                    </a:p>
                  </a:txBody>
                  <a:tcPr anchor="ctr"/>
                </a:tc>
                <a:tc>
                  <a:txBody>
                    <a:bodyPr/>
                    <a:lstStyle/>
                    <a:p>
                      <a:pPr algn="ctr"/>
                      <a:r>
                        <a:rPr kumimoji="1" lang="en-US" altLang="ja-JP" sz="1400" dirty="0">
                          <a:latin typeface="Meiryo UI" panose="020B0604030504040204" pitchFamily="50" charset="-128"/>
                          <a:ea typeface="Meiryo UI" panose="020B0604030504040204" pitchFamily="50" charset="-128"/>
                        </a:rPr>
                        <a:t>10※</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400" dirty="0">
                          <a:latin typeface="Meiryo UI" panose="020B0604030504040204" pitchFamily="50" charset="-128"/>
                          <a:ea typeface="Meiryo UI" panose="020B0604030504040204" pitchFamily="50" charset="-128"/>
                        </a:rPr>
                        <a:t>22</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400" dirty="0">
                          <a:latin typeface="Meiryo UI" panose="020B0604030504040204" pitchFamily="50" charset="-128"/>
                          <a:ea typeface="Meiryo UI" panose="020B0604030504040204" pitchFamily="50" charset="-128"/>
                        </a:rPr>
                        <a:t>10</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400" dirty="0">
                          <a:latin typeface="Meiryo UI" panose="020B0604030504040204" pitchFamily="50" charset="-128"/>
                          <a:ea typeface="Meiryo UI" panose="020B0604030504040204" pitchFamily="50" charset="-128"/>
                        </a:rPr>
                        <a:t>0</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400" dirty="0">
                          <a:latin typeface="Meiryo UI" panose="020B0604030504040204" pitchFamily="50" charset="-128"/>
                          <a:ea typeface="Meiryo UI" panose="020B0604030504040204" pitchFamily="50" charset="-128"/>
                        </a:rPr>
                        <a:t>1</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400" dirty="0">
                          <a:latin typeface="Meiryo UI" panose="020B0604030504040204" pitchFamily="50" charset="-128"/>
                          <a:ea typeface="Meiryo UI" panose="020B0604030504040204" pitchFamily="50" charset="-128"/>
                        </a:rPr>
                        <a:t>1</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400" dirty="0">
                          <a:latin typeface="Meiryo UI" panose="020B0604030504040204" pitchFamily="50" charset="-128"/>
                          <a:ea typeface="Meiryo UI" panose="020B0604030504040204" pitchFamily="50" charset="-128"/>
                        </a:rPr>
                        <a:t>4</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400" dirty="0">
                          <a:latin typeface="Meiryo UI" panose="020B0604030504040204" pitchFamily="50" charset="-128"/>
                          <a:ea typeface="Meiryo UI" panose="020B0604030504040204" pitchFamily="50" charset="-128"/>
                        </a:rPr>
                        <a:t>4</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400" dirty="0">
                          <a:latin typeface="Meiryo UI" panose="020B0604030504040204" pitchFamily="50" charset="-128"/>
                          <a:ea typeface="Meiryo UI" panose="020B0604030504040204" pitchFamily="50" charset="-128"/>
                        </a:rPr>
                        <a:t>0</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400" dirty="0">
                          <a:latin typeface="Meiryo UI" panose="020B0604030504040204" pitchFamily="50" charset="-128"/>
                          <a:ea typeface="Meiryo UI" panose="020B0604030504040204" pitchFamily="50" charset="-128"/>
                        </a:rPr>
                        <a:t>0</a:t>
                      </a:r>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3"/>
                  </a:ext>
                </a:extLst>
              </a:tr>
              <a:tr h="306614">
                <a:tc>
                  <a:txBody>
                    <a:bodyPr/>
                    <a:lstStyle/>
                    <a:p>
                      <a:pPr algn="ctr"/>
                      <a:r>
                        <a:rPr kumimoji="1" lang="ja-JP" altLang="en-US" sz="1400" dirty="0">
                          <a:latin typeface="Meiryo UI" panose="020B0604030504040204" pitchFamily="50" charset="-128"/>
                          <a:ea typeface="Meiryo UI" panose="020B0604030504040204" pitchFamily="50" charset="-128"/>
                        </a:rPr>
                        <a:t>計</a:t>
                      </a:r>
                    </a:p>
                  </a:txBody>
                  <a:tcPr anchor="ctr"/>
                </a:tc>
                <a:tc>
                  <a:txBody>
                    <a:bodyPr/>
                    <a:lstStyle/>
                    <a:p>
                      <a:pPr algn="ctr"/>
                      <a:r>
                        <a:rPr kumimoji="1" lang="en-US" altLang="ja-JP" sz="1400" dirty="0">
                          <a:latin typeface="Meiryo UI" panose="020B0604030504040204" pitchFamily="50" charset="-128"/>
                          <a:ea typeface="Meiryo UI" panose="020B0604030504040204" pitchFamily="50" charset="-128"/>
                        </a:rPr>
                        <a:t>67</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400" dirty="0">
                          <a:latin typeface="Meiryo UI" panose="020B0604030504040204" pitchFamily="50" charset="-128"/>
                          <a:ea typeface="Meiryo UI" panose="020B0604030504040204" pitchFamily="50" charset="-128"/>
                        </a:rPr>
                        <a:t>74</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400" dirty="0">
                          <a:latin typeface="Meiryo UI" panose="020B0604030504040204" pitchFamily="50" charset="-128"/>
                          <a:ea typeface="Meiryo UI" panose="020B0604030504040204" pitchFamily="50" charset="-128"/>
                        </a:rPr>
                        <a:t>72</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400" dirty="0">
                          <a:latin typeface="Meiryo UI" panose="020B0604030504040204" pitchFamily="50" charset="-128"/>
                          <a:ea typeface="Meiryo UI" panose="020B0604030504040204" pitchFamily="50" charset="-128"/>
                        </a:rPr>
                        <a:t>30</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400" dirty="0">
                          <a:latin typeface="Meiryo UI" panose="020B0604030504040204" pitchFamily="50" charset="-128"/>
                          <a:ea typeface="Meiryo UI" panose="020B0604030504040204" pitchFamily="50" charset="-128"/>
                        </a:rPr>
                        <a:t>2</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400" dirty="0">
                          <a:latin typeface="Meiryo UI" panose="020B0604030504040204" pitchFamily="50" charset="-128"/>
                          <a:ea typeface="Meiryo UI" panose="020B0604030504040204" pitchFamily="50" charset="-128"/>
                        </a:rPr>
                        <a:t>2</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400" dirty="0">
                          <a:latin typeface="Meiryo UI" panose="020B0604030504040204" pitchFamily="50" charset="-128"/>
                          <a:ea typeface="Meiryo UI" panose="020B0604030504040204" pitchFamily="50" charset="-128"/>
                        </a:rPr>
                        <a:t>7</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400" dirty="0">
                          <a:latin typeface="Meiryo UI" panose="020B0604030504040204" pitchFamily="50" charset="-128"/>
                          <a:ea typeface="Meiryo UI" panose="020B0604030504040204" pitchFamily="50" charset="-128"/>
                        </a:rPr>
                        <a:t>6</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400" dirty="0">
                          <a:latin typeface="Meiryo UI" panose="020B0604030504040204" pitchFamily="50" charset="-128"/>
                          <a:ea typeface="Meiryo UI" panose="020B0604030504040204" pitchFamily="50" charset="-128"/>
                        </a:rPr>
                        <a:t>25</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400" dirty="0">
                          <a:latin typeface="Meiryo UI" panose="020B0604030504040204" pitchFamily="50" charset="-128"/>
                          <a:ea typeface="Meiryo UI" panose="020B0604030504040204" pitchFamily="50" charset="-128"/>
                        </a:rPr>
                        <a:t>0</a:t>
                      </a:r>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4"/>
                  </a:ext>
                </a:extLst>
              </a:tr>
            </a:tbl>
          </a:graphicData>
        </a:graphic>
      </p:graphicFrame>
      <p:sp>
        <p:nvSpPr>
          <p:cNvPr id="12" name="正方形/長方形 11"/>
          <p:cNvSpPr/>
          <p:nvPr/>
        </p:nvSpPr>
        <p:spPr>
          <a:xfrm>
            <a:off x="342000" y="1052736"/>
            <a:ext cx="8460000" cy="540000"/>
          </a:xfrm>
          <a:prstGeom prst="rect">
            <a:avLst/>
          </a:prstGeom>
          <a:ln>
            <a:noFill/>
          </a:ln>
          <a:effectLst>
            <a:glow rad="63500">
              <a:schemeClr val="accent2">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認知症に関して、精神疾患や介護等の関係部署が連携しながら取組みます。</a:t>
            </a:r>
          </a:p>
        </p:txBody>
      </p:sp>
      <p:sp>
        <p:nvSpPr>
          <p:cNvPr id="9" name="テキスト ボックス 8"/>
          <p:cNvSpPr txBox="1"/>
          <p:nvPr/>
        </p:nvSpPr>
        <p:spPr>
          <a:xfrm>
            <a:off x="176096" y="6351131"/>
            <a:ext cx="4467912"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阪南病院の平成</a:t>
            </a:r>
            <a:r>
              <a:rPr kumimoji="1" lang="en-US"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30</a:t>
            </a:r>
            <a:r>
              <a:rPr kumimoji="1"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年度新規対応件数は</a:t>
            </a:r>
            <a:r>
              <a:rPr kumimoji="1" lang="en-US"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10</a:t>
            </a:r>
            <a:r>
              <a:rPr kumimoji="1"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3</a:t>
            </a:r>
            <a:r>
              <a:rPr kumimoji="1"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月の</a:t>
            </a:r>
            <a:r>
              <a:rPr kumimoji="1" lang="en-US"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6</a:t>
            </a:r>
            <a:r>
              <a:rPr kumimoji="1"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か月間のもの</a:t>
            </a:r>
            <a:endParaRPr kumimoji="1" lang="en-US"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0" name="スライド番号プレースホルダー 5">
            <a:extLst>
              <a:ext uri="{FF2B5EF4-FFF2-40B4-BE49-F238E27FC236}">
                <a16:creationId xmlns:a16="http://schemas.microsoft.com/office/drawing/2014/main" id="{9E564939-3515-4975-975D-B7853E1A68D0}"/>
              </a:ext>
            </a:extLst>
          </p:cNvPr>
          <p:cNvSpPr>
            <a:spLocks noGrp="1"/>
          </p:cNvSpPr>
          <p:nvPr>
            <p:ph type="sldNum" sz="quarter" idx="12"/>
          </p:nvPr>
        </p:nvSpPr>
        <p:spPr>
          <a:xfrm>
            <a:off x="7020272" y="6525344"/>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1872ECA-8BD3-40A3-BCA8-B8E971B7B40A}"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1200" b="0" i="0" u="none" strike="noStrike" kern="1200" cap="none" spc="0" normalizeH="0" baseline="0" noProof="0" dirty="0">
              <a:ln>
                <a:noFill/>
              </a:ln>
              <a:solidFill>
                <a:prstClr val="black">
                  <a:tint val="75000"/>
                </a:prstClr>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84343405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3171</TotalTime>
  <Words>6443</Words>
  <Application>Microsoft Office PowerPoint</Application>
  <PresentationFormat>画面に合わせる (4:3)</PresentationFormat>
  <Paragraphs>889</Paragraphs>
  <Slides>16</Slides>
  <Notes>16</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16</vt:i4>
      </vt:variant>
    </vt:vector>
  </HeadingPairs>
  <TitlesOfParts>
    <vt:vector size="26" baseType="lpstr">
      <vt:lpstr>HG丸ｺﾞｼｯｸM-PRO</vt:lpstr>
      <vt:lpstr>Meiryo UI</vt:lpstr>
      <vt:lpstr>ＭＳ Ｐゴシック</vt:lpstr>
      <vt:lpstr>ＭＳ 明朝</vt:lpstr>
      <vt:lpstr>游ゴシック</vt:lpstr>
      <vt:lpstr>Arial</vt:lpstr>
      <vt:lpstr>Calibri</vt:lpstr>
      <vt:lpstr>Times New Roman</vt:lpstr>
      <vt:lpstr>Office ​​テーマ</vt:lpstr>
      <vt:lpstr>1_Office ​​テーマ</vt:lpstr>
      <vt:lpstr>堺市二次医療圏における 精神疾患医療の取組状況</vt:lpstr>
      <vt:lpstr>第7次大阪府医療計画（堺市圏域：精神疾患）</vt:lpstr>
      <vt:lpstr>Ⅰ．依存症対策の推進①</vt:lpstr>
      <vt:lpstr>Ⅰ．依存症対策の推進②</vt:lpstr>
      <vt:lpstr>Ⅰ．依存症対策の推進③</vt:lpstr>
      <vt:lpstr>Ⅰ．依存症対策の推進④</vt:lpstr>
      <vt:lpstr>Ⅰ．依存症対策の推進⑤</vt:lpstr>
      <vt:lpstr>Ⅱ．認知症施策の推進①</vt:lpstr>
      <vt:lpstr>Ⅱ．認知症施策の推進②</vt:lpstr>
      <vt:lpstr>Ⅱ．認知症施策の推進③</vt:lpstr>
      <vt:lpstr>PowerPoint プレゼンテーション</vt:lpstr>
      <vt:lpstr>Ⅲ．地域移行・地域定着支援の推進②</vt:lpstr>
      <vt:lpstr>Ⅳ．自殺対策の推進①</vt:lpstr>
      <vt:lpstr>Ⅳ．自殺対策の推進②</vt:lpstr>
      <vt:lpstr>Ⅳ．自殺対策の推進③</vt:lpstr>
      <vt:lpstr>Ⅳ．自殺対策の推進④</vt:lpstr>
    </vt:vector>
  </TitlesOfParts>
  <Company>堺市</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堺市二次医療圏における 精神疾患医療の現状</dc:title>
  <dc:creator>堺市</dc:creator>
  <cp:lastModifiedBy>堺</cp:lastModifiedBy>
  <cp:revision>186</cp:revision>
  <cp:lastPrinted>2022-01-07T05:11:29Z</cp:lastPrinted>
  <dcterms:created xsi:type="dcterms:W3CDTF">2019-01-26T01:31:25Z</dcterms:created>
  <dcterms:modified xsi:type="dcterms:W3CDTF">2022-01-07T05:12:35Z</dcterms:modified>
</cp:coreProperties>
</file>