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autoCompressPictures="0">
  <p:sldMasterIdLst>
    <p:sldMasterId id="2147483773" r:id="rId1"/>
  </p:sldMasterIdLst>
  <p:notesMasterIdLst>
    <p:notesMasterId r:id="rId16"/>
  </p:notesMasterIdLst>
  <p:handoutMasterIdLst>
    <p:handoutMasterId r:id="rId17"/>
  </p:handoutMasterIdLst>
  <p:sldIdLst>
    <p:sldId id="256" r:id="rId2"/>
    <p:sldId id="258" r:id="rId3"/>
    <p:sldId id="273" r:id="rId4"/>
    <p:sldId id="261" r:id="rId5"/>
    <p:sldId id="262" r:id="rId6"/>
    <p:sldId id="263" r:id="rId7"/>
    <p:sldId id="272" r:id="rId8"/>
    <p:sldId id="264" r:id="rId9"/>
    <p:sldId id="269" r:id="rId10"/>
    <p:sldId id="265" r:id="rId11"/>
    <p:sldId id="266" r:id="rId12"/>
    <p:sldId id="267" r:id="rId13"/>
    <p:sldId id="270" r:id="rId14"/>
    <p:sldId id="268" r:id="rId1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notesViewPr>
    <p:cSldViewPr snapToGrid="0">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60" cy="498008"/>
          </a:xfrm>
          <a:prstGeom prst="rect">
            <a:avLst/>
          </a:prstGeom>
        </p:spPr>
        <p:txBody>
          <a:bodyPr vert="horz" lIns="92053" tIns="46026" rIns="92053" bIns="4602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1215" y="0"/>
            <a:ext cx="2944858" cy="498008"/>
          </a:xfrm>
          <a:prstGeom prst="rect">
            <a:avLst/>
          </a:prstGeom>
        </p:spPr>
        <p:txBody>
          <a:bodyPr vert="horz" lIns="92053" tIns="46026" rIns="92053" bIns="46026" rtlCol="0"/>
          <a:lstStyle>
            <a:lvl1pPr algn="r">
              <a:defRPr sz="1200"/>
            </a:lvl1pPr>
          </a:lstStyle>
          <a:p>
            <a:fld id="{281DD54D-5F0B-4299-99B7-48A292A4BA19}" type="datetimeFigureOut">
              <a:rPr kumimoji="1" lang="ja-JP" altLang="en-US" smtClean="0"/>
              <a:t>2021/10/28</a:t>
            </a:fld>
            <a:endParaRPr kumimoji="1" lang="ja-JP" altLang="en-US"/>
          </a:p>
        </p:txBody>
      </p:sp>
      <p:sp>
        <p:nvSpPr>
          <p:cNvPr id="4" name="フッター プレースホルダー 3"/>
          <p:cNvSpPr>
            <a:spLocks noGrp="1"/>
          </p:cNvSpPr>
          <p:nvPr>
            <p:ph type="ftr" sz="quarter" idx="2"/>
          </p:nvPr>
        </p:nvSpPr>
        <p:spPr>
          <a:xfrm>
            <a:off x="0" y="9428630"/>
            <a:ext cx="2946460" cy="498008"/>
          </a:xfrm>
          <a:prstGeom prst="rect">
            <a:avLst/>
          </a:prstGeom>
        </p:spPr>
        <p:txBody>
          <a:bodyPr vert="horz" lIns="92053" tIns="46026" rIns="92053" bIns="4602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1215" y="9428630"/>
            <a:ext cx="2944858" cy="498008"/>
          </a:xfrm>
          <a:prstGeom prst="rect">
            <a:avLst/>
          </a:prstGeom>
        </p:spPr>
        <p:txBody>
          <a:bodyPr vert="horz" lIns="92053" tIns="46026" rIns="92053" bIns="46026" rtlCol="0" anchor="b"/>
          <a:lstStyle>
            <a:lvl1pPr algn="r">
              <a:defRPr sz="1200"/>
            </a:lvl1pPr>
          </a:lstStyle>
          <a:p>
            <a:fld id="{0DBEDA8C-BEC4-4C00-8D63-5DB9F621ECB0}" type="slidenum">
              <a:rPr kumimoji="1" lang="ja-JP" altLang="en-US" smtClean="0"/>
              <a:t>‹#›</a:t>
            </a:fld>
            <a:endParaRPr kumimoji="1" lang="ja-JP" altLang="en-US"/>
          </a:p>
        </p:txBody>
      </p:sp>
    </p:spTree>
    <p:extLst>
      <p:ext uri="{BB962C8B-B14F-4D97-AF65-F5344CB8AC3E}">
        <p14:creationId xmlns:p14="http://schemas.microsoft.com/office/powerpoint/2010/main" val="218124724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0"/>
            <a:ext cx="2946400" cy="496888"/>
          </a:xfrm>
          <a:prstGeom prst="rect">
            <a:avLst/>
          </a:prstGeom>
        </p:spPr>
        <p:txBody>
          <a:bodyPr vert="horz" lIns="91426" tIns="45713" rIns="91426" bIns="45713" rtlCol="0"/>
          <a:lstStyle>
            <a:lvl1pPr algn="r">
              <a:defRPr sz="1200"/>
            </a:lvl1pPr>
          </a:lstStyle>
          <a:p>
            <a:fld id="{054B5158-DB28-4B00-90D9-84CEFFB1D2E2}" type="datetimeFigureOut">
              <a:rPr kumimoji="1" lang="ja-JP" altLang="en-US" smtClean="0"/>
              <a:t>2021/10/28</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9450" y="4776789"/>
            <a:ext cx="5438775" cy="3908425"/>
          </a:xfrm>
          <a:prstGeom prst="rect">
            <a:avLst/>
          </a:prstGeom>
        </p:spPr>
        <p:txBody>
          <a:bodyPr vert="horz" lIns="91426" tIns="45713" rIns="91426"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0"/>
            <a:ext cx="2946400" cy="496888"/>
          </a:xfrm>
          <a:prstGeom prst="rect">
            <a:avLst/>
          </a:prstGeom>
        </p:spPr>
        <p:txBody>
          <a:bodyPr vert="horz" lIns="91426" tIns="45713" rIns="91426" bIns="45713" rtlCol="0" anchor="b"/>
          <a:lstStyle>
            <a:lvl1pPr algn="r">
              <a:defRPr sz="1200"/>
            </a:lvl1pPr>
          </a:lstStyle>
          <a:p>
            <a:fld id="{C97DFA34-C7E8-4BD4-88F2-47FCEE540BE8}" type="slidenum">
              <a:rPr kumimoji="1" lang="ja-JP" altLang="en-US" smtClean="0"/>
              <a:t>‹#›</a:t>
            </a:fld>
            <a:endParaRPr kumimoji="1" lang="ja-JP" altLang="en-US"/>
          </a:p>
        </p:txBody>
      </p:sp>
    </p:spTree>
    <p:extLst>
      <p:ext uri="{BB962C8B-B14F-4D97-AF65-F5344CB8AC3E}">
        <p14:creationId xmlns:p14="http://schemas.microsoft.com/office/powerpoint/2010/main" val="22651515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・八尾市保健所保健予防課、亀本です。</a:t>
            </a:r>
          </a:p>
          <a:p>
            <a:pPr>
              <a:lnSpc>
                <a:spcPct val="150000"/>
              </a:lnSpc>
            </a:pPr>
            <a:r>
              <a:rPr lang="ja-JP" altLang="ja-JP" dirty="0" smtClean="0"/>
              <a:t>・</a:t>
            </a:r>
            <a:r>
              <a:rPr lang="ja-JP" altLang="ja-JP" dirty="0"/>
              <a:t>私からは、中河内二次医療圏における自殺の概要について、ご説明いたします</a:t>
            </a:r>
            <a:r>
              <a:rPr lang="ja-JP" altLang="ja-JP" dirty="0" smtClean="0"/>
              <a:t>。</a:t>
            </a:r>
            <a:endParaRPr lang="en-US" altLang="ja-JP" dirty="0" smtClean="0"/>
          </a:p>
          <a:p>
            <a:pPr>
              <a:lnSpc>
                <a:spcPct val="150000"/>
              </a:lnSpc>
            </a:pPr>
            <a:r>
              <a:rPr lang="ja-JP" altLang="en-US" dirty="0" smtClean="0"/>
              <a:t>・大阪府との比較も掲載しておりますので、先程の大阪府の説明と重なる部分が</a:t>
            </a:r>
            <a:endParaRPr lang="en-US" altLang="ja-JP" dirty="0" smtClean="0"/>
          </a:p>
          <a:p>
            <a:pPr>
              <a:lnSpc>
                <a:spcPct val="150000"/>
              </a:lnSpc>
            </a:pPr>
            <a:r>
              <a:rPr lang="ja-JP" altLang="en-US" dirty="0"/>
              <a:t>　</a:t>
            </a:r>
            <a:r>
              <a:rPr lang="ja-JP" altLang="en-US" dirty="0" smtClean="0"/>
              <a:t>ございますが、ご了承ください。</a:t>
            </a:r>
            <a:endParaRPr lang="ja-JP" altLang="ja-JP" dirty="0"/>
          </a:p>
          <a:p>
            <a:pPr>
              <a:lnSpc>
                <a:spcPct val="150000"/>
              </a:lnSpc>
            </a:pPr>
            <a:r>
              <a:rPr lang="ja-JP" altLang="ja-JP" smtClean="0"/>
              <a:t>・</a:t>
            </a:r>
            <a:r>
              <a:rPr lang="ja-JP" altLang="en-US" smtClean="0"/>
              <a:t>それでは</a:t>
            </a:r>
            <a:r>
              <a:rPr lang="ja-JP" altLang="en-US"/>
              <a:t>、</a:t>
            </a:r>
            <a:r>
              <a:rPr lang="ja-JP" altLang="ja-JP" smtClean="0"/>
              <a:t>資料</a:t>
            </a:r>
            <a:r>
              <a:rPr lang="ja-JP" altLang="ja-JP" dirty="0"/>
              <a:t>３をご覧ください。</a:t>
            </a:r>
          </a:p>
          <a:p>
            <a:endParaRPr kumimoji="1" lang="ja-JP" altLang="en-US" dirty="0"/>
          </a:p>
        </p:txBody>
      </p:sp>
    </p:spTree>
    <p:extLst>
      <p:ext uri="{BB962C8B-B14F-4D97-AF65-F5344CB8AC3E}">
        <p14:creationId xmlns:p14="http://schemas.microsoft.com/office/powerpoint/2010/main" val="3517214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・次に、年齢別の未遂者支援者数についてですが、</a:t>
            </a:r>
          </a:p>
          <a:p>
            <a:pPr>
              <a:lnSpc>
                <a:spcPct val="150000"/>
              </a:lnSpc>
            </a:pPr>
            <a:r>
              <a:rPr lang="ja-JP" altLang="ja-JP" dirty="0"/>
              <a:t>　大阪府で前年から大きく増加したのは、「</a:t>
            </a:r>
            <a:r>
              <a:rPr lang="en-US" altLang="ja-JP" dirty="0"/>
              <a:t>0</a:t>
            </a:r>
            <a:r>
              <a:rPr lang="ja-JP" altLang="ja-JP" dirty="0"/>
              <a:t>～</a:t>
            </a:r>
            <a:r>
              <a:rPr lang="en-US" altLang="ja-JP" dirty="0"/>
              <a:t>19</a:t>
            </a:r>
            <a:r>
              <a:rPr lang="ja-JP" altLang="ja-JP" dirty="0"/>
              <a:t>歳」</a:t>
            </a:r>
            <a:r>
              <a:rPr lang="en-US" altLang="ja-JP" dirty="0"/>
              <a:t>87</a:t>
            </a:r>
            <a:r>
              <a:rPr lang="ja-JP" altLang="ja-JP" dirty="0"/>
              <a:t>人（</a:t>
            </a:r>
            <a:r>
              <a:rPr lang="en-US" altLang="ja-JP" dirty="0"/>
              <a:t>34</a:t>
            </a:r>
            <a:r>
              <a:rPr lang="ja-JP" altLang="ja-JP" dirty="0"/>
              <a:t>人増）、「</a:t>
            </a:r>
            <a:r>
              <a:rPr lang="en-US" altLang="ja-JP" dirty="0"/>
              <a:t>30</a:t>
            </a:r>
            <a:r>
              <a:rPr lang="ja-JP" altLang="ja-JP" dirty="0"/>
              <a:t>歳～</a:t>
            </a:r>
            <a:r>
              <a:rPr lang="en-US" altLang="ja-JP" dirty="0"/>
              <a:t>39</a:t>
            </a:r>
            <a:r>
              <a:rPr lang="ja-JP" altLang="ja-JP" dirty="0"/>
              <a:t>歳」</a:t>
            </a:r>
            <a:r>
              <a:rPr lang="en-US" altLang="ja-JP" dirty="0"/>
              <a:t>110</a:t>
            </a:r>
            <a:r>
              <a:rPr lang="ja-JP" altLang="ja-JP" dirty="0"/>
              <a:t>人（</a:t>
            </a:r>
            <a:r>
              <a:rPr lang="en-US" altLang="ja-JP" dirty="0"/>
              <a:t>31</a:t>
            </a:r>
            <a:r>
              <a:rPr lang="ja-JP" altLang="ja-JP" dirty="0"/>
              <a:t>人増）であり、中河内二次医療圏においても同様に　「</a:t>
            </a:r>
            <a:r>
              <a:rPr lang="en-US" altLang="ja-JP" dirty="0"/>
              <a:t>0</a:t>
            </a:r>
            <a:r>
              <a:rPr lang="ja-JP" altLang="ja-JP" dirty="0"/>
              <a:t>～</a:t>
            </a:r>
            <a:r>
              <a:rPr lang="en-US" altLang="ja-JP" dirty="0"/>
              <a:t>19</a:t>
            </a:r>
            <a:r>
              <a:rPr lang="ja-JP" altLang="ja-JP" dirty="0"/>
              <a:t>歳」</a:t>
            </a:r>
            <a:r>
              <a:rPr lang="en-US" altLang="ja-JP" dirty="0"/>
              <a:t>20</a:t>
            </a:r>
            <a:r>
              <a:rPr lang="ja-JP" altLang="ja-JP" dirty="0"/>
              <a:t>人（</a:t>
            </a:r>
            <a:r>
              <a:rPr lang="en-US" altLang="ja-JP" dirty="0"/>
              <a:t>13</a:t>
            </a:r>
            <a:r>
              <a:rPr lang="ja-JP" altLang="ja-JP" dirty="0"/>
              <a:t>人増）、「</a:t>
            </a:r>
            <a:r>
              <a:rPr lang="en-US" altLang="ja-JP" dirty="0"/>
              <a:t>30</a:t>
            </a:r>
            <a:r>
              <a:rPr lang="ja-JP" altLang="ja-JP" dirty="0"/>
              <a:t>歳～</a:t>
            </a:r>
            <a:r>
              <a:rPr lang="en-US" altLang="ja-JP" dirty="0"/>
              <a:t>39</a:t>
            </a:r>
            <a:r>
              <a:rPr lang="ja-JP" altLang="ja-JP" dirty="0"/>
              <a:t>歳」</a:t>
            </a:r>
            <a:r>
              <a:rPr lang="en-US" altLang="ja-JP" dirty="0"/>
              <a:t>24</a:t>
            </a:r>
            <a:r>
              <a:rPr lang="ja-JP" altLang="ja-JP" dirty="0"/>
              <a:t>人（</a:t>
            </a:r>
            <a:r>
              <a:rPr lang="en-US" altLang="ja-JP" dirty="0"/>
              <a:t>9</a:t>
            </a:r>
            <a:r>
              <a:rPr lang="ja-JP" altLang="ja-JP" dirty="0"/>
              <a:t>人増）が増加傾向にあります。</a:t>
            </a:r>
          </a:p>
        </p:txBody>
      </p:sp>
    </p:spTree>
    <p:extLst>
      <p:ext uri="{BB962C8B-B14F-4D97-AF65-F5344CB8AC3E}">
        <p14:creationId xmlns:p14="http://schemas.microsoft.com/office/powerpoint/2010/main" val="1453957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・次に、自殺未遂者の手段別の件数について、大阪府では過量服薬が最も多く、次いで、その他（未遂行為なし）の自殺のほのめかし、次いで、刃物となっている。</a:t>
            </a:r>
          </a:p>
          <a:p>
            <a:pPr>
              <a:lnSpc>
                <a:spcPct val="150000"/>
              </a:lnSpc>
            </a:pPr>
            <a:r>
              <a:rPr lang="ja-JP" altLang="ja-JP" dirty="0"/>
              <a:t>　中河内二次医療圏においては、過量服薬が最も多く、次いで刃物、その他（未遂行為なし）と</a:t>
            </a:r>
            <a:r>
              <a:rPr lang="ja-JP" altLang="ja-JP" dirty="0" smtClean="0"/>
              <a:t>なって</a:t>
            </a:r>
            <a:r>
              <a:rPr lang="ja-JP" altLang="en-US" dirty="0" smtClean="0"/>
              <a:t>います</a:t>
            </a:r>
            <a:r>
              <a:rPr lang="ja-JP" altLang="en-US" dirty="0"/>
              <a:t>。</a:t>
            </a:r>
            <a:endParaRPr lang="ja-JP" altLang="ja-JP" dirty="0"/>
          </a:p>
          <a:p>
            <a:pPr>
              <a:lnSpc>
                <a:spcPct val="150000"/>
              </a:lnSpc>
            </a:pPr>
            <a:r>
              <a:rPr lang="ja-JP" altLang="ja-JP" dirty="0"/>
              <a:t>・既遂に至りやすい手段である「飛び降り」が大阪府で増加傾向にあり、「首つり」が大阪府、中河内ともに増加傾向に</a:t>
            </a:r>
            <a:r>
              <a:rPr lang="ja-JP" altLang="ja-JP" dirty="0" smtClean="0"/>
              <a:t>あ</a:t>
            </a:r>
            <a:r>
              <a:rPr lang="ja-JP" altLang="en-US" dirty="0" smtClean="0"/>
              <a:t>ります。</a:t>
            </a:r>
            <a:endParaRPr lang="ja-JP" altLang="ja-JP" dirty="0"/>
          </a:p>
          <a:p>
            <a:endParaRPr kumimoji="1" lang="ja-JP" altLang="en-US" dirty="0"/>
          </a:p>
        </p:txBody>
      </p:sp>
    </p:spTree>
    <p:extLst>
      <p:ext uri="{BB962C8B-B14F-4D97-AF65-F5344CB8AC3E}">
        <p14:creationId xmlns:p14="http://schemas.microsoft.com/office/powerpoint/2010/main" val="4165487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・次に、自殺未遂者の原因動機別の件数について、大阪府、中河内二次医療圏ともに</a:t>
            </a:r>
            <a:r>
              <a:rPr lang="ja-JP" altLang="ja-JP" dirty="0" smtClean="0"/>
              <a:t>最も</a:t>
            </a:r>
            <a:r>
              <a:rPr lang="ja-JP" altLang="ja-JP" dirty="0"/>
              <a:t>多いのが、「健康問題」、次いで、「家庭問題」、「男女問題」の順となっています。</a:t>
            </a:r>
          </a:p>
          <a:p>
            <a:endParaRPr kumimoji="1" lang="ja-JP" altLang="en-US" dirty="0"/>
          </a:p>
        </p:txBody>
      </p:sp>
    </p:spTree>
    <p:extLst>
      <p:ext uri="{BB962C8B-B14F-4D97-AF65-F5344CB8AC3E}">
        <p14:creationId xmlns:p14="http://schemas.microsoft.com/office/powerpoint/2010/main" val="353630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・自殺の要因となり得る、おおまかな原因動機別の件数の傾向を見たのですが、そもそも自殺の多くは、複合的な要因が複雑に絡み合って起こると言われています。</a:t>
            </a:r>
          </a:p>
          <a:p>
            <a:pPr>
              <a:lnSpc>
                <a:spcPct val="150000"/>
              </a:lnSpc>
            </a:pPr>
            <a:r>
              <a:rPr lang="ja-JP" altLang="ja-JP" dirty="0"/>
              <a:t>・自殺未遂者の動機として、健康問題が最も上げられますが、様々な問題を抱えていくことにより、複雑化し、健康問題を引き起こされる可能性が高まります。</a:t>
            </a:r>
          </a:p>
          <a:p>
            <a:pPr>
              <a:lnSpc>
                <a:spcPct val="150000"/>
              </a:lnSpc>
            </a:pPr>
            <a:r>
              <a:rPr lang="ja-JP" altLang="ja-JP" dirty="0"/>
              <a:t>・よって、一つ一つの要因について、しっかりと受け止めた上で次の</a:t>
            </a:r>
            <a:r>
              <a:rPr lang="ja-JP" altLang="ja-JP" dirty="0" smtClean="0"/>
              <a:t>課題解決</a:t>
            </a:r>
            <a:r>
              <a:rPr lang="ja-JP" altLang="ja-JP" dirty="0"/>
              <a:t>に向け、適切な窓口につなぎ、一つずつ負担を減らし、自殺に至らないよう関係機関同士の連携や支援が重要となります。</a:t>
            </a:r>
          </a:p>
          <a:p>
            <a:endParaRPr kumimoji="1" lang="en-US" altLang="ja-JP" dirty="0" smtClean="0"/>
          </a:p>
        </p:txBody>
      </p:sp>
    </p:spTree>
    <p:extLst>
      <p:ext uri="{BB962C8B-B14F-4D97-AF65-F5344CB8AC3E}">
        <p14:creationId xmlns:p14="http://schemas.microsoft.com/office/powerpoint/2010/main" val="610338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・最後に、中河内二次医療圏での自殺対策の取り組みについて簡単に紹介します。</a:t>
            </a:r>
          </a:p>
          <a:p>
            <a:pPr>
              <a:lnSpc>
                <a:spcPct val="150000"/>
              </a:lnSpc>
            </a:pPr>
            <a:r>
              <a:rPr lang="ja-JP" altLang="ja-JP" dirty="0"/>
              <a:t>・先程、説明いたしました自殺未遂者支援事業、</a:t>
            </a:r>
          </a:p>
          <a:p>
            <a:pPr>
              <a:lnSpc>
                <a:spcPct val="150000"/>
              </a:lnSpc>
            </a:pPr>
            <a:r>
              <a:rPr lang="ja-JP" altLang="ja-JP" dirty="0"/>
              <a:t>・大切な人を自死で亡くされた市民のために相談する自死遺族相談</a:t>
            </a:r>
          </a:p>
          <a:p>
            <a:pPr>
              <a:lnSpc>
                <a:spcPct val="150000"/>
              </a:lnSpc>
            </a:pPr>
            <a:r>
              <a:rPr lang="ja-JP" altLang="ja-JP" dirty="0"/>
              <a:t>・精神疾患やアルコール等の依存症の各種相談</a:t>
            </a:r>
          </a:p>
          <a:p>
            <a:pPr>
              <a:lnSpc>
                <a:spcPct val="150000"/>
              </a:lnSpc>
            </a:pPr>
            <a:r>
              <a:rPr lang="ja-JP" altLang="ja-JP" dirty="0"/>
              <a:t>・</a:t>
            </a:r>
            <a:r>
              <a:rPr lang="ja-JP" altLang="ja-JP" dirty="0" err="1"/>
              <a:t>精神障がい</a:t>
            </a:r>
            <a:r>
              <a:rPr lang="ja-JP" altLang="ja-JP" dirty="0"/>
              <a:t>者にも対応した地域包括ケアシステム構築に向けた協議</a:t>
            </a:r>
          </a:p>
          <a:p>
            <a:pPr>
              <a:lnSpc>
                <a:spcPct val="150000"/>
              </a:lnSpc>
            </a:pPr>
            <a:r>
              <a:rPr lang="ja-JP" altLang="ja-JP" dirty="0"/>
              <a:t>・自殺対策の推進のための会議体の開催</a:t>
            </a:r>
          </a:p>
          <a:p>
            <a:pPr>
              <a:lnSpc>
                <a:spcPct val="150000"/>
              </a:lnSpc>
            </a:pPr>
            <a:r>
              <a:rPr lang="ja-JP" altLang="ja-JP" dirty="0"/>
              <a:t>・自殺についての正しい知識の普及啓発</a:t>
            </a:r>
          </a:p>
          <a:p>
            <a:pPr>
              <a:lnSpc>
                <a:spcPct val="150000"/>
              </a:lnSpc>
            </a:pPr>
            <a:r>
              <a:rPr lang="ja-JP" altLang="ja-JP" dirty="0"/>
              <a:t>・自殺対策で重要となりうるゲートキーパー養成講座等を実施しています。</a:t>
            </a:r>
          </a:p>
          <a:p>
            <a:pPr>
              <a:lnSpc>
                <a:spcPct val="150000"/>
              </a:lnSpc>
            </a:pPr>
            <a:r>
              <a:rPr lang="en-US" altLang="ja-JP" dirty="0"/>
              <a:t> </a:t>
            </a:r>
            <a:endParaRPr lang="ja-JP" altLang="ja-JP" dirty="0"/>
          </a:p>
          <a:p>
            <a:pPr>
              <a:lnSpc>
                <a:spcPct val="150000"/>
              </a:lnSpc>
            </a:pPr>
            <a:r>
              <a:rPr lang="ja-JP" altLang="ja-JP" dirty="0"/>
              <a:t>自殺</a:t>
            </a:r>
            <a:r>
              <a:rPr lang="ja-JP" altLang="en-US" dirty="0"/>
              <a:t>は</a:t>
            </a:r>
            <a:r>
              <a:rPr lang="ja-JP" altLang="en-US" dirty="0" smtClean="0"/>
              <a:t>、複数の要因が複雑に絡みあって自殺に至ると言われており、一つ一つへの要因の課題解決の他、支援の網の目から漏れないよう関係機関との連携や、重層的な支援体制等の構築が重要となってきます。</a:t>
            </a:r>
            <a:endParaRPr lang="en-US" altLang="ja-JP" dirty="0" smtClean="0"/>
          </a:p>
        </p:txBody>
      </p:sp>
    </p:spTree>
    <p:extLst>
      <p:ext uri="{BB962C8B-B14F-4D97-AF65-F5344CB8AC3E}">
        <p14:creationId xmlns:p14="http://schemas.microsoft.com/office/powerpoint/2010/main" val="2197742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・自殺者数の推移について、警察庁の自殺統計をもとに全国、大阪府、</a:t>
            </a:r>
            <a:r>
              <a:rPr lang="ja-JP" altLang="ja-JP" dirty="0" smtClean="0"/>
              <a:t>中河内</a:t>
            </a:r>
            <a:r>
              <a:rPr lang="ja-JP" altLang="en-US" dirty="0" smtClean="0"/>
              <a:t>二</a:t>
            </a:r>
            <a:endParaRPr lang="en-US" altLang="ja-JP" dirty="0" smtClean="0"/>
          </a:p>
          <a:p>
            <a:pPr>
              <a:lnSpc>
                <a:spcPct val="150000"/>
              </a:lnSpc>
            </a:pPr>
            <a:r>
              <a:rPr lang="ja-JP" altLang="en-US" dirty="0" smtClean="0"/>
              <a:t>次医療</a:t>
            </a:r>
            <a:r>
              <a:rPr lang="ja-JP" altLang="ja-JP" dirty="0" smtClean="0"/>
              <a:t>圏域</a:t>
            </a:r>
            <a:r>
              <a:rPr lang="ja-JP" altLang="ja-JP" dirty="0"/>
              <a:t>の推移を掲載しています</a:t>
            </a:r>
            <a:r>
              <a:rPr lang="ja-JP" altLang="ja-JP" dirty="0" smtClean="0"/>
              <a:t>。</a:t>
            </a:r>
            <a:endParaRPr lang="en-US" altLang="ja-JP" dirty="0" smtClean="0"/>
          </a:p>
          <a:p>
            <a:pPr>
              <a:lnSpc>
                <a:spcPct val="150000"/>
              </a:lnSpc>
            </a:pPr>
            <a:endParaRPr lang="ja-JP" altLang="ja-JP" dirty="0"/>
          </a:p>
          <a:p>
            <a:pPr>
              <a:lnSpc>
                <a:spcPct val="150000"/>
              </a:lnSpc>
            </a:pPr>
            <a:r>
              <a:rPr lang="ja-JP" altLang="en-US" dirty="0"/>
              <a:t>・</a:t>
            </a:r>
            <a:r>
              <a:rPr lang="ja-JP" altLang="ja-JP" dirty="0" smtClean="0"/>
              <a:t>全国</a:t>
            </a:r>
            <a:r>
              <a:rPr lang="ja-JP" altLang="ja-JP" dirty="0"/>
              <a:t>では</a:t>
            </a:r>
            <a:r>
              <a:rPr lang="ja-JP" altLang="ja-JP" dirty="0" smtClean="0"/>
              <a:t>、前年</a:t>
            </a:r>
            <a:r>
              <a:rPr lang="ja-JP" altLang="en-US" dirty="0" smtClean="0"/>
              <a:t>比較</a:t>
            </a:r>
            <a:r>
              <a:rPr lang="ja-JP" altLang="en-US" dirty="0"/>
              <a:t>で</a:t>
            </a:r>
            <a:r>
              <a:rPr lang="en-US" altLang="ja-JP" dirty="0" smtClean="0"/>
              <a:t>912</a:t>
            </a:r>
            <a:r>
              <a:rPr lang="ja-JP" altLang="ja-JP" dirty="0" smtClean="0"/>
              <a:t>人増</a:t>
            </a:r>
            <a:r>
              <a:rPr lang="ja-JP" altLang="en-US" dirty="0" smtClean="0"/>
              <a:t>の</a:t>
            </a:r>
            <a:r>
              <a:rPr lang="en-US" altLang="ja-JP" dirty="0" smtClean="0"/>
              <a:t>21,081</a:t>
            </a:r>
            <a:r>
              <a:rPr lang="ja-JP" altLang="ja-JP" dirty="0"/>
              <a:t>人、大阪府では</a:t>
            </a:r>
            <a:r>
              <a:rPr lang="ja-JP" altLang="ja-JP" dirty="0" smtClean="0"/>
              <a:t>、</a:t>
            </a:r>
            <a:r>
              <a:rPr lang="en-US" altLang="ja-JP" dirty="0" smtClean="0"/>
              <a:t>178</a:t>
            </a:r>
            <a:r>
              <a:rPr lang="ja-JP" altLang="ja-JP" dirty="0"/>
              <a:t>人増の</a:t>
            </a:r>
            <a:r>
              <a:rPr lang="en-US" altLang="ja-JP" dirty="0"/>
              <a:t>1,409</a:t>
            </a:r>
            <a:r>
              <a:rPr lang="ja-JP" altLang="ja-JP" dirty="0"/>
              <a:t>人、</a:t>
            </a:r>
            <a:r>
              <a:rPr lang="ja-JP" altLang="ja-JP" dirty="0" smtClean="0"/>
              <a:t>中河内</a:t>
            </a:r>
            <a:r>
              <a:rPr lang="ja-JP" altLang="en-US" dirty="0" smtClean="0"/>
              <a:t>二次医療圏</a:t>
            </a:r>
            <a:r>
              <a:rPr lang="ja-JP" altLang="ja-JP" dirty="0" smtClean="0"/>
              <a:t>では</a:t>
            </a:r>
            <a:r>
              <a:rPr lang="ja-JP" altLang="ja-JP" dirty="0"/>
              <a:t>、前年</a:t>
            </a:r>
            <a:r>
              <a:rPr lang="en-US" altLang="ja-JP" dirty="0"/>
              <a:t>7</a:t>
            </a:r>
            <a:r>
              <a:rPr lang="ja-JP" altLang="ja-JP" dirty="0"/>
              <a:t>人減の</a:t>
            </a:r>
            <a:r>
              <a:rPr lang="en-US" altLang="ja-JP" dirty="0"/>
              <a:t>125</a:t>
            </a:r>
            <a:r>
              <a:rPr lang="ja-JP" altLang="ja-JP" dirty="0"/>
              <a:t>人となっております。</a:t>
            </a:r>
          </a:p>
          <a:p>
            <a:endParaRPr kumimoji="1" lang="ja-JP" altLang="en-US" dirty="0"/>
          </a:p>
        </p:txBody>
      </p:sp>
    </p:spTree>
    <p:extLst>
      <p:ext uri="{BB962C8B-B14F-4D97-AF65-F5344CB8AC3E}">
        <p14:creationId xmlns:p14="http://schemas.microsoft.com/office/powerpoint/2010/main" val="908556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・次</a:t>
            </a:r>
            <a:r>
              <a:rPr lang="ja-JP" altLang="ja-JP" dirty="0" smtClean="0"/>
              <a:t>に</a:t>
            </a:r>
            <a:r>
              <a:rPr lang="ja-JP" altLang="en-US" dirty="0" smtClean="0"/>
              <a:t>、大阪府、中河内二次医療圏における、</a:t>
            </a:r>
            <a:r>
              <a:rPr lang="ja-JP" altLang="ja-JP" dirty="0" smtClean="0"/>
              <a:t>直</a:t>
            </a:r>
            <a:r>
              <a:rPr lang="ja-JP" altLang="ja-JP" dirty="0"/>
              <a:t>近の自殺死亡率の推移ですが、</a:t>
            </a:r>
          </a:p>
          <a:p>
            <a:pPr>
              <a:lnSpc>
                <a:spcPct val="150000"/>
              </a:lnSpc>
            </a:pPr>
            <a:r>
              <a:rPr lang="ja-JP" altLang="ja-JP" dirty="0"/>
              <a:t>　大阪府では</a:t>
            </a:r>
            <a:r>
              <a:rPr lang="ja-JP" altLang="ja-JP" dirty="0" smtClean="0"/>
              <a:t>、</a:t>
            </a:r>
            <a:r>
              <a:rPr lang="ja-JP" altLang="en-US" dirty="0" smtClean="0"/>
              <a:t>多少の</a:t>
            </a:r>
            <a:r>
              <a:rPr lang="ja-JP" altLang="ja-JP" dirty="0" smtClean="0"/>
              <a:t>増減</a:t>
            </a:r>
            <a:r>
              <a:rPr lang="ja-JP" altLang="ja-JP" dirty="0"/>
              <a:t>を繰り返した後、直近</a:t>
            </a:r>
            <a:r>
              <a:rPr lang="ja-JP" altLang="ja-JP" dirty="0" smtClean="0"/>
              <a:t>で</a:t>
            </a:r>
            <a:r>
              <a:rPr lang="ja-JP" altLang="en-US" dirty="0" smtClean="0"/>
              <a:t>は</a:t>
            </a:r>
            <a:r>
              <a:rPr lang="ja-JP" altLang="ja-JP" dirty="0" smtClean="0"/>
              <a:t>増加</a:t>
            </a:r>
            <a:r>
              <a:rPr lang="ja-JP" altLang="ja-JP" dirty="0"/>
              <a:t>傾向にあります。</a:t>
            </a:r>
          </a:p>
          <a:p>
            <a:pPr>
              <a:lnSpc>
                <a:spcPct val="150000"/>
              </a:lnSpc>
            </a:pPr>
            <a:r>
              <a:rPr lang="ja-JP" altLang="ja-JP" dirty="0"/>
              <a:t>　中河内二次医療圏では、減少、</a:t>
            </a:r>
            <a:r>
              <a:rPr lang="ja-JP" altLang="ja-JP" dirty="0" smtClean="0"/>
              <a:t>増加</a:t>
            </a:r>
            <a:r>
              <a:rPr lang="ja-JP" altLang="en-US" dirty="0" smtClean="0"/>
              <a:t>を経て</a:t>
            </a:r>
            <a:r>
              <a:rPr lang="ja-JP" altLang="ja-JP" dirty="0" smtClean="0"/>
              <a:t>、</a:t>
            </a:r>
            <a:r>
              <a:rPr lang="ja-JP" altLang="ja-JP" dirty="0"/>
              <a:t>直近</a:t>
            </a:r>
            <a:r>
              <a:rPr lang="ja-JP" altLang="ja-JP" dirty="0" smtClean="0"/>
              <a:t>で</a:t>
            </a:r>
            <a:r>
              <a:rPr lang="ja-JP" altLang="en-US" dirty="0" smtClean="0"/>
              <a:t>は</a:t>
            </a:r>
            <a:r>
              <a:rPr lang="ja-JP" altLang="ja-JP" dirty="0" smtClean="0"/>
              <a:t>減少</a:t>
            </a:r>
            <a:r>
              <a:rPr lang="ja-JP" altLang="ja-JP" dirty="0"/>
              <a:t>傾向にあります。</a:t>
            </a:r>
          </a:p>
          <a:p>
            <a:endParaRPr kumimoji="1" lang="ja-JP" altLang="en-US" dirty="0"/>
          </a:p>
        </p:txBody>
      </p:sp>
    </p:spTree>
    <p:extLst>
      <p:ext uri="{BB962C8B-B14F-4D97-AF65-F5344CB8AC3E}">
        <p14:creationId xmlns:p14="http://schemas.microsoft.com/office/powerpoint/2010/main" val="3672618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・次に男女別の自殺者数について、</a:t>
            </a:r>
          </a:p>
          <a:p>
            <a:pPr>
              <a:lnSpc>
                <a:spcPct val="150000"/>
              </a:lnSpc>
            </a:pPr>
            <a:r>
              <a:rPr lang="ja-JP" altLang="ja-JP" dirty="0" smtClean="0"/>
              <a:t>令和</a:t>
            </a:r>
            <a:r>
              <a:rPr lang="ja-JP" altLang="ja-JP" dirty="0"/>
              <a:t>元年、</a:t>
            </a:r>
            <a:r>
              <a:rPr lang="en-US" altLang="ja-JP" dirty="0"/>
              <a:t>2</a:t>
            </a:r>
            <a:r>
              <a:rPr lang="ja-JP" altLang="ja-JP" dirty="0"/>
              <a:t>年で自殺者数を比較すると、大阪府では男性は</a:t>
            </a:r>
            <a:r>
              <a:rPr lang="en-US" altLang="ja-JP" dirty="0"/>
              <a:t>77</a:t>
            </a:r>
            <a:r>
              <a:rPr lang="ja-JP" altLang="ja-JP" dirty="0"/>
              <a:t>人増加、女性は</a:t>
            </a:r>
            <a:r>
              <a:rPr lang="en-US" altLang="ja-JP" dirty="0"/>
              <a:t>101</a:t>
            </a:r>
            <a:r>
              <a:rPr lang="ja-JP" altLang="ja-JP" dirty="0"/>
              <a:t>人増加しております。</a:t>
            </a:r>
          </a:p>
          <a:p>
            <a:pPr>
              <a:lnSpc>
                <a:spcPct val="150000"/>
              </a:lnSpc>
            </a:pPr>
            <a:r>
              <a:rPr lang="ja-JP" altLang="ja-JP" dirty="0" smtClean="0"/>
              <a:t>中河内</a:t>
            </a:r>
            <a:r>
              <a:rPr lang="ja-JP" altLang="en-US" dirty="0" smtClean="0"/>
              <a:t>二次医療圏</a:t>
            </a:r>
            <a:r>
              <a:rPr lang="ja-JP" altLang="ja-JP" dirty="0" smtClean="0"/>
              <a:t>に</a:t>
            </a:r>
            <a:r>
              <a:rPr lang="ja-JP" altLang="ja-JP" dirty="0"/>
              <a:t>おいては、男性は</a:t>
            </a:r>
            <a:r>
              <a:rPr lang="en-US" altLang="ja-JP" dirty="0"/>
              <a:t>9</a:t>
            </a:r>
            <a:r>
              <a:rPr lang="ja-JP" altLang="ja-JP" dirty="0"/>
              <a:t>人減少、女性は</a:t>
            </a:r>
            <a:r>
              <a:rPr lang="en-US" altLang="ja-JP" dirty="0"/>
              <a:t>2</a:t>
            </a:r>
            <a:r>
              <a:rPr lang="ja-JP" altLang="ja-JP" dirty="0"/>
              <a:t>人増加となっております。</a:t>
            </a:r>
          </a:p>
          <a:p>
            <a:endParaRPr kumimoji="1" lang="ja-JP" altLang="en-US" dirty="0"/>
          </a:p>
        </p:txBody>
      </p:sp>
    </p:spTree>
    <p:extLst>
      <p:ext uri="{BB962C8B-B14F-4D97-AF65-F5344CB8AC3E}">
        <p14:creationId xmlns:p14="http://schemas.microsoft.com/office/powerpoint/2010/main" val="905680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・次に男性の年齢別の自殺者数について、</a:t>
            </a:r>
          </a:p>
          <a:p>
            <a:pPr>
              <a:lnSpc>
                <a:spcPct val="150000"/>
              </a:lnSpc>
            </a:pPr>
            <a:r>
              <a:rPr lang="ja-JP" altLang="ja-JP" dirty="0"/>
              <a:t>　大阪府では、</a:t>
            </a:r>
            <a:r>
              <a:rPr lang="en-US" altLang="ja-JP" dirty="0"/>
              <a:t>40</a:t>
            </a:r>
            <a:r>
              <a:rPr lang="ja-JP" altLang="ja-JP" dirty="0"/>
              <a:t>代、</a:t>
            </a:r>
            <a:r>
              <a:rPr lang="en-US" altLang="ja-JP" dirty="0"/>
              <a:t>50</a:t>
            </a:r>
            <a:r>
              <a:rPr lang="ja-JP" altLang="ja-JP" dirty="0"/>
              <a:t>代を除いた世代で増加傾向にあり、特に</a:t>
            </a:r>
            <a:r>
              <a:rPr lang="en-US" altLang="ja-JP" dirty="0"/>
              <a:t>30</a:t>
            </a:r>
            <a:r>
              <a:rPr lang="ja-JP" altLang="ja-JP" dirty="0" smtClean="0"/>
              <a:t>代、</a:t>
            </a:r>
            <a:r>
              <a:rPr lang="en-US" altLang="ja-JP" dirty="0"/>
              <a:t>60</a:t>
            </a:r>
            <a:r>
              <a:rPr lang="ja-JP" altLang="ja-JP" dirty="0" smtClean="0"/>
              <a:t>代、</a:t>
            </a:r>
            <a:r>
              <a:rPr lang="en-US" altLang="ja-JP" dirty="0"/>
              <a:t>80</a:t>
            </a:r>
            <a:r>
              <a:rPr lang="ja-JP" altLang="ja-JP" dirty="0" smtClean="0"/>
              <a:t>歳以上</a:t>
            </a:r>
            <a:r>
              <a:rPr lang="ja-JP" altLang="en-US" dirty="0" smtClean="0"/>
              <a:t>が増加傾向にあります</a:t>
            </a:r>
            <a:r>
              <a:rPr lang="ja-JP" altLang="ja-JP" dirty="0" smtClean="0"/>
              <a:t>。</a:t>
            </a:r>
            <a:endParaRPr lang="ja-JP" altLang="ja-JP" dirty="0"/>
          </a:p>
          <a:p>
            <a:pPr>
              <a:lnSpc>
                <a:spcPct val="150000"/>
              </a:lnSpc>
            </a:pPr>
            <a:r>
              <a:rPr lang="ja-JP" altLang="ja-JP" dirty="0" smtClean="0"/>
              <a:t>中河内</a:t>
            </a:r>
            <a:r>
              <a:rPr lang="ja-JP" altLang="en-US" dirty="0" smtClean="0"/>
              <a:t>二次医療圏</a:t>
            </a:r>
            <a:r>
              <a:rPr lang="ja-JP" altLang="ja-JP" dirty="0" smtClean="0"/>
              <a:t>で</a:t>
            </a:r>
            <a:r>
              <a:rPr lang="ja-JP" altLang="ja-JP" dirty="0"/>
              <a:t>は、</a:t>
            </a:r>
            <a:r>
              <a:rPr lang="en-US" altLang="ja-JP" dirty="0"/>
              <a:t>20</a:t>
            </a:r>
            <a:r>
              <a:rPr lang="ja-JP" altLang="ja-JP" dirty="0"/>
              <a:t>歳未満が</a:t>
            </a:r>
            <a:r>
              <a:rPr lang="en-US" altLang="ja-JP" dirty="0"/>
              <a:t>3</a:t>
            </a:r>
            <a:r>
              <a:rPr lang="ja-JP" altLang="ja-JP" dirty="0"/>
              <a:t>人増、</a:t>
            </a:r>
            <a:r>
              <a:rPr lang="en-US" altLang="ja-JP" dirty="0"/>
              <a:t>60</a:t>
            </a:r>
            <a:r>
              <a:rPr lang="ja-JP" altLang="ja-JP" dirty="0"/>
              <a:t>代が</a:t>
            </a:r>
            <a:r>
              <a:rPr lang="en-US" altLang="ja-JP" dirty="0"/>
              <a:t>3</a:t>
            </a:r>
            <a:r>
              <a:rPr lang="ja-JP" altLang="ja-JP" dirty="0"/>
              <a:t>人増、</a:t>
            </a:r>
            <a:r>
              <a:rPr lang="en-US" altLang="ja-JP" dirty="0"/>
              <a:t>80</a:t>
            </a:r>
            <a:r>
              <a:rPr lang="ja-JP" altLang="ja-JP" dirty="0"/>
              <a:t>代が</a:t>
            </a:r>
            <a:r>
              <a:rPr lang="en-US" altLang="ja-JP" dirty="0"/>
              <a:t>2</a:t>
            </a:r>
            <a:r>
              <a:rPr lang="ja-JP" altLang="ja-JP" dirty="0"/>
              <a:t>人増加しております。</a:t>
            </a:r>
          </a:p>
          <a:p>
            <a:endParaRPr kumimoji="1" lang="ja-JP" altLang="en-US" dirty="0"/>
          </a:p>
        </p:txBody>
      </p:sp>
    </p:spTree>
    <p:extLst>
      <p:ext uri="{BB962C8B-B14F-4D97-AF65-F5344CB8AC3E}">
        <p14:creationId xmlns:p14="http://schemas.microsoft.com/office/powerpoint/2010/main" val="380816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・次に女性の年齢別の自殺者数になります。</a:t>
            </a:r>
          </a:p>
          <a:p>
            <a:pPr>
              <a:lnSpc>
                <a:spcPct val="150000"/>
              </a:lnSpc>
            </a:pPr>
            <a:r>
              <a:rPr lang="ja-JP" altLang="ja-JP" dirty="0"/>
              <a:t>　大阪府では、</a:t>
            </a:r>
            <a:r>
              <a:rPr lang="en-US" altLang="ja-JP" dirty="0"/>
              <a:t>40</a:t>
            </a:r>
            <a:r>
              <a:rPr lang="ja-JP" altLang="ja-JP" dirty="0"/>
              <a:t>代を除いた世代で増加傾向にあり、</a:t>
            </a:r>
            <a:r>
              <a:rPr lang="en-US" altLang="ja-JP" dirty="0"/>
              <a:t>20</a:t>
            </a:r>
            <a:r>
              <a:rPr lang="ja-JP" altLang="ja-JP" dirty="0"/>
              <a:t>歳未満で</a:t>
            </a:r>
            <a:r>
              <a:rPr lang="en-US" altLang="ja-JP" dirty="0"/>
              <a:t>9</a:t>
            </a:r>
            <a:r>
              <a:rPr lang="ja-JP" altLang="ja-JP" dirty="0"/>
              <a:t>人増、</a:t>
            </a:r>
            <a:r>
              <a:rPr lang="en-US" altLang="ja-JP" dirty="0"/>
              <a:t>20</a:t>
            </a:r>
            <a:r>
              <a:rPr lang="ja-JP" altLang="ja-JP" dirty="0"/>
              <a:t>代で</a:t>
            </a:r>
            <a:r>
              <a:rPr lang="en-US" altLang="ja-JP" dirty="0"/>
              <a:t>23</a:t>
            </a:r>
            <a:r>
              <a:rPr lang="ja-JP" altLang="ja-JP" dirty="0"/>
              <a:t>人増、</a:t>
            </a:r>
            <a:r>
              <a:rPr lang="en-US" altLang="ja-JP" dirty="0"/>
              <a:t>30</a:t>
            </a:r>
            <a:r>
              <a:rPr lang="ja-JP" altLang="ja-JP" dirty="0"/>
              <a:t>代で</a:t>
            </a:r>
            <a:r>
              <a:rPr lang="en-US" altLang="ja-JP" dirty="0"/>
              <a:t>13</a:t>
            </a:r>
            <a:r>
              <a:rPr lang="ja-JP" altLang="ja-JP" dirty="0"/>
              <a:t>人増、</a:t>
            </a:r>
            <a:r>
              <a:rPr lang="en-US" altLang="ja-JP" dirty="0"/>
              <a:t>50</a:t>
            </a:r>
            <a:r>
              <a:rPr lang="ja-JP" altLang="ja-JP" dirty="0"/>
              <a:t>代以上で</a:t>
            </a:r>
            <a:r>
              <a:rPr lang="en-US" altLang="ja-JP" dirty="0"/>
              <a:t>65</a:t>
            </a:r>
            <a:r>
              <a:rPr lang="ja-JP" altLang="ja-JP" dirty="0"/>
              <a:t>人増加しております。</a:t>
            </a:r>
          </a:p>
          <a:p>
            <a:pPr>
              <a:lnSpc>
                <a:spcPct val="150000"/>
              </a:lnSpc>
            </a:pPr>
            <a:r>
              <a:rPr lang="ja-JP" altLang="ja-JP" dirty="0"/>
              <a:t>中河内圏域では、</a:t>
            </a:r>
            <a:r>
              <a:rPr lang="en-US" altLang="ja-JP" dirty="0"/>
              <a:t>20</a:t>
            </a:r>
            <a:r>
              <a:rPr lang="ja-JP" altLang="ja-JP" dirty="0"/>
              <a:t>代で</a:t>
            </a:r>
            <a:r>
              <a:rPr lang="en-US" altLang="ja-JP" dirty="0"/>
              <a:t>5</a:t>
            </a:r>
            <a:r>
              <a:rPr lang="ja-JP" altLang="ja-JP" dirty="0"/>
              <a:t>人増、</a:t>
            </a:r>
            <a:r>
              <a:rPr lang="en-US" altLang="ja-JP" dirty="0"/>
              <a:t>30</a:t>
            </a:r>
            <a:r>
              <a:rPr lang="ja-JP" altLang="ja-JP" dirty="0"/>
              <a:t>代で</a:t>
            </a:r>
            <a:r>
              <a:rPr lang="en-US" altLang="ja-JP" dirty="0"/>
              <a:t>5</a:t>
            </a:r>
            <a:r>
              <a:rPr lang="ja-JP" altLang="ja-JP" dirty="0"/>
              <a:t>人増、</a:t>
            </a:r>
            <a:r>
              <a:rPr lang="en-US" altLang="ja-JP" dirty="0"/>
              <a:t>50</a:t>
            </a:r>
            <a:r>
              <a:rPr lang="ja-JP" altLang="ja-JP" dirty="0"/>
              <a:t>代で</a:t>
            </a:r>
            <a:r>
              <a:rPr lang="en-US" altLang="ja-JP" dirty="0"/>
              <a:t>3</a:t>
            </a:r>
            <a:r>
              <a:rPr lang="ja-JP" altLang="ja-JP" dirty="0"/>
              <a:t>人増加しております。</a:t>
            </a:r>
          </a:p>
          <a:p>
            <a:endParaRPr kumimoji="1" lang="ja-JP" altLang="en-US" dirty="0"/>
          </a:p>
        </p:txBody>
      </p:sp>
    </p:spTree>
    <p:extLst>
      <p:ext uri="{BB962C8B-B14F-4D97-AF65-F5344CB8AC3E}">
        <p14:creationId xmlns:p14="http://schemas.microsoft.com/office/powerpoint/2010/main" val="622782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・続きまして、自殺未遂者相談支援事業について説明いたします。</a:t>
            </a:r>
          </a:p>
          <a:p>
            <a:pPr>
              <a:lnSpc>
                <a:spcPct val="150000"/>
              </a:lnSpc>
            </a:pPr>
            <a:r>
              <a:rPr lang="ja-JP" altLang="ja-JP" dirty="0"/>
              <a:t>　本事業は、自殺対策基本法および自殺総合対策大綱に基づき、自殺未遂者の再企図を防ぐことを目的とし、平成</a:t>
            </a:r>
            <a:r>
              <a:rPr lang="en-US" altLang="ja-JP" dirty="0"/>
              <a:t>25</a:t>
            </a:r>
            <a:r>
              <a:rPr lang="ja-JP" altLang="ja-JP" dirty="0"/>
              <a:t>年１月から大阪府全域で事業を開始しております。</a:t>
            </a:r>
          </a:p>
          <a:p>
            <a:pPr>
              <a:lnSpc>
                <a:spcPct val="150000"/>
              </a:lnSpc>
            </a:pPr>
            <a:r>
              <a:rPr lang="en-US" altLang="ja-JP" dirty="0"/>
              <a:t> </a:t>
            </a:r>
            <a:endParaRPr lang="ja-JP" altLang="ja-JP" dirty="0"/>
          </a:p>
          <a:p>
            <a:pPr>
              <a:lnSpc>
                <a:spcPct val="150000"/>
              </a:lnSpc>
            </a:pPr>
            <a:r>
              <a:rPr lang="ja-JP" altLang="ja-JP" dirty="0"/>
              <a:t>・事業の流れですが、大阪府内の警察が取り扱った自殺未遂事案で、警察が自殺未遂者もしくは家族に事業説明をし、支援について同意を得た後、保健所から同意者に連絡をとり、ケースの相談・訪問等の支援を開始します。</a:t>
            </a:r>
          </a:p>
          <a:p>
            <a:endParaRPr kumimoji="1" lang="ja-JP" altLang="en-US" dirty="0"/>
          </a:p>
        </p:txBody>
      </p:sp>
    </p:spTree>
    <p:extLst>
      <p:ext uri="{BB962C8B-B14F-4D97-AF65-F5344CB8AC3E}">
        <p14:creationId xmlns:p14="http://schemas.microsoft.com/office/powerpoint/2010/main" val="2594674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・自殺未遂者の支援数についてですが、</a:t>
            </a:r>
          </a:p>
          <a:p>
            <a:pPr>
              <a:lnSpc>
                <a:spcPct val="150000"/>
              </a:lnSpc>
            </a:pPr>
            <a:r>
              <a:rPr lang="ja-JP" altLang="ja-JP" dirty="0"/>
              <a:t>　大阪府では令和２年で</a:t>
            </a:r>
            <a:r>
              <a:rPr lang="en-US" altLang="ja-JP" dirty="0"/>
              <a:t>577</a:t>
            </a:r>
            <a:r>
              <a:rPr lang="ja-JP" altLang="ja-JP" dirty="0"/>
              <a:t>人で前年より</a:t>
            </a:r>
            <a:r>
              <a:rPr lang="en-US" altLang="ja-JP" dirty="0"/>
              <a:t>29</a:t>
            </a:r>
            <a:r>
              <a:rPr lang="ja-JP" altLang="ja-JP" dirty="0"/>
              <a:t>人増、中河内圏域では、</a:t>
            </a:r>
            <a:r>
              <a:rPr lang="en-US" altLang="ja-JP" dirty="0"/>
              <a:t>139</a:t>
            </a:r>
            <a:r>
              <a:rPr lang="ja-JP" altLang="ja-JP" dirty="0"/>
              <a:t>人で前年より</a:t>
            </a:r>
            <a:r>
              <a:rPr lang="en-US" altLang="ja-JP" dirty="0"/>
              <a:t>4</a:t>
            </a:r>
            <a:r>
              <a:rPr lang="ja-JP" altLang="ja-JP" dirty="0"/>
              <a:t>人減となっております。</a:t>
            </a:r>
          </a:p>
          <a:p>
            <a:endParaRPr kumimoji="1" lang="ja-JP" altLang="en-US" dirty="0"/>
          </a:p>
        </p:txBody>
      </p:sp>
    </p:spTree>
    <p:extLst>
      <p:ext uri="{BB962C8B-B14F-4D97-AF65-F5344CB8AC3E}">
        <p14:creationId xmlns:p14="http://schemas.microsoft.com/office/powerpoint/2010/main" val="727695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ja-JP" dirty="0"/>
              <a:t>・男女別の未遂者支援数について、</a:t>
            </a:r>
          </a:p>
          <a:p>
            <a:pPr>
              <a:lnSpc>
                <a:spcPct val="150000"/>
              </a:lnSpc>
            </a:pPr>
            <a:r>
              <a:rPr lang="ja-JP" altLang="ja-JP" dirty="0"/>
              <a:t>　大阪府では令和２年度で男性が</a:t>
            </a:r>
            <a:r>
              <a:rPr lang="en-US" altLang="ja-JP" dirty="0"/>
              <a:t>205</a:t>
            </a:r>
            <a:r>
              <a:rPr lang="ja-JP" altLang="ja-JP" dirty="0"/>
              <a:t>人の</a:t>
            </a:r>
            <a:r>
              <a:rPr lang="en-US" altLang="ja-JP" dirty="0"/>
              <a:t>3</a:t>
            </a:r>
            <a:r>
              <a:rPr lang="ja-JP" altLang="ja-JP" dirty="0"/>
              <a:t>人増、女性は</a:t>
            </a:r>
            <a:r>
              <a:rPr lang="en-US" altLang="ja-JP" dirty="0"/>
              <a:t>372</a:t>
            </a:r>
            <a:r>
              <a:rPr lang="ja-JP" altLang="ja-JP" dirty="0"/>
              <a:t>人の</a:t>
            </a:r>
            <a:r>
              <a:rPr lang="en-US" altLang="ja-JP" dirty="0"/>
              <a:t>26</a:t>
            </a:r>
            <a:r>
              <a:rPr lang="ja-JP" altLang="ja-JP" dirty="0"/>
              <a:t>人増</a:t>
            </a:r>
          </a:p>
          <a:p>
            <a:pPr>
              <a:lnSpc>
                <a:spcPct val="150000"/>
              </a:lnSpc>
            </a:pPr>
            <a:r>
              <a:rPr lang="ja-JP" altLang="ja-JP" dirty="0"/>
              <a:t>　中河内二次医療圏では、令和２年度で男性が</a:t>
            </a:r>
            <a:r>
              <a:rPr lang="en-US" altLang="ja-JP" dirty="0"/>
              <a:t>53</a:t>
            </a:r>
            <a:r>
              <a:rPr lang="ja-JP" altLang="ja-JP" dirty="0"/>
              <a:t>人の</a:t>
            </a:r>
            <a:r>
              <a:rPr lang="en-US" altLang="ja-JP" dirty="0"/>
              <a:t>6</a:t>
            </a:r>
            <a:r>
              <a:rPr lang="ja-JP" altLang="ja-JP" dirty="0"/>
              <a:t>人増、女性は</a:t>
            </a:r>
            <a:r>
              <a:rPr lang="en-US" altLang="ja-JP" dirty="0"/>
              <a:t>86</a:t>
            </a:r>
            <a:r>
              <a:rPr lang="ja-JP" altLang="ja-JP" dirty="0"/>
              <a:t>人の</a:t>
            </a:r>
            <a:r>
              <a:rPr lang="en-US" altLang="ja-JP" dirty="0"/>
              <a:t>10</a:t>
            </a:r>
            <a:r>
              <a:rPr lang="ja-JP" altLang="ja-JP" dirty="0"/>
              <a:t>人減となっております。</a:t>
            </a:r>
          </a:p>
          <a:p>
            <a:endParaRPr kumimoji="1" lang="ja-JP" altLang="en-US" dirty="0"/>
          </a:p>
        </p:txBody>
      </p:sp>
    </p:spTree>
    <p:extLst>
      <p:ext uri="{BB962C8B-B14F-4D97-AF65-F5344CB8AC3E}">
        <p14:creationId xmlns:p14="http://schemas.microsoft.com/office/powerpoint/2010/main" val="338522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522E1B4-9A5B-4BA0-A563-4386DEC8EAEA}" type="datetime1">
              <a:rPr lang="en-US" altLang="ja-JP" smtClean="0"/>
              <a:t>10/28/2021</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196244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107B9A-2598-4E87-AD11-F5C2FCF2C162}" type="datetime1">
              <a:rPr lang="en-US" altLang="ja-JP" smtClean="0"/>
              <a:t>10/28/2021</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9549419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6DA485-B680-4275-B0AF-B6615A0C31FB}" type="datetime1">
              <a:rPr lang="en-US" altLang="ja-JP" smtClean="0"/>
              <a:t>10/28/2021</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085395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9694AF-F195-43CE-AF36-5A73B8E0721D}" type="datetime1">
              <a:rPr lang="en-US" altLang="ja-JP" smtClean="0"/>
              <a:t>10/28/2021</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129544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F28775D-D28B-46EE-8E7D-0241488F6298}" type="datetime1">
              <a:rPr lang="en-US" altLang="ja-JP" smtClean="0"/>
              <a:t>10/28/2021</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032908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CE02661-3631-4193-AE1A-C3227FF8FA1E}" type="datetime1">
              <a:rPr lang="en-US" altLang="ja-JP" smtClean="0"/>
              <a:t>10/28/2021</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457182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EA4576E-F553-494A-932F-0F2205AF426B}" type="datetime1">
              <a:rPr lang="en-US" altLang="ja-JP" smtClean="0"/>
              <a:t>10/28/2021</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254363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E38097A-7906-4C50-A335-3BD3AEEFFE0F}" type="datetime1">
              <a:rPr lang="en-US" altLang="ja-JP" smtClean="0"/>
              <a:t>10/28/2021</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5119306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2C3935-B5AB-463F-858E-CCC414E1A89E}" type="datetime1">
              <a:rPr lang="en-US" altLang="ja-JP" smtClean="0"/>
              <a:t>10/28/2021</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568079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327AA5-6639-4A49-B741-36E907E44C34}" type="datetime1">
              <a:rPr lang="en-US" altLang="ja-JP" smtClean="0"/>
              <a:t>10/28/2021</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04677269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A2DC9A-DFE4-4C13-B562-60954E40B2D8}" type="datetime1">
              <a:rPr lang="en-US" altLang="ja-JP" smtClean="0"/>
              <a:t>10/28/2021</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209830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2F70E-368D-4EBE-802B-5CD748B492B7}" type="datetime1">
              <a:rPr lang="en-US" altLang="ja-JP" smtClean="0"/>
              <a:t>10/28/2021</a:t>
            </a:fld>
            <a:endParaRPr 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9448800" y="6481082"/>
            <a:ext cx="2743200" cy="365125"/>
          </a:xfrm>
          <a:prstGeom prst="rect">
            <a:avLst/>
          </a:prstGeom>
        </p:spPr>
        <p:txBody>
          <a:bodyPr vert="horz" lIns="91440" tIns="45720" rIns="91440" bIns="45720" rtlCol="0" anchor="ctr"/>
          <a:lstStyle>
            <a:lvl1pPr algn="r">
              <a:defRPr sz="3600">
                <a:solidFill>
                  <a:schemeClr val="tx1">
                    <a:tint val="75000"/>
                  </a:schemeClr>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167215612"/>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35323" y="2692650"/>
            <a:ext cx="11667565" cy="1095574"/>
          </a:xfrm>
        </p:spPr>
        <p:txBody>
          <a:bodyPr>
            <a:normAutofit fontScale="90000"/>
          </a:bodyPr>
          <a:lstStyle/>
          <a:p>
            <a:r>
              <a:rPr lang="ja-JP" altLang="en-US" sz="5400" dirty="0"/>
              <a:t>中河内二次</a:t>
            </a:r>
            <a:r>
              <a:rPr lang="ja-JP" altLang="en-US" sz="5400" dirty="0" smtClean="0"/>
              <a:t>医療圏における</a:t>
            </a:r>
            <a:r>
              <a:rPr lang="en-US" altLang="ja-JP" sz="5400" dirty="0" smtClean="0"/>
              <a:t/>
            </a:r>
            <a:br>
              <a:rPr lang="en-US" altLang="ja-JP" sz="5400" dirty="0" smtClean="0"/>
            </a:br>
            <a:r>
              <a:rPr lang="ja-JP" altLang="en-US" sz="5400" dirty="0" smtClean="0"/>
              <a:t>自殺の概要</a:t>
            </a:r>
            <a:endParaRPr kumimoji="1" lang="ja-JP" altLang="en-US" sz="5400" dirty="0"/>
          </a:p>
        </p:txBody>
      </p:sp>
      <p:sp>
        <p:nvSpPr>
          <p:cNvPr id="3" name="正方形/長方形 2"/>
          <p:cNvSpPr/>
          <p:nvPr/>
        </p:nvSpPr>
        <p:spPr>
          <a:xfrm>
            <a:off x="9927852" y="147919"/>
            <a:ext cx="1652307" cy="651902"/>
          </a:xfrm>
          <a:prstGeom prst="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800" kern="100" smtClean="0">
                <a:effectLst/>
                <a:latin typeface="游明朝" panose="02020400000000000000" pitchFamily="18" charset="-128"/>
                <a:ea typeface="ＭＳ ゴシック" panose="020B0609070205080204" pitchFamily="49" charset="-128"/>
                <a:cs typeface="Times New Roman" panose="02020603050405020304" pitchFamily="18" charset="0"/>
              </a:rPr>
              <a:t>資料</a:t>
            </a:r>
            <a:r>
              <a:rPr lang="ja-JP" altLang="en-US" sz="2800" kern="100" dirty="0">
                <a:latin typeface="游明朝" panose="02020400000000000000" pitchFamily="18" charset="-128"/>
                <a:ea typeface="ＭＳ ゴシック" panose="020B0609070205080204" pitchFamily="49" charset="-128"/>
                <a:cs typeface="Times New Roman" panose="02020603050405020304" pitchFamily="18" charset="0"/>
              </a:rPr>
              <a:t>２</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564664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271" y="176867"/>
            <a:ext cx="10515600" cy="663575"/>
          </a:xfrm>
        </p:spPr>
        <p:txBody>
          <a:bodyPr>
            <a:normAutofit/>
          </a:bodyPr>
          <a:lstStyle/>
          <a:p>
            <a:r>
              <a:rPr lang="ja-JP" altLang="en-US" sz="2800" dirty="0" smtClean="0"/>
              <a:t>年齢別　未遂者支援者数</a:t>
            </a:r>
            <a:r>
              <a:rPr lang="ja-JP" altLang="en-US" sz="2800" dirty="0"/>
              <a:t>　大阪府・中河内</a:t>
            </a:r>
            <a:endParaRPr kumimoji="1" lang="ja-JP" altLang="en-US" sz="2800" dirty="0"/>
          </a:p>
        </p:txBody>
      </p:sp>
      <p:sp>
        <p:nvSpPr>
          <p:cNvPr id="4" name="角丸四角形 3"/>
          <p:cNvSpPr/>
          <p:nvPr/>
        </p:nvSpPr>
        <p:spPr>
          <a:xfrm>
            <a:off x="506186" y="4833724"/>
            <a:ext cx="11283043" cy="1722718"/>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800" dirty="0" smtClean="0">
                <a:solidFill>
                  <a:schemeClr val="tx1"/>
                </a:solidFill>
              </a:rPr>
              <a:t>　</a:t>
            </a:r>
            <a:r>
              <a:rPr kumimoji="1" lang="ja-JP" altLang="en-US" sz="2400" dirty="0">
                <a:solidFill>
                  <a:schemeClr val="tx1"/>
                </a:solidFill>
              </a:rPr>
              <a:t>・年齢別支援者数について、大阪府で前年から大きく増加したのは、</a:t>
            </a:r>
            <a:endParaRPr kumimoji="1" lang="en-US" altLang="ja-JP" sz="2400" dirty="0">
              <a:solidFill>
                <a:schemeClr val="tx1"/>
              </a:solidFill>
            </a:endParaRPr>
          </a:p>
          <a:p>
            <a:pPr>
              <a:lnSpc>
                <a:spcPts val="3200"/>
              </a:lnSpc>
            </a:pPr>
            <a:r>
              <a:rPr kumimoji="1" lang="ja-JP" altLang="en-US" sz="2400" dirty="0">
                <a:solidFill>
                  <a:schemeClr val="tx1"/>
                </a:solidFill>
              </a:rPr>
              <a:t>　　「</a:t>
            </a:r>
            <a:r>
              <a:rPr kumimoji="1" lang="en-US" altLang="ja-JP" sz="2400" dirty="0">
                <a:solidFill>
                  <a:schemeClr val="tx1"/>
                </a:solidFill>
              </a:rPr>
              <a:t>0</a:t>
            </a:r>
            <a:r>
              <a:rPr kumimoji="1" lang="ja-JP" altLang="en-US" sz="2400" dirty="0">
                <a:solidFill>
                  <a:schemeClr val="tx1"/>
                </a:solidFill>
              </a:rPr>
              <a:t>～</a:t>
            </a:r>
            <a:r>
              <a:rPr kumimoji="1" lang="en-US" altLang="ja-JP" sz="2400" dirty="0">
                <a:solidFill>
                  <a:schemeClr val="tx1"/>
                </a:solidFill>
              </a:rPr>
              <a:t>19</a:t>
            </a:r>
            <a:r>
              <a:rPr kumimoji="1" lang="ja-JP" altLang="en-US" sz="2400" dirty="0">
                <a:solidFill>
                  <a:schemeClr val="tx1"/>
                </a:solidFill>
              </a:rPr>
              <a:t>歳」</a:t>
            </a:r>
            <a:r>
              <a:rPr kumimoji="1" lang="en-US" altLang="ja-JP" sz="2400" dirty="0">
                <a:solidFill>
                  <a:schemeClr val="tx1"/>
                </a:solidFill>
              </a:rPr>
              <a:t>87</a:t>
            </a:r>
            <a:r>
              <a:rPr kumimoji="1" lang="ja-JP" altLang="en-US" sz="2400" dirty="0" smtClean="0">
                <a:solidFill>
                  <a:schemeClr val="tx1"/>
                </a:solidFill>
              </a:rPr>
              <a:t>人（</a:t>
            </a:r>
            <a:r>
              <a:rPr kumimoji="1" lang="en-US" altLang="ja-JP" sz="2400" dirty="0" smtClean="0">
                <a:solidFill>
                  <a:schemeClr val="tx1"/>
                </a:solidFill>
              </a:rPr>
              <a:t>34</a:t>
            </a:r>
            <a:r>
              <a:rPr kumimoji="1" lang="ja-JP" altLang="en-US" sz="2400" dirty="0" smtClean="0">
                <a:solidFill>
                  <a:schemeClr val="tx1"/>
                </a:solidFill>
              </a:rPr>
              <a:t>人増）、</a:t>
            </a:r>
            <a:r>
              <a:rPr kumimoji="1" lang="ja-JP" altLang="en-US" sz="2400" dirty="0">
                <a:solidFill>
                  <a:schemeClr val="tx1"/>
                </a:solidFill>
              </a:rPr>
              <a:t>「</a:t>
            </a:r>
            <a:r>
              <a:rPr kumimoji="1" lang="en-US" altLang="ja-JP" sz="2400" dirty="0">
                <a:solidFill>
                  <a:schemeClr val="tx1"/>
                </a:solidFill>
              </a:rPr>
              <a:t>30</a:t>
            </a:r>
            <a:r>
              <a:rPr kumimoji="1" lang="ja-JP" altLang="en-US" sz="2400" dirty="0">
                <a:solidFill>
                  <a:schemeClr val="tx1"/>
                </a:solidFill>
              </a:rPr>
              <a:t>歳～</a:t>
            </a:r>
            <a:r>
              <a:rPr kumimoji="1" lang="en-US" altLang="ja-JP" sz="2400" dirty="0">
                <a:solidFill>
                  <a:schemeClr val="tx1"/>
                </a:solidFill>
              </a:rPr>
              <a:t>39</a:t>
            </a:r>
            <a:r>
              <a:rPr kumimoji="1" lang="ja-JP" altLang="en-US" sz="2400" dirty="0">
                <a:solidFill>
                  <a:schemeClr val="tx1"/>
                </a:solidFill>
              </a:rPr>
              <a:t>歳」</a:t>
            </a:r>
            <a:r>
              <a:rPr kumimoji="1" lang="en-US" altLang="ja-JP" sz="2400" dirty="0">
                <a:solidFill>
                  <a:schemeClr val="tx1"/>
                </a:solidFill>
              </a:rPr>
              <a:t>110</a:t>
            </a:r>
            <a:r>
              <a:rPr kumimoji="1" lang="ja-JP" altLang="en-US" sz="2400" dirty="0" smtClean="0">
                <a:solidFill>
                  <a:schemeClr val="tx1"/>
                </a:solidFill>
              </a:rPr>
              <a:t>人（</a:t>
            </a:r>
            <a:r>
              <a:rPr kumimoji="1" lang="en-US" altLang="ja-JP" sz="2400" dirty="0" smtClean="0">
                <a:solidFill>
                  <a:schemeClr val="tx1"/>
                </a:solidFill>
              </a:rPr>
              <a:t>31</a:t>
            </a:r>
            <a:r>
              <a:rPr kumimoji="1" lang="ja-JP" altLang="en-US" sz="2400" dirty="0" smtClean="0">
                <a:solidFill>
                  <a:schemeClr val="tx1"/>
                </a:solidFill>
              </a:rPr>
              <a:t>人増）で</a:t>
            </a:r>
            <a:r>
              <a:rPr kumimoji="1" lang="ja-JP" altLang="en-US" sz="2400" dirty="0">
                <a:solidFill>
                  <a:schemeClr val="tx1"/>
                </a:solidFill>
              </a:rPr>
              <a:t>あり</a:t>
            </a:r>
            <a:r>
              <a:rPr kumimoji="1" lang="ja-JP" altLang="en-US" sz="2400" dirty="0" smtClean="0">
                <a:solidFill>
                  <a:schemeClr val="tx1"/>
                </a:solidFill>
              </a:rPr>
              <a:t>、</a:t>
            </a:r>
            <a:endParaRPr kumimoji="1" lang="en-US" altLang="ja-JP" sz="2400" dirty="0" smtClean="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　中河内二次医療圏に</a:t>
            </a:r>
            <a:r>
              <a:rPr kumimoji="1" lang="ja-JP" altLang="en-US" sz="2400" dirty="0">
                <a:solidFill>
                  <a:schemeClr val="tx1"/>
                </a:solidFill>
              </a:rPr>
              <a:t>おいて</a:t>
            </a:r>
            <a:r>
              <a:rPr kumimoji="1" lang="ja-JP" altLang="en-US" sz="2400" dirty="0" smtClean="0">
                <a:solidFill>
                  <a:schemeClr val="tx1"/>
                </a:solidFill>
              </a:rPr>
              <a:t>も同様</a:t>
            </a:r>
            <a:r>
              <a:rPr kumimoji="1" lang="ja-JP" altLang="en-US" sz="2400" dirty="0">
                <a:solidFill>
                  <a:schemeClr val="tx1"/>
                </a:solidFill>
              </a:rPr>
              <a:t>に　「</a:t>
            </a:r>
            <a:r>
              <a:rPr kumimoji="1" lang="en-US" altLang="ja-JP" sz="2400" dirty="0">
                <a:solidFill>
                  <a:schemeClr val="tx1"/>
                </a:solidFill>
              </a:rPr>
              <a:t>0</a:t>
            </a:r>
            <a:r>
              <a:rPr kumimoji="1" lang="ja-JP" altLang="en-US" sz="2400" dirty="0">
                <a:solidFill>
                  <a:schemeClr val="tx1"/>
                </a:solidFill>
              </a:rPr>
              <a:t>～</a:t>
            </a:r>
            <a:r>
              <a:rPr kumimoji="1" lang="en-US" altLang="ja-JP" sz="2400" dirty="0">
                <a:solidFill>
                  <a:schemeClr val="tx1"/>
                </a:solidFill>
              </a:rPr>
              <a:t>19</a:t>
            </a:r>
            <a:r>
              <a:rPr kumimoji="1" lang="ja-JP" altLang="en-US" sz="2400" dirty="0">
                <a:solidFill>
                  <a:schemeClr val="tx1"/>
                </a:solidFill>
              </a:rPr>
              <a:t>歳</a:t>
            </a:r>
            <a:r>
              <a:rPr kumimoji="1" lang="ja-JP" altLang="en-US" sz="2400" dirty="0" smtClean="0">
                <a:solidFill>
                  <a:schemeClr val="tx1"/>
                </a:solidFill>
              </a:rPr>
              <a:t>」</a:t>
            </a:r>
            <a:r>
              <a:rPr kumimoji="1" lang="en-US" altLang="ja-JP" sz="2400" dirty="0" smtClean="0">
                <a:solidFill>
                  <a:schemeClr val="tx1"/>
                </a:solidFill>
              </a:rPr>
              <a:t>20</a:t>
            </a:r>
            <a:r>
              <a:rPr kumimoji="1" lang="ja-JP" altLang="en-US" sz="2400" dirty="0" smtClean="0">
                <a:solidFill>
                  <a:schemeClr val="tx1"/>
                </a:solidFill>
              </a:rPr>
              <a:t>人（</a:t>
            </a:r>
            <a:r>
              <a:rPr kumimoji="1" lang="en-US" altLang="ja-JP" sz="2400" dirty="0" smtClean="0">
                <a:solidFill>
                  <a:schemeClr val="tx1"/>
                </a:solidFill>
              </a:rPr>
              <a:t>13</a:t>
            </a:r>
            <a:r>
              <a:rPr kumimoji="1" lang="ja-JP" altLang="en-US" sz="2400" dirty="0" smtClean="0">
                <a:solidFill>
                  <a:schemeClr val="tx1"/>
                </a:solidFill>
              </a:rPr>
              <a:t>人増）、 </a:t>
            </a:r>
            <a:endParaRPr kumimoji="1" lang="en-US" altLang="ja-JP" sz="2400" dirty="0" smtClean="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　「</a:t>
            </a:r>
            <a:r>
              <a:rPr kumimoji="1" lang="en-US" altLang="ja-JP" sz="2400" dirty="0">
                <a:solidFill>
                  <a:schemeClr val="tx1"/>
                </a:solidFill>
              </a:rPr>
              <a:t>30</a:t>
            </a:r>
            <a:r>
              <a:rPr kumimoji="1" lang="ja-JP" altLang="en-US" sz="2400" dirty="0">
                <a:solidFill>
                  <a:schemeClr val="tx1"/>
                </a:solidFill>
              </a:rPr>
              <a:t>歳～</a:t>
            </a:r>
            <a:r>
              <a:rPr kumimoji="1" lang="en-US" altLang="ja-JP" sz="2400" dirty="0">
                <a:solidFill>
                  <a:schemeClr val="tx1"/>
                </a:solidFill>
              </a:rPr>
              <a:t>39</a:t>
            </a:r>
            <a:r>
              <a:rPr kumimoji="1" lang="ja-JP" altLang="en-US" sz="2400" dirty="0">
                <a:solidFill>
                  <a:schemeClr val="tx1"/>
                </a:solidFill>
              </a:rPr>
              <a:t>歳</a:t>
            </a:r>
            <a:r>
              <a:rPr kumimoji="1" lang="ja-JP" altLang="en-US" sz="2400" dirty="0" smtClean="0">
                <a:solidFill>
                  <a:schemeClr val="tx1"/>
                </a:solidFill>
              </a:rPr>
              <a:t>」</a:t>
            </a:r>
            <a:r>
              <a:rPr kumimoji="1" lang="en-US" altLang="ja-JP" sz="2400" dirty="0" smtClean="0">
                <a:solidFill>
                  <a:schemeClr val="tx1"/>
                </a:solidFill>
              </a:rPr>
              <a:t>24</a:t>
            </a:r>
            <a:r>
              <a:rPr kumimoji="1" lang="ja-JP" altLang="en-US" sz="2400" dirty="0" smtClean="0">
                <a:solidFill>
                  <a:schemeClr val="tx1"/>
                </a:solidFill>
              </a:rPr>
              <a:t>人（</a:t>
            </a:r>
            <a:r>
              <a:rPr kumimoji="1" lang="en-US" altLang="ja-JP" sz="2400" dirty="0" smtClean="0">
                <a:solidFill>
                  <a:schemeClr val="tx1"/>
                </a:solidFill>
              </a:rPr>
              <a:t>9</a:t>
            </a:r>
            <a:r>
              <a:rPr kumimoji="1" lang="ja-JP" altLang="en-US" sz="2400" dirty="0" smtClean="0">
                <a:solidFill>
                  <a:schemeClr val="tx1"/>
                </a:solidFill>
              </a:rPr>
              <a:t>人増）が増加</a:t>
            </a:r>
            <a:r>
              <a:rPr kumimoji="1" lang="ja-JP" altLang="en-US" sz="2400" dirty="0">
                <a:solidFill>
                  <a:schemeClr val="tx1"/>
                </a:solidFill>
              </a:rPr>
              <a:t>傾向にある</a:t>
            </a:r>
            <a:endParaRPr kumimoji="1" lang="en-US" altLang="ja-JP" sz="2400" dirty="0">
              <a:solidFill>
                <a:schemeClr val="tx1"/>
              </a:solidFill>
            </a:endParaRPr>
          </a:p>
        </p:txBody>
      </p:sp>
      <p:pic>
        <p:nvPicPr>
          <p:cNvPr id="3" name="図 2"/>
          <p:cNvPicPr>
            <a:picLocks noChangeAspect="1"/>
          </p:cNvPicPr>
          <p:nvPr/>
        </p:nvPicPr>
        <p:blipFill>
          <a:blip r:embed="rId3"/>
          <a:stretch>
            <a:fillRect/>
          </a:stretch>
        </p:blipFill>
        <p:spPr>
          <a:xfrm>
            <a:off x="726141" y="1153192"/>
            <a:ext cx="4963565" cy="3162440"/>
          </a:xfrm>
          <a:prstGeom prst="rect">
            <a:avLst/>
          </a:prstGeom>
        </p:spPr>
      </p:pic>
      <p:pic>
        <p:nvPicPr>
          <p:cNvPr id="5" name="図 4"/>
          <p:cNvPicPr>
            <a:picLocks noChangeAspect="1"/>
          </p:cNvPicPr>
          <p:nvPr/>
        </p:nvPicPr>
        <p:blipFill>
          <a:blip r:embed="rId4"/>
          <a:stretch>
            <a:fillRect/>
          </a:stretch>
        </p:blipFill>
        <p:spPr>
          <a:xfrm>
            <a:off x="6150897" y="1159288"/>
            <a:ext cx="4957974" cy="3156344"/>
          </a:xfrm>
          <a:prstGeom prst="rect">
            <a:avLst/>
          </a:prstGeom>
        </p:spPr>
      </p:pic>
      <p:sp>
        <p:nvSpPr>
          <p:cNvPr id="8" name="スライド番号プレースホルダー 7"/>
          <p:cNvSpPr>
            <a:spLocks noGrp="1"/>
          </p:cNvSpPr>
          <p:nvPr>
            <p:ph type="sldNum" sz="quarter" idx="12"/>
          </p:nvPr>
        </p:nvSpPr>
        <p:spPr/>
        <p:txBody>
          <a:bodyPr/>
          <a:lstStyle/>
          <a:p>
            <a:fld id="{48F63A3B-78C7-47BE-AE5E-E10140E04643}" type="slidenum">
              <a:rPr lang="en-US" smtClean="0"/>
              <a:t>9</a:t>
            </a:fld>
            <a:endParaRPr lang="en-US" dirty="0"/>
          </a:p>
        </p:txBody>
      </p:sp>
      <p:sp>
        <p:nvSpPr>
          <p:cNvPr id="7" name="タイトル 1"/>
          <p:cNvSpPr txBox="1">
            <a:spLocks/>
          </p:cNvSpPr>
          <p:nvPr/>
        </p:nvSpPr>
        <p:spPr>
          <a:xfrm>
            <a:off x="8592485" y="4410133"/>
            <a:ext cx="3426620"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smtClean="0"/>
              <a:t>資料元：「支援対象事案情報提供書」受理台帳より</a:t>
            </a:r>
            <a:endParaRPr lang="ja-JP" altLang="en-US" sz="1200" dirty="0"/>
          </a:p>
        </p:txBody>
      </p:sp>
    </p:spTree>
    <p:extLst>
      <p:ext uri="{BB962C8B-B14F-4D97-AF65-F5344CB8AC3E}">
        <p14:creationId xmlns:p14="http://schemas.microsoft.com/office/powerpoint/2010/main" val="3889364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271" y="176867"/>
            <a:ext cx="10515600" cy="663575"/>
          </a:xfrm>
        </p:spPr>
        <p:txBody>
          <a:bodyPr>
            <a:normAutofit/>
          </a:bodyPr>
          <a:lstStyle/>
          <a:p>
            <a:r>
              <a:rPr lang="ja-JP" altLang="en-US" sz="2800" dirty="0"/>
              <a:t>手段</a:t>
            </a:r>
            <a:r>
              <a:rPr lang="ja-JP" altLang="en-US" sz="2800" dirty="0" smtClean="0"/>
              <a:t>別　未遂者支援者数</a:t>
            </a:r>
            <a:r>
              <a:rPr lang="ja-JP" altLang="en-US" sz="2800" dirty="0"/>
              <a:t>　大阪府・</a:t>
            </a:r>
            <a:r>
              <a:rPr lang="ja-JP" altLang="en-US" sz="2800" dirty="0" smtClean="0"/>
              <a:t>中河内　　　</a:t>
            </a:r>
            <a:r>
              <a:rPr lang="en-US" altLang="ja-JP" sz="2800" dirty="0" smtClean="0"/>
              <a:t>※</a:t>
            </a:r>
            <a:r>
              <a:rPr lang="ja-JP" altLang="en-US" sz="2800" dirty="0" smtClean="0"/>
              <a:t>複数選択可</a:t>
            </a:r>
            <a:endParaRPr kumimoji="1" lang="ja-JP" altLang="en-US" sz="2800" dirty="0"/>
          </a:p>
        </p:txBody>
      </p:sp>
      <p:sp>
        <p:nvSpPr>
          <p:cNvPr id="4" name="角丸四角形 3"/>
          <p:cNvSpPr/>
          <p:nvPr/>
        </p:nvSpPr>
        <p:spPr>
          <a:xfrm>
            <a:off x="215153" y="4612340"/>
            <a:ext cx="11560629" cy="2102797"/>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000"/>
              </a:lnSpc>
            </a:pPr>
            <a:r>
              <a:rPr kumimoji="1" lang="ja-JP" altLang="en-US" sz="2400" dirty="0" smtClean="0">
                <a:solidFill>
                  <a:schemeClr val="tx1"/>
                </a:solidFill>
              </a:rPr>
              <a:t>  </a:t>
            </a:r>
            <a:r>
              <a:rPr kumimoji="1" lang="ja-JP" altLang="en-US" sz="2000" dirty="0">
                <a:solidFill>
                  <a:schemeClr val="tx1"/>
                </a:solidFill>
              </a:rPr>
              <a:t>・自殺未遂者の手段別の件数について、大阪府では過量服薬が最も多く、次いで</a:t>
            </a:r>
            <a:r>
              <a:rPr kumimoji="1" lang="ja-JP" altLang="en-US" sz="2000" dirty="0" smtClean="0">
                <a:solidFill>
                  <a:schemeClr val="tx1"/>
                </a:solidFill>
              </a:rPr>
              <a:t>、その他</a:t>
            </a:r>
            <a:r>
              <a:rPr kumimoji="1" lang="ja-JP" altLang="en-US" sz="2000" dirty="0">
                <a:solidFill>
                  <a:schemeClr val="tx1"/>
                </a:solidFill>
              </a:rPr>
              <a:t>（未遂</a:t>
            </a:r>
            <a:r>
              <a:rPr kumimoji="1" lang="ja-JP" altLang="en-US" sz="2000" dirty="0" smtClean="0">
                <a:solidFill>
                  <a:schemeClr val="tx1"/>
                </a:solidFill>
              </a:rPr>
              <a:t>行為</a:t>
            </a:r>
            <a:endParaRPr kumimoji="1" lang="en-US" altLang="ja-JP" sz="2000" dirty="0" smtClean="0">
              <a:solidFill>
                <a:schemeClr val="tx1"/>
              </a:solidFill>
            </a:endParaRPr>
          </a:p>
          <a:p>
            <a:pPr>
              <a:lnSpc>
                <a:spcPts val="3000"/>
              </a:lnSpc>
            </a:pPr>
            <a:r>
              <a:rPr kumimoji="1" lang="ja-JP" altLang="en-US" sz="2000" dirty="0">
                <a:solidFill>
                  <a:schemeClr val="tx1"/>
                </a:solidFill>
              </a:rPr>
              <a:t>　 </a:t>
            </a:r>
            <a:r>
              <a:rPr kumimoji="1" lang="ja-JP" altLang="en-US" sz="2000" dirty="0" smtClean="0">
                <a:solidFill>
                  <a:schemeClr val="tx1"/>
                </a:solidFill>
              </a:rPr>
              <a:t> なし</a:t>
            </a:r>
            <a:r>
              <a:rPr kumimoji="1" lang="ja-JP" altLang="en-US" sz="2000" dirty="0">
                <a:solidFill>
                  <a:schemeClr val="tx1"/>
                </a:solidFill>
              </a:rPr>
              <a:t>）の自殺のほのめかし、次いで、刃物となっている。</a:t>
            </a:r>
            <a:endParaRPr kumimoji="1" lang="en-US" altLang="ja-JP" sz="2000" dirty="0">
              <a:solidFill>
                <a:schemeClr val="tx1"/>
              </a:solidFill>
            </a:endParaRPr>
          </a:p>
          <a:p>
            <a:pPr>
              <a:lnSpc>
                <a:spcPts val="3000"/>
              </a:lnSpc>
            </a:pPr>
            <a:r>
              <a:rPr kumimoji="1" lang="ja-JP" altLang="en-US" sz="2000" dirty="0">
                <a:solidFill>
                  <a:schemeClr val="tx1"/>
                </a:solidFill>
              </a:rPr>
              <a:t>　</a:t>
            </a:r>
            <a:r>
              <a:rPr kumimoji="1" lang="ja-JP" altLang="en-US" sz="2000" dirty="0" smtClean="0">
                <a:solidFill>
                  <a:schemeClr val="tx1"/>
                </a:solidFill>
              </a:rPr>
              <a:t>  中河内二次医療圏に</a:t>
            </a:r>
            <a:r>
              <a:rPr kumimoji="1" lang="ja-JP" altLang="en-US" sz="2000" dirty="0">
                <a:solidFill>
                  <a:schemeClr val="tx1"/>
                </a:solidFill>
              </a:rPr>
              <a:t>おいては、過量服薬が最も多く、次いで刃物、その他（未遂行為なし）</a:t>
            </a:r>
            <a:r>
              <a:rPr kumimoji="1" lang="ja-JP" altLang="en-US" sz="2000" dirty="0" smtClean="0">
                <a:solidFill>
                  <a:schemeClr val="tx1"/>
                </a:solidFill>
              </a:rPr>
              <a:t>となって</a:t>
            </a:r>
            <a:r>
              <a:rPr kumimoji="1" lang="ja-JP" altLang="en-US" sz="2000" dirty="0">
                <a:solidFill>
                  <a:schemeClr val="tx1"/>
                </a:solidFill>
              </a:rPr>
              <a:t>いる</a:t>
            </a:r>
            <a:r>
              <a:rPr kumimoji="1" lang="ja-JP" altLang="en-US" sz="2000" dirty="0" smtClean="0">
                <a:solidFill>
                  <a:schemeClr val="tx1"/>
                </a:solidFill>
              </a:rPr>
              <a:t>。</a:t>
            </a:r>
            <a:endParaRPr kumimoji="1" lang="en-US" altLang="ja-JP" sz="2000" dirty="0" smtClean="0">
              <a:solidFill>
                <a:schemeClr val="tx1"/>
              </a:solidFill>
            </a:endParaRPr>
          </a:p>
          <a:p>
            <a:pPr>
              <a:lnSpc>
                <a:spcPts val="3000"/>
              </a:lnSpc>
            </a:pPr>
            <a:r>
              <a:rPr kumimoji="1" lang="ja-JP" altLang="en-US" sz="2000" dirty="0">
                <a:solidFill>
                  <a:schemeClr val="tx1"/>
                </a:solidFill>
              </a:rPr>
              <a:t> </a:t>
            </a:r>
            <a:r>
              <a:rPr kumimoji="1" lang="ja-JP" altLang="en-US" sz="2000" dirty="0" smtClean="0">
                <a:solidFill>
                  <a:schemeClr val="tx1"/>
                </a:solidFill>
              </a:rPr>
              <a:t> ・既遂に至りやすい手段である「飛び降り」が大阪府で増加傾向にあり、「首つり」が</a:t>
            </a:r>
            <a:endParaRPr kumimoji="1" lang="en-US" altLang="ja-JP" sz="2000" dirty="0" smtClean="0">
              <a:solidFill>
                <a:schemeClr val="tx1"/>
              </a:solidFill>
            </a:endParaRPr>
          </a:p>
          <a:p>
            <a:pPr>
              <a:lnSpc>
                <a:spcPts val="3000"/>
              </a:lnSpc>
            </a:pPr>
            <a:r>
              <a:rPr kumimoji="1" lang="ja-JP" altLang="en-US" sz="2000" dirty="0">
                <a:solidFill>
                  <a:schemeClr val="tx1"/>
                </a:solidFill>
              </a:rPr>
              <a:t>　 </a:t>
            </a:r>
            <a:r>
              <a:rPr kumimoji="1" lang="ja-JP" altLang="en-US" sz="2000" dirty="0" smtClean="0">
                <a:solidFill>
                  <a:schemeClr val="tx1"/>
                </a:solidFill>
              </a:rPr>
              <a:t>大阪府、中河内ともに増加傾向にある。</a:t>
            </a:r>
            <a:endParaRPr kumimoji="1" lang="en-US" altLang="ja-JP" sz="2000" dirty="0">
              <a:solidFill>
                <a:schemeClr val="tx1"/>
              </a:solidFill>
            </a:endParaRPr>
          </a:p>
        </p:txBody>
      </p:sp>
      <p:pic>
        <p:nvPicPr>
          <p:cNvPr id="3" name="図 2"/>
          <p:cNvPicPr>
            <a:picLocks noChangeAspect="1"/>
          </p:cNvPicPr>
          <p:nvPr/>
        </p:nvPicPr>
        <p:blipFill rotWithShape="1">
          <a:blip r:embed="rId3"/>
          <a:srcRect t="3670" b="6325"/>
          <a:stretch/>
        </p:blipFill>
        <p:spPr>
          <a:xfrm>
            <a:off x="610995" y="860612"/>
            <a:ext cx="5221648" cy="3480598"/>
          </a:xfrm>
          <a:prstGeom prst="rect">
            <a:avLst/>
          </a:prstGeom>
          <a:ln w="3175">
            <a:solidFill>
              <a:schemeClr val="bg1">
                <a:lumMod val="95000"/>
              </a:schemeClr>
            </a:solidFill>
          </a:ln>
        </p:spPr>
      </p:pic>
      <p:pic>
        <p:nvPicPr>
          <p:cNvPr id="5" name="図 4"/>
          <p:cNvPicPr>
            <a:picLocks noChangeAspect="1"/>
          </p:cNvPicPr>
          <p:nvPr/>
        </p:nvPicPr>
        <p:blipFill rotWithShape="1">
          <a:blip r:embed="rId4"/>
          <a:srcRect t="2939" b="6954"/>
          <a:stretch/>
        </p:blipFill>
        <p:spPr>
          <a:xfrm>
            <a:off x="6007454" y="860611"/>
            <a:ext cx="5369479" cy="3439377"/>
          </a:xfrm>
          <a:prstGeom prst="rect">
            <a:avLst/>
          </a:prstGeom>
          <a:ln>
            <a:solidFill>
              <a:schemeClr val="bg1">
                <a:lumMod val="95000"/>
              </a:schemeClr>
            </a:solidFill>
          </a:ln>
        </p:spPr>
      </p:pic>
      <p:sp>
        <p:nvSpPr>
          <p:cNvPr id="8" name="スライド番号プレースホルダー 7"/>
          <p:cNvSpPr>
            <a:spLocks noGrp="1"/>
          </p:cNvSpPr>
          <p:nvPr>
            <p:ph type="sldNum" sz="quarter" idx="12"/>
          </p:nvPr>
        </p:nvSpPr>
        <p:spPr/>
        <p:txBody>
          <a:bodyPr/>
          <a:lstStyle/>
          <a:p>
            <a:fld id="{48F63A3B-78C7-47BE-AE5E-E10140E04643}" type="slidenum">
              <a:rPr lang="en-US" smtClean="0"/>
              <a:t>10</a:t>
            </a:fld>
            <a:endParaRPr lang="en-US" dirty="0"/>
          </a:p>
        </p:txBody>
      </p:sp>
      <p:sp>
        <p:nvSpPr>
          <p:cNvPr id="7" name="タイトル 1"/>
          <p:cNvSpPr txBox="1">
            <a:spLocks/>
          </p:cNvSpPr>
          <p:nvPr/>
        </p:nvSpPr>
        <p:spPr>
          <a:xfrm>
            <a:off x="8765380" y="4299988"/>
            <a:ext cx="3426620"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smtClean="0"/>
              <a:t>資料元：「支援対象事案情報提供書」受理台帳より</a:t>
            </a:r>
            <a:endParaRPr lang="ja-JP" altLang="en-US" sz="1200" dirty="0"/>
          </a:p>
        </p:txBody>
      </p:sp>
    </p:spTree>
    <p:extLst>
      <p:ext uri="{BB962C8B-B14F-4D97-AF65-F5344CB8AC3E}">
        <p14:creationId xmlns:p14="http://schemas.microsoft.com/office/powerpoint/2010/main" val="1045270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271" y="176867"/>
            <a:ext cx="10515600" cy="663575"/>
          </a:xfrm>
        </p:spPr>
        <p:txBody>
          <a:bodyPr>
            <a:normAutofit/>
          </a:bodyPr>
          <a:lstStyle/>
          <a:p>
            <a:r>
              <a:rPr lang="ja-JP" altLang="en-US" sz="2800" dirty="0" smtClean="0"/>
              <a:t>原因動機別　未遂者支援者数</a:t>
            </a:r>
            <a:r>
              <a:rPr lang="ja-JP" altLang="en-US" sz="2800" dirty="0"/>
              <a:t>　大阪府・</a:t>
            </a:r>
            <a:r>
              <a:rPr lang="ja-JP" altLang="en-US" sz="2800" dirty="0" smtClean="0"/>
              <a:t>中河内　　　</a:t>
            </a:r>
            <a:r>
              <a:rPr lang="en-US" altLang="ja-JP" sz="2800" dirty="0" smtClean="0"/>
              <a:t>※</a:t>
            </a:r>
            <a:r>
              <a:rPr lang="ja-JP" altLang="en-US" sz="2800" dirty="0" smtClean="0"/>
              <a:t>複数選択可</a:t>
            </a:r>
            <a:endParaRPr kumimoji="1" lang="ja-JP" altLang="en-US" sz="2800" dirty="0"/>
          </a:p>
        </p:txBody>
      </p:sp>
      <p:sp>
        <p:nvSpPr>
          <p:cNvPr id="4" name="角丸四角形 3"/>
          <p:cNvSpPr/>
          <p:nvPr/>
        </p:nvSpPr>
        <p:spPr>
          <a:xfrm>
            <a:off x="506186" y="4961965"/>
            <a:ext cx="11085179" cy="1707776"/>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800" dirty="0" smtClean="0">
                <a:solidFill>
                  <a:schemeClr val="tx1"/>
                </a:solidFill>
              </a:rPr>
              <a:t>   </a:t>
            </a:r>
            <a:r>
              <a:rPr kumimoji="1" lang="ja-JP" altLang="en-US" sz="2400" dirty="0">
                <a:solidFill>
                  <a:schemeClr val="tx1"/>
                </a:solidFill>
              </a:rPr>
              <a:t>・自殺未遂者</a:t>
            </a:r>
            <a:r>
              <a:rPr kumimoji="1" lang="ja-JP" altLang="en-US" sz="2400" dirty="0" smtClean="0">
                <a:solidFill>
                  <a:schemeClr val="tx1"/>
                </a:solidFill>
              </a:rPr>
              <a:t>の原因動機別</a:t>
            </a:r>
            <a:r>
              <a:rPr kumimoji="1" lang="ja-JP" altLang="en-US" sz="2400" dirty="0">
                <a:solidFill>
                  <a:schemeClr val="tx1"/>
                </a:solidFill>
              </a:rPr>
              <a:t>の件数について、</a:t>
            </a:r>
            <a:r>
              <a:rPr kumimoji="1" lang="ja-JP" altLang="en-US" sz="2400" dirty="0" smtClean="0">
                <a:solidFill>
                  <a:schemeClr val="tx1"/>
                </a:solidFill>
              </a:rPr>
              <a:t>大阪府、中河内二次医療圏ともに最</a:t>
            </a:r>
            <a:endParaRPr kumimoji="1" lang="en-US" altLang="ja-JP" sz="2400" dirty="0" smtClean="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　も多いのが、「健康問題」、次いで、「家庭問題」、「男女問題」の順となっている</a:t>
            </a:r>
            <a:endParaRPr kumimoji="1" lang="en-US" altLang="ja-JP" sz="2400" dirty="0">
              <a:solidFill>
                <a:schemeClr val="tx1"/>
              </a:solidFill>
            </a:endParaRPr>
          </a:p>
        </p:txBody>
      </p:sp>
      <p:pic>
        <p:nvPicPr>
          <p:cNvPr id="5" name="図 4"/>
          <p:cNvPicPr>
            <a:picLocks noChangeAspect="1"/>
          </p:cNvPicPr>
          <p:nvPr/>
        </p:nvPicPr>
        <p:blipFill>
          <a:blip r:embed="rId3"/>
          <a:stretch>
            <a:fillRect/>
          </a:stretch>
        </p:blipFill>
        <p:spPr>
          <a:xfrm>
            <a:off x="981635" y="941202"/>
            <a:ext cx="4843343" cy="3630295"/>
          </a:xfrm>
          <a:prstGeom prst="rect">
            <a:avLst/>
          </a:prstGeom>
        </p:spPr>
      </p:pic>
      <p:pic>
        <p:nvPicPr>
          <p:cNvPr id="6" name="図 5"/>
          <p:cNvPicPr>
            <a:picLocks noChangeAspect="1"/>
          </p:cNvPicPr>
          <p:nvPr/>
        </p:nvPicPr>
        <p:blipFill>
          <a:blip r:embed="rId4"/>
          <a:stretch>
            <a:fillRect/>
          </a:stretch>
        </p:blipFill>
        <p:spPr>
          <a:xfrm>
            <a:off x="6391980" y="941202"/>
            <a:ext cx="4823746" cy="3630295"/>
          </a:xfrm>
          <a:prstGeom prst="rect">
            <a:avLst/>
          </a:prstGeom>
        </p:spPr>
      </p:pic>
      <p:sp>
        <p:nvSpPr>
          <p:cNvPr id="8" name="スライド番号プレースホルダー 7"/>
          <p:cNvSpPr>
            <a:spLocks noGrp="1"/>
          </p:cNvSpPr>
          <p:nvPr>
            <p:ph type="sldNum" sz="quarter" idx="12"/>
          </p:nvPr>
        </p:nvSpPr>
        <p:spPr/>
        <p:txBody>
          <a:bodyPr/>
          <a:lstStyle/>
          <a:p>
            <a:fld id="{48F63A3B-78C7-47BE-AE5E-E10140E04643}" type="slidenum">
              <a:rPr lang="en-US" smtClean="0"/>
              <a:t>11</a:t>
            </a:fld>
            <a:endParaRPr lang="en-US" dirty="0"/>
          </a:p>
        </p:txBody>
      </p:sp>
      <p:sp>
        <p:nvSpPr>
          <p:cNvPr id="7" name="タイトル 1"/>
          <p:cNvSpPr txBox="1">
            <a:spLocks/>
          </p:cNvSpPr>
          <p:nvPr/>
        </p:nvSpPr>
        <p:spPr>
          <a:xfrm>
            <a:off x="8592485" y="4571497"/>
            <a:ext cx="3426620"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smtClean="0"/>
              <a:t>資料元：「支援対象事案情報提供書」受理台帳より</a:t>
            </a:r>
            <a:endParaRPr lang="ja-JP" altLang="en-US" sz="1200" dirty="0"/>
          </a:p>
        </p:txBody>
      </p:sp>
    </p:spTree>
    <p:extLst>
      <p:ext uri="{BB962C8B-B14F-4D97-AF65-F5344CB8AC3E}">
        <p14:creationId xmlns:p14="http://schemas.microsoft.com/office/powerpoint/2010/main" val="1612009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4284" y="176867"/>
            <a:ext cx="10515600" cy="663575"/>
          </a:xfrm>
        </p:spPr>
        <p:txBody>
          <a:bodyPr>
            <a:normAutofit/>
          </a:bodyPr>
          <a:lstStyle/>
          <a:p>
            <a:r>
              <a:rPr lang="ja-JP" altLang="en-US" sz="2800" dirty="0" smtClean="0"/>
              <a:t>自殺に至る危機経路図</a:t>
            </a:r>
            <a:endParaRPr kumimoji="1" lang="ja-JP" altLang="en-US" sz="2800" dirty="0"/>
          </a:p>
        </p:txBody>
      </p:sp>
      <p:pic>
        <p:nvPicPr>
          <p:cNvPr id="5" name="図 4"/>
          <p:cNvPicPr>
            <a:picLocks noChangeAspect="1"/>
          </p:cNvPicPr>
          <p:nvPr/>
        </p:nvPicPr>
        <p:blipFill>
          <a:blip r:embed="rId3"/>
          <a:stretch>
            <a:fillRect/>
          </a:stretch>
        </p:blipFill>
        <p:spPr>
          <a:xfrm>
            <a:off x="-137432" y="695876"/>
            <a:ext cx="7549644" cy="5833290"/>
          </a:xfrm>
          <a:prstGeom prst="rect">
            <a:avLst/>
          </a:prstGeom>
        </p:spPr>
      </p:pic>
      <p:pic>
        <p:nvPicPr>
          <p:cNvPr id="7" name="図 6"/>
          <p:cNvPicPr>
            <a:picLocks noChangeAspect="1"/>
          </p:cNvPicPr>
          <p:nvPr/>
        </p:nvPicPr>
        <p:blipFill>
          <a:blip r:embed="rId4"/>
          <a:stretch>
            <a:fillRect/>
          </a:stretch>
        </p:blipFill>
        <p:spPr>
          <a:xfrm>
            <a:off x="4972692" y="555301"/>
            <a:ext cx="2396298" cy="1078099"/>
          </a:xfrm>
          <a:prstGeom prst="rect">
            <a:avLst/>
          </a:prstGeom>
        </p:spPr>
      </p:pic>
      <p:sp>
        <p:nvSpPr>
          <p:cNvPr id="8" name="角丸四角形 7"/>
          <p:cNvSpPr/>
          <p:nvPr/>
        </p:nvSpPr>
        <p:spPr>
          <a:xfrm>
            <a:off x="7205704" y="233402"/>
            <a:ext cx="4823010" cy="6246778"/>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500"/>
              </a:lnSpc>
            </a:pPr>
            <a:r>
              <a:rPr kumimoji="1" lang="ja-JP" altLang="en-US" sz="2200" dirty="0" smtClean="0">
                <a:solidFill>
                  <a:schemeClr val="tx1"/>
                </a:solidFill>
              </a:rPr>
              <a:t>・</a:t>
            </a:r>
            <a:r>
              <a:rPr kumimoji="1" lang="ja-JP" altLang="en-US" sz="2200" dirty="0">
                <a:solidFill>
                  <a:schemeClr val="tx1"/>
                </a:solidFill>
              </a:rPr>
              <a:t>自殺の多くは、</a:t>
            </a:r>
            <a:r>
              <a:rPr kumimoji="1" lang="ja-JP" altLang="en-US" sz="2200" dirty="0" smtClean="0">
                <a:solidFill>
                  <a:schemeClr val="tx1"/>
                </a:solidFill>
              </a:rPr>
              <a:t>複合的な要因が</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複雑</a:t>
            </a:r>
            <a:r>
              <a:rPr kumimoji="1" lang="ja-JP" altLang="en-US" sz="2200" dirty="0">
                <a:solidFill>
                  <a:schemeClr val="tx1"/>
                </a:solidFill>
              </a:rPr>
              <a:t>に</a:t>
            </a:r>
            <a:r>
              <a:rPr kumimoji="1" lang="ja-JP" altLang="en-US" sz="2200" dirty="0" smtClean="0">
                <a:solidFill>
                  <a:schemeClr val="tx1"/>
                </a:solidFill>
              </a:rPr>
              <a:t>絡み合って起こる。</a:t>
            </a:r>
            <a:endParaRPr kumimoji="1" lang="en-US" altLang="ja-JP" sz="2200" dirty="0" smtClean="0">
              <a:solidFill>
                <a:schemeClr val="tx1"/>
              </a:solidFill>
            </a:endParaRPr>
          </a:p>
          <a:p>
            <a:pPr>
              <a:lnSpc>
                <a:spcPts val="3500"/>
              </a:lnSpc>
            </a:pPr>
            <a:r>
              <a:rPr kumimoji="1" lang="ja-JP" altLang="en-US" sz="2200" dirty="0" smtClean="0">
                <a:solidFill>
                  <a:schemeClr val="tx1"/>
                </a:solidFill>
              </a:rPr>
              <a:t>・自殺未遂者の未遂の動機として</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「健康問題」が挙げられるが、</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複雑な問題を抱えていくことにより、</a:t>
            </a:r>
            <a:endParaRPr kumimoji="1" lang="en-US" altLang="ja-JP" sz="2200" dirty="0" smtClean="0">
              <a:solidFill>
                <a:schemeClr val="tx1"/>
              </a:solidFill>
            </a:endParaRPr>
          </a:p>
          <a:p>
            <a:pPr>
              <a:lnSpc>
                <a:spcPts val="3500"/>
              </a:lnSpc>
            </a:pPr>
            <a:r>
              <a:rPr kumimoji="1" lang="ja-JP" altLang="en-US" sz="2200" dirty="0" smtClean="0">
                <a:solidFill>
                  <a:schemeClr val="tx1"/>
                </a:solidFill>
              </a:rPr>
              <a:t>　健康問題を引き起こされる可能性</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が高まる。</a:t>
            </a:r>
            <a:endParaRPr kumimoji="1" lang="en-US" altLang="ja-JP" sz="2200" dirty="0" smtClean="0">
              <a:solidFill>
                <a:schemeClr val="tx1"/>
              </a:solidFill>
            </a:endParaRPr>
          </a:p>
          <a:p>
            <a:pPr>
              <a:lnSpc>
                <a:spcPts val="3500"/>
              </a:lnSpc>
            </a:pPr>
            <a:r>
              <a:rPr kumimoji="1" lang="ja-JP" altLang="en-US" sz="2200" dirty="0" smtClean="0">
                <a:solidFill>
                  <a:schemeClr val="tx1"/>
                </a:solidFill>
              </a:rPr>
              <a:t>・一つ一つの要因について、　</a:t>
            </a:r>
            <a:r>
              <a:rPr kumimoji="1" lang="ja-JP" altLang="en-US" sz="2200" dirty="0" err="1" smtClean="0">
                <a:solidFill>
                  <a:schemeClr val="tx1"/>
                </a:solidFill>
              </a:rPr>
              <a:t>しっ</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かりと受け止めた上で次の課題</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解決に向け、適切な窓口につなぎ、</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一つずつ負担を減らし、自殺に至</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らないよう関係機関同士の連携が</a:t>
            </a:r>
            <a:endParaRPr kumimoji="1" lang="en-US" altLang="ja-JP" sz="2200" dirty="0" smtClean="0">
              <a:solidFill>
                <a:schemeClr val="tx1"/>
              </a:solidFill>
            </a:endParaRPr>
          </a:p>
          <a:p>
            <a:pPr>
              <a:lnSpc>
                <a:spcPts val="3500"/>
              </a:lnSpc>
            </a:pPr>
            <a:r>
              <a:rPr kumimoji="1" lang="ja-JP" altLang="en-US" sz="2200" dirty="0">
                <a:solidFill>
                  <a:schemeClr val="tx1"/>
                </a:solidFill>
              </a:rPr>
              <a:t>　</a:t>
            </a:r>
            <a:r>
              <a:rPr kumimoji="1" lang="ja-JP" altLang="en-US" sz="2200" dirty="0" smtClean="0">
                <a:solidFill>
                  <a:schemeClr val="tx1"/>
                </a:solidFill>
              </a:rPr>
              <a:t>重要となる。</a:t>
            </a:r>
            <a:endParaRPr kumimoji="1" lang="en-US" altLang="ja-JP" sz="2200" dirty="0" smtClean="0">
              <a:solidFill>
                <a:schemeClr val="tx1"/>
              </a:solidFill>
            </a:endParaRPr>
          </a:p>
        </p:txBody>
      </p:sp>
      <p:sp>
        <p:nvSpPr>
          <p:cNvPr id="3" name="正方形/長方形 2"/>
          <p:cNvSpPr/>
          <p:nvPr/>
        </p:nvSpPr>
        <p:spPr>
          <a:xfrm>
            <a:off x="74841" y="6465736"/>
            <a:ext cx="6096000" cy="307777"/>
          </a:xfrm>
          <a:prstGeom prst="rect">
            <a:avLst/>
          </a:prstGeom>
        </p:spPr>
        <p:txBody>
          <a:bodyPr>
            <a:spAutoFit/>
          </a:bodyPr>
          <a:lstStyle/>
          <a:p>
            <a:pPr>
              <a:spcBef>
                <a:spcPct val="0"/>
              </a:spcBef>
            </a:pPr>
            <a:r>
              <a:rPr lang="ja-JP" altLang="en-US" sz="1400" dirty="0">
                <a:solidFill>
                  <a:srgbClr val="000000"/>
                </a:solidFill>
                <a:latin typeface="Tahoma" panose="020B0604030504040204" pitchFamily="34" charset="0"/>
              </a:rPr>
              <a:t>出典：「自殺実態白書</a:t>
            </a:r>
            <a:r>
              <a:rPr lang="en-US" altLang="ja-JP" sz="1400" dirty="0">
                <a:solidFill>
                  <a:srgbClr val="000000"/>
                </a:solidFill>
                <a:latin typeface="Tahoma" panose="020B0604030504040204" pitchFamily="34" charset="0"/>
              </a:rPr>
              <a:t>2013</a:t>
            </a:r>
            <a:r>
              <a:rPr lang="ja-JP" altLang="en-US" sz="1400" dirty="0">
                <a:solidFill>
                  <a:srgbClr val="000000"/>
                </a:solidFill>
                <a:latin typeface="Tahoma" panose="020B0604030504040204" pitchFamily="34" charset="0"/>
              </a:rPr>
              <a:t>」（</a:t>
            </a:r>
            <a:r>
              <a:rPr lang="en-US" altLang="ja-JP" sz="1400" dirty="0">
                <a:solidFill>
                  <a:srgbClr val="000000"/>
                </a:solidFill>
                <a:latin typeface="Tahoma" panose="020B0604030504040204" pitchFamily="34" charset="0"/>
              </a:rPr>
              <a:t>NPO</a:t>
            </a:r>
            <a:r>
              <a:rPr lang="ja-JP" altLang="en-US" sz="1400" dirty="0">
                <a:solidFill>
                  <a:srgbClr val="000000"/>
                </a:solidFill>
                <a:latin typeface="Tahoma" panose="020B0604030504040204" pitchFamily="34" charset="0"/>
              </a:rPr>
              <a:t>法人自殺対策支援センター　ライフリンク）</a:t>
            </a:r>
          </a:p>
        </p:txBody>
      </p:sp>
      <p:sp>
        <p:nvSpPr>
          <p:cNvPr id="9" name="スライド番号プレースホルダー 8"/>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673885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00848" y="647514"/>
            <a:ext cx="10515600" cy="663575"/>
          </a:xfrm>
        </p:spPr>
        <p:txBody>
          <a:bodyPr>
            <a:normAutofit/>
          </a:bodyPr>
          <a:lstStyle/>
          <a:p>
            <a:r>
              <a:rPr kumimoji="1" lang="ja-JP" altLang="en-US" sz="2800" dirty="0" smtClean="0"/>
              <a:t>中河内二次医療圏における自殺対策の取り組みについて</a:t>
            </a:r>
            <a:endParaRPr kumimoji="1" lang="ja-JP" altLang="en-US" sz="2800" dirty="0"/>
          </a:p>
        </p:txBody>
      </p:sp>
      <p:sp>
        <p:nvSpPr>
          <p:cNvPr id="4" name="角丸四角形 3"/>
          <p:cNvSpPr/>
          <p:nvPr/>
        </p:nvSpPr>
        <p:spPr>
          <a:xfrm>
            <a:off x="506186" y="1748119"/>
            <a:ext cx="11283043" cy="3818964"/>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400" dirty="0" smtClean="0">
                <a:solidFill>
                  <a:schemeClr val="tx1"/>
                </a:solidFill>
              </a:rPr>
              <a:t>・自殺未遂者支援事業</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・自死遺族相談</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・精神疾患・アルコール依存症等の各種相談</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a:t>
            </a:r>
            <a:r>
              <a:rPr kumimoji="1" lang="ja-JP" altLang="en-US" sz="2400" dirty="0" err="1" smtClean="0">
                <a:solidFill>
                  <a:schemeClr val="tx1"/>
                </a:solidFill>
              </a:rPr>
              <a:t>精神障がい</a:t>
            </a:r>
            <a:r>
              <a:rPr kumimoji="1" lang="ja-JP" altLang="en-US" sz="2400" dirty="0" smtClean="0">
                <a:solidFill>
                  <a:schemeClr val="tx1"/>
                </a:solidFill>
              </a:rPr>
              <a:t>者にも対応した地域包括ケアシステム構築に向けた協議</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・自殺対策の推進のための会議</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・自殺についての正しい知識の普及啓発</a:t>
            </a:r>
            <a:endParaRPr kumimoji="1" lang="en-US" altLang="ja-JP" sz="2400" dirty="0" smtClean="0">
              <a:solidFill>
                <a:schemeClr val="tx1"/>
              </a:solidFill>
            </a:endParaRPr>
          </a:p>
          <a:p>
            <a:pPr>
              <a:lnSpc>
                <a:spcPts val="3200"/>
              </a:lnSpc>
            </a:pPr>
            <a:r>
              <a:rPr kumimoji="1" lang="ja-JP" altLang="en-US" sz="2400" dirty="0">
                <a:solidFill>
                  <a:schemeClr val="tx1"/>
                </a:solidFill>
              </a:rPr>
              <a:t>・ゲートキーパー養成</a:t>
            </a:r>
            <a:r>
              <a:rPr kumimoji="1" lang="ja-JP" altLang="en-US" sz="2400" dirty="0" smtClean="0">
                <a:solidFill>
                  <a:schemeClr val="tx1"/>
                </a:solidFill>
              </a:rPr>
              <a:t>講座　等</a:t>
            </a:r>
            <a:endParaRPr kumimoji="1" lang="en-US" altLang="ja-JP" sz="2400" dirty="0" smtClean="0">
              <a:solidFill>
                <a:schemeClr val="tx1"/>
              </a:solidFill>
            </a:endParaRPr>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2107685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2070847" y="773207"/>
            <a:ext cx="7126942" cy="3929421"/>
            <a:chOff x="2312893" y="779930"/>
            <a:chExt cx="6804213" cy="3617258"/>
          </a:xfrm>
        </p:grpSpPr>
        <p:pic>
          <p:nvPicPr>
            <p:cNvPr id="11" name="図 10"/>
            <p:cNvPicPr>
              <a:picLocks noChangeAspect="1"/>
            </p:cNvPicPr>
            <p:nvPr/>
          </p:nvPicPr>
          <p:blipFill rotWithShape="1">
            <a:blip r:embed="rId3"/>
            <a:srcRect l="1536" t="68253" r="1759" b="7803"/>
            <a:stretch/>
          </p:blipFill>
          <p:spPr>
            <a:xfrm>
              <a:off x="2312893" y="3254190"/>
              <a:ext cx="6804213" cy="1142998"/>
            </a:xfrm>
            <a:prstGeom prst="rect">
              <a:avLst/>
            </a:prstGeom>
          </p:spPr>
        </p:pic>
        <p:pic>
          <p:nvPicPr>
            <p:cNvPr id="10" name="図 9"/>
            <p:cNvPicPr>
              <a:picLocks noChangeAspect="1"/>
            </p:cNvPicPr>
            <p:nvPr/>
          </p:nvPicPr>
          <p:blipFill rotWithShape="1">
            <a:blip r:embed="rId3"/>
            <a:srcRect l="2460" t="6942" r="1418" b="41226"/>
            <a:stretch/>
          </p:blipFill>
          <p:spPr>
            <a:xfrm>
              <a:off x="2407025" y="779930"/>
              <a:ext cx="6615952" cy="2474259"/>
            </a:xfrm>
            <a:prstGeom prst="rect">
              <a:avLst/>
            </a:prstGeom>
          </p:spPr>
        </p:pic>
      </p:grpSp>
      <p:sp>
        <p:nvSpPr>
          <p:cNvPr id="2" name="タイトル 1"/>
          <p:cNvSpPr>
            <a:spLocks noGrp="1"/>
          </p:cNvSpPr>
          <p:nvPr>
            <p:ph type="title"/>
          </p:nvPr>
        </p:nvSpPr>
        <p:spPr>
          <a:xfrm>
            <a:off x="593271" y="176867"/>
            <a:ext cx="10515600" cy="663575"/>
          </a:xfrm>
        </p:spPr>
        <p:txBody>
          <a:bodyPr>
            <a:normAutofit/>
          </a:bodyPr>
          <a:lstStyle/>
          <a:p>
            <a:r>
              <a:rPr lang="ja-JP" altLang="en-US" sz="2800" dirty="0" smtClean="0"/>
              <a:t>最近の自殺者数の推移</a:t>
            </a:r>
            <a:endParaRPr kumimoji="1" lang="ja-JP" altLang="en-US" sz="2800" dirty="0"/>
          </a:p>
        </p:txBody>
      </p:sp>
      <p:sp>
        <p:nvSpPr>
          <p:cNvPr id="4" name="角丸四角形 3"/>
          <p:cNvSpPr/>
          <p:nvPr/>
        </p:nvSpPr>
        <p:spPr>
          <a:xfrm>
            <a:off x="1102178" y="4769863"/>
            <a:ext cx="10408504" cy="1910444"/>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400" dirty="0" smtClean="0">
                <a:solidFill>
                  <a:schemeClr val="tx1"/>
                </a:solidFill>
              </a:rPr>
              <a:t>　全国、大阪府、中河内二次医療圏の自殺者数の推移について</a:t>
            </a:r>
            <a:endParaRPr kumimoji="1" lang="en-US" altLang="ja-JP" sz="2400" dirty="0">
              <a:solidFill>
                <a:schemeClr val="tx1"/>
              </a:solidFill>
            </a:endParaRPr>
          </a:p>
          <a:p>
            <a:pPr>
              <a:lnSpc>
                <a:spcPts val="3200"/>
              </a:lnSpc>
            </a:pPr>
            <a:r>
              <a:rPr kumimoji="1" lang="ja-JP" altLang="en-US" sz="2400" dirty="0" smtClean="0">
                <a:solidFill>
                  <a:schemeClr val="tx1"/>
                </a:solidFill>
              </a:rPr>
              <a:t>　　　・全国は、前年より</a:t>
            </a:r>
            <a:r>
              <a:rPr kumimoji="1" lang="en-US" altLang="ja-JP" sz="2400" dirty="0" smtClean="0">
                <a:solidFill>
                  <a:schemeClr val="tx1"/>
                </a:solidFill>
              </a:rPr>
              <a:t>912</a:t>
            </a:r>
            <a:r>
              <a:rPr kumimoji="1" lang="ja-JP" altLang="en-US" sz="2400" dirty="0" smtClean="0">
                <a:solidFill>
                  <a:schemeClr val="tx1"/>
                </a:solidFill>
              </a:rPr>
              <a:t>人増（対前年増減率</a:t>
            </a:r>
            <a:r>
              <a:rPr kumimoji="1" lang="en-US" altLang="ja-JP" sz="2400" dirty="0" smtClean="0">
                <a:solidFill>
                  <a:schemeClr val="tx1"/>
                </a:solidFill>
              </a:rPr>
              <a:t>4.5</a:t>
            </a:r>
            <a:r>
              <a:rPr kumimoji="1" lang="ja-JP" altLang="en-US" sz="2400" dirty="0" smtClean="0">
                <a:solidFill>
                  <a:schemeClr val="tx1"/>
                </a:solidFill>
              </a:rPr>
              <a:t>％増）の</a:t>
            </a:r>
            <a:r>
              <a:rPr kumimoji="1" lang="en-US" altLang="ja-JP" sz="2400" dirty="0" smtClean="0">
                <a:solidFill>
                  <a:schemeClr val="tx1"/>
                </a:solidFill>
              </a:rPr>
              <a:t>21,081</a:t>
            </a:r>
            <a:r>
              <a:rPr kumimoji="1" lang="ja-JP" altLang="en-US" sz="2400" dirty="0" smtClean="0">
                <a:solidFill>
                  <a:schemeClr val="tx1"/>
                </a:solidFill>
              </a:rPr>
              <a:t>人</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　　　・大阪府は</a:t>
            </a:r>
            <a:r>
              <a:rPr kumimoji="1" lang="ja-JP" altLang="en-US" sz="2400" dirty="0">
                <a:solidFill>
                  <a:schemeClr val="tx1"/>
                </a:solidFill>
              </a:rPr>
              <a:t>、前年より</a:t>
            </a:r>
            <a:r>
              <a:rPr kumimoji="1" lang="en-US" altLang="ja-JP" sz="2400" dirty="0">
                <a:solidFill>
                  <a:schemeClr val="tx1"/>
                </a:solidFill>
              </a:rPr>
              <a:t>178</a:t>
            </a:r>
            <a:r>
              <a:rPr kumimoji="1" lang="ja-JP" altLang="en-US" sz="2400" dirty="0" smtClean="0">
                <a:solidFill>
                  <a:schemeClr val="tx1"/>
                </a:solidFill>
              </a:rPr>
              <a:t>人増（</a:t>
            </a:r>
            <a:r>
              <a:rPr kumimoji="1" lang="en-US" altLang="ja-JP" sz="2400" dirty="0" smtClean="0">
                <a:solidFill>
                  <a:schemeClr val="tx1"/>
                </a:solidFill>
              </a:rPr>
              <a:t>14.5</a:t>
            </a:r>
            <a:r>
              <a:rPr kumimoji="1" lang="ja-JP" altLang="en-US" sz="2400" dirty="0" smtClean="0">
                <a:solidFill>
                  <a:schemeClr val="tx1"/>
                </a:solidFill>
              </a:rPr>
              <a:t>％増）の</a:t>
            </a:r>
            <a:r>
              <a:rPr kumimoji="1" lang="en-US" altLang="ja-JP" sz="2400" dirty="0" smtClean="0">
                <a:solidFill>
                  <a:schemeClr val="tx1"/>
                </a:solidFill>
              </a:rPr>
              <a:t>1,409</a:t>
            </a:r>
            <a:r>
              <a:rPr kumimoji="1" lang="ja-JP" altLang="en-US" sz="2400" dirty="0" smtClean="0">
                <a:solidFill>
                  <a:schemeClr val="tx1"/>
                </a:solidFill>
              </a:rPr>
              <a:t>人</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　　　・中河内二次医療圏は、前年より</a:t>
            </a:r>
            <a:r>
              <a:rPr kumimoji="1" lang="en-US" altLang="ja-JP" sz="2400" dirty="0" smtClean="0">
                <a:solidFill>
                  <a:schemeClr val="tx1"/>
                </a:solidFill>
              </a:rPr>
              <a:t>7</a:t>
            </a:r>
            <a:r>
              <a:rPr kumimoji="1" lang="ja-JP" altLang="en-US" sz="2400" dirty="0" smtClean="0">
                <a:solidFill>
                  <a:schemeClr val="tx1"/>
                </a:solidFill>
              </a:rPr>
              <a:t>人減（</a:t>
            </a:r>
            <a:r>
              <a:rPr kumimoji="1" lang="en-US" altLang="ja-JP" sz="2400" dirty="0" smtClean="0">
                <a:solidFill>
                  <a:schemeClr val="tx1"/>
                </a:solidFill>
              </a:rPr>
              <a:t>5.3</a:t>
            </a:r>
            <a:r>
              <a:rPr kumimoji="1" lang="ja-JP" altLang="en-US" sz="2400" dirty="0" smtClean="0">
                <a:solidFill>
                  <a:schemeClr val="tx1"/>
                </a:solidFill>
              </a:rPr>
              <a:t>％減）の</a:t>
            </a:r>
            <a:r>
              <a:rPr kumimoji="1" lang="en-US" altLang="ja-JP" sz="2400" dirty="0" smtClean="0">
                <a:solidFill>
                  <a:schemeClr val="tx1"/>
                </a:solidFill>
              </a:rPr>
              <a:t>125</a:t>
            </a:r>
            <a:r>
              <a:rPr kumimoji="1" lang="ja-JP" altLang="en-US" sz="2400" dirty="0" smtClean="0">
                <a:solidFill>
                  <a:schemeClr val="tx1"/>
                </a:solidFill>
              </a:rPr>
              <a:t>人</a:t>
            </a:r>
            <a:endParaRPr kumimoji="1" lang="en-US" altLang="ja-JP" sz="2400" dirty="0" smtClean="0">
              <a:solidFill>
                <a:schemeClr val="tx1"/>
              </a:solidFill>
            </a:endParaRPr>
          </a:p>
        </p:txBody>
      </p:sp>
      <p:sp>
        <p:nvSpPr>
          <p:cNvPr id="13" name="テキスト ボックス 12"/>
          <p:cNvSpPr txBox="1"/>
          <p:nvPr/>
        </p:nvSpPr>
        <p:spPr>
          <a:xfrm>
            <a:off x="1358152" y="840442"/>
            <a:ext cx="1062313" cy="369332"/>
          </a:xfrm>
          <a:prstGeom prst="rect">
            <a:avLst/>
          </a:prstGeom>
          <a:noFill/>
          <a:ln>
            <a:solidFill>
              <a:schemeClr val="tx1"/>
            </a:solidFill>
          </a:ln>
        </p:spPr>
        <p:txBody>
          <a:bodyPr wrap="square" rtlCol="0">
            <a:spAutoFit/>
          </a:bodyPr>
          <a:lstStyle/>
          <a:p>
            <a:pPr algn="ctr"/>
            <a:r>
              <a:rPr kumimoji="1" lang="ja-JP" altLang="en-US" sz="1600" dirty="0" smtClean="0"/>
              <a:t>全国（人</a:t>
            </a:r>
            <a:r>
              <a:rPr kumimoji="1" lang="ja-JP" altLang="en-US" dirty="0" smtClean="0"/>
              <a:t>）</a:t>
            </a:r>
            <a:endParaRPr kumimoji="1" lang="ja-JP" altLang="en-US" dirty="0"/>
          </a:p>
        </p:txBody>
      </p:sp>
      <p:sp>
        <p:nvSpPr>
          <p:cNvPr id="14" name="テキスト ボックス 13"/>
          <p:cNvSpPr txBox="1"/>
          <p:nvPr/>
        </p:nvSpPr>
        <p:spPr>
          <a:xfrm>
            <a:off x="9099196" y="3520046"/>
            <a:ext cx="1255079" cy="584775"/>
          </a:xfrm>
          <a:prstGeom prst="rect">
            <a:avLst/>
          </a:prstGeom>
          <a:noFill/>
          <a:ln>
            <a:solidFill>
              <a:schemeClr val="tx1"/>
            </a:solidFill>
          </a:ln>
        </p:spPr>
        <p:txBody>
          <a:bodyPr wrap="square" rtlCol="0">
            <a:spAutoFit/>
          </a:bodyPr>
          <a:lstStyle/>
          <a:p>
            <a:pPr algn="ctr"/>
            <a:r>
              <a:rPr kumimoji="1" lang="ja-JP" altLang="en-US" sz="1600" dirty="0" smtClean="0"/>
              <a:t>大阪府（人）</a:t>
            </a:r>
            <a:endParaRPr kumimoji="1" lang="en-US" altLang="ja-JP" sz="1600" dirty="0" smtClean="0"/>
          </a:p>
          <a:p>
            <a:pPr algn="ctr"/>
            <a:r>
              <a:rPr kumimoji="1" lang="ja-JP" altLang="en-US" sz="1600" dirty="0" smtClean="0"/>
              <a:t>中河内（人）</a:t>
            </a:r>
            <a:endParaRPr kumimoji="1" lang="ja-JP" altLang="en-US" sz="1600"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1</a:t>
            </a:fld>
            <a:endParaRPr lang="en-US" dirty="0"/>
          </a:p>
        </p:txBody>
      </p:sp>
      <p:sp>
        <p:nvSpPr>
          <p:cNvPr id="15" name="タイトル 1"/>
          <p:cNvSpPr txBox="1">
            <a:spLocks/>
          </p:cNvSpPr>
          <p:nvPr/>
        </p:nvSpPr>
        <p:spPr>
          <a:xfrm>
            <a:off x="9058855" y="4300381"/>
            <a:ext cx="2879753"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smtClean="0"/>
              <a:t>資料元：自殺統計（発見地・発見日）より</a:t>
            </a:r>
            <a:endParaRPr lang="ja-JP" altLang="en-US" sz="1200" dirty="0"/>
          </a:p>
        </p:txBody>
      </p:sp>
    </p:spTree>
    <p:extLst>
      <p:ext uri="{BB962C8B-B14F-4D97-AF65-F5344CB8AC3E}">
        <p14:creationId xmlns:p14="http://schemas.microsoft.com/office/powerpoint/2010/main" val="1381822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3"/>
          <a:srcRect l="4835" t="11305" r="2418" b="1035"/>
          <a:stretch/>
        </p:blipFill>
        <p:spPr>
          <a:xfrm>
            <a:off x="2625622" y="753035"/>
            <a:ext cx="5864067" cy="4177500"/>
          </a:xfrm>
          <a:prstGeom prst="rect">
            <a:avLst/>
          </a:prstGeom>
        </p:spPr>
      </p:pic>
      <p:sp>
        <p:nvSpPr>
          <p:cNvPr id="2" name="タイトル 1"/>
          <p:cNvSpPr>
            <a:spLocks noGrp="1"/>
          </p:cNvSpPr>
          <p:nvPr>
            <p:ph type="title"/>
          </p:nvPr>
        </p:nvSpPr>
        <p:spPr>
          <a:xfrm>
            <a:off x="653142" y="217208"/>
            <a:ext cx="10515600" cy="663575"/>
          </a:xfrm>
        </p:spPr>
        <p:txBody>
          <a:bodyPr>
            <a:normAutofit/>
          </a:bodyPr>
          <a:lstStyle/>
          <a:p>
            <a:r>
              <a:rPr lang="ja-JP" altLang="en-US" sz="2800" dirty="0" smtClean="0"/>
              <a:t>自殺死亡率の推移（大阪府、中河内）</a:t>
            </a:r>
            <a:endParaRPr kumimoji="1" lang="ja-JP" altLang="en-US" sz="2800" dirty="0"/>
          </a:p>
        </p:txBody>
      </p:sp>
      <p:sp>
        <p:nvSpPr>
          <p:cNvPr id="4" name="角丸四角形 3"/>
          <p:cNvSpPr/>
          <p:nvPr/>
        </p:nvSpPr>
        <p:spPr>
          <a:xfrm>
            <a:off x="766483" y="5069541"/>
            <a:ext cx="10907965" cy="1610766"/>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400" dirty="0" smtClean="0">
                <a:solidFill>
                  <a:schemeClr val="tx1"/>
                </a:solidFill>
              </a:rPr>
              <a:t>　</a:t>
            </a:r>
            <a:r>
              <a:rPr kumimoji="1" lang="ja-JP" altLang="en-US" sz="2400" dirty="0">
                <a:solidFill>
                  <a:schemeClr val="tx1"/>
                </a:solidFill>
              </a:rPr>
              <a:t>直</a:t>
            </a:r>
            <a:r>
              <a:rPr kumimoji="1" lang="ja-JP" altLang="en-US" sz="2400" dirty="0" smtClean="0">
                <a:solidFill>
                  <a:schemeClr val="tx1"/>
                </a:solidFill>
              </a:rPr>
              <a:t>近の自殺死亡率の推移について</a:t>
            </a:r>
            <a:endParaRPr kumimoji="1" lang="en-US" altLang="ja-JP" sz="2400" dirty="0">
              <a:solidFill>
                <a:schemeClr val="tx1"/>
              </a:solidFill>
            </a:endParaRPr>
          </a:p>
          <a:p>
            <a:pPr>
              <a:lnSpc>
                <a:spcPts val="3200"/>
              </a:lnSpc>
            </a:pPr>
            <a:r>
              <a:rPr kumimoji="1" lang="ja-JP" altLang="en-US" sz="2400" dirty="0" smtClean="0">
                <a:solidFill>
                  <a:schemeClr val="tx1"/>
                </a:solidFill>
              </a:rPr>
              <a:t>　　・大阪府は、増減を繰り返した後、直近では増加傾向にある</a:t>
            </a:r>
            <a:endParaRPr kumimoji="1" lang="en-US" altLang="ja-JP" sz="2400" dirty="0" smtClean="0">
              <a:solidFill>
                <a:schemeClr val="tx1"/>
              </a:solidFill>
            </a:endParaRPr>
          </a:p>
          <a:p>
            <a:pPr>
              <a:lnSpc>
                <a:spcPts val="3200"/>
              </a:lnSpc>
            </a:pPr>
            <a:r>
              <a:rPr kumimoji="1" lang="ja-JP" altLang="en-US" sz="2400" dirty="0" smtClean="0">
                <a:solidFill>
                  <a:schemeClr val="tx1"/>
                </a:solidFill>
              </a:rPr>
              <a:t>　　・中河内二次医療圏は、減少傾向の後に増加したが、直近では減少傾向にある</a:t>
            </a:r>
            <a:endParaRPr kumimoji="1" lang="en-US" altLang="ja-JP" sz="2400" dirty="0" smtClean="0">
              <a:solidFill>
                <a:schemeClr val="tx1"/>
              </a:solidFill>
            </a:endParaRPr>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2</a:t>
            </a:fld>
            <a:endParaRPr lang="en-US" dirty="0"/>
          </a:p>
        </p:txBody>
      </p:sp>
      <p:sp>
        <p:nvSpPr>
          <p:cNvPr id="8" name="タイトル 1"/>
          <p:cNvSpPr txBox="1">
            <a:spLocks/>
          </p:cNvSpPr>
          <p:nvPr/>
        </p:nvSpPr>
        <p:spPr>
          <a:xfrm>
            <a:off x="8642192" y="4667294"/>
            <a:ext cx="2879753"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a:t>資料元：自殺統計（発見地・発見日）より</a:t>
            </a:r>
          </a:p>
        </p:txBody>
      </p:sp>
    </p:spTree>
    <p:extLst>
      <p:ext uri="{BB962C8B-B14F-4D97-AF65-F5344CB8AC3E}">
        <p14:creationId xmlns:p14="http://schemas.microsoft.com/office/powerpoint/2010/main" val="3681520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271" y="176867"/>
            <a:ext cx="10515600" cy="663575"/>
          </a:xfrm>
        </p:spPr>
        <p:txBody>
          <a:bodyPr>
            <a:normAutofit/>
          </a:bodyPr>
          <a:lstStyle/>
          <a:p>
            <a:r>
              <a:rPr lang="ja-JP" altLang="en-US" sz="2800" dirty="0" smtClean="0"/>
              <a:t>男女別自殺者数　大阪府・中河内</a:t>
            </a:r>
            <a:endParaRPr kumimoji="1" lang="ja-JP" altLang="en-US" sz="2800" dirty="0"/>
          </a:p>
        </p:txBody>
      </p:sp>
      <p:sp>
        <p:nvSpPr>
          <p:cNvPr id="4" name="角丸四角形 3"/>
          <p:cNvSpPr/>
          <p:nvPr/>
        </p:nvSpPr>
        <p:spPr>
          <a:xfrm>
            <a:off x="336177" y="5405718"/>
            <a:ext cx="11268634" cy="1347365"/>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400" dirty="0">
                <a:solidFill>
                  <a:schemeClr val="tx1"/>
                </a:solidFill>
              </a:rPr>
              <a:t>令和元年、２年で自殺者数を男女別に比較すると、</a:t>
            </a:r>
            <a:endParaRPr kumimoji="1" lang="en-US" altLang="ja-JP" sz="2400" dirty="0">
              <a:solidFill>
                <a:schemeClr val="tx1"/>
              </a:solidFill>
            </a:endParaRPr>
          </a:p>
          <a:p>
            <a:pPr>
              <a:lnSpc>
                <a:spcPts val="3200"/>
              </a:lnSpc>
            </a:pPr>
            <a:r>
              <a:rPr kumimoji="1" lang="ja-JP" altLang="en-US" sz="2400" dirty="0">
                <a:solidFill>
                  <a:schemeClr val="tx1"/>
                </a:solidFill>
              </a:rPr>
              <a:t>　・大阪府は、男性は</a:t>
            </a:r>
            <a:r>
              <a:rPr kumimoji="1" lang="en-US" altLang="ja-JP" sz="2400" dirty="0">
                <a:solidFill>
                  <a:schemeClr val="tx1"/>
                </a:solidFill>
              </a:rPr>
              <a:t>77</a:t>
            </a:r>
            <a:r>
              <a:rPr kumimoji="1" lang="ja-JP" altLang="en-US" sz="2400" dirty="0" smtClean="0">
                <a:solidFill>
                  <a:schemeClr val="tx1"/>
                </a:solidFill>
              </a:rPr>
              <a:t>人増加（</a:t>
            </a:r>
            <a:r>
              <a:rPr kumimoji="1" lang="en-US" altLang="ja-JP" sz="2400" dirty="0" smtClean="0">
                <a:solidFill>
                  <a:schemeClr val="tx1"/>
                </a:solidFill>
              </a:rPr>
              <a:t>9.6</a:t>
            </a:r>
            <a:r>
              <a:rPr kumimoji="1" lang="ja-JP" altLang="en-US" sz="2400" dirty="0" smtClean="0">
                <a:solidFill>
                  <a:schemeClr val="tx1"/>
                </a:solidFill>
              </a:rPr>
              <a:t>％増）、</a:t>
            </a:r>
            <a:r>
              <a:rPr kumimoji="1" lang="ja-JP" altLang="en-US" sz="2400" dirty="0">
                <a:solidFill>
                  <a:schemeClr val="tx1"/>
                </a:solidFill>
              </a:rPr>
              <a:t>女性は</a:t>
            </a:r>
            <a:r>
              <a:rPr kumimoji="1" lang="en-US" altLang="ja-JP" sz="2400" dirty="0">
                <a:solidFill>
                  <a:schemeClr val="tx1"/>
                </a:solidFill>
              </a:rPr>
              <a:t>101</a:t>
            </a:r>
            <a:r>
              <a:rPr kumimoji="1" lang="ja-JP" altLang="en-US" sz="2400" dirty="0" smtClean="0">
                <a:solidFill>
                  <a:schemeClr val="tx1"/>
                </a:solidFill>
              </a:rPr>
              <a:t>人増加（</a:t>
            </a:r>
            <a:r>
              <a:rPr kumimoji="1" lang="en-US" altLang="ja-JP" sz="2400" dirty="0" smtClean="0">
                <a:solidFill>
                  <a:schemeClr val="tx1"/>
                </a:solidFill>
              </a:rPr>
              <a:t>23.7</a:t>
            </a:r>
            <a:r>
              <a:rPr kumimoji="1" lang="ja-JP" altLang="en-US" sz="2400" dirty="0" smtClean="0">
                <a:solidFill>
                  <a:schemeClr val="tx1"/>
                </a:solidFill>
              </a:rPr>
              <a:t>％増）。</a:t>
            </a:r>
            <a:endParaRPr kumimoji="1" lang="en-US" altLang="ja-JP" sz="2400" dirty="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中河内二次医療圏では</a:t>
            </a:r>
            <a:r>
              <a:rPr kumimoji="1" lang="ja-JP" altLang="en-US" sz="2400" dirty="0">
                <a:solidFill>
                  <a:schemeClr val="tx1"/>
                </a:solidFill>
              </a:rPr>
              <a:t>、男性は</a:t>
            </a:r>
            <a:r>
              <a:rPr kumimoji="1" lang="en-US" altLang="ja-JP" sz="2400" dirty="0">
                <a:solidFill>
                  <a:schemeClr val="tx1"/>
                </a:solidFill>
              </a:rPr>
              <a:t>9</a:t>
            </a:r>
            <a:r>
              <a:rPr kumimoji="1" lang="ja-JP" altLang="en-US" sz="2400" dirty="0">
                <a:solidFill>
                  <a:schemeClr val="tx1"/>
                </a:solidFill>
              </a:rPr>
              <a:t>人</a:t>
            </a:r>
            <a:r>
              <a:rPr kumimoji="1" lang="ja-JP" altLang="en-US" sz="2400" dirty="0" smtClean="0">
                <a:solidFill>
                  <a:schemeClr val="tx1"/>
                </a:solidFill>
              </a:rPr>
              <a:t>減少（</a:t>
            </a:r>
            <a:r>
              <a:rPr kumimoji="1" lang="en-US" altLang="ja-JP" sz="2400" dirty="0" smtClean="0">
                <a:solidFill>
                  <a:schemeClr val="tx1"/>
                </a:solidFill>
              </a:rPr>
              <a:t>10.7</a:t>
            </a:r>
            <a:r>
              <a:rPr kumimoji="1" lang="ja-JP" altLang="en-US" sz="2400" dirty="0" smtClean="0">
                <a:solidFill>
                  <a:schemeClr val="tx1"/>
                </a:solidFill>
              </a:rPr>
              <a:t>％減）、</a:t>
            </a:r>
            <a:r>
              <a:rPr kumimoji="1" lang="ja-JP" altLang="en-US" sz="2400" dirty="0">
                <a:solidFill>
                  <a:schemeClr val="tx1"/>
                </a:solidFill>
              </a:rPr>
              <a:t>女性は</a:t>
            </a:r>
            <a:r>
              <a:rPr kumimoji="1" lang="en-US" altLang="ja-JP" sz="2400" dirty="0">
                <a:solidFill>
                  <a:schemeClr val="tx1"/>
                </a:solidFill>
              </a:rPr>
              <a:t>2</a:t>
            </a:r>
            <a:r>
              <a:rPr kumimoji="1" lang="ja-JP" altLang="en-US" sz="2400" dirty="0">
                <a:solidFill>
                  <a:schemeClr val="tx1"/>
                </a:solidFill>
              </a:rPr>
              <a:t>人</a:t>
            </a:r>
            <a:r>
              <a:rPr kumimoji="1" lang="ja-JP" altLang="en-US" sz="2400" dirty="0" smtClean="0">
                <a:solidFill>
                  <a:schemeClr val="tx1"/>
                </a:solidFill>
              </a:rPr>
              <a:t>増加（</a:t>
            </a:r>
            <a:r>
              <a:rPr kumimoji="1" lang="en-US" altLang="ja-JP" sz="2400" dirty="0" smtClean="0">
                <a:solidFill>
                  <a:schemeClr val="tx1"/>
                </a:solidFill>
              </a:rPr>
              <a:t>4.2</a:t>
            </a:r>
            <a:r>
              <a:rPr kumimoji="1" lang="ja-JP" altLang="en-US" sz="2400" dirty="0" smtClean="0">
                <a:solidFill>
                  <a:schemeClr val="tx1"/>
                </a:solidFill>
              </a:rPr>
              <a:t>％増）。</a:t>
            </a:r>
            <a:endParaRPr kumimoji="1" lang="ja-JP" altLang="en-US" sz="2400" dirty="0">
              <a:solidFill>
                <a:schemeClr val="tx1"/>
              </a:solidFill>
            </a:endParaRPr>
          </a:p>
        </p:txBody>
      </p:sp>
      <p:pic>
        <p:nvPicPr>
          <p:cNvPr id="8" name="図 7"/>
          <p:cNvPicPr>
            <a:picLocks noChangeAspect="1"/>
          </p:cNvPicPr>
          <p:nvPr/>
        </p:nvPicPr>
        <p:blipFill>
          <a:blip r:embed="rId3"/>
          <a:stretch>
            <a:fillRect/>
          </a:stretch>
        </p:blipFill>
        <p:spPr>
          <a:xfrm>
            <a:off x="1193632" y="780693"/>
            <a:ext cx="4358573" cy="4322327"/>
          </a:xfrm>
          <a:prstGeom prst="rect">
            <a:avLst/>
          </a:prstGeom>
        </p:spPr>
      </p:pic>
      <p:pic>
        <p:nvPicPr>
          <p:cNvPr id="9" name="図 8"/>
          <p:cNvPicPr>
            <a:picLocks noChangeAspect="1"/>
          </p:cNvPicPr>
          <p:nvPr/>
        </p:nvPicPr>
        <p:blipFill>
          <a:blip r:embed="rId4"/>
          <a:stretch>
            <a:fillRect/>
          </a:stretch>
        </p:blipFill>
        <p:spPr>
          <a:xfrm>
            <a:off x="6347844" y="767246"/>
            <a:ext cx="4419987" cy="4328285"/>
          </a:xfrm>
          <a:prstGeom prst="rect">
            <a:avLst/>
          </a:prstGeom>
        </p:spPr>
      </p:pic>
      <p:sp>
        <p:nvSpPr>
          <p:cNvPr id="6" name="スライド番号プレースホルダー 5"/>
          <p:cNvSpPr>
            <a:spLocks noGrp="1"/>
          </p:cNvSpPr>
          <p:nvPr>
            <p:ph type="sldNum" sz="quarter" idx="12"/>
          </p:nvPr>
        </p:nvSpPr>
        <p:spPr/>
        <p:txBody>
          <a:bodyPr/>
          <a:lstStyle/>
          <a:p>
            <a:fld id="{48F63A3B-78C7-47BE-AE5E-E10140E04643}" type="slidenum">
              <a:rPr lang="en-US" smtClean="0"/>
              <a:t>3</a:t>
            </a:fld>
            <a:endParaRPr lang="en-US" dirty="0"/>
          </a:p>
        </p:txBody>
      </p:sp>
      <p:sp>
        <p:nvSpPr>
          <p:cNvPr id="7" name="タイトル 1"/>
          <p:cNvSpPr txBox="1">
            <a:spLocks/>
          </p:cNvSpPr>
          <p:nvPr/>
        </p:nvSpPr>
        <p:spPr>
          <a:xfrm>
            <a:off x="9485878" y="5039799"/>
            <a:ext cx="2879753"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a:t>資料元：自殺統計（発見地・発見日）より</a:t>
            </a:r>
          </a:p>
        </p:txBody>
      </p:sp>
    </p:spTree>
    <p:extLst>
      <p:ext uri="{BB962C8B-B14F-4D97-AF65-F5344CB8AC3E}">
        <p14:creationId xmlns:p14="http://schemas.microsoft.com/office/powerpoint/2010/main" val="1041204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271" y="176867"/>
            <a:ext cx="10515600" cy="663575"/>
          </a:xfrm>
        </p:spPr>
        <p:txBody>
          <a:bodyPr>
            <a:normAutofit/>
          </a:bodyPr>
          <a:lstStyle/>
          <a:p>
            <a:r>
              <a:rPr lang="ja-JP" altLang="en-US" sz="2800" dirty="0"/>
              <a:t>年齢</a:t>
            </a:r>
            <a:r>
              <a:rPr lang="ja-JP" altLang="en-US" sz="2800" dirty="0" smtClean="0"/>
              <a:t>別自殺者数　（男性）　大阪府・中河内</a:t>
            </a:r>
            <a:endParaRPr kumimoji="1" lang="ja-JP" altLang="en-US" sz="2800" dirty="0"/>
          </a:p>
        </p:txBody>
      </p:sp>
      <p:sp>
        <p:nvSpPr>
          <p:cNvPr id="4" name="角丸四角形 3"/>
          <p:cNvSpPr/>
          <p:nvPr/>
        </p:nvSpPr>
        <p:spPr>
          <a:xfrm>
            <a:off x="408910" y="4992321"/>
            <a:ext cx="11283043" cy="1663972"/>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400" dirty="0" smtClean="0">
                <a:solidFill>
                  <a:schemeClr val="tx1"/>
                </a:solidFill>
              </a:rPr>
              <a:t>年齢</a:t>
            </a:r>
            <a:r>
              <a:rPr kumimoji="1" lang="ja-JP" altLang="en-US" sz="2400" dirty="0">
                <a:solidFill>
                  <a:schemeClr val="tx1"/>
                </a:solidFill>
              </a:rPr>
              <a:t>別の男性について</a:t>
            </a:r>
            <a:endParaRPr kumimoji="1" lang="en-US" altLang="ja-JP" sz="2400" dirty="0">
              <a:solidFill>
                <a:schemeClr val="tx1"/>
              </a:solidFill>
            </a:endParaRPr>
          </a:p>
          <a:p>
            <a:pPr>
              <a:lnSpc>
                <a:spcPts val="3200"/>
              </a:lnSpc>
            </a:pPr>
            <a:r>
              <a:rPr kumimoji="1" lang="ja-JP" altLang="en-US" sz="2800" dirty="0">
                <a:solidFill>
                  <a:schemeClr val="tx1"/>
                </a:solidFill>
              </a:rPr>
              <a:t>　</a:t>
            </a:r>
            <a:r>
              <a:rPr kumimoji="1" lang="ja-JP" altLang="en-US" sz="2400" dirty="0" smtClean="0">
                <a:solidFill>
                  <a:schemeClr val="tx1"/>
                </a:solidFill>
              </a:rPr>
              <a:t>・大阪府は、特に増加傾向が見られるのは、「</a:t>
            </a:r>
            <a:r>
              <a:rPr kumimoji="1" lang="en-US" altLang="ja-JP" sz="2400" dirty="0" smtClean="0">
                <a:solidFill>
                  <a:schemeClr val="tx1"/>
                </a:solidFill>
              </a:rPr>
              <a:t>30</a:t>
            </a:r>
            <a:r>
              <a:rPr kumimoji="1" lang="ja-JP" altLang="en-US" sz="2400" dirty="0" smtClean="0">
                <a:solidFill>
                  <a:schemeClr val="tx1"/>
                </a:solidFill>
              </a:rPr>
              <a:t>代」</a:t>
            </a:r>
            <a:r>
              <a:rPr kumimoji="1" lang="en-US" altLang="ja-JP" sz="2400" dirty="0" smtClean="0">
                <a:solidFill>
                  <a:schemeClr val="tx1"/>
                </a:solidFill>
              </a:rPr>
              <a:t>28</a:t>
            </a:r>
            <a:r>
              <a:rPr kumimoji="1" lang="ja-JP" altLang="en-US" sz="2400" dirty="0" smtClean="0">
                <a:solidFill>
                  <a:schemeClr val="tx1"/>
                </a:solidFill>
              </a:rPr>
              <a:t>人増、「</a:t>
            </a:r>
            <a:r>
              <a:rPr kumimoji="1" lang="en-US" altLang="ja-JP" sz="2400" dirty="0" smtClean="0">
                <a:solidFill>
                  <a:schemeClr val="tx1"/>
                </a:solidFill>
              </a:rPr>
              <a:t>60</a:t>
            </a:r>
            <a:r>
              <a:rPr kumimoji="1" lang="ja-JP" altLang="en-US" sz="2400" dirty="0">
                <a:solidFill>
                  <a:schemeClr val="tx1"/>
                </a:solidFill>
              </a:rPr>
              <a:t>代</a:t>
            </a:r>
            <a:r>
              <a:rPr kumimoji="1" lang="ja-JP" altLang="en-US" sz="2400" dirty="0" smtClean="0">
                <a:solidFill>
                  <a:schemeClr val="tx1"/>
                </a:solidFill>
              </a:rPr>
              <a:t>」</a:t>
            </a:r>
            <a:r>
              <a:rPr kumimoji="1" lang="en-US" altLang="ja-JP" sz="2400" dirty="0" smtClean="0">
                <a:solidFill>
                  <a:schemeClr val="tx1"/>
                </a:solidFill>
              </a:rPr>
              <a:t>36</a:t>
            </a:r>
            <a:r>
              <a:rPr kumimoji="1" lang="ja-JP" altLang="en-US" sz="2400" dirty="0" smtClean="0">
                <a:solidFill>
                  <a:schemeClr val="tx1"/>
                </a:solidFill>
              </a:rPr>
              <a:t>人増、</a:t>
            </a:r>
            <a:endParaRPr kumimoji="1" lang="en-US" altLang="ja-JP" sz="2400" dirty="0" smtClean="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　「</a:t>
            </a:r>
            <a:r>
              <a:rPr kumimoji="1" lang="en-US" altLang="ja-JP" sz="2400" dirty="0" smtClean="0">
                <a:solidFill>
                  <a:schemeClr val="tx1"/>
                </a:solidFill>
              </a:rPr>
              <a:t>80</a:t>
            </a:r>
            <a:r>
              <a:rPr kumimoji="1" lang="ja-JP" altLang="en-US" sz="2400" dirty="0" smtClean="0">
                <a:solidFill>
                  <a:schemeClr val="tx1"/>
                </a:solidFill>
              </a:rPr>
              <a:t>歳以上」</a:t>
            </a:r>
            <a:r>
              <a:rPr kumimoji="1" lang="en-US" altLang="ja-JP" sz="2400" dirty="0" smtClean="0">
                <a:solidFill>
                  <a:schemeClr val="tx1"/>
                </a:solidFill>
              </a:rPr>
              <a:t>11</a:t>
            </a:r>
            <a:r>
              <a:rPr kumimoji="1" lang="ja-JP" altLang="en-US" sz="2400" dirty="0" smtClean="0">
                <a:solidFill>
                  <a:schemeClr val="tx1"/>
                </a:solidFill>
              </a:rPr>
              <a:t>人増</a:t>
            </a:r>
            <a:endParaRPr kumimoji="1" lang="en-US" altLang="ja-JP" sz="2400" dirty="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中河内二次医療圏では</a:t>
            </a:r>
            <a:r>
              <a:rPr kumimoji="1" lang="ja-JP" altLang="en-US" sz="2400" dirty="0">
                <a:solidFill>
                  <a:schemeClr val="tx1"/>
                </a:solidFill>
              </a:rPr>
              <a:t>、「</a:t>
            </a:r>
            <a:r>
              <a:rPr kumimoji="1" lang="en-US" altLang="ja-JP" sz="2400" dirty="0">
                <a:solidFill>
                  <a:schemeClr val="tx1"/>
                </a:solidFill>
              </a:rPr>
              <a:t>20</a:t>
            </a:r>
            <a:r>
              <a:rPr kumimoji="1" lang="ja-JP" altLang="en-US" sz="2400" dirty="0">
                <a:solidFill>
                  <a:schemeClr val="tx1"/>
                </a:solidFill>
              </a:rPr>
              <a:t>歳未満</a:t>
            </a:r>
            <a:r>
              <a:rPr kumimoji="1" lang="ja-JP" altLang="en-US" sz="2400" dirty="0" smtClean="0">
                <a:solidFill>
                  <a:schemeClr val="tx1"/>
                </a:solidFill>
              </a:rPr>
              <a:t>」</a:t>
            </a:r>
            <a:r>
              <a:rPr kumimoji="1" lang="en-US" altLang="ja-JP" sz="2400" dirty="0" smtClean="0">
                <a:solidFill>
                  <a:schemeClr val="tx1"/>
                </a:solidFill>
              </a:rPr>
              <a:t>3</a:t>
            </a:r>
            <a:r>
              <a:rPr kumimoji="1" lang="ja-JP" altLang="en-US" sz="2400" dirty="0" smtClean="0">
                <a:solidFill>
                  <a:schemeClr val="tx1"/>
                </a:solidFill>
              </a:rPr>
              <a:t>人増、</a:t>
            </a:r>
            <a:r>
              <a:rPr kumimoji="1" lang="ja-JP" altLang="en-US" sz="2400" dirty="0">
                <a:solidFill>
                  <a:schemeClr val="tx1"/>
                </a:solidFill>
              </a:rPr>
              <a:t>「</a:t>
            </a:r>
            <a:r>
              <a:rPr kumimoji="1" lang="en-US" altLang="ja-JP" sz="2400" dirty="0">
                <a:solidFill>
                  <a:schemeClr val="tx1"/>
                </a:solidFill>
              </a:rPr>
              <a:t>60</a:t>
            </a:r>
            <a:r>
              <a:rPr kumimoji="1" lang="ja-JP" altLang="en-US" sz="2400" dirty="0">
                <a:solidFill>
                  <a:schemeClr val="tx1"/>
                </a:solidFill>
              </a:rPr>
              <a:t>代</a:t>
            </a:r>
            <a:r>
              <a:rPr kumimoji="1" lang="ja-JP" altLang="en-US" sz="2400" dirty="0" smtClean="0">
                <a:solidFill>
                  <a:schemeClr val="tx1"/>
                </a:solidFill>
              </a:rPr>
              <a:t>」</a:t>
            </a:r>
            <a:r>
              <a:rPr kumimoji="1" lang="en-US" altLang="ja-JP" sz="2400" dirty="0" smtClean="0">
                <a:solidFill>
                  <a:schemeClr val="tx1"/>
                </a:solidFill>
              </a:rPr>
              <a:t>3</a:t>
            </a:r>
            <a:r>
              <a:rPr kumimoji="1" lang="ja-JP" altLang="en-US" sz="2400" dirty="0" smtClean="0">
                <a:solidFill>
                  <a:schemeClr val="tx1"/>
                </a:solidFill>
              </a:rPr>
              <a:t>人増、</a:t>
            </a:r>
            <a:r>
              <a:rPr kumimoji="1" lang="ja-JP" altLang="en-US" sz="2400" dirty="0">
                <a:solidFill>
                  <a:schemeClr val="tx1"/>
                </a:solidFill>
              </a:rPr>
              <a:t>「</a:t>
            </a:r>
            <a:r>
              <a:rPr kumimoji="1" lang="en-US" altLang="ja-JP" sz="2400" dirty="0">
                <a:solidFill>
                  <a:schemeClr val="tx1"/>
                </a:solidFill>
              </a:rPr>
              <a:t>80</a:t>
            </a:r>
            <a:r>
              <a:rPr kumimoji="1" lang="ja-JP" altLang="en-US" sz="2400" dirty="0">
                <a:solidFill>
                  <a:schemeClr val="tx1"/>
                </a:solidFill>
              </a:rPr>
              <a:t>代</a:t>
            </a:r>
            <a:r>
              <a:rPr kumimoji="1" lang="ja-JP" altLang="en-US" sz="2400" dirty="0" smtClean="0">
                <a:solidFill>
                  <a:schemeClr val="tx1"/>
                </a:solidFill>
              </a:rPr>
              <a:t>」</a:t>
            </a:r>
            <a:r>
              <a:rPr kumimoji="1" lang="en-US" altLang="ja-JP" sz="2400" dirty="0" smtClean="0">
                <a:solidFill>
                  <a:schemeClr val="tx1"/>
                </a:solidFill>
              </a:rPr>
              <a:t>2</a:t>
            </a:r>
            <a:r>
              <a:rPr kumimoji="1" lang="ja-JP" altLang="en-US" sz="2400" dirty="0" smtClean="0">
                <a:solidFill>
                  <a:schemeClr val="tx1"/>
                </a:solidFill>
              </a:rPr>
              <a:t>人増</a:t>
            </a:r>
            <a:endParaRPr kumimoji="1" lang="ja-JP" altLang="en-US" sz="2400" dirty="0">
              <a:solidFill>
                <a:schemeClr val="tx1"/>
              </a:solidFill>
            </a:endParaRPr>
          </a:p>
        </p:txBody>
      </p:sp>
      <p:pic>
        <p:nvPicPr>
          <p:cNvPr id="7" name="図 6"/>
          <p:cNvPicPr>
            <a:picLocks noChangeAspect="1"/>
          </p:cNvPicPr>
          <p:nvPr/>
        </p:nvPicPr>
        <p:blipFill>
          <a:blip r:embed="rId3"/>
          <a:stretch>
            <a:fillRect/>
          </a:stretch>
        </p:blipFill>
        <p:spPr>
          <a:xfrm>
            <a:off x="862274" y="837166"/>
            <a:ext cx="5007068" cy="3775461"/>
          </a:xfrm>
          <a:prstGeom prst="rect">
            <a:avLst/>
          </a:prstGeom>
        </p:spPr>
      </p:pic>
      <p:pic>
        <p:nvPicPr>
          <p:cNvPr id="3" name="図 2"/>
          <p:cNvPicPr>
            <a:picLocks noChangeAspect="1"/>
          </p:cNvPicPr>
          <p:nvPr/>
        </p:nvPicPr>
        <p:blipFill>
          <a:blip r:embed="rId4"/>
          <a:stretch>
            <a:fillRect/>
          </a:stretch>
        </p:blipFill>
        <p:spPr>
          <a:xfrm>
            <a:off x="6050431" y="837166"/>
            <a:ext cx="5058440" cy="3821604"/>
          </a:xfrm>
          <a:prstGeom prst="rect">
            <a:avLst/>
          </a:prstGeom>
        </p:spPr>
      </p:pic>
      <p:sp>
        <p:nvSpPr>
          <p:cNvPr id="8" name="スライド番号プレースホルダー 7"/>
          <p:cNvSpPr>
            <a:spLocks noGrp="1"/>
          </p:cNvSpPr>
          <p:nvPr>
            <p:ph type="sldNum" sz="quarter" idx="12"/>
          </p:nvPr>
        </p:nvSpPr>
        <p:spPr/>
        <p:txBody>
          <a:bodyPr/>
          <a:lstStyle/>
          <a:p>
            <a:fld id="{48F63A3B-78C7-47BE-AE5E-E10140E04643}" type="slidenum">
              <a:rPr lang="en-US" smtClean="0"/>
              <a:t>4</a:t>
            </a:fld>
            <a:endParaRPr lang="en-US" dirty="0"/>
          </a:p>
        </p:txBody>
      </p:sp>
      <p:sp>
        <p:nvSpPr>
          <p:cNvPr id="9" name="タイトル 1"/>
          <p:cNvSpPr txBox="1">
            <a:spLocks/>
          </p:cNvSpPr>
          <p:nvPr/>
        </p:nvSpPr>
        <p:spPr>
          <a:xfrm>
            <a:off x="9440395" y="4643862"/>
            <a:ext cx="2879753"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a:t>資料元：自殺統計（発見地・発見日）より</a:t>
            </a:r>
          </a:p>
        </p:txBody>
      </p:sp>
    </p:spTree>
    <p:extLst>
      <p:ext uri="{BB962C8B-B14F-4D97-AF65-F5344CB8AC3E}">
        <p14:creationId xmlns:p14="http://schemas.microsoft.com/office/powerpoint/2010/main" val="3601629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271" y="176867"/>
            <a:ext cx="10515600" cy="663575"/>
          </a:xfrm>
        </p:spPr>
        <p:txBody>
          <a:bodyPr>
            <a:normAutofit/>
          </a:bodyPr>
          <a:lstStyle/>
          <a:p>
            <a:r>
              <a:rPr lang="ja-JP" altLang="en-US" sz="2800" dirty="0"/>
              <a:t>年齢</a:t>
            </a:r>
            <a:r>
              <a:rPr lang="ja-JP" altLang="en-US" sz="2800" dirty="0" smtClean="0"/>
              <a:t>別自殺者数　（女性）　大阪府・中河内</a:t>
            </a:r>
            <a:endParaRPr kumimoji="1" lang="ja-JP" altLang="en-US" sz="2800" dirty="0"/>
          </a:p>
        </p:txBody>
      </p:sp>
      <p:sp>
        <p:nvSpPr>
          <p:cNvPr id="4" name="角丸四角形 3"/>
          <p:cNvSpPr/>
          <p:nvPr/>
        </p:nvSpPr>
        <p:spPr>
          <a:xfrm>
            <a:off x="506186" y="5065700"/>
            <a:ext cx="11283043" cy="1657829"/>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800" dirty="0" smtClean="0">
                <a:solidFill>
                  <a:schemeClr val="tx1"/>
                </a:solidFill>
              </a:rPr>
              <a:t>　</a:t>
            </a:r>
            <a:r>
              <a:rPr kumimoji="1" lang="ja-JP" altLang="en-US" sz="2400" dirty="0">
                <a:solidFill>
                  <a:schemeClr val="tx1"/>
                </a:solidFill>
              </a:rPr>
              <a:t>年齢別</a:t>
            </a:r>
            <a:r>
              <a:rPr kumimoji="1" lang="ja-JP" altLang="en-US" sz="2400" dirty="0" smtClean="0">
                <a:solidFill>
                  <a:schemeClr val="tx1"/>
                </a:solidFill>
              </a:rPr>
              <a:t>の</a:t>
            </a:r>
            <a:r>
              <a:rPr kumimoji="1" lang="ja-JP" altLang="en-US" sz="2400" dirty="0">
                <a:solidFill>
                  <a:schemeClr val="tx1"/>
                </a:solidFill>
              </a:rPr>
              <a:t>女性</a:t>
            </a:r>
            <a:r>
              <a:rPr kumimoji="1" lang="ja-JP" altLang="en-US" sz="2400" dirty="0" smtClean="0">
                <a:solidFill>
                  <a:schemeClr val="tx1"/>
                </a:solidFill>
              </a:rPr>
              <a:t>について</a:t>
            </a:r>
            <a:endParaRPr kumimoji="1" lang="en-US" altLang="ja-JP" sz="2400" dirty="0">
              <a:solidFill>
                <a:schemeClr val="tx1"/>
              </a:solidFill>
            </a:endParaRPr>
          </a:p>
          <a:p>
            <a:pPr>
              <a:lnSpc>
                <a:spcPts val="3200"/>
              </a:lnSpc>
            </a:pPr>
            <a:r>
              <a:rPr kumimoji="1" lang="ja-JP" altLang="en-US" sz="2400" dirty="0" smtClean="0">
                <a:solidFill>
                  <a:schemeClr val="tx1"/>
                </a:solidFill>
              </a:rPr>
              <a:t>　・大阪府では</a:t>
            </a:r>
            <a:r>
              <a:rPr kumimoji="1" lang="ja-JP" altLang="en-US" sz="2400" dirty="0">
                <a:solidFill>
                  <a:schemeClr val="tx1"/>
                </a:solidFill>
              </a:rPr>
              <a:t>、「</a:t>
            </a:r>
            <a:r>
              <a:rPr kumimoji="1" lang="en-US" altLang="ja-JP" sz="2400" dirty="0">
                <a:solidFill>
                  <a:schemeClr val="tx1"/>
                </a:solidFill>
              </a:rPr>
              <a:t>20</a:t>
            </a:r>
            <a:r>
              <a:rPr kumimoji="1" lang="ja-JP" altLang="en-US" sz="2400" dirty="0">
                <a:solidFill>
                  <a:schemeClr val="tx1"/>
                </a:solidFill>
              </a:rPr>
              <a:t>歳未満</a:t>
            </a:r>
            <a:r>
              <a:rPr kumimoji="1" lang="ja-JP" altLang="en-US" sz="2400" dirty="0" smtClean="0">
                <a:solidFill>
                  <a:schemeClr val="tx1"/>
                </a:solidFill>
              </a:rPr>
              <a:t>」</a:t>
            </a:r>
            <a:r>
              <a:rPr kumimoji="1" lang="en-US" altLang="ja-JP" sz="2400" dirty="0" smtClean="0">
                <a:solidFill>
                  <a:schemeClr val="tx1"/>
                </a:solidFill>
              </a:rPr>
              <a:t>9</a:t>
            </a:r>
            <a:r>
              <a:rPr kumimoji="1" lang="ja-JP" altLang="en-US" sz="2400" dirty="0" smtClean="0">
                <a:solidFill>
                  <a:schemeClr val="tx1"/>
                </a:solidFill>
              </a:rPr>
              <a:t>人増、</a:t>
            </a:r>
            <a:r>
              <a:rPr kumimoji="1" lang="ja-JP" altLang="en-US" sz="2400" dirty="0">
                <a:solidFill>
                  <a:schemeClr val="tx1"/>
                </a:solidFill>
              </a:rPr>
              <a:t>「</a:t>
            </a:r>
            <a:r>
              <a:rPr kumimoji="1" lang="en-US" altLang="ja-JP" sz="2400" dirty="0">
                <a:solidFill>
                  <a:schemeClr val="tx1"/>
                </a:solidFill>
              </a:rPr>
              <a:t>20</a:t>
            </a:r>
            <a:r>
              <a:rPr kumimoji="1" lang="ja-JP" altLang="en-US" sz="2400" dirty="0" smtClean="0">
                <a:solidFill>
                  <a:schemeClr val="tx1"/>
                </a:solidFill>
              </a:rPr>
              <a:t>代」</a:t>
            </a:r>
            <a:r>
              <a:rPr kumimoji="1" lang="en-US" altLang="ja-JP" sz="2400" dirty="0" smtClean="0">
                <a:solidFill>
                  <a:schemeClr val="tx1"/>
                </a:solidFill>
              </a:rPr>
              <a:t>23</a:t>
            </a:r>
            <a:r>
              <a:rPr kumimoji="1" lang="ja-JP" altLang="en-US" sz="2400" dirty="0" smtClean="0">
                <a:solidFill>
                  <a:schemeClr val="tx1"/>
                </a:solidFill>
              </a:rPr>
              <a:t>人増、「</a:t>
            </a:r>
            <a:r>
              <a:rPr kumimoji="1" lang="en-US" altLang="ja-JP" sz="2400" dirty="0" smtClean="0">
                <a:solidFill>
                  <a:schemeClr val="tx1"/>
                </a:solidFill>
              </a:rPr>
              <a:t>30</a:t>
            </a:r>
            <a:r>
              <a:rPr kumimoji="1" lang="ja-JP" altLang="en-US" sz="2400" dirty="0">
                <a:solidFill>
                  <a:schemeClr val="tx1"/>
                </a:solidFill>
              </a:rPr>
              <a:t>代</a:t>
            </a:r>
            <a:r>
              <a:rPr kumimoji="1" lang="ja-JP" altLang="en-US" sz="2400" dirty="0" smtClean="0">
                <a:solidFill>
                  <a:schemeClr val="tx1"/>
                </a:solidFill>
              </a:rPr>
              <a:t>」</a:t>
            </a:r>
            <a:r>
              <a:rPr kumimoji="1" lang="en-US" altLang="ja-JP" sz="2400" dirty="0">
                <a:solidFill>
                  <a:schemeClr val="tx1"/>
                </a:solidFill>
              </a:rPr>
              <a:t>13</a:t>
            </a:r>
            <a:r>
              <a:rPr kumimoji="1" lang="ja-JP" altLang="en-US" sz="2400" dirty="0" smtClean="0">
                <a:solidFill>
                  <a:schemeClr val="tx1"/>
                </a:solidFill>
              </a:rPr>
              <a:t>人増、</a:t>
            </a:r>
            <a:endParaRPr kumimoji="1" lang="en-US" altLang="ja-JP" sz="2400" dirty="0" smtClean="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　「</a:t>
            </a:r>
            <a:r>
              <a:rPr kumimoji="1" lang="en-US" altLang="ja-JP" sz="2400" dirty="0">
                <a:solidFill>
                  <a:schemeClr val="tx1"/>
                </a:solidFill>
              </a:rPr>
              <a:t>50</a:t>
            </a:r>
            <a:r>
              <a:rPr kumimoji="1" lang="ja-JP" altLang="en-US" sz="2400" dirty="0">
                <a:solidFill>
                  <a:schemeClr val="tx1"/>
                </a:solidFill>
              </a:rPr>
              <a:t>代以上</a:t>
            </a:r>
            <a:r>
              <a:rPr kumimoji="1" lang="ja-JP" altLang="en-US" sz="2400" dirty="0" smtClean="0">
                <a:solidFill>
                  <a:schemeClr val="tx1"/>
                </a:solidFill>
              </a:rPr>
              <a:t>」</a:t>
            </a:r>
            <a:r>
              <a:rPr kumimoji="1" lang="en-US" altLang="ja-JP" sz="2400" dirty="0" smtClean="0">
                <a:solidFill>
                  <a:schemeClr val="tx1"/>
                </a:solidFill>
              </a:rPr>
              <a:t>65</a:t>
            </a:r>
            <a:r>
              <a:rPr kumimoji="1" lang="ja-JP" altLang="en-US" sz="2400" dirty="0" smtClean="0">
                <a:solidFill>
                  <a:schemeClr val="tx1"/>
                </a:solidFill>
              </a:rPr>
              <a:t>人増</a:t>
            </a:r>
            <a:endParaRPr kumimoji="1" lang="en-US" altLang="ja-JP" sz="2400" dirty="0" smtClean="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中河内二次医療圏では</a:t>
            </a:r>
            <a:r>
              <a:rPr kumimoji="1" lang="ja-JP" altLang="en-US" sz="2400" dirty="0">
                <a:solidFill>
                  <a:schemeClr val="tx1"/>
                </a:solidFill>
              </a:rPr>
              <a:t>、「</a:t>
            </a:r>
            <a:r>
              <a:rPr kumimoji="1" lang="en-US" altLang="ja-JP" sz="2400" dirty="0">
                <a:solidFill>
                  <a:schemeClr val="tx1"/>
                </a:solidFill>
              </a:rPr>
              <a:t>20</a:t>
            </a:r>
            <a:r>
              <a:rPr kumimoji="1" lang="ja-JP" altLang="en-US" sz="2400" dirty="0" smtClean="0">
                <a:solidFill>
                  <a:schemeClr val="tx1"/>
                </a:solidFill>
              </a:rPr>
              <a:t>代」</a:t>
            </a:r>
            <a:r>
              <a:rPr kumimoji="1" lang="en-US" altLang="ja-JP" sz="2400" dirty="0" smtClean="0">
                <a:solidFill>
                  <a:schemeClr val="tx1"/>
                </a:solidFill>
              </a:rPr>
              <a:t>5</a:t>
            </a:r>
            <a:r>
              <a:rPr kumimoji="1" lang="ja-JP" altLang="en-US" sz="2400" dirty="0" smtClean="0">
                <a:solidFill>
                  <a:schemeClr val="tx1"/>
                </a:solidFill>
              </a:rPr>
              <a:t>人増、「</a:t>
            </a:r>
            <a:r>
              <a:rPr kumimoji="1" lang="en-US" altLang="ja-JP" sz="2400" dirty="0" smtClean="0">
                <a:solidFill>
                  <a:schemeClr val="tx1"/>
                </a:solidFill>
              </a:rPr>
              <a:t>30</a:t>
            </a:r>
            <a:r>
              <a:rPr kumimoji="1" lang="ja-JP" altLang="en-US" sz="2400" dirty="0">
                <a:solidFill>
                  <a:schemeClr val="tx1"/>
                </a:solidFill>
              </a:rPr>
              <a:t>代</a:t>
            </a:r>
            <a:r>
              <a:rPr kumimoji="1" lang="ja-JP" altLang="en-US" sz="2400" dirty="0" smtClean="0">
                <a:solidFill>
                  <a:schemeClr val="tx1"/>
                </a:solidFill>
              </a:rPr>
              <a:t>」</a:t>
            </a:r>
            <a:r>
              <a:rPr kumimoji="1" lang="en-US" altLang="ja-JP" sz="2400" dirty="0" smtClean="0">
                <a:solidFill>
                  <a:schemeClr val="tx1"/>
                </a:solidFill>
              </a:rPr>
              <a:t>5</a:t>
            </a:r>
            <a:r>
              <a:rPr kumimoji="1" lang="ja-JP" altLang="en-US" sz="2400" dirty="0" smtClean="0">
                <a:solidFill>
                  <a:schemeClr val="tx1"/>
                </a:solidFill>
              </a:rPr>
              <a:t>人増、</a:t>
            </a:r>
            <a:r>
              <a:rPr kumimoji="1" lang="ja-JP" altLang="en-US" sz="2400" dirty="0">
                <a:solidFill>
                  <a:schemeClr val="tx1"/>
                </a:solidFill>
              </a:rPr>
              <a:t>「</a:t>
            </a:r>
            <a:r>
              <a:rPr kumimoji="1" lang="en-US" altLang="ja-JP" sz="2400" dirty="0">
                <a:solidFill>
                  <a:schemeClr val="tx1"/>
                </a:solidFill>
              </a:rPr>
              <a:t>50</a:t>
            </a:r>
            <a:r>
              <a:rPr kumimoji="1" lang="ja-JP" altLang="en-US" sz="2400" dirty="0">
                <a:solidFill>
                  <a:schemeClr val="tx1"/>
                </a:solidFill>
              </a:rPr>
              <a:t>代</a:t>
            </a:r>
            <a:r>
              <a:rPr kumimoji="1" lang="ja-JP" altLang="en-US" sz="2400" dirty="0" smtClean="0">
                <a:solidFill>
                  <a:schemeClr val="tx1"/>
                </a:solidFill>
              </a:rPr>
              <a:t>」</a:t>
            </a:r>
            <a:r>
              <a:rPr kumimoji="1" lang="en-US" altLang="ja-JP" sz="2400" dirty="0" smtClean="0">
                <a:solidFill>
                  <a:schemeClr val="tx1"/>
                </a:solidFill>
              </a:rPr>
              <a:t>3</a:t>
            </a:r>
            <a:r>
              <a:rPr kumimoji="1" lang="ja-JP" altLang="en-US" sz="2400" dirty="0" smtClean="0">
                <a:solidFill>
                  <a:schemeClr val="tx1"/>
                </a:solidFill>
              </a:rPr>
              <a:t>人増</a:t>
            </a:r>
            <a:endParaRPr kumimoji="1" lang="ja-JP" altLang="en-US" sz="2400" dirty="0">
              <a:solidFill>
                <a:schemeClr val="tx1"/>
              </a:solidFill>
            </a:endParaRPr>
          </a:p>
        </p:txBody>
      </p:sp>
      <p:pic>
        <p:nvPicPr>
          <p:cNvPr id="9" name="図 8"/>
          <p:cNvPicPr>
            <a:picLocks noChangeAspect="1"/>
          </p:cNvPicPr>
          <p:nvPr/>
        </p:nvPicPr>
        <p:blipFill>
          <a:blip r:embed="rId3"/>
          <a:stretch>
            <a:fillRect/>
          </a:stretch>
        </p:blipFill>
        <p:spPr>
          <a:xfrm>
            <a:off x="772732" y="938873"/>
            <a:ext cx="5078339" cy="3802466"/>
          </a:xfrm>
          <a:prstGeom prst="rect">
            <a:avLst/>
          </a:prstGeom>
        </p:spPr>
      </p:pic>
      <p:pic>
        <p:nvPicPr>
          <p:cNvPr id="3" name="図 2"/>
          <p:cNvPicPr>
            <a:picLocks noChangeAspect="1"/>
          </p:cNvPicPr>
          <p:nvPr/>
        </p:nvPicPr>
        <p:blipFill>
          <a:blip r:embed="rId4"/>
          <a:stretch>
            <a:fillRect/>
          </a:stretch>
        </p:blipFill>
        <p:spPr>
          <a:xfrm>
            <a:off x="6147707" y="925426"/>
            <a:ext cx="5163189" cy="3802466"/>
          </a:xfrm>
          <a:prstGeom prst="rect">
            <a:avLst/>
          </a:prstGeom>
        </p:spPr>
      </p:pic>
      <p:sp>
        <p:nvSpPr>
          <p:cNvPr id="7" name="スライド番号プレースホルダー 6"/>
          <p:cNvSpPr>
            <a:spLocks noGrp="1"/>
          </p:cNvSpPr>
          <p:nvPr>
            <p:ph type="sldNum" sz="quarter" idx="12"/>
          </p:nvPr>
        </p:nvSpPr>
        <p:spPr/>
        <p:txBody>
          <a:bodyPr/>
          <a:lstStyle/>
          <a:p>
            <a:fld id="{48F63A3B-78C7-47BE-AE5E-E10140E04643}" type="slidenum">
              <a:rPr lang="en-US" smtClean="0"/>
              <a:t>5</a:t>
            </a:fld>
            <a:endParaRPr lang="en-US" dirty="0"/>
          </a:p>
        </p:txBody>
      </p:sp>
      <p:sp>
        <p:nvSpPr>
          <p:cNvPr id="8" name="タイトル 1"/>
          <p:cNvSpPr txBox="1">
            <a:spLocks/>
          </p:cNvSpPr>
          <p:nvPr/>
        </p:nvSpPr>
        <p:spPr>
          <a:xfrm>
            <a:off x="9448800" y="4700998"/>
            <a:ext cx="2879753"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a:t>資料元：自殺統計（発見地・発見日）より</a:t>
            </a:r>
          </a:p>
        </p:txBody>
      </p:sp>
    </p:spTree>
    <p:extLst>
      <p:ext uri="{BB962C8B-B14F-4D97-AF65-F5344CB8AC3E}">
        <p14:creationId xmlns:p14="http://schemas.microsoft.com/office/powerpoint/2010/main" val="62000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8F63A3B-78C7-47BE-AE5E-E10140E04643}" type="slidenum">
              <a:rPr lang="en-US" smtClean="0"/>
              <a:t>6</a:t>
            </a:fld>
            <a:endParaRPr lang="en-US" dirty="0"/>
          </a:p>
        </p:txBody>
      </p:sp>
      <p:sp>
        <p:nvSpPr>
          <p:cNvPr id="5" name="テキスト ボックス 2"/>
          <p:cNvSpPr txBox="1">
            <a:spLocks noChangeArrowheads="1"/>
          </p:cNvSpPr>
          <p:nvPr/>
        </p:nvSpPr>
        <p:spPr bwMode="auto">
          <a:xfrm>
            <a:off x="2024743" y="176213"/>
            <a:ext cx="7690757" cy="520700"/>
          </a:xfrm>
          <a:prstGeom prst="rect">
            <a:avLst/>
          </a:prstGeom>
          <a:solidFill>
            <a:srgbClr val="FFFFFF"/>
          </a:solidFill>
          <a:ln w="9525">
            <a:solidFill>
              <a:srgbClr val="000000"/>
            </a:solidFill>
            <a:miter lim="800000"/>
            <a:headEnd/>
            <a:tailEnd/>
          </a:ln>
          <a:effectLst>
            <a:glow rad="101600">
              <a:schemeClr val="accent1">
                <a:satMod val="175000"/>
                <a:alpha val="40000"/>
              </a:schemeClr>
            </a:glow>
          </a:effectLst>
        </p:spPr>
        <p:txBody>
          <a:bodyPr rot="0" vert="horz" wrap="square" lIns="91440" tIns="45720" rIns="91440" bIns="45720" anchor="t" anchorCtr="0">
            <a:noAutofit/>
          </a:bodyPr>
          <a:lstStyle/>
          <a:p>
            <a:pPr algn="ctr">
              <a:spcAft>
                <a:spcPts val="0"/>
              </a:spcAft>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テキスト ボックス 2"/>
          <p:cNvSpPr txBox="1">
            <a:spLocks noChangeArrowheads="1"/>
          </p:cNvSpPr>
          <p:nvPr/>
        </p:nvSpPr>
        <p:spPr bwMode="auto">
          <a:xfrm>
            <a:off x="581342" y="1168128"/>
            <a:ext cx="4279900" cy="1797577"/>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marL="127000" indent="-127000" algn="just">
              <a:lnSpc>
                <a:spcPts val="1700"/>
              </a:lnSpc>
              <a:spcAft>
                <a:spcPts val="0"/>
              </a:spcAft>
            </a:pP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・自殺未遂者は多面的な課題を抱えていることが多いものの、心理的に追い込まれた状況ゆえに、自ら相談窓口に訪れることが難しい、という特性があった。</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27000" indent="-127000" algn="just">
              <a:lnSpc>
                <a:spcPts val="1700"/>
              </a:lnSpc>
              <a:spcAft>
                <a:spcPts val="0"/>
              </a:spcAft>
            </a:pP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・この課題に対応するために、警察署が保護等した自殺未遂者事案について、自殺の再企図の可能性が高い自殺未遂者の再度の自殺企図を防ぐことを目的に、保健所等へ情報提供を行い、提供を受けた</a:t>
            </a:r>
            <a:r>
              <a:rPr lang="en-US" sz="1200" kern="100" dirty="0">
                <a:effectLst/>
                <a:latin typeface="Century" panose="02040604050505020304" pitchFamily="18" charset="0"/>
                <a:ea typeface="ＭＳ ゴシック" panose="020B0609070205080204" pitchFamily="49" charset="-128"/>
                <a:cs typeface="Times New Roman" panose="02020603050405020304" pitchFamily="18" charset="0"/>
              </a:rPr>
              <a:t>(</a:t>
            </a: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居住地の</a:t>
            </a:r>
            <a:r>
              <a:rPr lang="en-US" sz="1200" kern="100" dirty="0">
                <a:effectLst/>
                <a:latin typeface="Century" panose="02040604050505020304" pitchFamily="18" charset="0"/>
                <a:ea typeface="ＭＳ ゴシック" panose="020B0609070205080204" pitchFamily="49" charset="-128"/>
                <a:cs typeface="Times New Roman" panose="02020603050405020304" pitchFamily="18" charset="0"/>
              </a:rPr>
              <a:t>)</a:t>
            </a: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保健所が相談支援を実施する。</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2"/>
          <p:cNvSpPr txBox="1">
            <a:spLocks noChangeArrowheads="1"/>
          </p:cNvSpPr>
          <p:nvPr/>
        </p:nvSpPr>
        <p:spPr bwMode="auto">
          <a:xfrm>
            <a:off x="585152" y="3375842"/>
            <a:ext cx="4304844" cy="1945640"/>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just">
              <a:lnSpc>
                <a:spcPts val="1700"/>
              </a:lnSpc>
              <a:spcAft>
                <a:spcPts val="0"/>
              </a:spcAft>
            </a:pP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・平成２１年度４月～堺市で同様の事業をモデル実施。</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700"/>
              </a:lnSpc>
              <a:spcAft>
                <a:spcPts val="0"/>
              </a:spcAft>
            </a:pP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　</a:t>
            </a:r>
            <a:r>
              <a:rPr 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同年</a:t>
            </a: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１１月～大阪市で同様の事業をモデル実施。</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27000" indent="-127000" algn="just">
              <a:lnSpc>
                <a:spcPts val="1700"/>
              </a:lnSpc>
              <a:spcAft>
                <a:spcPts val="0"/>
              </a:spcAft>
            </a:pP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※先行する２政令市の取組成果を受け、大阪府全域での実施に向けて協議を開始。</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27000" indent="-127000" algn="just">
              <a:lnSpc>
                <a:spcPct val="150000"/>
              </a:lnSpc>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en-US" altLang="ja-JP" sz="1200" b="1" kern="100" dirty="0" smtClean="0">
              <a:effectLst/>
              <a:latin typeface="Century" panose="02040604050505020304" pitchFamily="18" charset="0"/>
              <a:ea typeface="ＭＳ ゴシック" panose="020B0609070205080204" pitchFamily="49" charset="-128"/>
              <a:cs typeface="Times New Roman" panose="02020603050405020304" pitchFamily="18" charset="0"/>
            </a:endParaRPr>
          </a:p>
          <a:p>
            <a:pPr algn="ctr">
              <a:lnSpc>
                <a:spcPts val="1700"/>
              </a:lnSpc>
              <a:spcAft>
                <a:spcPts val="0"/>
              </a:spcAft>
            </a:pPr>
            <a:r>
              <a:rPr lang="ja-JP" sz="1400" b="1" kern="100" dirty="0" smtClean="0">
                <a:effectLst/>
                <a:latin typeface="Century" panose="02040604050505020304" pitchFamily="18" charset="0"/>
                <a:ea typeface="ＭＳ ゴシック" panose="020B0609070205080204" pitchFamily="49" charset="-128"/>
                <a:cs typeface="Times New Roman" panose="02020603050405020304" pitchFamily="18" charset="0"/>
              </a:rPr>
              <a:t>平成２５年１月より</a:t>
            </a:r>
            <a:endParaRPr 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700"/>
              </a:lnSpc>
              <a:spcAft>
                <a:spcPts val="0"/>
              </a:spcAft>
            </a:pPr>
            <a:r>
              <a:rPr lang="ja-JP" sz="1400" b="1" kern="100" dirty="0" smtClean="0">
                <a:effectLst/>
                <a:latin typeface="Century" panose="02040604050505020304" pitchFamily="18" charset="0"/>
                <a:ea typeface="ＭＳ ゴシック" panose="020B0609070205080204" pitchFamily="49" charset="-128"/>
                <a:cs typeface="Times New Roman" panose="02020603050405020304" pitchFamily="18" charset="0"/>
              </a:rPr>
              <a:t>政令市・中核市を含む大阪府全域</a:t>
            </a:r>
            <a:endParaRPr 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marL="153035" indent="-153035" algn="ctr">
              <a:lnSpc>
                <a:spcPts val="1700"/>
              </a:lnSpc>
              <a:spcAft>
                <a:spcPts val="0"/>
              </a:spcAft>
            </a:pPr>
            <a:r>
              <a:rPr lang="ja-JP" sz="1400" b="1" kern="100" dirty="0" smtClean="0">
                <a:effectLst/>
                <a:latin typeface="Century" panose="02040604050505020304" pitchFamily="18" charset="0"/>
                <a:ea typeface="ＭＳ ゴシック" panose="020B0609070205080204" pitchFamily="49" charset="-128"/>
                <a:cs typeface="Times New Roman" panose="02020603050405020304" pitchFamily="18" charset="0"/>
              </a:rPr>
              <a:t>　　</a:t>
            </a:r>
            <a:r>
              <a:rPr lang="en-US" sz="1400" b="1" kern="100" dirty="0" smtClean="0">
                <a:effectLst/>
                <a:latin typeface="Century" panose="02040604050505020304" pitchFamily="18" charset="0"/>
                <a:ea typeface="ＭＳ ゴシック" panose="020B0609070205080204" pitchFamily="49" charset="-128"/>
                <a:cs typeface="Times New Roman" panose="02020603050405020304" pitchFamily="18" charset="0"/>
              </a:rPr>
              <a:t>=</a:t>
            </a:r>
            <a:r>
              <a:rPr lang="ja-JP" sz="1400" b="1" kern="100" dirty="0" smtClean="0">
                <a:effectLst/>
                <a:latin typeface="Century" panose="02040604050505020304" pitchFamily="18" charset="0"/>
                <a:ea typeface="ＭＳ ゴシック" panose="020B0609070205080204" pitchFamily="49" charset="-128"/>
                <a:cs typeface="Times New Roman" panose="02020603050405020304" pitchFamily="18" charset="0"/>
              </a:rPr>
              <a:t>「オール大阪」で事業を開始。</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下矢印 7"/>
          <p:cNvSpPr/>
          <p:nvPr/>
        </p:nvSpPr>
        <p:spPr>
          <a:xfrm>
            <a:off x="2437321" y="4159523"/>
            <a:ext cx="786765" cy="344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9" name="角丸四角形 8"/>
          <p:cNvSpPr/>
          <p:nvPr/>
        </p:nvSpPr>
        <p:spPr>
          <a:xfrm>
            <a:off x="715781" y="4527439"/>
            <a:ext cx="4024445" cy="733425"/>
          </a:xfrm>
          <a:prstGeom prst="roundRect">
            <a:avLst/>
          </a:prstGeom>
          <a:noFill/>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10" name="テキスト ボックス 2"/>
          <p:cNvSpPr txBox="1">
            <a:spLocks noChangeArrowheads="1"/>
          </p:cNvSpPr>
          <p:nvPr/>
        </p:nvSpPr>
        <p:spPr bwMode="auto">
          <a:xfrm>
            <a:off x="580707" y="870948"/>
            <a:ext cx="4280535" cy="273004"/>
          </a:xfrm>
          <a:prstGeom prst="rect">
            <a:avLst/>
          </a:prstGeom>
          <a:solidFill>
            <a:schemeClr val="tx1">
              <a:lumMod val="50000"/>
              <a:lumOff val="5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rot="0" vert="horz" wrap="square" lIns="91440" tIns="45720" rIns="91440" bIns="45720" anchor="t" anchorCtr="0">
            <a:noAutofit/>
          </a:bodyPr>
          <a:lstStyle/>
          <a:p>
            <a:pPr algn="ctr">
              <a:spcAft>
                <a:spcPts val="0"/>
              </a:spcAft>
            </a:pPr>
            <a:r>
              <a:rPr lang="ja-JP" sz="1200" kern="100" dirty="0">
                <a:effectLst/>
                <a:ea typeface="ＭＳ ゴシック" panose="020B0609070205080204" pitchFamily="49" charset="-128"/>
                <a:cs typeface="Times New Roman" panose="02020603050405020304" pitchFamily="18" charset="0"/>
              </a:rPr>
              <a:t>事業の目的</a:t>
            </a:r>
            <a:endParaRPr lang="ja-JP" sz="1200" kern="100" dirty="0">
              <a:effectLst/>
              <a:ea typeface="ＭＳ 明朝" panose="02020609040205080304" pitchFamily="17" charset="-128"/>
              <a:cs typeface="Times New Roman" panose="02020603050405020304" pitchFamily="18" charset="0"/>
            </a:endParaRPr>
          </a:p>
        </p:txBody>
      </p:sp>
      <p:sp>
        <p:nvSpPr>
          <p:cNvPr id="11" name="テキスト ボックス 2"/>
          <p:cNvSpPr txBox="1">
            <a:spLocks noChangeArrowheads="1"/>
          </p:cNvSpPr>
          <p:nvPr/>
        </p:nvSpPr>
        <p:spPr bwMode="auto">
          <a:xfrm>
            <a:off x="581977" y="3052446"/>
            <a:ext cx="4279265" cy="291147"/>
          </a:xfrm>
          <a:prstGeom prst="rect">
            <a:avLst/>
          </a:prstGeom>
          <a:solidFill>
            <a:schemeClr val="tx1">
              <a:lumMod val="50000"/>
              <a:lumOff val="5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rot="0" vert="horz" wrap="square" lIns="91440" tIns="45720" rIns="91440" bIns="45720" anchor="t" anchorCtr="0">
            <a:noAutofit/>
          </a:bodyPr>
          <a:lstStyle/>
          <a:p>
            <a:pPr algn="ctr">
              <a:spcAft>
                <a:spcPts val="0"/>
              </a:spcAft>
            </a:pPr>
            <a:r>
              <a:rPr lang="ja-JP" sz="1200" kern="100">
                <a:effectLst/>
                <a:ea typeface="ＭＳ ゴシック" panose="020B0609070205080204" pitchFamily="49" charset="-128"/>
                <a:cs typeface="Times New Roman" panose="02020603050405020304" pitchFamily="18" charset="0"/>
              </a:rPr>
              <a:t>経　過</a:t>
            </a:r>
            <a:endParaRPr lang="ja-JP" sz="1200" kern="100">
              <a:effectLst/>
              <a:ea typeface="ＭＳ 明朝" panose="02020609040205080304" pitchFamily="17" charset="-128"/>
              <a:cs typeface="Times New Roman" panose="02020603050405020304" pitchFamily="18" charset="0"/>
            </a:endParaRPr>
          </a:p>
        </p:txBody>
      </p:sp>
      <p:sp>
        <p:nvSpPr>
          <p:cNvPr id="12" name="テキスト ボックス 2"/>
          <p:cNvSpPr txBox="1">
            <a:spLocks noChangeArrowheads="1"/>
          </p:cNvSpPr>
          <p:nvPr/>
        </p:nvSpPr>
        <p:spPr bwMode="auto">
          <a:xfrm>
            <a:off x="587511" y="5444492"/>
            <a:ext cx="4318814" cy="307340"/>
          </a:xfrm>
          <a:prstGeom prst="rect">
            <a:avLst/>
          </a:prstGeom>
          <a:solidFill>
            <a:schemeClr val="tx1">
              <a:lumMod val="50000"/>
              <a:lumOff val="5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rot="0" vert="horz" wrap="square" lIns="91440" tIns="45720" rIns="91440" bIns="45720" anchor="t" anchorCtr="0">
            <a:noAutofit/>
          </a:bodyPr>
          <a:lstStyle/>
          <a:p>
            <a:pPr algn="ctr">
              <a:spcAft>
                <a:spcPts val="0"/>
              </a:spcAft>
            </a:pPr>
            <a:r>
              <a:rPr lang="ja-JP" sz="1200" kern="100">
                <a:effectLst/>
                <a:ea typeface="ＭＳ ゴシック" panose="020B0609070205080204" pitchFamily="49" charset="-128"/>
                <a:cs typeface="Times New Roman" panose="02020603050405020304" pitchFamily="18" charset="0"/>
              </a:rPr>
              <a:t>対象者・実施者</a:t>
            </a:r>
            <a:endParaRPr lang="ja-JP" sz="1200" kern="100">
              <a:effectLst/>
              <a:ea typeface="ＭＳ 明朝" panose="02020609040205080304" pitchFamily="17" charset="-128"/>
              <a:cs typeface="Times New Roman" panose="02020603050405020304" pitchFamily="18" charset="0"/>
            </a:endParaRPr>
          </a:p>
        </p:txBody>
      </p:sp>
      <p:sp>
        <p:nvSpPr>
          <p:cNvPr id="13" name="テキスト ボックス 2"/>
          <p:cNvSpPr txBox="1">
            <a:spLocks noChangeArrowheads="1"/>
          </p:cNvSpPr>
          <p:nvPr/>
        </p:nvSpPr>
        <p:spPr bwMode="auto">
          <a:xfrm>
            <a:off x="592410" y="5784490"/>
            <a:ext cx="4301490" cy="92995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lnSpc>
                <a:spcPts val="1700"/>
              </a:lnSpc>
              <a:spcAft>
                <a:spcPts val="0"/>
              </a:spcAft>
            </a:pP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【対象】大阪府内の警察署が関わった自殺未遂者やその</a:t>
            </a:r>
            <a:r>
              <a:rPr 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家族</a:t>
            </a:r>
            <a:endParaRPr lang="en-US" alt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700"/>
              </a:lnSpc>
              <a:spcAft>
                <a:spcPts val="0"/>
              </a:spcAft>
            </a:pPr>
            <a:r>
              <a:rPr lang="ja-JP" altLang="en-US" sz="1200"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200" kern="100" dirty="0" smtClean="0">
                <a:latin typeface="Century" panose="02040604050505020304" pitchFamily="18" charset="0"/>
                <a:ea typeface="ＭＳ ゴシック" panose="020B0609070205080204" pitchFamily="49" charset="-128"/>
                <a:cs typeface="Times New Roman" panose="02020603050405020304" pitchFamily="18" charset="0"/>
              </a:rPr>
              <a:t>　　　</a:t>
            </a:r>
            <a:r>
              <a:rPr 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で</a:t>
            </a: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、本事業による支援を希望する人。</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700"/>
              </a:lnSpc>
              <a:spcAft>
                <a:spcPts val="0"/>
              </a:spcAft>
            </a:pPr>
            <a:r>
              <a:rPr lang="ja-JP" sz="1200" kern="100" dirty="0">
                <a:effectLst/>
                <a:latin typeface="Century" panose="02040604050505020304" pitchFamily="18" charset="0"/>
                <a:ea typeface="ＭＳ ゴシック" panose="020B0609070205080204" pitchFamily="49" charset="-128"/>
                <a:cs typeface="Times New Roman" panose="02020603050405020304" pitchFamily="18" charset="0"/>
              </a:rPr>
              <a:t>【実施主体】大阪府、大阪市、堺市、東大阪市、高槻市</a:t>
            </a:r>
            <a:r>
              <a:rPr 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a:t>
            </a:r>
            <a:endParaRPr lang="en-US" alt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700"/>
              </a:lnSpc>
              <a:spcAft>
                <a:spcPts val="0"/>
              </a:spcAft>
            </a:pPr>
            <a:r>
              <a:rPr lang="ja-JP" altLang="en-US" sz="1200"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200" kern="100" dirty="0" smtClean="0">
                <a:latin typeface="Century" panose="02040604050505020304" pitchFamily="18" charset="0"/>
                <a:ea typeface="ＭＳ ゴシック" panose="020B0609070205080204" pitchFamily="49" charset="-128"/>
                <a:cs typeface="Times New Roman" panose="02020603050405020304" pitchFamily="18" charset="0"/>
              </a:rPr>
              <a:t>　　　　　</a:t>
            </a:r>
            <a:r>
              <a:rPr 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豊中市</a:t>
            </a:r>
            <a:r>
              <a:rPr lang="ja-JP" altLang="en-US"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a:t>
            </a:r>
            <a:r>
              <a:rPr lang="ja-JP" sz="12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枚方市</a:t>
            </a:r>
            <a:r>
              <a:rPr lang="ja-JP" altLang="en-US" sz="1200" kern="100" dirty="0" smtClean="0">
                <a:latin typeface="Century" panose="02040604050505020304" pitchFamily="18" charset="0"/>
                <a:ea typeface="ＭＳ ゴシック" panose="020B0609070205080204" pitchFamily="49" charset="-128"/>
                <a:cs typeface="Times New Roman" panose="02020603050405020304" pitchFamily="18" charset="0"/>
              </a:rPr>
              <a:t>、八尾市及び吹田市</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テキスト ボックス 2"/>
          <p:cNvSpPr txBox="1">
            <a:spLocks noChangeArrowheads="1"/>
          </p:cNvSpPr>
          <p:nvPr/>
        </p:nvSpPr>
        <p:spPr bwMode="auto">
          <a:xfrm>
            <a:off x="5061902" y="834707"/>
            <a:ext cx="6825298" cy="309245"/>
          </a:xfrm>
          <a:prstGeom prst="rect">
            <a:avLst/>
          </a:prstGeom>
          <a:solidFill>
            <a:schemeClr val="tx1">
              <a:lumMod val="50000"/>
              <a:lumOff val="5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rot="0" vert="horz" wrap="square" lIns="91440" tIns="45720" rIns="91440" bIns="45720" anchor="t" anchorCtr="0">
            <a:noAutofit/>
          </a:bodyPr>
          <a:lstStyle/>
          <a:p>
            <a:pPr algn="ctr">
              <a:spcAft>
                <a:spcPts val="0"/>
              </a:spcAft>
            </a:pPr>
            <a:r>
              <a:rPr lang="ja-JP" sz="1200" kern="100">
                <a:effectLst/>
                <a:ea typeface="ＭＳ ゴシック" panose="020B0609070205080204" pitchFamily="49" charset="-128"/>
                <a:cs typeface="Times New Roman" panose="02020603050405020304" pitchFamily="18" charset="0"/>
              </a:rPr>
              <a:t>事業の流れ</a:t>
            </a:r>
            <a:endParaRPr lang="ja-JP" sz="1200" kern="100">
              <a:effectLst/>
              <a:ea typeface="ＭＳ 明朝" panose="02020609040205080304" pitchFamily="17" charset="-128"/>
              <a:cs typeface="Times New Roman" panose="02020603050405020304" pitchFamily="18" charset="0"/>
            </a:endParaRPr>
          </a:p>
        </p:txBody>
      </p:sp>
      <p:sp>
        <p:nvSpPr>
          <p:cNvPr id="15" name="テキスト ボックス 2"/>
          <p:cNvSpPr txBox="1">
            <a:spLocks noChangeArrowheads="1"/>
          </p:cNvSpPr>
          <p:nvPr/>
        </p:nvSpPr>
        <p:spPr bwMode="auto">
          <a:xfrm>
            <a:off x="5061902" y="1132523"/>
            <a:ext cx="6825298" cy="5549265"/>
          </a:xfrm>
          <a:prstGeom prst="rect">
            <a:avLst/>
          </a:prstGeom>
          <a:ln>
            <a:solidFill>
              <a:schemeClr val="tx1">
                <a:lumMod val="50000"/>
                <a:lumOff val="50000"/>
              </a:schemeClr>
            </a:solidFill>
            <a:headEnd/>
            <a:tailEnd/>
          </a:ln>
        </p:spPr>
        <p:style>
          <a:lnRef idx="2">
            <a:schemeClr val="accent6"/>
          </a:lnRef>
          <a:fillRef idx="1">
            <a:schemeClr val="lt1"/>
          </a:fillRef>
          <a:effectRef idx="0">
            <a:schemeClr val="accent6"/>
          </a:effectRef>
          <a:fontRef idx="minor">
            <a:schemeClr val="dk1"/>
          </a:fontRef>
        </p:style>
        <p:txBody>
          <a:bodyPr rot="0" vert="horz" wrap="square" lIns="91440" tIns="45720" rIns="91440" bIns="45720" anchor="t" anchorCtr="0">
            <a:noAutofit/>
          </a:bodyPr>
          <a:lstStyle/>
          <a:p>
            <a:pPr algn="just">
              <a:lnSpc>
                <a:spcPts val="1800"/>
              </a:lnSpc>
              <a:spcAft>
                <a:spcPts val="0"/>
              </a:spcAft>
            </a:pPr>
            <a:r>
              <a:rPr lang="ja-JP" sz="1200" kern="100" dirty="0" smtClean="0">
                <a:effectLst/>
                <a:ea typeface="ＭＳ ゴシック" panose="020B0609070205080204" pitchFamily="49" charset="-128"/>
                <a:cs typeface="Times New Roman" panose="02020603050405020304" pitchFamily="18" charset="0"/>
              </a:rPr>
              <a:t>・</a:t>
            </a:r>
            <a:r>
              <a:rPr lang="ja-JP" sz="1200" kern="100" dirty="0">
                <a:effectLst/>
                <a:ea typeface="ＭＳ ゴシック" panose="020B0609070205080204" pitchFamily="49" charset="-128"/>
                <a:cs typeface="Times New Roman" panose="02020603050405020304" pitchFamily="18" charset="0"/>
              </a:rPr>
              <a:t>警察の取扱った自殺未遂者事案のうちで、本人もしくは家族が支援について同意したケース</a:t>
            </a:r>
            <a:r>
              <a:rPr lang="ja-JP" sz="1200" kern="100" dirty="0" smtClean="0">
                <a:effectLst/>
                <a:ea typeface="ＭＳ ゴシック" panose="020B0609070205080204" pitchFamily="49" charset="-128"/>
                <a:cs typeface="Times New Roman" panose="02020603050405020304" pitchFamily="18" charset="0"/>
              </a:rPr>
              <a:t>に</a:t>
            </a:r>
            <a:r>
              <a:rPr lang="ja-JP" altLang="en-US" sz="1200" kern="100" dirty="0" smtClean="0">
                <a:effectLst/>
                <a:ea typeface="ＭＳ ゴシック" panose="020B0609070205080204" pitchFamily="49" charset="-128"/>
                <a:cs typeface="Times New Roman" panose="02020603050405020304" pitchFamily="18" charset="0"/>
              </a:rPr>
              <a:t>　</a:t>
            </a:r>
            <a:endParaRPr lang="en-US" altLang="ja-JP" sz="1200" kern="100" dirty="0" smtClean="0">
              <a:effectLst/>
              <a:ea typeface="ＭＳ ゴシック" panose="020B0609070205080204" pitchFamily="49" charset="-128"/>
              <a:cs typeface="Times New Roman" panose="02020603050405020304" pitchFamily="18" charset="0"/>
            </a:endParaRPr>
          </a:p>
          <a:p>
            <a:pPr algn="just">
              <a:lnSpc>
                <a:spcPts val="1800"/>
              </a:lnSpc>
              <a:spcAft>
                <a:spcPts val="0"/>
              </a:spcAft>
            </a:pPr>
            <a:r>
              <a:rPr lang="ja-JP" altLang="en-US" sz="1200" kern="100" dirty="0">
                <a:ea typeface="ＭＳ ゴシック" panose="020B0609070205080204" pitchFamily="49" charset="-128"/>
                <a:cs typeface="Times New Roman" panose="02020603050405020304" pitchFamily="18" charset="0"/>
              </a:rPr>
              <a:t>　</a:t>
            </a:r>
            <a:r>
              <a:rPr lang="ja-JP" sz="1200" kern="100" dirty="0" smtClean="0">
                <a:effectLst/>
                <a:ea typeface="ＭＳ ゴシック" panose="020B0609070205080204" pitchFamily="49" charset="-128"/>
                <a:cs typeface="Times New Roman" panose="02020603050405020304" pitchFamily="18" charset="0"/>
              </a:rPr>
              <a:t>対して</a:t>
            </a:r>
            <a:r>
              <a:rPr lang="ja-JP" sz="1200" kern="100" dirty="0">
                <a:effectLst/>
                <a:ea typeface="ＭＳ ゴシック" panose="020B0609070205080204" pitchFamily="49" charset="-128"/>
                <a:cs typeface="Times New Roman" panose="02020603050405020304" pitchFamily="18" charset="0"/>
              </a:rPr>
              <a:t>、保健所等から連絡をとり、相談・訪問等の支援を実施する。</a:t>
            </a:r>
            <a:endParaRPr lang="ja-JP" sz="1200" kern="100" dirty="0">
              <a:effectLst/>
              <a:ea typeface="ＭＳ 明朝" panose="02020609040205080304" pitchFamily="17" charset="-128"/>
              <a:cs typeface="Times New Roman" panose="02020603050405020304" pitchFamily="18" charset="0"/>
            </a:endParaRPr>
          </a:p>
          <a:p>
            <a:pPr algn="just">
              <a:spcAft>
                <a:spcPts val="0"/>
              </a:spcAft>
            </a:pPr>
            <a:r>
              <a:rPr lang="en-US" sz="1200" kern="100" dirty="0">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p:txBody>
      </p:sp>
      <p:sp>
        <p:nvSpPr>
          <p:cNvPr id="16" name="テキスト ボックス 15"/>
          <p:cNvSpPr txBox="1"/>
          <p:nvPr/>
        </p:nvSpPr>
        <p:spPr>
          <a:xfrm>
            <a:off x="5178742" y="1791653"/>
            <a:ext cx="4536758" cy="32566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algn="ctr">
              <a:spcAft>
                <a:spcPts val="0"/>
              </a:spcAft>
              <a:defRPr sz="1200" kern="100">
                <a:effectLst/>
                <a:ea typeface="ＭＳ ゴシック" panose="020B0609070205080204" pitchFamily="49" charset="-128"/>
                <a:cs typeface="Times New Roman" panose="02020603050405020304" pitchFamily="18" charset="0"/>
              </a:defRPr>
            </a:lvl1pPr>
          </a:lstStyle>
          <a:p>
            <a:r>
              <a:rPr lang="ja-JP" dirty="0"/>
              <a:t>自殺未遂事案の発生</a:t>
            </a:r>
          </a:p>
        </p:txBody>
      </p:sp>
      <p:sp>
        <p:nvSpPr>
          <p:cNvPr id="17" name="テキスト ボックス 20"/>
          <p:cNvSpPr txBox="1"/>
          <p:nvPr/>
        </p:nvSpPr>
        <p:spPr>
          <a:xfrm>
            <a:off x="5249227" y="3418523"/>
            <a:ext cx="1838960" cy="37211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kern="100" dirty="0">
                <a:effectLst/>
                <a:ea typeface="ＭＳ ゴシック" panose="020B0609070205080204" pitchFamily="49" charset="-128"/>
                <a:cs typeface="Times New Roman" panose="02020603050405020304" pitchFamily="18" charset="0"/>
              </a:rPr>
              <a:t>警察署</a:t>
            </a:r>
            <a:endParaRPr lang="ja-JP" sz="1200" kern="100" dirty="0">
              <a:effectLst/>
              <a:ea typeface="ＭＳ 明朝" panose="02020609040205080304" pitchFamily="17" charset="-128"/>
              <a:cs typeface="Times New Roman" panose="02020603050405020304" pitchFamily="18" charset="0"/>
            </a:endParaRPr>
          </a:p>
        </p:txBody>
      </p:sp>
      <p:sp>
        <p:nvSpPr>
          <p:cNvPr id="18" name="テキスト ボックス 21"/>
          <p:cNvSpPr txBox="1"/>
          <p:nvPr/>
        </p:nvSpPr>
        <p:spPr>
          <a:xfrm>
            <a:off x="5253037" y="4832667"/>
            <a:ext cx="3040924" cy="4019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algn="ctr">
              <a:spcAft>
                <a:spcPts val="0"/>
              </a:spcAft>
              <a:defRPr sz="1200" kern="100">
                <a:effectLst/>
                <a:ea typeface="ＭＳ ゴシック" panose="020B0609070205080204" pitchFamily="49" charset="-128"/>
                <a:cs typeface="Times New Roman" panose="02020603050405020304" pitchFamily="18" charset="0"/>
              </a:defRPr>
            </a:lvl1pPr>
          </a:lstStyle>
          <a:p>
            <a:r>
              <a:rPr lang="ja-JP"/>
              <a:t>保健所等</a:t>
            </a:r>
          </a:p>
        </p:txBody>
      </p:sp>
      <p:sp>
        <p:nvSpPr>
          <p:cNvPr id="19" name="四角形吹き出し 18"/>
          <p:cNvSpPr/>
          <p:nvPr/>
        </p:nvSpPr>
        <p:spPr>
          <a:xfrm>
            <a:off x="10132459" y="1951038"/>
            <a:ext cx="1572895" cy="3699510"/>
          </a:xfrm>
          <a:prstGeom prst="wedgeRectCallout">
            <a:avLst>
              <a:gd name="adj1" fmla="val -69351"/>
              <a:gd name="adj2" fmla="val -47426"/>
            </a:avLst>
          </a:prstGeom>
          <a:solidFill>
            <a:schemeClr val="bg1"/>
          </a:solidFill>
          <a:ln>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2000"/>
              </a:lnSpc>
              <a:spcAft>
                <a:spcPts val="0"/>
              </a:spcAft>
            </a:pPr>
            <a:r>
              <a:rPr lang="ja-JP" sz="1200" u="heavy" kern="100" dirty="0">
                <a:effectLst/>
                <a:ea typeface="ＭＳ ゴシック" panose="020B0609070205080204" pitchFamily="49" charset="-128"/>
                <a:cs typeface="Times New Roman" panose="02020603050405020304" pitchFamily="18" charset="0"/>
              </a:rPr>
              <a:t>対象者の持つ課題</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○家庭問題</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○健康問題</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○経済生活問題</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○労働問題</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○学校問題</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○学校問題</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○自死遺族関係</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○その他</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u="heavy" kern="100" dirty="0">
                <a:effectLst/>
                <a:ea typeface="ＭＳ ゴシック" panose="020B0609070205080204" pitchFamily="49" charset="-128"/>
                <a:cs typeface="Times New Roman" panose="02020603050405020304" pitchFamily="18" charset="0"/>
              </a:rPr>
              <a:t>※対象外となる場合</a:t>
            </a:r>
            <a:endParaRPr lang="ja-JP" sz="1200" kern="100" dirty="0">
              <a:effectLst/>
              <a:ea typeface="ＭＳ 明朝" panose="02020609040205080304" pitchFamily="17" charset="-128"/>
              <a:cs typeface="Times New Roman" panose="02020603050405020304" pitchFamily="18" charset="0"/>
            </a:endParaRPr>
          </a:p>
          <a:p>
            <a:pPr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○相談を希望しない</a:t>
            </a:r>
            <a:endParaRPr lang="ja-JP" sz="1200" kern="100" dirty="0">
              <a:effectLst/>
              <a:ea typeface="ＭＳ 明朝" panose="02020609040205080304" pitchFamily="17" charset="-128"/>
              <a:cs typeface="Times New Roman" panose="02020603050405020304" pitchFamily="18" charset="0"/>
            </a:endParaRPr>
          </a:p>
          <a:p>
            <a:pPr marL="66675" indent="-66675" algn="just">
              <a:lnSpc>
                <a:spcPts val="2000"/>
              </a:lnSpc>
              <a:spcAft>
                <a:spcPts val="0"/>
              </a:spcAft>
            </a:pPr>
            <a:r>
              <a:rPr lang="ja-JP" sz="1200" kern="100" dirty="0">
                <a:effectLst/>
                <a:ea typeface="ＭＳ ゴシック" panose="020B0609070205080204" pitchFamily="49" charset="-128"/>
                <a:cs typeface="Times New Roman" panose="02020603050405020304" pitchFamily="18" charset="0"/>
              </a:rPr>
              <a:t>○精神保健福祉法２３条の</a:t>
            </a:r>
            <a:r>
              <a:rPr lang="ja-JP" sz="1200" kern="100" dirty="0" smtClean="0">
                <a:effectLst/>
                <a:ea typeface="ＭＳ ゴシック" panose="020B0609070205080204" pitchFamily="49" charset="-128"/>
                <a:cs typeface="Times New Roman" panose="02020603050405020304" pitchFamily="18" charset="0"/>
              </a:rPr>
              <a:t>対象</a:t>
            </a:r>
            <a:endParaRPr lang="ja-JP" sz="1200" kern="100" dirty="0">
              <a:effectLst/>
              <a:ea typeface="ＭＳ 明朝" panose="02020609040205080304" pitchFamily="17" charset="-128"/>
              <a:cs typeface="Times New Roman" panose="02020603050405020304" pitchFamily="18" charset="0"/>
            </a:endParaRPr>
          </a:p>
        </p:txBody>
      </p:sp>
      <p:sp>
        <p:nvSpPr>
          <p:cNvPr id="20" name="上矢印 19"/>
          <p:cNvSpPr/>
          <p:nvPr/>
        </p:nvSpPr>
        <p:spPr>
          <a:xfrm>
            <a:off x="5276867" y="2227263"/>
            <a:ext cx="349885" cy="1116330"/>
          </a:xfrm>
          <a:prstGeom prst="upArrow">
            <a:avLst>
              <a:gd name="adj1" fmla="val 4284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21" name="下矢印 20"/>
          <p:cNvSpPr/>
          <p:nvPr/>
        </p:nvSpPr>
        <p:spPr>
          <a:xfrm>
            <a:off x="6558871" y="2216468"/>
            <a:ext cx="303530" cy="1169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22" name="テキスト ボックス 25"/>
          <p:cNvSpPr txBox="1"/>
          <p:nvPr/>
        </p:nvSpPr>
        <p:spPr>
          <a:xfrm>
            <a:off x="5569542" y="2522947"/>
            <a:ext cx="1217930" cy="6267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ＭＳ ゴシック" panose="020B0609070205080204" pitchFamily="49" charset="-128"/>
                <a:cs typeface="Times New Roman" panose="02020603050405020304" pitchFamily="18" charset="0"/>
              </a:rPr>
              <a:t>①対応</a:t>
            </a:r>
            <a:endParaRPr lang="ja-JP" sz="1200" kern="100" dirty="0">
              <a:effectLst/>
              <a:ea typeface="ＭＳ 明朝" panose="02020609040205080304" pitchFamily="17" charset="-128"/>
              <a:cs typeface="Times New Roman" panose="02020603050405020304" pitchFamily="18" charset="0"/>
            </a:endParaRPr>
          </a:p>
          <a:p>
            <a:pPr algn="just">
              <a:spcAft>
                <a:spcPts val="0"/>
              </a:spcAft>
            </a:pPr>
            <a:r>
              <a:rPr lang="ja-JP" sz="1200" kern="100" dirty="0">
                <a:effectLst/>
                <a:ea typeface="ＭＳ ゴシック" panose="020B0609070205080204" pitchFamily="49" charset="-128"/>
                <a:cs typeface="Times New Roman" panose="02020603050405020304" pitchFamily="18" charset="0"/>
              </a:rPr>
              <a:t>②事業</a:t>
            </a:r>
            <a:r>
              <a:rPr lang="ja-JP" sz="1200" kern="100" dirty="0" smtClean="0">
                <a:effectLst/>
                <a:ea typeface="ＭＳ ゴシック" panose="020B0609070205080204" pitchFamily="49" charset="-128"/>
                <a:cs typeface="Times New Roman" panose="02020603050405020304" pitchFamily="18" charset="0"/>
              </a:rPr>
              <a:t>紹介</a:t>
            </a:r>
            <a:endParaRPr lang="en-US" altLang="ja-JP" sz="1200" kern="100" dirty="0" smtClean="0">
              <a:effectLst/>
              <a:ea typeface="ＭＳ ゴシック" panose="020B0609070205080204" pitchFamily="49" charset="-128"/>
              <a:cs typeface="Times New Roman" panose="02020603050405020304" pitchFamily="18" charset="0"/>
            </a:endParaRPr>
          </a:p>
          <a:p>
            <a:pPr algn="just">
              <a:spcAft>
                <a:spcPts val="0"/>
              </a:spcAft>
            </a:pPr>
            <a:r>
              <a:rPr lang="ja-JP" altLang="en-US" sz="1200" kern="100" dirty="0">
                <a:ea typeface="ＭＳ ゴシック" panose="020B0609070205080204" pitchFamily="49" charset="-128"/>
                <a:cs typeface="Times New Roman" panose="02020603050405020304" pitchFamily="18" charset="0"/>
              </a:rPr>
              <a:t>　</a:t>
            </a:r>
            <a:r>
              <a:rPr lang="ja-JP" sz="1200" kern="100" dirty="0" smtClean="0">
                <a:effectLst/>
                <a:ea typeface="ＭＳ ゴシック" panose="020B0609070205080204" pitchFamily="49" charset="-128"/>
                <a:cs typeface="Times New Roman" panose="02020603050405020304" pitchFamily="18" charset="0"/>
              </a:rPr>
              <a:t>説明</a:t>
            </a:r>
            <a:endParaRPr lang="ja-JP" sz="1200" kern="100" dirty="0">
              <a:effectLst/>
              <a:ea typeface="ＭＳ 明朝" panose="02020609040205080304" pitchFamily="17" charset="-128"/>
              <a:cs typeface="Times New Roman" panose="02020603050405020304" pitchFamily="18" charset="0"/>
            </a:endParaRPr>
          </a:p>
          <a:p>
            <a:pPr algn="just">
              <a:spcAft>
                <a:spcPts val="0"/>
              </a:spcAft>
            </a:pPr>
            <a:r>
              <a:rPr lang="en-US" sz="1200" kern="100" dirty="0">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p:txBody>
      </p:sp>
      <p:sp>
        <p:nvSpPr>
          <p:cNvPr id="23" name="テキスト ボックス 27"/>
          <p:cNvSpPr txBox="1"/>
          <p:nvPr/>
        </p:nvSpPr>
        <p:spPr>
          <a:xfrm>
            <a:off x="6821259" y="2504850"/>
            <a:ext cx="1169035" cy="765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r>
              <a:rPr lang="ja-JP" sz="1200" u="dbl" kern="100" dirty="0">
                <a:effectLst/>
                <a:ea typeface="ＭＳ ゴシック" panose="020B0609070205080204" pitchFamily="49" charset="-128"/>
                <a:cs typeface="Times New Roman" panose="02020603050405020304" pitchFamily="18" charset="0"/>
              </a:rPr>
              <a:t>③本人また</a:t>
            </a:r>
            <a:r>
              <a:rPr lang="ja-JP" sz="1200" u="dbl" kern="100" dirty="0" smtClean="0">
                <a:effectLst/>
                <a:ea typeface="ＭＳ ゴシック" panose="020B0609070205080204" pitchFamily="49" charset="-128"/>
                <a:cs typeface="Times New Roman" panose="02020603050405020304" pitchFamily="18" charset="0"/>
              </a:rPr>
              <a:t>は</a:t>
            </a:r>
            <a:endParaRPr lang="en-US" altLang="ja-JP" sz="1200" u="dbl" kern="100" dirty="0" smtClean="0">
              <a:effectLst/>
              <a:ea typeface="ＭＳ ゴシック" panose="020B0609070205080204" pitchFamily="49" charset="-128"/>
              <a:cs typeface="Times New Roman" panose="02020603050405020304" pitchFamily="18" charset="0"/>
            </a:endParaRPr>
          </a:p>
          <a:p>
            <a:pPr algn="l">
              <a:spcAft>
                <a:spcPts val="0"/>
              </a:spcAft>
            </a:pPr>
            <a:r>
              <a:rPr lang="ja-JP" altLang="en-US" sz="1200" u="dbl" kern="100" dirty="0">
                <a:ea typeface="ＭＳ ゴシック" panose="020B0609070205080204" pitchFamily="49" charset="-128"/>
                <a:cs typeface="Times New Roman" panose="02020603050405020304" pitchFamily="18" charset="0"/>
              </a:rPr>
              <a:t>　</a:t>
            </a:r>
            <a:r>
              <a:rPr lang="ja-JP" sz="1200" u="dbl" kern="100" dirty="0" smtClean="0">
                <a:effectLst/>
                <a:ea typeface="ＭＳ ゴシック" panose="020B0609070205080204" pitchFamily="49" charset="-128"/>
                <a:cs typeface="Times New Roman" panose="02020603050405020304" pitchFamily="18" charset="0"/>
              </a:rPr>
              <a:t>家族</a:t>
            </a:r>
            <a:r>
              <a:rPr lang="ja-JP" sz="1200" u="dbl" kern="100" dirty="0">
                <a:effectLst/>
                <a:ea typeface="ＭＳ ゴシック" panose="020B0609070205080204" pitchFamily="49" charset="-128"/>
                <a:cs typeface="Times New Roman" panose="02020603050405020304" pitchFamily="18" charset="0"/>
              </a:rPr>
              <a:t>の</a:t>
            </a:r>
            <a:r>
              <a:rPr lang="ja-JP" sz="1200" u="dbl" kern="100" dirty="0" smtClean="0">
                <a:effectLst/>
                <a:ea typeface="ＭＳ ゴシック" panose="020B0609070205080204" pitchFamily="49" charset="-128"/>
                <a:cs typeface="Times New Roman" panose="02020603050405020304" pitchFamily="18" charset="0"/>
              </a:rPr>
              <a:t>相談</a:t>
            </a:r>
            <a:endParaRPr lang="en-US" altLang="ja-JP" sz="1200" u="dbl" kern="100" dirty="0" smtClean="0">
              <a:effectLst/>
              <a:ea typeface="ＭＳ ゴシック" panose="020B0609070205080204" pitchFamily="49" charset="-128"/>
              <a:cs typeface="Times New Roman" panose="02020603050405020304" pitchFamily="18" charset="0"/>
            </a:endParaRPr>
          </a:p>
          <a:p>
            <a:pPr algn="l">
              <a:spcAft>
                <a:spcPts val="0"/>
              </a:spcAft>
            </a:pPr>
            <a:r>
              <a:rPr lang="ja-JP" altLang="en-US" sz="1200" u="dbl" kern="100" dirty="0">
                <a:ea typeface="ＭＳ ゴシック" panose="020B0609070205080204" pitchFamily="49" charset="-128"/>
                <a:cs typeface="Times New Roman" panose="02020603050405020304" pitchFamily="18" charset="0"/>
              </a:rPr>
              <a:t>　</a:t>
            </a:r>
            <a:r>
              <a:rPr lang="ja-JP" sz="1200" u="dbl" kern="100" dirty="0" smtClean="0">
                <a:effectLst/>
                <a:ea typeface="ＭＳ ゴシック" panose="020B0609070205080204" pitchFamily="49" charset="-128"/>
                <a:cs typeface="Times New Roman" panose="02020603050405020304" pitchFamily="18" charset="0"/>
              </a:rPr>
              <a:t>同意</a:t>
            </a:r>
            <a:r>
              <a:rPr lang="ja-JP" sz="1200" u="dbl" kern="100" dirty="0">
                <a:effectLst/>
                <a:ea typeface="ＭＳ ゴシック" panose="020B0609070205080204" pitchFamily="49" charset="-128"/>
                <a:cs typeface="Times New Roman" panose="02020603050405020304" pitchFamily="18" charset="0"/>
              </a:rPr>
              <a:t>あり</a:t>
            </a:r>
            <a:endParaRPr lang="ja-JP" sz="1200" kern="100" dirty="0">
              <a:effectLst/>
              <a:ea typeface="ＭＳ 明朝" panose="02020609040205080304" pitchFamily="17" charset="-128"/>
              <a:cs typeface="Times New Roman" panose="02020603050405020304" pitchFamily="18" charset="0"/>
            </a:endParaRPr>
          </a:p>
        </p:txBody>
      </p:sp>
      <p:sp>
        <p:nvSpPr>
          <p:cNvPr id="24" name="上矢印 23"/>
          <p:cNvSpPr/>
          <p:nvPr/>
        </p:nvSpPr>
        <p:spPr>
          <a:xfrm>
            <a:off x="7906340" y="2206308"/>
            <a:ext cx="307975" cy="250888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25" name="下矢印 24"/>
          <p:cNvSpPr/>
          <p:nvPr/>
        </p:nvSpPr>
        <p:spPr>
          <a:xfrm>
            <a:off x="9559339" y="2227263"/>
            <a:ext cx="303530" cy="37420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26" name="テキスト ボックス 293"/>
          <p:cNvSpPr txBox="1"/>
          <p:nvPr/>
        </p:nvSpPr>
        <p:spPr>
          <a:xfrm>
            <a:off x="5178742" y="6023293"/>
            <a:ext cx="4765358" cy="50813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algn="ctr">
              <a:spcAft>
                <a:spcPts val="0"/>
              </a:spcAft>
              <a:defRPr sz="1200" kern="100">
                <a:effectLst/>
                <a:ea typeface="ＭＳ ゴシック" panose="020B0609070205080204" pitchFamily="49" charset="-128"/>
                <a:cs typeface="Times New Roman" panose="02020603050405020304" pitchFamily="18" charset="0"/>
              </a:defRPr>
            </a:lvl1pPr>
          </a:lstStyle>
          <a:p>
            <a:r>
              <a:rPr lang="ja-JP" dirty="0"/>
              <a:t>様々な相談窓口</a:t>
            </a:r>
          </a:p>
        </p:txBody>
      </p:sp>
      <p:sp>
        <p:nvSpPr>
          <p:cNvPr id="27" name="下矢印 26"/>
          <p:cNvSpPr/>
          <p:nvPr/>
        </p:nvSpPr>
        <p:spPr>
          <a:xfrm>
            <a:off x="5289188" y="3838258"/>
            <a:ext cx="297180"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28" name="テキスト ボックス 295"/>
          <p:cNvSpPr txBox="1"/>
          <p:nvPr/>
        </p:nvSpPr>
        <p:spPr>
          <a:xfrm>
            <a:off x="5564370" y="3990388"/>
            <a:ext cx="1166766" cy="5626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sz="1200" kern="100" dirty="0">
                <a:effectLst/>
                <a:ea typeface="ＭＳ ゴシック" panose="020B0609070205080204" pitchFamily="49" charset="-128"/>
                <a:cs typeface="Times New Roman" panose="02020603050405020304" pitchFamily="18" charset="0"/>
              </a:rPr>
              <a:t>④電話</a:t>
            </a:r>
            <a:r>
              <a:rPr lang="ja-JP" sz="1200" kern="100" dirty="0" smtClean="0">
                <a:effectLst/>
                <a:ea typeface="ＭＳ ゴシック" panose="020B0609070205080204" pitchFamily="49" charset="-128"/>
                <a:cs typeface="Times New Roman" panose="02020603050405020304" pitchFamily="18" charset="0"/>
              </a:rPr>
              <a:t>に</a:t>
            </a:r>
            <a:r>
              <a:rPr lang="ja-JP" altLang="en-US" sz="1200" kern="100" dirty="0" smtClean="0">
                <a:ea typeface="ＭＳ ゴシック" panose="020B0609070205080204" pitchFamily="49" charset="-128"/>
                <a:cs typeface="Times New Roman" panose="02020603050405020304" pitchFamily="18" charset="0"/>
              </a:rPr>
              <a:t>よる</a:t>
            </a:r>
            <a:endParaRPr lang="en-US" altLang="ja-JP" sz="1200" kern="100" dirty="0" smtClean="0">
              <a:ea typeface="ＭＳ ゴシック" panose="020B0609070205080204" pitchFamily="49" charset="-128"/>
              <a:cs typeface="Times New Roman" panose="02020603050405020304" pitchFamily="18" charset="0"/>
            </a:endParaRPr>
          </a:p>
          <a:p>
            <a:pPr>
              <a:spcAft>
                <a:spcPts val="0"/>
              </a:spcAft>
            </a:pPr>
            <a:r>
              <a:rPr lang="ja-JP" altLang="en-US" sz="1200" kern="100" dirty="0">
                <a:effectLst/>
                <a:ea typeface="ＭＳ ゴシック" panose="020B0609070205080204" pitchFamily="49" charset="-128"/>
                <a:cs typeface="Times New Roman" panose="02020603050405020304" pitchFamily="18" charset="0"/>
              </a:rPr>
              <a:t>　</a:t>
            </a:r>
            <a:r>
              <a:rPr lang="ja-JP" altLang="en-US" sz="1200" kern="100" dirty="0" smtClean="0">
                <a:effectLst/>
                <a:ea typeface="ＭＳ ゴシック" panose="020B0609070205080204" pitchFamily="49" charset="-128"/>
                <a:cs typeface="Times New Roman" panose="02020603050405020304" pitchFamily="18" charset="0"/>
              </a:rPr>
              <a:t>情報</a:t>
            </a:r>
            <a:r>
              <a:rPr lang="ja-JP" sz="1200" kern="100" dirty="0" smtClean="0">
                <a:effectLst/>
                <a:ea typeface="ＭＳ ゴシック" panose="020B0609070205080204" pitchFamily="49" charset="-128"/>
                <a:cs typeface="Times New Roman" panose="02020603050405020304" pitchFamily="18" charset="0"/>
              </a:rPr>
              <a:t>提供</a:t>
            </a:r>
            <a:endParaRPr lang="ja-JP" sz="1200" kern="100" dirty="0">
              <a:effectLst/>
              <a:ea typeface="ＭＳ 明朝" panose="02020609040205080304" pitchFamily="17" charset="-128"/>
              <a:cs typeface="Times New Roman" panose="02020603050405020304" pitchFamily="18" charset="0"/>
            </a:endParaRPr>
          </a:p>
        </p:txBody>
      </p:sp>
      <p:sp>
        <p:nvSpPr>
          <p:cNvPr id="29" name="テキスト ボックス 296"/>
          <p:cNvSpPr txBox="1"/>
          <p:nvPr/>
        </p:nvSpPr>
        <p:spPr>
          <a:xfrm>
            <a:off x="8164785" y="2908706"/>
            <a:ext cx="1466850" cy="149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sz="1200" kern="100" dirty="0">
                <a:effectLst/>
                <a:ea typeface="ＭＳ ゴシック" panose="020B0609070205080204" pitchFamily="49" charset="-128"/>
                <a:cs typeface="Times New Roman" panose="02020603050405020304" pitchFamily="18" charset="0"/>
              </a:rPr>
              <a:t>⑥担当者電話連絡</a:t>
            </a:r>
            <a:endParaRPr lang="ja-JP" sz="1200" kern="100" dirty="0">
              <a:effectLst/>
              <a:ea typeface="ＭＳ 明朝" panose="02020609040205080304" pitchFamily="17" charset="-128"/>
              <a:cs typeface="Times New Roman" panose="02020603050405020304" pitchFamily="18" charset="0"/>
            </a:endParaRPr>
          </a:p>
          <a:p>
            <a:pPr>
              <a:spcAft>
                <a:spcPts val="0"/>
              </a:spcAft>
            </a:pPr>
            <a:r>
              <a:rPr lang="ja-JP" sz="1200" kern="100" dirty="0">
                <a:effectLst/>
                <a:ea typeface="ＭＳ ゴシック" panose="020B0609070205080204" pitchFamily="49" charset="-128"/>
                <a:cs typeface="Times New Roman" panose="02020603050405020304" pitchFamily="18" charset="0"/>
              </a:rPr>
              <a:t>⑦相談対応</a:t>
            </a:r>
            <a:endParaRPr lang="ja-JP" sz="1200" kern="100" dirty="0">
              <a:effectLst/>
              <a:ea typeface="ＭＳ 明朝" panose="02020609040205080304" pitchFamily="17" charset="-128"/>
              <a:cs typeface="Times New Roman" panose="02020603050405020304" pitchFamily="18" charset="0"/>
            </a:endParaRPr>
          </a:p>
          <a:p>
            <a:pPr marL="114300" indent="-114300">
              <a:spcAft>
                <a:spcPts val="0"/>
              </a:spcAft>
            </a:pPr>
            <a:r>
              <a:rPr lang="ja-JP" sz="1200" kern="100" dirty="0">
                <a:effectLst/>
                <a:ea typeface="ＭＳ ゴシック" panose="020B0609070205080204" pitchFamily="49" charset="-128"/>
                <a:cs typeface="Times New Roman" panose="02020603050405020304" pitchFamily="18" charset="0"/>
              </a:rPr>
              <a:t>⑧必要に</a:t>
            </a:r>
            <a:r>
              <a:rPr lang="ja-JP" sz="1200" kern="100" dirty="0" smtClean="0">
                <a:effectLst/>
                <a:ea typeface="ＭＳ ゴシック" panose="020B0609070205080204" pitchFamily="49" charset="-128"/>
                <a:cs typeface="Times New Roman" panose="02020603050405020304" pitchFamily="18" charset="0"/>
              </a:rPr>
              <a:t>応じて</a:t>
            </a:r>
            <a:endParaRPr lang="en-US" altLang="ja-JP" sz="1200" kern="100" dirty="0" smtClean="0">
              <a:effectLst/>
              <a:ea typeface="ＭＳ ゴシック" panose="020B0609070205080204" pitchFamily="49" charset="-128"/>
              <a:cs typeface="Times New Roman" panose="02020603050405020304" pitchFamily="18" charset="0"/>
            </a:endParaRPr>
          </a:p>
          <a:p>
            <a:pPr marL="114300" indent="-114300">
              <a:spcAft>
                <a:spcPts val="0"/>
              </a:spcAft>
            </a:pPr>
            <a:r>
              <a:rPr lang="ja-JP" altLang="en-US" sz="1200" kern="100" dirty="0">
                <a:ea typeface="ＭＳ ゴシック" panose="020B0609070205080204" pitchFamily="49" charset="-128"/>
                <a:cs typeface="Times New Roman" panose="02020603050405020304" pitchFamily="18" charset="0"/>
              </a:rPr>
              <a:t>　</a:t>
            </a:r>
            <a:r>
              <a:rPr lang="ja-JP" sz="1200" kern="100" dirty="0" smtClean="0">
                <a:effectLst/>
                <a:ea typeface="ＭＳ ゴシック" panose="020B0609070205080204" pitchFamily="49" charset="-128"/>
                <a:cs typeface="Times New Roman" panose="02020603050405020304" pitchFamily="18" charset="0"/>
              </a:rPr>
              <a:t>相談</a:t>
            </a:r>
            <a:r>
              <a:rPr lang="ja-JP" sz="1200" kern="100" dirty="0">
                <a:effectLst/>
                <a:ea typeface="ＭＳ ゴシック" panose="020B0609070205080204" pitchFamily="49" charset="-128"/>
                <a:cs typeface="Times New Roman" panose="02020603050405020304" pitchFamily="18" charset="0"/>
              </a:rPr>
              <a:t>機関を紹介</a:t>
            </a:r>
            <a:endParaRPr lang="ja-JP" sz="1200" kern="100" dirty="0">
              <a:effectLst/>
              <a:ea typeface="ＭＳ 明朝" panose="02020609040205080304" pitchFamily="17" charset="-128"/>
              <a:cs typeface="Times New Roman" panose="02020603050405020304" pitchFamily="18" charset="0"/>
            </a:endParaRPr>
          </a:p>
        </p:txBody>
      </p:sp>
      <p:sp>
        <p:nvSpPr>
          <p:cNvPr id="30" name="下矢印 29"/>
          <p:cNvSpPr/>
          <p:nvPr/>
        </p:nvSpPr>
        <p:spPr>
          <a:xfrm>
            <a:off x="7645082" y="5267643"/>
            <a:ext cx="307975" cy="7226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31" name="テキスト ボックス 298"/>
          <p:cNvSpPr txBox="1"/>
          <p:nvPr/>
        </p:nvSpPr>
        <p:spPr>
          <a:xfrm>
            <a:off x="5759315" y="5507676"/>
            <a:ext cx="2000067" cy="4781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ＭＳ ゴシック" panose="020B0609070205080204" pitchFamily="49" charset="-128"/>
                <a:cs typeface="Times New Roman" panose="02020603050405020304" pitchFamily="18" charset="0"/>
              </a:rPr>
              <a:t>⑩必要に応じて連絡調整</a:t>
            </a:r>
            <a:endParaRPr lang="ja-JP" sz="1200" kern="100" dirty="0">
              <a:effectLst/>
              <a:ea typeface="ＭＳ 明朝" panose="02020609040205080304" pitchFamily="17" charset="-128"/>
              <a:cs typeface="Times New Roman" panose="02020603050405020304" pitchFamily="18" charset="0"/>
            </a:endParaRPr>
          </a:p>
        </p:txBody>
      </p:sp>
      <p:sp>
        <p:nvSpPr>
          <p:cNvPr id="32" name="曲折矢印 31"/>
          <p:cNvSpPr/>
          <p:nvPr/>
        </p:nvSpPr>
        <p:spPr>
          <a:xfrm rot="5400000">
            <a:off x="8275685" y="5150485"/>
            <a:ext cx="1008380" cy="628015"/>
          </a:xfrm>
          <a:prstGeom prst="bentArrow">
            <a:avLst>
              <a:gd name="adj1" fmla="val 25000"/>
              <a:gd name="adj2" fmla="val 25348"/>
              <a:gd name="adj3" fmla="val 25000"/>
              <a:gd name="adj4" fmla="val 543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33" name="テキスト ボックス 300"/>
          <p:cNvSpPr txBox="1"/>
          <p:nvPr/>
        </p:nvSpPr>
        <p:spPr>
          <a:xfrm>
            <a:off x="8419284" y="4605747"/>
            <a:ext cx="1189449" cy="2743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a:effectLst/>
                <a:ea typeface="ＭＳ ゴシック" panose="020B0609070205080204" pitchFamily="49" charset="-128"/>
                <a:cs typeface="Times New Roman" panose="02020603050405020304" pitchFamily="18" charset="0"/>
              </a:rPr>
              <a:t>⑨相談同行</a:t>
            </a:r>
            <a:endParaRPr lang="ja-JP" sz="1200" kern="100" dirty="0">
              <a:effectLst/>
              <a:ea typeface="ＭＳ 明朝" panose="02020609040205080304" pitchFamily="17" charset="-128"/>
              <a:cs typeface="Times New Roman" panose="02020603050405020304" pitchFamily="18" charset="0"/>
            </a:endParaRPr>
          </a:p>
        </p:txBody>
      </p:sp>
      <p:sp>
        <p:nvSpPr>
          <p:cNvPr id="34" name="上矢印 33"/>
          <p:cNvSpPr/>
          <p:nvPr/>
        </p:nvSpPr>
        <p:spPr>
          <a:xfrm>
            <a:off x="6575653" y="3800793"/>
            <a:ext cx="318770" cy="9779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35" name="テキスト ボックス 13"/>
          <p:cNvSpPr txBox="1"/>
          <p:nvPr/>
        </p:nvSpPr>
        <p:spPr>
          <a:xfrm>
            <a:off x="6869568" y="4045903"/>
            <a:ext cx="1123950" cy="65132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sz="1200" kern="100" dirty="0">
                <a:effectLst/>
                <a:ea typeface="ＭＳ ゴシック" panose="020B0609070205080204" pitchFamily="49" charset="-128"/>
                <a:cs typeface="Times New Roman" panose="02020603050405020304" pitchFamily="18" charset="0"/>
              </a:rPr>
              <a:t>⑤電話に</a:t>
            </a:r>
            <a:r>
              <a:rPr lang="ja-JP" sz="1200" kern="100" dirty="0" smtClean="0">
                <a:effectLst/>
                <a:ea typeface="ＭＳ ゴシック" panose="020B0609070205080204" pitchFamily="49" charset="-128"/>
                <a:cs typeface="Times New Roman" panose="02020603050405020304" pitchFamily="18" charset="0"/>
              </a:rPr>
              <a:t>よる</a:t>
            </a:r>
            <a:r>
              <a:rPr lang="ja-JP" altLang="en-US" sz="1200" kern="100" dirty="0" smtClean="0">
                <a:effectLst/>
                <a:ea typeface="ＭＳ ゴシック" panose="020B0609070205080204" pitchFamily="49" charset="-128"/>
                <a:cs typeface="Times New Roman" panose="02020603050405020304" pitchFamily="18" charset="0"/>
              </a:rPr>
              <a:t>　</a:t>
            </a:r>
            <a:endParaRPr lang="en-US" altLang="ja-JP" sz="1200" kern="100" dirty="0" smtClean="0">
              <a:effectLst/>
              <a:ea typeface="ＭＳ ゴシック" panose="020B0609070205080204" pitchFamily="49" charset="-128"/>
              <a:cs typeface="Times New Roman" panose="02020603050405020304" pitchFamily="18" charset="0"/>
            </a:endParaRPr>
          </a:p>
          <a:p>
            <a:pPr>
              <a:spcAft>
                <a:spcPts val="0"/>
              </a:spcAft>
            </a:pPr>
            <a:r>
              <a:rPr lang="ja-JP" altLang="en-US" sz="1200" kern="100" dirty="0">
                <a:ea typeface="ＭＳ ゴシック" panose="020B0609070205080204" pitchFamily="49" charset="-128"/>
                <a:cs typeface="Times New Roman" panose="02020603050405020304" pitchFamily="18" charset="0"/>
              </a:rPr>
              <a:t>　</a:t>
            </a:r>
            <a:r>
              <a:rPr lang="ja-JP" sz="1200" kern="100" dirty="0" smtClean="0">
                <a:effectLst/>
                <a:ea typeface="ＭＳ ゴシック" panose="020B0609070205080204" pitchFamily="49" charset="-128"/>
                <a:cs typeface="Times New Roman" panose="02020603050405020304" pitchFamily="18" charset="0"/>
              </a:rPr>
              <a:t>情報</a:t>
            </a:r>
            <a:r>
              <a:rPr lang="ja-JP" sz="1200" kern="100" dirty="0">
                <a:effectLst/>
                <a:ea typeface="ＭＳ ゴシック" panose="020B0609070205080204" pitchFamily="49" charset="-128"/>
                <a:cs typeface="Times New Roman" panose="02020603050405020304" pitchFamily="18" charset="0"/>
              </a:rPr>
              <a:t>提供</a:t>
            </a:r>
            <a:r>
              <a:rPr lang="ja-JP" sz="1200" kern="100" dirty="0" smtClean="0">
                <a:effectLst/>
                <a:ea typeface="ＭＳ ゴシック" panose="020B0609070205080204" pitchFamily="49" charset="-128"/>
                <a:cs typeface="Times New Roman" panose="02020603050405020304" pitchFamily="18" charset="0"/>
              </a:rPr>
              <a:t>を</a:t>
            </a:r>
            <a:endParaRPr lang="en-US" altLang="ja-JP" sz="1200" kern="100" dirty="0" smtClean="0">
              <a:effectLst/>
              <a:ea typeface="ＭＳ ゴシック" panose="020B0609070205080204" pitchFamily="49" charset="-128"/>
              <a:cs typeface="Times New Roman" panose="02020603050405020304" pitchFamily="18" charset="0"/>
            </a:endParaRPr>
          </a:p>
          <a:p>
            <a:pPr>
              <a:spcAft>
                <a:spcPts val="0"/>
              </a:spcAft>
            </a:pPr>
            <a:r>
              <a:rPr lang="ja-JP" altLang="en-US" sz="1200" kern="100" dirty="0">
                <a:ea typeface="ＭＳ ゴシック" panose="020B0609070205080204" pitchFamily="49" charset="-128"/>
                <a:cs typeface="Times New Roman" panose="02020603050405020304" pitchFamily="18" charset="0"/>
              </a:rPr>
              <a:t>　</a:t>
            </a:r>
            <a:r>
              <a:rPr lang="ja-JP" sz="1200" kern="100" dirty="0" smtClean="0">
                <a:effectLst/>
                <a:ea typeface="ＭＳ ゴシック" panose="020B0609070205080204" pitchFamily="49" charset="-128"/>
                <a:cs typeface="Times New Roman" panose="02020603050405020304" pitchFamily="18" charset="0"/>
              </a:rPr>
              <a:t>聴</a:t>
            </a:r>
            <a:r>
              <a:rPr lang="ja-JP" sz="1200" kern="100" dirty="0">
                <a:effectLst/>
                <a:ea typeface="ＭＳ ゴシック" panose="020B0609070205080204" pitchFamily="49" charset="-128"/>
                <a:cs typeface="Times New Roman" panose="02020603050405020304" pitchFamily="18" charset="0"/>
              </a:rPr>
              <a:t>収</a:t>
            </a:r>
            <a:endParaRPr lang="ja-JP" sz="1200" kern="100" dirty="0">
              <a:effectLst/>
              <a:ea typeface="ＭＳ 明朝" panose="02020609040205080304" pitchFamily="17" charset="-128"/>
              <a:cs typeface="Times New Roman" panose="02020603050405020304" pitchFamily="18" charset="0"/>
            </a:endParaRPr>
          </a:p>
        </p:txBody>
      </p:sp>
      <p:sp>
        <p:nvSpPr>
          <p:cNvPr id="36" name="タイトル 1"/>
          <p:cNvSpPr txBox="1">
            <a:spLocks/>
          </p:cNvSpPr>
          <p:nvPr/>
        </p:nvSpPr>
        <p:spPr>
          <a:xfrm>
            <a:off x="90087" y="-116829"/>
            <a:ext cx="11667565" cy="109557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ja-JP" sz="2800" kern="100" dirty="0" smtClean="0">
                <a:latin typeface="Century" panose="02040604050505020304" pitchFamily="18" charset="0"/>
                <a:ea typeface="ＭＳ ゴシック" panose="020B0609070205080204" pitchFamily="49" charset="-128"/>
                <a:cs typeface="Times New Roman" panose="02020603050405020304" pitchFamily="18" charset="0"/>
              </a:rPr>
              <a:t>自殺未遂者相談支援事業</a:t>
            </a:r>
            <a:r>
              <a:rPr lang="ja-JP" altLang="en-US" sz="2800" kern="100" dirty="0" smtClean="0">
                <a:latin typeface="Century" panose="02040604050505020304" pitchFamily="18" charset="0"/>
                <a:ea typeface="ＭＳ ゴシック" panose="020B0609070205080204" pitchFamily="49" charset="-128"/>
                <a:cs typeface="Times New Roman" panose="02020603050405020304" pitchFamily="18" charset="0"/>
              </a:rPr>
              <a:t>について</a:t>
            </a:r>
            <a:endParaRPr lang="ja-JP" altLang="ja-JP" sz="2800"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243075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271" y="82738"/>
            <a:ext cx="10515600" cy="663575"/>
          </a:xfrm>
        </p:spPr>
        <p:txBody>
          <a:bodyPr>
            <a:normAutofit/>
          </a:bodyPr>
          <a:lstStyle/>
          <a:p>
            <a:r>
              <a:rPr lang="ja-JP" altLang="en-US" sz="2800" dirty="0" smtClean="0"/>
              <a:t>自殺未遂者支援数</a:t>
            </a:r>
            <a:endParaRPr kumimoji="1" lang="ja-JP" altLang="en-US" sz="2800" dirty="0"/>
          </a:p>
        </p:txBody>
      </p:sp>
      <p:sp>
        <p:nvSpPr>
          <p:cNvPr id="4" name="角丸四角形 3"/>
          <p:cNvSpPr/>
          <p:nvPr/>
        </p:nvSpPr>
        <p:spPr>
          <a:xfrm>
            <a:off x="506186" y="4935070"/>
            <a:ext cx="11283043" cy="1815923"/>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400" dirty="0" smtClean="0">
                <a:solidFill>
                  <a:schemeClr val="tx1"/>
                </a:solidFill>
              </a:rPr>
              <a:t>令和２年度の未遂者支援者数について　</a:t>
            </a:r>
            <a:endParaRPr kumimoji="1" lang="en-US" altLang="ja-JP" sz="2400" dirty="0" smtClean="0">
              <a:solidFill>
                <a:schemeClr val="tx1"/>
              </a:solidFill>
            </a:endParaRPr>
          </a:p>
          <a:p>
            <a:pPr>
              <a:lnSpc>
                <a:spcPts val="3200"/>
              </a:lnSpc>
            </a:pPr>
            <a:r>
              <a:rPr kumimoji="1" lang="ja-JP" altLang="en-US" sz="2800" dirty="0">
                <a:solidFill>
                  <a:schemeClr val="tx1"/>
                </a:solidFill>
              </a:rPr>
              <a:t>　</a:t>
            </a:r>
            <a:r>
              <a:rPr kumimoji="1" lang="ja-JP" altLang="en-US" sz="2400" dirty="0" smtClean="0">
                <a:solidFill>
                  <a:schemeClr val="tx1"/>
                </a:solidFill>
              </a:rPr>
              <a:t>・</a:t>
            </a:r>
            <a:r>
              <a:rPr kumimoji="1" lang="ja-JP" altLang="en-US" sz="2400" dirty="0">
                <a:solidFill>
                  <a:schemeClr val="tx1"/>
                </a:solidFill>
              </a:rPr>
              <a:t>大阪府の支援対象者</a:t>
            </a:r>
            <a:r>
              <a:rPr kumimoji="1" lang="ja-JP" altLang="en-US" sz="2400" dirty="0" smtClean="0">
                <a:solidFill>
                  <a:schemeClr val="tx1"/>
                </a:solidFill>
              </a:rPr>
              <a:t>は</a:t>
            </a:r>
            <a:r>
              <a:rPr kumimoji="1" lang="ja-JP" altLang="en-US" sz="2400" dirty="0">
                <a:solidFill>
                  <a:schemeClr val="tx1"/>
                </a:solidFill>
              </a:rPr>
              <a:t>、</a:t>
            </a:r>
            <a:r>
              <a:rPr kumimoji="1" lang="ja-JP" altLang="en-US" sz="2400" dirty="0" smtClean="0">
                <a:solidFill>
                  <a:schemeClr val="tx1"/>
                </a:solidFill>
              </a:rPr>
              <a:t>令和２年度で</a:t>
            </a:r>
            <a:r>
              <a:rPr kumimoji="1" lang="en-US" altLang="ja-JP" sz="2400" dirty="0">
                <a:solidFill>
                  <a:schemeClr val="tx1"/>
                </a:solidFill>
              </a:rPr>
              <a:t>577</a:t>
            </a:r>
            <a:r>
              <a:rPr kumimoji="1" lang="ja-JP" altLang="en-US" sz="2400" dirty="0" smtClean="0">
                <a:solidFill>
                  <a:schemeClr val="tx1"/>
                </a:solidFill>
              </a:rPr>
              <a:t>人（</a:t>
            </a:r>
            <a:r>
              <a:rPr kumimoji="1" lang="en-US" altLang="ja-JP" sz="2400" dirty="0" smtClean="0">
                <a:solidFill>
                  <a:schemeClr val="tx1"/>
                </a:solidFill>
              </a:rPr>
              <a:t>29</a:t>
            </a:r>
            <a:r>
              <a:rPr kumimoji="1" lang="ja-JP" altLang="en-US" sz="2400" dirty="0" smtClean="0">
                <a:solidFill>
                  <a:schemeClr val="tx1"/>
                </a:solidFill>
              </a:rPr>
              <a:t>人増）（</a:t>
            </a:r>
            <a:r>
              <a:rPr kumimoji="1" lang="en-US" altLang="ja-JP" sz="2400" dirty="0" smtClean="0">
                <a:solidFill>
                  <a:schemeClr val="tx1"/>
                </a:solidFill>
              </a:rPr>
              <a:t>5.29</a:t>
            </a:r>
            <a:r>
              <a:rPr kumimoji="1" lang="ja-JP" altLang="en-US" sz="2400" dirty="0" smtClean="0">
                <a:solidFill>
                  <a:schemeClr val="tx1"/>
                </a:solidFill>
              </a:rPr>
              <a:t>％増）</a:t>
            </a:r>
            <a:endParaRPr kumimoji="1" lang="en-US" altLang="ja-JP" sz="2400" dirty="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中河内二次医療圏の</a:t>
            </a:r>
            <a:r>
              <a:rPr kumimoji="1" lang="ja-JP" altLang="en-US" sz="2400" dirty="0">
                <a:solidFill>
                  <a:schemeClr val="tx1"/>
                </a:solidFill>
              </a:rPr>
              <a:t>支援対象者は</a:t>
            </a:r>
            <a:r>
              <a:rPr kumimoji="1" lang="ja-JP" altLang="en-US" sz="2400" dirty="0" smtClean="0">
                <a:solidFill>
                  <a:schemeClr val="tx1"/>
                </a:solidFill>
              </a:rPr>
              <a:t>、令和</a:t>
            </a:r>
            <a:r>
              <a:rPr kumimoji="1" lang="en-US" altLang="ja-JP" sz="2400" dirty="0">
                <a:solidFill>
                  <a:schemeClr val="tx1"/>
                </a:solidFill>
              </a:rPr>
              <a:t>2</a:t>
            </a:r>
            <a:r>
              <a:rPr kumimoji="1" lang="ja-JP" altLang="en-US" sz="2400" dirty="0" smtClean="0">
                <a:solidFill>
                  <a:schemeClr val="tx1"/>
                </a:solidFill>
              </a:rPr>
              <a:t>年度で</a:t>
            </a:r>
            <a:r>
              <a:rPr kumimoji="1" lang="en-US" altLang="ja-JP" sz="2400" dirty="0">
                <a:solidFill>
                  <a:schemeClr val="tx1"/>
                </a:solidFill>
              </a:rPr>
              <a:t>139</a:t>
            </a:r>
            <a:r>
              <a:rPr kumimoji="1" lang="ja-JP" altLang="en-US" sz="2400" dirty="0" smtClean="0">
                <a:solidFill>
                  <a:schemeClr val="tx1"/>
                </a:solidFill>
              </a:rPr>
              <a:t>人</a:t>
            </a:r>
            <a:r>
              <a:rPr kumimoji="1" lang="ja-JP" altLang="en-US" sz="2400" dirty="0">
                <a:solidFill>
                  <a:schemeClr val="tx1"/>
                </a:solidFill>
              </a:rPr>
              <a:t>（</a:t>
            </a:r>
            <a:r>
              <a:rPr kumimoji="1" lang="en-US" altLang="ja-JP" sz="2400" dirty="0" smtClean="0">
                <a:solidFill>
                  <a:schemeClr val="tx1"/>
                </a:solidFill>
              </a:rPr>
              <a:t>4</a:t>
            </a:r>
            <a:r>
              <a:rPr kumimoji="1" lang="ja-JP" altLang="en-US" sz="2400" dirty="0" smtClean="0">
                <a:solidFill>
                  <a:schemeClr val="tx1"/>
                </a:solidFill>
              </a:rPr>
              <a:t>人減）（</a:t>
            </a:r>
            <a:r>
              <a:rPr kumimoji="1" lang="en-US" altLang="ja-JP" sz="2400" dirty="0" smtClean="0">
                <a:solidFill>
                  <a:schemeClr val="tx1"/>
                </a:solidFill>
              </a:rPr>
              <a:t>2.79</a:t>
            </a:r>
            <a:r>
              <a:rPr kumimoji="1" lang="ja-JP" altLang="en-US" sz="2400" dirty="0" smtClean="0">
                <a:solidFill>
                  <a:schemeClr val="tx1"/>
                </a:solidFill>
              </a:rPr>
              <a:t>％減）</a:t>
            </a:r>
            <a:endParaRPr kumimoji="1" lang="ja-JP" altLang="en-US" sz="2400" dirty="0">
              <a:solidFill>
                <a:schemeClr val="tx1"/>
              </a:solidFill>
            </a:endParaRPr>
          </a:p>
        </p:txBody>
      </p:sp>
      <p:pic>
        <p:nvPicPr>
          <p:cNvPr id="7" name="図 6"/>
          <p:cNvPicPr>
            <a:picLocks noChangeAspect="1"/>
          </p:cNvPicPr>
          <p:nvPr/>
        </p:nvPicPr>
        <p:blipFill>
          <a:blip r:embed="rId3"/>
          <a:stretch>
            <a:fillRect/>
          </a:stretch>
        </p:blipFill>
        <p:spPr>
          <a:xfrm>
            <a:off x="6147707" y="732866"/>
            <a:ext cx="3832872" cy="3892923"/>
          </a:xfrm>
          <a:prstGeom prst="rect">
            <a:avLst/>
          </a:prstGeom>
        </p:spPr>
      </p:pic>
      <p:pic>
        <p:nvPicPr>
          <p:cNvPr id="3" name="図 2"/>
          <p:cNvPicPr>
            <a:picLocks noChangeAspect="1"/>
          </p:cNvPicPr>
          <p:nvPr/>
        </p:nvPicPr>
        <p:blipFill>
          <a:blip r:embed="rId4"/>
          <a:stretch>
            <a:fillRect/>
          </a:stretch>
        </p:blipFill>
        <p:spPr>
          <a:xfrm>
            <a:off x="1761565" y="719419"/>
            <a:ext cx="3845709" cy="3892923"/>
          </a:xfrm>
          <a:prstGeom prst="rect">
            <a:avLst/>
          </a:prstGeom>
        </p:spPr>
      </p:pic>
      <p:sp>
        <p:nvSpPr>
          <p:cNvPr id="8" name="スライド番号プレースホルダー 7"/>
          <p:cNvSpPr>
            <a:spLocks noGrp="1"/>
          </p:cNvSpPr>
          <p:nvPr>
            <p:ph type="sldNum" sz="quarter" idx="12"/>
          </p:nvPr>
        </p:nvSpPr>
        <p:spPr/>
        <p:txBody>
          <a:bodyPr/>
          <a:lstStyle/>
          <a:p>
            <a:fld id="{48F63A3B-78C7-47BE-AE5E-E10140E04643}" type="slidenum">
              <a:rPr lang="en-US" smtClean="0"/>
              <a:t>7</a:t>
            </a:fld>
            <a:endParaRPr lang="en-US" dirty="0"/>
          </a:p>
        </p:txBody>
      </p:sp>
      <p:sp>
        <p:nvSpPr>
          <p:cNvPr id="9" name="タイトル 1"/>
          <p:cNvSpPr txBox="1">
            <a:spLocks/>
          </p:cNvSpPr>
          <p:nvPr/>
        </p:nvSpPr>
        <p:spPr>
          <a:xfrm>
            <a:off x="8592485" y="4571497"/>
            <a:ext cx="3426620"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smtClean="0"/>
              <a:t>資料元：「支援対象事案情報提供書」受理台帳より</a:t>
            </a:r>
            <a:endParaRPr lang="ja-JP" altLang="en-US" sz="1200" dirty="0"/>
          </a:p>
        </p:txBody>
      </p:sp>
    </p:spTree>
    <p:extLst>
      <p:ext uri="{BB962C8B-B14F-4D97-AF65-F5344CB8AC3E}">
        <p14:creationId xmlns:p14="http://schemas.microsoft.com/office/powerpoint/2010/main" val="1300339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6147707" y="734582"/>
            <a:ext cx="4066336" cy="4178125"/>
          </a:xfrm>
          <a:prstGeom prst="rect">
            <a:avLst/>
          </a:prstGeom>
        </p:spPr>
      </p:pic>
      <p:pic>
        <p:nvPicPr>
          <p:cNvPr id="3" name="図 2"/>
          <p:cNvPicPr>
            <a:picLocks noChangeAspect="1"/>
          </p:cNvPicPr>
          <p:nvPr/>
        </p:nvPicPr>
        <p:blipFill>
          <a:blip r:embed="rId4"/>
          <a:stretch>
            <a:fillRect/>
          </a:stretch>
        </p:blipFill>
        <p:spPr>
          <a:xfrm>
            <a:off x="1264375" y="761477"/>
            <a:ext cx="4066381" cy="4157055"/>
          </a:xfrm>
          <a:prstGeom prst="rect">
            <a:avLst/>
          </a:prstGeom>
        </p:spPr>
      </p:pic>
      <p:sp>
        <p:nvSpPr>
          <p:cNvPr id="2" name="タイトル 1"/>
          <p:cNvSpPr>
            <a:spLocks noGrp="1"/>
          </p:cNvSpPr>
          <p:nvPr>
            <p:ph type="title"/>
          </p:nvPr>
        </p:nvSpPr>
        <p:spPr>
          <a:xfrm>
            <a:off x="593271" y="109632"/>
            <a:ext cx="10515600" cy="663575"/>
          </a:xfrm>
        </p:spPr>
        <p:txBody>
          <a:bodyPr>
            <a:normAutofit/>
          </a:bodyPr>
          <a:lstStyle/>
          <a:p>
            <a:r>
              <a:rPr lang="ja-JP" altLang="en-US" sz="2800" dirty="0" smtClean="0"/>
              <a:t>男女別　</a:t>
            </a:r>
            <a:r>
              <a:rPr lang="ja-JP" altLang="en-US" sz="2800" dirty="0"/>
              <a:t>未遂者支援数　大阪府・中河内</a:t>
            </a:r>
            <a:endParaRPr kumimoji="1" lang="ja-JP" altLang="en-US" sz="2800" dirty="0"/>
          </a:p>
        </p:txBody>
      </p:sp>
      <p:sp>
        <p:nvSpPr>
          <p:cNvPr id="4" name="角丸四角形 3"/>
          <p:cNvSpPr/>
          <p:nvPr/>
        </p:nvSpPr>
        <p:spPr>
          <a:xfrm>
            <a:off x="412056" y="5338483"/>
            <a:ext cx="11283043" cy="1181125"/>
          </a:xfrm>
          <a:prstGeom prst="round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200"/>
              </a:lnSpc>
            </a:pPr>
            <a:r>
              <a:rPr kumimoji="1" lang="ja-JP" altLang="en-US" sz="2800" dirty="0" smtClean="0">
                <a:solidFill>
                  <a:schemeClr val="tx1"/>
                </a:solidFill>
              </a:rPr>
              <a:t>　</a:t>
            </a:r>
            <a:r>
              <a:rPr kumimoji="1" lang="ja-JP" altLang="en-US" sz="2400" dirty="0" smtClean="0">
                <a:solidFill>
                  <a:schemeClr val="tx1"/>
                </a:solidFill>
              </a:rPr>
              <a:t>・大阪府では、令和</a:t>
            </a:r>
            <a:r>
              <a:rPr kumimoji="1" lang="ja-JP" altLang="en-US" sz="2400" dirty="0">
                <a:solidFill>
                  <a:schemeClr val="tx1"/>
                </a:solidFill>
              </a:rPr>
              <a:t>２</a:t>
            </a:r>
            <a:r>
              <a:rPr kumimoji="1" lang="ja-JP" altLang="en-US" sz="2400" dirty="0" smtClean="0">
                <a:solidFill>
                  <a:schemeClr val="tx1"/>
                </a:solidFill>
              </a:rPr>
              <a:t>年度、男性は</a:t>
            </a:r>
            <a:r>
              <a:rPr kumimoji="1" lang="en-US" altLang="ja-JP" sz="2400" dirty="0" smtClean="0">
                <a:solidFill>
                  <a:schemeClr val="tx1"/>
                </a:solidFill>
              </a:rPr>
              <a:t>205</a:t>
            </a:r>
            <a:r>
              <a:rPr kumimoji="1" lang="ja-JP" altLang="en-US" sz="2400" dirty="0" smtClean="0">
                <a:solidFill>
                  <a:schemeClr val="tx1"/>
                </a:solidFill>
              </a:rPr>
              <a:t>人（</a:t>
            </a:r>
            <a:r>
              <a:rPr kumimoji="1" lang="en-US" altLang="ja-JP" sz="2400" dirty="0" smtClean="0">
                <a:solidFill>
                  <a:schemeClr val="tx1"/>
                </a:solidFill>
              </a:rPr>
              <a:t>3</a:t>
            </a:r>
            <a:r>
              <a:rPr kumimoji="1" lang="ja-JP" altLang="en-US" sz="2400" dirty="0" smtClean="0">
                <a:solidFill>
                  <a:schemeClr val="tx1"/>
                </a:solidFill>
              </a:rPr>
              <a:t>人増）　女性は</a:t>
            </a:r>
            <a:r>
              <a:rPr kumimoji="1" lang="en-US" altLang="ja-JP" sz="2400" dirty="0" smtClean="0">
                <a:solidFill>
                  <a:schemeClr val="tx1"/>
                </a:solidFill>
              </a:rPr>
              <a:t>372</a:t>
            </a:r>
            <a:r>
              <a:rPr kumimoji="1" lang="ja-JP" altLang="en-US" sz="2400" dirty="0" smtClean="0">
                <a:solidFill>
                  <a:schemeClr val="tx1"/>
                </a:solidFill>
              </a:rPr>
              <a:t>人（</a:t>
            </a:r>
            <a:r>
              <a:rPr kumimoji="1" lang="en-US" altLang="ja-JP" sz="2400" dirty="0" smtClean="0">
                <a:solidFill>
                  <a:schemeClr val="tx1"/>
                </a:solidFill>
              </a:rPr>
              <a:t>26</a:t>
            </a:r>
            <a:r>
              <a:rPr kumimoji="1" lang="ja-JP" altLang="en-US" sz="2400" dirty="0" smtClean="0">
                <a:solidFill>
                  <a:schemeClr val="tx1"/>
                </a:solidFill>
              </a:rPr>
              <a:t>人増）</a:t>
            </a:r>
            <a:endParaRPr kumimoji="1" lang="en-US" altLang="ja-JP" sz="2400" dirty="0">
              <a:solidFill>
                <a:schemeClr val="tx1"/>
              </a:solidFill>
            </a:endParaRPr>
          </a:p>
          <a:p>
            <a:pPr>
              <a:lnSpc>
                <a:spcPts val="3200"/>
              </a:lnSpc>
            </a:pPr>
            <a:r>
              <a:rPr kumimoji="1" lang="ja-JP" altLang="en-US" sz="2400" dirty="0">
                <a:solidFill>
                  <a:schemeClr val="tx1"/>
                </a:solidFill>
              </a:rPr>
              <a:t>　・</a:t>
            </a:r>
            <a:r>
              <a:rPr kumimoji="1" lang="ja-JP" altLang="en-US" sz="2400" dirty="0" smtClean="0">
                <a:solidFill>
                  <a:schemeClr val="tx1"/>
                </a:solidFill>
              </a:rPr>
              <a:t>中河内二次医療圏では、令和２年度、男性は</a:t>
            </a:r>
            <a:r>
              <a:rPr kumimoji="1" lang="en-US" altLang="ja-JP" sz="2400" dirty="0" smtClean="0">
                <a:solidFill>
                  <a:schemeClr val="tx1"/>
                </a:solidFill>
              </a:rPr>
              <a:t>53</a:t>
            </a:r>
            <a:r>
              <a:rPr kumimoji="1" lang="ja-JP" altLang="en-US" sz="2400" dirty="0" smtClean="0">
                <a:solidFill>
                  <a:schemeClr val="tx1"/>
                </a:solidFill>
              </a:rPr>
              <a:t>人（</a:t>
            </a:r>
            <a:r>
              <a:rPr kumimoji="1" lang="en-US" altLang="ja-JP" sz="2400" dirty="0" smtClean="0">
                <a:solidFill>
                  <a:schemeClr val="tx1"/>
                </a:solidFill>
              </a:rPr>
              <a:t>6</a:t>
            </a:r>
            <a:r>
              <a:rPr kumimoji="1" lang="ja-JP" altLang="en-US" sz="2400" dirty="0" smtClean="0">
                <a:solidFill>
                  <a:schemeClr val="tx1"/>
                </a:solidFill>
              </a:rPr>
              <a:t>人増）　女性は</a:t>
            </a:r>
            <a:r>
              <a:rPr kumimoji="1" lang="en-US" altLang="ja-JP" sz="2400" dirty="0" smtClean="0">
                <a:solidFill>
                  <a:schemeClr val="tx1"/>
                </a:solidFill>
              </a:rPr>
              <a:t>86</a:t>
            </a:r>
            <a:r>
              <a:rPr kumimoji="1" lang="ja-JP" altLang="en-US" sz="2400" dirty="0" smtClean="0">
                <a:solidFill>
                  <a:schemeClr val="tx1"/>
                </a:solidFill>
              </a:rPr>
              <a:t>人（</a:t>
            </a:r>
            <a:r>
              <a:rPr kumimoji="1" lang="en-US" altLang="ja-JP" sz="2400" dirty="0" smtClean="0">
                <a:solidFill>
                  <a:schemeClr val="tx1"/>
                </a:solidFill>
              </a:rPr>
              <a:t>10</a:t>
            </a:r>
            <a:r>
              <a:rPr kumimoji="1" lang="ja-JP" altLang="en-US" sz="2400" dirty="0" smtClean="0">
                <a:solidFill>
                  <a:schemeClr val="tx1"/>
                </a:solidFill>
              </a:rPr>
              <a:t>人減）</a:t>
            </a:r>
            <a:endParaRPr kumimoji="1" lang="ja-JP" altLang="en-US" sz="2400" dirty="0">
              <a:solidFill>
                <a:schemeClr val="tx1"/>
              </a:solidFill>
            </a:endParaRPr>
          </a:p>
        </p:txBody>
      </p:sp>
      <p:sp>
        <p:nvSpPr>
          <p:cNvPr id="8" name="スライド番号プレースホルダー 7"/>
          <p:cNvSpPr>
            <a:spLocks noGrp="1"/>
          </p:cNvSpPr>
          <p:nvPr>
            <p:ph type="sldNum" sz="quarter" idx="12"/>
          </p:nvPr>
        </p:nvSpPr>
        <p:spPr/>
        <p:txBody>
          <a:bodyPr/>
          <a:lstStyle/>
          <a:p>
            <a:fld id="{48F63A3B-78C7-47BE-AE5E-E10140E04643}" type="slidenum">
              <a:rPr lang="en-US" smtClean="0"/>
              <a:t>8</a:t>
            </a:fld>
            <a:endParaRPr lang="en-US" dirty="0"/>
          </a:p>
        </p:txBody>
      </p:sp>
      <p:sp>
        <p:nvSpPr>
          <p:cNvPr id="7" name="タイトル 1"/>
          <p:cNvSpPr txBox="1">
            <a:spLocks/>
          </p:cNvSpPr>
          <p:nvPr/>
        </p:nvSpPr>
        <p:spPr>
          <a:xfrm>
            <a:off x="8676955" y="4908501"/>
            <a:ext cx="3426620" cy="4022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dirty="0" smtClean="0"/>
              <a:t>資料元：「支援対象事案情報提供書」受理台帳より</a:t>
            </a:r>
            <a:endParaRPr lang="ja-JP" altLang="en-US" sz="1200" dirty="0"/>
          </a:p>
        </p:txBody>
      </p:sp>
    </p:spTree>
    <p:extLst>
      <p:ext uri="{BB962C8B-B14F-4D97-AF65-F5344CB8AC3E}">
        <p14:creationId xmlns:p14="http://schemas.microsoft.com/office/powerpoint/2010/main" val="1608261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1540</TotalTime>
  <Words>1208</Words>
  <Application>Microsoft Office PowerPoint</Application>
  <PresentationFormat>ワイド画面</PresentationFormat>
  <Paragraphs>200</Paragraphs>
  <Slides>14</Slides>
  <Notes>14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14</vt:i4>
      </vt:variant>
    </vt:vector>
  </HeadingPairs>
  <TitlesOfParts>
    <vt:vector size="25" baseType="lpstr">
      <vt:lpstr>ＭＳ Ｐゴシック</vt:lpstr>
      <vt:lpstr>ＭＳ ゴシック</vt:lpstr>
      <vt:lpstr>ＭＳ 明朝</vt:lpstr>
      <vt:lpstr>游明朝</vt:lpstr>
      <vt:lpstr>Arial</vt:lpstr>
      <vt:lpstr>Calibri</vt:lpstr>
      <vt:lpstr>Calibri Light</vt:lpstr>
      <vt:lpstr>Century</vt:lpstr>
      <vt:lpstr>Tahoma</vt:lpstr>
      <vt:lpstr>Times New Roman</vt:lpstr>
      <vt:lpstr>Office テーマ</vt:lpstr>
      <vt:lpstr>中河内二次医療圏における 自殺の概要</vt:lpstr>
      <vt:lpstr>最近の自殺者数の推移</vt:lpstr>
      <vt:lpstr>自殺死亡率の推移（大阪府、中河内）</vt:lpstr>
      <vt:lpstr>男女別自殺者数　大阪府・中河内</vt:lpstr>
      <vt:lpstr>年齢別自殺者数　（男性）　大阪府・中河内</vt:lpstr>
      <vt:lpstr>年齢別自殺者数　（女性）　大阪府・中河内</vt:lpstr>
      <vt:lpstr>PowerPoint プレゼンテーション</vt:lpstr>
      <vt:lpstr>自殺未遂者支援数</vt:lpstr>
      <vt:lpstr>男女別　未遂者支援数　大阪府・中河内</vt:lpstr>
      <vt:lpstr>年齢別　未遂者支援者数　大阪府・中河内</vt:lpstr>
      <vt:lpstr>手段別　未遂者支援者数　大阪府・中河内　　　※複数選択可</vt:lpstr>
      <vt:lpstr>原因動機別　未遂者支援者数　大阪府・中河内　　　※複数選択可</vt:lpstr>
      <vt:lpstr>自殺に至る危機経路図</vt:lpstr>
      <vt:lpstr>中河内二次医療圏における自殺対策の取り組みについて</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中河内圏域における自殺の概要</dc:title>
  <dc:creator>亀本  純一</dc:creator>
  <cp:lastModifiedBy>亀本  純一</cp:lastModifiedBy>
  <cp:revision>161</cp:revision>
  <cp:lastPrinted>2021-10-28T04:24:42Z</cp:lastPrinted>
  <dcterms:created xsi:type="dcterms:W3CDTF">2021-10-13T06:16:37Z</dcterms:created>
  <dcterms:modified xsi:type="dcterms:W3CDTF">2021-10-28T07:56:55Z</dcterms:modified>
</cp:coreProperties>
</file>