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4" r:id="rId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高槻市" initials="高槻市" lastIdx="6" clrIdx="0">
    <p:extLst>
      <p:ext uri="{19B8F6BF-5375-455C-9EA6-DF929625EA0E}">
        <p15:presenceInfo xmlns:p15="http://schemas.microsoft.com/office/powerpoint/2012/main" userId="高槻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CED"/>
    <a:srgbClr val="E9EBF5"/>
    <a:srgbClr val="F7F8FB"/>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varScale="1">
        <p:scale>
          <a:sx n="120" d="100"/>
          <a:sy n="120" d="100"/>
        </p:scale>
        <p:origin x="35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MA HATA" userId="55dc70d1fc1343eb" providerId="LiveId" clId="{5979E99F-9B5E-408E-9AD1-7A267A19EC2A}"/>
    <pc:docChg chg="modSld">
      <pc:chgData name="YAMA HATA" userId="55dc70d1fc1343eb" providerId="LiveId" clId="{5979E99F-9B5E-408E-9AD1-7A267A19EC2A}" dt="2022-09-11T02:32:58.536" v="2"/>
      <pc:docMkLst>
        <pc:docMk/>
      </pc:docMkLst>
      <pc:sldChg chg="modSp">
        <pc:chgData name="YAMA HATA" userId="55dc70d1fc1343eb" providerId="LiveId" clId="{5979E99F-9B5E-408E-9AD1-7A267A19EC2A}" dt="2022-09-11T02:32:54.965" v="1"/>
        <pc:sldMkLst>
          <pc:docMk/>
          <pc:sldMk cId="2290073509" sldId="256"/>
        </pc:sldMkLst>
        <pc:graphicFrameChg chg="mod">
          <ac:chgData name="YAMA HATA" userId="55dc70d1fc1343eb" providerId="LiveId" clId="{5979E99F-9B5E-408E-9AD1-7A267A19EC2A}" dt="2022-09-11T02:32:54.965" v="1"/>
          <ac:graphicFrameMkLst>
            <pc:docMk/>
            <pc:sldMk cId="2290073509" sldId="256"/>
            <ac:graphicFrameMk id="4" creationId="{00000000-0000-0000-0000-000000000000}"/>
          </ac:graphicFrameMkLst>
        </pc:graphicFrameChg>
      </pc:sldChg>
      <pc:sldChg chg="modSp">
        <pc:chgData name="YAMA HATA" userId="55dc70d1fc1343eb" providerId="LiveId" clId="{5979E99F-9B5E-408E-9AD1-7A267A19EC2A}" dt="2022-09-11T02:32:58.536" v="2"/>
        <pc:sldMkLst>
          <pc:docMk/>
          <pc:sldMk cId="1812607303" sldId="258"/>
        </pc:sldMkLst>
        <pc:graphicFrameChg chg="mod">
          <ac:chgData name="YAMA HATA" userId="55dc70d1fc1343eb" providerId="LiveId" clId="{5979E99F-9B5E-408E-9AD1-7A267A19EC2A}" dt="2022-09-11T02:32:58.536" v="2"/>
          <ac:graphicFrameMkLst>
            <pc:docMk/>
            <pc:sldMk cId="1812607303" sldId="258"/>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8" tIns="45318" rIns="90638" bIns="45318" rtlCol="0"/>
          <a:lstStyle>
            <a:lvl1pPr algn="r">
              <a:defRPr sz="1200"/>
            </a:lvl1pPr>
          </a:lstStyle>
          <a:p>
            <a:fld id="{8A585FC2-8735-4B86-A839-2291FB02421F}"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8" tIns="45318" rIns="90638"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38" tIns="45318" rIns="90638" bIns="45318"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6666D55-6AB2-4348-90DA-50A54A5EA73B}"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B722A-9A5A-457B-877A-EDACA86F3DAA}" type="datetime1">
              <a:rPr kumimoji="1" lang="ja-JP" altLang="en-US" smtClean="0"/>
              <a:t>2024/12/6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627895" y="6588366"/>
            <a:ext cx="572068" cy="216000"/>
          </a:xfrm>
          <a:prstGeom prst="rect">
            <a:avLst/>
          </a:prstGeom>
        </p:spPr>
        <p:txBody>
          <a:bodyPr vert="horz" lIns="91440" tIns="45720" rIns="91440" bIns="45720" rtlCol="0" anchor="ctr"/>
          <a:lstStyle>
            <a:lvl1pPr algn="r">
              <a:defRPr sz="1100">
                <a:solidFill>
                  <a:schemeClr val="tx1">
                    <a:tint val="75000"/>
                  </a:schemeClr>
                </a:solidFill>
              </a:defRPr>
            </a:lvl1pPr>
          </a:lstStyle>
          <a:p>
            <a:fld id="{EE10F76C-4BDD-483D-9C84-D8A83AD65888}" type="slidenum">
              <a:rPr lang="ja-JP" altLang="en-US" smtClean="0"/>
              <a:pPr/>
              <a:t>‹#›</a:t>
            </a:fld>
            <a:endParaRPr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36153645"/>
              </p:ext>
            </p:extLst>
          </p:nvPr>
        </p:nvGraphicFramePr>
        <p:xfrm>
          <a:off x="130744" y="1272873"/>
          <a:ext cx="11848563" cy="4091049"/>
        </p:xfrm>
        <a:graphic>
          <a:graphicData uri="http://schemas.openxmlformats.org/drawingml/2006/table">
            <a:tbl>
              <a:tblPr firstRow="1" firstCol="1" bandRow="1">
                <a:tableStyleId>{7DF18680-E054-41AD-8BC1-D1AEF772440D}</a:tableStyleId>
              </a:tblPr>
              <a:tblGrid>
                <a:gridCol w="516600">
                  <a:extLst>
                    <a:ext uri="{9D8B030D-6E8A-4147-A177-3AD203B41FA5}">
                      <a16:colId xmlns:a16="http://schemas.microsoft.com/office/drawing/2014/main" val="20000"/>
                    </a:ext>
                  </a:extLst>
                </a:gridCol>
                <a:gridCol w="3863437">
                  <a:extLst>
                    <a:ext uri="{9D8B030D-6E8A-4147-A177-3AD203B41FA5}">
                      <a16:colId xmlns:a16="http://schemas.microsoft.com/office/drawing/2014/main" val="20001"/>
                    </a:ext>
                  </a:extLst>
                </a:gridCol>
                <a:gridCol w="3803342">
                  <a:extLst>
                    <a:ext uri="{9D8B030D-6E8A-4147-A177-3AD203B41FA5}">
                      <a16:colId xmlns:a16="http://schemas.microsoft.com/office/drawing/2014/main" val="4240109703"/>
                    </a:ext>
                  </a:extLst>
                </a:gridCol>
                <a:gridCol w="1029234">
                  <a:extLst>
                    <a:ext uri="{9D8B030D-6E8A-4147-A177-3AD203B41FA5}">
                      <a16:colId xmlns:a16="http://schemas.microsoft.com/office/drawing/2014/main" val="616184415"/>
                    </a:ext>
                  </a:extLst>
                </a:gridCol>
                <a:gridCol w="2635950">
                  <a:extLst>
                    <a:ext uri="{9D8B030D-6E8A-4147-A177-3AD203B41FA5}">
                      <a16:colId xmlns:a16="http://schemas.microsoft.com/office/drawing/2014/main" val="4188913391"/>
                    </a:ext>
                  </a:extLst>
                </a:gridCol>
              </a:tblGrid>
              <a:tr h="225104">
                <a:tc rowSpan="2" gridSpan="2">
                  <a:txBody>
                    <a:bodyPr/>
                    <a:lstStyle/>
                    <a:p>
                      <a:pPr algn="ctr">
                        <a:lnSpc>
                          <a:spcPts val="800"/>
                        </a:lnSpc>
                        <a:spcAft>
                          <a:spcPts val="0"/>
                        </a:spcAft>
                      </a:pPr>
                      <a:r>
                        <a:rPr lang="ja-JP" altLang="en-US" sz="1800" kern="100" dirty="0">
                          <a:effectLst/>
                          <a:latin typeface="ＭＳ ゴシック" panose="020B0609070205080204" pitchFamily="49" charset="-128"/>
                          <a:ea typeface="ＭＳ ゴシック" panose="020B0609070205080204" pitchFamily="49" charset="-128"/>
                        </a:rPr>
                        <a:t>第８次大阪府医療計画における取組</a:t>
                      </a:r>
                      <a:endParaRPr lang="ja-JP" sz="12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rowSpan="2" hMerge="1">
                  <a:txBody>
                    <a:bodyPr/>
                    <a:lstStyle/>
                    <a:p>
                      <a:pPr algn="ctr">
                        <a:lnSpc>
                          <a:spcPts val="800"/>
                        </a:lnSpc>
                        <a:spcAft>
                          <a:spcPts val="0"/>
                        </a:spcAft>
                      </a:pPr>
                      <a:endParaRPr 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gridSpan="2">
                  <a:txBody>
                    <a:bodyPr/>
                    <a:lstStyle/>
                    <a:p>
                      <a:pPr algn="ctr"/>
                      <a:r>
                        <a:rPr lang="en-US" sz="1800" kern="100" dirty="0">
                          <a:effectLst/>
                          <a:latin typeface="ＭＳ ゴシック" panose="020B0609070205080204" pitchFamily="49" charset="-128"/>
                          <a:ea typeface="ＭＳ ゴシック" panose="020B0609070205080204" pitchFamily="49" charset="-128"/>
                        </a:rPr>
                        <a:t>20</a:t>
                      </a:r>
                      <a:r>
                        <a:rPr lang="en-US" altLang="ja-JP" sz="1800" kern="100" dirty="0">
                          <a:effectLst/>
                          <a:latin typeface="ＭＳ ゴシック" panose="020B0609070205080204" pitchFamily="49" charset="-128"/>
                          <a:ea typeface="ＭＳ ゴシック" panose="020B0609070205080204" pitchFamily="49" charset="-128"/>
                        </a:rPr>
                        <a:t>24</a:t>
                      </a:r>
                      <a:r>
                        <a:rPr lang="ja-JP" sz="1800" kern="100" dirty="0">
                          <a:effectLst/>
                          <a:latin typeface="ＭＳ ゴシック" panose="020B0609070205080204" pitchFamily="49" charset="-128"/>
                          <a:ea typeface="ＭＳ ゴシック" panose="020B0609070205080204" pitchFamily="49" charset="-128"/>
                        </a:rPr>
                        <a:t>年度の取組内容</a:t>
                      </a:r>
                      <a:r>
                        <a:rPr lang="ja-JP" altLang="en-US" sz="1600" kern="100" dirty="0">
                          <a:effectLst/>
                          <a:latin typeface="ＭＳ ゴシック" panose="020B0609070205080204" pitchFamily="49" charset="-128"/>
                          <a:ea typeface="ＭＳ ゴシック" panose="020B0609070205080204" pitchFamily="49" charset="-128"/>
                        </a:rPr>
                        <a:t>　</a:t>
                      </a:r>
                      <a:r>
                        <a:rPr lang="ja-JP" sz="1200" b="0" kern="100" dirty="0">
                          <a:effectLst/>
                          <a:latin typeface="ＭＳ ゴシック" panose="020B0609070205080204" pitchFamily="49" charset="-128"/>
                          <a:ea typeface="ＭＳ ゴシック" panose="020B0609070205080204" pitchFamily="49" charset="-128"/>
                        </a:rPr>
                        <a:t>（左記</a:t>
                      </a:r>
                      <a:r>
                        <a:rPr lang="ja-JP" altLang="en-US" sz="1200" b="0" kern="100" dirty="0">
                          <a:effectLst/>
                          <a:latin typeface="ＭＳ ゴシック" panose="020B0609070205080204" pitchFamily="49" charset="-128"/>
                          <a:ea typeface="ＭＳ ゴシック" panose="020B0609070205080204" pitchFamily="49" charset="-128"/>
                        </a:rPr>
                        <a:t>に関する取組</a:t>
                      </a:r>
                      <a:r>
                        <a:rPr lang="ja-JP" sz="1200" b="0" kern="100" dirty="0">
                          <a:effectLst/>
                          <a:latin typeface="ＭＳ ゴシック" panose="020B0609070205080204" pitchFamily="49" charset="-128"/>
                          <a:ea typeface="ＭＳ ゴシック" panose="020B0609070205080204" pitchFamily="49" charset="-128"/>
                        </a:rPr>
                        <a:t>内容を記載）</a:t>
                      </a:r>
                      <a:endParaRPr kumimoji="1" lang="ja-JP" altLang="en-US" sz="3600" dirty="0"/>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31849B"/>
                    </a:solidFill>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tcPr>
                </a:tc>
                <a:tc rowSpan="2">
                  <a:txBody>
                    <a:bodyPr/>
                    <a:lstStyle/>
                    <a:p>
                      <a:pPr algn="ctr"/>
                      <a:r>
                        <a:rPr lang="ja-JP" altLang="en-US" sz="1600" kern="100" dirty="0">
                          <a:effectLst/>
                          <a:latin typeface="ＭＳ ゴシック" panose="020B0609070205080204" pitchFamily="49" charset="-128"/>
                          <a:ea typeface="ＭＳ ゴシック" panose="020B0609070205080204" pitchFamily="49" charset="-128"/>
                        </a:rPr>
                        <a:t>次年度以降の取組予定</a:t>
                      </a:r>
                      <a:endParaRPr kumimoji="1" lang="ja-JP" altLang="en-US" sz="3600" dirty="0"/>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extLst>
                  <a:ext uri="{0D108BD9-81ED-4DB2-BD59-A6C34878D82A}">
                    <a16:rowId xmlns:a16="http://schemas.microsoft.com/office/drawing/2014/main" val="10000"/>
                  </a:ext>
                </a:extLst>
              </a:tr>
              <a:tr h="198430">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lang="ja-JP" altLang="en-US" sz="1400" b="1" kern="100" dirty="0">
                          <a:solidFill>
                            <a:schemeClr val="bg1"/>
                          </a:solidFill>
                          <a:effectLst/>
                          <a:latin typeface="ＭＳ ゴシック" panose="020B0609070205080204" pitchFamily="49" charset="-128"/>
                          <a:ea typeface="ＭＳ ゴシック" panose="020B0609070205080204" pitchFamily="49" charset="-128"/>
                        </a:rPr>
                        <a:t>取組内容</a:t>
                      </a:r>
                      <a:endParaRPr kumimoji="1" lang="ja-JP" altLang="en-US" sz="3600" dirty="0"/>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a:txBody>
                    <a:bodyPr/>
                    <a:lstStyle/>
                    <a:p>
                      <a:pPr algn="ctr"/>
                      <a:r>
                        <a:rPr lang="ja-JP" altLang="en-US" sz="1200" b="1" kern="100" dirty="0">
                          <a:solidFill>
                            <a:schemeClr val="bg1"/>
                          </a:solidFill>
                          <a:effectLst/>
                          <a:latin typeface="ＭＳ ゴシック" panose="020B0609070205080204" pitchFamily="49" charset="-128"/>
                          <a:ea typeface="ＭＳ ゴシック" panose="020B0609070205080204" pitchFamily="49" charset="-128"/>
                        </a:rPr>
                        <a:t>着手状況</a:t>
                      </a:r>
                      <a:endParaRPr kumimoji="1" lang="ja-JP" altLang="en-US" sz="3600" dirty="0"/>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vMerge="1">
                  <a:txBody>
                    <a:bodyPr/>
                    <a:lstStyle/>
                    <a:p>
                      <a:pPr algn="ctr"/>
                      <a:endParaRPr kumimoji="1" lang="ja-JP" altLang="en-US" dirty="0"/>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31849B"/>
                    </a:solidFill>
                  </a:tcPr>
                </a:tc>
                <a:extLst>
                  <a:ext uri="{0D108BD9-81ED-4DB2-BD59-A6C34878D82A}">
                    <a16:rowId xmlns:a16="http://schemas.microsoft.com/office/drawing/2014/main" val="10001"/>
                  </a:ext>
                </a:extLst>
              </a:tr>
              <a:tr h="124420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kern="100" dirty="0">
                          <a:solidFill>
                            <a:schemeClr val="bg1"/>
                          </a:solidFill>
                          <a:effectLst/>
                          <a:latin typeface="ＭＳ ゴシック" panose="020B0609070205080204" pitchFamily="49" charset="-128"/>
                          <a:ea typeface="ＭＳ ゴシック" panose="020B0609070205080204" pitchFamily="49" charset="-128"/>
                        </a:rPr>
                        <a:t>精神疾患</a:t>
                      </a:r>
                      <a:endParaRPr lang="ja-JP" altLang="ja-JP" sz="1400" b="1" kern="100" dirty="0">
                        <a:solidFill>
                          <a:schemeClr val="bg1"/>
                        </a:solidFill>
                        <a:effectLst/>
                        <a:latin typeface="ＭＳ ゴシック" panose="020B0609070205080204" pitchFamily="49" charset="-128"/>
                        <a:ea typeface="ＭＳ ゴシック" panose="020B0609070205080204" pitchFamily="49" charset="-128"/>
                      </a:endParaRPr>
                    </a:p>
                  </a:txBody>
                  <a:tcPr marL="72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多様な精神疾患等に対応できる医療機関について、それぞれの医療機能を明確化し、役割分担や連携を推進するとともに、三島二次医療圏域の医療機関関係者等による協議の場において、医療の充実と地域関係機関との連携体制の構築について検討します。</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三島精神医療懇話会において、アルコール</a:t>
                      </a:r>
                      <a:r>
                        <a:rPr kumimoji="1" lang="ja-JP" altLang="en-US" sz="1200" b="0" i="0" u="none" strike="noStrike" kern="100" cap="none" spc="0" normalizeH="0" baseline="0" noProof="0" dirty="0" err="1"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健康障がいに</a:t>
                      </a: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おける病病・病診連携等について、現状や今後の課題等の情報共有・意見交換を実施予定（年１回開催）。</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a:t>
                      </a:r>
                      <a:endPar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圏域における精神医療の充実と連携体制の構築について、意見交換や協議を進めます。</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extLst>
                  <a:ext uri="{0D108BD9-81ED-4DB2-BD59-A6C34878D82A}">
                    <a16:rowId xmlns:a16="http://schemas.microsoft.com/office/drawing/2014/main" val="655439974"/>
                  </a:ext>
                </a:extLst>
              </a:tr>
              <a:tr h="108908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000" b="1" kern="100" dirty="0">
                        <a:solidFill>
                          <a:schemeClr val="bg1"/>
                        </a:solidFill>
                        <a:effectLst/>
                        <a:latin typeface="ＭＳ ゴシック" panose="020B0609070205080204" pitchFamily="49" charset="-128"/>
                        <a:ea typeface="ＭＳ ゴシック" panose="020B0609070205080204" pitchFamily="49" charset="-128"/>
                      </a:endParaRPr>
                    </a:p>
                  </a:txBody>
                  <a:tcPr marL="720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184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長期入院者の精神科病院からの地域移行を推進し、「精神障がいにも対応した地域包括ケアシステム」構築のため、関係機関（市町・保健所・精神科病院・地域支援事業者等）による協議を進めていきます。</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6D5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長期入院者の地域移行推進について、精神科医療、保健、福祉等の関係機関による会議において情報共有や事例検討など行い、意見交換を実施（年</a:t>
                      </a:r>
                      <a:r>
                        <a:rPr kumimoji="1" lang="en-US" altLang="ja-JP"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a:t>
                      </a: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a:t>
                      </a: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回開催）。</a:t>
                      </a:r>
                      <a:endParaRPr kumimoji="1" lang="en-US" altLang="ja-JP" sz="1200" b="0" i="0" u="sng"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6D5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6D5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関係機関による会議を開催し、退院促進や地域移行の推進に向けたネットワーク構築について意見交換を行います。</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6D5E4"/>
                    </a:solidFill>
                  </a:tcPr>
                </a:tc>
                <a:extLst>
                  <a:ext uri="{0D108BD9-81ED-4DB2-BD59-A6C34878D82A}">
                    <a16:rowId xmlns:a16="http://schemas.microsoft.com/office/drawing/2014/main" val="1801876105"/>
                  </a:ext>
                </a:extLst>
              </a:tr>
              <a:tr h="477918">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自殺対策推進のため、関係機関（市町・保健所・医療機関・消防・警察等）の連携を図り、自殺予防に資する人材育成や啓発活動を行うとともに自殺未遂者支援の充実に取組みます</a:t>
                      </a: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自殺未遂者相談支援事業をはじめ、</a:t>
                      </a:r>
                      <a:r>
                        <a:rPr kumimoji="1" lang="ja-JP" altLang="en-US" sz="1200" b="0" i="0" u="none" strike="noStrike" kern="1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管内大学と</a:t>
                      </a:r>
                      <a:r>
                        <a:rPr kumimoji="1" lang="ja-JP" altLang="en-US" sz="1200" b="0" i="0" u="none" strike="noStrike" kern="100" cap="none" spc="0" normalizeH="0" baseline="0" noProof="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連携した取組み、</a:t>
                      </a:r>
                      <a:r>
                        <a:rPr kumimoji="1" lang="ja-JP" altLang="en-US" sz="1200" b="0" i="0" u="none" strike="noStrike" kern="1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高齢者・</a:t>
                      </a:r>
                      <a:r>
                        <a:rPr kumimoji="1" lang="ja-JP" altLang="en-US" sz="1200" b="0" i="0" u="none" strike="noStrike" kern="100" cap="none" spc="0" normalizeH="0" baseline="0" noProof="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働く世代等の</a:t>
                      </a:r>
                      <a:r>
                        <a:rPr kumimoji="1" lang="ja-JP" altLang="en-US" sz="1200" b="0" i="0" u="none" strike="noStrike" kern="1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自殺予防のための研修・講演会を実施するとともに、関係機関の連携を図るための自殺対策ネットワーク会議を開催予定</a:t>
                      </a:r>
                      <a:r>
                        <a:rPr kumimoji="1" lang="ja-JP" altLang="en-US" sz="12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mn-cs"/>
                        </a:rPr>
                        <a:t>（年１回開催）</a:t>
                      </a:r>
                      <a:r>
                        <a:rPr kumimoji="1" lang="ja-JP" altLang="en-US" sz="1200" b="0" i="0" u="none" strike="noStrike" kern="1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200" b="0" i="0" u="none" strike="noStrike" kern="100" cap="none" spc="0" normalizeH="0" baseline="0" noProof="0" dirty="0" smtClean="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400" b="0" i="0" u="none" strike="noStrike" kern="1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関係機関と連携を図り、自殺未遂者</a:t>
                      </a:r>
                      <a:r>
                        <a:rPr kumimoji="1" lang="ja-JP" altLang="en-US" sz="12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相談</a:t>
                      </a:r>
                      <a:r>
                        <a:rPr kumimoji="1" lang="ja-JP" altLang="en-US" sz="12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支援事業及び啓発活動等の自殺対策の取組を引き続き実施します。</a:t>
                      </a:r>
                      <a:endParaRPr kumimoji="1" lang="en-US" altLang="ja-JP" sz="12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marL="28800" marR="27807" marT="28800" marB="288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BEEF4"/>
                    </a:solidFill>
                  </a:tcPr>
                </a:tc>
                <a:extLst>
                  <a:ext uri="{0D108BD9-81ED-4DB2-BD59-A6C34878D82A}">
                    <a16:rowId xmlns:a16="http://schemas.microsoft.com/office/drawing/2014/main" val="3384516150"/>
                  </a:ext>
                </a:extLst>
              </a:tr>
            </a:tbl>
          </a:graphicData>
        </a:graphic>
      </p:graphicFrame>
      <p:sp>
        <p:nvSpPr>
          <p:cNvPr id="5" name="Rectangle 50"/>
          <p:cNvSpPr>
            <a:spLocks noChangeArrowheads="1"/>
          </p:cNvSpPr>
          <p:nvPr/>
        </p:nvSpPr>
        <p:spPr bwMode="auto">
          <a:xfrm>
            <a:off x="130744" y="352159"/>
            <a:ext cx="7029910" cy="318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36000" tIns="36000" rIns="36000" bIns="36000" anchor="ctr" anchorCtr="0" upright="1">
            <a:spAutoFit/>
          </a:bodyPr>
          <a:lstStyle/>
          <a:p>
            <a:pPr algn="just">
              <a:spcAft>
                <a:spcPts val="0"/>
              </a:spcAft>
            </a:pPr>
            <a:r>
              <a:rPr lang="ja-JP"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24</a:t>
            </a:r>
            <a:r>
              <a:rPr lang="ja-JP"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ja-JP" altLang="en-US" sz="16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８</a:t>
            </a:r>
            <a:r>
              <a:rPr lang="ja-JP"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6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三島</a:t>
            </a:r>
            <a:r>
              <a:rPr lang="ja-JP" sz="16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endParaRPr lang="ja-JP" sz="16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9DB6940C-4534-4671-8F9F-3439F44DFAA2}"/>
              </a:ext>
            </a:extLst>
          </p:cNvPr>
          <p:cNvSpPr txBox="1"/>
          <p:nvPr/>
        </p:nvSpPr>
        <p:spPr>
          <a:xfrm>
            <a:off x="7583736" y="352159"/>
            <a:ext cx="3348122" cy="369332"/>
          </a:xfrm>
          <a:prstGeom prst="rect">
            <a:avLst/>
          </a:prstGeom>
          <a:noFill/>
        </p:spPr>
        <p:txBody>
          <a:bodyPr wrap="square">
            <a:spAutoFit/>
          </a:bodyPr>
          <a:lstStyle/>
          <a:p>
            <a:pPr algn="l">
              <a:spcAft>
                <a:spcPts val="0"/>
              </a:spcAft>
            </a:pPr>
            <a:r>
              <a:rPr lang="en-US" altLang="ja-JP" sz="900" kern="100" dirty="0">
                <a:effectLst/>
                <a:latin typeface="+mn-ea"/>
                <a:ea typeface="+mn-ea"/>
              </a:rPr>
              <a:t>【</a:t>
            </a:r>
            <a:r>
              <a:rPr lang="ja-JP" altLang="en-US" sz="900" kern="100" dirty="0">
                <a:effectLst/>
                <a:latin typeface="+mn-ea"/>
                <a:ea typeface="+mn-ea"/>
              </a:rPr>
              <a:t>着手状況</a:t>
            </a:r>
            <a:r>
              <a:rPr lang="en-US" altLang="ja-JP" sz="900" kern="100" dirty="0">
                <a:effectLst/>
                <a:latin typeface="+mn-ea"/>
                <a:ea typeface="+mn-ea"/>
              </a:rPr>
              <a:t>】</a:t>
            </a:r>
          </a:p>
          <a:p>
            <a:pPr algn="l">
              <a:spcAft>
                <a:spcPts val="0"/>
              </a:spcAft>
            </a:pPr>
            <a:r>
              <a:rPr lang="ja-JP" altLang="en-US" sz="900" kern="100" dirty="0">
                <a:effectLst/>
                <a:latin typeface="+mn-ea"/>
                <a:ea typeface="+mn-ea"/>
              </a:rPr>
              <a:t>◎：実施／　○：今年度実施予定／　△：次年度以降実施予定</a:t>
            </a:r>
            <a:endParaRPr lang="ja-JP" altLang="en-US" sz="900" dirty="0"/>
          </a:p>
        </p:txBody>
      </p:sp>
      <p:sp>
        <p:nvSpPr>
          <p:cNvPr id="7" name="テキスト ボックス 1">
            <a:extLst>
              <a:ext uri="{FF2B5EF4-FFF2-40B4-BE49-F238E27FC236}">
                <a16:creationId xmlns:a16="http://schemas.microsoft.com/office/drawing/2014/main" id="{0D36CC67-3797-4CD5-BB9F-1BD579C0C6AD}"/>
              </a:ext>
            </a:extLst>
          </p:cNvPr>
          <p:cNvSpPr txBox="1"/>
          <p:nvPr/>
        </p:nvSpPr>
        <p:spPr>
          <a:xfrm>
            <a:off x="10699031" y="292173"/>
            <a:ext cx="1174522" cy="43889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spcAft>
                <a:spcPts val="0"/>
              </a:spcAft>
            </a:pPr>
            <a:r>
              <a:rPr lang="ja-JP" altLang="en-US" sz="2000" kern="100" dirty="0" smtClean="0">
                <a:solidFill>
                  <a:schemeClr val="tx1"/>
                </a:solidFill>
                <a:latin typeface="ＭＳ ゴシック" panose="020B0609070205080204" pitchFamily="49" charset="-128"/>
                <a:ea typeface="ＭＳ ゴシック" panose="020B0609070205080204" pitchFamily="49" charset="-128"/>
                <a:cs typeface="Times New Roman"/>
              </a:rPr>
              <a:t>資料２</a:t>
            </a:r>
            <a:endParaRPr lang="ja-JP" sz="2000" kern="100" dirty="0">
              <a:solidFill>
                <a:schemeClr val="tx1"/>
              </a:solidFill>
              <a:effectLst/>
              <a:latin typeface="ＭＳ ゴシック" panose="020B0609070205080204" pitchFamily="49" charset="-128"/>
              <a:ea typeface="ＭＳ ゴシック" panose="020B0609070205080204" pitchFamily="49" charset="-128"/>
              <a:cs typeface="Times New Roman"/>
            </a:endParaRPr>
          </a:p>
        </p:txBody>
      </p:sp>
    </p:spTree>
    <p:extLst>
      <p:ext uri="{BB962C8B-B14F-4D97-AF65-F5344CB8AC3E}">
        <p14:creationId xmlns:p14="http://schemas.microsoft.com/office/powerpoint/2010/main" val="13849118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AD810D-D694-4539-B94D-1C6E6D174A7C}">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91B67C5C-00B5-4050-96F6-EE9B1F31C485}">
  <ds:schemaRefs>
    <ds:schemaRef ds:uri="http://schemas.microsoft.com/sharepoint/v3/contenttype/forms"/>
  </ds:schemaRefs>
</ds:datastoreItem>
</file>

<file path=customXml/itemProps3.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113</TotalTime>
  <Words>457</Words>
  <Application>Microsoft Office PowerPoint</Application>
  <PresentationFormat>ワイド画面</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ＭＳ Ｐゴシック</vt:lpstr>
      <vt:lpstr>ＭＳ ゴシック</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高槻市</cp:lastModifiedBy>
  <cp:revision>29</cp:revision>
  <cp:lastPrinted>2024-12-05T02:55:26Z</cp:lastPrinted>
  <dcterms:modified xsi:type="dcterms:W3CDTF">2024-12-05T23:16:39Z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