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3"/>
  </p:notesMasterIdLst>
  <p:sldIdLst>
    <p:sldId id="29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6" autoAdjust="0"/>
    <p:restoredTop sz="91203" autoAdjust="0"/>
  </p:normalViewPr>
  <p:slideViewPr>
    <p:cSldViewPr>
      <p:cViewPr varScale="1">
        <p:scale>
          <a:sx n="68" d="100"/>
          <a:sy n="68" d="100"/>
        </p:scale>
        <p:origin x="1224" y="7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E3F84-9C4F-41FC-B367-E80B660126CD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B4C62-7966-4631-8DB7-58AC6E897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288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B4C62-7966-4631-8DB7-58AC6E8970A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38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236C-9D34-4BC7-9483-27EF3341F82B}" type="datetime1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F87B-DB20-4253-9782-3C634FAD5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11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F664-7860-460D-9EC8-AAD30831D2A5}" type="datetime1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F87B-DB20-4253-9782-3C634FAD5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66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12A53-265B-46FD-A945-6ACE07C774A2}" type="datetime1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F87B-DB20-4253-9782-3C634FAD5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55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B719D-BD7B-48A6-94C3-EDE11D1515AB}" type="datetime1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F87B-DB20-4253-9782-3C634FAD5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02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980F1-496F-4B5E-87C3-339DBE0BA150}" type="datetime1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F87B-DB20-4253-9782-3C634FAD5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096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0CAC-0ABA-45F8-A10C-27D7853A78B0}" type="datetime1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F87B-DB20-4253-9782-3C634FAD5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439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39DA7-1727-42AA-92D2-BAC95BA56999}" type="datetime1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F87B-DB20-4253-9782-3C634FAD5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28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B6381-FD7B-40B9-8B95-59FCD397DD4D}" type="datetime1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F87B-DB20-4253-9782-3C634FAD5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73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476A-F9E0-413B-B819-487877E6B819}" type="datetime1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F87B-DB20-4253-9782-3C634FAD5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17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4E35-4A0A-4781-8785-45A44ADDC104}" type="datetime1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F87B-DB20-4253-9782-3C634FAD5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0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5DAE-C841-4429-BB3C-EB78EDCB82A0}" type="datetime1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F87B-DB20-4253-9782-3C634FAD5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87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E09E1-BC62-4AAD-BC14-C0BC48B8A20C}" type="datetime1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EF87B-DB20-4253-9782-3C634FAD5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33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1.bp.blogspot.com/-LSCklp2fqOI/Vkcaeten8KI/AAAAAAAA0cM/r_CPwIofBVQ/s800/dai_byouin2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正方形/長方形 67"/>
          <p:cNvSpPr/>
          <p:nvPr/>
        </p:nvSpPr>
        <p:spPr>
          <a:xfrm>
            <a:off x="3185952" y="4927732"/>
            <a:ext cx="5856228" cy="188341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正方形/長方形 76"/>
          <p:cNvSpPr/>
          <p:nvPr/>
        </p:nvSpPr>
        <p:spPr>
          <a:xfrm>
            <a:off x="71453" y="2613982"/>
            <a:ext cx="3055759" cy="419939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8" name="サブタイトル 2"/>
          <p:cNvSpPr txBox="1">
            <a:spLocks/>
          </p:cNvSpPr>
          <p:nvPr/>
        </p:nvSpPr>
        <p:spPr>
          <a:xfrm>
            <a:off x="6121009" y="3033557"/>
            <a:ext cx="2898612" cy="18020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3217783" y="2687607"/>
            <a:ext cx="2787329" cy="215462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6202" y="0"/>
            <a:ext cx="9144000" cy="46672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外国人</a:t>
            </a:r>
            <a:r>
              <a:rPr lang="ja-JP" altLang="en-US" sz="1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医療体制整備</a:t>
            </a:r>
            <a:r>
              <a:rPr lang="ja-JP" altLang="en-US" sz="16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事業</a:t>
            </a:r>
            <a:r>
              <a:rPr lang="en-US" altLang="ja-JP" sz="16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lang="ja-JP" altLang="en-US" sz="16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</a:t>
            </a:r>
            <a:r>
              <a:rPr lang="en-US" altLang="ja-JP" sz="1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</a:t>
            </a:r>
            <a:r>
              <a:rPr lang="ja-JP" altLang="en-US" sz="16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年予算要求</a:t>
            </a:r>
            <a:r>
              <a:rPr lang="en-US" altLang="ja-JP" sz="16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17,122</a:t>
            </a:r>
            <a:r>
              <a:rPr lang="ja-JP" altLang="en-US" sz="16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千円うち一般財源</a:t>
            </a:r>
            <a:r>
              <a:rPr lang="en-US" altLang="ja-JP" sz="16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13,487</a:t>
            </a:r>
            <a:r>
              <a:rPr lang="ja-JP" altLang="en-US" sz="16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千円</a:t>
            </a:r>
            <a:endParaRPr lang="en-US" altLang="ja-JP" sz="1600" dirty="0" smtClean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lang="ja-JP" altLang="en-US" sz="1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　　　　　　　　　　</a:t>
            </a:r>
            <a:r>
              <a:rPr lang="ja-JP" altLang="en-US" sz="1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（令和</a:t>
            </a:r>
            <a:r>
              <a:rPr lang="en-US" altLang="ja-JP" sz="1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4</a:t>
            </a:r>
            <a:r>
              <a:rPr lang="ja-JP" altLang="en-US" sz="1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年度予算要求</a:t>
            </a:r>
            <a:r>
              <a:rPr lang="en-US" altLang="ja-JP" sz="1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17,122</a:t>
            </a:r>
            <a:r>
              <a:rPr lang="ja-JP" altLang="en-US" sz="1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千円うち一般財源</a:t>
            </a:r>
            <a:r>
              <a:rPr lang="en-US" altLang="ja-JP" sz="1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13,487</a:t>
            </a:r>
            <a:r>
              <a:rPr lang="ja-JP" altLang="en-US" sz="1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千円）</a:t>
            </a:r>
            <a:endParaRPr lang="en-US" altLang="ja-JP" sz="1200" dirty="0" smtClean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624686" y="6414789"/>
            <a:ext cx="2133600" cy="365125"/>
          </a:xfrm>
        </p:spPr>
        <p:txBody>
          <a:bodyPr/>
          <a:lstStyle/>
          <a:p>
            <a:fld id="{9B6EF87B-DB20-4253-9782-3C634FAD583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86" name="正方形/長方形 85"/>
          <p:cNvSpPr/>
          <p:nvPr/>
        </p:nvSpPr>
        <p:spPr>
          <a:xfrm>
            <a:off x="78637" y="3051368"/>
            <a:ext cx="3009204" cy="3429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体制構築</a:t>
            </a:r>
            <a:endParaRPr kumimoji="1" lang="ja-JP" altLang="en-US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3228499" y="5242457"/>
            <a:ext cx="5791623" cy="3111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医療機関への支援</a:t>
            </a:r>
            <a:endParaRPr kumimoji="1" lang="ja-JP" altLang="en-US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3216416" y="3041181"/>
            <a:ext cx="2731323" cy="3613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実態把握</a:t>
            </a:r>
            <a:endParaRPr kumimoji="1" lang="ja-JP" altLang="en-US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98068" y="615744"/>
            <a:ext cx="4592497" cy="1661128"/>
          </a:xfrm>
          <a:prstGeom prst="roundRect">
            <a:avLst>
              <a:gd name="adj" fmla="val 336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kumimoji="1" lang="ja-JP" altLang="en-US" sz="1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2" name="コンテンツ プレースホルダー 2"/>
          <p:cNvSpPr txBox="1">
            <a:spLocks/>
          </p:cNvSpPr>
          <p:nvPr/>
        </p:nvSpPr>
        <p:spPr>
          <a:xfrm>
            <a:off x="98068" y="831415"/>
            <a:ext cx="4708839" cy="1644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algn="l">
              <a:lnSpc>
                <a:spcPts val="13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・令和元年までの直近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年で来阪外国人数は、約４倍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1,231 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万人に急増し、大阪府は全国水準を大きく上回る。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2296" algn="l">
              <a:lnSpc>
                <a:spcPts val="1300"/>
              </a:lnSpc>
            </a:pP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月時点速報値　「⽇本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政府観光局（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JNTO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）」及び「観光庁」資料より府独自推計により作成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82296" algn="l">
              <a:lnSpc>
                <a:spcPts val="13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、新型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コロナウイルス感染症拡大の影響により、外国人入国者は減少傾向だが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、今後、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2296" algn="l">
              <a:lnSpc>
                <a:spcPts val="1300"/>
              </a:lnSpc>
            </a:pP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国際的な往来が再開されると、令和元年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月からの特定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技能制度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創設、ＩＲ・万博開催など、　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2296" algn="l">
              <a:lnSpc>
                <a:spcPts val="1300"/>
              </a:lnSpc>
            </a:pP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さら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なる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訪日外国人の増加が見込まれる。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9" name="ホームベース 98"/>
          <p:cNvSpPr/>
          <p:nvPr/>
        </p:nvSpPr>
        <p:spPr>
          <a:xfrm>
            <a:off x="35496" y="476672"/>
            <a:ext cx="4612403" cy="320031"/>
          </a:xfrm>
          <a:prstGeom prst="homePlate">
            <a:avLst/>
          </a:prstGeom>
          <a:gradFill flip="none" rotWithShape="1">
            <a:gsLst>
              <a:gs pos="0">
                <a:schemeClr val="accent5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背景・事業趣旨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5" name="二等辺三角形 94"/>
          <p:cNvSpPr/>
          <p:nvPr/>
        </p:nvSpPr>
        <p:spPr>
          <a:xfrm rot="5400000">
            <a:off x="4873570" y="2516348"/>
            <a:ext cx="154539" cy="920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左矢印 75"/>
          <p:cNvSpPr/>
          <p:nvPr/>
        </p:nvSpPr>
        <p:spPr>
          <a:xfrm rot="10800000">
            <a:off x="4342136" y="4481574"/>
            <a:ext cx="621636" cy="15240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6114066" y="5594505"/>
            <a:ext cx="2868066" cy="11533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外国人患者受入れに関するトラブル相談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1" name="Picture 2" descr="D:\YamabeY\Desktop\job_call_cent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682" y="6000631"/>
            <a:ext cx="547100" cy="621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右矢印 51"/>
          <p:cNvSpPr/>
          <p:nvPr/>
        </p:nvSpPr>
        <p:spPr>
          <a:xfrm>
            <a:off x="7091470" y="6117383"/>
            <a:ext cx="994397" cy="149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7254231" y="5984631"/>
            <a:ext cx="648723" cy="275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6976805" y="6382540"/>
            <a:ext cx="1293294" cy="3896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トラブル対応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回答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右矢印 52"/>
          <p:cNvSpPr/>
          <p:nvPr/>
        </p:nvSpPr>
        <p:spPr>
          <a:xfrm rot="10800000">
            <a:off x="7102023" y="6340480"/>
            <a:ext cx="994396" cy="146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3233868" y="5594505"/>
            <a:ext cx="2703029" cy="11534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言語・コミュニケーショントラブル（通訳）を支援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115956" y="3440632"/>
            <a:ext cx="3011256" cy="5744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（１）地域</a:t>
            </a: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における外国人医療対策協議会設置・運営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国庫</a:t>
            </a: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1/2】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予算要求：</a:t>
            </a:r>
            <a:r>
              <a:rPr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305</a:t>
            </a:r>
            <a:r>
              <a:rPr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・分野横断的な会議体の運営・開催により外国人患者受入れに向けた連携体制を構築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11783" y="2684448"/>
            <a:ext cx="5903881" cy="34846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地域における外国人医療対策協議会設置等事業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国庫</a:t>
            </a: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1/2】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予算要求</a:t>
            </a:r>
            <a:r>
              <a:rPr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1,271</a:t>
            </a:r>
            <a:r>
              <a:rPr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3226112" y="3399471"/>
            <a:ext cx="2789552" cy="7150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３）外国人患者受入れ体制実態調査事業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国庫</a:t>
            </a: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1/2】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予算要求：</a:t>
            </a: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902</a:t>
            </a:r>
            <a:r>
              <a:rPr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機関の外国人対応に係る適格性を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確認及精査する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ため、大阪府の外国人患者受入れ可能な医療機関の受入れ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体制を実態調査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4" name="図 83" descr="オペレーターの表情イラスト「笑顔」">
            <a:extLst>
              <a:ext uri="{FF2B5EF4-FFF2-40B4-BE49-F238E27FC236}">
                <a16:creationId xmlns:a16="http://schemas.microsoft.com/office/drawing/2014/main" id="{3559AF64-23D7-468E-8D09-62765725C6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537" y="5882454"/>
            <a:ext cx="496324" cy="6699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Picture 2" descr="フリーイラスト 病院受付 に対する画像結果">
            <a:extLst>
              <a:ext uri="{FF2B5EF4-FFF2-40B4-BE49-F238E27FC236}">
                <a16:creationId xmlns:a16="http://schemas.microsoft.com/office/drawing/2014/main" id="{FDEC273D-21A0-4FCB-AAB7-DC84F090A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395" y="6108964"/>
            <a:ext cx="576195" cy="396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図 8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631" y="5885430"/>
            <a:ext cx="424580" cy="421668"/>
          </a:xfrm>
          <a:prstGeom prst="rect">
            <a:avLst/>
          </a:prstGeom>
        </p:spPr>
      </p:pic>
      <p:pic>
        <p:nvPicPr>
          <p:cNvPr id="88" name="図 8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176" y="5881326"/>
            <a:ext cx="347999" cy="310966"/>
          </a:xfrm>
          <a:prstGeom prst="rect">
            <a:avLst/>
          </a:prstGeom>
        </p:spPr>
      </p:pic>
      <p:pic>
        <p:nvPicPr>
          <p:cNvPr id="96" name="図 9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058" y="6239520"/>
            <a:ext cx="445727" cy="407283"/>
          </a:xfrm>
          <a:prstGeom prst="rect">
            <a:avLst/>
          </a:prstGeom>
        </p:spPr>
      </p:pic>
      <p:pic>
        <p:nvPicPr>
          <p:cNvPr id="98" name="図 97">
            <a:extLst>
              <a:ext uri="{FF2B5EF4-FFF2-40B4-BE49-F238E27FC236}">
                <a16:creationId xmlns:a16="http://schemas.microsoft.com/office/drawing/2014/main" id="{9618C532-9719-4A86-A003-E72F4E47D50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656" y="5984631"/>
            <a:ext cx="243814" cy="304768"/>
          </a:xfrm>
          <a:prstGeom prst="rect">
            <a:avLst/>
          </a:prstGeom>
        </p:spPr>
      </p:pic>
      <p:pic>
        <p:nvPicPr>
          <p:cNvPr id="100" name="図 99">
            <a:extLst>
              <a:ext uri="{FF2B5EF4-FFF2-40B4-BE49-F238E27FC236}">
                <a16:creationId xmlns:a16="http://schemas.microsoft.com/office/drawing/2014/main" id="{8A1B45B0-C43D-40F9-8774-6C2EC9DE088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136" y="6151116"/>
            <a:ext cx="266225" cy="295510"/>
          </a:xfrm>
          <a:prstGeom prst="rect">
            <a:avLst/>
          </a:prstGeom>
        </p:spPr>
      </p:pic>
      <p:sp>
        <p:nvSpPr>
          <p:cNvPr id="101" name="上カーブ矢印 100"/>
          <p:cNvSpPr/>
          <p:nvPr/>
        </p:nvSpPr>
        <p:spPr>
          <a:xfrm flipV="1">
            <a:off x="4215995" y="5959425"/>
            <a:ext cx="1050088" cy="17598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2" name="上カーブ矢印 101"/>
          <p:cNvSpPr/>
          <p:nvPr/>
        </p:nvSpPr>
        <p:spPr>
          <a:xfrm rot="10800000" flipV="1">
            <a:off x="4229651" y="6359333"/>
            <a:ext cx="976987" cy="1644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3973943" y="5729326"/>
            <a:ext cx="648723" cy="275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依頼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4903226" y="6413859"/>
            <a:ext cx="565279" cy="287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通訳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ホームベース 64"/>
          <p:cNvSpPr/>
          <p:nvPr/>
        </p:nvSpPr>
        <p:spPr>
          <a:xfrm>
            <a:off x="89841" y="2404847"/>
            <a:ext cx="8918079" cy="246091"/>
          </a:xfrm>
          <a:prstGeom prst="homePlate">
            <a:avLst/>
          </a:prstGeom>
          <a:gradFill flip="none" rotWithShape="1">
            <a:gsLst>
              <a:gs pos="0">
                <a:schemeClr val="accent5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具体的な対策事業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6132554" y="3417300"/>
            <a:ext cx="2849578" cy="12712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来阪外国人が不慮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の怪我や病気の際に、府内医療機関に円滑に受診できるようにする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ため、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府内の医療情報等の発信が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重要であること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から、医療機関や来阪外国人等を対象に医療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情報等の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発信を目的とした多言語情報ポータルサイト「大阪メディカルネット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for Foreigners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の掲載内容をアップデート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（追記・修正・削除等）するとともに、多言語（７言語）へ翻訳し掲載する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サブタイトル 2"/>
          <p:cNvSpPr txBox="1">
            <a:spLocks/>
          </p:cNvSpPr>
          <p:nvPr/>
        </p:nvSpPr>
        <p:spPr>
          <a:xfrm>
            <a:off x="4723883" y="806957"/>
            <a:ext cx="3304501" cy="3897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全体での受入れ体制の</a:t>
            </a:r>
            <a:r>
              <a:rPr lang="ja-JP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構築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①関係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各部局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関係団体等と分野横断的な連携体制の構築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サブタイトル 2"/>
          <p:cNvSpPr>
            <a:spLocks noGrp="1"/>
          </p:cNvSpPr>
          <p:nvPr>
            <p:ph type="subTitle" idx="1"/>
          </p:nvPr>
        </p:nvSpPr>
        <p:spPr>
          <a:xfrm>
            <a:off x="4716016" y="1560320"/>
            <a:ext cx="3308911" cy="3565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情報発信</a:t>
            </a:r>
          </a:p>
          <a:p>
            <a:pPr algn="l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府内医療機関、来阪外国人等向け最新情報の発信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9" name="サブタイトル 2"/>
          <p:cNvSpPr txBox="1">
            <a:spLocks/>
          </p:cNvSpPr>
          <p:nvPr/>
        </p:nvSpPr>
        <p:spPr>
          <a:xfrm>
            <a:off x="4723883" y="1923030"/>
            <a:ext cx="3304501" cy="3538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r>
              <a:rPr lang="ja-JP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機関への支援</a:t>
            </a:r>
          </a:p>
          <a:p>
            <a:pPr algn="l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言語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コミュニケーション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　　②トラブル</a:t>
            </a:r>
            <a:r>
              <a:rPr lang="ja-JP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endParaRPr lang="ja-JP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5369940" y="6482354"/>
            <a:ext cx="457511" cy="2018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２４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H</a:t>
            </a:r>
            <a:endParaRPr kumimoji="1" lang="ja-JP" altLang="en-US" sz="10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86080" y="4234915"/>
            <a:ext cx="3028946" cy="6520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（２）拠点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・地域拠点医療機関連絡調整会議設置・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運営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国庫</a:t>
            </a: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1/2】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予算要求</a:t>
            </a:r>
            <a:r>
              <a:rPr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64</a:t>
            </a:r>
            <a:r>
              <a:rPr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大阪府外国人拠点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・地域拠点医療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機関としての外国人医療提供体制構築に向けた活動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7" name="図 106" title="図表2-1-4　二次医療圏の設定"/>
          <p:cNvPicPr/>
          <p:nvPr/>
        </p:nvPicPr>
        <p:blipFill>
          <a:blip r:embed="rId11"/>
          <a:stretch>
            <a:fillRect/>
          </a:stretch>
        </p:blipFill>
        <p:spPr>
          <a:xfrm>
            <a:off x="1937628" y="4929429"/>
            <a:ext cx="1163872" cy="1818428"/>
          </a:xfrm>
          <a:prstGeom prst="rect">
            <a:avLst/>
          </a:prstGeom>
        </p:spPr>
      </p:pic>
      <p:pic>
        <p:nvPicPr>
          <p:cNvPr id="125" name="Picture 2" descr="フリーイラスト 病院受付 に対する画像結果">
            <a:extLst>
              <a:ext uri="{FF2B5EF4-FFF2-40B4-BE49-F238E27FC236}">
                <a16:creationId xmlns:a16="http://schemas.microsoft.com/office/drawing/2014/main" id="{FDEC273D-21A0-4FCB-AAB7-DC84F090A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588" y="6280895"/>
            <a:ext cx="542497" cy="37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図 12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776" y="5950313"/>
            <a:ext cx="350134" cy="347733"/>
          </a:xfrm>
          <a:prstGeom prst="rect">
            <a:avLst/>
          </a:prstGeom>
        </p:spPr>
      </p:pic>
      <p:pic>
        <p:nvPicPr>
          <p:cNvPr id="131" name="図 1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952" y="6323825"/>
            <a:ext cx="347999" cy="310966"/>
          </a:xfrm>
          <a:prstGeom prst="rect">
            <a:avLst/>
          </a:prstGeom>
        </p:spPr>
      </p:pic>
      <p:pic>
        <p:nvPicPr>
          <p:cNvPr id="132" name="図 13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022" y="5959814"/>
            <a:ext cx="353403" cy="322922"/>
          </a:xfrm>
          <a:prstGeom prst="rect">
            <a:avLst/>
          </a:prstGeom>
        </p:spPr>
      </p:pic>
      <p:sp>
        <p:nvSpPr>
          <p:cNvPr id="124" name="正方形/長方形 123"/>
          <p:cNvSpPr/>
          <p:nvPr/>
        </p:nvSpPr>
        <p:spPr>
          <a:xfrm>
            <a:off x="4156651" y="4076049"/>
            <a:ext cx="932030" cy="253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7" name="左矢印 136"/>
          <p:cNvSpPr/>
          <p:nvPr/>
        </p:nvSpPr>
        <p:spPr>
          <a:xfrm>
            <a:off x="4325702" y="4305280"/>
            <a:ext cx="621636" cy="14432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7" name="図 96" descr="携帯電話のイラスト（ガラパゴス携帯）">
            <a:extLst>
              <a:ext uri="{FF2B5EF4-FFF2-40B4-BE49-F238E27FC236}">
                <a16:creationId xmlns:a16="http://schemas.microsoft.com/office/drawing/2014/main" id="{443FA3D8-7F3C-41F7-84AB-35F2741BD3C7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497" y="6064351"/>
            <a:ext cx="453422" cy="31463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ホームベース 125"/>
          <p:cNvSpPr/>
          <p:nvPr/>
        </p:nvSpPr>
        <p:spPr>
          <a:xfrm>
            <a:off x="4698792" y="491344"/>
            <a:ext cx="3302979" cy="273360"/>
          </a:xfrm>
          <a:prstGeom prst="homePlate">
            <a:avLst/>
          </a:prstGeom>
          <a:gradFill flip="none" rotWithShape="1">
            <a:gsLst>
              <a:gs pos="0">
                <a:schemeClr val="accent5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主な課題・取り組み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1" name="サブタイトル 2"/>
          <p:cNvSpPr txBox="1">
            <a:spLocks/>
          </p:cNvSpPr>
          <p:nvPr/>
        </p:nvSpPr>
        <p:spPr>
          <a:xfrm>
            <a:off x="4721022" y="1168031"/>
            <a:ext cx="3307362" cy="3887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医療機関の受入れ体制実態把握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府内外国人対応可能な医療機関の適格性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審査及び精査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6097948" y="3048347"/>
            <a:ext cx="2944232" cy="3542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情報発信</a:t>
            </a:r>
            <a:endParaRPr kumimoji="1" lang="ja-JP" altLang="en-US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6103911" y="2701447"/>
            <a:ext cx="2916496" cy="33547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２（１）外国人医療体制情報発信事業</a:t>
            </a:r>
            <a:endParaRPr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予算要求：</a:t>
            </a:r>
            <a:r>
              <a:rPr kumimoji="1"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1,093</a:t>
            </a:r>
            <a:r>
              <a:rPr kumimoji="1"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kumimoji="1"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93" name="角丸四角形 92"/>
          <p:cNvSpPr/>
          <p:nvPr/>
        </p:nvSpPr>
        <p:spPr>
          <a:xfrm>
            <a:off x="8601635" y="484118"/>
            <a:ext cx="453224" cy="200366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外国人受入れ</a:t>
            </a:r>
            <a:endParaRPr lang="en-US" altLang="ja-JP" sz="1100" b="1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体制整備が</a:t>
            </a:r>
            <a:r>
              <a:rPr lang="ja-JP" altLang="en-US" sz="11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急務</a:t>
            </a:r>
            <a:endParaRPr kumimoji="1" lang="ja-JP" altLang="en-US" sz="11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71851" y="5035501"/>
            <a:ext cx="1919608" cy="1248071"/>
          </a:xfrm>
          <a:prstGeom prst="wedgeRoundRectCallout">
            <a:avLst>
              <a:gd name="adj1" fmla="val 53762"/>
              <a:gd name="adj2" fmla="val -56339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地域の医療機関からの患者受入れ、助言支援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・各種研修、医療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通訳等の育成</a:t>
            </a: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・医療機関間での事例共有、府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の施策等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へ協力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Picture 2" descr="大病院のイラスト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14" y="4124559"/>
            <a:ext cx="762107" cy="543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322181" y="4098543"/>
            <a:ext cx="590855" cy="69406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159919" y="4398232"/>
            <a:ext cx="289746" cy="377590"/>
          </a:xfrm>
          <a:prstGeom prst="rect">
            <a:avLst/>
          </a:prstGeom>
        </p:spPr>
      </p:pic>
      <p:sp>
        <p:nvSpPr>
          <p:cNvPr id="147" name="正方形/長方形 146"/>
          <p:cNvSpPr/>
          <p:nvPr/>
        </p:nvSpPr>
        <p:spPr>
          <a:xfrm>
            <a:off x="4146790" y="4567699"/>
            <a:ext cx="932030" cy="253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集約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8024782" y="471671"/>
            <a:ext cx="571709" cy="20178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外国人</a:t>
            </a:r>
            <a:r>
              <a:rPr lang="ja-JP" altLang="en-US" sz="11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旅行者の伸びに比例</a:t>
            </a:r>
            <a:r>
              <a:rPr lang="ja-JP" altLang="en-US" sz="11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して患者対応</a:t>
            </a:r>
            <a:r>
              <a:rPr lang="ja-JP" altLang="en-US" sz="11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の重要性も</a:t>
            </a:r>
            <a:r>
              <a:rPr lang="ja-JP" altLang="en-US" sz="11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増加</a:t>
            </a:r>
            <a:endParaRPr lang="ja-JP" altLang="en-US" sz="11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3732310" y="2221910"/>
            <a:ext cx="4353557" cy="21878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右矢印 103"/>
          <p:cNvSpPr/>
          <p:nvPr/>
        </p:nvSpPr>
        <p:spPr>
          <a:xfrm>
            <a:off x="8553718" y="2196666"/>
            <a:ext cx="375937" cy="24305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3" name="図 1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331" y="4312693"/>
            <a:ext cx="445727" cy="407283"/>
          </a:xfrm>
          <a:prstGeom prst="rect">
            <a:avLst/>
          </a:prstGeom>
        </p:spPr>
      </p:pic>
      <p:sp>
        <p:nvSpPr>
          <p:cNvPr id="61" name="正方形/長方形 60"/>
          <p:cNvSpPr/>
          <p:nvPr/>
        </p:nvSpPr>
        <p:spPr>
          <a:xfrm>
            <a:off x="3233868" y="4923161"/>
            <a:ext cx="2811792" cy="36986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３（１）多言語遠隔医療通訳コールセンター設置・運営事業</a:t>
            </a:r>
            <a:endParaRPr kumimoji="1"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予算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要求</a:t>
            </a:r>
            <a:r>
              <a:rPr kumimoji="1"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8,758</a:t>
            </a:r>
            <a:r>
              <a:rPr kumimoji="1"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kumimoji="1"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9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086193" y="4922774"/>
            <a:ext cx="2933428" cy="3681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４（１）</a:t>
            </a: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外国人患者受入れワンストップ相談窓口設置・運営事業</a:t>
            </a:r>
            <a:endParaRPr kumimoji="1"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国庫</a:t>
            </a:r>
            <a:r>
              <a:rPr kumimoji="1"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1/</a:t>
            </a: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予算要求：</a:t>
            </a:r>
            <a:r>
              <a:rPr kumimoji="1"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endParaRPr kumimoji="1" lang="en-US" altLang="ja-JP" sz="9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994808" y="68363"/>
            <a:ext cx="1060051" cy="283368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資料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４－１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43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14681</TotalTime>
  <Words>672</Words>
  <Application>Microsoft Office PowerPoint</Application>
  <PresentationFormat>画面に合わせる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HGPｺﾞｼｯｸM</vt:lpstr>
      <vt:lpstr>HGP創英角ｺﾞｼｯｸUB</vt:lpstr>
      <vt:lpstr>HGS創英角ｺﾞｼｯｸUB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資料２ 府・国のこれまでの取組みと 国の今後の動き</dc:title>
  <dc:creator>HOSTNAME</dc:creator>
  <cp:lastModifiedBy>奥山　善之</cp:lastModifiedBy>
  <cp:revision>843</cp:revision>
  <cp:lastPrinted>2022-10-31T06:50:54Z</cp:lastPrinted>
  <dcterms:created xsi:type="dcterms:W3CDTF">2018-08-10T07:17:34Z</dcterms:created>
  <dcterms:modified xsi:type="dcterms:W3CDTF">2023-08-01T08:28:53Z</dcterms:modified>
</cp:coreProperties>
</file>