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sldIdLst>
    <p:sldId id="4953" r:id="rId5"/>
    <p:sldId id="4954" r:id="rId6"/>
    <p:sldId id="4955" r:id="rId7"/>
    <p:sldId id="4956" r:id="rId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品田　雅" initials="品田　雅" lastIdx="4" clrIdx="0">
    <p:extLst>
      <p:ext uri="{19B8F6BF-5375-455C-9EA6-DF929625EA0E}">
        <p15:presenceInfo xmlns:p15="http://schemas.microsoft.com/office/powerpoint/2012/main" userId="S::ShinadaMi@lan.pref.osaka.jp::1edd7ae0-f400-4c15-bdba-d32637e6b5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FC"/>
    <a:srgbClr val="FF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5896" autoAdjust="0"/>
  </p:normalViewPr>
  <p:slideViewPr>
    <p:cSldViewPr snapToGrid="0">
      <p:cViewPr varScale="1">
        <p:scale>
          <a:sx n="100" d="100"/>
          <a:sy n="100" d="100"/>
        </p:scale>
        <p:origin x="64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2" tIns="45716" rIns="91432" bIns="45716" rtlCol="0"/>
          <a:lstStyle>
            <a:lvl1pPr algn="r">
              <a:defRPr sz="1200"/>
            </a:lvl1pPr>
          </a:lstStyle>
          <a:p>
            <a:fld id="{5ED48CE9-0149-4415-AFF8-E7A8EABD1622}" type="datetimeFigureOut">
              <a:rPr kumimoji="1" lang="ja-JP" altLang="en-US" smtClean="0"/>
              <a:t>2024/9/26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2" tIns="45716" rIns="91432" bIns="45716" rtlCol="0" anchor="b"/>
          <a:lstStyle>
            <a:lvl1pPr algn="r">
              <a:defRPr sz="1200"/>
            </a:lvl1pPr>
          </a:lstStyle>
          <a:p>
            <a:fld id="{7378B51C-B9EA-4050-A2F3-AF8819420794}" type="slidenum">
              <a:rPr kumimoji="1" lang="ja-JP" altLang="en-US" smtClean="0"/>
              <a:t>‹#›</a:t>
            </a:fld>
            <a:endParaRPr kumimoji="1" lang="ja-JP" altLang="en-US"/>
          </a:p>
        </p:txBody>
      </p:sp>
    </p:spTree>
    <p:extLst>
      <p:ext uri="{BB962C8B-B14F-4D97-AF65-F5344CB8AC3E}">
        <p14:creationId xmlns:p14="http://schemas.microsoft.com/office/powerpoint/2010/main" val="2992318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0">
              <a:defRPr/>
            </a:pPr>
            <a:fld id="{265C2577-E6EE-4CF1-AC29-211FBCB8F504}" type="slidenum">
              <a:rPr kumimoji="1" lang="ja-JP" altLang="en-US">
                <a:solidFill>
                  <a:prstClr val="black"/>
                </a:solidFill>
                <a:latin typeface="游ゴシック" panose="020F0502020204030204"/>
                <a:ea typeface="游ゴシック" panose="020B0400000000000000" pitchFamily="50" charset="-128"/>
              </a:rPr>
              <a:pPr defTabSz="457160">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2454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78B51C-B9EA-4050-A2F3-AF8819420794}" type="slidenum">
              <a:rPr kumimoji="1" lang="ja-JP" altLang="en-US" smtClean="0"/>
              <a:t>4</a:t>
            </a:fld>
            <a:endParaRPr kumimoji="1" lang="ja-JP" altLang="en-US"/>
          </a:p>
        </p:txBody>
      </p:sp>
    </p:spTree>
    <p:extLst>
      <p:ext uri="{BB962C8B-B14F-4D97-AF65-F5344CB8AC3E}">
        <p14:creationId xmlns:p14="http://schemas.microsoft.com/office/powerpoint/2010/main" val="352666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3BBC4A-FAF0-45BD-98E9-75F531A5C9A8}" type="datetime1">
              <a:rPr kumimoji="1" lang="ja-JP" altLang="en-US" smtClean="0"/>
              <a:t>2024/9/26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66673" y="6464304"/>
            <a:ext cx="2228850" cy="365125"/>
          </a:xfrm>
        </p:spPr>
        <p:txBody>
          <a:bodyPr/>
          <a:lstStyle>
            <a:lvl1pPr>
              <a:defRPr sz="1800"/>
            </a:lvl1pPr>
          </a:lstStyle>
          <a:p>
            <a:fld id="{9C763CC3-4F4B-4DE4-BC75-6467D8367FDC}" type="slidenum">
              <a:rPr kumimoji="1" lang="ja-JP" altLang="en-US" smtClean="0"/>
              <a:pPr/>
              <a:t>‹#›</a:t>
            </a:fld>
            <a:endParaRPr kumimoji="1" lang="ja-JP" altLang="en-US" dirty="0"/>
          </a:p>
        </p:txBody>
      </p:sp>
    </p:spTree>
    <p:extLst>
      <p:ext uri="{BB962C8B-B14F-4D97-AF65-F5344CB8AC3E}">
        <p14:creationId xmlns:p14="http://schemas.microsoft.com/office/powerpoint/2010/main" val="2324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8E6E5-E3B1-459C-8D60-CE994D4767F7}" type="datetime1">
              <a:rPr kumimoji="1" lang="ja-JP" altLang="en-US" smtClean="0"/>
              <a:t>2024/9/26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62200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9767754-95EC-4793-B814-0DD487BCFC1E}" type="datetimeFigureOut">
              <a:rPr kumimoji="1" lang="ja-JP" altLang="en-US" smtClean="0"/>
              <a:t>2024/9/26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55A86D-1426-4A91-8A38-00BC9D4EE550}" type="slidenum">
              <a:rPr kumimoji="1" lang="ja-JP" altLang="en-US" smtClean="0"/>
              <a:t>‹#›</a:t>
            </a:fld>
            <a:endParaRPr kumimoji="1" lang="ja-JP" altLang="en-US"/>
          </a:p>
        </p:txBody>
      </p:sp>
    </p:spTree>
    <p:extLst>
      <p:ext uri="{BB962C8B-B14F-4D97-AF65-F5344CB8AC3E}">
        <p14:creationId xmlns:p14="http://schemas.microsoft.com/office/powerpoint/2010/main" val="1677104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E0F66-EC5B-431A-BE2C-31F7E537DA89}" type="datetime1">
              <a:rPr kumimoji="1" lang="ja-JP" altLang="en-US" smtClean="0"/>
              <a:t>2024/9/26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63CC3-4F4B-4DE4-BC75-6467D8367FDC}" type="slidenum">
              <a:rPr kumimoji="1" lang="ja-JP" altLang="en-US" smtClean="0"/>
              <a:t>‹#›</a:t>
            </a:fld>
            <a:endParaRPr kumimoji="1" lang="ja-JP" altLang="en-US"/>
          </a:p>
        </p:txBody>
      </p:sp>
    </p:spTree>
    <p:extLst>
      <p:ext uri="{BB962C8B-B14F-4D97-AF65-F5344CB8AC3E}">
        <p14:creationId xmlns:p14="http://schemas.microsoft.com/office/powerpoint/2010/main" val="20175821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F71D458-0847-481B-93C7-F79F4AEAC8CA}"/>
              </a:ext>
            </a:extLst>
          </p:cNvPr>
          <p:cNvSpPr/>
          <p:nvPr/>
        </p:nvSpPr>
        <p:spPr>
          <a:xfrm>
            <a:off x="-10477" y="2756976"/>
            <a:ext cx="9906000" cy="7985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nchorCtr="0"/>
          <a:lstStyle/>
          <a:p>
            <a:pPr algn="ctr"/>
            <a:r>
              <a:rPr kumimoji="1" lang="ja-JP" altLang="en-US" sz="2800" b="1" dirty="0">
                <a:ln w="3175">
                  <a:solidFill>
                    <a:schemeClr val="bg1"/>
                  </a:solidFill>
                </a:ln>
                <a:latin typeface="BIZ UDPゴシック" panose="020B0400000000000000" pitchFamily="50" charset="-128"/>
                <a:ea typeface="BIZ UDPゴシック" panose="020B0400000000000000" pitchFamily="50" charset="-128"/>
              </a:rPr>
              <a:t>万博開催に伴う救急</a:t>
            </a:r>
            <a:r>
              <a:rPr kumimoji="1" lang="ja-JP" altLang="en-US" sz="28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医療体制について</a:t>
            </a:r>
            <a:endParaRPr kumimoji="1" lang="ja-JP" altLang="en-US" sz="2800" b="1" dirty="0">
              <a:ln w="3175">
                <a:solidFill>
                  <a:schemeClr val="bg1"/>
                </a:solidFill>
              </a:ln>
              <a:latin typeface="BIZ UDPゴシック" panose="020B0400000000000000" pitchFamily="50" charset="-128"/>
              <a:ea typeface="BIZ UDPゴシック" panose="020B0400000000000000" pitchFamily="50" charset="-128"/>
            </a:endParaRPr>
          </a:p>
        </p:txBody>
      </p:sp>
      <p:sp>
        <p:nvSpPr>
          <p:cNvPr id="6" name="スライド番号プレースホルダー 3">
            <a:extLst>
              <a:ext uri="{FF2B5EF4-FFF2-40B4-BE49-F238E27FC236}">
                <a16:creationId xmlns:a16="http://schemas.microsoft.com/office/drawing/2014/main" id="{8A05383A-294E-47DC-A00A-E0957AEE3FAB}"/>
              </a:ext>
            </a:extLst>
          </p:cNvPr>
          <p:cNvSpPr>
            <a:spLocks noGrp="1"/>
          </p:cNvSpPr>
          <p:nvPr>
            <p:ph type="sldNum" sz="quarter" idx="12"/>
          </p:nvPr>
        </p:nvSpPr>
        <p:spPr>
          <a:xfrm>
            <a:off x="7748724" y="6524774"/>
            <a:ext cx="2228850" cy="365125"/>
          </a:xfrm>
        </p:spPr>
        <p:txBody>
          <a:bodyPr/>
          <a:lstStyle/>
          <a:p>
            <a:fld id="{9C763CC3-4F4B-4DE4-BC75-6467D8367FDC}" type="slidenum">
              <a:rPr kumimoji="1" lang="ja-JP" altLang="en-US" sz="1800" smtClean="0"/>
              <a:pPr/>
              <a:t>1</a:t>
            </a:fld>
            <a:endParaRPr kumimoji="1" lang="ja-JP" altLang="en-US" sz="1800" dirty="0"/>
          </a:p>
        </p:txBody>
      </p:sp>
      <p:sp>
        <p:nvSpPr>
          <p:cNvPr id="2" name="テキスト ボックス 1">
            <a:extLst>
              <a:ext uri="{FF2B5EF4-FFF2-40B4-BE49-F238E27FC236}">
                <a16:creationId xmlns:a16="http://schemas.microsoft.com/office/drawing/2014/main" id="{2BD2D9F1-8EBC-4A38-A197-BE78B078050F}"/>
              </a:ext>
            </a:extLst>
          </p:cNvPr>
          <p:cNvSpPr txBox="1"/>
          <p:nvPr/>
        </p:nvSpPr>
        <p:spPr>
          <a:xfrm>
            <a:off x="8755380" y="77054"/>
            <a:ext cx="1080000" cy="432000"/>
          </a:xfrm>
          <a:prstGeom prst="rect">
            <a:avLst/>
          </a:prstGeom>
          <a:ln w="2857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dirty="0">
                <a:latin typeface="BIZ UDPゴシック" panose="020B0400000000000000" pitchFamily="50" charset="-128"/>
                <a:ea typeface="BIZ UDPゴシック" panose="020B0400000000000000" pitchFamily="50" charset="-128"/>
              </a:rPr>
              <a:t>資料４</a:t>
            </a:r>
          </a:p>
        </p:txBody>
      </p:sp>
    </p:spTree>
    <p:extLst>
      <p:ext uri="{BB962C8B-B14F-4D97-AF65-F5344CB8AC3E}">
        <p14:creationId xmlns:p14="http://schemas.microsoft.com/office/powerpoint/2010/main" val="370048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E94D53D6-67C0-48C3-A562-CA1453DFDF94}"/>
              </a:ext>
            </a:extLst>
          </p:cNvPr>
          <p:cNvSpPr txBox="1"/>
          <p:nvPr/>
        </p:nvSpPr>
        <p:spPr>
          <a:xfrm>
            <a:off x="76200" y="4919022"/>
            <a:ext cx="9753600" cy="1900264"/>
          </a:xfrm>
          <a:prstGeom prst="rect">
            <a:avLst/>
          </a:prstGeom>
          <a:noFill/>
        </p:spPr>
        <p:txBody>
          <a:bodyPr wrap="square">
            <a:spAutoFit/>
          </a:bodyPr>
          <a:lstStyle/>
          <a:p>
            <a:pPr marL="171450" indent="-171450">
              <a:lnSpc>
                <a:spcPts val="1900"/>
              </a:lnSpc>
              <a:spcBef>
                <a:spcPts val="600"/>
              </a:spcBef>
              <a:buFont typeface="Arial" panose="020B0604020202020204" pitchFamily="34" charset="0"/>
              <a:buChar char="•"/>
            </a:pPr>
            <a:r>
              <a:rPr lang="ja-JP" altLang="en-US" sz="1200" b="1" u="sng" dirty="0">
                <a:latin typeface="BIZ UDPゴシック" panose="020B0400000000000000" pitchFamily="50" charset="-128"/>
                <a:ea typeface="BIZ UDPゴシック" panose="020B0400000000000000" pitchFamily="50" charset="-128"/>
              </a:rPr>
              <a:t>症状悪化を防止・軽減する目的で行う傷病者への応急措置等</a:t>
            </a:r>
            <a:r>
              <a:rPr lang="ja-JP" altLang="en-US" sz="1200" dirty="0">
                <a:latin typeface="BIZ UDPゴシック" panose="020B0400000000000000" pitchFamily="50" charset="-128"/>
                <a:ea typeface="BIZ UDPゴシック" panose="020B0400000000000000" pitchFamily="50" charset="-128"/>
              </a:rPr>
              <a:t>であり、原則として継続診療及び確定診断は行わない。</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1900"/>
              </a:lnSpc>
              <a:spcBef>
                <a:spcPts val="600"/>
              </a:spcBef>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診療所では応急的な診療や緊急度判定を実施する。なお、緊急時に必要となる蘇生器材や外傷処置器材を準備する。</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1900"/>
              </a:lnSpc>
              <a:spcBef>
                <a:spcPts val="600"/>
              </a:spcBef>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診療所では緊急度判定を行うための必要最低限の検査（血糖値・心電図・超音波検査）以外は実施できないため、必要な場合は、</a:t>
            </a:r>
            <a:endParaRPr lang="en-US" altLang="ja-JP" sz="1200" dirty="0">
              <a:latin typeface="BIZ UDPゴシック" panose="020B0400000000000000" pitchFamily="50" charset="-128"/>
              <a:ea typeface="BIZ UDPゴシック" panose="020B0400000000000000" pitchFamily="50" charset="-128"/>
            </a:endParaRPr>
          </a:p>
          <a:p>
            <a:pPr>
              <a:lnSpc>
                <a:spcPts val="1900"/>
              </a:lnSpc>
              <a:spcBef>
                <a:spcPts val="600"/>
              </a:spcBef>
            </a:pPr>
            <a:r>
              <a:rPr lang="ja-JP" altLang="en-US" sz="1200" dirty="0">
                <a:latin typeface="BIZ UDPゴシック" panose="020B0400000000000000" pitchFamily="50" charset="-128"/>
                <a:ea typeface="BIZ UDPゴシック" panose="020B0400000000000000" pitchFamily="50" charset="-128"/>
              </a:rPr>
              <a:t>　 場外の医療機関を案内する。ただし、</a:t>
            </a:r>
            <a:r>
              <a:rPr lang="ja-JP" altLang="en-US" sz="1200" b="1" u="sng" dirty="0">
                <a:latin typeface="BIZ UDPゴシック" panose="020B0400000000000000" pitchFamily="50" charset="-128"/>
                <a:ea typeface="BIZ UDPゴシック" panose="020B0400000000000000" pitchFamily="50" charset="-128"/>
              </a:rPr>
              <a:t>医師の診断等により、緊急を要する場合については、消防に対して救急要請</a:t>
            </a:r>
            <a:r>
              <a:rPr lang="ja-JP" altLang="en-US" sz="1200" dirty="0">
                <a:latin typeface="BIZ UDPゴシック" panose="020B0400000000000000" pitchFamily="50" charset="-128"/>
                <a:ea typeface="BIZ UDPゴシック" panose="020B0400000000000000" pitchFamily="50" charset="-128"/>
              </a:rPr>
              <a:t>する。</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1900"/>
              </a:lnSpc>
              <a:spcBef>
                <a:spcPts val="600"/>
              </a:spcBef>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応急手当所には医師が配置されないため、トリアージや簡易的な外傷処置を実施する。</a:t>
            </a:r>
            <a:endParaRPr lang="en-US" altLang="ja-JP" sz="1200" dirty="0">
              <a:latin typeface="BIZ UDPゴシック" panose="020B0400000000000000" pitchFamily="50" charset="-128"/>
              <a:ea typeface="BIZ UDPゴシック" panose="020B0400000000000000" pitchFamily="50" charset="-128"/>
            </a:endParaRPr>
          </a:p>
          <a:p>
            <a:pPr marL="171450" indent="-171450">
              <a:lnSpc>
                <a:spcPts val="1900"/>
              </a:lnSpc>
              <a:spcBef>
                <a:spcPts val="600"/>
              </a:spcBef>
              <a:buFont typeface="Arial" panose="020B0604020202020204" pitchFamily="34" charset="0"/>
              <a:buChar char="•"/>
            </a:pPr>
            <a:r>
              <a:rPr lang="ja-JP" altLang="en-US" sz="1200" dirty="0">
                <a:latin typeface="BIZ UDPゴシック" panose="020B0400000000000000" pitchFamily="50" charset="-128"/>
                <a:ea typeface="BIZ UDPゴシック" panose="020B0400000000000000" pitchFamily="50" charset="-128"/>
              </a:rPr>
              <a:t>救護隊が搬送に使用する機材として、救護車両（軽ＥＶ救急車・ＥＶカート）、ストレッチャー及び車いすを配備する。</a:t>
            </a:r>
            <a:endParaRPr lang="ja-JP" altLang="en-US" sz="1200" strike="sngStrike"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92C22DFC-24F6-4DC8-8859-513E46E40001}"/>
              </a:ext>
            </a:extLst>
          </p:cNvPr>
          <p:cNvSpPr/>
          <p:nvPr/>
        </p:nvSpPr>
        <p:spPr>
          <a:xfrm>
            <a:off x="0" y="8163"/>
            <a:ext cx="9906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b" anchorCtr="0"/>
          <a:lstStyle/>
          <a:p>
            <a:r>
              <a:rPr kumimoji="1" lang="ja-JP" altLang="en-US" sz="2000" b="1" dirty="0">
                <a:ln w="3175">
                  <a:solidFill>
                    <a:schemeClr val="bg1"/>
                  </a:solidFill>
                </a:ln>
                <a:latin typeface="BIZ UDPゴシック" panose="020B0400000000000000" pitchFamily="50" charset="-128"/>
                <a:ea typeface="BIZ UDPゴシック" panose="020B0400000000000000" pitchFamily="50" charset="-128"/>
              </a:rPr>
              <a:t>　　　　　　　　　　　　　大阪・関西万博　会場内の医療提供体制（案）　　　　</a:t>
            </a:r>
            <a:endParaRPr kumimoji="1" lang="en-US" altLang="ja-JP" sz="2000" dirty="0">
              <a:ln w="3175">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0155279C-5630-48CA-93C4-E79B4116955C}"/>
              </a:ext>
            </a:extLst>
          </p:cNvPr>
          <p:cNvPicPr>
            <a:picLocks noChangeAspect="1"/>
          </p:cNvPicPr>
          <p:nvPr/>
        </p:nvPicPr>
        <p:blipFill rotWithShape="1">
          <a:blip r:embed="rId2"/>
          <a:srcRect l="16970" t="26736" r="25098" b="8110"/>
          <a:stretch/>
        </p:blipFill>
        <p:spPr>
          <a:xfrm>
            <a:off x="152400" y="640652"/>
            <a:ext cx="5538543" cy="3825963"/>
          </a:xfrm>
          <a:prstGeom prst="rect">
            <a:avLst/>
          </a:prstGeom>
          <a:ln>
            <a:solidFill>
              <a:schemeClr val="accent1"/>
            </a:solidFill>
          </a:ln>
        </p:spPr>
      </p:pic>
      <p:sp>
        <p:nvSpPr>
          <p:cNvPr id="22" name="テキスト ボックス 21">
            <a:extLst>
              <a:ext uri="{FF2B5EF4-FFF2-40B4-BE49-F238E27FC236}">
                <a16:creationId xmlns:a16="http://schemas.microsoft.com/office/drawing/2014/main" id="{2B427DBC-6BCF-41E0-8D99-DAB7CD0FB165}"/>
              </a:ext>
            </a:extLst>
          </p:cNvPr>
          <p:cNvSpPr txBox="1"/>
          <p:nvPr/>
        </p:nvSpPr>
        <p:spPr>
          <a:xfrm>
            <a:off x="5798180" y="1365980"/>
            <a:ext cx="3955420" cy="1425775"/>
          </a:xfrm>
          <a:prstGeom prst="rect">
            <a:avLst/>
          </a:prstGeom>
          <a:noFill/>
        </p:spPr>
        <p:txBody>
          <a:bodyPr wrap="square">
            <a:spAutoFit/>
          </a:bodyPr>
          <a:lstStyle/>
          <a:p>
            <a:pPr marL="171450" indent="-171450">
              <a:lnSpc>
                <a:spcPts val="1900"/>
              </a:lnSpc>
              <a:spcBef>
                <a:spcPts val="600"/>
              </a:spcBef>
              <a:buFont typeface="Arial" panose="020B0604020202020204" pitchFamily="34" charset="0"/>
              <a:buChar char="•"/>
            </a:pPr>
            <a:r>
              <a:rPr lang="ja-JP" altLang="en-US" sz="1200" b="0" i="0" u="none" strike="noStrike" baseline="0" dirty="0">
                <a:solidFill>
                  <a:srgbClr val="000000"/>
                </a:solidFill>
                <a:latin typeface="BIZ UDPゴシック" panose="020B0400000000000000" pitchFamily="50" charset="-128"/>
                <a:ea typeface="BIZ UDPゴシック" panose="020B0400000000000000" pitchFamily="50" charset="-128"/>
              </a:rPr>
              <a:t>診療所は外部動線にアクセスしやすい</a:t>
            </a:r>
            <a:r>
              <a:rPr lang="ja-JP" altLang="en-US" sz="1200" b="1" i="0" u="sng" strike="noStrike" baseline="0" dirty="0">
                <a:solidFill>
                  <a:srgbClr val="000000"/>
                </a:solidFill>
                <a:latin typeface="BIZ UDPゴシック" panose="020B0400000000000000" pitchFamily="50" charset="-128"/>
                <a:ea typeface="BIZ UDPゴシック" panose="020B0400000000000000" pitchFamily="50" charset="-128"/>
              </a:rPr>
              <a:t>西ゲート付近</a:t>
            </a:r>
            <a:r>
              <a:rPr lang="ja-JP" altLang="en-US" sz="1200" b="0" i="0" u="none" strike="noStrike" baseline="0" dirty="0">
                <a:solidFill>
                  <a:srgbClr val="000000"/>
                </a:solidFill>
                <a:latin typeface="BIZ UDPゴシック" panose="020B0400000000000000" pitchFamily="50" charset="-128"/>
                <a:ea typeface="BIZ UDPゴシック" panose="020B0400000000000000" pitchFamily="50" charset="-128"/>
              </a:rPr>
              <a:t>と</a:t>
            </a:r>
            <a:r>
              <a:rPr lang="ja-JP" altLang="en-US" sz="1200" b="1" i="0" u="sng" strike="noStrike" baseline="0" dirty="0">
                <a:solidFill>
                  <a:srgbClr val="000000"/>
                </a:solidFill>
                <a:latin typeface="BIZ UDPゴシック" panose="020B0400000000000000" pitchFamily="50" charset="-128"/>
                <a:ea typeface="BIZ UDPゴシック" panose="020B0400000000000000" pitchFamily="50" charset="-128"/>
              </a:rPr>
              <a:t>東ゲート付近</a:t>
            </a:r>
            <a:r>
              <a:rPr lang="ja-JP" altLang="en-US" sz="1200" b="0" i="0" u="none" strike="noStrike" baseline="0" dirty="0">
                <a:solidFill>
                  <a:srgbClr val="000000"/>
                </a:solidFill>
                <a:latin typeface="BIZ UDPゴシック" panose="020B0400000000000000" pitchFamily="50" charset="-128"/>
                <a:ea typeface="BIZ UDPゴシック" panose="020B0400000000000000" pitchFamily="50" charset="-128"/>
              </a:rPr>
              <a:t>及び</a:t>
            </a:r>
            <a:r>
              <a:rPr lang="ja-JP" altLang="en-US" sz="1200" b="1" i="0" u="sng" strike="noStrike" baseline="0" dirty="0">
                <a:solidFill>
                  <a:srgbClr val="000000"/>
                </a:solidFill>
                <a:latin typeface="BIZ UDPゴシック" panose="020B0400000000000000" pitchFamily="50" charset="-128"/>
                <a:ea typeface="BIZ UDPゴシック" panose="020B0400000000000000" pitchFamily="50" charset="-128"/>
              </a:rPr>
              <a:t>中央部</a:t>
            </a:r>
            <a:r>
              <a:rPr lang="ja-JP" altLang="en-US" sz="1200" b="0" i="0" u="none" strike="noStrike" baseline="0" dirty="0">
                <a:solidFill>
                  <a:srgbClr val="000000"/>
                </a:solidFill>
                <a:latin typeface="BIZ UDPゴシック" panose="020B0400000000000000" pitchFamily="50" charset="-128"/>
                <a:ea typeface="BIZ UDPゴシック" panose="020B0400000000000000" pitchFamily="50" charset="-128"/>
              </a:rPr>
              <a:t>に設置</a:t>
            </a:r>
            <a:endParaRPr lang="en-US" altLang="ja-JP" sz="1200" b="0" i="0" u="none" strike="noStrike" baseline="0" dirty="0">
              <a:solidFill>
                <a:srgbClr val="000000"/>
              </a:solidFill>
              <a:latin typeface="BIZ UDPゴシック" panose="020B0400000000000000" pitchFamily="50" charset="-128"/>
              <a:ea typeface="BIZ UDPゴシック" panose="020B0400000000000000" pitchFamily="50" charset="-128"/>
            </a:endParaRPr>
          </a:p>
          <a:p>
            <a:pPr marL="171450" indent="-171450">
              <a:lnSpc>
                <a:spcPts val="1900"/>
              </a:lnSpc>
              <a:spcBef>
                <a:spcPts val="600"/>
              </a:spcBef>
              <a:buFont typeface="Arial" panose="020B0604020202020204" pitchFamily="34" charset="0"/>
              <a:buChar char="•"/>
            </a:pPr>
            <a:r>
              <a:rPr lang="ja-JP" altLang="en-US" sz="1200" dirty="0">
                <a:solidFill>
                  <a:srgbClr val="000000"/>
                </a:solidFill>
                <a:latin typeface="BIZ UDPゴシック" panose="020B0400000000000000" pitchFamily="50" charset="-128"/>
                <a:ea typeface="BIZ UDPゴシック" panose="020B0400000000000000" pitchFamily="50" charset="-128"/>
              </a:rPr>
              <a:t>西ゲート診療所は、災害発生時の拠点機能を持たせる</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171450" indent="-171450">
              <a:lnSpc>
                <a:spcPts val="1900"/>
              </a:lnSpc>
              <a:spcBef>
                <a:spcPts val="600"/>
              </a:spcBef>
              <a:buFont typeface="Arial" panose="020B0604020202020204" pitchFamily="34" charset="0"/>
              <a:buChar char="•"/>
            </a:pPr>
            <a:r>
              <a:rPr lang="ja-JP" altLang="en-US" sz="1200" b="0" i="0" u="none" strike="noStrike" baseline="0" dirty="0">
                <a:solidFill>
                  <a:srgbClr val="000000"/>
                </a:solidFill>
                <a:latin typeface="BIZ UDPゴシック" panose="020B0400000000000000" pitchFamily="50" charset="-128"/>
                <a:ea typeface="BIZ UDPゴシック" panose="020B0400000000000000" pitchFamily="50" charset="-128"/>
              </a:rPr>
              <a:t>危機管理センター</a:t>
            </a:r>
            <a:r>
              <a:rPr lang="en-US" altLang="ja-JP" sz="1200" b="0" i="0" u="none" baseline="0" dirty="0">
                <a:solidFill>
                  <a:srgbClr val="000000"/>
                </a:solidFill>
                <a:latin typeface="BIZ UDPゴシック" panose="020B0400000000000000" pitchFamily="50" charset="-128"/>
                <a:ea typeface="BIZ UDPゴシック" panose="020B0400000000000000" pitchFamily="50" charset="-128"/>
              </a:rPr>
              <a:t>(</a:t>
            </a:r>
            <a:r>
              <a:rPr lang="ja-JP" altLang="en-US" sz="1200" b="0" i="0" u="none" baseline="0" dirty="0">
                <a:solidFill>
                  <a:srgbClr val="000000"/>
                </a:solidFill>
                <a:latin typeface="BIZ UDPゴシック" panose="020B0400000000000000" pitchFamily="50" charset="-128"/>
                <a:ea typeface="BIZ UDPゴシック" panose="020B0400000000000000" pitchFamily="50" charset="-128"/>
              </a:rPr>
              <a:t>仮称</a:t>
            </a:r>
            <a:r>
              <a:rPr lang="en-US" altLang="ja-JP" sz="1200" b="0" i="0" u="none" baseline="0" dirty="0">
                <a:solidFill>
                  <a:srgbClr val="000000"/>
                </a:solidFill>
                <a:latin typeface="BIZ UDPゴシック" panose="020B0400000000000000" pitchFamily="50" charset="-128"/>
                <a:ea typeface="BIZ UDPゴシック" panose="020B0400000000000000" pitchFamily="50" charset="-128"/>
              </a:rPr>
              <a:t>)</a:t>
            </a:r>
            <a:r>
              <a:rPr lang="ja-JP" altLang="en-US" sz="1200" b="0" i="0" u="none" strike="noStrike" baseline="0" dirty="0">
                <a:solidFill>
                  <a:srgbClr val="000000"/>
                </a:solidFill>
                <a:latin typeface="BIZ UDPゴシック" panose="020B0400000000000000" pitchFamily="50" charset="-128"/>
                <a:ea typeface="BIZ UDPゴシック" panose="020B0400000000000000" pitchFamily="50" charset="-128"/>
              </a:rPr>
              <a:t>内に医療救護体制を統括する拠点を設置</a:t>
            </a:r>
            <a:endParaRPr lang="en-US" altLang="ja-JP" sz="1200" b="0" i="0" u="none" strike="noStrike" baseline="0" dirty="0">
              <a:solidFill>
                <a:srgbClr val="000000"/>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5588A316-7245-4ABE-9CD4-85ED194A2089}"/>
              </a:ext>
            </a:extLst>
          </p:cNvPr>
          <p:cNvSpPr/>
          <p:nvPr/>
        </p:nvSpPr>
        <p:spPr>
          <a:xfrm>
            <a:off x="5771287" y="640652"/>
            <a:ext cx="1234439" cy="33148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配置場所</a:t>
            </a:r>
            <a:endParaRPr lang="en-US" altLang="ja-JP" sz="14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F7090799-689F-4F27-AEB1-43A25EDD7DDD}"/>
              </a:ext>
            </a:extLst>
          </p:cNvPr>
          <p:cNvSpPr txBox="1"/>
          <p:nvPr/>
        </p:nvSpPr>
        <p:spPr>
          <a:xfrm>
            <a:off x="6063035" y="1039061"/>
            <a:ext cx="3055620" cy="307777"/>
          </a:xfrm>
          <a:prstGeom prst="rect">
            <a:avLst/>
          </a:prstGeom>
          <a:noFill/>
        </p:spPr>
        <p:txBody>
          <a:bodyPr wrap="square">
            <a:spAutoFit/>
          </a:bodyPr>
          <a:lstStyle/>
          <a:p>
            <a:r>
              <a:rPr lang="ja-JP" altLang="en-US" sz="1400" b="1" i="0" u="none" strike="noStrike" baseline="0" dirty="0">
                <a:solidFill>
                  <a:schemeClr val="bg1"/>
                </a:solidFill>
                <a:highlight>
                  <a:srgbClr val="FF0000"/>
                </a:highlight>
                <a:latin typeface="Meiryo UI" panose="020B0604030504040204" pitchFamily="50" charset="-128"/>
                <a:ea typeface="Meiryo UI" panose="020B0604030504040204" pitchFamily="50" charset="-128"/>
              </a:rPr>
              <a:t> 診療所３か所 </a:t>
            </a:r>
            <a:r>
              <a:rPr lang="ja-JP" altLang="en-US" sz="1400" b="1" i="0" u="none" strike="noStrike" baseline="0" dirty="0">
                <a:solidFill>
                  <a:schemeClr val="bg1"/>
                </a:solidFill>
                <a:latin typeface="Meiryo UI" panose="020B0604030504040204" pitchFamily="50" charset="-128"/>
                <a:ea typeface="Meiryo UI" panose="020B0604030504040204" pitchFamily="50" charset="-128"/>
              </a:rPr>
              <a:t>  </a:t>
            </a:r>
            <a:r>
              <a:rPr lang="ja-JP" altLang="en-US" sz="1400" b="1" i="0" u="none" strike="noStrike" baseline="0" dirty="0">
                <a:solidFill>
                  <a:schemeClr val="bg1"/>
                </a:solidFill>
                <a:highlight>
                  <a:srgbClr val="FFFF00"/>
                </a:highlight>
                <a:latin typeface="Meiryo UI" panose="020B0604030504040204" pitchFamily="50" charset="-128"/>
                <a:ea typeface="Meiryo UI" panose="020B0604030504040204" pitchFamily="50" charset="-128"/>
              </a:rPr>
              <a:t> </a:t>
            </a:r>
            <a:r>
              <a:rPr lang="ja-JP" altLang="en-US" sz="1400" b="1" i="0" u="none" strike="noStrike" baseline="0" dirty="0">
                <a:solidFill>
                  <a:srgbClr val="000000"/>
                </a:solidFill>
                <a:highlight>
                  <a:srgbClr val="FFFF00"/>
                </a:highlight>
                <a:latin typeface="Meiryo UI" panose="020B0604030504040204" pitchFamily="50" charset="-128"/>
                <a:ea typeface="Meiryo UI" panose="020B0604030504040204" pitchFamily="50" charset="-128"/>
              </a:rPr>
              <a:t>応急手当所５か所</a:t>
            </a:r>
            <a:r>
              <a:rPr lang="en-US" altLang="ja-JP" sz="1050" dirty="0">
                <a:solidFill>
                  <a:srgbClr val="FFFF00"/>
                </a:solidFill>
                <a:highlight>
                  <a:srgbClr val="FFFF00"/>
                </a:highlight>
                <a:latin typeface="Meiryo UI" panose="020B0604030504040204" pitchFamily="50" charset="-128"/>
                <a:ea typeface="Meiryo UI" panose="020B0604030504040204" pitchFamily="50" charset="-128"/>
              </a:rPr>
              <a:t>_</a:t>
            </a:r>
            <a:endParaRPr lang="ja-JP" altLang="en-US" sz="1400" i="0" u="none" strike="noStrike" baseline="0" dirty="0">
              <a:solidFill>
                <a:srgbClr val="FFFF00"/>
              </a:solidFill>
              <a:highlight>
                <a:srgbClr val="FFFF00"/>
              </a:highlight>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0875542D-3114-4599-8439-3B2621DB0727}"/>
              </a:ext>
            </a:extLst>
          </p:cNvPr>
          <p:cNvSpPr/>
          <p:nvPr/>
        </p:nvSpPr>
        <p:spPr>
          <a:xfrm>
            <a:off x="76200" y="4559105"/>
            <a:ext cx="3733800" cy="33148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医療救護施設において提供する医療の範囲</a:t>
            </a:r>
            <a:endParaRPr lang="en-US" altLang="ja-JP" sz="14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9189688E-C2E5-48B0-8478-3DFA3ABD7C23}"/>
              </a:ext>
            </a:extLst>
          </p:cNvPr>
          <p:cNvSpPr txBox="1"/>
          <p:nvPr/>
        </p:nvSpPr>
        <p:spPr>
          <a:xfrm>
            <a:off x="7392535" y="59474"/>
            <a:ext cx="2625088" cy="507831"/>
          </a:xfrm>
          <a:prstGeom prst="rect">
            <a:avLst/>
          </a:prstGeom>
          <a:noFill/>
        </p:spPr>
        <p:txBody>
          <a:bodyPr wrap="square">
            <a:spAutoFit/>
          </a:bodyPr>
          <a:lstStyle/>
          <a:p>
            <a:r>
              <a:rPr lang="ja-JP" altLang="en-US" sz="900" dirty="0">
                <a:solidFill>
                  <a:schemeClr val="bg1"/>
                </a:solidFill>
                <a:latin typeface="Meiryo UI" panose="020B0604030504040204" pitchFamily="50" charset="-128"/>
                <a:ea typeface="Meiryo UI" panose="020B0604030504040204" pitchFamily="50" charset="-128"/>
              </a:rPr>
              <a:t>令和６年３月２８日開催</a:t>
            </a:r>
            <a:endParaRPr lang="en-US" altLang="ja-JP" sz="900" dirty="0">
              <a:solidFill>
                <a:schemeClr val="bg1"/>
              </a:solidFill>
              <a:latin typeface="Meiryo UI" panose="020B0604030504040204" pitchFamily="50" charset="-128"/>
              <a:ea typeface="Meiryo UI" panose="020B0604030504040204" pitchFamily="50" charset="-128"/>
            </a:endParaRPr>
          </a:p>
          <a:p>
            <a:r>
              <a:rPr lang="zh-TW" altLang="en-US" sz="900" dirty="0">
                <a:solidFill>
                  <a:schemeClr val="bg1"/>
                </a:solidFill>
                <a:latin typeface="Meiryo UI" panose="020B0604030504040204" pitchFamily="50" charset="-128"/>
                <a:ea typeface="Meiryo UI" panose="020B0604030504040204" pitchFamily="50" charset="-128"/>
              </a:rPr>
              <a:t>博覧会協会　</a:t>
            </a:r>
            <a:r>
              <a:rPr lang="ja-JP" altLang="en-US" sz="900" dirty="0">
                <a:solidFill>
                  <a:schemeClr val="bg1"/>
                </a:solidFill>
                <a:latin typeface="Meiryo UI" panose="020B0604030504040204" pitchFamily="50" charset="-128"/>
                <a:ea typeface="Meiryo UI" panose="020B0604030504040204" pitchFamily="50" charset="-128"/>
              </a:rPr>
              <a:t>第３回</a:t>
            </a:r>
            <a:r>
              <a:rPr lang="zh-TW" altLang="en-US" sz="900" dirty="0">
                <a:solidFill>
                  <a:schemeClr val="bg1"/>
                </a:solidFill>
                <a:latin typeface="Meiryo UI" panose="020B0604030504040204" pitchFamily="50" charset="-128"/>
                <a:ea typeface="Meiryo UI" panose="020B0604030504040204" pitchFamily="50" charset="-128"/>
              </a:rPr>
              <a:t>医療救護協議会</a:t>
            </a:r>
            <a:r>
              <a:rPr lang="ja-JP" altLang="en-US" sz="900" dirty="0">
                <a:solidFill>
                  <a:schemeClr val="bg1"/>
                </a:solidFill>
                <a:latin typeface="Meiryo UI" panose="020B0604030504040204" pitchFamily="50" charset="-128"/>
                <a:ea typeface="Meiryo UI" panose="020B0604030504040204" pitchFamily="50" charset="-128"/>
              </a:rPr>
              <a:t>　</a:t>
            </a:r>
            <a:r>
              <a:rPr lang="zh-TW" altLang="en-US" sz="900" dirty="0">
                <a:solidFill>
                  <a:schemeClr val="bg1"/>
                </a:solidFill>
                <a:latin typeface="Meiryo UI" panose="020B0604030504040204" pitchFamily="50" charset="-128"/>
                <a:ea typeface="Meiryo UI" panose="020B0604030504040204" pitchFamily="50" charset="-128"/>
              </a:rPr>
              <a:t>資料</a:t>
            </a:r>
            <a:endParaRPr lang="en-US" altLang="zh-TW" sz="900" dirty="0">
              <a:solidFill>
                <a:schemeClr val="bg1"/>
              </a:solidFill>
              <a:latin typeface="Meiryo UI" panose="020B0604030504040204" pitchFamily="50" charset="-128"/>
              <a:ea typeface="Meiryo UI" panose="020B0604030504040204" pitchFamily="50" charset="-128"/>
            </a:endParaRPr>
          </a:p>
          <a:p>
            <a:r>
              <a:rPr lang="ja-JP" altLang="en-US" sz="900" dirty="0">
                <a:solidFill>
                  <a:schemeClr val="bg1"/>
                </a:solidFill>
                <a:latin typeface="Meiryo UI" panose="020B0604030504040204" pitchFamily="50" charset="-128"/>
                <a:ea typeface="Meiryo UI" panose="020B0604030504040204" pitchFamily="50" charset="-128"/>
              </a:rPr>
              <a:t>医療救護対策実施計画（案）中間まとめより抜粋</a:t>
            </a:r>
          </a:p>
        </p:txBody>
      </p:sp>
      <p:sp>
        <p:nvSpPr>
          <p:cNvPr id="16" name="テキスト ボックス 15">
            <a:extLst>
              <a:ext uri="{FF2B5EF4-FFF2-40B4-BE49-F238E27FC236}">
                <a16:creationId xmlns:a16="http://schemas.microsoft.com/office/drawing/2014/main" id="{5765D852-DACD-4BDC-A91F-FB6F01E8259F}"/>
              </a:ext>
            </a:extLst>
          </p:cNvPr>
          <p:cNvSpPr txBox="1"/>
          <p:nvPr/>
        </p:nvSpPr>
        <p:spPr>
          <a:xfrm>
            <a:off x="5988680" y="3244162"/>
            <a:ext cx="3879220" cy="1461939"/>
          </a:xfrm>
          <a:prstGeom prst="rect">
            <a:avLst/>
          </a:prstGeom>
          <a:noFill/>
        </p:spPr>
        <p:txBody>
          <a:bodyPr wrap="square">
            <a:spAutoFit/>
          </a:bodyPr>
          <a:lstStyle/>
          <a:p>
            <a:pPr>
              <a:spcBef>
                <a:spcPts val="600"/>
              </a:spcBef>
            </a:pPr>
            <a:r>
              <a:rPr lang="ja-JP" altLang="en-US" sz="1200" dirty="0">
                <a:latin typeface="BIZ UDPゴシック" panose="020B0400000000000000" pitchFamily="50" charset="-128"/>
                <a:ea typeface="BIZ UDPゴシック" panose="020B0400000000000000" pitchFamily="50" charset="-128"/>
              </a:rPr>
              <a:t>西ゲート診療所：</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00</a:t>
            </a:r>
            <a:r>
              <a:rPr lang="ja-JP" altLang="en-US" sz="1200" dirty="0">
                <a:latin typeface="BIZ UDPゴシック" panose="020B0400000000000000" pitchFamily="50" charset="-128"/>
                <a:ea typeface="BIZ UDPゴシック" panose="020B0400000000000000" pitchFamily="50" charset="-128"/>
              </a:rPr>
              <a:t>分～</a:t>
            </a:r>
            <a:r>
              <a:rPr lang="en-US" altLang="ja-JP" sz="1200" dirty="0">
                <a:latin typeface="BIZ UDPゴシック" panose="020B0400000000000000" pitchFamily="50" charset="-128"/>
                <a:ea typeface="BIZ UDPゴシック" panose="020B0400000000000000" pitchFamily="50" charset="-128"/>
              </a:rPr>
              <a:t>22</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00</a:t>
            </a:r>
            <a:r>
              <a:rPr lang="ja-JP" altLang="en-US" sz="1200" dirty="0">
                <a:latin typeface="BIZ UDPゴシック" panose="020B0400000000000000" pitchFamily="50" charset="-128"/>
                <a:ea typeface="BIZ UDPゴシック" panose="020B0400000000000000" pitchFamily="50" charset="-128"/>
              </a:rPr>
              <a:t>分</a:t>
            </a:r>
          </a:p>
          <a:p>
            <a:pPr>
              <a:spcBef>
                <a:spcPts val="600"/>
              </a:spcBef>
            </a:pPr>
            <a:r>
              <a:rPr lang="ja-JP" altLang="en-US" sz="1200" dirty="0">
                <a:latin typeface="BIZ UDPゴシック" panose="020B0400000000000000" pitchFamily="50" charset="-128"/>
                <a:ea typeface="BIZ UDPゴシック" panose="020B0400000000000000" pitchFamily="50" charset="-128"/>
              </a:rPr>
              <a:t>リング北診療所：</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00</a:t>
            </a:r>
            <a:r>
              <a:rPr lang="ja-JP" altLang="en-US" sz="1200" dirty="0">
                <a:latin typeface="BIZ UDPゴシック" panose="020B0400000000000000" pitchFamily="50" charset="-128"/>
                <a:ea typeface="BIZ UDPゴシック" panose="020B0400000000000000" pitchFamily="50" charset="-128"/>
              </a:rPr>
              <a:t>分～</a:t>
            </a:r>
            <a:r>
              <a:rPr lang="en-US" altLang="ja-JP" sz="1200" dirty="0">
                <a:latin typeface="BIZ UDPゴシック" panose="020B0400000000000000" pitchFamily="50" charset="-128"/>
                <a:ea typeface="BIZ UDPゴシック" panose="020B0400000000000000" pitchFamily="50" charset="-128"/>
              </a:rPr>
              <a:t>16</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分</a:t>
            </a:r>
          </a:p>
          <a:p>
            <a:pPr>
              <a:spcBef>
                <a:spcPts val="600"/>
              </a:spcBef>
            </a:pPr>
            <a:r>
              <a:rPr lang="ja-JP" altLang="en-US" sz="1200" dirty="0">
                <a:latin typeface="BIZ UDPゴシック" panose="020B0400000000000000" pitchFamily="50" charset="-128"/>
                <a:ea typeface="BIZ UDPゴシック" panose="020B0400000000000000" pitchFamily="50" charset="-128"/>
              </a:rPr>
              <a:t>東ゲート診療所：</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00</a:t>
            </a:r>
            <a:r>
              <a:rPr lang="ja-JP" altLang="en-US" sz="1200" dirty="0">
                <a:latin typeface="BIZ UDPゴシック" panose="020B0400000000000000" pitchFamily="50" charset="-128"/>
                <a:ea typeface="BIZ UDPゴシック" panose="020B0400000000000000" pitchFamily="50" charset="-128"/>
              </a:rPr>
              <a:t>分～</a:t>
            </a:r>
            <a:r>
              <a:rPr lang="en-US" altLang="ja-JP" sz="1200" dirty="0">
                <a:latin typeface="BIZ UDPゴシック" panose="020B0400000000000000" pitchFamily="50" charset="-128"/>
                <a:ea typeface="BIZ UDPゴシック" panose="020B0400000000000000" pitchFamily="50" charset="-128"/>
              </a:rPr>
              <a:t>16</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分</a:t>
            </a:r>
          </a:p>
          <a:p>
            <a:pPr>
              <a:spcBef>
                <a:spcPts val="600"/>
              </a:spcBef>
            </a:pPr>
            <a:r>
              <a:rPr lang="ja-JP" altLang="en-US" sz="1200" dirty="0">
                <a:latin typeface="BIZ UDPゴシック" panose="020B0400000000000000" pitchFamily="50" charset="-128"/>
                <a:ea typeface="BIZ UDPゴシック" panose="020B0400000000000000" pitchFamily="50" charset="-128"/>
              </a:rPr>
              <a:t>応急手当所（５か所）：</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00</a:t>
            </a:r>
            <a:r>
              <a:rPr lang="ja-JP" altLang="en-US" sz="1200" dirty="0">
                <a:latin typeface="BIZ UDPゴシック" panose="020B0400000000000000" pitchFamily="50" charset="-128"/>
                <a:ea typeface="BIZ UDPゴシック" panose="020B0400000000000000" pitchFamily="50" charset="-128"/>
              </a:rPr>
              <a:t>分～</a:t>
            </a:r>
            <a:r>
              <a:rPr lang="en-US" altLang="ja-JP" sz="1200" dirty="0">
                <a:latin typeface="BIZ UDPゴシック" panose="020B0400000000000000" pitchFamily="50" charset="-128"/>
                <a:ea typeface="BIZ UDPゴシック" panose="020B0400000000000000" pitchFamily="50" charset="-128"/>
              </a:rPr>
              <a:t>22</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00</a:t>
            </a:r>
            <a:r>
              <a:rPr lang="ja-JP" altLang="en-US" sz="1200" dirty="0">
                <a:latin typeface="BIZ UDPゴシック" panose="020B0400000000000000" pitchFamily="50" charset="-128"/>
                <a:ea typeface="BIZ UDPゴシック" panose="020B0400000000000000" pitchFamily="50" charset="-128"/>
              </a:rPr>
              <a:t>分</a:t>
            </a:r>
          </a:p>
          <a:p>
            <a:pPr>
              <a:spcBef>
                <a:spcPts val="600"/>
              </a:spcBef>
            </a:pP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来場者が多数見込まれ、早期開場を実施する可能性が高い日にあっては、時間を繰り上げて開所する等、適時必要な体制をとる。</a:t>
            </a:r>
          </a:p>
        </p:txBody>
      </p:sp>
      <p:sp>
        <p:nvSpPr>
          <p:cNvPr id="17" name="四角形: 角を丸くする 16">
            <a:extLst>
              <a:ext uri="{FF2B5EF4-FFF2-40B4-BE49-F238E27FC236}">
                <a16:creationId xmlns:a16="http://schemas.microsoft.com/office/drawing/2014/main" id="{E6F58AEE-F666-4B8A-98F3-CDE982AC3F22}"/>
              </a:ext>
            </a:extLst>
          </p:cNvPr>
          <p:cNvSpPr/>
          <p:nvPr/>
        </p:nvSpPr>
        <p:spPr>
          <a:xfrm>
            <a:off x="5798180" y="2854115"/>
            <a:ext cx="1741171" cy="33148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dirty="0">
                <a:latin typeface="BIZ UDPゴシック" panose="020B0400000000000000" pitchFamily="50" charset="-128"/>
                <a:ea typeface="BIZ UDPゴシック" panose="020B0400000000000000" pitchFamily="50" charset="-128"/>
              </a:rPr>
              <a:t>開所（診療）時間</a:t>
            </a:r>
          </a:p>
        </p:txBody>
      </p:sp>
      <p:sp>
        <p:nvSpPr>
          <p:cNvPr id="13" name="スライド番号プレースホルダー 3">
            <a:extLst>
              <a:ext uri="{FF2B5EF4-FFF2-40B4-BE49-F238E27FC236}">
                <a16:creationId xmlns:a16="http://schemas.microsoft.com/office/drawing/2014/main" id="{86E24643-6544-418E-A7A8-EAC48CB77FB7}"/>
              </a:ext>
            </a:extLst>
          </p:cNvPr>
          <p:cNvSpPr>
            <a:spLocks noGrp="1"/>
          </p:cNvSpPr>
          <p:nvPr>
            <p:ph type="sldNum" sz="quarter" idx="12"/>
          </p:nvPr>
        </p:nvSpPr>
        <p:spPr>
          <a:xfrm>
            <a:off x="7748724" y="6524774"/>
            <a:ext cx="2228850" cy="365125"/>
          </a:xfrm>
        </p:spPr>
        <p:txBody>
          <a:bodyPr/>
          <a:lstStyle/>
          <a:p>
            <a:fld id="{9C763CC3-4F4B-4DE4-BC75-6467D8367FDC}" type="slidenum">
              <a:rPr kumimoji="1" lang="ja-JP" altLang="en-US" sz="1800" smtClean="0"/>
              <a:pPr/>
              <a:t>2</a:t>
            </a:fld>
            <a:endParaRPr kumimoji="1" lang="ja-JP" altLang="en-US" sz="1800" dirty="0"/>
          </a:p>
        </p:txBody>
      </p:sp>
    </p:spTree>
    <p:extLst>
      <p:ext uri="{BB962C8B-B14F-4D97-AF65-F5344CB8AC3E}">
        <p14:creationId xmlns:p14="http://schemas.microsoft.com/office/powerpoint/2010/main" val="410391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25271A-4650-F7B7-2980-DE6F4AE9475B}"/>
              </a:ext>
            </a:extLst>
          </p:cNvPr>
          <p:cNvSpPr txBox="1"/>
          <p:nvPr/>
        </p:nvSpPr>
        <p:spPr>
          <a:xfrm>
            <a:off x="14924" y="975826"/>
            <a:ext cx="4205824" cy="1277273"/>
          </a:xfrm>
          <a:prstGeom prst="rect">
            <a:avLst/>
          </a:prstGeom>
          <a:noFill/>
          <a:ln>
            <a:noFill/>
          </a:ln>
        </p:spPr>
        <p:txBody>
          <a:bodyPr wrap="square" rtlCol="0">
            <a:spAutoFit/>
          </a:bodyPr>
          <a:lstStyle/>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年日本国際博覧会基本計画」には万博会場内に消防の拠点を整備することが記載。日本国際博覧会協会により管理本部及び３か所の詰所に消防隊の占有施設が整備予定。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開催地の消防本部として国内外の来場者の安全・安心の確保のため、当該施設に消防車、救急車などを配置し、万博消防センターを設置、運用する。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34C627B2-D8FF-F1DE-C7AF-258051779681}"/>
              </a:ext>
            </a:extLst>
          </p:cNvPr>
          <p:cNvGraphicFramePr>
            <a:graphicFrameLocks noGrp="1"/>
          </p:cNvGraphicFramePr>
          <p:nvPr>
            <p:extLst>
              <p:ext uri="{D42A27DB-BD31-4B8C-83A1-F6EECF244321}">
                <p14:modId xmlns:p14="http://schemas.microsoft.com/office/powerpoint/2010/main" val="2353936906"/>
              </p:ext>
            </p:extLst>
          </p:nvPr>
        </p:nvGraphicFramePr>
        <p:xfrm>
          <a:off x="4262339" y="839013"/>
          <a:ext cx="5481424" cy="1780513"/>
        </p:xfrm>
        <a:graphic>
          <a:graphicData uri="http://schemas.openxmlformats.org/drawingml/2006/table">
            <a:tbl>
              <a:tblPr firstRow="1" firstCol="1" bandRow="1">
                <a:tableStyleId>{5C22544A-7EE6-4342-B048-85BDC9FD1C3A}</a:tableStyleId>
              </a:tblPr>
              <a:tblGrid>
                <a:gridCol w="942014">
                  <a:extLst>
                    <a:ext uri="{9D8B030D-6E8A-4147-A177-3AD203B41FA5}">
                      <a16:colId xmlns:a16="http://schemas.microsoft.com/office/drawing/2014/main" val="1834426259"/>
                    </a:ext>
                  </a:extLst>
                </a:gridCol>
                <a:gridCol w="740501">
                  <a:extLst>
                    <a:ext uri="{9D8B030D-6E8A-4147-A177-3AD203B41FA5}">
                      <a16:colId xmlns:a16="http://schemas.microsoft.com/office/drawing/2014/main" val="1219188048"/>
                    </a:ext>
                  </a:extLst>
                </a:gridCol>
                <a:gridCol w="491519">
                  <a:extLst>
                    <a:ext uri="{9D8B030D-6E8A-4147-A177-3AD203B41FA5}">
                      <a16:colId xmlns:a16="http://schemas.microsoft.com/office/drawing/2014/main" val="2760437199"/>
                    </a:ext>
                  </a:extLst>
                </a:gridCol>
                <a:gridCol w="472674">
                  <a:extLst>
                    <a:ext uri="{9D8B030D-6E8A-4147-A177-3AD203B41FA5}">
                      <a16:colId xmlns:a16="http://schemas.microsoft.com/office/drawing/2014/main" val="225818422"/>
                    </a:ext>
                  </a:extLst>
                </a:gridCol>
                <a:gridCol w="529575">
                  <a:extLst>
                    <a:ext uri="{9D8B030D-6E8A-4147-A177-3AD203B41FA5}">
                      <a16:colId xmlns:a16="http://schemas.microsoft.com/office/drawing/2014/main" val="3443653790"/>
                    </a:ext>
                  </a:extLst>
                </a:gridCol>
                <a:gridCol w="415109">
                  <a:extLst>
                    <a:ext uri="{9D8B030D-6E8A-4147-A177-3AD203B41FA5}">
                      <a16:colId xmlns:a16="http://schemas.microsoft.com/office/drawing/2014/main" val="236005230"/>
                    </a:ext>
                  </a:extLst>
                </a:gridCol>
                <a:gridCol w="472010">
                  <a:extLst>
                    <a:ext uri="{9D8B030D-6E8A-4147-A177-3AD203B41FA5}">
                      <a16:colId xmlns:a16="http://schemas.microsoft.com/office/drawing/2014/main" val="2643088973"/>
                    </a:ext>
                  </a:extLst>
                </a:gridCol>
                <a:gridCol w="472674">
                  <a:extLst>
                    <a:ext uri="{9D8B030D-6E8A-4147-A177-3AD203B41FA5}">
                      <a16:colId xmlns:a16="http://schemas.microsoft.com/office/drawing/2014/main" val="330502174"/>
                    </a:ext>
                  </a:extLst>
                </a:gridCol>
                <a:gridCol w="472674">
                  <a:extLst>
                    <a:ext uri="{9D8B030D-6E8A-4147-A177-3AD203B41FA5}">
                      <a16:colId xmlns:a16="http://schemas.microsoft.com/office/drawing/2014/main" val="68226116"/>
                    </a:ext>
                  </a:extLst>
                </a:gridCol>
                <a:gridCol w="472674">
                  <a:extLst>
                    <a:ext uri="{9D8B030D-6E8A-4147-A177-3AD203B41FA5}">
                      <a16:colId xmlns:a16="http://schemas.microsoft.com/office/drawing/2014/main" val="3926665783"/>
                    </a:ext>
                  </a:extLst>
                </a:gridCol>
              </a:tblGrid>
              <a:tr h="625385">
                <a:tc gridSpan="2">
                  <a:txBody>
                    <a:bodyPr/>
                    <a:lstStyle/>
                    <a:p>
                      <a:pPr marL="71755" marR="71755">
                        <a:lnSpc>
                          <a:spcPts val="1200"/>
                        </a:lnSpc>
                        <a:spcAft>
                          <a:spcPts val="0"/>
                        </a:spcAft>
                      </a:pPr>
                      <a:r>
                        <a:rPr lang="en-US" sz="10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endParaRPr>
                    </a:p>
                    <a:p>
                      <a:pPr marL="71755" marR="71755">
                        <a:lnSpc>
                          <a:spcPts val="1200"/>
                        </a:lnSpc>
                        <a:spcAft>
                          <a:spcPts val="0"/>
                        </a:spcAft>
                      </a:pPr>
                      <a:r>
                        <a:rPr lang="en-US" sz="1000" kern="100" dirty="0">
                          <a:effectLst/>
                          <a:latin typeface="Meiryo UI" panose="020B0604030504040204" pitchFamily="50" charset="-128"/>
                          <a:ea typeface="Meiryo UI" panose="020B0604030504040204" pitchFamily="50" charset="-128"/>
                        </a:rPr>
                        <a:t> </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tc hMerge="1">
                  <a:txBody>
                    <a:bodyPr/>
                    <a:lstStyle/>
                    <a:p>
                      <a:endParaRPr kumimoji="1" lang="ja-JP" altLang="en-US"/>
                    </a:p>
                  </a:txBody>
                  <a:tcPr/>
                </a:tc>
                <a:tc>
                  <a:txBody>
                    <a:bodyPr/>
                    <a:lstStyle/>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消防車</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tc>
                  <a:txBody>
                    <a:bodyPr/>
                    <a:lstStyle/>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救助車</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tc>
                  <a:txBody>
                    <a:bodyPr/>
                    <a:lstStyle/>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救急車</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tc>
                  <a:txBody>
                    <a:bodyPr/>
                    <a:lstStyle/>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指揮車</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tc>
                  <a:txBody>
                    <a:bodyPr/>
                    <a:lstStyle/>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高所</a:t>
                      </a:r>
                    </a:p>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活動車</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tc>
                  <a:txBody>
                    <a:bodyPr/>
                    <a:lstStyle/>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資器材</a:t>
                      </a:r>
                    </a:p>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搬送車</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tc>
                  <a:txBody>
                    <a:bodyPr/>
                    <a:lstStyle/>
                    <a:p>
                      <a:pPr marL="0" marR="71755" algn="ctr">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予備車</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tc>
                  <a:txBody>
                    <a:bodyPr/>
                    <a:lstStyle/>
                    <a:p>
                      <a:pPr marL="71755" marR="71755" algn="ctr">
                        <a:lnSpc>
                          <a:spcPts val="1200"/>
                        </a:lnSpc>
                        <a:spcAft>
                          <a:spcPts val="0"/>
                        </a:spcAft>
                      </a:pPr>
                      <a:r>
                        <a:rPr lang="ja-JP" sz="1000" kern="100" dirty="0">
                          <a:effectLst/>
                          <a:latin typeface="Meiryo UI" panose="020B0604030504040204" pitchFamily="50" charset="-128"/>
                          <a:ea typeface="Meiryo UI" panose="020B0604030504040204" pitchFamily="50" charset="-128"/>
                        </a:rPr>
                        <a:t>検査車</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tc>
                <a:extLst>
                  <a:ext uri="{0D108BD9-81ED-4DB2-BD59-A6C34878D82A}">
                    <a16:rowId xmlns:a16="http://schemas.microsoft.com/office/drawing/2014/main" val="2258311404"/>
                  </a:ext>
                </a:extLst>
              </a:tr>
              <a:tr h="313522">
                <a:tc rowSpan="2">
                  <a:txBody>
                    <a:bodyPr/>
                    <a:lstStyle/>
                    <a:p>
                      <a:pPr algn="ctr">
                        <a:lnSpc>
                          <a:spcPts val="12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 </a:t>
                      </a:r>
                      <a:r>
                        <a:rPr lang="ja-JP" sz="900" kern="100" dirty="0">
                          <a:solidFill>
                            <a:schemeClr val="bg1"/>
                          </a:solidFill>
                          <a:effectLst/>
                          <a:latin typeface="Meiryo UI" panose="020B0604030504040204" pitchFamily="50" charset="-128"/>
                          <a:ea typeface="Meiryo UI" panose="020B0604030504040204" pitchFamily="50" charset="-128"/>
                        </a:rPr>
                        <a:t>大阪・関西万博</a:t>
                      </a:r>
                    </a:p>
                    <a:p>
                      <a:pPr algn="ctr">
                        <a:lnSpc>
                          <a:spcPts val="1200"/>
                        </a:lnSpc>
                        <a:spcAft>
                          <a:spcPts val="0"/>
                        </a:spcAft>
                      </a:pPr>
                      <a:r>
                        <a:rPr lang="ja-JP" sz="900" kern="100" dirty="0">
                          <a:solidFill>
                            <a:schemeClr val="bg1"/>
                          </a:solidFill>
                          <a:effectLst/>
                          <a:latin typeface="Meiryo UI" panose="020B0604030504040204" pitchFamily="50" charset="-128"/>
                          <a:ea typeface="Meiryo UI" panose="020B0604030504040204" pitchFamily="50" charset="-128"/>
                        </a:rPr>
                        <a:t>（</a:t>
                      </a:r>
                      <a:r>
                        <a:rPr lang="en-US" sz="900" kern="100" dirty="0">
                          <a:solidFill>
                            <a:schemeClr val="bg1"/>
                          </a:solidFill>
                          <a:effectLst/>
                          <a:latin typeface="Meiryo UI" panose="020B0604030504040204" pitchFamily="50" charset="-128"/>
                          <a:ea typeface="Meiryo UI" panose="020B0604030504040204" pitchFamily="50" charset="-128"/>
                        </a:rPr>
                        <a:t>2025</a:t>
                      </a:r>
                      <a:r>
                        <a:rPr lang="ja-JP" sz="900" kern="100" dirty="0">
                          <a:solidFill>
                            <a:schemeClr val="bg1"/>
                          </a:solidFill>
                          <a:effectLst/>
                          <a:latin typeface="Meiryo UI" panose="020B0604030504040204" pitchFamily="50" charset="-128"/>
                          <a:ea typeface="Meiryo UI" panose="020B0604030504040204" pitchFamily="50" charset="-128"/>
                        </a:rPr>
                        <a:t>年）</a:t>
                      </a:r>
                      <a:endParaRPr lang="ja-JP" sz="9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rPr>
                        <a:t>常駐車両</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rPr>
                        <a:t>1</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rPr>
                        <a:t>1</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rPr>
                        <a:t>1</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rPr>
                        <a:t>1</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rPr>
                        <a:t>1</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ja-JP" sz="1050" kern="100" dirty="0">
                          <a:solidFill>
                            <a:schemeClr val="tx1"/>
                          </a:solidFill>
                          <a:effectLst/>
                          <a:latin typeface="Meiryo UI" panose="020B0604030504040204" pitchFamily="50" charset="-128"/>
                          <a:ea typeface="Meiryo UI" panose="020B0604030504040204" pitchFamily="50" charset="-128"/>
                        </a:rPr>
                        <a:t>１</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775212536"/>
                  </a:ext>
                </a:extLst>
              </a:tr>
              <a:tr h="275137">
                <a:tc vMerge="1">
                  <a:txBody>
                    <a:bodyPr/>
                    <a:lstStyle/>
                    <a:p>
                      <a:endParaRPr kumimoji="1" lang="ja-JP" altLang="en-US"/>
                    </a:p>
                  </a:txBody>
                  <a:tcPr/>
                </a:tc>
                <a:tc>
                  <a:txBody>
                    <a:bodyPr/>
                    <a:lstStyle/>
                    <a:p>
                      <a:pPr algn="ctr">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移動配備</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ja-JP" sz="1050" kern="100" dirty="0">
                          <a:solidFill>
                            <a:schemeClr val="tx1"/>
                          </a:solidFill>
                          <a:effectLst/>
                          <a:latin typeface="Meiryo UI" panose="020B0604030504040204" pitchFamily="50" charset="-128"/>
                          <a:ea typeface="Meiryo UI" panose="020B0604030504040204" pitchFamily="50" charset="-128"/>
                        </a:rPr>
                        <a:t>１</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rPr>
                        <a:t>１～</a:t>
                      </a:r>
                      <a:r>
                        <a:rPr lang="ja-JP" sz="1050" kern="100" dirty="0">
                          <a:solidFill>
                            <a:schemeClr val="tx1"/>
                          </a:solidFill>
                          <a:effectLst/>
                          <a:latin typeface="Meiryo UI" panose="020B0604030504040204" pitchFamily="50" charset="-128"/>
                          <a:ea typeface="Meiryo UI" panose="020B0604030504040204" pitchFamily="50" charset="-128"/>
                        </a:rPr>
                        <a:t>３</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223941765"/>
                  </a:ext>
                </a:extLst>
              </a:tr>
              <a:tr h="295547">
                <a:tc gridSpan="2">
                  <a:txBody>
                    <a:bodyPr/>
                    <a:lstStyle/>
                    <a:p>
                      <a:pPr indent="114300" algn="ctr">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愛知万博（</a:t>
                      </a:r>
                      <a:r>
                        <a:rPr lang="en-US" sz="900" kern="100" dirty="0">
                          <a:solidFill>
                            <a:schemeClr val="tx1"/>
                          </a:solidFill>
                          <a:effectLst/>
                          <a:latin typeface="Meiryo UI" panose="020B0604030504040204" pitchFamily="50" charset="-128"/>
                          <a:ea typeface="Meiryo UI" panose="020B0604030504040204" pitchFamily="50" charset="-128"/>
                        </a:rPr>
                        <a:t>2005</a:t>
                      </a:r>
                      <a:r>
                        <a:rPr lang="ja-JP" sz="900" kern="100" dirty="0">
                          <a:solidFill>
                            <a:schemeClr val="tx1"/>
                          </a:solidFill>
                          <a:effectLst/>
                          <a:latin typeface="Meiryo UI" panose="020B0604030504040204" pitchFamily="50" charset="-128"/>
                          <a:ea typeface="Meiryo UI" panose="020B0604030504040204" pitchFamily="50" charset="-128"/>
                        </a:rPr>
                        <a:t>年）</a:t>
                      </a:r>
                    </a:p>
                  </a:txBody>
                  <a:tcPr marL="0" marR="0" marT="0" marB="0" anchor="ctr">
                    <a:solidFill>
                      <a:schemeClr val="accent6">
                        <a:lumMod val="60000"/>
                        <a:lumOff val="40000"/>
                      </a:schemeClr>
                    </a:solidFill>
                  </a:tcPr>
                </a:tc>
                <a:tc hMerge="1">
                  <a:txBody>
                    <a:bodyPr/>
                    <a:lstStyle/>
                    <a:p>
                      <a:endParaRPr kumimoji="1" lang="ja-JP" altLang="en-US"/>
                    </a:p>
                  </a:txBody>
                  <a:tcPr/>
                </a:tc>
                <a:tc>
                  <a:txBody>
                    <a:bodyPr/>
                    <a:lstStyle/>
                    <a:p>
                      <a:pPr algn="ctr">
                        <a:lnSpc>
                          <a:spcPts val="12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ts val="1200"/>
                        </a:lnSpc>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a:lnSpc>
                          <a:spcPts val="1000"/>
                        </a:lnSpc>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rPr>
                        <a:t>消防車</a:t>
                      </a:r>
                      <a:r>
                        <a:rPr lang="en-US" altLang="ja-JP" sz="800" kern="100" dirty="0">
                          <a:solidFill>
                            <a:schemeClr val="tx1"/>
                          </a:solidFill>
                          <a:effectLst/>
                          <a:latin typeface="Meiryo UI" panose="020B0604030504040204" pitchFamily="50" charset="-128"/>
                          <a:ea typeface="Meiryo UI" panose="020B0604030504040204" pitchFamily="50" charset="-128"/>
                        </a:rPr>
                        <a:t>1</a:t>
                      </a:r>
                      <a:endParaRPr lang="en-US" sz="800" kern="100" dirty="0">
                        <a:solidFill>
                          <a:schemeClr val="tx1"/>
                        </a:solidFill>
                        <a:effectLst/>
                        <a:latin typeface="Meiryo UI" panose="020B0604030504040204" pitchFamily="50" charset="-128"/>
                        <a:ea typeface="Meiryo UI" panose="020B0604030504040204" pitchFamily="50" charset="-128"/>
                      </a:endParaRPr>
                    </a:p>
                    <a:p>
                      <a:pPr algn="ctr">
                        <a:lnSpc>
                          <a:spcPts val="1000"/>
                        </a:lnSpc>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救急車</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p>
                  </a:txBody>
                  <a:tcPr marL="0" marR="0" marT="0" marB="0" anchor="ctr">
                    <a:solidFill>
                      <a:schemeClr val="accent6">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2742605778"/>
                  </a:ext>
                </a:extLst>
              </a:tr>
              <a:tr h="270922">
                <a:tc gridSpan="2">
                  <a:txBody>
                    <a:bodyPr/>
                    <a:lstStyle/>
                    <a:p>
                      <a:pPr indent="114300" algn="ctr">
                        <a:lnSpc>
                          <a:spcPts val="1200"/>
                        </a:lnSpc>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花の万博（</a:t>
                      </a:r>
                      <a:r>
                        <a:rPr lang="en-US" sz="900" kern="100" dirty="0">
                          <a:solidFill>
                            <a:schemeClr val="tx1"/>
                          </a:solidFill>
                          <a:effectLst/>
                          <a:latin typeface="Meiryo UI" panose="020B0604030504040204" pitchFamily="50" charset="-128"/>
                          <a:ea typeface="Meiryo UI" panose="020B0604030504040204" pitchFamily="50" charset="-128"/>
                        </a:rPr>
                        <a:t>1990</a:t>
                      </a:r>
                      <a:r>
                        <a:rPr lang="ja-JP" sz="900" kern="100" dirty="0">
                          <a:solidFill>
                            <a:schemeClr val="tx1"/>
                          </a:solidFill>
                          <a:effectLst/>
                          <a:latin typeface="Meiryo UI" panose="020B0604030504040204" pitchFamily="50" charset="-128"/>
                          <a:ea typeface="Meiryo UI" panose="020B0604030504040204" pitchFamily="50" charset="-128"/>
                        </a:rPr>
                        <a:t>年）</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tc hMerge="1">
                  <a:txBody>
                    <a:bodyPr/>
                    <a:lstStyle/>
                    <a:p>
                      <a:endParaRPr kumimoji="1" lang="ja-JP" altLang="en-US"/>
                    </a:p>
                  </a:txBody>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 </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tc>
                  <a:txBody>
                    <a:bodyPr/>
                    <a:lstStyle/>
                    <a:p>
                      <a:pPr algn="ctr">
                        <a:lnSpc>
                          <a:spcPts val="12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rPr>
                        <a:t>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2">
                        <a:lumMod val="60000"/>
                        <a:lumOff val="40000"/>
                      </a:schemeClr>
                    </a:solidFill>
                  </a:tcPr>
                </a:tc>
                <a:extLst>
                  <a:ext uri="{0D108BD9-81ED-4DB2-BD59-A6C34878D82A}">
                    <a16:rowId xmlns:a16="http://schemas.microsoft.com/office/drawing/2014/main" val="2729318870"/>
                  </a:ext>
                </a:extLst>
              </a:tr>
            </a:tbl>
          </a:graphicData>
        </a:graphic>
      </p:graphicFrame>
      <p:sp>
        <p:nvSpPr>
          <p:cNvPr id="34" name="テキスト ボックス 33">
            <a:extLst>
              <a:ext uri="{FF2B5EF4-FFF2-40B4-BE49-F238E27FC236}">
                <a16:creationId xmlns:a16="http://schemas.microsoft.com/office/drawing/2014/main" id="{D0309591-00B2-CADE-6453-AAC3526733DE}"/>
              </a:ext>
            </a:extLst>
          </p:cNvPr>
          <p:cNvSpPr txBox="1"/>
          <p:nvPr/>
        </p:nvSpPr>
        <p:spPr>
          <a:xfrm>
            <a:off x="115106" y="4359811"/>
            <a:ext cx="3970005" cy="1169551"/>
          </a:xfrm>
          <a:prstGeom prst="rect">
            <a:avLst/>
          </a:prstGeom>
          <a:noFill/>
          <a:ln>
            <a:noFill/>
          </a:ln>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0" lang="ja-JP"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毎日勤務者</a:t>
            </a: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　</a:t>
            </a: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 </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万博消防</a:t>
            </a:r>
            <a:r>
              <a:rPr kumimoji="0" lang="ja-JP"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センター長</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及び予防業務担当者５</a:t>
            </a:r>
            <a:r>
              <a:rPr kumimoji="0" lang="ja-JP"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名</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u"/>
              <a:tabLst/>
              <a:defRPr/>
            </a:pPr>
            <a:r>
              <a:rPr kumimoji="0" lang="ja-JP"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隔日勤務者</a:t>
            </a:r>
            <a:endParaRPr kumimoji="0"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   </a:t>
            </a:r>
            <a:r>
              <a:rPr kumimoji="0" lang="ja-JP"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当務人員</a:t>
            </a: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14</a:t>
            </a:r>
            <a:r>
              <a:rPr kumimoji="0" lang="ja-JP"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名</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（配置人員</a:t>
            </a: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42</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名）</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ja-JP"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a:t>
            </a: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合計</a:t>
            </a:r>
            <a:r>
              <a:rPr kumimoji="0"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48</a:t>
            </a:r>
            <a:r>
              <a:rPr kumimoji="0" lang="ja-JP"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名の人員を</a:t>
            </a: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明朝" panose="02020609040205080304" pitchFamily="17" charset="-128"/>
              </a:rPr>
              <a:t>配置</a:t>
            </a:r>
            <a:endParaRPr kumimoji="0"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4E2C542A-DC34-311D-A71D-C9E8D4C85BFB}"/>
              </a:ext>
            </a:extLst>
          </p:cNvPr>
          <p:cNvSpPr txBox="1"/>
          <p:nvPr/>
        </p:nvSpPr>
        <p:spPr>
          <a:xfrm>
            <a:off x="92708" y="5963223"/>
            <a:ext cx="4205825" cy="907941"/>
          </a:xfrm>
          <a:prstGeom prst="rect">
            <a:avLst/>
          </a:prstGeom>
          <a:noFill/>
          <a:ln>
            <a:noFill/>
            <a:prstDash val="solid"/>
          </a:ln>
        </p:spPr>
        <p:txBody>
          <a:bodyPr wrap="square" rtlCol="0">
            <a:spAutoFit/>
          </a:bodyPr>
          <a:lstStyle/>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u"/>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毎日勤務者（予防業務の実施）</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業務開始は令和６年</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月頃　　  </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u"/>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隔日勤務者（警防業務の実施）</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業務開始は令和７年２月頃（消防車両・資機材等を配備）</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CDC83E97-1DCB-39C5-FD4C-660BB26A05E8}"/>
              </a:ext>
            </a:extLst>
          </p:cNvPr>
          <p:cNvSpPr txBox="1"/>
          <p:nvPr/>
        </p:nvSpPr>
        <p:spPr>
          <a:xfrm>
            <a:off x="5875716" y="558719"/>
            <a:ext cx="32423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配置</a:t>
            </a:r>
            <a:r>
              <a:rPr kumimoji="0"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車両</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一覧</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（過去博との比較）</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97DD3ADE-75A8-E3A9-980D-09D1AC2BB16D}"/>
              </a:ext>
            </a:extLst>
          </p:cNvPr>
          <p:cNvSpPr txBox="1"/>
          <p:nvPr/>
        </p:nvSpPr>
        <p:spPr>
          <a:xfrm>
            <a:off x="69422" y="2647242"/>
            <a:ext cx="4069403" cy="1277273"/>
          </a:xfrm>
          <a:prstGeom prst="rect">
            <a:avLst/>
          </a:prstGeom>
          <a:noFill/>
          <a:ln>
            <a:noFill/>
            <a:prstDash val="solid"/>
          </a:ln>
        </p:spPr>
        <p:txBody>
          <a:bodyPr wrap="square" rtlCol="0">
            <a:spAutoFit/>
          </a:bodyPr>
          <a:lstStyle/>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過去に国内で行われた万博の消防力、災害実績、当局の消防戦術等を総合的に勘案し、必要となる消防力を検討した結果、右表に示す車両を配備する。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常駐車両のほか、万博開場時間帯は市内から他の消火隊を臨時的に移動配備し、救急車については、来場者数や熱中症の発生など救急需要に応じた台数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１～３台</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を配備する。</a:t>
            </a:r>
          </a:p>
        </p:txBody>
      </p:sp>
      <p:grpSp>
        <p:nvGrpSpPr>
          <p:cNvPr id="8" name="グループ化 7">
            <a:extLst>
              <a:ext uri="{FF2B5EF4-FFF2-40B4-BE49-F238E27FC236}">
                <a16:creationId xmlns:a16="http://schemas.microsoft.com/office/drawing/2014/main" id="{20B089B8-045A-6FA8-4C83-BFE780C40DCD}"/>
              </a:ext>
            </a:extLst>
          </p:cNvPr>
          <p:cNvGrpSpPr/>
          <p:nvPr/>
        </p:nvGrpSpPr>
        <p:grpSpPr>
          <a:xfrm>
            <a:off x="4280159" y="2783009"/>
            <a:ext cx="5533432" cy="3973858"/>
            <a:chOff x="4126126" y="2726406"/>
            <a:chExt cx="5533432" cy="3973858"/>
          </a:xfrm>
        </p:grpSpPr>
        <p:pic>
          <p:nvPicPr>
            <p:cNvPr id="11" name="図 10">
              <a:extLst>
                <a:ext uri="{FF2B5EF4-FFF2-40B4-BE49-F238E27FC236}">
                  <a16:creationId xmlns:a16="http://schemas.microsoft.com/office/drawing/2014/main" id="{5EFBDF0D-CF6A-2A03-EAF3-90A40FF312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06"/>
            <a:stretch/>
          </p:blipFill>
          <p:spPr>
            <a:xfrm>
              <a:off x="4126126" y="2726406"/>
              <a:ext cx="5470462" cy="3973858"/>
            </a:xfrm>
            <a:prstGeom prst="rect">
              <a:avLst/>
            </a:prstGeom>
            <a:ln>
              <a:solidFill>
                <a:schemeClr val="tx1"/>
              </a:solidFill>
            </a:ln>
            <a:effectLst/>
          </p:spPr>
        </p:pic>
        <p:sp>
          <p:nvSpPr>
            <p:cNvPr id="13" name="角丸四角形 3">
              <a:extLst>
                <a:ext uri="{FF2B5EF4-FFF2-40B4-BE49-F238E27FC236}">
                  <a16:creationId xmlns:a16="http://schemas.microsoft.com/office/drawing/2014/main" id="{3E66BB87-B318-77CB-E58D-27806A89B1C7}"/>
                </a:ext>
              </a:extLst>
            </p:cNvPr>
            <p:cNvSpPr/>
            <p:nvPr/>
          </p:nvSpPr>
          <p:spPr>
            <a:xfrm rot="18632012">
              <a:off x="8853399" y="4547238"/>
              <a:ext cx="125247" cy="158235"/>
            </a:xfrm>
            <a:prstGeom prst="roundRect">
              <a:avLst/>
            </a:prstGeom>
            <a:pattFill prst="ltUpDiag">
              <a:fgClr>
                <a:schemeClr val="tx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26">
              <a:extLst>
                <a:ext uri="{FF2B5EF4-FFF2-40B4-BE49-F238E27FC236}">
                  <a16:creationId xmlns:a16="http://schemas.microsoft.com/office/drawing/2014/main" id="{9BB5E37F-F301-1BD8-7F95-50318B421136}"/>
                </a:ext>
              </a:extLst>
            </p:cNvPr>
            <p:cNvSpPr/>
            <p:nvPr/>
          </p:nvSpPr>
          <p:spPr>
            <a:xfrm rot="17344094">
              <a:off x="7643312" y="3943170"/>
              <a:ext cx="125247" cy="158235"/>
            </a:xfrm>
            <a:prstGeom prst="roundRect">
              <a:avLst/>
            </a:prstGeom>
            <a:pattFill prst="ltUpDiag">
              <a:fgClr>
                <a:schemeClr val="tx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四角形吹き出し 14">
              <a:extLst>
                <a:ext uri="{FF2B5EF4-FFF2-40B4-BE49-F238E27FC236}">
                  <a16:creationId xmlns:a16="http://schemas.microsoft.com/office/drawing/2014/main" id="{47C29886-6F94-33D3-183A-70E1CDED63F4}"/>
                </a:ext>
              </a:extLst>
            </p:cNvPr>
            <p:cNvSpPr/>
            <p:nvPr/>
          </p:nvSpPr>
          <p:spPr>
            <a:xfrm>
              <a:off x="6918287" y="3012697"/>
              <a:ext cx="1529251" cy="610166"/>
            </a:xfrm>
            <a:prstGeom prst="wedgeRectCallout">
              <a:avLst>
                <a:gd name="adj1" fmla="val -395"/>
                <a:gd name="adj2" fmla="val 114919"/>
              </a:avLst>
            </a:prstGeom>
            <a:solidFill>
              <a:schemeClr val="bg1"/>
            </a:solidFill>
            <a:ln w="6350">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中央詰所</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約</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70</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四角形吹き出し 12">
              <a:extLst>
                <a:ext uri="{FF2B5EF4-FFF2-40B4-BE49-F238E27FC236}">
                  <a16:creationId xmlns:a16="http://schemas.microsoft.com/office/drawing/2014/main" id="{B193C9A6-91A0-438A-4690-AAD94DCD7360}"/>
                </a:ext>
              </a:extLst>
            </p:cNvPr>
            <p:cNvSpPr/>
            <p:nvPr/>
          </p:nvSpPr>
          <p:spPr>
            <a:xfrm>
              <a:off x="8130307" y="4987692"/>
              <a:ext cx="1529251" cy="610166"/>
            </a:xfrm>
            <a:prstGeom prst="wedgeRectCallout">
              <a:avLst>
                <a:gd name="adj1" fmla="val -1728"/>
                <a:gd name="adj2" fmla="val -110850"/>
              </a:avLst>
            </a:prstGeom>
            <a:solidFill>
              <a:schemeClr val="bg1"/>
            </a:solidFill>
            <a:ln w="6350">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東ゲート詰所</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約</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70</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角丸四角形 23">
              <a:extLst>
                <a:ext uri="{FF2B5EF4-FFF2-40B4-BE49-F238E27FC236}">
                  <a16:creationId xmlns:a16="http://schemas.microsoft.com/office/drawing/2014/main" id="{A486E3D3-1DBC-5D64-49F1-F5833BD910D1}"/>
                </a:ext>
              </a:extLst>
            </p:cNvPr>
            <p:cNvSpPr/>
            <p:nvPr/>
          </p:nvSpPr>
          <p:spPr>
            <a:xfrm rot="1813920">
              <a:off x="5303881" y="3440006"/>
              <a:ext cx="108000" cy="158235"/>
            </a:xfrm>
            <a:prstGeom prst="roundRect">
              <a:avLst/>
            </a:prstGeom>
            <a:pattFill prst="ltUpDiag">
              <a:fgClr>
                <a:schemeClr val="tx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四角形吹き出し 9">
              <a:extLst>
                <a:ext uri="{FF2B5EF4-FFF2-40B4-BE49-F238E27FC236}">
                  <a16:creationId xmlns:a16="http://schemas.microsoft.com/office/drawing/2014/main" id="{2AAA5EAB-FA97-1657-9D07-8A08104AE62B}"/>
                </a:ext>
              </a:extLst>
            </p:cNvPr>
            <p:cNvSpPr/>
            <p:nvPr/>
          </p:nvSpPr>
          <p:spPr>
            <a:xfrm>
              <a:off x="4252951" y="4081179"/>
              <a:ext cx="1586733" cy="626070"/>
            </a:xfrm>
            <a:prstGeom prst="wedgeRectCallout">
              <a:avLst>
                <a:gd name="adj1" fmla="val 18871"/>
                <a:gd name="adj2" fmla="val -139089"/>
              </a:avLst>
            </a:prstGeom>
            <a:solidFill>
              <a:schemeClr val="bg1"/>
            </a:solidFill>
            <a:ln w="6350">
              <a:solidFill>
                <a:schemeClr val="tx1">
                  <a:alpha val="88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西ゲート詰所</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約</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115</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353E0035-A872-5971-891D-47D6A7BAD48F}"/>
                </a:ext>
              </a:extLst>
            </p:cNvPr>
            <p:cNvSpPr txBox="1"/>
            <p:nvPr/>
          </p:nvSpPr>
          <p:spPr>
            <a:xfrm>
              <a:off x="4370441" y="4287968"/>
              <a:ext cx="130466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移動配備</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消火隊、救急隊</a:t>
              </a:r>
            </a:p>
          </p:txBody>
        </p:sp>
        <p:sp>
          <p:nvSpPr>
            <p:cNvPr id="29" name="テキスト ボックス 28">
              <a:extLst>
                <a:ext uri="{FF2B5EF4-FFF2-40B4-BE49-F238E27FC236}">
                  <a16:creationId xmlns:a16="http://schemas.microsoft.com/office/drawing/2014/main" id="{337EE2E7-4A12-DDA4-0A07-0012BEDA8252}"/>
                </a:ext>
              </a:extLst>
            </p:cNvPr>
            <p:cNvSpPr txBox="1"/>
            <p:nvPr/>
          </p:nvSpPr>
          <p:spPr>
            <a:xfrm>
              <a:off x="7288991" y="3237876"/>
              <a:ext cx="83388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移動配備</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救急隊</a:t>
              </a:r>
            </a:p>
          </p:txBody>
        </p:sp>
        <p:sp>
          <p:nvSpPr>
            <p:cNvPr id="30" name="テキスト ボックス 29">
              <a:extLst>
                <a:ext uri="{FF2B5EF4-FFF2-40B4-BE49-F238E27FC236}">
                  <a16:creationId xmlns:a16="http://schemas.microsoft.com/office/drawing/2014/main" id="{18596298-A232-12E2-2B7D-7CC99F38BF5A}"/>
                </a:ext>
              </a:extLst>
            </p:cNvPr>
            <p:cNvSpPr txBox="1"/>
            <p:nvPr/>
          </p:nvSpPr>
          <p:spPr>
            <a:xfrm>
              <a:off x="8465501" y="5181886"/>
              <a:ext cx="86418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移動配備</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救急隊</a:t>
              </a:r>
            </a:p>
          </p:txBody>
        </p:sp>
        <p:sp>
          <p:nvSpPr>
            <p:cNvPr id="33" name="角丸四角形 27">
              <a:extLst>
                <a:ext uri="{FF2B5EF4-FFF2-40B4-BE49-F238E27FC236}">
                  <a16:creationId xmlns:a16="http://schemas.microsoft.com/office/drawing/2014/main" id="{90A5490B-FFCA-E64A-2DEE-409FBA72A699}"/>
                </a:ext>
              </a:extLst>
            </p:cNvPr>
            <p:cNvSpPr/>
            <p:nvPr/>
          </p:nvSpPr>
          <p:spPr>
            <a:xfrm rot="18632012">
              <a:off x="8621437" y="5829100"/>
              <a:ext cx="144000" cy="216000"/>
            </a:xfrm>
            <a:prstGeom prst="roundRect">
              <a:avLst/>
            </a:prstGeom>
            <a:pattFill prst="ltUpDiag">
              <a:fgClr>
                <a:schemeClr val="tx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正方形/長方形 37">
              <a:extLst>
                <a:ext uri="{FF2B5EF4-FFF2-40B4-BE49-F238E27FC236}">
                  <a16:creationId xmlns:a16="http://schemas.microsoft.com/office/drawing/2014/main" id="{92A9E550-9CF2-BD8A-0FC1-E6E3794D0D27}"/>
                </a:ext>
              </a:extLst>
            </p:cNvPr>
            <p:cNvSpPr/>
            <p:nvPr/>
          </p:nvSpPr>
          <p:spPr>
            <a:xfrm>
              <a:off x="6640439" y="6349054"/>
              <a:ext cx="2927556" cy="32321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・西ゲート詰所の消火隊の配備は開場時間帯のみ</a:t>
              </a:r>
              <a:endParaRPr kumimoji="0"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・詰所（３か所）の救急隊は、救急需要に応じて配備</a:t>
              </a:r>
              <a:endParaRPr kumimoji="0"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8" name="四角形吹き出し 16">
              <a:extLst>
                <a:ext uri="{FF2B5EF4-FFF2-40B4-BE49-F238E27FC236}">
                  <a16:creationId xmlns:a16="http://schemas.microsoft.com/office/drawing/2014/main" id="{3CA39B5F-99FA-F396-0C9A-E03037DE12CA}"/>
                </a:ext>
              </a:extLst>
            </p:cNvPr>
            <p:cNvSpPr>
              <a:spLocks/>
            </p:cNvSpPr>
            <p:nvPr/>
          </p:nvSpPr>
          <p:spPr>
            <a:xfrm>
              <a:off x="5444373" y="5339484"/>
              <a:ext cx="2033579" cy="930397"/>
            </a:xfrm>
            <a:prstGeom prst="wedgeRectCallout">
              <a:avLst>
                <a:gd name="adj1" fmla="val 105640"/>
                <a:gd name="adj2" fmla="val 8792"/>
              </a:avLst>
            </a:prstGeom>
            <a:solidFill>
              <a:srgbClr val="99FF66"/>
            </a:solidFill>
            <a:ln w="6350">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管理本部</a:t>
              </a:r>
              <a:endPar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万博消防センター</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約</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1,400</a:t>
              </a:r>
              <a:r>
                <a:rPr kumimoji="0"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ED24F6A1-3EFD-53D3-97E4-5E12665AB807}"/>
                </a:ext>
              </a:extLst>
            </p:cNvPr>
            <p:cNvSpPr txBox="1"/>
            <p:nvPr/>
          </p:nvSpPr>
          <p:spPr>
            <a:xfrm>
              <a:off x="5648755" y="5699721"/>
              <a:ext cx="162481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時間常駐</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消火隊、救助隊、指揮隊</a:t>
              </a:r>
            </a:p>
          </p:txBody>
        </p:sp>
        <p:sp>
          <p:nvSpPr>
            <p:cNvPr id="32" name="テキスト ボックス 31">
              <a:extLst>
                <a:ext uri="{FF2B5EF4-FFF2-40B4-BE49-F238E27FC236}">
                  <a16:creationId xmlns:a16="http://schemas.microsoft.com/office/drawing/2014/main" id="{29776A89-8974-451D-D23D-0DA69FDD43F0}"/>
                </a:ext>
              </a:extLst>
            </p:cNvPr>
            <p:cNvSpPr txBox="1"/>
            <p:nvPr/>
          </p:nvSpPr>
          <p:spPr>
            <a:xfrm>
              <a:off x="5853136" y="6041495"/>
              <a:ext cx="162481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救急隊、高所活動車</a:t>
              </a:r>
            </a:p>
          </p:txBody>
        </p:sp>
      </p:grpSp>
      <p:sp>
        <p:nvSpPr>
          <p:cNvPr id="26" name="四角形: 角を丸くする 25">
            <a:extLst>
              <a:ext uri="{FF2B5EF4-FFF2-40B4-BE49-F238E27FC236}">
                <a16:creationId xmlns:a16="http://schemas.microsoft.com/office/drawing/2014/main" id="{B657F100-4CF8-4092-B9A3-2E399E4CFC23}"/>
              </a:ext>
            </a:extLst>
          </p:cNvPr>
          <p:cNvSpPr/>
          <p:nvPr/>
        </p:nvSpPr>
        <p:spPr>
          <a:xfrm>
            <a:off x="63891" y="586250"/>
            <a:ext cx="3101980" cy="33148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dirty="0">
                <a:latin typeface="BIZ UDPゴシック" panose="020B0400000000000000" pitchFamily="50" charset="-128"/>
                <a:ea typeface="BIZ UDPゴシック" panose="020B0400000000000000" pitchFamily="50" charset="-128"/>
              </a:rPr>
              <a:t>大阪・関西万博消防センターの設置</a:t>
            </a:r>
          </a:p>
        </p:txBody>
      </p:sp>
      <p:sp>
        <p:nvSpPr>
          <p:cNvPr id="36" name="四角形: 角を丸くする 35">
            <a:extLst>
              <a:ext uri="{FF2B5EF4-FFF2-40B4-BE49-F238E27FC236}">
                <a16:creationId xmlns:a16="http://schemas.microsoft.com/office/drawing/2014/main" id="{0C710784-82CB-410E-867C-8E5AEC549ECC}"/>
              </a:ext>
            </a:extLst>
          </p:cNvPr>
          <p:cNvSpPr/>
          <p:nvPr/>
        </p:nvSpPr>
        <p:spPr>
          <a:xfrm>
            <a:off x="71456" y="2302884"/>
            <a:ext cx="1490454" cy="33148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dirty="0">
                <a:latin typeface="BIZ UDPゴシック" panose="020B0400000000000000" pitchFamily="50" charset="-128"/>
                <a:ea typeface="BIZ UDPゴシック" panose="020B0400000000000000" pitchFamily="50" charset="-128"/>
              </a:rPr>
              <a:t>配置車両等</a:t>
            </a:r>
          </a:p>
        </p:txBody>
      </p:sp>
      <p:sp>
        <p:nvSpPr>
          <p:cNvPr id="37" name="四角形: 角を丸くする 36">
            <a:extLst>
              <a:ext uri="{FF2B5EF4-FFF2-40B4-BE49-F238E27FC236}">
                <a16:creationId xmlns:a16="http://schemas.microsoft.com/office/drawing/2014/main" id="{81F53530-F481-4522-B551-E30E247B480B}"/>
              </a:ext>
            </a:extLst>
          </p:cNvPr>
          <p:cNvSpPr/>
          <p:nvPr/>
        </p:nvSpPr>
        <p:spPr>
          <a:xfrm>
            <a:off x="67081" y="4028327"/>
            <a:ext cx="1774054" cy="33148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400" b="1" dirty="0">
                <a:latin typeface="BIZ UDPゴシック" panose="020B0400000000000000" pitchFamily="50" charset="-128"/>
                <a:ea typeface="BIZ UDPゴシック" panose="020B0400000000000000" pitchFamily="50" charset="-128"/>
              </a:rPr>
              <a:t>勤務体制及び人員</a:t>
            </a:r>
          </a:p>
        </p:txBody>
      </p:sp>
      <p:sp>
        <p:nvSpPr>
          <p:cNvPr id="39" name="四角形: 角を丸くする 38">
            <a:extLst>
              <a:ext uri="{FF2B5EF4-FFF2-40B4-BE49-F238E27FC236}">
                <a16:creationId xmlns:a16="http://schemas.microsoft.com/office/drawing/2014/main" id="{12EE094C-B536-4831-9E34-B54E4011DC7F}"/>
              </a:ext>
            </a:extLst>
          </p:cNvPr>
          <p:cNvSpPr/>
          <p:nvPr/>
        </p:nvSpPr>
        <p:spPr>
          <a:xfrm>
            <a:off x="92708" y="5578373"/>
            <a:ext cx="1490454" cy="33148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zh-TW" altLang="en-US" sz="1400" b="1" dirty="0">
                <a:latin typeface="BIZ UDPゴシック" panose="020B0400000000000000" pitchFamily="50" charset="-128"/>
                <a:ea typeface="BIZ UDPゴシック" panose="020B0400000000000000" pitchFamily="50" charset="-128"/>
              </a:rPr>
              <a:t>配置、運用時期</a:t>
            </a:r>
            <a:endParaRPr lang="ja-JP" altLang="en-US" sz="1400" b="1" dirty="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AB9DF56A-05FA-486C-A146-2C2AFA08B03B}"/>
              </a:ext>
            </a:extLst>
          </p:cNvPr>
          <p:cNvSpPr/>
          <p:nvPr/>
        </p:nvSpPr>
        <p:spPr>
          <a:xfrm>
            <a:off x="0" y="8163"/>
            <a:ext cx="9906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b" anchorCtr="0"/>
          <a:lstStyle/>
          <a:p>
            <a:pPr algn="ctr"/>
            <a:r>
              <a:rPr kumimoji="1" lang="ja-JP" altLang="en-US" sz="2000" b="1" dirty="0">
                <a:ln w="3175">
                  <a:solidFill>
                    <a:schemeClr val="bg1"/>
                  </a:solidFill>
                </a:ln>
                <a:latin typeface="BIZ UDPゴシック" panose="020B0400000000000000" pitchFamily="50" charset="-128"/>
                <a:ea typeface="BIZ UDPゴシック" panose="020B0400000000000000" pitchFamily="50" charset="-128"/>
              </a:rPr>
              <a:t>万博会場内の消防体制について　　　　　　　　　　</a:t>
            </a:r>
          </a:p>
        </p:txBody>
      </p:sp>
      <p:sp>
        <p:nvSpPr>
          <p:cNvPr id="5" name="テキスト ボックス 4">
            <a:extLst>
              <a:ext uri="{FF2B5EF4-FFF2-40B4-BE49-F238E27FC236}">
                <a16:creationId xmlns:a16="http://schemas.microsoft.com/office/drawing/2014/main" id="{8A392820-E625-4C0A-56A2-B38D1C11605E}"/>
              </a:ext>
            </a:extLst>
          </p:cNvPr>
          <p:cNvSpPr txBox="1"/>
          <p:nvPr/>
        </p:nvSpPr>
        <p:spPr>
          <a:xfrm>
            <a:off x="7522513" y="64348"/>
            <a:ext cx="2465423" cy="5078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lang="ja-JP" altLang="en-US" sz="900" dirty="0">
                <a:solidFill>
                  <a:prstClr val="white"/>
                </a:solidFill>
                <a:latin typeface="Meiryo UI" panose="020B0604030504040204" pitchFamily="50" charset="-128"/>
                <a:ea typeface="Meiryo UI" panose="020B0604030504040204" pitchFamily="50" charset="-128"/>
              </a:rPr>
              <a:t>６</a:t>
            </a:r>
            <a:r>
              <a:rPr kumimoji="0"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年８月５日開催</a:t>
            </a:r>
            <a:endParaRPr lang="en-US" altLang="ja-JP" sz="900" noProof="0" dirty="0">
              <a:solidFill>
                <a:prstClr val="white"/>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2025</a:t>
            </a:r>
            <a:r>
              <a:rPr lang="ja-JP" altLang="en-US" sz="900" dirty="0">
                <a:solidFill>
                  <a:prstClr val="white"/>
                </a:solidFill>
                <a:latin typeface="Meiryo UI" panose="020B0604030504040204" pitchFamily="50" charset="-128"/>
                <a:ea typeface="Meiryo UI" panose="020B0604030504040204" pitchFamily="50" charset="-128"/>
              </a:rPr>
              <a:t>年</a:t>
            </a:r>
            <a:r>
              <a:rPr kumimoji="0"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大阪・関西万博推進本部　</a:t>
            </a:r>
            <a:endParaRPr lang="en-US" altLang="ja-JP" sz="900" dirty="0">
              <a:solidFill>
                <a:prstClr val="white"/>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第５回医療衛生部会　資料</a:t>
            </a:r>
            <a:r>
              <a:rPr lang="ja-JP" altLang="en-US" sz="900" dirty="0">
                <a:solidFill>
                  <a:prstClr val="white"/>
                </a:solidFill>
                <a:latin typeface="Meiryo UI" panose="020B0604030504040204" pitchFamily="50" charset="-128"/>
                <a:ea typeface="Meiryo UI" panose="020B0604030504040204" pitchFamily="50" charset="-128"/>
              </a:rPr>
              <a:t>（大阪市消防局）</a:t>
            </a:r>
            <a:endParaRPr kumimoji="0"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スライド番号プレースホルダー 3">
            <a:extLst>
              <a:ext uri="{FF2B5EF4-FFF2-40B4-BE49-F238E27FC236}">
                <a16:creationId xmlns:a16="http://schemas.microsoft.com/office/drawing/2014/main" id="{5BCA24CF-006C-4F73-91C2-88A34DCC380A}"/>
              </a:ext>
            </a:extLst>
          </p:cNvPr>
          <p:cNvSpPr>
            <a:spLocks noGrp="1"/>
          </p:cNvSpPr>
          <p:nvPr>
            <p:ph type="sldNum" sz="quarter" idx="12"/>
          </p:nvPr>
        </p:nvSpPr>
        <p:spPr>
          <a:xfrm>
            <a:off x="7748724" y="6524774"/>
            <a:ext cx="2228850" cy="365125"/>
          </a:xfrm>
        </p:spPr>
        <p:txBody>
          <a:bodyPr/>
          <a:lstStyle/>
          <a:p>
            <a:fld id="{9C763CC3-4F4B-4DE4-BC75-6467D8367FDC}" type="slidenum">
              <a:rPr kumimoji="1" lang="ja-JP" altLang="en-US" sz="1800" smtClean="0"/>
              <a:pPr/>
              <a:t>3</a:t>
            </a:fld>
            <a:endParaRPr kumimoji="1" lang="ja-JP" altLang="en-US" sz="1800" dirty="0"/>
          </a:p>
        </p:txBody>
      </p:sp>
    </p:spTree>
    <p:extLst>
      <p:ext uri="{BB962C8B-B14F-4D97-AF65-F5344CB8AC3E}">
        <p14:creationId xmlns:p14="http://schemas.microsoft.com/office/powerpoint/2010/main" val="251930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7E04588-FB65-4AC2-85F2-ACE1A8DADC3C}"/>
              </a:ext>
            </a:extLst>
          </p:cNvPr>
          <p:cNvSpPr txBox="1"/>
          <p:nvPr/>
        </p:nvSpPr>
        <p:spPr>
          <a:xfrm>
            <a:off x="0" y="548163"/>
            <a:ext cx="9906000" cy="592754"/>
          </a:xfrm>
          <a:prstGeom prst="rect">
            <a:avLst/>
          </a:prstGeom>
          <a:solidFill>
            <a:schemeClr val="accent2">
              <a:lumMod val="20000"/>
              <a:lumOff val="80000"/>
            </a:schemeClr>
          </a:solidFill>
          <a:ln w="28575">
            <a:noFill/>
          </a:ln>
        </p:spPr>
        <p:txBody>
          <a:bodyPr wrap="square" rtlCol="0">
            <a:noAutofit/>
          </a:bodyPr>
          <a:lstStyle/>
          <a:p>
            <a:pPr algn="l">
              <a:lnSpc>
                <a:spcPts val="2000"/>
              </a:lnSpc>
            </a:pPr>
            <a:r>
              <a:rPr lang="ja-JP" altLang="en-US" sz="1300" dirty="0">
                <a:solidFill>
                  <a:srgbClr val="000000"/>
                </a:solidFill>
                <a:latin typeface="BIZ UDPゴシック" panose="020B0400000000000000" pitchFamily="50" charset="-128"/>
                <a:ea typeface="BIZ UDPゴシック" panose="020B0400000000000000" pitchFamily="50" charset="-128"/>
              </a:rPr>
              <a:t>　</a:t>
            </a:r>
            <a:r>
              <a:rPr lang="ja-JP" altLang="en-US" sz="1200" dirty="0">
                <a:solidFill>
                  <a:srgbClr val="000000"/>
                </a:solidFill>
                <a:latin typeface="BIZ UDPゴシック" panose="020B0400000000000000" pitchFamily="50" charset="-128"/>
                <a:ea typeface="BIZ UDPゴシック" panose="020B0400000000000000" pitchFamily="50" charset="-128"/>
              </a:rPr>
              <a:t>〇</a:t>
            </a:r>
            <a:r>
              <a:rPr lang="ja-JP" altLang="en-US" sz="1200" b="0" i="0" u="none" strike="noStrike" baseline="0" dirty="0">
                <a:solidFill>
                  <a:srgbClr val="000000"/>
                </a:solidFill>
                <a:latin typeface="BIZ UDPゴシック" panose="020B0400000000000000" pitchFamily="50" charset="-128"/>
                <a:ea typeface="BIZ UDPゴシック" panose="020B0400000000000000" pitchFamily="50" charset="-128"/>
              </a:rPr>
              <a:t>多くの来場者を見込む大阪・関西万博では、開催期間中に、会場内で一定の</a:t>
            </a:r>
            <a:r>
              <a:rPr lang="ja-JP" altLang="en-US" sz="1200" b="1" i="0" u="none" strike="noStrike" baseline="0" dirty="0">
                <a:solidFill>
                  <a:srgbClr val="000000"/>
                </a:solidFill>
                <a:latin typeface="BIZ UDPゴシック" panose="020B0400000000000000" pitchFamily="50" charset="-128"/>
                <a:ea typeface="BIZ UDPゴシック" panose="020B0400000000000000" pitchFamily="50" charset="-128"/>
              </a:rPr>
              <a:t>救急搬送が必要な傷病者の発生</a:t>
            </a:r>
            <a:r>
              <a:rPr lang="ja-JP" altLang="en-US" sz="1200" b="0" i="0" u="none" strike="noStrike" baseline="0" dirty="0">
                <a:solidFill>
                  <a:srgbClr val="000000"/>
                </a:solidFill>
                <a:latin typeface="BIZ UDPゴシック" panose="020B0400000000000000" pitchFamily="50" charset="-128"/>
                <a:ea typeface="BIZ UDPゴシック" panose="020B0400000000000000" pitchFamily="50" charset="-128"/>
              </a:rPr>
              <a:t>が予想される</a:t>
            </a:r>
            <a:endParaRPr lang="en-US" altLang="ja-JP" sz="1200" b="0"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l">
              <a:lnSpc>
                <a:spcPts val="2000"/>
              </a:lnSpc>
            </a:pPr>
            <a:r>
              <a:rPr lang="ja-JP" altLang="en-US" sz="1200" dirty="0">
                <a:solidFill>
                  <a:srgbClr val="000000"/>
                </a:solidFill>
                <a:latin typeface="BIZ UDPゴシック" panose="020B0400000000000000" pitchFamily="50" charset="-128"/>
                <a:ea typeface="BIZ UDPゴシック" panose="020B0400000000000000" pitchFamily="50" charset="-128"/>
              </a:rPr>
              <a:t>　〇救急搬送先の選定等により救急車が長時間現場滞在することなく、</a:t>
            </a:r>
            <a:r>
              <a:rPr lang="ja-JP" altLang="en-US" sz="1200" b="1" u="sng" dirty="0">
                <a:solidFill>
                  <a:srgbClr val="000000"/>
                </a:solidFill>
                <a:latin typeface="BIZ UDPゴシック" panose="020B0400000000000000" pitchFamily="50" charset="-128"/>
                <a:ea typeface="BIZ UDPゴシック" panose="020B0400000000000000" pitchFamily="50" charset="-128"/>
              </a:rPr>
              <a:t>救急車を効率的に運用すること</a:t>
            </a:r>
            <a:r>
              <a:rPr lang="ja-JP" altLang="en-US" sz="1200" dirty="0">
                <a:solidFill>
                  <a:srgbClr val="000000"/>
                </a:solidFill>
                <a:latin typeface="BIZ UDPゴシック" panose="020B0400000000000000" pitchFamily="50" charset="-128"/>
                <a:ea typeface="BIZ UDPゴシック" panose="020B0400000000000000" pitchFamily="50" charset="-128"/>
              </a:rPr>
              <a:t>が重要</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algn="l"/>
            <a:endParaRPr lang="en-US" altLang="ja-JP" sz="1200" dirty="0">
              <a:solidFill>
                <a:srgbClr val="000000"/>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37EF93BE-F706-C96E-6B6E-B437846597DC}"/>
              </a:ext>
            </a:extLst>
          </p:cNvPr>
          <p:cNvSpPr/>
          <p:nvPr/>
        </p:nvSpPr>
        <p:spPr>
          <a:xfrm>
            <a:off x="0" y="8163"/>
            <a:ext cx="9906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b" anchorCtr="0"/>
          <a:lstStyle/>
          <a:p>
            <a:pPr algn="ctr"/>
            <a:r>
              <a:rPr kumimoji="1" lang="ja-JP" altLang="en-US" sz="2000" b="1" dirty="0">
                <a:ln w="3175">
                  <a:solidFill>
                    <a:schemeClr val="bg1"/>
                  </a:solidFill>
                </a:ln>
                <a:latin typeface="BIZ UDPゴシック" panose="020B0400000000000000" pitchFamily="50" charset="-128"/>
                <a:ea typeface="BIZ UDPゴシック" panose="020B0400000000000000" pitchFamily="50" charset="-128"/>
              </a:rPr>
              <a:t>　　大阪・関西万博に向けた</a:t>
            </a:r>
            <a:r>
              <a:rPr kumimoji="1" lang="ja-JP" altLang="en-US" sz="20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救急医療体制の強化（万博協力病院）</a:t>
            </a:r>
            <a:endParaRPr kumimoji="1" lang="en-US" altLang="ja-JP" sz="2000" b="1" dirty="0">
              <a:ln w="3175">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0E54417F-157A-4D8F-8489-0C56F7776861}"/>
              </a:ext>
            </a:extLst>
          </p:cNvPr>
          <p:cNvSpPr txBox="1"/>
          <p:nvPr/>
        </p:nvSpPr>
        <p:spPr>
          <a:xfrm>
            <a:off x="-1" y="1200416"/>
            <a:ext cx="9906000" cy="629319"/>
          </a:xfrm>
          <a:prstGeom prst="rect">
            <a:avLst/>
          </a:prstGeom>
          <a:noFill/>
          <a:ln w="28575">
            <a:noFill/>
          </a:ln>
        </p:spPr>
        <p:txBody>
          <a:bodyPr wrap="square" rtlCol="0">
            <a:noAutofit/>
          </a:bodyPr>
          <a:lstStyle/>
          <a:p>
            <a:pPr algn="ctr">
              <a:lnSpc>
                <a:spcPts val="1800"/>
              </a:lnSpc>
            </a:pPr>
            <a:r>
              <a:rPr lang="ja-JP" altLang="en-US" sz="1400" b="1" spc="-100" dirty="0">
                <a:latin typeface="MS UI Gothic" panose="020B0600070205080204" pitchFamily="50" charset="-128"/>
                <a:ea typeface="MS UI Gothic" panose="020B0600070205080204" pitchFamily="50" charset="-128"/>
              </a:rPr>
              <a:t>大阪市内の二次救急医療機関で、万博会場からの患者の積極的な受入を行う医療機関を</a:t>
            </a:r>
            <a:endParaRPr lang="en-US" altLang="ja-JP" sz="1400" b="1" spc="-100" dirty="0">
              <a:latin typeface="MS UI Gothic" panose="020B0600070205080204" pitchFamily="50" charset="-128"/>
              <a:ea typeface="MS UI Gothic" panose="020B0600070205080204" pitchFamily="50" charset="-128"/>
            </a:endParaRPr>
          </a:p>
          <a:p>
            <a:pPr algn="ctr">
              <a:lnSpc>
                <a:spcPts val="1800"/>
              </a:lnSpc>
            </a:pPr>
            <a:r>
              <a:rPr lang="ja-JP" altLang="en-US" sz="1400" b="1" spc="-100" dirty="0">
                <a:latin typeface="MS UI Gothic" panose="020B0600070205080204" pitchFamily="50" charset="-128"/>
                <a:ea typeface="MS UI Gothic" panose="020B0600070205080204" pitchFamily="50" charset="-128"/>
              </a:rPr>
              <a:t>「</a:t>
            </a:r>
            <a:r>
              <a:rPr lang="ja-JP" altLang="en-US" sz="1400" b="1" spc="-100" dirty="0">
                <a:solidFill>
                  <a:srgbClr val="FF0000"/>
                </a:solidFill>
                <a:latin typeface="MS UI Gothic" panose="020B0600070205080204" pitchFamily="50" charset="-128"/>
                <a:ea typeface="MS UI Gothic" panose="020B0600070205080204" pitchFamily="50" charset="-128"/>
              </a:rPr>
              <a:t>万博協力病院</a:t>
            </a:r>
            <a:r>
              <a:rPr lang="ja-JP" altLang="en-US" sz="1400" b="1" spc="-100" dirty="0">
                <a:latin typeface="MS UI Gothic" panose="020B0600070205080204" pitchFamily="50" charset="-128"/>
                <a:ea typeface="MS UI Gothic" panose="020B0600070205080204" pitchFamily="50" charset="-128"/>
              </a:rPr>
              <a:t>」　とし、円滑な転院搬送を行うことにより、医療救護活動を迅速かつ適切に実施する</a:t>
            </a:r>
            <a:r>
              <a:rPr lang="ja-JP" altLang="en-US" sz="1200" dirty="0">
                <a:solidFill>
                  <a:srgbClr val="000000"/>
                </a:solidFill>
                <a:latin typeface="BIZ UDPゴシック" panose="020B0400000000000000" pitchFamily="50" charset="-128"/>
                <a:ea typeface="BIZ UDPゴシック" panose="020B0400000000000000" pitchFamily="50" charset="-128"/>
              </a:rPr>
              <a:t>　</a:t>
            </a:r>
            <a:endParaRPr kumimoji="1" lang="ja-JP" altLang="en-US" sz="1000" dirty="0">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9DEB06ED-2F93-4A17-A3E8-0F29E4621282}"/>
              </a:ext>
            </a:extLst>
          </p:cNvPr>
          <p:cNvPicPr>
            <a:picLocks noChangeAspect="1"/>
          </p:cNvPicPr>
          <p:nvPr/>
        </p:nvPicPr>
        <p:blipFill>
          <a:blip r:embed="rId3"/>
          <a:stretch>
            <a:fillRect/>
          </a:stretch>
        </p:blipFill>
        <p:spPr>
          <a:xfrm>
            <a:off x="78849" y="1750295"/>
            <a:ext cx="9748299" cy="2261000"/>
          </a:xfrm>
          <a:prstGeom prst="rect">
            <a:avLst/>
          </a:prstGeom>
        </p:spPr>
      </p:pic>
      <p:sp>
        <p:nvSpPr>
          <p:cNvPr id="9" name="四角形: 角を丸くする 8">
            <a:extLst>
              <a:ext uri="{FF2B5EF4-FFF2-40B4-BE49-F238E27FC236}">
                <a16:creationId xmlns:a16="http://schemas.microsoft.com/office/drawing/2014/main" id="{7E9655A4-EC35-4644-8722-35CDFB0F51B5}"/>
              </a:ext>
            </a:extLst>
          </p:cNvPr>
          <p:cNvSpPr/>
          <p:nvPr/>
        </p:nvSpPr>
        <p:spPr>
          <a:xfrm>
            <a:off x="407306" y="4214772"/>
            <a:ext cx="2109524" cy="279971"/>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大阪府の対応</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FB81A81-5F65-4DF7-88AD-682549F71654}"/>
              </a:ext>
            </a:extLst>
          </p:cNvPr>
          <p:cNvSpPr/>
          <p:nvPr/>
        </p:nvSpPr>
        <p:spPr>
          <a:xfrm>
            <a:off x="570603" y="4583920"/>
            <a:ext cx="9069590" cy="22320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kumimoji="1" lang="ja-JP" altLang="en-US" sz="1300" u="sng" dirty="0">
                <a:solidFill>
                  <a:schemeClr val="tx1"/>
                </a:solidFill>
                <a:latin typeface="BIZ UDPゴシック" panose="020B0400000000000000" pitchFamily="50" charset="-128"/>
                <a:ea typeface="BIZ UDPゴシック" panose="020B0400000000000000" pitchFamily="50" charset="-128"/>
              </a:rPr>
              <a:t>■　大阪市内の二次救急医療機関あて、「</a:t>
            </a:r>
            <a:r>
              <a:rPr kumimoji="1" lang="ja-JP" altLang="en-US" sz="1300" u="sng" dirty="0">
                <a:solidFill>
                  <a:schemeClr val="tx1"/>
                </a:solidFill>
                <a:effectLst/>
                <a:latin typeface="BIZ UDPゴシック" panose="020B0400000000000000" pitchFamily="50" charset="-128"/>
                <a:ea typeface="BIZ UDPゴシック" panose="020B0400000000000000" pitchFamily="50" charset="-128"/>
              </a:rPr>
              <a:t>万博協力病院」に関する意向について調査を実施（令和６年７月５日）</a:t>
            </a:r>
            <a:endParaRPr kumimoji="1" lang="en-US" altLang="ja-JP" sz="1300" u="sng" dirty="0">
              <a:solidFill>
                <a:schemeClr val="tx1"/>
              </a:solidFill>
              <a:effectLst/>
              <a:latin typeface="BIZ UDPゴシック" panose="020B0400000000000000" pitchFamily="50" charset="-128"/>
              <a:ea typeface="BIZ UDPゴシック" panose="020B0400000000000000" pitchFamily="50" charset="-128"/>
            </a:endParaRPr>
          </a:p>
          <a:p>
            <a:pPr>
              <a:lnSpc>
                <a:spcPts val="600"/>
              </a:lnSpc>
            </a:pPr>
            <a:r>
              <a:rPr kumimoji="1" lang="ja-JP" altLang="en-US" sz="1200"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1200" dirty="0">
              <a:solidFill>
                <a:schemeClr val="tx1"/>
              </a:solidFill>
              <a:effectLst/>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effectLst/>
                <a:latin typeface="BIZ UDPゴシック" panose="020B0400000000000000" pitchFamily="50" charset="-128"/>
                <a:ea typeface="BIZ UDPゴシック" panose="020B0400000000000000" pitchFamily="50" charset="-128"/>
              </a:rPr>
              <a:t>・約</a:t>
            </a:r>
            <a:r>
              <a:rPr kumimoji="1" lang="en-US" altLang="ja-JP" sz="1300" dirty="0">
                <a:solidFill>
                  <a:schemeClr val="tx1"/>
                </a:solidFill>
                <a:effectLst/>
                <a:latin typeface="BIZ UDPゴシック" panose="020B0400000000000000" pitchFamily="50" charset="-128"/>
                <a:ea typeface="BIZ UDPゴシック" panose="020B0400000000000000" pitchFamily="50" charset="-128"/>
              </a:rPr>
              <a:t>50</a:t>
            </a:r>
            <a:r>
              <a:rPr kumimoji="1" lang="ja-JP" altLang="en-US" sz="1300" dirty="0">
                <a:solidFill>
                  <a:schemeClr val="tx1"/>
                </a:solidFill>
                <a:effectLst/>
                <a:latin typeface="BIZ UDPゴシック" panose="020B0400000000000000" pitchFamily="50" charset="-128"/>
                <a:ea typeface="BIZ UDPゴシック" panose="020B0400000000000000" pitchFamily="50" charset="-128"/>
              </a:rPr>
              <a:t>病院から、協力の意向ありと</a:t>
            </a:r>
            <a:r>
              <a:rPr kumimoji="1" lang="ja-JP" altLang="en-US" sz="1300" dirty="0">
                <a:solidFill>
                  <a:schemeClr val="tx1"/>
                </a:solidFill>
                <a:latin typeface="BIZ UDPゴシック" panose="020B0400000000000000" pitchFamily="50" charset="-128"/>
                <a:ea typeface="BIZ UDPゴシック" panose="020B0400000000000000" pitchFamily="50" charset="-128"/>
              </a:rPr>
              <a:t>の回答（８月１日時点）があり、９月下旬以降、順次、各病院と協定を締結していく。</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1400"/>
              </a:lnSpc>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300" u="sng" dirty="0">
                <a:solidFill>
                  <a:schemeClr val="tx1"/>
                </a:solidFill>
                <a:latin typeface="BIZ UDPゴシック" panose="020B0400000000000000" pitchFamily="50" charset="-128"/>
                <a:ea typeface="BIZ UDPゴシック" panose="020B0400000000000000" pitchFamily="50" charset="-128"/>
              </a:rPr>
              <a:t>■　「救急患者転院搬送訓練」の実施</a:t>
            </a:r>
            <a:endParaRPr kumimoji="1" lang="en-US" altLang="ja-JP" sz="1300" u="sng" dirty="0">
              <a:solidFill>
                <a:schemeClr val="tx1"/>
              </a:solidFill>
              <a:latin typeface="BIZ UDPゴシック" panose="020B0400000000000000" pitchFamily="50" charset="-128"/>
              <a:ea typeface="BIZ UDPゴシック" panose="020B0400000000000000" pitchFamily="50" charset="-128"/>
            </a:endParaRPr>
          </a:p>
          <a:p>
            <a:pPr>
              <a:lnSpc>
                <a:spcPts val="4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800"/>
              </a:lnSpc>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8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rPr>
              <a:t>　　・開催期間中の搬送手順や連絡体制等について確認するため、８月に博覧会協会及び大阪市消防局と合同で訓練を</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300" dirty="0">
                <a:solidFill>
                  <a:schemeClr val="tx1"/>
                </a:solidFill>
                <a:latin typeface="BIZ UDPゴシック" panose="020B0400000000000000" pitchFamily="50" charset="-128"/>
                <a:ea typeface="BIZ UDPゴシック" panose="020B0400000000000000" pitchFamily="50" charset="-128"/>
              </a:rPr>
              <a:t>　　　実施。訓練で明らかとなった課題等の改善に取り組み、１１月に再度訓練を実施予定。</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1400"/>
              </a:lnSpc>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ts val="1400"/>
              </a:lnSpc>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300" dirty="0">
                <a:solidFill>
                  <a:schemeClr val="tx1"/>
                </a:solidFill>
                <a:latin typeface="BIZ UDPゴシック" panose="020B0400000000000000" pitchFamily="50" charset="-128"/>
                <a:ea typeface="BIZ UDPゴシック" panose="020B0400000000000000" pitchFamily="50" charset="-128"/>
              </a:rPr>
              <a:t>　　博覧会協会や大阪市消防局、医療機関など関係機関と連携し、万全な救急医療体制の構築に向けて取り組んでいく</a:t>
            </a:r>
            <a:endParaRPr kumimoji="1" lang="en-US" altLang="ja-JP" sz="13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4" name="二等辺三角形 3">
            <a:extLst>
              <a:ext uri="{FF2B5EF4-FFF2-40B4-BE49-F238E27FC236}">
                <a16:creationId xmlns:a16="http://schemas.microsoft.com/office/drawing/2014/main" id="{56CFCB42-E5AD-45A4-8851-4AF4B7D85DEC}"/>
              </a:ext>
            </a:extLst>
          </p:cNvPr>
          <p:cNvSpPr/>
          <p:nvPr/>
        </p:nvSpPr>
        <p:spPr>
          <a:xfrm rot="10800000">
            <a:off x="3300481" y="6149680"/>
            <a:ext cx="2880000" cy="21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0EC7C128-CB07-4CB6-A93A-3B441B4BCE1C}"/>
              </a:ext>
            </a:extLst>
          </p:cNvPr>
          <p:cNvSpPr>
            <a:spLocks noGrp="1"/>
          </p:cNvSpPr>
          <p:nvPr>
            <p:ph type="sldNum" sz="quarter" idx="12"/>
          </p:nvPr>
        </p:nvSpPr>
        <p:spPr>
          <a:xfrm>
            <a:off x="7748724" y="6524774"/>
            <a:ext cx="2228850" cy="365125"/>
          </a:xfrm>
        </p:spPr>
        <p:txBody>
          <a:bodyPr/>
          <a:lstStyle/>
          <a:p>
            <a:fld id="{9C763CC3-4F4B-4DE4-BC75-6467D8367FDC}" type="slidenum">
              <a:rPr kumimoji="1" lang="ja-JP" altLang="en-US" sz="1800" smtClean="0"/>
              <a:pPr/>
              <a:t>4</a:t>
            </a:fld>
            <a:endParaRPr kumimoji="1" lang="ja-JP" altLang="en-US" sz="1800" dirty="0"/>
          </a:p>
        </p:txBody>
      </p:sp>
    </p:spTree>
    <p:extLst>
      <p:ext uri="{BB962C8B-B14F-4D97-AF65-F5344CB8AC3E}">
        <p14:creationId xmlns:p14="http://schemas.microsoft.com/office/powerpoint/2010/main" val="18927512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bfe__x8c61__x30e6__x30fc__x30b6__x30fc_ xmlns="593365d6-ff8f-42ea-b041-1cf5a6bd90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8746D7FFC1F654FAD61CA2012E0EF5D" ma:contentTypeVersion="2" ma:contentTypeDescription="新しいドキュメントを作成します。" ma:contentTypeScope="" ma:versionID="d768b147d438f47c1093bbb282a1436b">
  <xsd:schema xmlns:xsd="http://www.w3.org/2001/XMLSchema" xmlns:xs="http://www.w3.org/2001/XMLSchema" xmlns:p="http://schemas.microsoft.com/office/2006/metadata/properties" xmlns:ns2="593365d6-ff8f-42ea-b041-1cf5a6bd90ad" xmlns:ns3="37ef2d1b-1235-44d9-8c81-ea4e54386f8b" targetNamespace="http://schemas.microsoft.com/office/2006/metadata/properties" ma:root="true" ma:fieldsID="d1bb835cc652d21d17a3641e173e7e6b" ns2:_="" ns3:_="">
    <xsd:import namespace="593365d6-ff8f-42ea-b041-1cf5a6bd90ad"/>
    <xsd:import namespace="37ef2d1b-1235-44d9-8c81-ea4e54386f8b"/>
    <xsd:element name="properties">
      <xsd:complexType>
        <xsd:sequence>
          <xsd:element name="documentManagement">
            <xsd:complexType>
              <xsd:all>
                <xsd:element ref="ns2:_x5bfe__x8c61__x30e6__x30fc__x30b6__x30fc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365d6-ff8f-42ea-b041-1cf5a6bd90ad"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ef2d1b-1235-44d9-8c81-ea4e54386f8b"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24D40-46E2-47C2-9B33-EC7E2D4B68E7}">
  <ds:schemaRefs>
    <ds:schemaRef ds:uri="593365d6-ff8f-42ea-b041-1cf5a6bd90ad"/>
    <ds:schemaRef ds:uri="37ef2d1b-1235-44d9-8c81-ea4e54386f8b"/>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70541E59-DDCD-45A4-872E-3276BF1C9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365d6-ff8f-42ea-b041-1cf5a6bd90ad"/>
    <ds:schemaRef ds:uri="37ef2d1b-1235-44d9-8c81-ea4e54386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44C2C5-AE08-45BC-A55A-8D06D5801B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3591</TotalTime>
  <Words>1161</Words>
  <Application>Microsoft Office PowerPoint</Application>
  <PresentationFormat>A4 210 x 297 mm</PresentationFormat>
  <Paragraphs>141</Paragraphs>
  <Slides>4</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BIZ UDPゴシック</vt:lpstr>
      <vt:lpstr>Meiryo UI</vt:lpstr>
      <vt:lpstr>MS UI Gothic</vt:lpstr>
      <vt:lpstr>ＭＳ 明朝</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西浦　昌慶</dc:creator>
  <cp:lastModifiedBy>原　慎太郎</cp:lastModifiedBy>
  <cp:revision>138</cp:revision>
  <cp:lastPrinted>2024-09-19T04:32:28Z</cp:lastPrinted>
  <dcterms:modified xsi:type="dcterms:W3CDTF">2024-09-26T08:28:05Z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0x010100E8746D7FFC1F654FAD61CA2012E0EF5D</vt:lpwstr>
  </property>
</Properties>
</file>