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308" r:id="rId5"/>
    <p:sldId id="312" r:id="rId6"/>
    <p:sldId id="309" r:id="rId7"/>
    <p:sldId id="313" r:id="rId8"/>
    <p:sldId id="310" r:id="rId9"/>
    <p:sldId id="314" r:id="rId10"/>
    <p:sldId id="311" r:id="rId11"/>
    <p:sldId id="316"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14CE"/>
    <a:srgbClr val="4F81BD"/>
    <a:srgbClr val="E9EDF4"/>
    <a:srgbClr val="D0D8E8"/>
    <a:srgbClr val="FFD653"/>
    <a:srgbClr val="FFE3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1" autoAdjust="0"/>
    <p:restoredTop sz="94434" autoAdjust="0"/>
  </p:normalViewPr>
  <p:slideViewPr>
    <p:cSldViewPr>
      <p:cViewPr varScale="1">
        <p:scale>
          <a:sx n="74" d="100"/>
          <a:sy n="74" d="100"/>
        </p:scale>
        <p:origin x="1278" y="72"/>
      </p:cViewPr>
      <p:guideLst>
        <p:guide orient="horz" pos="2160"/>
        <p:guide pos="2880"/>
      </p:guideLst>
    </p:cSldViewPr>
  </p:slideViewPr>
  <p:notesTextViewPr>
    <p:cViewPr>
      <p:scale>
        <a:sx n="1" d="1"/>
        <a:sy n="1" d="1"/>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394" tIns="45695" rIns="91394" bIns="456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394" tIns="45695" rIns="91394" bIns="45695" rtlCol="0"/>
          <a:lstStyle>
            <a:lvl1pPr algn="r">
              <a:defRPr sz="1200"/>
            </a:lvl1pPr>
          </a:lstStyle>
          <a:p>
            <a:fld id="{4D0BD4C8-09F5-4A2B-8D21-9F8905AB6028}" type="datetimeFigureOut">
              <a:rPr kumimoji="1" lang="ja-JP" altLang="en-US" smtClean="0"/>
              <a:t>2023/8/1</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394" tIns="45695" rIns="91394" bIns="45695" rtlCol="0" anchor="ctr"/>
          <a:lstStyle/>
          <a:p>
            <a:endParaRPr lang="ja-JP" altLang="en-US"/>
          </a:p>
        </p:txBody>
      </p:sp>
      <p:sp>
        <p:nvSpPr>
          <p:cNvPr id="5" name="ノート プレースホルダー 4"/>
          <p:cNvSpPr>
            <a:spLocks noGrp="1"/>
          </p:cNvSpPr>
          <p:nvPr>
            <p:ph type="body" sz="quarter" idx="3"/>
          </p:nvPr>
        </p:nvSpPr>
        <p:spPr>
          <a:xfrm>
            <a:off x="681039" y="4721226"/>
            <a:ext cx="5445125" cy="4471988"/>
          </a:xfrm>
          <a:prstGeom prst="rect">
            <a:avLst/>
          </a:prstGeom>
        </p:spPr>
        <p:txBody>
          <a:bodyPr vert="horz" lIns="91394" tIns="45695" rIns="91394" bIns="456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9"/>
            <a:ext cx="2949575" cy="496887"/>
          </a:xfrm>
          <a:prstGeom prst="rect">
            <a:avLst/>
          </a:prstGeom>
        </p:spPr>
        <p:txBody>
          <a:bodyPr vert="horz" lIns="91394" tIns="45695" rIns="91394" bIns="456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9"/>
            <a:ext cx="2949575" cy="496887"/>
          </a:xfrm>
          <a:prstGeom prst="rect">
            <a:avLst/>
          </a:prstGeom>
        </p:spPr>
        <p:txBody>
          <a:bodyPr vert="horz" lIns="91394" tIns="45695" rIns="91394" bIns="45695" rtlCol="0" anchor="b"/>
          <a:lstStyle>
            <a:lvl1pPr algn="r">
              <a:defRPr sz="1200"/>
            </a:lvl1pPr>
          </a:lstStyle>
          <a:p>
            <a:fld id="{3107ECAC-E44C-418D-9F82-FAAAEDFCAC6A}" type="slidenum">
              <a:rPr kumimoji="1" lang="ja-JP" altLang="en-US" smtClean="0"/>
              <a:t>‹#›</a:t>
            </a:fld>
            <a:endParaRPr kumimoji="1" lang="ja-JP" altLang="en-US"/>
          </a:p>
        </p:txBody>
      </p:sp>
    </p:spTree>
    <p:extLst>
      <p:ext uri="{BB962C8B-B14F-4D97-AF65-F5344CB8AC3E}">
        <p14:creationId xmlns:p14="http://schemas.microsoft.com/office/powerpoint/2010/main" val="11216211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1"/>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72D4C25-9316-4E84-9798-6ACF634E6443}" type="datetime1">
              <a:rPr kumimoji="1" lang="ja-JP" altLang="en-US" smtClean="0"/>
              <a:t>2023/8/1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341818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829CD67-48BB-4845-B945-97BF4AD6157D}" type="datetime1">
              <a:rPr kumimoji="1" lang="ja-JP" altLang="en-US" smtClean="0"/>
              <a:t>2023/8/1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9160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4"/>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42A5BC-6C76-4CB3-8AF7-46E1FBC098F8}" type="datetime1">
              <a:rPr kumimoji="1" lang="ja-JP" altLang="en-US" smtClean="0"/>
              <a:t>2023/8/1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258464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145F54-B7D9-4325-8999-AA9589275672}" type="datetime1">
              <a:rPr kumimoji="1" lang="ja-JP" altLang="en-US" smtClean="0"/>
              <a:t>2023/8/1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075762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6"/>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9E39E1F-630F-445E-B9CA-41DD26428100}" type="datetime1">
              <a:rPr kumimoji="1" lang="ja-JP" altLang="en-US" smtClean="0"/>
              <a:t>2023/8/1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01260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916BDF4-2A24-456A-B3F2-214F6B2E99B3}" type="datetime1">
              <a:rPr kumimoji="1" lang="ja-JP" altLang="en-US" smtClean="0"/>
              <a:t>2023/8/1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5529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1283E9F-738F-413C-B8E9-A8A66B37F429}" type="datetime1">
              <a:rPr kumimoji="1" lang="ja-JP" altLang="en-US" smtClean="0"/>
              <a:t>2023/8/1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4870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5E62A04-BB76-47C8-A090-253A07316BA8}" type="datetime1">
              <a:rPr kumimoji="1" lang="ja-JP" altLang="en-US" smtClean="0"/>
              <a:t>2023/8/1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585483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3788F95-A426-4874-8649-8EC7DDF04461}" type="datetime1">
              <a:rPr kumimoji="1" lang="ja-JP" altLang="en-US" smtClean="0"/>
              <a:t>2023/8/1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662029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12" y="1435106"/>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E7C014-85D8-4E02-87FA-4743CF465723}" type="datetime1">
              <a:rPr kumimoji="1" lang="ja-JP" altLang="en-US" smtClean="0"/>
              <a:t>2023/8/1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744683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44"/>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C1986A1-6977-4951-8352-0D298517363E}" type="datetime1">
              <a:rPr kumimoji="1" lang="ja-JP" altLang="en-US" smtClean="0"/>
              <a:t>2023/8/1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4283972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EDE61D-EA57-4D17-998C-281DBC60E048}" type="datetime1">
              <a:rPr kumimoji="1" lang="ja-JP" altLang="en-US" smtClean="0"/>
              <a:t>2023/8/1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304559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44624"/>
            <a:ext cx="9144000" cy="338554"/>
          </a:xfrm>
          <a:prstGeom prst="rect">
            <a:avLst/>
          </a:prstGeom>
          <a:solidFill>
            <a:schemeClr val="tx2"/>
          </a:solidFill>
        </p:spPr>
        <p:txBody>
          <a:bodyPr wrap="square" rtlCol="0">
            <a:spAutoFit/>
          </a:bodyPr>
          <a:lstStyle/>
          <a:p>
            <a:r>
              <a:rPr lang="ja-JP" altLang="en-US" sz="1600" b="1" dirty="0" smtClean="0">
                <a:solidFill>
                  <a:schemeClr val="bg1"/>
                </a:solidFill>
                <a:latin typeface="HG丸ｺﾞｼｯｸM-PRO" panose="020F0600000000000000" pitchFamily="50" charset="-128"/>
                <a:ea typeface="HG丸ｺﾞｼｯｸM-PRO" panose="020F0600000000000000" pitchFamily="50" charset="-128"/>
              </a:rPr>
              <a:t>　　</a:t>
            </a: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大阪府外国人受入れ拠点医療機関・地域拠点医療機関の受入れ体制に係るアンケート調査結果</a:t>
            </a:r>
            <a:endParaRPr lang="ja-JP" altLang="en-US" sz="1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8100392" y="44624"/>
            <a:ext cx="936104" cy="318784"/>
          </a:xfrm>
          <a:prstGeom prst="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資料</a:t>
            </a:r>
            <a:r>
              <a:rPr kumimoji="1" lang="ja-JP" altLang="en-US" sz="1200" dirty="0" smtClean="0">
                <a:solidFill>
                  <a:schemeClr val="tx1"/>
                </a:solidFill>
              </a:rPr>
              <a:t>３ー２</a:t>
            </a:r>
            <a:endParaRPr kumimoji="1" lang="ja-JP" altLang="en-US" sz="1200" dirty="0">
              <a:solidFill>
                <a:schemeClr val="tx1"/>
              </a:solidFill>
            </a:endParaRPr>
          </a:p>
        </p:txBody>
      </p:sp>
      <p:sp>
        <p:nvSpPr>
          <p:cNvPr id="48" name="正方形/長方形 47"/>
          <p:cNvSpPr/>
          <p:nvPr/>
        </p:nvSpPr>
        <p:spPr>
          <a:xfrm>
            <a:off x="15322" y="548680"/>
            <a:ext cx="9054534" cy="943594"/>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Meiryo UI" panose="020B0604030504040204" pitchFamily="50" charset="-128"/>
                <a:ea typeface="Meiryo UI" panose="020B0604030504040204" pitchFamily="50" charset="-128"/>
              </a:rPr>
              <a:t>≪アンケート概要</a:t>
            </a:r>
            <a:r>
              <a:rPr lang="ja-JP" altLang="en-US" sz="1200" b="1"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（令和５年</a:t>
            </a:r>
            <a:r>
              <a:rPr lang="ja-JP" altLang="en-US" sz="1200" dirty="0">
                <a:solidFill>
                  <a:schemeClr val="tx1"/>
                </a:solidFill>
                <a:latin typeface="Meiryo UI" panose="020B0604030504040204" pitchFamily="50" charset="-128"/>
                <a:ea typeface="Meiryo UI" panose="020B0604030504040204" pitchFamily="50" charset="-128"/>
              </a:rPr>
              <a:t>６</a:t>
            </a:r>
            <a:r>
              <a:rPr lang="ja-JP" altLang="en-US" sz="1200" dirty="0" smtClean="0">
                <a:solidFill>
                  <a:schemeClr val="tx1"/>
                </a:solidFill>
                <a:latin typeface="Meiryo UI" panose="020B0604030504040204" pitchFamily="50" charset="-128"/>
                <a:ea typeface="Meiryo UI" panose="020B0604030504040204" pitchFamily="50" charset="-128"/>
              </a:rPr>
              <a:t>月２８日実施）</a:t>
            </a:r>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800" b="1"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外国人</a:t>
            </a:r>
            <a:r>
              <a:rPr lang="ja-JP" altLang="en-US" sz="1400" dirty="0">
                <a:solidFill>
                  <a:schemeClr val="tx1"/>
                </a:solidFill>
                <a:latin typeface="Meiryo UI" panose="020B0604030504040204" pitchFamily="50" charset="-128"/>
                <a:ea typeface="Meiryo UI" panose="020B0604030504040204" pitchFamily="50" charset="-128"/>
              </a:rPr>
              <a:t>患者</a:t>
            </a:r>
            <a:r>
              <a:rPr lang="ja-JP" altLang="en-US" sz="1400" dirty="0" smtClean="0">
                <a:solidFill>
                  <a:schemeClr val="tx1"/>
                </a:solidFill>
                <a:latin typeface="Meiryo UI" panose="020B0604030504040204" pitchFamily="50" charset="-128"/>
                <a:ea typeface="Meiryo UI" panose="020B0604030504040204" pitchFamily="50" charset="-128"/>
              </a:rPr>
              <a:t>の</a:t>
            </a:r>
            <a:r>
              <a:rPr lang="ja-JP" altLang="en-US" sz="1400" dirty="0">
                <a:solidFill>
                  <a:schemeClr val="tx1"/>
                </a:solidFill>
                <a:latin typeface="Meiryo UI" panose="020B0604030504040204" pitchFamily="50" charset="-128"/>
                <a:ea typeface="Meiryo UI" panose="020B0604030504040204" pitchFamily="50" charset="-128"/>
              </a:rPr>
              <a:t>受入れに係る課題等を把握し、今後の参考</a:t>
            </a:r>
            <a:r>
              <a:rPr lang="ja-JP" altLang="en-US" sz="1400" dirty="0" smtClean="0">
                <a:solidFill>
                  <a:schemeClr val="tx1"/>
                </a:solidFill>
                <a:latin typeface="Meiryo UI" panose="020B0604030504040204" pitchFamily="50" charset="-128"/>
                <a:ea typeface="Meiryo UI" panose="020B0604030504040204" pitchFamily="50" charset="-128"/>
              </a:rPr>
              <a:t>とするため</a:t>
            </a:r>
            <a:r>
              <a:rPr lang="ja-JP" altLang="en-US" sz="1400" dirty="0">
                <a:solidFill>
                  <a:schemeClr val="tx1"/>
                </a:solidFill>
                <a:latin typeface="Meiryo UI" panose="020B0604030504040204" pitchFamily="50" charset="-128"/>
                <a:ea typeface="Meiryo UI" panose="020B0604030504040204" pitchFamily="50" charset="-128"/>
              </a:rPr>
              <a:t>、大阪府外国人患者受入れ拠点医療</a:t>
            </a:r>
            <a:r>
              <a:rPr lang="ja-JP" altLang="en-US" sz="1400" dirty="0" smtClean="0">
                <a:solidFill>
                  <a:schemeClr val="tx1"/>
                </a:solidFill>
                <a:latin typeface="Meiryo UI" panose="020B0604030504040204" pitchFamily="50" charset="-128"/>
                <a:ea typeface="Meiryo UI" panose="020B0604030504040204" pitchFamily="50" charset="-128"/>
              </a:rPr>
              <a:t>機関及び地域</a:t>
            </a:r>
            <a:r>
              <a:rPr lang="ja-JP" altLang="en-US" sz="1400" dirty="0">
                <a:solidFill>
                  <a:schemeClr val="tx1"/>
                </a:solidFill>
                <a:latin typeface="Meiryo UI" panose="020B0604030504040204" pitchFamily="50" charset="-128"/>
                <a:ea typeface="Meiryo UI" panose="020B0604030504040204" pitchFamily="50" charset="-128"/>
              </a:rPr>
              <a:t>拠点医療</a:t>
            </a:r>
            <a:r>
              <a:rPr lang="ja-JP" altLang="en-US" sz="1400" dirty="0" smtClean="0">
                <a:solidFill>
                  <a:schemeClr val="tx1"/>
                </a:solidFill>
                <a:latin typeface="Meiryo UI" panose="020B0604030504040204" pitchFamily="50" charset="-128"/>
                <a:ea typeface="Meiryo UI" panose="020B0604030504040204" pitchFamily="50" charset="-128"/>
              </a:rPr>
              <a:t>機関の計３２病院</a:t>
            </a:r>
            <a:r>
              <a:rPr lang="ja-JP" altLang="en-US" sz="1400" dirty="0">
                <a:solidFill>
                  <a:schemeClr val="tx1"/>
                </a:solidFill>
                <a:latin typeface="Meiryo UI" panose="020B0604030504040204" pitchFamily="50" charset="-128"/>
                <a:ea typeface="Meiryo UI" panose="020B0604030504040204" pitchFamily="50" charset="-128"/>
              </a:rPr>
              <a:t>を対象にアンケート調査を</a:t>
            </a:r>
            <a:r>
              <a:rPr lang="ja-JP" altLang="en-US" sz="1400" dirty="0" smtClean="0">
                <a:solidFill>
                  <a:schemeClr val="tx1"/>
                </a:solidFill>
                <a:latin typeface="Meiryo UI" panose="020B0604030504040204" pitchFamily="50" charset="-128"/>
                <a:ea typeface="Meiryo UI" panose="020B0604030504040204" pitchFamily="50" charset="-128"/>
              </a:rPr>
              <a:t>実施</a:t>
            </a:r>
            <a:r>
              <a:rPr lang="ja-JP" altLang="en-US" sz="1400" dirty="0">
                <a:solidFill>
                  <a:schemeClr val="tx1"/>
                </a:solidFill>
                <a:latin typeface="Meiryo UI" panose="020B0604030504040204" pitchFamily="50" charset="-128"/>
                <a:ea typeface="Meiryo UI" panose="020B0604030504040204" pitchFamily="50" charset="-128"/>
              </a:rPr>
              <a:t>し</a:t>
            </a:r>
            <a:r>
              <a:rPr lang="ja-JP" altLang="en-US" sz="1400" dirty="0" smtClean="0">
                <a:solidFill>
                  <a:schemeClr val="tx1"/>
                </a:solidFill>
                <a:latin typeface="Meiryo UI" panose="020B0604030504040204" pitchFamily="50" charset="-128"/>
                <a:ea typeface="Meiryo UI" panose="020B0604030504040204" pitchFamily="50" charset="-128"/>
              </a:rPr>
              <a:t>、３１病院から</a:t>
            </a:r>
            <a:r>
              <a:rPr lang="ja-JP" altLang="en-US" sz="1400" dirty="0">
                <a:solidFill>
                  <a:schemeClr val="tx1"/>
                </a:solidFill>
                <a:latin typeface="Meiryo UI" panose="020B0604030504040204" pitchFamily="50" charset="-128"/>
                <a:ea typeface="Meiryo UI" panose="020B0604030504040204" pitchFamily="50" charset="-128"/>
              </a:rPr>
              <a:t>回答があった。</a:t>
            </a:r>
          </a:p>
          <a:p>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15322" y="1628800"/>
            <a:ext cx="9054534" cy="5229200"/>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≪アンケート結果≫</a:t>
            </a:r>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問</a:t>
            </a:r>
            <a:r>
              <a:rPr lang="en-US" altLang="ja-JP" sz="1200" b="1" dirty="0" smtClean="0">
                <a:solidFill>
                  <a:schemeClr val="tx1"/>
                </a:solidFill>
                <a:latin typeface="Meiryo UI" panose="020B0604030504040204" pitchFamily="50" charset="-128"/>
                <a:ea typeface="Meiryo UI" panose="020B0604030504040204" pitchFamily="50" charset="-128"/>
              </a:rPr>
              <a:t>1-1】 </a:t>
            </a:r>
            <a:r>
              <a:rPr lang="ja-JP" altLang="en-US" sz="1200" b="1" dirty="0" smtClean="0">
                <a:solidFill>
                  <a:schemeClr val="tx1"/>
                </a:solidFill>
                <a:latin typeface="Meiryo UI" panose="020B0604030504040204" pitchFamily="50" charset="-128"/>
                <a:ea typeface="Meiryo UI" panose="020B0604030504040204" pitchFamily="50" charset="-128"/>
              </a:rPr>
              <a:t>令和４年度の外国人コロナ患者の受入れ実績について</a:t>
            </a:r>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⇒全</a:t>
            </a:r>
            <a:r>
              <a:rPr lang="ja-JP" altLang="en-US" sz="1600" b="1" u="sng" dirty="0" smtClean="0">
                <a:solidFill>
                  <a:schemeClr val="tx1"/>
                </a:solidFill>
                <a:latin typeface="Meiryo UI" panose="020B0604030504040204" pitchFamily="50" charset="-128"/>
                <a:ea typeface="Meiryo UI" panose="020B0604030504040204" pitchFamily="50" charset="-128"/>
              </a:rPr>
              <a:t>３１</a:t>
            </a:r>
            <a:r>
              <a:rPr lang="ja-JP" altLang="en-US" sz="1200" dirty="0" smtClean="0">
                <a:solidFill>
                  <a:schemeClr val="tx1"/>
                </a:solidFill>
                <a:latin typeface="Meiryo UI" panose="020B0604030504040204" pitchFamily="50" charset="-128"/>
                <a:ea typeface="Meiryo UI" panose="020B0604030504040204" pitchFamily="50" charset="-128"/>
              </a:rPr>
              <a:t>病院のうち、</a:t>
            </a:r>
            <a:r>
              <a:rPr lang="ja-JP" altLang="en-US" sz="1600" b="1" u="sng" dirty="0" smtClean="0">
                <a:solidFill>
                  <a:schemeClr val="tx1"/>
                </a:solidFill>
                <a:latin typeface="Meiryo UI" panose="020B0604030504040204" pitchFamily="50" charset="-128"/>
                <a:ea typeface="Meiryo UI" panose="020B0604030504040204" pitchFamily="50" charset="-128"/>
              </a:rPr>
              <a:t>２２</a:t>
            </a:r>
            <a:r>
              <a:rPr lang="ja-JP" altLang="en-US" sz="1200" dirty="0" smtClean="0">
                <a:solidFill>
                  <a:schemeClr val="tx1"/>
                </a:solidFill>
                <a:latin typeface="Meiryo UI" panose="020B0604030504040204" pitchFamily="50" charset="-128"/>
                <a:ea typeface="Meiryo UI" panose="020B0604030504040204" pitchFamily="50" charset="-128"/>
              </a:rPr>
              <a:t>病院において、外国人コロナ患者の</a:t>
            </a:r>
            <a:r>
              <a:rPr lang="ja-JP" altLang="en-US" sz="1200" b="1" u="sng" dirty="0" smtClean="0">
                <a:solidFill>
                  <a:schemeClr val="tx1"/>
                </a:solidFill>
                <a:latin typeface="Meiryo UI" panose="020B0604030504040204" pitchFamily="50" charset="-128"/>
                <a:ea typeface="Meiryo UI" panose="020B0604030504040204" pitchFamily="50" charset="-128"/>
              </a:rPr>
              <a:t>受入れ実績があった</a:t>
            </a:r>
            <a:r>
              <a:rPr lang="ja-JP" altLang="en-US" sz="1200" dirty="0" smtClean="0">
                <a:solidFill>
                  <a:schemeClr val="tx1"/>
                </a:solidFill>
                <a:latin typeface="Meiryo UI" panose="020B0604030504040204" pitchFamily="50" charset="-128"/>
                <a:ea typeface="Meiryo UI" panose="020B0604030504040204" pitchFamily="50" charset="-128"/>
              </a:rPr>
              <a:t>。（昨年度：全３１病院のうち、２５病院。）</a:t>
            </a:r>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4051918449"/>
              </p:ext>
            </p:extLst>
          </p:nvPr>
        </p:nvGraphicFramePr>
        <p:xfrm>
          <a:off x="437065" y="3501008"/>
          <a:ext cx="8292075" cy="2848848"/>
        </p:xfrm>
        <a:graphic>
          <a:graphicData uri="http://schemas.openxmlformats.org/drawingml/2006/table">
            <a:tbl>
              <a:tblPr firstRow="1" bandRow="1">
                <a:tableStyleId>{7DF18680-E054-41AD-8BC1-D1AEF772440D}</a:tableStyleId>
              </a:tblPr>
              <a:tblGrid>
                <a:gridCol w="1163283">
                  <a:extLst>
                    <a:ext uri="{9D8B030D-6E8A-4147-A177-3AD203B41FA5}">
                      <a16:colId xmlns:a16="http://schemas.microsoft.com/office/drawing/2014/main" val="78395682"/>
                    </a:ext>
                  </a:extLst>
                </a:gridCol>
                <a:gridCol w="7128792">
                  <a:extLst>
                    <a:ext uri="{9D8B030D-6E8A-4147-A177-3AD203B41FA5}">
                      <a16:colId xmlns:a16="http://schemas.microsoft.com/office/drawing/2014/main" val="1330078063"/>
                    </a:ext>
                  </a:extLst>
                </a:gridCol>
              </a:tblGrid>
              <a:tr h="511515">
                <a:tc>
                  <a:txBody>
                    <a:bodyPr/>
                    <a:lstStyle/>
                    <a:p>
                      <a:pPr algn="ctr"/>
                      <a:r>
                        <a:rPr kumimoji="1" lang="ja-JP" altLang="en-US" sz="1400" dirty="0" smtClean="0">
                          <a:latin typeface="Meiryo UI" panose="020B0604030504040204" pitchFamily="50" charset="-128"/>
                          <a:ea typeface="Meiryo UI" panose="020B0604030504040204" pitchFamily="50" charset="-128"/>
                        </a:rPr>
                        <a:t>分類</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トラブルや困りごと</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05430033"/>
                  </a:ext>
                </a:extLst>
              </a:tr>
              <a:tr h="1173348">
                <a:tc>
                  <a:txBody>
                    <a:bodyPr/>
                    <a:lstStyle/>
                    <a:p>
                      <a:pPr algn="ctr"/>
                      <a:r>
                        <a:rPr kumimoji="1" lang="ja-JP" altLang="en-US" sz="1050" b="1" dirty="0" smtClean="0">
                          <a:latin typeface="Meiryo UI" panose="020B0604030504040204" pitchFamily="50" charset="-128"/>
                          <a:ea typeface="Meiryo UI" panose="020B0604030504040204" pitchFamily="50" charset="-128"/>
                        </a:rPr>
                        <a:t>コミュニケーション</a:t>
                      </a:r>
                      <a:endParaRPr kumimoji="1" lang="en-US" altLang="ja-JP" sz="1050" b="1" dirty="0" smtClean="0">
                        <a:latin typeface="Meiryo UI" panose="020B0604030504040204" pitchFamily="50" charset="-128"/>
                        <a:ea typeface="Meiryo UI" panose="020B0604030504040204" pitchFamily="50" charset="-128"/>
                      </a:endParaRPr>
                    </a:p>
                    <a:p>
                      <a:pPr algn="ctr"/>
                      <a:r>
                        <a:rPr kumimoji="1" lang="ja-JP" altLang="en-US" sz="1050" b="1" dirty="0" smtClean="0">
                          <a:latin typeface="Meiryo UI" panose="020B0604030504040204" pitchFamily="50" charset="-128"/>
                          <a:ea typeface="Meiryo UI" panose="020B0604030504040204" pitchFamily="50" charset="-128"/>
                        </a:rPr>
                        <a:t>に関すること</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〇外国人患者が複数人来院された場合の通訳手段の確保ができていない。</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〇電話対応時に通訳ツールが使えないため困った。</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〇通訳が在籍していない言語（ベトナム語）の対応時にタブレットで対応したが不便に感じた。</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〇コロナ検査の後日精算に関する外国語版の案内を用意していなかったため困った。</a:t>
                      </a:r>
                    </a:p>
                  </a:txBody>
                  <a:tcPr anchor="ctr"/>
                </a:tc>
                <a:extLst>
                  <a:ext uri="{0D108BD9-81ED-4DB2-BD59-A6C34878D82A}">
                    <a16:rowId xmlns:a16="http://schemas.microsoft.com/office/drawing/2014/main" val="779991376"/>
                  </a:ext>
                </a:extLst>
              </a:tr>
              <a:tr h="1163985">
                <a:tc>
                  <a:txBody>
                    <a:bodyPr/>
                    <a:lstStyle/>
                    <a:p>
                      <a:pPr algn="ctr"/>
                      <a:r>
                        <a:rPr kumimoji="1" lang="ja-JP" altLang="en-US" sz="1050" b="1" dirty="0" smtClean="0">
                          <a:latin typeface="Meiryo UI" panose="020B0604030504040204" pitchFamily="50" charset="-128"/>
                          <a:ea typeface="Meiryo UI" panose="020B0604030504040204" pitchFamily="50" charset="-128"/>
                        </a:rPr>
                        <a:t>医療費</a:t>
                      </a:r>
                      <a:endParaRPr kumimoji="1" lang="en-US" altLang="ja-JP" sz="1050" b="1" dirty="0" smtClean="0">
                        <a:latin typeface="Meiryo UI" panose="020B0604030504040204" pitchFamily="50" charset="-128"/>
                        <a:ea typeface="Meiryo UI" panose="020B0604030504040204" pitchFamily="50" charset="-128"/>
                      </a:endParaRPr>
                    </a:p>
                    <a:p>
                      <a:pPr algn="ctr"/>
                      <a:r>
                        <a:rPr kumimoji="1" lang="ja-JP" altLang="en-US" sz="1050" b="1" dirty="0" smtClean="0">
                          <a:latin typeface="Meiryo UI" panose="020B0604030504040204" pitchFamily="50" charset="-128"/>
                          <a:ea typeface="Meiryo UI" panose="020B0604030504040204" pitchFamily="50" charset="-128"/>
                        </a:rPr>
                        <a:t>に関すること</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〇公費申請の書類説明等に</a:t>
                      </a:r>
                      <a:r>
                        <a:rPr kumimoji="1" lang="ja-JP" altLang="en-US" sz="1050" dirty="0" smtClean="0">
                          <a:solidFill>
                            <a:schemeClr val="tx1"/>
                          </a:solidFill>
                          <a:latin typeface="Meiryo UI" panose="020B0604030504040204" pitchFamily="50" charset="-128"/>
                          <a:ea typeface="Meiryo UI" panose="020B0604030504040204" pitchFamily="50" charset="-128"/>
                        </a:rPr>
                        <a:t>時間を要した。</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050" dirty="0" smtClean="0">
                          <a:solidFill>
                            <a:schemeClr val="tx1"/>
                          </a:solidFill>
                          <a:latin typeface="Meiryo UI" panose="020B0604030504040204" pitchFamily="50" charset="-128"/>
                          <a:ea typeface="Meiryo UI" panose="020B0604030504040204" pitchFamily="50" charset="-128"/>
                        </a:rPr>
                        <a:t>〇保険会社とのやり取りが長期にわたり、入金までに半年以上を要した。</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050" dirty="0" smtClean="0">
                          <a:solidFill>
                            <a:schemeClr val="tx1"/>
                          </a:solidFill>
                          <a:latin typeface="Meiryo UI" panose="020B0604030504040204" pitchFamily="50" charset="-128"/>
                          <a:ea typeface="Meiryo UI" panose="020B0604030504040204" pitchFamily="50" charset="-128"/>
                        </a:rPr>
                        <a:t>〇医療費が高額となったが公費負担があったため未収金とならなかった。</a:t>
                      </a:r>
                    </a:p>
                  </a:txBody>
                  <a:tcPr anchor="ctr"/>
                </a:tc>
                <a:extLst>
                  <a:ext uri="{0D108BD9-81ED-4DB2-BD59-A6C34878D82A}">
                    <a16:rowId xmlns:a16="http://schemas.microsoft.com/office/drawing/2014/main" val="3595457694"/>
                  </a:ext>
                </a:extLst>
              </a:tr>
            </a:tbl>
          </a:graphicData>
        </a:graphic>
      </p:graphicFrame>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1</a:t>
            </a:fld>
            <a:endParaRPr kumimoji="1" lang="ja-JP" altLang="en-US"/>
          </a:p>
        </p:txBody>
      </p:sp>
    </p:spTree>
    <p:extLst>
      <p:ext uri="{BB962C8B-B14F-4D97-AF65-F5344CB8AC3E}">
        <p14:creationId xmlns:p14="http://schemas.microsoft.com/office/powerpoint/2010/main" val="3828390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5322" y="44624"/>
            <a:ext cx="9054534" cy="6741368"/>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問</a:t>
            </a:r>
            <a:r>
              <a:rPr lang="en-US" altLang="ja-JP" sz="1200" b="1" dirty="0" smtClean="0">
                <a:solidFill>
                  <a:schemeClr val="tx1"/>
                </a:solidFill>
                <a:latin typeface="Meiryo UI" panose="020B0604030504040204" pitchFamily="50" charset="-128"/>
                <a:ea typeface="Meiryo UI" panose="020B0604030504040204" pitchFamily="50" charset="-128"/>
              </a:rPr>
              <a:t>1-2】 </a:t>
            </a:r>
            <a:r>
              <a:rPr lang="ja-JP" altLang="en-US" sz="1200" b="1" dirty="0">
                <a:solidFill>
                  <a:schemeClr val="tx1"/>
                </a:solidFill>
                <a:latin typeface="Meiryo UI" panose="020B0604030504040204" pitchFamily="50" charset="-128"/>
                <a:ea typeface="Meiryo UI" panose="020B0604030504040204" pitchFamily="50" charset="-128"/>
              </a:rPr>
              <a:t>令和４年度の</a:t>
            </a:r>
            <a:r>
              <a:rPr lang="ja-JP" altLang="en-US" sz="1200" b="1" dirty="0" smtClean="0">
                <a:solidFill>
                  <a:schemeClr val="tx1"/>
                </a:solidFill>
                <a:latin typeface="Meiryo UI" panose="020B0604030504040204" pitchFamily="50" charset="-128"/>
                <a:ea typeface="Meiryo UI" panose="020B0604030504040204" pitchFamily="50" charset="-128"/>
              </a:rPr>
              <a:t>外国人患者（コロナ以外）の</a:t>
            </a:r>
            <a:r>
              <a:rPr lang="ja-JP" altLang="en-US" sz="1200" b="1" dirty="0">
                <a:solidFill>
                  <a:schemeClr val="tx1"/>
                </a:solidFill>
                <a:latin typeface="Meiryo UI" panose="020B0604030504040204" pitchFamily="50" charset="-128"/>
                <a:ea typeface="Meiryo UI" panose="020B0604030504040204" pitchFamily="50" charset="-128"/>
              </a:rPr>
              <a:t>受入れ実績に</a:t>
            </a:r>
            <a:r>
              <a:rPr lang="ja-JP" altLang="en-US" sz="1200" b="1" dirty="0" smtClean="0">
                <a:solidFill>
                  <a:schemeClr val="tx1"/>
                </a:solidFill>
                <a:latin typeface="Meiryo UI" panose="020B0604030504040204" pitchFamily="50" charset="-128"/>
                <a:ea typeface="Meiryo UI" panose="020B0604030504040204" pitchFamily="50" charset="-128"/>
              </a:rPr>
              <a:t>ついて</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全</a:t>
            </a:r>
            <a:r>
              <a:rPr lang="ja-JP" altLang="en-US" sz="1600" b="1" u="sng" dirty="0" smtClean="0">
                <a:solidFill>
                  <a:schemeClr val="tx1"/>
                </a:solidFill>
                <a:latin typeface="Meiryo UI" panose="020B0604030504040204" pitchFamily="50" charset="-128"/>
                <a:ea typeface="Meiryo UI" panose="020B0604030504040204" pitchFamily="50" charset="-128"/>
              </a:rPr>
              <a:t>３１</a:t>
            </a:r>
            <a:r>
              <a:rPr lang="ja-JP" altLang="en-US" sz="1200" dirty="0" smtClean="0">
                <a:solidFill>
                  <a:schemeClr val="tx1"/>
                </a:solidFill>
                <a:latin typeface="Meiryo UI" panose="020B0604030504040204" pitchFamily="50" charset="-128"/>
                <a:ea typeface="Meiryo UI" panose="020B0604030504040204" pitchFamily="50" charset="-128"/>
              </a:rPr>
              <a:t>病院</a:t>
            </a:r>
            <a:r>
              <a:rPr lang="ja-JP" altLang="en-US" sz="1200" dirty="0">
                <a:solidFill>
                  <a:schemeClr val="tx1"/>
                </a:solidFill>
                <a:latin typeface="Meiryo UI" panose="020B0604030504040204" pitchFamily="50" charset="-128"/>
                <a:ea typeface="Meiryo UI" panose="020B0604030504040204" pitchFamily="50" charset="-128"/>
              </a:rPr>
              <a:t>のうち、</a:t>
            </a:r>
            <a:r>
              <a:rPr lang="ja-JP" altLang="en-US" sz="1600" b="1" u="sng" dirty="0" smtClean="0">
                <a:solidFill>
                  <a:schemeClr val="tx1"/>
                </a:solidFill>
                <a:latin typeface="Meiryo UI" panose="020B0604030504040204" pitchFamily="50" charset="-128"/>
                <a:ea typeface="Meiryo UI" panose="020B0604030504040204" pitchFamily="50" charset="-128"/>
              </a:rPr>
              <a:t>２９</a:t>
            </a:r>
            <a:r>
              <a:rPr lang="ja-JP" altLang="en-US" sz="1200" dirty="0" smtClean="0">
                <a:solidFill>
                  <a:schemeClr val="tx1"/>
                </a:solidFill>
                <a:latin typeface="Meiryo UI" panose="020B0604030504040204" pitchFamily="50" charset="-128"/>
                <a:ea typeface="Meiryo UI" panose="020B0604030504040204" pitchFamily="50" charset="-128"/>
              </a:rPr>
              <a:t>病院</a:t>
            </a:r>
            <a:r>
              <a:rPr lang="ja-JP" altLang="en-US" sz="1200" dirty="0">
                <a:solidFill>
                  <a:schemeClr val="tx1"/>
                </a:solidFill>
                <a:latin typeface="Meiryo UI" panose="020B0604030504040204" pitchFamily="50" charset="-128"/>
                <a:ea typeface="Meiryo UI" panose="020B0604030504040204" pitchFamily="50" charset="-128"/>
              </a:rPr>
              <a:t>において、</a:t>
            </a:r>
            <a:r>
              <a:rPr lang="ja-JP" altLang="en-US" sz="1200" dirty="0" smtClean="0">
                <a:solidFill>
                  <a:schemeClr val="tx1"/>
                </a:solidFill>
                <a:latin typeface="Meiryo UI" panose="020B0604030504040204" pitchFamily="50" charset="-128"/>
                <a:ea typeface="Meiryo UI" panose="020B0604030504040204" pitchFamily="50" charset="-128"/>
              </a:rPr>
              <a:t>外国人患者</a:t>
            </a:r>
            <a:r>
              <a:rPr lang="ja-JP" altLang="en-US" sz="1200" dirty="0">
                <a:solidFill>
                  <a:schemeClr val="tx1"/>
                </a:solidFill>
                <a:latin typeface="Meiryo UI" panose="020B0604030504040204" pitchFamily="50" charset="-128"/>
                <a:ea typeface="Meiryo UI" panose="020B0604030504040204" pitchFamily="50" charset="-128"/>
              </a:rPr>
              <a:t>の</a:t>
            </a:r>
            <a:r>
              <a:rPr lang="ja-JP" altLang="en-US" sz="1200" b="1" u="sng" dirty="0">
                <a:solidFill>
                  <a:schemeClr val="tx1"/>
                </a:solidFill>
                <a:latin typeface="Meiryo UI" panose="020B0604030504040204" pitchFamily="50" charset="-128"/>
                <a:ea typeface="Meiryo UI" panose="020B0604030504040204" pitchFamily="50" charset="-128"/>
              </a:rPr>
              <a:t>受入れ実績があった</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111151397"/>
              </p:ext>
            </p:extLst>
          </p:nvPr>
        </p:nvGraphicFramePr>
        <p:xfrm>
          <a:off x="391474" y="1052736"/>
          <a:ext cx="8295326" cy="5472608"/>
        </p:xfrm>
        <a:graphic>
          <a:graphicData uri="http://schemas.openxmlformats.org/drawingml/2006/table">
            <a:tbl>
              <a:tblPr firstRow="1" bandRow="1">
                <a:tableStyleId>{7DF18680-E054-41AD-8BC1-D1AEF772440D}</a:tableStyleId>
              </a:tblPr>
              <a:tblGrid>
                <a:gridCol w="1185858">
                  <a:extLst>
                    <a:ext uri="{9D8B030D-6E8A-4147-A177-3AD203B41FA5}">
                      <a16:colId xmlns:a16="http://schemas.microsoft.com/office/drawing/2014/main" val="2121923519"/>
                    </a:ext>
                  </a:extLst>
                </a:gridCol>
                <a:gridCol w="7109468">
                  <a:extLst>
                    <a:ext uri="{9D8B030D-6E8A-4147-A177-3AD203B41FA5}">
                      <a16:colId xmlns:a16="http://schemas.microsoft.com/office/drawing/2014/main" val="3631125345"/>
                    </a:ext>
                  </a:extLst>
                </a:gridCol>
              </a:tblGrid>
              <a:tr h="495350">
                <a:tc>
                  <a:txBody>
                    <a:bodyPr/>
                    <a:lstStyle/>
                    <a:p>
                      <a:pPr algn="ctr"/>
                      <a:r>
                        <a:rPr kumimoji="1" lang="ja-JP" altLang="en-US" sz="1400" dirty="0" smtClean="0">
                          <a:latin typeface="Meiryo UI" panose="020B0604030504040204" pitchFamily="50" charset="-128"/>
                          <a:ea typeface="Meiryo UI" panose="020B0604030504040204" pitchFamily="50" charset="-128"/>
                        </a:rPr>
                        <a:t>分類</a:t>
                      </a:r>
                      <a:endParaRPr kumimoji="1" lang="ja-JP" altLang="en-US" sz="1400" dirty="0">
                        <a:latin typeface="Meiryo UI" panose="020B0604030504040204" pitchFamily="50" charset="-128"/>
                        <a:ea typeface="Meiryo UI" panose="020B0604030504040204" pitchFamily="50" charset="-128"/>
                      </a:endParaRPr>
                    </a:p>
                  </a:txBody>
                  <a:tcPr anchor="ctr" anchorCtr="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トラブルや困りごと</a:t>
                      </a:r>
                    </a:p>
                  </a:txBody>
                  <a:tcPr anchor="ctr" anchorCtr="1"/>
                </a:tc>
                <a:extLst>
                  <a:ext uri="{0D108BD9-81ED-4DB2-BD59-A6C34878D82A}">
                    <a16:rowId xmlns:a16="http://schemas.microsoft.com/office/drawing/2014/main" val="2971479638"/>
                  </a:ext>
                </a:extLst>
              </a:tr>
              <a:tr h="1304850">
                <a:tc>
                  <a:txBody>
                    <a:bodyPr/>
                    <a:lstStyle/>
                    <a:p>
                      <a:pPr algn="ctr"/>
                      <a:r>
                        <a:rPr kumimoji="1" lang="ja-JP" altLang="en-US" sz="1050" b="1" dirty="0" smtClean="0">
                          <a:latin typeface="Meiryo UI" panose="020B0604030504040204" pitchFamily="50" charset="-128"/>
                          <a:ea typeface="Meiryo UI" panose="020B0604030504040204" pitchFamily="50" charset="-128"/>
                        </a:rPr>
                        <a:t>コミュニケーション</a:t>
                      </a:r>
                      <a:endParaRPr kumimoji="1" lang="en-US" altLang="ja-JP" sz="1050" b="1" dirty="0" smtClean="0">
                        <a:latin typeface="Meiryo UI" panose="020B0604030504040204" pitchFamily="50" charset="-128"/>
                        <a:ea typeface="Meiryo UI" panose="020B0604030504040204" pitchFamily="50" charset="-128"/>
                      </a:endParaRPr>
                    </a:p>
                    <a:p>
                      <a:pPr algn="ctr"/>
                      <a:r>
                        <a:rPr kumimoji="1" lang="ja-JP" altLang="en-US" sz="1050" b="1" dirty="0" smtClean="0">
                          <a:latin typeface="Meiryo UI" panose="020B0604030504040204" pitchFamily="50" charset="-128"/>
                          <a:ea typeface="Meiryo UI" panose="020B0604030504040204" pitchFamily="50" charset="-128"/>
                        </a:rPr>
                        <a:t>に関すること</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〇外国人患者対応は時間と労力を要する。</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〇高齢や方言の強い患者の場合、院内標準のビデオ通訳や機械翻訳が使用できなかった。</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〇複数人で対応する場合の通訳手段の確保ができていない。</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〇電話対応時には通訳ツールが使えないため困った。</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〇外国人患者の対応について、インターネットに（医療通訳者ではなく）遠隔通訳対応と掲載しているのにもかかわらず、外国語を</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話せる職員が常駐しているものと思い来院された。</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6246937"/>
                  </a:ext>
                </a:extLst>
              </a:tr>
              <a:tr h="792088">
                <a:tc>
                  <a:txBody>
                    <a:bodyPr/>
                    <a:lstStyle/>
                    <a:p>
                      <a:pPr algn="ctr"/>
                      <a:r>
                        <a:rPr kumimoji="1" lang="ja-JP" altLang="en-US" sz="1050" b="1" dirty="0" smtClean="0">
                          <a:latin typeface="Meiryo UI" panose="020B0604030504040204" pitchFamily="50" charset="-128"/>
                          <a:ea typeface="Meiryo UI" panose="020B0604030504040204" pitchFamily="50" charset="-128"/>
                        </a:rPr>
                        <a:t>患者受入れ</a:t>
                      </a:r>
                      <a:endParaRPr kumimoji="1" lang="en-US" altLang="ja-JP" sz="1050" b="1" dirty="0" smtClean="0">
                        <a:latin typeface="Meiryo UI" panose="020B0604030504040204" pitchFamily="50" charset="-128"/>
                        <a:ea typeface="Meiryo UI" panose="020B0604030504040204" pitchFamily="50" charset="-128"/>
                      </a:endParaRPr>
                    </a:p>
                    <a:p>
                      <a:pPr algn="ctr"/>
                      <a:r>
                        <a:rPr kumimoji="1" lang="ja-JP" altLang="en-US" sz="1050" b="1" dirty="0" smtClean="0">
                          <a:latin typeface="Meiryo UI" panose="020B0604030504040204" pitchFamily="50" charset="-128"/>
                          <a:ea typeface="Meiryo UI" panose="020B0604030504040204" pitchFamily="50" charset="-128"/>
                        </a:rPr>
                        <a:t>に関すること</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050" dirty="0" smtClean="0">
                          <a:latin typeface="Meiryo UI" panose="020B0604030504040204" pitchFamily="50" charset="-128"/>
                          <a:ea typeface="Meiryo UI" panose="020B0604030504040204" pitchFamily="50" charset="-128"/>
                        </a:rPr>
                        <a:t>〇紹介状持参などの日本の病院の受診ルールを知らず、突然来院される。</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〇選定療養費や待ち時間についてなかなか理解が得られない。</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〇十分な滞在期間がないにもかかわらず、長期の治療を要する内容を予約なし</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ウォークイン</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err="1" smtClean="0">
                          <a:latin typeface="Meiryo UI" panose="020B0604030504040204" pitchFamily="50" charset="-128"/>
                          <a:ea typeface="Meiryo UI" panose="020B0604030504040204" pitchFamily="50" charset="-128"/>
                        </a:rPr>
                        <a:t>で来</a:t>
                      </a:r>
                      <a:r>
                        <a:rPr kumimoji="1" lang="ja-JP" altLang="en-US" sz="1050" dirty="0" smtClean="0">
                          <a:latin typeface="Meiryo UI" panose="020B0604030504040204" pitchFamily="50" charset="-128"/>
                          <a:ea typeface="Meiryo UI" panose="020B0604030504040204" pitchFamily="50" charset="-128"/>
                        </a:rPr>
                        <a:t>院された。</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99825303"/>
                  </a:ext>
                </a:extLst>
              </a:tr>
              <a:tr h="1404625">
                <a:tc>
                  <a:txBody>
                    <a:bodyPr/>
                    <a:lstStyle/>
                    <a:p>
                      <a:pPr algn="ctr"/>
                      <a:r>
                        <a:rPr kumimoji="1" lang="ja-JP" altLang="en-US" sz="1050" b="1" dirty="0" smtClean="0">
                          <a:latin typeface="Meiryo UI" panose="020B0604030504040204" pitchFamily="50" charset="-128"/>
                          <a:ea typeface="Meiryo UI" panose="020B0604030504040204" pitchFamily="50" charset="-128"/>
                        </a:rPr>
                        <a:t>医療費</a:t>
                      </a:r>
                      <a:endParaRPr kumimoji="1" lang="en-US" altLang="ja-JP" sz="1050" b="1" dirty="0" smtClean="0">
                        <a:latin typeface="Meiryo UI" panose="020B0604030504040204" pitchFamily="50" charset="-128"/>
                        <a:ea typeface="Meiryo UI" panose="020B0604030504040204" pitchFamily="50" charset="-128"/>
                      </a:endParaRPr>
                    </a:p>
                    <a:p>
                      <a:pPr algn="ctr"/>
                      <a:r>
                        <a:rPr kumimoji="1" lang="ja-JP" altLang="en-US" sz="1050" b="1" dirty="0" smtClean="0">
                          <a:latin typeface="Meiryo UI" panose="020B0604030504040204" pitchFamily="50" charset="-128"/>
                          <a:ea typeface="Meiryo UI" panose="020B0604030504040204" pitchFamily="50" charset="-128"/>
                        </a:rPr>
                        <a:t>に関すること</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050" dirty="0" smtClean="0">
                          <a:latin typeface="Meiryo UI" panose="020B0604030504040204" pitchFamily="50" charset="-128"/>
                          <a:ea typeface="Meiryo UI" panose="020B0604030504040204" pitchFamily="50" charset="-128"/>
                        </a:rPr>
                        <a:t>〇訪日外国人患者の加入している保険会社の日本支社がなく、電話での初期対応言語がチェコ語だったため、英語に切り替えて</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対応していただくために時間を要した。</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〇海外旅行保険に未加入だったため、治療費が高額になった。</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〇緊急搬送された外国人が不法滞在であったため、本人は収監され、かつ強制送還となり入院治療費が不納欠損となった。</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〇クレジットカードに対応しておらず、未収のままで帰国となった。</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0195955"/>
                  </a:ext>
                </a:extLst>
              </a:tr>
              <a:tr h="1475695">
                <a:tc>
                  <a:txBody>
                    <a:bodyPr/>
                    <a:lstStyle/>
                    <a:p>
                      <a:pPr algn="ctr"/>
                      <a:r>
                        <a:rPr kumimoji="1" lang="ja-JP" altLang="en-US" sz="1050" b="1" dirty="0" smtClean="0">
                          <a:latin typeface="Meiryo UI" panose="020B0604030504040204" pitchFamily="50" charset="-128"/>
                          <a:ea typeface="Meiryo UI" panose="020B0604030504040204" pitchFamily="50" charset="-128"/>
                        </a:rPr>
                        <a:t>その他</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050" dirty="0" smtClean="0">
                          <a:latin typeface="Meiryo UI" panose="020B0604030504040204" pitchFamily="50" charset="-128"/>
                          <a:ea typeface="Meiryo UI" panose="020B0604030504040204" pitchFamily="50" charset="-128"/>
                        </a:rPr>
                        <a:t>〇宗教的食事の配慮（電子カルテの限界と、ヒューマンエラー防止のためのチェックの多さ）</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〇宗教観の違いもあったため治療の選択において代理意思決定をする家族に葛藤が生じサポートも困難であった。</a:t>
                      </a:r>
                    </a:p>
                    <a:p>
                      <a:r>
                        <a:rPr kumimoji="1" lang="ja-JP" altLang="en-US" sz="1050" dirty="0" smtClean="0">
                          <a:latin typeface="Meiryo UI" panose="020B0604030504040204" pitchFamily="50" charset="-128"/>
                          <a:ea typeface="Meiryo UI" panose="020B0604030504040204" pitchFamily="50" charset="-128"/>
                        </a:rPr>
                        <a:t>〇中絶後の赤ちゃんを土葬しようとしていたため、埋葬や役所での手続き等について説明・サポートが必要となった。</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〇総室での携帯電話使用について同室者とけんかになった。</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〇市民検診と健康診断の違いを理解していただくのに苦慮した。</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〇在留カード提示について、どの範囲の在留外国人に求めるのが適切なのか不明である。</a:t>
                      </a:r>
                      <a:endParaRPr kumimoji="1" lang="en-US" altLang="ja-JP" sz="105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29048336"/>
                  </a:ext>
                </a:extLst>
              </a:tr>
            </a:tbl>
          </a:graphicData>
        </a:graphic>
      </p:graphicFrame>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2</a:t>
            </a:fld>
            <a:endParaRPr kumimoji="1" lang="ja-JP" altLang="en-US"/>
          </a:p>
        </p:txBody>
      </p:sp>
    </p:spTree>
    <p:extLst>
      <p:ext uri="{BB962C8B-B14F-4D97-AF65-F5344CB8AC3E}">
        <p14:creationId xmlns:p14="http://schemas.microsoft.com/office/powerpoint/2010/main" val="543212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35496" y="44624"/>
            <a:ext cx="9036496" cy="6741368"/>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solidFill>
                  <a:schemeClr val="tx1"/>
                </a:solidFill>
                <a:latin typeface="Meiryo UI" panose="020B0604030504040204" pitchFamily="50" charset="-128"/>
                <a:ea typeface="Meiryo UI" panose="020B0604030504040204" pitchFamily="50" charset="-128"/>
              </a:rPr>
              <a:t>　</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問</a:t>
            </a:r>
            <a:r>
              <a:rPr lang="en-US" altLang="ja-JP" sz="1200" b="1" dirty="0" smtClean="0">
                <a:solidFill>
                  <a:schemeClr val="tx1"/>
                </a:solidFill>
                <a:latin typeface="Meiryo UI" panose="020B0604030504040204" pitchFamily="50" charset="-128"/>
                <a:ea typeface="Meiryo UI" panose="020B0604030504040204" pitchFamily="50" charset="-128"/>
              </a:rPr>
              <a:t>2】</a:t>
            </a:r>
            <a:r>
              <a:rPr lang="ja-JP" altLang="en-US" sz="1200" b="1" dirty="0" smtClean="0">
                <a:solidFill>
                  <a:schemeClr val="tx1"/>
                </a:solidFill>
                <a:latin typeface="Meiryo UI" panose="020B0604030504040204" pitchFamily="50" charset="-128"/>
                <a:ea typeface="Meiryo UI" panose="020B0604030504040204" pitchFamily="50" charset="-128"/>
              </a:rPr>
              <a:t>外国人患者受入れ増加に伴う課題や、工夫されている対応方法</a:t>
            </a:r>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〇課題</a:t>
            </a:r>
            <a:endParaRPr lang="ja-JP" altLang="en-US" sz="800" dirty="0">
              <a:solidFill>
                <a:schemeClr val="tx1"/>
              </a:solidFill>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641616093"/>
              </p:ext>
            </p:extLst>
          </p:nvPr>
        </p:nvGraphicFramePr>
        <p:xfrm>
          <a:off x="384381" y="798731"/>
          <a:ext cx="8292075" cy="5798621"/>
        </p:xfrm>
        <a:graphic>
          <a:graphicData uri="http://schemas.openxmlformats.org/drawingml/2006/table">
            <a:tbl>
              <a:tblPr firstRow="1" bandRow="1">
                <a:tableStyleId>{7DF18680-E054-41AD-8BC1-D1AEF772440D}</a:tableStyleId>
              </a:tblPr>
              <a:tblGrid>
                <a:gridCol w="1163283">
                  <a:extLst>
                    <a:ext uri="{9D8B030D-6E8A-4147-A177-3AD203B41FA5}">
                      <a16:colId xmlns:a16="http://schemas.microsoft.com/office/drawing/2014/main" val="78395682"/>
                    </a:ext>
                  </a:extLst>
                </a:gridCol>
                <a:gridCol w="7128792">
                  <a:extLst>
                    <a:ext uri="{9D8B030D-6E8A-4147-A177-3AD203B41FA5}">
                      <a16:colId xmlns:a16="http://schemas.microsoft.com/office/drawing/2014/main" val="1330078063"/>
                    </a:ext>
                  </a:extLst>
                </a:gridCol>
              </a:tblGrid>
              <a:tr h="496051">
                <a:tc>
                  <a:txBody>
                    <a:bodyPr/>
                    <a:lstStyle/>
                    <a:p>
                      <a:pPr algn="ctr"/>
                      <a:r>
                        <a:rPr kumimoji="1" lang="ja-JP" altLang="en-US" sz="1400" dirty="0" smtClean="0">
                          <a:latin typeface="Meiryo UI" panose="020B0604030504040204" pitchFamily="50" charset="-128"/>
                          <a:ea typeface="Meiryo UI" panose="020B0604030504040204" pitchFamily="50" charset="-128"/>
                        </a:rPr>
                        <a:t>課題</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具体的内容</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05430033"/>
                  </a:ext>
                </a:extLst>
              </a:tr>
              <a:tr h="1396419">
                <a:tc>
                  <a:txBody>
                    <a:bodyPr/>
                    <a:lstStyle/>
                    <a:p>
                      <a:pPr algn="ctr"/>
                      <a:r>
                        <a:rPr kumimoji="1" lang="ja-JP" altLang="en-US" sz="1050" b="1" dirty="0" smtClean="0">
                          <a:latin typeface="Meiryo UI" panose="020B0604030504040204" pitchFamily="50" charset="-128"/>
                          <a:ea typeface="Meiryo UI" panose="020B0604030504040204" pitchFamily="50" charset="-128"/>
                        </a:rPr>
                        <a:t>コミュニケーション</a:t>
                      </a:r>
                      <a:endParaRPr kumimoji="1" lang="en-US" altLang="ja-JP" sz="1050" b="1" dirty="0" smtClean="0">
                        <a:latin typeface="Meiryo UI" panose="020B0604030504040204" pitchFamily="50" charset="-128"/>
                        <a:ea typeface="Meiryo UI" panose="020B0604030504040204" pitchFamily="50" charset="-128"/>
                      </a:endParaRPr>
                    </a:p>
                    <a:p>
                      <a:pPr algn="ctr"/>
                      <a:r>
                        <a:rPr kumimoji="1" lang="ja-JP" altLang="en-US" sz="1050" b="1" dirty="0" smtClean="0">
                          <a:latin typeface="Meiryo UI" panose="020B0604030504040204" pitchFamily="50" charset="-128"/>
                          <a:ea typeface="Meiryo UI" panose="020B0604030504040204" pitchFamily="50" charset="-128"/>
                        </a:rPr>
                        <a:t>に関すること</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〇外部からの電話対応や災害時の誘導アナウンスの多言語化。</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〇通訳ニーズの増加及び多言語化に伴い、通訳者の確保が年々困難になっている。</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　（特にベトナム語、ネパール語、タガログ語、ロシア語</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ウクライナ語など）。</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〇医師と患者の両者が第２言語で治療方針などについて話す際には、十分に意思疎通ができているか留意が必要。</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〇通訳者がいない時間帯の受け入れ。</a:t>
                      </a:r>
                      <a:endParaRPr kumimoji="1" lang="en-US" altLang="ja-JP" sz="105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79991376"/>
                  </a:ext>
                </a:extLst>
              </a:tr>
              <a:tr h="1396419">
                <a:tc>
                  <a:txBody>
                    <a:bodyPr/>
                    <a:lstStyle/>
                    <a:p>
                      <a:pPr algn="ctr"/>
                      <a:r>
                        <a:rPr kumimoji="1" lang="ja-JP" altLang="en-US" sz="1050" b="1" dirty="0" smtClean="0">
                          <a:latin typeface="Meiryo UI" panose="020B0604030504040204" pitchFamily="50" charset="-128"/>
                          <a:ea typeface="Meiryo UI" panose="020B0604030504040204" pitchFamily="50" charset="-128"/>
                        </a:rPr>
                        <a:t>患者受入れ</a:t>
                      </a:r>
                      <a:endParaRPr kumimoji="1" lang="en-US" altLang="ja-JP" sz="1050" b="1" dirty="0" smtClean="0">
                        <a:latin typeface="Meiryo UI" panose="020B0604030504040204" pitchFamily="50" charset="-128"/>
                        <a:ea typeface="Meiryo UI" panose="020B0604030504040204" pitchFamily="50" charset="-128"/>
                      </a:endParaRPr>
                    </a:p>
                    <a:p>
                      <a:pPr algn="ctr"/>
                      <a:r>
                        <a:rPr kumimoji="1" lang="ja-JP" altLang="en-US" sz="1050" b="1" dirty="0" smtClean="0">
                          <a:latin typeface="Meiryo UI" panose="020B0604030504040204" pitchFamily="50" charset="-128"/>
                          <a:ea typeface="Meiryo UI" panose="020B0604030504040204" pitchFamily="50" charset="-128"/>
                        </a:rPr>
                        <a:t>に関すること</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〇外国人は、医療機関の機能に応じて病院選定が必要であることを理解していないため、体調不良などの症状で特定機能病院に</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　 飛込みで受診される。そのため、医療機関の機能説明と理解を得たうえで、外国人対応可能な診療所の案内や、受診予約調整</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　 に時間を要している。予め入国時に説明案内、それと並行して、拠点・地域拠点間で、よりスムーズな連携が必要と考えている。</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〇多言語対応可能なクリニックがあまりないため、軽症や症状安定後の受入れ先の調整が難しい。</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〇外国人の診療は非常に時間を要するため、一般患者の待ち時間（特に産科）に影響する。</a:t>
                      </a:r>
                      <a:endParaRPr kumimoji="1" lang="en-US" altLang="ja-JP" sz="105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19188688"/>
                  </a:ext>
                </a:extLst>
              </a:tr>
              <a:tr h="631956">
                <a:tc>
                  <a:txBody>
                    <a:bodyPr/>
                    <a:lstStyle/>
                    <a:p>
                      <a:pPr algn="ctr"/>
                      <a:r>
                        <a:rPr kumimoji="1" lang="ja-JP" altLang="en-US" sz="1050" b="1" dirty="0" smtClean="0">
                          <a:latin typeface="Meiryo UI" panose="020B0604030504040204" pitchFamily="50" charset="-128"/>
                          <a:ea typeface="Meiryo UI" panose="020B0604030504040204" pitchFamily="50" charset="-128"/>
                        </a:rPr>
                        <a:t>医療費</a:t>
                      </a:r>
                      <a:endParaRPr kumimoji="1" lang="en-US" altLang="ja-JP" sz="1050" b="1" dirty="0" smtClean="0">
                        <a:latin typeface="Meiryo UI" panose="020B0604030504040204" pitchFamily="50" charset="-128"/>
                        <a:ea typeface="Meiryo UI" panose="020B0604030504040204" pitchFamily="50" charset="-128"/>
                      </a:endParaRPr>
                    </a:p>
                    <a:p>
                      <a:pPr algn="ctr"/>
                      <a:r>
                        <a:rPr kumimoji="1" lang="ja-JP" altLang="en-US" sz="1050" b="1" dirty="0" smtClean="0">
                          <a:latin typeface="Meiryo UI" panose="020B0604030504040204" pitchFamily="50" charset="-128"/>
                          <a:ea typeface="Meiryo UI" panose="020B0604030504040204" pitchFamily="50" charset="-128"/>
                        </a:rPr>
                        <a:t>に関すること</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〇特別対応に要した費用の徴収</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〇医療費の設定や支払いについて</a:t>
                      </a:r>
                    </a:p>
                  </a:txBody>
                  <a:tcPr anchor="ctr"/>
                </a:tc>
                <a:extLst>
                  <a:ext uri="{0D108BD9-81ED-4DB2-BD59-A6C34878D82A}">
                    <a16:rowId xmlns:a16="http://schemas.microsoft.com/office/drawing/2014/main" val="3975219982"/>
                  </a:ext>
                </a:extLst>
              </a:tr>
              <a:tr h="1877776">
                <a:tc>
                  <a:txBody>
                    <a:bodyPr/>
                    <a:lstStyle/>
                    <a:p>
                      <a:pPr algn="ctr"/>
                      <a:r>
                        <a:rPr kumimoji="1" lang="ja-JP" altLang="en-US" sz="1050" b="1" dirty="0" smtClean="0">
                          <a:latin typeface="Meiryo UI" panose="020B0604030504040204" pitchFamily="50" charset="-128"/>
                          <a:ea typeface="Meiryo UI" panose="020B0604030504040204" pitchFamily="50" charset="-128"/>
                        </a:rPr>
                        <a:t>その他</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〇訪日の重症入院患者は、帰国に向けて、支払面でのサポート（保険会社との連絡）、帰国便の調整（時期や座席の選定）、</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　 医療チームによる同行が必要かどうかなど、通常の患者よりも多くの介入が必要となる。病棟スタッフとの連携が密に求められるが、</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　 現状では次から次へと搬送される患者の対応に追われ、組織的に対応できていない状態。病棟スタッフと国際診療科スタッフ間の</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　 連携体制の構築が急務である。</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〇言語だけでなく、習慣や宗教などの文化的な側面を理解する必要がある。</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〇外国人患者の人数、言語の正確な集計。</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〇医療ツーリズムを介しての受診</a:t>
                      </a:r>
                      <a:endParaRPr kumimoji="1" lang="en-US" altLang="ja-JP" sz="105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15720759"/>
                  </a:ext>
                </a:extLst>
              </a:tr>
            </a:tbl>
          </a:graphicData>
        </a:graphic>
      </p:graphicFrame>
      <p:sp>
        <p:nvSpPr>
          <p:cNvPr id="2" name="スライド番号プレースホルダー 1"/>
          <p:cNvSpPr>
            <a:spLocks noGrp="1"/>
          </p:cNvSpPr>
          <p:nvPr>
            <p:ph type="sldNum" sz="quarter" idx="12"/>
          </p:nvPr>
        </p:nvSpPr>
        <p:spPr/>
        <p:txBody>
          <a:bodyPr/>
          <a:lstStyle/>
          <a:p>
            <a:fld id="{D3518B21-8B46-4D5B-A51D-5635EA7D41EC}" type="slidenum">
              <a:rPr kumimoji="1" lang="ja-JP" altLang="en-US" smtClean="0"/>
              <a:t>3</a:t>
            </a:fld>
            <a:endParaRPr kumimoji="1" lang="ja-JP" altLang="en-US"/>
          </a:p>
        </p:txBody>
      </p:sp>
    </p:spTree>
    <p:extLst>
      <p:ext uri="{BB962C8B-B14F-4D97-AF65-F5344CB8AC3E}">
        <p14:creationId xmlns:p14="http://schemas.microsoft.com/office/powerpoint/2010/main" val="1065120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35496" y="44624"/>
            <a:ext cx="9036496" cy="6741368"/>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solidFill>
                  <a:schemeClr val="tx1"/>
                </a:solidFill>
                <a:latin typeface="Meiryo UI" panose="020B0604030504040204" pitchFamily="50" charset="-128"/>
                <a:ea typeface="Meiryo UI" panose="020B0604030504040204" pitchFamily="50" charset="-128"/>
              </a:rPr>
              <a:t>　</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問</a:t>
            </a:r>
            <a:r>
              <a:rPr lang="en-US" altLang="ja-JP" sz="1200" b="1" dirty="0" smtClean="0">
                <a:solidFill>
                  <a:schemeClr val="tx1"/>
                </a:solidFill>
                <a:latin typeface="Meiryo UI" panose="020B0604030504040204" pitchFamily="50" charset="-128"/>
                <a:ea typeface="Meiryo UI" panose="020B0604030504040204" pitchFamily="50" charset="-128"/>
              </a:rPr>
              <a:t>2】</a:t>
            </a:r>
            <a:r>
              <a:rPr lang="ja-JP" altLang="en-US" sz="1200" b="1" dirty="0" smtClean="0">
                <a:solidFill>
                  <a:schemeClr val="tx1"/>
                </a:solidFill>
                <a:latin typeface="Meiryo UI" panose="020B0604030504040204" pitchFamily="50" charset="-128"/>
                <a:ea typeface="Meiryo UI" panose="020B0604030504040204" pitchFamily="50" charset="-128"/>
              </a:rPr>
              <a:t>外国人患者受入れ増加に伴う課題や、工夫されている対応方法</a:t>
            </a:r>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〇工夫されている対応方法</a:t>
            </a:r>
            <a:endParaRPr lang="en-US" altLang="ja-JP" sz="1200" b="1" dirty="0" smtClean="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599358159"/>
              </p:ext>
            </p:extLst>
          </p:nvPr>
        </p:nvGraphicFramePr>
        <p:xfrm>
          <a:off x="347972" y="1012180"/>
          <a:ext cx="8304245" cy="5153124"/>
        </p:xfrm>
        <a:graphic>
          <a:graphicData uri="http://schemas.openxmlformats.org/drawingml/2006/table">
            <a:tbl>
              <a:tblPr firstRow="1" bandRow="1">
                <a:tableStyleId>{7DF18680-E054-41AD-8BC1-D1AEF772440D}</a:tableStyleId>
              </a:tblPr>
              <a:tblGrid>
                <a:gridCol w="1137140">
                  <a:extLst>
                    <a:ext uri="{9D8B030D-6E8A-4147-A177-3AD203B41FA5}">
                      <a16:colId xmlns:a16="http://schemas.microsoft.com/office/drawing/2014/main" val="2651467305"/>
                    </a:ext>
                  </a:extLst>
                </a:gridCol>
                <a:gridCol w="7167105">
                  <a:extLst>
                    <a:ext uri="{9D8B030D-6E8A-4147-A177-3AD203B41FA5}">
                      <a16:colId xmlns:a16="http://schemas.microsoft.com/office/drawing/2014/main" val="562007389"/>
                    </a:ext>
                  </a:extLst>
                </a:gridCol>
              </a:tblGrid>
              <a:tr h="641942">
                <a:tc>
                  <a:txBody>
                    <a:bodyPr/>
                    <a:lstStyle/>
                    <a:p>
                      <a:pPr algn="ctr"/>
                      <a:r>
                        <a:rPr kumimoji="1" lang="ja-JP" altLang="en-US" sz="1400" dirty="0" smtClean="0">
                          <a:latin typeface="Meiryo UI" panose="020B0604030504040204" pitchFamily="50" charset="-128"/>
                          <a:ea typeface="Meiryo UI" panose="020B0604030504040204" pitchFamily="50" charset="-128"/>
                        </a:rPr>
                        <a:t>対応方法</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具体的内容</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72422635"/>
                  </a:ext>
                </a:extLst>
              </a:tr>
              <a:tr h="1820301">
                <a:tc>
                  <a:txBody>
                    <a:bodyPr/>
                    <a:lstStyle/>
                    <a:p>
                      <a:pPr algn="ctr"/>
                      <a:r>
                        <a:rPr kumimoji="1" lang="ja-JP" altLang="en-US" sz="1050" b="1" dirty="0" smtClean="0">
                          <a:latin typeface="Meiryo UI" panose="020B0604030504040204" pitchFamily="50" charset="-128"/>
                          <a:ea typeface="Meiryo UI" panose="020B0604030504040204" pitchFamily="50" charset="-128"/>
                        </a:rPr>
                        <a:t>コミュニケーション</a:t>
                      </a:r>
                      <a:endParaRPr kumimoji="1" lang="en-US" altLang="ja-JP" sz="1050" b="1" dirty="0" smtClean="0">
                        <a:latin typeface="Meiryo UI" panose="020B0604030504040204" pitchFamily="50" charset="-128"/>
                        <a:ea typeface="Meiryo UI" panose="020B0604030504040204" pitchFamily="50" charset="-128"/>
                      </a:endParaRPr>
                    </a:p>
                    <a:p>
                      <a:pPr algn="ctr"/>
                      <a:r>
                        <a:rPr kumimoji="1" lang="ja-JP" altLang="en-US" sz="1050" b="1" dirty="0" smtClean="0">
                          <a:latin typeface="Meiryo UI" panose="020B0604030504040204" pitchFamily="50" charset="-128"/>
                          <a:ea typeface="Meiryo UI" panose="020B0604030504040204" pitchFamily="50" charset="-128"/>
                        </a:rPr>
                        <a:t>に関すること</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050" dirty="0" smtClean="0">
                          <a:latin typeface="Meiryo UI" panose="020B0604030504040204" pitchFamily="50" charset="-128"/>
                          <a:ea typeface="Meiryo UI" panose="020B0604030504040204" pitchFamily="50" charset="-128"/>
                        </a:rPr>
                        <a:t>〇臨床修練により外国人医師を受け入れる。</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〇可能なかぎり、翻訳機を使用せず対面で対応できるように努めている。</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〇外国人患者関連の業務に専念できるように、常勤の</a:t>
                      </a:r>
                      <a:r>
                        <a:rPr kumimoji="1" lang="en-US" altLang="ja-JP" sz="1050" dirty="0" smtClean="0">
                          <a:latin typeface="Meiryo UI" panose="020B0604030504040204" pitchFamily="50" charset="-128"/>
                          <a:ea typeface="Meiryo UI" panose="020B0604030504040204" pitchFamily="50" charset="-128"/>
                        </a:rPr>
                        <a:t>ICM</a:t>
                      </a:r>
                      <a:r>
                        <a:rPr kumimoji="1" lang="ja-JP" altLang="en-US" sz="1050" dirty="0" smtClean="0">
                          <a:latin typeface="Meiryo UI" panose="020B0604030504040204" pitchFamily="50" charset="-128"/>
                          <a:ea typeface="Meiryo UI" panose="020B0604030504040204" pitchFamily="50" charset="-128"/>
                        </a:rPr>
                        <a:t>認定医療通訳士兼コーディネーターを総務課から患者総合支援センター</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へ異動。</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〇通訳担当の院内専用の電話を設置。</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〇医療通訳チームの組織</a:t>
                      </a:r>
                      <a:endParaRPr kumimoji="1" lang="en-US" altLang="ja-JP" sz="105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93075749"/>
                  </a:ext>
                </a:extLst>
              </a:tr>
              <a:tr h="712292">
                <a:tc>
                  <a:txBody>
                    <a:bodyPr/>
                    <a:lstStyle/>
                    <a:p>
                      <a:pPr algn="ctr"/>
                      <a:r>
                        <a:rPr kumimoji="1" lang="ja-JP" altLang="en-US" sz="1050" b="1" dirty="0" smtClean="0">
                          <a:latin typeface="Meiryo UI" panose="020B0604030504040204" pitchFamily="50" charset="-128"/>
                          <a:ea typeface="Meiryo UI" panose="020B0604030504040204" pitchFamily="50" charset="-128"/>
                        </a:rPr>
                        <a:t>患者受入れ</a:t>
                      </a:r>
                      <a:endParaRPr kumimoji="1" lang="en-US" altLang="ja-JP" sz="1050" b="1" dirty="0" smtClean="0">
                        <a:latin typeface="Meiryo UI" panose="020B0604030504040204" pitchFamily="50" charset="-128"/>
                        <a:ea typeface="Meiryo UI" panose="020B0604030504040204" pitchFamily="50" charset="-128"/>
                      </a:endParaRPr>
                    </a:p>
                    <a:p>
                      <a:pPr algn="ctr"/>
                      <a:r>
                        <a:rPr kumimoji="1" lang="ja-JP" altLang="en-US" sz="1050" b="1" dirty="0" smtClean="0">
                          <a:latin typeface="Meiryo UI" panose="020B0604030504040204" pitchFamily="50" charset="-128"/>
                          <a:ea typeface="Meiryo UI" panose="020B0604030504040204" pitchFamily="50" charset="-128"/>
                        </a:rPr>
                        <a:t>に関すること</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050" dirty="0" smtClean="0">
                          <a:latin typeface="Meiryo UI" panose="020B0604030504040204" pitchFamily="50" charset="-128"/>
                          <a:ea typeface="Meiryo UI" panose="020B0604030504040204" pitchFamily="50" charset="-128"/>
                        </a:rPr>
                        <a:t>〇他の医療機関と情報共有を行うようになった。</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〇海外の旅行保険加入している旅行者もなるべく受け入れるようにしている。</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95818071"/>
                  </a:ext>
                </a:extLst>
              </a:tr>
              <a:tr h="1266297">
                <a:tc>
                  <a:txBody>
                    <a:bodyPr/>
                    <a:lstStyle/>
                    <a:p>
                      <a:pPr algn="ctr"/>
                      <a:r>
                        <a:rPr kumimoji="1" lang="ja-JP" altLang="en-US" sz="1050" b="1" dirty="0" smtClean="0">
                          <a:latin typeface="Meiryo UI" panose="020B0604030504040204" pitchFamily="50" charset="-128"/>
                          <a:ea typeface="Meiryo UI" panose="020B0604030504040204" pitchFamily="50" charset="-128"/>
                        </a:rPr>
                        <a:t>医療費</a:t>
                      </a:r>
                      <a:endParaRPr kumimoji="1" lang="en-US" altLang="ja-JP" sz="1050" b="1" dirty="0" smtClean="0">
                        <a:latin typeface="Meiryo UI" panose="020B0604030504040204" pitchFamily="50" charset="-128"/>
                        <a:ea typeface="Meiryo UI" panose="020B0604030504040204" pitchFamily="50" charset="-128"/>
                      </a:endParaRPr>
                    </a:p>
                    <a:p>
                      <a:pPr algn="ctr"/>
                      <a:r>
                        <a:rPr kumimoji="1" lang="ja-JP" altLang="en-US" sz="1050" b="1" dirty="0" smtClean="0">
                          <a:latin typeface="Meiryo UI" panose="020B0604030504040204" pitchFamily="50" charset="-128"/>
                          <a:ea typeface="Meiryo UI" panose="020B0604030504040204" pitchFamily="50" charset="-128"/>
                        </a:rPr>
                        <a:t>に関すること</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050" dirty="0" smtClean="0">
                          <a:latin typeface="Meiryo UI" panose="020B0604030504040204" pitchFamily="50" charset="-128"/>
                          <a:ea typeface="Meiryo UI" panose="020B0604030504040204" pitchFamily="50" charset="-128"/>
                        </a:rPr>
                        <a:t>〇訪日外国人の救急入院で医療費が高額になりそうなケースでは、未収リスクの低減のため、日本での滞在期間・旅行保険の有無・</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支払い能力等を踏まえながら、治療方針の相談や関係者との調整を行っている。</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〇診療費のクレジットカードでの支払いを可能としている。</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〇未収対策として、「診療契約書」及び「デポジット制」を導入。</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55413584"/>
                  </a:ext>
                </a:extLst>
              </a:tr>
              <a:tr h="712292">
                <a:tc>
                  <a:txBody>
                    <a:bodyPr/>
                    <a:lstStyle/>
                    <a:p>
                      <a:pPr algn="ctr"/>
                      <a:r>
                        <a:rPr kumimoji="1" lang="ja-JP" altLang="en-US" sz="1050" b="1" dirty="0" smtClean="0">
                          <a:latin typeface="Meiryo UI" panose="020B0604030504040204" pitchFamily="50" charset="-128"/>
                          <a:ea typeface="Meiryo UI" panose="020B0604030504040204" pitchFamily="50" charset="-128"/>
                        </a:rPr>
                        <a:t>その他</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050" dirty="0" smtClean="0">
                          <a:latin typeface="Meiryo UI" panose="020B0604030504040204" pitchFamily="50" charset="-128"/>
                          <a:ea typeface="Meiryo UI" panose="020B0604030504040204" pitchFamily="50" charset="-128"/>
                        </a:rPr>
                        <a:t>〇</a:t>
                      </a:r>
                      <a:r>
                        <a:rPr kumimoji="1" lang="en-US" altLang="ja-JP" sz="1050" dirty="0" smtClean="0">
                          <a:latin typeface="Meiryo UI" panose="020B0604030504040204" pitchFamily="50" charset="-128"/>
                          <a:ea typeface="Meiryo UI" panose="020B0604030504040204" pitchFamily="50" charset="-128"/>
                        </a:rPr>
                        <a:t>JMIP</a:t>
                      </a:r>
                      <a:r>
                        <a:rPr kumimoji="1" lang="ja-JP" altLang="en-US" sz="1050" dirty="0" smtClean="0">
                          <a:latin typeface="Meiryo UI" panose="020B0604030504040204" pitchFamily="50" charset="-128"/>
                          <a:ea typeface="Meiryo UI" panose="020B0604030504040204" pitchFamily="50" charset="-128"/>
                        </a:rPr>
                        <a:t>基準を満たせるよう受け入れ態勢の強化。</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〇病棟スタッフからの要望を受け、外国人患者の帰国に向けてのフローを作成中。</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28784992"/>
                  </a:ext>
                </a:extLst>
              </a:tr>
            </a:tbl>
          </a:graphicData>
        </a:graphic>
      </p:graphicFrame>
      <p:sp>
        <p:nvSpPr>
          <p:cNvPr id="2" name="スライド番号プレースホルダー 1"/>
          <p:cNvSpPr>
            <a:spLocks noGrp="1"/>
          </p:cNvSpPr>
          <p:nvPr>
            <p:ph type="sldNum" sz="quarter" idx="12"/>
          </p:nvPr>
        </p:nvSpPr>
        <p:spPr/>
        <p:txBody>
          <a:bodyPr/>
          <a:lstStyle/>
          <a:p>
            <a:fld id="{D3518B21-8B46-4D5B-A51D-5635EA7D41EC}" type="slidenum">
              <a:rPr kumimoji="1" lang="ja-JP" altLang="en-US" smtClean="0"/>
              <a:t>4</a:t>
            </a:fld>
            <a:endParaRPr kumimoji="1" lang="ja-JP" altLang="en-US"/>
          </a:p>
        </p:txBody>
      </p:sp>
    </p:spTree>
    <p:extLst>
      <p:ext uri="{BB962C8B-B14F-4D97-AF65-F5344CB8AC3E}">
        <p14:creationId xmlns:p14="http://schemas.microsoft.com/office/powerpoint/2010/main" val="3547397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35496" y="4170"/>
            <a:ext cx="9090030" cy="6809206"/>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solidFill>
                  <a:schemeClr val="tx1"/>
                </a:solidFill>
                <a:latin typeface="Meiryo UI" panose="020B0604030504040204" pitchFamily="50" charset="-128"/>
                <a:ea typeface="Meiryo UI" panose="020B0604030504040204" pitchFamily="50" charset="-128"/>
              </a:rPr>
              <a:t>　</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問</a:t>
            </a:r>
            <a:r>
              <a:rPr lang="en-US" altLang="ja-JP" sz="1200" b="1" dirty="0" smtClean="0">
                <a:solidFill>
                  <a:schemeClr val="tx1"/>
                </a:solidFill>
                <a:latin typeface="Meiryo UI" panose="020B0604030504040204" pitchFamily="50" charset="-128"/>
                <a:ea typeface="Meiryo UI" panose="020B0604030504040204" pitchFamily="50" charset="-128"/>
              </a:rPr>
              <a:t>3】 </a:t>
            </a:r>
            <a:r>
              <a:rPr lang="ja-JP" altLang="en-US" sz="1200" b="1" dirty="0" smtClean="0">
                <a:solidFill>
                  <a:schemeClr val="tx1"/>
                </a:solidFill>
                <a:latin typeface="Meiryo UI" panose="020B0604030504040204" pitchFamily="50" charset="-128"/>
                <a:ea typeface="Meiryo UI" panose="020B0604030504040204" pitchFamily="50" charset="-128"/>
              </a:rPr>
              <a:t>自院で行われている取組内容</a:t>
            </a:r>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endParaRPr lang="ja-JP" altLang="en-US" sz="800" dirty="0">
              <a:solidFill>
                <a:schemeClr val="tx1"/>
              </a:solidFill>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631121557"/>
              </p:ext>
            </p:extLst>
          </p:nvPr>
        </p:nvGraphicFramePr>
        <p:xfrm>
          <a:off x="576409" y="3012248"/>
          <a:ext cx="8292075" cy="2684170"/>
        </p:xfrm>
        <a:graphic>
          <a:graphicData uri="http://schemas.openxmlformats.org/drawingml/2006/table">
            <a:tbl>
              <a:tblPr firstRow="1" bandRow="1">
                <a:tableStyleId>{7DF18680-E054-41AD-8BC1-D1AEF772440D}</a:tableStyleId>
              </a:tblPr>
              <a:tblGrid>
                <a:gridCol w="1163283">
                  <a:extLst>
                    <a:ext uri="{9D8B030D-6E8A-4147-A177-3AD203B41FA5}">
                      <a16:colId xmlns:a16="http://schemas.microsoft.com/office/drawing/2014/main" val="78395682"/>
                    </a:ext>
                  </a:extLst>
                </a:gridCol>
                <a:gridCol w="7128792">
                  <a:extLst>
                    <a:ext uri="{9D8B030D-6E8A-4147-A177-3AD203B41FA5}">
                      <a16:colId xmlns:a16="http://schemas.microsoft.com/office/drawing/2014/main" val="1330078063"/>
                    </a:ext>
                  </a:extLst>
                </a:gridCol>
              </a:tblGrid>
              <a:tr h="553488">
                <a:tc>
                  <a:txBody>
                    <a:bodyPr/>
                    <a:lstStyle/>
                    <a:p>
                      <a:pPr algn="ctr"/>
                      <a:r>
                        <a:rPr kumimoji="1" lang="ja-JP" altLang="en-US" sz="1400" dirty="0" smtClean="0">
                          <a:latin typeface="Meiryo UI" panose="020B0604030504040204" pitchFamily="50" charset="-128"/>
                          <a:ea typeface="Meiryo UI" panose="020B0604030504040204" pitchFamily="50" charset="-128"/>
                        </a:rPr>
                        <a:t>その他取組</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具体的内容</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05430033"/>
                  </a:ext>
                </a:extLst>
              </a:tr>
              <a:tr h="1015392">
                <a:tc>
                  <a:txBody>
                    <a:bodyPr/>
                    <a:lstStyle/>
                    <a:p>
                      <a:pPr algn="ctr"/>
                      <a:r>
                        <a:rPr kumimoji="1" lang="ja-JP" altLang="en-US" sz="1050" b="1" dirty="0" smtClean="0">
                          <a:latin typeface="Meiryo UI" panose="020B0604030504040204" pitchFamily="50" charset="-128"/>
                          <a:ea typeface="Meiryo UI" panose="020B0604030504040204" pitchFamily="50" charset="-128"/>
                        </a:rPr>
                        <a:t>コミュニケーション</a:t>
                      </a:r>
                      <a:endParaRPr kumimoji="1" lang="en-US" altLang="ja-JP" sz="1050" b="1" dirty="0" smtClean="0">
                        <a:latin typeface="Meiryo UI" panose="020B0604030504040204" pitchFamily="50" charset="-128"/>
                        <a:ea typeface="Meiryo UI" panose="020B0604030504040204" pitchFamily="50" charset="-128"/>
                      </a:endParaRPr>
                    </a:p>
                    <a:p>
                      <a:pPr algn="ctr"/>
                      <a:r>
                        <a:rPr kumimoji="1" lang="ja-JP" altLang="en-US" sz="1050" b="1" dirty="0" smtClean="0">
                          <a:latin typeface="Meiryo UI" panose="020B0604030504040204" pitchFamily="50" charset="-128"/>
                          <a:ea typeface="Meiryo UI" panose="020B0604030504040204" pitchFamily="50" charset="-128"/>
                        </a:rPr>
                        <a:t>に関すること</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〇外国語対応可能職員のリストを作成</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〇院内案内図・院内表記を英語で表記</a:t>
                      </a:r>
                    </a:p>
                  </a:txBody>
                  <a:tcPr anchor="ctr"/>
                </a:tc>
                <a:extLst>
                  <a:ext uri="{0D108BD9-81ED-4DB2-BD59-A6C34878D82A}">
                    <a16:rowId xmlns:a16="http://schemas.microsoft.com/office/drawing/2014/main" val="779991376"/>
                  </a:ext>
                </a:extLst>
              </a:tr>
              <a:tr h="1115290">
                <a:tc>
                  <a:txBody>
                    <a:bodyPr/>
                    <a:lstStyle/>
                    <a:p>
                      <a:pPr algn="ctr"/>
                      <a:r>
                        <a:rPr kumimoji="1" lang="ja-JP" altLang="en-US" sz="1050" b="1" dirty="0" smtClean="0">
                          <a:latin typeface="Meiryo UI" panose="020B0604030504040204" pitchFamily="50" charset="-128"/>
                          <a:ea typeface="Meiryo UI" panose="020B0604030504040204" pitchFamily="50" charset="-128"/>
                        </a:rPr>
                        <a:t>その他</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〇英語による書類発行は認定医療通訳士兼ドクターズクラークが作成している。書類即時発行が必要となるインバウンドの患者の</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　 場合、当該職員が診断書を作成し医師の確認後即発行している。</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〇院内文書が多言語化されていることや、遠隔通訳や通訳機が利用可能であることを、定期的に周知している。</a:t>
                      </a:r>
                      <a:endParaRPr kumimoji="1" lang="en-US" altLang="ja-JP" sz="105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125846145"/>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261007939"/>
              </p:ext>
            </p:extLst>
          </p:nvPr>
        </p:nvGraphicFramePr>
        <p:xfrm>
          <a:off x="611560" y="404665"/>
          <a:ext cx="6552728" cy="2304255"/>
        </p:xfrm>
        <a:graphic>
          <a:graphicData uri="http://schemas.openxmlformats.org/drawingml/2006/table">
            <a:tbl>
              <a:tblPr firstRow="1" bandRow="1">
                <a:tableStyleId>{7DF18680-E054-41AD-8BC1-D1AEF772440D}</a:tableStyleId>
              </a:tblPr>
              <a:tblGrid>
                <a:gridCol w="2957603">
                  <a:extLst>
                    <a:ext uri="{9D8B030D-6E8A-4147-A177-3AD203B41FA5}">
                      <a16:colId xmlns:a16="http://schemas.microsoft.com/office/drawing/2014/main" val="3917335310"/>
                    </a:ext>
                  </a:extLst>
                </a:gridCol>
                <a:gridCol w="1780270">
                  <a:extLst>
                    <a:ext uri="{9D8B030D-6E8A-4147-A177-3AD203B41FA5}">
                      <a16:colId xmlns:a16="http://schemas.microsoft.com/office/drawing/2014/main" val="577782300"/>
                    </a:ext>
                  </a:extLst>
                </a:gridCol>
                <a:gridCol w="1814855">
                  <a:extLst>
                    <a:ext uri="{9D8B030D-6E8A-4147-A177-3AD203B41FA5}">
                      <a16:colId xmlns:a16="http://schemas.microsoft.com/office/drawing/2014/main" val="210728559"/>
                    </a:ext>
                  </a:extLst>
                </a:gridCol>
              </a:tblGrid>
              <a:tr h="4608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取組内容</a:t>
                      </a: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あり</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なし</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71774538"/>
                  </a:ext>
                </a:extLst>
              </a:tr>
              <a:tr h="460851">
                <a:tc>
                  <a:txBody>
                    <a:bodyPr/>
                    <a:lstStyle/>
                    <a:p>
                      <a:pPr algn="ctr"/>
                      <a:r>
                        <a:rPr kumimoji="1" lang="ja-JP" altLang="en-US" sz="1050" b="1" dirty="0" smtClean="0">
                          <a:latin typeface="Meiryo UI" panose="020B0604030504040204" pitchFamily="50" charset="-128"/>
                          <a:ea typeface="Meiryo UI" panose="020B0604030504040204" pitchFamily="50" charset="-128"/>
                        </a:rPr>
                        <a:t>院内文書の多言語化</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２６</a:t>
                      </a:r>
                      <a:endParaRPr kumimoji="1" lang="en-US" altLang="ja-JP" sz="1200" b="1"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４</a:t>
                      </a:r>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51498916"/>
                  </a:ext>
                </a:extLst>
              </a:tr>
              <a:tr h="460851">
                <a:tc>
                  <a:txBody>
                    <a:bodyPr/>
                    <a:lstStyle/>
                    <a:p>
                      <a:pPr algn="ctr"/>
                      <a:r>
                        <a:rPr kumimoji="1" lang="ja-JP" altLang="en-US" sz="1050" b="1" dirty="0" smtClean="0">
                          <a:latin typeface="Meiryo UI" panose="020B0604030504040204" pitchFamily="50" charset="-128"/>
                          <a:ea typeface="Meiryo UI" panose="020B0604030504040204" pitchFamily="50" charset="-128"/>
                        </a:rPr>
                        <a:t>外国人患者対応マニュアルの整備</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１７</a:t>
                      </a:r>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１３</a:t>
                      </a:r>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054443687"/>
                  </a:ext>
                </a:extLst>
              </a:tr>
              <a:tr h="460851">
                <a:tc>
                  <a:txBody>
                    <a:bodyPr/>
                    <a:lstStyle/>
                    <a:p>
                      <a:pPr algn="ctr"/>
                      <a:r>
                        <a:rPr kumimoji="1" lang="ja-JP" altLang="en-US" sz="1050" b="1" dirty="0" smtClean="0">
                          <a:latin typeface="Meiryo UI" panose="020B0604030504040204" pitchFamily="50" charset="-128"/>
                          <a:ea typeface="Meiryo UI" panose="020B0604030504040204" pitchFamily="50" charset="-128"/>
                        </a:rPr>
                        <a:t>外国人患者受入れに係る院内研修</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８</a:t>
                      </a:r>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２１</a:t>
                      </a:r>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09558797"/>
                  </a:ext>
                </a:extLst>
              </a:tr>
              <a:tr h="460851">
                <a:tc>
                  <a:txBody>
                    <a:bodyPr/>
                    <a:lstStyle/>
                    <a:p>
                      <a:pPr algn="ctr"/>
                      <a:r>
                        <a:rPr kumimoji="1" lang="ja-JP" altLang="en-US" sz="1050" b="1" dirty="0" smtClean="0">
                          <a:latin typeface="Meiryo UI" panose="020B0604030504040204" pitchFamily="50" charset="-128"/>
                          <a:ea typeface="Meiryo UI" panose="020B0604030504040204" pitchFamily="50" charset="-128"/>
                        </a:rPr>
                        <a:t>院外の医療機関、関係機関との連携</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１４</a:t>
                      </a:r>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１６</a:t>
                      </a:r>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03230142"/>
                  </a:ext>
                </a:extLst>
              </a:tr>
            </a:tbl>
          </a:graphicData>
        </a:graphic>
      </p:graphicFrame>
      <p:sp>
        <p:nvSpPr>
          <p:cNvPr id="2" name="スライド番号プレースホルダー 1"/>
          <p:cNvSpPr>
            <a:spLocks noGrp="1"/>
          </p:cNvSpPr>
          <p:nvPr>
            <p:ph type="sldNum" sz="quarter" idx="12"/>
          </p:nvPr>
        </p:nvSpPr>
        <p:spPr/>
        <p:txBody>
          <a:bodyPr/>
          <a:lstStyle/>
          <a:p>
            <a:fld id="{D3518B21-8B46-4D5B-A51D-5635EA7D41EC}" type="slidenum">
              <a:rPr kumimoji="1" lang="ja-JP" altLang="en-US" smtClean="0"/>
              <a:t>5</a:t>
            </a:fld>
            <a:endParaRPr kumimoji="1" lang="ja-JP" altLang="en-US"/>
          </a:p>
        </p:txBody>
      </p:sp>
    </p:spTree>
    <p:extLst>
      <p:ext uri="{BB962C8B-B14F-4D97-AF65-F5344CB8AC3E}">
        <p14:creationId xmlns:p14="http://schemas.microsoft.com/office/powerpoint/2010/main" val="2091085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35496" y="54590"/>
            <a:ext cx="9090030" cy="6758785"/>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solidFill>
                  <a:schemeClr val="tx1"/>
                </a:solidFill>
                <a:latin typeface="Meiryo UI" panose="020B0604030504040204" pitchFamily="50" charset="-128"/>
                <a:ea typeface="Meiryo UI" panose="020B0604030504040204" pitchFamily="50" charset="-128"/>
              </a:rPr>
              <a:t>　</a:t>
            </a:r>
            <a:endParaRPr lang="en-US" altLang="ja-JP" sz="800" dirty="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問</a:t>
            </a:r>
            <a:r>
              <a:rPr lang="en-US" altLang="ja-JP" sz="1200" b="1" dirty="0" smtClean="0">
                <a:solidFill>
                  <a:schemeClr val="tx1"/>
                </a:solidFill>
                <a:latin typeface="Meiryo UI" panose="020B0604030504040204" pitchFamily="50" charset="-128"/>
                <a:ea typeface="Meiryo UI" panose="020B0604030504040204" pitchFamily="50" charset="-128"/>
              </a:rPr>
              <a:t>4】 </a:t>
            </a:r>
            <a:r>
              <a:rPr lang="ja-JP" altLang="en-US" sz="1200" b="1" dirty="0" smtClean="0">
                <a:solidFill>
                  <a:schemeClr val="tx1"/>
                </a:solidFill>
                <a:latin typeface="Meiryo UI" panose="020B0604030504040204" pitchFamily="50" charset="-128"/>
                <a:ea typeface="Meiryo UI" panose="020B0604030504040204" pitchFamily="50" charset="-128"/>
              </a:rPr>
              <a:t>選定結果の自院スタッフへの周知</a:t>
            </a:r>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endParaRPr lang="ja-JP" altLang="en-US" sz="800" dirty="0">
              <a:solidFill>
                <a:schemeClr val="tx1"/>
              </a:solidFill>
              <a:latin typeface="Meiryo UI" panose="020B0604030504040204" pitchFamily="50" charset="-128"/>
              <a:ea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7631646"/>
              </p:ext>
            </p:extLst>
          </p:nvPr>
        </p:nvGraphicFramePr>
        <p:xfrm>
          <a:off x="611560" y="692696"/>
          <a:ext cx="5760640" cy="1872208"/>
        </p:xfrm>
        <a:graphic>
          <a:graphicData uri="http://schemas.openxmlformats.org/drawingml/2006/table">
            <a:tbl>
              <a:tblPr firstRow="1" bandRow="1">
                <a:tableStyleId>{7DF18680-E054-41AD-8BC1-D1AEF772440D}</a:tableStyleId>
              </a:tblPr>
              <a:tblGrid>
                <a:gridCol w="3632611">
                  <a:extLst>
                    <a:ext uri="{9D8B030D-6E8A-4147-A177-3AD203B41FA5}">
                      <a16:colId xmlns:a16="http://schemas.microsoft.com/office/drawing/2014/main" val="1182446223"/>
                    </a:ext>
                  </a:extLst>
                </a:gridCol>
                <a:gridCol w="2128029">
                  <a:extLst>
                    <a:ext uri="{9D8B030D-6E8A-4147-A177-3AD203B41FA5}">
                      <a16:colId xmlns:a16="http://schemas.microsoft.com/office/drawing/2014/main" val="2818270274"/>
                    </a:ext>
                  </a:extLst>
                </a:gridCol>
              </a:tblGrid>
              <a:tr h="4026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周知範囲</a:t>
                      </a: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医療機関数</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01513627"/>
                  </a:ext>
                </a:extLst>
              </a:tr>
              <a:tr h="489861">
                <a:tc>
                  <a:txBody>
                    <a:bodyPr/>
                    <a:lstStyle/>
                    <a:p>
                      <a:pPr algn="ctr"/>
                      <a:r>
                        <a:rPr kumimoji="1" lang="ja-JP" altLang="en-US" sz="1050" b="1" dirty="0" smtClean="0">
                          <a:latin typeface="Meiryo UI" panose="020B0604030504040204" pitchFamily="50" charset="-128"/>
                          <a:ea typeface="Meiryo UI" panose="020B0604030504040204" pitchFamily="50" charset="-128"/>
                        </a:rPr>
                        <a:t>院内全体</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１７</a:t>
                      </a:r>
                      <a:endParaRPr kumimoji="1" lang="en-US" altLang="ja-JP" sz="1200" b="1"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85382954"/>
                  </a:ext>
                </a:extLst>
              </a:tr>
              <a:tr h="489861">
                <a:tc>
                  <a:txBody>
                    <a:bodyPr/>
                    <a:lstStyle/>
                    <a:p>
                      <a:pPr algn="ctr"/>
                      <a:r>
                        <a:rPr kumimoji="1" lang="ja-JP" altLang="en-US" sz="1050" b="1" dirty="0" smtClean="0">
                          <a:latin typeface="Meiryo UI" panose="020B0604030504040204" pitchFamily="50" charset="-128"/>
                          <a:ea typeface="Meiryo UI" panose="020B0604030504040204" pitchFamily="50" charset="-128"/>
                        </a:rPr>
                        <a:t>特定部署・その他</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７</a:t>
                      </a:r>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19669960"/>
                  </a:ext>
                </a:extLst>
              </a:tr>
              <a:tr h="489861">
                <a:tc>
                  <a:txBody>
                    <a:bodyPr/>
                    <a:lstStyle/>
                    <a:p>
                      <a:pPr algn="ctr"/>
                      <a:r>
                        <a:rPr kumimoji="1" lang="ja-JP" altLang="en-US" sz="1050" b="1" dirty="0" smtClean="0">
                          <a:latin typeface="Meiryo UI" panose="020B0604030504040204" pitchFamily="50" charset="-128"/>
                          <a:ea typeface="Meiryo UI" panose="020B0604030504040204" pitchFamily="50" charset="-128"/>
                        </a:rPr>
                        <a:t>周知していない</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３</a:t>
                      </a:r>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32789896"/>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972888956"/>
              </p:ext>
            </p:extLst>
          </p:nvPr>
        </p:nvGraphicFramePr>
        <p:xfrm>
          <a:off x="611560" y="2924944"/>
          <a:ext cx="5760640" cy="2808312"/>
        </p:xfrm>
        <a:graphic>
          <a:graphicData uri="http://schemas.openxmlformats.org/drawingml/2006/table">
            <a:tbl>
              <a:tblPr firstRow="1" bandRow="1">
                <a:tableStyleId>{7DF18680-E054-41AD-8BC1-D1AEF772440D}</a:tableStyleId>
              </a:tblPr>
              <a:tblGrid>
                <a:gridCol w="5760640">
                  <a:extLst>
                    <a:ext uri="{9D8B030D-6E8A-4147-A177-3AD203B41FA5}">
                      <a16:colId xmlns:a16="http://schemas.microsoft.com/office/drawing/2014/main" val="2231714931"/>
                    </a:ext>
                  </a:extLst>
                </a:gridCol>
              </a:tblGrid>
              <a:tr h="478429">
                <a:tc>
                  <a:txBody>
                    <a:bodyPr/>
                    <a:lstStyle/>
                    <a:p>
                      <a:pPr algn="ctr"/>
                      <a:r>
                        <a:rPr kumimoji="1" lang="ja-JP" altLang="en-US" sz="1400" dirty="0" smtClean="0">
                          <a:latin typeface="Meiryo UI" panose="020B0604030504040204" pitchFamily="50" charset="-128"/>
                          <a:ea typeface="Meiryo UI" panose="020B0604030504040204" pitchFamily="50" charset="-128"/>
                        </a:rPr>
                        <a:t>周知方法</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52615545"/>
                  </a:ext>
                </a:extLst>
              </a:tr>
              <a:tr h="2329883">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〇病院内の全体会議</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〇院内イントラを用いて周知</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〇院内広報誌</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〇院内メール</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〇選定された際に受理した</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選定通知書</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により周知</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〇毎年新入会者に紹介</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〇年報に記載</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a:t>
                      </a:r>
                      <a:r>
                        <a:rPr kumimoji="1" lang="en-US" altLang="ja-JP" sz="1050" dirty="0" smtClean="0">
                          <a:latin typeface="Meiryo UI" panose="020B0604030504040204" pitchFamily="50" charset="-128"/>
                          <a:ea typeface="Meiryo UI" panose="020B0604030504040204" pitchFamily="50" charset="-128"/>
                        </a:rPr>
                        <a:t>e-learning</a:t>
                      </a:r>
                    </a:p>
                  </a:txBody>
                  <a:tcPr anchor="ctr"/>
                </a:tc>
                <a:extLst>
                  <a:ext uri="{0D108BD9-81ED-4DB2-BD59-A6C34878D82A}">
                    <a16:rowId xmlns:a16="http://schemas.microsoft.com/office/drawing/2014/main" val="378106872"/>
                  </a:ext>
                </a:extLst>
              </a:tr>
            </a:tbl>
          </a:graphicData>
        </a:graphic>
      </p:graphicFrame>
      <p:sp>
        <p:nvSpPr>
          <p:cNvPr id="2" name="スライド番号プレースホルダー 1"/>
          <p:cNvSpPr>
            <a:spLocks noGrp="1"/>
          </p:cNvSpPr>
          <p:nvPr>
            <p:ph type="sldNum" sz="quarter" idx="12"/>
          </p:nvPr>
        </p:nvSpPr>
        <p:spPr/>
        <p:txBody>
          <a:bodyPr/>
          <a:lstStyle/>
          <a:p>
            <a:fld id="{D3518B21-8B46-4D5B-A51D-5635EA7D41EC}" type="slidenum">
              <a:rPr kumimoji="1" lang="ja-JP" altLang="en-US" smtClean="0"/>
              <a:t>6</a:t>
            </a:fld>
            <a:endParaRPr kumimoji="1" lang="ja-JP" altLang="en-US"/>
          </a:p>
        </p:txBody>
      </p:sp>
    </p:spTree>
    <p:extLst>
      <p:ext uri="{BB962C8B-B14F-4D97-AF65-F5344CB8AC3E}">
        <p14:creationId xmlns:p14="http://schemas.microsoft.com/office/powerpoint/2010/main" val="2979434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53970" y="44625"/>
            <a:ext cx="9054534" cy="6738312"/>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solidFill>
                  <a:schemeClr val="tx1"/>
                </a:solidFill>
                <a:latin typeface="Meiryo UI" panose="020B0604030504040204" pitchFamily="50" charset="-128"/>
                <a:ea typeface="Meiryo UI" panose="020B0604030504040204" pitchFamily="50" charset="-128"/>
              </a:rPr>
              <a:t>　</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問</a:t>
            </a:r>
            <a:r>
              <a:rPr lang="en-US" altLang="ja-JP" sz="1200" b="1" dirty="0">
                <a:solidFill>
                  <a:schemeClr val="tx1"/>
                </a:solidFill>
                <a:latin typeface="Meiryo UI" panose="020B0604030504040204" pitchFamily="50" charset="-128"/>
                <a:ea typeface="Meiryo UI" panose="020B0604030504040204" pitchFamily="50" charset="-128"/>
              </a:rPr>
              <a:t>5</a:t>
            </a:r>
            <a:r>
              <a:rPr lang="en-US" altLang="ja-JP" sz="1200" b="1" dirty="0" smtClean="0">
                <a:solidFill>
                  <a:schemeClr val="tx1"/>
                </a:solidFill>
                <a:latin typeface="Meiryo UI" panose="020B0604030504040204" pitchFamily="50" charset="-128"/>
                <a:ea typeface="Meiryo UI" panose="020B0604030504040204" pitchFamily="50" charset="-128"/>
              </a:rPr>
              <a:t>-1】 </a:t>
            </a:r>
            <a:r>
              <a:rPr lang="ja-JP" altLang="en-US" sz="1200" b="1" dirty="0" smtClean="0">
                <a:solidFill>
                  <a:schemeClr val="tx1"/>
                </a:solidFill>
                <a:latin typeface="Meiryo UI" panose="020B0604030504040204" pitchFamily="50" charset="-128"/>
                <a:ea typeface="Meiryo UI" panose="020B0604030504040204" pitchFamily="50" charset="-128"/>
              </a:rPr>
              <a:t>医療通訳者や国際コーディネーターの配置</a:t>
            </a:r>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a:t>
            </a:r>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268801578"/>
              </p:ext>
            </p:extLst>
          </p:nvPr>
        </p:nvGraphicFramePr>
        <p:xfrm>
          <a:off x="583747" y="352363"/>
          <a:ext cx="6292509" cy="1204428"/>
        </p:xfrm>
        <a:graphic>
          <a:graphicData uri="http://schemas.openxmlformats.org/drawingml/2006/table">
            <a:tbl>
              <a:tblPr firstRow="1" bandRow="1">
                <a:tableStyleId>{7DF18680-E054-41AD-8BC1-D1AEF772440D}</a:tableStyleId>
              </a:tblPr>
              <a:tblGrid>
                <a:gridCol w="2232075">
                  <a:extLst>
                    <a:ext uri="{9D8B030D-6E8A-4147-A177-3AD203B41FA5}">
                      <a16:colId xmlns:a16="http://schemas.microsoft.com/office/drawing/2014/main" val="1363733365"/>
                    </a:ext>
                  </a:extLst>
                </a:gridCol>
                <a:gridCol w="2030217">
                  <a:extLst>
                    <a:ext uri="{9D8B030D-6E8A-4147-A177-3AD203B41FA5}">
                      <a16:colId xmlns:a16="http://schemas.microsoft.com/office/drawing/2014/main" val="1397299384"/>
                    </a:ext>
                  </a:extLst>
                </a:gridCol>
                <a:gridCol w="2030217">
                  <a:extLst>
                    <a:ext uri="{9D8B030D-6E8A-4147-A177-3AD203B41FA5}">
                      <a16:colId xmlns:a16="http://schemas.microsoft.com/office/drawing/2014/main" val="2932174660"/>
                    </a:ext>
                  </a:extLst>
                </a:gridCol>
              </a:tblGrid>
              <a:tr h="400601">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あり</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なし</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25009444"/>
                  </a:ext>
                </a:extLst>
              </a:tr>
              <a:tr h="443286">
                <a:tc>
                  <a:txBody>
                    <a:bodyPr/>
                    <a:lstStyle/>
                    <a:p>
                      <a:pPr algn="ctr"/>
                      <a:r>
                        <a:rPr kumimoji="1" lang="ja-JP" altLang="en-US" sz="1050" b="1" dirty="0" smtClean="0">
                          <a:latin typeface="Meiryo UI" panose="020B0604030504040204" pitchFamily="50" charset="-128"/>
                          <a:ea typeface="Meiryo UI" panose="020B0604030504040204" pitchFamily="50" charset="-128"/>
                        </a:rPr>
                        <a:t>医療通訳者</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１２</a:t>
                      </a:r>
                      <a:endParaRPr kumimoji="1" lang="en-US" altLang="ja-JP" sz="1200" b="1"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１９</a:t>
                      </a:r>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95011718"/>
                  </a:ext>
                </a:extLst>
              </a:tr>
              <a:tr h="360541">
                <a:tc>
                  <a:txBody>
                    <a:bodyPr/>
                    <a:lstStyle/>
                    <a:p>
                      <a:pPr algn="ctr"/>
                      <a:r>
                        <a:rPr kumimoji="1" lang="ja-JP" altLang="en-US" sz="1050" b="1" dirty="0" smtClean="0">
                          <a:latin typeface="Meiryo UI" panose="020B0604030504040204" pitchFamily="50" charset="-128"/>
                          <a:ea typeface="Meiryo UI" panose="020B0604030504040204" pitchFamily="50" charset="-128"/>
                        </a:rPr>
                        <a:t>国際コーディネーター</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１１</a:t>
                      </a:r>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２０</a:t>
                      </a:r>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3957076"/>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592902026"/>
              </p:ext>
            </p:extLst>
          </p:nvPr>
        </p:nvGraphicFramePr>
        <p:xfrm>
          <a:off x="581465" y="4068313"/>
          <a:ext cx="5536962" cy="1736951"/>
        </p:xfrm>
        <a:graphic>
          <a:graphicData uri="http://schemas.openxmlformats.org/drawingml/2006/table">
            <a:tbl>
              <a:tblPr firstRow="1" bandRow="1">
                <a:tableStyleId>{7DF18680-E054-41AD-8BC1-D1AEF772440D}</a:tableStyleId>
              </a:tblPr>
              <a:tblGrid>
                <a:gridCol w="2768481">
                  <a:extLst>
                    <a:ext uri="{9D8B030D-6E8A-4147-A177-3AD203B41FA5}">
                      <a16:colId xmlns:a16="http://schemas.microsoft.com/office/drawing/2014/main" val="361782871"/>
                    </a:ext>
                  </a:extLst>
                </a:gridCol>
                <a:gridCol w="2768481">
                  <a:extLst>
                    <a:ext uri="{9D8B030D-6E8A-4147-A177-3AD203B41FA5}">
                      <a16:colId xmlns:a16="http://schemas.microsoft.com/office/drawing/2014/main" val="900844743"/>
                    </a:ext>
                  </a:extLst>
                </a:gridCol>
              </a:tblGrid>
              <a:tr h="34508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医療通訳者（１２）</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国際コーディネーター（１１）</a:t>
                      </a:r>
                    </a:p>
                  </a:txBody>
                  <a:tcPr/>
                </a:tc>
                <a:extLst>
                  <a:ext uri="{0D108BD9-81ED-4DB2-BD59-A6C34878D82A}">
                    <a16:rowId xmlns:a16="http://schemas.microsoft.com/office/drawing/2014/main" val="3840504624"/>
                  </a:ext>
                </a:extLst>
              </a:tr>
              <a:tr h="1391869">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〇常勤（７）</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○非常勤（２）</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〇委託職員（１）</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○派遣職員（１）</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〇他部署との兼務・応援職員（３）</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〇登録者ボランティア（有償）（１）</a:t>
                      </a:r>
                      <a:endParaRPr kumimoji="1" lang="en-US" altLang="ja-JP" sz="1050" dirty="0" smtClean="0">
                        <a:latin typeface="Meiryo UI" panose="020B0604030504040204" pitchFamily="50" charset="-128"/>
                        <a:ea typeface="Meiryo UI" panose="020B0604030504040204" pitchFamily="50" charset="-128"/>
                      </a:endParaRPr>
                    </a:p>
                  </a:txBody>
                  <a:tcPr anchor="ctr"/>
                </a:tc>
                <a:tc>
                  <a:txBody>
                    <a:bodyPr/>
                    <a:lstStyle/>
                    <a:p>
                      <a:pPr marL="0" algn="l" defTabSz="914400" rtl="0" eaLnBrk="1" latinLnBrk="0" hangingPunct="1">
                        <a:lnSpc>
                          <a:spcPts val="1500"/>
                        </a:lnSpc>
                      </a:pPr>
                      <a:r>
                        <a:rPr kumimoji="1" lang="ja-JP" altLang="en-US" sz="1050" kern="1200" dirty="0" smtClean="0">
                          <a:solidFill>
                            <a:schemeClr val="dk1"/>
                          </a:solidFill>
                          <a:latin typeface="Meiryo UI" panose="020B0604030504040204" pitchFamily="50" charset="-128"/>
                          <a:ea typeface="Meiryo UI" panose="020B0604030504040204" pitchFamily="50" charset="-128"/>
                          <a:cs typeface="+mn-cs"/>
                        </a:rPr>
                        <a:t>〇常勤（６）</a:t>
                      </a:r>
                      <a:endParaRPr kumimoji="1" lang="en-US" altLang="ja-JP" sz="1050" kern="1200" dirty="0" smtClean="0">
                        <a:solidFill>
                          <a:schemeClr val="dk1"/>
                        </a:solidFill>
                        <a:latin typeface="Meiryo UI" panose="020B0604030504040204" pitchFamily="50" charset="-128"/>
                        <a:ea typeface="Meiryo UI" panose="020B0604030504040204" pitchFamily="50" charset="-128"/>
                        <a:cs typeface="+mn-cs"/>
                      </a:endParaRPr>
                    </a:p>
                    <a:p>
                      <a:pPr marL="0" algn="l" defTabSz="914400" rtl="0" eaLnBrk="1" latinLnBrk="0" hangingPunct="1">
                        <a:lnSpc>
                          <a:spcPts val="1500"/>
                        </a:lnSpc>
                      </a:pPr>
                      <a:r>
                        <a:rPr kumimoji="1" lang="ja-JP" altLang="en-US" sz="1050" kern="1200" dirty="0" smtClean="0">
                          <a:solidFill>
                            <a:schemeClr val="dk1"/>
                          </a:solidFill>
                          <a:latin typeface="Meiryo UI" panose="020B0604030504040204" pitchFamily="50" charset="-128"/>
                          <a:ea typeface="Meiryo UI" panose="020B0604030504040204" pitchFamily="50" charset="-128"/>
                          <a:cs typeface="+mn-cs"/>
                        </a:rPr>
                        <a:t>○非常勤（２）</a:t>
                      </a:r>
                      <a:endParaRPr kumimoji="1" lang="en-US" altLang="ja-JP" sz="1050" kern="1200" dirty="0" smtClean="0">
                        <a:solidFill>
                          <a:schemeClr val="dk1"/>
                        </a:solidFill>
                        <a:latin typeface="Meiryo UI" panose="020B0604030504040204" pitchFamily="50" charset="-128"/>
                        <a:ea typeface="Meiryo UI" panose="020B0604030504040204" pitchFamily="50" charset="-128"/>
                        <a:cs typeface="+mn-cs"/>
                      </a:endParaRPr>
                    </a:p>
                    <a:p>
                      <a:pPr marL="0" algn="l" defTabSz="914400" rtl="0" eaLnBrk="1" latinLnBrk="0" hangingPunct="1">
                        <a:lnSpc>
                          <a:spcPts val="1500"/>
                        </a:lnSpc>
                      </a:pPr>
                      <a:r>
                        <a:rPr kumimoji="1" lang="ja-JP" altLang="en-US" sz="1050" kern="1200" dirty="0" smtClean="0">
                          <a:solidFill>
                            <a:schemeClr val="dk1"/>
                          </a:solidFill>
                          <a:latin typeface="Meiryo UI" panose="020B0604030504040204" pitchFamily="50" charset="-128"/>
                          <a:ea typeface="Meiryo UI" panose="020B0604030504040204" pitchFamily="50" charset="-128"/>
                          <a:cs typeface="+mn-cs"/>
                        </a:rPr>
                        <a:t>〇委託職員（１）</a:t>
                      </a:r>
                      <a:endParaRPr kumimoji="1" lang="en-US" altLang="ja-JP" sz="1050" kern="1200" dirty="0" smtClean="0">
                        <a:solidFill>
                          <a:schemeClr val="dk1"/>
                        </a:solidFill>
                        <a:latin typeface="Meiryo UI" panose="020B0604030504040204" pitchFamily="50" charset="-128"/>
                        <a:ea typeface="Meiryo UI" panose="020B0604030504040204" pitchFamily="50" charset="-128"/>
                        <a:cs typeface="+mn-cs"/>
                      </a:endParaRPr>
                    </a:p>
                    <a:p>
                      <a:pPr marL="0" algn="l" defTabSz="914400" rtl="0" eaLnBrk="1" latinLnBrk="0" hangingPunct="1">
                        <a:lnSpc>
                          <a:spcPts val="1500"/>
                        </a:lnSpc>
                      </a:pPr>
                      <a:r>
                        <a:rPr kumimoji="1" lang="ja-JP" altLang="en-US" sz="1050" kern="1200" dirty="0" smtClean="0">
                          <a:solidFill>
                            <a:schemeClr val="dk1"/>
                          </a:solidFill>
                          <a:latin typeface="Meiryo UI" panose="020B0604030504040204" pitchFamily="50" charset="-128"/>
                          <a:ea typeface="Meiryo UI" panose="020B0604030504040204" pitchFamily="50" charset="-128"/>
                          <a:cs typeface="+mn-cs"/>
                        </a:rPr>
                        <a:t>○派遣職員（０）</a:t>
                      </a:r>
                      <a:endParaRPr kumimoji="1" lang="en-US" altLang="ja-JP" sz="1050" kern="1200" dirty="0" smtClean="0">
                        <a:solidFill>
                          <a:schemeClr val="dk1"/>
                        </a:solidFill>
                        <a:latin typeface="Meiryo UI" panose="020B0604030504040204" pitchFamily="50" charset="-128"/>
                        <a:ea typeface="Meiryo UI" panose="020B0604030504040204" pitchFamily="50" charset="-128"/>
                        <a:cs typeface="+mn-cs"/>
                      </a:endParaRPr>
                    </a:p>
                    <a:p>
                      <a:pPr marL="0" algn="l" defTabSz="914400" rtl="0" eaLnBrk="1" latinLnBrk="0" hangingPunct="1">
                        <a:lnSpc>
                          <a:spcPts val="1500"/>
                        </a:lnSpc>
                      </a:pPr>
                      <a:r>
                        <a:rPr kumimoji="1" lang="ja-JP" altLang="en-US" sz="1050" kern="1200" dirty="0" smtClean="0">
                          <a:solidFill>
                            <a:schemeClr val="dk1"/>
                          </a:solidFill>
                          <a:latin typeface="Meiryo UI" panose="020B0604030504040204" pitchFamily="50" charset="-128"/>
                          <a:ea typeface="Meiryo UI" panose="020B0604030504040204" pitchFamily="50" charset="-128"/>
                          <a:cs typeface="+mn-cs"/>
                        </a:rPr>
                        <a:t>〇他部署との兼務・応援職員（４）</a:t>
                      </a:r>
                      <a:endParaRPr kumimoji="1" lang="en-US" altLang="ja-JP" sz="1050" kern="1200" dirty="0" smtClean="0">
                        <a:solidFill>
                          <a:schemeClr val="dk1"/>
                        </a:solidFill>
                        <a:latin typeface="Meiryo UI" panose="020B0604030504040204" pitchFamily="50" charset="-128"/>
                        <a:ea typeface="Meiryo UI" panose="020B0604030504040204" pitchFamily="50" charset="-128"/>
                        <a:cs typeface="+mn-cs"/>
                      </a:endParaRPr>
                    </a:p>
                    <a:p>
                      <a:pPr marL="0" algn="l" defTabSz="914400" rtl="0" eaLnBrk="1" latinLnBrk="0" hangingPunct="1">
                        <a:lnSpc>
                          <a:spcPts val="1500"/>
                        </a:lnSpc>
                      </a:pPr>
                      <a:r>
                        <a:rPr kumimoji="1" lang="ja-JP" altLang="en-US" sz="1050" kern="1200" dirty="0" smtClean="0">
                          <a:solidFill>
                            <a:schemeClr val="dk1"/>
                          </a:solidFill>
                          <a:latin typeface="Meiryo UI" panose="020B0604030504040204" pitchFamily="50" charset="-128"/>
                          <a:ea typeface="Meiryo UI" panose="020B0604030504040204" pitchFamily="50" charset="-128"/>
                          <a:cs typeface="+mn-cs"/>
                        </a:rPr>
                        <a:t>〇登録者ボランティア（有償）（０）</a:t>
                      </a:r>
                      <a:endParaRPr kumimoji="1" lang="en-US" altLang="ja-JP" sz="1050" kern="1200" dirty="0" smtClean="0">
                        <a:solidFill>
                          <a:schemeClr val="dk1"/>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3412129120"/>
                  </a:ext>
                </a:extLst>
              </a:tr>
            </a:tbl>
          </a:graphicData>
        </a:graphic>
      </p:graphicFrame>
      <p:sp>
        <p:nvSpPr>
          <p:cNvPr id="2" name="スライド番号プレースホルダー 1"/>
          <p:cNvSpPr>
            <a:spLocks noGrp="1"/>
          </p:cNvSpPr>
          <p:nvPr>
            <p:ph type="sldNum" sz="quarter" idx="12"/>
          </p:nvPr>
        </p:nvSpPr>
        <p:spPr/>
        <p:txBody>
          <a:bodyPr/>
          <a:lstStyle/>
          <a:p>
            <a:fld id="{D3518B21-8B46-4D5B-A51D-5635EA7D41EC}" type="slidenum">
              <a:rPr kumimoji="1" lang="ja-JP" altLang="en-US" smtClean="0"/>
              <a:t>7</a:t>
            </a:fld>
            <a:endParaRPr kumimoji="1" lang="ja-JP" altLang="en-US"/>
          </a:p>
        </p:txBody>
      </p:sp>
      <p:graphicFrame>
        <p:nvGraphicFramePr>
          <p:cNvPr id="8" name="表 7"/>
          <p:cNvGraphicFramePr>
            <a:graphicFrameLocks noGrp="1"/>
          </p:cNvGraphicFramePr>
          <p:nvPr>
            <p:extLst>
              <p:ext uri="{D42A27DB-BD31-4B8C-83A1-F6EECF244321}">
                <p14:modId xmlns:p14="http://schemas.microsoft.com/office/powerpoint/2010/main" val="1408093384"/>
              </p:ext>
            </p:extLst>
          </p:nvPr>
        </p:nvGraphicFramePr>
        <p:xfrm>
          <a:off x="604661" y="1849797"/>
          <a:ext cx="5516048" cy="1925510"/>
        </p:xfrm>
        <a:graphic>
          <a:graphicData uri="http://schemas.openxmlformats.org/drawingml/2006/table">
            <a:tbl>
              <a:tblPr firstRow="1" bandRow="1">
                <a:tableStyleId>{7DF18680-E054-41AD-8BC1-D1AEF772440D}</a:tableStyleId>
              </a:tblPr>
              <a:tblGrid>
                <a:gridCol w="3139784">
                  <a:extLst>
                    <a:ext uri="{9D8B030D-6E8A-4147-A177-3AD203B41FA5}">
                      <a16:colId xmlns:a16="http://schemas.microsoft.com/office/drawing/2014/main" val="1363733365"/>
                    </a:ext>
                  </a:extLst>
                </a:gridCol>
                <a:gridCol w="2376264">
                  <a:extLst>
                    <a:ext uri="{9D8B030D-6E8A-4147-A177-3AD203B41FA5}">
                      <a16:colId xmlns:a16="http://schemas.microsoft.com/office/drawing/2014/main" val="1397299384"/>
                    </a:ext>
                  </a:extLst>
                </a:gridCol>
              </a:tblGrid>
              <a:tr h="400601">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医療機関数</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25009444"/>
                  </a:ext>
                </a:extLst>
              </a:tr>
              <a:tr h="443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latin typeface="Meiryo UI" panose="020B0604030504040204" pitchFamily="50" charset="-128"/>
                          <a:ea typeface="Meiryo UI" panose="020B0604030504040204" pitchFamily="50" charset="-128"/>
                        </a:rPr>
                        <a:t>医療通訳者・国際コーディネーターともに配置</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７</a:t>
                      </a:r>
                      <a:endParaRPr kumimoji="1" lang="en-US" altLang="ja-JP" sz="1200" b="1"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95011718"/>
                  </a:ext>
                </a:extLst>
              </a:tr>
              <a:tr h="360541">
                <a:tc>
                  <a:txBody>
                    <a:bodyPr/>
                    <a:lstStyle/>
                    <a:p>
                      <a:pPr algn="ctr"/>
                      <a:r>
                        <a:rPr kumimoji="1" lang="ja-JP" altLang="en-US" sz="1050" b="1" dirty="0" smtClean="0">
                          <a:latin typeface="Meiryo UI" panose="020B0604030504040204" pitchFamily="50" charset="-128"/>
                          <a:ea typeface="Meiryo UI" panose="020B0604030504040204" pitchFamily="50" charset="-128"/>
                        </a:rPr>
                        <a:t>医療通訳者を配置</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５</a:t>
                      </a:r>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93347602"/>
                  </a:ext>
                </a:extLst>
              </a:tr>
              <a:tr h="360541">
                <a:tc>
                  <a:txBody>
                    <a:bodyPr/>
                    <a:lstStyle/>
                    <a:p>
                      <a:pPr algn="ctr"/>
                      <a:r>
                        <a:rPr kumimoji="1" lang="ja-JP" altLang="en-US" sz="1050" b="1" dirty="0" smtClean="0">
                          <a:latin typeface="Meiryo UI" panose="020B0604030504040204" pitchFamily="50" charset="-128"/>
                          <a:ea typeface="Meiryo UI" panose="020B0604030504040204" pitchFamily="50" charset="-128"/>
                        </a:rPr>
                        <a:t>国際コーディネーターを配置</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４</a:t>
                      </a:r>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19951421"/>
                  </a:ext>
                </a:extLst>
              </a:tr>
              <a:tr h="360541">
                <a:tc>
                  <a:txBody>
                    <a:bodyPr/>
                    <a:lstStyle/>
                    <a:p>
                      <a:pPr algn="ctr"/>
                      <a:r>
                        <a:rPr kumimoji="1" lang="ja-JP" altLang="en-US" sz="1050" b="1" dirty="0" smtClean="0">
                          <a:latin typeface="Meiryo UI" panose="020B0604030504040204" pitchFamily="50" charset="-128"/>
                          <a:ea typeface="Meiryo UI" panose="020B0604030504040204" pitchFamily="50" charset="-128"/>
                        </a:rPr>
                        <a:t>配置なし</a:t>
                      </a:r>
                      <a:endParaRPr kumimoji="1" lang="en-US" altLang="ja-JP" sz="1050" b="1"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latin typeface="Meiryo UI" panose="020B0604030504040204" pitchFamily="50" charset="-128"/>
                          <a:ea typeface="Meiryo UI" panose="020B0604030504040204" pitchFamily="50" charset="-128"/>
                        </a:rPr>
                        <a:t>１５</a:t>
                      </a:r>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3957076"/>
                  </a:ext>
                </a:extLst>
              </a:tr>
            </a:tbl>
          </a:graphicData>
        </a:graphic>
      </p:graphicFrame>
      <p:sp>
        <p:nvSpPr>
          <p:cNvPr id="4" name="テキスト ボックス 3"/>
          <p:cNvSpPr txBox="1"/>
          <p:nvPr/>
        </p:nvSpPr>
        <p:spPr>
          <a:xfrm>
            <a:off x="827584" y="5805264"/>
            <a:ext cx="6271595" cy="415498"/>
          </a:xfrm>
          <a:prstGeom prst="rect">
            <a:avLst/>
          </a:prstGeom>
          <a:noFill/>
        </p:spPr>
        <p:txBody>
          <a:bodyPr wrap="square" rtlCol="0">
            <a:spAutoFit/>
          </a:bodyPr>
          <a:lstStyle/>
          <a:p>
            <a:r>
              <a:rPr kumimoji="1" lang="en-US" altLang="ja-JP" sz="1050" dirty="0" smtClean="0"/>
              <a:t>※</a:t>
            </a:r>
            <a:r>
              <a:rPr kumimoji="1" lang="ja-JP" altLang="en-US" sz="1050" dirty="0" smtClean="0"/>
              <a:t>複数回答があったため各項目の合計と合計は一致していない。</a:t>
            </a:r>
            <a:endParaRPr kumimoji="1" lang="en-US" altLang="ja-JP" sz="1050" dirty="0" smtClean="0"/>
          </a:p>
          <a:p>
            <a:r>
              <a:rPr lang="ja-JP" altLang="en-US" sz="1050" dirty="0"/>
              <a:t>　</a:t>
            </a:r>
            <a:r>
              <a:rPr lang="ja-JP" altLang="en-US" sz="1050" dirty="0" smtClean="0"/>
              <a:t> 正社員は常勤としてカウントしているなど、実態と異なる場合もある。</a:t>
            </a:r>
            <a:endParaRPr kumimoji="1" lang="ja-JP" altLang="en-US" sz="1050" dirty="0"/>
          </a:p>
        </p:txBody>
      </p:sp>
    </p:spTree>
    <p:extLst>
      <p:ext uri="{BB962C8B-B14F-4D97-AF65-F5344CB8AC3E}">
        <p14:creationId xmlns:p14="http://schemas.microsoft.com/office/powerpoint/2010/main" val="3523017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5322" y="59357"/>
            <a:ext cx="9054534" cy="6826027"/>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solidFill>
                  <a:schemeClr val="tx1"/>
                </a:solidFill>
                <a:latin typeface="Meiryo UI" panose="020B0604030504040204" pitchFamily="50" charset="-128"/>
                <a:ea typeface="Meiryo UI" panose="020B0604030504040204" pitchFamily="50" charset="-128"/>
              </a:rPr>
              <a:t>　　</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問</a:t>
            </a:r>
            <a:r>
              <a:rPr lang="en-US" altLang="ja-JP" sz="1200" b="1" dirty="0" smtClean="0">
                <a:solidFill>
                  <a:schemeClr val="tx1"/>
                </a:solidFill>
                <a:latin typeface="Meiryo UI" panose="020B0604030504040204" pitchFamily="50" charset="-128"/>
                <a:ea typeface="Meiryo UI" panose="020B0604030504040204" pitchFamily="50" charset="-128"/>
              </a:rPr>
              <a:t>5-2】 </a:t>
            </a:r>
            <a:r>
              <a:rPr lang="ja-JP" altLang="en-US" sz="1200" b="1" dirty="0" smtClean="0">
                <a:solidFill>
                  <a:schemeClr val="tx1"/>
                </a:solidFill>
                <a:latin typeface="Meiryo UI" panose="020B0604030504040204" pitchFamily="50" charset="-128"/>
                <a:ea typeface="Meiryo UI" panose="020B0604030504040204" pitchFamily="50" charset="-128"/>
              </a:rPr>
              <a:t>（配置されている場合）外国人対応がない時の対応業務</a:t>
            </a:r>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問</a:t>
            </a:r>
            <a:r>
              <a:rPr lang="en-US" altLang="ja-JP" sz="1200" b="1" dirty="0">
                <a:solidFill>
                  <a:schemeClr val="tx1"/>
                </a:solidFill>
                <a:latin typeface="Meiryo UI" panose="020B0604030504040204" pitchFamily="50" charset="-128"/>
                <a:ea typeface="Meiryo UI" panose="020B0604030504040204" pitchFamily="50" charset="-128"/>
              </a:rPr>
              <a:t>5-3】 </a:t>
            </a:r>
            <a:r>
              <a:rPr lang="ja-JP" altLang="en-US" sz="1200" b="1" dirty="0">
                <a:solidFill>
                  <a:schemeClr val="tx1"/>
                </a:solidFill>
                <a:latin typeface="Meiryo UI" panose="020B0604030504040204" pitchFamily="50" charset="-128"/>
                <a:ea typeface="Meiryo UI" panose="020B0604030504040204" pitchFamily="50" charset="-128"/>
              </a:rPr>
              <a:t>（配置されていない場合）外国人患者への対応</a:t>
            </a:r>
            <a:r>
              <a:rPr lang="ja-JP" altLang="en-US" sz="1200" b="1" dirty="0" smtClean="0">
                <a:solidFill>
                  <a:schemeClr val="tx1"/>
                </a:solidFill>
                <a:latin typeface="Meiryo UI" panose="020B0604030504040204" pitchFamily="50" charset="-128"/>
                <a:ea typeface="Meiryo UI" panose="020B0604030504040204" pitchFamily="50" charset="-128"/>
              </a:rPr>
              <a:t>方法</a:t>
            </a:r>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rPr>
              <a:t>　　</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問</a:t>
            </a:r>
            <a:r>
              <a:rPr lang="en-US" altLang="ja-JP" sz="1200" b="1" dirty="0" smtClean="0">
                <a:solidFill>
                  <a:schemeClr val="tx1"/>
                </a:solidFill>
                <a:latin typeface="Meiryo UI" panose="020B0604030504040204" pitchFamily="50" charset="-128"/>
                <a:ea typeface="Meiryo UI" panose="020B0604030504040204" pitchFamily="50" charset="-128"/>
              </a:rPr>
              <a:t>6】 </a:t>
            </a:r>
            <a:r>
              <a:rPr lang="ja-JP" altLang="en-US" sz="1200" b="1" dirty="0" smtClean="0">
                <a:solidFill>
                  <a:schemeClr val="tx1"/>
                </a:solidFill>
                <a:latin typeface="Meiryo UI" panose="020B0604030504040204" pitchFamily="50" charset="-128"/>
                <a:ea typeface="Meiryo UI" panose="020B0604030504040204" pitchFamily="50" charset="-128"/>
              </a:rPr>
              <a:t>受入れ言語実績（実績言語順）</a:t>
            </a:r>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365734536"/>
              </p:ext>
            </p:extLst>
          </p:nvPr>
        </p:nvGraphicFramePr>
        <p:xfrm>
          <a:off x="479350" y="404664"/>
          <a:ext cx="7956501" cy="2690370"/>
        </p:xfrm>
        <a:graphic>
          <a:graphicData uri="http://schemas.openxmlformats.org/drawingml/2006/table">
            <a:tbl>
              <a:tblPr firstRow="1" bandRow="1">
                <a:tableStyleId>{7DF18680-E054-41AD-8BC1-D1AEF772440D}</a:tableStyleId>
              </a:tblPr>
              <a:tblGrid>
                <a:gridCol w="7956501">
                  <a:extLst>
                    <a:ext uri="{9D8B030D-6E8A-4147-A177-3AD203B41FA5}">
                      <a16:colId xmlns:a16="http://schemas.microsoft.com/office/drawing/2014/main" val="173616030"/>
                    </a:ext>
                  </a:extLst>
                </a:gridCol>
              </a:tblGrid>
              <a:tr h="278726">
                <a:tc>
                  <a:txBody>
                    <a:bodyPr/>
                    <a:lstStyle/>
                    <a:p>
                      <a:pPr algn="ctr"/>
                      <a:r>
                        <a:rPr kumimoji="1" lang="ja-JP" altLang="en-US" sz="1400" dirty="0" smtClean="0">
                          <a:latin typeface="Meiryo UI" panose="020B0604030504040204" pitchFamily="50" charset="-128"/>
                          <a:ea typeface="Meiryo UI" panose="020B0604030504040204" pitchFamily="50" charset="-128"/>
                        </a:rPr>
                        <a:t>雇用形態</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286934807"/>
                  </a:ext>
                </a:extLst>
              </a:tr>
              <a:tr h="2385570">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〇通訳タブレットの管理、翻訳納品文書のレイアウト調整、医療ツーリズム対応までのエージェント会社との調整、その他</a:t>
                      </a:r>
                      <a:r>
                        <a:rPr kumimoji="1" lang="en-US" altLang="ja-JP" sz="1050" dirty="0" smtClean="0">
                          <a:latin typeface="Meiryo UI" panose="020B0604030504040204" pitchFamily="50" charset="-128"/>
                          <a:ea typeface="Meiryo UI" panose="020B0604030504040204" pitchFamily="50" charset="-128"/>
                        </a:rPr>
                        <a:t>JMIP</a:t>
                      </a:r>
                      <a:r>
                        <a:rPr kumimoji="1" lang="ja-JP" altLang="en-US" sz="1050" dirty="0" smtClean="0">
                          <a:latin typeface="Meiryo UI" panose="020B0604030504040204" pitchFamily="50" charset="-128"/>
                          <a:ea typeface="Meiryo UI" panose="020B0604030504040204" pitchFamily="50" charset="-128"/>
                        </a:rPr>
                        <a:t>外国人患者の受入れ</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　 認証継続に伴う整備など</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〇医療サービス課としての事務業務・患者対応業務</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〇第三者評価・品質改善</a:t>
                      </a:r>
                      <a:r>
                        <a:rPr kumimoji="1" lang="en-US" altLang="ja-JP" sz="1050" dirty="0" smtClean="0">
                          <a:latin typeface="Meiryo UI" panose="020B0604030504040204" pitchFamily="50" charset="-128"/>
                          <a:ea typeface="Meiryo UI" panose="020B0604030504040204" pitchFamily="50" charset="-128"/>
                        </a:rPr>
                        <a:t>(QI)</a:t>
                      </a:r>
                      <a:r>
                        <a:rPr kumimoji="1" lang="ja-JP" altLang="en-US" sz="1050" dirty="0" smtClean="0">
                          <a:latin typeface="Meiryo UI" panose="020B0604030504040204" pitchFamily="50" charset="-128"/>
                          <a:ea typeface="Meiryo UI" panose="020B0604030504040204" pitchFamily="50" charset="-128"/>
                        </a:rPr>
                        <a:t>関連業務</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〇院内書類の多言語化および診断書等の翻訳作成</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〇受診調整、未収金回収・防止対策、外部からの取材・見学対応、外国人患者対応研修資料等の院内職員向け研修の企画・実施、外国人患</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　 者診療検討委員会の事務局業務、各種マニュアル作成・周知、</a:t>
                      </a:r>
                      <a:r>
                        <a:rPr kumimoji="1" lang="en-US" altLang="ja-JP" sz="1050" dirty="0" smtClean="0">
                          <a:latin typeface="Meiryo UI" panose="020B0604030504040204" pitchFamily="50" charset="-128"/>
                          <a:ea typeface="Meiryo UI" panose="020B0604030504040204" pitchFamily="50" charset="-128"/>
                        </a:rPr>
                        <a:t>JMIP</a:t>
                      </a:r>
                      <a:r>
                        <a:rPr kumimoji="1" lang="ja-JP" altLang="en-US" sz="1050" dirty="0" smtClean="0">
                          <a:latin typeface="Meiryo UI" panose="020B0604030504040204" pitchFamily="50" charset="-128"/>
                          <a:ea typeface="Meiryo UI" panose="020B0604030504040204" pitchFamily="50" charset="-128"/>
                        </a:rPr>
                        <a:t>更新業務、拠点病院（大阪府、国）関連業務、統計作成</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〇海外保険の請求業務、医療安全管理部事務業務、</a:t>
                      </a:r>
                      <a:r>
                        <a:rPr kumimoji="1" lang="en-US" altLang="ja-JP" sz="1050" dirty="0" smtClean="0">
                          <a:latin typeface="Meiryo UI" panose="020B0604030504040204" pitchFamily="50" charset="-128"/>
                          <a:ea typeface="Meiryo UI" panose="020B0604030504040204" pitchFamily="50" charset="-128"/>
                        </a:rPr>
                        <a:t>QI</a:t>
                      </a:r>
                      <a:r>
                        <a:rPr kumimoji="1" lang="ja-JP" altLang="en-US" sz="1050" dirty="0" smtClean="0">
                          <a:latin typeface="Meiryo UI" panose="020B0604030504040204" pitchFamily="50" charset="-128"/>
                          <a:ea typeface="Meiryo UI" panose="020B0604030504040204" pitchFamily="50" charset="-128"/>
                        </a:rPr>
                        <a:t>センター・</a:t>
                      </a:r>
                      <a:r>
                        <a:rPr kumimoji="1" lang="en-US" altLang="ja-JP" sz="1050" dirty="0" smtClean="0">
                          <a:latin typeface="Meiryo UI" panose="020B0604030504040204" pitchFamily="50" charset="-128"/>
                          <a:ea typeface="Meiryo UI" panose="020B0604030504040204" pitchFamily="50" charset="-128"/>
                        </a:rPr>
                        <a:t>JCI</a:t>
                      </a:r>
                      <a:r>
                        <a:rPr kumimoji="1" lang="ja-JP" altLang="en-US" sz="1050" dirty="0" smtClean="0">
                          <a:latin typeface="Meiryo UI" panose="020B0604030504040204" pitchFamily="50" charset="-128"/>
                          <a:ea typeface="Meiryo UI" panose="020B0604030504040204" pitchFamily="50" charset="-128"/>
                        </a:rPr>
                        <a:t>事務局、医局の国際秘書業務、研修医英会話クラスやワクチン業務。</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〇秘書業務、広報室業務</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〇内部監査等の業務</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〇対応外国人患者についてのエクセル入力</a:t>
                      </a:r>
                      <a:endParaRPr kumimoji="1" lang="en-US" altLang="ja-JP" sz="105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〇健診センター業務、受付業務、看護業務、</a:t>
                      </a:r>
                      <a:r>
                        <a:rPr kumimoji="1" lang="zh-TW" altLang="en-US" sz="1050" dirty="0" smtClean="0">
                          <a:latin typeface="Meiryo UI" panose="020B0604030504040204" pitchFamily="50" charset="-128"/>
                          <a:ea typeface="Meiryo UI" panose="020B0604030504040204" pitchFamily="50" charset="-128"/>
                        </a:rPr>
                        <a:t>法務</a:t>
                      </a:r>
                      <a:r>
                        <a:rPr kumimoji="1" lang="ja-JP" altLang="en-US" sz="1050" dirty="0" smtClean="0">
                          <a:latin typeface="Meiryo UI" panose="020B0604030504040204" pitchFamily="50" charset="-128"/>
                          <a:ea typeface="Meiryo UI" panose="020B0604030504040204" pitchFamily="50" charset="-128"/>
                        </a:rPr>
                        <a:t>・</a:t>
                      </a:r>
                      <a:r>
                        <a:rPr kumimoji="1" lang="zh-TW" altLang="en-US" sz="1050" dirty="0" smtClean="0">
                          <a:latin typeface="Meiryo UI" panose="020B0604030504040204" pitchFamily="50" charset="-128"/>
                          <a:ea typeface="Meiryo UI" panose="020B0604030504040204" pitchFamily="50" charset="-128"/>
                        </a:rPr>
                        <a:t>人事</a:t>
                      </a:r>
                      <a:r>
                        <a:rPr kumimoji="1" lang="ja-JP" altLang="en-US" sz="1050" dirty="0" smtClean="0">
                          <a:latin typeface="Meiryo UI" panose="020B0604030504040204" pitchFamily="50" charset="-128"/>
                          <a:ea typeface="Meiryo UI" panose="020B0604030504040204" pitchFamily="50" charset="-128"/>
                        </a:rPr>
                        <a:t>・</a:t>
                      </a:r>
                      <a:r>
                        <a:rPr kumimoji="1" lang="zh-TW" altLang="en-US" sz="1050" dirty="0" smtClean="0">
                          <a:latin typeface="Meiryo UI" panose="020B0604030504040204" pitchFamily="50" charset="-128"/>
                          <a:ea typeface="Meiryo UI" panose="020B0604030504040204" pitchFamily="50" charset="-128"/>
                        </a:rPr>
                        <a:t>庶務</a:t>
                      </a:r>
                      <a:r>
                        <a:rPr kumimoji="1" lang="ja-JP" altLang="en-US" sz="1050" dirty="0" smtClean="0">
                          <a:latin typeface="Meiryo UI" panose="020B0604030504040204" pitchFamily="50" charset="-128"/>
                          <a:ea typeface="Meiryo UI" panose="020B0604030504040204" pitchFamily="50" charset="-128"/>
                        </a:rPr>
                        <a:t>・</a:t>
                      </a:r>
                      <a:r>
                        <a:rPr kumimoji="1" lang="zh-TW" altLang="en-US" sz="1050" dirty="0" smtClean="0">
                          <a:latin typeface="Meiryo UI" panose="020B0604030504040204" pitchFamily="50" charset="-128"/>
                          <a:ea typeface="Meiryo UI" panose="020B0604030504040204" pitchFamily="50" charset="-128"/>
                        </a:rPr>
                        <a:t>受付</a:t>
                      </a:r>
                      <a:r>
                        <a:rPr kumimoji="1" lang="ja-JP" altLang="en-US" sz="1050" dirty="0" smtClean="0">
                          <a:latin typeface="Meiryo UI" panose="020B0604030504040204" pitchFamily="50" charset="-128"/>
                          <a:ea typeface="Meiryo UI" panose="020B0604030504040204" pitchFamily="50" charset="-128"/>
                        </a:rPr>
                        <a:t>・</a:t>
                      </a:r>
                      <a:r>
                        <a:rPr kumimoji="1" lang="zh-TW" altLang="en-US" sz="1050" dirty="0" smtClean="0">
                          <a:latin typeface="Meiryo UI" panose="020B0604030504040204" pitchFamily="50" charset="-128"/>
                          <a:ea typeface="Meiryo UI" panose="020B0604030504040204" pitchFamily="50" charset="-128"/>
                        </a:rPr>
                        <a:t>医事業務</a:t>
                      </a:r>
                      <a:endParaRPr kumimoji="1" lang="en-US" altLang="ja-JP" sz="105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85031743"/>
                  </a:ext>
                </a:extLst>
              </a:tr>
            </a:tbl>
          </a:graphicData>
        </a:graphic>
      </p:graphicFrame>
      <p:sp>
        <p:nvSpPr>
          <p:cNvPr id="2" name="スライド番号プレースホルダー 1"/>
          <p:cNvSpPr>
            <a:spLocks noGrp="1"/>
          </p:cNvSpPr>
          <p:nvPr>
            <p:ph type="sldNum" sz="quarter" idx="12"/>
          </p:nvPr>
        </p:nvSpPr>
        <p:spPr/>
        <p:txBody>
          <a:bodyPr/>
          <a:lstStyle/>
          <a:p>
            <a:fld id="{D3518B21-8B46-4D5B-A51D-5635EA7D41EC}" type="slidenum">
              <a:rPr kumimoji="1" lang="ja-JP" altLang="en-US" smtClean="0"/>
              <a:t>8</a:t>
            </a:fld>
            <a:endParaRPr kumimoji="1" lang="ja-JP" altLang="en-US"/>
          </a:p>
        </p:txBody>
      </p:sp>
      <p:graphicFrame>
        <p:nvGraphicFramePr>
          <p:cNvPr id="8" name="表 7"/>
          <p:cNvGraphicFramePr>
            <a:graphicFrameLocks noGrp="1"/>
          </p:cNvGraphicFramePr>
          <p:nvPr>
            <p:extLst>
              <p:ext uri="{D42A27DB-BD31-4B8C-83A1-F6EECF244321}">
                <p14:modId xmlns:p14="http://schemas.microsoft.com/office/powerpoint/2010/main" val="1527057265"/>
              </p:ext>
            </p:extLst>
          </p:nvPr>
        </p:nvGraphicFramePr>
        <p:xfrm>
          <a:off x="479350" y="3440341"/>
          <a:ext cx="7956501" cy="2110740"/>
        </p:xfrm>
        <a:graphic>
          <a:graphicData uri="http://schemas.openxmlformats.org/drawingml/2006/table">
            <a:tbl>
              <a:tblPr firstRow="1" bandRow="1">
                <a:tableStyleId>{7DF18680-E054-41AD-8BC1-D1AEF772440D}</a:tableStyleId>
              </a:tblPr>
              <a:tblGrid>
                <a:gridCol w="7956501">
                  <a:extLst>
                    <a:ext uri="{9D8B030D-6E8A-4147-A177-3AD203B41FA5}">
                      <a16:colId xmlns:a16="http://schemas.microsoft.com/office/drawing/2014/main" val="173616030"/>
                    </a:ext>
                  </a:extLst>
                </a:gridCol>
              </a:tblGrid>
              <a:tr h="282562">
                <a:tc>
                  <a:txBody>
                    <a:bodyPr/>
                    <a:lstStyle/>
                    <a:p>
                      <a:pPr algn="ctr"/>
                      <a:r>
                        <a:rPr kumimoji="1" lang="ja-JP" altLang="en-US" sz="1400" dirty="0" smtClean="0">
                          <a:latin typeface="Meiryo UI" panose="020B0604030504040204" pitchFamily="50" charset="-128"/>
                          <a:ea typeface="Meiryo UI" panose="020B0604030504040204" pitchFamily="50" charset="-128"/>
                        </a:rPr>
                        <a:t>対応方法</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286934807"/>
                  </a:ext>
                </a:extLst>
              </a:tr>
              <a:tr h="1805670">
                <a:tc>
                  <a:txBody>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〇</a:t>
                      </a:r>
                      <a:r>
                        <a:rPr kumimoji="1" lang="en-US" altLang="ja-JP" sz="1050" dirty="0" smtClean="0">
                          <a:latin typeface="Meiryo UI" panose="020B0604030504040204" pitchFamily="50" charset="-128"/>
                          <a:ea typeface="Meiryo UI" panose="020B0604030504040204" pitchFamily="50" charset="-128"/>
                        </a:rPr>
                        <a:t>MELON</a:t>
                      </a:r>
                      <a:r>
                        <a:rPr kumimoji="1" lang="ja-JP" altLang="en-US" sz="1050" dirty="0" smtClean="0">
                          <a:latin typeface="Meiryo UI" panose="020B0604030504040204" pitchFamily="50" charset="-128"/>
                          <a:ea typeface="Meiryo UI" panose="020B0604030504040204" pitchFamily="50" charset="-128"/>
                        </a:rPr>
                        <a:t>（コニカミノルタ社）の医療通訳（ビデオ</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電話）および機械翻訳</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〇自動翻訳アプリ</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ポケトーク</a:t>
                      </a:r>
                      <a:r>
                        <a:rPr kumimoji="1" lang="en-US" altLang="ja-JP" sz="1050" dirty="0" smtClean="0">
                          <a:latin typeface="Meiryo UI" panose="020B0604030504040204" pitchFamily="50" charset="-128"/>
                          <a:ea typeface="Meiryo UI" panose="020B0604030504040204" pitchFamily="50" charset="-128"/>
                        </a:rPr>
                        <a:t>)</a:t>
                      </a:r>
                    </a:p>
                    <a:p>
                      <a:pPr>
                        <a:lnSpc>
                          <a:spcPts val="1500"/>
                        </a:lnSpc>
                      </a:pPr>
                      <a:r>
                        <a:rPr kumimoji="1" lang="ja-JP" altLang="en-US" sz="1050" dirty="0" smtClean="0">
                          <a:latin typeface="Meiryo UI" panose="020B0604030504040204" pitchFamily="50" charset="-128"/>
                          <a:ea typeface="Meiryo UI" panose="020B0604030504040204" pitchFamily="50" charset="-128"/>
                        </a:rPr>
                        <a:t>〇東和通訳センター</a:t>
                      </a:r>
                      <a:r>
                        <a:rPr kumimoji="1" lang="en-US" altLang="ja-JP" sz="1050" dirty="0" err="1" smtClean="0">
                          <a:latin typeface="Meiryo UI" panose="020B0604030504040204" pitchFamily="50" charset="-128"/>
                          <a:ea typeface="Meiryo UI" panose="020B0604030504040204" pitchFamily="50" charset="-128"/>
                        </a:rPr>
                        <a:t>Medi</a:t>
                      </a:r>
                      <a:r>
                        <a:rPr kumimoji="1" lang="en-US" altLang="ja-JP" sz="1050" dirty="0" smtClean="0">
                          <a:latin typeface="Meiryo UI" panose="020B0604030504040204" pitchFamily="50" charset="-128"/>
                          <a:ea typeface="Meiryo UI" panose="020B0604030504040204" pitchFamily="50" charset="-128"/>
                        </a:rPr>
                        <a:t>-Way/㈱</a:t>
                      </a:r>
                      <a:r>
                        <a:rPr kumimoji="1" lang="ja-JP" altLang="en-US" sz="1050" dirty="0" smtClean="0">
                          <a:latin typeface="Meiryo UI" panose="020B0604030504040204" pitchFamily="50" charset="-128"/>
                          <a:ea typeface="Meiryo UI" panose="020B0604030504040204" pitchFamily="50" charset="-128"/>
                        </a:rPr>
                        <a:t>東和メディカル</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〇自動翻訳アプリ（</a:t>
                      </a:r>
                      <a:r>
                        <a:rPr kumimoji="1" lang="en-US" altLang="ja-JP" sz="1050" dirty="0" smtClean="0">
                          <a:latin typeface="Meiryo UI" panose="020B0604030504040204" pitchFamily="50" charset="-128"/>
                          <a:ea typeface="Meiryo UI" panose="020B0604030504040204" pitchFamily="50" charset="-128"/>
                        </a:rPr>
                        <a:t>Voice </a:t>
                      </a:r>
                      <a:r>
                        <a:rPr kumimoji="1" lang="en-US" altLang="ja-JP" sz="1050" dirty="0" err="1" smtClean="0">
                          <a:latin typeface="Meiryo UI" panose="020B0604030504040204" pitchFamily="50" charset="-128"/>
                          <a:ea typeface="Meiryo UI" panose="020B0604030504040204" pitchFamily="50" charset="-128"/>
                        </a:rPr>
                        <a:t>Tra</a:t>
                      </a:r>
                      <a:r>
                        <a:rPr kumimoji="1" lang="ja-JP" altLang="en-US" sz="1050" dirty="0" err="1"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Google</a:t>
                      </a:r>
                      <a:r>
                        <a:rPr kumimoji="1" lang="ja-JP" altLang="en-US" sz="1050" dirty="0" smtClean="0">
                          <a:latin typeface="Meiryo UI" panose="020B0604030504040204" pitchFamily="50" charset="-128"/>
                          <a:ea typeface="Meiryo UI" panose="020B0604030504040204" pitchFamily="50" charset="-128"/>
                        </a:rPr>
                        <a:t>翻訳アプリ）</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〇大阪府</a:t>
                      </a:r>
                      <a:r>
                        <a:rPr kumimoji="1" lang="en-US" altLang="ja-JP" sz="1050" dirty="0" smtClean="0">
                          <a:latin typeface="Meiryo UI" panose="020B0604030504040204" pitchFamily="50" charset="-128"/>
                          <a:ea typeface="Meiryo UI" panose="020B0604030504040204" pitchFamily="50" charset="-128"/>
                        </a:rPr>
                        <a:t>24</a:t>
                      </a:r>
                      <a:r>
                        <a:rPr kumimoji="1" lang="ja-JP" altLang="en-US" sz="1050" dirty="0" smtClean="0">
                          <a:latin typeface="Meiryo UI" panose="020B0604030504040204" pitchFamily="50" charset="-128"/>
                          <a:ea typeface="Meiryo UI" panose="020B0604030504040204" pitchFamily="50" charset="-128"/>
                        </a:rPr>
                        <a:t>時間多言語遠隔医療通訳サービス（メディフォン）</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〇外国語（主に英語）を話すスタッフ（歯科医等）が対応する。</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〇患者側が用意した通訳者</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〇市の通訳ボランティアを利用</a:t>
                      </a:r>
                      <a:endParaRPr kumimoji="1" lang="en-US" altLang="ja-JP" sz="1050" dirty="0" smtClean="0">
                        <a:latin typeface="Meiryo UI" panose="020B0604030504040204" pitchFamily="50" charset="-128"/>
                        <a:ea typeface="Meiryo UI" panose="020B0604030504040204" pitchFamily="50" charset="-128"/>
                      </a:endParaRPr>
                    </a:p>
                    <a:p>
                      <a:pPr>
                        <a:lnSpc>
                          <a:spcPts val="1500"/>
                        </a:lnSpc>
                      </a:pPr>
                      <a:r>
                        <a:rPr kumimoji="1" lang="ja-JP" altLang="en-US" sz="1050" dirty="0" smtClean="0">
                          <a:latin typeface="Meiryo UI" panose="020B0604030504040204" pitchFamily="50" charset="-128"/>
                          <a:ea typeface="Meiryo UI" panose="020B0604030504040204" pitchFamily="50" charset="-128"/>
                        </a:rPr>
                        <a:t>〇指差しボード</a:t>
                      </a:r>
                      <a:endParaRPr kumimoji="1" lang="en-US" altLang="ja-JP" sz="105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85031743"/>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759427925"/>
              </p:ext>
            </p:extLst>
          </p:nvPr>
        </p:nvGraphicFramePr>
        <p:xfrm>
          <a:off x="479349" y="5983618"/>
          <a:ext cx="7956500" cy="802405"/>
        </p:xfrm>
        <a:graphic>
          <a:graphicData uri="http://schemas.openxmlformats.org/drawingml/2006/table">
            <a:tbl>
              <a:tblPr firstRow="1" bandRow="1">
                <a:tableStyleId>{7DF18680-E054-41AD-8BC1-D1AEF772440D}</a:tableStyleId>
              </a:tblPr>
              <a:tblGrid>
                <a:gridCol w="1989125">
                  <a:extLst>
                    <a:ext uri="{9D8B030D-6E8A-4147-A177-3AD203B41FA5}">
                      <a16:colId xmlns:a16="http://schemas.microsoft.com/office/drawing/2014/main" val="173616030"/>
                    </a:ext>
                  </a:extLst>
                </a:gridCol>
                <a:gridCol w="1989125">
                  <a:extLst>
                    <a:ext uri="{9D8B030D-6E8A-4147-A177-3AD203B41FA5}">
                      <a16:colId xmlns:a16="http://schemas.microsoft.com/office/drawing/2014/main" val="329374030"/>
                    </a:ext>
                  </a:extLst>
                </a:gridCol>
                <a:gridCol w="1989125">
                  <a:extLst>
                    <a:ext uri="{9D8B030D-6E8A-4147-A177-3AD203B41FA5}">
                      <a16:colId xmlns:a16="http://schemas.microsoft.com/office/drawing/2014/main" val="2467360810"/>
                    </a:ext>
                  </a:extLst>
                </a:gridCol>
                <a:gridCol w="1989125">
                  <a:extLst>
                    <a:ext uri="{9D8B030D-6E8A-4147-A177-3AD203B41FA5}">
                      <a16:colId xmlns:a16="http://schemas.microsoft.com/office/drawing/2014/main" val="32620457"/>
                    </a:ext>
                  </a:extLst>
                </a:gridCol>
              </a:tblGrid>
              <a:tr h="240252">
                <a:tc>
                  <a:txBody>
                    <a:bodyPr/>
                    <a:lstStyle/>
                    <a:p>
                      <a:pPr algn="ctr"/>
                      <a:r>
                        <a:rPr kumimoji="1" lang="ja-JP" altLang="en-US" sz="1400" dirty="0" smtClean="0">
                          <a:latin typeface="Meiryo UI" panose="020B0604030504040204" pitchFamily="50" charset="-128"/>
                          <a:ea typeface="Meiryo UI" panose="020B0604030504040204" pitchFamily="50" charset="-128"/>
                        </a:rPr>
                        <a:t>１位</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２位</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３位</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４位</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286934807"/>
                  </a:ext>
                </a:extLst>
              </a:tr>
              <a:tr h="497605">
                <a:tc>
                  <a:txBody>
                    <a:bodyPr/>
                    <a:lstStyle/>
                    <a:p>
                      <a:pPr algn="ctr">
                        <a:lnSpc>
                          <a:spcPts val="1500"/>
                        </a:lnSpc>
                      </a:pPr>
                      <a:r>
                        <a:rPr kumimoji="1" lang="ja-JP" altLang="en-US" sz="1200" dirty="0" smtClean="0">
                          <a:latin typeface="Meiryo UI" panose="020B0604030504040204" pitchFamily="50" charset="-128"/>
                          <a:ea typeface="Meiryo UI" panose="020B0604030504040204" pitchFamily="50" charset="-128"/>
                        </a:rPr>
                        <a:t>中国語（２８）</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lnSpc>
                          <a:spcPts val="1500"/>
                        </a:lnSpc>
                      </a:pPr>
                      <a:r>
                        <a:rPr kumimoji="1" lang="ja-JP" altLang="en-US" sz="1200" dirty="0" smtClean="0">
                          <a:latin typeface="Meiryo UI" panose="020B0604030504040204" pitchFamily="50" charset="-128"/>
                          <a:ea typeface="Meiryo UI" panose="020B0604030504040204" pitchFamily="50" charset="-128"/>
                        </a:rPr>
                        <a:t>英語（２７）</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lnSpc>
                          <a:spcPts val="1500"/>
                        </a:lnSpc>
                      </a:pPr>
                      <a:r>
                        <a:rPr kumimoji="1" lang="ja-JP" altLang="en-US" sz="1200" dirty="0" smtClean="0">
                          <a:latin typeface="Meiryo UI" panose="020B0604030504040204" pitchFamily="50" charset="-128"/>
                          <a:ea typeface="Meiryo UI" panose="020B0604030504040204" pitchFamily="50" charset="-128"/>
                        </a:rPr>
                        <a:t>ベトナム語（１５）</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lnSpc>
                          <a:spcPts val="1500"/>
                        </a:lnSpc>
                      </a:pPr>
                      <a:r>
                        <a:rPr kumimoji="1" lang="ja-JP" altLang="en-US" sz="1200" dirty="0" smtClean="0">
                          <a:latin typeface="Meiryo UI" panose="020B0604030504040204" pitchFamily="50" charset="-128"/>
                          <a:ea typeface="Meiryo UI" panose="020B0604030504040204" pitchFamily="50" charset="-128"/>
                        </a:rPr>
                        <a:t>韓国語（７）</a:t>
                      </a:r>
                      <a:endParaRPr kumimoji="1" lang="en-US" altLang="ja-JP" sz="12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85031743"/>
                  </a:ext>
                </a:extLst>
              </a:tr>
            </a:tbl>
          </a:graphicData>
        </a:graphic>
      </p:graphicFrame>
    </p:spTree>
    <p:extLst>
      <p:ext uri="{BB962C8B-B14F-4D97-AF65-F5344CB8AC3E}">
        <p14:creationId xmlns:p14="http://schemas.microsoft.com/office/powerpoint/2010/main" val="1157179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ED054CE59F66C4D874848499267F6E0" ma:contentTypeVersion="0" ma:contentTypeDescription="新しいドキュメントを作成します。" ma:contentTypeScope="" ma:versionID="9912d974b6f6b0a35dbbfc029026f700">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69AABF-691B-4947-9C9D-FA64D80E28DB}">
  <ds:schemaRefs>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http://schemas.microsoft.com/office/2006/metadata/properties"/>
    <ds:schemaRef ds:uri="http://purl.org/dc/elements/1.1/"/>
    <ds:schemaRef ds:uri="http://www.w3.org/XML/1998/namespace"/>
    <ds:schemaRef ds:uri="http://purl.org/dc/terms/"/>
  </ds:schemaRefs>
</ds:datastoreItem>
</file>

<file path=customXml/itemProps2.xml><?xml version="1.0" encoding="utf-8"?>
<ds:datastoreItem xmlns:ds="http://schemas.openxmlformats.org/officeDocument/2006/customXml" ds:itemID="{80C420BC-5993-4218-8859-64CF8E400494}">
  <ds:schemaRefs>
    <ds:schemaRef ds:uri="http://schemas.microsoft.com/sharepoint/v3/contenttype/forms"/>
  </ds:schemaRefs>
</ds:datastoreItem>
</file>

<file path=customXml/itemProps3.xml><?xml version="1.0" encoding="utf-8"?>
<ds:datastoreItem xmlns:ds="http://schemas.openxmlformats.org/officeDocument/2006/customXml" ds:itemID="{FC7109F0-6B59-4A08-8DDA-6C5E3A45A2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1072</TotalTime>
  <Words>2272</Words>
  <Application>Microsoft Office PowerPoint</Application>
  <PresentationFormat>画面に合わせる (4:3)</PresentationFormat>
  <Paragraphs>360</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HG丸ｺﾞｼｯｸM-PRO</vt: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奥山　善之</cp:lastModifiedBy>
  <cp:revision>115</cp:revision>
  <cp:lastPrinted>2023-07-25T08:09:09Z</cp:lastPrinted>
  <dcterms:modified xsi:type="dcterms:W3CDTF">2023-08-01T08:42:00Z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0x0101005ED054CE59F66C4D874848499267F6E0</vt:lpwstr>
  </property>
</Properties>
</file>