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306" r:id="rId5"/>
    <p:sldId id="309"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14CE"/>
    <a:srgbClr val="4F81BD"/>
    <a:srgbClr val="E9EDF4"/>
    <a:srgbClr val="D0D8E8"/>
    <a:srgbClr val="FFD653"/>
    <a:srgbClr val="FFE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434" autoAdjust="0"/>
  </p:normalViewPr>
  <p:slideViewPr>
    <p:cSldViewPr>
      <p:cViewPr varScale="1">
        <p:scale>
          <a:sx n="74" d="100"/>
          <a:sy n="74" d="100"/>
        </p:scale>
        <p:origin x="121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394" tIns="45695" rIns="91394"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4" tIns="45695" rIns="91394" bIns="45695" rtlCol="0"/>
          <a:lstStyle>
            <a:lvl1pPr algn="r">
              <a:defRPr sz="1200"/>
            </a:lvl1pPr>
          </a:lstStyle>
          <a:p>
            <a:fld id="{4D0BD4C8-09F5-4A2B-8D21-9F8905AB6028}" type="datetimeFigureOut">
              <a:rPr kumimoji="1" lang="ja-JP" altLang="en-US" smtClean="0"/>
              <a:t>2023/8/4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94" tIns="45695" rIns="91394" bIns="45695"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394" tIns="45695" rIns="91394"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9"/>
            <a:ext cx="2949575" cy="496887"/>
          </a:xfrm>
          <a:prstGeom prst="rect">
            <a:avLst/>
          </a:prstGeom>
        </p:spPr>
        <p:txBody>
          <a:bodyPr vert="horz" lIns="91394" tIns="45695" rIns="91394"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9"/>
            <a:ext cx="2949575" cy="496887"/>
          </a:xfrm>
          <a:prstGeom prst="rect">
            <a:avLst/>
          </a:prstGeom>
        </p:spPr>
        <p:txBody>
          <a:bodyPr vert="horz" lIns="91394" tIns="45695" rIns="91394" bIns="45695"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4FA44-46C5-45CF-A1F6-DDB28EDDD0CC}" type="datetimeFigureOut">
              <a:rPr kumimoji="1" lang="ja-JP" altLang="en-US" smtClean="0"/>
              <a:t>2023/8/4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338554"/>
          </a:xfrm>
          <a:prstGeom prst="rect">
            <a:avLst/>
          </a:prstGeom>
          <a:solidFill>
            <a:schemeClr val="tx2"/>
          </a:solidFill>
        </p:spPr>
        <p:txBody>
          <a:bodyPr wrap="square" rtlCol="0">
            <a:spAutoFit/>
          </a:bodyPr>
          <a:lstStyle/>
          <a:p>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　　大阪府外国人患者受入れ拠点医療機関・地域拠点医療機関連絡調整会議　議事報告</a:t>
            </a:r>
            <a:endParaRPr lang="ja-JP" altLang="en-US" sz="16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8172400" y="0"/>
            <a:ext cx="897456" cy="311176"/>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資料</a:t>
            </a:r>
            <a:r>
              <a:rPr lang="ja-JP" altLang="en-US" sz="1200" dirty="0" smtClean="0">
                <a:solidFill>
                  <a:schemeClr val="tx1"/>
                </a:solidFill>
              </a:rPr>
              <a:t>３ー１</a:t>
            </a:r>
            <a:endParaRPr kumimoji="1" lang="ja-JP" altLang="en-US" sz="1200" dirty="0">
              <a:solidFill>
                <a:schemeClr val="tx1"/>
              </a:solidFill>
            </a:endParaRPr>
          </a:p>
        </p:txBody>
      </p:sp>
      <p:sp>
        <p:nvSpPr>
          <p:cNvPr id="48" name="正方形/長方形 47"/>
          <p:cNvSpPr/>
          <p:nvPr/>
        </p:nvSpPr>
        <p:spPr>
          <a:xfrm>
            <a:off x="15322" y="338553"/>
            <a:ext cx="9128678" cy="843307"/>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Meiryo UI" panose="020B0604030504040204" pitchFamily="50" charset="-128"/>
                <a:ea typeface="Meiryo UI" panose="020B0604030504040204" pitchFamily="50" charset="-128"/>
              </a:rPr>
              <a:t>≪会議概要≫ </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開  催  日  時：令和５年７月２６日　（コロナ禍で開催できなかったため、令和元年以来、４年ぶりに開催）</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参加医療機関：大阪府外国人患者受入れ拠点医療機関（</a:t>
            </a:r>
            <a:r>
              <a:rPr lang="en-US" altLang="ja-JP" sz="1200" b="1" dirty="0" smtClean="0">
                <a:solidFill>
                  <a:schemeClr val="tx1"/>
                </a:solidFill>
                <a:latin typeface="Meiryo UI" panose="020B0604030504040204" pitchFamily="50" charset="-128"/>
                <a:ea typeface="Meiryo UI" panose="020B0604030504040204" pitchFamily="50" charset="-128"/>
              </a:rPr>
              <a:t>6</a:t>
            </a:r>
            <a:r>
              <a:rPr lang="ja-JP" altLang="en-US" sz="1200" b="1" dirty="0" smtClean="0">
                <a:solidFill>
                  <a:schemeClr val="tx1"/>
                </a:solidFill>
                <a:latin typeface="Meiryo UI" panose="020B0604030504040204" pitchFamily="50" charset="-128"/>
                <a:ea typeface="Meiryo UI" panose="020B0604030504040204" pitchFamily="50" charset="-128"/>
              </a:rPr>
              <a:t>病院）・地域医療機関（</a:t>
            </a:r>
            <a:r>
              <a:rPr lang="en-US" altLang="ja-JP" sz="1200" b="1" dirty="0" smtClean="0">
                <a:solidFill>
                  <a:schemeClr val="tx1"/>
                </a:solidFill>
                <a:latin typeface="Meiryo UI" panose="020B0604030504040204" pitchFamily="50" charset="-128"/>
                <a:ea typeface="Meiryo UI" panose="020B0604030504040204" pitchFamily="50" charset="-128"/>
              </a:rPr>
              <a:t>26</a:t>
            </a:r>
            <a:r>
              <a:rPr lang="ja-JP" altLang="en-US" sz="1200" b="1" dirty="0">
                <a:solidFill>
                  <a:schemeClr val="tx1"/>
                </a:solidFill>
                <a:latin typeface="Meiryo UI" panose="020B0604030504040204" pitchFamily="50" charset="-128"/>
                <a:ea typeface="Meiryo UI" panose="020B0604030504040204" pitchFamily="50" charset="-128"/>
              </a:rPr>
              <a:t>病院</a:t>
            </a:r>
            <a:r>
              <a:rPr lang="ja-JP" altLang="en-US" sz="1200" b="1" dirty="0" smtClean="0">
                <a:solidFill>
                  <a:schemeClr val="tx1"/>
                </a:solidFill>
                <a:latin typeface="Meiryo UI" panose="020B0604030504040204" pitchFamily="50" charset="-128"/>
                <a:ea typeface="Meiryo UI" panose="020B0604030504040204" pitchFamily="50" charset="-128"/>
              </a:rPr>
              <a:t>）のうち、</a:t>
            </a:r>
            <a:r>
              <a:rPr lang="en-US" altLang="ja-JP" sz="1200" b="1" dirty="0" smtClean="0">
                <a:solidFill>
                  <a:schemeClr val="tx1"/>
                </a:solidFill>
                <a:latin typeface="Meiryo UI" panose="020B0604030504040204" pitchFamily="50" charset="-128"/>
                <a:ea typeface="Meiryo UI" panose="020B0604030504040204" pitchFamily="50" charset="-128"/>
              </a:rPr>
              <a:t>23</a:t>
            </a:r>
            <a:r>
              <a:rPr lang="ja-JP" altLang="en-US" sz="1200" b="1" dirty="0" smtClean="0">
                <a:solidFill>
                  <a:schemeClr val="tx1"/>
                </a:solidFill>
                <a:latin typeface="Meiryo UI" panose="020B0604030504040204" pitchFamily="50" charset="-128"/>
                <a:ea typeface="Meiryo UI" panose="020B0604030504040204" pitchFamily="50" charset="-128"/>
              </a:rPr>
              <a:t>医療機関が参加</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gn="just">
              <a:spcAft>
                <a:spcPts val="0"/>
              </a:spcAft>
            </a:pPr>
            <a:r>
              <a:rPr lang="en-US" altLang="ja-JP" sz="1200" b="1" dirty="0">
                <a:solidFill>
                  <a:schemeClr val="tx1"/>
                </a:solidFill>
                <a:latin typeface="HG丸ｺﾞｼｯｸM-PRO" panose="020F0600000000000000" pitchFamily="50" charset="-128"/>
                <a:ea typeface="HG丸ｺﾞｼｯｸM-PRO" panose="020F0600000000000000" pitchFamily="50" charset="-128"/>
              </a:rPr>
              <a:t> </a:t>
            </a:r>
            <a:r>
              <a:rPr lang="en-US" altLang="ja-JP" sz="12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目            的：</a:t>
            </a:r>
            <a:r>
              <a:rPr lang="ja-JP" altLang="ja-JP" sz="120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外国人</a:t>
            </a:r>
            <a:r>
              <a:rPr lang="ja-JP"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患者の受入れに向けた情報共有や意見</a:t>
            </a:r>
            <a:r>
              <a:rPr lang="ja-JP" altLang="ja-JP" sz="120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交換</a:t>
            </a:r>
            <a:r>
              <a:rPr lang="ja-JP" altLang="en-US" sz="120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、課題の共有等、</a:t>
            </a:r>
            <a:r>
              <a:rPr lang="ja-JP" altLang="ja-JP" sz="120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拠点</a:t>
            </a:r>
            <a:r>
              <a:rPr lang="ja-JP"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病院間の</a:t>
            </a:r>
            <a:r>
              <a:rPr lang="ja-JP" altLang="ja-JP" sz="120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連携強化を</a:t>
            </a:r>
            <a:r>
              <a:rPr lang="ja-JP"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目的に</a:t>
            </a:r>
            <a:r>
              <a:rPr lang="ja-JP" altLang="ja-JP" sz="120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実施</a:t>
            </a:r>
            <a:r>
              <a:rPr lang="ja-JP" altLang="en-US" sz="1200" b="1" dirty="0" smtClean="0">
                <a:solidFill>
                  <a:srgbClr val="000000"/>
                </a:solidFill>
                <a:cs typeface="ＭＳ Ｐゴシック" panose="020B060007020508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5323" y="1209236"/>
            <a:ext cx="9128678" cy="5648763"/>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主</a:t>
            </a:r>
            <a:r>
              <a:rPr lang="ja-JP" altLang="en-US" sz="1200" b="1" dirty="0" smtClean="0">
                <a:solidFill>
                  <a:schemeClr val="tx1"/>
                </a:solidFill>
                <a:latin typeface="Meiryo UI" panose="020B0604030504040204" pitchFamily="50" charset="-128"/>
                <a:ea typeface="Meiryo UI" panose="020B0604030504040204" pitchFamily="50" charset="-128"/>
              </a:rPr>
              <a:t>な内容≫</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（１）大阪府外国人患者受入れ拠点医療機関・地域拠点医療機関の選定状況等について</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令和</a:t>
            </a:r>
            <a:r>
              <a:rPr lang="en-US" altLang="ja-JP" sz="1200" b="1" dirty="0" smtClean="0">
                <a:solidFill>
                  <a:schemeClr val="tx1"/>
                </a:solidFill>
                <a:latin typeface="Meiryo UI" panose="020B0604030504040204" pitchFamily="50" charset="-128"/>
                <a:ea typeface="Meiryo UI" panose="020B0604030504040204" pitchFamily="50" charset="-128"/>
              </a:rPr>
              <a:t>4</a:t>
            </a:r>
            <a:r>
              <a:rPr lang="ja-JP" altLang="en-US" sz="1200" b="1" dirty="0" smtClean="0">
                <a:solidFill>
                  <a:schemeClr val="tx1"/>
                </a:solidFill>
                <a:latin typeface="Meiryo UI" panose="020B0604030504040204" pitchFamily="50" charset="-128"/>
                <a:ea typeface="Meiryo UI" panose="020B0604030504040204" pitchFamily="50" charset="-128"/>
              </a:rPr>
              <a:t>年４月から「大阪公立大学医学部附属病院」が拠点医療機関に、令和</a:t>
            </a:r>
            <a:r>
              <a:rPr lang="en-US" altLang="ja-JP" sz="1200" b="1" dirty="0" smtClean="0">
                <a:solidFill>
                  <a:schemeClr val="tx1"/>
                </a:solidFill>
                <a:latin typeface="Meiryo UI" panose="020B0604030504040204" pitchFamily="50" charset="-128"/>
                <a:ea typeface="Meiryo UI" panose="020B0604030504040204" pitchFamily="50" charset="-128"/>
              </a:rPr>
              <a:t>5</a:t>
            </a:r>
            <a:r>
              <a:rPr lang="ja-JP" altLang="en-US" sz="1200" b="1" dirty="0" smtClean="0">
                <a:solidFill>
                  <a:schemeClr val="tx1"/>
                </a:solidFill>
                <a:latin typeface="Meiryo UI" panose="020B0604030504040204" pitchFamily="50" charset="-128"/>
                <a:ea typeface="Meiryo UI" panose="020B0604030504040204" pitchFamily="50" charset="-128"/>
              </a:rPr>
              <a:t>年</a:t>
            </a:r>
            <a:r>
              <a:rPr lang="en-US" altLang="ja-JP" sz="1200" b="1" dirty="0" smtClean="0">
                <a:solidFill>
                  <a:schemeClr val="tx1"/>
                </a:solidFill>
                <a:latin typeface="Meiryo UI" panose="020B0604030504040204" pitchFamily="50" charset="-128"/>
                <a:ea typeface="Meiryo UI" panose="020B0604030504040204" pitchFamily="50" charset="-128"/>
              </a:rPr>
              <a:t>6</a:t>
            </a:r>
            <a:r>
              <a:rPr lang="ja-JP" altLang="en-US" sz="1200" b="1" dirty="0" smtClean="0">
                <a:solidFill>
                  <a:schemeClr val="tx1"/>
                </a:solidFill>
                <a:latin typeface="Meiryo UI" panose="020B0604030504040204" pitchFamily="50" charset="-128"/>
                <a:ea typeface="Meiryo UI" panose="020B0604030504040204" pitchFamily="50" charset="-128"/>
              </a:rPr>
              <a:t>月</a:t>
            </a:r>
            <a:r>
              <a:rPr lang="ja-JP" altLang="en-US" sz="1200" b="1" dirty="0">
                <a:solidFill>
                  <a:schemeClr val="tx1"/>
                </a:solidFill>
                <a:latin typeface="Meiryo UI" panose="020B0604030504040204" pitchFamily="50" charset="-128"/>
                <a:ea typeface="Meiryo UI" panose="020B0604030504040204" pitchFamily="50" charset="-128"/>
              </a:rPr>
              <a:t>から</a:t>
            </a:r>
            <a:r>
              <a:rPr lang="ja-JP" altLang="en-US" sz="1200" b="1" dirty="0" smtClean="0">
                <a:solidFill>
                  <a:schemeClr val="tx1"/>
                </a:solidFill>
                <a:latin typeface="Meiryo UI" panose="020B0604030504040204" pitchFamily="50" charset="-128"/>
                <a:ea typeface="Meiryo UI" panose="020B0604030504040204" pitchFamily="50" charset="-128"/>
              </a:rPr>
              <a:t>「大阪府済生会中津病院」が地域拠点</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医療機関に選定されたことを報告するとともに、各</a:t>
            </a:r>
            <a:r>
              <a:rPr lang="ja-JP" altLang="en-US" sz="1200" b="1" dirty="0">
                <a:solidFill>
                  <a:schemeClr val="tx1"/>
                </a:solidFill>
                <a:latin typeface="Meiryo UI" panose="020B0604030504040204" pitchFamily="50" charset="-128"/>
                <a:ea typeface="Meiryo UI" panose="020B0604030504040204" pitchFamily="50" charset="-128"/>
              </a:rPr>
              <a:t>医療</a:t>
            </a:r>
            <a:r>
              <a:rPr lang="ja-JP" altLang="en-US" sz="1200" b="1" dirty="0" smtClean="0">
                <a:solidFill>
                  <a:schemeClr val="tx1"/>
                </a:solidFill>
                <a:latin typeface="Meiryo UI" panose="020B0604030504040204" pitchFamily="50" charset="-128"/>
                <a:ea typeface="Meiryo UI" panose="020B0604030504040204" pitchFamily="50" charset="-128"/>
              </a:rPr>
              <a:t>機関に担っていただく役割等の説明を行った。</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（２）令和</a:t>
            </a:r>
            <a:r>
              <a:rPr lang="en-US" altLang="ja-JP" sz="1200" b="1" dirty="0" smtClean="0">
                <a:solidFill>
                  <a:schemeClr val="tx1"/>
                </a:solidFill>
                <a:latin typeface="Meiryo UI" panose="020B0604030504040204" pitchFamily="50" charset="-128"/>
                <a:ea typeface="Meiryo UI" panose="020B0604030504040204" pitchFamily="50" charset="-128"/>
              </a:rPr>
              <a:t>4</a:t>
            </a:r>
            <a:r>
              <a:rPr lang="ja-JP" altLang="en-US" sz="1200" b="1" dirty="0" smtClean="0">
                <a:solidFill>
                  <a:schemeClr val="tx1"/>
                </a:solidFill>
                <a:latin typeface="Meiryo UI" panose="020B0604030504040204" pitchFamily="50" charset="-128"/>
                <a:ea typeface="Meiryo UI" panose="020B0604030504040204" pitchFamily="50" charset="-128"/>
              </a:rPr>
              <a:t>年度に実施した外国人医療提供体制の強化の取り組みについて</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令和</a:t>
            </a:r>
            <a:r>
              <a:rPr lang="en-US" altLang="ja-JP" sz="1200" b="1" dirty="0" smtClean="0">
                <a:solidFill>
                  <a:schemeClr val="tx1"/>
                </a:solidFill>
                <a:latin typeface="Meiryo UI" panose="020B0604030504040204" pitchFamily="50" charset="-128"/>
                <a:ea typeface="Meiryo UI" panose="020B0604030504040204" pitchFamily="50" charset="-128"/>
              </a:rPr>
              <a:t>4</a:t>
            </a:r>
            <a:r>
              <a:rPr lang="ja-JP" altLang="en-US" sz="1200" b="1" dirty="0" smtClean="0">
                <a:solidFill>
                  <a:schemeClr val="tx1"/>
                </a:solidFill>
                <a:latin typeface="Meiryo UI" panose="020B0604030504040204" pitchFamily="50" charset="-128"/>
                <a:ea typeface="Meiryo UI" panose="020B0604030504040204" pitchFamily="50" charset="-128"/>
              </a:rPr>
              <a:t>年度に「外国人医療対策会議」でご議論いただいた</a:t>
            </a:r>
            <a:r>
              <a:rPr lang="ja-JP" altLang="en-US" sz="1200" b="1" dirty="0">
                <a:solidFill>
                  <a:schemeClr val="tx1"/>
                </a:solidFill>
                <a:latin typeface="Meiryo UI" panose="020B0604030504040204" pitchFamily="50" charset="-128"/>
                <a:ea typeface="Meiryo UI" panose="020B0604030504040204" pitchFamily="50" charset="-128"/>
              </a:rPr>
              <a:t>内容</a:t>
            </a:r>
            <a:r>
              <a:rPr lang="ja-JP" altLang="en-US" sz="1200" b="1" dirty="0" smtClean="0">
                <a:solidFill>
                  <a:schemeClr val="tx1"/>
                </a:solidFill>
                <a:latin typeface="Meiryo UI" panose="020B0604030504040204" pitchFamily="50" charset="-128"/>
                <a:ea typeface="Meiryo UI" panose="020B0604030504040204" pitchFamily="50" charset="-128"/>
              </a:rPr>
              <a:t>を踏まえて府で行った取り組みを報告。</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・大阪府及び厚生労働省が提供する各種サービスの周知、「</a:t>
            </a:r>
            <a:r>
              <a:rPr lang="en-US" altLang="ja-JP" sz="1200" b="1" dirty="0" smtClean="0">
                <a:solidFill>
                  <a:schemeClr val="tx1"/>
                </a:solidFill>
                <a:latin typeface="Meiryo UI" panose="020B0604030504040204" pitchFamily="50" charset="-128"/>
                <a:ea typeface="Meiryo UI" panose="020B0604030504040204" pitchFamily="50" charset="-128"/>
              </a:rPr>
              <a:t>24</a:t>
            </a:r>
            <a:r>
              <a:rPr lang="ja-JP" altLang="en-US" sz="1200" b="1" dirty="0" smtClean="0">
                <a:solidFill>
                  <a:schemeClr val="tx1"/>
                </a:solidFill>
                <a:latin typeface="Meiryo UI" panose="020B0604030504040204" pitchFamily="50" charset="-128"/>
                <a:ea typeface="Meiryo UI" panose="020B0604030504040204" pitchFamily="50" charset="-128"/>
              </a:rPr>
              <a:t>時間多言語遠隔医療通訳サービス利用ガイド」の改定、</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おおさかメディカルネットの改定（精神科入院にかかる同意書の多言語版及び選定療養費制度の掲載）、</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「薬局での外国人対応マニュアル」の再周知。</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府への意見等≫</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〇</a:t>
            </a:r>
            <a:r>
              <a:rPr lang="ja-JP" altLang="en-US" sz="1200" b="1" dirty="0">
                <a:solidFill>
                  <a:schemeClr val="tx1"/>
                </a:solidFill>
                <a:latin typeface="Meiryo UI" panose="020B0604030504040204" pitchFamily="50" charset="-128"/>
                <a:ea typeface="Meiryo UI" panose="020B0604030504040204" pitchFamily="50" charset="-128"/>
              </a:rPr>
              <a:t>「おおさかメディカルネット </a:t>
            </a:r>
            <a:r>
              <a:rPr lang="en-US" altLang="ja-JP" sz="1200" b="1" dirty="0">
                <a:solidFill>
                  <a:schemeClr val="tx1"/>
                </a:solidFill>
                <a:latin typeface="Meiryo UI" panose="020B0604030504040204" pitchFamily="50" charset="-128"/>
                <a:ea typeface="Meiryo UI" panose="020B0604030504040204" pitchFamily="50" charset="-128"/>
              </a:rPr>
              <a:t>for Foreigners</a:t>
            </a:r>
            <a:r>
              <a:rPr lang="ja-JP" altLang="en-US" sz="1200" b="1" dirty="0">
                <a:solidFill>
                  <a:schemeClr val="tx1"/>
                </a:solidFill>
                <a:latin typeface="Meiryo UI" panose="020B0604030504040204" pitchFamily="50" charset="-128"/>
                <a:ea typeface="Meiryo UI" panose="020B0604030504040204" pitchFamily="50" charset="-128"/>
              </a:rPr>
              <a:t>」に掲載されている</a:t>
            </a:r>
            <a:r>
              <a:rPr lang="ja-JP" altLang="en-US" sz="1200" b="1" dirty="0" smtClean="0">
                <a:solidFill>
                  <a:schemeClr val="tx1"/>
                </a:solidFill>
                <a:latin typeface="Meiryo UI" panose="020B0604030504040204" pitchFamily="50" charset="-128"/>
                <a:ea typeface="Meiryo UI" panose="020B0604030504040204" pitchFamily="50" charset="-128"/>
              </a:rPr>
              <a:t>、外国人患者の受入れが可能な</a:t>
            </a:r>
            <a:r>
              <a:rPr lang="ja-JP" altLang="en-US" sz="1200" b="1" dirty="0">
                <a:solidFill>
                  <a:schemeClr val="tx1"/>
                </a:solidFill>
                <a:latin typeface="Meiryo UI" panose="020B0604030504040204" pitchFamily="50" charset="-128"/>
                <a:ea typeface="Meiryo UI" panose="020B0604030504040204" pitchFamily="50" charset="-128"/>
              </a:rPr>
              <a:t>医療機関に連絡をして</a:t>
            </a:r>
            <a:r>
              <a:rPr lang="ja-JP" altLang="en-US" sz="1200" b="1" dirty="0" smtClean="0">
                <a:solidFill>
                  <a:schemeClr val="tx1"/>
                </a:solidFill>
                <a:latin typeface="Meiryo UI" panose="020B0604030504040204" pitchFamily="50" charset="-128"/>
                <a:ea typeface="Meiryo UI" panose="020B0604030504040204" pitchFamily="50" charset="-128"/>
              </a:rPr>
              <a:t>も、診療を</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断られる</a:t>
            </a:r>
            <a:r>
              <a:rPr lang="ja-JP" altLang="en-US" sz="1200" b="1" dirty="0">
                <a:solidFill>
                  <a:schemeClr val="tx1"/>
                </a:solidFill>
                <a:latin typeface="Meiryo UI" panose="020B0604030504040204" pitchFamily="50" charset="-128"/>
                <a:ea typeface="Meiryo UI" panose="020B0604030504040204" pitchFamily="50" charset="-128"/>
              </a:rPr>
              <a:t>ことがある</a:t>
            </a:r>
            <a:r>
              <a:rPr lang="ja-JP" altLang="en-US" sz="1200" b="1" dirty="0" smtClean="0">
                <a:solidFill>
                  <a:schemeClr val="tx1"/>
                </a:solidFill>
                <a:latin typeface="Meiryo UI" panose="020B0604030504040204" pitchFamily="50" charset="-128"/>
                <a:ea typeface="Meiryo UI" panose="020B0604030504040204" pitchFamily="50" charset="-128"/>
              </a:rPr>
              <a:t>。過去</a:t>
            </a:r>
            <a:r>
              <a:rPr lang="ja-JP" altLang="en-US" sz="1200" b="1" dirty="0">
                <a:solidFill>
                  <a:schemeClr val="tx1"/>
                </a:solidFill>
                <a:latin typeface="Meiryo UI" panose="020B0604030504040204" pitchFamily="50" charset="-128"/>
                <a:ea typeface="Meiryo UI" panose="020B0604030504040204" pitchFamily="50" charset="-128"/>
              </a:rPr>
              <a:t>に</a:t>
            </a:r>
            <a:r>
              <a:rPr lang="ja-JP" altLang="en-US" sz="1200" b="1" dirty="0" smtClean="0">
                <a:solidFill>
                  <a:schemeClr val="tx1"/>
                </a:solidFill>
                <a:latin typeface="Meiryo UI" panose="020B0604030504040204" pitchFamily="50" charset="-128"/>
                <a:ea typeface="Meiryo UI" panose="020B0604030504040204" pitchFamily="50" charset="-128"/>
              </a:rPr>
              <a:t>、診察する医師だけではなく、受付など医療機関全体で外国語対応ができる医療機関のみを掲載するよう</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整理</a:t>
            </a:r>
            <a:r>
              <a:rPr lang="ja-JP" altLang="en-US" sz="1200" b="1" dirty="0">
                <a:solidFill>
                  <a:schemeClr val="tx1"/>
                </a:solidFill>
                <a:latin typeface="Meiryo UI" panose="020B0604030504040204" pitchFamily="50" charset="-128"/>
                <a:ea typeface="Meiryo UI" panose="020B0604030504040204" pitchFamily="50" charset="-128"/>
              </a:rPr>
              <a:t>したはずだが</a:t>
            </a:r>
            <a:r>
              <a:rPr lang="ja-JP" altLang="en-US" sz="1200" b="1" dirty="0" smtClean="0">
                <a:solidFill>
                  <a:schemeClr val="tx1"/>
                </a:solidFill>
                <a:latin typeface="Meiryo UI" panose="020B0604030504040204" pitchFamily="50" charset="-128"/>
                <a:ea typeface="Meiryo UI" panose="020B0604030504040204" pitchFamily="50" charset="-128"/>
              </a:rPr>
              <a:t>、改めて医療機関に英語で電話をかけてみて、本当に対応が可能か確認する等、何らかの対応が必要ではないか。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（府）</a:t>
            </a:r>
            <a:r>
              <a:rPr lang="ja-JP" altLang="en-US" sz="1200" b="1" dirty="0">
                <a:solidFill>
                  <a:schemeClr val="tx1"/>
                </a:solidFill>
                <a:latin typeface="Meiryo UI" panose="020B0604030504040204" pitchFamily="50" charset="-128"/>
                <a:ea typeface="Meiryo UI" panose="020B0604030504040204" pitchFamily="50" charset="-128"/>
              </a:rPr>
              <a:t>⇒「外国人</a:t>
            </a:r>
            <a:r>
              <a:rPr lang="ja-JP" altLang="en-US" sz="1200" b="1" dirty="0" smtClean="0">
                <a:solidFill>
                  <a:schemeClr val="tx1"/>
                </a:solidFill>
                <a:latin typeface="Meiryo UI" panose="020B0604030504040204" pitchFamily="50" charset="-128"/>
                <a:ea typeface="Meiryo UI" panose="020B0604030504040204" pitchFamily="50" charset="-128"/>
              </a:rPr>
              <a:t>患者を受け入れる医療機関リスト」の整備</a:t>
            </a:r>
            <a:r>
              <a:rPr lang="ja-JP" altLang="en-US" sz="1200" b="1" dirty="0">
                <a:solidFill>
                  <a:schemeClr val="tx1"/>
                </a:solidFill>
                <a:latin typeface="Meiryo UI" panose="020B0604030504040204" pitchFamily="50" charset="-128"/>
                <a:ea typeface="Meiryo UI" panose="020B0604030504040204" pitchFamily="50" charset="-128"/>
              </a:rPr>
              <a:t>については課題と</a:t>
            </a:r>
            <a:r>
              <a:rPr lang="ja-JP" altLang="en-US" sz="1200" b="1" dirty="0" smtClean="0">
                <a:solidFill>
                  <a:schemeClr val="tx1"/>
                </a:solidFill>
                <a:latin typeface="Meiryo UI" panose="020B0604030504040204" pitchFamily="50" charset="-128"/>
                <a:ea typeface="Meiryo UI" panose="020B0604030504040204" pitchFamily="50" charset="-128"/>
              </a:rPr>
              <a:t>認識。きっちり整理</a:t>
            </a:r>
            <a:r>
              <a:rPr lang="ja-JP" altLang="en-US" sz="1200" b="1" dirty="0">
                <a:solidFill>
                  <a:schemeClr val="tx1"/>
                </a:solidFill>
                <a:latin typeface="Meiryo UI" panose="020B0604030504040204" pitchFamily="50" charset="-128"/>
                <a:ea typeface="Meiryo UI" panose="020B0604030504040204" pitchFamily="50" charset="-128"/>
              </a:rPr>
              <a:t>していきたい。</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a:t>
            </a:r>
            <a:r>
              <a:rPr lang="en-US" altLang="ja-JP" sz="1200" b="1" dirty="0" smtClean="0">
                <a:solidFill>
                  <a:schemeClr val="tx1"/>
                </a:solidFill>
                <a:latin typeface="Meiryo UI" panose="020B0604030504040204" pitchFamily="50" charset="-128"/>
                <a:ea typeface="Meiryo UI" panose="020B0604030504040204" pitchFamily="50" charset="-128"/>
              </a:rPr>
              <a:t>3</a:t>
            </a:r>
            <a:r>
              <a:rPr lang="ja-JP" altLang="en-US" sz="1200" b="1" dirty="0" smtClean="0">
                <a:solidFill>
                  <a:schemeClr val="tx1"/>
                </a:solidFill>
                <a:latin typeface="Meiryo UI" panose="020B0604030504040204" pitchFamily="50" charset="-128"/>
                <a:ea typeface="Meiryo UI" panose="020B0604030504040204" pitchFamily="50" charset="-128"/>
              </a:rPr>
              <a:t>）外国人患者受入れに係る意見交換</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事前に回答いただいたアンケート（回答については別紙参照）を基に、各病院における好事例の紹介等を行った。</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各病院</a:t>
            </a:r>
            <a:r>
              <a:rPr lang="ja-JP" altLang="en-US" sz="1200" b="1" dirty="0" smtClean="0">
                <a:solidFill>
                  <a:schemeClr val="tx1"/>
                </a:solidFill>
                <a:latin typeface="Meiryo UI" panose="020B0604030504040204" pitchFamily="50" charset="-128"/>
                <a:ea typeface="Meiryo UI" panose="020B0604030504040204" pitchFamily="50" charset="-128"/>
              </a:rPr>
              <a:t>の取り組み事例の紹介≫</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〇通訳者との連絡体制</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・通訳者に携帯電話を持っていただくことにより、院内でいつでも連絡がつく体制を整えている。</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〇外国人患者受入れにおけるネットワークの構築</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近隣病院との連携</a:t>
            </a:r>
            <a:r>
              <a:rPr lang="en-US" altLang="ja-JP"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・個々</a:t>
            </a:r>
            <a:r>
              <a:rPr lang="ja-JP" altLang="en-US" sz="1200" b="1" dirty="0">
                <a:solidFill>
                  <a:schemeClr val="tx1"/>
                </a:solidFill>
                <a:latin typeface="Meiryo UI" panose="020B0604030504040204" pitchFamily="50" charset="-128"/>
                <a:ea typeface="Meiryo UI" panose="020B0604030504040204" pitchFamily="50" charset="-128"/>
              </a:rPr>
              <a:t>の病院で外国人患者対応に取り組んでいても、１病院で対応できることには限界が</a:t>
            </a:r>
            <a:r>
              <a:rPr lang="ja-JP" altLang="en-US" sz="1200" b="1">
                <a:solidFill>
                  <a:schemeClr val="tx1"/>
                </a:solidFill>
                <a:latin typeface="Meiryo UI" panose="020B0604030504040204" pitchFamily="50" charset="-128"/>
                <a:ea typeface="Meiryo UI" panose="020B0604030504040204" pitchFamily="50" charset="-128"/>
              </a:rPr>
              <a:t>あり</a:t>
            </a:r>
            <a:r>
              <a:rPr lang="ja-JP" altLang="en-US" sz="1200" b="1" smtClean="0">
                <a:solidFill>
                  <a:schemeClr val="tx1"/>
                </a:solidFill>
                <a:latin typeface="Meiryo UI" panose="020B0604030504040204" pitchFamily="50" charset="-128"/>
                <a:ea typeface="Meiryo UI" panose="020B0604030504040204" pitchFamily="50" charset="-128"/>
              </a:rPr>
              <a:t>、</a:t>
            </a:r>
            <a:r>
              <a:rPr lang="ja-JP" altLang="en-US" sz="1200" b="1">
                <a:solidFill>
                  <a:schemeClr val="tx1"/>
                </a:solidFill>
                <a:latin typeface="Meiryo UI" panose="020B0604030504040204" pitchFamily="50" charset="-128"/>
                <a:ea typeface="Meiryo UI" panose="020B0604030504040204" pitchFamily="50" charset="-128"/>
              </a:rPr>
              <a:t>行き詰る</a:t>
            </a:r>
            <a:r>
              <a:rPr lang="ja-JP" altLang="en-US" sz="1200" b="1" smtClean="0">
                <a:solidFill>
                  <a:schemeClr val="tx1"/>
                </a:solidFill>
                <a:latin typeface="Meiryo UI" panose="020B0604030504040204" pitchFamily="50" charset="-128"/>
                <a:ea typeface="Meiryo UI" panose="020B0604030504040204" pitchFamily="50" charset="-128"/>
              </a:rPr>
              <a:t>こと</a:t>
            </a:r>
            <a:r>
              <a:rPr lang="ja-JP" altLang="en-US" sz="1200" b="1" dirty="0">
                <a:solidFill>
                  <a:schemeClr val="tx1"/>
                </a:solidFill>
                <a:latin typeface="Meiryo UI" panose="020B0604030504040204" pitchFamily="50" charset="-128"/>
                <a:ea typeface="Meiryo UI" panose="020B0604030504040204" pitchFamily="50" charset="-128"/>
              </a:rPr>
              <a:t>も多々あるため</a:t>
            </a:r>
            <a:r>
              <a:rPr lang="ja-JP" altLang="en-US" sz="1200" b="1" dirty="0" smtClean="0">
                <a:solidFill>
                  <a:schemeClr val="tx1"/>
                </a:solidFill>
                <a:latin typeface="Meiryo UI" panose="020B0604030504040204" pitchFamily="50" charset="-128"/>
                <a:ea typeface="Meiryo UI" panose="020B0604030504040204" pitchFamily="50" charset="-128"/>
              </a:rPr>
              <a:t>、近隣の　</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5</a:t>
            </a:r>
            <a:r>
              <a:rPr lang="ja-JP" altLang="en-US" sz="1200" b="1" dirty="0" smtClean="0">
                <a:solidFill>
                  <a:schemeClr val="tx1"/>
                </a:solidFill>
                <a:latin typeface="Meiryo UI" panose="020B0604030504040204" pitchFamily="50" charset="-128"/>
                <a:ea typeface="Meiryo UI" panose="020B0604030504040204" pitchFamily="50" charset="-128"/>
              </a:rPr>
              <a:t>病院</a:t>
            </a:r>
            <a:r>
              <a:rPr lang="ja-JP" altLang="en-US" sz="1200" b="1" dirty="0">
                <a:solidFill>
                  <a:schemeClr val="tx1"/>
                </a:solidFill>
                <a:latin typeface="Meiryo UI" panose="020B0604030504040204" pitchFamily="50" charset="-128"/>
                <a:ea typeface="Meiryo UI" panose="020B0604030504040204" pitchFamily="50" charset="-128"/>
              </a:rPr>
              <a:t>でメールや電話で細めに連絡を取り合えるネットワークを構築。院内整備の情報共有や診療科毎</a:t>
            </a:r>
            <a:r>
              <a:rPr lang="ja-JP" altLang="en-US" sz="1200" b="1" dirty="0" smtClean="0">
                <a:solidFill>
                  <a:schemeClr val="tx1"/>
                </a:solidFill>
                <a:latin typeface="Meiryo UI" panose="020B0604030504040204" pitchFamily="50" charset="-128"/>
                <a:ea typeface="Meiryo UI" panose="020B0604030504040204" pitchFamily="50" charset="-128"/>
              </a:rPr>
              <a:t>の患者受け入れ</a:t>
            </a:r>
            <a:r>
              <a:rPr lang="ja-JP" altLang="en-US" sz="1200" b="1" dirty="0">
                <a:solidFill>
                  <a:schemeClr val="tx1"/>
                </a:solidFill>
                <a:latin typeface="Meiryo UI" panose="020B0604030504040204" pitchFamily="50" charset="-128"/>
                <a:ea typeface="Meiryo UI" panose="020B0604030504040204" pitchFamily="50" charset="-128"/>
              </a:rPr>
              <a:t>の</a:t>
            </a:r>
            <a:r>
              <a:rPr lang="ja-JP" altLang="en-US" sz="1200" b="1" dirty="0" smtClean="0">
                <a:solidFill>
                  <a:schemeClr val="tx1"/>
                </a:solidFill>
                <a:latin typeface="Meiryo UI" panose="020B0604030504040204" pitchFamily="50" charset="-128"/>
                <a:ea typeface="Meiryo UI" panose="020B0604030504040204" pitchFamily="50" charset="-128"/>
              </a:rPr>
              <a:t>相談等、　</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連携</a:t>
            </a:r>
            <a:r>
              <a:rPr lang="ja-JP" altLang="en-US" sz="1200" b="1" dirty="0">
                <a:solidFill>
                  <a:schemeClr val="tx1"/>
                </a:solidFill>
                <a:latin typeface="Meiryo UI" panose="020B0604030504040204" pitchFamily="50" charset="-128"/>
                <a:ea typeface="Meiryo UI" panose="020B0604030504040204" pitchFamily="50" charset="-128"/>
              </a:rPr>
              <a:t>して外国人患者対応に取り組んでいる</a:t>
            </a:r>
            <a:r>
              <a:rPr lang="ja-JP" altLang="en-US" sz="1200" b="1" dirty="0" smtClean="0">
                <a:solidFill>
                  <a:schemeClr val="tx1"/>
                </a:solidFill>
                <a:latin typeface="Meiryo UI" panose="020B0604030504040204" pitchFamily="50" charset="-128"/>
                <a:ea typeface="Meiryo UI" panose="020B0604030504040204" pitchFamily="50" charset="-128"/>
              </a:rPr>
              <a:t>。顔の見える小さな単位で連携することで、気軽に相談や情報共有を行うことができている。</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0826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5323" y="0"/>
            <a:ext cx="9128678" cy="6857999"/>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近隣クリニックとの連携</a:t>
            </a:r>
            <a:r>
              <a:rPr lang="en-US" altLang="ja-JP" sz="1200" b="1" dirty="0" smtClean="0">
                <a:solidFill>
                  <a:schemeClr val="tx1"/>
                </a:solidFill>
                <a:latin typeface="Meiryo UI" panose="020B0604030504040204" pitchFamily="50" charset="-128"/>
                <a:ea typeface="Meiryo UI" panose="020B0604030504040204" pitchFamily="50" charset="-128"/>
              </a:rPr>
              <a:t>】</a:t>
            </a: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・自院にない診療科の外国人患者を近隣クリニックに</a:t>
            </a:r>
            <a:r>
              <a:rPr lang="ja-JP" altLang="en-US" sz="1200" b="1" dirty="0">
                <a:solidFill>
                  <a:schemeClr val="tx1"/>
                </a:solidFill>
                <a:latin typeface="Meiryo UI" panose="020B0604030504040204" pitchFamily="50" charset="-128"/>
                <a:ea typeface="Meiryo UI" panose="020B0604030504040204" pitchFamily="50" charset="-128"/>
              </a:rPr>
              <a:t>受け入れて</a:t>
            </a:r>
            <a:r>
              <a:rPr lang="ja-JP" altLang="en-US" sz="1200" b="1" dirty="0" smtClean="0">
                <a:solidFill>
                  <a:schemeClr val="tx1"/>
                </a:solidFill>
                <a:latin typeface="Meiryo UI" panose="020B0604030504040204" pitchFamily="50" charset="-128"/>
                <a:ea typeface="Meiryo UI" panose="020B0604030504040204" pitchFamily="50" charset="-128"/>
              </a:rPr>
              <a:t>もらうため、外国人</a:t>
            </a:r>
            <a:r>
              <a:rPr lang="ja-JP" altLang="en-US" sz="1200" b="1" dirty="0">
                <a:solidFill>
                  <a:schemeClr val="tx1"/>
                </a:solidFill>
                <a:latin typeface="Meiryo UI" panose="020B0604030504040204" pitchFamily="50" charset="-128"/>
                <a:ea typeface="Meiryo UI" panose="020B0604030504040204" pitchFamily="50" charset="-128"/>
              </a:rPr>
              <a:t>患者の</a:t>
            </a:r>
            <a:r>
              <a:rPr lang="ja-JP" altLang="en-US" sz="1200" b="1" dirty="0" smtClean="0">
                <a:solidFill>
                  <a:schemeClr val="tx1"/>
                </a:solidFill>
                <a:latin typeface="Meiryo UI" panose="020B0604030504040204" pitchFamily="50" charset="-128"/>
                <a:ea typeface="Meiryo UI" panose="020B0604030504040204" pitchFamily="50" charset="-128"/>
              </a:rPr>
              <a:t>受け入れの可否</a:t>
            </a:r>
            <a:r>
              <a:rPr lang="ja-JP" altLang="en-US" sz="1200" b="1" dirty="0">
                <a:solidFill>
                  <a:schemeClr val="tx1"/>
                </a:solidFill>
                <a:latin typeface="Meiryo UI" panose="020B0604030504040204" pitchFamily="50" charset="-128"/>
                <a:ea typeface="Meiryo UI" panose="020B0604030504040204" pitchFamily="50" charset="-128"/>
              </a:rPr>
              <a:t>を確認</a:t>
            </a:r>
            <a:r>
              <a:rPr lang="ja-JP" altLang="en-US" sz="1200" b="1" dirty="0" smtClean="0">
                <a:solidFill>
                  <a:schemeClr val="tx1"/>
                </a:solidFill>
                <a:latin typeface="Meiryo UI" panose="020B0604030504040204" pitchFamily="50" charset="-128"/>
                <a:ea typeface="Meiryo UI" panose="020B0604030504040204" pitchFamily="50" charset="-128"/>
              </a:rPr>
              <a:t>し、リスト</a:t>
            </a:r>
            <a:r>
              <a:rPr lang="ja-JP" altLang="en-US" sz="1200" b="1" dirty="0">
                <a:solidFill>
                  <a:schemeClr val="tx1"/>
                </a:solidFill>
                <a:latin typeface="Meiryo UI" panose="020B0604030504040204" pitchFamily="50" charset="-128"/>
                <a:ea typeface="Meiryo UI" panose="020B0604030504040204" pitchFamily="50" charset="-128"/>
              </a:rPr>
              <a:t>を</a:t>
            </a:r>
            <a:r>
              <a:rPr lang="ja-JP" altLang="en-US" sz="1200" b="1" dirty="0" smtClean="0">
                <a:solidFill>
                  <a:schemeClr val="tx1"/>
                </a:solidFill>
                <a:latin typeface="Meiryo UI" panose="020B0604030504040204" pitchFamily="50" charset="-128"/>
                <a:ea typeface="Meiryo UI" panose="020B0604030504040204" pitchFamily="50" charset="-128"/>
              </a:rPr>
              <a:t>作成　　</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している。なお、クリニックでは、受付での外国人対応ができないことが多いことから、問診票</a:t>
            </a:r>
            <a:r>
              <a:rPr lang="ja-JP" altLang="en-US" sz="1200" b="1" dirty="0">
                <a:solidFill>
                  <a:schemeClr val="tx1"/>
                </a:solidFill>
                <a:latin typeface="Meiryo UI" panose="020B0604030504040204" pitchFamily="50" charset="-128"/>
                <a:ea typeface="Meiryo UI" panose="020B0604030504040204" pitchFamily="50" charset="-128"/>
              </a:rPr>
              <a:t>や日本</a:t>
            </a:r>
            <a:r>
              <a:rPr lang="ja-JP" altLang="en-US" sz="1200" b="1" dirty="0" smtClean="0">
                <a:solidFill>
                  <a:schemeClr val="tx1"/>
                </a:solidFill>
                <a:latin typeface="Meiryo UI" panose="020B0604030504040204" pitchFamily="50" charset="-128"/>
                <a:ea typeface="Meiryo UI" panose="020B0604030504040204" pitchFamily="50" charset="-128"/>
              </a:rPr>
              <a:t>の医療のかかり方</a:t>
            </a:r>
            <a:r>
              <a:rPr lang="ja-JP" altLang="en-US" sz="1200" b="1" dirty="0">
                <a:solidFill>
                  <a:schemeClr val="tx1"/>
                </a:solidFill>
                <a:latin typeface="Meiryo UI" panose="020B0604030504040204" pitchFamily="50" charset="-128"/>
                <a:ea typeface="Meiryo UI" panose="020B0604030504040204" pitchFamily="50" charset="-128"/>
              </a:rPr>
              <a:t>のようなメモ</a:t>
            </a:r>
            <a:r>
              <a:rPr lang="ja-JP" altLang="en-US" sz="1200" b="1" dirty="0" smtClean="0">
                <a:solidFill>
                  <a:schemeClr val="tx1"/>
                </a:solidFill>
                <a:latin typeface="Meiryo UI" panose="020B0604030504040204" pitchFamily="50" charset="-128"/>
                <a:ea typeface="Meiryo UI" panose="020B0604030504040204" pitchFamily="50" charset="-128"/>
              </a:rPr>
              <a:t>を</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作成し、患者に持参いただくなどの</a:t>
            </a:r>
            <a:r>
              <a:rPr lang="ja-JP" altLang="en-US" sz="1200" b="1" dirty="0">
                <a:solidFill>
                  <a:schemeClr val="tx1"/>
                </a:solidFill>
                <a:latin typeface="Meiryo UI" panose="020B0604030504040204" pitchFamily="50" charset="-128"/>
                <a:ea typeface="Meiryo UI" panose="020B0604030504040204" pitchFamily="50" charset="-128"/>
              </a:rPr>
              <a:t>工夫をする</a:t>
            </a:r>
            <a:r>
              <a:rPr lang="ja-JP" altLang="en-US" sz="1200" b="1" dirty="0" smtClean="0">
                <a:solidFill>
                  <a:schemeClr val="tx1"/>
                </a:solidFill>
                <a:latin typeface="Meiryo UI" panose="020B0604030504040204" pitchFamily="50" charset="-128"/>
                <a:ea typeface="Meiryo UI" panose="020B0604030504040204" pitchFamily="50" charset="-128"/>
              </a:rPr>
              <a:t>ことで受け入れ</a:t>
            </a:r>
            <a:r>
              <a:rPr lang="ja-JP" altLang="en-US" sz="1200" b="1" dirty="0">
                <a:solidFill>
                  <a:schemeClr val="tx1"/>
                </a:solidFill>
                <a:latin typeface="Meiryo UI" panose="020B0604030504040204" pitchFamily="50" charset="-128"/>
                <a:ea typeface="Meiryo UI" panose="020B0604030504040204" pitchFamily="50" charset="-128"/>
              </a:rPr>
              <a:t>いただいている</a:t>
            </a:r>
            <a:r>
              <a:rPr lang="ja-JP" altLang="en-US"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〇未収金対策（デポジット制の導入）</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・日本の公的医療保険に加入していない外国人患者が増えたため、未収金対策として、受付時に３万円を徴収している。</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なお、徴収する際には、外国語での対応ができない受付職員でも対応できるよう、公的医療保険に加入していない外国人患者用</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に丁寧な説明文書を作成し、読んでいただく（確認に</a:t>
            </a:r>
            <a:r>
              <a:rPr lang="en-US" altLang="ja-JP" sz="1200" b="1" dirty="0" smtClean="0">
                <a:solidFill>
                  <a:schemeClr val="tx1"/>
                </a:solidFill>
                <a:latin typeface="Meiryo UI" panose="020B0604030504040204" pitchFamily="50" charset="-128"/>
                <a:ea typeface="Meiryo UI" panose="020B0604030504040204" pitchFamily="50" charset="-128"/>
              </a:rPr>
              <a:t>10</a:t>
            </a:r>
            <a:r>
              <a:rPr lang="ja-JP" altLang="en-US" sz="1200" b="1" dirty="0" smtClean="0">
                <a:solidFill>
                  <a:schemeClr val="tx1"/>
                </a:solidFill>
                <a:latin typeface="Meiryo UI" panose="020B0604030504040204" pitchFamily="50" charset="-128"/>
                <a:ea typeface="Meiryo UI" panose="020B0604030504040204" pitchFamily="50" charset="-128"/>
              </a:rPr>
              <a:t>分～</a:t>
            </a:r>
            <a:r>
              <a:rPr lang="en-US" altLang="ja-JP" sz="1200" b="1" dirty="0" smtClean="0">
                <a:solidFill>
                  <a:schemeClr val="tx1"/>
                </a:solidFill>
                <a:latin typeface="Meiryo UI" panose="020B0604030504040204" pitchFamily="50" charset="-128"/>
                <a:ea typeface="Meiryo UI" panose="020B0604030504040204" pitchFamily="50" charset="-128"/>
              </a:rPr>
              <a:t>15</a:t>
            </a:r>
            <a:r>
              <a:rPr lang="ja-JP" altLang="en-US" sz="1200" b="1" dirty="0" smtClean="0">
                <a:solidFill>
                  <a:schemeClr val="tx1"/>
                </a:solidFill>
                <a:latin typeface="Meiryo UI" panose="020B0604030504040204" pitchFamily="50" charset="-128"/>
                <a:ea typeface="Meiryo UI" panose="020B0604030504040204" pitchFamily="50" charset="-128"/>
              </a:rPr>
              <a:t>分程度の時間を要する内容）ことにより、デポジットの支払いに</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応じていただけている。</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〇</a:t>
            </a:r>
            <a:r>
              <a:rPr lang="ja-JP" altLang="en-US" sz="1200" b="1" dirty="0">
                <a:solidFill>
                  <a:schemeClr val="tx1"/>
                </a:solidFill>
                <a:latin typeface="Meiryo UI" panose="020B0604030504040204" pitchFamily="50" charset="-128"/>
                <a:ea typeface="Meiryo UI" panose="020B0604030504040204" pitchFamily="50" charset="-128"/>
              </a:rPr>
              <a:t>外国人患者対応の院内フローの作成</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外国人対応は通常の対応とは異なるため、病棟スタッフから、受診から退院までの流れが分からないとの意見</a:t>
            </a:r>
            <a:r>
              <a:rPr lang="ja-JP" altLang="en-US" sz="1200" b="1" dirty="0" smtClean="0">
                <a:solidFill>
                  <a:schemeClr val="tx1"/>
                </a:solidFill>
                <a:latin typeface="Meiryo UI" panose="020B0604030504040204" pitchFamily="50" charset="-128"/>
                <a:ea typeface="Meiryo UI" panose="020B0604030504040204" pitchFamily="50" charset="-128"/>
              </a:rPr>
              <a:t>が</a:t>
            </a:r>
            <a:r>
              <a:rPr lang="ja-JP" altLang="en-US" sz="1200" b="1" dirty="0">
                <a:solidFill>
                  <a:schemeClr val="tx1"/>
                </a:solidFill>
                <a:latin typeface="Meiryo UI" panose="020B0604030504040204" pitchFamily="50" charset="-128"/>
                <a:ea typeface="Meiryo UI" panose="020B0604030504040204" pitchFamily="50" charset="-128"/>
              </a:rPr>
              <a:t>あったため</a:t>
            </a:r>
            <a:r>
              <a:rPr lang="ja-JP" altLang="en-US"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どのスタッフがどこまで担当するかを含めたフローの作成の検討</a:t>
            </a:r>
            <a:r>
              <a:rPr lang="ja-JP" altLang="en-US" sz="1200" b="1" dirty="0">
                <a:solidFill>
                  <a:schemeClr val="tx1"/>
                </a:solidFill>
                <a:latin typeface="Meiryo UI" panose="020B0604030504040204" pitchFamily="50" charset="-128"/>
                <a:ea typeface="Meiryo UI" panose="020B0604030504040204" pitchFamily="50" charset="-128"/>
              </a:rPr>
              <a:t>を開始。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日本の公的医療</a:t>
            </a:r>
            <a:r>
              <a:rPr lang="ja-JP" altLang="en-US" sz="1200" b="1" dirty="0" smtClean="0">
                <a:solidFill>
                  <a:schemeClr val="tx1"/>
                </a:solidFill>
                <a:latin typeface="Meiryo UI" panose="020B0604030504040204" pitchFamily="50" charset="-128"/>
                <a:ea typeface="Meiryo UI" panose="020B0604030504040204" pitchFamily="50" charset="-128"/>
              </a:rPr>
              <a:t>保険加入の有無</a:t>
            </a:r>
            <a:r>
              <a:rPr lang="ja-JP" altLang="en-US" sz="1200" b="1" dirty="0">
                <a:solidFill>
                  <a:schemeClr val="tx1"/>
                </a:solidFill>
                <a:latin typeface="Meiryo UI" panose="020B0604030504040204" pitchFamily="50" charset="-128"/>
                <a:ea typeface="Meiryo UI" panose="020B0604030504040204" pitchFamily="50" charset="-128"/>
              </a:rPr>
              <a:t>、宗教、家族関係の把握から退院調整まで、クリニカルパスのように全体像が分かる物</a:t>
            </a:r>
            <a:r>
              <a:rPr lang="ja-JP" altLang="en-US" sz="1200" b="1" dirty="0" smtClean="0">
                <a:solidFill>
                  <a:schemeClr val="tx1"/>
                </a:solidFill>
                <a:latin typeface="Meiryo UI" panose="020B0604030504040204" pitchFamily="50" charset="-128"/>
                <a:ea typeface="Meiryo UI" panose="020B0604030504040204" pitchFamily="50" charset="-128"/>
              </a:rPr>
              <a:t>を</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イメージ</a:t>
            </a:r>
            <a:r>
              <a:rPr lang="ja-JP" altLang="en-US" sz="1200" b="1" dirty="0">
                <a:solidFill>
                  <a:schemeClr val="tx1"/>
                </a:solidFill>
                <a:latin typeface="Meiryo UI" panose="020B0604030504040204" pitchFamily="50" charset="-128"/>
                <a:ea typeface="Meiryo UI" panose="020B0604030504040204" pitchFamily="50" charset="-128"/>
              </a:rPr>
              <a:t>して</a:t>
            </a:r>
            <a:r>
              <a:rPr lang="ja-JP" altLang="en-US" sz="1200" b="1" dirty="0" smtClean="0">
                <a:solidFill>
                  <a:schemeClr val="tx1"/>
                </a:solidFill>
                <a:latin typeface="Meiryo UI" panose="020B0604030504040204" pitchFamily="50" charset="-128"/>
                <a:ea typeface="Meiryo UI" panose="020B0604030504040204" pitchFamily="50" charset="-128"/>
              </a:rPr>
              <a:t>いる</a:t>
            </a:r>
            <a:r>
              <a:rPr lang="ja-JP" altLang="en-US" sz="1200" b="1" dirty="0">
                <a:solidFill>
                  <a:schemeClr val="tx1"/>
                </a:solidFill>
                <a:latin typeface="Meiryo UI" panose="020B0604030504040204" pitchFamily="50" charset="-128"/>
                <a:ea typeface="Meiryo UI" panose="020B0604030504040204" pitchFamily="50" charset="-128"/>
              </a:rPr>
              <a:t>。</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各担当の</a:t>
            </a:r>
            <a:r>
              <a:rPr lang="ja-JP" altLang="en-US" sz="1200" b="1" dirty="0">
                <a:solidFill>
                  <a:schemeClr val="tx1"/>
                </a:solidFill>
                <a:latin typeface="Meiryo UI" panose="020B0604030504040204" pitchFamily="50" charset="-128"/>
                <a:ea typeface="Meiryo UI" panose="020B0604030504040204" pitchFamily="50" charset="-128"/>
              </a:rPr>
              <a:t>役割が明確になっていないなどの課題が明らかとなり、フロー完成にむけて模索しているところ。</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４）その他</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　　・日本医療教育財団より、今後、各病院で外国人患者受け入れのための体制整備をするにあたり、どのようなことから始めればよいか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などの</a:t>
            </a:r>
            <a:r>
              <a:rPr lang="ja-JP" altLang="en-US" sz="1200" b="1" dirty="0">
                <a:solidFill>
                  <a:schemeClr val="tx1"/>
                </a:solidFill>
                <a:latin typeface="Meiryo UI" panose="020B0604030504040204" pitchFamily="50" charset="-128"/>
                <a:ea typeface="Meiryo UI" panose="020B0604030504040204" pitchFamily="50" charset="-128"/>
              </a:rPr>
              <a:t>情報提供をいただいた。</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　・府が提供する「</a:t>
            </a:r>
            <a:r>
              <a:rPr lang="en-US" altLang="ja-JP" sz="1200" b="1" dirty="0">
                <a:solidFill>
                  <a:schemeClr val="tx1"/>
                </a:solidFill>
                <a:latin typeface="Meiryo UI" panose="020B0604030504040204" pitchFamily="50" charset="-128"/>
                <a:ea typeface="Meiryo UI" panose="020B0604030504040204" pitchFamily="50" charset="-128"/>
              </a:rPr>
              <a:t> 24</a:t>
            </a:r>
            <a:r>
              <a:rPr lang="ja-JP" altLang="en-US" sz="1200" b="1" dirty="0">
                <a:solidFill>
                  <a:schemeClr val="tx1"/>
                </a:solidFill>
                <a:latin typeface="Meiryo UI" panose="020B0604030504040204" pitchFamily="50" charset="-128"/>
                <a:ea typeface="Meiryo UI" panose="020B0604030504040204" pitchFamily="50" charset="-128"/>
              </a:rPr>
              <a:t>時間多言語遠隔医療通訳サービス」の受託事業者であるメディフォン株式会社より、サービス概要等について説明。</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府</a:t>
            </a:r>
            <a:r>
              <a:rPr lang="ja-JP" altLang="en-US" sz="1200" b="1" dirty="0" smtClean="0">
                <a:solidFill>
                  <a:schemeClr val="tx1"/>
                </a:solidFill>
                <a:latin typeface="Meiryo UI" panose="020B0604030504040204" pitchFamily="50" charset="-128"/>
                <a:ea typeface="Meiryo UI" panose="020B0604030504040204" pitchFamily="50" charset="-128"/>
              </a:rPr>
              <a:t>より、</a:t>
            </a:r>
            <a:r>
              <a:rPr lang="en-US" altLang="ja-JP" sz="1200" b="1" dirty="0" smtClean="0">
                <a:solidFill>
                  <a:schemeClr val="tx1"/>
                </a:solidFill>
                <a:latin typeface="Meiryo UI" panose="020B0604030504040204" pitchFamily="50" charset="-128"/>
                <a:ea typeface="Meiryo UI" panose="020B0604030504040204" pitchFamily="50" charset="-128"/>
              </a:rPr>
              <a:t>2025</a:t>
            </a:r>
            <a:r>
              <a:rPr lang="ja-JP" altLang="en-US" sz="1200" b="1" dirty="0">
                <a:solidFill>
                  <a:schemeClr val="tx1"/>
                </a:solidFill>
                <a:latin typeface="Meiryo UI" panose="020B0604030504040204" pitchFamily="50" charset="-128"/>
                <a:ea typeface="Meiryo UI" panose="020B0604030504040204" pitchFamily="50" charset="-128"/>
              </a:rPr>
              <a:t>年大阪関西万博について、想定来場者数</a:t>
            </a:r>
            <a:r>
              <a:rPr lang="ja-JP" altLang="en-US" sz="1200" b="1" dirty="0" smtClean="0">
                <a:solidFill>
                  <a:schemeClr val="tx1"/>
                </a:solidFill>
                <a:latin typeface="Meiryo UI" panose="020B0604030504040204" pitchFamily="50" charset="-128"/>
                <a:ea typeface="Meiryo UI" panose="020B0604030504040204" pitchFamily="50" charset="-128"/>
              </a:rPr>
              <a:t>や会</a:t>
            </a:r>
            <a:r>
              <a:rPr lang="ja-JP" altLang="en-US" sz="1200" b="1" dirty="0">
                <a:solidFill>
                  <a:schemeClr val="tx1"/>
                </a:solidFill>
                <a:latin typeface="Meiryo UI" panose="020B0604030504040204" pitchFamily="50" charset="-128"/>
                <a:ea typeface="Meiryo UI" panose="020B0604030504040204" pitchFamily="50" charset="-128"/>
              </a:rPr>
              <a:t>場内の</a:t>
            </a:r>
            <a:r>
              <a:rPr lang="ja-JP" altLang="en-US" sz="1200" b="1" dirty="0" smtClean="0">
                <a:solidFill>
                  <a:schemeClr val="tx1"/>
                </a:solidFill>
                <a:latin typeface="Meiryo UI" panose="020B0604030504040204" pitchFamily="50" charset="-128"/>
                <a:ea typeface="Meiryo UI" panose="020B0604030504040204" pitchFamily="50" charset="-128"/>
              </a:rPr>
              <a:t>救護所、感染症対策等に</a:t>
            </a:r>
            <a:r>
              <a:rPr lang="ja-JP" altLang="en-US" sz="1200" b="1" dirty="0">
                <a:solidFill>
                  <a:schemeClr val="tx1"/>
                </a:solidFill>
                <a:latin typeface="Meiryo UI" panose="020B0604030504040204" pitchFamily="50" charset="-128"/>
                <a:ea typeface="Meiryo UI" panose="020B0604030504040204" pitchFamily="50" charset="-128"/>
              </a:rPr>
              <a:t>ついての情報提供。</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宮川委員（オブザーバー参加）</a:t>
            </a:r>
            <a:r>
              <a:rPr lang="ja-JP" altLang="en-US" sz="1200" b="1" dirty="0" smtClean="0">
                <a:solidFill>
                  <a:schemeClr val="tx1"/>
                </a:solidFill>
                <a:latin typeface="Meiryo UI" panose="020B0604030504040204" pitchFamily="50" charset="-128"/>
                <a:ea typeface="Meiryo UI" panose="020B0604030504040204" pitchFamily="50" charset="-128"/>
              </a:rPr>
              <a:t>より</a:t>
            </a:r>
            <a:r>
              <a:rPr lang="en-US" altLang="ja-JP"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ここ</a:t>
            </a:r>
            <a:r>
              <a:rPr lang="ja-JP" altLang="en-US" sz="1200" b="1" dirty="0">
                <a:solidFill>
                  <a:schemeClr val="tx1"/>
                </a:solidFill>
                <a:latin typeface="Meiryo UI" panose="020B0604030504040204" pitchFamily="50" charset="-128"/>
                <a:ea typeface="Meiryo UI" panose="020B0604030504040204" pitchFamily="50" charset="-128"/>
              </a:rPr>
              <a:t>数年、</a:t>
            </a:r>
            <a:r>
              <a:rPr lang="ja-JP" altLang="en-US" sz="1200" b="1" dirty="0" smtClean="0">
                <a:solidFill>
                  <a:schemeClr val="tx1"/>
                </a:solidFill>
                <a:latin typeface="Meiryo UI" panose="020B0604030504040204" pitchFamily="50" charset="-128"/>
                <a:ea typeface="Meiryo UI" panose="020B0604030504040204" pitchFamily="50" charset="-128"/>
              </a:rPr>
              <a:t>コロナの影響により会議開催ができなかった</a:t>
            </a:r>
            <a:r>
              <a:rPr lang="ja-JP" altLang="en-US" sz="1200" b="1" dirty="0">
                <a:solidFill>
                  <a:schemeClr val="tx1"/>
                </a:solidFill>
                <a:latin typeface="Meiryo UI" panose="020B0604030504040204" pitchFamily="50" charset="-128"/>
                <a:ea typeface="Meiryo UI" panose="020B0604030504040204" pitchFamily="50" charset="-128"/>
              </a:rPr>
              <a:t>ため</a:t>
            </a:r>
            <a:r>
              <a:rPr lang="ja-JP" altLang="en-US" sz="1200" b="1" dirty="0" smtClean="0">
                <a:solidFill>
                  <a:schemeClr val="tx1"/>
                </a:solidFill>
                <a:latin typeface="Meiryo UI" panose="020B0604030504040204" pitchFamily="50" charset="-128"/>
                <a:ea typeface="Meiryo UI" panose="020B0604030504040204" pitchFamily="50" charset="-128"/>
              </a:rPr>
              <a:t>、拠点</a:t>
            </a:r>
            <a:r>
              <a:rPr lang="ja-JP" altLang="en-US" sz="1200" b="1" dirty="0">
                <a:solidFill>
                  <a:schemeClr val="tx1"/>
                </a:solidFill>
                <a:latin typeface="Meiryo UI" panose="020B0604030504040204" pitchFamily="50" charset="-128"/>
                <a:ea typeface="Meiryo UI" panose="020B0604030504040204" pitchFamily="50" charset="-128"/>
              </a:rPr>
              <a:t>・地域拠点医療機関へ</a:t>
            </a:r>
            <a:r>
              <a:rPr lang="ja-JP" altLang="en-US" sz="1200" b="1" dirty="0" smtClean="0">
                <a:solidFill>
                  <a:schemeClr val="tx1"/>
                </a:solidFill>
                <a:latin typeface="Meiryo UI" panose="020B0604030504040204" pitchFamily="50" charset="-128"/>
                <a:ea typeface="Meiryo UI" panose="020B0604030504040204" pitchFamily="50" charset="-128"/>
              </a:rPr>
              <a:t>のアンケートを実施し</a:t>
            </a:r>
            <a:r>
              <a:rPr lang="ja-JP" altLang="en-US" sz="1200" b="1" dirty="0">
                <a:solidFill>
                  <a:schemeClr val="tx1"/>
                </a:solidFill>
                <a:latin typeface="Meiryo UI" panose="020B0604030504040204" pitchFamily="50" charset="-128"/>
                <a:ea typeface="Meiryo UI" panose="020B0604030504040204" pitchFamily="50" charset="-128"/>
              </a:rPr>
              <a:t>、各医療機関の状況</a:t>
            </a:r>
            <a:r>
              <a:rPr lang="ja-JP" altLang="en-US" sz="1200" b="1" dirty="0" smtClean="0">
                <a:solidFill>
                  <a:schemeClr val="tx1"/>
                </a:solidFill>
                <a:latin typeface="Meiryo UI" panose="020B0604030504040204" pitchFamily="50" charset="-128"/>
                <a:ea typeface="Meiryo UI" panose="020B0604030504040204" pitchFamily="50" charset="-128"/>
              </a:rPr>
              <a:t>を</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en-US" altLang="ja-JP" sz="1200" b="1" dirty="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確認させていただいている。</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本日</a:t>
            </a:r>
            <a:r>
              <a:rPr lang="ja-JP" altLang="en-US" sz="1200" b="1" dirty="0">
                <a:solidFill>
                  <a:schemeClr val="tx1"/>
                </a:solidFill>
                <a:latin typeface="Meiryo UI" panose="020B0604030504040204" pitchFamily="50" charset="-128"/>
                <a:ea typeface="Meiryo UI" panose="020B0604030504040204" pitchFamily="50" charset="-128"/>
              </a:rPr>
              <a:t>の会議で医療機関が未収金問題で困っていることがよく分かった</a:t>
            </a:r>
            <a:r>
              <a:rPr lang="ja-JP" altLang="en-US" sz="1200" b="1" dirty="0" smtClean="0">
                <a:solidFill>
                  <a:schemeClr val="tx1"/>
                </a:solidFill>
                <a:latin typeface="Meiryo UI" panose="020B0604030504040204" pitchFamily="50" charset="-128"/>
                <a:ea typeface="Meiryo UI" panose="020B0604030504040204" pitchFamily="50" charset="-128"/>
              </a:rPr>
              <a:t>。未収</a:t>
            </a:r>
            <a:r>
              <a:rPr lang="ja-JP" altLang="en-US" sz="1200" b="1" dirty="0">
                <a:solidFill>
                  <a:schemeClr val="tx1"/>
                </a:solidFill>
                <a:latin typeface="Meiryo UI" panose="020B0604030504040204" pitchFamily="50" charset="-128"/>
                <a:ea typeface="Meiryo UI" panose="020B0604030504040204" pitchFamily="50" charset="-128"/>
              </a:rPr>
              <a:t>金問題については、今後の対策が重要と認識しており</a:t>
            </a:r>
            <a:r>
              <a:rPr lang="ja-JP" altLang="en-US"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日本医師会</a:t>
            </a:r>
            <a:r>
              <a:rPr lang="ja-JP" altLang="en-US" sz="1200" b="1" dirty="0">
                <a:solidFill>
                  <a:schemeClr val="tx1"/>
                </a:solidFill>
                <a:latin typeface="Meiryo UI" panose="020B0604030504040204" pitchFamily="50" charset="-128"/>
                <a:ea typeface="Meiryo UI" panose="020B0604030504040204" pitchFamily="50" charset="-128"/>
              </a:rPr>
              <a:t>でも６年前から未収金問題についての委員会を立ちあげ議論</a:t>
            </a:r>
            <a:r>
              <a:rPr lang="ja-JP" altLang="en-US" sz="1200" b="1" dirty="0" smtClean="0">
                <a:solidFill>
                  <a:schemeClr val="tx1"/>
                </a:solidFill>
                <a:latin typeface="Meiryo UI" panose="020B0604030504040204" pitchFamily="50" charset="-128"/>
                <a:ea typeface="Meiryo UI" panose="020B0604030504040204" pitchFamily="50" charset="-128"/>
              </a:rPr>
              <a:t>して</a:t>
            </a:r>
            <a:r>
              <a:rPr lang="ja-JP" altLang="en-US" sz="1200" b="1" dirty="0">
                <a:solidFill>
                  <a:schemeClr val="tx1"/>
                </a:solidFill>
                <a:latin typeface="Meiryo UI" panose="020B0604030504040204" pitchFamily="50" charset="-128"/>
                <a:ea typeface="Meiryo UI" panose="020B0604030504040204" pitchFamily="50" charset="-128"/>
              </a:rPr>
              <a:t>いるが</a:t>
            </a:r>
            <a:r>
              <a:rPr lang="ja-JP" altLang="en-US" sz="1200" b="1" dirty="0" smtClean="0">
                <a:solidFill>
                  <a:schemeClr val="tx1"/>
                </a:solidFill>
                <a:latin typeface="Meiryo UI" panose="020B0604030504040204" pitchFamily="50" charset="-128"/>
                <a:ea typeface="Meiryo UI" panose="020B0604030504040204" pitchFamily="50" charset="-128"/>
              </a:rPr>
              <a:t>、基本的に制度</a:t>
            </a:r>
            <a:r>
              <a:rPr lang="ja-JP" altLang="en-US" sz="1200" b="1" dirty="0">
                <a:solidFill>
                  <a:schemeClr val="tx1"/>
                </a:solidFill>
                <a:latin typeface="Meiryo UI" panose="020B0604030504040204" pitchFamily="50" charset="-128"/>
                <a:ea typeface="Meiryo UI" panose="020B0604030504040204" pitchFamily="50" charset="-128"/>
              </a:rPr>
              <a:t>として国が動けることもほとんどなく</a:t>
            </a:r>
            <a:r>
              <a:rPr lang="ja-JP" altLang="en-US"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海外から</a:t>
            </a:r>
            <a:r>
              <a:rPr lang="ja-JP" altLang="en-US" sz="1200" b="1" dirty="0">
                <a:solidFill>
                  <a:schemeClr val="tx1"/>
                </a:solidFill>
                <a:latin typeface="Meiryo UI" panose="020B0604030504040204" pitchFamily="50" charset="-128"/>
                <a:ea typeface="Meiryo UI" panose="020B0604030504040204" pitchFamily="50" charset="-128"/>
              </a:rPr>
              <a:t>の旅行者に海外旅行保険について加入を推奨しているものの実行性に</a:t>
            </a:r>
            <a:r>
              <a:rPr lang="ja-JP" altLang="en-US" sz="1200" b="1" dirty="0" smtClean="0">
                <a:solidFill>
                  <a:schemeClr val="tx1"/>
                </a:solidFill>
                <a:latin typeface="Meiryo UI" panose="020B0604030504040204" pitchFamily="50" charset="-128"/>
                <a:ea typeface="Meiryo UI" panose="020B0604030504040204" pitchFamily="50" charset="-128"/>
              </a:rPr>
              <a:t>乏しい</a:t>
            </a:r>
            <a:r>
              <a:rPr lang="ja-JP" altLang="en-US" sz="1200" b="1" dirty="0">
                <a:solidFill>
                  <a:schemeClr val="tx1"/>
                </a:solidFill>
                <a:latin typeface="Meiryo UI" panose="020B0604030504040204" pitchFamily="50" charset="-128"/>
                <a:ea typeface="Meiryo UI" panose="020B0604030504040204" pitchFamily="50" charset="-128"/>
              </a:rPr>
              <a:t>状況。</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外国人患者を受け入れる医療機関リスト</a:t>
            </a:r>
            <a:r>
              <a:rPr lang="ja-JP" altLang="en-US" sz="1200" b="1" dirty="0" smtClean="0">
                <a:solidFill>
                  <a:schemeClr val="tx1"/>
                </a:solidFill>
                <a:latin typeface="Meiryo UI" panose="020B0604030504040204" pitchFamily="50" charset="-128"/>
                <a:ea typeface="Meiryo UI" panose="020B0604030504040204" pitchFamily="50" charset="-128"/>
              </a:rPr>
              <a:t>」に</a:t>
            </a:r>
            <a:r>
              <a:rPr lang="ja-JP" altLang="en-US" sz="1200" b="1" dirty="0">
                <a:solidFill>
                  <a:schemeClr val="tx1"/>
                </a:solidFill>
                <a:latin typeface="Meiryo UI" panose="020B0604030504040204" pitchFamily="50" charset="-128"/>
                <a:ea typeface="Meiryo UI" panose="020B0604030504040204" pitchFamily="50" charset="-128"/>
              </a:rPr>
              <a:t>ついても、６年前から、医師だけではなく、病院全体で外国人患者を受け入れ</a:t>
            </a:r>
            <a:r>
              <a:rPr lang="ja-JP" altLang="en-US" sz="1200" b="1" dirty="0" smtClean="0">
                <a:solidFill>
                  <a:schemeClr val="tx1"/>
                </a:solidFill>
                <a:latin typeface="Meiryo UI" panose="020B0604030504040204" pitchFamily="50" charset="-128"/>
                <a:ea typeface="Meiryo UI" panose="020B0604030504040204" pitchFamily="50" charset="-128"/>
              </a:rPr>
              <a:t>できない</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病院についてはリスト</a:t>
            </a:r>
            <a:r>
              <a:rPr lang="ja-JP" altLang="en-US" sz="1200" b="1" dirty="0">
                <a:solidFill>
                  <a:schemeClr val="tx1"/>
                </a:solidFill>
                <a:latin typeface="Meiryo UI" panose="020B0604030504040204" pitchFamily="50" charset="-128"/>
                <a:ea typeface="Meiryo UI" panose="020B0604030504040204" pitchFamily="50" charset="-128"/>
              </a:rPr>
              <a:t>に掲載しないよう整理されつつあるものの</a:t>
            </a:r>
            <a:r>
              <a:rPr lang="ja-JP" altLang="en-US" sz="1200" b="1" dirty="0" smtClean="0">
                <a:solidFill>
                  <a:schemeClr val="tx1"/>
                </a:solidFill>
                <a:latin typeface="Meiryo UI" panose="020B0604030504040204" pitchFamily="50" charset="-128"/>
                <a:ea typeface="Meiryo UI" panose="020B0604030504040204" pitchFamily="50" charset="-128"/>
              </a:rPr>
              <a:t>、見直しをやっていきたい。</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外国人医療対策について、引き続き「外国人</a:t>
            </a:r>
            <a:r>
              <a:rPr lang="ja-JP" altLang="en-US" sz="1200" b="1" dirty="0">
                <a:solidFill>
                  <a:schemeClr val="tx1"/>
                </a:solidFill>
                <a:latin typeface="Meiryo UI" panose="020B0604030504040204" pitchFamily="50" charset="-128"/>
                <a:ea typeface="Meiryo UI" panose="020B0604030504040204" pitchFamily="50" charset="-128"/>
              </a:rPr>
              <a:t>医療対策</a:t>
            </a:r>
            <a:r>
              <a:rPr lang="ja-JP" altLang="en-US" sz="1200" b="1" dirty="0" smtClean="0">
                <a:solidFill>
                  <a:schemeClr val="tx1"/>
                </a:solidFill>
                <a:latin typeface="Meiryo UI" panose="020B0604030504040204" pitchFamily="50" charset="-128"/>
                <a:ea typeface="Meiryo UI" panose="020B0604030504040204" pitchFamily="50" charset="-128"/>
              </a:rPr>
              <a:t>会議」でも</a:t>
            </a:r>
            <a:r>
              <a:rPr lang="ja-JP" altLang="en-US" sz="1200" b="1" dirty="0">
                <a:solidFill>
                  <a:schemeClr val="tx1"/>
                </a:solidFill>
                <a:latin typeface="Meiryo UI" panose="020B0604030504040204" pitchFamily="50" charset="-128"/>
                <a:ea typeface="Meiryo UI" panose="020B0604030504040204" pitchFamily="50" charset="-128"/>
              </a:rPr>
              <a:t>しっかり議論していきたい</a:t>
            </a:r>
            <a:r>
              <a:rPr lang="ja-JP" altLang="en-US"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0709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ED054CE59F66C4D874848499267F6E0" ma:contentTypeVersion="0" ma:contentTypeDescription="新しいドキュメントを作成します。" ma:contentTypeScope="" ma:versionID="9912d974b6f6b0a35dbbfc029026f700">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7109F0-6B59-4A08-8DDA-6C5E3A45A2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0C420BC-5993-4218-8859-64CF8E400494}">
  <ds:schemaRefs>
    <ds:schemaRef ds:uri="http://schemas.microsoft.com/sharepoint/v3/contenttype/forms"/>
  </ds:schemaRefs>
</ds:datastoreItem>
</file>

<file path=customXml/itemProps3.xml><?xml version="1.0" encoding="utf-8"?>
<ds:datastoreItem xmlns:ds="http://schemas.openxmlformats.org/officeDocument/2006/customXml" ds:itemID="{EB69AABF-691B-4947-9C9D-FA64D80E28DB}">
  <ds:schemaRef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997</TotalTime>
  <Words>1571</Words>
  <Application>Microsoft Office PowerPoint</Application>
  <PresentationFormat>画面に合わせる (4:3)</PresentationFormat>
  <Paragraphs>81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伊庭　祐作</dc:creator>
  <cp:lastModifiedBy>伊庭　祐作</cp:lastModifiedBy>
  <cp:revision>136</cp:revision>
  <cp:lastPrinted>2023-07-27T13:04:48Z</cp:lastPrinted>
  <dcterms:modified xsi:type="dcterms:W3CDTF">2023-08-04T06:47:31Z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0x0101005ED054CE59F66C4D874848499267F6E0</vt:lpwstr>
  </property>
</Properties>
</file>