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8"/>
  </p:notesMasterIdLst>
  <p:sldIdLst>
    <p:sldId id="2147483372" r:id="rId5"/>
    <p:sldId id="2147483378" r:id="rId6"/>
    <p:sldId id="4956" r:id="rId7"/>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品田　雅" initials="品田　雅" lastIdx="4" clrIdx="0">
    <p:extLst>
      <p:ext uri="{19B8F6BF-5375-455C-9EA6-DF929625EA0E}">
        <p15:presenceInfo xmlns:p15="http://schemas.microsoft.com/office/powerpoint/2012/main" userId="S::ShinadaMi@lan.pref.osaka.jp::1edd7ae0-f400-4c15-bdba-d32637e6b59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2F7FC"/>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764" autoAdjust="0"/>
    <p:restoredTop sz="95896" autoAdjust="0"/>
  </p:normalViewPr>
  <p:slideViewPr>
    <p:cSldViewPr snapToGrid="0">
      <p:cViewPr varScale="1">
        <p:scale>
          <a:sx n="100" d="100"/>
          <a:sy n="100" d="100"/>
        </p:scale>
        <p:origin x="610" y="62"/>
      </p:cViewPr>
      <p:guideLst/>
    </p:cSldViewPr>
  </p:slideViewPr>
  <p:notesTextViewPr>
    <p:cViewPr>
      <p:scale>
        <a:sx n="1" d="1"/>
        <a:sy n="1" d="1"/>
      </p:scale>
      <p:origin x="0" y="0"/>
    </p:cViewPr>
  </p:notesTextViewPr>
  <p:sorterViewPr>
    <p:cViewPr>
      <p:scale>
        <a:sx n="100" d="100"/>
        <a:sy n="100" d="100"/>
      </p:scale>
      <p:origin x="0" y="-5357"/>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5ED48CE9-0149-4415-AFF8-E7A8EABD1622}" type="datetimeFigureOut">
              <a:rPr kumimoji="1" lang="ja-JP" altLang="en-US" smtClean="0"/>
              <a:t>2025/2/28</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7378B51C-B9EA-4050-A2F3-AF8819420794}" type="slidenum">
              <a:rPr kumimoji="1" lang="ja-JP" altLang="en-US" smtClean="0"/>
              <a:t>‹#›</a:t>
            </a:fld>
            <a:endParaRPr kumimoji="1" lang="ja-JP" altLang="en-US"/>
          </a:p>
        </p:txBody>
      </p:sp>
    </p:spTree>
    <p:extLst>
      <p:ext uri="{BB962C8B-B14F-4D97-AF65-F5344CB8AC3E}">
        <p14:creationId xmlns:p14="http://schemas.microsoft.com/office/powerpoint/2010/main" val="299231839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378B51C-B9EA-4050-A2F3-AF8819420794}" type="slidenum">
              <a:rPr kumimoji="1" lang="ja-JP" altLang="en-US" smtClean="0"/>
              <a:t>3</a:t>
            </a:fld>
            <a:endParaRPr kumimoji="1" lang="ja-JP" altLang="en-US"/>
          </a:p>
        </p:txBody>
      </p:sp>
    </p:spTree>
    <p:extLst>
      <p:ext uri="{BB962C8B-B14F-4D97-AF65-F5344CB8AC3E}">
        <p14:creationId xmlns:p14="http://schemas.microsoft.com/office/powerpoint/2010/main" val="35266674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93BBC4A-FAF0-45BD-98E9-75F531A5C9A8}" type="datetime1">
              <a:rPr kumimoji="1" lang="ja-JP" altLang="en-US" smtClean="0"/>
              <a:t>2025/2/28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66673" y="6464304"/>
            <a:ext cx="2228850" cy="365125"/>
          </a:xfrm>
        </p:spPr>
        <p:txBody>
          <a:bodyPr/>
          <a:lstStyle>
            <a:lvl1pPr>
              <a:defRPr sz="1800"/>
            </a:lvl1pPr>
          </a:lstStyle>
          <a:p>
            <a:fld id="{9C763CC3-4F4B-4DE4-BC75-6467D8367FDC}" type="slidenum">
              <a:rPr kumimoji="1" lang="ja-JP" altLang="en-US" smtClean="0"/>
              <a:pPr/>
              <a:t>‹#›</a:t>
            </a:fld>
            <a:endParaRPr kumimoji="1" lang="ja-JP" altLang="en-US" dirty="0"/>
          </a:p>
        </p:txBody>
      </p:sp>
    </p:spTree>
    <p:extLst>
      <p:ext uri="{BB962C8B-B14F-4D97-AF65-F5344CB8AC3E}">
        <p14:creationId xmlns:p14="http://schemas.microsoft.com/office/powerpoint/2010/main" val="232434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58E6E5-E3B1-459C-8D60-CE994D4767F7}" type="datetime1">
              <a:rPr kumimoji="1" lang="ja-JP" altLang="en-US" smtClean="0"/>
              <a:t>2025/2/28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857F363-06AD-4182-BA4B-9FE6531C5940}" type="slidenum">
              <a:rPr kumimoji="1" lang="ja-JP" altLang="en-US" smtClean="0"/>
              <a:t>‹#›</a:t>
            </a:fld>
            <a:endParaRPr kumimoji="1" lang="ja-JP" altLang="en-US"/>
          </a:p>
        </p:txBody>
      </p:sp>
    </p:spTree>
    <p:extLst>
      <p:ext uri="{BB962C8B-B14F-4D97-AF65-F5344CB8AC3E}">
        <p14:creationId xmlns:p14="http://schemas.microsoft.com/office/powerpoint/2010/main" val="162200521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FE0F66-EC5B-431A-BE2C-31F7E537DA89}" type="datetime1">
              <a:rPr kumimoji="1" lang="ja-JP" altLang="en-US" smtClean="0"/>
              <a:t>2025/2/28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763CC3-4F4B-4DE4-BC75-6467D8367FDC}" type="slidenum">
              <a:rPr kumimoji="1" lang="ja-JP" altLang="en-US" smtClean="0"/>
              <a:t>‹#›</a:t>
            </a:fld>
            <a:endParaRPr kumimoji="1" lang="ja-JP" altLang="en-US"/>
          </a:p>
        </p:txBody>
      </p:sp>
    </p:spTree>
    <p:extLst>
      <p:ext uri="{BB962C8B-B14F-4D97-AF65-F5344CB8AC3E}">
        <p14:creationId xmlns:p14="http://schemas.microsoft.com/office/powerpoint/2010/main" val="2017582175"/>
      </p:ext>
    </p:extLst>
  </p:cSld>
  <p:clrMap bg1="lt1" tx1="dk1" bg2="lt2" tx2="dk2" accent1="accent1" accent2="accent2" accent3="accent3" accent4="accent4" accent5="accent5" accent6="accent6" hlink="hlink" folHlink="folHlink"/>
  <p:sldLayoutIdLst>
    <p:sldLayoutId id="2147483674" r:id="rId1"/>
    <p:sldLayoutId id="2147483675" r:id="rId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jpe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7A7CFCB8-0CA4-4E89-BC94-EC4DAA094B4C}"/>
              </a:ext>
            </a:extLst>
          </p:cNvPr>
          <p:cNvSpPr>
            <a:spLocks noGrp="1"/>
          </p:cNvSpPr>
          <p:nvPr>
            <p:ph type="sldNum" sz="quarter" idx="12"/>
          </p:nvPr>
        </p:nvSpPr>
        <p:spPr>
          <a:xfrm>
            <a:off x="7590473" y="6464304"/>
            <a:ext cx="2228850" cy="365125"/>
          </a:xfrm>
        </p:spPr>
        <p:txBody>
          <a:bodyPr/>
          <a:lstStyle/>
          <a:p>
            <a:fld id="{9C763CC3-4F4B-4DE4-BC75-6467D8367FDC}" type="slidenum">
              <a:rPr kumimoji="1" lang="ja-JP" altLang="en-US" sz="1400" smtClean="0"/>
              <a:pPr/>
              <a:t>1</a:t>
            </a:fld>
            <a:endParaRPr kumimoji="1" lang="ja-JP" altLang="en-US" sz="1400" dirty="0"/>
          </a:p>
        </p:txBody>
      </p:sp>
      <p:sp>
        <p:nvSpPr>
          <p:cNvPr id="8" name="正方形/長方形 7">
            <a:extLst>
              <a:ext uri="{FF2B5EF4-FFF2-40B4-BE49-F238E27FC236}">
                <a16:creationId xmlns:a16="http://schemas.microsoft.com/office/drawing/2014/main" id="{EF71D458-0847-481B-93C7-F79F4AEAC8CA}"/>
              </a:ext>
            </a:extLst>
          </p:cNvPr>
          <p:cNvSpPr/>
          <p:nvPr/>
        </p:nvSpPr>
        <p:spPr>
          <a:xfrm>
            <a:off x="-10477" y="2756976"/>
            <a:ext cx="9906000" cy="79859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nchorCtr="0"/>
          <a:lstStyle/>
          <a:p>
            <a:pPr algn="ctr"/>
            <a:r>
              <a:rPr kumimoji="1" lang="ja-JP" altLang="en-US" sz="2800" b="1" dirty="0">
                <a:ln w="3175">
                  <a:solidFill>
                    <a:schemeClr val="bg1"/>
                  </a:solidFill>
                </a:ln>
                <a:latin typeface="BIZ UDPゴシック" panose="020B0400000000000000" pitchFamily="50" charset="-128"/>
                <a:ea typeface="BIZ UDPゴシック" panose="020B0400000000000000" pitchFamily="50" charset="-128"/>
              </a:rPr>
              <a:t>万博開催に伴う救急医療体制について</a:t>
            </a:r>
          </a:p>
        </p:txBody>
      </p:sp>
      <p:sp>
        <p:nvSpPr>
          <p:cNvPr id="2" name="テキスト ボックス 1">
            <a:extLst>
              <a:ext uri="{FF2B5EF4-FFF2-40B4-BE49-F238E27FC236}">
                <a16:creationId xmlns:a16="http://schemas.microsoft.com/office/drawing/2014/main" id="{5EA6B3A0-E88C-4ED7-B0CF-569B1611D1C2}"/>
              </a:ext>
            </a:extLst>
          </p:cNvPr>
          <p:cNvSpPr txBox="1"/>
          <p:nvPr/>
        </p:nvSpPr>
        <p:spPr>
          <a:xfrm>
            <a:off x="8559323" y="58811"/>
            <a:ext cx="1260000" cy="369332"/>
          </a:xfrm>
          <a:prstGeom prst="rect">
            <a:avLst/>
          </a:prstGeom>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kumimoji="1" lang="ja-JP" altLang="en-US"/>
              <a:t>資料３</a:t>
            </a:r>
            <a:endParaRPr kumimoji="1" lang="ja-JP" altLang="en-US" dirty="0"/>
          </a:p>
        </p:txBody>
      </p:sp>
    </p:spTree>
    <p:extLst>
      <p:ext uri="{BB962C8B-B14F-4D97-AF65-F5344CB8AC3E}">
        <p14:creationId xmlns:p14="http://schemas.microsoft.com/office/powerpoint/2010/main" val="1554235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A570ABF4-2738-41C5-B1E5-3963402A321A}"/>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71088" y="718899"/>
            <a:ext cx="5544675" cy="3852000"/>
          </a:xfrm>
          <a:prstGeom prst="rect">
            <a:avLst/>
          </a:prstGeom>
        </p:spPr>
      </p:pic>
      <p:sp>
        <p:nvSpPr>
          <p:cNvPr id="26" name="テキスト ボックス 25">
            <a:extLst>
              <a:ext uri="{FF2B5EF4-FFF2-40B4-BE49-F238E27FC236}">
                <a16:creationId xmlns:a16="http://schemas.microsoft.com/office/drawing/2014/main" id="{E94D53D6-67C0-48C3-A562-CA1453DFDF94}"/>
              </a:ext>
            </a:extLst>
          </p:cNvPr>
          <p:cNvSpPr txBox="1"/>
          <p:nvPr/>
        </p:nvSpPr>
        <p:spPr>
          <a:xfrm>
            <a:off x="363415" y="5158052"/>
            <a:ext cx="8934450" cy="1323439"/>
          </a:xfrm>
          <a:prstGeom prst="rect">
            <a:avLst/>
          </a:prstGeom>
          <a:noFill/>
        </p:spPr>
        <p:txBody>
          <a:bodyPr wrap="square">
            <a:spAutoFit/>
          </a:bodyPr>
          <a:lstStyle/>
          <a:p>
            <a:pPr>
              <a:spcBef>
                <a:spcPts val="600"/>
              </a:spcBef>
            </a:pPr>
            <a:r>
              <a:rPr lang="ja-JP" altLang="en-US" sz="1200" dirty="0">
                <a:latin typeface="BIZ UDPゴシック" panose="020B0400000000000000" pitchFamily="50" charset="-128"/>
                <a:ea typeface="BIZ UDPゴシック" panose="020B0400000000000000" pitchFamily="50" charset="-128"/>
              </a:rPr>
              <a:t>・　医療救護施設で提供する医療・看護サービスは、傷病者（患者）の症状悪化を防止・軽減する目的で行う応急措置等とする。</a:t>
            </a:r>
          </a:p>
          <a:p>
            <a:pPr>
              <a:spcBef>
                <a:spcPts val="600"/>
              </a:spcBef>
            </a:pPr>
            <a:r>
              <a:rPr lang="ja-JP" altLang="en-US" sz="1200" dirty="0">
                <a:latin typeface="BIZ UDPゴシック" panose="020B0400000000000000" pitchFamily="50" charset="-128"/>
                <a:ea typeface="BIZ UDPゴシック" panose="020B0400000000000000" pitchFamily="50" charset="-128"/>
              </a:rPr>
              <a:t>・　診療所では応急的な診療や緊急度判定のための検査を実施し、緊急時は蘇生処置を行う。</a:t>
            </a:r>
          </a:p>
          <a:p>
            <a:pPr>
              <a:spcBef>
                <a:spcPts val="600"/>
              </a:spcBef>
            </a:pPr>
            <a:r>
              <a:rPr lang="ja-JP" altLang="en-US" sz="1200" dirty="0">
                <a:latin typeface="BIZ UDPゴシック" panose="020B0400000000000000" pitchFamily="50" charset="-128"/>
                <a:ea typeface="BIZ UDPゴシック" panose="020B0400000000000000" pitchFamily="50" charset="-128"/>
              </a:rPr>
              <a:t>・　必要な場合は、会場外の医療機関を案内する。また、医師の診断等により、緊急を要する場合は、消防に対して救急要請を行う。</a:t>
            </a:r>
          </a:p>
          <a:p>
            <a:pPr>
              <a:spcBef>
                <a:spcPts val="600"/>
              </a:spcBef>
            </a:pPr>
            <a:r>
              <a:rPr lang="ja-JP" altLang="en-US" sz="1200" dirty="0">
                <a:latin typeface="BIZ UDPゴシック" panose="020B0400000000000000" pitchFamily="50" charset="-128"/>
                <a:ea typeface="BIZ UDPゴシック" panose="020B0400000000000000" pitchFamily="50" charset="-128"/>
              </a:rPr>
              <a:t>・　応急手当所には医師が配置されないため、看護師がトリアージや簡易な外傷処置を実施する。</a:t>
            </a:r>
          </a:p>
          <a:p>
            <a:pPr>
              <a:spcBef>
                <a:spcPts val="600"/>
              </a:spcBef>
            </a:pPr>
            <a:r>
              <a:rPr lang="ja-JP" altLang="en-US" sz="1200" dirty="0">
                <a:latin typeface="BIZ UDPゴシック" panose="020B0400000000000000" pitchFamily="50" charset="-128"/>
                <a:ea typeface="BIZ UDPゴシック" panose="020B0400000000000000" pitchFamily="50" charset="-128"/>
              </a:rPr>
              <a:t>・　感染症対策の観点から必要に応じて、新型コロナウイルス・インフルエンザウイルスの抗原定性検査を実施する。</a:t>
            </a:r>
          </a:p>
        </p:txBody>
      </p:sp>
      <p:sp>
        <p:nvSpPr>
          <p:cNvPr id="3" name="正方形/長方形 2">
            <a:extLst>
              <a:ext uri="{FF2B5EF4-FFF2-40B4-BE49-F238E27FC236}">
                <a16:creationId xmlns:a16="http://schemas.microsoft.com/office/drawing/2014/main" id="{92C22DFC-24F6-4DC8-8859-513E46E40001}"/>
              </a:ext>
            </a:extLst>
          </p:cNvPr>
          <p:cNvSpPr/>
          <p:nvPr/>
        </p:nvSpPr>
        <p:spPr>
          <a:xfrm>
            <a:off x="0" y="8163"/>
            <a:ext cx="9906000" cy="540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80000" rtlCol="0" anchor="b" anchorCtr="0"/>
          <a:lstStyle/>
          <a:p>
            <a:r>
              <a:rPr kumimoji="1" lang="ja-JP" altLang="en-US" sz="2000" b="1" dirty="0">
                <a:ln w="3175">
                  <a:solidFill>
                    <a:schemeClr val="bg1"/>
                  </a:solidFill>
                </a:ln>
                <a:latin typeface="BIZ UDPゴシック" panose="020B0400000000000000" pitchFamily="50" charset="-128"/>
                <a:ea typeface="BIZ UDPゴシック" panose="020B0400000000000000" pitchFamily="50" charset="-128"/>
              </a:rPr>
              <a:t>　　　　　　　　　　　大阪・関西万博　会場内の医療提供体制　　　　</a:t>
            </a:r>
            <a:endParaRPr kumimoji="1" lang="en-US" altLang="ja-JP" sz="2000" dirty="0">
              <a:ln w="3175">
                <a:solidFill>
                  <a:schemeClr val="bg1"/>
                </a:solidFill>
              </a:ln>
              <a:solidFill>
                <a:schemeClr val="bg1"/>
              </a:solidFill>
              <a:latin typeface="BIZ UDPゴシック" panose="020B0400000000000000" pitchFamily="50" charset="-128"/>
              <a:ea typeface="BIZ UDPゴシック" panose="020B0400000000000000" pitchFamily="50" charset="-128"/>
            </a:endParaRPr>
          </a:p>
        </p:txBody>
      </p:sp>
      <p:sp>
        <p:nvSpPr>
          <p:cNvPr id="22" name="テキスト ボックス 21">
            <a:extLst>
              <a:ext uri="{FF2B5EF4-FFF2-40B4-BE49-F238E27FC236}">
                <a16:creationId xmlns:a16="http://schemas.microsoft.com/office/drawing/2014/main" id="{2B427DBC-6BCF-41E0-8D99-DAB7CD0FB165}"/>
              </a:ext>
            </a:extLst>
          </p:cNvPr>
          <p:cNvSpPr txBox="1"/>
          <p:nvPr/>
        </p:nvSpPr>
        <p:spPr>
          <a:xfrm>
            <a:off x="5817230" y="1461230"/>
            <a:ext cx="4069720" cy="984885"/>
          </a:xfrm>
          <a:prstGeom prst="rect">
            <a:avLst/>
          </a:prstGeom>
          <a:noFill/>
        </p:spPr>
        <p:txBody>
          <a:bodyPr wrap="square">
            <a:spAutoFit/>
          </a:bodyPr>
          <a:lstStyle/>
          <a:p>
            <a:pPr>
              <a:spcBef>
                <a:spcPts val="600"/>
              </a:spcBef>
            </a:pPr>
            <a:r>
              <a:rPr lang="ja-JP" altLang="en-US" sz="1200" b="0" i="0" u="none" strike="noStrike" baseline="0" dirty="0">
                <a:solidFill>
                  <a:srgbClr val="000000"/>
                </a:solidFill>
                <a:latin typeface="BIZ UDPゴシック" panose="020B0400000000000000" pitchFamily="50" charset="-128"/>
                <a:ea typeface="BIZ UDPゴシック" panose="020B0400000000000000" pitchFamily="50" charset="-128"/>
              </a:rPr>
              <a:t>・　診療所は会場外アクセス経路に近い</a:t>
            </a:r>
            <a:r>
              <a:rPr lang="ja-JP" altLang="en-US" sz="1200" b="1" i="0" u="sng" strike="noStrike" baseline="0" dirty="0">
                <a:solidFill>
                  <a:srgbClr val="000000"/>
                </a:solidFill>
                <a:latin typeface="BIZ UDPゴシック" panose="020B0400000000000000" pitchFamily="50" charset="-128"/>
                <a:ea typeface="BIZ UDPゴシック" panose="020B0400000000000000" pitchFamily="50" charset="-128"/>
              </a:rPr>
              <a:t>西ゲート付近</a:t>
            </a:r>
            <a:r>
              <a:rPr lang="ja-JP" altLang="en-US" sz="1200" b="0" i="0" u="none" strike="noStrike" baseline="0" dirty="0">
                <a:solidFill>
                  <a:srgbClr val="000000"/>
                </a:solidFill>
                <a:latin typeface="BIZ UDPゴシック" panose="020B0400000000000000" pitchFamily="50" charset="-128"/>
                <a:ea typeface="BIZ UDPゴシック" panose="020B0400000000000000" pitchFamily="50" charset="-128"/>
              </a:rPr>
              <a:t>と</a:t>
            </a:r>
            <a:endParaRPr lang="en-US" altLang="ja-JP" sz="1200" b="0" i="0" u="none" strike="noStrike" baseline="0" dirty="0">
              <a:solidFill>
                <a:srgbClr val="000000"/>
              </a:solidFill>
              <a:latin typeface="BIZ UDPゴシック" panose="020B0400000000000000" pitchFamily="50" charset="-128"/>
              <a:ea typeface="BIZ UDPゴシック" panose="020B0400000000000000" pitchFamily="50" charset="-128"/>
            </a:endParaRPr>
          </a:p>
          <a:p>
            <a:r>
              <a:rPr lang="ja-JP" altLang="en-US" sz="1200" dirty="0">
                <a:solidFill>
                  <a:srgbClr val="000000"/>
                </a:solidFill>
                <a:latin typeface="BIZ UDPゴシック" panose="020B0400000000000000" pitchFamily="50" charset="-128"/>
                <a:ea typeface="BIZ UDPゴシック" panose="020B0400000000000000" pitchFamily="50" charset="-128"/>
              </a:rPr>
              <a:t>　　</a:t>
            </a:r>
            <a:r>
              <a:rPr lang="ja-JP" altLang="en-US" sz="1200" b="1" i="0" u="sng" strike="noStrike" baseline="0" dirty="0">
                <a:solidFill>
                  <a:srgbClr val="000000"/>
                </a:solidFill>
                <a:latin typeface="BIZ UDPゴシック" panose="020B0400000000000000" pitchFamily="50" charset="-128"/>
                <a:ea typeface="BIZ UDPゴシック" panose="020B0400000000000000" pitchFamily="50" charset="-128"/>
              </a:rPr>
              <a:t>東ゲート付近</a:t>
            </a:r>
            <a:r>
              <a:rPr lang="ja-JP" altLang="en-US" sz="1200" b="0" i="0" u="none" strike="noStrike" baseline="0" dirty="0">
                <a:solidFill>
                  <a:srgbClr val="000000"/>
                </a:solidFill>
                <a:latin typeface="BIZ UDPゴシック" panose="020B0400000000000000" pitchFamily="50" charset="-128"/>
                <a:ea typeface="BIZ UDPゴシック" panose="020B0400000000000000" pitchFamily="50" charset="-128"/>
              </a:rPr>
              <a:t>及び</a:t>
            </a:r>
            <a:r>
              <a:rPr lang="ja-JP" altLang="en-US" sz="1200" b="1" i="0" u="sng" strike="noStrike" baseline="0" dirty="0">
                <a:solidFill>
                  <a:srgbClr val="000000"/>
                </a:solidFill>
                <a:latin typeface="BIZ UDPゴシック" panose="020B0400000000000000" pitchFamily="50" charset="-128"/>
                <a:ea typeface="BIZ UDPゴシック" panose="020B0400000000000000" pitchFamily="50" charset="-128"/>
              </a:rPr>
              <a:t>中央部</a:t>
            </a:r>
            <a:r>
              <a:rPr lang="ja-JP" altLang="en-US" sz="1200" b="0" i="0" u="none" strike="noStrike" baseline="0" dirty="0">
                <a:solidFill>
                  <a:srgbClr val="000000"/>
                </a:solidFill>
                <a:latin typeface="BIZ UDPゴシック" panose="020B0400000000000000" pitchFamily="50" charset="-128"/>
                <a:ea typeface="BIZ UDPゴシック" panose="020B0400000000000000" pitchFamily="50" charset="-128"/>
              </a:rPr>
              <a:t>に設置</a:t>
            </a:r>
            <a:endParaRPr lang="en-US" altLang="ja-JP" sz="1200" b="0" i="0" u="none" strike="noStrike" baseline="0" dirty="0">
              <a:solidFill>
                <a:srgbClr val="000000"/>
              </a:solidFill>
              <a:latin typeface="BIZ UDPゴシック" panose="020B0400000000000000" pitchFamily="50" charset="-128"/>
              <a:ea typeface="BIZ UDPゴシック" panose="020B0400000000000000" pitchFamily="50" charset="-128"/>
            </a:endParaRPr>
          </a:p>
          <a:p>
            <a:pPr>
              <a:spcBef>
                <a:spcPts val="600"/>
              </a:spcBef>
            </a:pPr>
            <a:r>
              <a:rPr lang="ja-JP" altLang="en-US" sz="1200" dirty="0">
                <a:solidFill>
                  <a:srgbClr val="000000"/>
                </a:solidFill>
                <a:latin typeface="BIZ UDPゴシック" panose="020B0400000000000000" pitchFamily="50" charset="-128"/>
                <a:ea typeface="BIZ UDPゴシック" panose="020B0400000000000000" pitchFamily="50" charset="-128"/>
              </a:rPr>
              <a:t>・　西ゲート診療所には、災害発生時の拠点機能を持たせる</a:t>
            </a:r>
            <a:endParaRPr lang="en-US" altLang="ja-JP" sz="1200" dirty="0">
              <a:solidFill>
                <a:srgbClr val="000000"/>
              </a:solidFill>
              <a:latin typeface="BIZ UDPゴシック" panose="020B0400000000000000" pitchFamily="50" charset="-128"/>
              <a:ea typeface="BIZ UDPゴシック" panose="020B0400000000000000" pitchFamily="50" charset="-128"/>
            </a:endParaRPr>
          </a:p>
          <a:p>
            <a:pPr>
              <a:spcBef>
                <a:spcPts val="600"/>
              </a:spcBef>
            </a:pPr>
            <a:r>
              <a:rPr lang="ja-JP" altLang="en-US" sz="1200" b="0" i="0" u="none" strike="noStrike" baseline="0" dirty="0">
                <a:solidFill>
                  <a:srgbClr val="000000"/>
                </a:solidFill>
                <a:latin typeface="BIZ UDPゴシック" panose="020B0400000000000000" pitchFamily="50" charset="-128"/>
                <a:ea typeface="BIZ UDPゴシック" panose="020B0400000000000000" pitchFamily="50" charset="-128"/>
              </a:rPr>
              <a:t>・　危機管理センター内に医療救護を統括する拠点を設置</a:t>
            </a:r>
            <a:endParaRPr lang="en-US" altLang="ja-JP" sz="1200" b="0" i="0" u="none" strike="noStrike" baseline="0" dirty="0">
              <a:solidFill>
                <a:srgbClr val="000000"/>
              </a:solidFill>
              <a:latin typeface="BIZ UDPゴシック" panose="020B0400000000000000" pitchFamily="50" charset="-128"/>
              <a:ea typeface="BIZ UDPゴシック" panose="020B0400000000000000" pitchFamily="50" charset="-128"/>
            </a:endParaRPr>
          </a:p>
        </p:txBody>
      </p:sp>
      <p:sp>
        <p:nvSpPr>
          <p:cNvPr id="23" name="四角形: 角を丸くする 22">
            <a:extLst>
              <a:ext uri="{FF2B5EF4-FFF2-40B4-BE49-F238E27FC236}">
                <a16:creationId xmlns:a16="http://schemas.microsoft.com/office/drawing/2014/main" id="{5588A316-7245-4ABE-9CD4-85ED194A2089}"/>
              </a:ext>
            </a:extLst>
          </p:cNvPr>
          <p:cNvSpPr/>
          <p:nvPr/>
        </p:nvSpPr>
        <p:spPr>
          <a:xfrm>
            <a:off x="5790336" y="716852"/>
            <a:ext cx="1296000" cy="324000"/>
          </a:xfrm>
          <a:prstGeom prst="roundRect">
            <a:avLst>
              <a:gd name="adj" fmla="val 50000"/>
            </a:avLst>
          </a:prstGeom>
          <a:solidFill>
            <a:schemeClr val="accent5">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72000" rtlCol="0" anchor="ctr"/>
          <a:lstStyle/>
          <a:p>
            <a:pPr algn="ctr"/>
            <a:r>
              <a:rPr kumimoji="1" lang="ja-JP" altLang="en-US" sz="1400" b="1" dirty="0">
                <a:solidFill>
                  <a:schemeClr val="bg1"/>
                </a:solidFill>
                <a:latin typeface="BIZ UDPゴシック" panose="020B0400000000000000" pitchFamily="50" charset="-128"/>
                <a:ea typeface="BIZ UDPゴシック" panose="020B0400000000000000" pitchFamily="50" charset="-128"/>
              </a:rPr>
              <a:t>配置場所</a:t>
            </a:r>
            <a:endParaRPr lang="en-US" altLang="ja-JP" sz="1400" b="1" dirty="0">
              <a:latin typeface="BIZ UDPゴシック" panose="020B0400000000000000" pitchFamily="50" charset="-128"/>
              <a:ea typeface="BIZ UDPゴシック" panose="020B0400000000000000" pitchFamily="50" charset="-128"/>
            </a:endParaRPr>
          </a:p>
        </p:txBody>
      </p:sp>
      <p:sp>
        <p:nvSpPr>
          <p:cNvPr id="25" name="テキスト ボックス 24">
            <a:extLst>
              <a:ext uri="{FF2B5EF4-FFF2-40B4-BE49-F238E27FC236}">
                <a16:creationId xmlns:a16="http://schemas.microsoft.com/office/drawing/2014/main" id="{F7090799-689F-4F27-AEB1-43A25EDD7DDD}"/>
              </a:ext>
            </a:extLst>
          </p:cNvPr>
          <p:cNvSpPr txBox="1"/>
          <p:nvPr/>
        </p:nvSpPr>
        <p:spPr>
          <a:xfrm>
            <a:off x="5986835" y="1124786"/>
            <a:ext cx="3055620" cy="307777"/>
          </a:xfrm>
          <a:prstGeom prst="rect">
            <a:avLst/>
          </a:prstGeom>
          <a:noFill/>
        </p:spPr>
        <p:txBody>
          <a:bodyPr wrap="square">
            <a:spAutoFit/>
          </a:bodyPr>
          <a:lstStyle/>
          <a:p>
            <a:r>
              <a:rPr lang="ja-JP" altLang="en-US" sz="1400" b="1" i="0" u="none" strike="noStrike" baseline="0" dirty="0">
                <a:solidFill>
                  <a:schemeClr val="bg1"/>
                </a:solidFill>
                <a:highlight>
                  <a:srgbClr val="FF0000"/>
                </a:highlight>
                <a:latin typeface="Meiryo UI" panose="020B0604030504040204" pitchFamily="50" charset="-128"/>
                <a:ea typeface="Meiryo UI" panose="020B0604030504040204" pitchFamily="50" charset="-128"/>
              </a:rPr>
              <a:t> 診療所３か所 </a:t>
            </a:r>
            <a:r>
              <a:rPr lang="ja-JP" altLang="en-US" sz="1400" b="1" i="0" u="none" strike="noStrike" baseline="0" dirty="0">
                <a:solidFill>
                  <a:schemeClr val="bg1"/>
                </a:solidFill>
                <a:latin typeface="Meiryo UI" panose="020B0604030504040204" pitchFamily="50" charset="-128"/>
                <a:ea typeface="Meiryo UI" panose="020B0604030504040204" pitchFamily="50" charset="-128"/>
              </a:rPr>
              <a:t>  </a:t>
            </a:r>
            <a:r>
              <a:rPr lang="ja-JP" altLang="en-US" sz="1400" b="1" i="0" u="none" strike="noStrike" baseline="0" dirty="0">
                <a:solidFill>
                  <a:schemeClr val="bg1"/>
                </a:solidFill>
                <a:highlight>
                  <a:srgbClr val="FFFF00"/>
                </a:highlight>
                <a:latin typeface="Meiryo UI" panose="020B0604030504040204" pitchFamily="50" charset="-128"/>
                <a:ea typeface="Meiryo UI" panose="020B0604030504040204" pitchFamily="50" charset="-128"/>
              </a:rPr>
              <a:t> </a:t>
            </a:r>
            <a:r>
              <a:rPr lang="ja-JP" altLang="en-US" sz="1400" b="1" i="0" u="none" strike="noStrike" baseline="0" dirty="0">
                <a:solidFill>
                  <a:srgbClr val="000000"/>
                </a:solidFill>
                <a:highlight>
                  <a:srgbClr val="FFFF00"/>
                </a:highlight>
                <a:latin typeface="Meiryo UI" panose="020B0604030504040204" pitchFamily="50" charset="-128"/>
                <a:ea typeface="Meiryo UI" panose="020B0604030504040204" pitchFamily="50" charset="-128"/>
              </a:rPr>
              <a:t>応急手当所５か所</a:t>
            </a:r>
            <a:r>
              <a:rPr lang="en-US" altLang="ja-JP" sz="1050" dirty="0">
                <a:solidFill>
                  <a:srgbClr val="FFFF00"/>
                </a:solidFill>
                <a:highlight>
                  <a:srgbClr val="FFFF00"/>
                </a:highlight>
                <a:latin typeface="Meiryo UI" panose="020B0604030504040204" pitchFamily="50" charset="-128"/>
                <a:ea typeface="Meiryo UI" panose="020B0604030504040204" pitchFamily="50" charset="-128"/>
              </a:rPr>
              <a:t>_</a:t>
            </a:r>
            <a:endParaRPr lang="ja-JP" altLang="en-US" sz="1400" i="0" u="none" strike="noStrike" baseline="0" dirty="0">
              <a:solidFill>
                <a:srgbClr val="FFFF00"/>
              </a:solidFill>
              <a:highlight>
                <a:srgbClr val="FFFF00"/>
              </a:highlight>
              <a:latin typeface="Meiryo UI" panose="020B0604030504040204" pitchFamily="50" charset="-128"/>
              <a:ea typeface="Meiryo UI" panose="020B0604030504040204" pitchFamily="50" charset="-128"/>
            </a:endParaRPr>
          </a:p>
        </p:txBody>
      </p:sp>
      <p:sp>
        <p:nvSpPr>
          <p:cNvPr id="27" name="四角形: 角を丸くする 26">
            <a:extLst>
              <a:ext uri="{FF2B5EF4-FFF2-40B4-BE49-F238E27FC236}">
                <a16:creationId xmlns:a16="http://schemas.microsoft.com/office/drawing/2014/main" id="{0875542D-3114-4599-8439-3B2621DB0727}"/>
              </a:ext>
            </a:extLst>
          </p:cNvPr>
          <p:cNvSpPr/>
          <p:nvPr/>
        </p:nvSpPr>
        <p:spPr>
          <a:xfrm>
            <a:off x="266700" y="4742612"/>
            <a:ext cx="3744000" cy="324000"/>
          </a:xfrm>
          <a:prstGeom prst="roundRect">
            <a:avLst>
              <a:gd name="adj" fmla="val 50000"/>
            </a:avLst>
          </a:prstGeom>
          <a:solidFill>
            <a:schemeClr val="accent5">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72000" rtlCol="0" anchor="ctr"/>
          <a:lstStyle/>
          <a:p>
            <a:pPr algn="ctr"/>
            <a:r>
              <a:rPr lang="ja-JP" altLang="en-US" sz="1400" b="1" dirty="0">
                <a:latin typeface="BIZ UDPゴシック" panose="020B0400000000000000" pitchFamily="50" charset="-128"/>
                <a:ea typeface="BIZ UDPゴシック" panose="020B0400000000000000" pitchFamily="50" charset="-128"/>
              </a:rPr>
              <a:t>医療救護施設において提供する医療の範囲</a:t>
            </a:r>
            <a:endParaRPr lang="en-US" altLang="ja-JP" sz="1400" b="1" dirty="0">
              <a:latin typeface="BIZ UDPゴシック" panose="020B0400000000000000" pitchFamily="50" charset="-128"/>
              <a:ea typeface="BIZ UDPゴシック" panose="020B0400000000000000" pitchFamily="50" charset="-128"/>
            </a:endParaRPr>
          </a:p>
        </p:txBody>
      </p:sp>
      <p:sp>
        <p:nvSpPr>
          <p:cNvPr id="28" name="テキスト ボックス 27">
            <a:extLst>
              <a:ext uri="{FF2B5EF4-FFF2-40B4-BE49-F238E27FC236}">
                <a16:creationId xmlns:a16="http://schemas.microsoft.com/office/drawing/2014/main" id="{9189688E-C2E5-48B0-8478-3DFA3ABD7C23}"/>
              </a:ext>
            </a:extLst>
          </p:cNvPr>
          <p:cNvSpPr txBox="1"/>
          <p:nvPr/>
        </p:nvSpPr>
        <p:spPr>
          <a:xfrm>
            <a:off x="7805709" y="163616"/>
            <a:ext cx="2088000" cy="360000"/>
          </a:xfrm>
          <a:prstGeom prst="rect">
            <a:avLst/>
          </a:prstGeom>
          <a:noFill/>
        </p:spPr>
        <p:txBody>
          <a:bodyPr wrap="square">
            <a:spAutoFit/>
          </a:bodyPr>
          <a:lstStyle/>
          <a:p>
            <a:r>
              <a:rPr lang="zh-TW" altLang="en-US" sz="900" dirty="0">
                <a:solidFill>
                  <a:schemeClr val="bg1"/>
                </a:solidFill>
                <a:latin typeface="Meiryo UI" panose="020B0604030504040204" pitchFamily="50" charset="-128"/>
                <a:ea typeface="Meiryo UI" panose="020B0604030504040204" pitchFamily="50" charset="-128"/>
              </a:rPr>
              <a:t>博覧会協会 </a:t>
            </a:r>
            <a:r>
              <a:rPr lang="ja-JP" altLang="en-US" sz="900" dirty="0">
                <a:solidFill>
                  <a:schemeClr val="bg1"/>
                </a:solidFill>
                <a:latin typeface="Meiryo UI" panose="020B0604030504040204" pitchFamily="50" charset="-128"/>
                <a:ea typeface="Meiryo UI" panose="020B0604030504040204" pitchFamily="50" charset="-128"/>
              </a:rPr>
              <a:t>「</a:t>
            </a:r>
            <a:r>
              <a:rPr lang="zh-TW" altLang="en-US" sz="900" dirty="0">
                <a:solidFill>
                  <a:schemeClr val="bg1"/>
                </a:solidFill>
                <a:latin typeface="Meiryo UI" panose="020B0604030504040204" pitchFamily="50" charset="-128"/>
                <a:ea typeface="Meiryo UI" panose="020B0604030504040204" pitchFamily="50" charset="-128"/>
              </a:rPr>
              <a:t>医療救護対策実施計画</a:t>
            </a:r>
            <a:r>
              <a:rPr lang="ja-JP" altLang="en-US" sz="900" dirty="0">
                <a:solidFill>
                  <a:schemeClr val="bg1"/>
                </a:solidFill>
                <a:latin typeface="Meiryo UI" panose="020B0604030504040204" pitchFamily="50" charset="-128"/>
                <a:ea typeface="Meiryo UI" panose="020B0604030504040204" pitchFamily="50" charset="-128"/>
              </a:rPr>
              <a:t>」</a:t>
            </a:r>
            <a:endParaRPr lang="en-US" altLang="ja-JP" sz="900" dirty="0">
              <a:solidFill>
                <a:schemeClr val="bg1"/>
              </a:solidFill>
              <a:latin typeface="Meiryo UI" panose="020B0604030504040204" pitchFamily="50" charset="-128"/>
              <a:ea typeface="Meiryo UI" panose="020B0604030504040204" pitchFamily="50" charset="-128"/>
            </a:endParaRPr>
          </a:p>
          <a:p>
            <a:r>
              <a:rPr lang="ja-JP" altLang="en-US" sz="900" dirty="0">
                <a:solidFill>
                  <a:schemeClr val="bg1"/>
                </a:solidFill>
                <a:latin typeface="Meiryo UI" panose="020B0604030504040204" pitchFamily="50" charset="-128"/>
                <a:ea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rPr>
              <a:t>11</a:t>
            </a:r>
            <a:r>
              <a:rPr lang="ja-JP" altLang="en-US" sz="900" dirty="0">
                <a:solidFill>
                  <a:schemeClr val="bg1"/>
                </a:solidFill>
                <a:latin typeface="Meiryo UI" panose="020B0604030504040204" pitchFamily="50" charset="-128"/>
                <a:ea typeface="Meiryo UI" panose="020B0604030504040204" pitchFamily="50" charset="-128"/>
              </a:rPr>
              <a:t>月</a:t>
            </a:r>
            <a:r>
              <a:rPr lang="en-US" altLang="ja-JP" sz="900" dirty="0">
                <a:solidFill>
                  <a:schemeClr val="bg1"/>
                </a:solidFill>
                <a:latin typeface="Meiryo UI" panose="020B0604030504040204" pitchFamily="50" charset="-128"/>
                <a:ea typeface="Meiryo UI" panose="020B0604030504040204" pitchFamily="50" charset="-128"/>
              </a:rPr>
              <a:t>29</a:t>
            </a:r>
            <a:r>
              <a:rPr lang="ja-JP" altLang="en-US" sz="900" dirty="0">
                <a:solidFill>
                  <a:schemeClr val="bg1"/>
                </a:solidFill>
                <a:latin typeface="Meiryo UI" panose="020B0604030504040204" pitchFamily="50" charset="-128"/>
                <a:ea typeface="Meiryo UI" panose="020B0604030504040204" pitchFamily="50" charset="-128"/>
              </a:rPr>
              <a:t>日公表）より抜粋</a:t>
            </a:r>
          </a:p>
        </p:txBody>
      </p:sp>
      <p:sp>
        <p:nvSpPr>
          <p:cNvPr id="16" name="テキスト ボックス 15">
            <a:extLst>
              <a:ext uri="{FF2B5EF4-FFF2-40B4-BE49-F238E27FC236}">
                <a16:creationId xmlns:a16="http://schemas.microsoft.com/office/drawing/2014/main" id="{5765D852-DACD-4BDC-A91F-FB6F01E8259F}"/>
              </a:ext>
            </a:extLst>
          </p:cNvPr>
          <p:cNvSpPr txBox="1"/>
          <p:nvPr/>
        </p:nvSpPr>
        <p:spPr>
          <a:xfrm>
            <a:off x="5931530" y="3105097"/>
            <a:ext cx="3879220" cy="1446550"/>
          </a:xfrm>
          <a:prstGeom prst="rect">
            <a:avLst/>
          </a:prstGeom>
          <a:noFill/>
        </p:spPr>
        <p:txBody>
          <a:bodyPr wrap="square">
            <a:spAutoFit/>
          </a:bodyPr>
          <a:lstStyle/>
          <a:p>
            <a:pPr>
              <a:spcBef>
                <a:spcPts val="600"/>
              </a:spcBef>
            </a:pPr>
            <a:r>
              <a:rPr lang="ja-JP" altLang="en-US" sz="1200" dirty="0">
                <a:latin typeface="BIZ UDPゴシック" panose="020B0400000000000000" pitchFamily="50" charset="-128"/>
                <a:ea typeface="BIZ UDPゴシック" panose="020B0400000000000000" pitchFamily="50" charset="-128"/>
              </a:rPr>
              <a:t>西ゲート診療所　　　：</a:t>
            </a:r>
            <a:r>
              <a:rPr lang="en-US" altLang="ja-JP" sz="1200" dirty="0">
                <a:latin typeface="BIZ UDPゴシック" panose="020B0400000000000000" pitchFamily="50" charset="-128"/>
                <a:ea typeface="BIZ UDPゴシック" panose="020B0400000000000000" pitchFamily="50" charset="-128"/>
              </a:rPr>
              <a:t>9</a:t>
            </a:r>
            <a:r>
              <a:rPr lang="ja-JP" altLang="en-US" sz="1200" dirty="0">
                <a:latin typeface="BIZ UDPゴシック" panose="020B0400000000000000" pitchFamily="50" charset="-128"/>
                <a:ea typeface="BIZ UDPゴシック" panose="020B0400000000000000" pitchFamily="50" charset="-128"/>
              </a:rPr>
              <a:t>時</a:t>
            </a:r>
            <a:r>
              <a:rPr lang="en-US" altLang="ja-JP" sz="1200" dirty="0">
                <a:latin typeface="BIZ UDPゴシック" panose="020B0400000000000000" pitchFamily="50" charset="-128"/>
                <a:ea typeface="BIZ UDPゴシック" panose="020B0400000000000000" pitchFamily="50" charset="-128"/>
              </a:rPr>
              <a:t>00</a:t>
            </a:r>
            <a:r>
              <a:rPr lang="ja-JP" altLang="en-US" sz="1200" dirty="0">
                <a:latin typeface="BIZ UDPゴシック" panose="020B0400000000000000" pitchFamily="50" charset="-128"/>
                <a:ea typeface="BIZ UDPゴシック" panose="020B0400000000000000" pitchFamily="50" charset="-128"/>
              </a:rPr>
              <a:t>分～</a:t>
            </a:r>
            <a:r>
              <a:rPr lang="en-US" altLang="ja-JP" sz="1200" dirty="0">
                <a:latin typeface="BIZ UDPゴシック" panose="020B0400000000000000" pitchFamily="50" charset="-128"/>
                <a:ea typeface="BIZ UDPゴシック" panose="020B0400000000000000" pitchFamily="50" charset="-128"/>
              </a:rPr>
              <a:t>22</a:t>
            </a:r>
            <a:r>
              <a:rPr lang="ja-JP" altLang="en-US" sz="1200" dirty="0">
                <a:latin typeface="BIZ UDPゴシック" panose="020B0400000000000000" pitchFamily="50" charset="-128"/>
                <a:ea typeface="BIZ UDPゴシック" panose="020B0400000000000000" pitchFamily="50" charset="-128"/>
              </a:rPr>
              <a:t>時</a:t>
            </a:r>
            <a:r>
              <a:rPr lang="en-US" altLang="ja-JP" sz="1200" dirty="0">
                <a:latin typeface="BIZ UDPゴシック" panose="020B0400000000000000" pitchFamily="50" charset="-128"/>
                <a:ea typeface="BIZ UDPゴシック" panose="020B0400000000000000" pitchFamily="50" charset="-128"/>
              </a:rPr>
              <a:t>00</a:t>
            </a:r>
            <a:r>
              <a:rPr lang="ja-JP" altLang="en-US" sz="1200" dirty="0">
                <a:latin typeface="BIZ UDPゴシック" panose="020B0400000000000000" pitchFamily="50" charset="-128"/>
                <a:ea typeface="BIZ UDPゴシック" panose="020B0400000000000000" pitchFamily="50" charset="-128"/>
              </a:rPr>
              <a:t>分</a:t>
            </a:r>
          </a:p>
          <a:p>
            <a:pPr>
              <a:spcBef>
                <a:spcPts val="600"/>
              </a:spcBef>
            </a:pPr>
            <a:r>
              <a:rPr lang="ja-JP" altLang="en-US" sz="1200" dirty="0">
                <a:latin typeface="BIZ UDPゴシック" panose="020B0400000000000000" pitchFamily="50" charset="-128"/>
                <a:ea typeface="BIZ UDPゴシック" panose="020B0400000000000000" pitchFamily="50" charset="-128"/>
              </a:rPr>
              <a:t>リング北診療所　　　：</a:t>
            </a:r>
            <a:r>
              <a:rPr lang="en-US" altLang="ja-JP" sz="1200" dirty="0">
                <a:latin typeface="BIZ UDPゴシック" panose="020B0400000000000000" pitchFamily="50" charset="-128"/>
                <a:ea typeface="BIZ UDPゴシック" panose="020B0400000000000000" pitchFamily="50" charset="-128"/>
              </a:rPr>
              <a:t>9</a:t>
            </a:r>
            <a:r>
              <a:rPr lang="ja-JP" altLang="en-US" sz="1200" dirty="0">
                <a:latin typeface="BIZ UDPゴシック" panose="020B0400000000000000" pitchFamily="50" charset="-128"/>
                <a:ea typeface="BIZ UDPゴシック" panose="020B0400000000000000" pitchFamily="50" charset="-128"/>
              </a:rPr>
              <a:t>時</a:t>
            </a:r>
            <a:r>
              <a:rPr lang="en-US" altLang="ja-JP" sz="1200" dirty="0">
                <a:latin typeface="BIZ UDPゴシック" panose="020B0400000000000000" pitchFamily="50" charset="-128"/>
                <a:ea typeface="BIZ UDPゴシック" panose="020B0400000000000000" pitchFamily="50" charset="-128"/>
              </a:rPr>
              <a:t>00</a:t>
            </a:r>
            <a:r>
              <a:rPr lang="ja-JP" altLang="en-US" sz="1200" dirty="0">
                <a:latin typeface="BIZ UDPゴシック" panose="020B0400000000000000" pitchFamily="50" charset="-128"/>
                <a:ea typeface="BIZ UDPゴシック" panose="020B0400000000000000" pitchFamily="50" charset="-128"/>
              </a:rPr>
              <a:t>分～</a:t>
            </a:r>
            <a:r>
              <a:rPr lang="en-US" altLang="ja-JP" sz="1200" dirty="0">
                <a:latin typeface="BIZ UDPゴシック" panose="020B0400000000000000" pitchFamily="50" charset="-128"/>
                <a:ea typeface="BIZ UDPゴシック" panose="020B0400000000000000" pitchFamily="50" charset="-128"/>
              </a:rPr>
              <a:t>16</a:t>
            </a:r>
            <a:r>
              <a:rPr lang="ja-JP" altLang="en-US" sz="1200" dirty="0">
                <a:latin typeface="BIZ UDPゴシック" panose="020B0400000000000000" pitchFamily="50" charset="-128"/>
                <a:ea typeface="BIZ UDPゴシック" panose="020B0400000000000000" pitchFamily="50" charset="-128"/>
              </a:rPr>
              <a:t>時</a:t>
            </a:r>
            <a:r>
              <a:rPr lang="en-US" altLang="ja-JP" sz="1200" dirty="0">
                <a:latin typeface="BIZ UDPゴシック" panose="020B0400000000000000" pitchFamily="50" charset="-128"/>
                <a:ea typeface="BIZ UDPゴシック" panose="020B0400000000000000" pitchFamily="50" charset="-128"/>
              </a:rPr>
              <a:t>30</a:t>
            </a:r>
            <a:r>
              <a:rPr lang="ja-JP" altLang="en-US" sz="1200" dirty="0">
                <a:latin typeface="BIZ UDPゴシック" panose="020B0400000000000000" pitchFamily="50" charset="-128"/>
                <a:ea typeface="BIZ UDPゴシック" panose="020B0400000000000000" pitchFamily="50" charset="-128"/>
              </a:rPr>
              <a:t>分</a:t>
            </a:r>
          </a:p>
          <a:p>
            <a:pPr>
              <a:spcBef>
                <a:spcPts val="600"/>
              </a:spcBef>
            </a:pPr>
            <a:r>
              <a:rPr lang="ja-JP" altLang="en-US" sz="1200" dirty="0">
                <a:latin typeface="BIZ UDPゴシック" panose="020B0400000000000000" pitchFamily="50" charset="-128"/>
                <a:ea typeface="BIZ UDPゴシック" panose="020B0400000000000000" pitchFamily="50" charset="-128"/>
              </a:rPr>
              <a:t>東ゲート診療所　　　：</a:t>
            </a:r>
            <a:r>
              <a:rPr lang="en-US" altLang="ja-JP" sz="1200" dirty="0">
                <a:latin typeface="BIZ UDPゴシック" panose="020B0400000000000000" pitchFamily="50" charset="-128"/>
                <a:ea typeface="BIZ UDPゴシック" panose="020B0400000000000000" pitchFamily="50" charset="-128"/>
              </a:rPr>
              <a:t>9</a:t>
            </a:r>
            <a:r>
              <a:rPr lang="ja-JP" altLang="en-US" sz="1200" dirty="0">
                <a:latin typeface="BIZ UDPゴシック" panose="020B0400000000000000" pitchFamily="50" charset="-128"/>
                <a:ea typeface="BIZ UDPゴシック" panose="020B0400000000000000" pitchFamily="50" charset="-128"/>
              </a:rPr>
              <a:t>時</a:t>
            </a:r>
            <a:r>
              <a:rPr lang="en-US" altLang="ja-JP" sz="1200" dirty="0">
                <a:latin typeface="BIZ UDPゴシック" panose="020B0400000000000000" pitchFamily="50" charset="-128"/>
                <a:ea typeface="BIZ UDPゴシック" panose="020B0400000000000000" pitchFamily="50" charset="-128"/>
              </a:rPr>
              <a:t>00</a:t>
            </a:r>
            <a:r>
              <a:rPr lang="ja-JP" altLang="en-US" sz="1200" dirty="0">
                <a:latin typeface="BIZ UDPゴシック" panose="020B0400000000000000" pitchFamily="50" charset="-128"/>
                <a:ea typeface="BIZ UDPゴシック" panose="020B0400000000000000" pitchFamily="50" charset="-128"/>
              </a:rPr>
              <a:t>分～</a:t>
            </a:r>
            <a:r>
              <a:rPr lang="en-US" altLang="ja-JP" sz="1200" dirty="0">
                <a:latin typeface="BIZ UDPゴシック" panose="020B0400000000000000" pitchFamily="50" charset="-128"/>
                <a:ea typeface="BIZ UDPゴシック" panose="020B0400000000000000" pitchFamily="50" charset="-128"/>
              </a:rPr>
              <a:t>16</a:t>
            </a:r>
            <a:r>
              <a:rPr lang="ja-JP" altLang="en-US" sz="1200" dirty="0">
                <a:latin typeface="BIZ UDPゴシック" panose="020B0400000000000000" pitchFamily="50" charset="-128"/>
                <a:ea typeface="BIZ UDPゴシック" panose="020B0400000000000000" pitchFamily="50" charset="-128"/>
              </a:rPr>
              <a:t>時</a:t>
            </a:r>
            <a:r>
              <a:rPr lang="en-US" altLang="ja-JP" sz="1200" dirty="0">
                <a:latin typeface="BIZ UDPゴシック" panose="020B0400000000000000" pitchFamily="50" charset="-128"/>
                <a:ea typeface="BIZ UDPゴシック" panose="020B0400000000000000" pitchFamily="50" charset="-128"/>
              </a:rPr>
              <a:t>30</a:t>
            </a:r>
            <a:r>
              <a:rPr lang="ja-JP" altLang="en-US" sz="1200" dirty="0">
                <a:latin typeface="BIZ UDPゴシック" panose="020B0400000000000000" pitchFamily="50" charset="-128"/>
                <a:ea typeface="BIZ UDPゴシック" panose="020B0400000000000000" pitchFamily="50" charset="-128"/>
              </a:rPr>
              <a:t>分</a:t>
            </a:r>
          </a:p>
          <a:p>
            <a:pPr>
              <a:spcBef>
                <a:spcPts val="600"/>
              </a:spcBef>
            </a:pPr>
            <a:r>
              <a:rPr lang="ja-JP" altLang="en-US" sz="1200" dirty="0">
                <a:latin typeface="BIZ UDPゴシック" panose="020B0400000000000000" pitchFamily="50" charset="-128"/>
                <a:ea typeface="BIZ UDPゴシック" panose="020B0400000000000000" pitchFamily="50" charset="-128"/>
              </a:rPr>
              <a:t>応急手当所（５か所）：</a:t>
            </a:r>
            <a:r>
              <a:rPr lang="en-US" altLang="ja-JP" sz="1200" dirty="0">
                <a:latin typeface="BIZ UDPゴシック" panose="020B0400000000000000" pitchFamily="50" charset="-128"/>
                <a:ea typeface="BIZ UDPゴシック" panose="020B0400000000000000" pitchFamily="50" charset="-128"/>
              </a:rPr>
              <a:t>9</a:t>
            </a:r>
            <a:r>
              <a:rPr lang="ja-JP" altLang="en-US" sz="1200" dirty="0">
                <a:latin typeface="BIZ UDPゴシック" panose="020B0400000000000000" pitchFamily="50" charset="-128"/>
                <a:ea typeface="BIZ UDPゴシック" panose="020B0400000000000000" pitchFamily="50" charset="-128"/>
              </a:rPr>
              <a:t>時</a:t>
            </a:r>
            <a:r>
              <a:rPr lang="en-US" altLang="ja-JP" sz="1200" dirty="0">
                <a:latin typeface="BIZ UDPゴシック" panose="020B0400000000000000" pitchFamily="50" charset="-128"/>
                <a:ea typeface="BIZ UDPゴシック" panose="020B0400000000000000" pitchFamily="50" charset="-128"/>
              </a:rPr>
              <a:t>00</a:t>
            </a:r>
            <a:r>
              <a:rPr lang="ja-JP" altLang="en-US" sz="1200" dirty="0">
                <a:latin typeface="BIZ UDPゴシック" panose="020B0400000000000000" pitchFamily="50" charset="-128"/>
                <a:ea typeface="BIZ UDPゴシック" panose="020B0400000000000000" pitchFamily="50" charset="-128"/>
              </a:rPr>
              <a:t>分～</a:t>
            </a:r>
            <a:r>
              <a:rPr lang="en-US" altLang="ja-JP" sz="1200" dirty="0">
                <a:latin typeface="BIZ UDPゴシック" panose="020B0400000000000000" pitchFamily="50" charset="-128"/>
                <a:ea typeface="BIZ UDPゴシック" panose="020B0400000000000000" pitchFamily="50" charset="-128"/>
              </a:rPr>
              <a:t>22</a:t>
            </a:r>
            <a:r>
              <a:rPr lang="ja-JP" altLang="en-US" sz="1200" dirty="0">
                <a:latin typeface="BIZ UDPゴシック" panose="020B0400000000000000" pitchFamily="50" charset="-128"/>
                <a:ea typeface="BIZ UDPゴシック" panose="020B0400000000000000" pitchFamily="50" charset="-128"/>
              </a:rPr>
              <a:t>時</a:t>
            </a:r>
            <a:r>
              <a:rPr lang="en-US" altLang="ja-JP" sz="1200" dirty="0">
                <a:latin typeface="BIZ UDPゴシック" panose="020B0400000000000000" pitchFamily="50" charset="-128"/>
                <a:ea typeface="BIZ UDPゴシック" panose="020B0400000000000000" pitchFamily="50" charset="-128"/>
              </a:rPr>
              <a:t>00</a:t>
            </a:r>
            <a:r>
              <a:rPr lang="ja-JP" altLang="en-US" sz="1200" dirty="0">
                <a:latin typeface="BIZ UDPゴシック" panose="020B0400000000000000" pitchFamily="50" charset="-128"/>
                <a:ea typeface="BIZ UDPゴシック" panose="020B0400000000000000" pitchFamily="50" charset="-128"/>
              </a:rPr>
              <a:t>分</a:t>
            </a:r>
            <a:endParaRPr lang="en-US" altLang="ja-JP" sz="1200" dirty="0">
              <a:latin typeface="BIZ UDPゴシック" panose="020B0400000000000000" pitchFamily="50" charset="-128"/>
              <a:ea typeface="BIZ UDPゴシック" panose="020B0400000000000000" pitchFamily="50" charset="-128"/>
            </a:endParaRPr>
          </a:p>
          <a:p>
            <a:pPr>
              <a:spcBef>
                <a:spcPts val="600"/>
              </a:spcBef>
            </a:pPr>
            <a:r>
              <a:rPr lang="en-US" altLang="ja-JP" sz="1000" dirty="0">
                <a:latin typeface="BIZ UDPゴシック" panose="020B0400000000000000" pitchFamily="50" charset="-128"/>
                <a:ea typeface="BIZ UDPゴシック" panose="020B0400000000000000" pitchFamily="50" charset="-128"/>
              </a:rPr>
              <a:t>※</a:t>
            </a:r>
            <a:r>
              <a:rPr lang="ja-JP" altLang="en-US" sz="1000" dirty="0">
                <a:latin typeface="BIZ UDPゴシック" panose="020B0400000000000000" pitchFamily="50" charset="-128"/>
                <a:ea typeface="BIZ UDPゴシック" panose="020B0400000000000000" pitchFamily="50" charset="-128"/>
              </a:rPr>
              <a:t>来場者が多数見込まれ、早期開場を実施する可能性が高い日は</a:t>
            </a:r>
            <a:endParaRPr lang="en-US" altLang="ja-JP" sz="1000" dirty="0">
              <a:latin typeface="BIZ UDPゴシック" panose="020B0400000000000000" pitchFamily="50" charset="-128"/>
              <a:ea typeface="BIZ UDPゴシック" panose="020B0400000000000000" pitchFamily="50" charset="-128"/>
            </a:endParaRPr>
          </a:p>
          <a:p>
            <a:r>
              <a:rPr lang="ja-JP" altLang="en-US" sz="1000" dirty="0">
                <a:latin typeface="BIZ UDPゴシック" panose="020B0400000000000000" pitchFamily="50" charset="-128"/>
                <a:ea typeface="BIZ UDPゴシック" panose="020B0400000000000000" pitchFamily="50" charset="-128"/>
              </a:rPr>
              <a:t>　 時間を繰り上げて開所する等、適時必要な体制をとる。</a:t>
            </a:r>
          </a:p>
        </p:txBody>
      </p:sp>
      <p:sp>
        <p:nvSpPr>
          <p:cNvPr id="17" name="四角形: 角を丸くする 16">
            <a:extLst>
              <a:ext uri="{FF2B5EF4-FFF2-40B4-BE49-F238E27FC236}">
                <a16:creationId xmlns:a16="http://schemas.microsoft.com/office/drawing/2014/main" id="{E6F58AEE-F666-4B8A-98F3-CDE982AC3F22}"/>
              </a:ext>
            </a:extLst>
          </p:cNvPr>
          <p:cNvSpPr/>
          <p:nvPr/>
        </p:nvSpPr>
        <p:spPr>
          <a:xfrm>
            <a:off x="5790336" y="2715050"/>
            <a:ext cx="1296000" cy="324000"/>
          </a:xfrm>
          <a:prstGeom prst="roundRect">
            <a:avLst>
              <a:gd name="adj" fmla="val 50000"/>
            </a:avLst>
          </a:prstGeom>
          <a:solidFill>
            <a:schemeClr val="accent5">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72000" rtlCol="0" anchor="ctr"/>
          <a:lstStyle/>
          <a:p>
            <a:pPr algn="ctr"/>
            <a:r>
              <a:rPr lang="ja-JP" altLang="en-US" sz="1400" b="1" dirty="0">
                <a:latin typeface="BIZ UDPゴシック" panose="020B0400000000000000" pitchFamily="50" charset="-128"/>
                <a:ea typeface="BIZ UDPゴシック" panose="020B0400000000000000" pitchFamily="50" charset="-128"/>
              </a:rPr>
              <a:t>開所時間</a:t>
            </a:r>
          </a:p>
        </p:txBody>
      </p:sp>
      <p:sp>
        <p:nvSpPr>
          <p:cNvPr id="13" name="スライド番号プレースホルダー 3">
            <a:extLst>
              <a:ext uri="{FF2B5EF4-FFF2-40B4-BE49-F238E27FC236}">
                <a16:creationId xmlns:a16="http://schemas.microsoft.com/office/drawing/2014/main" id="{317A0E7D-CD43-4D22-A112-0A919D555654}"/>
              </a:ext>
            </a:extLst>
          </p:cNvPr>
          <p:cNvSpPr>
            <a:spLocks noGrp="1"/>
          </p:cNvSpPr>
          <p:nvPr>
            <p:ph type="sldNum" sz="quarter" idx="12"/>
          </p:nvPr>
        </p:nvSpPr>
        <p:spPr>
          <a:xfrm>
            <a:off x="7590473" y="6464304"/>
            <a:ext cx="2228850" cy="365125"/>
          </a:xfrm>
        </p:spPr>
        <p:txBody>
          <a:bodyPr/>
          <a:lstStyle/>
          <a:p>
            <a:fld id="{9C763CC3-4F4B-4DE4-BC75-6467D8367FDC}" type="slidenum">
              <a:rPr kumimoji="1" lang="ja-JP" altLang="en-US" sz="1400" smtClean="0"/>
              <a:pPr/>
              <a:t>2</a:t>
            </a:fld>
            <a:endParaRPr kumimoji="1" lang="ja-JP" altLang="en-US" sz="1400" dirty="0"/>
          </a:p>
        </p:txBody>
      </p:sp>
    </p:spTree>
    <p:extLst>
      <p:ext uri="{BB962C8B-B14F-4D97-AF65-F5344CB8AC3E}">
        <p14:creationId xmlns:p14="http://schemas.microsoft.com/office/powerpoint/2010/main" val="3777710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87E04588-FB65-4AC2-85F2-ACE1A8DADC3C}"/>
              </a:ext>
            </a:extLst>
          </p:cNvPr>
          <p:cNvSpPr txBox="1"/>
          <p:nvPr/>
        </p:nvSpPr>
        <p:spPr>
          <a:xfrm>
            <a:off x="0" y="548163"/>
            <a:ext cx="9906000" cy="592754"/>
          </a:xfrm>
          <a:prstGeom prst="rect">
            <a:avLst/>
          </a:prstGeom>
          <a:solidFill>
            <a:schemeClr val="accent2">
              <a:lumMod val="20000"/>
              <a:lumOff val="80000"/>
            </a:schemeClr>
          </a:solidFill>
          <a:ln w="28575">
            <a:noFill/>
          </a:ln>
        </p:spPr>
        <p:txBody>
          <a:bodyPr wrap="square" rtlCol="0">
            <a:noAutofit/>
          </a:bodyPr>
          <a:lstStyle/>
          <a:p>
            <a:pPr algn="l">
              <a:lnSpc>
                <a:spcPts val="2000"/>
              </a:lnSpc>
            </a:pPr>
            <a:r>
              <a:rPr lang="ja-JP" altLang="en-US" sz="1300" dirty="0">
                <a:solidFill>
                  <a:srgbClr val="000000"/>
                </a:solidFill>
                <a:latin typeface="BIZ UDPゴシック" panose="020B0400000000000000" pitchFamily="50" charset="-128"/>
                <a:ea typeface="BIZ UDPゴシック" panose="020B0400000000000000" pitchFamily="50" charset="-128"/>
              </a:rPr>
              <a:t>　</a:t>
            </a:r>
            <a:r>
              <a:rPr lang="ja-JP" altLang="en-US" sz="1200" dirty="0">
                <a:solidFill>
                  <a:srgbClr val="000000"/>
                </a:solidFill>
                <a:latin typeface="BIZ UDPゴシック" panose="020B0400000000000000" pitchFamily="50" charset="-128"/>
                <a:ea typeface="BIZ UDPゴシック" panose="020B0400000000000000" pitchFamily="50" charset="-128"/>
              </a:rPr>
              <a:t>〇</a:t>
            </a:r>
            <a:r>
              <a:rPr lang="ja-JP" altLang="en-US" sz="1200" b="0" i="0" u="none" strike="noStrike" baseline="0" dirty="0">
                <a:solidFill>
                  <a:srgbClr val="000000"/>
                </a:solidFill>
                <a:latin typeface="BIZ UDPゴシック" panose="020B0400000000000000" pitchFamily="50" charset="-128"/>
                <a:ea typeface="BIZ UDPゴシック" panose="020B0400000000000000" pitchFamily="50" charset="-128"/>
              </a:rPr>
              <a:t>多くの来場者を見込む大阪・関西万博では、開催期間中に、会場内で一定の</a:t>
            </a:r>
            <a:r>
              <a:rPr lang="ja-JP" altLang="en-US" sz="1200" b="1" i="0" u="none" strike="noStrike" baseline="0" dirty="0">
                <a:solidFill>
                  <a:srgbClr val="000000"/>
                </a:solidFill>
                <a:latin typeface="BIZ UDPゴシック" panose="020B0400000000000000" pitchFamily="50" charset="-128"/>
                <a:ea typeface="BIZ UDPゴシック" panose="020B0400000000000000" pitchFamily="50" charset="-128"/>
              </a:rPr>
              <a:t>救急搬送が必要な傷病者の発生</a:t>
            </a:r>
            <a:r>
              <a:rPr lang="ja-JP" altLang="en-US" sz="1200" b="0" i="0" u="none" strike="noStrike" baseline="0" dirty="0">
                <a:solidFill>
                  <a:srgbClr val="000000"/>
                </a:solidFill>
                <a:latin typeface="BIZ UDPゴシック" panose="020B0400000000000000" pitchFamily="50" charset="-128"/>
                <a:ea typeface="BIZ UDPゴシック" panose="020B0400000000000000" pitchFamily="50" charset="-128"/>
              </a:rPr>
              <a:t>が予想される</a:t>
            </a:r>
            <a:endParaRPr lang="en-US" altLang="ja-JP" sz="1200" b="0" i="0" u="none" strike="noStrike" baseline="0" dirty="0">
              <a:solidFill>
                <a:srgbClr val="000000"/>
              </a:solidFill>
              <a:latin typeface="BIZ UDPゴシック" panose="020B0400000000000000" pitchFamily="50" charset="-128"/>
              <a:ea typeface="BIZ UDPゴシック" panose="020B0400000000000000" pitchFamily="50" charset="-128"/>
            </a:endParaRPr>
          </a:p>
          <a:p>
            <a:pPr algn="l">
              <a:lnSpc>
                <a:spcPts val="2000"/>
              </a:lnSpc>
            </a:pPr>
            <a:r>
              <a:rPr lang="ja-JP" altLang="en-US" sz="1200" dirty="0">
                <a:solidFill>
                  <a:srgbClr val="000000"/>
                </a:solidFill>
                <a:latin typeface="BIZ UDPゴシック" panose="020B0400000000000000" pitchFamily="50" charset="-128"/>
                <a:ea typeface="BIZ UDPゴシック" panose="020B0400000000000000" pitchFamily="50" charset="-128"/>
              </a:rPr>
              <a:t>　〇救急搬送先の選定等により救急車が長時間現場滞在することなく、</a:t>
            </a:r>
            <a:r>
              <a:rPr lang="ja-JP" altLang="en-US" sz="1200" b="1" u="sng" dirty="0">
                <a:solidFill>
                  <a:srgbClr val="000000"/>
                </a:solidFill>
                <a:latin typeface="BIZ UDPゴシック" panose="020B0400000000000000" pitchFamily="50" charset="-128"/>
                <a:ea typeface="BIZ UDPゴシック" panose="020B0400000000000000" pitchFamily="50" charset="-128"/>
              </a:rPr>
              <a:t>救急車を効率的に運用すること</a:t>
            </a:r>
            <a:r>
              <a:rPr lang="ja-JP" altLang="en-US" sz="1200" dirty="0">
                <a:solidFill>
                  <a:srgbClr val="000000"/>
                </a:solidFill>
                <a:latin typeface="BIZ UDPゴシック" panose="020B0400000000000000" pitchFamily="50" charset="-128"/>
                <a:ea typeface="BIZ UDPゴシック" panose="020B0400000000000000" pitchFamily="50" charset="-128"/>
              </a:rPr>
              <a:t>が重要</a:t>
            </a:r>
            <a:endParaRPr lang="en-US" altLang="ja-JP" sz="1200" dirty="0">
              <a:solidFill>
                <a:srgbClr val="000000"/>
              </a:solidFill>
              <a:latin typeface="BIZ UDPゴシック" panose="020B0400000000000000" pitchFamily="50" charset="-128"/>
              <a:ea typeface="BIZ UDPゴシック" panose="020B0400000000000000" pitchFamily="50" charset="-128"/>
            </a:endParaRPr>
          </a:p>
          <a:p>
            <a:pPr algn="l"/>
            <a:endParaRPr lang="en-US" altLang="ja-JP" sz="1200" dirty="0">
              <a:solidFill>
                <a:srgbClr val="000000"/>
              </a:solidFill>
              <a:latin typeface="BIZ UDPゴシック" panose="020B0400000000000000" pitchFamily="50" charset="-128"/>
              <a:ea typeface="BIZ UDPゴシック" panose="020B0400000000000000" pitchFamily="50" charset="-128"/>
            </a:endParaRPr>
          </a:p>
        </p:txBody>
      </p:sp>
      <p:sp>
        <p:nvSpPr>
          <p:cNvPr id="5" name="正方形/長方形 4">
            <a:extLst>
              <a:ext uri="{FF2B5EF4-FFF2-40B4-BE49-F238E27FC236}">
                <a16:creationId xmlns:a16="http://schemas.microsoft.com/office/drawing/2014/main" id="{37EF93BE-F706-C96E-6B6E-B437846597DC}"/>
              </a:ext>
            </a:extLst>
          </p:cNvPr>
          <p:cNvSpPr/>
          <p:nvPr/>
        </p:nvSpPr>
        <p:spPr>
          <a:xfrm>
            <a:off x="0" y="8163"/>
            <a:ext cx="9906000" cy="540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80000" rtlCol="0" anchor="b" anchorCtr="0"/>
          <a:lstStyle/>
          <a:p>
            <a:pPr algn="ctr"/>
            <a:r>
              <a:rPr kumimoji="1" lang="ja-JP" altLang="en-US" sz="2000" b="1" dirty="0">
                <a:ln w="3175">
                  <a:solidFill>
                    <a:schemeClr val="bg1"/>
                  </a:solidFill>
                </a:ln>
                <a:latin typeface="BIZ UDPゴシック" panose="020B0400000000000000" pitchFamily="50" charset="-128"/>
                <a:ea typeface="BIZ UDPゴシック" panose="020B0400000000000000" pitchFamily="50" charset="-128"/>
              </a:rPr>
              <a:t>大阪・関西万博に向けた</a:t>
            </a:r>
            <a:r>
              <a:rPr kumimoji="1" lang="ja-JP" altLang="en-US" sz="2000" b="1" dirty="0">
                <a:ln w="3175">
                  <a:solidFill>
                    <a:schemeClr val="bg1"/>
                  </a:solidFill>
                </a:ln>
                <a:solidFill>
                  <a:schemeClr val="bg1"/>
                </a:solidFill>
                <a:latin typeface="BIZ UDPゴシック" panose="020B0400000000000000" pitchFamily="50" charset="-128"/>
                <a:ea typeface="BIZ UDPゴシック" panose="020B0400000000000000" pitchFamily="50" charset="-128"/>
              </a:rPr>
              <a:t>救急医療体制の強化（万博協力病院）</a:t>
            </a:r>
            <a:endParaRPr kumimoji="1" lang="en-US" altLang="ja-JP" sz="2000" b="1" dirty="0">
              <a:ln w="3175">
                <a:solidFill>
                  <a:schemeClr val="bg1"/>
                </a:solidFill>
              </a:ln>
              <a:solidFill>
                <a:schemeClr val="bg1"/>
              </a:solidFill>
              <a:latin typeface="BIZ UDPゴシック" panose="020B0400000000000000" pitchFamily="50" charset="-128"/>
              <a:ea typeface="BIZ UDPゴシック" panose="020B0400000000000000" pitchFamily="50" charset="-128"/>
            </a:endParaRPr>
          </a:p>
        </p:txBody>
      </p:sp>
      <p:sp>
        <p:nvSpPr>
          <p:cNvPr id="11" name="テキスト ボックス 10">
            <a:extLst>
              <a:ext uri="{FF2B5EF4-FFF2-40B4-BE49-F238E27FC236}">
                <a16:creationId xmlns:a16="http://schemas.microsoft.com/office/drawing/2014/main" id="{4236705D-DCCE-4787-8B98-30C24D5E8BD8}"/>
              </a:ext>
            </a:extLst>
          </p:cNvPr>
          <p:cNvSpPr txBox="1"/>
          <p:nvPr/>
        </p:nvSpPr>
        <p:spPr>
          <a:xfrm>
            <a:off x="418205" y="4560718"/>
            <a:ext cx="9000000" cy="1980000"/>
          </a:xfrm>
          <a:prstGeom prst="rect">
            <a:avLst/>
          </a:prstGeom>
          <a:noFill/>
          <a:ln w="28575">
            <a:solidFill>
              <a:srgbClr val="0070C0"/>
            </a:solidFill>
          </a:ln>
        </p:spPr>
        <p:txBody>
          <a:bodyPr wrap="square" lIns="72000" tIns="72000" rIns="72000" rtlCol="0">
            <a:noAutofit/>
          </a:bodyPr>
          <a:lstStyle/>
          <a:p>
            <a:pPr algn="l">
              <a:lnSpc>
                <a:spcPct val="120000"/>
              </a:lnSpc>
            </a:pPr>
            <a:endParaRPr lang="en-US" altLang="ja-JP" sz="800" b="0" i="0" u="none" strike="noStrike" baseline="0" dirty="0">
              <a:solidFill>
                <a:srgbClr val="000000"/>
              </a:solidFill>
              <a:latin typeface="BIZ UDPゴシック" panose="020B0400000000000000" pitchFamily="50" charset="-128"/>
              <a:ea typeface="BIZ UDPゴシック" panose="020B0400000000000000" pitchFamily="50" charset="-128"/>
            </a:endParaRPr>
          </a:p>
          <a:p>
            <a:pPr marL="377825" indent="-195263">
              <a:lnSpc>
                <a:spcPct val="120000"/>
              </a:lnSpc>
              <a:buFont typeface="Wingdings" panose="05000000000000000000" pitchFamily="2" charset="2"/>
              <a:buChar char="Ø"/>
            </a:pPr>
            <a:r>
              <a:rPr lang="ja-JP" altLang="en-US" sz="1300" u="sng" dirty="0">
                <a:solidFill>
                  <a:srgbClr val="000000"/>
                </a:solidFill>
                <a:latin typeface="BIZ UDPゴシック" panose="020B0400000000000000" pitchFamily="50" charset="-128"/>
                <a:ea typeface="BIZ UDPゴシック" panose="020B0400000000000000" pitchFamily="50" charset="-128"/>
              </a:rPr>
              <a:t>大阪府と万博協力病院で、救急搬送患者の積極的な受入れ等に関する協定を締結</a:t>
            </a:r>
            <a:endParaRPr lang="en-US" altLang="ja-JP" sz="1300" u="sng" dirty="0">
              <a:solidFill>
                <a:srgbClr val="000000"/>
              </a:solidFill>
              <a:latin typeface="BIZ UDPゴシック" panose="020B0400000000000000" pitchFamily="50" charset="-128"/>
              <a:ea typeface="BIZ UDPゴシック" panose="020B0400000000000000" pitchFamily="50" charset="-128"/>
            </a:endParaRPr>
          </a:p>
          <a:p>
            <a:pPr marL="182562">
              <a:lnSpc>
                <a:spcPct val="120000"/>
              </a:lnSpc>
            </a:pPr>
            <a:r>
              <a:rPr lang="ja-JP" altLang="en-US" sz="1200" dirty="0">
                <a:solidFill>
                  <a:srgbClr val="000000"/>
                </a:solidFill>
                <a:latin typeface="BIZ UDPゴシック" panose="020B0400000000000000" pitchFamily="50" charset="-128"/>
                <a:ea typeface="BIZ UDPゴシック" panose="020B0400000000000000" pitchFamily="50" charset="-128"/>
              </a:rPr>
              <a:t>　　　・大阪市内の二次救急医療機関９１病院のうち、</a:t>
            </a:r>
            <a:r>
              <a:rPr lang="en-US" altLang="ja-JP" sz="1200" dirty="0">
                <a:solidFill>
                  <a:srgbClr val="000000"/>
                </a:solidFill>
                <a:latin typeface="BIZ UDPゴシック" panose="020B0400000000000000" pitchFamily="50" charset="-128"/>
                <a:ea typeface="BIZ UDPゴシック" panose="020B0400000000000000" pitchFamily="50" charset="-128"/>
              </a:rPr>
              <a:t>64</a:t>
            </a:r>
            <a:r>
              <a:rPr lang="ja-JP" altLang="en-US" sz="1200" dirty="0">
                <a:solidFill>
                  <a:srgbClr val="000000"/>
                </a:solidFill>
                <a:latin typeface="BIZ UDPゴシック" panose="020B0400000000000000" pitchFamily="50" charset="-128"/>
                <a:ea typeface="BIZ UDPゴシック" panose="020B0400000000000000" pitchFamily="50" charset="-128"/>
              </a:rPr>
              <a:t>病院が協定締結に同意、協定を締結</a:t>
            </a:r>
            <a:endParaRPr lang="en-US" altLang="ja-JP" sz="1200" dirty="0">
              <a:solidFill>
                <a:srgbClr val="000000"/>
              </a:solidFill>
              <a:latin typeface="BIZ UDPゴシック" panose="020B0400000000000000" pitchFamily="50" charset="-128"/>
              <a:ea typeface="BIZ UDPゴシック" panose="020B0400000000000000" pitchFamily="50" charset="-128"/>
            </a:endParaRPr>
          </a:p>
          <a:p>
            <a:pPr marL="377825" indent="-195263">
              <a:lnSpc>
                <a:spcPct val="120000"/>
              </a:lnSpc>
              <a:buFont typeface="Wingdings" panose="05000000000000000000" pitchFamily="2" charset="2"/>
              <a:buChar char="Ø"/>
            </a:pPr>
            <a:endParaRPr lang="en-US" altLang="ja-JP" sz="700" dirty="0">
              <a:solidFill>
                <a:srgbClr val="000000"/>
              </a:solidFill>
              <a:latin typeface="BIZ UDPゴシック" panose="020B0400000000000000" pitchFamily="50" charset="-128"/>
              <a:ea typeface="BIZ UDPゴシック" panose="020B0400000000000000" pitchFamily="50" charset="-128"/>
            </a:endParaRPr>
          </a:p>
          <a:p>
            <a:pPr marL="377825" indent="-195263">
              <a:lnSpc>
                <a:spcPct val="120000"/>
              </a:lnSpc>
              <a:buFont typeface="Wingdings" panose="05000000000000000000" pitchFamily="2" charset="2"/>
              <a:buChar char="Ø"/>
            </a:pPr>
            <a:r>
              <a:rPr lang="ja-JP" altLang="en-US" sz="1300" u="sng" dirty="0">
                <a:solidFill>
                  <a:srgbClr val="000000"/>
                </a:solidFill>
                <a:latin typeface="BIZ UDPゴシック" panose="020B0400000000000000" pitchFamily="50" charset="-128"/>
                <a:ea typeface="BIZ UDPゴシック" panose="020B0400000000000000" pitchFamily="50" charset="-128"/>
              </a:rPr>
              <a:t>大阪府救急搬送支援・情報収集システム（</a:t>
            </a:r>
            <a:r>
              <a:rPr lang="en-US" altLang="ja-JP" sz="1300" u="sng" dirty="0">
                <a:solidFill>
                  <a:srgbClr val="000000"/>
                </a:solidFill>
                <a:latin typeface="BIZ UDPゴシック" panose="020B0400000000000000" pitchFamily="50" charset="-128"/>
                <a:ea typeface="BIZ UDPゴシック" panose="020B0400000000000000" pitchFamily="50" charset="-128"/>
              </a:rPr>
              <a:t>ORION</a:t>
            </a:r>
            <a:r>
              <a:rPr lang="ja-JP" altLang="en-US" sz="1300" u="sng" dirty="0">
                <a:solidFill>
                  <a:srgbClr val="000000"/>
                </a:solidFill>
                <a:latin typeface="BIZ UDPゴシック" panose="020B0400000000000000" pitchFamily="50" charset="-128"/>
                <a:ea typeface="BIZ UDPゴシック" panose="020B0400000000000000" pitchFamily="50" charset="-128"/>
              </a:rPr>
              <a:t>）上で万博協力病院であることが明示されるようにシステムを改修</a:t>
            </a:r>
            <a:endParaRPr lang="en-US" altLang="ja-JP" sz="1300" u="sng" dirty="0">
              <a:solidFill>
                <a:srgbClr val="000000"/>
              </a:solidFill>
              <a:latin typeface="BIZ UDPゴシック" panose="020B0400000000000000" pitchFamily="50" charset="-128"/>
              <a:ea typeface="BIZ UDPゴシック" panose="020B0400000000000000" pitchFamily="50" charset="-128"/>
            </a:endParaRPr>
          </a:p>
          <a:p>
            <a:pPr marL="377825" indent="-195263">
              <a:lnSpc>
                <a:spcPct val="120000"/>
              </a:lnSpc>
              <a:buFont typeface="Wingdings" panose="05000000000000000000" pitchFamily="2" charset="2"/>
              <a:buChar char="Ø"/>
            </a:pPr>
            <a:endParaRPr lang="en-US" altLang="ja-JP" sz="700" dirty="0">
              <a:solidFill>
                <a:srgbClr val="000000"/>
              </a:solidFill>
              <a:latin typeface="BIZ UDPゴシック" panose="020B0400000000000000" pitchFamily="50" charset="-128"/>
              <a:ea typeface="BIZ UDPゴシック" panose="020B0400000000000000" pitchFamily="50" charset="-128"/>
            </a:endParaRPr>
          </a:p>
          <a:p>
            <a:pPr marL="377825" indent="-195263">
              <a:lnSpc>
                <a:spcPct val="120000"/>
              </a:lnSpc>
              <a:buFont typeface="Wingdings" panose="05000000000000000000" pitchFamily="2" charset="2"/>
              <a:buChar char="Ø"/>
            </a:pPr>
            <a:r>
              <a:rPr lang="ja-JP" altLang="en-US" sz="1300" u="sng" dirty="0">
                <a:solidFill>
                  <a:srgbClr val="000000"/>
                </a:solidFill>
                <a:latin typeface="BIZ UDPゴシック" panose="020B0400000000000000" pitchFamily="50" charset="-128"/>
                <a:ea typeface="BIZ UDPゴシック" panose="020B0400000000000000" pitchFamily="50" charset="-128"/>
              </a:rPr>
              <a:t>「救急患者転院搬送訓練」を実施</a:t>
            </a:r>
            <a:endParaRPr lang="en-US" altLang="ja-JP" sz="1300" u="sng" dirty="0">
              <a:solidFill>
                <a:srgbClr val="000000"/>
              </a:solidFill>
              <a:latin typeface="BIZ UDPゴシック" panose="020B0400000000000000" pitchFamily="50" charset="-128"/>
              <a:ea typeface="BIZ UDPゴシック" panose="020B0400000000000000" pitchFamily="50" charset="-128"/>
            </a:endParaRPr>
          </a:p>
          <a:p>
            <a:pPr marL="182562">
              <a:lnSpc>
                <a:spcPct val="120000"/>
              </a:lnSpc>
            </a:pPr>
            <a:r>
              <a:rPr lang="ja-JP" altLang="en-US" sz="1200" dirty="0">
                <a:solidFill>
                  <a:srgbClr val="000000"/>
                </a:solidFill>
                <a:latin typeface="BIZ UDPゴシック" panose="020B0400000000000000" pitchFamily="50" charset="-128"/>
                <a:ea typeface="BIZ UDPゴシック" panose="020B0400000000000000" pitchFamily="50" charset="-128"/>
              </a:rPr>
              <a:t>　　　・開催期間中の救急患者の搬送手順や連絡体制等について確認するため、８月及び</a:t>
            </a:r>
            <a:r>
              <a:rPr lang="en-US" altLang="ja-JP" sz="1200" dirty="0">
                <a:solidFill>
                  <a:srgbClr val="000000"/>
                </a:solidFill>
                <a:latin typeface="BIZ UDPゴシック" panose="020B0400000000000000" pitchFamily="50" charset="-128"/>
                <a:ea typeface="BIZ UDPゴシック" panose="020B0400000000000000" pitchFamily="50" charset="-128"/>
              </a:rPr>
              <a:t>11</a:t>
            </a:r>
            <a:r>
              <a:rPr lang="ja-JP" altLang="en-US" sz="1200" dirty="0">
                <a:solidFill>
                  <a:srgbClr val="000000"/>
                </a:solidFill>
                <a:latin typeface="BIZ UDPゴシック" panose="020B0400000000000000" pitchFamily="50" charset="-128"/>
                <a:ea typeface="BIZ UDPゴシック" panose="020B0400000000000000" pitchFamily="50" charset="-128"/>
              </a:rPr>
              <a:t>月に博覧会協会及び大阪市消防局と</a:t>
            </a:r>
            <a:endParaRPr lang="en-US" altLang="ja-JP" sz="1200" dirty="0">
              <a:solidFill>
                <a:srgbClr val="000000"/>
              </a:solidFill>
              <a:latin typeface="BIZ UDPゴシック" panose="020B0400000000000000" pitchFamily="50" charset="-128"/>
              <a:ea typeface="BIZ UDPゴシック" panose="020B0400000000000000" pitchFamily="50" charset="-128"/>
            </a:endParaRPr>
          </a:p>
          <a:p>
            <a:pPr marL="182562">
              <a:lnSpc>
                <a:spcPct val="120000"/>
              </a:lnSpc>
            </a:pPr>
            <a:r>
              <a:rPr lang="ja-JP" altLang="en-US" sz="1200" dirty="0">
                <a:solidFill>
                  <a:srgbClr val="000000"/>
                </a:solidFill>
                <a:latin typeface="BIZ UDPゴシック" panose="020B0400000000000000" pitchFamily="50" charset="-128"/>
                <a:ea typeface="BIZ UDPゴシック" panose="020B0400000000000000" pitchFamily="50" charset="-128"/>
              </a:rPr>
              <a:t>　　　 合同で訓練を実施</a:t>
            </a:r>
          </a:p>
        </p:txBody>
      </p:sp>
      <p:sp>
        <p:nvSpPr>
          <p:cNvPr id="16" name="四角形: 角を丸くする 15">
            <a:extLst>
              <a:ext uri="{FF2B5EF4-FFF2-40B4-BE49-F238E27FC236}">
                <a16:creationId xmlns:a16="http://schemas.microsoft.com/office/drawing/2014/main" id="{7676C240-C52C-48DA-B645-7A3744793216}"/>
              </a:ext>
            </a:extLst>
          </p:cNvPr>
          <p:cNvSpPr/>
          <p:nvPr/>
        </p:nvSpPr>
        <p:spPr>
          <a:xfrm>
            <a:off x="474424" y="4358366"/>
            <a:ext cx="2109524" cy="279971"/>
          </a:xfrm>
          <a:prstGeom prst="roundRect">
            <a:avLst>
              <a:gd name="adj" fmla="val 50000"/>
            </a:avLst>
          </a:prstGeom>
          <a:solidFill>
            <a:schemeClr val="accent5">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72000" rtlCol="0" anchor="ctr"/>
          <a:lstStyle/>
          <a:p>
            <a:pPr algn="ctr"/>
            <a:r>
              <a:rPr kumimoji="1" lang="ja-JP" altLang="en-US" sz="1400" b="1" dirty="0">
                <a:solidFill>
                  <a:schemeClr val="bg1"/>
                </a:solidFill>
                <a:latin typeface="BIZ UDPゴシック" panose="020B0400000000000000" pitchFamily="50" charset="-128"/>
                <a:ea typeface="BIZ UDPゴシック" panose="020B0400000000000000" pitchFamily="50" charset="-128"/>
              </a:rPr>
              <a:t>大阪府の対応</a:t>
            </a:r>
            <a:endParaRPr kumimoji="1" lang="en-US" altLang="ja-JP" sz="1400" b="1" dirty="0">
              <a:solidFill>
                <a:schemeClr val="bg1"/>
              </a:solidFill>
              <a:latin typeface="BIZ UDPゴシック" panose="020B0400000000000000" pitchFamily="50" charset="-128"/>
              <a:ea typeface="BIZ UDPゴシック" panose="020B0400000000000000" pitchFamily="50" charset="-128"/>
            </a:endParaRPr>
          </a:p>
        </p:txBody>
      </p:sp>
      <p:sp>
        <p:nvSpPr>
          <p:cNvPr id="13" name="テキスト ボックス 12">
            <a:extLst>
              <a:ext uri="{FF2B5EF4-FFF2-40B4-BE49-F238E27FC236}">
                <a16:creationId xmlns:a16="http://schemas.microsoft.com/office/drawing/2014/main" id="{0E54417F-157A-4D8F-8489-0C56F7776861}"/>
              </a:ext>
            </a:extLst>
          </p:cNvPr>
          <p:cNvSpPr txBox="1"/>
          <p:nvPr/>
        </p:nvSpPr>
        <p:spPr>
          <a:xfrm>
            <a:off x="0" y="1228635"/>
            <a:ext cx="9906000" cy="540000"/>
          </a:xfrm>
          <a:prstGeom prst="rect">
            <a:avLst/>
          </a:prstGeom>
          <a:noFill/>
          <a:ln w="28575">
            <a:noFill/>
          </a:ln>
        </p:spPr>
        <p:txBody>
          <a:bodyPr wrap="square" rtlCol="0">
            <a:noAutofit/>
          </a:bodyPr>
          <a:lstStyle/>
          <a:p>
            <a:pPr algn="ctr">
              <a:lnSpc>
                <a:spcPct val="110000"/>
              </a:lnSpc>
            </a:pPr>
            <a:r>
              <a:rPr lang="ja-JP" altLang="en-US" sz="1400" b="1" spc="-100" dirty="0">
                <a:latin typeface="MS UI Gothic" panose="020B0600070205080204" pitchFamily="50" charset="-128"/>
                <a:ea typeface="MS UI Gothic" panose="020B0600070205080204" pitchFamily="50" charset="-128"/>
              </a:rPr>
              <a:t>大阪市内の二次救急医療機関で、万博会場からの患者の積極的な受入を行う医療機関を</a:t>
            </a:r>
            <a:endParaRPr lang="en-US" altLang="ja-JP" sz="1400" b="1" spc="-100" dirty="0">
              <a:latin typeface="MS UI Gothic" panose="020B0600070205080204" pitchFamily="50" charset="-128"/>
              <a:ea typeface="MS UI Gothic" panose="020B0600070205080204" pitchFamily="50" charset="-128"/>
            </a:endParaRPr>
          </a:p>
          <a:p>
            <a:pPr algn="ctr">
              <a:lnSpc>
                <a:spcPct val="110000"/>
              </a:lnSpc>
            </a:pPr>
            <a:r>
              <a:rPr lang="ja-JP" altLang="en-US" sz="1400" b="1" spc="-100" dirty="0">
                <a:latin typeface="MS UI Gothic" panose="020B0600070205080204" pitchFamily="50" charset="-128"/>
                <a:ea typeface="MS UI Gothic" panose="020B0600070205080204" pitchFamily="50" charset="-128"/>
              </a:rPr>
              <a:t>「</a:t>
            </a:r>
            <a:r>
              <a:rPr lang="ja-JP" altLang="en-US" sz="1400" b="1" spc="-100" dirty="0">
                <a:solidFill>
                  <a:srgbClr val="FF0000"/>
                </a:solidFill>
                <a:latin typeface="MS UI Gothic" panose="020B0600070205080204" pitchFamily="50" charset="-128"/>
                <a:ea typeface="MS UI Gothic" panose="020B0600070205080204" pitchFamily="50" charset="-128"/>
              </a:rPr>
              <a:t>万博協力病院</a:t>
            </a:r>
            <a:r>
              <a:rPr lang="ja-JP" altLang="en-US" sz="1400" b="1" spc="-100" dirty="0">
                <a:latin typeface="MS UI Gothic" panose="020B0600070205080204" pitchFamily="50" charset="-128"/>
                <a:ea typeface="MS UI Gothic" panose="020B0600070205080204" pitchFamily="50" charset="-128"/>
              </a:rPr>
              <a:t>」　とし、円滑な転院搬送を行うことにより、医療救護活動を迅速かつ適切に実施する</a:t>
            </a:r>
            <a:endParaRPr kumimoji="1" lang="ja-JP" altLang="en-US" sz="1000" dirty="0">
              <a:latin typeface="ＭＳ 明朝" panose="02020609040205080304" pitchFamily="17" charset="-128"/>
              <a:ea typeface="ＭＳ 明朝" panose="02020609040205080304" pitchFamily="17" charset="-128"/>
            </a:endParaRPr>
          </a:p>
        </p:txBody>
      </p:sp>
      <p:sp>
        <p:nvSpPr>
          <p:cNvPr id="14" name="正方形/長方形 13">
            <a:extLst>
              <a:ext uri="{FF2B5EF4-FFF2-40B4-BE49-F238E27FC236}">
                <a16:creationId xmlns:a16="http://schemas.microsoft.com/office/drawing/2014/main" id="{B7FC0C1A-63F9-464A-BB01-272E28E786A4}"/>
              </a:ext>
            </a:extLst>
          </p:cNvPr>
          <p:cNvSpPr/>
          <p:nvPr/>
        </p:nvSpPr>
        <p:spPr>
          <a:xfrm>
            <a:off x="7152914" y="2303369"/>
            <a:ext cx="1548000" cy="1692000"/>
          </a:xfrm>
          <a:prstGeom prst="rect">
            <a:avLst/>
          </a:prstGeom>
          <a:solidFill>
            <a:schemeClr val="bg1"/>
          </a:solidFill>
          <a:ln w="9525">
            <a:solidFill>
              <a:schemeClr val="tx1">
                <a:lumMod val="75000"/>
                <a:lumOff val="2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36000" tIns="72000" rIns="36000" bIns="36000" rtlCol="0" anchor="t"/>
          <a:lstStyle/>
          <a:p>
            <a:pPr algn="ctr"/>
            <a:r>
              <a:rPr kumimoji="1" lang="ja-JP" altLang="en-US" sz="1100" u="sng" dirty="0">
                <a:solidFill>
                  <a:schemeClr val="tx1"/>
                </a:solidFill>
                <a:latin typeface="UD デジタル 教科書体 NP-R" panose="02020400000000000000" pitchFamily="18" charset="-128"/>
                <a:ea typeface="UD デジタル 教科書体 NP-R" panose="02020400000000000000" pitchFamily="18" charset="-128"/>
              </a:rPr>
              <a:t>万博</a:t>
            </a:r>
            <a:r>
              <a:rPr lang="ja-JP" altLang="en-US" sz="1100" u="sng" dirty="0">
                <a:solidFill>
                  <a:schemeClr val="tx1"/>
                </a:solidFill>
                <a:latin typeface="UD デジタル 教科書体 NP-R" panose="02020400000000000000" pitchFamily="18" charset="-128"/>
                <a:ea typeface="UD デジタル 教科書体 NP-R" panose="02020400000000000000" pitchFamily="18" charset="-128"/>
              </a:rPr>
              <a:t>協力病院</a:t>
            </a:r>
            <a:endParaRPr lang="en-US" altLang="ja-JP" sz="1100" u="sng" dirty="0">
              <a:solidFill>
                <a:schemeClr val="tx1"/>
              </a:solidFill>
              <a:latin typeface="UD デジタル 教科書体 NP-R" panose="02020400000000000000" pitchFamily="18" charset="-128"/>
              <a:ea typeface="UD デジタル 教科書体 NP-R" panose="02020400000000000000" pitchFamily="18" charset="-128"/>
            </a:endParaRPr>
          </a:p>
          <a:p>
            <a:pPr algn="ctr"/>
            <a:endParaRPr lang="en-US" altLang="ja-JP" sz="1400" dirty="0">
              <a:solidFill>
                <a:schemeClr val="tx1"/>
              </a:solidFill>
              <a:latin typeface="UD デジタル 教科書体 NP-R" panose="02020400000000000000" pitchFamily="18" charset="-128"/>
              <a:ea typeface="UD デジタル 教科書体 NP-R" panose="02020400000000000000" pitchFamily="18" charset="-128"/>
            </a:endParaRPr>
          </a:p>
          <a:p>
            <a:pPr algn="ctr"/>
            <a:endParaRPr lang="en-US" altLang="ja-JP" sz="1400" dirty="0">
              <a:solidFill>
                <a:schemeClr val="tx1"/>
              </a:solidFill>
              <a:latin typeface="UD デジタル 教科書体 NP-R" panose="02020400000000000000" pitchFamily="18" charset="-128"/>
              <a:ea typeface="UD デジタル 教科書体 NP-R" panose="02020400000000000000" pitchFamily="18" charset="-128"/>
            </a:endParaRPr>
          </a:p>
          <a:p>
            <a:pPr algn="ctr"/>
            <a:endParaRPr lang="en-US" altLang="ja-JP" sz="1400" dirty="0">
              <a:solidFill>
                <a:schemeClr val="tx1"/>
              </a:solidFill>
              <a:latin typeface="UD デジタル 教科書体 NP-R" panose="02020400000000000000" pitchFamily="18" charset="-128"/>
              <a:ea typeface="UD デジタル 教科書体 NP-R" panose="02020400000000000000" pitchFamily="18" charset="-128"/>
            </a:endParaRPr>
          </a:p>
          <a:p>
            <a:pPr algn="ctr"/>
            <a:endParaRPr lang="en-US" altLang="ja-JP" sz="1400" dirty="0">
              <a:solidFill>
                <a:schemeClr val="tx1"/>
              </a:solidFill>
              <a:latin typeface="UD デジタル 教科書体 NP-R" panose="02020400000000000000" pitchFamily="18" charset="-128"/>
              <a:ea typeface="UD デジタル 教科書体 NP-R" panose="02020400000000000000" pitchFamily="18" charset="-128"/>
            </a:endParaRPr>
          </a:p>
          <a:p>
            <a:pPr algn="ctr"/>
            <a:endParaRPr lang="en-US" altLang="ja-JP" sz="1400" dirty="0">
              <a:solidFill>
                <a:schemeClr val="tx1"/>
              </a:solidFill>
              <a:latin typeface="UD デジタル 教科書体 NP-R" panose="02020400000000000000" pitchFamily="18" charset="-128"/>
              <a:ea typeface="UD デジタル 教科書体 NP-R" panose="02020400000000000000" pitchFamily="18" charset="-128"/>
            </a:endParaRPr>
          </a:p>
          <a:p>
            <a:pPr algn="ctr"/>
            <a:r>
              <a:rPr kumimoji="1" lang="ja-JP" altLang="en-US" sz="1050" spc="-80" dirty="0">
                <a:solidFill>
                  <a:schemeClr val="tx1"/>
                </a:solidFill>
                <a:latin typeface="UD デジタル 教科書体 NP-R" panose="02020400000000000000" pitchFamily="18" charset="-128"/>
                <a:ea typeface="UD デジタル 教科書体 NP-R" panose="02020400000000000000" pitchFamily="18" charset="-128"/>
              </a:rPr>
              <a:t>平時の患者</a:t>
            </a:r>
            <a:r>
              <a:rPr lang="ja-JP" altLang="en-US" sz="1050" spc="-80" dirty="0">
                <a:solidFill>
                  <a:schemeClr val="tx1"/>
                </a:solidFill>
                <a:latin typeface="UD デジタル 教科書体 NP-R" panose="02020400000000000000" pitchFamily="18" charset="-128"/>
                <a:ea typeface="UD デジタル 教科書体 NP-R" panose="02020400000000000000" pitchFamily="18" charset="-128"/>
              </a:rPr>
              <a:t>＋</a:t>
            </a:r>
            <a:r>
              <a:rPr lang="en-US" altLang="ja-JP" sz="1050" spc="-80" dirty="0">
                <a:solidFill>
                  <a:schemeClr val="tx1"/>
                </a:solidFill>
                <a:latin typeface="UD デジタル 教科書体 NP-R" panose="02020400000000000000" pitchFamily="18" charset="-128"/>
                <a:ea typeface="UD デジタル 教科書体 NP-R" panose="02020400000000000000" pitchFamily="18" charset="-128"/>
              </a:rPr>
              <a:t>α</a:t>
            </a:r>
          </a:p>
          <a:p>
            <a:pPr algn="ctr"/>
            <a:r>
              <a:rPr lang="ja-JP" altLang="en-US" sz="1050" spc="-80" dirty="0">
                <a:solidFill>
                  <a:schemeClr val="tx1"/>
                </a:solidFill>
                <a:latin typeface="UD デジタル 教科書体 NP-R" panose="02020400000000000000" pitchFamily="18" charset="-128"/>
                <a:ea typeface="UD デジタル 教科書体 NP-R" panose="02020400000000000000" pitchFamily="18" charset="-128"/>
              </a:rPr>
              <a:t>の受入れに対応</a:t>
            </a:r>
            <a:endParaRPr kumimoji="1" lang="ja-JP" altLang="en-US" sz="1050" spc="-80" dirty="0">
              <a:solidFill>
                <a:schemeClr val="tx1"/>
              </a:solidFill>
              <a:latin typeface="UD デジタル 教科書体 NP-R" panose="02020400000000000000" pitchFamily="18" charset="-128"/>
              <a:ea typeface="UD デジタル 教科書体 NP-R" panose="02020400000000000000" pitchFamily="18" charset="-128"/>
            </a:endParaRPr>
          </a:p>
        </p:txBody>
      </p:sp>
      <p:pic>
        <p:nvPicPr>
          <p:cNvPr id="15" name="図 14">
            <a:extLst>
              <a:ext uri="{FF2B5EF4-FFF2-40B4-BE49-F238E27FC236}">
                <a16:creationId xmlns:a16="http://schemas.microsoft.com/office/drawing/2014/main" id="{FF82EEB1-DFF5-4B4B-A56C-5DE917C13E70}"/>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593615" y="2578727"/>
            <a:ext cx="681478" cy="504304"/>
          </a:xfrm>
          <a:prstGeom prst="rect">
            <a:avLst/>
          </a:prstGeom>
        </p:spPr>
      </p:pic>
      <p:pic>
        <p:nvPicPr>
          <p:cNvPr id="17" name="図 16">
            <a:extLst>
              <a:ext uri="{FF2B5EF4-FFF2-40B4-BE49-F238E27FC236}">
                <a16:creationId xmlns:a16="http://schemas.microsoft.com/office/drawing/2014/main" id="{5457CD73-BEA9-409B-9585-623CA53928D5}"/>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660811" y="3090651"/>
            <a:ext cx="540000" cy="383211"/>
          </a:xfrm>
          <a:prstGeom prst="rect">
            <a:avLst/>
          </a:prstGeom>
          <a:ln w="28575">
            <a:solidFill>
              <a:schemeClr val="tx1"/>
            </a:solidFill>
          </a:ln>
          <a:effectLst>
            <a:softEdge rad="112500"/>
          </a:effectLst>
        </p:spPr>
      </p:pic>
      <p:pic>
        <p:nvPicPr>
          <p:cNvPr id="18" name="図 17">
            <a:extLst>
              <a:ext uri="{FF2B5EF4-FFF2-40B4-BE49-F238E27FC236}">
                <a16:creationId xmlns:a16="http://schemas.microsoft.com/office/drawing/2014/main" id="{73B0AAAB-416D-4D0A-989F-3FB74B9BB93B}"/>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159608" y="3090651"/>
            <a:ext cx="540000" cy="383211"/>
          </a:xfrm>
          <a:prstGeom prst="rect">
            <a:avLst/>
          </a:prstGeom>
          <a:ln w="28575">
            <a:solidFill>
              <a:schemeClr val="tx1"/>
            </a:solidFill>
          </a:ln>
          <a:effectLst>
            <a:softEdge rad="112500"/>
          </a:effectLst>
        </p:spPr>
      </p:pic>
      <p:sp>
        <p:nvSpPr>
          <p:cNvPr id="20" name="正方形/長方形 19">
            <a:extLst>
              <a:ext uri="{FF2B5EF4-FFF2-40B4-BE49-F238E27FC236}">
                <a16:creationId xmlns:a16="http://schemas.microsoft.com/office/drawing/2014/main" id="{31653D24-A17D-477D-B59B-78802B91E6B0}"/>
              </a:ext>
            </a:extLst>
          </p:cNvPr>
          <p:cNvSpPr/>
          <p:nvPr/>
        </p:nvSpPr>
        <p:spPr>
          <a:xfrm>
            <a:off x="1285907" y="2303369"/>
            <a:ext cx="4644000" cy="1692000"/>
          </a:xfrm>
          <a:prstGeom prst="rect">
            <a:avLst/>
          </a:prstGeom>
          <a:solidFill>
            <a:schemeClr val="bg1"/>
          </a:solidFill>
          <a:ln w="12700">
            <a:solidFill>
              <a:schemeClr val="tx1">
                <a:lumMod val="75000"/>
                <a:lumOff val="2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ctr"/>
            <a:endParaRPr kumimoji="1" lang="ja-JP" altLang="en-US" sz="105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21" name="正方形/長方形 20">
            <a:extLst>
              <a:ext uri="{FF2B5EF4-FFF2-40B4-BE49-F238E27FC236}">
                <a16:creationId xmlns:a16="http://schemas.microsoft.com/office/drawing/2014/main" id="{A178A4DF-B763-4970-B1E4-5C474EDA58B2}"/>
              </a:ext>
            </a:extLst>
          </p:cNvPr>
          <p:cNvSpPr/>
          <p:nvPr/>
        </p:nvSpPr>
        <p:spPr>
          <a:xfrm>
            <a:off x="1285907" y="2304066"/>
            <a:ext cx="1044000" cy="252000"/>
          </a:xfrm>
          <a:prstGeom prst="rect">
            <a:avLst/>
          </a:prstGeom>
          <a:solidFill>
            <a:schemeClr val="accent4">
              <a:lumMod val="40000"/>
              <a:lumOff val="60000"/>
            </a:schemeClr>
          </a:solidFill>
          <a:ln w="12700">
            <a:solidFill>
              <a:schemeClr val="tx1">
                <a:lumMod val="75000"/>
                <a:lumOff val="2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36000" tIns="72000" rIns="36000" bIns="36000" rtlCol="0" anchor="ctr"/>
          <a:lstStyle/>
          <a:p>
            <a:pPr algn="ctr"/>
            <a:r>
              <a:rPr kumimoji="1"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万 博 会 場</a:t>
            </a:r>
          </a:p>
        </p:txBody>
      </p:sp>
      <p:pic>
        <p:nvPicPr>
          <p:cNvPr id="22" name="図 21">
            <a:extLst>
              <a:ext uri="{FF2B5EF4-FFF2-40B4-BE49-F238E27FC236}">
                <a16:creationId xmlns:a16="http://schemas.microsoft.com/office/drawing/2014/main" id="{493CE87A-7623-4115-BE59-277CDFFF4D07}"/>
              </a:ext>
            </a:extLst>
          </p:cNvPr>
          <p:cNvPicPr>
            <a:picLocks noChangeAspect="1"/>
          </p:cNvPicPr>
          <p:nvPr/>
        </p:nvPicPr>
        <p:blipFill rotWithShape="1">
          <a:blip r:embed="rId5">
            <a:extLst>
              <a:ext uri="{28A0092B-C50C-407E-A947-70E740481C1C}">
                <a14:useLocalDpi xmlns:a14="http://schemas.microsoft.com/office/drawing/2010/main"/>
              </a:ext>
            </a:extLst>
          </a:blip>
          <a:srcRect l="3594" t="9608" r="7696" b="9592"/>
          <a:stretch/>
        </p:blipFill>
        <p:spPr>
          <a:xfrm flipH="1">
            <a:off x="1347422" y="2627489"/>
            <a:ext cx="1525139" cy="1296000"/>
          </a:xfrm>
          <a:prstGeom prst="rect">
            <a:avLst/>
          </a:prstGeom>
        </p:spPr>
      </p:pic>
      <p:sp>
        <p:nvSpPr>
          <p:cNvPr id="23" name="正方形/長方形 22">
            <a:extLst>
              <a:ext uri="{FF2B5EF4-FFF2-40B4-BE49-F238E27FC236}">
                <a16:creationId xmlns:a16="http://schemas.microsoft.com/office/drawing/2014/main" id="{B051B5F1-FB1A-4C04-984C-A9950BB12728}"/>
              </a:ext>
            </a:extLst>
          </p:cNvPr>
          <p:cNvSpPr/>
          <p:nvPr/>
        </p:nvSpPr>
        <p:spPr>
          <a:xfrm>
            <a:off x="3439842" y="2385950"/>
            <a:ext cx="2376000" cy="1512000"/>
          </a:xfrm>
          <a:prstGeom prst="rect">
            <a:avLst/>
          </a:prstGeom>
          <a:solidFill>
            <a:schemeClr val="bg1"/>
          </a:solidFill>
          <a:ln w="12700">
            <a:solidFill>
              <a:schemeClr val="tx1">
                <a:lumMod val="75000"/>
                <a:lumOff val="2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t"/>
          <a:lstStyle/>
          <a:p>
            <a:pPr algn="ct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＜万博会場内診療所＞</a:t>
            </a:r>
          </a:p>
        </p:txBody>
      </p:sp>
      <p:pic>
        <p:nvPicPr>
          <p:cNvPr id="24" name="図 23">
            <a:extLst>
              <a:ext uri="{FF2B5EF4-FFF2-40B4-BE49-F238E27FC236}">
                <a16:creationId xmlns:a16="http://schemas.microsoft.com/office/drawing/2014/main" id="{67F5F177-83C4-4E25-BD43-36B774253737}"/>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877004" y="3167988"/>
            <a:ext cx="468000" cy="468000"/>
          </a:xfrm>
          <a:prstGeom prst="rect">
            <a:avLst/>
          </a:prstGeom>
        </p:spPr>
      </p:pic>
      <p:pic>
        <p:nvPicPr>
          <p:cNvPr id="25" name="図 24">
            <a:extLst>
              <a:ext uri="{FF2B5EF4-FFF2-40B4-BE49-F238E27FC236}">
                <a16:creationId xmlns:a16="http://schemas.microsoft.com/office/drawing/2014/main" id="{46B50A0C-A118-40B0-98FF-D3CED106F337}"/>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4977795" y="3112953"/>
            <a:ext cx="684000" cy="684000"/>
          </a:xfrm>
          <a:prstGeom prst="rect">
            <a:avLst/>
          </a:prstGeom>
        </p:spPr>
      </p:pic>
      <p:pic>
        <p:nvPicPr>
          <p:cNvPr id="26" name="図 25">
            <a:extLst>
              <a:ext uri="{FF2B5EF4-FFF2-40B4-BE49-F238E27FC236}">
                <a16:creationId xmlns:a16="http://schemas.microsoft.com/office/drawing/2014/main" id="{D7F5BDE9-4A5F-4DA3-8D5B-60C2D25BC273}"/>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4273233" y="2585727"/>
            <a:ext cx="708383" cy="504000"/>
          </a:xfrm>
          <a:prstGeom prst="rect">
            <a:avLst/>
          </a:prstGeom>
        </p:spPr>
      </p:pic>
      <p:sp>
        <p:nvSpPr>
          <p:cNvPr id="27" name="矢印: 右 26">
            <a:extLst>
              <a:ext uri="{FF2B5EF4-FFF2-40B4-BE49-F238E27FC236}">
                <a16:creationId xmlns:a16="http://schemas.microsoft.com/office/drawing/2014/main" id="{3358EC39-B608-44BB-822E-FC1B528F6588}"/>
              </a:ext>
            </a:extLst>
          </p:cNvPr>
          <p:cNvSpPr/>
          <p:nvPr/>
        </p:nvSpPr>
        <p:spPr>
          <a:xfrm>
            <a:off x="5763972" y="3293826"/>
            <a:ext cx="1368000" cy="432000"/>
          </a:xfrm>
          <a:prstGeom prst="rightArrow">
            <a:avLst>
              <a:gd name="adj1" fmla="val 60079"/>
              <a:gd name="adj2" fmla="val 50000"/>
            </a:avLst>
          </a:prstGeom>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ctr"/>
            <a:r>
              <a:rPr lang="ja-JP" altLang="en-US" sz="1100" dirty="0">
                <a:latin typeface="UD デジタル 教科書体 NP-R" panose="02020400000000000000" pitchFamily="18" charset="-128"/>
                <a:ea typeface="UD デジタル 教科書体 NP-R" panose="02020400000000000000" pitchFamily="18" charset="-128"/>
              </a:rPr>
              <a:t>  転院搬送等</a:t>
            </a:r>
            <a:endParaRPr kumimoji="1" lang="ja-JP" altLang="en-US" sz="1100" dirty="0">
              <a:latin typeface="UD デジタル 教科書体 NP-R" panose="02020400000000000000" pitchFamily="18" charset="-128"/>
              <a:ea typeface="UD デジタル 教科書体 NP-R" panose="02020400000000000000" pitchFamily="18" charset="-128"/>
            </a:endParaRPr>
          </a:p>
        </p:txBody>
      </p:sp>
      <p:sp>
        <p:nvSpPr>
          <p:cNvPr id="28" name="正方形/長方形 27">
            <a:extLst>
              <a:ext uri="{FF2B5EF4-FFF2-40B4-BE49-F238E27FC236}">
                <a16:creationId xmlns:a16="http://schemas.microsoft.com/office/drawing/2014/main" id="{013E6C47-2678-408E-83AE-ECA280F1AB30}"/>
              </a:ext>
            </a:extLst>
          </p:cNvPr>
          <p:cNvSpPr/>
          <p:nvPr/>
        </p:nvSpPr>
        <p:spPr>
          <a:xfrm>
            <a:off x="3570519" y="3096647"/>
            <a:ext cx="576000" cy="216000"/>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軽症</a:t>
            </a:r>
          </a:p>
        </p:txBody>
      </p:sp>
      <p:sp>
        <p:nvSpPr>
          <p:cNvPr id="29" name="正方形/長方形 28">
            <a:extLst>
              <a:ext uri="{FF2B5EF4-FFF2-40B4-BE49-F238E27FC236}">
                <a16:creationId xmlns:a16="http://schemas.microsoft.com/office/drawing/2014/main" id="{C0BE9FE2-7B29-47A1-9EE3-69B857C7AD13}"/>
              </a:ext>
            </a:extLst>
          </p:cNvPr>
          <p:cNvSpPr/>
          <p:nvPr/>
        </p:nvSpPr>
        <p:spPr>
          <a:xfrm>
            <a:off x="3679997" y="3652389"/>
            <a:ext cx="770481" cy="216000"/>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ctr"/>
            <a:r>
              <a:rPr kumimoji="1" lang="ja-JP" altLang="en-US" sz="1000" dirty="0">
                <a:solidFill>
                  <a:schemeClr val="tx1"/>
                </a:solidFill>
                <a:latin typeface="UD デジタル 教科書体 NP-R" panose="02020400000000000000" pitchFamily="18" charset="-128"/>
                <a:ea typeface="UD デジタル 教科書体 NP-R" panose="02020400000000000000" pitchFamily="18" charset="-128"/>
              </a:rPr>
              <a:t>診療所で対応完了</a:t>
            </a:r>
          </a:p>
        </p:txBody>
      </p:sp>
      <p:sp>
        <p:nvSpPr>
          <p:cNvPr id="30" name="正方形/長方形 29">
            <a:extLst>
              <a:ext uri="{FF2B5EF4-FFF2-40B4-BE49-F238E27FC236}">
                <a16:creationId xmlns:a16="http://schemas.microsoft.com/office/drawing/2014/main" id="{1F9C167A-B286-40A0-8816-34C922BD89EA}"/>
              </a:ext>
            </a:extLst>
          </p:cNvPr>
          <p:cNvSpPr/>
          <p:nvPr/>
        </p:nvSpPr>
        <p:spPr>
          <a:xfrm>
            <a:off x="4749929" y="3111886"/>
            <a:ext cx="576000" cy="360000"/>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r>
              <a:rPr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中等症</a:t>
            </a:r>
            <a:endParaRPr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r>
              <a:rPr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･重症</a:t>
            </a:r>
            <a:endPar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31" name="四角形: 角を丸くする 30">
            <a:extLst>
              <a:ext uri="{FF2B5EF4-FFF2-40B4-BE49-F238E27FC236}">
                <a16:creationId xmlns:a16="http://schemas.microsoft.com/office/drawing/2014/main" id="{BF93E5F6-CAB2-46DE-BF93-95565352F223}"/>
              </a:ext>
            </a:extLst>
          </p:cNvPr>
          <p:cNvSpPr/>
          <p:nvPr/>
        </p:nvSpPr>
        <p:spPr>
          <a:xfrm>
            <a:off x="4677957" y="3075394"/>
            <a:ext cx="1080000" cy="756000"/>
          </a:xfrm>
          <a:prstGeom prst="roundRect">
            <a:avLst>
              <a:gd name="adj" fmla="val 22256"/>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矢印: 右 31">
            <a:extLst>
              <a:ext uri="{FF2B5EF4-FFF2-40B4-BE49-F238E27FC236}">
                <a16:creationId xmlns:a16="http://schemas.microsoft.com/office/drawing/2014/main" id="{539A2E4E-E514-46B4-B983-9CF361755D7F}"/>
              </a:ext>
            </a:extLst>
          </p:cNvPr>
          <p:cNvSpPr/>
          <p:nvPr/>
        </p:nvSpPr>
        <p:spPr>
          <a:xfrm>
            <a:off x="2594951" y="3293826"/>
            <a:ext cx="972000" cy="432000"/>
          </a:xfrm>
          <a:prstGeom prst="rightArrow">
            <a:avLst>
              <a:gd name="adj1" fmla="val 60079"/>
              <a:gd name="adj2" fmla="val 50000"/>
            </a:avLst>
          </a:prstGeom>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r>
              <a:rPr kumimoji="1" lang="ja-JP" altLang="en-US" sz="1100" dirty="0">
                <a:latin typeface="UD デジタル 教科書体 NP-R" panose="02020400000000000000" pitchFamily="18" charset="-128"/>
                <a:ea typeface="UD デジタル 教科書体 NP-R" panose="02020400000000000000" pitchFamily="18" charset="-128"/>
              </a:rPr>
              <a:t> 傷病者発生</a:t>
            </a:r>
          </a:p>
        </p:txBody>
      </p:sp>
      <p:pic>
        <p:nvPicPr>
          <p:cNvPr id="33" name="図 32">
            <a:extLst>
              <a:ext uri="{FF2B5EF4-FFF2-40B4-BE49-F238E27FC236}">
                <a16:creationId xmlns:a16="http://schemas.microsoft.com/office/drawing/2014/main" id="{6A6718C4-024C-42F8-B69D-543A3636A941}"/>
              </a:ext>
            </a:extLst>
          </p:cNvPr>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6185542" y="2882746"/>
            <a:ext cx="520039" cy="504000"/>
          </a:xfrm>
          <a:prstGeom prst="rect">
            <a:avLst/>
          </a:prstGeom>
        </p:spPr>
      </p:pic>
      <p:pic>
        <p:nvPicPr>
          <p:cNvPr id="34" name="図 33">
            <a:extLst>
              <a:ext uri="{FF2B5EF4-FFF2-40B4-BE49-F238E27FC236}">
                <a16:creationId xmlns:a16="http://schemas.microsoft.com/office/drawing/2014/main" id="{DA9761C7-5CF2-44F2-A378-F593F01333DD}"/>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8162013" y="3090651"/>
            <a:ext cx="540000" cy="383211"/>
          </a:xfrm>
          <a:prstGeom prst="rect">
            <a:avLst/>
          </a:prstGeom>
          <a:ln w="28575">
            <a:solidFill>
              <a:schemeClr val="tx1"/>
            </a:solidFill>
          </a:ln>
          <a:effectLst>
            <a:softEdge rad="112500"/>
          </a:effectLst>
        </p:spPr>
      </p:pic>
      <p:sp>
        <p:nvSpPr>
          <p:cNvPr id="35" name="楕円 34">
            <a:extLst>
              <a:ext uri="{FF2B5EF4-FFF2-40B4-BE49-F238E27FC236}">
                <a16:creationId xmlns:a16="http://schemas.microsoft.com/office/drawing/2014/main" id="{F6D041DD-EE79-48D5-A303-43DEA0D64A70}"/>
              </a:ext>
            </a:extLst>
          </p:cNvPr>
          <p:cNvSpPr/>
          <p:nvPr/>
        </p:nvSpPr>
        <p:spPr>
          <a:xfrm>
            <a:off x="1195745" y="2119835"/>
            <a:ext cx="2016000" cy="108000"/>
          </a:xfrm>
          <a:prstGeom prst="ellipse">
            <a:avLst/>
          </a:prstGeom>
          <a:solidFill>
            <a:schemeClr val="accent5">
              <a:lumMod val="60000"/>
              <a:lumOff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b"/>
          <a:lstStyle/>
          <a:p>
            <a:pPr algn="ctr"/>
            <a:r>
              <a:rPr kumimoji="1" lang="ja-JP" altLang="en-US" sz="1200" b="1" dirty="0">
                <a:solidFill>
                  <a:schemeClr val="tx1"/>
                </a:solidFill>
                <a:latin typeface="BIZ UDPゴシック" panose="020B0400000000000000" pitchFamily="50" charset="-128"/>
                <a:ea typeface="BIZ UDPゴシック" panose="020B0400000000000000" pitchFamily="50" charset="-128"/>
              </a:rPr>
              <a:t>万博会場からの患者の流れ</a:t>
            </a:r>
            <a:endParaRPr kumimoji="1" lang="en-US" altLang="ja-JP" sz="1200" b="1" dirty="0">
              <a:solidFill>
                <a:schemeClr val="tx1"/>
              </a:solidFill>
              <a:latin typeface="BIZ UDPゴシック" panose="020B0400000000000000" pitchFamily="50" charset="-128"/>
              <a:ea typeface="BIZ UDPゴシック" panose="020B0400000000000000" pitchFamily="50" charset="-128"/>
            </a:endParaRPr>
          </a:p>
        </p:txBody>
      </p:sp>
      <p:sp>
        <p:nvSpPr>
          <p:cNvPr id="36" name="スライド番号プレースホルダー 3">
            <a:extLst>
              <a:ext uri="{FF2B5EF4-FFF2-40B4-BE49-F238E27FC236}">
                <a16:creationId xmlns:a16="http://schemas.microsoft.com/office/drawing/2014/main" id="{B4C2466E-D639-4C4D-981E-05488C8F9EFE}"/>
              </a:ext>
            </a:extLst>
          </p:cNvPr>
          <p:cNvSpPr>
            <a:spLocks noGrp="1"/>
          </p:cNvSpPr>
          <p:nvPr>
            <p:ph type="sldNum" sz="quarter" idx="12"/>
          </p:nvPr>
        </p:nvSpPr>
        <p:spPr>
          <a:xfrm>
            <a:off x="7590473" y="6464304"/>
            <a:ext cx="2228850" cy="365125"/>
          </a:xfrm>
        </p:spPr>
        <p:txBody>
          <a:bodyPr/>
          <a:lstStyle/>
          <a:p>
            <a:fld id="{9C763CC3-4F4B-4DE4-BC75-6467D8367FDC}" type="slidenum">
              <a:rPr kumimoji="1" lang="ja-JP" altLang="en-US" sz="1400" smtClean="0"/>
              <a:pPr/>
              <a:t>3</a:t>
            </a:fld>
            <a:endParaRPr kumimoji="1" lang="ja-JP" altLang="en-US" sz="1400" dirty="0"/>
          </a:p>
        </p:txBody>
      </p:sp>
    </p:spTree>
    <p:extLst>
      <p:ext uri="{BB962C8B-B14F-4D97-AF65-F5344CB8AC3E}">
        <p14:creationId xmlns:p14="http://schemas.microsoft.com/office/powerpoint/2010/main" val="189275128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2" ma:contentTypeDescription="新しいドキュメントを作成します。" ma:contentTypeScope="" ma:versionID="d768b147d438f47c1093bbb282a1436b">
  <xsd:schema xmlns:xsd="http://www.w3.org/2001/XMLSchema" xmlns:xs="http://www.w3.org/2001/XMLSchema" xmlns:p="http://schemas.microsoft.com/office/2006/metadata/properties" xmlns:ns2="593365d6-ff8f-42ea-b041-1cf5a6bd90ad" xmlns:ns3="37ef2d1b-1235-44d9-8c81-ea4e54386f8b" targetNamespace="http://schemas.microsoft.com/office/2006/metadata/properties" ma:root="true" ma:fieldsID="d1bb835cc652d21d17a3641e173e7e6b" ns2:_="" ns3:_="">
    <xsd:import namespace="593365d6-ff8f-42ea-b041-1cf5a6bd90ad"/>
    <xsd:import namespace="37ef2d1b-1235-44d9-8c81-ea4e54386f8b"/>
    <xsd:element name="properties">
      <xsd:complexType>
        <xsd:sequence>
          <xsd:element name="documentManagement">
            <xsd:complexType>
              <xsd:all>
                <xsd:element ref="ns2:_x5bfe__x8c61__x30e6__x30fc__x30b6__x30fc_"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3365d6-ff8f-42ea-b041-1cf5a6bd90ad"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7ef2d1b-1235-44d9-8c81-ea4e54386f8b" elementFormDefault="qualified">
    <xsd:import namespace="http://schemas.microsoft.com/office/2006/documentManagement/types"/>
    <xsd:import namespace="http://schemas.microsoft.com/office/infopath/2007/PartnerControls"/>
    <xsd:element name="SharedWithUsers" ma:index="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x5bfe__x8c61__x30e6__x30fc__x30b6__x30fc_ xmlns="593365d6-ff8f-42ea-b041-1cf5a6bd90a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0541E59-DDCD-45A4-872E-3276BF1C9C3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3365d6-ff8f-42ea-b041-1cf5a6bd90ad"/>
    <ds:schemaRef ds:uri="37ef2d1b-1235-44d9-8c81-ea4e54386f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D824D40-46E2-47C2-9B33-EC7E2D4B68E7}">
  <ds:schemaRefs>
    <ds:schemaRef ds:uri="http://purl.org/dc/terms/"/>
    <ds:schemaRef ds:uri="http://schemas.microsoft.com/office/2006/documentManagement/types"/>
    <ds:schemaRef ds:uri="http://purl.org/dc/dcmitype/"/>
    <ds:schemaRef ds:uri="http://purl.org/dc/elements/1.1/"/>
    <ds:schemaRef ds:uri="http://www.w3.org/XML/1998/namespace"/>
    <ds:schemaRef ds:uri="37ef2d1b-1235-44d9-8c81-ea4e54386f8b"/>
    <ds:schemaRef ds:uri="http://schemas.microsoft.com/office/infopath/2007/PartnerControls"/>
    <ds:schemaRef ds:uri="http://schemas.openxmlformats.org/package/2006/metadata/core-properties"/>
    <ds:schemaRef ds:uri="593365d6-ff8f-42ea-b041-1cf5a6bd90ad"/>
    <ds:schemaRef ds:uri="http://schemas.microsoft.com/office/2006/metadata/properties"/>
  </ds:schemaRefs>
</ds:datastoreItem>
</file>

<file path=customXml/itemProps3.xml><?xml version="1.0" encoding="utf-8"?>
<ds:datastoreItem xmlns:ds="http://schemas.openxmlformats.org/officeDocument/2006/customXml" ds:itemID="{E644C2C5-AE08-45BC-A55A-8D06D5801B8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4328</TotalTime>
  <Words>648</Words>
  <Application>Microsoft Office PowerPoint</Application>
  <PresentationFormat>A4 210 x 297 mm</PresentationFormat>
  <Paragraphs>60</Paragraphs>
  <Slides>3</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3</vt:i4>
      </vt:variant>
    </vt:vector>
  </HeadingPairs>
  <TitlesOfParts>
    <vt:vector size="14" baseType="lpstr">
      <vt:lpstr>BIZ UDPゴシック</vt:lpstr>
      <vt:lpstr>Meiryo UI</vt:lpstr>
      <vt:lpstr>MS UI Gothic</vt:lpstr>
      <vt:lpstr>ＭＳ 明朝</vt:lpstr>
      <vt:lpstr>UD デジタル 教科書体 NP-R</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原　慎太郎</cp:lastModifiedBy>
  <cp:revision>2</cp:revision>
  <cp:lastPrinted>2025-01-10T04:04:56Z</cp:lastPrinted>
  <dcterms:modified xsi:type="dcterms:W3CDTF">2025-02-28T10:27:24Z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