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5"/>
  </p:notesMasterIdLst>
  <p:sldIdLst>
    <p:sldId id="308" r:id="rId2"/>
    <p:sldId id="309" r:id="rId3"/>
    <p:sldId id="310" r:id="rId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1173" autoAdjust="0"/>
  </p:normalViewPr>
  <p:slideViewPr>
    <p:cSldViewPr>
      <p:cViewPr varScale="1">
        <p:scale>
          <a:sx n="100" d="100"/>
          <a:sy n="100" d="100"/>
        </p:scale>
        <p:origin x="749" y="67"/>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7DE3F84-9C4F-41FC-B367-E80B660126CD}" type="datetimeFigureOut">
              <a:rPr kumimoji="1" lang="ja-JP" altLang="en-US" smtClean="0"/>
              <a:t>2024/9/25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55BB4C62-7966-4631-8DB7-58AC6E8970A3}" type="slidenum">
              <a:rPr kumimoji="1" lang="ja-JP" altLang="en-US" smtClean="0"/>
              <a:t>‹#›</a:t>
            </a:fld>
            <a:endParaRPr kumimoji="1" lang="ja-JP" altLang="en-US"/>
          </a:p>
        </p:txBody>
      </p:sp>
    </p:spTree>
    <p:extLst>
      <p:ext uri="{BB962C8B-B14F-4D97-AF65-F5344CB8AC3E}">
        <p14:creationId xmlns:p14="http://schemas.microsoft.com/office/powerpoint/2010/main" val="19492881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1</a:t>
            </a:fld>
            <a:endParaRPr kumimoji="1" lang="ja-JP" altLang="en-US"/>
          </a:p>
        </p:txBody>
      </p:sp>
    </p:spTree>
    <p:extLst>
      <p:ext uri="{BB962C8B-B14F-4D97-AF65-F5344CB8AC3E}">
        <p14:creationId xmlns:p14="http://schemas.microsoft.com/office/powerpoint/2010/main" val="392138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BB4C62-7966-4631-8DB7-58AC6E8970A3}" type="slidenum">
              <a:rPr kumimoji="1" lang="ja-JP" altLang="en-US" smtClean="0"/>
              <a:t>2</a:t>
            </a:fld>
            <a:endParaRPr kumimoji="1" lang="ja-JP" altLang="en-US"/>
          </a:p>
        </p:txBody>
      </p:sp>
    </p:spTree>
    <p:extLst>
      <p:ext uri="{BB962C8B-B14F-4D97-AF65-F5344CB8AC3E}">
        <p14:creationId xmlns:p14="http://schemas.microsoft.com/office/powerpoint/2010/main" val="334759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BB4C62-7966-4631-8DB7-58AC6E8970A3}" type="slidenum">
              <a:rPr kumimoji="1" lang="ja-JP" altLang="en-US" smtClean="0"/>
              <a:t>3</a:t>
            </a:fld>
            <a:endParaRPr kumimoji="1" lang="ja-JP" altLang="en-US"/>
          </a:p>
        </p:txBody>
      </p:sp>
    </p:spTree>
    <p:extLst>
      <p:ext uri="{BB962C8B-B14F-4D97-AF65-F5344CB8AC3E}">
        <p14:creationId xmlns:p14="http://schemas.microsoft.com/office/powerpoint/2010/main" val="42760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A2119C5-5200-43DF-AB12-05ED0AA5D7E6}" type="datetime1">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65511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934878-63BA-48CF-9EBC-D74FD6057575}" type="datetime1">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69066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9AAE91-A8A6-4FC2-B95A-EB0966945340}" type="datetime1">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12655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A8C3A8D-DE21-4223-8CB1-76FB71D540E4}" type="datetime1">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91002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65AACA-567A-4E4C-9501-B3E7CC642E09}" type="datetime1">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97409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AF3175-BCE5-4BC2-88E7-1B20ADCC4039}" type="datetime1">
              <a:rPr kumimoji="1" lang="ja-JP" altLang="en-US" smtClean="0"/>
              <a:t>2024/9/25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03343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B93AE97-B085-471A-B87A-2C19F03B7F2D}" type="datetime1">
              <a:rPr kumimoji="1" lang="ja-JP" altLang="en-US" smtClean="0"/>
              <a:t>2024/9/25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80328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1292D14-5D77-4C3A-BD03-C88E35C0E217}" type="datetime1">
              <a:rPr kumimoji="1" lang="ja-JP" altLang="en-US" smtClean="0"/>
              <a:t>2024/9/25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01073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B58EDF9-0202-450F-84F3-D881B4B053F5}" type="datetime1">
              <a:rPr kumimoji="1" lang="ja-JP" altLang="en-US" smtClean="0"/>
              <a:t>2024/9/25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295817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64BC763-D562-4482-B79A-3292B0A1DBF7}" type="datetime1">
              <a:rPr kumimoji="1" lang="ja-JP" altLang="en-US" smtClean="0"/>
              <a:t>2024/9/25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4460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81637F-E89E-46E3-8D10-D0B9A0D80222}" type="datetime1">
              <a:rPr kumimoji="1" lang="ja-JP" altLang="en-US" smtClean="0"/>
              <a:t>2024/9/25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20028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08745-D99D-4C3E-AD5A-35894F333135}" type="datetime1">
              <a:rPr kumimoji="1" lang="ja-JP" altLang="en-US" smtClean="0"/>
              <a:t>2024/9/25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7993338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1.bp.blogspot.com/-LSCklp2fqOI/Vkcaeten8KI/AAAAAAAA0cM/r_CPwIofBVQ/s800/dai_byouin2.png" TargetMode="External"/><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66933" y="5509060"/>
            <a:ext cx="9000000" cy="1332000"/>
          </a:xfrm>
          <a:prstGeom prst="rect">
            <a:avLst/>
          </a:prstGeom>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77" name="正方形/長方形 76"/>
          <p:cNvSpPr/>
          <p:nvPr/>
        </p:nvSpPr>
        <p:spPr>
          <a:xfrm>
            <a:off x="71452" y="3258108"/>
            <a:ext cx="4428000" cy="1548000"/>
          </a:xfrm>
          <a:prstGeom prst="rect">
            <a:avLst/>
          </a:prstGeom>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5" name="タイトル 1"/>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令和６年度外国人医療体制整備事業</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:84,193</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p>
          <a:p>
            <a:pPr algn="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　　　　　　　　　　　　　　　　　　　　　　　　　　　　　　　　　　　　　　　　　　　（令和５年度予算額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17,122</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86" name="正方形/長方形 85"/>
          <p:cNvSpPr/>
          <p:nvPr/>
        </p:nvSpPr>
        <p:spPr>
          <a:xfrm>
            <a:off x="76392" y="3258606"/>
            <a:ext cx="4428000" cy="216000"/>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ja-JP" sz="900" b="1" dirty="0">
                <a:solidFill>
                  <a:schemeClr val="tx1"/>
                </a:solidFill>
                <a:latin typeface="Meiryo UI" panose="020B0604030504040204" pitchFamily="50" charset="-128"/>
                <a:ea typeface="Meiryo UI" panose="020B0604030504040204" pitchFamily="50" charset="-128"/>
              </a:rPr>
              <a:t>府全体での受入れ体制の構築</a:t>
            </a:r>
            <a:endParaRPr lang="en-US" altLang="ja-JP" sz="900" b="1" dirty="0">
              <a:solidFill>
                <a:schemeClr val="tx1"/>
              </a:solidFill>
              <a:latin typeface="Meiryo UI" panose="020B0604030504040204" pitchFamily="50" charset="-128"/>
              <a:ea typeface="Meiryo UI" panose="020B0604030504040204" pitchFamily="50" charset="-128"/>
            </a:endParaRPr>
          </a:p>
        </p:txBody>
      </p:sp>
      <p:sp>
        <p:nvSpPr>
          <p:cNvPr id="89" name="正方形/長方形 88"/>
          <p:cNvSpPr/>
          <p:nvPr/>
        </p:nvSpPr>
        <p:spPr>
          <a:xfrm>
            <a:off x="73082" y="5287555"/>
            <a:ext cx="9000000" cy="216000"/>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900" b="1" dirty="0">
                <a:latin typeface="HGPｺﾞｼｯｸM" panose="020B0600000000000000" pitchFamily="50" charset="-128"/>
                <a:ea typeface="HGPｺﾞｼｯｸM" panose="020B0600000000000000" pitchFamily="50" charset="-128"/>
              </a:rPr>
              <a:t>医療機関への支援</a:t>
            </a:r>
            <a:endParaRPr kumimoji="1" lang="ja-JP" altLang="en-US" sz="900" b="1" dirty="0">
              <a:latin typeface="HGPｺﾞｼｯｸM" panose="020B0600000000000000" pitchFamily="50" charset="-128"/>
              <a:ea typeface="HGPｺﾞｼｯｸM" panose="020B0600000000000000" pitchFamily="50" charset="-128"/>
            </a:endParaRPr>
          </a:p>
        </p:txBody>
      </p:sp>
      <p:sp>
        <p:nvSpPr>
          <p:cNvPr id="99" name="ホームベース 98"/>
          <p:cNvSpPr/>
          <p:nvPr/>
        </p:nvSpPr>
        <p:spPr>
          <a:xfrm>
            <a:off x="71453" y="515239"/>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背景・事業趣旨</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正方形/長方形 28"/>
          <p:cNvSpPr/>
          <p:nvPr/>
        </p:nvSpPr>
        <p:spPr>
          <a:xfrm>
            <a:off x="66933" y="2864488"/>
            <a:ext cx="9000000" cy="360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１　地域における外国人医療対策協議会設置等事業</a:t>
            </a:r>
            <a:endParaRPr lang="en-US" altLang="ja-JP" sz="1200" b="1" dirty="0">
              <a:latin typeface="Meiryo UI" panose="020B0604030504040204" pitchFamily="50" charset="-128"/>
              <a:ea typeface="Meiryo UI" panose="020B0604030504040204" pitchFamily="50" charset="-128"/>
            </a:endParaRPr>
          </a:p>
          <a:p>
            <a:pPr algn="ct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予算額</a:t>
            </a:r>
            <a:r>
              <a:rPr lang="en-US" altLang="ja-JP" sz="1000" dirty="0">
                <a:latin typeface="Meiryo UI" panose="020B0604030504040204" pitchFamily="50" charset="-128"/>
                <a:ea typeface="Meiryo UI" panose="020B0604030504040204" pitchFamily="50" charset="-128"/>
              </a:rPr>
              <a:t>:1,273</a:t>
            </a:r>
            <a:r>
              <a:rPr lang="ja-JP" altLang="en-US" sz="1000" dirty="0">
                <a:latin typeface="Meiryo UI" panose="020B0604030504040204" pitchFamily="50" charset="-128"/>
                <a:ea typeface="Meiryo UI" panose="020B0604030504040204" pitchFamily="50" charset="-128"/>
              </a:rPr>
              <a:t>千円</a:t>
            </a:r>
            <a:r>
              <a:rPr lang="en-US" altLang="ja-JP" sz="1000" dirty="0">
                <a:latin typeface="Meiryo UI" panose="020B0604030504040204" pitchFamily="50" charset="-128"/>
                <a:ea typeface="Meiryo UI" panose="020B0604030504040204" pitchFamily="50" charset="-128"/>
              </a:rPr>
              <a:t>】</a:t>
            </a:r>
          </a:p>
        </p:txBody>
      </p:sp>
      <p:sp>
        <p:nvSpPr>
          <p:cNvPr id="65" name="ホームベース 64"/>
          <p:cNvSpPr/>
          <p:nvPr/>
        </p:nvSpPr>
        <p:spPr>
          <a:xfrm>
            <a:off x="71727" y="2532363"/>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具体的な対策事業</a:t>
            </a:r>
          </a:p>
        </p:txBody>
      </p:sp>
      <p:sp>
        <p:nvSpPr>
          <p:cNvPr id="127" name="サブタイトル 2"/>
          <p:cNvSpPr txBox="1">
            <a:spLocks/>
          </p:cNvSpPr>
          <p:nvPr/>
        </p:nvSpPr>
        <p:spPr>
          <a:xfrm>
            <a:off x="4634169" y="839051"/>
            <a:ext cx="3312000" cy="288000"/>
          </a:xfrm>
          <a:prstGeom prst="rect">
            <a:avLst/>
          </a:prstGeom>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ja-JP" sz="800" b="1" dirty="0">
                <a:solidFill>
                  <a:schemeClr val="tx1"/>
                </a:solidFill>
                <a:latin typeface="Meiryo UI" panose="020B0604030504040204" pitchFamily="50" charset="-128"/>
                <a:ea typeface="Meiryo UI" panose="020B0604030504040204" pitchFamily="50" charset="-128"/>
              </a:rPr>
              <a:t>府全体での受入れ体制の構築</a:t>
            </a:r>
            <a:endParaRPr lang="en-US" altLang="ja-JP" sz="800" b="1" dirty="0">
              <a:solidFill>
                <a:schemeClr val="tx1"/>
              </a:solidFill>
              <a:latin typeface="Meiryo UI" panose="020B0604030504040204" pitchFamily="50" charset="-128"/>
              <a:ea typeface="Meiryo UI" panose="020B0604030504040204" pitchFamily="50" charset="-128"/>
            </a:endParaRPr>
          </a:p>
          <a:p>
            <a:pPr algn="l"/>
            <a:r>
              <a:rPr lang="ja-JP" altLang="en-US" sz="800" dirty="0">
                <a:solidFill>
                  <a:schemeClr val="tx1"/>
                </a:solidFill>
                <a:latin typeface="Meiryo UI" panose="020B0604030504040204" pitchFamily="50" charset="-128"/>
                <a:ea typeface="Meiryo UI" panose="020B0604030504040204" pitchFamily="50" charset="-128"/>
              </a:rPr>
              <a:t>関係各部局、関係団体等と分野横断的な連携体制の構築</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28" name="サブタイトル 2"/>
          <p:cNvSpPr>
            <a:spLocks noGrp="1"/>
          </p:cNvSpPr>
          <p:nvPr>
            <p:ph type="subTitle" idx="1"/>
          </p:nvPr>
        </p:nvSpPr>
        <p:spPr>
          <a:xfrm>
            <a:off x="4629614" y="2096528"/>
            <a:ext cx="3312000" cy="288000"/>
          </a:xfrm>
          <a:effectLst/>
        </p:spPr>
        <p:style>
          <a:lnRef idx="1">
            <a:schemeClr val="accent5"/>
          </a:lnRef>
          <a:fillRef idx="2">
            <a:schemeClr val="accent5"/>
          </a:fillRef>
          <a:effectRef idx="1">
            <a:schemeClr val="accent5"/>
          </a:effectRef>
          <a:fontRef idx="minor">
            <a:schemeClr val="dk1"/>
          </a:fontRef>
        </p:style>
        <p:txBody>
          <a:bodyPr anchor="ctr">
            <a:noAutofit/>
          </a:bodyPr>
          <a:lstStyle/>
          <a:p>
            <a:pPr algn="l"/>
            <a:r>
              <a:rPr lang="ja-JP" altLang="en-US" sz="800" b="1" dirty="0">
                <a:solidFill>
                  <a:schemeClr val="tx1"/>
                </a:solidFill>
                <a:latin typeface="Meiryo UI" panose="020B0604030504040204" pitchFamily="50" charset="-128"/>
                <a:ea typeface="Meiryo UI" panose="020B0604030504040204" pitchFamily="50" charset="-128"/>
              </a:rPr>
              <a:t>情報発信</a:t>
            </a:r>
          </a:p>
          <a:p>
            <a:pPr algn="l"/>
            <a:r>
              <a:rPr lang="ja-JP" altLang="en-US" sz="800" dirty="0">
                <a:solidFill>
                  <a:schemeClr val="tx1"/>
                </a:solidFill>
                <a:latin typeface="Meiryo UI" panose="020B0604030504040204" pitchFamily="50" charset="-128"/>
                <a:ea typeface="Meiryo UI" panose="020B0604030504040204" pitchFamily="50" charset="-128"/>
              </a:rPr>
              <a:t>府内医療機関、来阪外国人等向け最新情報の発信</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29" name="サブタイトル 2"/>
          <p:cNvSpPr txBox="1">
            <a:spLocks/>
          </p:cNvSpPr>
          <p:nvPr/>
        </p:nvSpPr>
        <p:spPr>
          <a:xfrm>
            <a:off x="4629993" y="1471082"/>
            <a:ext cx="3312000" cy="288000"/>
          </a:xfrm>
          <a:prstGeom prst="rect">
            <a:avLst/>
          </a:prstGeom>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ja-JP" sz="800" b="1" dirty="0">
                <a:solidFill>
                  <a:schemeClr val="tx1"/>
                </a:solidFill>
                <a:latin typeface="Meiryo UI" panose="020B0604030504040204" pitchFamily="50" charset="-128"/>
                <a:ea typeface="Meiryo UI" panose="020B0604030504040204" pitchFamily="50" charset="-128"/>
              </a:rPr>
              <a:t>医療機関への支援</a:t>
            </a:r>
          </a:p>
          <a:p>
            <a:pPr algn="l"/>
            <a:r>
              <a:rPr lang="ja-JP" altLang="en-US" sz="800" dirty="0">
                <a:solidFill>
                  <a:schemeClr val="tx1"/>
                </a:solidFill>
                <a:latin typeface="Meiryo UI" panose="020B0604030504040204" pitchFamily="50" charset="-128"/>
                <a:ea typeface="Meiryo UI" panose="020B0604030504040204" pitchFamily="50" charset="-128"/>
              </a:rPr>
              <a:t>①</a:t>
            </a:r>
            <a:r>
              <a:rPr lang="ja-JP" altLang="ja-JP" sz="800" dirty="0">
                <a:solidFill>
                  <a:schemeClr val="tx1"/>
                </a:solidFill>
                <a:latin typeface="Meiryo UI" panose="020B0604030504040204" pitchFamily="50" charset="-128"/>
                <a:ea typeface="Meiryo UI" panose="020B0604030504040204" pitchFamily="50" charset="-128"/>
              </a:rPr>
              <a:t>言語</a:t>
            </a:r>
            <a:r>
              <a:rPr lang="ja-JP" altLang="en-US" sz="800" dirty="0">
                <a:solidFill>
                  <a:schemeClr val="tx1"/>
                </a:solidFill>
                <a:latin typeface="Meiryo UI" panose="020B0604030504040204" pitchFamily="50" charset="-128"/>
                <a:ea typeface="Meiryo UI" panose="020B0604030504040204" pitchFamily="50" charset="-128"/>
              </a:rPr>
              <a:t>・</a:t>
            </a:r>
            <a:r>
              <a:rPr lang="ja-JP" altLang="ja-JP" sz="800" dirty="0">
                <a:solidFill>
                  <a:schemeClr val="tx1"/>
                </a:solidFill>
                <a:latin typeface="Meiryo UI" panose="020B0604030504040204" pitchFamily="50" charset="-128"/>
                <a:ea typeface="Meiryo UI" panose="020B0604030504040204" pitchFamily="50" charset="-128"/>
              </a:rPr>
              <a:t>コミュニケーション</a:t>
            </a:r>
            <a:r>
              <a:rPr lang="ja-JP" altLang="en-US" sz="800" dirty="0">
                <a:solidFill>
                  <a:schemeClr val="tx1"/>
                </a:solidFill>
                <a:latin typeface="Meiryo UI" panose="020B0604030504040204" pitchFamily="50" charset="-128"/>
                <a:ea typeface="Meiryo UI" panose="020B0604030504040204" pitchFamily="50" charset="-128"/>
              </a:rPr>
              <a:t>支援　　②トラブル</a:t>
            </a:r>
            <a:r>
              <a:rPr lang="ja-JP" altLang="ja-JP" sz="800" dirty="0">
                <a:solidFill>
                  <a:schemeClr val="tx1"/>
                </a:solidFill>
                <a:latin typeface="Meiryo UI" panose="020B0604030504040204" pitchFamily="50" charset="-128"/>
                <a:ea typeface="Meiryo UI" panose="020B0604030504040204" pitchFamily="50" charset="-128"/>
              </a:rPr>
              <a:t>相談</a:t>
            </a:r>
            <a:r>
              <a:rPr lang="ja-JP" altLang="en-US" sz="800" dirty="0">
                <a:solidFill>
                  <a:schemeClr val="tx1"/>
                </a:solidFill>
                <a:latin typeface="Meiryo UI" panose="020B0604030504040204" pitchFamily="50" charset="-128"/>
                <a:ea typeface="Meiryo UI" panose="020B0604030504040204" pitchFamily="50" charset="-128"/>
              </a:rPr>
              <a:t>支援</a:t>
            </a:r>
            <a:endParaRPr lang="ja-JP" altLang="ja-JP" sz="800" dirty="0">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159926" y="5606460"/>
            <a:ext cx="4248000" cy="118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900" dirty="0">
                <a:latin typeface="Meiryo UI" panose="020B0604030504040204" pitchFamily="50" charset="-128"/>
                <a:ea typeface="Meiryo UI" panose="020B0604030504040204" pitchFamily="50" charset="-128"/>
              </a:rPr>
              <a:t>① 言語・コミュニケーショントラブル（通訳）を支援</a:t>
            </a:r>
          </a:p>
        </p:txBody>
      </p:sp>
      <p:pic>
        <p:nvPicPr>
          <p:cNvPr id="98" name="図 97">
            <a:extLst>
              <a:ext uri="{FF2B5EF4-FFF2-40B4-BE49-F238E27FC236}">
                <a16:creationId xmlns:a16="http://schemas.microsoft.com/office/drawing/2014/main" id="{9618C532-9719-4A86-A003-E72F4E47D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708" y="6133158"/>
            <a:ext cx="245225" cy="303415"/>
          </a:xfrm>
          <a:prstGeom prst="rect">
            <a:avLst/>
          </a:prstGeom>
        </p:spPr>
      </p:pic>
      <p:sp>
        <p:nvSpPr>
          <p:cNvPr id="101" name="上カーブ矢印 100"/>
          <p:cNvSpPr/>
          <p:nvPr/>
        </p:nvSpPr>
        <p:spPr>
          <a:xfrm flipV="1">
            <a:off x="1969466" y="5922980"/>
            <a:ext cx="1620000" cy="216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2" name="上カーブ矢印 101"/>
          <p:cNvSpPr/>
          <p:nvPr/>
        </p:nvSpPr>
        <p:spPr>
          <a:xfrm rot="10800000" flipV="1">
            <a:off x="1906681" y="6508149"/>
            <a:ext cx="1620000" cy="216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4" name="図 83" descr="オペレーターの表情イラスト「笑顔」">
            <a:extLst>
              <a:ext uri="{FF2B5EF4-FFF2-40B4-BE49-F238E27FC236}">
                <a16:creationId xmlns:a16="http://schemas.microsoft.com/office/drawing/2014/main" id="{3559AF64-23D7-468E-8D09-62765725C6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577" y="5819333"/>
            <a:ext cx="496324" cy="669904"/>
          </a:xfrm>
          <a:prstGeom prst="rect">
            <a:avLst/>
          </a:prstGeom>
          <a:noFill/>
          <a:ln>
            <a:noFill/>
          </a:ln>
        </p:spPr>
      </p:pic>
      <p:grpSp>
        <p:nvGrpSpPr>
          <p:cNvPr id="2" name="グループ化 1">
            <a:extLst>
              <a:ext uri="{FF2B5EF4-FFF2-40B4-BE49-F238E27FC236}">
                <a16:creationId xmlns:a16="http://schemas.microsoft.com/office/drawing/2014/main" id="{A1465234-2931-AA4B-EC11-CE3A5CACFB21}"/>
              </a:ext>
            </a:extLst>
          </p:cNvPr>
          <p:cNvGrpSpPr/>
          <p:nvPr/>
        </p:nvGrpSpPr>
        <p:grpSpPr>
          <a:xfrm>
            <a:off x="443674" y="5833496"/>
            <a:ext cx="994666" cy="853168"/>
            <a:chOff x="443674" y="5833496"/>
            <a:chExt cx="994666" cy="853168"/>
          </a:xfrm>
        </p:grpSpPr>
        <p:pic>
          <p:nvPicPr>
            <p:cNvPr id="85" name="Picture 2" descr="フリーイラスト 病院受付 に対する画像結果">
              <a:extLst>
                <a:ext uri="{FF2B5EF4-FFF2-40B4-BE49-F238E27FC236}">
                  <a16:creationId xmlns:a16="http://schemas.microsoft.com/office/drawing/2014/main" id="{FDEC273D-21A0-4FCB-AAB7-DC84F090AA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43674" y="6291809"/>
              <a:ext cx="577735" cy="394855"/>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370" y="5833879"/>
              <a:ext cx="423970" cy="419813"/>
            </a:xfrm>
            <a:prstGeom prst="rect">
              <a:avLst/>
            </a:prstGeom>
          </p:spPr>
        </p:pic>
        <p:pic>
          <p:nvPicPr>
            <p:cNvPr id="88" name="図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7251" y="6364360"/>
              <a:ext cx="349151" cy="311742"/>
            </a:xfrm>
            <a:prstGeom prst="rect">
              <a:avLst/>
            </a:prstGeom>
          </p:spPr>
        </p:pic>
        <p:pic>
          <p:nvPicPr>
            <p:cNvPr id="96" name="図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896" y="5833496"/>
              <a:ext cx="444752" cy="407343"/>
            </a:xfrm>
            <a:prstGeom prst="rect">
              <a:avLst/>
            </a:prstGeom>
          </p:spPr>
        </p:pic>
      </p:grpSp>
      <p:pic>
        <p:nvPicPr>
          <p:cNvPr id="100" name="図 99">
            <a:extLst>
              <a:ext uri="{FF2B5EF4-FFF2-40B4-BE49-F238E27FC236}">
                <a16:creationId xmlns:a16="http://schemas.microsoft.com/office/drawing/2014/main" id="{8A1B45B0-C43D-40F9-8774-6C2EC9DE08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4137" y="6150433"/>
            <a:ext cx="259357" cy="284296"/>
          </a:xfrm>
          <a:prstGeom prst="rect">
            <a:avLst/>
          </a:prstGeom>
        </p:spPr>
      </p:pic>
      <p:sp>
        <p:nvSpPr>
          <p:cNvPr id="103" name="正方形/長方形 102"/>
          <p:cNvSpPr/>
          <p:nvPr/>
        </p:nvSpPr>
        <p:spPr>
          <a:xfrm>
            <a:off x="2448984" y="5951981"/>
            <a:ext cx="64872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依頼</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2444164" y="6505830"/>
            <a:ext cx="648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通訳</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75" name="正方形/長方形 74"/>
          <p:cNvSpPr/>
          <p:nvPr/>
        </p:nvSpPr>
        <p:spPr>
          <a:xfrm>
            <a:off x="3738548" y="6492726"/>
            <a:ext cx="457511" cy="201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PｺﾞｼｯｸM" panose="020B0600000000000000" pitchFamily="50" charset="-128"/>
                <a:ea typeface="HGPｺﾞｼｯｸM" panose="020B0600000000000000" pitchFamily="50" charset="-128"/>
              </a:rPr>
              <a:t>２４</a:t>
            </a:r>
            <a:r>
              <a:rPr kumimoji="1" lang="en-US" altLang="ja-JP" sz="900" dirty="0">
                <a:solidFill>
                  <a:schemeClr val="tx1"/>
                </a:solidFill>
                <a:latin typeface="HGPｺﾞｼｯｸM" panose="020B0600000000000000" pitchFamily="50" charset="-128"/>
                <a:ea typeface="HGPｺﾞｼｯｸM" panose="020B0600000000000000" pitchFamily="50" charset="-128"/>
              </a:rPr>
              <a:t>H</a:t>
            </a:r>
            <a:endParaRPr kumimoji="1" lang="ja-JP" altLang="en-US" sz="1050" dirty="0">
              <a:solidFill>
                <a:schemeClr val="tx1"/>
              </a:solidFill>
              <a:latin typeface="HGPｺﾞｼｯｸM" panose="020B0600000000000000" pitchFamily="50" charset="-128"/>
              <a:ea typeface="HGPｺﾞｼｯｸM" panose="020B0600000000000000" pitchFamily="50" charset="-128"/>
            </a:endParaRPr>
          </a:p>
        </p:txBody>
      </p:sp>
      <p:pic>
        <p:nvPicPr>
          <p:cNvPr id="97" name="図 96" descr="携帯電話のイラスト（ガラパゴス携帯）">
            <a:extLst>
              <a:ext uri="{FF2B5EF4-FFF2-40B4-BE49-F238E27FC236}">
                <a16:creationId xmlns:a16="http://schemas.microsoft.com/office/drawing/2014/main" id="{443FA3D8-7F3C-41F7-84AB-35F2741BD3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2601593" y="6145740"/>
            <a:ext cx="453065" cy="315899"/>
          </a:xfrm>
          <a:prstGeom prst="rect">
            <a:avLst/>
          </a:prstGeom>
          <a:noFill/>
          <a:ln>
            <a:noFill/>
          </a:ln>
        </p:spPr>
      </p:pic>
      <p:sp>
        <p:nvSpPr>
          <p:cNvPr id="126" name="ホームベース 125"/>
          <p:cNvSpPr/>
          <p:nvPr/>
        </p:nvSpPr>
        <p:spPr>
          <a:xfrm>
            <a:off x="4635691" y="517196"/>
            <a:ext cx="3312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主な課題・取り組み</a:t>
            </a:r>
          </a:p>
        </p:txBody>
      </p:sp>
      <p:sp>
        <p:nvSpPr>
          <p:cNvPr id="141" name="サブタイトル 2"/>
          <p:cNvSpPr txBox="1">
            <a:spLocks/>
          </p:cNvSpPr>
          <p:nvPr/>
        </p:nvSpPr>
        <p:spPr>
          <a:xfrm>
            <a:off x="4629993" y="1156937"/>
            <a:ext cx="3312000" cy="288000"/>
          </a:xfrm>
          <a:prstGeom prst="rect">
            <a:avLst/>
          </a:prstGeom>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800" b="1" dirty="0">
                <a:solidFill>
                  <a:schemeClr val="tx1"/>
                </a:solidFill>
                <a:latin typeface="Meiryo UI" panose="020B0604030504040204" pitchFamily="50" charset="-128"/>
                <a:ea typeface="Meiryo UI" panose="020B0604030504040204" pitchFamily="50" charset="-128"/>
              </a:rPr>
              <a:t>医療機関の受入れ体制実態把握</a:t>
            </a:r>
            <a:endParaRPr lang="en-US" altLang="ja-JP" sz="800" b="1" dirty="0">
              <a:solidFill>
                <a:schemeClr val="tx1"/>
              </a:solidFill>
              <a:latin typeface="Meiryo UI" panose="020B0604030504040204" pitchFamily="50" charset="-128"/>
              <a:ea typeface="Meiryo UI" panose="020B0604030504040204" pitchFamily="50" charset="-128"/>
            </a:endParaRPr>
          </a:p>
          <a:p>
            <a:pPr algn="l"/>
            <a:r>
              <a:rPr lang="ja-JP" altLang="en-US" sz="800" dirty="0">
                <a:solidFill>
                  <a:schemeClr val="tx1"/>
                </a:solidFill>
                <a:latin typeface="Meiryo UI" panose="020B0604030504040204" pitchFamily="50" charset="-128"/>
                <a:ea typeface="Meiryo UI" panose="020B0604030504040204" pitchFamily="50" charset="-128"/>
              </a:rPr>
              <a:t>府内外国人対応可能な医療機関の適格性の審査及び精査</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93" name="角丸四角形 92"/>
          <p:cNvSpPr/>
          <p:nvPr/>
        </p:nvSpPr>
        <p:spPr>
          <a:xfrm>
            <a:off x="8601427" y="512197"/>
            <a:ext cx="504000" cy="1872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外国人受入れ</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体制整備が急務</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94" name="角丸四角形 93"/>
          <p:cNvSpPr/>
          <p:nvPr/>
        </p:nvSpPr>
        <p:spPr>
          <a:xfrm>
            <a:off x="8005852" y="516795"/>
            <a:ext cx="504000" cy="1872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外国人旅行者の伸びに比例</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して患者対応の重要性も増加</a:t>
            </a:r>
          </a:p>
        </p:txBody>
      </p:sp>
      <p:sp>
        <p:nvSpPr>
          <p:cNvPr id="104" name="右矢印 103"/>
          <p:cNvSpPr/>
          <p:nvPr/>
        </p:nvSpPr>
        <p:spPr>
          <a:xfrm>
            <a:off x="8447640" y="1345082"/>
            <a:ext cx="216000" cy="252000"/>
          </a:xfrm>
          <a:prstGeom prst="rightArrow">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2" name="正方形/長方形 61"/>
          <p:cNvSpPr/>
          <p:nvPr/>
        </p:nvSpPr>
        <p:spPr>
          <a:xfrm>
            <a:off x="4629614" y="3260059"/>
            <a:ext cx="4428000" cy="1548000"/>
          </a:xfrm>
          <a:prstGeom prst="rect">
            <a:avLst/>
          </a:prstGeom>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83" name="正方形/長方形 82"/>
          <p:cNvSpPr/>
          <p:nvPr/>
        </p:nvSpPr>
        <p:spPr>
          <a:xfrm>
            <a:off x="4709904" y="3532128"/>
            <a:ext cx="4248000" cy="122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（３）外国人患者受入れ体制実態調査事業</a:t>
            </a:r>
            <a:r>
              <a:rPr lang="en-US" altLang="ja-JP" sz="900" b="1"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予算額</a:t>
            </a:r>
            <a:r>
              <a:rPr lang="en-US" altLang="ja-JP" sz="900" dirty="0">
                <a:latin typeface="Meiryo UI" panose="020B0604030504040204" pitchFamily="50" charset="-128"/>
                <a:ea typeface="Meiryo UI" panose="020B0604030504040204" pitchFamily="50" charset="-128"/>
              </a:rPr>
              <a:t>:902</a:t>
            </a:r>
            <a:r>
              <a:rPr lang="ja-JP" altLang="en-US" sz="900" dirty="0">
                <a:latin typeface="Meiryo UI" panose="020B0604030504040204" pitchFamily="50" charset="-128"/>
                <a:ea typeface="Meiryo UI" panose="020B0604030504040204" pitchFamily="50" charset="-128"/>
              </a:rPr>
              <a:t>千円</a:t>
            </a:r>
            <a:r>
              <a:rPr lang="en-US" altLang="ja-JP" sz="900" dirty="0">
                <a:latin typeface="Meiryo UI" panose="020B0604030504040204" pitchFamily="50" charset="-128"/>
                <a:ea typeface="Meiryo UI" panose="020B0604030504040204" pitchFamily="50" charset="-128"/>
              </a:rPr>
              <a:t>】</a:t>
            </a:r>
          </a:p>
          <a:p>
            <a:pPr algn="ctr"/>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・医療機関の外国人対応に係る適格性を確認及精査するため、大阪府の外国人患者受入れ</a:t>
            </a:r>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　可能な医療機関の受入れ体制を実態調査</a:t>
            </a:r>
          </a:p>
        </p:txBody>
      </p:sp>
      <p:pic>
        <p:nvPicPr>
          <p:cNvPr id="3" name="Picture 2" descr="大病院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415968" y="4188070"/>
            <a:ext cx="723242" cy="515414"/>
          </a:xfrm>
          <a:prstGeom prst="rect">
            <a:avLst/>
          </a:prstGeom>
          <a:noFill/>
          <a:extLst>
            <a:ext uri="{909E8E84-426E-40DD-AFC4-6F175D3DCCD1}">
              <a14:hiddenFill xmlns:a14="http://schemas.microsoft.com/office/drawing/2010/main">
                <a:solidFill>
                  <a:srgbClr val="FFFFFF"/>
                </a:solidFill>
              </a14:hiddenFill>
            </a:ext>
          </a:extLst>
        </p:spPr>
      </p:pic>
      <p:sp>
        <p:nvSpPr>
          <p:cNvPr id="76" name="左矢印 75"/>
          <p:cNvSpPr/>
          <p:nvPr/>
        </p:nvSpPr>
        <p:spPr>
          <a:xfrm rot="10800000">
            <a:off x="6359415" y="4472720"/>
            <a:ext cx="1440000" cy="14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4" name="正方形/長方形 123"/>
          <p:cNvSpPr/>
          <p:nvPr/>
        </p:nvSpPr>
        <p:spPr>
          <a:xfrm>
            <a:off x="6799427" y="4113652"/>
            <a:ext cx="5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調査</a:t>
            </a:r>
          </a:p>
        </p:txBody>
      </p:sp>
      <p:sp>
        <p:nvSpPr>
          <p:cNvPr id="137" name="左矢印 136"/>
          <p:cNvSpPr/>
          <p:nvPr/>
        </p:nvSpPr>
        <p:spPr>
          <a:xfrm>
            <a:off x="6349662" y="4279592"/>
            <a:ext cx="1440000" cy="144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13"/>
          <a:stretch>
            <a:fillRect/>
          </a:stretch>
        </p:blipFill>
        <p:spPr>
          <a:xfrm>
            <a:off x="8246497" y="4265515"/>
            <a:ext cx="417143" cy="419048"/>
          </a:xfrm>
          <a:prstGeom prst="rect">
            <a:avLst/>
          </a:prstGeom>
        </p:spPr>
      </p:pic>
      <p:pic>
        <p:nvPicPr>
          <p:cNvPr id="9" name="図 8"/>
          <p:cNvPicPr>
            <a:picLocks noChangeAspect="1"/>
          </p:cNvPicPr>
          <p:nvPr/>
        </p:nvPicPr>
        <p:blipFill>
          <a:blip r:embed="rId14"/>
          <a:stretch>
            <a:fillRect/>
          </a:stretch>
        </p:blipFill>
        <p:spPr>
          <a:xfrm>
            <a:off x="7999644" y="4316278"/>
            <a:ext cx="294286" cy="278571"/>
          </a:xfrm>
          <a:prstGeom prst="rect">
            <a:avLst/>
          </a:prstGeom>
        </p:spPr>
      </p:pic>
      <p:sp>
        <p:nvSpPr>
          <p:cNvPr id="147" name="正方形/長方形 146"/>
          <p:cNvSpPr/>
          <p:nvPr/>
        </p:nvSpPr>
        <p:spPr>
          <a:xfrm>
            <a:off x="6799427" y="4585818"/>
            <a:ext cx="5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集約</a:t>
            </a:r>
          </a:p>
        </p:txBody>
      </p:sp>
      <p:pic>
        <p:nvPicPr>
          <p:cNvPr id="123" name="図 122"/>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4960253" y="4324603"/>
            <a:ext cx="428126" cy="390717"/>
          </a:xfrm>
          <a:prstGeom prst="rect">
            <a:avLst/>
          </a:prstGeom>
        </p:spPr>
      </p:pic>
      <p:sp>
        <p:nvSpPr>
          <p:cNvPr id="48" name="正方形/長方形 47"/>
          <p:cNvSpPr/>
          <p:nvPr/>
        </p:nvSpPr>
        <p:spPr>
          <a:xfrm>
            <a:off x="4619904" y="4872515"/>
            <a:ext cx="4428000" cy="360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３　</a:t>
            </a:r>
            <a:r>
              <a:rPr kumimoji="1" lang="ja-JP" altLang="en-US" sz="1200" b="1" dirty="0">
                <a:latin typeface="Meiryo UI" panose="020B0604030504040204" pitchFamily="50" charset="-128"/>
                <a:ea typeface="Meiryo UI" panose="020B0604030504040204" pitchFamily="50" charset="-128"/>
              </a:rPr>
              <a:t>外国人患者受入れワンストップ相談窓口設置・運営事業</a:t>
            </a:r>
            <a:endParaRPr kumimoji="1" lang="en-US" altLang="ja-JP" sz="1200" b="1"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予算額</a:t>
            </a:r>
            <a:r>
              <a:rPr kumimoji="1" lang="en-US" altLang="ja-JP" sz="1000" dirty="0">
                <a:latin typeface="Meiryo UI" panose="020B0604030504040204" pitchFamily="50" charset="-128"/>
                <a:ea typeface="Meiryo UI" panose="020B0604030504040204" pitchFamily="50" charset="-128"/>
              </a:rPr>
              <a:t>:6</a:t>
            </a:r>
            <a:r>
              <a:rPr lang="en-US" altLang="ja-JP" sz="1000" dirty="0">
                <a:latin typeface="Meiryo UI" panose="020B0604030504040204" pitchFamily="50" charset="-128"/>
                <a:ea typeface="Meiryo UI" panose="020B0604030504040204" pitchFamily="50" charset="-128"/>
              </a:rPr>
              <a:t>,000</a:t>
            </a:r>
            <a:r>
              <a:rPr kumimoji="1" lang="ja-JP" altLang="en-US" sz="1000" dirty="0">
                <a:latin typeface="Meiryo UI" panose="020B0604030504040204" pitchFamily="50" charset="-128"/>
                <a:ea typeface="Meiryo UI" panose="020B0604030504040204" pitchFamily="50" charset="-128"/>
              </a:rPr>
              <a:t>千円</a:t>
            </a:r>
            <a:r>
              <a:rPr kumimoji="1" lang="en-US" altLang="ja-JP" sz="1000" dirty="0">
                <a:latin typeface="Meiryo UI" panose="020B0604030504040204" pitchFamily="50" charset="-128"/>
                <a:ea typeface="Meiryo UI" panose="020B0604030504040204" pitchFamily="50" charset="-128"/>
              </a:rPr>
              <a:t>】</a:t>
            </a:r>
          </a:p>
        </p:txBody>
      </p:sp>
      <p:sp>
        <p:nvSpPr>
          <p:cNvPr id="70" name="コンテンツ プレースホルダー 2">
            <a:extLst>
              <a:ext uri="{FF2B5EF4-FFF2-40B4-BE49-F238E27FC236}">
                <a16:creationId xmlns:a16="http://schemas.microsoft.com/office/drawing/2014/main" id="{D5EC8B53-2D10-446E-B66C-E03AB41EBD98}"/>
              </a:ext>
            </a:extLst>
          </p:cNvPr>
          <p:cNvSpPr txBox="1">
            <a:spLocks/>
          </p:cNvSpPr>
          <p:nvPr/>
        </p:nvSpPr>
        <p:spPr>
          <a:xfrm>
            <a:off x="78635" y="842479"/>
            <a:ext cx="4356000" cy="1548000"/>
          </a:xfrm>
          <a:prstGeom prst="rect">
            <a:avLst/>
          </a:prstGeom>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2024</a:t>
            </a:r>
            <a:r>
              <a:rPr lang="ja-JP" altLang="en-US" sz="900" dirty="0">
                <a:solidFill>
                  <a:schemeClr val="tx1"/>
                </a:solidFill>
                <a:latin typeface="Meiryo UI" panose="020B0604030504040204" pitchFamily="50" charset="-128"/>
                <a:ea typeface="Meiryo UI" panose="020B0604030504040204" pitchFamily="50" charset="-128"/>
              </a:rPr>
              <a:t>年の来阪外国人観光客数は過去最高の</a:t>
            </a:r>
            <a:r>
              <a:rPr lang="en-US" altLang="ja-JP" sz="900" dirty="0">
                <a:solidFill>
                  <a:schemeClr val="tx1"/>
                </a:solidFill>
                <a:latin typeface="Meiryo UI" panose="020B0604030504040204" pitchFamily="50" charset="-128"/>
                <a:ea typeface="Meiryo UI" panose="020B0604030504040204" pitchFamily="50" charset="-128"/>
              </a:rPr>
              <a:t>1,400</a:t>
            </a:r>
            <a:r>
              <a:rPr lang="ja-JP" altLang="en-US" sz="900" dirty="0">
                <a:solidFill>
                  <a:schemeClr val="tx1"/>
                </a:solidFill>
                <a:latin typeface="Meiryo UI" panose="020B0604030504040204" pitchFamily="50" charset="-128"/>
                <a:ea typeface="Meiryo UI" panose="020B0604030504040204" pitchFamily="50" charset="-128"/>
              </a:rPr>
              <a:t>万人となる見通し。</a:t>
            </a:r>
            <a:endParaRPr lang="en-US" altLang="ja-JP" sz="900" dirty="0">
              <a:solidFill>
                <a:schemeClr val="tx1"/>
              </a:solidFill>
              <a:latin typeface="Meiryo UI" panose="020B0604030504040204" pitchFamily="50" charset="-128"/>
              <a:ea typeface="Meiryo UI" panose="020B0604030504040204" pitchFamily="50" charset="-128"/>
            </a:endParaRPr>
          </a:p>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・また、令和６年８月の訪日外客数は、令和元年同月比</a:t>
            </a:r>
            <a:r>
              <a:rPr lang="en-US" altLang="ja-JP" sz="900" dirty="0">
                <a:solidFill>
                  <a:schemeClr val="tx1"/>
                </a:solidFill>
                <a:latin typeface="Meiryo UI" panose="020B0604030504040204" pitchFamily="50" charset="-128"/>
                <a:ea typeface="Meiryo UI" panose="020B0604030504040204" pitchFamily="50" charset="-128"/>
              </a:rPr>
              <a:t>16.4%</a:t>
            </a:r>
            <a:r>
              <a:rPr lang="ja-JP" altLang="en-US" sz="900" dirty="0">
                <a:solidFill>
                  <a:schemeClr val="tx1"/>
                </a:solidFill>
                <a:latin typeface="Meiryo UI" panose="020B0604030504040204" pitchFamily="50" charset="-128"/>
                <a:ea typeface="Meiryo UI" panose="020B0604030504040204" pitchFamily="50" charset="-128"/>
              </a:rPr>
              <a:t>増となり、新型コロナウイ</a:t>
            </a:r>
            <a:endParaRPr lang="en-US" altLang="ja-JP" sz="900" dirty="0">
              <a:solidFill>
                <a:schemeClr val="tx1"/>
              </a:solidFill>
              <a:latin typeface="Meiryo UI" panose="020B0604030504040204" pitchFamily="50" charset="-128"/>
              <a:ea typeface="Meiryo UI" panose="020B0604030504040204" pitchFamily="50" charset="-128"/>
            </a:endParaRPr>
          </a:p>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　ルス感染症拡大前の実績を超える水準となっている。</a:t>
            </a:r>
            <a:endParaRPr lang="en-US" altLang="ja-JP" sz="900" dirty="0">
              <a:solidFill>
                <a:schemeClr val="tx1"/>
              </a:solidFill>
              <a:latin typeface="Meiryo UI" panose="020B0604030504040204" pitchFamily="50" charset="-128"/>
              <a:ea typeface="Meiryo UI" panose="020B0604030504040204" pitchFamily="50" charset="-128"/>
            </a:endParaRPr>
          </a:p>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・こうした状況に加え、「</a:t>
            </a:r>
            <a:r>
              <a:rPr lang="en-US" altLang="ja-JP" sz="900" dirty="0">
                <a:solidFill>
                  <a:schemeClr val="tx1"/>
                </a:solidFill>
                <a:latin typeface="Meiryo UI" panose="020B0604030504040204" pitchFamily="50" charset="-128"/>
                <a:ea typeface="Meiryo UI" panose="020B0604030504040204" pitchFamily="50" charset="-128"/>
              </a:rPr>
              <a:t>2025 </a:t>
            </a:r>
            <a:r>
              <a:rPr lang="ja-JP" altLang="en-US" sz="900" dirty="0">
                <a:solidFill>
                  <a:schemeClr val="tx1"/>
                </a:solidFill>
                <a:latin typeface="Meiryo UI" panose="020B0604030504040204" pitchFamily="50" charset="-128"/>
                <a:ea typeface="Meiryo UI" panose="020B0604030504040204" pitchFamily="50" charset="-128"/>
              </a:rPr>
              <a:t>大阪・関西万博」では、海外より約</a:t>
            </a:r>
            <a:r>
              <a:rPr lang="en-US" altLang="ja-JP" sz="900" dirty="0">
                <a:solidFill>
                  <a:schemeClr val="tx1"/>
                </a:solidFill>
                <a:latin typeface="Meiryo UI" panose="020B0604030504040204" pitchFamily="50" charset="-128"/>
                <a:ea typeface="Meiryo UI" panose="020B0604030504040204" pitchFamily="50" charset="-128"/>
              </a:rPr>
              <a:t>350</a:t>
            </a:r>
            <a:r>
              <a:rPr lang="ja-JP" altLang="en-US" sz="900" dirty="0">
                <a:solidFill>
                  <a:schemeClr val="tx1"/>
                </a:solidFill>
                <a:latin typeface="Meiryo UI" panose="020B0604030504040204" pitchFamily="50" charset="-128"/>
                <a:ea typeface="Meiryo UI" panose="020B0604030504040204" pitchFamily="50" charset="-128"/>
              </a:rPr>
              <a:t>万人の来場者等</a:t>
            </a:r>
            <a:endParaRPr lang="en-US" altLang="ja-JP" sz="900" dirty="0">
              <a:solidFill>
                <a:schemeClr val="tx1"/>
              </a:solidFill>
              <a:latin typeface="Meiryo UI" panose="020B0604030504040204" pitchFamily="50" charset="-128"/>
              <a:ea typeface="Meiryo UI" panose="020B0604030504040204" pitchFamily="50" charset="-128"/>
            </a:endParaRPr>
          </a:p>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　が見込まれていることから、不慮のけがや病気の外国人患者も増加すると見込まれており、</a:t>
            </a:r>
            <a:endParaRPr lang="en-US" altLang="ja-JP" sz="900" dirty="0">
              <a:solidFill>
                <a:schemeClr val="tx1"/>
              </a:solidFill>
              <a:latin typeface="Meiryo UI" panose="020B0604030504040204" pitchFamily="50" charset="-128"/>
              <a:ea typeface="Meiryo UI" panose="020B0604030504040204" pitchFamily="50" charset="-128"/>
            </a:endParaRPr>
          </a:p>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　それに伴う外国人医療需要への対応が求められる。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80" name="正方形/長方形 79"/>
          <p:cNvSpPr/>
          <p:nvPr/>
        </p:nvSpPr>
        <p:spPr>
          <a:xfrm>
            <a:off x="4709369" y="5592639"/>
            <a:ext cx="4248535" cy="118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ja-JP" altLang="en-US" sz="1000" dirty="0">
                <a:latin typeface="Meiryo UI" panose="020B0604030504040204" pitchFamily="50" charset="-128"/>
                <a:ea typeface="Meiryo UI" panose="020B0604030504040204" pitchFamily="50" charset="-128"/>
              </a:rPr>
              <a:t>② 外国人患者受入れに関するトラブル相談支援</a:t>
            </a:r>
            <a:endParaRPr kumimoji="1" lang="ja-JP" altLang="en-US" sz="1000" dirty="0">
              <a:latin typeface="Meiryo UI" panose="020B0604030504040204" pitchFamily="50" charset="-128"/>
              <a:ea typeface="Meiryo UI" panose="020B0604030504040204" pitchFamily="50" charset="-128"/>
            </a:endParaRPr>
          </a:p>
        </p:txBody>
      </p:sp>
      <p:pic>
        <p:nvPicPr>
          <p:cNvPr id="51" name="Picture 2" descr="D:\YamabeY\Desktop\job_call_center.png"/>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143509" y="6015886"/>
            <a:ext cx="548666" cy="623485"/>
          </a:xfrm>
          <a:prstGeom prst="rect">
            <a:avLst/>
          </a:prstGeom>
          <a:noFill/>
          <a:extLst>
            <a:ext uri="{909E8E84-426E-40DD-AFC4-6F175D3DCCD1}">
              <a14:hiddenFill xmlns:a14="http://schemas.microsoft.com/office/drawing/2010/main">
                <a:solidFill>
                  <a:srgbClr val="FFFFFF"/>
                </a:solidFill>
              </a14:hiddenFill>
            </a:ext>
          </a:extLst>
        </p:spPr>
      </p:pic>
      <p:sp>
        <p:nvSpPr>
          <p:cNvPr id="52" name="右矢印 51"/>
          <p:cNvSpPr/>
          <p:nvPr/>
        </p:nvSpPr>
        <p:spPr>
          <a:xfrm>
            <a:off x="6349662" y="6173236"/>
            <a:ext cx="1440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6799427" y="5983203"/>
            <a:ext cx="5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相談</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6539414" y="6535635"/>
            <a:ext cx="108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トラブル対応の</a:t>
            </a:r>
            <a:r>
              <a:rPr kumimoji="1" lang="ja-JP" altLang="en-US" sz="900" dirty="0">
                <a:solidFill>
                  <a:schemeClr val="tx1"/>
                </a:solidFill>
                <a:latin typeface="Meiryo UI" panose="020B0604030504040204" pitchFamily="50" charset="-128"/>
                <a:ea typeface="Meiryo UI" panose="020B0604030504040204" pitchFamily="50" charset="-128"/>
              </a:rPr>
              <a:t>回答</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53" name="右矢印 52"/>
          <p:cNvSpPr/>
          <p:nvPr/>
        </p:nvSpPr>
        <p:spPr>
          <a:xfrm rot="10800000">
            <a:off x="6349662" y="6394310"/>
            <a:ext cx="1440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サブタイトル 2">
            <a:extLst>
              <a:ext uri="{FF2B5EF4-FFF2-40B4-BE49-F238E27FC236}">
                <a16:creationId xmlns:a16="http://schemas.microsoft.com/office/drawing/2014/main" id="{8D3CB009-C385-40A5-A293-D1312508008C}"/>
              </a:ext>
            </a:extLst>
          </p:cNvPr>
          <p:cNvSpPr txBox="1">
            <a:spLocks/>
          </p:cNvSpPr>
          <p:nvPr/>
        </p:nvSpPr>
        <p:spPr>
          <a:xfrm>
            <a:off x="4629993" y="1783815"/>
            <a:ext cx="3312000" cy="288000"/>
          </a:xfrm>
          <a:prstGeom prst="rect">
            <a:avLst/>
          </a:prstGeom>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800" b="1" dirty="0">
                <a:solidFill>
                  <a:schemeClr val="tx1"/>
                </a:solidFill>
                <a:latin typeface="Meiryo UI" panose="020B0604030504040204" pitchFamily="50" charset="-128"/>
                <a:ea typeface="Meiryo UI" panose="020B0604030504040204" pitchFamily="50" charset="-128"/>
              </a:rPr>
              <a:t>受入れ医療機関の拡充</a:t>
            </a:r>
            <a:endParaRPr lang="ja-JP" altLang="ja-JP" sz="800" b="1" dirty="0">
              <a:solidFill>
                <a:schemeClr val="tx1"/>
              </a:solidFill>
              <a:latin typeface="Meiryo UI" panose="020B0604030504040204" pitchFamily="50" charset="-128"/>
              <a:ea typeface="Meiryo UI" panose="020B0604030504040204" pitchFamily="50" charset="-128"/>
            </a:endParaRPr>
          </a:p>
          <a:p>
            <a:pPr algn="l"/>
            <a:r>
              <a:rPr lang="ja-JP" altLang="en-US" sz="800" dirty="0">
                <a:solidFill>
                  <a:schemeClr val="tx1"/>
                </a:solidFill>
                <a:latin typeface="Meiryo UI" panose="020B0604030504040204" pitchFamily="50" charset="-128"/>
                <a:ea typeface="Meiryo UI" panose="020B0604030504040204" pitchFamily="50" charset="-128"/>
              </a:rPr>
              <a:t>外国人患者の受入れ環境整備に必要な支援</a:t>
            </a:r>
            <a:endParaRPr lang="ja-JP" altLang="ja-JP" sz="800" dirty="0">
              <a:solidFill>
                <a:schemeClr val="tx1"/>
              </a:solidFill>
              <a:latin typeface="Meiryo UI" panose="020B0604030504040204" pitchFamily="50" charset="-128"/>
              <a:ea typeface="Meiryo UI" panose="020B0604030504040204" pitchFamily="50" charset="-128"/>
            </a:endParaRPr>
          </a:p>
        </p:txBody>
      </p:sp>
      <p:sp>
        <p:nvSpPr>
          <p:cNvPr id="112" name="正方形/長方形 111">
            <a:extLst>
              <a:ext uri="{FF2B5EF4-FFF2-40B4-BE49-F238E27FC236}">
                <a16:creationId xmlns:a16="http://schemas.microsoft.com/office/drawing/2014/main" id="{308CD89D-847F-431F-B3B8-BD3115F218D7}"/>
              </a:ext>
            </a:extLst>
          </p:cNvPr>
          <p:cNvSpPr/>
          <p:nvPr/>
        </p:nvSpPr>
        <p:spPr>
          <a:xfrm>
            <a:off x="8038034" y="21177"/>
            <a:ext cx="1080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100" dirty="0">
                <a:solidFill>
                  <a:schemeClr val="tx1"/>
                </a:solidFill>
                <a:latin typeface="Meiryo UI" panose="020B0604030504040204" pitchFamily="50" charset="-128"/>
                <a:ea typeface="Meiryo UI" panose="020B0604030504040204" pitchFamily="50" charset="-128"/>
              </a:rPr>
              <a:t>資料３－１</a:t>
            </a:r>
          </a:p>
        </p:txBody>
      </p:sp>
      <p:grpSp>
        <p:nvGrpSpPr>
          <p:cNvPr id="21" name="グループ化 20">
            <a:extLst>
              <a:ext uri="{FF2B5EF4-FFF2-40B4-BE49-F238E27FC236}">
                <a16:creationId xmlns:a16="http://schemas.microsoft.com/office/drawing/2014/main" id="{A7144E3F-B11F-4E9E-B5E0-D41B446F6B21}"/>
              </a:ext>
            </a:extLst>
          </p:cNvPr>
          <p:cNvGrpSpPr/>
          <p:nvPr/>
        </p:nvGrpSpPr>
        <p:grpSpPr>
          <a:xfrm>
            <a:off x="167810" y="3548511"/>
            <a:ext cx="4251956" cy="1210578"/>
            <a:chOff x="167810" y="3490320"/>
            <a:chExt cx="4251956" cy="1210578"/>
          </a:xfrm>
        </p:grpSpPr>
        <p:sp>
          <p:nvSpPr>
            <p:cNvPr id="106" name="正方形/長方形 105"/>
            <p:cNvSpPr/>
            <p:nvPr/>
          </p:nvSpPr>
          <p:spPr>
            <a:xfrm>
              <a:off x="167810" y="4124898"/>
              <a:ext cx="4248000" cy="576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2</a:t>
              </a:r>
              <a:r>
                <a:rPr lang="ja-JP" altLang="en-US" sz="1000" b="1" dirty="0">
                  <a:latin typeface="Meiryo UI" panose="020B0604030504040204" pitchFamily="50" charset="-128"/>
                  <a:ea typeface="Meiryo UI" panose="020B0604030504040204" pitchFamily="50" charset="-128"/>
                </a:rPr>
                <a:t>）拠点・地域拠点医療機関連絡調整会議設置・運営</a:t>
              </a:r>
              <a:r>
                <a:rPr lang="en-US" altLang="ja-JP" sz="900" b="1"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予算額</a:t>
              </a:r>
              <a:r>
                <a:rPr lang="en-US" altLang="ja-JP" sz="900" dirty="0">
                  <a:latin typeface="Meiryo UI" panose="020B0604030504040204" pitchFamily="50" charset="-128"/>
                  <a:ea typeface="Meiryo UI" panose="020B0604030504040204" pitchFamily="50" charset="-128"/>
                </a:rPr>
                <a:t>:66</a:t>
              </a:r>
              <a:r>
                <a:rPr lang="ja-JP" altLang="en-US" sz="900" dirty="0">
                  <a:latin typeface="Meiryo UI" panose="020B0604030504040204" pitchFamily="50" charset="-128"/>
                  <a:ea typeface="Meiryo UI" panose="020B0604030504040204" pitchFamily="50" charset="-128"/>
                </a:rPr>
                <a:t>千円</a:t>
              </a:r>
              <a:r>
                <a:rPr lang="en-US" altLang="ja-JP" sz="900" dirty="0">
                  <a:latin typeface="Meiryo UI" panose="020B0604030504040204" pitchFamily="50" charset="-128"/>
                  <a:ea typeface="Meiryo UI" panose="020B0604030504040204" pitchFamily="50" charset="-128"/>
                </a:rPr>
                <a:t>】</a:t>
              </a:r>
            </a:p>
            <a:p>
              <a:pPr algn="ctr"/>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・大阪府外国人拠点・地域拠点医療機関としての外国人医療提供体制構築に向けた活動</a:t>
              </a:r>
              <a:endParaRPr lang="en-US" altLang="ja-JP" sz="850" dirty="0">
                <a:latin typeface="Meiryo UI" panose="020B0604030504040204" pitchFamily="50" charset="-128"/>
                <a:ea typeface="Meiryo UI" panose="020B0604030504040204" pitchFamily="50" charset="-128"/>
              </a:endParaRPr>
            </a:p>
          </p:txBody>
        </p:sp>
        <p:sp>
          <p:nvSpPr>
            <p:cNvPr id="82" name="正方形/長方形 81"/>
            <p:cNvSpPr/>
            <p:nvPr/>
          </p:nvSpPr>
          <p:spPr>
            <a:xfrm>
              <a:off x="171766" y="3490320"/>
              <a:ext cx="4248000" cy="574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1</a:t>
              </a:r>
              <a:r>
                <a:rPr lang="ja-JP" altLang="en-US" sz="1000" b="1" dirty="0">
                  <a:latin typeface="Meiryo UI" panose="020B0604030504040204" pitchFamily="50" charset="-128"/>
                  <a:ea typeface="Meiryo UI" panose="020B0604030504040204" pitchFamily="50" charset="-128"/>
                </a:rPr>
                <a:t>）地域における外国人医療対策協議会設置・運営事業</a:t>
              </a:r>
              <a:r>
                <a:rPr lang="en-US" altLang="ja-JP" sz="900" b="1"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予算額</a:t>
              </a:r>
              <a:r>
                <a:rPr lang="en-US" altLang="ja-JP" sz="900" dirty="0">
                  <a:latin typeface="Meiryo UI" panose="020B0604030504040204" pitchFamily="50" charset="-128"/>
                  <a:ea typeface="Meiryo UI" panose="020B0604030504040204" pitchFamily="50" charset="-128"/>
                </a:rPr>
                <a:t>:305</a:t>
              </a:r>
              <a:r>
                <a:rPr lang="ja-JP" altLang="en-US" sz="900" dirty="0">
                  <a:latin typeface="Meiryo UI" panose="020B0604030504040204" pitchFamily="50" charset="-128"/>
                  <a:ea typeface="Meiryo UI" panose="020B0604030504040204" pitchFamily="50" charset="-128"/>
                </a:rPr>
                <a:t>千円</a:t>
              </a:r>
              <a:r>
                <a:rPr lang="en-US" altLang="ja-JP" sz="900" dirty="0">
                  <a:latin typeface="Meiryo UI" panose="020B0604030504040204" pitchFamily="50" charset="-128"/>
                  <a:ea typeface="Meiryo UI" panose="020B0604030504040204" pitchFamily="50" charset="-128"/>
                </a:rPr>
                <a:t>】</a:t>
              </a:r>
            </a:p>
            <a:p>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・分野横断的な会議体の運営・開催により外国人患者受入れに向けた連携体制を構築</a:t>
              </a:r>
              <a:endParaRPr lang="en-US" altLang="ja-JP" sz="850" dirty="0">
                <a:latin typeface="Meiryo UI" panose="020B0604030504040204" pitchFamily="50" charset="-128"/>
                <a:ea typeface="Meiryo UI" panose="020B0604030504040204" pitchFamily="50" charset="-128"/>
              </a:endParaRPr>
            </a:p>
          </p:txBody>
        </p:sp>
      </p:grpSp>
      <p:sp>
        <p:nvSpPr>
          <p:cNvPr id="107" name="正方形/長方形 106">
            <a:extLst>
              <a:ext uri="{FF2B5EF4-FFF2-40B4-BE49-F238E27FC236}">
                <a16:creationId xmlns:a16="http://schemas.microsoft.com/office/drawing/2014/main" id="{9472BCB9-85AB-408A-BF60-1F501802E302}"/>
              </a:ext>
            </a:extLst>
          </p:cNvPr>
          <p:cNvSpPr/>
          <p:nvPr/>
        </p:nvSpPr>
        <p:spPr>
          <a:xfrm>
            <a:off x="4629614" y="3259940"/>
            <a:ext cx="4428000" cy="216000"/>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医療機関の受入れ体制実態把握</a:t>
            </a:r>
          </a:p>
        </p:txBody>
      </p:sp>
      <p:sp>
        <p:nvSpPr>
          <p:cNvPr id="134" name="正方形/長方形 133">
            <a:extLst>
              <a:ext uri="{FF2B5EF4-FFF2-40B4-BE49-F238E27FC236}">
                <a16:creationId xmlns:a16="http://schemas.microsoft.com/office/drawing/2014/main" id="{442949EA-782B-4145-BCD4-B87219C9698D}"/>
              </a:ext>
            </a:extLst>
          </p:cNvPr>
          <p:cNvSpPr/>
          <p:nvPr/>
        </p:nvSpPr>
        <p:spPr>
          <a:xfrm>
            <a:off x="71452" y="4872299"/>
            <a:ext cx="4428000" cy="360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２　多言語遠隔医療通訳コールセンター設置・運営事業</a:t>
            </a:r>
            <a:endParaRPr kumimoji="1" lang="en-US" altLang="ja-JP" sz="1200" b="1"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予算額</a:t>
            </a:r>
            <a:r>
              <a:rPr kumimoji="1" lang="en-US" altLang="ja-JP" sz="1000" dirty="0">
                <a:latin typeface="Meiryo UI" panose="020B0604030504040204" pitchFamily="50" charset="-128"/>
                <a:ea typeface="Meiryo UI" panose="020B0604030504040204" pitchFamily="50" charset="-128"/>
              </a:rPr>
              <a:t>:9,359</a:t>
            </a:r>
            <a:r>
              <a:rPr kumimoji="1" lang="ja-JP" altLang="en-US" sz="1000" dirty="0">
                <a:latin typeface="Meiryo UI" panose="020B0604030504040204" pitchFamily="50" charset="-128"/>
                <a:ea typeface="Meiryo UI" panose="020B0604030504040204" pitchFamily="50" charset="-128"/>
              </a:rPr>
              <a:t>千円</a:t>
            </a:r>
            <a:r>
              <a:rPr kumimoji="1" lang="en-US" altLang="ja-JP" sz="1000" dirty="0">
                <a:latin typeface="Meiryo UI" panose="020B0604030504040204" pitchFamily="50" charset="-128"/>
                <a:ea typeface="Meiryo UI" panose="020B0604030504040204" pitchFamily="50" charset="-128"/>
              </a:rPr>
              <a:t>】</a:t>
            </a:r>
          </a:p>
        </p:txBody>
      </p:sp>
      <p:sp>
        <p:nvSpPr>
          <p:cNvPr id="135" name="正方形/長方形 134">
            <a:extLst>
              <a:ext uri="{FF2B5EF4-FFF2-40B4-BE49-F238E27FC236}">
                <a16:creationId xmlns:a16="http://schemas.microsoft.com/office/drawing/2014/main" id="{CBC6285B-ECEC-4CC3-8AD7-DF3ED374F4A6}"/>
              </a:ext>
            </a:extLst>
          </p:cNvPr>
          <p:cNvSpPr/>
          <p:nvPr/>
        </p:nvSpPr>
        <p:spPr>
          <a:xfrm>
            <a:off x="4016192" y="5066589"/>
            <a:ext cx="468000" cy="144000"/>
          </a:xfrm>
          <a:prstGeom prst="rect">
            <a:avLst/>
          </a:prstGeom>
          <a:solidFill>
            <a:schemeClr val="tx2">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b="1" dirty="0">
                <a:solidFill>
                  <a:schemeClr val="bg1"/>
                </a:solidFill>
                <a:latin typeface="Meiryo UI" panose="020B0604030504040204" pitchFamily="50" charset="-128"/>
                <a:ea typeface="Meiryo UI" panose="020B0604030504040204" pitchFamily="50" charset="-128"/>
              </a:rPr>
              <a:t>拡充</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089E4DDC-5E24-7D7C-2CFA-16980F2420F4}"/>
              </a:ext>
            </a:extLst>
          </p:cNvPr>
          <p:cNvGrpSpPr/>
          <p:nvPr/>
        </p:nvGrpSpPr>
        <p:grpSpPr>
          <a:xfrm>
            <a:off x="4944359" y="5851575"/>
            <a:ext cx="994666" cy="853168"/>
            <a:chOff x="443674" y="5833496"/>
            <a:chExt cx="994666" cy="853168"/>
          </a:xfrm>
        </p:grpSpPr>
        <p:pic>
          <p:nvPicPr>
            <p:cNvPr id="6" name="Picture 2" descr="フリーイラスト 病院受付 に対する画像結果">
              <a:extLst>
                <a:ext uri="{FF2B5EF4-FFF2-40B4-BE49-F238E27FC236}">
                  <a16:creationId xmlns:a16="http://schemas.microsoft.com/office/drawing/2014/main" id="{A832E56D-84B8-1F6A-8ADE-576BF2508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43674" y="6291809"/>
              <a:ext cx="577735" cy="3948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EF6444A-9B0B-F9FF-6E98-57E54B644F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370" y="5833879"/>
              <a:ext cx="423970" cy="419813"/>
            </a:xfrm>
            <a:prstGeom prst="rect">
              <a:avLst/>
            </a:prstGeom>
          </p:spPr>
        </p:pic>
        <p:pic>
          <p:nvPicPr>
            <p:cNvPr id="10" name="図 9">
              <a:extLst>
                <a:ext uri="{FF2B5EF4-FFF2-40B4-BE49-F238E27FC236}">
                  <a16:creationId xmlns:a16="http://schemas.microsoft.com/office/drawing/2014/main" id="{C0B58F89-D0AA-5FEB-997A-9E8BA98FB5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7251" y="6364360"/>
              <a:ext cx="349151" cy="311742"/>
            </a:xfrm>
            <a:prstGeom prst="rect">
              <a:avLst/>
            </a:prstGeom>
          </p:spPr>
        </p:pic>
        <p:pic>
          <p:nvPicPr>
            <p:cNvPr id="11" name="図 10">
              <a:extLst>
                <a:ext uri="{FF2B5EF4-FFF2-40B4-BE49-F238E27FC236}">
                  <a16:creationId xmlns:a16="http://schemas.microsoft.com/office/drawing/2014/main" id="{3B7607AD-62E7-9B02-15C2-6F0D720F95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896" y="5833496"/>
              <a:ext cx="444752" cy="407343"/>
            </a:xfrm>
            <a:prstGeom prst="rect">
              <a:avLst/>
            </a:prstGeom>
          </p:spPr>
        </p:pic>
      </p:grpSp>
      <p:sp>
        <p:nvSpPr>
          <p:cNvPr id="12" name="テキスト ボックス 11">
            <a:extLst>
              <a:ext uri="{FF2B5EF4-FFF2-40B4-BE49-F238E27FC236}">
                <a16:creationId xmlns:a16="http://schemas.microsoft.com/office/drawing/2014/main" id="{28B032C9-AC9B-4EAE-A762-A9DFDF257B15}"/>
              </a:ext>
            </a:extLst>
          </p:cNvPr>
          <p:cNvSpPr txBox="1"/>
          <p:nvPr/>
        </p:nvSpPr>
        <p:spPr>
          <a:xfrm>
            <a:off x="8778937" y="6496101"/>
            <a:ext cx="360000" cy="360000"/>
          </a:xfrm>
          <a:prstGeom prst="rect">
            <a:avLst/>
          </a:prstGeom>
          <a:noFill/>
        </p:spPr>
        <p:txBody>
          <a:bodyPr wrap="square" rtlCol="0">
            <a:spAutoFit/>
          </a:bodyPr>
          <a:lstStyle/>
          <a:p>
            <a:pPr algn="r"/>
            <a:r>
              <a:rPr kumimoji="1" lang="ja-JP" altLang="en-US" sz="1200" b="1" dirty="0"/>
              <a:t>１</a:t>
            </a:r>
          </a:p>
        </p:txBody>
      </p:sp>
    </p:spTree>
    <p:extLst>
      <p:ext uri="{BB962C8B-B14F-4D97-AF65-F5344CB8AC3E}">
        <p14:creationId xmlns:p14="http://schemas.microsoft.com/office/powerpoint/2010/main" val="421517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EBC87C4-54E2-47CF-A436-30939B4BC8CD}"/>
              </a:ext>
            </a:extLst>
          </p:cNvPr>
          <p:cNvSpPr>
            <a:spLocks noGrp="1"/>
          </p:cNvSpPr>
          <p:nvPr>
            <p:ph type="sldNum" sz="quarter" idx="12"/>
          </p:nvPr>
        </p:nvSpPr>
        <p:spPr/>
        <p:txBody>
          <a:bodyPr/>
          <a:lstStyle/>
          <a:p>
            <a:fld id="{9B6EF87B-DB20-4253-9782-3C634FAD5830}" type="slidenum">
              <a:rPr kumimoji="1" lang="ja-JP" altLang="en-US" smtClean="0"/>
              <a:t>2</a:t>
            </a:fld>
            <a:endParaRPr kumimoji="1" lang="ja-JP" altLang="en-US"/>
          </a:p>
        </p:txBody>
      </p:sp>
      <p:grpSp>
        <p:nvGrpSpPr>
          <p:cNvPr id="6" name="グループ化 5">
            <a:extLst>
              <a:ext uri="{FF2B5EF4-FFF2-40B4-BE49-F238E27FC236}">
                <a16:creationId xmlns:a16="http://schemas.microsoft.com/office/drawing/2014/main" id="{91AB60E5-8C32-4430-88B7-BF166BC60A69}"/>
              </a:ext>
            </a:extLst>
          </p:cNvPr>
          <p:cNvGrpSpPr/>
          <p:nvPr/>
        </p:nvGrpSpPr>
        <p:grpSpPr>
          <a:xfrm>
            <a:off x="76389" y="579088"/>
            <a:ext cx="9000000" cy="6193481"/>
            <a:chOff x="6115122" y="3165742"/>
            <a:chExt cx="2953216" cy="6869603"/>
          </a:xfrm>
        </p:grpSpPr>
        <p:sp>
          <p:nvSpPr>
            <p:cNvPr id="8" name="サブタイトル 2">
              <a:extLst>
                <a:ext uri="{FF2B5EF4-FFF2-40B4-BE49-F238E27FC236}">
                  <a16:creationId xmlns:a16="http://schemas.microsoft.com/office/drawing/2014/main" id="{6C7DAE32-0FC1-4F33-A3BF-74F457AEB054}"/>
                </a:ext>
              </a:extLst>
            </p:cNvPr>
            <p:cNvSpPr txBox="1">
              <a:spLocks/>
            </p:cNvSpPr>
            <p:nvPr/>
          </p:nvSpPr>
          <p:spPr>
            <a:xfrm>
              <a:off x="6115122" y="3846195"/>
              <a:ext cx="2953216" cy="6189150"/>
            </a:xfrm>
            <a:prstGeom prst="rect">
              <a:avLst/>
            </a:prstGeom>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400" dirty="0">
                <a:solidFill>
                  <a:schemeClr val="tx1"/>
                </a:solidFill>
              </a:endParaRPr>
            </a:p>
          </p:txBody>
        </p:sp>
        <p:sp>
          <p:nvSpPr>
            <p:cNvPr id="9" name="正方形/長方形 8">
              <a:extLst>
                <a:ext uri="{FF2B5EF4-FFF2-40B4-BE49-F238E27FC236}">
                  <a16:creationId xmlns:a16="http://schemas.microsoft.com/office/drawing/2014/main" id="{AFF5030B-B500-45E1-9070-624EAE1F9F47}"/>
                </a:ext>
              </a:extLst>
            </p:cNvPr>
            <p:cNvSpPr/>
            <p:nvPr/>
          </p:nvSpPr>
          <p:spPr>
            <a:xfrm>
              <a:off x="6148960" y="3955030"/>
              <a:ext cx="2894152" cy="5989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900"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1E03A825-F23C-4AB9-9284-732A321A42BA}"/>
                </a:ext>
              </a:extLst>
            </p:cNvPr>
            <p:cNvSpPr/>
            <p:nvPr/>
          </p:nvSpPr>
          <p:spPr>
            <a:xfrm>
              <a:off x="6115122" y="3165742"/>
              <a:ext cx="2953216" cy="3993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４　外国人受入れ医療機関拡充事業</a:t>
              </a:r>
            </a:p>
            <a:p>
              <a:pPr algn="ctr"/>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予算額：</a:t>
              </a:r>
              <a:r>
                <a:rPr lang="en-US" altLang="ja-JP" sz="1000" u="sng" dirty="0">
                  <a:latin typeface="Meiryo UI" panose="020B0604030504040204" pitchFamily="50" charset="-128"/>
                  <a:ea typeface="Meiryo UI" panose="020B0604030504040204" pitchFamily="50" charset="-128"/>
                </a:rPr>
                <a:t>50,000</a:t>
              </a:r>
              <a:r>
                <a:rPr kumimoji="1" lang="ja-JP" altLang="en-US" sz="1000" u="sng" dirty="0">
                  <a:latin typeface="Meiryo UI" panose="020B0604030504040204" pitchFamily="50" charset="-128"/>
                  <a:ea typeface="Meiryo UI" panose="020B0604030504040204" pitchFamily="50" charset="-128"/>
                </a:rPr>
                <a:t>千円</a:t>
              </a:r>
              <a:r>
                <a:rPr kumimoji="1" lang="en-US" altLang="ja-JP" sz="1000" u="sng" dirty="0">
                  <a:latin typeface="Meiryo UI" panose="020B0604030504040204" pitchFamily="50" charset="-128"/>
                  <a:ea typeface="Meiryo UI" panose="020B0604030504040204" pitchFamily="50" charset="-128"/>
                </a:rPr>
                <a:t>】</a:t>
              </a:r>
            </a:p>
          </p:txBody>
        </p:sp>
      </p:grpSp>
      <p:sp>
        <p:nvSpPr>
          <p:cNvPr id="7" name="正方形/長方形 6">
            <a:extLst>
              <a:ext uri="{FF2B5EF4-FFF2-40B4-BE49-F238E27FC236}">
                <a16:creationId xmlns:a16="http://schemas.microsoft.com/office/drawing/2014/main" id="{52EDF82F-E71F-4625-B46F-9E4592F5AD86}"/>
              </a:ext>
            </a:extLst>
          </p:cNvPr>
          <p:cNvSpPr/>
          <p:nvPr/>
        </p:nvSpPr>
        <p:spPr>
          <a:xfrm>
            <a:off x="8244408" y="651877"/>
            <a:ext cx="720000" cy="180000"/>
          </a:xfrm>
          <a:prstGeom prst="rect">
            <a:avLst/>
          </a:prstGeom>
          <a:solidFill>
            <a:schemeClr val="tx2">
              <a:lumMod val="60000"/>
              <a:lumOff val="40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800" b="1" dirty="0">
                <a:solidFill>
                  <a:schemeClr val="bg1"/>
                </a:solidFill>
                <a:latin typeface="Meiryo UI" panose="020B0604030504040204" pitchFamily="50" charset="-128"/>
                <a:ea typeface="Meiryo UI" panose="020B0604030504040204" pitchFamily="50" charset="-128"/>
              </a:rPr>
              <a:t>新規</a:t>
            </a:r>
          </a:p>
        </p:txBody>
      </p:sp>
      <p:sp>
        <p:nvSpPr>
          <p:cNvPr id="2" name="正方形/長方形 1">
            <a:extLst>
              <a:ext uri="{FF2B5EF4-FFF2-40B4-BE49-F238E27FC236}">
                <a16:creationId xmlns:a16="http://schemas.microsoft.com/office/drawing/2014/main" id="{B3DF8A81-A090-7B6E-0639-7449123694FE}"/>
              </a:ext>
            </a:extLst>
          </p:cNvPr>
          <p:cNvSpPr/>
          <p:nvPr/>
        </p:nvSpPr>
        <p:spPr>
          <a:xfrm>
            <a:off x="76389" y="978783"/>
            <a:ext cx="9000000" cy="216000"/>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900" b="1" dirty="0">
                <a:latin typeface="HGPｺﾞｼｯｸM" panose="020B0600000000000000" pitchFamily="50" charset="-128"/>
                <a:ea typeface="HGPｺﾞｼｯｸM" panose="020B0600000000000000" pitchFamily="50" charset="-128"/>
              </a:rPr>
              <a:t>受入れ医療機関の拡充</a:t>
            </a:r>
          </a:p>
        </p:txBody>
      </p:sp>
      <p:sp>
        <p:nvSpPr>
          <p:cNvPr id="3" name="タイトル 1">
            <a:extLst>
              <a:ext uri="{FF2B5EF4-FFF2-40B4-BE49-F238E27FC236}">
                <a16:creationId xmlns:a16="http://schemas.microsoft.com/office/drawing/2014/main" id="{879437A3-9769-406A-C43F-12AB4CCA0F79}"/>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令和６年度外国人医療体制整備事業</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:84,193</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p>
          <a:p>
            <a:pPr algn="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　　　　　　　　　　　　　　　　　　　　　　　　　　　　　　　　　　　　　　　　　　　（令和５年度予算額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17,122</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7" name="テキスト ボックス 46">
            <a:extLst>
              <a:ext uri="{FF2B5EF4-FFF2-40B4-BE49-F238E27FC236}">
                <a16:creationId xmlns:a16="http://schemas.microsoft.com/office/drawing/2014/main" id="{C0AB3257-F8FB-8095-39E4-47D4C3B5F847}"/>
              </a:ext>
            </a:extLst>
          </p:cNvPr>
          <p:cNvSpPr txBox="1"/>
          <p:nvPr/>
        </p:nvSpPr>
        <p:spPr>
          <a:xfrm>
            <a:off x="194792" y="1362225"/>
            <a:ext cx="8820000" cy="648000"/>
          </a:xfrm>
          <a:prstGeom prst="rect">
            <a:avLst/>
          </a:prstGeom>
          <a:noFill/>
        </p:spPr>
        <p:txBody>
          <a:bodyPr wrap="square" rtlCol="0" anchor="ctr">
            <a:spAutoFit/>
          </a:bodyPr>
          <a:lstStyle/>
          <a:p>
            <a:pPr>
              <a:lnSpc>
                <a:spcPct val="150000"/>
              </a:lnSpc>
            </a:pPr>
            <a:r>
              <a:rPr lang="ja-JP" altLang="en-US" sz="1200" dirty="0">
                <a:latin typeface="Meiryo UI" panose="020B0604030504040204" pitchFamily="50" charset="-128"/>
                <a:ea typeface="Meiryo UI" panose="020B0604030504040204" pitchFamily="50" charset="-128"/>
              </a:rPr>
              <a:t>万博を契機に増加する来阪外国人の医療需要の増加が見込まれ、外国人患者を受入れる医療機関が不足することが想定されるため、外国人患者の受入れ環境整備に必要な費用を補助することで、外国人患者受入れ医療機関の拡充を図る。</a:t>
            </a:r>
            <a:endParaRPr lang="en-US" altLang="ja-JP" sz="1200" dirty="0">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82B1F6A0-9F14-489D-86A5-A991198D1759}"/>
              </a:ext>
            </a:extLst>
          </p:cNvPr>
          <p:cNvGrpSpPr>
            <a:grpSpLocks noChangeAspect="1"/>
          </p:cNvGrpSpPr>
          <p:nvPr/>
        </p:nvGrpSpPr>
        <p:grpSpPr>
          <a:xfrm>
            <a:off x="4304392" y="2477034"/>
            <a:ext cx="4497615" cy="3830659"/>
            <a:chOff x="9114466" y="2990695"/>
            <a:chExt cx="2687045" cy="2288576"/>
          </a:xfrm>
        </p:grpSpPr>
        <p:pic>
          <p:nvPicPr>
            <p:cNvPr id="35" name="図 34">
              <a:extLst>
                <a:ext uri="{FF2B5EF4-FFF2-40B4-BE49-F238E27FC236}">
                  <a16:creationId xmlns:a16="http://schemas.microsoft.com/office/drawing/2014/main" id="{60DD904C-103A-4BC7-A885-D9CC2A6948DC}"/>
                </a:ext>
              </a:extLst>
            </p:cNvPr>
            <p:cNvPicPr>
              <a:picLocks noChangeAspect="1"/>
            </p:cNvPicPr>
            <p:nvPr/>
          </p:nvPicPr>
          <p:blipFill>
            <a:blip r:embed="rId3"/>
            <a:stretch>
              <a:fillRect/>
            </a:stretch>
          </p:blipFill>
          <p:spPr>
            <a:xfrm>
              <a:off x="9114466" y="2990695"/>
              <a:ext cx="2687045" cy="2288576"/>
            </a:xfrm>
            <a:prstGeom prst="rect">
              <a:avLst/>
            </a:prstGeom>
          </p:spPr>
        </p:pic>
        <p:sp>
          <p:nvSpPr>
            <p:cNvPr id="48" name="台形 47">
              <a:extLst>
                <a:ext uri="{FF2B5EF4-FFF2-40B4-BE49-F238E27FC236}">
                  <a16:creationId xmlns:a16="http://schemas.microsoft.com/office/drawing/2014/main" id="{E0A8E715-2443-484C-85D9-3B6FE6F5110A}"/>
                </a:ext>
              </a:extLst>
            </p:cNvPr>
            <p:cNvSpPr/>
            <p:nvPr/>
          </p:nvSpPr>
          <p:spPr>
            <a:xfrm>
              <a:off x="9114466" y="4673274"/>
              <a:ext cx="2687045" cy="605997"/>
            </a:xfrm>
            <a:prstGeom prst="trapezoid">
              <a:avLst>
                <a:gd name="adj" fmla="val 6076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矢印: 右 49">
              <a:extLst>
                <a:ext uri="{FF2B5EF4-FFF2-40B4-BE49-F238E27FC236}">
                  <a16:creationId xmlns:a16="http://schemas.microsoft.com/office/drawing/2014/main" id="{71D17F67-506A-46F0-B55E-3A8D541FD55B}"/>
                </a:ext>
              </a:extLst>
            </p:cNvPr>
            <p:cNvSpPr/>
            <p:nvPr/>
          </p:nvSpPr>
          <p:spPr>
            <a:xfrm rot="18949373">
              <a:off x="11326653" y="4698634"/>
              <a:ext cx="108000" cy="108000"/>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D6907EA0-E563-4EAF-AC2F-7350A6831FA7}"/>
                </a:ext>
              </a:extLst>
            </p:cNvPr>
            <p:cNvSpPr/>
            <p:nvPr/>
          </p:nvSpPr>
          <p:spPr>
            <a:xfrm rot="13250215">
              <a:off x="9493930" y="4695440"/>
              <a:ext cx="108000" cy="108000"/>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右 51">
              <a:extLst>
                <a:ext uri="{FF2B5EF4-FFF2-40B4-BE49-F238E27FC236}">
                  <a16:creationId xmlns:a16="http://schemas.microsoft.com/office/drawing/2014/main" id="{29B76F8A-FBB5-4D45-8521-65F5D96B9FAC}"/>
                </a:ext>
              </a:extLst>
            </p:cNvPr>
            <p:cNvSpPr/>
            <p:nvPr/>
          </p:nvSpPr>
          <p:spPr>
            <a:xfrm rot="8075480">
              <a:off x="9221118" y="5143488"/>
              <a:ext cx="108000" cy="108000"/>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E6D6A4A0-1BB6-4EC5-BC7F-7198ACECF49D}"/>
                </a:ext>
              </a:extLst>
            </p:cNvPr>
            <p:cNvSpPr/>
            <p:nvPr/>
          </p:nvSpPr>
          <p:spPr>
            <a:xfrm rot="2039535">
              <a:off x="11597212" y="5142085"/>
              <a:ext cx="108000" cy="108000"/>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角丸四角形 43">
            <a:extLst>
              <a:ext uri="{FF2B5EF4-FFF2-40B4-BE49-F238E27FC236}">
                <a16:creationId xmlns:a16="http://schemas.microsoft.com/office/drawing/2014/main" id="{6CE12C19-72CE-44CA-8135-3A4F8693263E}"/>
              </a:ext>
            </a:extLst>
          </p:cNvPr>
          <p:cNvSpPr/>
          <p:nvPr/>
        </p:nvSpPr>
        <p:spPr>
          <a:xfrm>
            <a:off x="387952" y="2218912"/>
            <a:ext cx="3708000" cy="4320000"/>
          </a:xfrm>
          <a:prstGeom prst="roundRect">
            <a:avLst>
              <a:gd name="adj" fmla="val 5422"/>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補助対象機関</a:t>
            </a:r>
            <a:r>
              <a:rPr lang="en-US" altLang="ja-JP" sz="1200" b="1"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外国人患者を受け入れるために院内環境整備等を行い、 「外国人患者受入れ医療機関とりまとめリスト」に掲載する府内医療機関</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補助対象費用</a:t>
            </a:r>
            <a:r>
              <a:rPr lang="en-US" altLang="ja-JP" sz="1200" b="1"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・医療通訳を行うための備品の購入に要する費用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・多言語対応のデジタルサイネージ等の掲示板の購入</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に要する費用　など</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補助基準額</a:t>
            </a:r>
            <a:r>
              <a:rPr lang="en-US" altLang="ja-JP" sz="1200" b="1" dirty="0">
                <a:latin typeface="Meiryo UI" panose="020B0604030504040204" pitchFamily="50" charset="-128"/>
                <a:ea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千円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医療機関１カ所あたり</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補助対象医療機関上限数</a:t>
            </a:r>
            <a:r>
              <a:rPr lang="en-US" altLang="ja-JP" sz="1200" b="1"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医療機関</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申請期間</a:t>
            </a:r>
            <a:r>
              <a:rPr lang="en-US" altLang="ja-JP" sz="1200" b="1"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・令和６年６月</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日～令和６年７月</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参考</a:t>
            </a:r>
            <a:r>
              <a:rPr lang="en-US" altLang="ja-JP" sz="1200" b="1"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・外国人患者受入れ医療機関数（</a:t>
            </a:r>
            <a:r>
              <a:rPr lang="en-US" altLang="ja-JP" sz="1200" dirty="0">
                <a:latin typeface="Meiryo UI" panose="020B0604030504040204" pitchFamily="50" charset="-128"/>
                <a:ea typeface="Meiryo UI" panose="020B0604030504040204" pitchFamily="50" charset="-128"/>
              </a:rPr>
              <a:t>R6.9.1</a:t>
            </a:r>
            <a:r>
              <a:rPr lang="ja-JP" altLang="en-US" sz="1200" dirty="0">
                <a:latin typeface="Meiryo UI" panose="020B0604030504040204" pitchFamily="50" charset="-128"/>
                <a:ea typeface="Meiryo UI" panose="020B0604030504040204" pitchFamily="50" charset="-128"/>
              </a:rPr>
              <a:t>現在）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128</a:t>
            </a:r>
            <a:r>
              <a:rPr lang="ja-JP" altLang="en-US" sz="1200" dirty="0">
                <a:latin typeface="Meiryo UI" panose="020B0604030504040204" pitchFamily="50" charset="-128"/>
                <a:ea typeface="Meiryo UI" panose="020B0604030504040204" pitchFamily="50" charset="-128"/>
              </a:rPr>
              <a:t>医療機関</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4AA2F8E-CBCC-4CAA-B304-A1090488F22C}"/>
              </a:ext>
            </a:extLst>
          </p:cNvPr>
          <p:cNvSpPr txBox="1"/>
          <p:nvPr/>
        </p:nvSpPr>
        <p:spPr>
          <a:xfrm>
            <a:off x="8778937" y="6496100"/>
            <a:ext cx="360000" cy="360000"/>
          </a:xfrm>
          <a:prstGeom prst="rect">
            <a:avLst/>
          </a:prstGeom>
          <a:noFill/>
        </p:spPr>
        <p:txBody>
          <a:bodyPr wrap="square" rtlCol="0">
            <a:spAutoFit/>
          </a:bodyPr>
          <a:lstStyle/>
          <a:p>
            <a:pPr algn="r"/>
            <a:r>
              <a:rPr lang="ja-JP" altLang="en-US" sz="1200" b="1" dirty="0"/>
              <a:t>２</a:t>
            </a:r>
            <a:endParaRPr kumimoji="1" lang="ja-JP" altLang="en-US" sz="1200" b="1" dirty="0"/>
          </a:p>
        </p:txBody>
      </p:sp>
    </p:spTree>
    <p:extLst>
      <p:ext uri="{BB962C8B-B14F-4D97-AF65-F5344CB8AC3E}">
        <p14:creationId xmlns:p14="http://schemas.microsoft.com/office/powerpoint/2010/main" val="64213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F9B5F5C-184C-56A4-604C-50ABE09E9062}"/>
              </a:ext>
            </a:extLst>
          </p:cNvPr>
          <p:cNvSpPr>
            <a:spLocks noGrp="1"/>
          </p:cNvSpPr>
          <p:nvPr>
            <p:ph type="sldNum" sz="quarter" idx="12"/>
          </p:nvPr>
        </p:nvSpPr>
        <p:spPr/>
        <p:txBody>
          <a:bodyPr/>
          <a:lstStyle/>
          <a:p>
            <a:fld id="{9B6EF87B-DB20-4253-9782-3C634FAD5830}" type="slidenum">
              <a:rPr kumimoji="1" lang="ja-JP" altLang="en-US" smtClean="0"/>
              <a:t>3</a:t>
            </a:fld>
            <a:endParaRPr kumimoji="1" lang="ja-JP" altLang="en-US"/>
          </a:p>
        </p:txBody>
      </p:sp>
      <p:sp>
        <p:nvSpPr>
          <p:cNvPr id="10" name="タイトル 1">
            <a:extLst>
              <a:ext uri="{FF2B5EF4-FFF2-40B4-BE49-F238E27FC236}">
                <a16:creationId xmlns:a16="http://schemas.microsoft.com/office/drawing/2014/main" id="{B735C962-8FA0-409A-A25E-88326ED42FEF}"/>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令和６年度外国人医療体制整備事業</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:84,193</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p>
          <a:p>
            <a:pPr algn="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　　　　　　　　　　　　　　　　　　　　　　　　　　　　　　　　　　　　　　　　　　　（令和５年度予算額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17,122</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grpSp>
        <p:nvGrpSpPr>
          <p:cNvPr id="11" name="グループ化 10">
            <a:extLst>
              <a:ext uri="{FF2B5EF4-FFF2-40B4-BE49-F238E27FC236}">
                <a16:creationId xmlns:a16="http://schemas.microsoft.com/office/drawing/2014/main" id="{2D22C2C8-AC58-4755-A834-C7AA33B32E96}"/>
              </a:ext>
            </a:extLst>
          </p:cNvPr>
          <p:cNvGrpSpPr/>
          <p:nvPr/>
        </p:nvGrpSpPr>
        <p:grpSpPr>
          <a:xfrm>
            <a:off x="67612" y="546233"/>
            <a:ext cx="9013123" cy="6231345"/>
            <a:chOff x="6115122" y="3165742"/>
            <a:chExt cx="2957522" cy="6911601"/>
          </a:xfrm>
        </p:grpSpPr>
        <p:sp>
          <p:nvSpPr>
            <p:cNvPr id="19" name="サブタイトル 2">
              <a:extLst>
                <a:ext uri="{FF2B5EF4-FFF2-40B4-BE49-F238E27FC236}">
                  <a16:creationId xmlns:a16="http://schemas.microsoft.com/office/drawing/2014/main" id="{8F39B904-94F3-4682-A2F0-AFE2DF02140C}"/>
                </a:ext>
              </a:extLst>
            </p:cNvPr>
            <p:cNvSpPr txBox="1">
              <a:spLocks/>
            </p:cNvSpPr>
            <p:nvPr/>
          </p:nvSpPr>
          <p:spPr>
            <a:xfrm>
              <a:off x="6119428" y="3888193"/>
              <a:ext cx="2953216" cy="6189150"/>
            </a:xfrm>
            <a:prstGeom prst="rect">
              <a:avLst/>
            </a:prstGeom>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400" dirty="0">
                <a:solidFill>
                  <a:schemeClr val="tx1"/>
                </a:solidFill>
              </a:endParaRPr>
            </a:p>
          </p:txBody>
        </p:sp>
        <p:sp>
          <p:nvSpPr>
            <p:cNvPr id="20" name="正方形/長方形 19">
              <a:extLst>
                <a:ext uri="{FF2B5EF4-FFF2-40B4-BE49-F238E27FC236}">
                  <a16:creationId xmlns:a16="http://schemas.microsoft.com/office/drawing/2014/main" id="{00AFC305-FE95-49C7-8D58-ABAC443F938A}"/>
                </a:ext>
              </a:extLst>
            </p:cNvPr>
            <p:cNvSpPr/>
            <p:nvPr/>
          </p:nvSpPr>
          <p:spPr>
            <a:xfrm>
              <a:off x="6148960" y="3955029"/>
              <a:ext cx="2894152" cy="10781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900" dirty="0">
                  <a:latin typeface="Meiryo UI" panose="020B0604030504040204" pitchFamily="50" charset="-128"/>
                  <a:ea typeface="Meiryo UI" panose="020B0604030504040204" pitchFamily="50" charset="-128"/>
                </a:rPr>
                <a:t>　</a:t>
              </a:r>
            </a:p>
          </p:txBody>
        </p:sp>
        <p:sp>
          <p:nvSpPr>
            <p:cNvPr id="21" name="正方形/長方形 20">
              <a:extLst>
                <a:ext uri="{FF2B5EF4-FFF2-40B4-BE49-F238E27FC236}">
                  <a16:creationId xmlns:a16="http://schemas.microsoft.com/office/drawing/2014/main" id="{86F9F046-A741-4BA0-B8BD-2D72776B81E0}"/>
                </a:ext>
              </a:extLst>
            </p:cNvPr>
            <p:cNvSpPr/>
            <p:nvPr/>
          </p:nvSpPr>
          <p:spPr>
            <a:xfrm>
              <a:off x="6115122" y="3165742"/>
              <a:ext cx="2953216" cy="3993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５　外国人医療体制情報発信事業</a:t>
              </a:r>
            </a:p>
            <a:p>
              <a:pPr algn="ctr"/>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予算額：</a:t>
              </a:r>
              <a:r>
                <a:rPr kumimoji="1" lang="en-US" altLang="ja-JP" sz="1000" u="sng" dirty="0">
                  <a:latin typeface="Meiryo UI" panose="020B0604030504040204" pitchFamily="50" charset="-128"/>
                  <a:ea typeface="Meiryo UI" panose="020B0604030504040204" pitchFamily="50" charset="-128"/>
                </a:rPr>
                <a:t>17,561</a:t>
              </a:r>
              <a:r>
                <a:rPr kumimoji="1" lang="ja-JP" altLang="en-US" sz="1000" u="sng" dirty="0">
                  <a:latin typeface="Meiryo UI" panose="020B0604030504040204" pitchFamily="50" charset="-128"/>
                  <a:ea typeface="Meiryo UI" panose="020B0604030504040204" pitchFamily="50" charset="-128"/>
                </a:rPr>
                <a:t>千円</a:t>
              </a:r>
              <a:r>
                <a:rPr kumimoji="1" lang="en-US" altLang="ja-JP" sz="1000" u="sng" dirty="0">
                  <a:latin typeface="Meiryo UI" panose="020B0604030504040204" pitchFamily="50" charset="-128"/>
                  <a:ea typeface="Meiryo UI" panose="020B0604030504040204" pitchFamily="50" charset="-128"/>
                </a:rPr>
                <a:t>】</a:t>
              </a:r>
            </a:p>
          </p:txBody>
        </p:sp>
      </p:grpSp>
      <p:sp>
        <p:nvSpPr>
          <p:cNvPr id="23" name="正方形/長方形 22">
            <a:extLst>
              <a:ext uri="{FF2B5EF4-FFF2-40B4-BE49-F238E27FC236}">
                <a16:creationId xmlns:a16="http://schemas.microsoft.com/office/drawing/2014/main" id="{BEB46C39-AF2F-40B7-BD04-74E5153EBEBD}"/>
              </a:ext>
            </a:extLst>
          </p:cNvPr>
          <p:cNvSpPr/>
          <p:nvPr/>
        </p:nvSpPr>
        <p:spPr>
          <a:xfrm>
            <a:off x="76389" y="978783"/>
            <a:ext cx="9000000" cy="216000"/>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900" b="1" dirty="0">
                <a:latin typeface="HGPｺﾞｼｯｸM" panose="020B0600000000000000" pitchFamily="50" charset="-128"/>
                <a:ea typeface="HGPｺﾞｼｯｸM" panose="020B0600000000000000" pitchFamily="50" charset="-128"/>
              </a:rPr>
              <a:t>情報発信</a:t>
            </a:r>
            <a:endParaRPr kumimoji="1" lang="ja-JP" altLang="en-US" sz="900" b="1" dirty="0">
              <a:latin typeface="HGPｺﾞｼｯｸM" panose="020B0600000000000000" pitchFamily="50" charset="-128"/>
              <a:ea typeface="HGPｺﾞｼｯｸM" panose="020B0600000000000000" pitchFamily="50" charset="-128"/>
            </a:endParaRPr>
          </a:p>
        </p:txBody>
      </p:sp>
      <p:sp>
        <p:nvSpPr>
          <p:cNvPr id="25" name="テキスト ボックス 24">
            <a:extLst>
              <a:ext uri="{FF2B5EF4-FFF2-40B4-BE49-F238E27FC236}">
                <a16:creationId xmlns:a16="http://schemas.microsoft.com/office/drawing/2014/main" id="{191B3FA4-7F3E-45D1-B36B-CD4CD21D8E91}"/>
              </a:ext>
            </a:extLst>
          </p:cNvPr>
          <p:cNvSpPr txBox="1"/>
          <p:nvPr/>
        </p:nvSpPr>
        <p:spPr>
          <a:xfrm>
            <a:off x="157611" y="1328338"/>
            <a:ext cx="8820000" cy="792000"/>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（１）</a:t>
            </a:r>
            <a:r>
              <a:rPr kumimoji="1" lang="ja-JP" altLang="en-US" sz="1200" b="1" dirty="0">
                <a:latin typeface="Meiryo UI" panose="020B0604030504040204" pitchFamily="50" charset="-128"/>
                <a:ea typeface="Meiryo UI" panose="020B0604030504040204" pitchFamily="50" charset="-128"/>
              </a:rPr>
              <a:t>外国人医療体制情報発信事業</a:t>
            </a:r>
            <a:r>
              <a:rPr kumimoji="1"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予算額：</a:t>
            </a:r>
            <a:r>
              <a:rPr lang="en-US" altLang="ja-JP" sz="1200" dirty="0">
                <a:latin typeface="Meiryo UI" panose="020B0604030504040204" pitchFamily="50" charset="-128"/>
                <a:ea typeface="Meiryo UI" panose="020B0604030504040204" pitchFamily="50" charset="-128"/>
              </a:rPr>
              <a:t>1,093</a:t>
            </a:r>
            <a:r>
              <a:rPr lang="ja-JP" altLang="en-US" sz="1200" dirty="0">
                <a:latin typeface="Meiryo UI" panose="020B0604030504040204" pitchFamily="50" charset="-128"/>
                <a:ea typeface="Meiryo UI" panose="020B0604030504040204" pitchFamily="50" charset="-128"/>
              </a:rPr>
              <a:t>千円</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来阪・在留外国人等を対象に医療情報等の発信を目的とした多言語情報ポータルサイト「おおさかメディカルネット </a:t>
            </a:r>
            <a:r>
              <a:rPr lang="en-US" altLang="ja-JP" sz="1200" dirty="0">
                <a:latin typeface="Meiryo UI" panose="020B0604030504040204" pitchFamily="50" charset="-128"/>
                <a:ea typeface="Meiryo UI" panose="020B0604030504040204" pitchFamily="50" charset="-128"/>
              </a:rPr>
              <a:t>for</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Foreigners</a:t>
            </a:r>
            <a:r>
              <a:rPr lang="ja-JP" altLang="en-US" sz="1200" dirty="0">
                <a:latin typeface="Meiryo UI" panose="020B0604030504040204" pitchFamily="50" charset="-128"/>
                <a:ea typeface="Meiryo UI" panose="020B0604030504040204" pitchFamily="50" charset="-128"/>
              </a:rPr>
              <a:t>」の掲載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内容をアップデート（追記・修正・削除等）する。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「外国人患者受入れ医療機関」にかかる情報をはじめ、外国人にとって役立つ医療情報について、時点修正を行う。</a:t>
            </a:r>
            <a:endParaRPr lang="en-US" altLang="ja-JP" sz="12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7048279D-E2BA-4D9D-9747-B99B7E19A5DE}"/>
              </a:ext>
            </a:extLst>
          </p:cNvPr>
          <p:cNvSpPr/>
          <p:nvPr/>
        </p:nvSpPr>
        <p:spPr>
          <a:xfrm>
            <a:off x="153266" y="2355308"/>
            <a:ext cx="8820001" cy="4356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900" dirty="0">
                <a:latin typeface="Meiryo UI" panose="020B0604030504040204" pitchFamily="50" charset="-128"/>
                <a:ea typeface="Meiryo UI" panose="020B0604030504040204" pitchFamily="50" charset="-128"/>
              </a:rPr>
              <a:t>　</a:t>
            </a:r>
          </a:p>
        </p:txBody>
      </p:sp>
      <p:sp>
        <p:nvSpPr>
          <p:cNvPr id="26" name="テキスト ボックス 25">
            <a:extLst>
              <a:ext uri="{FF2B5EF4-FFF2-40B4-BE49-F238E27FC236}">
                <a16:creationId xmlns:a16="http://schemas.microsoft.com/office/drawing/2014/main" id="{2CA718E9-3E71-4A56-94A7-F7D2B20D6F56}"/>
              </a:ext>
            </a:extLst>
          </p:cNvPr>
          <p:cNvSpPr txBox="1"/>
          <p:nvPr/>
        </p:nvSpPr>
        <p:spPr>
          <a:xfrm>
            <a:off x="171869" y="2382799"/>
            <a:ext cx="8820000" cy="646331"/>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（２）外国人向け医療情報整備事業</a:t>
            </a:r>
            <a:r>
              <a:rPr lang="en-US" altLang="ja-JP" sz="1200" b="1"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予算額：</a:t>
            </a:r>
            <a:r>
              <a:rPr lang="en-US" altLang="ja-JP" sz="1200" dirty="0">
                <a:latin typeface="Meiryo UI" panose="020B0604030504040204" pitchFamily="50" charset="-128"/>
                <a:ea typeface="Meiryo UI" panose="020B0604030504040204" pitchFamily="50" charset="-128"/>
              </a:rPr>
              <a:t>16,468</a:t>
            </a:r>
            <a:r>
              <a:rPr lang="ja-JP" altLang="en-US" sz="1200" dirty="0">
                <a:latin typeface="Meiryo UI" panose="020B0604030504040204" pitchFamily="50" charset="-128"/>
                <a:ea typeface="Meiryo UI" panose="020B0604030504040204" pitchFamily="50" charset="-128"/>
              </a:rPr>
              <a:t>千円（新規）</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万博を契機に増加が見込まれる来阪外国人が急なケガや疾病により医療機関の受診が必要となった際に必要な情報にスムーズにアクセス</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できるよう、 対応言語にフランス語を追加するなど「おおさかメディカルネット </a:t>
            </a:r>
            <a:r>
              <a:rPr lang="en-US" altLang="ja-JP" sz="1200" dirty="0">
                <a:latin typeface="Meiryo UI" panose="020B0604030504040204" pitchFamily="50" charset="-128"/>
                <a:ea typeface="Meiryo UI" panose="020B0604030504040204" pitchFamily="50" charset="-128"/>
              </a:rPr>
              <a:t>for</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Foreigners</a:t>
            </a:r>
            <a:r>
              <a:rPr lang="ja-JP" altLang="en-US" sz="1200" dirty="0">
                <a:latin typeface="Meiryo UI" panose="020B0604030504040204" pitchFamily="50" charset="-128"/>
                <a:ea typeface="Meiryo UI" panose="020B0604030504040204" pitchFamily="50" charset="-128"/>
              </a:rPr>
              <a:t>」 の充実を図るとともに、及びサイトの周知を行う。</a:t>
            </a:r>
            <a:endParaRPr lang="en-US" altLang="ja-JP" sz="1200" dirty="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8CC0F917-81BD-4C23-BF1E-F527C29DD2F3}"/>
              </a:ext>
            </a:extLst>
          </p:cNvPr>
          <p:cNvGrpSpPr/>
          <p:nvPr/>
        </p:nvGrpSpPr>
        <p:grpSpPr>
          <a:xfrm>
            <a:off x="238223" y="3182092"/>
            <a:ext cx="2808000" cy="3456000"/>
            <a:chOff x="395535" y="3182092"/>
            <a:chExt cx="3047708" cy="3456000"/>
          </a:xfrm>
        </p:grpSpPr>
        <p:sp>
          <p:nvSpPr>
            <p:cNvPr id="35" name="テキスト ボックス 34">
              <a:extLst>
                <a:ext uri="{FF2B5EF4-FFF2-40B4-BE49-F238E27FC236}">
                  <a16:creationId xmlns:a16="http://schemas.microsoft.com/office/drawing/2014/main" id="{242FB409-237D-4EDF-8396-3E0B4BE5F0E0}"/>
                </a:ext>
              </a:extLst>
            </p:cNvPr>
            <p:cNvSpPr txBox="1"/>
            <p:nvPr/>
          </p:nvSpPr>
          <p:spPr>
            <a:xfrm>
              <a:off x="395535" y="3182092"/>
              <a:ext cx="3047708" cy="3456000"/>
            </a:xfrm>
            <a:prstGeom prst="rect">
              <a:avLst/>
            </a:prstGeom>
            <a:noFill/>
            <a:ln>
              <a:solidFill>
                <a:schemeClr val="tx1"/>
              </a:solidFill>
              <a:prstDash val="dash"/>
            </a:ln>
          </p:spPr>
          <p:txBody>
            <a:bodyPr wrap="square" anchor="t">
              <a:spAutoFit/>
            </a:bodyPr>
            <a:lstStyle/>
            <a:p>
              <a:r>
                <a:rPr lang="ja-JP" altLang="en-US" sz="1150" b="1" dirty="0">
                  <a:latin typeface="Meiryo UI" panose="020B0604030504040204" pitchFamily="50" charset="-128"/>
                  <a:ea typeface="Meiryo UI" panose="020B0604030504040204" pitchFamily="50" charset="-128"/>
                </a:rPr>
                <a:t>① 医療のかかり方動画作成</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2,145</a:t>
              </a:r>
              <a:r>
                <a:rPr lang="ja-JP" altLang="en-US" sz="900" dirty="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a:p>
              <a:endParaRPr lang="en-US" altLang="ja-JP" sz="1150" dirty="0">
                <a:latin typeface="Meiryo UI" panose="020B0604030504040204" pitchFamily="50" charset="-128"/>
                <a:ea typeface="Meiryo UI" panose="020B0604030504040204" pitchFamily="50" charset="-128"/>
              </a:endParaRPr>
            </a:p>
            <a:p>
              <a:r>
                <a:rPr lang="ja-JP" altLang="en-US" sz="1150" dirty="0">
                  <a:latin typeface="Meiryo UI" panose="020B0604030504040204" pitchFamily="50" charset="-128"/>
                  <a:ea typeface="Meiryo UI" panose="020B0604030504040204" pitchFamily="50" charset="-128"/>
                </a:rPr>
                <a:t>医療機関を受診する前に必要な日本の医療の仕組みの他、海外旅行保険の加入勧奨や熱中症、感染症の予防についての動画を作成し、「おおさかメディカルネット </a:t>
              </a:r>
              <a:r>
                <a:rPr lang="en-US" altLang="ja-JP" sz="1150" dirty="0">
                  <a:latin typeface="Meiryo UI" panose="020B0604030504040204" pitchFamily="50" charset="-128"/>
                  <a:ea typeface="Meiryo UI" panose="020B0604030504040204" pitchFamily="50" charset="-128"/>
                </a:rPr>
                <a:t>for Foreigners</a:t>
              </a:r>
              <a:r>
                <a:rPr lang="ja-JP" altLang="en-US" sz="1150" dirty="0">
                  <a:latin typeface="Meiryo UI" panose="020B0604030504040204" pitchFamily="50" charset="-128"/>
                  <a:ea typeface="Meiryo UI" panose="020B0604030504040204" pitchFamily="50" charset="-128"/>
                </a:rPr>
                <a:t>」に掲載し、事前に周知をはかることで、スムーズな医療機関の受診につなげる。</a:t>
              </a:r>
              <a:endParaRPr lang="en-US" altLang="ja-JP" sz="1150" dirty="0">
                <a:latin typeface="Meiryo UI" panose="020B0604030504040204" pitchFamily="50" charset="-128"/>
                <a:ea typeface="Meiryo UI" panose="020B0604030504040204" pitchFamily="50" charset="-128"/>
              </a:endParaRPr>
            </a:p>
            <a:p>
              <a:endParaRPr lang="en-US" altLang="ja-JP" sz="1150" dirty="0">
                <a:latin typeface="Meiryo UI" panose="020B0604030504040204" pitchFamily="50" charset="-128"/>
                <a:ea typeface="Meiryo UI" panose="020B0604030504040204" pitchFamily="50" charset="-128"/>
              </a:endParaRPr>
            </a:p>
            <a:p>
              <a:r>
                <a:rPr lang="en-US" altLang="ja-JP" sz="1150" dirty="0">
                  <a:latin typeface="Meiryo UI" panose="020B0604030504040204" pitchFamily="50" charset="-128"/>
                  <a:ea typeface="Meiryo UI" panose="020B0604030504040204" pitchFamily="50" charset="-128"/>
                </a:rPr>
                <a:t>【</a:t>
              </a:r>
              <a:r>
                <a:rPr lang="ja-JP" altLang="en-US" sz="1150" dirty="0">
                  <a:latin typeface="Meiryo UI" panose="020B0604030504040204" pitchFamily="50" charset="-128"/>
                  <a:ea typeface="Meiryo UI" panose="020B0604030504040204" pitchFamily="50" charset="-128"/>
                </a:rPr>
                <a:t>動画内容（イメージ）</a:t>
              </a:r>
              <a:r>
                <a:rPr lang="en-US" altLang="ja-JP" sz="1150" dirty="0">
                  <a:latin typeface="Meiryo UI" panose="020B0604030504040204" pitchFamily="50" charset="-128"/>
                  <a:ea typeface="Meiryo UI" panose="020B0604030504040204" pitchFamily="50" charset="-128"/>
                </a:rPr>
                <a:t>】</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59C9442-E0C9-48CF-B83C-61F9AFC86983}"/>
                </a:ext>
              </a:extLst>
            </p:cNvPr>
            <p:cNvPicPr>
              <a:picLocks/>
            </p:cNvPicPr>
            <p:nvPr/>
          </p:nvPicPr>
          <p:blipFill>
            <a:blip r:embed="rId3"/>
            <a:stretch>
              <a:fillRect/>
            </a:stretch>
          </p:blipFill>
          <p:spPr>
            <a:xfrm>
              <a:off x="456904" y="5060797"/>
              <a:ext cx="2919141" cy="1373670"/>
            </a:xfrm>
            <a:prstGeom prst="rect">
              <a:avLst/>
            </a:prstGeom>
          </p:spPr>
        </p:pic>
      </p:grpSp>
      <p:sp>
        <p:nvSpPr>
          <p:cNvPr id="37" name="テキスト ボックス 36">
            <a:extLst>
              <a:ext uri="{FF2B5EF4-FFF2-40B4-BE49-F238E27FC236}">
                <a16:creationId xmlns:a16="http://schemas.microsoft.com/office/drawing/2014/main" id="{6429310E-B812-4483-B234-E12B45D5C5BE}"/>
              </a:ext>
            </a:extLst>
          </p:cNvPr>
          <p:cNvSpPr txBox="1"/>
          <p:nvPr/>
        </p:nvSpPr>
        <p:spPr>
          <a:xfrm>
            <a:off x="3159266" y="3182092"/>
            <a:ext cx="2808000" cy="3456000"/>
          </a:xfrm>
          <a:prstGeom prst="rect">
            <a:avLst/>
          </a:prstGeom>
          <a:noFill/>
          <a:ln>
            <a:solidFill>
              <a:schemeClr val="tx1"/>
            </a:solidFill>
            <a:prstDash val="dash"/>
          </a:ln>
        </p:spPr>
        <p:txBody>
          <a:bodyPr wrap="square" anchor="t">
            <a:spAutoFit/>
          </a:bodyPr>
          <a:lstStyle/>
          <a:p>
            <a:r>
              <a:rPr lang="ja-JP" altLang="en-US" sz="1150" b="1" dirty="0">
                <a:latin typeface="Meiryo UI" panose="020B0604030504040204" pitchFamily="50" charset="-128"/>
                <a:ea typeface="Meiryo UI" panose="020B0604030504040204" pitchFamily="50" charset="-128"/>
              </a:rPr>
              <a:t>② 「おおさかメディカルネット </a:t>
            </a:r>
            <a:r>
              <a:rPr lang="en-US" altLang="ja-JP" sz="1150" b="1" dirty="0">
                <a:latin typeface="Meiryo UI" panose="020B0604030504040204" pitchFamily="50" charset="-128"/>
                <a:ea typeface="Meiryo UI" panose="020B0604030504040204" pitchFamily="50" charset="-128"/>
              </a:rPr>
              <a:t>for </a:t>
            </a:r>
          </a:p>
          <a:p>
            <a:r>
              <a:rPr lang="ja-JP" altLang="en-US" sz="1150" b="1" dirty="0">
                <a:latin typeface="Meiryo UI" panose="020B0604030504040204" pitchFamily="50" charset="-128"/>
                <a:ea typeface="Meiryo UI" panose="020B0604030504040204" pitchFamily="50" charset="-128"/>
              </a:rPr>
              <a:t>　　</a:t>
            </a:r>
            <a:r>
              <a:rPr lang="en-US" altLang="ja-JP" sz="1150" b="1" dirty="0">
                <a:latin typeface="Meiryo UI" panose="020B0604030504040204" pitchFamily="50" charset="-128"/>
                <a:ea typeface="Meiryo UI" panose="020B0604030504040204" pitchFamily="50" charset="-128"/>
              </a:rPr>
              <a:t>Foreigners</a:t>
            </a:r>
            <a:r>
              <a:rPr lang="ja-JP" altLang="en-US" sz="1150" b="1" dirty="0">
                <a:latin typeface="Meiryo UI" panose="020B0604030504040204" pitchFamily="50" charset="-128"/>
                <a:ea typeface="Meiryo UI" panose="020B0604030504040204" pitchFamily="50" charset="-128"/>
              </a:rPr>
              <a:t>」 の更新等</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3,768</a:t>
            </a:r>
            <a:r>
              <a:rPr lang="ja-JP" altLang="en-US" sz="900" dirty="0">
                <a:latin typeface="Meiryo UI" panose="020B0604030504040204" pitchFamily="50" charset="-128"/>
                <a:ea typeface="Meiryo UI" panose="020B0604030504040204" pitchFamily="50" charset="-128"/>
              </a:rPr>
              <a:t>千円）</a:t>
            </a:r>
          </a:p>
          <a:p>
            <a:r>
              <a:rPr lang="ja-JP" altLang="en-US" sz="800" b="1"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1150" dirty="0">
                <a:latin typeface="Meiryo UI" panose="020B0604030504040204" pitchFamily="50" charset="-128"/>
                <a:ea typeface="Meiryo UI" panose="020B0604030504040204" pitchFamily="50" charset="-128"/>
              </a:rPr>
              <a:t>万博公式参加国の主要言語であるフランス語を対応言語に追加し、外国語で受診可能な医療機関の紹介窓口</a:t>
            </a:r>
            <a:r>
              <a:rPr lang="en-US" altLang="ja-JP" sz="900" dirty="0">
                <a:latin typeface="Meiryo UI" panose="020B0604030504040204" pitchFamily="50" charset="-128"/>
                <a:ea typeface="Meiryo UI" panose="020B0604030504040204" pitchFamily="50" charset="-128"/>
              </a:rPr>
              <a:t>(※)</a:t>
            </a:r>
            <a:r>
              <a:rPr lang="ja-JP" altLang="en-US" sz="1150" dirty="0">
                <a:latin typeface="Meiryo UI" panose="020B0604030504040204" pitchFamily="50" charset="-128"/>
                <a:ea typeface="Meiryo UI" panose="020B0604030504040204" pitchFamily="50" charset="-128"/>
              </a:rPr>
              <a:t>へ案内できるよう改修する。</a:t>
            </a:r>
            <a:endParaRPr lang="en-US" altLang="ja-JP" sz="115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日本政府観光局（</a:t>
            </a:r>
            <a:r>
              <a:rPr lang="en-US" altLang="ja-JP" sz="900" dirty="0">
                <a:latin typeface="Meiryo UI" panose="020B0604030504040204" pitchFamily="50" charset="-128"/>
                <a:ea typeface="Meiryo UI" panose="020B0604030504040204" pitchFamily="50" charset="-128"/>
              </a:rPr>
              <a:t>JNTO</a:t>
            </a:r>
            <a:r>
              <a:rPr lang="ja-JP" altLang="en-US" sz="900" dirty="0">
                <a:latin typeface="Meiryo UI" panose="020B0604030504040204" pitchFamily="50" charset="-128"/>
                <a:ea typeface="Meiryo UI" panose="020B0604030504040204" pitchFamily="50" charset="-128"/>
              </a:rPr>
              <a:t>）の</a:t>
            </a:r>
            <a:r>
              <a:rPr lang="en-US" altLang="ja-JP" sz="900" dirty="0">
                <a:latin typeface="Meiryo UI" panose="020B0604030504040204" pitchFamily="50" charset="-128"/>
                <a:ea typeface="Meiryo UI" panose="020B0604030504040204" pitchFamily="50" charset="-128"/>
              </a:rPr>
              <a:t>HP</a:t>
            </a:r>
          </a:p>
          <a:p>
            <a:r>
              <a:rPr lang="en-US" altLang="ja-JP" sz="900" dirty="0">
                <a:latin typeface="Meiryo UI" panose="020B0604030504040204" pitchFamily="50" charset="-128"/>
                <a:ea typeface="Meiryo UI" panose="020B0604030504040204" pitchFamily="50" charset="-128"/>
              </a:rPr>
              <a:t>※Japan Visitor Hotline</a:t>
            </a:r>
          </a:p>
          <a:p>
            <a:endParaRPr lang="en-US" altLang="ja-JP" sz="115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15C8815B-7C48-40E9-B63D-6A109AF0348E}"/>
              </a:ext>
            </a:extLst>
          </p:cNvPr>
          <p:cNvPicPr>
            <a:picLocks noChangeAspect="1"/>
          </p:cNvPicPr>
          <p:nvPr/>
        </p:nvPicPr>
        <p:blipFill rotWithShape="1">
          <a:blip r:embed="rId4"/>
          <a:srcRect t="17460"/>
          <a:stretch/>
        </p:blipFill>
        <p:spPr>
          <a:xfrm>
            <a:off x="4191170" y="4728042"/>
            <a:ext cx="1679035" cy="1828446"/>
          </a:xfrm>
          <a:prstGeom prst="rect">
            <a:avLst/>
          </a:prstGeom>
          <a:ln>
            <a:solidFill>
              <a:srgbClr val="002060"/>
            </a:solidFill>
          </a:ln>
        </p:spPr>
      </p:pic>
      <p:sp>
        <p:nvSpPr>
          <p:cNvPr id="49" name="テキスト ボックス 48">
            <a:extLst>
              <a:ext uri="{FF2B5EF4-FFF2-40B4-BE49-F238E27FC236}">
                <a16:creationId xmlns:a16="http://schemas.microsoft.com/office/drawing/2014/main" id="{DF380B70-933C-49AA-8040-44D26B032491}"/>
              </a:ext>
            </a:extLst>
          </p:cNvPr>
          <p:cNvSpPr txBox="1"/>
          <p:nvPr/>
        </p:nvSpPr>
        <p:spPr>
          <a:xfrm>
            <a:off x="6085253" y="3191055"/>
            <a:ext cx="2808000" cy="3456000"/>
          </a:xfrm>
          <a:prstGeom prst="rect">
            <a:avLst/>
          </a:prstGeom>
          <a:noFill/>
          <a:ln>
            <a:solidFill>
              <a:schemeClr val="tx1"/>
            </a:solidFill>
            <a:prstDash val="dash"/>
          </a:ln>
        </p:spPr>
        <p:txBody>
          <a:bodyPr wrap="square" anchor="t">
            <a:spAutoFit/>
          </a:bodyPr>
          <a:lstStyle/>
          <a:p>
            <a:r>
              <a:rPr lang="ja-JP" altLang="en-US" sz="1150" b="1" dirty="0">
                <a:latin typeface="Meiryo UI" panose="020B0604030504040204" pitchFamily="50" charset="-128"/>
                <a:ea typeface="Meiryo UI" panose="020B0604030504040204" pitchFamily="50" charset="-128"/>
              </a:rPr>
              <a:t>③ 「おおさかメディカルネット </a:t>
            </a:r>
            <a:r>
              <a:rPr lang="en-US" altLang="ja-JP" sz="1150" b="1" dirty="0">
                <a:latin typeface="Meiryo UI" panose="020B0604030504040204" pitchFamily="50" charset="-128"/>
                <a:ea typeface="Meiryo UI" panose="020B0604030504040204" pitchFamily="50" charset="-128"/>
              </a:rPr>
              <a:t>for </a:t>
            </a:r>
          </a:p>
          <a:p>
            <a:r>
              <a:rPr lang="ja-JP" altLang="en-US" sz="1150" b="1" dirty="0">
                <a:latin typeface="Meiryo UI" panose="020B0604030504040204" pitchFamily="50" charset="-128"/>
                <a:ea typeface="Meiryo UI" panose="020B0604030504040204" pitchFamily="50" charset="-128"/>
              </a:rPr>
              <a:t>　　</a:t>
            </a:r>
            <a:r>
              <a:rPr lang="en-US" altLang="ja-JP" sz="1150" b="1" dirty="0">
                <a:latin typeface="Meiryo UI" panose="020B0604030504040204" pitchFamily="50" charset="-128"/>
                <a:ea typeface="Meiryo UI" panose="020B0604030504040204" pitchFamily="50" charset="-128"/>
              </a:rPr>
              <a:t>Foreigners</a:t>
            </a:r>
            <a:r>
              <a:rPr lang="ja-JP" altLang="en-US" sz="1150" b="1" dirty="0">
                <a:latin typeface="Meiryo UI" panose="020B0604030504040204" pitchFamily="50" charset="-128"/>
                <a:ea typeface="Meiryo UI" panose="020B0604030504040204" pitchFamily="50" charset="-128"/>
              </a:rPr>
              <a:t>」 の周知</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10,555</a:t>
            </a:r>
            <a:r>
              <a:rPr lang="ja-JP" altLang="en-US" sz="900" dirty="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150" dirty="0">
                <a:latin typeface="Meiryo UI" panose="020B0604030504040204" pitchFamily="50" charset="-128"/>
                <a:ea typeface="Meiryo UI" panose="020B0604030504040204" pitchFamily="50" charset="-128"/>
              </a:rPr>
              <a:t>現状、外国人に対し、「おおさかメディカルネット </a:t>
            </a:r>
            <a:r>
              <a:rPr lang="en-US" altLang="ja-JP" sz="1150" dirty="0">
                <a:latin typeface="Meiryo UI" panose="020B0604030504040204" pitchFamily="50" charset="-128"/>
                <a:ea typeface="Meiryo UI" panose="020B0604030504040204" pitchFamily="50" charset="-128"/>
              </a:rPr>
              <a:t>for Foreigners</a:t>
            </a:r>
            <a:r>
              <a:rPr lang="ja-JP" altLang="en-US" sz="1150" dirty="0">
                <a:latin typeface="Meiryo UI" panose="020B0604030504040204" pitchFamily="50" charset="-128"/>
                <a:ea typeface="Meiryo UI" panose="020B0604030504040204" pitchFamily="50" charset="-128"/>
              </a:rPr>
              <a:t>」 の周知が充分とは言えないため、周知資材を作成し、外国人観光客が訪れる場所での情報発信を行う。</a:t>
            </a:r>
            <a:endParaRPr lang="en-US" altLang="ja-JP" sz="115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endParaRPr lang="en-US" altLang="ja-JP" sz="115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5BD5114C-DC3D-4B31-BEAF-967F00203B60}"/>
              </a:ext>
            </a:extLst>
          </p:cNvPr>
          <p:cNvSpPr/>
          <p:nvPr/>
        </p:nvSpPr>
        <p:spPr>
          <a:xfrm>
            <a:off x="4216596" y="6212227"/>
            <a:ext cx="810000" cy="30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102ED9D2-2AFF-4956-8C97-9EC2A5F79170}"/>
              </a:ext>
            </a:extLst>
          </p:cNvPr>
          <p:cNvSpPr/>
          <p:nvPr/>
        </p:nvSpPr>
        <p:spPr>
          <a:xfrm>
            <a:off x="6146379" y="4533308"/>
            <a:ext cx="2697455" cy="2052000"/>
          </a:xfrm>
          <a:prstGeom prst="roundRect">
            <a:avLst>
              <a:gd name="adj" fmla="val 768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47" name="吹き出し: 四角形 46">
            <a:extLst>
              <a:ext uri="{FF2B5EF4-FFF2-40B4-BE49-F238E27FC236}">
                <a16:creationId xmlns:a16="http://schemas.microsoft.com/office/drawing/2014/main" id="{ECBBAD2E-B857-47B0-8582-433CF52B3C8E}"/>
              </a:ext>
            </a:extLst>
          </p:cNvPr>
          <p:cNvSpPr/>
          <p:nvPr/>
        </p:nvSpPr>
        <p:spPr>
          <a:xfrm>
            <a:off x="3224877" y="6196719"/>
            <a:ext cx="900000" cy="360000"/>
          </a:xfrm>
          <a:prstGeom prst="wedgeRectCallout">
            <a:avLst>
              <a:gd name="adj1" fmla="val 64098"/>
              <a:gd name="adj2" fmla="val 24372"/>
            </a:avLst>
          </a:prstGeom>
          <a:solidFill>
            <a:schemeClr val="accent6">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800" dirty="0">
                <a:latin typeface="Meiryo UI" panose="020B0604030504040204" pitchFamily="50" charset="-128"/>
                <a:ea typeface="Meiryo UI" panose="020B0604030504040204" pitchFamily="50" charset="-128"/>
              </a:rPr>
              <a:t>令和６年６月～</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フランス語を追加</a:t>
            </a:r>
            <a:endParaRPr kumimoji="1" lang="ja-JP" altLang="en-US" sz="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993C992-0391-4A56-804F-4DF00EE3F855}"/>
              </a:ext>
            </a:extLst>
          </p:cNvPr>
          <p:cNvSpPr txBox="1"/>
          <p:nvPr/>
        </p:nvSpPr>
        <p:spPr>
          <a:xfrm>
            <a:off x="6152063" y="4625401"/>
            <a:ext cx="2700000" cy="1892826"/>
          </a:xfrm>
          <a:prstGeom prst="rect">
            <a:avLst/>
          </a:prstGeom>
          <a:noFill/>
          <a:ln>
            <a:noFill/>
          </a:ln>
        </p:spPr>
        <p:txBody>
          <a:bodyPr wrap="square" rtlCol="0" anchor="ctr">
            <a:spAutoFit/>
          </a:bodyPr>
          <a:lstStyle/>
          <a:p>
            <a:r>
              <a:rPr kumimoji="1" lang="ja-JP" altLang="en-US" sz="900" dirty="0">
                <a:latin typeface="Meiryo UI" panose="020B0604030504040204" pitchFamily="50" charset="-128"/>
                <a:ea typeface="Meiryo UI" panose="020B0604030504040204" pitchFamily="50" charset="-128"/>
              </a:rPr>
              <a:t>（周知方法）</a:t>
            </a:r>
          </a:p>
          <a:p>
            <a:r>
              <a:rPr kumimoji="1" lang="ja-JP" altLang="en-US" sz="900" dirty="0">
                <a:latin typeface="Meiryo UI" panose="020B0604030504040204" pitchFamily="50" charset="-128"/>
                <a:ea typeface="Meiryo UI" panose="020B0604030504040204" pitchFamily="50" charset="-128"/>
              </a:rPr>
              <a:t>・急な病気やケガになった際にすぐアクセスできる「携帯</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性」を考慮し、「クレジットカード型の周知資材」を作成</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する。</a:t>
            </a:r>
          </a:p>
          <a:p>
            <a:r>
              <a:rPr kumimoji="1" lang="ja-JP" altLang="en-US" sz="900" dirty="0">
                <a:latin typeface="Meiryo UI" panose="020B0604030504040204" pitchFamily="50" charset="-128"/>
                <a:ea typeface="Meiryo UI" panose="020B0604030504040204" pitchFamily="50" charset="-128"/>
              </a:rPr>
              <a:t>・外国人観光客の興味を引くデザインとして、「キャラク</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ター（もずやん）」や「大阪の名所（大阪城など）」を</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掲載する。</a:t>
            </a:r>
          </a:p>
          <a:p>
            <a:r>
              <a:rPr kumimoji="1" lang="ja-JP" altLang="en-US" sz="900" dirty="0">
                <a:latin typeface="Meiryo UI" panose="020B0604030504040204" pitchFamily="50" charset="-128"/>
                <a:ea typeface="Meiryo UI" panose="020B0604030504040204" pitchFamily="50" charset="-128"/>
              </a:rPr>
              <a:t>・来阪外国人の動線を考慮し、以下の場所に「クレジッ</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トカード型の周知資材」を設置する。</a:t>
            </a:r>
          </a:p>
          <a:p>
            <a:r>
              <a:rPr kumimoji="1" lang="ja-JP" altLang="en-US" sz="900" dirty="0">
                <a:latin typeface="Meiryo UI" panose="020B0604030504040204" pitchFamily="50" charset="-128"/>
                <a:ea typeface="Meiryo UI" panose="020B0604030504040204" pitchFamily="50" charset="-128"/>
              </a:rPr>
              <a:t>　① 関空の国際線到着ロビー内の「関西ツーリスト</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インフォメーションセンター」及び「関西空港駅」</a:t>
            </a:r>
          </a:p>
          <a:p>
            <a:r>
              <a:rPr kumimoji="1" lang="ja-JP" altLang="en-US" sz="900" dirty="0">
                <a:latin typeface="Meiryo UI" panose="020B0604030504040204" pitchFamily="50" charset="-128"/>
                <a:ea typeface="Meiryo UI" panose="020B0604030504040204" pitchFamily="50" charset="-128"/>
              </a:rPr>
              <a:t>　② 大阪市内の観光案内所（梅田・新大阪・難波）</a:t>
            </a:r>
          </a:p>
          <a:p>
            <a:r>
              <a:rPr kumimoji="1" lang="ja-JP" altLang="en-US" sz="900" dirty="0">
                <a:latin typeface="Meiryo UI" panose="020B0604030504040204" pitchFamily="50" charset="-128"/>
                <a:ea typeface="Meiryo UI" panose="020B0604030504040204" pitchFamily="50" charset="-128"/>
              </a:rPr>
              <a:t>　③ ホテル・旅館のロビー など</a:t>
            </a:r>
          </a:p>
        </p:txBody>
      </p:sp>
      <p:sp>
        <p:nvSpPr>
          <p:cNvPr id="24" name="テキスト ボックス 23">
            <a:extLst>
              <a:ext uri="{FF2B5EF4-FFF2-40B4-BE49-F238E27FC236}">
                <a16:creationId xmlns:a16="http://schemas.microsoft.com/office/drawing/2014/main" id="{942CAC0A-7E7F-443C-A6E4-B4353F6419CF}"/>
              </a:ext>
            </a:extLst>
          </p:cNvPr>
          <p:cNvSpPr txBox="1"/>
          <p:nvPr/>
        </p:nvSpPr>
        <p:spPr>
          <a:xfrm>
            <a:off x="8778937" y="6496099"/>
            <a:ext cx="360000" cy="360000"/>
          </a:xfrm>
          <a:prstGeom prst="rect">
            <a:avLst/>
          </a:prstGeom>
          <a:noFill/>
        </p:spPr>
        <p:txBody>
          <a:bodyPr wrap="square" rtlCol="0">
            <a:spAutoFit/>
          </a:bodyPr>
          <a:lstStyle/>
          <a:p>
            <a:pPr algn="r"/>
            <a:r>
              <a:rPr kumimoji="1" lang="ja-JP" altLang="en-US" sz="1200" b="1" dirty="0"/>
              <a:t>３</a:t>
            </a:r>
          </a:p>
        </p:txBody>
      </p:sp>
    </p:spTree>
    <p:extLst>
      <p:ext uri="{BB962C8B-B14F-4D97-AF65-F5344CB8AC3E}">
        <p14:creationId xmlns:p14="http://schemas.microsoft.com/office/powerpoint/2010/main" val="28542362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17333</TotalTime>
  <Words>1442</Words>
  <Application>Microsoft Office PowerPoint</Application>
  <PresentationFormat>画面に合わせる (4:3)</PresentationFormat>
  <Paragraphs>166</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HGPｺﾞｼｯｸM</vt:lpstr>
      <vt:lpstr>HGP創英角ｺﾞｼｯｸUB</vt:lpstr>
      <vt:lpstr>HGS創英角ｺﾞｼｯｸUB</vt:lpstr>
      <vt:lpstr>Meiryo UI</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資料２ 府・国のこれまでの取組みと 国の今後の動き</dc:title>
  <dc:creator>HOSTNAME</dc:creator>
  <cp:lastModifiedBy>原　慎太郎</cp:lastModifiedBy>
  <cp:revision>1081</cp:revision>
  <cp:lastPrinted>2024-09-09T04:07:25Z</cp:lastPrinted>
  <dcterms:created xsi:type="dcterms:W3CDTF">2018-08-10T07:17:34Z</dcterms:created>
  <dcterms:modified xsi:type="dcterms:W3CDTF">2024-09-25T06:19:35Z</dcterms:modified>
</cp:coreProperties>
</file>