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480175"/>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1"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946" y="58"/>
      </p:cViewPr>
      <p:guideLst>
        <p:guide orient="horz" pos="2721"/>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7046" cy="34193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567" y="0"/>
            <a:ext cx="4307046" cy="341936"/>
          </a:xfrm>
          <a:prstGeom prst="rect">
            <a:avLst/>
          </a:prstGeom>
        </p:spPr>
        <p:txBody>
          <a:bodyPr vert="horz" lIns="91440" tIns="45720" rIns="91440" bIns="45720" rtlCol="0"/>
          <a:lstStyle>
            <a:lvl1pPr algn="r">
              <a:defRPr sz="1200"/>
            </a:lvl1pPr>
          </a:lstStyle>
          <a:p>
            <a:fld id="{0A70EBD9-7DC1-4D44-A970-7BC159984D0F}" type="datetimeFigureOut">
              <a:rPr kumimoji="1" lang="ja-JP" altLang="en-US" smtClean="0"/>
              <a:t>2024/2/27</a:t>
            </a:fld>
            <a:endParaRPr kumimoji="1" lang="ja-JP" altLang="en-US"/>
          </a:p>
        </p:txBody>
      </p:sp>
      <p:sp>
        <p:nvSpPr>
          <p:cNvPr id="4" name="スライド イメージ プレースホルダー 3"/>
          <p:cNvSpPr>
            <a:spLocks noGrp="1" noRot="1" noChangeAspect="1"/>
          </p:cNvSpPr>
          <p:nvPr>
            <p:ph type="sldImg" idx="2"/>
          </p:nvPr>
        </p:nvSpPr>
        <p:spPr>
          <a:xfrm>
            <a:off x="3349625" y="850900"/>
            <a:ext cx="32400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6"/>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265"/>
            <a:ext cx="4307046" cy="3419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567" y="6465265"/>
            <a:ext cx="4307046" cy="341935"/>
          </a:xfrm>
          <a:prstGeom prst="rect">
            <a:avLst/>
          </a:prstGeom>
        </p:spPr>
        <p:txBody>
          <a:bodyPr vert="horz" lIns="91440" tIns="45720" rIns="91440" bIns="45720" rtlCol="0" anchor="b"/>
          <a:lstStyle>
            <a:lvl1pPr algn="r">
              <a:defRPr sz="1200"/>
            </a:lvl1pPr>
          </a:lstStyle>
          <a:p>
            <a:fld id="{83CCA7B4-7F9B-48DF-9032-127153321BB7}" type="slidenum">
              <a:rPr kumimoji="1" lang="ja-JP" altLang="en-US" smtClean="0"/>
              <a:t>‹#›</a:t>
            </a:fld>
            <a:endParaRPr kumimoji="1" lang="ja-JP" altLang="en-US"/>
          </a:p>
        </p:txBody>
      </p:sp>
    </p:spTree>
    <p:extLst>
      <p:ext uri="{BB962C8B-B14F-4D97-AF65-F5344CB8AC3E}">
        <p14:creationId xmlns:p14="http://schemas.microsoft.com/office/powerpoint/2010/main" val="34529451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49625" y="850900"/>
            <a:ext cx="3240088" cy="22971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3CCA7B4-7F9B-48DF-9032-127153321BB7}" type="slidenum">
              <a:rPr kumimoji="1" lang="ja-JP" altLang="en-US" smtClean="0"/>
              <a:t>1</a:t>
            </a:fld>
            <a:endParaRPr kumimoji="1" lang="ja-JP" altLang="en-US"/>
          </a:p>
        </p:txBody>
      </p:sp>
    </p:spTree>
    <p:extLst>
      <p:ext uri="{BB962C8B-B14F-4D97-AF65-F5344CB8AC3E}">
        <p14:creationId xmlns:p14="http://schemas.microsoft.com/office/powerpoint/2010/main" val="1281833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008854"/>
            <a:ext cx="77724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628898"/>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61738"/>
          </a:xfrm>
        </p:spPr>
        <p:txBody>
          <a:bodyPr lIns="0" tIns="0" rIns="0" bIns="0"/>
          <a:lstStyle>
            <a:lvl1pPr>
              <a:defRPr sz="1701" b="0" i="0">
                <a:solidFill>
                  <a:schemeClr val="bg1"/>
                </a:solidFill>
                <a:latin typeface="HGP創英角ｺﾞｼｯｸUB"/>
                <a:cs typeface="HGP創英角ｺﾞｼｯｸUB"/>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61738"/>
          </a:xfrm>
        </p:spPr>
        <p:txBody>
          <a:bodyPr lIns="0" tIns="0" rIns="0" bIns="0"/>
          <a:lstStyle>
            <a:lvl1pPr>
              <a:defRPr sz="1701" b="0" i="0">
                <a:solidFill>
                  <a:schemeClr val="bg1"/>
                </a:solidFill>
                <a:latin typeface="HGP創英角ｺﾞｼｯｸUB"/>
                <a:cs typeface="HGP創英角ｺﾞｼｯｸUB"/>
              </a:defRPr>
            </a:lvl1pPr>
          </a:lstStyle>
          <a:p>
            <a:endParaRPr/>
          </a:p>
        </p:txBody>
      </p:sp>
      <p:sp>
        <p:nvSpPr>
          <p:cNvPr id="3" name="Holder 3"/>
          <p:cNvSpPr>
            <a:spLocks noGrp="1"/>
          </p:cNvSpPr>
          <p:nvPr>
            <p:ph sz="half" idx="2"/>
          </p:nvPr>
        </p:nvSpPr>
        <p:spPr>
          <a:xfrm>
            <a:off x="457200" y="1490440"/>
            <a:ext cx="3977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490440"/>
            <a:ext cx="397764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61738"/>
          </a:xfrm>
        </p:spPr>
        <p:txBody>
          <a:bodyPr lIns="0" tIns="0" rIns="0" bIns="0"/>
          <a:lstStyle>
            <a:lvl1pPr>
              <a:defRPr sz="1701" b="0" i="0">
                <a:solidFill>
                  <a:schemeClr val="bg1"/>
                </a:solidFill>
                <a:latin typeface="HGP創英角ｺﾞｼｯｸUB"/>
                <a:cs typeface="HGP創英角ｺﾞｼｯｸU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2/27/2024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99726" y="136724"/>
            <a:ext cx="7544546" cy="283208"/>
          </a:xfrm>
          <a:prstGeom prst="rect">
            <a:avLst/>
          </a:prstGeom>
        </p:spPr>
        <p:txBody>
          <a:bodyPr wrap="square" lIns="0" tIns="0" rIns="0" bIns="0">
            <a:spAutoFit/>
          </a:bodyPr>
          <a:lstStyle>
            <a:lvl1pPr>
              <a:defRPr sz="1800" b="0" i="0">
                <a:solidFill>
                  <a:schemeClr val="bg1"/>
                </a:solidFill>
                <a:latin typeface="HGP創英角ｺﾞｼｯｸUB"/>
                <a:cs typeface="HGP創英角ｺﾞｼｯｸUB"/>
              </a:defRPr>
            </a:lvl1pPr>
          </a:lstStyle>
          <a:p>
            <a:endParaRPr/>
          </a:p>
        </p:txBody>
      </p:sp>
      <p:sp>
        <p:nvSpPr>
          <p:cNvPr id="3" name="Holder 3"/>
          <p:cNvSpPr>
            <a:spLocks noGrp="1"/>
          </p:cNvSpPr>
          <p:nvPr>
            <p:ph type="body" idx="1"/>
          </p:nvPr>
        </p:nvSpPr>
        <p:spPr>
          <a:xfrm>
            <a:off x="457200" y="1490440"/>
            <a:ext cx="8229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026563"/>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026563"/>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2/27/2024</a:t>
            </a:fld>
            <a:endParaRPr lang="en-US"/>
          </a:p>
        </p:txBody>
      </p:sp>
      <p:sp>
        <p:nvSpPr>
          <p:cNvPr id="6" name="Holder 6"/>
          <p:cNvSpPr>
            <a:spLocks noGrp="1"/>
          </p:cNvSpPr>
          <p:nvPr>
            <p:ph type="sldNum" sz="quarter" idx="7"/>
          </p:nvPr>
        </p:nvSpPr>
        <p:spPr>
          <a:xfrm>
            <a:off x="6583680" y="6026563"/>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32008">
        <a:defRPr>
          <a:latin typeface="+mn-lt"/>
          <a:ea typeface="+mn-ea"/>
          <a:cs typeface="+mn-cs"/>
        </a:defRPr>
      </a:lvl2pPr>
      <a:lvl3pPr marL="864017">
        <a:defRPr>
          <a:latin typeface="+mn-lt"/>
          <a:ea typeface="+mn-ea"/>
          <a:cs typeface="+mn-cs"/>
        </a:defRPr>
      </a:lvl3pPr>
      <a:lvl4pPr marL="1296025">
        <a:defRPr>
          <a:latin typeface="+mn-lt"/>
          <a:ea typeface="+mn-ea"/>
          <a:cs typeface="+mn-cs"/>
        </a:defRPr>
      </a:lvl4pPr>
      <a:lvl5pPr marL="1728033">
        <a:defRPr>
          <a:latin typeface="+mn-lt"/>
          <a:ea typeface="+mn-ea"/>
          <a:cs typeface="+mn-cs"/>
        </a:defRPr>
      </a:lvl5pPr>
      <a:lvl6pPr marL="2160041">
        <a:defRPr>
          <a:latin typeface="+mn-lt"/>
          <a:ea typeface="+mn-ea"/>
          <a:cs typeface="+mn-cs"/>
        </a:defRPr>
      </a:lvl6pPr>
      <a:lvl7pPr marL="2592050">
        <a:defRPr>
          <a:latin typeface="+mn-lt"/>
          <a:ea typeface="+mn-ea"/>
          <a:cs typeface="+mn-cs"/>
        </a:defRPr>
      </a:lvl7pPr>
      <a:lvl8pPr marL="3024058">
        <a:defRPr>
          <a:latin typeface="+mn-lt"/>
          <a:ea typeface="+mn-ea"/>
          <a:cs typeface="+mn-cs"/>
        </a:defRPr>
      </a:lvl8pPr>
      <a:lvl9pPr marL="3456066">
        <a:defRPr>
          <a:latin typeface="+mn-lt"/>
          <a:ea typeface="+mn-ea"/>
          <a:cs typeface="+mn-cs"/>
        </a:defRPr>
      </a:lvl9pPr>
    </p:bodyStyle>
    <p:otherStyle>
      <a:lvl1pPr marL="0">
        <a:defRPr>
          <a:latin typeface="+mn-lt"/>
          <a:ea typeface="+mn-ea"/>
          <a:cs typeface="+mn-cs"/>
        </a:defRPr>
      </a:lvl1pPr>
      <a:lvl2pPr marL="432008">
        <a:defRPr>
          <a:latin typeface="+mn-lt"/>
          <a:ea typeface="+mn-ea"/>
          <a:cs typeface="+mn-cs"/>
        </a:defRPr>
      </a:lvl2pPr>
      <a:lvl3pPr marL="864017">
        <a:defRPr>
          <a:latin typeface="+mn-lt"/>
          <a:ea typeface="+mn-ea"/>
          <a:cs typeface="+mn-cs"/>
        </a:defRPr>
      </a:lvl3pPr>
      <a:lvl4pPr marL="1296025">
        <a:defRPr>
          <a:latin typeface="+mn-lt"/>
          <a:ea typeface="+mn-ea"/>
          <a:cs typeface="+mn-cs"/>
        </a:defRPr>
      </a:lvl4pPr>
      <a:lvl5pPr marL="1728033">
        <a:defRPr>
          <a:latin typeface="+mn-lt"/>
          <a:ea typeface="+mn-ea"/>
          <a:cs typeface="+mn-cs"/>
        </a:defRPr>
      </a:lvl5pPr>
      <a:lvl6pPr marL="2160041">
        <a:defRPr>
          <a:latin typeface="+mn-lt"/>
          <a:ea typeface="+mn-ea"/>
          <a:cs typeface="+mn-cs"/>
        </a:defRPr>
      </a:lvl6pPr>
      <a:lvl7pPr marL="2592050">
        <a:defRPr>
          <a:latin typeface="+mn-lt"/>
          <a:ea typeface="+mn-ea"/>
          <a:cs typeface="+mn-cs"/>
        </a:defRPr>
      </a:lvl7pPr>
      <a:lvl8pPr marL="3024058">
        <a:defRPr>
          <a:latin typeface="+mn-lt"/>
          <a:ea typeface="+mn-ea"/>
          <a:cs typeface="+mn-cs"/>
        </a:defRPr>
      </a:lvl8pPr>
      <a:lvl9pPr marL="345606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 name="object 109"/>
          <p:cNvSpPr/>
          <p:nvPr/>
        </p:nvSpPr>
        <p:spPr>
          <a:xfrm>
            <a:off x="3240216" y="1359684"/>
            <a:ext cx="2706296" cy="369370"/>
          </a:xfrm>
          <a:prstGeom prst="rect">
            <a:avLst/>
          </a:prstGeom>
          <a:blipFill>
            <a:blip r:embed="rId3" cstate="print"/>
            <a:stretch>
              <a:fillRect/>
            </a:stretch>
          </a:blipFill>
        </p:spPr>
        <p:txBody>
          <a:bodyPr wrap="square" lIns="0" tIns="0" rIns="0" bIns="0" rtlCol="0"/>
          <a:lstStyle/>
          <a:p>
            <a:endParaRPr sz="1701"/>
          </a:p>
        </p:txBody>
      </p:sp>
      <p:sp>
        <p:nvSpPr>
          <p:cNvPr id="7" name="object 7"/>
          <p:cNvSpPr/>
          <p:nvPr/>
        </p:nvSpPr>
        <p:spPr>
          <a:xfrm>
            <a:off x="6029526" y="3870168"/>
            <a:ext cx="2739074" cy="2558928"/>
          </a:xfrm>
          <a:custGeom>
            <a:avLst/>
            <a:gdLst/>
            <a:ahLst/>
            <a:cxnLst/>
            <a:rect l="l" t="t" r="r" b="b"/>
            <a:pathLst>
              <a:path w="2898775" h="3756659">
                <a:moveTo>
                  <a:pt x="0" y="0"/>
                </a:moveTo>
                <a:lnTo>
                  <a:pt x="2898648" y="0"/>
                </a:lnTo>
                <a:lnTo>
                  <a:pt x="2898648" y="3756660"/>
                </a:lnTo>
                <a:lnTo>
                  <a:pt x="0" y="3756660"/>
                </a:lnTo>
                <a:lnTo>
                  <a:pt x="0" y="0"/>
                </a:lnTo>
                <a:close/>
              </a:path>
            </a:pathLst>
          </a:custGeom>
          <a:ln w="9144">
            <a:solidFill>
              <a:srgbClr val="7C5F9F"/>
            </a:solidFill>
          </a:ln>
        </p:spPr>
        <p:txBody>
          <a:bodyPr wrap="square" lIns="0" tIns="0" rIns="0" bIns="0" rtlCol="0"/>
          <a:lstStyle/>
          <a:p>
            <a:endParaRPr sz="1701"/>
          </a:p>
        </p:txBody>
      </p:sp>
      <p:sp>
        <p:nvSpPr>
          <p:cNvPr id="11" name="object 11"/>
          <p:cNvSpPr/>
          <p:nvPr/>
        </p:nvSpPr>
        <p:spPr>
          <a:xfrm>
            <a:off x="317906" y="381791"/>
            <a:ext cx="8506895" cy="632542"/>
          </a:xfrm>
          <a:prstGeom prst="rect">
            <a:avLst/>
          </a:prstGeom>
          <a:blipFill>
            <a:blip r:embed="rId4" cstate="print"/>
            <a:stretch>
              <a:fillRect/>
            </a:stretch>
          </a:blipFill>
        </p:spPr>
        <p:txBody>
          <a:bodyPr wrap="square" lIns="0" tIns="0" rIns="0" bIns="0" rtlCol="0"/>
          <a:lstStyle/>
          <a:p>
            <a:endParaRPr sz="1701"/>
          </a:p>
        </p:txBody>
      </p:sp>
      <p:sp>
        <p:nvSpPr>
          <p:cNvPr id="12" name="object 12"/>
          <p:cNvSpPr txBox="1">
            <a:spLocks noGrp="1"/>
          </p:cNvSpPr>
          <p:nvPr>
            <p:ph type="title"/>
          </p:nvPr>
        </p:nvSpPr>
        <p:spPr>
          <a:xfrm>
            <a:off x="771008" y="469691"/>
            <a:ext cx="7989151" cy="273856"/>
          </a:xfrm>
          <a:prstGeom prst="rect">
            <a:avLst/>
          </a:prstGeom>
        </p:spPr>
        <p:txBody>
          <a:bodyPr vert="horz" wrap="square" lIns="0" tIns="12000" rIns="0" bIns="0" rtlCol="0">
            <a:spAutoFit/>
          </a:bodyPr>
          <a:lstStyle/>
          <a:p>
            <a:pPr marL="12000">
              <a:spcBef>
                <a:spcPts val="94"/>
              </a:spcBef>
            </a:pPr>
            <a:r>
              <a:rPr>
                <a:latin typeface="HGS創英角ｺﾞｼｯｸUB"/>
                <a:cs typeface="HGS創英角ｺﾞｼｯｸUB"/>
              </a:rPr>
              <a:t>令和</a:t>
            </a:r>
            <a:r>
              <a:rPr lang="en-US" spc="-5" dirty="0">
                <a:latin typeface="HGS創英角ｺﾞｼｯｸUB"/>
                <a:cs typeface="HGS創英角ｺﾞｼｯｸUB"/>
              </a:rPr>
              <a:t>5</a:t>
            </a:r>
            <a:r>
              <a:rPr>
                <a:latin typeface="HGS創英角ｺﾞｼｯｸUB"/>
                <a:cs typeface="HGS創英角ｺﾞｼｯｸUB"/>
              </a:rPr>
              <a:t>年度</a:t>
            </a:r>
            <a:r>
              <a:rPr lang="ja-JP" altLang="en-US" dirty="0">
                <a:latin typeface="HGS創英角ｺﾞｼｯｸUB"/>
                <a:cs typeface="HGS創英角ｺﾞｼｯｸUB"/>
              </a:rPr>
              <a:t>　</a:t>
            </a:r>
            <a:r>
              <a:rPr dirty="0" err="1">
                <a:latin typeface="HG創英角ｺﾞｼｯｸUB" panose="020B0909000000000000" pitchFamily="49" charset="-128"/>
                <a:ea typeface="HG創英角ｺﾞｼｯｸUB" panose="020B0909000000000000" pitchFamily="49" charset="-128"/>
                <a:cs typeface="HGS創英角ｺﾞｼｯｸUB"/>
              </a:rPr>
              <a:t>外国人医療体制整備事業</a:t>
            </a:r>
            <a:r>
              <a:rPr lang="ja-JP" altLang="en-US" dirty="0">
                <a:latin typeface="HG創英角ｺﾞｼｯｸUB" panose="020B0909000000000000" pitchFamily="49" charset="-128"/>
                <a:ea typeface="HG創英角ｺﾞｼｯｸUB" panose="020B0909000000000000" pitchFamily="49" charset="-128"/>
                <a:cs typeface="HGS創英角ｺﾞｼｯｸUB"/>
              </a:rPr>
              <a:t>実績について</a:t>
            </a:r>
            <a:r>
              <a:rPr dirty="0">
                <a:latin typeface="HGS創英角ｺﾞｼｯｸUB"/>
                <a:cs typeface="HGS創英角ｺﾞｼｯｸUB"/>
              </a:rPr>
              <a:t>【令和</a:t>
            </a:r>
            <a:r>
              <a:rPr lang="en-US" spc="-5" dirty="0">
                <a:latin typeface="HGS創英角ｺﾞｼｯｸUB"/>
                <a:cs typeface="HGS創英角ｺﾞｼｯｸUB"/>
              </a:rPr>
              <a:t>5</a:t>
            </a:r>
            <a:r>
              <a:rPr dirty="0">
                <a:latin typeface="HGS創英角ｺﾞｼｯｸUB"/>
                <a:cs typeface="HGS創英角ｺﾞｼｯｸUB"/>
              </a:rPr>
              <a:t>年予算</a:t>
            </a:r>
            <a:r>
              <a:rPr lang="en-US" altLang="ja-JP" spc="-5" dirty="0">
                <a:latin typeface="HGS創英角ｺﾞｼｯｸUB"/>
                <a:cs typeface="HGS創英角ｺﾞｼｯｸUB"/>
              </a:rPr>
              <a:t>207,298</a:t>
            </a:r>
            <a:r>
              <a:rPr dirty="0">
                <a:latin typeface="HGS創英角ｺﾞｼｯｸUB"/>
                <a:cs typeface="HGS創英角ｺﾞｼｯｸUB"/>
              </a:rPr>
              <a:t>千円】</a:t>
            </a:r>
          </a:p>
        </p:txBody>
      </p:sp>
      <p:sp>
        <p:nvSpPr>
          <p:cNvPr id="16" name="object 16"/>
          <p:cNvSpPr/>
          <p:nvPr/>
        </p:nvSpPr>
        <p:spPr>
          <a:xfrm>
            <a:off x="250035" y="3482082"/>
            <a:ext cx="8596306" cy="391645"/>
          </a:xfrm>
          <a:prstGeom prst="rect">
            <a:avLst/>
          </a:prstGeom>
          <a:blipFill>
            <a:blip r:embed="rId5" cstate="print"/>
            <a:stretch>
              <a:fillRect/>
            </a:stretch>
          </a:blipFill>
        </p:spPr>
        <p:txBody>
          <a:bodyPr wrap="square" lIns="0" tIns="0" rIns="0" bIns="0" rtlCol="0"/>
          <a:lstStyle/>
          <a:p>
            <a:endParaRPr sz="1701"/>
          </a:p>
        </p:txBody>
      </p:sp>
      <p:sp>
        <p:nvSpPr>
          <p:cNvPr id="37" name="object 37"/>
          <p:cNvSpPr/>
          <p:nvPr/>
        </p:nvSpPr>
        <p:spPr>
          <a:xfrm>
            <a:off x="3200400" y="3849687"/>
            <a:ext cx="2768841" cy="421910"/>
          </a:xfrm>
          <a:prstGeom prst="rect">
            <a:avLst/>
          </a:prstGeom>
          <a:blipFill>
            <a:blip r:embed="rId6" cstate="print"/>
            <a:stretch>
              <a:fillRect/>
            </a:stretch>
          </a:blipFill>
        </p:spPr>
        <p:txBody>
          <a:bodyPr wrap="square" lIns="0" tIns="0" rIns="0" bIns="0" rtlCol="0"/>
          <a:lstStyle/>
          <a:p>
            <a:endParaRPr sz="1701"/>
          </a:p>
        </p:txBody>
      </p:sp>
      <p:sp>
        <p:nvSpPr>
          <p:cNvPr id="38" name="object 38"/>
          <p:cNvSpPr/>
          <p:nvPr/>
        </p:nvSpPr>
        <p:spPr>
          <a:xfrm>
            <a:off x="3218652" y="3866035"/>
            <a:ext cx="2760151" cy="395233"/>
          </a:xfrm>
          <a:custGeom>
            <a:avLst/>
            <a:gdLst/>
            <a:ahLst/>
            <a:cxnLst/>
            <a:rect l="l" t="t" r="r" b="b"/>
            <a:pathLst>
              <a:path w="2933700" h="368935">
                <a:moveTo>
                  <a:pt x="0" y="0"/>
                </a:moveTo>
                <a:lnTo>
                  <a:pt x="2933700" y="0"/>
                </a:lnTo>
                <a:lnTo>
                  <a:pt x="2933700" y="368807"/>
                </a:lnTo>
                <a:lnTo>
                  <a:pt x="0" y="368807"/>
                </a:lnTo>
                <a:lnTo>
                  <a:pt x="0" y="0"/>
                </a:lnTo>
                <a:close/>
              </a:path>
            </a:pathLst>
          </a:custGeom>
          <a:ln w="9144">
            <a:solidFill>
              <a:srgbClr val="497DBA"/>
            </a:solidFill>
          </a:ln>
        </p:spPr>
        <p:txBody>
          <a:bodyPr wrap="square" lIns="0" tIns="0" rIns="0" bIns="0" rtlCol="0"/>
          <a:lstStyle/>
          <a:p>
            <a:endParaRPr sz="1701"/>
          </a:p>
        </p:txBody>
      </p:sp>
      <p:sp>
        <p:nvSpPr>
          <p:cNvPr id="43" name="object 43"/>
          <p:cNvSpPr/>
          <p:nvPr/>
        </p:nvSpPr>
        <p:spPr>
          <a:xfrm>
            <a:off x="279072" y="3856992"/>
            <a:ext cx="2839326" cy="390615"/>
          </a:xfrm>
          <a:prstGeom prst="rect">
            <a:avLst/>
          </a:prstGeom>
          <a:blipFill>
            <a:blip r:embed="rId7" cstate="print"/>
            <a:stretch>
              <a:fillRect/>
            </a:stretch>
          </a:blipFill>
          <a:ln>
            <a:solidFill>
              <a:schemeClr val="accent1"/>
            </a:solidFill>
          </a:ln>
        </p:spPr>
        <p:txBody>
          <a:bodyPr wrap="square" lIns="0" tIns="0" rIns="0" bIns="0" rtlCol="0"/>
          <a:lstStyle/>
          <a:p>
            <a:endParaRPr sz="1701" dirty="0"/>
          </a:p>
        </p:txBody>
      </p:sp>
      <p:grpSp>
        <p:nvGrpSpPr>
          <p:cNvPr id="6" name="グループ化 5">
            <a:extLst>
              <a:ext uri="{FF2B5EF4-FFF2-40B4-BE49-F238E27FC236}">
                <a16:creationId xmlns:a16="http://schemas.microsoft.com/office/drawing/2014/main" id="{A62488B4-8B71-4F94-B779-B93A79ABEEEB}"/>
              </a:ext>
            </a:extLst>
          </p:cNvPr>
          <p:cNvGrpSpPr/>
          <p:nvPr/>
        </p:nvGrpSpPr>
        <p:grpSpPr>
          <a:xfrm>
            <a:off x="283962" y="928475"/>
            <a:ext cx="2908925" cy="2472208"/>
            <a:chOff x="283335" y="1073310"/>
            <a:chExt cx="2908925" cy="2472208"/>
          </a:xfrm>
        </p:grpSpPr>
        <p:sp>
          <p:nvSpPr>
            <p:cNvPr id="147" name="object 109"/>
            <p:cNvSpPr/>
            <p:nvPr/>
          </p:nvSpPr>
          <p:spPr>
            <a:xfrm>
              <a:off x="321972" y="1491912"/>
              <a:ext cx="2804990" cy="375849"/>
            </a:xfrm>
            <a:prstGeom prst="rect">
              <a:avLst/>
            </a:prstGeom>
            <a:blipFill>
              <a:blip r:embed="rId3" cstate="print"/>
              <a:stretch>
                <a:fillRect/>
              </a:stretch>
            </a:blipFill>
          </p:spPr>
          <p:txBody>
            <a:bodyPr wrap="square" lIns="0" tIns="0" rIns="0" bIns="0" rtlCol="0"/>
            <a:lstStyle/>
            <a:p>
              <a:endParaRPr sz="1701"/>
            </a:p>
          </p:txBody>
        </p:sp>
        <p:sp>
          <p:nvSpPr>
            <p:cNvPr id="4" name="object 4"/>
            <p:cNvSpPr/>
            <p:nvPr/>
          </p:nvSpPr>
          <p:spPr>
            <a:xfrm>
              <a:off x="329259" y="1124578"/>
              <a:ext cx="2802705" cy="2420940"/>
            </a:xfrm>
            <a:custGeom>
              <a:avLst/>
              <a:gdLst/>
              <a:ahLst/>
              <a:cxnLst/>
              <a:rect l="l" t="t" r="r" b="b"/>
              <a:pathLst>
                <a:path w="3055620" h="4166870">
                  <a:moveTo>
                    <a:pt x="0" y="0"/>
                  </a:moveTo>
                  <a:lnTo>
                    <a:pt x="3055620" y="0"/>
                  </a:lnTo>
                  <a:lnTo>
                    <a:pt x="3055620" y="4166616"/>
                  </a:lnTo>
                  <a:lnTo>
                    <a:pt x="0" y="4166616"/>
                  </a:lnTo>
                  <a:lnTo>
                    <a:pt x="0" y="0"/>
                  </a:lnTo>
                  <a:close/>
                </a:path>
              </a:pathLst>
            </a:custGeom>
            <a:ln w="9144">
              <a:solidFill>
                <a:srgbClr val="7C5F9F"/>
              </a:solidFill>
            </a:ln>
          </p:spPr>
          <p:txBody>
            <a:bodyPr wrap="square" lIns="0" tIns="0" rIns="0" bIns="0" rtlCol="0"/>
            <a:lstStyle/>
            <a:p>
              <a:endParaRPr sz="1701"/>
            </a:p>
          </p:txBody>
        </p:sp>
        <p:sp>
          <p:nvSpPr>
            <p:cNvPr id="14" name="object 14"/>
            <p:cNvSpPr/>
            <p:nvPr/>
          </p:nvSpPr>
          <p:spPr>
            <a:xfrm>
              <a:off x="283335" y="1073310"/>
              <a:ext cx="2883015" cy="575185"/>
            </a:xfrm>
            <a:prstGeom prst="rect">
              <a:avLst/>
            </a:prstGeom>
            <a:blipFill>
              <a:blip r:embed="rId8" cstate="print"/>
              <a:stretch>
                <a:fillRect/>
              </a:stretch>
            </a:blipFill>
          </p:spPr>
          <p:txBody>
            <a:bodyPr wrap="square" lIns="0" tIns="0" rIns="0" bIns="0" rtlCol="0"/>
            <a:lstStyle/>
            <a:p>
              <a:endParaRPr sz="1701"/>
            </a:p>
          </p:txBody>
        </p:sp>
        <p:sp>
          <p:nvSpPr>
            <p:cNvPr id="15" name="object 15"/>
            <p:cNvSpPr txBox="1"/>
            <p:nvPr/>
          </p:nvSpPr>
          <p:spPr>
            <a:xfrm>
              <a:off x="1179860" y="1173087"/>
              <a:ext cx="924025" cy="216305"/>
            </a:xfrm>
            <a:prstGeom prst="rect">
              <a:avLst/>
            </a:prstGeom>
          </p:spPr>
          <p:txBody>
            <a:bodyPr vert="horz" wrap="square" lIns="0" tIns="12600" rIns="0" bIns="0" rtlCol="0">
              <a:spAutoFit/>
            </a:bodyPr>
            <a:lstStyle/>
            <a:p>
              <a:pPr marL="12000">
                <a:spcBef>
                  <a:spcPts val="99"/>
                </a:spcBef>
              </a:pPr>
              <a:r>
                <a:rPr sz="1323" b="1" dirty="0">
                  <a:solidFill>
                    <a:srgbClr val="FFFFFF"/>
                  </a:solidFill>
                  <a:latin typeface="HGPｺﾞｼｯｸM"/>
                  <a:cs typeface="HGPｺﾞｼｯｸM"/>
                </a:rPr>
                <a:t>１</a:t>
              </a:r>
              <a:r>
                <a:rPr sz="1323" b="1" spc="9" dirty="0">
                  <a:solidFill>
                    <a:srgbClr val="FFFFFF"/>
                  </a:solidFill>
                  <a:latin typeface="HGPｺﾞｼｯｸM"/>
                  <a:cs typeface="HGPｺﾞｼｯｸM"/>
                </a:rPr>
                <a:t>．</a:t>
              </a:r>
              <a:r>
                <a:rPr sz="1323" b="1" spc="5" dirty="0">
                  <a:solidFill>
                    <a:srgbClr val="FFFFFF"/>
                  </a:solidFill>
                  <a:latin typeface="HGPｺﾞｼｯｸM"/>
                  <a:cs typeface="HGPｺﾞｼｯｸM"/>
                </a:rPr>
                <a:t>体</a:t>
              </a:r>
              <a:r>
                <a:rPr sz="1323" b="1" spc="-5" dirty="0">
                  <a:solidFill>
                    <a:srgbClr val="FFFFFF"/>
                  </a:solidFill>
                  <a:latin typeface="HGPｺﾞｼｯｸM"/>
                  <a:cs typeface="HGPｺﾞｼｯｸM"/>
                </a:rPr>
                <a:t>制</a:t>
              </a:r>
              <a:r>
                <a:rPr sz="1323" b="1" spc="-19" dirty="0">
                  <a:solidFill>
                    <a:srgbClr val="FFFFFF"/>
                  </a:solidFill>
                  <a:latin typeface="HGPｺﾞｼｯｸM"/>
                  <a:cs typeface="HGPｺﾞｼｯｸM"/>
                </a:rPr>
                <a:t>構</a:t>
              </a:r>
              <a:r>
                <a:rPr sz="1323" b="1" spc="-5" dirty="0">
                  <a:solidFill>
                    <a:srgbClr val="FFFFFF"/>
                  </a:solidFill>
                  <a:latin typeface="HGPｺﾞｼｯｸM"/>
                  <a:cs typeface="HGPｺﾞｼｯｸM"/>
                </a:rPr>
                <a:t>築</a:t>
              </a:r>
              <a:endParaRPr sz="1323" dirty="0">
                <a:latin typeface="HGPｺﾞｼｯｸM"/>
                <a:cs typeface="HGPｺﾞｼｯｸM"/>
              </a:endParaRPr>
            </a:p>
          </p:txBody>
        </p:sp>
        <p:sp>
          <p:nvSpPr>
            <p:cNvPr id="89" name="object 89"/>
            <p:cNvSpPr txBox="1"/>
            <p:nvPr/>
          </p:nvSpPr>
          <p:spPr>
            <a:xfrm>
              <a:off x="411232" y="1916715"/>
              <a:ext cx="2781028" cy="1450973"/>
            </a:xfrm>
            <a:prstGeom prst="rect">
              <a:avLst/>
            </a:prstGeom>
          </p:spPr>
          <p:txBody>
            <a:bodyPr vert="horz" wrap="square" lIns="0" tIns="12000" rIns="0" bIns="0" rtlCol="0">
              <a:spAutoFit/>
            </a:bodyPr>
            <a:lstStyle/>
            <a:p>
              <a:pPr marL="600">
                <a:spcBef>
                  <a:spcPts val="94"/>
                </a:spcBef>
              </a:pPr>
              <a:r>
                <a:rPr sz="850" dirty="0">
                  <a:latin typeface="ＭＳ Ｐゴシック" panose="020B0600070205080204" pitchFamily="50" charset="-128"/>
                  <a:ea typeface="ＭＳ Ｐゴシック" panose="020B0600070205080204" pitchFamily="50" charset="-128"/>
                  <a:cs typeface="Meiryo UI"/>
                </a:rPr>
                <a:t>①‐１地域に</a:t>
              </a:r>
              <a:r>
                <a:rPr sz="850" spc="-5" dirty="0">
                  <a:latin typeface="ＭＳ Ｐゴシック" panose="020B0600070205080204" pitchFamily="50" charset="-128"/>
                  <a:ea typeface="ＭＳ Ｐゴシック" panose="020B0600070205080204" pitchFamily="50" charset="-128"/>
                  <a:cs typeface="Meiryo UI"/>
                </a:rPr>
                <a:t>おける</a:t>
              </a:r>
              <a:r>
                <a:rPr sz="850" dirty="0">
                  <a:latin typeface="ＭＳ Ｐゴシック" panose="020B0600070205080204" pitchFamily="50" charset="-128"/>
                  <a:ea typeface="ＭＳ Ｐゴシック" panose="020B0600070205080204" pitchFamily="50" charset="-128"/>
                  <a:cs typeface="Meiryo UI"/>
                </a:rPr>
                <a:t>外国人医療対策協議会設置</a:t>
              </a:r>
              <a:r>
                <a:rPr sz="850" spc="5" dirty="0">
                  <a:latin typeface="ＭＳ Ｐゴシック" panose="020B0600070205080204" pitchFamily="50" charset="-128"/>
                  <a:ea typeface="ＭＳ Ｐゴシック" panose="020B0600070205080204" pitchFamily="50" charset="-128"/>
                  <a:cs typeface="Meiryo UI"/>
                </a:rPr>
                <a:t>・</a:t>
              </a:r>
              <a:r>
                <a:rPr sz="850" dirty="0">
                  <a:latin typeface="ＭＳ Ｐゴシック" panose="020B0600070205080204" pitchFamily="50" charset="-128"/>
                  <a:ea typeface="ＭＳ Ｐゴシック" panose="020B0600070205080204" pitchFamily="50" charset="-128"/>
                  <a:cs typeface="Meiryo UI"/>
                </a:rPr>
                <a:t>運営事業</a:t>
              </a:r>
            </a:p>
            <a:p>
              <a:pPr>
                <a:lnSpc>
                  <a:spcPct val="100000"/>
                </a:lnSpc>
              </a:pPr>
              <a:endParaRPr lang="en-US" sz="850" dirty="0">
                <a:latin typeface="ＭＳ Ｐゴシック" panose="020B0600070205080204" pitchFamily="50" charset="-128"/>
                <a:ea typeface="ＭＳ Ｐゴシック" panose="020B0600070205080204" pitchFamily="50" charset="-128"/>
                <a:cs typeface="Meiryo UI"/>
              </a:endParaRPr>
            </a:p>
            <a:p>
              <a:pPr>
                <a:lnSpc>
                  <a:spcPct val="100000"/>
                </a:lnSpc>
              </a:pPr>
              <a:r>
                <a:rPr lang="en-US" sz="850" dirty="0">
                  <a:latin typeface="ＭＳ Ｐゴシック" panose="020B0600070205080204" pitchFamily="50" charset="-128"/>
                  <a:ea typeface="ＭＳ Ｐゴシック" panose="020B0600070205080204" pitchFamily="50" charset="-128"/>
                  <a:cs typeface="Meiryo UI"/>
                </a:rPr>
                <a:t> </a:t>
              </a:r>
              <a:r>
                <a:rPr lang="ja-JP" altLang="en-US" sz="850" dirty="0">
                  <a:latin typeface="ＭＳ Ｐゴシック" panose="020B0600070205080204" pitchFamily="50" charset="-128"/>
                  <a:ea typeface="ＭＳ Ｐゴシック" panose="020B0600070205080204" pitchFamily="50" charset="-128"/>
                  <a:cs typeface="Meiryo UI"/>
                </a:rPr>
                <a:t>・令和</a:t>
              </a:r>
              <a:r>
                <a:rPr lang="en-US" altLang="ja-JP" sz="850" dirty="0">
                  <a:latin typeface="ＭＳ Ｐゴシック" panose="020B0600070205080204" pitchFamily="50" charset="-128"/>
                  <a:ea typeface="ＭＳ Ｐゴシック" panose="020B0600070205080204" pitchFamily="50" charset="-128"/>
                  <a:cs typeface="Meiryo UI"/>
                </a:rPr>
                <a:t>5</a:t>
              </a:r>
              <a:r>
                <a:rPr lang="ja-JP" altLang="en-US" sz="850" dirty="0">
                  <a:latin typeface="ＭＳ Ｐゴシック" panose="020B0600070205080204" pitchFamily="50" charset="-128"/>
                  <a:ea typeface="ＭＳ Ｐゴシック" panose="020B0600070205080204" pitchFamily="50" charset="-128"/>
                  <a:cs typeface="Meiryo UI"/>
                </a:rPr>
                <a:t>年度第第</a:t>
              </a:r>
              <a:r>
                <a:rPr lang="en-US" altLang="ja-JP" sz="850" dirty="0">
                  <a:latin typeface="ＭＳ Ｐゴシック" panose="020B0600070205080204" pitchFamily="50" charset="-128"/>
                  <a:ea typeface="ＭＳ Ｐゴシック" panose="020B0600070205080204" pitchFamily="50" charset="-128"/>
                  <a:cs typeface="Meiryo UI"/>
                </a:rPr>
                <a:t>1</a:t>
              </a:r>
              <a:r>
                <a:rPr lang="ja-JP" altLang="en-US" sz="850" dirty="0">
                  <a:latin typeface="ＭＳ Ｐゴシック" panose="020B0600070205080204" pitchFamily="50" charset="-128"/>
                  <a:ea typeface="ＭＳ Ｐゴシック" panose="020B0600070205080204" pitchFamily="50" charset="-128"/>
                  <a:cs typeface="Meiryo UI"/>
                </a:rPr>
                <a:t>回大阪医外国人医療対策会議の開催</a:t>
              </a:r>
              <a:endParaRPr lang="en-US" altLang="ja-JP" sz="850" dirty="0">
                <a:latin typeface="ＭＳ Ｐゴシック" panose="020B0600070205080204" pitchFamily="50" charset="-128"/>
                <a:ea typeface="ＭＳ Ｐゴシック" panose="020B0600070205080204" pitchFamily="50" charset="-128"/>
                <a:cs typeface="Meiryo UI"/>
              </a:endParaRPr>
            </a:p>
            <a:p>
              <a:pPr>
                <a:lnSpc>
                  <a:spcPct val="100000"/>
                </a:lnSpc>
              </a:pPr>
              <a:r>
                <a:rPr lang="ja-JP" altLang="en-US" sz="850" dirty="0">
                  <a:latin typeface="ＭＳ Ｐゴシック" panose="020B0600070205080204" pitchFamily="50" charset="-128"/>
                  <a:ea typeface="ＭＳ Ｐゴシック" panose="020B0600070205080204" pitchFamily="50" charset="-128"/>
                  <a:cs typeface="Meiryo UI"/>
                </a:rPr>
                <a:t>　（令和</a:t>
              </a:r>
              <a:r>
                <a:rPr lang="en-US" altLang="ja-JP" sz="850" dirty="0">
                  <a:latin typeface="ＭＳ Ｐゴシック" panose="020B0600070205080204" pitchFamily="50" charset="-128"/>
                  <a:ea typeface="ＭＳ Ｐゴシック" panose="020B0600070205080204" pitchFamily="50" charset="-128"/>
                  <a:cs typeface="Meiryo UI"/>
                </a:rPr>
                <a:t>5</a:t>
              </a:r>
              <a:r>
                <a:rPr lang="ja-JP" altLang="en-US" sz="850" dirty="0">
                  <a:latin typeface="ＭＳ Ｐゴシック" panose="020B0600070205080204" pitchFamily="50" charset="-128"/>
                  <a:ea typeface="ＭＳ Ｐゴシック" panose="020B0600070205080204" pitchFamily="50" charset="-128"/>
                  <a:cs typeface="Meiryo UI"/>
                </a:rPr>
                <a:t>年</a:t>
              </a:r>
              <a:r>
                <a:rPr lang="en-US" altLang="ja-JP" sz="850" dirty="0">
                  <a:latin typeface="ＭＳ Ｐゴシック" panose="020B0600070205080204" pitchFamily="50" charset="-128"/>
                  <a:ea typeface="ＭＳ Ｐゴシック" panose="020B0600070205080204" pitchFamily="50" charset="-128"/>
                  <a:cs typeface="Meiryo UI"/>
                </a:rPr>
                <a:t>8</a:t>
              </a:r>
              <a:r>
                <a:rPr lang="ja-JP" altLang="en-US" sz="850" dirty="0">
                  <a:latin typeface="ＭＳ Ｐゴシック" panose="020B0600070205080204" pitchFamily="50" charset="-128"/>
                  <a:ea typeface="ＭＳ Ｐゴシック" panose="020B0600070205080204" pitchFamily="50" charset="-128"/>
                  <a:cs typeface="Meiryo UI"/>
                </a:rPr>
                <a:t>月</a:t>
              </a:r>
              <a:r>
                <a:rPr lang="en-US" altLang="ja-JP" sz="850" dirty="0">
                  <a:latin typeface="ＭＳ Ｐゴシック" panose="020B0600070205080204" pitchFamily="50" charset="-128"/>
                  <a:ea typeface="ＭＳ Ｐゴシック" panose="020B0600070205080204" pitchFamily="50" charset="-128"/>
                  <a:cs typeface="Meiryo UI"/>
                </a:rPr>
                <a:t>7</a:t>
              </a:r>
              <a:r>
                <a:rPr lang="ja-JP" altLang="en-US" sz="850" dirty="0">
                  <a:latin typeface="ＭＳ Ｐゴシック" panose="020B0600070205080204" pitchFamily="50" charset="-128"/>
                  <a:ea typeface="ＭＳ Ｐゴシック" panose="020B0600070205080204" pitchFamily="50" charset="-128"/>
                  <a:cs typeface="Meiryo UI"/>
                </a:rPr>
                <a:t>日）</a:t>
              </a:r>
              <a:endParaRPr lang="en-US" altLang="ja-JP" sz="850" dirty="0">
                <a:latin typeface="ＭＳ Ｐゴシック" panose="020B0600070205080204" pitchFamily="50" charset="-128"/>
                <a:ea typeface="ＭＳ Ｐゴシック" panose="020B0600070205080204" pitchFamily="50" charset="-128"/>
                <a:cs typeface="Meiryo UI"/>
              </a:endParaRPr>
            </a:p>
            <a:p>
              <a:pPr>
                <a:lnSpc>
                  <a:spcPct val="100000"/>
                </a:lnSpc>
              </a:pPr>
              <a:r>
                <a:rPr lang="en-US" altLang="ja-JP" sz="850" dirty="0">
                  <a:latin typeface="ＭＳ Ｐゴシック" panose="020B0600070205080204" pitchFamily="50" charset="-128"/>
                  <a:cs typeface="Meiryo UI"/>
                </a:rPr>
                <a:t> </a:t>
              </a:r>
              <a:r>
                <a:rPr lang="ja-JP" altLang="en-US" sz="850" dirty="0">
                  <a:latin typeface="ＭＳ Ｐゴシック" panose="020B0600070205080204" pitchFamily="50" charset="-128"/>
                  <a:cs typeface="Meiryo UI"/>
                </a:rPr>
                <a:t>・令和</a:t>
              </a:r>
              <a:r>
                <a:rPr lang="en-US" altLang="ja-JP" sz="850" dirty="0">
                  <a:latin typeface="ＭＳ Ｐゴシック" panose="020B0600070205080204" pitchFamily="50" charset="-128"/>
                  <a:cs typeface="Meiryo UI"/>
                </a:rPr>
                <a:t>5</a:t>
              </a:r>
              <a:r>
                <a:rPr lang="ja-JP" altLang="en-US" sz="850" dirty="0">
                  <a:latin typeface="ＭＳ Ｐゴシック" panose="020B0600070205080204" pitchFamily="50" charset="-128"/>
                  <a:cs typeface="Meiryo UI"/>
                </a:rPr>
                <a:t>年度第第</a:t>
              </a:r>
              <a:r>
                <a:rPr lang="en-US" altLang="ja-JP" sz="850" dirty="0">
                  <a:latin typeface="ＭＳ Ｐゴシック" panose="020B0600070205080204" pitchFamily="50" charset="-128"/>
                  <a:cs typeface="Meiryo UI"/>
                </a:rPr>
                <a:t>2</a:t>
              </a:r>
              <a:r>
                <a:rPr lang="ja-JP" altLang="en-US" sz="850" dirty="0">
                  <a:latin typeface="ＭＳ Ｐゴシック" panose="020B0600070205080204" pitchFamily="50" charset="-128"/>
                  <a:cs typeface="Meiryo UI"/>
                </a:rPr>
                <a:t>回大阪医外国人医療対策会議の開催</a:t>
              </a:r>
              <a:endParaRPr lang="en-US" altLang="ja-JP" sz="850" dirty="0">
                <a:latin typeface="ＭＳ Ｐゴシック" panose="020B0600070205080204" pitchFamily="50" charset="-128"/>
                <a:cs typeface="Meiryo UI"/>
              </a:endParaRPr>
            </a:p>
            <a:p>
              <a:pPr>
                <a:lnSpc>
                  <a:spcPct val="100000"/>
                </a:lnSpc>
              </a:pPr>
              <a:r>
                <a:rPr lang="ja-JP" altLang="en-US" sz="850" dirty="0">
                  <a:latin typeface="ＭＳ Ｐゴシック" panose="020B0600070205080204" pitchFamily="50" charset="-128"/>
                  <a:cs typeface="Meiryo UI"/>
                </a:rPr>
                <a:t>　（令和</a:t>
              </a:r>
              <a:r>
                <a:rPr lang="en-US" altLang="ja-JP" sz="850" dirty="0">
                  <a:latin typeface="ＭＳ Ｐゴシック" panose="020B0600070205080204" pitchFamily="50" charset="-128"/>
                  <a:cs typeface="Meiryo UI"/>
                </a:rPr>
                <a:t>6</a:t>
              </a:r>
              <a:r>
                <a:rPr lang="ja-JP" altLang="en-US" sz="850" dirty="0">
                  <a:latin typeface="ＭＳ Ｐゴシック" panose="020B0600070205080204" pitchFamily="50" charset="-128"/>
                  <a:cs typeface="Meiryo UI"/>
                </a:rPr>
                <a:t>年</a:t>
              </a:r>
              <a:r>
                <a:rPr lang="en-US" altLang="ja-JP" sz="850" dirty="0">
                  <a:latin typeface="ＭＳ Ｐゴシック" panose="020B0600070205080204" pitchFamily="50" charset="-128"/>
                  <a:cs typeface="Meiryo UI"/>
                </a:rPr>
                <a:t>2</a:t>
              </a:r>
              <a:r>
                <a:rPr lang="ja-JP" altLang="en-US" sz="850" dirty="0">
                  <a:latin typeface="ＭＳ Ｐゴシック" panose="020B0600070205080204" pitchFamily="50" charset="-128"/>
                  <a:cs typeface="Meiryo UI"/>
                </a:rPr>
                <a:t>月</a:t>
              </a:r>
              <a:r>
                <a:rPr lang="en-US" altLang="ja-JP" sz="850" dirty="0">
                  <a:latin typeface="ＭＳ Ｐゴシック" panose="020B0600070205080204" pitchFamily="50" charset="-128"/>
                  <a:cs typeface="Meiryo UI"/>
                </a:rPr>
                <a:t>28</a:t>
              </a:r>
              <a:r>
                <a:rPr lang="ja-JP" altLang="en-US" sz="850" dirty="0">
                  <a:latin typeface="ＭＳ Ｐゴシック" panose="020B0600070205080204" pitchFamily="50" charset="-128"/>
                  <a:cs typeface="Meiryo UI"/>
                </a:rPr>
                <a:t>日）</a:t>
              </a:r>
              <a:endParaRPr lang="en-US" altLang="ja-JP" sz="850" dirty="0">
                <a:latin typeface="ＭＳ Ｐゴシック" panose="020B0600070205080204" pitchFamily="50" charset="-128"/>
                <a:cs typeface="Meiryo UI"/>
              </a:endParaRPr>
            </a:p>
            <a:p>
              <a:pPr>
                <a:lnSpc>
                  <a:spcPct val="100000"/>
                </a:lnSpc>
              </a:pPr>
              <a:r>
                <a:rPr lang="en-US" altLang="ja-JP" sz="850" dirty="0">
                  <a:latin typeface="ＭＳ Ｐゴシック" panose="020B0600070205080204" pitchFamily="50" charset="-128"/>
                  <a:cs typeface="Meiryo UI"/>
                </a:rPr>
                <a:t> </a:t>
              </a:r>
              <a:r>
                <a:rPr lang="en-US" sz="850" dirty="0">
                  <a:latin typeface="ＭＳ Ｐゴシック" panose="020B0600070205080204" pitchFamily="50" charset="-128"/>
                  <a:ea typeface="ＭＳ Ｐゴシック" panose="020B0600070205080204" pitchFamily="50" charset="-128"/>
                  <a:cs typeface="Meiryo UI"/>
                </a:rPr>
                <a:t> </a:t>
              </a:r>
            </a:p>
            <a:p>
              <a:pPr>
                <a:lnSpc>
                  <a:spcPct val="100000"/>
                </a:lnSpc>
              </a:pPr>
              <a:r>
                <a:rPr sz="850" dirty="0">
                  <a:latin typeface="ＭＳ Ｐゴシック" panose="020B0600070205080204" pitchFamily="50" charset="-128"/>
                  <a:ea typeface="ＭＳ Ｐゴシック" panose="020B0600070205080204" pitchFamily="50" charset="-128"/>
                  <a:cs typeface="Meiryo UI"/>
                </a:rPr>
                <a:t>①‐２拠点</a:t>
              </a:r>
              <a:r>
                <a:rPr sz="850" spc="5" dirty="0">
                  <a:latin typeface="ＭＳ Ｐゴシック" panose="020B0600070205080204" pitchFamily="50" charset="-128"/>
                  <a:ea typeface="ＭＳ Ｐゴシック" panose="020B0600070205080204" pitchFamily="50" charset="-128"/>
                  <a:cs typeface="Meiryo UI"/>
                </a:rPr>
                <a:t>・</a:t>
              </a:r>
              <a:r>
                <a:rPr sz="850" dirty="0">
                  <a:latin typeface="ＭＳ Ｐゴシック" panose="020B0600070205080204" pitchFamily="50" charset="-128"/>
                  <a:ea typeface="ＭＳ Ｐゴシック" panose="020B0600070205080204" pitchFamily="50" charset="-128"/>
                  <a:cs typeface="Meiryo UI"/>
                </a:rPr>
                <a:t>地域拠点医療機関連絡調整会議設置</a:t>
              </a:r>
              <a:r>
                <a:rPr sz="850" spc="5" dirty="0">
                  <a:latin typeface="ＭＳ Ｐゴシック" panose="020B0600070205080204" pitchFamily="50" charset="-128"/>
                  <a:ea typeface="ＭＳ Ｐゴシック" panose="020B0600070205080204" pitchFamily="50" charset="-128"/>
                  <a:cs typeface="Meiryo UI"/>
                </a:rPr>
                <a:t>・</a:t>
              </a:r>
              <a:r>
                <a:rPr sz="850" dirty="0">
                  <a:latin typeface="ＭＳ Ｐゴシック" panose="020B0600070205080204" pitchFamily="50" charset="-128"/>
                  <a:ea typeface="ＭＳ Ｐゴシック" panose="020B0600070205080204" pitchFamily="50" charset="-128"/>
                  <a:cs typeface="Meiryo UI"/>
                </a:rPr>
                <a:t>運営</a:t>
              </a:r>
              <a:endParaRPr lang="en-US" sz="850" dirty="0">
                <a:latin typeface="ＭＳ Ｐゴシック" panose="020B0600070205080204" pitchFamily="50" charset="-128"/>
                <a:ea typeface="ＭＳ Ｐゴシック" panose="020B0600070205080204" pitchFamily="50" charset="-128"/>
                <a:cs typeface="Meiryo UI"/>
              </a:endParaRPr>
            </a:p>
            <a:p>
              <a:pPr marL="143403" marR="13799" indent="-72601" algn="just"/>
              <a:endParaRPr lang="en-US" altLang="ja-JP" sz="850" dirty="0">
                <a:latin typeface="ＭＳ Ｐゴシック" panose="020B0600070205080204" pitchFamily="50" charset="-128"/>
                <a:ea typeface="ＭＳ Ｐゴシック" panose="020B0600070205080204" pitchFamily="50" charset="-128"/>
                <a:cs typeface="Meiryo UI"/>
              </a:endParaRPr>
            </a:p>
            <a:p>
              <a:pPr marL="143403" marR="13799" indent="-72601"/>
              <a:r>
                <a:rPr lang="ja-JP" altLang="en-US" sz="850" spc="5" dirty="0">
                  <a:latin typeface="ＭＳ Ｐゴシック" panose="020B0600070205080204" pitchFamily="50" charset="-128"/>
                  <a:ea typeface="ＭＳ Ｐゴシック" panose="020B0600070205080204" pitchFamily="50" charset="-128"/>
                  <a:cs typeface="Meiryo UI"/>
                </a:rPr>
                <a:t>・大阪府外国人患者受入れ拠点医療機関連絡調整</a:t>
              </a:r>
              <a:endParaRPr lang="en-US" altLang="ja-JP" sz="850" spc="5" dirty="0">
                <a:latin typeface="ＭＳ Ｐゴシック" panose="020B0600070205080204" pitchFamily="50" charset="-128"/>
                <a:ea typeface="ＭＳ Ｐゴシック" panose="020B0600070205080204" pitchFamily="50" charset="-128"/>
                <a:cs typeface="Meiryo UI"/>
              </a:endParaRPr>
            </a:p>
            <a:p>
              <a:pPr marL="143403" marR="13799" indent="-72601" algn="just"/>
              <a:r>
                <a:rPr lang="ja-JP" altLang="en-US" sz="850" spc="5" dirty="0">
                  <a:latin typeface="ＭＳ Ｐゴシック" panose="020B0600070205080204" pitchFamily="50" charset="-128"/>
                  <a:ea typeface="ＭＳ Ｐゴシック" panose="020B0600070205080204" pitchFamily="50" charset="-128"/>
                  <a:cs typeface="Meiryo UI"/>
                </a:rPr>
                <a:t>　会議の開催（令和</a:t>
              </a:r>
              <a:r>
                <a:rPr lang="en-US" altLang="ja-JP" sz="850" spc="5" dirty="0">
                  <a:latin typeface="ＭＳ Ｐゴシック" panose="020B0600070205080204" pitchFamily="50" charset="-128"/>
                  <a:ea typeface="ＭＳ Ｐゴシック" panose="020B0600070205080204" pitchFamily="50" charset="-128"/>
                  <a:cs typeface="Meiryo UI"/>
                </a:rPr>
                <a:t>5</a:t>
              </a:r>
              <a:r>
                <a:rPr lang="ja-JP" altLang="en-US" sz="850" spc="5" dirty="0">
                  <a:latin typeface="ＭＳ Ｐゴシック" panose="020B0600070205080204" pitchFamily="50" charset="-128"/>
                  <a:ea typeface="ＭＳ Ｐゴシック" panose="020B0600070205080204" pitchFamily="50" charset="-128"/>
                  <a:cs typeface="Meiryo UI"/>
                </a:rPr>
                <a:t>年</a:t>
              </a:r>
              <a:r>
                <a:rPr lang="en-US" altLang="ja-JP" sz="850" spc="5" dirty="0">
                  <a:latin typeface="ＭＳ Ｐゴシック" panose="020B0600070205080204" pitchFamily="50" charset="-128"/>
                  <a:ea typeface="ＭＳ Ｐゴシック" panose="020B0600070205080204" pitchFamily="50" charset="-128"/>
                  <a:cs typeface="Meiryo UI"/>
                </a:rPr>
                <a:t>7</a:t>
              </a:r>
              <a:r>
                <a:rPr lang="ja-JP" altLang="en-US" sz="850" spc="5" dirty="0">
                  <a:latin typeface="ＭＳ Ｐゴシック" panose="020B0600070205080204" pitchFamily="50" charset="-128"/>
                  <a:ea typeface="ＭＳ Ｐゴシック" panose="020B0600070205080204" pitchFamily="50" charset="-128"/>
                  <a:cs typeface="Meiryo UI"/>
                </a:rPr>
                <a:t>月</a:t>
              </a:r>
              <a:r>
                <a:rPr lang="en-US" altLang="ja-JP" sz="850" spc="5" dirty="0">
                  <a:latin typeface="ＭＳ Ｐゴシック" panose="020B0600070205080204" pitchFamily="50" charset="-128"/>
                  <a:ea typeface="ＭＳ Ｐゴシック" panose="020B0600070205080204" pitchFamily="50" charset="-128"/>
                  <a:cs typeface="Meiryo UI"/>
                </a:rPr>
                <a:t>26</a:t>
              </a:r>
              <a:r>
                <a:rPr lang="ja-JP" altLang="en-US" sz="850" spc="5" dirty="0">
                  <a:latin typeface="ＭＳ Ｐゴシック" panose="020B0600070205080204" pitchFamily="50" charset="-128"/>
                  <a:ea typeface="ＭＳ Ｐゴシック" panose="020B0600070205080204" pitchFamily="50" charset="-128"/>
                  <a:cs typeface="Meiryo UI"/>
                </a:rPr>
                <a:t>日）</a:t>
              </a:r>
              <a:endParaRPr sz="850" dirty="0">
                <a:latin typeface="ＭＳ Ｐゴシック" panose="020B0600070205080204" pitchFamily="50" charset="-128"/>
                <a:ea typeface="ＭＳ Ｐゴシック" panose="020B0600070205080204" pitchFamily="50" charset="-128"/>
                <a:cs typeface="Meiryo UI"/>
              </a:endParaRPr>
            </a:p>
          </p:txBody>
        </p:sp>
      </p:grpSp>
      <p:sp>
        <p:nvSpPr>
          <p:cNvPr id="105" name="object 105"/>
          <p:cNvSpPr/>
          <p:nvPr/>
        </p:nvSpPr>
        <p:spPr>
          <a:xfrm>
            <a:off x="5969242" y="919222"/>
            <a:ext cx="2853757" cy="542743"/>
          </a:xfrm>
          <a:prstGeom prst="rect">
            <a:avLst/>
          </a:prstGeom>
          <a:blipFill>
            <a:blip r:embed="rId9" cstate="print"/>
            <a:stretch>
              <a:fillRect/>
            </a:stretch>
          </a:blipFill>
        </p:spPr>
        <p:txBody>
          <a:bodyPr wrap="square" lIns="0" tIns="0" rIns="0" bIns="0" rtlCol="0"/>
          <a:lstStyle/>
          <a:p>
            <a:endParaRPr sz="1701"/>
          </a:p>
        </p:txBody>
      </p:sp>
      <p:sp>
        <p:nvSpPr>
          <p:cNvPr id="115" name="object 115"/>
          <p:cNvSpPr txBox="1"/>
          <p:nvPr/>
        </p:nvSpPr>
        <p:spPr>
          <a:xfrm>
            <a:off x="2985999" y="3501882"/>
            <a:ext cx="3559167" cy="269017"/>
          </a:xfrm>
          <a:prstGeom prst="rect">
            <a:avLst/>
          </a:prstGeom>
        </p:spPr>
        <p:txBody>
          <a:bodyPr vert="horz" wrap="square" lIns="0" tIns="64802" rIns="0" bIns="0" rtlCol="0">
            <a:spAutoFit/>
          </a:bodyPr>
          <a:lstStyle/>
          <a:p>
            <a:pPr marL="12000">
              <a:spcBef>
                <a:spcPts val="548"/>
              </a:spcBef>
            </a:pPr>
            <a:r>
              <a:rPr sz="1323" b="1" spc="5" dirty="0">
                <a:solidFill>
                  <a:srgbClr val="FFFFFF"/>
                </a:solidFill>
                <a:latin typeface="HGPｺﾞｼｯｸM"/>
                <a:cs typeface="HGPｺﾞｼｯｸM"/>
              </a:rPr>
              <a:t>４．医</a:t>
            </a:r>
            <a:r>
              <a:rPr sz="1323" b="1" spc="-5" dirty="0">
                <a:solidFill>
                  <a:srgbClr val="FFFFFF"/>
                </a:solidFill>
                <a:latin typeface="HGPｺﾞｼｯｸM"/>
                <a:cs typeface="HGPｺﾞｼｯｸM"/>
              </a:rPr>
              <a:t>療</a:t>
            </a:r>
            <a:r>
              <a:rPr sz="1323" b="1" spc="-19" dirty="0">
                <a:solidFill>
                  <a:srgbClr val="FFFFFF"/>
                </a:solidFill>
                <a:latin typeface="HGPｺﾞｼｯｸM"/>
                <a:cs typeface="HGPｺﾞｼｯｸM"/>
              </a:rPr>
              <a:t>機</a:t>
            </a:r>
            <a:r>
              <a:rPr sz="1323" b="1" spc="-5" dirty="0">
                <a:solidFill>
                  <a:srgbClr val="FFFFFF"/>
                </a:solidFill>
                <a:latin typeface="HGPｺﾞｼｯｸM"/>
                <a:cs typeface="HGPｺﾞｼｯｸM"/>
              </a:rPr>
              <a:t>関</a:t>
            </a:r>
            <a:r>
              <a:rPr sz="1323" b="1" spc="-14" dirty="0">
                <a:solidFill>
                  <a:srgbClr val="FFFFFF"/>
                </a:solidFill>
                <a:latin typeface="HGPｺﾞｼｯｸM"/>
                <a:cs typeface="HGPｺﾞｼｯｸM"/>
              </a:rPr>
              <a:t>へ</a:t>
            </a:r>
            <a:r>
              <a:rPr sz="1323" b="1" spc="-9" dirty="0">
                <a:solidFill>
                  <a:srgbClr val="FFFFFF"/>
                </a:solidFill>
                <a:latin typeface="HGPｺﾞｼｯｸM"/>
                <a:cs typeface="HGPｺﾞｼｯｸM"/>
              </a:rPr>
              <a:t>の</a:t>
            </a:r>
            <a:r>
              <a:rPr sz="1323" b="1" spc="-5" dirty="0">
                <a:solidFill>
                  <a:srgbClr val="FFFFFF"/>
                </a:solidFill>
                <a:latin typeface="HGPｺﾞｼｯｸM"/>
                <a:cs typeface="HGPｺﾞｼｯｸM"/>
              </a:rPr>
              <a:t>支援</a:t>
            </a:r>
            <a:r>
              <a:rPr lang="ja-JP" altLang="en-US" sz="1323" b="1" spc="-5" dirty="0">
                <a:solidFill>
                  <a:srgbClr val="FFFFFF"/>
                </a:solidFill>
                <a:latin typeface="HGPｺﾞｼｯｸM"/>
                <a:cs typeface="HGPｺﾞｼｯｸM"/>
              </a:rPr>
              <a:t>（令和６年１月３１日現在）</a:t>
            </a:r>
            <a:endParaRPr sz="1323" dirty="0">
              <a:latin typeface="HGPｺﾞｼｯｸM"/>
              <a:cs typeface="HGPｺﾞｼｯｸM"/>
            </a:endParaRPr>
          </a:p>
        </p:txBody>
      </p:sp>
      <p:grpSp>
        <p:nvGrpSpPr>
          <p:cNvPr id="9" name="グループ化 8">
            <a:extLst>
              <a:ext uri="{FF2B5EF4-FFF2-40B4-BE49-F238E27FC236}">
                <a16:creationId xmlns:a16="http://schemas.microsoft.com/office/drawing/2014/main" id="{D5884561-AB05-4AFB-A1BA-82B9AD8AC4F8}"/>
              </a:ext>
            </a:extLst>
          </p:cNvPr>
          <p:cNvGrpSpPr/>
          <p:nvPr/>
        </p:nvGrpSpPr>
        <p:grpSpPr>
          <a:xfrm>
            <a:off x="6014846" y="961134"/>
            <a:ext cx="2773266" cy="2448066"/>
            <a:chOff x="6042129" y="1108361"/>
            <a:chExt cx="2773266" cy="2448066"/>
          </a:xfrm>
        </p:grpSpPr>
        <p:sp>
          <p:nvSpPr>
            <p:cNvPr id="77" name="object 77"/>
            <p:cNvSpPr txBox="1"/>
            <p:nvPr/>
          </p:nvSpPr>
          <p:spPr>
            <a:xfrm>
              <a:off x="6085465" y="1977373"/>
              <a:ext cx="2672035" cy="1371464"/>
            </a:xfrm>
            <a:prstGeom prst="rect">
              <a:avLst/>
            </a:prstGeom>
          </p:spPr>
          <p:txBody>
            <a:bodyPr vert="horz" wrap="square" lIns="0" tIns="12000" rIns="0" bIns="0" rtlCol="0">
              <a:spAutoFit/>
            </a:bodyPr>
            <a:lstStyle/>
            <a:p>
              <a:pPr marL="12000" marR="4800" indent="72001">
                <a:spcBef>
                  <a:spcPts val="94"/>
                </a:spcBef>
              </a:pPr>
              <a:r>
                <a:rPr lang="ja-JP" altLang="en-US" sz="850" dirty="0">
                  <a:latin typeface="ＭＳ Ｐゴシック" panose="020B0600070205080204" pitchFamily="50" charset="-128"/>
                  <a:cs typeface="Meiryo UI"/>
                </a:rPr>
                <a:t>医療機関や来阪外国人等を対象に医療情報等の発信を目的とした多言語情報ポータルサイト「おおさかメディカルネット </a:t>
              </a:r>
              <a:r>
                <a:rPr lang="en-US" altLang="ja-JP" sz="850" dirty="0">
                  <a:latin typeface="ＭＳ Ｐゴシック" panose="020B0600070205080204" pitchFamily="50" charset="-128"/>
                  <a:cs typeface="Meiryo UI"/>
                </a:rPr>
                <a:t>for Foreigners</a:t>
              </a:r>
              <a:r>
                <a:rPr lang="ja-JP" altLang="en-US" sz="850" dirty="0">
                  <a:latin typeface="ＭＳ Ｐゴシック" panose="020B0600070205080204" pitchFamily="50" charset="-128"/>
                  <a:cs typeface="Meiryo UI"/>
                </a:rPr>
                <a:t>」「おおさかメディカルネット 医療機関・薬局向け外国人患者受入れ支援サイト」</a:t>
              </a:r>
              <a:r>
                <a:rPr lang="ja-JP" altLang="en-US" sz="850" dirty="0">
                  <a:latin typeface="ＭＳ Ｐゴシック" panose="020B0600070205080204" pitchFamily="50" charset="-128"/>
                  <a:ea typeface="ＭＳ Ｐゴシック" panose="020B0600070205080204" pitchFamily="50" charset="-128"/>
                  <a:cs typeface="Meiryo UI"/>
                </a:rPr>
                <a:t>について、</a:t>
              </a:r>
              <a:r>
                <a:rPr lang="ja-JP" altLang="en-US" sz="850" dirty="0">
                  <a:latin typeface="ＭＳ Ｐゴシック" panose="020B0600070205080204" pitchFamily="50" charset="-128"/>
                  <a:cs typeface="Meiryo UI"/>
                </a:rPr>
                <a:t>第１回外国人外国人医療対策会議でのご意見を踏まえ、</a:t>
              </a:r>
              <a:r>
                <a:rPr lang="ja-JP" altLang="en-US" sz="850" dirty="0">
                  <a:latin typeface="ＭＳ Ｐゴシック" panose="020B0600070205080204" pitchFamily="50" charset="-128"/>
                  <a:ea typeface="ＭＳ Ｐゴシック" panose="020B0600070205080204" pitchFamily="50" charset="-128"/>
                  <a:cs typeface="Meiryo UI"/>
                </a:rPr>
                <a:t>改修を実施。</a:t>
              </a:r>
              <a:endParaRPr lang="en-US" altLang="ja-JP" sz="85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endParaRPr lang="en-US" sz="85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＜主な改修項目＞</a:t>
              </a:r>
              <a:endParaRPr lang="en-US" altLang="ja-JP" sz="85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・拠点医療機関情報の更新</a:t>
              </a:r>
              <a:endParaRPr lang="en-US" altLang="ja-JP" sz="850" dirty="0">
                <a:latin typeface="ＭＳ Ｐゴシック" panose="020B0600070205080204" pitchFamily="50" charset="-128"/>
                <a:ea typeface="ＭＳ Ｐゴシック" panose="020B0600070205080204" pitchFamily="50" charset="-128"/>
                <a:cs typeface="Meiryo UI"/>
              </a:endParaRPr>
            </a:p>
            <a:p>
              <a:pPr marL="12000" marR="4800" indent="72001">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・日本政府観光局の</a:t>
              </a:r>
              <a:r>
                <a:rPr lang="en-US" altLang="ja-JP" sz="850" dirty="0">
                  <a:latin typeface="ＭＳ Ｐゴシック" panose="020B0600070205080204" pitchFamily="50" charset="-128"/>
                  <a:ea typeface="ＭＳ Ｐゴシック" panose="020B0600070205080204" pitchFamily="50" charset="-128"/>
                  <a:cs typeface="Meiryo UI"/>
                </a:rPr>
                <a:t>HP</a:t>
              </a:r>
              <a:r>
                <a:rPr lang="ja-JP" altLang="en-US" sz="850" dirty="0">
                  <a:latin typeface="ＭＳ Ｐゴシック" panose="020B0600070205080204" pitchFamily="50" charset="-128"/>
                  <a:ea typeface="ＭＳ Ｐゴシック" panose="020B0600070205080204" pitchFamily="50" charset="-128"/>
                  <a:cs typeface="Meiryo UI"/>
                </a:rPr>
                <a:t>へリンク案内</a:t>
              </a:r>
              <a:endParaRPr lang="en-US" altLang="ja-JP" sz="850" dirty="0">
                <a:latin typeface="ＭＳ Ｐゴシック" panose="020B0600070205080204" pitchFamily="50" charset="-128"/>
                <a:ea typeface="ＭＳ Ｐゴシック" panose="020B0600070205080204" pitchFamily="50" charset="-128"/>
                <a:cs typeface="Meiryo UI"/>
              </a:endParaRPr>
            </a:p>
          </p:txBody>
        </p:sp>
        <p:sp>
          <p:nvSpPr>
            <p:cNvPr id="106" name="object 106"/>
            <p:cNvSpPr txBox="1"/>
            <p:nvPr/>
          </p:nvSpPr>
          <p:spPr>
            <a:xfrm>
              <a:off x="6783196" y="1201577"/>
              <a:ext cx="924025" cy="216305"/>
            </a:xfrm>
            <a:prstGeom prst="rect">
              <a:avLst/>
            </a:prstGeom>
          </p:spPr>
          <p:txBody>
            <a:bodyPr vert="horz" wrap="square" lIns="0" tIns="12600" rIns="0" bIns="0" rtlCol="0">
              <a:spAutoFit/>
            </a:bodyPr>
            <a:lstStyle/>
            <a:p>
              <a:pPr marL="12000">
                <a:spcBef>
                  <a:spcPts val="99"/>
                </a:spcBef>
              </a:pPr>
              <a:r>
                <a:rPr sz="1323" b="1" dirty="0">
                  <a:solidFill>
                    <a:srgbClr val="FFFFFF"/>
                  </a:solidFill>
                  <a:latin typeface="HGPｺﾞｼｯｸM"/>
                  <a:cs typeface="HGPｺﾞｼｯｸM"/>
                </a:rPr>
                <a:t>３</a:t>
              </a:r>
              <a:r>
                <a:rPr sz="1323" b="1" spc="9" dirty="0">
                  <a:solidFill>
                    <a:srgbClr val="FFFFFF"/>
                  </a:solidFill>
                  <a:latin typeface="HGPｺﾞｼｯｸM"/>
                  <a:cs typeface="HGPｺﾞｼｯｸM"/>
                </a:rPr>
                <a:t>．</a:t>
              </a:r>
              <a:r>
                <a:rPr sz="1323" b="1" spc="5" dirty="0">
                  <a:solidFill>
                    <a:srgbClr val="FFFFFF"/>
                  </a:solidFill>
                  <a:latin typeface="HGPｺﾞｼｯｸM"/>
                  <a:cs typeface="HGPｺﾞｼｯｸM"/>
                </a:rPr>
                <a:t>情</a:t>
              </a:r>
              <a:r>
                <a:rPr sz="1323" b="1" spc="-5" dirty="0">
                  <a:solidFill>
                    <a:srgbClr val="FFFFFF"/>
                  </a:solidFill>
                  <a:latin typeface="HGPｺﾞｼｯｸM"/>
                  <a:cs typeface="HGPｺﾞｼｯｸM"/>
                </a:rPr>
                <a:t>報</a:t>
              </a:r>
              <a:r>
                <a:rPr sz="1323" b="1" spc="-19" dirty="0">
                  <a:solidFill>
                    <a:srgbClr val="FFFFFF"/>
                  </a:solidFill>
                  <a:latin typeface="HGPｺﾞｼｯｸM"/>
                  <a:cs typeface="HGPｺﾞｼｯｸM"/>
                </a:rPr>
                <a:t>発</a:t>
              </a:r>
              <a:r>
                <a:rPr sz="1323" b="1" spc="-5" dirty="0">
                  <a:solidFill>
                    <a:srgbClr val="FFFFFF"/>
                  </a:solidFill>
                  <a:latin typeface="HGPｺﾞｼｯｸM"/>
                  <a:cs typeface="HGPｺﾞｼｯｸM"/>
                </a:rPr>
                <a:t>信</a:t>
              </a:r>
              <a:endParaRPr sz="1323" dirty="0">
                <a:latin typeface="HGPｺﾞｼｯｸM"/>
                <a:cs typeface="HGPｺﾞｼｯｸM"/>
              </a:endParaRPr>
            </a:p>
          </p:txBody>
        </p:sp>
        <p:sp>
          <p:nvSpPr>
            <p:cNvPr id="109" name="object 109"/>
            <p:cNvSpPr/>
            <p:nvPr/>
          </p:nvSpPr>
          <p:spPr>
            <a:xfrm>
              <a:off x="6059162" y="1503358"/>
              <a:ext cx="2756233" cy="378360"/>
            </a:xfrm>
            <a:prstGeom prst="rect">
              <a:avLst/>
            </a:prstGeom>
            <a:blipFill>
              <a:blip r:embed="rId3" cstate="print"/>
              <a:stretch>
                <a:fillRect/>
              </a:stretch>
            </a:blipFill>
          </p:spPr>
          <p:txBody>
            <a:bodyPr wrap="square" lIns="0" tIns="0" rIns="0" bIns="0" rtlCol="0"/>
            <a:lstStyle/>
            <a:p>
              <a:endParaRPr sz="1701"/>
            </a:p>
          </p:txBody>
        </p:sp>
        <p:sp>
          <p:nvSpPr>
            <p:cNvPr id="110" name="object 110"/>
            <p:cNvSpPr/>
            <p:nvPr/>
          </p:nvSpPr>
          <p:spPr>
            <a:xfrm>
              <a:off x="6045641" y="1491723"/>
              <a:ext cx="2756474" cy="376210"/>
            </a:xfrm>
            <a:custGeom>
              <a:avLst/>
              <a:gdLst/>
              <a:ahLst/>
              <a:cxnLst/>
              <a:rect l="l" t="t" r="r" b="b"/>
              <a:pathLst>
                <a:path w="2917190" h="398145">
                  <a:moveTo>
                    <a:pt x="0" y="0"/>
                  </a:moveTo>
                  <a:lnTo>
                    <a:pt x="2916935" y="0"/>
                  </a:lnTo>
                  <a:lnTo>
                    <a:pt x="2916935" y="397763"/>
                  </a:lnTo>
                  <a:lnTo>
                    <a:pt x="0" y="397763"/>
                  </a:lnTo>
                  <a:lnTo>
                    <a:pt x="0" y="0"/>
                  </a:lnTo>
                  <a:close/>
                </a:path>
              </a:pathLst>
            </a:custGeom>
            <a:ln w="9144">
              <a:solidFill>
                <a:srgbClr val="497DBA"/>
              </a:solidFill>
            </a:ln>
          </p:spPr>
          <p:txBody>
            <a:bodyPr wrap="square" lIns="0" tIns="0" rIns="0" bIns="0" rtlCol="0"/>
            <a:lstStyle/>
            <a:p>
              <a:endParaRPr sz="1701"/>
            </a:p>
          </p:txBody>
        </p:sp>
        <p:sp>
          <p:nvSpPr>
            <p:cNvPr id="111" name="object 111"/>
            <p:cNvSpPr txBox="1"/>
            <p:nvPr/>
          </p:nvSpPr>
          <p:spPr>
            <a:xfrm>
              <a:off x="6467279" y="1550975"/>
              <a:ext cx="1428039" cy="273727"/>
            </a:xfrm>
            <a:prstGeom prst="rect">
              <a:avLst/>
            </a:prstGeom>
          </p:spPr>
          <p:txBody>
            <a:bodyPr vert="horz" wrap="square" lIns="0" tIns="12000" rIns="0" bIns="0" rtlCol="0">
              <a:spAutoFit/>
            </a:bodyPr>
            <a:lstStyle/>
            <a:p>
              <a:pPr algn="ctr">
                <a:spcBef>
                  <a:spcPts val="94"/>
                </a:spcBef>
              </a:pPr>
              <a:r>
                <a:rPr sz="850" b="1" dirty="0">
                  <a:latin typeface="Meiryo UI"/>
                  <a:cs typeface="Meiryo UI"/>
                </a:rPr>
                <a:t>外国人医療体制情報発信事業</a:t>
              </a:r>
              <a:endParaRPr sz="850" dirty="0">
                <a:latin typeface="Meiryo UI"/>
                <a:cs typeface="Meiryo UI"/>
              </a:endParaRPr>
            </a:p>
            <a:p>
              <a:pPr algn="ctr">
                <a:lnSpc>
                  <a:spcPct val="100000"/>
                </a:lnSpc>
              </a:pPr>
              <a:r>
                <a:rPr sz="850" u="sng" dirty="0">
                  <a:uFill>
                    <a:solidFill>
                      <a:srgbClr val="000000"/>
                    </a:solidFill>
                  </a:uFill>
                  <a:latin typeface="Meiryo UI"/>
                  <a:cs typeface="Meiryo UI"/>
                </a:rPr>
                <a:t>予算：1,093千円</a:t>
              </a:r>
              <a:endParaRPr sz="850" dirty="0">
                <a:latin typeface="Meiryo UI"/>
                <a:cs typeface="Meiryo UI"/>
              </a:endParaRPr>
            </a:p>
          </p:txBody>
        </p:sp>
        <p:sp>
          <p:nvSpPr>
            <p:cNvPr id="149" name="object 10"/>
            <p:cNvSpPr/>
            <p:nvPr/>
          </p:nvSpPr>
          <p:spPr>
            <a:xfrm>
              <a:off x="6042129" y="1108361"/>
              <a:ext cx="2763497" cy="2448066"/>
            </a:xfrm>
            <a:custGeom>
              <a:avLst/>
              <a:gdLst/>
              <a:ahLst/>
              <a:cxnLst/>
              <a:rect l="l" t="t" r="r" b="b"/>
              <a:pathLst>
                <a:path w="2857500" h="4154804">
                  <a:moveTo>
                    <a:pt x="0" y="0"/>
                  </a:moveTo>
                  <a:lnTo>
                    <a:pt x="2857499" y="0"/>
                  </a:lnTo>
                  <a:lnTo>
                    <a:pt x="2857499" y="4154424"/>
                  </a:lnTo>
                  <a:lnTo>
                    <a:pt x="0" y="4154424"/>
                  </a:lnTo>
                  <a:lnTo>
                    <a:pt x="0" y="0"/>
                  </a:lnTo>
                  <a:close/>
                </a:path>
              </a:pathLst>
            </a:custGeom>
            <a:ln w="9144">
              <a:solidFill>
                <a:srgbClr val="7C5F9F"/>
              </a:solidFill>
            </a:ln>
          </p:spPr>
          <p:txBody>
            <a:bodyPr wrap="square" lIns="0" tIns="0" rIns="0" bIns="0" rtlCol="0"/>
            <a:lstStyle/>
            <a:p>
              <a:endParaRPr sz="1701"/>
            </a:p>
          </p:txBody>
        </p:sp>
      </p:grpSp>
      <p:grpSp>
        <p:nvGrpSpPr>
          <p:cNvPr id="2" name="グループ化 1">
            <a:extLst>
              <a:ext uri="{FF2B5EF4-FFF2-40B4-BE49-F238E27FC236}">
                <a16:creationId xmlns:a16="http://schemas.microsoft.com/office/drawing/2014/main" id="{380D42F7-E27E-45E5-A874-E6B8D3785D0A}"/>
              </a:ext>
            </a:extLst>
          </p:cNvPr>
          <p:cNvGrpSpPr/>
          <p:nvPr/>
        </p:nvGrpSpPr>
        <p:grpSpPr>
          <a:xfrm>
            <a:off x="265007" y="3856991"/>
            <a:ext cx="2839326" cy="2572105"/>
            <a:chOff x="314615" y="4047981"/>
            <a:chExt cx="2839326" cy="2368830"/>
          </a:xfrm>
        </p:grpSpPr>
        <p:sp>
          <p:nvSpPr>
            <p:cNvPr id="70" name="object 70"/>
            <p:cNvSpPr txBox="1"/>
            <p:nvPr/>
          </p:nvSpPr>
          <p:spPr>
            <a:xfrm>
              <a:off x="390149" y="4090683"/>
              <a:ext cx="2523068" cy="339138"/>
            </a:xfrm>
            <a:prstGeom prst="rect">
              <a:avLst/>
            </a:prstGeom>
            <a:ln>
              <a:noFill/>
            </a:ln>
          </p:spPr>
          <p:txBody>
            <a:bodyPr vert="horz" wrap="square" lIns="0" tIns="12000" rIns="0" bIns="0" rtlCol="0">
              <a:spAutoFit/>
            </a:bodyPr>
            <a:lstStyle/>
            <a:p>
              <a:pPr marL="96602" algn="ctr">
                <a:spcBef>
                  <a:spcPts val="94"/>
                </a:spcBef>
              </a:pPr>
              <a:r>
                <a:rPr sz="850" b="1" dirty="0">
                  <a:latin typeface="Meiryo UI"/>
                  <a:cs typeface="Meiryo UI"/>
                </a:rPr>
                <a:t>①多言語遠隔医療通訳</a:t>
              </a:r>
              <a:r>
                <a:rPr sz="850" b="1" spc="-5" dirty="0">
                  <a:latin typeface="Meiryo UI"/>
                  <a:cs typeface="Meiryo UI"/>
                </a:rPr>
                <a:t>コー</a:t>
              </a:r>
              <a:r>
                <a:rPr sz="850" b="1" dirty="0">
                  <a:latin typeface="Meiryo UI"/>
                  <a:cs typeface="Meiryo UI"/>
                </a:rPr>
                <a:t>ル</a:t>
              </a:r>
              <a:r>
                <a:rPr sz="850" b="1" spc="5" dirty="0">
                  <a:latin typeface="Meiryo UI"/>
                  <a:cs typeface="Meiryo UI"/>
                </a:rPr>
                <a:t>セ</a:t>
              </a:r>
              <a:r>
                <a:rPr sz="850" b="1" spc="-5" dirty="0">
                  <a:latin typeface="Meiryo UI"/>
                  <a:cs typeface="Meiryo UI"/>
                </a:rPr>
                <a:t>ンター</a:t>
              </a:r>
              <a:r>
                <a:rPr sz="850" b="1" dirty="0">
                  <a:latin typeface="Meiryo UI"/>
                  <a:cs typeface="Meiryo UI"/>
                </a:rPr>
                <a:t>設置</a:t>
              </a:r>
              <a:r>
                <a:rPr sz="850" b="1" spc="-5" dirty="0">
                  <a:latin typeface="Meiryo UI"/>
                  <a:cs typeface="Meiryo UI"/>
                </a:rPr>
                <a:t>・</a:t>
              </a:r>
              <a:r>
                <a:rPr sz="850" b="1" dirty="0">
                  <a:latin typeface="Meiryo UI"/>
                  <a:cs typeface="Meiryo UI"/>
                </a:rPr>
                <a:t>運営事業</a:t>
              </a:r>
              <a:endParaRPr sz="850" dirty="0">
                <a:latin typeface="Meiryo UI"/>
                <a:cs typeface="Meiryo UI"/>
              </a:endParaRPr>
            </a:p>
            <a:p>
              <a:pPr marL="94802" algn="ctr"/>
              <a:r>
                <a:rPr sz="850" u="sng" dirty="0">
                  <a:uFill>
                    <a:solidFill>
                      <a:srgbClr val="000000"/>
                    </a:solidFill>
                  </a:uFill>
                  <a:latin typeface="Meiryo UI"/>
                  <a:cs typeface="Meiryo UI"/>
                </a:rPr>
                <a:t>予算：8,758千円</a:t>
              </a:r>
              <a:endParaRPr sz="850" dirty="0">
                <a:latin typeface="Meiryo UI"/>
                <a:cs typeface="Meiryo UI"/>
              </a:endParaRPr>
            </a:p>
            <a:p>
              <a:pPr>
                <a:lnSpc>
                  <a:spcPct val="100000"/>
                </a:lnSpc>
              </a:pPr>
              <a:endParaRPr sz="614" dirty="0">
                <a:latin typeface="Meiryo UI"/>
                <a:cs typeface="Meiryo UI"/>
              </a:endParaRPr>
            </a:p>
          </p:txBody>
        </p:sp>
        <p:sp>
          <p:nvSpPr>
            <p:cNvPr id="151" name="object 7"/>
            <p:cNvSpPr/>
            <p:nvPr/>
          </p:nvSpPr>
          <p:spPr>
            <a:xfrm>
              <a:off x="314615" y="4047981"/>
              <a:ext cx="2839326" cy="2368830"/>
            </a:xfrm>
            <a:custGeom>
              <a:avLst/>
              <a:gdLst/>
              <a:ahLst/>
              <a:cxnLst/>
              <a:rect l="l" t="t" r="r" b="b"/>
              <a:pathLst>
                <a:path w="2898775" h="3756659">
                  <a:moveTo>
                    <a:pt x="0" y="0"/>
                  </a:moveTo>
                  <a:lnTo>
                    <a:pt x="2898648" y="0"/>
                  </a:lnTo>
                  <a:lnTo>
                    <a:pt x="2898648" y="3756660"/>
                  </a:lnTo>
                  <a:lnTo>
                    <a:pt x="0" y="3756660"/>
                  </a:lnTo>
                  <a:lnTo>
                    <a:pt x="0" y="0"/>
                  </a:lnTo>
                  <a:close/>
                </a:path>
              </a:pathLst>
            </a:custGeom>
            <a:ln w="9144">
              <a:solidFill>
                <a:srgbClr val="7C5F9F"/>
              </a:solidFill>
            </a:ln>
          </p:spPr>
          <p:txBody>
            <a:bodyPr wrap="square" lIns="0" tIns="0" rIns="0" bIns="0" rtlCol="0"/>
            <a:lstStyle/>
            <a:p>
              <a:endParaRPr sz="1701"/>
            </a:p>
          </p:txBody>
        </p:sp>
        <p:sp>
          <p:nvSpPr>
            <p:cNvPr id="153" name="object 89"/>
            <p:cNvSpPr txBox="1"/>
            <p:nvPr/>
          </p:nvSpPr>
          <p:spPr>
            <a:xfrm>
              <a:off x="366557" y="4497472"/>
              <a:ext cx="2742555" cy="1563064"/>
            </a:xfrm>
            <a:prstGeom prst="rect">
              <a:avLst/>
            </a:prstGeom>
          </p:spPr>
          <p:txBody>
            <a:bodyPr vert="horz" wrap="square" lIns="0" tIns="12000" rIns="0" bIns="0" rtlCol="0">
              <a:spAutoFit/>
            </a:bodyPr>
            <a:lstStyle/>
            <a:p>
              <a:pPr marL="600">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　府内医療機関・薬局における外国人患者の受入れが円滑に進む</a:t>
              </a:r>
              <a:r>
                <a:rPr lang="ja-JP" altLang="en-US" sz="850">
                  <a:latin typeface="ＭＳ Ｐゴシック" panose="020B0600070205080204" pitchFamily="50" charset="-128"/>
                  <a:ea typeface="ＭＳ Ｐゴシック" panose="020B0600070205080204" pitchFamily="50" charset="-128"/>
                  <a:cs typeface="Meiryo UI"/>
                </a:rPr>
                <a:t>よう、医療</a:t>
              </a:r>
              <a:r>
                <a:rPr lang="ja-JP" altLang="en-US" sz="850" dirty="0">
                  <a:latin typeface="ＭＳ Ｐゴシック" panose="020B0600070205080204" pitchFamily="50" charset="-128"/>
                  <a:ea typeface="ＭＳ Ｐゴシック" panose="020B0600070205080204" pitchFamily="50" charset="-128"/>
                  <a:cs typeface="Meiryo UI"/>
                </a:rPr>
                <a:t>機関・薬局向けに７言語対応の多言語遠隔医療通訳サービスを実施</a:t>
              </a: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endParaRPr lang="en-US"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　・決算見込み額：</a:t>
              </a:r>
              <a:r>
                <a:rPr lang="en-US" altLang="ja-JP" sz="850" dirty="0">
                  <a:latin typeface="ＭＳ Ｐゴシック" panose="020B0600070205080204" pitchFamily="50" charset="-128"/>
                  <a:ea typeface="ＭＳ Ｐゴシック" panose="020B0600070205080204" pitchFamily="50" charset="-128"/>
                  <a:cs typeface="Meiryo UI"/>
                </a:rPr>
                <a:t>990</a:t>
              </a:r>
              <a:r>
                <a:rPr lang="ja-JP" altLang="en-US" sz="850" dirty="0">
                  <a:latin typeface="ＭＳ Ｐゴシック" panose="020B0600070205080204" pitchFamily="50" charset="-128"/>
                  <a:ea typeface="ＭＳ Ｐゴシック" panose="020B0600070205080204" pitchFamily="50" charset="-128"/>
                  <a:cs typeface="Meiryo UI"/>
                </a:rPr>
                <a:t>千円</a:t>
              </a: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　・委託事業者：メディフォン株式会社</a:t>
              </a: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cs typeface="Meiryo UI"/>
                </a:rPr>
                <a:t>　・対応言語：英語、中国語、韓国語、スペイン語、</a:t>
              </a:r>
              <a:endParaRPr lang="en-US" altLang="ja-JP" sz="850" dirty="0">
                <a:latin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cs typeface="Meiryo UI"/>
                </a:rPr>
                <a:t>　　　　　　　　 ポルトガル語、ベトナム語、タイ語</a:t>
              </a:r>
            </a:p>
            <a:p>
              <a:pPr marL="600">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　・利用実績：</a:t>
              </a:r>
              <a:r>
                <a:rPr lang="en-US" altLang="ja-JP" sz="850" dirty="0">
                  <a:latin typeface="ＭＳ Ｐゴシック" panose="020B0600070205080204" pitchFamily="50" charset="-128"/>
                  <a:ea typeface="ＭＳ Ｐゴシック" panose="020B0600070205080204" pitchFamily="50" charset="-128"/>
                  <a:cs typeface="Meiryo UI"/>
                </a:rPr>
                <a:t>1,500</a:t>
              </a:r>
              <a:r>
                <a:rPr lang="ja-JP" altLang="en-US" sz="850" dirty="0">
                  <a:latin typeface="ＭＳ Ｐゴシック" panose="020B0600070205080204" pitchFamily="50" charset="-128"/>
                  <a:ea typeface="ＭＳ Ｐゴシック" panose="020B0600070205080204" pitchFamily="50" charset="-128"/>
                  <a:cs typeface="Meiryo UI"/>
                </a:rPr>
                <a:t>件</a:t>
              </a:r>
              <a:endParaRPr lang="en-US" altLang="ja-JP" sz="850" dirty="0">
                <a:latin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　・利用医療機関：</a:t>
              </a:r>
              <a:r>
                <a:rPr lang="en-US" altLang="ja-JP" sz="850" dirty="0">
                  <a:latin typeface="ＭＳ Ｐゴシック" panose="020B0600070205080204" pitchFamily="50" charset="-128"/>
                  <a:ea typeface="ＭＳ Ｐゴシック" panose="020B0600070205080204" pitchFamily="50" charset="-128"/>
                  <a:cs typeface="Meiryo UI"/>
                </a:rPr>
                <a:t>37</a:t>
              </a:r>
              <a:r>
                <a:rPr lang="ja-JP" altLang="en-US" sz="850" dirty="0">
                  <a:latin typeface="ＭＳ Ｐゴシック" panose="020B0600070205080204" pitchFamily="50" charset="-128"/>
                  <a:ea typeface="ＭＳ Ｐゴシック" panose="020B0600070205080204" pitchFamily="50" charset="-128"/>
                  <a:cs typeface="Meiryo UI"/>
                </a:rPr>
                <a:t>医療機関　</a:t>
              </a: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endParaRPr lang="en-US" sz="850" dirty="0">
                <a:latin typeface="Meiryo UI"/>
                <a:cs typeface="Meiryo UI"/>
              </a:endParaRPr>
            </a:p>
            <a:p>
              <a:pPr marL="600">
                <a:spcBef>
                  <a:spcPts val="94"/>
                </a:spcBef>
              </a:pPr>
              <a:endParaRPr lang="en-US" sz="850" dirty="0">
                <a:latin typeface="Meiryo UI"/>
                <a:cs typeface="Meiryo UI"/>
              </a:endParaRPr>
            </a:p>
          </p:txBody>
        </p:sp>
      </p:grpSp>
      <p:grpSp>
        <p:nvGrpSpPr>
          <p:cNvPr id="19" name="グループ化 18">
            <a:extLst>
              <a:ext uri="{FF2B5EF4-FFF2-40B4-BE49-F238E27FC236}">
                <a16:creationId xmlns:a16="http://schemas.microsoft.com/office/drawing/2014/main" id="{E52B50F0-36B4-4F52-9A5D-583C1CD6EF6A}"/>
              </a:ext>
            </a:extLst>
          </p:cNvPr>
          <p:cNvGrpSpPr/>
          <p:nvPr/>
        </p:nvGrpSpPr>
        <p:grpSpPr>
          <a:xfrm>
            <a:off x="3220683" y="3866036"/>
            <a:ext cx="2809327" cy="2563060"/>
            <a:chOff x="3243374" y="4054015"/>
            <a:chExt cx="2809327" cy="2375082"/>
          </a:xfrm>
        </p:grpSpPr>
        <p:sp>
          <p:nvSpPr>
            <p:cNvPr id="39" name="object 39"/>
            <p:cNvSpPr txBox="1"/>
            <p:nvPr/>
          </p:nvSpPr>
          <p:spPr>
            <a:xfrm>
              <a:off x="3299291" y="4113991"/>
              <a:ext cx="2620871" cy="253652"/>
            </a:xfrm>
            <a:prstGeom prst="rect">
              <a:avLst/>
            </a:prstGeom>
          </p:spPr>
          <p:txBody>
            <a:bodyPr vert="horz" wrap="square" lIns="0" tIns="12000" rIns="0" bIns="0" rtlCol="0">
              <a:spAutoFit/>
            </a:bodyPr>
            <a:lstStyle/>
            <a:p>
              <a:pPr algn="ctr">
                <a:spcBef>
                  <a:spcPts val="94"/>
                </a:spcBef>
              </a:pPr>
              <a:r>
                <a:rPr sz="850" b="1" dirty="0">
                  <a:latin typeface="Meiryo UI"/>
                  <a:cs typeface="Meiryo UI"/>
                </a:rPr>
                <a:t>②外国人患者受入れワ</a:t>
              </a:r>
              <a:r>
                <a:rPr sz="850" b="1" spc="-5" dirty="0">
                  <a:latin typeface="Meiryo UI"/>
                  <a:cs typeface="Meiryo UI"/>
                </a:rPr>
                <a:t>ンス</a:t>
              </a:r>
              <a:r>
                <a:rPr sz="850" b="1" spc="5" dirty="0">
                  <a:latin typeface="Meiryo UI"/>
                  <a:cs typeface="Meiryo UI"/>
                </a:rPr>
                <a:t>ト</a:t>
              </a:r>
              <a:r>
                <a:rPr sz="850" b="1" dirty="0">
                  <a:latin typeface="Meiryo UI"/>
                  <a:cs typeface="Meiryo UI"/>
                </a:rPr>
                <a:t>ップ相談窓口設置</a:t>
              </a:r>
              <a:r>
                <a:rPr sz="850" b="1" spc="-5" dirty="0">
                  <a:latin typeface="Meiryo UI"/>
                  <a:cs typeface="Meiryo UI"/>
                </a:rPr>
                <a:t>・</a:t>
              </a:r>
              <a:r>
                <a:rPr sz="850" b="1" dirty="0">
                  <a:latin typeface="Meiryo UI"/>
                  <a:cs typeface="Meiryo UI"/>
                </a:rPr>
                <a:t>運営事業</a:t>
              </a:r>
              <a:endParaRPr sz="850" dirty="0">
                <a:latin typeface="Meiryo UI"/>
                <a:cs typeface="Meiryo UI"/>
              </a:endParaRPr>
            </a:p>
            <a:p>
              <a:pPr algn="ctr">
                <a:lnSpc>
                  <a:spcPct val="100000"/>
                </a:lnSpc>
              </a:pPr>
              <a:r>
                <a:rPr sz="850" u="sng" dirty="0">
                  <a:uFill>
                    <a:solidFill>
                      <a:srgbClr val="000000"/>
                    </a:solidFill>
                  </a:uFill>
                  <a:latin typeface="Meiryo UI"/>
                  <a:cs typeface="Meiryo UI"/>
                </a:rPr>
                <a:t>予算：6,000千円</a:t>
              </a:r>
              <a:endParaRPr sz="850" dirty="0">
                <a:latin typeface="Meiryo UI"/>
                <a:cs typeface="Meiryo UI"/>
              </a:endParaRPr>
            </a:p>
          </p:txBody>
        </p:sp>
        <p:sp>
          <p:nvSpPr>
            <p:cNvPr id="150" name="object 7"/>
            <p:cNvSpPr/>
            <p:nvPr/>
          </p:nvSpPr>
          <p:spPr>
            <a:xfrm>
              <a:off x="3243374" y="4054015"/>
              <a:ext cx="2760151" cy="2375082"/>
            </a:xfrm>
            <a:custGeom>
              <a:avLst/>
              <a:gdLst/>
              <a:ahLst/>
              <a:cxnLst/>
              <a:rect l="l" t="t" r="r" b="b"/>
              <a:pathLst>
                <a:path w="2898775" h="3756659">
                  <a:moveTo>
                    <a:pt x="0" y="0"/>
                  </a:moveTo>
                  <a:lnTo>
                    <a:pt x="2898648" y="0"/>
                  </a:lnTo>
                  <a:lnTo>
                    <a:pt x="2898648" y="3756660"/>
                  </a:lnTo>
                  <a:lnTo>
                    <a:pt x="0" y="3756660"/>
                  </a:lnTo>
                  <a:lnTo>
                    <a:pt x="0" y="0"/>
                  </a:lnTo>
                  <a:close/>
                </a:path>
              </a:pathLst>
            </a:custGeom>
            <a:ln w="9144">
              <a:solidFill>
                <a:srgbClr val="7C5F9F"/>
              </a:solidFill>
            </a:ln>
          </p:spPr>
          <p:txBody>
            <a:bodyPr wrap="square" lIns="0" tIns="0" rIns="0" bIns="0" rtlCol="0"/>
            <a:lstStyle/>
            <a:p>
              <a:endParaRPr sz="1701"/>
            </a:p>
          </p:txBody>
        </p:sp>
        <p:sp>
          <p:nvSpPr>
            <p:cNvPr id="155" name="object 89"/>
            <p:cNvSpPr txBox="1"/>
            <p:nvPr/>
          </p:nvSpPr>
          <p:spPr>
            <a:xfrm>
              <a:off x="3268237" y="4496733"/>
              <a:ext cx="2784464" cy="1463392"/>
            </a:xfrm>
            <a:prstGeom prst="rect">
              <a:avLst/>
            </a:prstGeom>
          </p:spPr>
          <p:txBody>
            <a:bodyPr vert="horz" wrap="square" lIns="0" tIns="12000" rIns="0" bIns="0" rtlCol="0">
              <a:spAutoFit/>
            </a:bodyPr>
            <a:lstStyle/>
            <a:p>
              <a:pPr marL="600">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　医療機関や薬局等から寄せられる、外国人対応に関する</a:t>
              </a: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ea typeface="ＭＳ Ｐゴシック" panose="020B0600070205080204" pitchFamily="50" charset="-128"/>
                  <a:cs typeface="Meiryo UI"/>
                </a:rPr>
                <a:t>日常的な相談や複雑な課題にも対応できる相談窓口を設置　</a:t>
              </a: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cs typeface="Meiryo UI"/>
                </a:rPr>
                <a:t>　・決算見込み額：</a:t>
              </a:r>
              <a:r>
                <a:rPr lang="en-US" altLang="ja-JP" sz="850" dirty="0">
                  <a:latin typeface="ＭＳ Ｐゴシック" panose="020B0600070205080204" pitchFamily="50" charset="-128"/>
                  <a:cs typeface="Meiryo UI"/>
                </a:rPr>
                <a:t>6,000</a:t>
              </a:r>
              <a:r>
                <a:rPr lang="ja-JP" altLang="en-US" sz="850" dirty="0">
                  <a:latin typeface="ＭＳ Ｐゴシック" panose="020B0600070205080204" pitchFamily="50" charset="-128"/>
                  <a:cs typeface="Meiryo UI"/>
                </a:rPr>
                <a:t>千円</a:t>
              </a:r>
              <a:endParaRPr lang="en-US" altLang="ja-JP" sz="850" dirty="0">
                <a:latin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cs typeface="Meiryo UI"/>
                </a:rPr>
                <a:t>　・委託事業者：日本エマージェンシーアシスタンス株式会社　　　　　　</a:t>
              </a:r>
              <a:endParaRPr lang="en-US" altLang="ja-JP" sz="850" dirty="0">
                <a:latin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cs typeface="Meiryo UI"/>
                </a:rPr>
                <a:t>　・利用実績：</a:t>
              </a:r>
              <a:r>
                <a:rPr lang="en-US" altLang="ja-JP" sz="850" dirty="0">
                  <a:latin typeface="ＭＳ Ｐゴシック" panose="020B0600070205080204" pitchFamily="50" charset="-128"/>
                  <a:cs typeface="Meiryo UI"/>
                </a:rPr>
                <a:t>18</a:t>
              </a:r>
              <a:r>
                <a:rPr lang="ja-JP" altLang="en-US" sz="850" dirty="0">
                  <a:latin typeface="ＭＳ Ｐゴシック" panose="020B0600070205080204" pitchFamily="50" charset="-128"/>
                  <a:cs typeface="Meiryo UI"/>
                </a:rPr>
                <a:t>件</a:t>
              </a:r>
              <a:endParaRPr lang="en-US" altLang="ja-JP" sz="850" dirty="0">
                <a:latin typeface="ＭＳ Ｐゴシック" panose="020B0600070205080204" pitchFamily="50" charset="-128"/>
                <a:cs typeface="Meiryo UI"/>
              </a:endParaRPr>
            </a:p>
            <a:p>
              <a:pPr marL="600">
                <a:spcBef>
                  <a:spcPts val="94"/>
                </a:spcBef>
              </a:pPr>
              <a:r>
                <a:rPr lang="ja-JP" altLang="en-US" sz="850" dirty="0">
                  <a:latin typeface="ＭＳ Ｐゴシック" panose="020B0600070205080204" pitchFamily="50" charset="-128"/>
                  <a:cs typeface="Meiryo UI"/>
                </a:rPr>
                <a:t>　・利用医療機関：</a:t>
              </a:r>
              <a:r>
                <a:rPr lang="en-US" altLang="ja-JP" sz="850" dirty="0">
                  <a:latin typeface="ＭＳ Ｐゴシック" panose="020B0600070205080204" pitchFamily="50" charset="-128"/>
                  <a:cs typeface="Meiryo UI"/>
                </a:rPr>
                <a:t>15</a:t>
              </a:r>
              <a:r>
                <a:rPr lang="ja-JP" altLang="en-US" sz="850" dirty="0">
                  <a:latin typeface="ＭＳ Ｐゴシック" panose="020B0600070205080204" pitchFamily="50" charset="-128"/>
                  <a:cs typeface="Meiryo UI"/>
                </a:rPr>
                <a:t>医療機関　　</a:t>
              </a:r>
              <a:endParaRPr lang="en-US" altLang="ja-JP" sz="850" dirty="0">
                <a:latin typeface="ＭＳ Ｐゴシック" panose="020B0600070205080204" pitchFamily="50" charset="-128"/>
                <a:cs typeface="Meiryo UI"/>
              </a:endParaRPr>
            </a:p>
            <a:p>
              <a:pPr marL="600">
                <a:spcBef>
                  <a:spcPts val="94"/>
                </a:spcBef>
              </a:pPr>
              <a:endParaRPr lang="en-US" altLang="ja-JP" sz="850" dirty="0">
                <a:latin typeface="ＭＳ Ｐゴシック" panose="020B0600070205080204" pitchFamily="50" charset="-128"/>
                <a:ea typeface="ＭＳ Ｐゴシック" panose="020B0600070205080204" pitchFamily="50" charset="-128"/>
                <a:cs typeface="Meiryo UI"/>
              </a:endParaRPr>
            </a:p>
            <a:p>
              <a:pPr marL="600">
                <a:spcBef>
                  <a:spcPts val="94"/>
                </a:spcBef>
              </a:pPr>
              <a:endParaRPr lang="en-US" sz="850" dirty="0">
                <a:latin typeface="Meiryo UI" panose="020B0604030504040204" pitchFamily="50" charset="-128"/>
                <a:ea typeface="Meiryo UI" panose="020B0604030504040204" pitchFamily="50" charset="-128"/>
                <a:cs typeface="Meiryo UI"/>
              </a:endParaRPr>
            </a:p>
            <a:p>
              <a:pPr marL="600">
                <a:spcBef>
                  <a:spcPts val="94"/>
                </a:spcBef>
              </a:pPr>
              <a:endParaRPr lang="en-US" sz="850" dirty="0">
                <a:latin typeface="Meiryo UI" panose="020B0604030504040204" pitchFamily="50" charset="-128"/>
                <a:ea typeface="Meiryo UI" panose="020B0604030504040204" pitchFamily="50" charset="-128"/>
                <a:cs typeface="Meiryo UI"/>
              </a:endParaRPr>
            </a:p>
          </p:txBody>
        </p:sp>
      </p:grpSp>
      <p:grpSp>
        <p:nvGrpSpPr>
          <p:cNvPr id="13" name="グループ化 12">
            <a:extLst>
              <a:ext uri="{FF2B5EF4-FFF2-40B4-BE49-F238E27FC236}">
                <a16:creationId xmlns:a16="http://schemas.microsoft.com/office/drawing/2014/main" id="{25545EAC-4418-49F2-BEAF-644B25434F89}"/>
              </a:ext>
            </a:extLst>
          </p:cNvPr>
          <p:cNvGrpSpPr/>
          <p:nvPr/>
        </p:nvGrpSpPr>
        <p:grpSpPr>
          <a:xfrm>
            <a:off x="6020839" y="3866036"/>
            <a:ext cx="2818661" cy="2684465"/>
            <a:chOff x="6055242" y="3974952"/>
            <a:chExt cx="2818661" cy="2684465"/>
          </a:xfrm>
        </p:grpSpPr>
        <p:sp>
          <p:nvSpPr>
            <p:cNvPr id="130" name="object 130"/>
            <p:cNvSpPr/>
            <p:nvPr/>
          </p:nvSpPr>
          <p:spPr>
            <a:xfrm>
              <a:off x="6076771" y="3974952"/>
              <a:ext cx="2756636" cy="397813"/>
            </a:xfrm>
            <a:prstGeom prst="rect">
              <a:avLst/>
            </a:prstGeom>
            <a:blipFill>
              <a:blip r:embed="rId10" cstate="print"/>
              <a:stretch>
                <a:fillRect/>
              </a:stretch>
            </a:blipFill>
          </p:spPr>
          <p:txBody>
            <a:bodyPr wrap="square" lIns="0" tIns="0" rIns="0" bIns="0" rtlCol="0"/>
            <a:lstStyle/>
            <a:p>
              <a:endParaRPr sz="1701"/>
            </a:p>
          </p:txBody>
        </p:sp>
        <p:sp>
          <p:nvSpPr>
            <p:cNvPr id="132" name="object 132"/>
            <p:cNvSpPr txBox="1"/>
            <p:nvPr/>
          </p:nvSpPr>
          <p:spPr>
            <a:xfrm>
              <a:off x="6076040" y="4054015"/>
              <a:ext cx="2599893" cy="273727"/>
            </a:xfrm>
            <a:prstGeom prst="rect">
              <a:avLst/>
            </a:prstGeom>
          </p:spPr>
          <p:txBody>
            <a:bodyPr vert="horz" wrap="square" lIns="0" tIns="12000" rIns="0" bIns="0" rtlCol="0">
              <a:spAutoFit/>
            </a:bodyPr>
            <a:lstStyle/>
            <a:p>
              <a:pPr algn="ctr">
                <a:spcBef>
                  <a:spcPts val="94"/>
                </a:spcBef>
              </a:pPr>
              <a:r>
                <a:rPr sz="850" b="1" dirty="0">
                  <a:latin typeface="Meiryo UI"/>
                  <a:cs typeface="Meiryo UI"/>
                </a:rPr>
                <a:t>③新型</a:t>
              </a:r>
              <a:r>
                <a:rPr sz="850" b="1" spc="-5" dirty="0">
                  <a:latin typeface="Meiryo UI"/>
                  <a:cs typeface="Meiryo UI"/>
                </a:rPr>
                <a:t>コ</a:t>
              </a:r>
              <a:r>
                <a:rPr sz="850" b="1" spc="5" dirty="0">
                  <a:latin typeface="Meiryo UI"/>
                  <a:cs typeface="Meiryo UI"/>
                </a:rPr>
                <a:t>ロ</a:t>
              </a:r>
              <a:r>
                <a:rPr sz="850" b="1" dirty="0">
                  <a:latin typeface="Meiryo UI"/>
                  <a:cs typeface="Meiryo UI"/>
                </a:rPr>
                <a:t>ナウイル</a:t>
              </a:r>
              <a:r>
                <a:rPr sz="850" b="1" spc="-5" dirty="0">
                  <a:latin typeface="Meiryo UI"/>
                  <a:cs typeface="Meiryo UI"/>
                </a:rPr>
                <a:t>ス</a:t>
              </a:r>
              <a:r>
                <a:rPr sz="850" b="1" dirty="0">
                  <a:latin typeface="Meiryo UI"/>
                  <a:cs typeface="Meiryo UI"/>
                </a:rPr>
                <a:t>感染症の医療提供体制の整備事業</a:t>
              </a:r>
              <a:endParaRPr sz="850" dirty="0">
                <a:latin typeface="Meiryo UI"/>
                <a:cs typeface="Meiryo UI"/>
              </a:endParaRPr>
            </a:p>
            <a:p>
              <a:pPr marL="1200" algn="ctr"/>
              <a:r>
                <a:rPr sz="850" u="sng" dirty="0">
                  <a:uFill>
                    <a:solidFill>
                      <a:srgbClr val="000000"/>
                    </a:solidFill>
                  </a:uFill>
                  <a:latin typeface="Meiryo UI"/>
                  <a:cs typeface="Meiryo UI"/>
                </a:rPr>
                <a:t>予算：</a:t>
              </a:r>
              <a:r>
                <a:rPr lang="en-US" altLang="ja-JP" sz="850" u="sng" dirty="0">
                  <a:uFill>
                    <a:solidFill>
                      <a:srgbClr val="000000"/>
                    </a:solidFill>
                  </a:uFill>
                  <a:latin typeface="Meiryo UI"/>
                  <a:cs typeface="Meiryo UI"/>
                </a:rPr>
                <a:t>190,176</a:t>
              </a:r>
              <a:r>
                <a:rPr sz="850" u="sng" dirty="0">
                  <a:uFill>
                    <a:solidFill>
                      <a:srgbClr val="000000"/>
                    </a:solidFill>
                  </a:uFill>
                  <a:latin typeface="Meiryo UI"/>
                  <a:cs typeface="Meiryo UI"/>
                </a:rPr>
                <a:t>千円</a:t>
              </a:r>
              <a:endParaRPr sz="850" dirty="0">
                <a:latin typeface="Meiryo UI"/>
                <a:cs typeface="Meiryo UI"/>
              </a:endParaRPr>
            </a:p>
          </p:txBody>
        </p:sp>
        <p:sp>
          <p:nvSpPr>
            <p:cNvPr id="156" name="object 89"/>
            <p:cNvSpPr txBox="1"/>
            <p:nvPr/>
          </p:nvSpPr>
          <p:spPr>
            <a:xfrm>
              <a:off x="6055242" y="4258926"/>
              <a:ext cx="2747761" cy="1148326"/>
            </a:xfrm>
            <a:prstGeom prst="rect">
              <a:avLst/>
            </a:prstGeom>
          </p:spPr>
          <p:txBody>
            <a:bodyPr vert="horz" wrap="square" lIns="0" tIns="12000" rIns="0" bIns="0" rtlCol="0">
              <a:spAutoFit/>
            </a:bodyPr>
            <a:lstStyle/>
            <a:p>
              <a:pPr marL="600">
                <a:spcBef>
                  <a:spcPts val="94"/>
                </a:spcBef>
              </a:pPr>
              <a:endParaRPr lang="en-US" sz="850" dirty="0">
                <a:latin typeface="Meiryo UI"/>
                <a:cs typeface="Meiryo UI"/>
              </a:endParaRPr>
            </a:p>
            <a:p>
              <a:pPr marL="600">
                <a:spcBef>
                  <a:spcPts val="94"/>
                </a:spcBef>
              </a:pPr>
              <a:r>
                <a:rPr lang="ja-JP" altLang="en-US" sz="850" dirty="0">
                  <a:latin typeface="Meiryo UI"/>
                  <a:cs typeface="Meiryo UI"/>
                </a:rPr>
                <a:t>　 医療機関における新型コロナウイルス感染症の外国人</a:t>
              </a:r>
              <a:endParaRPr lang="en-US" altLang="ja-JP" sz="850" dirty="0">
                <a:latin typeface="Meiryo UI"/>
                <a:cs typeface="Meiryo UI"/>
              </a:endParaRPr>
            </a:p>
            <a:p>
              <a:pPr marL="600">
                <a:spcBef>
                  <a:spcPts val="94"/>
                </a:spcBef>
              </a:pPr>
              <a:r>
                <a:rPr lang="ja-JP" altLang="en-US" sz="850" dirty="0">
                  <a:latin typeface="Meiryo UI"/>
                  <a:cs typeface="Meiryo UI"/>
                </a:rPr>
                <a:t>患者受入れのための設備整備事業（対象：</a:t>
              </a:r>
              <a:r>
                <a:rPr lang="en-US" altLang="ja-JP" sz="850" dirty="0">
                  <a:latin typeface="Meiryo UI"/>
                  <a:cs typeface="Meiryo UI"/>
                </a:rPr>
                <a:t>32</a:t>
              </a:r>
              <a:r>
                <a:rPr lang="ja-JP" altLang="en-US" sz="850" dirty="0">
                  <a:latin typeface="Meiryo UI"/>
                  <a:cs typeface="Meiryo UI"/>
                </a:rPr>
                <a:t>医療機関）</a:t>
              </a:r>
              <a:endParaRPr lang="en-US" altLang="ja-JP" sz="850" dirty="0">
                <a:latin typeface="Meiryo UI"/>
                <a:cs typeface="Meiryo UI"/>
              </a:endParaRPr>
            </a:p>
            <a:p>
              <a:pPr marL="600">
                <a:spcBef>
                  <a:spcPts val="94"/>
                </a:spcBef>
              </a:pPr>
              <a:r>
                <a:rPr lang="en-US" altLang="ja-JP" sz="850" dirty="0">
                  <a:latin typeface="Meiryo UI"/>
                  <a:cs typeface="Meiryo UI"/>
                </a:rPr>
                <a:t>※</a:t>
              </a:r>
              <a:r>
                <a:rPr lang="ja-JP" altLang="en-US" sz="850" dirty="0">
                  <a:latin typeface="Meiryo UI"/>
                  <a:cs typeface="Meiryo UI"/>
                </a:rPr>
                <a:t>主に外来の多言語看板の設置等の設備整備</a:t>
              </a:r>
            </a:p>
            <a:p>
              <a:pPr marL="600">
                <a:spcBef>
                  <a:spcPts val="94"/>
                </a:spcBef>
              </a:pPr>
              <a:r>
                <a:rPr lang="ja-JP" altLang="en-US" sz="850" dirty="0">
                  <a:latin typeface="Meiryo UI"/>
                  <a:cs typeface="Meiryo UI"/>
                </a:rPr>
                <a:t>　決算見込み額：</a:t>
              </a:r>
              <a:r>
                <a:rPr lang="en-US" altLang="ja-JP" sz="850" dirty="0">
                  <a:latin typeface="Meiryo UI"/>
                  <a:cs typeface="Meiryo UI"/>
                </a:rPr>
                <a:t>0</a:t>
              </a:r>
              <a:r>
                <a:rPr lang="ja-JP" altLang="en-US" sz="850" dirty="0">
                  <a:latin typeface="Meiryo UI"/>
                  <a:cs typeface="Meiryo UI"/>
                </a:rPr>
                <a:t>千円（</a:t>
              </a:r>
              <a:r>
                <a:rPr lang="en-US" altLang="ja-JP" sz="850" dirty="0">
                  <a:latin typeface="Meiryo UI"/>
                  <a:cs typeface="Meiryo UI"/>
                </a:rPr>
                <a:t>0</a:t>
              </a:r>
              <a:r>
                <a:rPr lang="ja-JP" altLang="en-US" sz="850" dirty="0">
                  <a:latin typeface="Meiryo UI"/>
                  <a:cs typeface="Meiryo UI"/>
                </a:rPr>
                <a:t>医療機関補助総額）</a:t>
              </a:r>
              <a:endParaRPr lang="en-US" altLang="ja-JP" sz="850" dirty="0">
                <a:latin typeface="Meiryo UI"/>
                <a:cs typeface="Meiryo UI"/>
              </a:endParaRPr>
            </a:p>
            <a:p>
              <a:pPr marL="600">
                <a:spcBef>
                  <a:spcPts val="94"/>
                </a:spcBef>
              </a:pPr>
              <a:r>
                <a:rPr lang="ja-JP" altLang="en-US" sz="850" dirty="0">
                  <a:latin typeface="Meiryo UI"/>
                  <a:cs typeface="Meiryo UI"/>
                </a:rPr>
                <a:t>　＜参考＞４年度：</a:t>
              </a:r>
              <a:r>
                <a:rPr lang="en-US" altLang="ja-JP" sz="850" dirty="0">
                  <a:latin typeface="Meiryo UI"/>
                  <a:cs typeface="Meiryo UI"/>
                </a:rPr>
                <a:t>4,327</a:t>
              </a:r>
              <a:r>
                <a:rPr lang="ja-JP" altLang="en-US" sz="850" dirty="0">
                  <a:latin typeface="Meiryo UI"/>
                  <a:cs typeface="Meiryo UI"/>
                </a:rPr>
                <a:t>千円（</a:t>
              </a:r>
              <a:r>
                <a:rPr lang="en-US" altLang="ja-JP" sz="850" dirty="0">
                  <a:latin typeface="Meiryo UI"/>
                  <a:cs typeface="Meiryo UI"/>
                </a:rPr>
                <a:t>4</a:t>
              </a:r>
              <a:r>
                <a:rPr lang="ja-JP" altLang="en-US" sz="850" dirty="0">
                  <a:latin typeface="Meiryo UI"/>
                  <a:cs typeface="Meiryo UI"/>
                </a:rPr>
                <a:t>医療機関補助総額）　</a:t>
              </a:r>
              <a:endParaRPr lang="en-US" altLang="ja-JP" sz="850" dirty="0">
                <a:latin typeface="Meiryo UI"/>
                <a:cs typeface="Meiryo UI"/>
              </a:endParaRPr>
            </a:p>
            <a:p>
              <a:pPr marL="600">
                <a:spcBef>
                  <a:spcPts val="94"/>
                </a:spcBef>
              </a:pPr>
              <a:r>
                <a:rPr lang="ja-JP" altLang="en-US" sz="850" dirty="0">
                  <a:latin typeface="Meiryo UI"/>
                  <a:cs typeface="Meiryo UI"/>
                </a:rPr>
                <a:t>　　　　　　　３年度：</a:t>
              </a:r>
              <a:r>
                <a:rPr lang="en-US" altLang="ja-JP" sz="850" dirty="0">
                  <a:latin typeface="Meiryo UI"/>
                  <a:cs typeface="Meiryo UI"/>
                </a:rPr>
                <a:t>6,907</a:t>
              </a:r>
              <a:r>
                <a:rPr lang="ja-JP" altLang="en-US" sz="850" dirty="0">
                  <a:latin typeface="Meiryo UI"/>
                  <a:cs typeface="Meiryo UI"/>
                </a:rPr>
                <a:t>千円（</a:t>
              </a:r>
              <a:r>
                <a:rPr lang="en-US" altLang="ja-JP" sz="850" dirty="0">
                  <a:latin typeface="Meiryo UI"/>
                  <a:cs typeface="Meiryo UI"/>
                </a:rPr>
                <a:t>7</a:t>
              </a:r>
              <a:r>
                <a:rPr lang="ja-JP" altLang="en-US" sz="850" dirty="0">
                  <a:latin typeface="Meiryo UI"/>
                  <a:cs typeface="Meiryo UI"/>
                </a:rPr>
                <a:t>医療機関補助総額）　</a:t>
              </a:r>
              <a:endParaRPr lang="en-US" altLang="ja-JP" sz="850" dirty="0">
                <a:latin typeface="Meiryo UI"/>
                <a:cs typeface="Meiryo UI"/>
              </a:endParaRPr>
            </a:p>
            <a:p>
              <a:pPr marL="600">
                <a:spcBef>
                  <a:spcPts val="94"/>
                </a:spcBef>
              </a:pPr>
              <a:r>
                <a:rPr lang="ja-JP" altLang="en-US" sz="850" dirty="0">
                  <a:latin typeface="Meiryo UI"/>
                  <a:cs typeface="Meiryo UI"/>
                </a:rPr>
                <a:t>　　　　　　　２年度：</a:t>
              </a:r>
              <a:r>
                <a:rPr lang="en-US" altLang="ja-JP" sz="850" dirty="0">
                  <a:latin typeface="Meiryo UI"/>
                  <a:cs typeface="Meiryo UI"/>
                </a:rPr>
                <a:t>8,004</a:t>
              </a:r>
              <a:r>
                <a:rPr lang="ja-JP" altLang="en-US" sz="850" dirty="0">
                  <a:latin typeface="Meiryo UI"/>
                  <a:cs typeface="Meiryo UI"/>
                </a:rPr>
                <a:t>千円（</a:t>
              </a:r>
              <a:r>
                <a:rPr lang="en-US" altLang="ja-JP" sz="850" dirty="0">
                  <a:latin typeface="Meiryo UI"/>
                  <a:cs typeface="Meiryo UI"/>
                </a:rPr>
                <a:t>9</a:t>
              </a:r>
              <a:r>
                <a:rPr lang="ja-JP" altLang="en-US" sz="850" dirty="0">
                  <a:latin typeface="Meiryo UI"/>
                  <a:cs typeface="Meiryo UI"/>
                </a:rPr>
                <a:t>医療機関補助総額）　</a:t>
              </a:r>
              <a:endParaRPr lang="en-US" altLang="ja-JP" sz="850" dirty="0">
                <a:latin typeface="Meiryo UI"/>
                <a:cs typeface="Meiryo UI"/>
              </a:endParaRPr>
            </a:p>
          </p:txBody>
        </p:sp>
        <p:sp>
          <p:nvSpPr>
            <p:cNvPr id="157" name="object 89"/>
            <p:cNvSpPr txBox="1"/>
            <p:nvPr/>
          </p:nvSpPr>
          <p:spPr>
            <a:xfrm>
              <a:off x="6126142" y="5367462"/>
              <a:ext cx="2747761" cy="1291955"/>
            </a:xfrm>
            <a:prstGeom prst="rect">
              <a:avLst/>
            </a:prstGeom>
          </p:spPr>
          <p:txBody>
            <a:bodyPr vert="horz" wrap="square" lIns="0" tIns="12000" rIns="0" bIns="0" rtlCol="0">
              <a:spAutoFit/>
            </a:bodyPr>
            <a:lstStyle/>
            <a:p>
              <a:pPr marL="600">
                <a:spcBef>
                  <a:spcPts val="94"/>
                </a:spcBef>
              </a:pPr>
              <a:endParaRPr lang="en-US" sz="850" dirty="0">
                <a:latin typeface="Meiryo UI"/>
                <a:cs typeface="Meiryo UI"/>
              </a:endParaRPr>
            </a:p>
            <a:p>
              <a:pPr marL="600">
                <a:spcBef>
                  <a:spcPts val="94"/>
                </a:spcBef>
              </a:pPr>
              <a:r>
                <a:rPr lang="ja-JP" altLang="en-US" sz="850" dirty="0">
                  <a:latin typeface="Meiryo UI"/>
                  <a:cs typeface="Meiryo UI"/>
                </a:rPr>
                <a:t>　新型コロナウイルス感染症患者等入院医療機関における</a:t>
              </a:r>
              <a:endParaRPr lang="en-US" altLang="ja-JP" sz="850" dirty="0">
                <a:latin typeface="Meiryo UI"/>
                <a:cs typeface="Meiryo UI"/>
              </a:endParaRPr>
            </a:p>
            <a:p>
              <a:pPr marL="600">
                <a:spcBef>
                  <a:spcPts val="94"/>
                </a:spcBef>
              </a:pPr>
              <a:r>
                <a:rPr lang="ja-JP" altLang="en-US" sz="850" dirty="0">
                  <a:latin typeface="Meiryo UI"/>
                  <a:cs typeface="Meiryo UI"/>
                </a:rPr>
                <a:t>外国人患者の受入れ体制確保事業（対象：</a:t>
              </a:r>
              <a:r>
                <a:rPr lang="en-US" altLang="ja-JP" sz="850" dirty="0">
                  <a:latin typeface="Meiryo UI"/>
                  <a:cs typeface="Meiryo UI"/>
                </a:rPr>
                <a:t>32</a:t>
              </a:r>
              <a:r>
                <a:rPr lang="ja-JP" altLang="en-US" sz="850" dirty="0">
                  <a:latin typeface="Meiryo UI"/>
                  <a:cs typeface="Meiryo UI"/>
                </a:rPr>
                <a:t>医療機関）</a:t>
              </a:r>
              <a:endParaRPr lang="en-US" altLang="ja-JP" sz="850" dirty="0">
                <a:latin typeface="Meiryo UI"/>
                <a:cs typeface="Meiryo UI"/>
              </a:endParaRPr>
            </a:p>
            <a:p>
              <a:pPr marL="600">
                <a:spcBef>
                  <a:spcPts val="94"/>
                </a:spcBef>
              </a:pPr>
              <a:r>
                <a:rPr lang="en-US" altLang="ja-JP" sz="850" dirty="0">
                  <a:latin typeface="Meiryo UI"/>
                  <a:cs typeface="Meiryo UI"/>
                </a:rPr>
                <a:t>※</a:t>
              </a:r>
              <a:r>
                <a:rPr lang="ja-JP" altLang="en-US" sz="850" dirty="0">
                  <a:latin typeface="Meiryo UI"/>
                  <a:cs typeface="Meiryo UI"/>
                </a:rPr>
                <a:t>主に入院外国人患者受入れのための体制整備</a:t>
              </a:r>
            </a:p>
            <a:p>
              <a:pPr marL="600">
                <a:spcBef>
                  <a:spcPts val="94"/>
                </a:spcBef>
              </a:pPr>
              <a:r>
                <a:rPr lang="ja-JP" altLang="en-US" sz="850" dirty="0">
                  <a:latin typeface="Meiryo UI"/>
                  <a:cs typeface="Meiryo UI"/>
                </a:rPr>
                <a:t>　決算見込み額：</a:t>
              </a:r>
              <a:r>
                <a:rPr lang="en-US" altLang="ja-JP" sz="850" dirty="0">
                  <a:latin typeface="Meiryo UI"/>
                  <a:cs typeface="Meiryo UI"/>
                </a:rPr>
                <a:t>19,618</a:t>
              </a:r>
              <a:r>
                <a:rPr lang="ja-JP" altLang="en-US" sz="850" dirty="0">
                  <a:latin typeface="Meiryo UI"/>
                  <a:cs typeface="Meiryo UI"/>
                </a:rPr>
                <a:t>千円（</a:t>
              </a:r>
              <a:r>
                <a:rPr lang="en-US" altLang="ja-JP" sz="850" dirty="0">
                  <a:latin typeface="Meiryo UI"/>
                  <a:cs typeface="Meiryo UI"/>
                </a:rPr>
                <a:t>2</a:t>
              </a:r>
              <a:r>
                <a:rPr lang="ja-JP" altLang="en-US" sz="850" dirty="0">
                  <a:latin typeface="Meiryo UI"/>
                  <a:cs typeface="Meiryo UI"/>
                </a:rPr>
                <a:t>医療機関補助総額）</a:t>
              </a:r>
              <a:endParaRPr lang="en-US" altLang="ja-JP" sz="850" dirty="0">
                <a:latin typeface="Meiryo UI"/>
                <a:cs typeface="Meiryo UI"/>
              </a:endParaRPr>
            </a:p>
            <a:p>
              <a:pPr marL="600">
                <a:spcBef>
                  <a:spcPts val="94"/>
                </a:spcBef>
              </a:pPr>
              <a:r>
                <a:rPr lang="ja-JP" altLang="en-US" sz="850" dirty="0">
                  <a:latin typeface="Meiryo UI"/>
                  <a:cs typeface="Meiryo UI"/>
                </a:rPr>
                <a:t> ＜参考＞ ４年度：</a:t>
              </a:r>
              <a:r>
                <a:rPr lang="en-US" altLang="ja-JP" sz="850" dirty="0">
                  <a:latin typeface="Meiryo UI"/>
                  <a:cs typeface="Meiryo UI"/>
                </a:rPr>
                <a:t>20,000</a:t>
              </a:r>
              <a:r>
                <a:rPr lang="ja-JP" altLang="en-US" sz="850" dirty="0">
                  <a:latin typeface="Meiryo UI"/>
                  <a:cs typeface="Meiryo UI"/>
                </a:rPr>
                <a:t>千円（</a:t>
              </a:r>
              <a:r>
                <a:rPr lang="en-US" altLang="ja-JP" sz="850" dirty="0">
                  <a:latin typeface="Meiryo UI"/>
                  <a:cs typeface="Meiryo UI"/>
                </a:rPr>
                <a:t>2</a:t>
              </a:r>
              <a:r>
                <a:rPr lang="ja-JP" altLang="en-US" sz="850" dirty="0">
                  <a:latin typeface="Meiryo UI"/>
                  <a:cs typeface="Meiryo UI"/>
                </a:rPr>
                <a:t>医療機関補助総額）</a:t>
              </a:r>
            </a:p>
            <a:p>
              <a:pPr marL="600">
                <a:spcBef>
                  <a:spcPts val="94"/>
                </a:spcBef>
              </a:pPr>
              <a:r>
                <a:rPr lang="ja-JP" altLang="en-US" sz="850" dirty="0">
                  <a:latin typeface="Meiryo UI"/>
                  <a:cs typeface="Meiryo UI"/>
                </a:rPr>
                <a:t>　          　３年度：</a:t>
              </a:r>
              <a:r>
                <a:rPr lang="en-US" altLang="ja-JP" sz="850" dirty="0">
                  <a:latin typeface="Meiryo UI"/>
                  <a:cs typeface="Meiryo UI"/>
                </a:rPr>
                <a:t>18,892</a:t>
              </a:r>
              <a:r>
                <a:rPr lang="ja-JP" altLang="en-US" sz="850" dirty="0">
                  <a:latin typeface="Meiryo UI"/>
                  <a:cs typeface="Meiryo UI"/>
                </a:rPr>
                <a:t>千円（</a:t>
              </a:r>
              <a:r>
                <a:rPr lang="en-US" altLang="ja-JP" sz="850" dirty="0">
                  <a:latin typeface="Meiryo UI"/>
                  <a:cs typeface="Meiryo UI"/>
                </a:rPr>
                <a:t>2</a:t>
              </a:r>
              <a:r>
                <a:rPr lang="ja-JP" altLang="en-US" sz="850" dirty="0">
                  <a:latin typeface="Meiryo UI"/>
                  <a:cs typeface="Meiryo UI"/>
                </a:rPr>
                <a:t>医療機関補助総額）</a:t>
              </a:r>
            </a:p>
            <a:p>
              <a:pPr marL="600">
                <a:spcBef>
                  <a:spcPts val="94"/>
                </a:spcBef>
              </a:pPr>
              <a:r>
                <a:rPr lang="ja-JP" altLang="en-US" sz="850" dirty="0">
                  <a:latin typeface="Meiryo UI"/>
                  <a:cs typeface="Meiryo UI"/>
                </a:rPr>
                <a:t>　　　　　　　２年度：</a:t>
              </a:r>
              <a:r>
                <a:rPr lang="en-US" altLang="ja-JP" sz="850" dirty="0">
                  <a:latin typeface="Meiryo UI"/>
                  <a:cs typeface="Meiryo UI"/>
                </a:rPr>
                <a:t>82,159</a:t>
              </a:r>
              <a:r>
                <a:rPr lang="ja-JP" altLang="en-US" sz="850" dirty="0">
                  <a:latin typeface="Meiryo UI"/>
                  <a:cs typeface="Meiryo UI"/>
                </a:rPr>
                <a:t>千円（</a:t>
              </a:r>
              <a:r>
                <a:rPr lang="en-US" altLang="ja-JP" sz="850" dirty="0">
                  <a:latin typeface="Meiryo UI"/>
                  <a:cs typeface="Meiryo UI"/>
                </a:rPr>
                <a:t>9</a:t>
              </a:r>
              <a:r>
                <a:rPr lang="ja-JP" altLang="en-US" sz="850" dirty="0">
                  <a:latin typeface="Meiryo UI"/>
                  <a:cs typeface="Meiryo UI"/>
                </a:rPr>
                <a:t>医療機関補助総額）</a:t>
              </a:r>
              <a:endParaRPr lang="en-US" altLang="ja-JP" sz="850" dirty="0">
                <a:latin typeface="Meiryo UI"/>
                <a:cs typeface="Meiryo UI"/>
              </a:endParaRPr>
            </a:p>
            <a:p>
              <a:pPr marL="600">
                <a:spcBef>
                  <a:spcPts val="94"/>
                </a:spcBef>
              </a:pPr>
              <a:r>
                <a:rPr lang="ja-JP" altLang="en-US" sz="850" dirty="0">
                  <a:latin typeface="Meiryo UI"/>
                  <a:cs typeface="Meiryo UI"/>
                </a:rPr>
                <a:t>　　　　</a:t>
              </a:r>
              <a:endParaRPr lang="en-US" altLang="ja-JP" sz="850" dirty="0">
                <a:latin typeface="Meiryo UI"/>
                <a:cs typeface="Meiryo UI"/>
              </a:endParaRPr>
            </a:p>
          </p:txBody>
        </p:sp>
      </p:grpSp>
      <p:sp>
        <p:nvSpPr>
          <p:cNvPr id="160" name="object 110"/>
          <p:cNvSpPr/>
          <p:nvPr/>
        </p:nvSpPr>
        <p:spPr>
          <a:xfrm>
            <a:off x="327157" y="1331189"/>
            <a:ext cx="2792812" cy="376210"/>
          </a:xfrm>
          <a:custGeom>
            <a:avLst/>
            <a:gdLst/>
            <a:ahLst/>
            <a:cxnLst/>
            <a:rect l="l" t="t" r="r" b="b"/>
            <a:pathLst>
              <a:path w="2917190" h="398145">
                <a:moveTo>
                  <a:pt x="0" y="0"/>
                </a:moveTo>
                <a:lnTo>
                  <a:pt x="2916935" y="0"/>
                </a:lnTo>
                <a:lnTo>
                  <a:pt x="2916935" y="397763"/>
                </a:lnTo>
                <a:lnTo>
                  <a:pt x="0" y="397763"/>
                </a:lnTo>
                <a:lnTo>
                  <a:pt x="0" y="0"/>
                </a:lnTo>
                <a:close/>
              </a:path>
            </a:pathLst>
          </a:custGeom>
          <a:ln w="9144">
            <a:solidFill>
              <a:srgbClr val="497DBA"/>
            </a:solidFill>
          </a:ln>
        </p:spPr>
        <p:txBody>
          <a:bodyPr wrap="square" lIns="0" tIns="0" rIns="0" bIns="0" rtlCol="0"/>
          <a:lstStyle/>
          <a:p>
            <a:endParaRPr sz="1701"/>
          </a:p>
        </p:txBody>
      </p:sp>
      <p:grpSp>
        <p:nvGrpSpPr>
          <p:cNvPr id="8" name="グループ化 7">
            <a:extLst>
              <a:ext uri="{FF2B5EF4-FFF2-40B4-BE49-F238E27FC236}">
                <a16:creationId xmlns:a16="http://schemas.microsoft.com/office/drawing/2014/main" id="{EDBFCC50-C905-469E-9C19-3B3F9E24F30D}"/>
              </a:ext>
            </a:extLst>
          </p:cNvPr>
          <p:cNvGrpSpPr/>
          <p:nvPr/>
        </p:nvGrpSpPr>
        <p:grpSpPr>
          <a:xfrm>
            <a:off x="3082760" y="928475"/>
            <a:ext cx="2918796" cy="2473175"/>
            <a:chOff x="3082759" y="1083253"/>
            <a:chExt cx="2918796" cy="2473175"/>
          </a:xfrm>
        </p:grpSpPr>
        <p:sp>
          <p:nvSpPr>
            <p:cNvPr id="10" name="object 10"/>
            <p:cNvSpPr/>
            <p:nvPr/>
          </p:nvSpPr>
          <p:spPr>
            <a:xfrm>
              <a:off x="3256253" y="1108362"/>
              <a:ext cx="2695605" cy="2448066"/>
            </a:xfrm>
            <a:custGeom>
              <a:avLst/>
              <a:gdLst/>
              <a:ahLst/>
              <a:cxnLst/>
              <a:rect l="l" t="t" r="r" b="b"/>
              <a:pathLst>
                <a:path w="2857500" h="4154804">
                  <a:moveTo>
                    <a:pt x="0" y="0"/>
                  </a:moveTo>
                  <a:lnTo>
                    <a:pt x="2857499" y="0"/>
                  </a:lnTo>
                  <a:lnTo>
                    <a:pt x="2857499" y="4154424"/>
                  </a:lnTo>
                  <a:lnTo>
                    <a:pt x="0" y="4154424"/>
                  </a:lnTo>
                  <a:lnTo>
                    <a:pt x="0" y="0"/>
                  </a:lnTo>
                  <a:close/>
                </a:path>
              </a:pathLst>
            </a:custGeom>
            <a:ln w="9144">
              <a:solidFill>
                <a:srgbClr val="7C5F9F"/>
              </a:solidFill>
            </a:ln>
          </p:spPr>
          <p:txBody>
            <a:bodyPr wrap="square" lIns="0" tIns="0" rIns="0" bIns="0" rtlCol="0"/>
            <a:lstStyle/>
            <a:p>
              <a:endParaRPr sz="1701"/>
            </a:p>
          </p:txBody>
        </p:sp>
        <p:sp>
          <p:nvSpPr>
            <p:cNvPr id="17" name="object 17"/>
            <p:cNvSpPr/>
            <p:nvPr/>
          </p:nvSpPr>
          <p:spPr>
            <a:xfrm>
              <a:off x="3193961" y="1083253"/>
              <a:ext cx="2807594" cy="526606"/>
            </a:xfrm>
            <a:prstGeom prst="rect">
              <a:avLst/>
            </a:prstGeom>
            <a:blipFill>
              <a:blip r:embed="rId11" cstate="print"/>
              <a:stretch>
                <a:fillRect/>
              </a:stretch>
            </a:blipFill>
          </p:spPr>
          <p:txBody>
            <a:bodyPr wrap="square" lIns="0" tIns="0" rIns="0" bIns="0" rtlCol="0"/>
            <a:lstStyle/>
            <a:p>
              <a:endParaRPr sz="1701"/>
            </a:p>
          </p:txBody>
        </p:sp>
        <p:sp>
          <p:nvSpPr>
            <p:cNvPr id="18" name="object 18"/>
            <p:cNvSpPr txBox="1"/>
            <p:nvPr/>
          </p:nvSpPr>
          <p:spPr>
            <a:xfrm>
              <a:off x="3964942" y="1172273"/>
              <a:ext cx="924025" cy="216305"/>
            </a:xfrm>
            <a:prstGeom prst="rect">
              <a:avLst/>
            </a:prstGeom>
          </p:spPr>
          <p:txBody>
            <a:bodyPr vert="horz" wrap="square" lIns="0" tIns="12600" rIns="0" bIns="0" rtlCol="0">
              <a:spAutoFit/>
            </a:bodyPr>
            <a:lstStyle/>
            <a:p>
              <a:pPr marL="12000">
                <a:spcBef>
                  <a:spcPts val="99"/>
                </a:spcBef>
              </a:pPr>
              <a:r>
                <a:rPr sz="1323" b="1" dirty="0">
                  <a:solidFill>
                    <a:srgbClr val="FFFFFF"/>
                  </a:solidFill>
                  <a:latin typeface="HGPｺﾞｼｯｸM"/>
                  <a:cs typeface="HGPｺﾞｼｯｸM"/>
                </a:rPr>
                <a:t>２</a:t>
              </a:r>
              <a:r>
                <a:rPr sz="1323" b="1" spc="9" dirty="0">
                  <a:solidFill>
                    <a:srgbClr val="FFFFFF"/>
                  </a:solidFill>
                  <a:latin typeface="HGPｺﾞｼｯｸM"/>
                  <a:cs typeface="HGPｺﾞｼｯｸM"/>
                </a:rPr>
                <a:t>．</a:t>
              </a:r>
              <a:r>
                <a:rPr sz="1323" b="1" spc="5" dirty="0">
                  <a:solidFill>
                    <a:srgbClr val="FFFFFF"/>
                  </a:solidFill>
                  <a:latin typeface="HGPｺﾞｼｯｸM"/>
                  <a:cs typeface="HGPｺﾞｼｯｸM"/>
                </a:rPr>
                <a:t>実</a:t>
              </a:r>
              <a:r>
                <a:rPr sz="1323" b="1" spc="-5" dirty="0">
                  <a:solidFill>
                    <a:srgbClr val="FFFFFF"/>
                  </a:solidFill>
                  <a:latin typeface="HGPｺﾞｼｯｸM"/>
                  <a:cs typeface="HGPｺﾞｼｯｸM"/>
                </a:rPr>
                <a:t>態</a:t>
              </a:r>
              <a:r>
                <a:rPr sz="1323" b="1" spc="-19" dirty="0">
                  <a:solidFill>
                    <a:srgbClr val="FFFFFF"/>
                  </a:solidFill>
                  <a:latin typeface="HGPｺﾞｼｯｸM"/>
                  <a:cs typeface="HGPｺﾞｼｯｸM"/>
                </a:rPr>
                <a:t>把</a:t>
              </a:r>
              <a:r>
                <a:rPr sz="1323" b="1" spc="-5" dirty="0">
                  <a:solidFill>
                    <a:srgbClr val="FFFFFF"/>
                  </a:solidFill>
                  <a:latin typeface="HGPｺﾞｼｯｸM"/>
                  <a:cs typeface="HGPｺﾞｼｯｸM"/>
                </a:rPr>
                <a:t>握</a:t>
              </a:r>
              <a:endParaRPr sz="1323" dirty="0">
                <a:latin typeface="HGPｺﾞｼｯｸM"/>
                <a:cs typeface="HGPｺﾞｼｯｸM"/>
              </a:endParaRPr>
            </a:p>
          </p:txBody>
        </p:sp>
        <p:sp>
          <p:nvSpPr>
            <p:cNvPr id="94" name="object 94"/>
            <p:cNvSpPr txBox="1"/>
            <p:nvPr/>
          </p:nvSpPr>
          <p:spPr>
            <a:xfrm>
              <a:off x="3302861" y="1998274"/>
              <a:ext cx="2544473" cy="848244"/>
            </a:xfrm>
            <a:prstGeom prst="rect">
              <a:avLst/>
            </a:prstGeom>
          </p:spPr>
          <p:txBody>
            <a:bodyPr vert="horz" wrap="square" lIns="0" tIns="12000" rIns="0" bIns="0" rtlCol="0">
              <a:spAutoFit/>
            </a:bodyPr>
            <a:lstStyle/>
            <a:p>
              <a:pPr marL="12000" marR="4800" indent="72001" algn="just">
                <a:spcBef>
                  <a:spcPts val="94"/>
                </a:spcBef>
              </a:pPr>
              <a:r>
                <a:rPr lang="ja-JP" altLang="en-US" sz="850" dirty="0">
                  <a:latin typeface="Meiryo UI"/>
                  <a:cs typeface="Meiryo UI"/>
                </a:rPr>
                <a:t>外国人患者受入医療機関情報をとりまとめたリストの情報更新</a:t>
              </a:r>
              <a:endParaRPr lang="en-US" altLang="ja-JP" sz="850" dirty="0">
                <a:latin typeface="Meiryo UI"/>
                <a:cs typeface="Meiryo UI"/>
              </a:endParaRPr>
            </a:p>
            <a:p>
              <a:pPr marL="12000" marR="4800" indent="72001" algn="just">
                <a:spcBef>
                  <a:spcPts val="94"/>
                </a:spcBef>
              </a:pPr>
              <a:endParaRPr lang="en-US" altLang="ja-JP" sz="850" dirty="0">
                <a:latin typeface="Meiryo UI"/>
                <a:cs typeface="Meiryo UI"/>
              </a:endParaRPr>
            </a:p>
            <a:p>
              <a:pPr marL="12000" marR="4800" indent="72001" algn="just">
                <a:spcBef>
                  <a:spcPts val="94"/>
                </a:spcBef>
              </a:pPr>
              <a:r>
                <a:rPr lang="ja-JP" altLang="en-US" sz="850" dirty="0">
                  <a:latin typeface="Meiryo UI"/>
                  <a:cs typeface="Meiryo UI"/>
                </a:rPr>
                <a:t>　ウェブ掲載医療機関：</a:t>
              </a:r>
              <a:r>
                <a:rPr lang="en-US" altLang="ja-JP" sz="850" dirty="0">
                  <a:latin typeface="Meiryo UI"/>
                  <a:cs typeface="Meiryo UI"/>
                </a:rPr>
                <a:t>124</a:t>
              </a:r>
              <a:r>
                <a:rPr lang="ja-JP" altLang="en-US" sz="850" dirty="0">
                  <a:latin typeface="Meiryo UI"/>
                  <a:cs typeface="Meiryo UI"/>
                </a:rPr>
                <a:t>医療機関</a:t>
              </a:r>
              <a:endParaRPr lang="en-US" altLang="ja-JP" sz="850" dirty="0">
                <a:latin typeface="Meiryo UI"/>
                <a:cs typeface="Meiryo UI"/>
              </a:endParaRPr>
            </a:p>
            <a:p>
              <a:pPr marL="12000" marR="4800" indent="72001" algn="just">
                <a:spcBef>
                  <a:spcPts val="94"/>
                </a:spcBef>
              </a:pPr>
              <a:r>
                <a:rPr lang="ja-JP" altLang="en-US" sz="850" dirty="0">
                  <a:latin typeface="Meiryo UI"/>
                  <a:cs typeface="Meiryo UI"/>
                </a:rPr>
                <a:t>　　　　　　　　　　　　　　　　（令和</a:t>
              </a:r>
              <a:r>
                <a:rPr lang="en-US" altLang="ja-JP" sz="850" dirty="0">
                  <a:latin typeface="Meiryo UI"/>
                  <a:cs typeface="Meiryo UI"/>
                </a:rPr>
                <a:t>6</a:t>
              </a:r>
              <a:r>
                <a:rPr lang="ja-JP" altLang="en-US" sz="850" dirty="0">
                  <a:latin typeface="Meiryo UI"/>
                  <a:cs typeface="Meiryo UI"/>
                </a:rPr>
                <a:t>年</a:t>
              </a:r>
              <a:r>
                <a:rPr lang="en-US" altLang="ja-JP" sz="850" dirty="0">
                  <a:latin typeface="Meiryo UI"/>
                  <a:cs typeface="Meiryo UI"/>
                </a:rPr>
                <a:t>2</a:t>
              </a:r>
              <a:r>
                <a:rPr lang="ja-JP" altLang="en-US" sz="850" dirty="0">
                  <a:latin typeface="Meiryo UI"/>
                  <a:cs typeface="Meiryo UI"/>
                </a:rPr>
                <a:t>月</a:t>
              </a:r>
              <a:r>
                <a:rPr lang="en-US" altLang="ja-JP" sz="850" dirty="0">
                  <a:latin typeface="Meiryo UI"/>
                  <a:cs typeface="Meiryo UI"/>
                </a:rPr>
                <a:t>1</a:t>
              </a:r>
              <a:r>
                <a:rPr lang="ja-JP" altLang="en-US" sz="850" dirty="0">
                  <a:latin typeface="Meiryo UI"/>
                  <a:cs typeface="Meiryo UI"/>
                </a:rPr>
                <a:t>日現在）</a:t>
              </a:r>
            </a:p>
            <a:p>
              <a:pPr marL="12000" marR="4800" indent="72001" algn="just">
                <a:spcBef>
                  <a:spcPts val="94"/>
                </a:spcBef>
              </a:pPr>
              <a:r>
                <a:rPr lang="ja-JP" altLang="en-US" sz="850" dirty="0">
                  <a:latin typeface="Meiryo UI"/>
                  <a:cs typeface="Meiryo UI"/>
                </a:rPr>
                <a:t>　</a:t>
              </a:r>
              <a:endParaRPr sz="850" dirty="0">
                <a:latin typeface="Meiryo UI"/>
                <a:cs typeface="Meiryo UI"/>
              </a:endParaRPr>
            </a:p>
          </p:txBody>
        </p:sp>
        <p:sp>
          <p:nvSpPr>
            <p:cNvPr id="158" name="object 50"/>
            <p:cNvSpPr txBox="1"/>
            <p:nvPr/>
          </p:nvSpPr>
          <p:spPr>
            <a:xfrm>
              <a:off x="3082759" y="1568889"/>
              <a:ext cx="2878878" cy="273727"/>
            </a:xfrm>
            <a:prstGeom prst="rect">
              <a:avLst/>
            </a:prstGeom>
          </p:spPr>
          <p:txBody>
            <a:bodyPr vert="horz" wrap="square" lIns="0" tIns="12000" rIns="0" bIns="0" rtlCol="0">
              <a:spAutoFit/>
            </a:bodyPr>
            <a:lstStyle/>
            <a:p>
              <a:pPr marL="16200" algn="ctr">
                <a:spcBef>
                  <a:spcPts val="94"/>
                </a:spcBef>
              </a:pPr>
              <a:r>
                <a:rPr lang="ja-JP" altLang="en-US" sz="850" b="1" dirty="0">
                  <a:latin typeface="Meiryo UI"/>
                  <a:cs typeface="Meiryo UI"/>
                </a:rPr>
                <a:t>外国人患者受入れ体制実態調査事業</a:t>
              </a:r>
              <a:endParaRPr sz="850" dirty="0">
                <a:latin typeface="Meiryo UI"/>
                <a:cs typeface="Meiryo UI"/>
              </a:endParaRPr>
            </a:p>
            <a:p>
              <a:pPr marL="18000" algn="ctr"/>
              <a:r>
                <a:rPr sz="850" u="sng" dirty="0">
                  <a:uFill>
                    <a:solidFill>
                      <a:srgbClr val="000000"/>
                    </a:solidFill>
                  </a:uFill>
                  <a:latin typeface="Meiryo UI"/>
                  <a:cs typeface="Meiryo UI"/>
                </a:rPr>
                <a:t>予算：</a:t>
              </a:r>
              <a:r>
                <a:rPr lang="en-US" sz="850" u="sng" dirty="0">
                  <a:uFill>
                    <a:solidFill>
                      <a:srgbClr val="000000"/>
                    </a:solidFill>
                  </a:uFill>
                  <a:latin typeface="Meiryo UI"/>
                  <a:cs typeface="Meiryo UI"/>
                </a:rPr>
                <a:t>902</a:t>
              </a:r>
              <a:r>
                <a:rPr sz="850" u="sng" dirty="0">
                  <a:uFill>
                    <a:solidFill>
                      <a:srgbClr val="000000"/>
                    </a:solidFill>
                  </a:uFill>
                  <a:latin typeface="Meiryo UI"/>
                  <a:cs typeface="Meiryo UI"/>
                </a:rPr>
                <a:t>千円</a:t>
              </a:r>
              <a:endParaRPr sz="850" dirty="0">
                <a:latin typeface="Meiryo UI"/>
                <a:cs typeface="Meiryo UI"/>
              </a:endParaRPr>
            </a:p>
          </p:txBody>
        </p:sp>
        <p:sp>
          <p:nvSpPr>
            <p:cNvPr id="162" name="object 110"/>
            <p:cNvSpPr/>
            <p:nvPr/>
          </p:nvSpPr>
          <p:spPr>
            <a:xfrm>
              <a:off x="3243726" y="1506828"/>
              <a:ext cx="2706313" cy="363444"/>
            </a:xfrm>
            <a:custGeom>
              <a:avLst/>
              <a:gdLst/>
              <a:ahLst/>
              <a:cxnLst/>
              <a:rect l="l" t="t" r="r" b="b"/>
              <a:pathLst>
                <a:path w="2917190" h="398145">
                  <a:moveTo>
                    <a:pt x="0" y="0"/>
                  </a:moveTo>
                  <a:lnTo>
                    <a:pt x="2916935" y="0"/>
                  </a:lnTo>
                  <a:lnTo>
                    <a:pt x="2916935" y="397763"/>
                  </a:lnTo>
                  <a:lnTo>
                    <a:pt x="0" y="397763"/>
                  </a:lnTo>
                  <a:lnTo>
                    <a:pt x="0" y="0"/>
                  </a:lnTo>
                  <a:close/>
                </a:path>
              </a:pathLst>
            </a:custGeom>
            <a:ln w="9144">
              <a:solidFill>
                <a:srgbClr val="497DBA"/>
              </a:solidFill>
            </a:ln>
          </p:spPr>
          <p:txBody>
            <a:bodyPr wrap="square" lIns="0" tIns="0" rIns="0" bIns="0" rtlCol="0"/>
            <a:lstStyle/>
            <a:p>
              <a:endParaRPr sz="1701"/>
            </a:p>
          </p:txBody>
        </p:sp>
      </p:grpSp>
      <p:sp>
        <p:nvSpPr>
          <p:cNvPr id="46" name="テキスト ボックス 45"/>
          <p:cNvSpPr txBox="1"/>
          <p:nvPr/>
        </p:nvSpPr>
        <p:spPr>
          <a:xfrm>
            <a:off x="8226567" y="71385"/>
            <a:ext cx="593302" cy="276999"/>
          </a:xfrm>
          <a:prstGeom prst="rect">
            <a:avLst/>
          </a:prstGeom>
          <a:noFill/>
          <a:ln>
            <a:solidFill>
              <a:schemeClr val="tx1"/>
            </a:solidFill>
          </a:ln>
        </p:spPr>
        <p:txBody>
          <a:bodyPr wrap="square" rtlCol="0" anchor="ctr">
            <a:spAutoFit/>
          </a:bodyPr>
          <a:lstStyle/>
          <a:p>
            <a:pPr algn="ctr"/>
            <a:r>
              <a:rPr kumimoji="1" lang="ja-JP" altLang="en-US" sz="1200" b="1" dirty="0"/>
              <a:t>資料２</a:t>
            </a:r>
          </a:p>
        </p:txBody>
      </p:sp>
      <p:sp>
        <p:nvSpPr>
          <p:cNvPr id="50" name="object 50"/>
          <p:cNvSpPr txBox="1"/>
          <p:nvPr/>
        </p:nvSpPr>
        <p:spPr>
          <a:xfrm>
            <a:off x="194588" y="1409559"/>
            <a:ext cx="2878878" cy="273727"/>
          </a:xfrm>
          <a:prstGeom prst="rect">
            <a:avLst/>
          </a:prstGeom>
        </p:spPr>
        <p:txBody>
          <a:bodyPr vert="horz" wrap="square" lIns="0" tIns="12000" rIns="0" bIns="0" rtlCol="0">
            <a:spAutoFit/>
          </a:bodyPr>
          <a:lstStyle/>
          <a:p>
            <a:pPr marL="16200" algn="ctr">
              <a:spcBef>
                <a:spcPts val="94"/>
              </a:spcBef>
            </a:pPr>
            <a:r>
              <a:rPr sz="850" b="1" dirty="0">
                <a:latin typeface="Meiryo UI"/>
                <a:cs typeface="Meiryo UI"/>
              </a:rPr>
              <a:t>地域</a:t>
            </a:r>
            <a:r>
              <a:rPr sz="850" b="1" spc="-5" dirty="0">
                <a:latin typeface="Meiryo UI"/>
                <a:cs typeface="Meiryo UI"/>
              </a:rPr>
              <a:t>に</a:t>
            </a:r>
            <a:r>
              <a:rPr sz="850" b="1" dirty="0">
                <a:latin typeface="Meiryo UI"/>
                <a:cs typeface="Meiryo UI"/>
              </a:rPr>
              <a:t>お</a:t>
            </a:r>
            <a:r>
              <a:rPr sz="850" b="1" spc="-5" dirty="0">
                <a:latin typeface="Meiryo UI"/>
                <a:cs typeface="Meiryo UI"/>
              </a:rPr>
              <a:t>ける</a:t>
            </a:r>
            <a:r>
              <a:rPr sz="850" b="1" dirty="0">
                <a:latin typeface="Meiryo UI"/>
                <a:cs typeface="Meiryo UI"/>
              </a:rPr>
              <a:t>外国人医療対策協議会設置等事業</a:t>
            </a:r>
            <a:endParaRPr sz="850" dirty="0">
              <a:latin typeface="Meiryo UI"/>
              <a:cs typeface="Meiryo UI"/>
            </a:endParaRPr>
          </a:p>
          <a:p>
            <a:pPr marL="18000" algn="ctr"/>
            <a:r>
              <a:rPr sz="850" u="sng" dirty="0">
                <a:uFill>
                  <a:solidFill>
                    <a:srgbClr val="000000"/>
                  </a:solidFill>
                </a:uFill>
                <a:latin typeface="Meiryo UI"/>
                <a:cs typeface="Meiryo UI"/>
              </a:rPr>
              <a:t>予算：369千円</a:t>
            </a:r>
            <a:endParaRPr sz="850" dirty="0">
              <a:latin typeface="Meiryo UI"/>
              <a:cs typeface="Meiryo UI"/>
            </a:endParaRPr>
          </a:p>
        </p:txBody>
      </p:sp>
      <p:sp>
        <p:nvSpPr>
          <p:cNvPr id="131" name="object 131"/>
          <p:cNvSpPr/>
          <p:nvPr/>
        </p:nvSpPr>
        <p:spPr>
          <a:xfrm>
            <a:off x="6039668" y="3857613"/>
            <a:ext cx="2731877" cy="385877"/>
          </a:xfrm>
          <a:custGeom>
            <a:avLst/>
            <a:gdLst/>
            <a:ahLst/>
            <a:cxnLst/>
            <a:rect l="l" t="t" r="r" b="b"/>
            <a:pathLst>
              <a:path w="2868295" h="368935">
                <a:moveTo>
                  <a:pt x="0" y="0"/>
                </a:moveTo>
                <a:lnTo>
                  <a:pt x="2868168" y="0"/>
                </a:lnTo>
                <a:lnTo>
                  <a:pt x="2868168" y="368808"/>
                </a:lnTo>
                <a:lnTo>
                  <a:pt x="0" y="368808"/>
                </a:lnTo>
                <a:lnTo>
                  <a:pt x="0" y="0"/>
                </a:lnTo>
                <a:close/>
              </a:path>
            </a:pathLst>
          </a:custGeom>
          <a:ln w="9143">
            <a:solidFill>
              <a:srgbClr val="497DBA"/>
            </a:solidFill>
          </a:ln>
        </p:spPr>
        <p:txBody>
          <a:bodyPr wrap="square" lIns="0" tIns="0" rIns="0" bIns="0" rtlCol="0"/>
          <a:lstStyle/>
          <a:p>
            <a:endParaRPr sz="1701"/>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272</TotalTime>
  <Words>660</Words>
  <Application>Microsoft Office PowerPoint</Application>
  <PresentationFormat>ユーザー設定</PresentationFormat>
  <Paragraphs>74</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HGPｺﾞｼｯｸM</vt:lpstr>
      <vt:lpstr>HGP創英角ｺﾞｼｯｸUB</vt:lpstr>
      <vt:lpstr>HGS創英角ｺﾞｼｯｸUB</vt:lpstr>
      <vt:lpstr>HG創英角ｺﾞｼｯｸUB</vt:lpstr>
      <vt:lpstr>Meiryo UI</vt:lpstr>
      <vt:lpstr>ＭＳ Ｐゴシック</vt:lpstr>
      <vt:lpstr>游ゴシック</vt:lpstr>
      <vt:lpstr>Calibri</vt:lpstr>
      <vt:lpstr>Office Theme</vt:lpstr>
      <vt:lpstr>令和5年度　外国人医療体制整備事業実績について【令和5年予算207,298千円】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資料２ 府・国のこれまでの取組みと 国の今後の動き</dc:title>
  <dc:creator>HOSTNAME</dc:creator>
  <cp:lastModifiedBy>伊庭　祐作</cp:lastModifiedBy>
  <cp:revision>57</cp:revision>
  <cp:lastPrinted>2024-02-15T04:07:29Z</cp:lastPrinted>
  <dcterms:created xsi:type="dcterms:W3CDTF">2022-04-07T06:34:34Z</dcterms:created>
  <dcterms:modified xsi:type="dcterms:W3CDTF">2024-02-27T09:00:01Z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2022-03-13T00:00:00Z</vt:filetime>
  </property>
  <property fmtid="{D5CDD505-2E9C-101B-9397-08002B2CF9AE}" pid="3" name="Creator">
    <vt:lpwstr>PowerPoint 用 Acrobat PDFMaker 17</vt:lpwstr>
  </property>
  <property fmtid="{D5CDD505-2E9C-101B-9397-08002B2CF9AE}" pid="4" name="LastSaved">
    <vt:filetime>2022-04-07T00:00:00Z</vt:filetime>
  </property>
</Properties>
</file>