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2"/>
  </p:notesMasterIdLst>
  <p:sldIdLst>
    <p:sldId id="318" r:id="rId2"/>
    <p:sldId id="308" r:id="rId3"/>
    <p:sldId id="314" r:id="rId4"/>
    <p:sldId id="282" r:id="rId5"/>
    <p:sldId id="319" r:id="rId6"/>
    <p:sldId id="286" r:id="rId7"/>
    <p:sldId id="309" r:id="rId8"/>
    <p:sldId id="310" r:id="rId9"/>
    <p:sldId id="271" r:id="rId10"/>
    <p:sldId id="315"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1173" autoAdjust="0"/>
  </p:normalViewPr>
  <p:slideViewPr>
    <p:cSldViewPr>
      <p:cViewPr varScale="1">
        <p:scale>
          <a:sx n="100" d="100"/>
          <a:sy n="100" d="100"/>
        </p:scale>
        <p:origin x="749" y="62"/>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7DE3F84-9C4F-41FC-B367-E80B660126CD}" type="datetimeFigureOut">
              <a:rPr kumimoji="1" lang="ja-JP" altLang="en-US" smtClean="0"/>
              <a:t>2025/3/3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5BB4C62-7966-4631-8DB7-58AC6E8970A3}" type="slidenum">
              <a:rPr kumimoji="1" lang="ja-JP" altLang="en-US" smtClean="0"/>
              <a:t>‹#›</a:t>
            </a:fld>
            <a:endParaRPr kumimoji="1" lang="ja-JP" altLang="en-US"/>
          </a:p>
        </p:txBody>
      </p:sp>
    </p:spTree>
    <p:extLst>
      <p:ext uri="{BB962C8B-B14F-4D97-AF65-F5344CB8AC3E}">
        <p14:creationId xmlns:p14="http://schemas.microsoft.com/office/powerpoint/2010/main" val="19492881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1</a:t>
            </a:fld>
            <a:endParaRPr kumimoji="1" lang="ja-JP" altLang="en-US"/>
          </a:p>
        </p:txBody>
      </p:sp>
    </p:spTree>
    <p:extLst>
      <p:ext uri="{BB962C8B-B14F-4D97-AF65-F5344CB8AC3E}">
        <p14:creationId xmlns:p14="http://schemas.microsoft.com/office/powerpoint/2010/main" val="417749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2</a:t>
            </a:fld>
            <a:endParaRPr kumimoji="1" lang="ja-JP" altLang="en-US"/>
          </a:p>
        </p:txBody>
      </p:sp>
    </p:spTree>
    <p:extLst>
      <p:ext uri="{BB962C8B-B14F-4D97-AF65-F5344CB8AC3E}">
        <p14:creationId xmlns:p14="http://schemas.microsoft.com/office/powerpoint/2010/main" val="392138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3</a:t>
            </a:fld>
            <a:endParaRPr kumimoji="1" lang="ja-JP" altLang="en-US"/>
          </a:p>
        </p:txBody>
      </p:sp>
    </p:spTree>
    <p:extLst>
      <p:ext uri="{BB962C8B-B14F-4D97-AF65-F5344CB8AC3E}">
        <p14:creationId xmlns:p14="http://schemas.microsoft.com/office/powerpoint/2010/main" val="1257847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5</a:t>
            </a:fld>
            <a:endParaRPr kumimoji="1" lang="ja-JP" altLang="en-US"/>
          </a:p>
        </p:txBody>
      </p:sp>
    </p:spTree>
    <p:extLst>
      <p:ext uri="{BB962C8B-B14F-4D97-AF65-F5344CB8AC3E}">
        <p14:creationId xmlns:p14="http://schemas.microsoft.com/office/powerpoint/2010/main" val="2239869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6</a:t>
            </a:fld>
            <a:endParaRPr kumimoji="1" lang="ja-JP" altLang="en-US"/>
          </a:p>
        </p:txBody>
      </p:sp>
    </p:spTree>
    <p:extLst>
      <p:ext uri="{BB962C8B-B14F-4D97-AF65-F5344CB8AC3E}">
        <p14:creationId xmlns:p14="http://schemas.microsoft.com/office/powerpoint/2010/main" val="2516255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5BB4C62-7966-4631-8DB7-58AC6E8970A3}" type="slidenum">
              <a:rPr kumimoji="1" lang="ja-JP" altLang="en-US" smtClean="0"/>
              <a:t>7</a:t>
            </a:fld>
            <a:endParaRPr kumimoji="1" lang="ja-JP" altLang="en-US"/>
          </a:p>
        </p:txBody>
      </p:sp>
    </p:spTree>
    <p:extLst>
      <p:ext uri="{BB962C8B-B14F-4D97-AF65-F5344CB8AC3E}">
        <p14:creationId xmlns:p14="http://schemas.microsoft.com/office/powerpoint/2010/main" val="3347594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5BB4C62-7966-4631-8DB7-58AC6E8970A3}" type="slidenum">
              <a:rPr kumimoji="1" lang="ja-JP" altLang="en-US" smtClean="0"/>
              <a:t>8</a:t>
            </a:fld>
            <a:endParaRPr kumimoji="1" lang="ja-JP" altLang="en-US"/>
          </a:p>
        </p:txBody>
      </p:sp>
    </p:spTree>
    <p:extLst>
      <p:ext uri="{BB962C8B-B14F-4D97-AF65-F5344CB8AC3E}">
        <p14:creationId xmlns:p14="http://schemas.microsoft.com/office/powerpoint/2010/main" val="427605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9</a:t>
            </a:fld>
            <a:endParaRPr kumimoji="1" lang="ja-JP" altLang="en-US"/>
          </a:p>
        </p:txBody>
      </p:sp>
    </p:spTree>
    <p:extLst>
      <p:ext uri="{BB962C8B-B14F-4D97-AF65-F5344CB8AC3E}">
        <p14:creationId xmlns:p14="http://schemas.microsoft.com/office/powerpoint/2010/main" val="1348058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10</a:t>
            </a:fld>
            <a:endParaRPr kumimoji="1" lang="ja-JP" altLang="en-US"/>
          </a:p>
        </p:txBody>
      </p:sp>
    </p:spTree>
    <p:extLst>
      <p:ext uri="{BB962C8B-B14F-4D97-AF65-F5344CB8AC3E}">
        <p14:creationId xmlns:p14="http://schemas.microsoft.com/office/powerpoint/2010/main" val="389637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A2119C5-5200-43DF-AB12-05ED0AA5D7E6}" type="datetime1">
              <a:rPr kumimoji="1" lang="ja-JP" altLang="en-US" smtClean="0"/>
              <a:t>2025/3/3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65511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934878-63BA-48CF-9EBC-D74FD6057575}" type="datetime1">
              <a:rPr kumimoji="1" lang="ja-JP" altLang="en-US" smtClean="0"/>
              <a:t>2025/3/3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69066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9AAE91-A8A6-4FC2-B95A-EB0966945340}" type="datetime1">
              <a:rPr kumimoji="1" lang="ja-JP" altLang="en-US" smtClean="0"/>
              <a:t>2025/3/3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12655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8C3A8D-DE21-4223-8CB1-76FB71D540E4}" type="datetime1">
              <a:rPr kumimoji="1" lang="ja-JP" altLang="en-US" smtClean="0"/>
              <a:t>2025/3/3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91002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165AACA-567A-4E4C-9501-B3E7CC642E09}" type="datetime1">
              <a:rPr kumimoji="1" lang="ja-JP" altLang="en-US" smtClean="0"/>
              <a:t>2025/3/3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97409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2AF3175-BCE5-4BC2-88E7-1B20ADCC4039}" type="datetime1">
              <a:rPr kumimoji="1" lang="ja-JP" altLang="en-US" smtClean="0"/>
              <a:t>2025/3/3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03343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B93AE97-B085-471A-B87A-2C19F03B7F2D}" type="datetime1">
              <a:rPr kumimoji="1" lang="ja-JP" altLang="en-US" smtClean="0"/>
              <a:t>2025/3/3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80328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292D14-5D77-4C3A-BD03-C88E35C0E217}" type="datetime1">
              <a:rPr kumimoji="1" lang="ja-JP" altLang="en-US" smtClean="0"/>
              <a:t>2025/3/3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01073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EDF9-0202-450F-84F3-D881B4B053F5}" type="datetime1">
              <a:rPr kumimoji="1" lang="ja-JP" altLang="en-US" smtClean="0"/>
              <a:t>2025/3/3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295817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4BC763-D562-4482-B79A-3292B0A1DBF7}" type="datetime1">
              <a:rPr kumimoji="1" lang="ja-JP" altLang="en-US" smtClean="0"/>
              <a:t>2025/3/3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34460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581637F-E89E-46E3-8D10-D0B9A0D80222}" type="datetime1">
              <a:rPr kumimoji="1" lang="ja-JP" altLang="en-US" smtClean="0"/>
              <a:t>2025/3/3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200287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08745-D99D-4C3E-AD5A-35894F333135}" type="datetime1">
              <a:rPr kumimoji="1" lang="ja-JP" altLang="en-US" smtClean="0"/>
              <a:t>2025/3/3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EF87B-DB20-4253-9782-3C634FAD5830}" type="slidenum">
              <a:rPr kumimoji="1" lang="ja-JP" altLang="en-US" smtClean="0"/>
              <a:t>‹#›</a:t>
            </a:fld>
            <a:endParaRPr kumimoji="1" lang="ja-JP" altLang="en-US"/>
          </a:p>
        </p:txBody>
      </p:sp>
    </p:spTree>
    <p:extLst>
      <p:ext uri="{BB962C8B-B14F-4D97-AF65-F5344CB8AC3E}">
        <p14:creationId xmlns:p14="http://schemas.microsoft.com/office/powerpoint/2010/main" val="1799333882"/>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notesSlide" Target="../notesSlides/notesSlide2.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1.bp.blogspot.com/-LSCklp2fqOI/Vkcaeten8KI/AAAAAAAA0cM/r_CPwIofBVQ/s800/dai_byouin2.png" TargetMode="External"/><Relationship Id="rId5" Type="http://schemas.openxmlformats.org/officeDocument/2006/relationships/image" Target="../media/image4.jpe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21.jp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9.jpeg"/><Relationship Id="rId11" Type="http://schemas.openxmlformats.org/officeDocument/2006/relationships/image" Target="../media/image24.png"/><Relationship Id="rId5" Type="http://schemas.openxmlformats.org/officeDocument/2006/relationships/image" Target="../media/image18.jpeg"/><Relationship Id="rId10" Type="http://schemas.openxmlformats.org/officeDocument/2006/relationships/image" Target="../media/image23.png"/><Relationship Id="rId4" Type="http://schemas.openxmlformats.org/officeDocument/2006/relationships/image" Target="../media/image17.jpeg"/><Relationship Id="rId9" Type="http://schemas.openxmlformats.org/officeDocument/2006/relationships/image" Target="../media/image22.jpg"/></Relationships>
</file>

<file path=ppt/slides/_rels/slide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7.png"/><Relationship Id="rId7"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a:extLst>
              <a:ext uri="{FF2B5EF4-FFF2-40B4-BE49-F238E27FC236}">
                <a16:creationId xmlns:a16="http://schemas.microsoft.com/office/drawing/2014/main" id="{7A9B0C82-0E05-4D70-9472-A9CBEE19E140}"/>
              </a:ext>
            </a:extLst>
          </p:cNvPr>
          <p:cNvGraphicFramePr>
            <a:graphicFrameLocks noChangeAspect="1"/>
          </p:cNvGraphicFramePr>
          <p:nvPr>
            <p:extLst>
              <p:ext uri="{D42A27DB-BD31-4B8C-83A1-F6EECF244321}">
                <p14:modId xmlns:p14="http://schemas.microsoft.com/office/powerpoint/2010/main" val="4050289653"/>
              </p:ext>
            </p:extLst>
          </p:nvPr>
        </p:nvGraphicFramePr>
        <p:xfrm>
          <a:off x="214313" y="776288"/>
          <a:ext cx="8709025" cy="6901184"/>
        </p:xfrm>
        <a:graphic>
          <a:graphicData uri="http://schemas.openxmlformats.org/presentationml/2006/ole">
            <mc:AlternateContent xmlns:mc="http://schemas.openxmlformats.org/markup-compatibility/2006">
              <mc:Choice xmlns:v="urn:schemas-microsoft-com:vml" Requires="v">
                <p:oleObj spid="_x0000_s1042" name="Worksheet" r:id="rId4" imgW="9235387" imgH="6941785" progId="Excel.Sheet.12">
                  <p:embed/>
                </p:oleObj>
              </mc:Choice>
              <mc:Fallback>
                <p:oleObj name="Worksheet" r:id="rId4" imgW="9235387" imgH="6941785" progId="Excel.Sheet.12">
                  <p:embed/>
                  <p:pic>
                    <p:nvPicPr>
                      <p:cNvPr id="3" name="オブジェクト 2">
                        <a:extLst>
                          <a:ext uri="{FF2B5EF4-FFF2-40B4-BE49-F238E27FC236}">
                            <a16:creationId xmlns:a16="http://schemas.microsoft.com/office/drawing/2014/main" id="{7A9B0C82-0E05-4D70-9472-A9CBEE19E140}"/>
                          </a:ext>
                        </a:extLst>
                      </p:cNvPr>
                      <p:cNvPicPr/>
                      <p:nvPr/>
                    </p:nvPicPr>
                    <p:blipFill>
                      <a:blip r:embed="rId5"/>
                      <a:stretch>
                        <a:fillRect/>
                      </a:stretch>
                    </p:blipFill>
                    <p:spPr>
                      <a:xfrm>
                        <a:off x="214313" y="776288"/>
                        <a:ext cx="8709025" cy="6901184"/>
                      </a:xfrm>
                      <a:prstGeom prst="rect">
                        <a:avLst/>
                      </a:prstGeom>
                    </p:spPr>
                  </p:pic>
                </p:oleObj>
              </mc:Fallback>
            </mc:AlternateContent>
          </a:graphicData>
        </a:graphic>
      </p:graphicFrame>
      <p:sp>
        <p:nvSpPr>
          <p:cNvPr id="2" name="テキスト ボックス 1">
            <a:extLst>
              <a:ext uri="{FF2B5EF4-FFF2-40B4-BE49-F238E27FC236}">
                <a16:creationId xmlns:a16="http://schemas.microsoft.com/office/drawing/2014/main" id="{2426C5B2-6E3D-41C3-ABF8-F00EE1545445}"/>
              </a:ext>
            </a:extLst>
          </p:cNvPr>
          <p:cNvSpPr txBox="1"/>
          <p:nvPr/>
        </p:nvSpPr>
        <p:spPr>
          <a:xfrm>
            <a:off x="7973738" y="571362"/>
            <a:ext cx="1080000" cy="276999"/>
          </a:xfrm>
          <a:prstGeom prst="rect">
            <a:avLst/>
          </a:prstGeom>
          <a:noFill/>
        </p:spPr>
        <p:txBody>
          <a:bodyPr wrap="square" rtlCol="0" anchor="ctr">
            <a:spAutoFit/>
          </a:bodyPr>
          <a:lstStyle/>
          <a:p>
            <a:pPr algn="ctr"/>
            <a:r>
              <a:rPr kumimoji="1" lang="ja-JP" altLang="en-US" sz="1200" dirty="0">
                <a:latin typeface="BIZ UDPゴシック" panose="020B0400000000000000" pitchFamily="50" charset="-128"/>
                <a:ea typeface="BIZ UDPゴシック" panose="020B0400000000000000" pitchFamily="50" charset="-128"/>
              </a:rPr>
              <a:t>単位：千円</a:t>
            </a:r>
          </a:p>
        </p:txBody>
      </p:sp>
      <p:sp>
        <p:nvSpPr>
          <p:cNvPr id="5" name="タイトル 1">
            <a:extLst>
              <a:ext uri="{FF2B5EF4-FFF2-40B4-BE49-F238E27FC236}">
                <a16:creationId xmlns:a16="http://schemas.microsoft.com/office/drawing/2014/main" id="{85031571-28D5-4247-B691-1FE16EC35A19}"/>
              </a:ext>
            </a:extLst>
          </p:cNvPr>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令和７年度外国人医療体制整備事業</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:96,590</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p>
          <a:p>
            <a:pPr algn="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　　　　　　　　　　　　　　　　　　　　　　　　　　　　　　　　　　　　　　　　　　　（令和６年度予算額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84,193</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7" name="正方形/長方形 6">
            <a:extLst>
              <a:ext uri="{FF2B5EF4-FFF2-40B4-BE49-F238E27FC236}">
                <a16:creationId xmlns:a16="http://schemas.microsoft.com/office/drawing/2014/main" id="{23CAD3FD-8115-46E7-82FE-CE4CF381D31A}"/>
              </a:ext>
            </a:extLst>
          </p:cNvPr>
          <p:cNvSpPr/>
          <p:nvPr/>
        </p:nvSpPr>
        <p:spPr>
          <a:xfrm>
            <a:off x="8038034" y="21177"/>
            <a:ext cx="1080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ja-JP" altLang="en-US" sz="1100" dirty="0">
                <a:solidFill>
                  <a:schemeClr val="tx1"/>
                </a:solidFill>
                <a:latin typeface="Meiryo UI" panose="020B0604030504040204" pitchFamily="50" charset="-128"/>
                <a:ea typeface="Meiryo UI" panose="020B0604030504040204" pitchFamily="50" charset="-128"/>
              </a:rPr>
              <a:t>資料２ー２</a:t>
            </a:r>
          </a:p>
        </p:txBody>
      </p:sp>
      <p:sp>
        <p:nvSpPr>
          <p:cNvPr id="4" name="テキスト ボックス 3">
            <a:extLst>
              <a:ext uri="{FF2B5EF4-FFF2-40B4-BE49-F238E27FC236}">
                <a16:creationId xmlns:a16="http://schemas.microsoft.com/office/drawing/2014/main" id="{80B3E1F6-5C25-40B0-B9B5-399A308E292B}"/>
              </a:ext>
            </a:extLst>
          </p:cNvPr>
          <p:cNvSpPr txBox="1"/>
          <p:nvPr/>
        </p:nvSpPr>
        <p:spPr>
          <a:xfrm>
            <a:off x="8718538" y="6492975"/>
            <a:ext cx="540000" cy="369332"/>
          </a:xfrm>
          <a:prstGeom prst="rect">
            <a:avLst/>
          </a:prstGeom>
          <a:noFill/>
        </p:spPr>
        <p:txBody>
          <a:bodyPr wrap="square" rtlCol="0" anchor="ctr">
            <a:spAutoFit/>
          </a:bodyPr>
          <a:lstStyle/>
          <a:p>
            <a:pPr algn="ctr"/>
            <a:r>
              <a:rPr kumimoji="1" lang="ja-JP" altLang="en-US" dirty="0"/>
              <a:t>１</a:t>
            </a:r>
          </a:p>
        </p:txBody>
      </p:sp>
    </p:spTree>
    <p:extLst>
      <p:ext uri="{BB962C8B-B14F-4D97-AF65-F5344CB8AC3E}">
        <p14:creationId xmlns:p14="http://schemas.microsoft.com/office/powerpoint/2010/main" val="23543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a:extLst>
              <a:ext uri="{FF2B5EF4-FFF2-40B4-BE49-F238E27FC236}">
                <a16:creationId xmlns:a16="http://schemas.microsoft.com/office/drawing/2014/main" id="{C555B61E-1220-4BCE-87A2-BA2706677D4B}"/>
              </a:ext>
            </a:extLst>
          </p:cNvPr>
          <p:cNvSpPr txBox="1">
            <a:spLocks/>
          </p:cNvSpPr>
          <p:nvPr/>
        </p:nvSpPr>
        <p:spPr>
          <a:xfrm>
            <a:off x="68198" y="514921"/>
            <a:ext cx="9000000" cy="630000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dirty="0">
              <a:solidFill>
                <a:schemeClr val="tx1"/>
              </a:solidFill>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id="{00708BAE-7586-4713-B8E4-BC0EE7A496D8}"/>
              </a:ext>
            </a:extLst>
          </p:cNvPr>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外国人観光客のための医療整備事業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新規</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p>
          <a:p>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（宿泊税</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10/10</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:44,887</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p>
        </p:txBody>
      </p:sp>
      <p:sp>
        <p:nvSpPr>
          <p:cNvPr id="11" name="ホームベース 98">
            <a:extLst>
              <a:ext uri="{FF2B5EF4-FFF2-40B4-BE49-F238E27FC236}">
                <a16:creationId xmlns:a16="http://schemas.microsoft.com/office/drawing/2014/main" id="{4E5E97D0-7BB1-460E-AD52-8F5C922EE73B}"/>
              </a:ext>
            </a:extLst>
          </p:cNvPr>
          <p:cNvSpPr/>
          <p:nvPr/>
        </p:nvSpPr>
        <p:spPr>
          <a:xfrm>
            <a:off x="68585" y="514921"/>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概要</a:t>
            </a:r>
          </a:p>
        </p:txBody>
      </p:sp>
      <p:sp>
        <p:nvSpPr>
          <p:cNvPr id="12" name="角丸四角形 14">
            <a:extLst>
              <a:ext uri="{FF2B5EF4-FFF2-40B4-BE49-F238E27FC236}">
                <a16:creationId xmlns:a16="http://schemas.microsoft.com/office/drawing/2014/main" id="{BEA964A7-AB98-402F-95BC-8382894BC43A}"/>
              </a:ext>
            </a:extLst>
          </p:cNvPr>
          <p:cNvSpPr/>
          <p:nvPr/>
        </p:nvSpPr>
        <p:spPr>
          <a:xfrm>
            <a:off x="158188" y="856042"/>
            <a:ext cx="8820000" cy="86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海外旅行保険に未加入の外国人旅行客がけがや病気となった場合、医療費が非常に高額になるリスクがあることから、安心</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して大阪で過ごしてもらうため、来阪前（大阪観光局の</a:t>
            </a:r>
            <a:r>
              <a:rPr lang="en-US" altLang="ja-JP" sz="1400" dirty="0">
                <a:latin typeface="Meiryo UI" panose="020B0604030504040204" pitchFamily="50" charset="-128"/>
                <a:ea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rPr>
              <a:t>等）及び来阪時（主要駅デジタルサイネージ等）に効果的な</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海外旅行保険の加入勧奨を行う。</a:t>
            </a:r>
            <a:endParaRPr lang="en-US" altLang="ja-JP" sz="1400" dirty="0">
              <a:latin typeface="Meiryo UI" panose="020B0604030504040204" pitchFamily="50" charset="-128"/>
              <a:ea typeface="Meiryo UI" panose="020B0604030504040204" pitchFamily="50" charset="-128"/>
            </a:endParaRPr>
          </a:p>
        </p:txBody>
      </p:sp>
      <p:sp>
        <p:nvSpPr>
          <p:cNvPr id="14" name="ホームベース 64">
            <a:extLst>
              <a:ext uri="{FF2B5EF4-FFF2-40B4-BE49-F238E27FC236}">
                <a16:creationId xmlns:a16="http://schemas.microsoft.com/office/drawing/2014/main" id="{A81FE746-1540-41F0-95C5-679094DF8FDE}"/>
              </a:ext>
            </a:extLst>
          </p:cNvPr>
          <p:cNvSpPr/>
          <p:nvPr/>
        </p:nvSpPr>
        <p:spPr>
          <a:xfrm>
            <a:off x="78898" y="1824185"/>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（３）　海外旅行保険の加入勧奨事業（予算要求額：</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9,900</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6" name="角丸四角形 14">
            <a:extLst>
              <a:ext uri="{FF2B5EF4-FFF2-40B4-BE49-F238E27FC236}">
                <a16:creationId xmlns:a16="http://schemas.microsoft.com/office/drawing/2014/main" id="{136209A4-2253-476E-A4CC-50A1A4DF6131}"/>
              </a:ext>
            </a:extLst>
          </p:cNvPr>
          <p:cNvSpPr/>
          <p:nvPr/>
        </p:nvSpPr>
        <p:spPr>
          <a:xfrm>
            <a:off x="158188" y="2176863"/>
            <a:ext cx="8820000" cy="4500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・来阪前と来阪時に分けて、効果的な海外旅行保険の加入勧奨を行う。</a:t>
            </a:r>
            <a:endParaRPr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（来阪前）</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海外旅行保険の加入勧奨に係る動画（</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事業で作成）を大阪観光局の来阪プロモーションの</a:t>
            </a:r>
            <a:r>
              <a:rPr lang="en-US" altLang="ja-JP" sz="1400" dirty="0">
                <a:latin typeface="Meiryo UI" panose="020B0604030504040204" pitchFamily="50" charset="-128"/>
                <a:ea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rPr>
              <a:t>投稿等に掲載。</a:t>
            </a:r>
            <a:endParaRPr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（来阪時）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上記動画を関西国際空港や関西空港駅等の来阪外国人旅行者の動線上にあるデジタルサイネージ等で周知する</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とともに、動画内容をまとめた周知資材を活用した広報を行う。</a:t>
            </a:r>
            <a:endParaRPr kumimoji="1"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令和５年度の観光庁の調査によると、訪日外国人旅行者が民間医療保険に加入していない理由は、「認知していな</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かった」、「必要性を感じなかった」が８割を超えていることから、国の周知に加え、府としても効果的な保険加入勧奨</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を行う。</a:t>
            </a:r>
            <a:endParaRPr kumimoji="1"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来阪外国人観光客が受けるメリット</a:t>
            </a:r>
            <a:r>
              <a:rPr kumimoji="1"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・海外旅行保険の加入勧奨により、不慮のけがや病気によって医療費が多額になるリスクが減り、安心して大阪で過ごす</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ことができる。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・医療費未収金の発生が未然に防止されるため、不払い履歴が出入国管理庁に登録されず、安心して日本に再入国</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することができる。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C683C5E2-40A2-4843-8D62-96DD404893CC}"/>
              </a:ext>
            </a:extLst>
          </p:cNvPr>
          <p:cNvSpPr txBox="1"/>
          <p:nvPr/>
        </p:nvSpPr>
        <p:spPr>
          <a:xfrm>
            <a:off x="8718538" y="6492975"/>
            <a:ext cx="540000" cy="369332"/>
          </a:xfrm>
          <a:prstGeom prst="rect">
            <a:avLst/>
          </a:prstGeom>
          <a:noFill/>
        </p:spPr>
        <p:txBody>
          <a:bodyPr wrap="square" rtlCol="0" anchor="ctr">
            <a:spAutoFit/>
          </a:bodyPr>
          <a:lstStyle/>
          <a:p>
            <a:pPr algn="ctr"/>
            <a:r>
              <a:rPr lang="en-US" altLang="ja-JP" dirty="0"/>
              <a:t>10</a:t>
            </a:r>
            <a:endParaRPr kumimoji="1" lang="ja-JP" altLang="en-US" dirty="0"/>
          </a:p>
        </p:txBody>
      </p:sp>
    </p:spTree>
    <p:extLst>
      <p:ext uri="{BB962C8B-B14F-4D97-AF65-F5344CB8AC3E}">
        <p14:creationId xmlns:p14="http://schemas.microsoft.com/office/powerpoint/2010/main" val="80234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66933" y="5509060"/>
            <a:ext cx="9000000" cy="1332000"/>
          </a:xfrm>
          <a:prstGeom prst="rect">
            <a:avLst/>
          </a:prstGeom>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77" name="正方形/長方形 76"/>
          <p:cNvSpPr/>
          <p:nvPr/>
        </p:nvSpPr>
        <p:spPr>
          <a:xfrm>
            <a:off x="71452" y="3258108"/>
            <a:ext cx="4428000" cy="1548000"/>
          </a:xfrm>
          <a:prstGeom prst="rect">
            <a:avLst/>
          </a:prstGeom>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5" name="タイトル 1"/>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令和７年度外国人医療体制整備事業</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:96,590</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p>
          <a:p>
            <a:pPr algn="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　　　　　　　　　　　　　　　　　　　　　　　　　　　　　　　　　　　　　　　　　　　（令和６年度予算額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84,193</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86" name="正方形/長方形 85"/>
          <p:cNvSpPr/>
          <p:nvPr/>
        </p:nvSpPr>
        <p:spPr>
          <a:xfrm>
            <a:off x="76392" y="3258606"/>
            <a:ext cx="4428000" cy="216000"/>
          </a:xfrm>
          <a:prstGeom prst="rect">
            <a:avLst/>
          </a:prstGeom>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900" b="1" dirty="0">
                <a:solidFill>
                  <a:schemeClr val="tx1"/>
                </a:solidFill>
                <a:latin typeface="Meiryo UI" panose="020B0604030504040204" pitchFamily="50" charset="-128"/>
                <a:ea typeface="Meiryo UI" panose="020B0604030504040204" pitchFamily="50" charset="-128"/>
              </a:rPr>
              <a:t>府全体での受入れ体制の構築</a:t>
            </a:r>
            <a:endParaRPr lang="en-US" altLang="ja-JP" sz="900" b="1" dirty="0">
              <a:solidFill>
                <a:schemeClr val="tx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3082" y="5287555"/>
            <a:ext cx="9000000" cy="216000"/>
          </a:xfrm>
          <a:prstGeom prst="rect">
            <a:avLst/>
          </a:prstGeom>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900" b="1" dirty="0">
                <a:latin typeface="HGPｺﾞｼｯｸM" panose="020B0600000000000000" pitchFamily="50" charset="-128"/>
                <a:ea typeface="HGPｺﾞｼｯｸM" panose="020B0600000000000000" pitchFamily="50" charset="-128"/>
              </a:rPr>
              <a:t>医療機関への支援</a:t>
            </a:r>
            <a:endParaRPr kumimoji="1" lang="ja-JP" altLang="en-US" sz="900" b="1" dirty="0">
              <a:latin typeface="HGPｺﾞｼｯｸM" panose="020B0600000000000000" pitchFamily="50" charset="-128"/>
              <a:ea typeface="HGPｺﾞｼｯｸM" panose="020B0600000000000000" pitchFamily="50" charset="-128"/>
            </a:endParaRPr>
          </a:p>
        </p:txBody>
      </p:sp>
      <p:sp>
        <p:nvSpPr>
          <p:cNvPr id="99" name="ホームベース 98"/>
          <p:cNvSpPr/>
          <p:nvPr/>
        </p:nvSpPr>
        <p:spPr>
          <a:xfrm>
            <a:off x="71453" y="515239"/>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背景・事業趣旨</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9" name="正方形/長方形 28"/>
          <p:cNvSpPr/>
          <p:nvPr/>
        </p:nvSpPr>
        <p:spPr>
          <a:xfrm>
            <a:off x="66933" y="2864488"/>
            <a:ext cx="9000000" cy="360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１　地域における外国人医療対策協議会設置等事業</a:t>
            </a:r>
            <a:endParaRPr lang="en-US" altLang="ja-JP" sz="1200" b="1" dirty="0">
              <a:latin typeface="Meiryo UI" panose="020B0604030504040204" pitchFamily="50" charset="-128"/>
              <a:ea typeface="Meiryo UI" panose="020B0604030504040204" pitchFamily="50" charset="-128"/>
            </a:endParaRPr>
          </a:p>
          <a:p>
            <a:pPr algn="ct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予算要求額</a:t>
            </a:r>
            <a:r>
              <a:rPr lang="en-US" altLang="ja-JP" sz="1000" dirty="0">
                <a:latin typeface="Meiryo UI" panose="020B0604030504040204" pitchFamily="50" charset="-128"/>
                <a:ea typeface="Meiryo UI" panose="020B0604030504040204" pitchFamily="50" charset="-128"/>
              </a:rPr>
              <a:t>:1,273</a:t>
            </a:r>
            <a:r>
              <a:rPr lang="ja-JP" altLang="en-US" sz="1000" dirty="0">
                <a:latin typeface="Meiryo UI" panose="020B0604030504040204" pitchFamily="50" charset="-128"/>
                <a:ea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予算額：</a:t>
            </a:r>
            <a:r>
              <a:rPr lang="en-US" altLang="ja-JP" sz="1000" dirty="0">
                <a:latin typeface="Meiryo UI" panose="020B0604030504040204" pitchFamily="50" charset="-128"/>
                <a:ea typeface="Meiryo UI" panose="020B0604030504040204" pitchFamily="50" charset="-128"/>
              </a:rPr>
              <a:t>1,273</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p:txBody>
      </p:sp>
      <p:sp>
        <p:nvSpPr>
          <p:cNvPr id="65" name="ホームベース 64"/>
          <p:cNvSpPr/>
          <p:nvPr/>
        </p:nvSpPr>
        <p:spPr>
          <a:xfrm>
            <a:off x="71727" y="2532363"/>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具体的な対策事業</a:t>
            </a:r>
          </a:p>
        </p:txBody>
      </p:sp>
      <p:sp>
        <p:nvSpPr>
          <p:cNvPr id="127" name="サブタイトル 2"/>
          <p:cNvSpPr txBox="1">
            <a:spLocks/>
          </p:cNvSpPr>
          <p:nvPr/>
        </p:nvSpPr>
        <p:spPr>
          <a:xfrm>
            <a:off x="4634169" y="839051"/>
            <a:ext cx="3312000" cy="288000"/>
          </a:xfrm>
          <a:prstGeom prst="rect">
            <a:avLst/>
          </a:prstGeom>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ja-JP" sz="800" b="1" dirty="0">
                <a:solidFill>
                  <a:schemeClr val="tx1"/>
                </a:solidFill>
                <a:latin typeface="Meiryo UI" panose="020B0604030504040204" pitchFamily="50" charset="-128"/>
                <a:ea typeface="Meiryo UI" panose="020B0604030504040204" pitchFamily="50" charset="-128"/>
              </a:rPr>
              <a:t>府全体での受入れ体制の構築</a:t>
            </a:r>
            <a:endParaRPr lang="en-US" altLang="ja-JP" sz="800" b="1" dirty="0">
              <a:solidFill>
                <a:schemeClr val="tx1"/>
              </a:solidFill>
              <a:latin typeface="Meiryo UI" panose="020B0604030504040204" pitchFamily="50" charset="-128"/>
              <a:ea typeface="Meiryo UI" panose="020B0604030504040204" pitchFamily="50" charset="-128"/>
            </a:endParaRPr>
          </a:p>
          <a:p>
            <a:pPr algn="l"/>
            <a:r>
              <a:rPr lang="ja-JP" altLang="en-US" sz="800" dirty="0">
                <a:solidFill>
                  <a:schemeClr val="tx1"/>
                </a:solidFill>
                <a:latin typeface="Meiryo UI" panose="020B0604030504040204" pitchFamily="50" charset="-128"/>
                <a:ea typeface="Meiryo UI" panose="020B0604030504040204" pitchFamily="50" charset="-128"/>
              </a:rPr>
              <a:t>関係各部局、関係団体等と分野横断的な連携体制の構築</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128" name="サブタイトル 2"/>
          <p:cNvSpPr>
            <a:spLocks noGrp="1"/>
          </p:cNvSpPr>
          <p:nvPr>
            <p:ph type="subTitle" idx="1"/>
          </p:nvPr>
        </p:nvSpPr>
        <p:spPr>
          <a:xfrm>
            <a:off x="4629614" y="2096528"/>
            <a:ext cx="3312000" cy="288000"/>
          </a:xfrm>
          <a:effectLst/>
        </p:spPr>
        <p:style>
          <a:lnRef idx="1">
            <a:schemeClr val="accent5"/>
          </a:lnRef>
          <a:fillRef idx="2">
            <a:schemeClr val="accent5"/>
          </a:fillRef>
          <a:effectRef idx="1">
            <a:schemeClr val="accent5"/>
          </a:effectRef>
          <a:fontRef idx="minor">
            <a:schemeClr val="dk1"/>
          </a:fontRef>
        </p:style>
        <p:txBody>
          <a:bodyPr anchor="ctr">
            <a:noAutofit/>
          </a:bodyPr>
          <a:lstStyle/>
          <a:p>
            <a:pPr algn="l"/>
            <a:r>
              <a:rPr lang="ja-JP" altLang="en-US" sz="800" b="1" dirty="0">
                <a:solidFill>
                  <a:schemeClr val="tx1"/>
                </a:solidFill>
                <a:latin typeface="Meiryo UI" panose="020B0604030504040204" pitchFamily="50" charset="-128"/>
                <a:ea typeface="Meiryo UI" panose="020B0604030504040204" pitchFamily="50" charset="-128"/>
              </a:rPr>
              <a:t>情報発信</a:t>
            </a:r>
          </a:p>
          <a:p>
            <a:pPr algn="l"/>
            <a:r>
              <a:rPr lang="ja-JP" altLang="en-US" sz="800" dirty="0">
                <a:solidFill>
                  <a:schemeClr val="tx1"/>
                </a:solidFill>
                <a:latin typeface="Meiryo UI" panose="020B0604030504040204" pitchFamily="50" charset="-128"/>
                <a:ea typeface="Meiryo UI" panose="020B0604030504040204" pitchFamily="50" charset="-128"/>
              </a:rPr>
              <a:t>府内医療機関、来阪外国人等向け最新情報の発信</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129" name="サブタイトル 2"/>
          <p:cNvSpPr txBox="1">
            <a:spLocks/>
          </p:cNvSpPr>
          <p:nvPr/>
        </p:nvSpPr>
        <p:spPr>
          <a:xfrm>
            <a:off x="4629993" y="1471082"/>
            <a:ext cx="3312000" cy="288000"/>
          </a:xfrm>
          <a:prstGeom prst="rect">
            <a:avLst/>
          </a:prstGeom>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ja-JP" sz="800" b="1" dirty="0">
                <a:solidFill>
                  <a:schemeClr val="tx1"/>
                </a:solidFill>
                <a:latin typeface="Meiryo UI" panose="020B0604030504040204" pitchFamily="50" charset="-128"/>
                <a:ea typeface="Meiryo UI" panose="020B0604030504040204" pitchFamily="50" charset="-128"/>
              </a:rPr>
              <a:t>医療機関への支援</a:t>
            </a:r>
          </a:p>
          <a:p>
            <a:pPr algn="l"/>
            <a:r>
              <a:rPr lang="ja-JP" altLang="en-US" sz="800" dirty="0">
                <a:solidFill>
                  <a:schemeClr val="tx1"/>
                </a:solidFill>
                <a:latin typeface="Meiryo UI" panose="020B0604030504040204" pitchFamily="50" charset="-128"/>
                <a:ea typeface="Meiryo UI" panose="020B0604030504040204" pitchFamily="50" charset="-128"/>
              </a:rPr>
              <a:t>①</a:t>
            </a:r>
            <a:r>
              <a:rPr lang="ja-JP" altLang="ja-JP" sz="800" dirty="0">
                <a:solidFill>
                  <a:schemeClr val="tx1"/>
                </a:solidFill>
                <a:latin typeface="Meiryo UI" panose="020B0604030504040204" pitchFamily="50" charset="-128"/>
                <a:ea typeface="Meiryo UI" panose="020B0604030504040204" pitchFamily="50" charset="-128"/>
              </a:rPr>
              <a:t>言語</a:t>
            </a:r>
            <a:r>
              <a:rPr lang="ja-JP" altLang="en-US" sz="800" dirty="0">
                <a:solidFill>
                  <a:schemeClr val="tx1"/>
                </a:solidFill>
                <a:latin typeface="Meiryo UI" panose="020B0604030504040204" pitchFamily="50" charset="-128"/>
                <a:ea typeface="Meiryo UI" panose="020B0604030504040204" pitchFamily="50" charset="-128"/>
              </a:rPr>
              <a:t>・</a:t>
            </a:r>
            <a:r>
              <a:rPr lang="ja-JP" altLang="ja-JP" sz="800" dirty="0">
                <a:solidFill>
                  <a:schemeClr val="tx1"/>
                </a:solidFill>
                <a:latin typeface="Meiryo UI" panose="020B0604030504040204" pitchFamily="50" charset="-128"/>
                <a:ea typeface="Meiryo UI" panose="020B0604030504040204" pitchFamily="50" charset="-128"/>
              </a:rPr>
              <a:t>コミュニケーション</a:t>
            </a:r>
            <a:r>
              <a:rPr lang="ja-JP" altLang="en-US" sz="800" dirty="0">
                <a:solidFill>
                  <a:schemeClr val="tx1"/>
                </a:solidFill>
                <a:latin typeface="Meiryo UI" panose="020B0604030504040204" pitchFamily="50" charset="-128"/>
                <a:ea typeface="Meiryo UI" panose="020B0604030504040204" pitchFamily="50" charset="-128"/>
              </a:rPr>
              <a:t>支援　　②トラブル</a:t>
            </a:r>
            <a:r>
              <a:rPr lang="ja-JP" altLang="ja-JP" sz="800" dirty="0">
                <a:solidFill>
                  <a:schemeClr val="tx1"/>
                </a:solidFill>
                <a:latin typeface="Meiryo UI" panose="020B0604030504040204" pitchFamily="50" charset="-128"/>
                <a:ea typeface="Meiryo UI" panose="020B0604030504040204" pitchFamily="50" charset="-128"/>
              </a:rPr>
              <a:t>相談</a:t>
            </a:r>
            <a:r>
              <a:rPr lang="ja-JP" altLang="en-US" sz="800" dirty="0">
                <a:solidFill>
                  <a:schemeClr val="tx1"/>
                </a:solidFill>
                <a:latin typeface="Meiryo UI" panose="020B0604030504040204" pitchFamily="50" charset="-128"/>
                <a:ea typeface="Meiryo UI" panose="020B0604030504040204" pitchFamily="50" charset="-128"/>
              </a:rPr>
              <a:t>支援</a:t>
            </a:r>
            <a:endParaRPr lang="ja-JP" altLang="ja-JP" sz="800" dirty="0">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159926" y="5606460"/>
            <a:ext cx="4248000" cy="1188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900" dirty="0">
                <a:latin typeface="Meiryo UI" panose="020B0604030504040204" pitchFamily="50" charset="-128"/>
                <a:ea typeface="Meiryo UI" panose="020B0604030504040204" pitchFamily="50" charset="-128"/>
              </a:rPr>
              <a:t>① 言語・コミュニケーショントラブル（通訳）を支援</a:t>
            </a:r>
          </a:p>
        </p:txBody>
      </p:sp>
      <p:pic>
        <p:nvPicPr>
          <p:cNvPr id="98" name="図 97">
            <a:extLst>
              <a:ext uri="{FF2B5EF4-FFF2-40B4-BE49-F238E27FC236}">
                <a16:creationId xmlns:a16="http://schemas.microsoft.com/office/drawing/2014/main" id="{9618C532-9719-4A86-A003-E72F4E47D5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9708" y="6133158"/>
            <a:ext cx="245225" cy="303415"/>
          </a:xfrm>
          <a:prstGeom prst="rect">
            <a:avLst/>
          </a:prstGeom>
        </p:spPr>
      </p:pic>
      <p:sp>
        <p:nvSpPr>
          <p:cNvPr id="101" name="上カーブ矢印 100"/>
          <p:cNvSpPr/>
          <p:nvPr/>
        </p:nvSpPr>
        <p:spPr>
          <a:xfrm flipV="1">
            <a:off x="1969466" y="5922980"/>
            <a:ext cx="1620000" cy="2160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2" name="上カーブ矢印 101"/>
          <p:cNvSpPr/>
          <p:nvPr/>
        </p:nvSpPr>
        <p:spPr>
          <a:xfrm rot="10800000" flipV="1">
            <a:off x="1906681" y="6508149"/>
            <a:ext cx="1620000" cy="2160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84" name="図 83" descr="オペレーターの表情イラスト「笑顔」">
            <a:extLst>
              <a:ext uri="{FF2B5EF4-FFF2-40B4-BE49-F238E27FC236}">
                <a16:creationId xmlns:a16="http://schemas.microsoft.com/office/drawing/2014/main" id="{3559AF64-23D7-468E-8D09-62765725C65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5577" y="5819333"/>
            <a:ext cx="496324" cy="669904"/>
          </a:xfrm>
          <a:prstGeom prst="rect">
            <a:avLst/>
          </a:prstGeom>
          <a:noFill/>
          <a:ln>
            <a:noFill/>
          </a:ln>
        </p:spPr>
      </p:pic>
      <p:grpSp>
        <p:nvGrpSpPr>
          <p:cNvPr id="2" name="グループ化 1">
            <a:extLst>
              <a:ext uri="{FF2B5EF4-FFF2-40B4-BE49-F238E27FC236}">
                <a16:creationId xmlns:a16="http://schemas.microsoft.com/office/drawing/2014/main" id="{A1465234-2931-AA4B-EC11-CE3A5CACFB21}"/>
              </a:ext>
            </a:extLst>
          </p:cNvPr>
          <p:cNvGrpSpPr/>
          <p:nvPr/>
        </p:nvGrpSpPr>
        <p:grpSpPr>
          <a:xfrm>
            <a:off x="443674" y="5833496"/>
            <a:ext cx="994666" cy="853168"/>
            <a:chOff x="443674" y="5833496"/>
            <a:chExt cx="994666" cy="853168"/>
          </a:xfrm>
        </p:grpSpPr>
        <p:pic>
          <p:nvPicPr>
            <p:cNvPr id="85" name="Picture 2" descr="フリーイラスト 病院受付 に対する画像結果">
              <a:extLst>
                <a:ext uri="{FF2B5EF4-FFF2-40B4-BE49-F238E27FC236}">
                  <a16:creationId xmlns:a16="http://schemas.microsoft.com/office/drawing/2014/main" id="{FDEC273D-21A0-4FCB-AAB7-DC84F090AA9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43674" y="6291809"/>
              <a:ext cx="577735" cy="394855"/>
            </a:xfrm>
            <a:prstGeom prst="rect">
              <a:avLst/>
            </a:prstGeom>
            <a:noFill/>
            <a:extLst>
              <a:ext uri="{909E8E84-426E-40DD-AFC4-6F175D3DCCD1}">
                <a14:hiddenFill xmlns:a14="http://schemas.microsoft.com/office/drawing/2010/main">
                  <a:solidFill>
                    <a:srgbClr val="FFFFFF"/>
                  </a:solidFill>
                </a14:hiddenFill>
              </a:ext>
            </a:extLst>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4370" y="5833879"/>
              <a:ext cx="423970" cy="419813"/>
            </a:xfrm>
            <a:prstGeom prst="rect">
              <a:avLst/>
            </a:prstGeom>
          </p:spPr>
        </p:pic>
        <p:pic>
          <p:nvPicPr>
            <p:cNvPr id="88" name="図 8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7251" y="6364360"/>
              <a:ext cx="349151" cy="311742"/>
            </a:xfrm>
            <a:prstGeom prst="rect">
              <a:avLst/>
            </a:prstGeom>
          </p:spPr>
        </p:pic>
        <p:pic>
          <p:nvPicPr>
            <p:cNvPr id="96" name="図 9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7896" y="5833496"/>
              <a:ext cx="444752" cy="407343"/>
            </a:xfrm>
            <a:prstGeom prst="rect">
              <a:avLst/>
            </a:prstGeom>
          </p:spPr>
        </p:pic>
      </p:grpSp>
      <p:pic>
        <p:nvPicPr>
          <p:cNvPr id="100" name="図 99">
            <a:extLst>
              <a:ext uri="{FF2B5EF4-FFF2-40B4-BE49-F238E27FC236}">
                <a16:creationId xmlns:a16="http://schemas.microsoft.com/office/drawing/2014/main" id="{8A1B45B0-C43D-40F9-8774-6C2EC9DE08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64137" y="6150433"/>
            <a:ext cx="259357" cy="284296"/>
          </a:xfrm>
          <a:prstGeom prst="rect">
            <a:avLst/>
          </a:prstGeom>
        </p:spPr>
      </p:pic>
      <p:sp>
        <p:nvSpPr>
          <p:cNvPr id="103" name="正方形/長方形 102"/>
          <p:cNvSpPr/>
          <p:nvPr/>
        </p:nvSpPr>
        <p:spPr>
          <a:xfrm>
            <a:off x="2448984" y="5951981"/>
            <a:ext cx="648723"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依頼</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444164" y="6505830"/>
            <a:ext cx="648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通訳</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3738548" y="6492726"/>
            <a:ext cx="457511" cy="2018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HGPｺﾞｼｯｸM" panose="020B0600000000000000" pitchFamily="50" charset="-128"/>
                <a:ea typeface="HGPｺﾞｼｯｸM" panose="020B0600000000000000" pitchFamily="50" charset="-128"/>
              </a:rPr>
              <a:t>２４</a:t>
            </a:r>
            <a:r>
              <a:rPr kumimoji="1" lang="en-US" altLang="ja-JP" sz="900" dirty="0">
                <a:solidFill>
                  <a:schemeClr val="tx1"/>
                </a:solidFill>
                <a:latin typeface="HGPｺﾞｼｯｸM" panose="020B0600000000000000" pitchFamily="50" charset="-128"/>
                <a:ea typeface="HGPｺﾞｼｯｸM" panose="020B0600000000000000" pitchFamily="50" charset="-128"/>
              </a:rPr>
              <a:t>H</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pic>
        <p:nvPicPr>
          <p:cNvPr id="97" name="図 96" descr="携帯電話のイラスト（ガラパゴス携帯）">
            <a:extLst>
              <a:ext uri="{FF2B5EF4-FFF2-40B4-BE49-F238E27FC236}">
                <a16:creationId xmlns:a16="http://schemas.microsoft.com/office/drawing/2014/main" id="{443FA3D8-7F3C-41F7-84AB-35F2741BD3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bwMode="auto">
          <a:xfrm>
            <a:off x="2601593" y="6145740"/>
            <a:ext cx="453065" cy="315899"/>
          </a:xfrm>
          <a:prstGeom prst="rect">
            <a:avLst/>
          </a:prstGeom>
          <a:noFill/>
          <a:ln>
            <a:noFill/>
          </a:ln>
        </p:spPr>
      </p:pic>
      <p:sp>
        <p:nvSpPr>
          <p:cNvPr id="126" name="ホームベース 125"/>
          <p:cNvSpPr/>
          <p:nvPr/>
        </p:nvSpPr>
        <p:spPr>
          <a:xfrm>
            <a:off x="4635691" y="517196"/>
            <a:ext cx="3312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主な課題・取り組み</a:t>
            </a:r>
          </a:p>
        </p:txBody>
      </p:sp>
      <p:sp>
        <p:nvSpPr>
          <p:cNvPr id="141" name="サブタイトル 2"/>
          <p:cNvSpPr txBox="1">
            <a:spLocks/>
          </p:cNvSpPr>
          <p:nvPr/>
        </p:nvSpPr>
        <p:spPr>
          <a:xfrm>
            <a:off x="4629993" y="1156937"/>
            <a:ext cx="3312000" cy="288000"/>
          </a:xfrm>
          <a:prstGeom prst="rect">
            <a:avLst/>
          </a:prstGeom>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800" b="1" dirty="0">
                <a:solidFill>
                  <a:schemeClr val="tx1"/>
                </a:solidFill>
                <a:latin typeface="Meiryo UI" panose="020B0604030504040204" pitchFamily="50" charset="-128"/>
                <a:ea typeface="Meiryo UI" panose="020B0604030504040204" pitchFamily="50" charset="-128"/>
              </a:rPr>
              <a:t>医療機関の受入れ体制実態把握</a:t>
            </a:r>
            <a:endParaRPr lang="en-US" altLang="ja-JP" sz="800" b="1" dirty="0">
              <a:solidFill>
                <a:schemeClr val="tx1"/>
              </a:solidFill>
              <a:latin typeface="Meiryo UI" panose="020B0604030504040204" pitchFamily="50" charset="-128"/>
              <a:ea typeface="Meiryo UI" panose="020B0604030504040204" pitchFamily="50" charset="-128"/>
            </a:endParaRPr>
          </a:p>
          <a:p>
            <a:pPr algn="l"/>
            <a:r>
              <a:rPr lang="ja-JP" altLang="en-US" sz="800" dirty="0">
                <a:solidFill>
                  <a:schemeClr val="tx1"/>
                </a:solidFill>
                <a:latin typeface="Meiryo UI" panose="020B0604030504040204" pitchFamily="50" charset="-128"/>
                <a:ea typeface="Meiryo UI" panose="020B0604030504040204" pitchFamily="50" charset="-128"/>
              </a:rPr>
              <a:t>府内外国人対応可能な医療機関の適格性の審査及び精査</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93" name="角丸四角形 92"/>
          <p:cNvSpPr/>
          <p:nvPr/>
        </p:nvSpPr>
        <p:spPr>
          <a:xfrm>
            <a:off x="8601427" y="512197"/>
            <a:ext cx="504000" cy="1872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lang="ja-JP" altLang="en-US" sz="1050" b="1" dirty="0">
                <a:solidFill>
                  <a:schemeClr val="bg1"/>
                </a:solidFill>
                <a:latin typeface="Meiryo UI" panose="020B0604030504040204" pitchFamily="50" charset="-128"/>
                <a:ea typeface="Meiryo UI" panose="020B0604030504040204" pitchFamily="50" charset="-128"/>
              </a:rPr>
              <a:t>外国人受入れ</a:t>
            </a:r>
            <a:endParaRPr lang="en-US" altLang="ja-JP" sz="1050" b="1" dirty="0">
              <a:solidFill>
                <a:schemeClr val="bg1"/>
              </a:solidFill>
              <a:latin typeface="Meiryo UI" panose="020B0604030504040204" pitchFamily="50" charset="-128"/>
              <a:ea typeface="Meiryo UI" panose="020B0604030504040204" pitchFamily="50" charset="-128"/>
            </a:endParaRPr>
          </a:p>
          <a:p>
            <a:pPr algn="ctr"/>
            <a:r>
              <a:rPr lang="ja-JP" altLang="en-US" sz="1050" b="1" dirty="0">
                <a:solidFill>
                  <a:schemeClr val="bg1"/>
                </a:solidFill>
                <a:latin typeface="Meiryo UI" panose="020B0604030504040204" pitchFamily="50" charset="-128"/>
                <a:ea typeface="Meiryo UI" panose="020B0604030504040204" pitchFamily="50" charset="-128"/>
              </a:rPr>
              <a:t>体制整備が急務</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94" name="角丸四角形 93"/>
          <p:cNvSpPr/>
          <p:nvPr/>
        </p:nvSpPr>
        <p:spPr>
          <a:xfrm>
            <a:off x="8005852" y="516795"/>
            <a:ext cx="504000" cy="1872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lang="ja-JP" altLang="en-US" sz="1050" b="1" dirty="0">
                <a:solidFill>
                  <a:schemeClr val="bg1"/>
                </a:solidFill>
                <a:latin typeface="Meiryo UI" panose="020B0604030504040204" pitchFamily="50" charset="-128"/>
                <a:ea typeface="Meiryo UI" panose="020B0604030504040204" pitchFamily="50" charset="-128"/>
              </a:rPr>
              <a:t>外国人旅行者の伸びに比例</a:t>
            </a:r>
            <a:endParaRPr lang="en-US" altLang="ja-JP" sz="1050" b="1" dirty="0">
              <a:solidFill>
                <a:schemeClr val="bg1"/>
              </a:solidFill>
              <a:latin typeface="Meiryo UI" panose="020B0604030504040204" pitchFamily="50" charset="-128"/>
              <a:ea typeface="Meiryo UI" panose="020B0604030504040204" pitchFamily="50" charset="-128"/>
            </a:endParaRPr>
          </a:p>
          <a:p>
            <a:pPr algn="ctr"/>
            <a:r>
              <a:rPr lang="ja-JP" altLang="en-US" sz="1050" b="1" dirty="0">
                <a:solidFill>
                  <a:schemeClr val="bg1"/>
                </a:solidFill>
                <a:latin typeface="Meiryo UI" panose="020B0604030504040204" pitchFamily="50" charset="-128"/>
                <a:ea typeface="Meiryo UI" panose="020B0604030504040204" pitchFamily="50" charset="-128"/>
              </a:rPr>
              <a:t>して患者対応の重要性も増加</a:t>
            </a:r>
          </a:p>
        </p:txBody>
      </p:sp>
      <p:sp>
        <p:nvSpPr>
          <p:cNvPr id="104" name="右矢印 103"/>
          <p:cNvSpPr/>
          <p:nvPr/>
        </p:nvSpPr>
        <p:spPr>
          <a:xfrm>
            <a:off x="8447640" y="1345082"/>
            <a:ext cx="216000" cy="252000"/>
          </a:xfrm>
          <a:prstGeom prst="rightArrow">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2" name="正方形/長方形 61"/>
          <p:cNvSpPr/>
          <p:nvPr/>
        </p:nvSpPr>
        <p:spPr>
          <a:xfrm>
            <a:off x="4629614" y="3260059"/>
            <a:ext cx="4428000" cy="1548000"/>
          </a:xfrm>
          <a:prstGeom prst="rect">
            <a:avLst/>
          </a:prstGeom>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83" name="正方形/長方形 82"/>
          <p:cNvSpPr/>
          <p:nvPr/>
        </p:nvSpPr>
        <p:spPr>
          <a:xfrm>
            <a:off x="4709904" y="3532128"/>
            <a:ext cx="4248000" cy="122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pPr algn="ctr"/>
            <a:r>
              <a:rPr lang="ja-JP" altLang="en-US" sz="900" b="1" dirty="0">
                <a:latin typeface="Meiryo UI" panose="020B0604030504040204" pitchFamily="50" charset="-128"/>
                <a:ea typeface="Meiryo UI" panose="020B0604030504040204" pitchFamily="50" charset="-128"/>
              </a:rPr>
              <a:t>（３）外国人患者受入れ体制実態調査事業</a:t>
            </a:r>
            <a:r>
              <a:rPr lang="en-US" altLang="ja-JP" sz="900" b="1"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予算要求額</a:t>
            </a:r>
            <a:r>
              <a:rPr lang="en-US" altLang="ja-JP" sz="900" dirty="0">
                <a:latin typeface="Meiryo UI" panose="020B0604030504040204" pitchFamily="50" charset="-128"/>
                <a:ea typeface="Meiryo UI" panose="020B0604030504040204" pitchFamily="50" charset="-128"/>
              </a:rPr>
              <a:t>:902</a:t>
            </a:r>
            <a:r>
              <a:rPr lang="ja-JP" altLang="en-US" sz="900" dirty="0">
                <a:latin typeface="Meiryo UI" panose="020B0604030504040204" pitchFamily="50" charset="-128"/>
                <a:ea typeface="Meiryo UI" panose="020B0604030504040204" pitchFamily="50" charset="-128"/>
              </a:rPr>
              <a:t>千円</a:t>
            </a:r>
            <a:r>
              <a:rPr lang="en-US" altLang="ja-JP" sz="900" dirty="0">
                <a:latin typeface="Meiryo UI" panose="020B0604030504040204" pitchFamily="50" charset="-128"/>
                <a:ea typeface="Meiryo UI" panose="020B0604030504040204" pitchFamily="50" charset="-128"/>
              </a:rPr>
              <a:t>】</a:t>
            </a:r>
          </a:p>
          <a:p>
            <a:pPr algn="ctr"/>
            <a:endParaRPr lang="en-US" altLang="ja-JP" sz="850" dirty="0">
              <a:latin typeface="Meiryo UI" panose="020B0604030504040204" pitchFamily="50" charset="-128"/>
              <a:ea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rPr>
              <a:t>・医療機関の外国人対応に係る適格性を確認及精査するため、大阪府の外国人患者受入れ</a:t>
            </a:r>
            <a:endParaRPr lang="en-US" altLang="ja-JP" sz="850" dirty="0">
              <a:latin typeface="Meiryo UI" panose="020B0604030504040204" pitchFamily="50" charset="-128"/>
              <a:ea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rPr>
              <a:t>　可能な医療機関の受入れ体制を実態調査</a:t>
            </a:r>
          </a:p>
        </p:txBody>
      </p:sp>
      <p:pic>
        <p:nvPicPr>
          <p:cNvPr id="3" name="Picture 2" descr="大病院のイラスト">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tretch>
            <a:fillRect/>
          </a:stretch>
        </p:blipFill>
        <p:spPr bwMode="auto">
          <a:xfrm>
            <a:off x="5415968" y="4188070"/>
            <a:ext cx="723242" cy="515414"/>
          </a:xfrm>
          <a:prstGeom prst="rect">
            <a:avLst/>
          </a:prstGeom>
          <a:noFill/>
          <a:extLst>
            <a:ext uri="{909E8E84-426E-40DD-AFC4-6F175D3DCCD1}">
              <a14:hiddenFill xmlns:a14="http://schemas.microsoft.com/office/drawing/2010/main">
                <a:solidFill>
                  <a:srgbClr val="FFFFFF"/>
                </a:solidFill>
              </a14:hiddenFill>
            </a:ext>
          </a:extLst>
        </p:spPr>
      </p:pic>
      <p:sp>
        <p:nvSpPr>
          <p:cNvPr id="76" name="左矢印 75"/>
          <p:cNvSpPr/>
          <p:nvPr/>
        </p:nvSpPr>
        <p:spPr>
          <a:xfrm rot="10800000">
            <a:off x="6359415" y="4472720"/>
            <a:ext cx="1440000" cy="144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4" name="正方形/長方形 123"/>
          <p:cNvSpPr/>
          <p:nvPr/>
        </p:nvSpPr>
        <p:spPr>
          <a:xfrm>
            <a:off x="6799427" y="4113652"/>
            <a:ext cx="5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調査</a:t>
            </a:r>
          </a:p>
        </p:txBody>
      </p:sp>
      <p:sp>
        <p:nvSpPr>
          <p:cNvPr id="137" name="左矢印 136"/>
          <p:cNvSpPr/>
          <p:nvPr/>
        </p:nvSpPr>
        <p:spPr>
          <a:xfrm>
            <a:off x="6349662" y="4279592"/>
            <a:ext cx="1440000" cy="1443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8" name="図 7"/>
          <p:cNvPicPr>
            <a:picLocks noChangeAspect="1"/>
          </p:cNvPicPr>
          <p:nvPr/>
        </p:nvPicPr>
        <p:blipFill>
          <a:blip r:embed="rId13"/>
          <a:stretch>
            <a:fillRect/>
          </a:stretch>
        </p:blipFill>
        <p:spPr>
          <a:xfrm>
            <a:off x="8246497" y="4265515"/>
            <a:ext cx="417143" cy="419048"/>
          </a:xfrm>
          <a:prstGeom prst="rect">
            <a:avLst/>
          </a:prstGeom>
        </p:spPr>
      </p:pic>
      <p:pic>
        <p:nvPicPr>
          <p:cNvPr id="9" name="図 8"/>
          <p:cNvPicPr>
            <a:picLocks noChangeAspect="1"/>
          </p:cNvPicPr>
          <p:nvPr/>
        </p:nvPicPr>
        <p:blipFill>
          <a:blip r:embed="rId14"/>
          <a:stretch>
            <a:fillRect/>
          </a:stretch>
        </p:blipFill>
        <p:spPr>
          <a:xfrm>
            <a:off x="7999644" y="4316278"/>
            <a:ext cx="294286" cy="278571"/>
          </a:xfrm>
          <a:prstGeom prst="rect">
            <a:avLst/>
          </a:prstGeom>
        </p:spPr>
      </p:pic>
      <p:sp>
        <p:nvSpPr>
          <p:cNvPr id="147" name="正方形/長方形 146"/>
          <p:cNvSpPr/>
          <p:nvPr/>
        </p:nvSpPr>
        <p:spPr>
          <a:xfrm>
            <a:off x="6799427" y="4585818"/>
            <a:ext cx="5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集約</a:t>
            </a:r>
          </a:p>
        </p:txBody>
      </p:sp>
      <p:pic>
        <p:nvPicPr>
          <p:cNvPr id="123" name="図 122"/>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4960253" y="4324603"/>
            <a:ext cx="428126" cy="390717"/>
          </a:xfrm>
          <a:prstGeom prst="rect">
            <a:avLst/>
          </a:prstGeom>
        </p:spPr>
      </p:pic>
      <p:sp>
        <p:nvSpPr>
          <p:cNvPr id="48" name="正方形/長方形 47"/>
          <p:cNvSpPr/>
          <p:nvPr/>
        </p:nvSpPr>
        <p:spPr>
          <a:xfrm>
            <a:off x="4619904" y="4872515"/>
            <a:ext cx="4428000" cy="360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３　</a:t>
            </a:r>
            <a:r>
              <a:rPr kumimoji="1" lang="ja-JP" altLang="en-US" sz="1200" b="1" dirty="0">
                <a:latin typeface="Meiryo UI" panose="020B0604030504040204" pitchFamily="50" charset="-128"/>
                <a:ea typeface="Meiryo UI" panose="020B0604030504040204" pitchFamily="50" charset="-128"/>
              </a:rPr>
              <a:t>外国人患者受入れワンストップ相談窓口設置・運営事業</a:t>
            </a:r>
            <a:endParaRPr kumimoji="1" lang="en-US" altLang="ja-JP" sz="1200" b="1"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【R7</a:t>
            </a:r>
            <a:r>
              <a:rPr kumimoji="1" lang="ja-JP" altLang="en-US" sz="1000" dirty="0">
                <a:latin typeface="Meiryo UI" panose="020B0604030504040204" pitchFamily="50" charset="-128"/>
                <a:ea typeface="Meiryo UI" panose="020B0604030504040204" pitchFamily="50" charset="-128"/>
              </a:rPr>
              <a:t>予算要求額</a:t>
            </a:r>
            <a:r>
              <a:rPr kumimoji="1" lang="en-US" altLang="ja-JP" sz="1000" dirty="0">
                <a:latin typeface="Meiryo UI" panose="020B0604030504040204" pitchFamily="50" charset="-128"/>
                <a:ea typeface="Meiryo UI" panose="020B0604030504040204" pitchFamily="50" charset="-128"/>
              </a:rPr>
              <a:t>:6</a:t>
            </a:r>
            <a:r>
              <a:rPr lang="en-US" altLang="ja-JP" sz="1000" dirty="0">
                <a:latin typeface="Meiryo UI" panose="020B0604030504040204" pitchFamily="50" charset="-128"/>
                <a:ea typeface="Meiryo UI" panose="020B0604030504040204" pitchFamily="50" charset="-128"/>
              </a:rPr>
              <a:t>,000</a:t>
            </a:r>
            <a:r>
              <a:rPr kumimoji="1" lang="ja-JP" altLang="en-US" sz="1000" dirty="0">
                <a:latin typeface="Meiryo UI" panose="020B0604030504040204" pitchFamily="50" charset="-128"/>
                <a:ea typeface="Meiryo UI" panose="020B0604030504040204" pitchFamily="50" charset="-128"/>
              </a:rPr>
              <a:t>千円</a:t>
            </a:r>
            <a:r>
              <a:rPr kumimoji="1"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予算額：</a:t>
            </a:r>
            <a:r>
              <a:rPr lang="en-US" altLang="ja-JP" sz="1000" dirty="0">
                <a:latin typeface="Meiryo UI" panose="020B0604030504040204" pitchFamily="50" charset="-128"/>
                <a:ea typeface="Meiryo UI" panose="020B0604030504040204" pitchFamily="50" charset="-128"/>
              </a:rPr>
              <a:t>6,000</a:t>
            </a:r>
            <a:r>
              <a:rPr lang="ja-JP" altLang="en-US" sz="1000" dirty="0">
                <a:latin typeface="Meiryo UI" panose="020B0604030504040204" pitchFamily="50" charset="-128"/>
                <a:ea typeface="Meiryo UI" panose="020B0604030504040204" pitchFamily="50" charset="-128"/>
              </a:rPr>
              <a:t>千円）</a:t>
            </a:r>
            <a:endParaRPr kumimoji="1" lang="en-US" altLang="ja-JP" sz="1000" dirty="0">
              <a:latin typeface="Meiryo UI" panose="020B0604030504040204" pitchFamily="50" charset="-128"/>
              <a:ea typeface="Meiryo UI" panose="020B0604030504040204" pitchFamily="50" charset="-128"/>
            </a:endParaRPr>
          </a:p>
        </p:txBody>
      </p:sp>
      <p:sp>
        <p:nvSpPr>
          <p:cNvPr id="70" name="コンテンツ プレースホルダー 2">
            <a:extLst>
              <a:ext uri="{FF2B5EF4-FFF2-40B4-BE49-F238E27FC236}">
                <a16:creationId xmlns:a16="http://schemas.microsoft.com/office/drawing/2014/main" id="{D5EC8B53-2D10-446E-B66C-E03AB41EBD98}"/>
              </a:ext>
            </a:extLst>
          </p:cNvPr>
          <p:cNvSpPr txBox="1">
            <a:spLocks/>
          </p:cNvSpPr>
          <p:nvPr/>
        </p:nvSpPr>
        <p:spPr>
          <a:xfrm>
            <a:off x="78635" y="842479"/>
            <a:ext cx="4356000" cy="1548000"/>
          </a:xfrm>
          <a:prstGeom prst="rect">
            <a:avLst/>
          </a:prstGeom>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2024</a:t>
            </a:r>
            <a:r>
              <a:rPr lang="ja-JP" altLang="en-US" sz="900" dirty="0">
                <a:solidFill>
                  <a:schemeClr val="tx1"/>
                </a:solidFill>
                <a:latin typeface="Meiryo UI" panose="020B0604030504040204" pitchFamily="50" charset="-128"/>
                <a:ea typeface="Meiryo UI" panose="020B0604030504040204" pitchFamily="50" charset="-128"/>
              </a:rPr>
              <a:t>年の来阪外国人観光客数は過去最高の</a:t>
            </a:r>
            <a:r>
              <a:rPr lang="en-US" altLang="ja-JP" sz="900" dirty="0">
                <a:solidFill>
                  <a:schemeClr val="tx1"/>
                </a:solidFill>
                <a:latin typeface="Meiryo UI" panose="020B0604030504040204" pitchFamily="50" charset="-128"/>
                <a:ea typeface="Meiryo UI" panose="020B0604030504040204" pitchFamily="50" charset="-128"/>
              </a:rPr>
              <a:t>1,400</a:t>
            </a:r>
            <a:r>
              <a:rPr lang="ja-JP" altLang="en-US" sz="900" dirty="0">
                <a:solidFill>
                  <a:schemeClr val="tx1"/>
                </a:solidFill>
                <a:latin typeface="Meiryo UI" panose="020B0604030504040204" pitchFamily="50" charset="-128"/>
                <a:ea typeface="Meiryo UI" panose="020B0604030504040204" pitchFamily="50" charset="-128"/>
              </a:rPr>
              <a:t>万人となる見通し。</a:t>
            </a:r>
            <a:endParaRPr lang="en-US" altLang="ja-JP" sz="900" dirty="0">
              <a:solidFill>
                <a:schemeClr val="tx1"/>
              </a:solidFill>
              <a:latin typeface="Meiryo UI" panose="020B0604030504040204" pitchFamily="50" charset="-128"/>
              <a:ea typeface="Meiryo UI" panose="020B0604030504040204" pitchFamily="50" charset="-128"/>
            </a:endParaRPr>
          </a:p>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・また、令和６年８月の訪日外客数は、令和元年同月比</a:t>
            </a:r>
            <a:r>
              <a:rPr lang="en-US" altLang="ja-JP" sz="900" dirty="0">
                <a:solidFill>
                  <a:schemeClr val="tx1"/>
                </a:solidFill>
                <a:latin typeface="Meiryo UI" panose="020B0604030504040204" pitchFamily="50" charset="-128"/>
                <a:ea typeface="Meiryo UI" panose="020B0604030504040204" pitchFamily="50" charset="-128"/>
              </a:rPr>
              <a:t>16.4%</a:t>
            </a:r>
            <a:r>
              <a:rPr lang="ja-JP" altLang="en-US" sz="900" dirty="0">
                <a:solidFill>
                  <a:schemeClr val="tx1"/>
                </a:solidFill>
                <a:latin typeface="Meiryo UI" panose="020B0604030504040204" pitchFamily="50" charset="-128"/>
                <a:ea typeface="Meiryo UI" panose="020B0604030504040204" pitchFamily="50" charset="-128"/>
              </a:rPr>
              <a:t>増となり、新型コロナウイ</a:t>
            </a:r>
            <a:endParaRPr lang="en-US" altLang="ja-JP" sz="900" dirty="0">
              <a:solidFill>
                <a:schemeClr val="tx1"/>
              </a:solidFill>
              <a:latin typeface="Meiryo UI" panose="020B0604030504040204" pitchFamily="50" charset="-128"/>
              <a:ea typeface="Meiryo UI" panose="020B0604030504040204" pitchFamily="50" charset="-128"/>
            </a:endParaRPr>
          </a:p>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　ルス感染症拡大前の実績を超える水準となっている。</a:t>
            </a:r>
            <a:endParaRPr lang="en-US" altLang="ja-JP" sz="900" dirty="0">
              <a:solidFill>
                <a:schemeClr val="tx1"/>
              </a:solidFill>
              <a:latin typeface="Meiryo UI" panose="020B0604030504040204" pitchFamily="50" charset="-128"/>
              <a:ea typeface="Meiryo UI" panose="020B0604030504040204" pitchFamily="50" charset="-128"/>
            </a:endParaRPr>
          </a:p>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・こうした状況に加え、「</a:t>
            </a:r>
            <a:r>
              <a:rPr lang="en-US" altLang="ja-JP" sz="900" dirty="0">
                <a:solidFill>
                  <a:schemeClr val="tx1"/>
                </a:solidFill>
                <a:latin typeface="Meiryo UI" panose="020B0604030504040204" pitchFamily="50" charset="-128"/>
                <a:ea typeface="Meiryo UI" panose="020B0604030504040204" pitchFamily="50" charset="-128"/>
              </a:rPr>
              <a:t>2025 </a:t>
            </a:r>
            <a:r>
              <a:rPr lang="ja-JP" altLang="en-US" sz="900" dirty="0">
                <a:solidFill>
                  <a:schemeClr val="tx1"/>
                </a:solidFill>
                <a:latin typeface="Meiryo UI" panose="020B0604030504040204" pitchFamily="50" charset="-128"/>
                <a:ea typeface="Meiryo UI" panose="020B0604030504040204" pitchFamily="50" charset="-128"/>
              </a:rPr>
              <a:t>大阪・関西万博」では、海外より約</a:t>
            </a:r>
            <a:r>
              <a:rPr lang="en-US" altLang="ja-JP" sz="900" dirty="0">
                <a:solidFill>
                  <a:schemeClr val="tx1"/>
                </a:solidFill>
                <a:latin typeface="Meiryo UI" panose="020B0604030504040204" pitchFamily="50" charset="-128"/>
                <a:ea typeface="Meiryo UI" panose="020B0604030504040204" pitchFamily="50" charset="-128"/>
              </a:rPr>
              <a:t>350</a:t>
            </a:r>
            <a:r>
              <a:rPr lang="ja-JP" altLang="en-US" sz="900" dirty="0">
                <a:solidFill>
                  <a:schemeClr val="tx1"/>
                </a:solidFill>
                <a:latin typeface="Meiryo UI" panose="020B0604030504040204" pitchFamily="50" charset="-128"/>
                <a:ea typeface="Meiryo UI" panose="020B0604030504040204" pitchFamily="50" charset="-128"/>
              </a:rPr>
              <a:t>万人の来場者等</a:t>
            </a:r>
            <a:endParaRPr lang="en-US" altLang="ja-JP" sz="900" dirty="0">
              <a:solidFill>
                <a:schemeClr val="tx1"/>
              </a:solidFill>
              <a:latin typeface="Meiryo UI" panose="020B0604030504040204" pitchFamily="50" charset="-128"/>
              <a:ea typeface="Meiryo UI" panose="020B0604030504040204" pitchFamily="50" charset="-128"/>
            </a:endParaRPr>
          </a:p>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　が見込まれていることから、不慮のけがや病気の外国人患者も増加すると見込まれており、</a:t>
            </a:r>
            <a:endParaRPr lang="en-US" altLang="ja-JP" sz="900" dirty="0">
              <a:solidFill>
                <a:schemeClr val="tx1"/>
              </a:solidFill>
              <a:latin typeface="Meiryo UI" panose="020B0604030504040204" pitchFamily="50" charset="-128"/>
              <a:ea typeface="Meiryo UI" panose="020B0604030504040204" pitchFamily="50" charset="-128"/>
            </a:endParaRPr>
          </a:p>
          <a:p>
            <a:pPr marL="82296" algn="l">
              <a:lnSpc>
                <a:spcPts val="1300"/>
              </a:lnSpc>
            </a:pPr>
            <a:r>
              <a:rPr lang="ja-JP" altLang="en-US" sz="900" dirty="0">
                <a:solidFill>
                  <a:schemeClr val="tx1"/>
                </a:solidFill>
                <a:latin typeface="Meiryo UI" panose="020B0604030504040204" pitchFamily="50" charset="-128"/>
                <a:ea typeface="Meiryo UI" panose="020B0604030504040204" pitchFamily="50" charset="-128"/>
              </a:rPr>
              <a:t>　それに伴う外国人医療需要への対応が求められる。</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4709369" y="5592639"/>
            <a:ext cx="4248535" cy="1188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000" dirty="0">
                <a:latin typeface="Meiryo UI" panose="020B0604030504040204" pitchFamily="50" charset="-128"/>
                <a:ea typeface="Meiryo UI" panose="020B0604030504040204" pitchFamily="50" charset="-128"/>
              </a:rPr>
              <a:t>② 外国人患者受入れに関するトラブル相談支援</a:t>
            </a:r>
            <a:endParaRPr kumimoji="1" lang="ja-JP" altLang="en-US" sz="1000" dirty="0">
              <a:latin typeface="Meiryo UI" panose="020B0604030504040204" pitchFamily="50" charset="-128"/>
              <a:ea typeface="Meiryo UI" panose="020B0604030504040204" pitchFamily="50" charset="-128"/>
            </a:endParaRPr>
          </a:p>
        </p:txBody>
      </p:sp>
      <p:pic>
        <p:nvPicPr>
          <p:cNvPr id="51" name="Picture 2" descr="D:\YamabeY\Desktop\job_call_center.png"/>
          <p:cNvPicPr>
            <a:picLocks noChangeAspect="1" noChangeArrowheads="1"/>
          </p:cNvPicPr>
          <p:nvPr/>
        </p:nvPicPr>
        <p:blipFill>
          <a:blip r:embed="rId16" cstate="print">
            <a:extLst>
              <a:ext uri="{28A0092B-C50C-407E-A947-70E740481C1C}">
                <a14:useLocalDpi xmlns:a14="http://schemas.microsoft.com/office/drawing/2010/main" val="0"/>
              </a:ext>
            </a:extLst>
          </a:blip>
          <a:stretch>
            <a:fillRect/>
          </a:stretch>
        </p:blipFill>
        <p:spPr bwMode="auto">
          <a:xfrm>
            <a:off x="8143509" y="6015886"/>
            <a:ext cx="548666" cy="623485"/>
          </a:xfrm>
          <a:prstGeom prst="rect">
            <a:avLst/>
          </a:prstGeom>
          <a:noFill/>
          <a:extLst>
            <a:ext uri="{909E8E84-426E-40DD-AFC4-6F175D3DCCD1}">
              <a14:hiddenFill xmlns:a14="http://schemas.microsoft.com/office/drawing/2010/main">
                <a:solidFill>
                  <a:srgbClr val="FFFFFF"/>
                </a:solidFill>
              </a14:hiddenFill>
            </a:ext>
          </a:extLst>
        </p:spPr>
      </p:pic>
      <p:sp>
        <p:nvSpPr>
          <p:cNvPr id="52" name="右矢印 51"/>
          <p:cNvSpPr/>
          <p:nvPr/>
        </p:nvSpPr>
        <p:spPr>
          <a:xfrm>
            <a:off x="6349662" y="6173236"/>
            <a:ext cx="1440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6799427" y="5983203"/>
            <a:ext cx="5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相談</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6539414" y="6535635"/>
            <a:ext cx="108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トラブル対応の</a:t>
            </a:r>
            <a:r>
              <a:rPr kumimoji="1" lang="ja-JP" altLang="en-US" sz="900" dirty="0">
                <a:solidFill>
                  <a:schemeClr val="tx1"/>
                </a:solidFill>
                <a:latin typeface="Meiryo UI" panose="020B0604030504040204" pitchFamily="50" charset="-128"/>
                <a:ea typeface="Meiryo UI" panose="020B0604030504040204" pitchFamily="50" charset="-128"/>
              </a:rPr>
              <a:t>回答</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53" name="右矢印 52"/>
          <p:cNvSpPr/>
          <p:nvPr/>
        </p:nvSpPr>
        <p:spPr>
          <a:xfrm rot="10800000">
            <a:off x="6349662" y="6394310"/>
            <a:ext cx="1440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サブタイトル 2">
            <a:extLst>
              <a:ext uri="{FF2B5EF4-FFF2-40B4-BE49-F238E27FC236}">
                <a16:creationId xmlns:a16="http://schemas.microsoft.com/office/drawing/2014/main" id="{8D3CB009-C385-40A5-A293-D1312508008C}"/>
              </a:ext>
            </a:extLst>
          </p:cNvPr>
          <p:cNvSpPr txBox="1">
            <a:spLocks/>
          </p:cNvSpPr>
          <p:nvPr/>
        </p:nvSpPr>
        <p:spPr>
          <a:xfrm>
            <a:off x="4629993" y="1783815"/>
            <a:ext cx="3312000" cy="288000"/>
          </a:xfrm>
          <a:prstGeom prst="rect">
            <a:avLst/>
          </a:prstGeom>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800" b="1" dirty="0">
                <a:solidFill>
                  <a:schemeClr val="tx1"/>
                </a:solidFill>
                <a:latin typeface="Meiryo UI" panose="020B0604030504040204" pitchFamily="50" charset="-128"/>
                <a:ea typeface="Meiryo UI" panose="020B0604030504040204" pitchFamily="50" charset="-128"/>
              </a:rPr>
              <a:t>受入れ医療機関の拡充</a:t>
            </a:r>
            <a:endParaRPr lang="ja-JP" altLang="ja-JP" sz="800" b="1" dirty="0">
              <a:solidFill>
                <a:schemeClr val="tx1"/>
              </a:solidFill>
              <a:latin typeface="Meiryo UI" panose="020B0604030504040204" pitchFamily="50" charset="-128"/>
              <a:ea typeface="Meiryo UI" panose="020B0604030504040204" pitchFamily="50" charset="-128"/>
            </a:endParaRPr>
          </a:p>
          <a:p>
            <a:pPr algn="l"/>
            <a:r>
              <a:rPr lang="ja-JP" altLang="en-US" sz="800" dirty="0">
                <a:solidFill>
                  <a:schemeClr val="tx1"/>
                </a:solidFill>
                <a:latin typeface="Meiryo UI" panose="020B0604030504040204" pitchFamily="50" charset="-128"/>
                <a:ea typeface="Meiryo UI" panose="020B0604030504040204" pitchFamily="50" charset="-128"/>
              </a:rPr>
              <a:t>外国人患者の受入れ環境整備に必要な支援</a:t>
            </a:r>
            <a:endParaRPr lang="ja-JP" altLang="ja-JP" sz="800" dirty="0">
              <a:solidFill>
                <a:schemeClr val="tx1"/>
              </a:solidFill>
              <a:latin typeface="Meiryo UI" panose="020B0604030504040204" pitchFamily="50" charset="-128"/>
              <a:ea typeface="Meiryo UI" panose="020B0604030504040204" pitchFamily="50" charset="-128"/>
            </a:endParaRPr>
          </a:p>
        </p:txBody>
      </p:sp>
      <p:grpSp>
        <p:nvGrpSpPr>
          <p:cNvPr id="21" name="グループ化 20">
            <a:extLst>
              <a:ext uri="{FF2B5EF4-FFF2-40B4-BE49-F238E27FC236}">
                <a16:creationId xmlns:a16="http://schemas.microsoft.com/office/drawing/2014/main" id="{A7144E3F-B11F-4E9E-B5E0-D41B446F6B21}"/>
              </a:ext>
            </a:extLst>
          </p:cNvPr>
          <p:cNvGrpSpPr/>
          <p:nvPr/>
        </p:nvGrpSpPr>
        <p:grpSpPr>
          <a:xfrm>
            <a:off x="167810" y="3548511"/>
            <a:ext cx="4251956" cy="1210578"/>
            <a:chOff x="167810" y="3490320"/>
            <a:chExt cx="4251956" cy="1210578"/>
          </a:xfrm>
        </p:grpSpPr>
        <p:sp>
          <p:nvSpPr>
            <p:cNvPr id="106" name="正方形/長方形 105"/>
            <p:cNvSpPr/>
            <p:nvPr/>
          </p:nvSpPr>
          <p:spPr>
            <a:xfrm>
              <a:off x="167810" y="4124898"/>
              <a:ext cx="4248000" cy="576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b="1" dirty="0">
                  <a:latin typeface="Meiryo UI" panose="020B0604030504040204" pitchFamily="50" charset="-128"/>
                  <a:ea typeface="Meiryo UI" panose="020B0604030504040204" pitchFamily="50" charset="-128"/>
                </a:rPr>
                <a:t>（</a:t>
              </a:r>
              <a:r>
                <a:rPr lang="en-US" altLang="ja-JP" sz="900" b="1" dirty="0">
                  <a:latin typeface="Meiryo UI" panose="020B0604030504040204" pitchFamily="50" charset="-128"/>
                  <a:ea typeface="Meiryo UI" panose="020B0604030504040204" pitchFamily="50" charset="-128"/>
                </a:rPr>
                <a:t>2</a:t>
              </a:r>
              <a:r>
                <a:rPr lang="ja-JP" altLang="en-US" sz="900" b="1" dirty="0">
                  <a:latin typeface="Meiryo UI" panose="020B0604030504040204" pitchFamily="50" charset="-128"/>
                  <a:ea typeface="Meiryo UI" panose="020B0604030504040204" pitchFamily="50" charset="-128"/>
                </a:rPr>
                <a:t>）拠点・地域拠点医療機関連絡調整会議設置・運営</a:t>
              </a:r>
              <a:r>
                <a:rPr lang="en-US" altLang="ja-JP" sz="900" b="1"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予算要求額</a:t>
              </a:r>
              <a:r>
                <a:rPr lang="en-US" altLang="ja-JP" sz="900" dirty="0">
                  <a:latin typeface="Meiryo UI" panose="020B0604030504040204" pitchFamily="50" charset="-128"/>
                  <a:ea typeface="Meiryo UI" panose="020B0604030504040204" pitchFamily="50" charset="-128"/>
                </a:rPr>
                <a:t>:66</a:t>
              </a:r>
              <a:r>
                <a:rPr lang="ja-JP" altLang="en-US" sz="900" dirty="0">
                  <a:latin typeface="Meiryo UI" panose="020B0604030504040204" pitchFamily="50" charset="-128"/>
                  <a:ea typeface="Meiryo UI" panose="020B0604030504040204" pitchFamily="50" charset="-128"/>
                </a:rPr>
                <a:t>千円</a:t>
              </a:r>
              <a:r>
                <a:rPr lang="en-US" altLang="ja-JP" sz="900" dirty="0">
                  <a:latin typeface="Meiryo UI" panose="020B0604030504040204" pitchFamily="50" charset="-128"/>
                  <a:ea typeface="Meiryo UI" panose="020B0604030504040204" pitchFamily="50" charset="-128"/>
                </a:rPr>
                <a:t>】</a:t>
              </a:r>
            </a:p>
            <a:p>
              <a:pPr algn="ctr"/>
              <a:endParaRPr lang="en-US" altLang="ja-JP" sz="900" dirty="0">
                <a:latin typeface="Meiryo UI" panose="020B0604030504040204" pitchFamily="50" charset="-128"/>
                <a:ea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rPr>
                <a:t>・大阪府外国人拠点・地域拠点医療機関としての外国人医療提供体制構築に向けた活動</a:t>
              </a:r>
              <a:endParaRPr lang="en-US" altLang="ja-JP" sz="850" dirty="0">
                <a:latin typeface="Meiryo UI" panose="020B0604030504040204" pitchFamily="50" charset="-128"/>
                <a:ea typeface="Meiryo UI" panose="020B0604030504040204" pitchFamily="50" charset="-128"/>
              </a:endParaRPr>
            </a:p>
          </p:txBody>
        </p:sp>
        <p:sp>
          <p:nvSpPr>
            <p:cNvPr id="82" name="正方形/長方形 81"/>
            <p:cNvSpPr/>
            <p:nvPr/>
          </p:nvSpPr>
          <p:spPr>
            <a:xfrm>
              <a:off x="171766" y="3490320"/>
              <a:ext cx="4248000" cy="5744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b="1" dirty="0">
                  <a:latin typeface="Meiryo UI" panose="020B0604030504040204" pitchFamily="50" charset="-128"/>
                  <a:ea typeface="Meiryo UI" panose="020B0604030504040204" pitchFamily="50" charset="-128"/>
                </a:rPr>
                <a:t>（</a:t>
              </a:r>
              <a:r>
                <a:rPr lang="en-US" altLang="ja-JP" sz="900" b="1" dirty="0">
                  <a:latin typeface="Meiryo UI" panose="020B0604030504040204" pitchFamily="50" charset="-128"/>
                  <a:ea typeface="Meiryo UI" panose="020B0604030504040204" pitchFamily="50" charset="-128"/>
                </a:rPr>
                <a:t>1</a:t>
              </a:r>
              <a:r>
                <a:rPr lang="ja-JP" altLang="en-US" sz="900" b="1" dirty="0">
                  <a:latin typeface="Meiryo UI" panose="020B0604030504040204" pitchFamily="50" charset="-128"/>
                  <a:ea typeface="Meiryo UI" panose="020B0604030504040204" pitchFamily="50" charset="-128"/>
                </a:rPr>
                <a:t>）地域における外国人医療対策協議会設置・運営事業</a:t>
              </a:r>
              <a:r>
                <a:rPr lang="en-US" altLang="ja-JP" sz="900" b="1"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予算要求額</a:t>
              </a:r>
              <a:r>
                <a:rPr lang="en-US" altLang="ja-JP" sz="900" dirty="0">
                  <a:latin typeface="Meiryo UI" panose="020B0604030504040204" pitchFamily="50" charset="-128"/>
                  <a:ea typeface="Meiryo UI" panose="020B0604030504040204" pitchFamily="50" charset="-128"/>
                </a:rPr>
                <a:t>:305</a:t>
              </a:r>
              <a:r>
                <a:rPr lang="ja-JP" altLang="en-US" sz="900" dirty="0">
                  <a:latin typeface="Meiryo UI" panose="020B0604030504040204" pitchFamily="50" charset="-128"/>
                  <a:ea typeface="Meiryo UI" panose="020B0604030504040204" pitchFamily="50" charset="-128"/>
                </a:rPr>
                <a:t>千円</a:t>
              </a:r>
              <a:r>
                <a:rPr lang="en-US" altLang="ja-JP" sz="900" dirty="0">
                  <a:latin typeface="Meiryo UI" panose="020B0604030504040204" pitchFamily="50" charset="-128"/>
                  <a:ea typeface="Meiryo UI" panose="020B0604030504040204" pitchFamily="50" charset="-128"/>
                </a:rPr>
                <a:t>】</a:t>
              </a:r>
            </a:p>
            <a:p>
              <a:endParaRPr lang="en-US" altLang="ja-JP" sz="850" dirty="0">
                <a:latin typeface="Meiryo UI" panose="020B0604030504040204" pitchFamily="50" charset="-128"/>
                <a:ea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rPr>
                <a:t>・分野横断的な会議体の運営・開催により外国人患者受入れに向けた連携体制を構築</a:t>
              </a:r>
              <a:endParaRPr lang="en-US" altLang="ja-JP" sz="850" dirty="0">
                <a:latin typeface="Meiryo UI" panose="020B0604030504040204" pitchFamily="50" charset="-128"/>
                <a:ea typeface="Meiryo UI" panose="020B0604030504040204" pitchFamily="50" charset="-128"/>
              </a:endParaRPr>
            </a:p>
          </p:txBody>
        </p:sp>
      </p:grpSp>
      <p:sp>
        <p:nvSpPr>
          <p:cNvPr id="107" name="正方形/長方形 106">
            <a:extLst>
              <a:ext uri="{FF2B5EF4-FFF2-40B4-BE49-F238E27FC236}">
                <a16:creationId xmlns:a16="http://schemas.microsoft.com/office/drawing/2014/main" id="{9472BCB9-85AB-408A-BF60-1F501802E302}"/>
              </a:ext>
            </a:extLst>
          </p:cNvPr>
          <p:cNvSpPr/>
          <p:nvPr/>
        </p:nvSpPr>
        <p:spPr>
          <a:xfrm>
            <a:off x="4629614" y="3259940"/>
            <a:ext cx="4428000" cy="216000"/>
          </a:xfrm>
          <a:prstGeom prst="rect">
            <a:avLst/>
          </a:prstGeom>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医療機関の受入れ体制実態把握</a:t>
            </a:r>
          </a:p>
        </p:txBody>
      </p:sp>
      <p:sp>
        <p:nvSpPr>
          <p:cNvPr id="134" name="正方形/長方形 133">
            <a:extLst>
              <a:ext uri="{FF2B5EF4-FFF2-40B4-BE49-F238E27FC236}">
                <a16:creationId xmlns:a16="http://schemas.microsoft.com/office/drawing/2014/main" id="{442949EA-782B-4145-BCD4-B87219C9698D}"/>
              </a:ext>
            </a:extLst>
          </p:cNvPr>
          <p:cNvSpPr/>
          <p:nvPr/>
        </p:nvSpPr>
        <p:spPr>
          <a:xfrm>
            <a:off x="71452" y="4872299"/>
            <a:ext cx="4428000" cy="360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２　多言語遠隔医療通訳コールセンター設置・運営事業</a:t>
            </a:r>
            <a:endParaRPr kumimoji="1" lang="en-US" altLang="ja-JP" sz="1200" b="1"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【R7</a:t>
            </a:r>
            <a:r>
              <a:rPr kumimoji="1" lang="ja-JP" altLang="en-US" sz="1000" dirty="0">
                <a:latin typeface="Meiryo UI" panose="020B0604030504040204" pitchFamily="50" charset="-128"/>
                <a:ea typeface="Meiryo UI" panose="020B0604030504040204" pitchFamily="50" charset="-128"/>
              </a:rPr>
              <a:t>予算額</a:t>
            </a:r>
            <a:r>
              <a:rPr kumimoji="1" lang="en-US" altLang="ja-JP"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18,337</a:t>
            </a:r>
            <a:r>
              <a:rPr kumimoji="1" lang="ja-JP" altLang="en-US" sz="1000" dirty="0">
                <a:latin typeface="Meiryo UI" panose="020B0604030504040204" pitchFamily="50" charset="-128"/>
                <a:ea typeface="Meiryo UI" panose="020B0604030504040204" pitchFamily="50" charset="-128"/>
              </a:rPr>
              <a:t>千円</a:t>
            </a:r>
            <a:r>
              <a:rPr kumimoji="1"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予算額：</a:t>
            </a:r>
            <a:r>
              <a:rPr lang="en-US" altLang="ja-JP" sz="1000" dirty="0">
                <a:latin typeface="Meiryo UI" panose="020B0604030504040204" pitchFamily="50" charset="-128"/>
                <a:ea typeface="Meiryo UI" panose="020B0604030504040204" pitchFamily="50" charset="-128"/>
              </a:rPr>
              <a:t>9,359</a:t>
            </a:r>
            <a:r>
              <a:rPr lang="ja-JP" altLang="en-US" sz="1000" dirty="0">
                <a:latin typeface="Meiryo UI" panose="020B0604030504040204" pitchFamily="50" charset="-128"/>
                <a:ea typeface="Meiryo UI" panose="020B0604030504040204" pitchFamily="50" charset="-128"/>
              </a:rPr>
              <a:t>千円）</a:t>
            </a:r>
            <a:endParaRPr kumimoji="1" lang="en-US" altLang="ja-JP" sz="1000" dirty="0">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089E4DDC-5E24-7D7C-2CFA-16980F2420F4}"/>
              </a:ext>
            </a:extLst>
          </p:cNvPr>
          <p:cNvGrpSpPr/>
          <p:nvPr/>
        </p:nvGrpSpPr>
        <p:grpSpPr>
          <a:xfrm>
            <a:off x="4944359" y="5851575"/>
            <a:ext cx="994666" cy="853168"/>
            <a:chOff x="443674" y="5833496"/>
            <a:chExt cx="994666" cy="853168"/>
          </a:xfrm>
        </p:grpSpPr>
        <p:pic>
          <p:nvPicPr>
            <p:cNvPr id="6" name="Picture 2" descr="フリーイラスト 病院受付 に対する画像結果">
              <a:extLst>
                <a:ext uri="{FF2B5EF4-FFF2-40B4-BE49-F238E27FC236}">
                  <a16:creationId xmlns:a16="http://schemas.microsoft.com/office/drawing/2014/main" id="{A832E56D-84B8-1F6A-8ADE-576BF2508B2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43674" y="6291809"/>
              <a:ext cx="577735" cy="394855"/>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0EF6444A-9B0B-F9FF-6E98-57E54B644F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4370" y="5833879"/>
              <a:ext cx="423970" cy="419813"/>
            </a:xfrm>
            <a:prstGeom prst="rect">
              <a:avLst/>
            </a:prstGeom>
          </p:spPr>
        </p:pic>
        <p:pic>
          <p:nvPicPr>
            <p:cNvPr id="10" name="図 9">
              <a:extLst>
                <a:ext uri="{FF2B5EF4-FFF2-40B4-BE49-F238E27FC236}">
                  <a16:creationId xmlns:a16="http://schemas.microsoft.com/office/drawing/2014/main" id="{C0B58F89-D0AA-5FEB-997A-9E8BA98FB51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7251" y="6364360"/>
              <a:ext cx="349151" cy="311742"/>
            </a:xfrm>
            <a:prstGeom prst="rect">
              <a:avLst/>
            </a:prstGeom>
          </p:spPr>
        </p:pic>
        <p:pic>
          <p:nvPicPr>
            <p:cNvPr id="11" name="図 10">
              <a:extLst>
                <a:ext uri="{FF2B5EF4-FFF2-40B4-BE49-F238E27FC236}">
                  <a16:creationId xmlns:a16="http://schemas.microsoft.com/office/drawing/2014/main" id="{3B7607AD-62E7-9B02-15C2-6F0D720F95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7896" y="5833496"/>
              <a:ext cx="444752" cy="407343"/>
            </a:xfrm>
            <a:prstGeom prst="rect">
              <a:avLst/>
            </a:prstGeom>
          </p:spPr>
        </p:pic>
      </p:grpSp>
      <p:sp>
        <p:nvSpPr>
          <p:cNvPr id="63" name="テキスト ボックス 62">
            <a:extLst>
              <a:ext uri="{FF2B5EF4-FFF2-40B4-BE49-F238E27FC236}">
                <a16:creationId xmlns:a16="http://schemas.microsoft.com/office/drawing/2014/main" id="{D3CA26A8-6C65-419D-9846-8C2AFF7B06B6}"/>
              </a:ext>
            </a:extLst>
          </p:cNvPr>
          <p:cNvSpPr txBox="1"/>
          <p:nvPr/>
        </p:nvSpPr>
        <p:spPr>
          <a:xfrm>
            <a:off x="8718538" y="6492975"/>
            <a:ext cx="540000" cy="369332"/>
          </a:xfrm>
          <a:prstGeom prst="rect">
            <a:avLst/>
          </a:prstGeom>
          <a:noFill/>
        </p:spPr>
        <p:txBody>
          <a:bodyPr wrap="square" rtlCol="0" anchor="ctr">
            <a:spAutoFit/>
          </a:bodyPr>
          <a:lstStyle/>
          <a:p>
            <a:pPr algn="ctr"/>
            <a:r>
              <a:rPr kumimoji="1" lang="ja-JP" altLang="en-US" dirty="0"/>
              <a:t>２</a:t>
            </a:r>
          </a:p>
        </p:txBody>
      </p:sp>
    </p:spTree>
    <p:extLst>
      <p:ext uri="{BB962C8B-B14F-4D97-AF65-F5344CB8AC3E}">
        <p14:creationId xmlns:p14="http://schemas.microsoft.com/office/powerpoint/2010/main" val="421517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71667" y="514921"/>
            <a:ext cx="9000000" cy="630000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161667" y="809281"/>
            <a:ext cx="8820000" cy="720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「外国人患者受入れ環境整備等推進事業 実施要綱」</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５．地域における外国人患者受入れ体制整備等を協議する場の設置・運営事業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zh-CN" altLang="en-US" sz="1100" dirty="0">
                <a:latin typeface="Meiryo UI" panose="020B0604030504040204" pitchFamily="50" charset="-128"/>
                <a:ea typeface="Meiryo UI" panose="020B0604030504040204" pitchFamily="50" charset="-128"/>
              </a:rPr>
              <a:t>医政発</a:t>
            </a:r>
            <a:r>
              <a:rPr lang="en-US" altLang="zh-CN" sz="1100" dirty="0">
                <a:latin typeface="Meiryo UI" panose="020B0604030504040204" pitchFamily="50" charset="-128"/>
                <a:ea typeface="Meiryo UI" panose="020B0604030504040204" pitchFamily="50" charset="-128"/>
              </a:rPr>
              <a:t>0 8 2 0 </a:t>
            </a:r>
            <a:r>
              <a:rPr lang="zh-CN" altLang="en-US" sz="1100" dirty="0">
                <a:latin typeface="Meiryo UI" panose="020B0604030504040204" pitchFamily="50" charset="-128"/>
                <a:ea typeface="Meiryo UI" panose="020B0604030504040204" pitchFamily="50" charset="-128"/>
              </a:rPr>
              <a:t>第</a:t>
            </a:r>
            <a:r>
              <a:rPr lang="en-US" altLang="zh-CN" sz="1100" dirty="0">
                <a:latin typeface="Meiryo UI" panose="020B0604030504040204" pitchFamily="50" charset="-128"/>
                <a:ea typeface="Meiryo UI" panose="020B0604030504040204" pitchFamily="50" charset="-128"/>
              </a:rPr>
              <a:t>5 </a:t>
            </a:r>
            <a:r>
              <a:rPr lang="zh-CN" altLang="en-US" sz="1100" dirty="0">
                <a:latin typeface="Meiryo UI" panose="020B0604030504040204" pitchFamily="50" charset="-128"/>
                <a:ea typeface="Meiryo UI" panose="020B0604030504040204" pitchFamily="50" charset="-128"/>
              </a:rPr>
              <a:t>号令和元年</a:t>
            </a:r>
            <a:r>
              <a:rPr lang="en-US" altLang="zh-CN" sz="1100" dirty="0">
                <a:latin typeface="Meiryo UI" panose="020B0604030504040204" pitchFamily="50" charset="-128"/>
                <a:ea typeface="Meiryo UI" panose="020B0604030504040204" pitchFamily="50" charset="-128"/>
              </a:rPr>
              <a:t>8 </a:t>
            </a:r>
            <a:r>
              <a:rPr lang="zh-CN" altLang="en-US" sz="1100" dirty="0">
                <a:latin typeface="Meiryo UI" panose="020B0604030504040204" pitchFamily="50" charset="-128"/>
                <a:ea typeface="Meiryo UI" panose="020B0604030504040204" pitchFamily="50" charset="-128"/>
              </a:rPr>
              <a:t>月</a:t>
            </a:r>
            <a:r>
              <a:rPr lang="en-US" altLang="zh-CN" sz="1100" dirty="0">
                <a:latin typeface="Meiryo UI" panose="020B0604030504040204" pitchFamily="50" charset="-128"/>
                <a:ea typeface="Meiryo UI" panose="020B0604030504040204" pitchFamily="50" charset="-128"/>
              </a:rPr>
              <a:t>2 0 </a:t>
            </a:r>
            <a:r>
              <a:rPr lang="zh-CN" altLang="en-US" sz="1100" dirty="0">
                <a:latin typeface="Meiryo UI" panose="020B0604030504040204" pitchFamily="50" charset="-128"/>
                <a:ea typeface="Meiryo UI" panose="020B0604030504040204" pitchFamily="50" charset="-128"/>
              </a:rPr>
              <a:t>日</a:t>
            </a:r>
            <a:r>
              <a:rPr lang="ja-JP" altLang="en-US" sz="1100" dirty="0">
                <a:latin typeface="Meiryo UI" panose="020B0604030504040204" pitchFamily="50" charset="-128"/>
                <a:ea typeface="Meiryo UI" panose="020B0604030504040204" pitchFamily="50" charset="-128"/>
              </a:rPr>
              <a:t>「外国人患者受入れ環境整備等推進事業の実施について」にて通知）</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B6EF87B-DB20-4253-9782-3C634FAD5830}" type="slidenum">
              <a:rPr kumimoji="1" lang="ja-JP" altLang="en-US" smtClean="0"/>
              <a:t>3</a:t>
            </a:fld>
            <a:endParaRPr kumimoji="1" lang="ja-JP" altLang="en-US"/>
          </a:p>
        </p:txBody>
      </p:sp>
      <p:sp>
        <p:nvSpPr>
          <p:cNvPr id="2" name="角丸四角形 1"/>
          <p:cNvSpPr/>
          <p:nvPr/>
        </p:nvSpPr>
        <p:spPr>
          <a:xfrm>
            <a:off x="161667" y="1931535"/>
            <a:ext cx="8820000" cy="2088000"/>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1400" b="1" dirty="0">
                <a:solidFill>
                  <a:schemeClr val="tx1"/>
                </a:solidFill>
                <a:latin typeface="Meiryo UI" panose="020B0604030504040204" pitchFamily="50" charset="-128"/>
                <a:ea typeface="Meiryo UI" panose="020B0604030504040204" pitchFamily="50" charset="-128"/>
              </a:rPr>
              <a:t>○大阪府外国人医療対策会議</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行政</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医療、消防</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救急</a:t>
            </a:r>
            <a:r>
              <a:rPr lang="en-US" altLang="ja-JP" sz="1400" dirty="0">
                <a:latin typeface="Meiryo UI" panose="020B0604030504040204" pitchFamily="50" charset="-128"/>
                <a:ea typeface="Meiryo UI" panose="020B0604030504040204" pitchFamily="50" charset="-128"/>
              </a:rPr>
              <a:t>)</a:t>
            </a:r>
            <a:r>
              <a:rPr lang="ja-JP" altLang="en-US" sz="1400" dirty="0" err="1">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観光、多文化共生等の部局</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多分野の関係団体からなる会議等を設置・開催し、</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情報共有や意見交換を通じて連携の強化を図るとともに、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外国人患者受入れ体制における課題の整理及び</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課題に対する対応方針を検討する。</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委員構成</a:t>
            </a:r>
            <a:r>
              <a:rPr kumimoji="1" lang="en-US" altLang="ja-JP"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14</a:t>
            </a:r>
            <a:r>
              <a:rPr kumimoji="1" lang="ja-JP" altLang="en-US" sz="1400" dirty="0">
                <a:solidFill>
                  <a:schemeClr val="tx1"/>
                </a:solidFill>
                <a:latin typeface="Meiryo UI" panose="020B0604030504040204" pitchFamily="50" charset="-128"/>
                <a:ea typeface="Meiryo UI" panose="020B0604030504040204" pitchFamily="50" charset="-128"/>
              </a:rPr>
              <a:t>名予定</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開　　　催</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年２回予定</a:t>
            </a:r>
            <a:endParaRPr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25" name="角丸四角形 24"/>
          <p:cNvSpPr/>
          <p:nvPr/>
        </p:nvSpPr>
        <p:spPr>
          <a:xfrm>
            <a:off x="161667" y="4377791"/>
            <a:ext cx="8820000" cy="2412000"/>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1400" b="1" dirty="0">
                <a:solidFill>
                  <a:schemeClr val="tx1"/>
                </a:solidFill>
                <a:latin typeface="Meiryo UI" panose="020B0604030504040204" pitchFamily="50" charset="-128"/>
                <a:ea typeface="Meiryo UI" panose="020B0604030504040204" pitchFamily="50" charset="-128"/>
              </a:rPr>
              <a:t>○大阪府外国人患者受入れ拠点・地域拠点医療機関連絡調整会議</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府内で選出された外国人患者受入れの拠点となる医療機関が一堂に会し、外国人患者受入れに向けた情報共有や意見交換を行うことで連携強化を図るとともに、現場の医療機関が抱える課題を抽出、大阪府外国人医療対策会議の基礎資料とする。</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構成メンバー</a:t>
            </a:r>
            <a:r>
              <a:rPr kumimoji="1" lang="en-US" altLang="ja-JP" sz="1200" dirty="0">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34</a:t>
            </a:r>
            <a:r>
              <a:rPr kumimoji="1" lang="ja-JP" altLang="en-US" sz="1200" dirty="0">
                <a:solidFill>
                  <a:schemeClr val="tx1"/>
                </a:solidFill>
                <a:latin typeface="Meiryo UI" panose="020B0604030504040204" pitchFamily="50" charset="-128"/>
                <a:ea typeface="Meiryo UI" panose="020B0604030504040204" pitchFamily="50" charset="-128"/>
              </a:rPr>
              <a:t>病院</a:t>
            </a:r>
            <a:r>
              <a:rPr kumimoji="1" lang="ja-JP" altLang="en-US" sz="1200" dirty="0">
                <a:latin typeface="Meiryo UI" panose="020B0604030504040204" pitchFamily="50" charset="-128"/>
                <a:ea typeface="Meiryo UI" panose="020B0604030504040204" pitchFamily="50" charset="-128"/>
              </a:rPr>
              <a:t>（大阪府内外国人患者受入れ拠点医療機関・地域拠点医療機関）</a:t>
            </a:r>
            <a:endParaRPr kumimoji="1" lang="en-US" altLang="ja-JP" sz="1200" dirty="0">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a:blip r:embed="rId3"/>
          <a:stretch>
            <a:fillRect/>
          </a:stretch>
        </p:blipFill>
        <p:spPr>
          <a:xfrm>
            <a:off x="4722571" y="1985845"/>
            <a:ext cx="4214046" cy="2013765"/>
          </a:xfrm>
          <a:prstGeom prst="rect">
            <a:avLst/>
          </a:prstGeom>
        </p:spPr>
      </p:pic>
      <p:sp>
        <p:nvSpPr>
          <p:cNvPr id="14" name="角丸四角形 13"/>
          <p:cNvSpPr/>
          <p:nvPr/>
        </p:nvSpPr>
        <p:spPr>
          <a:xfrm>
            <a:off x="330390" y="5222036"/>
            <a:ext cx="8609441" cy="1420135"/>
          </a:xfrm>
          <a:prstGeom prst="roundRect">
            <a:avLst>
              <a:gd name="adj" fmla="val 476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50" dirty="0">
              <a:solidFill>
                <a:schemeClr val="tx1"/>
              </a:solidFill>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3A921B34-6A39-4A5B-B6E5-C0240D71BA43}"/>
              </a:ext>
            </a:extLst>
          </p:cNvPr>
          <p:cNvGrpSpPr/>
          <p:nvPr/>
        </p:nvGrpSpPr>
        <p:grpSpPr>
          <a:xfrm>
            <a:off x="455408" y="5617842"/>
            <a:ext cx="8185585" cy="1071239"/>
            <a:chOff x="321145" y="5568758"/>
            <a:chExt cx="8185585" cy="1071239"/>
          </a:xfrm>
        </p:grpSpPr>
        <p:sp>
          <p:nvSpPr>
            <p:cNvPr id="29" name="ホームベース 28"/>
            <p:cNvSpPr/>
            <p:nvPr/>
          </p:nvSpPr>
          <p:spPr>
            <a:xfrm>
              <a:off x="321145" y="5568758"/>
              <a:ext cx="1872000" cy="468000"/>
            </a:xfrm>
            <a:prstGeom prst="homePlate">
              <a:avLst>
                <a:gd name="adj" fmla="val 22741"/>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外国人医療対策会議</a:t>
              </a:r>
            </a:p>
          </p:txBody>
        </p:sp>
        <p:sp>
          <p:nvSpPr>
            <p:cNvPr id="30" name="ホームベース 29"/>
            <p:cNvSpPr/>
            <p:nvPr/>
          </p:nvSpPr>
          <p:spPr>
            <a:xfrm>
              <a:off x="321145" y="6141263"/>
              <a:ext cx="1872000" cy="468000"/>
            </a:xfrm>
            <a:prstGeom prst="homePlate">
              <a:avLst>
                <a:gd name="adj" fmla="val 22741"/>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拠点・</a:t>
              </a:r>
              <a:r>
                <a:rPr lang="ja-JP" altLang="en-US" sz="1200" dirty="0">
                  <a:solidFill>
                    <a:schemeClr val="tx1"/>
                  </a:solidFill>
                  <a:latin typeface="Meiryo UI" panose="020B0604030504040204" pitchFamily="50" charset="-128"/>
                  <a:ea typeface="Meiryo UI" panose="020B0604030504040204" pitchFamily="50" charset="-128"/>
                </a:rPr>
                <a:t>地域拠点医療機関連絡調整会議</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7" name="ホームベース 26"/>
            <p:cNvSpPr/>
            <p:nvPr/>
          </p:nvSpPr>
          <p:spPr>
            <a:xfrm>
              <a:off x="6526730" y="5568758"/>
              <a:ext cx="1980000" cy="468000"/>
            </a:xfrm>
            <a:prstGeom prst="homePlate">
              <a:avLst>
                <a:gd name="adj" fmla="val 22741"/>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◆３月頃開催（予定）</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・今年度取組状況</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・来年度取組予定検討　など</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9" name="ホームベース 18"/>
            <p:cNvSpPr/>
            <p:nvPr/>
          </p:nvSpPr>
          <p:spPr>
            <a:xfrm>
              <a:off x="3004948" y="6171997"/>
              <a:ext cx="2340000" cy="468000"/>
            </a:xfrm>
            <a:prstGeom prst="homePlate">
              <a:avLst>
                <a:gd name="adj" fmla="val 22741"/>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◆７月頃開催（予定）</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・情報共有・意見交換</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0" name="ホームベース 19"/>
            <p:cNvSpPr/>
            <p:nvPr/>
          </p:nvSpPr>
          <p:spPr>
            <a:xfrm>
              <a:off x="3386830" y="5571030"/>
              <a:ext cx="2340000" cy="468000"/>
            </a:xfrm>
            <a:prstGeom prst="homePlate">
              <a:avLst>
                <a:gd name="adj" fmla="val 22741"/>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◆８月頃開催（予定）</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・今年度取組状況　</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・外国人医療体制について　など</a:t>
              </a:r>
              <a:endParaRPr lang="en-US" altLang="ja-JP" sz="1050" dirty="0">
                <a:solidFill>
                  <a:schemeClr val="tx1"/>
                </a:solidFill>
                <a:latin typeface="Meiryo UI" panose="020B0604030504040204" pitchFamily="50" charset="-128"/>
                <a:ea typeface="Meiryo UI" panose="020B0604030504040204" pitchFamily="50" charset="-128"/>
              </a:endParaRPr>
            </a:p>
          </p:txBody>
        </p:sp>
      </p:grpSp>
      <p:sp>
        <p:nvSpPr>
          <p:cNvPr id="23" name="ホームベース 22"/>
          <p:cNvSpPr/>
          <p:nvPr/>
        </p:nvSpPr>
        <p:spPr>
          <a:xfrm>
            <a:off x="347408" y="5313666"/>
            <a:ext cx="2088000" cy="288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開催スケジュール（予定）</a:t>
            </a:r>
            <a:r>
              <a:rPr lang="en-US" altLang="ja-JP" sz="1200" dirty="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8" name="ホームベース 98">
            <a:extLst>
              <a:ext uri="{FF2B5EF4-FFF2-40B4-BE49-F238E27FC236}">
                <a16:creationId xmlns:a16="http://schemas.microsoft.com/office/drawing/2014/main" id="{C84D01CA-1446-4850-BBD7-0335FBF32F29}"/>
              </a:ext>
            </a:extLst>
          </p:cNvPr>
          <p:cNvSpPr/>
          <p:nvPr/>
        </p:nvSpPr>
        <p:spPr>
          <a:xfrm>
            <a:off x="72333" y="514921"/>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設置根拠</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1" name="ホームベース 98">
            <a:extLst>
              <a:ext uri="{FF2B5EF4-FFF2-40B4-BE49-F238E27FC236}">
                <a16:creationId xmlns:a16="http://schemas.microsoft.com/office/drawing/2014/main" id="{A7B83396-84EC-454A-815B-C9DCA5E5B5D2}"/>
              </a:ext>
            </a:extLst>
          </p:cNvPr>
          <p:cNvSpPr/>
          <p:nvPr/>
        </p:nvSpPr>
        <p:spPr>
          <a:xfrm>
            <a:off x="64103" y="1629716"/>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（１）</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　地域における外国人医療対策協議会設置・運営事業　</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305</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　</a:t>
            </a:r>
          </a:p>
        </p:txBody>
      </p:sp>
      <p:sp>
        <p:nvSpPr>
          <p:cNvPr id="32" name="ホームベース 98">
            <a:extLst>
              <a:ext uri="{FF2B5EF4-FFF2-40B4-BE49-F238E27FC236}">
                <a16:creationId xmlns:a16="http://schemas.microsoft.com/office/drawing/2014/main" id="{CF2E08AA-F582-4A77-9E8D-1CB17E4EF2D3}"/>
              </a:ext>
            </a:extLst>
          </p:cNvPr>
          <p:cNvSpPr/>
          <p:nvPr/>
        </p:nvSpPr>
        <p:spPr>
          <a:xfrm>
            <a:off x="63180" y="4075682"/>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（２）　拠点・地域拠点医療機関連絡調整会議設置・運営事業　</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66</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　　</a:t>
            </a:r>
          </a:p>
        </p:txBody>
      </p:sp>
      <p:sp>
        <p:nvSpPr>
          <p:cNvPr id="22" name="タイトル 1">
            <a:extLst>
              <a:ext uri="{FF2B5EF4-FFF2-40B4-BE49-F238E27FC236}">
                <a16:creationId xmlns:a16="http://schemas.microsoft.com/office/drawing/2014/main" id="{9B5766F5-BE64-47FA-936D-AF48DB0C68D9}"/>
              </a:ext>
            </a:extLst>
          </p:cNvPr>
          <p:cNvSpPr txBox="1">
            <a:spLocks/>
          </p:cNvSpPr>
          <p:nvPr/>
        </p:nvSpPr>
        <p:spPr>
          <a:xfrm>
            <a:off x="0" y="1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１　地域における外国人医療対対策協議会設置等事業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継続</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】1,273</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800" dirty="0">
              <a:solidFill>
                <a:schemeClr val="bg1"/>
              </a:solidFill>
              <a:latin typeface="HGS創英角ｺﾞｼｯｸUB" panose="020B0900000000000000" pitchFamily="50" charset="-128"/>
              <a:ea typeface="HGS創英角ｺﾞｼｯｸUB" panose="020B0900000000000000" pitchFamily="50" charset="-128"/>
            </a:endParaRPr>
          </a:p>
          <a:p>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国庫</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1/2】</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うち一般財源</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637</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　</a:t>
            </a:r>
          </a:p>
        </p:txBody>
      </p:sp>
      <p:sp>
        <p:nvSpPr>
          <p:cNvPr id="24" name="テキスト ボックス 23">
            <a:extLst>
              <a:ext uri="{FF2B5EF4-FFF2-40B4-BE49-F238E27FC236}">
                <a16:creationId xmlns:a16="http://schemas.microsoft.com/office/drawing/2014/main" id="{C19C9F72-EF15-47D3-ABFF-9255B9109F12}"/>
              </a:ext>
            </a:extLst>
          </p:cNvPr>
          <p:cNvSpPr txBox="1"/>
          <p:nvPr/>
        </p:nvSpPr>
        <p:spPr>
          <a:xfrm>
            <a:off x="8718538" y="6492975"/>
            <a:ext cx="540000" cy="369332"/>
          </a:xfrm>
          <a:prstGeom prst="rect">
            <a:avLst/>
          </a:prstGeom>
          <a:noFill/>
        </p:spPr>
        <p:txBody>
          <a:bodyPr wrap="square" rtlCol="0" anchor="ctr">
            <a:spAutoFit/>
          </a:bodyPr>
          <a:lstStyle/>
          <a:p>
            <a:pPr algn="ctr"/>
            <a:r>
              <a:rPr kumimoji="1" lang="ja-JP" altLang="en-US" dirty="0"/>
              <a:t>３</a:t>
            </a:r>
          </a:p>
        </p:txBody>
      </p:sp>
    </p:spTree>
    <p:extLst>
      <p:ext uri="{BB962C8B-B14F-4D97-AF65-F5344CB8AC3E}">
        <p14:creationId xmlns:p14="http://schemas.microsoft.com/office/powerpoint/2010/main" val="71247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サブタイトル 2"/>
          <p:cNvSpPr txBox="1">
            <a:spLocks/>
          </p:cNvSpPr>
          <p:nvPr/>
        </p:nvSpPr>
        <p:spPr>
          <a:xfrm>
            <a:off x="64849" y="521184"/>
            <a:ext cx="9000000" cy="630000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調査目的</a:t>
            </a:r>
            <a:r>
              <a:rPr lang="en-US" altLang="ja-JP" sz="1600" b="1" dirty="0">
                <a:solidFill>
                  <a:schemeClr val="tx1"/>
                </a:solidFill>
                <a:latin typeface="Meiryo UI" panose="020B0604030504040204" pitchFamily="50" charset="-128"/>
                <a:ea typeface="Meiryo UI" panose="020B0604030504040204" pitchFamily="50" charset="-128"/>
              </a:rPr>
              <a:t>】</a:t>
            </a:r>
          </a:p>
          <a:p>
            <a:pPr algn="l"/>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調査目的</a:t>
            </a:r>
            <a:r>
              <a:rPr lang="en-US" altLang="ja-JP" sz="1600" b="1" dirty="0">
                <a:solidFill>
                  <a:schemeClr val="tx1"/>
                </a:solidFill>
                <a:latin typeface="Meiryo UI" panose="020B0604030504040204" pitchFamily="50" charset="-128"/>
                <a:ea typeface="Meiryo UI" panose="020B0604030504040204" pitchFamily="50" charset="-128"/>
              </a:rPr>
              <a:t>】</a:t>
            </a: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調査内容</a:t>
            </a:r>
            <a:r>
              <a:rPr lang="en-US" altLang="ja-JP" sz="1600" b="1" dirty="0">
                <a:solidFill>
                  <a:schemeClr val="tx1"/>
                </a:solidFill>
                <a:latin typeface="Meiryo UI" panose="020B0604030504040204" pitchFamily="50" charset="-128"/>
                <a:ea typeface="Meiryo UI" panose="020B0604030504040204" pitchFamily="50" charset="-128"/>
              </a:rPr>
              <a:t>】</a:t>
            </a: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22" name="サブタイトル 2"/>
          <p:cNvSpPr txBox="1">
            <a:spLocks/>
          </p:cNvSpPr>
          <p:nvPr/>
        </p:nvSpPr>
        <p:spPr>
          <a:xfrm>
            <a:off x="162000" y="4437112"/>
            <a:ext cx="8820000" cy="230425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厚生労働省概算要求</a:t>
            </a:r>
            <a:r>
              <a:rPr lang="en-US" altLang="ja-JP" sz="1400" b="1" dirty="0">
                <a:solidFill>
                  <a:schemeClr val="tx1"/>
                </a:solidFill>
                <a:latin typeface="Meiryo UI" panose="020B0604030504040204" pitchFamily="50" charset="-128"/>
                <a:ea typeface="Meiryo UI" panose="020B0604030504040204" pitchFamily="50" charset="-128"/>
              </a:rPr>
              <a:t>】</a:t>
            </a:r>
          </a:p>
          <a:p>
            <a:pPr algn="l"/>
            <a:r>
              <a:rPr lang="ja-JP" altLang="en-US" sz="1400" dirty="0">
                <a:solidFill>
                  <a:schemeClr val="tx1"/>
                </a:solidFill>
                <a:latin typeface="Meiryo UI" panose="020B0604030504040204" pitchFamily="50" charset="-128"/>
                <a:ea typeface="Meiryo UI" panose="020B0604030504040204" pitchFamily="50" charset="-128"/>
              </a:rPr>
              <a:t>■外国人患者に対する医療提供体制整備等推進事業</a:t>
            </a:r>
          </a:p>
          <a:p>
            <a:pPr algn="l"/>
            <a:r>
              <a:rPr lang="ja-JP" altLang="en-US" sz="1400" dirty="0">
                <a:solidFill>
                  <a:schemeClr val="tx1"/>
                </a:solidFill>
                <a:latin typeface="Meiryo UI" panose="020B0604030504040204" pitchFamily="50" charset="-128"/>
                <a:ea typeface="Meiryo UI" panose="020B0604030504040204" pitchFamily="50" charset="-128"/>
              </a:rPr>
              <a:t>①地域の課題の協議等を行う分野横断的な関係者による協議会の運用に係る支援　</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b="1" u="sng" dirty="0">
                <a:solidFill>
                  <a:schemeClr val="tx1"/>
                </a:solidFill>
                <a:latin typeface="Meiryo UI" panose="020B0604030504040204" pitchFamily="50" charset="-128"/>
                <a:ea typeface="Meiryo UI" panose="020B0604030504040204" pitchFamily="50" charset="-128"/>
              </a:rPr>
              <a:t>　概算要求</a:t>
            </a:r>
            <a:r>
              <a:rPr lang="en-US" altLang="ja-JP" sz="1400" b="1" u="sng" dirty="0">
                <a:solidFill>
                  <a:schemeClr val="tx1"/>
                </a:solidFill>
                <a:latin typeface="Meiryo UI" panose="020B0604030504040204" pitchFamily="50" charset="-128"/>
                <a:ea typeface="Meiryo UI" panose="020B0604030504040204" pitchFamily="50" charset="-128"/>
              </a:rPr>
              <a:t>166,098</a:t>
            </a:r>
            <a:r>
              <a:rPr lang="ja-JP" altLang="en-US" sz="1400" b="1" u="sng" dirty="0">
                <a:solidFill>
                  <a:schemeClr val="tx1"/>
                </a:solidFill>
                <a:latin typeface="Meiryo UI" panose="020B0604030504040204" pitchFamily="50" charset="-128"/>
                <a:ea typeface="Meiryo UI" panose="020B0604030504040204" pitchFamily="50" charset="-128"/>
              </a:rPr>
              <a:t>千円（４７都道府県</a:t>
            </a:r>
            <a:r>
              <a:rPr lang="en-US" altLang="ja-JP" sz="1400" b="1" u="sng" dirty="0">
                <a:solidFill>
                  <a:schemeClr val="tx1"/>
                </a:solidFill>
                <a:latin typeface="Meiryo UI" panose="020B0604030504040204" pitchFamily="50" charset="-128"/>
                <a:ea typeface="Meiryo UI" panose="020B0604030504040204" pitchFamily="50" charset="-128"/>
              </a:rPr>
              <a:t>×3,534</a:t>
            </a:r>
            <a:r>
              <a:rPr lang="ja-JP" altLang="en-US" sz="1400" b="1" u="sng" dirty="0">
                <a:solidFill>
                  <a:schemeClr val="tx1"/>
                </a:solidFill>
                <a:latin typeface="Meiryo UI" panose="020B0604030504040204" pitchFamily="50" charset="-128"/>
                <a:ea typeface="Meiryo UI" panose="020B0604030504040204" pitchFamily="50" charset="-128"/>
              </a:rPr>
              <a:t>千円）予定</a:t>
            </a:r>
            <a:endParaRPr lang="ja-JP" altLang="en-US"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補助先</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都道府県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補助率</a:t>
            </a:r>
            <a:r>
              <a:rPr lang="en-US" altLang="ja-JP" sz="1400" dirty="0">
                <a:solidFill>
                  <a:schemeClr val="tx1"/>
                </a:solidFill>
                <a:latin typeface="Meiryo UI" panose="020B0604030504040204" pitchFamily="50" charset="-128"/>
                <a:ea typeface="Meiryo UI" panose="020B0604030504040204" pitchFamily="50" charset="-128"/>
              </a:rPr>
              <a:t>】 ½</a:t>
            </a: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基準額</a:t>
            </a:r>
            <a:r>
              <a:rPr lang="en-US" altLang="ja-JP" sz="1400" dirty="0">
                <a:solidFill>
                  <a:schemeClr val="tx1"/>
                </a:solidFill>
                <a:latin typeface="Meiryo UI" panose="020B0604030504040204" pitchFamily="50" charset="-128"/>
                <a:ea typeface="Meiryo UI" panose="020B0604030504040204" pitchFamily="50" charset="-128"/>
              </a:rPr>
              <a:t>】7,068</a:t>
            </a:r>
            <a:r>
              <a:rPr lang="ja-JP" altLang="en-US" sz="1400" dirty="0">
                <a:solidFill>
                  <a:schemeClr val="tx1"/>
                </a:solidFill>
                <a:latin typeface="Meiryo UI" panose="020B0604030504040204" pitchFamily="50" charset="-128"/>
                <a:ea typeface="Meiryo UI" panose="020B0604030504040204" pitchFamily="50" charset="-128"/>
              </a:rPr>
              <a:t>千円（国</a:t>
            </a:r>
            <a:r>
              <a:rPr lang="en-US" altLang="ja-JP" sz="1400" dirty="0">
                <a:solidFill>
                  <a:schemeClr val="tx1"/>
                </a:solidFill>
                <a:latin typeface="Meiryo UI" panose="020B0604030504040204" pitchFamily="50" charset="-128"/>
                <a:ea typeface="Meiryo UI" panose="020B0604030504040204" pitchFamily="50" charset="-128"/>
              </a:rPr>
              <a:t>1/2</a:t>
            </a:r>
            <a:r>
              <a:rPr lang="ja-JP" altLang="en-US" sz="1400" dirty="0" err="1">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都道府県</a:t>
            </a:r>
            <a:r>
              <a:rPr lang="en-US" altLang="ja-JP" sz="1400" dirty="0">
                <a:solidFill>
                  <a:schemeClr val="tx1"/>
                </a:solidFill>
                <a:latin typeface="Meiryo UI" panose="020B0604030504040204" pitchFamily="50" charset="-128"/>
                <a:ea typeface="Meiryo UI" panose="020B0604030504040204" pitchFamily="50" charset="-128"/>
              </a:rPr>
              <a:t>1/2</a:t>
            </a: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令和</a:t>
            </a:r>
            <a:r>
              <a:rPr lang="en-US" altLang="ja-JP" sz="1400" dirty="0">
                <a:solidFill>
                  <a:schemeClr val="tx1"/>
                </a:solidFill>
                <a:latin typeface="Meiryo UI" panose="020B0604030504040204" pitchFamily="50" charset="-128"/>
                <a:ea typeface="Meiryo UI" panose="020B0604030504040204" pitchFamily="50" charset="-128"/>
              </a:rPr>
              <a:t>6</a:t>
            </a:r>
            <a:r>
              <a:rPr lang="ja-JP" altLang="en-US" sz="1400" dirty="0">
                <a:solidFill>
                  <a:schemeClr val="tx1"/>
                </a:solidFill>
                <a:latin typeface="Meiryo UI" panose="020B0604030504040204" pitchFamily="50" charset="-128"/>
                <a:ea typeface="Meiryo UI" panose="020B0604030504040204" pitchFamily="50" charset="-128"/>
              </a:rPr>
              <a:t>年度と同様、調査経費も含む。</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積算内訳</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謝金・旅費・会場借料等の会議運営費</a:t>
            </a:r>
            <a:r>
              <a:rPr lang="en-US" altLang="ja-JP" sz="1400" dirty="0">
                <a:solidFill>
                  <a:schemeClr val="tx1"/>
                </a:solidFill>
                <a:latin typeface="Meiryo UI" panose="020B0604030504040204" pitchFamily="50" charset="-128"/>
                <a:ea typeface="Meiryo UI" panose="020B0604030504040204" pitchFamily="50" charset="-128"/>
              </a:rPr>
              <a:t>3,034</a:t>
            </a:r>
            <a:r>
              <a:rPr lang="ja-JP" altLang="en-US" sz="1400" dirty="0">
                <a:solidFill>
                  <a:schemeClr val="tx1"/>
                </a:solidFill>
                <a:latin typeface="Meiryo UI" panose="020B0604030504040204" pitchFamily="50" charset="-128"/>
                <a:ea typeface="Meiryo UI" panose="020B0604030504040204" pitchFamily="50" charset="-128"/>
              </a:rPr>
              <a:t>千円、</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調査費や地域の関係者への周知・広報経費</a:t>
            </a:r>
            <a:r>
              <a:rPr lang="en-US" altLang="ja-JP" sz="1400" dirty="0">
                <a:solidFill>
                  <a:schemeClr val="tx1"/>
                </a:solidFill>
                <a:latin typeface="Meiryo UI" panose="020B0604030504040204" pitchFamily="50" charset="-128"/>
                <a:ea typeface="Meiryo UI" panose="020B0604030504040204" pitchFamily="50" charset="-128"/>
              </a:rPr>
              <a:t>4,034</a:t>
            </a:r>
            <a:r>
              <a:rPr lang="ja-JP" altLang="en-US" sz="1400" dirty="0">
                <a:solidFill>
                  <a:schemeClr val="tx1"/>
                </a:solidFill>
                <a:latin typeface="Meiryo UI" panose="020B0604030504040204" pitchFamily="50" charset="-128"/>
                <a:ea typeface="Meiryo UI" panose="020B0604030504040204" pitchFamily="50" charset="-128"/>
              </a:rPr>
              <a:t>千円</a:t>
            </a:r>
            <a:endParaRPr lang="en-US" altLang="ja-JP" sz="1400" dirty="0">
              <a:solidFill>
                <a:schemeClr val="tx1"/>
              </a:solidFill>
              <a:latin typeface="Meiryo UI" panose="020B0604030504040204" pitchFamily="50" charset="-128"/>
              <a:ea typeface="Meiryo UI" panose="020B0604030504040204" pitchFamily="50" charset="-128"/>
            </a:endParaRPr>
          </a:p>
          <a:p>
            <a:pPr algn="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厚生労働省概算要求ヒアリング</a:t>
            </a:r>
            <a:r>
              <a:rPr lang="en-US" altLang="ja-JP" sz="1400" dirty="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HGPｺﾞｼｯｸM" panose="020B0600000000000000" pitchFamily="50" charset="-128"/>
              <a:ea typeface="HGPｺﾞｼｯｸM" panose="020B0600000000000000" pitchFamily="50" charset="-128"/>
            </a:endParaRPr>
          </a:p>
          <a:p>
            <a:pPr algn="r"/>
            <a:endParaRPr lang="en-US" altLang="ja-JP" sz="100"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162000" y="2600908"/>
            <a:ext cx="8820000" cy="1656184"/>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600" b="1" dirty="0">
                <a:latin typeface="Meiryo UI" panose="020B0604030504040204" pitchFamily="50" charset="-128"/>
                <a:ea typeface="Meiryo UI" panose="020B0604030504040204" pitchFamily="50" charset="-128"/>
              </a:rPr>
              <a:t>府内医療機関向け外国人受入れに係る調査</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調査項目：外国語対応可否（対応可能な受付時間・診療科、電話番号）、</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対応可能な言語、言語レベル、</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医療コーディネーター・通訳者の配置有無・対応可能な時間、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通訳・翻訳手段（機械通訳・自動翻訳ツール等）など</a:t>
            </a:r>
            <a:endParaRPr kumimoji="1" lang="en-US" altLang="ja-JP" sz="1600" dirty="0">
              <a:latin typeface="Meiryo UI" panose="020B0604030504040204" pitchFamily="50" charset="-128"/>
              <a:ea typeface="Meiryo UI" panose="020B0604030504040204" pitchFamily="50" charset="-128"/>
            </a:endParaRPr>
          </a:p>
        </p:txBody>
      </p:sp>
      <p:sp>
        <p:nvSpPr>
          <p:cNvPr id="17" name="角丸四角形 16"/>
          <p:cNvSpPr/>
          <p:nvPr/>
        </p:nvSpPr>
        <p:spPr>
          <a:xfrm>
            <a:off x="162000" y="1147887"/>
            <a:ext cx="8820000" cy="1008112"/>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600" dirty="0">
                <a:latin typeface="Meiryo UI" panose="020B0604030504040204" pitchFamily="50" charset="-128"/>
                <a:ea typeface="Meiryo UI" panose="020B0604030504040204" pitchFamily="50" charset="-128"/>
              </a:rPr>
              <a:t>厚生労働省は、各都道府県において、外国人</a:t>
            </a:r>
            <a:r>
              <a:rPr kumimoji="1" lang="ja-JP" altLang="en-US" sz="1600" dirty="0">
                <a:latin typeface="Meiryo UI" panose="020B0604030504040204" pitchFamily="50" charset="-128"/>
                <a:ea typeface="Meiryo UI" panose="020B0604030504040204" pitchFamily="50" charset="-128"/>
              </a:rPr>
              <a:t>患者の受入れが可能な医療機関リストを作成し、定期的に更新するとともに、公開することとしているため、府内医療機関に対し、リスト更新に必要な情報を調査するもの。</a:t>
            </a:r>
            <a:endParaRPr lang="ja-JP" altLang="en-US" sz="1600" dirty="0">
              <a:latin typeface="Meiryo UI" panose="020B0604030504040204" pitchFamily="50" charset="-128"/>
              <a:ea typeface="Meiryo UI" panose="020B0604030504040204" pitchFamily="50" charset="-128"/>
            </a:endParaRPr>
          </a:p>
        </p:txBody>
      </p:sp>
      <p:sp>
        <p:nvSpPr>
          <p:cNvPr id="8" name="ホームベース 98">
            <a:extLst>
              <a:ext uri="{FF2B5EF4-FFF2-40B4-BE49-F238E27FC236}">
                <a16:creationId xmlns:a16="http://schemas.microsoft.com/office/drawing/2014/main" id="{2C7C6F1E-28B8-40F0-99B1-05B2958A2C49}"/>
              </a:ext>
            </a:extLst>
          </p:cNvPr>
          <p:cNvSpPr/>
          <p:nvPr/>
        </p:nvSpPr>
        <p:spPr>
          <a:xfrm>
            <a:off x="72000" y="534171"/>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（３）　外国人患者受入れ体制実態調査事業　</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902</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　　</a:t>
            </a:r>
          </a:p>
        </p:txBody>
      </p:sp>
      <p:sp>
        <p:nvSpPr>
          <p:cNvPr id="10" name="タイトル 1">
            <a:extLst>
              <a:ext uri="{FF2B5EF4-FFF2-40B4-BE49-F238E27FC236}">
                <a16:creationId xmlns:a16="http://schemas.microsoft.com/office/drawing/2014/main" id="{82A9846D-5CE1-4195-ABA5-576ED9F42B92}"/>
              </a:ext>
            </a:extLst>
          </p:cNvPr>
          <p:cNvSpPr txBox="1">
            <a:spLocks/>
          </p:cNvSpPr>
          <p:nvPr/>
        </p:nvSpPr>
        <p:spPr>
          <a:xfrm>
            <a:off x="0" y="1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１　地域における外国人医療対対策協議会設置等事業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継続</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】1,273</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800" dirty="0">
              <a:solidFill>
                <a:schemeClr val="bg1"/>
              </a:solidFill>
              <a:latin typeface="HGS創英角ｺﾞｼｯｸUB" panose="020B0900000000000000" pitchFamily="50" charset="-128"/>
              <a:ea typeface="HGS創英角ｺﾞｼｯｸUB" panose="020B0900000000000000" pitchFamily="50" charset="-128"/>
            </a:endParaRPr>
          </a:p>
          <a:p>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国庫</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1/2】</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うち一般財源</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637</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　</a:t>
            </a:r>
          </a:p>
        </p:txBody>
      </p:sp>
      <p:sp>
        <p:nvSpPr>
          <p:cNvPr id="9" name="テキスト ボックス 8">
            <a:extLst>
              <a:ext uri="{FF2B5EF4-FFF2-40B4-BE49-F238E27FC236}">
                <a16:creationId xmlns:a16="http://schemas.microsoft.com/office/drawing/2014/main" id="{032704EA-4C97-4955-9EE0-8E31EEBF00EA}"/>
              </a:ext>
            </a:extLst>
          </p:cNvPr>
          <p:cNvSpPr txBox="1"/>
          <p:nvPr/>
        </p:nvSpPr>
        <p:spPr>
          <a:xfrm>
            <a:off x="8718538" y="6492975"/>
            <a:ext cx="540000" cy="369332"/>
          </a:xfrm>
          <a:prstGeom prst="rect">
            <a:avLst/>
          </a:prstGeom>
          <a:noFill/>
        </p:spPr>
        <p:txBody>
          <a:bodyPr wrap="square" rtlCol="0" anchor="ctr">
            <a:spAutoFit/>
          </a:bodyPr>
          <a:lstStyle/>
          <a:p>
            <a:pPr algn="ctr"/>
            <a:r>
              <a:rPr kumimoji="1" lang="ja-JP" altLang="en-US" dirty="0"/>
              <a:t>４</a:t>
            </a:r>
          </a:p>
        </p:txBody>
      </p:sp>
    </p:spTree>
    <p:extLst>
      <p:ext uri="{BB962C8B-B14F-4D97-AF65-F5344CB8AC3E}">
        <p14:creationId xmlns:p14="http://schemas.microsoft.com/office/powerpoint/2010/main" val="111498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サブタイトル 2">
            <a:extLst>
              <a:ext uri="{FF2B5EF4-FFF2-40B4-BE49-F238E27FC236}">
                <a16:creationId xmlns:a16="http://schemas.microsoft.com/office/drawing/2014/main" id="{22ED902B-8095-45BD-99D2-67C619DF17CD}"/>
              </a:ext>
            </a:extLst>
          </p:cNvPr>
          <p:cNvSpPr txBox="1">
            <a:spLocks/>
          </p:cNvSpPr>
          <p:nvPr/>
        </p:nvSpPr>
        <p:spPr>
          <a:xfrm>
            <a:off x="61984" y="535057"/>
            <a:ext cx="9000000" cy="6300000"/>
          </a:xfrm>
          <a:prstGeom prst="rect">
            <a:avLst/>
          </a:prstGeom>
          <a:effectLst/>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sz="1400" dirty="0">
              <a:solidFill>
                <a:schemeClr val="tx1"/>
              </a:solidFill>
            </a:endParaRPr>
          </a:p>
        </p:txBody>
      </p:sp>
      <p:sp>
        <p:nvSpPr>
          <p:cNvPr id="58" name="正方形/長方形 57"/>
          <p:cNvSpPr/>
          <p:nvPr/>
        </p:nvSpPr>
        <p:spPr>
          <a:xfrm>
            <a:off x="166389" y="831652"/>
            <a:ext cx="8820000" cy="2448000"/>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t" anchorCtr="0"/>
          <a:lstStyle/>
          <a:p>
            <a:endParaRPr kumimoji="1" lang="ja-JP" altLang="en-US" dirty="0"/>
          </a:p>
        </p:txBody>
      </p:sp>
      <p:sp>
        <p:nvSpPr>
          <p:cNvPr id="59" name="角丸四角形 58"/>
          <p:cNvSpPr/>
          <p:nvPr/>
        </p:nvSpPr>
        <p:spPr>
          <a:xfrm>
            <a:off x="244875" y="1557915"/>
            <a:ext cx="1260000" cy="288000"/>
          </a:xfrm>
          <a:prstGeom prst="roundRect">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対応</a:t>
            </a:r>
            <a:r>
              <a:rPr kumimoji="1" lang="ja-JP" altLang="en-US" sz="1400" dirty="0">
                <a:latin typeface="Meiryo UI" panose="020B0604030504040204" pitchFamily="50" charset="-128"/>
                <a:ea typeface="Meiryo UI" panose="020B0604030504040204" pitchFamily="50" charset="-128"/>
              </a:rPr>
              <a:t>言語</a:t>
            </a:r>
          </a:p>
        </p:txBody>
      </p:sp>
      <p:sp>
        <p:nvSpPr>
          <p:cNvPr id="61" name="角丸四角形 60"/>
          <p:cNvSpPr/>
          <p:nvPr/>
        </p:nvSpPr>
        <p:spPr>
          <a:xfrm>
            <a:off x="244875" y="1989596"/>
            <a:ext cx="1260000" cy="288000"/>
          </a:xfrm>
          <a:prstGeom prst="roundRect">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サービス内容</a:t>
            </a:r>
          </a:p>
        </p:txBody>
      </p:sp>
      <p:sp>
        <p:nvSpPr>
          <p:cNvPr id="67" name="テキスト ボックス 66"/>
          <p:cNvSpPr txBox="1"/>
          <p:nvPr/>
        </p:nvSpPr>
        <p:spPr>
          <a:xfrm>
            <a:off x="1603653" y="1985700"/>
            <a:ext cx="6840000" cy="288000"/>
          </a:xfrm>
          <a:prstGeom prst="rect">
            <a:avLst/>
          </a:prstGeom>
          <a:noFill/>
        </p:spPr>
        <p:txBody>
          <a:bodyPr wrap="square" rtlCol="0">
            <a:spAutoFit/>
          </a:bodyPr>
          <a:lstStyle/>
          <a:p>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既存の電話、ビデオによる医療通訳遠隔サービスにより、２４時間３６５日の円滑なコミュニケーションを支援</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1583361" y="1560949"/>
            <a:ext cx="6840000" cy="288000"/>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既存</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言語（英語・中国語・韓国語・スペイン語・ポルトガル語・ベトナム語・タイ語・フランス語）</a:t>
            </a:r>
            <a:endParaRPr lang="en-US" altLang="ja-JP" sz="1200"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151984" y="838598"/>
            <a:ext cx="8820000" cy="646331"/>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ビデオ通訳の導入により、医療通訳の現場においては細かなニュアンスの伝達が可能となり、サービス利用医療機関から、医療通訳者の顔が見える環境整備は、外国人患者にとっても安心して医療を受けられることに繋がるため、外国人患者、外国人患者受入れ医療機関の双方への言語の障壁を取り除き、医療従事者への負担軽減につなげる。</a:t>
            </a:r>
            <a:endParaRPr lang="en-US" altLang="ja-JP" sz="12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EB7E74AA-109D-499E-9D0E-086E931ED08B}"/>
              </a:ext>
            </a:extLst>
          </p:cNvPr>
          <p:cNvSpPr txBox="1"/>
          <p:nvPr/>
        </p:nvSpPr>
        <p:spPr>
          <a:xfrm>
            <a:off x="162000" y="2348043"/>
            <a:ext cx="8820000" cy="792000"/>
          </a:xfrm>
          <a:prstGeom prst="rect">
            <a:avLst/>
          </a:prstGeom>
          <a:noFill/>
        </p:spPr>
        <p:txBody>
          <a:bodyPr wrap="square" rtlCol="0">
            <a:spAutoFit/>
          </a:bodyPr>
          <a:lstStyle/>
          <a:p>
            <a:pPr algn="just"/>
            <a:r>
              <a:rPr lang="ja-JP" altLang="ja-JP" sz="1200" kern="100" dirty="0">
                <a:solidFill>
                  <a:srgbClr val="000000"/>
                </a:solidFill>
                <a:latin typeface="Meiryo UI" panose="020B0604030504040204" pitchFamily="50" charset="-128"/>
                <a:ea typeface="Meiryo UI" panose="020B0604030504040204" pitchFamily="50" charset="-128"/>
              </a:rPr>
              <a:t>令和６年度の当該医療通訳サービスの利用時間は、来阪外国人数の増加に伴い、府内医療機関における外国人患者受入れ件数が大幅に増加していることから、令和５年度比で約２倍と大幅に増加する見込みである。</a:t>
            </a:r>
          </a:p>
          <a:p>
            <a:pPr algn="just"/>
            <a:r>
              <a:rPr lang="ja-JP" altLang="ja-JP" sz="1200" kern="100" dirty="0">
                <a:solidFill>
                  <a:srgbClr val="000000"/>
                </a:solidFill>
                <a:latin typeface="Meiryo UI" panose="020B0604030504040204" pitchFamily="50" charset="-128"/>
                <a:ea typeface="Meiryo UI" panose="020B0604030504040204" pitchFamily="50" charset="-128"/>
              </a:rPr>
              <a:t>加えて、来年度は「</a:t>
            </a:r>
            <a:r>
              <a:rPr lang="en-US" altLang="ja-JP" sz="1200" kern="100" dirty="0">
                <a:solidFill>
                  <a:srgbClr val="000000"/>
                </a:solidFill>
                <a:latin typeface="Meiryo UI" panose="020B0604030504040204" pitchFamily="50" charset="-128"/>
                <a:ea typeface="Meiryo UI" panose="020B0604030504040204" pitchFamily="50" charset="-128"/>
              </a:rPr>
              <a:t>2025 </a:t>
            </a:r>
            <a:r>
              <a:rPr lang="ja-JP" altLang="ja-JP" sz="1200" kern="100" dirty="0">
                <a:solidFill>
                  <a:srgbClr val="000000"/>
                </a:solidFill>
                <a:latin typeface="Meiryo UI" panose="020B0604030504040204" pitchFamily="50" charset="-128"/>
                <a:ea typeface="Meiryo UI" panose="020B0604030504040204" pitchFamily="50" charset="-128"/>
              </a:rPr>
              <a:t>大阪・関西万博」開催に伴い、万博関係者や来阪外国人観光客のさらなる増加が予想されることから、対応件数の増加と医療通訳者の人件費高騰を反映した事業費予算を計上することとする。</a:t>
            </a:r>
          </a:p>
        </p:txBody>
      </p:sp>
      <p:sp>
        <p:nvSpPr>
          <p:cNvPr id="42" name="タイトル 1">
            <a:extLst>
              <a:ext uri="{FF2B5EF4-FFF2-40B4-BE49-F238E27FC236}">
                <a16:creationId xmlns:a16="http://schemas.microsoft.com/office/drawing/2014/main" id="{A95DFB55-990E-4517-A8B4-D6A3480317C0}"/>
              </a:ext>
            </a:extLst>
          </p:cNvPr>
          <p:cNvSpPr txBox="1">
            <a:spLocks/>
          </p:cNvSpPr>
          <p:nvPr/>
        </p:nvSpPr>
        <p:spPr>
          <a:xfrm>
            <a:off x="0" y="2670"/>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２　多言語遠隔医療通訳コールセンター設置・運営事業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継続</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】18,337</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800" dirty="0">
              <a:solidFill>
                <a:schemeClr val="bg1"/>
              </a:solidFill>
              <a:latin typeface="HGS創英角ｺﾞｼｯｸUB" panose="020B0900000000000000" pitchFamily="50" charset="-128"/>
              <a:ea typeface="HGS創英角ｺﾞｼｯｸUB" panose="020B0900000000000000" pitchFamily="50" charset="-128"/>
            </a:endParaRPr>
          </a:p>
          <a:p>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（総合確保基金</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18,337</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47" name="ホームベース 64">
            <a:extLst>
              <a:ext uri="{FF2B5EF4-FFF2-40B4-BE49-F238E27FC236}">
                <a16:creationId xmlns:a16="http://schemas.microsoft.com/office/drawing/2014/main" id="{D2B080DC-DF3E-4B95-AB8F-71031724D171}"/>
              </a:ext>
            </a:extLst>
          </p:cNvPr>
          <p:cNvSpPr/>
          <p:nvPr/>
        </p:nvSpPr>
        <p:spPr>
          <a:xfrm>
            <a:off x="67922" y="521479"/>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事業概要</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 name="正方形/長方形 1">
            <a:extLst>
              <a:ext uri="{FF2B5EF4-FFF2-40B4-BE49-F238E27FC236}">
                <a16:creationId xmlns:a16="http://schemas.microsoft.com/office/drawing/2014/main" id="{979A4090-5CDD-4D43-AA47-B816F58234F4}"/>
              </a:ext>
            </a:extLst>
          </p:cNvPr>
          <p:cNvSpPr/>
          <p:nvPr/>
        </p:nvSpPr>
        <p:spPr>
          <a:xfrm>
            <a:off x="172932" y="3643060"/>
            <a:ext cx="8820000" cy="31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8" name="グループ化 47">
            <a:extLst>
              <a:ext uri="{FF2B5EF4-FFF2-40B4-BE49-F238E27FC236}">
                <a16:creationId xmlns:a16="http://schemas.microsoft.com/office/drawing/2014/main" id="{A52D72EA-D5F9-40F7-971A-E1C88F5F2E91}"/>
              </a:ext>
            </a:extLst>
          </p:cNvPr>
          <p:cNvGrpSpPr/>
          <p:nvPr/>
        </p:nvGrpSpPr>
        <p:grpSpPr>
          <a:xfrm>
            <a:off x="115357" y="3761736"/>
            <a:ext cx="8806346" cy="2650497"/>
            <a:chOff x="130297" y="2645261"/>
            <a:chExt cx="8906823" cy="2935576"/>
          </a:xfrm>
        </p:grpSpPr>
        <p:pic>
          <p:nvPicPr>
            <p:cNvPr id="51" name="図 50" descr="携帯電話のイラスト（ガラパゴス携帯）">
              <a:extLst>
                <a:ext uri="{FF2B5EF4-FFF2-40B4-BE49-F238E27FC236}">
                  <a16:creationId xmlns:a16="http://schemas.microsoft.com/office/drawing/2014/main" id="{1B460F56-C3B8-449C-B219-2F444A5CB45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4037" y="3052363"/>
              <a:ext cx="639721" cy="721116"/>
            </a:xfrm>
            <a:prstGeom prst="rect">
              <a:avLst/>
            </a:prstGeom>
            <a:noFill/>
            <a:ln>
              <a:noFill/>
            </a:ln>
          </p:spPr>
        </p:pic>
        <p:pic>
          <p:nvPicPr>
            <p:cNvPr id="52" name="図 51">
              <a:extLst>
                <a:ext uri="{FF2B5EF4-FFF2-40B4-BE49-F238E27FC236}">
                  <a16:creationId xmlns:a16="http://schemas.microsoft.com/office/drawing/2014/main" id="{BF78B0E8-9F56-4383-8D63-F0524ADEBE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2225" y="3060744"/>
              <a:ext cx="575883" cy="695650"/>
            </a:xfrm>
            <a:prstGeom prst="rect">
              <a:avLst/>
            </a:prstGeom>
            <a:ln>
              <a:noFill/>
            </a:ln>
          </p:spPr>
        </p:pic>
        <p:pic>
          <p:nvPicPr>
            <p:cNvPr id="53" name="図 52">
              <a:extLst>
                <a:ext uri="{FF2B5EF4-FFF2-40B4-BE49-F238E27FC236}">
                  <a16:creationId xmlns:a16="http://schemas.microsoft.com/office/drawing/2014/main" id="{50E5771E-C90C-441E-BD59-13D6D96B01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91494" y="3152508"/>
              <a:ext cx="514700" cy="571317"/>
            </a:xfrm>
            <a:prstGeom prst="rect">
              <a:avLst/>
            </a:prstGeom>
            <a:ln>
              <a:noFill/>
            </a:ln>
          </p:spPr>
        </p:pic>
        <p:sp>
          <p:nvSpPr>
            <p:cNvPr id="55" name="正方形/長方形 54">
              <a:extLst>
                <a:ext uri="{FF2B5EF4-FFF2-40B4-BE49-F238E27FC236}">
                  <a16:creationId xmlns:a16="http://schemas.microsoft.com/office/drawing/2014/main" id="{A8795344-DFED-4A7C-90DD-0D72D529EA0C}"/>
                </a:ext>
              </a:extLst>
            </p:cNvPr>
            <p:cNvSpPr/>
            <p:nvPr/>
          </p:nvSpPr>
          <p:spPr>
            <a:xfrm>
              <a:off x="3154930" y="3764439"/>
              <a:ext cx="3641073" cy="318976"/>
            </a:xfrm>
            <a:prstGeom prst="rect">
              <a:avLst/>
            </a:prstGeom>
            <a:ln>
              <a:noFill/>
            </a:ln>
          </p:spPr>
          <p:txBody>
            <a:bodyPr wrap="square">
              <a:spAutoFit/>
            </a:bodyPr>
            <a:lstStyle/>
            <a:p>
              <a:pPr>
                <a:defRPr/>
              </a:pPr>
              <a:r>
                <a:rPr lang="ja-JP" altLang="en-US" sz="1200" dirty="0">
                  <a:latin typeface="Meiryo UI" panose="020B0604030504040204" pitchFamily="50" charset="-128"/>
                  <a:ea typeface="Meiryo UI" panose="020B0604030504040204" pitchFamily="50" charset="-128"/>
                </a:rPr>
                <a:t>従来の電話通訳に加えて、</a:t>
              </a:r>
              <a:r>
                <a:rPr lang="ja-JP" altLang="en-US" sz="1200" u="sng" dirty="0">
                  <a:latin typeface="Meiryo UI" panose="020B0604030504040204" pitchFamily="50" charset="-128"/>
                  <a:ea typeface="Meiryo UI" panose="020B0604030504040204" pitchFamily="50" charset="-128"/>
                </a:rPr>
                <a:t>ビデオ通訳機能を付加</a:t>
              </a:r>
              <a:endParaRPr lang="en-US" altLang="ja-JP" sz="1200" u="sng" dirty="0">
                <a:latin typeface="Meiryo UI" panose="020B0604030504040204" pitchFamily="50" charset="-128"/>
                <a:ea typeface="Meiryo UI" panose="020B0604030504040204" pitchFamily="50" charset="-128"/>
              </a:endParaRPr>
            </a:p>
          </p:txBody>
        </p:sp>
        <p:pic>
          <p:nvPicPr>
            <p:cNvPr id="60" name="Picture 2" descr="フリーイラスト 病院受付 に対する画像結果">
              <a:extLst>
                <a:ext uri="{FF2B5EF4-FFF2-40B4-BE49-F238E27FC236}">
                  <a16:creationId xmlns:a16="http://schemas.microsoft.com/office/drawing/2014/main" id="{B6D00606-8DC4-419E-AD96-8A7B0C5E586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31095" y="3371201"/>
              <a:ext cx="856466" cy="58901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2" name="図 61">
              <a:extLst>
                <a:ext uri="{FF2B5EF4-FFF2-40B4-BE49-F238E27FC236}">
                  <a16:creationId xmlns:a16="http://schemas.microsoft.com/office/drawing/2014/main" id="{5B97C5CA-2380-4CE3-8329-A01CA478DC2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52210" y="4562674"/>
              <a:ext cx="595359" cy="707225"/>
            </a:xfrm>
            <a:prstGeom prst="rect">
              <a:avLst/>
            </a:prstGeom>
            <a:ln>
              <a:noFill/>
            </a:ln>
          </p:spPr>
        </p:pic>
        <p:pic>
          <p:nvPicPr>
            <p:cNvPr id="64" name="図 63">
              <a:extLst>
                <a:ext uri="{FF2B5EF4-FFF2-40B4-BE49-F238E27FC236}">
                  <a16:creationId xmlns:a16="http://schemas.microsoft.com/office/drawing/2014/main" id="{920AEFF0-F764-4329-A93F-444DDC9E16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27984" y="4611472"/>
              <a:ext cx="1007901" cy="729320"/>
            </a:xfrm>
            <a:prstGeom prst="rect">
              <a:avLst/>
            </a:prstGeom>
            <a:ln>
              <a:noFill/>
            </a:ln>
          </p:spPr>
        </p:pic>
        <p:pic>
          <p:nvPicPr>
            <p:cNvPr id="65" name="図 64">
              <a:extLst>
                <a:ext uri="{FF2B5EF4-FFF2-40B4-BE49-F238E27FC236}">
                  <a16:creationId xmlns:a16="http://schemas.microsoft.com/office/drawing/2014/main" id="{C243884D-C02D-4BB7-9AB9-02CAF5D07AF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49310" y="4410970"/>
              <a:ext cx="750593" cy="898428"/>
            </a:xfrm>
            <a:prstGeom prst="rect">
              <a:avLst/>
            </a:prstGeom>
            <a:ln>
              <a:noFill/>
            </a:ln>
          </p:spPr>
        </p:pic>
        <p:pic>
          <p:nvPicPr>
            <p:cNvPr id="66" name="図 65">
              <a:extLst>
                <a:ext uri="{FF2B5EF4-FFF2-40B4-BE49-F238E27FC236}">
                  <a16:creationId xmlns:a16="http://schemas.microsoft.com/office/drawing/2014/main" id="{9C8E5296-AF50-4924-B6C3-9B059252CF9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45057" y="4636810"/>
              <a:ext cx="689176" cy="684449"/>
            </a:xfrm>
            <a:prstGeom prst="rect">
              <a:avLst/>
            </a:prstGeom>
            <a:ln>
              <a:noFill/>
            </a:ln>
          </p:spPr>
        </p:pic>
        <p:pic>
          <p:nvPicPr>
            <p:cNvPr id="68" name="図 67">
              <a:extLst>
                <a:ext uri="{FF2B5EF4-FFF2-40B4-BE49-F238E27FC236}">
                  <a16:creationId xmlns:a16="http://schemas.microsoft.com/office/drawing/2014/main" id="{1D18EC0F-1CA6-4128-BE9A-6106E42EB53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26848" y="4590085"/>
              <a:ext cx="718210" cy="731174"/>
            </a:xfrm>
            <a:prstGeom prst="rect">
              <a:avLst/>
            </a:prstGeom>
            <a:ln>
              <a:noFill/>
            </a:ln>
          </p:spPr>
        </p:pic>
        <p:pic>
          <p:nvPicPr>
            <p:cNvPr id="71" name="図 70">
              <a:extLst>
                <a:ext uri="{FF2B5EF4-FFF2-40B4-BE49-F238E27FC236}">
                  <a16:creationId xmlns:a16="http://schemas.microsoft.com/office/drawing/2014/main" id="{C14F2C87-5F15-4F18-AB07-2F27D4DF6B6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29894" y="3335083"/>
              <a:ext cx="800191" cy="731174"/>
            </a:xfrm>
            <a:prstGeom prst="rect">
              <a:avLst/>
            </a:prstGeom>
            <a:ln>
              <a:noFill/>
            </a:ln>
          </p:spPr>
        </p:pic>
        <p:sp>
          <p:nvSpPr>
            <p:cNvPr id="72" name="角丸四角形 72">
              <a:extLst>
                <a:ext uri="{FF2B5EF4-FFF2-40B4-BE49-F238E27FC236}">
                  <a16:creationId xmlns:a16="http://schemas.microsoft.com/office/drawing/2014/main" id="{4E7EBADD-FDC0-4218-97D8-A26E0FEBD976}"/>
                </a:ext>
              </a:extLst>
            </p:cNvPr>
            <p:cNvSpPr/>
            <p:nvPr/>
          </p:nvSpPr>
          <p:spPr>
            <a:xfrm>
              <a:off x="3283990" y="2887070"/>
              <a:ext cx="3202251" cy="1342204"/>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6" name="角丸四角形 53">
              <a:extLst>
                <a:ext uri="{FF2B5EF4-FFF2-40B4-BE49-F238E27FC236}">
                  <a16:creationId xmlns:a16="http://schemas.microsoft.com/office/drawing/2014/main" id="{AE026CC3-2ED1-4503-BD77-06926DA5B8ED}"/>
                </a:ext>
              </a:extLst>
            </p:cNvPr>
            <p:cNvSpPr/>
            <p:nvPr/>
          </p:nvSpPr>
          <p:spPr>
            <a:xfrm>
              <a:off x="4312673" y="2750132"/>
              <a:ext cx="910269" cy="318976"/>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利用ツール</a:t>
              </a:r>
              <a:endParaRPr kumimoji="1" lang="ja-JP" altLang="en-US" sz="1200" dirty="0">
                <a:latin typeface="Meiryo UI" panose="020B0604030504040204" pitchFamily="50" charset="-128"/>
                <a:ea typeface="Meiryo UI" panose="020B0604030504040204" pitchFamily="50" charset="-128"/>
              </a:endParaRPr>
            </a:p>
          </p:txBody>
        </p:sp>
        <p:sp>
          <p:nvSpPr>
            <p:cNvPr id="77" name="角丸四角形 80">
              <a:extLst>
                <a:ext uri="{FF2B5EF4-FFF2-40B4-BE49-F238E27FC236}">
                  <a16:creationId xmlns:a16="http://schemas.microsoft.com/office/drawing/2014/main" id="{AA83A6FC-0574-4FE9-B6E0-7AA12C897FF7}"/>
                </a:ext>
              </a:extLst>
            </p:cNvPr>
            <p:cNvSpPr/>
            <p:nvPr/>
          </p:nvSpPr>
          <p:spPr>
            <a:xfrm>
              <a:off x="3262985" y="4334513"/>
              <a:ext cx="3229938" cy="1246324"/>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8" name="角丸四角形 55">
              <a:extLst>
                <a:ext uri="{FF2B5EF4-FFF2-40B4-BE49-F238E27FC236}">
                  <a16:creationId xmlns:a16="http://schemas.microsoft.com/office/drawing/2014/main" id="{0CE3A560-E817-4E75-A75E-F2D90FEFAEA7}"/>
                </a:ext>
              </a:extLst>
            </p:cNvPr>
            <p:cNvSpPr/>
            <p:nvPr/>
          </p:nvSpPr>
          <p:spPr>
            <a:xfrm>
              <a:off x="4306499" y="4178972"/>
              <a:ext cx="910269" cy="318976"/>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利用シーン</a:t>
              </a:r>
              <a:endParaRPr kumimoji="1" lang="ja-JP" altLang="en-US" sz="1200" dirty="0">
                <a:latin typeface="Meiryo UI" panose="020B0604030504040204" pitchFamily="50" charset="-128"/>
                <a:ea typeface="Meiryo UI" panose="020B0604030504040204" pitchFamily="50" charset="-128"/>
              </a:endParaRPr>
            </a:p>
          </p:txBody>
        </p:sp>
        <p:sp>
          <p:nvSpPr>
            <p:cNvPr id="95" name="上カーブ矢印 27">
              <a:extLst>
                <a:ext uri="{FF2B5EF4-FFF2-40B4-BE49-F238E27FC236}">
                  <a16:creationId xmlns:a16="http://schemas.microsoft.com/office/drawing/2014/main" id="{2980A08D-A22A-45D1-B15C-285028BA14C7}"/>
                </a:ext>
              </a:extLst>
            </p:cNvPr>
            <p:cNvSpPr/>
            <p:nvPr/>
          </p:nvSpPr>
          <p:spPr>
            <a:xfrm flipV="1">
              <a:off x="1971581" y="2645261"/>
              <a:ext cx="6007771" cy="797441"/>
            </a:xfrm>
            <a:prstGeom prst="curved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6" name="正方形/長方形 95">
              <a:extLst>
                <a:ext uri="{FF2B5EF4-FFF2-40B4-BE49-F238E27FC236}">
                  <a16:creationId xmlns:a16="http://schemas.microsoft.com/office/drawing/2014/main" id="{4D1FB822-C1AE-4414-9EEA-37B7E2B84984}"/>
                </a:ext>
              </a:extLst>
            </p:cNvPr>
            <p:cNvSpPr/>
            <p:nvPr/>
          </p:nvSpPr>
          <p:spPr>
            <a:xfrm>
              <a:off x="130297" y="4073732"/>
              <a:ext cx="2184644" cy="478465"/>
            </a:xfrm>
            <a:prstGeom prst="rect">
              <a:avLst/>
            </a:prstGeom>
            <a:ln>
              <a:noFill/>
            </a:ln>
          </p:spPr>
          <p:txBody>
            <a:bodyPr wrap="square">
              <a:spAutoFit/>
            </a:bodyPr>
            <a:lstStyle/>
            <a:p>
              <a:pPr algn="ctr">
                <a:defRPr/>
              </a:pPr>
              <a:r>
                <a:rPr lang="ja-JP" altLang="en-US" sz="1200" b="1" dirty="0">
                  <a:latin typeface="Meiryo UI" panose="020B0604030504040204" pitchFamily="50" charset="-128"/>
                  <a:ea typeface="Meiryo UI" panose="020B0604030504040204" pitchFamily="50" charset="-128"/>
                </a:rPr>
                <a:t>大阪府内</a:t>
              </a:r>
              <a:endParaRPr lang="en-US" altLang="ja-JP" sz="1200" b="1" dirty="0">
                <a:latin typeface="Meiryo UI" panose="020B0604030504040204" pitchFamily="50" charset="-128"/>
                <a:ea typeface="Meiryo UI" panose="020B0604030504040204" pitchFamily="50" charset="-128"/>
              </a:endParaRPr>
            </a:p>
            <a:p>
              <a:pPr algn="ctr">
                <a:defRPr/>
              </a:pPr>
              <a:r>
                <a:rPr lang="ja-JP" altLang="en-US" sz="1200" b="1" dirty="0">
                  <a:latin typeface="Meiryo UI" panose="020B0604030504040204" pitchFamily="50" charset="-128"/>
                  <a:ea typeface="Meiryo UI" panose="020B0604030504040204" pitchFamily="50" charset="-128"/>
                </a:rPr>
                <a:t>全医療機関・全調剤薬局</a:t>
              </a:r>
              <a:endParaRPr lang="en-US" altLang="ja-JP" sz="1200" b="1" dirty="0">
                <a:latin typeface="Meiryo UI" panose="020B0604030504040204" pitchFamily="50" charset="-128"/>
                <a:ea typeface="Meiryo UI" panose="020B0604030504040204" pitchFamily="50" charset="-128"/>
              </a:endParaRPr>
            </a:p>
          </p:txBody>
        </p:sp>
        <p:sp>
          <p:nvSpPr>
            <p:cNvPr id="97" name="テキスト ボックス 8">
              <a:extLst>
                <a:ext uri="{FF2B5EF4-FFF2-40B4-BE49-F238E27FC236}">
                  <a16:creationId xmlns:a16="http://schemas.microsoft.com/office/drawing/2014/main" id="{D3AB3E49-BE2D-4964-8DE8-081E9419CC7A}"/>
                </a:ext>
              </a:extLst>
            </p:cNvPr>
            <p:cNvSpPr txBox="1">
              <a:spLocks noChangeArrowheads="1"/>
            </p:cNvSpPr>
            <p:nvPr/>
          </p:nvSpPr>
          <p:spPr bwMode="auto">
            <a:xfrm>
              <a:off x="3437408" y="5260320"/>
              <a:ext cx="809614" cy="246221"/>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ctr">
                <a:lnSpc>
                  <a:spcPts val="1200"/>
                </a:lnSpc>
                <a:spcAft>
                  <a:spcPts val="0"/>
                </a:spcAft>
              </a:pP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窓口・会計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8" name="テキスト ボックス 8">
              <a:extLst>
                <a:ext uri="{FF2B5EF4-FFF2-40B4-BE49-F238E27FC236}">
                  <a16:creationId xmlns:a16="http://schemas.microsoft.com/office/drawing/2014/main" id="{FCEF5564-469C-4389-8185-6B6EF11F2992}"/>
                </a:ext>
              </a:extLst>
            </p:cNvPr>
            <p:cNvSpPr txBox="1">
              <a:spLocks noChangeArrowheads="1"/>
            </p:cNvSpPr>
            <p:nvPr/>
          </p:nvSpPr>
          <p:spPr bwMode="auto">
            <a:xfrm>
              <a:off x="5568116" y="5265487"/>
              <a:ext cx="742141" cy="246221"/>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ctr">
                <a:lnSpc>
                  <a:spcPts val="1200"/>
                </a:lnSpc>
                <a:spcAft>
                  <a:spcPts val="0"/>
                </a:spcAft>
              </a:pP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電話受付</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9" name="テキスト ボックス 8">
              <a:extLst>
                <a:ext uri="{FF2B5EF4-FFF2-40B4-BE49-F238E27FC236}">
                  <a16:creationId xmlns:a16="http://schemas.microsoft.com/office/drawing/2014/main" id="{527D2A48-F30B-4B3D-8AC1-05AD69E1F299}"/>
                </a:ext>
              </a:extLst>
            </p:cNvPr>
            <p:cNvSpPr txBox="1">
              <a:spLocks noChangeArrowheads="1"/>
            </p:cNvSpPr>
            <p:nvPr/>
          </p:nvSpPr>
          <p:spPr bwMode="auto">
            <a:xfrm>
              <a:off x="4342820" y="5263894"/>
              <a:ext cx="1108319" cy="246221"/>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ctr">
                <a:lnSpc>
                  <a:spcPts val="1200"/>
                </a:lnSpc>
                <a:spcAft>
                  <a:spcPts val="0"/>
                </a:spcAft>
              </a:pP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医療機関の診療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00" name="図 99" descr="オペレーターの表情イラスト「笑顔」">
              <a:extLst>
                <a:ext uri="{FF2B5EF4-FFF2-40B4-BE49-F238E27FC236}">
                  <a16:creationId xmlns:a16="http://schemas.microsoft.com/office/drawing/2014/main" id="{E6A6BB31-80D0-4438-B218-9324659B2DA8}"/>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572256" y="3372617"/>
              <a:ext cx="773100" cy="892118"/>
            </a:xfrm>
            <a:prstGeom prst="rect">
              <a:avLst/>
            </a:prstGeom>
            <a:noFill/>
            <a:ln>
              <a:noFill/>
            </a:ln>
          </p:spPr>
        </p:pic>
        <p:sp>
          <p:nvSpPr>
            <p:cNvPr id="101" name="テキスト ボックス 17">
              <a:extLst>
                <a:ext uri="{FF2B5EF4-FFF2-40B4-BE49-F238E27FC236}">
                  <a16:creationId xmlns:a16="http://schemas.microsoft.com/office/drawing/2014/main" id="{5D6ED199-98A2-4851-BF64-A9A0E15F839E}"/>
                </a:ext>
              </a:extLst>
            </p:cNvPr>
            <p:cNvSpPr txBox="1">
              <a:spLocks noChangeArrowheads="1"/>
            </p:cNvSpPr>
            <p:nvPr/>
          </p:nvSpPr>
          <p:spPr bwMode="auto">
            <a:xfrm>
              <a:off x="7146971" y="4414490"/>
              <a:ext cx="1820537" cy="637953"/>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r>
                <a:rPr lang="ja-JP" altLang="en-US" sz="1050" dirty="0">
                  <a:latin typeface="Meiryo UI" panose="020B0604030504040204" pitchFamily="50" charset="-128"/>
                  <a:ea typeface="Meiryo UI" panose="020B0604030504040204" pitchFamily="50" charset="-128"/>
                </a:rPr>
                <a:t>英語・仏語・中国語・韓国語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ポルトガル語、スペイン語・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タイ語・ベトナム語</a:t>
              </a:r>
            </a:p>
          </p:txBody>
        </p:sp>
        <p:sp>
          <p:nvSpPr>
            <p:cNvPr id="102" name="テキスト ボックス 101">
              <a:extLst>
                <a:ext uri="{FF2B5EF4-FFF2-40B4-BE49-F238E27FC236}">
                  <a16:creationId xmlns:a16="http://schemas.microsoft.com/office/drawing/2014/main" id="{8970EFAB-F272-42F0-8564-F9C30E891EE5}"/>
                </a:ext>
              </a:extLst>
            </p:cNvPr>
            <p:cNvSpPr txBox="1"/>
            <p:nvPr/>
          </p:nvSpPr>
          <p:spPr>
            <a:xfrm>
              <a:off x="7944798" y="3020604"/>
              <a:ext cx="1092322" cy="318976"/>
            </a:xfrm>
            <a:prstGeom prst="rect">
              <a:avLst/>
            </a:prstGeom>
            <a:solidFill>
              <a:srgbClr val="FFFF00"/>
            </a:solidFill>
            <a:ln>
              <a:noFill/>
            </a:ln>
          </p:spPr>
          <p:txBody>
            <a:bodyPr wrap="square" rtlCol="0">
              <a:spAutoFit/>
            </a:bodyPr>
            <a:lstStyle/>
            <a:p>
              <a:pPr algn="ctr"/>
              <a:r>
                <a:rPr lang="en-US" altLang="ja-JP" sz="1200" dirty="0">
                  <a:latin typeface="Meiryo UI" panose="020B0604030504040204" pitchFamily="50" charset="-128"/>
                  <a:ea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rPr>
                <a:t>時間対応</a:t>
              </a:r>
              <a:endParaRPr kumimoji="1" lang="ja-JP" altLang="en-US" sz="1200" dirty="0">
                <a:latin typeface="Meiryo UI" panose="020B0604030504040204" pitchFamily="50" charset="-128"/>
                <a:ea typeface="Meiryo UI" panose="020B0604030504040204" pitchFamily="50" charset="-128"/>
              </a:endParaRPr>
            </a:p>
          </p:txBody>
        </p:sp>
        <p:sp>
          <p:nvSpPr>
            <p:cNvPr id="104" name="正方形/長方形 103">
              <a:extLst>
                <a:ext uri="{FF2B5EF4-FFF2-40B4-BE49-F238E27FC236}">
                  <a16:creationId xmlns:a16="http://schemas.microsoft.com/office/drawing/2014/main" id="{F670A7DE-F16C-4DD4-9FA0-5DFB8921FFBB}"/>
                </a:ext>
              </a:extLst>
            </p:cNvPr>
            <p:cNvSpPr/>
            <p:nvPr/>
          </p:nvSpPr>
          <p:spPr>
            <a:xfrm>
              <a:off x="7386100" y="4178971"/>
              <a:ext cx="1274376" cy="318976"/>
            </a:xfrm>
            <a:prstGeom prst="rect">
              <a:avLst/>
            </a:prstGeom>
            <a:ln>
              <a:noFill/>
            </a:ln>
          </p:spPr>
          <p:txBody>
            <a:bodyPr wrap="square">
              <a:spAutoFit/>
            </a:bodyPr>
            <a:lstStyle/>
            <a:p>
              <a:pPr algn="ctr">
                <a:defRPr/>
              </a:pPr>
              <a:r>
                <a:rPr lang="ja-JP" altLang="en-US" sz="1200" b="1" dirty="0">
                  <a:latin typeface="Meiryo UI" panose="020B0604030504040204" pitchFamily="50" charset="-128"/>
                  <a:ea typeface="Meiryo UI" panose="020B0604030504040204" pitchFamily="50" charset="-128"/>
                </a:rPr>
                <a:t>通訳センター</a:t>
              </a:r>
            </a:p>
          </p:txBody>
        </p:sp>
        <p:sp>
          <p:nvSpPr>
            <p:cNvPr id="105" name="加算記号 104">
              <a:extLst>
                <a:ext uri="{FF2B5EF4-FFF2-40B4-BE49-F238E27FC236}">
                  <a16:creationId xmlns:a16="http://schemas.microsoft.com/office/drawing/2014/main" id="{EC4F6F22-EE93-424C-83DB-7D2015305B3C}"/>
                </a:ext>
              </a:extLst>
            </p:cNvPr>
            <p:cNvSpPr/>
            <p:nvPr/>
          </p:nvSpPr>
          <p:spPr>
            <a:xfrm>
              <a:off x="5078083" y="3148150"/>
              <a:ext cx="436153" cy="478465"/>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6" name="テキスト ボックス 9">
              <a:extLst>
                <a:ext uri="{FF2B5EF4-FFF2-40B4-BE49-F238E27FC236}">
                  <a16:creationId xmlns:a16="http://schemas.microsoft.com/office/drawing/2014/main" id="{19AE8E52-2F19-4D76-A383-618D489F5C17}"/>
                </a:ext>
              </a:extLst>
            </p:cNvPr>
            <p:cNvSpPr txBox="1">
              <a:spLocks noChangeArrowheads="1"/>
            </p:cNvSpPr>
            <p:nvPr/>
          </p:nvSpPr>
          <p:spPr bwMode="auto">
            <a:xfrm>
              <a:off x="2045479" y="2708920"/>
              <a:ext cx="1092322" cy="318976"/>
            </a:xfrm>
            <a:prstGeom prst="rect">
              <a:avLst/>
            </a:prstGeom>
            <a:ln>
              <a:noFill/>
              <a:headEnd/>
              <a:tailEnd/>
            </a:ln>
          </p:spPr>
          <p:style>
            <a:lnRef idx="1">
              <a:schemeClr val="accent4"/>
            </a:lnRef>
            <a:fillRef idx="2">
              <a:schemeClr val="accent4"/>
            </a:fillRef>
            <a:effectRef idx="1">
              <a:schemeClr val="accent4"/>
            </a:effectRef>
            <a:fontRef idx="minor">
              <a:schemeClr val="dk1"/>
            </a:fontRef>
          </p:style>
          <p:txBody>
            <a:bodyPr rot="0" vert="horz" wrap="square" lIns="91440" tIns="45720" rIns="91440" bIns="45720" anchor="ctr" anchorCtr="0">
              <a:noAutofit/>
            </a:bodyPr>
            <a:lstStyle/>
            <a:p>
              <a:pPr algn="ctr">
                <a:lnSpc>
                  <a:spcPts val="12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通訳依頼</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107" name="ホームベース 64">
            <a:extLst>
              <a:ext uri="{FF2B5EF4-FFF2-40B4-BE49-F238E27FC236}">
                <a16:creationId xmlns:a16="http://schemas.microsoft.com/office/drawing/2014/main" id="{FF8EB326-D252-4B3D-9005-ADC31E7C673A}"/>
              </a:ext>
            </a:extLst>
          </p:cNvPr>
          <p:cNvSpPr/>
          <p:nvPr/>
        </p:nvSpPr>
        <p:spPr>
          <a:xfrm>
            <a:off x="72000" y="3332876"/>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スキーム図</a:t>
            </a:r>
          </a:p>
        </p:txBody>
      </p:sp>
      <p:sp>
        <p:nvSpPr>
          <p:cNvPr id="80" name="上カーブ矢印 81">
            <a:extLst>
              <a:ext uri="{FF2B5EF4-FFF2-40B4-BE49-F238E27FC236}">
                <a16:creationId xmlns:a16="http://schemas.microsoft.com/office/drawing/2014/main" id="{4B95C8D0-7471-4C91-99E7-1ADF519DD6FD}"/>
              </a:ext>
            </a:extLst>
          </p:cNvPr>
          <p:cNvSpPr/>
          <p:nvPr/>
        </p:nvSpPr>
        <p:spPr>
          <a:xfrm rot="10800000" flipV="1">
            <a:off x="1946427" y="5944579"/>
            <a:ext cx="5940000" cy="7200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8" name="テキスト ボックス 9">
            <a:extLst>
              <a:ext uri="{FF2B5EF4-FFF2-40B4-BE49-F238E27FC236}">
                <a16:creationId xmlns:a16="http://schemas.microsoft.com/office/drawing/2014/main" id="{060CEBE1-9827-4C42-92DD-E7C1F4633B31}"/>
              </a:ext>
            </a:extLst>
          </p:cNvPr>
          <p:cNvSpPr txBox="1">
            <a:spLocks noChangeArrowheads="1"/>
          </p:cNvSpPr>
          <p:nvPr/>
        </p:nvSpPr>
        <p:spPr bwMode="auto">
          <a:xfrm>
            <a:off x="7043661" y="6095627"/>
            <a:ext cx="1080000" cy="288000"/>
          </a:xfrm>
          <a:prstGeom prst="rect">
            <a:avLst/>
          </a:prstGeom>
          <a:ln>
            <a:noFill/>
            <a:headEnd/>
            <a:tailEnd/>
          </a:ln>
        </p:spPr>
        <p:style>
          <a:lnRef idx="1">
            <a:schemeClr val="accent4"/>
          </a:lnRef>
          <a:fillRef idx="2">
            <a:schemeClr val="accent4"/>
          </a:fillRef>
          <a:effectRef idx="1">
            <a:schemeClr val="accent4"/>
          </a:effectRef>
          <a:fontRef idx="minor">
            <a:schemeClr val="dk1"/>
          </a:fontRef>
        </p:style>
        <p:txBody>
          <a:bodyPr rot="0" vert="horz" wrap="square" lIns="91440" tIns="45720" rIns="91440" bIns="45720" anchor="ctr" anchorCtr="0">
            <a:noAutofit/>
          </a:bodyPr>
          <a:lstStyle/>
          <a:p>
            <a:pPr algn="ctr">
              <a:lnSpc>
                <a:spcPts val="12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通訳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テキスト ボックス 42">
            <a:extLst>
              <a:ext uri="{FF2B5EF4-FFF2-40B4-BE49-F238E27FC236}">
                <a16:creationId xmlns:a16="http://schemas.microsoft.com/office/drawing/2014/main" id="{B56F0771-5CEE-4AB3-9917-289A393FD5CA}"/>
              </a:ext>
            </a:extLst>
          </p:cNvPr>
          <p:cNvSpPr txBox="1"/>
          <p:nvPr/>
        </p:nvSpPr>
        <p:spPr>
          <a:xfrm>
            <a:off x="8718538" y="6492975"/>
            <a:ext cx="540000" cy="369332"/>
          </a:xfrm>
          <a:prstGeom prst="rect">
            <a:avLst/>
          </a:prstGeom>
          <a:noFill/>
        </p:spPr>
        <p:txBody>
          <a:bodyPr wrap="square" rtlCol="0" anchor="ctr">
            <a:spAutoFit/>
          </a:bodyPr>
          <a:lstStyle/>
          <a:p>
            <a:pPr algn="ctr"/>
            <a:r>
              <a:rPr kumimoji="1" lang="ja-JP" altLang="en-US" dirty="0"/>
              <a:t>５</a:t>
            </a:r>
          </a:p>
        </p:txBody>
      </p:sp>
    </p:spTree>
    <p:extLst>
      <p:ext uri="{BB962C8B-B14F-4D97-AF65-F5344CB8AC3E}">
        <p14:creationId xmlns:p14="http://schemas.microsoft.com/office/powerpoint/2010/main" val="153685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サブタイトル 2">
            <a:extLst>
              <a:ext uri="{FF2B5EF4-FFF2-40B4-BE49-F238E27FC236}">
                <a16:creationId xmlns:a16="http://schemas.microsoft.com/office/drawing/2014/main" id="{FE4D101F-8CB9-47EA-AE2E-FC9A8FFEC944}"/>
              </a:ext>
            </a:extLst>
          </p:cNvPr>
          <p:cNvSpPr txBox="1">
            <a:spLocks/>
          </p:cNvSpPr>
          <p:nvPr/>
        </p:nvSpPr>
        <p:spPr>
          <a:xfrm>
            <a:off x="58903" y="511420"/>
            <a:ext cx="9000000" cy="630000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3891134" y="5433649"/>
            <a:ext cx="1679362" cy="740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HGPｺﾞｼｯｸM" panose="020B0600000000000000" pitchFamily="50" charset="-128"/>
                <a:ea typeface="HGPｺﾞｼｯｸM" panose="020B0600000000000000" pitchFamily="50" charset="-128"/>
              </a:rPr>
              <a:t>支払い請求</a:t>
            </a:r>
            <a:endParaRPr lang="en-US" altLang="ja-JP" sz="105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050" dirty="0">
                <a:solidFill>
                  <a:schemeClr val="tx1"/>
                </a:solidFill>
                <a:latin typeface="HGPｺﾞｼｯｸM" panose="020B0600000000000000" pitchFamily="50" charset="-128"/>
                <a:ea typeface="HGPｺﾞｼｯｸM" panose="020B0600000000000000" pitchFamily="50" charset="-128"/>
              </a:rPr>
              <a:t>希望病院のみ</a:t>
            </a:r>
            <a:endParaRPr kumimoji="1" lang="en-US" altLang="ja-JP" sz="1050" dirty="0">
              <a:solidFill>
                <a:schemeClr val="tx1"/>
              </a:solidFill>
              <a:latin typeface="HGPｺﾞｼｯｸM" panose="020B0600000000000000" pitchFamily="50" charset="-128"/>
              <a:ea typeface="HGPｺﾞｼｯｸM" panose="020B0600000000000000" pitchFamily="50" charset="-128"/>
            </a:endParaRPr>
          </a:p>
        </p:txBody>
      </p:sp>
      <p:sp>
        <p:nvSpPr>
          <p:cNvPr id="20" name="サブタイトル 2"/>
          <p:cNvSpPr txBox="1">
            <a:spLocks/>
          </p:cNvSpPr>
          <p:nvPr/>
        </p:nvSpPr>
        <p:spPr>
          <a:xfrm>
            <a:off x="159106" y="2629188"/>
            <a:ext cx="8820000" cy="2838875"/>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トラブル相談窓口スキーム図</a:t>
            </a:r>
            <a:endParaRPr lang="ja-JP" altLang="ja-JP" sz="1400" b="1" dirty="0">
              <a:solidFill>
                <a:schemeClr val="tx1"/>
              </a:solidFill>
              <a:latin typeface="Meiryo UI" panose="020B0604030504040204" pitchFamily="50" charset="-128"/>
              <a:ea typeface="Meiryo UI" panose="020B0604030504040204" pitchFamily="50" charset="-128"/>
            </a:endParaRPr>
          </a:p>
        </p:txBody>
      </p:sp>
      <p:sp>
        <p:nvSpPr>
          <p:cNvPr id="4" name="上下矢印 3"/>
          <p:cNvSpPr/>
          <p:nvPr/>
        </p:nvSpPr>
        <p:spPr>
          <a:xfrm rot="5400000">
            <a:off x="2087864" y="2554481"/>
            <a:ext cx="360000" cy="2159999"/>
          </a:xfrm>
          <a:prstGeom prst="upDownArrow">
            <a:avLst>
              <a:gd name="adj1" fmla="val 50000"/>
              <a:gd name="adj2" fmla="val 364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99677" y="3108595"/>
            <a:ext cx="90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外国人</a:t>
            </a:r>
          </a:p>
        </p:txBody>
      </p:sp>
      <p:sp>
        <p:nvSpPr>
          <p:cNvPr id="24" name="正方形/長方形 23"/>
          <p:cNvSpPr/>
          <p:nvPr/>
        </p:nvSpPr>
        <p:spPr>
          <a:xfrm>
            <a:off x="4873206" y="3028937"/>
            <a:ext cx="1620000"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トラブル対応の</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回答</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 name="爆発 1 7"/>
          <p:cNvSpPr/>
          <p:nvPr/>
        </p:nvSpPr>
        <p:spPr>
          <a:xfrm>
            <a:off x="1709063" y="2866721"/>
            <a:ext cx="1152000" cy="792000"/>
          </a:xfrm>
          <a:prstGeom prst="irregularSeal1">
            <a:avLst/>
          </a:prstGeom>
          <a:solidFill>
            <a:schemeClr val="lt1"/>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正方形/長方形 5"/>
          <p:cNvSpPr/>
          <p:nvPr/>
        </p:nvSpPr>
        <p:spPr>
          <a:xfrm>
            <a:off x="1745063" y="2779177"/>
            <a:ext cx="1080000" cy="9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トラブル</a:t>
            </a:r>
          </a:p>
        </p:txBody>
      </p:sp>
      <p:sp>
        <p:nvSpPr>
          <p:cNvPr id="7" name="角丸四角形 6"/>
          <p:cNvSpPr/>
          <p:nvPr/>
        </p:nvSpPr>
        <p:spPr>
          <a:xfrm>
            <a:off x="161558" y="797010"/>
            <a:ext cx="8820000" cy="1728000"/>
          </a:xfrm>
          <a:prstGeom prst="roundRect">
            <a:avLst>
              <a:gd name="adj" fmla="val 887"/>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t" anchorCtr="0"/>
          <a:lstStyle/>
          <a:p>
            <a:endParaRPr kumimoji="1" lang="en-US" altLang="ja-JP" sz="1100" dirty="0">
              <a:latin typeface="HGPｺﾞｼｯｸM" panose="020B0600000000000000" pitchFamily="50" charset="-128"/>
              <a:ea typeface="HGPｺﾞｼｯｸM" panose="020B0600000000000000" pitchFamily="50" charset="-128"/>
            </a:endParaRPr>
          </a:p>
          <a:p>
            <a:r>
              <a:rPr lang="ja-JP" altLang="en-US" sz="1400" dirty="0">
                <a:latin typeface="Meiryo UI" panose="020B0604030504040204" pitchFamily="50" charset="-128"/>
                <a:ea typeface="Meiryo UI" panose="020B0604030504040204" pitchFamily="50" charset="-128"/>
              </a:rPr>
              <a:t>外国人患者受入に伴う、コミニュケーション・文化の違いによるトラブル、医療費未払い、未収金回収の方法といった金銭トラブル、法的トラブル、保険会社への請求方法等の相談も含めたトラブル相談窓口を設置。</a:t>
            </a:r>
          </a:p>
        </p:txBody>
      </p:sp>
      <p:sp>
        <p:nvSpPr>
          <p:cNvPr id="2" name="正方形/長方形 1"/>
          <p:cNvSpPr/>
          <p:nvPr/>
        </p:nvSpPr>
        <p:spPr>
          <a:xfrm>
            <a:off x="148658" y="5520343"/>
            <a:ext cx="8820000" cy="12600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b="1" i="1" dirty="0">
                <a:solidFill>
                  <a:schemeClr val="tx1"/>
                </a:solidFill>
                <a:latin typeface="Meiryo UI" panose="020B0604030504040204" pitchFamily="50" charset="-128"/>
                <a:ea typeface="Meiryo UI" panose="020B0604030504040204" pitchFamily="50" charset="-128"/>
              </a:rPr>
              <a:t>厚生労働省概算要求内容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■外国人患者に対する医療提供体制整備等推進事業</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②ワンストップ窓口の運用に係る支援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都道府県に日中のワンストップ窓口を設置補助。夜間休日の対応は国実施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令和６年度と同様</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基準額</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厚生労働大臣が必要と認めた額（国</a:t>
            </a:r>
            <a:r>
              <a:rPr lang="en-US" altLang="ja-JP" sz="1400" dirty="0">
                <a:solidFill>
                  <a:schemeClr val="tx1"/>
                </a:solidFill>
                <a:latin typeface="Meiryo UI" panose="020B0604030504040204" pitchFamily="50" charset="-128"/>
                <a:ea typeface="Meiryo UI" panose="020B0604030504040204" pitchFamily="50" charset="-128"/>
              </a:rPr>
              <a:t>1/2</a:t>
            </a:r>
            <a:r>
              <a:rPr lang="ja-JP" altLang="en-US" sz="1400" dirty="0">
                <a:solidFill>
                  <a:schemeClr val="tx1"/>
                </a:solidFill>
                <a:latin typeface="Meiryo UI" panose="020B0604030504040204" pitchFamily="50" charset="-128"/>
                <a:ea typeface="Meiryo UI" panose="020B0604030504040204" pitchFamily="50" charset="-128"/>
              </a:rPr>
              <a:t>・都道府県</a:t>
            </a:r>
            <a:r>
              <a:rPr lang="en-US" altLang="ja-JP" sz="1400" dirty="0">
                <a:solidFill>
                  <a:schemeClr val="tx1"/>
                </a:solidFill>
                <a:latin typeface="Meiryo UI" panose="020B0604030504040204" pitchFamily="50" charset="-128"/>
                <a:ea typeface="Meiryo UI" panose="020B0604030504040204" pitchFamily="50" charset="-128"/>
              </a:rPr>
              <a:t>1/2</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厚生労働省概算要求ヒアリング</a:t>
            </a:r>
            <a:r>
              <a:rPr lang="en-US" altLang="ja-JP" sz="1400" dirty="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HGPｺﾞｼｯｸM" panose="020B0600000000000000" pitchFamily="50" charset="-128"/>
              <a:ea typeface="HGPｺﾞｼｯｸM" panose="020B0600000000000000" pitchFamily="50" charset="-128"/>
            </a:endParaRPr>
          </a:p>
        </p:txBody>
      </p:sp>
      <p:sp>
        <p:nvSpPr>
          <p:cNvPr id="63" name="テキスト ボックス 62"/>
          <p:cNvSpPr txBox="1"/>
          <p:nvPr/>
        </p:nvSpPr>
        <p:spPr>
          <a:xfrm>
            <a:off x="1086947" y="1802951"/>
            <a:ext cx="7920000" cy="720000"/>
          </a:xfrm>
          <a:prstGeom prst="rect">
            <a:avLst/>
          </a:prstGeom>
          <a:noFill/>
        </p:spPr>
        <p:txBody>
          <a:bodyPr wrap="square" rtlCol="0">
            <a:spAutoFit/>
          </a:bodyPr>
          <a:lstStyle/>
          <a:p>
            <a:r>
              <a:rPr lang="ja-JP" altLang="en-US" sz="1400" kern="100" dirty="0">
                <a:solidFill>
                  <a:srgbClr val="000000"/>
                </a:solidFill>
                <a:latin typeface="HGPｺﾞｼｯｸM" panose="020B0600000000000000" pitchFamily="50" charset="-128"/>
                <a:ea typeface="HGPｺﾞｼｯｸM" panose="020B0600000000000000" pitchFamily="50" charset="-128"/>
                <a:cs typeface="Meiryo UI" panose="020B0604030504040204" pitchFamily="50" charset="-128"/>
              </a:rPr>
              <a:t>診療場面等、必要に応じて専用回線に電話し（通話料は医療機関負担）医療機関との間で通話でのトラブル相談窓口を実施。厚生労働省が実施する夜間休日窓口とのサービスの連続性を考慮し、同等程度のサービスを実施</a:t>
            </a:r>
          </a:p>
        </p:txBody>
      </p:sp>
      <p:sp>
        <p:nvSpPr>
          <p:cNvPr id="64" name="テキスト ボックス 63"/>
          <p:cNvSpPr txBox="1"/>
          <p:nvPr/>
        </p:nvSpPr>
        <p:spPr>
          <a:xfrm>
            <a:off x="5340539" y="1488904"/>
            <a:ext cx="3240000" cy="360000"/>
          </a:xfrm>
          <a:prstGeom prst="rect">
            <a:avLst/>
          </a:prstGeom>
          <a:noFill/>
        </p:spPr>
        <p:txBody>
          <a:bodyPr wrap="square" rtlCol="0" anchor="ctr">
            <a:spAutoFit/>
          </a:bodyPr>
          <a:lstStyle/>
          <a:p>
            <a:r>
              <a:rPr lang="ja-JP" altLang="en-US" sz="1050" dirty="0">
                <a:latin typeface="Meiryo UI" panose="020B0604030504040204" pitchFamily="50" charset="-128"/>
                <a:ea typeface="Meiryo UI" panose="020B0604030504040204" pitchFamily="50" charset="-128"/>
              </a:rPr>
              <a:t>平日日中</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時～</a:t>
            </a:r>
            <a:r>
              <a:rPr lang="en-US" altLang="ja-JP" sz="1050" dirty="0">
                <a:latin typeface="Meiryo UI" panose="020B0604030504040204" pitchFamily="50" charset="-128"/>
                <a:ea typeface="Meiryo UI" panose="020B0604030504040204" pitchFamily="50" charset="-128"/>
              </a:rPr>
              <a:t>17</a:t>
            </a:r>
            <a:r>
              <a:rPr lang="ja-JP" altLang="en-US" sz="1050" dirty="0">
                <a:latin typeface="Meiryo UI" panose="020B0604030504040204" pitchFamily="50" charset="-128"/>
                <a:ea typeface="Meiryo UI" panose="020B0604030504040204" pitchFamily="50" charset="-128"/>
              </a:rPr>
              <a:t>時</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平日夜間、土・日祝は厚生労働省が全国一律実施</a:t>
            </a:r>
            <a:endParaRPr lang="en-US" altLang="ja-JP" sz="105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1096401" y="1524677"/>
            <a:ext cx="2880000" cy="307777"/>
          </a:xfrm>
          <a:prstGeom prst="rect">
            <a:avLst/>
          </a:prstGeom>
          <a:noFill/>
        </p:spPr>
        <p:txBody>
          <a:bodyPr wrap="square" rtlCol="0" anchor="ctr">
            <a:spAutoFit/>
          </a:bodyPr>
          <a:lstStyle/>
          <a:p>
            <a:r>
              <a:rPr kumimoji="1" lang="ja-JP" altLang="en-US" sz="1400" dirty="0">
                <a:latin typeface="HGPｺﾞｼｯｸM" panose="020B0600000000000000" pitchFamily="50" charset="-128"/>
                <a:ea typeface="HGPｺﾞｼｯｸM" panose="020B0600000000000000" pitchFamily="50" charset="-128"/>
              </a:rPr>
              <a:t>大阪府内</a:t>
            </a:r>
            <a:r>
              <a:rPr kumimoji="1" lang="ja-JP" altLang="en-US" sz="1400" dirty="0">
                <a:latin typeface="Meiryo UI" panose="020B0604030504040204" pitchFamily="50" charset="-128"/>
                <a:ea typeface="Meiryo UI" panose="020B0604030504040204" pitchFamily="50" charset="-128"/>
              </a:rPr>
              <a:t>全医療</a:t>
            </a:r>
            <a:r>
              <a:rPr kumimoji="1" lang="ja-JP" altLang="en-US" sz="1400" dirty="0">
                <a:latin typeface="HGPｺﾞｼｯｸM" panose="020B0600000000000000" pitchFamily="50" charset="-128"/>
                <a:ea typeface="HGPｺﾞｼｯｸM" panose="020B0600000000000000" pitchFamily="50" charset="-128"/>
              </a:rPr>
              <a:t>機関、全調剤薬局</a:t>
            </a:r>
            <a:endParaRPr kumimoji="1" lang="en-US" altLang="ja-JP" sz="1400" dirty="0">
              <a:latin typeface="HGPｺﾞｼｯｸM" panose="020B0600000000000000" pitchFamily="50" charset="-128"/>
              <a:ea typeface="HGPｺﾞｼｯｸM" panose="020B0600000000000000" pitchFamily="50" charset="-128"/>
            </a:endParaRPr>
          </a:p>
        </p:txBody>
      </p:sp>
      <p:sp>
        <p:nvSpPr>
          <p:cNvPr id="3" name="右矢印 2"/>
          <p:cNvSpPr/>
          <p:nvPr/>
        </p:nvSpPr>
        <p:spPr>
          <a:xfrm>
            <a:off x="5161743" y="4011615"/>
            <a:ext cx="1080000" cy="36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097339" y="2734441"/>
            <a:ext cx="2160000"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大阪府内</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全医療機関・全調剤薬局</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23" name="右矢印 22"/>
          <p:cNvSpPr/>
          <p:nvPr/>
        </p:nvSpPr>
        <p:spPr>
          <a:xfrm rot="10800000">
            <a:off x="5143206" y="3530214"/>
            <a:ext cx="1080000" cy="36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4892719" y="4106151"/>
            <a:ext cx="1620000"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相談</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6" name="角丸四角形 45"/>
          <p:cNvSpPr/>
          <p:nvPr/>
        </p:nvSpPr>
        <p:spPr>
          <a:xfrm>
            <a:off x="6363739" y="3792163"/>
            <a:ext cx="2520000" cy="16193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endParaRPr kumimoji="1" lang="en-US" altLang="ja-JP" sz="1050" dirty="0">
              <a:latin typeface="HGPｺﾞｼｯｸM" panose="020B0600000000000000" pitchFamily="50" charset="-128"/>
              <a:ea typeface="HGPｺﾞｼｯｸM" panose="020B0600000000000000" pitchFamily="50" charset="-128"/>
            </a:endParaRPr>
          </a:p>
          <a:p>
            <a:r>
              <a:rPr lang="en-US" altLang="ja-JP" sz="1100" dirty="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考えられるアドバイス例</a:t>
            </a:r>
            <a:r>
              <a:rPr lang="en-US" altLang="ja-JP" sz="1100" dirty="0">
                <a:latin typeface="HGPｺﾞｼｯｸM" panose="020B0600000000000000" pitchFamily="50" charset="-128"/>
                <a:ea typeface="HGPｺﾞｼｯｸM" panose="020B0600000000000000" pitchFamily="50" charset="-128"/>
              </a:rPr>
              <a:t>】</a:t>
            </a:r>
          </a:p>
          <a:p>
            <a:r>
              <a:rPr lang="ja-JP" altLang="en-US" sz="1100" dirty="0">
                <a:latin typeface="HGPｺﾞｼｯｸM" panose="020B0600000000000000" pitchFamily="50" charset="-128"/>
                <a:ea typeface="HGPｺﾞｼｯｸM" panose="020B0600000000000000" pitchFamily="50" charset="-128"/>
              </a:rPr>
              <a:t>・言語の違いによるトラブル対応方法</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・日本の医療制度・受診方法の伝え方</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・未払いを防ぐための対応方法</a:t>
            </a:r>
            <a:endParaRPr lang="en-US" altLang="ja-JP" sz="1100" dirty="0">
              <a:latin typeface="HGPｺﾞｼｯｸM" panose="020B0600000000000000" pitchFamily="50" charset="-128"/>
              <a:ea typeface="HGPｺﾞｼｯｸM" panose="020B0600000000000000" pitchFamily="50" charset="-128"/>
            </a:endParaRPr>
          </a:p>
          <a:p>
            <a:r>
              <a:rPr kumimoji="1" lang="ja-JP" altLang="en-US" sz="1100" dirty="0">
                <a:latin typeface="HGPｺﾞｼｯｸM" panose="020B0600000000000000" pitchFamily="50" charset="-128"/>
                <a:ea typeface="HGPｺﾞｼｯｸM" panose="020B0600000000000000" pitchFamily="50" charset="-128"/>
              </a:rPr>
              <a:t>・未収金回収のための対応方法</a:t>
            </a:r>
            <a:endParaRPr kumimoji="1"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・大使館への連絡方法</a:t>
            </a:r>
            <a:endParaRPr kumimoji="1"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・保険会社とのやり取り方法　等</a:t>
            </a:r>
            <a:endParaRPr lang="en-US" altLang="ja-JP" sz="1100" dirty="0">
              <a:latin typeface="HGPｺﾞｼｯｸM" panose="020B0600000000000000" pitchFamily="50" charset="-128"/>
              <a:ea typeface="HGPｺﾞｼｯｸM" panose="020B0600000000000000" pitchFamily="50" charset="-128"/>
            </a:endParaRPr>
          </a:p>
          <a:p>
            <a:endParaRPr lang="ja-JP" altLang="en-US" sz="1100" dirty="0">
              <a:latin typeface="HGPｺﾞｼｯｸM" panose="020B0600000000000000" pitchFamily="50" charset="-128"/>
              <a:ea typeface="HGPｺﾞｼｯｸM" panose="020B0600000000000000" pitchFamily="50" charset="-128"/>
            </a:endParaRPr>
          </a:p>
        </p:txBody>
      </p:sp>
      <p:sp>
        <p:nvSpPr>
          <p:cNvPr id="14" name="角丸四角形 13"/>
          <p:cNvSpPr/>
          <p:nvPr/>
        </p:nvSpPr>
        <p:spPr>
          <a:xfrm>
            <a:off x="6380251" y="2686817"/>
            <a:ext cx="2520000" cy="7200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平日日中</a:t>
            </a:r>
            <a:r>
              <a:rPr kumimoji="1" lang="en-US" altLang="ja-JP" sz="1050" b="1" dirty="0">
                <a:latin typeface="Meiryo UI" panose="020B0604030504040204" pitchFamily="50" charset="-128"/>
                <a:ea typeface="Meiryo UI" panose="020B0604030504040204" pitchFamily="50" charset="-128"/>
              </a:rPr>
              <a:t>】</a:t>
            </a:r>
          </a:p>
          <a:p>
            <a:pPr algn="ctr"/>
            <a:r>
              <a:rPr kumimoji="1" lang="ja-JP" altLang="en-US" sz="1400" b="1" dirty="0">
                <a:latin typeface="Meiryo UI" panose="020B0604030504040204" pitchFamily="50" charset="-128"/>
                <a:ea typeface="Meiryo UI" panose="020B0604030504040204" pitchFamily="50" charset="-128"/>
              </a:rPr>
              <a:t>大阪府</a:t>
            </a:r>
            <a:r>
              <a:rPr lang="ja-JP" altLang="en-US" sz="1400" b="1" dirty="0">
                <a:latin typeface="Meiryo UI" panose="020B0604030504040204" pitchFamily="50" charset="-128"/>
                <a:ea typeface="Meiryo UI" panose="020B0604030504040204" pitchFamily="50" charset="-128"/>
              </a:rPr>
              <a:t>ワンストップ</a:t>
            </a:r>
            <a:r>
              <a:rPr kumimoji="1" lang="ja-JP" altLang="en-US" sz="1400" b="1" dirty="0">
                <a:latin typeface="Meiryo UI" panose="020B0604030504040204" pitchFamily="50" charset="-128"/>
                <a:ea typeface="Meiryo UI" panose="020B0604030504040204" pitchFamily="50" charset="-128"/>
              </a:rPr>
              <a:t>相談窓口</a:t>
            </a:r>
            <a:endParaRPr kumimoji="1"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（トラブル相談窓口）</a:t>
            </a:r>
            <a:endParaRPr kumimoji="1" lang="ja-JP" altLang="en-US" sz="1400" b="1" dirty="0">
              <a:latin typeface="Meiryo UI" panose="020B0604030504040204" pitchFamily="50" charset="-128"/>
              <a:ea typeface="Meiryo UI" panose="020B0604030504040204" pitchFamily="50" charset="-128"/>
            </a:endParaRPr>
          </a:p>
        </p:txBody>
      </p:sp>
      <p:pic>
        <p:nvPicPr>
          <p:cNvPr id="3074" name="Picture 2" descr="D:\YamabeY\Desktop\job_call_ce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6427" y="3126381"/>
            <a:ext cx="939919" cy="864640"/>
          </a:xfrm>
          <a:prstGeom prst="rect">
            <a:avLst/>
          </a:prstGeom>
          <a:noFill/>
          <a:extLst>
            <a:ext uri="{909E8E84-426E-40DD-AFC4-6F175D3DCCD1}">
              <a14:hiddenFill xmlns:a14="http://schemas.microsoft.com/office/drawing/2010/main">
                <a:solidFill>
                  <a:srgbClr val="FFFFFF"/>
                </a:solidFill>
              </a14:hiddenFill>
            </a:ext>
          </a:extLst>
        </p:spPr>
      </p:pic>
      <p:sp>
        <p:nvSpPr>
          <p:cNvPr id="47" name="角丸四角形 46"/>
          <p:cNvSpPr/>
          <p:nvPr/>
        </p:nvSpPr>
        <p:spPr>
          <a:xfrm>
            <a:off x="1101283" y="3964260"/>
            <a:ext cx="2340000" cy="144000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考えられるトラブル発生ケース</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・言語の違いによるコミニュケーション</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エラー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・宗教・文化の違い等による医療常識</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の相違</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・支払い関係</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・法的トラブル・・等</a:t>
            </a:r>
          </a:p>
        </p:txBody>
      </p:sp>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1568" y="3288944"/>
            <a:ext cx="743438" cy="756857"/>
          </a:xfrm>
          <a:prstGeom prst="rect">
            <a:avLst/>
          </a:prstGeom>
        </p:spPr>
      </p:pic>
      <p:pic>
        <p:nvPicPr>
          <p:cNvPr id="38" name="図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5889" y="3365935"/>
            <a:ext cx="952351" cy="870210"/>
          </a:xfrm>
          <a:prstGeom prst="rect">
            <a:avLst/>
          </a:prstGeom>
        </p:spPr>
      </p:pic>
      <p:pic>
        <p:nvPicPr>
          <p:cNvPr id="39" name="図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86850" y="3933048"/>
            <a:ext cx="828395" cy="822713"/>
          </a:xfrm>
          <a:prstGeom prst="rect">
            <a:avLst/>
          </a:prstGeom>
        </p:spPr>
      </p:pic>
      <p:pic>
        <p:nvPicPr>
          <p:cNvPr id="37" name="Picture 2" descr="フリーイラスト 病院受付 に対する画像結果">
            <a:extLst>
              <a:ext uri="{FF2B5EF4-FFF2-40B4-BE49-F238E27FC236}">
                <a16:creationId xmlns:a16="http://schemas.microsoft.com/office/drawing/2014/main" id="{FDEC273D-21A0-4FCB-AAB7-DC84F090AA9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72197" y="4106151"/>
            <a:ext cx="824732" cy="5671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D:\YamabeY\Desktop\kankou_white_family.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4579" y="3152801"/>
            <a:ext cx="968896" cy="951437"/>
          </a:xfrm>
          <a:prstGeom prst="rect">
            <a:avLst/>
          </a:prstGeom>
          <a:noFill/>
          <a:extLst>
            <a:ext uri="{909E8E84-426E-40DD-AFC4-6F175D3DCCD1}">
              <a14:hiddenFill xmlns:a14="http://schemas.microsoft.com/office/drawing/2010/main">
                <a:solidFill>
                  <a:srgbClr val="FFFFFF"/>
                </a:solidFill>
              </a14:hiddenFill>
            </a:ext>
          </a:extLst>
        </p:spPr>
      </p:pic>
      <p:sp>
        <p:nvSpPr>
          <p:cNvPr id="41" name="正方形/長方形 40"/>
          <p:cNvSpPr/>
          <p:nvPr/>
        </p:nvSpPr>
        <p:spPr>
          <a:xfrm>
            <a:off x="7306474" y="3414852"/>
            <a:ext cx="115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オペレーター</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33" name="タイトル 1">
            <a:extLst>
              <a:ext uri="{FF2B5EF4-FFF2-40B4-BE49-F238E27FC236}">
                <a16:creationId xmlns:a16="http://schemas.microsoft.com/office/drawing/2014/main" id="{EF50D885-20AF-4D3A-8345-5768EE9DE8C4}"/>
              </a:ext>
            </a:extLst>
          </p:cNvPr>
          <p:cNvSpPr txBox="1">
            <a:spLocks/>
          </p:cNvSpPr>
          <p:nvPr/>
        </p:nvSpPr>
        <p:spPr>
          <a:xfrm>
            <a:off x="0" y="-5886"/>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３　外国人患者受入れワンストップ相談窓口設置・運営事業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継続</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】6,000</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800" dirty="0">
              <a:solidFill>
                <a:schemeClr val="bg1"/>
              </a:solidFill>
              <a:latin typeface="HGS創英角ｺﾞｼｯｸUB" panose="020B0900000000000000" pitchFamily="50" charset="-128"/>
              <a:ea typeface="HGS創英角ｺﾞｼｯｸUB" panose="020B0900000000000000" pitchFamily="50" charset="-128"/>
            </a:endParaRPr>
          </a:p>
          <a:p>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国庫</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1/2 】</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うち一般財源</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3,000</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p>
        </p:txBody>
      </p:sp>
      <p:sp>
        <p:nvSpPr>
          <p:cNvPr id="35" name="ホームベース 98">
            <a:extLst>
              <a:ext uri="{FF2B5EF4-FFF2-40B4-BE49-F238E27FC236}">
                <a16:creationId xmlns:a16="http://schemas.microsoft.com/office/drawing/2014/main" id="{1D3CE4C7-B8F0-4B86-893F-9B51126F604E}"/>
              </a:ext>
            </a:extLst>
          </p:cNvPr>
          <p:cNvSpPr/>
          <p:nvPr/>
        </p:nvSpPr>
        <p:spPr>
          <a:xfrm>
            <a:off x="72333" y="514921"/>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事業概要</a:t>
            </a:r>
          </a:p>
        </p:txBody>
      </p:sp>
      <p:sp>
        <p:nvSpPr>
          <p:cNvPr id="40" name="角丸四角形 69">
            <a:extLst>
              <a:ext uri="{FF2B5EF4-FFF2-40B4-BE49-F238E27FC236}">
                <a16:creationId xmlns:a16="http://schemas.microsoft.com/office/drawing/2014/main" id="{2035AC15-3054-4A6B-A44F-2FCCAD60B91B}"/>
              </a:ext>
            </a:extLst>
          </p:cNvPr>
          <p:cNvSpPr/>
          <p:nvPr/>
        </p:nvSpPr>
        <p:spPr>
          <a:xfrm>
            <a:off x="186504" y="1546487"/>
            <a:ext cx="900000" cy="360000"/>
          </a:xfrm>
          <a:prstGeom prst="roundRect">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vert="horz" rtlCol="0" anchor="ctr"/>
          <a:lstStyle/>
          <a:p>
            <a:pPr algn="ctr"/>
            <a:r>
              <a:rPr kumimoji="1" lang="ja-JP" altLang="en-US" sz="1100" dirty="0">
                <a:latin typeface="Meiryo UI" panose="020B0604030504040204" pitchFamily="50" charset="-128"/>
                <a:ea typeface="Meiryo UI" panose="020B0604030504040204" pitchFamily="50" charset="-128"/>
              </a:rPr>
              <a:t>対象病院</a:t>
            </a:r>
          </a:p>
        </p:txBody>
      </p:sp>
      <p:sp>
        <p:nvSpPr>
          <p:cNvPr id="42" name="角丸四角形 69">
            <a:extLst>
              <a:ext uri="{FF2B5EF4-FFF2-40B4-BE49-F238E27FC236}">
                <a16:creationId xmlns:a16="http://schemas.microsoft.com/office/drawing/2014/main" id="{ADF61A78-0A08-46F0-844F-B7BDBFE1D084}"/>
              </a:ext>
            </a:extLst>
          </p:cNvPr>
          <p:cNvSpPr/>
          <p:nvPr/>
        </p:nvSpPr>
        <p:spPr>
          <a:xfrm>
            <a:off x="196401" y="2044421"/>
            <a:ext cx="900000" cy="360000"/>
          </a:xfrm>
          <a:prstGeom prst="roundRect">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vert="horz" rtlCol="0" anchor="ctr"/>
          <a:lstStyle/>
          <a:p>
            <a:pPr algn="ctr"/>
            <a:r>
              <a:rPr lang="ja-JP" altLang="en-US" sz="1100" dirty="0">
                <a:latin typeface="Meiryo UI" panose="020B0604030504040204" pitchFamily="50" charset="-128"/>
                <a:ea typeface="Meiryo UI" panose="020B0604030504040204" pitchFamily="50" charset="-128"/>
              </a:rPr>
              <a:t>実施内容</a:t>
            </a:r>
            <a:endParaRPr kumimoji="1" lang="ja-JP" altLang="en-US" sz="1100" dirty="0">
              <a:latin typeface="Meiryo UI" panose="020B0604030504040204" pitchFamily="50" charset="-128"/>
              <a:ea typeface="Meiryo UI" panose="020B0604030504040204" pitchFamily="50" charset="-128"/>
            </a:endParaRPr>
          </a:p>
        </p:txBody>
      </p:sp>
      <p:sp>
        <p:nvSpPr>
          <p:cNvPr id="43" name="角丸四角形 69">
            <a:extLst>
              <a:ext uri="{FF2B5EF4-FFF2-40B4-BE49-F238E27FC236}">
                <a16:creationId xmlns:a16="http://schemas.microsoft.com/office/drawing/2014/main" id="{8E5D0EB3-91FB-4D11-9023-5734D5403466}"/>
              </a:ext>
            </a:extLst>
          </p:cNvPr>
          <p:cNvSpPr/>
          <p:nvPr/>
        </p:nvSpPr>
        <p:spPr>
          <a:xfrm>
            <a:off x="4415593" y="1495606"/>
            <a:ext cx="900000" cy="360000"/>
          </a:xfrm>
          <a:prstGeom prst="roundRect">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vert="horz" rtlCol="0" anchor="ctr"/>
          <a:lstStyle/>
          <a:p>
            <a:pPr algn="ctr"/>
            <a:r>
              <a:rPr lang="ja-JP" altLang="en-US" sz="1100" dirty="0">
                <a:latin typeface="Meiryo UI" panose="020B0604030504040204" pitchFamily="50" charset="-128"/>
                <a:ea typeface="Meiryo UI" panose="020B0604030504040204" pitchFamily="50" charset="-128"/>
              </a:rPr>
              <a:t>実施方法</a:t>
            </a:r>
            <a:endParaRPr kumimoji="1" lang="ja-JP" altLang="en-US" sz="11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C990DAA2-5680-43ED-8911-C4DD95E07733}"/>
              </a:ext>
            </a:extLst>
          </p:cNvPr>
          <p:cNvSpPr txBox="1"/>
          <p:nvPr/>
        </p:nvSpPr>
        <p:spPr>
          <a:xfrm>
            <a:off x="8718538" y="6492975"/>
            <a:ext cx="540000" cy="369332"/>
          </a:xfrm>
          <a:prstGeom prst="rect">
            <a:avLst/>
          </a:prstGeom>
          <a:noFill/>
        </p:spPr>
        <p:txBody>
          <a:bodyPr wrap="square" rtlCol="0" anchor="ctr">
            <a:spAutoFit/>
          </a:bodyPr>
          <a:lstStyle/>
          <a:p>
            <a:pPr algn="ctr"/>
            <a:r>
              <a:rPr lang="ja-JP" altLang="en-US" dirty="0"/>
              <a:t>６</a:t>
            </a:r>
            <a:endParaRPr kumimoji="1" lang="ja-JP" altLang="en-US" dirty="0"/>
          </a:p>
        </p:txBody>
      </p:sp>
    </p:spTree>
    <p:extLst>
      <p:ext uri="{BB962C8B-B14F-4D97-AF65-F5344CB8AC3E}">
        <p14:creationId xmlns:p14="http://schemas.microsoft.com/office/powerpoint/2010/main" val="2475430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BC87C4-54E2-47CF-A436-30939B4BC8CD}"/>
              </a:ext>
            </a:extLst>
          </p:cNvPr>
          <p:cNvSpPr>
            <a:spLocks noGrp="1"/>
          </p:cNvSpPr>
          <p:nvPr>
            <p:ph type="sldNum" sz="quarter" idx="12"/>
          </p:nvPr>
        </p:nvSpPr>
        <p:spPr/>
        <p:txBody>
          <a:bodyPr/>
          <a:lstStyle/>
          <a:p>
            <a:fld id="{9B6EF87B-DB20-4253-9782-3C634FAD5830}" type="slidenum">
              <a:rPr kumimoji="1" lang="ja-JP" altLang="en-US" smtClean="0"/>
              <a:t>7</a:t>
            </a:fld>
            <a:endParaRPr kumimoji="1" lang="ja-JP" altLang="en-US"/>
          </a:p>
        </p:txBody>
      </p:sp>
      <p:grpSp>
        <p:nvGrpSpPr>
          <p:cNvPr id="6" name="グループ化 5">
            <a:extLst>
              <a:ext uri="{FF2B5EF4-FFF2-40B4-BE49-F238E27FC236}">
                <a16:creationId xmlns:a16="http://schemas.microsoft.com/office/drawing/2014/main" id="{91AB60E5-8C32-4430-88B7-BF166BC60A69}"/>
              </a:ext>
            </a:extLst>
          </p:cNvPr>
          <p:cNvGrpSpPr/>
          <p:nvPr/>
        </p:nvGrpSpPr>
        <p:grpSpPr>
          <a:xfrm>
            <a:off x="76389" y="579088"/>
            <a:ext cx="9000000" cy="6193481"/>
            <a:chOff x="6115122" y="3165742"/>
            <a:chExt cx="2953216" cy="6869603"/>
          </a:xfrm>
        </p:grpSpPr>
        <p:sp>
          <p:nvSpPr>
            <p:cNvPr id="8" name="サブタイトル 2">
              <a:extLst>
                <a:ext uri="{FF2B5EF4-FFF2-40B4-BE49-F238E27FC236}">
                  <a16:creationId xmlns:a16="http://schemas.microsoft.com/office/drawing/2014/main" id="{6C7DAE32-0FC1-4F33-A3BF-74F457AEB054}"/>
                </a:ext>
              </a:extLst>
            </p:cNvPr>
            <p:cNvSpPr txBox="1">
              <a:spLocks/>
            </p:cNvSpPr>
            <p:nvPr/>
          </p:nvSpPr>
          <p:spPr>
            <a:xfrm>
              <a:off x="6115122" y="3846195"/>
              <a:ext cx="2953216" cy="6189150"/>
            </a:xfrm>
            <a:prstGeom prst="rect">
              <a:avLst/>
            </a:prstGeom>
            <a:effectLst/>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sz="1400" dirty="0">
                <a:solidFill>
                  <a:schemeClr val="tx1"/>
                </a:solidFill>
              </a:endParaRPr>
            </a:p>
          </p:txBody>
        </p:sp>
        <p:sp>
          <p:nvSpPr>
            <p:cNvPr id="9" name="正方形/長方形 8">
              <a:extLst>
                <a:ext uri="{FF2B5EF4-FFF2-40B4-BE49-F238E27FC236}">
                  <a16:creationId xmlns:a16="http://schemas.microsoft.com/office/drawing/2014/main" id="{AFF5030B-B500-45E1-9070-624EAE1F9F47}"/>
                </a:ext>
              </a:extLst>
            </p:cNvPr>
            <p:cNvSpPr/>
            <p:nvPr/>
          </p:nvSpPr>
          <p:spPr>
            <a:xfrm>
              <a:off x="6148960" y="3955030"/>
              <a:ext cx="2894152" cy="59895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900" dirty="0">
                  <a:latin typeface="Meiryo UI" panose="020B0604030504040204" pitchFamily="50" charset="-128"/>
                  <a:ea typeface="Meiryo UI" panose="020B0604030504040204" pitchFamily="50" charset="-128"/>
                </a:rPr>
                <a:t>　</a:t>
              </a:r>
            </a:p>
          </p:txBody>
        </p:sp>
        <p:sp>
          <p:nvSpPr>
            <p:cNvPr id="11" name="正方形/長方形 10">
              <a:extLst>
                <a:ext uri="{FF2B5EF4-FFF2-40B4-BE49-F238E27FC236}">
                  <a16:creationId xmlns:a16="http://schemas.microsoft.com/office/drawing/2014/main" id="{1E03A825-F23C-4AB9-9284-732A321A42BA}"/>
                </a:ext>
              </a:extLst>
            </p:cNvPr>
            <p:cNvSpPr/>
            <p:nvPr/>
          </p:nvSpPr>
          <p:spPr>
            <a:xfrm>
              <a:off x="6115122" y="3165742"/>
              <a:ext cx="2953216" cy="3993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４　外国人受入れ医療機関拡充事業</a:t>
              </a:r>
            </a:p>
            <a:p>
              <a:pPr algn="ctr"/>
              <a:r>
                <a:rPr kumimoji="1" lang="en-US" altLang="ja-JP" sz="1000" u="sng" dirty="0">
                  <a:latin typeface="Meiryo UI" panose="020B0604030504040204" pitchFamily="50" charset="-128"/>
                  <a:ea typeface="Meiryo UI" panose="020B0604030504040204" pitchFamily="50" charset="-128"/>
                </a:rPr>
                <a:t>【R7</a:t>
              </a:r>
              <a:r>
                <a:rPr kumimoji="1" lang="ja-JP" altLang="en-US" sz="1000" u="sng" dirty="0">
                  <a:latin typeface="Meiryo UI" panose="020B0604030504040204" pitchFamily="50" charset="-128"/>
                  <a:ea typeface="Meiryo UI" panose="020B0604030504040204" pitchFamily="50" charset="-128"/>
                </a:rPr>
                <a:t>予算要求額：</a:t>
              </a:r>
              <a:r>
                <a:rPr kumimoji="1" lang="en-US" altLang="ja-JP" sz="1000" u="sng" dirty="0">
                  <a:latin typeface="Meiryo UI" panose="020B0604030504040204" pitchFamily="50" charset="-128"/>
                  <a:ea typeface="Meiryo UI" panose="020B0604030504040204" pitchFamily="50" charset="-128"/>
                </a:rPr>
                <a:t>2</a:t>
              </a:r>
              <a:r>
                <a:rPr lang="en-US" altLang="ja-JP" sz="1000" u="sng" dirty="0">
                  <a:latin typeface="Meiryo UI" panose="020B0604030504040204" pitchFamily="50" charset="-128"/>
                  <a:ea typeface="Meiryo UI" panose="020B0604030504040204" pitchFamily="50" charset="-128"/>
                </a:rPr>
                <a:t>0,000</a:t>
              </a:r>
              <a:r>
                <a:rPr kumimoji="1" lang="ja-JP" altLang="en-US" sz="1000" u="sng" dirty="0">
                  <a:latin typeface="Meiryo UI" panose="020B0604030504040204" pitchFamily="50" charset="-128"/>
                  <a:ea typeface="Meiryo UI" panose="020B0604030504040204" pitchFamily="50" charset="-128"/>
                </a:rPr>
                <a:t>千円</a:t>
              </a:r>
              <a:r>
                <a:rPr kumimoji="1" lang="en-US" altLang="ja-JP" sz="1000" u="sng"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予算額：</a:t>
              </a:r>
              <a:r>
                <a:rPr lang="en-US" altLang="ja-JP" sz="1000" dirty="0">
                  <a:latin typeface="Meiryo UI" panose="020B0604030504040204" pitchFamily="50" charset="-128"/>
                  <a:ea typeface="Meiryo UI" panose="020B0604030504040204" pitchFamily="50" charset="-128"/>
                </a:rPr>
                <a:t>50,000</a:t>
              </a:r>
              <a:r>
                <a:rPr lang="ja-JP" altLang="en-US" sz="1000" dirty="0">
                  <a:latin typeface="Meiryo UI" panose="020B0604030504040204" pitchFamily="50" charset="-128"/>
                  <a:ea typeface="Meiryo UI" panose="020B0604030504040204" pitchFamily="50" charset="-128"/>
                </a:rPr>
                <a:t>千円）</a:t>
              </a:r>
              <a:endParaRPr kumimoji="1" lang="en-US" altLang="ja-JP" sz="1000" u="sng" dirty="0">
                <a:latin typeface="Meiryo UI" panose="020B0604030504040204" pitchFamily="50" charset="-128"/>
                <a:ea typeface="Meiryo UI" panose="020B0604030504040204" pitchFamily="50" charset="-128"/>
              </a:endParaRPr>
            </a:p>
          </p:txBody>
        </p:sp>
      </p:grpSp>
      <p:sp>
        <p:nvSpPr>
          <p:cNvPr id="2" name="正方形/長方形 1">
            <a:extLst>
              <a:ext uri="{FF2B5EF4-FFF2-40B4-BE49-F238E27FC236}">
                <a16:creationId xmlns:a16="http://schemas.microsoft.com/office/drawing/2014/main" id="{B3DF8A81-A090-7B6E-0639-7449123694FE}"/>
              </a:ext>
            </a:extLst>
          </p:cNvPr>
          <p:cNvSpPr/>
          <p:nvPr/>
        </p:nvSpPr>
        <p:spPr>
          <a:xfrm>
            <a:off x="76389" y="978783"/>
            <a:ext cx="9000000" cy="216000"/>
          </a:xfrm>
          <a:prstGeom prst="rect">
            <a:avLst/>
          </a:prstGeom>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900" b="1" dirty="0">
                <a:latin typeface="HGPｺﾞｼｯｸM" panose="020B0600000000000000" pitchFamily="50" charset="-128"/>
                <a:ea typeface="HGPｺﾞｼｯｸM" panose="020B0600000000000000" pitchFamily="50" charset="-128"/>
              </a:rPr>
              <a:t>受入れ医療機関の拡充</a:t>
            </a:r>
          </a:p>
        </p:txBody>
      </p:sp>
      <p:sp>
        <p:nvSpPr>
          <p:cNvPr id="3" name="タイトル 1">
            <a:extLst>
              <a:ext uri="{FF2B5EF4-FFF2-40B4-BE49-F238E27FC236}">
                <a16:creationId xmlns:a16="http://schemas.microsoft.com/office/drawing/2014/main" id="{879437A3-9769-406A-C43F-12AB4CCA0F79}"/>
              </a:ext>
            </a:extLst>
          </p:cNvPr>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令和７年度外国人医療体制整備事業</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:96,590</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p>
          <a:p>
            <a:pPr algn="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　　　　　　　　　　　　　　　　　　　　　　　　　　　　　　　　　　　　　　　　　　　（令和６年度予算額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84,193</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47" name="テキスト ボックス 46">
            <a:extLst>
              <a:ext uri="{FF2B5EF4-FFF2-40B4-BE49-F238E27FC236}">
                <a16:creationId xmlns:a16="http://schemas.microsoft.com/office/drawing/2014/main" id="{C0AB3257-F8FB-8095-39E4-47D4C3B5F847}"/>
              </a:ext>
            </a:extLst>
          </p:cNvPr>
          <p:cNvSpPr txBox="1"/>
          <p:nvPr/>
        </p:nvSpPr>
        <p:spPr>
          <a:xfrm>
            <a:off x="194792" y="1243924"/>
            <a:ext cx="8820000" cy="884601"/>
          </a:xfrm>
          <a:prstGeom prst="rect">
            <a:avLst/>
          </a:prstGeom>
          <a:noFill/>
        </p:spPr>
        <p:txBody>
          <a:bodyPr wrap="square" rtlCol="0" anchor="ctr">
            <a:spAutoFit/>
          </a:bodyPr>
          <a:lstStyle/>
          <a:p>
            <a:pPr>
              <a:lnSpc>
                <a:spcPct val="150000"/>
              </a:lnSpc>
            </a:pPr>
            <a:r>
              <a:rPr lang="ja-JP" altLang="en-US" sz="1200">
                <a:latin typeface="Meiryo UI" panose="020B0604030504040204" pitchFamily="50" charset="-128"/>
                <a:ea typeface="Meiryo UI" panose="020B0604030504040204" pitchFamily="50" charset="-128"/>
              </a:rPr>
              <a:t>万博を契機に増加する来阪外国人の医療需要の増加が見込まれることから、外国人患者受入れ医療機関がを拡充するため、令和６年度に</a:t>
            </a:r>
          </a:p>
          <a:p>
            <a:pPr>
              <a:lnSpc>
                <a:spcPct val="150000"/>
              </a:lnSpc>
            </a:pPr>
            <a:r>
              <a:rPr lang="ja-JP" altLang="en-US" sz="1200">
                <a:latin typeface="Meiryo UI" panose="020B0604030504040204" pitchFamily="50" charset="-128"/>
                <a:ea typeface="Meiryo UI" panose="020B0604030504040204" pitchFamily="50" charset="-128"/>
              </a:rPr>
              <a:t>病院を中心に整備を行ったところであるが、令和７年度も引き続き、外国人患者受入れ医療機関の裾野を広げるため、クリニックを中心に受入れ</a:t>
            </a:r>
          </a:p>
          <a:p>
            <a:pPr>
              <a:lnSpc>
                <a:spcPct val="150000"/>
              </a:lnSpc>
            </a:pPr>
            <a:r>
              <a:rPr lang="ja-JP" altLang="en-US" sz="1200">
                <a:latin typeface="Meiryo UI" panose="020B0604030504040204" pitchFamily="50" charset="-128"/>
                <a:ea typeface="Meiryo UI" panose="020B0604030504040204" pitchFamily="50" charset="-128"/>
              </a:rPr>
              <a:t>環境整備にかかる補助を行うことで、府内全体の外国人患者受入れ医療機関の拡充を図る。</a:t>
            </a:r>
            <a:endParaRPr lang="ja-JP" altLang="en-US" sz="12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82B1F6A0-9F14-489D-86A5-A991198D1759}"/>
              </a:ext>
            </a:extLst>
          </p:cNvPr>
          <p:cNvGrpSpPr>
            <a:grpSpLocks noChangeAspect="1"/>
          </p:cNvGrpSpPr>
          <p:nvPr/>
        </p:nvGrpSpPr>
        <p:grpSpPr>
          <a:xfrm>
            <a:off x="4304392" y="2477034"/>
            <a:ext cx="4497615" cy="3830659"/>
            <a:chOff x="9114466" y="2990695"/>
            <a:chExt cx="2687045" cy="2288576"/>
          </a:xfrm>
        </p:grpSpPr>
        <p:pic>
          <p:nvPicPr>
            <p:cNvPr id="35" name="図 34">
              <a:extLst>
                <a:ext uri="{FF2B5EF4-FFF2-40B4-BE49-F238E27FC236}">
                  <a16:creationId xmlns:a16="http://schemas.microsoft.com/office/drawing/2014/main" id="{60DD904C-103A-4BC7-A885-D9CC2A6948DC}"/>
                </a:ext>
              </a:extLst>
            </p:cNvPr>
            <p:cNvPicPr>
              <a:picLocks noChangeAspect="1"/>
            </p:cNvPicPr>
            <p:nvPr/>
          </p:nvPicPr>
          <p:blipFill>
            <a:blip r:embed="rId3"/>
            <a:stretch>
              <a:fillRect/>
            </a:stretch>
          </p:blipFill>
          <p:spPr>
            <a:xfrm>
              <a:off x="9114466" y="2990695"/>
              <a:ext cx="2687045" cy="2288576"/>
            </a:xfrm>
            <a:prstGeom prst="rect">
              <a:avLst/>
            </a:prstGeom>
          </p:spPr>
        </p:pic>
        <p:sp>
          <p:nvSpPr>
            <p:cNvPr id="48" name="台形 47">
              <a:extLst>
                <a:ext uri="{FF2B5EF4-FFF2-40B4-BE49-F238E27FC236}">
                  <a16:creationId xmlns:a16="http://schemas.microsoft.com/office/drawing/2014/main" id="{E0A8E715-2443-484C-85D9-3B6FE6F5110A}"/>
                </a:ext>
              </a:extLst>
            </p:cNvPr>
            <p:cNvSpPr/>
            <p:nvPr/>
          </p:nvSpPr>
          <p:spPr>
            <a:xfrm>
              <a:off x="9114466" y="4673274"/>
              <a:ext cx="2687045" cy="605997"/>
            </a:xfrm>
            <a:prstGeom prst="trapezoid">
              <a:avLst>
                <a:gd name="adj" fmla="val 60763"/>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矢印: 右 49">
              <a:extLst>
                <a:ext uri="{FF2B5EF4-FFF2-40B4-BE49-F238E27FC236}">
                  <a16:creationId xmlns:a16="http://schemas.microsoft.com/office/drawing/2014/main" id="{71D17F67-506A-46F0-B55E-3A8D541FD55B}"/>
                </a:ext>
              </a:extLst>
            </p:cNvPr>
            <p:cNvSpPr/>
            <p:nvPr/>
          </p:nvSpPr>
          <p:spPr>
            <a:xfrm rot="18949373">
              <a:off x="11326653" y="4698634"/>
              <a:ext cx="108000" cy="108000"/>
            </a:xfrm>
            <a:prstGeom prst="rightArrow">
              <a:avLst/>
            </a:prstGeom>
            <a:solidFill>
              <a:srgbClr val="FF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D6907EA0-E563-4EAF-AC2F-7350A6831FA7}"/>
                </a:ext>
              </a:extLst>
            </p:cNvPr>
            <p:cNvSpPr/>
            <p:nvPr/>
          </p:nvSpPr>
          <p:spPr>
            <a:xfrm rot="13250215">
              <a:off x="9493930" y="4695440"/>
              <a:ext cx="108000" cy="108000"/>
            </a:xfrm>
            <a:prstGeom prst="rightArrow">
              <a:avLst/>
            </a:prstGeom>
            <a:solidFill>
              <a:srgbClr val="FF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矢印: 右 51">
              <a:extLst>
                <a:ext uri="{FF2B5EF4-FFF2-40B4-BE49-F238E27FC236}">
                  <a16:creationId xmlns:a16="http://schemas.microsoft.com/office/drawing/2014/main" id="{29B76F8A-FBB5-4D45-8521-65F5D96B9FAC}"/>
                </a:ext>
              </a:extLst>
            </p:cNvPr>
            <p:cNvSpPr/>
            <p:nvPr/>
          </p:nvSpPr>
          <p:spPr>
            <a:xfrm rot="8075480">
              <a:off x="9221118" y="5143488"/>
              <a:ext cx="108000" cy="108000"/>
            </a:xfrm>
            <a:prstGeom prst="rightArrow">
              <a:avLst/>
            </a:prstGeom>
            <a:solidFill>
              <a:srgbClr val="FF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矢印: 右 52">
              <a:extLst>
                <a:ext uri="{FF2B5EF4-FFF2-40B4-BE49-F238E27FC236}">
                  <a16:creationId xmlns:a16="http://schemas.microsoft.com/office/drawing/2014/main" id="{E6D6A4A0-1BB6-4EC5-BC7F-7198ACECF49D}"/>
                </a:ext>
              </a:extLst>
            </p:cNvPr>
            <p:cNvSpPr/>
            <p:nvPr/>
          </p:nvSpPr>
          <p:spPr>
            <a:xfrm rot="2039535">
              <a:off x="11597212" y="5142085"/>
              <a:ext cx="108000" cy="108000"/>
            </a:xfrm>
            <a:prstGeom prst="rightArrow">
              <a:avLst/>
            </a:prstGeom>
            <a:solidFill>
              <a:srgbClr val="FF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角丸四角形 43">
            <a:extLst>
              <a:ext uri="{FF2B5EF4-FFF2-40B4-BE49-F238E27FC236}">
                <a16:creationId xmlns:a16="http://schemas.microsoft.com/office/drawing/2014/main" id="{04300A7A-B133-4138-88F8-883B58A6C77F}"/>
              </a:ext>
            </a:extLst>
          </p:cNvPr>
          <p:cNvSpPr/>
          <p:nvPr/>
        </p:nvSpPr>
        <p:spPr>
          <a:xfrm>
            <a:off x="405367" y="2455693"/>
            <a:ext cx="3600000" cy="3852000"/>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nchorCtr="0"/>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補助対象機関</a:t>
            </a:r>
            <a:r>
              <a:rPr lang="en-US" altLang="ja-JP" sz="1200"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外国人患者を受け入れるために院内環境整備等を行い、 「外国人患者受入れ医療機関とりまとめリスト」に掲載する府内医療機関</a:t>
            </a:r>
          </a:p>
          <a:p>
            <a:endParaRPr lang="ja-JP" altLang="en-US"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補助対象費用</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・医療通訳を行うための備品の購入に要する費用</a:t>
            </a:r>
          </a:p>
          <a:p>
            <a:r>
              <a:rPr lang="ja-JP" altLang="en-US" sz="1200" dirty="0">
                <a:latin typeface="Meiryo UI" panose="020B0604030504040204" pitchFamily="50" charset="-128"/>
                <a:ea typeface="Meiryo UI" panose="020B0604030504040204" pitchFamily="50" charset="-128"/>
              </a:rPr>
              <a:t>　</a:t>
            </a: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補助基準額</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200</a:t>
            </a:r>
            <a:r>
              <a:rPr lang="ja-JP" altLang="en-US" sz="1200" dirty="0">
                <a:latin typeface="Meiryo UI" panose="020B0604030504040204" pitchFamily="50" charset="-128"/>
                <a:ea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医療機関１カ所あたり</a:t>
            </a:r>
          </a:p>
          <a:p>
            <a:endParaRPr lang="ja-JP" altLang="en-US"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補助対象医療機関上限数</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100</a:t>
            </a:r>
            <a:r>
              <a:rPr lang="ja-JP" altLang="en-US" sz="1200" dirty="0">
                <a:latin typeface="Meiryo UI" panose="020B0604030504040204" pitchFamily="50" charset="-128"/>
                <a:ea typeface="Meiryo UI" panose="020B0604030504040204" pitchFamily="50" charset="-128"/>
              </a:rPr>
              <a:t>医療機関</a:t>
            </a:r>
          </a:p>
          <a:p>
            <a:endParaRPr lang="ja-JP" altLang="en-US"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参考</a:t>
            </a:r>
            <a:r>
              <a:rPr lang="en-US" altLang="ja-JP" sz="1200"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・外国人患者受入れ医療機関数（</a:t>
            </a:r>
            <a:r>
              <a:rPr lang="en-US" altLang="ja-JP" sz="1200" dirty="0">
                <a:latin typeface="Meiryo UI" panose="020B0604030504040204" pitchFamily="50" charset="-128"/>
                <a:ea typeface="Meiryo UI" panose="020B0604030504040204" pitchFamily="50" charset="-128"/>
              </a:rPr>
              <a:t>R7.</a:t>
            </a:r>
            <a:r>
              <a:rPr lang="ja-JP" altLang="en-US" sz="1200" dirty="0">
                <a:latin typeface="Meiryo UI" panose="020B0604030504040204" pitchFamily="50" charset="-128"/>
                <a:ea typeface="Meiryo UI" panose="020B0604030504040204" pitchFamily="50" charset="-128"/>
              </a:rPr>
              <a:t>２</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現在）</a:t>
            </a: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131</a:t>
            </a:r>
            <a:r>
              <a:rPr lang="ja-JP" altLang="en-US" sz="1200" dirty="0">
                <a:latin typeface="Meiryo UI" panose="020B0604030504040204" pitchFamily="50" charset="-128"/>
                <a:ea typeface="Meiryo UI" panose="020B0604030504040204" pitchFamily="50" charset="-128"/>
              </a:rPr>
              <a:t>医療機関</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・令和６年度末：</a:t>
            </a:r>
            <a:r>
              <a:rPr lang="en-US" altLang="ja-JP" sz="1200" dirty="0">
                <a:latin typeface="Meiryo UI" panose="020B0604030504040204" pitchFamily="50" charset="-128"/>
                <a:ea typeface="Meiryo UI" panose="020B0604030504040204" pitchFamily="50" charset="-128"/>
              </a:rPr>
              <a:t>176</a:t>
            </a:r>
            <a:r>
              <a:rPr lang="ja-JP" altLang="en-US" sz="1200">
                <a:latin typeface="Meiryo UI" panose="020B0604030504040204" pitchFamily="50" charset="-128"/>
                <a:ea typeface="Meiryo UI" panose="020B0604030504040204" pitchFamily="50" charset="-128"/>
              </a:rPr>
              <a:t>医療機関（予定）</a:t>
            </a:r>
            <a:endParaRPr lang="ja-JP" altLang="en-US"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156E4E3-14F0-4914-BC6D-2B21392B6FFC}"/>
              </a:ext>
            </a:extLst>
          </p:cNvPr>
          <p:cNvSpPr txBox="1"/>
          <p:nvPr/>
        </p:nvSpPr>
        <p:spPr>
          <a:xfrm>
            <a:off x="8718538" y="6492975"/>
            <a:ext cx="540000" cy="369332"/>
          </a:xfrm>
          <a:prstGeom prst="rect">
            <a:avLst/>
          </a:prstGeom>
          <a:noFill/>
        </p:spPr>
        <p:txBody>
          <a:bodyPr wrap="square" rtlCol="0" anchor="ctr">
            <a:spAutoFit/>
          </a:bodyPr>
          <a:lstStyle/>
          <a:p>
            <a:pPr algn="ctr"/>
            <a:r>
              <a:rPr lang="ja-JP" altLang="en-US" dirty="0"/>
              <a:t>７</a:t>
            </a:r>
            <a:endParaRPr kumimoji="1" lang="ja-JP" altLang="en-US" dirty="0"/>
          </a:p>
        </p:txBody>
      </p:sp>
    </p:spTree>
    <p:extLst>
      <p:ext uri="{BB962C8B-B14F-4D97-AF65-F5344CB8AC3E}">
        <p14:creationId xmlns:p14="http://schemas.microsoft.com/office/powerpoint/2010/main" val="64213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B735C962-8FA0-409A-A25E-88326ED42FEF}"/>
              </a:ext>
            </a:extLst>
          </p:cNvPr>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令和７年度外国人医療体制整備事業</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:96,590</a:t>
            </a:r>
            <a:r>
              <a:rPr lang="ja-JP" altLang="en-US" sz="17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700" dirty="0">
                <a:solidFill>
                  <a:schemeClr val="bg1"/>
                </a:solidFill>
                <a:latin typeface="HGS創英角ｺﾞｼｯｸUB" panose="020B0900000000000000" pitchFamily="50" charset="-128"/>
                <a:ea typeface="HGS創英角ｺﾞｼｯｸUB" panose="020B0900000000000000" pitchFamily="50" charset="-128"/>
              </a:rPr>
              <a:t>】</a:t>
            </a:r>
          </a:p>
          <a:p>
            <a:pPr algn="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　　　　　　　　　　　　　　　　　　　　　　　　　　　　　　　　　　　　　　　　　　　（令和６年度予算額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84,193</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grpSp>
        <p:nvGrpSpPr>
          <p:cNvPr id="11" name="グループ化 10">
            <a:extLst>
              <a:ext uri="{FF2B5EF4-FFF2-40B4-BE49-F238E27FC236}">
                <a16:creationId xmlns:a16="http://schemas.microsoft.com/office/drawing/2014/main" id="{2D22C2C8-AC58-4755-A834-C7AA33B32E96}"/>
              </a:ext>
            </a:extLst>
          </p:cNvPr>
          <p:cNvGrpSpPr/>
          <p:nvPr/>
        </p:nvGrpSpPr>
        <p:grpSpPr>
          <a:xfrm>
            <a:off x="67612" y="546233"/>
            <a:ext cx="9013123" cy="5715390"/>
            <a:chOff x="6115122" y="3165742"/>
            <a:chExt cx="2957522" cy="6989118"/>
          </a:xfrm>
        </p:grpSpPr>
        <p:sp>
          <p:nvSpPr>
            <p:cNvPr id="19" name="サブタイトル 2">
              <a:extLst>
                <a:ext uri="{FF2B5EF4-FFF2-40B4-BE49-F238E27FC236}">
                  <a16:creationId xmlns:a16="http://schemas.microsoft.com/office/drawing/2014/main" id="{8F39B904-94F3-4682-A2F0-AFE2DF02140C}"/>
                </a:ext>
              </a:extLst>
            </p:cNvPr>
            <p:cNvSpPr txBox="1">
              <a:spLocks/>
            </p:cNvSpPr>
            <p:nvPr/>
          </p:nvSpPr>
          <p:spPr>
            <a:xfrm>
              <a:off x="6119428" y="3965710"/>
              <a:ext cx="2953216" cy="6189150"/>
            </a:xfrm>
            <a:prstGeom prst="rect">
              <a:avLst/>
            </a:prstGeom>
            <a:effectLst/>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sz="1400" dirty="0">
                <a:solidFill>
                  <a:schemeClr val="tx1"/>
                </a:solidFill>
              </a:endParaRPr>
            </a:p>
          </p:txBody>
        </p:sp>
        <p:sp>
          <p:nvSpPr>
            <p:cNvPr id="20" name="正方形/長方形 19">
              <a:extLst>
                <a:ext uri="{FF2B5EF4-FFF2-40B4-BE49-F238E27FC236}">
                  <a16:creationId xmlns:a16="http://schemas.microsoft.com/office/drawing/2014/main" id="{00AFC305-FE95-49C7-8D58-ABAC443F938A}"/>
                </a:ext>
              </a:extLst>
            </p:cNvPr>
            <p:cNvSpPr/>
            <p:nvPr/>
          </p:nvSpPr>
          <p:spPr>
            <a:xfrm>
              <a:off x="6148960" y="4048070"/>
              <a:ext cx="2894152" cy="110057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900" dirty="0">
                  <a:latin typeface="Meiryo UI" panose="020B0604030504040204" pitchFamily="50" charset="-128"/>
                  <a:ea typeface="Meiryo UI" panose="020B0604030504040204" pitchFamily="50" charset="-128"/>
                </a:rPr>
                <a:t>　</a:t>
              </a:r>
            </a:p>
          </p:txBody>
        </p:sp>
        <p:sp>
          <p:nvSpPr>
            <p:cNvPr id="21" name="正方形/長方形 20">
              <a:extLst>
                <a:ext uri="{FF2B5EF4-FFF2-40B4-BE49-F238E27FC236}">
                  <a16:creationId xmlns:a16="http://schemas.microsoft.com/office/drawing/2014/main" id="{86F9F046-A741-4BA0-B8BD-2D72776B81E0}"/>
                </a:ext>
              </a:extLst>
            </p:cNvPr>
            <p:cNvSpPr/>
            <p:nvPr/>
          </p:nvSpPr>
          <p:spPr>
            <a:xfrm>
              <a:off x="6115122" y="3165742"/>
              <a:ext cx="2953216" cy="3993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５　外国人医療体制情報発信事業</a:t>
              </a:r>
            </a:p>
            <a:p>
              <a:pPr algn="ctr"/>
              <a:r>
                <a:rPr kumimoji="1" lang="en-US" altLang="ja-JP" sz="1000" u="sng" dirty="0">
                  <a:latin typeface="Meiryo UI" panose="020B0604030504040204" pitchFamily="50" charset="-128"/>
                  <a:ea typeface="Meiryo UI" panose="020B0604030504040204" pitchFamily="50" charset="-128"/>
                </a:rPr>
                <a:t>【R7</a:t>
              </a:r>
              <a:r>
                <a:rPr kumimoji="1" lang="ja-JP" altLang="en-US" sz="1000" u="sng" dirty="0">
                  <a:latin typeface="Meiryo UI" panose="020B0604030504040204" pitchFamily="50" charset="-128"/>
                  <a:ea typeface="Meiryo UI" panose="020B0604030504040204" pitchFamily="50" charset="-128"/>
                </a:rPr>
                <a:t>予算要求額：</a:t>
              </a:r>
              <a:r>
                <a:rPr lang="en-US" altLang="ja-JP" sz="1000" u="sng" dirty="0">
                  <a:latin typeface="Meiryo UI" panose="020B0604030504040204" pitchFamily="50" charset="-128"/>
                  <a:ea typeface="Meiryo UI" panose="020B0604030504040204" pitchFamily="50" charset="-128"/>
                </a:rPr>
                <a:t>6,093</a:t>
              </a:r>
              <a:r>
                <a:rPr kumimoji="1" lang="ja-JP" altLang="en-US" sz="1000" u="sng" dirty="0">
                  <a:latin typeface="Meiryo UI" panose="020B0604030504040204" pitchFamily="50" charset="-128"/>
                  <a:ea typeface="Meiryo UI" panose="020B0604030504040204" pitchFamily="50" charset="-128"/>
                </a:rPr>
                <a:t>千円</a:t>
              </a:r>
              <a:r>
                <a:rPr kumimoji="1" lang="en-US" altLang="ja-JP" sz="1000" u="sng"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予算額：</a:t>
              </a:r>
              <a:r>
                <a:rPr lang="en-US" altLang="ja-JP" sz="1000" dirty="0">
                  <a:latin typeface="Meiryo UI" panose="020B0604030504040204" pitchFamily="50" charset="-128"/>
                  <a:ea typeface="Meiryo UI" panose="020B0604030504040204" pitchFamily="50" charset="-128"/>
                </a:rPr>
                <a:t>17,561</a:t>
              </a:r>
              <a:r>
                <a:rPr lang="ja-JP" altLang="en-US" sz="1000" dirty="0">
                  <a:latin typeface="Meiryo UI" panose="020B0604030504040204" pitchFamily="50" charset="-128"/>
                  <a:ea typeface="Meiryo UI" panose="020B0604030504040204" pitchFamily="50" charset="-128"/>
                </a:rPr>
                <a:t>千円）</a:t>
              </a:r>
              <a:endParaRPr kumimoji="1" lang="en-US" altLang="ja-JP" sz="1000" u="sng" dirty="0">
                <a:latin typeface="Meiryo UI" panose="020B0604030504040204" pitchFamily="50" charset="-128"/>
                <a:ea typeface="Meiryo UI" panose="020B0604030504040204" pitchFamily="50" charset="-128"/>
              </a:endParaRPr>
            </a:p>
          </p:txBody>
        </p:sp>
      </p:grpSp>
      <p:sp>
        <p:nvSpPr>
          <p:cNvPr id="23" name="正方形/長方形 22">
            <a:extLst>
              <a:ext uri="{FF2B5EF4-FFF2-40B4-BE49-F238E27FC236}">
                <a16:creationId xmlns:a16="http://schemas.microsoft.com/office/drawing/2014/main" id="{BEB46C39-AF2F-40B7-BD04-74E5153EBEBD}"/>
              </a:ext>
            </a:extLst>
          </p:cNvPr>
          <p:cNvSpPr/>
          <p:nvPr/>
        </p:nvSpPr>
        <p:spPr>
          <a:xfrm>
            <a:off x="76389" y="978783"/>
            <a:ext cx="9000000" cy="216000"/>
          </a:xfrm>
          <a:prstGeom prst="rect">
            <a:avLst/>
          </a:prstGeom>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900" b="1" dirty="0">
                <a:latin typeface="HGPｺﾞｼｯｸM" panose="020B0600000000000000" pitchFamily="50" charset="-128"/>
                <a:ea typeface="HGPｺﾞｼｯｸM" panose="020B0600000000000000" pitchFamily="50" charset="-128"/>
              </a:rPr>
              <a:t>情報発信</a:t>
            </a:r>
            <a:endParaRPr kumimoji="1" lang="ja-JP" altLang="en-US" sz="900" b="1" dirty="0">
              <a:latin typeface="HGPｺﾞｼｯｸM" panose="020B0600000000000000" pitchFamily="50" charset="-128"/>
              <a:ea typeface="HGPｺﾞｼｯｸM" panose="020B0600000000000000" pitchFamily="50" charset="-128"/>
            </a:endParaRPr>
          </a:p>
        </p:txBody>
      </p:sp>
      <p:sp>
        <p:nvSpPr>
          <p:cNvPr id="25" name="テキスト ボックス 24">
            <a:extLst>
              <a:ext uri="{FF2B5EF4-FFF2-40B4-BE49-F238E27FC236}">
                <a16:creationId xmlns:a16="http://schemas.microsoft.com/office/drawing/2014/main" id="{191B3FA4-7F3E-45D1-B36B-CD4CD21D8E91}"/>
              </a:ext>
            </a:extLst>
          </p:cNvPr>
          <p:cNvSpPr txBox="1"/>
          <p:nvPr/>
        </p:nvSpPr>
        <p:spPr>
          <a:xfrm>
            <a:off x="157611" y="1328338"/>
            <a:ext cx="8820000" cy="828000"/>
          </a:xfrm>
          <a:prstGeom prst="rect">
            <a:avLst/>
          </a:prstGeom>
          <a:noFill/>
        </p:spPr>
        <p:txBody>
          <a:bodyPr wrap="square">
            <a:spAutoFit/>
          </a:bodyPr>
          <a:lstStyle/>
          <a:p>
            <a:r>
              <a:rPr lang="ja-JP" altLang="en-US" sz="1200" b="1" dirty="0">
                <a:latin typeface="Meiryo UI" panose="020B0604030504040204" pitchFamily="50" charset="-128"/>
                <a:ea typeface="Meiryo UI" panose="020B0604030504040204" pitchFamily="50" charset="-128"/>
              </a:rPr>
              <a:t>（１）</a:t>
            </a:r>
            <a:r>
              <a:rPr kumimoji="1" lang="ja-JP" altLang="en-US" sz="1200" b="1" dirty="0">
                <a:latin typeface="Meiryo UI" panose="020B0604030504040204" pitchFamily="50" charset="-128"/>
                <a:ea typeface="Meiryo UI" panose="020B0604030504040204" pitchFamily="50" charset="-128"/>
              </a:rPr>
              <a:t>外国人医療体制情報発信事業</a:t>
            </a:r>
            <a:r>
              <a:rPr kumimoji="1"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予算額：</a:t>
            </a:r>
            <a:r>
              <a:rPr lang="en-US" altLang="ja-JP" sz="1200" dirty="0">
                <a:latin typeface="Meiryo UI" panose="020B0604030504040204" pitchFamily="50" charset="-128"/>
                <a:ea typeface="Meiryo UI" panose="020B0604030504040204" pitchFamily="50" charset="-128"/>
              </a:rPr>
              <a:t>1,093</a:t>
            </a:r>
            <a:r>
              <a:rPr lang="ja-JP" altLang="en-US" sz="1200" dirty="0">
                <a:latin typeface="Meiryo UI" panose="020B0604030504040204" pitchFamily="50" charset="-128"/>
                <a:ea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来阪・在留外国人等を対象に医療情報等の発信を目的とした多言語情報ポータルサイト「おおさかメディカルネット </a:t>
            </a:r>
            <a:r>
              <a:rPr lang="en-US" altLang="ja-JP" sz="1200" dirty="0">
                <a:latin typeface="Meiryo UI" panose="020B0604030504040204" pitchFamily="50" charset="-128"/>
                <a:ea typeface="Meiryo UI" panose="020B0604030504040204" pitchFamily="50" charset="-128"/>
              </a:rPr>
              <a:t>for</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Foreigners</a:t>
            </a:r>
            <a:r>
              <a:rPr lang="ja-JP" altLang="en-US" sz="1200" dirty="0">
                <a:latin typeface="Meiryo UI" panose="020B0604030504040204" pitchFamily="50" charset="-128"/>
                <a:ea typeface="Meiryo UI" panose="020B0604030504040204" pitchFamily="50" charset="-128"/>
              </a:rPr>
              <a:t>」の掲載</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内容をアップデート（追記・修正・削除等）する。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「外国人患者受入れ医療機関」にかかる情報をはじめ、外国人にとって役立つ医療情報について、時点修正を行う。</a:t>
            </a:r>
            <a:endParaRPr lang="en-US" altLang="ja-JP" sz="12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7048279D-E2BA-4D9D-9747-B99B7E19A5DE}"/>
              </a:ext>
            </a:extLst>
          </p:cNvPr>
          <p:cNvSpPr/>
          <p:nvPr/>
        </p:nvSpPr>
        <p:spPr>
          <a:xfrm>
            <a:off x="170734" y="2318980"/>
            <a:ext cx="8820001" cy="3780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900" dirty="0">
                <a:latin typeface="Meiryo UI" panose="020B0604030504040204" pitchFamily="50" charset="-128"/>
                <a:ea typeface="Meiryo UI" panose="020B0604030504040204" pitchFamily="50" charset="-128"/>
              </a:rPr>
              <a:t>　</a:t>
            </a:r>
          </a:p>
        </p:txBody>
      </p:sp>
      <p:sp>
        <p:nvSpPr>
          <p:cNvPr id="26" name="テキスト ボックス 25">
            <a:extLst>
              <a:ext uri="{FF2B5EF4-FFF2-40B4-BE49-F238E27FC236}">
                <a16:creationId xmlns:a16="http://schemas.microsoft.com/office/drawing/2014/main" id="{2CA718E9-3E71-4A56-94A7-F7D2B20D6F56}"/>
              </a:ext>
            </a:extLst>
          </p:cNvPr>
          <p:cNvSpPr txBox="1"/>
          <p:nvPr/>
        </p:nvSpPr>
        <p:spPr>
          <a:xfrm>
            <a:off x="171869" y="2382799"/>
            <a:ext cx="8820000" cy="3785652"/>
          </a:xfrm>
          <a:prstGeom prst="rect">
            <a:avLst/>
          </a:prstGeom>
          <a:noFill/>
        </p:spPr>
        <p:txBody>
          <a:bodyPr wrap="square">
            <a:spAutoFit/>
          </a:bodyPr>
          <a:lstStyle/>
          <a:p>
            <a:r>
              <a:rPr lang="ja-JP" altLang="en-US" sz="1200" b="1" dirty="0">
                <a:latin typeface="Meiryo UI" panose="020B0604030504040204" pitchFamily="50" charset="-128"/>
                <a:ea typeface="Meiryo UI" panose="020B0604030504040204" pitchFamily="50" charset="-128"/>
              </a:rPr>
              <a:t>（２）外国人向け医療情報整備事業</a:t>
            </a:r>
            <a:r>
              <a:rPr lang="en-US" altLang="ja-JP" sz="12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予算額：</a:t>
            </a:r>
            <a:r>
              <a:rPr lang="en-US" altLang="ja-JP" sz="1200" dirty="0">
                <a:latin typeface="Meiryo UI" panose="020B0604030504040204" pitchFamily="50" charset="-128"/>
                <a:ea typeface="Meiryo UI" panose="020B0604030504040204" pitchFamily="50" charset="-128"/>
              </a:rPr>
              <a:t>5,000</a:t>
            </a:r>
            <a:r>
              <a:rPr lang="ja-JP" altLang="en-US" sz="1200" dirty="0">
                <a:latin typeface="Meiryo UI" panose="020B0604030504040204" pitchFamily="50" charset="-128"/>
                <a:ea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万博を契機に増加が見込まれる来阪外国人が、急なケガや疾病により医療機関の受診が必要となった際に必要となる情報の入手に課題が</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あるため、外国人向け医療情報提供サイト「おおさかメディカルネット </a:t>
            </a:r>
            <a:r>
              <a:rPr lang="en-US" altLang="ja-JP" sz="1200" dirty="0">
                <a:latin typeface="Meiryo UI" panose="020B0604030504040204" pitchFamily="50" charset="-128"/>
                <a:ea typeface="Meiryo UI" panose="020B0604030504040204" pitchFamily="50" charset="-128"/>
              </a:rPr>
              <a:t>for Foreigners</a:t>
            </a:r>
            <a:r>
              <a:rPr lang="ja-JP" altLang="en-US" sz="1200" dirty="0">
                <a:latin typeface="Meiryo UI" panose="020B0604030504040204" pitchFamily="50" charset="-128"/>
                <a:ea typeface="Meiryo UI" panose="020B0604030504040204" pitchFamily="50" charset="-128"/>
              </a:rPr>
              <a:t>」の内容の充実及びサイトの周知を行う。</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来阪外国人に「おおさかメディカルネット </a:t>
            </a:r>
            <a:r>
              <a:rPr lang="en-US" altLang="ja-JP" sz="1200" dirty="0">
                <a:latin typeface="Meiryo UI" panose="020B0604030504040204" pitchFamily="50" charset="-128"/>
                <a:ea typeface="Meiryo UI" panose="020B0604030504040204" pitchFamily="50" charset="-128"/>
              </a:rPr>
              <a:t>Foreigners</a:t>
            </a:r>
            <a:r>
              <a:rPr lang="ja-JP" altLang="en-US" sz="1200" dirty="0">
                <a:latin typeface="Meiryo UI" panose="020B0604030504040204" pitchFamily="50" charset="-128"/>
                <a:ea typeface="Meiryo UI" panose="020B0604030504040204" pitchFamily="50" charset="-128"/>
              </a:rPr>
              <a:t>」を周知するための周知資材を宿泊施設、　</a:t>
            </a:r>
          </a:p>
          <a:p>
            <a:r>
              <a:rPr lang="ja-JP" altLang="en-US" sz="1200" dirty="0">
                <a:latin typeface="Meiryo UI" panose="020B0604030504040204" pitchFamily="50" charset="-128"/>
                <a:ea typeface="Meiryo UI" panose="020B0604030504040204" pitchFamily="50" charset="-128"/>
              </a:rPr>
              <a:t>    観光案内所の他、交通広告、</a:t>
            </a:r>
            <a:r>
              <a:rPr lang="en-US" altLang="ja-JP" sz="1200" dirty="0">
                <a:latin typeface="Meiryo UI" panose="020B0604030504040204" pitchFamily="50" charset="-128"/>
                <a:ea typeface="Meiryo UI" panose="020B0604030504040204" pitchFamily="50" charset="-128"/>
              </a:rPr>
              <a:t>WEB</a:t>
            </a:r>
            <a:r>
              <a:rPr lang="ja-JP" altLang="en-US" sz="1200" dirty="0">
                <a:latin typeface="Meiryo UI" panose="020B0604030504040204" pitchFamily="50" charset="-128"/>
                <a:ea typeface="Meiryo UI" panose="020B0604030504040204" pitchFamily="50" charset="-128"/>
              </a:rPr>
              <a:t>広告など、様々な媒体を活用し情報発信を行う。</a:t>
            </a:r>
          </a:p>
          <a:p>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令和</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年度から実施している、「 </a:t>
            </a:r>
            <a:r>
              <a:rPr lang="en-US" altLang="ja-JP" sz="1200" dirty="0">
                <a:latin typeface="Meiryo UI" panose="020B0604030504040204" pitchFamily="50" charset="-128"/>
                <a:ea typeface="Meiryo UI" panose="020B0604030504040204" pitchFamily="50" charset="-128"/>
              </a:rPr>
              <a:t>Japan Visitor Hotline </a:t>
            </a:r>
            <a:r>
              <a:rPr lang="ja-JP" altLang="en-US" sz="1200" dirty="0">
                <a:latin typeface="Meiryo UI" panose="020B0604030504040204" pitchFamily="50" charset="-128"/>
                <a:ea typeface="Meiryo UI" panose="020B0604030504040204" pitchFamily="50" charset="-128"/>
              </a:rPr>
              <a:t>」による多言語対応可能な医療機関の紹介や医療のかかり方動画</a:t>
            </a:r>
          </a:p>
          <a:p>
            <a:r>
              <a:rPr lang="ja-JP" altLang="en-US" sz="1200" dirty="0">
                <a:latin typeface="Meiryo UI" panose="020B0604030504040204" pitchFamily="50" charset="-128"/>
                <a:ea typeface="Meiryo UI" panose="020B0604030504040204" pitchFamily="50" charset="-128"/>
              </a:rPr>
              <a:t>　　は、「おおさかメディカルネット </a:t>
            </a:r>
            <a:r>
              <a:rPr lang="en-US" altLang="ja-JP" sz="1200" dirty="0">
                <a:latin typeface="Meiryo UI" panose="020B0604030504040204" pitchFamily="50" charset="-128"/>
                <a:ea typeface="Meiryo UI" panose="020B0604030504040204" pitchFamily="50" charset="-128"/>
              </a:rPr>
              <a:t>for Foreigners </a:t>
            </a:r>
            <a:r>
              <a:rPr lang="ja-JP" altLang="en-US" sz="1200" dirty="0">
                <a:latin typeface="Meiryo UI" panose="020B0604030504040204" pitchFamily="50" charset="-128"/>
                <a:ea typeface="Meiryo UI" panose="020B0604030504040204" pitchFamily="50" charset="-128"/>
              </a:rPr>
              <a:t>」を通じて発信を行うが、現状、外国人に対し、当該サイトの周知が充分とは言え</a:t>
            </a:r>
          </a:p>
          <a:p>
            <a:r>
              <a:rPr lang="ja-JP" altLang="en-US" sz="1200" dirty="0">
                <a:latin typeface="Meiryo UI" panose="020B0604030504040204" pitchFamily="50" charset="-128"/>
                <a:ea typeface="Meiryo UI" panose="020B0604030504040204" pitchFamily="50" charset="-128"/>
              </a:rPr>
              <a:t>　　ないため、引き続き、令和６年度に作成した周知資材を用いて、宿泊施設、観光案内所の他、交通広告や</a:t>
            </a:r>
            <a:r>
              <a:rPr lang="en-US" altLang="ja-JP" sz="1200" dirty="0">
                <a:latin typeface="Meiryo UI" panose="020B0604030504040204" pitchFamily="50" charset="-128"/>
                <a:ea typeface="Meiryo UI" panose="020B0604030504040204" pitchFamily="50" charset="-128"/>
              </a:rPr>
              <a:t>WEB</a:t>
            </a:r>
            <a:r>
              <a:rPr lang="ja-JP" altLang="en-US" sz="1200" dirty="0">
                <a:latin typeface="Meiryo UI" panose="020B0604030504040204" pitchFamily="50" charset="-128"/>
                <a:ea typeface="Meiryo UI" panose="020B0604030504040204" pitchFamily="50" charset="-128"/>
              </a:rPr>
              <a:t>広告など、</a:t>
            </a:r>
          </a:p>
          <a:p>
            <a:r>
              <a:rPr lang="ja-JP" altLang="en-US" sz="1200" dirty="0">
                <a:latin typeface="Meiryo UI" panose="020B0604030504040204" pitchFamily="50" charset="-128"/>
                <a:ea typeface="Meiryo UI" panose="020B0604030504040204" pitchFamily="50" charset="-128"/>
              </a:rPr>
              <a:t>　　様々な媒体を活用し情報発信を行う。</a:t>
            </a:r>
          </a:p>
          <a:p>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周知資材（令和６年度作成）について</a:t>
            </a:r>
          </a:p>
          <a:p>
            <a:r>
              <a:rPr lang="ja-JP" altLang="en-US" sz="1200" dirty="0">
                <a:latin typeface="Meiryo UI" panose="020B0604030504040204" pitchFamily="50" charset="-128"/>
                <a:ea typeface="Meiryo UI" panose="020B0604030504040204" pitchFamily="50" charset="-128"/>
              </a:rPr>
              <a:t>　　・急な病気やケガになった際にすぐアクセスできる「携帯性」を考慮し、「クレジットカード型の周知資材」を作成する。</a:t>
            </a:r>
          </a:p>
          <a:p>
            <a:r>
              <a:rPr lang="ja-JP" altLang="en-US" sz="1200" dirty="0">
                <a:latin typeface="Meiryo UI" panose="020B0604030504040204" pitchFamily="50" charset="-128"/>
                <a:ea typeface="Meiryo UI" panose="020B0604030504040204" pitchFamily="50" charset="-128"/>
              </a:rPr>
              <a:t>　　・外国人観光客の興味を引くデザインとして、「キャラクター（もずやん）」や「大阪の名所（大阪城など）」を掲載する。</a:t>
            </a:r>
          </a:p>
          <a:p>
            <a:r>
              <a:rPr lang="ja-JP" altLang="en-US" sz="1200" dirty="0">
                <a:latin typeface="Meiryo UI" panose="020B0604030504040204" pitchFamily="50" charset="-128"/>
                <a:ea typeface="Meiryo UI" panose="020B0604030504040204" pitchFamily="50" charset="-128"/>
              </a:rPr>
              <a:t>　　・来阪外国人の動線を考慮し、以下のポイントに「クレジットカード型の周知資材」を設置する。</a:t>
            </a:r>
          </a:p>
          <a:p>
            <a:r>
              <a:rPr lang="ja-JP" altLang="en-US" sz="1200" dirty="0">
                <a:latin typeface="Meiryo UI" panose="020B0604030504040204" pitchFamily="50" charset="-128"/>
                <a:ea typeface="Meiryo UI" panose="020B0604030504040204" pitchFamily="50" charset="-128"/>
              </a:rPr>
              <a:t>　　　① 関空の国際線到着ロビー内の「関西ツーリストインフォメーションセンター」及び「関西空港駅等の主要駅」</a:t>
            </a:r>
          </a:p>
          <a:p>
            <a:r>
              <a:rPr lang="ja-JP" altLang="en-US" sz="1200" dirty="0">
                <a:latin typeface="Meiryo UI" panose="020B0604030504040204" pitchFamily="50" charset="-128"/>
                <a:ea typeface="Meiryo UI" panose="020B0604030504040204" pitchFamily="50" charset="-128"/>
              </a:rPr>
              <a:t>　　　② 大阪市内の観光案内所（梅田・新大阪・難波）</a:t>
            </a:r>
          </a:p>
          <a:p>
            <a:r>
              <a:rPr lang="ja-JP" altLang="en-US" sz="1200" dirty="0">
                <a:latin typeface="Meiryo UI" panose="020B0604030504040204" pitchFamily="50" charset="-128"/>
                <a:ea typeface="Meiryo UI" panose="020B0604030504040204" pitchFamily="50" charset="-128"/>
              </a:rPr>
              <a:t>　　　③ ホテル・旅館のロビー など</a:t>
            </a:r>
          </a:p>
          <a:p>
            <a:endParaRPr lang="ja-JP" altLang="en-US" sz="12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FCF80B25-0C90-4991-B073-6E9838DE267D}"/>
              </a:ext>
            </a:extLst>
          </p:cNvPr>
          <p:cNvSpPr txBox="1"/>
          <p:nvPr/>
        </p:nvSpPr>
        <p:spPr>
          <a:xfrm>
            <a:off x="8718538" y="6492975"/>
            <a:ext cx="540000" cy="369332"/>
          </a:xfrm>
          <a:prstGeom prst="rect">
            <a:avLst/>
          </a:prstGeom>
          <a:noFill/>
        </p:spPr>
        <p:txBody>
          <a:bodyPr wrap="square" rtlCol="0" anchor="ctr">
            <a:spAutoFit/>
          </a:bodyPr>
          <a:lstStyle/>
          <a:p>
            <a:pPr algn="ctr"/>
            <a:r>
              <a:rPr lang="ja-JP" altLang="en-US" dirty="0"/>
              <a:t>８</a:t>
            </a:r>
            <a:endParaRPr kumimoji="1" lang="ja-JP" altLang="en-US" dirty="0"/>
          </a:p>
        </p:txBody>
      </p:sp>
    </p:spTree>
    <p:extLst>
      <p:ext uri="{BB962C8B-B14F-4D97-AF65-F5344CB8AC3E}">
        <p14:creationId xmlns:p14="http://schemas.microsoft.com/office/powerpoint/2010/main" val="2854236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68198" y="514921"/>
            <a:ext cx="9000000" cy="630000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6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400" b="1"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endParaRPr lang="en-US" altLang="ja-JP" sz="1200" dirty="0">
              <a:solidFill>
                <a:schemeClr val="tx1"/>
              </a:solidFill>
              <a:latin typeface="Meiryo UI" panose="020B0604030504040204" pitchFamily="50" charset="-128"/>
              <a:ea typeface="Meiryo UI" panose="020B0604030504040204" pitchFamily="50" charset="-128"/>
            </a:endParaRPr>
          </a:p>
          <a:p>
            <a:pPr algn="l"/>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158188" y="847164"/>
            <a:ext cx="8820000" cy="576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外国人観光客に安心して旅行していただくため、けがや病気が重篤化する前に受診できる多言語対応可能な医療機関を</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拡充し、外国人患者受入体制を整備する。</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B6EF87B-DB20-4253-9782-3C634FAD5830}" type="slidenum">
              <a:rPr kumimoji="1" lang="ja-JP" altLang="en-US" smtClean="0"/>
              <a:t>9</a:t>
            </a:fld>
            <a:endParaRPr kumimoji="1" lang="ja-JP" altLang="en-US"/>
          </a:p>
        </p:txBody>
      </p:sp>
      <p:sp>
        <p:nvSpPr>
          <p:cNvPr id="2" name="角丸四角形 1"/>
          <p:cNvSpPr/>
          <p:nvPr/>
        </p:nvSpPr>
        <p:spPr>
          <a:xfrm>
            <a:off x="166081" y="1822300"/>
            <a:ext cx="8820000" cy="2016000"/>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1400" b="1" dirty="0">
                <a:solidFill>
                  <a:schemeClr val="tx1"/>
                </a:solidFill>
                <a:latin typeface="Meiryo UI" panose="020B0604030504040204" pitchFamily="50" charset="-128"/>
                <a:ea typeface="Meiryo UI" panose="020B0604030504040204" pitchFamily="50" charset="-128"/>
              </a:rPr>
              <a:t>○外国人患者受入れ研修事業</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「外国人患者受入れ医療コーディネーター」等の意見を取り入れた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外国人患者受入れ研修を実施し、外国人患者受入れ医療機関</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の対応力向上を図る。</a:t>
            </a:r>
            <a:endParaRPr lang="en-US" altLang="ja-JP" sz="14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対　　象</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府内医療機関</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開　　催</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府内４カ所（北部１回、中部２回、南部１回を想定）</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内　　容</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実務を想定したロールプレイング研修＋</a:t>
            </a:r>
            <a:r>
              <a:rPr lang="en-US" altLang="ja-JP" sz="1400" dirty="0">
                <a:solidFill>
                  <a:schemeClr val="tx1"/>
                </a:solidFill>
                <a:latin typeface="Meiryo UI" panose="020B0604030504040204" pitchFamily="50" charset="-128"/>
                <a:ea typeface="Meiryo UI" panose="020B0604030504040204" pitchFamily="50" charset="-128"/>
              </a:rPr>
              <a:t>e</a:t>
            </a:r>
            <a:r>
              <a:rPr lang="ja-JP" altLang="en-US" sz="1400" dirty="0">
                <a:solidFill>
                  <a:schemeClr val="tx1"/>
                </a:solidFill>
                <a:latin typeface="Meiryo UI" panose="020B0604030504040204" pitchFamily="50" charset="-128"/>
                <a:ea typeface="Meiryo UI" panose="020B0604030504040204" pitchFamily="50" charset="-128"/>
              </a:rPr>
              <a:t>ラーニング動画作成</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330390" y="5222036"/>
            <a:ext cx="8609441" cy="1420135"/>
          </a:xfrm>
          <a:prstGeom prst="roundRect">
            <a:avLst>
              <a:gd name="adj" fmla="val 476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25" name="角丸四角形 24"/>
          <p:cNvSpPr/>
          <p:nvPr/>
        </p:nvSpPr>
        <p:spPr>
          <a:xfrm>
            <a:off x="158188" y="4243169"/>
            <a:ext cx="8820000" cy="2520000"/>
          </a:xfrm>
          <a:prstGeom prst="roundRect">
            <a:avLst>
              <a:gd name="adj" fmla="val 0"/>
            </a:avLst>
          </a:prstGeom>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1400" b="1" dirty="0">
                <a:solidFill>
                  <a:schemeClr val="tx1"/>
                </a:solidFill>
                <a:latin typeface="Meiryo UI" panose="020B0604030504040204" pitchFamily="50" charset="-128"/>
                <a:ea typeface="Meiryo UI" panose="020B0604030504040204" pitchFamily="50" charset="-128"/>
              </a:rPr>
              <a:t>○外国人患者受入れ医療機関における患者受入れ環境整備事業</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500" dirty="0">
              <a:solidFill>
                <a:srgbClr val="FF0000"/>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外国人患者受入れの障壁となる医療費未収金リスク低減</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１）</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につながる費用を補助することで、新規の外国人患者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受入れ医療機関の増加及び既存の外国人患者受入れ医療機関</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による外国人患者へのサービス向上を図る。　</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病　 院</a:t>
            </a:r>
            <a:r>
              <a:rPr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1100" dirty="0">
                <a:solidFill>
                  <a:schemeClr val="tx1"/>
                </a:solidFill>
                <a:latin typeface="Meiryo UI" panose="020B0604030504040204" pitchFamily="50" charset="-128"/>
                <a:ea typeface="Meiryo UI" panose="020B0604030504040204" pitchFamily="50" charset="-128"/>
              </a:rPr>
              <a:t>補助上限額（各支援メニュー合計）：</a:t>
            </a:r>
            <a:r>
              <a:rPr lang="en-US" altLang="ja-JP" sz="1100" b="1" u="sng" dirty="0">
                <a:solidFill>
                  <a:schemeClr val="tx1"/>
                </a:solidFill>
                <a:latin typeface="Meiryo UI" panose="020B0604030504040204" pitchFamily="50" charset="-128"/>
                <a:ea typeface="Meiryo UI" panose="020B0604030504040204" pitchFamily="50" charset="-128"/>
              </a:rPr>
              <a:t>20</a:t>
            </a:r>
            <a:r>
              <a:rPr lang="ja-JP" altLang="en-US" sz="1100" b="1" u="sng" dirty="0">
                <a:solidFill>
                  <a:schemeClr val="tx1"/>
                </a:solidFill>
                <a:latin typeface="Meiryo UI" panose="020B0604030504040204" pitchFamily="50" charset="-128"/>
                <a:ea typeface="Meiryo UI" panose="020B0604030504040204" pitchFamily="50" charset="-128"/>
              </a:rPr>
              <a:t>万円</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rPr>
              <a:t>病院）</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２）</a:t>
            </a:r>
            <a:endParaRPr lang="en-US" altLang="ja-JP" sz="800" dirty="0">
              <a:solidFill>
                <a:schemeClr val="tx1"/>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診療所</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補助上限額（各支援メニュー合計）：</a:t>
            </a:r>
            <a:r>
              <a:rPr lang="en-US" altLang="ja-JP" sz="1100" b="1" u="sng" dirty="0">
                <a:solidFill>
                  <a:schemeClr val="tx1"/>
                </a:solidFill>
                <a:latin typeface="Meiryo UI" panose="020B0604030504040204" pitchFamily="50" charset="-128"/>
                <a:ea typeface="Meiryo UI" panose="020B0604030504040204" pitchFamily="50" charset="-128"/>
              </a:rPr>
              <a:t>10</a:t>
            </a:r>
            <a:r>
              <a:rPr lang="ja-JP" altLang="en-US" sz="1100" b="1" u="sng" dirty="0">
                <a:solidFill>
                  <a:schemeClr val="tx1"/>
                </a:solidFill>
                <a:latin typeface="Meiryo UI" panose="020B0604030504040204" pitchFamily="50" charset="-128"/>
                <a:ea typeface="Meiryo UI" panose="020B0604030504040204" pitchFamily="50" charset="-128"/>
              </a:rPr>
              <a:t>万円</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150</a:t>
            </a:r>
            <a:r>
              <a:rPr lang="ja-JP" altLang="en-US" sz="1100" dirty="0">
                <a:solidFill>
                  <a:schemeClr val="tx1"/>
                </a:solidFill>
                <a:latin typeface="Meiryo UI" panose="020B0604030504040204" pitchFamily="50" charset="-128"/>
                <a:ea typeface="Meiryo UI" panose="020B0604030504040204" pitchFamily="50" charset="-128"/>
              </a:rPr>
              <a:t>診療所）</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２）</a:t>
            </a:r>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１：国家要望にて、医療費未収金に対する国による補填事業の検討や財源措置に</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1000" dirty="0">
                <a:solidFill>
                  <a:schemeClr val="tx1"/>
                </a:solidFill>
                <a:latin typeface="Meiryo UI" panose="020B0604030504040204" pitchFamily="50" charset="-128"/>
                <a:ea typeface="Meiryo UI" panose="020B0604030504040204" pitchFamily="50" charset="-128"/>
              </a:rPr>
              <a:t>　　　　 ついて国へ要望を実施。</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２：</a:t>
            </a:r>
            <a:r>
              <a:rPr lang="en-US" altLang="ja-JP" sz="1000" dirty="0">
                <a:solidFill>
                  <a:schemeClr val="tx1"/>
                </a:solidFill>
                <a:latin typeface="Meiryo UI" panose="020B0604030504040204" pitchFamily="50" charset="-128"/>
                <a:ea typeface="Meiryo UI" panose="020B0604030504040204" pitchFamily="50" charset="-128"/>
              </a:rPr>
              <a:t>R7</a:t>
            </a:r>
            <a:r>
              <a:rPr lang="ja-JP" altLang="en-US" sz="1000" dirty="0">
                <a:solidFill>
                  <a:schemeClr val="tx1"/>
                </a:solidFill>
                <a:latin typeface="Meiryo UI" panose="020B0604030504040204" pitchFamily="50" charset="-128"/>
                <a:ea typeface="Meiryo UI" panose="020B0604030504040204" pitchFamily="50" charset="-128"/>
              </a:rPr>
              <a:t>年度末の外国人患者受入れ医療機関数はおおよそ</a:t>
            </a:r>
            <a:r>
              <a:rPr lang="en-US" altLang="ja-JP" sz="1000" dirty="0">
                <a:solidFill>
                  <a:schemeClr val="tx1"/>
                </a:solidFill>
                <a:latin typeface="Meiryo UI" panose="020B0604030504040204" pitchFamily="50" charset="-128"/>
                <a:ea typeface="Meiryo UI" panose="020B0604030504040204" pitchFamily="50" charset="-128"/>
              </a:rPr>
              <a:t>100</a:t>
            </a:r>
            <a:r>
              <a:rPr lang="ja-JP" altLang="en-US" sz="1000" dirty="0">
                <a:solidFill>
                  <a:schemeClr val="tx1"/>
                </a:solidFill>
                <a:latin typeface="Meiryo UI" panose="020B0604030504040204" pitchFamily="50" charset="-128"/>
                <a:ea typeface="Meiryo UI" panose="020B0604030504040204" pitchFamily="50" charset="-128"/>
              </a:rPr>
              <a:t>病院、</a:t>
            </a:r>
            <a:r>
              <a:rPr lang="en-US" altLang="ja-JP" sz="1000" dirty="0">
                <a:solidFill>
                  <a:schemeClr val="tx1"/>
                </a:solidFill>
                <a:latin typeface="Meiryo UI" panose="020B0604030504040204" pitchFamily="50" charset="-128"/>
                <a:ea typeface="Meiryo UI" panose="020B0604030504040204" pitchFamily="50" charset="-128"/>
              </a:rPr>
              <a:t>200</a:t>
            </a:r>
            <a:r>
              <a:rPr lang="ja-JP" altLang="en-US" sz="1000" dirty="0">
                <a:solidFill>
                  <a:schemeClr val="tx1"/>
                </a:solidFill>
                <a:latin typeface="Meiryo UI" panose="020B0604030504040204" pitchFamily="50" charset="-128"/>
                <a:ea typeface="Meiryo UI" panose="020B0604030504040204" pitchFamily="50" charset="-128"/>
              </a:rPr>
              <a:t>診療所</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（うち</a:t>
            </a: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新規</a:t>
            </a:r>
            <a:r>
              <a:rPr kumimoji="1" lang="en-US" altLang="ja-JP" sz="1000" dirty="0">
                <a:solidFill>
                  <a:schemeClr val="tx1"/>
                </a:solidFill>
                <a:latin typeface="Meiryo UI" panose="020B0604030504040204" pitchFamily="50" charset="-128"/>
                <a:ea typeface="Meiryo UI" panose="020B0604030504040204" pitchFamily="50" charset="-128"/>
              </a:rPr>
              <a:t>100</a:t>
            </a:r>
            <a:r>
              <a:rPr kumimoji="1" lang="ja-JP" altLang="en-US" sz="1000" dirty="0">
                <a:solidFill>
                  <a:schemeClr val="tx1"/>
                </a:solidFill>
                <a:latin typeface="Meiryo UI" panose="020B0604030504040204" pitchFamily="50" charset="-128"/>
                <a:ea typeface="Meiryo UI" panose="020B0604030504040204" pitchFamily="50" charset="-128"/>
              </a:rPr>
              <a:t>診療所）となる予定であり、既存の外国人患者受入れ医療機関</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100</a:t>
            </a:r>
            <a:r>
              <a:rPr kumimoji="1" lang="ja-JP" altLang="en-US" sz="1000" dirty="0">
                <a:solidFill>
                  <a:schemeClr val="tx1"/>
                </a:solidFill>
                <a:latin typeface="Meiryo UI" panose="020B0604030504040204" pitchFamily="50" charset="-128"/>
                <a:ea typeface="Meiryo UI" panose="020B0604030504040204" pitchFamily="50" charset="-128"/>
              </a:rPr>
              <a:t>病院、</a:t>
            </a:r>
            <a:r>
              <a:rPr kumimoji="1" lang="en-US" altLang="ja-JP" sz="1000" dirty="0">
                <a:solidFill>
                  <a:schemeClr val="tx1"/>
                </a:solidFill>
                <a:latin typeface="Meiryo UI" panose="020B0604030504040204" pitchFamily="50" charset="-128"/>
                <a:ea typeface="Meiryo UI" panose="020B0604030504040204" pitchFamily="50" charset="-128"/>
              </a:rPr>
              <a:t>100</a:t>
            </a:r>
            <a:r>
              <a:rPr kumimoji="1" lang="ja-JP" altLang="en-US" sz="1000" dirty="0">
                <a:solidFill>
                  <a:schemeClr val="tx1"/>
                </a:solidFill>
                <a:latin typeface="Meiryo UI" panose="020B0604030504040204" pitchFamily="50" charset="-128"/>
                <a:ea typeface="Meiryo UI" panose="020B0604030504040204" pitchFamily="50" charset="-128"/>
              </a:rPr>
              <a:t>診療所）の申請率を</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％として設定する。</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33B2E7B6-1CFE-4D01-BE3A-FD9198C24EB0}"/>
              </a:ext>
            </a:extLst>
          </p:cNvPr>
          <p:cNvGrpSpPr/>
          <p:nvPr/>
        </p:nvGrpSpPr>
        <p:grpSpPr>
          <a:xfrm>
            <a:off x="5718165" y="1837724"/>
            <a:ext cx="3149102" cy="1924526"/>
            <a:chOff x="5718165" y="1713432"/>
            <a:chExt cx="3149102" cy="1924526"/>
          </a:xfrm>
        </p:grpSpPr>
        <p:pic>
          <p:nvPicPr>
            <p:cNvPr id="6" name="図 5">
              <a:extLst>
                <a:ext uri="{FF2B5EF4-FFF2-40B4-BE49-F238E27FC236}">
                  <a16:creationId xmlns:a16="http://schemas.microsoft.com/office/drawing/2014/main" id="{EF68E597-DE3C-45E3-9DC8-7CC1D139F80E}"/>
                </a:ext>
              </a:extLst>
            </p:cNvPr>
            <p:cNvPicPr>
              <a:picLocks noChangeAspect="1"/>
            </p:cNvPicPr>
            <p:nvPr/>
          </p:nvPicPr>
          <p:blipFill>
            <a:blip r:embed="rId3"/>
            <a:stretch>
              <a:fillRect/>
            </a:stretch>
          </p:blipFill>
          <p:spPr>
            <a:xfrm>
              <a:off x="6419953" y="1713432"/>
              <a:ext cx="1367314" cy="1924526"/>
            </a:xfrm>
            <a:prstGeom prst="rect">
              <a:avLst/>
            </a:prstGeom>
          </p:spPr>
        </p:pic>
        <p:sp>
          <p:nvSpPr>
            <p:cNvPr id="33" name="吹き出し: 四角形 32">
              <a:extLst>
                <a:ext uri="{FF2B5EF4-FFF2-40B4-BE49-F238E27FC236}">
                  <a16:creationId xmlns:a16="http://schemas.microsoft.com/office/drawing/2014/main" id="{D8CB8709-2665-4156-9687-B78FD95C768B}"/>
                </a:ext>
              </a:extLst>
            </p:cNvPr>
            <p:cNvSpPr/>
            <p:nvPr/>
          </p:nvSpPr>
          <p:spPr>
            <a:xfrm>
              <a:off x="7787267" y="1755428"/>
              <a:ext cx="1080000" cy="540000"/>
            </a:xfrm>
            <a:prstGeom prst="wedgeRectCallout">
              <a:avLst>
                <a:gd name="adj1" fmla="val -72514"/>
                <a:gd name="adj2" fmla="val 698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北部１回</a:t>
              </a:r>
              <a:endParaRPr kumimoji="1" lang="en-US" altLang="ja-JP" dirty="0"/>
            </a:p>
          </p:txBody>
        </p:sp>
        <p:sp>
          <p:nvSpPr>
            <p:cNvPr id="27" name="吹き出し: 四角形 26">
              <a:extLst>
                <a:ext uri="{FF2B5EF4-FFF2-40B4-BE49-F238E27FC236}">
                  <a16:creationId xmlns:a16="http://schemas.microsoft.com/office/drawing/2014/main" id="{BB96A7E5-196B-4DD2-9FA4-A23E057349C0}"/>
                </a:ext>
              </a:extLst>
            </p:cNvPr>
            <p:cNvSpPr/>
            <p:nvPr/>
          </p:nvSpPr>
          <p:spPr>
            <a:xfrm>
              <a:off x="5718165" y="2348880"/>
              <a:ext cx="1080000" cy="540000"/>
            </a:xfrm>
            <a:prstGeom prst="wedgeRectCallout">
              <a:avLst>
                <a:gd name="adj1" fmla="val 76466"/>
                <a:gd name="adj2" fmla="val 14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中部２回</a:t>
              </a:r>
              <a:endParaRPr lang="en-US" altLang="ja-JP" dirty="0"/>
            </a:p>
            <a:p>
              <a:pPr algn="ctr"/>
              <a:r>
                <a:rPr kumimoji="1" lang="ja-JP" altLang="en-US" sz="1100" dirty="0"/>
                <a:t>（大阪市内）</a:t>
              </a:r>
              <a:endParaRPr kumimoji="1" lang="en-US" altLang="ja-JP" sz="1100" dirty="0"/>
            </a:p>
          </p:txBody>
        </p:sp>
        <p:sp>
          <p:nvSpPr>
            <p:cNvPr id="28" name="吹き出し: 四角形 27">
              <a:extLst>
                <a:ext uri="{FF2B5EF4-FFF2-40B4-BE49-F238E27FC236}">
                  <a16:creationId xmlns:a16="http://schemas.microsoft.com/office/drawing/2014/main" id="{8F88384D-DA60-46CC-B0C9-962B9E94315C}"/>
                </a:ext>
              </a:extLst>
            </p:cNvPr>
            <p:cNvSpPr/>
            <p:nvPr/>
          </p:nvSpPr>
          <p:spPr>
            <a:xfrm>
              <a:off x="7787267" y="2984066"/>
              <a:ext cx="1080000" cy="540000"/>
            </a:xfrm>
            <a:prstGeom prst="wedgeRectCallout">
              <a:avLst>
                <a:gd name="adj1" fmla="val -108335"/>
                <a:gd name="adj2" fmla="val -50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南部１回</a:t>
              </a:r>
              <a:endParaRPr kumimoji="1" lang="en-US" altLang="ja-JP" dirty="0"/>
            </a:p>
          </p:txBody>
        </p:sp>
      </p:grpSp>
      <p:graphicFrame>
        <p:nvGraphicFramePr>
          <p:cNvPr id="8" name="表 8">
            <a:extLst>
              <a:ext uri="{FF2B5EF4-FFF2-40B4-BE49-F238E27FC236}">
                <a16:creationId xmlns:a16="http://schemas.microsoft.com/office/drawing/2014/main" id="{1E9929D8-4B59-4EBB-94D8-040CDD4D5831}"/>
              </a:ext>
            </a:extLst>
          </p:cNvPr>
          <p:cNvGraphicFramePr>
            <a:graphicFrameLocks noGrp="1"/>
          </p:cNvGraphicFramePr>
          <p:nvPr/>
        </p:nvGraphicFramePr>
        <p:xfrm>
          <a:off x="5013012" y="5145051"/>
          <a:ext cx="3888000" cy="155448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4864664"/>
                    </a:ext>
                  </a:extLst>
                </a:gridCol>
                <a:gridCol w="2016000">
                  <a:extLst>
                    <a:ext uri="{9D8B030D-6E8A-4147-A177-3AD203B41FA5}">
                      <a16:colId xmlns:a16="http://schemas.microsoft.com/office/drawing/2014/main" val="4235690838"/>
                    </a:ext>
                  </a:extLst>
                </a:gridCol>
                <a:gridCol w="792000">
                  <a:extLst>
                    <a:ext uri="{9D8B030D-6E8A-4147-A177-3AD203B41FA5}">
                      <a16:colId xmlns:a16="http://schemas.microsoft.com/office/drawing/2014/main" val="180090993"/>
                    </a:ext>
                  </a:extLst>
                </a:gridCol>
                <a:gridCol w="792000">
                  <a:extLst>
                    <a:ext uri="{9D8B030D-6E8A-4147-A177-3AD203B41FA5}">
                      <a16:colId xmlns:a16="http://schemas.microsoft.com/office/drawing/2014/main" val="4113618812"/>
                    </a:ext>
                  </a:extLst>
                </a:gridCol>
              </a:tblGrid>
              <a:tr h="180000">
                <a:tc rowSpan="2" gridSpan="2">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補助上限額</a:t>
                      </a:r>
                      <a:endParaRPr kumimoji="1" lang="en-US" altLang="ja-JP" sz="1000" dirty="0">
                        <a:latin typeface="Meiryo UI" panose="020B0604030504040204" pitchFamily="50" charset="-128"/>
                        <a:ea typeface="Meiryo UI" panose="020B0604030504040204" pitchFamily="50" charset="-128"/>
                      </a:endParaRPr>
                    </a:p>
                    <a:p>
                      <a:pPr algn="ctr">
                        <a:lnSpc>
                          <a:spcPct val="100000"/>
                        </a:lnSpc>
                      </a:pPr>
                      <a:r>
                        <a:rPr kumimoji="1" lang="ja-JP" altLang="en-US" sz="1000" dirty="0">
                          <a:latin typeface="Meiryo UI" panose="020B0604030504040204" pitchFamily="50" charset="-128"/>
                          <a:ea typeface="Meiryo UI" panose="020B0604030504040204" pitchFamily="50" charset="-128"/>
                        </a:rPr>
                        <a:t>（補助基準額）</a:t>
                      </a:r>
                      <a:endParaRPr kumimoji="1" lang="en-US" altLang="ja-JP"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hMerge="1">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補助上限額</a:t>
                      </a:r>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病　院</a:t>
                      </a:r>
                      <a:endParaRPr kumimoji="1" lang="en-US" altLang="ja-JP"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診療所</a:t>
                      </a:r>
                      <a:endParaRPr kumimoji="1" lang="en-US" altLang="ja-JP"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119354236"/>
                  </a:ext>
                </a:extLst>
              </a:tr>
              <a:tr h="180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b="1" u="sng" dirty="0">
                          <a:latin typeface="Meiryo UI" panose="020B0604030504040204" pitchFamily="50" charset="-128"/>
                          <a:ea typeface="Meiryo UI" panose="020B0604030504040204" pitchFamily="50" charset="-128"/>
                        </a:rPr>
                        <a:t>20</a:t>
                      </a:r>
                      <a:r>
                        <a:rPr kumimoji="1" lang="ja-JP" altLang="en-US" sz="700" b="1" u="sng" dirty="0">
                          <a:latin typeface="Meiryo UI" panose="020B0604030504040204" pitchFamily="50" charset="-128"/>
                          <a:ea typeface="Meiryo UI" panose="020B0604030504040204" pitchFamily="50" charset="-128"/>
                        </a:rPr>
                        <a:t>万円</a:t>
                      </a:r>
                      <a:endParaRPr kumimoji="1" lang="en-US" altLang="ja-JP" sz="700" b="1" u="sng"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u="sng" dirty="0">
                          <a:latin typeface="Meiryo UI" panose="020B0604030504040204" pitchFamily="50" charset="-128"/>
                          <a:ea typeface="Meiryo UI" panose="020B0604030504040204" pitchFamily="50" charset="-128"/>
                        </a:rPr>
                        <a:t>（</a:t>
                      </a:r>
                      <a:r>
                        <a:rPr kumimoji="1" lang="en-US" altLang="ja-JP" sz="700" b="1" u="sng" dirty="0">
                          <a:latin typeface="Meiryo UI" panose="020B0604030504040204" pitchFamily="50" charset="-128"/>
                          <a:ea typeface="Meiryo UI" panose="020B0604030504040204" pitchFamily="50" charset="-128"/>
                        </a:rPr>
                        <a:t>40</a:t>
                      </a:r>
                      <a:r>
                        <a:rPr kumimoji="1" lang="ja-JP" altLang="en-US" sz="700" b="1" u="sng" dirty="0">
                          <a:latin typeface="Meiryo UI" panose="020B0604030504040204" pitchFamily="50" charset="-128"/>
                          <a:ea typeface="Meiryo UI" panose="020B0604030504040204" pitchFamily="50" charset="-128"/>
                        </a:rPr>
                        <a:t>万円）</a:t>
                      </a:r>
                      <a:endParaRPr kumimoji="1" lang="en-US" altLang="ja-JP" sz="700" b="1" u="sng"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b="1" u="sng" dirty="0">
                          <a:latin typeface="Meiryo UI" panose="020B0604030504040204" pitchFamily="50" charset="-128"/>
                          <a:ea typeface="Meiryo UI" panose="020B0604030504040204" pitchFamily="50" charset="-128"/>
                        </a:rPr>
                        <a:t>10</a:t>
                      </a:r>
                      <a:r>
                        <a:rPr kumimoji="1" lang="ja-JP" altLang="en-US" sz="700" b="1" u="sng" dirty="0">
                          <a:latin typeface="Meiryo UI" panose="020B0604030504040204" pitchFamily="50" charset="-128"/>
                          <a:ea typeface="Meiryo UI" panose="020B0604030504040204" pitchFamily="50" charset="-128"/>
                        </a:rPr>
                        <a:t>万円</a:t>
                      </a:r>
                      <a:endParaRPr kumimoji="1" lang="en-US" altLang="ja-JP" sz="700" b="1" u="sng"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u="sng" dirty="0">
                          <a:latin typeface="Meiryo UI" panose="020B0604030504040204" pitchFamily="50" charset="-128"/>
                          <a:ea typeface="Meiryo UI" panose="020B0604030504040204" pitchFamily="50" charset="-128"/>
                        </a:rPr>
                        <a:t>（</a:t>
                      </a:r>
                      <a:r>
                        <a:rPr kumimoji="1" lang="en-US" altLang="ja-JP" sz="700" b="1" u="sng" dirty="0">
                          <a:latin typeface="Meiryo UI" panose="020B0604030504040204" pitchFamily="50" charset="-128"/>
                          <a:ea typeface="Meiryo UI" panose="020B0604030504040204" pitchFamily="50" charset="-128"/>
                        </a:rPr>
                        <a:t>20</a:t>
                      </a:r>
                      <a:r>
                        <a:rPr kumimoji="1" lang="ja-JP" altLang="en-US" sz="700" b="1" u="sng" dirty="0">
                          <a:latin typeface="Meiryo UI" panose="020B0604030504040204" pitchFamily="50" charset="-128"/>
                          <a:ea typeface="Meiryo UI" panose="020B0604030504040204" pitchFamily="50" charset="-128"/>
                        </a:rPr>
                        <a:t>万円）</a:t>
                      </a:r>
                      <a:endParaRPr kumimoji="1" lang="en-US" altLang="ja-JP" sz="700" b="1" u="sng"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3309111231"/>
                  </a:ext>
                </a:extLst>
              </a:tr>
              <a:tr h="216000">
                <a:tc rowSpan="3">
                  <a:txBody>
                    <a:bodyPr/>
                    <a:lstStyle/>
                    <a:p>
                      <a:pPr algn="ctr"/>
                      <a:r>
                        <a:rPr kumimoji="1" lang="ja-JP" altLang="en-US" sz="1000" dirty="0">
                          <a:latin typeface="Meiryo UI" panose="020B0604030504040204" pitchFamily="50" charset="-128"/>
                          <a:ea typeface="Meiryo UI" panose="020B0604030504040204" pitchFamily="50" charset="-128"/>
                        </a:rPr>
                        <a:t>支援メニュー</a:t>
                      </a:r>
                    </a:p>
                  </a:txBody>
                  <a:tcPr vert="eaVert" anchor="ctr">
                    <a:lnT w="12700" cap="flat" cmpd="sng" algn="ctr">
                      <a:solidFill>
                        <a:schemeClr val="tx1"/>
                      </a:solidFill>
                      <a:prstDash val="solid"/>
                      <a:round/>
                      <a:headEnd type="none" w="med" len="med"/>
                      <a:tailEnd type="none" w="med" len="med"/>
                    </a:lnT>
                  </a:tcPr>
                </a:tc>
                <a:tc>
                  <a:txBody>
                    <a:bodyPr/>
                    <a:lstStyle/>
                    <a:p>
                      <a:pPr algn="l">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ⅰ</a:t>
                      </a:r>
                      <a:r>
                        <a:rPr kumimoji="1" lang="ja-JP" altLang="en-US" sz="800" dirty="0">
                          <a:latin typeface="Meiryo UI" panose="020B0604030504040204" pitchFamily="50" charset="-128"/>
                          <a:ea typeface="Meiryo UI" panose="020B0604030504040204" pitchFamily="50" charset="-128"/>
                        </a:rPr>
                        <a:t>）保険・保証サービスの費用</a:t>
                      </a:r>
                      <a:endParaRPr kumimoji="1" lang="en-US" altLang="ja-JP" sz="8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lgDash"/>
                      <a:round/>
                      <a:headEnd type="none" w="med" len="med"/>
                      <a:tailEnd type="none" w="med" len="med"/>
                    </a:lnB>
                  </a:tcPr>
                </a:tc>
                <a:tc>
                  <a:txBody>
                    <a:bodyPr/>
                    <a:lstStyle/>
                    <a:p>
                      <a:pPr algn="ctr">
                        <a:lnSpc>
                          <a:spcPct val="100000"/>
                        </a:lnSpc>
                      </a:pP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txBody>
                  <a:tcPr anchor="ctr">
                    <a:lnB w="6350" cap="flat" cmpd="sng" algn="ctr">
                      <a:solidFill>
                        <a:schemeClr val="tx1"/>
                      </a:solidFill>
                      <a:prstDash val="lgDash"/>
                      <a:round/>
                      <a:headEnd type="none" w="med" len="med"/>
                      <a:tailEnd type="none" w="med" len="med"/>
                    </a:lnB>
                  </a:tcPr>
                </a:tc>
                <a:tc>
                  <a:txBody>
                    <a:bodyPr/>
                    <a:lstStyle/>
                    <a:p>
                      <a:pPr algn="ctr">
                        <a:lnSpc>
                          <a:spcPct val="100000"/>
                        </a:lnSpc>
                      </a:pPr>
                      <a:r>
                        <a:rPr kumimoji="1" lang="ja-JP" altLang="en-US" sz="800" dirty="0">
                          <a:latin typeface="Meiryo UI" panose="020B0604030504040204" pitchFamily="50" charset="-128"/>
                          <a:ea typeface="Meiryo UI" panose="020B0604030504040204" pitchFamily="50" charset="-128"/>
                        </a:rPr>
                        <a:t>５万円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txBody>
                  <a:tcPr anchor="ctr">
                    <a:lnB w="635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2827787423"/>
                  </a:ext>
                </a:extLst>
              </a:tr>
              <a:tr h="216000">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ⅱ</a:t>
                      </a:r>
                      <a:r>
                        <a:rPr kumimoji="1" lang="ja-JP" altLang="en-US" sz="800" dirty="0">
                          <a:latin typeface="Meiryo UI" panose="020B0604030504040204" pitchFamily="50" charset="-128"/>
                          <a:ea typeface="Meiryo UI" panose="020B0604030504040204" pitchFamily="50" charset="-128"/>
                        </a:rPr>
                        <a:t>）外国人患者対応研修に係る費用</a:t>
                      </a:r>
                      <a:endParaRPr kumimoji="1" lang="en-US" altLang="ja-JP" sz="8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lnB w="6350" cap="flat" cmpd="sng" algn="ctr">
                      <a:solidFill>
                        <a:schemeClr val="tx1"/>
                      </a:solidFill>
                      <a:prstDash val="lgDash"/>
                      <a:round/>
                      <a:headEnd type="none" w="med" len="med"/>
                      <a:tailEnd type="none" w="med" len="med"/>
                    </a:lnB>
                  </a:tcPr>
                </a:tc>
                <a:tc>
                  <a:txBody>
                    <a:bodyPr/>
                    <a:lstStyle/>
                    <a:p>
                      <a:pPr algn="ctr">
                        <a:lnSpc>
                          <a:spcPct val="100000"/>
                        </a:lnSpc>
                      </a:pP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lnB w="6350" cap="flat" cmpd="sng" algn="ctr">
                      <a:solidFill>
                        <a:schemeClr val="tx1"/>
                      </a:solidFill>
                      <a:prstDash val="lgDash"/>
                      <a:round/>
                      <a:headEnd type="none" w="med" len="med"/>
                      <a:tailEnd type="none" w="med" len="med"/>
                    </a:lnB>
                  </a:tcPr>
                </a:tc>
                <a:tc>
                  <a:txBody>
                    <a:bodyPr/>
                    <a:lstStyle/>
                    <a:p>
                      <a:pPr algn="ctr">
                        <a:lnSpc>
                          <a:spcPct val="100000"/>
                        </a:lnSpc>
                      </a:pPr>
                      <a:r>
                        <a:rPr kumimoji="1" lang="en-US" altLang="ja-JP" sz="800" dirty="0">
                          <a:latin typeface="Meiryo UI" panose="020B0604030504040204" pitchFamily="50" charset="-128"/>
                          <a:ea typeface="Meiryo UI" panose="020B0604030504040204" pitchFamily="50" charset="-128"/>
                        </a:rPr>
                        <a:t>2.5</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（５万円）</a:t>
                      </a:r>
                      <a:endParaRPr kumimoji="1" lang="en-US" altLang="ja-JP" sz="8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lnB w="635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517335902"/>
                  </a:ext>
                </a:extLst>
              </a:tr>
              <a:tr h="324000">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ⅲ</a:t>
                      </a:r>
                      <a:r>
                        <a:rPr kumimoji="1" lang="ja-JP" altLang="en-US" sz="800" dirty="0">
                          <a:latin typeface="Meiryo UI" panose="020B0604030504040204" pitchFamily="50" charset="-128"/>
                          <a:ea typeface="Meiryo UI" panose="020B0604030504040204" pitchFamily="50" charset="-128"/>
                        </a:rPr>
                        <a:t>）キャッシュレス化対応に係る初期費用</a:t>
                      </a:r>
                      <a:endParaRPr kumimoji="1" lang="en-US" altLang="ja-JP" sz="800" dirty="0">
                        <a:latin typeface="Meiryo UI" panose="020B0604030504040204" pitchFamily="50" charset="-128"/>
                        <a:ea typeface="Meiryo UI" panose="020B0604030504040204" pitchFamily="50" charset="-128"/>
                      </a:endParaRPr>
                    </a:p>
                    <a:p>
                      <a:pPr algn="l">
                        <a:lnSpc>
                          <a:spcPct val="100000"/>
                        </a:lnSpc>
                      </a:pPr>
                      <a:r>
                        <a:rPr kumimoji="1" lang="ja-JP" altLang="en-US" sz="800" dirty="0">
                          <a:latin typeface="Meiryo UI" panose="020B0604030504040204" pitchFamily="50" charset="-128"/>
                          <a:ea typeface="Meiryo UI" panose="020B0604030504040204" pitchFamily="50" charset="-128"/>
                        </a:rPr>
                        <a:t>　　　　 </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クレジットカード手数料等のランニングコストは除く</a:t>
                      </a:r>
                      <a:endParaRPr kumimoji="1" lang="en-US" altLang="ja-JP" sz="6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tcPr>
                </a:tc>
                <a:tc>
                  <a:txBody>
                    <a:bodyPr/>
                    <a:lstStyle/>
                    <a:p>
                      <a:pPr algn="ctr">
                        <a:lnSpc>
                          <a:spcPct val="100000"/>
                        </a:lnSpc>
                      </a:pP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tcPr>
                </a:tc>
                <a:tc>
                  <a:txBody>
                    <a:bodyPr/>
                    <a:lstStyle/>
                    <a:p>
                      <a:pPr algn="ctr">
                        <a:lnSpc>
                          <a:spcPct val="100000"/>
                        </a:lnSpc>
                      </a:pP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p>
                      <a:pPr algn="ctr">
                        <a:lnSpc>
                          <a:spcPct val="1000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万円）</a:t>
                      </a:r>
                      <a:endParaRPr kumimoji="1" lang="en-US" altLang="ja-JP" sz="800" dirty="0">
                        <a:latin typeface="Meiryo UI" panose="020B0604030504040204" pitchFamily="50" charset="-128"/>
                        <a:ea typeface="Meiryo UI" panose="020B0604030504040204" pitchFamily="50" charset="-128"/>
                      </a:endParaRPr>
                    </a:p>
                  </a:txBody>
                  <a:tcPr anchor="ctr">
                    <a:lnT w="635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932297313"/>
                  </a:ext>
                </a:extLst>
              </a:tr>
            </a:tbl>
          </a:graphicData>
        </a:graphic>
      </p:graphicFrame>
      <p:sp>
        <p:nvSpPr>
          <p:cNvPr id="19" name="タイトル 1">
            <a:extLst>
              <a:ext uri="{FF2B5EF4-FFF2-40B4-BE49-F238E27FC236}">
                <a16:creationId xmlns:a16="http://schemas.microsoft.com/office/drawing/2014/main" id="{CF53C5E3-58C8-4A63-B1BD-91A791DEB6BF}"/>
              </a:ext>
            </a:extLst>
          </p:cNvPr>
          <p:cNvSpPr txBox="1">
            <a:spLocks/>
          </p:cNvSpPr>
          <p:nvPr/>
        </p:nvSpPr>
        <p:spPr>
          <a:xfrm>
            <a:off x="-3802" y="-1"/>
            <a:ext cx="9144000" cy="468000"/>
          </a:xfrm>
          <a:prstGeom prst="rect">
            <a:avLst/>
          </a:prstGeom>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外国人観光客のための医療整備事業</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新規</a:t>
            </a:r>
            <a:r>
              <a:rPr lang="en-US" altLang="ja-JP" sz="1800" dirty="0">
                <a:solidFill>
                  <a:schemeClr val="bg1"/>
                </a:solidFill>
                <a:latin typeface="HGS創英角ｺﾞｼｯｸUB" panose="020B0900000000000000" pitchFamily="50" charset="-128"/>
                <a:ea typeface="HGS創英角ｺﾞｼｯｸUB" panose="020B0900000000000000" pitchFamily="50" charset="-128"/>
              </a:rPr>
              <a:t>】</a:t>
            </a:r>
          </a:p>
          <a:p>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（宿泊税</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10/10</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）予算要求額</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:44,887</a:t>
            </a: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千円</a:t>
            </a:r>
            <a:r>
              <a:rPr lang="en-US" altLang="ja-JP" sz="1200" dirty="0">
                <a:solidFill>
                  <a:schemeClr val="bg1"/>
                </a:solidFill>
                <a:latin typeface="HGS創英角ｺﾞｼｯｸUB" panose="020B0900000000000000" pitchFamily="50" charset="-128"/>
                <a:ea typeface="HGS創英角ｺﾞｼｯｸUB" panose="020B0900000000000000" pitchFamily="50" charset="-128"/>
              </a:rPr>
              <a:t>】</a:t>
            </a:r>
          </a:p>
        </p:txBody>
      </p:sp>
      <p:sp>
        <p:nvSpPr>
          <p:cNvPr id="20" name="ホームベース 98">
            <a:extLst>
              <a:ext uri="{FF2B5EF4-FFF2-40B4-BE49-F238E27FC236}">
                <a16:creationId xmlns:a16="http://schemas.microsoft.com/office/drawing/2014/main" id="{81B01059-AA55-46D9-98A9-BD43E07719C1}"/>
              </a:ext>
            </a:extLst>
          </p:cNvPr>
          <p:cNvSpPr/>
          <p:nvPr/>
        </p:nvSpPr>
        <p:spPr>
          <a:xfrm>
            <a:off x="72333" y="514921"/>
            <a:ext cx="45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事業概要</a:t>
            </a:r>
          </a:p>
        </p:txBody>
      </p:sp>
      <p:sp>
        <p:nvSpPr>
          <p:cNvPr id="29" name="ホームベース 64">
            <a:extLst>
              <a:ext uri="{FF2B5EF4-FFF2-40B4-BE49-F238E27FC236}">
                <a16:creationId xmlns:a16="http://schemas.microsoft.com/office/drawing/2014/main" id="{27ACF711-9B74-426B-A124-7B5E470B2463}"/>
              </a:ext>
            </a:extLst>
          </p:cNvPr>
          <p:cNvSpPr/>
          <p:nvPr/>
        </p:nvSpPr>
        <p:spPr>
          <a:xfrm>
            <a:off x="78898" y="3901568"/>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（２）　外国人患者受入れ医療機関における患者受入れ環境整備事業（予算要求額：</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25,000</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ホームベース 64">
            <a:extLst>
              <a:ext uri="{FF2B5EF4-FFF2-40B4-BE49-F238E27FC236}">
                <a16:creationId xmlns:a16="http://schemas.microsoft.com/office/drawing/2014/main" id="{7FA0D0A7-DD41-403E-A48C-2325F9DD6DCE}"/>
              </a:ext>
            </a:extLst>
          </p:cNvPr>
          <p:cNvSpPr/>
          <p:nvPr/>
        </p:nvSpPr>
        <p:spPr>
          <a:xfrm>
            <a:off x="68198" y="1478898"/>
            <a:ext cx="9000000" cy="288000"/>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（１）　外国人患者受入れ研修事業（予算要求額：</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9,987</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千円）</a:t>
            </a:r>
            <a:endPar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18" name="表 8">
            <a:extLst>
              <a:ext uri="{FF2B5EF4-FFF2-40B4-BE49-F238E27FC236}">
                <a16:creationId xmlns:a16="http://schemas.microsoft.com/office/drawing/2014/main" id="{73D74130-7119-4333-AF65-76720BBEC4F4}"/>
              </a:ext>
            </a:extLst>
          </p:cNvPr>
          <p:cNvGraphicFramePr>
            <a:graphicFrameLocks noGrp="1"/>
          </p:cNvGraphicFramePr>
          <p:nvPr/>
        </p:nvGraphicFramePr>
        <p:xfrm>
          <a:off x="5015831" y="4536414"/>
          <a:ext cx="3888000" cy="54864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4864664"/>
                    </a:ext>
                  </a:extLst>
                </a:gridCol>
                <a:gridCol w="3600000">
                  <a:extLst>
                    <a:ext uri="{9D8B030D-6E8A-4147-A177-3AD203B41FA5}">
                      <a16:colId xmlns:a16="http://schemas.microsoft.com/office/drawing/2014/main" val="4235690838"/>
                    </a:ext>
                  </a:extLst>
                </a:gridCol>
              </a:tblGrid>
              <a:tr h="180000">
                <a:tc>
                  <a:txBody>
                    <a:bodyPr/>
                    <a:lstStyle/>
                    <a:p>
                      <a:pPr algn="ctr"/>
                      <a:r>
                        <a:rPr kumimoji="1" lang="ja-JP" altLang="en-US" sz="1000" dirty="0">
                          <a:latin typeface="Meiryo UI" panose="020B0604030504040204" pitchFamily="50" charset="-128"/>
                          <a:ea typeface="Meiryo UI" panose="020B0604030504040204" pitchFamily="50" charset="-128"/>
                        </a:rPr>
                        <a:t>補助率</a:t>
                      </a:r>
                    </a:p>
                  </a:txBody>
                  <a:tcPr anchor="ctr">
                    <a:noFill/>
                  </a:tcPr>
                </a:tc>
                <a:tc>
                  <a:txBody>
                    <a:bodyPr/>
                    <a:lstStyle/>
                    <a:p>
                      <a:pPr algn="ctr"/>
                      <a:r>
                        <a:rPr kumimoji="1" lang="ja-JP" altLang="en-US" sz="1000" b="0" dirty="0">
                          <a:latin typeface="Meiryo UI" panose="020B0604030504040204" pitchFamily="50" charset="-128"/>
                          <a:ea typeface="Meiryo UI" panose="020B0604030504040204" pitchFamily="50" charset="-128"/>
                        </a:rPr>
                        <a:t>支援メニュー（</a:t>
                      </a:r>
                      <a:r>
                        <a:rPr kumimoji="1" lang="en-US" altLang="ja-JP" sz="1000" b="0" dirty="0">
                          <a:latin typeface="Meiryo UI" panose="020B0604030504040204" pitchFamily="50" charset="-128"/>
                          <a:ea typeface="Meiryo UI" panose="020B0604030504040204" pitchFamily="50" charset="-128"/>
                        </a:rPr>
                        <a:t>ⅰ</a:t>
                      </a:r>
                      <a:r>
                        <a:rPr kumimoji="1" lang="ja-JP" altLang="en-US" sz="1000" b="0" dirty="0">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ⅲ</a:t>
                      </a:r>
                      <a:r>
                        <a:rPr kumimoji="1" lang="ja-JP" altLang="en-US" sz="1000" b="0" dirty="0">
                          <a:latin typeface="Meiryo UI" panose="020B0604030504040204" pitchFamily="50" charset="-128"/>
                          <a:ea typeface="Meiryo UI" panose="020B0604030504040204" pitchFamily="50" charset="-128"/>
                        </a:rPr>
                        <a:t>）ごとに</a:t>
                      </a:r>
                      <a:r>
                        <a:rPr kumimoji="1" lang="ja-JP" altLang="en-US" sz="1000" b="1" u="sng" dirty="0">
                          <a:latin typeface="Meiryo UI" panose="020B0604030504040204" pitchFamily="50" charset="-128"/>
                          <a:ea typeface="Meiryo UI" panose="020B0604030504040204" pitchFamily="50" charset="-128"/>
                        </a:rPr>
                        <a:t>２分の１</a:t>
                      </a:r>
                      <a:endParaRPr kumimoji="1" lang="en-US" altLang="ja-JP" sz="1000" b="1" u="sng" dirty="0">
                        <a:latin typeface="Meiryo UI" panose="020B0604030504040204" pitchFamily="50" charset="-128"/>
                        <a:ea typeface="Meiryo UI" panose="020B0604030504040204" pitchFamily="50" charset="-128"/>
                      </a:endParaRPr>
                    </a:p>
                    <a:p>
                      <a:pPr algn="ctr"/>
                      <a:r>
                        <a:rPr kumimoji="1" lang="en-US" altLang="ja-JP" sz="800" b="0" u="sng" dirty="0">
                          <a:latin typeface="Meiryo UI" panose="020B0604030504040204" pitchFamily="50" charset="-128"/>
                          <a:ea typeface="Meiryo UI" panose="020B0604030504040204" pitchFamily="50" charset="-128"/>
                        </a:rPr>
                        <a:t>※</a:t>
                      </a:r>
                      <a:r>
                        <a:rPr kumimoji="1" lang="ja-JP" altLang="en-US" sz="800" b="0" u="sng" dirty="0">
                          <a:latin typeface="Meiryo UI" panose="020B0604030504040204" pitchFamily="50" charset="-128"/>
                          <a:ea typeface="Meiryo UI" panose="020B0604030504040204" pitchFamily="50" charset="-128"/>
                        </a:rPr>
                        <a:t>ただし、補助上限額は病院</a:t>
                      </a:r>
                      <a:r>
                        <a:rPr kumimoji="1" lang="en-US" altLang="ja-JP" sz="800" b="0" u="sng" dirty="0">
                          <a:latin typeface="Meiryo UI" panose="020B0604030504040204" pitchFamily="50" charset="-128"/>
                          <a:ea typeface="Meiryo UI" panose="020B0604030504040204" pitchFamily="50" charset="-128"/>
                        </a:rPr>
                        <a:t>20</a:t>
                      </a:r>
                      <a:r>
                        <a:rPr kumimoji="1" lang="ja-JP" altLang="en-US" sz="800" b="0" u="sng" dirty="0">
                          <a:latin typeface="Meiryo UI" panose="020B0604030504040204" pitchFamily="50" charset="-128"/>
                          <a:ea typeface="Meiryo UI" panose="020B0604030504040204" pitchFamily="50" charset="-128"/>
                        </a:rPr>
                        <a:t>万円、診療所</a:t>
                      </a:r>
                      <a:r>
                        <a:rPr kumimoji="1" lang="en-US" altLang="ja-JP" sz="800" b="0" u="sng" dirty="0">
                          <a:latin typeface="Meiryo UI" panose="020B0604030504040204" pitchFamily="50" charset="-128"/>
                          <a:ea typeface="Meiryo UI" panose="020B0604030504040204" pitchFamily="50" charset="-128"/>
                        </a:rPr>
                        <a:t>10</a:t>
                      </a:r>
                      <a:r>
                        <a:rPr kumimoji="1" lang="ja-JP" altLang="en-US" sz="800" b="0" u="sng" dirty="0">
                          <a:latin typeface="Meiryo UI" panose="020B0604030504040204" pitchFamily="50" charset="-128"/>
                          <a:ea typeface="Meiryo UI" panose="020B0604030504040204" pitchFamily="50" charset="-128"/>
                        </a:rPr>
                        <a:t>万円</a:t>
                      </a:r>
                      <a:endParaRPr kumimoji="1" lang="en-US" altLang="ja-JP" sz="800" b="0" u="sng"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286920"/>
                  </a:ext>
                </a:extLst>
              </a:tr>
            </a:tbl>
          </a:graphicData>
        </a:graphic>
      </p:graphicFrame>
      <p:sp>
        <p:nvSpPr>
          <p:cNvPr id="21" name="テキスト ボックス 20">
            <a:extLst>
              <a:ext uri="{FF2B5EF4-FFF2-40B4-BE49-F238E27FC236}">
                <a16:creationId xmlns:a16="http://schemas.microsoft.com/office/drawing/2014/main" id="{31AD8B27-29EB-48C8-B97D-920AF72CBCD8}"/>
              </a:ext>
            </a:extLst>
          </p:cNvPr>
          <p:cNvSpPr txBox="1"/>
          <p:nvPr/>
        </p:nvSpPr>
        <p:spPr>
          <a:xfrm>
            <a:off x="8718538" y="6492975"/>
            <a:ext cx="540000" cy="369332"/>
          </a:xfrm>
          <a:prstGeom prst="rect">
            <a:avLst/>
          </a:prstGeom>
          <a:noFill/>
        </p:spPr>
        <p:txBody>
          <a:bodyPr wrap="square" rtlCol="0" anchor="ctr">
            <a:spAutoFit/>
          </a:bodyPr>
          <a:lstStyle/>
          <a:p>
            <a:pPr algn="ctr"/>
            <a:r>
              <a:rPr lang="ja-JP" altLang="en-US" dirty="0"/>
              <a:t>９</a:t>
            </a:r>
            <a:endParaRPr kumimoji="1" lang="ja-JP" altLang="en-US" dirty="0"/>
          </a:p>
        </p:txBody>
      </p:sp>
    </p:spTree>
    <p:extLst>
      <p:ext uri="{BB962C8B-B14F-4D97-AF65-F5344CB8AC3E}">
        <p14:creationId xmlns:p14="http://schemas.microsoft.com/office/powerpoint/2010/main" val="11761983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17402</TotalTime>
  <Words>3863</Words>
  <Application>Microsoft Office PowerPoint</Application>
  <PresentationFormat>画面に合わせる (4:3)</PresentationFormat>
  <Paragraphs>420</Paragraphs>
  <Slides>10</Slides>
  <Notes>9</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20" baseType="lpstr">
      <vt:lpstr>BIZ UDPゴシック</vt:lpstr>
      <vt:lpstr>HGPｺﾞｼｯｸM</vt:lpstr>
      <vt:lpstr>HGP創英角ｺﾞｼｯｸUB</vt:lpstr>
      <vt:lpstr>HGS創英角ｺﾞｼｯｸUB</vt:lpstr>
      <vt:lpstr>Meiryo UI</vt:lpstr>
      <vt:lpstr>Arial</vt:lpstr>
      <vt:lpstr>Calibri</vt:lpstr>
      <vt:lpstr>Century</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資料２ 府・国のこれまでの取組みと 国の今後の動き</dc:title>
  <dc:creator>HOSTNAME</dc:creator>
  <cp:lastModifiedBy>原　慎太郎</cp:lastModifiedBy>
  <cp:revision>1112</cp:revision>
  <cp:lastPrinted>2025-02-14T03:10:02Z</cp:lastPrinted>
  <dcterms:created xsi:type="dcterms:W3CDTF">2018-08-10T07:17:34Z</dcterms:created>
  <dcterms:modified xsi:type="dcterms:W3CDTF">2025-03-03T00:08:41Z</dcterms:modified>
</cp:coreProperties>
</file>