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8" autoAdjust="0"/>
  </p:normalViewPr>
  <p:slideViewPr>
    <p:cSldViewPr snapToGrid="0">
      <p:cViewPr varScale="1">
        <p:scale>
          <a:sx n="94" d="100"/>
          <a:sy n="94" d="100"/>
        </p:scale>
        <p:origin x="1138" y="125"/>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FA2591-A997-4576-AC1F-310A092A5813}" type="datetimeFigureOut">
              <a:rPr kumimoji="1" lang="ja-JP" altLang="en-US" smtClean="0"/>
              <a:t>2025/3/3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CBEC864-F18E-4570-9DC2-727892F53DF6}" type="slidenum">
              <a:rPr kumimoji="1" lang="ja-JP" altLang="en-US" smtClean="0"/>
              <a:t>‹#›</a:t>
            </a:fld>
            <a:endParaRPr kumimoji="1" lang="ja-JP" altLang="en-US"/>
          </a:p>
        </p:txBody>
      </p:sp>
    </p:spTree>
    <p:extLst>
      <p:ext uri="{BB962C8B-B14F-4D97-AF65-F5344CB8AC3E}">
        <p14:creationId xmlns:p14="http://schemas.microsoft.com/office/powerpoint/2010/main" val="33137245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12F9AF-95B2-40A0-98AE-58863D1AF98E}"/>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6C0764C-9E39-4AA7-9BE1-AE60707FAE6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CE27CA8-A5E4-45B1-9AE7-32C09E2EED22}"/>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5" name="フッター プレースホルダー 4">
            <a:extLst>
              <a:ext uri="{FF2B5EF4-FFF2-40B4-BE49-F238E27FC236}">
                <a16:creationId xmlns:a16="http://schemas.microsoft.com/office/drawing/2014/main" id="{B81158CC-EFEB-42BE-9628-E0F9A15775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89F509-E5D7-433D-8652-AB12063A16F8}"/>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2660233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9AFAF4-4612-4DB1-83B6-168850A8FBA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26330E5-F359-4B02-8DF0-FB34A61C0FC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B2FA0E-DBB2-481D-8E34-3564AD9A66AE}"/>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5" name="フッター プレースホルダー 4">
            <a:extLst>
              <a:ext uri="{FF2B5EF4-FFF2-40B4-BE49-F238E27FC236}">
                <a16:creationId xmlns:a16="http://schemas.microsoft.com/office/drawing/2014/main" id="{724EB981-5F56-41A6-921D-12409E6E2A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8A0E710-D496-4613-A546-7C63772E8721}"/>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122982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38AC39E-D9C8-416B-8273-B7486BF7DFE7}"/>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FDE2D71-AFC6-49FB-A58D-08133729DD63}"/>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35436F-45FE-46DC-9D7C-02605FE3116D}"/>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5" name="フッター プレースホルダー 4">
            <a:extLst>
              <a:ext uri="{FF2B5EF4-FFF2-40B4-BE49-F238E27FC236}">
                <a16:creationId xmlns:a16="http://schemas.microsoft.com/office/drawing/2014/main" id="{806CC29C-579E-4011-B7CE-99E4930599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1AEE2A3-ADC6-4349-B0F8-AD80B40525D1}"/>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120352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DC9F1E-676E-4116-86C0-DE256032C3A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0706854-ECD0-4B67-8832-6C3CE43585C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3E2E3D-12D1-4F2C-834C-F9EA5D8E8F1E}"/>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5" name="フッター プレースホルダー 4">
            <a:extLst>
              <a:ext uri="{FF2B5EF4-FFF2-40B4-BE49-F238E27FC236}">
                <a16:creationId xmlns:a16="http://schemas.microsoft.com/office/drawing/2014/main" id="{C334A065-7B75-4231-B1B0-54BA787722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8D7E6B-DCF8-4F35-A90C-1F805786B9AE}"/>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253463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508270-8515-4600-A4AA-30124A9F98DF}"/>
              </a:ext>
            </a:extLst>
          </p:cNvPr>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CF6887B-BE9A-4FA0-B645-A5C99AB1FEC4}"/>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4106F28-ED00-4F8B-8C21-AE241813F793}"/>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5" name="フッター プレースホルダー 4">
            <a:extLst>
              <a:ext uri="{FF2B5EF4-FFF2-40B4-BE49-F238E27FC236}">
                <a16:creationId xmlns:a16="http://schemas.microsoft.com/office/drawing/2014/main" id="{1553EAC2-96E2-4DF6-BB3B-169DE7F410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4960701-D9D2-4414-9DB4-F9DA6A8E57EA}"/>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3606096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1B63B1-80A1-4D5A-87F9-5FBBC88ADFE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598EAA8-8547-41D1-A0FB-E6A0E61FA221}"/>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775F65E-63AE-4BE0-8DFC-E18061320D2C}"/>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CEAE864-833C-48BA-9651-9A43E843378D}"/>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6" name="フッター プレースホルダー 5">
            <a:extLst>
              <a:ext uri="{FF2B5EF4-FFF2-40B4-BE49-F238E27FC236}">
                <a16:creationId xmlns:a16="http://schemas.microsoft.com/office/drawing/2014/main" id="{949AB383-11E7-49BD-8C00-EA1D4700CD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D51985-6711-4803-A926-769E6E5C5E90}"/>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374794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878FB6-C228-466D-A548-25EE97EABE20}"/>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A8EFC5-8937-4818-AD15-BFCD89A0C0E2}"/>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555AFB0-9632-43F4-B9FF-B094DB4509F9}"/>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F301B57-3A85-4BA8-8CB0-5FBC264DB288}"/>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064F09E-2549-427C-A0F3-BD430494365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2E61A19-10AA-4E73-A263-223C229B6E16}"/>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8" name="フッター プレースホルダー 7">
            <a:extLst>
              <a:ext uri="{FF2B5EF4-FFF2-40B4-BE49-F238E27FC236}">
                <a16:creationId xmlns:a16="http://schemas.microsoft.com/office/drawing/2014/main" id="{83EAD354-8704-462F-A772-B2FB21C6A8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4F20F37-E4D0-4FE9-A931-664DE29E2EBA}"/>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56288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596181-35DF-4A91-9919-4B886185BFA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57E9945-2B4A-4F56-AB3E-5B486C3776CF}"/>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4" name="フッター プレースホルダー 3">
            <a:extLst>
              <a:ext uri="{FF2B5EF4-FFF2-40B4-BE49-F238E27FC236}">
                <a16:creationId xmlns:a16="http://schemas.microsoft.com/office/drawing/2014/main" id="{147ACBA2-5E46-4619-B7E8-E7BF6A45B8B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E4E5C6B-DF07-4233-A120-11CE2E143199}"/>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1319039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C0CFE0-2036-48A6-8249-9FC0838B573C}"/>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3" name="フッター プレースホルダー 2">
            <a:extLst>
              <a:ext uri="{FF2B5EF4-FFF2-40B4-BE49-F238E27FC236}">
                <a16:creationId xmlns:a16="http://schemas.microsoft.com/office/drawing/2014/main" id="{9845132A-DE17-47BB-98D9-F6714408F19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4C4D339-47A5-42D9-A892-353179B4A25F}"/>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3008255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F17F5D-E09D-49D3-84FE-8BC027130D2B}"/>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40461F-C183-419C-AA72-0AAD33C35CA5}"/>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AE4DA61-7F6C-4675-9A4B-9795059FB20A}"/>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59A9A10-A93F-4362-AF9B-FB8D0400DEC0}"/>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6" name="フッター プレースホルダー 5">
            <a:extLst>
              <a:ext uri="{FF2B5EF4-FFF2-40B4-BE49-F238E27FC236}">
                <a16:creationId xmlns:a16="http://schemas.microsoft.com/office/drawing/2014/main" id="{85AB662A-973D-499C-83A5-56DF26DB9D5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7189B0-BDB7-4EEF-943B-D7BFD30CBC61}"/>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3624686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4E45A1-16ED-4E85-871E-7AA45D2C748B}"/>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077CB40-7622-418D-84A5-7C399CB2C668}"/>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9DC0A2D-5483-4840-A6A9-C91C36A7F729}"/>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46876C6-FE83-4767-8F5C-74468DFF4076}"/>
              </a:ext>
            </a:extLst>
          </p:cNvPr>
          <p:cNvSpPr>
            <a:spLocks noGrp="1"/>
          </p:cNvSpPr>
          <p:nvPr>
            <p:ph type="dt" sz="half" idx="10"/>
          </p:nvPr>
        </p:nvSpPr>
        <p:spPr/>
        <p:txBody>
          <a:bodyPr/>
          <a:lstStyle/>
          <a:p>
            <a:fld id="{84784C2D-C64E-4FE7-850A-73F88BF6534A}" type="datetimeFigureOut">
              <a:rPr kumimoji="1" lang="ja-JP" altLang="en-US" smtClean="0"/>
              <a:t>2025/3/3</a:t>
            </a:fld>
            <a:endParaRPr kumimoji="1" lang="ja-JP" altLang="en-US"/>
          </a:p>
        </p:txBody>
      </p:sp>
      <p:sp>
        <p:nvSpPr>
          <p:cNvPr id="6" name="フッター プレースホルダー 5">
            <a:extLst>
              <a:ext uri="{FF2B5EF4-FFF2-40B4-BE49-F238E27FC236}">
                <a16:creationId xmlns:a16="http://schemas.microsoft.com/office/drawing/2014/main" id="{7833021E-FB43-4230-BB32-D4E2C7FEAB3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4CA48F-9462-42B9-BF17-488DE324DCBB}"/>
              </a:ext>
            </a:extLst>
          </p:cNvPr>
          <p:cNvSpPr>
            <a:spLocks noGrp="1"/>
          </p:cNvSpPr>
          <p:nvPr>
            <p:ph type="sldNum" sz="quarter" idx="12"/>
          </p:nvPr>
        </p:nvSpPr>
        <p:spPr/>
        <p:txBody>
          <a:body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2465077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B2500E1-DFCA-4853-82F2-373AFADB13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3D20881-D62A-498E-A86F-CDD30AA20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C10C9F-ACFA-4A5B-AD66-BB60D2AAA8C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84C2D-C64E-4FE7-850A-73F88BF6534A}" type="datetimeFigureOut">
              <a:rPr kumimoji="1" lang="ja-JP" altLang="en-US" smtClean="0"/>
              <a:t>2025/3/3</a:t>
            </a:fld>
            <a:endParaRPr kumimoji="1" lang="ja-JP" altLang="en-US"/>
          </a:p>
        </p:txBody>
      </p:sp>
      <p:sp>
        <p:nvSpPr>
          <p:cNvPr id="5" name="フッター プレースホルダー 4">
            <a:extLst>
              <a:ext uri="{FF2B5EF4-FFF2-40B4-BE49-F238E27FC236}">
                <a16:creationId xmlns:a16="http://schemas.microsoft.com/office/drawing/2014/main" id="{92ED6368-C261-471D-A7A0-8637D8F1C96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28B903D-6C0C-40CC-9B71-33B7413A819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04D06-8263-4829-B559-8FAB46435141}" type="slidenum">
              <a:rPr kumimoji="1" lang="ja-JP" altLang="en-US" smtClean="0"/>
              <a:t>‹#›</a:t>
            </a:fld>
            <a:endParaRPr kumimoji="1" lang="ja-JP" altLang="en-US"/>
          </a:p>
        </p:txBody>
      </p:sp>
    </p:spTree>
    <p:extLst>
      <p:ext uri="{BB962C8B-B14F-4D97-AF65-F5344CB8AC3E}">
        <p14:creationId xmlns:p14="http://schemas.microsoft.com/office/powerpoint/2010/main" val="1424162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53279" y="933990"/>
            <a:ext cx="8837442" cy="547572"/>
          </a:xfrm>
          <a:prstGeom prst="rect">
            <a:avLst/>
          </a:prstGeom>
        </p:spPr>
        <p:txBody>
          <a:bodyPr vert="horz" wrap="square" lIns="0" tIns="14654" rIns="0" bIns="0" rtlCol="0">
            <a:spAutoFit/>
          </a:bodyPr>
          <a:lstStyle/>
          <a:p>
            <a:pPr>
              <a:spcBef>
                <a:spcPts val="28"/>
              </a:spcBef>
            </a:pPr>
            <a:endParaRPr sz="1985" dirty="0">
              <a:latin typeface="Times New Roman"/>
              <a:cs typeface="Times New Roman"/>
            </a:endParaRPr>
          </a:p>
          <a:p>
            <a:pPr marL="11723"/>
            <a:endParaRPr sz="1477" dirty="0">
              <a:latin typeface="メイリオ"/>
              <a:cs typeface="メイリオ"/>
            </a:endParaRPr>
          </a:p>
        </p:txBody>
      </p:sp>
      <p:sp>
        <p:nvSpPr>
          <p:cNvPr id="10" name="object 10"/>
          <p:cNvSpPr/>
          <p:nvPr/>
        </p:nvSpPr>
        <p:spPr>
          <a:xfrm>
            <a:off x="-1876" y="8529"/>
            <a:ext cx="9144000" cy="399757"/>
          </a:xfrm>
          <a:custGeom>
            <a:avLst/>
            <a:gdLst/>
            <a:ahLst/>
            <a:cxnLst/>
            <a:rect l="l" t="t" r="r" b="b"/>
            <a:pathLst>
              <a:path w="9900285" h="433070">
                <a:moveTo>
                  <a:pt x="0" y="432815"/>
                </a:moveTo>
                <a:lnTo>
                  <a:pt x="9899904" y="432815"/>
                </a:lnTo>
                <a:lnTo>
                  <a:pt x="9899904" y="0"/>
                </a:lnTo>
                <a:lnTo>
                  <a:pt x="0" y="0"/>
                </a:lnTo>
                <a:lnTo>
                  <a:pt x="0" y="43281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r>
              <a:rPr lang="ja-JP" altLang="en-US" sz="1662" b="1" dirty="0">
                <a:latin typeface="Meiryo UI" panose="020B0604030504040204" pitchFamily="50" charset="-128"/>
                <a:ea typeface="Meiryo UI" panose="020B0604030504040204" pitchFamily="50" charset="-128"/>
              </a:rPr>
              <a:t>令和６年度　第１回大阪府外国人医療対策会議でのご意見　</a:t>
            </a:r>
            <a:endParaRPr lang="en-US" sz="1662" b="1" dirty="0">
              <a:latin typeface="Meiryo UI" panose="020B0604030504040204" pitchFamily="50" charset="-128"/>
              <a:ea typeface="Meiryo UI" panose="020B0604030504040204" pitchFamily="50" charset="-128"/>
            </a:endParaRPr>
          </a:p>
        </p:txBody>
      </p:sp>
      <p:graphicFrame>
        <p:nvGraphicFramePr>
          <p:cNvPr id="6" name="表 6">
            <a:extLst>
              <a:ext uri="{FF2B5EF4-FFF2-40B4-BE49-F238E27FC236}">
                <a16:creationId xmlns:a16="http://schemas.microsoft.com/office/drawing/2014/main" id="{457925D1-BE3F-40D1-95D0-A7273AF4D618}"/>
              </a:ext>
            </a:extLst>
          </p:cNvPr>
          <p:cNvGraphicFramePr>
            <a:graphicFrameLocks noGrp="1"/>
          </p:cNvGraphicFramePr>
          <p:nvPr>
            <p:extLst>
              <p:ext uri="{D42A27DB-BD31-4B8C-83A1-F6EECF244321}">
                <p14:modId xmlns:p14="http://schemas.microsoft.com/office/powerpoint/2010/main" val="3938305749"/>
              </p:ext>
            </p:extLst>
          </p:nvPr>
        </p:nvGraphicFramePr>
        <p:xfrm>
          <a:off x="70124" y="490437"/>
          <a:ext cx="9000000" cy="6313012"/>
        </p:xfrm>
        <a:graphic>
          <a:graphicData uri="http://schemas.openxmlformats.org/drawingml/2006/table">
            <a:tbl>
              <a:tblPr firstRow="1" bandRow="1">
                <a:tableStyleId>{5C22544A-7EE6-4342-B048-85BDC9FD1C3A}</a:tableStyleId>
              </a:tblPr>
              <a:tblGrid>
                <a:gridCol w="1728000">
                  <a:extLst>
                    <a:ext uri="{9D8B030D-6E8A-4147-A177-3AD203B41FA5}">
                      <a16:colId xmlns:a16="http://schemas.microsoft.com/office/drawing/2014/main" val="737732941"/>
                    </a:ext>
                  </a:extLst>
                </a:gridCol>
                <a:gridCol w="3060000">
                  <a:extLst>
                    <a:ext uri="{9D8B030D-6E8A-4147-A177-3AD203B41FA5}">
                      <a16:colId xmlns:a16="http://schemas.microsoft.com/office/drawing/2014/main" val="2847077769"/>
                    </a:ext>
                  </a:extLst>
                </a:gridCol>
                <a:gridCol w="3060000">
                  <a:extLst>
                    <a:ext uri="{9D8B030D-6E8A-4147-A177-3AD203B41FA5}">
                      <a16:colId xmlns:a16="http://schemas.microsoft.com/office/drawing/2014/main" val="2362764689"/>
                    </a:ext>
                  </a:extLst>
                </a:gridCol>
                <a:gridCol w="1152000">
                  <a:extLst>
                    <a:ext uri="{9D8B030D-6E8A-4147-A177-3AD203B41FA5}">
                      <a16:colId xmlns:a16="http://schemas.microsoft.com/office/drawing/2014/main" val="1380452206"/>
                    </a:ext>
                  </a:extLst>
                </a:gridCol>
              </a:tblGrid>
              <a:tr h="346372">
                <a:tc>
                  <a:txBody>
                    <a:bodyPr/>
                    <a:lstStyle/>
                    <a:p>
                      <a:pPr algn="ctr"/>
                      <a:r>
                        <a:rPr kumimoji="1" lang="ja-JP" altLang="en-US" sz="1400" dirty="0">
                          <a:solidFill>
                            <a:schemeClr val="tx1"/>
                          </a:solidFill>
                        </a:rPr>
                        <a:t>分類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tx1"/>
                          </a:solidFill>
                        </a:rPr>
                        <a:t>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tx1"/>
                          </a:solidFill>
                        </a:rPr>
                        <a:t>対応方針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tx1"/>
                          </a:solidFill>
                        </a:rPr>
                        <a:t>開始時期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6290192"/>
                  </a:ext>
                </a:extLst>
              </a:tr>
              <a:tr h="1872000">
                <a:tc>
                  <a:txBody>
                    <a:bodyPr/>
                    <a:lstStyle/>
                    <a:p>
                      <a:pPr algn="l"/>
                      <a:r>
                        <a:rPr kumimoji="1" lang="ja-JP" altLang="en-US" sz="1000" dirty="0">
                          <a:solidFill>
                            <a:schemeClr val="tx1"/>
                          </a:solidFill>
                        </a:rPr>
                        <a:t>「おおさかメディカルネット </a:t>
                      </a:r>
                      <a:r>
                        <a:rPr kumimoji="1" lang="en-US" altLang="ja-JP" sz="1000" dirty="0">
                          <a:solidFill>
                            <a:schemeClr val="tx1"/>
                          </a:solidFill>
                        </a:rPr>
                        <a:t>for Foreigners</a:t>
                      </a:r>
                      <a:r>
                        <a:rPr kumimoji="1" lang="ja-JP" altLang="en-US" sz="1000" dirty="0">
                          <a:solidFill>
                            <a:schemeClr val="tx1"/>
                          </a:solidFill>
                        </a:rPr>
                        <a:t>」の周知</a:t>
                      </a:r>
                      <a:endParaRPr kumimoji="1" lang="en-US" altLang="ja-JP"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「おおさかメディカルネット </a:t>
                      </a:r>
                      <a:r>
                        <a:rPr kumimoji="1" lang="en-US" altLang="ja-JP" sz="1000" dirty="0">
                          <a:solidFill>
                            <a:schemeClr val="tx1"/>
                          </a:solidFill>
                        </a:rPr>
                        <a:t>for Foreigners</a:t>
                      </a:r>
                      <a:r>
                        <a:rPr kumimoji="1" lang="ja-JP" altLang="en-US" sz="1000" dirty="0">
                          <a:solidFill>
                            <a:schemeClr val="tx1"/>
                          </a:solidFill>
                        </a:rPr>
                        <a:t>」の周知については、デジタル媒体や</a:t>
                      </a:r>
                      <a:r>
                        <a:rPr kumimoji="1" lang="en-US" altLang="ja-JP" sz="1000" dirty="0">
                          <a:solidFill>
                            <a:schemeClr val="tx1"/>
                          </a:solidFill>
                        </a:rPr>
                        <a:t>SNS</a:t>
                      </a:r>
                      <a:r>
                        <a:rPr kumimoji="1" lang="ja-JP" altLang="en-US" sz="1000" dirty="0">
                          <a:solidFill>
                            <a:schemeClr val="tx1"/>
                          </a:solidFill>
                        </a:rPr>
                        <a:t>の周知も検討してはどうか。</a:t>
                      </a:r>
                      <a:endParaRPr kumimoji="1" lang="en-US" altLang="ja-JP"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solidFill>
                            <a:schemeClr val="tx1"/>
                          </a:solidFill>
                        </a:rPr>
                        <a:t>① 医療のかかり方等動画を作成</a:t>
                      </a:r>
                    </a:p>
                    <a:p>
                      <a:pPr algn="l"/>
                      <a:r>
                        <a:rPr kumimoji="1" lang="ja-JP" altLang="en-US" sz="1000" dirty="0">
                          <a:solidFill>
                            <a:schemeClr val="tx1"/>
                          </a:solidFill>
                        </a:rPr>
                        <a:t>    「おおさかメディカルネット </a:t>
                      </a:r>
                      <a:r>
                        <a:rPr kumimoji="1" lang="en-US" altLang="ja-JP" sz="1000" dirty="0">
                          <a:solidFill>
                            <a:schemeClr val="tx1"/>
                          </a:solidFill>
                        </a:rPr>
                        <a:t>for Foreigners</a:t>
                      </a:r>
                      <a:r>
                        <a:rPr kumimoji="1" lang="ja-JP" altLang="en-US" sz="1000" dirty="0">
                          <a:solidFill>
                            <a:schemeClr val="tx1"/>
                          </a:solidFill>
                        </a:rPr>
                        <a:t>」        </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の対応８言語で「日本の医療のかかり方」</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「感染症・熱中症対策」「海外旅行保険加入</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勧奨」の３動画を作成</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a:t>
                      </a:r>
                      <a:r>
                        <a:rPr kumimoji="1" lang="en-US" altLang="ja-JP" sz="1000" dirty="0">
                          <a:solidFill>
                            <a:schemeClr val="tx1"/>
                          </a:solidFill>
                        </a:rPr>
                        <a:t>R7.1</a:t>
                      </a:r>
                      <a:r>
                        <a:rPr kumimoji="1" lang="ja-JP" altLang="en-US" sz="1000" dirty="0">
                          <a:solidFill>
                            <a:schemeClr val="tx1"/>
                          </a:solidFill>
                        </a:rPr>
                        <a:t>より順次「おおさかメディカルネット</a:t>
                      </a:r>
                      <a:endParaRPr kumimoji="1" lang="en-US" altLang="ja-JP" sz="1000" dirty="0">
                        <a:solidFill>
                          <a:schemeClr val="tx1"/>
                        </a:solidFill>
                      </a:endParaRPr>
                    </a:p>
                    <a:p>
                      <a:pPr algn="l"/>
                      <a:r>
                        <a:rPr kumimoji="1" lang="en-US" altLang="ja-JP" sz="1000" dirty="0">
                          <a:solidFill>
                            <a:schemeClr val="tx1"/>
                          </a:solidFill>
                        </a:rPr>
                        <a:t>     YouTube</a:t>
                      </a:r>
                      <a:r>
                        <a:rPr kumimoji="1" lang="ja-JP" altLang="en-US" sz="1000" dirty="0">
                          <a:solidFill>
                            <a:schemeClr val="tx1"/>
                          </a:solidFill>
                        </a:rPr>
                        <a:t>チャンネル」で発信）</a:t>
                      </a:r>
                    </a:p>
                    <a:p>
                      <a:pPr algn="l"/>
                      <a:endParaRPr kumimoji="1" lang="en-US" altLang="ja-JP" sz="800" dirty="0">
                        <a:solidFill>
                          <a:schemeClr val="tx1"/>
                        </a:solidFill>
                      </a:endParaRPr>
                    </a:p>
                    <a:p>
                      <a:pPr algn="l"/>
                      <a:r>
                        <a:rPr kumimoji="1" lang="ja-JP" altLang="en-US" sz="1000" dirty="0">
                          <a:solidFill>
                            <a:schemeClr val="tx1"/>
                          </a:solidFill>
                        </a:rPr>
                        <a:t>② 韓国領事館作成の来阪韓国人観光客向け</a:t>
                      </a:r>
                      <a:endParaRPr kumimoji="1" lang="en-US" altLang="ja-JP" sz="1000" dirty="0">
                        <a:solidFill>
                          <a:schemeClr val="tx1"/>
                        </a:solidFill>
                      </a:endParaRPr>
                    </a:p>
                    <a:p>
                      <a:pPr algn="l"/>
                      <a:r>
                        <a:rPr kumimoji="1" lang="en-US" altLang="ja-JP" sz="1000" dirty="0">
                          <a:solidFill>
                            <a:schemeClr val="tx1"/>
                          </a:solidFill>
                        </a:rPr>
                        <a:t>     YouTube</a:t>
                      </a:r>
                      <a:r>
                        <a:rPr kumimoji="1" lang="ja-JP" altLang="en-US" sz="1000" dirty="0">
                          <a:solidFill>
                            <a:schemeClr val="tx1"/>
                          </a:solidFill>
                        </a:rPr>
                        <a:t>にて「おおさかメディカルネット </a:t>
                      </a:r>
                      <a:r>
                        <a:rPr kumimoji="1" lang="en-US" altLang="ja-JP" sz="1000" dirty="0">
                          <a:solidFill>
                            <a:schemeClr val="tx1"/>
                          </a:solidFill>
                        </a:rPr>
                        <a:t>for </a:t>
                      </a:r>
                    </a:p>
                    <a:p>
                      <a:pPr algn="l"/>
                      <a:r>
                        <a:rPr kumimoji="1" lang="en-US" altLang="ja-JP" sz="1000" dirty="0">
                          <a:solidFill>
                            <a:schemeClr val="tx1"/>
                          </a:solidFill>
                        </a:rPr>
                        <a:t>     Foreigners</a:t>
                      </a:r>
                      <a:r>
                        <a:rPr kumimoji="1" lang="ja-JP" altLang="en-US" sz="1000" dirty="0">
                          <a:solidFill>
                            <a:schemeClr val="tx1"/>
                          </a:solidFill>
                        </a:rPr>
                        <a:t>」を周知するとともに、大阪観光局</a:t>
                      </a:r>
                      <a:endParaRPr kumimoji="1" lang="en-US" altLang="ja-JP" sz="1000" dirty="0">
                        <a:solidFill>
                          <a:schemeClr val="tx1"/>
                        </a:solidFill>
                      </a:endParaRPr>
                    </a:p>
                    <a:p>
                      <a:pPr algn="l"/>
                      <a:r>
                        <a:rPr kumimoji="1" lang="en-US" altLang="ja-JP" sz="1000" dirty="0">
                          <a:solidFill>
                            <a:schemeClr val="tx1"/>
                          </a:solidFill>
                        </a:rPr>
                        <a:t>     SNS</a:t>
                      </a:r>
                      <a:r>
                        <a:rPr kumimoji="1" lang="ja-JP" altLang="en-US" sz="1000" dirty="0">
                          <a:solidFill>
                            <a:schemeClr val="tx1"/>
                          </a:solidFill>
                        </a:rPr>
                        <a:t>とも連携予定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① </a:t>
                      </a:r>
                      <a:r>
                        <a:rPr kumimoji="1" lang="en-US" altLang="ja-JP" sz="1000" dirty="0">
                          <a:solidFill>
                            <a:schemeClr val="tx1"/>
                          </a:solidFill>
                        </a:rPr>
                        <a:t>R7</a:t>
                      </a:r>
                      <a:r>
                        <a:rPr kumimoji="1" lang="ja-JP" altLang="en-US" sz="1000" dirty="0">
                          <a:solidFill>
                            <a:schemeClr val="tx1"/>
                          </a:solidFill>
                        </a:rPr>
                        <a:t>年</a:t>
                      </a:r>
                      <a:r>
                        <a:rPr kumimoji="1" lang="en-US" altLang="ja-JP" sz="1000" dirty="0">
                          <a:solidFill>
                            <a:schemeClr val="tx1"/>
                          </a:solidFill>
                        </a:rPr>
                        <a:t>2</a:t>
                      </a:r>
                      <a:r>
                        <a:rPr kumimoji="1" lang="ja-JP" altLang="en-US" sz="1000" dirty="0">
                          <a:solidFill>
                            <a:schemeClr val="tx1"/>
                          </a:solidFill>
                        </a:rPr>
                        <a:t>月～</a:t>
                      </a:r>
                      <a:endParaRPr kumimoji="1" lang="en-US" altLang="ja-JP" sz="1000" dirty="0">
                        <a:solidFill>
                          <a:schemeClr val="tx1"/>
                        </a:solidFill>
                      </a:endParaRPr>
                    </a:p>
                    <a:p>
                      <a:pPr algn="ctr"/>
                      <a:endParaRPr kumimoji="1" lang="en-US" altLang="ja-JP" sz="1000" dirty="0">
                        <a:solidFill>
                          <a:schemeClr val="tx1"/>
                        </a:solidFill>
                      </a:endParaRPr>
                    </a:p>
                    <a:p>
                      <a:pPr algn="ctr"/>
                      <a:r>
                        <a:rPr kumimoji="1" lang="ja-JP" altLang="en-US" sz="1000" dirty="0">
                          <a:solidFill>
                            <a:schemeClr val="tx1"/>
                          </a:solidFill>
                        </a:rPr>
                        <a:t>② </a:t>
                      </a:r>
                      <a:r>
                        <a:rPr kumimoji="1" lang="en-US" altLang="ja-JP" sz="1000" dirty="0">
                          <a:solidFill>
                            <a:schemeClr val="tx1"/>
                          </a:solidFill>
                        </a:rPr>
                        <a:t>R7</a:t>
                      </a:r>
                      <a:r>
                        <a:rPr kumimoji="1" lang="ja-JP" altLang="en-US" sz="1000" dirty="0">
                          <a:solidFill>
                            <a:schemeClr val="tx1"/>
                          </a:solidFill>
                        </a:rPr>
                        <a:t>年</a:t>
                      </a:r>
                      <a:r>
                        <a:rPr kumimoji="1" lang="en-US" altLang="ja-JP" sz="1000" dirty="0">
                          <a:solidFill>
                            <a:schemeClr val="tx1"/>
                          </a:solidFill>
                        </a:rPr>
                        <a:t>1</a:t>
                      </a:r>
                      <a:r>
                        <a:rPr kumimoji="1" lang="ja-JP" altLang="en-US" sz="1000" dirty="0">
                          <a:solidFill>
                            <a:schemeClr val="tx1"/>
                          </a:solidFill>
                        </a:rPr>
                        <a:t>月～</a:t>
                      </a:r>
                      <a:endParaRPr kumimoji="1" lang="en-US" altLang="ja-JP"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9097670"/>
                  </a:ext>
                </a:extLst>
              </a:tr>
              <a:tr h="936000">
                <a:tc>
                  <a:txBody>
                    <a:bodyPr/>
                    <a:lstStyle/>
                    <a:p>
                      <a:pPr algn="l"/>
                      <a:r>
                        <a:rPr kumimoji="1" lang="ja-JP" altLang="en-US" sz="1000" dirty="0">
                          <a:solidFill>
                            <a:schemeClr val="tx1"/>
                          </a:solidFill>
                        </a:rPr>
                        <a:t>外国人患者受入れ医療機関の整備・拡充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solidFill>
                            <a:schemeClr val="tx1"/>
                          </a:solidFill>
                        </a:rPr>
                        <a:t>外国人患者の症状に合わせて適切な医療機関で受診できるよう、今後はクリニックでも外国人患者を受け入れられる体制整備が必要と考える。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solidFill>
                            <a:schemeClr val="tx1"/>
                          </a:solidFill>
                          <a:latin typeface="+mn-ea"/>
                          <a:ea typeface="+mn-ea"/>
                        </a:rPr>
                        <a:t>外国人患者受入れ医療機関の裾野を広げるため、クリニックを中心に</a:t>
                      </a:r>
                      <a:r>
                        <a:rPr lang="ja-JP" altLang="en-US" sz="1000" dirty="0">
                          <a:solidFill>
                            <a:schemeClr val="tx1"/>
                          </a:solidFill>
                          <a:latin typeface="+mn-ea"/>
                          <a:ea typeface="+mn-ea"/>
                        </a:rPr>
                        <a:t>医療通訳を行うための備品の購入に要する費用</a:t>
                      </a:r>
                      <a:r>
                        <a:rPr kumimoji="1" lang="ja-JP" altLang="en-US" sz="1000" dirty="0">
                          <a:solidFill>
                            <a:schemeClr val="tx1"/>
                          </a:solidFill>
                          <a:latin typeface="+mn-ea"/>
                          <a:ea typeface="+mn-ea"/>
                        </a:rPr>
                        <a:t>の補助を行うことで、府内全体の外国人患者受入れ医療機関の拡充を図る。</a:t>
                      </a:r>
                      <a:endParaRPr kumimoji="1" lang="en-US" altLang="ja-JP" sz="1000" dirty="0">
                        <a:solidFill>
                          <a:schemeClr val="tx1"/>
                        </a:solidFill>
                        <a:latin typeface="+mn-ea"/>
                        <a:ea typeface="+mn-ea"/>
                      </a:endParaRPr>
                    </a:p>
                    <a:p>
                      <a:pPr algn="l"/>
                      <a:endParaRPr kumimoji="1" lang="en-US" altLang="ja-JP" sz="800" dirty="0">
                        <a:solidFill>
                          <a:schemeClr val="tx1"/>
                        </a:solidFill>
                        <a:latin typeface="+mn-ea"/>
                        <a:ea typeface="+mn-ea"/>
                      </a:endParaRPr>
                    </a:p>
                    <a:p>
                      <a:pPr algn="l"/>
                      <a:r>
                        <a:rPr kumimoji="1" lang="en-US" altLang="ja-JP" sz="800" dirty="0">
                          <a:solidFill>
                            <a:schemeClr val="tx1"/>
                          </a:solidFill>
                          <a:latin typeface="+mn-ea"/>
                          <a:ea typeface="+mn-ea"/>
                        </a:rPr>
                        <a:t>※</a:t>
                      </a:r>
                      <a:r>
                        <a:rPr kumimoji="1" lang="ja-JP" altLang="en-US" sz="800" dirty="0">
                          <a:solidFill>
                            <a:schemeClr val="tx1"/>
                          </a:solidFill>
                          <a:latin typeface="+mn-ea"/>
                          <a:ea typeface="+mn-ea"/>
                        </a:rPr>
                        <a:t>「外国人患者受入れ医療機関」の新規登録が条件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dirty="0">
                          <a:solidFill>
                            <a:schemeClr val="tx1"/>
                          </a:solidFill>
                        </a:rPr>
                        <a:t>R7</a:t>
                      </a:r>
                      <a:r>
                        <a:rPr kumimoji="1" lang="ja-JP" altLang="en-US" sz="1000" dirty="0">
                          <a:solidFill>
                            <a:schemeClr val="tx1"/>
                          </a:solidFill>
                        </a:rPr>
                        <a:t>年</a:t>
                      </a:r>
                      <a:r>
                        <a:rPr kumimoji="1" lang="en-US" altLang="ja-JP" sz="1000" dirty="0">
                          <a:solidFill>
                            <a:schemeClr val="tx1"/>
                          </a:solidFill>
                        </a:rPr>
                        <a:t>4</a:t>
                      </a:r>
                      <a:r>
                        <a:rPr kumimoji="1" lang="ja-JP" altLang="en-US" sz="1000" dirty="0">
                          <a:solidFill>
                            <a:schemeClr val="tx1"/>
                          </a:solidFill>
                        </a:rPr>
                        <a:t>月～</a:t>
                      </a:r>
                      <a:endParaRPr kumimoji="1" lang="en-US" altLang="ja-JP" sz="1000" dirty="0">
                        <a:solidFill>
                          <a:schemeClr val="tx1"/>
                        </a:solidFill>
                      </a:endParaRPr>
                    </a:p>
                    <a:p>
                      <a:pPr algn="ctr"/>
                      <a:r>
                        <a:rPr kumimoji="1" lang="ja-JP" altLang="en-US" sz="1000" dirty="0">
                          <a:solidFill>
                            <a:schemeClr val="tx1"/>
                          </a:solidFill>
                        </a:rPr>
                        <a:t>（予定）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397006"/>
                  </a:ext>
                </a:extLst>
              </a:tr>
              <a:tr h="1332000">
                <a:tc>
                  <a:txBody>
                    <a:bodyPr/>
                    <a:lstStyle/>
                    <a:p>
                      <a:pPr algn="l"/>
                      <a:r>
                        <a:rPr kumimoji="1" lang="ja-JP" altLang="en-US" sz="1000" dirty="0">
                          <a:solidFill>
                            <a:schemeClr val="tx1"/>
                          </a:solidFill>
                        </a:rPr>
                        <a:t>外国人患者受入れ医療機関の未収金リスクの低減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solidFill>
                            <a:schemeClr val="tx1"/>
                          </a:solidFill>
                        </a:rPr>
                        <a:t>外国人患者を積極的に受け入れる医療機関については、未収金のリスクがあるため、何かしら措置を講じるべきと考える。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000" dirty="0">
                          <a:solidFill>
                            <a:schemeClr val="tx1"/>
                          </a:solidFill>
                        </a:rPr>
                        <a:t>【</a:t>
                      </a:r>
                      <a:r>
                        <a:rPr kumimoji="1" lang="ja-JP" altLang="en-US" sz="1000" dirty="0">
                          <a:solidFill>
                            <a:schemeClr val="tx1"/>
                          </a:solidFill>
                        </a:rPr>
                        <a:t>宿泊税活用事業</a:t>
                      </a:r>
                      <a:r>
                        <a:rPr kumimoji="1" lang="en-US" altLang="ja-JP" sz="1000" dirty="0">
                          <a:solidFill>
                            <a:schemeClr val="tx1"/>
                          </a:solidFill>
                        </a:rPr>
                        <a:t>】</a:t>
                      </a:r>
                    </a:p>
                    <a:p>
                      <a:pPr algn="l"/>
                      <a:r>
                        <a:rPr kumimoji="1" lang="ja-JP" altLang="en-US" sz="1000" dirty="0">
                          <a:solidFill>
                            <a:schemeClr val="tx1"/>
                          </a:solidFill>
                        </a:rPr>
                        <a:t>① 外国人患者受入れの障壁となる医療費未収金</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リスク低減のため、保険・保証サービスや研修、</a:t>
                      </a:r>
                      <a:endParaRPr kumimoji="1" lang="en-US" altLang="ja-JP" sz="1000" dirty="0">
                        <a:solidFill>
                          <a:schemeClr val="tx1"/>
                        </a:solidFill>
                      </a:endParaRPr>
                    </a:p>
                    <a:p>
                      <a:pPr algn="l"/>
                      <a:r>
                        <a:rPr kumimoji="1" lang="ja-JP" altLang="en-US" sz="1000" dirty="0">
                          <a:solidFill>
                            <a:schemeClr val="tx1"/>
                          </a:solidFill>
                        </a:rPr>
                        <a:t>　 キャッシュレス化に係る費用を補助 する。</a:t>
                      </a:r>
                      <a:endParaRPr kumimoji="1" lang="en-US" altLang="ja-JP" sz="1000" dirty="0">
                        <a:solidFill>
                          <a:schemeClr val="tx1"/>
                        </a:solidFill>
                      </a:endParaRPr>
                    </a:p>
                    <a:p>
                      <a:pPr algn="l"/>
                      <a:endParaRPr kumimoji="1" lang="en-US" altLang="ja-JP" sz="1000" dirty="0">
                        <a:solidFill>
                          <a:schemeClr val="tx1"/>
                        </a:solidFill>
                      </a:endParaRPr>
                    </a:p>
                    <a:p>
                      <a:pPr algn="l"/>
                      <a:r>
                        <a:rPr kumimoji="1" lang="ja-JP" altLang="en-US" sz="1000" dirty="0">
                          <a:solidFill>
                            <a:schemeClr val="tx1"/>
                          </a:solidFill>
                        </a:rPr>
                        <a:t>② 外国人観光客に対し、来阪前及び来阪</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時に効果的な海外旅行保険の加入勧奨</a:t>
                      </a:r>
                      <a:endParaRPr kumimoji="1" lang="en-US" altLang="ja-JP" sz="1000" dirty="0">
                        <a:solidFill>
                          <a:schemeClr val="tx1"/>
                        </a:solidFill>
                      </a:endParaRPr>
                    </a:p>
                    <a:p>
                      <a:pPr algn="l"/>
                      <a:r>
                        <a:rPr kumimoji="1" lang="en-US" altLang="ja-JP" sz="1000" dirty="0">
                          <a:solidFill>
                            <a:schemeClr val="tx1"/>
                          </a:solidFill>
                        </a:rPr>
                        <a:t>     </a:t>
                      </a:r>
                      <a:r>
                        <a:rPr kumimoji="1" lang="ja-JP" altLang="en-US" sz="1000" dirty="0">
                          <a:solidFill>
                            <a:schemeClr val="tx1"/>
                          </a:solidFill>
                        </a:rPr>
                        <a:t>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solidFill>
                            <a:schemeClr val="tx1"/>
                          </a:solidFill>
                        </a:rPr>
                        <a:t>① </a:t>
                      </a:r>
                      <a:r>
                        <a:rPr kumimoji="1" lang="en-US" altLang="ja-JP" sz="1000" dirty="0">
                          <a:solidFill>
                            <a:schemeClr val="tx1"/>
                          </a:solidFill>
                        </a:rPr>
                        <a:t>R7</a:t>
                      </a:r>
                      <a:r>
                        <a:rPr kumimoji="1" lang="ja-JP" altLang="en-US" sz="1000" dirty="0">
                          <a:solidFill>
                            <a:schemeClr val="tx1"/>
                          </a:solidFill>
                        </a:rPr>
                        <a:t>年</a:t>
                      </a:r>
                      <a:r>
                        <a:rPr kumimoji="1" lang="en-US" altLang="ja-JP" sz="1000" dirty="0">
                          <a:solidFill>
                            <a:schemeClr val="tx1"/>
                          </a:solidFill>
                        </a:rPr>
                        <a:t>4</a:t>
                      </a:r>
                      <a:r>
                        <a:rPr kumimoji="1" lang="ja-JP" altLang="en-US" sz="1000" dirty="0">
                          <a:solidFill>
                            <a:schemeClr val="tx1"/>
                          </a:solidFill>
                        </a:rPr>
                        <a:t>月～</a:t>
                      </a:r>
                      <a:endParaRPr kumimoji="1" lang="en-US" altLang="ja-JP" sz="1000" dirty="0">
                        <a:solidFill>
                          <a:schemeClr val="tx1"/>
                        </a:solidFill>
                      </a:endParaRPr>
                    </a:p>
                    <a:p>
                      <a:pPr algn="l"/>
                      <a:r>
                        <a:rPr kumimoji="1" lang="ja-JP" altLang="en-US" sz="1000" dirty="0">
                          <a:solidFill>
                            <a:schemeClr val="tx1"/>
                          </a:solidFill>
                        </a:rPr>
                        <a:t>　（予定）</a:t>
                      </a:r>
                      <a:endParaRPr kumimoji="1" lang="en-US" altLang="ja-JP" sz="1000" dirty="0">
                        <a:solidFill>
                          <a:schemeClr val="tx1"/>
                        </a:solidFill>
                      </a:endParaRPr>
                    </a:p>
                    <a:p>
                      <a:pPr algn="l"/>
                      <a:endParaRPr kumimoji="1" lang="en-US" altLang="ja-JP" sz="1000" dirty="0">
                        <a:solidFill>
                          <a:schemeClr val="tx1"/>
                        </a:solidFill>
                      </a:endParaRPr>
                    </a:p>
                    <a:p>
                      <a:pPr algn="l"/>
                      <a:r>
                        <a:rPr kumimoji="1" lang="ja-JP" altLang="en-US" sz="1000" dirty="0">
                          <a:solidFill>
                            <a:schemeClr val="tx1"/>
                          </a:solidFill>
                        </a:rPr>
                        <a:t>② </a:t>
                      </a:r>
                      <a:r>
                        <a:rPr kumimoji="1" lang="en-US" altLang="ja-JP" sz="1000" dirty="0">
                          <a:solidFill>
                            <a:schemeClr val="tx1"/>
                          </a:solidFill>
                        </a:rPr>
                        <a:t>R7</a:t>
                      </a:r>
                      <a:r>
                        <a:rPr kumimoji="1" lang="ja-JP" altLang="en-US" sz="1000" dirty="0">
                          <a:solidFill>
                            <a:schemeClr val="tx1"/>
                          </a:solidFill>
                        </a:rPr>
                        <a:t>年上半期～</a:t>
                      </a:r>
                      <a:endParaRPr kumimoji="1" lang="en-US" altLang="ja-JP" sz="1000" dirty="0">
                        <a:solidFill>
                          <a:schemeClr val="tx1"/>
                        </a:solidFill>
                      </a:endParaRPr>
                    </a:p>
                    <a:p>
                      <a:pPr algn="l"/>
                      <a:r>
                        <a:rPr kumimoji="1" lang="ja-JP" altLang="en-US" sz="1000" dirty="0">
                          <a:solidFill>
                            <a:schemeClr val="tx1"/>
                          </a:solidFill>
                        </a:rPr>
                        <a:t>　（予定）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2184756"/>
                  </a:ext>
                </a:extLst>
              </a:tr>
              <a:tr h="1800000">
                <a:tc>
                  <a:txBody>
                    <a:bodyPr/>
                    <a:lstStyle/>
                    <a:p>
                      <a:pPr algn="l"/>
                      <a:r>
                        <a:rPr kumimoji="1" lang="ja-JP" altLang="en-US" sz="1000" dirty="0">
                          <a:solidFill>
                            <a:schemeClr val="tx1"/>
                          </a:solidFill>
                        </a:rPr>
                        <a:t>外国人受入れ医療機関の地域における連携</a:t>
                      </a:r>
                      <a:endParaRPr kumimoji="1" lang="en-US" altLang="ja-JP" sz="1000" dirty="0">
                        <a:solidFill>
                          <a:schemeClr val="tx1"/>
                        </a:solidFill>
                      </a:endParaRPr>
                    </a:p>
                    <a:p>
                      <a:pPr algn="l"/>
                      <a:endParaRPr kumimoji="1" lang="en-US" altLang="ja-JP" sz="1000" dirty="0">
                        <a:solidFill>
                          <a:schemeClr val="tx1"/>
                        </a:solidFill>
                      </a:endParaRPr>
                    </a:p>
                    <a:p>
                      <a:pPr algn="l"/>
                      <a:r>
                        <a:rPr kumimoji="1" lang="ja-JP" altLang="en-US" sz="1000" dirty="0">
                          <a:solidFill>
                            <a:schemeClr val="tx1"/>
                          </a:solidFill>
                        </a:rPr>
                        <a:t>外国人対応にかかる初歩的な研修の実施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solidFill>
                            <a:schemeClr val="tx1"/>
                          </a:solidFill>
                        </a:rPr>
                        <a:t>海外では医療機関・医師の相互連携体制が成り立っており、大阪府でも外国人受入れ医療機関間の地域における連携の仕組みが必要と考える。</a:t>
                      </a:r>
                      <a:endParaRPr kumimoji="1" lang="en-US" altLang="ja-JP" sz="1000" dirty="0">
                        <a:solidFill>
                          <a:schemeClr val="tx1"/>
                        </a:solidFill>
                      </a:endParaRPr>
                    </a:p>
                    <a:p>
                      <a:pPr algn="l"/>
                      <a:endParaRPr kumimoji="1" lang="en-US" altLang="ja-JP" sz="1000" dirty="0">
                        <a:solidFill>
                          <a:schemeClr val="tx1"/>
                        </a:solidFill>
                      </a:endParaRPr>
                    </a:p>
                    <a:p>
                      <a:pPr algn="l"/>
                      <a:r>
                        <a:rPr kumimoji="1" lang="ja-JP" altLang="en-US" sz="1000" dirty="0">
                          <a:solidFill>
                            <a:schemeClr val="tx1"/>
                          </a:solidFill>
                        </a:rPr>
                        <a:t>医療従事者が外国人対応について後ろ向きにならないようなセミナーを開催すべきと考える。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宿泊税活用事業</a:t>
                      </a:r>
                      <a:r>
                        <a:rPr kumimoji="1" lang="en-US" altLang="ja-JP" sz="1000" dirty="0">
                          <a:solidFill>
                            <a:schemeClr val="tx1"/>
                          </a:solidFill>
                        </a:rPr>
                        <a:t>】</a:t>
                      </a:r>
                    </a:p>
                    <a:p>
                      <a:pPr algn="l"/>
                      <a:r>
                        <a:rPr kumimoji="1" lang="ja-JP" altLang="en-US" sz="1000" dirty="0">
                          <a:solidFill>
                            <a:schemeClr val="tx1"/>
                          </a:solidFill>
                        </a:rPr>
                        <a:t>「外国人患者受入れ医療コーディネーター」等の意見を取り入れた外国人患者受入れ研修を地域別で実施し、地域の外国人患者受入れ医療機関間の連携を図るとともに、職員の対応力向上を図る。</a:t>
                      </a:r>
                    </a:p>
                    <a:p>
                      <a:pPr algn="l"/>
                      <a:endParaRPr kumimoji="1" lang="ja-JP" altLang="en-US" sz="800" dirty="0">
                        <a:solidFill>
                          <a:schemeClr val="tx1"/>
                        </a:solidFill>
                      </a:endParaRPr>
                    </a:p>
                    <a:p>
                      <a:pPr algn="l"/>
                      <a:r>
                        <a:rPr kumimoji="1" lang="en-US" altLang="ja-JP" sz="1000" dirty="0">
                          <a:solidFill>
                            <a:schemeClr val="tx1"/>
                          </a:solidFill>
                        </a:rPr>
                        <a:t>【</a:t>
                      </a:r>
                      <a:r>
                        <a:rPr kumimoji="1" lang="ja-JP" altLang="en-US" sz="1000" dirty="0">
                          <a:solidFill>
                            <a:schemeClr val="tx1"/>
                          </a:solidFill>
                        </a:rPr>
                        <a:t>対　　象</a:t>
                      </a:r>
                      <a:r>
                        <a:rPr kumimoji="1" lang="en-US" altLang="ja-JP" sz="1000" dirty="0">
                          <a:solidFill>
                            <a:schemeClr val="tx1"/>
                          </a:solidFill>
                        </a:rPr>
                        <a:t>】</a:t>
                      </a:r>
                      <a:r>
                        <a:rPr kumimoji="1" lang="ja-JP" altLang="en-US" sz="1000" dirty="0">
                          <a:solidFill>
                            <a:schemeClr val="tx1"/>
                          </a:solidFill>
                        </a:rPr>
                        <a:t>府内医療機関</a:t>
                      </a:r>
                    </a:p>
                    <a:p>
                      <a:pPr algn="l"/>
                      <a:r>
                        <a:rPr kumimoji="1" lang="en-US" altLang="ja-JP" sz="1000" dirty="0">
                          <a:solidFill>
                            <a:schemeClr val="tx1"/>
                          </a:solidFill>
                        </a:rPr>
                        <a:t>【</a:t>
                      </a:r>
                      <a:r>
                        <a:rPr kumimoji="1" lang="ja-JP" altLang="en-US" sz="1000" dirty="0">
                          <a:solidFill>
                            <a:schemeClr val="tx1"/>
                          </a:solidFill>
                        </a:rPr>
                        <a:t>開　　催</a:t>
                      </a:r>
                      <a:r>
                        <a:rPr kumimoji="1" lang="en-US" altLang="ja-JP" sz="1000" dirty="0">
                          <a:solidFill>
                            <a:schemeClr val="tx1"/>
                          </a:solidFill>
                        </a:rPr>
                        <a:t>】</a:t>
                      </a:r>
                      <a:r>
                        <a:rPr kumimoji="1" lang="ja-JP" altLang="en-US" sz="1000" dirty="0">
                          <a:solidFill>
                            <a:schemeClr val="tx1"/>
                          </a:solidFill>
                        </a:rPr>
                        <a:t>府内４カ所（北部１回、中部２回、</a:t>
                      </a:r>
                      <a:endParaRPr kumimoji="1" lang="en-US" altLang="ja-JP" sz="1000" dirty="0">
                        <a:solidFill>
                          <a:schemeClr val="tx1"/>
                        </a:solidFill>
                      </a:endParaRPr>
                    </a:p>
                    <a:p>
                      <a:pPr algn="l"/>
                      <a:r>
                        <a:rPr kumimoji="1" lang="ja-JP" altLang="en-US" sz="1000" dirty="0">
                          <a:solidFill>
                            <a:schemeClr val="tx1"/>
                          </a:solidFill>
                        </a:rPr>
                        <a:t>　　　　　　南部１回を想定）</a:t>
                      </a:r>
                    </a:p>
                    <a:p>
                      <a:pPr algn="l"/>
                      <a:r>
                        <a:rPr kumimoji="1" lang="en-US" altLang="ja-JP" sz="1000" dirty="0">
                          <a:solidFill>
                            <a:schemeClr val="tx1"/>
                          </a:solidFill>
                        </a:rPr>
                        <a:t>【</a:t>
                      </a:r>
                      <a:r>
                        <a:rPr kumimoji="1" lang="ja-JP" altLang="en-US" sz="1000" dirty="0">
                          <a:solidFill>
                            <a:schemeClr val="tx1"/>
                          </a:solidFill>
                        </a:rPr>
                        <a:t>内　　容</a:t>
                      </a:r>
                      <a:r>
                        <a:rPr kumimoji="1" lang="en-US" altLang="ja-JP" sz="1000" dirty="0">
                          <a:solidFill>
                            <a:schemeClr val="tx1"/>
                          </a:solidFill>
                        </a:rPr>
                        <a:t>】</a:t>
                      </a:r>
                      <a:r>
                        <a:rPr kumimoji="1" lang="ja-JP" altLang="en-US" sz="1000" dirty="0">
                          <a:solidFill>
                            <a:schemeClr val="tx1"/>
                          </a:solidFill>
                        </a:rPr>
                        <a:t>実務を想定したロールプレイング</a:t>
                      </a:r>
                      <a:endParaRPr kumimoji="1" lang="en-US" altLang="ja-JP" sz="1000" dirty="0">
                        <a:solidFill>
                          <a:schemeClr val="tx1"/>
                        </a:solidFill>
                      </a:endParaRPr>
                    </a:p>
                    <a:p>
                      <a:pPr algn="l"/>
                      <a:r>
                        <a:rPr kumimoji="1" lang="ja-JP" altLang="en-US" sz="1000" dirty="0">
                          <a:solidFill>
                            <a:schemeClr val="tx1"/>
                          </a:solidFill>
                        </a:rPr>
                        <a:t>　　　　　　研修＋</a:t>
                      </a:r>
                      <a:r>
                        <a:rPr kumimoji="1" lang="en-US" altLang="ja-JP" sz="1000" dirty="0">
                          <a:solidFill>
                            <a:schemeClr val="tx1"/>
                          </a:solidFill>
                        </a:rPr>
                        <a:t>e</a:t>
                      </a:r>
                      <a:r>
                        <a:rPr kumimoji="1" lang="ja-JP" altLang="en-US" sz="1000" dirty="0">
                          <a:solidFill>
                            <a:schemeClr val="tx1"/>
                          </a:solidFill>
                        </a:rPr>
                        <a:t>ラーニング動画作成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dirty="0">
                          <a:solidFill>
                            <a:schemeClr val="tx1"/>
                          </a:solidFill>
                        </a:rPr>
                        <a:t>R7</a:t>
                      </a:r>
                      <a:r>
                        <a:rPr kumimoji="1" lang="ja-JP" altLang="en-US" sz="1000" dirty="0">
                          <a:solidFill>
                            <a:schemeClr val="tx1"/>
                          </a:solidFill>
                        </a:rPr>
                        <a:t>年度中</a:t>
                      </a:r>
                      <a:endParaRPr kumimoji="1" lang="en-US" altLang="ja-JP" sz="1000" dirty="0">
                        <a:solidFill>
                          <a:schemeClr val="tx1"/>
                        </a:solidFill>
                      </a:endParaRPr>
                    </a:p>
                    <a:p>
                      <a:pPr algn="ctr"/>
                      <a:r>
                        <a:rPr kumimoji="1" lang="ja-JP" altLang="en-US" sz="1000" dirty="0">
                          <a:solidFill>
                            <a:schemeClr val="tx1"/>
                          </a:solidFill>
                        </a:rPr>
                        <a:t>に順次開催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9060195"/>
                  </a:ext>
                </a:extLst>
              </a:tr>
            </a:tbl>
          </a:graphicData>
        </a:graphic>
      </p:graphicFrame>
      <p:sp>
        <p:nvSpPr>
          <p:cNvPr id="7" name="正方形/長方形 6">
            <a:extLst>
              <a:ext uri="{FF2B5EF4-FFF2-40B4-BE49-F238E27FC236}">
                <a16:creationId xmlns:a16="http://schemas.microsoft.com/office/drawing/2014/main" id="{B475C502-1076-4DE9-8E6A-A9D83539D09A}"/>
              </a:ext>
            </a:extLst>
          </p:cNvPr>
          <p:cNvSpPr/>
          <p:nvPr/>
        </p:nvSpPr>
        <p:spPr>
          <a:xfrm>
            <a:off x="8103309" y="45077"/>
            <a:ext cx="1008000"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ja-JP" altLang="en-US" sz="1400" dirty="0">
                <a:solidFill>
                  <a:schemeClr val="tx1"/>
                </a:solidFill>
                <a:latin typeface="Meiryo UI" panose="020B0604030504040204" pitchFamily="50" charset="-128"/>
                <a:ea typeface="Meiryo UI" panose="020B0604030504040204" pitchFamily="50" charset="-128"/>
              </a:rPr>
              <a:t>資料２</a:t>
            </a:r>
            <a:r>
              <a:rPr kumimoji="1" lang="en-US" altLang="ja-JP" sz="1400" dirty="0">
                <a:solidFill>
                  <a:schemeClr val="tx1"/>
                </a:solidFill>
                <a:latin typeface="Meiryo UI" panose="020B0604030504040204" pitchFamily="50" charset="-128"/>
                <a:ea typeface="Meiryo UI" panose="020B0604030504040204" pitchFamily="50" charset="-128"/>
              </a:rPr>
              <a:t>-1</a:t>
            </a:r>
          </a:p>
        </p:txBody>
      </p:sp>
    </p:spTree>
    <p:extLst>
      <p:ext uri="{BB962C8B-B14F-4D97-AF65-F5344CB8AC3E}">
        <p14:creationId xmlns:p14="http://schemas.microsoft.com/office/powerpoint/2010/main" val="5540087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574</Words>
  <Application>Microsoft Office PowerPoint</Application>
  <PresentationFormat>画面に合わせる (4:3)</PresentationFormat>
  <Paragraphs>61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游ゴシック</vt:lpstr>
      <vt:lpstr>游ゴシック Light</vt:lpstr>
      <vt:lpstr>Arial</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伊庭　祐作</dc:creator>
  <cp:lastModifiedBy>原　慎太郎</cp:lastModifiedBy>
  <cp:revision>100</cp:revision>
  <cp:lastPrinted>2025-02-19T01:25:12Z</cp:lastPrinted>
  <dcterms:created xsi:type="dcterms:W3CDTF">2023-11-30T04:20:27Z</dcterms:created>
  <dcterms:modified xsi:type="dcterms:W3CDTF">2025-03-02T23:56:10Z</dcterms:modified>
</cp:coreProperties>
</file>