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6.xml" ContentType="application/vnd.openxmlformats-officedocument.drawingml.chart+xml"/>
  <Override PartName="/ppt/drawings/drawing4.xml" ContentType="application/vnd.openxmlformats-officedocument.drawingml.chartshapes+xml"/>
  <Override PartName="/ppt/charts/chart7.xml" ContentType="application/vnd.openxmlformats-officedocument.drawingml.chart+xml"/>
  <Override PartName="/ppt/drawings/drawing5.xml" ContentType="application/vnd.openxmlformats-officedocument.drawingml.chartshapes+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charts/chart12.xml" ContentType="application/vnd.openxmlformats-officedocument.drawingml.chart+xml"/>
  <Override PartName="/ppt/charts/style8.xml" ContentType="application/vnd.ms-office.chartstyle+xml"/>
  <Override PartName="/ppt/charts/colors8.xml" ContentType="application/vnd.ms-office.chartcolorstyle+xml"/>
  <Override PartName="/ppt/charts/chart13.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4.xml" ContentType="application/vnd.openxmlformats-officedocument.drawingml.chart+xml"/>
  <Override PartName="/ppt/drawings/drawing6.xml" ContentType="application/vnd.openxmlformats-officedocument.drawingml.chartshapes+xml"/>
  <Override PartName="/ppt/charts/chart15.xml" ContentType="application/vnd.openxmlformats-officedocument.drawingml.chart+xml"/>
  <Override PartName="/ppt/drawings/drawing7.xml" ContentType="application/vnd.openxmlformats-officedocument.drawingml.chartshapes+xml"/>
  <Override PartName="/ppt/notesSlides/notesSlide8.xml" ContentType="application/vnd.openxmlformats-officedocument.presentationml.notesSlide+xml"/>
  <Override PartName="/ppt/charts/chart16.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7.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8.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9.xml" ContentType="application/vnd.openxmlformats-officedocument.presentationml.notesSlide+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1.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0.xml" ContentType="application/vnd.openxmlformats-officedocument.presentationml.notesSlide+xml"/>
  <Override PartName="/ppt/charts/chart22.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1.xml" ContentType="application/vnd.openxmlformats-officedocument.presentationml.notesSlide+xml"/>
  <Override PartName="/ppt/charts/chart23.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4.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2.xml" ContentType="application/vnd.openxmlformats-officedocument.presentationml.notesSlide+xml"/>
  <Override PartName="/ppt/charts/chart25.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3.xml" ContentType="application/vnd.openxmlformats-officedocument.presentationml.notesSlide+xml"/>
  <Override PartName="/ppt/charts/chart26.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7.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14.xml" ContentType="application/vnd.openxmlformats-officedocument.presentationml.notesSlide+xml"/>
  <Override PartName="/ppt/charts/chart28.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9.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notesMasterIdLst>
    <p:notesMasterId r:id="rId22"/>
  </p:notesMasterIdLst>
  <p:sldIdLst>
    <p:sldId id="270" r:id="rId2"/>
    <p:sldId id="336" r:id="rId3"/>
    <p:sldId id="277" r:id="rId4"/>
    <p:sldId id="278" r:id="rId5"/>
    <p:sldId id="324" r:id="rId6"/>
    <p:sldId id="296" r:id="rId7"/>
    <p:sldId id="335" r:id="rId8"/>
    <p:sldId id="292" r:id="rId9"/>
    <p:sldId id="322" r:id="rId10"/>
    <p:sldId id="328" r:id="rId11"/>
    <p:sldId id="302" r:id="rId12"/>
    <p:sldId id="323" r:id="rId13"/>
    <p:sldId id="329" r:id="rId14"/>
    <p:sldId id="325" r:id="rId15"/>
    <p:sldId id="326" r:id="rId16"/>
    <p:sldId id="330" r:id="rId17"/>
    <p:sldId id="327" r:id="rId18"/>
    <p:sldId id="331" r:id="rId19"/>
    <p:sldId id="332" r:id="rId20"/>
    <p:sldId id="337" r:id="rId21"/>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 id="2" name="山邉　佳子" initials="山邉　佳子" lastIdx="1" clrIdx="1">
    <p:extLst>
      <p:ext uri="{19B8F6BF-5375-455C-9EA6-DF929625EA0E}">
        <p15:presenceInfo xmlns:p15="http://schemas.microsoft.com/office/powerpoint/2012/main" userId="S-1-5-21-161959346-1900351369-444732941-77435" providerId="AD"/>
      </p:ext>
    </p:extLst>
  </p:cmAuthor>
  <p:cmAuthor id="3" name="北所　瞳" initials="北所　瞳" lastIdx="1" clrIdx="2">
    <p:extLst>
      <p:ext uri="{19B8F6BF-5375-455C-9EA6-DF929625EA0E}">
        <p15:presenceInfo xmlns:p15="http://schemas.microsoft.com/office/powerpoint/2012/main" userId="S::KitadokoroH@lan.pref.osaka.jp::680c50cb-0c86-41c9-b77a-05ae80f859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4" autoAdjust="0"/>
    <p:restoredTop sz="93521" autoAdjust="0"/>
  </p:normalViewPr>
  <p:slideViewPr>
    <p:cSldViewPr snapToGrid="0">
      <p:cViewPr varScale="1">
        <p:scale>
          <a:sx n="93" d="100"/>
          <a:sy n="93" d="100"/>
        </p:scale>
        <p:origin x="970"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7.xml"/><Relationship Id="rId1" Type="http://schemas.microsoft.com/office/2011/relationships/chartStyle" Target="style7.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8.xml"/><Relationship Id="rId1" Type="http://schemas.microsoft.com/office/2011/relationships/chartStyle" Target="style8.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9.xml"/><Relationship Id="rId1" Type="http://schemas.microsoft.com/office/2011/relationships/chartStyle" Target="style9.xm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0.xml"/><Relationship Id="rId1" Type="http://schemas.microsoft.com/office/2011/relationships/chartStyle" Target="style10.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1.xml"/><Relationship Id="rId1" Type="http://schemas.microsoft.com/office/2011/relationships/chartStyle" Target="style11.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2.xml"/><Relationship Id="rId1" Type="http://schemas.microsoft.com/office/2011/relationships/chartStyle" Target="style12.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4.xml"/><Relationship Id="rId1" Type="http://schemas.microsoft.com/office/2011/relationships/chartStyle" Target="style14.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5.xml"/><Relationship Id="rId1" Type="http://schemas.microsoft.com/office/2011/relationships/chartStyle" Target="style15.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16.xml"/><Relationship Id="rId1" Type="http://schemas.microsoft.com/office/2011/relationships/chartStyle" Target="style16.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17.xml"/><Relationship Id="rId1" Type="http://schemas.microsoft.com/office/2011/relationships/chartStyle" Target="style17.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18.xml"/><Relationship Id="rId1" Type="http://schemas.microsoft.com/office/2011/relationships/chartStyle" Target="style18.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19.xml"/><Relationship Id="rId1" Type="http://schemas.microsoft.com/office/2011/relationships/chartStyle" Target="style19.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0.xml"/><Relationship Id="rId1" Type="http://schemas.microsoft.com/office/2011/relationships/chartStyle" Target="style20.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1.xml"/><Relationship Id="rId1" Type="http://schemas.microsoft.com/office/2011/relationships/chartStyle" Target="style21.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2.xml"/><Relationship Id="rId1" Type="http://schemas.microsoft.com/office/2011/relationships/chartStyle" Target="style22.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sz="1700" b="1" dirty="0"/>
              <a:t>来阪外国人観光客数の推移（</a:t>
            </a:r>
            <a:r>
              <a:rPr lang="en-US" altLang="ja-JP" sz="1700" b="1" dirty="0"/>
              <a:t>2015</a:t>
            </a:r>
            <a:r>
              <a:rPr lang="ja-JP" altLang="en-US" sz="1700" b="1" dirty="0"/>
              <a:t>年以降）</a:t>
            </a:r>
          </a:p>
        </c:rich>
      </c:tx>
      <c:layout>
        <c:manualLayout>
          <c:xMode val="edge"/>
          <c:yMode val="edge"/>
          <c:x val="0.15257599566138913"/>
          <c:y val="2.030112807134487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Sheet1!$B$1</c:f>
              <c:strCache>
                <c:ptCount val="1"/>
                <c:pt idx="0">
                  <c:v>韓国</c:v>
                </c:pt>
              </c:strCache>
            </c:strRef>
          </c:tx>
          <c:spPr>
            <a:solidFill>
              <a:schemeClr val="accent1"/>
            </a:solidFill>
            <a:ln>
              <a:noFill/>
            </a:ln>
            <a:effectLst/>
          </c:spPr>
          <c:invertIfNegative val="0"/>
          <c:cat>
            <c:strRef>
              <c:f>Sheet1!$A$2:$A$8</c:f>
              <c:strCache>
                <c:ptCount val="7"/>
                <c:pt idx="0">
                  <c:v>2015年</c:v>
                </c:pt>
                <c:pt idx="1">
                  <c:v>2016年</c:v>
                </c:pt>
                <c:pt idx="2">
                  <c:v>2017年</c:v>
                </c:pt>
                <c:pt idx="3">
                  <c:v>2018年</c:v>
                </c:pt>
                <c:pt idx="4">
                  <c:v>2019年</c:v>
                </c:pt>
                <c:pt idx="5">
                  <c:v>2023年</c:v>
                </c:pt>
                <c:pt idx="6">
                  <c:v>2024年</c:v>
                </c:pt>
              </c:strCache>
            </c:strRef>
          </c:cat>
          <c:val>
            <c:numRef>
              <c:f>Sheet1!$B$2:$B$8</c:f>
              <c:numCache>
                <c:formatCode>#,##0</c:formatCode>
                <c:ptCount val="7"/>
                <c:pt idx="0">
                  <c:v>1081</c:v>
                </c:pt>
                <c:pt idx="1">
                  <c:v>1578</c:v>
                </c:pt>
                <c:pt idx="2">
                  <c:v>2410</c:v>
                </c:pt>
                <c:pt idx="3">
                  <c:v>2386</c:v>
                </c:pt>
                <c:pt idx="4">
                  <c:v>1604</c:v>
                </c:pt>
                <c:pt idx="5">
                  <c:v>2396</c:v>
                </c:pt>
              </c:numCache>
            </c:numRef>
          </c:val>
          <c:extLst>
            <c:ext xmlns:c16="http://schemas.microsoft.com/office/drawing/2014/chart" uri="{C3380CC4-5D6E-409C-BE32-E72D297353CC}">
              <c16:uniqueId val="{00000000-9125-4188-A1A0-7EA22913A439}"/>
            </c:ext>
          </c:extLst>
        </c:ser>
        <c:ser>
          <c:idx val="1"/>
          <c:order val="1"/>
          <c:tx>
            <c:strRef>
              <c:f>Sheet1!$C$1</c:f>
              <c:strCache>
                <c:ptCount val="1"/>
                <c:pt idx="0">
                  <c:v>中国</c:v>
                </c:pt>
              </c:strCache>
            </c:strRef>
          </c:tx>
          <c:spPr>
            <a:solidFill>
              <a:schemeClr val="accent2"/>
            </a:solidFill>
            <a:ln>
              <a:noFill/>
            </a:ln>
            <a:effectLst/>
          </c:spPr>
          <c:invertIfNegative val="0"/>
          <c:cat>
            <c:strRef>
              <c:f>Sheet1!$A$2:$A$8</c:f>
              <c:strCache>
                <c:ptCount val="7"/>
                <c:pt idx="0">
                  <c:v>2015年</c:v>
                </c:pt>
                <c:pt idx="1">
                  <c:v>2016年</c:v>
                </c:pt>
                <c:pt idx="2">
                  <c:v>2017年</c:v>
                </c:pt>
                <c:pt idx="3">
                  <c:v>2018年</c:v>
                </c:pt>
                <c:pt idx="4">
                  <c:v>2019年</c:v>
                </c:pt>
                <c:pt idx="5">
                  <c:v>2023年</c:v>
                </c:pt>
                <c:pt idx="6">
                  <c:v>2024年</c:v>
                </c:pt>
              </c:strCache>
            </c:strRef>
          </c:cat>
          <c:val>
            <c:numRef>
              <c:f>Sheet1!$C$2:$C$8</c:f>
              <c:numCache>
                <c:formatCode>#,##0</c:formatCode>
                <c:ptCount val="7"/>
                <c:pt idx="0">
                  <c:v>2717</c:v>
                </c:pt>
                <c:pt idx="1">
                  <c:v>3729</c:v>
                </c:pt>
                <c:pt idx="2">
                  <c:v>4024</c:v>
                </c:pt>
                <c:pt idx="3">
                  <c:v>3517</c:v>
                </c:pt>
                <c:pt idx="4">
                  <c:v>4702</c:v>
                </c:pt>
                <c:pt idx="5">
                  <c:v>1262</c:v>
                </c:pt>
              </c:numCache>
            </c:numRef>
          </c:val>
          <c:extLst>
            <c:ext xmlns:c16="http://schemas.microsoft.com/office/drawing/2014/chart" uri="{C3380CC4-5D6E-409C-BE32-E72D297353CC}">
              <c16:uniqueId val="{00000001-9125-4188-A1A0-7EA22913A439}"/>
            </c:ext>
          </c:extLst>
        </c:ser>
        <c:ser>
          <c:idx val="2"/>
          <c:order val="2"/>
          <c:tx>
            <c:strRef>
              <c:f>Sheet1!$D$1</c:f>
              <c:strCache>
                <c:ptCount val="1"/>
                <c:pt idx="0">
                  <c:v>台湾</c:v>
                </c:pt>
              </c:strCache>
            </c:strRef>
          </c:tx>
          <c:spPr>
            <a:solidFill>
              <a:schemeClr val="accent3"/>
            </a:solidFill>
            <a:ln>
              <a:noFill/>
            </a:ln>
            <a:effectLst/>
          </c:spPr>
          <c:invertIfNegative val="0"/>
          <c:cat>
            <c:strRef>
              <c:f>Sheet1!$A$2:$A$8</c:f>
              <c:strCache>
                <c:ptCount val="7"/>
                <c:pt idx="0">
                  <c:v>2015年</c:v>
                </c:pt>
                <c:pt idx="1">
                  <c:v>2016年</c:v>
                </c:pt>
                <c:pt idx="2">
                  <c:v>2017年</c:v>
                </c:pt>
                <c:pt idx="3">
                  <c:v>2018年</c:v>
                </c:pt>
                <c:pt idx="4">
                  <c:v>2019年</c:v>
                </c:pt>
                <c:pt idx="5">
                  <c:v>2023年</c:v>
                </c:pt>
                <c:pt idx="6">
                  <c:v>2024年</c:v>
                </c:pt>
              </c:strCache>
            </c:strRef>
          </c:cat>
          <c:val>
            <c:numRef>
              <c:f>Sheet1!$D$2:$D$8</c:f>
              <c:numCache>
                <c:formatCode>#,##0</c:formatCode>
                <c:ptCount val="7"/>
                <c:pt idx="0">
                  <c:v>1055</c:v>
                </c:pt>
                <c:pt idx="1">
                  <c:v>1254</c:v>
                </c:pt>
                <c:pt idx="2">
                  <c:v>1400</c:v>
                </c:pt>
                <c:pt idx="3">
                  <c:v>1153</c:v>
                </c:pt>
                <c:pt idx="4">
                  <c:v>1447</c:v>
                </c:pt>
                <c:pt idx="5">
                  <c:v>1233</c:v>
                </c:pt>
              </c:numCache>
            </c:numRef>
          </c:val>
          <c:extLst>
            <c:ext xmlns:c16="http://schemas.microsoft.com/office/drawing/2014/chart" uri="{C3380CC4-5D6E-409C-BE32-E72D297353CC}">
              <c16:uniqueId val="{00000002-9125-4188-A1A0-7EA22913A439}"/>
            </c:ext>
          </c:extLst>
        </c:ser>
        <c:ser>
          <c:idx val="3"/>
          <c:order val="3"/>
          <c:tx>
            <c:strRef>
              <c:f>Sheet1!$E$1</c:f>
              <c:strCache>
                <c:ptCount val="1"/>
                <c:pt idx="0">
                  <c:v>米国</c:v>
                </c:pt>
              </c:strCache>
            </c:strRef>
          </c:tx>
          <c:spPr>
            <a:solidFill>
              <a:schemeClr val="accent4"/>
            </a:solidFill>
            <a:ln>
              <a:noFill/>
            </a:ln>
            <a:effectLst/>
          </c:spPr>
          <c:invertIfNegative val="0"/>
          <c:cat>
            <c:strRef>
              <c:f>Sheet1!$A$2:$A$8</c:f>
              <c:strCache>
                <c:ptCount val="7"/>
                <c:pt idx="0">
                  <c:v>2015年</c:v>
                </c:pt>
                <c:pt idx="1">
                  <c:v>2016年</c:v>
                </c:pt>
                <c:pt idx="2">
                  <c:v>2017年</c:v>
                </c:pt>
                <c:pt idx="3">
                  <c:v>2018年</c:v>
                </c:pt>
                <c:pt idx="4">
                  <c:v>2019年</c:v>
                </c:pt>
                <c:pt idx="5">
                  <c:v>2023年</c:v>
                </c:pt>
                <c:pt idx="6">
                  <c:v>2024年</c:v>
                </c:pt>
              </c:strCache>
            </c:strRef>
          </c:cat>
          <c:val>
            <c:numRef>
              <c:f>Sheet1!$E$2:$E$8</c:f>
              <c:numCache>
                <c:formatCode>General</c:formatCode>
                <c:ptCount val="7"/>
                <c:pt idx="0">
                  <c:v>238</c:v>
                </c:pt>
                <c:pt idx="1">
                  <c:v>319</c:v>
                </c:pt>
                <c:pt idx="2">
                  <c:v>359</c:v>
                </c:pt>
                <c:pt idx="3">
                  <c:v>410</c:v>
                </c:pt>
                <c:pt idx="4">
                  <c:v>481</c:v>
                </c:pt>
                <c:pt idx="5">
                  <c:v>813</c:v>
                </c:pt>
              </c:numCache>
            </c:numRef>
          </c:val>
          <c:extLst>
            <c:ext xmlns:c16="http://schemas.microsoft.com/office/drawing/2014/chart" uri="{C3380CC4-5D6E-409C-BE32-E72D297353CC}">
              <c16:uniqueId val="{00000004-9125-4188-A1A0-7EA22913A439}"/>
            </c:ext>
          </c:extLst>
        </c:ser>
        <c:ser>
          <c:idx val="4"/>
          <c:order val="4"/>
          <c:tx>
            <c:strRef>
              <c:f>Sheet1!$F$1</c:f>
              <c:strCache>
                <c:ptCount val="1"/>
                <c:pt idx="0">
                  <c:v>香港</c:v>
                </c:pt>
              </c:strCache>
            </c:strRef>
          </c:tx>
          <c:spPr>
            <a:solidFill>
              <a:schemeClr val="accent5"/>
            </a:solidFill>
            <a:ln>
              <a:noFill/>
            </a:ln>
            <a:effectLst/>
          </c:spPr>
          <c:invertIfNegative val="0"/>
          <c:cat>
            <c:strRef>
              <c:f>Sheet1!$A$2:$A$8</c:f>
              <c:strCache>
                <c:ptCount val="7"/>
                <c:pt idx="0">
                  <c:v>2015年</c:v>
                </c:pt>
                <c:pt idx="1">
                  <c:v>2016年</c:v>
                </c:pt>
                <c:pt idx="2">
                  <c:v>2017年</c:v>
                </c:pt>
                <c:pt idx="3">
                  <c:v>2018年</c:v>
                </c:pt>
                <c:pt idx="4">
                  <c:v>2019年</c:v>
                </c:pt>
                <c:pt idx="5">
                  <c:v>2023年</c:v>
                </c:pt>
                <c:pt idx="6">
                  <c:v>2024年</c:v>
                </c:pt>
              </c:strCache>
            </c:strRef>
          </c:cat>
          <c:val>
            <c:numRef>
              <c:f>Sheet1!$F$2:$F$8</c:f>
              <c:numCache>
                <c:formatCode>General</c:formatCode>
                <c:ptCount val="7"/>
                <c:pt idx="0">
                  <c:v>538</c:v>
                </c:pt>
                <c:pt idx="1">
                  <c:v>627</c:v>
                </c:pt>
                <c:pt idx="2">
                  <c:v>741</c:v>
                </c:pt>
                <c:pt idx="3">
                  <c:v>704</c:v>
                </c:pt>
                <c:pt idx="4">
                  <c:v>588</c:v>
                </c:pt>
                <c:pt idx="5">
                  <c:v>710</c:v>
                </c:pt>
              </c:numCache>
            </c:numRef>
          </c:val>
          <c:extLst>
            <c:ext xmlns:c16="http://schemas.microsoft.com/office/drawing/2014/chart" uri="{C3380CC4-5D6E-409C-BE32-E72D297353CC}">
              <c16:uniqueId val="{00000005-9125-4188-A1A0-7EA22913A439}"/>
            </c:ext>
          </c:extLst>
        </c:ser>
        <c:ser>
          <c:idx val="5"/>
          <c:order val="5"/>
          <c:tx>
            <c:strRef>
              <c:f>Sheet1!$G$1</c:f>
              <c:strCache>
                <c:ptCount val="1"/>
                <c:pt idx="0">
                  <c:v>その他</c:v>
                </c:pt>
              </c:strCache>
            </c:strRef>
          </c:tx>
          <c:spPr>
            <a:solidFill>
              <a:schemeClr val="accent6"/>
            </a:solidFill>
            <a:ln>
              <a:noFill/>
            </a:ln>
            <a:effectLst/>
          </c:spPr>
          <c:invertIfNegative val="0"/>
          <c:dPt>
            <c:idx val="6"/>
            <c:invertIfNegative val="0"/>
            <c:bubble3D val="0"/>
            <c:spPr>
              <a:noFill/>
              <a:ln w="28575">
                <a:solidFill>
                  <a:schemeClr val="tx1"/>
                </a:solidFill>
                <a:prstDash val="sysDash"/>
              </a:ln>
              <a:effectLst/>
            </c:spPr>
            <c:extLst>
              <c:ext xmlns:c16="http://schemas.microsoft.com/office/drawing/2014/chart" uri="{C3380CC4-5D6E-409C-BE32-E72D297353CC}">
                <c16:uniqueId val="{00000001-8E21-4FB1-A430-AF8EF8B40F05}"/>
              </c:ext>
            </c:extLst>
          </c:dPt>
          <c:cat>
            <c:strRef>
              <c:f>Sheet1!$A$2:$A$8</c:f>
              <c:strCache>
                <c:ptCount val="7"/>
                <c:pt idx="0">
                  <c:v>2015年</c:v>
                </c:pt>
                <c:pt idx="1">
                  <c:v>2016年</c:v>
                </c:pt>
                <c:pt idx="2">
                  <c:v>2017年</c:v>
                </c:pt>
                <c:pt idx="3">
                  <c:v>2018年</c:v>
                </c:pt>
                <c:pt idx="4">
                  <c:v>2019年</c:v>
                </c:pt>
                <c:pt idx="5">
                  <c:v>2023年</c:v>
                </c:pt>
                <c:pt idx="6">
                  <c:v>2024年</c:v>
                </c:pt>
              </c:strCache>
            </c:strRef>
          </c:cat>
          <c:val>
            <c:numRef>
              <c:f>Sheet1!$G$2:$G$8</c:f>
              <c:numCache>
                <c:formatCode>#,##0</c:formatCode>
                <c:ptCount val="7"/>
                <c:pt idx="0">
                  <c:v>1536</c:v>
                </c:pt>
                <c:pt idx="1">
                  <c:v>1893</c:v>
                </c:pt>
                <c:pt idx="2">
                  <c:v>2180</c:v>
                </c:pt>
                <c:pt idx="3">
                  <c:v>2398</c:v>
                </c:pt>
                <c:pt idx="4">
                  <c:v>2703</c:v>
                </c:pt>
                <c:pt idx="5">
                  <c:v>3384</c:v>
                </c:pt>
                <c:pt idx="6" formatCode="General">
                  <c:v>14639</c:v>
                </c:pt>
              </c:numCache>
            </c:numRef>
          </c:val>
          <c:extLst>
            <c:ext xmlns:c16="http://schemas.microsoft.com/office/drawing/2014/chart" uri="{C3380CC4-5D6E-409C-BE32-E72D297353CC}">
              <c16:uniqueId val="{00000006-9125-4188-A1A0-7EA22913A439}"/>
            </c:ext>
          </c:extLst>
        </c:ser>
        <c:dLbls>
          <c:showLegendKey val="0"/>
          <c:showVal val="0"/>
          <c:showCatName val="0"/>
          <c:showSerName val="0"/>
          <c:showPercent val="0"/>
          <c:showBubbleSize val="0"/>
        </c:dLbls>
        <c:gapWidth val="150"/>
        <c:overlap val="100"/>
        <c:axId val="1773488703"/>
        <c:axId val="1773489119"/>
      </c:barChart>
      <c:catAx>
        <c:axId val="177348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773489119"/>
        <c:crosses val="autoZero"/>
        <c:auto val="1"/>
        <c:lblAlgn val="ctr"/>
        <c:lblOffset val="100"/>
        <c:noMultiLvlLbl val="0"/>
      </c:catAx>
      <c:valAx>
        <c:axId val="1773489119"/>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77348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1件あたりの未収金額</c:v>
                </c:pt>
              </c:strCache>
            </c:strRef>
          </c:tx>
          <c:spPr>
            <a:solidFill>
              <a:schemeClr val="accent1"/>
            </a:solidFill>
            <a:ln>
              <a:noFill/>
            </a:ln>
            <a:effectLst/>
          </c:spPr>
          <c:invertIfNegative val="0"/>
          <c:dLbls>
            <c:dLbl>
              <c:idx val="0"/>
              <c:layout>
                <c:manualLayout>
                  <c:x val="-2.165845066699501E-3"/>
                  <c:y val="-0.1502334854098241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D3-4DE5-A65B-37F46098CFF2}"/>
                </c:ext>
              </c:extLst>
            </c:dLbl>
            <c:dLbl>
              <c:idx val="1"/>
              <c:layout>
                <c:manualLayout>
                  <c:x val="0"/>
                  <c:y val="-0.1155037460449155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D3-4DE5-A65B-37F46098CFF2}"/>
                </c:ext>
              </c:extLst>
            </c:dLbl>
            <c:dLbl>
              <c:idx val="2"/>
              <c:layout>
                <c:manualLayout>
                  <c:x val="-2.165845066699501E-3"/>
                  <c:y val="-0.1749580300368817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D3-4DE5-A65B-37F46098CFF2}"/>
                </c:ext>
              </c:extLst>
            </c:dLbl>
            <c:dLbl>
              <c:idx val="3"/>
              <c:layout>
                <c:manualLayout>
                  <c:x val="-7.7330497254304847E-17"/>
                  <c:y val="-0.28585236036727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D3-4DE5-A65B-37F46098CFF2}"/>
                </c:ext>
              </c:extLst>
            </c:dLbl>
            <c:dLbl>
              <c:idx val="4"/>
              <c:layout>
                <c:manualLayout>
                  <c:x val="-1.5466099450860969E-16"/>
                  <c:y val="-5.0444534182460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D3-4DE5-A65B-37F46098CFF2}"/>
                </c:ext>
              </c:extLst>
            </c:dLbl>
            <c:dLbl>
              <c:idx val="5"/>
              <c:layout>
                <c:manualLayout>
                  <c:x val="0"/>
                  <c:y val="-8.80290460850103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D3-4DE5-A65B-37F46098CFF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1万円以下</c:v>
                </c:pt>
                <c:pt idx="1">
                  <c:v>1万円超～
5万円以下</c:v>
                </c:pt>
                <c:pt idx="2">
                  <c:v>5万円超～
10万円以下</c:v>
                </c:pt>
                <c:pt idx="3">
                  <c:v>10万円超～
50万円以下</c:v>
                </c:pt>
                <c:pt idx="4">
                  <c:v>50万円超～
100万円以下</c:v>
                </c:pt>
                <c:pt idx="5">
                  <c:v>100万円超</c:v>
                </c:pt>
              </c:strCache>
            </c:strRef>
          </c:cat>
          <c:val>
            <c:numRef>
              <c:f>Sheet1!$B$2:$B$7</c:f>
              <c:numCache>
                <c:formatCode>General</c:formatCode>
                <c:ptCount val="6"/>
                <c:pt idx="0">
                  <c:v>4</c:v>
                </c:pt>
                <c:pt idx="1">
                  <c:v>3</c:v>
                </c:pt>
                <c:pt idx="2">
                  <c:v>6</c:v>
                </c:pt>
                <c:pt idx="3">
                  <c:v>10</c:v>
                </c:pt>
                <c:pt idx="4">
                  <c:v>0</c:v>
                </c:pt>
                <c:pt idx="5">
                  <c:v>2</c:v>
                </c:pt>
              </c:numCache>
            </c:numRef>
          </c:val>
          <c:extLst>
            <c:ext xmlns:c16="http://schemas.microsoft.com/office/drawing/2014/chart" uri="{C3380CC4-5D6E-409C-BE32-E72D297353CC}">
              <c16:uniqueId val="{00000000-FCD3-4DE5-A65B-37F46098CFF2}"/>
            </c:ext>
          </c:extLst>
        </c:ser>
        <c:dLbls>
          <c:dLblPos val="ctr"/>
          <c:showLegendKey val="0"/>
          <c:showVal val="1"/>
          <c:showCatName val="0"/>
          <c:showSerName val="0"/>
          <c:showPercent val="0"/>
          <c:showBubbleSize val="0"/>
        </c:dLbls>
        <c:gapWidth val="150"/>
        <c:overlap val="100"/>
        <c:axId val="1953540160"/>
        <c:axId val="1953544736"/>
      </c:barChart>
      <c:catAx>
        <c:axId val="195354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953544736"/>
        <c:crosses val="autoZero"/>
        <c:auto val="1"/>
        <c:lblAlgn val="ctr"/>
        <c:lblOffset val="100"/>
        <c:noMultiLvlLbl val="0"/>
      </c:catAx>
      <c:valAx>
        <c:axId val="195354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5354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未収金発生件数</c:v>
                </c:pt>
              </c:strCache>
            </c:strRef>
          </c:tx>
          <c:spPr>
            <a:solidFill>
              <a:schemeClr val="accent1"/>
            </a:solidFill>
            <a:ln>
              <a:noFill/>
            </a:ln>
            <a:effectLst/>
          </c:spPr>
          <c:invertIfNegative val="0"/>
          <c:dLbls>
            <c:dLbl>
              <c:idx val="0"/>
              <c:layout>
                <c:manualLayout>
                  <c:x val="1.9255556415829975E-3"/>
                  <c:y val="-0.2437816182343944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6-49A4-803E-D5CB9E25467C}"/>
                </c:ext>
              </c:extLst>
            </c:dLbl>
            <c:dLbl>
              <c:idx val="1"/>
              <c:layout>
                <c:manualLayout>
                  <c:x val="1.9256189500312497E-3"/>
                  <c:y val="-0.1258227707016229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F6-49A4-803E-D5CB9E25467C}"/>
                </c:ext>
              </c:extLst>
            </c:dLbl>
            <c:dLbl>
              <c:idx val="2"/>
              <c:layout>
                <c:manualLayout>
                  <c:x val="-6.7378246252150073E-3"/>
                  <c:y val="-0.1258227707016229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6-49A4-803E-D5CB9E25467C}"/>
                </c:ext>
              </c:extLst>
            </c:dLbl>
            <c:dLbl>
              <c:idx val="3"/>
              <c:layout>
                <c:manualLayout>
                  <c:x val="1.9256189500312497E-3"/>
                  <c:y val="-8.650315485736577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0F6-49A4-803E-D5CB9E25467C}"/>
                </c:ext>
              </c:extLst>
            </c:dLbl>
            <c:dLbl>
              <c:idx val="4"/>
              <c:layout>
                <c:manualLayout>
                  <c:x val="1.9256189500312497E-3"/>
                  <c:y val="-0.1415506170393258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0F6-49A4-803E-D5CB9E2546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5件以下</c:v>
                </c:pt>
                <c:pt idx="1">
                  <c:v>6～10件</c:v>
                </c:pt>
                <c:pt idx="2">
                  <c:v>11～20件</c:v>
                </c:pt>
                <c:pt idx="3">
                  <c:v>21～30件</c:v>
                </c:pt>
                <c:pt idx="4">
                  <c:v>31件以上</c:v>
                </c:pt>
              </c:strCache>
            </c:strRef>
          </c:cat>
          <c:val>
            <c:numRef>
              <c:f>Sheet1!$B$2:$B$6</c:f>
              <c:numCache>
                <c:formatCode>General</c:formatCode>
                <c:ptCount val="5"/>
                <c:pt idx="0">
                  <c:v>11</c:v>
                </c:pt>
                <c:pt idx="1">
                  <c:v>3</c:v>
                </c:pt>
                <c:pt idx="2">
                  <c:v>3</c:v>
                </c:pt>
                <c:pt idx="3">
                  <c:v>1</c:v>
                </c:pt>
                <c:pt idx="4">
                  <c:v>4</c:v>
                </c:pt>
              </c:numCache>
            </c:numRef>
          </c:val>
          <c:extLst>
            <c:ext xmlns:c16="http://schemas.microsoft.com/office/drawing/2014/chart" uri="{C3380CC4-5D6E-409C-BE32-E72D297353CC}">
              <c16:uniqueId val="{00000000-C0F6-49A4-803E-D5CB9E25467C}"/>
            </c:ext>
          </c:extLst>
        </c:ser>
        <c:dLbls>
          <c:showLegendKey val="0"/>
          <c:showVal val="0"/>
          <c:showCatName val="0"/>
          <c:showSerName val="0"/>
          <c:showPercent val="0"/>
          <c:showBubbleSize val="0"/>
        </c:dLbls>
        <c:gapWidth val="150"/>
        <c:overlap val="100"/>
        <c:axId val="1946446640"/>
        <c:axId val="1946453712"/>
      </c:barChart>
      <c:catAx>
        <c:axId val="19464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53712"/>
        <c:crosses val="autoZero"/>
        <c:auto val="1"/>
        <c:lblAlgn val="ctr"/>
        <c:lblOffset val="100"/>
        <c:noMultiLvlLbl val="0"/>
      </c:catAx>
      <c:valAx>
        <c:axId val="194645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46640"/>
        <c:crosses val="autoZero"/>
        <c:crossBetween val="between"/>
      </c:valAx>
      <c:spPr>
        <a:noFill/>
        <a:ln>
          <a:noFill/>
        </a:ln>
        <a:effectLst/>
      </c:spPr>
    </c:plotArea>
    <c:legend>
      <c:legendPos val="b"/>
      <c:layout>
        <c:manualLayout>
          <c:xMode val="edge"/>
          <c:yMode val="edge"/>
          <c:x val="0.39692589842493609"/>
          <c:y val="0.81061381945175448"/>
          <c:w val="0.21047972274454524"/>
          <c:h val="0.142202641535136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未収金発生総額</c:v>
                </c:pt>
              </c:strCache>
            </c:strRef>
          </c:tx>
          <c:spPr>
            <a:solidFill>
              <a:schemeClr val="accent1"/>
            </a:solidFill>
            <a:ln>
              <a:noFill/>
            </a:ln>
            <a:effectLst/>
          </c:spPr>
          <c:invertIfNegative val="0"/>
          <c:dLbls>
            <c:dLbl>
              <c:idx val="0"/>
              <c:layout>
                <c:manualLayout>
                  <c:x val="-1.9853353816251175E-17"/>
                  <c:y val="-0.1294802319249434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5D-43F6-9456-A11F1729F44F}"/>
                </c:ext>
              </c:extLst>
            </c:dLbl>
            <c:dLbl>
              <c:idx val="1"/>
              <c:layout>
                <c:manualLayout>
                  <c:x val="0"/>
                  <c:y val="-0.19041210577197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5D-43F6-9456-A11F1729F44F}"/>
                </c:ext>
              </c:extLst>
            </c:dLbl>
            <c:dLbl>
              <c:idx val="2"/>
              <c:layout>
                <c:manualLayout>
                  <c:x val="6.3271137749570184E-3"/>
                  <c:y val="-0.1142472634631853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05D-43F6-9456-A11F1729F44F}"/>
                </c:ext>
              </c:extLst>
            </c:dLbl>
            <c:dLbl>
              <c:idx val="3"/>
              <c:layout>
                <c:manualLayout>
                  <c:x val="0"/>
                  <c:y val="-0.1523296846175805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05D-43F6-9456-A11F1729F44F}"/>
                </c:ext>
              </c:extLst>
            </c:dLbl>
            <c:dLbl>
              <c:idx val="4"/>
              <c:layout>
                <c:manualLayout>
                  <c:x val="0"/>
                  <c:y val="-9.13978107705483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05D-43F6-9456-A11F1729F44F}"/>
                </c:ext>
              </c:extLst>
            </c:dLbl>
            <c:dLbl>
              <c:idx val="5"/>
              <c:layout>
                <c:manualLayout>
                  <c:x val="0"/>
                  <c:y val="-8.378132653966928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05D-43F6-9456-A11F1729F4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1万円以下</c:v>
                </c:pt>
                <c:pt idx="1">
                  <c:v>1万円超～
5万円以下</c:v>
                </c:pt>
                <c:pt idx="2">
                  <c:v>5万円超～
10万円以下</c:v>
                </c:pt>
                <c:pt idx="3">
                  <c:v>10万円超～
50万円以下</c:v>
                </c:pt>
                <c:pt idx="4">
                  <c:v>50万円超～
100万円以下</c:v>
                </c:pt>
                <c:pt idx="5">
                  <c:v>100万円超</c:v>
                </c:pt>
              </c:strCache>
            </c:strRef>
          </c:cat>
          <c:val>
            <c:numRef>
              <c:f>Sheet1!$B$2:$B$7</c:f>
              <c:numCache>
                <c:formatCode>General</c:formatCode>
                <c:ptCount val="6"/>
                <c:pt idx="0">
                  <c:v>4</c:v>
                </c:pt>
                <c:pt idx="1">
                  <c:v>7</c:v>
                </c:pt>
                <c:pt idx="2">
                  <c:v>2</c:v>
                </c:pt>
                <c:pt idx="3">
                  <c:v>5</c:v>
                </c:pt>
                <c:pt idx="4">
                  <c:v>2</c:v>
                </c:pt>
                <c:pt idx="5">
                  <c:v>2</c:v>
                </c:pt>
              </c:numCache>
            </c:numRef>
          </c:val>
          <c:extLst>
            <c:ext xmlns:c16="http://schemas.microsoft.com/office/drawing/2014/chart" uri="{C3380CC4-5D6E-409C-BE32-E72D297353CC}">
              <c16:uniqueId val="{00000000-D05D-43F6-9456-A11F1729F44F}"/>
            </c:ext>
          </c:extLst>
        </c:ser>
        <c:dLbls>
          <c:dLblPos val="ctr"/>
          <c:showLegendKey val="0"/>
          <c:showVal val="1"/>
          <c:showCatName val="0"/>
          <c:showSerName val="0"/>
          <c:showPercent val="0"/>
          <c:showBubbleSize val="0"/>
        </c:dLbls>
        <c:gapWidth val="150"/>
        <c:overlap val="100"/>
        <c:axId val="1823816752"/>
        <c:axId val="1823818000"/>
      </c:barChart>
      <c:catAx>
        <c:axId val="18238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823818000"/>
        <c:crosses val="autoZero"/>
        <c:auto val="1"/>
        <c:lblAlgn val="ctr"/>
        <c:lblOffset val="100"/>
        <c:noMultiLvlLbl val="0"/>
      </c:catAx>
      <c:valAx>
        <c:axId val="182381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23816752"/>
        <c:crosses val="autoZero"/>
        <c:crossBetween val="between"/>
      </c:valAx>
      <c:spPr>
        <a:noFill/>
        <a:ln>
          <a:noFill/>
        </a:ln>
        <a:effectLst/>
      </c:spPr>
    </c:plotArea>
    <c:legend>
      <c:legendPos val="b"/>
      <c:layout>
        <c:manualLayout>
          <c:xMode val="edge"/>
          <c:yMode val="edge"/>
          <c:x val="0.39476012068022553"/>
          <c:y val="0.81657286996322498"/>
          <c:w val="0.2494649764886393"/>
          <c:h val="0.1377282246515008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Calibri 本文"/>
              <a:ea typeface="+mn-ea"/>
              <a:cs typeface="Calibri" panose="020F0502020204030204" pitchFamily="34" charset="0"/>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1件あたりの未収金額</c:v>
                </c:pt>
              </c:strCache>
            </c:strRef>
          </c:tx>
          <c:spPr>
            <a:solidFill>
              <a:schemeClr val="accent1"/>
            </a:solidFill>
            <a:ln>
              <a:noFill/>
            </a:ln>
            <a:effectLst/>
          </c:spPr>
          <c:invertIfNegative val="0"/>
          <c:dLbls>
            <c:dLbl>
              <c:idx val="0"/>
              <c:layout>
                <c:manualLayout>
                  <c:x val="-1.9853353816251175E-17"/>
                  <c:y val="-0.1561133748696107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D3-4DE5-A65B-37F46098CFF2}"/>
                </c:ext>
              </c:extLst>
            </c:dLbl>
            <c:dLbl>
              <c:idx val="1"/>
              <c:layout>
                <c:manualLayout>
                  <c:x val="0"/>
                  <c:y val="-0.1155036925679632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D3-4DE5-A65B-37F46098CFF2}"/>
                </c:ext>
              </c:extLst>
            </c:dLbl>
            <c:dLbl>
              <c:idx val="2"/>
              <c:layout>
                <c:manualLayout>
                  <c:x val="-2.1658454360605761E-3"/>
                  <c:y val="-0.1659481850603668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D3-4DE5-A65B-37F46098CFF2}"/>
                </c:ext>
              </c:extLst>
            </c:dLbl>
            <c:dLbl>
              <c:idx val="3"/>
              <c:layout>
                <c:manualLayout>
                  <c:x val="-7.7330497254304847E-17"/>
                  <c:y val="-0.28585236036727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D3-4DE5-A65B-37F46098CFF2}"/>
                </c:ext>
              </c:extLst>
            </c:dLbl>
            <c:dLbl>
              <c:idx val="4"/>
              <c:layout>
                <c:manualLayout>
                  <c:x val="-1.5466099450860969E-16"/>
                  <c:y val="-5.0444534182460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D3-4DE5-A65B-37F46098CFF2}"/>
                </c:ext>
              </c:extLst>
            </c:dLbl>
            <c:dLbl>
              <c:idx val="5"/>
              <c:layout>
                <c:manualLayout>
                  <c:x val="-2.1658454360607348E-3"/>
                  <c:y val="-8.802900532853923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D3-4DE5-A65B-37F46098CFF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1万円以下</c:v>
                </c:pt>
                <c:pt idx="1">
                  <c:v>1万円超～
5万円以下</c:v>
                </c:pt>
                <c:pt idx="2">
                  <c:v>5万円超～
10万円以下</c:v>
                </c:pt>
                <c:pt idx="3">
                  <c:v>10万円超～
50万円以下</c:v>
                </c:pt>
                <c:pt idx="4">
                  <c:v>50万円超～
100万円以下</c:v>
                </c:pt>
                <c:pt idx="5">
                  <c:v>100万円超</c:v>
                </c:pt>
              </c:strCache>
            </c:strRef>
          </c:cat>
          <c:val>
            <c:numRef>
              <c:f>Sheet1!$B$2:$B$7</c:f>
              <c:numCache>
                <c:formatCode>General</c:formatCode>
                <c:ptCount val="6"/>
                <c:pt idx="0">
                  <c:v>4</c:v>
                </c:pt>
                <c:pt idx="1">
                  <c:v>3</c:v>
                </c:pt>
                <c:pt idx="2">
                  <c:v>5</c:v>
                </c:pt>
                <c:pt idx="3">
                  <c:v>10</c:v>
                </c:pt>
                <c:pt idx="4">
                  <c:v>0</c:v>
                </c:pt>
                <c:pt idx="5">
                  <c:v>2</c:v>
                </c:pt>
              </c:numCache>
            </c:numRef>
          </c:val>
          <c:extLst>
            <c:ext xmlns:c16="http://schemas.microsoft.com/office/drawing/2014/chart" uri="{C3380CC4-5D6E-409C-BE32-E72D297353CC}">
              <c16:uniqueId val="{00000000-FCD3-4DE5-A65B-37F46098CFF2}"/>
            </c:ext>
          </c:extLst>
        </c:ser>
        <c:dLbls>
          <c:dLblPos val="ctr"/>
          <c:showLegendKey val="0"/>
          <c:showVal val="1"/>
          <c:showCatName val="0"/>
          <c:showSerName val="0"/>
          <c:showPercent val="0"/>
          <c:showBubbleSize val="0"/>
        </c:dLbls>
        <c:gapWidth val="150"/>
        <c:overlap val="100"/>
        <c:axId val="1953540160"/>
        <c:axId val="1953544736"/>
      </c:barChart>
      <c:catAx>
        <c:axId val="195354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953544736"/>
        <c:crosses val="autoZero"/>
        <c:auto val="1"/>
        <c:lblAlgn val="ctr"/>
        <c:lblOffset val="100"/>
        <c:noMultiLvlLbl val="0"/>
      </c:catAx>
      <c:valAx>
        <c:axId val="195354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5354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5970168544270872"/>
          <c:y val="4.0600003017690123E-2"/>
          <c:w val="0.39003486316014657"/>
          <c:h val="0.75455143113954448"/>
        </c:manualLayout>
      </c:layout>
      <c:pieChart>
        <c:varyColors val="1"/>
        <c:ser>
          <c:idx val="0"/>
          <c:order val="0"/>
          <c:tx>
            <c:strRef>
              <c:f>Sheet1!$B$1</c:f>
              <c:strCache>
                <c:ptCount val="1"/>
                <c:pt idx="0">
                  <c:v>売上高</c:v>
                </c:pt>
              </c:strCache>
            </c:strRef>
          </c:tx>
          <c:spPr>
            <a:ln>
              <a:solidFill>
                <a:schemeClr val="bg1">
                  <a:lumMod val="50000"/>
                </a:schemeClr>
              </a:solidFill>
            </a:ln>
          </c:spPr>
          <c:dLbls>
            <c:dLbl>
              <c:idx val="0"/>
              <c:layout>
                <c:manualLayout>
                  <c:x val="-9.2242252210412504E-2"/>
                  <c:y val="0.10438227299941898"/>
                </c:manualLayout>
              </c:layout>
              <c:tx>
                <c:rich>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fld id="{411D5DAF-3541-418A-B0A3-6190FCB8EE00}" type="CATEGORYNAME">
                      <a:rPr lang="ja-JP" altLang="en-US" sz="1000" b="1">
                        <a:latin typeface="メイリオ" panose="020B0604030504040204" pitchFamily="50" charset="-128"/>
                        <a:ea typeface="メイリオ" panose="020B0604030504040204" pitchFamily="50" charset="-128"/>
                      </a:rPr>
                      <a:pPr>
                        <a:defRPr sz="1000" b="1">
                          <a:latin typeface="メイリオ" panose="020B0604030504040204" pitchFamily="50" charset="-128"/>
                          <a:ea typeface="メイリオ" panose="020B0604030504040204" pitchFamily="50" charset="-128"/>
                        </a:defRPr>
                      </a:pPr>
                      <a:t>[分類名]</a:t>
                    </a:fld>
                    <a:r>
                      <a:rPr lang="ja-JP" altLang="en-US" sz="1000" b="1" baseline="0" dirty="0">
                        <a:latin typeface="メイリオ" panose="020B0604030504040204" pitchFamily="50" charset="-128"/>
                        <a:ea typeface="メイリオ" panose="020B0604030504040204" pitchFamily="50" charset="-128"/>
                      </a:rPr>
                      <a:t>
</a:t>
                    </a:r>
                    <a:fld id="{202A8BEC-FAE2-4675-88E6-131FA0DD9402}" type="PERCENTAGE">
                      <a:rPr lang="en-US" altLang="ja-JP" sz="1000" b="1" baseline="0">
                        <a:latin typeface="メイリオ" panose="020B0604030504040204" pitchFamily="50" charset="-128"/>
                        <a:ea typeface="メイリオ" panose="020B0604030504040204" pitchFamily="50" charset="-128"/>
                      </a:rPr>
                      <a:pPr>
                        <a:defRPr sz="1000" b="1">
                          <a:latin typeface="メイリオ" panose="020B0604030504040204" pitchFamily="50" charset="-128"/>
                          <a:ea typeface="メイリオ" panose="020B0604030504040204" pitchFamily="50" charset="-128"/>
                        </a:defRPr>
                      </a:pPr>
                      <a:t>[パーセンテージ]</a:t>
                    </a:fld>
                    <a:endParaRPr lang="ja-JP" altLang="en-US" sz="1000" b="1" baseline="0" dirty="0">
                      <a:latin typeface="メイリオ" panose="020B0604030504040204" pitchFamily="50" charset="-128"/>
                      <a:ea typeface="メイリオ" panose="020B0604030504040204" pitchFamily="50" charset="-128"/>
                    </a:endParaRPr>
                  </a:p>
                </c:rich>
              </c:tx>
              <c:numFmt formatCode="0.0%" sourceLinked="0"/>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D82-421F-AE6F-B0DE88D5ECA0}"/>
                </c:ext>
              </c:extLst>
            </c:dLbl>
            <c:dLbl>
              <c:idx val="1"/>
              <c:layout>
                <c:manualLayout>
                  <c:x val="2.1075256688078271E-3"/>
                  <c:y val="-7.2225552931279149E-2"/>
                </c:manualLayout>
              </c:layout>
              <c:numFmt formatCode="0.0%" sourceLinked="0"/>
              <c:spPr>
                <a:noFill/>
                <a:ln>
                  <a:noFill/>
                </a:ln>
                <a:effectLst/>
              </c:spPr>
              <c:txPr>
                <a:bodyPr wrap="square" lIns="38100" tIns="19050" rIns="38100" bIns="19050" anchor="ctr">
                  <a:no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505872364511108"/>
                      <c:h val="0.25699425130030112"/>
                    </c:manualLayout>
                  </c15:layout>
                </c:ext>
                <c:ext xmlns:c16="http://schemas.microsoft.com/office/drawing/2014/chart" uri="{C3380CC4-5D6E-409C-BE32-E72D297353CC}">
                  <c16:uniqueId val="{00000001-AD82-421F-AE6F-B0DE88D5ECA0}"/>
                </c:ext>
              </c:extLst>
            </c:dLbl>
            <c:dLbl>
              <c:idx val="2"/>
              <c:layout>
                <c:manualLayout>
                  <c:x val="7.0399294046076422E-2"/>
                  <c:y val="-9.5616373986648878E-2"/>
                </c:manualLayout>
              </c:layout>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AD82-421F-AE6F-B0DE88D5ECA0}"/>
                </c:ext>
              </c:extLst>
            </c:dLbl>
            <c:dLbl>
              <c:idx val="3"/>
              <c:layout>
                <c:manualLayout>
                  <c:x val="3.7399290703491551E-2"/>
                  <c:y val="-3.9345937219112323E-2"/>
                </c:manualLayout>
              </c:layout>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86C-435E-9334-B2F787F4B58D}"/>
                </c:ext>
              </c:extLst>
            </c:dLbl>
            <c:dLbl>
              <c:idx val="4"/>
              <c:layout>
                <c:manualLayout>
                  <c:x val="-3.2986855842114117E-2"/>
                  <c:y val="5.230217424573913E-2"/>
                </c:manualLayout>
              </c:layout>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F86C-435E-9334-B2F787F4B58D}"/>
                </c:ext>
              </c:extLst>
            </c:dLbl>
            <c:dLbl>
              <c:idx val="5"/>
              <c:layout>
                <c:manualLayout>
                  <c:x val="5.9320480496464788E-2"/>
                  <c:y val="-0.26506051280563619"/>
                </c:manualLayout>
              </c:layout>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86C-435E-9334-B2F787F4B58D}"/>
                </c:ext>
              </c:extLst>
            </c:dLbl>
            <c:dLbl>
              <c:idx val="6"/>
              <c:layout>
                <c:manualLayout>
                  <c:x val="0.15687891443260715"/>
                  <c:y val="0.11162132738962925"/>
                </c:manualLayout>
              </c:layout>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F86C-435E-9334-B2F787F4B58D}"/>
                </c:ext>
              </c:extLst>
            </c:dLbl>
            <c:numFmt formatCode="0.0%" sourceLinked="0"/>
            <c:spPr>
              <a:noFill/>
              <a:ln>
                <a:noFill/>
              </a:ln>
              <a:effectLst/>
            </c:spPr>
            <c:txPr>
              <a:bodyPr wrap="square" lIns="38100" tIns="19050" rIns="38100" bIns="19050" anchor="ctr">
                <a:spAutoFit/>
              </a:bodyPr>
              <a:lstStyle/>
              <a:p>
                <a:pPr>
                  <a:defRPr sz="1000">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1～5名</c:v>
                </c:pt>
                <c:pt idx="1">
                  <c:v>6～10名</c:v>
                </c:pt>
                <c:pt idx="2">
                  <c:v>11～30名</c:v>
                </c:pt>
                <c:pt idx="3">
                  <c:v>31～50名</c:v>
                </c:pt>
                <c:pt idx="4">
                  <c:v>51名～</c:v>
                </c:pt>
                <c:pt idx="5">
                  <c:v>なし</c:v>
                </c:pt>
                <c:pt idx="6">
                  <c:v>無回答</c:v>
                </c:pt>
              </c:strCache>
            </c:strRef>
          </c:cat>
          <c:val>
            <c:numRef>
              <c:f>Sheet1!$B$2:$B$8</c:f>
              <c:numCache>
                <c:formatCode>General</c:formatCode>
                <c:ptCount val="7"/>
                <c:pt idx="0">
                  <c:v>18.600000000000001</c:v>
                </c:pt>
                <c:pt idx="1">
                  <c:v>11.3</c:v>
                </c:pt>
                <c:pt idx="2">
                  <c:v>7.2</c:v>
                </c:pt>
                <c:pt idx="3">
                  <c:v>2.1</c:v>
                </c:pt>
                <c:pt idx="4">
                  <c:v>3.1</c:v>
                </c:pt>
                <c:pt idx="5">
                  <c:v>22.7</c:v>
                </c:pt>
                <c:pt idx="6">
                  <c:v>35.1</c:v>
                </c:pt>
              </c:numCache>
            </c:numRef>
          </c:val>
          <c:extLst>
            <c:ext xmlns:c16="http://schemas.microsoft.com/office/drawing/2014/chart" uri="{C3380CC4-5D6E-409C-BE32-E72D297353CC}">
              <c16:uniqueId val="{00000003-AD82-421F-AE6F-B0DE88D5ECA0}"/>
            </c:ext>
          </c:extLst>
        </c:ser>
        <c:dLbls>
          <c:dLblPos val="bestFit"/>
          <c:showLegendKey val="0"/>
          <c:showVal val="1"/>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tx>
            <c:strRef>
              <c:f>Sheet1!$B$1</c:f>
              <c:strCache>
                <c:ptCount val="1"/>
                <c:pt idx="0">
                  <c:v>売上高</c:v>
                </c:pt>
              </c:strCache>
            </c:strRef>
          </c:tx>
          <c:spPr>
            <a:ln>
              <a:solidFill>
                <a:schemeClr val="bg1">
                  <a:lumMod val="50000"/>
                </a:schemeClr>
              </a:solidFill>
            </a:ln>
          </c:spPr>
          <c:dLbls>
            <c:dLbl>
              <c:idx val="0"/>
              <c:layout>
                <c:manualLayout>
                  <c:x val="-9.1089380589090913E-2"/>
                  <c:y val="0.15014964626960886"/>
                </c:manualLayout>
              </c:layout>
              <c:tx>
                <c:rich>
                  <a:bodyPr/>
                  <a:lstStyle/>
                  <a:p>
                    <a:fld id="{D8912056-30B7-4C15-916E-1B0C2E56C54C}" type="CATEGORYNAME">
                      <a:rPr lang="ja-JP" altLang="en-US" sz="1000"/>
                      <a:pPr/>
                      <a:t>[分類名]</a:t>
                    </a:fld>
                    <a:r>
                      <a:rPr lang="ja-JP" altLang="en-US" sz="1000" baseline="0" dirty="0"/>
                      <a:t>
</a:t>
                    </a:r>
                    <a:fld id="{D1FC116E-BF07-4B99-B1FD-A8A64D18344B}" type="PERCENTAGE">
                      <a:rPr lang="en-US" altLang="ja-JP" sz="1000" baseline="0"/>
                      <a:pPr/>
                      <a:t>[パーセンテージ]</a:t>
                    </a:fld>
                    <a:endParaRPr lang="ja-JP" altLang="en-US" sz="10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D8E-435C-8CA4-EC39FA0C5459}"/>
                </c:ext>
              </c:extLst>
            </c:dLbl>
            <c:dLbl>
              <c:idx val="1"/>
              <c:layout>
                <c:manualLayout>
                  <c:x val="-0.12965086911305909"/>
                  <c:y val="-0.23287466115915839"/>
                </c:manualLayout>
              </c:layout>
              <c:tx>
                <c:rich>
                  <a:bodyPr/>
                  <a:lstStyle/>
                  <a:p>
                    <a:fld id="{86128851-3BF3-47CE-8D8F-AF4686261601}" type="CATEGORYNAME">
                      <a:rPr lang="ja-JP" altLang="en-US" sz="1000"/>
                      <a:pPr/>
                      <a:t>[分類名]</a:t>
                    </a:fld>
                    <a:r>
                      <a:rPr lang="ja-JP" altLang="en-US" sz="1000" baseline="0" dirty="0"/>
                      <a:t>
</a:t>
                    </a:r>
                    <a:fld id="{CD86B826-0EF0-4281-ACFD-D2754D0DAB4F}" type="PERCENTAGE">
                      <a:rPr lang="en-US" altLang="ja-JP" sz="1000" baseline="0"/>
                      <a:pPr/>
                      <a:t>[パーセンテージ]</a:t>
                    </a:fld>
                    <a:endParaRPr lang="ja-JP" altLang="en-US" sz="10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D8E-435C-8CA4-EC39FA0C5459}"/>
                </c:ext>
              </c:extLst>
            </c:dLbl>
            <c:dLbl>
              <c:idx val="2"/>
              <c:layout>
                <c:manualLayout>
                  <c:x val="0.1459022653614839"/>
                  <c:y val="0.1124439568004819"/>
                </c:manualLayout>
              </c:layout>
              <c:tx>
                <c:rich>
                  <a:bodyPr/>
                  <a:lstStyle/>
                  <a:p>
                    <a:fld id="{2FE0A15D-C320-4EC6-9E30-5627238A0CA6}" type="CATEGORYNAME">
                      <a:rPr lang="ja-JP" altLang="en-US" sz="1000"/>
                      <a:pPr/>
                      <a:t>[分類名]</a:t>
                    </a:fld>
                    <a:r>
                      <a:rPr lang="ja-JP" altLang="en-US" sz="1000" baseline="0" dirty="0"/>
                      <a:t>
</a:t>
                    </a:r>
                    <a:fld id="{D6FB7C36-6D83-41AC-A53E-BC1CCAF921C5}" type="PERCENTAGE">
                      <a:rPr lang="en-US" altLang="ja-JP" sz="1000" baseline="0"/>
                      <a:pPr/>
                      <a:t>[パーセンテージ]</a:t>
                    </a:fld>
                    <a:endParaRPr lang="ja-JP" altLang="en-US" sz="10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3D8E-435C-8CA4-EC39FA0C5459}"/>
                </c:ext>
              </c:extLst>
            </c:dLbl>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showLeaderLines val="1"/>
            <c:extLst>
              <c:ext xmlns:c15="http://schemas.microsoft.com/office/drawing/2012/chart" uri="{CE6537A1-D6FC-4f65-9D91-7224C49458BB}"/>
            </c:extLst>
          </c:dLbls>
          <c:cat>
            <c:strRef>
              <c:f>Sheet1!$A$2:$A$4</c:f>
              <c:strCache>
                <c:ptCount val="3"/>
                <c:pt idx="0">
                  <c:v>あり</c:v>
                </c:pt>
                <c:pt idx="1">
                  <c:v>なし</c:v>
                </c:pt>
                <c:pt idx="2">
                  <c:v>無回答</c:v>
                </c:pt>
              </c:strCache>
            </c:strRef>
          </c:cat>
          <c:val>
            <c:numRef>
              <c:f>Sheet1!$B$2:$B$4</c:f>
              <c:numCache>
                <c:formatCode>General</c:formatCode>
                <c:ptCount val="3"/>
                <c:pt idx="0">
                  <c:v>14.4</c:v>
                </c:pt>
                <c:pt idx="1">
                  <c:v>50.5</c:v>
                </c:pt>
                <c:pt idx="2">
                  <c:v>35.1</c:v>
                </c:pt>
              </c:numCache>
            </c:numRef>
          </c:val>
          <c:extLst>
            <c:ext xmlns:c16="http://schemas.microsoft.com/office/drawing/2014/chart" uri="{C3380CC4-5D6E-409C-BE32-E72D297353CC}">
              <c16:uniqueId val="{00000004-3D8E-435C-8CA4-EC39FA0C5459}"/>
            </c:ext>
          </c:extLst>
        </c:ser>
        <c:dLbls>
          <c:dLblPos val="bestFit"/>
          <c:showLegendKey val="0"/>
          <c:showVal val="1"/>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未収金発生件数</c:v>
                </c:pt>
              </c:strCache>
            </c:strRef>
          </c:tx>
          <c:spPr>
            <a:solidFill>
              <a:schemeClr val="accent1"/>
            </a:solidFill>
            <a:ln>
              <a:noFill/>
            </a:ln>
            <a:effectLst/>
          </c:spPr>
          <c:invertIfNegative val="0"/>
          <c:dLbls>
            <c:dLbl>
              <c:idx val="0"/>
              <c:layout>
                <c:manualLayout>
                  <c:x val="1.9255556415829578E-3"/>
                  <c:y val="-0.2595094645720973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6-49A4-803E-D5CB9E25467C}"/>
                </c:ext>
              </c:extLst>
            </c:dLbl>
            <c:dLbl>
              <c:idx val="1"/>
              <c:layout>
                <c:manualLayout>
                  <c:x val="1.9255556415829179E-3"/>
                  <c:y val="-9.43670780262172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F6-49A4-803E-D5CB9E25467C}"/>
                </c:ext>
              </c:extLst>
            </c:dLbl>
            <c:dLbl>
              <c:idx val="2"/>
              <c:layout>
                <c:manualLayout>
                  <c:x val="1.925618950031179E-3"/>
                  <c:y val="-9.43670780262172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6-49A4-803E-D5CB9E2546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5件以下</c:v>
                </c:pt>
                <c:pt idx="1">
                  <c:v>6～10件</c:v>
                </c:pt>
                <c:pt idx="2">
                  <c:v>11～20件</c:v>
                </c:pt>
              </c:strCache>
            </c:strRef>
          </c:cat>
          <c:val>
            <c:numRef>
              <c:f>Sheet1!$B$2:$B$4</c:f>
              <c:numCache>
                <c:formatCode>General</c:formatCode>
                <c:ptCount val="3"/>
                <c:pt idx="0">
                  <c:v>13</c:v>
                </c:pt>
                <c:pt idx="1">
                  <c:v>1</c:v>
                </c:pt>
                <c:pt idx="2">
                  <c:v>2</c:v>
                </c:pt>
              </c:numCache>
            </c:numRef>
          </c:val>
          <c:extLst>
            <c:ext xmlns:c16="http://schemas.microsoft.com/office/drawing/2014/chart" uri="{C3380CC4-5D6E-409C-BE32-E72D297353CC}">
              <c16:uniqueId val="{00000000-C0F6-49A4-803E-D5CB9E25467C}"/>
            </c:ext>
          </c:extLst>
        </c:ser>
        <c:dLbls>
          <c:showLegendKey val="0"/>
          <c:showVal val="0"/>
          <c:showCatName val="0"/>
          <c:showSerName val="0"/>
          <c:showPercent val="0"/>
          <c:showBubbleSize val="0"/>
        </c:dLbls>
        <c:gapWidth val="150"/>
        <c:overlap val="100"/>
        <c:axId val="1946446640"/>
        <c:axId val="1946453712"/>
      </c:barChart>
      <c:catAx>
        <c:axId val="19464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53712"/>
        <c:crosses val="autoZero"/>
        <c:auto val="1"/>
        <c:lblAlgn val="ctr"/>
        <c:lblOffset val="100"/>
        <c:noMultiLvlLbl val="0"/>
      </c:catAx>
      <c:valAx>
        <c:axId val="194645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46640"/>
        <c:crosses val="autoZero"/>
        <c:crossBetween val="between"/>
      </c:valAx>
      <c:spPr>
        <a:noFill/>
        <a:ln>
          <a:noFill/>
        </a:ln>
        <a:effectLst/>
      </c:spPr>
    </c:plotArea>
    <c:legend>
      <c:legendPos val="b"/>
      <c:layout>
        <c:manualLayout>
          <c:xMode val="edge"/>
          <c:yMode val="edge"/>
          <c:x val="0.39692589842493609"/>
          <c:y val="0.81061381945175448"/>
          <c:w val="0.21047972274454524"/>
          <c:h val="0.142202641535136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62150691339568E-2"/>
          <c:y val="9.3721138322550315E-2"/>
          <c:w val="0.92491354951199412"/>
          <c:h val="0.43070858491720221"/>
        </c:manualLayout>
      </c:layout>
      <c:barChart>
        <c:barDir val="col"/>
        <c:grouping val="stacked"/>
        <c:varyColors val="0"/>
        <c:ser>
          <c:idx val="0"/>
          <c:order val="0"/>
          <c:tx>
            <c:strRef>
              <c:f>Sheet1!$B$1</c:f>
              <c:strCache>
                <c:ptCount val="1"/>
                <c:pt idx="0">
                  <c:v>未収金発生総額</c:v>
                </c:pt>
              </c:strCache>
            </c:strRef>
          </c:tx>
          <c:spPr>
            <a:solidFill>
              <a:schemeClr val="accent1"/>
            </a:solidFill>
            <a:ln>
              <a:noFill/>
            </a:ln>
            <a:effectLst/>
          </c:spPr>
          <c:invertIfNegative val="0"/>
          <c:dLbls>
            <c:dLbl>
              <c:idx val="0"/>
              <c:layout>
                <c:manualLayout>
                  <c:x val="2.1658454360605562E-3"/>
                  <c:y val="-0.1523296846175805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5D-43F6-9456-A11F1729F44F}"/>
                </c:ext>
              </c:extLst>
            </c:dLbl>
            <c:dLbl>
              <c:idx val="1"/>
              <c:layout>
                <c:manualLayout>
                  <c:x val="0"/>
                  <c:y val="-0.1980285900028546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5D-43F6-9456-A11F1729F44F}"/>
                </c:ext>
              </c:extLst>
            </c:dLbl>
            <c:dLbl>
              <c:idx val="2"/>
              <c:layout>
                <c:manualLayout>
                  <c:x val="-1.7036847170271777E-4"/>
                  <c:y val="-0.16756265307933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05D-43F6-9456-A11F1729F44F}"/>
                </c:ext>
              </c:extLst>
            </c:dLbl>
            <c:dLbl>
              <c:idx val="3"/>
              <c:layout>
                <c:manualLayout>
                  <c:x val="-7.94134152650047E-17"/>
                  <c:y val="-0.2056450742337337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05D-43F6-9456-A11F1729F44F}"/>
                </c:ext>
              </c:extLst>
            </c:dLbl>
            <c:dLbl>
              <c:idx val="4"/>
              <c:layout>
                <c:manualLayout>
                  <c:x val="0"/>
                  <c:y val="-9.13978107705483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05D-43F6-9456-A11F1729F44F}"/>
                </c:ext>
              </c:extLst>
            </c:dLbl>
            <c:dLbl>
              <c:idx val="5"/>
              <c:layout>
                <c:manualLayout>
                  <c:x val="-1.588268305300094E-16"/>
                  <c:y val="-0.2056450742337337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05D-43F6-9456-A11F1729F44F}"/>
                </c:ext>
              </c:extLst>
            </c:dLbl>
            <c:dLbl>
              <c:idx val="6"/>
              <c:layout>
                <c:manualLayout>
                  <c:x val="-1.588268305300094E-16"/>
                  <c:y val="-0.19041210577197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5B-478A-86C8-30A4712EB5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1万円以下</c:v>
                </c:pt>
                <c:pt idx="1">
                  <c:v>1万円超～
5万円以下</c:v>
                </c:pt>
                <c:pt idx="2">
                  <c:v>5万円超～
10万円以下</c:v>
                </c:pt>
                <c:pt idx="3">
                  <c:v>10万円超～
50万円以下</c:v>
                </c:pt>
                <c:pt idx="4">
                  <c:v>50万円超～
100万円以下</c:v>
                </c:pt>
                <c:pt idx="5">
                  <c:v>100万円超～
500万円以下</c:v>
                </c:pt>
                <c:pt idx="6">
                  <c:v>500万円超</c:v>
                </c:pt>
              </c:strCache>
            </c:strRef>
          </c:cat>
          <c:val>
            <c:numRef>
              <c:f>Sheet1!$B$2:$B$8</c:f>
              <c:numCache>
                <c:formatCode>General</c:formatCode>
                <c:ptCount val="7"/>
                <c:pt idx="0">
                  <c:v>2</c:v>
                </c:pt>
                <c:pt idx="1">
                  <c:v>3</c:v>
                </c:pt>
                <c:pt idx="2">
                  <c:v>2</c:v>
                </c:pt>
                <c:pt idx="3">
                  <c:v>3</c:v>
                </c:pt>
                <c:pt idx="4">
                  <c:v>1</c:v>
                </c:pt>
                <c:pt idx="5">
                  <c:v>3</c:v>
                </c:pt>
                <c:pt idx="6">
                  <c:v>2</c:v>
                </c:pt>
              </c:numCache>
            </c:numRef>
          </c:val>
          <c:extLst>
            <c:ext xmlns:c16="http://schemas.microsoft.com/office/drawing/2014/chart" uri="{C3380CC4-5D6E-409C-BE32-E72D297353CC}">
              <c16:uniqueId val="{00000000-D05D-43F6-9456-A11F1729F44F}"/>
            </c:ext>
          </c:extLst>
        </c:ser>
        <c:dLbls>
          <c:dLblPos val="ctr"/>
          <c:showLegendKey val="0"/>
          <c:showVal val="1"/>
          <c:showCatName val="0"/>
          <c:showSerName val="0"/>
          <c:showPercent val="0"/>
          <c:showBubbleSize val="0"/>
        </c:dLbls>
        <c:gapWidth val="150"/>
        <c:overlap val="100"/>
        <c:axId val="1823816752"/>
        <c:axId val="1823818000"/>
      </c:barChart>
      <c:catAx>
        <c:axId val="18238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823818000"/>
        <c:crosses val="autoZero"/>
        <c:auto val="1"/>
        <c:lblAlgn val="ctr"/>
        <c:lblOffset val="100"/>
        <c:noMultiLvlLbl val="0"/>
      </c:catAx>
      <c:valAx>
        <c:axId val="182381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23816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1件あたりの未収金額</c:v>
                </c:pt>
              </c:strCache>
            </c:strRef>
          </c:tx>
          <c:spPr>
            <a:solidFill>
              <a:schemeClr val="accent1"/>
            </a:solidFill>
            <a:ln>
              <a:noFill/>
            </a:ln>
            <a:effectLst/>
          </c:spPr>
          <c:invertIfNegative val="0"/>
          <c:dLbls>
            <c:dLbl>
              <c:idx val="0"/>
              <c:layout>
                <c:manualLayout>
                  <c:x val="-2.1658450666995209E-3"/>
                  <c:y val="-0.1168787695977414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D3-4DE5-A65B-37F46098CFF2}"/>
                </c:ext>
              </c:extLst>
            </c:dLbl>
            <c:dLbl>
              <c:idx val="1"/>
              <c:layout>
                <c:manualLayout>
                  <c:x val="0"/>
                  <c:y val="-0.1513336025473827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D3-4DE5-A65B-37F46098CFF2}"/>
                </c:ext>
              </c:extLst>
            </c:dLbl>
            <c:dLbl>
              <c:idx val="2"/>
              <c:layout>
                <c:manualLayout>
                  <c:x val="-4.3316901333990019E-3"/>
                  <c:y val="-5.94542564652928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D3-4DE5-A65B-37F46098CFF2}"/>
                </c:ext>
              </c:extLst>
            </c:dLbl>
            <c:dLbl>
              <c:idx val="3"/>
              <c:layout>
                <c:manualLayout>
                  <c:x val="-7.7330497254304847E-17"/>
                  <c:y val="-0.28585236036727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D3-4DE5-A65B-37F46098CFF2}"/>
                </c:ext>
              </c:extLst>
            </c:dLbl>
            <c:dLbl>
              <c:idx val="4"/>
              <c:layout>
                <c:manualLayout>
                  <c:x val="-1.5466099450860969E-16"/>
                  <c:y val="-5.0444534182460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D3-4DE5-A65B-37F46098CFF2}"/>
                </c:ext>
              </c:extLst>
            </c:dLbl>
            <c:dLbl>
              <c:idx val="5"/>
              <c:layout>
                <c:manualLayout>
                  <c:x val="0"/>
                  <c:y val="-0.1171537850036969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D3-4DE5-A65B-37F46098CFF2}"/>
                </c:ext>
              </c:extLst>
            </c:dLbl>
            <c:dLbl>
              <c:idx val="6"/>
              <c:layout>
                <c:manualLayout>
                  <c:x val="0"/>
                  <c:y val="-0.1435284106192985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36-4C3A-84AD-FCF6ECF81CB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1万円以下</c:v>
                </c:pt>
                <c:pt idx="1">
                  <c:v>1万円超～
5万円以下</c:v>
                </c:pt>
                <c:pt idx="2">
                  <c:v>5万円超～
10万円以下</c:v>
                </c:pt>
                <c:pt idx="3">
                  <c:v>10万円超～
50万円以下</c:v>
                </c:pt>
                <c:pt idx="4">
                  <c:v>50万円超～
100万円以下</c:v>
                </c:pt>
                <c:pt idx="5">
                  <c:v>100万円超～
500万円以下</c:v>
                </c:pt>
                <c:pt idx="6">
                  <c:v>500万円超</c:v>
                </c:pt>
              </c:strCache>
            </c:strRef>
          </c:cat>
          <c:val>
            <c:numRef>
              <c:f>Sheet1!$B$2:$B$8</c:f>
              <c:numCache>
                <c:formatCode>General</c:formatCode>
                <c:ptCount val="7"/>
                <c:pt idx="0">
                  <c:v>2</c:v>
                </c:pt>
                <c:pt idx="1">
                  <c:v>3</c:v>
                </c:pt>
                <c:pt idx="2">
                  <c:v>1</c:v>
                </c:pt>
                <c:pt idx="3">
                  <c:v>7</c:v>
                </c:pt>
                <c:pt idx="4">
                  <c:v>0</c:v>
                </c:pt>
                <c:pt idx="5">
                  <c:v>2</c:v>
                </c:pt>
                <c:pt idx="6">
                  <c:v>3</c:v>
                </c:pt>
              </c:numCache>
            </c:numRef>
          </c:val>
          <c:extLst>
            <c:ext xmlns:c16="http://schemas.microsoft.com/office/drawing/2014/chart" uri="{C3380CC4-5D6E-409C-BE32-E72D297353CC}">
              <c16:uniqueId val="{00000000-FCD3-4DE5-A65B-37F46098CFF2}"/>
            </c:ext>
          </c:extLst>
        </c:ser>
        <c:dLbls>
          <c:dLblPos val="ctr"/>
          <c:showLegendKey val="0"/>
          <c:showVal val="1"/>
          <c:showCatName val="0"/>
          <c:showSerName val="0"/>
          <c:showPercent val="0"/>
          <c:showBubbleSize val="0"/>
        </c:dLbls>
        <c:gapWidth val="150"/>
        <c:overlap val="100"/>
        <c:axId val="1953540160"/>
        <c:axId val="1953544736"/>
      </c:barChart>
      <c:catAx>
        <c:axId val="195354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953544736"/>
        <c:crosses val="autoZero"/>
        <c:auto val="1"/>
        <c:lblAlgn val="ctr"/>
        <c:lblOffset val="100"/>
        <c:noMultiLvlLbl val="0"/>
      </c:catAx>
      <c:valAx>
        <c:axId val="195354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5354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未収金発生件数</c:v>
                </c:pt>
              </c:strCache>
            </c:strRef>
          </c:tx>
          <c:spPr>
            <a:solidFill>
              <a:schemeClr val="accent1"/>
            </a:solidFill>
            <a:ln>
              <a:noFill/>
            </a:ln>
            <a:effectLst/>
          </c:spPr>
          <c:invertIfNegative val="0"/>
          <c:dLbls>
            <c:dLbl>
              <c:idx val="0"/>
              <c:layout>
                <c:manualLayout>
                  <c:x val="1.9255556415829578E-3"/>
                  <c:y val="-0.2123259255589887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6-49A4-803E-D5CB9E25467C}"/>
                </c:ext>
              </c:extLst>
            </c:dLbl>
            <c:dLbl>
              <c:idx val="1"/>
              <c:layout>
                <c:manualLayout>
                  <c:x val="1.9255556415829179E-3"/>
                  <c:y val="-9.43670780262172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F6-49A4-803E-D5CB9E25467C}"/>
                </c:ext>
              </c:extLst>
            </c:dLbl>
            <c:dLbl>
              <c:idx val="2"/>
              <c:layout>
                <c:manualLayout>
                  <c:x val="1.9255556415829975E-3"/>
                  <c:y val="-7.077530851966290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6-49A4-803E-D5CB9E2546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5件以下</c:v>
                </c:pt>
                <c:pt idx="1">
                  <c:v>6～10件</c:v>
                </c:pt>
                <c:pt idx="2">
                  <c:v>11～20件</c:v>
                </c:pt>
              </c:strCache>
            </c:strRef>
          </c:cat>
          <c:val>
            <c:numRef>
              <c:f>Sheet1!$B$2:$B$4</c:f>
              <c:numCache>
                <c:formatCode>General</c:formatCode>
                <c:ptCount val="3"/>
                <c:pt idx="0">
                  <c:v>12</c:v>
                </c:pt>
                <c:pt idx="1">
                  <c:v>1</c:v>
                </c:pt>
                <c:pt idx="2">
                  <c:v>2</c:v>
                </c:pt>
              </c:numCache>
            </c:numRef>
          </c:val>
          <c:extLst>
            <c:ext xmlns:c16="http://schemas.microsoft.com/office/drawing/2014/chart" uri="{C3380CC4-5D6E-409C-BE32-E72D297353CC}">
              <c16:uniqueId val="{00000000-C0F6-49A4-803E-D5CB9E25467C}"/>
            </c:ext>
          </c:extLst>
        </c:ser>
        <c:dLbls>
          <c:showLegendKey val="0"/>
          <c:showVal val="0"/>
          <c:showCatName val="0"/>
          <c:showSerName val="0"/>
          <c:showPercent val="0"/>
          <c:showBubbleSize val="0"/>
        </c:dLbls>
        <c:gapWidth val="150"/>
        <c:overlap val="100"/>
        <c:axId val="1946446640"/>
        <c:axId val="1946453712"/>
      </c:barChart>
      <c:catAx>
        <c:axId val="19464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53712"/>
        <c:crosses val="autoZero"/>
        <c:auto val="1"/>
        <c:lblAlgn val="ctr"/>
        <c:lblOffset val="100"/>
        <c:noMultiLvlLbl val="0"/>
      </c:catAx>
      <c:valAx>
        <c:axId val="194645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46640"/>
        <c:crosses val="autoZero"/>
        <c:crossBetween val="between"/>
      </c:valAx>
      <c:spPr>
        <a:noFill/>
        <a:ln>
          <a:noFill/>
        </a:ln>
        <a:effectLst/>
      </c:spPr>
    </c:plotArea>
    <c:legend>
      <c:legendPos val="b"/>
      <c:layout>
        <c:manualLayout>
          <c:xMode val="edge"/>
          <c:yMode val="edge"/>
          <c:x val="0.39692589842493609"/>
          <c:y val="0.81061381945175448"/>
          <c:w val="0.21047972274454524"/>
          <c:h val="0.142202641535136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8924670692340121"/>
          <c:y val="0.19790860079806988"/>
          <c:w val="0.42876502168435365"/>
          <c:h val="0.76105952039784774"/>
        </c:manualLayout>
      </c:layout>
      <c:pieChart>
        <c:varyColors val="1"/>
        <c:ser>
          <c:idx val="0"/>
          <c:order val="0"/>
          <c:tx>
            <c:strRef>
              <c:f>Sheet1!$B$1</c:f>
              <c:strCache>
                <c:ptCount val="1"/>
                <c:pt idx="0">
                  <c:v>列1</c:v>
                </c:pt>
              </c:strCache>
            </c:strRef>
          </c:tx>
          <c:spPr>
            <a:ln>
              <a:solidFill>
                <a:schemeClr val="bg1">
                  <a:lumMod val="50000"/>
                </a:schemeClr>
              </a:solidFill>
            </a:ln>
          </c:spPr>
          <c:dPt>
            <c:idx val="0"/>
            <c:bubble3D val="0"/>
            <c:spPr>
              <a:solidFill>
                <a:schemeClr val="accent1">
                  <a:lumMod val="40000"/>
                  <a:lumOff val="60000"/>
                </a:schemeClr>
              </a:solidFill>
              <a:ln>
                <a:solidFill>
                  <a:schemeClr val="bg1">
                    <a:lumMod val="50000"/>
                  </a:schemeClr>
                </a:solidFill>
              </a:ln>
            </c:spPr>
            <c:extLst>
              <c:ext xmlns:c16="http://schemas.microsoft.com/office/drawing/2014/chart" uri="{C3380CC4-5D6E-409C-BE32-E72D297353CC}">
                <c16:uniqueId val="{00000000-F102-4742-9E5B-BB5E00E23BF4}"/>
              </c:ext>
            </c:extLst>
          </c:dPt>
          <c:dPt>
            <c:idx val="2"/>
            <c:bubble3D val="0"/>
            <c:spPr>
              <a:solidFill>
                <a:schemeClr val="accent1">
                  <a:lumMod val="75000"/>
                </a:schemeClr>
              </a:solidFill>
              <a:ln>
                <a:solidFill>
                  <a:schemeClr val="bg1">
                    <a:lumMod val="50000"/>
                  </a:schemeClr>
                </a:solidFill>
              </a:ln>
            </c:spPr>
            <c:extLst>
              <c:ext xmlns:c16="http://schemas.microsoft.com/office/drawing/2014/chart" uri="{C3380CC4-5D6E-409C-BE32-E72D297353CC}">
                <c16:uniqueId val="{00000002-F102-4742-9E5B-BB5E00E23BF4}"/>
              </c:ext>
            </c:extLst>
          </c:dPt>
          <c:dLbls>
            <c:dLbl>
              <c:idx val="0"/>
              <c:layout>
                <c:manualLayout>
                  <c:x val="-0.21390801522235847"/>
                  <c:y val="0.10646809083662406"/>
                </c:manualLayout>
              </c:layout>
              <c:numFmt formatCode="0.0%" sourceLinked="0"/>
              <c:spPr>
                <a:noFill/>
                <a:ln>
                  <a:noFill/>
                </a:ln>
                <a:effectLst/>
              </c:spPr>
              <c:txPr>
                <a:bodyPr wrap="square" lIns="38100" tIns="19050" rIns="38100" bIns="19050" anchor="ctr">
                  <a:noAutofit/>
                </a:bodyPr>
                <a:lstStyle/>
                <a:p>
                  <a:pPr>
                    <a:defRPr sz="1000" b="1"/>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1238010082791306"/>
                      <c:h val="0.27506559999095986"/>
                    </c:manualLayout>
                  </c15:layout>
                </c:ext>
                <c:ext xmlns:c16="http://schemas.microsoft.com/office/drawing/2014/chart" uri="{C3380CC4-5D6E-409C-BE32-E72D297353CC}">
                  <c16:uniqueId val="{00000000-F102-4742-9E5B-BB5E00E23BF4}"/>
                </c:ext>
              </c:extLst>
            </c:dLbl>
            <c:dLbl>
              <c:idx val="1"/>
              <c:layout>
                <c:manualLayout>
                  <c:x val="1.8465868076743171E-2"/>
                  <c:y val="-2.0051255804887053E-2"/>
                </c:manualLayout>
              </c:layout>
              <c:numFmt formatCode="0.0%" sourceLinked="0"/>
              <c:spPr>
                <a:noFill/>
                <a:ln>
                  <a:noFill/>
                </a:ln>
                <a:effectLst/>
              </c:spPr>
              <c:txPr>
                <a:bodyPr wrap="square" lIns="38100" tIns="19050" rIns="38100" bIns="19050" anchor="ctr">
                  <a:noAutofit/>
                </a:bodyPr>
                <a:lstStyle/>
                <a:p>
                  <a:pPr>
                    <a:defRPr sz="1000" b="1"/>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7884437698628872"/>
                      <c:h val="0.29300466085993548"/>
                    </c:manualLayout>
                  </c15:layout>
                </c:ext>
                <c:ext xmlns:c16="http://schemas.microsoft.com/office/drawing/2014/chart" uri="{C3380CC4-5D6E-409C-BE32-E72D297353CC}">
                  <c16:uniqueId val="{00000001-F102-4742-9E5B-BB5E00E23BF4}"/>
                </c:ext>
              </c:extLst>
            </c:dLbl>
            <c:dLbl>
              <c:idx val="2"/>
              <c:layout>
                <c:manualLayout>
                  <c:x val="-0.10927764057293662"/>
                  <c:y val="1.4447772464240397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F102-4742-9E5B-BB5E00E23BF4}"/>
                </c:ext>
              </c:extLst>
            </c:dLbl>
            <c:numFmt formatCode="0.0%" sourceLinked="0"/>
            <c:spPr>
              <a:noFill/>
              <a:ln>
                <a:noFill/>
              </a:ln>
              <a:effectLst/>
            </c:spPr>
            <c:txPr>
              <a:bodyPr wrap="square" lIns="38100" tIns="19050" rIns="38100" bIns="19050" anchor="ctr">
                <a:spAutoFit/>
              </a:bodyPr>
              <a:lstStyle/>
              <a:p>
                <a:pPr>
                  <a:defRPr sz="1000" b="1"/>
                </a:pPr>
                <a:endParaRPr lang="ja-JP"/>
              </a:p>
            </c:txPr>
            <c:dLblPos val="bestFit"/>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Sheet1!$A$2:$A$4</c:f>
              <c:strCache>
                <c:ptCount val="3"/>
                <c:pt idx="0">
                  <c:v>在籍している</c:v>
                </c:pt>
                <c:pt idx="1">
                  <c:v>在籍していない</c:v>
                </c:pt>
                <c:pt idx="2">
                  <c:v>無回答</c:v>
                </c:pt>
              </c:strCache>
            </c:strRef>
          </c:cat>
          <c:val>
            <c:numRef>
              <c:f>Sheet1!$B$2:$B$4</c:f>
              <c:numCache>
                <c:formatCode>General</c:formatCode>
                <c:ptCount val="3"/>
                <c:pt idx="0" formatCode="0.0;_倇">
                  <c:v>42.3</c:v>
                </c:pt>
                <c:pt idx="1">
                  <c:v>54.6</c:v>
                </c:pt>
                <c:pt idx="2">
                  <c:v>3.1</c:v>
                </c:pt>
              </c:numCache>
            </c:numRef>
          </c:val>
          <c:extLst>
            <c:ext xmlns:c16="http://schemas.microsoft.com/office/drawing/2014/chart" uri="{C3380CC4-5D6E-409C-BE32-E72D297353CC}">
              <c16:uniqueId val="{00000004-F102-4742-9E5B-BB5E00E23BF4}"/>
            </c:ext>
          </c:extLst>
        </c:ser>
        <c:dLbls>
          <c:dLblPos val="bestFit"/>
          <c:showLegendKey val="0"/>
          <c:showVal val="0"/>
          <c:showCatName val="1"/>
          <c:showSerName val="0"/>
          <c:showPercent val="0"/>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262150691339568E-2"/>
          <c:y val="9.3721138322550315E-2"/>
          <c:w val="0.92491354951199412"/>
          <c:h val="0.43070858491720221"/>
        </c:manualLayout>
      </c:layout>
      <c:barChart>
        <c:barDir val="col"/>
        <c:grouping val="stacked"/>
        <c:varyColors val="0"/>
        <c:ser>
          <c:idx val="0"/>
          <c:order val="0"/>
          <c:tx>
            <c:strRef>
              <c:f>Sheet1!$B$1</c:f>
              <c:strCache>
                <c:ptCount val="1"/>
                <c:pt idx="0">
                  <c:v>未収金発生総額</c:v>
                </c:pt>
              </c:strCache>
            </c:strRef>
          </c:tx>
          <c:spPr>
            <a:solidFill>
              <a:schemeClr val="accent1"/>
            </a:solidFill>
            <a:ln>
              <a:noFill/>
            </a:ln>
            <a:effectLst/>
          </c:spPr>
          <c:invertIfNegative val="0"/>
          <c:dLbls>
            <c:dLbl>
              <c:idx val="0"/>
              <c:layout>
                <c:manualLayout>
                  <c:x val="2.1658454360605562E-3"/>
                  <c:y val="-0.1523296846175805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5D-43F6-9456-A11F1729F44F}"/>
                </c:ext>
              </c:extLst>
            </c:dLbl>
            <c:dLbl>
              <c:idx val="1"/>
              <c:layout>
                <c:manualLayout>
                  <c:x val="0"/>
                  <c:y val="-0.1675626530793386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5D-43F6-9456-A11F1729F44F}"/>
                </c:ext>
              </c:extLst>
            </c:dLbl>
            <c:dLbl>
              <c:idx val="2"/>
              <c:layout>
                <c:manualLayout>
                  <c:x val="1.9954769643578583E-3"/>
                  <c:y val="-0.16756265307933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05D-43F6-9456-A11F1729F44F}"/>
                </c:ext>
              </c:extLst>
            </c:dLbl>
            <c:dLbl>
              <c:idx val="3"/>
              <c:layout>
                <c:manualLayout>
                  <c:x val="-7.94134152650047E-17"/>
                  <c:y val="-0.2056450742337337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05D-43F6-9456-A11F1729F44F}"/>
                </c:ext>
              </c:extLst>
            </c:dLbl>
            <c:dLbl>
              <c:idx val="4"/>
              <c:layout>
                <c:manualLayout>
                  <c:x val="0"/>
                  <c:y val="-9.13978107705483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05D-43F6-9456-A11F1729F44F}"/>
                </c:ext>
              </c:extLst>
            </c:dLbl>
            <c:dLbl>
              <c:idx val="5"/>
              <c:layout>
                <c:manualLayout>
                  <c:x val="-1.588268305300094E-16"/>
                  <c:y val="-0.2056450742337337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05D-43F6-9456-A11F1729F44F}"/>
                </c:ext>
              </c:extLst>
            </c:dLbl>
            <c:dLbl>
              <c:idx val="6"/>
              <c:layout>
                <c:manualLayout>
                  <c:x val="-1.588268305300094E-16"/>
                  <c:y val="-0.1523296846175805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5B-478A-86C8-30A4712EB5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1万円以下</c:v>
                </c:pt>
                <c:pt idx="1">
                  <c:v>1万円超～
5万円以下</c:v>
                </c:pt>
                <c:pt idx="2">
                  <c:v>5万円超～
10万円以下</c:v>
                </c:pt>
                <c:pt idx="3">
                  <c:v>10万円超～
50万円以下</c:v>
                </c:pt>
                <c:pt idx="4">
                  <c:v>50万円超～
100万円以下</c:v>
                </c:pt>
                <c:pt idx="5">
                  <c:v>100万円超～
500万円以下</c:v>
                </c:pt>
                <c:pt idx="6">
                  <c:v>500万円超</c:v>
                </c:pt>
              </c:strCache>
            </c:strRef>
          </c:cat>
          <c:val>
            <c:numRef>
              <c:f>Sheet1!$B$2:$B$8</c:f>
              <c:numCache>
                <c:formatCode>General</c:formatCode>
                <c:ptCount val="7"/>
                <c:pt idx="0">
                  <c:v>2</c:v>
                </c:pt>
                <c:pt idx="1">
                  <c:v>2</c:v>
                </c:pt>
                <c:pt idx="2">
                  <c:v>2</c:v>
                </c:pt>
                <c:pt idx="3">
                  <c:v>3</c:v>
                </c:pt>
                <c:pt idx="4">
                  <c:v>1</c:v>
                </c:pt>
                <c:pt idx="5">
                  <c:v>3</c:v>
                </c:pt>
                <c:pt idx="6">
                  <c:v>2</c:v>
                </c:pt>
              </c:numCache>
            </c:numRef>
          </c:val>
          <c:extLst>
            <c:ext xmlns:c16="http://schemas.microsoft.com/office/drawing/2014/chart" uri="{C3380CC4-5D6E-409C-BE32-E72D297353CC}">
              <c16:uniqueId val="{00000000-D05D-43F6-9456-A11F1729F44F}"/>
            </c:ext>
          </c:extLst>
        </c:ser>
        <c:dLbls>
          <c:dLblPos val="ctr"/>
          <c:showLegendKey val="0"/>
          <c:showVal val="1"/>
          <c:showCatName val="0"/>
          <c:showSerName val="0"/>
          <c:showPercent val="0"/>
          <c:showBubbleSize val="0"/>
        </c:dLbls>
        <c:gapWidth val="150"/>
        <c:overlap val="100"/>
        <c:axId val="1823816752"/>
        <c:axId val="1823818000"/>
      </c:barChart>
      <c:catAx>
        <c:axId val="18238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823818000"/>
        <c:crosses val="autoZero"/>
        <c:auto val="1"/>
        <c:lblAlgn val="ctr"/>
        <c:lblOffset val="100"/>
        <c:noMultiLvlLbl val="0"/>
      </c:catAx>
      <c:valAx>
        <c:axId val="182381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23816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1件あたりの未収金額</c:v>
                </c:pt>
              </c:strCache>
            </c:strRef>
          </c:tx>
          <c:spPr>
            <a:solidFill>
              <a:schemeClr val="accent1"/>
            </a:solidFill>
            <a:ln>
              <a:noFill/>
            </a:ln>
            <a:effectLst/>
          </c:spPr>
          <c:invertIfNegative val="0"/>
          <c:dLbls>
            <c:dLbl>
              <c:idx val="0"/>
              <c:layout>
                <c:manualLayout>
                  <c:x val="-4.4250626699698766E-6"/>
                  <c:y val="-0.1045688207533847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D3-4DE5-A65B-37F46098CFF2}"/>
                </c:ext>
              </c:extLst>
            </c:dLbl>
            <c:dLbl>
              <c:idx val="1"/>
              <c:layout>
                <c:manualLayout>
                  <c:x val="2.1614729195525307E-3"/>
                  <c:y val="-0.1395735594447651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D3-4DE5-A65B-37F46098CFF2}"/>
                </c:ext>
              </c:extLst>
            </c:dLbl>
            <c:dLbl>
              <c:idx val="2"/>
              <c:layout>
                <c:manualLayout>
                  <c:x val="2.1527929889306264E-3"/>
                  <c:y val="-7.709413351396084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D3-4DE5-A65B-37F46098CFF2}"/>
                </c:ext>
              </c:extLst>
            </c:dLbl>
            <c:dLbl>
              <c:idx val="3"/>
              <c:layout>
                <c:manualLayout>
                  <c:x val="0"/>
                  <c:y val="-0.2564527920314054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D3-4DE5-A65B-37F46098CFF2}"/>
                </c:ext>
              </c:extLst>
            </c:dLbl>
            <c:dLbl>
              <c:idx val="4"/>
              <c:layout>
                <c:manualLayout>
                  <c:x val="-1.5466099450860969E-16"/>
                  <c:y val="-5.0444534182460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D3-4DE5-A65B-37F46098CFF2}"/>
                </c:ext>
              </c:extLst>
            </c:dLbl>
            <c:dLbl>
              <c:idx val="5"/>
              <c:layout>
                <c:manualLayout>
                  <c:x val="2.1614729195525307E-3"/>
                  <c:y val="-0.1045688207533847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D3-4DE5-A65B-37F46098CFF2}"/>
                </c:ext>
              </c:extLst>
            </c:dLbl>
            <c:dLbl>
              <c:idx val="6"/>
              <c:layout>
                <c:manualLayout>
                  <c:x val="2.1614729195525307E-3"/>
                  <c:y val="-0.1362733745732978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36-4C3A-84AD-FCF6ECF81CB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1万円以下</c:v>
                </c:pt>
                <c:pt idx="1">
                  <c:v>1万円超～
5万円以下</c:v>
                </c:pt>
                <c:pt idx="2">
                  <c:v>5万円超～
10万円以下</c:v>
                </c:pt>
                <c:pt idx="3">
                  <c:v>10万円超～
50万円以下</c:v>
                </c:pt>
                <c:pt idx="4">
                  <c:v>50万円超～
100万円以下</c:v>
                </c:pt>
                <c:pt idx="5">
                  <c:v>100万円超～
500万円以下</c:v>
                </c:pt>
                <c:pt idx="6">
                  <c:v>500万円超</c:v>
                </c:pt>
              </c:strCache>
            </c:strRef>
          </c:cat>
          <c:val>
            <c:numRef>
              <c:f>Sheet1!$B$2:$B$8</c:f>
              <c:numCache>
                <c:formatCode>General</c:formatCode>
                <c:ptCount val="7"/>
                <c:pt idx="0">
                  <c:v>2</c:v>
                </c:pt>
                <c:pt idx="1">
                  <c:v>3</c:v>
                </c:pt>
                <c:pt idx="2">
                  <c:v>1</c:v>
                </c:pt>
                <c:pt idx="3">
                  <c:v>6</c:v>
                </c:pt>
                <c:pt idx="4">
                  <c:v>0</c:v>
                </c:pt>
                <c:pt idx="5">
                  <c:v>2</c:v>
                </c:pt>
                <c:pt idx="6">
                  <c:v>3</c:v>
                </c:pt>
              </c:numCache>
            </c:numRef>
          </c:val>
          <c:extLst>
            <c:ext xmlns:c16="http://schemas.microsoft.com/office/drawing/2014/chart" uri="{C3380CC4-5D6E-409C-BE32-E72D297353CC}">
              <c16:uniqueId val="{00000000-FCD3-4DE5-A65B-37F46098CFF2}"/>
            </c:ext>
          </c:extLst>
        </c:ser>
        <c:dLbls>
          <c:dLblPos val="ctr"/>
          <c:showLegendKey val="0"/>
          <c:showVal val="1"/>
          <c:showCatName val="0"/>
          <c:showSerName val="0"/>
          <c:showPercent val="0"/>
          <c:showBubbleSize val="0"/>
        </c:dLbls>
        <c:gapWidth val="150"/>
        <c:overlap val="100"/>
        <c:axId val="1953540160"/>
        <c:axId val="1953544736"/>
      </c:barChart>
      <c:catAx>
        <c:axId val="195354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953544736"/>
        <c:crosses val="autoZero"/>
        <c:auto val="1"/>
        <c:lblAlgn val="ctr"/>
        <c:lblOffset val="100"/>
        <c:noMultiLvlLbl val="0"/>
      </c:catAx>
      <c:valAx>
        <c:axId val="195354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5354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54573139799336"/>
          <c:y val="6.7486075182660782E-2"/>
          <c:w val="0.56847629645461917"/>
          <c:h val="0.81804148487465966"/>
        </c:manualLayout>
      </c:layout>
      <c:barChart>
        <c:barDir val="bar"/>
        <c:grouping val="stacked"/>
        <c:varyColors val="0"/>
        <c:ser>
          <c:idx val="0"/>
          <c:order val="0"/>
          <c:tx>
            <c:strRef>
              <c:f>Sheet1!$B$1</c:f>
              <c:strCache>
                <c:ptCount val="1"/>
                <c:pt idx="0">
                  <c:v>実施している</c:v>
                </c:pt>
              </c:strCache>
            </c:strRef>
          </c:tx>
          <c:spPr>
            <a:solidFill>
              <a:schemeClr val="accent1"/>
            </a:solidFill>
            <a:ln>
              <a:noFill/>
            </a:ln>
            <a:effectLst/>
          </c:spPr>
          <c:invertIfNegative val="0"/>
          <c:dLbls>
            <c:dLbl>
              <c:idx val="0"/>
              <c:layout>
                <c:manualLayout>
                  <c:x val="0.23717447394352353"/>
                  <c:y val="1.598991484091154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D4-48F5-96A5-71DB66C7D35F}"/>
                </c:ext>
              </c:extLst>
            </c:dLbl>
            <c:dLbl>
              <c:idx val="1"/>
              <c:layout>
                <c:manualLayout>
                  <c:x val="0.19138377294112907"/>
                  <c:y val="3.722942164379996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D4-48F5-96A5-71DB66C7D35F}"/>
                </c:ext>
              </c:extLst>
            </c:dLbl>
            <c:dLbl>
              <c:idx val="2"/>
              <c:layout>
                <c:manualLayout>
                  <c:x val="9.7991230503753038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BD4-48F5-96A5-71DB66C7D35F}"/>
                </c:ext>
              </c:extLst>
            </c:dLbl>
            <c:dLbl>
              <c:idx val="3"/>
              <c:layout>
                <c:manualLayout>
                  <c:x val="0.16295997342898583"/>
                  <c:y val="3.722942164379996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D4-48F5-96A5-71DB66C7D35F}"/>
                </c:ext>
              </c:extLst>
            </c:dLbl>
            <c:dLbl>
              <c:idx val="4"/>
              <c:layout>
                <c:manualLayout>
                  <c:x val="9.3930760623863574E-2"/>
                  <c:y val="1.598991484091154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BD4-48F5-96A5-71DB66C7D35F}"/>
                </c:ext>
              </c:extLst>
            </c:dLbl>
            <c:dLbl>
              <c:idx val="5"/>
              <c:layout>
                <c:manualLayout>
                  <c:x val="6.5335278390371301E-2"/>
                  <c:y val="-2.029919689053645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BD4-48F5-96A5-71DB66C7D35F}"/>
                </c:ext>
              </c:extLst>
            </c:dLbl>
            <c:dLbl>
              <c:idx val="6"/>
              <c:layout>
                <c:manualLayout>
                  <c:x val="4.8652351879762488E-2"/>
                  <c:y val="2.030879083944174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BD4-48F5-96A5-71DB66C7D35F}"/>
                </c:ext>
              </c:extLst>
            </c:dLbl>
            <c:dLbl>
              <c:idx val="7"/>
              <c:layout>
                <c:manualLayout>
                  <c:x val="0.26576995617701571"/>
                  <c:y val="-2.030559285647282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BD4-48F5-96A5-71DB66C7D35F}"/>
                </c:ext>
              </c:extLst>
            </c:dLbl>
            <c:dLbl>
              <c:idx val="8"/>
              <c:layout>
                <c:manualLayout>
                  <c:x val="3.128555246009504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BD4-48F5-96A5-71DB66C7D35F}"/>
                </c:ext>
              </c:extLst>
            </c:dLbl>
            <c:dLbl>
              <c:idx val="9"/>
              <c:layout>
                <c:manualLayout>
                  <c:x val="0.10205180245422593"/>
                  <c:y val="-2.03071918479576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BD4-48F5-96A5-71DB66C7D35F}"/>
                </c:ext>
              </c:extLst>
            </c:dLbl>
            <c:dLbl>
              <c:idx val="10"/>
              <c:layout>
                <c:manualLayout>
                  <c:x val="2.4460704968857151E-2"/>
                  <c:y val="1.4891768657519986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BD4-48F5-96A5-71DB66C7D35F}"/>
                </c:ext>
              </c:extLst>
            </c:dLbl>
            <c:dLbl>
              <c:idx val="11"/>
              <c:layout>
                <c:manualLayout>
                  <c:x val="5.868211362048238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BD4-48F5-96A5-71DB66C7D35F}"/>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spc="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パスポート等、身分証の確認</c:v>
                </c:pt>
                <c:pt idx="1">
                  <c:v>診療価格について事前説明</c:v>
                </c:pt>
                <c:pt idx="2">
                  <c:v>同意書の取得</c:v>
                </c:pt>
                <c:pt idx="3">
                  <c:v>海外旅行保険など医療保険の加入有無の事前確認</c:v>
                </c:pt>
                <c:pt idx="4">
                  <c:v>外国人患者の関係者情報の取得</c:v>
                </c:pt>
                <c:pt idx="5">
                  <c:v>デポジット等事前支払いの対応</c:v>
                </c:pt>
                <c:pt idx="6">
                  <c:v>訪日外国人受診者に医療費不払いが発生した場合の
情報提供についての案内</c:v>
                </c:pt>
                <c:pt idx="7">
                  <c:v>キャッシュレス決済（例：クレジットカード、
QRコード、電子マネー等）の導入</c:v>
                </c:pt>
                <c:pt idx="8">
                  <c:v>医療費未収金にかかる保険・保証サービスへの加入</c:v>
                </c:pt>
                <c:pt idx="9">
                  <c:v>未収金対応マニュアルの作成</c:v>
                </c:pt>
                <c:pt idx="10">
                  <c:v>その他</c:v>
                </c:pt>
                <c:pt idx="11">
                  <c:v>特に取り組みをしていない、または方針を決めていない</c:v>
                </c:pt>
              </c:strCache>
            </c:strRef>
          </c:cat>
          <c:val>
            <c:numRef>
              <c:f>Sheet1!$B$2:$B$13</c:f>
              <c:numCache>
                <c:formatCode>General</c:formatCode>
                <c:ptCount val="12"/>
                <c:pt idx="0">
                  <c:v>55</c:v>
                </c:pt>
                <c:pt idx="1">
                  <c:v>45</c:v>
                </c:pt>
                <c:pt idx="2">
                  <c:v>22</c:v>
                </c:pt>
                <c:pt idx="3">
                  <c:v>38</c:v>
                </c:pt>
                <c:pt idx="4">
                  <c:v>21</c:v>
                </c:pt>
                <c:pt idx="5">
                  <c:v>13</c:v>
                </c:pt>
                <c:pt idx="6">
                  <c:v>9</c:v>
                </c:pt>
                <c:pt idx="7">
                  <c:v>63</c:v>
                </c:pt>
                <c:pt idx="8">
                  <c:v>6</c:v>
                </c:pt>
                <c:pt idx="9">
                  <c:v>23</c:v>
                </c:pt>
                <c:pt idx="10">
                  <c:v>4</c:v>
                </c:pt>
                <c:pt idx="11">
                  <c:v>12</c:v>
                </c:pt>
              </c:numCache>
            </c:numRef>
          </c:val>
          <c:extLst>
            <c:ext xmlns:c16="http://schemas.microsoft.com/office/drawing/2014/chart" uri="{C3380CC4-5D6E-409C-BE32-E72D297353CC}">
              <c16:uniqueId val="{00000000-8AFC-4919-9A20-729AF1E6E6E6}"/>
            </c:ext>
          </c:extLst>
        </c:ser>
        <c:dLbls>
          <c:showLegendKey val="0"/>
          <c:showVal val="0"/>
          <c:showCatName val="0"/>
          <c:showSerName val="0"/>
          <c:showPercent val="0"/>
          <c:showBubbleSize val="0"/>
        </c:dLbls>
        <c:gapWidth val="50"/>
        <c:overlap val="100"/>
        <c:axId val="2065196224"/>
        <c:axId val="2065196640"/>
      </c:barChart>
      <c:catAx>
        <c:axId val="20651962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l">
              <a:defRPr sz="800" b="1" i="0" u="none" strike="noStrike" kern="1200" spc="0" baseline="0">
                <a:solidFill>
                  <a:schemeClr val="tx1">
                    <a:lumMod val="65000"/>
                    <a:lumOff val="35000"/>
                  </a:schemeClr>
                </a:solidFill>
                <a:latin typeface="+mn-lt"/>
                <a:ea typeface="+mn-ea"/>
                <a:cs typeface="+mn-cs"/>
              </a:defRPr>
            </a:pPr>
            <a:endParaRPr lang="ja-JP"/>
          </a:p>
        </c:txPr>
        <c:crossAx val="2065196640"/>
        <c:crosses val="autoZero"/>
        <c:auto val="1"/>
        <c:lblAlgn val="ctr"/>
        <c:lblOffset val="100"/>
        <c:noMultiLvlLbl val="0"/>
      </c:catAx>
      <c:valAx>
        <c:axId val="206519664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spc="0" baseline="0">
                <a:solidFill>
                  <a:schemeClr val="tx1">
                    <a:lumMod val="65000"/>
                    <a:lumOff val="35000"/>
                  </a:schemeClr>
                </a:solidFill>
                <a:latin typeface="+mn-lt"/>
                <a:ea typeface="+mn-ea"/>
                <a:cs typeface="+mn-cs"/>
              </a:defRPr>
            </a:pPr>
            <a:endParaRPr lang="ja-JP"/>
          </a:p>
        </c:txPr>
        <c:crossAx val="2065196224"/>
        <c:crosses val="autoZero"/>
        <c:crossBetween val="between"/>
      </c:valAx>
      <c:spPr>
        <a:noFill/>
        <a:ln>
          <a:solidFill>
            <a:schemeClr val="tx1"/>
          </a:solidFill>
        </a:ln>
        <a:effectLst/>
      </c:spPr>
    </c:plotArea>
    <c:legend>
      <c:legendPos val="b"/>
      <c:layout>
        <c:manualLayout>
          <c:xMode val="edge"/>
          <c:yMode val="edge"/>
          <c:x val="0.59493115441217448"/>
          <c:y val="0.89848402815376283"/>
          <c:w val="9.1020150603676755E-2"/>
          <c:h val="3.2090138493602857E-2"/>
        </c:manualLayout>
      </c:layout>
      <c:overlay val="0"/>
      <c:spPr>
        <a:noFill/>
        <a:ln>
          <a:noFill/>
        </a:ln>
        <a:effectLst/>
      </c:spPr>
      <c:txPr>
        <a:bodyPr rot="0" spcFirstLastPara="1" vertOverflow="ellipsis" vert="horz" wrap="square" anchor="ctr" anchorCtr="1"/>
        <a:lstStyle/>
        <a:p>
          <a:pPr>
            <a:defRPr sz="900" b="1" i="0" u="none" strike="noStrike" kern="1200" spc="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b="1" spc="0"/>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導入を検討している</c:v>
                </c:pt>
              </c:strCache>
            </c:strRef>
          </c:tx>
          <c:spPr>
            <a:solidFill>
              <a:srgbClr val="00B0F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0.12</c:v>
                </c:pt>
              </c:numCache>
            </c:numRef>
          </c:val>
          <c:extLst>
            <c:ext xmlns:c16="http://schemas.microsoft.com/office/drawing/2014/chart" uri="{C3380CC4-5D6E-409C-BE32-E72D297353CC}">
              <c16:uniqueId val="{00000000-8B91-41B8-B352-A9EB9DF22E7F}"/>
            </c:ext>
          </c:extLst>
        </c:ser>
        <c:ser>
          <c:idx val="1"/>
          <c:order val="1"/>
          <c:tx>
            <c:strRef>
              <c:f>Sheet1!$C$1</c:f>
              <c:strCache>
                <c:ptCount val="1"/>
                <c:pt idx="0">
                  <c:v>導入を検討していない</c:v>
                </c:pt>
              </c:strCache>
            </c:strRef>
          </c:tx>
          <c:spPr>
            <a:solidFill>
              <a:schemeClr val="accent6">
                <a:lumMod val="40000"/>
                <a:lumOff val="6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0.88</c:v>
                </c:pt>
              </c:numCache>
            </c:numRef>
          </c:val>
          <c:extLst>
            <c:ext xmlns:c16="http://schemas.microsoft.com/office/drawing/2014/chart" uri="{C3380CC4-5D6E-409C-BE32-E72D297353CC}">
              <c16:uniqueId val="{00000001-8B91-41B8-B352-A9EB9DF22E7F}"/>
            </c:ext>
          </c:extLst>
        </c:ser>
        <c:ser>
          <c:idx val="2"/>
          <c:order val="2"/>
          <c:tx>
            <c:strRef>
              <c:f>Sheet1!$D$1</c:f>
              <c:strCache>
                <c:ptCount val="1"/>
                <c:pt idx="0">
                  <c:v>未回答</c:v>
                </c:pt>
              </c:strCache>
            </c:strRef>
          </c:tx>
          <c:spPr>
            <a:solidFill>
              <a:schemeClr val="accent3"/>
            </a:solidFill>
            <a:ln>
              <a:noFill/>
            </a:ln>
            <a:effectLst/>
          </c:spPr>
          <c:invertIfNegative val="0"/>
          <c:dLbls>
            <c:delete val="1"/>
          </c:dLbls>
          <c:cat>
            <c:numRef>
              <c:f>Sheet1!$A$2</c:f>
              <c:numCache>
                <c:formatCode>General</c:formatCode>
                <c:ptCount val="1"/>
              </c:numCache>
            </c:numRef>
          </c:cat>
          <c:val>
            <c:numRef>
              <c:f>Sheet1!$D$2</c:f>
              <c:numCache>
                <c:formatCode>General</c:formatCode>
                <c:ptCount val="1"/>
                <c:pt idx="0">
                  <c:v>0</c:v>
                </c:pt>
              </c:numCache>
            </c:numRef>
          </c:val>
          <c:extLst>
            <c:ext xmlns:c16="http://schemas.microsoft.com/office/drawing/2014/chart" uri="{C3380CC4-5D6E-409C-BE32-E72D297353CC}">
              <c16:uniqueId val="{00000002-8B91-41B8-B352-A9EB9DF22E7F}"/>
            </c:ext>
          </c:extLst>
        </c:ser>
        <c:dLbls>
          <c:dLblPos val="ctr"/>
          <c:showLegendKey val="0"/>
          <c:showVal val="1"/>
          <c:showCatName val="0"/>
          <c:showSerName val="0"/>
          <c:showPercent val="0"/>
          <c:showBubbleSize val="0"/>
        </c:dLbls>
        <c:gapWidth val="150"/>
        <c:overlap val="100"/>
        <c:axId val="415052480"/>
        <c:axId val="415046656"/>
      </c:barChart>
      <c:catAx>
        <c:axId val="415052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5046656"/>
        <c:crosses val="autoZero"/>
        <c:auto val="1"/>
        <c:lblAlgn val="ctr"/>
        <c:lblOffset val="100"/>
        <c:noMultiLvlLbl val="0"/>
      </c:catAx>
      <c:valAx>
        <c:axId val="4150466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15052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加入を検討している</c:v>
                </c:pt>
              </c:strCache>
            </c:strRef>
          </c:tx>
          <c:spPr>
            <a:solidFill>
              <a:srgbClr val="00B0F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7.2999999999999995E-2</c:v>
                </c:pt>
              </c:numCache>
            </c:numRef>
          </c:val>
          <c:extLst>
            <c:ext xmlns:c16="http://schemas.microsoft.com/office/drawing/2014/chart" uri="{C3380CC4-5D6E-409C-BE32-E72D297353CC}">
              <c16:uniqueId val="{00000000-6EB8-4CEF-BF33-DB6141380D85}"/>
            </c:ext>
          </c:extLst>
        </c:ser>
        <c:ser>
          <c:idx val="1"/>
          <c:order val="1"/>
          <c:tx>
            <c:strRef>
              <c:f>Sheet1!$C$1</c:f>
              <c:strCache>
                <c:ptCount val="1"/>
                <c:pt idx="0">
                  <c:v>加入を検討していない</c:v>
                </c:pt>
              </c:strCache>
            </c:strRef>
          </c:tx>
          <c:spPr>
            <a:solidFill>
              <a:schemeClr val="accent6">
                <a:lumMod val="40000"/>
                <a:lumOff val="6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0.78</c:v>
                </c:pt>
              </c:numCache>
            </c:numRef>
          </c:val>
          <c:extLst>
            <c:ext xmlns:c16="http://schemas.microsoft.com/office/drawing/2014/chart" uri="{C3380CC4-5D6E-409C-BE32-E72D297353CC}">
              <c16:uniqueId val="{00000001-6EB8-4CEF-BF33-DB6141380D85}"/>
            </c:ext>
          </c:extLst>
        </c:ser>
        <c:ser>
          <c:idx val="2"/>
          <c:order val="2"/>
          <c:tx>
            <c:strRef>
              <c:f>Sheet1!$D$1</c:f>
              <c:strCache>
                <c:ptCount val="1"/>
                <c:pt idx="0">
                  <c:v>未回答</c:v>
                </c:pt>
              </c:strCache>
            </c:strRef>
          </c:tx>
          <c:spPr>
            <a:solidFill>
              <a:schemeClr val="accent3"/>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pt idx="0">
                  <c:v>0.14599999999999999</c:v>
                </c:pt>
              </c:numCache>
            </c:numRef>
          </c:val>
          <c:extLst>
            <c:ext xmlns:c16="http://schemas.microsoft.com/office/drawing/2014/chart" uri="{C3380CC4-5D6E-409C-BE32-E72D297353CC}">
              <c16:uniqueId val="{00000002-6EB8-4CEF-BF33-DB6141380D85}"/>
            </c:ext>
          </c:extLst>
        </c:ser>
        <c:dLbls>
          <c:dLblPos val="ctr"/>
          <c:showLegendKey val="0"/>
          <c:showVal val="1"/>
          <c:showCatName val="0"/>
          <c:showSerName val="0"/>
          <c:showPercent val="0"/>
          <c:showBubbleSize val="0"/>
        </c:dLbls>
        <c:gapWidth val="150"/>
        <c:overlap val="100"/>
        <c:axId val="413814400"/>
        <c:axId val="413795680"/>
      </c:barChart>
      <c:catAx>
        <c:axId val="413814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3795680"/>
        <c:crosses val="autoZero"/>
        <c:auto val="1"/>
        <c:lblAlgn val="ctr"/>
        <c:lblOffset val="100"/>
        <c:noMultiLvlLbl val="0"/>
      </c:catAx>
      <c:valAx>
        <c:axId val="4137956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13814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作成を検討している</c:v>
                </c:pt>
              </c:strCache>
            </c:strRef>
          </c:tx>
          <c:spPr>
            <a:solidFill>
              <a:srgbClr val="00B0F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0.38500000000000001</c:v>
                </c:pt>
              </c:numCache>
            </c:numRef>
          </c:val>
          <c:extLst>
            <c:ext xmlns:c16="http://schemas.microsoft.com/office/drawing/2014/chart" uri="{C3380CC4-5D6E-409C-BE32-E72D297353CC}">
              <c16:uniqueId val="{00000000-16A8-4007-BB04-45538A51D53A}"/>
            </c:ext>
          </c:extLst>
        </c:ser>
        <c:ser>
          <c:idx val="1"/>
          <c:order val="1"/>
          <c:tx>
            <c:strRef>
              <c:f>Sheet1!$C$1</c:f>
              <c:strCache>
                <c:ptCount val="1"/>
                <c:pt idx="0">
                  <c:v>作成を検討していない</c:v>
                </c:pt>
              </c:strCache>
            </c:strRef>
          </c:tx>
          <c:spPr>
            <a:solidFill>
              <a:schemeClr val="accent6">
                <a:lumMod val="40000"/>
                <a:lumOff val="6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0.47699999999999998</c:v>
                </c:pt>
              </c:numCache>
            </c:numRef>
          </c:val>
          <c:extLst>
            <c:ext xmlns:c16="http://schemas.microsoft.com/office/drawing/2014/chart" uri="{C3380CC4-5D6E-409C-BE32-E72D297353CC}">
              <c16:uniqueId val="{00000001-16A8-4007-BB04-45538A51D53A}"/>
            </c:ext>
          </c:extLst>
        </c:ser>
        <c:ser>
          <c:idx val="2"/>
          <c:order val="2"/>
          <c:tx>
            <c:strRef>
              <c:f>Sheet1!$D$1</c:f>
              <c:strCache>
                <c:ptCount val="1"/>
                <c:pt idx="0">
                  <c:v>未回答</c:v>
                </c:pt>
              </c:strCache>
            </c:strRef>
          </c:tx>
          <c:spPr>
            <a:solidFill>
              <a:schemeClr val="accent3"/>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pt idx="0">
                  <c:v>0.13800000000000001</c:v>
                </c:pt>
              </c:numCache>
            </c:numRef>
          </c:val>
          <c:extLst>
            <c:ext xmlns:c16="http://schemas.microsoft.com/office/drawing/2014/chart" uri="{C3380CC4-5D6E-409C-BE32-E72D297353CC}">
              <c16:uniqueId val="{00000002-16A8-4007-BB04-45538A51D53A}"/>
            </c:ext>
          </c:extLst>
        </c:ser>
        <c:dLbls>
          <c:dLblPos val="ctr"/>
          <c:showLegendKey val="0"/>
          <c:showVal val="1"/>
          <c:showCatName val="0"/>
          <c:showSerName val="0"/>
          <c:showPercent val="0"/>
          <c:showBubbleSize val="0"/>
        </c:dLbls>
        <c:gapWidth val="150"/>
        <c:overlap val="100"/>
        <c:axId val="2063855440"/>
        <c:axId val="2063877072"/>
      </c:barChart>
      <c:catAx>
        <c:axId val="2063855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63877072"/>
        <c:crosses val="autoZero"/>
        <c:auto val="1"/>
        <c:lblAlgn val="ctr"/>
        <c:lblOffset val="100"/>
        <c:noMultiLvlLbl val="0"/>
      </c:catAx>
      <c:valAx>
        <c:axId val="20638770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2063855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spPr>
            <a:ln>
              <a:solidFill>
                <a:schemeClr val="bg1">
                  <a:lumMod val="50000"/>
                </a:schemeClr>
              </a:solidFill>
            </a:ln>
          </c:spPr>
          <c:dPt>
            <c:idx val="0"/>
            <c:bubble3D val="0"/>
            <c:spPr>
              <a:solidFill>
                <a:schemeClr val="accent1"/>
              </a:solidFill>
              <a:ln w="19050">
                <a:solidFill>
                  <a:schemeClr val="bg1">
                    <a:lumMod val="50000"/>
                  </a:schemeClr>
                </a:solidFill>
              </a:ln>
              <a:effectLst/>
            </c:spPr>
            <c:extLst>
              <c:ext xmlns:c16="http://schemas.microsoft.com/office/drawing/2014/chart" uri="{C3380CC4-5D6E-409C-BE32-E72D297353CC}">
                <c16:uniqueId val="{00000002-9B83-4A8D-8381-76A3B4F25817}"/>
              </c:ext>
            </c:extLst>
          </c:dPt>
          <c:dPt>
            <c:idx val="1"/>
            <c:bubble3D val="0"/>
            <c:spPr>
              <a:solidFill>
                <a:schemeClr val="accent2"/>
              </a:solidFill>
              <a:ln w="19050">
                <a:solidFill>
                  <a:schemeClr val="bg1">
                    <a:lumMod val="50000"/>
                  </a:schemeClr>
                </a:solidFill>
              </a:ln>
              <a:effectLst/>
            </c:spPr>
            <c:extLst>
              <c:ext xmlns:c16="http://schemas.microsoft.com/office/drawing/2014/chart" uri="{C3380CC4-5D6E-409C-BE32-E72D297353CC}">
                <c16:uniqueId val="{00000003-9B83-4A8D-8381-76A3B4F25817}"/>
              </c:ext>
            </c:extLst>
          </c:dPt>
          <c:dPt>
            <c:idx val="2"/>
            <c:bubble3D val="0"/>
            <c:spPr>
              <a:solidFill>
                <a:schemeClr val="accent3"/>
              </a:solidFill>
              <a:ln w="19050">
                <a:solidFill>
                  <a:schemeClr val="bg1">
                    <a:lumMod val="50000"/>
                  </a:schemeClr>
                </a:solidFill>
              </a:ln>
              <a:effectLst/>
            </c:spPr>
            <c:extLst>
              <c:ext xmlns:c16="http://schemas.microsoft.com/office/drawing/2014/chart" uri="{C3380CC4-5D6E-409C-BE32-E72D297353CC}">
                <c16:uniqueId val="{00000004-9B83-4A8D-8381-76A3B4F25817}"/>
              </c:ext>
            </c:extLst>
          </c:dPt>
          <c:dLbls>
            <c:dLbl>
              <c:idx val="0"/>
              <c:layout>
                <c:manualLayout>
                  <c:x val="-0.13490611362084023"/>
                  <c:y val="0.1460761280861505"/>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5660190219035067"/>
                      <c:h val="0.25827448197567598"/>
                    </c:manualLayout>
                  </c15:layout>
                </c:ext>
                <c:ext xmlns:c16="http://schemas.microsoft.com/office/drawing/2014/chart" uri="{C3380CC4-5D6E-409C-BE32-E72D297353CC}">
                  <c16:uniqueId val="{00000002-9B83-4A8D-8381-76A3B4F25817}"/>
                </c:ext>
              </c:extLst>
            </c:dLbl>
            <c:dLbl>
              <c:idx val="1"/>
              <c:layout>
                <c:manualLayout>
                  <c:x val="1.1718040432939929E-2"/>
                  <c:y val="-0.26122218797214247"/>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916672391049946"/>
                      <c:h val="0.17547737602421909"/>
                    </c:manualLayout>
                  </c15:layout>
                </c:ext>
                <c:ext xmlns:c16="http://schemas.microsoft.com/office/drawing/2014/chart" uri="{C3380CC4-5D6E-409C-BE32-E72D297353CC}">
                  <c16:uniqueId val="{00000003-9B83-4A8D-8381-76A3B4F25817}"/>
                </c:ext>
              </c:extLst>
            </c:dLbl>
            <c:dLbl>
              <c:idx val="2"/>
              <c:layout>
                <c:manualLayout>
                  <c:x val="0.10280329371786699"/>
                  <c:y val="0.1994676928049596"/>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9B83-4A8D-8381-76A3B4F2581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受講・開催している</c:v>
                </c:pt>
                <c:pt idx="1">
                  <c:v>受講・開催していない</c:v>
                </c:pt>
                <c:pt idx="2">
                  <c:v>未回答</c:v>
                </c:pt>
              </c:strCache>
            </c:strRef>
          </c:cat>
          <c:val>
            <c:numRef>
              <c:f>Sheet1!$B$2:$B$4</c:f>
              <c:numCache>
                <c:formatCode>General</c:formatCode>
                <c:ptCount val="3"/>
                <c:pt idx="0">
                  <c:v>17.5</c:v>
                </c:pt>
                <c:pt idx="1">
                  <c:v>66</c:v>
                </c:pt>
                <c:pt idx="2">
                  <c:v>16.5</c:v>
                </c:pt>
              </c:numCache>
            </c:numRef>
          </c:val>
          <c:extLst>
            <c:ext xmlns:c16="http://schemas.microsoft.com/office/drawing/2014/chart" uri="{C3380CC4-5D6E-409C-BE32-E72D297353CC}">
              <c16:uniqueId val="{00000000-9B83-4A8D-8381-76A3B4F2581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spPr>
            <a:ln>
              <a:solidFill>
                <a:schemeClr val="bg1">
                  <a:lumMod val="50000"/>
                </a:schemeClr>
              </a:solidFill>
            </a:ln>
          </c:spPr>
          <c:dPt>
            <c:idx val="0"/>
            <c:bubble3D val="0"/>
            <c:spPr>
              <a:solidFill>
                <a:schemeClr val="accent1"/>
              </a:solidFill>
              <a:ln w="19050">
                <a:solidFill>
                  <a:schemeClr val="bg1">
                    <a:lumMod val="50000"/>
                  </a:schemeClr>
                </a:solidFill>
              </a:ln>
              <a:effectLst/>
            </c:spPr>
            <c:extLst>
              <c:ext xmlns:c16="http://schemas.microsoft.com/office/drawing/2014/chart" uri="{C3380CC4-5D6E-409C-BE32-E72D297353CC}">
                <c16:uniqueId val="{00000001-9B6B-481A-90F4-EA9CCD9E0812}"/>
              </c:ext>
            </c:extLst>
          </c:dPt>
          <c:dPt>
            <c:idx val="1"/>
            <c:bubble3D val="0"/>
            <c:spPr>
              <a:solidFill>
                <a:schemeClr val="accent2"/>
              </a:solidFill>
              <a:ln w="19050">
                <a:solidFill>
                  <a:schemeClr val="bg1">
                    <a:lumMod val="50000"/>
                  </a:schemeClr>
                </a:solidFill>
              </a:ln>
              <a:effectLst/>
            </c:spPr>
            <c:extLst>
              <c:ext xmlns:c16="http://schemas.microsoft.com/office/drawing/2014/chart" uri="{C3380CC4-5D6E-409C-BE32-E72D297353CC}">
                <c16:uniqueId val="{00000003-9B6B-481A-90F4-EA9CCD9E0812}"/>
              </c:ext>
            </c:extLst>
          </c:dPt>
          <c:dPt>
            <c:idx val="2"/>
            <c:bubble3D val="0"/>
            <c:spPr>
              <a:solidFill>
                <a:schemeClr val="accent3"/>
              </a:solidFill>
              <a:ln w="19050">
                <a:solidFill>
                  <a:schemeClr val="bg1">
                    <a:lumMod val="50000"/>
                  </a:schemeClr>
                </a:solidFill>
              </a:ln>
              <a:effectLst/>
            </c:spPr>
            <c:extLst>
              <c:ext xmlns:c16="http://schemas.microsoft.com/office/drawing/2014/chart" uri="{C3380CC4-5D6E-409C-BE32-E72D297353CC}">
                <c16:uniqueId val="{00000002-0F28-48C1-8320-645B33EEEB06}"/>
              </c:ext>
            </c:extLst>
          </c:dPt>
          <c:dPt>
            <c:idx val="3"/>
            <c:bubble3D val="0"/>
            <c:spPr>
              <a:solidFill>
                <a:schemeClr val="accent4"/>
              </a:solidFill>
              <a:ln w="19050">
                <a:solidFill>
                  <a:schemeClr val="bg1">
                    <a:lumMod val="50000"/>
                  </a:schemeClr>
                </a:solidFill>
              </a:ln>
              <a:effectLst/>
            </c:spPr>
            <c:extLst>
              <c:ext xmlns:c16="http://schemas.microsoft.com/office/drawing/2014/chart" uri="{C3380CC4-5D6E-409C-BE32-E72D297353CC}">
                <c16:uniqueId val="{00000007-9B6B-481A-90F4-EA9CCD9E0812}"/>
              </c:ext>
            </c:extLst>
          </c:dPt>
          <c:dLbls>
            <c:dLbl>
              <c:idx val="0"/>
              <c:layout>
                <c:manualLayout>
                  <c:x val="-0.12679174817712965"/>
                  <c:y val="0.1729442295389635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B6B-481A-90F4-EA9CCD9E0812}"/>
                </c:ext>
              </c:extLst>
            </c:dLbl>
            <c:dLbl>
              <c:idx val="1"/>
              <c:layout>
                <c:manualLayout>
                  <c:x val="-0.13089813576228068"/>
                  <c:y val="-7.950556195643802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B6B-481A-90F4-EA9CCD9E0812}"/>
                </c:ext>
              </c:extLst>
            </c:dLbl>
            <c:dLbl>
              <c:idx val="2"/>
              <c:layout>
                <c:manualLayout>
                  <c:x val="0.18038490980367899"/>
                  <c:y val="-0.2627098210145599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F28-48C1-8320-645B33EEEB06}"/>
                </c:ext>
              </c:extLst>
            </c:dLbl>
            <c:dLbl>
              <c:idx val="3"/>
              <c:layout>
                <c:manualLayout>
                  <c:x val="8.3641913259980355E-2"/>
                  <c:y val="0.19862558295622268"/>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B6B-481A-90F4-EA9CCD9E0812}"/>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はい</c:v>
                </c:pt>
                <c:pt idx="1">
                  <c:v>いいえ</c:v>
                </c:pt>
                <c:pt idx="2">
                  <c:v>現時点ではわからない</c:v>
                </c:pt>
                <c:pt idx="3">
                  <c:v>未回答</c:v>
                </c:pt>
              </c:strCache>
            </c:strRef>
          </c:cat>
          <c:val>
            <c:numRef>
              <c:f>Sheet1!$B$2:$B$5</c:f>
              <c:numCache>
                <c:formatCode>General</c:formatCode>
                <c:ptCount val="4"/>
                <c:pt idx="0">
                  <c:v>23.7</c:v>
                </c:pt>
                <c:pt idx="1">
                  <c:v>14.4</c:v>
                </c:pt>
                <c:pt idx="2">
                  <c:v>48.5</c:v>
                </c:pt>
                <c:pt idx="3">
                  <c:v>13.4</c:v>
                </c:pt>
              </c:numCache>
            </c:numRef>
          </c:val>
          <c:extLst>
            <c:ext xmlns:c16="http://schemas.microsoft.com/office/drawing/2014/chart" uri="{C3380CC4-5D6E-409C-BE32-E72D297353CC}">
              <c16:uniqueId val="{00000000-0F28-48C1-8320-645B33EEEB0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905142266475422"/>
          <c:y val="0.10450556240095915"/>
          <c:w val="0.57490090887825696"/>
          <c:h val="0.78688549354632586"/>
        </c:manualLayout>
      </c:layout>
      <c:barChart>
        <c:barDir val="bar"/>
        <c:grouping val="stacked"/>
        <c:varyColors val="0"/>
        <c:ser>
          <c:idx val="0"/>
          <c:order val="0"/>
          <c:tx>
            <c:strRef>
              <c:f>Sheet1!$B$1</c:f>
              <c:strCache>
                <c:ptCount val="1"/>
                <c:pt idx="0">
                  <c:v>知っている又は活用したことがある</c:v>
                </c:pt>
              </c:strCache>
            </c:strRef>
          </c:tx>
          <c:spPr>
            <a:solidFill>
              <a:schemeClr val="accent1"/>
            </a:solidFill>
            <a:ln>
              <a:noFill/>
            </a:ln>
            <a:effectLst/>
          </c:spPr>
          <c:invertIfNegative val="0"/>
          <c:dLbls>
            <c:dLbl>
              <c:idx val="0"/>
              <c:layout>
                <c:manualLayout>
                  <c:x val="0.28075894789210354"/>
                  <c:y val="1.0070883916739007E-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85E-4862-A32F-0DF5E0B8ACAC}"/>
                </c:ext>
              </c:extLst>
            </c:dLbl>
            <c:dLbl>
              <c:idx val="1"/>
              <c:layout>
                <c:manualLayout>
                  <c:x val="0.19452372992163044"/>
                  <c:y val="6.395011286943207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5E-4862-A32F-0DF5E0B8ACAC}"/>
                </c:ext>
              </c:extLst>
            </c:dLbl>
            <c:dLbl>
              <c:idx val="2"/>
              <c:layout>
                <c:manualLayout>
                  <c:x val="0.11978661335815136"/>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5E-4862-A32F-0DF5E0B8ACAC}"/>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多言語遠隔医療通訳サービス</c:v>
                </c:pt>
                <c:pt idx="1">
                  <c:v>外国人患者受入れワンストップ相談窓口</c:v>
                </c:pt>
                <c:pt idx="2">
                  <c:v>　　　　　　　　　　　おおさかメディカルネット
（医療機関・薬局向け外国人患者受入れ支援サイト）</c:v>
                </c:pt>
              </c:strCache>
            </c:strRef>
          </c:cat>
          <c:val>
            <c:numRef>
              <c:f>Sheet1!$B$2:$B$4</c:f>
              <c:numCache>
                <c:formatCode>General</c:formatCode>
                <c:ptCount val="3"/>
                <c:pt idx="0">
                  <c:v>47</c:v>
                </c:pt>
                <c:pt idx="1">
                  <c:v>32</c:v>
                </c:pt>
                <c:pt idx="2">
                  <c:v>19</c:v>
                </c:pt>
              </c:numCache>
            </c:numRef>
          </c:val>
          <c:extLst>
            <c:ext xmlns:c16="http://schemas.microsoft.com/office/drawing/2014/chart" uri="{C3380CC4-5D6E-409C-BE32-E72D297353CC}">
              <c16:uniqueId val="{00000000-8AFC-4919-9A20-729AF1E6E6E6}"/>
            </c:ext>
          </c:extLst>
        </c:ser>
        <c:dLbls>
          <c:showLegendKey val="0"/>
          <c:showVal val="0"/>
          <c:showCatName val="0"/>
          <c:showSerName val="0"/>
          <c:showPercent val="0"/>
          <c:showBubbleSize val="0"/>
        </c:dLbls>
        <c:gapWidth val="70"/>
        <c:overlap val="100"/>
        <c:axId val="2065196224"/>
        <c:axId val="2065196640"/>
      </c:barChart>
      <c:catAx>
        <c:axId val="20651962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l">
              <a:defRPr sz="800" b="1" i="0" u="none" strike="noStrike" kern="1200" spc="0" baseline="0">
                <a:solidFill>
                  <a:schemeClr val="tx1">
                    <a:lumMod val="65000"/>
                    <a:lumOff val="35000"/>
                  </a:schemeClr>
                </a:solidFill>
                <a:latin typeface="+mn-lt"/>
                <a:ea typeface="+mn-ea"/>
                <a:cs typeface="+mn-cs"/>
              </a:defRPr>
            </a:pPr>
            <a:endParaRPr lang="ja-JP"/>
          </a:p>
        </c:txPr>
        <c:crossAx val="2065196640"/>
        <c:crosses val="autoZero"/>
        <c:auto val="1"/>
        <c:lblAlgn val="ctr"/>
        <c:lblOffset val="100"/>
        <c:noMultiLvlLbl val="0"/>
      </c:catAx>
      <c:valAx>
        <c:axId val="206519664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ja-JP"/>
          </a:p>
        </c:txPr>
        <c:crossAx val="2065196224"/>
        <c:crosses val="autoZero"/>
        <c:crossBetween val="between"/>
      </c:valAx>
      <c:spPr>
        <a:noFill/>
        <a:ln>
          <a:solidFill>
            <a:schemeClr val="tx1"/>
          </a:solidFill>
        </a:ln>
        <a:effectLst/>
      </c:spPr>
    </c:plotArea>
    <c:legend>
      <c:legendPos val="b"/>
      <c:layout>
        <c:manualLayout>
          <c:xMode val="edge"/>
          <c:yMode val="edge"/>
          <c:x val="0.5593005112010131"/>
          <c:y val="0.92732346621696815"/>
          <c:w val="0.23268678915135607"/>
          <c:h val="7.2676533783031863E-2"/>
        </c:manualLayout>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b="1" spc="0"/>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54568323317783"/>
          <c:y val="6.7486092340601739E-2"/>
          <c:w val="0.57490090887825696"/>
          <c:h val="0.78688549354632586"/>
        </c:manualLayout>
      </c:layout>
      <c:barChart>
        <c:barDir val="bar"/>
        <c:grouping val="stacked"/>
        <c:varyColors val="0"/>
        <c:ser>
          <c:idx val="0"/>
          <c:order val="0"/>
          <c:tx>
            <c:strRef>
              <c:f>Sheet1!$B$1</c:f>
              <c:strCache>
                <c:ptCount val="1"/>
                <c:pt idx="0">
                  <c:v>知っている又は活用したことがある</c:v>
                </c:pt>
              </c:strCache>
            </c:strRef>
          </c:tx>
          <c:spPr>
            <a:solidFill>
              <a:schemeClr val="accent1"/>
            </a:solidFill>
            <a:ln>
              <a:noFill/>
            </a:ln>
            <a:effectLst/>
          </c:spPr>
          <c:invertIfNegative val="0"/>
          <c:dLbls>
            <c:dLbl>
              <c:idx val="0"/>
              <c:layout>
                <c:manualLayout>
                  <c:x val="0.27211443310491945"/>
                  <c:y val="2.490913253743042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C16-42B3-ADB6-D0D34BF85FFD}"/>
                </c:ext>
              </c:extLst>
            </c:dLbl>
            <c:dLbl>
              <c:idx val="1"/>
              <c:layout>
                <c:manualLayout>
                  <c:x val="0.1723071680900235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16-42B3-ADB6-D0D34BF85FFD}"/>
                </c:ext>
              </c:extLst>
            </c:dLbl>
            <c:dLbl>
              <c:idx val="2"/>
              <c:layout>
                <c:manualLayout>
                  <c:x val="7.098067352575789E-2"/>
                  <c:y val="5.434782608695751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16-42B3-ADB6-D0D34BF85FFD}"/>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大阪府ホームページ</c:v>
                </c:pt>
                <c:pt idx="1">
                  <c:v>関係団体（医師会等）の機関紙</c:v>
                </c:pt>
                <c:pt idx="2">
                  <c:v>その他（大阪府からの通知、研修等）</c:v>
                </c:pt>
              </c:strCache>
            </c:strRef>
          </c:cat>
          <c:val>
            <c:numRef>
              <c:f>Sheet1!$B$2:$B$4</c:f>
              <c:numCache>
                <c:formatCode>General</c:formatCode>
                <c:ptCount val="3"/>
                <c:pt idx="0">
                  <c:v>32</c:v>
                </c:pt>
                <c:pt idx="1">
                  <c:v>20</c:v>
                </c:pt>
                <c:pt idx="2">
                  <c:v>8</c:v>
                </c:pt>
              </c:numCache>
            </c:numRef>
          </c:val>
          <c:extLst>
            <c:ext xmlns:c16="http://schemas.microsoft.com/office/drawing/2014/chart" uri="{C3380CC4-5D6E-409C-BE32-E72D297353CC}">
              <c16:uniqueId val="{00000000-08CA-43D3-9D72-F70C56A15CC2}"/>
            </c:ext>
          </c:extLst>
        </c:ser>
        <c:dLbls>
          <c:showLegendKey val="0"/>
          <c:showVal val="0"/>
          <c:showCatName val="0"/>
          <c:showSerName val="0"/>
          <c:showPercent val="0"/>
          <c:showBubbleSize val="0"/>
        </c:dLbls>
        <c:gapWidth val="70"/>
        <c:overlap val="100"/>
        <c:axId val="2065196224"/>
        <c:axId val="2065196640"/>
      </c:barChart>
      <c:catAx>
        <c:axId val="20651962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l">
              <a:defRPr sz="800" b="1" i="0" u="none" strike="noStrike" kern="1200" spc="0" baseline="0">
                <a:solidFill>
                  <a:schemeClr val="tx1">
                    <a:lumMod val="65000"/>
                    <a:lumOff val="35000"/>
                  </a:schemeClr>
                </a:solidFill>
                <a:latin typeface="+mn-lt"/>
                <a:ea typeface="+mn-ea"/>
                <a:cs typeface="+mn-cs"/>
              </a:defRPr>
            </a:pPr>
            <a:endParaRPr lang="ja-JP"/>
          </a:p>
        </c:txPr>
        <c:crossAx val="2065196640"/>
        <c:crosses val="autoZero"/>
        <c:auto val="1"/>
        <c:lblAlgn val="ctr"/>
        <c:lblOffset val="100"/>
        <c:noMultiLvlLbl val="0"/>
      </c:catAx>
      <c:valAx>
        <c:axId val="206519664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ja-JP"/>
          </a:p>
        </c:txPr>
        <c:crossAx val="2065196224"/>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b="1" spc="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spPr>
            <a:ln>
              <a:solidFill>
                <a:schemeClr val="bg1">
                  <a:lumMod val="50000"/>
                </a:schemeClr>
              </a:solidFill>
            </a:ln>
          </c:spPr>
          <c:dPt>
            <c:idx val="0"/>
            <c:bubble3D val="0"/>
            <c:spPr>
              <a:solidFill>
                <a:schemeClr val="accent1">
                  <a:tint val="65000"/>
                </a:schemeClr>
              </a:solidFill>
              <a:ln>
                <a:solidFill>
                  <a:schemeClr val="bg1">
                    <a:lumMod val="50000"/>
                  </a:scheme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EAB9-4D5E-B4A7-B4CB3E322DDA}"/>
              </c:ext>
            </c:extLst>
          </c:dPt>
          <c:dPt>
            <c:idx val="1"/>
            <c:bubble3D val="0"/>
            <c:spPr>
              <a:solidFill>
                <a:schemeClr val="accent1"/>
              </a:solidFill>
              <a:ln>
                <a:solidFill>
                  <a:schemeClr val="bg1">
                    <a:lumMod val="50000"/>
                  </a:scheme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EAB9-4D5E-B4A7-B4CB3E322DDA}"/>
              </c:ext>
            </c:extLst>
          </c:dPt>
          <c:dPt>
            <c:idx val="2"/>
            <c:bubble3D val="0"/>
            <c:spPr>
              <a:solidFill>
                <a:schemeClr val="accent1">
                  <a:shade val="65000"/>
                </a:schemeClr>
              </a:solidFill>
              <a:ln>
                <a:solidFill>
                  <a:schemeClr val="bg1">
                    <a:lumMod val="50000"/>
                  </a:scheme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EAB9-4D5E-B4A7-B4CB3E322DDA}"/>
              </c:ext>
            </c:extLst>
          </c:dPt>
          <c:dLbls>
            <c:dLbl>
              <c:idx val="0"/>
              <c:layout>
                <c:manualLayout>
                  <c:x val="-0.26426218137679908"/>
                  <c:y val="-0.26007898662874201"/>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523495751690654"/>
                      <c:h val="0.19782603770164944"/>
                    </c:manualLayout>
                  </c15:layout>
                </c:ext>
                <c:ext xmlns:c16="http://schemas.microsoft.com/office/drawing/2014/chart" uri="{C3380CC4-5D6E-409C-BE32-E72D297353CC}">
                  <c16:uniqueId val="{00000001-EAB9-4D5E-B4A7-B4CB3E322DDA}"/>
                </c:ext>
              </c:extLst>
            </c:dLbl>
            <c:dLbl>
              <c:idx val="1"/>
              <c:layout>
                <c:manualLayout>
                  <c:x val="-0.10744915194368984"/>
                  <c:y val="0.12312228113104948"/>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761747875845327"/>
                      <c:h val="0.32468393148450242"/>
                    </c:manualLayout>
                  </c15:layout>
                </c:ext>
                <c:ext xmlns:c16="http://schemas.microsoft.com/office/drawing/2014/chart" uri="{C3380CC4-5D6E-409C-BE32-E72D297353CC}">
                  <c16:uniqueId val="{00000003-EAB9-4D5E-B4A7-B4CB3E322DDA}"/>
                </c:ext>
              </c:extLst>
            </c:dLbl>
            <c:dLbl>
              <c:idx val="2"/>
              <c:layout>
                <c:manualLayout>
                  <c:x val="-0.12453512642172257"/>
                  <c:y val="0"/>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AB9-4D5E-B4A7-B4CB3E322DD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Sheet1!$A$1:$C$1</c:f>
              <c:strCache>
                <c:ptCount val="3"/>
                <c:pt idx="0">
                  <c:v>在籍している</c:v>
                </c:pt>
                <c:pt idx="1">
                  <c:v>在籍していない</c:v>
                </c:pt>
                <c:pt idx="2">
                  <c:v>無回答</c:v>
                </c:pt>
              </c:strCache>
            </c:strRef>
          </c:cat>
          <c:val>
            <c:numRef>
              <c:f>Sheet1!$A$2:$C$2</c:f>
              <c:numCache>
                <c:formatCode>0.0%</c:formatCode>
                <c:ptCount val="3"/>
                <c:pt idx="0">
                  <c:v>0.88700000000000001</c:v>
                </c:pt>
                <c:pt idx="1">
                  <c:v>8.2000000000000003E-2</c:v>
                </c:pt>
                <c:pt idx="2">
                  <c:v>3.1E-2</c:v>
                </c:pt>
              </c:numCache>
            </c:numRef>
          </c:val>
          <c:extLst>
            <c:ext xmlns:c16="http://schemas.microsoft.com/office/drawing/2014/chart" uri="{C3380CC4-5D6E-409C-BE32-E72D297353CC}">
              <c16:uniqueId val="{00000006-EAB9-4D5E-B4A7-B4CB3E322DDA}"/>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8402552789555535"/>
          <c:y val="0.18448048688668592"/>
          <c:w val="0.42976917129411868"/>
          <c:h val="0.7878515358123841"/>
        </c:manualLayout>
      </c:layout>
      <c:pieChart>
        <c:varyColors val="1"/>
        <c:ser>
          <c:idx val="0"/>
          <c:order val="0"/>
          <c:tx>
            <c:strRef>
              <c:f>Sheet1!$B$1</c:f>
              <c:strCache>
                <c:ptCount val="1"/>
                <c:pt idx="0">
                  <c:v>列1</c:v>
                </c:pt>
              </c:strCache>
            </c:strRef>
          </c:tx>
          <c:spPr>
            <a:solidFill>
              <a:schemeClr val="accent1"/>
            </a:solidFill>
            <a:ln>
              <a:solidFill>
                <a:schemeClr val="bg1">
                  <a:lumMod val="50000"/>
                </a:schemeClr>
              </a:solidFill>
            </a:ln>
          </c:spPr>
          <c:dPt>
            <c:idx val="0"/>
            <c:bubble3D val="0"/>
            <c:spPr>
              <a:solidFill>
                <a:schemeClr val="accent1">
                  <a:lumMod val="40000"/>
                  <a:lumOff val="60000"/>
                </a:schemeClr>
              </a:solidFill>
              <a:ln>
                <a:solidFill>
                  <a:schemeClr val="bg1">
                    <a:lumMod val="50000"/>
                  </a:schemeClr>
                </a:solidFill>
              </a:ln>
            </c:spPr>
            <c:extLst>
              <c:ext xmlns:c16="http://schemas.microsoft.com/office/drawing/2014/chart" uri="{C3380CC4-5D6E-409C-BE32-E72D297353CC}">
                <c16:uniqueId val="{00000000-DB00-4335-A1DF-55CB2859B041}"/>
              </c:ext>
            </c:extLst>
          </c:dPt>
          <c:dPt>
            <c:idx val="2"/>
            <c:bubble3D val="0"/>
            <c:spPr>
              <a:solidFill>
                <a:schemeClr val="accent1">
                  <a:lumMod val="75000"/>
                </a:schemeClr>
              </a:solidFill>
              <a:ln>
                <a:solidFill>
                  <a:schemeClr val="bg1">
                    <a:lumMod val="50000"/>
                  </a:schemeClr>
                </a:solidFill>
              </a:ln>
            </c:spPr>
            <c:extLst>
              <c:ext xmlns:c16="http://schemas.microsoft.com/office/drawing/2014/chart" uri="{C3380CC4-5D6E-409C-BE32-E72D297353CC}">
                <c16:uniqueId val="{00000002-DB00-4335-A1DF-55CB2859B041}"/>
              </c:ext>
            </c:extLst>
          </c:dPt>
          <c:dLbls>
            <c:dLbl>
              <c:idx val="0"/>
              <c:layout>
                <c:manualLayout>
                  <c:x val="-0.24446630311126682"/>
                  <c:y val="6.3404070207293037E-2"/>
                </c:manualLayout>
              </c:layout>
              <c:numFmt formatCode="0.0%" sourceLinked="0"/>
              <c:spPr>
                <a:noFill/>
                <a:ln>
                  <a:noFill/>
                </a:ln>
                <a:effectLst/>
              </c:spPr>
              <c:txPr>
                <a:bodyPr wrap="square" lIns="38100" tIns="19050" rIns="38100" bIns="19050" anchor="ctr">
                  <a:noAutofit/>
                </a:bodyPr>
                <a:lstStyle/>
                <a:p>
                  <a:pPr>
                    <a:defRPr sz="1000" b="1"/>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5668961826683018"/>
                      <c:h val="0.22819261612952035"/>
                    </c:manualLayout>
                  </c15:layout>
                </c:ext>
                <c:ext xmlns:c16="http://schemas.microsoft.com/office/drawing/2014/chart" uri="{C3380CC4-5D6E-409C-BE32-E72D297353CC}">
                  <c16:uniqueId val="{00000000-DB00-4335-A1DF-55CB2859B041}"/>
                </c:ext>
              </c:extLst>
            </c:dLbl>
            <c:dLbl>
              <c:idx val="1"/>
              <c:layout>
                <c:manualLayout>
                  <c:x val="2.1632380428066273E-2"/>
                  <c:y val="-6.3355840520502348E-3"/>
                </c:manualLayout>
              </c:layout>
              <c:numFmt formatCode="0.0%" sourceLinked="0"/>
              <c:spPr>
                <a:noFill/>
                <a:ln>
                  <a:noFill/>
                </a:ln>
                <a:effectLst/>
              </c:spPr>
              <c:txPr>
                <a:bodyPr wrap="square" lIns="38100" tIns="19050" rIns="38100" bIns="19050" anchor="ctr">
                  <a:noAutofit/>
                </a:bodyPr>
                <a:lstStyle/>
                <a:p>
                  <a:pPr>
                    <a:defRPr sz="1000" b="1"/>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536337894779393"/>
                      <c:h val="0.21618247843849298"/>
                    </c:manualLayout>
                  </c15:layout>
                </c:ext>
                <c:ext xmlns:c16="http://schemas.microsoft.com/office/drawing/2014/chart" uri="{C3380CC4-5D6E-409C-BE32-E72D297353CC}">
                  <c16:uniqueId val="{00000001-DB00-4335-A1DF-55CB2859B041}"/>
                </c:ext>
              </c:extLst>
            </c:dLbl>
            <c:dLbl>
              <c:idx val="2"/>
              <c:layout>
                <c:manualLayout>
                  <c:x val="-0.13440601960535914"/>
                  <c:y val="3.1526679773009297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DB00-4335-A1DF-55CB2859B041}"/>
                </c:ext>
              </c:extLst>
            </c:dLbl>
            <c:numFmt formatCode="0.0%" sourceLinked="0"/>
            <c:spPr>
              <a:noFill/>
              <a:ln>
                <a:noFill/>
              </a:ln>
              <a:effectLst/>
            </c:spPr>
            <c:txPr>
              <a:bodyPr wrap="square" lIns="38100" tIns="19050" rIns="38100" bIns="19050" anchor="ctr">
                <a:spAutoFit/>
              </a:bodyPr>
              <a:lstStyle/>
              <a:p>
                <a:pPr>
                  <a:defRPr sz="1000" b="1"/>
                </a:pPr>
                <a:endParaRPr lang="ja-JP"/>
              </a:p>
            </c:txPr>
            <c:dLblPos val="bestFit"/>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Sheet1!$A$2:$A$4</c:f>
              <c:strCache>
                <c:ptCount val="3"/>
                <c:pt idx="0">
                  <c:v>在籍している</c:v>
                </c:pt>
                <c:pt idx="1">
                  <c:v>在籍していない</c:v>
                </c:pt>
                <c:pt idx="2">
                  <c:v>無回答</c:v>
                </c:pt>
              </c:strCache>
            </c:strRef>
          </c:cat>
          <c:val>
            <c:numRef>
              <c:f>Sheet1!$B$2:$B$4</c:f>
              <c:numCache>
                <c:formatCode>0.0_ </c:formatCode>
                <c:ptCount val="3"/>
                <c:pt idx="0" formatCode="0.0;_倇">
                  <c:v>46.4</c:v>
                </c:pt>
                <c:pt idx="1">
                  <c:v>51.5</c:v>
                </c:pt>
                <c:pt idx="2" formatCode="General">
                  <c:v>2.1</c:v>
                </c:pt>
              </c:numCache>
            </c:numRef>
          </c:val>
          <c:extLst>
            <c:ext xmlns:c16="http://schemas.microsoft.com/office/drawing/2014/chart" uri="{C3380CC4-5D6E-409C-BE32-E72D297353CC}">
              <c16:uniqueId val="{00000004-DB00-4335-A1DF-55CB2859B041}"/>
            </c:ext>
          </c:extLst>
        </c:ser>
        <c:dLbls>
          <c:dLblPos val="bestFit"/>
          <c:showLegendKey val="0"/>
          <c:showVal val="1"/>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利用している</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大阪府の遠隔医療通訳サービスを利用</c:v>
                </c:pt>
                <c:pt idx="1">
                  <c:v>独自に契約している遠隔医療通訳サービスを利用</c:v>
                </c:pt>
                <c:pt idx="2">
                  <c:v>翻訳機器・アプリを利用</c:v>
                </c:pt>
                <c:pt idx="3">
                  <c:v>その他</c:v>
                </c:pt>
              </c:strCache>
            </c:strRef>
          </c:cat>
          <c:val>
            <c:numRef>
              <c:f>Sheet1!$B$2:$B$5</c:f>
              <c:numCache>
                <c:formatCode>General</c:formatCode>
                <c:ptCount val="4"/>
                <c:pt idx="0">
                  <c:v>0.25600000000000001</c:v>
                </c:pt>
                <c:pt idx="1">
                  <c:v>0.24399999999999999</c:v>
                </c:pt>
                <c:pt idx="2">
                  <c:v>0.9</c:v>
                </c:pt>
                <c:pt idx="3">
                  <c:v>0.156</c:v>
                </c:pt>
              </c:numCache>
            </c:numRef>
          </c:val>
          <c:extLst>
            <c:ext xmlns:c16="http://schemas.microsoft.com/office/drawing/2014/chart" uri="{C3380CC4-5D6E-409C-BE32-E72D297353CC}">
              <c16:uniqueId val="{00000000-8AFC-4919-9A20-729AF1E6E6E6}"/>
            </c:ext>
          </c:extLst>
        </c:ser>
        <c:ser>
          <c:idx val="1"/>
          <c:order val="1"/>
          <c:tx>
            <c:strRef>
              <c:f>Sheet1!$C$1</c:f>
              <c:strCache>
                <c:ptCount val="1"/>
                <c:pt idx="0">
                  <c:v>利用していない</c:v>
                </c:pt>
              </c:strCache>
            </c:strRef>
          </c:tx>
          <c:spPr>
            <a:solidFill>
              <a:schemeClr val="accent5">
                <a:lumMod val="40000"/>
                <a:lumOff val="6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大阪府の遠隔医療通訳サービスを利用</c:v>
                </c:pt>
                <c:pt idx="1">
                  <c:v>独自に契約している遠隔医療通訳サービスを利用</c:v>
                </c:pt>
                <c:pt idx="2">
                  <c:v>翻訳機器・アプリを利用</c:v>
                </c:pt>
                <c:pt idx="3">
                  <c:v>その他</c:v>
                </c:pt>
              </c:strCache>
            </c:strRef>
          </c:cat>
          <c:val>
            <c:numRef>
              <c:f>Sheet1!$C$2:$C$5</c:f>
              <c:numCache>
                <c:formatCode>General</c:formatCode>
                <c:ptCount val="4"/>
                <c:pt idx="0">
                  <c:v>0.74399999999999999</c:v>
                </c:pt>
                <c:pt idx="1">
                  <c:v>0.75600000000000001</c:v>
                </c:pt>
                <c:pt idx="2">
                  <c:v>9.9999999999999978E-2</c:v>
                </c:pt>
                <c:pt idx="3">
                  <c:v>0.84399999999999997</c:v>
                </c:pt>
              </c:numCache>
            </c:numRef>
          </c:val>
          <c:extLst>
            <c:ext xmlns:c16="http://schemas.microsoft.com/office/drawing/2014/chart" uri="{C3380CC4-5D6E-409C-BE32-E72D297353CC}">
              <c16:uniqueId val="{00000001-8AFC-4919-9A20-729AF1E6E6E6}"/>
            </c:ext>
          </c:extLst>
        </c:ser>
        <c:dLbls>
          <c:showLegendKey val="0"/>
          <c:showVal val="0"/>
          <c:showCatName val="0"/>
          <c:showSerName val="0"/>
          <c:showPercent val="0"/>
          <c:showBubbleSize val="0"/>
        </c:dLbls>
        <c:gapWidth val="50"/>
        <c:overlap val="100"/>
        <c:axId val="2065196224"/>
        <c:axId val="2065196640"/>
      </c:barChart>
      <c:catAx>
        <c:axId val="20651962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ja-JP"/>
          </a:p>
        </c:txPr>
        <c:crossAx val="2065196640"/>
        <c:crosses val="autoZero"/>
        <c:auto val="1"/>
        <c:lblAlgn val="ctr"/>
        <c:lblOffset val="100"/>
        <c:noMultiLvlLbl val="0"/>
      </c:catAx>
      <c:valAx>
        <c:axId val="20651966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65196224"/>
        <c:crosses val="autoZero"/>
        <c:crossBetween val="between"/>
      </c:valAx>
      <c:spPr>
        <a:noFill/>
        <a:ln>
          <a:solidFill>
            <a:schemeClr val="tx1"/>
          </a:solid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tx>
            <c:strRef>
              <c:f>Sheet1!$B$1</c:f>
              <c:strCache>
                <c:ptCount val="1"/>
                <c:pt idx="0">
                  <c:v>売上高</c:v>
                </c:pt>
              </c:strCache>
            </c:strRef>
          </c:tx>
          <c:spPr>
            <a:ln>
              <a:solidFill>
                <a:schemeClr val="bg1">
                  <a:lumMod val="50000"/>
                </a:schemeClr>
              </a:solidFill>
            </a:ln>
          </c:spPr>
          <c:dLbls>
            <c:dLbl>
              <c:idx val="0"/>
              <c:layout>
                <c:manualLayout>
                  <c:x val="3.0759930684518409E-2"/>
                  <c:y val="5.3105079061754514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C0F-4B17-926F-79487C586431}"/>
                </c:ext>
              </c:extLst>
            </c:dLbl>
            <c:dLbl>
              <c:idx val="1"/>
              <c:layout>
                <c:manualLayout>
                  <c:x val="6.1189366739520648E-2"/>
                  <c:y val="0.13863101796582455"/>
                </c:manualLayout>
              </c:layout>
              <c:showLegendKey val="0"/>
              <c:showVal val="0"/>
              <c:showCatName val="1"/>
              <c:showSerName val="0"/>
              <c:showPercent val="1"/>
              <c:showBubbleSize val="0"/>
              <c:extLst>
                <c:ext xmlns:c15="http://schemas.microsoft.com/office/drawing/2012/chart" uri="{CE6537A1-D6FC-4f65-9D91-7224C49458BB}">
                  <c15:layout>
                    <c:manualLayout>
                      <c:w val="0.12679459877348334"/>
                      <c:h val="0.22835183996554442"/>
                    </c:manualLayout>
                  </c15:layout>
                </c:ext>
                <c:ext xmlns:c16="http://schemas.microsoft.com/office/drawing/2014/chart" uri="{C3380CC4-5D6E-409C-BE32-E72D297353CC}">
                  <c16:uniqueId val="{00000001-DC0F-4B17-926F-79487C586431}"/>
                </c:ext>
              </c:extLst>
            </c:dLbl>
            <c:dLbl>
              <c:idx val="2"/>
              <c:layout>
                <c:manualLayout>
                  <c:x val="4.7109605644236004E-2"/>
                  <c:y val="6.648463193371483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C0F-4B17-926F-79487C586431}"/>
                </c:ext>
              </c:extLst>
            </c:dLbl>
            <c:dLbl>
              <c:idx val="3"/>
              <c:layout>
                <c:manualLayout>
                  <c:x val="1.1281875053627228E-2"/>
                  <c:y val="6.092950614367213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C0F-4B17-926F-79487C586431}"/>
                </c:ext>
              </c:extLst>
            </c:dLbl>
            <c:dLbl>
              <c:idx val="4"/>
              <c:layout>
                <c:manualLayout>
                  <c:x val="-8.2030577975389471E-2"/>
                  <c:y val="-0.183100876651954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6B9C-449E-8C68-EABFF2272763}"/>
                </c:ext>
              </c:extLst>
            </c:dLbl>
            <c:dLbl>
              <c:idx val="5"/>
              <c:layout>
                <c:manualLayout>
                  <c:x val="4.0651486191015981E-2"/>
                  <c:y val="-7.597162432547141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B9C-449E-8C68-EABFF2272763}"/>
                </c:ext>
              </c:extLst>
            </c:dLbl>
            <c:dLbl>
              <c:idx val="6"/>
              <c:layout>
                <c:manualLayout>
                  <c:x val="0.14191090140739401"/>
                  <c:y val="0.1510028287862980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B420-4373-B883-BDE24F21D986}"/>
                </c:ext>
              </c:extLst>
            </c:dLbl>
            <c:numFmt formatCode="0.0%" sourceLinked="0"/>
            <c:spPr>
              <a:noFill/>
              <a:ln>
                <a:noFill/>
              </a:ln>
              <a:effectLst/>
            </c:spPr>
            <c:txPr>
              <a:bodyPr/>
              <a:lstStyle/>
              <a:p>
                <a:pPr>
                  <a:defRPr sz="1000" b="1">
                    <a:latin typeface="メイリオ" panose="020B0604030504040204" pitchFamily="50" charset="-128"/>
                    <a:ea typeface="メイリオ" panose="020B0604030504040204" pitchFamily="50" charset="-128"/>
                  </a:defRPr>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1～5名</c:v>
                </c:pt>
                <c:pt idx="1">
                  <c:v>6～10名</c:v>
                </c:pt>
                <c:pt idx="2">
                  <c:v>11～30名</c:v>
                </c:pt>
                <c:pt idx="3">
                  <c:v>31～50名</c:v>
                </c:pt>
                <c:pt idx="4">
                  <c:v>51名～</c:v>
                </c:pt>
                <c:pt idx="5">
                  <c:v>なし</c:v>
                </c:pt>
                <c:pt idx="6">
                  <c:v>無回答</c:v>
                </c:pt>
              </c:strCache>
            </c:strRef>
          </c:cat>
          <c:val>
            <c:numRef>
              <c:f>Sheet1!$B$2:$B$8</c:f>
              <c:numCache>
                <c:formatCode>General</c:formatCode>
                <c:ptCount val="7"/>
                <c:pt idx="0">
                  <c:v>6.2</c:v>
                </c:pt>
                <c:pt idx="1">
                  <c:v>10.3</c:v>
                </c:pt>
                <c:pt idx="2" formatCode="0.0">
                  <c:v>9.3000000000000007</c:v>
                </c:pt>
                <c:pt idx="3">
                  <c:v>3.1</c:v>
                </c:pt>
                <c:pt idx="4">
                  <c:v>28.9</c:v>
                </c:pt>
                <c:pt idx="5">
                  <c:v>10.3</c:v>
                </c:pt>
                <c:pt idx="6">
                  <c:v>32</c:v>
                </c:pt>
              </c:numCache>
            </c:numRef>
          </c:val>
          <c:extLst>
            <c:ext xmlns:c16="http://schemas.microsoft.com/office/drawing/2014/chart" uri="{C3380CC4-5D6E-409C-BE32-E72D297353CC}">
              <c16:uniqueId val="{00000004-DC0F-4B17-926F-79487C586431}"/>
            </c:ext>
          </c:extLst>
        </c:ser>
        <c:dLbls>
          <c:showLegendKey val="0"/>
          <c:showVal val="0"/>
          <c:showCatName val="1"/>
          <c:showSerName val="0"/>
          <c:showPercent val="1"/>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tx>
            <c:strRef>
              <c:f>Sheet1!$B$1</c:f>
              <c:strCache>
                <c:ptCount val="1"/>
                <c:pt idx="0">
                  <c:v>売上高</c:v>
                </c:pt>
              </c:strCache>
            </c:strRef>
          </c:tx>
          <c:spPr>
            <a:ln>
              <a:solidFill>
                <a:schemeClr val="bg1">
                  <a:lumMod val="50000"/>
                </a:schemeClr>
              </a:solidFill>
            </a:ln>
          </c:spPr>
          <c:dLbls>
            <c:dLbl>
              <c:idx val="0"/>
              <c:layout>
                <c:manualLayout>
                  <c:x val="-0.10138344206196596"/>
                  <c:y val="0.1683625827416752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B57-412C-8446-5713F5AB9763}"/>
                </c:ext>
              </c:extLst>
            </c:dLbl>
            <c:dLbl>
              <c:idx val="1"/>
              <c:layout>
                <c:manualLayout>
                  <c:x val="2.507344273337949E-3"/>
                  <c:y val="-4.7351976396096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B57-412C-8446-5713F5AB9763}"/>
                </c:ext>
              </c:extLst>
            </c:dLbl>
            <c:dLbl>
              <c:idx val="2"/>
              <c:layout>
                <c:manualLayout>
                  <c:x val="3.351828391106082E-2"/>
                  <c:y val="-2.20706609142785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B57-412C-8446-5713F5AB9763}"/>
                </c:ext>
              </c:extLst>
            </c:dLbl>
            <c:dLbl>
              <c:idx val="3"/>
              <c:layout>
                <c:manualLayout>
                  <c:x val="5.0431961044807495E-2"/>
                  <c:y val="6.62053542946958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B57-412C-8446-5713F5AB9763}"/>
                </c:ext>
              </c:extLst>
            </c:dLbl>
            <c:dLbl>
              <c:idx val="4"/>
              <c:layout>
                <c:manualLayout>
                  <c:x val="-8.507821967549814E-2"/>
                  <c:y val="0.1554184663593828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79A-4A6F-9170-FF429C0A4285}"/>
                </c:ext>
              </c:extLst>
            </c:dLbl>
            <c:dLbl>
              <c:idx val="5"/>
              <c:layout>
                <c:manualLayout>
                  <c:x val="-3.6612949915853688E-3"/>
                  <c:y val="-0.1818630744896716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14FA-4E93-B31C-1FCE47033107}"/>
                </c:ext>
              </c:extLst>
            </c:dLbl>
            <c:dLbl>
              <c:idx val="6"/>
              <c:layout>
                <c:manualLayout>
                  <c:x val="0.1436641757359948"/>
                  <c:y val="0.1799383826678113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1C1E-4A27-B6B0-FBFA4ED8C58E}"/>
                </c:ext>
              </c:extLst>
            </c:dLbl>
            <c:numFmt formatCode="0.0%" sourceLinked="0"/>
            <c:spPr>
              <a:noFill/>
              <a:ln>
                <a:noFill/>
              </a:ln>
              <a:effectLst/>
            </c:spPr>
            <c:txPr>
              <a:bodyPr wrap="square" lIns="38100" tIns="19050" rIns="38100" bIns="19050" anchor="ctr">
                <a:spAutoFit/>
              </a:bodyPr>
              <a:lstStyle/>
              <a:p>
                <a:pPr>
                  <a:defRPr sz="1000" b="1">
                    <a:latin typeface="メイリオ" panose="020B0604030504040204" pitchFamily="50" charset="-128"/>
                    <a:ea typeface="メイリオ" panose="020B0604030504040204" pitchFamily="50" charset="-128"/>
                  </a:defRPr>
                </a:pPr>
                <a:endParaRPr lang="ja-JP"/>
              </a:p>
            </c:txPr>
            <c:dLblPos val="bestFit"/>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1～5名</c:v>
                </c:pt>
                <c:pt idx="1">
                  <c:v>6～10名</c:v>
                </c:pt>
                <c:pt idx="2">
                  <c:v>11～30名</c:v>
                </c:pt>
                <c:pt idx="3">
                  <c:v>31～50名</c:v>
                </c:pt>
                <c:pt idx="4">
                  <c:v>51名以上</c:v>
                </c:pt>
                <c:pt idx="5">
                  <c:v>なし</c:v>
                </c:pt>
                <c:pt idx="6">
                  <c:v>無回答</c:v>
                </c:pt>
              </c:strCache>
            </c:strRef>
          </c:cat>
          <c:val>
            <c:numRef>
              <c:f>Sheet1!$B$2:$B$8</c:f>
              <c:numCache>
                <c:formatCode>General</c:formatCode>
                <c:ptCount val="7"/>
                <c:pt idx="0">
                  <c:v>15.5</c:v>
                </c:pt>
                <c:pt idx="1">
                  <c:v>7.2</c:v>
                </c:pt>
                <c:pt idx="2">
                  <c:v>7.2</c:v>
                </c:pt>
                <c:pt idx="3">
                  <c:v>1</c:v>
                </c:pt>
                <c:pt idx="4">
                  <c:v>1</c:v>
                </c:pt>
                <c:pt idx="5">
                  <c:v>36.1</c:v>
                </c:pt>
                <c:pt idx="6">
                  <c:v>32</c:v>
                </c:pt>
              </c:numCache>
            </c:numRef>
          </c:val>
          <c:extLst>
            <c:ext xmlns:c16="http://schemas.microsoft.com/office/drawing/2014/chart" uri="{C3380CC4-5D6E-409C-BE32-E72D297353CC}">
              <c16:uniqueId val="{00000004-0B57-412C-8446-5713F5AB9763}"/>
            </c:ext>
          </c:extLst>
        </c:ser>
        <c:dLbls>
          <c:showLegendKey val="0"/>
          <c:showVal val="0"/>
          <c:showCatName val="1"/>
          <c:showSerName val="0"/>
          <c:showPercent val="1"/>
          <c:showBubbleSize val="0"/>
          <c:showLeaderLines val="1"/>
        </c:dLbls>
        <c:firstSliceAng val="0"/>
      </c:pieChart>
    </c:plotArea>
    <c:plotVisOnly val="1"/>
    <c:dispBlanksAs val="zero"/>
    <c:showDLblsOverMax val="0"/>
  </c:chart>
  <c:spPr>
    <a:ln>
      <a:noFill/>
    </a:ln>
  </c:spPr>
  <c:txPr>
    <a:bodyPr/>
    <a:lstStyle/>
    <a:p>
      <a:pPr>
        <a:defRPr sz="1800"/>
      </a:pPr>
      <a:endParaRPr lang="ja-JP"/>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未収金発生件数</c:v>
                </c:pt>
              </c:strCache>
            </c:strRef>
          </c:tx>
          <c:spPr>
            <a:solidFill>
              <a:schemeClr val="accent1"/>
            </a:solidFill>
            <a:ln>
              <a:noFill/>
            </a:ln>
            <a:effectLst/>
          </c:spPr>
          <c:invertIfNegative val="0"/>
          <c:dLbls>
            <c:dLbl>
              <c:idx val="0"/>
              <c:layout>
                <c:manualLayout>
                  <c:x val="1.9255556415829975E-3"/>
                  <c:y val="-0.2201898487278401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6-49A4-803E-D5CB9E25467C}"/>
                </c:ext>
              </c:extLst>
            </c:dLbl>
            <c:dLbl>
              <c:idx val="1"/>
              <c:layout>
                <c:manualLayout>
                  <c:x val="1.9256189500312497E-3"/>
                  <c:y val="-0.1258227707016229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F6-49A4-803E-D5CB9E25467C}"/>
                </c:ext>
              </c:extLst>
            </c:dLbl>
            <c:dLbl>
              <c:idx val="2"/>
              <c:layout>
                <c:manualLayout>
                  <c:x val="1.925618950031179E-3"/>
                  <c:y val="-9.43670780262172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6-49A4-803E-D5CB9E25467C}"/>
                </c:ext>
              </c:extLst>
            </c:dLbl>
            <c:dLbl>
              <c:idx val="3"/>
              <c:layout>
                <c:manualLayout>
                  <c:x val="1.9256189500312497E-3"/>
                  <c:y val="-8.650315485736577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0F6-49A4-803E-D5CB9E25467C}"/>
                </c:ext>
              </c:extLst>
            </c:dLbl>
            <c:dLbl>
              <c:idx val="4"/>
              <c:layout>
                <c:manualLayout>
                  <c:x val="1.9256189500312497E-3"/>
                  <c:y val="-0.1415506170393258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0F6-49A4-803E-D5CB9E2546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5件以下</c:v>
                </c:pt>
                <c:pt idx="1">
                  <c:v>6～10件</c:v>
                </c:pt>
                <c:pt idx="2">
                  <c:v>11～20件</c:v>
                </c:pt>
                <c:pt idx="3">
                  <c:v>21～30件</c:v>
                </c:pt>
                <c:pt idx="4">
                  <c:v>31件以上</c:v>
                </c:pt>
              </c:strCache>
            </c:strRef>
          </c:cat>
          <c:val>
            <c:numRef>
              <c:f>Sheet1!$B$2:$B$6</c:f>
              <c:numCache>
                <c:formatCode>General</c:formatCode>
                <c:ptCount val="5"/>
                <c:pt idx="0">
                  <c:v>12</c:v>
                </c:pt>
                <c:pt idx="1">
                  <c:v>3</c:v>
                </c:pt>
                <c:pt idx="2">
                  <c:v>3</c:v>
                </c:pt>
                <c:pt idx="3">
                  <c:v>1</c:v>
                </c:pt>
                <c:pt idx="4">
                  <c:v>4</c:v>
                </c:pt>
              </c:numCache>
            </c:numRef>
          </c:val>
          <c:extLst>
            <c:ext xmlns:c16="http://schemas.microsoft.com/office/drawing/2014/chart" uri="{C3380CC4-5D6E-409C-BE32-E72D297353CC}">
              <c16:uniqueId val="{00000000-C0F6-49A4-803E-D5CB9E25467C}"/>
            </c:ext>
          </c:extLst>
        </c:ser>
        <c:dLbls>
          <c:showLegendKey val="0"/>
          <c:showVal val="0"/>
          <c:showCatName val="0"/>
          <c:showSerName val="0"/>
          <c:showPercent val="0"/>
          <c:showBubbleSize val="0"/>
        </c:dLbls>
        <c:gapWidth val="150"/>
        <c:overlap val="100"/>
        <c:axId val="1946446640"/>
        <c:axId val="1946453712"/>
      </c:barChart>
      <c:catAx>
        <c:axId val="19464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53712"/>
        <c:crosses val="autoZero"/>
        <c:auto val="1"/>
        <c:lblAlgn val="ctr"/>
        <c:lblOffset val="100"/>
        <c:noMultiLvlLbl val="0"/>
      </c:catAx>
      <c:valAx>
        <c:axId val="194645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6446640"/>
        <c:crosses val="autoZero"/>
        <c:crossBetween val="between"/>
      </c:valAx>
      <c:spPr>
        <a:noFill/>
        <a:ln>
          <a:noFill/>
        </a:ln>
        <a:effectLst/>
      </c:spPr>
    </c:plotArea>
    <c:legend>
      <c:legendPos val="b"/>
      <c:layout>
        <c:manualLayout>
          <c:xMode val="edge"/>
          <c:yMode val="edge"/>
          <c:x val="0.39692589842493609"/>
          <c:y val="0.81061381945175448"/>
          <c:w val="0.21047972274454524"/>
          <c:h val="0.142202641535136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未収金発生総額</c:v>
                </c:pt>
              </c:strCache>
            </c:strRef>
          </c:tx>
          <c:spPr>
            <a:solidFill>
              <a:schemeClr val="accent1"/>
            </a:solidFill>
            <a:ln>
              <a:noFill/>
            </a:ln>
            <a:effectLst/>
          </c:spPr>
          <c:invertIfNegative val="0"/>
          <c:dLbls>
            <c:dLbl>
              <c:idx val="0"/>
              <c:layout>
                <c:manualLayout>
                  <c:x val="-1.9853353816251175E-17"/>
                  <c:y val="-0.1370967161558224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5D-43F6-9456-A11F1729F44F}"/>
                </c:ext>
              </c:extLst>
            </c:dLbl>
            <c:dLbl>
              <c:idx val="1"/>
              <c:layout>
                <c:manualLayout>
                  <c:x val="0"/>
                  <c:y val="-0.19041210577197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5D-43F6-9456-A11F1729F44F}"/>
                </c:ext>
              </c:extLst>
            </c:dLbl>
            <c:dLbl>
              <c:idx val="2"/>
              <c:layout>
                <c:manualLayout>
                  <c:x val="-2.336213907763294E-3"/>
                  <c:y val="-0.1142472634631853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05D-43F6-9456-A11F1729F44F}"/>
                </c:ext>
              </c:extLst>
            </c:dLbl>
            <c:dLbl>
              <c:idx val="3"/>
              <c:layout>
                <c:manualLayout>
                  <c:x val="0"/>
                  <c:y val="-0.1523296846175805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05D-43F6-9456-A11F1729F44F}"/>
                </c:ext>
              </c:extLst>
            </c:dLbl>
            <c:dLbl>
              <c:idx val="4"/>
              <c:layout>
                <c:manualLayout>
                  <c:x val="0"/>
                  <c:y val="-9.13978107705483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05D-43F6-9456-A11F1729F44F}"/>
                </c:ext>
              </c:extLst>
            </c:dLbl>
            <c:dLbl>
              <c:idx val="5"/>
              <c:layout>
                <c:manualLayout>
                  <c:x val="0"/>
                  <c:y val="-8.378132653966928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05D-43F6-9456-A11F1729F4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1万円以下</c:v>
                </c:pt>
                <c:pt idx="1">
                  <c:v>1万円超～
5万円以下</c:v>
                </c:pt>
                <c:pt idx="2">
                  <c:v>5万円超～
10万円以下</c:v>
                </c:pt>
                <c:pt idx="3">
                  <c:v>10万円超～
50万円以下</c:v>
                </c:pt>
                <c:pt idx="4">
                  <c:v>50万円超～
100万円以下</c:v>
                </c:pt>
                <c:pt idx="5">
                  <c:v>100万円超</c:v>
                </c:pt>
              </c:strCache>
            </c:strRef>
          </c:cat>
          <c:val>
            <c:numRef>
              <c:f>Sheet1!$B$2:$B$7</c:f>
              <c:numCache>
                <c:formatCode>General</c:formatCode>
                <c:ptCount val="6"/>
                <c:pt idx="0">
                  <c:v>4</c:v>
                </c:pt>
                <c:pt idx="1">
                  <c:v>7</c:v>
                </c:pt>
                <c:pt idx="2">
                  <c:v>3</c:v>
                </c:pt>
                <c:pt idx="3">
                  <c:v>5</c:v>
                </c:pt>
                <c:pt idx="4">
                  <c:v>2</c:v>
                </c:pt>
                <c:pt idx="5">
                  <c:v>2</c:v>
                </c:pt>
              </c:numCache>
            </c:numRef>
          </c:val>
          <c:extLst>
            <c:ext xmlns:c16="http://schemas.microsoft.com/office/drawing/2014/chart" uri="{C3380CC4-5D6E-409C-BE32-E72D297353CC}">
              <c16:uniqueId val="{00000000-D05D-43F6-9456-A11F1729F44F}"/>
            </c:ext>
          </c:extLst>
        </c:ser>
        <c:dLbls>
          <c:dLblPos val="ctr"/>
          <c:showLegendKey val="0"/>
          <c:showVal val="1"/>
          <c:showCatName val="0"/>
          <c:showSerName val="0"/>
          <c:showPercent val="0"/>
          <c:showBubbleSize val="0"/>
        </c:dLbls>
        <c:gapWidth val="150"/>
        <c:overlap val="100"/>
        <c:axId val="1823816752"/>
        <c:axId val="1823818000"/>
      </c:barChart>
      <c:catAx>
        <c:axId val="18238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823818000"/>
        <c:crosses val="autoZero"/>
        <c:auto val="1"/>
        <c:lblAlgn val="ctr"/>
        <c:lblOffset val="100"/>
        <c:noMultiLvlLbl val="0"/>
      </c:catAx>
      <c:valAx>
        <c:axId val="182381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23816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0.26324</cdr:x>
      <cdr:y>0.3643</cdr:y>
    </cdr:from>
    <cdr:to>
      <cdr:x>0.36899</cdr:x>
      <cdr:y>0.44794</cdr:y>
    </cdr:to>
    <cdr:sp macro="" textlink="">
      <cdr:nvSpPr>
        <cdr:cNvPr id="2" name="テキスト ボックス 16">
          <a:extLst xmlns:a="http://schemas.openxmlformats.org/drawingml/2006/main">
            <a:ext uri="{FF2B5EF4-FFF2-40B4-BE49-F238E27FC236}">
              <a16:creationId xmlns:a16="http://schemas.microsoft.com/office/drawing/2014/main" id="{D8882B70-C70B-4B96-9124-05D239570151}"/>
            </a:ext>
          </a:extLst>
        </cdr:cNvPr>
        <cdr:cNvSpPr txBox="1"/>
      </cdr:nvSpPr>
      <cdr:spPr>
        <a:xfrm xmlns:a="http://schemas.openxmlformats.org/drawingml/2006/main">
          <a:off x="1448410" y="1139484"/>
          <a:ext cx="581860" cy="2616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1100" dirty="0"/>
            <a:t>9,400</a:t>
          </a:r>
          <a:endParaRPr kumimoji="1" lang="ja-JP" altLang="en-US" sz="1100" dirty="0"/>
        </a:p>
      </cdr:txBody>
    </cdr:sp>
  </cdr:relSizeAnchor>
  <cdr:relSizeAnchor xmlns:cdr="http://schemas.openxmlformats.org/drawingml/2006/chartDrawing">
    <cdr:from>
      <cdr:x>0.36863</cdr:x>
      <cdr:y>0.29906</cdr:y>
    </cdr:from>
    <cdr:to>
      <cdr:x>0.47438</cdr:x>
      <cdr:y>0.3827</cdr:y>
    </cdr:to>
    <cdr:sp macro="" textlink="">
      <cdr:nvSpPr>
        <cdr:cNvPr id="3" name="テキスト ボックス 16">
          <a:extLst xmlns:a="http://schemas.openxmlformats.org/drawingml/2006/main">
            <a:ext uri="{FF2B5EF4-FFF2-40B4-BE49-F238E27FC236}">
              <a16:creationId xmlns:a16="http://schemas.microsoft.com/office/drawing/2014/main" id="{CC9FB114-A614-4A34-8F6B-64D6E63DA8EC}"/>
            </a:ext>
          </a:extLst>
        </cdr:cNvPr>
        <cdr:cNvSpPr txBox="1"/>
      </cdr:nvSpPr>
      <cdr:spPr>
        <a:xfrm xmlns:a="http://schemas.openxmlformats.org/drawingml/2006/main">
          <a:off x="2028273" y="935441"/>
          <a:ext cx="581860" cy="2616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dirty="0"/>
            <a:t>11,114</a:t>
          </a:r>
          <a:endParaRPr kumimoji="1" lang="ja-JP" altLang="en-US" sz="1100" dirty="0"/>
        </a:p>
      </cdr:txBody>
    </cdr:sp>
  </cdr:relSizeAnchor>
  <cdr:relSizeAnchor xmlns:cdr="http://schemas.openxmlformats.org/drawingml/2006/chartDrawing">
    <cdr:from>
      <cdr:x>0.5</cdr:x>
      <cdr:y>0.31962</cdr:y>
    </cdr:from>
    <cdr:to>
      <cdr:x>0.60576</cdr:x>
      <cdr:y>0.40326</cdr:y>
    </cdr:to>
    <cdr:sp macro="" textlink="">
      <cdr:nvSpPr>
        <cdr:cNvPr id="4" name="テキスト ボックス 16">
          <a:extLst xmlns:a="http://schemas.openxmlformats.org/drawingml/2006/main">
            <a:ext uri="{FF2B5EF4-FFF2-40B4-BE49-F238E27FC236}">
              <a16:creationId xmlns:a16="http://schemas.microsoft.com/office/drawing/2014/main" id="{730E1639-5AA3-4E7E-B6E0-AB9D9E1BD2B8}"/>
            </a:ext>
          </a:extLst>
        </cdr:cNvPr>
        <cdr:cNvSpPr txBox="1"/>
      </cdr:nvSpPr>
      <cdr:spPr>
        <a:xfrm xmlns:a="http://schemas.openxmlformats.org/drawingml/2006/main">
          <a:off x="2751111" y="999749"/>
          <a:ext cx="581915" cy="2616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dirty="0"/>
            <a:t>10,568</a:t>
          </a:r>
          <a:endParaRPr kumimoji="1" lang="ja-JP" altLang="en-US" sz="1100" dirty="0"/>
        </a:p>
      </cdr:txBody>
    </cdr:sp>
  </cdr:relSizeAnchor>
  <cdr:relSizeAnchor xmlns:cdr="http://schemas.openxmlformats.org/drawingml/2006/chartDrawing">
    <cdr:from>
      <cdr:x>0.61357</cdr:x>
      <cdr:y>0.29163</cdr:y>
    </cdr:from>
    <cdr:to>
      <cdr:x>0.71932</cdr:x>
      <cdr:y>0.37526</cdr:y>
    </cdr:to>
    <cdr:sp macro="" textlink="">
      <cdr:nvSpPr>
        <cdr:cNvPr id="5" name="テキスト ボックス 16">
          <a:extLst xmlns:a="http://schemas.openxmlformats.org/drawingml/2006/main">
            <a:ext uri="{FF2B5EF4-FFF2-40B4-BE49-F238E27FC236}">
              <a16:creationId xmlns:a16="http://schemas.microsoft.com/office/drawing/2014/main" id="{44B9F2B9-CF6E-430E-B492-9170D94302E1}"/>
            </a:ext>
          </a:extLst>
        </cdr:cNvPr>
        <cdr:cNvSpPr txBox="1"/>
      </cdr:nvSpPr>
      <cdr:spPr>
        <a:xfrm xmlns:a="http://schemas.openxmlformats.org/drawingml/2006/main">
          <a:off x="3376020" y="912195"/>
          <a:ext cx="581860" cy="2615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dirty="0"/>
            <a:t>11,525</a:t>
          </a:r>
          <a:endParaRPr kumimoji="1" lang="ja-JP" altLang="en-US" sz="1100" dirty="0"/>
        </a:p>
      </cdr:txBody>
    </cdr:sp>
  </cdr:relSizeAnchor>
  <cdr:relSizeAnchor xmlns:cdr="http://schemas.openxmlformats.org/drawingml/2006/chartDrawing">
    <cdr:from>
      <cdr:x>0.74307</cdr:x>
      <cdr:y>0.3502</cdr:y>
    </cdr:from>
    <cdr:to>
      <cdr:x>0.84882</cdr:x>
      <cdr:y>0.43384</cdr:y>
    </cdr:to>
    <cdr:sp macro="" textlink="">
      <cdr:nvSpPr>
        <cdr:cNvPr id="6" name="テキスト ボックス 16">
          <a:extLst xmlns:a="http://schemas.openxmlformats.org/drawingml/2006/main">
            <a:ext uri="{FF2B5EF4-FFF2-40B4-BE49-F238E27FC236}">
              <a16:creationId xmlns:a16="http://schemas.microsoft.com/office/drawing/2014/main" id="{2C4A6982-8707-47D0-91BB-77C88D08AA23}"/>
            </a:ext>
          </a:extLst>
        </cdr:cNvPr>
        <cdr:cNvSpPr txBox="1"/>
      </cdr:nvSpPr>
      <cdr:spPr>
        <a:xfrm xmlns:a="http://schemas.openxmlformats.org/drawingml/2006/main">
          <a:off x="4088534" y="1095378"/>
          <a:ext cx="581860" cy="2616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dirty="0"/>
            <a:t>9,798</a:t>
          </a:r>
          <a:endParaRPr kumimoji="1" lang="ja-JP" altLang="en-US" sz="1100" dirty="0"/>
        </a:p>
      </cdr:txBody>
    </cdr:sp>
  </cdr:relSizeAnchor>
  <cdr:relSizeAnchor xmlns:cdr="http://schemas.openxmlformats.org/drawingml/2006/chartDrawing">
    <cdr:from>
      <cdr:x>0.85789</cdr:x>
      <cdr:y>0.17614</cdr:y>
    </cdr:from>
    <cdr:to>
      <cdr:x>0.96364</cdr:x>
      <cdr:y>0.25978</cdr:y>
    </cdr:to>
    <cdr:sp macro="" textlink="">
      <cdr:nvSpPr>
        <cdr:cNvPr id="7" name="テキスト ボックス 16">
          <a:extLst xmlns:a="http://schemas.openxmlformats.org/drawingml/2006/main">
            <a:ext uri="{FF2B5EF4-FFF2-40B4-BE49-F238E27FC236}">
              <a16:creationId xmlns:a16="http://schemas.microsoft.com/office/drawing/2014/main" id="{63A665CC-6DDB-4CB1-B259-ED9EACD2CD06}"/>
            </a:ext>
          </a:extLst>
        </cdr:cNvPr>
        <cdr:cNvSpPr txBox="1"/>
      </cdr:nvSpPr>
      <cdr:spPr>
        <a:xfrm xmlns:a="http://schemas.openxmlformats.org/drawingml/2006/main">
          <a:off x="4720319" y="550938"/>
          <a:ext cx="581860" cy="2616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en-US" altLang="ja-JP" dirty="0"/>
            <a:t>14,639</a:t>
          </a:r>
          <a:endParaRPr kumimoji="1"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0.72333</cdr:x>
      <cdr:y>0.8015</cdr:y>
    </cdr:from>
    <cdr:to>
      <cdr:x>0.94538</cdr:x>
      <cdr:y>1</cdr:y>
    </cdr:to>
    <cdr:sp macro="" textlink="">
      <cdr:nvSpPr>
        <cdr:cNvPr id="2" name="テキスト ボックス 1"/>
        <cdr:cNvSpPr txBox="1"/>
      </cdr:nvSpPr>
      <cdr:spPr>
        <a:xfrm xmlns:a="http://schemas.openxmlformats.org/drawingml/2006/main">
          <a:off x="3006142" y="1876631"/>
          <a:ext cx="922838" cy="4647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altLang="ja-JP" sz="1000" dirty="0">
              <a:latin typeface="+mj-ea"/>
              <a:ea typeface="+mn-ea"/>
              <a:cs typeface="+mn-cs"/>
            </a:rPr>
            <a:t>【</a:t>
          </a:r>
          <a:r>
            <a:rPr lang="en-US" altLang="ja-JP" sz="1000" dirty="0">
              <a:latin typeface="メイリオ" pitchFamily="50" charset="-128"/>
              <a:ea typeface="メイリオ" pitchFamily="50" charset="-128"/>
            </a:rPr>
            <a:t>n=97</a:t>
          </a:r>
          <a:r>
            <a:rPr lang="en-US" altLang="ja-JP" sz="1000" dirty="0">
              <a:latin typeface="+mj-ea"/>
              <a:ea typeface="+mn-ea"/>
              <a:cs typeface="+mn-cs"/>
            </a:rPr>
            <a:t>】</a:t>
          </a:r>
        </a:p>
        <a:p xmlns:a="http://schemas.openxmlformats.org/drawingml/2006/main">
          <a:endParaRPr lang="en-US" altLang="ja-JP" sz="1000" dirty="0">
            <a:latin typeface="+mj-ea"/>
            <a:ea typeface="+mj-ea"/>
          </a:endParaRPr>
        </a:p>
        <a:p xmlns:a="http://schemas.openxmlformats.org/drawingml/2006/main">
          <a:endParaRPr lang="ja-JP" altLang="en-US" sz="1050" dirty="0"/>
        </a:p>
      </cdr:txBody>
    </cdr:sp>
  </cdr:relSizeAnchor>
  <cdr:relSizeAnchor xmlns:cdr="http://schemas.openxmlformats.org/drawingml/2006/chartDrawing">
    <cdr:from>
      <cdr:x>0.50931</cdr:x>
      <cdr:y>0.44513</cdr:y>
    </cdr:from>
    <cdr:to>
      <cdr:x>0.71159</cdr:x>
      <cdr:y>0.66275</cdr:y>
    </cdr:to>
    <cdr:sp macro="" textlink="">
      <cdr:nvSpPr>
        <cdr:cNvPr id="3" name="正方形/長方形 2">
          <a:extLst xmlns:a="http://schemas.openxmlformats.org/drawingml/2006/main">
            <a:ext uri="{FF2B5EF4-FFF2-40B4-BE49-F238E27FC236}">
              <a16:creationId xmlns:a16="http://schemas.microsoft.com/office/drawing/2014/main" id="{DDB19FAE-13D0-43DA-853E-1B6374F07D5F}"/>
            </a:ext>
          </a:extLst>
        </cdr:cNvPr>
        <cdr:cNvSpPr/>
      </cdr:nvSpPr>
      <cdr:spPr>
        <a:xfrm xmlns:a="http://schemas.openxmlformats.org/drawingml/2006/main">
          <a:off x="2116678" y="1042227"/>
          <a:ext cx="840674" cy="509535"/>
        </a:xfrm>
        <a:prstGeom xmlns:a="http://schemas.openxmlformats.org/drawingml/2006/main" prst="rect">
          <a:avLst/>
        </a:prstGeom>
        <a:noFill xmlns:a="http://schemas.openxmlformats.org/drawingml/2006/main"/>
        <a:ln xmlns:a="http://schemas.openxmlformats.org/drawingml/2006/main" w="38100">
          <a:solidFill>
            <a:srgbClr val="FF0000"/>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0.74262</cdr:x>
      <cdr:y>0.78948</cdr:y>
    </cdr:from>
    <cdr:to>
      <cdr:x>0.96804</cdr:x>
      <cdr:y>0.98798</cdr:y>
    </cdr:to>
    <cdr:sp macro="" textlink="">
      <cdr:nvSpPr>
        <cdr:cNvPr id="2" name="テキスト ボックス 1"/>
        <cdr:cNvSpPr txBox="1"/>
      </cdr:nvSpPr>
      <cdr:spPr>
        <a:xfrm xmlns:a="http://schemas.openxmlformats.org/drawingml/2006/main">
          <a:off x="3086325" y="1669655"/>
          <a:ext cx="936841" cy="4198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000" dirty="0">
              <a:latin typeface="+mj-ea"/>
              <a:ea typeface="+mj-ea"/>
            </a:rPr>
            <a:t>【</a:t>
          </a:r>
          <a:r>
            <a:rPr lang="en-US" altLang="ja-JP" sz="1000" dirty="0">
              <a:latin typeface="メイリオ" pitchFamily="50" charset="-128"/>
              <a:ea typeface="メイリオ" pitchFamily="50" charset="-128"/>
            </a:rPr>
            <a:t>n=97</a:t>
          </a:r>
          <a:r>
            <a:rPr lang="en-US" altLang="ja-JP" sz="1000" dirty="0">
              <a:latin typeface="+mj-ea"/>
              <a:ea typeface="+mj-ea"/>
            </a:rPr>
            <a:t>】</a:t>
          </a:r>
        </a:p>
        <a:p xmlns:a="http://schemas.openxmlformats.org/drawingml/2006/main">
          <a:endParaRPr lang="en-US" altLang="ja-JP" sz="1050" dirty="0"/>
        </a:p>
        <a:p xmlns:a="http://schemas.openxmlformats.org/drawingml/2006/main">
          <a:endParaRPr lang="ja-JP" altLang="en-US" sz="1050" dirty="0"/>
        </a:p>
      </cdr:txBody>
    </cdr:sp>
  </cdr:relSizeAnchor>
</c:userShapes>
</file>

<file path=ppt/drawings/drawing4.xml><?xml version="1.0" encoding="utf-8"?>
<c:userShapes xmlns:c="http://schemas.openxmlformats.org/drawingml/2006/chart">
  <cdr:relSizeAnchor xmlns:cdr="http://schemas.openxmlformats.org/drawingml/2006/chartDrawing">
    <cdr:from>
      <cdr:x>0.77211</cdr:x>
      <cdr:y>0.84481</cdr:y>
    </cdr:from>
    <cdr:to>
      <cdr:x>1</cdr:x>
      <cdr:y>1</cdr:y>
    </cdr:to>
    <cdr:sp macro="" textlink="">
      <cdr:nvSpPr>
        <cdr:cNvPr id="2" name="テキスト ボックス 1"/>
        <cdr:cNvSpPr txBox="1"/>
      </cdr:nvSpPr>
      <cdr:spPr>
        <a:xfrm xmlns:a="http://schemas.openxmlformats.org/drawingml/2006/main">
          <a:off x="3463898" y="1673737"/>
          <a:ext cx="1022377" cy="3074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dirty="0">
              <a:latin typeface="+mj-ea"/>
              <a:ea typeface="+mj-ea"/>
            </a:rPr>
            <a:t>【</a:t>
          </a:r>
          <a:r>
            <a:rPr lang="en-US" altLang="ja-JP" sz="1100" dirty="0">
              <a:latin typeface="メイリオ" pitchFamily="50" charset="-128"/>
              <a:ea typeface="メイリオ" pitchFamily="50" charset="-128"/>
            </a:rPr>
            <a:t>n=</a:t>
          </a:r>
          <a:r>
            <a:rPr lang="en-US" altLang="ja-JP" dirty="0">
              <a:latin typeface="メイリオ" pitchFamily="50" charset="-128"/>
              <a:ea typeface="メイリオ" pitchFamily="50" charset="-128"/>
            </a:rPr>
            <a:t>97</a:t>
          </a:r>
          <a:r>
            <a:rPr lang="en-US" altLang="ja-JP" sz="1100" dirty="0">
              <a:latin typeface="+mj-ea"/>
              <a:ea typeface="+mj-ea"/>
            </a:rPr>
            <a:t>】</a:t>
          </a:r>
        </a:p>
        <a:p xmlns:a="http://schemas.openxmlformats.org/drawingml/2006/main">
          <a:endParaRPr lang="ja-JP" altLang="en-US"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0.75423</cdr:x>
      <cdr:y>0.90509</cdr:y>
    </cdr:from>
    <cdr:to>
      <cdr:x>0.969</cdr:x>
      <cdr:y>1</cdr:y>
    </cdr:to>
    <cdr:sp macro="" textlink="">
      <cdr:nvSpPr>
        <cdr:cNvPr id="2" name="テキスト ボックス 1"/>
        <cdr:cNvSpPr txBox="1"/>
      </cdr:nvSpPr>
      <cdr:spPr>
        <a:xfrm xmlns:a="http://schemas.openxmlformats.org/drawingml/2006/main">
          <a:off x="3426192" y="2184733"/>
          <a:ext cx="975626" cy="2291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dirty="0">
              <a:latin typeface="+mj-ea"/>
              <a:ea typeface="+mj-ea"/>
            </a:rPr>
            <a:t>【</a:t>
          </a:r>
          <a:r>
            <a:rPr lang="en-US" altLang="ja-JP" sz="1100" dirty="0">
              <a:latin typeface="メイリオ" pitchFamily="50" charset="-128"/>
              <a:ea typeface="メイリオ" pitchFamily="50" charset="-128"/>
            </a:rPr>
            <a:t>n=</a:t>
          </a:r>
          <a:r>
            <a:rPr lang="en-US" altLang="ja-JP" dirty="0">
              <a:latin typeface="メイリオ" pitchFamily="50" charset="-128"/>
              <a:ea typeface="メイリオ" pitchFamily="50" charset="-128"/>
            </a:rPr>
            <a:t>97</a:t>
          </a:r>
          <a:r>
            <a:rPr lang="en-US" altLang="ja-JP" sz="1100" dirty="0">
              <a:latin typeface="+mj-ea"/>
              <a:ea typeface="+mj-ea"/>
            </a:rPr>
            <a:t>】</a:t>
          </a:r>
        </a:p>
        <a:p xmlns:a="http://schemas.openxmlformats.org/drawingml/2006/main">
          <a:endParaRPr lang="ja-JP" altLang="en-US" sz="1100" dirty="0"/>
        </a:p>
      </cdr:txBody>
    </cdr:sp>
  </cdr:relSizeAnchor>
  <cdr:relSizeAnchor xmlns:cdr="http://schemas.openxmlformats.org/drawingml/2006/chartDrawing">
    <cdr:from>
      <cdr:x>0</cdr:x>
      <cdr:y>0.08636</cdr:y>
    </cdr:from>
    <cdr:to>
      <cdr:x>0.20594</cdr:x>
      <cdr:y>0.28636</cdr:y>
    </cdr:to>
    <cdr:sp macro="" textlink="">
      <cdr:nvSpPr>
        <cdr:cNvPr id="3" name="テキスト ボックス 2"/>
        <cdr:cNvSpPr txBox="1"/>
      </cdr:nvSpPr>
      <cdr:spPr>
        <a:xfrm xmlns:a="http://schemas.openxmlformats.org/drawingml/2006/main">
          <a:off x="0" y="180975"/>
          <a:ext cx="923925" cy="4191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b="1" dirty="0">
              <a:latin typeface="メイリオ" panose="020B0604030504040204" pitchFamily="50" charset="-128"/>
              <a:ea typeface="メイリオ" panose="020B0604030504040204" pitchFamily="50" charset="-128"/>
            </a:rPr>
            <a:t>≪入院≫</a:t>
          </a:r>
        </a:p>
      </cdr:txBody>
    </cdr:sp>
  </cdr:relSizeAnchor>
</c:userShapes>
</file>

<file path=ppt/drawings/drawing6.xml><?xml version="1.0" encoding="utf-8"?>
<c:userShapes xmlns:c="http://schemas.openxmlformats.org/drawingml/2006/chart">
  <cdr:relSizeAnchor xmlns:cdr="http://schemas.openxmlformats.org/drawingml/2006/chartDrawing">
    <cdr:from>
      <cdr:x>0.7648</cdr:x>
      <cdr:y>0.84481</cdr:y>
    </cdr:from>
    <cdr:to>
      <cdr:x>0.97269</cdr:x>
      <cdr:y>1</cdr:y>
    </cdr:to>
    <cdr:sp macro="" textlink="">
      <cdr:nvSpPr>
        <cdr:cNvPr id="2" name="テキスト ボックス 1"/>
        <cdr:cNvSpPr txBox="1"/>
      </cdr:nvSpPr>
      <cdr:spPr>
        <a:xfrm xmlns:a="http://schemas.openxmlformats.org/drawingml/2006/main">
          <a:off x="3432084" y="1959668"/>
          <a:ext cx="932915" cy="3599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000" dirty="0">
              <a:latin typeface="+mj-ea"/>
              <a:ea typeface="+mj-ea"/>
            </a:rPr>
            <a:t>【</a:t>
          </a:r>
          <a:r>
            <a:rPr lang="en-US" altLang="ja-JP" sz="1000" dirty="0">
              <a:latin typeface="メイリオ" pitchFamily="50" charset="-128"/>
              <a:ea typeface="メイリオ" pitchFamily="50" charset="-128"/>
            </a:rPr>
            <a:t>n=97</a:t>
          </a:r>
          <a:r>
            <a:rPr lang="en-US" altLang="ja-JP" sz="1000" dirty="0">
              <a:latin typeface="+mj-ea"/>
              <a:ea typeface="+mj-ea"/>
            </a:rPr>
            <a:t>】</a:t>
          </a:r>
        </a:p>
        <a:p xmlns:a="http://schemas.openxmlformats.org/drawingml/2006/main">
          <a:endParaRPr lang="ja-JP" altLang="en-US" sz="1100" dirty="0"/>
        </a:p>
      </cdr:txBody>
    </cdr:sp>
  </cdr:relSizeAnchor>
  <cdr:relSizeAnchor xmlns:cdr="http://schemas.openxmlformats.org/drawingml/2006/chartDrawing">
    <cdr:from>
      <cdr:x>0.08706</cdr:x>
      <cdr:y>0.07505</cdr:y>
    </cdr:from>
    <cdr:to>
      <cdr:x>0.27382</cdr:x>
      <cdr:y>0.23927</cdr:y>
    </cdr:to>
    <cdr:sp macro="" textlink="">
      <cdr:nvSpPr>
        <cdr:cNvPr id="3" name="テキスト ボックス 2"/>
        <cdr:cNvSpPr txBox="1"/>
      </cdr:nvSpPr>
      <cdr:spPr>
        <a:xfrm xmlns:a="http://schemas.openxmlformats.org/drawingml/2006/main">
          <a:off x="390698" y="174099"/>
          <a:ext cx="838094" cy="3809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b="1" dirty="0">
              <a:latin typeface="+mj-ea"/>
              <a:ea typeface="+mj-ea"/>
            </a:rPr>
            <a:t>≪外来≫</a:t>
          </a:r>
        </a:p>
      </cdr:txBody>
    </cdr:sp>
  </cdr:relSizeAnchor>
</c:userShapes>
</file>

<file path=ppt/drawings/drawing7.xml><?xml version="1.0" encoding="utf-8"?>
<c:userShapes xmlns:c="http://schemas.openxmlformats.org/drawingml/2006/chart">
  <cdr:relSizeAnchor xmlns:cdr="http://schemas.openxmlformats.org/drawingml/2006/chartDrawing">
    <cdr:from>
      <cdr:x>0.63972</cdr:x>
      <cdr:y>0.84481</cdr:y>
    </cdr:from>
    <cdr:to>
      <cdr:x>0.83421</cdr:x>
      <cdr:y>1</cdr:y>
    </cdr:to>
    <cdr:sp macro="" textlink="">
      <cdr:nvSpPr>
        <cdr:cNvPr id="2" name="テキスト ボックス 1"/>
        <cdr:cNvSpPr txBox="1"/>
      </cdr:nvSpPr>
      <cdr:spPr>
        <a:xfrm xmlns:a="http://schemas.openxmlformats.org/drawingml/2006/main">
          <a:off x="2951538" y="2008908"/>
          <a:ext cx="897335" cy="3690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000" dirty="0">
              <a:latin typeface="+mj-ea"/>
              <a:ea typeface="+mj-ea"/>
            </a:rPr>
            <a:t>【</a:t>
          </a:r>
          <a:r>
            <a:rPr lang="en-US" altLang="ja-JP" sz="1000" dirty="0">
              <a:latin typeface="メイリオ" pitchFamily="50" charset="-128"/>
              <a:ea typeface="メイリオ" pitchFamily="50" charset="-128"/>
            </a:rPr>
            <a:t>n=97</a:t>
          </a:r>
          <a:r>
            <a:rPr lang="en-US" altLang="ja-JP" sz="1000" dirty="0">
              <a:latin typeface="+mj-ea"/>
              <a:ea typeface="+mj-ea"/>
            </a:rPr>
            <a:t>】</a:t>
          </a:r>
        </a:p>
        <a:p xmlns:a="http://schemas.openxmlformats.org/drawingml/2006/main">
          <a:endParaRPr lang="ja-JP" altLang="en-US" sz="1100" dirty="0"/>
        </a:p>
      </cdr:txBody>
    </cdr:sp>
  </cdr:relSizeAnchor>
  <cdr:relSizeAnchor xmlns:cdr="http://schemas.openxmlformats.org/drawingml/2006/chartDrawing">
    <cdr:from>
      <cdr:x>0.13623</cdr:x>
      <cdr:y>0.10429</cdr:y>
    </cdr:from>
    <cdr:to>
      <cdr:x>0.3312</cdr:x>
      <cdr:y>0.26413</cdr:y>
    </cdr:to>
    <cdr:sp macro="" textlink="">
      <cdr:nvSpPr>
        <cdr:cNvPr id="3" name="テキスト ボックス 2"/>
        <cdr:cNvSpPr txBox="1"/>
      </cdr:nvSpPr>
      <cdr:spPr>
        <a:xfrm xmlns:a="http://schemas.openxmlformats.org/drawingml/2006/main">
          <a:off x="618939" y="242373"/>
          <a:ext cx="885831" cy="3714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b="1" dirty="0">
              <a:latin typeface="+mj-ea"/>
              <a:ea typeface="+mj-ea"/>
            </a:rPr>
            <a:t>≪入院≫</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52ADCE89-0125-41B1-8C62-CD20244D287D}" type="datetimeFigureOut">
              <a:rPr kumimoji="1" lang="ja-JP" altLang="en-US" smtClean="0"/>
              <a:pPr/>
              <a:t>2025/3/18</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50EF89CF-D631-4552-81E8-115361433CB8}" type="slidenum">
              <a:rPr kumimoji="1" lang="ja-JP" altLang="en-US" smtClean="0"/>
              <a:pPr/>
              <a:t>‹#›</a:t>
            </a:fld>
            <a:endParaRPr kumimoji="1" lang="ja-JP" altLang="en-US"/>
          </a:p>
        </p:txBody>
      </p:sp>
    </p:spTree>
    <p:extLst>
      <p:ext uri="{BB962C8B-B14F-4D97-AF65-F5344CB8AC3E}">
        <p14:creationId xmlns:p14="http://schemas.microsoft.com/office/powerpoint/2010/main" val="32088678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2</a:t>
            </a:fld>
            <a:endParaRPr kumimoji="1" lang="ja-JP" altLang="en-US"/>
          </a:p>
        </p:txBody>
      </p:sp>
    </p:spTree>
    <p:extLst>
      <p:ext uri="{BB962C8B-B14F-4D97-AF65-F5344CB8AC3E}">
        <p14:creationId xmlns:p14="http://schemas.microsoft.com/office/powerpoint/2010/main" val="190850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14</a:t>
            </a:fld>
            <a:endParaRPr kumimoji="1" lang="ja-JP" altLang="en-US"/>
          </a:p>
        </p:txBody>
      </p:sp>
    </p:spTree>
    <p:extLst>
      <p:ext uri="{BB962C8B-B14F-4D97-AF65-F5344CB8AC3E}">
        <p14:creationId xmlns:p14="http://schemas.microsoft.com/office/powerpoint/2010/main" val="3615694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15</a:t>
            </a:fld>
            <a:endParaRPr kumimoji="1" lang="ja-JP" altLang="en-US"/>
          </a:p>
        </p:txBody>
      </p:sp>
    </p:spTree>
    <p:extLst>
      <p:ext uri="{BB962C8B-B14F-4D97-AF65-F5344CB8AC3E}">
        <p14:creationId xmlns:p14="http://schemas.microsoft.com/office/powerpoint/2010/main" val="2081589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16</a:t>
            </a:fld>
            <a:endParaRPr kumimoji="1" lang="ja-JP" altLang="en-US"/>
          </a:p>
        </p:txBody>
      </p:sp>
    </p:spTree>
    <p:extLst>
      <p:ext uri="{BB962C8B-B14F-4D97-AF65-F5344CB8AC3E}">
        <p14:creationId xmlns:p14="http://schemas.microsoft.com/office/powerpoint/2010/main" val="209681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17</a:t>
            </a:fld>
            <a:endParaRPr kumimoji="1" lang="ja-JP" altLang="en-US"/>
          </a:p>
        </p:txBody>
      </p:sp>
    </p:spTree>
    <p:extLst>
      <p:ext uri="{BB962C8B-B14F-4D97-AF65-F5344CB8AC3E}">
        <p14:creationId xmlns:p14="http://schemas.microsoft.com/office/powerpoint/2010/main" val="1642635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18</a:t>
            </a:fld>
            <a:endParaRPr kumimoji="1" lang="ja-JP" altLang="en-US"/>
          </a:p>
        </p:txBody>
      </p:sp>
    </p:spTree>
    <p:extLst>
      <p:ext uri="{BB962C8B-B14F-4D97-AF65-F5344CB8AC3E}">
        <p14:creationId xmlns:p14="http://schemas.microsoft.com/office/powerpoint/2010/main" val="2092570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19</a:t>
            </a:fld>
            <a:endParaRPr kumimoji="1" lang="ja-JP" altLang="en-US"/>
          </a:p>
        </p:txBody>
      </p:sp>
    </p:spTree>
    <p:extLst>
      <p:ext uri="{BB962C8B-B14F-4D97-AF65-F5344CB8AC3E}">
        <p14:creationId xmlns:p14="http://schemas.microsoft.com/office/powerpoint/2010/main" val="4222677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20</a:t>
            </a:fld>
            <a:endParaRPr kumimoji="1" lang="ja-JP" altLang="en-US"/>
          </a:p>
        </p:txBody>
      </p:sp>
    </p:spTree>
    <p:extLst>
      <p:ext uri="{BB962C8B-B14F-4D97-AF65-F5344CB8AC3E}">
        <p14:creationId xmlns:p14="http://schemas.microsoft.com/office/powerpoint/2010/main" val="3243921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4</a:t>
            </a:fld>
            <a:endParaRPr kumimoji="1" lang="ja-JP" altLang="en-US"/>
          </a:p>
        </p:txBody>
      </p:sp>
    </p:spTree>
    <p:extLst>
      <p:ext uri="{BB962C8B-B14F-4D97-AF65-F5344CB8AC3E}">
        <p14:creationId xmlns:p14="http://schemas.microsoft.com/office/powerpoint/2010/main" val="2864358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5</a:t>
            </a:fld>
            <a:endParaRPr kumimoji="1" lang="ja-JP" altLang="en-US"/>
          </a:p>
        </p:txBody>
      </p:sp>
    </p:spTree>
    <p:extLst>
      <p:ext uri="{BB962C8B-B14F-4D97-AF65-F5344CB8AC3E}">
        <p14:creationId xmlns:p14="http://schemas.microsoft.com/office/powerpoint/2010/main" val="460423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6</a:t>
            </a:fld>
            <a:endParaRPr kumimoji="1" lang="ja-JP" altLang="en-US"/>
          </a:p>
        </p:txBody>
      </p:sp>
    </p:spTree>
    <p:extLst>
      <p:ext uri="{BB962C8B-B14F-4D97-AF65-F5344CB8AC3E}">
        <p14:creationId xmlns:p14="http://schemas.microsoft.com/office/powerpoint/2010/main" val="1129132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8</a:t>
            </a:fld>
            <a:endParaRPr kumimoji="1" lang="ja-JP" altLang="en-US"/>
          </a:p>
        </p:txBody>
      </p:sp>
    </p:spTree>
    <p:extLst>
      <p:ext uri="{BB962C8B-B14F-4D97-AF65-F5344CB8AC3E}">
        <p14:creationId xmlns:p14="http://schemas.microsoft.com/office/powerpoint/2010/main" val="65025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10</a:t>
            </a:fld>
            <a:endParaRPr kumimoji="1" lang="ja-JP" altLang="en-US"/>
          </a:p>
        </p:txBody>
      </p:sp>
    </p:spTree>
    <p:extLst>
      <p:ext uri="{BB962C8B-B14F-4D97-AF65-F5344CB8AC3E}">
        <p14:creationId xmlns:p14="http://schemas.microsoft.com/office/powerpoint/2010/main" val="311949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11</a:t>
            </a:fld>
            <a:endParaRPr kumimoji="1" lang="ja-JP" altLang="en-US"/>
          </a:p>
        </p:txBody>
      </p:sp>
    </p:spTree>
    <p:extLst>
      <p:ext uri="{BB962C8B-B14F-4D97-AF65-F5344CB8AC3E}">
        <p14:creationId xmlns:p14="http://schemas.microsoft.com/office/powerpoint/2010/main" val="597085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12</a:t>
            </a:fld>
            <a:endParaRPr kumimoji="1" lang="ja-JP" altLang="en-US"/>
          </a:p>
        </p:txBody>
      </p:sp>
    </p:spTree>
    <p:extLst>
      <p:ext uri="{BB962C8B-B14F-4D97-AF65-F5344CB8AC3E}">
        <p14:creationId xmlns:p14="http://schemas.microsoft.com/office/powerpoint/2010/main" val="81752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F89CF-D631-4552-81E8-115361433CB8}" type="slidenum">
              <a:rPr kumimoji="1" lang="ja-JP" altLang="en-US" smtClean="0"/>
              <a:pPr/>
              <a:t>13</a:t>
            </a:fld>
            <a:endParaRPr kumimoji="1" lang="ja-JP" altLang="en-US"/>
          </a:p>
        </p:txBody>
      </p:sp>
    </p:spTree>
    <p:extLst>
      <p:ext uri="{BB962C8B-B14F-4D97-AF65-F5344CB8AC3E}">
        <p14:creationId xmlns:p14="http://schemas.microsoft.com/office/powerpoint/2010/main" val="269487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A3789E-4877-49C2-948A-1BDB8722DEBE}" type="datetime1">
              <a:rPr kumimoji="1" lang="ja-JP" altLang="en-US" smtClean="0"/>
              <a:pPr/>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3813698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AE66D9-8CE8-491D-BD91-80C4651409E4}" type="datetime1">
              <a:rPr kumimoji="1" lang="ja-JP" altLang="en-US" smtClean="0"/>
              <a:pPr/>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356750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AAE3C0-318E-4676-A6BF-6292EF8CB501}" type="datetime1">
              <a:rPr kumimoji="1" lang="ja-JP" altLang="en-US" smtClean="0"/>
              <a:pPr/>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2213830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F85327-610A-485A-B3AD-969DB4D878D2}" type="datetime1">
              <a:rPr kumimoji="1" lang="ja-JP" altLang="en-US" smtClean="0"/>
              <a:pPr/>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400693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82EB41-2E7C-498B-8BC6-181F301993C7}" type="datetime1">
              <a:rPr kumimoji="1" lang="ja-JP" altLang="en-US" smtClean="0"/>
              <a:pPr/>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158080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8D8794-731F-49A1-87BE-D993DD445847}" type="datetime1">
              <a:rPr kumimoji="1" lang="ja-JP" altLang="en-US" smtClean="0"/>
              <a:pPr/>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2103814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76275B-EB1B-4046-9DFF-EE0E118F026D}" type="datetime1">
              <a:rPr kumimoji="1" lang="ja-JP" altLang="en-US" smtClean="0"/>
              <a:pPr/>
              <a:t>2025/3/18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1323064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1CB9186-D05B-4E6C-BE69-B84B8656F43A}" type="datetime1">
              <a:rPr kumimoji="1" lang="ja-JP" altLang="en-US" smtClean="0"/>
              <a:pPr/>
              <a:t>2025/3/18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102784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C73D4-35EC-4A65-BA20-B10E63A3988A}" type="datetime1">
              <a:rPr kumimoji="1" lang="ja-JP" altLang="en-US" smtClean="0"/>
              <a:pPr/>
              <a:t>2025/3/18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366418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1395D7-2B69-44BA-A6E7-40FB1AC8CCCD}" type="datetime1">
              <a:rPr kumimoji="1" lang="ja-JP" altLang="en-US" smtClean="0"/>
              <a:pPr/>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192111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84B79D-0F87-4F2F-97D4-622778DA5B31}" type="datetime1">
              <a:rPr kumimoji="1" lang="ja-JP" altLang="en-US" smtClean="0"/>
              <a:pPr/>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341631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A18E3-5526-497B-98A6-97B7A440B00F}" type="datetime1">
              <a:rPr kumimoji="1" lang="ja-JP" altLang="en-US" smtClean="0"/>
              <a:pPr/>
              <a:t>2025/3/18</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D58CE-C183-4EA5-9193-BF140682B6D5}" type="slidenum">
              <a:rPr kumimoji="1" lang="ja-JP" altLang="en-US" smtClean="0"/>
              <a:pPr/>
              <a:t>‹#›</a:t>
            </a:fld>
            <a:endParaRPr kumimoji="1" lang="ja-JP" altLang="en-US" dirty="0"/>
          </a:p>
        </p:txBody>
      </p:sp>
    </p:spTree>
    <p:extLst>
      <p:ext uri="{BB962C8B-B14F-4D97-AF65-F5344CB8AC3E}">
        <p14:creationId xmlns:p14="http://schemas.microsoft.com/office/powerpoint/2010/main" val="2343131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13.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15.xml"/></Relationships>
</file>

<file path=ppt/slides/_rels/slide1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18.xml"/><Relationship Id="rId4" Type="http://schemas.openxmlformats.org/officeDocument/2006/relationships/chart" Target="../charts/chart17.xml"/></Relationships>
</file>

<file path=ppt/slides/_rels/slide1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chart" Target="../charts/chart21.xml"/><Relationship Id="rId4" Type="http://schemas.openxmlformats.org/officeDocument/2006/relationships/chart" Target="../charts/chart20.xml"/></Relationships>
</file>

<file path=ppt/slides/_rels/slide1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chart" Target="../charts/chart24.xml"/></Relationships>
</file>

<file path=ppt/slides/_rels/slide1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chart" Target="../charts/chart27.xml"/></Relationships>
</file>

<file path=ppt/slides/_rels/slide18.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chart" Target="../charts/char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2E23C6-D3C8-4861-BC6A-36999FFB74EC}"/>
              </a:ext>
            </a:extLst>
          </p:cNvPr>
          <p:cNvSpPr>
            <a:spLocks noGrp="1"/>
          </p:cNvSpPr>
          <p:nvPr>
            <p:ph type="title"/>
          </p:nvPr>
        </p:nvSpPr>
        <p:spPr>
          <a:xfrm>
            <a:off x="628650" y="365128"/>
            <a:ext cx="7886700" cy="4492622"/>
          </a:xfrm>
        </p:spPr>
        <p:txBody>
          <a:bodyPr>
            <a:normAutofit/>
          </a:bodyPr>
          <a:lstStyle/>
          <a:p>
            <a:pPr algn="ctr"/>
            <a:r>
              <a:rPr lang="ja-JP" altLang="en-US" sz="3600" b="1" dirty="0">
                <a:latin typeface="メイリオ" panose="020B0604030504040204" pitchFamily="50" charset="-128"/>
                <a:ea typeface="メイリオ" panose="020B0604030504040204" pitchFamily="50" charset="-128"/>
              </a:rPr>
              <a:t>令和６年度大阪府外国人患者</a:t>
            </a:r>
            <a:br>
              <a:rPr lang="en-US" altLang="ja-JP" sz="3600" b="1" dirty="0">
                <a:latin typeface="メイリオ" panose="020B0604030504040204" pitchFamily="50" charset="-128"/>
                <a:ea typeface="メイリオ" panose="020B0604030504040204" pitchFamily="50" charset="-128"/>
              </a:rPr>
            </a:br>
            <a:r>
              <a:rPr lang="ja-JP" altLang="en-US" sz="3600" b="1" dirty="0">
                <a:latin typeface="メイリオ" panose="020B0604030504040204" pitchFamily="50" charset="-128"/>
                <a:ea typeface="メイリオ" panose="020B0604030504040204" pitchFamily="50" charset="-128"/>
              </a:rPr>
              <a:t>受入れ実態調査</a:t>
            </a:r>
            <a:br>
              <a:rPr lang="ja-JP" altLang="ja-JP" sz="3600" dirty="0"/>
            </a:br>
            <a:br>
              <a:rPr lang="zh-TW" altLang="en-US" sz="3600" b="1" dirty="0">
                <a:latin typeface="メイリオ" panose="020B0604030504040204" pitchFamily="50" charset="-128"/>
                <a:ea typeface="メイリオ" panose="020B0604030504040204" pitchFamily="50" charset="-128"/>
              </a:rPr>
            </a:br>
            <a:r>
              <a:rPr lang="zh-TW" altLang="en-US" sz="3600" b="1" dirty="0">
                <a:latin typeface="メイリオ" panose="020B0604030504040204" pitchFamily="50" charset="-128"/>
                <a:ea typeface="メイリオ" panose="020B0604030504040204" pitchFamily="50" charset="-128"/>
              </a:rPr>
              <a:t>結果</a:t>
            </a:r>
            <a:r>
              <a:rPr lang="ja-JP" altLang="en-US" sz="3600" b="1" dirty="0">
                <a:latin typeface="メイリオ" panose="020B0604030504040204" pitchFamily="50" charset="-128"/>
                <a:ea typeface="メイリオ" panose="020B0604030504040204" pitchFamily="50" charset="-128"/>
              </a:rPr>
              <a:t>の概要について</a:t>
            </a:r>
            <a:endParaRPr lang="zh-TW" altLang="en-US" sz="3600" b="1" dirty="0">
              <a:latin typeface="メイリオ" panose="020B0604030504040204" pitchFamily="50" charset="-128"/>
              <a:ea typeface="メイリオ" panose="020B0604030504040204" pitchFamily="50" charset="-128"/>
            </a:endParaRPr>
          </a:p>
        </p:txBody>
      </p:sp>
      <p:cxnSp>
        <p:nvCxnSpPr>
          <p:cNvPr id="7" name="直線コネクタ 6">
            <a:extLst>
              <a:ext uri="{FF2B5EF4-FFF2-40B4-BE49-F238E27FC236}">
                <a16:creationId xmlns:a16="http://schemas.microsoft.com/office/drawing/2014/main" id="{CE83A963-1F90-4288-939A-2E0A06915115}"/>
              </a:ext>
            </a:extLst>
          </p:cNvPr>
          <p:cNvCxnSpPr/>
          <p:nvPr/>
        </p:nvCxnSpPr>
        <p:spPr>
          <a:xfrm>
            <a:off x="597609" y="3702943"/>
            <a:ext cx="820891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 2">
            <a:extLst>
              <a:ext uri="{FF2B5EF4-FFF2-40B4-BE49-F238E27FC236}">
                <a16:creationId xmlns:a16="http://schemas.microsoft.com/office/drawing/2014/main" id="{668DF212-0DBA-410A-8386-6806A354C695}"/>
              </a:ext>
            </a:extLst>
          </p:cNvPr>
          <p:cNvSpPr txBox="1">
            <a:spLocks/>
          </p:cNvSpPr>
          <p:nvPr/>
        </p:nvSpPr>
        <p:spPr>
          <a:xfrm>
            <a:off x="755576" y="4014695"/>
            <a:ext cx="7709998" cy="2128927"/>
          </a:xfrm>
          <a:prstGeom prst="rect">
            <a:avLst/>
          </a:prstGeom>
        </p:spPr>
        <p:txBody>
          <a:bodyPr vert="horz" anchor="ctr">
            <a:noAutofit/>
          </a:bodyPr>
          <a:lstStyle/>
          <a:p>
            <a:pPr>
              <a:buClr>
                <a:schemeClr val="accent1"/>
              </a:buClr>
              <a:buSzPct val="70000"/>
              <a:defRPr/>
            </a:pPr>
            <a:r>
              <a:rPr lang="en-US" altLang="ja-JP" sz="3200" dirty="0">
                <a:latin typeface="メイリオ" panose="020B0604030504040204" pitchFamily="50" charset="-128"/>
                <a:ea typeface="メイリオ" panose="020B0604030504040204" pitchFamily="50" charset="-128"/>
                <a:cs typeface="Meiryo UI" pitchFamily="50" charset="-128"/>
              </a:rPr>
              <a:t>Ⅰ</a:t>
            </a:r>
            <a:r>
              <a:rPr lang="ja-JP" altLang="en-US" sz="3200" dirty="0">
                <a:latin typeface="メイリオ" panose="020B0604030504040204" pitchFamily="50" charset="-128"/>
                <a:ea typeface="メイリオ" panose="020B0604030504040204" pitchFamily="50" charset="-128"/>
                <a:cs typeface="Meiryo UI" pitchFamily="50" charset="-128"/>
              </a:rPr>
              <a:t>　調査の概要</a:t>
            </a:r>
            <a:endParaRPr lang="en-US" altLang="ja-JP" sz="3200" dirty="0">
              <a:latin typeface="メイリオ" panose="020B0604030504040204" pitchFamily="50" charset="-128"/>
              <a:ea typeface="メイリオ" panose="020B0604030504040204" pitchFamily="50" charset="-128"/>
              <a:cs typeface="Meiryo UI" pitchFamily="50" charset="-128"/>
            </a:endParaRPr>
          </a:p>
          <a:p>
            <a:pPr>
              <a:buClr>
                <a:schemeClr val="accent1"/>
              </a:buClr>
              <a:buSzPct val="70000"/>
              <a:defRPr/>
            </a:pPr>
            <a:r>
              <a:rPr lang="en-US" altLang="ja-JP" sz="3200" dirty="0">
                <a:latin typeface="メイリオ" panose="020B0604030504040204" pitchFamily="50" charset="-128"/>
                <a:ea typeface="メイリオ" panose="020B0604030504040204" pitchFamily="50" charset="-128"/>
                <a:cs typeface="Meiryo UI" pitchFamily="50" charset="-128"/>
              </a:rPr>
              <a:t>Ⅱ</a:t>
            </a:r>
            <a:r>
              <a:rPr lang="ja-JP" altLang="en-US" sz="3200" dirty="0">
                <a:latin typeface="メイリオ" panose="020B0604030504040204" pitchFamily="50" charset="-128"/>
                <a:ea typeface="メイリオ" panose="020B0604030504040204" pitchFamily="50" charset="-128"/>
                <a:cs typeface="Meiryo UI" pitchFamily="50" charset="-128"/>
              </a:rPr>
              <a:t>　調査結果の概要</a:t>
            </a:r>
            <a:endParaRPr lang="en-US" altLang="ja-JP" sz="3200" dirty="0">
              <a:latin typeface="メイリオ" panose="020B0604030504040204" pitchFamily="50" charset="-128"/>
              <a:ea typeface="メイリオ" panose="020B0604030504040204" pitchFamily="50" charset="-128"/>
              <a:cs typeface="Meiryo UI" pitchFamily="50" charset="-128"/>
            </a:endParaRPr>
          </a:p>
          <a:p>
            <a:pPr>
              <a:buClr>
                <a:schemeClr val="accent1"/>
              </a:buClr>
              <a:buSzPct val="70000"/>
              <a:defRPr/>
            </a:pPr>
            <a:r>
              <a:rPr lang="en-US" altLang="ja-JP" sz="3200" dirty="0">
                <a:latin typeface="メイリオ" panose="020B0604030504040204" pitchFamily="50" charset="-128"/>
                <a:ea typeface="メイリオ" panose="020B0604030504040204" pitchFamily="50" charset="-128"/>
                <a:cs typeface="Meiryo UI" pitchFamily="50" charset="-128"/>
              </a:rPr>
              <a:t>Ⅲ</a:t>
            </a:r>
            <a:r>
              <a:rPr lang="ja-JP" altLang="en-US" sz="3200" dirty="0">
                <a:latin typeface="メイリオ" panose="020B0604030504040204" pitchFamily="50" charset="-128"/>
                <a:ea typeface="メイリオ" panose="020B0604030504040204" pitchFamily="50" charset="-128"/>
                <a:cs typeface="Meiryo UI" pitchFamily="50" charset="-128"/>
              </a:rPr>
              <a:t>　調査結果の分析</a:t>
            </a:r>
            <a:endParaRPr lang="en-US" altLang="ja-JP" sz="3200" dirty="0">
              <a:latin typeface="メイリオ" panose="020B0604030504040204" pitchFamily="50" charset="-128"/>
              <a:ea typeface="メイリオ" panose="020B0604030504040204" pitchFamily="50" charset="-128"/>
              <a:cs typeface="Meiryo UI" pitchFamily="50" charset="-128"/>
            </a:endParaRPr>
          </a:p>
        </p:txBody>
      </p:sp>
      <p:sp>
        <p:nvSpPr>
          <p:cNvPr id="11" name="スライド番号プレースホルダ 10"/>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a:t>
            </a:fld>
            <a:endParaRPr kumimoji="1" lang="ja-JP" altLang="en-US" sz="2000" dirty="0"/>
          </a:p>
        </p:txBody>
      </p:sp>
      <p:sp>
        <p:nvSpPr>
          <p:cNvPr id="3" name="テキスト ボックス 2">
            <a:extLst>
              <a:ext uri="{FF2B5EF4-FFF2-40B4-BE49-F238E27FC236}">
                <a16:creationId xmlns:a16="http://schemas.microsoft.com/office/drawing/2014/main" id="{AA2EB7F1-C510-452A-8C95-2C8067F8FF04}"/>
              </a:ext>
            </a:extLst>
          </p:cNvPr>
          <p:cNvSpPr txBox="1"/>
          <p:nvPr/>
        </p:nvSpPr>
        <p:spPr>
          <a:xfrm>
            <a:off x="7644938" y="48409"/>
            <a:ext cx="1440000" cy="432000"/>
          </a:xfrm>
          <a:prstGeom prst="rect">
            <a:avLst/>
          </a:prstGeom>
          <a:no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b="1" dirty="0"/>
              <a:t>資料１－３</a:t>
            </a:r>
            <a:endParaRPr kumimoji="1" lang="en-US" altLang="ja-JP" b="1" dirty="0"/>
          </a:p>
        </p:txBody>
      </p:sp>
    </p:spTree>
    <p:extLst>
      <p:ext uri="{BB962C8B-B14F-4D97-AF65-F5344CB8AC3E}">
        <p14:creationId xmlns:p14="http://schemas.microsoft.com/office/powerpoint/2010/main" val="1161364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96255" y="124976"/>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6" name="テキスト ボックス 5">
            <a:extLst>
              <a:ext uri="{FF2B5EF4-FFF2-40B4-BE49-F238E27FC236}">
                <a16:creationId xmlns:a16="http://schemas.microsoft.com/office/drawing/2014/main" id="{E00EEAAA-0061-4BA6-8234-68C76DA2C39C}"/>
              </a:ext>
            </a:extLst>
          </p:cNvPr>
          <p:cNvSpPr txBox="1"/>
          <p:nvPr/>
        </p:nvSpPr>
        <p:spPr>
          <a:xfrm>
            <a:off x="6987971" y="1461455"/>
            <a:ext cx="1952038" cy="577081"/>
          </a:xfrm>
          <a:prstGeom prst="rect">
            <a:avLst/>
          </a:prstGeom>
          <a:noFill/>
        </p:spPr>
        <p:txBody>
          <a:bodyPr wrap="square" rtlCol="0">
            <a:spAutoFit/>
          </a:bodyPr>
          <a:lstStyle/>
          <a:p>
            <a:r>
              <a:rPr kumimoji="1" lang="ja-JP" altLang="en-US" sz="1050" dirty="0"/>
              <a:t>平均：</a:t>
            </a:r>
            <a:r>
              <a:rPr kumimoji="1" lang="en-US" altLang="ja-JP" sz="1050" dirty="0"/>
              <a:t>14.0</a:t>
            </a:r>
            <a:r>
              <a:rPr kumimoji="1" lang="ja-JP" altLang="en-US" sz="1050" dirty="0"/>
              <a:t>件　　（ｎ＝</a:t>
            </a:r>
            <a:r>
              <a:rPr kumimoji="1" lang="en-US" altLang="ja-JP" sz="1050" dirty="0"/>
              <a:t>22</a:t>
            </a:r>
            <a:r>
              <a:rPr kumimoji="1" lang="ja-JP" altLang="en-US" sz="1050" dirty="0"/>
              <a:t>）</a:t>
            </a:r>
            <a:endParaRPr kumimoji="1" lang="en-US" altLang="ja-JP" sz="1050" dirty="0"/>
          </a:p>
          <a:p>
            <a:r>
              <a:rPr kumimoji="1" lang="ja-JP" altLang="en-US" sz="1050" dirty="0"/>
              <a:t>中央値：</a:t>
            </a:r>
            <a:r>
              <a:rPr kumimoji="1" lang="en-US" altLang="ja-JP" sz="1050" dirty="0"/>
              <a:t>5</a:t>
            </a:r>
            <a:r>
              <a:rPr kumimoji="1" lang="ja-JP" altLang="en-US" sz="1050" dirty="0"/>
              <a:t>件</a:t>
            </a:r>
            <a:endParaRPr kumimoji="1" lang="en-US" altLang="ja-JP" sz="1050" dirty="0"/>
          </a:p>
          <a:p>
            <a:r>
              <a:rPr kumimoji="1" lang="ja-JP" altLang="en-US" sz="1050" dirty="0"/>
              <a:t>最大値：</a:t>
            </a:r>
            <a:r>
              <a:rPr kumimoji="1" lang="en-US" altLang="ja-JP" sz="1050" dirty="0"/>
              <a:t>55</a:t>
            </a:r>
            <a:r>
              <a:rPr kumimoji="1" lang="ja-JP" altLang="en-US" sz="1050" dirty="0"/>
              <a:t>件</a:t>
            </a:r>
          </a:p>
        </p:txBody>
      </p:sp>
      <p:sp>
        <p:nvSpPr>
          <p:cNvPr id="15" name="テキスト ボックス 14">
            <a:extLst>
              <a:ext uri="{FF2B5EF4-FFF2-40B4-BE49-F238E27FC236}">
                <a16:creationId xmlns:a16="http://schemas.microsoft.com/office/drawing/2014/main" id="{4E5BB381-46FC-434D-8BD7-908D86EBF425}"/>
              </a:ext>
            </a:extLst>
          </p:cNvPr>
          <p:cNvSpPr txBox="1"/>
          <p:nvPr/>
        </p:nvSpPr>
        <p:spPr>
          <a:xfrm>
            <a:off x="6987971" y="3269943"/>
            <a:ext cx="2057400" cy="577081"/>
          </a:xfrm>
          <a:prstGeom prst="rect">
            <a:avLst/>
          </a:prstGeom>
          <a:noFill/>
        </p:spPr>
        <p:txBody>
          <a:bodyPr wrap="square" rtlCol="0">
            <a:spAutoFit/>
          </a:bodyPr>
          <a:lstStyle/>
          <a:p>
            <a:r>
              <a:rPr kumimoji="1" lang="ja-JP" altLang="en-US" sz="1050" dirty="0"/>
              <a:t>平均：</a:t>
            </a:r>
            <a:r>
              <a:rPr kumimoji="1" lang="en-US" altLang="ja-JP" sz="1050" dirty="0"/>
              <a:t>327, 889</a:t>
            </a:r>
            <a:r>
              <a:rPr kumimoji="1" lang="ja-JP" altLang="en-US" sz="1050" dirty="0"/>
              <a:t>円　（ｎ＝</a:t>
            </a:r>
            <a:r>
              <a:rPr kumimoji="1" lang="en-US" altLang="ja-JP" sz="1050" dirty="0"/>
              <a:t>22</a:t>
            </a:r>
            <a:r>
              <a:rPr kumimoji="1" lang="ja-JP" altLang="en-US" sz="1050" dirty="0"/>
              <a:t>）</a:t>
            </a:r>
            <a:endParaRPr kumimoji="1" lang="en-US" altLang="ja-JP" sz="1050" dirty="0"/>
          </a:p>
          <a:p>
            <a:r>
              <a:rPr kumimoji="1" lang="ja-JP" altLang="en-US" sz="1050" dirty="0"/>
              <a:t>中央値：</a:t>
            </a:r>
            <a:r>
              <a:rPr kumimoji="1" lang="en-US" altLang="ja-JP" sz="1050" dirty="0"/>
              <a:t>50,115</a:t>
            </a:r>
            <a:r>
              <a:rPr kumimoji="1" lang="ja-JP" altLang="en-US" sz="1050" dirty="0"/>
              <a:t>円</a:t>
            </a:r>
            <a:endParaRPr kumimoji="1" lang="en-US" altLang="ja-JP" sz="1050" dirty="0"/>
          </a:p>
          <a:p>
            <a:r>
              <a:rPr kumimoji="1" lang="ja-JP" altLang="en-US" sz="1050" dirty="0"/>
              <a:t>最大値：</a:t>
            </a:r>
            <a:r>
              <a:rPr kumimoji="1" lang="en-US" altLang="ja-JP" sz="1050" dirty="0"/>
              <a:t>3,188,976</a:t>
            </a:r>
            <a:r>
              <a:rPr kumimoji="1" lang="ja-JP" altLang="en-US" sz="1050" dirty="0"/>
              <a:t>円</a:t>
            </a:r>
          </a:p>
        </p:txBody>
      </p:sp>
      <p:sp>
        <p:nvSpPr>
          <p:cNvPr id="3" name="テキスト ボックス 2">
            <a:extLst>
              <a:ext uri="{FF2B5EF4-FFF2-40B4-BE49-F238E27FC236}">
                <a16:creationId xmlns:a16="http://schemas.microsoft.com/office/drawing/2014/main" id="{5E71A732-3BB0-4404-8C2A-9C6529D75E10}"/>
              </a:ext>
            </a:extLst>
          </p:cNvPr>
          <p:cNvSpPr txBox="1"/>
          <p:nvPr/>
        </p:nvSpPr>
        <p:spPr>
          <a:xfrm>
            <a:off x="615699" y="894974"/>
            <a:ext cx="353943" cy="1694190"/>
          </a:xfrm>
          <a:prstGeom prst="rect">
            <a:avLst/>
          </a:prstGeom>
          <a:noFill/>
          <a:ln>
            <a:solidFill>
              <a:schemeClr val="tx1"/>
            </a:solidFill>
          </a:ln>
        </p:spPr>
        <p:txBody>
          <a:bodyPr vert="eaVert" wrap="square" rtlCol="0">
            <a:spAutoFit/>
          </a:bodyPr>
          <a:lstStyle/>
          <a:p>
            <a:r>
              <a:rPr kumimoji="1" lang="ja-JP" altLang="en-US" sz="1100" dirty="0"/>
              <a:t>未収金発生件数と病院数</a:t>
            </a:r>
          </a:p>
        </p:txBody>
      </p:sp>
      <p:graphicFrame>
        <p:nvGraphicFramePr>
          <p:cNvPr id="10" name="グラフ 9">
            <a:extLst>
              <a:ext uri="{FF2B5EF4-FFF2-40B4-BE49-F238E27FC236}">
                <a16:creationId xmlns:a16="http://schemas.microsoft.com/office/drawing/2014/main" id="{41CA251F-E33B-43D2-AAA7-34E17771B613}"/>
              </a:ext>
            </a:extLst>
          </p:cNvPr>
          <p:cNvGraphicFramePr/>
          <p:nvPr>
            <p:extLst>
              <p:ext uri="{D42A27DB-BD31-4B8C-83A1-F6EECF244321}">
                <p14:modId xmlns:p14="http://schemas.microsoft.com/office/powerpoint/2010/main" val="2853296659"/>
              </p:ext>
            </p:extLst>
          </p:nvPr>
        </p:nvGraphicFramePr>
        <p:xfrm>
          <a:off x="1124209" y="940400"/>
          <a:ext cx="5863762" cy="161497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22">
            <a:extLst>
              <a:ext uri="{FF2B5EF4-FFF2-40B4-BE49-F238E27FC236}">
                <a16:creationId xmlns:a16="http://schemas.microsoft.com/office/drawing/2014/main" id="{0AECE921-C89D-4328-962F-05210CC252A3}"/>
              </a:ext>
            </a:extLst>
          </p:cNvPr>
          <p:cNvSpPr txBox="1"/>
          <p:nvPr/>
        </p:nvSpPr>
        <p:spPr>
          <a:xfrm>
            <a:off x="618654" y="2728286"/>
            <a:ext cx="353943" cy="1720423"/>
          </a:xfrm>
          <a:prstGeom prst="rect">
            <a:avLst/>
          </a:prstGeom>
          <a:noFill/>
          <a:ln>
            <a:solidFill>
              <a:schemeClr val="tx1"/>
            </a:solidFill>
          </a:ln>
        </p:spPr>
        <p:txBody>
          <a:bodyPr vert="eaVert" wrap="square" rtlCol="0">
            <a:spAutoFit/>
          </a:bodyPr>
          <a:lstStyle/>
          <a:p>
            <a:r>
              <a:rPr kumimoji="1" lang="ja-JP" altLang="en-US" sz="1100" dirty="0"/>
              <a:t>未収金発生総額と病院数</a:t>
            </a:r>
            <a:endParaRPr kumimoji="1" lang="en-US" altLang="ja-JP" sz="1100" dirty="0"/>
          </a:p>
        </p:txBody>
      </p:sp>
      <p:graphicFrame>
        <p:nvGraphicFramePr>
          <p:cNvPr id="14" name="グラフ 13">
            <a:extLst>
              <a:ext uri="{FF2B5EF4-FFF2-40B4-BE49-F238E27FC236}">
                <a16:creationId xmlns:a16="http://schemas.microsoft.com/office/drawing/2014/main" id="{67A4827F-A219-4D12-915C-D46540C2AC85}"/>
              </a:ext>
            </a:extLst>
          </p:cNvPr>
          <p:cNvGraphicFramePr/>
          <p:nvPr>
            <p:extLst>
              <p:ext uri="{D42A27DB-BD31-4B8C-83A1-F6EECF244321}">
                <p14:modId xmlns:p14="http://schemas.microsoft.com/office/powerpoint/2010/main" val="3941738040"/>
              </p:ext>
            </p:extLst>
          </p:nvPr>
        </p:nvGraphicFramePr>
        <p:xfrm>
          <a:off x="1124210" y="2747848"/>
          <a:ext cx="5863761" cy="1667436"/>
        </p:xfrm>
        <a:graphic>
          <a:graphicData uri="http://schemas.openxmlformats.org/drawingml/2006/chart">
            <c:chart xmlns:c="http://schemas.openxmlformats.org/drawingml/2006/chart" xmlns:r="http://schemas.openxmlformats.org/officeDocument/2006/relationships" r:id="rId4"/>
          </a:graphicData>
        </a:graphic>
      </p:graphicFrame>
      <p:sp>
        <p:nvSpPr>
          <p:cNvPr id="24" name="テキスト ボックス 23">
            <a:extLst>
              <a:ext uri="{FF2B5EF4-FFF2-40B4-BE49-F238E27FC236}">
                <a16:creationId xmlns:a16="http://schemas.microsoft.com/office/drawing/2014/main" id="{6BC9C158-294D-4C47-9B20-96F9316D222E}"/>
              </a:ext>
            </a:extLst>
          </p:cNvPr>
          <p:cNvSpPr txBox="1"/>
          <p:nvPr/>
        </p:nvSpPr>
        <p:spPr>
          <a:xfrm>
            <a:off x="623518" y="4561599"/>
            <a:ext cx="349070" cy="2159878"/>
          </a:xfrm>
          <a:prstGeom prst="rect">
            <a:avLst/>
          </a:prstGeom>
          <a:noFill/>
          <a:ln>
            <a:solidFill>
              <a:schemeClr val="tx1"/>
            </a:solidFill>
          </a:ln>
        </p:spPr>
        <p:txBody>
          <a:bodyPr vert="eaVert" wrap="square" rtlCol="0">
            <a:spAutoFit/>
          </a:bodyPr>
          <a:lstStyle/>
          <a:p>
            <a:r>
              <a:rPr kumimoji="1" lang="ja-JP" altLang="en-US" sz="1050" dirty="0"/>
              <a:t>過去３か年の</a:t>
            </a:r>
            <a:r>
              <a:rPr kumimoji="1" lang="en-US" altLang="ja-JP" sz="1050" dirty="0"/>
              <a:t>1</a:t>
            </a:r>
            <a:r>
              <a:rPr kumimoji="1" lang="ja-JP" altLang="en-US" sz="1050" dirty="0"/>
              <a:t>件あたりの最高額</a:t>
            </a:r>
          </a:p>
        </p:txBody>
      </p:sp>
      <p:graphicFrame>
        <p:nvGraphicFramePr>
          <p:cNvPr id="27" name="グラフ 26">
            <a:extLst>
              <a:ext uri="{FF2B5EF4-FFF2-40B4-BE49-F238E27FC236}">
                <a16:creationId xmlns:a16="http://schemas.microsoft.com/office/drawing/2014/main" id="{63A6C6A6-5566-413E-80A2-8231A95102AE}"/>
              </a:ext>
            </a:extLst>
          </p:cNvPr>
          <p:cNvGraphicFramePr/>
          <p:nvPr>
            <p:extLst>
              <p:ext uri="{D42A27DB-BD31-4B8C-83A1-F6EECF244321}">
                <p14:modId xmlns:p14="http://schemas.microsoft.com/office/powerpoint/2010/main" val="532487498"/>
              </p:ext>
            </p:extLst>
          </p:nvPr>
        </p:nvGraphicFramePr>
        <p:xfrm>
          <a:off x="1124210" y="4561597"/>
          <a:ext cx="5863761" cy="2159879"/>
        </p:xfrm>
        <a:graphic>
          <a:graphicData uri="http://schemas.openxmlformats.org/drawingml/2006/chart">
            <c:chart xmlns:c="http://schemas.openxmlformats.org/drawingml/2006/chart" xmlns:r="http://schemas.openxmlformats.org/officeDocument/2006/relationships" r:id="rId5"/>
          </a:graphicData>
        </a:graphic>
      </p:graphicFrame>
      <p:sp>
        <p:nvSpPr>
          <p:cNvPr id="28" name="テキスト ボックス 27">
            <a:extLst>
              <a:ext uri="{FF2B5EF4-FFF2-40B4-BE49-F238E27FC236}">
                <a16:creationId xmlns:a16="http://schemas.microsoft.com/office/drawing/2014/main" id="{20FBEE10-510E-4038-81D8-E780444F679C}"/>
              </a:ext>
            </a:extLst>
          </p:cNvPr>
          <p:cNvSpPr txBox="1"/>
          <p:nvPr/>
        </p:nvSpPr>
        <p:spPr>
          <a:xfrm>
            <a:off x="6987971" y="5211010"/>
            <a:ext cx="2057400" cy="577081"/>
          </a:xfrm>
          <a:prstGeom prst="rect">
            <a:avLst/>
          </a:prstGeom>
          <a:noFill/>
        </p:spPr>
        <p:txBody>
          <a:bodyPr wrap="square" rtlCol="0">
            <a:spAutoFit/>
          </a:bodyPr>
          <a:lstStyle/>
          <a:p>
            <a:r>
              <a:rPr kumimoji="1" lang="ja-JP" altLang="en-US" sz="1050" dirty="0"/>
              <a:t>平均：</a:t>
            </a:r>
            <a:r>
              <a:rPr kumimoji="1" lang="en-US" altLang="ja-JP" sz="1050" dirty="0"/>
              <a:t>200, 653</a:t>
            </a:r>
            <a:r>
              <a:rPr kumimoji="1" lang="ja-JP" altLang="en-US" sz="1050" dirty="0"/>
              <a:t>円　（ｎ＝</a:t>
            </a:r>
            <a:r>
              <a:rPr kumimoji="1" lang="en-US" altLang="ja-JP" sz="1050" dirty="0"/>
              <a:t>24</a:t>
            </a:r>
            <a:r>
              <a:rPr kumimoji="1" lang="ja-JP" altLang="en-US" sz="1050" dirty="0"/>
              <a:t>）</a:t>
            </a:r>
            <a:endParaRPr kumimoji="1" lang="en-US" altLang="ja-JP" sz="1050" dirty="0"/>
          </a:p>
          <a:p>
            <a:r>
              <a:rPr kumimoji="1" lang="ja-JP" altLang="en-US" sz="1050" dirty="0"/>
              <a:t>中央値：</a:t>
            </a:r>
            <a:r>
              <a:rPr kumimoji="1" lang="en-US" altLang="ja-JP" sz="1050" dirty="0"/>
              <a:t>99, 160</a:t>
            </a:r>
            <a:r>
              <a:rPr kumimoji="1" lang="ja-JP" altLang="en-US" sz="1050" dirty="0"/>
              <a:t>円</a:t>
            </a:r>
            <a:endParaRPr kumimoji="1" lang="en-US" altLang="ja-JP" sz="1050" dirty="0"/>
          </a:p>
          <a:p>
            <a:r>
              <a:rPr kumimoji="1" lang="ja-JP" altLang="en-US" sz="1050" dirty="0"/>
              <a:t>最大値：</a:t>
            </a:r>
            <a:r>
              <a:rPr kumimoji="1" lang="en-US" altLang="ja-JP" sz="1050" dirty="0"/>
              <a:t>1,631,192</a:t>
            </a:r>
            <a:r>
              <a:rPr kumimoji="1" lang="ja-JP" altLang="en-US" sz="1050" dirty="0"/>
              <a:t>円</a:t>
            </a:r>
          </a:p>
        </p:txBody>
      </p:sp>
      <p:sp>
        <p:nvSpPr>
          <p:cNvPr id="29" name="テキスト ボックス 28">
            <a:extLst>
              <a:ext uri="{FF2B5EF4-FFF2-40B4-BE49-F238E27FC236}">
                <a16:creationId xmlns:a16="http://schemas.microsoft.com/office/drawing/2014/main" id="{3A2F8227-6925-4B9B-945F-C2A650E9F85E}"/>
              </a:ext>
            </a:extLst>
          </p:cNvPr>
          <p:cNvSpPr txBox="1"/>
          <p:nvPr/>
        </p:nvSpPr>
        <p:spPr>
          <a:xfrm>
            <a:off x="527132" y="645317"/>
            <a:ext cx="7672647" cy="307777"/>
          </a:xfrm>
          <a:prstGeom prst="rect">
            <a:avLst/>
          </a:prstGeom>
          <a:noFill/>
        </p:spPr>
        <p:txBody>
          <a:bodyPr wrap="square" rtlCol="0">
            <a:spAutoFit/>
          </a:bodyPr>
          <a:lstStyle/>
          <a:p>
            <a:r>
              <a:rPr lang="ja-JP" altLang="en-US" sz="1400" b="1" dirty="0">
                <a:solidFill>
                  <a:schemeClr val="tx1"/>
                </a:solidFill>
                <a:latin typeface="メイリオ" panose="020B0604030504040204" pitchFamily="50" charset="-128"/>
                <a:ea typeface="メイリオ" panose="020B0604030504040204" pitchFamily="50" charset="-128"/>
                <a:cs typeface="Meiryo UI" pitchFamily="50" charset="-128"/>
              </a:rPr>
              <a:t>◆直近会計年度（前年度１年間）の在留外国人患者による未収金の詳細（病院のみ）</a:t>
            </a:r>
            <a:r>
              <a:rPr kumimoji="1" lang="ja-JP" altLang="en-US" sz="1400" b="1" dirty="0">
                <a:solidFill>
                  <a:schemeClr val="tx1"/>
                </a:solidFill>
                <a:latin typeface="メイリオ" panose="020B0604030504040204" pitchFamily="50" charset="-128"/>
                <a:ea typeface="メイリオ" panose="020B0604030504040204" pitchFamily="50" charset="-128"/>
              </a:rPr>
              <a:t>　</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6" name="スライド番号プレースホルダ 10">
            <a:extLst>
              <a:ext uri="{FF2B5EF4-FFF2-40B4-BE49-F238E27FC236}">
                <a16:creationId xmlns:a16="http://schemas.microsoft.com/office/drawing/2014/main" id="{460B0711-68D0-48C7-A0CE-06AA18709ECB}"/>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10</a:t>
            </a:fld>
            <a:endParaRPr kumimoji="1" lang="ja-JP" altLang="en-US" sz="2000" dirty="0"/>
          </a:p>
        </p:txBody>
      </p:sp>
    </p:spTree>
    <p:extLst>
      <p:ext uri="{BB962C8B-B14F-4D97-AF65-F5344CB8AC3E}">
        <p14:creationId xmlns:p14="http://schemas.microsoft.com/office/powerpoint/2010/main" val="3132542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79886" y="146882"/>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アンケート調査　調査結果</a:t>
            </a:r>
          </a:p>
        </p:txBody>
      </p:sp>
      <p:sp>
        <p:nvSpPr>
          <p:cNvPr id="8" name="正方形/長方形 7">
            <a:extLst>
              <a:ext uri="{FF2B5EF4-FFF2-40B4-BE49-F238E27FC236}">
                <a16:creationId xmlns:a16="http://schemas.microsoft.com/office/drawing/2014/main" id="{053473DC-3B47-405C-86DF-C2DD3A3992E7}"/>
              </a:ext>
            </a:extLst>
          </p:cNvPr>
          <p:cNvSpPr/>
          <p:nvPr/>
        </p:nvSpPr>
        <p:spPr>
          <a:xfrm>
            <a:off x="271974" y="3812361"/>
            <a:ext cx="8905879" cy="41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ＭＳ ゴシック" panose="020B0609070205080204" pitchFamily="49" charset="-128"/>
                <a:ea typeface="ＭＳ ゴシック" panose="020B0609070205080204" pitchFamily="49" charset="-128"/>
                <a:cs typeface="Meiryo UI" pitchFamily="50" charset="-128"/>
              </a:rPr>
              <a:t>◆直近会計年度（前年度１年間）の訪日外国人患者による未収金の詳細</a:t>
            </a:r>
            <a:r>
              <a:rPr kumimoji="1" lang="ja-JP" altLang="en-US" b="1" dirty="0">
                <a:solidFill>
                  <a:schemeClr val="tx1"/>
                </a:solidFill>
                <a:latin typeface="ＭＳ ゴシック" panose="020B0609070205080204" pitchFamily="49" charset="-128"/>
                <a:ea typeface="ＭＳ ゴシック" panose="020B0609070205080204" pitchFamily="49" charset="-128"/>
              </a:rPr>
              <a:t>　</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004B5E02-13CA-4D8F-9844-481F9D1D060C}"/>
              </a:ext>
            </a:extLst>
          </p:cNvPr>
          <p:cNvSpPr/>
          <p:nvPr/>
        </p:nvSpPr>
        <p:spPr>
          <a:xfrm>
            <a:off x="271974" y="682156"/>
            <a:ext cx="8534401" cy="369332"/>
          </a:xfrm>
          <a:prstGeom prst="rect">
            <a:avLst/>
          </a:prstGeom>
        </p:spPr>
        <p:txBody>
          <a:bodyPr wrap="square">
            <a:spAutoFit/>
          </a:bodyPr>
          <a:lstStyle/>
          <a:p>
            <a:r>
              <a:rPr lang="ja-JP" altLang="en-US" b="1" dirty="0">
                <a:ea typeface="ＭＳ ゴシック" panose="020B0609070205080204" pitchFamily="49" charset="-128"/>
                <a:cs typeface="Times New Roman" panose="02020603050405020304" pitchFamily="18" charset="0"/>
              </a:rPr>
              <a:t>◆</a:t>
            </a:r>
            <a:r>
              <a:rPr lang="ja-JP" altLang="ja-JP" b="1" dirty="0">
                <a:ea typeface="ＭＳ ゴシック" panose="020B0609070205080204" pitchFamily="49" charset="-128"/>
                <a:cs typeface="Times New Roman" panose="02020603050405020304" pitchFamily="18" charset="0"/>
              </a:rPr>
              <a:t>令和</a:t>
            </a:r>
            <a:r>
              <a:rPr lang="en-US" altLang="ja-JP" b="1" dirty="0">
                <a:ea typeface="ＭＳ ゴシック" panose="020B0609070205080204" pitchFamily="49" charset="-128"/>
                <a:cs typeface="Times New Roman" panose="02020603050405020304" pitchFamily="18" charset="0"/>
              </a:rPr>
              <a:t>6</a:t>
            </a:r>
            <a:r>
              <a:rPr lang="ja-JP" altLang="ja-JP" b="1" dirty="0">
                <a:ea typeface="ＭＳ ゴシック" panose="020B0609070205080204" pitchFamily="49" charset="-128"/>
                <a:cs typeface="Times New Roman" panose="02020603050405020304" pitchFamily="18" charset="0"/>
              </a:rPr>
              <a:t>年</a:t>
            </a:r>
            <a:r>
              <a:rPr lang="en-US" altLang="ja-JP" b="1" dirty="0">
                <a:ea typeface="ＭＳ ゴシック" panose="020B0609070205080204" pitchFamily="49" charset="-128"/>
                <a:cs typeface="Times New Roman" panose="02020603050405020304" pitchFamily="18" charset="0"/>
              </a:rPr>
              <a:t>9</a:t>
            </a:r>
            <a:r>
              <a:rPr lang="ja-JP" altLang="ja-JP"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1</a:t>
            </a:r>
            <a:r>
              <a:rPr lang="ja-JP" altLang="ja-JP" b="1" dirty="0">
                <a:ea typeface="ＭＳ ゴシック" panose="020B0609070205080204" pitchFamily="49" charset="-128"/>
                <a:cs typeface="Times New Roman" panose="02020603050405020304" pitchFamily="18" charset="0"/>
              </a:rPr>
              <a:t>日～</a:t>
            </a:r>
            <a:r>
              <a:rPr lang="en-US" altLang="ja-JP" b="1" dirty="0">
                <a:ea typeface="ＭＳ ゴシック" panose="020B0609070205080204" pitchFamily="49" charset="-128"/>
                <a:cs typeface="Times New Roman" panose="02020603050405020304" pitchFamily="18" charset="0"/>
              </a:rPr>
              <a:t>9</a:t>
            </a:r>
            <a:r>
              <a:rPr lang="ja-JP" altLang="ja-JP"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30</a:t>
            </a:r>
            <a:r>
              <a:rPr lang="ja-JP" altLang="ja-JP" b="1" dirty="0">
                <a:ea typeface="ＭＳ ゴシック" panose="020B0609070205080204" pitchFamily="49" charset="-128"/>
                <a:cs typeface="Times New Roman" panose="02020603050405020304" pitchFamily="18" charset="0"/>
              </a:rPr>
              <a:t>日の期間に受け入れた</a:t>
            </a:r>
            <a:r>
              <a:rPr lang="ja-JP" altLang="en-US" b="1" dirty="0">
                <a:solidFill>
                  <a:srgbClr val="FF0000"/>
                </a:solidFill>
                <a:ea typeface="ＭＳ ゴシック" panose="020B0609070205080204" pitchFamily="49" charset="-128"/>
                <a:cs typeface="Times New Roman" panose="02020603050405020304" pitchFamily="18" charset="0"/>
              </a:rPr>
              <a:t>訪日外国人患者</a:t>
            </a:r>
            <a:r>
              <a:rPr lang="ja-JP" altLang="ja-JP" b="1" u="sng" dirty="0">
                <a:ea typeface="ＭＳ ゴシック" panose="020B0609070205080204" pitchFamily="49" charset="-128"/>
                <a:cs typeface="Times New Roman" panose="02020603050405020304" pitchFamily="18" charset="0"/>
              </a:rPr>
              <a:t>　　　　　</a:t>
            </a:r>
            <a:endParaRPr lang="ja-JP" altLang="en-US" dirty="0"/>
          </a:p>
        </p:txBody>
      </p:sp>
      <p:graphicFrame>
        <p:nvGraphicFramePr>
          <p:cNvPr id="14" name="グラフ 13">
            <a:extLst>
              <a:ext uri="{FF2B5EF4-FFF2-40B4-BE49-F238E27FC236}">
                <a16:creationId xmlns:a16="http://schemas.microsoft.com/office/drawing/2014/main" id="{FD7CE65A-F362-4401-AE5A-86CC18470DAB}"/>
              </a:ext>
            </a:extLst>
          </p:cNvPr>
          <p:cNvGraphicFramePr/>
          <p:nvPr>
            <p:extLst>
              <p:ext uri="{D42A27DB-BD31-4B8C-83A1-F6EECF244321}">
                <p14:modId xmlns:p14="http://schemas.microsoft.com/office/powerpoint/2010/main" val="311565438"/>
              </p:ext>
            </p:extLst>
          </p:nvPr>
        </p:nvGraphicFramePr>
        <p:xfrm>
          <a:off x="166255" y="1203727"/>
          <a:ext cx="4538972" cy="24819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52F8C6B5-34BA-407D-AA9E-F29F30712DDE}"/>
              </a:ext>
            </a:extLst>
          </p:cNvPr>
          <p:cNvGraphicFramePr/>
          <p:nvPr>
            <p:extLst>
              <p:ext uri="{D42A27DB-BD31-4B8C-83A1-F6EECF244321}">
                <p14:modId xmlns:p14="http://schemas.microsoft.com/office/powerpoint/2010/main" val="2375671230"/>
              </p:ext>
            </p:extLst>
          </p:nvPr>
        </p:nvGraphicFramePr>
        <p:xfrm>
          <a:off x="4447086" y="1127775"/>
          <a:ext cx="4613787" cy="23779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表 1">
            <a:extLst>
              <a:ext uri="{FF2B5EF4-FFF2-40B4-BE49-F238E27FC236}">
                <a16:creationId xmlns:a16="http://schemas.microsoft.com/office/drawing/2014/main" id="{AE8CE68F-C580-4A16-B36F-9D4F61BC1650}"/>
              </a:ext>
            </a:extLst>
          </p:cNvPr>
          <p:cNvGraphicFramePr>
            <a:graphicFrameLocks noGrp="1"/>
          </p:cNvGraphicFramePr>
          <p:nvPr>
            <p:extLst>
              <p:ext uri="{D42A27DB-BD31-4B8C-83A1-F6EECF244321}">
                <p14:modId xmlns:p14="http://schemas.microsoft.com/office/powerpoint/2010/main" val="2740183019"/>
              </p:ext>
            </p:extLst>
          </p:nvPr>
        </p:nvGraphicFramePr>
        <p:xfrm>
          <a:off x="1830352" y="4412092"/>
          <a:ext cx="4627598" cy="1837920"/>
        </p:xfrm>
        <a:graphic>
          <a:graphicData uri="http://schemas.openxmlformats.org/drawingml/2006/table">
            <a:tbl>
              <a:tblPr firstRow="1" firstCol="1" bandRow="1">
                <a:tableStyleId>{5C22544A-7EE6-4342-B048-85BDC9FD1C3A}</a:tableStyleId>
              </a:tblPr>
              <a:tblGrid>
                <a:gridCol w="2630182">
                  <a:extLst>
                    <a:ext uri="{9D8B030D-6E8A-4147-A177-3AD203B41FA5}">
                      <a16:colId xmlns:a16="http://schemas.microsoft.com/office/drawing/2014/main" val="2995933856"/>
                    </a:ext>
                  </a:extLst>
                </a:gridCol>
                <a:gridCol w="1997416">
                  <a:extLst>
                    <a:ext uri="{9D8B030D-6E8A-4147-A177-3AD203B41FA5}">
                      <a16:colId xmlns:a16="http://schemas.microsoft.com/office/drawing/2014/main" val="127492813"/>
                    </a:ext>
                  </a:extLst>
                </a:gridCol>
              </a:tblGrid>
              <a:tr h="367584">
                <a:tc>
                  <a:txBody>
                    <a:bodyPr/>
                    <a:lstStyle/>
                    <a:p>
                      <a:pPr algn="ctr">
                        <a:spcAft>
                          <a:spcPts val="0"/>
                        </a:spcAft>
                      </a:pPr>
                      <a:r>
                        <a:rPr lang="en-US" sz="1050" kern="100" dirty="0">
                          <a:effectLst/>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spcAft>
                          <a:spcPts val="0"/>
                        </a:spcAft>
                      </a:pPr>
                      <a:r>
                        <a:rPr lang="ja-JP" sz="1600" kern="100" dirty="0">
                          <a:effectLst/>
                          <a:latin typeface="メイリオ" pitchFamily="50" charset="-128"/>
                          <a:ea typeface="メイリオ" pitchFamily="50" charset="-128"/>
                        </a:rPr>
                        <a:t>合計</a:t>
                      </a:r>
                      <a:endParaRPr lang="ja-JP" sz="16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461707"/>
                  </a:ext>
                </a:extLst>
              </a:tr>
              <a:tr h="735168">
                <a:tc>
                  <a:txBody>
                    <a:bodyPr/>
                    <a:lstStyle/>
                    <a:p>
                      <a:pPr algn="ctr">
                        <a:spcAft>
                          <a:spcPts val="0"/>
                        </a:spcAft>
                      </a:pPr>
                      <a:r>
                        <a:rPr lang="ja-JP" altLang="en-US" sz="1050" kern="100" dirty="0">
                          <a:effectLst/>
                          <a:latin typeface="メイリオ" pitchFamily="50" charset="-128"/>
                          <a:ea typeface="メイリオ" pitchFamily="50" charset="-128"/>
                        </a:rPr>
                        <a:t>　　　　　　　　　　　　　　　　　　</a:t>
                      </a:r>
                      <a:r>
                        <a:rPr lang="ja-JP" sz="1600" kern="100" dirty="0">
                          <a:effectLst/>
                          <a:latin typeface="メイリオ" pitchFamily="50" charset="-128"/>
                          <a:ea typeface="メイリオ" pitchFamily="50" charset="-128"/>
                        </a:rPr>
                        <a:t>未収金</a:t>
                      </a:r>
                      <a:r>
                        <a:rPr lang="ja-JP" altLang="en-US" sz="1600" kern="100" dirty="0">
                          <a:effectLst/>
                          <a:latin typeface="メイリオ" pitchFamily="50" charset="-128"/>
                          <a:ea typeface="メイリオ" pitchFamily="50" charset="-128"/>
                        </a:rPr>
                        <a:t>発生件数</a:t>
                      </a:r>
                      <a:endParaRPr lang="en-US" altLang="ja-JP" sz="1600" kern="100" dirty="0">
                        <a:effectLst/>
                        <a:latin typeface="メイリオ" pitchFamily="50" charset="-128"/>
                        <a:ea typeface="メイリオ" pitchFamily="50" charset="-128"/>
                      </a:endParaRPr>
                    </a:p>
                  </a:txBody>
                  <a:tcPr marL="68580" marR="68580" marT="0" marB="0" anchor="ctr"/>
                </a:tc>
                <a:tc>
                  <a:txBody>
                    <a:bodyPr/>
                    <a:lstStyle/>
                    <a:p>
                      <a:pPr algn="ctr">
                        <a:spcAft>
                          <a:spcPts val="0"/>
                        </a:spcAft>
                      </a:pPr>
                      <a:r>
                        <a:rPr lang="en-US" altLang="ja-JP" sz="1600" kern="100" dirty="0">
                          <a:effectLst/>
                          <a:latin typeface="メイリオ" pitchFamily="50" charset="-128"/>
                          <a:ea typeface="メイリオ" pitchFamily="50" charset="-128"/>
                        </a:rPr>
                        <a:t>65</a:t>
                      </a:r>
                      <a:r>
                        <a:rPr lang="ja-JP" altLang="en-US" sz="1600" kern="100" dirty="0">
                          <a:effectLst/>
                          <a:latin typeface="メイリオ" pitchFamily="50" charset="-128"/>
                          <a:ea typeface="メイリオ" pitchFamily="50" charset="-128"/>
                        </a:rPr>
                        <a:t>件</a:t>
                      </a:r>
                      <a:endParaRPr lang="en-US" altLang="ja-JP" sz="1600" kern="100" dirty="0">
                        <a:effectLst/>
                        <a:latin typeface="メイリオ" pitchFamily="50" charset="-128"/>
                        <a:ea typeface="メイリオ" pitchFamily="50" charset="-128"/>
                      </a:endParaRPr>
                    </a:p>
                  </a:txBody>
                  <a:tcPr marL="68580" marR="68580" marT="0" marB="0" anchor="ctr"/>
                </a:tc>
                <a:extLst>
                  <a:ext uri="{0D108BD9-81ED-4DB2-BD59-A6C34878D82A}">
                    <a16:rowId xmlns:a16="http://schemas.microsoft.com/office/drawing/2014/main" val="1775833699"/>
                  </a:ext>
                </a:extLst>
              </a:tr>
              <a:tr h="735168">
                <a:tc>
                  <a:txBody>
                    <a:bodyPr/>
                    <a:lstStyle/>
                    <a:p>
                      <a:pPr algn="ctr">
                        <a:spcAft>
                          <a:spcPts val="0"/>
                        </a:spcAft>
                      </a:pPr>
                      <a:r>
                        <a:rPr lang="ja-JP" altLang="en-US" sz="1050" kern="100" dirty="0">
                          <a:effectLst/>
                          <a:latin typeface="メイリオ" pitchFamily="50" charset="-128"/>
                          <a:ea typeface="メイリオ" pitchFamily="50" charset="-128"/>
                        </a:rPr>
                        <a:t>　　　　　　　　　　　　　　　　　　　　　　　</a:t>
                      </a:r>
                      <a:r>
                        <a:rPr lang="ja-JP" sz="1600" kern="100" dirty="0">
                          <a:effectLst/>
                          <a:latin typeface="メイリオ" pitchFamily="50" charset="-128"/>
                          <a:ea typeface="メイリオ" pitchFamily="50" charset="-128"/>
                        </a:rPr>
                        <a:t>未収金</a:t>
                      </a:r>
                      <a:r>
                        <a:rPr lang="ja-JP" altLang="en-US" sz="1600" kern="100" dirty="0">
                          <a:effectLst/>
                          <a:latin typeface="メイリオ" pitchFamily="50" charset="-128"/>
                          <a:ea typeface="メイリオ" pitchFamily="50" charset="-128"/>
                        </a:rPr>
                        <a:t>総額</a:t>
                      </a:r>
                      <a:endParaRPr lang="ja-JP" sz="1600" kern="100" dirty="0">
                        <a:effectLst/>
                        <a:latin typeface="メイリオ" pitchFamily="50" charset="-128"/>
                        <a:ea typeface="メイリオ" pitchFamily="50" charset="-128"/>
                      </a:endParaRPr>
                    </a:p>
                    <a:p>
                      <a:pPr algn="ctr">
                        <a:spcAft>
                          <a:spcPts val="0"/>
                        </a:spcAft>
                      </a:pPr>
                      <a:r>
                        <a:rPr lang="en-US" sz="1050" kern="100" dirty="0">
                          <a:effectLst/>
                          <a:latin typeface="メイリオ" pitchFamily="50" charset="-128"/>
                          <a:ea typeface="メイリオ" pitchFamily="50" charset="-128"/>
                        </a:rPr>
                        <a:t> </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latinLnBrk="1">
                        <a:spcAft>
                          <a:spcPts val="0"/>
                        </a:spcAft>
                      </a:pPr>
                      <a:r>
                        <a:rPr lang="ja-JP" altLang="en-US" sz="1800" kern="100" dirty="0">
                          <a:effectLst/>
                          <a:latin typeface="メイリオ" pitchFamily="50" charset="-128"/>
                          <a:ea typeface="メイリオ" pitchFamily="50" charset="-128"/>
                        </a:rPr>
                        <a:t>　</a:t>
                      </a:r>
                      <a:r>
                        <a:rPr lang="en-US" altLang="ja-JP" sz="1800" b="1" kern="100" dirty="0">
                          <a:solidFill>
                            <a:srgbClr val="FF0000"/>
                          </a:solidFill>
                          <a:effectLst/>
                          <a:latin typeface="メイリオ" pitchFamily="50" charset="-128"/>
                          <a:ea typeface="メイリオ" pitchFamily="50" charset="-128"/>
                        </a:rPr>
                        <a:t>24</a:t>
                      </a:r>
                      <a:r>
                        <a:rPr lang="en-US" sz="1800" b="1" kern="100" dirty="0">
                          <a:solidFill>
                            <a:srgbClr val="FF0000"/>
                          </a:solidFill>
                          <a:effectLst/>
                          <a:latin typeface="メイリオ" pitchFamily="50" charset="-128"/>
                          <a:ea typeface="メイリオ" pitchFamily="50" charset="-128"/>
                        </a:rPr>
                        <a:t>,</a:t>
                      </a:r>
                      <a:r>
                        <a:rPr lang="en-US" altLang="ja-JP" sz="1800" b="1" kern="100" dirty="0">
                          <a:solidFill>
                            <a:srgbClr val="FF0000"/>
                          </a:solidFill>
                          <a:effectLst/>
                          <a:latin typeface="メイリオ" pitchFamily="50" charset="-128"/>
                          <a:ea typeface="メイリオ" pitchFamily="50" charset="-128"/>
                        </a:rPr>
                        <a:t>849</a:t>
                      </a:r>
                      <a:r>
                        <a:rPr lang="en-US" sz="1800" b="1" kern="100" dirty="0">
                          <a:solidFill>
                            <a:srgbClr val="FF0000"/>
                          </a:solidFill>
                          <a:effectLst/>
                          <a:latin typeface="メイリオ" pitchFamily="50" charset="-128"/>
                          <a:ea typeface="メイリオ" pitchFamily="50" charset="-128"/>
                        </a:rPr>
                        <a:t>,</a:t>
                      </a:r>
                      <a:r>
                        <a:rPr lang="en-US" altLang="ja-JP" sz="1800" b="1" kern="100" dirty="0">
                          <a:solidFill>
                            <a:srgbClr val="FF0000"/>
                          </a:solidFill>
                          <a:effectLst/>
                          <a:latin typeface="メイリオ" pitchFamily="50" charset="-128"/>
                          <a:ea typeface="メイリオ" pitchFamily="50" charset="-128"/>
                        </a:rPr>
                        <a:t>248</a:t>
                      </a:r>
                      <a:r>
                        <a:rPr lang="ja-JP" sz="1800" b="1" kern="100" dirty="0">
                          <a:solidFill>
                            <a:srgbClr val="FF0000"/>
                          </a:solidFill>
                          <a:effectLst/>
                          <a:latin typeface="メイリオ" pitchFamily="50" charset="-128"/>
                          <a:ea typeface="メイリオ" pitchFamily="50" charset="-128"/>
                        </a:rPr>
                        <a:t>円</a:t>
                      </a:r>
                    </a:p>
                  </a:txBody>
                  <a:tcPr marL="68580" marR="68580" marT="0" marB="0" anchor="ctr"/>
                </a:tc>
                <a:extLst>
                  <a:ext uri="{0D108BD9-81ED-4DB2-BD59-A6C34878D82A}">
                    <a16:rowId xmlns:a16="http://schemas.microsoft.com/office/drawing/2014/main" val="2612562630"/>
                  </a:ext>
                </a:extLst>
              </a:tr>
            </a:tbl>
          </a:graphicData>
        </a:graphic>
      </p:graphicFrame>
      <p:sp>
        <p:nvSpPr>
          <p:cNvPr id="11" name="テキスト ボックス 10">
            <a:extLst>
              <a:ext uri="{FF2B5EF4-FFF2-40B4-BE49-F238E27FC236}">
                <a16:creationId xmlns:a16="http://schemas.microsoft.com/office/drawing/2014/main" id="{40F1C091-E659-431F-B50C-2CD29C30744E}"/>
              </a:ext>
            </a:extLst>
          </p:cNvPr>
          <p:cNvSpPr txBox="1"/>
          <p:nvPr/>
        </p:nvSpPr>
        <p:spPr>
          <a:xfrm>
            <a:off x="6301298" y="4198496"/>
            <a:ext cx="1301730" cy="369332"/>
          </a:xfrm>
          <a:prstGeom prst="rect">
            <a:avLst/>
          </a:prstGeom>
          <a:noFill/>
        </p:spPr>
        <p:txBody>
          <a:bodyPr wrap="square" rtlCol="0">
            <a:spAutoFit/>
          </a:bodyPr>
          <a:lstStyle/>
          <a:p>
            <a:r>
              <a:rPr kumimoji="1" lang="ja-JP" altLang="en-US" dirty="0"/>
              <a:t>（</a:t>
            </a:r>
            <a:r>
              <a:rPr kumimoji="1" lang="en-US" altLang="ja-JP" dirty="0"/>
              <a:t>n</a:t>
            </a:r>
            <a:r>
              <a:rPr kumimoji="1" lang="ja-JP" altLang="en-US" dirty="0"/>
              <a:t>＝</a:t>
            </a:r>
            <a:r>
              <a:rPr kumimoji="1" lang="en-US" altLang="ja-JP" dirty="0"/>
              <a:t>16</a:t>
            </a:r>
            <a:r>
              <a:rPr kumimoji="1" lang="ja-JP" altLang="en-US" dirty="0"/>
              <a:t>）</a:t>
            </a:r>
          </a:p>
        </p:txBody>
      </p:sp>
      <p:sp>
        <p:nvSpPr>
          <p:cNvPr id="12" name="スライド番号プレースホルダ 10">
            <a:extLst>
              <a:ext uri="{FF2B5EF4-FFF2-40B4-BE49-F238E27FC236}">
                <a16:creationId xmlns:a16="http://schemas.microsoft.com/office/drawing/2014/main" id="{16B40563-2042-4441-AA82-329369B2C5C5}"/>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11</a:t>
            </a:fld>
            <a:endParaRPr kumimoji="1" lang="ja-JP" altLang="en-US" sz="2000" dirty="0"/>
          </a:p>
        </p:txBody>
      </p:sp>
    </p:spTree>
    <p:extLst>
      <p:ext uri="{BB962C8B-B14F-4D97-AF65-F5344CB8AC3E}">
        <p14:creationId xmlns:p14="http://schemas.microsoft.com/office/powerpoint/2010/main" val="1453153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8267"/>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96255" y="151491"/>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6" name="テキスト ボックス 5">
            <a:extLst>
              <a:ext uri="{FF2B5EF4-FFF2-40B4-BE49-F238E27FC236}">
                <a16:creationId xmlns:a16="http://schemas.microsoft.com/office/drawing/2014/main" id="{E00EEAAA-0061-4BA6-8234-68C76DA2C39C}"/>
              </a:ext>
            </a:extLst>
          </p:cNvPr>
          <p:cNvSpPr txBox="1"/>
          <p:nvPr/>
        </p:nvSpPr>
        <p:spPr>
          <a:xfrm>
            <a:off x="7223760" y="1345453"/>
            <a:ext cx="1720735" cy="738664"/>
          </a:xfrm>
          <a:prstGeom prst="rect">
            <a:avLst/>
          </a:prstGeom>
          <a:noFill/>
        </p:spPr>
        <p:txBody>
          <a:bodyPr wrap="square" rtlCol="0">
            <a:spAutoFit/>
          </a:bodyPr>
          <a:lstStyle/>
          <a:p>
            <a:r>
              <a:rPr kumimoji="1" lang="ja-JP" altLang="en-US" sz="1050" dirty="0"/>
              <a:t>　　　　　　（ｎ＝</a:t>
            </a:r>
            <a:r>
              <a:rPr kumimoji="1" lang="en-US" altLang="ja-JP" sz="1050" dirty="0"/>
              <a:t>16</a:t>
            </a:r>
            <a:r>
              <a:rPr kumimoji="1" lang="ja-JP" altLang="en-US" sz="1050" dirty="0"/>
              <a:t>）</a:t>
            </a:r>
            <a:endParaRPr kumimoji="1" lang="en-US" altLang="ja-JP" sz="1050" dirty="0"/>
          </a:p>
          <a:p>
            <a:r>
              <a:rPr kumimoji="1" lang="ja-JP" altLang="en-US" sz="1050" dirty="0"/>
              <a:t>平均：</a:t>
            </a:r>
            <a:r>
              <a:rPr kumimoji="1" lang="en-US" altLang="ja-JP" sz="1050" dirty="0"/>
              <a:t>4</a:t>
            </a:r>
            <a:r>
              <a:rPr kumimoji="1" lang="ja-JP" altLang="en-US" sz="1050" dirty="0"/>
              <a:t>件　　</a:t>
            </a:r>
            <a:endParaRPr kumimoji="1" lang="en-US" altLang="ja-JP" sz="1050" dirty="0"/>
          </a:p>
          <a:p>
            <a:r>
              <a:rPr kumimoji="1" lang="ja-JP" altLang="en-US" sz="1050" dirty="0"/>
              <a:t>中央値：</a:t>
            </a:r>
            <a:r>
              <a:rPr kumimoji="1" lang="en-US" altLang="ja-JP" sz="1050" dirty="0"/>
              <a:t>2</a:t>
            </a:r>
            <a:r>
              <a:rPr kumimoji="1" lang="ja-JP" altLang="en-US" sz="1050" dirty="0"/>
              <a:t>件</a:t>
            </a:r>
            <a:endParaRPr kumimoji="1" lang="en-US" altLang="ja-JP" sz="1050" dirty="0"/>
          </a:p>
          <a:p>
            <a:r>
              <a:rPr kumimoji="1" lang="ja-JP" altLang="en-US" sz="1050" dirty="0"/>
              <a:t>最大値：</a:t>
            </a:r>
            <a:r>
              <a:rPr kumimoji="1" lang="en-US" altLang="ja-JP" sz="1050" dirty="0"/>
              <a:t>20</a:t>
            </a:r>
            <a:r>
              <a:rPr kumimoji="1" lang="ja-JP" altLang="en-US" sz="1050" dirty="0"/>
              <a:t>件</a:t>
            </a:r>
          </a:p>
        </p:txBody>
      </p:sp>
      <p:sp>
        <p:nvSpPr>
          <p:cNvPr id="15" name="テキスト ボックス 14">
            <a:extLst>
              <a:ext uri="{FF2B5EF4-FFF2-40B4-BE49-F238E27FC236}">
                <a16:creationId xmlns:a16="http://schemas.microsoft.com/office/drawing/2014/main" id="{4E5BB381-46FC-434D-8BD7-908D86EBF425}"/>
              </a:ext>
            </a:extLst>
          </p:cNvPr>
          <p:cNvSpPr txBox="1"/>
          <p:nvPr/>
        </p:nvSpPr>
        <p:spPr>
          <a:xfrm>
            <a:off x="7223760" y="3059668"/>
            <a:ext cx="1920240" cy="738664"/>
          </a:xfrm>
          <a:prstGeom prst="rect">
            <a:avLst/>
          </a:prstGeom>
          <a:noFill/>
        </p:spPr>
        <p:txBody>
          <a:bodyPr wrap="square" rtlCol="0">
            <a:spAutoFit/>
          </a:bodyPr>
          <a:lstStyle/>
          <a:p>
            <a:r>
              <a:rPr kumimoji="1" lang="ja-JP" altLang="en-US" sz="1050" dirty="0"/>
              <a:t>　　　　　　　　（ｎ＝</a:t>
            </a:r>
            <a:r>
              <a:rPr kumimoji="1" lang="en-US" altLang="ja-JP" sz="1050" dirty="0"/>
              <a:t>16</a:t>
            </a:r>
            <a:r>
              <a:rPr kumimoji="1" lang="ja-JP" altLang="en-US" sz="1050" dirty="0"/>
              <a:t>）</a:t>
            </a:r>
            <a:endParaRPr kumimoji="1" lang="en-US" altLang="ja-JP" sz="1050" dirty="0"/>
          </a:p>
          <a:p>
            <a:r>
              <a:rPr kumimoji="1" lang="ja-JP" altLang="en-US" sz="1050" dirty="0"/>
              <a:t>平均：</a:t>
            </a:r>
            <a:r>
              <a:rPr kumimoji="1" lang="en-US" altLang="ja-JP" sz="1050" dirty="0"/>
              <a:t>1,553, 078</a:t>
            </a:r>
            <a:r>
              <a:rPr kumimoji="1" lang="ja-JP" altLang="en-US" sz="1050" dirty="0"/>
              <a:t>円</a:t>
            </a:r>
            <a:endParaRPr kumimoji="1" lang="en-US" altLang="ja-JP" sz="1050" dirty="0"/>
          </a:p>
          <a:p>
            <a:r>
              <a:rPr kumimoji="1" lang="ja-JP" altLang="en-US" sz="1050" dirty="0"/>
              <a:t>中央値：</a:t>
            </a:r>
            <a:r>
              <a:rPr kumimoji="1" lang="en-US" altLang="ja-JP" sz="1050" dirty="0"/>
              <a:t>133,216</a:t>
            </a:r>
            <a:r>
              <a:rPr kumimoji="1" lang="ja-JP" altLang="en-US" sz="1050" dirty="0"/>
              <a:t>円</a:t>
            </a:r>
            <a:endParaRPr kumimoji="1" lang="en-US" altLang="ja-JP" sz="1050" dirty="0"/>
          </a:p>
          <a:p>
            <a:r>
              <a:rPr kumimoji="1" lang="ja-JP" altLang="en-US" sz="1050" dirty="0"/>
              <a:t>最大値：</a:t>
            </a:r>
            <a:r>
              <a:rPr kumimoji="1" lang="en-US" altLang="ja-JP" sz="1050" dirty="0"/>
              <a:t>9,000,000</a:t>
            </a:r>
            <a:r>
              <a:rPr kumimoji="1" lang="ja-JP" altLang="en-US" sz="1050" dirty="0"/>
              <a:t>円</a:t>
            </a:r>
          </a:p>
        </p:txBody>
      </p:sp>
      <p:sp>
        <p:nvSpPr>
          <p:cNvPr id="3" name="テキスト ボックス 2">
            <a:extLst>
              <a:ext uri="{FF2B5EF4-FFF2-40B4-BE49-F238E27FC236}">
                <a16:creationId xmlns:a16="http://schemas.microsoft.com/office/drawing/2014/main" id="{5E71A732-3BB0-4404-8C2A-9C6529D75E10}"/>
              </a:ext>
            </a:extLst>
          </p:cNvPr>
          <p:cNvSpPr txBox="1"/>
          <p:nvPr/>
        </p:nvSpPr>
        <p:spPr>
          <a:xfrm>
            <a:off x="631085" y="894973"/>
            <a:ext cx="338554" cy="1748473"/>
          </a:xfrm>
          <a:prstGeom prst="rect">
            <a:avLst/>
          </a:prstGeom>
          <a:noFill/>
          <a:ln>
            <a:solidFill>
              <a:schemeClr val="tx1"/>
            </a:solidFill>
          </a:ln>
        </p:spPr>
        <p:txBody>
          <a:bodyPr vert="eaVert" wrap="square" rtlCol="0">
            <a:spAutoFit/>
          </a:bodyPr>
          <a:lstStyle/>
          <a:p>
            <a:r>
              <a:rPr kumimoji="1" lang="ja-JP" altLang="en-US" sz="1000" dirty="0"/>
              <a:t>未収金発生件数と医療機関数</a:t>
            </a:r>
          </a:p>
        </p:txBody>
      </p:sp>
      <p:graphicFrame>
        <p:nvGraphicFramePr>
          <p:cNvPr id="10" name="グラフ 9">
            <a:extLst>
              <a:ext uri="{FF2B5EF4-FFF2-40B4-BE49-F238E27FC236}">
                <a16:creationId xmlns:a16="http://schemas.microsoft.com/office/drawing/2014/main" id="{41CA251F-E33B-43D2-AAA7-34E17771B613}"/>
              </a:ext>
            </a:extLst>
          </p:cNvPr>
          <p:cNvGraphicFramePr/>
          <p:nvPr>
            <p:extLst>
              <p:ext uri="{D42A27DB-BD31-4B8C-83A1-F6EECF244321}">
                <p14:modId xmlns:p14="http://schemas.microsoft.com/office/powerpoint/2010/main" val="3659736650"/>
              </p:ext>
            </p:extLst>
          </p:nvPr>
        </p:nvGraphicFramePr>
        <p:xfrm>
          <a:off x="1359998" y="966957"/>
          <a:ext cx="5863762" cy="161497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22">
            <a:extLst>
              <a:ext uri="{FF2B5EF4-FFF2-40B4-BE49-F238E27FC236}">
                <a16:creationId xmlns:a16="http://schemas.microsoft.com/office/drawing/2014/main" id="{0AECE921-C89D-4328-962F-05210CC252A3}"/>
              </a:ext>
            </a:extLst>
          </p:cNvPr>
          <p:cNvSpPr txBox="1"/>
          <p:nvPr/>
        </p:nvSpPr>
        <p:spPr>
          <a:xfrm>
            <a:off x="634035" y="2728286"/>
            <a:ext cx="338554" cy="1748472"/>
          </a:xfrm>
          <a:prstGeom prst="rect">
            <a:avLst/>
          </a:prstGeom>
          <a:noFill/>
          <a:ln>
            <a:solidFill>
              <a:schemeClr val="tx1"/>
            </a:solidFill>
          </a:ln>
        </p:spPr>
        <p:txBody>
          <a:bodyPr vert="eaVert" wrap="square" rtlCol="0">
            <a:spAutoFit/>
          </a:bodyPr>
          <a:lstStyle/>
          <a:p>
            <a:r>
              <a:rPr kumimoji="1" lang="ja-JP" altLang="en-US" sz="1000" dirty="0"/>
              <a:t>未収金発生総額と医療機関数</a:t>
            </a:r>
            <a:endParaRPr kumimoji="1" lang="en-US" altLang="ja-JP" sz="1000" dirty="0"/>
          </a:p>
        </p:txBody>
      </p:sp>
      <p:graphicFrame>
        <p:nvGraphicFramePr>
          <p:cNvPr id="14" name="グラフ 13">
            <a:extLst>
              <a:ext uri="{FF2B5EF4-FFF2-40B4-BE49-F238E27FC236}">
                <a16:creationId xmlns:a16="http://schemas.microsoft.com/office/drawing/2014/main" id="{67A4827F-A219-4D12-915C-D46540C2AC85}"/>
              </a:ext>
            </a:extLst>
          </p:cNvPr>
          <p:cNvGraphicFramePr/>
          <p:nvPr>
            <p:extLst>
              <p:ext uri="{D42A27DB-BD31-4B8C-83A1-F6EECF244321}">
                <p14:modId xmlns:p14="http://schemas.microsoft.com/office/powerpoint/2010/main" val="393057840"/>
              </p:ext>
            </p:extLst>
          </p:nvPr>
        </p:nvGraphicFramePr>
        <p:xfrm>
          <a:off x="1359998" y="2765201"/>
          <a:ext cx="5863761" cy="1667436"/>
        </p:xfrm>
        <a:graphic>
          <a:graphicData uri="http://schemas.openxmlformats.org/drawingml/2006/chart">
            <c:chart xmlns:c="http://schemas.openxmlformats.org/drawingml/2006/chart" xmlns:r="http://schemas.openxmlformats.org/officeDocument/2006/relationships" r:id="rId4"/>
          </a:graphicData>
        </a:graphic>
      </p:graphicFrame>
      <p:sp>
        <p:nvSpPr>
          <p:cNvPr id="24" name="テキスト ボックス 23">
            <a:extLst>
              <a:ext uri="{FF2B5EF4-FFF2-40B4-BE49-F238E27FC236}">
                <a16:creationId xmlns:a16="http://schemas.microsoft.com/office/drawing/2014/main" id="{6BC9C158-294D-4C47-9B20-96F9316D222E}"/>
              </a:ext>
            </a:extLst>
          </p:cNvPr>
          <p:cNvSpPr txBox="1"/>
          <p:nvPr/>
        </p:nvSpPr>
        <p:spPr>
          <a:xfrm>
            <a:off x="623518" y="4561599"/>
            <a:ext cx="349070" cy="2159878"/>
          </a:xfrm>
          <a:prstGeom prst="rect">
            <a:avLst/>
          </a:prstGeom>
          <a:noFill/>
          <a:ln>
            <a:solidFill>
              <a:schemeClr val="tx1"/>
            </a:solidFill>
          </a:ln>
        </p:spPr>
        <p:txBody>
          <a:bodyPr vert="eaVert" wrap="square" rtlCol="0">
            <a:spAutoFit/>
          </a:bodyPr>
          <a:lstStyle/>
          <a:p>
            <a:r>
              <a:rPr kumimoji="1" lang="ja-JP" altLang="en-US" sz="1050" dirty="0"/>
              <a:t>過去３か年の</a:t>
            </a:r>
            <a:r>
              <a:rPr kumimoji="1" lang="en-US" altLang="ja-JP" sz="1050" dirty="0"/>
              <a:t>1</a:t>
            </a:r>
            <a:r>
              <a:rPr kumimoji="1" lang="ja-JP" altLang="en-US" sz="1050" dirty="0"/>
              <a:t>件あたりの最高額</a:t>
            </a:r>
          </a:p>
        </p:txBody>
      </p:sp>
      <p:graphicFrame>
        <p:nvGraphicFramePr>
          <p:cNvPr id="27" name="グラフ 26">
            <a:extLst>
              <a:ext uri="{FF2B5EF4-FFF2-40B4-BE49-F238E27FC236}">
                <a16:creationId xmlns:a16="http://schemas.microsoft.com/office/drawing/2014/main" id="{63A6C6A6-5566-413E-80A2-8231A95102AE}"/>
              </a:ext>
            </a:extLst>
          </p:cNvPr>
          <p:cNvGraphicFramePr/>
          <p:nvPr>
            <p:extLst>
              <p:ext uri="{D42A27DB-BD31-4B8C-83A1-F6EECF244321}">
                <p14:modId xmlns:p14="http://schemas.microsoft.com/office/powerpoint/2010/main" val="3152462951"/>
              </p:ext>
            </p:extLst>
          </p:nvPr>
        </p:nvGraphicFramePr>
        <p:xfrm>
          <a:off x="1359998" y="4561597"/>
          <a:ext cx="5863762" cy="2159879"/>
        </p:xfrm>
        <a:graphic>
          <a:graphicData uri="http://schemas.openxmlformats.org/drawingml/2006/chart">
            <c:chart xmlns:c="http://schemas.openxmlformats.org/drawingml/2006/chart" xmlns:r="http://schemas.openxmlformats.org/officeDocument/2006/relationships" r:id="rId5"/>
          </a:graphicData>
        </a:graphic>
      </p:graphicFrame>
      <p:sp>
        <p:nvSpPr>
          <p:cNvPr id="28" name="テキスト ボックス 27">
            <a:extLst>
              <a:ext uri="{FF2B5EF4-FFF2-40B4-BE49-F238E27FC236}">
                <a16:creationId xmlns:a16="http://schemas.microsoft.com/office/drawing/2014/main" id="{20FBEE10-510E-4038-81D8-E780444F679C}"/>
              </a:ext>
            </a:extLst>
          </p:cNvPr>
          <p:cNvSpPr txBox="1"/>
          <p:nvPr/>
        </p:nvSpPr>
        <p:spPr>
          <a:xfrm>
            <a:off x="7223760" y="5253985"/>
            <a:ext cx="1920240" cy="738664"/>
          </a:xfrm>
          <a:prstGeom prst="rect">
            <a:avLst/>
          </a:prstGeom>
          <a:noFill/>
        </p:spPr>
        <p:txBody>
          <a:bodyPr wrap="square" rtlCol="0">
            <a:spAutoFit/>
          </a:bodyPr>
          <a:lstStyle/>
          <a:p>
            <a:r>
              <a:rPr kumimoji="1" lang="ja-JP" altLang="en-US" sz="1050" dirty="0"/>
              <a:t>　　　　　　　　（ｎ＝</a:t>
            </a:r>
            <a:r>
              <a:rPr kumimoji="1" lang="en-US" altLang="ja-JP" sz="1050" dirty="0"/>
              <a:t>18</a:t>
            </a:r>
            <a:r>
              <a:rPr kumimoji="1" lang="ja-JP" altLang="en-US" sz="1050" dirty="0"/>
              <a:t>）</a:t>
            </a:r>
            <a:endParaRPr kumimoji="1" lang="en-US" altLang="ja-JP" sz="1050" dirty="0"/>
          </a:p>
          <a:p>
            <a:r>
              <a:rPr kumimoji="1" lang="ja-JP" altLang="en-US" sz="1050" dirty="0"/>
              <a:t>平均：</a:t>
            </a:r>
            <a:r>
              <a:rPr kumimoji="1" lang="en-US" altLang="ja-JP" sz="1050" dirty="0"/>
              <a:t>2,488, 287</a:t>
            </a:r>
            <a:r>
              <a:rPr kumimoji="1" lang="ja-JP" altLang="en-US" sz="1050" dirty="0"/>
              <a:t>円</a:t>
            </a:r>
            <a:endParaRPr kumimoji="1" lang="en-US" altLang="ja-JP" sz="1050" dirty="0"/>
          </a:p>
          <a:p>
            <a:r>
              <a:rPr kumimoji="1" lang="ja-JP" altLang="en-US" sz="1050" dirty="0"/>
              <a:t>中央値：</a:t>
            </a:r>
            <a:r>
              <a:rPr kumimoji="1" lang="en-US" altLang="ja-JP" sz="1050" dirty="0"/>
              <a:t>177, 154</a:t>
            </a:r>
            <a:r>
              <a:rPr kumimoji="1" lang="ja-JP" altLang="en-US" sz="1050" dirty="0"/>
              <a:t>円</a:t>
            </a:r>
            <a:endParaRPr kumimoji="1" lang="en-US" altLang="ja-JP" sz="1050" dirty="0"/>
          </a:p>
          <a:p>
            <a:r>
              <a:rPr kumimoji="1" lang="ja-JP" altLang="en-US" sz="1050" dirty="0"/>
              <a:t>最大値：</a:t>
            </a:r>
            <a:r>
              <a:rPr kumimoji="1" lang="en-US" altLang="ja-JP" sz="1050" dirty="0"/>
              <a:t>21,509,220</a:t>
            </a:r>
            <a:r>
              <a:rPr kumimoji="1" lang="ja-JP" altLang="en-US" sz="1050" dirty="0"/>
              <a:t>円</a:t>
            </a:r>
          </a:p>
        </p:txBody>
      </p:sp>
      <p:sp>
        <p:nvSpPr>
          <p:cNvPr id="29" name="テキスト ボックス 28">
            <a:extLst>
              <a:ext uri="{FF2B5EF4-FFF2-40B4-BE49-F238E27FC236}">
                <a16:creationId xmlns:a16="http://schemas.microsoft.com/office/drawing/2014/main" id="{3A2F8227-6925-4B9B-945F-C2A650E9F85E}"/>
              </a:ext>
            </a:extLst>
          </p:cNvPr>
          <p:cNvSpPr txBox="1"/>
          <p:nvPr/>
        </p:nvSpPr>
        <p:spPr>
          <a:xfrm>
            <a:off x="527132" y="645317"/>
            <a:ext cx="7672647" cy="307777"/>
          </a:xfrm>
          <a:prstGeom prst="rect">
            <a:avLst/>
          </a:prstGeom>
          <a:noFill/>
        </p:spPr>
        <p:txBody>
          <a:bodyPr wrap="square" rtlCol="0">
            <a:spAutoFit/>
          </a:bodyPr>
          <a:lstStyle/>
          <a:p>
            <a:r>
              <a:rPr lang="ja-JP" altLang="en-US" sz="1400" b="1" dirty="0">
                <a:solidFill>
                  <a:schemeClr val="tx1"/>
                </a:solidFill>
                <a:latin typeface="メイリオ" panose="020B0604030504040204" pitchFamily="50" charset="-128"/>
                <a:ea typeface="メイリオ" panose="020B0604030504040204" pitchFamily="50" charset="-128"/>
                <a:cs typeface="Meiryo UI" pitchFamily="50" charset="-128"/>
              </a:rPr>
              <a:t>◆直近会計年度（前年度１年間）の訪日外国人患者による未収金の詳細</a:t>
            </a:r>
            <a:r>
              <a:rPr kumimoji="1" lang="ja-JP" altLang="en-US" sz="1400" b="1" dirty="0">
                <a:solidFill>
                  <a:schemeClr val="tx1"/>
                </a:solidFill>
                <a:latin typeface="メイリオ" panose="020B0604030504040204" pitchFamily="50" charset="-128"/>
                <a:ea typeface="メイリオ" panose="020B0604030504040204" pitchFamily="50" charset="-128"/>
              </a:rPr>
              <a:t>　</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6" name="スライド番号プレースホルダ 10">
            <a:extLst>
              <a:ext uri="{FF2B5EF4-FFF2-40B4-BE49-F238E27FC236}">
                <a16:creationId xmlns:a16="http://schemas.microsoft.com/office/drawing/2014/main" id="{B1C74E12-B620-4F1D-AD5E-A1224BCF980E}"/>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12</a:t>
            </a:fld>
            <a:endParaRPr kumimoji="1" lang="ja-JP" altLang="en-US" sz="2000" dirty="0"/>
          </a:p>
        </p:txBody>
      </p:sp>
    </p:spTree>
    <p:extLst>
      <p:ext uri="{BB962C8B-B14F-4D97-AF65-F5344CB8AC3E}">
        <p14:creationId xmlns:p14="http://schemas.microsoft.com/office/powerpoint/2010/main" val="416706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96255" y="159665"/>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6" name="テキスト ボックス 5">
            <a:extLst>
              <a:ext uri="{FF2B5EF4-FFF2-40B4-BE49-F238E27FC236}">
                <a16:creationId xmlns:a16="http://schemas.microsoft.com/office/drawing/2014/main" id="{E00EEAAA-0061-4BA6-8234-68C76DA2C39C}"/>
              </a:ext>
            </a:extLst>
          </p:cNvPr>
          <p:cNvSpPr txBox="1"/>
          <p:nvPr/>
        </p:nvSpPr>
        <p:spPr>
          <a:xfrm>
            <a:off x="7052481" y="1437360"/>
            <a:ext cx="1770611" cy="577081"/>
          </a:xfrm>
          <a:prstGeom prst="rect">
            <a:avLst/>
          </a:prstGeom>
          <a:noFill/>
        </p:spPr>
        <p:txBody>
          <a:bodyPr wrap="square" rtlCol="0">
            <a:spAutoFit/>
          </a:bodyPr>
          <a:lstStyle/>
          <a:p>
            <a:r>
              <a:rPr kumimoji="1" lang="ja-JP" altLang="en-US" sz="1050" dirty="0"/>
              <a:t>平均：</a:t>
            </a:r>
            <a:r>
              <a:rPr kumimoji="1" lang="en-US" altLang="ja-JP" sz="1050" dirty="0"/>
              <a:t>4.2</a:t>
            </a:r>
            <a:r>
              <a:rPr kumimoji="1" lang="ja-JP" altLang="en-US" sz="1050" dirty="0"/>
              <a:t>件　 （ｎ＝</a:t>
            </a:r>
            <a:r>
              <a:rPr kumimoji="1" lang="en-US" altLang="ja-JP" sz="1050" dirty="0"/>
              <a:t>15</a:t>
            </a:r>
            <a:r>
              <a:rPr kumimoji="1" lang="ja-JP" altLang="en-US" sz="1050" dirty="0"/>
              <a:t>）</a:t>
            </a:r>
            <a:endParaRPr kumimoji="1" lang="en-US" altLang="ja-JP" sz="1050" dirty="0"/>
          </a:p>
          <a:p>
            <a:r>
              <a:rPr kumimoji="1" lang="ja-JP" altLang="en-US" sz="1050" dirty="0"/>
              <a:t>中央値：</a:t>
            </a:r>
            <a:r>
              <a:rPr kumimoji="1" lang="en-US" altLang="ja-JP" sz="1050" dirty="0"/>
              <a:t>2</a:t>
            </a:r>
            <a:r>
              <a:rPr kumimoji="1" lang="ja-JP" altLang="en-US" sz="1050" dirty="0"/>
              <a:t>件</a:t>
            </a:r>
            <a:endParaRPr kumimoji="1" lang="en-US" altLang="ja-JP" sz="1050" dirty="0"/>
          </a:p>
          <a:p>
            <a:r>
              <a:rPr kumimoji="1" lang="ja-JP" altLang="en-US" sz="1050" dirty="0"/>
              <a:t>最大値：</a:t>
            </a:r>
            <a:r>
              <a:rPr kumimoji="1" lang="en-US" altLang="ja-JP" sz="1050" dirty="0"/>
              <a:t>20</a:t>
            </a:r>
            <a:r>
              <a:rPr kumimoji="1" lang="ja-JP" altLang="en-US" sz="1050" dirty="0"/>
              <a:t>件</a:t>
            </a:r>
          </a:p>
        </p:txBody>
      </p:sp>
      <p:sp>
        <p:nvSpPr>
          <p:cNvPr id="15" name="テキスト ボックス 14">
            <a:extLst>
              <a:ext uri="{FF2B5EF4-FFF2-40B4-BE49-F238E27FC236}">
                <a16:creationId xmlns:a16="http://schemas.microsoft.com/office/drawing/2014/main" id="{4E5BB381-46FC-434D-8BD7-908D86EBF425}"/>
              </a:ext>
            </a:extLst>
          </p:cNvPr>
          <p:cNvSpPr txBox="1"/>
          <p:nvPr/>
        </p:nvSpPr>
        <p:spPr>
          <a:xfrm>
            <a:off x="7027369" y="3140459"/>
            <a:ext cx="2011680" cy="577081"/>
          </a:xfrm>
          <a:prstGeom prst="rect">
            <a:avLst/>
          </a:prstGeom>
          <a:noFill/>
        </p:spPr>
        <p:txBody>
          <a:bodyPr wrap="square" rtlCol="0">
            <a:spAutoFit/>
          </a:bodyPr>
          <a:lstStyle/>
          <a:p>
            <a:r>
              <a:rPr kumimoji="1" lang="ja-JP" altLang="en-US" sz="1050" dirty="0"/>
              <a:t>平均：</a:t>
            </a:r>
            <a:r>
              <a:rPr kumimoji="1" lang="en-US" altLang="ja-JP" sz="1050" dirty="0"/>
              <a:t>1,655,517</a:t>
            </a:r>
            <a:r>
              <a:rPr kumimoji="1" lang="ja-JP" altLang="en-US" sz="1050" dirty="0"/>
              <a:t>円（ｎ＝</a:t>
            </a:r>
            <a:r>
              <a:rPr kumimoji="1" lang="en-US" altLang="ja-JP" sz="1050" dirty="0"/>
              <a:t>15</a:t>
            </a:r>
            <a:r>
              <a:rPr kumimoji="1" lang="ja-JP" altLang="en-US" sz="1050" dirty="0"/>
              <a:t>）</a:t>
            </a:r>
            <a:endParaRPr kumimoji="1" lang="en-US" altLang="ja-JP" sz="1050" dirty="0"/>
          </a:p>
          <a:p>
            <a:r>
              <a:rPr kumimoji="1" lang="ja-JP" altLang="en-US" sz="1050" dirty="0"/>
              <a:t>中央値：</a:t>
            </a:r>
            <a:r>
              <a:rPr kumimoji="1" lang="en-US" altLang="ja-JP" sz="1050" dirty="0"/>
              <a:t>154,308</a:t>
            </a:r>
            <a:r>
              <a:rPr kumimoji="1" lang="ja-JP" altLang="en-US" sz="1050" dirty="0"/>
              <a:t>円</a:t>
            </a:r>
            <a:endParaRPr kumimoji="1" lang="en-US" altLang="ja-JP" sz="1050" dirty="0"/>
          </a:p>
          <a:p>
            <a:r>
              <a:rPr kumimoji="1" lang="ja-JP" altLang="en-US" sz="1050" dirty="0"/>
              <a:t>最大値：</a:t>
            </a:r>
            <a:r>
              <a:rPr kumimoji="1" lang="en-US" altLang="ja-JP" sz="1050" dirty="0"/>
              <a:t>9,000,000</a:t>
            </a:r>
            <a:r>
              <a:rPr kumimoji="1" lang="ja-JP" altLang="en-US" sz="1050" dirty="0"/>
              <a:t>円</a:t>
            </a:r>
          </a:p>
        </p:txBody>
      </p:sp>
      <p:sp>
        <p:nvSpPr>
          <p:cNvPr id="3" name="テキスト ボックス 2">
            <a:extLst>
              <a:ext uri="{FF2B5EF4-FFF2-40B4-BE49-F238E27FC236}">
                <a16:creationId xmlns:a16="http://schemas.microsoft.com/office/drawing/2014/main" id="{5E71A732-3BB0-4404-8C2A-9C6529D75E10}"/>
              </a:ext>
            </a:extLst>
          </p:cNvPr>
          <p:cNvSpPr txBox="1"/>
          <p:nvPr/>
        </p:nvSpPr>
        <p:spPr>
          <a:xfrm>
            <a:off x="615695" y="894974"/>
            <a:ext cx="353943" cy="1667436"/>
          </a:xfrm>
          <a:prstGeom prst="rect">
            <a:avLst/>
          </a:prstGeom>
          <a:noFill/>
          <a:ln>
            <a:solidFill>
              <a:schemeClr val="tx1"/>
            </a:solidFill>
          </a:ln>
        </p:spPr>
        <p:txBody>
          <a:bodyPr vert="eaVert" wrap="square" rtlCol="0">
            <a:spAutoFit/>
          </a:bodyPr>
          <a:lstStyle/>
          <a:p>
            <a:r>
              <a:rPr kumimoji="1" lang="ja-JP" altLang="en-US" sz="1100" dirty="0"/>
              <a:t>未収金発生件数と病院数</a:t>
            </a:r>
          </a:p>
        </p:txBody>
      </p:sp>
      <p:graphicFrame>
        <p:nvGraphicFramePr>
          <p:cNvPr id="10" name="グラフ 9">
            <a:extLst>
              <a:ext uri="{FF2B5EF4-FFF2-40B4-BE49-F238E27FC236}">
                <a16:creationId xmlns:a16="http://schemas.microsoft.com/office/drawing/2014/main" id="{41CA251F-E33B-43D2-AAA7-34E17771B613}"/>
              </a:ext>
            </a:extLst>
          </p:cNvPr>
          <p:cNvGraphicFramePr/>
          <p:nvPr>
            <p:extLst>
              <p:ext uri="{D42A27DB-BD31-4B8C-83A1-F6EECF244321}">
                <p14:modId xmlns:p14="http://schemas.microsoft.com/office/powerpoint/2010/main" val="1275650314"/>
              </p:ext>
            </p:extLst>
          </p:nvPr>
        </p:nvGraphicFramePr>
        <p:xfrm>
          <a:off x="1178154" y="921207"/>
          <a:ext cx="5863762" cy="161497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22">
            <a:extLst>
              <a:ext uri="{FF2B5EF4-FFF2-40B4-BE49-F238E27FC236}">
                <a16:creationId xmlns:a16="http://schemas.microsoft.com/office/drawing/2014/main" id="{0AECE921-C89D-4328-962F-05210CC252A3}"/>
              </a:ext>
            </a:extLst>
          </p:cNvPr>
          <p:cNvSpPr txBox="1"/>
          <p:nvPr/>
        </p:nvSpPr>
        <p:spPr>
          <a:xfrm>
            <a:off x="618645" y="2728286"/>
            <a:ext cx="353943" cy="1667436"/>
          </a:xfrm>
          <a:prstGeom prst="rect">
            <a:avLst/>
          </a:prstGeom>
          <a:noFill/>
          <a:ln>
            <a:solidFill>
              <a:schemeClr val="tx1"/>
            </a:solidFill>
          </a:ln>
        </p:spPr>
        <p:txBody>
          <a:bodyPr vert="eaVert" wrap="square" rtlCol="0">
            <a:spAutoFit/>
          </a:bodyPr>
          <a:lstStyle/>
          <a:p>
            <a:r>
              <a:rPr kumimoji="1" lang="ja-JP" altLang="en-US" sz="1100" dirty="0"/>
              <a:t>未収金発生総額と病院数</a:t>
            </a:r>
          </a:p>
        </p:txBody>
      </p:sp>
      <p:graphicFrame>
        <p:nvGraphicFramePr>
          <p:cNvPr id="14" name="グラフ 13">
            <a:extLst>
              <a:ext uri="{FF2B5EF4-FFF2-40B4-BE49-F238E27FC236}">
                <a16:creationId xmlns:a16="http://schemas.microsoft.com/office/drawing/2014/main" id="{67A4827F-A219-4D12-915C-D46540C2AC85}"/>
              </a:ext>
            </a:extLst>
          </p:cNvPr>
          <p:cNvGraphicFramePr/>
          <p:nvPr>
            <p:extLst>
              <p:ext uri="{D42A27DB-BD31-4B8C-83A1-F6EECF244321}">
                <p14:modId xmlns:p14="http://schemas.microsoft.com/office/powerpoint/2010/main" val="3942653610"/>
              </p:ext>
            </p:extLst>
          </p:nvPr>
        </p:nvGraphicFramePr>
        <p:xfrm>
          <a:off x="1166293" y="2720339"/>
          <a:ext cx="5863761" cy="1667436"/>
        </p:xfrm>
        <a:graphic>
          <a:graphicData uri="http://schemas.openxmlformats.org/drawingml/2006/chart">
            <c:chart xmlns:c="http://schemas.openxmlformats.org/drawingml/2006/chart" xmlns:r="http://schemas.openxmlformats.org/officeDocument/2006/relationships" r:id="rId4"/>
          </a:graphicData>
        </a:graphic>
      </p:graphicFrame>
      <p:sp>
        <p:nvSpPr>
          <p:cNvPr id="24" name="テキスト ボックス 23">
            <a:extLst>
              <a:ext uri="{FF2B5EF4-FFF2-40B4-BE49-F238E27FC236}">
                <a16:creationId xmlns:a16="http://schemas.microsoft.com/office/drawing/2014/main" id="{6BC9C158-294D-4C47-9B20-96F9316D222E}"/>
              </a:ext>
            </a:extLst>
          </p:cNvPr>
          <p:cNvSpPr txBox="1"/>
          <p:nvPr/>
        </p:nvSpPr>
        <p:spPr>
          <a:xfrm>
            <a:off x="623518" y="4561598"/>
            <a:ext cx="349070" cy="2221587"/>
          </a:xfrm>
          <a:prstGeom prst="rect">
            <a:avLst/>
          </a:prstGeom>
          <a:noFill/>
          <a:ln>
            <a:solidFill>
              <a:schemeClr val="tx1"/>
            </a:solidFill>
          </a:ln>
        </p:spPr>
        <p:txBody>
          <a:bodyPr vert="eaVert" wrap="square" rtlCol="0">
            <a:spAutoFit/>
          </a:bodyPr>
          <a:lstStyle/>
          <a:p>
            <a:r>
              <a:rPr kumimoji="1" lang="ja-JP" altLang="en-US" sz="1050" dirty="0"/>
              <a:t>過去３か年の</a:t>
            </a:r>
            <a:r>
              <a:rPr kumimoji="1" lang="en-US" altLang="ja-JP" sz="1050" dirty="0"/>
              <a:t>1</a:t>
            </a:r>
            <a:r>
              <a:rPr kumimoji="1" lang="ja-JP" altLang="en-US" sz="1050" dirty="0"/>
              <a:t>件あたりの最高額</a:t>
            </a:r>
          </a:p>
        </p:txBody>
      </p:sp>
      <p:graphicFrame>
        <p:nvGraphicFramePr>
          <p:cNvPr id="27" name="グラフ 26">
            <a:extLst>
              <a:ext uri="{FF2B5EF4-FFF2-40B4-BE49-F238E27FC236}">
                <a16:creationId xmlns:a16="http://schemas.microsoft.com/office/drawing/2014/main" id="{63A6C6A6-5566-413E-80A2-8231A95102AE}"/>
              </a:ext>
            </a:extLst>
          </p:cNvPr>
          <p:cNvGraphicFramePr/>
          <p:nvPr>
            <p:extLst>
              <p:ext uri="{D42A27DB-BD31-4B8C-83A1-F6EECF244321}">
                <p14:modId xmlns:p14="http://schemas.microsoft.com/office/powerpoint/2010/main" val="2330576140"/>
              </p:ext>
            </p:extLst>
          </p:nvPr>
        </p:nvGraphicFramePr>
        <p:xfrm>
          <a:off x="1166293" y="4561597"/>
          <a:ext cx="5875623" cy="2159879"/>
        </p:xfrm>
        <a:graphic>
          <a:graphicData uri="http://schemas.openxmlformats.org/drawingml/2006/chart">
            <c:chart xmlns:c="http://schemas.openxmlformats.org/drawingml/2006/chart" xmlns:r="http://schemas.openxmlformats.org/officeDocument/2006/relationships" r:id="rId5"/>
          </a:graphicData>
        </a:graphic>
      </p:graphicFrame>
      <p:sp>
        <p:nvSpPr>
          <p:cNvPr id="28" name="テキスト ボックス 27">
            <a:extLst>
              <a:ext uri="{FF2B5EF4-FFF2-40B4-BE49-F238E27FC236}">
                <a16:creationId xmlns:a16="http://schemas.microsoft.com/office/drawing/2014/main" id="{20FBEE10-510E-4038-81D8-E780444F679C}"/>
              </a:ext>
            </a:extLst>
          </p:cNvPr>
          <p:cNvSpPr txBox="1"/>
          <p:nvPr/>
        </p:nvSpPr>
        <p:spPr>
          <a:xfrm>
            <a:off x="7027369" y="5352995"/>
            <a:ext cx="2011680" cy="577081"/>
          </a:xfrm>
          <a:prstGeom prst="rect">
            <a:avLst/>
          </a:prstGeom>
          <a:noFill/>
        </p:spPr>
        <p:txBody>
          <a:bodyPr wrap="square" rtlCol="0">
            <a:spAutoFit/>
          </a:bodyPr>
          <a:lstStyle/>
          <a:p>
            <a:r>
              <a:rPr kumimoji="1" lang="ja-JP" altLang="en-US" sz="1050" dirty="0"/>
              <a:t>平均：</a:t>
            </a:r>
            <a:r>
              <a:rPr kumimoji="1" lang="en-US" altLang="ja-JP" sz="1050" dirty="0"/>
              <a:t>2,615,245</a:t>
            </a:r>
            <a:r>
              <a:rPr kumimoji="1" lang="ja-JP" altLang="en-US" sz="1050" dirty="0"/>
              <a:t>円（ｎ＝</a:t>
            </a:r>
            <a:r>
              <a:rPr kumimoji="1" lang="en-US" altLang="ja-JP" sz="1050" dirty="0"/>
              <a:t>17</a:t>
            </a:r>
            <a:r>
              <a:rPr kumimoji="1" lang="ja-JP" altLang="en-US" sz="1050" dirty="0"/>
              <a:t>）</a:t>
            </a:r>
            <a:endParaRPr kumimoji="1" lang="en-US" altLang="ja-JP" sz="1050" dirty="0"/>
          </a:p>
          <a:p>
            <a:r>
              <a:rPr kumimoji="1" lang="ja-JP" altLang="en-US" sz="1050" dirty="0"/>
              <a:t>中央値：</a:t>
            </a:r>
            <a:r>
              <a:rPr kumimoji="1" lang="en-US" altLang="ja-JP" sz="1050" dirty="0"/>
              <a:t>154,308</a:t>
            </a:r>
            <a:r>
              <a:rPr kumimoji="1" lang="ja-JP" altLang="en-US" sz="1050" dirty="0"/>
              <a:t>円</a:t>
            </a:r>
            <a:endParaRPr kumimoji="1" lang="en-US" altLang="ja-JP" sz="1050" dirty="0"/>
          </a:p>
          <a:p>
            <a:r>
              <a:rPr kumimoji="1" lang="ja-JP" altLang="en-US" sz="1050" dirty="0"/>
              <a:t>最大値：</a:t>
            </a:r>
            <a:r>
              <a:rPr kumimoji="1" lang="en-US" altLang="ja-JP" sz="1050" dirty="0"/>
              <a:t>21,509,220</a:t>
            </a:r>
            <a:r>
              <a:rPr kumimoji="1" lang="ja-JP" altLang="en-US" sz="1050" dirty="0"/>
              <a:t>円</a:t>
            </a:r>
          </a:p>
        </p:txBody>
      </p:sp>
      <p:sp>
        <p:nvSpPr>
          <p:cNvPr id="29" name="テキスト ボックス 28">
            <a:extLst>
              <a:ext uri="{FF2B5EF4-FFF2-40B4-BE49-F238E27FC236}">
                <a16:creationId xmlns:a16="http://schemas.microsoft.com/office/drawing/2014/main" id="{3A2F8227-6925-4B9B-945F-C2A650E9F85E}"/>
              </a:ext>
            </a:extLst>
          </p:cNvPr>
          <p:cNvSpPr txBox="1"/>
          <p:nvPr/>
        </p:nvSpPr>
        <p:spPr>
          <a:xfrm>
            <a:off x="527132" y="645317"/>
            <a:ext cx="7672647" cy="307777"/>
          </a:xfrm>
          <a:prstGeom prst="rect">
            <a:avLst/>
          </a:prstGeom>
          <a:noFill/>
        </p:spPr>
        <p:txBody>
          <a:bodyPr wrap="square" rtlCol="0">
            <a:spAutoFit/>
          </a:bodyPr>
          <a:lstStyle/>
          <a:p>
            <a:r>
              <a:rPr lang="ja-JP" altLang="en-US" sz="1400" b="1" dirty="0">
                <a:solidFill>
                  <a:schemeClr val="tx1"/>
                </a:solidFill>
                <a:latin typeface="メイリオ" panose="020B0604030504040204" pitchFamily="50" charset="-128"/>
                <a:ea typeface="メイリオ" panose="020B0604030504040204" pitchFamily="50" charset="-128"/>
                <a:cs typeface="Meiryo UI" pitchFamily="50" charset="-128"/>
              </a:rPr>
              <a:t>◆直近会計年度（前年度１年間）の訪日外国人患者による未収金の詳細（病院のみ）</a:t>
            </a:r>
            <a:r>
              <a:rPr kumimoji="1" lang="ja-JP" altLang="en-US" sz="1400" b="1" dirty="0">
                <a:solidFill>
                  <a:schemeClr val="tx1"/>
                </a:solidFill>
                <a:latin typeface="メイリオ" panose="020B0604030504040204" pitchFamily="50" charset="-128"/>
                <a:ea typeface="メイリオ" panose="020B0604030504040204" pitchFamily="50" charset="-128"/>
              </a:rPr>
              <a:t>　　</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6" name="スライド番号プレースホルダ 10">
            <a:extLst>
              <a:ext uri="{FF2B5EF4-FFF2-40B4-BE49-F238E27FC236}">
                <a16:creationId xmlns:a16="http://schemas.microsoft.com/office/drawing/2014/main" id="{F2711DBF-0CBD-4E25-AD35-04DFDCB2EF23}"/>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13</a:t>
            </a:fld>
            <a:endParaRPr kumimoji="1" lang="ja-JP" altLang="en-US" sz="2000" dirty="0"/>
          </a:p>
        </p:txBody>
      </p:sp>
    </p:spTree>
    <p:extLst>
      <p:ext uri="{BB962C8B-B14F-4D97-AF65-F5344CB8AC3E}">
        <p14:creationId xmlns:p14="http://schemas.microsoft.com/office/powerpoint/2010/main" val="3010569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65130" y="158766"/>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238125" y="749721"/>
            <a:ext cx="743262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◆実施している未収金対策　</a:t>
            </a:r>
            <a:r>
              <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複数回答可</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graphicFrame>
        <p:nvGraphicFramePr>
          <p:cNvPr id="6" name="グラフ 5">
            <a:extLst>
              <a:ext uri="{FF2B5EF4-FFF2-40B4-BE49-F238E27FC236}">
                <a16:creationId xmlns:a16="http://schemas.microsoft.com/office/drawing/2014/main" id="{DCBC4841-78C6-49D9-A01D-55E64B7A1D9D}"/>
              </a:ext>
            </a:extLst>
          </p:cNvPr>
          <p:cNvGraphicFramePr/>
          <p:nvPr>
            <p:extLst>
              <p:ext uri="{D42A27DB-BD31-4B8C-83A1-F6EECF244321}">
                <p14:modId xmlns:p14="http://schemas.microsoft.com/office/powerpoint/2010/main" val="3007168431"/>
              </p:ext>
            </p:extLst>
          </p:nvPr>
        </p:nvGraphicFramePr>
        <p:xfrm>
          <a:off x="-692693" y="961710"/>
          <a:ext cx="9797142" cy="6253942"/>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1">
            <a:extLst>
              <a:ext uri="{FF2B5EF4-FFF2-40B4-BE49-F238E27FC236}">
                <a16:creationId xmlns:a16="http://schemas.microsoft.com/office/drawing/2014/main" id="{E51B3C68-9804-4DEF-A238-2E952D651E84}"/>
              </a:ext>
            </a:extLst>
          </p:cNvPr>
          <p:cNvSpPr txBox="1"/>
          <p:nvPr/>
        </p:nvSpPr>
        <p:spPr>
          <a:xfrm>
            <a:off x="8207157" y="740623"/>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n=88</a:t>
            </a:r>
            <a:r>
              <a:rPr lang="en-US" altLang="ja-JP" sz="1000" dirty="0">
                <a:latin typeface="+mj-ea"/>
                <a:ea typeface="+mj-ea"/>
              </a:rPr>
              <a:t>】</a:t>
            </a:r>
          </a:p>
          <a:p>
            <a:endParaRPr lang="en-US" altLang="ja-JP" sz="1050" dirty="0"/>
          </a:p>
          <a:p>
            <a:endParaRPr lang="ja-JP" altLang="en-US" sz="1050" dirty="0"/>
          </a:p>
        </p:txBody>
      </p:sp>
      <p:sp>
        <p:nvSpPr>
          <p:cNvPr id="3" name="テキスト ボックス 2">
            <a:extLst>
              <a:ext uri="{FF2B5EF4-FFF2-40B4-BE49-F238E27FC236}">
                <a16:creationId xmlns:a16="http://schemas.microsoft.com/office/drawing/2014/main" id="{FF2D09BB-F859-4B60-A214-C05BE9433081}"/>
              </a:ext>
            </a:extLst>
          </p:cNvPr>
          <p:cNvSpPr txBox="1"/>
          <p:nvPr/>
        </p:nvSpPr>
        <p:spPr>
          <a:xfrm>
            <a:off x="8515350" y="961710"/>
            <a:ext cx="723900" cy="215443"/>
          </a:xfrm>
          <a:prstGeom prst="rect">
            <a:avLst/>
          </a:prstGeom>
          <a:noFill/>
        </p:spPr>
        <p:txBody>
          <a:bodyPr wrap="square" rtlCol="0">
            <a:spAutoFit/>
          </a:bodyPr>
          <a:lstStyle/>
          <a:p>
            <a:r>
              <a:rPr kumimoji="1" lang="ja-JP" altLang="en-US" sz="800" dirty="0"/>
              <a:t>医療機関数</a:t>
            </a:r>
          </a:p>
        </p:txBody>
      </p:sp>
      <p:sp>
        <p:nvSpPr>
          <p:cNvPr id="10" name="スライド番号プレースホルダ 10">
            <a:extLst>
              <a:ext uri="{FF2B5EF4-FFF2-40B4-BE49-F238E27FC236}">
                <a16:creationId xmlns:a16="http://schemas.microsoft.com/office/drawing/2014/main" id="{BA2F2327-9B31-417C-A483-A773040C0B3F}"/>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14</a:t>
            </a:fld>
            <a:endParaRPr kumimoji="1" lang="ja-JP" altLang="en-US" sz="2000" dirty="0"/>
          </a:p>
        </p:txBody>
      </p:sp>
    </p:spTree>
    <p:extLst>
      <p:ext uri="{BB962C8B-B14F-4D97-AF65-F5344CB8AC3E}">
        <p14:creationId xmlns:p14="http://schemas.microsoft.com/office/powerpoint/2010/main" val="3521086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856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81606" y="140336"/>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196083" y="662790"/>
            <a:ext cx="8486359" cy="419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Meiryo UI" pitchFamily="50" charset="-128"/>
              </a:rPr>
              <a:t>「キャッシュレス決済（例：クレジットカード、</a:t>
            </a:r>
            <a:r>
              <a:rPr lang="en-US" altLang="ja-JP" sz="1200" b="1" dirty="0">
                <a:solidFill>
                  <a:schemeClr val="tx1"/>
                </a:solidFill>
                <a:latin typeface="メイリオ" panose="020B0604030504040204" pitchFamily="50" charset="-128"/>
                <a:ea typeface="メイリオ" panose="020B0604030504040204" pitchFamily="50" charset="-128"/>
                <a:cs typeface="Meiryo UI" pitchFamily="50" charset="-128"/>
              </a:rPr>
              <a:t>QR</a:t>
            </a:r>
            <a:r>
              <a:rPr lang="ja-JP" altLang="en-US" sz="1200" b="1" dirty="0">
                <a:solidFill>
                  <a:schemeClr val="tx1"/>
                </a:solidFill>
                <a:latin typeface="メイリオ" panose="020B0604030504040204" pitchFamily="50" charset="-128"/>
                <a:ea typeface="メイリオ" panose="020B0604030504040204" pitchFamily="50" charset="-128"/>
                <a:cs typeface="Meiryo UI" pitchFamily="50" charset="-128"/>
              </a:rPr>
              <a:t>コード、電子マネー等）の導入」を実施していない医療機関</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23" name="テキスト ボックス 1">
            <a:extLst>
              <a:ext uri="{FF2B5EF4-FFF2-40B4-BE49-F238E27FC236}">
                <a16:creationId xmlns:a16="http://schemas.microsoft.com/office/drawing/2014/main" id="{E51B3C68-9804-4DEF-A238-2E952D651E84}"/>
              </a:ext>
            </a:extLst>
          </p:cNvPr>
          <p:cNvSpPr txBox="1"/>
          <p:nvPr/>
        </p:nvSpPr>
        <p:spPr>
          <a:xfrm>
            <a:off x="8070866" y="1029269"/>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n=25</a:t>
            </a:r>
            <a:r>
              <a:rPr lang="en-US" altLang="ja-JP" sz="1000" dirty="0">
                <a:latin typeface="+mj-ea"/>
                <a:ea typeface="+mj-ea"/>
              </a:rPr>
              <a:t>】</a:t>
            </a:r>
          </a:p>
          <a:p>
            <a:endParaRPr lang="en-US" altLang="ja-JP" sz="1050" dirty="0"/>
          </a:p>
          <a:p>
            <a:endParaRPr lang="ja-JP" altLang="en-US" sz="1050" dirty="0"/>
          </a:p>
        </p:txBody>
      </p:sp>
      <p:graphicFrame>
        <p:nvGraphicFramePr>
          <p:cNvPr id="5" name="グラフ 4">
            <a:extLst>
              <a:ext uri="{FF2B5EF4-FFF2-40B4-BE49-F238E27FC236}">
                <a16:creationId xmlns:a16="http://schemas.microsoft.com/office/drawing/2014/main" id="{74F581B9-9F63-4EAF-AF20-399EE67E6D4B}"/>
              </a:ext>
            </a:extLst>
          </p:cNvPr>
          <p:cNvGraphicFramePr/>
          <p:nvPr>
            <p:extLst>
              <p:ext uri="{D42A27DB-BD31-4B8C-83A1-F6EECF244321}">
                <p14:modId xmlns:p14="http://schemas.microsoft.com/office/powerpoint/2010/main" val="3921821418"/>
              </p:ext>
            </p:extLst>
          </p:nvPr>
        </p:nvGraphicFramePr>
        <p:xfrm>
          <a:off x="461293" y="1003397"/>
          <a:ext cx="8281206" cy="1459175"/>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a:extLst>
              <a:ext uri="{FF2B5EF4-FFF2-40B4-BE49-F238E27FC236}">
                <a16:creationId xmlns:a16="http://schemas.microsoft.com/office/drawing/2014/main" id="{550AED6D-0F8B-4198-B8C7-8227BC3FDC86}"/>
              </a:ext>
            </a:extLst>
          </p:cNvPr>
          <p:cNvSpPr/>
          <p:nvPr/>
        </p:nvSpPr>
        <p:spPr>
          <a:xfrm>
            <a:off x="196083" y="3492166"/>
            <a:ext cx="8486359" cy="419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Meiryo UI" pitchFamily="50" charset="-128"/>
              </a:rPr>
              <a:t>「医療費未収金にかかる保険・保証サービスへの加入」を実施していない医療機関</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11" name="グラフ 10">
            <a:extLst>
              <a:ext uri="{FF2B5EF4-FFF2-40B4-BE49-F238E27FC236}">
                <a16:creationId xmlns:a16="http://schemas.microsoft.com/office/drawing/2014/main" id="{FAEB244C-39EE-4924-8FA3-B0A161ACB9DD}"/>
              </a:ext>
            </a:extLst>
          </p:cNvPr>
          <p:cNvGraphicFramePr/>
          <p:nvPr>
            <p:extLst>
              <p:ext uri="{D42A27DB-BD31-4B8C-83A1-F6EECF244321}">
                <p14:modId xmlns:p14="http://schemas.microsoft.com/office/powerpoint/2010/main" val="1309244787"/>
              </p:ext>
            </p:extLst>
          </p:nvPr>
        </p:nvGraphicFramePr>
        <p:xfrm>
          <a:off x="461293" y="3879886"/>
          <a:ext cx="8281206" cy="1459175"/>
        </p:xfrm>
        <a:graphic>
          <a:graphicData uri="http://schemas.openxmlformats.org/drawingml/2006/chart">
            <c:chart xmlns:c="http://schemas.openxmlformats.org/drawingml/2006/chart" xmlns:r="http://schemas.openxmlformats.org/officeDocument/2006/relationships" r:id="rId4"/>
          </a:graphicData>
        </a:graphic>
      </p:graphicFrame>
      <p:sp>
        <p:nvSpPr>
          <p:cNvPr id="17" name="テキスト ボックス 1">
            <a:extLst>
              <a:ext uri="{FF2B5EF4-FFF2-40B4-BE49-F238E27FC236}">
                <a16:creationId xmlns:a16="http://schemas.microsoft.com/office/drawing/2014/main" id="{66FD5DCC-87FF-4EB1-9B49-E6A62CD3891E}"/>
              </a:ext>
            </a:extLst>
          </p:cNvPr>
          <p:cNvSpPr txBox="1"/>
          <p:nvPr/>
        </p:nvSpPr>
        <p:spPr>
          <a:xfrm>
            <a:off x="8070866" y="3909935"/>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n=82</a:t>
            </a:r>
            <a:r>
              <a:rPr lang="en-US" altLang="ja-JP" sz="1000" dirty="0">
                <a:latin typeface="+mj-ea"/>
                <a:ea typeface="+mj-ea"/>
              </a:rPr>
              <a:t>】</a:t>
            </a:r>
          </a:p>
          <a:p>
            <a:endParaRPr lang="en-US" altLang="ja-JP" sz="1050" dirty="0"/>
          </a:p>
          <a:p>
            <a:endParaRPr lang="ja-JP" altLang="en-US" sz="1050" dirty="0"/>
          </a:p>
        </p:txBody>
      </p:sp>
      <p:sp>
        <p:nvSpPr>
          <p:cNvPr id="19" name="角丸四角形 16">
            <a:extLst>
              <a:ext uri="{FF2B5EF4-FFF2-40B4-BE49-F238E27FC236}">
                <a16:creationId xmlns:a16="http://schemas.microsoft.com/office/drawing/2014/main" id="{E1F79DD2-00A8-4263-8627-D57A96611E67}"/>
              </a:ext>
            </a:extLst>
          </p:cNvPr>
          <p:cNvSpPr/>
          <p:nvPr/>
        </p:nvSpPr>
        <p:spPr>
          <a:xfrm>
            <a:off x="628118" y="2592105"/>
            <a:ext cx="8054324" cy="739811"/>
          </a:xfrm>
          <a:prstGeom prst="roundRect">
            <a:avLst>
              <a:gd name="adj" fmla="val 8340"/>
            </a:avLst>
          </a:prstGeom>
          <a:noFill/>
          <a:ln w="22225"/>
        </p:spPr>
        <p:style>
          <a:lnRef idx="2">
            <a:schemeClr val="accent1"/>
          </a:lnRef>
          <a:fillRef idx="1">
            <a:schemeClr val="lt1"/>
          </a:fillRef>
          <a:effectRef idx="0">
            <a:schemeClr val="accent1"/>
          </a:effectRef>
          <a:fontRef idx="minor">
            <a:schemeClr val="dk1"/>
          </a:fontRef>
        </p:style>
        <p:txBody>
          <a:bodyPr rtlCol="0" anchor="t" anchorCtr="0"/>
          <a:lstStyle/>
          <a:p>
            <a:r>
              <a:rPr kumimoji="1" lang="ja-JP" altLang="en-US" sz="1050" dirty="0">
                <a:solidFill>
                  <a:schemeClr val="tx1"/>
                </a:solidFill>
                <a:latin typeface="メイリオ" panose="020B0604030504040204" pitchFamily="50" charset="-128"/>
                <a:ea typeface="メイリオ" panose="020B0604030504040204" pitchFamily="50" charset="-128"/>
              </a:rPr>
              <a:t>＜導入を検討していない理由＞</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・手数料や経費がかかるため。導入費用が見合わないため。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・導入が複雑なため。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・今まで未収金が生じたことがなく必要性を感じないため。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0" name="角丸四角形 16">
            <a:extLst>
              <a:ext uri="{FF2B5EF4-FFF2-40B4-BE49-F238E27FC236}">
                <a16:creationId xmlns:a16="http://schemas.microsoft.com/office/drawing/2014/main" id="{79885817-7D09-4529-A768-E056A9952305}"/>
              </a:ext>
            </a:extLst>
          </p:cNvPr>
          <p:cNvSpPr/>
          <p:nvPr/>
        </p:nvSpPr>
        <p:spPr>
          <a:xfrm>
            <a:off x="628118" y="5475585"/>
            <a:ext cx="8054324" cy="1245891"/>
          </a:xfrm>
          <a:prstGeom prst="roundRect">
            <a:avLst>
              <a:gd name="adj" fmla="val 8340"/>
            </a:avLst>
          </a:prstGeom>
          <a:noFill/>
          <a:ln w="22225"/>
        </p:spPr>
        <p:style>
          <a:lnRef idx="2">
            <a:schemeClr val="accent1"/>
          </a:lnRef>
          <a:fillRef idx="1">
            <a:schemeClr val="lt1"/>
          </a:fillRef>
          <a:effectRef idx="0">
            <a:schemeClr val="accent1"/>
          </a:effectRef>
          <a:fontRef idx="minor">
            <a:schemeClr val="dk1"/>
          </a:fontRef>
        </p:style>
        <p:txBody>
          <a:bodyPr rtlCol="0" anchor="t" anchorCtr="0"/>
          <a:lstStyle/>
          <a:p>
            <a:r>
              <a:rPr kumimoji="1" lang="ja-JP" altLang="en-US" sz="1050" dirty="0">
                <a:solidFill>
                  <a:schemeClr val="tx1"/>
                </a:solidFill>
                <a:latin typeface="メイリオ" panose="020B0604030504040204" pitchFamily="50" charset="-128"/>
                <a:ea typeface="メイリオ" panose="020B0604030504040204" pitchFamily="50" charset="-128"/>
              </a:rPr>
              <a:t>＜加入を検討しているサービス＞</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・入院時の保証人代行サービス、入院医療費保証サービス、保険会社の代行サービス、債権回収業者の導入</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＜加入を検討していない理由＞</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・保険料が高額のため。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・外国人患者向けにどのようなものが有効かよくわからない。</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・未収金の発生がない又は少額のため必要性をあまり感じない。</a:t>
            </a:r>
          </a:p>
        </p:txBody>
      </p:sp>
      <p:sp>
        <p:nvSpPr>
          <p:cNvPr id="14" name="スライド番号プレースホルダ 10">
            <a:extLst>
              <a:ext uri="{FF2B5EF4-FFF2-40B4-BE49-F238E27FC236}">
                <a16:creationId xmlns:a16="http://schemas.microsoft.com/office/drawing/2014/main" id="{0372BE02-8B8B-40E6-9EEA-560E99AC97A1}"/>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15</a:t>
            </a:fld>
            <a:endParaRPr kumimoji="1" lang="ja-JP" altLang="en-US" sz="2000" dirty="0"/>
          </a:p>
        </p:txBody>
      </p:sp>
    </p:spTree>
    <p:extLst>
      <p:ext uri="{BB962C8B-B14F-4D97-AF65-F5344CB8AC3E}">
        <p14:creationId xmlns:p14="http://schemas.microsoft.com/office/powerpoint/2010/main" val="1709493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20181" y="143057"/>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D25E7C5E-60DC-4A99-A89E-0BC44322D1E6}"/>
              </a:ext>
            </a:extLst>
          </p:cNvPr>
          <p:cNvSpPr/>
          <p:nvPr/>
        </p:nvSpPr>
        <p:spPr>
          <a:xfrm>
            <a:off x="168222" y="890420"/>
            <a:ext cx="8486359" cy="419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Meiryo UI" pitchFamily="50" charset="-128"/>
              </a:rPr>
              <a:t>「未収金対応マニュアルの作成」を実施していない医療機関</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18" name="テキスト ボックス 1">
            <a:extLst>
              <a:ext uri="{FF2B5EF4-FFF2-40B4-BE49-F238E27FC236}">
                <a16:creationId xmlns:a16="http://schemas.microsoft.com/office/drawing/2014/main" id="{E01FE96D-E9E6-4C6D-9649-7F1B69C60A28}"/>
              </a:ext>
            </a:extLst>
          </p:cNvPr>
          <p:cNvSpPr txBox="1"/>
          <p:nvPr/>
        </p:nvSpPr>
        <p:spPr>
          <a:xfrm>
            <a:off x="8046928" y="1298889"/>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n=65</a:t>
            </a:r>
            <a:r>
              <a:rPr lang="en-US" altLang="ja-JP" sz="1000" dirty="0">
                <a:latin typeface="+mj-ea"/>
                <a:ea typeface="+mj-ea"/>
              </a:rPr>
              <a:t>】</a:t>
            </a:r>
          </a:p>
          <a:p>
            <a:endParaRPr lang="en-US" altLang="ja-JP" sz="1050" dirty="0"/>
          </a:p>
          <a:p>
            <a:endParaRPr lang="ja-JP" altLang="en-US" sz="1050" dirty="0"/>
          </a:p>
        </p:txBody>
      </p:sp>
      <p:graphicFrame>
        <p:nvGraphicFramePr>
          <p:cNvPr id="15" name="グラフ 14">
            <a:extLst>
              <a:ext uri="{FF2B5EF4-FFF2-40B4-BE49-F238E27FC236}">
                <a16:creationId xmlns:a16="http://schemas.microsoft.com/office/drawing/2014/main" id="{84E343F5-ADAE-4A86-BEF7-AEC4DCA7B33D}"/>
              </a:ext>
            </a:extLst>
          </p:cNvPr>
          <p:cNvGraphicFramePr/>
          <p:nvPr>
            <p:extLst>
              <p:ext uri="{D42A27DB-BD31-4B8C-83A1-F6EECF244321}">
                <p14:modId xmlns:p14="http://schemas.microsoft.com/office/powerpoint/2010/main" val="1164896860"/>
              </p:ext>
            </p:extLst>
          </p:nvPr>
        </p:nvGraphicFramePr>
        <p:xfrm>
          <a:off x="461293" y="1268512"/>
          <a:ext cx="8281206" cy="1459175"/>
        </p:xfrm>
        <a:graphic>
          <a:graphicData uri="http://schemas.openxmlformats.org/drawingml/2006/chart">
            <c:chart xmlns:c="http://schemas.openxmlformats.org/drawingml/2006/chart" xmlns:r="http://schemas.openxmlformats.org/officeDocument/2006/relationships" r:id="rId3"/>
          </a:graphicData>
        </a:graphic>
      </p:graphicFrame>
      <p:sp>
        <p:nvSpPr>
          <p:cNvPr id="19" name="角丸四角形 16">
            <a:extLst>
              <a:ext uri="{FF2B5EF4-FFF2-40B4-BE49-F238E27FC236}">
                <a16:creationId xmlns:a16="http://schemas.microsoft.com/office/drawing/2014/main" id="{5D8275A5-7B05-4C41-B4FB-01CD0630E239}"/>
              </a:ext>
            </a:extLst>
          </p:cNvPr>
          <p:cNvSpPr/>
          <p:nvPr/>
        </p:nvSpPr>
        <p:spPr>
          <a:xfrm>
            <a:off x="529532" y="2825198"/>
            <a:ext cx="8054324" cy="961115"/>
          </a:xfrm>
          <a:prstGeom prst="roundRect">
            <a:avLst>
              <a:gd name="adj" fmla="val 8340"/>
            </a:avLst>
          </a:prstGeom>
          <a:noFill/>
          <a:ln w="22225"/>
        </p:spPr>
        <p:style>
          <a:lnRef idx="2">
            <a:schemeClr val="accent1"/>
          </a:lnRef>
          <a:fillRef idx="1">
            <a:schemeClr val="lt1"/>
          </a:fillRef>
          <a:effectRef idx="0">
            <a:schemeClr val="accent1"/>
          </a:effectRef>
          <a:fontRef idx="minor">
            <a:schemeClr val="dk1"/>
          </a:fontRef>
        </p:style>
        <p:txBody>
          <a:bodyPr rtlCol="0" anchor="t" anchorCtr="0"/>
          <a:lstStyle/>
          <a:p>
            <a:r>
              <a:rPr kumimoji="1" lang="ja-JP" altLang="en-US" sz="1050" dirty="0">
                <a:solidFill>
                  <a:schemeClr val="tx1"/>
                </a:solidFill>
                <a:latin typeface="メイリオ" panose="020B0604030504040204" pitchFamily="50" charset="-128"/>
                <a:ea typeface="メイリオ" panose="020B0604030504040204" pitchFamily="50" charset="-128"/>
              </a:rPr>
              <a:t>＜作成を検討していない理由＞</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・マニュアル作成のための手順がわからないため。ひな形があれば参考にしたい。</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・手間がかかるため。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・日本人の未収金対応マニュアルで対応しているため。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　・未収金の発生が稀又は発生していないため。</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582B9DC9-0F69-4902-A00F-1C9C6CF4FE57}"/>
              </a:ext>
            </a:extLst>
          </p:cNvPr>
          <p:cNvSpPr txBox="1"/>
          <p:nvPr/>
        </p:nvSpPr>
        <p:spPr>
          <a:xfrm>
            <a:off x="587546" y="3880262"/>
            <a:ext cx="7647709" cy="1277273"/>
          </a:xfrm>
          <a:prstGeom prst="rect">
            <a:avLst/>
          </a:prstGeom>
          <a:noFill/>
        </p:spPr>
        <p:txBody>
          <a:bodyPr wrap="square" rtlCol="0">
            <a:spAutoFit/>
          </a:bodyPr>
          <a:lstStyle/>
          <a:p>
            <a:r>
              <a:rPr kumimoji="1" lang="ja-JP" altLang="en-US" sz="1100" dirty="0"/>
              <a:t>（参考）「未収金対応マニュアルの作成」を実施している医療機関において、作成にあたり参考とした資料等</a:t>
            </a:r>
            <a:endParaRPr kumimoji="1" lang="en-US" altLang="ja-JP" sz="1100" dirty="0"/>
          </a:p>
          <a:p>
            <a:r>
              <a:rPr kumimoji="1" lang="ja-JP" altLang="en-US" sz="1100" dirty="0"/>
              <a:t>　・厚生労働省から提示されている医療費未払い報告マニュアルをもとに作成。</a:t>
            </a:r>
            <a:endParaRPr kumimoji="1" lang="en-US" altLang="ja-JP" sz="1100" dirty="0"/>
          </a:p>
          <a:p>
            <a:r>
              <a:rPr kumimoji="1" lang="ja-JP" altLang="en-US" sz="1100" dirty="0"/>
              <a:t>　・外国人患者受入れコーディネーター養成研修での研修資料等をもとに作成。</a:t>
            </a:r>
            <a:endParaRPr kumimoji="1" lang="en-US" altLang="ja-JP" sz="1100" dirty="0"/>
          </a:p>
          <a:p>
            <a:r>
              <a:rPr kumimoji="1" lang="ja-JP" altLang="en-US" sz="1100" dirty="0"/>
              <a:t>　・他病院の未収金対応マニュアルを参考に作成。</a:t>
            </a:r>
          </a:p>
          <a:p>
            <a:r>
              <a:rPr kumimoji="1" lang="ja-JP" altLang="en-US" sz="1100" dirty="0"/>
              <a:t>　・グループ病院の過去の事例や、当院の過去の事例に基づいて作成。</a:t>
            </a:r>
          </a:p>
          <a:p>
            <a:r>
              <a:rPr kumimoji="1" lang="ja-JP" altLang="en-US" sz="1100" dirty="0"/>
              <a:t>　・顧問弁護士との相談にて作成。</a:t>
            </a:r>
          </a:p>
          <a:p>
            <a:endParaRPr kumimoji="1" lang="ja-JP" altLang="en-US" sz="1100" dirty="0"/>
          </a:p>
        </p:txBody>
      </p:sp>
      <p:sp>
        <p:nvSpPr>
          <p:cNvPr id="11" name="スライド番号プレースホルダ 10">
            <a:extLst>
              <a:ext uri="{FF2B5EF4-FFF2-40B4-BE49-F238E27FC236}">
                <a16:creationId xmlns:a16="http://schemas.microsoft.com/office/drawing/2014/main" id="{85A18802-A2A1-43D7-8901-3BF3BD4E4A14}"/>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16</a:t>
            </a:fld>
            <a:endParaRPr kumimoji="1" lang="ja-JP" altLang="en-US" sz="2000" dirty="0"/>
          </a:p>
        </p:txBody>
      </p:sp>
    </p:spTree>
    <p:extLst>
      <p:ext uri="{BB962C8B-B14F-4D97-AF65-F5344CB8AC3E}">
        <p14:creationId xmlns:p14="http://schemas.microsoft.com/office/powerpoint/2010/main" val="1622932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01627" y="127933"/>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238125" y="985349"/>
            <a:ext cx="8486359" cy="419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◆未収金対応にかかる研修について</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23" name="テキスト ボックス 1">
            <a:extLst>
              <a:ext uri="{FF2B5EF4-FFF2-40B4-BE49-F238E27FC236}">
                <a16:creationId xmlns:a16="http://schemas.microsoft.com/office/drawing/2014/main" id="{E51B3C68-9804-4DEF-A238-2E952D651E84}"/>
              </a:ext>
            </a:extLst>
          </p:cNvPr>
          <p:cNvSpPr txBox="1"/>
          <p:nvPr/>
        </p:nvSpPr>
        <p:spPr>
          <a:xfrm>
            <a:off x="3502419" y="4571894"/>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n=97</a:t>
            </a:r>
            <a:r>
              <a:rPr lang="en-US" altLang="ja-JP" sz="1000" dirty="0">
                <a:latin typeface="+mj-ea"/>
                <a:ea typeface="+mj-ea"/>
              </a:rPr>
              <a:t>】</a:t>
            </a:r>
          </a:p>
          <a:p>
            <a:endParaRPr lang="en-US" altLang="ja-JP" sz="1050" dirty="0"/>
          </a:p>
          <a:p>
            <a:endParaRPr lang="ja-JP" altLang="en-US" sz="1050" dirty="0"/>
          </a:p>
        </p:txBody>
      </p:sp>
      <p:sp>
        <p:nvSpPr>
          <p:cNvPr id="12" name="正方形/長方形 11">
            <a:extLst>
              <a:ext uri="{FF2B5EF4-FFF2-40B4-BE49-F238E27FC236}">
                <a16:creationId xmlns:a16="http://schemas.microsoft.com/office/drawing/2014/main" id="{550AED6D-0F8B-4198-B8C7-8227BC3FDC86}"/>
              </a:ext>
            </a:extLst>
          </p:cNvPr>
          <p:cNvSpPr/>
          <p:nvPr/>
        </p:nvSpPr>
        <p:spPr>
          <a:xfrm>
            <a:off x="516532" y="1653636"/>
            <a:ext cx="3750668" cy="662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これまでに「民間団体等が実施している研修・通信講座等を受講」もしくは「外部講師を招いて院内研修を開催」しているか。</a:t>
            </a:r>
            <a:endPar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18" name="テキスト ボックス 1">
            <a:extLst>
              <a:ext uri="{FF2B5EF4-FFF2-40B4-BE49-F238E27FC236}">
                <a16:creationId xmlns:a16="http://schemas.microsoft.com/office/drawing/2014/main" id="{E01FE96D-E9E6-4C6D-9649-7F1B69C60A28}"/>
              </a:ext>
            </a:extLst>
          </p:cNvPr>
          <p:cNvSpPr txBox="1"/>
          <p:nvPr/>
        </p:nvSpPr>
        <p:spPr>
          <a:xfrm>
            <a:off x="8167606" y="4674895"/>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n=97</a:t>
            </a:r>
            <a:r>
              <a:rPr lang="en-US" altLang="ja-JP" sz="1000" dirty="0">
                <a:latin typeface="+mj-ea"/>
                <a:ea typeface="+mj-ea"/>
              </a:rPr>
              <a:t>】</a:t>
            </a:r>
          </a:p>
          <a:p>
            <a:endParaRPr lang="en-US" altLang="ja-JP" sz="1050" dirty="0"/>
          </a:p>
          <a:p>
            <a:endParaRPr lang="ja-JP" altLang="en-US" sz="1050" dirty="0"/>
          </a:p>
        </p:txBody>
      </p:sp>
      <p:graphicFrame>
        <p:nvGraphicFramePr>
          <p:cNvPr id="6" name="グラフ 5">
            <a:extLst>
              <a:ext uri="{FF2B5EF4-FFF2-40B4-BE49-F238E27FC236}">
                <a16:creationId xmlns:a16="http://schemas.microsoft.com/office/drawing/2014/main" id="{A0EECD5C-BA43-4EE8-B4CB-980F0FAD6862}"/>
              </a:ext>
            </a:extLst>
          </p:cNvPr>
          <p:cNvGraphicFramePr/>
          <p:nvPr>
            <p:extLst>
              <p:ext uri="{D42A27DB-BD31-4B8C-83A1-F6EECF244321}">
                <p14:modId xmlns:p14="http://schemas.microsoft.com/office/powerpoint/2010/main" val="820116670"/>
              </p:ext>
            </p:extLst>
          </p:nvPr>
        </p:nvGraphicFramePr>
        <p:xfrm>
          <a:off x="-112847" y="2229402"/>
          <a:ext cx="4876799" cy="3260899"/>
        </p:xfrm>
        <a:graphic>
          <a:graphicData uri="http://schemas.openxmlformats.org/drawingml/2006/chart">
            <c:chart xmlns:c="http://schemas.openxmlformats.org/drawingml/2006/chart" xmlns:r="http://schemas.openxmlformats.org/officeDocument/2006/relationships" r:id="rId3"/>
          </a:graphicData>
        </a:graphic>
      </p:graphicFrame>
      <p:sp>
        <p:nvSpPr>
          <p:cNvPr id="19" name="正方形/長方形 18">
            <a:extLst>
              <a:ext uri="{FF2B5EF4-FFF2-40B4-BE49-F238E27FC236}">
                <a16:creationId xmlns:a16="http://schemas.microsoft.com/office/drawing/2014/main" id="{181B2D1C-B169-4A03-BCA8-6893E43F7A42}"/>
              </a:ext>
            </a:extLst>
          </p:cNvPr>
          <p:cNvSpPr/>
          <p:nvPr/>
        </p:nvSpPr>
        <p:spPr>
          <a:xfrm>
            <a:off x="4876801" y="1653636"/>
            <a:ext cx="3962399" cy="498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今後、外国人患者受入れ医療コーディネータ</a:t>
            </a:r>
            <a:r>
              <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を</a:t>
            </a:r>
            <a:endPar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目指すための基礎研修が行われる場合、参加を希望するか。</a:t>
            </a:r>
            <a:endPar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13" name="グラフ 12">
            <a:extLst>
              <a:ext uri="{FF2B5EF4-FFF2-40B4-BE49-F238E27FC236}">
                <a16:creationId xmlns:a16="http://schemas.microsoft.com/office/drawing/2014/main" id="{A2DC9C00-818E-4F30-B274-38553ECECD95}"/>
              </a:ext>
            </a:extLst>
          </p:cNvPr>
          <p:cNvGraphicFramePr/>
          <p:nvPr>
            <p:extLst>
              <p:ext uri="{D42A27DB-BD31-4B8C-83A1-F6EECF244321}">
                <p14:modId xmlns:p14="http://schemas.microsoft.com/office/powerpoint/2010/main" val="236972156"/>
              </p:ext>
            </p:extLst>
          </p:nvPr>
        </p:nvGraphicFramePr>
        <p:xfrm>
          <a:off x="4199507" y="2179694"/>
          <a:ext cx="5316985" cy="3260899"/>
        </p:xfrm>
        <a:graphic>
          <a:graphicData uri="http://schemas.openxmlformats.org/drawingml/2006/chart">
            <c:chart xmlns:c="http://schemas.openxmlformats.org/drawingml/2006/chart" xmlns:r="http://schemas.openxmlformats.org/officeDocument/2006/relationships" r:id="rId4"/>
          </a:graphicData>
        </a:graphic>
      </p:graphicFrame>
      <p:sp>
        <p:nvSpPr>
          <p:cNvPr id="14" name="スライド番号プレースホルダ 10">
            <a:extLst>
              <a:ext uri="{FF2B5EF4-FFF2-40B4-BE49-F238E27FC236}">
                <a16:creationId xmlns:a16="http://schemas.microsoft.com/office/drawing/2014/main" id="{50463C35-8E89-4380-991C-290A3D489CA2}"/>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17</a:t>
            </a:fld>
            <a:endParaRPr kumimoji="1" lang="ja-JP" altLang="en-US" sz="2000" dirty="0"/>
          </a:p>
        </p:txBody>
      </p:sp>
    </p:spTree>
    <p:extLst>
      <p:ext uri="{BB962C8B-B14F-4D97-AF65-F5344CB8AC3E}">
        <p14:creationId xmlns:p14="http://schemas.microsoft.com/office/powerpoint/2010/main" val="2281218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98082" y="148008"/>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390525" y="3700439"/>
            <a:ext cx="743262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b="1" dirty="0">
                <a:solidFill>
                  <a:schemeClr val="tx1"/>
                </a:solidFill>
                <a:latin typeface="ＭＳ ゴシック" panose="020B0609070205080204" pitchFamily="49" charset="-128"/>
                <a:ea typeface="ＭＳ ゴシック" panose="020B0609070205080204" pitchFamily="49" charset="-128"/>
                <a:cs typeface="Meiryo UI" pitchFamily="50" charset="-128"/>
              </a:rPr>
              <a:t>上記の施策を知ったきっかけ　</a:t>
            </a:r>
            <a:r>
              <a:rPr lang="en-US" altLang="ja-JP" sz="1100" b="1" dirty="0">
                <a:solidFill>
                  <a:schemeClr val="tx1"/>
                </a:solidFill>
                <a:latin typeface="ＭＳ ゴシック" panose="020B0609070205080204" pitchFamily="49" charset="-128"/>
                <a:ea typeface="ＭＳ ゴシック" panose="020B0609070205080204" pitchFamily="49" charset="-128"/>
                <a:cs typeface="Meiryo UI" pitchFamily="50" charset="-128"/>
              </a:rPr>
              <a:t>※</a:t>
            </a:r>
            <a:r>
              <a:rPr lang="ja-JP" altLang="en-US" sz="1100" b="1" dirty="0">
                <a:solidFill>
                  <a:schemeClr val="tx1"/>
                </a:solidFill>
                <a:latin typeface="ＭＳ ゴシック" panose="020B0609070205080204" pitchFamily="49" charset="-128"/>
                <a:ea typeface="ＭＳ ゴシック" panose="020B0609070205080204" pitchFamily="49" charset="-128"/>
                <a:cs typeface="Meiryo UI" pitchFamily="50" charset="-128"/>
              </a:rPr>
              <a:t>複数回答可</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6" name="グラフ 5">
            <a:extLst>
              <a:ext uri="{FF2B5EF4-FFF2-40B4-BE49-F238E27FC236}">
                <a16:creationId xmlns:a16="http://schemas.microsoft.com/office/drawing/2014/main" id="{DCBC4841-78C6-49D9-A01D-55E64B7A1D9D}"/>
              </a:ext>
            </a:extLst>
          </p:cNvPr>
          <p:cNvGraphicFramePr/>
          <p:nvPr>
            <p:extLst>
              <p:ext uri="{D42A27DB-BD31-4B8C-83A1-F6EECF244321}">
                <p14:modId xmlns:p14="http://schemas.microsoft.com/office/powerpoint/2010/main" val="2221077566"/>
              </p:ext>
            </p:extLst>
          </p:nvPr>
        </p:nvGraphicFramePr>
        <p:xfrm>
          <a:off x="-1121910" y="1409514"/>
          <a:ext cx="10136717" cy="1985923"/>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1">
            <a:extLst>
              <a:ext uri="{FF2B5EF4-FFF2-40B4-BE49-F238E27FC236}">
                <a16:creationId xmlns:a16="http://schemas.microsoft.com/office/drawing/2014/main" id="{E51B3C68-9804-4DEF-A238-2E952D651E84}"/>
              </a:ext>
            </a:extLst>
          </p:cNvPr>
          <p:cNvSpPr txBox="1"/>
          <p:nvPr/>
        </p:nvSpPr>
        <p:spPr>
          <a:xfrm>
            <a:off x="6886304" y="934465"/>
            <a:ext cx="936843" cy="419804"/>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n=49</a:t>
            </a:r>
            <a:r>
              <a:rPr lang="en-US" altLang="ja-JP" sz="1000" dirty="0">
                <a:latin typeface="+mj-ea"/>
                <a:ea typeface="+mj-ea"/>
              </a:rPr>
              <a:t>】</a:t>
            </a:r>
            <a:endParaRPr lang="ja-JP" altLang="en-US" sz="1050" dirty="0"/>
          </a:p>
        </p:txBody>
      </p:sp>
      <p:sp>
        <p:nvSpPr>
          <p:cNvPr id="3" name="テキスト ボックス 2">
            <a:extLst>
              <a:ext uri="{FF2B5EF4-FFF2-40B4-BE49-F238E27FC236}">
                <a16:creationId xmlns:a16="http://schemas.microsoft.com/office/drawing/2014/main" id="{FF2D09BB-F859-4B60-A214-C05BE9433081}"/>
              </a:ext>
            </a:extLst>
          </p:cNvPr>
          <p:cNvSpPr txBox="1"/>
          <p:nvPr/>
        </p:nvSpPr>
        <p:spPr>
          <a:xfrm>
            <a:off x="8107334" y="1173417"/>
            <a:ext cx="723900" cy="215443"/>
          </a:xfrm>
          <a:prstGeom prst="rect">
            <a:avLst/>
          </a:prstGeom>
          <a:noFill/>
        </p:spPr>
        <p:txBody>
          <a:bodyPr wrap="square" rtlCol="0">
            <a:spAutoFit/>
          </a:bodyPr>
          <a:lstStyle/>
          <a:p>
            <a:r>
              <a:rPr kumimoji="1" lang="ja-JP" altLang="en-US" sz="800" dirty="0"/>
              <a:t>医療機関数</a:t>
            </a:r>
          </a:p>
        </p:txBody>
      </p:sp>
      <p:sp>
        <p:nvSpPr>
          <p:cNvPr id="10" name="正方形/長方形 9">
            <a:extLst>
              <a:ext uri="{FF2B5EF4-FFF2-40B4-BE49-F238E27FC236}">
                <a16:creationId xmlns:a16="http://schemas.microsoft.com/office/drawing/2014/main" id="{12375638-108E-475C-8587-ED41D8FA331B}"/>
              </a:ext>
            </a:extLst>
          </p:cNvPr>
          <p:cNvSpPr/>
          <p:nvPr/>
        </p:nvSpPr>
        <p:spPr>
          <a:xfrm>
            <a:off x="390525" y="923112"/>
            <a:ext cx="743262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b="1" dirty="0">
                <a:solidFill>
                  <a:schemeClr val="tx1"/>
                </a:solidFill>
                <a:latin typeface="ＭＳ ゴシック" panose="020B0609070205080204" pitchFamily="49" charset="-128"/>
                <a:ea typeface="ＭＳ ゴシック" panose="020B0609070205080204" pitchFamily="49" charset="-128"/>
                <a:cs typeface="Meiryo UI" pitchFamily="50" charset="-128"/>
              </a:rPr>
              <a:t>知っている又は活用したことがある大阪府の施策　</a:t>
            </a:r>
            <a:r>
              <a:rPr lang="en-US" altLang="ja-JP" sz="1100" b="1" dirty="0">
                <a:solidFill>
                  <a:schemeClr val="tx1"/>
                </a:solidFill>
                <a:latin typeface="ＭＳ ゴシック" panose="020B0609070205080204" pitchFamily="49" charset="-128"/>
                <a:ea typeface="ＭＳ ゴシック" panose="020B0609070205080204" pitchFamily="49" charset="-128"/>
                <a:cs typeface="Meiryo UI" pitchFamily="50" charset="-128"/>
              </a:rPr>
              <a:t>※</a:t>
            </a:r>
            <a:r>
              <a:rPr lang="ja-JP" altLang="en-US" sz="1100" b="1" dirty="0">
                <a:solidFill>
                  <a:schemeClr val="tx1"/>
                </a:solidFill>
                <a:latin typeface="ＭＳ ゴシック" panose="020B0609070205080204" pitchFamily="49" charset="-128"/>
                <a:ea typeface="ＭＳ ゴシック" panose="020B0609070205080204" pitchFamily="49" charset="-128"/>
                <a:cs typeface="Meiryo UI" pitchFamily="50" charset="-128"/>
              </a:rPr>
              <a:t>複数回答可</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11" name="グラフ 10">
            <a:extLst>
              <a:ext uri="{FF2B5EF4-FFF2-40B4-BE49-F238E27FC236}">
                <a16:creationId xmlns:a16="http://schemas.microsoft.com/office/drawing/2014/main" id="{555167CB-3338-43D1-8D46-8AAA5D929AB0}"/>
              </a:ext>
            </a:extLst>
          </p:cNvPr>
          <p:cNvGraphicFramePr/>
          <p:nvPr>
            <p:extLst>
              <p:ext uri="{D42A27DB-BD31-4B8C-83A1-F6EECF244321}">
                <p14:modId xmlns:p14="http://schemas.microsoft.com/office/powerpoint/2010/main" val="3846936857"/>
              </p:ext>
            </p:extLst>
          </p:nvPr>
        </p:nvGraphicFramePr>
        <p:xfrm>
          <a:off x="-1025968" y="4104389"/>
          <a:ext cx="10136717" cy="2336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a:extLst>
              <a:ext uri="{FF2B5EF4-FFF2-40B4-BE49-F238E27FC236}">
                <a16:creationId xmlns:a16="http://schemas.microsoft.com/office/drawing/2014/main" id="{DEFF83C5-F2C3-4BD5-BEB0-CFE059487299}"/>
              </a:ext>
            </a:extLst>
          </p:cNvPr>
          <p:cNvSpPr txBox="1"/>
          <p:nvPr/>
        </p:nvSpPr>
        <p:spPr>
          <a:xfrm>
            <a:off x="8107334" y="3890056"/>
            <a:ext cx="723900" cy="215443"/>
          </a:xfrm>
          <a:prstGeom prst="rect">
            <a:avLst/>
          </a:prstGeom>
          <a:noFill/>
        </p:spPr>
        <p:txBody>
          <a:bodyPr wrap="square" rtlCol="0">
            <a:spAutoFit/>
          </a:bodyPr>
          <a:lstStyle/>
          <a:p>
            <a:r>
              <a:rPr kumimoji="1" lang="ja-JP" altLang="en-US" sz="800" dirty="0"/>
              <a:t>医療機関数</a:t>
            </a:r>
          </a:p>
        </p:txBody>
      </p:sp>
      <p:sp>
        <p:nvSpPr>
          <p:cNvPr id="13" name="テキスト ボックス 1">
            <a:extLst>
              <a:ext uri="{FF2B5EF4-FFF2-40B4-BE49-F238E27FC236}">
                <a16:creationId xmlns:a16="http://schemas.microsoft.com/office/drawing/2014/main" id="{A2F8DAC6-0ECF-44B3-9C8C-72DB44A66B26}"/>
              </a:ext>
            </a:extLst>
          </p:cNvPr>
          <p:cNvSpPr txBox="1"/>
          <p:nvPr/>
        </p:nvSpPr>
        <p:spPr>
          <a:xfrm>
            <a:off x="4803657" y="3700921"/>
            <a:ext cx="936843" cy="419804"/>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n=48</a:t>
            </a:r>
            <a:r>
              <a:rPr lang="en-US" altLang="ja-JP" sz="1000" dirty="0">
                <a:latin typeface="+mj-ea"/>
                <a:ea typeface="+mj-ea"/>
              </a:rPr>
              <a:t>】</a:t>
            </a:r>
            <a:endParaRPr lang="ja-JP" altLang="en-US" sz="1050" dirty="0"/>
          </a:p>
        </p:txBody>
      </p:sp>
      <p:sp>
        <p:nvSpPr>
          <p:cNvPr id="14" name="スライド番号プレースホルダ 10">
            <a:extLst>
              <a:ext uri="{FF2B5EF4-FFF2-40B4-BE49-F238E27FC236}">
                <a16:creationId xmlns:a16="http://schemas.microsoft.com/office/drawing/2014/main" id="{73D00813-6199-492B-912D-A331B395DF5F}"/>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18</a:t>
            </a:fld>
            <a:endParaRPr kumimoji="1" lang="ja-JP" altLang="en-US" sz="2000" dirty="0"/>
          </a:p>
        </p:txBody>
      </p:sp>
    </p:spTree>
    <p:extLst>
      <p:ext uri="{BB962C8B-B14F-4D97-AF65-F5344CB8AC3E}">
        <p14:creationId xmlns:p14="http://schemas.microsoft.com/office/powerpoint/2010/main" val="1856023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0"/>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81606" y="147985"/>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601133" y="1270023"/>
            <a:ext cx="7779416" cy="5360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・利用時間制限や支払い費用が発生しないもっと制限のない外国人患者向けの無料通訳サービスの拡充を希望する。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・おおさかメディカルネット、</a:t>
            </a: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r>
              <a:rPr kumimoji="1" lang="ja-JP" altLang="en-US" sz="1100" dirty="0">
                <a:solidFill>
                  <a:schemeClr val="tx1"/>
                </a:solidFill>
                <a:latin typeface="ＭＳ ゴシック" panose="020B0609070205080204" pitchFamily="49" charset="-128"/>
                <a:ea typeface="ＭＳ ゴシック" panose="020B0609070205080204" pitchFamily="49" charset="-128"/>
              </a:rPr>
              <a:t>時間多言語遠隔医療通訳サービスにネパール語を追加していただきたい。行政発の統計を見ても、在留ネパール人の増加率が著しく、医療機関への影響も大きくなっている。特に結核を強く疑うネパール人患者が急増してるにもかかわらず、やさしい日本語で説明することしかできず、患者の理解を十分得ているか疑問であ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・「希少言語」の無料通訳サービス（可能であれば２４時間）があれば助かる。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未収帰国後に回収不能となった場合において、各医療機の対策報告（チェックリスト）をもとに点数制にするなどして策や効果に応じて未収金補填支援するなど、医療機関の対応に見合った支援を行っていただきたい。</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訪日外国人が入院となった場合に、病状の都合上、帰国できない（飛行機に乗ることができない等）場合に医療費がかさばる一方であり、未収になる可能性が大いにある。何か医療費の支援があればよいと考え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・特定機能病院や</a:t>
            </a:r>
            <a:r>
              <a:rPr kumimoji="1" lang="en-US" altLang="ja-JP" sz="1100" dirty="0">
                <a:solidFill>
                  <a:schemeClr val="tx1"/>
                </a:solidFill>
                <a:latin typeface="ＭＳ ゴシック" panose="020B0609070205080204" pitchFamily="49" charset="-128"/>
                <a:ea typeface="ＭＳ ゴシック" panose="020B0609070205080204" pitchFamily="49" charset="-128"/>
              </a:rPr>
              <a:t>JMIP</a:t>
            </a:r>
            <a:r>
              <a:rPr kumimoji="1" lang="ja-JP" altLang="en-US" sz="1100" dirty="0">
                <a:solidFill>
                  <a:schemeClr val="tx1"/>
                </a:solidFill>
                <a:latin typeface="ＭＳ ゴシック" panose="020B0609070205080204" pitchFamily="49" charset="-128"/>
                <a:ea typeface="ＭＳ ゴシック" panose="020B0609070205080204" pitchFamily="49" charset="-128"/>
              </a:rPr>
              <a:t>取得病院へは医療通訳者（英語）の常時派遣を検討してほしい。業務負担の解消が期待できる。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・医療通訳者を複数の病院で雇用する取り組みを構築してほしい。 毎日通訳の仕事があるわけではなく、派遣通訳を頼むことは当グループ病院では認められていない。 非常勤雇用などである程度、個人情報の保護を担保した雇用が望まれるため、複数の病院で共同雇用の形態ができれば有難い。</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各医療機関での通訳者の直接雇用や派遣通訳の利用は費用面でのハードルが高いため、愛知県や神奈川県のような医療通訳者派遣事業が実施されれば、患者・医療機関双方にとって大きなメリットがあると思う。</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24</a:t>
            </a:r>
            <a:r>
              <a:rPr kumimoji="1" lang="ja-JP" altLang="en-US" sz="1100" dirty="0">
                <a:solidFill>
                  <a:schemeClr val="tx1"/>
                </a:solidFill>
                <a:latin typeface="ＭＳ ゴシック" panose="020B0609070205080204" pitchFamily="49" charset="-128"/>
                <a:ea typeface="ＭＳ ゴシック" panose="020B0609070205080204" pitchFamily="49" charset="-128"/>
              </a:rPr>
              <a:t>時間多言語遠隔医療通訳サービスが保健センターでも使えるようになれば連携がしやすくなる。また、今後外国人患者の高齢化も進むと福祉と連携していくことも多くなるので福祉分野でも使えるようになるとよい。</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・医療情報ネット（ナビィ）の外国語対応の可否について、実情と異なる場合があるため、適宜、情報修正するよう、行政から各医療機関への働きかけをお願いしたい。</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・現状、対象患者数が少ない為、取り組みができていない事項があるが、来年の関西万博を見据え、積極的に情報収集に努め、外国人患者対策に取り組んでまいりたい。</a:t>
            </a: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a:extLst>
              <a:ext uri="{FF2B5EF4-FFF2-40B4-BE49-F238E27FC236}">
                <a16:creationId xmlns:a16="http://schemas.microsoft.com/office/drawing/2014/main" id="{12375638-108E-475C-8587-ED41D8FA331B}"/>
              </a:ext>
            </a:extLst>
          </p:cNvPr>
          <p:cNvSpPr/>
          <p:nvPr/>
        </p:nvSpPr>
        <p:spPr>
          <a:xfrm>
            <a:off x="390525" y="902121"/>
            <a:ext cx="743262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◆自由記載欄（抜粋）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8" name="スライド番号プレースホルダ 10">
            <a:extLst>
              <a:ext uri="{FF2B5EF4-FFF2-40B4-BE49-F238E27FC236}">
                <a16:creationId xmlns:a16="http://schemas.microsoft.com/office/drawing/2014/main" id="{2860A0DD-0A41-472A-A2A3-3D52CA638044}"/>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19</a:t>
            </a:fld>
            <a:endParaRPr kumimoji="1" lang="ja-JP" altLang="en-US" sz="2000" dirty="0"/>
          </a:p>
        </p:txBody>
      </p:sp>
    </p:spTree>
    <p:extLst>
      <p:ext uri="{BB962C8B-B14F-4D97-AF65-F5344CB8AC3E}">
        <p14:creationId xmlns:p14="http://schemas.microsoft.com/office/powerpoint/2010/main" val="65985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759382"/>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13008" y="893346"/>
            <a:ext cx="714375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１　調査の目的</a:t>
            </a:r>
          </a:p>
        </p:txBody>
      </p:sp>
      <p:sp>
        <p:nvSpPr>
          <p:cNvPr id="38" name="正方形/長方形 37">
            <a:extLst>
              <a:ext uri="{FF2B5EF4-FFF2-40B4-BE49-F238E27FC236}">
                <a16:creationId xmlns:a16="http://schemas.microsoft.com/office/drawing/2014/main" id="{0F3F3B7A-67BD-45B4-B3A1-14AB6745CA3D}"/>
              </a:ext>
            </a:extLst>
          </p:cNvPr>
          <p:cNvSpPr/>
          <p:nvPr/>
        </p:nvSpPr>
        <p:spPr>
          <a:xfrm>
            <a:off x="375901" y="1585436"/>
            <a:ext cx="8601076" cy="49268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57CBB43-324B-4781-905F-031FBC1BAB6E}"/>
              </a:ext>
            </a:extLst>
          </p:cNvPr>
          <p:cNvSpPr/>
          <p:nvPr/>
        </p:nvSpPr>
        <p:spPr>
          <a:xfrm>
            <a:off x="375901" y="3094178"/>
            <a:ext cx="2848313" cy="3857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0" y="119004"/>
            <a:ext cx="2698176" cy="523220"/>
          </a:xfrm>
          <a:prstGeom prst="rect">
            <a:avLst/>
          </a:prstGeom>
        </p:spPr>
        <p:txBody>
          <a:bodyPr wrap="none">
            <a:spAutoFit/>
          </a:bodyPr>
          <a:lstStyle/>
          <a:p>
            <a:pPr algn="ctr"/>
            <a:r>
              <a:rPr kumimoji="1" lang="en-US" altLang="ja-JP" sz="2800" b="1" dirty="0">
                <a:latin typeface="メイリオ" panose="020B0604030504040204" pitchFamily="50" charset="-128"/>
                <a:ea typeface="メイリオ" panose="020B0604030504040204" pitchFamily="50" charset="-128"/>
              </a:rPr>
              <a:t>Ⅰ</a:t>
            </a:r>
            <a:r>
              <a:rPr kumimoji="1" lang="ja-JP" altLang="en-US" sz="2800" b="1" dirty="0">
                <a:latin typeface="メイリオ" panose="020B0604030504040204" pitchFamily="50" charset="-128"/>
                <a:ea typeface="メイリオ" panose="020B0604030504040204" pitchFamily="50" charset="-128"/>
              </a:rPr>
              <a:t>　調査の概要</a:t>
            </a:r>
          </a:p>
        </p:txBody>
      </p:sp>
      <p:graphicFrame>
        <p:nvGraphicFramePr>
          <p:cNvPr id="8" name="グラフ 7">
            <a:extLst>
              <a:ext uri="{FF2B5EF4-FFF2-40B4-BE49-F238E27FC236}">
                <a16:creationId xmlns:a16="http://schemas.microsoft.com/office/drawing/2014/main" id="{B7CBA507-F247-4508-B365-B9E58F4BCB53}"/>
              </a:ext>
            </a:extLst>
          </p:cNvPr>
          <p:cNvGraphicFramePr/>
          <p:nvPr>
            <p:extLst>
              <p:ext uri="{D42A27DB-BD31-4B8C-83A1-F6EECF244321}">
                <p14:modId xmlns:p14="http://schemas.microsoft.com/office/powerpoint/2010/main" val="2341602216"/>
              </p:ext>
            </p:extLst>
          </p:nvPr>
        </p:nvGraphicFramePr>
        <p:xfrm>
          <a:off x="3528770" y="3065716"/>
          <a:ext cx="5502222" cy="3127905"/>
        </p:xfrm>
        <a:graphic>
          <a:graphicData uri="http://schemas.openxmlformats.org/drawingml/2006/chart">
            <c:chart xmlns:c="http://schemas.openxmlformats.org/drawingml/2006/chart" xmlns:r="http://schemas.openxmlformats.org/officeDocument/2006/relationships" r:id="rId3"/>
          </a:graphicData>
        </a:graphic>
      </p:graphicFrame>
      <p:sp>
        <p:nvSpPr>
          <p:cNvPr id="15" name="正方形/長方形 14">
            <a:extLst>
              <a:ext uri="{FF2B5EF4-FFF2-40B4-BE49-F238E27FC236}">
                <a16:creationId xmlns:a16="http://schemas.microsoft.com/office/drawing/2014/main" id="{14A30CF2-AE3C-4CF2-9157-4DB14E5D02C0}"/>
              </a:ext>
            </a:extLst>
          </p:cNvPr>
          <p:cNvSpPr/>
          <p:nvPr/>
        </p:nvSpPr>
        <p:spPr>
          <a:xfrm>
            <a:off x="113008" y="1574834"/>
            <a:ext cx="8863969" cy="1477328"/>
          </a:xfrm>
          <a:prstGeom prst="rect">
            <a:avLst/>
          </a:prstGeom>
        </p:spPr>
        <p:txBody>
          <a:bodyPr wrap="square" anchor="ctr">
            <a:spAutoFit/>
          </a:bodyPr>
          <a:lstStyle/>
          <a:p>
            <a:pPr>
              <a:lnSpc>
                <a:spcPts val="1800"/>
              </a:lnSpc>
            </a:pPr>
            <a:r>
              <a:rPr lang="ja-JP" altLang="en-US" sz="1400" dirty="0">
                <a:latin typeface="メイリオ" panose="020B0604030504040204" pitchFamily="50" charset="-128"/>
                <a:ea typeface="メイリオ" panose="020B0604030504040204" pitchFamily="50" charset="-128"/>
              </a:rPr>
              <a:t>　大阪観光局の発表によると、</a:t>
            </a:r>
            <a:r>
              <a:rPr lang="en-US" altLang="ja-JP" sz="1400" dirty="0">
                <a:latin typeface="メイリオ" panose="020B0604030504040204" pitchFamily="50" charset="-128"/>
                <a:ea typeface="メイリオ" panose="020B0604030504040204" pitchFamily="50" charset="-128"/>
              </a:rPr>
              <a:t>2023</a:t>
            </a:r>
            <a:r>
              <a:rPr lang="ja-JP" altLang="en-US" sz="1400" dirty="0">
                <a:latin typeface="メイリオ" panose="020B0604030504040204" pitchFamily="50" charset="-128"/>
                <a:ea typeface="メイリオ" panose="020B0604030504040204" pitchFamily="50" charset="-128"/>
              </a:rPr>
              <a:t>年に大阪を訪れたインバウンド（訪日外国人客）数は約</a:t>
            </a:r>
            <a:r>
              <a:rPr lang="en-US" altLang="ja-JP" sz="1400" dirty="0">
                <a:latin typeface="メイリオ" panose="020B0604030504040204" pitchFamily="50" charset="-128"/>
                <a:ea typeface="メイリオ" panose="020B0604030504040204" pitchFamily="50" charset="-128"/>
              </a:rPr>
              <a:t>980</a:t>
            </a:r>
            <a:r>
              <a:rPr lang="ja-JP" altLang="en-US" sz="1400" dirty="0">
                <a:latin typeface="メイリオ" panose="020B0604030504040204" pitchFamily="50" charset="-128"/>
                <a:ea typeface="メイリオ" panose="020B0604030504040204" pitchFamily="50" charset="-128"/>
              </a:rPr>
              <a:t>万人であり、新型コロナウイルス感染症が流行する前の</a:t>
            </a:r>
            <a:r>
              <a:rPr lang="en-US" altLang="ja-JP" sz="1400" dirty="0">
                <a:latin typeface="メイリオ" panose="020B0604030504040204" pitchFamily="50" charset="-128"/>
                <a:ea typeface="メイリオ" panose="020B0604030504040204" pitchFamily="50" charset="-128"/>
              </a:rPr>
              <a:t>2019</a:t>
            </a:r>
            <a:r>
              <a:rPr lang="ja-JP" altLang="en-US" sz="1400" dirty="0">
                <a:latin typeface="メイリオ" panose="020B0604030504040204" pitchFamily="50" charset="-128"/>
                <a:ea typeface="メイリオ" panose="020B0604030504040204" pitchFamily="50" charset="-128"/>
              </a:rPr>
              <a:t>年（約</a:t>
            </a:r>
            <a:r>
              <a:rPr lang="en-US" altLang="ja-JP" sz="1400" dirty="0">
                <a:latin typeface="メイリオ" panose="020B0604030504040204" pitchFamily="50" charset="-128"/>
                <a:ea typeface="メイリオ" panose="020B0604030504040204" pitchFamily="50" charset="-128"/>
              </a:rPr>
              <a:t>1,153</a:t>
            </a:r>
            <a:r>
              <a:rPr lang="ja-JP" altLang="en-US" sz="1400" dirty="0">
                <a:latin typeface="メイリオ" panose="020B0604030504040204" pitchFamily="50" charset="-128"/>
                <a:ea typeface="メイリオ" panose="020B0604030504040204" pitchFamily="50" charset="-128"/>
              </a:rPr>
              <a:t>万人）には届かないものの、着実に増加しており、上位５カ国（韓国、中国、台湾、米国、香港）のほとんどがコロナ禍前を上回るかそれに近い水準となっています。</a:t>
            </a:r>
            <a:endParaRPr lang="en-US" altLang="ja-JP" sz="1400" dirty="0">
              <a:latin typeface="メイリオ" panose="020B0604030504040204" pitchFamily="50" charset="-128"/>
              <a:ea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rPr>
              <a:t>　そうした中、</a:t>
            </a:r>
            <a:r>
              <a:rPr lang="en-US" altLang="ja-JP" sz="1400" dirty="0">
                <a:latin typeface="メイリオ" panose="020B0604030504040204" pitchFamily="50" charset="-128"/>
                <a:ea typeface="メイリオ" panose="020B0604030504040204" pitchFamily="50" charset="-128"/>
              </a:rPr>
              <a:t>2024</a:t>
            </a:r>
            <a:r>
              <a:rPr lang="ja-JP" altLang="en-US" sz="1400" dirty="0">
                <a:latin typeface="メイリオ" panose="020B0604030504040204" pitchFamily="50" charset="-128"/>
                <a:ea typeface="メイリオ" panose="020B0604030504040204" pitchFamily="50" charset="-128"/>
              </a:rPr>
              <a:t>年の来阪インバウンド数（推計）については、コロナ禍前を上回り、</a:t>
            </a:r>
            <a:r>
              <a:rPr lang="en-US" altLang="ja-JP" sz="1400" dirty="0">
                <a:latin typeface="メイリオ" panose="020B0604030504040204" pitchFamily="50" charset="-128"/>
                <a:ea typeface="メイリオ" panose="020B0604030504040204" pitchFamily="50" charset="-128"/>
              </a:rPr>
              <a:t>2019</a:t>
            </a:r>
            <a:r>
              <a:rPr lang="ja-JP" altLang="en-US" sz="1400" dirty="0">
                <a:latin typeface="メイリオ" panose="020B0604030504040204" pitchFamily="50" charset="-128"/>
                <a:ea typeface="メイリオ" panose="020B0604030504040204" pitchFamily="50" charset="-128"/>
              </a:rPr>
              <a:t>年比で</a:t>
            </a:r>
            <a:r>
              <a:rPr lang="en-US" altLang="ja-JP" sz="1400" dirty="0">
                <a:latin typeface="メイリオ" panose="020B0604030504040204" pitchFamily="50" charset="-128"/>
                <a:ea typeface="メイリオ" panose="020B0604030504040204" pitchFamily="50" charset="-128"/>
              </a:rPr>
              <a:t>19</a:t>
            </a:r>
            <a:r>
              <a:rPr lang="ja-JP" altLang="en-US" sz="1400" dirty="0">
                <a:latin typeface="メイリオ" panose="020B0604030504040204" pitchFamily="50" charset="-128"/>
                <a:ea typeface="メイリオ" panose="020B0604030504040204" pitchFamily="50" charset="-128"/>
              </a:rPr>
              <a:t>％増の</a:t>
            </a:r>
            <a:r>
              <a:rPr lang="en-US" altLang="ja-JP" sz="1400" dirty="0">
                <a:latin typeface="メイリオ" panose="020B0604030504040204" pitchFamily="50" charset="-128"/>
                <a:ea typeface="メイリオ" panose="020B0604030504040204" pitchFamily="50" charset="-128"/>
              </a:rPr>
              <a:t>1,463</a:t>
            </a:r>
            <a:r>
              <a:rPr lang="ja-JP" altLang="en-US" sz="1400" dirty="0">
                <a:latin typeface="メイリオ" panose="020B0604030504040204" pitchFamily="50" charset="-128"/>
                <a:ea typeface="メイリオ" panose="020B0604030504040204" pitchFamily="50" charset="-128"/>
              </a:rPr>
              <a:t>万</a:t>
            </a:r>
            <a:r>
              <a:rPr lang="en-US" altLang="ja-JP" sz="1400" dirty="0">
                <a:latin typeface="メイリオ" panose="020B0604030504040204" pitchFamily="50" charset="-128"/>
                <a:ea typeface="メイリオ" panose="020B0604030504040204" pitchFamily="50" charset="-128"/>
              </a:rPr>
              <a:t>9,000</a:t>
            </a:r>
            <a:r>
              <a:rPr lang="ja-JP" altLang="en-US" sz="1400" dirty="0">
                <a:latin typeface="メイリオ" panose="020B0604030504040204" pitchFamily="50" charset="-128"/>
                <a:ea typeface="メイリオ" panose="020B0604030504040204" pitchFamily="50" charset="-128"/>
              </a:rPr>
              <a:t>人と過去最多となることが見込まれています。</a:t>
            </a:r>
          </a:p>
        </p:txBody>
      </p:sp>
      <p:sp>
        <p:nvSpPr>
          <p:cNvPr id="16" name="正方形/長方形 15">
            <a:extLst>
              <a:ext uri="{FF2B5EF4-FFF2-40B4-BE49-F238E27FC236}">
                <a16:creationId xmlns:a16="http://schemas.microsoft.com/office/drawing/2014/main" id="{81F7AF41-EC54-471D-A7C3-70BCFC45EC62}"/>
              </a:ext>
            </a:extLst>
          </p:cNvPr>
          <p:cNvSpPr/>
          <p:nvPr/>
        </p:nvSpPr>
        <p:spPr>
          <a:xfrm>
            <a:off x="113008" y="3100467"/>
            <a:ext cx="3361747" cy="3093154"/>
          </a:xfrm>
          <a:prstGeom prst="rect">
            <a:avLst/>
          </a:prstGeom>
        </p:spPr>
        <p:txBody>
          <a:bodyPr wrap="square">
            <a:spAutoFit/>
          </a:bodyPr>
          <a:lstStyle/>
          <a:p>
            <a:pPr indent="133350" algn="just">
              <a:lnSpc>
                <a:spcPts val="18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また、</a:t>
            </a:r>
            <a:r>
              <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rPr>
              <a:t>2025</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年には、大阪・関西万博が開催されることから、これまで以上に多くの外国人の来阪が見込まれる中、急な</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病気やケガ</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により府内医療機関を受診する外国人患者も増加すると考えられます。</a:t>
            </a:r>
            <a:endPar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lnSpc>
                <a:spcPts val="18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そこで、府の外国人患者受入体制整備に向けた基礎資料として活用するため、外国人患者の</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受入れ状況について、</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外国人患者の受入れを公にしている</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府内</a:t>
            </a:r>
            <a:r>
              <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rPr>
              <a:t>162</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の医療機関（外国人患者受入れ医療機関）</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を対象に府独自</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の実態調査及び</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分析</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を行うことといたしました。</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A52B030D-AE85-4A4C-8C4C-14D486ED07B1}"/>
              </a:ext>
            </a:extLst>
          </p:cNvPr>
          <p:cNvSpPr txBox="1"/>
          <p:nvPr/>
        </p:nvSpPr>
        <p:spPr>
          <a:xfrm>
            <a:off x="3571875" y="3370809"/>
            <a:ext cx="1154412" cy="246221"/>
          </a:xfrm>
          <a:prstGeom prst="rect">
            <a:avLst/>
          </a:prstGeom>
          <a:noFill/>
        </p:spPr>
        <p:txBody>
          <a:bodyPr wrap="square" rtlCol="0">
            <a:spAutoFit/>
          </a:bodyPr>
          <a:lstStyle/>
          <a:p>
            <a:r>
              <a:rPr kumimoji="1" lang="ja-JP" altLang="en-US" sz="1000" dirty="0"/>
              <a:t>（千人）</a:t>
            </a:r>
          </a:p>
        </p:txBody>
      </p:sp>
      <p:sp>
        <p:nvSpPr>
          <p:cNvPr id="13" name="テキスト ボックス 12">
            <a:extLst>
              <a:ext uri="{FF2B5EF4-FFF2-40B4-BE49-F238E27FC236}">
                <a16:creationId xmlns:a16="http://schemas.microsoft.com/office/drawing/2014/main" id="{4ADF566E-6550-46FC-92A4-3798429321D6}"/>
              </a:ext>
            </a:extLst>
          </p:cNvPr>
          <p:cNvSpPr txBox="1"/>
          <p:nvPr/>
        </p:nvSpPr>
        <p:spPr>
          <a:xfrm>
            <a:off x="3597536" y="6184316"/>
            <a:ext cx="5615230" cy="369332"/>
          </a:xfrm>
          <a:prstGeom prst="rect">
            <a:avLst/>
          </a:prstGeom>
          <a:noFill/>
        </p:spPr>
        <p:txBody>
          <a:bodyPr wrap="square" rtlCol="0">
            <a:spAutoFit/>
          </a:bodyPr>
          <a:lstStyle/>
          <a:p>
            <a:r>
              <a:rPr kumimoji="1" lang="en-US" altLang="ja-JP" sz="900" dirty="0"/>
              <a:t>【</a:t>
            </a:r>
            <a:r>
              <a:rPr kumimoji="1" lang="ja-JP" altLang="en-US" sz="900" dirty="0"/>
              <a:t>資料</a:t>
            </a:r>
            <a:r>
              <a:rPr kumimoji="1" lang="en-US" altLang="ja-JP" sz="900" dirty="0"/>
              <a:t>】</a:t>
            </a:r>
            <a:r>
              <a:rPr kumimoji="1" lang="ja-JP" altLang="en-US" sz="900" dirty="0"/>
              <a:t>日本政府観光局</a:t>
            </a:r>
            <a:r>
              <a:rPr kumimoji="1" lang="en-US" altLang="ja-JP" sz="900" dirty="0"/>
              <a:t>〈JNTO〉</a:t>
            </a:r>
            <a:r>
              <a:rPr kumimoji="1" lang="ja-JP" altLang="en-US" sz="900" dirty="0"/>
              <a:t>「訪日外客数」、観光庁「訪日外国人消費動向調査」による推計値</a:t>
            </a:r>
            <a:endParaRPr kumimoji="1" lang="en-US" altLang="ja-JP" sz="900" dirty="0"/>
          </a:p>
          <a:p>
            <a:r>
              <a:rPr kumimoji="1" lang="ja-JP" altLang="en-US" sz="900" dirty="0"/>
              <a:t>　注）</a:t>
            </a:r>
            <a:r>
              <a:rPr kumimoji="1" lang="en-US" altLang="ja-JP" sz="900" dirty="0"/>
              <a:t>2020</a:t>
            </a:r>
            <a:r>
              <a:rPr kumimoji="1" lang="ja-JP" altLang="en-US" sz="900" dirty="0"/>
              <a:t>年～</a:t>
            </a:r>
            <a:r>
              <a:rPr kumimoji="1" lang="en-US" altLang="ja-JP" sz="900" dirty="0"/>
              <a:t>2022</a:t>
            </a:r>
            <a:r>
              <a:rPr kumimoji="1" lang="ja-JP" altLang="en-US" sz="900" dirty="0"/>
              <a:t>年については、新型コロナ拡大の影響によるデータ不足のため推計を行っていない</a:t>
            </a:r>
          </a:p>
        </p:txBody>
      </p:sp>
      <p:sp>
        <p:nvSpPr>
          <p:cNvPr id="17" name="テキスト ボックス 16">
            <a:extLst>
              <a:ext uri="{FF2B5EF4-FFF2-40B4-BE49-F238E27FC236}">
                <a16:creationId xmlns:a16="http://schemas.microsoft.com/office/drawing/2014/main" id="{D8882B70-C70B-4B96-9124-05D239570151}"/>
              </a:ext>
            </a:extLst>
          </p:cNvPr>
          <p:cNvSpPr txBox="1"/>
          <p:nvPr/>
        </p:nvSpPr>
        <p:spPr>
          <a:xfrm>
            <a:off x="4281576" y="4411546"/>
            <a:ext cx="526831" cy="261610"/>
          </a:xfrm>
          <a:prstGeom prst="rect">
            <a:avLst/>
          </a:prstGeom>
          <a:noFill/>
        </p:spPr>
        <p:txBody>
          <a:bodyPr wrap="square" rtlCol="0">
            <a:spAutoFit/>
          </a:bodyPr>
          <a:lstStyle/>
          <a:p>
            <a:r>
              <a:rPr kumimoji="1" lang="en-US" altLang="ja-JP" sz="1100" dirty="0"/>
              <a:t>7,165</a:t>
            </a:r>
            <a:endParaRPr kumimoji="1" lang="ja-JP" altLang="en-US" sz="1100" dirty="0"/>
          </a:p>
        </p:txBody>
      </p:sp>
      <p:sp>
        <p:nvSpPr>
          <p:cNvPr id="18" name="スライド番号プレースホルダ 10">
            <a:extLst>
              <a:ext uri="{FF2B5EF4-FFF2-40B4-BE49-F238E27FC236}">
                <a16:creationId xmlns:a16="http://schemas.microsoft.com/office/drawing/2014/main" id="{A94D5298-E2EE-478A-9408-E11EC315DE7E}"/>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2</a:t>
            </a:fld>
            <a:endParaRPr kumimoji="1" lang="ja-JP" altLang="en-US" sz="2000" dirty="0"/>
          </a:p>
        </p:txBody>
      </p:sp>
    </p:spTree>
    <p:extLst>
      <p:ext uri="{BB962C8B-B14F-4D97-AF65-F5344CB8AC3E}">
        <p14:creationId xmlns:p14="http://schemas.microsoft.com/office/powerpoint/2010/main" val="4089722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8C1988F-1B96-4B8D-ACA8-80484A39EEE2}"/>
              </a:ext>
            </a:extLst>
          </p:cNvPr>
          <p:cNvSpPr/>
          <p:nvPr/>
        </p:nvSpPr>
        <p:spPr>
          <a:xfrm>
            <a:off x="0" y="-7146"/>
            <a:ext cx="9144000" cy="66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14D7169C-27D9-4B2F-AEC9-976A6ED39692}"/>
              </a:ext>
            </a:extLst>
          </p:cNvPr>
          <p:cNvSpPr/>
          <p:nvPr/>
        </p:nvSpPr>
        <p:spPr>
          <a:xfrm>
            <a:off x="0" y="51689"/>
            <a:ext cx="8772525"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a:t>
            </a:r>
            <a:r>
              <a:rPr kumimoji="1" lang="en-US" altLang="ja-JP" sz="2400" b="1" dirty="0">
                <a:solidFill>
                  <a:schemeClr val="bg1"/>
                </a:solidFill>
                <a:latin typeface="メイリオ" panose="020B0604030504040204" pitchFamily="50" charset="-128"/>
                <a:ea typeface="メイリオ" panose="020B0604030504040204" pitchFamily="50" charset="-128"/>
              </a:rPr>
              <a:t>Ⅲ</a:t>
            </a:r>
            <a:r>
              <a:rPr kumimoji="1" lang="ja-JP" altLang="en-US" sz="2400" b="1" dirty="0">
                <a:solidFill>
                  <a:schemeClr val="bg1"/>
                </a:solidFill>
                <a:latin typeface="メイリオ" panose="020B0604030504040204" pitchFamily="50" charset="-128"/>
                <a:ea typeface="メイリオ" panose="020B0604030504040204" pitchFamily="50" charset="-128"/>
              </a:rPr>
              <a:t>　調査結果</a:t>
            </a:r>
            <a:r>
              <a:rPr kumimoji="1" lang="ja-JP" altLang="en-US" sz="2400" b="1">
                <a:solidFill>
                  <a:schemeClr val="bg1"/>
                </a:solidFill>
                <a:latin typeface="メイリオ" panose="020B0604030504040204" pitchFamily="50" charset="-128"/>
                <a:ea typeface="メイリオ" panose="020B0604030504040204" pitchFamily="50" charset="-128"/>
              </a:rPr>
              <a:t>の分析</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50968FE8-9C0A-4C33-96DB-9FB86D77284C}"/>
              </a:ext>
            </a:extLst>
          </p:cNvPr>
          <p:cNvSpPr/>
          <p:nvPr/>
        </p:nvSpPr>
        <p:spPr>
          <a:xfrm>
            <a:off x="0" y="669668"/>
            <a:ext cx="4320000" cy="338554"/>
          </a:xfrm>
          <a:prstGeom prst="rect">
            <a:avLst/>
          </a:prstGeom>
        </p:spPr>
        <p:txBody>
          <a:bodyPr wrap="square" anchor="ctr">
            <a:spAutoFit/>
          </a:bodyPr>
          <a:lstStyle/>
          <a:p>
            <a:pPr algn="just">
              <a:spcAft>
                <a:spcPts val="0"/>
              </a:spcAft>
            </a:pP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◆未収金の発生状況（</a:t>
            </a:r>
            <a:r>
              <a:rPr lang="en-US" altLang="ja-JP" sz="1600" b="1" kern="100" dirty="0">
                <a:latin typeface="Arial" panose="020B0604020202020204" pitchFamily="34" charset="0"/>
                <a:ea typeface="ＭＳ ゴシック" panose="020B0609070205080204" pitchFamily="49" charset="-128"/>
                <a:cs typeface="Times New Roman" panose="02020603050405020304" pitchFamily="18" charset="0"/>
              </a:rPr>
              <a:t>P7</a:t>
            </a: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a:t>
            </a:r>
            <a:r>
              <a:rPr lang="en-US" altLang="ja-JP" sz="1600" b="1" kern="100" dirty="0">
                <a:latin typeface="Arial" panose="020B0604020202020204" pitchFamily="34" charset="0"/>
                <a:ea typeface="ＭＳ ゴシック" panose="020B0609070205080204" pitchFamily="49" charset="-128"/>
                <a:cs typeface="Times New Roman" panose="02020603050405020304" pitchFamily="18" charset="0"/>
              </a:rPr>
              <a:t>P8</a:t>
            </a: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a:t>
            </a:r>
            <a:r>
              <a:rPr lang="en-US" altLang="ja-JP" sz="1600" b="1" kern="100" dirty="0">
                <a:latin typeface="Arial" panose="020B0604020202020204" pitchFamily="34" charset="0"/>
                <a:ea typeface="ＭＳ ゴシック" panose="020B0609070205080204" pitchFamily="49" charset="-128"/>
                <a:cs typeface="Times New Roman" panose="02020603050405020304" pitchFamily="18" charset="0"/>
              </a:rPr>
              <a:t>P11</a:t>
            </a: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参照）</a:t>
            </a:r>
            <a:endParaRPr lang="ja-JP" altLang="ja-JP" sz="1600" b="1" kern="100" dirty="0">
              <a:latin typeface="Arial" panose="020B0604020202020204" pitchFamily="34" charset="0"/>
              <a:ea typeface="ＭＳ ゴシック" panose="020B0609070205080204" pitchFamily="49"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FF6CA3E5-7735-4083-92AB-C680DB77EC58}"/>
              </a:ext>
            </a:extLst>
          </p:cNvPr>
          <p:cNvSpPr/>
          <p:nvPr/>
        </p:nvSpPr>
        <p:spPr>
          <a:xfrm>
            <a:off x="72000" y="1013226"/>
            <a:ext cx="9000000" cy="1259960"/>
          </a:xfrm>
          <a:prstGeom prst="rect">
            <a:avLst/>
          </a:prstGeom>
        </p:spPr>
        <p:txBody>
          <a:bodyPr wrap="square" anchor="ctr">
            <a:spAutoFit/>
          </a:bodyPr>
          <a:lstStyle/>
          <a:p>
            <a:pPr>
              <a:lnSpc>
                <a:spcPts val="1300"/>
              </a:lnSpc>
            </a:pP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訪日外国人の未収金の発生状況は令和</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年度の国の調査（令和５年</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9</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日から</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日の１か月間）では、受入実績のある</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2,813</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病院のうち</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516</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病院（</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18.3</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％）において未収金が発生していたが、今回の府の調査（令和</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6</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9</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日から</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日の１か月間）では、</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52</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病院のうち</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15</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病院（</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28.8</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で未収金が発生していた。訪日インバウンド数の多い（令和５年：全国２位）大阪府においては、外国人患者を受け入れる医療機関における未収金リスクは他府県と比較し、相対的に高いと考えられる。（</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P7</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参照）</a:t>
            </a:r>
          </a:p>
          <a:p>
            <a:pPr>
              <a:lnSpc>
                <a:spcPts val="1300"/>
              </a:lnSpc>
            </a:pPr>
            <a:r>
              <a:rPr lang="ja-JP" altLang="en-US" sz="11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また、訪日外国人の未収金総額は、</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24,849,248</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円で件数は</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65</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件、１件あたり約</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382,300</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円であるのに対し、在留外国人の未収金総額は、</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7,313,564</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円で件数は</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311</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件、１件あたり約</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23,500</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円となっており、訪日外国人の１件当たりの金額が在留外国人の約</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倍と高額であった。（</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P8</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P11</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参照）</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97C42FC0-C5FC-4EAD-A0BF-AA21B3510E21}"/>
              </a:ext>
            </a:extLst>
          </p:cNvPr>
          <p:cNvSpPr/>
          <p:nvPr/>
        </p:nvSpPr>
        <p:spPr>
          <a:xfrm>
            <a:off x="0" y="2331914"/>
            <a:ext cx="4680000" cy="338554"/>
          </a:xfrm>
          <a:prstGeom prst="rect">
            <a:avLst/>
          </a:prstGeom>
        </p:spPr>
        <p:txBody>
          <a:bodyPr wrap="square">
            <a:spAutoFit/>
          </a:bodyPr>
          <a:lstStyle/>
          <a:p>
            <a:pPr algn="just">
              <a:spcAft>
                <a:spcPts val="0"/>
              </a:spcAft>
            </a:pP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◆医療機関の未収金対策（</a:t>
            </a:r>
            <a:r>
              <a:rPr lang="en-US" altLang="ja-JP" sz="1600" b="1" kern="100" dirty="0">
                <a:latin typeface="Arial" panose="020B0604020202020204" pitchFamily="34" charset="0"/>
                <a:ea typeface="ＭＳ ゴシック" panose="020B0609070205080204" pitchFamily="49" charset="-128"/>
                <a:cs typeface="Times New Roman" panose="02020603050405020304" pitchFamily="18" charset="0"/>
              </a:rPr>
              <a:t>P14</a:t>
            </a: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a:t>
            </a:r>
            <a:r>
              <a:rPr lang="en-US" altLang="ja-JP" sz="1600" b="1" kern="100" dirty="0">
                <a:latin typeface="Arial" panose="020B0604020202020204" pitchFamily="34" charset="0"/>
                <a:ea typeface="ＭＳ ゴシック" panose="020B0609070205080204" pitchFamily="49" charset="-128"/>
                <a:cs typeface="Times New Roman" panose="02020603050405020304" pitchFamily="18" charset="0"/>
              </a:rPr>
              <a:t>16</a:t>
            </a:r>
            <a:r>
              <a:rPr lang="ja-JP" altLang="en-US" sz="1600" b="1" kern="100" dirty="0">
                <a:latin typeface="Arial" panose="020B0604020202020204" pitchFamily="34" charset="0"/>
                <a:ea typeface="ＭＳ ゴシック" panose="020B0609070205080204" pitchFamily="49" charset="-128"/>
                <a:cs typeface="Times New Roman" panose="02020603050405020304" pitchFamily="18" charset="0"/>
              </a:rPr>
              <a:t>参照）</a:t>
            </a:r>
            <a:endParaRPr lang="ja-JP" altLang="ja-JP" sz="1600" b="1" kern="100" dirty="0">
              <a:latin typeface="Arial" panose="020B0604020202020204" pitchFamily="34" charset="0"/>
              <a:ea typeface="ＭＳ ゴシック" panose="020B0609070205080204" pitchFamily="49" charset="-128"/>
              <a:cs typeface="Times New Roman" panose="02020603050405020304" pitchFamily="18" charset="0"/>
            </a:endParaRPr>
          </a:p>
        </p:txBody>
      </p:sp>
      <p:graphicFrame>
        <p:nvGraphicFramePr>
          <p:cNvPr id="2" name="表 5">
            <a:extLst>
              <a:ext uri="{FF2B5EF4-FFF2-40B4-BE49-F238E27FC236}">
                <a16:creationId xmlns:a16="http://schemas.microsoft.com/office/drawing/2014/main" id="{B8F25827-A528-4F76-9064-75EF8A46AB81}"/>
              </a:ext>
            </a:extLst>
          </p:cNvPr>
          <p:cNvGraphicFramePr>
            <a:graphicFrameLocks noGrp="1"/>
          </p:cNvGraphicFramePr>
          <p:nvPr>
            <p:extLst>
              <p:ext uri="{D42A27DB-BD31-4B8C-83A1-F6EECF244321}">
                <p14:modId xmlns:p14="http://schemas.microsoft.com/office/powerpoint/2010/main" val="3690074430"/>
              </p:ext>
            </p:extLst>
          </p:nvPr>
        </p:nvGraphicFramePr>
        <p:xfrm>
          <a:off x="72000" y="2676428"/>
          <a:ext cx="4320000" cy="2286000"/>
        </p:xfrm>
        <a:graphic>
          <a:graphicData uri="http://schemas.openxmlformats.org/drawingml/2006/table">
            <a:tbl>
              <a:tblPr firstRow="1" bandRow="1">
                <a:tableStyleId>{5C22544A-7EE6-4342-B048-85BDC9FD1C3A}</a:tableStyleId>
              </a:tblPr>
              <a:tblGrid>
                <a:gridCol w="1980000">
                  <a:extLst>
                    <a:ext uri="{9D8B030D-6E8A-4147-A177-3AD203B41FA5}">
                      <a16:colId xmlns:a16="http://schemas.microsoft.com/office/drawing/2014/main" val="4173453262"/>
                    </a:ext>
                  </a:extLst>
                </a:gridCol>
                <a:gridCol w="2340000">
                  <a:extLst>
                    <a:ext uri="{9D8B030D-6E8A-4147-A177-3AD203B41FA5}">
                      <a16:colId xmlns:a16="http://schemas.microsoft.com/office/drawing/2014/main" val="3800001446"/>
                    </a:ext>
                  </a:extLst>
                </a:gridCol>
              </a:tblGrid>
              <a:tr h="227447">
                <a:tc gridSpan="2">
                  <a:txBody>
                    <a:bodyPr/>
                    <a:lstStyle/>
                    <a:p>
                      <a:r>
                        <a:rPr kumimoji="1" lang="ja-JP" altLang="en-US" sz="1200" dirty="0"/>
                        <a:t>導入している未収金対策</a:t>
                      </a:r>
                    </a:p>
                  </a:txBody>
                  <a:tcPr/>
                </a:tc>
                <a:tc hMerge="1">
                  <a:txBody>
                    <a:bodyPr/>
                    <a:lstStyle/>
                    <a:p>
                      <a:endParaRPr kumimoji="1" lang="ja-JP" altLang="en-US" sz="1200" dirty="0"/>
                    </a:p>
                  </a:txBody>
                  <a:tcPr/>
                </a:tc>
                <a:extLst>
                  <a:ext uri="{0D108BD9-81ED-4DB2-BD59-A6C34878D82A}">
                    <a16:rowId xmlns:a16="http://schemas.microsoft.com/office/drawing/2014/main" val="2889975398"/>
                  </a:ext>
                </a:extLst>
              </a:tr>
              <a:tr h="227447">
                <a:tc>
                  <a:txBody>
                    <a:bodyPr/>
                    <a:lstStyle/>
                    <a:p>
                      <a:r>
                        <a:rPr kumimoji="1" lang="ja-JP" altLang="en-US" sz="1000" dirty="0"/>
                        <a:t>キャッシュレス決済</a:t>
                      </a:r>
                    </a:p>
                  </a:txBody>
                  <a:tcPr/>
                </a:tc>
                <a:tc>
                  <a:txBody>
                    <a:bodyPr/>
                    <a:lstStyle/>
                    <a:p>
                      <a:pPr algn="ctr"/>
                      <a:r>
                        <a:rPr kumimoji="1" lang="en-US" altLang="ja-JP" sz="1000" dirty="0"/>
                        <a:t>63</a:t>
                      </a:r>
                      <a:r>
                        <a:rPr kumimoji="1" lang="ja-JP" altLang="en-US" sz="1000" dirty="0"/>
                        <a:t>医療機関</a:t>
                      </a:r>
                      <a:r>
                        <a:rPr kumimoji="1" lang="en-US" altLang="ja-JP" sz="1000" dirty="0"/>
                        <a:t>/88</a:t>
                      </a:r>
                      <a:r>
                        <a:rPr kumimoji="1" lang="ja-JP" altLang="en-US" sz="1000" dirty="0"/>
                        <a:t>医療機関（</a:t>
                      </a:r>
                      <a:r>
                        <a:rPr kumimoji="1" lang="en-US" altLang="ja-JP" sz="1000" dirty="0"/>
                        <a:t>71.6</a:t>
                      </a:r>
                      <a:r>
                        <a:rPr kumimoji="1" lang="ja-JP" altLang="en-US" sz="1000" dirty="0"/>
                        <a:t>％）</a:t>
                      </a:r>
                    </a:p>
                  </a:txBody>
                  <a:tcPr anchor="ctr"/>
                </a:tc>
                <a:extLst>
                  <a:ext uri="{0D108BD9-81ED-4DB2-BD59-A6C34878D82A}">
                    <a16:rowId xmlns:a16="http://schemas.microsoft.com/office/drawing/2014/main" val="2165317448"/>
                  </a:ext>
                </a:extLst>
              </a:tr>
              <a:tr h="227447">
                <a:tc>
                  <a:txBody>
                    <a:bodyPr/>
                    <a:lstStyle/>
                    <a:p>
                      <a:r>
                        <a:rPr kumimoji="1" lang="ja-JP" altLang="en-US" sz="1000" dirty="0"/>
                        <a:t>パスポート等、身分証の確認</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55</a:t>
                      </a:r>
                      <a:r>
                        <a:rPr kumimoji="1" lang="ja-JP" altLang="en-US" sz="1000" dirty="0"/>
                        <a:t>医療機関</a:t>
                      </a:r>
                      <a:r>
                        <a:rPr kumimoji="1" lang="en-US" altLang="ja-JP" sz="1000" dirty="0"/>
                        <a:t>/88</a:t>
                      </a:r>
                      <a:r>
                        <a:rPr kumimoji="1" lang="ja-JP" altLang="en-US" sz="1000" dirty="0"/>
                        <a:t>医療機関（</a:t>
                      </a:r>
                      <a:r>
                        <a:rPr kumimoji="1" lang="en-US" altLang="ja-JP" sz="1000" dirty="0"/>
                        <a:t>62.5</a:t>
                      </a:r>
                      <a:r>
                        <a:rPr kumimoji="1" lang="ja-JP" altLang="en-US" sz="1000" dirty="0"/>
                        <a:t>％）</a:t>
                      </a:r>
                    </a:p>
                  </a:txBody>
                  <a:tcPr anchor="ctr"/>
                </a:tc>
                <a:extLst>
                  <a:ext uri="{0D108BD9-81ED-4DB2-BD59-A6C34878D82A}">
                    <a16:rowId xmlns:a16="http://schemas.microsoft.com/office/drawing/2014/main" val="2635677854"/>
                  </a:ext>
                </a:extLst>
              </a:tr>
              <a:tr h="227447">
                <a:tc>
                  <a:txBody>
                    <a:bodyPr/>
                    <a:lstStyle/>
                    <a:p>
                      <a:r>
                        <a:rPr kumimoji="1" lang="ja-JP" altLang="en-US" sz="1000" dirty="0"/>
                        <a:t>診療価格について事前説明</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45</a:t>
                      </a:r>
                      <a:r>
                        <a:rPr kumimoji="1" lang="ja-JP" altLang="en-US" sz="1000" dirty="0"/>
                        <a:t>医療機関</a:t>
                      </a:r>
                      <a:r>
                        <a:rPr kumimoji="1" lang="en-US" altLang="ja-JP" sz="1000" dirty="0"/>
                        <a:t>/88</a:t>
                      </a:r>
                      <a:r>
                        <a:rPr kumimoji="1" lang="ja-JP" altLang="en-US" sz="1000" dirty="0"/>
                        <a:t>医療機関（</a:t>
                      </a:r>
                      <a:r>
                        <a:rPr kumimoji="1" lang="en-US" altLang="ja-JP" sz="1000" dirty="0"/>
                        <a:t>51.1</a:t>
                      </a:r>
                      <a:r>
                        <a:rPr kumimoji="1" lang="ja-JP" altLang="en-US" sz="1000" dirty="0"/>
                        <a:t>％）</a:t>
                      </a:r>
                    </a:p>
                  </a:txBody>
                  <a:tcPr anchor="ctr"/>
                </a:tc>
                <a:extLst>
                  <a:ext uri="{0D108BD9-81ED-4DB2-BD59-A6C34878D82A}">
                    <a16:rowId xmlns:a16="http://schemas.microsoft.com/office/drawing/2014/main" val="2305700937"/>
                  </a:ext>
                </a:extLst>
              </a:tr>
              <a:tr h="227447">
                <a:tc>
                  <a:txBody>
                    <a:bodyPr/>
                    <a:lstStyle/>
                    <a:p>
                      <a:r>
                        <a:rPr kumimoji="1" lang="ja-JP" altLang="en-US" sz="1000" dirty="0"/>
                        <a:t>海外旅行保険など医療保険の</a:t>
                      </a:r>
                      <a:endParaRPr kumimoji="1" lang="en-US" altLang="ja-JP" sz="1000" dirty="0"/>
                    </a:p>
                    <a:p>
                      <a:r>
                        <a:rPr kumimoji="1" lang="ja-JP" altLang="en-US" sz="1000" dirty="0"/>
                        <a:t>加入有無の事前確認</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38</a:t>
                      </a:r>
                      <a:r>
                        <a:rPr kumimoji="1" lang="ja-JP" altLang="en-US" sz="1000" dirty="0"/>
                        <a:t>医療機関</a:t>
                      </a:r>
                      <a:r>
                        <a:rPr kumimoji="1" lang="en-US" altLang="ja-JP" sz="1000" dirty="0"/>
                        <a:t>/88</a:t>
                      </a:r>
                      <a:r>
                        <a:rPr kumimoji="1" lang="ja-JP" altLang="en-US" sz="1000" dirty="0"/>
                        <a:t>医療機関（</a:t>
                      </a:r>
                      <a:r>
                        <a:rPr kumimoji="1" lang="en-US" altLang="ja-JP" sz="1000" dirty="0"/>
                        <a:t>43.2</a:t>
                      </a:r>
                      <a:r>
                        <a:rPr kumimoji="1" lang="ja-JP" altLang="en-US" sz="1000" dirty="0"/>
                        <a:t>％）</a:t>
                      </a:r>
                    </a:p>
                  </a:txBody>
                  <a:tcPr anchor="ctr"/>
                </a:tc>
                <a:extLst>
                  <a:ext uri="{0D108BD9-81ED-4DB2-BD59-A6C34878D82A}">
                    <a16:rowId xmlns:a16="http://schemas.microsoft.com/office/drawing/2014/main" val="120639357"/>
                  </a:ext>
                </a:extLst>
              </a:tr>
              <a:tr h="227447">
                <a:tc>
                  <a:txBody>
                    <a:bodyPr/>
                    <a:lstStyle/>
                    <a:p>
                      <a:r>
                        <a:rPr kumimoji="1" lang="ja-JP" altLang="en-US" sz="1000" dirty="0"/>
                        <a:t>未収金対応マニュアルの作成</a:t>
                      </a:r>
                    </a:p>
                  </a:txBody>
                  <a:tcPr/>
                </a:tc>
                <a:tc>
                  <a:txBody>
                    <a:bodyPr/>
                    <a:lstStyle/>
                    <a:p>
                      <a:pPr algn="ctr"/>
                      <a:r>
                        <a:rPr kumimoji="1" lang="en-US" altLang="ja-JP" sz="1000" dirty="0"/>
                        <a:t>23</a:t>
                      </a:r>
                      <a:r>
                        <a:rPr kumimoji="1" lang="ja-JP" altLang="en-US" sz="1000" dirty="0"/>
                        <a:t>医療機関</a:t>
                      </a:r>
                      <a:r>
                        <a:rPr kumimoji="1" lang="en-US" altLang="ja-JP" sz="1000" dirty="0"/>
                        <a:t>/88</a:t>
                      </a:r>
                      <a:r>
                        <a:rPr kumimoji="1" lang="ja-JP" altLang="en-US" sz="1000" dirty="0"/>
                        <a:t>医療機関（</a:t>
                      </a:r>
                      <a:r>
                        <a:rPr kumimoji="1" lang="en-US" altLang="ja-JP" sz="1000" dirty="0"/>
                        <a:t>26.1</a:t>
                      </a:r>
                      <a:r>
                        <a:rPr kumimoji="1" lang="ja-JP" altLang="en-US" sz="1000" dirty="0"/>
                        <a:t>％）</a:t>
                      </a:r>
                    </a:p>
                  </a:txBody>
                  <a:tcPr anchor="ctr"/>
                </a:tc>
                <a:extLst>
                  <a:ext uri="{0D108BD9-81ED-4DB2-BD59-A6C34878D82A}">
                    <a16:rowId xmlns:a16="http://schemas.microsoft.com/office/drawing/2014/main" val="3003410552"/>
                  </a:ext>
                </a:extLst>
              </a:tr>
              <a:tr h="227447">
                <a:tc>
                  <a:txBody>
                    <a:bodyPr/>
                    <a:lstStyle/>
                    <a:p>
                      <a:endParaRPr kumimoji="1" lang="ja-JP" altLang="en-US" sz="1000" dirty="0"/>
                    </a:p>
                  </a:txBody>
                  <a:tcPr>
                    <a:solidFill>
                      <a:schemeClr val="bg1"/>
                    </a:solidFill>
                  </a:tcPr>
                </a:tc>
                <a:tc>
                  <a:txBody>
                    <a:bodyPr/>
                    <a:lstStyle/>
                    <a:p>
                      <a:pPr algn="ctr"/>
                      <a:endParaRPr kumimoji="1" lang="ja-JP" altLang="en-US" sz="1000" dirty="0"/>
                    </a:p>
                  </a:txBody>
                  <a:tcPr anchor="ctr">
                    <a:solidFill>
                      <a:schemeClr val="bg1"/>
                    </a:solidFill>
                  </a:tcPr>
                </a:tc>
                <a:extLst>
                  <a:ext uri="{0D108BD9-81ED-4DB2-BD59-A6C34878D82A}">
                    <a16:rowId xmlns:a16="http://schemas.microsoft.com/office/drawing/2014/main" val="1601848751"/>
                  </a:ext>
                </a:extLst>
              </a:tr>
              <a:tr h="227447">
                <a:tc>
                  <a:txBody>
                    <a:bodyPr/>
                    <a:lstStyle/>
                    <a:p>
                      <a:r>
                        <a:rPr kumimoji="1" lang="ja-JP" altLang="en-US" sz="1000" dirty="0"/>
                        <a:t>医療費未収金にかかる</a:t>
                      </a:r>
                      <a:endParaRPr kumimoji="1" lang="en-US" altLang="ja-JP" sz="1000" dirty="0"/>
                    </a:p>
                    <a:p>
                      <a:r>
                        <a:rPr kumimoji="1" lang="ja-JP" altLang="en-US" sz="1000" dirty="0"/>
                        <a:t>保険・保証サービスへの加入</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6</a:t>
                      </a:r>
                      <a:r>
                        <a:rPr kumimoji="1" lang="ja-JP" altLang="en-US" sz="1000" dirty="0"/>
                        <a:t>医療機関</a:t>
                      </a:r>
                      <a:r>
                        <a:rPr kumimoji="1" lang="en-US" altLang="ja-JP" sz="1000" dirty="0"/>
                        <a:t>/88</a:t>
                      </a:r>
                      <a:r>
                        <a:rPr kumimoji="1" lang="ja-JP" altLang="en-US" sz="1000" dirty="0"/>
                        <a:t>医療機関（</a:t>
                      </a:r>
                      <a:r>
                        <a:rPr kumimoji="1" lang="en-US" altLang="ja-JP" sz="1000" dirty="0"/>
                        <a:t>6.8</a:t>
                      </a:r>
                      <a:r>
                        <a:rPr kumimoji="1" lang="ja-JP" altLang="en-US" sz="1000" dirty="0"/>
                        <a:t>％）</a:t>
                      </a:r>
                    </a:p>
                  </a:txBody>
                  <a:tcPr anchor="ctr"/>
                </a:tc>
                <a:extLst>
                  <a:ext uri="{0D108BD9-81ED-4DB2-BD59-A6C34878D82A}">
                    <a16:rowId xmlns:a16="http://schemas.microsoft.com/office/drawing/2014/main" val="2444402803"/>
                  </a:ext>
                </a:extLst>
              </a:tr>
            </a:tbl>
          </a:graphicData>
        </a:graphic>
      </p:graphicFrame>
      <p:graphicFrame>
        <p:nvGraphicFramePr>
          <p:cNvPr id="24" name="表 5">
            <a:extLst>
              <a:ext uri="{FF2B5EF4-FFF2-40B4-BE49-F238E27FC236}">
                <a16:creationId xmlns:a16="http://schemas.microsoft.com/office/drawing/2014/main" id="{8363C4DD-7589-4CF4-95D2-93654E512C35}"/>
              </a:ext>
            </a:extLst>
          </p:cNvPr>
          <p:cNvGraphicFramePr>
            <a:graphicFrameLocks noGrp="1"/>
          </p:cNvGraphicFramePr>
          <p:nvPr>
            <p:extLst>
              <p:ext uri="{D42A27DB-BD31-4B8C-83A1-F6EECF244321}">
                <p14:modId xmlns:p14="http://schemas.microsoft.com/office/powerpoint/2010/main" val="1144864931"/>
              </p:ext>
            </p:extLst>
          </p:nvPr>
        </p:nvGraphicFramePr>
        <p:xfrm>
          <a:off x="4751913" y="2678013"/>
          <a:ext cx="4320000" cy="1158240"/>
        </p:xfrm>
        <a:graphic>
          <a:graphicData uri="http://schemas.openxmlformats.org/drawingml/2006/table">
            <a:tbl>
              <a:tblPr firstRow="1" bandRow="1">
                <a:tableStyleId>{5C22544A-7EE6-4342-B048-85BDC9FD1C3A}</a:tableStyleId>
              </a:tblPr>
              <a:tblGrid>
                <a:gridCol w="1980000">
                  <a:extLst>
                    <a:ext uri="{9D8B030D-6E8A-4147-A177-3AD203B41FA5}">
                      <a16:colId xmlns:a16="http://schemas.microsoft.com/office/drawing/2014/main" val="4173453262"/>
                    </a:ext>
                  </a:extLst>
                </a:gridCol>
                <a:gridCol w="2340000">
                  <a:extLst>
                    <a:ext uri="{9D8B030D-6E8A-4147-A177-3AD203B41FA5}">
                      <a16:colId xmlns:a16="http://schemas.microsoft.com/office/drawing/2014/main" val="3800001446"/>
                    </a:ext>
                  </a:extLst>
                </a:gridCol>
              </a:tblGrid>
              <a:tr h="273600">
                <a:tc gridSpan="2">
                  <a:txBody>
                    <a:bodyPr/>
                    <a:lstStyle/>
                    <a:p>
                      <a:r>
                        <a:rPr kumimoji="1" lang="ja-JP" altLang="en-US" sz="1200" dirty="0"/>
                        <a:t>各対策を導入していない医療機関における今後の導入検討率</a:t>
                      </a:r>
                    </a:p>
                  </a:txBody>
                  <a:tcPr/>
                </a:tc>
                <a:tc hMerge="1">
                  <a:txBody>
                    <a:bodyPr/>
                    <a:lstStyle/>
                    <a:p>
                      <a:endParaRPr kumimoji="1" lang="ja-JP" altLang="en-US" sz="1200" dirty="0"/>
                    </a:p>
                  </a:txBody>
                  <a:tcPr/>
                </a:tc>
                <a:extLst>
                  <a:ext uri="{0D108BD9-81ED-4DB2-BD59-A6C34878D82A}">
                    <a16:rowId xmlns:a16="http://schemas.microsoft.com/office/drawing/2014/main" val="2889975398"/>
                  </a:ext>
                </a:extLst>
              </a:tr>
              <a:tr h="227447">
                <a:tc>
                  <a:txBody>
                    <a:bodyPr/>
                    <a:lstStyle/>
                    <a:p>
                      <a:r>
                        <a:rPr kumimoji="1" lang="ja-JP" altLang="en-US" sz="1000" dirty="0"/>
                        <a:t>キャッシュレス決済の導入</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3</a:t>
                      </a:r>
                      <a:r>
                        <a:rPr kumimoji="1" lang="ja-JP" altLang="en-US" sz="1000" dirty="0"/>
                        <a:t>医療機関</a:t>
                      </a:r>
                      <a:r>
                        <a:rPr kumimoji="1" lang="en-US" altLang="ja-JP" sz="1000" dirty="0"/>
                        <a:t>/25</a:t>
                      </a:r>
                      <a:r>
                        <a:rPr kumimoji="1" lang="ja-JP" altLang="en-US" sz="1000" dirty="0"/>
                        <a:t>医療機関（</a:t>
                      </a:r>
                      <a:r>
                        <a:rPr kumimoji="1" lang="en-US" altLang="ja-JP" sz="1000" dirty="0"/>
                        <a:t>12.0</a:t>
                      </a:r>
                      <a:r>
                        <a:rPr kumimoji="1" lang="ja-JP" altLang="en-US" sz="1000" dirty="0"/>
                        <a:t>％）</a:t>
                      </a:r>
                    </a:p>
                  </a:txBody>
                  <a:tcPr anchor="ctr"/>
                </a:tc>
                <a:extLst>
                  <a:ext uri="{0D108BD9-81ED-4DB2-BD59-A6C34878D82A}">
                    <a16:rowId xmlns:a16="http://schemas.microsoft.com/office/drawing/2014/main" val="2165317448"/>
                  </a:ext>
                </a:extLst>
              </a:tr>
              <a:tr h="227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未収金対応マニュアルの作成</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25</a:t>
                      </a:r>
                      <a:r>
                        <a:rPr kumimoji="1" lang="ja-JP" altLang="en-US" sz="1000" dirty="0"/>
                        <a:t>医療機関</a:t>
                      </a:r>
                      <a:r>
                        <a:rPr kumimoji="1" lang="en-US" altLang="ja-JP" sz="1000" dirty="0"/>
                        <a:t>/65</a:t>
                      </a:r>
                      <a:r>
                        <a:rPr kumimoji="1" lang="ja-JP" altLang="en-US" sz="1000" dirty="0"/>
                        <a:t>医療機関（</a:t>
                      </a:r>
                      <a:r>
                        <a:rPr kumimoji="1" lang="en-US" altLang="ja-JP" sz="1000" dirty="0"/>
                        <a:t>38.5</a:t>
                      </a:r>
                      <a:r>
                        <a:rPr kumimoji="1" lang="ja-JP" altLang="en-US" sz="1000" dirty="0"/>
                        <a:t>％）</a:t>
                      </a:r>
                    </a:p>
                  </a:txBody>
                  <a:tcPr anchor="ctr"/>
                </a:tc>
                <a:extLst>
                  <a:ext uri="{0D108BD9-81ED-4DB2-BD59-A6C34878D82A}">
                    <a16:rowId xmlns:a16="http://schemas.microsoft.com/office/drawing/2014/main" val="2635677854"/>
                  </a:ext>
                </a:extLst>
              </a:tr>
              <a:tr h="227447">
                <a:tc>
                  <a:txBody>
                    <a:bodyPr/>
                    <a:lstStyle/>
                    <a:p>
                      <a:r>
                        <a:rPr kumimoji="1" lang="ja-JP" altLang="en-US" sz="1000" dirty="0"/>
                        <a:t>医療費未収金にかかる</a:t>
                      </a:r>
                      <a:endParaRPr kumimoji="1" lang="en-US" altLang="ja-JP" sz="1000" dirty="0"/>
                    </a:p>
                    <a:p>
                      <a:r>
                        <a:rPr kumimoji="1" lang="ja-JP" altLang="en-US" sz="1000" dirty="0"/>
                        <a:t>保険・保証サービスへの加入</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6</a:t>
                      </a:r>
                      <a:r>
                        <a:rPr kumimoji="1" lang="ja-JP" altLang="en-US" sz="1000" dirty="0"/>
                        <a:t>医療機関</a:t>
                      </a:r>
                      <a:r>
                        <a:rPr kumimoji="1" lang="en-US" altLang="ja-JP" sz="1000" dirty="0"/>
                        <a:t>/82</a:t>
                      </a:r>
                      <a:r>
                        <a:rPr kumimoji="1" lang="ja-JP" altLang="en-US" sz="1000" dirty="0"/>
                        <a:t>医療機関（</a:t>
                      </a:r>
                      <a:r>
                        <a:rPr kumimoji="1" lang="en-US" altLang="ja-JP" sz="1000" dirty="0"/>
                        <a:t>7.3</a:t>
                      </a:r>
                      <a:r>
                        <a:rPr kumimoji="1" lang="ja-JP" altLang="en-US" sz="1000" dirty="0"/>
                        <a:t>％）</a:t>
                      </a:r>
                    </a:p>
                  </a:txBody>
                  <a:tcPr anchor="ctr"/>
                </a:tc>
                <a:extLst>
                  <a:ext uri="{0D108BD9-81ED-4DB2-BD59-A6C34878D82A}">
                    <a16:rowId xmlns:a16="http://schemas.microsoft.com/office/drawing/2014/main" val="2305700937"/>
                  </a:ext>
                </a:extLst>
              </a:tr>
            </a:tbl>
          </a:graphicData>
        </a:graphic>
      </p:graphicFrame>
      <p:sp>
        <p:nvSpPr>
          <p:cNvPr id="6" name="正方形/長方形 5">
            <a:extLst>
              <a:ext uri="{FF2B5EF4-FFF2-40B4-BE49-F238E27FC236}">
                <a16:creationId xmlns:a16="http://schemas.microsoft.com/office/drawing/2014/main" id="{0CDD1F65-4E4E-1794-29AB-C9C838BF09F2}"/>
              </a:ext>
            </a:extLst>
          </p:cNvPr>
          <p:cNvSpPr/>
          <p:nvPr/>
        </p:nvSpPr>
        <p:spPr>
          <a:xfrm>
            <a:off x="72087" y="2953886"/>
            <a:ext cx="4320000" cy="23400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5232D81-38DF-3972-A29A-37DEE2F02C63}"/>
              </a:ext>
            </a:extLst>
          </p:cNvPr>
          <p:cNvSpPr txBox="1"/>
          <p:nvPr/>
        </p:nvSpPr>
        <p:spPr>
          <a:xfrm>
            <a:off x="1929167" y="4304848"/>
            <a:ext cx="461665" cy="273600"/>
          </a:xfrm>
          <a:prstGeom prst="rect">
            <a:avLst/>
          </a:prstGeom>
          <a:noFill/>
        </p:spPr>
        <p:txBody>
          <a:bodyPr vert="eaVert" wrap="square" rtlCol="0" anchor="ctr">
            <a:spAutoFit/>
          </a:bodyPr>
          <a:lstStyle/>
          <a:p>
            <a:pPr algn="ctr"/>
            <a:r>
              <a:rPr kumimoji="1" lang="en-US" altLang="ja-JP" dirty="0"/>
              <a:t>…</a:t>
            </a:r>
            <a:endParaRPr kumimoji="1" lang="ja-JP" altLang="en-US" dirty="0"/>
          </a:p>
        </p:txBody>
      </p:sp>
      <p:sp>
        <p:nvSpPr>
          <p:cNvPr id="15" name="正方形/長方形 14">
            <a:extLst>
              <a:ext uri="{FF2B5EF4-FFF2-40B4-BE49-F238E27FC236}">
                <a16:creationId xmlns:a16="http://schemas.microsoft.com/office/drawing/2014/main" id="{C74CFEAA-8C46-8D60-F4BD-74784DA48F3C}"/>
              </a:ext>
            </a:extLst>
          </p:cNvPr>
          <p:cNvSpPr/>
          <p:nvPr/>
        </p:nvSpPr>
        <p:spPr>
          <a:xfrm>
            <a:off x="0" y="5079492"/>
            <a:ext cx="9000000" cy="1708160"/>
          </a:xfrm>
          <a:prstGeom prst="rect">
            <a:avLst/>
          </a:prstGeom>
        </p:spPr>
        <p:txBody>
          <a:bodyPr wrap="square">
            <a:spAutoFit/>
          </a:bodyPr>
          <a:lstStyle/>
          <a:p>
            <a:pPr algn="dist">
              <a:lnSpc>
                <a:spcPts val="1350"/>
              </a:lnSpc>
            </a:pPr>
            <a:r>
              <a:rPr lang="ja-JP" altLang="en-US" sz="1100" dirty="0">
                <a:latin typeface="メイリオ" panose="020B0604030504040204" pitchFamily="50" charset="-128"/>
                <a:ea typeface="メイリオ" panose="020B0604030504040204" pitchFamily="50" charset="-128"/>
              </a:rPr>
              <a:t>　訪日外国人の医療費未収金については、在留外国人と比較すると、件数は少ないが１件あたりの未収金額が高額となる傾向にあることから、</a:t>
            </a:r>
            <a:endParaRPr lang="en-US" altLang="ja-JP" sz="1100" dirty="0">
              <a:latin typeface="メイリオ" panose="020B0604030504040204" pitchFamily="50" charset="-128"/>
              <a:ea typeface="メイリオ" panose="020B0604030504040204" pitchFamily="50" charset="-128"/>
            </a:endParaRPr>
          </a:p>
          <a:p>
            <a:pPr>
              <a:lnSpc>
                <a:spcPts val="1350"/>
              </a:lnSpc>
            </a:pPr>
            <a:r>
              <a:rPr lang="ja-JP" altLang="en-US" sz="1100" dirty="0">
                <a:latin typeface="メイリオ" panose="020B0604030504040204" pitchFamily="50" charset="-128"/>
                <a:ea typeface="メイリオ" panose="020B0604030504040204" pitchFamily="50" charset="-128"/>
              </a:rPr>
              <a:t>入口（来院前）・中間（来院時）・出口（未収金発生後）に分けて、効果的な未収金対策が必要となる。</a:t>
            </a:r>
            <a:endParaRPr lang="en-US" altLang="ja-JP" sz="1100" dirty="0">
              <a:latin typeface="メイリオ" panose="020B0604030504040204" pitchFamily="50" charset="-128"/>
              <a:ea typeface="メイリオ" panose="020B0604030504040204" pitchFamily="50" charset="-128"/>
            </a:endParaRPr>
          </a:p>
          <a:p>
            <a:pPr algn="dist">
              <a:lnSpc>
                <a:spcPts val="1350"/>
              </a:lnSpc>
            </a:pPr>
            <a:r>
              <a:rPr lang="ja-JP" altLang="en-US" sz="1100" dirty="0">
                <a:latin typeface="メイリオ" panose="020B0604030504040204" pitchFamily="50" charset="-128"/>
                <a:ea typeface="メイリオ" panose="020B0604030504040204" pitchFamily="50" charset="-128"/>
              </a:rPr>
              <a:t>　まず、</a:t>
            </a:r>
            <a:r>
              <a:rPr lang="ja-JP" altLang="en-US" sz="1100" b="1" u="sng" dirty="0">
                <a:solidFill>
                  <a:srgbClr val="FF0000"/>
                </a:solidFill>
                <a:latin typeface="メイリオ" panose="020B0604030504040204" pitchFamily="50" charset="-128"/>
                <a:ea typeface="メイリオ" panose="020B0604030504040204" pitchFamily="50" charset="-128"/>
              </a:rPr>
              <a:t>入口対策</a:t>
            </a:r>
            <a:r>
              <a:rPr lang="ja-JP" altLang="en-US" sz="1100" dirty="0">
                <a:latin typeface="メイリオ" panose="020B0604030504040204" pitchFamily="50" charset="-128"/>
                <a:ea typeface="メイリオ" panose="020B0604030504040204" pitchFamily="50" charset="-128"/>
              </a:rPr>
              <a:t>としては、訪日外国人自らが海外旅行保険等に加入することが望ましいため、関係機関等と連携し、訪日外国人に対し、</a:t>
            </a:r>
            <a:endParaRPr lang="en-US" altLang="ja-JP" sz="1100" dirty="0">
              <a:latin typeface="メイリオ" panose="020B0604030504040204" pitchFamily="50" charset="-128"/>
              <a:ea typeface="メイリオ" panose="020B0604030504040204" pitchFamily="50" charset="-128"/>
            </a:endParaRPr>
          </a:p>
          <a:p>
            <a:pPr>
              <a:lnSpc>
                <a:spcPts val="1350"/>
              </a:lnSpc>
            </a:pPr>
            <a:r>
              <a:rPr lang="ja-JP" altLang="en-US" sz="1100" dirty="0">
                <a:latin typeface="メイリオ" panose="020B0604030504040204" pitchFamily="50" charset="-128"/>
                <a:ea typeface="メイリオ" panose="020B0604030504040204" pitchFamily="50" charset="-128"/>
              </a:rPr>
              <a:t>海外旅行保険の必要性について、効果的な周知を行う必要がある。</a:t>
            </a:r>
            <a:endParaRPr lang="en-US" altLang="ja-JP" sz="1100" dirty="0">
              <a:latin typeface="メイリオ" panose="020B0604030504040204" pitchFamily="50" charset="-128"/>
              <a:ea typeface="メイリオ" panose="020B0604030504040204" pitchFamily="50" charset="-128"/>
            </a:endParaRPr>
          </a:p>
          <a:p>
            <a:pPr algn="dist">
              <a:lnSpc>
                <a:spcPts val="1350"/>
              </a:lnSpc>
            </a:pPr>
            <a:r>
              <a:rPr lang="ja-JP" altLang="en-US" sz="1100" dirty="0">
                <a:latin typeface="メイリオ" panose="020B0604030504040204" pitchFamily="50" charset="-128"/>
                <a:ea typeface="メイリオ" panose="020B0604030504040204" pitchFamily="50" charset="-128"/>
              </a:rPr>
              <a:t>　次に、各医療機関においては、来院時における対応</a:t>
            </a:r>
            <a:r>
              <a:rPr lang="ja-JP" altLang="en-US" sz="1100" b="1" u="sng" dirty="0">
                <a:solidFill>
                  <a:srgbClr val="FF0000"/>
                </a:solidFill>
                <a:latin typeface="メイリオ" panose="020B0604030504040204" pitchFamily="50" charset="-128"/>
                <a:ea typeface="メイリオ" panose="020B0604030504040204" pitchFamily="50" charset="-128"/>
              </a:rPr>
              <a:t>（中間対策）</a:t>
            </a:r>
            <a:r>
              <a:rPr lang="ja-JP" altLang="en-US" sz="1100" dirty="0">
                <a:latin typeface="メイリオ" panose="020B0604030504040204" pitchFamily="50" charset="-128"/>
                <a:ea typeface="メイリオ" panose="020B0604030504040204" pitchFamily="50" charset="-128"/>
              </a:rPr>
              <a:t>として、キャッシュレス決済の導入をはじめ、外国人患者に対する事前</a:t>
            </a:r>
            <a:endParaRPr lang="en-US" altLang="ja-JP" sz="1100" dirty="0">
              <a:latin typeface="メイリオ" panose="020B0604030504040204" pitchFamily="50" charset="-128"/>
              <a:ea typeface="メイリオ" panose="020B0604030504040204" pitchFamily="50" charset="-128"/>
            </a:endParaRPr>
          </a:p>
          <a:p>
            <a:pPr algn="dist">
              <a:lnSpc>
                <a:spcPts val="1350"/>
              </a:lnSpc>
            </a:pPr>
            <a:r>
              <a:rPr lang="ja-JP" altLang="en-US" sz="1100" dirty="0">
                <a:latin typeface="メイリオ" panose="020B0604030504040204" pitchFamily="50" charset="-128"/>
                <a:ea typeface="メイリオ" panose="020B0604030504040204" pitchFamily="50" charset="-128"/>
              </a:rPr>
              <a:t>説明や確認及びこうした対応の院内共有を図るためのマニュアル作成を進めているが、未導入の医療機関に対しては、必要性やノウハウ・</a:t>
            </a:r>
            <a:endParaRPr lang="en-US" altLang="ja-JP" sz="1100" dirty="0">
              <a:latin typeface="メイリオ" panose="020B0604030504040204" pitchFamily="50" charset="-128"/>
              <a:ea typeface="メイリオ" panose="020B0604030504040204" pitchFamily="50" charset="-128"/>
            </a:endParaRPr>
          </a:p>
          <a:p>
            <a:pPr>
              <a:lnSpc>
                <a:spcPts val="1350"/>
              </a:lnSpc>
            </a:pPr>
            <a:r>
              <a:rPr lang="ja-JP" altLang="en-US" sz="1100" dirty="0">
                <a:latin typeface="メイリオ" panose="020B0604030504040204" pitchFamily="50" charset="-128"/>
                <a:ea typeface="メイリオ" panose="020B0604030504040204" pitchFamily="50" charset="-128"/>
              </a:rPr>
              <a:t>好事例の横展開の場を設けるなど、導入の後押しを行う必要がある。</a:t>
            </a:r>
            <a:endParaRPr lang="en-US" altLang="ja-JP" sz="1100" dirty="0">
              <a:latin typeface="メイリオ" panose="020B0604030504040204" pitchFamily="50" charset="-128"/>
              <a:ea typeface="メイリオ" panose="020B0604030504040204" pitchFamily="50" charset="-128"/>
            </a:endParaRPr>
          </a:p>
          <a:p>
            <a:pPr algn="dist">
              <a:lnSpc>
                <a:spcPts val="1350"/>
              </a:lnSpc>
            </a:pPr>
            <a:r>
              <a:rPr lang="ja-JP" altLang="en-US" sz="1100" dirty="0">
                <a:latin typeface="メイリオ" panose="020B0604030504040204" pitchFamily="50" charset="-128"/>
                <a:ea typeface="メイリオ" panose="020B0604030504040204" pitchFamily="50" charset="-128"/>
              </a:rPr>
              <a:t>　また、未収金が発生した後の</a:t>
            </a:r>
            <a:r>
              <a:rPr lang="ja-JP" altLang="en-US" sz="1100" b="1" u="sng" dirty="0">
                <a:solidFill>
                  <a:srgbClr val="FF0000"/>
                </a:solidFill>
                <a:latin typeface="メイリオ" panose="020B0604030504040204" pitchFamily="50" charset="-128"/>
                <a:ea typeface="メイリオ" panose="020B0604030504040204" pitchFamily="50" charset="-128"/>
              </a:rPr>
              <a:t>出口対策</a:t>
            </a:r>
            <a:r>
              <a:rPr lang="ja-JP" altLang="en-US" sz="1100" dirty="0">
                <a:latin typeface="メイリオ" panose="020B0604030504040204" pitchFamily="50" charset="-128"/>
                <a:ea typeface="メイリオ" panose="020B0604030504040204" pitchFamily="50" charset="-128"/>
              </a:rPr>
              <a:t>（医療費未収金にかかる保険・保証サービスへの加入）については、現在、導入自体が進んでおらず、</a:t>
            </a:r>
            <a:endParaRPr lang="en-US" altLang="ja-JP" sz="1100" dirty="0">
              <a:latin typeface="メイリオ" panose="020B0604030504040204" pitchFamily="50" charset="-128"/>
              <a:ea typeface="メイリオ" panose="020B0604030504040204" pitchFamily="50" charset="-128"/>
            </a:endParaRPr>
          </a:p>
          <a:p>
            <a:pPr>
              <a:lnSpc>
                <a:spcPts val="1350"/>
              </a:lnSpc>
            </a:pPr>
            <a:r>
              <a:rPr lang="ja-JP" altLang="en-US" sz="1100" dirty="0">
                <a:latin typeface="メイリオ" panose="020B0604030504040204" pitchFamily="50" charset="-128"/>
                <a:ea typeface="メイリオ" panose="020B0604030504040204" pitchFamily="50" charset="-128"/>
              </a:rPr>
              <a:t>医療機関においてサービスの利便性・必要性を認識する必要がある。</a:t>
            </a:r>
          </a:p>
        </p:txBody>
      </p:sp>
      <p:cxnSp>
        <p:nvCxnSpPr>
          <p:cNvPr id="17" name="直線矢印コネクタ 16">
            <a:extLst>
              <a:ext uri="{FF2B5EF4-FFF2-40B4-BE49-F238E27FC236}">
                <a16:creationId xmlns:a16="http://schemas.microsoft.com/office/drawing/2014/main" id="{64D55531-2834-790C-9133-4A0490171230}"/>
              </a:ext>
            </a:extLst>
          </p:cNvPr>
          <p:cNvCxnSpPr>
            <a:stCxn id="6" idx="3"/>
          </p:cNvCxnSpPr>
          <p:nvPr/>
        </p:nvCxnSpPr>
        <p:spPr>
          <a:xfrm>
            <a:off x="4392087" y="3070886"/>
            <a:ext cx="360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a:extLst>
              <a:ext uri="{FF2B5EF4-FFF2-40B4-BE49-F238E27FC236}">
                <a16:creationId xmlns:a16="http://schemas.microsoft.com/office/drawing/2014/main" id="{57E128CC-15FA-A303-6FA3-E6ADF231DC8F}"/>
              </a:ext>
            </a:extLst>
          </p:cNvPr>
          <p:cNvCxnSpPr>
            <a:cxnSpLocks/>
            <a:stCxn id="23" idx="3"/>
          </p:cNvCxnSpPr>
          <p:nvPr/>
        </p:nvCxnSpPr>
        <p:spPr>
          <a:xfrm flipV="1">
            <a:off x="4394869" y="3836253"/>
            <a:ext cx="354264" cy="9251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a:extLst>
              <a:ext uri="{FF2B5EF4-FFF2-40B4-BE49-F238E27FC236}">
                <a16:creationId xmlns:a16="http://schemas.microsoft.com/office/drawing/2014/main" id="{DD060BC4-7331-81BD-24DC-16804BB168DB}"/>
              </a:ext>
            </a:extLst>
          </p:cNvPr>
          <p:cNvCxnSpPr>
            <a:cxnSpLocks/>
            <a:endCxn id="24" idx="1"/>
          </p:cNvCxnSpPr>
          <p:nvPr/>
        </p:nvCxnSpPr>
        <p:spPr>
          <a:xfrm flipV="1">
            <a:off x="4397651" y="3257133"/>
            <a:ext cx="354262" cy="9521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正方形/長方形 18">
            <a:extLst>
              <a:ext uri="{FF2B5EF4-FFF2-40B4-BE49-F238E27FC236}">
                <a16:creationId xmlns:a16="http://schemas.microsoft.com/office/drawing/2014/main" id="{E39CF4FE-E6EC-4589-AB51-FD202D9A117A}"/>
              </a:ext>
            </a:extLst>
          </p:cNvPr>
          <p:cNvSpPr/>
          <p:nvPr/>
        </p:nvSpPr>
        <p:spPr>
          <a:xfrm>
            <a:off x="66262" y="4070602"/>
            <a:ext cx="4320000" cy="23400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A43C11F-72BC-44C0-B50D-0930D9CBD70C}"/>
              </a:ext>
            </a:extLst>
          </p:cNvPr>
          <p:cNvSpPr/>
          <p:nvPr/>
        </p:nvSpPr>
        <p:spPr>
          <a:xfrm>
            <a:off x="74869" y="4581428"/>
            <a:ext cx="4320000" cy="36000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スライド番号プレースホルダ 10">
            <a:extLst>
              <a:ext uri="{FF2B5EF4-FFF2-40B4-BE49-F238E27FC236}">
                <a16:creationId xmlns:a16="http://schemas.microsoft.com/office/drawing/2014/main" id="{E7608205-BB7C-4B3A-ACB0-DD31C506EB5C}"/>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20</a:t>
            </a:fld>
            <a:endParaRPr kumimoji="1" lang="ja-JP" altLang="en-US" sz="2000" dirty="0"/>
          </a:p>
        </p:txBody>
      </p:sp>
    </p:spTree>
    <p:extLst>
      <p:ext uri="{BB962C8B-B14F-4D97-AF65-F5344CB8AC3E}">
        <p14:creationId xmlns:p14="http://schemas.microsoft.com/office/powerpoint/2010/main" val="215662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F3F3B7A-67BD-45B4-B3A1-14AB6745CA3D}"/>
              </a:ext>
            </a:extLst>
          </p:cNvPr>
          <p:cNvSpPr/>
          <p:nvPr/>
        </p:nvSpPr>
        <p:spPr>
          <a:xfrm>
            <a:off x="0" y="664368"/>
            <a:ext cx="9243754" cy="587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府内</a:t>
            </a:r>
            <a:r>
              <a:rPr lang="en-US" altLang="ja-JP" sz="1400" dirty="0">
                <a:solidFill>
                  <a:schemeClr val="tx1"/>
                </a:solidFill>
                <a:latin typeface="メイリオ" panose="020B0604030504040204" pitchFamily="50" charset="-128"/>
                <a:ea typeface="メイリオ" panose="020B0604030504040204" pitchFamily="50" charset="-128"/>
              </a:rPr>
              <a:t>162</a:t>
            </a:r>
            <a:r>
              <a:rPr lang="ja-JP" altLang="en-US" sz="1400" dirty="0">
                <a:solidFill>
                  <a:schemeClr val="tx1"/>
                </a:solidFill>
                <a:latin typeface="メイリオ" panose="020B0604030504040204" pitchFamily="50" charset="-128"/>
                <a:ea typeface="メイリオ" panose="020B0604030504040204" pitchFamily="50" charset="-128"/>
              </a:rPr>
              <a:t>医療機関にアンケートにより調査を行った。</a:t>
            </a:r>
          </a:p>
          <a:p>
            <a:pPr>
              <a:lnSpc>
                <a:spcPct val="150000"/>
              </a:lnSpc>
            </a:pPr>
            <a:r>
              <a:rPr lang="en-US" altLang="ja-JP" sz="140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調査期間　令和６年</a:t>
            </a:r>
            <a:r>
              <a:rPr lang="en-US" altLang="ja-JP" sz="1400" dirty="0">
                <a:solidFill>
                  <a:schemeClr val="tx1"/>
                </a:solidFill>
                <a:latin typeface="メイリオ" panose="020B0604030504040204" pitchFamily="50" charset="-128"/>
                <a:ea typeface="メイリオ" panose="020B0604030504040204" pitchFamily="50" charset="-128"/>
              </a:rPr>
              <a:t>11</a:t>
            </a:r>
            <a:r>
              <a:rPr lang="ja-JP" altLang="en-US" sz="1400" dirty="0">
                <a:solidFill>
                  <a:schemeClr val="tx1"/>
                </a:solidFill>
                <a:latin typeface="メイリオ" panose="020B0604030504040204" pitchFamily="50" charset="-128"/>
                <a:ea typeface="メイリオ" panose="020B0604030504040204" pitchFamily="50" charset="-128"/>
              </a:rPr>
              <a:t>月</a:t>
            </a:r>
            <a:r>
              <a:rPr lang="en-US" altLang="ja-JP" sz="1400" dirty="0">
                <a:solidFill>
                  <a:schemeClr val="tx1"/>
                </a:solidFill>
                <a:latin typeface="メイリオ" panose="020B0604030504040204" pitchFamily="50" charset="-128"/>
                <a:ea typeface="メイリオ" panose="020B0604030504040204" pitchFamily="50" charset="-128"/>
              </a:rPr>
              <a:t>29</a:t>
            </a:r>
            <a:r>
              <a:rPr lang="ja-JP" altLang="en-US" sz="1400" dirty="0">
                <a:solidFill>
                  <a:schemeClr val="tx1"/>
                </a:solidFill>
                <a:latin typeface="メイリオ" panose="020B0604030504040204" pitchFamily="50" charset="-128"/>
                <a:ea typeface="メイリオ" panose="020B0604030504040204" pitchFamily="50" charset="-128"/>
              </a:rPr>
              <a:t>日～令和７年１月８日まで</a:t>
            </a:r>
            <a:r>
              <a:rPr lang="en-US" altLang="ja-JP" sz="1400" dirty="0">
                <a:solidFill>
                  <a:schemeClr val="tx1"/>
                </a:solidFill>
                <a:latin typeface="メイリオ" panose="020B0604030504040204" pitchFamily="50" charset="-128"/>
                <a:ea typeface="メイリオ" panose="020B0604030504040204" pitchFamily="50" charset="-128"/>
              </a:rPr>
              <a:t>)</a:t>
            </a: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・調査方法：大阪府行政オンラインシステムを利用</a:t>
            </a: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・調査対象：大阪府内の</a:t>
            </a:r>
            <a:r>
              <a:rPr lang="en-US" altLang="ja-JP" sz="1400" dirty="0">
                <a:solidFill>
                  <a:schemeClr val="tx1"/>
                </a:solidFill>
                <a:latin typeface="メイリオ" panose="020B0604030504040204" pitchFamily="50" charset="-128"/>
                <a:ea typeface="メイリオ" panose="020B0604030504040204" pitchFamily="50" charset="-128"/>
              </a:rPr>
              <a:t>162</a:t>
            </a:r>
            <a:r>
              <a:rPr lang="ja-JP" altLang="en-US" sz="1400" dirty="0">
                <a:solidFill>
                  <a:schemeClr val="tx1"/>
                </a:solidFill>
                <a:latin typeface="メイリオ" panose="020B0604030504040204" pitchFamily="50" charset="-128"/>
                <a:ea typeface="メイリオ" panose="020B0604030504040204" pitchFamily="50" charset="-128"/>
              </a:rPr>
              <a:t>医療機関</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a:effectLst/>
                <a:latin typeface="メイリオ" panose="020B0604030504040204" pitchFamily="50" charset="-128"/>
                <a:ea typeface="メイリオ" panose="020B0604030504040204" pitchFamily="50" charset="-128"/>
              </a:rPr>
              <a:t>・　　　</a:t>
            </a:r>
            <a:r>
              <a:rPr lang="ja-JP" altLang="en-US" sz="1400" dirty="0">
                <a:solidFill>
                  <a:schemeClr val="tx1"/>
                </a:solidFill>
                <a:effectLst/>
                <a:latin typeface="メイリオ" panose="020B0604030504040204" pitchFamily="50" charset="-128"/>
                <a:ea typeface="メイリオ" panose="020B0604030504040204" pitchFamily="50" charset="-128"/>
              </a:rPr>
              <a:t>　大阪府外国人患者受入れ医療機関（</a:t>
            </a:r>
            <a:r>
              <a:rPr lang="en-US" altLang="ja-JP" sz="1400" dirty="0">
                <a:solidFill>
                  <a:schemeClr val="tx1"/>
                </a:solidFill>
                <a:effectLst/>
                <a:latin typeface="メイリオ" panose="020B0604030504040204" pitchFamily="50" charset="-128"/>
                <a:ea typeface="メイリオ" panose="020B0604030504040204" pitchFamily="50" charset="-128"/>
              </a:rPr>
              <a:t>R6.11.27</a:t>
            </a:r>
            <a:r>
              <a:rPr lang="ja-JP" altLang="en-US" sz="1400" dirty="0">
                <a:solidFill>
                  <a:schemeClr val="tx1"/>
                </a:solidFill>
                <a:effectLst/>
                <a:latin typeface="メイリオ" panose="020B0604030504040204" pitchFamily="50" charset="-128"/>
                <a:ea typeface="メイリオ" panose="020B0604030504040204" pitchFamily="50" charset="-128"/>
              </a:rPr>
              <a:t>時点：</a:t>
            </a:r>
            <a:r>
              <a:rPr lang="en-US" altLang="ja-JP" sz="1400" dirty="0">
                <a:solidFill>
                  <a:schemeClr val="tx1"/>
                </a:solidFill>
                <a:effectLst/>
                <a:latin typeface="メイリオ" panose="020B0604030504040204" pitchFamily="50" charset="-128"/>
                <a:ea typeface="メイリオ" panose="020B0604030504040204" pitchFamily="50" charset="-128"/>
              </a:rPr>
              <a:t>128</a:t>
            </a:r>
            <a:r>
              <a:rPr lang="ja-JP" altLang="en-US" sz="1400" dirty="0">
                <a:solidFill>
                  <a:schemeClr val="tx1"/>
                </a:solidFill>
                <a:effectLst/>
                <a:latin typeface="メイリオ" panose="020B0604030504040204" pitchFamily="50" charset="-128"/>
                <a:ea typeface="メイリオ" panose="020B0604030504040204" pitchFamily="50" charset="-128"/>
              </a:rPr>
              <a:t>医療機関）</a:t>
            </a:r>
          </a:p>
          <a:p>
            <a:pPr>
              <a:lnSpc>
                <a:spcPct val="150000"/>
              </a:lnSpc>
            </a:pPr>
            <a:r>
              <a:rPr lang="ja-JP" altLang="en-US" sz="1400" dirty="0">
                <a:solidFill>
                  <a:schemeClr val="tx1"/>
                </a:solidFill>
                <a:effectLst/>
                <a:latin typeface="メイリオ" panose="020B0604030504040204" pitchFamily="50" charset="-128"/>
                <a:ea typeface="メイリオ" panose="020B0604030504040204" pitchFamily="50" charset="-128"/>
              </a:rPr>
              <a:t>　　　　　　　　大阪府外国人患者受入れ医療機関整備事業に申請した医療機関（</a:t>
            </a:r>
            <a:r>
              <a:rPr lang="en-US" altLang="ja-JP" sz="1400" dirty="0">
                <a:solidFill>
                  <a:schemeClr val="tx1"/>
                </a:solidFill>
                <a:effectLst/>
                <a:latin typeface="メイリオ" panose="020B0604030504040204" pitchFamily="50" charset="-128"/>
                <a:ea typeface="メイリオ" panose="020B0604030504040204" pitchFamily="50" charset="-128"/>
              </a:rPr>
              <a:t>R6.11.27</a:t>
            </a:r>
            <a:r>
              <a:rPr lang="ja-JP" altLang="en-US" sz="1400" dirty="0">
                <a:solidFill>
                  <a:schemeClr val="tx1"/>
                </a:solidFill>
                <a:effectLst/>
                <a:latin typeface="メイリオ" panose="020B0604030504040204" pitchFamily="50" charset="-128"/>
                <a:ea typeface="メイリオ" panose="020B0604030504040204" pitchFamily="50" charset="-128"/>
              </a:rPr>
              <a:t>時点：</a:t>
            </a:r>
            <a:r>
              <a:rPr lang="en-US" altLang="ja-JP" sz="1400" dirty="0">
                <a:solidFill>
                  <a:schemeClr val="tx1"/>
                </a:solidFill>
                <a:effectLst/>
                <a:latin typeface="メイリオ" panose="020B0604030504040204" pitchFamily="50" charset="-128"/>
                <a:ea typeface="メイリオ" panose="020B0604030504040204" pitchFamily="50" charset="-128"/>
              </a:rPr>
              <a:t>34</a:t>
            </a:r>
            <a:r>
              <a:rPr lang="ja-JP" altLang="en-US" sz="1400" dirty="0">
                <a:solidFill>
                  <a:schemeClr val="tx1"/>
                </a:solidFill>
                <a:effectLst/>
                <a:latin typeface="メイリオ" panose="020B0604030504040204" pitchFamily="50" charset="-128"/>
                <a:ea typeface="メイリオ" panose="020B0604030504040204" pitchFamily="50" charset="-128"/>
              </a:rPr>
              <a:t>医療機関）</a:t>
            </a:r>
          </a:p>
        </p:txBody>
      </p:sp>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47508" y="124223"/>
            <a:ext cx="714375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２　調査の方法及び調査結果</a:t>
            </a:r>
          </a:p>
        </p:txBody>
      </p:sp>
      <p:graphicFrame>
        <p:nvGraphicFramePr>
          <p:cNvPr id="3" name="表 2"/>
          <p:cNvGraphicFramePr>
            <a:graphicFrameLocks noGrp="1"/>
          </p:cNvGraphicFramePr>
          <p:nvPr>
            <p:extLst>
              <p:ext uri="{D42A27DB-BD31-4B8C-83A1-F6EECF244321}">
                <p14:modId xmlns:p14="http://schemas.microsoft.com/office/powerpoint/2010/main" val="3987452443"/>
              </p:ext>
            </p:extLst>
          </p:nvPr>
        </p:nvGraphicFramePr>
        <p:xfrm>
          <a:off x="648393" y="3651220"/>
          <a:ext cx="7652668" cy="2091044"/>
        </p:xfrm>
        <a:graphic>
          <a:graphicData uri="http://schemas.openxmlformats.org/drawingml/2006/table">
            <a:tbl>
              <a:tblPr firstRow="1" firstCol="1" bandRow="1">
                <a:tableStyleId>{5C22544A-7EE6-4342-B048-85BDC9FD1C3A}</a:tableStyleId>
              </a:tblPr>
              <a:tblGrid>
                <a:gridCol w="4271809">
                  <a:extLst>
                    <a:ext uri="{9D8B030D-6E8A-4147-A177-3AD203B41FA5}">
                      <a16:colId xmlns:a16="http://schemas.microsoft.com/office/drawing/2014/main" val="1639891918"/>
                    </a:ext>
                  </a:extLst>
                </a:gridCol>
                <a:gridCol w="1126953">
                  <a:extLst>
                    <a:ext uri="{9D8B030D-6E8A-4147-A177-3AD203B41FA5}">
                      <a16:colId xmlns:a16="http://schemas.microsoft.com/office/drawing/2014/main" val="2462203248"/>
                    </a:ext>
                  </a:extLst>
                </a:gridCol>
                <a:gridCol w="1126953">
                  <a:extLst>
                    <a:ext uri="{9D8B030D-6E8A-4147-A177-3AD203B41FA5}">
                      <a16:colId xmlns:a16="http://schemas.microsoft.com/office/drawing/2014/main" val="791308796"/>
                    </a:ext>
                  </a:extLst>
                </a:gridCol>
                <a:gridCol w="1126953">
                  <a:extLst>
                    <a:ext uri="{9D8B030D-6E8A-4147-A177-3AD203B41FA5}">
                      <a16:colId xmlns:a16="http://schemas.microsoft.com/office/drawing/2014/main" val="3092869816"/>
                    </a:ext>
                  </a:extLst>
                </a:gridCol>
              </a:tblGrid>
              <a:tr h="522761">
                <a:tc>
                  <a:txBody>
                    <a:bodyPr/>
                    <a:lstStyle/>
                    <a:p>
                      <a:pPr algn="ctr">
                        <a:spcAft>
                          <a:spcPts val="0"/>
                        </a:spcAft>
                      </a:pPr>
                      <a:r>
                        <a:rPr lang="en-US" altLang="ja-JP" sz="1050" kern="100" dirty="0">
                          <a:effectLst/>
                          <a:latin typeface="メイリオ" pitchFamily="50" charset="-128"/>
                          <a:ea typeface="メイリオ" pitchFamily="50" charset="-128"/>
                        </a:rPr>
                        <a:t>                                                                                                                                                                           </a:t>
                      </a:r>
                      <a:r>
                        <a:rPr lang="ja-JP" sz="1400" kern="100" dirty="0">
                          <a:effectLst/>
                          <a:latin typeface="メイリオ" pitchFamily="50" charset="-128"/>
                          <a:ea typeface="メイリオ" pitchFamily="50" charset="-128"/>
                        </a:rPr>
                        <a:t>調査票</a:t>
                      </a:r>
                      <a:endParaRPr lang="ja-JP" sz="140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ctr">
                        <a:spcAft>
                          <a:spcPts val="0"/>
                        </a:spcAft>
                      </a:pPr>
                      <a:r>
                        <a:rPr lang="en-US" altLang="ja-JP" sz="1200" kern="100" dirty="0">
                          <a:effectLst/>
                          <a:latin typeface="メイリオ" pitchFamily="50" charset="-128"/>
                          <a:ea typeface="メイリオ" pitchFamily="50" charset="-128"/>
                        </a:rPr>
                        <a:t>                           </a:t>
                      </a:r>
                      <a:r>
                        <a:rPr lang="ja-JP" sz="1200" kern="100" dirty="0">
                          <a:effectLst/>
                          <a:latin typeface="メイリオ" pitchFamily="50" charset="-128"/>
                          <a:ea typeface="メイリオ" pitchFamily="50" charset="-128"/>
                        </a:rPr>
                        <a:t>配布件数</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ctr">
                        <a:spcAft>
                          <a:spcPts val="0"/>
                        </a:spcAft>
                      </a:pPr>
                      <a:r>
                        <a:rPr lang="en-US" altLang="ja-JP" sz="1200" kern="100" dirty="0">
                          <a:effectLst/>
                          <a:latin typeface="メイリオ" pitchFamily="50" charset="-128"/>
                          <a:ea typeface="メイリオ" pitchFamily="50" charset="-128"/>
                        </a:rPr>
                        <a:t>                          </a:t>
                      </a:r>
                      <a:r>
                        <a:rPr lang="ja-JP" sz="1200" kern="100" dirty="0">
                          <a:effectLst/>
                          <a:latin typeface="メイリオ" pitchFamily="50" charset="-128"/>
                          <a:ea typeface="メイリオ" pitchFamily="50" charset="-128"/>
                        </a:rPr>
                        <a:t>回収件数</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ctr">
                        <a:spcAft>
                          <a:spcPts val="0"/>
                        </a:spcAft>
                      </a:pPr>
                      <a:r>
                        <a:rPr lang="en-US" altLang="ja-JP" sz="1200" kern="100" dirty="0">
                          <a:effectLst/>
                          <a:latin typeface="メイリオ" pitchFamily="50" charset="-128"/>
                          <a:ea typeface="メイリオ" pitchFamily="50" charset="-128"/>
                        </a:rPr>
                        <a:t>                            </a:t>
                      </a:r>
                      <a:r>
                        <a:rPr lang="ja-JP" sz="1200" kern="100" dirty="0">
                          <a:effectLst/>
                          <a:latin typeface="メイリオ" pitchFamily="50" charset="-128"/>
                          <a:ea typeface="メイリオ" pitchFamily="50" charset="-128"/>
                        </a:rPr>
                        <a:t>回収率</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740508392"/>
                  </a:ext>
                </a:extLst>
              </a:tr>
              <a:tr h="522761">
                <a:tc>
                  <a:txBody>
                    <a:bodyPr/>
                    <a:lstStyle/>
                    <a:p>
                      <a:pPr algn="l">
                        <a:spcAft>
                          <a:spcPts val="0"/>
                        </a:spcAft>
                      </a:pPr>
                      <a:r>
                        <a:rPr lang="en-US" altLang="ja-JP" sz="1200" kern="100" dirty="0">
                          <a:effectLst/>
                          <a:latin typeface="メイリオ" pitchFamily="50" charset="-128"/>
                          <a:ea typeface="メイリオ" pitchFamily="50" charset="-128"/>
                        </a:rPr>
                        <a:t>                                                                                                                                                                   </a:t>
                      </a:r>
                      <a:r>
                        <a:rPr lang="ja-JP" altLang="en-US" sz="1200" kern="100" dirty="0">
                          <a:effectLst/>
                          <a:latin typeface="メイリオ" pitchFamily="50" charset="-128"/>
                          <a:ea typeface="メイリオ" pitchFamily="50" charset="-128"/>
                        </a:rPr>
                        <a:t>令和６年度大阪府外国人患者受入れ実態調査</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r">
                        <a:spcAft>
                          <a:spcPts val="0"/>
                        </a:spcAft>
                      </a:pPr>
                      <a:r>
                        <a:rPr lang="en-US" altLang="ja-JP" sz="2000" kern="100" dirty="0">
                          <a:effectLst/>
                          <a:latin typeface="Calibri" panose="020F0502020204030204" pitchFamily="34" charset="0"/>
                          <a:cs typeface="Calibri" panose="020F0502020204030204" pitchFamily="34" charset="0"/>
                        </a:rPr>
                        <a:t>162</a:t>
                      </a:r>
                      <a:r>
                        <a:rPr lang="ja-JP" sz="2000" kern="100" dirty="0">
                          <a:effectLst/>
                          <a:latin typeface="Calibri" panose="020F0502020204030204" pitchFamily="34" charset="0"/>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cs typeface="Calibri" panose="020F0502020204030204" pitchFamily="34" charset="0"/>
                        </a:rPr>
                        <a:t>97</a:t>
                      </a:r>
                      <a:r>
                        <a:rPr lang="ja-JP" sz="2000" kern="100" dirty="0">
                          <a:effectLst/>
                          <a:latin typeface="Calibri" panose="020F0502020204030204" pitchFamily="34" charset="0"/>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cs typeface="Calibri" panose="020F0502020204030204" pitchFamily="34" charset="0"/>
                        </a:rPr>
                        <a:t>59</a:t>
                      </a:r>
                      <a:r>
                        <a:rPr lang="en-US" sz="2000" kern="100" dirty="0">
                          <a:effectLst/>
                          <a:latin typeface="Calibri" panose="020F0502020204030204" pitchFamily="34" charset="0"/>
                          <a:cs typeface="Calibri" panose="020F0502020204030204" pitchFamily="34" charset="0"/>
                        </a:rPr>
                        <a:t>.9</a:t>
                      </a:r>
                      <a:r>
                        <a:rPr lang="ja-JP" sz="2000" kern="100" dirty="0">
                          <a:effectLst/>
                          <a:latin typeface="Calibri" panose="020F0502020204030204" pitchFamily="34" charset="0"/>
                          <a:cs typeface="Calibri" panose="020F0502020204030204" pitchFamily="34" charset="0"/>
                        </a:rPr>
                        <a:t>％</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1591961162"/>
                  </a:ext>
                </a:extLst>
              </a:tr>
              <a:tr h="522761">
                <a:tc>
                  <a:txBody>
                    <a:bodyPr/>
                    <a:lstStyle/>
                    <a:p>
                      <a:pPr algn="l">
                        <a:spcAft>
                          <a:spcPts val="0"/>
                        </a:spcAft>
                      </a:pPr>
                      <a:endParaRPr lang="en-US" altLang="ja-JP" sz="1200" kern="100" dirty="0">
                        <a:effectLst/>
                        <a:latin typeface="メイリオ" pitchFamily="50" charset="-128"/>
                        <a:ea typeface="メイリオ" pitchFamily="50" charset="-128"/>
                        <a:cs typeface="Times New Roman" panose="02020603050405020304" pitchFamily="18" charset="0"/>
                      </a:endParaRPr>
                    </a:p>
                    <a:p>
                      <a:pPr algn="l">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　内　病院のみ</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solidFill>
                      <a:schemeClr val="accent5">
                        <a:lumMod val="60000"/>
                        <a:lumOff val="40000"/>
                      </a:schemeClr>
                    </a:solidFill>
                  </a:tcP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66</a:t>
                      </a: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54</a:t>
                      </a: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81.8%</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881505910"/>
                  </a:ext>
                </a:extLst>
              </a:tr>
              <a:tr h="522761">
                <a:tc>
                  <a:txBody>
                    <a:bodyPr/>
                    <a:lstStyle/>
                    <a:p>
                      <a:pPr algn="l">
                        <a:spcAft>
                          <a:spcPts val="0"/>
                        </a:spcAft>
                      </a:pPr>
                      <a:endParaRPr lang="en-US" altLang="ja-JP" sz="1200" kern="100" dirty="0">
                        <a:effectLst/>
                        <a:latin typeface="メイリオ" pitchFamily="50" charset="-128"/>
                        <a:ea typeface="メイリオ" pitchFamily="50" charset="-128"/>
                        <a:cs typeface="Times New Roman" panose="02020603050405020304" pitchFamily="18" charset="0"/>
                      </a:endParaRPr>
                    </a:p>
                    <a:p>
                      <a:pPr algn="l">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　内　診療所及び歯科診療所のみ</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solidFill>
                      <a:schemeClr val="accent5">
                        <a:lumMod val="60000"/>
                        <a:lumOff val="40000"/>
                      </a:schemeClr>
                    </a:solidFill>
                  </a:tcP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96</a:t>
                      </a: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43</a:t>
                      </a: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件</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44.8%</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1283551863"/>
                  </a:ext>
                </a:extLst>
              </a:tr>
            </a:tbl>
          </a:graphicData>
        </a:graphic>
      </p:graphicFrame>
      <p:sp>
        <p:nvSpPr>
          <p:cNvPr id="10" name="正方形/長方形 9">
            <a:extLst>
              <a:ext uri="{FF2B5EF4-FFF2-40B4-BE49-F238E27FC236}">
                <a16:creationId xmlns:a16="http://schemas.microsoft.com/office/drawing/2014/main" id="{0F3F3B7A-67BD-45B4-B3A1-14AB6745CA3D}"/>
              </a:ext>
            </a:extLst>
          </p:cNvPr>
          <p:cNvSpPr/>
          <p:nvPr/>
        </p:nvSpPr>
        <p:spPr>
          <a:xfrm>
            <a:off x="0" y="2938065"/>
            <a:ext cx="8409126" cy="587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endParaRPr>
          </a:p>
          <a:p>
            <a:endParaRPr lang="ja-JP" altLang="en-US" sz="1200" dirty="0">
              <a:solidFill>
                <a:schemeClr val="tx1"/>
              </a:solidFill>
              <a:latin typeface="メイリオ" panose="020B0604030504040204" pitchFamily="50" charset="-128"/>
              <a:ea typeface="メイリオ" panose="020B0604030504040204" pitchFamily="50" charset="-128"/>
            </a:endParaRPr>
          </a:p>
          <a:p>
            <a:r>
              <a:rPr lang="ja-JP" altLang="en-US" sz="1400" b="1"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endParaRPr lang="ja-JP" altLang="en-US"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　</a:t>
            </a:r>
            <a:endParaRPr kumimoji="1"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8" name="スライド番号プレースホルダ 10">
            <a:extLst>
              <a:ext uri="{FF2B5EF4-FFF2-40B4-BE49-F238E27FC236}">
                <a16:creationId xmlns:a16="http://schemas.microsoft.com/office/drawing/2014/main" id="{F2A2D241-D0CE-4973-B3E5-CAB95A1E7895}"/>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3</a:t>
            </a:fld>
            <a:endParaRPr kumimoji="1" lang="ja-JP" altLang="en-US" sz="2000" dirty="0"/>
          </a:p>
        </p:txBody>
      </p:sp>
    </p:spTree>
    <p:extLst>
      <p:ext uri="{BB962C8B-B14F-4D97-AF65-F5344CB8AC3E}">
        <p14:creationId xmlns:p14="http://schemas.microsoft.com/office/powerpoint/2010/main" val="415617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グラフ 18">
            <a:extLst>
              <a:ext uri="{FF2B5EF4-FFF2-40B4-BE49-F238E27FC236}">
                <a16:creationId xmlns:a16="http://schemas.microsoft.com/office/drawing/2014/main" id="{720981C0-107E-4FFC-AB87-F65BDADA9A81}"/>
              </a:ext>
            </a:extLst>
          </p:cNvPr>
          <p:cNvGraphicFramePr/>
          <p:nvPr>
            <p:extLst>
              <p:ext uri="{D42A27DB-BD31-4B8C-83A1-F6EECF244321}">
                <p14:modId xmlns:p14="http://schemas.microsoft.com/office/powerpoint/2010/main" val="3278851124"/>
              </p:ext>
            </p:extLst>
          </p:nvPr>
        </p:nvGraphicFramePr>
        <p:xfrm>
          <a:off x="4878747" y="1945613"/>
          <a:ext cx="4155992" cy="2341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59EF3B71-506E-41FD-B35E-604896919551}"/>
              </a:ext>
            </a:extLst>
          </p:cNvPr>
          <p:cNvGraphicFramePr>
            <a:graphicFrameLocks/>
          </p:cNvGraphicFramePr>
          <p:nvPr>
            <p:extLst>
              <p:ext uri="{D42A27DB-BD31-4B8C-83A1-F6EECF244321}">
                <p14:modId xmlns:p14="http://schemas.microsoft.com/office/powerpoint/2010/main" val="1793769501"/>
              </p:ext>
            </p:extLst>
          </p:nvPr>
        </p:nvGraphicFramePr>
        <p:xfrm>
          <a:off x="520840" y="1991941"/>
          <a:ext cx="3892725" cy="2295072"/>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F89EFA9E-E5F0-435C-80A9-117544228A48}"/>
              </a:ext>
            </a:extLst>
          </p:cNvPr>
          <p:cNvSpPr/>
          <p:nvPr/>
        </p:nvSpPr>
        <p:spPr>
          <a:xfrm>
            <a:off x="0" y="697223"/>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400" b="1"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A22D7C52-C4CD-4589-8D9A-2A3D121A63D6}"/>
              </a:ext>
            </a:extLst>
          </p:cNvPr>
          <p:cNvSpPr/>
          <p:nvPr/>
        </p:nvSpPr>
        <p:spPr>
          <a:xfrm>
            <a:off x="4613325" y="1525781"/>
            <a:ext cx="4764200" cy="885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◆外国人患者受入れ医療コーディネーター</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cs typeface="Meiryo UI" pitchFamily="50" charset="-128"/>
              </a:rPr>
              <a:t>　　　　　　　　　　　　　　　　　　　　　　　　　　　　　　　（他の職との兼任も含む）　</a:t>
            </a:r>
            <a:endParaRPr lang="en-US" altLang="ja-JP" sz="800"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35" name="正方形/長方形 34">
            <a:extLst>
              <a:ext uri="{FF2B5EF4-FFF2-40B4-BE49-F238E27FC236}">
                <a16:creationId xmlns:a16="http://schemas.microsoft.com/office/drawing/2014/main" id="{2D1827AD-AE38-4D7E-99EB-186DB62E7F28}"/>
              </a:ext>
            </a:extLst>
          </p:cNvPr>
          <p:cNvSpPr/>
          <p:nvPr/>
        </p:nvSpPr>
        <p:spPr>
          <a:xfrm>
            <a:off x="1758353" y="3242608"/>
            <a:ext cx="1406908" cy="439289"/>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id="{C3C31AFB-CBC0-41F2-B36D-A59D8058C266}"/>
              </a:ext>
            </a:extLst>
          </p:cNvPr>
          <p:cNvSpPr/>
          <p:nvPr/>
        </p:nvSpPr>
        <p:spPr>
          <a:xfrm>
            <a:off x="281535" y="1502759"/>
            <a:ext cx="4383117" cy="885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◆外国人患者対応を行う職員</a:t>
            </a:r>
            <a:r>
              <a:rPr lang="ja-JP" altLang="en-US" sz="800" b="1" dirty="0">
                <a:solidFill>
                  <a:schemeClr val="tx1"/>
                </a:solidFill>
                <a:latin typeface="メイリオ" panose="020B0604030504040204" pitchFamily="50" charset="-128"/>
                <a:ea typeface="メイリオ" panose="020B0604030504040204" pitchFamily="50" charset="-128"/>
                <a:cs typeface="Meiryo UI" pitchFamily="50" charset="-128"/>
              </a:rPr>
              <a:t>（他の職との兼任も含む）</a:t>
            </a:r>
            <a:r>
              <a:rPr kumimoji="1" lang="ja-JP" altLang="en-US" sz="600" b="1" dirty="0">
                <a:solidFill>
                  <a:schemeClr val="tx1"/>
                </a:solidFill>
                <a:latin typeface="メイリオ" panose="020B0604030504040204" pitchFamily="50" charset="-128"/>
                <a:ea typeface="メイリオ" panose="020B0604030504040204" pitchFamily="50" charset="-128"/>
              </a:rPr>
              <a:t>　</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E035E6DA-87AB-404C-BDCA-4166A38D383F}"/>
              </a:ext>
            </a:extLst>
          </p:cNvPr>
          <p:cNvSpPr/>
          <p:nvPr/>
        </p:nvSpPr>
        <p:spPr>
          <a:xfrm>
            <a:off x="306745" y="4185571"/>
            <a:ext cx="4013203" cy="885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◆医療通訳</a:t>
            </a:r>
            <a:r>
              <a:rPr lang="ja-JP" altLang="en-US" sz="800" b="1" dirty="0">
                <a:solidFill>
                  <a:schemeClr val="tx1"/>
                </a:solidFill>
                <a:latin typeface="メイリオ" panose="020B0604030504040204" pitchFamily="50" charset="-128"/>
                <a:ea typeface="メイリオ" panose="020B0604030504040204" pitchFamily="50" charset="-128"/>
                <a:cs typeface="Meiryo UI" pitchFamily="50" charset="-128"/>
              </a:rPr>
              <a:t>（他の職との兼任も含む）　</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a:p>
            <a:r>
              <a:rPr kumimoji="1" lang="ja-JP" altLang="en-US" b="1" dirty="0">
                <a:solidFill>
                  <a:schemeClr val="tx1"/>
                </a:solidFill>
                <a:latin typeface="メイリオ" panose="020B0604030504040204" pitchFamily="50" charset="-128"/>
                <a:ea typeface="メイリオ" panose="020B0604030504040204" pitchFamily="50" charset="-128"/>
              </a:rPr>
              <a:t>　</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20" name="テキスト ボックス 1">
            <a:extLst>
              <a:ext uri="{FF2B5EF4-FFF2-40B4-BE49-F238E27FC236}">
                <a16:creationId xmlns:a16="http://schemas.microsoft.com/office/drawing/2014/main" id="{9680FB82-9D5B-4762-B158-33D3FE60DBDE}"/>
              </a:ext>
            </a:extLst>
          </p:cNvPr>
          <p:cNvSpPr txBox="1"/>
          <p:nvPr/>
        </p:nvSpPr>
        <p:spPr>
          <a:xfrm>
            <a:off x="3258170" y="3782631"/>
            <a:ext cx="966510" cy="3792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defTabSz="914400" eaLnBrk="1" fontAlgn="auto" latinLnBrk="0" hangingPunct="1">
              <a:lnSpc>
                <a:spcPct val="100000"/>
              </a:lnSpc>
              <a:spcBef>
                <a:spcPts val="0"/>
              </a:spcBef>
              <a:spcAft>
                <a:spcPts val="0"/>
              </a:spcAft>
              <a:buClrTx/>
              <a:buSzTx/>
              <a:buFontTx/>
              <a:buNone/>
              <a:tabLst/>
              <a:defRPr/>
            </a:pPr>
            <a:r>
              <a:rPr lang="en-US" altLang="ja-JP" sz="1000" dirty="0">
                <a:latin typeface="+mj-ea"/>
                <a:ea typeface="+mn-ea"/>
                <a:cs typeface="+mn-cs"/>
              </a:rPr>
              <a:t>【</a:t>
            </a:r>
            <a:r>
              <a:rPr lang="en-US" altLang="ja-JP" sz="1000" dirty="0">
                <a:latin typeface="メイリオ" pitchFamily="50" charset="-128"/>
                <a:ea typeface="メイリオ" pitchFamily="50" charset="-128"/>
              </a:rPr>
              <a:t>n=97</a:t>
            </a:r>
            <a:r>
              <a:rPr lang="en-US" altLang="ja-JP" sz="1000" dirty="0">
                <a:latin typeface="+mj-ea"/>
                <a:ea typeface="+mn-ea"/>
                <a:cs typeface="+mn-cs"/>
              </a:rPr>
              <a:t>】</a:t>
            </a:r>
          </a:p>
          <a:p>
            <a:endParaRPr lang="en-US" altLang="ja-JP" sz="1000" dirty="0">
              <a:latin typeface="+mj-ea"/>
              <a:ea typeface="+mj-ea"/>
            </a:endParaRPr>
          </a:p>
          <a:p>
            <a:endParaRPr lang="ja-JP" altLang="en-US" sz="1050" dirty="0"/>
          </a:p>
        </p:txBody>
      </p:sp>
      <p:graphicFrame>
        <p:nvGraphicFramePr>
          <p:cNvPr id="21" name="グラフ 20">
            <a:extLst>
              <a:ext uri="{FF2B5EF4-FFF2-40B4-BE49-F238E27FC236}">
                <a16:creationId xmlns:a16="http://schemas.microsoft.com/office/drawing/2014/main" id="{FDFFB7A4-00B2-4BE6-8B12-3B61462BC43E}"/>
              </a:ext>
            </a:extLst>
          </p:cNvPr>
          <p:cNvGraphicFramePr/>
          <p:nvPr>
            <p:extLst>
              <p:ext uri="{D42A27DB-BD31-4B8C-83A1-F6EECF244321}">
                <p14:modId xmlns:p14="http://schemas.microsoft.com/office/powerpoint/2010/main" val="3705419657"/>
              </p:ext>
            </p:extLst>
          </p:nvPr>
        </p:nvGraphicFramePr>
        <p:xfrm>
          <a:off x="457332" y="4458414"/>
          <a:ext cx="4207319" cy="2295072"/>
        </p:xfrm>
        <a:graphic>
          <a:graphicData uri="http://schemas.openxmlformats.org/drawingml/2006/chart">
            <c:chart xmlns:c="http://schemas.openxmlformats.org/drawingml/2006/chart" xmlns:r="http://schemas.openxmlformats.org/officeDocument/2006/relationships" r:id="rId5"/>
          </a:graphicData>
        </a:graphic>
      </p:graphicFrame>
      <p:sp>
        <p:nvSpPr>
          <p:cNvPr id="34" name="正方形/長方形 33">
            <a:extLst>
              <a:ext uri="{FF2B5EF4-FFF2-40B4-BE49-F238E27FC236}">
                <a16:creationId xmlns:a16="http://schemas.microsoft.com/office/drawing/2014/main" id="{DDB19FAE-13D0-43DA-853E-1B6374F07D5F}"/>
              </a:ext>
            </a:extLst>
          </p:cNvPr>
          <p:cNvSpPr/>
          <p:nvPr/>
        </p:nvSpPr>
        <p:spPr>
          <a:xfrm>
            <a:off x="2544902" y="5556025"/>
            <a:ext cx="921612" cy="439289"/>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E03BE9B1-7894-4C71-94C6-82F30A4C30DF}"/>
              </a:ext>
            </a:extLst>
          </p:cNvPr>
          <p:cNvSpPr/>
          <p:nvPr/>
        </p:nvSpPr>
        <p:spPr>
          <a:xfrm>
            <a:off x="50193" y="161240"/>
            <a:ext cx="3416321" cy="523220"/>
          </a:xfrm>
          <a:prstGeom prst="rect">
            <a:avLst/>
          </a:prstGeom>
        </p:spPr>
        <p:txBody>
          <a:bodyPr wrap="none">
            <a:spAutoFit/>
          </a:bodyPr>
          <a:lstStyle/>
          <a:p>
            <a:pPr algn="ctr"/>
            <a:r>
              <a:rPr kumimoji="1" lang="en-US" altLang="ja-JP" sz="2800" b="1" dirty="0">
                <a:latin typeface="メイリオ" panose="020B0604030504040204" pitchFamily="50" charset="-128"/>
                <a:ea typeface="メイリオ" panose="020B0604030504040204" pitchFamily="50" charset="-128"/>
              </a:rPr>
              <a:t>Ⅱ</a:t>
            </a:r>
            <a:r>
              <a:rPr kumimoji="1" lang="ja-JP" altLang="en-US" sz="2800" b="1" dirty="0">
                <a:latin typeface="メイリオ" panose="020B0604030504040204" pitchFamily="50" charset="-128"/>
                <a:ea typeface="メイリオ" panose="020B0604030504040204" pitchFamily="50" charset="-128"/>
              </a:rPr>
              <a:t>　調査結果の概要</a:t>
            </a:r>
          </a:p>
        </p:txBody>
      </p:sp>
      <p:sp>
        <p:nvSpPr>
          <p:cNvPr id="16" name="スライド番号プレースホルダ 10">
            <a:extLst>
              <a:ext uri="{FF2B5EF4-FFF2-40B4-BE49-F238E27FC236}">
                <a16:creationId xmlns:a16="http://schemas.microsoft.com/office/drawing/2014/main" id="{E458595E-7A73-41A1-97BD-9795217A3DC2}"/>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4</a:t>
            </a:fld>
            <a:endParaRPr kumimoji="1" lang="ja-JP" altLang="en-US" sz="2000" dirty="0"/>
          </a:p>
        </p:txBody>
      </p:sp>
      <p:sp>
        <p:nvSpPr>
          <p:cNvPr id="17" name="正方形/長方形 16">
            <a:extLst>
              <a:ext uri="{FF2B5EF4-FFF2-40B4-BE49-F238E27FC236}">
                <a16:creationId xmlns:a16="http://schemas.microsoft.com/office/drawing/2014/main" id="{06D3697A-C175-40A2-AFE4-6B4349BCACE6}"/>
              </a:ext>
            </a:extLst>
          </p:cNvPr>
          <p:cNvSpPr/>
          <p:nvPr/>
        </p:nvSpPr>
        <p:spPr>
          <a:xfrm>
            <a:off x="52748" y="831631"/>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Tree>
    <p:extLst>
      <p:ext uri="{BB962C8B-B14F-4D97-AF65-F5344CB8AC3E}">
        <p14:creationId xmlns:p14="http://schemas.microsoft.com/office/powerpoint/2010/main" val="387945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2969"/>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67529" y="139923"/>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9" name="タイトル 1">
            <a:extLst>
              <a:ext uri="{FF2B5EF4-FFF2-40B4-BE49-F238E27FC236}">
                <a16:creationId xmlns:a16="http://schemas.microsoft.com/office/drawing/2014/main" id="{B80B0710-D029-48D0-8C1B-AC448F6A239E}"/>
              </a:ext>
            </a:extLst>
          </p:cNvPr>
          <p:cNvSpPr txBox="1">
            <a:spLocks/>
          </p:cNvSpPr>
          <p:nvPr/>
        </p:nvSpPr>
        <p:spPr>
          <a:xfrm>
            <a:off x="8380549" y="6410324"/>
            <a:ext cx="723900" cy="447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3C31AFB-CBC0-41F2-B36D-A59D8058C266}"/>
              </a:ext>
            </a:extLst>
          </p:cNvPr>
          <p:cNvSpPr/>
          <p:nvPr/>
        </p:nvSpPr>
        <p:spPr>
          <a:xfrm>
            <a:off x="196087" y="833435"/>
            <a:ext cx="864034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◆外国人患者対応を行うための環境整備（多言語対応にかかるもの）</a:t>
            </a:r>
            <a:r>
              <a:rPr lang="en-US" altLang="ja-JP" sz="1100" b="1"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cs typeface="Meiryo UI" pitchFamily="50" charset="-128"/>
              </a:rPr>
              <a:t>複数回答可</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6" name="グラフ 5">
            <a:extLst>
              <a:ext uri="{FF2B5EF4-FFF2-40B4-BE49-F238E27FC236}">
                <a16:creationId xmlns:a16="http://schemas.microsoft.com/office/drawing/2014/main" id="{DCBC4841-78C6-49D9-A01D-55E64B7A1D9D}"/>
              </a:ext>
            </a:extLst>
          </p:cNvPr>
          <p:cNvGraphicFramePr/>
          <p:nvPr>
            <p:extLst>
              <p:ext uri="{D42A27DB-BD31-4B8C-83A1-F6EECF244321}">
                <p14:modId xmlns:p14="http://schemas.microsoft.com/office/powerpoint/2010/main" val="323622558"/>
              </p:ext>
            </p:extLst>
          </p:nvPr>
        </p:nvGraphicFramePr>
        <p:xfrm>
          <a:off x="67529" y="1314375"/>
          <a:ext cx="8566462" cy="268575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1">
            <a:extLst>
              <a:ext uri="{FF2B5EF4-FFF2-40B4-BE49-F238E27FC236}">
                <a16:creationId xmlns:a16="http://schemas.microsoft.com/office/drawing/2014/main" id="{E51B3C68-9804-4DEF-A238-2E952D651E84}"/>
              </a:ext>
            </a:extLst>
          </p:cNvPr>
          <p:cNvSpPr txBox="1"/>
          <p:nvPr/>
        </p:nvSpPr>
        <p:spPr>
          <a:xfrm>
            <a:off x="7835682" y="1104473"/>
            <a:ext cx="936843" cy="41980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n=90</a:t>
            </a:r>
            <a:r>
              <a:rPr lang="en-US" altLang="ja-JP" sz="1000" dirty="0">
                <a:latin typeface="+mj-ea"/>
                <a:ea typeface="+mj-ea"/>
              </a:rPr>
              <a:t>】</a:t>
            </a:r>
          </a:p>
          <a:p>
            <a:endParaRPr lang="en-US" altLang="ja-JP" sz="1050" dirty="0"/>
          </a:p>
          <a:p>
            <a:endParaRPr lang="ja-JP" altLang="en-US" sz="1050" dirty="0"/>
          </a:p>
        </p:txBody>
      </p:sp>
      <p:sp>
        <p:nvSpPr>
          <p:cNvPr id="10" name="正方形/長方形 9">
            <a:extLst>
              <a:ext uri="{FF2B5EF4-FFF2-40B4-BE49-F238E27FC236}">
                <a16:creationId xmlns:a16="http://schemas.microsoft.com/office/drawing/2014/main" id="{DC13B2E9-28E0-40FF-B572-89CDB6506F12}"/>
              </a:ext>
            </a:extLst>
          </p:cNvPr>
          <p:cNvSpPr/>
          <p:nvPr/>
        </p:nvSpPr>
        <p:spPr>
          <a:xfrm>
            <a:off x="238125" y="4210027"/>
            <a:ext cx="7432622" cy="379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◆令和６年９月１日～</a:t>
            </a:r>
            <a:r>
              <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rPr>
              <a:t>9</a:t>
            </a:r>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月３０日の間に外国人患者を受入れた医療機関</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2">
            <a:extLst>
              <a:ext uri="{FF2B5EF4-FFF2-40B4-BE49-F238E27FC236}">
                <a16:creationId xmlns:a16="http://schemas.microsoft.com/office/drawing/2014/main" id="{861BFF03-F247-4A83-9F81-7D9BCC3929CE}"/>
              </a:ext>
            </a:extLst>
          </p:cNvPr>
          <p:cNvGraphicFramePr>
            <a:graphicFrameLocks noGrp="1"/>
          </p:cNvGraphicFramePr>
          <p:nvPr>
            <p:extLst>
              <p:ext uri="{D42A27DB-BD31-4B8C-83A1-F6EECF244321}">
                <p14:modId xmlns:p14="http://schemas.microsoft.com/office/powerpoint/2010/main" val="580432225"/>
              </p:ext>
            </p:extLst>
          </p:nvPr>
        </p:nvGraphicFramePr>
        <p:xfrm>
          <a:off x="1732229" y="4742190"/>
          <a:ext cx="5546192" cy="1615948"/>
        </p:xfrm>
        <a:graphic>
          <a:graphicData uri="http://schemas.openxmlformats.org/drawingml/2006/table">
            <a:tbl>
              <a:tblPr firstRow="1" bandRow="1">
                <a:tableStyleId>{7DF18680-E054-41AD-8BC1-D1AEF772440D}</a:tableStyleId>
              </a:tblPr>
              <a:tblGrid>
                <a:gridCol w="2358795">
                  <a:extLst>
                    <a:ext uri="{9D8B030D-6E8A-4147-A177-3AD203B41FA5}">
                      <a16:colId xmlns:a16="http://schemas.microsoft.com/office/drawing/2014/main" val="457379266"/>
                    </a:ext>
                  </a:extLst>
                </a:gridCol>
                <a:gridCol w="3187397">
                  <a:extLst>
                    <a:ext uri="{9D8B030D-6E8A-4147-A177-3AD203B41FA5}">
                      <a16:colId xmlns:a16="http://schemas.microsoft.com/office/drawing/2014/main" val="3131606420"/>
                    </a:ext>
                  </a:extLst>
                </a:gridCol>
              </a:tblGrid>
              <a:tr h="807974">
                <a:tc>
                  <a:txBody>
                    <a:bodyPr/>
                    <a:lstStyle/>
                    <a:p>
                      <a:pPr algn="ctr"/>
                      <a:r>
                        <a:rPr kumimoji="1" lang="ja-JP" altLang="en-US" sz="1600" b="1" dirty="0">
                          <a:solidFill>
                            <a:schemeClr val="bg1"/>
                          </a:solidFill>
                        </a:rPr>
                        <a:t>病院</a:t>
                      </a:r>
                      <a:endParaRPr kumimoji="1" lang="ja-JP" altLang="en-US" sz="16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rPr>
                        <a:t>５２医療機関</a:t>
                      </a:r>
                      <a:r>
                        <a:rPr kumimoji="1" lang="ja-JP" altLang="en-US" sz="1100" b="0" dirty="0">
                          <a:solidFill>
                            <a:schemeClr val="bg1"/>
                          </a:solidFill>
                        </a:rPr>
                        <a:t>／５４医療機関</a:t>
                      </a:r>
                      <a:endParaRPr kumimoji="1" lang="ja-JP" altLang="en-US" sz="1600" b="0"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914125835"/>
                  </a:ext>
                </a:extLst>
              </a:tr>
              <a:tr h="807974">
                <a:tc>
                  <a:txBody>
                    <a:bodyPr/>
                    <a:lstStyle/>
                    <a:p>
                      <a:pPr algn="ctr"/>
                      <a:r>
                        <a:rPr kumimoji="1" lang="ja-JP" altLang="en-US" sz="1600" b="1" dirty="0"/>
                        <a:t>診療所及び歯科診療所</a:t>
                      </a: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600" b="1" dirty="0"/>
                        <a:t>３０医療機関</a:t>
                      </a:r>
                      <a:r>
                        <a:rPr kumimoji="1" lang="ja-JP" altLang="en-US" sz="1100" dirty="0"/>
                        <a:t>／４３医療機関</a:t>
                      </a: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98327032"/>
                  </a:ext>
                </a:extLst>
              </a:tr>
            </a:tbl>
          </a:graphicData>
        </a:graphic>
      </p:graphicFrame>
      <p:sp>
        <p:nvSpPr>
          <p:cNvPr id="11" name="スライド番号プレースホルダ 10">
            <a:extLst>
              <a:ext uri="{FF2B5EF4-FFF2-40B4-BE49-F238E27FC236}">
                <a16:creationId xmlns:a16="http://schemas.microsoft.com/office/drawing/2014/main" id="{A17C2455-B145-4339-9EE7-44B5A2B39025}"/>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5</a:t>
            </a:fld>
            <a:endParaRPr kumimoji="1" lang="ja-JP" altLang="en-US" sz="2000" dirty="0"/>
          </a:p>
        </p:txBody>
      </p:sp>
    </p:spTree>
    <p:extLst>
      <p:ext uri="{BB962C8B-B14F-4D97-AF65-F5344CB8AC3E}">
        <p14:creationId xmlns:p14="http://schemas.microsoft.com/office/powerpoint/2010/main" val="45717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73367" y="158651"/>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5" name="正方形/長方形 4">
            <a:extLst>
              <a:ext uri="{FF2B5EF4-FFF2-40B4-BE49-F238E27FC236}">
                <a16:creationId xmlns:a16="http://schemas.microsoft.com/office/drawing/2014/main" id="{BA317D77-F1E0-482E-9554-760F8F81186E}"/>
              </a:ext>
            </a:extLst>
          </p:cNvPr>
          <p:cNvSpPr/>
          <p:nvPr/>
        </p:nvSpPr>
        <p:spPr>
          <a:xfrm>
            <a:off x="0" y="664368"/>
            <a:ext cx="8181975" cy="428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　◆国別外国人患者数（令和６年９月１日～９月３０日）</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3" name="表 2">
            <a:extLst>
              <a:ext uri="{FF2B5EF4-FFF2-40B4-BE49-F238E27FC236}">
                <a16:creationId xmlns:a16="http://schemas.microsoft.com/office/drawing/2014/main" id="{DE1A36D4-4462-4211-9230-56A289F782D4}"/>
              </a:ext>
            </a:extLst>
          </p:cNvPr>
          <p:cNvGraphicFramePr>
            <a:graphicFrameLocks noGrp="1"/>
          </p:cNvGraphicFramePr>
          <p:nvPr>
            <p:extLst>
              <p:ext uri="{D42A27DB-BD31-4B8C-83A1-F6EECF244321}">
                <p14:modId xmlns:p14="http://schemas.microsoft.com/office/powerpoint/2010/main" val="2397697398"/>
              </p:ext>
            </p:extLst>
          </p:nvPr>
        </p:nvGraphicFramePr>
        <p:xfrm>
          <a:off x="608579" y="971515"/>
          <a:ext cx="7793491" cy="5826060"/>
        </p:xfrm>
        <a:graphic>
          <a:graphicData uri="http://schemas.openxmlformats.org/drawingml/2006/table">
            <a:tbl>
              <a:tblPr firstRow="1" firstCol="1" bandRow="1">
                <a:tableStyleId>{5C22544A-7EE6-4342-B048-85BDC9FD1C3A}</a:tableStyleId>
              </a:tblPr>
              <a:tblGrid>
                <a:gridCol w="379971">
                  <a:extLst>
                    <a:ext uri="{9D8B030D-6E8A-4147-A177-3AD203B41FA5}">
                      <a16:colId xmlns:a16="http://schemas.microsoft.com/office/drawing/2014/main" val="1576532057"/>
                    </a:ext>
                  </a:extLst>
                </a:gridCol>
                <a:gridCol w="1161115">
                  <a:extLst>
                    <a:ext uri="{9D8B030D-6E8A-4147-A177-3AD203B41FA5}">
                      <a16:colId xmlns:a16="http://schemas.microsoft.com/office/drawing/2014/main" val="1933647733"/>
                    </a:ext>
                  </a:extLst>
                </a:gridCol>
                <a:gridCol w="1291577">
                  <a:extLst>
                    <a:ext uri="{9D8B030D-6E8A-4147-A177-3AD203B41FA5}">
                      <a16:colId xmlns:a16="http://schemas.microsoft.com/office/drawing/2014/main" val="2589327618"/>
                    </a:ext>
                  </a:extLst>
                </a:gridCol>
                <a:gridCol w="1108929">
                  <a:extLst>
                    <a:ext uri="{9D8B030D-6E8A-4147-A177-3AD203B41FA5}">
                      <a16:colId xmlns:a16="http://schemas.microsoft.com/office/drawing/2014/main" val="932599667"/>
                    </a:ext>
                  </a:extLst>
                </a:gridCol>
                <a:gridCol w="1200253">
                  <a:extLst>
                    <a:ext uri="{9D8B030D-6E8A-4147-A177-3AD203B41FA5}">
                      <a16:colId xmlns:a16="http://schemas.microsoft.com/office/drawing/2014/main" val="1538978744"/>
                    </a:ext>
                  </a:extLst>
                </a:gridCol>
                <a:gridCol w="1317669">
                  <a:extLst>
                    <a:ext uri="{9D8B030D-6E8A-4147-A177-3AD203B41FA5}">
                      <a16:colId xmlns:a16="http://schemas.microsoft.com/office/drawing/2014/main" val="2223017414"/>
                    </a:ext>
                  </a:extLst>
                </a:gridCol>
                <a:gridCol w="1333977">
                  <a:extLst>
                    <a:ext uri="{9D8B030D-6E8A-4147-A177-3AD203B41FA5}">
                      <a16:colId xmlns:a16="http://schemas.microsoft.com/office/drawing/2014/main" val="412461463"/>
                    </a:ext>
                  </a:extLst>
                </a:gridCol>
              </a:tblGrid>
              <a:tr h="260517">
                <a:tc rowSpan="2">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rowSpan="2">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区分</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gridSpan="2">
                  <a:txBody>
                    <a:bodyPr/>
                    <a:lstStyle/>
                    <a:p>
                      <a:pPr algn="just">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在留外国人患者</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50" kern="100" dirty="0">
                        <a:effectLst/>
                        <a:latin typeface="メイリオ" pitchFamily="50" charset="-128"/>
                        <a:ea typeface="メイリオ"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メイリオ" pitchFamily="50" charset="-128"/>
                          <a:ea typeface="メイリオ" pitchFamily="50" charset="-128"/>
                          <a:cs typeface="Times New Roman" panose="02020603050405020304" pitchFamily="18" charset="0"/>
                        </a:rPr>
                        <a:t>訪日外国人患者</a:t>
                      </a:r>
                      <a:endParaRPr lang="en-US" altLang="ja-JP" sz="1050" kern="100" dirty="0">
                        <a:effectLst/>
                        <a:latin typeface="メイリオ" pitchFamily="50" charset="-128"/>
                        <a:ea typeface="メイリオ" pitchFamily="50" charset="-128"/>
                        <a:cs typeface="Times New Roman" panose="02020603050405020304" pitchFamily="18" charset="0"/>
                      </a:endParaRPr>
                    </a:p>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tc>
                <a:tc hMerge="1">
                  <a:txBody>
                    <a:bodyPr/>
                    <a:lstStyle/>
                    <a:p>
                      <a:endParaRPr kumimoji="1" lang="ja-JP" altLang="en-US"/>
                    </a:p>
                  </a:txBody>
                  <a:tcPr/>
                </a:tc>
                <a:tc rowSpan="2">
                  <a:txBody>
                    <a:bodyPr/>
                    <a:lstStyle/>
                    <a:p>
                      <a:pPr algn="ctr">
                        <a:spcAft>
                          <a:spcPts val="0"/>
                        </a:spcAft>
                      </a:pPr>
                      <a:r>
                        <a:rPr lang="ja-JP" sz="1050" kern="100" dirty="0">
                          <a:effectLst/>
                          <a:latin typeface="メイリオ" pitchFamily="50" charset="-128"/>
                          <a:ea typeface="メイリオ" pitchFamily="50" charset="-128"/>
                        </a:rPr>
                        <a:t>合計</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16315680"/>
                  </a:ext>
                </a:extLst>
              </a:tr>
              <a:tr h="21600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1050" kern="100" dirty="0">
                          <a:effectLst/>
                          <a:latin typeface="メイリオ" pitchFamily="50" charset="-128"/>
                          <a:ea typeface="メイリオ" pitchFamily="50" charset="-128"/>
                        </a:rPr>
                        <a:t> </a:t>
                      </a:r>
                      <a:r>
                        <a:rPr lang="ja-JP" altLang="en-US" sz="1050" kern="100" dirty="0">
                          <a:effectLst/>
                          <a:latin typeface="メイリオ" pitchFamily="50" charset="-128"/>
                          <a:ea typeface="メイリオ" pitchFamily="50" charset="-128"/>
                        </a:rPr>
                        <a:t>外来患者延数</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入院患者数</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メイリオ" pitchFamily="50" charset="-128"/>
                          <a:ea typeface="メイリオ" pitchFamily="50" charset="-128"/>
                        </a:rPr>
                        <a:t> </a:t>
                      </a:r>
                      <a:r>
                        <a:rPr lang="ja-JP" altLang="en-US" sz="1050" kern="100" dirty="0">
                          <a:effectLst/>
                          <a:latin typeface="メイリオ" pitchFamily="50" charset="-128"/>
                          <a:ea typeface="メイリオ" pitchFamily="50" charset="-128"/>
                        </a:rPr>
                        <a:t>外来患者延数</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入院患者数</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831563346"/>
                  </a:ext>
                </a:extLst>
              </a:tr>
              <a:tr h="270000">
                <a:tc rowSpan="9">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アジア</a:t>
                      </a:r>
                      <a:endParaRPr lang="en-US" alt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vert="eaVert" anchor="ctr"/>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韓国</a:t>
                      </a:r>
                      <a:endParaRPr lang="en-US" alt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1,014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52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19</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1,087</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21651078"/>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中国</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2,206</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111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en-US" alt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182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9</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2,508</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14870407"/>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台湾</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105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6</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128</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42111803"/>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タイ</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49</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51</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26241641"/>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シンガポール</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19</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31333580"/>
                  </a:ext>
                </a:extLst>
              </a:tr>
              <a:tr h="270000">
                <a:tc vMerge="1">
                  <a:txBody>
                    <a:bodyPr/>
                    <a:lstStyle/>
                    <a:p>
                      <a:pPr algn="just">
                        <a:spcAft>
                          <a:spcPts val="0"/>
                        </a:spcAft>
                      </a:pPr>
                      <a:endParaRPr lang="en-US" alt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マレーシア</a:t>
                      </a:r>
                      <a:endParaRPr lang="en-US" alt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20</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40134913"/>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フィリピン</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273</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en-US" alt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17</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306</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84895826"/>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ベトナム</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1,268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en-US" alt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95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1,374</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18115931"/>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ネパール</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236</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13</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254</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03101496"/>
                  </a:ext>
                </a:extLst>
              </a:tr>
              <a:tr h="270000">
                <a:tc rowSpan="6">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ヨーロッパ</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vert="eaVert" anchor="ctr"/>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英国</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57</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79</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514852"/>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フランス</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6</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32</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en-US" alt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64171840"/>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ドイツ</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31</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10911955"/>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イタリア</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15</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39</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55403390"/>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ロシア</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36</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11661111"/>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スペイン</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6</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3</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10</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43844396"/>
                  </a:ext>
                </a:extLst>
              </a:tr>
              <a:tr h="270000">
                <a:tc rowSpan="2">
                  <a:txBody>
                    <a:bodyPr/>
                    <a:lstStyle/>
                    <a:p>
                      <a:pPr algn="ctr">
                        <a:spcAft>
                          <a:spcPts val="0"/>
                        </a:spcAft>
                      </a:pPr>
                      <a:r>
                        <a:rPr lang="ja-JP" altLang="en-US" sz="1050" kern="100" dirty="0">
                          <a:effectLst/>
                          <a:latin typeface="メイリオ" pitchFamily="50" charset="-128"/>
                          <a:ea typeface="メイリオ" pitchFamily="50" charset="-128"/>
                          <a:cs typeface="Times New Roman" panose="02020603050405020304" pitchFamily="18" charset="0"/>
                        </a:rPr>
                        <a:t>北米</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vert="eaVert" anchor="ctr"/>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アメリカ</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164</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48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222</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634243"/>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カナダ</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37</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2</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8</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0</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47</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99805982"/>
                  </a:ext>
                </a:extLst>
              </a:tr>
              <a:tr h="270000">
                <a:tc rowSpan="2">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altLang="en-US" sz="1050" b="0" kern="100" dirty="0">
                          <a:effectLst/>
                          <a:latin typeface="メイリオ" pitchFamily="50" charset="-128"/>
                          <a:ea typeface="メイリオ" pitchFamily="50" charset="-128"/>
                          <a:cs typeface="Times New Roman" panose="02020603050405020304" pitchFamily="18" charset="0"/>
                        </a:rPr>
                        <a:t>その他</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917</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53</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133</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1" kern="100" dirty="0">
                          <a:effectLst/>
                          <a:latin typeface="メイリオ" pitchFamily="50" charset="-128"/>
                          <a:ea typeface="メイリオ" pitchFamily="50" charset="-128"/>
                          <a:cs typeface="Times New Roman" panose="02020603050405020304" pitchFamily="18" charset="0"/>
                        </a:rPr>
                        <a:t>9</a:t>
                      </a:r>
                      <a:r>
                        <a:rPr lang="ja-JP" altLang="en-US" sz="1100" b="1" kern="100" dirty="0">
                          <a:effectLst/>
                          <a:latin typeface="メイリオ" pitchFamily="50" charset="-128"/>
                          <a:ea typeface="メイリオ" pitchFamily="50" charset="-128"/>
                          <a:cs typeface="Times New Roman" panose="02020603050405020304" pitchFamily="18" charset="0"/>
                        </a:rPr>
                        <a:t>人</a:t>
                      </a:r>
                      <a:endParaRPr lang="ja-JP" sz="1100" b="1"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1,112</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27591979"/>
                  </a:ext>
                </a:extLst>
              </a:tr>
              <a:tr h="270000">
                <a:tc vMerge="1">
                  <a:txBody>
                    <a:bodyPr/>
                    <a:lstStyle/>
                    <a:p>
                      <a:pPr algn="just">
                        <a:spcAft>
                          <a:spcPts val="0"/>
                        </a:spcAft>
                      </a:pP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b"/>
                </a:tc>
                <a:tc>
                  <a:txBody>
                    <a:bodyPr/>
                    <a:lstStyle/>
                    <a:p>
                      <a:pPr algn="just">
                        <a:spcAft>
                          <a:spcPts val="0"/>
                        </a:spcAft>
                      </a:pPr>
                      <a:r>
                        <a:rPr lang="ja-JP" sz="1050" b="0" kern="100" dirty="0">
                          <a:effectLst/>
                          <a:latin typeface="メイリオ" pitchFamily="50" charset="-128"/>
                          <a:ea typeface="メイリオ" pitchFamily="50" charset="-128"/>
                        </a:rPr>
                        <a:t>合計</a:t>
                      </a:r>
                      <a:endParaRPr lang="ja-JP" sz="105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6,442</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361</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520</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32</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1100" b="0" kern="100" dirty="0">
                          <a:effectLst/>
                          <a:latin typeface="メイリオ" pitchFamily="50" charset="-128"/>
                          <a:ea typeface="メイリオ" pitchFamily="50" charset="-128"/>
                          <a:cs typeface="Times New Roman" panose="02020603050405020304" pitchFamily="18" charset="0"/>
                        </a:rPr>
                        <a:t>7,355</a:t>
                      </a:r>
                      <a:r>
                        <a:rPr lang="ja-JP" altLang="en-US" sz="1100" b="0" kern="100" dirty="0">
                          <a:effectLst/>
                          <a:latin typeface="メイリオ" pitchFamily="50" charset="-128"/>
                          <a:ea typeface="メイリオ" pitchFamily="50" charset="-128"/>
                          <a:cs typeface="Times New Roman" panose="02020603050405020304" pitchFamily="18" charset="0"/>
                        </a:rPr>
                        <a:t>人</a:t>
                      </a:r>
                      <a:endParaRPr lang="ja-JP" sz="1100" b="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88979979"/>
                  </a:ext>
                </a:extLst>
              </a:tr>
            </a:tbl>
          </a:graphicData>
        </a:graphic>
      </p:graphicFrame>
      <p:sp>
        <p:nvSpPr>
          <p:cNvPr id="10" name="テキスト ボックス 1">
            <a:extLst>
              <a:ext uri="{FF2B5EF4-FFF2-40B4-BE49-F238E27FC236}">
                <a16:creationId xmlns:a16="http://schemas.microsoft.com/office/drawing/2014/main" id="{4C9BA807-6744-4E65-8F6D-338B93729192}"/>
              </a:ext>
            </a:extLst>
          </p:cNvPr>
          <p:cNvSpPr txBox="1"/>
          <p:nvPr/>
        </p:nvSpPr>
        <p:spPr>
          <a:xfrm>
            <a:off x="3814596" y="1129692"/>
            <a:ext cx="932916" cy="35998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n=66</a:t>
            </a:r>
            <a:r>
              <a:rPr lang="en-US" altLang="ja-JP" sz="1000" dirty="0">
                <a:latin typeface="+mj-ea"/>
                <a:ea typeface="+mj-ea"/>
              </a:rPr>
              <a:t>】</a:t>
            </a:r>
          </a:p>
          <a:p>
            <a:endParaRPr lang="ja-JP" altLang="en-US" sz="1100" dirty="0"/>
          </a:p>
        </p:txBody>
      </p:sp>
      <p:sp>
        <p:nvSpPr>
          <p:cNvPr id="12" name="テキスト ボックス 1">
            <a:extLst>
              <a:ext uri="{FF2B5EF4-FFF2-40B4-BE49-F238E27FC236}">
                <a16:creationId xmlns:a16="http://schemas.microsoft.com/office/drawing/2014/main" id="{4FB05763-3987-4E67-9AC7-CBD0DE39122B}"/>
              </a:ext>
            </a:extLst>
          </p:cNvPr>
          <p:cNvSpPr txBox="1"/>
          <p:nvPr/>
        </p:nvSpPr>
        <p:spPr>
          <a:xfrm>
            <a:off x="6277934" y="1129692"/>
            <a:ext cx="932916" cy="35998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j-ea"/>
                <a:ea typeface="+mj-ea"/>
              </a:rPr>
              <a:t>【</a:t>
            </a:r>
            <a:r>
              <a:rPr lang="en-US" altLang="ja-JP" sz="1000" dirty="0">
                <a:latin typeface="メイリオ" pitchFamily="50" charset="-128"/>
                <a:ea typeface="メイリオ" pitchFamily="50" charset="-128"/>
              </a:rPr>
              <a:t>n=63</a:t>
            </a:r>
            <a:r>
              <a:rPr lang="en-US" altLang="ja-JP" sz="1000" dirty="0">
                <a:latin typeface="+mj-ea"/>
                <a:ea typeface="+mj-ea"/>
              </a:rPr>
              <a:t>】</a:t>
            </a:r>
          </a:p>
          <a:p>
            <a:endParaRPr lang="ja-JP" altLang="en-US" sz="1100" dirty="0"/>
          </a:p>
        </p:txBody>
      </p:sp>
      <p:sp>
        <p:nvSpPr>
          <p:cNvPr id="11" name="スライド番号プレースホルダ 10">
            <a:extLst>
              <a:ext uri="{FF2B5EF4-FFF2-40B4-BE49-F238E27FC236}">
                <a16:creationId xmlns:a16="http://schemas.microsoft.com/office/drawing/2014/main" id="{D7E06104-E435-4EF1-9C39-778838938EB0}"/>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6</a:t>
            </a:fld>
            <a:endParaRPr kumimoji="1" lang="ja-JP" altLang="en-US" sz="2000" dirty="0"/>
          </a:p>
        </p:txBody>
      </p:sp>
    </p:spTree>
    <p:extLst>
      <p:ext uri="{BB962C8B-B14F-4D97-AF65-F5344CB8AC3E}">
        <p14:creationId xmlns:p14="http://schemas.microsoft.com/office/powerpoint/2010/main" val="17251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F3F3B7A-67BD-45B4-B3A1-14AB6745CA3D}"/>
              </a:ext>
            </a:extLst>
          </p:cNvPr>
          <p:cNvSpPr/>
          <p:nvPr/>
        </p:nvSpPr>
        <p:spPr>
          <a:xfrm>
            <a:off x="0" y="664368"/>
            <a:ext cx="9243754" cy="587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　</a:t>
            </a:r>
            <a:endParaRPr lang="ja-JP" altLang="en-US" sz="1400" dirty="0">
              <a:solidFill>
                <a:schemeClr val="tx1"/>
              </a:solidFill>
              <a:effectLst/>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139271" y="122880"/>
            <a:ext cx="714375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アンケート調査　調査結果</a:t>
            </a:r>
            <a:endParaRPr kumimoji="1" lang="en-US" altLang="ja-JP" sz="2400" b="1"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53981950"/>
              </p:ext>
            </p:extLst>
          </p:nvPr>
        </p:nvGraphicFramePr>
        <p:xfrm>
          <a:off x="734874" y="2273013"/>
          <a:ext cx="7349976" cy="2340001"/>
        </p:xfrm>
        <a:graphic>
          <a:graphicData uri="http://schemas.openxmlformats.org/drawingml/2006/table">
            <a:tbl>
              <a:tblPr firstRow="1" firstCol="1" bandRow="1">
                <a:tableStyleId>{5C22544A-7EE6-4342-B048-85BDC9FD1C3A}</a:tableStyleId>
              </a:tblPr>
              <a:tblGrid>
                <a:gridCol w="2515402">
                  <a:extLst>
                    <a:ext uri="{9D8B030D-6E8A-4147-A177-3AD203B41FA5}">
                      <a16:colId xmlns:a16="http://schemas.microsoft.com/office/drawing/2014/main" val="1639891918"/>
                    </a:ext>
                  </a:extLst>
                </a:gridCol>
                <a:gridCol w="1557835">
                  <a:extLst>
                    <a:ext uri="{9D8B030D-6E8A-4147-A177-3AD203B41FA5}">
                      <a16:colId xmlns:a16="http://schemas.microsoft.com/office/drawing/2014/main" val="2462203248"/>
                    </a:ext>
                  </a:extLst>
                </a:gridCol>
                <a:gridCol w="1537854">
                  <a:extLst>
                    <a:ext uri="{9D8B030D-6E8A-4147-A177-3AD203B41FA5}">
                      <a16:colId xmlns:a16="http://schemas.microsoft.com/office/drawing/2014/main" val="1918576457"/>
                    </a:ext>
                  </a:extLst>
                </a:gridCol>
                <a:gridCol w="1738885">
                  <a:extLst>
                    <a:ext uri="{9D8B030D-6E8A-4147-A177-3AD203B41FA5}">
                      <a16:colId xmlns:a16="http://schemas.microsoft.com/office/drawing/2014/main" val="3950120609"/>
                    </a:ext>
                  </a:extLst>
                </a:gridCol>
              </a:tblGrid>
              <a:tr h="564058">
                <a:tc>
                  <a:txBody>
                    <a:bodyPr/>
                    <a:lstStyle/>
                    <a:p>
                      <a:pPr algn="ctr">
                        <a:spcAft>
                          <a:spcPts val="0"/>
                        </a:spcAft>
                      </a:pPr>
                      <a:r>
                        <a:rPr lang="en-US" altLang="ja-JP" sz="1050" kern="100" dirty="0">
                          <a:effectLst/>
                          <a:latin typeface="メイリオ" pitchFamily="50" charset="-128"/>
                          <a:ea typeface="メイリオ" pitchFamily="50" charset="-128"/>
                        </a:rPr>
                        <a:t>                                                                                                                                                                           </a:t>
                      </a:r>
                      <a:endParaRPr lang="ja-JP" sz="1400" kern="100" dirty="0">
                        <a:effectLst/>
                        <a:latin typeface="メイリオ" pitchFamily="50" charset="-128"/>
                        <a:ea typeface="メイリオ" pitchFamily="50" charset="-128"/>
                        <a:cs typeface="Times New Roman" panose="02020603050405020304" pitchFamily="18" charset="0"/>
                      </a:endParaRPr>
                    </a:p>
                  </a:txBody>
                  <a:tcPr marL="68580" marR="68580" marT="0" marB="0"/>
                </a:tc>
                <a:tc>
                  <a:txBody>
                    <a:bodyPr/>
                    <a:lstStyle/>
                    <a:p>
                      <a:pPr algn="ctr">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在留外国人</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訪日外国人</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全体</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2740508392"/>
                  </a:ext>
                </a:extLst>
              </a:tr>
              <a:tr h="591981">
                <a:tc>
                  <a:txBody>
                    <a:bodyPr/>
                    <a:lstStyle/>
                    <a:p>
                      <a:pPr algn="ctr">
                        <a:spcAft>
                          <a:spcPts val="0"/>
                        </a:spcAft>
                      </a:pPr>
                      <a:r>
                        <a:rPr lang="ja-JP" altLang="en-US" sz="1200" kern="100" dirty="0">
                          <a:effectLst/>
                          <a:latin typeface="メイリオ" pitchFamily="50" charset="-128"/>
                          <a:ea typeface="メイリオ" pitchFamily="50" charset="-128"/>
                        </a:rPr>
                        <a:t>未収金発生医療機関</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23</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28.0</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16</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19.5</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28</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34.1</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1591961162"/>
                  </a:ext>
                </a:extLst>
              </a:tr>
              <a:tr h="591981">
                <a:tc>
                  <a:txBody>
                    <a:bodyPr/>
                    <a:lstStyle/>
                    <a:p>
                      <a:pPr algn="l">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　内　病院のみ</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22</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42.3</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15</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28.8%</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en-US" altLang="ja-JP" sz="2000" kern="100" dirty="0">
                          <a:effectLst/>
                          <a:latin typeface="Calibri" panose="020F0502020204030204" pitchFamily="34" charset="0"/>
                          <a:ea typeface="ＭＳ ゴシック" panose="020B0609070205080204" pitchFamily="49" charset="-128"/>
                          <a:cs typeface="Calibri" panose="020F0502020204030204" pitchFamily="34" charset="0"/>
                        </a:rPr>
                        <a:t>26</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50.0</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881505910"/>
                  </a:ext>
                </a:extLst>
              </a:tr>
              <a:tr h="591981">
                <a:tc>
                  <a:txBody>
                    <a:bodyPr/>
                    <a:lstStyle/>
                    <a:p>
                      <a:pPr algn="l">
                        <a:spcAft>
                          <a:spcPts val="0"/>
                        </a:spcAft>
                      </a:pPr>
                      <a:r>
                        <a:rPr lang="ja-JP" altLang="en-US" sz="1200" kern="100" dirty="0">
                          <a:effectLst/>
                          <a:latin typeface="メイリオ" pitchFamily="50" charset="-128"/>
                          <a:ea typeface="メイリオ" pitchFamily="50" charset="-128"/>
                          <a:cs typeface="Times New Roman" panose="02020603050405020304" pitchFamily="18" charset="0"/>
                        </a:rPr>
                        <a:t>　内　診療所及び歯科診療所のみ</a:t>
                      </a:r>
                      <a:endParaRPr lang="ja-JP" sz="12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gn="r">
                        <a:spcAft>
                          <a:spcPts val="0"/>
                        </a:spcAft>
                      </a:pP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１</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3.3</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20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１</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3.3</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tc>
                  <a:txBody>
                    <a:bodyPr/>
                    <a:lstStyle/>
                    <a:p>
                      <a:pPr algn="r">
                        <a:spcAft>
                          <a:spcPts val="0"/>
                        </a:spcAft>
                      </a:pPr>
                      <a:r>
                        <a:rPr lang="ja-JP" altLang="en-US" sz="2000" kern="100" dirty="0">
                          <a:effectLst/>
                          <a:latin typeface="Calibri" panose="020F0502020204030204" pitchFamily="34" charset="0"/>
                          <a:ea typeface="ＭＳ ゴシック" panose="020B0609070205080204" pitchFamily="49" charset="-128"/>
                          <a:cs typeface="Calibri" panose="020F0502020204030204" pitchFamily="34" charset="0"/>
                        </a:rPr>
                        <a:t>２</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医療機関</a:t>
                      </a:r>
                      <a:endPar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p>
                      <a:pPr algn="r">
                        <a:spcAft>
                          <a:spcPts val="0"/>
                        </a:spcAft>
                      </a:pP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r>
                        <a:rPr lang="en-US" altLang="ja-JP" sz="1600" kern="100" dirty="0">
                          <a:effectLst/>
                          <a:latin typeface="Calibri" panose="020F0502020204030204" pitchFamily="34" charset="0"/>
                          <a:ea typeface="ＭＳ ゴシック" panose="020B0609070205080204" pitchFamily="49" charset="-128"/>
                          <a:cs typeface="Calibri" panose="020F0502020204030204" pitchFamily="34" charset="0"/>
                        </a:rPr>
                        <a:t>6.7</a:t>
                      </a:r>
                      <a:r>
                        <a:rPr lang="ja-JP" altLang="en-US" sz="1600" kern="100" dirty="0">
                          <a:effectLst/>
                          <a:latin typeface="Calibri" panose="020F0502020204030204" pitchFamily="34" charset="0"/>
                          <a:ea typeface="ＭＳ ゴシック" panose="020B0609070205080204" pitchFamily="49" charset="-128"/>
                          <a:cs typeface="Calibri" panose="020F0502020204030204" pitchFamily="34" charset="0"/>
                        </a:rPr>
                        <a:t>％）</a:t>
                      </a:r>
                      <a:endParaRPr lang="ja-JP" sz="1600" kern="100" dirty="0">
                        <a:effectLst/>
                        <a:latin typeface="Calibri" panose="020F0502020204030204" pitchFamily="34" charset="0"/>
                        <a:ea typeface="ＭＳ ゴシック" panose="020B0609070205080204" pitchFamily="49" charset="-128"/>
                        <a:cs typeface="Calibri" panose="020F0502020204030204" pitchFamily="34" charset="0"/>
                      </a:endParaRPr>
                    </a:p>
                  </a:txBody>
                  <a:tcPr marL="68580" marR="68580" marT="0" marB="0" anchor="ctr"/>
                </a:tc>
                <a:extLst>
                  <a:ext uri="{0D108BD9-81ED-4DB2-BD59-A6C34878D82A}">
                    <a16:rowId xmlns:a16="http://schemas.microsoft.com/office/drawing/2014/main" val="1283551863"/>
                  </a:ext>
                </a:extLst>
              </a:tr>
            </a:tbl>
          </a:graphicData>
        </a:graphic>
      </p:graphicFrame>
      <p:sp>
        <p:nvSpPr>
          <p:cNvPr id="10" name="正方形/長方形 9">
            <a:extLst>
              <a:ext uri="{FF2B5EF4-FFF2-40B4-BE49-F238E27FC236}">
                <a16:creationId xmlns:a16="http://schemas.microsoft.com/office/drawing/2014/main" id="{0F3F3B7A-67BD-45B4-B3A1-14AB6745CA3D}"/>
              </a:ext>
            </a:extLst>
          </p:cNvPr>
          <p:cNvSpPr/>
          <p:nvPr/>
        </p:nvSpPr>
        <p:spPr>
          <a:xfrm>
            <a:off x="0" y="2938065"/>
            <a:ext cx="8409126" cy="587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endParaRPr>
          </a:p>
          <a:p>
            <a:endParaRPr lang="ja-JP" altLang="en-US" sz="1200" dirty="0">
              <a:solidFill>
                <a:schemeClr val="tx1"/>
              </a:solidFill>
              <a:latin typeface="メイリオ" panose="020B0604030504040204" pitchFamily="50" charset="-128"/>
              <a:ea typeface="メイリオ" panose="020B0604030504040204" pitchFamily="50" charset="-128"/>
            </a:endParaRPr>
          </a:p>
          <a:p>
            <a:r>
              <a:rPr lang="ja-JP" altLang="en-US" sz="1400" b="1"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endParaRPr lang="ja-JP" altLang="en-US"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　</a:t>
            </a:r>
            <a:endParaRPr kumimoji="1"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8" name="テキスト ボックス 1">
            <a:extLst>
              <a:ext uri="{FF2B5EF4-FFF2-40B4-BE49-F238E27FC236}">
                <a16:creationId xmlns:a16="http://schemas.microsoft.com/office/drawing/2014/main" id="{F0F67912-813B-4F3D-9BE4-94DCA2F55249}"/>
              </a:ext>
            </a:extLst>
          </p:cNvPr>
          <p:cNvSpPr txBox="1"/>
          <p:nvPr/>
        </p:nvSpPr>
        <p:spPr>
          <a:xfrm>
            <a:off x="2541979" y="3160157"/>
            <a:ext cx="1057068" cy="3711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chemeClr val="bg1"/>
                </a:solidFill>
                <a:latin typeface="+mj-ea"/>
                <a:ea typeface="+mj-ea"/>
              </a:rPr>
              <a:t>【</a:t>
            </a:r>
            <a:r>
              <a:rPr lang="en-US" altLang="ja-JP" sz="1100" dirty="0">
                <a:solidFill>
                  <a:schemeClr val="bg1"/>
                </a:solidFill>
                <a:latin typeface="メイリオ" pitchFamily="50" charset="-128"/>
                <a:ea typeface="メイリオ" pitchFamily="50" charset="-128"/>
              </a:rPr>
              <a:t>n=82</a:t>
            </a:r>
            <a:r>
              <a:rPr lang="en-US" altLang="ja-JP" sz="1100" dirty="0">
                <a:solidFill>
                  <a:schemeClr val="bg1"/>
                </a:solidFill>
                <a:latin typeface="+mj-ea"/>
                <a:ea typeface="+mj-ea"/>
              </a:rPr>
              <a:t>】</a:t>
            </a:r>
          </a:p>
          <a:p>
            <a:endParaRPr lang="ja-JP" altLang="en-US" sz="1100" dirty="0"/>
          </a:p>
        </p:txBody>
      </p:sp>
      <p:sp>
        <p:nvSpPr>
          <p:cNvPr id="11" name="正方形/長方形 10">
            <a:extLst>
              <a:ext uri="{FF2B5EF4-FFF2-40B4-BE49-F238E27FC236}">
                <a16:creationId xmlns:a16="http://schemas.microsoft.com/office/drawing/2014/main" id="{9108EDCD-F901-4760-9BD2-12A1E59D7A03}"/>
              </a:ext>
            </a:extLst>
          </p:cNvPr>
          <p:cNvSpPr/>
          <p:nvPr/>
        </p:nvSpPr>
        <p:spPr>
          <a:xfrm>
            <a:off x="734874" y="886130"/>
            <a:ext cx="6753321" cy="646331"/>
          </a:xfrm>
          <a:prstGeom prst="rect">
            <a:avLst/>
          </a:prstGeom>
        </p:spPr>
        <p:txBody>
          <a:bodyPr wrap="square">
            <a:spAutoFit/>
          </a:bodyPr>
          <a:lstStyle/>
          <a:p>
            <a:r>
              <a:rPr lang="ja-JP" altLang="en-US" b="1" dirty="0">
                <a:ea typeface="ＭＳ ゴシック" panose="020B0609070205080204" pitchFamily="49" charset="-128"/>
                <a:cs typeface="Times New Roman" panose="02020603050405020304" pitchFamily="18" charset="0"/>
              </a:rPr>
              <a:t>◆令和</a:t>
            </a:r>
            <a:r>
              <a:rPr lang="en-US" altLang="ja-JP" b="1" dirty="0">
                <a:ea typeface="ＭＳ ゴシック" panose="020B0609070205080204" pitchFamily="49" charset="-128"/>
                <a:cs typeface="Times New Roman" panose="02020603050405020304" pitchFamily="18" charset="0"/>
              </a:rPr>
              <a:t>6</a:t>
            </a:r>
            <a:r>
              <a:rPr lang="ja-JP" altLang="en-US" b="1" dirty="0">
                <a:ea typeface="ＭＳ ゴシック" panose="020B0609070205080204" pitchFamily="49" charset="-128"/>
                <a:cs typeface="Times New Roman" panose="02020603050405020304" pitchFamily="18" charset="0"/>
              </a:rPr>
              <a:t>年</a:t>
            </a:r>
            <a:r>
              <a:rPr lang="en-US" altLang="ja-JP" b="1" dirty="0">
                <a:ea typeface="ＭＳ ゴシック" panose="020B0609070205080204" pitchFamily="49" charset="-128"/>
                <a:cs typeface="Times New Roman" panose="02020603050405020304" pitchFamily="18" charset="0"/>
              </a:rPr>
              <a:t>9</a:t>
            </a:r>
            <a:r>
              <a:rPr lang="ja-JP" altLang="en-US"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1</a:t>
            </a:r>
            <a:r>
              <a:rPr lang="ja-JP" altLang="en-US" b="1" dirty="0">
                <a:ea typeface="ＭＳ ゴシック" panose="020B0609070205080204" pitchFamily="49" charset="-128"/>
                <a:cs typeface="Times New Roman" panose="02020603050405020304" pitchFamily="18" charset="0"/>
              </a:rPr>
              <a:t>日～</a:t>
            </a:r>
            <a:r>
              <a:rPr lang="en-US" altLang="ja-JP" b="1" dirty="0">
                <a:ea typeface="ＭＳ ゴシック" panose="020B0609070205080204" pitchFamily="49" charset="-128"/>
                <a:cs typeface="Times New Roman" panose="02020603050405020304" pitchFamily="18" charset="0"/>
              </a:rPr>
              <a:t>9</a:t>
            </a:r>
            <a:r>
              <a:rPr lang="ja-JP" altLang="en-US"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30</a:t>
            </a:r>
            <a:r>
              <a:rPr lang="ja-JP" altLang="en-US" b="1" dirty="0">
                <a:ea typeface="ＭＳ ゴシック" panose="020B0609070205080204" pitchFamily="49" charset="-128"/>
                <a:cs typeface="Times New Roman" panose="02020603050405020304" pitchFamily="18" charset="0"/>
              </a:rPr>
              <a:t>日の期間に</a:t>
            </a:r>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受入れた</a:t>
            </a:r>
            <a:r>
              <a:rPr lang="ja-JP" altLang="en-US" b="1" dirty="0">
                <a:ea typeface="ＭＳ ゴシック" panose="020B0609070205080204" pitchFamily="49" charset="-128"/>
                <a:cs typeface="Times New Roman" panose="02020603050405020304" pitchFamily="18" charset="0"/>
              </a:rPr>
              <a:t>外国人患者により</a:t>
            </a:r>
            <a:endParaRPr lang="en-US" altLang="ja-JP" b="1" dirty="0">
              <a:ea typeface="ＭＳ ゴシック" panose="020B0609070205080204" pitchFamily="49" charset="-128"/>
              <a:cs typeface="Times New Roman" panose="02020603050405020304" pitchFamily="18" charset="0"/>
            </a:endParaRPr>
          </a:p>
          <a:p>
            <a:r>
              <a:rPr lang="ja-JP" altLang="en-US" b="1" dirty="0">
                <a:ea typeface="ＭＳ ゴシック" panose="020B0609070205080204" pitchFamily="49" charset="-128"/>
                <a:cs typeface="Times New Roman" panose="02020603050405020304" pitchFamily="18" charset="0"/>
              </a:rPr>
              <a:t>未収金が発生した医療機関</a:t>
            </a:r>
            <a:endParaRPr lang="ja-JP" altLang="en-US" dirty="0"/>
          </a:p>
        </p:txBody>
      </p:sp>
      <p:sp>
        <p:nvSpPr>
          <p:cNvPr id="13" name="テキスト ボックス 1">
            <a:extLst>
              <a:ext uri="{FF2B5EF4-FFF2-40B4-BE49-F238E27FC236}">
                <a16:creationId xmlns:a16="http://schemas.microsoft.com/office/drawing/2014/main" id="{3869F6EE-A5D1-403D-82F2-4139607AF2DC}"/>
              </a:ext>
            </a:extLst>
          </p:cNvPr>
          <p:cNvSpPr txBox="1"/>
          <p:nvPr/>
        </p:nvSpPr>
        <p:spPr>
          <a:xfrm>
            <a:off x="2541979" y="3753384"/>
            <a:ext cx="1057068" cy="3711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chemeClr val="bg1"/>
                </a:solidFill>
                <a:latin typeface="+mj-ea"/>
                <a:ea typeface="+mj-ea"/>
              </a:rPr>
              <a:t>【</a:t>
            </a:r>
            <a:r>
              <a:rPr lang="en-US" altLang="ja-JP" sz="1100" dirty="0">
                <a:solidFill>
                  <a:schemeClr val="bg1"/>
                </a:solidFill>
                <a:latin typeface="メイリオ" pitchFamily="50" charset="-128"/>
                <a:ea typeface="メイリオ" pitchFamily="50" charset="-128"/>
              </a:rPr>
              <a:t>n=52</a:t>
            </a:r>
            <a:r>
              <a:rPr lang="en-US" altLang="ja-JP" sz="1100" dirty="0">
                <a:solidFill>
                  <a:schemeClr val="bg1"/>
                </a:solidFill>
                <a:latin typeface="+mj-ea"/>
                <a:ea typeface="+mj-ea"/>
              </a:rPr>
              <a:t>】</a:t>
            </a:r>
          </a:p>
          <a:p>
            <a:endParaRPr lang="ja-JP" altLang="en-US" sz="1100" dirty="0"/>
          </a:p>
        </p:txBody>
      </p:sp>
      <p:sp>
        <p:nvSpPr>
          <p:cNvPr id="14" name="テキスト ボックス 1">
            <a:extLst>
              <a:ext uri="{FF2B5EF4-FFF2-40B4-BE49-F238E27FC236}">
                <a16:creationId xmlns:a16="http://schemas.microsoft.com/office/drawing/2014/main" id="{B7E31111-60B2-4F30-B926-781B6FF914C5}"/>
              </a:ext>
            </a:extLst>
          </p:cNvPr>
          <p:cNvSpPr txBox="1"/>
          <p:nvPr/>
        </p:nvSpPr>
        <p:spPr>
          <a:xfrm>
            <a:off x="2541979" y="4362436"/>
            <a:ext cx="1057068" cy="3711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chemeClr val="bg1"/>
                </a:solidFill>
                <a:latin typeface="+mj-ea"/>
                <a:ea typeface="+mj-ea"/>
              </a:rPr>
              <a:t>【</a:t>
            </a:r>
            <a:r>
              <a:rPr lang="en-US" altLang="ja-JP" sz="1100" dirty="0">
                <a:solidFill>
                  <a:schemeClr val="bg1"/>
                </a:solidFill>
                <a:latin typeface="メイリオ" pitchFamily="50" charset="-128"/>
                <a:ea typeface="メイリオ" pitchFamily="50" charset="-128"/>
              </a:rPr>
              <a:t>n=30</a:t>
            </a:r>
            <a:r>
              <a:rPr lang="en-US" altLang="ja-JP" sz="1100" dirty="0">
                <a:solidFill>
                  <a:schemeClr val="bg1"/>
                </a:solidFill>
                <a:latin typeface="+mj-ea"/>
                <a:ea typeface="+mj-ea"/>
              </a:rPr>
              <a:t>】</a:t>
            </a:r>
          </a:p>
          <a:p>
            <a:endParaRPr lang="ja-JP" altLang="en-US" sz="1100" dirty="0"/>
          </a:p>
        </p:txBody>
      </p:sp>
      <p:sp>
        <p:nvSpPr>
          <p:cNvPr id="15" name="スライド番号プレースホルダ 10">
            <a:extLst>
              <a:ext uri="{FF2B5EF4-FFF2-40B4-BE49-F238E27FC236}">
                <a16:creationId xmlns:a16="http://schemas.microsoft.com/office/drawing/2014/main" id="{9D880338-127F-4D1C-A60C-4F5C9AF5FF7D}"/>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7</a:t>
            </a:fld>
            <a:endParaRPr kumimoji="1" lang="ja-JP" altLang="en-US" sz="2000" dirty="0"/>
          </a:p>
        </p:txBody>
      </p:sp>
    </p:spTree>
    <p:extLst>
      <p:ext uri="{BB962C8B-B14F-4D97-AF65-F5344CB8AC3E}">
        <p14:creationId xmlns:p14="http://schemas.microsoft.com/office/powerpoint/2010/main" val="55597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29345" y="127666"/>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8" name="正方形/長方形 7">
            <a:extLst>
              <a:ext uri="{FF2B5EF4-FFF2-40B4-BE49-F238E27FC236}">
                <a16:creationId xmlns:a16="http://schemas.microsoft.com/office/drawing/2014/main" id="{053473DC-3B47-405C-86DF-C2DD3A3992E7}"/>
              </a:ext>
            </a:extLst>
          </p:cNvPr>
          <p:cNvSpPr/>
          <p:nvPr/>
        </p:nvSpPr>
        <p:spPr>
          <a:xfrm>
            <a:off x="208776" y="3810988"/>
            <a:ext cx="8905879" cy="3611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ＭＳ ゴシック" panose="020B0609070205080204" pitchFamily="49" charset="-128"/>
                <a:ea typeface="ＭＳ ゴシック" panose="020B0609070205080204" pitchFamily="49" charset="-128"/>
                <a:cs typeface="Meiryo UI" pitchFamily="50" charset="-128"/>
              </a:rPr>
              <a:t>◆直近会計年度（前年度１年間）の在留外国人患者による未収金の詳細</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16" name="表 15">
            <a:extLst>
              <a:ext uri="{FF2B5EF4-FFF2-40B4-BE49-F238E27FC236}">
                <a16:creationId xmlns:a16="http://schemas.microsoft.com/office/drawing/2014/main" id="{737C90AB-BDB8-4DDB-B145-D6193CE1E28C}"/>
              </a:ext>
            </a:extLst>
          </p:cNvPr>
          <p:cNvGraphicFramePr>
            <a:graphicFrameLocks noGrp="1"/>
          </p:cNvGraphicFramePr>
          <p:nvPr>
            <p:extLst>
              <p:ext uri="{D42A27DB-BD31-4B8C-83A1-F6EECF244321}">
                <p14:modId xmlns:p14="http://schemas.microsoft.com/office/powerpoint/2010/main" val="2682155345"/>
              </p:ext>
            </p:extLst>
          </p:nvPr>
        </p:nvGraphicFramePr>
        <p:xfrm>
          <a:off x="1650551" y="4418162"/>
          <a:ext cx="4744320" cy="2022950"/>
        </p:xfrm>
        <a:graphic>
          <a:graphicData uri="http://schemas.openxmlformats.org/drawingml/2006/table">
            <a:tbl>
              <a:tblPr firstRow="1" firstCol="1" bandRow="1">
                <a:tableStyleId>{5C22544A-7EE6-4342-B048-85BDC9FD1C3A}</a:tableStyleId>
              </a:tblPr>
              <a:tblGrid>
                <a:gridCol w="2642246">
                  <a:extLst>
                    <a:ext uri="{9D8B030D-6E8A-4147-A177-3AD203B41FA5}">
                      <a16:colId xmlns:a16="http://schemas.microsoft.com/office/drawing/2014/main" val="2827184663"/>
                    </a:ext>
                  </a:extLst>
                </a:gridCol>
                <a:gridCol w="2102074">
                  <a:extLst>
                    <a:ext uri="{9D8B030D-6E8A-4147-A177-3AD203B41FA5}">
                      <a16:colId xmlns:a16="http://schemas.microsoft.com/office/drawing/2014/main" val="4094919312"/>
                    </a:ext>
                  </a:extLst>
                </a:gridCol>
              </a:tblGrid>
              <a:tr h="404590">
                <a:tc>
                  <a:txBody>
                    <a:bodyPr/>
                    <a:lstStyle/>
                    <a:p>
                      <a:pPr algn="ctr">
                        <a:spcAft>
                          <a:spcPts val="0"/>
                        </a:spcAft>
                      </a:pPr>
                      <a:r>
                        <a:rPr lang="en-US" sz="1050" kern="100" dirty="0">
                          <a:effectLst/>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spcAft>
                          <a:spcPts val="0"/>
                        </a:spcAft>
                      </a:pPr>
                      <a:r>
                        <a:rPr lang="ja-JP" sz="1600" kern="100" dirty="0">
                          <a:effectLst/>
                          <a:latin typeface="メイリオ" pitchFamily="50" charset="-128"/>
                          <a:ea typeface="メイリオ" pitchFamily="50" charset="-128"/>
                        </a:rPr>
                        <a:t>合計</a:t>
                      </a:r>
                      <a:endParaRPr lang="ja-JP" sz="16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19161092"/>
                  </a:ext>
                </a:extLst>
              </a:tr>
              <a:tr h="809180">
                <a:tc>
                  <a:txBody>
                    <a:bodyPr/>
                    <a:lstStyle/>
                    <a:p>
                      <a:pPr algn="ctr">
                        <a:spcAft>
                          <a:spcPts val="0"/>
                        </a:spcAft>
                      </a:pPr>
                      <a:r>
                        <a:rPr lang="ja-JP" altLang="en-US" sz="1050" kern="100" dirty="0">
                          <a:effectLst/>
                          <a:latin typeface="メイリオ" pitchFamily="50" charset="-128"/>
                          <a:ea typeface="メイリオ" pitchFamily="50" charset="-128"/>
                        </a:rPr>
                        <a:t>　　　　　　　　　　　　　　　　　　　　　　　　　　　　　　</a:t>
                      </a:r>
                      <a:r>
                        <a:rPr lang="zh-CN" altLang="en-US" sz="1600" kern="100" dirty="0">
                          <a:effectLst/>
                          <a:latin typeface="メイリオ" pitchFamily="50" charset="-128"/>
                          <a:ea typeface="メイリオ" pitchFamily="50" charset="-128"/>
                        </a:rPr>
                        <a:t>未収金発生件数</a:t>
                      </a:r>
                      <a:r>
                        <a:rPr lang="en-US" sz="1600" kern="100" dirty="0">
                          <a:effectLst/>
                          <a:latin typeface="メイリオ" pitchFamily="50" charset="-128"/>
                          <a:ea typeface="メイリオ" pitchFamily="50" charset="-128"/>
                        </a:rPr>
                        <a:t> </a:t>
                      </a:r>
                      <a:endParaRPr lang="ja-JP" sz="16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600" kern="100" dirty="0">
                          <a:effectLst/>
                          <a:latin typeface="メイリオ" pitchFamily="50" charset="-128"/>
                          <a:ea typeface="メイリオ" pitchFamily="50" charset="-128"/>
                        </a:rPr>
                        <a:t>311</a:t>
                      </a:r>
                      <a:r>
                        <a:rPr lang="ja-JP" altLang="en-US" sz="1600" kern="100" dirty="0">
                          <a:effectLst/>
                          <a:latin typeface="メイリオ" pitchFamily="50" charset="-128"/>
                          <a:ea typeface="メイリオ" pitchFamily="50" charset="-128"/>
                        </a:rPr>
                        <a:t>件</a:t>
                      </a:r>
                      <a:endParaRPr lang="ja-JP" sz="160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98623728"/>
                  </a:ext>
                </a:extLst>
              </a:tr>
              <a:tr h="809180">
                <a:tc>
                  <a:txBody>
                    <a:bodyPr/>
                    <a:lstStyle/>
                    <a:p>
                      <a:pPr algn="ctr">
                        <a:spcAft>
                          <a:spcPts val="0"/>
                        </a:spcAft>
                      </a:pPr>
                      <a:r>
                        <a:rPr lang="ja-JP" altLang="en-US" sz="1050" kern="100" dirty="0">
                          <a:effectLst/>
                          <a:latin typeface="メイリオ" pitchFamily="50" charset="-128"/>
                          <a:ea typeface="メイリオ" pitchFamily="50" charset="-128"/>
                        </a:rPr>
                        <a:t>　　　　　　　　　　　　　　　　　　　　　　</a:t>
                      </a:r>
                      <a:r>
                        <a:rPr lang="ja-JP" sz="1600" kern="100" dirty="0">
                          <a:effectLst/>
                          <a:latin typeface="メイリオ" pitchFamily="50" charset="-128"/>
                          <a:ea typeface="メイリオ" pitchFamily="50" charset="-128"/>
                        </a:rPr>
                        <a:t>未収金</a:t>
                      </a:r>
                      <a:r>
                        <a:rPr lang="ja-JP" altLang="en-US" sz="1600" kern="100" dirty="0">
                          <a:effectLst/>
                          <a:latin typeface="メイリオ" pitchFamily="50" charset="-128"/>
                          <a:ea typeface="メイリオ" pitchFamily="50" charset="-128"/>
                        </a:rPr>
                        <a:t>総額</a:t>
                      </a:r>
                      <a:endParaRPr lang="ja-JP" sz="1600" kern="100" dirty="0">
                        <a:effectLst/>
                        <a:latin typeface="メイリオ" pitchFamily="50" charset="-128"/>
                        <a:ea typeface="メイリオ" pitchFamily="50" charset="-128"/>
                      </a:endParaRPr>
                    </a:p>
                    <a:p>
                      <a:pPr algn="ctr">
                        <a:spcAft>
                          <a:spcPts val="0"/>
                        </a:spcAft>
                      </a:pPr>
                      <a:r>
                        <a:rPr lang="en-US" sz="1050" kern="100" dirty="0">
                          <a:effectLst/>
                          <a:latin typeface="メイリオ" pitchFamily="50" charset="-128"/>
                          <a:ea typeface="メイリオ" pitchFamily="50" charset="-128"/>
                        </a:rPr>
                        <a:t> </a:t>
                      </a:r>
                      <a:endParaRPr lang="ja-JP" sz="1050" kern="100" dirty="0">
                        <a:effectLst/>
                        <a:latin typeface="メイリオ" pitchFamily="50" charset="-128"/>
                        <a:ea typeface="メイリオ" pitchFamily="50" charset="-128"/>
                        <a:cs typeface="Times New Roman" panose="02020603050405020304" pitchFamily="18" charset="0"/>
                      </a:endParaRPr>
                    </a:p>
                  </a:txBody>
                  <a:tcPr marL="68580" marR="68580" marT="0" marB="0" anchor="ctr"/>
                </a:tc>
                <a:tc>
                  <a:txBody>
                    <a:bodyPr/>
                    <a:lstStyle/>
                    <a:p>
                      <a:pPr algn="ctr" latinLnBrk="1">
                        <a:spcAft>
                          <a:spcPts val="0"/>
                        </a:spcAft>
                      </a:pPr>
                      <a:r>
                        <a:rPr lang="en-US" altLang="ja-JP" sz="1600" b="1" kern="100" dirty="0">
                          <a:solidFill>
                            <a:srgbClr val="FF0000"/>
                          </a:solidFill>
                          <a:effectLst/>
                          <a:latin typeface="メイリオ" pitchFamily="50" charset="-128"/>
                          <a:ea typeface="メイリオ" pitchFamily="50" charset="-128"/>
                        </a:rPr>
                        <a:t>7</a:t>
                      </a:r>
                      <a:r>
                        <a:rPr lang="en-US" sz="1600" b="1" kern="100" dirty="0">
                          <a:solidFill>
                            <a:srgbClr val="FF0000"/>
                          </a:solidFill>
                          <a:effectLst/>
                          <a:latin typeface="メイリオ" pitchFamily="50" charset="-128"/>
                          <a:ea typeface="メイリオ" pitchFamily="50" charset="-128"/>
                        </a:rPr>
                        <a:t>,</a:t>
                      </a:r>
                      <a:r>
                        <a:rPr lang="en-US" altLang="ja-JP" sz="1600" b="1" kern="100" dirty="0">
                          <a:solidFill>
                            <a:srgbClr val="FF0000"/>
                          </a:solidFill>
                          <a:effectLst/>
                          <a:latin typeface="メイリオ" pitchFamily="50" charset="-128"/>
                          <a:ea typeface="メイリオ" pitchFamily="50" charset="-128"/>
                        </a:rPr>
                        <a:t>313</a:t>
                      </a:r>
                      <a:r>
                        <a:rPr lang="en-US" sz="1600" b="1" kern="100" dirty="0">
                          <a:solidFill>
                            <a:srgbClr val="FF0000"/>
                          </a:solidFill>
                          <a:effectLst/>
                          <a:latin typeface="メイリオ" pitchFamily="50" charset="-128"/>
                          <a:ea typeface="メイリオ" pitchFamily="50" charset="-128"/>
                        </a:rPr>
                        <a:t>,</a:t>
                      </a:r>
                      <a:r>
                        <a:rPr lang="en-US" altLang="ja-JP" sz="1600" b="1" kern="100" dirty="0">
                          <a:solidFill>
                            <a:srgbClr val="FF0000"/>
                          </a:solidFill>
                          <a:effectLst/>
                          <a:latin typeface="メイリオ" pitchFamily="50" charset="-128"/>
                          <a:ea typeface="メイリオ" pitchFamily="50" charset="-128"/>
                        </a:rPr>
                        <a:t>564</a:t>
                      </a:r>
                      <a:r>
                        <a:rPr lang="ja-JP" sz="1600" b="1" kern="100" dirty="0">
                          <a:solidFill>
                            <a:srgbClr val="FF0000"/>
                          </a:solidFill>
                          <a:effectLst/>
                          <a:latin typeface="メイリオ" pitchFamily="50" charset="-128"/>
                          <a:ea typeface="メイリオ" pitchFamily="50" charset="-128"/>
                        </a:rPr>
                        <a:t>円</a:t>
                      </a:r>
                    </a:p>
                  </a:txBody>
                  <a:tcPr marL="68580" marR="68580" marT="0" marB="0" anchor="ctr"/>
                </a:tc>
                <a:extLst>
                  <a:ext uri="{0D108BD9-81ED-4DB2-BD59-A6C34878D82A}">
                    <a16:rowId xmlns:a16="http://schemas.microsoft.com/office/drawing/2014/main" val="2268845233"/>
                  </a:ext>
                </a:extLst>
              </a:tr>
            </a:tbl>
          </a:graphicData>
        </a:graphic>
      </p:graphicFrame>
      <p:graphicFrame>
        <p:nvGraphicFramePr>
          <p:cNvPr id="19" name="グラフ 18">
            <a:extLst>
              <a:ext uri="{FF2B5EF4-FFF2-40B4-BE49-F238E27FC236}">
                <a16:creationId xmlns:a16="http://schemas.microsoft.com/office/drawing/2014/main" id="{ACB494F2-310F-4849-9747-4382B814D6EB}"/>
              </a:ext>
            </a:extLst>
          </p:cNvPr>
          <p:cNvGraphicFramePr/>
          <p:nvPr>
            <p:extLst>
              <p:ext uri="{D42A27DB-BD31-4B8C-83A1-F6EECF244321}">
                <p14:modId xmlns:p14="http://schemas.microsoft.com/office/powerpoint/2010/main" val="444482715"/>
              </p:ext>
            </p:extLst>
          </p:nvPr>
        </p:nvGraphicFramePr>
        <p:xfrm>
          <a:off x="29345" y="1296481"/>
          <a:ext cx="4638502" cy="23914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グラフ 19">
            <a:extLst>
              <a:ext uri="{FF2B5EF4-FFF2-40B4-BE49-F238E27FC236}">
                <a16:creationId xmlns:a16="http://schemas.microsoft.com/office/drawing/2014/main" id="{9F7AC70D-73B5-4C4D-8EE8-FFC001C97184}"/>
              </a:ext>
            </a:extLst>
          </p:cNvPr>
          <p:cNvGraphicFramePr/>
          <p:nvPr>
            <p:extLst>
              <p:ext uri="{D42A27DB-BD31-4B8C-83A1-F6EECF244321}">
                <p14:modId xmlns:p14="http://schemas.microsoft.com/office/powerpoint/2010/main" val="4261009092"/>
              </p:ext>
            </p:extLst>
          </p:nvPr>
        </p:nvGraphicFramePr>
        <p:xfrm>
          <a:off x="4505325" y="1159325"/>
          <a:ext cx="4542655" cy="2413838"/>
        </p:xfrm>
        <a:graphic>
          <a:graphicData uri="http://schemas.openxmlformats.org/drawingml/2006/chart">
            <c:chart xmlns:c="http://schemas.openxmlformats.org/drawingml/2006/chart" xmlns:r="http://schemas.openxmlformats.org/officeDocument/2006/relationships" r:id="rId4"/>
          </a:graphicData>
        </a:graphic>
      </p:graphicFrame>
      <p:sp>
        <p:nvSpPr>
          <p:cNvPr id="21" name="正方形/長方形 20">
            <a:extLst>
              <a:ext uri="{FF2B5EF4-FFF2-40B4-BE49-F238E27FC236}">
                <a16:creationId xmlns:a16="http://schemas.microsoft.com/office/drawing/2014/main" id="{004B5E02-13CA-4D8F-9844-481F9D1D060C}"/>
              </a:ext>
            </a:extLst>
          </p:cNvPr>
          <p:cNvSpPr/>
          <p:nvPr/>
        </p:nvSpPr>
        <p:spPr>
          <a:xfrm>
            <a:off x="238125" y="695980"/>
            <a:ext cx="8277225" cy="369332"/>
          </a:xfrm>
          <a:prstGeom prst="rect">
            <a:avLst/>
          </a:prstGeom>
        </p:spPr>
        <p:txBody>
          <a:bodyPr wrap="square">
            <a:spAutoFit/>
          </a:bodyPr>
          <a:lstStyle/>
          <a:p>
            <a:r>
              <a:rPr lang="ja-JP" altLang="en-US" b="1" dirty="0">
                <a:ea typeface="ＭＳ ゴシック" panose="020B0609070205080204" pitchFamily="49" charset="-128"/>
                <a:cs typeface="Times New Roman" panose="02020603050405020304" pitchFamily="18" charset="0"/>
              </a:rPr>
              <a:t>◆</a:t>
            </a:r>
            <a:r>
              <a:rPr lang="ja-JP" altLang="ja-JP" b="1" dirty="0">
                <a:ea typeface="ＭＳ ゴシック" panose="020B0609070205080204" pitchFamily="49" charset="-128"/>
                <a:cs typeface="Times New Roman" panose="02020603050405020304" pitchFamily="18" charset="0"/>
              </a:rPr>
              <a:t>令和</a:t>
            </a:r>
            <a:r>
              <a:rPr lang="en-US" altLang="ja-JP" b="1" dirty="0">
                <a:ea typeface="ＭＳ ゴシック" panose="020B0609070205080204" pitchFamily="49" charset="-128"/>
                <a:cs typeface="Times New Roman" panose="02020603050405020304" pitchFamily="18" charset="0"/>
              </a:rPr>
              <a:t>6</a:t>
            </a:r>
            <a:r>
              <a:rPr lang="ja-JP" altLang="ja-JP" b="1" dirty="0">
                <a:ea typeface="ＭＳ ゴシック" panose="020B0609070205080204" pitchFamily="49" charset="-128"/>
                <a:cs typeface="Times New Roman" panose="02020603050405020304" pitchFamily="18" charset="0"/>
              </a:rPr>
              <a:t>年</a:t>
            </a:r>
            <a:r>
              <a:rPr lang="en-US" altLang="ja-JP" b="1" dirty="0">
                <a:ea typeface="ＭＳ ゴシック" panose="020B0609070205080204" pitchFamily="49" charset="-128"/>
                <a:cs typeface="Times New Roman" panose="02020603050405020304" pitchFamily="18" charset="0"/>
              </a:rPr>
              <a:t>9</a:t>
            </a:r>
            <a:r>
              <a:rPr lang="ja-JP" altLang="ja-JP"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1</a:t>
            </a:r>
            <a:r>
              <a:rPr lang="ja-JP" altLang="ja-JP" b="1" dirty="0">
                <a:ea typeface="ＭＳ ゴシック" panose="020B0609070205080204" pitchFamily="49" charset="-128"/>
                <a:cs typeface="Times New Roman" panose="02020603050405020304" pitchFamily="18" charset="0"/>
              </a:rPr>
              <a:t>日～</a:t>
            </a:r>
            <a:r>
              <a:rPr lang="en-US" altLang="ja-JP" b="1" dirty="0">
                <a:ea typeface="ＭＳ ゴシック" panose="020B0609070205080204" pitchFamily="49" charset="-128"/>
                <a:cs typeface="Times New Roman" panose="02020603050405020304" pitchFamily="18" charset="0"/>
              </a:rPr>
              <a:t>9</a:t>
            </a:r>
            <a:r>
              <a:rPr lang="ja-JP" altLang="ja-JP" b="1" dirty="0">
                <a:ea typeface="ＭＳ ゴシック" panose="020B0609070205080204" pitchFamily="49" charset="-128"/>
                <a:cs typeface="Times New Roman" panose="02020603050405020304" pitchFamily="18" charset="0"/>
              </a:rPr>
              <a:t>月</a:t>
            </a:r>
            <a:r>
              <a:rPr lang="en-US" altLang="ja-JP" b="1" dirty="0">
                <a:ea typeface="ＭＳ ゴシック" panose="020B0609070205080204" pitchFamily="49" charset="-128"/>
                <a:cs typeface="Times New Roman" panose="02020603050405020304" pitchFamily="18" charset="0"/>
              </a:rPr>
              <a:t>30</a:t>
            </a:r>
            <a:r>
              <a:rPr lang="ja-JP" altLang="ja-JP" b="1" dirty="0">
                <a:ea typeface="ＭＳ ゴシック" panose="020B0609070205080204" pitchFamily="49" charset="-128"/>
                <a:cs typeface="Times New Roman" panose="02020603050405020304" pitchFamily="18" charset="0"/>
              </a:rPr>
              <a:t>日の期間に受け入れた</a:t>
            </a:r>
            <a:r>
              <a:rPr lang="ja-JP" altLang="ja-JP" b="1" dirty="0">
                <a:solidFill>
                  <a:srgbClr val="FF0000"/>
                </a:solidFill>
                <a:ea typeface="ＭＳ ゴシック" panose="020B0609070205080204" pitchFamily="49" charset="-128"/>
                <a:cs typeface="Times New Roman" panose="02020603050405020304" pitchFamily="18" charset="0"/>
              </a:rPr>
              <a:t>在留外国人患者</a:t>
            </a:r>
            <a:r>
              <a:rPr lang="ja-JP" altLang="ja-JP" b="1" u="sng" dirty="0">
                <a:ea typeface="ＭＳ ゴシック" panose="020B0609070205080204" pitchFamily="49" charset="-128"/>
                <a:cs typeface="Times New Roman" panose="02020603050405020304" pitchFamily="18" charset="0"/>
              </a:rPr>
              <a:t>　　　　　</a:t>
            </a:r>
            <a:endParaRPr lang="ja-JP" altLang="en-US" dirty="0"/>
          </a:p>
        </p:txBody>
      </p:sp>
      <p:sp>
        <p:nvSpPr>
          <p:cNvPr id="22" name="テキスト ボックス 1">
            <a:extLst>
              <a:ext uri="{FF2B5EF4-FFF2-40B4-BE49-F238E27FC236}">
                <a16:creationId xmlns:a16="http://schemas.microsoft.com/office/drawing/2014/main" id="{B4094AB5-78DC-44C8-8F54-BF2F339E1F5C}"/>
              </a:ext>
            </a:extLst>
          </p:cNvPr>
          <p:cNvSpPr txBox="1"/>
          <p:nvPr/>
        </p:nvSpPr>
        <p:spPr>
          <a:xfrm>
            <a:off x="812458" y="1342555"/>
            <a:ext cx="838093" cy="38093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dirty="0">
                <a:latin typeface="メイリオ" panose="020B0604030504040204" pitchFamily="50" charset="-128"/>
                <a:ea typeface="メイリオ" panose="020B0604030504040204" pitchFamily="50" charset="-128"/>
              </a:rPr>
              <a:t>≪外来≫</a:t>
            </a:r>
          </a:p>
        </p:txBody>
      </p:sp>
      <p:sp>
        <p:nvSpPr>
          <p:cNvPr id="5" name="テキスト ボックス 4">
            <a:extLst>
              <a:ext uri="{FF2B5EF4-FFF2-40B4-BE49-F238E27FC236}">
                <a16:creationId xmlns:a16="http://schemas.microsoft.com/office/drawing/2014/main" id="{1DAF3C29-1261-488E-A8AF-62EBFA3C292C}"/>
              </a:ext>
            </a:extLst>
          </p:cNvPr>
          <p:cNvSpPr txBox="1"/>
          <p:nvPr/>
        </p:nvSpPr>
        <p:spPr>
          <a:xfrm>
            <a:off x="6184920" y="4232491"/>
            <a:ext cx="1301730" cy="369332"/>
          </a:xfrm>
          <a:prstGeom prst="rect">
            <a:avLst/>
          </a:prstGeom>
          <a:noFill/>
        </p:spPr>
        <p:txBody>
          <a:bodyPr wrap="square" rtlCol="0">
            <a:spAutoFit/>
          </a:bodyPr>
          <a:lstStyle/>
          <a:p>
            <a:r>
              <a:rPr kumimoji="1" lang="ja-JP" altLang="en-US" dirty="0"/>
              <a:t>（</a:t>
            </a:r>
            <a:r>
              <a:rPr kumimoji="1" lang="en-US" altLang="ja-JP" dirty="0"/>
              <a:t>n</a:t>
            </a:r>
            <a:r>
              <a:rPr kumimoji="1" lang="ja-JP" altLang="en-US" dirty="0"/>
              <a:t>＝</a:t>
            </a:r>
            <a:r>
              <a:rPr kumimoji="1" lang="en-US" altLang="ja-JP" dirty="0"/>
              <a:t>23</a:t>
            </a:r>
            <a:r>
              <a:rPr kumimoji="1" lang="ja-JP" altLang="en-US" dirty="0"/>
              <a:t>）</a:t>
            </a:r>
          </a:p>
        </p:txBody>
      </p:sp>
      <p:sp>
        <p:nvSpPr>
          <p:cNvPr id="12" name="スライド番号プレースホルダ 10">
            <a:extLst>
              <a:ext uri="{FF2B5EF4-FFF2-40B4-BE49-F238E27FC236}">
                <a16:creationId xmlns:a16="http://schemas.microsoft.com/office/drawing/2014/main" id="{A7BB77D0-B999-41CB-BFFB-8C5109969176}"/>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8</a:t>
            </a:fld>
            <a:endParaRPr kumimoji="1" lang="ja-JP" altLang="en-US" sz="2000" dirty="0"/>
          </a:p>
        </p:txBody>
      </p:sp>
    </p:spTree>
    <p:extLst>
      <p:ext uri="{BB962C8B-B14F-4D97-AF65-F5344CB8AC3E}">
        <p14:creationId xmlns:p14="http://schemas.microsoft.com/office/powerpoint/2010/main" val="4003994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9EFA9E-E5F0-435C-80A9-117544228A48}"/>
              </a:ext>
            </a:extLst>
          </p:cNvPr>
          <p:cNvSpPr/>
          <p:nvPr/>
        </p:nvSpPr>
        <p:spPr>
          <a:xfrm>
            <a:off x="0" y="-1"/>
            <a:ext cx="9144000" cy="664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6DFB86C5-76CB-41F9-BF51-74191C2A378A}"/>
              </a:ext>
            </a:extLst>
          </p:cNvPr>
          <p:cNvSpPr/>
          <p:nvPr/>
        </p:nvSpPr>
        <p:spPr>
          <a:xfrm>
            <a:off x="96255" y="126596"/>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 アンケート調査　調査結果</a:t>
            </a:r>
          </a:p>
        </p:txBody>
      </p:sp>
      <p:sp>
        <p:nvSpPr>
          <p:cNvPr id="6" name="テキスト ボックス 5">
            <a:extLst>
              <a:ext uri="{FF2B5EF4-FFF2-40B4-BE49-F238E27FC236}">
                <a16:creationId xmlns:a16="http://schemas.microsoft.com/office/drawing/2014/main" id="{E00EEAAA-0061-4BA6-8234-68C76DA2C39C}"/>
              </a:ext>
            </a:extLst>
          </p:cNvPr>
          <p:cNvSpPr txBox="1"/>
          <p:nvPr/>
        </p:nvSpPr>
        <p:spPr>
          <a:xfrm>
            <a:off x="7223760" y="1345453"/>
            <a:ext cx="1952038" cy="577081"/>
          </a:xfrm>
          <a:prstGeom prst="rect">
            <a:avLst/>
          </a:prstGeom>
          <a:noFill/>
        </p:spPr>
        <p:txBody>
          <a:bodyPr wrap="square" rtlCol="0">
            <a:spAutoFit/>
          </a:bodyPr>
          <a:lstStyle/>
          <a:p>
            <a:r>
              <a:rPr kumimoji="1" lang="ja-JP" altLang="en-US" sz="1050" dirty="0"/>
              <a:t>平均：</a:t>
            </a:r>
            <a:r>
              <a:rPr kumimoji="1" lang="en-US" altLang="ja-JP" sz="1050" dirty="0"/>
              <a:t>13.5</a:t>
            </a:r>
            <a:r>
              <a:rPr kumimoji="1" lang="ja-JP" altLang="en-US" sz="1050" dirty="0"/>
              <a:t>件　（ｎ＝</a:t>
            </a:r>
            <a:r>
              <a:rPr kumimoji="1" lang="en-US" altLang="ja-JP" sz="1050" dirty="0"/>
              <a:t>23</a:t>
            </a:r>
            <a:r>
              <a:rPr kumimoji="1" lang="ja-JP" altLang="en-US" sz="1050" dirty="0"/>
              <a:t>）</a:t>
            </a:r>
            <a:endParaRPr kumimoji="1" lang="en-US" altLang="ja-JP" sz="1050" dirty="0"/>
          </a:p>
          <a:p>
            <a:r>
              <a:rPr kumimoji="1" lang="ja-JP" altLang="en-US" sz="1050" dirty="0"/>
              <a:t>中央値：</a:t>
            </a:r>
            <a:r>
              <a:rPr kumimoji="1" lang="en-US" altLang="ja-JP" sz="1050" dirty="0"/>
              <a:t>4</a:t>
            </a:r>
            <a:r>
              <a:rPr kumimoji="1" lang="ja-JP" altLang="en-US" sz="1050" dirty="0"/>
              <a:t>件</a:t>
            </a:r>
            <a:endParaRPr kumimoji="1" lang="en-US" altLang="ja-JP" sz="1050" dirty="0"/>
          </a:p>
          <a:p>
            <a:r>
              <a:rPr kumimoji="1" lang="ja-JP" altLang="en-US" sz="1050" dirty="0"/>
              <a:t>最大値：</a:t>
            </a:r>
            <a:r>
              <a:rPr kumimoji="1" lang="en-US" altLang="ja-JP" sz="1050" dirty="0"/>
              <a:t>55</a:t>
            </a:r>
            <a:r>
              <a:rPr kumimoji="1" lang="ja-JP" altLang="en-US" sz="1050" dirty="0"/>
              <a:t>件</a:t>
            </a:r>
          </a:p>
        </p:txBody>
      </p:sp>
      <p:sp>
        <p:nvSpPr>
          <p:cNvPr id="15" name="テキスト ボックス 14">
            <a:extLst>
              <a:ext uri="{FF2B5EF4-FFF2-40B4-BE49-F238E27FC236}">
                <a16:creationId xmlns:a16="http://schemas.microsoft.com/office/drawing/2014/main" id="{4E5BB381-46FC-434D-8BD7-908D86EBF425}"/>
              </a:ext>
            </a:extLst>
          </p:cNvPr>
          <p:cNvSpPr txBox="1"/>
          <p:nvPr/>
        </p:nvSpPr>
        <p:spPr>
          <a:xfrm>
            <a:off x="7223760" y="3094767"/>
            <a:ext cx="2057400" cy="577081"/>
          </a:xfrm>
          <a:prstGeom prst="rect">
            <a:avLst/>
          </a:prstGeom>
          <a:noFill/>
        </p:spPr>
        <p:txBody>
          <a:bodyPr wrap="square" rtlCol="0">
            <a:spAutoFit/>
          </a:bodyPr>
          <a:lstStyle/>
          <a:p>
            <a:r>
              <a:rPr kumimoji="1" lang="ja-JP" altLang="en-US" sz="1050" dirty="0"/>
              <a:t>平均：</a:t>
            </a:r>
            <a:r>
              <a:rPr kumimoji="1" lang="en-US" altLang="ja-JP" sz="1050" dirty="0"/>
              <a:t>317,981</a:t>
            </a:r>
            <a:r>
              <a:rPr kumimoji="1" lang="ja-JP" altLang="en-US" sz="1050" dirty="0"/>
              <a:t>円　（ｎ＝</a:t>
            </a:r>
            <a:r>
              <a:rPr kumimoji="1" lang="en-US" altLang="ja-JP" sz="1050" dirty="0"/>
              <a:t>23</a:t>
            </a:r>
            <a:r>
              <a:rPr kumimoji="1" lang="ja-JP" altLang="en-US" sz="1050" dirty="0"/>
              <a:t>）</a:t>
            </a:r>
            <a:endParaRPr kumimoji="1" lang="en-US" altLang="ja-JP" sz="1050" dirty="0"/>
          </a:p>
          <a:p>
            <a:r>
              <a:rPr kumimoji="1" lang="ja-JP" altLang="en-US" sz="1050" dirty="0"/>
              <a:t>中央値：</a:t>
            </a:r>
            <a:r>
              <a:rPr kumimoji="1" lang="en-US" altLang="ja-JP" sz="1050" dirty="0"/>
              <a:t>58,760</a:t>
            </a:r>
            <a:r>
              <a:rPr kumimoji="1" lang="ja-JP" altLang="en-US" sz="1050" dirty="0"/>
              <a:t>円</a:t>
            </a:r>
            <a:endParaRPr kumimoji="1" lang="en-US" altLang="ja-JP" sz="1050" dirty="0"/>
          </a:p>
          <a:p>
            <a:r>
              <a:rPr kumimoji="1" lang="ja-JP" altLang="en-US" sz="1050" dirty="0"/>
              <a:t>最大値：</a:t>
            </a:r>
            <a:r>
              <a:rPr kumimoji="1" lang="en-US" altLang="ja-JP" sz="1050" dirty="0"/>
              <a:t>3,188,976</a:t>
            </a:r>
            <a:r>
              <a:rPr kumimoji="1" lang="ja-JP" altLang="en-US" sz="1050" dirty="0"/>
              <a:t>円</a:t>
            </a:r>
          </a:p>
        </p:txBody>
      </p:sp>
      <p:sp>
        <p:nvSpPr>
          <p:cNvPr id="3" name="テキスト ボックス 2">
            <a:extLst>
              <a:ext uri="{FF2B5EF4-FFF2-40B4-BE49-F238E27FC236}">
                <a16:creationId xmlns:a16="http://schemas.microsoft.com/office/drawing/2014/main" id="{5E71A732-3BB0-4404-8C2A-9C6529D75E10}"/>
              </a:ext>
            </a:extLst>
          </p:cNvPr>
          <p:cNvSpPr txBox="1"/>
          <p:nvPr/>
        </p:nvSpPr>
        <p:spPr>
          <a:xfrm>
            <a:off x="631085" y="894973"/>
            <a:ext cx="338554" cy="1773411"/>
          </a:xfrm>
          <a:prstGeom prst="rect">
            <a:avLst/>
          </a:prstGeom>
          <a:noFill/>
          <a:ln>
            <a:solidFill>
              <a:schemeClr val="tx1"/>
            </a:solidFill>
          </a:ln>
        </p:spPr>
        <p:txBody>
          <a:bodyPr vert="eaVert" wrap="square" rtlCol="0">
            <a:spAutoFit/>
          </a:bodyPr>
          <a:lstStyle/>
          <a:p>
            <a:r>
              <a:rPr kumimoji="1" lang="ja-JP" altLang="en-US" sz="1000" dirty="0"/>
              <a:t>未収金発生件数と医療機関数</a:t>
            </a:r>
          </a:p>
        </p:txBody>
      </p:sp>
      <p:graphicFrame>
        <p:nvGraphicFramePr>
          <p:cNvPr id="10" name="グラフ 9">
            <a:extLst>
              <a:ext uri="{FF2B5EF4-FFF2-40B4-BE49-F238E27FC236}">
                <a16:creationId xmlns:a16="http://schemas.microsoft.com/office/drawing/2014/main" id="{41CA251F-E33B-43D2-AAA7-34E17771B613}"/>
              </a:ext>
            </a:extLst>
          </p:cNvPr>
          <p:cNvGraphicFramePr/>
          <p:nvPr>
            <p:extLst>
              <p:ext uri="{D42A27DB-BD31-4B8C-83A1-F6EECF244321}">
                <p14:modId xmlns:p14="http://schemas.microsoft.com/office/powerpoint/2010/main" val="2122194614"/>
              </p:ext>
            </p:extLst>
          </p:nvPr>
        </p:nvGraphicFramePr>
        <p:xfrm>
          <a:off x="1359998" y="977863"/>
          <a:ext cx="5863762" cy="1614970"/>
        </p:xfrm>
        <a:graphic>
          <a:graphicData uri="http://schemas.openxmlformats.org/drawingml/2006/chart">
            <c:chart xmlns:c="http://schemas.openxmlformats.org/drawingml/2006/chart" xmlns:r="http://schemas.openxmlformats.org/officeDocument/2006/relationships" r:id="rId2"/>
          </a:graphicData>
        </a:graphic>
      </p:graphicFrame>
      <p:sp>
        <p:nvSpPr>
          <p:cNvPr id="23" name="テキスト ボックス 22">
            <a:extLst>
              <a:ext uri="{FF2B5EF4-FFF2-40B4-BE49-F238E27FC236}">
                <a16:creationId xmlns:a16="http://schemas.microsoft.com/office/drawing/2014/main" id="{0AECE921-C89D-4328-962F-05210CC252A3}"/>
              </a:ext>
            </a:extLst>
          </p:cNvPr>
          <p:cNvSpPr txBox="1"/>
          <p:nvPr/>
        </p:nvSpPr>
        <p:spPr>
          <a:xfrm>
            <a:off x="634035" y="2728285"/>
            <a:ext cx="338554" cy="1773411"/>
          </a:xfrm>
          <a:prstGeom prst="rect">
            <a:avLst/>
          </a:prstGeom>
          <a:noFill/>
          <a:ln>
            <a:solidFill>
              <a:schemeClr val="tx1"/>
            </a:solidFill>
          </a:ln>
        </p:spPr>
        <p:txBody>
          <a:bodyPr vert="eaVert" wrap="square" rtlCol="0">
            <a:spAutoFit/>
          </a:bodyPr>
          <a:lstStyle/>
          <a:p>
            <a:r>
              <a:rPr kumimoji="1" lang="ja-JP" altLang="en-US" sz="1000" dirty="0"/>
              <a:t>未収金発生総額と医療機関数</a:t>
            </a:r>
          </a:p>
        </p:txBody>
      </p:sp>
      <p:graphicFrame>
        <p:nvGraphicFramePr>
          <p:cNvPr id="14" name="グラフ 13">
            <a:extLst>
              <a:ext uri="{FF2B5EF4-FFF2-40B4-BE49-F238E27FC236}">
                <a16:creationId xmlns:a16="http://schemas.microsoft.com/office/drawing/2014/main" id="{67A4827F-A219-4D12-915C-D46540C2AC85}"/>
              </a:ext>
            </a:extLst>
          </p:cNvPr>
          <p:cNvGraphicFramePr/>
          <p:nvPr>
            <p:extLst>
              <p:ext uri="{D42A27DB-BD31-4B8C-83A1-F6EECF244321}">
                <p14:modId xmlns:p14="http://schemas.microsoft.com/office/powerpoint/2010/main" val="3833061343"/>
              </p:ext>
            </p:extLst>
          </p:nvPr>
        </p:nvGraphicFramePr>
        <p:xfrm>
          <a:off x="1359999" y="2781272"/>
          <a:ext cx="5863761" cy="1667436"/>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a:extLst>
              <a:ext uri="{FF2B5EF4-FFF2-40B4-BE49-F238E27FC236}">
                <a16:creationId xmlns:a16="http://schemas.microsoft.com/office/drawing/2014/main" id="{6BC9C158-294D-4C47-9B20-96F9316D222E}"/>
              </a:ext>
            </a:extLst>
          </p:cNvPr>
          <p:cNvSpPr txBox="1"/>
          <p:nvPr/>
        </p:nvSpPr>
        <p:spPr>
          <a:xfrm>
            <a:off x="623518" y="4561599"/>
            <a:ext cx="349070" cy="2159878"/>
          </a:xfrm>
          <a:prstGeom prst="rect">
            <a:avLst/>
          </a:prstGeom>
          <a:noFill/>
          <a:ln>
            <a:solidFill>
              <a:schemeClr val="tx1"/>
            </a:solidFill>
          </a:ln>
        </p:spPr>
        <p:txBody>
          <a:bodyPr vert="eaVert" wrap="square" rtlCol="0">
            <a:spAutoFit/>
          </a:bodyPr>
          <a:lstStyle/>
          <a:p>
            <a:r>
              <a:rPr kumimoji="1" lang="ja-JP" altLang="en-US" sz="1050" dirty="0"/>
              <a:t>過去３か年の</a:t>
            </a:r>
            <a:r>
              <a:rPr kumimoji="1" lang="en-US" altLang="ja-JP" sz="1050" dirty="0"/>
              <a:t>1</a:t>
            </a:r>
            <a:r>
              <a:rPr kumimoji="1" lang="ja-JP" altLang="en-US" sz="1050" dirty="0"/>
              <a:t>件あたりの最高額</a:t>
            </a:r>
          </a:p>
        </p:txBody>
      </p:sp>
      <p:graphicFrame>
        <p:nvGraphicFramePr>
          <p:cNvPr id="27" name="グラフ 26">
            <a:extLst>
              <a:ext uri="{FF2B5EF4-FFF2-40B4-BE49-F238E27FC236}">
                <a16:creationId xmlns:a16="http://schemas.microsoft.com/office/drawing/2014/main" id="{63A6C6A6-5566-413E-80A2-8231A95102AE}"/>
              </a:ext>
            </a:extLst>
          </p:cNvPr>
          <p:cNvGraphicFramePr/>
          <p:nvPr>
            <p:extLst>
              <p:ext uri="{D42A27DB-BD31-4B8C-83A1-F6EECF244321}">
                <p14:modId xmlns:p14="http://schemas.microsoft.com/office/powerpoint/2010/main" val="3312652046"/>
              </p:ext>
            </p:extLst>
          </p:nvPr>
        </p:nvGraphicFramePr>
        <p:xfrm>
          <a:off x="1359998" y="4561598"/>
          <a:ext cx="5863762" cy="2159878"/>
        </p:xfrm>
        <a:graphic>
          <a:graphicData uri="http://schemas.openxmlformats.org/drawingml/2006/chart">
            <c:chart xmlns:c="http://schemas.openxmlformats.org/drawingml/2006/chart" xmlns:r="http://schemas.openxmlformats.org/officeDocument/2006/relationships" r:id="rId4"/>
          </a:graphicData>
        </a:graphic>
      </p:graphicFrame>
      <p:sp>
        <p:nvSpPr>
          <p:cNvPr id="28" name="テキスト ボックス 27">
            <a:extLst>
              <a:ext uri="{FF2B5EF4-FFF2-40B4-BE49-F238E27FC236}">
                <a16:creationId xmlns:a16="http://schemas.microsoft.com/office/drawing/2014/main" id="{20FBEE10-510E-4038-81D8-E780444F679C}"/>
              </a:ext>
            </a:extLst>
          </p:cNvPr>
          <p:cNvSpPr txBox="1"/>
          <p:nvPr/>
        </p:nvSpPr>
        <p:spPr>
          <a:xfrm>
            <a:off x="7223760" y="5253985"/>
            <a:ext cx="2057400" cy="738664"/>
          </a:xfrm>
          <a:prstGeom prst="rect">
            <a:avLst/>
          </a:prstGeom>
          <a:noFill/>
        </p:spPr>
        <p:txBody>
          <a:bodyPr wrap="square" rtlCol="0">
            <a:spAutoFit/>
          </a:bodyPr>
          <a:lstStyle/>
          <a:p>
            <a:r>
              <a:rPr kumimoji="1" lang="ja-JP" altLang="en-US" sz="1050" dirty="0"/>
              <a:t>平均：</a:t>
            </a:r>
            <a:r>
              <a:rPr kumimoji="1" lang="en-US" altLang="ja-JP" sz="1050" dirty="0"/>
              <a:t>196, 627</a:t>
            </a:r>
            <a:r>
              <a:rPr kumimoji="1" lang="ja-JP" altLang="en-US" sz="1050" dirty="0"/>
              <a:t>円　（ｎ＝</a:t>
            </a:r>
            <a:r>
              <a:rPr kumimoji="1" lang="en-US" altLang="ja-JP" sz="1050" dirty="0"/>
              <a:t>25</a:t>
            </a:r>
            <a:r>
              <a:rPr kumimoji="1" lang="ja-JP" altLang="en-US" sz="1050" dirty="0"/>
              <a:t>）</a:t>
            </a:r>
            <a:endParaRPr kumimoji="1" lang="en-US" altLang="ja-JP" sz="1050" dirty="0"/>
          </a:p>
          <a:p>
            <a:r>
              <a:rPr kumimoji="1" lang="ja-JP" altLang="en-US" sz="1050" dirty="0"/>
              <a:t>中央値：</a:t>
            </a:r>
            <a:r>
              <a:rPr kumimoji="1" lang="en-US" altLang="ja-JP" sz="1050" dirty="0"/>
              <a:t>100,000</a:t>
            </a:r>
            <a:r>
              <a:rPr kumimoji="1" lang="ja-JP" altLang="en-US" sz="1050" dirty="0"/>
              <a:t>円</a:t>
            </a:r>
            <a:endParaRPr kumimoji="1" lang="en-US" altLang="ja-JP" sz="1050" dirty="0"/>
          </a:p>
          <a:p>
            <a:r>
              <a:rPr kumimoji="1" lang="ja-JP" altLang="en-US" sz="1050" dirty="0"/>
              <a:t>最大値：</a:t>
            </a:r>
            <a:r>
              <a:rPr kumimoji="1" lang="en-US" altLang="ja-JP" sz="1050" dirty="0"/>
              <a:t>1,631,192</a:t>
            </a:r>
            <a:r>
              <a:rPr kumimoji="1" lang="ja-JP" altLang="en-US" sz="1050" dirty="0"/>
              <a:t>円</a:t>
            </a:r>
          </a:p>
          <a:p>
            <a:endParaRPr kumimoji="1" lang="ja-JP" altLang="en-US" sz="1050" dirty="0"/>
          </a:p>
        </p:txBody>
      </p:sp>
      <p:sp>
        <p:nvSpPr>
          <p:cNvPr id="29" name="テキスト ボックス 28">
            <a:extLst>
              <a:ext uri="{FF2B5EF4-FFF2-40B4-BE49-F238E27FC236}">
                <a16:creationId xmlns:a16="http://schemas.microsoft.com/office/drawing/2014/main" id="{3A2F8227-6925-4B9B-945F-C2A650E9F85E}"/>
              </a:ext>
            </a:extLst>
          </p:cNvPr>
          <p:cNvSpPr txBox="1"/>
          <p:nvPr/>
        </p:nvSpPr>
        <p:spPr>
          <a:xfrm>
            <a:off x="527132" y="645317"/>
            <a:ext cx="7672647" cy="307777"/>
          </a:xfrm>
          <a:prstGeom prst="rect">
            <a:avLst/>
          </a:prstGeom>
          <a:noFill/>
        </p:spPr>
        <p:txBody>
          <a:bodyPr wrap="square" rtlCol="0">
            <a:spAutoFit/>
          </a:bodyPr>
          <a:lstStyle/>
          <a:p>
            <a:r>
              <a:rPr lang="ja-JP" altLang="en-US" sz="1400" b="1" dirty="0">
                <a:solidFill>
                  <a:schemeClr val="tx1"/>
                </a:solidFill>
                <a:latin typeface="メイリオ" panose="020B0604030504040204" pitchFamily="50" charset="-128"/>
                <a:ea typeface="メイリオ" panose="020B0604030504040204" pitchFamily="50" charset="-128"/>
                <a:cs typeface="Meiryo UI" pitchFamily="50" charset="-128"/>
              </a:rPr>
              <a:t>◆直近会計年度（前年度１年間）の在留外国人患者による未収金の詳細</a:t>
            </a:r>
            <a:r>
              <a:rPr kumimoji="1" lang="ja-JP" altLang="en-US" sz="1400" b="1" dirty="0">
                <a:solidFill>
                  <a:schemeClr val="tx1"/>
                </a:solidFill>
                <a:latin typeface="メイリオ" panose="020B0604030504040204" pitchFamily="50" charset="-128"/>
                <a:ea typeface="メイリオ" panose="020B0604030504040204" pitchFamily="50" charset="-128"/>
              </a:rPr>
              <a:t>　</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6" name="スライド番号プレースホルダ 10">
            <a:extLst>
              <a:ext uri="{FF2B5EF4-FFF2-40B4-BE49-F238E27FC236}">
                <a16:creationId xmlns:a16="http://schemas.microsoft.com/office/drawing/2014/main" id="{66846C3C-BACB-42B7-9DD2-5487A2D542BC}"/>
              </a:ext>
            </a:extLst>
          </p:cNvPr>
          <p:cNvSpPr>
            <a:spLocks noGrp="1"/>
          </p:cNvSpPr>
          <p:nvPr>
            <p:ph type="sldNum" sz="quarter" idx="12"/>
          </p:nvPr>
        </p:nvSpPr>
        <p:spPr>
          <a:xfrm>
            <a:off x="7086600" y="6492875"/>
            <a:ext cx="2057400" cy="365125"/>
          </a:xfrm>
        </p:spPr>
        <p:txBody>
          <a:bodyPr/>
          <a:lstStyle/>
          <a:p>
            <a:fld id="{73FD58CE-C183-4EA5-9193-BF140682B6D5}" type="slidenum">
              <a:rPr kumimoji="1" lang="ja-JP" altLang="en-US" sz="2000" smtClean="0"/>
              <a:pPr/>
              <a:t>9</a:t>
            </a:fld>
            <a:endParaRPr kumimoji="1" lang="ja-JP" altLang="en-US" sz="2000" dirty="0"/>
          </a:p>
        </p:txBody>
      </p:sp>
    </p:spTree>
    <p:extLst>
      <p:ext uri="{BB962C8B-B14F-4D97-AF65-F5344CB8AC3E}">
        <p14:creationId xmlns:p14="http://schemas.microsoft.com/office/powerpoint/2010/main" val="19727708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7190</TotalTime>
  <Words>3576</Words>
  <Application>Microsoft Office PowerPoint</Application>
  <PresentationFormat>画面に合わせる (4:3)</PresentationFormat>
  <Paragraphs>489</Paragraphs>
  <Slides>20</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ＭＳ ゴシック</vt:lpstr>
      <vt:lpstr>メイリオ</vt:lpstr>
      <vt:lpstr>游ゴシック</vt:lpstr>
      <vt:lpstr>游ゴシック Light</vt:lpstr>
      <vt:lpstr>Arial</vt:lpstr>
      <vt:lpstr>Calibri</vt:lpstr>
      <vt:lpstr>Calibri Light</vt:lpstr>
      <vt:lpstr>Office テーマ</vt:lpstr>
      <vt:lpstr>令和６年度大阪府外国人患者 受入れ実態調査  結果の概要について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Nakasato</dc:creator>
  <cp:lastModifiedBy>伊庭　祐作</cp:lastModifiedBy>
  <cp:revision>617</cp:revision>
  <cp:lastPrinted>2025-03-03T05:56:10Z</cp:lastPrinted>
  <dcterms:created xsi:type="dcterms:W3CDTF">2018-05-10T08:16:13Z</dcterms:created>
  <dcterms:modified xsi:type="dcterms:W3CDTF">2025-03-18T10:32:56Z</dcterms:modified>
</cp:coreProperties>
</file>