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480175"/>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40" d="100"/>
          <a:sy n="140" d="100"/>
        </p:scale>
        <p:origin x="-206" y="-744"/>
      </p:cViewPr>
      <p:guideLst>
        <p:guide orient="horz" pos="2721"/>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567" y="0"/>
            <a:ext cx="4307046" cy="341936"/>
          </a:xfrm>
          <a:prstGeom prst="rect">
            <a:avLst/>
          </a:prstGeom>
        </p:spPr>
        <p:txBody>
          <a:bodyPr vert="horz" lIns="91440" tIns="45720" rIns="91440" bIns="45720" rtlCol="0"/>
          <a:lstStyle>
            <a:lvl1pPr algn="r">
              <a:defRPr sz="1200"/>
            </a:lvl1pPr>
          </a:lstStyle>
          <a:p>
            <a:fld id="{0A70EBD9-7DC1-4D44-A970-7BC159984D0F}"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3349625" y="850900"/>
            <a:ext cx="32400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6"/>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567" y="6465265"/>
            <a:ext cx="4307046" cy="341935"/>
          </a:xfrm>
          <a:prstGeom prst="rect">
            <a:avLst/>
          </a:prstGeom>
        </p:spPr>
        <p:txBody>
          <a:bodyPr vert="horz" lIns="91440" tIns="45720" rIns="91440" bIns="45720" rtlCol="0" anchor="b"/>
          <a:lstStyle>
            <a:lvl1pPr algn="r">
              <a:defRPr sz="1200"/>
            </a:lvl1pPr>
          </a:lstStyle>
          <a:p>
            <a:fld id="{83CCA7B4-7F9B-48DF-9032-127153321BB7}" type="slidenum">
              <a:rPr kumimoji="1" lang="ja-JP" altLang="en-US" smtClean="0"/>
              <a:t>‹#›</a:t>
            </a:fld>
            <a:endParaRPr kumimoji="1" lang="ja-JP" altLang="en-US"/>
          </a:p>
        </p:txBody>
      </p:sp>
    </p:spTree>
    <p:extLst>
      <p:ext uri="{BB962C8B-B14F-4D97-AF65-F5344CB8AC3E}">
        <p14:creationId xmlns:p14="http://schemas.microsoft.com/office/powerpoint/2010/main" val="3452945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49625" y="850900"/>
            <a:ext cx="3240088" cy="2297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3CCA7B4-7F9B-48DF-9032-127153321BB7}" type="slidenum">
              <a:rPr kumimoji="1" lang="ja-JP" altLang="en-US" smtClean="0"/>
              <a:t>1</a:t>
            </a:fld>
            <a:endParaRPr kumimoji="1" lang="ja-JP" altLang="en-US"/>
          </a:p>
        </p:txBody>
      </p:sp>
    </p:spTree>
    <p:extLst>
      <p:ext uri="{BB962C8B-B14F-4D97-AF65-F5344CB8AC3E}">
        <p14:creationId xmlns:p14="http://schemas.microsoft.com/office/powerpoint/2010/main" val="128183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008854"/>
            <a:ext cx="77724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628898"/>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sz="half" idx="2"/>
          </p:nvPr>
        </p:nvSpPr>
        <p:spPr>
          <a:xfrm>
            <a:off x="457200" y="14904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4904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61738"/>
          </a:xfrm>
        </p:spPr>
        <p:txBody>
          <a:bodyPr lIns="0" tIns="0" rIns="0" bIns="0"/>
          <a:lstStyle>
            <a:lvl1pPr>
              <a:defRPr sz="1701" b="0" i="0">
                <a:solidFill>
                  <a:schemeClr val="bg1"/>
                </a:solidFill>
                <a:latin typeface="HGP創英角ｺﾞｼｯｸUB"/>
                <a:cs typeface="HGP創英角ｺﾞｼｯｸU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99726" y="136724"/>
            <a:ext cx="7544546" cy="283208"/>
          </a:xfrm>
          <a:prstGeom prst="rect">
            <a:avLst/>
          </a:prstGeom>
        </p:spPr>
        <p:txBody>
          <a:bodyPr wrap="square" lIns="0" tIns="0" rIns="0" bIns="0">
            <a:spAutoFit/>
          </a:bodyPr>
          <a:lstStyle>
            <a:lvl1pPr>
              <a:defRPr sz="1800" b="0" i="0">
                <a:solidFill>
                  <a:schemeClr val="bg1"/>
                </a:solidFill>
                <a:latin typeface="HGP創英角ｺﾞｼｯｸUB"/>
                <a:cs typeface="HGP創英角ｺﾞｼｯｸUB"/>
              </a:defRPr>
            </a:lvl1pPr>
          </a:lstStyle>
          <a:p>
            <a:endParaRPr/>
          </a:p>
        </p:txBody>
      </p:sp>
      <p:sp>
        <p:nvSpPr>
          <p:cNvPr id="3" name="Holder 3"/>
          <p:cNvSpPr>
            <a:spLocks noGrp="1"/>
          </p:cNvSpPr>
          <p:nvPr>
            <p:ph type="body" idx="1"/>
          </p:nvPr>
        </p:nvSpPr>
        <p:spPr>
          <a:xfrm>
            <a:off x="457200" y="14904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026563"/>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026563"/>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3/5/2025</a:t>
            </a:fld>
            <a:endParaRPr lang="en-US"/>
          </a:p>
        </p:txBody>
      </p:sp>
      <p:sp>
        <p:nvSpPr>
          <p:cNvPr id="6" name="Holder 6"/>
          <p:cNvSpPr>
            <a:spLocks noGrp="1"/>
          </p:cNvSpPr>
          <p:nvPr>
            <p:ph type="sldNum" sz="quarter" idx="7"/>
          </p:nvPr>
        </p:nvSpPr>
        <p:spPr>
          <a:xfrm>
            <a:off x="6583680" y="6026563"/>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32008">
        <a:defRPr>
          <a:latin typeface="+mn-lt"/>
          <a:ea typeface="+mn-ea"/>
          <a:cs typeface="+mn-cs"/>
        </a:defRPr>
      </a:lvl2pPr>
      <a:lvl3pPr marL="864017">
        <a:defRPr>
          <a:latin typeface="+mn-lt"/>
          <a:ea typeface="+mn-ea"/>
          <a:cs typeface="+mn-cs"/>
        </a:defRPr>
      </a:lvl3pPr>
      <a:lvl4pPr marL="1296025">
        <a:defRPr>
          <a:latin typeface="+mn-lt"/>
          <a:ea typeface="+mn-ea"/>
          <a:cs typeface="+mn-cs"/>
        </a:defRPr>
      </a:lvl4pPr>
      <a:lvl5pPr marL="1728033">
        <a:defRPr>
          <a:latin typeface="+mn-lt"/>
          <a:ea typeface="+mn-ea"/>
          <a:cs typeface="+mn-cs"/>
        </a:defRPr>
      </a:lvl5pPr>
      <a:lvl6pPr marL="2160041">
        <a:defRPr>
          <a:latin typeface="+mn-lt"/>
          <a:ea typeface="+mn-ea"/>
          <a:cs typeface="+mn-cs"/>
        </a:defRPr>
      </a:lvl6pPr>
      <a:lvl7pPr marL="2592050">
        <a:defRPr>
          <a:latin typeface="+mn-lt"/>
          <a:ea typeface="+mn-ea"/>
          <a:cs typeface="+mn-cs"/>
        </a:defRPr>
      </a:lvl7pPr>
      <a:lvl8pPr marL="3024058">
        <a:defRPr>
          <a:latin typeface="+mn-lt"/>
          <a:ea typeface="+mn-ea"/>
          <a:cs typeface="+mn-cs"/>
        </a:defRPr>
      </a:lvl8pPr>
      <a:lvl9pPr marL="3456066">
        <a:defRPr>
          <a:latin typeface="+mn-lt"/>
          <a:ea typeface="+mn-ea"/>
          <a:cs typeface="+mn-cs"/>
        </a:defRPr>
      </a:lvl9pPr>
    </p:bodyStyle>
    <p:otherStyle>
      <a:lvl1pPr marL="0">
        <a:defRPr>
          <a:latin typeface="+mn-lt"/>
          <a:ea typeface="+mn-ea"/>
          <a:cs typeface="+mn-cs"/>
        </a:defRPr>
      </a:lvl1pPr>
      <a:lvl2pPr marL="432008">
        <a:defRPr>
          <a:latin typeface="+mn-lt"/>
          <a:ea typeface="+mn-ea"/>
          <a:cs typeface="+mn-cs"/>
        </a:defRPr>
      </a:lvl2pPr>
      <a:lvl3pPr marL="864017">
        <a:defRPr>
          <a:latin typeface="+mn-lt"/>
          <a:ea typeface="+mn-ea"/>
          <a:cs typeface="+mn-cs"/>
        </a:defRPr>
      </a:lvl3pPr>
      <a:lvl4pPr marL="1296025">
        <a:defRPr>
          <a:latin typeface="+mn-lt"/>
          <a:ea typeface="+mn-ea"/>
          <a:cs typeface="+mn-cs"/>
        </a:defRPr>
      </a:lvl4pPr>
      <a:lvl5pPr marL="1728033">
        <a:defRPr>
          <a:latin typeface="+mn-lt"/>
          <a:ea typeface="+mn-ea"/>
          <a:cs typeface="+mn-cs"/>
        </a:defRPr>
      </a:lvl5pPr>
      <a:lvl6pPr marL="2160041">
        <a:defRPr>
          <a:latin typeface="+mn-lt"/>
          <a:ea typeface="+mn-ea"/>
          <a:cs typeface="+mn-cs"/>
        </a:defRPr>
      </a:lvl6pPr>
      <a:lvl7pPr marL="2592050">
        <a:defRPr>
          <a:latin typeface="+mn-lt"/>
          <a:ea typeface="+mn-ea"/>
          <a:cs typeface="+mn-cs"/>
        </a:defRPr>
      </a:lvl7pPr>
      <a:lvl8pPr marL="3024058">
        <a:defRPr>
          <a:latin typeface="+mn-lt"/>
          <a:ea typeface="+mn-ea"/>
          <a:cs typeface="+mn-cs"/>
        </a:defRPr>
      </a:lvl8pPr>
      <a:lvl9pPr marL="345606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bject 11"/>
          <p:cNvSpPr/>
          <p:nvPr/>
        </p:nvSpPr>
        <p:spPr>
          <a:xfrm>
            <a:off x="317906" y="381791"/>
            <a:ext cx="8506895" cy="632542"/>
          </a:xfrm>
          <a:prstGeom prst="rect">
            <a:avLst/>
          </a:prstGeom>
          <a:blipFill>
            <a:blip r:embed="rId3" cstate="print"/>
            <a:stretch>
              <a:fillRect/>
            </a:stretch>
          </a:blipFill>
        </p:spPr>
        <p:txBody>
          <a:bodyPr wrap="square" lIns="0" tIns="0" rIns="0" bIns="0" rtlCol="0"/>
          <a:lstStyle/>
          <a:p>
            <a:endParaRPr sz="1701"/>
          </a:p>
        </p:txBody>
      </p:sp>
      <p:sp>
        <p:nvSpPr>
          <p:cNvPr id="12" name="object 12"/>
          <p:cNvSpPr txBox="1">
            <a:spLocks noGrp="1"/>
          </p:cNvSpPr>
          <p:nvPr>
            <p:ph type="title"/>
          </p:nvPr>
        </p:nvSpPr>
        <p:spPr>
          <a:xfrm>
            <a:off x="359099" y="515250"/>
            <a:ext cx="8424508" cy="258338"/>
          </a:xfrm>
          <a:prstGeom prst="rect">
            <a:avLst/>
          </a:prstGeom>
        </p:spPr>
        <p:txBody>
          <a:bodyPr vert="horz" wrap="square" lIns="0" tIns="12000" rIns="0" bIns="0" rtlCol="0">
            <a:spAutoFit/>
          </a:bodyPr>
          <a:lstStyle/>
          <a:p>
            <a:pPr marL="12000" algn="ctr">
              <a:spcBef>
                <a:spcPts val="94"/>
              </a:spcBef>
            </a:pPr>
            <a:r>
              <a:rPr sz="1600" dirty="0" err="1">
                <a:latin typeface="HG創英角ｺﾞｼｯｸUB" panose="020B0909000000000000" pitchFamily="49" charset="-128"/>
                <a:ea typeface="HG創英角ｺﾞｼｯｸUB" panose="020B0909000000000000" pitchFamily="49" charset="-128"/>
                <a:cs typeface="HGS創英角ｺﾞｼｯｸUB"/>
              </a:rPr>
              <a:t>令和</a:t>
            </a:r>
            <a:r>
              <a:rPr lang="ja-JP" altLang="en-US" sz="1600" spc="-5" dirty="0">
                <a:latin typeface="HG創英角ｺﾞｼｯｸUB" panose="020B0909000000000000" pitchFamily="49" charset="-128"/>
                <a:ea typeface="HG創英角ｺﾞｼｯｸUB" panose="020B0909000000000000" pitchFamily="49" charset="-128"/>
                <a:cs typeface="HGS創英角ｺﾞｼｯｸUB"/>
              </a:rPr>
              <a:t>６</a:t>
            </a:r>
            <a:r>
              <a:rPr sz="1600" dirty="0" err="1">
                <a:latin typeface="HG創英角ｺﾞｼｯｸUB" panose="020B0909000000000000" pitchFamily="49" charset="-128"/>
                <a:ea typeface="HG創英角ｺﾞｼｯｸUB" panose="020B0909000000000000" pitchFamily="49" charset="-128"/>
                <a:cs typeface="HGS創英角ｺﾞｼｯｸUB"/>
              </a:rPr>
              <a:t>年度</a:t>
            </a:r>
            <a:r>
              <a:rPr lang="ja-JP" altLang="en-US" sz="1600" dirty="0">
                <a:latin typeface="HG創英角ｺﾞｼｯｸUB" panose="020B0909000000000000" pitchFamily="49" charset="-128"/>
                <a:ea typeface="HG創英角ｺﾞｼｯｸUB" panose="020B0909000000000000" pitchFamily="49" charset="-128"/>
                <a:cs typeface="HGS創英角ｺﾞｼｯｸUB"/>
              </a:rPr>
              <a:t>　</a:t>
            </a:r>
            <a:r>
              <a:rPr sz="1600" dirty="0" err="1">
                <a:latin typeface="HG創英角ｺﾞｼｯｸUB" panose="020B0909000000000000" pitchFamily="49" charset="-128"/>
                <a:ea typeface="HG創英角ｺﾞｼｯｸUB" panose="020B0909000000000000" pitchFamily="49" charset="-128"/>
                <a:cs typeface="HGS創英角ｺﾞｼｯｸUB"/>
              </a:rPr>
              <a:t>外国人医療体制整備事業</a:t>
            </a:r>
            <a:r>
              <a:rPr lang="ja-JP" altLang="en-US" sz="1600" dirty="0">
                <a:latin typeface="HG創英角ｺﾞｼｯｸUB" panose="020B0909000000000000" pitchFamily="49" charset="-128"/>
                <a:ea typeface="HG創英角ｺﾞｼｯｸUB" panose="020B0909000000000000" pitchFamily="49" charset="-128"/>
                <a:cs typeface="HGS創英角ｺﾞｼｯｸUB"/>
              </a:rPr>
              <a:t>実績について</a:t>
            </a:r>
            <a:r>
              <a:rPr sz="1600" dirty="0">
                <a:latin typeface="HG創英角ｺﾞｼｯｸUB" panose="020B0909000000000000" pitchFamily="49" charset="-128"/>
                <a:ea typeface="HG創英角ｺﾞｼｯｸUB" panose="020B0909000000000000" pitchFamily="49" charset="-128"/>
                <a:cs typeface="HGS創英角ｺﾞｼｯｸUB"/>
              </a:rPr>
              <a:t>【</a:t>
            </a:r>
            <a:r>
              <a:rPr lang="ja-JP" altLang="en-US" sz="1600" dirty="0">
                <a:latin typeface="HG創英角ｺﾞｼｯｸUB" panose="020B0909000000000000" pitchFamily="49" charset="-128"/>
                <a:ea typeface="HG創英角ｺﾞｼｯｸUB" panose="020B0909000000000000" pitchFamily="49" charset="-128"/>
                <a:cs typeface="HGS創英角ｺﾞｼｯｸUB"/>
              </a:rPr>
              <a:t>令和６年度</a:t>
            </a:r>
            <a:r>
              <a:rPr sz="1600" dirty="0" err="1">
                <a:latin typeface="HG創英角ｺﾞｼｯｸUB" panose="020B0909000000000000" pitchFamily="49" charset="-128"/>
                <a:ea typeface="HG創英角ｺﾞｼｯｸUB" panose="020B0909000000000000" pitchFamily="49" charset="-128"/>
                <a:cs typeface="HGS創英角ｺﾞｼｯｸUB"/>
              </a:rPr>
              <a:t>予算</a:t>
            </a:r>
            <a:r>
              <a:rPr lang="ja-JP" altLang="en-US" sz="1600" spc="-5" dirty="0">
                <a:latin typeface="HG創英角ｺﾞｼｯｸUB" panose="020B0909000000000000" pitchFamily="49" charset="-128"/>
                <a:ea typeface="HG創英角ｺﾞｼｯｸUB" panose="020B0909000000000000" pitchFamily="49" charset="-128"/>
                <a:cs typeface="HGS創英角ｺﾞｼｯｸUB"/>
              </a:rPr>
              <a:t>８４，１９３</a:t>
            </a:r>
            <a:r>
              <a:rPr sz="1600" dirty="0" err="1">
                <a:latin typeface="HG創英角ｺﾞｼｯｸUB" panose="020B0909000000000000" pitchFamily="49" charset="-128"/>
                <a:ea typeface="HG創英角ｺﾞｼｯｸUB" panose="020B0909000000000000" pitchFamily="49" charset="-128"/>
                <a:cs typeface="HGS創英角ｺﾞｼｯｸUB"/>
              </a:rPr>
              <a:t>千円</a:t>
            </a:r>
            <a:r>
              <a:rPr sz="1600" dirty="0">
                <a:latin typeface="HG創英角ｺﾞｼｯｸUB" panose="020B0909000000000000" pitchFamily="49" charset="-128"/>
                <a:ea typeface="HG創英角ｺﾞｼｯｸUB" panose="020B0909000000000000" pitchFamily="49" charset="-128"/>
                <a:cs typeface="HGS創英角ｺﾞｼｯｸUB"/>
              </a:rPr>
              <a:t>】</a:t>
            </a:r>
          </a:p>
        </p:txBody>
      </p:sp>
      <p:sp>
        <p:nvSpPr>
          <p:cNvPr id="46" name="テキスト ボックス 45"/>
          <p:cNvSpPr txBox="1"/>
          <p:nvPr/>
        </p:nvSpPr>
        <p:spPr>
          <a:xfrm>
            <a:off x="7972444" y="41270"/>
            <a:ext cx="1080000" cy="288000"/>
          </a:xfrm>
          <a:prstGeom prst="rect">
            <a:avLst/>
          </a:prstGeom>
          <a:noFill/>
          <a:ln>
            <a:solidFill>
              <a:schemeClr val="tx1"/>
            </a:solidFill>
          </a:ln>
        </p:spPr>
        <p:txBody>
          <a:bodyPr wrap="square" rtlCol="0" anchor="ctr">
            <a:spAutoFit/>
          </a:bodyPr>
          <a:lstStyle/>
          <a:p>
            <a:pPr algn="ctr"/>
            <a:r>
              <a:rPr kumimoji="1" lang="ja-JP" altLang="en-US" sz="1200" b="1" dirty="0">
                <a:latin typeface="+mn-ea"/>
              </a:rPr>
              <a:t>資料１－１</a:t>
            </a:r>
          </a:p>
        </p:txBody>
      </p:sp>
      <p:grpSp>
        <p:nvGrpSpPr>
          <p:cNvPr id="3" name="グループ化 2">
            <a:extLst>
              <a:ext uri="{FF2B5EF4-FFF2-40B4-BE49-F238E27FC236}">
                <a16:creationId xmlns:a16="http://schemas.microsoft.com/office/drawing/2014/main" id="{4253A42E-51FD-41A9-AEBD-1F8E4585CCED}"/>
              </a:ext>
            </a:extLst>
          </p:cNvPr>
          <p:cNvGrpSpPr/>
          <p:nvPr/>
        </p:nvGrpSpPr>
        <p:grpSpPr>
          <a:xfrm>
            <a:off x="277281" y="960894"/>
            <a:ext cx="2600753" cy="2440728"/>
            <a:chOff x="303209" y="960922"/>
            <a:chExt cx="2600753" cy="2440728"/>
          </a:xfrm>
        </p:grpSpPr>
        <p:grpSp>
          <p:nvGrpSpPr>
            <p:cNvPr id="6" name="グループ化 5">
              <a:extLst>
                <a:ext uri="{FF2B5EF4-FFF2-40B4-BE49-F238E27FC236}">
                  <a16:creationId xmlns:a16="http://schemas.microsoft.com/office/drawing/2014/main" id="{A62488B4-8B71-4F94-B779-B93A79ABEEEB}"/>
                </a:ext>
              </a:extLst>
            </p:cNvPr>
            <p:cNvGrpSpPr/>
            <p:nvPr/>
          </p:nvGrpSpPr>
          <p:grpSpPr>
            <a:xfrm>
              <a:off x="303209" y="960922"/>
              <a:ext cx="2600753" cy="2440728"/>
              <a:chOff x="249499" y="487456"/>
              <a:chExt cx="2600753" cy="2440728"/>
            </a:xfrm>
          </p:grpSpPr>
          <p:sp>
            <p:nvSpPr>
              <p:cNvPr id="147" name="object 109"/>
              <p:cNvSpPr/>
              <p:nvPr/>
            </p:nvSpPr>
            <p:spPr>
              <a:xfrm>
                <a:off x="299173" y="922621"/>
                <a:ext cx="2520000" cy="375849"/>
              </a:xfrm>
              <a:prstGeom prst="rect">
                <a:avLst/>
              </a:prstGeom>
              <a:blipFill>
                <a:blip r:embed="rId4" cstate="print"/>
                <a:stretch>
                  <a:fillRect/>
                </a:stretch>
              </a:blipFill>
            </p:spPr>
            <p:txBody>
              <a:bodyPr wrap="square" lIns="0" tIns="0" rIns="0" bIns="0" rtlCol="0"/>
              <a:lstStyle/>
              <a:p>
                <a:endParaRPr sz="1701"/>
              </a:p>
            </p:txBody>
          </p:sp>
          <p:sp>
            <p:nvSpPr>
              <p:cNvPr id="4" name="object 4"/>
              <p:cNvSpPr/>
              <p:nvPr/>
            </p:nvSpPr>
            <p:spPr>
              <a:xfrm>
                <a:off x="283999" y="507244"/>
                <a:ext cx="2520000" cy="2420940"/>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a:p>
            </p:txBody>
          </p:sp>
          <p:sp>
            <p:nvSpPr>
              <p:cNvPr id="14" name="object 14"/>
              <p:cNvSpPr/>
              <p:nvPr/>
            </p:nvSpPr>
            <p:spPr>
              <a:xfrm>
                <a:off x="249499" y="487456"/>
                <a:ext cx="2600753" cy="575185"/>
              </a:xfrm>
              <a:prstGeom prst="rect">
                <a:avLst/>
              </a:prstGeom>
              <a:blipFill>
                <a:blip r:embed="rId5" cstate="print"/>
                <a:stretch>
                  <a:fillRect/>
                </a:stretch>
              </a:blipFill>
            </p:spPr>
            <p:txBody>
              <a:bodyPr wrap="square" lIns="0" tIns="0" rIns="0" bIns="0" rtlCol="0"/>
              <a:lstStyle/>
              <a:p>
                <a:endParaRPr sz="1701" dirty="0"/>
              </a:p>
            </p:txBody>
          </p:sp>
          <p:sp>
            <p:nvSpPr>
              <p:cNvPr id="89" name="object 89"/>
              <p:cNvSpPr txBox="1"/>
              <p:nvPr/>
            </p:nvSpPr>
            <p:spPr>
              <a:xfrm>
                <a:off x="291442" y="1393372"/>
                <a:ext cx="2520000" cy="1243223"/>
              </a:xfrm>
              <a:prstGeom prst="rect">
                <a:avLst/>
              </a:prstGeom>
            </p:spPr>
            <p:txBody>
              <a:bodyPr vert="horz" wrap="square" lIns="0" tIns="12000" rIns="0" bIns="0" rtlCol="0">
                <a:spAutoFit/>
              </a:bodyPr>
              <a:lstStyle/>
              <a:p>
                <a:pPr marL="600">
                  <a:spcBef>
                    <a:spcPts val="94"/>
                  </a:spcBef>
                </a:pPr>
                <a:r>
                  <a:rPr lang="ja-JP" altLang="en-US" sz="800" dirty="0">
                    <a:latin typeface="ＭＳ Ｐゴシック" panose="020B0600070205080204" pitchFamily="50" charset="-128"/>
                    <a:ea typeface="ＭＳ Ｐゴシック" panose="020B0600070205080204" pitchFamily="50" charset="-128"/>
                    <a:cs typeface="Meiryo UI"/>
                  </a:rPr>
                  <a:t>　</a:t>
                </a:r>
                <a:r>
                  <a:rPr sz="800" dirty="0" err="1">
                    <a:latin typeface="ＭＳ Ｐゴシック" panose="020B0600070205080204" pitchFamily="50" charset="-128"/>
                    <a:ea typeface="ＭＳ Ｐゴシック" panose="020B0600070205080204" pitchFamily="50" charset="-128"/>
                    <a:cs typeface="Meiryo UI"/>
                  </a:rPr>
                  <a:t>地域に</a:t>
                </a:r>
                <a:r>
                  <a:rPr sz="800" spc="-5" dirty="0" err="1">
                    <a:latin typeface="ＭＳ Ｐゴシック" panose="020B0600070205080204" pitchFamily="50" charset="-128"/>
                    <a:ea typeface="ＭＳ Ｐゴシック" panose="020B0600070205080204" pitchFamily="50" charset="-128"/>
                    <a:cs typeface="Meiryo UI"/>
                  </a:rPr>
                  <a:t>おける</a:t>
                </a:r>
                <a:r>
                  <a:rPr sz="800" dirty="0" err="1">
                    <a:latin typeface="ＭＳ Ｐゴシック" panose="020B0600070205080204" pitchFamily="50" charset="-128"/>
                    <a:ea typeface="ＭＳ Ｐゴシック" panose="020B0600070205080204" pitchFamily="50" charset="-128"/>
                    <a:cs typeface="Meiryo UI"/>
                  </a:rPr>
                  <a:t>外国人医療対策協議会設置</a:t>
                </a:r>
                <a:r>
                  <a:rPr sz="800" spc="5" dirty="0" err="1">
                    <a:latin typeface="ＭＳ Ｐゴシック" panose="020B0600070205080204" pitchFamily="50" charset="-128"/>
                    <a:ea typeface="ＭＳ Ｐゴシック" panose="020B0600070205080204" pitchFamily="50" charset="-128"/>
                    <a:cs typeface="Meiryo UI"/>
                  </a:rPr>
                  <a:t>・</a:t>
                </a:r>
                <a:r>
                  <a:rPr sz="800" dirty="0" err="1">
                    <a:latin typeface="ＭＳ Ｐゴシック" panose="020B0600070205080204" pitchFamily="50" charset="-128"/>
                    <a:ea typeface="ＭＳ Ｐゴシック" panose="020B0600070205080204" pitchFamily="50" charset="-128"/>
                    <a:cs typeface="Meiryo UI"/>
                  </a:rPr>
                  <a:t>運営</a:t>
                </a:r>
                <a:r>
                  <a:rPr lang="ja-JP" altLang="en-US" sz="800" dirty="0">
                    <a:latin typeface="ＭＳ Ｐゴシック" panose="020B0600070205080204" pitchFamily="50" charset="-128"/>
                    <a:ea typeface="ＭＳ Ｐゴシック" panose="020B0600070205080204" pitchFamily="50" charset="-128"/>
                    <a:cs typeface="Meiryo UI"/>
                  </a:rPr>
                  <a:t>事業</a:t>
                </a:r>
                <a:endParaRPr sz="800" dirty="0">
                  <a:latin typeface="ＭＳ Ｐゴシック" panose="020B0600070205080204" pitchFamily="50" charset="-128"/>
                  <a:ea typeface="ＭＳ Ｐゴシック" panose="020B0600070205080204" pitchFamily="50" charset="-128"/>
                  <a:cs typeface="Meiryo UI"/>
                </a:endParaRPr>
              </a:p>
              <a:p>
                <a:pPr>
                  <a:lnSpc>
                    <a:spcPct val="100000"/>
                  </a:lnSpc>
                </a:pPr>
                <a:endParaRPr lang="en-US" sz="80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en-US" sz="800" dirty="0">
                    <a:latin typeface="ＭＳ Ｐゴシック" panose="020B0600070205080204" pitchFamily="50" charset="-128"/>
                    <a:ea typeface="ＭＳ Ｐゴシック" panose="020B0600070205080204" pitchFamily="50" charset="-128"/>
                    <a:cs typeface="Meiryo UI"/>
                  </a:rPr>
                  <a:t> </a:t>
                </a:r>
                <a:r>
                  <a:rPr lang="ja-JP" altLang="en-US" sz="800" dirty="0">
                    <a:latin typeface="ＭＳ Ｐゴシック" panose="020B0600070205080204" pitchFamily="50" charset="-128"/>
                    <a:ea typeface="ＭＳ Ｐゴシック" panose="020B0600070205080204" pitchFamily="50" charset="-128"/>
                    <a:cs typeface="Meiryo UI"/>
                  </a:rPr>
                  <a:t>　・令和６年度第１回大阪府外国人医療対策会議</a:t>
                </a:r>
                <a:endParaRPr lang="en-US" altLang="ja-JP" sz="80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ja-JP" altLang="en-US" sz="800" dirty="0">
                    <a:latin typeface="ＭＳ Ｐゴシック" panose="020B0600070205080204" pitchFamily="50" charset="-128"/>
                    <a:ea typeface="ＭＳ Ｐゴシック" panose="020B0600070205080204" pitchFamily="50" charset="-128"/>
                    <a:cs typeface="Meiryo UI"/>
                  </a:rPr>
                  <a:t>　 　の開催（令和６年</a:t>
                </a:r>
                <a:r>
                  <a:rPr lang="en-US" altLang="ja-JP" sz="800" dirty="0">
                    <a:latin typeface="ＭＳ Ｐゴシック" panose="020B0600070205080204" pitchFamily="50" charset="-128"/>
                    <a:ea typeface="ＭＳ Ｐゴシック" panose="020B0600070205080204" pitchFamily="50" charset="-128"/>
                    <a:cs typeface="Meiryo UI"/>
                  </a:rPr>
                  <a:t>10</a:t>
                </a:r>
                <a:r>
                  <a:rPr lang="ja-JP" altLang="en-US" sz="800" dirty="0">
                    <a:latin typeface="ＭＳ Ｐゴシック" panose="020B0600070205080204" pitchFamily="50" charset="-128"/>
                    <a:ea typeface="ＭＳ Ｐゴシック" panose="020B0600070205080204" pitchFamily="50" charset="-128"/>
                    <a:cs typeface="Meiryo UI"/>
                  </a:rPr>
                  <a:t>月２日）</a:t>
                </a:r>
                <a:endParaRPr lang="en-US" altLang="ja-JP" sz="80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en-US" altLang="ja-JP" sz="800" dirty="0">
                    <a:latin typeface="ＭＳ Ｐゴシック" panose="020B0600070205080204" pitchFamily="50" charset="-128"/>
                    <a:cs typeface="Meiryo UI"/>
                  </a:rPr>
                  <a:t> </a:t>
                </a:r>
                <a:r>
                  <a:rPr lang="ja-JP" altLang="en-US" sz="800" dirty="0">
                    <a:latin typeface="ＭＳ Ｐゴシック" panose="020B0600070205080204" pitchFamily="50" charset="-128"/>
                    <a:cs typeface="Meiryo UI"/>
                  </a:rPr>
                  <a:t>　・令和６年度第２回大阪府外国人医療対策会議</a:t>
                </a:r>
                <a:endParaRPr lang="en-US" altLang="ja-JP" sz="800" dirty="0">
                  <a:latin typeface="ＭＳ Ｐゴシック" panose="020B0600070205080204" pitchFamily="50" charset="-128"/>
                  <a:cs typeface="Meiryo UI"/>
                </a:endParaRPr>
              </a:p>
              <a:p>
                <a:pPr>
                  <a:lnSpc>
                    <a:spcPct val="100000"/>
                  </a:lnSpc>
                </a:pPr>
                <a:r>
                  <a:rPr lang="en-US" altLang="ja-JP" sz="800" dirty="0">
                    <a:latin typeface="ＭＳ Ｐゴシック" panose="020B0600070205080204" pitchFamily="50" charset="-128"/>
                    <a:cs typeface="Meiryo UI"/>
                  </a:rPr>
                  <a:t>   </a:t>
                </a:r>
                <a:r>
                  <a:rPr lang="ja-JP" altLang="en-US" sz="800" dirty="0">
                    <a:latin typeface="ＭＳ Ｐゴシック" panose="020B0600070205080204" pitchFamily="50" charset="-128"/>
                    <a:cs typeface="Meiryo UI"/>
                  </a:rPr>
                  <a:t>　の開催（令和７年３月５日）</a:t>
                </a:r>
                <a:endParaRPr lang="en-US" altLang="ja-JP" sz="800" dirty="0">
                  <a:latin typeface="ＭＳ Ｐゴシック" panose="020B0600070205080204" pitchFamily="50" charset="-128"/>
                  <a:cs typeface="Meiryo UI"/>
                </a:endParaRPr>
              </a:p>
              <a:p>
                <a:pPr>
                  <a:lnSpc>
                    <a:spcPct val="100000"/>
                  </a:lnSpc>
                </a:pPr>
                <a:r>
                  <a:rPr lang="en-US" altLang="ja-JP" sz="800" dirty="0">
                    <a:latin typeface="ＭＳ Ｐゴシック" panose="020B0600070205080204" pitchFamily="50" charset="-128"/>
                    <a:cs typeface="Meiryo UI"/>
                  </a:rPr>
                  <a:t> </a:t>
                </a:r>
                <a:r>
                  <a:rPr lang="en-US" sz="800" dirty="0">
                    <a:latin typeface="ＭＳ Ｐゴシック" panose="020B0600070205080204" pitchFamily="50" charset="-128"/>
                    <a:ea typeface="ＭＳ Ｐゴシック" panose="020B0600070205080204" pitchFamily="50" charset="-128"/>
                    <a:cs typeface="Meiryo UI"/>
                  </a:rPr>
                  <a:t> </a:t>
                </a:r>
              </a:p>
              <a:p>
                <a:pPr>
                  <a:lnSpc>
                    <a:spcPct val="100000"/>
                  </a:lnSpc>
                </a:pPr>
                <a:r>
                  <a:rPr lang="ja-JP" altLang="en-US" sz="800" dirty="0">
                    <a:latin typeface="ＭＳ Ｐゴシック" panose="020B0600070205080204" pitchFamily="50" charset="-128"/>
                    <a:ea typeface="ＭＳ Ｐゴシック" panose="020B0600070205080204" pitchFamily="50" charset="-128"/>
                    <a:cs typeface="Meiryo UI"/>
                  </a:rPr>
                  <a:t>　</a:t>
                </a:r>
                <a:r>
                  <a:rPr sz="800" dirty="0" err="1">
                    <a:latin typeface="ＭＳ Ｐゴシック" panose="020B0600070205080204" pitchFamily="50" charset="-128"/>
                    <a:ea typeface="ＭＳ Ｐゴシック" panose="020B0600070205080204" pitchFamily="50" charset="-128"/>
                    <a:cs typeface="Meiryo UI"/>
                  </a:rPr>
                  <a:t>拠点</a:t>
                </a:r>
                <a:r>
                  <a:rPr sz="800" spc="5" dirty="0" err="1">
                    <a:latin typeface="ＭＳ Ｐゴシック" panose="020B0600070205080204" pitchFamily="50" charset="-128"/>
                    <a:ea typeface="ＭＳ Ｐゴシック" panose="020B0600070205080204" pitchFamily="50" charset="-128"/>
                    <a:cs typeface="Meiryo UI"/>
                  </a:rPr>
                  <a:t>・</a:t>
                </a:r>
                <a:r>
                  <a:rPr sz="800" dirty="0" err="1">
                    <a:latin typeface="ＭＳ Ｐゴシック" panose="020B0600070205080204" pitchFamily="50" charset="-128"/>
                    <a:ea typeface="ＭＳ Ｐゴシック" panose="020B0600070205080204" pitchFamily="50" charset="-128"/>
                    <a:cs typeface="Meiryo UI"/>
                  </a:rPr>
                  <a:t>地域拠点医療機関連絡調整会議設置</a:t>
                </a:r>
                <a:r>
                  <a:rPr sz="800" spc="5" dirty="0" err="1">
                    <a:latin typeface="ＭＳ Ｐゴシック" panose="020B0600070205080204" pitchFamily="50" charset="-128"/>
                    <a:ea typeface="ＭＳ Ｐゴシック" panose="020B0600070205080204" pitchFamily="50" charset="-128"/>
                    <a:cs typeface="Meiryo UI"/>
                  </a:rPr>
                  <a:t>・</a:t>
                </a:r>
                <a:r>
                  <a:rPr sz="800" dirty="0" err="1">
                    <a:latin typeface="ＭＳ Ｐゴシック" panose="020B0600070205080204" pitchFamily="50" charset="-128"/>
                    <a:ea typeface="ＭＳ Ｐゴシック" panose="020B0600070205080204" pitchFamily="50" charset="-128"/>
                    <a:cs typeface="Meiryo UI"/>
                  </a:rPr>
                  <a:t>運営</a:t>
                </a:r>
                <a:r>
                  <a:rPr lang="ja-JP" altLang="en-US" sz="800" dirty="0">
                    <a:latin typeface="ＭＳ Ｐゴシック" panose="020B0600070205080204" pitchFamily="50" charset="-128"/>
                    <a:ea typeface="ＭＳ Ｐゴシック" panose="020B0600070205080204" pitchFamily="50" charset="-128"/>
                    <a:cs typeface="Meiryo UI"/>
                  </a:rPr>
                  <a:t>事業</a:t>
                </a:r>
                <a:endParaRPr lang="en-US" sz="800" dirty="0">
                  <a:latin typeface="ＭＳ Ｐゴシック" panose="020B0600070205080204" pitchFamily="50" charset="-128"/>
                  <a:ea typeface="ＭＳ Ｐゴシック" panose="020B0600070205080204" pitchFamily="50" charset="-128"/>
                  <a:cs typeface="Meiryo UI"/>
                </a:endParaRPr>
              </a:p>
              <a:p>
                <a:pPr>
                  <a:lnSpc>
                    <a:spcPct val="100000"/>
                  </a:lnSpc>
                </a:pPr>
                <a:r>
                  <a:rPr lang="ja-JP" altLang="en-US" sz="800" spc="5" dirty="0">
                    <a:latin typeface="ＭＳ Ｐゴシック" panose="020B0600070205080204" pitchFamily="50" charset="-128"/>
                    <a:ea typeface="ＭＳ Ｐゴシック" panose="020B0600070205080204" pitchFamily="50" charset="-128"/>
                    <a:cs typeface="Meiryo UI"/>
                  </a:rPr>
                  <a:t>　・大阪府外国人患者受入れ拠点医療機関連絡調整</a:t>
                </a:r>
                <a:endParaRPr lang="en-US" altLang="ja-JP" sz="800" spc="5" dirty="0">
                  <a:latin typeface="ＭＳ Ｐゴシック" panose="020B0600070205080204" pitchFamily="50" charset="-128"/>
                  <a:ea typeface="ＭＳ Ｐゴシック" panose="020B0600070205080204" pitchFamily="50" charset="-128"/>
                  <a:cs typeface="Meiryo UI"/>
                </a:endParaRPr>
              </a:p>
              <a:p>
                <a:pPr marL="143403" marR="13799" indent="-72601" algn="just"/>
                <a:r>
                  <a:rPr lang="ja-JP" altLang="en-US" sz="800" spc="5" dirty="0">
                    <a:latin typeface="ＭＳ Ｐゴシック" panose="020B0600070205080204" pitchFamily="50" charset="-128"/>
                    <a:ea typeface="ＭＳ Ｐゴシック" panose="020B0600070205080204" pitchFamily="50" charset="-128"/>
                    <a:cs typeface="Meiryo UI"/>
                  </a:rPr>
                  <a:t>　会議の開催（令和６年７月</a:t>
                </a:r>
                <a:r>
                  <a:rPr lang="en-US" altLang="ja-JP" sz="800" spc="5" dirty="0">
                    <a:latin typeface="ＭＳ Ｐゴシック" panose="020B0600070205080204" pitchFamily="50" charset="-128"/>
                    <a:ea typeface="ＭＳ Ｐゴシック" panose="020B0600070205080204" pitchFamily="50" charset="-128"/>
                    <a:cs typeface="Meiryo UI"/>
                  </a:rPr>
                  <a:t>31</a:t>
                </a:r>
                <a:r>
                  <a:rPr lang="ja-JP" altLang="en-US" sz="800" spc="5" dirty="0">
                    <a:latin typeface="ＭＳ Ｐゴシック" panose="020B0600070205080204" pitchFamily="50" charset="-128"/>
                    <a:ea typeface="ＭＳ Ｐゴシック" panose="020B0600070205080204" pitchFamily="50" charset="-128"/>
                    <a:cs typeface="Meiryo UI"/>
                  </a:rPr>
                  <a:t>日）</a:t>
                </a:r>
                <a:endParaRPr sz="800" dirty="0">
                  <a:latin typeface="ＭＳ Ｐゴシック" panose="020B0600070205080204" pitchFamily="50" charset="-128"/>
                  <a:ea typeface="ＭＳ Ｐゴシック" panose="020B0600070205080204" pitchFamily="50" charset="-128"/>
                  <a:cs typeface="Meiryo UI"/>
                </a:endParaRPr>
              </a:p>
            </p:txBody>
          </p:sp>
        </p:grpSp>
        <p:sp>
          <p:nvSpPr>
            <p:cNvPr id="50" name="object 50"/>
            <p:cNvSpPr txBox="1"/>
            <p:nvPr/>
          </p:nvSpPr>
          <p:spPr>
            <a:xfrm>
              <a:off x="337709" y="1462813"/>
              <a:ext cx="2520000" cy="273727"/>
            </a:xfrm>
            <a:prstGeom prst="rect">
              <a:avLst/>
            </a:prstGeom>
          </p:spPr>
          <p:txBody>
            <a:bodyPr vert="horz" wrap="square" lIns="0" tIns="12000" rIns="0" bIns="0" rtlCol="0">
              <a:spAutoFit/>
            </a:bodyPr>
            <a:lstStyle/>
            <a:p>
              <a:pPr marL="16200" algn="ctr">
                <a:spcBef>
                  <a:spcPts val="94"/>
                </a:spcBef>
              </a:pPr>
              <a:r>
                <a:rPr sz="850" b="1" dirty="0">
                  <a:latin typeface="+mn-ea"/>
                  <a:cs typeface="Meiryo UI"/>
                </a:rPr>
                <a:t>地域</a:t>
              </a:r>
              <a:r>
                <a:rPr sz="850" b="1" spc="-5" dirty="0">
                  <a:latin typeface="+mn-ea"/>
                  <a:cs typeface="Meiryo UI"/>
                </a:rPr>
                <a:t>に</a:t>
              </a:r>
              <a:r>
                <a:rPr sz="850" b="1" dirty="0">
                  <a:latin typeface="+mn-ea"/>
                  <a:cs typeface="Meiryo UI"/>
                </a:rPr>
                <a:t>お</a:t>
              </a:r>
              <a:r>
                <a:rPr sz="850" b="1" spc="-5" dirty="0">
                  <a:latin typeface="+mn-ea"/>
                  <a:cs typeface="Meiryo UI"/>
                </a:rPr>
                <a:t>ける</a:t>
              </a:r>
              <a:r>
                <a:rPr sz="850" b="1" dirty="0">
                  <a:latin typeface="+mn-ea"/>
                  <a:cs typeface="Meiryo UI"/>
                </a:rPr>
                <a:t>外国人医療対策協議会設置等事業</a:t>
              </a:r>
              <a:endParaRPr sz="850" dirty="0">
                <a:latin typeface="+mn-ea"/>
                <a:cs typeface="Meiryo UI"/>
              </a:endParaRPr>
            </a:p>
            <a:p>
              <a:pPr marL="18000" algn="ctr"/>
              <a:r>
                <a:rPr lang="ja-JP" altLang="en-US" sz="850" u="sng" dirty="0">
                  <a:uFill>
                    <a:solidFill>
                      <a:srgbClr val="000000"/>
                    </a:solidFill>
                  </a:uFill>
                  <a:latin typeface="+mn-ea"/>
                  <a:cs typeface="Meiryo UI"/>
                </a:rPr>
                <a:t>予算</a:t>
              </a:r>
              <a:r>
                <a:rPr sz="850" u="sng" dirty="0">
                  <a:uFill>
                    <a:solidFill>
                      <a:srgbClr val="000000"/>
                    </a:solidFill>
                  </a:uFill>
                  <a:latin typeface="+mn-ea"/>
                  <a:cs typeface="Meiryo UI"/>
                </a:rPr>
                <a:t>：</a:t>
              </a:r>
              <a:r>
                <a:rPr lang="en-US" sz="850" u="sng" dirty="0">
                  <a:uFill>
                    <a:solidFill>
                      <a:srgbClr val="000000"/>
                    </a:solidFill>
                  </a:uFill>
                  <a:latin typeface="+mn-ea"/>
                  <a:cs typeface="Meiryo UI"/>
                </a:rPr>
                <a:t>371</a:t>
              </a:r>
              <a:r>
                <a:rPr lang="ja-JP" altLang="en-US" sz="850" u="sng" dirty="0">
                  <a:uFill>
                    <a:solidFill>
                      <a:srgbClr val="000000"/>
                    </a:solidFill>
                  </a:uFill>
                  <a:latin typeface="+mn-ea"/>
                  <a:cs typeface="Meiryo UI"/>
                </a:rPr>
                <a:t>千円</a:t>
              </a:r>
              <a:endParaRPr sz="850" dirty="0">
                <a:latin typeface="+mn-ea"/>
                <a:cs typeface="Meiryo UI"/>
              </a:endParaRPr>
            </a:p>
          </p:txBody>
        </p:sp>
      </p:grpSp>
      <p:sp>
        <p:nvSpPr>
          <p:cNvPr id="49" name="object 77">
            <a:extLst>
              <a:ext uri="{FF2B5EF4-FFF2-40B4-BE49-F238E27FC236}">
                <a16:creationId xmlns:a16="http://schemas.microsoft.com/office/drawing/2014/main" id="{B807BE09-3E68-433E-B883-68939DEE9EF4}"/>
              </a:ext>
            </a:extLst>
          </p:cNvPr>
          <p:cNvSpPr txBox="1"/>
          <p:nvPr/>
        </p:nvSpPr>
        <p:spPr>
          <a:xfrm>
            <a:off x="3710246" y="4359810"/>
            <a:ext cx="5112000" cy="1999841"/>
          </a:xfrm>
          <a:prstGeom prst="rect">
            <a:avLst/>
          </a:prstGeom>
        </p:spPr>
        <p:txBody>
          <a:bodyPr vert="horz" wrap="square" lIns="0" tIns="12000" rIns="0" bIns="0" rtlCol="0">
            <a:spAutoFit/>
          </a:bodyPr>
          <a:lstStyle/>
          <a:p>
            <a:pPr marL="12000" marR="4800" indent="72001">
              <a:spcBef>
                <a:spcPts val="94"/>
              </a:spcBef>
            </a:pPr>
            <a:r>
              <a:rPr lang="ja-JP" altLang="en-US" sz="700" dirty="0">
                <a:latin typeface="ＭＳ Ｐゴシック" panose="020B0600070205080204" pitchFamily="50" charset="-128"/>
                <a:cs typeface="Meiryo UI"/>
              </a:rPr>
              <a:t>①　医療機関や来阪外国人等を対象に医療情報等の発信を目的とした多言語情報ポータルサイト「おおさかメディカルネット </a:t>
            </a:r>
            <a:r>
              <a:rPr lang="en-US" altLang="ja-JP" sz="700" dirty="0">
                <a:latin typeface="ＭＳ Ｐゴシック" panose="020B0600070205080204" pitchFamily="50" charset="-128"/>
                <a:cs typeface="Meiryo UI"/>
              </a:rPr>
              <a:t>for </a:t>
            </a:r>
          </a:p>
          <a:p>
            <a:pPr marL="12000" marR="4800" indent="72001">
              <a:spcBef>
                <a:spcPts val="94"/>
              </a:spcBef>
            </a:pPr>
            <a:r>
              <a:rPr lang="en-US" altLang="ja-JP" sz="700" dirty="0">
                <a:latin typeface="ＭＳ Ｐゴシック" panose="020B0600070205080204" pitchFamily="50" charset="-128"/>
                <a:cs typeface="Meiryo UI"/>
              </a:rPr>
              <a:t>      Foreigners</a:t>
            </a:r>
            <a:r>
              <a:rPr lang="ja-JP" altLang="en-US" sz="700" dirty="0">
                <a:latin typeface="ＭＳ Ｐゴシック" panose="020B0600070205080204" pitchFamily="50" charset="-128"/>
                <a:cs typeface="Meiryo UI"/>
              </a:rPr>
              <a:t>」「おおさかメディカルネット 医療機関・薬局向け外国人患者受入れ支援サイト」</a:t>
            </a:r>
            <a:r>
              <a:rPr lang="ja-JP" altLang="en-US" sz="700" dirty="0">
                <a:latin typeface="ＭＳ Ｐゴシック" panose="020B0600070205080204" pitchFamily="50" charset="-128"/>
                <a:ea typeface="ＭＳ Ｐゴシック" panose="020B0600070205080204" pitchFamily="50" charset="-128"/>
                <a:cs typeface="Meiryo UI"/>
              </a:rPr>
              <a:t>について、以下の改修を実施</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endParaRPr lang="en-US" altLang="ja-JP" sz="3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＜主な改修項目＞</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・拠点医療機関情報の更新</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・「おおさかメディカルネット </a:t>
            </a:r>
            <a:r>
              <a:rPr lang="en-US" altLang="ja-JP" sz="700" dirty="0">
                <a:latin typeface="ＭＳ Ｐゴシック" panose="020B0600070205080204" pitchFamily="50" charset="-128"/>
                <a:ea typeface="ＭＳ Ｐゴシック" panose="020B0600070205080204" pitchFamily="50" charset="-128"/>
                <a:cs typeface="Meiryo UI"/>
              </a:rPr>
              <a:t>for Foreigners</a:t>
            </a:r>
            <a:r>
              <a:rPr lang="ja-JP" altLang="en-US" sz="700" dirty="0">
                <a:latin typeface="ＭＳ Ｐゴシック" panose="020B0600070205080204" pitchFamily="50" charset="-128"/>
                <a:ea typeface="ＭＳ Ｐゴシック" panose="020B0600070205080204" pitchFamily="50" charset="-128"/>
                <a:cs typeface="Meiryo UI"/>
              </a:rPr>
              <a:t>」にサイト対応言語の「医療のかかり方等動画」を掲載</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endParaRPr lang="en-US" altLang="ja-JP" sz="3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②</a:t>
            </a:r>
            <a:r>
              <a:rPr lang="en-US" altLang="ja-JP" sz="700" dirty="0">
                <a:latin typeface="ＭＳ Ｐゴシック" panose="020B0600070205080204" pitchFamily="50" charset="-128"/>
                <a:ea typeface="ＭＳ Ｐゴシック" panose="020B0600070205080204" pitchFamily="50" charset="-128"/>
                <a:cs typeface="Meiryo UI"/>
              </a:rPr>
              <a:t>-</a:t>
            </a:r>
            <a:r>
              <a:rPr lang="ja-JP" altLang="en-US" sz="700" dirty="0">
                <a:latin typeface="ＭＳ Ｐゴシック" panose="020B0600070205080204" pitchFamily="50" charset="-128"/>
                <a:ea typeface="ＭＳ Ｐゴシック" panose="020B0600070205080204" pitchFamily="50" charset="-128"/>
                <a:cs typeface="Meiryo UI"/>
              </a:rPr>
              <a:t>１　医療のかかり方等動画を作成</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・「おおさかメディカルネット </a:t>
            </a:r>
            <a:r>
              <a:rPr lang="en-US" altLang="ja-JP" sz="700" dirty="0">
                <a:latin typeface="ＭＳ Ｐゴシック" panose="020B0600070205080204" pitchFamily="50" charset="-128"/>
                <a:ea typeface="ＭＳ Ｐゴシック" panose="020B0600070205080204" pitchFamily="50" charset="-128"/>
                <a:cs typeface="Meiryo UI"/>
              </a:rPr>
              <a:t>for Foreigners</a:t>
            </a:r>
            <a:r>
              <a:rPr lang="ja-JP" altLang="en-US" sz="700" dirty="0">
                <a:latin typeface="ＭＳ Ｐゴシック" panose="020B0600070205080204" pitchFamily="50" charset="-128"/>
                <a:ea typeface="ＭＳ Ｐゴシック" panose="020B0600070205080204" pitchFamily="50" charset="-128"/>
                <a:cs typeface="Meiryo UI"/>
              </a:rPr>
              <a:t>」の対応８言語で「日本の医療のかかり方」「感染症・熱中症対策」</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「海外旅行保険加入勧奨」の３動画を作成（</a:t>
            </a:r>
            <a:r>
              <a:rPr lang="en-US" altLang="ja-JP" sz="700" dirty="0">
                <a:latin typeface="ＭＳ Ｐゴシック" panose="020B0600070205080204" pitchFamily="50" charset="-128"/>
                <a:ea typeface="ＭＳ Ｐゴシック" panose="020B0600070205080204" pitchFamily="50" charset="-128"/>
                <a:cs typeface="Meiryo UI"/>
              </a:rPr>
              <a:t>R7.1</a:t>
            </a:r>
            <a:r>
              <a:rPr lang="ja-JP" altLang="en-US" sz="700" dirty="0">
                <a:latin typeface="ＭＳ Ｐゴシック" panose="020B0600070205080204" pitchFamily="50" charset="-128"/>
                <a:ea typeface="ＭＳ Ｐゴシック" panose="020B0600070205080204" pitchFamily="50" charset="-128"/>
                <a:cs typeface="Meiryo UI"/>
              </a:rPr>
              <a:t>より順次「おおさかメディカルネット</a:t>
            </a:r>
            <a:r>
              <a:rPr lang="en-US" altLang="ja-JP" sz="700" dirty="0">
                <a:latin typeface="ＭＳ Ｐゴシック" panose="020B0600070205080204" pitchFamily="50" charset="-128"/>
                <a:ea typeface="ＭＳ Ｐゴシック" panose="020B0600070205080204" pitchFamily="50" charset="-128"/>
                <a:cs typeface="Meiryo UI"/>
              </a:rPr>
              <a:t>YouTube</a:t>
            </a:r>
            <a:r>
              <a:rPr lang="ja-JP" altLang="en-US" sz="700" dirty="0">
                <a:latin typeface="ＭＳ Ｐゴシック" panose="020B0600070205080204" pitchFamily="50" charset="-128"/>
                <a:ea typeface="ＭＳ Ｐゴシック" panose="020B0600070205080204" pitchFamily="50" charset="-128"/>
                <a:cs typeface="Meiryo UI"/>
              </a:rPr>
              <a:t>チャンネル」で発信）</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endParaRPr lang="en-US" altLang="ja-JP" sz="3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②</a:t>
            </a:r>
            <a:r>
              <a:rPr lang="en-US" altLang="ja-JP" sz="700" dirty="0">
                <a:latin typeface="ＭＳ Ｐゴシック" panose="020B0600070205080204" pitchFamily="50" charset="-128"/>
                <a:ea typeface="ＭＳ Ｐゴシック" panose="020B0600070205080204" pitchFamily="50" charset="-128"/>
                <a:cs typeface="Meiryo UI"/>
              </a:rPr>
              <a:t>-</a:t>
            </a:r>
            <a:r>
              <a:rPr lang="ja-JP" altLang="en-US" sz="700" dirty="0">
                <a:latin typeface="ＭＳ Ｐゴシック" panose="020B0600070205080204" pitchFamily="50" charset="-128"/>
                <a:ea typeface="ＭＳ Ｐゴシック" panose="020B0600070205080204" pitchFamily="50" charset="-128"/>
                <a:cs typeface="Meiryo UI"/>
              </a:rPr>
              <a:t>２　 「おおさかメディカルネット </a:t>
            </a:r>
            <a:r>
              <a:rPr lang="en-US" altLang="ja-JP" sz="700" dirty="0">
                <a:latin typeface="ＭＳ Ｐゴシック" panose="020B0600070205080204" pitchFamily="50" charset="-128"/>
                <a:ea typeface="ＭＳ Ｐゴシック" panose="020B0600070205080204" pitchFamily="50" charset="-128"/>
                <a:cs typeface="Meiryo UI"/>
              </a:rPr>
              <a:t>for Foreigners</a:t>
            </a:r>
            <a:r>
              <a:rPr lang="ja-JP" altLang="en-US" sz="700" dirty="0">
                <a:latin typeface="ＭＳ Ｐゴシック" panose="020B0600070205080204" pitchFamily="50" charset="-128"/>
                <a:ea typeface="ＭＳ Ｐゴシック" panose="020B0600070205080204" pitchFamily="50" charset="-128"/>
                <a:cs typeface="Meiryo UI"/>
              </a:rPr>
              <a:t>」の周知資材作成</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・クレジットカードサイズの周知資材を作成し、以下の関係機関に配架</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en-US" altLang="ja-JP" sz="700" dirty="0">
                <a:latin typeface="ＭＳ Ｐゴシック" panose="020B0600070205080204" pitchFamily="50" charset="-128"/>
                <a:ea typeface="ＭＳ Ｐゴシック" panose="020B0600070205080204" pitchFamily="50" charset="-128"/>
                <a:cs typeface="Meiryo UI"/>
              </a:rPr>
              <a:t>  </a:t>
            </a:r>
            <a:r>
              <a:rPr lang="ja-JP" altLang="en-US" sz="700" dirty="0">
                <a:latin typeface="ＭＳ Ｐゴシック" panose="020B0600070205080204" pitchFamily="50" charset="-128"/>
                <a:ea typeface="ＭＳ Ｐゴシック" panose="020B0600070205080204" pitchFamily="50" charset="-128"/>
                <a:cs typeface="Meiryo UI"/>
              </a:rPr>
              <a:t>（令和７年３月下旬～</a:t>
            </a:r>
            <a:r>
              <a:rPr lang="en-US" altLang="ja-JP" sz="700" dirty="0">
                <a:latin typeface="ＭＳ Ｐゴシック" panose="020B0600070205080204" pitchFamily="50" charset="-128"/>
                <a:ea typeface="ＭＳ Ｐゴシック" panose="020B0600070205080204" pitchFamily="50" charset="-128"/>
                <a:cs typeface="Meiryo UI"/>
              </a:rPr>
              <a:t>)</a:t>
            </a: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①観光案内所（梅田・新大阪・難波）</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②関西国際空港内インフォメーションセンター</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③関西空港駅チケットカウンター</a:t>
            </a:r>
            <a:endParaRPr lang="en-US" altLang="ja-JP" sz="700" dirty="0">
              <a:latin typeface="ＭＳ Ｐゴシック" panose="020B0600070205080204" pitchFamily="50" charset="-128"/>
              <a:ea typeface="ＭＳ Ｐゴシック" panose="020B0600070205080204" pitchFamily="50" charset="-128"/>
              <a:cs typeface="Meiryo UI"/>
            </a:endParaRPr>
          </a:p>
          <a:p>
            <a:pPr marL="12000" marR="4800" indent="72001">
              <a:spcBef>
                <a:spcPts val="94"/>
              </a:spcBef>
            </a:pPr>
            <a:r>
              <a:rPr lang="ja-JP" altLang="en-US" sz="700" dirty="0">
                <a:latin typeface="ＭＳ Ｐゴシック" panose="020B0600070205080204" pitchFamily="50" charset="-128"/>
                <a:ea typeface="ＭＳ Ｐゴシック" panose="020B0600070205080204" pitchFamily="50" charset="-128"/>
                <a:cs typeface="Meiryo UI"/>
              </a:rPr>
              <a:t>　④ホテル・旅館のロビー</a:t>
            </a:r>
            <a:r>
              <a:rPr lang="ja-JP" altLang="en-US" sz="800" dirty="0">
                <a:latin typeface="ＭＳ Ｐゴシック" panose="020B0600070205080204" pitchFamily="50" charset="-128"/>
                <a:ea typeface="ＭＳ Ｐゴシック" panose="020B0600070205080204" pitchFamily="50" charset="-128"/>
                <a:cs typeface="Meiryo UI"/>
              </a:rPr>
              <a:t>　 </a:t>
            </a:r>
            <a:endParaRPr lang="en-US" altLang="ja-JP" sz="800" dirty="0">
              <a:latin typeface="ＭＳ Ｐゴシック" panose="020B0600070205080204" pitchFamily="50" charset="-128"/>
              <a:ea typeface="ＭＳ Ｐゴシック" panose="020B0600070205080204" pitchFamily="50" charset="-128"/>
              <a:cs typeface="Meiryo UI"/>
            </a:endParaRPr>
          </a:p>
        </p:txBody>
      </p:sp>
      <p:grpSp>
        <p:nvGrpSpPr>
          <p:cNvPr id="52" name="グループ化 51">
            <a:extLst>
              <a:ext uri="{FF2B5EF4-FFF2-40B4-BE49-F238E27FC236}">
                <a16:creationId xmlns:a16="http://schemas.microsoft.com/office/drawing/2014/main" id="{E3A4D18E-68A6-4B20-A62D-2A0CB0F17648}"/>
              </a:ext>
            </a:extLst>
          </p:cNvPr>
          <p:cNvGrpSpPr/>
          <p:nvPr/>
        </p:nvGrpSpPr>
        <p:grpSpPr>
          <a:xfrm>
            <a:off x="2923715" y="958752"/>
            <a:ext cx="2600753" cy="2440728"/>
            <a:chOff x="303209" y="960922"/>
            <a:chExt cx="2600753" cy="2440728"/>
          </a:xfrm>
        </p:grpSpPr>
        <p:grpSp>
          <p:nvGrpSpPr>
            <p:cNvPr id="53" name="グループ化 52">
              <a:extLst>
                <a:ext uri="{FF2B5EF4-FFF2-40B4-BE49-F238E27FC236}">
                  <a16:creationId xmlns:a16="http://schemas.microsoft.com/office/drawing/2014/main" id="{5FE78016-4001-46C4-BFA2-FA8F191D800F}"/>
                </a:ext>
              </a:extLst>
            </p:cNvPr>
            <p:cNvGrpSpPr/>
            <p:nvPr/>
          </p:nvGrpSpPr>
          <p:grpSpPr>
            <a:xfrm>
              <a:off x="303209" y="960922"/>
              <a:ext cx="2600753" cy="2440728"/>
              <a:chOff x="249499" y="487456"/>
              <a:chExt cx="2600753" cy="2440728"/>
            </a:xfrm>
          </p:grpSpPr>
          <p:sp>
            <p:nvSpPr>
              <p:cNvPr id="55" name="object 109">
                <a:extLst>
                  <a:ext uri="{FF2B5EF4-FFF2-40B4-BE49-F238E27FC236}">
                    <a16:creationId xmlns:a16="http://schemas.microsoft.com/office/drawing/2014/main" id="{35595DBD-A725-4211-8830-3A3D54ACC12A}"/>
                  </a:ext>
                </a:extLst>
              </p:cNvPr>
              <p:cNvSpPr/>
              <p:nvPr/>
            </p:nvSpPr>
            <p:spPr>
              <a:xfrm>
                <a:off x="299173" y="922621"/>
                <a:ext cx="2520000" cy="375849"/>
              </a:xfrm>
              <a:prstGeom prst="rect">
                <a:avLst/>
              </a:prstGeom>
              <a:blipFill>
                <a:blip r:embed="rId4" cstate="print"/>
                <a:stretch>
                  <a:fillRect/>
                </a:stretch>
              </a:blipFill>
            </p:spPr>
            <p:txBody>
              <a:bodyPr wrap="square" lIns="0" tIns="0" rIns="0" bIns="0" rtlCol="0"/>
              <a:lstStyle/>
              <a:p>
                <a:endParaRPr sz="1701" dirty="0"/>
              </a:p>
            </p:txBody>
          </p:sp>
          <p:sp>
            <p:nvSpPr>
              <p:cNvPr id="56" name="object 4">
                <a:extLst>
                  <a:ext uri="{FF2B5EF4-FFF2-40B4-BE49-F238E27FC236}">
                    <a16:creationId xmlns:a16="http://schemas.microsoft.com/office/drawing/2014/main" id="{B236DC04-CFEB-435A-B4F8-7ED9441C52CB}"/>
                  </a:ext>
                </a:extLst>
              </p:cNvPr>
              <p:cNvSpPr/>
              <p:nvPr/>
            </p:nvSpPr>
            <p:spPr>
              <a:xfrm>
                <a:off x="283999" y="507244"/>
                <a:ext cx="2520000" cy="2420940"/>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a:p>
            </p:txBody>
          </p:sp>
          <p:sp>
            <p:nvSpPr>
              <p:cNvPr id="57" name="object 14">
                <a:extLst>
                  <a:ext uri="{FF2B5EF4-FFF2-40B4-BE49-F238E27FC236}">
                    <a16:creationId xmlns:a16="http://schemas.microsoft.com/office/drawing/2014/main" id="{007064A6-5285-41CE-A38F-AC873F014D84}"/>
                  </a:ext>
                </a:extLst>
              </p:cNvPr>
              <p:cNvSpPr/>
              <p:nvPr/>
            </p:nvSpPr>
            <p:spPr>
              <a:xfrm>
                <a:off x="249499" y="487456"/>
                <a:ext cx="2600753" cy="575185"/>
              </a:xfrm>
              <a:prstGeom prst="rect">
                <a:avLst/>
              </a:prstGeom>
              <a:blipFill>
                <a:blip r:embed="rId5" cstate="print"/>
                <a:stretch>
                  <a:fillRect/>
                </a:stretch>
              </a:blipFill>
            </p:spPr>
            <p:txBody>
              <a:bodyPr wrap="square" lIns="0" tIns="0" rIns="0" bIns="0" rtlCol="0"/>
              <a:lstStyle/>
              <a:p>
                <a:endParaRPr sz="1701" dirty="0"/>
              </a:p>
            </p:txBody>
          </p:sp>
          <p:sp>
            <p:nvSpPr>
              <p:cNvPr id="58" name="object 15">
                <a:extLst>
                  <a:ext uri="{FF2B5EF4-FFF2-40B4-BE49-F238E27FC236}">
                    <a16:creationId xmlns:a16="http://schemas.microsoft.com/office/drawing/2014/main" id="{99134141-90F6-425B-B82D-9AABDE74F069}"/>
                  </a:ext>
                </a:extLst>
              </p:cNvPr>
              <p:cNvSpPr txBox="1"/>
              <p:nvPr/>
            </p:nvSpPr>
            <p:spPr>
              <a:xfrm>
                <a:off x="1086351" y="611414"/>
                <a:ext cx="936000" cy="216305"/>
              </a:xfrm>
              <a:prstGeom prst="rect">
                <a:avLst/>
              </a:prstGeom>
            </p:spPr>
            <p:txBody>
              <a:bodyPr vert="horz" wrap="square" lIns="0" tIns="12600" rIns="0" bIns="0" rtlCol="0">
                <a:spAutoFit/>
              </a:bodyPr>
              <a:lstStyle/>
              <a:p>
                <a:pPr marL="12000" algn="ctr">
                  <a:spcBef>
                    <a:spcPts val="99"/>
                  </a:spcBef>
                </a:pPr>
                <a:r>
                  <a:rPr lang="ja-JP" altLang="en-US" sz="1323" b="1" spc="9" dirty="0">
                    <a:solidFill>
                      <a:srgbClr val="FFFFFF"/>
                    </a:solidFill>
                    <a:latin typeface="+mn-ea"/>
                    <a:cs typeface="HGPｺﾞｼｯｸM"/>
                  </a:rPr>
                  <a:t>２</a:t>
                </a:r>
                <a:r>
                  <a:rPr sz="1323" b="1" spc="9" dirty="0">
                    <a:solidFill>
                      <a:srgbClr val="FFFFFF"/>
                    </a:solidFill>
                    <a:latin typeface="+mn-ea"/>
                    <a:cs typeface="HGPｺﾞｼｯｸM"/>
                  </a:rPr>
                  <a:t>．</a:t>
                </a:r>
                <a:r>
                  <a:rPr lang="ja-JP" altLang="en-US" sz="1323" b="1" spc="5" dirty="0">
                    <a:solidFill>
                      <a:srgbClr val="FFFFFF"/>
                    </a:solidFill>
                    <a:latin typeface="+mn-ea"/>
                    <a:cs typeface="HGPｺﾞｼｯｸM"/>
                  </a:rPr>
                  <a:t>実態把握</a:t>
                </a:r>
                <a:endParaRPr sz="1323" dirty="0">
                  <a:latin typeface="+mn-ea"/>
                  <a:cs typeface="HGPｺﾞｼｯｸM"/>
                </a:endParaRPr>
              </a:p>
            </p:txBody>
          </p:sp>
          <p:sp>
            <p:nvSpPr>
              <p:cNvPr id="59" name="object 89">
                <a:extLst>
                  <a:ext uri="{FF2B5EF4-FFF2-40B4-BE49-F238E27FC236}">
                    <a16:creationId xmlns:a16="http://schemas.microsoft.com/office/drawing/2014/main" id="{16FD4268-3D97-4581-B8EB-EF24220C328A}"/>
                  </a:ext>
                </a:extLst>
              </p:cNvPr>
              <p:cNvSpPr txBox="1"/>
              <p:nvPr/>
            </p:nvSpPr>
            <p:spPr>
              <a:xfrm>
                <a:off x="389173" y="1416875"/>
                <a:ext cx="2340000" cy="135228"/>
              </a:xfrm>
              <a:prstGeom prst="rect">
                <a:avLst/>
              </a:prstGeom>
            </p:spPr>
            <p:txBody>
              <a:bodyPr vert="horz" wrap="square" lIns="0" tIns="12000" rIns="0" bIns="0" rtlCol="0">
                <a:spAutoFit/>
              </a:bodyPr>
              <a:lstStyle/>
              <a:p>
                <a:pPr marL="600">
                  <a:spcBef>
                    <a:spcPts val="94"/>
                  </a:spcBef>
                </a:pPr>
                <a:endParaRPr sz="800" dirty="0">
                  <a:solidFill>
                    <a:srgbClr val="FF0000"/>
                  </a:solidFill>
                  <a:latin typeface="ＭＳ Ｐゴシック" panose="020B0600070205080204" pitchFamily="50" charset="-128"/>
                  <a:ea typeface="ＭＳ Ｐゴシック" panose="020B0600070205080204" pitchFamily="50" charset="-128"/>
                  <a:cs typeface="Meiryo UI"/>
                </a:endParaRPr>
              </a:p>
            </p:txBody>
          </p:sp>
        </p:grpSp>
        <p:sp>
          <p:nvSpPr>
            <p:cNvPr id="54" name="object 50">
              <a:extLst>
                <a:ext uri="{FF2B5EF4-FFF2-40B4-BE49-F238E27FC236}">
                  <a16:creationId xmlns:a16="http://schemas.microsoft.com/office/drawing/2014/main" id="{2D587641-77E1-4955-9B49-0EFDF4106688}"/>
                </a:ext>
              </a:extLst>
            </p:cNvPr>
            <p:cNvSpPr txBox="1"/>
            <p:nvPr/>
          </p:nvSpPr>
          <p:spPr>
            <a:xfrm>
              <a:off x="337709" y="1447315"/>
              <a:ext cx="2520000" cy="273727"/>
            </a:xfrm>
            <a:prstGeom prst="rect">
              <a:avLst/>
            </a:prstGeom>
          </p:spPr>
          <p:txBody>
            <a:bodyPr vert="horz" wrap="square" lIns="0" tIns="12000" rIns="0" bIns="0" rtlCol="0">
              <a:spAutoFit/>
            </a:bodyPr>
            <a:lstStyle/>
            <a:p>
              <a:pPr marL="16200" algn="ctr">
                <a:spcBef>
                  <a:spcPts val="94"/>
                </a:spcBef>
              </a:pPr>
              <a:r>
                <a:rPr lang="ja-JP" altLang="en-US" sz="850" b="1" dirty="0">
                  <a:latin typeface="+mn-ea"/>
                  <a:cs typeface="Meiryo UI"/>
                </a:rPr>
                <a:t>外国人患者受入れ体制実態調査事業</a:t>
              </a:r>
              <a:endParaRPr lang="ja-JP" altLang="en-US" sz="850" dirty="0">
                <a:latin typeface="+mn-ea"/>
                <a:cs typeface="Meiryo UI"/>
              </a:endParaRPr>
            </a:p>
            <a:p>
              <a:pPr marL="18000" algn="ctr"/>
              <a:r>
                <a:rPr lang="ja-JP" altLang="en-US" sz="850" u="sng" dirty="0">
                  <a:uFill>
                    <a:solidFill>
                      <a:srgbClr val="000000"/>
                    </a:solidFill>
                  </a:uFill>
                  <a:latin typeface="+mn-ea"/>
                  <a:cs typeface="Meiryo UI"/>
                </a:rPr>
                <a:t>予算：</a:t>
              </a:r>
              <a:r>
                <a:rPr lang="en-US" altLang="ja-JP" sz="850" u="sng" dirty="0">
                  <a:uFill>
                    <a:solidFill>
                      <a:srgbClr val="000000"/>
                    </a:solidFill>
                  </a:uFill>
                  <a:latin typeface="+mn-ea"/>
                  <a:cs typeface="Meiryo UI"/>
                </a:rPr>
                <a:t>902</a:t>
              </a:r>
              <a:r>
                <a:rPr lang="ja-JP" altLang="en-US" sz="850" u="sng" dirty="0">
                  <a:uFill>
                    <a:solidFill>
                      <a:srgbClr val="000000"/>
                    </a:solidFill>
                  </a:uFill>
                  <a:latin typeface="+mn-ea"/>
                  <a:cs typeface="Meiryo UI"/>
                </a:rPr>
                <a:t>千円</a:t>
              </a:r>
              <a:endParaRPr lang="ja-JP" altLang="en-US" sz="850" dirty="0">
                <a:latin typeface="+mn-ea"/>
                <a:cs typeface="Meiryo UI"/>
              </a:endParaRPr>
            </a:p>
          </p:txBody>
        </p:sp>
      </p:grpSp>
      <p:sp>
        <p:nvSpPr>
          <p:cNvPr id="65" name="テキスト ボックス 64">
            <a:extLst>
              <a:ext uri="{FF2B5EF4-FFF2-40B4-BE49-F238E27FC236}">
                <a16:creationId xmlns:a16="http://schemas.microsoft.com/office/drawing/2014/main" id="{C472BE15-A4F3-44C7-87D8-F30E4BBBC797}"/>
              </a:ext>
            </a:extLst>
          </p:cNvPr>
          <p:cNvSpPr txBox="1"/>
          <p:nvPr/>
        </p:nvSpPr>
        <p:spPr>
          <a:xfrm>
            <a:off x="2955002" y="1840127"/>
            <a:ext cx="2520000" cy="1492716"/>
          </a:xfrm>
          <a:prstGeom prst="rect">
            <a:avLst/>
          </a:prstGeom>
          <a:noFill/>
        </p:spPr>
        <p:txBody>
          <a:bodyPr wrap="square">
            <a:spAutoFit/>
          </a:bodyPr>
          <a:lstStyle/>
          <a:p>
            <a:r>
              <a:rPr lang="ja-JP" altLang="en-US" sz="800" dirty="0">
                <a:latin typeface="+mn-ea"/>
              </a:rPr>
              <a:t>外国人患者受入医療機関情報をとりまとめた</a:t>
            </a:r>
            <a:endParaRPr lang="en-US" altLang="ja-JP" sz="800" dirty="0">
              <a:latin typeface="+mn-ea"/>
            </a:endParaRPr>
          </a:p>
          <a:p>
            <a:r>
              <a:rPr lang="ja-JP" altLang="en-US" sz="800" dirty="0">
                <a:latin typeface="+mn-ea"/>
              </a:rPr>
              <a:t>リストの情報更新</a:t>
            </a:r>
          </a:p>
          <a:p>
            <a:endParaRPr lang="ja-JP" altLang="en-US" sz="500" dirty="0">
              <a:latin typeface="+mn-ea"/>
            </a:endParaRPr>
          </a:p>
          <a:p>
            <a:r>
              <a:rPr lang="ja-JP" altLang="en-US" sz="800" dirty="0">
                <a:latin typeface="+mn-ea"/>
              </a:rPr>
              <a:t>　ウェブ掲載医療機関：</a:t>
            </a:r>
            <a:r>
              <a:rPr lang="en-US" altLang="ja-JP" sz="800" dirty="0">
                <a:latin typeface="+mn-ea"/>
              </a:rPr>
              <a:t>131</a:t>
            </a:r>
            <a:r>
              <a:rPr lang="ja-JP" altLang="en-US" sz="800" dirty="0">
                <a:latin typeface="+mn-ea"/>
              </a:rPr>
              <a:t>医療機関</a:t>
            </a:r>
          </a:p>
          <a:p>
            <a:r>
              <a:rPr lang="ja-JP" altLang="en-US" sz="800" dirty="0">
                <a:latin typeface="+mn-ea"/>
              </a:rPr>
              <a:t>　　　　　　　　　　　　　　　（令和７年２月</a:t>
            </a:r>
            <a:r>
              <a:rPr lang="en-US" altLang="ja-JP" sz="800" dirty="0">
                <a:latin typeface="+mn-ea"/>
              </a:rPr>
              <a:t>14</a:t>
            </a:r>
            <a:r>
              <a:rPr lang="ja-JP" altLang="en-US" sz="800" dirty="0">
                <a:latin typeface="+mn-ea"/>
              </a:rPr>
              <a:t>日現在）</a:t>
            </a:r>
          </a:p>
          <a:p>
            <a:r>
              <a:rPr lang="ja-JP" altLang="en-US" sz="800" dirty="0">
                <a:latin typeface="+mn-ea"/>
              </a:rPr>
              <a:t>　⇒令和７年３月末に</a:t>
            </a:r>
            <a:r>
              <a:rPr lang="en-US" altLang="ja-JP" sz="800" dirty="0">
                <a:latin typeface="+mn-ea"/>
              </a:rPr>
              <a:t>176</a:t>
            </a:r>
            <a:r>
              <a:rPr lang="ja-JP" altLang="en-US" sz="800" dirty="0">
                <a:latin typeface="+mn-ea"/>
              </a:rPr>
              <a:t>医療機関となる見込み</a:t>
            </a:r>
            <a:endParaRPr lang="en-US" altLang="ja-JP" sz="800" dirty="0">
              <a:latin typeface="+mn-ea"/>
            </a:endParaRPr>
          </a:p>
          <a:p>
            <a:endParaRPr lang="ja-JP" altLang="en-US" sz="500" dirty="0">
              <a:latin typeface="+mn-ea"/>
            </a:endParaRPr>
          </a:p>
          <a:p>
            <a:r>
              <a:rPr lang="ja-JP" altLang="en-US" sz="800" dirty="0">
                <a:latin typeface="+mn-ea"/>
              </a:rPr>
              <a:t>令和６年度大阪府外国人患者受入れ実態調査</a:t>
            </a:r>
          </a:p>
          <a:p>
            <a:r>
              <a:rPr lang="ja-JP" altLang="en-US" sz="800" dirty="0">
                <a:latin typeface="+mn-ea"/>
              </a:rPr>
              <a:t>・調査期間：</a:t>
            </a:r>
            <a:r>
              <a:rPr lang="en-US" altLang="ja-JP" sz="800" dirty="0">
                <a:latin typeface="+mn-ea"/>
              </a:rPr>
              <a:t>R6.11.29</a:t>
            </a:r>
            <a:r>
              <a:rPr lang="ja-JP" altLang="en-US" sz="800" dirty="0">
                <a:latin typeface="+mn-ea"/>
              </a:rPr>
              <a:t>～</a:t>
            </a:r>
            <a:r>
              <a:rPr lang="en-US" altLang="ja-JP" sz="800" dirty="0">
                <a:latin typeface="+mn-ea"/>
              </a:rPr>
              <a:t>R7.1.8</a:t>
            </a:r>
            <a:endParaRPr lang="ja-JP" altLang="en-US" sz="800" dirty="0">
              <a:latin typeface="+mn-ea"/>
            </a:endParaRPr>
          </a:p>
          <a:p>
            <a:r>
              <a:rPr lang="ja-JP" altLang="en-US" sz="800" dirty="0">
                <a:latin typeface="+mn-ea"/>
              </a:rPr>
              <a:t>・調査対象：大阪府内の</a:t>
            </a:r>
            <a:r>
              <a:rPr lang="en-US" altLang="ja-JP" sz="800" dirty="0">
                <a:latin typeface="+mn-ea"/>
              </a:rPr>
              <a:t>162</a:t>
            </a:r>
            <a:r>
              <a:rPr lang="ja-JP" altLang="en-US" sz="800" dirty="0">
                <a:latin typeface="+mn-ea"/>
              </a:rPr>
              <a:t>医療機関（</a:t>
            </a:r>
            <a:r>
              <a:rPr lang="en-US" altLang="ja-JP" sz="800" dirty="0">
                <a:latin typeface="+mn-ea"/>
              </a:rPr>
              <a:t>※</a:t>
            </a:r>
            <a:r>
              <a:rPr lang="ja-JP" altLang="en-US" sz="800" dirty="0">
                <a:latin typeface="+mn-ea"/>
              </a:rPr>
              <a:t>）</a:t>
            </a:r>
            <a:endParaRPr lang="en-US" altLang="ja-JP" sz="800" dirty="0">
              <a:latin typeface="+mn-ea"/>
            </a:endParaRPr>
          </a:p>
          <a:p>
            <a:r>
              <a:rPr lang="en-US" altLang="ja-JP" sz="800" dirty="0">
                <a:latin typeface="+mn-ea"/>
              </a:rPr>
              <a:t>※R6.11.27</a:t>
            </a:r>
            <a:r>
              <a:rPr lang="ja-JP" altLang="en-US" sz="800" dirty="0">
                <a:latin typeface="+mn-ea"/>
              </a:rPr>
              <a:t>時点の受入れ医療機関（</a:t>
            </a:r>
            <a:r>
              <a:rPr lang="en-US" altLang="ja-JP" sz="800" dirty="0">
                <a:latin typeface="+mn-ea"/>
              </a:rPr>
              <a:t>128</a:t>
            </a:r>
            <a:r>
              <a:rPr lang="ja-JP" altLang="en-US" sz="800" dirty="0">
                <a:latin typeface="+mn-ea"/>
              </a:rPr>
              <a:t>医療機関）</a:t>
            </a:r>
            <a:endParaRPr lang="en-US" altLang="ja-JP" sz="800" dirty="0">
              <a:latin typeface="+mn-ea"/>
            </a:endParaRPr>
          </a:p>
          <a:p>
            <a:r>
              <a:rPr lang="ja-JP" altLang="en-US" sz="800" dirty="0">
                <a:latin typeface="+mn-ea"/>
              </a:rPr>
              <a:t>　 </a:t>
            </a:r>
            <a:r>
              <a:rPr lang="en-US" altLang="ja-JP" sz="800" dirty="0">
                <a:latin typeface="+mn-ea"/>
              </a:rPr>
              <a:t>R6.11.27</a:t>
            </a:r>
            <a:r>
              <a:rPr lang="ja-JP" altLang="en-US" sz="800" dirty="0">
                <a:latin typeface="+mn-ea"/>
              </a:rPr>
              <a:t>時点の拡充事業の申請機関（</a:t>
            </a:r>
            <a:r>
              <a:rPr lang="en-US" altLang="ja-JP" sz="800" dirty="0">
                <a:latin typeface="+mn-ea"/>
              </a:rPr>
              <a:t>34</a:t>
            </a:r>
            <a:r>
              <a:rPr lang="ja-JP" altLang="en-US" sz="800" dirty="0">
                <a:latin typeface="+mn-ea"/>
              </a:rPr>
              <a:t>医療機関）</a:t>
            </a:r>
            <a:endParaRPr lang="en-US" altLang="ja-JP" sz="800" dirty="0">
              <a:latin typeface="+mn-ea"/>
            </a:endParaRPr>
          </a:p>
        </p:txBody>
      </p:sp>
      <p:grpSp>
        <p:nvGrpSpPr>
          <p:cNvPr id="67" name="グループ化 66">
            <a:extLst>
              <a:ext uri="{FF2B5EF4-FFF2-40B4-BE49-F238E27FC236}">
                <a16:creationId xmlns:a16="http://schemas.microsoft.com/office/drawing/2014/main" id="{1DCE7B3A-D5DF-4430-B418-FEE7A1F608A9}"/>
              </a:ext>
            </a:extLst>
          </p:cNvPr>
          <p:cNvGrpSpPr/>
          <p:nvPr/>
        </p:nvGrpSpPr>
        <p:grpSpPr>
          <a:xfrm>
            <a:off x="5521305" y="958752"/>
            <a:ext cx="3346379" cy="2440728"/>
            <a:chOff x="249499" y="487456"/>
            <a:chExt cx="3346379" cy="2440728"/>
          </a:xfrm>
        </p:grpSpPr>
        <p:sp>
          <p:nvSpPr>
            <p:cNvPr id="69" name="object 109">
              <a:extLst>
                <a:ext uri="{FF2B5EF4-FFF2-40B4-BE49-F238E27FC236}">
                  <a16:creationId xmlns:a16="http://schemas.microsoft.com/office/drawing/2014/main" id="{26F6819D-BEE9-47EA-82DB-31F78E31B6A9}"/>
                </a:ext>
              </a:extLst>
            </p:cNvPr>
            <p:cNvSpPr/>
            <p:nvPr/>
          </p:nvSpPr>
          <p:spPr>
            <a:xfrm>
              <a:off x="299173" y="922621"/>
              <a:ext cx="3239312" cy="375849"/>
            </a:xfrm>
            <a:prstGeom prst="rect">
              <a:avLst/>
            </a:prstGeom>
            <a:blipFill>
              <a:blip r:embed="rId4" cstate="print"/>
              <a:stretch>
                <a:fillRect/>
              </a:stretch>
            </a:blipFill>
          </p:spPr>
          <p:txBody>
            <a:bodyPr wrap="square" lIns="0" tIns="0" rIns="0" bIns="0" rtlCol="0"/>
            <a:lstStyle/>
            <a:p>
              <a:endParaRPr sz="1701" dirty="0"/>
            </a:p>
          </p:txBody>
        </p:sp>
        <p:sp>
          <p:nvSpPr>
            <p:cNvPr id="71" name="object 4">
              <a:extLst>
                <a:ext uri="{FF2B5EF4-FFF2-40B4-BE49-F238E27FC236}">
                  <a16:creationId xmlns:a16="http://schemas.microsoft.com/office/drawing/2014/main" id="{6BD679A9-D3FA-450C-AF94-040633112E11}"/>
                </a:ext>
              </a:extLst>
            </p:cNvPr>
            <p:cNvSpPr/>
            <p:nvPr/>
          </p:nvSpPr>
          <p:spPr>
            <a:xfrm>
              <a:off x="283998" y="507244"/>
              <a:ext cx="3254487" cy="2420940"/>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a:p>
          </p:txBody>
        </p:sp>
        <p:sp>
          <p:nvSpPr>
            <p:cNvPr id="72" name="object 14">
              <a:extLst>
                <a:ext uri="{FF2B5EF4-FFF2-40B4-BE49-F238E27FC236}">
                  <a16:creationId xmlns:a16="http://schemas.microsoft.com/office/drawing/2014/main" id="{BBFC7D18-C1CB-467A-A060-583A2203E168}"/>
                </a:ext>
              </a:extLst>
            </p:cNvPr>
            <p:cNvSpPr/>
            <p:nvPr/>
          </p:nvSpPr>
          <p:spPr>
            <a:xfrm>
              <a:off x="249499" y="487456"/>
              <a:ext cx="3346379" cy="575185"/>
            </a:xfrm>
            <a:prstGeom prst="rect">
              <a:avLst/>
            </a:prstGeom>
            <a:blipFill>
              <a:blip r:embed="rId5" cstate="print"/>
              <a:stretch>
                <a:fillRect/>
              </a:stretch>
            </a:blipFill>
          </p:spPr>
          <p:txBody>
            <a:bodyPr wrap="square" lIns="0" tIns="0" rIns="0" bIns="0" rtlCol="0"/>
            <a:lstStyle/>
            <a:p>
              <a:endParaRPr sz="1701" dirty="0"/>
            </a:p>
          </p:txBody>
        </p:sp>
        <p:sp>
          <p:nvSpPr>
            <p:cNvPr id="73" name="object 15">
              <a:extLst>
                <a:ext uri="{FF2B5EF4-FFF2-40B4-BE49-F238E27FC236}">
                  <a16:creationId xmlns:a16="http://schemas.microsoft.com/office/drawing/2014/main" id="{3F01C619-7C48-4BFE-A342-BE94AC6EA1B5}"/>
                </a:ext>
              </a:extLst>
            </p:cNvPr>
            <p:cNvSpPr txBox="1"/>
            <p:nvPr/>
          </p:nvSpPr>
          <p:spPr>
            <a:xfrm>
              <a:off x="1086351" y="611414"/>
              <a:ext cx="1692000" cy="216305"/>
            </a:xfrm>
            <a:prstGeom prst="rect">
              <a:avLst/>
            </a:prstGeom>
          </p:spPr>
          <p:txBody>
            <a:bodyPr vert="horz" wrap="square" lIns="0" tIns="12600" rIns="0" bIns="0" rtlCol="0">
              <a:spAutoFit/>
            </a:bodyPr>
            <a:lstStyle/>
            <a:p>
              <a:pPr marL="12000" algn="ctr">
                <a:spcBef>
                  <a:spcPts val="99"/>
                </a:spcBef>
              </a:pPr>
              <a:r>
                <a:rPr lang="ja-JP" altLang="en-US" sz="1323" b="1" spc="9" dirty="0">
                  <a:solidFill>
                    <a:srgbClr val="FFFFFF"/>
                  </a:solidFill>
                  <a:latin typeface="+mn-ea"/>
                  <a:cs typeface="HGPｺﾞｼｯｸM"/>
                </a:rPr>
                <a:t>３</a:t>
              </a:r>
              <a:r>
                <a:rPr sz="1323" b="1" spc="9" dirty="0">
                  <a:solidFill>
                    <a:srgbClr val="FFFFFF"/>
                  </a:solidFill>
                  <a:latin typeface="+mn-ea"/>
                  <a:cs typeface="HGPｺﾞｼｯｸM"/>
                </a:rPr>
                <a:t>．</a:t>
              </a:r>
              <a:r>
                <a:rPr lang="ja-JP" altLang="en-US" sz="1323" b="1" spc="5" dirty="0">
                  <a:solidFill>
                    <a:srgbClr val="FFFFFF"/>
                  </a:solidFill>
                  <a:latin typeface="+mn-ea"/>
                  <a:cs typeface="HGPｺﾞｼｯｸM"/>
                </a:rPr>
                <a:t>医療機関への支援</a:t>
              </a:r>
              <a:endParaRPr sz="1323" dirty="0">
                <a:latin typeface="+mn-ea"/>
                <a:cs typeface="HGPｺﾞｼｯｸM"/>
              </a:endParaRPr>
            </a:p>
          </p:txBody>
        </p:sp>
        <p:sp>
          <p:nvSpPr>
            <p:cNvPr id="74" name="object 89">
              <a:extLst>
                <a:ext uri="{FF2B5EF4-FFF2-40B4-BE49-F238E27FC236}">
                  <a16:creationId xmlns:a16="http://schemas.microsoft.com/office/drawing/2014/main" id="{E3FEC328-57DB-4917-8A13-5A7D652FBC93}"/>
                </a:ext>
              </a:extLst>
            </p:cNvPr>
            <p:cNvSpPr txBox="1"/>
            <p:nvPr/>
          </p:nvSpPr>
          <p:spPr>
            <a:xfrm>
              <a:off x="389173" y="1416875"/>
              <a:ext cx="2340000" cy="135228"/>
            </a:xfrm>
            <a:prstGeom prst="rect">
              <a:avLst/>
            </a:prstGeom>
          </p:spPr>
          <p:txBody>
            <a:bodyPr vert="horz" wrap="square" lIns="0" tIns="12000" rIns="0" bIns="0" rtlCol="0">
              <a:spAutoFit/>
            </a:bodyPr>
            <a:lstStyle/>
            <a:p>
              <a:pPr marL="600">
                <a:spcBef>
                  <a:spcPts val="94"/>
                </a:spcBef>
              </a:pPr>
              <a:endParaRPr sz="800" dirty="0">
                <a:solidFill>
                  <a:srgbClr val="FF0000"/>
                </a:solidFill>
                <a:latin typeface="ＭＳ Ｐゴシック" panose="020B0600070205080204" pitchFamily="50" charset="-128"/>
                <a:ea typeface="ＭＳ Ｐゴシック" panose="020B0600070205080204" pitchFamily="50" charset="-128"/>
                <a:cs typeface="Meiryo UI"/>
              </a:endParaRPr>
            </a:p>
          </p:txBody>
        </p:sp>
      </p:grpSp>
      <p:sp>
        <p:nvSpPr>
          <p:cNvPr id="51" name="object 70">
            <a:extLst>
              <a:ext uri="{FF2B5EF4-FFF2-40B4-BE49-F238E27FC236}">
                <a16:creationId xmlns:a16="http://schemas.microsoft.com/office/drawing/2014/main" id="{825BD518-927B-4ED3-9E7E-92CB1A52D2FE}"/>
              </a:ext>
            </a:extLst>
          </p:cNvPr>
          <p:cNvSpPr txBox="1"/>
          <p:nvPr/>
        </p:nvSpPr>
        <p:spPr>
          <a:xfrm>
            <a:off x="5539692" y="1397914"/>
            <a:ext cx="3348000" cy="335988"/>
          </a:xfrm>
          <a:prstGeom prst="rect">
            <a:avLst/>
          </a:prstGeom>
          <a:ln>
            <a:noFill/>
          </a:ln>
        </p:spPr>
        <p:txBody>
          <a:bodyPr vert="horz" wrap="square" lIns="0" tIns="12000" rIns="0" bIns="0" rtlCol="0" anchor="ctr">
            <a:spAutoFit/>
          </a:bodyPr>
          <a:lstStyle/>
          <a:p>
            <a:pPr marL="96602">
              <a:lnSpc>
                <a:spcPct val="150000"/>
              </a:lnSpc>
              <a:spcBef>
                <a:spcPts val="94"/>
              </a:spcBef>
            </a:pPr>
            <a:r>
              <a:rPr lang="ja-JP" altLang="en-US" sz="750" b="1" dirty="0">
                <a:latin typeface="+mn-ea"/>
                <a:cs typeface="Meiryo UI"/>
              </a:rPr>
              <a:t>① </a:t>
            </a:r>
            <a:r>
              <a:rPr sz="750" b="1" dirty="0" err="1">
                <a:latin typeface="+mn-ea"/>
                <a:cs typeface="Meiryo UI"/>
              </a:rPr>
              <a:t>多言語遠隔医療通訳</a:t>
            </a:r>
            <a:r>
              <a:rPr sz="750" b="1" spc="-5" dirty="0" err="1">
                <a:latin typeface="+mn-ea"/>
                <a:cs typeface="Meiryo UI"/>
              </a:rPr>
              <a:t>コー</a:t>
            </a:r>
            <a:r>
              <a:rPr sz="750" b="1" dirty="0" err="1">
                <a:latin typeface="+mn-ea"/>
                <a:cs typeface="Meiryo UI"/>
              </a:rPr>
              <a:t>ル</a:t>
            </a:r>
            <a:r>
              <a:rPr sz="750" b="1" spc="5" dirty="0" err="1">
                <a:latin typeface="+mn-ea"/>
                <a:cs typeface="Meiryo UI"/>
              </a:rPr>
              <a:t>セ</a:t>
            </a:r>
            <a:r>
              <a:rPr sz="750" b="1" spc="-5" dirty="0" err="1">
                <a:latin typeface="+mn-ea"/>
                <a:cs typeface="Meiryo UI"/>
              </a:rPr>
              <a:t>ンター</a:t>
            </a:r>
            <a:r>
              <a:rPr sz="750" b="1" dirty="0" err="1">
                <a:latin typeface="+mn-ea"/>
                <a:cs typeface="Meiryo UI"/>
              </a:rPr>
              <a:t>設置</a:t>
            </a:r>
            <a:r>
              <a:rPr sz="750" b="1" spc="-5" dirty="0" err="1">
                <a:latin typeface="+mn-ea"/>
                <a:cs typeface="Meiryo UI"/>
              </a:rPr>
              <a:t>・</a:t>
            </a:r>
            <a:r>
              <a:rPr sz="750" b="1" dirty="0" err="1">
                <a:latin typeface="+mn-ea"/>
                <a:cs typeface="Meiryo UI"/>
              </a:rPr>
              <a:t>運営事業</a:t>
            </a:r>
            <a:r>
              <a:rPr lang="ja-JP" altLang="en-US" sz="750" b="1" dirty="0">
                <a:latin typeface="+mn-ea"/>
                <a:cs typeface="Meiryo UI"/>
              </a:rPr>
              <a:t>　 　　　　</a:t>
            </a:r>
            <a:r>
              <a:rPr lang="ja-JP" altLang="en-US" sz="750" u="sng" dirty="0">
                <a:latin typeface="+mn-ea"/>
                <a:cs typeface="Meiryo UI"/>
              </a:rPr>
              <a:t>予算：</a:t>
            </a:r>
            <a:r>
              <a:rPr lang="en-US" altLang="ja-JP" sz="750" u="sng" dirty="0">
                <a:latin typeface="+mn-ea"/>
                <a:cs typeface="Meiryo UI"/>
              </a:rPr>
              <a:t>9,359</a:t>
            </a:r>
            <a:r>
              <a:rPr lang="ja-JP" altLang="en-US" sz="750" u="sng" dirty="0">
                <a:latin typeface="+mn-ea"/>
                <a:cs typeface="Meiryo UI"/>
              </a:rPr>
              <a:t>千円</a:t>
            </a:r>
          </a:p>
          <a:p>
            <a:pPr marL="94802">
              <a:lnSpc>
                <a:spcPct val="150000"/>
              </a:lnSpc>
            </a:pPr>
            <a:r>
              <a:rPr lang="ja-JP" altLang="en-US" sz="750" b="1" dirty="0">
                <a:latin typeface="+mn-ea"/>
                <a:cs typeface="Meiryo UI"/>
              </a:rPr>
              <a:t>② 外国人患者受入れワ</a:t>
            </a:r>
            <a:r>
              <a:rPr lang="ja-JP" altLang="en-US" sz="750" b="1" spc="-5" dirty="0">
                <a:latin typeface="+mn-ea"/>
                <a:cs typeface="Meiryo UI"/>
              </a:rPr>
              <a:t>ンス</a:t>
            </a:r>
            <a:r>
              <a:rPr lang="ja-JP" altLang="en-US" sz="750" b="1" spc="5" dirty="0">
                <a:latin typeface="+mn-ea"/>
                <a:cs typeface="Meiryo UI"/>
              </a:rPr>
              <a:t>ト</a:t>
            </a:r>
            <a:r>
              <a:rPr lang="ja-JP" altLang="en-US" sz="750" b="1" dirty="0">
                <a:latin typeface="+mn-ea"/>
                <a:cs typeface="Meiryo UI"/>
              </a:rPr>
              <a:t>ップ相談窓口設置</a:t>
            </a:r>
            <a:r>
              <a:rPr lang="ja-JP" altLang="en-US" sz="750" b="1" spc="-5" dirty="0">
                <a:latin typeface="+mn-ea"/>
                <a:cs typeface="Meiryo UI"/>
              </a:rPr>
              <a:t>・</a:t>
            </a:r>
            <a:r>
              <a:rPr lang="ja-JP" altLang="en-US" sz="750" b="1" dirty="0">
                <a:latin typeface="+mn-ea"/>
                <a:cs typeface="Meiryo UI"/>
              </a:rPr>
              <a:t>運営事業　　</a:t>
            </a:r>
            <a:r>
              <a:rPr lang="ja-JP" altLang="en-US" sz="750" u="sng" dirty="0">
                <a:latin typeface="+mn-ea"/>
                <a:cs typeface="Meiryo UI"/>
              </a:rPr>
              <a:t>予算：</a:t>
            </a:r>
            <a:r>
              <a:rPr lang="en-US" altLang="ja-JP" sz="750" u="sng" dirty="0">
                <a:latin typeface="+mn-ea"/>
                <a:cs typeface="Meiryo UI"/>
              </a:rPr>
              <a:t>6,000</a:t>
            </a:r>
            <a:r>
              <a:rPr lang="ja-JP" altLang="en-US" sz="750" u="sng" dirty="0">
                <a:latin typeface="+mn-ea"/>
                <a:cs typeface="Meiryo UI"/>
              </a:rPr>
              <a:t>千円</a:t>
            </a:r>
            <a:endParaRPr lang="ja-JP" altLang="en-US" sz="614" u="sng" dirty="0">
              <a:latin typeface="+mn-ea"/>
              <a:cs typeface="Meiryo UI"/>
            </a:endParaRPr>
          </a:p>
        </p:txBody>
      </p:sp>
      <p:sp>
        <p:nvSpPr>
          <p:cNvPr id="75" name="テキスト ボックス 74">
            <a:extLst>
              <a:ext uri="{FF2B5EF4-FFF2-40B4-BE49-F238E27FC236}">
                <a16:creationId xmlns:a16="http://schemas.microsoft.com/office/drawing/2014/main" id="{4E3F0A41-F819-41E5-A52E-2020B72163AB}"/>
              </a:ext>
            </a:extLst>
          </p:cNvPr>
          <p:cNvSpPr txBox="1"/>
          <p:nvPr/>
        </p:nvSpPr>
        <p:spPr>
          <a:xfrm>
            <a:off x="5563247" y="1773505"/>
            <a:ext cx="3240000" cy="1754326"/>
          </a:xfrm>
          <a:prstGeom prst="rect">
            <a:avLst/>
          </a:prstGeom>
          <a:noFill/>
        </p:spPr>
        <p:txBody>
          <a:bodyPr wrap="square">
            <a:spAutoFit/>
          </a:bodyPr>
          <a:lstStyle/>
          <a:p>
            <a:r>
              <a:rPr lang="ja-JP" altLang="en-US" sz="700" dirty="0">
                <a:latin typeface="+mn-ea"/>
              </a:rPr>
              <a:t>① 府内医療機関・薬局における外国人患者の受入れが円滑に進むよう、医療</a:t>
            </a:r>
            <a:endParaRPr lang="en-US" altLang="ja-JP" sz="700" dirty="0">
              <a:latin typeface="+mn-ea"/>
            </a:endParaRPr>
          </a:p>
          <a:p>
            <a:r>
              <a:rPr lang="ja-JP" altLang="en-US" sz="700" dirty="0">
                <a:latin typeface="+mn-ea"/>
              </a:rPr>
              <a:t>　　機関・薬局向けに８言語対応の多言語遠隔医療通訳サービスを実施</a:t>
            </a:r>
            <a:endParaRPr lang="en-US" altLang="ja-JP" sz="700" dirty="0">
              <a:latin typeface="+mn-ea"/>
            </a:endParaRPr>
          </a:p>
          <a:p>
            <a:r>
              <a:rPr lang="ja-JP" altLang="en-US" sz="700" dirty="0">
                <a:latin typeface="+mn-ea"/>
              </a:rPr>
              <a:t>　　（</a:t>
            </a:r>
            <a:r>
              <a:rPr lang="en-US" altLang="ja-JP" sz="700" dirty="0">
                <a:latin typeface="+mn-ea"/>
              </a:rPr>
              <a:t>R6.6</a:t>
            </a:r>
            <a:r>
              <a:rPr lang="ja-JP" altLang="en-US" sz="700" dirty="0">
                <a:latin typeface="+mn-ea"/>
              </a:rPr>
              <a:t>～ビデオ通訳開始）</a:t>
            </a:r>
          </a:p>
          <a:p>
            <a:endParaRPr lang="en-US" altLang="ja-JP" sz="300" dirty="0">
              <a:latin typeface="+mn-ea"/>
            </a:endParaRPr>
          </a:p>
          <a:p>
            <a:r>
              <a:rPr lang="ja-JP" altLang="en-US" sz="700" dirty="0">
                <a:latin typeface="+mn-ea"/>
              </a:rPr>
              <a:t>　・委託事業者：メディフォン株式会社</a:t>
            </a:r>
          </a:p>
          <a:p>
            <a:r>
              <a:rPr lang="ja-JP" altLang="en-US" sz="700" dirty="0">
                <a:latin typeface="+mn-ea"/>
              </a:rPr>
              <a:t>　・対応言語：英語、中国語、韓国語、スペイン語、ポルトガル語、</a:t>
            </a:r>
            <a:endParaRPr lang="en-US" altLang="ja-JP" sz="700" dirty="0">
              <a:latin typeface="+mn-ea"/>
            </a:endParaRPr>
          </a:p>
          <a:p>
            <a:r>
              <a:rPr lang="en-US" altLang="ja-JP" sz="700" dirty="0">
                <a:latin typeface="+mn-ea"/>
              </a:rPr>
              <a:t>   </a:t>
            </a:r>
            <a:r>
              <a:rPr lang="ja-JP" altLang="en-US" sz="700" dirty="0">
                <a:latin typeface="+mn-ea"/>
              </a:rPr>
              <a:t>ベトナム語、タイ語、フランス語（</a:t>
            </a:r>
            <a:r>
              <a:rPr lang="en-US" altLang="ja-JP" sz="700" dirty="0">
                <a:latin typeface="+mn-ea"/>
              </a:rPr>
              <a:t>R6.6</a:t>
            </a:r>
            <a:r>
              <a:rPr lang="ja-JP" altLang="en-US" sz="700" dirty="0">
                <a:latin typeface="+mn-ea"/>
              </a:rPr>
              <a:t>～）</a:t>
            </a:r>
          </a:p>
          <a:p>
            <a:r>
              <a:rPr lang="ja-JP" altLang="en-US" sz="700" dirty="0">
                <a:latin typeface="+mn-ea"/>
              </a:rPr>
              <a:t>　・利用実績　 ：２，７２８件（令和７年１月末現在）</a:t>
            </a:r>
          </a:p>
          <a:p>
            <a:r>
              <a:rPr lang="ja-JP" altLang="en-US" sz="700" dirty="0">
                <a:latin typeface="+mn-ea"/>
              </a:rPr>
              <a:t>　・利用機関数：４０機関（令和７年１月末現在）</a:t>
            </a:r>
            <a:endParaRPr lang="en-US" altLang="ja-JP" sz="700" dirty="0">
              <a:latin typeface="+mn-ea"/>
            </a:endParaRPr>
          </a:p>
          <a:p>
            <a:endParaRPr lang="en-US" altLang="ja-JP" sz="300" dirty="0">
              <a:latin typeface="+mn-ea"/>
            </a:endParaRPr>
          </a:p>
          <a:p>
            <a:r>
              <a:rPr lang="ja-JP" altLang="en-US" sz="700" dirty="0">
                <a:latin typeface="+mn-ea"/>
              </a:rPr>
              <a:t>② 医療機関や薬局等から寄せられる、外国人対応に関する日常的な</a:t>
            </a:r>
            <a:endParaRPr lang="en-US" altLang="ja-JP" sz="700" dirty="0">
              <a:latin typeface="+mn-ea"/>
            </a:endParaRPr>
          </a:p>
          <a:p>
            <a:r>
              <a:rPr lang="en-US" altLang="ja-JP" sz="700" dirty="0">
                <a:latin typeface="+mn-ea"/>
              </a:rPr>
              <a:t>    </a:t>
            </a:r>
            <a:r>
              <a:rPr lang="ja-JP" altLang="en-US" sz="700" dirty="0">
                <a:latin typeface="+mn-ea"/>
              </a:rPr>
              <a:t>相談や複雑な課題にも対応できる相談窓口を設置　</a:t>
            </a:r>
          </a:p>
          <a:p>
            <a:endParaRPr lang="ja-JP" altLang="en-US" sz="300" dirty="0">
              <a:latin typeface="+mn-ea"/>
            </a:endParaRPr>
          </a:p>
          <a:p>
            <a:r>
              <a:rPr lang="ja-JP" altLang="en-US" sz="700" dirty="0">
                <a:latin typeface="+mn-ea"/>
              </a:rPr>
              <a:t>　・委託事業者：日本エマージェンシーアシスタンス株式会社　　　　　　</a:t>
            </a:r>
          </a:p>
          <a:p>
            <a:r>
              <a:rPr lang="ja-JP" altLang="en-US" sz="700" dirty="0">
                <a:latin typeface="+mn-ea"/>
              </a:rPr>
              <a:t>　・利用実績　 ：２２件（令和７年１月末現在）</a:t>
            </a:r>
          </a:p>
          <a:p>
            <a:r>
              <a:rPr lang="ja-JP" altLang="en-US" sz="700" dirty="0">
                <a:latin typeface="+mn-ea"/>
              </a:rPr>
              <a:t>　・利用機関数：１６機関（令和７年１月末現在）</a:t>
            </a:r>
          </a:p>
          <a:p>
            <a:endParaRPr lang="ja-JP" altLang="en-US" sz="800" dirty="0">
              <a:latin typeface="+mn-ea"/>
            </a:endParaRPr>
          </a:p>
        </p:txBody>
      </p:sp>
      <p:grpSp>
        <p:nvGrpSpPr>
          <p:cNvPr id="85" name="グループ化 84">
            <a:extLst>
              <a:ext uri="{FF2B5EF4-FFF2-40B4-BE49-F238E27FC236}">
                <a16:creationId xmlns:a16="http://schemas.microsoft.com/office/drawing/2014/main" id="{2AC172B3-A482-4B48-BCC2-CA8C325D730B}"/>
              </a:ext>
            </a:extLst>
          </p:cNvPr>
          <p:cNvGrpSpPr/>
          <p:nvPr/>
        </p:nvGrpSpPr>
        <p:grpSpPr>
          <a:xfrm>
            <a:off x="285977" y="3494382"/>
            <a:ext cx="3346379" cy="2935788"/>
            <a:chOff x="249499" y="487456"/>
            <a:chExt cx="3346379" cy="2935788"/>
          </a:xfrm>
        </p:grpSpPr>
        <p:sp>
          <p:nvSpPr>
            <p:cNvPr id="86" name="object 109">
              <a:extLst>
                <a:ext uri="{FF2B5EF4-FFF2-40B4-BE49-F238E27FC236}">
                  <a16:creationId xmlns:a16="http://schemas.microsoft.com/office/drawing/2014/main" id="{4FB5CC44-753B-4A31-9482-54602E95D1F4}"/>
                </a:ext>
              </a:extLst>
            </p:cNvPr>
            <p:cNvSpPr/>
            <p:nvPr/>
          </p:nvSpPr>
          <p:spPr>
            <a:xfrm>
              <a:off x="299173" y="922621"/>
              <a:ext cx="3239312" cy="375849"/>
            </a:xfrm>
            <a:prstGeom prst="rect">
              <a:avLst/>
            </a:prstGeom>
            <a:blipFill>
              <a:blip r:embed="rId4" cstate="print"/>
              <a:stretch>
                <a:fillRect/>
              </a:stretch>
            </a:blipFill>
          </p:spPr>
          <p:txBody>
            <a:bodyPr wrap="square" lIns="0" tIns="0" rIns="0" bIns="0" rtlCol="0"/>
            <a:lstStyle/>
            <a:p>
              <a:endParaRPr sz="1701" dirty="0"/>
            </a:p>
          </p:txBody>
        </p:sp>
        <p:sp>
          <p:nvSpPr>
            <p:cNvPr id="87" name="object 4">
              <a:extLst>
                <a:ext uri="{FF2B5EF4-FFF2-40B4-BE49-F238E27FC236}">
                  <a16:creationId xmlns:a16="http://schemas.microsoft.com/office/drawing/2014/main" id="{59DAF2F9-A748-4BA6-86C8-8408E020B0E4}"/>
                </a:ext>
              </a:extLst>
            </p:cNvPr>
            <p:cNvSpPr/>
            <p:nvPr/>
          </p:nvSpPr>
          <p:spPr>
            <a:xfrm>
              <a:off x="283998" y="507244"/>
              <a:ext cx="3254487" cy="2916000"/>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a:p>
          </p:txBody>
        </p:sp>
        <p:sp>
          <p:nvSpPr>
            <p:cNvPr id="88" name="object 14">
              <a:extLst>
                <a:ext uri="{FF2B5EF4-FFF2-40B4-BE49-F238E27FC236}">
                  <a16:creationId xmlns:a16="http://schemas.microsoft.com/office/drawing/2014/main" id="{E57196AE-A598-470D-827E-C256D7FFA2EE}"/>
                </a:ext>
              </a:extLst>
            </p:cNvPr>
            <p:cNvSpPr/>
            <p:nvPr/>
          </p:nvSpPr>
          <p:spPr>
            <a:xfrm>
              <a:off x="249499" y="487456"/>
              <a:ext cx="3346379" cy="575185"/>
            </a:xfrm>
            <a:prstGeom prst="rect">
              <a:avLst/>
            </a:prstGeom>
            <a:blipFill>
              <a:blip r:embed="rId5" cstate="print"/>
              <a:stretch>
                <a:fillRect/>
              </a:stretch>
            </a:blipFill>
          </p:spPr>
          <p:txBody>
            <a:bodyPr wrap="square" lIns="0" tIns="0" rIns="0" bIns="0" rtlCol="0"/>
            <a:lstStyle/>
            <a:p>
              <a:endParaRPr sz="1701" dirty="0"/>
            </a:p>
          </p:txBody>
        </p:sp>
        <p:sp>
          <p:nvSpPr>
            <p:cNvPr id="90" name="object 15">
              <a:extLst>
                <a:ext uri="{FF2B5EF4-FFF2-40B4-BE49-F238E27FC236}">
                  <a16:creationId xmlns:a16="http://schemas.microsoft.com/office/drawing/2014/main" id="{EFD9C5DC-C72F-41EF-8CF4-C2E83FE566DF}"/>
                </a:ext>
              </a:extLst>
            </p:cNvPr>
            <p:cNvSpPr txBox="1"/>
            <p:nvPr/>
          </p:nvSpPr>
          <p:spPr>
            <a:xfrm>
              <a:off x="1086351" y="611414"/>
              <a:ext cx="1692000" cy="216305"/>
            </a:xfrm>
            <a:prstGeom prst="rect">
              <a:avLst/>
            </a:prstGeom>
          </p:spPr>
          <p:txBody>
            <a:bodyPr vert="horz" wrap="square" lIns="0" tIns="12600" rIns="0" bIns="0" rtlCol="0">
              <a:spAutoFit/>
            </a:bodyPr>
            <a:lstStyle/>
            <a:p>
              <a:pPr marL="12000" algn="ctr">
                <a:spcBef>
                  <a:spcPts val="99"/>
                </a:spcBef>
              </a:pPr>
              <a:r>
                <a:rPr lang="ja-JP" altLang="en-US" sz="1323" b="1" spc="9" dirty="0">
                  <a:solidFill>
                    <a:srgbClr val="FFFFFF"/>
                  </a:solidFill>
                  <a:latin typeface="+mn-ea"/>
                  <a:cs typeface="HGPｺﾞｼｯｸM"/>
                </a:rPr>
                <a:t>４</a:t>
              </a:r>
              <a:r>
                <a:rPr sz="1323" b="1" spc="9" dirty="0">
                  <a:solidFill>
                    <a:srgbClr val="FFFFFF"/>
                  </a:solidFill>
                  <a:latin typeface="+mn-ea"/>
                  <a:cs typeface="HGPｺﾞｼｯｸM"/>
                </a:rPr>
                <a:t>．</a:t>
              </a:r>
              <a:r>
                <a:rPr lang="ja-JP" altLang="en-US" sz="1323" b="1" spc="5" dirty="0">
                  <a:solidFill>
                    <a:srgbClr val="FFFFFF"/>
                  </a:solidFill>
                  <a:latin typeface="+mn-ea"/>
                  <a:cs typeface="HGPｺﾞｼｯｸM"/>
                </a:rPr>
                <a:t>医療機関の拡充</a:t>
              </a:r>
              <a:endParaRPr sz="1323" dirty="0">
                <a:latin typeface="+mn-ea"/>
                <a:cs typeface="HGPｺﾞｼｯｸM"/>
              </a:endParaRPr>
            </a:p>
          </p:txBody>
        </p:sp>
        <p:sp>
          <p:nvSpPr>
            <p:cNvPr id="91" name="object 89">
              <a:extLst>
                <a:ext uri="{FF2B5EF4-FFF2-40B4-BE49-F238E27FC236}">
                  <a16:creationId xmlns:a16="http://schemas.microsoft.com/office/drawing/2014/main" id="{CFD557CE-C6B7-4D04-92E3-8B5D0A50F31C}"/>
                </a:ext>
              </a:extLst>
            </p:cNvPr>
            <p:cNvSpPr txBox="1"/>
            <p:nvPr/>
          </p:nvSpPr>
          <p:spPr>
            <a:xfrm>
              <a:off x="389173" y="1416875"/>
              <a:ext cx="2340000" cy="135228"/>
            </a:xfrm>
            <a:prstGeom prst="rect">
              <a:avLst/>
            </a:prstGeom>
          </p:spPr>
          <p:txBody>
            <a:bodyPr vert="horz" wrap="square" lIns="0" tIns="12000" rIns="0" bIns="0" rtlCol="0">
              <a:spAutoFit/>
            </a:bodyPr>
            <a:lstStyle/>
            <a:p>
              <a:pPr marL="600">
                <a:spcBef>
                  <a:spcPts val="94"/>
                </a:spcBef>
              </a:pPr>
              <a:endParaRPr sz="800" dirty="0">
                <a:solidFill>
                  <a:srgbClr val="FF0000"/>
                </a:solidFill>
                <a:latin typeface="ＭＳ Ｐゴシック" panose="020B0600070205080204" pitchFamily="50" charset="-128"/>
                <a:ea typeface="ＭＳ Ｐゴシック" panose="020B0600070205080204" pitchFamily="50" charset="-128"/>
                <a:cs typeface="Meiryo UI"/>
              </a:endParaRPr>
            </a:p>
          </p:txBody>
        </p:sp>
      </p:grpSp>
      <p:sp>
        <p:nvSpPr>
          <p:cNvPr id="93" name="object 50">
            <a:extLst>
              <a:ext uri="{FF2B5EF4-FFF2-40B4-BE49-F238E27FC236}">
                <a16:creationId xmlns:a16="http://schemas.microsoft.com/office/drawing/2014/main" id="{29DC0A0F-CDE2-4874-812A-C29708AA0FCA}"/>
              </a:ext>
            </a:extLst>
          </p:cNvPr>
          <p:cNvSpPr txBox="1"/>
          <p:nvPr/>
        </p:nvSpPr>
        <p:spPr>
          <a:xfrm>
            <a:off x="687719" y="3986989"/>
            <a:ext cx="2520000" cy="273727"/>
          </a:xfrm>
          <a:prstGeom prst="rect">
            <a:avLst/>
          </a:prstGeom>
        </p:spPr>
        <p:txBody>
          <a:bodyPr vert="horz" wrap="square" lIns="0" tIns="12000" rIns="0" bIns="0" rtlCol="0">
            <a:spAutoFit/>
          </a:bodyPr>
          <a:lstStyle/>
          <a:p>
            <a:pPr marL="16200" algn="ctr">
              <a:spcBef>
                <a:spcPts val="94"/>
              </a:spcBef>
            </a:pPr>
            <a:r>
              <a:rPr lang="ja-JP" altLang="en-US" sz="850" b="1" dirty="0">
                <a:latin typeface="+mn-ea"/>
                <a:cs typeface="Meiryo UI"/>
              </a:rPr>
              <a:t>外国人受入れ医療機関拡充事業</a:t>
            </a:r>
            <a:endParaRPr lang="ja-JP" altLang="en-US" sz="850" dirty="0">
              <a:latin typeface="+mn-ea"/>
              <a:cs typeface="Meiryo UI"/>
            </a:endParaRPr>
          </a:p>
          <a:p>
            <a:pPr marL="18000" algn="ctr"/>
            <a:r>
              <a:rPr lang="ja-JP" altLang="en-US" sz="850" u="sng" dirty="0">
                <a:uFill>
                  <a:solidFill>
                    <a:srgbClr val="000000"/>
                  </a:solidFill>
                </a:uFill>
                <a:latin typeface="+mn-ea"/>
                <a:cs typeface="Meiryo UI"/>
              </a:rPr>
              <a:t>予算：</a:t>
            </a:r>
            <a:r>
              <a:rPr lang="en-US" altLang="ja-JP" sz="850" u="sng" dirty="0">
                <a:uFill>
                  <a:solidFill>
                    <a:srgbClr val="000000"/>
                  </a:solidFill>
                </a:uFill>
                <a:latin typeface="+mn-ea"/>
                <a:cs typeface="Meiryo UI"/>
              </a:rPr>
              <a:t>50,000</a:t>
            </a:r>
            <a:r>
              <a:rPr lang="ja-JP" altLang="en-US" sz="850" u="sng" dirty="0">
                <a:uFill>
                  <a:solidFill>
                    <a:srgbClr val="000000"/>
                  </a:solidFill>
                </a:uFill>
                <a:latin typeface="+mn-ea"/>
                <a:cs typeface="Meiryo UI"/>
              </a:rPr>
              <a:t>千円</a:t>
            </a:r>
            <a:endParaRPr lang="ja-JP" altLang="en-US" sz="850" dirty="0">
              <a:latin typeface="+mn-ea"/>
              <a:cs typeface="Meiryo UI"/>
            </a:endParaRPr>
          </a:p>
        </p:txBody>
      </p:sp>
      <p:sp>
        <p:nvSpPr>
          <p:cNvPr id="95" name="object 89">
            <a:extLst>
              <a:ext uri="{FF2B5EF4-FFF2-40B4-BE49-F238E27FC236}">
                <a16:creationId xmlns:a16="http://schemas.microsoft.com/office/drawing/2014/main" id="{EC019609-E755-4586-930D-32A0C36C220A}"/>
              </a:ext>
            </a:extLst>
          </p:cNvPr>
          <p:cNvSpPr txBox="1"/>
          <p:nvPr/>
        </p:nvSpPr>
        <p:spPr>
          <a:xfrm>
            <a:off x="327719" y="4332148"/>
            <a:ext cx="3240000" cy="2174248"/>
          </a:xfrm>
          <a:prstGeom prst="rect">
            <a:avLst/>
          </a:prstGeom>
        </p:spPr>
        <p:txBody>
          <a:bodyPr vert="horz" wrap="square" lIns="0" tIns="12000" rIns="0" bIns="0" rtlCol="0">
            <a:spAutoFit/>
          </a:bodyPr>
          <a:lstStyle/>
          <a:p>
            <a:pPr marL="600">
              <a:spcBef>
                <a:spcPts val="94"/>
              </a:spcBef>
            </a:pPr>
            <a:r>
              <a:rPr lang="ja-JP" altLang="en-US" sz="800" dirty="0">
                <a:solidFill>
                  <a:srgbClr val="FF0000"/>
                </a:solidFill>
                <a:latin typeface="ＭＳ Ｐゴシック" panose="020B0600070205080204" pitchFamily="50" charset="-128"/>
                <a:ea typeface="ＭＳ Ｐゴシック" panose="020B0600070205080204" pitchFamily="50" charset="-128"/>
                <a:cs typeface="Meiryo UI"/>
              </a:rPr>
              <a:t>　</a:t>
            </a:r>
            <a:r>
              <a:rPr lang="ja-JP" altLang="en-US" sz="750" dirty="0">
                <a:latin typeface="+mn-ea"/>
                <a:cs typeface="Meiryo UI"/>
              </a:rPr>
              <a:t>増加する来阪外国人の医療需要に対応するため、医療機関において外国人</a:t>
            </a:r>
            <a:endParaRPr lang="en-US" altLang="ja-JP" sz="750" dirty="0">
              <a:latin typeface="+mn-ea"/>
              <a:cs typeface="Meiryo UI"/>
            </a:endParaRPr>
          </a:p>
          <a:p>
            <a:pPr marL="600">
              <a:spcBef>
                <a:spcPts val="94"/>
              </a:spcBef>
            </a:pPr>
            <a:r>
              <a:rPr lang="ja-JP" altLang="en-US" sz="750" dirty="0">
                <a:latin typeface="+mn-ea"/>
                <a:cs typeface="Meiryo UI"/>
              </a:rPr>
              <a:t>　患者を受入れる環境整備を行うための補助を実施し</a:t>
            </a:r>
            <a:r>
              <a:rPr lang="ja-JP" altLang="en-US" sz="750" b="0" i="0" dirty="0">
                <a:effectLst/>
                <a:latin typeface="+mn-ea"/>
              </a:rPr>
              <a:t>、外国人患者受入れ医療</a:t>
            </a:r>
            <a:endParaRPr lang="en-US" altLang="ja-JP" sz="750" b="0" i="0" dirty="0">
              <a:effectLst/>
              <a:latin typeface="+mn-ea"/>
            </a:endParaRPr>
          </a:p>
          <a:p>
            <a:pPr marL="600">
              <a:spcBef>
                <a:spcPts val="94"/>
              </a:spcBef>
            </a:pPr>
            <a:r>
              <a:rPr lang="ja-JP" altLang="en-US" sz="750" dirty="0">
                <a:latin typeface="+mn-ea"/>
              </a:rPr>
              <a:t>　</a:t>
            </a:r>
            <a:r>
              <a:rPr lang="ja-JP" altLang="en-US" sz="750" b="0" i="0" dirty="0">
                <a:effectLst/>
                <a:latin typeface="+mn-ea"/>
              </a:rPr>
              <a:t>機関を拡充</a:t>
            </a:r>
            <a:endParaRPr lang="en-US" altLang="ja-JP" sz="750" dirty="0">
              <a:latin typeface="+mn-ea"/>
              <a:cs typeface="Meiryo UI"/>
            </a:endParaRPr>
          </a:p>
          <a:p>
            <a:pPr marL="600">
              <a:spcBef>
                <a:spcPts val="94"/>
              </a:spcBef>
            </a:pPr>
            <a:endParaRPr lang="en-US" altLang="ja-JP" sz="30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ＭＳ Ｐゴシック" panose="020B0600070205080204" pitchFamily="50" charset="-128"/>
                <a:ea typeface="ＭＳ Ｐゴシック" panose="020B0600070205080204" pitchFamily="50" charset="-128"/>
                <a:cs typeface="Meiryo UI"/>
              </a:rPr>
              <a:t>  ○補助対象事業</a:t>
            </a:r>
            <a:endParaRPr lang="en-US" altLang="ja-JP" sz="7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ＭＳ Ｐゴシック" panose="020B0600070205080204" pitchFamily="50" charset="-128"/>
                <a:ea typeface="ＭＳ Ｐゴシック" panose="020B0600070205080204" pitchFamily="50" charset="-128"/>
                <a:cs typeface="Meiryo UI"/>
              </a:rPr>
              <a:t>　　・医療機関における外国人患者受入れに必要な医療通訳を利用するための</a:t>
            </a:r>
            <a:endParaRPr lang="en-US" altLang="ja-JP" sz="7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ＭＳ Ｐゴシック" panose="020B0600070205080204" pitchFamily="50" charset="-128"/>
                <a:ea typeface="ＭＳ Ｐゴシック" panose="020B0600070205080204" pitchFamily="50" charset="-128"/>
                <a:cs typeface="Meiryo UI"/>
              </a:rPr>
              <a:t>　　　備品等や多言語対応のデジタルサイネージ等の備品購入に要する費用</a:t>
            </a:r>
            <a:endParaRPr lang="en-US" altLang="ja-JP" sz="7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en-US" altLang="ja-JP" sz="30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ＭＳ Ｐゴシック" panose="020B0600070205080204" pitchFamily="50" charset="-128"/>
                <a:ea typeface="ＭＳ Ｐゴシック" panose="020B0600070205080204" pitchFamily="50" charset="-128"/>
                <a:cs typeface="Meiryo UI"/>
              </a:rPr>
              <a:t> ○補助基準額</a:t>
            </a:r>
            <a:endParaRPr lang="en-US" altLang="ja-JP" sz="75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ＭＳ Ｐゴシック" panose="020B0600070205080204" pitchFamily="50" charset="-128"/>
                <a:ea typeface="ＭＳ Ｐゴシック" panose="020B0600070205080204" pitchFamily="50" charset="-128"/>
                <a:cs typeface="Meiryo UI"/>
              </a:rPr>
              <a:t>　　・</a:t>
            </a:r>
            <a:r>
              <a:rPr lang="en-US" altLang="ja-JP" sz="750">
                <a:latin typeface="ＭＳ Ｐゴシック" panose="020B0600070205080204" pitchFamily="50" charset="-128"/>
                <a:ea typeface="ＭＳ Ｐゴシック" panose="020B0600070205080204" pitchFamily="50" charset="-128"/>
                <a:cs typeface="Meiryo UI"/>
              </a:rPr>
              <a:t>100</a:t>
            </a:r>
            <a:r>
              <a:rPr lang="ja-JP" altLang="en-US" sz="750">
                <a:latin typeface="ＭＳ Ｐゴシック" panose="020B0600070205080204" pitchFamily="50" charset="-128"/>
                <a:ea typeface="ＭＳ Ｐゴシック" panose="020B0600070205080204" pitchFamily="50" charset="-128"/>
                <a:cs typeface="Meiryo UI"/>
              </a:rPr>
              <a:t>万円</a:t>
            </a:r>
            <a:r>
              <a:rPr lang="en-US" altLang="ja-JP" sz="750" dirty="0">
                <a:latin typeface="ＭＳ Ｐゴシック" panose="020B0600070205080204" pitchFamily="50" charset="-128"/>
                <a:ea typeface="ＭＳ Ｐゴシック" panose="020B0600070205080204" pitchFamily="50" charset="-128"/>
                <a:cs typeface="Meiryo UI"/>
              </a:rPr>
              <a:t>/</a:t>
            </a:r>
            <a:r>
              <a:rPr lang="ja-JP" altLang="en-US" sz="750" dirty="0">
                <a:latin typeface="ＭＳ Ｐゴシック" panose="020B0600070205080204" pitchFamily="50" charset="-128"/>
                <a:ea typeface="ＭＳ Ｐゴシック" panose="020B0600070205080204" pitchFamily="50" charset="-128"/>
                <a:cs typeface="Meiryo UI"/>
              </a:rPr>
              <a:t>医療機関１カ所あたり</a:t>
            </a:r>
            <a:endParaRPr lang="en-US" altLang="ja-JP" sz="750" dirty="0">
              <a:latin typeface="ＭＳ Ｐゴシック" panose="020B0600070205080204" pitchFamily="50" charset="-128"/>
              <a:ea typeface="ＭＳ Ｐゴシック" panose="020B0600070205080204" pitchFamily="50" charset="-128"/>
              <a:cs typeface="Meiryo UI"/>
            </a:endParaRPr>
          </a:p>
          <a:p>
            <a:pPr marL="600">
              <a:spcBef>
                <a:spcPts val="94"/>
              </a:spcBef>
            </a:pPr>
            <a:endParaRPr lang="ja-JP" altLang="en-US" sz="300" dirty="0">
              <a:latin typeface="ＭＳ Ｐゴシック" panose="020B0600070205080204" pitchFamily="50" charset="-128"/>
              <a:ea typeface="ＭＳ Ｐゴシック" panose="020B0600070205080204" pitchFamily="50" charset="-128"/>
              <a:cs typeface="Meiryo UI"/>
            </a:endParaRPr>
          </a:p>
          <a:p>
            <a:pPr marL="600">
              <a:spcBef>
                <a:spcPts val="94"/>
              </a:spcBef>
            </a:pPr>
            <a:r>
              <a:rPr lang="ja-JP" altLang="en-US" sz="750" dirty="0">
                <a:latin typeface="+mn-ea"/>
                <a:cs typeface="Meiryo UI"/>
              </a:rPr>
              <a:t>　○１次募集</a:t>
            </a:r>
            <a:endParaRPr lang="en-US" altLang="ja-JP" sz="750" dirty="0">
              <a:latin typeface="+mn-ea"/>
              <a:cs typeface="Meiryo UI"/>
            </a:endParaRPr>
          </a:p>
          <a:p>
            <a:pPr marL="600">
              <a:spcBef>
                <a:spcPts val="94"/>
              </a:spcBef>
            </a:pPr>
            <a:r>
              <a:rPr lang="ja-JP" altLang="en-US" sz="750" b="0" i="0" dirty="0">
                <a:effectLst/>
                <a:latin typeface="+mn-ea"/>
              </a:rPr>
              <a:t>　　・申請期間　 ：令和</a:t>
            </a:r>
            <a:r>
              <a:rPr lang="ja-JP" altLang="en-US" sz="750" dirty="0">
                <a:latin typeface="+mn-ea"/>
              </a:rPr>
              <a:t>６</a:t>
            </a:r>
            <a:r>
              <a:rPr lang="ja-JP" altLang="en-US" sz="750" b="0" i="0" dirty="0">
                <a:effectLst/>
                <a:latin typeface="+mn-ea"/>
              </a:rPr>
              <a:t>年</a:t>
            </a:r>
            <a:r>
              <a:rPr lang="ja-JP" altLang="en-US" sz="750" dirty="0">
                <a:latin typeface="+mn-ea"/>
              </a:rPr>
              <a:t>６</a:t>
            </a:r>
            <a:r>
              <a:rPr lang="ja-JP" altLang="en-US" sz="750" b="0" i="0" dirty="0">
                <a:effectLst/>
                <a:latin typeface="+mn-ea"/>
              </a:rPr>
              <a:t>月</a:t>
            </a:r>
            <a:r>
              <a:rPr lang="en-US" altLang="ja-JP" sz="750" b="0" i="0" dirty="0">
                <a:effectLst/>
                <a:latin typeface="+mn-ea"/>
              </a:rPr>
              <a:t>21</a:t>
            </a:r>
            <a:r>
              <a:rPr lang="ja-JP" altLang="en-US" sz="750" b="0" i="0" dirty="0">
                <a:effectLst/>
                <a:latin typeface="+mn-ea"/>
              </a:rPr>
              <a:t>日から令和</a:t>
            </a:r>
            <a:r>
              <a:rPr lang="ja-JP" altLang="en-US" sz="750" dirty="0">
                <a:latin typeface="+mn-ea"/>
              </a:rPr>
              <a:t>６</a:t>
            </a:r>
            <a:r>
              <a:rPr lang="ja-JP" altLang="en-US" sz="750" b="0" i="0" dirty="0">
                <a:effectLst/>
                <a:latin typeface="+mn-ea"/>
              </a:rPr>
              <a:t>年</a:t>
            </a:r>
            <a:r>
              <a:rPr lang="ja-JP" altLang="en-US" sz="750" dirty="0">
                <a:latin typeface="+mn-ea"/>
              </a:rPr>
              <a:t>７</a:t>
            </a:r>
            <a:r>
              <a:rPr lang="ja-JP" altLang="en-US" sz="750" b="0" i="0" dirty="0">
                <a:effectLst/>
                <a:latin typeface="+mn-ea"/>
              </a:rPr>
              <a:t>月</a:t>
            </a:r>
            <a:r>
              <a:rPr lang="en-US" altLang="ja-JP" sz="750" b="0" i="0" dirty="0">
                <a:effectLst/>
                <a:latin typeface="+mn-ea"/>
              </a:rPr>
              <a:t>19</a:t>
            </a:r>
            <a:r>
              <a:rPr lang="ja-JP" altLang="en-US" sz="750" b="0" i="0" dirty="0">
                <a:effectLst/>
                <a:latin typeface="+mn-ea"/>
              </a:rPr>
              <a:t>日まで</a:t>
            </a:r>
            <a:endParaRPr lang="en-US" altLang="ja-JP" sz="750" b="0" i="0" dirty="0">
              <a:effectLst/>
              <a:latin typeface="+mn-ea"/>
            </a:endParaRPr>
          </a:p>
          <a:p>
            <a:pPr marL="600">
              <a:spcBef>
                <a:spcPts val="94"/>
              </a:spcBef>
            </a:pPr>
            <a:r>
              <a:rPr lang="ja-JP" altLang="en-US" sz="750" dirty="0">
                <a:latin typeface="+mn-ea"/>
              </a:rPr>
              <a:t>　　・申請機関数：３４医療機関</a:t>
            </a:r>
            <a:endParaRPr lang="en-US" altLang="ja-JP" sz="750" dirty="0">
              <a:latin typeface="+mn-ea"/>
            </a:endParaRPr>
          </a:p>
          <a:p>
            <a:pPr marL="600">
              <a:spcBef>
                <a:spcPts val="94"/>
              </a:spcBef>
            </a:pPr>
            <a:endParaRPr lang="en-US" altLang="ja-JP" sz="300" b="0" i="0" dirty="0">
              <a:effectLst/>
              <a:latin typeface="+mn-ea"/>
            </a:endParaRPr>
          </a:p>
          <a:p>
            <a:pPr marL="600">
              <a:spcBef>
                <a:spcPts val="94"/>
              </a:spcBef>
            </a:pPr>
            <a:r>
              <a:rPr lang="ja-JP" altLang="en-US" sz="750" dirty="0">
                <a:latin typeface="+mn-ea"/>
                <a:cs typeface="Meiryo UI"/>
              </a:rPr>
              <a:t>　○２次募集</a:t>
            </a:r>
            <a:endParaRPr lang="en-US" altLang="ja-JP" sz="750" dirty="0">
              <a:latin typeface="+mn-ea"/>
              <a:cs typeface="Meiryo UI"/>
            </a:endParaRPr>
          </a:p>
          <a:p>
            <a:pPr marL="600">
              <a:spcBef>
                <a:spcPts val="94"/>
              </a:spcBef>
            </a:pPr>
            <a:r>
              <a:rPr lang="ja-JP" altLang="en-US" sz="750" dirty="0">
                <a:latin typeface="+mn-ea"/>
              </a:rPr>
              <a:t>　　・申請期間：</a:t>
            </a:r>
            <a:r>
              <a:rPr lang="ja-JP" altLang="en-US" sz="750" b="0" i="0" dirty="0">
                <a:effectLst/>
                <a:latin typeface="+mn-ea"/>
              </a:rPr>
              <a:t>令和</a:t>
            </a:r>
            <a:r>
              <a:rPr lang="ja-JP" altLang="en-US" sz="750" dirty="0">
                <a:latin typeface="+mn-ea"/>
              </a:rPr>
              <a:t>６</a:t>
            </a:r>
            <a:r>
              <a:rPr lang="ja-JP" altLang="en-US" sz="750" b="0" i="0" dirty="0">
                <a:effectLst/>
                <a:latin typeface="+mn-ea"/>
              </a:rPr>
              <a:t>年</a:t>
            </a:r>
            <a:r>
              <a:rPr lang="en-US" altLang="ja-JP" sz="750" b="0" i="0" dirty="0">
                <a:effectLst/>
                <a:latin typeface="+mn-ea"/>
              </a:rPr>
              <a:t>10</a:t>
            </a:r>
            <a:r>
              <a:rPr lang="ja-JP" altLang="en-US" sz="750" b="0" i="0" dirty="0">
                <a:effectLst/>
                <a:latin typeface="+mn-ea"/>
              </a:rPr>
              <a:t>月</a:t>
            </a:r>
            <a:r>
              <a:rPr lang="en-US" altLang="ja-JP" sz="750" b="0" i="0" dirty="0">
                <a:effectLst/>
                <a:latin typeface="+mn-ea"/>
              </a:rPr>
              <a:t>31</a:t>
            </a:r>
            <a:r>
              <a:rPr lang="ja-JP" altLang="en-US" sz="750" b="0" i="0" dirty="0">
                <a:effectLst/>
                <a:latin typeface="+mn-ea"/>
              </a:rPr>
              <a:t>日から令和</a:t>
            </a:r>
            <a:r>
              <a:rPr lang="ja-JP" altLang="en-US" sz="750" dirty="0">
                <a:latin typeface="+mn-ea"/>
              </a:rPr>
              <a:t>６</a:t>
            </a:r>
            <a:r>
              <a:rPr lang="ja-JP" altLang="en-US" sz="750" b="0" i="0" dirty="0">
                <a:effectLst/>
                <a:latin typeface="+mn-ea"/>
              </a:rPr>
              <a:t>年</a:t>
            </a:r>
            <a:r>
              <a:rPr lang="en-US" altLang="ja-JP" sz="750" b="0" i="0" dirty="0">
                <a:effectLst/>
                <a:latin typeface="+mn-ea"/>
              </a:rPr>
              <a:t>11</a:t>
            </a:r>
            <a:r>
              <a:rPr lang="ja-JP" altLang="en-US" sz="750" b="0" i="0" dirty="0">
                <a:effectLst/>
                <a:latin typeface="+mn-ea"/>
              </a:rPr>
              <a:t>月</a:t>
            </a:r>
            <a:r>
              <a:rPr lang="en-US" altLang="ja-JP" sz="750" b="0" i="0" dirty="0">
                <a:effectLst/>
                <a:latin typeface="+mn-ea"/>
              </a:rPr>
              <a:t>29</a:t>
            </a:r>
            <a:r>
              <a:rPr lang="ja-JP" altLang="en-US" sz="750" b="0" i="0" dirty="0">
                <a:effectLst/>
                <a:latin typeface="+mn-ea"/>
              </a:rPr>
              <a:t>日まで</a:t>
            </a:r>
            <a:endParaRPr lang="en-US" altLang="ja-JP" sz="750" b="0" i="0" dirty="0">
              <a:effectLst/>
              <a:latin typeface="+mn-ea"/>
            </a:endParaRPr>
          </a:p>
          <a:p>
            <a:pPr marL="600">
              <a:spcBef>
                <a:spcPts val="94"/>
              </a:spcBef>
            </a:pPr>
            <a:r>
              <a:rPr lang="ja-JP" altLang="en-US" sz="750" dirty="0">
                <a:latin typeface="+mn-ea"/>
              </a:rPr>
              <a:t>　　・申請機関数：１１医療機関</a:t>
            </a:r>
            <a:endParaRPr lang="en-US" altLang="ja-JP" sz="750" dirty="0">
              <a:latin typeface="+mn-ea"/>
            </a:endParaRPr>
          </a:p>
          <a:p>
            <a:pPr marL="600">
              <a:spcBef>
                <a:spcPts val="94"/>
              </a:spcBef>
            </a:pPr>
            <a:endParaRPr sz="800" dirty="0">
              <a:solidFill>
                <a:srgbClr val="FF0000"/>
              </a:solidFill>
              <a:latin typeface="+mn-ea"/>
              <a:cs typeface="Meiryo UI"/>
            </a:endParaRPr>
          </a:p>
        </p:txBody>
      </p:sp>
      <p:grpSp>
        <p:nvGrpSpPr>
          <p:cNvPr id="96" name="グループ化 95">
            <a:extLst>
              <a:ext uri="{FF2B5EF4-FFF2-40B4-BE49-F238E27FC236}">
                <a16:creationId xmlns:a16="http://schemas.microsoft.com/office/drawing/2014/main" id="{17F88F96-881A-4B86-925D-7EAF5062DD3F}"/>
              </a:ext>
            </a:extLst>
          </p:cNvPr>
          <p:cNvGrpSpPr/>
          <p:nvPr/>
        </p:nvGrpSpPr>
        <p:grpSpPr>
          <a:xfrm>
            <a:off x="3647531" y="3493076"/>
            <a:ext cx="5256000" cy="2935788"/>
            <a:chOff x="249499" y="487456"/>
            <a:chExt cx="3341029" cy="2935788"/>
          </a:xfrm>
        </p:grpSpPr>
        <p:sp>
          <p:nvSpPr>
            <p:cNvPr id="97" name="object 109">
              <a:extLst>
                <a:ext uri="{FF2B5EF4-FFF2-40B4-BE49-F238E27FC236}">
                  <a16:creationId xmlns:a16="http://schemas.microsoft.com/office/drawing/2014/main" id="{71255616-C9D1-4F1B-A950-84C3801E4323}"/>
                </a:ext>
              </a:extLst>
            </p:cNvPr>
            <p:cNvSpPr/>
            <p:nvPr/>
          </p:nvSpPr>
          <p:spPr>
            <a:xfrm>
              <a:off x="289959" y="921160"/>
              <a:ext cx="3239312" cy="375849"/>
            </a:xfrm>
            <a:prstGeom prst="rect">
              <a:avLst/>
            </a:prstGeom>
            <a:blipFill>
              <a:blip r:embed="rId4" cstate="print"/>
              <a:stretch>
                <a:fillRect/>
              </a:stretch>
            </a:blipFill>
          </p:spPr>
          <p:txBody>
            <a:bodyPr wrap="square" lIns="0" tIns="0" rIns="0" bIns="0" rtlCol="0"/>
            <a:lstStyle/>
            <a:p>
              <a:endParaRPr sz="1701" dirty="0"/>
            </a:p>
          </p:txBody>
        </p:sp>
        <p:sp>
          <p:nvSpPr>
            <p:cNvPr id="98" name="object 4">
              <a:extLst>
                <a:ext uri="{FF2B5EF4-FFF2-40B4-BE49-F238E27FC236}">
                  <a16:creationId xmlns:a16="http://schemas.microsoft.com/office/drawing/2014/main" id="{0E2F18B0-F02F-43A9-9389-A7F5F6CAAFFB}"/>
                </a:ext>
              </a:extLst>
            </p:cNvPr>
            <p:cNvSpPr/>
            <p:nvPr/>
          </p:nvSpPr>
          <p:spPr>
            <a:xfrm>
              <a:off x="283998" y="507244"/>
              <a:ext cx="3249494" cy="2916000"/>
            </a:xfrm>
            <a:custGeom>
              <a:avLst/>
              <a:gdLst/>
              <a:ahLst/>
              <a:cxnLst/>
              <a:rect l="l" t="t" r="r" b="b"/>
              <a:pathLst>
                <a:path w="3055620" h="4166870">
                  <a:moveTo>
                    <a:pt x="0" y="0"/>
                  </a:moveTo>
                  <a:lnTo>
                    <a:pt x="3055620" y="0"/>
                  </a:lnTo>
                  <a:lnTo>
                    <a:pt x="3055620" y="4166616"/>
                  </a:lnTo>
                  <a:lnTo>
                    <a:pt x="0" y="4166616"/>
                  </a:lnTo>
                  <a:lnTo>
                    <a:pt x="0" y="0"/>
                  </a:lnTo>
                  <a:close/>
                </a:path>
              </a:pathLst>
            </a:custGeom>
            <a:ln w="9144">
              <a:solidFill>
                <a:srgbClr val="7C5F9F"/>
              </a:solidFill>
            </a:ln>
          </p:spPr>
          <p:txBody>
            <a:bodyPr wrap="square" lIns="0" tIns="0" rIns="0" bIns="0" rtlCol="0"/>
            <a:lstStyle/>
            <a:p>
              <a:endParaRPr sz="1701" dirty="0"/>
            </a:p>
          </p:txBody>
        </p:sp>
        <p:sp>
          <p:nvSpPr>
            <p:cNvPr id="99" name="object 14">
              <a:extLst>
                <a:ext uri="{FF2B5EF4-FFF2-40B4-BE49-F238E27FC236}">
                  <a16:creationId xmlns:a16="http://schemas.microsoft.com/office/drawing/2014/main" id="{574E79CA-5DB5-427F-957E-2C61F8464658}"/>
                </a:ext>
              </a:extLst>
            </p:cNvPr>
            <p:cNvSpPr/>
            <p:nvPr/>
          </p:nvSpPr>
          <p:spPr>
            <a:xfrm>
              <a:off x="249499" y="487456"/>
              <a:ext cx="3341029" cy="575185"/>
            </a:xfrm>
            <a:prstGeom prst="rect">
              <a:avLst/>
            </a:prstGeom>
            <a:blipFill>
              <a:blip r:embed="rId5" cstate="print"/>
              <a:stretch>
                <a:fillRect/>
              </a:stretch>
            </a:blipFill>
          </p:spPr>
          <p:txBody>
            <a:bodyPr wrap="square" lIns="0" tIns="0" rIns="0" bIns="0" rtlCol="0"/>
            <a:lstStyle/>
            <a:p>
              <a:endParaRPr sz="1701" dirty="0"/>
            </a:p>
          </p:txBody>
        </p:sp>
        <p:sp>
          <p:nvSpPr>
            <p:cNvPr id="100" name="object 15">
              <a:extLst>
                <a:ext uri="{FF2B5EF4-FFF2-40B4-BE49-F238E27FC236}">
                  <a16:creationId xmlns:a16="http://schemas.microsoft.com/office/drawing/2014/main" id="{42D4F375-269B-4D87-A785-5F04649F5951}"/>
                </a:ext>
              </a:extLst>
            </p:cNvPr>
            <p:cNvSpPr txBox="1"/>
            <p:nvPr/>
          </p:nvSpPr>
          <p:spPr>
            <a:xfrm>
              <a:off x="1086351" y="611414"/>
              <a:ext cx="1692000" cy="216305"/>
            </a:xfrm>
            <a:prstGeom prst="rect">
              <a:avLst/>
            </a:prstGeom>
          </p:spPr>
          <p:txBody>
            <a:bodyPr vert="horz" wrap="square" lIns="0" tIns="12600" rIns="0" bIns="0" rtlCol="0">
              <a:spAutoFit/>
            </a:bodyPr>
            <a:lstStyle/>
            <a:p>
              <a:pPr marL="12000" algn="ctr">
                <a:spcBef>
                  <a:spcPts val="99"/>
                </a:spcBef>
              </a:pPr>
              <a:r>
                <a:rPr lang="ja-JP" altLang="en-US" sz="1323" b="1" spc="9" dirty="0">
                  <a:solidFill>
                    <a:srgbClr val="FFFFFF"/>
                  </a:solidFill>
                  <a:latin typeface="+mn-ea"/>
                  <a:cs typeface="HGPｺﾞｼｯｸM"/>
                </a:rPr>
                <a:t>５</a:t>
              </a:r>
              <a:r>
                <a:rPr sz="1323" b="1" spc="9" dirty="0">
                  <a:solidFill>
                    <a:srgbClr val="FFFFFF"/>
                  </a:solidFill>
                  <a:latin typeface="+mn-ea"/>
                  <a:cs typeface="HGPｺﾞｼｯｸM"/>
                </a:rPr>
                <a:t>．</a:t>
              </a:r>
              <a:r>
                <a:rPr lang="ja-JP" altLang="en-US" sz="1323" b="1" spc="5" dirty="0">
                  <a:solidFill>
                    <a:srgbClr val="FFFFFF"/>
                  </a:solidFill>
                  <a:latin typeface="+mn-ea"/>
                  <a:cs typeface="HGPｺﾞｼｯｸM"/>
                </a:rPr>
                <a:t>情報発信</a:t>
              </a:r>
              <a:endParaRPr sz="1323" dirty="0">
                <a:latin typeface="+mn-ea"/>
                <a:cs typeface="HGPｺﾞｼｯｸM"/>
              </a:endParaRPr>
            </a:p>
          </p:txBody>
        </p:sp>
      </p:grpSp>
      <p:sp>
        <p:nvSpPr>
          <p:cNvPr id="102" name="object 70">
            <a:extLst>
              <a:ext uri="{FF2B5EF4-FFF2-40B4-BE49-F238E27FC236}">
                <a16:creationId xmlns:a16="http://schemas.microsoft.com/office/drawing/2014/main" id="{7AC94890-239A-4E9C-A8C5-90DACA753A06}"/>
              </a:ext>
            </a:extLst>
          </p:cNvPr>
          <p:cNvSpPr txBox="1"/>
          <p:nvPr/>
        </p:nvSpPr>
        <p:spPr>
          <a:xfrm>
            <a:off x="4579074" y="3935728"/>
            <a:ext cx="3400990" cy="335988"/>
          </a:xfrm>
          <a:prstGeom prst="rect">
            <a:avLst/>
          </a:prstGeom>
          <a:ln>
            <a:noFill/>
          </a:ln>
        </p:spPr>
        <p:txBody>
          <a:bodyPr vert="horz" wrap="square" lIns="0" tIns="12000" rIns="0" bIns="0" rtlCol="0" anchor="ctr">
            <a:spAutoFit/>
          </a:bodyPr>
          <a:lstStyle/>
          <a:p>
            <a:pPr marL="96602" algn="ctr">
              <a:lnSpc>
                <a:spcPct val="150000"/>
              </a:lnSpc>
              <a:spcBef>
                <a:spcPts val="94"/>
              </a:spcBef>
            </a:pPr>
            <a:r>
              <a:rPr lang="ja-JP" altLang="en-US" sz="750" b="1" dirty="0">
                <a:latin typeface="+mn-ea"/>
                <a:cs typeface="Meiryo UI"/>
              </a:rPr>
              <a:t>① 外国人医療体制情報発信事業　  </a:t>
            </a:r>
            <a:r>
              <a:rPr lang="ja-JP" altLang="en-US" sz="750" u="sng" dirty="0">
                <a:latin typeface="+mn-ea"/>
                <a:cs typeface="Meiryo UI"/>
              </a:rPr>
              <a:t>予算： </a:t>
            </a:r>
            <a:r>
              <a:rPr lang="en-US" altLang="ja-JP" sz="750" u="sng" dirty="0">
                <a:latin typeface="+mn-ea"/>
                <a:cs typeface="Meiryo UI"/>
              </a:rPr>
              <a:t>1,093</a:t>
            </a:r>
            <a:r>
              <a:rPr lang="ja-JP" altLang="en-US" sz="750" u="sng" dirty="0">
                <a:latin typeface="+mn-ea"/>
                <a:cs typeface="Meiryo UI"/>
              </a:rPr>
              <a:t>千円</a:t>
            </a:r>
            <a:endParaRPr sz="750" u="sng" dirty="0">
              <a:latin typeface="+mn-ea"/>
              <a:cs typeface="Meiryo UI"/>
            </a:endParaRPr>
          </a:p>
          <a:p>
            <a:pPr marL="94802" algn="ctr">
              <a:lnSpc>
                <a:spcPct val="150000"/>
              </a:lnSpc>
            </a:pPr>
            <a:r>
              <a:rPr lang="ja-JP" altLang="en-US" sz="750" dirty="0">
                <a:latin typeface="+mn-ea"/>
                <a:cs typeface="Meiryo UI"/>
              </a:rPr>
              <a:t> </a:t>
            </a:r>
            <a:r>
              <a:rPr lang="ja-JP" altLang="en-US" sz="750" b="1" dirty="0">
                <a:latin typeface="+mn-ea"/>
                <a:cs typeface="Meiryo UI"/>
              </a:rPr>
              <a:t>② 外国人向け医療情報整備事業　　</a:t>
            </a:r>
            <a:r>
              <a:rPr lang="ja-JP" altLang="en-US" sz="750" u="sng" dirty="0">
                <a:latin typeface="+mn-ea"/>
                <a:cs typeface="Meiryo UI"/>
              </a:rPr>
              <a:t>予算：</a:t>
            </a:r>
            <a:r>
              <a:rPr lang="en-US" altLang="ja-JP" sz="750" u="sng" dirty="0">
                <a:latin typeface="+mn-ea"/>
                <a:cs typeface="Meiryo UI"/>
              </a:rPr>
              <a:t>16,468</a:t>
            </a:r>
            <a:r>
              <a:rPr lang="ja-JP" altLang="en-US" sz="750" u="sng" dirty="0">
                <a:latin typeface="+mn-ea"/>
                <a:cs typeface="Meiryo UI"/>
              </a:rPr>
              <a:t>千円</a:t>
            </a:r>
            <a:endParaRPr sz="614" u="sng" dirty="0">
              <a:latin typeface="+mn-ea"/>
              <a:cs typeface="Meiryo UI"/>
            </a:endParaRPr>
          </a:p>
        </p:txBody>
      </p:sp>
      <p:pic>
        <p:nvPicPr>
          <p:cNvPr id="103" name="図 102">
            <a:extLst>
              <a:ext uri="{FF2B5EF4-FFF2-40B4-BE49-F238E27FC236}">
                <a16:creationId xmlns:a16="http://schemas.microsoft.com/office/drawing/2014/main" id="{93553018-B387-4C08-9B0F-7C1F0434551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85176" y="5715828"/>
            <a:ext cx="1049066" cy="660030"/>
          </a:xfrm>
          <a:prstGeom prst="rect">
            <a:avLst/>
          </a:prstGeom>
          <a:noFill/>
          <a:ln>
            <a:solidFill>
              <a:schemeClr val="tx1"/>
            </a:solidFill>
          </a:ln>
        </p:spPr>
      </p:pic>
      <p:pic>
        <p:nvPicPr>
          <p:cNvPr id="104" name="図 103">
            <a:extLst>
              <a:ext uri="{FF2B5EF4-FFF2-40B4-BE49-F238E27FC236}">
                <a16:creationId xmlns:a16="http://schemas.microsoft.com/office/drawing/2014/main" id="{EAD9C9EA-BD36-45EA-AF97-4873421B3D1D}"/>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21068" y="5715828"/>
            <a:ext cx="1039091" cy="658368"/>
          </a:xfrm>
          <a:prstGeom prst="rect">
            <a:avLst/>
          </a:prstGeom>
          <a:noFill/>
          <a:ln>
            <a:solidFill>
              <a:schemeClr val="tx1"/>
            </a:solidFill>
          </a:ln>
        </p:spPr>
      </p:pic>
      <p:sp>
        <p:nvSpPr>
          <p:cNvPr id="47" name="object 15">
            <a:extLst>
              <a:ext uri="{FF2B5EF4-FFF2-40B4-BE49-F238E27FC236}">
                <a16:creationId xmlns:a16="http://schemas.microsoft.com/office/drawing/2014/main" id="{7526F8D8-9D70-499F-A02A-2C8A57ED72FC}"/>
              </a:ext>
            </a:extLst>
          </p:cNvPr>
          <p:cNvSpPr txBox="1"/>
          <p:nvPr/>
        </p:nvSpPr>
        <p:spPr>
          <a:xfrm>
            <a:off x="1103781" y="1082710"/>
            <a:ext cx="936000" cy="216305"/>
          </a:xfrm>
          <a:prstGeom prst="rect">
            <a:avLst/>
          </a:prstGeom>
        </p:spPr>
        <p:txBody>
          <a:bodyPr vert="horz" wrap="square" lIns="0" tIns="12600" rIns="0" bIns="0" rtlCol="0">
            <a:spAutoFit/>
          </a:bodyPr>
          <a:lstStyle/>
          <a:p>
            <a:pPr marL="12000" algn="ctr">
              <a:spcBef>
                <a:spcPts val="99"/>
              </a:spcBef>
            </a:pPr>
            <a:r>
              <a:rPr lang="ja-JP" altLang="en-US" sz="1323" b="1" spc="9" dirty="0">
                <a:solidFill>
                  <a:srgbClr val="FFFFFF"/>
                </a:solidFill>
                <a:latin typeface="+mn-ea"/>
                <a:cs typeface="HGPｺﾞｼｯｸM"/>
              </a:rPr>
              <a:t>１</a:t>
            </a:r>
            <a:r>
              <a:rPr sz="1323" b="1" spc="9" dirty="0">
                <a:solidFill>
                  <a:srgbClr val="FFFFFF"/>
                </a:solidFill>
                <a:latin typeface="+mn-ea"/>
                <a:cs typeface="HGPｺﾞｼｯｸM"/>
              </a:rPr>
              <a:t>．</a:t>
            </a:r>
            <a:r>
              <a:rPr lang="ja-JP" altLang="en-US" sz="1323" b="1" spc="5" dirty="0">
                <a:solidFill>
                  <a:srgbClr val="FFFFFF"/>
                </a:solidFill>
                <a:latin typeface="+mn-ea"/>
                <a:cs typeface="HGPｺﾞｼｯｸM"/>
              </a:rPr>
              <a:t>体制構築</a:t>
            </a:r>
            <a:endParaRPr sz="1323" dirty="0">
              <a:latin typeface="+mn-ea"/>
              <a:cs typeface="HGPｺﾞｼｯｸM"/>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TotalTime>
  <Words>846</Words>
  <Application>Microsoft Office PowerPoint</Application>
  <PresentationFormat>ユーザー設定</PresentationFormat>
  <Paragraphs>92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HG創英角ｺﾞｼｯｸUB</vt:lpstr>
      <vt:lpstr>ＭＳ Ｐゴシック</vt:lpstr>
      <vt:lpstr>游ゴシック</vt:lpstr>
      <vt:lpstr>Calibri</vt:lpstr>
      <vt:lpstr>Office Theme</vt:lpstr>
      <vt:lpstr>令和６年度　外国人医療体制整備事業実績について【令和６年度予算８４，１９３千円】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資料２ 府・国のこれまでの取組みと 国の今後の動き</dc:title>
  <dc:creator>HOSTNAME</dc:creator>
  <cp:lastModifiedBy>原　慎太郎</cp:lastModifiedBy>
  <cp:revision>113</cp:revision>
  <cp:lastPrinted>2025-02-14T00:55:44Z</cp:lastPrinted>
  <dcterms:created xsi:type="dcterms:W3CDTF">2022-04-07T06:34:34Z</dcterms:created>
  <dcterms:modified xsi:type="dcterms:W3CDTF">2025-03-05T07:25:27Z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2022-03-13T00:00:00Z</vt:filetime>
  </property>
  <property fmtid="{D5CDD505-2E9C-101B-9397-08002B2CF9AE}" pid="3" name="Creator">
    <vt:lpwstr>PowerPoint 用 Acrobat PDFMaker 17</vt:lpwstr>
  </property>
  <property fmtid="{D5CDD505-2E9C-101B-9397-08002B2CF9AE}" pid="4" name="LastSaved">
    <vt:filetime>2022-04-07T00:00:00Z</vt:filetime>
  </property>
</Properties>
</file>