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05"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14CE"/>
    <a:srgbClr val="4F81BD"/>
    <a:srgbClr val="E9EDF4"/>
    <a:srgbClr val="D0D8E8"/>
    <a:srgbClr val="FFD653"/>
    <a:srgbClr val="FF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8" autoAdjust="0"/>
    <p:restoredTop sz="94434" autoAdjust="0"/>
  </p:normalViewPr>
  <p:slideViewPr>
    <p:cSldViewPr>
      <p:cViewPr varScale="1">
        <p:scale>
          <a:sx n="74" d="100"/>
          <a:sy n="74" d="100"/>
        </p:scale>
        <p:origin x="12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394" tIns="45695" rIns="91394"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394" tIns="45695" rIns="91394" bIns="45695" rtlCol="0"/>
          <a:lstStyle>
            <a:lvl1pPr algn="r">
              <a:defRPr sz="1200"/>
            </a:lvl1pPr>
          </a:lstStyle>
          <a:p>
            <a:fld id="{4D0BD4C8-09F5-4A2B-8D21-9F8905AB6028}"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94" tIns="45695" rIns="91394" bIns="45695"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394" tIns="45695" rIns="91394"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9"/>
            <a:ext cx="2949575" cy="496887"/>
          </a:xfrm>
          <a:prstGeom prst="rect">
            <a:avLst/>
          </a:prstGeom>
        </p:spPr>
        <p:txBody>
          <a:bodyPr vert="horz" lIns="91394" tIns="45695" rIns="91394"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9"/>
            <a:ext cx="2949575" cy="496887"/>
          </a:xfrm>
          <a:prstGeom prst="rect">
            <a:avLst/>
          </a:prstGeom>
        </p:spPr>
        <p:txBody>
          <a:bodyPr vert="horz" lIns="91394" tIns="45695" rIns="91394" bIns="45695"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2022/12/8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00110"/>
          </a:xfrm>
          <a:prstGeom prst="rect">
            <a:avLst/>
          </a:prstGeom>
          <a:solidFill>
            <a:schemeClr val="tx2"/>
          </a:solidFill>
        </p:spPr>
        <p:txBody>
          <a:bodyPr wrap="square" rtlCol="0">
            <a:spAutoFit/>
          </a:bodyPr>
          <a:lstStyle/>
          <a:p>
            <a:pPr algn="ctr"/>
            <a:r>
              <a:rPr lang="en-US" altLang="ja-JP" sz="2000" b="1" dirty="0">
                <a:solidFill>
                  <a:schemeClr val="bg1"/>
                </a:solidFill>
                <a:latin typeface="HG丸ｺﾞｼｯｸM-PRO" panose="020F0600000000000000" pitchFamily="50" charset="-128"/>
                <a:ea typeface="HG丸ｺﾞｼｯｸM-PRO" panose="020F0600000000000000" pitchFamily="50" charset="-128"/>
              </a:rPr>
              <a:t>2025</a:t>
            </a:r>
            <a:r>
              <a:rPr lang="ja-JP" altLang="en-US" sz="2000" b="1" dirty="0">
                <a:solidFill>
                  <a:schemeClr val="bg1"/>
                </a:solidFill>
                <a:latin typeface="HG丸ｺﾞｼｯｸM-PRO" panose="020F0600000000000000" pitchFamily="50" charset="-128"/>
                <a:ea typeface="HG丸ｺﾞｼｯｸM-PRO" panose="020F0600000000000000" pitchFamily="50" charset="-128"/>
              </a:rPr>
              <a:t>年大阪・</a:t>
            </a:r>
            <a:r>
              <a:rPr lang="ja-JP" altLang="en-US" sz="2000" b="1" dirty="0" smtClean="0">
                <a:solidFill>
                  <a:schemeClr val="bg1"/>
                </a:solidFill>
                <a:latin typeface="HG丸ｺﾞｼｯｸM-PRO" panose="020F0600000000000000" pitchFamily="50" charset="-128"/>
                <a:ea typeface="HG丸ｺﾞｼｯｸM-PRO" panose="020F0600000000000000" pitchFamily="50" charset="-128"/>
              </a:rPr>
              <a:t>関西万博における外国人医療対策の状況</a:t>
            </a:r>
            <a:endParaRPr lang="ja-JP" altLang="en-US" sz="2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8372592" y="31712"/>
            <a:ext cx="681432" cy="294980"/>
          </a:xfrm>
          <a:prstGeom prst="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資料５</a:t>
            </a:r>
            <a:endParaRPr kumimoji="1" lang="ja-JP" altLang="en-US" sz="1200" dirty="0">
              <a:solidFill>
                <a:schemeClr val="tx1"/>
              </a:solidFill>
            </a:endParaRPr>
          </a:p>
        </p:txBody>
      </p:sp>
      <p:sp>
        <p:nvSpPr>
          <p:cNvPr id="48" name="正方形/長方形 47"/>
          <p:cNvSpPr/>
          <p:nvPr/>
        </p:nvSpPr>
        <p:spPr>
          <a:xfrm>
            <a:off x="29418" y="399101"/>
            <a:ext cx="4902622" cy="6435576"/>
          </a:xfrm>
          <a:prstGeom prst="rect">
            <a:avLst/>
          </a:prstGeom>
          <a:solidFill>
            <a:schemeClr val="accent3">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公益社団法人</a:t>
            </a:r>
            <a:r>
              <a:rPr lang="en-US" altLang="ja-JP" sz="1100" b="1" dirty="0" smtClean="0">
                <a:solidFill>
                  <a:schemeClr val="tx1"/>
                </a:solidFill>
                <a:latin typeface="Meiryo UI" panose="020B0604030504040204" pitchFamily="50" charset="-128"/>
                <a:ea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rPr>
              <a:t>2025</a:t>
            </a:r>
            <a:r>
              <a:rPr lang="ja-JP" altLang="en-US" sz="1400" b="1" dirty="0" smtClean="0">
                <a:solidFill>
                  <a:schemeClr val="tx1"/>
                </a:solidFill>
                <a:latin typeface="Meiryo UI" panose="020B0604030504040204" pitchFamily="50" charset="-128"/>
                <a:ea typeface="Meiryo UI" panose="020B0604030504040204" pitchFamily="50" charset="-128"/>
              </a:rPr>
              <a:t>年 日本</a:t>
            </a:r>
            <a:r>
              <a:rPr lang="ja-JP" altLang="en-US" sz="1400" b="1" dirty="0">
                <a:solidFill>
                  <a:schemeClr val="tx1"/>
                </a:solidFill>
                <a:latin typeface="Meiryo UI" panose="020B0604030504040204" pitchFamily="50" charset="-128"/>
                <a:ea typeface="Meiryo UI" panose="020B0604030504040204" pitchFamily="50" charset="-128"/>
              </a:rPr>
              <a:t>国際博覧会</a:t>
            </a:r>
            <a:r>
              <a:rPr lang="ja-JP" altLang="en-US" sz="1400" b="1" dirty="0" smtClean="0">
                <a:solidFill>
                  <a:schemeClr val="tx1"/>
                </a:solidFill>
                <a:latin typeface="Meiryo UI" panose="020B0604030504040204" pitchFamily="50" charset="-128"/>
                <a:ea typeface="Meiryo UI" panose="020B0604030504040204" pitchFamily="50" charset="-128"/>
              </a:rPr>
              <a:t>協会</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H31.1</a:t>
            </a:r>
            <a:r>
              <a:rPr lang="ja-JP" altLang="en-US" sz="1050" dirty="0" smtClean="0">
                <a:solidFill>
                  <a:schemeClr val="tx1"/>
                </a:solidFill>
                <a:latin typeface="Meiryo UI" panose="020B0604030504040204" pitchFamily="50" charset="-128"/>
                <a:ea typeface="Meiryo UI" panose="020B0604030504040204" pitchFamily="50" charset="-128"/>
              </a:rPr>
              <a:t>月 設立）</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会長</a:t>
            </a:r>
            <a:r>
              <a:rPr lang="ja-JP" altLang="en-US" sz="1100" dirty="0">
                <a:solidFill>
                  <a:schemeClr val="tx1"/>
                </a:solidFill>
                <a:latin typeface="Meiryo UI" panose="020B0604030504040204" pitchFamily="50" charset="-128"/>
                <a:ea typeface="Meiryo UI" panose="020B0604030504040204" pitchFamily="50" charset="-128"/>
              </a:rPr>
              <a:t>：経団連</a:t>
            </a:r>
            <a:r>
              <a:rPr lang="ja-JP" altLang="en-US" sz="1100" dirty="0" smtClean="0">
                <a:solidFill>
                  <a:schemeClr val="tx1"/>
                </a:solidFill>
                <a:latin typeface="Meiryo UI" panose="020B0604030504040204" pitchFamily="50" charset="-128"/>
                <a:ea typeface="Meiryo UI" panose="020B0604030504040204" pitchFamily="50" charset="-128"/>
              </a:rPr>
              <a:t>会長</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副会長</a:t>
            </a:r>
            <a:r>
              <a:rPr lang="ja-JP" altLang="en-US" sz="1100" dirty="0">
                <a:solidFill>
                  <a:schemeClr val="tx1"/>
                </a:solidFill>
                <a:latin typeface="Meiryo UI" panose="020B0604030504040204" pitchFamily="50" charset="-128"/>
                <a:ea typeface="Meiryo UI" panose="020B0604030504040204" pitchFamily="50" charset="-128"/>
              </a:rPr>
              <a:t>：知事・市長、関経連会長、広域連合長</a:t>
            </a:r>
            <a:r>
              <a:rPr lang="ja-JP" altLang="en-US" sz="1100" dirty="0" smtClean="0">
                <a:solidFill>
                  <a:schemeClr val="tx1"/>
                </a:solidFill>
                <a:latin typeface="Meiryo UI" panose="020B0604030504040204" pitchFamily="50" charset="-128"/>
                <a:ea typeface="Meiryo UI" panose="020B0604030504040204" pitchFamily="50" charset="-128"/>
              </a:rPr>
              <a:t>など</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3089205"/>
              </p:ext>
            </p:extLst>
          </p:nvPr>
        </p:nvGraphicFramePr>
        <p:xfrm>
          <a:off x="103116" y="1024125"/>
          <a:ext cx="4494311" cy="1038096"/>
        </p:xfrm>
        <a:graphic>
          <a:graphicData uri="http://schemas.openxmlformats.org/drawingml/2006/table">
            <a:tbl>
              <a:tblPr firstRow="1" bandRow="1">
                <a:tableStyleId>{5940675A-B579-460E-94D1-54222C63F5DA}</a:tableStyleId>
              </a:tblPr>
              <a:tblGrid>
                <a:gridCol w="821903">
                  <a:extLst>
                    <a:ext uri="{9D8B030D-6E8A-4147-A177-3AD203B41FA5}">
                      <a16:colId xmlns:a16="http://schemas.microsoft.com/office/drawing/2014/main" val="1332228841"/>
                    </a:ext>
                  </a:extLst>
                </a:gridCol>
                <a:gridCol w="3672408">
                  <a:extLst>
                    <a:ext uri="{9D8B030D-6E8A-4147-A177-3AD203B41FA5}">
                      <a16:colId xmlns:a16="http://schemas.microsoft.com/office/drawing/2014/main" val="1627803995"/>
                    </a:ext>
                  </a:extLst>
                </a:gridCol>
              </a:tblGrid>
              <a:tr h="1038096">
                <a:tc>
                  <a:txBody>
                    <a:bodyPr/>
                    <a:lstStyle/>
                    <a:p>
                      <a:pPr algn="ctr"/>
                      <a:r>
                        <a:rPr kumimoji="1" lang="ja-JP" altLang="en-US" sz="1200" dirty="0" smtClean="0">
                          <a:latin typeface="Meiryo UI" panose="020B0604030504040204" pitchFamily="50" charset="-128"/>
                          <a:ea typeface="Meiryo UI" panose="020B0604030504040204" pitchFamily="50" charset="-128"/>
                        </a:rPr>
                        <a:t>目的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l"/>
                      <a:r>
                        <a:rPr lang="en-US" altLang="ja-JP" sz="1200" dirty="0" smtClean="0">
                          <a:solidFill>
                            <a:schemeClr val="tx1"/>
                          </a:solidFill>
                          <a:latin typeface="Meiryo UI" panose="020B0604030504040204" pitchFamily="50" charset="-128"/>
                          <a:ea typeface="Meiryo UI" panose="020B0604030504040204" pitchFamily="50" charset="-128"/>
                        </a:rPr>
                        <a:t>2019</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rPr>
                        <a:t>月、</a:t>
                      </a:r>
                      <a:r>
                        <a:rPr lang="en-US" altLang="ja-JP" sz="1200" dirty="0" smtClean="0">
                          <a:solidFill>
                            <a:schemeClr val="tx1"/>
                          </a:solidFill>
                          <a:latin typeface="Meiryo UI" panose="020B0604030504040204" pitchFamily="50" charset="-128"/>
                          <a:ea typeface="Meiryo UI" panose="020B0604030504040204" pitchFamily="50" charset="-128"/>
                        </a:rPr>
                        <a:t>2025</a:t>
                      </a:r>
                      <a:r>
                        <a:rPr lang="ja-JP" altLang="en-US" sz="1200" dirty="0" smtClean="0">
                          <a:solidFill>
                            <a:schemeClr val="tx1"/>
                          </a:solidFill>
                          <a:latin typeface="Meiryo UI" panose="020B0604030504040204" pitchFamily="50" charset="-128"/>
                          <a:ea typeface="Meiryo UI" panose="020B0604030504040204" pitchFamily="50" charset="-128"/>
                        </a:rPr>
                        <a:t>年大阪・関西万博の準備及び開催運営を行い博覧会を成功させることをもって、国際連合の掲げる持続可能な開発目標の達成に貢献するとともに、わが国の産業及び文化の発展に寄与することを目的として、国・地方公共団体・経済界の協力のもと設立。</a:t>
                      </a:r>
                      <a:endParaRPr lang="en-US" altLang="ja-JP" sz="12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53726201"/>
                  </a:ext>
                </a:extLst>
              </a:tr>
            </a:tbl>
          </a:graphicData>
        </a:graphic>
      </p:graphicFrame>
      <p:sp>
        <p:nvSpPr>
          <p:cNvPr id="9" name="角丸四角形 8"/>
          <p:cNvSpPr/>
          <p:nvPr/>
        </p:nvSpPr>
        <p:spPr>
          <a:xfrm>
            <a:off x="92899" y="2124569"/>
            <a:ext cx="4390648" cy="323984"/>
          </a:xfrm>
          <a:prstGeom prst="roundRect">
            <a:avLst/>
          </a:prstGeom>
          <a:solidFill>
            <a:schemeClr val="accent2">
              <a:lumMod val="40000"/>
              <a:lumOff val="60000"/>
            </a:schemeClr>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rPr>
              <a:t>2025</a:t>
            </a:r>
            <a:r>
              <a:rPr kumimoji="1" lang="ja-JP" altLang="en-US" sz="1400" b="1" dirty="0" smtClean="0">
                <a:solidFill>
                  <a:schemeClr val="tx1"/>
                </a:solidFill>
                <a:latin typeface="Meiryo UI" panose="020B0604030504040204" pitchFamily="50" charset="-128"/>
                <a:ea typeface="Meiryo UI" panose="020B0604030504040204" pitchFamily="50" charset="-128"/>
              </a:rPr>
              <a:t>年日本国際博覧会 基本計画 </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a:t>
            </a:r>
            <a:r>
              <a:rPr kumimoji="1" lang="en-US" altLang="ja-JP" sz="1100" b="1" dirty="0" smtClean="0">
                <a:solidFill>
                  <a:schemeClr val="tx1"/>
                </a:solidFill>
                <a:latin typeface="Meiryo UI" panose="020B0604030504040204" pitchFamily="50" charset="-128"/>
                <a:ea typeface="Meiryo UI" panose="020B0604030504040204" pitchFamily="50" charset="-128"/>
              </a:rPr>
              <a:t>12</a:t>
            </a:r>
            <a:r>
              <a:rPr kumimoji="1" lang="ja-JP" altLang="en-US" sz="1100" b="1" dirty="0" smtClean="0">
                <a:solidFill>
                  <a:schemeClr val="tx1"/>
                </a:solidFill>
                <a:latin typeface="Meiryo UI" panose="020B0604030504040204" pitchFamily="50" charset="-128"/>
                <a:ea typeface="Meiryo UI" panose="020B0604030504040204" pitchFamily="50" charset="-128"/>
              </a:rPr>
              <a:t>月策定）</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12" name="角丸四角形 11"/>
          <p:cNvSpPr/>
          <p:nvPr/>
        </p:nvSpPr>
        <p:spPr>
          <a:xfrm>
            <a:off x="467544" y="4263798"/>
            <a:ext cx="4342724" cy="1003827"/>
          </a:xfrm>
          <a:prstGeom prst="roundRect">
            <a:avLst>
              <a:gd name="adj" fmla="val 613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467544" y="5612053"/>
            <a:ext cx="4342724" cy="1192654"/>
          </a:xfrm>
          <a:prstGeom prst="roundRect">
            <a:avLst>
              <a:gd name="adj" fmla="val 613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5534466" y="399101"/>
            <a:ext cx="3587296" cy="5088559"/>
          </a:xfrm>
          <a:prstGeom prst="rect">
            <a:avLst/>
          </a:prstGeom>
          <a:solidFill>
            <a:schemeClr val="accent6">
              <a:lumMod val="40000"/>
              <a:lumOff val="6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b="1" dirty="0" smtClean="0">
                <a:solidFill>
                  <a:schemeClr val="tx1"/>
                </a:solidFill>
                <a:latin typeface="Meiryo UI" panose="020B0604030504040204" pitchFamily="50" charset="-128"/>
                <a:ea typeface="Meiryo UI" panose="020B0604030504040204" pitchFamily="50" charset="-128"/>
              </a:rPr>
              <a:t>【</a:t>
            </a:r>
            <a:r>
              <a:rPr lang="ja-JP" altLang="en-US" sz="900" b="1" dirty="0">
                <a:solidFill>
                  <a:schemeClr val="tx1"/>
                </a:solidFill>
                <a:latin typeface="Meiryo UI" panose="020B0604030504040204" pitchFamily="50" charset="-128"/>
                <a:ea typeface="Meiryo UI" panose="020B0604030504040204" pitchFamily="50" charset="-128"/>
              </a:rPr>
              <a:t>大阪府</a:t>
            </a:r>
            <a:r>
              <a:rPr lang="en-US" altLang="ja-JP" sz="900" b="1" dirty="0" smtClean="0">
                <a:solidFill>
                  <a:schemeClr val="tx1"/>
                </a:solidFill>
                <a:latin typeface="Meiryo UI" panose="020B0604030504040204" pitchFamily="50" charset="-128"/>
                <a:ea typeface="Meiryo UI" panose="020B0604030504040204" pitchFamily="50" charset="-128"/>
              </a:rPr>
              <a:t>】</a:t>
            </a:r>
            <a:r>
              <a:rPr lang="en-US" altLang="ja-JP" sz="1100" b="1" dirty="0" smtClean="0">
                <a:solidFill>
                  <a:schemeClr val="tx1"/>
                </a:solidFill>
                <a:latin typeface="Meiryo UI" panose="020B0604030504040204" pitchFamily="50" charset="-128"/>
                <a:ea typeface="Meiryo UI" panose="020B0604030504040204" pitchFamily="50" charset="-128"/>
              </a:rPr>
              <a:t>2025</a:t>
            </a:r>
            <a:r>
              <a:rPr lang="ja-JP" altLang="en-US" sz="1100" b="1" dirty="0" smtClean="0">
                <a:solidFill>
                  <a:schemeClr val="tx1"/>
                </a:solidFill>
                <a:latin typeface="Meiryo UI" panose="020B0604030504040204" pitchFamily="50" charset="-128"/>
                <a:ea typeface="Meiryo UI" panose="020B0604030504040204" pitchFamily="50" charset="-128"/>
              </a:rPr>
              <a:t>年 大阪・関西万博推進本部</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R4.4</a:t>
            </a:r>
            <a:r>
              <a:rPr lang="ja-JP" altLang="en-US" sz="900" dirty="0" smtClean="0">
                <a:solidFill>
                  <a:schemeClr val="tx1"/>
                </a:solidFill>
                <a:latin typeface="Meiryo UI" panose="020B0604030504040204" pitchFamily="50" charset="-128"/>
                <a:ea typeface="Meiryo UI" panose="020B0604030504040204" pitchFamily="50" charset="-128"/>
              </a:rPr>
              <a:t>月 </a:t>
            </a:r>
            <a:r>
              <a:rPr lang="ja-JP" altLang="en-US" sz="900" dirty="0">
                <a:solidFill>
                  <a:schemeClr val="tx1"/>
                </a:solidFill>
                <a:latin typeface="Meiryo UI" panose="020B0604030504040204" pitchFamily="50" charset="-128"/>
                <a:ea typeface="Meiryo UI" panose="020B0604030504040204" pitchFamily="50" charset="-128"/>
              </a:rPr>
              <a:t>設置）</a:t>
            </a:r>
            <a:endParaRPr lang="en-US" altLang="ja-JP" sz="900" b="1"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本部長</a:t>
            </a:r>
            <a:r>
              <a:rPr lang="ja-JP" altLang="en-US" sz="1000" dirty="0" smtClean="0">
                <a:solidFill>
                  <a:schemeClr val="tx1"/>
                </a:solidFill>
                <a:latin typeface="Meiryo UI" panose="020B0604030504040204" pitchFamily="50" charset="-128"/>
                <a:ea typeface="Meiryo UI" panose="020B0604030504040204" pitchFamily="50" charset="-128"/>
              </a:rPr>
              <a:t>：知事</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本部長代行：市長</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副本部長：副知事・副市長</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本部員：府・市部局長・区長など</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746546738"/>
              </p:ext>
            </p:extLst>
          </p:nvPr>
        </p:nvGraphicFramePr>
        <p:xfrm>
          <a:off x="5627162" y="1024125"/>
          <a:ext cx="3426862" cy="1097280"/>
        </p:xfrm>
        <a:graphic>
          <a:graphicData uri="http://schemas.openxmlformats.org/drawingml/2006/table">
            <a:tbl>
              <a:tblPr firstRow="1" bandRow="1">
                <a:tableStyleId>{5940675A-B579-460E-94D1-54222C63F5DA}</a:tableStyleId>
              </a:tblPr>
              <a:tblGrid>
                <a:gridCol w="659413">
                  <a:extLst>
                    <a:ext uri="{9D8B030D-6E8A-4147-A177-3AD203B41FA5}">
                      <a16:colId xmlns:a16="http://schemas.microsoft.com/office/drawing/2014/main" val="1332228841"/>
                    </a:ext>
                  </a:extLst>
                </a:gridCol>
                <a:gridCol w="2767449">
                  <a:extLst>
                    <a:ext uri="{9D8B030D-6E8A-4147-A177-3AD203B41FA5}">
                      <a16:colId xmlns:a16="http://schemas.microsoft.com/office/drawing/2014/main" val="1627803995"/>
                    </a:ext>
                  </a:extLst>
                </a:gridCol>
              </a:tblGrid>
              <a:tr h="1029913">
                <a:tc>
                  <a:txBody>
                    <a:bodyPr/>
                    <a:lstStyle/>
                    <a:p>
                      <a:pPr algn="ctr"/>
                      <a:r>
                        <a:rPr kumimoji="1" lang="ja-JP" altLang="en-US" sz="1100" dirty="0" smtClean="0">
                          <a:latin typeface="Meiryo UI" panose="020B0604030504040204" pitchFamily="50" charset="-128"/>
                          <a:ea typeface="Meiryo UI" panose="020B0604030504040204" pitchFamily="50" charset="-128"/>
                        </a:rPr>
                        <a:t>目的</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l"/>
                      <a:r>
                        <a:rPr lang="ja-JP" altLang="en-US" sz="1100" dirty="0" smtClean="0">
                          <a:solidFill>
                            <a:schemeClr val="tx1"/>
                          </a:solidFill>
                          <a:latin typeface="Meiryo UI" panose="020B0604030504040204" pitchFamily="50" charset="-128"/>
                          <a:ea typeface="Meiryo UI" panose="020B0604030504040204" pitchFamily="50" charset="-128"/>
                        </a:rPr>
                        <a:t>大阪・関西万博成功のため、開催主体である国の要請のもと、</a:t>
                      </a:r>
                      <a:r>
                        <a:rPr lang="ja-JP" altLang="en-US" sz="1100" u="sng" dirty="0" smtClean="0">
                          <a:solidFill>
                            <a:schemeClr val="tx1"/>
                          </a:solidFill>
                          <a:latin typeface="Meiryo UI" panose="020B0604030504040204" pitchFamily="50" charset="-128"/>
                          <a:ea typeface="Meiryo UI" panose="020B0604030504040204" pitchFamily="50" charset="-128"/>
                        </a:rPr>
                        <a:t>博覧会協会と連携</a:t>
                      </a:r>
                      <a:r>
                        <a:rPr lang="ja-JP" altLang="en-US" sz="1100" dirty="0" smtClean="0">
                          <a:solidFill>
                            <a:schemeClr val="tx1"/>
                          </a:solidFill>
                          <a:latin typeface="Meiryo UI" panose="020B0604030504040204" pitchFamily="50" charset="-128"/>
                          <a:ea typeface="Meiryo UI" panose="020B0604030504040204" pitchFamily="50" charset="-128"/>
                        </a:rPr>
                        <a:t>しながら、知事・市長の指揮・命令により、府市の各部局や区役所が主体的に自らが有する機能をフルに発揮し、迅速・的確に取組みを進め、万博の円滑な開催を支援することを目的として設置。</a:t>
                      </a:r>
                      <a:endParaRPr lang="en-US" altLang="ja-JP" sz="11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53726201"/>
                  </a:ext>
                </a:extLst>
              </a:tr>
            </a:tbl>
          </a:graphicData>
        </a:graphic>
      </p:graphicFrame>
      <p:sp>
        <p:nvSpPr>
          <p:cNvPr id="21" name="正方形/長方形 20"/>
          <p:cNvSpPr/>
          <p:nvPr/>
        </p:nvSpPr>
        <p:spPr>
          <a:xfrm>
            <a:off x="2524403" y="4389453"/>
            <a:ext cx="2695669" cy="86361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latin typeface="Meiryo UI" panose="020B0604030504040204" pitchFamily="50" charset="-128"/>
                <a:ea typeface="Meiryo UI" panose="020B0604030504040204" pitchFamily="50" charset="-128"/>
              </a:rPr>
              <a:t>（主な内容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予定</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患者の発生</a:t>
            </a:r>
            <a:r>
              <a:rPr lang="ja-JP" altLang="en-US" sz="1100" dirty="0" smtClean="0">
                <a:solidFill>
                  <a:schemeClr val="tx1"/>
                </a:solidFill>
                <a:latin typeface="Meiryo UI" panose="020B0604030504040204" pitchFamily="50" charset="-128"/>
                <a:ea typeface="Meiryo UI" panose="020B0604030504040204" pitchFamily="50" charset="-128"/>
              </a:rPr>
              <a:t>予測</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医療救護施設の整備・開設・運営</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患者搬送体制</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患者負担 等</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516547" y="5747075"/>
            <a:ext cx="2734547" cy="1213256"/>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smtClean="0">
                <a:solidFill>
                  <a:schemeClr val="tx1"/>
                </a:solidFill>
                <a:latin typeface="Meiryo UI" panose="020B0604030504040204" pitchFamily="50" charset="-128"/>
                <a:ea typeface="Meiryo UI" panose="020B0604030504040204" pitchFamily="50" charset="-128"/>
              </a:rPr>
              <a:t>（主な内容</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予定</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●会場衛生監視センターの設置</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●自主的食品衛生管理体制</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●感染症対策</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●建築物衛生対策</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●衛生害虫等防除対策 等</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5627162" y="2160405"/>
            <a:ext cx="2833270" cy="389909"/>
          </a:xfrm>
          <a:prstGeom prst="rect">
            <a:avLst/>
          </a:prstGeom>
          <a:solidFill>
            <a:schemeClr val="accent2">
              <a:lumMod val="40000"/>
              <a:lumOff val="60000"/>
            </a:schemeClr>
          </a:solidFill>
          <a:ln w="222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推進本部</a:t>
            </a:r>
            <a:r>
              <a:rPr lang="ja-JP" altLang="en-US" sz="1400" b="1" dirty="0" smtClean="0">
                <a:solidFill>
                  <a:schemeClr val="tx1"/>
                </a:solidFill>
                <a:latin typeface="Meiryo UI" panose="020B0604030504040204" pitchFamily="50" charset="-128"/>
                <a:ea typeface="Meiryo UI" panose="020B0604030504040204" pitchFamily="50" charset="-128"/>
              </a:rPr>
              <a:t>会議</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必要</a:t>
            </a:r>
            <a:r>
              <a:rPr lang="ja-JP" altLang="en-US" sz="1000" dirty="0" smtClean="0">
                <a:solidFill>
                  <a:schemeClr val="tx1"/>
                </a:solidFill>
                <a:latin typeface="Meiryo UI" panose="020B0604030504040204" pitchFamily="50" charset="-128"/>
                <a:ea typeface="Meiryo UI" panose="020B0604030504040204" pitchFamily="50" charset="-128"/>
              </a:rPr>
              <a:t>に応じて関係部局長・区長が出席</a:t>
            </a:r>
            <a:endParaRPr lang="en-US" altLang="ja-JP" sz="1000" dirty="0">
              <a:solidFill>
                <a:schemeClr val="tx1"/>
              </a:solidFill>
              <a:latin typeface="Meiryo UI" panose="020B0604030504040204" pitchFamily="50" charset="-128"/>
              <a:ea typeface="Meiryo UI" panose="020B0604030504040204" pitchFamily="50" charset="-128"/>
            </a:endParaRPr>
          </a:p>
          <a:p>
            <a:endParaRPr lang="ja-JP" altLang="en-US" b="1" dirty="0">
              <a:solidFill>
                <a:schemeClr val="tx1"/>
              </a:solidFill>
              <a:latin typeface="Meiryo UI" panose="020B0604030504040204" pitchFamily="50" charset="-128"/>
              <a:ea typeface="Meiryo UI" panose="020B0604030504040204" pitchFamily="50" charset="-128"/>
            </a:endParaRPr>
          </a:p>
        </p:txBody>
      </p:sp>
      <p:sp>
        <p:nvSpPr>
          <p:cNvPr id="32" name="角丸四角形 31"/>
          <p:cNvSpPr/>
          <p:nvPr/>
        </p:nvSpPr>
        <p:spPr>
          <a:xfrm>
            <a:off x="5990712" y="4633736"/>
            <a:ext cx="2674803" cy="713548"/>
          </a:xfrm>
          <a:prstGeom prst="roundRect">
            <a:avLst>
              <a:gd name="adj" fmla="val 613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レーム (半分) 6"/>
          <p:cNvSpPr/>
          <p:nvPr/>
        </p:nvSpPr>
        <p:spPr>
          <a:xfrm>
            <a:off x="92899" y="2504886"/>
            <a:ext cx="1451010" cy="4130275"/>
          </a:xfrm>
          <a:prstGeom prst="halfFrame">
            <a:avLst>
              <a:gd name="adj1" fmla="val 16655"/>
              <a:gd name="adj2" fmla="val 9178"/>
            </a:avLst>
          </a:prstGeom>
          <a:solidFill>
            <a:schemeClr val="accent2">
              <a:lumMod val="40000"/>
              <a:lumOff val="60000"/>
            </a:schemeClr>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15580" y="2466806"/>
            <a:ext cx="1656184"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策定予定計画</a:t>
            </a:r>
            <a:endParaRPr kumimoji="1" lang="ja-JP" altLang="en-US" sz="14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181269" y="2792980"/>
            <a:ext cx="2725280" cy="405655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smtClean="0">
                <a:solidFill>
                  <a:schemeClr val="tx1"/>
                </a:solidFill>
                <a:latin typeface="Meiryo UI" panose="020B0604030504040204" pitchFamily="50" charset="-128"/>
                <a:ea typeface="Meiryo UI" panose="020B0604030504040204" pitchFamily="50" charset="-128"/>
              </a:rPr>
              <a:t>〇テーマ事業計画・設計</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〇催事計画</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〇入場券販売実施計画</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〇来場者サービス基本計画</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〇情報通信システム整備計画</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〇万博</a:t>
            </a:r>
            <a:r>
              <a:rPr lang="en-US" altLang="ja-JP" sz="1050" dirty="0" smtClean="0">
                <a:solidFill>
                  <a:schemeClr val="tx1"/>
                </a:solidFill>
                <a:latin typeface="Meiryo UI" panose="020B0604030504040204" pitchFamily="50" charset="-128"/>
                <a:ea typeface="Meiryo UI" panose="020B0604030504040204" pitchFamily="50" charset="-128"/>
              </a:rPr>
              <a:t>ICT-PF</a:t>
            </a:r>
            <a:r>
              <a:rPr lang="ja-JP" altLang="en-US" sz="1050" dirty="0" smtClean="0">
                <a:solidFill>
                  <a:schemeClr val="tx1"/>
                </a:solidFill>
                <a:latin typeface="Meiryo UI" panose="020B0604030504040204" pitchFamily="50" charset="-128"/>
                <a:ea typeface="Meiryo UI" panose="020B0604030504040204" pitchFamily="50" charset="-128"/>
              </a:rPr>
              <a:t>整備計画</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〇リスク・危機管理計画</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050" b="1" dirty="0" smtClean="0">
                <a:solidFill>
                  <a:schemeClr val="tx1"/>
                </a:solidFill>
                <a:latin typeface="Meiryo UI" panose="020B0604030504040204" pitchFamily="50" charset="-128"/>
                <a:ea typeface="Meiryo UI" panose="020B0604030504040204" pitchFamily="50" charset="-128"/>
              </a:rPr>
              <a:t>〇</a:t>
            </a:r>
            <a:r>
              <a:rPr lang="ja-JP" altLang="en-US" sz="1200" b="1" dirty="0" smtClean="0">
                <a:solidFill>
                  <a:schemeClr val="tx1"/>
                </a:solidFill>
                <a:latin typeface="Meiryo UI" panose="020B0604030504040204" pitchFamily="50" charset="-128"/>
                <a:ea typeface="Meiryo UI" panose="020B0604030504040204" pitchFamily="50" charset="-128"/>
              </a:rPr>
              <a:t>医療救護基本計画</a:t>
            </a:r>
            <a:endParaRPr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医療救護協議会</a:t>
            </a:r>
            <a:r>
              <a:rPr lang="en-US" altLang="ja-JP" sz="1100" b="1" dirty="0" smtClean="0">
                <a:solidFill>
                  <a:schemeClr val="tx1"/>
                </a:solidFill>
                <a:latin typeface="Meiryo UI" panose="020B0604030504040204" pitchFamily="50" charset="-128"/>
                <a:ea typeface="Meiryo UI" panose="020B0604030504040204" pitchFamily="50" charset="-128"/>
              </a:rPr>
              <a:t>】</a:t>
            </a:r>
          </a:p>
          <a:p>
            <a:r>
              <a:rPr lang="ja-JP" altLang="en-US" sz="1100" dirty="0" smtClean="0">
                <a:solidFill>
                  <a:schemeClr val="tx1"/>
                </a:solidFill>
                <a:latin typeface="Meiryo UI" panose="020B0604030504040204" pitchFamily="50" charset="-128"/>
                <a:ea typeface="Meiryo UI" panose="020B0604030504040204" pitchFamily="50" charset="-128"/>
              </a:rPr>
              <a:t>　　（構成員</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案</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●府内医療機関 救急救命センター長</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●府医師会等関係団体</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●府市担当行政機関 等</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050" b="1" dirty="0" smtClean="0">
                <a:solidFill>
                  <a:schemeClr val="tx1"/>
                </a:solidFill>
                <a:latin typeface="Meiryo UI" panose="020B0604030504040204" pitchFamily="50" charset="-128"/>
                <a:ea typeface="Meiryo UI" panose="020B0604030504040204" pitchFamily="50" charset="-128"/>
              </a:rPr>
              <a:t>〇</a:t>
            </a:r>
            <a:r>
              <a:rPr kumimoji="1" lang="ja-JP" altLang="en-US" sz="1200" b="1" dirty="0" smtClean="0">
                <a:solidFill>
                  <a:schemeClr val="tx1"/>
                </a:solidFill>
                <a:latin typeface="Meiryo UI" panose="020B0604030504040204" pitchFamily="50" charset="-128"/>
                <a:ea typeface="Meiryo UI" panose="020B0604030504040204" pitchFamily="50" charset="-128"/>
              </a:rPr>
              <a:t>会場衛生対策基本計画</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会場衛生協議会</a:t>
            </a:r>
            <a:r>
              <a:rPr lang="en-US" altLang="ja-JP" sz="1100" b="1" dirty="0">
                <a:solidFill>
                  <a:schemeClr val="tx1"/>
                </a:solidFill>
                <a:latin typeface="Meiryo UI" panose="020B0604030504040204" pitchFamily="50" charset="-128"/>
                <a:ea typeface="Meiryo UI" panose="020B0604030504040204" pitchFamily="50" charset="-128"/>
              </a:rPr>
              <a:t>】</a:t>
            </a:r>
          </a:p>
          <a:p>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構成員</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案</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●地方衛生研究所</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公衆</a:t>
            </a:r>
            <a:r>
              <a:rPr lang="ja-JP" altLang="en-US" sz="1100" dirty="0" smtClean="0">
                <a:solidFill>
                  <a:schemeClr val="tx1"/>
                </a:solidFill>
                <a:latin typeface="Meiryo UI" panose="020B0604030504040204" pitchFamily="50" charset="-128"/>
                <a:ea typeface="Meiryo UI" panose="020B0604030504040204" pitchFamily="50" charset="-128"/>
              </a:rPr>
              <a:t>衛生学識経験者</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府市担当行政機関 等</a:t>
            </a:r>
            <a:endParaRPr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左右矢印 12"/>
          <p:cNvSpPr/>
          <p:nvPr/>
        </p:nvSpPr>
        <p:spPr>
          <a:xfrm>
            <a:off x="4963399" y="428716"/>
            <a:ext cx="541444" cy="2349403"/>
          </a:xfrm>
          <a:prstGeom prst="leftRightArrow">
            <a:avLst>
              <a:gd name="adj1" fmla="val 64329"/>
              <a:gd name="adj2" fmla="val 27299"/>
            </a:avLst>
          </a:prstGeom>
          <a:solidFill>
            <a:schemeClr val="tx1">
              <a:lumMod val="50000"/>
              <a:lumOff val="5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協力・連携</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0" name="フレーム (半分) 29"/>
          <p:cNvSpPr/>
          <p:nvPr/>
        </p:nvSpPr>
        <p:spPr>
          <a:xfrm>
            <a:off x="5627162" y="2599258"/>
            <a:ext cx="1829559" cy="2607650"/>
          </a:xfrm>
          <a:prstGeom prst="halfFrame">
            <a:avLst>
              <a:gd name="adj1" fmla="val 12940"/>
              <a:gd name="adj2" fmla="val 5814"/>
            </a:avLst>
          </a:prstGeom>
          <a:solidFill>
            <a:schemeClr val="accent2">
              <a:lumMod val="40000"/>
              <a:lumOff val="60000"/>
            </a:schemeClr>
          </a:solid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5760627" y="2566629"/>
            <a:ext cx="1656184" cy="307777"/>
          </a:xfrm>
          <a:prstGeom prst="rect">
            <a:avLst/>
          </a:prstGeom>
          <a:noFill/>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rPr>
              <a:t>設置予定専門</a:t>
            </a:r>
            <a:r>
              <a:rPr lang="ja-JP" altLang="en-US" sz="1400" b="1" dirty="0">
                <a:latin typeface="Meiryo UI" panose="020B0604030504040204" pitchFamily="50" charset="-128"/>
                <a:ea typeface="Meiryo UI" panose="020B0604030504040204" pitchFamily="50" charset="-128"/>
              </a:rPr>
              <a:t>部会</a:t>
            </a:r>
            <a:endParaRPr kumimoji="1" lang="ja-JP" altLang="en-US" sz="1400" b="1" dirty="0">
              <a:latin typeface="Meiryo UI" panose="020B0604030504040204" pitchFamily="50" charset="-128"/>
              <a:ea typeface="Meiryo UI" panose="020B0604030504040204" pitchFamily="50" charset="-128"/>
            </a:endParaRPr>
          </a:p>
        </p:txBody>
      </p:sp>
      <p:sp>
        <p:nvSpPr>
          <p:cNvPr id="31" name="正方形/長方形 30"/>
          <p:cNvSpPr/>
          <p:nvPr/>
        </p:nvSpPr>
        <p:spPr>
          <a:xfrm>
            <a:off x="5716735" y="2839427"/>
            <a:ext cx="3175745" cy="2648233"/>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50" dirty="0" smtClean="0">
                <a:solidFill>
                  <a:schemeClr val="tx1"/>
                </a:solidFill>
                <a:latin typeface="Meiryo UI" panose="020B0604030504040204" pitchFamily="50" charset="-128"/>
                <a:ea typeface="Meiryo UI" panose="020B0604030504040204" pitchFamily="50" charset="-128"/>
              </a:rPr>
              <a:t>〇財政総務部会</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〇危機管理部会</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〇産業振興部会</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〇地域連携イベント部会</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〇交通対策部会</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〇ユニバーサルデザイン部会</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〇参加促進部会</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〇環境部会</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〇スーパーシティ部会</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endParaRPr lang="en-US" altLang="ja-JP" sz="800" dirty="0" smtClean="0">
              <a:solidFill>
                <a:schemeClr val="tx1"/>
              </a:solidFill>
              <a:latin typeface="Meiryo UI" panose="020B0604030504040204" pitchFamily="50" charset="-128"/>
              <a:ea typeface="Meiryo UI" panose="020B0604030504040204" pitchFamily="50" charset="-128"/>
            </a:endParaRPr>
          </a:p>
          <a:p>
            <a:r>
              <a:rPr lang="ja-JP" altLang="en-US" sz="1050" b="1" dirty="0" smtClean="0">
                <a:solidFill>
                  <a:schemeClr val="tx1"/>
                </a:solidFill>
                <a:latin typeface="Meiryo UI" panose="020B0604030504040204" pitchFamily="50" charset="-128"/>
                <a:ea typeface="Meiryo UI" panose="020B0604030504040204" pitchFamily="50" charset="-128"/>
              </a:rPr>
              <a:t>〇</a:t>
            </a:r>
            <a:r>
              <a:rPr lang="ja-JP" altLang="en-US" sz="1200" b="1" dirty="0" smtClean="0">
                <a:solidFill>
                  <a:schemeClr val="tx1"/>
                </a:solidFill>
                <a:latin typeface="Meiryo UI" panose="020B0604030504040204" pitchFamily="50" charset="-128"/>
                <a:ea typeface="Meiryo UI" panose="020B0604030504040204" pitchFamily="50" charset="-128"/>
              </a:rPr>
              <a:t>医療衛生部会（</a:t>
            </a:r>
            <a:r>
              <a:rPr lang="en-US" altLang="ja-JP" sz="1200" b="1" dirty="0" smtClean="0">
                <a:solidFill>
                  <a:schemeClr val="tx1"/>
                </a:solidFill>
                <a:latin typeface="Meiryo UI" panose="020B0604030504040204" pitchFamily="50" charset="-128"/>
                <a:ea typeface="Meiryo UI" panose="020B0604030504040204" pitchFamily="50" charset="-128"/>
              </a:rPr>
              <a:t>R4.7</a:t>
            </a:r>
            <a:r>
              <a:rPr lang="ja-JP" altLang="en-US" sz="1200" b="1" dirty="0" smtClean="0">
                <a:solidFill>
                  <a:schemeClr val="tx1"/>
                </a:solidFill>
                <a:latin typeface="Meiryo UI" panose="020B0604030504040204" pitchFamily="50" charset="-128"/>
                <a:ea typeface="Meiryo UI" panose="020B0604030504040204" pitchFamily="50" charset="-128"/>
              </a:rPr>
              <a:t>月設置）</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部会長：大阪府健康医療部長</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副部会長：大阪市健康局長</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（班構成</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案</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総務班・救急医療班・薬務班・感染症班 </a:t>
            </a:r>
            <a:r>
              <a:rPr lang="ja-JP" altLang="en-US" sz="1100" dirty="0">
                <a:solidFill>
                  <a:schemeClr val="tx1"/>
                </a:solidFill>
                <a:latin typeface="Meiryo UI" panose="020B0604030504040204" pitchFamily="50" charset="-128"/>
                <a:ea typeface="Meiryo UI" panose="020B0604030504040204" pitchFamily="50" charset="-128"/>
              </a:rPr>
              <a:t>等</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958027775"/>
              </p:ext>
            </p:extLst>
          </p:nvPr>
        </p:nvGraphicFramePr>
        <p:xfrm>
          <a:off x="5534466" y="5788056"/>
          <a:ext cx="3459164" cy="1049935"/>
        </p:xfrm>
        <a:graphic>
          <a:graphicData uri="http://schemas.openxmlformats.org/drawingml/2006/table">
            <a:tbl>
              <a:tblPr firstRow="1" bandRow="1">
                <a:tableStyleId>{5C22544A-7EE6-4342-B048-85BDC9FD1C3A}</a:tableStyleId>
              </a:tblPr>
              <a:tblGrid>
                <a:gridCol w="692468">
                  <a:extLst>
                    <a:ext uri="{9D8B030D-6E8A-4147-A177-3AD203B41FA5}">
                      <a16:colId xmlns:a16="http://schemas.microsoft.com/office/drawing/2014/main" val="2951068113"/>
                    </a:ext>
                  </a:extLst>
                </a:gridCol>
                <a:gridCol w="690880">
                  <a:extLst>
                    <a:ext uri="{9D8B030D-6E8A-4147-A177-3AD203B41FA5}">
                      <a16:colId xmlns:a16="http://schemas.microsoft.com/office/drawing/2014/main" val="1289053086"/>
                    </a:ext>
                  </a:extLst>
                </a:gridCol>
                <a:gridCol w="690880">
                  <a:extLst>
                    <a:ext uri="{9D8B030D-6E8A-4147-A177-3AD203B41FA5}">
                      <a16:colId xmlns:a16="http://schemas.microsoft.com/office/drawing/2014/main" val="1330543996"/>
                    </a:ext>
                  </a:extLst>
                </a:gridCol>
                <a:gridCol w="692468">
                  <a:extLst>
                    <a:ext uri="{9D8B030D-6E8A-4147-A177-3AD203B41FA5}">
                      <a16:colId xmlns:a16="http://schemas.microsoft.com/office/drawing/2014/main" val="4066337259"/>
                    </a:ext>
                  </a:extLst>
                </a:gridCol>
                <a:gridCol w="692468">
                  <a:extLst>
                    <a:ext uri="{9D8B030D-6E8A-4147-A177-3AD203B41FA5}">
                      <a16:colId xmlns:a16="http://schemas.microsoft.com/office/drawing/2014/main" val="3771222443"/>
                    </a:ext>
                  </a:extLst>
                </a:gridCol>
              </a:tblGrid>
              <a:tr h="333796">
                <a:tc>
                  <a:txBody>
                    <a:bodyPr/>
                    <a:lstStyle/>
                    <a:p>
                      <a:pPr algn="ctr"/>
                      <a:r>
                        <a:rPr kumimoji="1" lang="en-US" altLang="ja-JP" sz="800" dirty="0" smtClean="0">
                          <a:latin typeface="Meiryo UI" panose="020B0604030504040204" pitchFamily="50" charset="-128"/>
                          <a:ea typeface="Meiryo UI" panose="020B0604030504040204" pitchFamily="50" charset="-128"/>
                        </a:rPr>
                        <a:t>2022</a:t>
                      </a:r>
                      <a:r>
                        <a:rPr kumimoji="1" lang="ja-JP" altLang="en-US" sz="800" dirty="0" smtClean="0">
                          <a:latin typeface="Meiryo UI" panose="020B0604030504040204" pitchFamily="50" charset="-128"/>
                          <a:ea typeface="Meiryo UI" panose="020B0604030504040204" pitchFamily="50" charset="-128"/>
                        </a:rPr>
                        <a:t>年度</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2</a:t>
                      </a:r>
                      <a:r>
                        <a:rPr kumimoji="1" lang="ja-JP" altLang="en-US" sz="800" dirty="0" smtClean="0">
                          <a:latin typeface="Meiryo UI" panose="020B0604030504040204" pitchFamily="50" charset="-128"/>
                          <a:ea typeface="Meiryo UI" panose="020B0604030504040204" pitchFamily="50" charset="-128"/>
                        </a:rPr>
                        <a:t>四半期</a:t>
                      </a:r>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3</a:t>
                      </a:r>
                      <a:r>
                        <a:rPr kumimoji="1" lang="ja-JP" altLang="en-US" sz="800" dirty="0" smtClean="0">
                          <a:latin typeface="Meiryo UI" panose="020B0604030504040204" pitchFamily="50" charset="-128"/>
                          <a:ea typeface="Meiryo UI" panose="020B0604030504040204" pitchFamily="50" charset="-128"/>
                        </a:rPr>
                        <a:t>四半期</a:t>
                      </a:r>
                      <a:endParaRPr kumimoji="1" lang="ja-JP" altLang="en-US" sz="800" dirty="0">
                        <a:latin typeface="Meiryo UI" panose="020B0604030504040204" pitchFamily="50" charset="-128"/>
                        <a:ea typeface="Meiryo UI" panose="020B0604030504040204" pitchFamily="50" charset="-128"/>
                      </a:endParaRPr>
                    </a:p>
                  </a:txBody>
                  <a:tcPr anchor="b"/>
                </a:tc>
                <a:tc>
                  <a:txBody>
                    <a:bodyPr/>
                    <a:lstStyle/>
                    <a:p>
                      <a:pPr algn="ctr"/>
                      <a:r>
                        <a:rPr kumimoji="1" lang="ja-JP"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4</a:t>
                      </a:r>
                      <a:r>
                        <a:rPr kumimoji="1" lang="ja-JP" altLang="en-US" sz="800" dirty="0" smtClean="0">
                          <a:latin typeface="Meiryo UI" panose="020B0604030504040204" pitchFamily="50" charset="-128"/>
                          <a:ea typeface="Meiryo UI" panose="020B0604030504040204" pitchFamily="50" charset="-128"/>
                        </a:rPr>
                        <a:t>四半期</a:t>
                      </a:r>
                      <a:endParaRPr kumimoji="1" lang="ja-JP" altLang="en-US" sz="800" dirty="0">
                        <a:latin typeface="Meiryo UI" panose="020B0604030504040204" pitchFamily="50" charset="-128"/>
                        <a:ea typeface="Meiryo UI" panose="020B0604030504040204" pitchFamily="50" charset="-128"/>
                      </a:endParaRPr>
                    </a:p>
                  </a:txBody>
                  <a:tcPr anchor="b"/>
                </a:tc>
                <a:tc>
                  <a:txBody>
                    <a:bodyPr/>
                    <a:lstStyle/>
                    <a:p>
                      <a:pPr algn="ctr"/>
                      <a:r>
                        <a:rPr kumimoji="1" lang="en-US" altLang="ja-JP" sz="800" dirty="0" smtClean="0">
                          <a:latin typeface="Meiryo UI" panose="020B0604030504040204" pitchFamily="50" charset="-128"/>
                          <a:ea typeface="Meiryo UI" panose="020B0604030504040204" pitchFamily="50" charset="-128"/>
                        </a:rPr>
                        <a:t>2023</a:t>
                      </a:r>
                      <a:r>
                        <a:rPr kumimoji="1" lang="ja-JP" altLang="en-US" sz="800" dirty="0" smtClean="0">
                          <a:latin typeface="Meiryo UI" panose="020B0604030504040204" pitchFamily="50" charset="-128"/>
                          <a:ea typeface="Meiryo UI" panose="020B0604030504040204" pitchFamily="50" charset="-128"/>
                        </a:rPr>
                        <a:t>年度</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1</a:t>
                      </a:r>
                      <a:r>
                        <a:rPr kumimoji="1" lang="ja-JP" altLang="en-US" sz="800" dirty="0" smtClean="0">
                          <a:latin typeface="Meiryo UI" panose="020B0604030504040204" pitchFamily="50" charset="-128"/>
                          <a:ea typeface="Meiryo UI" panose="020B0604030504040204" pitchFamily="50" charset="-128"/>
                        </a:rPr>
                        <a:t>四半期</a:t>
                      </a:r>
                      <a:endParaRPr kumimoji="1" lang="ja-JP" altLang="en-US" sz="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2</a:t>
                      </a:r>
                      <a:r>
                        <a:rPr kumimoji="1" lang="ja-JP" altLang="en-US" sz="800" dirty="0" smtClean="0">
                          <a:latin typeface="Meiryo UI" panose="020B0604030504040204" pitchFamily="50" charset="-128"/>
                          <a:ea typeface="Meiryo UI" panose="020B0604030504040204" pitchFamily="50" charset="-128"/>
                        </a:rPr>
                        <a:t>四半期</a:t>
                      </a:r>
                      <a:endParaRPr kumimoji="1" lang="ja-JP" altLang="en-US" sz="800" dirty="0">
                        <a:latin typeface="Meiryo UI" panose="020B0604030504040204" pitchFamily="50" charset="-128"/>
                        <a:ea typeface="Meiryo UI" panose="020B0604030504040204" pitchFamily="50" charset="-128"/>
                      </a:endParaRPr>
                    </a:p>
                  </a:txBody>
                  <a:tcPr anchor="b"/>
                </a:tc>
                <a:extLst>
                  <a:ext uri="{0D108BD9-81ED-4DB2-BD59-A6C34878D82A}">
                    <a16:rowId xmlns:a16="http://schemas.microsoft.com/office/drawing/2014/main" val="4261410442"/>
                  </a:ext>
                </a:extLst>
              </a:tr>
              <a:tr h="714655">
                <a:tc>
                  <a:txBody>
                    <a:bodyPr/>
                    <a:lstStyle/>
                    <a:p>
                      <a:pPr algn="ctr"/>
                      <a:r>
                        <a:rPr kumimoji="1" lang="ja-JP" altLang="en-US" sz="900" dirty="0" smtClean="0">
                          <a:latin typeface="Meiryo UI" panose="020B0604030504040204" pitchFamily="50" charset="-128"/>
                          <a:ea typeface="Meiryo UI" panose="020B0604030504040204" pitchFamily="50" charset="-128"/>
                        </a:rPr>
                        <a:t>素案等</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資料作成</a:t>
                      </a:r>
                      <a:endParaRPr kumimoji="1" lang="en-US" altLang="ja-JP" sz="900" dirty="0" smtClean="0">
                        <a:latin typeface="Meiryo UI" panose="020B0604030504040204" pitchFamily="50" charset="-128"/>
                        <a:ea typeface="Meiryo UI" panose="020B0604030504040204" pitchFamily="50" charset="-128"/>
                      </a:endParaRPr>
                    </a:p>
                  </a:txBody>
                  <a:tcPr vert="eaVert"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検討課題</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整理</a:t>
                      </a:r>
                      <a:endParaRPr kumimoji="1" lang="ja-JP" altLang="en-US" sz="900" dirty="0">
                        <a:latin typeface="Meiryo UI" panose="020B0604030504040204" pitchFamily="50" charset="-128"/>
                        <a:ea typeface="Meiryo UI" panose="020B0604030504040204" pitchFamily="50" charset="-128"/>
                      </a:endParaRPr>
                    </a:p>
                  </a:txBody>
                  <a:tcPr vert="eaVert"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基本計画案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とりまとめ</a:t>
                      </a:r>
                      <a:endParaRPr kumimoji="1" lang="ja-JP" altLang="en-US" sz="900" dirty="0">
                        <a:latin typeface="Meiryo UI" panose="020B0604030504040204" pitchFamily="50" charset="-128"/>
                        <a:ea typeface="Meiryo UI" panose="020B0604030504040204" pitchFamily="50" charset="-128"/>
                      </a:endParaRPr>
                    </a:p>
                  </a:txBody>
                  <a:tcPr vert="eaVert"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関係機関</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調整</a:t>
                      </a:r>
                      <a:endParaRPr kumimoji="1" lang="ja-JP" altLang="en-US" sz="900" dirty="0">
                        <a:latin typeface="Meiryo UI" panose="020B0604030504040204" pitchFamily="50" charset="-128"/>
                        <a:ea typeface="Meiryo UI" panose="020B0604030504040204" pitchFamily="50" charset="-128"/>
                      </a:endParaRPr>
                    </a:p>
                  </a:txBody>
                  <a:tcPr vert="eaVert" anchor="ctr"/>
                </a:tc>
                <a:tc>
                  <a:txBody>
                    <a:bodyPr/>
                    <a:lstStyle/>
                    <a:p>
                      <a:pPr algn="ctr"/>
                      <a:r>
                        <a:rPr kumimoji="1" lang="ja-JP" altLang="en-US" sz="900" dirty="0" smtClean="0">
                          <a:latin typeface="Meiryo UI" panose="020B0604030504040204" pitchFamily="50" charset="-128"/>
                          <a:ea typeface="Meiryo UI" panose="020B0604030504040204" pitchFamily="50" charset="-128"/>
                        </a:rPr>
                        <a:t>最終案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とりまとめ</a:t>
                      </a:r>
                      <a:endParaRPr kumimoji="1" lang="ja-JP" altLang="en-US" sz="900" dirty="0">
                        <a:latin typeface="Meiryo UI" panose="020B0604030504040204" pitchFamily="50" charset="-128"/>
                        <a:ea typeface="Meiryo UI" panose="020B0604030504040204" pitchFamily="50" charset="-128"/>
                      </a:endParaRPr>
                    </a:p>
                  </a:txBody>
                  <a:tcPr vert="eaVert" anchor="ctr"/>
                </a:tc>
                <a:extLst>
                  <a:ext uri="{0D108BD9-81ED-4DB2-BD59-A6C34878D82A}">
                    <a16:rowId xmlns:a16="http://schemas.microsoft.com/office/drawing/2014/main" val="794046684"/>
                  </a:ext>
                </a:extLst>
              </a:tr>
            </a:tbl>
          </a:graphicData>
        </a:graphic>
      </p:graphicFrame>
      <p:sp>
        <p:nvSpPr>
          <p:cNvPr id="15" name="テキスト ボックス 14"/>
          <p:cNvSpPr txBox="1"/>
          <p:nvPr/>
        </p:nvSpPr>
        <p:spPr>
          <a:xfrm>
            <a:off x="5494172" y="5579438"/>
            <a:ext cx="2728806" cy="253916"/>
          </a:xfrm>
          <a:prstGeom prst="rect">
            <a:avLst/>
          </a:prstGeom>
          <a:noFill/>
        </p:spPr>
        <p:txBody>
          <a:bodyPr wrap="square" rtlCol="0">
            <a:spAutoFit/>
          </a:bodyPr>
          <a:lstStyle/>
          <a:p>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今後のスケジュール</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案</a:t>
            </a:r>
            <a:r>
              <a:rPr kumimoji="1" lang="en-US" altLang="ja-JP" sz="1050" b="1"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（各基本計画）</a:t>
            </a:r>
            <a:r>
              <a:rPr kumimoji="1" lang="en-US" altLang="ja-JP" sz="1050" b="1" dirty="0" smtClean="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83238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ED054CE59F66C4D874848499267F6E0" ma:contentTypeVersion="0" ma:contentTypeDescription="新しいドキュメントを作成します。" ma:contentTypeScope="" ma:versionID="9912d974b6f6b0a35dbbfc029026f700">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69AABF-691B-4947-9C9D-FA64D80E28DB}">
  <ds:schemaRefs>
    <ds:schemaRef ds:uri="http://purl.org/dc/dcmitype/"/>
    <ds:schemaRef ds:uri="http://schemas.openxmlformats.org/package/2006/metadata/core-properties"/>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80C420BC-5993-4218-8859-64CF8E400494}">
  <ds:schemaRefs>
    <ds:schemaRef ds:uri="http://schemas.microsoft.com/sharepoint/v3/contenttype/forms"/>
  </ds:schemaRefs>
</ds:datastoreItem>
</file>

<file path=customXml/itemProps3.xml><?xml version="1.0" encoding="utf-8"?>
<ds:datastoreItem xmlns:ds="http://schemas.openxmlformats.org/officeDocument/2006/customXml" ds:itemID="{FC7109F0-6B59-4A08-8DDA-6C5E3A45A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425</TotalTime>
  <Words>627</Words>
  <Application>Microsoft Office PowerPoint</Application>
  <PresentationFormat>画面に合わせる (4:3)</PresentationFormat>
  <Paragraphs>84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奥山　善之</cp:lastModifiedBy>
  <cp:revision>56</cp:revision>
  <cp:lastPrinted>2022-11-16T02:32:36Z</cp:lastPrinted>
  <dcterms:modified xsi:type="dcterms:W3CDTF">2022-12-08T06:01:03Z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0x0101005ED054CE59F66C4D874848499267F6E0</vt:lpwstr>
  </property>
</Properties>
</file>