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30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14CE"/>
    <a:srgbClr val="4F81BD"/>
    <a:srgbClr val="E9EDF4"/>
    <a:srgbClr val="D0D8E8"/>
    <a:srgbClr val="FFD653"/>
    <a:srgbClr val="FFE3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8" autoAdjust="0"/>
    <p:restoredTop sz="94434" autoAdjust="0"/>
  </p:normalViewPr>
  <p:slideViewPr>
    <p:cSldViewPr>
      <p:cViewPr varScale="1">
        <p:scale>
          <a:sx n="74" d="100"/>
          <a:sy n="74" d="100"/>
        </p:scale>
        <p:origin x="121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394" tIns="45695" rIns="91394"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394" tIns="45695" rIns="91394" bIns="45695" rtlCol="0"/>
          <a:lstStyle>
            <a:lvl1pPr algn="r">
              <a:defRPr sz="1200"/>
            </a:lvl1pPr>
          </a:lstStyle>
          <a:p>
            <a:fld id="{4D0BD4C8-09F5-4A2B-8D21-9F8905AB6028}" type="datetimeFigureOut">
              <a:rPr kumimoji="1" lang="ja-JP" altLang="en-US" smtClean="0"/>
              <a:t>2022/12/8</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94" tIns="45695" rIns="91394" bIns="45695"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394" tIns="45695" rIns="91394" bIns="45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9"/>
            <a:ext cx="2949575" cy="496887"/>
          </a:xfrm>
          <a:prstGeom prst="rect">
            <a:avLst/>
          </a:prstGeom>
        </p:spPr>
        <p:txBody>
          <a:bodyPr vert="horz" lIns="91394" tIns="45695" rIns="91394"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9"/>
            <a:ext cx="2949575" cy="496887"/>
          </a:xfrm>
          <a:prstGeom prst="rect">
            <a:avLst/>
          </a:prstGeom>
        </p:spPr>
        <p:txBody>
          <a:bodyPr vert="horz" lIns="91394" tIns="45695" rIns="91394" bIns="45695" rtlCol="0" anchor="b"/>
          <a:lstStyle>
            <a:lvl1pPr algn="r">
              <a:defRPr sz="1200"/>
            </a:lvl1pPr>
          </a:lstStyle>
          <a:p>
            <a:fld id="{3107ECAC-E44C-418D-9F82-FAAAEDFCAC6A}" type="slidenum">
              <a:rPr kumimoji="1" lang="ja-JP" altLang="en-US" smtClean="0"/>
              <a:t>‹#›</a:t>
            </a:fld>
            <a:endParaRPr kumimoji="1" lang="ja-JP" altLang="en-US"/>
          </a:p>
        </p:txBody>
      </p:sp>
    </p:spTree>
    <p:extLst>
      <p:ext uri="{BB962C8B-B14F-4D97-AF65-F5344CB8AC3E}">
        <p14:creationId xmlns:p14="http://schemas.microsoft.com/office/powerpoint/2010/main" val="1121621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34181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9160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25846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075762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0126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5529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4870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58548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66202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12"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74468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428397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304559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78"/>
            <a:ext cx="9144000" cy="338554"/>
          </a:xfrm>
          <a:prstGeom prst="rect">
            <a:avLst/>
          </a:prstGeom>
          <a:solidFill>
            <a:schemeClr val="tx2"/>
          </a:solidFill>
        </p:spPr>
        <p:txBody>
          <a:bodyPr wrap="square" rtlCol="0">
            <a:spAutoFit/>
          </a:bodyPr>
          <a:lstStyle/>
          <a:p>
            <a:r>
              <a:rPr lang="ja-JP" altLang="en-US" sz="1600" b="1" dirty="0" smtClean="0">
                <a:solidFill>
                  <a:schemeClr val="bg1"/>
                </a:solidFill>
                <a:latin typeface="HG丸ｺﾞｼｯｸM-PRO" panose="020F0600000000000000" pitchFamily="50" charset="-128"/>
                <a:ea typeface="HG丸ｺﾞｼｯｸM-PRO" panose="020F0600000000000000" pitchFamily="50" charset="-128"/>
              </a:rPr>
              <a:t>　　　　　　大阪府外国人患者受入れ拠点医療機関連絡調整会議　議事内容</a:t>
            </a:r>
            <a:endParaRPr lang="ja-JP" altLang="en-US" sz="16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8388424" y="0"/>
            <a:ext cx="681432" cy="279464"/>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資料４</a:t>
            </a:r>
            <a:endParaRPr kumimoji="1" lang="ja-JP" altLang="en-US" sz="1200" dirty="0">
              <a:solidFill>
                <a:schemeClr val="tx1"/>
              </a:solidFill>
            </a:endParaRPr>
          </a:p>
        </p:txBody>
      </p:sp>
      <p:sp>
        <p:nvSpPr>
          <p:cNvPr id="28" name="正方形/長方形 27"/>
          <p:cNvSpPr/>
          <p:nvPr/>
        </p:nvSpPr>
        <p:spPr>
          <a:xfrm>
            <a:off x="35496" y="346776"/>
            <a:ext cx="9054534" cy="6511224"/>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800" dirty="0">
              <a:solidFill>
                <a:schemeClr val="tx1"/>
              </a:solidFill>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129078106"/>
              </p:ext>
            </p:extLst>
          </p:nvPr>
        </p:nvGraphicFramePr>
        <p:xfrm>
          <a:off x="91585" y="376145"/>
          <a:ext cx="8902005" cy="2095750"/>
        </p:xfrm>
        <a:graphic>
          <a:graphicData uri="http://schemas.openxmlformats.org/drawingml/2006/table">
            <a:tbl>
              <a:tblPr firstRow="1" bandRow="1">
                <a:tableStyleId>{7DF18680-E054-41AD-8BC1-D1AEF772440D}</a:tableStyleId>
              </a:tblPr>
              <a:tblGrid>
                <a:gridCol w="1130618">
                  <a:extLst>
                    <a:ext uri="{9D8B030D-6E8A-4147-A177-3AD203B41FA5}">
                      <a16:colId xmlns:a16="http://schemas.microsoft.com/office/drawing/2014/main" val="78395682"/>
                    </a:ext>
                  </a:extLst>
                </a:gridCol>
                <a:gridCol w="7771387">
                  <a:extLst>
                    <a:ext uri="{9D8B030D-6E8A-4147-A177-3AD203B41FA5}">
                      <a16:colId xmlns:a16="http://schemas.microsoft.com/office/drawing/2014/main" val="1330078063"/>
                    </a:ext>
                  </a:extLst>
                </a:gridCol>
              </a:tblGrid>
              <a:tr h="370840">
                <a:tc>
                  <a:txBody>
                    <a:bodyPr/>
                    <a:lstStyle/>
                    <a:p>
                      <a:pPr algn="r"/>
                      <a:r>
                        <a:rPr kumimoji="1" lang="ja-JP" altLang="en-US" sz="1300" dirty="0" smtClean="0">
                          <a:latin typeface="Meiryo UI" panose="020B0604030504040204" pitchFamily="50" charset="-128"/>
                          <a:ea typeface="Meiryo UI" panose="020B0604030504040204" pitchFamily="50" charset="-128"/>
                        </a:rPr>
                        <a:t>議題（１）</a:t>
                      </a:r>
                      <a:endParaRPr kumimoji="1" lang="ja-JP" altLang="en-US" sz="130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300" dirty="0" smtClean="0">
                          <a:latin typeface="Meiryo UI" panose="020B0604030504040204" pitchFamily="50" charset="-128"/>
                          <a:ea typeface="Meiryo UI" panose="020B0604030504040204" pitchFamily="50" charset="-128"/>
                        </a:rPr>
                        <a:t>府全域の外国人医療提供体制の強化策について</a:t>
                      </a:r>
                      <a:endParaRPr kumimoji="1" lang="en-US" altLang="ja-JP" sz="13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05430033"/>
                  </a:ext>
                </a:extLst>
              </a:tr>
              <a:tr h="521775">
                <a:tc>
                  <a:txBody>
                    <a:bodyPr/>
                    <a:lstStyle/>
                    <a:p>
                      <a:pPr algn="ctr"/>
                      <a:r>
                        <a:rPr kumimoji="1" lang="ja-JP" altLang="en-US" sz="1050" b="1" dirty="0" smtClean="0">
                          <a:latin typeface="Meiryo UI" panose="020B0604030504040204" pitchFamily="50" charset="-128"/>
                          <a:ea typeface="Meiryo UI" panose="020B0604030504040204" pitchFamily="50" charset="-128"/>
                        </a:rPr>
                        <a:t>大阪府</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新型コロナの水際対策の緩和や大阪・関西万博の開催を控え、今後、外国人旅行者の増加が見込まれる。これに対応するためには、診療所等も含めた府全体で外国人受け入れ体制を強化することが重要であると考えるが、診療所等にどのような支援等を行うことが有効と考えるか。</a:t>
                      </a:r>
                    </a:p>
                  </a:txBody>
                  <a:tcPr anchor="ctr"/>
                </a:tc>
                <a:extLst>
                  <a:ext uri="{0D108BD9-81ED-4DB2-BD59-A6C34878D82A}">
                    <a16:rowId xmlns:a16="http://schemas.microsoft.com/office/drawing/2014/main" val="779991376"/>
                  </a:ext>
                </a:extLst>
              </a:tr>
              <a:tr h="720080">
                <a:tc>
                  <a:txBody>
                    <a:bodyPr/>
                    <a:lstStyle/>
                    <a:p>
                      <a:pPr algn="ctr"/>
                      <a:r>
                        <a:rPr kumimoji="1" lang="ja-JP" altLang="en-US" sz="1050" b="1" dirty="0" smtClean="0">
                          <a:latin typeface="Meiryo UI" panose="020B0604030504040204" pitchFamily="50" charset="-128"/>
                          <a:ea typeface="Meiryo UI" panose="020B0604030504040204" pitchFamily="50" charset="-128"/>
                        </a:rPr>
                        <a:t>主な意見</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〇府が実施する多言語遠隔通訳について、登録医療機関数が約</a:t>
                      </a:r>
                      <a:r>
                        <a:rPr kumimoji="1" lang="en-US" altLang="ja-JP" sz="1050" dirty="0" smtClean="0">
                          <a:latin typeface="Meiryo UI" panose="020B0604030504040204" pitchFamily="50" charset="-128"/>
                          <a:ea typeface="Meiryo UI" panose="020B0604030504040204" pitchFamily="50" charset="-128"/>
                        </a:rPr>
                        <a:t>320</a:t>
                      </a:r>
                      <a:r>
                        <a:rPr kumimoji="1" lang="ja-JP" altLang="en-US" sz="1050" dirty="0" smtClean="0">
                          <a:latin typeface="Meiryo UI" panose="020B0604030504040204" pitchFamily="50" charset="-128"/>
                          <a:ea typeface="Meiryo UI" panose="020B0604030504040204" pitchFamily="50" charset="-128"/>
                        </a:rPr>
                        <a:t>医療機関あるのに対し、利用実績が月</a:t>
                      </a:r>
                      <a:r>
                        <a:rPr kumimoji="1" lang="en-US" altLang="ja-JP" sz="1050" dirty="0" smtClean="0">
                          <a:latin typeface="Meiryo UI" panose="020B0604030504040204" pitchFamily="50" charset="-128"/>
                          <a:ea typeface="Meiryo UI" panose="020B0604030504040204" pitchFamily="50" charset="-128"/>
                        </a:rPr>
                        <a:t>40</a:t>
                      </a: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60</a:t>
                      </a:r>
                      <a:r>
                        <a:rPr kumimoji="1" lang="ja-JP" altLang="en-US" sz="1050" dirty="0" smtClean="0">
                          <a:latin typeface="Meiryo UI" panose="020B0604030504040204" pitchFamily="50" charset="-128"/>
                          <a:ea typeface="Meiryo UI" panose="020B0604030504040204" pitchFamily="50" charset="-128"/>
                        </a:rPr>
                        <a:t>件程度しかないことに</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　 課題があるのではないか。</a:t>
                      </a:r>
                    </a:p>
                    <a:p>
                      <a:pPr>
                        <a:lnSpc>
                          <a:spcPts val="1500"/>
                        </a:lnSpc>
                      </a:pPr>
                      <a:r>
                        <a:rPr kumimoji="1" lang="ja-JP" altLang="en-US" sz="1050" dirty="0" smtClean="0">
                          <a:latin typeface="Meiryo UI" panose="020B0604030504040204" pitchFamily="50" charset="-128"/>
                          <a:ea typeface="Meiryo UI" panose="020B0604030504040204" pitchFamily="50" charset="-128"/>
                        </a:rPr>
                        <a:t>〇医療関係者や患者から対面通訳の希望を受けている。対面通訳のサポートがあれば、外国人患者を受入れる医療機関も増えるのではないか。</a:t>
                      </a:r>
                    </a:p>
                    <a:p>
                      <a:pPr>
                        <a:lnSpc>
                          <a:spcPts val="1500"/>
                        </a:lnSpc>
                      </a:pPr>
                      <a:r>
                        <a:rPr kumimoji="1" lang="ja-JP" altLang="en-US" sz="1050" dirty="0" smtClean="0">
                          <a:latin typeface="Meiryo UI" panose="020B0604030504040204" pitchFamily="50" charset="-128"/>
                          <a:ea typeface="Meiryo UI" panose="020B0604030504040204" pitchFamily="50" charset="-128"/>
                        </a:rPr>
                        <a:t>〇府の多言語遠隔通訳は電話通訳のみ。患者の顔や状態をみることができるビデオ通訳の導入を希望する。</a:t>
                      </a:r>
                    </a:p>
                  </a:txBody>
                  <a:tcPr anchor="ctr"/>
                </a:tc>
                <a:extLst>
                  <a:ext uri="{0D108BD9-81ED-4DB2-BD59-A6C34878D82A}">
                    <a16:rowId xmlns:a16="http://schemas.microsoft.com/office/drawing/2014/main" val="3419188688"/>
                  </a:ext>
                </a:extLst>
              </a:tr>
              <a:tr h="370840">
                <a:tc>
                  <a:txBody>
                    <a:bodyPr/>
                    <a:lstStyle/>
                    <a:p>
                      <a:pPr algn="ctr"/>
                      <a:r>
                        <a:rPr kumimoji="1" lang="ja-JP" altLang="en-US" sz="1050" b="1" dirty="0" smtClean="0">
                          <a:latin typeface="Meiryo UI" panose="020B0604030504040204" pitchFamily="50" charset="-128"/>
                          <a:ea typeface="Meiryo UI" panose="020B0604030504040204" pitchFamily="50" charset="-128"/>
                        </a:rPr>
                        <a:t>対応策</a:t>
                      </a:r>
                      <a:r>
                        <a:rPr kumimoji="1" lang="en-US" altLang="ja-JP" sz="1050" b="1"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案</a:t>
                      </a:r>
                      <a:r>
                        <a:rPr kumimoji="1" lang="en-US" altLang="ja-JP" sz="1050" b="1" dirty="0" smtClean="0">
                          <a:latin typeface="Meiryo UI" panose="020B0604030504040204" pitchFamily="50" charset="-128"/>
                          <a:ea typeface="Meiryo UI" panose="020B0604030504040204" pitchFamily="50" charset="-128"/>
                        </a:rPr>
                        <a:t>)</a:t>
                      </a: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府の多言語遠隔通訳の更なる周知を行う。また、外国人医療提供体制の強化に向け、より有効な府事業について引き続き検討していく。</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9545769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265113345"/>
              </p:ext>
            </p:extLst>
          </p:nvPr>
        </p:nvGraphicFramePr>
        <p:xfrm>
          <a:off x="91584" y="2556705"/>
          <a:ext cx="8902005" cy="1747191"/>
        </p:xfrm>
        <a:graphic>
          <a:graphicData uri="http://schemas.openxmlformats.org/drawingml/2006/table">
            <a:tbl>
              <a:tblPr firstRow="1" bandRow="1">
                <a:tableStyleId>{7DF18680-E054-41AD-8BC1-D1AEF772440D}</a:tableStyleId>
              </a:tblPr>
              <a:tblGrid>
                <a:gridCol w="1130618">
                  <a:extLst>
                    <a:ext uri="{9D8B030D-6E8A-4147-A177-3AD203B41FA5}">
                      <a16:colId xmlns:a16="http://schemas.microsoft.com/office/drawing/2014/main" val="78395682"/>
                    </a:ext>
                  </a:extLst>
                </a:gridCol>
                <a:gridCol w="7771387">
                  <a:extLst>
                    <a:ext uri="{9D8B030D-6E8A-4147-A177-3AD203B41FA5}">
                      <a16:colId xmlns:a16="http://schemas.microsoft.com/office/drawing/2014/main" val="1330078063"/>
                    </a:ext>
                  </a:extLst>
                </a:gridCol>
              </a:tblGrid>
              <a:tr h="370840">
                <a:tc>
                  <a:txBody>
                    <a:bodyPr/>
                    <a:lstStyle/>
                    <a:p>
                      <a:pPr algn="r"/>
                      <a:r>
                        <a:rPr kumimoji="1" lang="ja-JP" altLang="en-US" sz="1300" dirty="0" smtClean="0">
                          <a:latin typeface="Meiryo UI" panose="020B0604030504040204" pitchFamily="50" charset="-128"/>
                          <a:ea typeface="Meiryo UI" panose="020B0604030504040204" pitchFamily="50" charset="-128"/>
                        </a:rPr>
                        <a:t>議題（</a:t>
                      </a:r>
                      <a:r>
                        <a:rPr kumimoji="1" lang="en-US" altLang="ja-JP" sz="1300" dirty="0" smtClean="0">
                          <a:latin typeface="Meiryo UI" panose="020B0604030504040204" pitchFamily="50" charset="-128"/>
                          <a:ea typeface="Meiryo UI" panose="020B0604030504040204" pitchFamily="50" charset="-128"/>
                        </a:rPr>
                        <a:t>2</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300" dirty="0" smtClean="0">
                          <a:latin typeface="Meiryo UI" panose="020B0604030504040204" pitchFamily="50" charset="-128"/>
                          <a:ea typeface="Meiryo UI" panose="020B0604030504040204" pitchFamily="50" charset="-128"/>
                        </a:rPr>
                        <a:t>地域医療機関の連携について</a:t>
                      </a:r>
                      <a:endParaRPr kumimoji="1" lang="en-US" altLang="ja-JP" sz="13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05430033"/>
                  </a:ext>
                </a:extLst>
              </a:tr>
              <a:tr h="501455">
                <a:tc>
                  <a:txBody>
                    <a:bodyPr/>
                    <a:lstStyle/>
                    <a:p>
                      <a:pPr algn="ctr"/>
                      <a:r>
                        <a:rPr kumimoji="1" lang="ja-JP" altLang="en-US" sz="1050" b="1" dirty="0" smtClean="0">
                          <a:latin typeface="Meiryo UI" panose="020B0604030504040204" pitchFamily="50" charset="-128"/>
                          <a:ea typeface="Meiryo UI" panose="020B0604030504040204" pitchFamily="50" charset="-128"/>
                        </a:rPr>
                        <a:t>大阪府</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拠点医療機関の連携強化を目的として、各拠点病院の通訳やコーディネーターを一定期間、他の拠点医療機関</a:t>
                      </a:r>
                      <a:r>
                        <a:rPr kumimoji="1" lang="ja-JP" altLang="en-US" sz="1050" smtClean="0">
                          <a:latin typeface="Meiryo UI" panose="020B0604030504040204" pitchFamily="50" charset="-128"/>
                          <a:ea typeface="Meiryo UI" panose="020B0604030504040204" pitchFamily="50" charset="-128"/>
                        </a:rPr>
                        <a:t>に研修という位置付けで交流</a:t>
                      </a:r>
                      <a:r>
                        <a:rPr kumimoji="1" lang="ja-JP" altLang="en-US" sz="1050" dirty="0" smtClean="0">
                          <a:latin typeface="Meiryo UI" panose="020B0604030504040204" pitchFamily="50" charset="-128"/>
                          <a:ea typeface="Meiryo UI" panose="020B0604030504040204" pitchFamily="50" charset="-128"/>
                        </a:rPr>
                        <a:t>してみてはどうかというご意見があったが、実施する場合どのような課題が考えられるか。または、他に実施可能と思われる方法等がないか。</a:t>
                      </a:r>
                    </a:p>
                  </a:txBody>
                  <a:tcPr anchor="ctr"/>
                </a:tc>
                <a:extLst>
                  <a:ext uri="{0D108BD9-81ED-4DB2-BD59-A6C34878D82A}">
                    <a16:rowId xmlns:a16="http://schemas.microsoft.com/office/drawing/2014/main" val="779991376"/>
                  </a:ext>
                </a:extLst>
              </a:tr>
              <a:tr h="504056">
                <a:tc>
                  <a:txBody>
                    <a:bodyPr/>
                    <a:lstStyle/>
                    <a:p>
                      <a:pPr algn="ctr"/>
                      <a:r>
                        <a:rPr kumimoji="1" lang="ja-JP" altLang="en-US" sz="1050" b="1" dirty="0" smtClean="0">
                          <a:latin typeface="Meiryo UI" panose="020B0604030504040204" pitchFamily="50" charset="-128"/>
                          <a:ea typeface="Meiryo UI" panose="020B0604030504040204" pitchFamily="50" charset="-128"/>
                        </a:rPr>
                        <a:t>主な意見</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〇大阪大学医療通訳養成コース等を修了した医療通訳者等の活躍の場がない。</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　 医療通訳者等の</a:t>
                      </a:r>
                      <a:r>
                        <a:rPr kumimoji="1" lang="en-US" altLang="ja-JP" sz="1050" dirty="0" smtClean="0">
                          <a:latin typeface="Meiryo UI" panose="020B0604030504040204" pitchFamily="50" charset="-128"/>
                          <a:ea typeface="Meiryo UI" panose="020B0604030504040204" pitchFamily="50" charset="-128"/>
                        </a:rPr>
                        <a:t>OJT</a:t>
                      </a:r>
                      <a:r>
                        <a:rPr kumimoji="1" lang="ja-JP" altLang="en-US" sz="1050" dirty="0" smtClean="0">
                          <a:latin typeface="Meiryo UI" panose="020B0604030504040204" pitchFamily="50" charset="-128"/>
                          <a:ea typeface="Meiryo UI" panose="020B0604030504040204" pitchFamily="50" charset="-128"/>
                        </a:rPr>
                        <a:t>研修の場の提供と、外国人医療提供体制の構築をあわせて、各拠点病院等へ派遣を行ってはどうか。</a:t>
                      </a:r>
                    </a:p>
                  </a:txBody>
                  <a:tcPr anchor="ctr"/>
                </a:tc>
                <a:extLst>
                  <a:ext uri="{0D108BD9-81ED-4DB2-BD59-A6C34878D82A}">
                    <a16:rowId xmlns:a16="http://schemas.microsoft.com/office/drawing/2014/main" val="3419188688"/>
                  </a:ext>
                </a:extLst>
              </a:tr>
              <a:tr h="370840">
                <a:tc>
                  <a:txBody>
                    <a:bodyPr/>
                    <a:lstStyle/>
                    <a:p>
                      <a:pPr algn="ctr"/>
                      <a:r>
                        <a:rPr kumimoji="1" lang="ja-JP" altLang="en-US" sz="1050" b="1" dirty="0" smtClean="0">
                          <a:latin typeface="Meiryo UI" panose="020B0604030504040204" pitchFamily="50" charset="-128"/>
                          <a:ea typeface="Meiryo UI" panose="020B0604030504040204" pitchFamily="50" charset="-128"/>
                        </a:rPr>
                        <a:t>対応策</a:t>
                      </a:r>
                      <a:r>
                        <a:rPr kumimoji="1" lang="en-US" altLang="ja-JP" sz="1050" b="1"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案</a:t>
                      </a:r>
                      <a:r>
                        <a:rPr kumimoji="1" lang="en-US" altLang="ja-JP" sz="1050" b="1" dirty="0" smtClean="0">
                          <a:latin typeface="Meiryo UI" panose="020B0604030504040204" pitchFamily="50" charset="-128"/>
                          <a:ea typeface="Meiryo UI" panose="020B0604030504040204" pitchFamily="50" charset="-128"/>
                        </a:rPr>
                        <a:t>)</a:t>
                      </a: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医療機関により実情も異なるため、どのようなことから実施できるかということも含めて検討していく。</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95457694"/>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808342896"/>
              </p:ext>
            </p:extLst>
          </p:nvPr>
        </p:nvGraphicFramePr>
        <p:xfrm>
          <a:off x="91584" y="4367561"/>
          <a:ext cx="8902005" cy="2390947"/>
        </p:xfrm>
        <a:graphic>
          <a:graphicData uri="http://schemas.openxmlformats.org/drawingml/2006/table">
            <a:tbl>
              <a:tblPr firstRow="1" bandRow="1">
                <a:tableStyleId>{7DF18680-E054-41AD-8BC1-D1AEF772440D}</a:tableStyleId>
              </a:tblPr>
              <a:tblGrid>
                <a:gridCol w="1130618">
                  <a:extLst>
                    <a:ext uri="{9D8B030D-6E8A-4147-A177-3AD203B41FA5}">
                      <a16:colId xmlns:a16="http://schemas.microsoft.com/office/drawing/2014/main" val="78395682"/>
                    </a:ext>
                  </a:extLst>
                </a:gridCol>
                <a:gridCol w="7771387">
                  <a:extLst>
                    <a:ext uri="{9D8B030D-6E8A-4147-A177-3AD203B41FA5}">
                      <a16:colId xmlns:a16="http://schemas.microsoft.com/office/drawing/2014/main" val="1330078063"/>
                    </a:ext>
                  </a:extLst>
                </a:gridCol>
              </a:tblGrid>
              <a:tr h="370840">
                <a:tc>
                  <a:txBody>
                    <a:bodyPr/>
                    <a:lstStyle/>
                    <a:p>
                      <a:pPr algn="r"/>
                      <a:r>
                        <a:rPr kumimoji="1" lang="ja-JP" altLang="en-US" sz="1300" dirty="0" smtClean="0">
                          <a:latin typeface="Meiryo UI" panose="020B0604030504040204" pitchFamily="50" charset="-128"/>
                          <a:ea typeface="Meiryo UI" panose="020B0604030504040204" pitchFamily="50" charset="-128"/>
                        </a:rPr>
                        <a:t>議題（３）</a:t>
                      </a:r>
                      <a:endParaRPr kumimoji="1" lang="ja-JP" altLang="en-US" sz="130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300" dirty="0" smtClean="0">
                          <a:latin typeface="Meiryo UI" panose="020B0604030504040204" pitchFamily="50" charset="-128"/>
                          <a:ea typeface="Meiryo UI" panose="020B0604030504040204" pitchFamily="50" charset="-128"/>
                        </a:rPr>
                        <a:t>情報共有等</a:t>
                      </a:r>
                      <a:endParaRPr kumimoji="1" lang="en-US" altLang="ja-JP" sz="13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05430033"/>
                  </a:ext>
                </a:extLst>
              </a:tr>
              <a:tr h="431551">
                <a:tc>
                  <a:txBody>
                    <a:bodyPr/>
                    <a:lstStyle/>
                    <a:p>
                      <a:pPr algn="ctr"/>
                      <a:r>
                        <a:rPr kumimoji="1" lang="ja-JP" altLang="en-US" sz="1050" b="1" dirty="0" smtClean="0">
                          <a:latin typeface="Meiryo UI" panose="020B0604030504040204" pitchFamily="50" charset="-128"/>
                          <a:ea typeface="Meiryo UI" panose="020B0604030504040204" pitchFamily="50" charset="-128"/>
                        </a:rPr>
                        <a:t>大阪府</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○外国人が拠点病院に捻挫や腹痛などで突然ウォークインで来院された場合、各拠点病院ではどのように対応されているか。</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○拠点医療機関や地域拠点医療機関の担当者名簿や言語ごとの受け入れ実績、無保険患者に対する診療報酬の金額設定などについて、</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　 拠点医療機関等間における情報共有を行ってはどうか。</a:t>
                      </a:r>
                    </a:p>
                  </a:txBody>
                  <a:tcPr anchor="ctr"/>
                </a:tc>
                <a:extLst>
                  <a:ext uri="{0D108BD9-81ED-4DB2-BD59-A6C34878D82A}">
                    <a16:rowId xmlns:a16="http://schemas.microsoft.com/office/drawing/2014/main" val="779991376"/>
                  </a:ext>
                </a:extLst>
              </a:tr>
              <a:tr h="936104">
                <a:tc>
                  <a:txBody>
                    <a:bodyPr/>
                    <a:lstStyle/>
                    <a:p>
                      <a:pPr algn="ctr"/>
                      <a:r>
                        <a:rPr kumimoji="1" lang="ja-JP" altLang="en-US" sz="1050" b="1" dirty="0" smtClean="0">
                          <a:latin typeface="Meiryo UI" panose="020B0604030504040204" pitchFamily="50" charset="-128"/>
                          <a:ea typeface="Meiryo UI" panose="020B0604030504040204" pitchFamily="50" charset="-128"/>
                        </a:rPr>
                        <a:t>主な意見</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ウォークインで来院された外国人患者等の対応</a:t>
                      </a:r>
                      <a:r>
                        <a:rPr kumimoji="1" lang="en-US" altLang="ja-JP" sz="1050" dirty="0" smtClean="0">
                          <a:latin typeface="Meiryo UI" panose="020B0604030504040204" pitchFamily="50" charset="-128"/>
                          <a:ea typeface="Meiryo UI" panose="020B0604030504040204" pitchFamily="50" charset="-128"/>
                        </a:rPr>
                        <a:t>】</a:t>
                      </a:r>
                    </a:p>
                    <a:p>
                      <a:pPr>
                        <a:lnSpc>
                          <a:spcPts val="1500"/>
                        </a:lnSpc>
                      </a:pPr>
                      <a:r>
                        <a:rPr kumimoji="1" lang="ja-JP" altLang="en-US" sz="1050" dirty="0" smtClean="0">
                          <a:latin typeface="Meiryo UI" panose="020B0604030504040204" pitchFamily="50" charset="-128"/>
                          <a:ea typeface="Meiryo UI" panose="020B0604030504040204" pitchFamily="50" charset="-128"/>
                        </a:rPr>
                        <a:t>〇病院周辺のホテルに宿泊されている方が、紹介状を持たずに飛び込みで来院されることが多々あり、困っている。</a:t>
                      </a:r>
                    </a:p>
                    <a:p>
                      <a:pPr>
                        <a:lnSpc>
                          <a:spcPts val="1500"/>
                        </a:lnSpc>
                      </a:pPr>
                      <a:r>
                        <a:rPr kumimoji="1" lang="ja-JP" altLang="en-US" sz="1050" dirty="0" smtClean="0">
                          <a:latin typeface="Meiryo UI" panose="020B0604030504040204" pitchFamily="50" charset="-128"/>
                          <a:ea typeface="Meiryo UI" panose="020B0604030504040204" pitchFamily="50" charset="-128"/>
                        </a:rPr>
                        <a:t>〇選定療養費など日本の診療制度を説明して理解を求め、近隣の医療機関に府の医療通訳を紹介して受け入れてもらえないか調整している。</a:t>
                      </a:r>
                    </a:p>
                    <a:p>
                      <a:pPr>
                        <a:lnSpc>
                          <a:spcPts val="1500"/>
                        </a:lnSpc>
                      </a:pPr>
                      <a:r>
                        <a:rPr kumimoji="1" lang="ja-JP" altLang="en-US" sz="1050" dirty="0" smtClean="0">
                          <a:latin typeface="Meiryo UI" panose="020B0604030504040204" pitchFamily="50" charset="-128"/>
                          <a:ea typeface="Meiryo UI" panose="020B0604030504040204" pitchFamily="50" charset="-128"/>
                        </a:rPr>
                        <a:t>〇外国人を優先して診ることはなく、まずは診療所で診てもらってほしいということを丁寧に説明している。</a:t>
                      </a:r>
                    </a:p>
                    <a:p>
                      <a:pPr>
                        <a:lnSpc>
                          <a:spcPts val="1500"/>
                        </a:lnSpc>
                      </a:pPr>
                      <a:r>
                        <a:rPr kumimoji="1" lang="ja-JP" altLang="en-US" sz="1050" dirty="0" smtClean="0">
                          <a:latin typeface="Meiryo UI" panose="020B0604030504040204" pitchFamily="50" charset="-128"/>
                          <a:ea typeface="Meiryo UI" panose="020B0604030504040204" pitchFamily="50" charset="-128"/>
                        </a:rPr>
                        <a:t>〇日本人でも外国人でもウォークインの患者も診ているが、外国人かどうかよりも、医師がその症状を診ることができるかが判断材料になる。</a:t>
                      </a:r>
                    </a:p>
                  </a:txBody>
                  <a:tcPr anchor="ctr"/>
                </a:tc>
                <a:extLst>
                  <a:ext uri="{0D108BD9-81ED-4DB2-BD59-A6C34878D82A}">
                    <a16:rowId xmlns:a16="http://schemas.microsoft.com/office/drawing/2014/main" val="3419188688"/>
                  </a:ext>
                </a:extLst>
              </a:tr>
              <a:tr h="355517">
                <a:tc>
                  <a:txBody>
                    <a:bodyPr/>
                    <a:lstStyle/>
                    <a:p>
                      <a:pPr algn="ctr"/>
                      <a:r>
                        <a:rPr kumimoji="1" lang="ja-JP" altLang="en-US" sz="1050" b="1" dirty="0" smtClean="0">
                          <a:latin typeface="Meiryo UI" panose="020B0604030504040204" pitchFamily="50" charset="-128"/>
                          <a:ea typeface="Meiryo UI" panose="020B0604030504040204" pitchFamily="50" charset="-128"/>
                        </a:rPr>
                        <a:t>対応策</a:t>
                      </a:r>
                      <a:r>
                        <a:rPr kumimoji="1" lang="en-US" altLang="ja-JP" sz="1050" b="1"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案</a:t>
                      </a:r>
                      <a:r>
                        <a:rPr kumimoji="1" lang="en-US" altLang="ja-JP" sz="1050" b="1" dirty="0" smtClean="0">
                          <a:latin typeface="Meiryo UI" panose="020B0604030504040204" pitchFamily="50" charset="-128"/>
                          <a:ea typeface="Meiryo UI" panose="020B0604030504040204" pitchFamily="50" charset="-128"/>
                        </a:rPr>
                        <a:t>)</a:t>
                      </a: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引き続き、拠点病院等の情報共有ができるよう努めていくとともに、可能な範囲で情報共有を図る。</a:t>
                      </a:r>
                    </a:p>
                  </a:txBody>
                  <a:tcPr anchor="ctr"/>
                </a:tc>
                <a:extLst>
                  <a:ext uri="{0D108BD9-81ED-4DB2-BD59-A6C34878D82A}">
                    <a16:rowId xmlns:a16="http://schemas.microsoft.com/office/drawing/2014/main" val="3595457694"/>
                  </a:ext>
                </a:extLst>
              </a:tr>
            </a:tbl>
          </a:graphicData>
        </a:graphic>
      </p:graphicFrame>
    </p:spTree>
    <p:extLst>
      <p:ext uri="{BB962C8B-B14F-4D97-AF65-F5344CB8AC3E}">
        <p14:creationId xmlns:p14="http://schemas.microsoft.com/office/powerpoint/2010/main" val="28744630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ED054CE59F66C4D874848499267F6E0" ma:contentTypeVersion="0" ma:contentTypeDescription="新しいドキュメントを作成します。" ma:contentTypeScope="" ma:versionID="9912d974b6f6b0a35dbbfc029026f700">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7109F0-6B59-4A08-8DDA-6C5E3A45A2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0C420BC-5993-4218-8859-64CF8E400494}">
  <ds:schemaRefs>
    <ds:schemaRef ds:uri="http://schemas.microsoft.com/sharepoint/v3/contenttype/forms"/>
  </ds:schemaRefs>
</ds:datastoreItem>
</file>

<file path=customXml/itemProps3.xml><?xml version="1.0" encoding="utf-8"?>
<ds:datastoreItem xmlns:ds="http://schemas.openxmlformats.org/officeDocument/2006/customXml" ds:itemID="{EB69AABF-691B-4947-9C9D-FA64D80E28DB}">
  <ds:schemaRefs>
    <ds:schemaRef ds:uri="http://schemas.microsoft.com/office/2006/documentManagement/types"/>
    <ds:schemaRef ds:uri="http://schemas.openxmlformats.org/package/2006/metadata/core-properties"/>
    <ds:schemaRef ds:uri="http://www.w3.org/XML/1998/namespace"/>
    <ds:schemaRef ds:uri="http://purl.org/dc/terms/"/>
    <ds:schemaRef ds:uri="http://schemas.microsoft.com/office/infopath/2007/PartnerControls"/>
    <ds:schemaRef ds:uri="http://purl.org/dc/elements/1.1/"/>
    <ds:schemaRef ds:uri="http://purl.org/dc/dcmityp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589</TotalTime>
  <Words>691</Words>
  <Application>Microsoft Office PowerPoint</Application>
  <PresentationFormat>画面に合わせる (4:3)</PresentationFormat>
  <Paragraphs>36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奥山　善之</cp:lastModifiedBy>
  <cp:revision>75</cp:revision>
  <cp:lastPrinted>2022-12-08T06:39:29Z</cp:lastPrinted>
  <dcterms:modified xsi:type="dcterms:W3CDTF">2022-12-08T06:41:56Z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0x0101005ED054CE59F66C4D874848499267F6E0</vt:lpwstr>
  </property>
</Properties>
</file>