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BF5"/>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72" autoAdjust="0"/>
    <p:restoredTop sz="94660"/>
  </p:normalViewPr>
  <p:slideViewPr>
    <p:cSldViewPr snapToGrid="0">
      <p:cViewPr varScale="1">
        <p:scale>
          <a:sx n="92" d="100"/>
          <a:sy n="92" d="100"/>
        </p:scale>
        <p:origin x="91"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B7E35-8A79-483C-83BD-25C036CBDE9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BBF8105-F008-45F3-8118-82A58A888E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75602C2-5C2A-4AA4-84BE-20B5C99E3D1B}"/>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5" name="フッター プレースホルダー 4">
            <a:extLst>
              <a:ext uri="{FF2B5EF4-FFF2-40B4-BE49-F238E27FC236}">
                <a16:creationId xmlns:a16="http://schemas.microsoft.com/office/drawing/2014/main" id="{B47B9B19-596C-4E8D-879F-532A0CA784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5198F87-F3AD-4D39-83E4-2228D4C6E423}"/>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1318885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813613-4D42-4300-A6A2-A393A597E0F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45312F4-C30F-46E8-AB36-A664746A164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8060DEB-9CD9-4FF0-A7C5-A29429F1EF8C}"/>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5" name="フッター プレースホルダー 4">
            <a:extLst>
              <a:ext uri="{FF2B5EF4-FFF2-40B4-BE49-F238E27FC236}">
                <a16:creationId xmlns:a16="http://schemas.microsoft.com/office/drawing/2014/main" id="{EF4E62F2-E957-4FD6-A43D-853778A7035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2CA7FBA-9DC1-4153-9CDD-5961A9AF1617}"/>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1791300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6450869-C22D-412E-A8E2-82BEE050972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3D55C0E-37BD-4963-8ED9-48D065A216A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1AE490A-F1B2-4EBD-A838-E48B76BBE490}"/>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5" name="フッター プレースホルダー 4">
            <a:extLst>
              <a:ext uri="{FF2B5EF4-FFF2-40B4-BE49-F238E27FC236}">
                <a16:creationId xmlns:a16="http://schemas.microsoft.com/office/drawing/2014/main" id="{73FF3F9D-06CB-46DA-9D20-ABEB1F9FE6E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1F461C-B2B4-45C5-B861-1A46760CD259}"/>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886333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05E592-8274-47D1-9123-8001D6977CB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A1C1F44-707A-43B8-A53A-6454E4A630E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29865C9-A023-4819-A146-6FB11E4C0621}"/>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5" name="フッター プレースホルダー 4">
            <a:extLst>
              <a:ext uri="{FF2B5EF4-FFF2-40B4-BE49-F238E27FC236}">
                <a16:creationId xmlns:a16="http://schemas.microsoft.com/office/drawing/2014/main" id="{A2B9AD60-C8C9-4983-89D3-59E025144E9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04C852-7D21-45A8-9E54-E28A540D8702}"/>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2393785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281736-D8B1-47F6-B6AF-AB3743246F3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E2C52B9-32BA-4867-9C25-3A6DB9C92E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434E2EE-F6F4-4621-BF00-F823649F2FA2}"/>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5" name="フッター プレースホルダー 4">
            <a:extLst>
              <a:ext uri="{FF2B5EF4-FFF2-40B4-BE49-F238E27FC236}">
                <a16:creationId xmlns:a16="http://schemas.microsoft.com/office/drawing/2014/main" id="{EFEC2EBC-D4E7-4D49-A8E4-4E12071B8F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2490D04-FDE0-4F99-8BF9-8E273613CB96}"/>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1635417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50E7F2-9380-4275-ABE9-C7F62F15479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1A3E245-EBE0-4F82-9736-53D10C7D18B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1E3364D-76AA-4C70-B909-FA16C0335E0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25602FF-6B85-4E98-94C1-000AA693FBE4}"/>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6" name="フッター プレースホルダー 5">
            <a:extLst>
              <a:ext uri="{FF2B5EF4-FFF2-40B4-BE49-F238E27FC236}">
                <a16:creationId xmlns:a16="http://schemas.microsoft.com/office/drawing/2014/main" id="{C91737FC-11F9-4853-81DD-76FCF413CEA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AC844EC-E05C-470D-BFF9-3F5437C46B20}"/>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3046132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2EA86B-49C0-469B-B587-4FFE6BA1DAB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D74062-91CF-4B23-81E9-1E6FEB33E2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A5AB4AB-ED8A-44D2-B9CB-3AA7C077CB0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0B2F224-1702-4BF0-8C27-3A81096798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F0BE73A-146E-45F2-B9F0-214B8250C83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2AA60A8-A064-4964-8551-48C50D34CE0D}"/>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8" name="フッター プレースホルダー 7">
            <a:extLst>
              <a:ext uri="{FF2B5EF4-FFF2-40B4-BE49-F238E27FC236}">
                <a16:creationId xmlns:a16="http://schemas.microsoft.com/office/drawing/2014/main" id="{427EE5A6-082F-4175-8D00-813B1293019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8A41E38-2043-4FE7-9FEC-7448D6444EE4}"/>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3905591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BCCFBE-85D7-4BC6-82E3-C58625974BE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01AD4A5-69C0-4F9B-85B9-BE1A7BE2DBDD}"/>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4" name="フッター プレースホルダー 3">
            <a:extLst>
              <a:ext uri="{FF2B5EF4-FFF2-40B4-BE49-F238E27FC236}">
                <a16:creationId xmlns:a16="http://schemas.microsoft.com/office/drawing/2014/main" id="{D5A5B683-67BC-4984-B10C-55218EE283C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F1C0BC4-972E-48B4-A8EF-785C530E3EE6}"/>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4067161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3C61DC8-4B34-4163-94B8-713C0C51F45A}"/>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3" name="フッター プレースホルダー 2">
            <a:extLst>
              <a:ext uri="{FF2B5EF4-FFF2-40B4-BE49-F238E27FC236}">
                <a16:creationId xmlns:a16="http://schemas.microsoft.com/office/drawing/2014/main" id="{FE818418-B5E5-454A-BE80-5FEA5F4D7D1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233A6B1-9581-49D7-95F4-09FA11EDBDD8}"/>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2249163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F6FE93-7A0D-4F2A-B7EE-72DE7BCA289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D4BFFA5-4E4A-448F-8E37-CC7077220F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3428072-7345-4E9B-98D1-D5311C92D1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71B24B0-E218-4AE2-B254-74595E662CDE}"/>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6" name="フッター プレースホルダー 5">
            <a:extLst>
              <a:ext uri="{FF2B5EF4-FFF2-40B4-BE49-F238E27FC236}">
                <a16:creationId xmlns:a16="http://schemas.microsoft.com/office/drawing/2014/main" id="{BD95B151-8F83-4F8D-80D5-4913C853D53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5CC5367-7E18-46A7-B7C4-7ECE0CAA3184}"/>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2226322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F22C65-AA87-408F-A564-9849BABB3E4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9600D4C-E111-43A9-91CE-D4A970CDB8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E91CE17-4A74-4209-B7D4-E7A06A4053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05DC37-3DB0-42DA-8914-7114796E52E9}"/>
              </a:ext>
            </a:extLst>
          </p:cNvPr>
          <p:cNvSpPr>
            <a:spLocks noGrp="1"/>
          </p:cNvSpPr>
          <p:nvPr>
            <p:ph type="dt" sz="half" idx="10"/>
          </p:nvPr>
        </p:nvSpPr>
        <p:spPr/>
        <p:txBody>
          <a:bodyPr/>
          <a:lstStyle/>
          <a:p>
            <a:fld id="{02783D33-D6AE-44DE-B202-00A03BC085A2}" type="datetimeFigureOut">
              <a:rPr kumimoji="1" lang="ja-JP" altLang="en-US" smtClean="0"/>
              <a:t>2025/8/29</a:t>
            </a:fld>
            <a:endParaRPr kumimoji="1" lang="ja-JP" altLang="en-US"/>
          </a:p>
        </p:txBody>
      </p:sp>
      <p:sp>
        <p:nvSpPr>
          <p:cNvPr id="6" name="フッター プレースホルダー 5">
            <a:extLst>
              <a:ext uri="{FF2B5EF4-FFF2-40B4-BE49-F238E27FC236}">
                <a16:creationId xmlns:a16="http://schemas.microsoft.com/office/drawing/2014/main" id="{A8C01C42-8C3A-43B5-A2C4-FA83F474643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B46B85-1F08-444F-BF52-D87EC035D39E}"/>
              </a:ext>
            </a:extLst>
          </p:cNvPr>
          <p:cNvSpPr>
            <a:spLocks noGrp="1"/>
          </p:cNvSpPr>
          <p:nvPr>
            <p:ph type="sldNum" sz="quarter" idx="12"/>
          </p:nvPr>
        </p:nvSpPr>
        <p:spPr/>
        <p:txBody>
          <a:body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996151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F213C14-A17E-4100-AF31-FC8E42BE3F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B466A2-8722-4157-8253-5E17C5FED6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87E70D6-27B1-4678-B528-1E3BABE0A1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783D33-D6AE-44DE-B202-00A03BC085A2}" type="datetimeFigureOut">
              <a:rPr kumimoji="1" lang="ja-JP" altLang="en-US" smtClean="0"/>
              <a:t>2025/8/29</a:t>
            </a:fld>
            <a:endParaRPr kumimoji="1" lang="ja-JP" altLang="en-US"/>
          </a:p>
        </p:txBody>
      </p:sp>
      <p:sp>
        <p:nvSpPr>
          <p:cNvPr id="5" name="フッター プレースホルダー 4">
            <a:extLst>
              <a:ext uri="{FF2B5EF4-FFF2-40B4-BE49-F238E27FC236}">
                <a16:creationId xmlns:a16="http://schemas.microsoft.com/office/drawing/2014/main" id="{F49C181A-7EF2-4B48-AA2B-74D5CED1F7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7B63CBF-D162-460E-8E65-0735F6F5CD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22DF86-6074-4BB9-9A87-EDCEE6073A7B}" type="slidenum">
              <a:rPr kumimoji="1" lang="ja-JP" altLang="en-US" smtClean="0"/>
              <a:t>‹#›</a:t>
            </a:fld>
            <a:endParaRPr kumimoji="1" lang="ja-JP" altLang="en-US"/>
          </a:p>
        </p:txBody>
      </p:sp>
    </p:spTree>
    <p:extLst>
      <p:ext uri="{BB962C8B-B14F-4D97-AF65-F5344CB8AC3E}">
        <p14:creationId xmlns:p14="http://schemas.microsoft.com/office/powerpoint/2010/main" val="1041885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B5171554-F575-4359-A46A-1795715227E8}"/>
              </a:ext>
            </a:extLst>
          </p:cNvPr>
          <p:cNvGraphicFramePr>
            <a:graphicFrameLocks noGrp="1"/>
          </p:cNvGraphicFramePr>
          <p:nvPr>
            <p:extLst>
              <p:ext uri="{D42A27DB-BD31-4B8C-83A1-F6EECF244321}">
                <p14:modId xmlns:p14="http://schemas.microsoft.com/office/powerpoint/2010/main" val="2579757371"/>
              </p:ext>
            </p:extLst>
          </p:nvPr>
        </p:nvGraphicFramePr>
        <p:xfrm>
          <a:off x="122800" y="2923916"/>
          <a:ext cx="11946397" cy="3888000"/>
        </p:xfrm>
        <a:graphic>
          <a:graphicData uri="http://schemas.openxmlformats.org/drawingml/2006/table">
            <a:tbl>
              <a:tblPr firstRow="1" bandRow="1">
                <a:tableStyleId>{5C22544A-7EE6-4342-B048-85BDC9FD1C3A}</a:tableStyleId>
              </a:tblPr>
              <a:tblGrid>
                <a:gridCol w="2700000">
                  <a:extLst>
                    <a:ext uri="{9D8B030D-6E8A-4147-A177-3AD203B41FA5}">
                      <a16:colId xmlns:a16="http://schemas.microsoft.com/office/drawing/2014/main" val="4228189115"/>
                    </a:ext>
                  </a:extLst>
                </a:gridCol>
                <a:gridCol w="1332000">
                  <a:extLst>
                    <a:ext uri="{9D8B030D-6E8A-4147-A177-3AD203B41FA5}">
                      <a16:colId xmlns:a16="http://schemas.microsoft.com/office/drawing/2014/main" val="1955195912"/>
                    </a:ext>
                  </a:extLst>
                </a:gridCol>
                <a:gridCol w="2874397">
                  <a:extLst>
                    <a:ext uri="{9D8B030D-6E8A-4147-A177-3AD203B41FA5}">
                      <a16:colId xmlns:a16="http://schemas.microsoft.com/office/drawing/2014/main" val="1883131476"/>
                    </a:ext>
                  </a:extLst>
                </a:gridCol>
                <a:gridCol w="5040000">
                  <a:extLst>
                    <a:ext uri="{9D8B030D-6E8A-4147-A177-3AD203B41FA5}">
                      <a16:colId xmlns:a16="http://schemas.microsoft.com/office/drawing/2014/main" val="3728750615"/>
                    </a:ext>
                  </a:extLst>
                </a:gridCol>
              </a:tblGrid>
              <a:tr h="432000">
                <a:tc>
                  <a:txBody>
                    <a:bodyPr/>
                    <a:lstStyle/>
                    <a:p>
                      <a:pPr algn="ctr"/>
                      <a:r>
                        <a:rPr kumimoji="1" lang="ja-JP" altLang="en-US" sz="1400" dirty="0">
                          <a:latin typeface="BIZ UDPゴシック" panose="020B0400000000000000" pitchFamily="50" charset="-128"/>
                          <a:ea typeface="BIZ UDPゴシック" panose="020B0400000000000000" pitchFamily="50" charset="-128"/>
                        </a:rPr>
                        <a:t>事業名</a:t>
                      </a:r>
                    </a:p>
                  </a:txBody>
                  <a:tcPr anchor="ct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開始年度</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連携会議・対策会議の意見</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令和８年度の方向性（事務局案）</a:t>
                      </a:r>
                    </a:p>
                  </a:txBody>
                  <a:tcPr anchor="ctr"/>
                </a:tc>
                <a:extLst>
                  <a:ext uri="{0D108BD9-81ED-4DB2-BD59-A6C34878D82A}">
                    <a16:rowId xmlns:a16="http://schemas.microsoft.com/office/drawing/2014/main" val="1970567525"/>
                  </a:ext>
                </a:extLst>
              </a:tr>
              <a:tr h="1008000">
                <a:tc>
                  <a:txBody>
                    <a:bodyPr/>
                    <a:lstStyle/>
                    <a:p>
                      <a:r>
                        <a:rPr kumimoji="1" lang="ja-JP" altLang="en-US" sz="1400" dirty="0">
                          <a:latin typeface="BIZ UDPゴシック" panose="020B0400000000000000" pitchFamily="50" charset="-128"/>
                          <a:ea typeface="BIZ UDPゴシック" panose="020B0400000000000000" pitchFamily="50" charset="-128"/>
                        </a:rPr>
                        <a:t>外国人患者受入れ医療機関整備事業</a:t>
                      </a: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R6</a:t>
                      </a:r>
                      <a:r>
                        <a:rPr kumimoji="1" lang="ja-JP" altLang="en-US" sz="1400" dirty="0">
                          <a:latin typeface="BIZ UDPゴシック" panose="020B0400000000000000" pitchFamily="50" charset="-128"/>
                          <a:ea typeface="BIZ UDPゴシック" panose="020B0400000000000000" pitchFamily="50" charset="-128"/>
                        </a:rPr>
                        <a:t>～</a:t>
                      </a:r>
                      <a:endParaRPr kumimoji="1" lang="en-US" altLang="ja-JP"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外国人対応担当者間で円滑に</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400" dirty="0">
                          <a:latin typeface="BIZ UDPゴシック" panose="020B0400000000000000" pitchFamily="50" charset="-128"/>
                          <a:ea typeface="BIZ UDPゴシック" panose="020B0400000000000000" pitchFamily="50" charset="-128"/>
                        </a:rPr>
                        <a:t>連絡調整できる仕組みの構築</a:t>
                      </a:r>
                    </a:p>
                  </a:txBody>
                  <a:tcPr anchor="ct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令和６年度に病院、令和７年度に診療所を中心に外国人患者受入れ医療機関を拡充した。（</a:t>
                      </a:r>
                      <a:r>
                        <a:rPr kumimoji="1" lang="en-US" altLang="ja-JP" sz="1400" dirty="0">
                          <a:latin typeface="BIZ UDPゴシック" panose="020B0400000000000000" pitchFamily="50" charset="-128"/>
                          <a:ea typeface="BIZ UDPゴシック" panose="020B0400000000000000" pitchFamily="50" charset="-128"/>
                        </a:rPr>
                        <a:t>R6:45</a:t>
                      </a:r>
                      <a:r>
                        <a:rPr kumimoji="1" lang="ja-JP" altLang="en-US" sz="1400" dirty="0">
                          <a:latin typeface="BIZ UDPゴシック" panose="020B0400000000000000" pitchFamily="50" charset="-128"/>
                          <a:ea typeface="BIZ UDPゴシック" panose="020B0400000000000000" pitchFamily="50" charset="-128"/>
                        </a:rPr>
                        <a:t>施設、</a:t>
                      </a:r>
                      <a:r>
                        <a:rPr kumimoji="1" lang="en-US" altLang="ja-JP" sz="1400" dirty="0">
                          <a:latin typeface="BIZ UDPゴシック" panose="020B0400000000000000" pitchFamily="50" charset="-128"/>
                          <a:ea typeface="BIZ UDPゴシック" panose="020B0400000000000000" pitchFamily="50" charset="-128"/>
                        </a:rPr>
                        <a:t>R7:171</a:t>
                      </a:r>
                      <a:r>
                        <a:rPr kumimoji="1" lang="ja-JP" altLang="en-US" sz="1400" dirty="0">
                          <a:latin typeface="BIZ UDPゴシック" panose="020B0400000000000000" pitchFamily="50" charset="-128"/>
                          <a:ea typeface="BIZ UDPゴシック" panose="020B0400000000000000" pitchFamily="50" charset="-128"/>
                        </a:rPr>
                        <a:t>施設）</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今後は</a:t>
                      </a:r>
                      <a:r>
                        <a:rPr kumimoji="1" lang="ja-JP" altLang="en-US" sz="1400" dirty="0">
                          <a:solidFill>
                            <a:schemeClr val="tx1"/>
                          </a:solidFill>
                          <a:latin typeface="BIZ UDPゴシック" panose="020B0400000000000000" pitchFamily="50" charset="-128"/>
                          <a:ea typeface="BIZ UDPゴシック" panose="020B0400000000000000" pitchFamily="50" charset="-128"/>
                        </a:rPr>
                        <a:t>外国人患者受入れ医療機関間で顔の見える関係性を築くため、担当者同士の連携ネットワーク構築を支援</a:t>
                      </a:r>
                      <a:r>
                        <a:rPr kumimoji="1" lang="ja-JP" altLang="en-US" sz="1400">
                          <a:solidFill>
                            <a:schemeClr val="tx1"/>
                          </a:solidFill>
                          <a:latin typeface="BIZ UDPゴシック" panose="020B0400000000000000" pitchFamily="50" charset="-128"/>
                          <a:ea typeface="BIZ UDPゴシック" panose="020B0400000000000000" pitchFamily="50" charset="-128"/>
                        </a:rPr>
                        <a:t>する。（連絡網の作成や、研修とあわせた交流支援など）</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62645311"/>
                  </a:ext>
                </a:extLst>
              </a:tr>
              <a:tr h="612000">
                <a:tc>
                  <a:txBody>
                    <a:bodyPr/>
                    <a:lstStyle/>
                    <a:p>
                      <a:r>
                        <a:rPr kumimoji="1" lang="ja-JP" altLang="en-US" sz="1400" dirty="0">
                          <a:latin typeface="BIZ UDPゴシック" panose="020B0400000000000000" pitchFamily="50" charset="-128"/>
                          <a:ea typeface="BIZ UDPゴシック" panose="020B0400000000000000" pitchFamily="50" charset="-128"/>
                        </a:rPr>
                        <a:t>外国人患者受入れ研修事業</a:t>
                      </a:r>
                    </a:p>
                  </a:txBody>
                  <a:tcPr anchor="ctr">
                    <a:solidFill>
                      <a:srgbClr val="CFD5EA"/>
                    </a:solidFill>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R7</a:t>
                      </a:r>
                      <a:r>
                        <a:rPr kumimoji="1" lang="ja-JP" altLang="en-US" sz="1400" dirty="0">
                          <a:latin typeface="BIZ UDPゴシック" panose="020B0400000000000000" pitchFamily="50" charset="-128"/>
                          <a:ea typeface="BIZ UDPゴシック" panose="020B0400000000000000" pitchFamily="50" charset="-128"/>
                        </a:rPr>
                        <a:t>～</a:t>
                      </a:r>
                    </a:p>
                  </a:txBody>
                  <a:tcPr anchor="ctr">
                    <a:solidFill>
                      <a:srgbClr val="CFD5EA"/>
                    </a:solidFill>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外国人患者受入れの研修開催</a:t>
                      </a:r>
                    </a:p>
                  </a:txBody>
                  <a:tcPr anchor="ctr">
                    <a:solidFill>
                      <a:srgbClr val="CFD5EA"/>
                    </a:solidFill>
                  </a:tcPr>
                </a:tc>
                <a:tc vMerge="1">
                  <a:txBody>
                    <a:bodyPr/>
                    <a:lstStyle/>
                    <a:p>
                      <a:r>
                        <a:rPr kumimoji="1" lang="ja-JP" altLang="en-US" sz="1400" dirty="0">
                          <a:latin typeface="BIZ UDPゴシック" panose="020B0400000000000000" pitchFamily="50" charset="-128"/>
                          <a:ea typeface="BIZ UDPゴシック" panose="020B0400000000000000" pitchFamily="50" charset="-128"/>
                        </a:rPr>
                        <a:t>令和６～７年度に拡充した外国人患者受入れ医療機関の外国人対応力向上及び交流の場として研修を実施する。</a:t>
                      </a:r>
                    </a:p>
                  </a:txBody>
                  <a:tcPr anchor="ctr"/>
                </a:tc>
                <a:extLst>
                  <a:ext uri="{0D108BD9-81ED-4DB2-BD59-A6C34878D82A}">
                    <a16:rowId xmlns:a16="http://schemas.microsoft.com/office/drawing/2014/main" val="3514229529"/>
                  </a:ext>
                </a:extLst>
              </a:tr>
              <a:tr h="612000">
                <a:tc>
                  <a:txBody>
                    <a:bodyPr/>
                    <a:lstStyle/>
                    <a:p>
                      <a:r>
                        <a:rPr kumimoji="1" lang="ja-JP" altLang="en-US" sz="1400" dirty="0">
                          <a:latin typeface="BIZ UDPゴシック" panose="020B0400000000000000" pitchFamily="50" charset="-128"/>
                          <a:ea typeface="BIZ UDPゴシック" panose="020B0400000000000000" pitchFamily="50" charset="-128"/>
                        </a:rPr>
                        <a:t>外国人向け医療情報整備事業</a:t>
                      </a:r>
                    </a:p>
                  </a:txBody>
                  <a:tcPr anchor="ctr">
                    <a:solidFill>
                      <a:srgbClr val="E9EBF5"/>
                    </a:solidFill>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R6</a:t>
                      </a:r>
                      <a:r>
                        <a:rPr kumimoji="1" lang="ja-JP" altLang="en-US" sz="1400" dirty="0">
                          <a:latin typeface="BIZ UDPゴシック" panose="020B0400000000000000" pitchFamily="50" charset="-128"/>
                          <a:ea typeface="BIZ UDPゴシック" panose="020B0400000000000000" pitchFamily="50" charset="-128"/>
                        </a:rPr>
                        <a:t>～</a:t>
                      </a:r>
                      <a:endParaRPr kumimoji="1" lang="en-US" altLang="ja-JP" sz="1400" dirty="0">
                        <a:latin typeface="BIZ UDPゴシック" panose="020B0400000000000000" pitchFamily="50" charset="-128"/>
                        <a:ea typeface="BIZ UDPゴシック" panose="020B0400000000000000" pitchFamily="50" charset="-128"/>
                      </a:endParaRPr>
                    </a:p>
                  </a:txBody>
                  <a:tcPr anchor="ctr">
                    <a:solidFill>
                      <a:srgbClr val="E9EBF5"/>
                    </a:solidFill>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日本の医療システムの情報提供</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400" dirty="0">
                          <a:latin typeface="BIZ UDPゴシック" panose="020B0400000000000000" pitchFamily="50" charset="-128"/>
                          <a:ea typeface="BIZ UDPゴシック" panose="020B0400000000000000" pitchFamily="50" charset="-128"/>
                        </a:rPr>
                        <a:t>旅行保険加入勧奨の継続</a:t>
                      </a:r>
                    </a:p>
                  </a:txBody>
                  <a:tcPr anchor="ctr">
                    <a:solidFill>
                      <a:srgbClr val="E9EBF5"/>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府内関係団体等と協力し、「おおさかメディカルネット </a:t>
                      </a:r>
                      <a:r>
                        <a:rPr kumimoji="1" lang="en-US" altLang="ja-JP" sz="1400" dirty="0">
                          <a:latin typeface="BIZ UDPゴシック" panose="020B0400000000000000" pitchFamily="50" charset="-128"/>
                          <a:ea typeface="BIZ UDPゴシック" panose="020B0400000000000000" pitchFamily="50" charset="-128"/>
                        </a:rPr>
                        <a:t>for Foreigners</a:t>
                      </a:r>
                      <a:r>
                        <a:rPr kumimoji="1" lang="ja-JP" altLang="en-US" sz="1400" dirty="0">
                          <a:latin typeface="BIZ UDPゴシック" panose="020B0400000000000000" pitchFamily="50" charset="-128"/>
                          <a:ea typeface="BIZ UDPゴシック" panose="020B0400000000000000" pitchFamily="50" charset="-128"/>
                        </a:rPr>
                        <a:t>」のさらなる周知を行う。</a:t>
                      </a:r>
                    </a:p>
                  </a:txBody>
                  <a:tcPr anchor="ctr">
                    <a:solidFill>
                      <a:srgbClr val="E9EBF5"/>
                    </a:solidFill>
                  </a:tcPr>
                </a:tc>
                <a:extLst>
                  <a:ext uri="{0D108BD9-81ED-4DB2-BD59-A6C34878D82A}">
                    <a16:rowId xmlns:a16="http://schemas.microsoft.com/office/drawing/2014/main" val="2366277046"/>
                  </a:ext>
                </a:extLst>
              </a:tr>
              <a:tr h="612000">
                <a:tc>
                  <a:txBody>
                    <a:bodyPr/>
                    <a:lstStyle/>
                    <a:p>
                      <a:r>
                        <a:rPr kumimoji="1" lang="ja-JP" altLang="en-US" sz="1400" dirty="0">
                          <a:latin typeface="BIZ UDPゴシック" panose="020B0400000000000000" pitchFamily="50" charset="-128"/>
                          <a:ea typeface="BIZ UDPゴシック" panose="020B0400000000000000" pitchFamily="50" charset="-128"/>
                        </a:rPr>
                        <a:t>外国人患者受入れ医療機関に</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おける患者受入れ環境整備事業</a:t>
                      </a:r>
                    </a:p>
                  </a:txBody>
                  <a:tcPr anchor="ctr">
                    <a:solidFill>
                      <a:srgbClr val="CFD5EA"/>
                    </a:solidFill>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R7</a:t>
                      </a:r>
                      <a:r>
                        <a:rPr kumimoji="1" lang="ja-JP" altLang="en-US" sz="1400" dirty="0">
                          <a:latin typeface="BIZ UDPゴシック" panose="020B0400000000000000" pitchFamily="50" charset="-128"/>
                          <a:ea typeface="BIZ UDPゴシック" panose="020B0400000000000000" pitchFamily="50" charset="-128"/>
                        </a:rPr>
                        <a:t>～</a:t>
                      </a:r>
                    </a:p>
                  </a:txBody>
                  <a:tcPr anchor="ctr">
                    <a:solidFill>
                      <a:srgbClr val="CFD5EA"/>
                    </a:solidFill>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未収金対策の継続</a:t>
                      </a:r>
                    </a:p>
                  </a:txBody>
                  <a:tcPr anchor="ctr">
                    <a:solidFill>
                      <a:srgbClr val="CFD5EA"/>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効果的な未収金対策の中間対策（医療機関における対策）、出口対策（未収金発生後の対策）について検討する。</a:t>
                      </a:r>
                    </a:p>
                  </a:txBody>
                  <a:tcPr anchor="ctr">
                    <a:solidFill>
                      <a:srgbClr val="CFD5EA"/>
                    </a:solidFill>
                  </a:tcPr>
                </a:tc>
                <a:extLst>
                  <a:ext uri="{0D108BD9-81ED-4DB2-BD59-A6C34878D82A}">
                    <a16:rowId xmlns:a16="http://schemas.microsoft.com/office/drawing/2014/main" val="2681573985"/>
                  </a:ext>
                </a:extLst>
              </a:tr>
              <a:tr h="612000">
                <a:tc>
                  <a:txBody>
                    <a:bodyPr/>
                    <a:lstStyle/>
                    <a:p>
                      <a:r>
                        <a:rPr kumimoji="1" lang="ja-JP" altLang="en-US" sz="1400" dirty="0">
                          <a:latin typeface="BIZ UDPゴシック" panose="020B0400000000000000" pitchFamily="50" charset="-128"/>
                          <a:ea typeface="BIZ UDPゴシック" panose="020B0400000000000000" pitchFamily="50" charset="-128"/>
                        </a:rPr>
                        <a:t>海外旅行保険の加入勧奨事業</a:t>
                      </a:r>
                    </a:p>
                  </a:txBody>
                  <a:tcPr anchor="ctr">
                    <a:solidFill>
                      <a:srgbClr val="E9EBF5"/>
                    </a:solidFill>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R7</a:t>
                      </a:r>
                      <a:r>
                        <a:rPr kumimoji="1" lang="ja-JP" altLang="en-US" sz="1400" dirty="0">
                          <a:latin typeface="BIZ UDPゴシック" panose="020B0400000000000000" pitchFamily="50" charset="-128"/>
                          <a:ea typeface="BIZ UDPゴシック" panose="020B0400000000000000" pitchFamily="50" charset="-128"/>
                        </a:rPr>
                        <a:t>～</a:t>
                      </a:r>
                    </a:p>
                  </a:txBody>
                  <a:tcPr anchor="ctr">
                    <a:solidFill>
                      <a:srgbClr val="E9EB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旅行保険加入勧奨の継続</a:t>
                      </a:r>
                    </a:p>
                  </a:txBody>
                  <a:tcPr anchor="ctr">
                    <a:solidFill>
                      <a:srgbClr val="E9EBF5"/>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府内関係団体等と協力し、海外旅行保険のさらなる加入勧奨を行う。（未収金対策の入口対策）</a:t>
                      </a:r>
                    </a:p>
                  </a:txBody>
                  <a:tcPr anchor="ctr">
                    <a:solidFill>
                      <a:srgbClr val="E9EBF5"/>
                    </a:solidFill>
                  </a:tcPr>
                </a:tc>
                <a:extLst>
                  <a:ext uri="{0D108BD9-81ED-4DB2-BD59-A6C34878D82A}">
                    <a16:rowId xmlns:a16="http://schemas.microsoft.com/office/drawing/2014/main" val="2480055632"/>
                  </a:ext>
                </a:extLst>
              </a:tr>
            </a:tbl>
          </a:graphicData>
        </a:graphic>
      </p:graphicFrame>
      <p:graphicFrame>
        <p:nvGraphicFramePr>
          <p:cNvPr id="3" name="表 4">
            <a:extLst>
              <a:ext uri="{FF2B5EF4-FFF2-40B4-BE49-F238E27FC236}">
                <a16:creationId xmlns:a16="http://schemas.microsoft.com/office/drawing/2014/main" id="{C400F415-0B58-4E7A-8639-C9AA7F513052}"/>
              </a:ext>
            </a:extLst>
          </p:cNvPr>
          <p:cNvGraphicFramePr>
            <a:graphicFrameLocks noGrp="1"/>
          </p:cNvGraphicFramePr>
          <p:nvPr>
            <p:extLst>
              <p:ext uri="{D42A27DB-BD31-4B8C-83A1-F6EECF244321}">
                <p14:modId xmlns:p14="http://schemas.microsoft.com/office/powerpoint/2010/main" val="3312726786"/>
              </p:ext>
            </p:extLst>
          </p:nvPr>
        </p:nvGraphicFramePr>
        <p:xfrm>
          <a:off x="122799" y="819359"/>
          <a:ext cx="11946397" cy="1764000"/>
        </p:xfrm>
        <a:graphic>
          <a:graphicData uri="http://schemas.openxmlformats.org/drawingml/2006/table">
            <a:tbl>
              <a:tblPr firstRow="1" bandRow="1">
                <a:tableStyleId>{5C22544A-7EE6-4342-B048-85BDC9FD1C3A}</a:tableStyleId>
              </a:tblPr>
              <a:tblGrid>
                <a:gridCol w="2700000">
                  <a:extLst>
                    <a:ext uri="{9D8B030D-6E8A-4147-A177-3AD203B41FA5}">
                      <a16:colId xmlns:a16="http://schemas.microsoft.com/office/drawing/2014/main" val="4228189115"/>
                    </a:ext>
                  </a:extLst>
                </a:gridCol>
                <a:gridCol w="1332000">
                  <a:extLst>
                    <a:ext uri="{9D8B030D-6E8A-4147-A177-3AD203B41FA5}">
                      <a16:colId xmlns:a16="http://schemas.microsoft.com/office/drawing/2014/main" val="1955195912"/>
                    </a:ext>
                  </a:extLst>
                </a:gridCol>
                <a:gridCol w="2874397">
                  <a:extLst>
                    <a:ext uri="{9D8B030D-6E8A-4147-A177-3AD203B41FA5}">
                      <a16:colId xmlns:a16="http://schemas.microsoft.com/office/drawing/2014/main" val="1883131476"/>
                    </a:ext>
                  </a:extLst>
                </a:gridCol>
                <a:gridCol w="5040000">
                  <a:extLst>
                    <a:ext uri="{9D8B030D-6E8A-4147-A177-3AD203B41FA5}">
                      <a16:colId xmlns:a16="http://schemas.microsoft.com/office/drawing/2014/main" val="3728750615"/>
                    </a:ext>
                  </a:extLst>
                </a:gridCol>
              </a:tblGrid>
              <a:tr h="432000">
                <a:tc>
                  <a:txBody>
                    <a:bodyPr/>
                    <a:lstStyle/>
                    <a:p>
                      <a:pPr algn="ctr"/>
                      <a:r>
                        <a:rPr kumimoji="1" lang="ja-JP" altLang="en-US" sz="1400" dirty="0">
                          <a:latin typeface="BIZ UDPゴシック" panose="020B0400000000000000" pitchFamily="50" charset="-128"/>
                          <a:ea typeface="BIZ UDPゴシック" panose="020B0400000000000000" pitchFamily="50" charset="-128"/>
                        </a:rPr>
                        <a:t>事業名</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開始年度</a:t>
                      </a:r>
                    </a:p>
                  </a:txBody>
                  <a:tcPr anchor="ct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連携会議・対策会議の意見</a:t>
                      </a:r>
                    </a:p>
                  </a:txBody>
                  <a:tcPr anchor="ct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令和８年度の方向性（事務局案）</a:t>
                      </a:r>
                    </a:p>
                  </a:txBody>
                  <a:tcPr anchor="ctr"/>
                </a:tc>
                <a:extLst>
                  <a:ext uri="{0D108BD9-81ED-4DB2-BD59-A6C34878D82A}">
                    <a16:rowId xmlns:a16="http://schemas.microsoft.com/office/drawing/2014/main" val="1970567525"/>
                  </a:ext>
                </a:extLst>
              </a:tr>
              <a:tr h="756000">
                <a:tc>
                  <a:txBody>
                    <a:bodyPr/>
                    <a:lstStyle/>
                    <a:p>
                      <a:r>
                        <a:rPr kumimoji="1" lang="ja-JP" altLang="en-US" sz="1400" dirty="0">
                          <a:latin typeface="BIZ UDPゴシック" panose="020B0400000000000000" pitchFamily="50" charset="-128"/>
                          <a:ea typeface="BIZ UDPゴシック" panose="020B0400000000000000" pitchFamily="50" charset="-128"/>
                        </a:rPr>
                        <a:t>多言語遠隔医療通訳</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コールセンター設置・運営事業</a:t>
                      </a: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R1</a:t>
                      </a:r>
                      <a:r>
                        <a:rPr kumimoji="1" lang="ja-JP" altLang="en-US" sz="1400" dirty="0">
                          <a:latin typeface="BIZ UDPゴシック" panose="020B0400000000000000" pitchFamily="50" charset="-128"/>
                          <a:ea typeface="BIZ UDPゴシック" panose="020B0400000000000000" pitchFamily="50" charset="-128"/>
                        </a:rPr>
                        <a:t>～</a:t>
                      </a:r>
                    </a:p>
                  </a:txBody>
                  <a:tcPr anchor="ct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追加言語の検討</a:t>
                      </a:r>
                    </a:p>
                  </a:txBody>
                  <a:tcPr anchor="ctr"/>
                </a:tc>
                <a:tc>
                  <a:txBody>
                    <a:bodyPr/>
                    <a:lstStyle/>
                    <a:p>
                      <a:r>
                        <a:rPr kumimoji="1" lang="ja-JP" altLang="en-US" sz="1400" dirty="0">
                          <a:latin typeface="BIZ UDPゴシック" panose="020B0400000000000000" pitchFamily="50" charset="-128"/>
                          <a:ea typeface="BIZ UDPゴシック" panose="020B0400000000000000" pitchFamily="50" charset="-128"/>
                        </a:rPr>
                        <a:t>医療通訳の対応言語については、現状の８言語</a:t>
                      </a:r>
                      <a:r>
                        <a:rPr kumimoji="1" lang="ja-JP" altLang="en-US" sz="1400" dirty="0">
                          <a:solidFill>
                            <a:schemeClr val="tx1"/>
                          </a:solidFill>
                          <a:latin typeface="BIZ UDPゴシック" panose="020B0400000000000000" pitchFamily="50" charset="-128"/>
                          <a:ea typeface="BIZ UDPゴシック" panose="020B0400000000000000" pitchFamily="50" charset="-128"/>
                        </a:rPr>
                        <a:t>に加え、追加言語にかかる府内医療機関向け調査を行った上で、検討する。</a:t>
                      </a:r>
                    </a:p>
                  </a:txBody>
                  <a:tcPr anchor="ctr"/>
                </a:tc>
                <a:extLst>
                  <a:ext uri="{0D108BD9-81ED-4DB2-BD59-A6C34878D82A}">
                    <a16:rowId xmlns:a16="http://schemas.microsoft.com/office/drawing/2014/main" val="3393906662"/>
                  </a:ext>
                </a:extLst>
              </a:tr>
              <a:tr h="576000">
                <a:tc>
                  <a:txBody>
                    <a:bodyPr/>
                    <a:lstStyle/>
                    <a:p>
                      <a:r>
                        <a:rPr kumimoji="1" lang="ja-JP" altLang="en-US" sz="1400" dirty="0">
                          <a:latin typeface="BIZ UDPゴシック" panose="020B0400000000000000" pitchFamily="50" charset="-128"/>
                          <a:ea typeface="BIZ UDPゴシック" panose="020B0400000000000000" pitchFamily="50" charset="-128"/>
                        </a:rPr>
                        <a:t>外国人患者受入れワンストップ</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相談窓口設置・運営事業</a:t>
                      </a: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R1</a:t>
                      </a:r>
                      <a:r>
                        <a:rPr kumimoji="1" lang="ja-JP" altLang="en-US" sz="1400" dirty="0">
                          <a:latin typeface="BIZ UDPゴシック" panose="020B0400000000000000" pitchFamily="50" charset="-128"/>
                          <a:ea typeface="BIZ UDPゴシック" panose="020B0400000000000000" pitchFamily="50" charset="-128"/>
                        </a:rPr>
                        <a:t>～</a:t>
                      </a:r>
                    </a:p>
                  </a:txBody>
                  <a:tcPr anchor="ct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対応内容の周知不足</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400" dirty="0">
                          <a:latin typeface="BIZ UDPゴシック" panose="020B0400000000000000" pitchFamily="50" charset="-128"/>
                          <a:ea typeface="BIZ UDPゴシック" panose="020B0400000000000000" pitchFamily="50" charset="-128"/>
                        </a:rPr>
                        <a:t>（特に未収金関係）</a:t>
                      </a:r>
                    </a:p>
                  </a:txBody>
                  <a:tcPr anchor="ctr"/>
                </a:tc>
                <a:tc>
                  <a:txBody>
                    <a:bodyPr/>
                    <a:lstStyle/>
                    <a:p>
                      <a:r>
                        <a:rPr kumimoji="1" lang="ja-JP" altLang="en-US" sz="1400" dirty="0">
                          <a:latin typeface="BIZ UDPゴシック" panose="020B0400000000000000" pitchFamily="50" charset="-128"/>
                          <a:ea typeface="BIZ UDPゴシック" panose="020B0400000000000000" pitchFamily="50" charset="-128"/>
                        </a:rPr>
                        <a:t>府ホームページにワンストップ相談窓口の対応内容を掲載するなどして、府内医療機関の利用を促進する。</a:t>
                      </a:r>
                    </a:p>
                  </a:txBody>
                  <a:tcPr anchor="ctr"/>
                </a:tc>
                <a:extLst>
                  <a:ext uri="{0D108BD9-81ED-4DB2-BD59-A6C34878D82A}">
                    <a16:rowId xmlns:a16="http://schemas.microsoft.com/office/drawing/2014/main" val="285667332"/>
                  </a:ext>
                </a:extLst>
              </a:tr>
            </a:tbl>
          </a:graphicData>
        </a:graphic>
      </p:graphicFrame>
      <p:sp>
        <p:nvSpPr>
          <p:cNvPr id="2" name="テキスト ボックス 1">
            <a:extLst>
              <a:ext uri="{FF2B5EF4-FFF2-40B4-BE49-F238E27FC236}">
                <a16:creationId xmlns:a16="http://schemas.microsoft.com/office/drawing/2014/main" id="{D437ED7C-68D6-4914-8255-D8D6FE8C33AF}"/>
              </a:ext>
            </a:extLst>
          </p:cNvPr>
          <p:cNvSpPr txBox="1"/>
          <p:nvPr/>
        </p:nvSpPr>
        <p:spPr>
          <a:xfrm>
            <a:off x="122800" y="2608027"/>
            <a:ext cx="2484000" cy="307777"/>
          </a:xfrm>
          <a:prstGeom prst="rect">
            <a:avLst/>
          </a:prstGeom>
          <a:noFill/>
        </p:spPr>
        <p:txBody>
          <a:bodyPr wrap="square" rtlCol="0" anchor="ctr">
            <a:spAutoFit/>
          </a:bodyPr>
          <a:lstStyle/>
          <a:p>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万博</a:t>
            </a:r>
            <a:r>
              <a:rPr lang="ja-JP" altLang="en-US" sz="1400" b="1" dirty="0">
                <a:latin typeface="BIZ UDPゴシック" panose="020B0400000000000000" pitchFamily="50" charset="-128"/>
                <a:ea typeface="BIZ UDPゴシック" panose="020B0400000000000000" pitchFamily="50" charset="-128"/>
              </a:rPr>
              <a:t>を契機に開始した</a:t>
            </a:r>
            <a:r>
              <a:rPr kumimoji="1" lang="ja-JP" altLang="en-US" sz="1400" b="1" dirty="0">
                <a:latin typeface="BIZ UDPゴシック" panose="020B0400000000000000" pitchFamily="50" charset="-128"/>
                <a:ea typeface="BIZ UDPゴシック" panose="020B0400000000000000" pitchFamily="50" charset="-128"/>
              </a:rPr>
              <a:t>事業</a:t>
            </a:r>
            <a:r>
              <a:rPr kumimoji="1" lang="en-US" altLang="ja-JP" sz="1400" b="1" dirty="0">
                <a:latin typeface="BIZ UDPゴシック" panose="020B0400000000000000" pitchFamily="50" charset="-128"/>
                <a:ea typeface="BIZ UDPゴシック" panose="020B0400000000000000" pitchFamily="50" charset="-128"/>
              </a:rPr>
              <a:t>】</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C4950A50-E65B-43C7-80A6-0002BA0D9A5F}"/>
              </a:ext>
            </a:extLst>
          </p:cNvPr>
          <p:cNvSpPr txBox="1"/>
          <p:nvPr/>
        </p:nvSpPr>
        <p:spPr>
          <a:xfrm>
            <a:off x="122800" y="511783"/>
            <a:ext cx="2484000" cy="307777"/>
          </a:xfrm>
          <a:prstGeom prst="rect">
            <a:avLst/>
          </a:prstGeom>
          <a:noFill/>
        </p:spPr>
        <p:txBody>
          <a:bodyPr wrap="square" rtlCol="0" anchor="ctr">
            <a:spAutoFit/>
          </a:bodyPr>
          <a:lstStyle/>
          <a:p>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従来より実施している事業</a:t>
            </a:r>
            <a:r>
              <a:rPr kumimoji="1" lang="en-US" altLang="ja-JP" sz="1400" b="1" dirty="0">
                <a:latin typeface="BIZ UDPゴシック" panose="020B0400000000000000" pitchFamily="50" charset="-128"/>
                <a:ea typeface="BIZ UDPゴシック" panose="020B0400000000000000" pitchFamily="50" charset="-128"/>
              </a:rPr>
              <a:t>】</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FCB431E6-3722-4364-A373-4D1816381EAF}"/>
              </a:ext>
            </a:extLst>
          </p:cNvPr>
          <p:cNvSpPr txBox="1"/>
          <p:nvPr/>
        </p:nvSpPr>
        <p:spPr>
          <a:xfrm>
            <a:off x="0" y="0"/>
            <a:ext cx="12204000" cy="461665"/>
          </a:xfrm>
          <a:prstGeom prst="rect">
            <a:avLst/>
          </a:prstGeom>
          <a:solidFill>
            <a:schemeClr val="accent1"/>
          </a:solidFill>
        </p:spPr>
        <p:txBody>
          <a:bodyPr wrap="square" rtlCol="0">
            <a:spAutoFit/>
          </a:bodyPr>
          <a:lstStyle/>
          <a:p>
            <a:pPr algn="ctr"/>
            <a:r>
              <a:rPr kumimoji="1" lang="ja-JP" altLang="en-US" sz="2400" b="1" dirty="0">
                <a:solidFill>
                  <a:schemeClr val="bg1"/>
                </a:solidFill>
                <a:latin typeface="BIZ UDPゴシック" panose="020B0400000000000000" pitchFamily="50" charset="-128"/>
                <a:ea typeface="BIZ UDPゴシック" panose="020B0400000000000000" pitchFamily="50" charset="-128"/>
              </a:rPr>
              <a:t>令和８年度に向けた外国人医療体制整備事業の方向性（案）について</a:t>
            </a:r>
          </a:p>
        </p:txBody>
      </p:sp>
      <p:sp>
        <p:nvSpPr>
          <p:cNvPr id="7" name="テキスト ボックス 6">
            <a:extLst>
              <a:ext uri="{FF2B5EF4-FFF2-40B4-BE49-F238E27FC236}">
                <a16:creationId xmlns:a16="http://schemas.microsoft.com/office/drawing/2014/main" id="{683DDB08-9CD5-4EC7-BB7D-854646551852}"/>
              </a:ext>
            </a:extLst>
          </p:cNvPr>
          <p:cNvSpPr txBox="1"/>
          <p:nvPr/>
        </p:nvSpPr>
        <p:spPr>
          <a:xfrm>
            <a:off x="10875700" y="49397"/>
            <a:ext cx="1260000" cy="360000"/>
          </a:xfrm>
          <a:prstGeom prst="rect">
            <a:avLst/>
          </a:prstGeom>
          <a:solidFill>
            <a:schemeClr val="bg1"/>
          </a:solidFill>
          <a:ln>
            <a:solidFill>
              <a:schemeClr val="tx1"/>
            </a:solidFill>
          </a:ln>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資料３－２</a:t>
            </a:r>
          </a:p>
        </p:txBody>
      </p:sp>
    </p:spTree>
    <p:extLst>
      <p:ext uri="{BB962C8B-B14F-4D97-AF65-F5344CB8AC3E}">
        <p14:creationId xmlns:p14="http://schemas.microsoft.com/office/powerpoint/2010/main" val="20483495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401</Words>
  <Application>Microsoft Office PowerPoint</Application>
  <PresentationFormat>ワイド画面</PresentationFormat>
  <Paragraphs>46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慎太郎</dc:creator>
  <cp:lastModifiedBy>原　慎太郎</cp:lastModifiedBy>
  <cp:revision>46</cp:revision>
  <dcterms:created xsi:type="dcterms:W3CDTF">2025-08-20T08:31:44Z</dcterms:created>
  <dcterms:modified xsi:type="dcterms:W3CDTF">2025-08-29T01:37:36Z</dcterms:modified>
</cp:coreProperties>
</file>