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2"/>
  </p:notesMasterIdLst>
  <p:sldIdLst>
    <p:sldId id="318" r:id="rId2"/>
    <p:sldId id="319" r:id="rId3"/>
    <p:sldId id="286" r:id="rId4"/>
    <p:sldId id="256" r:id="rId5"/>
    <p:sldId id="310" r:id="rId6"/>
    <p:sldId id="271" r:id="rId7"/>
    <p:sldId id="321" r:id="rId8"/>
    <p:sldId id="315" r:id="rId9"/>
    <p:sldId id="322" r:id="rId10"/>
    <p:sldId id="323"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1173" autoAdjust="0"/>
  </p:normalViewPr>
  <p:slideViewPr>
    <p:cSldViewPr>
      <p:cViewPr varScale="1">
        <p:scale>
          <a:sx n="97" d="100"/>
          <a:sy n="97" d="100"/>
        </p:scale>
        <p:origin x="845" y="8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900" b="1" dirty="0">
                <a:latin typeface="Meiryo UI" panose="020B0604030504040204" pitchFamily="50" charset="-128"/>
                <a:ea typeface="Meiryo UI" panose="020B0604030504040204" pitchFamily="50" charset="-128"/>
              </a:rPr>
              <a:t>広告配信前後４週間の</a:t>
            </a:r>
            <a:endParaRPr lang="en-US" altLang="ja-JP" sz="900" b="1" dirty="0">
              <a:latin typeface="Meiryo UI" panose="020B0604030504040204" pitchFamily="50" charset="-128"/>
              <a:ea typeface="Meiryo UI" panose="020B0604030504040204" pitchFamily="50" charset="-128"/>
            </a:endParaRPr>
          </a:p>
          <a:p>
            <a:pPr>
              <a:defRPr sz="1100" b="1">
                <a:latin typeface="Meiryo UI" panose="020B0604030504040204" pitchFamily="50" charset="-128"/>
                <a:ea typeface="Meiryo UI" panose="020B0604030504040204" pitchFamily="50" charset="-128"/>
              </a:defRPr>
            </a:pPr>
            <a:r>
              <a:rPr lang="ja-JP" altLang="en-US" sz="900" b="1" dirty="0">
                <a:latin typeface="Meiryo UI" panose="020B0604030504040204" pitchFamily="50" charset="-128"/>
                <a:ea typeface="Meiryo UI" panose="020B0604030504040204" pitchFamily="50" charset="-128"/>
              </a:rPr>
              <a:t>「おおさかメディカルネット </a:t>
            </a:r>
            <a:r>
              <a:rPr lang="en-US" altLang="ja-JP" sz="900" b="1" dirty="0">
                <a:latin typeface="Meiryo UI" panose="020B0604030504040204" pitchFamily="50" charset="-128"/>
                <a:ea typeface="Meiryo UI" panose="020B0604030504040204" pitchFamily="50" charset="-128"/>
              </a:rPr>
              <a:t>for Foreigners</a:t>
            </a:r>
            <a:r>
              <a:rPr lang="ja-JP" altLang="en-US" sz="900" b="1" dirty="0">
                <a:latin typeface="Meiryo UI" panose="020B0604030504040204" pitchFamily="50" charset="-128"/>
                <a:ea typeface="Meiryo UI" panose="020B0604030504040204" pitchFamily="50" charset="-128"/>
              </a:rPr>
              <a:t>」訪問者数比較</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991420222428042"/>
          <c:y val="0.21823167686724715"/>
          <c:w val="0.80145509198430986"/>
          <c:h val="0.53415581919263178"/>
        </c:manualLayout>
      </c:layout>
      <c:barChart>
        <c:barDir val="col"/>
        <c:grouping val="clustered"/>
        <c:varyColors val="0"/>
        <c:ser>
          <c:idx val="0"/>
          <c:order val="0"/>
          <c:tx>
            <c:strRef>
              <c:f>Sheet1!$B$1</c:f>
              <c:strCache>
                <c:ptCount val="1"/>
                <c:pt idx="0">
                  <c:v>「おおさかメディカルネット for Foreigners」の訪問者数（人）</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6/28～7/25</c:v>
                </c:pt>
                <c:pt idx="1">
                  <c:v>7/26～8/22</c:v>
                </c:pt>
              </c:strCache>
            </c:strRef>
          </c:cat>
          <c:val>
            <c:numRef>
              <c:f>Sheet1!$B$2:$B$3</c:f>
              <c:numCache>
                <c:formatCode>#,##0_);[Red]\(#,##0\)</c:formatCode>
                <c:ptCount val="2"/>
                <c:pt idx="0">
                  <c:v>1068</c:v>
                </c:pt>
                <c:pt idx="1">
                  <c:v>10193</c:v>
                </c:pt>
              </c:numCache>
            </c:numRef>
          </c:val>
          <c:extLst>
            <c:ext xmlns:c16="http://schemas.microsoft.com/office/drawing/2014/chart" uri="{C3380CC4-5D6E-409C-BE32-E72D297353CC}">
              <c16:uniqueId val="{00000000-6BD0-4CE7-859E-B3215070CEA7}"/>
            </c:ext>
          </c:extLst>
        </c:ser>
        <c:dLbls>
          <c:showLegendKey val="0"/>
          <c:showVal val="0"/>
          <c:showCatName val="0"/>
          <c:showSerName val="0"/>
          <c:showPercent val="0"/>
          <c:showBubbleSize val="0"/>
        </c:dLbls>
        <c:gapWidth val="250"/>
        <c:overlap val="-100"/>
        <c:axId val="350022576"/>
        <c:axId val="349998864"/>
      </c:barChart>
      <c:catAx>
        <c:axId val="35002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9998864"/>
        <c:crosses val="autoZero"/>
        <c:auto val="1"/>
        <c:lblAlgn val="ctr"/>
        <c:lblOffset val="100"/>
        <c:noMultiLvlLbl val="0"/>
      </c:catAx>
      <c:valAx>
        <c:axId val="34999886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0022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7DE3F84-9C4F-41FC-B367-E80B660126CD}" type="datetimeFigureOut">
              <a:rPr kumimoji="1" lang="ja-JP" altLang="en-US" smtClean="0"/>
              <a:t>2025/9/8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55BB4C62-7966-4631-8DB7-58AC6E8970A3}" type="slidenum">
              <a:rPr kumimoji="1" lang="ja-JP" altLang="en-US" smtClean="0"/>
              <a:t>‹#›</a:t>
            </a:fld>
            <a:endParaRPr kumimoji="1" lang="ja-JP" altLang="en-US"/>
          </a:p>
        </p:txBody>
      </p:sp>
    </p:spTree>
    <p:extLst>
      <p:ext uri="{BB962C8B-B14F-4D97-AF65-F5344CB8AC3E}">
        <p14:creationId xmlns:p14="http://schemas.microsoft.com/office/powerpoint/2010/main" val="19492881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1</a:t>
            </a:fld>
            <a:endParaRPr kumimoji="1" lang="ja-JP" altLang="en-US"/>
          </a:p>
        </p:txBody>
      </p:sp>
    </p:spTree>
    <p:extLst>
      <p:ext uri="{BB962C8B-B14F-4D97-AF65-F5344CB8AC3E}">
        <p14:creationId xmlns:p14="http://schemas.microsoft.com/office/powerpoint/2010/main" val="4177496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10</a:t>
            </a:fld>
            <a:endParaRPr kumimoji="1" lang="ja-JP" altLang="en-US"/>
          </a:p>
        </p:txBody>
      </p:sp>
    </p:spTree>
    <p:extLst>
      <p:ext uri="{BB962C8B-B14F-4D97-AF65-F5344CB8AC3E}">
        <p14:creationId xmlns:p14="http://schemas.microsoft.com/office/powerpoint/2010/main" val="13095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2</a:t>
            </a:fld>
            <a:endParaRPr kumimoji="1" lang="ja-JP" altLang="en-US"/>
          </a:p>
        </p:txBody>
      </p:sp>
    </p:spTree>
    <p:extLst>
      <p:ext uri="{BB962C8B-B14F-4D97-AF65-F5344CB8AC3E}">
        <p14:creationId xmlns:p14="http://schemas.microsoft.com/office/powerpoint/2010/main" val="223986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3</a:t>
            </a:fld>
            <a:endParaRPr kumimoji="1" lang="ja-JP" altLang="en-US"/>
          </a:p>
        </p:txBody>
      </p:sp>
    </p:spTree>
    <p:extLst>
      <p:ext uri="{BB962C8B-B14F-4D97-AF65-F5344CB8AC3E}">
        <p14:creationId xmlns:p14="http://schemas.microsoft.com/office/powerpoint/2010/main" val="251625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CCA7B4-7F9B-48DF-9032-127153321BB7}" type="slidenum">
              <a:rPr kumimoji="1" lang="ja-JP" altLang="en-US" smtClean="0"/>
              <a:t>4</a:t>
            </a:fld>
            <a:endParaRPr kumimoji="1" lang="ja-JP" altLang="en-US"/>
          </a:p>
        </p:txBody>
      </p:sp>
    </p:spTree>
    <p:extLst>
      <p:ext uri="{BB962C8B-B14F-4D97-AF65-F5344CB8AC3E}">
        <p14:creationId xmlns:p14="http://schemas.microsoft.com/office/powerpoint/2010/main" val="128183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BB4C62-7966-4631-8DB7-58AC6E8970A3}" type="slidenum">
              <a:rPr kumimoji="1" lang="ja-JP" altLang="en-US" smtClean="0"/>
              <a:t>5</a:t>
            </a:fld>
            <a:endParaRPr kumimoji="1" lang="ja-JP" altLang="en-US"/>
          </a:p>
        </p:txBody>
      </p:sp>
    </p:spTree>
    <p:extLst>
      <p:ext uri="{BB962C8B-B14F-4D97-AF65-F5344CB8AC3E}">
        <p14:creationId xmlns:p14="http://schemas.microsoft.com/office/powerpoint/2010/main" val="42760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6</a:t>
            </a:fld>
            <a:endParaRPr kumimoji="1" lang="ja-JP" altLang="en-US"/>
          </a:p>
        </p:txBody>
      </p:sp>
    </p:spTree>
    <p:extLst>
      <p:ext uri="{BB962C8B-B14F-4D97-AF65-F5344CB8AC3E}">
        <p14:creationId xmlns:p14="http://schemas.microsoft.com/office/powerpoint/2010/main" val="134805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7</a:t>
            </a:fld>
            <a:endParaRPr kumimoji="1" lang="ja-JP" altLang="en-US"/>
          </a:p>
        </p:txBody>
      </p:sp>
    </p:spTree>
    <p:extLst>
      <p:ext uri="{BB962C8B-B14F-4D97-AF65-F5344CB8AC3E}">
        <p14:creationId xmlns:p14="http://schemas.microsoft.com/office/powerpoint/2010/main" val="344392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8</a:t>
            </a:fld>
            <a:endParaRPr kumimoji="1" lang="ja-JP" altLang="en-US"/>
          </a:p>
        </p:txBody>
      </p:sp>
    </p:spTree>
    <p:extLst>
      <p:ext uri="{BB962C8B-B14F-4D97-AF65-F5344CB8AC3E}">
        <p14:creationId xmlns:p14="http://schemas.microsoft.com/office/powerpoint/2010/main" val="389637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BB4C62-7966-4631-8DB7-58AC6E8970A3}" type="slidenum">
              <a:rPr kumimoji="1" lang="ja-JP" altLang="en-US" smtClean="0"/>
              <a:t>9</a:t>
            </a:fld>
            <a:endParaRPr kumimoji="1" lang="ja-JP" altLang="en-US"/>
          </a:p>
        </p:txBody>
      </p:sp>
    </p:spTree>
    <p:extLst>
      <p:ext uri="{BB962C8B-B14F-4D97-AF65-F5344CB8AC3E}">
        <p14:creationId xmlns:p14="http://schemas.microsoft.com/office/powerpoint/2010/main" val="190569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A2119C5-5200-43DF-AB12-05ED0AA5D7E6}" type="datetime1">
              <a:rPr kumimoji="1" lang="ja-JP" altLang="en-US" smtClean="0"/>
              <a:t>2025/9/8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65511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934878-63BA-48CF-9EBC-D74FD6057575}" type="datetime1">
              <a:rPr kumimoji="1" lang="ja-JP" altLang="en-US" smtClean="0"/>
              <a:t>2025/9/8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69066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9AAE91-A8A6-4FC2-B95A-EB0966945340}" type="datetime1">
              <a:rPr kumimoji="1" lang="ja-JP" altLang="en-US" smtClean="0"/>
              <a:t>2025/9/8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12655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A8C3A8D-DE21-4223-8CB1-76FB71D540E4}" type="datetime1">
              <a:rPr kumimoji="1" lang="ja-JP" altLang="en-US" smtClean="0"/>
              <a:t>2025/9/8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91002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65AACA-567A-4E4C-9501-B3E7CC642E09}" type="datetime1">
              <a:rPr kumimoji="1" lang="ja-JP" altLang="en-US" smtClean="0"/>
              <a:t>2025/9/8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97409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AF3175-BCE5-4BC2-88E7-1B20ADCC4039}" type="datetime1">
              <a:rPr kumimoji="1" lang="ja-JP" altLang="en-US" smtClean="0"/>
              <a:t>2025/9/8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03343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B93AE97-B085-471A-B87A-2C19F03B7F2D}" type="datetime1">
              <a:rPr kumimoji="1" lang="ja-JP" altLang="en-US" smtClean="0"/>
              <a:t>2025/9/8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80328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1292D14-5D77-4C3A-BD03-C88E35C0E217}" type="datetime1">
              <a:rPr kumimoji="1" lang="ja-JP" altLang="en-US" smtClean="0"/>
              <a:t>2025/9/8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01073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B58EDF9-0202-450F-84F3-D881B4B053F5}" type="datetime1">
              <a:rPr kumimoji="1" lang="ja-JP" altLang="en-US" smtClean="0"/>
              <a:t>2025/9/8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295817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64BC763-D562-4482-B79A-3292B0A1DBF7}" type="datetime1">
              <a:rPr kumimoji="1" lang="ja-JP" altLang="en-US" smtClean="0"/>
              <a:t>2025/9/8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34460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81637F-E89E-46E3-8D10-D0B9A0D80222}" type="datetime1">
              <a:rPr kumimoji="1" lang="ja-JP" altLang="en-US" smtClean="0"/>
              <a:t>2025/9/8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20028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08745-D99D-4C3E-AD5A-35894F333135}" type="datetime1">
              <a:rPr kumimoji="1" lang="ja-JP" altLang="en-US" smtClean="0"/>
              <a:t>2025/9/8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EF87B-DB20-4253-9782-3C634FAD5830}" type="slidenum">
              <a:rPr kumimoji="1" lang="ja-JP" altLang="en-US" smtClean="0"/>
              <a:t>‹#›</a:t>
            </a:fld>
            <a:endParaRPr kumimoji="1" lang="ja-JP" altLang="en-US"/>
          </a:p>
        </p:txBody>
      </p:sp>
    </p:spTree>
    <p:extLst>
      <p:ext uri="{BB962C8B-B14F-4D97-AF65-F5344CB8AC3E}">
        <p14:creationId xmlns:p14="http://schemas.microsoft.com/office/powerpoint/2010/main" val="17993338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xlsx"/></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lit.go.jp/kankocho/content/001751352.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7A9B0C82-0E05-4D70-9472-A9CBEE19E140}"/>
              </a:ext>
            </a:extLst>
          </p:cNvPr>
          <p:cNvGraphicFramePr>
            <a:graphicFrameLocks noChangeAspect="1"/>
          </p:cNvGraphicFramePr>
          <p:nvPr>
            <p:extLst>
              <p:ext uri="{D42A27DB-BD31-4B8C-83A1-F6EECF244321}">
                <p14:modId xmlns:p14="http://schemas.microsoft.com/office/powerpoint/2010/main" val="3771337035"/>
              </p:ext>
            </p:extLst>
          </p:nvPr>
        </p:nvGraphicFramePr>
        <p:xfrm>
          <a:off x="214313" y="776288"/>
          <a:ext cx="8709025" cy="6901184"/>
        </p:xfrm>
        <a:graphic>
          <a:graphicData uri="http://schemas.openxmlformats.org/presentationml/2006/ole">
            <mc:AlternateContent xmlns:mc="http://schemas.openxmlformats.org/markup-compatibility/2006">
              <mc:Choice xmlns:v="urn:schemas-microsoft-com:vml" Requires="v">
                <p:oleObj spid="_x0000_s1113" name="Worksheet" r:id="rId4" imgW="9235387" imgH="6941785" progId="Excel.Sheet.12">
                  <p:embed/>
                </p:oleObj>
              </mc:Choice>
              <mc:Fallback>
                <p:oleObj name="Worksheet" r:id="rId4" imgW="9235387" imgH="6941785" progId="Excel.Sheet.12">
                  <p:embed/>
                  <p:pic>
                    <p:nvPicPr>
                      <p:cNvPr id="3" name="オブジェクト 2">
                        <a:extLst>
                          <a:ext uri="{FF2B5EF4-FFF2-40B4-BE49-F238E27FC236}">
                            <a16:creationId xmlns:a16="http://schemas.microsoft.com/office/drawing/2014/main" id="{7A9B0C82-0E05-4D70-9472-A9CBEE19E140}"/>
                          </a:ext>
                        </a:extLst>
                      </p:cNvPr>
                      <p:cNvPicPr/>
                      <p:nvPr/>
                    </p:nvPicPr>
                    <p:blipFill>
                      <a:blip r:embed="rId5"/>
                      <a:stretch>
                        <a:fillRect/>
                      </a:stretch>
                    </p:blipFill>
                    <p:spPr>
                      <a:xfrm>
                        <a:off x="214313" y="776288"/>
                        <a:ext cx="8709025" cy="6901184"/>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2426C5B2-6E3D-41C3-ABF8-F00EE1545445}"/>
              </a:ext>
            </a:extLst>
          </p:cNvPr>
          <p:cNvSpPr txBox="1"/>
          <p:nvPr/>
        </p:nvSpPr>
        <p:spPr>
          <a:xfrm>
            <a:off x="7973738" y="571362"/>
            <a:ext cx="1080000" cy="276999"/>
          </a:xfrm>
          <a:prstGeom prst="rect">
            <a:avLst/>
          </a:prstGeom>
          <a:noFill/>
        </p:spPr>
        <p:txBody>
          <a:bodyPr wrap="square" rtlCol="0" anchor="ctr">
            <a:spAutoFit/>
          </a:bodyPr>
          <a:lstStyle/>
          <a:p>
            <a:pPr algn="ctr"/>
            <a:r>
              <a:rPr kumimoji="1" lang="ja-JP" altLang="en-US" sz="1200" dirty="0">
                <a:latin typeface="BIZ UDPゴシック" panose="020B0400000000000000" pitchFamily="50" charset="-128"/>
                <a:ea typeface="BIZ UDPゴシック" panose="020B0400000000000000" pitchFamily="50" charset="-128"/>
              </a:rPr>
              <a:t>単位：千円</a:t>
            </a:r>
          </a:p>
        </p:txBody>
      </p:sp>
      <p:sp>
        <p:nvSpPr>
          <p:cNvPr id="5" name="タイトル 1">
            <a:extLst>
              <a:ext uri="{FF2B5EF4-FFF2-40B4-BE49-F238E27FC236}">
                <a16:creationId xmlns:a16="http://schemas.microsoft.com/office/drawing/2014/main" id="{85031571-28D5-4247-B691-1FE16EC35A19}"/>
              </a:ext>
            </a:extLst>
          </p:cNvPr>
          <p:cNvSpPr txBox="1">
            <a:spLocks/>
          </p:cNvSpPr>
          <p:nvPr/>
        </p:nvSpPr>
        <p:spPr>
          <a:xfrm>
            <a:off x="-3802" y="-1"/>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令和７年度外国人医療体制整備事業</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予算額</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:96,590</a:t>
            </a:r>
            <a:r>
              <a:rPr lang="ja-JP" altLang="en-US" sz="17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700" dirty="0">
                <a:solidFill>
                  <a:schemeClr val="bg1"/>
                </a:solidFill>
                <a:latin typeface="HGS創英角ｺﾞｼｯｸUB" panose="020B0900000000000000" pitchFamily="50" charset="-128"/>
                <a:ea typeface="HGS創英角ｺﾞｼｯｸUB" panose="020B0900000000000000" pitchFamily="50" charset="-128"/>
              </a:rPr>
              <a:t>】</a:t>
            </a:r>
          </a:p>
          <a:p>
            <a:pPr algn="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　　　　　　　　　　　　　　　　　　　　　　　　　　　　　　　　　　　　　　　　　　　（令和６年度予算額</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84,193</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endParaRPr lang="en-US" altLang="ja-JP" sz="1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7" name="正方形/長方形 6">
            <a:extLst>
              <a:ext uri="{FF2B5EF4-FFF2-40B4-BE49-F238E27FC236}">
                <a16:creationId xmlns:a16="http://schemas.microsoft.com/office/drawing/2014/main" id="{23CAD3FD-8115-46E7-82FE-CE4CF381D31A}"/>
              </a:ext>
            </a:extLst>
          </p:cNvPr>
          <p:cNvSpPr/>
          <p:nvPr/>
        </p:nvSpPr>
        <p:spPr>
          <a:xfrm>
            <a:off x="8038034" y="21177"/>
            <a:ext cx="1080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1100" dirty="0">
                <a:solidFill>
                  <a:schemeClr val="tx1"/>
                </a:solidFill>
                <a:latin typeface="Meiryo UI" panose="020B0604030504040204" pitchFamily="50" charset="-128"/>
                <a:ea typeface="Meiryo UI" panose="020B0604030504040204" pitchFamily="50" charset="-128"/>
              </a:rPr>
              <a:t>資料３－１</a:t>
            </a:r>
          </a:p>
        </p:txBody>
      </p:sp>
      <p:sp>
        <p:nvSpPr>
          <p:cNvPr id="4" name="テキスト ボックス 3">
            <a:extLst>
              <a:ext uri="{FF2B5EF4-FFF2-40B4-BE49-F238E27FC236}">
                <a16:creationId xmlns:a16="http://schemas.microsoft.com/office/drawing/2014/main" id="{80B3E1F6-5C25-40B0-B9B5-399A308E292B}"/>
              </a:ext>
            </a:extLst>
          </p:cNvPr>
          <p:cNvSpPr txBox="1"/>
          <p:nvPr/>
        </p:nvSpPr>
        <p:spPr>
          <a:xfrm>
            <a:off x="8718538" y="6492975"/>
            <a:ext cx="540000" cy="369332"/>
          </a:xfrm>
          <a:prstGeom prst="rect">
            <a:avLst/>
          </a:prstGeom>
          <a:noFill/>
        </p:spPr>
        <p:txBody>
          <a:bodyPr wrap="square" rtlCol="0" anchor="ctr">
            <a:spAutoFit/>
          </a:bodyPr>
          <a:lstStyle/>
          <a:p>
            <a:pPr algn="ctr"/>
            <a:r>
              <a:rPr kumimoji="1" lang="ja-JP" altLang="en-US" dirty="0"/>
              <a:t>１</a:t>
            </a:r>
          </a:p>
        </p:txBody>
      </p:sp>
      <p:sp>
        <p:nvSpPr>
          <p:cNvPr id="6" name="正方形/長方形 5">
            <a:extLst>
              <a:ext uri="{FF2B5EF4-FFF2-40B4-BE49-F238E27FC236}">
                <a16:creationId xmlns:a16="http://schemas.microsoft.com/office/drawing/2014/main" id="{95089F23-6C0C-4E8D-A23C-F45373B602A9}"/>
              </a:ext>
            </a:extLst>
          </p:cNvPr>
          <p:cNvSpPr/>
          <p:nvPr/>
        </p:nvSpPr>
        <p:spPr>
          <a:xfrm>
            <a:off x="191453" y="2523376"/>
            <a:ext cx="8748000" cy="165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663E94D-283C-46BA-8139-D1D95468F384}"/>
              </a:ext>
            </a:extLst>
          </p:cNvPr>
          <p:cNvSpPr/>
          <p:nvPr/>
        </p:nvSpPr>
        <p:spPr>
          <a:xfrm>
            <a:off x="182958" y="5260329"/>
            <a:ext cx="8748000" cy="111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43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C555B61E-1220-4BCE-87A2-BA2706677D4B}"/>
              </a:ext>
            </a:extLst>
          </p:cNvPr>
          <p:cNvSpPr txBox="1">
            <a:spLocks/>
          </p:cNvSpPr>
          <p:nvPr/>
        </p:nvSpPr>
        <p:spPr>
          <a:xfrm>
            <a:off x="68198" y="514921"/>
            <a:ext cx="9000000" cy="6300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r>
              <a:rPr lang="ja-JP" altLang="en-US" sz="1200" dirty="0">
                <a:solidFill>
                  <a:schemeClr val="tx1"/>
                </a:solidFill>
                <a:latin typeface="Meiryo UI" panose="020B0604030504040204" pitchFamily="50" charset="-128"/>
                <a:ea typeface="Meiryo UI" panose="020B0604030504040204" pitchFamily="50" charset="-128"/>
              </a:rPr>
              <a:t>　</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00708BAE-7586-4713-B8E4-BC0EE7A496D8}"/>
              </a:ext>
            </a:extLst>
          </p:cNvPr>
          <p:cNvSpPr txBox="1">
            <a:spLocks/>
          </p:cNvSpPr>
          <p:nvPr/>
        </p:nvSpPr>
        <p:spPr>
          <a:xfrm>
            <a:off x="-3802" y="-1"/>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外国人観光客のための医療整備事業</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新規</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p>
          <a:p>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（宿泊税</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10/10</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）予算額</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:44,887</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p>
        </p:txBody>
      </p:sp>
      <p:sp>
        <p:nvSpPr>
          <p:cNvPr id="14" name="ホームベース 64">
            <a:extLst>
              <a:ext uri="{FF2B5EF4-FFF2-40B4-BE49-F238E27FC236}">
                <a16:creationId xmlns:a16="http://schemas.microsoft.com/office/drawing/2014/main" id="{A81FE746-1540-41F0-95C5-679094DF8FDE}"/>
              </a:ext>
            </a:extLst>
          </p:cNvPr>
          <p:cNvSpPr/>
          <p:nvPr/>
        </p:nvSpPr>
        <p:spPr>
          <a:xfrm>
            <a:off x="75802" y="514921"/>
            <a:ext cx="90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（３）　海外旅行保険の加入勧奨事業（予算額：</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9,900</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千円）</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角丸四角形 14">
            <a:extLst>
              <a:ext uri="{FF2B5EF4-FFF2-40B4-BE49-F238E27FC236}">
                <a16:creationId xmlns:a16="http://schemas.microsoft.com/office/drawing/2014/main" id="{136209A4-2253-476E-A4CC-50A1A4DF6131}"/>
              </a:ext>
            </a:extLst>
          </p:cNvPr>
          <p:cNvSpPr/>
          <p:nvPr/>
        </p:nvSpPr>
        <p:spPr>
          <a:xfrm>
            <a:off x="162000" y="800718"/>
            <a:ext cx="8820000" cy="5976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rPr>
              <a:t>③　広告配信後（</a:t>
            </a:r>
            <a:r>
              <a:rPr lang="en-US" altLang="ja-JP" sz="1400" b="1" dirty="0">
                <a:solidFill>
                  <a:schemeClr val="tx1"/>
                </a:solidFill>
                <a:latin typeface="Meiryo UI" panose="020B0604030504040204" pitchFamily="50" charset="-128"/>
                <a:ea typeface="Meiryo UI" panose="020B0604030504040204" pitchFamily="50" charset="-128"/>
              </a:rPr>
              <a:t>R7.7.26</a:t>
            </a:r>
            <a:r>
              <a:rPr lang="ja-JP" altLang="en-US" sz="1400" b="1" dirty="0">
                <a:solidFill>
                  <a:schemeClr val="tx1"/>
                </a:solidFill>
                <a:latin typeface="Meiryo UI" panose="020B0604030504040204" pitchFamily="50" charset="-128"/>
                <a:ea typeface="Meiryo UI" panose="020B0604030504040204" pitchFamily="50" charset="-128"/>
              </a:rPr>
              <a:t>～）の「おおさかメディカルネット」の訪問者数について</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endParaRP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（来阪時）</a:t>
            </a:r>
            <a:r>
              <a:rPr lang="en-US" altLang="ja-JP" sz="1200" b="1" dirty="0">
                <a:solidFill>
                  <a:schemeClr val="tx1"/>
                </a:solidFill>
                <a:latin typeface="Meiryo UI" panose="020B0604030504040204" pitchFamily="50" charset="-128"/>
                <a:ea typeface="Meiryo UI" panose="020B0604030504040204" pitchFamily="50" charset="-128"/>
              </a:rPr>
              <a:t> Google</a:t>
            </a:r>
            <a:r>
              <a:rPr lang="ja-JP" altLang="en-US" sz="1200" b="1" dirty="0">
                <a:solidFill>
                  <a:schemeClr val="tx1"/>
                </a:solidFill>
                <a:latin typeface="Meiryo UI" panose="020B0604030504040204" pitchFamily="50" charset="-128"/>
                <a:ea typeface="Meiryo UI" panose="020B0604030504040204" pitchFamily="50" charset="-128"/>
              </a:rPr>
              <a:t>ジオターゲティング広告のクリック数</a:t>
            </a: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rPr>
              <a:t>R7.7.26</a:t>
            </a:r>
            <a:r>
              <a:rPr lang="ja-JP" altLang="en-US" sz="1200" b="1" dirty="0">
                <a:solidFill>
                  <a:schemeClr val="tx1"/>
                </a:solidFill>
                <a:latin typeface="Meiryo UI" panose="020B0604030504040204" pitchFamily="50" charset="-128"/>
                <a:ea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rPr>
              <a:t>R7.8.22</a:t>
            </a:r>
            <a:r>
              <a:rPr lang="ja-JP" altLang="en-US" sz="1200" b="1" dirty="0">
                <a:solidFill>
                  <a:schemeClr val="tx1"/>
                </a:solidFill>
                <a:latin typeface="Meiryo UI" panose="020B0604030504040204" pitchFamily="50" charset="-128"/>
                <a:ea typeface="Meiryo UI" panose="020B0604030504040204" pitchFamily="50" charset="-128"/>
              </a:rPr>
              <a:t>の</a:t>
            </a:r>
            <a:r>
              <a:rPr lang="en-US" altLang="ja-JP" sz="1200" b="1" dirty="0">
                <a:solidFill>
                  <a:schemeClr val="tx1"/>
                </a:solidFill>
                <a:latin typeface="Meiryo UI" panose="020B0604030504040204" pitchFamily="50" charset="-128"/>
                <a:ea typeface="Meiryo UI" panose="020B0604030504040204" pitchFamily="50" charset="-128"/>
              </a:rPr>
              <a:t>4</a:t>
            </a:r>
            <a:r>
              <a:rPr lang="ja-JP" altLang="en-US" sz="1200" b="1" dirty="0">
                <a:solidFill>
                  <a:schemeClr val="tx1"/>
                </a:solidFill>
                <a:latin typeface="Meiryo UI" panose="020B0604030504040204" pitchFamily="50" charset="-128"/>
                <a:ea typeface="Meiryo UI" panose="020B0604030504040204" pitchFamily="50" charset="-128"/>
              </a:rPr>
              <a:t>週間）</a:t>
            </a:r>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（来阪時）</a:t>
            </a:r>
            <a:r>
              <a:rPr lang="en-US" altLang="ja-JP" sz="1200" b="1" dirty="0">
                <a:solidFill>
                  <a:schemeClr val="tx1"/>
                </a:solidFill>
                <a:latin typeface="Meiryo UI" panose="020B0604030504040204" pitchFamily="50" charset="-128"/>
                <a:ea typeface="Meiryo UI" panose="020B0604030504040204" pitchFamily="50" charset="-128"/>
              </a:rPr>
              <a:t> Facebook</a:t>
            </a:r>
            <a:r>
              <a:rPr lang="ja-JP" altLang="en-US" sz="1200" b="1" dirty="0">
                <a:solidFill>
                  <a:schemeClr val="tx1"/>
                </a:solidFill>
                <a:latin typeface="Meiryo UI" panose="020B0604030504040204" pitchFamily="50" charset="-128"/>
                <a:ea typeface="Meiryo UI" panose="020B0604030504040204" pitchFamily="50" charset="-128"/>
              </a:rPr>
              <a:t>広告のクリック数</a:t>
            </a: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rPr>
              <a:t>R7.7.26</a:t>
            </a:r>
            <a:r>
              <a:rPr lang="ja-JP" altLang="en-US" sz="1200" b="1" dirty="0">
                <a:solidFill>
                  <a:schemeClr val="tx1"/>
                </a:solidFill>
                <a:latin typeface="Meiryo UI" panose="020B0604030504040204" pitchFamily="50" charset="-128"/>
                <a:ea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rPr>
              <a:t>R7.8.22</a:t>
            </a:r>
            <a:r>
              <a:rPr lang="ja-JP" altLang="en-US" sz="1200" b="1" dirty="0">
                <a:solidFill>
                  <a:schemeClr val="tx1"/>
                </a:solidFill>
                <a:latin typeface="Meiryo UI" panose="020B0604030504040204" pitchFamily="50" charset="-128"/>
                <a:ea typeface="Meiryo UI" panose="020B0604030504040204" pitchFamily="50" charset="-128"/>
              </a:rPr>
              <a:t>の</a:t>
            </a:r>
            <a:r>
              <a:rPr lang="en-US" altLang="ja-JP" sz="1200" b="1" dirty="0">
                <a:solidFill>
                  <a:schemeClr val="tx1"/>
                </a:solidFill>
                <a:latin typeface="Meiryo UI" panose="020B0604030504040204" pitchFamily="50" charset="-128"/>
                <a:ea typeface="Meiryo UI" panose="020B0604030504040204" pitchFamily="50" charset="-128"/>
              </a:rPr>
              <a:t>4</a:t>
            </a:r>
            <a:r>
              <a:rPr lang="ja-JP" altLang="en-US" sz="1200" b="1" dirty="0">
                <a:solidFill>
                  <a:schemeClr val="tx1"/>
                </a:solidFill>
                <a:latin typeface="Meiryo UI" panose="020B0604030504040204" pitchFamily="50" charset="-128"/>
                <a:ea typeface="Meiryo UI" panose="020B0604030504040204" pitchFamily="50" charset="-128"/>
              </a:rPr>
              <a:t>週間）</a:t>
            </a:r>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200" b="1" dirty="0">
              <a:solidFill>
                <a:schemeClr val="tx1"/>
              </a:solidFill>
              <a:latin typeface="Meiryo UI" panose="020B0604030504040204" pitchFamily="50" charset="-128"/>
              <a:ea typeface="Meiryo UI" panose="020B0604030504040204" pitchFamily="50" charset="-128"/>
            </a:endParaRP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（来阪前）</a:t>
            </a:r>
            <a:r>
              <a:rPr lang="en-US" altLang="ja-JP" sz="1200" b="1" dirty="0">
                <a:solidFill>
                  <a:schemeClr val="tx1"/>
                </a:solidFill>
                <a:latin typeface="Meiryo UI" panose="020B0604030504040204" pitchFamily="50" charset="-128"/>
                <a:ea typeface="Meiryo UI" panose="020B0604030504040204" pitchFamily="50" charset="-128"/>
              </a:rPr>
              <a:t> Google</a:t>
            </a:r>
            <a:r>
              <a:rPr lang="ja-JP" altLang="en-US" sz="1200" b="1" dirty="0">
                <a:solidFill>
                  <a:schemeClr val="tx1"/>
                </a:solidFill>
                <a:latin typeface="Meiryo UI" panose="020B0604030504040204" pitchFamily="50" charset="-128"/>
                <a:ea typeface="Meiryo UI" panose="020B0604030504040204" pitchFamily="50" charset="-128"/>
              </a:rPr>
              <a:t>リスティング広告のクリック数</a:t>
            </a: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rPr>
              <a:t>R7.7.26</a:t>
            </a:r>
            <a:r>
              <a:rPr lang="ja-JP" altLang="en-US" sz="1200" b="1" dirty="0">
                <a:solidFill>
                  <a:schemeClr val="tx1"/>
                </a:solidFill>
                <a:latin typeface="Meiryo UI" panose="020B0604030504040204" pitchFamily="50" charset="-128"/>
                <a:ea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rPr>
              <a:t>R7.8.22</a:t>
            </a:r>
            <a:r>
              <a:rPr lang="ja-JP" altLang="en-US" sz="1200" b="1" dirty="0">
                <a:solidFill>
                  <a:schemeClr val="tx1"/>
                </a:solidFill>
                <a:latin typeface="Meiryo UI" panose="020B0604030504040204" pitchFamily="50" charset="-128"/>
                <a:ea typeface="Meiryo UI" panose="020B0604030504040204" pitchFamily="50" charset="-128"/>
              </a:rPr>
              <a:t>の</a:t>
            </a:r>
            <a:r>
              <a:rPr lang="en-US" altLang="ja-JP" sz="1200" b="1" dirty="0">
                <a:solidFill>
                  <a:schemeClr val="tx1"/>
                </a:solidFill>
                <a:latin typeface="Meiryo UI" panose="020B0604030504040204" pitchFamily="50" charset="-128"/>
                <a:ea typeface="Meiryo UI" panose="020B0604030504040204" pitchFamily="50" charset="-128"/>
              </a:rPr>
              <a:t>4</a:t>
            </a:r>
            <a:r>
              <a:rPr lang="ja-JP" altLang="en-US" sz="1200" b="1" dirty="0">
                <a:solidFill>
                  <a:schemeClr val="tx1"/>
                </a:solidFill>
                <a:latin typeface="Meiryo UI" panose="020B0604030504040204" pitchFamily="50" charset="-128"/>
                <a:ea typeface="Meiryo UI" panose="020B0604030504040204" pitchFamily="50" charset="-128"/>
              </a:rPr>
              <a:t>週間）</a:t>
            </a:r>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683C5E2-40A2-4843-8D62-96DD404893CC}"/>
              </a:ext>
            </a:extLst>
          </p:cNvPr>
          <p:cNvSpPr txBox="1"/>
          <p:nvPr/>
        </p:nvSpPr>
        <p:spPr>
          <a:xfrm>
            <a:off x="8718538" y="6492975"/>
            <a:ext cx="540000" cy="369332"/>
          </a:xfrm>
          <a:prstGeom prst="rect">
            <a:avLst/>
          </a:prstGeom>
          <a:noFill/>
        </p:spPr>
        <p:txBody>
          <a:bodyPr wrap="square" rtlCol="0" anchor="ctr">
            <a:spAutoFit/>
          </a:bodyPr>
          <a:lstStyle/>
          <a:p>
            <a:pPr algn="ctr"/>
            <a:r>
              <a:rPr lang="en-US" altLang="ja-JP" dirty="0"/>
              <a:t>10</a:t>
            </a:r>
            <a:endParaRPr kumimoji="1" lang="ja-JP" altLang="en-US" dirty="0"/>
          </a:p>
        </p:txBody>
      </p:sp>
      <p:graphicFrame>
        <p:nvGraphicFramePr>
          <p:cNvPr id="11" name="表 3">
            <a:extLst>
              <a:ext uri="{FF2B5EF4-FFF2-40B4-BE49-F238E27FC236}">
                <a16:creationId xmlns:a16="http://schemas.microsoft.com/office/drawing/2014/main" id="{284F919A-0153-42DC-AA41-BCA272434168}"/>
              </a:ext>
            </a:extLst>
          </p:cNvPr>
          <p:cNvGraphicFramePr>
            <a:graphicFrameLocks noGrp="1"/>
          </p:cNvGraphicFramePr>
          <p:nvPr>
            <p:extLst>
              <p:ext uri="{D42A27DB-BD31-4B8C-83A1-F6EECF244321}">
                <p14:modId xmlns:p14="http://schemas.microsoft.com/office/powerpoint/2010/main" val="3634216284"/>
              </p:ext>
            </p:extLst>
          </p:nvPr>
        </p:nvGraphicFramePr>
        <p:xfrm>
          <a:off x="245984" y="3625687"/>
          <a:ext cx="4824000" cy="756000"/>
        </p:xfrm>
        <a:graphic>
          <a:graphicData uri="http://schemas.openxmlformats.org/drawingml/2006/table">
            <a:tbl>
              <a:tblPr firstRow="1" bandRow="1">
                <a:tableStyleId>{5940675A-B579-460E-94D1-54222C63F5DA}</a:tableStyleId>
              </a:tblPr>
              <a:tblGrid>
                <a:gridCol w="972000">
                  <a:extLst>
                    <a:ext uri="{9D8B030D-6E8A-4147-A177-3AD203B41FA5}">
                      <a16:colId xmlns:a16="http://schemas.microsoft.com/office/drawing/2014/main" val="311059932"/>
                    </a:ext>
                  </a:extLst>
                </a:gridCol>
                <a:gridCol w="756000">
                  <a:extLst>
                    <a:ext uri="{9D8B030D-6E8A-4147-A177-3AD203B41FA5}">
                      <a16:colId xmlns:a16="http://schemas.microsoft.com/office/drawing/2014/main" val="1313485457"/>
                    </a:ext>
                  </a:extLst>
                </a:gridCol>
                <a:gridCol w="828000">
                  <a:extLst>
                    <a:ext uri="{9D8B030D-6E8A-4147-A177-3AD203B41FA5}">
                      <a16:colId xmlns:a16="http://schemas.microsoft.com/office/drawing/2014/main" val="1371313286"/>
                    </a:ext>
                  </a:extLst>
                </a:gridCol>
                <a:gridCol w="756000">
                  <a:extLst>
                    <a:ext uri="{9D8B030D-6E8A-4147-A177-3AD203B41FA5}">
                      <a16:colId xmlns:a16="http://schemas.microsoft.com/office/drawing/2014/main" val="530557781"/>
                    </a:ext>
                  </a:extLst>
                </a:gridCol>
                <a:gridCol w="756000">
                  <a:extLst>
                    <a:ext uri="{9D8B030D-6E8A-4147-A177-3AD203B41FA5}">
                      <a16:colId xmlns:a16="http://schemas.microsoft.com/office/drawing/2014/main" val="1661398716"/>
                    </a:ext>
                  </a:extLst>
                </a:gridCol>
                <a:gridCol w="756000">
                  <a:extLst>
                    <a:ext uri="{9D8B030D-6E8A-4147-A177-3AD203B41FA5}">
                      <a16:colId xmlns:a16="http://schemas.microsoft.com/office/drawing/2014/main" val="55381869"/>
                    </a:ext>
                  </a:extLst>
                </a:gridCol>
              </a:tblGrid>
              <a:tr h="25200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配信地域</a:t>
                      </a:r>
                      <a:endParaRPr kumimoji="1" lang="en-US" altLang="ja-JP" sz="10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ベトナム</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シンガポール</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マレーシア</a:t>
                      </a:r>
                      <a:endParaRPr kumimoji="1" lang="en-US" altLang="ja-JP" sz="10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フィリピン</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合　計</a:t>
                      </a:r>
                    </a:p>
                  </a:txBody>
                  <a:tcPr anchor="ctr">
                    <a:solidFill>
                      <a:schemeClr val="accent1"/>
                    </a:solidFill>
                  </a:tcPr>
                </a:tc>
                <a:extLst>
                  <a:ext uri="{0D108BD9-81ED-4DB2-BD59-A6C34878D82A}">
                    <a16:rowId xmlns:a16="http://schemas.microsoft.com/office/drawing/2014/main" val="39149158"/>
                  </a:ext>
                </a:extLst>
              </a:tr>
              <a:tr h="252000">
                <a:tc>
                  <a:txBody>
                    <a:bodyPr/>
                    <a:lstStyle/>
                    <a:p>
                      <a:pPr algn="ctr"/>
                      <a:r>
                        <a:rPr kumimoji="1" lang="ja-JP" altLang="en-US" sz="1000" dirty="0">
                          <a:latin typeface="Meiryo UI" panose="020B0604030504040204" pitchFamily="50" charset="-128"/>
                          <a:ea typeface="Meiryo UI" panose="020B0604030504040204" pitchFamily="50" charset="-128"/>
                        </a:rPr>
                        <a:t>広告表示回数</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3,234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5,389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3,819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3,673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rgbClr val="FF0000"/>
                          </a:solidFill>
                          <a:latin typeface="Meiryo UI" panose="020B0604030504040204" pitchFamily="50" charset="-128"/>
                          <a:ea typeface="Meiryo UI" panose="020B0604030504040204" pitchFamily="50" charset="-128"/>
                        </a:rPr>
                        <a:t>16,115</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33035287"/>
                  </a:ext>
                </a:extLst>
              </a:tr>
              <a:tr h="252000">
                <a:tc>
                  <a:txBody>
                    <a:bodyPr/>
                    <a:lstStyle/>
                    <a:p>
                      <a:pPr algn="ctr"/>
                      <a:r>
                        <a:rPr kumimoji="1" lang="ja-JP" altLang="en-US" sz="1000" dirty="0">
                          <a:latin typeface="Meiryo UI" panose="020B0604030504040204" pitchFamily="50" charset="-128"/>
                          <a:ea typeface="Meiryo UI" panose="020B0604030504040204" pitchFamily="50" charset="-128"/>
                        </a:rPr>
                        <a:t>広告クリック数</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rgbClr val="FF0000"/>
                          </a:solidFill>
                          <a:latin typeface="Meiryo UI" panose="020B0604030504040204" pitchFamily="50" charset="-128"/>
                          <a:ea typeface="Meiryo UI" panose="020B0604030504040204" pitchFamily="50" charset="-128"/>
                        </a:rPr>
                        <a:t>877</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solidFill>
                      <a:srgbClr val="FFFF00"/>
                    </a:solidFill>
                  </a:tcPr>
                </a:tc>
                <a:extLst>
                  <a:ext uri="{0D108BD9-81ED-4DB2-BD59-A6C34878D82A}">
                    <a16:rowId xmlns:a16="http://schemas.microsoft.com/office/drawing/2014/main" val="3131499458"/>
                  </a:ext>
                </a:extLst>
              </a:tr>
            </a:tbl>
          </a:graphicData>
        </a:graphic>
      </p:graphicFrame>
      <p:graphicFrame>
        <p:nvGraphicFramePr>
          <p:cNvPr id="12" name="表 3">
            <a:extLst>
              <a:ext uri="{FF2B5EF4-FFF2-40B4-BE49-F238E27FC236}">
                <a16:creationId xmlns:a16="http://schemas.microsoft.com/office/drawing/2014/main" id="{BF3FD2DA-2803-45AE-B526-6ECB9477C9A0}"/>
              </a:ext>
            </a:extLst>
          </p:cNvPr>
          <p:cNvGraphicFramePr>
            <a:graphicFrameLocks noGrp="1"/>
          </p:cNvGraphicFramePr>
          <p:nvPr>
            <p:extLst>
              <p:ext uri="{D42A27DB-BD31-4B8C-83A1-F6EECF244321}">
                <p14:modId xmlns:p14="http://schemas.microsoft.com/office/powerpoint/2010/main" val="2677168460"/>
              </p:ext>
            </p:extLst>
          </p:nvPr>
        </p:nvGraphicFramePr>
        <p:xfrm>
          <a:off x="246942" y="1409693"/>
          <a:ext cx="8424000" cy="758272"/>
        </p:xfrm>
        <a:graphic>
          <a:graphicData uri="http://schemas.openxmlformats.org/drawingml/2006/table">
            <a:tbl>
              <a:tblPr firstRow="1" bandRow="1">
                <a:tableStyleId>{5940675A-B579-460E-94D1-54222C63F5DA}</a:tableStyleId>
              </a:tblPr>
              <a:tblGrid>
                <a:gridCol w="972000">
                  <a:extLst>
                    <a:ext uri="{9D8B030D-6E8A-4147-A177-3AD203B41FA5}">
                      <a16:colId xmlns:a16="http://schemas.microsoft.com/office/drawing/2014/main" val="311059932"/>
                    </a:ext>
                  </a:extLst>
                </a:gridCol>
                <a:gridCol w="828000">
                  <a:extLst>
                    <a:ext uri="{9D8B030D-6E8A-4147-A177-3AD203B41FA5}">
                      <a16:colId xmlns:a16="http://schemas.microsoft.com/office/drawing/2014/main" val="1313485457"/>
                    </a:ext>
                  </a:extLst>
                </a:gridCol>
                <a:gridCol w="828000">
                  <a:extLst>
                    <a:ext uri="{9D8B030D-6E8A-4147-A177-3AD203B41FA5}">
                      <a16:colId xmlns:a16="http://schemas.microsoft.com/office/drawing/2014/main" val="1371313286"/>
                    </a:ext>
                  </a:extLst>
                </a:gridCol>
                <a:gridCol w="828000">
                  <a:extLst>
                    <a:ext uri="{9D8B030D-6E8A-4147-A177-3AD203B41FA5}">
                      <a16:colId xmlns:a16="http://schemas.microsoft.com/office/drawing/2014/main" val="4224407084"/>
                    </a:ext>
                  </a:extLst>
                </a:gridCol>
                <a:gridCol w="828000">
                  <a:extLst>
                    <a:ext uri="{9D8B030D-6E8A-4147-A177-3AD203B41FA5}">
                      <a16:colId xmlns:a16="http://schemas.microsoft.com/office/drawing/2014/main" val="530557781"/>
                    </a:ext>
                  </a:extLst>
                </a:gridCol>
                <a:gridCol w="828000">
                  <a:extLst>
                    <a:ext uri="{9D8B030D-6E8A-4147-A177-3AD203B41FA5}">
                      <a16:colId xmlns:a16="http://schemas.microsoft.com/office/drawing/2014/main" val="1661398716"/>
                    </a:ext>
                  </a:extLst>
                </a:gridCol>
                <a:gridCol w="828000">
                  <a:extLst>
                    <a:ext uri="{9D8B030D-6E8A-4147-A177-3AD203B41FA5}">
                      <a16:colId xmlns:a16="http://schemas.microsoft.com/office/drawing/2014/main" val="891901005"/>
                    </a:ext>
                  </a:extLst>
                </a:gridCol>
                <a:gridCol w="828000">
                  <a:extLst>
                    <a:ext uri="{9D8B030D-6E8A-4147-A177-3AD203B41FA5}">
                      <a16:colId xmlns:a16="http://schemas.microsoft.com/office/drawing/2014/main" val="707361858"/>
                    </a:ext>
                  </a:extLst>
                </a:gridCol>
                <a:gridCol w="828000">
                  <a:extLst>
                    <a:ext uri="{9D8B030D-6E8A-4147-A177-3AD203B41FA5}">
                      <a16:colId xmlns:a16="http://schemas.microsoft.com/office/drawing/2014/main" val="338490121"/>
                    </a:ext>
                  </a:extLst>
                </a:gridCol>
                <a:gridCol w="828000">
                  <a:extLst>
                    <a:ext uri="{9D8B030D-6E8A-4147-A177-3AD203B41FA5}">
                      <a16:colId xmlns:a16="http://schemas.microsoft.com/office/drawing/2014/main" val="55381869"/>
                    </a:ext>
                  </a:extLst>
                </a:gridCol>
              </a:tblGrid>
              <a:tr h="25200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配信言語</a:t>
                      </a:r>
                      <a:endParaRPr kumimoji="1" lang="en-US" altLang="ja-JP" sz="10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英　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中国語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韓国語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スペイン語</a:t>
                      </a:r>
                      <a:endParaRPr kumimoji="1" lang="en-US" altLang="ja-JP" sz="10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ポルトガル語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ベトナム語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タガログ語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フランス語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合　計</a:t>
                      </a:r>
                    </a:p>
                  </a:txBody>
                  <a:tcPr anchor="ctr">
                    <a:solidFill>
                      <a:schemeClr val="accent1"/>
                    </a:solidFill>
                  </a:tcPr>
                </a:tc>
                <a:extLst>
                  <a:ext uri="{0D108BD9-81ED-4DB2-BD59-A6C34878D82A}">
                    <a16:rowId xmlns:a16="http://schemas.microsoft.com/office/drawing/2014/main" val="39149158"/>
                  </a:ext>
                </a:extLst>
              </a:tr>
              <a:tr h="252000">
                <a:tc>
                  <a:txBody>
                    <a:bodyPr/>
                    <a:lstStyle/>
                    <a:p>
                      <a:pPr algn="ctr"/>
                      <a:r>
                        <a:rPr kumimoji="1" lang="ja-JP" altLang="en-US" sz="1000" dirty="0">
                          <a:latin typeface="Meiryo UI" panose="020B0604030504040204" pitchFamily="50" charset="-128"/>
                          <a:ea typeface="Meiryo UI" panose="020B0604030504040204" pitchFamily="50" charset="-128"/>
                        </a:rPr>
                        <a:t>広告表示回数</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100,307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141,410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171,057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68,584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73,107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71,296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94,888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80,986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rgbClr val="FF0000"/>
                          </a:solidFill>
                          <a:latin typeface="Meiryo UI" panose="020B0604030504040204" pitchFamily="50" charset="-128"/>
                          <a:ea typeface="Meiryo UI" panose="020B0604030504040204" pitchFamily="50" charset="-128"/>
                        </a:rPr>
                        <a:t>801,635</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33035287"/>
                  </a:ext>
                </a:extLst>
              </a:tr>
              <a:tr h="254272">
                <a:tc>
                  <a:txBody>
                    <a:bodyPr/>
                    <a:lstStyle/>
                    <a:p>
                      <a:pPr algn="ctr"/>
                      <a:r>
                        <a:rPr kumimoji="1" lang="ja-JP" altLang="en-US" sz="1000" dirty="0">
                          <a:latin typeface="Meiryo UI" panose="020B0604030504040204" pitchFamily="50" charset="-128"/>
                          <a:ea typeface="Meiryo UI" panose="020B0604030504040204" pitchFamily="50" charset="-128"/>
                        </a:rPr>
                        <a:t>広告クリック数</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3,183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1,421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1,318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1,450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901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rgbClr val="FF0000"/>
                          </a:solidFill>
                          <a:latin typeface="Meiryo UI" panose="020B0604030504040204" pitchFamily="50" charset="-128"/>
                          <a:ea typeface="Meiryo UI" panose="020B0604030504040204" pitchFamily="50" charset="-128"/>
                        </a:rPr>
                        <a:t>13,857</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solidFill>
                      <a:srgbClr val="FFFF00"/>
                    </a:solidFill>
                  </a:tcPr>
                </a:tc>
                <a:extLst>
                  <a:ext uri="{0D108BD9-81ED-4DB2-BD59-A6C34878D82A}">
                    <a16:rowId xmlns:a16="http://schemas.microsoft.com/office/drawing/2014/main" val="3131499458"/>
                  </a:ext>
                </a:extLst>
              </a:tr>
            </a:tbl>
          </a:graphicData>
        </a:graphic>
      </p:graphicFrame>
      <p:graphicFrame>
        <p:nvGraphicFramePr>
          <p:cNvPr id="13" name="表 3">
            <a:extLst>
              <a:ext uri="{FF2B5EF4-FFF2-40B4-BE49-F238E27FC236}">
                <a16:creationId xmlns:a16="http://schemas.microsoft.com/office/drawing/2014/main" id="{B931E06E-C7B7-4F6F-8DAE-96A95127F1C7}"/>
              </a:ext>
            </a:extLst>
          </p:cNvPr>
          <p:cNvGraphicFramePr>
            <a:graphicFrameLocks noGrp="1"/>
          </p:cNvGraphicFramePr>
          <p:nvPr>
            <p:extLst>
              <p:ext uri="{D42A27DB-BD31-4B8C-83A1-F6EECF244321}">
                <p14:modId xmlns:p14="http://schemas.microsoft.com/office/powerpoint/2010/main" val="2750120390"/>
              </p:ext>
            </p:extLst>
          </p:nvPr>
        </p:nvGraphicFramePr>
        <p:xfrm>
          <a:off x="245984" y="2510658"/>
          <a:ext cx="8424000" cy="754189"/>
        </p:xfrm>
        <a:graphic>
          <a:graphicData uri="http://schemas.openxmlformats.org/drawingml/2006/table">
            <a:tbl>
              <a:tblPr firstRow="1" bandRow="1">
                <a:tableStyleId>{5940675A-B579-460E-94D1-54222C63F5DA}</a:tableStyleId>
              </a:tblPr>
              <a:tblGrid>
                <a:gridCol w="972000">
                  <a:extLst>
                    <a:ext uri="{9D8B030D-6E8A-4147-A177-3AD203B41FA5}">
                      <a16:colId xmlns:a16="http://schemas.microsoft.com/office/drawing/2014/main" val="311059932"/>
                    </a:ext>
                  </a:extLst>
                </a:gridCol>
                <a:gridCol w="828000">
                  <a:extLst>
                    <a:ext uri="{9D8B030D-6E8A-4147-A177-3AD203B41FA5}">
                      <a16:colId xmlns:a16="http://schemas.microsoft.com/office/drawing/2014/main" val="1313485457"/>
                    </a:ext>
                  </a:extLst>
                </a:gridCol>
                <a:gridCol w="828000">
                  <a:extLst>
                    <a:ext uri="{9D8B030D-6E8A-4147-A177-3AD203B41FA5}">
                      <a16:colId xmlns:a16="http://schemas.microsoft.com/office/drawing/2014/main" val="1371313286"/>
                    </a:ext>
                  </a:extLst>
                </a:gridCol>
                <a:gridCol w="828000">
                  <a:extLst>
                    <a:ext uri="{9D8B030D-6E8A-4147-A177-3AD203B41FA5}">
                      <a16:colId xmlns:a16="http://schemas.microsoft.com/office/drawing/2014/main" val="4224407084"/>
                    </a:ext>
                  </a:extLst>
                </a:gridCol>
                <a:gridCol w="828000">
                  <a:extLst>
                    <a:ext uri="{9D8B030D-6E8A-4147-A177-3AD203B41FA5}">
                      <a16:colId xmlns:a16="http://schemas.microsoft.com/office/drawing/2014/main" val="530557781"/>
                    </a:ext>
                  </a:extLst>
                </a:gridCol>
                <a:gridCol w="828000">
                  <a:extLst>
                    <a:ext uri="{9D8B030D-6E8A-4147-A177-3AD203B41FA5}">
                      <a16:colId xmlns:a16="http://schemas.microsoft.com/office/drawing/2014/main" val="1661398716"/>
                    </a:ext>
                  </a:extLst>
                </a:gridCol>
                <a:gridCol w="828000">
                  <a:extLst>
                    <a:ext uri="{9D8B030D-6E8A-4147-A177-3AD203B41FA5}">
                      <a16:colId xmlns:a16="http://schemas.microsoft.com/office/drawing/2014/main" val="891901005"/>
                    </a:ext>
                  </a:extLst>
                </a:gridCol>
                <a:gridCol w="828000">
                  <a:extLst>
                    <a:ext uri="{9D8B030D-6E8A-4147-A177-3AD203B41FA5}">
                      <a16:colId xmlns:a16="http://schemas.microsoft.com/office/drawing/2014/main" val="707361858"/>
                    </a:ext>
                  </a:extLst>
                </a:gridCol>
                <a:gridCol w="828000">
                  <a:extLst>
                    <a:ext uri="{9D8B030D-6E8A-4147-A177-3AD203B41FA5}">
                      <a16:colId xmlns:a16="http://schemas.microsoft.com/office/drawing/2014/main" val="338490121"/>
                    </a:ext>
                  </a:extLst>
                </a:gridCol>
                <a:gridCol w="828000">
                  <a:extLst>
                    <a:ext uri="{9D8B030D-6E8A-4147-A177-3AD203B41FA5}">
                      <a16:colId xmlns:a16="http://schemas.microsoft.com/office/drawing/2014/main" val="55381869"/>
                    </a:ext>
                  </a:extLst>
                </a:gridCol>
              </a:tblGrid>
              <a:tr h="24791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配信言語</a:t>
                      </a:r>
                      <a:endParaRPr kumimoji="1" lang="en-US" altLang="ja-JP" sz="10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英　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中国語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韓国語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スペイン語</a:t>
                      </a:r>
                      <a:endParaRPr kumimoji="1" lang="en-US" altLang="ja-JP" sz="10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ポルトガル語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ベトナム語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タガログ語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フランス語</a:t>
                      </a:r>
                    </a:p>
                  </a:txBody>
                  <a:tcPr anchor="ctr">
                    <a:solidFill>
                      <a:schemeClr val="accent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合　計</a:t>
                      </a:r>
                    </a:p>
                  </a:txBody>
                  <a:tcPr anchor="ctr">
                    <a:solidFill>
                      <a:schemeClr val="accent1"/>
                    </a:solidFill>
                  </a:tcPr>
                </a:tc>
                <a:extLst>
                  <a:ext uri="{0D108BD9-81ED-4DB2-BD59-A6C34878D82A}">
                    <a16:rowId xmlns:a16="http://schemas.microsoft.com/office/drawing/2014/main" val="39149158"/>
                  </a:ext>
                </a:extLst>
              </a:tr>
              <a:tr h="252000">
                <a:tc>
                  <a:txBody>
                    <a:bodyPr/>
                    <a:lstStyle/>
                    <a:p>
                      <a:pPr algn="ctr"/>
                      <a:r>
                        <a:rPr kumimoji="1" lang="ja-JP" altLang="en-US" sz="1000" dirty="0">
                          <a:latin typeface="Meiryo UI" panose="020B0604030504040204" pitchFamily="50" charset="-128"/>
                          <a:ea typeface="Meiryo UI" panose="020B0604030504040204" pitchFamily="50" charset="-128"/>
                        </a:rPr>
                        <a:t>広告表示回数</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46,525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25,195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32,761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41,235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39,065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155,433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55,293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29,658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rgbClr val="FF0000"/>
                          </a:solidFill>
                          <a:latin typeface="Meiryo UI" panose="020B0604030504040204" pitchFamily="50" charset="-128"/>
                          <a:ea typeface="Meiryo UI" panose="020B0604030504040204" pitchFamily="50" charset="-128"/>
                        </a:rPr>
                        <a:t>425,165</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33035287"/>
                  </a:ext>
                </a:extLst>
              </a:tr>
              <a:tr h="254272">
                <a:tc>
                  <a:txBody>
                    <a:bodyPr/>
                    <a:lstStyle/>
                    <a:p>
                      <a:pPr algn="ctr"/>
                      <a:r>
                        <a:rPr kumimoji="1" lang="ja-JP" altLang="en-US" sz="1000" dirty="0">
                          <a:latin typeface="Meiryo UI" panose="020B0604030504040204" pitchFamily="50" charset="-128"/>
                          <a:ea typeface="Meiryo UI" panose="020B0604030504040204" pitchFamily="50" charset="-128"/>
                        </a:rPr>
                        <a:t>広告クリック数</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255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192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225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773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186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rgbClr val="FF0000"/>
                          </a:solidFill>
                          <a:latin typeface="Meiryo UI" panose="020B0604030504040204" pitchFamily="50" charset="-128"/>
                          <a:ea typeface="Meiryo UI" panose="020B0604030504040204" pitchFamily="50" charset="-128"/>
                        </a:rPr>
                        <a:t>2,606</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solidFill>
                      <a:srgbClr val="FFFF00"/>
                    </a:solidFill>
                  </a:tcPr>
                </a:tc>
                <a:extLst>
                  <a:ext uri="{0D108BD9-81ED-4DB2-BD59-A6C34878D82A}">
                    <a16:rowId xmlns:a16="http://schemas.microsoft.com/office/drawing/2014/main" val="3131499458"/>
                  </a:ext>
                </a:extLst>
              </a:tr>
            </a:tbl>
          </a:graphicData>
        </a:graphic>
      </p:graphicFrame>
      <p:graphicFrame>
        <p:nvGraphicFramePr>
          <p:cNvPr id="5" name="グラフ 4">
            <a:extLst>
              <a:ext uri="{FF2B5EF4-FFF2-40B4-BE49-F238E27FC236}">
                <a16:creationId xmlns:a16="http://schemas.microsoft.com/office/drawing/2014/main" id="{479DB92B-184B-4657-A438-BFFBB3B74B82}"/>
              </a:ext>
            </a:extLst>
          </p:cNvPr>
          <p:cNvGraphicFramePr/>
          <p:nvPr>
            <p:extLst>
              <p:ext uri="{D42A27DB-BD31-4B8C-83A1-F6EECF244321}">
                <p14:modId xmlns:p14="http://schemas.microsoft.com/office/powerpoint/2010/main" val="3192376717"/>
              </p:ext>
            </p:extLst>
          </p:nvPr>
        </p:nvGraphicFramePr>
        <p:xfrm>
          <a:off x="5153968" y="3711331"/>
          <a:ext cx="3744048" cy="2958029"/>
        </p:xfrm>
        <a:graphic>
          <a:graphicData uri="http://schemas.openxmlformats.org/drawingml/2006/chart">
            <c:chart xmlns:c="http://schemas.openxmlformats.org/drawingml/2006/chart" xmlns:r="http://schemas.openxmlformats.org/officeDocument/2006/relationships" r:id="rId3"/>
          </a:graphicData>
        </a:graphic>
      </p:graphicFrame>
      <p:sp>
        <p:nvSpPr>
          <p:cNvPr id="15" name="矢印: 右 14">
            <a:extLst>
              <a:ext uri="{FF2B5EF4-FFF2-40B4-BE49-F238E27FC236}">
                <a16:creationId xmlns:a16="http://schemas.microsoft.com/office/drawing/2014/main" id="{4AA0F21E-1ABB-41CA-AF22-45BFAA3F81F4}"/>
              </a:ext>
            </a:extLst>
          </p:cNvPr>
          <p:cNvSpPr/>
          <p:nvPr/>
        </p:nvSpPr>
        <p:spPr>
          <a:xfrm rot="18453111">
            <a:off x="6642975" y="5053767"/>
            <a:ext cx="1188000" cy="360000"/>
          </a:xfrm>
          <a:prstGeom prst="rightArrow">
            <a:avLst>
              <a:gd name="adj1" fmla="val 35968"/>
              <a:gd name="adj2" fmla="val 51454"/>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吹き出し: 角を丸めた四角形 16">
            <a:extLst>
              <a:ext uri="{FF2B5EF4-FFF2-40B4-BE49-F238E27FC236}">
                <a16:creationId xmlns:a16="http://schemas.microsoft.com/office/drawing/2014/main" id="{94F12E82-18C7-4168-BD9B-07283D9380C9}"/>
              </a:ext>
            </a:extLst>
          </p:cNvPr>
          <p:cNvSpPr/>
          <p:nvPr/>
        </p:nvSpPr>
        <p:spPr>
          <a:xfrm>
            <a:off x="245984" y="4653136"/>
            <a:ext cx="4614048" cy="2016224"/>
          </a:xfrm>
          <a:prstGeom prst="wedgeRoundRectCallout">
            <a:avLst>
              <a:gd name="adj1" fmla="val 55487"/>
              <a:gd name="adj2" fmla="val -24295"/>
              <a:gd name="adj3" fmla="val 16667"/>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rPr>
              <a:t>来阪前及び来阪後の広告配信により、</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「おおさかメディカルネット </a:t>
            </a:r>
            <a:r>
              <a:rPr lang="en-US" altLang="ja-JP" dirty="0">
                <a:solidFill>
                  <a:schemeClr val="tx1"/>
                </a:solidFill>
                <a:latin typeface="Meiryo UI" panose="020B0604030504040204" pitchFamily="50" charset="-128"/>
                <a:ea typeface="Meiryo UI" panose="020B0604030504040204" pitchFamily="50" charset="-128"/>
              </a:rPr>
              <a:t>for Foreigners</a:t>
            </a:r>
            <a:r>
              <a:rPr lang="ja-JP" altLang="en-US" dirty="0">
                <a:solidFill>
                  <a:schemeClr val="tx1"/>
                </a:solidFill>
                <a:latin typeface="Meiryo UI" panose="020B0604030504040204" pitchFamily="50" charset="-128"/>
                <a:ea typeface="Meiryo UI" panose="020B0604030504040204" pitchFamily="50" charset="-128"/>
              </a:rPr>
              <a:t>」の訪問者数が配信前後４週間比較で約</a:t>
            </a:r>
            <a:r>
              <a:rPr lang="en-US" altLang="ja-JP" dirty="0">
                <a:solidFill>
                  <a:schemeClr val="tx1"/>
                </a:solidFill>
                <a:latin typeface="Meiryo UI" panose="020B0604030504040204" pitchFamily="50" charset="-128"/>
                <a:ea typeface="Meiryo UI" panose="020B0604030504040204" pitchFamily="50" charset="-128"/>
              </a:rPr>
              <a:t>9.5</a:t>
            </a:r>
            <a:r>
              <a:rPr lang="ja-JP" altLang="en-US" dirty="0">
                <a:solidFill>
                  <a:schemeClr val="tx1"/>
                </a:solidFill>
                <a:latin typeface="Meiryo UI" panose="020B0604030504040204" pitchFamily="50" charset="-128"/>
                <a:ea typeface="Meiryo UI" panose="020B0604030504040204" pitchFamily="50" charset="-128"/>
              </a:rPr>
              <a:t>倍に増加。</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⇒来阪時・来阪前の外国人の海外旅行保険</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に関する情報アクセスの機会が広がった。</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783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サブタイトル 2">
            <a:extLst>
              <a:ext uri="{FF2B5EF4-FFF2-40B4-BE49-F238E27FC236}">
                <a16:creationId xmlns:a16="http://schemas.microsoft.com/office/drawing/2014/main" id="{22ED902B-8095-45BD-99D2-67C619DF17CD}"/>
              </a:ext>
            </a:extLst>
          </p:cNvPr>
          <p:cNvSpPr txBox="1">
            <a:spLocks/>
          </p:cNvSpPr>
          <p:nvPr/>
        </p:nvSpPr>
        <p:spPr>
          <a:xfrm>
            <a:off x="61984" y="535057"/>
            <a:ext cx="9000000" cy="6300000"/>
          </a:xfrm>
          <a:prstGeom prst="rect">
            <a:avLst/>
          </a:prstGeom>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1400" dirty="0">
              <a:solidFill>
                <a:schemeClr val="tx1"/>
              </a:solidFill>
            </a:endParaRPr>
          </a:p>
        </p:txBody>
      </p:sp>
      <p:sp>
        <p:nvSpPr>
          <p:cNvPr id="58" name="正方形/長方形 57"/>
          <p:cNvSpPr/>
          <p:nvPr/>
        </p:nvSpPr>
        <p:spPr>
          <a:xfrm>
            <a:off x="166389" y="831652"/>
            <a:ext cx="8820000" cy="24480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nchorCtr="0"/>
          <a:lstStyle/>
          <a:p>
            <a:endParaRPr kumimoji="1" lang="ja-JP" altLang="en-US" dirty="0"/>
          </a:p>
        </p:txBody>
      </p:sp>
      <p:sp>
        <p:nvSpPr>
          <p:cNvPr id="59" name="角丸四角形 58"/>
          <p:cNvSpPr/>
          <p:nvPr/>
        </p:nvSpPr>
        <p:spPr>
          <a:xfrm>
            <a:off x="244875" y="1557915"/>
            <a:ext cx="1260000" cy="288000"/>
          </a:xfrm>
          <a:prstGeom prst="roundRect">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対応</a:t>
            </a:r>
            <a:r>
              <a:rPr kumimoji="1" lang="ja-JP" altLang="en-US" sz="1400" dirty="0">
                <a:latin typeface="Meiryo UI" panose="020B0604030504040204" pitchFamily="50" charset="-128"/>
                <a:ea typeface="Meiryo UI" panose="020B0604030504040204" pitchFamily="50" charset="-128"/>
              </a:rPr>
              <a:t>言語</a:t>
            </a:r>
          </a:p>
        </p:txBody>
      </p:sp>
      <p:sp>
        <p:nvSpPr>
          <p:cNvPr id="61" name="角丸四角形 60"/>
          <p:cNvSpPr/>
          <p:nvPr/>
        </p:nvSpPr>
        <p:spPr>
          <a:xfrm>
            <a:off x="244875" y="1934415"/>
            <a:ext cx="1260000" cy="288000"/>
          </a:xfrm>
          <a:prstGeom prst="roundRect">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サービス内容</a:t>
            </a:r>
          </a:p>
        </p:txBody>
      </p:sp>
      <p:sp>
        <p:nvSpPr>
          <p:cNvPr id="67" name="テキスト ボックス 66"/>
          <p:cNvSpPr txBox="1"/>
          <p:nvPr/>
        </p:nvSpPr>
        <p:spPr>
          <a:xfrm>
            <a:off x="1588076" y="1921970"/>
            <a:ext cx="6840000" cy="288000"/>
          </a:xfrm>
          <a:prstGeom prst="rect">
            <a:avLst/>
          </a:prstGeom>
          <a:noFill/>
        </p:spPr>
        <p:txBody>
          <a:bodyPr wrap="square" rtlCol="0">
            <a:spAutoFit/>
          </a:bodyPr>
          <a:lstStyle/>
          <a:p>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電話、ビデオによる医療通訳遠隔サービスにより、</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365</a:t>
            </a: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日の円滑なコミュニケーションを支援</a:t>
            </a:r>
            <a:endPar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1583361" y="1560949"/>
            <a:ext cx="6840000" cy="288000"/>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言語（英語・中国語・韓国語・スペイン語・ポルトガル語・ベトナム語・タイ語・フランス語）</a:t>
            </a:r>
            <a:endParaRPr lang="en-US" altLang="ja-JP" sz="12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151984" y="838598"/>
            <a:ext cx="8820000"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ビデオ通訳の導入により、医療通訳の現場においては細かなニュアンスの伝達が可能となり、サービス利用医療機関から、医療通訳者の顔が見える環境整備は、外国人患者にとっても安心して医療を受けられることに繋がるため、外国人患者、外国人患者受入れ医療機関の双方への言語の障壁を取り除き、医療従事者への負担軽減につなげる。</a:t>
            </a:r>
            <a:endParaRPr lang="en-US" altLang="ja-JP" sz="1200" dirty="0">
              <a:latin typeface="Meiryo UI" panose="020B0604030504040204" pitchFamily="50" charset="-128"/>
              <a:ea typeface="Meiryo UI" panose="020B0604030504040204" pitchFamily="50" charset="-128"/>
            </a:endParaRPr>
          </a:p>
        </p:txBody>
      </p:sp>
      <p:sp>
        <p:nvSpPr>
          <p:cNvPr id="42" name="タイトル 1">
            <a:extLst>
              <a:ext uri="{FF2B5EF4-FFF2-40B4-BE49-F238E27FC236}">
                <a16:creationId xmlns:a16="http://schemas.microsoft.com/office/drawing/2014/main" id="{A95DFB55-990E-4517-A8B4-D6A3480317C0}"/>
              </a:ext>
            </a:extLst>
          </p:cNvPr>
          <p:cNvSpPr txBox="1">
            <a:spLocks/>
          </p:cNvSpPr>
          <p:nvPr/>
        </p:nvSpPr>
        <p:spPr>
          <a:xfrm>
            <a:off x="0" y="2670"/>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２　多言語遠隔医療通訳コールセンター設置・運営事業</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継続</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】18,337</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千円</a:t>
            </a:r>
            <a:endParaRPr lang="en-US" altLang="ja-JP" sz="1800" dirty="0">
              <a:solidFill>
                <a:schemeClr val="bg1"/>
              </a:solidFill>
              <a:latin typeface="HGS創英角ｺﾞｼｯｸUB" panose="020B0900000000000000" pitchFamily="50" charset="-128"/>
              <a:ea typeface="HGS創英角ｺﾞｼｯｸUB" panose="020B0900000000000000" pitchFamily="50" charset="-128"/>
            </a:endParaRPr>
          </a:p>
          <a:p>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（総合確保基金</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18,337</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endParaRPr lang="en-US" altLang="ja-JP" sz="1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7" name="ホームベース 64">
            <a:extLst>
              <a:ext uri="{FF2B5EF4-FFF2-40B4-BE49-F238E27FC236}">
                <a16:creationId xmlns:a16="http://schemas.microsoft.com/office/drawing/2014/main" id="{D2B080DC-DF3E-4B95-AB8F-71031724D171}"/>
              </a:ext>
            </a:extLst>
          </p:cNvPr>
          <p:cNvSpPr/>
          <p:nvPr/>
        </p:nvSpPr>
        <p:spPr>
          <a:xfrm>
            <a:off x="67922" y="521479"/>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事業概要</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 name="正方形/長方形 1">
            <a:extLst>
              <a:ext uri="{FF2B5EF4-FFF2-40B4-BE49-F238E27FC236}">
                <a16:creationId xmlns:a16="http://schemas.microsoft.com/office/drawing/2014/main" id="{979A4090-5CDD-4D43-AA47-B816F58234F4}"/>
              </a:ext>
            </a:extLst>
          </p:cNvPr>
          <p:cNvSpPr/>
          <p:nvPr/>
        </p:nvSpPr>
        <p:spPr>
          <a:xfrm>
            <a:off x="172932" y="3643060"/>
            <a:ext cx="8820000" cy="31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 name="グループ化 47">
            <a:extLst>
              <a:ext uri="{FF2B5EF4-FFF2-40B4-BE49-F238E27FC236}">
                <a16:creationId xmlns:a16="http://schemas.microsoft.com/office/drawing/2014/main" id="{A52D72EA-D5F9-40F7-971A-E1C88F5F2E91}"/>
              </a:ext>
            </a:extLst>
          </p:cNvPr>
          <p:cNvGrpSpPr/>
          <p:nvPr/>
        </p:nvGrpSpPr>
        <p:grpSpPr>
          <a:xfrm>
            <a:off x="115357" y="3761736"/>
            <a:ext cx="8806346" cy="2650497"/>
            <a:chOff x="130297" y="2645261"/>
            <a:chExt cx="8906823" cy="2935576"/>
          </a:xfrm>
        </p:grpSpPr>
        <p:pic>
          <p:nvPicPr>
            <p:cNvPr id="51" name="図 50" descr="携帯電話のイラスト（ガラパゴス携帯）">
              <a:extLst>
                <a:ext uri="{FF2B5EF4-FFF2-40B4-BE49-F238E27FC236}">
                  <a16:creationId xmlns:a16="http://schemas.microsoft.com/office/drawing/2014/main" id="{1B460F56-C3B8-449C-B219-2F444A5CB4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4037" y="3052363"/>
              <a:ext cx="639721" cy="721116"/>
            </a:xfrm>
            <a:prstGeom prst="rect">
              <a:avLst/>
            </a:prstGeom>
            <a:noFill/>
            <a:ln>
              <a:noFill/>
            </a:ln>
          </p:spPr>
        </p:pic>
        <p:pic>
          <p:nvPicPr>
            <p:cNvPr id="52" name="図 51">
              <a:extLst>
                <a:ext uri="{FF2B5EF4-FFF2-40B4-BE49-F238E27FC236}">
                  <a16:creationId xmlns:a16="http://schemas.microsoft.com/office/drawing/2014/main" id="{BF78B0E8-9F56-4383-8D63-F0524ADEBE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225" y="3060744"/>
              <a:ext cx="575883" cy="695650"/>
            </a:xfrm>
            <a:prstGeom prst="rect">
              <a:avLst/>
            </a:prstGeom>
            <a:ln>
              <a:noFill/>
            </a:ln>
          </p:spPr>
        </p:pic>
        <p:pic>
          <p:nvPicPr>
            <p:cNvPr id="53" name="図 52">
              <a:extLst>
                <a:ext uri="{FF2B5EF4-FFF2-40B4-BE49-F238E27FC236}">
                  <a16:creationId xmlns:a16="http://schemas.microsoft.com/office/drawing/2014/main" id="{50E5771E-C90C-441E-BD59-13D6D96B01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494" y="3152508"/>
              <a:ext cx="514700" cy="571317"/>
            </a:xfrm>
            <a:prstGeom prst="rect">
              <a:avLst/>
            </a:prstGeom>
            <a:ln>
              <a:noFill/>
            </a:ln>
          </p:spPr>
        </p:pic>
        <p:sp>
          <p:nvSpPr>
            <p:cNvPr id="55" name="正方形/長方形 54">
              <a:extLst>
                <a:ext uri="{FF2B5EF4-FFF2-40B4-BE49-F238E27FC236}">
                  <a16:creationId xmlns:a16="http://schemas.microsoft.com/office/drawing/2014/main" id="{A8795344-DFED-4A7C-90DD-0D72D529EA0C}"/>
                </a:ext>
              </a:extLst>
            </p:cNvPr>
            <p:cNvSpPr/>
            <p:nvPr/>
          </p:nvSpPr>
          <p:spPr>
            <a:xfrm>
              <a:off x="3154930" y="3764439"/>
              <a:ext cx="3641073" cy="318976"/>
            </a:xfrm>
            <a:prstGeom prst="rect">
              <a:avLst/>
            </a:prstGeom>
            <a:ln>
              <a:noFill/>
            </a:ln>
          </p:spPr>
          <p:txBody>
            <a:bodyPr wrap="square">
              <a:spAutoFit/>
            </a:bodyPr>
            <a:lstStyle/>
            <a:p>
              <a:pPr>
                <a:defRPr/>
              </a:pPr>
              <a:r>
                <a:rPr lang="ja-JP" altLang="en-US" sz="1200" dirty="0">
                  <a:latin typeface="Meiryo UI" panose="020B0604030504040204" pitchFamily="50" charset="-128"/>
                  <a:ea typeface="Meiryo UI" panose="020B0604030504040204" pitchFamily="50" charset="-128"/>
                </a:rPr>
                <a:t>従来の電話通訳に加えて、</a:t>
              </a:r>
              <a:r>
                <a:rPr lang="ja-JP" altLang="en-US" sz="1200" u="sng" dirty="0">
                  <a:latin typeface="Meiryo UI" panose="020B0604030504040204" pitchFamily="50" charset="-128"/>
                  <a:ea typeface="Meiryo UI" panose="020B0604030504040204" pitchFamily="50" charset="-128"/>
                </a:rPr>
                <a:t>ビデオ通訳機能を付加</a:t>
              </a:r>
              <a:endParaRPr lang="en-US" altLang="ja-JP" sz="1200" u="sng" dirty="0">
                <a:latin typeface="Meiryo UI" panose="020B0604030504040204" pitchFamily="50" charset="-128"/>
                <a:ea typeface="Meiryo UI" panose="020B0604030504040204" pitchFamily="50" charset="-128"/>
              </a:endParaRPr>
            </a:p>
          </p:txBody>
        </p:sp>
        <p:pic>
          <p:nvPicPr>
            <p:cNvPr id="60" name="Picture 2" descr="フリーイラスト 病院受付 に対する画像結果">
              <a:extLst>
                <a:ext uri="{FF2B5EF4-FFF2-40B4-BE49-F238E27FC236}">
                  <a16:creationId xmlns:a16="http://schemas.microsoft.com/office/drawing/2014/main" id="{B6D00606-8DC4-419E-AD96-8A7B0C5E58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1095" y="3371201"/>
              <a:ext cx="856466" cy="5890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 name="図 61">
              <a:extLst>
                <a:ext uri="{FF2B5EF4-FFF2-40B4-BE49-F238E27FC236}">
                  <a16:creationId xmlns:a16="http://schemas.microsoft.com/office/drawing/2014/main" id="{5B97C5CA-2380-4CE3-8329-A01CA478DC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210" y="4562674"/>
              <a:ext cx="595359" cy="707225"/>
            </a:xfrm>
            <a:prstGeom prst="rect">
              <a:avLst/>
            </a:prstGeom>
            <a:ln>
              <a:noFill/>
            </a:ln>
          </p:spPr>
        </p:pic>
        <p:pic>
          <p:nvPicPr>
            <p:cNvPr id="64" name="図 63">
              <a:extLst>
                <a:ext uri="{FF2B5EF4-FFF2-40B4-BE49-F238E27FC236}">
                  <a16:creationId xmlns:a16="http://schemas.microsoft.com/office/drawing/2014/main" id="{920AEFF0-F764-4329-A93F-444DDC9E16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7984" y="4611472"/>
              <a:ext cx="1007901" cy="729320"/>
            </a:xfrm>
            <a:prstGeom prst="rect">
              <a:avLst/>
            </a:prstGeom>
            <a:ln>
              <a:noFill/>
            </a:ln>
          </p:spPr>
        </p:pic>
        <p:pic>
          <p:nvPicPr>
            <p:cNvPr id="65" name="図 64">
              <a:extLst>
                <a:ext uri="{FF2B5EF4-FFF2-40B4-BE49-F238E27FC236}">
                  <a16:creationId xmlns:a16="http://schemas.microsoft.com/office/drawing/2014/main" id="{C243884D-C02D-4BB7-9AB9-02CAF5D07A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9310" y="4410970"/>
              <a:ext cx="750593" cy="898428"/>
            </a:xfrm>
            <a:prstGeom prst="rect">
              <a:avLst/>
            </a:prstGeom>
            <a:ln>
              <a:noFill/>
            </a:ln>
          </p:spPr>
        </p:pic>
        <p:pic>
          <p:nvPicPr>
            <p:cNvPr id="66" name="図 65">
              <a:extLst>
                <a:ext uri="{FF2B5EF4-FFF2-40B4-BE49-F238E27FC236}">
                  <a16:creationId xmlns:a16="http://schemas.microsoft.com/office/drawing/2014/main" id="{9C8E5296-AF50-4924-B6C3-9B059252CF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5057" y="4636810"/>
              <a:ext cx="689176" cy="684449"/>
            </a:xfrm>
            <a:prstGeom prst="rect">
              <a:avLst/>
            </a:prstGeom>
            <a:ln>
              <a:noFill/>
            </a:ln>
          </p:spPr>
        </p:pic>
        <p:pic>
          <p:nvPicPr>
            <p:cNvPr id="68" name="図 67">
              <a:extLst>
                <a:ext uri="{FF2B5EF4-FFF2-40B4-BE49-F238E27FC236}">
                  <a16:creationId xmlns:a16="http://schemas.microsoft.com/office/drawing/2014/main" id="{1D18EC0F-1CA6-4128-BE9A-6106E42EB5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6848" y="4590085"/>
              <a:ext cx="718210" cy="731174"/>
            </a:xfrm>
            <a:prstGeom prst="rect">
              <a:avLst/>
            </a:prstGeom>
            <a:ln>
              <a:noFill/>
            </a:ln>
          </p:spPr>
        </p:pic>
        <p:pic>
          <p:nvPicPr>
            <p:cNvPr id="71" name="図 70">
              <a:extLst>
                <a:ext uri="{FF2B5EF4-FFF2-40B4-BE49-F238E27FC236}">
                  <a16:creationId xmlns:a16="http://schemas.microsoft.com/office/drawing/2014/main" id="{C14F2C87-5F15-4F18-AB07-2F27D4DF6B6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9894" y="3335083"/>
              <a:ext cx="800191" cy="731174"/>
            </a:xfrm>
            <a:prstGeom prst="rect">
              <a:avLst/>
            </a:prstGeom>
            <a:ln>
              <a:noFill/>
            </a:ln>
          </p:spPr>
        </p:pic>
        <p:sp>
          <p:nvSpPr>
            <p:cNvPr id="72" name="角丸四角形 72">
              <a:extLst>
                <a:ext uri="{FF2B5EF4-FFF2-40B4-BE49-F238E27FC236}">
                  <a16:creationId xmlns:a16="http://schemas.microsoft.com/office/drawing/2014/main" id="{4E7EBADD-FDC0-4218-97D8-A26E0FEBD976}"/>
                </a:ext>
              </a:extLst>
            </p:cNvPr>
            <p:cNvSpPr/>
            <p:nvPr/>
          </p:nvSpPr>
          <p:spPr>
            <a:xfrm>
              <a:off x="3283990" y="2887070"/>
              <a:ext cx="3202251" cy="134220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6" name="角丸四角形 53">
              <a:extLst>
                <a:ext uri="{FF2B5EF4-FFF2-40B4-BE49-F238E27FC236}">
                  <a16:creationId xmlns:a16="http://schemas.microsoft.com/office/drawing/2014/main" id="{AE026CC3-2ED1-4503-BD77-06926DA5B8ED}"/>
                </a:ext>
              </a:extLst>
            </p:cNvPr>
            <p:cNvSpPr/>
            <p:nvPr/>
          </p:nvSpPr>
          <p:spPr>
            <a:xfrm>
              <a:off x="4312673" y="2750132"/>
              <a:ext cx="910269" cy="31897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利用ツール</a:t>
              </a:r>
              <a:endParaRPr kumimoji="1" lang="ja-JP" altLang="en-US" sz="1200" dirty="0">
                <a:latin typeface="Meiryo UI" panose="020B0604030504040204" pitchFamily="50" charset="-128"/>
                <a:ea typeface="Meiryo UI" panose="020B0604030504040204" pitchFamily="50" charset="-128"/>
              </a:endParaRPr>
            </a:p>
          </p:txBody>
        </p:sp>
        <p:sp>
          <p:nvSpPr>
            <p:cNvPr id="77" name="角丸四角形 80">
              <a:extLst>
                <a:ext uri="{FF2B5EF4-FFF2-40B4-BE49-F238E27FC236}">
                  <a16:creationId xmlns:a16="http://schemas.microsoft.com/office/drawing/2014/main" id="{AA83A6FC-0574-4FE9-B6E0-7AA12C897FF7}"/>
                </a:ext>
              </a:extLst>
            </p:cNvPr>
            <p:cNvSpPr/>
            <p:nvPr/>
          </p:nvSpPr>
          <p:spPr>
            <a:xfrm>
              <a:off x="3262985" y="4334513"/>
              <a:ext cx="3229938" cy="124632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8" name="角丸四角形 55">
              <a:extLst>
                <a:ext uri="{FF2B5EF4-FFF2-40B4-BE49-F238E27FC236}">
                  <a16:creationId xmlns:a16="http://schemas.microsoft.com/office/drawing/2014/main" id="{0CE3A560-E817-4E75-A75E-F2D90FEFAEA7}"/>
                </a:ext>
              </a:extLst>
            </p:cNvPr>
            <p:cNvSpPr/>
            <p:nvPr/>
          </p:nvSpPr>
          <p:spPr>
            <a:xfrm>
              <a:off x="4306499" y="4178972"/>
              <a:ext cx="910269" cy="31897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利用シーン</a:t>
              </a:r>
              <a:endParaRPr kumimoji="1" lang="ja-JP" altLang="en-US" sz="1200" dirty="0">
                <a:latin typeface="Meiryo UI" panose="020B0604030504040204" pitchFamily="50" charset="-128"/>
                <a:ea typeface="Meiryo UI" panose="020B0604030504040204" pitchFamily="50" charset="-128"/>
              </a:endParaRPr>
            </a:p>
          </p:txBody>
        </p:sp>
        <p:sp>
          <p:nvSpPr>
            <p:cNvPr id="95" name="上カーブ矢印 27">
              <a:extLst>
                <a:ext uri="{FF2B5EF4-FFF2-40B4-BE49-F238E27FC236}">
                  <a16:creationId xmlns:a16="http://schemas.microsoft.com/office/drawing/2014/main" id="{2980A08D-A22A-45D1-B15C-285028BA14C7}"/>
                </a:ext>
              </a:extLst>
            </p:cNvPr>
            <p:cNvSpPr/>
            <p:nvPr/>
          </p:nvSpPr>
          <p:spPr>
            <a:xfrm flipV="1">
              <a:off x="1971581" y="2645261"/>
              <a:ext cx="6007771" cy="797441"/>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6" name="正方形/長方形 95">
              <a:extLst>
                <a:ext uri="{FF2B5EF4-FFF2-40B4-BE49-F238E27FC236}">
                  <a16:creationId xmlns:a16="http://schemas.microsoft.com/office/drawing/2014/main" id="{4D1FB822-C1AE-4414-9EEA-37B7E2B84984}"/>
                </a:ext>
              </a:extLst>
            </p:cNvPr>
            <p:cNvSpPr/>
            <p:nvPr/>
          </p:nvSpPr>
          <p:spPr>
            <a:xfrm>
              <a:off x="130297" y="4073732"/>
              <a:ext cx="2184644" cy="478465"/>
            </a:xfrm>
            <a:prstGeom prst="rect">
              <a:avLst/>
            </a:prstGeom>
            <a:ln>
              <a:noFill/>
            </a:ln>
          </p:spPr>
          <p:txBody>
            <a:bodyPr wrap="square">
              <a:spAutoFit/>
            </a:bodyPr>
            <a:lstStyle/>
            <a:p>
              <a:pPr algn="ctr">
                <a:defRPr/>
              </a:pPr>
              <a:r>
                <a:rPr lang="ja-JP" altLang="en-US" sz="1200" b="1" dirty="0">
                  <a:latin typeface="Meiryo UI" panose="020B0604030504040204" pitchFamily="50" charset="-128"/>
                  <a:ea typeface="Meiryo UI" panose="020B0604030504040204" pitchFamily="50" charset="-128"/>
                </a:rPr>
                <a:t>大阪府内</a:t>
              </a:r>
              <a:endParaRPr lang="en-US" altLang="ja-JP" sz="1200" b="1" dirty="0">
                <a:latin typeface="Meiryo UI" panose="020B0604030504040204" pitchFamily="50" charset="-128"/>
                <a:ea typeface="Meiryo UI" panose="020B0604030504040204" pitchFamily="50" charset="-128"/>
              </a:endParaRPr>
            </a:p>
            <a:p>
              <a:pPr algn="ctr">
                <a:defRPr/>
              </a:pPr>
              <a:r>
                <a:rPr lang="ja-JP" altLang="en-US" sz="1200" b="1" dirty="0">
                  <a:latin typeface="Meiryo UI" panose="020B0604030504040204" pitchFamily="50" charset="-128"/>
                  <a:ea typeface="Meiryo UI" panose="020B0604030504040204" pitchFamily="50" charset="-128"/>
                </a:rPr>
                <a:t>全医療機関・全調剤薬局</a:t>
              </a:r>
              <a:endParaRPr lang="en-US" altLang="ja-JP" sz="1200" b="1" dirty="0">
                <a:latin typeface="Meiryo UI" panose="020B0604030504040204" pitchFamily="50" charset="-128"/>
                <a:ea typeface="Meiryo UI" panose="020B0604030504040204" pitchFamily="50" charset="-128"/>
              </a:endParaRPr>
            </a:p>
          </p:txBody>
        </p:sp>
        <p:sp>
          <p:nvSpPr>
            <p:cNvPr id="97" name="テキスト ボックス 8">
              <a:extLst>
                <a:ext uri="{FF2B5EF4-FFF2-40B4-BE49-F238E27FC236}">
                  <a16:creationId xmlns:a16="http://schemas.microsoft.com/office/drawing/2014/main" id="{D3AB3E49-BE2D-4964-8DE8-081E9419CC7A}"/>
                </a:ext>
              </a:extLst>
            </p:cNvPr>
            <p:cNvSpPr txBox="1">
              <a:spLocks noChangeArrowheads="1"/>
            </p:cNvSpPr>
            <p:nvPr/>
          </p:nvSpPr>
          <p:spPr bwMode="auto">
            <a:xfrm>
              <a:off x="3437408" y="5260320"/>
              <a:ext cx="809614" cy="24622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ts val="1200"/>
                </a:lnSpc>
                <a:spcAft>
                  <a:spcPts val="0"/>
                </a:spcAft>
              </a:pPr>
              <a:r>
                <a:rPr lang="ja-JP" altLang="en-US" sz="1050" kern="100" dirty="0">
                  <a:effectLst/>
                  <a:latin typeface="Century" panose="02040604050505020304" pitchFamily="18" charset="0"/>
                  <a:ea typeface="Meiryo UI" panose="020B0604030504040204" pitchFamily="50" charset="-128"/>
                  <a:cs typeface="Meiryo UI" panose="020B0604030504040204" pitchFamily="50" charset="-128"/>
                </a:rPr>
                <a:t>窓口・会計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8" name="テキスト ボックス 8">
              <a:extLst>
                <a:ext uri="{FF2B5EF4-FFF2-40B4-BE49-F238E27FC236}">
                  <a16:creationId xmlns:a16="http://schemas.microsoft.com/office/drawing/2014/main" id="{FCEF5564-469C-4389-8185-6B6EF11F2992}"/>
                </a:ext>
              </a:extLst>
            </p:cNvPr>
            <p:cNvSpPr txBox="1">
              <a:spLocks noChangeArrowheads="1"/>
            </p:cNvSpPr>
            <p:nvPr/>
          </p:nvSpPr>
          <p:spPr bwMode="auto">
            <a:xfrm>
              <a:off x="5568116" y="5265487"/>
              <a:ext cx="742141" cy="24622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ts val="1200"/>
                </a:lnSpc>
                <a:spcAft>
                  <a:spcPts val="0"/>
                </a:spcAft>
              </a:pPr>
              <a:r>
                <a:rPr lang="ja-JP" altLang="en-US" sz="1050" kern="100" dirty="0">
                  <a:effectLst/>
                  <a:latin typeface="Century" panose="02040604050505020304" pitchFamily="18" charset="0"/>
                  <a:ea typeface="Meiryo UI" panose="020B0604030504040204" pitchFamily="50" charset="-128"/>
                  <a:cs typeface="Meiryo UI" panose="020B0604030504040204" pitchFamily="50" charset="-128"/>
                </a:rPr>
                <a:t>電話受付</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9" name="テキスト ボックス 8">
              <a:extLst>
                <a:ext uri="{FF2B5EF4-FFF2-40B4-BE49-F238E27FC236}">
                  <a16:creationId xmlns:a16="http://schemas.microsoft.com/office/drawing/2014/main" id="{527D2A48-F30B-4B3D-8AC1-05AD69E1F299}"/>
                </a:ext>
              </a:extLst>
            </p:cNvPr>
            <p:cNvSpPr txBox="1">
              <a:spLocks noChangeArrowheads="1"/>
            </p:cNvSpPr>
            <p:nvPr/>
          </p:nvSpPr>
          <p:spPr bwMode="auto">
            <a:xfrm>
              <a:off x="4342820" y="5263894"/>
              <a:ext cx="1108319" cy="24622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ts val="1200"/>
                </a:lnSpc>
                <a:spcAft>
                  <a:spcPts val="0"/>
                </a:spcAft>
              </a:pPr>
              <a:r>
                <a:rPr lang="ja-JP" altLang="en-US" sz="1050" kern="100" dirty="0">
                  <a:effectLst/>
                  <a:latin typeface="Century" panose="02040604050505020304" pitchFamily="18" charset="0"/>
                  <a:ea typeface="Meiryo UI" panose="020B0604030504040204" pitchFamily="50" charset="-128"/>
                  <a:cs typeface="Meiryo UI" panose="020B0604030504040204" pitchFamily="50" charset="-128"/>
                </a:rPr>
                <a:t>医療機関の診療</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00" name="図 99" descr="オペレーターの表情イラスト「笑顔」">
              <a:extLst>
                <a:ext uri="{FF2B5EF4-FFF2-40B4-BE49-F238E27FC236}">
                  <a16:creationId xmlns:a16="http://schemas.microsoft.com/office/drawing/2014/main" id="{E6A6BB31-80D0-4438-B218-9324659B2DA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72256" y="3372617"/>
              <a:ext cx="773100" cy="892118"/>
            </a:xfrm>
            <a:prstGeom prst="rect">
              <a:avLst/>
            </a:prstGeom>
            <a:noFill/>
            <a:ln>
              <a:noFill/>
            </a:ln>
          </p:spPr>
        </p:pic>
        <p:sp>
          <p:nvSpPr>
            <p:cNvPr id="101" name="テキスト ボックス 17">
              <a:extLst>
                <a:ext uri="{FF2B5EF4-FFF2-40B4-BE49-F238E27FC236}">
                  <a16:creationId xmlns:a16="http://schemas.microsoft.com/office/drawing/2014/main" id="{5D6ED199-98A2-4851-BF64-A9A0E15F839E}"/>
                </a:ext>
              </a:extLst>
            </p:cNvPr>
            <p:cNvSpPr txBox="1">
              <a:spLocks noChangeArrowheads="1"/>
            </p:cNvSpPr>
            <p:nvPr/>
          </p:nvSpPr>
          <p:spPr bwMode="auto">
            <a:xfrm>
              <a:off x="7146971" y="4414490"/>
              <a:ext cx="1820537" cy="28122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endParaRPr lang="ja-JP" altLang="en-US" sz="1050" dirty="0">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8970EFAB-F272-42F0-8564-F9C30E891EE5}"/>
                </a:ext>
              </a:extLst>
            </p:cNvPr>
            <p:cNvSpPr txBox="1"/>
            <p:nvPr/>
          </p:nvSpPr>
          <p:spPr>
            <a:xfrm>
              <a:off x="7944798" y="3020604"/>
              <a:ext cx="1092322" cy="318976"/>
            </a:xfrm>
            <a:prstGeom prst="rect">
              <a:avLst/>
            </a:prstGeom>
            <a:solidFill>
              <a:srgbClr val="FFFF00"/>
            </a:solidFill>
            <a:ln>
              <a:no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rPr>
                <a:t>時間対応</a:t>
              </a:r>
              <a:endParaRPr kumimoji="1" lang="ja-JP" altLang="en-US" sz="1200" dirty="0">
                <a:latin typeface="Meiryo UI" panose="020B0604030504040204" pitchFamily="50" charset="-128"/>
                <a:ea typeface="Meiryo UI" panose="020B0604030504040204" pitchFamily="50" charset="-128"/>
              </a:endParaRPr>
            </a:p>
          </p:txBody>
        </p:sp>
        <p:sp>
          <p:nvSpPr>
            <p:cNvPr id="104" name="正方形/長方形 103">
              <a:extLst>
                <a:ext uri="{FF2B5EF4-FFF2-40B4-BE49-F238E27FC236}">
                  <a16:creationId xmlns:a16="http://schemas.microsoft.com/office/drawing/2014/main" id="{F670A7DE-F16C-4DD4-9FA0-5DFB8921FFBB}"/>
                </a:ext>
              </a:extLst>
            </p:cNvPr>
            <p:cNvSpPr/>
            <p:nvPr/>
          </p:nvSpPr>
          <p:spPr>
            <a:xfrm>
              <a:off x="7386100" y="4178971"/>
              <a:ext cx="1274376" cy="318976"/>
            </a:xfrm>
            <a:prstGeom prst="rect">
              <a:avLst/>
            </a:prstGeom>
            <a:ln>
              <a:noFill/>
            </a:ln>
          </p:spPr>
          <p:txBody>
            <a:bodyPr wrap="square">
              <a:spAutoFit/>
            </a:bodyPr>
            <a:lstStyle/>
            <a:p>
              <a:pPr algn="ctr">
                <a:defRPr/>
              </a:pPr>
              <a:r>
                <a:rPr lang="ja-JP" altLang="en-US" sz="1200" b="1" dirty="0">
                  <a:latin typeface="Meiryo UI" panose="020B0604030504040204" pitchFamily="50" charset="-128"/>
                  <a:ea typeface="Meiryo UI" panose="020B0604030504040204" pitchFamily="50" charset="-128"/>
                </a:rPr>
                <a:t>通訳センター</a:t>
              </a:r>
            </a:p>
          </p:txBody>
        </p:sp>
        <p:sp>
          <p:nvSpPr>
            <p:cNvPr id="105" name="加算記号 104">
              <a:extLst>
                <a:ext uri="{FF2B5EF4-FFF2-40B4-BE49-F238E27FC236}">
                  <a16:creationId xmlns:a16="http://schemas.microsoft.com/office/drawing/2014/main" id="{EC4F6F22-EE93-424C-83DB-7D2015305B3C}"/>
                </a:ext>
              </a:extLst>
            </p:cNvPr>
            <p:cNvSpPr/>
            <p:nvPr/>
          </p:nvSpPr>
          <p:spPr>
            <a:xfrm>
              <a:off x="5078083" y="3148150"/>
              <a:ext cx="436153" cy="478465"/>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テキスト ボックス 9">
              <a:extLst>
                <a:ext uri="{FF2B5EF4-FFF2-40B4-BE49-F238E27FC236}">
                  <a16:creationId xmlns:a16="http://schemas.microsoft.com/office/drawing/2014/main" id="{19AE8E52-2F19-4D76-A383-618D489F5C17}"/>
                </a:ext>
              </a:extLst>
            </p:cNvPr>
            <p:cNvSpPr txBox="1">
              <a:spLocks noChangeArrowheads="1"/>
            </p:cNvSpPr>
            <p:nvPr/>
          </p:nvSpPr>
          <p:spPr bwMode="auto">
            <a:xfrm>
              <a:off x="2045479" y="2708920"/>
              <a:ext cx="1092322" cy="318976"/>
            </a:xfrm>
            <a:prstGeom prst="rect">
              <a:avLst/>
            </a:prstGeom>
            <a:ln>
              <a:noFill/>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lnSpc>
                  <a:spcPts val="12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通訳依頼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107" name="ホームベース 64">
            <a:extLst>
              <a:ext uri="{FF2B5EF4-FFF2-40B4-BE49-F238E27FC236}">
                <a16:creationId xmlns:a16="http://schemas.microsoft.com/office/drawing/2014/main" id="{FF8EB326-D252-4B3D-9005-ADC31E7C673A}"/>
              </a:ext>
            </a:extLst>
          </p:cNvPr>
          <p:cNvSpPr/>
          <p:nvPr/>
        </p:nvSpPr>
        <p:spPr>
          <a:xfrm>
            <a:off x="72000" y="3332876"/>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スキーム図</a:t>
            </a:r>
          </a:p>
        </p:txBody>
      </p:sp>
      <p:sp>
        <p:nvSpPr>
          <p:cNvPr id="80" name="上カーブ矢印 81">
            <a:extLst>
              <a:ext uri="{FF2B5EF4-FFF2-40B4-BE49-F238E27FC236}">
                <a16:creationId xmlns:a16="http://schemas.microsoft.com/office/drawing/2014/main" id="{4B95C8D0-7471-4C91-99E7-1ADF519DD6FD}"/>
              </a:ext>
            </a:extLst>
          </p:cNvPr>
          <p:cNvSpPr/>
          <p:nvPr/>
        </p:nvSpPr>
        <p:spPr>
          <a:xfrm rot="10800000" flipV="1">
            <a:off x="1946427" y="5944579"/>
            <a:ext cx="5940000" cy="720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8" name="テキスト ボックス 9">
            <a:extLst>
              <a:ext uri="{FF2B5EF4-FFF2-40B4-BE49-F238E27FC236}">
                <a16:creationId xmlns:a16="http://schemas.microsoft.com/office/drawing/2014/main" id="{060CEBE1-9827-4C42-92DD-E7C1F4633B31}"/>
              </a:ext>
            </a:extLst>
          </p:cNvPr>
          <p:cNvSpPr txBox="1">
            <a:spLocks noChangeArrowheads="1"/>
          </p:cNvSpPr>
          <p:nvPr/>
        </p:nvSpPr>
        <p:spPr bwMode="auto">
          <a:xfrm>
            <a:off x="7043661" y="6095627"/>
            <a:ext cx="1080000" cy="288000"/>
          </a:xfrm>
          <a:prstGeom prst="rect">
            <a:avLst/>
          </a:prstGeom>
          <a:ln>
            <a:noFill/>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a:noAutofit/>
          </a:bodyPr>
          <a:lstStyle/>
          <a:p>
            <a:pPr algn="ctr">
              <a:lnSpc>
                <a:spcPts val="12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通訳</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B56F0771-5CEE-4AB3-9917-289A393FD5CA}"/>
              </a:ext>
            </a:extLst>
          </p:cNvPr>
          <p:cNvSpPr txBox="1"/>
          <p:nvPr/>
        </p:nvSpPr>
        <p:spPr>
          <a:xfrm>
            <a:off x="8718538" y="6492975"/>
            <a:ext cx="540000" cy="369332"/>
          </a:xfrm>
          <a:prstGeom prst="rect">
            <a:avLst/>
          </a:prstGeom>
          <a:noFill/>
        </p:spPr>
        <p:txBody>
          <a:bodyPr wrap="square" rtlCol="0" anchor="ctr">
            <a:spAutoFit/>
          </a:bodyPr>
          <a:lstStyle/>
          <a:p>
            <a:pPr algn="ctr"/>
            <a:r>
              <a:rPr lang="ja-JP" altLang="en-US" dirty="0"/>
              <a:t>２</a:t>
            </a:r>
            <a:endParaRPr kumimoji="1" lang="ja-JP" altLang="en-US" dirty="0"/>
          </a:p>
        </p:txBody>
      </p:sp>
      <p:sp>
        <p:nvSpPr>
          <p:cNvPr id="46" name="角丸四角形 60">
            <a:extLst>
              <a:ext uri="{FF2B5EF4-FFF2-40B4-BE49-F238E27FC236}">
                <a16:creationId xmlns:a16="http://schemas.microsoft.com/office/drawing/2014/main" id="{3ADFCE79-CC24-4E56-A7CE-F0A20D39C1B2}"/>
              </a:ext>
            </a:extLst>
          </p:cNvPr>
          <p:cNvSpPr/>
          <p:nvPr/>
        </p:nvSpPr>
        <p:spPr>
          <a:xfrm>
            <a:off x="244875" y="2308961"/>
            <a:ext cx="1260000" cy="288000"/>
          </a:xfrm>
          <a:prstGeom prst="roundRect">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利用実績</a:t>
            </a:r>
          </a:p>
        </p:txBody>
      </p:sp>
      <p:graphicFrame>
        <p:nvGraphicFramePr>
          <p:cNvPr id="3" name="表 3">
            <a:extLst>
              <a:ext uri="{FF2B5EF4-FFF2-40B4-BE49-F238E27FC236}">
                <a16:creationId xmlns:a16="http://schemas.microsoft.com/office/drawing/2014/main" id="{FD9DCB37-4232-4635-A9FF-253B27C05797}"/>
              </a:ext>
            </a:extLst>
          </p:cNvPr>
          <p:cNvGraphicFramePr>
            <a:graphicFrameLocks noGrp="1"/>
          </p:cNvGraphicFramePr>
          <p:nvPr>
            <p:extLst>
              <p:ext uri="{D42A27DB-BD31-4B8C-83A1-F6EECF244321}">
                <p14:modId xmlns:p14="http://schemas.microsoft.com/office/powerpoint/2010/main" val="1851754374"/>
              </p:ext>
            </p:extLst>
          </p:nvPr>
        </p:nvGraphicFramePr>
        <p:xfrm>
          <a:off x="1583361" y="2329388"/>
          <a:ext cx="7020000" cy="822960"/>
        </p:xfrm>
        <a:graphic>
          <a:graphicData uri="http://schemas.openxmlformats.org/drawingml/2006/table">
            <a:tbl>
              <a:tblPr firstRow="1" bandRow="1">
                <a:tableStyleId>{5940675A-B579-460E-94D1-54222C63F5DA}</a:tableStyleId>
              </a:tblPr>
              <a:tblGrid>
                <a:gridCol w="1170000">
                  <a:extLst>
                    <a:ext uri="{9D8B030D-6E8A-4147-A177-3AD203B41FA5}">
                      <a16:colId xmlns:a16="http://schemas.microsoft.com/office/drawing/2014/main" val="311059932"/>
                    </a:ext>
                  </a:extLst>
                </a:gridCol>
                <a:gridCol w="1170000">
                  <a:extLst>
                    <a:ext uri="{9D8B030D-6E8A-4147-A177-3AD203B41FA5}">
                      <a16:colId xmlns:a16="http://schemas.microsoft.com/office/drawing/2014/main" val="1313485457"/>
                    </a:ext>
                  </a:extLst>
                </a:gridCol>
                <a:gridCol w="1170000">
                  <a:extLst>
                    <a:ext uri="{9D8B030D-6E8A-4147-A177-3AD203B41FA5}">
                      <a16:colId xmlns:a16="http://schemas.microsoft.com/office/drawing/2014/main" val="1371313286"/>
                    </a:ext>
                  </a:extLst>
                </a:gridCol>
                <a:gridCol w="1170000">
                  <a:extLst>
                    <a:ext uri="{9D8B030D-6E8A-4147-A177-3AD203B41FA5}">
                      <a16:colId xmlns:a16="http://schemas.microsoft.com/office/drawing/2014/main" val="530557781"/>
                    </a:ext>
                  </a:extLst>
                </a:gridCol>
                <a:gridCol w="1170000">
                  <a:extLst>
                    <a:ext uri="{9D8B030D-6E8A-4147-A177-3AD203B41FA5}">
                      <a16:colId xmlns:a16="http://schemas.microsoft.com/office/drawing/2014/main" val="1661398716"/>
                    </a:ext>
                  </a:extLst>
                </a:gridCol>
                <a:gridCol w="1170000">
                  <a:extLst>
                    <a:ext uri="{9D8B030D-6E8A-4147-A177-3AD203B41FA5}">
                      <a16:colId xmlns:a16="http://schemas.microsoft.com/office/drawing/2014/main" val="1813309529"/>
                    </a:ext>
                  </a:extLst>
                </a:gridCol>
              </a:tblGrid>
              <a:tr h="25200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年　度</a:t>
                      </a:r>
                      <a:endParaRPr kumimoji="1" lang="en-US" altLang="ja-JP" sz="12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令和２年度</a:t>
                      </a:r>
                    </a:p>
                  </a:txBody>
                  <a:tcPr anchor="ctr">
                    <a:solidFill>
                      <a:schemeClr val="accent1"/>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令和３年度</a:t>
                      </a:r>
                    </a:p>
                  </a:txBody>
                  <a:tcPr anchor="ctr">
                    <a:solidFill>
                      <a:schemeClr val="accent1"/>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令和４年度</a:t>
                      </a:r>
                      <a:endParaRPr kumimoji="1" lang="en-US" altLang="ja-JP" sz="12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令和５年度</a:t>
                      </a:r>
                    </a:p>
                  </a:txBody>
                  <a:tcPr anchor="ctr">
                    <a:solidFill>
                      <a:schemeClr val="accent1"/>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令和６年度</a:t>
                      </a:r>
                    </a:p>
                  </a:txBody>
                  <a:tcPr anchor="ctr">
                    <a:solidFill>
                      <a:schemeClr val="accent1"/>
                    </a:solidFill>
                  </a:tcPr>
                </a:tc>
                <a:extLst>
                  <a:ext uri="{0D108BD9-81ED-4DB2-BD59-A6C34878D82A}">
                    <a16:rowId xmlns:a16="http://schemas.microsoft.com/office/drawing/2014/main" val="39149158"/>
                  </a:ext>
                </a:extLst>
              </a:tr>
              <a:tr h="252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利用件数</a:t>
                      </a: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321</a:t>
                      </a:r>
                      <a:r>
                        <a:rPr kumimoji="1" lang="ja-JP" altLang="en-US" sz="1200" dirty="0">
                          <a:solidFill>
                            <a:schemeClr val="tx1"/>
                          </a:solidFill>
                          <a:latin typeface="Meiryo UI" panose="020B0604030504040204" pitchFamily="50" charset="-128"/>
                          <a:ea typeface="Meiryo UI" panose="020B0604030504040204" pitchFamily="50" charset="-128"/>
                        </a:rPr>
                        <a:t>件</a:t>
                      </a: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561</a:t>
                      </a:r>
                      <a:r>
                        <a:rPr kumimoji="1" lang="ja-JP" altLang="en-US" sz="1200" dirty="0">
                          <a:solidFill>
                            <a:schemeClr val="tx1"/>
                          </a:solidFill>
                          <a:latin typeface="Meiryo UI" panose="020B0604030504040204" pitchFamily="50" charset="-128"/>
                          <a:ea typeface="Meiryo UI" panose="020B0604030504040204" pitchFamily="50" charset="-128"/>
                        </a:rPr>
                        <a:t>件</a:t>
                      </a: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702</a:t>
                      </a:r>
                      <a:r>
                        <a:rPr kumimoji="1" lang="ja-JP" altLang="en-US" sz="1200" dirty="0">
                          <a:solidFill>
                            <a:schemeClr val="tx1"/>
                          </a:solidFill>
                          <a:latin typeface="Meiryo UI" panose="020B0604030504040204" pitchFamily="50" charset="-128"/>
                          <a:ea typeface="Meiryo UI" panose="020B0604030504040204" pitchFamily="50" charset="-128"/>
                        </a:rPr>
                        <a:t>件</a:t>
                      </a: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1,928</a:t>
                      </a:r>
                      <a:r>
                        <a:rPr kumimoji="1" lang="ja-JP" altLang="en-US" sz="1200" dirty="0">
                          <a:solidFill>
                            <a:schemeClr val="tx1"/>
                          </a:solidFill>
                          <a:latin typeface="Meiryo UI" panose="020B0604030504040204" pitchFamily="50" charset="-128"/>
                          <a:ea typeface="Meiryo UI" panose="020B0604030504040204" pitchFamily="50" charset="-128"/>
                        </a:rPr>
                        <a:t>件</a:t>
                      </a:r>
                    </a:p>
                  </a:txBody>
                  <a:tcPr anchor="ct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3,235</a:t>
                      </a:r>
                      <a:r>
                        <a:rPr kumimoji="1" lang="ja-JP" altLang="en-US" sz="1200" dirty="0">
                          <a:solidFill>
                            <a:schemeClr val="tx1"/>
                          </a:solidFill>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1333035287"/>
                  </a:ext>
                </a:extLst>
              </a:tr>
              <a:tr h="252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利用施設数</a:t>
                      </a: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28</a:t>
                      </a:r>
                      <a:r>
                        <a:rPr kumimoji="1" lang="ja-JP" altLang="en-US" sz="1200" dirty="0">
                          <a:solidFill>
                            <a:schemeClr val="tx1"/>
                          </a:solidFill>
                          <a:latin typeface="Meiryo UI" panose="020B0604030504040204" pitchFamily="50" charset="-128"/>
                          <a:ea typeface="Meiryo UI" panose="020B0604030504040204" pitchFamily="50" charset="-128"/>
                        </a:rPr>
                        <a:t>施設</a:t>
                      </a: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39</a:t>
                      </a:r>
                      <a:r>
                        <a:rPr kumimoji="1" lang="ja-JP" altLang="en-US" sz="1200" dirty="0">
                          <a:solidFill>
                            <a:schemeClr val="tx1"/>
                          </a:solidFill>
                          <a:latin typeface="Meiryo UI" panose="020B0604030504040204" pitchFamily="50" charset="-128"/>
                          <a:ea typeface="Meiryo UI" panose="020B0604030504040204" pitchFamily="50" charset="-128"/>
                        </a:rPr>
                        <a:t>施設</a:t>
                      </a: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35</a:t>
                      </a:r>
                      <a:r>
                        <a:rPr kumimoji="1" lang="ja-JP" altLang="en-US" sz="1200" dirty="0">
                          <a:solidFill>
                            <a:schemeClr val="tx1"/>
                          </a:solidFill>
                          <a:latin typeface="Meiryo UI" panose="020B0604030504040204" pitchFamily="50" charset="-128"/>
                          <a:ea typeface="Meiryo UI" panose="020B0604030504040204" pitchFamily="50" charset="-128"/>
                        </a:rPr>
                        <a:t>施設</a:t>
                      </a:r>
                    </a:p>
                  </a:txBody>
                  <a:tcP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39</a:t>
                      </a:r>
                      <a:r>
                        <a:rPr kumimoji="1" lang="ja-JP" altLang="en-US" sz="1200" dirty="0">
                          <a:solidFill>
                            <a:schemeClr val="tx1"/>
                          </a:solidFill>
                          <a:latin typeface="Meiryo UI" panose="020B0604030504040204" pitchFamily="50" charset="-128"/>
                          <a:ea typeface="Meiryo UI" panose="020B0604030504040204" pitchFamily="50" charset="-128"/>
                        </a:rPr>
                        <a:t>施設</a:t>
                      </a:r>
                    </a:p>
                  </a:txBody>
                  <a:tcPr anchor="ctr"/>
                </a:tc>
                <a:tc>
                  <a:txBody>
                    <a:bodyPr/>
                    <a:lstStyle/>
                    <a:p>
                      <a:pPr algn="r"/>
                      <a:r>
                        <a:rPr kumimoji="1" lang="en-US" altLang="ja-JP" sz="1200" dirty="0">
                          <a:solidFill>
                            <a:schemeClr val="tx1"/>
                          </a:solidFill>
                          <a:latin typeface="Meiryo UI" panose="020B0604030504040204" pitchFamily="50" charset="-128"/>
                          <a:ea typeface="Meiryo UI" panose="020B0604030504040204" pitchFamily="50" charset="-128"/>
                        </a:rPr>
                        <a:t>42</a:t>
                      </a:r>
                      <a:r>
                        <a:rPr kumimoji="1" lang="ja-JP" altLang="en-US" sz="1200" dirty="0">
                          <a:solidFill>
                            <a:schemeClr val="tx1"/>
                          </a:solidFill>
                          <a:latin typeface="Meiryo UI" panose="020B0604030504040204" pitchFamily="50" charset="-128"/>
                          <a:ea typeface="Meiryo UI" panose="020B0604030504040204" pitchFamily="50" charset="-128"/>
                        </a:rPr>
                        <a:t>施設</a:t>
                      </a:r>
                    </a:p>
                  </a:txBody>
                  <a:tcPr anchor="ctr"/>
                </a:tc>
                <a:extLst>
                  <a:ext uri="{0D108BD9-81ED-4DB2-BD59-A6C34878D82A}">
                    <a16:rowId xmlns:a16="http://schemas.microsoft.com/office/drawing/2014/main" val="3131499458"/>
                  </a:ext>
                </a:extLst>
              </a:tr>
            </a:tbl>
          </a:graphicData>
        </a:graphic>
      </p:graphicFrame>
      <p:sp>
        <p:nvSpPr>
          <p:cNvPr id="50" name="テキスト ボックス 49">
            <a:extLst>
              <a:ext uri="{FF2B5EF4-FFF2-40B4-BE49-F238E27FC236}">
                <a16:creationId xmlns:a16="http://schemas.microsoft.com/office/drawing/2014/main" id="{3F621447-CB7D-4787-80FB-A1C4A24C23B0}"/>
              </a:ext>
            </a:extLst>
          </p:cNvPr>
          <p:cNvSpPr txBox="1"/>
          <p:nvPr/>
        </p:nvSpPr>
        <p:spPr>
          <a:xfrm>
            <a:off x="6444473" y="5387142"/>
            <a:ext cx="2556000"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英語・中国語・韓国語・スペイン語・</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ポルトガル語・ベトナム語・タイ語・フランス語</a:t>
            </a:r>
          </a:p>
        </p:txBody>
      </p:sp>
    </p:spTree>
    <p:extLst>
      <p:ext uri="{BB962C8B-B14F-4D97-AF65-F5344CB8AC3E}">
        <p14:creationId xmlns:p14="http://schemas.microsoft.com/office/powerpoint/2010/main" val="15368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サブタイトル 2">
            <a:extLst>
              <a:ext uri="{FF2B5EF4-FFF2-40B4-BE49-F238E27FC236}">
                <a16:creationId xmlns:a16="http://schemas.microsoft.com/office/drawing/2014/main" id="{FE4D101F-8CB9-47EA-AE2E-FC9A8FFEC944}"/>
              </a:ext>
            </a:extLst>
          </p:cNvPr>
          <p:cNvSpPr txBox="1">
            <a:spLocks/>
          </p:cNvSpPr>
          <p:nvPr/>
        </p:nvSpPr>
        <p:spPr>
          <a:xfrm>
            <a:off x="58903" y="511420"/>
            <a:ext cx="9000000" cy="6300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20" name="サブタイトル 2"/>
          <p:cNvSpPr txBox="1">
            <a:spLocks/>
          </p:cNvSpPr>
          <p:nvPr/>
        </p:nvSpPr>
        <p:spPr>
          <a:xfrm>
            <a:off x="159106" y="2629188"/>
            <a:ext cx="8820000" cy="2340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トラブル相談窓口スキーム図</a:t>
            </a:r>
            <a:endParaRPr lang="ja-JP" altLang="ja-JP" sz="1400" b="1" dirty="0">
              <a:solidFill>
                <a:schemeClr val="tx1"/>
              </a:solidFill>
              <a:latin typeface="Meiryo UI" panose="020B0604030504040204" pitchFamily="50" charset="-128"/>
              <a:ea typeface="Meiryo UI" panose="020B0604030504040204" pitchFamily="50" charset="-128"/>
            </a:endParaRPr>
          </a:p>
        </p:txBody>
      </p:sp>
      <p:sp>
        <p:nvSpPr>
          <p:cNvPr id="4" name="上下矢印 3"/>
          <p:cNvSpPr/>
          <p:nvPr/>
        </p:nvSpPr>
        <p:spPr>
          <a:xfrm rot="5400000">
            <a:off x="2087864" y="2554481"/>
            <a:ext cx="360000" cy="2159999"/>
          </a:xfrm>
          <a:prstGeom prst="upDownArrow">
            <a:avLst>
              <a:gd name="adj1" fmla="val 50000"/>
              <a:gd name="adj2" fmla="val 36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99677" y="3108595"/>
            <a:ext cx="90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外国人</a:t>
            </a:r>
          </a:p>
        </p:txBody>
      </p:sp>
      <p:sp>
        <p:nvSpPr>
          <p:cNvPr id="24" name="正方形/長方形 23"/>
          <p:cNvSpPr/>
          <p:nvPr/>
        </p:nvSpPr>
        <p:spPr>
          <a:xfrm>
            <a:off x="4873206" y="3028937"/>
            <a:ext cx="16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トラブル対応の</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回答</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爆発 1 7"/>
          <p:cNvSpPr/>
          <p:nvPr/>
        </p:nvSpPr>
        <p:spPr>
          <a:xfrm>
            <a:off x="1709063" y="2866721"/>
            <a:ext cx="1152000" cy="792000"/>
          </a:xfrm>
          <a:prstGeom prst="irregularSeal1">
            <a:avLst/>
          </a:prstGeom>
          <a:solidFill>
            <a:schemeClr val="lt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角丸四角形 6"/>
          <p:cNvSpPr/>
          <p:nvPr/>
        </p:nvSpPr>
        <p:spPr>
          <a:xfrm>
            <a:off x="161558" y="797010"/>
            <a:ext cx="8820000" cy="1800000"/>
          </a:xfrm>
          <a:prstGeom prst="roundRect">
            <a:avLst>
              <a:gd name="adj" fmla="val 887"/>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2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外国人患者受入に伴う、コミニュケーション・文化の違いによるトラブル、医療費未払い、未収金回収の方法といった金銭トラブル、法的トラブル、保険会社への請求方法等の相談も含めたトラブル相談窓口を設置。</a:t>
            </a:r>
          </a:p>
        </p:txBody>
      </p:sp>
      <p:sp>
        <p:nvSpPr>
          <p:cNvPr id="6" name="正方形/長方形 5"/>
          <p:cNvSpPr/>
          <p:nvPr/>
        </p:nvSpPr>
        <p:spPr>
          <a:xfrm>
            <a:off x="1745063" y="2779177"/>
            <a:ext cx="1080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トラブル</a:t>
            </a:r>
          </a:p>
        </p:txBody>
      </p:sp>
      <p:sp>
        <p:nvSpPr>
          <p:cNvPr id="63" name="テキスト ボックス 62"/>
          <p:cNvSpPr txBox="1"/>
          <p:nvPr/>
        </p:nvSpPr>
        <p:spPr>
          <a:xfrm>
            <a:off x="1102344" y="1834430"/>
            <a:ext cx="7920000" cy="720000"/>
          </a:xfrm>
          <a:prstGeom prst="rect">
            <a:avLst/>
          </a:prstGeom>
          <a:noFill/>
        </p:spPr>
        <p:txBody>
          <a:bodyPr wrap="square" rtlCol="0">
            <a:spAutoFit/>
          </a:bodyPr>
          <a:lstStyle/>
          <a:p>
            <a:r>
              <a:rPr lang="ja-JP" altLang="en-US" sz="1400" kern="1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診療場面等、必要に応じて専用回線に電話し（通話料は医療機関負担）医療機関との間で通話でのトラブル相談窓口を実施。厚生労働省が実施する夜間休日窓口とのサービスの連続性を考慮し、同等程度のサービスを実施</a:t>
            </a:r>
          </a:p>
        </p:txBody>
      </p:sp>
      <p:sp>
        <p:nvSpPr>
          <p:cNvPr id="64" name="テキスト ボックス 63"/>
          <p:cNvSpPr txBox="1"/>
          <p:nvPr/>
        </p:nvSpPr>
        <p:spPr>
          <a:xfrm>
            <a:off x="5301420" y="1404453"/>
            <a:ext cx="3240000" cy="360000"/>
          </a:xfrm>
          <a:prstGeom prst="rect">
            <a:avLst/>
          </a:prstGeom>
          <a:noFill/>
        </p:spPr>
        <p:txBody>
          <a:bodyPr wrap="square" rtlCol="0" anchor="ctr">
            <a:spAutoFit/>
          </a:bodyPr>
          <a:lstStyle/>
          <a:p>
            <a:r>
              <a:rPr lang="ja-JP" altLang="en-US" sz="1050" dirty="0">
                <a:latin typeface="Meiryo UI" panose="020B0604030504040204" pitchFamily="50" charset="-128"/>
                <a:ea typeface="Meiryo UI" panose="020B0604030504040204" pitchFamily="50" charset="-128"/>
              </a:rPr>
              <a:t>平日日中</a:t>
            </a:r>
            <a:r>
              <a:rPr lang="en-US" altLang="ja-JP" sz="1050" dirty="0">
                <a:latin typeface="Meiryo UI" panose="020B0604030504040204" pitchFamily="50" charset="-128"/>
                <a:ea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rPr>
              <a:t>時～</a:t>
            </a:r>
            <a:r>
              <a:rPr lang="en-US" altLang="ja-JP" sz="1050" dirty="0">
                <a:latin typeface="Meiryo UI" panose="020B0604030504040204" pitchFamily="50" charset="-128"/>
                <a:ea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rPr>
              <a:t>時</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平日夜間、土・日祝は厚生労働省が全国一律実施</a:t>
            </a:r>
            <a:endParaRPr lang="en-US" altLang="ja-JP" sz="1050"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1096401" y="1416865"/>
            <a:ext cx="2880000" cy="307777"/>
          </a:xfrm>
          <a:prstGeom prst="rect">
            <a:avLst/>
          </a:prstGeom>
          <a:noFill/>
        </p:spPr>
        <p:txBody>
          <a:bodyPr wrap="square" rtlCol="0" anchor="ctr">
            <a:spAutoFit/>
          </a:bodyPr>
          <a:lstStyle/>
          <a:p>
            <a:r>
              <a:rPr kumimoji="1" lang="ja-JP" altLang="en-US" sz="1400" dirty="0">
                <a:latin typeface="HGPｺﾞｼｯｸM" panose="020B0600000000000000" pitchFamily="50" charset="-128"/>
                <a:ea typeface="HGPｺﾞｼｯｸM" panose="020B0600000000000000" pitchFamily="50" charset="-128"/>
              </a:rPr>
              <a:t>大阪府内</a:t>
            </a:r>
            <a:r>
              <a:rPr kumimoji="1" lang="ja-JP" altLang="en-US" sz="1400" dirty="0">
                <a:latin typeface="Meiryo UI" panose="020B0604030504040204" pitchFamily="50" charset="-128"/>
                <a:ea typeface="Meiryo UI" panose="020B0604030504040204" pitchFamily="50" charset="-128"/>
              </a:rPr>
              <a:t>全医療</a:t>
            </a:r>
            <a:r>
              <a:rPr kumimoji="1" lang="ja-JP" altLang="en-US" sz="1400" dirty="0">
                <a:latin typeface="HGPｺﾞｼｯｸM" panose="020B0600000000000000" pitchFamily="50" charset="-128"/>
                <a:ea typeface="HGPｺﾞｼｯｸM" panose="020B0600000000000000" pitchFamily="50" charset="-128"/>
              </a:rPr>
              <a:t>機関、全調剤薬局</a:t>
            </a:r>
            <a:endParaRPr kumimoji="1" lang="en-US" altLang="ja-JP" sz="1400" dirty="0">
              <a:latin typeface="HGPｺﾞｼｯｸM" panose="020B0600000000000000" pitchFamily="50" charset="-128"/>
              <a:ea typeface="HGPｺﾞｼｯｸM" panose="020B0600000000000000" pitchFamily="50" charset="-128"/>
            </a:endParaRPr>
          </a:p>
        </p:txBody>
      </p:sp>
      <p:sp>
        <p:nvSpPr>
          <p:cNvPr id="3" name="右矢印 2"/>
          <p:cNvSpPr/>
          <p:nvPr/>
        </p:nvSpPr>
        <p:spPr>
          <a:xfrm>
            <a:off x="5161743" y="4011615"/>
            <a:ext cx="108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097339" y="2734441"/>
            <a:ext cx="216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大阪府内</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全医療機関・全調剤薬局</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23" name="右矢印 22"/>
          <p:cNvSpPr/>
          <p:nvPr/>
        </p:nvSpPr>
        <p:spPr>
          <a:xfrm rot="10800000">
            <a:off x="5143206" y="3530214"/>
            <a:ext cx="108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892719" y="4106151"/>
            <a:ext cx="16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相談</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6" name="角丸四角形 45"/>
          <p:cNvSpPr/>
          <p:nvPr/>
        </p:nvSpPr>
        <p:spPr>
          <a:xfrm>
            <a:off x="6363739" y="3792163"/>
            <a:ext cx="2520000" cy="108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1050" dirty="0">
              <a:latin typeface="HGPｺﾞｼｯｸM" panose="020B0600000000000000" pitchFamily="50" charset="-128"/>
              <a:ea typeface="HGPｺﾞｼｯｸM" panose="020B0600000000000000" pitchFamily="50" charset="-128"/>
            </a:endParaRPr>
          </a:p>
          <a:p>
            <a:r>
              <a:rPr lang="en-US" altLang="ja-JP" sz="1100" dirty="0">
                <a:latin typeface="HGPｺﾞｼｯｸM" panose="020B0600000000000000" pitchFamily="50" charset="-128"/>
                <a:ea typeface="HGPｺﾞｼｯｸM" panose="020B0600000000000000" pitchFamily="50" charset="-128"/>
              </a:rPr>
              <a:t>【</a:t>
            </a:r>
            <a:r>
              <a:rPr lang="ja-JP" altLang="en-US" sz="1100" dirty="0">
                <a:latin typeface="HGPｺﾞｼｯｸM" panose="020B0600000000000000" pitchFamily="50" charset="-128"/>
                <a:ea typeface="HGPｺﾞｼｯｸM" panose="020B0600000000000000" pitchFamily="50" charset="-128"/>
              </a:rPr>
              <a:t>考えられるアドバイス例</a:t>
            </a:r>
            <a:r>
              <a:rPr lang="en-US" altLang="ja-JP" sz="1100" dirty="0">
                <a:latin typeface="HGPｺﾞｼｯｸM" panose="020B0600000000000000" pitchFamily="50" charset="-128"/>
                <a:ea typeface="HGPｺﾞｼｯｸM" panose="020B0600000000000000" pitchFamily="50" charset="-128"/>
              </a:rPr>
              <a:t>】</a:t>
            </a:r>
          </a:p>
          <a:p>
            <a:r>
              <a:rPr lang="ja-JP" altLang="en-US" sz="900" dirty="0">
                <a:latin typeface="HGPｺﾞｼｯｸM" panose="020B0600000000000000" pitchFamily="50" charset="-128"/>
                <a:ea typeface="HGPｺﾞｼｯｸM" panose="020B0600000000000000" pitchFamily="50" charset="-128"/>
              </a:rPr>
              <a:t>・言語の違いによるトラブル対応方法</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・日本の医療制度・受診方法の伝え方</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・未払いを防ぐための対応方法</a:t>
            </a:r>
            <a:endParaRPr lang="en-US" altLang="ja-JP" sz="900" dirty="0">
              <a:latin typeface="HGPｺﾞｼｯｸM" panose="020B0600000000000000" pitchFamily="50" charset="-128"/>
              <a:ea typeface="HGPｺﾞｼｯｸM" panose="020B0600000000000000" pitchFamily="50" charset="-128"/>
            </a:endParaRPr>
          </a:p>
          <a:p>
            <a:r>
              <a:rPr kumimoji="1" lang="ja-JP" altLang="en-US" sz="900" dirty="0">
                <a:latin typeface="HGPｺﾞｼｯｸM" panose="020B0600000000000000" pitchFamily="50" charset="-128"/>
                <a:ea typeface="HGPｺﾞｼｯｸM" panose="020B0600000000000000" pitchFamily="50" charset="-128"/>
              </a:rPr>
              <a:t>・未収金回収のための対応方法</a:t>
            </a:r>
            <a:endParaRPr kumimoji="1"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・大使館への連絡方法</a:t>
            </a:r>
            <a:endParaRPr kumimoji="1"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・保険会社とのやり取り方法　等</a:t>
            </a:r>
            <a:endParaRPr lang="en-US" altLang="ja-JP" sz="900" dirty="0">
              <a:latin typeface="HGPｺﾞｼｯｸM" panose="020B0600000000000000" pitchFamily="50" charset="-128"/>
              <a:ea typeface="HGPｺﾞｼｯｸM" panose="020B0600000000000000" pitchFamily="50" charset="-128"/>
            </a:endParaRPr>
          </a:p>
          <a:p>
            <a:endParaRPr lang="ja-JP" altLang="en-US" sz="1100" dirty="0">
              <a:latin typeface="HGPｺﾞｼｯｸM" panose="020B0600000000000000" pitchFamily="50" charset="-128"/>
              <a:ea typeface="HGPｺﾞｼｯｸM" panose="020B0600000000000000" pitchFamily="50" charset="-128"/>
            </a:endParaRPr>
          </a:p>
        </p:txBody>
      </p:sp>
      <p:sp>
        <p:nvSpPr>
          <p:cNvPr id="14" name="角丸四角形 13"/>
          <p:cNvSpPr/>
          <p:nvPr/>
        </p:nvSpPr>
        <p:spPr>
          <a:xfrm>
            <a:off x="6380251" y="2686817"/>
            <a:ext cx="2520000" cy="720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平日日中</a:t>
            </a:r>
            <a:r>
              <a:rPr kumimoji="1" lang="en-US" altLang="ja-JP" sz="1050" b="1" dirty="0">
                <a:latin typeface="Meiryo UI" panose="020B0604030504040204" pitchFamily="50" charset="-128"/>
                <a:ea typeface="Meiryo UI" panose="020B0604030504040204" pitchFamily="50" charset="-128"/>
              </a:rPr>
              <a:t>】</a:t>
            </a:r>
          </a:p>
          <a:p>
            <a:pPr algn="ctr"/>
            <a:r>
              <a:rPr kumimoji="1" lang="ja-JP" altLang="en-US" sz="1400" b="1" dirty="0">
                <a:latin typeface="Meiryo UI" panose="020B0604030504040204" pitchFamily="50" charset="-128"/>
                <a:ea typeface="Meiryo UI" panose="020B0604030504040204" pitchFamily="50" charset="-128"/>
              </a:rPr>
              <a:t>大阪府</a:t>
            </a:r>
            <a:r>
              <a:rPr lang="ja-JP" altLang="en-US" sz="1400" b="1" dirty="0">
                <a:latin typeface="Meiryo UI" panose="020B0604030504040204" pitchFamily="50" charset="-128"/>
                <a:ea typeface="Meiryo UI" panose="020B0604030504040204" pitchFamily="50" charset="-128"/>
              </a:rPr>
              <a:t>ワンストップ</a:t>
            </a:r>
            <a:r>
              <a:rPr kumimoji="1" lang="ja-JP" altLang="en-US" sz="1400" b="1" dirty="0">
                <a:latin typeface="Meiryo UI" panose="020B0604030504040204" pitchFamily="50" charset="-128"/>
                <a:ea typeface="Meiryo UI" panose="020B0604030504040204" pitchFamily="50" charset="-128"/>
              </a:rPr>
              <a:t>相談窓口</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（トラブル相談窓口）</a:t>
            </a:r>
            <a:endParaRPr kumimoji="1" lang="ja-JP" altLang="en-US" sz="1400" b="1" dirty="0">
              <a:latin typeface="Meiryo UI" panose="020B0604030504040204" pitchFamily="50" charset="-128"/>
              <a:ea typeface="Meiryo UI" panose="020B0604030504040204" pitchFamily="50" charset="-128"/>
            </a:endParaRPr>
          </a:p>
        </p:txBody>
      </p:sp>
      <p:pic>
        <p:nvPicPr>
          <p:cNvPr id="3074" name="Picture 2" descr="D:\YamabeY\Desktop\job_call_ce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427" y="3126381"/>
            <a:ext cx="939919" cy="864640"/>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1101283" y="3964260"/>
            <a:ext cx="2340000" cy="90000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考えられるトラブル発生ケース</a:t>
            </a:r>
            <a:r>
              <a:rPr lang="en-US" altLang="ja-JP" sz="1100"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・言語の違いによるコミニュケーションエラー</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・宗教・文化の違い等による医療常識の相違</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・支払い関係</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・法的トラブル</a:t>
            </a:r>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等</a:t>
            </a:r>
          </a:p>
        </p:txBody>
      </p:sp>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568" y="3288944"/>
            <a:ext cx="743438" cy="756857"/>
          </a:xfrm>
          <a:prstGeom prst="rect">
            <a:avLst/>
          </a:prstGeom>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889" y="3365935"/>
            <a:ext cx="952351" cy="870210"/>
          </a:xfrm>
          <a:prstGeom prst="rect">
            <a:avLst/>
          </a:prstGeom>
        </p:spPr>
      </p:pic>
      <p:pic>
        <p:nvPicPr>
          <p:cNvPr id="39" name="図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6850" y="3933048"/>
            <a:ext cx="828395" cy="822713"/>
          </a:xfrm>
          <a:prstGeom prst="rect">
            <a:avLst/>
          </a:prstGeom>
        </p:spPr>
      </p:pic>
      <p:pic>
        <p:nvPicPr>
          <p:cNvPr id="37" name="Picture 2" descr="フリーイラスト 病院受付 に対する画像結果">
            <a:extLst>
              <a:ext uri="{FF2B5EF4-FFF2-40B4-BE49-F238E27FC236}">
                <a16:creationId xmlns:a16="http://schemas.microsoft.com/office/drawing/2014/main" id="{FDEC273D-21A0-4FCB-AAB7-DC84F090AA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2197" y="4106151"/>
            <a:ext cx="824732" cy="56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YamabeY\Desktop\kankou_white_famil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579" y="3152801"/>
            <a:ext cx="968896" cy="951437"/>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40"/>
          <p:cNvSpPr/>
          <p:nvPr/>
        </p:nvSpPr>
        <p:spPr>
          <a:xfrm>
            <a:off x="7306474" y="3414852"/>
            <a:ext cx="115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オペレーター</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33" name="タイトル 1">
            <a:extLst>
              <a:ext uri="{FF2B5EF4-FFF2-40B4-BE49-F238E27FC236}">
                <a16:creationId xmlns:a16="http://schemas.microsoft.com/office/drawing/2014/main" id="{EF50D885-20AF-4D3A-8345-5768EE9DE8C4}"/>
              </a:ext>
            </a:extLst>
          </p:cNvPr>
          <p:cNvSpPr txBox="1">
            <a:spLocks/>
          </p:cNvSpPr>
          <p:nvPr/>
        </p:nvSpPr>
        <p:spPr>
          <a:xfrm>
            <a:off x="0" y="-5886"/>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３　外国人患者受入れワンストップ相談窓口設置・運営事業</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継続</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】6,000</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千円</a:t>
            </a:r>
            <a:endParaRPr lang="en-US" altLang="ja-JP" sz="1800" dirty="0">
              <a:solidFill>
                <a:schemeClr val="bg1"/>
              </a:solidFill>
              <a:latin typeface="HGS創英角ｺﾞｼｯｸUB" panose="020B0900000000000000" pitchFamily="50" charset="-128"/>
              <a:ea typeface="HGS創英角ｺﾞｼｯｸUB" panose="020B0900000000000000" pitchFamily="50" charset="-128"/>
            </a:endParaRPr>
          </a:p>
          <a:p>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国庫</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1/2 】</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うち一般財源</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3,000</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p>
        </p:txBody>
      </p:sp>
      <p:sp>
        <p:nvSpPr>
          <p:cNvPr id="35" name="ホームベース 98">
            <a:extLst>
              <a:ext uri="{FF2B5EF4-FFF2-40B4-BE49-F238E27FC236}">
                <a16:creationId xmlns:a16="http://schemas.microsoft.com/office/drawing/2014/main" id="{1D3CE4C7-B8F0-4B86-893F-9B51126F604E}"/>
              </a:ext>
            </a:extLst>
          </p:cNvPr>
          <p:cNvSpPr/>
          <p:nvPr/>
        </p:nvSpPr>
        <p:spPr>
          <a:xfrm>
            <a:off x="72333" y="514921"/>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40" name="角丸四角形 69">
            <a:extLst>
              <a:ext uri="{FF2B5EF4-FFF2-40B4-BE49-F238E27FC236}">
                <a16:creationId xmlns:a16="http://schemas.microsoft.com/office/drawing/2014/main" id="{2035AC15-3054-4A6B-A44F-2FCCAD60B91B}"/>
              </a:ext>
            </a:extLst>
          </p:cNvPr>
          <p:cNvSpPr/>
          <p:nvPr/>
        </p:nvSpPr>
        <p:spPr>
          <a:xfrm>
            <a:off x="196401" y="1395043"/>
            <a:ext cx="900000" cy="360000"/>
          </a:xfrm>
          <a:prstGeom prst="roundRect">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kumimoji="1" lang="ja-JP" altLang="en-US" sz="1200" dirty="0">
                <a:latin typeface="Meiryo UI" panose="020B0604030504040204" pitchFamily="50" charset="-128"/>
                <a:ea typeface="Meiryo UI" panose="020B0604030504040204" pitchFamily="50" charset="-128"/>
              </a:rPr>
              <a:t>対象病院</a:t>
            </a:r>
          </a:p>
        </p:txBody>
      </p:sp>
      <p:sp>
        <p:nvSpPr>
          <p:cNvPr id="42" name="角丸四角形 69">
            <a:extLst>
              <a:ext uri="{FF2B5EF4-FFF2-40B4-BE49-F238E27FC236}">
                <a16:creationId xmlns:a16="http://schemas.microsoft.com/office/drawing/2014/main" id="{ADF61A78-0A08-46F0-844F-B7BDBFE1D084}"/>
              </a:ext>
            </a:extLst>
          </p:cNvPr>
          <p:cNvSpPr/>
          <p:nvPr/>
        </p:nvSpPr>
        <p:spPr>
          <a:xfrm>
            <a:off x="202344" y="1872059"/>
            <a:ext cx="900000" cy="360000"/>
          </a:xfrm>
          <a:prstGeom prst="roundRect">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ja-JP" altLang="en-US" sz="1200" dirty="0">
                <a:latin typeface="Meiryo UI" panose="020B0604030504040204" pitchFamily="50" charset="-128"/>
                <a:ea typeface="Meiryo UI" panose="020B0604030504040204" pitchFamily="50" charset="-128"/>
              </a:rPr>
              <a:t>実施内容</a:t>
            </a:r>
            <a:endParaRPr kumimoji="1" lang="ja-JP" altLang="en-US" sz="1200" dirty="0">
              <a:latin typeface="Meiryo UI" panose="020B0604030504040204" pitchFamily="50" charset="-128"/>
              <a:ea typeface="Meiryo UI" panose="020B0604030504040204" pitchFamily="50" charset="-128"/>
            </a:endParaRPr>
          </a:p>
        </p:txBody>
      </p:sp>
      <p:sp>
        <p:nvSpPr>
          <p:cNvPr id="43" name="角丸四角形 69">
            <a:extLst>
              <a:ext uri="{FF2B5EF4-FFF2-40B4-BE49-F238E27FC236}">
                <a16:creationId xmlns:a16="http://schemas.microsoft.com/office/drawing/2014/main" id="{8E5D0EB3-91FB-4D11-9023-5734D5403466}"/>
              </a:ext>
            </a:extLst>
          </p:cNvPr>
          <p:cNvSpPr/>
          <p:nvPr/>
        </p:nvSpPr>
        <p:spPr>
          <a:xfrm>
            <a:off x="4401420" y="1390132"/>
            <a:ext cx="900000" cy="360000"/>
          </a:xfrm>
          <a:prstGeom prst="roundRect">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ja-JP" altLang="en-US" sz="1200" dirty="0">
                <a:latin typeface="Meiryo UI" panose="020B0604030504040204" pitchFamily="50" charset="-128"/>
                <a:ea typeface="Meiryo UI" panose="020B0604030504040204" pitchFamily="50" charset="-128"/>
              </a:rPr>
              <a:t>対応時間</a:t>
            </a:r>
            <a:endParaRPr kumimoji="1" lang="ja-JP" altLang="en-US" sz="1200" dirty="0">
              <a:latin typeface="Meiryo UI" panose="020B0604030504040204" pitchFamily="50" charset="-128"/>
              <a:ea typeface="Meiryo UI" panose="020B0604030504040204" pitchFamily="50" charset="-128"/>
            </a:endParaRPr>
          </a:p>
        </p:txBody>
      </p:sp>
      <p:sp>
        <p:nvSpPr>
          <p:cNvPr id="45" name="角丸四角形 6">
            <a:extLst>
              <a:ext uri="{FF2B5EF4-FFF2-40B4-BE49-F238E27FC236}">
                <a16:creationId xmlns:a16="http://schemas.microsoft.com/office/drawing/2014/main" id="{D4E5C5F1-16F9-4982-873F-35E2CCD78996}"/>
              </a:ext>
            </a:extLst>
          </p:cNvPr>
          <p:cNvSpPr/>
          <p:nvPr/>
        </p:nvSpPr>
        <p:spPr>
          <a:xfrm>
            <a:off x="168538" y="5036810"/>
            <a:ext cx="8820000" cy="1764000"/>
          </a:xfrm>
          <a:prstGeom prst="roundRect">
            <a:avLst>
              <a:gd name="adj" fmla="val 887"/>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t" anchorCtr="0"/>
          <a:lstStyle/>
          <a:p>
            <a:endParaRPr lang="ja-JP" altLang="en-US" sz="14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C990DAA2-5680-43ED-8911-C4DD95E07733}"/>
              </a:ext>
            </a:extLst>
          </p:cNvPr>
          <p:cNvSpPr txBox="1"/>
          <p:nvPr/>
        </p:nvSpPr>
        <p:spPr>
          <a:xfrm>
            <a:off x="8718538" y="6492975"/>
            <a:ext cx="540000" cy="369332"/>
          </a:xfrm>
          <a:prstGeom prst="rect">
            <a:avLst/>
          </a:prstGeom>
          <a:noFill/>
        </p:spPr>
        <p:txBody>
          <a:bodyPr wrap="square" rtlCol="0" anchor="ctr">
            <a:spAutoFit/>
          </a:bodyPr>
          <a:lstStyle/>
          <a:p>
            <a:pPr algn="ctr"/>
            <a:r>
              <a:rPr kumimoji="1" lang="ja-JP" altLang="en-US" dirty="0"/>
              <a:t>３</a:t>
            </a:r>
          </a:p>
        </p:txBody>
      </p:sp>
      <p:sp>
        <p:nvSpPr>
          <p:cNvPr id="48" name="角丸四角形 69">
            <a:extLst>
              <a:ext uri="{FF2B5EF4-FFF2-40B4-BE49-F238E27FC236}">
                <a16:creationId xmlns:a16="http://schemas.microsoft.com/office/drawing/2014/main" id="{8E68A131-B3C7-4316-BD62-85A01D464722}"/>
              </a:ext>
            </a:extLst>
          </p:cNvPr>
          <p:cNvSpPr/>
          <p:nvPr/>
        </p:nvSpPr>
        <p:spPr>
          <a:xfrm>
            <a:off x="196401" y="5088595"/>
            <a:ext cx="900000" cy="360000"/>
          </a:xfrm>
          <a:prstGeom prst="roundRect">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ja-JP" altLang="en-US" sz="1200" dirty="0">
                <a:latin typeface="Meiryo UI" panose="020B0604030504040204" pitchFamily="50" charset="-128"/>
                <a:ea typeface="Meiryo UI" panose="020B0604030504040204" pitchFamily="50" charset="-128"/>
              </a:rPr>
              <a:t>利用実績</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5C5F2110-3F5E-43C1-86C2-051E3003536C}"/>
              </a:ext>
            </a:extLst>
          </p:cNvPr>
          <p:cNvGraphicFramePr>
            <a:graphicFrameLocks noGrp="1"/>
          </p:cNvGraphicFramePr>
          <p:nvPr>
            <p:extLst>
              <p:ext uri="{D42A27DB-BD31-4B8C-83A1-F6EECF244321}">
                <p14:modId xmlns:p14="http://schemas.microsoft.com/office/powerpoint/2010/main" val="3367810097"/>
              </p:ext>
            </p:extLst>
          </p:nvPr>
        </p:nvGraphicFramePr>
        <p:xfrm>
          <a:off x="1132601" y="5107093"/>
          <a:ext cx="7783745" cy="1638000"/>
        </p:xfrm>
        <a:graphic>
          <a:graphicData uri="http://schemas.openxmlformats.org/drawingml/2006/table">
            <a:tbl>
              <a:tblPr>
                <a:tableStyleId>{5940675A-B579-460E-94D1-54222C63F5DA}</a:tableStyleId>
              </a:tblPr>
              <a:tblGrid>
                <a:gridCol w="331745">
                  <a:extLst>
                    <a:ext uri="{9D8B030D-6E8A-4147-A177-3AD203B41FA5}">
                      <a16:colId xmlns:a16="http://schemas.microsoft.com/office/drawing/2014/main" val="22374802"/>
                    </a:ext>
                  </a:extLst>
                </a:gridCol>
                <a:gridCol w="1692000">
                  <a:extLst>
                    <a:ext uri="{9D8B030D-6E8A-4147-A177-3AD203B41FA5}">
                      <a16:colId xmlns:a16="http://schemas.microsoft.com/office/drawing/2014/main" val="976074662"/>
                    </a:ext>
                  </a:extLst>
                </a:gridCol>
                <a:gridCol w="1152000">
                  <a:extLst>
                    <a:ext uri="{9D8B030D-6E8A-4147-A177-3AD203B41FA5}">
                      <a16:colId xmlns:a16="http://schemas.microsoft.com/office/drawing/2014/main" val="618622704"/>
                    </a:ext>
                  </a:extLst>
                </a:gridCol>
                <a:gridCol w="1152000">
                  <a:extLst>
                    <a:ext uri="{9D8B030D-6E8A-4147-A177-3AD203B41FA5}">
                      <a16:colId xmlns:a16="http://schemas.microsoft.com/office/drawing/2014/main" val="623105427"/>
                    </a:ext>
                  </a:extLst>
                </a:gridCol>
                <a:gridCol w="1152000">
                  <a:extLst>
                    <a:ext uri="{9D8B030D-6E8A-4147-A177-3AD203B41FA5}">
                      <a16:colId xmlns:a16="http://schemas.microsoft.com/office/drawing/2014/main" val="693731347"/>
                    </a:ext>
                  </a:extLst>
                </a:gridCol>
                <a:gridCol w="1152000">
                  <a:extLst>
                    <a:ext uri="{9D8B030D-6E8A-4147-A177-3AD203B41FA5}">
                      <a16:colId xmlns:a16="http://schemas.microsoft.com/office/drawing/2014/main" val="2227521516"/>
                    </a:ext>
                  </a:extLst>
                </a:gridCol>
                <a:gridCol w="1152000">
                  <a:extLst>
                    <a:ext uri="{9D8B030D-6E8A-4147-A177-3AD203B41FA5}">
                      <a16:colId xmlns:a16="http://schemas.microsoft.com/office/drawing/2014/main" val="2545812522"/>
                    </a:ext>
                  </a:extLst>
                </a:gridCol>
              </a:tblGrid>
              <a:tr h="234000">
                <a:tc gridSpan="2">
                  <a:txBody>
                    <a:bodyPr/>
                    <a:lstStyle/>
                    <a:p>
                      <a:pPr algn="ctr" fontAlgn="ctr"/>
                      <a:r>
                        <a:rPr lang="ja-JP" altLang="en-US" sz="1100" b="1" u="none" strike="noStrike" dirty="0">
                          <a:solidFill>
                            <a:schemeClr val="bg1">
                              <a:lumMod val="95000"/>
                            </a:schemeClr>
                          </a:solidFill>
                          <a:effectLst/>
                          <a:latin typeface="Meiryo UI" panose="020B0604030504040204" pitchFamily="50" charset="-128"/>
                          <a:ea typeface="Meiryo UI" panose="020B0604030504040204" pitchFamily="50" charset="-128"/>
                        </a:rPr>
                        <a:t>年　度</a:t>
                      </a:r>
                      <a:endParaRPr lang="en-US" altLang="ja-JP" sz="1100" b="1" u="none" strike="noStrike" dirty="0">
                        <a:solidFill>
                          <a:schemeClr val="bg1">
                            <a:lumMod val="95000"/>
                          </a:schemeClr>
                        </a:solidFill>
                        <a:effectLst/>
                        <a:latin typeface="Meiryo UI" panose="020B0604030504040204" pitchFamily="50" charset="-128"/>
                        <a:ea typeface="Meiryo UI" panose="020B0604030504040204" pitchFamily="50" charset="-128"/>
                      </a:endParaRPr>
                    </a:p>
                  </a:txBody>
                  <a:tcPr marL="7304" marR="7304" marT="7304" marB="0" anchor="ctr">
                    <a:solidFill>
                      <a:schemeClr val="accent1"/>
                    </a:solidFill>
                  </a:tcPr>
                </a:tc>
                <a:tc hMerge="1">
                  <a:txBody>
                    <a:bodyPr/>
                    <a:lstStyle/>
                    <a:p>
                      <a:endParaRPr kumimoji="1" lang="ja-JP" altLang="en-US"/>
                    </a:p>
                  </a:txBody>
                  <a:tcPr/>
                </a:tc>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令和２年度</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304" marR="7304" marT="7304" marB="0" anchor="ctr">
                    <a:solidFill>
                      <a:schemeClr val="accent1"/>
                    </a:solidFill>
                  </a:tcPr>
                </a:tc>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令和３年度</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304" marR="7304" marT="7304" marB="0" anchor="ctr">
                    <a:solidFill>
                      <a:schemeClr val="accent1"/>
                    </a:solidFill>
                  </a:tcPr>
                </a:tc>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令和４年度</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304" marR="7304" marT="7304" marB="0" anchor="ctr">
                    <a:solidFill>
                      <a:schemeClr val="accent1"/>
                    </a:solidFill>
                  </a:tcPr>
                </a:tc>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令和５年度</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304" marR="7304" marT="7304" marB="0" anchor="ctr">
                    <a:solidFill>
                      <a:schemeClr val="accent1"/>
                    </a:solidFill>
                  </a:tcPr>
                </a:tc>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令和６年度</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7304" marR="7304" marT="7304" marB="0" anchor="ctr">
                    <a:solidFill>
                      <a:schemeClr val="accent1"/>
                    </a:solidFill>
                  </a:tcPr>
                </a:tc>
                <a:extLst>
                  <a:ext uri="{0D108BD9-81ED-4DB2-BD59-A6C34878D82A}">
                    <a16:rowId xmlns:a16="http://schemas.microsoft.com/office/drawing/2014/main" val="2724881252"/>
                  </a:ext>
                </a:extLst>
              </a:tr>
              <a:tr h="234000">
                <a:tc gridSpan="2">
                  <a:txBody>
                    <a:bodyPr/>
                    <a:lstStyle/>
                    <a:p>
                      <a:pPr algn="ctr" fontAlgn="ctr"/>
                      <a:r>
                        <a:rPr lang="ja-JP" altLang="en-US" sz="1150" u="none" strike="noStrike" dirty="0">
                          <a:solidFill>
                            <a:schemeClr val="tx1"/>
                          </a:solidFill>
                          <a:effectLst/>
                          <a:latin typeface="Meiryo UI" panose="020B0604030504040204" pitchFamily="50" charset="-128"/>
                          <a:ea typeface="Meiryo UI" panose="020B0604030504040204" pitchFamily="50" charset="-128"/>
                        </a:rPr>
                        <a:t>相談件数（利用施設数）</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hMerge="1">
                  <a:txBody>
                    <a:bodyPr/>
                    <a:lstStyle/>
                    <a:p>
                      <a:endParaRPr kumimoji="1" lang="ja-JP" altLang="en-US"/>
                    </a:p>
                  </a:txBody>
                  <a:tcP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19</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r>
                        <a:rPr lang="en-US" altLang="ja-JP" sz="1150" u="none" strike="noStrike" dirty="0">
                          <a:solidFill>
                            <a:schemeClr val="tx1"/>
                          </a:solidFill>
                          <a:effectLst/>
                          <a:latin typeface="Meiryo UI" panose="020B0604030504040204" pitchFamily="50" charset="-128"/>
                          <a:ea typeface="Meiryo UI" panose="020B0604030504040204" pitchFamily="50" charset="-128"/>
                        </a:rPr>
                        <a:t>15</a:t>
                      </a:r>
                      <a:r>
                        <a:rPr lang="ja-JP" altLang="en-US" sz="1150" u="none" strike="noStrike" dirty="0">
                          <a:solidFill>
                            <a:schemeClr val="tx1"/>
                          </a:solidFill>
                          <a:effectLst/>
                          <a:latin typeface="Meiryo UI" panose="020B0604030504040204" pitchFamily="50" charset="-128"/>
                          <a:ea typeface="Meiryo UI" panose="020B0604030504040204" pitchFamily="50" charset="-128"/>
                        </a:rPr>
                        <a:t>機関）</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12</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r>
                        <a:rPr lang="en-US" altLang="ja-JP" sz="1150" u="none" strike="noStrike" dirty="0">
                          <a:solidFill>
                            <a:schemeClr val="tx1"/>
                          </a:solidFill>
                          <a:effectLst/>
                          <a:latin typeface="Meiryo UI" panose="020B0604030504040204" pitchFamily="50" charset="-128"/>
                          <a:ea typeface="Meiryo UI" panose="020B0604030504040204" pitchFamily="50" charset="-128"/>
                        </a:rPr>
                        <a:t>10</a:t>
                      </a:r>
                      <a:r>
                        <a:rPr lang="ja-JP" altLang="en-US" sz="1150" u="none" strike="noStrike" dirty="0">
                          <a:solidFill>
                            <a:schemeClr val="tx1"/>
                          </a:solidFill>
                          <a:effectLst/>
                          <a:latin typeface="Meiryo UI" panose="020B0604030504040204" pitchFamily="50" charset="-128"/>
                          <a:ea typeface="Meiryo UI" panose="020B0604030504040204" pitchFamily="50" charset="-128"/>
                        </a:rPr>
                        <a:t>機関）</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19</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r>
                        <a:rPr lang="en-US" altLang="ja-JP" sz="1150" u="none" strike="noStrike" dirty="0">
                          <a:solidFill>
                            <a:schemeClr val="tx1"/>
                          </a:solidFill>
                          <a:effectLst/>
                          <a:latin typeface="Meiryo UI" panose="020B0604030504040204" pitchFamily="50" charset="-128"/>
                          <a:ea typeface="Meiryo UI" panose="020B0604030504040204" pitchFamily="50" charset="-128"/>
                        </a:rPr>
                        <a:t>9</a:t>
                      </a:r>
                      <a:r>
                        <a:rPr lang="ja-JP" altLang="en-US" sz="1150" u="none" strike="noStrike" dirty="0">
                          <a:solidFill>
                            <a:schemeClr val="tx1"/>
                          </a:solidFill>
                          <a:effectLst/>
                          <a:latin typeface="Meiryo UI" panose="020B0604030504040204" pitchFamily="50" charset="-128"/>
                          <a:ea typeface="Meiryo UI" panose="020B0604030504040204" pitchFamily="50" charset="-128"/>
                        </a:rPr>
                        <a:t>機関）</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24</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r>
                        <a:rPr lang="en-US" altLang="ja-JP" sz="1150" u="none" strike="noStrike" dirty="0">
                          <a:solidFill>
                            <a:schemeClr val="tx1"/>
                          </a:solidFill>
                          <a:effectLst/>
                          <a:latin typeface="Meiryo UI" panose="020B0604030504040204" pitchFamily="50" charset="-128"/>
                          <a:ea typeface="Meiryo UI" panose="020B0604030504040204" pitchFamily="50" charset="-128"/>
                        </a:rPr>
                        <a:t>19</a:t>
                      </a:r>
                      <a:r>
                        <a:rPr lang="ja-JP" altLang="en-US" sz="1150" u="none" strike="noStrike" dirty="0">
                          <a:solidFill>
                            <a:schemeClr val="tx1"/>
                          </a:solidFill>
                          <a:effectLst/>
                          <a:latin typeface="Meiryo UI" panose="020B0604030504040204" pitchFamily="50" charset="-128"/>
                          <a:ea typeface="Meiryo UI" panose="020B0604030504040204" pitchFamily="50" charset="-128"/>
                        </a:rPr>
                        <a:t>機関）</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32</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r>
                        <a:rPr lang="en-US" altLang="ja-JP" sz="1150" u="none" strike="noStrike" dirty="0">
                          <a:solidFill>
                            <a:schemeClr val="tx1"/>
                          </a:solidFill>
                          <a:effectLst/>
                          <a:latin typeface="Meiryo UI" panose="020B0604030504040204" pitchFamily="50" charset="-128"/>
                          <a:ea typeface="Meiryo UI" panose="020B0604030504040204" pitchFamily="50" charset="-128"/>
                        </a:rPr>
                        <a:t>18</a:t>
                      </a:r>
                      <a:r>
                        <a:rPr lang="ja-JP" altLang="en-US" sz="1150" u="none" strike="noStrike" dirty="0">
                          <a:solidFill>
                            <a:schemeClr val="tx1"/>
                          </a:solidFill>
                          <a:effectLst/>
                          <a:latin typeface="Meiryo UI" panose="020B0604030504040204" pitchFamily="50" charset="-128"/>
                          <a:ea typeface="Meiryo UI" panose="020B0604030504040204" pitchFamily="50" charset="-128"/>
                        </a:rPr>
                        <a:t>機関）</a:t>
                      </a:r>
                      <a:endParaRPr lang="ja-JP" altLang="en-US" sz="1150" b="1"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extLst>
                  <a:ext uri="{0D108BD9-81ED-4DB2-BD59-A6C34878D82A}">
                    <a16:rowId xmlns:a16="http://schemas.microsoft.com/office/drawing/2014/main" val="2011599043"/>
                  </a:ext>
                </a:extLst>
              </a:tr>
              <a:tr h="234000">
                <a:tc rowSpan="5">
                  <a:txBody>
                    <a:bodyPr/>
                    <a:lstStyle/>
                    <a:p>
                      <a:pPr algn="ctr" fontAlgn="ctr"/>
                      <a:r>
                        <a:rPr lang="ja-JP" altLang="en-US" sz="1150" u="none" strike="noStrike" dirty="0">
                          <a:solidFill>
                            <a:schemeClr val="tx1"/>
                          </a:solidFill>
                          <a:effectLst/>
                          <a:latin typeface="Meiryo UI" panose="020B0604030504040204" pitchFamily="50" charset="-128"/>
                          <a:ea typeface="Meiryo UI" panose="020B0604030504040204" pitchFamily="50" charset="-128"/>
                        </a:rPr>
                        <a:t>相談内容</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vert="eaVert" anchor="ctr"/>
                </a:tc>
                <a:tc>
                  <a:txBody>
                    <a:bodyPr/>
                    <a:lstStyle/>
                    <a:p>
                      <a:pPr algn="l" fontAlgn="ctr"/>
                      <a:r>
                        <a:rPr lang="ja-JP" altLang="en-US" sz="1150" u="none" strike="noStrike" dirty="0">
                          <a:solidFill>
                            <a:schemeClr val="tx1"/>
                          </a:solidFill>
                          <a:effectLst/>
                          <a:latin typeface="Meiryo UI" panose="020B0604030504040204" pitchFamily="50" charset="-128"/>
                          <a:ea typeface="Meiryo UI" panose="020B0604030504040204" pitchFamily="50" charset="-128"/>
                        </a:rPr>
                        <a:t> 医療機関案内</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4</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1</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a:solidFill>
                            <a:schemeClr val="tx1"/>
                          </a:solidFill>
                          <a:effectLst/>
                          <a:latin typeface="Meiryo UI" panose="020B0604030504040204" pitchFamily="50" charset="-128"/>
                          <a:ea typeface="Meiryo UI" panose="020B0604030504040204" pitchFamily="50" charset="-128"/>
                        </a:rPr>
                        <a:t>3</a:t>
                      </a:r>
                      <a:r>
                        <a:rPr lang="ja-JP" altLang="en-US" sz="1150" u="none" strike="noStrike">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a:solidFill>
                            <a:schemeClr val="tx1"/>
                          </a:solidFill>
                          <a:effectLst/>
                          <a:latin typeface="Meiryo UI" panose="020B0604030504040204" pitchFamily="50" charset="-128"/>
                          <a:ea typeface="Meiryo UI" panose="020B0604030504040204" pitchFamily="50" charset="-128"/>
                        </a:rPr>
                        <a:t>6</a:t>
                      </a:r>
                      <a:r>
                        <a:rPr lang="ja-JP" altLang="en-US" sz="1150" u="none" strike="noStrike">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a:solidFill>
                            <a:schemeClr val="tx1"/>
                          </a:solidFill>
                          <a:effectLst/>
                          <a:latin typeface="Meiryo UI" panose="020B0604030504040204" pitchFamily="50" charset="-128"/>
                          <a:ea typeface="Meiryo UI" panose="020B0604030504040204" pitchFamily="50" charset="-128"/>
                        </a:rPr>
                        <a:t>5</a:t>
                      </a:r>
                      <a:r>
                        <a:rPr lang="ja-JP" altLang="en-US" sz="1150" u="none" strike="noStrike">
                          <a:solidFill>
                            <a:schemeClr val="tx1"/>
                          </a:solidFill>
                          <a:effectLst/>
                          <a:latin typeface="Meiryo UI" panose="020B0604030504040204" pitchFamily="50" charset="-128"/>
                          <a:ea typeface="Meiryo UI" panose="020B0604030504040204" pitchFamily="50" charset="-128"/>
                        </a:rPr>
                        <a:t>件</a:t>
                      </a:r>
                      <a:endParaRPr lang="ja-JP" altLang="en-US" sz="1150" b="1" i="0" u="none" strike="noStrike">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extLst>
                  <a:ext uri="{0D108BD9-81ED-4DB2-BD59-A6C34878D82A}">
                    <a16:rowId xmlns:a16="http://schemas.microsoft.com/office/drawing/2014/main" val="1345273018"/>
                  </a:ext>
                </a:extLst>
              </a:tr>
              <a:tr h="234000">
                <a:tc vMerge="1">
                  <a:txBody>
                    <a:bodyPr/>
                    <a:lstStyle/>
                    <a:p>
                      <a:endParaRPr kumimoji="1" lang="ja-JP" altLang="en-US"/>
                    </a:p>
                  </a:txBody>
                  <a:tcPr/>
                </a:tc>
                <a:tc>
                  <a:txBody>
                    <a:bodyPr/>
                    <a:lstStyle/>
                    <a:p>
                      <a:pPr algn="l" fontAlgn="ctr"/>
                      <a:r>
                        <a:rPr lang="ja-JP" altLang="en-US" sz="1150" u="none" strike="noStrike" dirty="0">
                          <a:solidFill>
                            <a:schemeClr val="tx1"/>
                          </a:solidFill>
                          <a:effectLst/>
                          <a:latin typeface="Meiryo UI" panose="020B0604030504040204" pitchFamily="50" charset="-128"/>
                          <a:ea typeface="Meiryo UI" panose="020B0604030504040204" pitchFamily="50" charset="-128"/>
                        </a:rPr>
                        <a:t> 支払いサポート</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9</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5</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4</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10</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5</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1"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extLst>
                  <a:ext uri="{0D108BD9-81ED-4DB2-BD59-A6C34878D82A}">
                    <a16:rowId xmlns:a16="http://schemas.microsoft.com/office/drawing/2014/main" val="2064215043"/>
                  </a:ext>
                </a:extLst>
              </a:tr>
              <a:tr h="234000">
                <a:tc vMerge="1">
                  <a:txBody>
                    <a:bodyPr/>
                    <a:lstStyle/>
                    <a:p>
                      <a:endParaRPr kumimoji="1" lang="ja-JP" altLang="en-US"/>
                    </a:p>
                  </a:txBody>
                  <a:tcPr/>
                </a:tc>
                <a:tc>
                  <a:txBody>
                    <a:bodyPr/>
                    <a:lstStyle/>
                    <a:p>
                      <a:pPr algn="l" fontAlgn="ctr"/>
                      <a:r>
                        <a:rPr lang="ja-JP" altLang="en-US" sz="1150" u="none" strike="noStrike" dirty="0">
                          <a:solidFill>
                            <a:schemeClr val="tx1"/>
                          </a:solidFill>
                          <a:effectLst/>
                          <a:latin typeface="Meiryo UI" panose="020B0604030504040204" pitchFamily="50" charset="-128"/>
                          <a:ea typeface="Meiryo UI" panose="020B0604030504040204" pitchFamily="50" charset="-128"/>
                        </a:rPr>
                        <a:t> 院外機関手続き説明</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3</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3</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6</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3</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6</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1"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extLst>
                  <a:ext uri="{0D108BD9-81ED-4DB2-BD59-A6C34878D82A}">
                    <a16:rowId xmlns:a16="http://schemas.microsoft.com/office/drawing/2014/main" val="4046832887"/>
                  </a:ext>
                </a:extLst>
              </a:tr>
              <a:tr h="234000">
                <a:tc vMerge="1">
                  <a:txBody>
                    <a:bodyPr/>
                    <a:lstStyle/>
                    <a:p>
                      <a:endParaRPr kumimoji="1" lang="ja-JP" altLang="en-US"/>
                    </a:p>
                  </a:txBody>
                  <a:tcPr/>
                </a:tc>
                <a:tc>
                  <a:txBody>
                    <a:bodyPr/>
                    <a:lstStyle/>
                    <a:p>
                      <a:pPr algn="l" fontAlgn="ctr"/>
                      <a:r>
                        <a:rPr lang="ja-JP" altLang="en-US" sz="1150" u="none" strike="noStrike" dirty="0">
                          <a:solidFill>
                            <a:schemeClr val="tx1"/>
                          </a:solidFill>
                          <a:effectLst/>
                          <a:latin typeface="Meiryo UI" panose="020B0604030504040204" pitchFamily="50" charset="-128"/>
                          <a:ea typeface="Meiryo UI" panose="020B0604030504040204" pitchFamily="50" charset="-128"/>
                        </a:rPr>
                        <a:t> 重篤案件対応の情報提供</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1</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0</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0</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1</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0</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1"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extLst>
                  <a:ext uri="{0D108BD9-81ED-4DB2-BD59-A6C34878D82A}">
                    <a16:rowId xmlns:a16="http://schemas.microsoft.com/office/drawing/2014/main" val="419969231"/>
                  </a:ext>
                </a:extLst>
              </a:tr>
              <a:tr h="234000">
                <a:tc vMerge="1">
                  <a:txBody>
                    <a:bodyPr/>
                    <a:lstStyle/>
                    <a:p>
                      <a:endParaRPr kumimoji="1" lang="ja-JP" altLang="en-US"/>
                    </a:p>
                  </a:txBody>
                  <a:tcPr/>
                </a:tc>
                <a:tc>
                  <a:txBody>
                    <a:bodyPr/>
                    <a:lstStyle/>
                    <a:p>
                      <a:pPr algn="l" fontAlgn="ctr"/>
                      <a:r>
                        <a:rPr lang="ja-JP" altLang="en-US" sz="1150" u="none" strike="noStrike" dirty="0">
                          <a:solidFill>
                            <a:schemeClr val="tx1"/>
                          </a:solidFill>
                          <a:effectLst/>
                          <a:latin typeface="Meiryo UI" panose="020B0604030504040204" pitchFamily="50" charset="-128"/>
                          <a:ea typeface="Meiryo UI" panose="020B0604030504040204" pitchFamily="50" charset="-128"/>
                        </a:rPr>
                        <a:t> 状況の把握・情報整理</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2</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3</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6</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4</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0"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tc>
                  <a:txBody>
                    <a:bodyPr/>
                    <a:lstStyle/>
                    <a:p>
                      <a:pPr algn="r" fontAlgn="ctr"/>
                      <a:r>
                        <a:rPr lang="en-US" altLang="ja-JP" sz="1150" u="none" strike="noStrike" dirty="0">
                          <a:solidFill>
                            <a:schemeClr val="tx1"/>
                          </a:solidFill>
                          <a:effectLst/>
                          <a:latin typeface="Meiryo UI" panose="020B0604030504040204" pitchFamily="50" charset="-128"/>
                          <a:ea typeface="Meiryo UI" panose="020B0604030504040204" pitchFamily="50" charset="-128"/>
                        </a:rPr>
                        <a:t>16</a:t>
                      </a:r>
                      <a:r>
                        <a:rPr lang="ja-JP" altLang="en-US" sz="1150" u="none" strike="noStrike" dirty="0">
                          <a:solidFill>
                            <a:schemeClr val="tx1"/>
                          </a:solidFill>
                          <a:effectLst/>
                          <a:latin typeface="Meiryo UI" panose="020B0604030504040204" pitchFamily="50" charset="-128"/>
                          <a:ea typeface="Meiryo UI" panose="020B0604030504040204" pitchFamily="50" charset="-128"/>
                        </a:rPr>
                        <a:t>件</a:t>
                      </a:r>
                      <a:endParaRPr lang="ja-JP" altLang="en-US" sz="1150" b="1" i="0" u="none" strike="noStrike" dirty="0">
                        <a:solidFill>
                          <a:schemeClr val="tx1"/>
                        </a:solidFill>
                        <a:effectLst/>
                        <a:latin typeface="Meiryo UI" panose="020B0604030504040204" pitchFamily="50" charset="-128"/>
                        <a:ea typeface="Meiryo UI" panose="020B0604030504040204" pitchFamily="50" charset="-128"/>
                      </a:endParaRPr>
                    </a:p>
                  </a:txBody>
                  <a:tcPr marL="7304" marR="7304" marT="7304" marB="0" anchor="ctr"/>
                </a:tc>
                <a:extLst>
                  <a:ext uri="{0D108BD9-81ED-4DB2-BD59-A6C34878D82A}">
                    <a16:rowId xmlns:a16="http://schemas.microsoft.com/office/drawing/2014/main" val="1528522908"/>
                  </a:ext>
                </a:extLst>
              </a:tr>
            </a:tbl>
          </a:graphicData>
        </a:graphic>
      </p:graphicFrame>
    </p:spTree>
    <p:extLst>
      <p:ext uri="{BB962C8B-B14F-4D97-AF65-F5344CB8AC3E}">
        <p14:creationId xmlns:p14="http://schemas.microsoft.com/office/powerpoint/2010/main" val="247543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BECBC553-989B-4B5D-9F98-C0125026177A}"/>
              </a:ext>
            </a:extLst>
          </p:cNvPr>
          <p:cNvGrpSpPr/>
          <p:nvPr/>
        </p:nvGrpSpPr>
        <p:grpSpPr>
          <a:xfrm>
            <a:off x="76389" y="1192569"/>
            <a:ext cx="9000000" cy="5580000"/>
            <a:chOff x="6115122" y="3846195"/>
            <a:chExt cx="2953216" cy="6189150"/>
          </a:xfrm>
        </p:grpSpPr>
        <p:sp>
          <p:nvSpPr>
            <p:cNvPr id="43" name="サブタイトル 2">
              <a:extLst>
                <a:ext uri="{FF2B5EF4-FFF2-40B4-BE49-F238E27FC236}">
                  <a16:creationId xmlns:a16="http://schemas.microsoft.com/office/drawing/2014/main" id="{5FEC74E8-7143-4362-903F-62AF0AD73522}"/>
                </a:ext>
              </a:extLst>
            </p:cNvPr>
            <p:cNvSpPr txBox="1">
              <a:spLocks/>
            </p:cNvSpPr>
            <p:nvPr/>
          </p:nvSpPr>
          <p:spPr>
            <a:xfrm>
              <a:off x="6115122" y="3846195"/>
              <a:ext cx="2953216" cy="6189150"/>
            </a:xfrm>
            <a:prstGeom prst="rect">
              <a:avLst/>
            </a:prstGeom>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1400" dirty="0">
                <a:solidFill>
                  <a:schemeClr val="tx1"/>
                </a:solidFill>
              </a:endParaRPr>
            </a:p>
          </p:txBody>
        </p:sp>
        <p:sp>
          <p:nvSpPr>
            <p:cNvPr id="44" name="正方形/長方形 43">
              <a:extLst>
                <a:ext uri="{FF2B5EF4-FFF2-40B4-BE49-F238E27FC236}">
                  <a16:creationId xmlns:a16="http://schemas.microsoft.com/office/drawing/2014/main" id="{4D2A2B85-19BF-4CE5-9E48-D746E4A6B1F4}"/>
                </a:ext>
              </a:extLst>
            </p:cNvPr>
            <p:cNvSpPr/>
            <p:nvPr/>
          </p:nvSpPr>
          <p:spPr>
            <a:xfrm>
              <a:off x="6148960" y="3955030"/>
              <a:ext cx="2894152" cy="60294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900" dirty="0">
                  <a:latin typeface="Meiryo UI" panose="020B0604030504040204" pitchFamily="50" charset="-128"/>
                  <a:ea typeface="Meiryo UI" panose="020B0604030504040204" pitchFamily="50" charset="-128"/>
                </a:rPr>
                <a:t>　</a:t>
              </a:r>
            </a:p>
          </p:txBody>
        </p:sp>
      </p:grpSp>
      <p:sp>
        <p:nvSpPr>
          <p:cNvPr id="80" name="角丸四角形 14">
            <a:extLst>
              <a:ext uri="{FF2B5EF4-FFF2-40B4-BE49-F238E27FC236}">
                <a16:creationId xmlns:a16="http://schemas.microsoft.com/office/drawing/2014/main" id="{04AB807D-15E1-46A3-9011-99E1373C40A5}"/>
              </a:ext>
            </a:extLst>
          </p:cNvPr>
          <p:cNvSpPr/>
          <p:nvPr/>
        </p:nvSpPr>
        <p:spPr>
          <a:xfrm>
            <a:off x="5081327" y="4415164"/>
            <a:ext cx="108000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医科診療所</a:t>
            </a:r>
            <a:r>
              <a:rPr lang="en-US" altLang="ja-JP" sz="1000" dirty="0">
                <a:solidFill>
                  <a:schemeClr val="tx1"/>
                </a:solidFill>
                <a:latin typeface="Meiryo UI" panose="020B0604030504040204" pitchFamily="50" charset="-128"/>
                <a:ea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60" name="角丸四角形 14">
            <a:extLst>
              <a:ext uri="{FF2B5EF4-FFF2-40B4-BE49-F238E27FC236}">
                <a16:creationId xmlns:a16="http://schemas.microsoft.com/office/drawing/2014/main" id="{C6545170-4E6E-4C66-B955-FEDD8961721A}"/>
              </a:ext>
            </a:extLst>
          </p:cNvPr>
          <p:cNvSpPr/>
          <p:nvPr/>
        </p:nvSpPr>
        <p:spPr>
          <a:xfrm>
            <a:off x="179510" y="1590968"/>
            <a:ext cx="4860000" cy="2664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lang="ja-JP" altLang="en-US" sz="1200" b="1" dirty="0">
                <a:solidFill>
                  <a:schemeClr val="tx1"/>
                </a:solidFill>
                <a:latin typeface="Meiryo UI" panose="020B0604030504040204" pitchFamily="50" charset="-128"/>
                <a:ea typeface="Meiryo UI" panose="020B0604030504040204" pitchFamily="50" charset="-128"/>
              </a:rPr>
              <a:t>診療所を対象に受入れ環境整備にかかる補助を行うことで、府内全体の</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外国人患者受入れ医療機関の拡充を図る。</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（令和６年度：病院を中心に</a:t>
            </a:r>
            <a:r>
              <a:rPr lang="en-US" altLang="ja-JP" sz="1200" b="1" dirty="0">
                <a:solidFill>
                  <a:schemeClr val="tx1"/>
                </a:solidFill>
                <a:latin typeface="Meiryo UI" panose="020B0604030504040204" pitchFamily="50" charset="-128"/>
                <a:ea typeface="Meiryo UI" panose="020B0604030504040204" pitchFamily="50" charset="-128"/>
              </a:rPr>
              <a:t>45</a:t>
            </a:r>
            <a:r>
              <a:rPr lang="ja-JP" altLang="en-US" sz="1200" b="1" dirty="0">
                <a:solidFill>
                  <a:schemeClr val="tx1"/>
                </a:solidFill>
                <a:latin typeface="Meiryo UI" panose="020B0604030504040204" pitchFamily="50" charset="-128"/>
                <a:ea typeface="Meiryo UI" panose="020B0604030504040204" pitchFamily="50" charset="-128"/>
              </a:rPr>
              <a:t>施設が申請⇒厚労省リストに登録）</a:t>
            </a:r>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補助対象施設</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外国人患者を受け入れるために院内環境整備等を行い、</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「外国人患者受入れ医療機関とりまとめリスト」に掲載する府内診療所</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補助対象費用</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医療通訳を行うための備品の購入に要する費用</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補助基準額</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200</a:t>
            </a:r>
            <a:r>
              <a:rPr lang="ja-JP" altLang="en-US" sz="1200" dirty="0">
                <a:solidFill>
                  <a:schemeClr val="tx1"/>
                </a:solidFill>
                <a:latin typeface="Meiryo UI" panose="020B0604030504040204" pitchFamily="50" charset="-128"/>
                <a:ea typeface="Meiryo UI" panose="020B0604030504040204" pitchFamily="50" charset="-128"/>
              </a:rPr>
              <a:t>千円</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１施設あたり</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交付申請期間</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令和７年４月</a:t>
            </a:r>
            <a:r>
              <a:rPr lang="en-US" altLang="ja-JP" sz="1200" dirty="0">
                <a:solidFill>
                  <a:schemeClr val="tx1"/>
                </a:solidFill>
                <a:latin typeface="Meiryo UI" panose="020B0604030504040204" pitchFamily="50" charset="-128"/>
                <a:ea typeface="Meiryo UI" panose="020B0604030504040204" pitchFamily="50" charset="-128"/>
              </a:rPr>
              <a:t>14</a:t>
            </a:r>
            <a:r>
              <a:rPr lang="ja-JP" altLang="en-US" sz="1200" dirty="0">
                <a:solidFill>
                  <a:schemeClr val="tx1"/>
                </a:solidFill>
                <a:latin typeface="Meiryo UI" panose="020B0604030504040204" pitchFamily="50" charset="-128"/>
                <a:ea typeface="Meiryo UI" panose="020B0604030504040204" pitchFamily="50" charset="-128"/>
              </a:rPr>
              <a:t>日～令和７年５月７日</a:t>
            </a: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78" name="角丸四角形 14">
            <a:extLst>
              <a:ext uri="{FF2B5EF4-FFF2-40B4-BE49-F238E27FC236}">
                <a16:creationId xmlns:a16="http://schemas.microsoft.com/office/drawing/2014/main" id="{20F927D5-DD17-4E5A-A4AA-B49F158885E8}"/>
              </a:ext>
            </a:extLst>
          </p:cNvPr>
          <p:cNvSpPr/>
          <p:nvPr/>
        </p:nvSpPr>
        <p:spPr>
          <a:xfrm>
            <a:off x="160924" y="4414056"/>
            <a:ext cx="4860000" cy="2304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交付申請総額：</a:t>
            </a:r>
            <a:r>
              <a:rPr lang="en-US" altLang="ja-JP" sz="1200" dirty="0">
                <a:solidFill>
                  <a:schemeClr val="tx1"/>
                </a:solidFill>
                <a:latin typeface="Meiryo UI" panose="020B0604030504040204" pitchFamily="50" charset="-128"/>
                <a:ea typeface="Meiryo UI" panose="020B0604030504040204" pitchFamily="50" charset="-128"/>
              </a:rPr>
              <a:t>30,086</a:t>
            </a:r>
            <a:r>
              <a:rPr lang="ja-JP" altLang="en-US" sz="1200" dirty="0">
                <a:solidFill>
                  <a:schemeClr val="tx1"/>
                </a:solidFill>
                <a:latin typeface="Meiryo UI" panose="020B0604030504040204" pitchFamily="50" charset="-128"/>
                <a:ea typeface="Meiryo UI" panose="020B0604030504040204" pitchFamily="50" charset="-128"/>
              </a:rPr>
              <a:t>千円（予算額＋</a:t>
            </a:r>
            <a:r>
              <a:rPr lang="en-US" altLang="ja-JP" sz="1200" dirty="0">
                <a:solidFill>
                  <a:schemeClr val="tx1"/>
                </a:solidFill>
                <a:latin typeface="Meiryo UI" panose="020B0604030504040204" pitchFamily="50" charset="-128"/>
                <a:ea typeface="Meiryo UI" panose="020B0604030504040204" pitchFamily="50" charset="-128"/>
              </a:rPr>
              <a:t>10,086</a:t>
            </a:r>
            <a:r>
              <a:rPr lang="ja-JP" altLang="en-US" sz="1200" dirty="0">
                <a:solidFill>
                  <a:schemeClr val="tx1"/>
                </a:solidFill>
                <a:latin typeface="Meiryo UI" panose="020B0604030504040204" pitchFamily="50" charset="-128"/>
                <a:ea typeface="Meiryo UI" panose="020B0604030504040204" pitchFamily="50" charset="-128"/>
              </a:rPr>
              <a:t>千円）</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b="1" u="sng" dirty="0">
                <a:solidFill>
                  <a:schemeClr val="tx1"/>
                </a:solidFill>
                <a:latin typeface="Meiryo UI" panose="020B0604030504040204" pitchFamily="50" charset="-128"/>
                <a:ea typeface="Meiryo UI" panose="020B0604030504040204" pitchFamily="50" charset="-128"/>
              </a:rPr>
              <a:t>１施設当たりの交付決定上限額（</a:t>
            </a:r>
            <a:r>
              <a:rPr lang="en-US" altLang="ja-JP" sz="1200" b="1" u="sng" dirty="0">
                <a:solidFill>
                  <a:schemeClr val="tx1"/>
                </a:solidFill>
                <a:latin typeface="Meiryo UI" panose="020B0604030504040204" pitchFamily="50" charset="-128"/>
                <a:ea typeface="Meiryo UI" panose="020B0604030504040204" pitchFamily="50" charset="-128"/>
              </a:rPr>
              <a:t>121</a:t>
            </a:r>
            <a:r>
              <a:rPr lang="ja-JP" altLang="en-US" sz="1200" b="1" u="sng" dirty="0">
                <a:solidFill>
                  <a:schemeClr val="tx1"/>
                </a:solidFill>
                <a:latin typeface="Meiryo UI" panose="020B0604030504040204" pitchFamily="50" charset="-128"/>
                <a:ea typeface="Meiryo UI" panose="020B0604030504040204" pitchFamily="50" charset="-128"/>
              </a:rPr>
              <a:t>千円）を設定し、交付決定</a:t>
            </a:r>
            <a:endParaRPr lang="en-US" altLang="ja-JP" sz="1200" b="1" u="sng" dirty="0">
              <a:solidFill>
                <a:schemeClr val="tx1"/>
              </a:solidFill>
              <a:latin typeface="Meiryo UI" panose="020B0604030504040204" pitchFamily="50" charset="-128"/>
              <a:ea typeface="Meiryo UI" panose="020B0604030504040204" pitchFamily="50" charset="-128"/>
            </a:endParaRPr>
          </a:p>
          <a:p>
            <a:endParaRPr lang="en-US" altLang="ja-JP" sz="1200" b="1" u="sng" dirty="0">
              <a:solidFill>
                <a:schemeClr val="tx1"/>
              </a:solidFill>
              <a:latin typeface="Meiryo UI" panose="020B0604030504040204" pitchFamily="50" charset="-128"/>
              <a:ea typeface="Meiryo UI" panose="020B0604030504040204" pitchFamily="50" charset="-128"/>
            </a:endParaRPr>
          </a:p>
          <a:p>
            <a:endParaRPr lang="en-US" altLang="ja-JP" sz="1200" b="1" u="sng" dirty="0">
              <a:solidFill>
                <a:schemeClr val="tx1"/>
              </a:solidFill>
              <a:latin typeface="Meiryo UI" panose="020B0604030504040204" pitchFamily="50" charset="-128"/>
              <a:ea typeface="Meiryo UI" panose="020B0604030504040204" pitchFamily="50" charset="-128"/>
            </a:endParaRPr>
          </a:p>
          <a:p>
            <a:endParaRPr lang="en-US" altLang="ja-JP" sz="1200" b="1" u="sng" dirty="0">
              <a:solidFill>
                <a:schemeClr val="tx1"/>
              </a:solidFill>
              <a:latin typeface="Meiryo UI" panose="020B0604030504040204" pitchFamily="50" charset="-128"/>
              <a:ea typeface="Meiryo UI" panose="020B0604030504040204" pitchFamily="50" charset="-128"/>
            </a:endParaRPr>
          </a:p>
          <a:p>
            <a:endParaRPr lang="en-US" altLang="ja-JP" sz="1200" b="1" u="sng" dirty="0">
              <a:solidFill>
                <a:schemeClr val="tx1"/>
              </a:solidFill>
              <a:latin typeface="Meiryo UI" panose="020B0604030504040204" pitchFamily="50" charset="-128"/>
              <a:ea typeface="Meiryo UI" panose="020B0604030504040204" pitchFamily="50" charset="-128"/>
            </a:endParaRPr>
          </a:p>
          <a:p>
            <a:endParaRPr lang="en-US" altLang="ja-JP" sz="1200" b="1" u="sng" dirty="0">
              <a:solidFill>
                <a:schemeClr val="tx1"/>
              </a:solidFill>
              <a:latin typeface="Meiryo UI" panose="020B0604030504040204" pitchFamily="50" charset="-128"/>
              <a:ea typeface="Meiryo UI" panose="020B0604030504040204" pitchFamily="50" charset="-128"/>
            </a:endParaRPr>
          </a:p>
          <a:p>
            <a:endParaRPr lang="en-US" altLang="ja-JP" sz="1200" b="1" u="sng"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交付予定施設数：</a:t>
            </a:r>
            <a:r>
              <a:rPr lang="en-US" altLang="ja-JP" sz="1200" dirty="0">
                <a:solidFill>
                  <a:schemeClr val="tx1"/>
                </a:solidFill>
                <a:latin typeface="Meiryo UI" panose="020B0604030504040204" pitchFamily="50" charset="-128"/>
                <a:ea typeface="Meiryo UI" panose="020B0604030504040204" pitchFamily="50" charset="-128"/>
              </a:rPr>
              <a:t>171</a:t>
            </a:r>
            <a:r>
              <a:rPr lang="ja-JP" altLang="en-US" sz="1200" dirty="0">
                <a:solidFill>
                  <a:schemeClr val="tx1"/>
                </a:solidFill>
                <a:latin typeface="Meiryo UI" panose="020B0604030504040204" pitchFamily="50" charset="-128"/>
                <a:ea typeface="Meiryo UI" panose="020B0604030504040204" pitchFamily="50" charset="-128"/>
              </a:rPr>
              <a:t>施設（医科：</a:t>
            </a:r>
            <a:r>
              <a:rPr lang="en-US" altLang="ja-JP" sz="1200" dirty="0">
                <a:solidFill>
                  <a:schemeClr val="tx1"/>
                </a:solidFill>
                <a:latin typeface="Meiryo UI" panose="020B0604030504040204" pitchFamily="50" charset="-128"/>
                <a:ea typeface="Meiryo UI" panose="020B0604030504040204" pitchFamily="50" charset="-128"/>
              </a:rPr>
              <a:t>57</a:t>
            </a:r>
            <a:r>
              <a:rPr lang="ja-JP" altLang="en-US" sz="1200" dirty="0">
                <a:solidFill>
                  <a:schemeClr val="tx1"/>
                </a:solidFill>
                <a:latin typeface="Meiryo UI" panose="020B0604030504040204" pitchFamily="50" charset="-128"/>
                <a:ea typeface="Meiryo UI" panose="020B0604030504040204" pitchFamily="50" charset="-128"/>
              </a:rPr>
              <a:t>施設、歯科：</a:t>
            </a:r>
            <a:r>
              <a:rPr lang="en-US" altLang="ja-JP" sz="1200" dirty="0">
                <a:solidFill>
                  <a:schemeClr val="tx1"/>
                </a:solidFill>
                <a:latin typeface="Meiryo UI" panose="020B0604030504040204" pitchFamily="50" charset="-128"/>
                <a:ea typeface="Meiryo UI" panose="020B0604030504040204" pitchFamily="50" charset="-128"/>
              </a:rPr>
              <a:t>114</a:t>
            </a:r>
            <a:r>
              <a:rPr lang="ja-JP" altLang="en-US" sz="1200" dirty="0">
                <a:solidFill>
                  <a:schemeClr val="tx1"/>
                </a:solidFill>
                <a:latin typeface="Meiryo UI" panose="020B0604030504040204" pitchFamily="50" charset="-128"/>
                <a:ea typeface="Meiryo UI" panose="020B0604030504040204" pitchFamily="50" charset="-128"/>
              </a:rPr>
              <a:t>施設）</a:t>
            </a:r>
          </a:p>
          <a:p>
            <a:endParaRPr lang="en-US" altLang="ja-JP" sz="1200" b="1" u="sng"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endParaRPr>
          </a:p>
          <a:p>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2" name="矢印: 下 1">
            <a:extLst>
              <a:ext uri="{FF2B5EF4-FFF2-40B4-BE49-F238E27FC236}">
                <a16:creationId xmlns:a16="http://schemas.microsoft.com/office/drawing/2014/main" id="{535F1294-B372-4C62-83C4-1A8CBCB737A8}"/>
              </a:ext>
            </a:extLst>
          </p:cNvPr>
          <p:cNvSpPr/>
          <p:nvPr/>
        </p:nvSpPr>
        <p:spPr>
          <a:xfrm>
            <a:off x="2110389" y="4885078"/>
            <a:ext cx="432000" cy="2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5" name="表 6">
            <a:extLst>
              <a:ext uri="{FF2B5EF4-FFF2-40B4-BE49-F238E27FC236}">
                <a16:creationId xmlns:a16="http://schemas.microsoft.com/office/drawing/2014/main" id="{75A12FE0-406B-4150-899E-24CDAFFE7AA6}"/>
              </a:ext>
            </a:extLst>
          </p:cNvPr>
          <p:cNvGraphicFramePr>
            <a:graphicFrameLocks noGrp="1"/>
          </p:cNvGraphicFramePr>
          <p:nvPr>
            <p:extLst>
              <p:ext uri="{D42A27DB-BD31-4B8C-83A1-F6EECF244321}">
                <p14:modId xmlns:p14="http://schemas.microsoft.com/office/powerpoint/2010/main" val="4083671811"/>
              </p:ext>
            </p:extLst>
          </p:nvPr>
        </p:nvGraphicFramePr>
        <p:xfrm>
          <a:off x="243302" y="5448372"/>
          <a:ext cx="4274010" cy="948000"/>
        </p:xfrm>
        <a:graphic>
          <a:graphicData uri="http://schemas.openxmlformats.org/drawingml/2006/table">
            <a:tbl>
              <a:tblPr firstRow="1" bandRow="1">
                <a:tableStyleId>{5C22544A-7EE6-4342-B048-85BDC9FD1C3A}</a:tableStyleId>
              </a:tblPr>
              <a:tblGrid>
                <a:gridCol w="2137005">
                  <a:extLst>
                    <a:ext uri="{9D8B030D-6E8A-4147-A177-3AD203B41FA5}">
                      <a16:colId xmlns:a16="http://schemas.microsoft.com/office/drawing/2014/main" val="1971550137"/>
                    </a:ext>
                  </a:extLst>
                </a:gridCol>
                <a:gridCol w="2137005">
                  <a:extLst>
                    <a:ext uri="{9D8B030D-6E8A-4147-A177-3AD203B41FA5}">
                      <a16:colId xmlns:a16="http://schemas.microsoft.com/office/drawing/2014/main" val="525024207"/>
                    </a:ext>
                  </a:extLst>
                </a:gridCol>
              </a:tblGrid>
              <a:tr h="324000">
                <a:tc>
                  <a:txBody>
                    <a:bodyPr/>
                    <a:lstStyle/>
                    <a:p>
                      <a:pPr algn="ctr"/>
                      <a:r>
                        <a:rPr kumimoji="1" lang="ja-JP" altLang="en-US" sz="1200" dirty="0">
                          <a:latin typeface="Meiryo UI" panose="020B0604030504040204" pitchFamily="50" charset="-128"/>
                          <a:ea typeface="Meiryo UI" panose="020B0604030504040204" pitchFamily="50" charset="-128"/>
                        </a:rPr>
                        <a:t>申請額</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交付決定額</a:t>
                      </a:r>
                    </a:p>
                  </a:txBody>
                  <a:tcPr/>
                </a:tc>
                <a:extLst>
                  <a:ext uri="{0D108BD9-81ED-4DB2-BD59-A6C34878D82A}">
                    <a16:rowId xmlns:a16="http://schemas.microsoft.com/office/drawing/2014/main" val="1716474571"/>
                  </a:ext>
                </a:extLst>
              </a:tr>
              <a:tr h="312000">
                <a:tc>
                  <a:txBody>
                    <a:bodyPr/>
                    <a:lstStyle/>
                    <a:p>
                      <a:pPr algn="ctr"/>
                      <a:r>
                        <a:rPr kumimoji="1" lang="en-US" altLang="ja-JP" sz="1200" dirty="0">
                          <a:latin typeface="Meiryo UI" panose="020B0604030504040204" pitchFamily="50" charset="-128"/>
                          <a:ea typeface="Meiryo UI" panose="020B0604030504040204" pitchFamily="50" charset="-128"/>
                        </a:rPr>
                        <a:t>121</a:t>
                      </a:r>
                      <a:r>
                        <a:rPr kumimoji="1" lang="ja-JP" altLang="en-US" sz="1200" dirty="0">
                          <a:latin typeface="Meiryo UI" panose="020B0604030504040204" pitchFamily="50" charset="-128"/>
                          <a:ea typeface="Meiryo UI" panose="020B0604030504040204" pitchFamily="50" charset="-128"/>
                        </a:rPr>
                        <a:t>千円以下</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申請額と同額</a:t>
                      </a:r>
                    </a:p>
                  </a:txBody>
                  <a:tcPr/>
                </a:tc>
                <a:extLst>
                  <a:ext uri="{0D108BD9-81ED-4DB2-BD59-A6C34878D82A}">
                    <a16:rowId xmlns:a16="http://schemas.microsoft.com/office/drawing/2014/main" val="2110008303"/>
                  </a:ext>
                </a:extLst>
              </a:tr>
              <a:tr h="312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121</a:t>
                      </a:r>
                      <a:r>
                        <a:rPr kumimoji="1" lang="ja-JP" altLang="en-US" sz="1200" dirty="0">
                          <a:latin typeface="Meiryo UI" panose="020B0604030504040204" pitchFamily="50" charset="-128"/>
                          <a:ea typeface="Meiryo UI" panose="020B0604030504040204" pitchFamily="50" charset="-128"/>
                        </a:rPr>
                        <a:t>千円超</a:t>
                      </a: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121</a:t>
                      </a:r>
                      <a:r>
                        <a:rPr kumimoji="1" lang="ja-JP" altLang="en-US" sz="1200" dirty="0">
                          <a:latin typeface="Meiryo UI" panose="020B0604030504040204" pitchFamily="50" charset="-128"/>
                          <a:ea typeface="Meiryo UI" panose="020B0604030504040204" pitchFamily="50" charset="-128"/>
                        </a:rPr>
                        <a:t>千円</a:t>
                      </a:r>
                    </a:p>
                  </a:txBody>
                  <a:tcPr/>
                </a:tc>
                <a:extLst>
                  <a:ext uri="{0D108BD9-81ED-4DB2-BD59-A6C34878D82A}">
                    <a16:rowId xmlns:a16="http://schemas.microsoft.com/office/drawing/2014/main" val="2159903353"/>
                  </a:ext>
                </a:extLst>
              </a:tr>
            </a:tbl>
          </a:graphicData>
        </a:graphic>
      </p:graphicFrame>
      <p:sp>
        <p:nvSpPr>
          <p:cNvPr id="79" name="角丸四角形 14">
            <a:extLst>
              <a:ext uri="{FF2B5EF4-FFF2-40B4-BE49-F238E27FC236}">
                <a16:creationId xmlns:a16="http://schemas.microsoft.com/office/drawing/2014/main" id="{6CBF93E5-8574-4D03-A9E7-D53F256E5D14}"/>
              </a:ext>
            </a:extLst>
          </p:cNvPr>
          <p:cNvSpPr/>
          <p:nvPr/>
        </p:nvSpPr>
        <p:spPr>
          <a:xfrm>
            <a:off x="5480698" y="4081152"/>
            <a:ext cx="2880000" cy="25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ctr"/>
            <a:r>
              <a:rPr lang="ja-JP" altLang="en-US" sz="1100" b="1" dirty="0">
                <a:solidFill>
                  <a:schemeClr val="tx1"/>
                </a:solidFill>
                <a:latin typeface="Meiryo UI" panose="020B0604030504040204" pitchFamily="50" charset="-128"/>
                <a:ea typeface="Meiryo UI" panose="020B0604030504040204" pitchFamily="50" charset="-128"/>
              </a:rPr>
              <a:t>医療圏別交付予定施設数（医科・歯科別）</a:t>
            </a:r>
          </a:p>
        </p:txBody>
      </p:sp>
      <p:sp>
        <p:nvSpPr>
          <p:cNvPr id="10" name="正方形/長方形 9">
            <a:extLst>
              <a:ext uri="{FF2B5EF4-FFF2-40B4-BE49-F238E27FC236}">
                <a16:creationId xmlns:a16="http://schemas.microsoft.com/office/drawing/2014/main" id="{F18D6C63-FC5A-44F4-9276-083E0546CA28}"/>
              </a:ext>
            </a:extLst>
          </p:cNvPr>
          <p:cNvSpPr/>
          <p:nvPr/>
        </p:nvSpPr>
        <p:spPr>
          <a:xfrm>
            <a:off x="4940698" y="4047699"/>
            <a:ext cx="3960000" cy="2592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 name="テキスト ボックス 81">
            <a:extLst>
              <a:ext uri="{FF2B5EF4-FFF2-40B4-BE49-F238E27FC236}">
                <a16:creationId xmlns:a16="http://schemas.microsoft.com/office/drawing/2014/main" id="{A2F75CB0-4AF3-4A7B-9BA4-B9B2E2D05C1F}"/>
              </a:ext>
            </a:extLst>
          </p:cNvPr>
          <p:cNvSpPr txBox="1"/>
          <p:nvPr/>
        </p:nvSpPr>
        <p:spPr>
          <a:xfrm>
            <a:off x="5300698" y="1438017"/>
            <a:ext cx="3240000" cy="261610"/>
          </a:xfrm>
          <a:prstGeom prst="rect">
            <a:avLst/>
          </a:prstGeom>
          <a:noFill/>
        </p:spPr>
        <p:txBody>
          <a:bodyPr wrap="square">
            <a:spAutoFit/>
          </a:bodyPr>
          <a:lstStyle/>
          <a:p>
            <a:pPr algn="ctr"/>
            <a:r>
              <a:rPr lang="ja-JP" altLang="en-US" sz="1100" b="1" dirty="0">
                <a:latin typeface="Meiryo UI" panose="020B0604030504040204" pitchFamily="50" charset="-128"/>
                <a:ea typeface="Meiryo UI" panose="020B0604030504040204" pitchFamily="50" charset="-128"/>
              </a:rPr>
              <a:t>大阪府内の外国人患者受入れ体制</a:t>
            </a:r>
          </a:p>
        </p:txBody>
      </p:sp>
      <p:sp>
        <p:nvSpPr>
          <p:cNvPr id="83" name="正方形/長方形 82">
            <a:extLst>
              <a:ext uri="{FF2B5EF4-FFF2-40B4-BE49-F238E27FC236}">
                <a16:creationId xmlns:a16="http://schemas.microsoft.com/office/drawing/2014/main" id="{6A8D49D3-F7DB-4034-ABB4-10C08E6E7A4D}"/>
              </a:ext>
            </a:extLst>
          </p:cNvPr>
          <p:cNvSpPr/>
          <p:nvPr/>
        </p:nvSpPr>
        <p:spPr>
          <a:xfrm>
            <a:off x="4940698" y="1382801"/>
            <a:ext cx="3960000" cy="2592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D62EEAEC-A774-4FCE-BF14-D64694820FD3}"/>
              </a:ext>
            </a:extLst>
          </p:cNvPr>
          <p:cNvGrpSpPr/>
          <p:nvPr/>
        </p:nvGrpSpPr>
        <p:grpSpPr>
          <a:xfrm>
            <a:off x="5021745" y="2283743"/>
            <a:ext cx="731228" cy="1631216"/>
            <a:chOff x="5366101" y="2296759"/>
            <a:chExt cx="731228" cy="1631216"/>
          </a:xfrm>
        </p:grpSpPr>
        <p:sp>
          <p:nvSpPr>
            <p:cNvPr id="84" name="テキスト ボックス 83">
              <a:extLst>
                <a:ext uri="{FF2B5EF4-FFF2-40B4-BE49-F238E27FC236}">
                  <a16:creationId xmlns:a16="http://schemas.microsoft.com/office/drawing/2014/main" id="{372EA769-3C5D-4EA0-9635-E29ECD28264D}"/>
                </a:ext>
              </a:extLst>
            </p:cNvPr>
            <p:cNvSpPr txBox="1"/>
            <p:nvPr/>
          </p:nvSpPr>
          <p:spPr>
            <a:xfrm>
              <a:off x="5366101" y="2296759"/>
              <a:ext cx="338554" cy="1631216"/>
            </a:xfrm>
            <a:prstGeom prst="rect">
              <a:avLst/>
            </a:prstGeom>
            <a:noFill/>
          </p:spPr>
          <p:txBody>
            <a:bodyPr vert="horz" wrap="square" anchor="ctr">
              <a:spAutoFit/>
            </a:bodyPr>
            <a:lstStyle/>
            <a:p>
              <a:pPr algn="ctr"/>
              <a:r>
                <a:rPr lang="ja-JP" altLang="en-US" sz="1000" b="1" dirty="0">
                  <a:latin typeface="Meiryo UI" panose="020B0604030504040204" pitchFamily="50" charset="-128"/>
                  <a:ea typeface="Meiryo UI" panose="020B0604030504040204" pitchFamily="50" charset="-128"/>
                </a:rPr>
                <a:t>補助金交付施設が追加</a:t>
              </a:r>
            </a:p>
          </p:txBody>
        </p:sp>
        <p:grpSp>
          <p:nvGrpSpPr>
            <p:cNvPr id="17" name="グループ化 16">
              <a:extLst>
                <a:ext uri="{FF2B5EF4-FFF2-40B4-BE49-F238E27FC236}">
                  <a16:creationId xmlns:a16="http://schemas.microsoft.com/office/drawing/2014/main" id="{2A4DF9F7-4EEA-4997-B9D1-65869E092F49}"/>
                </a:ext>
              </a:extLst>
            </p:cNvPr>
            <p:cNvGrpSpPr/>
            <p:nvPr/>
          </p:nvGrpSpPr>
          <p:grpSpPr>
            <a:xfrm>
              <a:off x="5719214" y="3290905"/>
              <a:ext cx="378115" cy="576000"/>
              <a:chOff x="5885566" y="3313892"/>
              <a:chExt cx="378115" cy="576000"/>
            </a:xfrm>
          </p:grpSpPr>
          <p:sp>
            <p:nvSpPr>
              <p:cNvPr id="15" name="矢印: 右 14">
                <a:extLst>
                  <a:ext uri="{FF2B5EF4-FFF2-40B4-BE49-F238E27FC236}">
                    <a16:creationId xmlns:a16="http://schemas.microsoft.com/office/drawing/2014/main" id="{55A988FA-76D4-4AEF-8FFD-A8477F44B5BA}"/>
                  </a:ext>
                </a:extLst>
              </p:cNvPr>
              <p:cNvSpPr/>
              <p:nvPr/>
            </p:nvSpPr>
            <p:spPr>
              <a:xfrm>
                <a:off x="5885566" y="3498184"/>
                <a:ext cx="180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左中かっこ 15">
                <a:extLst>
                  <a:ext uri="{FF2B5EF4-FFF2-40B4-BE49-F238E27FC236}">
                    <a16:creationId xmlns:a16="http://schemas.microsoft.com/office/drawing/2014/main" id="{31832EA3-BAC3-4FAF-BD0D-064EEDD0817F}"/>
                  </a:ext>
                </a:extLst>
              </p:cNvPr>
              <p:cNvSpPr/>
              <p:nvPr/>
            </p:nvSpPr>
            <p:spPr>
              <a:xfrm>
                <a:off x="6138269" y="3313892"/>
                <a:ext cx="125412" cy="576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grpSp>
      <p:sp>
        <p:nvSpPr>
          <p:cNvPr id="40" name="正方形/長方形 39">
            <a:extLst>
              <a:ext uri="{FF2B5EF4-FFF2-40B4-BE49-F238E27FC236}">
                <a16:creationId xmlns:a16="http://schemas.microsoft.com/office/drawing/2014/main" id="{C05EFCD2-0DC9-46AA-A5E2-80EDD122EB08}"/>
              </a:ext>
            </a:extLst>
          </p:cNvPr>
          <p:cNvSpPr/>
          <p:nvPr/>
        </p:nvSpPr>
        <p:spPr>
          <a:xfrm>
            <a:off x="-6234" y="-4359"/>
            <a:ext cx="9144000" cy="641917"/>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a:latin typeface="HGS創英角ｺﾞｼｯｸUB" panose="020B0900000000000000" pitchFamily="50" charset="-128"/>
                <a:ea typeface="HGS創英角ｺﾞｼｯｸUB" panose="020B0900000000000000" pitchFamily="50" charset="-128"/>
              </a:rPr>
              <a:t>４　外国人受入れ医療機関拡充事業</a:t>
            </a:r>
          </a:p>
          <a:p>
            <a:pPr algn="ctr"/>
            <a:r>
              <a:rPr kumimoji="1" lang="en-US" altLang="ja-JP" sz="1200" u="sng" dirty="0">
                <a:latin typeface="HGS創英角ｺﾞｼｯｸUB" panose="020B0900000000000000" pitchFamily="50" charset="-128"/>
                <a:ea typeface="HGS創英角ｺﾞｼｯｸUB" panose="020B0900000000000000" pitchFamily="50" charset="-128"/>
              </a:rPr>
              <a:t>【R7</a:t>
            </a:r>
            <a:r>
              <a:rPr kumimoji="1" lang="ja-JP" altLang="en-US" sz="1200" u="sng" dirty="0">
                <a:latin typeface="HGS創英角ｺﾞｼｯｸUB" panose="020B0900000000000000" pitchFamily="50" charset="-128"/>
                <a:ea typeface="HGS創英角ｺﾞｼｯｸUB" panose="020B0900000000000000" pitchFamily="50" charset="-128"/>
              </a:rPr>
              <a:t>予算額：</a:t>
            </a:r>
            <a:r>
              <a:rPr kumimoji="1" lang="en-US" altLang="ja-JP" sz="1200" u="sng" dirty="0">
                <a:latin typeface="HGS創英角ｺﾞｼｯｸUB" panose="020B0900000000000000" pitchFamily="50" charset="-128"/>
                <a:ea typeface="HGS創英角ｺﾞｼｯｸUB" panose="020B0900000000000000" pitchFamily="50" charset="-128"/>
              </a:rPr>
              <a:t>2</a:t>
            </a:r>
            <a:r>
              <a:rPr lang="en-US" altLang="ja-JP" sz="1200" u="sng" dirty="0">
                <a:latin typeface="HGS創英角ｺﾞｼｯｸUB" panose="020B0900000000000000" pitchFamily="50" charset="-128"/>
                <a:ea typeface="HGS創英角ｺﾞｼｯｸUB" panose="020B0900000000000000" pitchFamily="50" charset="-128"/>
              </a:rPr>
              <a:t>0,000</a:t>
            </a:r>
            <a:r>
              <a:rPr kumimoji="1" lang="ja-JP" altLang="en-US" sz="1200" u="sng" dirty="0">
                <a:latin typeface="HGS創英角ｺﾞｼｯｸUB" panose="020B0900000000000000" pitchFamily="50" charset="-128"/>
                <a:ea typeface="HGS創英角ｺﾞｼｯｸUB" panose="020B0900000000000000" pitchFamily="50" charset="-128"/>
              </a:rPr>
              <a:t>千円</a:t>
            </a:r>
            <a:r>
              <a:rPr kumimoji="1" lang="en-US" altLang="ja-JP" sz="1200" u="sng" dirty="0">
                <a:latin typeface="HGS創英角ｺﾞｼｯｸUB" panose="020B0900000000000000" pitchFamily="50" charset="-128"/>
                <a:ea typeface="HGS創英角ｺﾞｼｯｸUB" panose="020B0900000000000000" pitchFamily="50" charset="-128"/>
              </a:rPr>
              <a:t>】</a:t>
            </a:r>
            <a:r>
              <a:rPr lang="ja-JP" altLang="en-US" sz="1200" dirty="0">
                <a:latin typeface="HGS創英角ｺﾞｼｯｸUB" panose="020B0900000000000000" pitchFamily="50" charset="-128"/>
                <a:ea typeface="HGS創英角ｺﾞｼｯｸUB" panose="020B0900000000000000" pitchFamily="50" charset="-128"/>
              </a:rPr>
              <a:t> （</a:t>
            </a:r>
            <a:r>
              <a:rPr lang="en-US" altLang="ja-JP" sz="1200" dirty="0">
                <a:latin typeface="HGS創英角ｺﾞｼｯｸUB" panose="020B0900000000000000" pitchFamily="50" charset="-128"/>
                <a:ea typeface="HGS創英角ｺﾞｼｯｸUB" panose="020B0900000000000000" pitchFamily="50" charset="-128"/>
              </a:rPr>
              <a:t>R6</a:t>
            </a:r>
            <a:r>
              <a:rPr lang="ja-JP" altLang="en-US" sz="1200" dirty="0">
                <a:latin typeface="HGS創英角ｺﾞｼｯｸUB" panose="020B0900000000000000" pitchFamily="50" charset="-128"/>
                <a:ea typeface="HGS創英角ｺﾞｼｯｸUB" panose="020B0900000000000000" pitchFamily="50" charset="-128"/>
              </a:rPr>
              <a:t>予算額：</a:t>
            </a:r>
            <a:r>
              <a:rPr lang="en-US" altLang="ja-JP" sz="1200" dirty="0">
                <a:latin typeface="HGS創英角ｺﾞｼｯｸUB" panose="020B0900000000000000" pitchFamily="50" charset="-128"/>
                <a:ea typeface="HGS創英角ｺﾞｼｯｸUB" panose="020B0900000000000000" pitchFamily="50" charset="-128"/>
              </a:rPr>
              <a:t>50,000</a:t>
            </a:r>
            <a:r>
              <a:rPr lang="ja-JP" altLang="en-US" sz="1200" dirty="0">
                <a:latin typeface="HGS創英角ｺﾞｼｯｸUB" panose="020B0900000000000000" pitchFamily="50" charset="-128"/>
                <a:ea typeface="HGS創英角ｺﾞｼｯｸUB" panose="020B0900000000000000" pitchFamily="50" charset="-128"/>
              </a:rPr>
              <a:t>千円）</a:t>
            </a:r>
            <a:endParaRPr kumimoji="1" lang="en-US" altLang="ja-JP" sz="1050" u="sng" dirty="0">
              <a:latin typeface="HGS創英角ｺﾞｼｯｸUB" panose="020B0900000000000000" pitchFamily="50" charset="-128"/>
              <a:ea typeface="HGS創英角ｺﾞｼｯｸUB" panose="020B0900000000000000" pitchFamily="50" charset="-128"/>
            </a:endParaRPr>
          </a:p>
        </p:txBody>
      </p:sp>
      <p:sp>
        <p:nvSpPr>
          <p:cNvPr id="41" name="正方形/長方形 40">
            <a:extLst>
              <a:ext uri="{FF2B5EF4-FFF2-40B4-BE49-F238E27FC236}">
                <a16:creationId xmlns:a16="http://schemas.microsoft.com/office/drawing/2014/main" id="{9D5035BB-62A0-4F2A-9861-31AFD10C31EC}"/>
              </a:ext>
            </a:extLst>
          </p:cNvPr>
          <p:cNvSpPr/>
          <p:nvPr/>
        </p:nvSpPr>
        <p:spPr>
          <a:xfrm>
            <a:off x="1806" y="622056"/>
            <a:ext cx="9142194" cy="360000"/>
          </a:xfrm>
          <a:prstGeom prst="rect">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b="1" dirty="0">
                <a:latin typeface="HGPｺﾞｼｯｸM" panose="020B0600000000000000" pitchFamily="50" charset="-128"/>
                <a:ea typeface="HGPｺﾞｼｯｸM" panose="020B0600000000000000" pitchFamily="50" charset="-128"/>
              </a:rPr>
              <a:t>受入れ医療機関の拡充</a:t>
            </a:r>
          </a:p>
        </p:txBody>
      </p:sp>
      <p:sp>
        <p:nvSpPr>
          <p:cNvPr id="45" name="テキスト ボックス 44">
            <a:extLst>
              <a:ext uri="{FF2B5EF4-FFF2-40B4-BE49-F238E27FC236}">
                <a16:creationId xmlns:a16="http://schemas.microsoft.com/office/drawing/2014/main" id="{2341A424-6709-45A0-915C-17BFA682D320}"/>
              </a:ext>
            </a:extLst>
          </p:cNvPr>
          <p:cNvSpPr txBox="1"/>
          <p:nvPr/>
        </p:nvSpPr>
        <p:spPr>
          <a:xfrm>
            <a:off x="8718538" y="6492975"/>
            <a:ext cx="540000" cy="369332"/>
          </a:xfrm>
          <a:prstGeom prst="rect">
            <a:avLst/>
          </a:prstGeom>
          <a:noFill/>
        </p:spPr>
        <p:txBody>
          <a:bodyPr wrap="square" rtlCol="0" anchor="ctr">
            <a:spAutoFit/>
          </a:bodyPr>
          <a:lstStyle/>
          <a:p>
            <a:pPr algn="ctr"/>
            <a:r>
              <a:rPr lang="ja-JP" altLang="en-US" dirty="0"/>
              <a:t>４</a:t>
            </a:r>
            <a:endParaRPr kumimoji="1" lang="ja-JP" altLang="en-US" dirty="0"/>
          </a:p>
        </p:txBody>
      </p:sp>
      <p:sp>
        <p:nvSpPr>
          <p:cNvPr id="49" name="ホームベース 98">
            <a:extLst>
              <a:ext uri="{FF2B5EF4-FFF2-40B4-BE49-F238E27FC236}">
                <a16:creationId xmlns:a16="http://schemas.microsoft.com/office/drawing/2014/main" id="{40BE8013-0DC2-4321-8136-80535F7A1A31}"/>
              </a:ext>
            </a:extLst>
          </p:cNvPr>
          <p:cNvSpPr/>
          <p:nvPr/>
        </p:nvSpPr>
        <p:spPr>
          <a:xfrm>
            <a:off x="76389" y="1196752"/>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50" name="ホームベース 98">
            <a:extLst>
              <a:ext uri="{FF2B5EF4-FFF2-40B4-BE49-F238E27FC236}">
                <a16:creationId xmlns:a16="http://schemas.microsoft.com/office/drawing/2014/main" id="{FBA55093-831F-4EB8-85D4-49F238A7DB4A}"/>
              </a:ext>
            </a:extLst>
          </p:cNvPr>
          <p:cNvSpPr/>
          <p:nvPr/>
        </p:nvSpPr>
        <p:spPr>
          <a:xfrm>
            <a:off x="67611" y="4258919"/>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交付決定</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5" name="角丸四角形 14">
            <a:extLst>
              <a:ext uri="{FF2B5EF4-FFF2-40B4-BE49-F238E27FC236}">
                <a16:creationId xmlns:a16="http://schemas.microsoft.com/office/drawing/2014/main" id="{F2383474-B12D-4F5E-8D5A-9DD63F951D24}"/>
              </a:ext>
            </a:extLst>
          </p:cNvPr>
          <p:cNvSpPr/>
          <p:nvPr/>
        </p:nvSpPr>
        <p:spPr>
          <a:xfrm>
            <a:off x="7022360" y="4421794"/>
            <a:ext cx="108000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歯科診療所</a:t>
            </a:r>
            <a:r>
              <a:rPr lang="en-US" altLang="ja-JP" sz="1000" dirty="0">
                <a:solidFill>
                  <a:schemeClr val="tx1"/>
                </a:solidFill>
                <a:latin typeface="Meiryo UI" panose="020B0604030504040204" pitchFamily="50" charset="-128"/>
                <a:ea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AEFBC32-7B71-42FE-A037-2A126B1DCF77}"/>
              </a:ext>
            </a:extLst>
          </p:cNvPr>
          <p:cNvPicPr>
            <a:picLocks noChangeAspect="1"/>
          </p:cNvPicPr>
          <p:nvPr/>
        </p:nvPicPr>
        <p:blipFill>
          <a:blip r:embed="rId3"/>
          <a:stretch>
            <a:fillRect/>
          </a:stretch>
        </p:blipFill>
        <p:spPr>
          <a:xfrm>
            <a:off x="5169551" y="4601794"/>
            <a:ext cx="1508760" cy="1943100"/>
          </a:xfrm>
          <a:prstGeom prst="rect">
            <a:avLst/>
          </a:prstGeom>
        </p:spPr>
      </p:pic>
      <p:pic>
        <p:nvPicPr>
          <p:cNvPr id="6" name="図 5">
            <a:extLst>
              <a:ext uri="{FF2B5EF4-FFF2-40B4-BE49-F238E27FC236}">
                <a16:creationId xmlns:a16="http://schemas.microsoft.com/office/drawing/2014/main" id="{DFA1627E-4AD2-4F73-941C-03844F6482CA}"/>
              </a:ext>
            </a:extLst>
          </p:cNvPr>
          <p:cNvPicPr>
            <a:picLocks noChangeAspect="1"/>
          </p:cNvPicPr>
          <p:nvPr/>
        </p:nvPicPr>
        <p:blipFill>
          <a:blip r:embed="rId4"/>
          <a:stretch>
            <a:fillRect/>
          </a:stretch>
        </p:blipFill>
        <p:spPr>
          <a:xfrm>
            <a:off x="7124025" y="4592870"/>
            <a:ext cx="1508760" cy="1943100"/>
          </a:xfrm>
          <a:prstGeom prst="rect">
            <a:avLst/>
          </a:prstGeom>
        </p:spPr>
      </p:pic>
      <p:pic>
        <p:nvPicPr>
          <p:cNvPr id="8" name="図 7">
            <a:extLst>
              <a:ext uri="{FF2B5EF4-FFF2-40B4-BE49-F238E27FC236}">
                <a16:creationId xmlns:a16="http://schemas.microsoft.com/office/drawing/2014/main" id="{B82B65FF-0092-4EBE-8AE8-77F2E5BCE869}"/>
              </a:ext>
            </a:extLst>
          </p:cNvPr>
          <p:cNvPicPr>
            <a:picLocks noChangeAspect="1"/>
          </p:cNvPicPr>
          <p:nvPr/>
        </p:nvPicPr>
        <p:blipFill>
          <a:blip r:embed="rId5"/>
          <a:stretch>
            <a:fillRect/>
          </a:stretch>
        </p:blipFill>
        <p:spPr>
          <a:xfrm>
            <a:off x="5870824" y="1808759"/>
            <a:ext cx="2515793" cy="2031546"/>
          </a:xfrm>
          <a:prstGeom prst="rect">
            <a:avLst/>
          </a:prstGeom>
        </p:spPr>
      </p:pic>
      <p:grpSp>
        <p:nvGrpSpPr>
          <p:cNvPr id="3" name="グループ化 2">
            <a:extLst>
              <a:ext uri="{FF2B5EF4-FFF2-40B4-BE49-F238E27FC236}">
                <a16:creationId xmlns:a16="http://schemas.microsoft.com/office/drawing/2014/main" id="{DE29A88F-8C8A-4C7F-8CED-1298645ED410}"/>
              </a:ext>
            </a:extLst>
          </p:cNvPr>
          <p:cNvGrpSpPr/>
          <p:nvPr/>
        </p:nvGrpSpPr>
        <p:grpSpPr>
          <a:xfrm>
            <a:off x="5872038" y="3289243"/>
            <a:ext cx="2503975" cy="564710"/>
            <a:chOff x="6306087" y="3134784"/>
            <a:chExt cx="2635763" cy="594432"/>
          </a:xfrm>
        </p:grpSpPr>
        <p:sp>
          <p:nvSpPr>
            <p:cNvPr id="63" name="台形 62">
              <a:extLst>
                <a:ext uri="{FF2B5EF4-FFF2-40B4-BE49-F238E27FC236}">
                  <a16:creationId xmlns:a16="http://schemas.microsoft.com/office/drawing/2014/main" id="{EDF450A4-3F4C-4570-91AF-A94521371389}"/>
                </a:ext>
              </a:extLst>
            </p:cNvPr>
            <p:cNvSpPr/>
            <p:nvPr/>
          </p:nvSpPr>
          <p:spPr>
            <a:xfrm>
              <a:off x="6306087" y="3134784"/>
              <a:ext cx="2635763" cy="594432"/>
            </a:xfrm>
            <a:prstGeom prst="trapezoid">
              <a:avLst>
                <a:gd name="adj" fmla="val 6076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矢印: 右 63">
              <a:extLst>
                <a:ext uri="{FF2B5EF4-FFF2-40B4-BE49-F238E27FC236}">
                  <a16:creationId xmlns:a16="http://schemas.microsoft.com/office/drawing/2014/main" id="{5FF3782F-B719-46A0-A4A3-3D066174E428}"/>
                </a:ext>
              </a:extLst>
            </p:cNvPr>
            <p:cNvSpPr/>
            <p:nvPr/>
          </p:nvSpPr>
          <p:spPr>
            <a:xfrm rot="18949373">
              <a:off x="8476055" y="3159660"/>
              <a:ext cx="105939" cy="105939"/>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矢印: 右 65">
              <a:extLst>
                <a:ext uri="{FF2B5EF4-FFF2-40B4-BE49-F238E27FC236}">
                  <a16:creationId xmlns:a16="http://schemas.microsoft.com/office/drawing/2014/main" id="{BCB31A80-6AFE-49FC-97FC-140A1868C022}"/>
                </a:ext>
              </a:extLst>
            </p:cNvPr>
            <p:cNvSpPr/>
            <p:nvPr/>
          </p:nvSpPr>
          <p:spPr>
            <a:xfrm rot="13250215">
              <a:off x="6678309" y="3156527"/>
              <a:ext cx="105939" cy="105939"/>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矢印: 右 67">
              <a:extLst>
                <a:ext uri="{FF2B5EF4-FFF2-40B4-BE49-F238E27FC236}">
                  <a16:creationId xmlns:a16="http://schemas.microsoft.com/office/drawing/2014/main" id="{FF99B1C1-FED3-4FCA-B831-17063602CE75}"/>
                </a:ext>
              </a:extLst>
            </p:cNvPr>
            <p:cNvSpPr/>
            <p:nvPr/>
          </p:nvSpPr>
          <p:spPr>
            <a:xfrm rot="8075480">
              <a:off x="6410703" y="3596024"/>
              <a:ext cx="105939" cy="105939"/>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矢印: 右 69">
              <a:extLst>
                <a:ext uri="{FF2B5EF4-FFF2-40B4-BE49-F238E27FC236}">
                  <a16:creationId xmlns:a16="http://schemas.microsoft.com/office/drawing/2014/main" id="{B10B0468-73CE-464B-931F-6DD315C37780}"/>
                </a:ext>
              </a:extLst>
            </p:cNvPr>
            <p:cNvSpPr/>
            <p:nvPr/>
          </p:nvSpPr>
          <p:spPr>
            <a:xfrm rot="2039535">
              <a:off x="8741450" y="3594648"/>
              <a:ext cx="105939" cy="105939"/>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サブタイトル 2">
            <a:extLst>
              <a:ext uri="{FF2B5EF4-FFF2-40B4-BE49-F238E27FC236}">
                <a16:creationId xmlns:a16="http://schemas.microsoft.com/office/drawing/2014/main" id="{8F39B904-94F3-4682-A2F0-AFE2DF02140C}"/>
              </a:ext>
            </a:extLst>
          </p:cNvPr>
          <p:cNvSpPr txBox="1">
            <a:spLocks/>
          </p:cNvSpPr>
          <p:nvPr/>
        </p:nvSpPr>
        <p:spPr>
          <a:xfrm>
            <a:off x="90080" y="1039507"/>
            <a:ext cx="9000000" cy="5796000"/>
          </a:xfrm>
          <a:prstGeom prst="rect">
            <a:avLst/>
          </a:prstGeom>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1400" dirty="0">
              <a:solidFill>
                <a:schemeClr val="tx1"/>
              </a:solidFill>
            </a:endParaRPr>
          </a:p>
        </p:txBody>
      </p:sp>
      <p:sp>
        <p:nvSpPr>
          <p:cNvPr id="20" name="正方形/長方形 19">
            <a:extLst>
              <a:ext uri="{FF2B5EF4-FFF2-40B4-BE49-F238E27FC236}">
                <a16:creationId xmlns:a16="http://schemas.microsoft.com/office/drawing/2014/main" id="{00AFC305-FE95-49C7-8D58-ABAC443F938A}"/>
              </a:ext>
            </a:extLst>
          </p:cNvPr>
          <p:cNvSpPr/>
          <p:nvPr/>
        </p:nvSpPr>
        <p:spPr>
          <a:xfrm>
            <a:off x="170734" y="1628800"/>
            <a:ext cx="8820001" cy="86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chorCtr="0"/>
          <a:lstStyle/>
          <a:p>
            <a:r>
              <a:rPr lang="ja-JP" altLang="en-US" sz="900" dirty="0">
                <a:latin typeface="Meiryo UI" panose="020B0604030504040204" pitchFamily="50" charset="-128"/>
                <a:ea typeface="Meiryo UI" panose="020B0604030504040204" pitchFamily="50" charset="-128"/>
              </a:rPr>
              <a:t>　</a:t>
            </a:r>
          </a:p>
        </p:txBody>
      </p:sp>
      <p:sp>
        <p:nvSpPr>
          <p:cNvPr id="21" name="正方形/長方形 20">
            <a:extLst>
              <a:ext uri="{FF2B5EF4-FFF2-40B4-BE49-F238E27FC236}">
                <a16:creationId xmlns:a16="http://schemas.microsoft.com/office/drawing/2014/main" id="{86F9F046-A741-4BA0-B8BD-2D72776B81E0}"/>
              </a:ext>
            </a:extLst>
          </p:cNvPr>
          <p:cNvSpPr/>
          <p:nvPr/>
        </p:nvSpPr>
        <p:spPr>
          <a:xfrm>
            <a:off x="8734" y="-2638"/>
            <a:ext cx="9144000" cy="585559"/>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a:latin typeface="HGS創英角ｺﾞｼｯｸUB" panose="020B0900000000000000" pitchFamily="50" charset="-128"/>
                <a:ea typeface="HGS創英角ｺﾞｼｯｸUB" panose="020B0900000000000000" pitchFamily="50" charset="-128"/>
              </a:rPr>
              <a:t>５　外国人医療体制情報発信事業</a:t>
            </a:r>
          </a:p>
          <a:p>
            <a:pPr algn="ctr"/>
            <a:r>
              <a:rPr kumimoji="1" lang="en-US" altLang="ja-JP" sz="1200" u="sng" dirty="0">
                <a:latin typeface="HGS創英角ｺﾞｼｯｸUB" panose="020B0900000000000000" pitchFamily="50" charset="-128"/>
                <a:ea typeface="HGS創英角ｺﾞｼｯｸUB" panose="020B0900000000000000" pitchFamily="50" charset="-128"/>
              </a:rPr>
              <a:t>【R7</a:t>
            </a:r>
            <a:r>
              <a:rPr kumimoji="1" lang="ja-JP" altLang="en-US" sz="1200" u="sng" dirty="0">
                <a:latin typeface="HGS創英角ｺﾞｼｯｸUB" panose="020B0900000000000000" pitchFamily="50" charset="-128"/>
                <a:ea typeface="HGS創英角ｺﾞｼｯｸUB" panose="020B0900000000000000" pitchFamily="50" charset="-128"/>
              </a:rPr>
              <a:t>予算額：</a:t>
            </a:r>
            <a:r>
              <a:rPr lang="en-US" altLang="ja-JP" sz="1200" u="sng" dirty="0">
                <a:latin typeface="HGS創英角ｺﾞｼｯｸUB" panose="020B0900000000000000" pitchFamily="50" charset="-128"/>
                <a:ea typeface="HGS創英角ｺﾞｼｯｸUB" panose="020B0900000000000000" pitchFamily="50" charset="-128"/>
              </a:rPr>
              <a:t>6,093</a:t>
            </a:r>
            <a:r>
              <a:rPr kumimoji="1" lang="ja-JP" altLang="en-US" sz="1200" u="sng" dirty="0">
                <a:latin typeface="HGS創英角ｺﾞｼｯｸUB" panose="020B0900000000000000" pitchFamily="50" charset="-128"/>
                <a:ea typeface="HGS創英角ｺﾞｼｯｸUB" panose="020B0900000000000000" pitchFamily="50" charset="-128"/>
              </a:rPr>
              <a:t>千円</a:t>
            </a:r>
            <a:r>
              <a:rPr kumimoji="1" lang="en-US" altLang="ja-JP" sz="1200" u="sng" dirty="0">
                <a:latin typeface="HGS創英角ｺﾞｼｯｸUB" panose="020B0900000000000000" pitchFamily="50" charset="-128"/>
                <a:ea typeface="HGS創英角ｺﾞｼｯｸUB" panose="020B0900000000000000" pitchFamily="50" charset="-128"/>
              </a:rPr>
              <a:t>】</a:t>
            </a:r>
            <a:r>
              <a:rPr lang="ja-JP" altLang="en-US" sz="1200" dirty="0">
                <a:latin typeface="HGS創英角ｺﾞｼｯｸUB" panose="020B0900000000000000" pitchFamily="50" charset="-128"/>
                <a:ea typeface="HGS創英角ｺﾞｼｯｸUB" panose="020B0900000000000000" pitchFamily="50" charset="-128"/>
              </a:rPr>
              <a:t> （</a:t>
            </a:r>
            <a:r>
              <a:rPr lang="en-US" altLang="ja-JP" sz="1200" dirty="0">
                <a:latin typeface="HGS創英角ｺﾞｼｯｸUB" panose="020B0900000000000000" pitchFamily="50" charset="-128"/>
                <a:ea typeface="HGS創英角ｺﾞｼｯｸUB" panose="020B0900000000000000" pitchFamily="50" charset="-128"/>
              </a:rPr>
              <a:t>R6</a:t>
            </a:r>
            <a:r>
              <a:rPr lang="ja-JP" altLang="en-US" sz="1200" dirty="0">
                <a:latin typeface="HGS創英角ｺﾞｼｯｸUB" panose="020B0900000000000000" pitchFamily="50" charset="-128"/>
                <a:ea typeface="HGS創英角ｺﾞｼｯｸUB" panose="020B0900000000000000" pitchFamily="50" charset="-128"/>
              </a:rPr>
              <a:t>予算額：</a:t>
            </a:r>
            <a:r>
              <a:rPr lang="en-US" altLang="ja-JP" sz="1200" dirty="0">
                <a:latin typeface="HGS創英角ｺﾞｼｯｸUB" panose="020B0900000000000000" pitchFamily="50" charset="-128"/>
                <a:ea typeface="HGS創英角ｺﾞｼｯｸUB" panose="020B0900000000000000" pitchFamily="50" charset="-128"/>
              </a:rPr>
              <a:t>17,561</a:t>
            </a:r>
            <a:r>
              <a:rPr lang="ja-JP" altLang="en-US" sz="1200" dirty="0">
                <a:latin typeface="HGS創英角ｺﾞｼｯｸUB" panose="020B0900000000000000" pitchFamily="50" charset="-128"/>
                <a:ea typeface="HGS創英角ｺﾞｼｯｸUB" panose="020B0900000000000000" pitchFamily="50" charset="-128"/>
              </a:rPr>
              <a:t>千円）</a:t>
            </a:r>
            <a:endParaRPr kumimoji="1" lang="en-US" altLang="ja-JP" sz="1200" u="sng" dirty="0">
              <a:latin typeface="HGS創英角ｺﾞｼｯｸUB" panose="020B0900000000000000" pitchFamily="50" charset="-128"/>
              <a:ea typeface="HGS創英角ｺﾞｼｯｸUB" panose="020B0900000000000000" pitchFamily="50" charset="-128"/>
            </a:endParaRPr>
          </a:p>
        </p:txBody>
      </p:sp>
      <p:sp>
        <p:nvSpPr>
          <p:cNvPr id="23" name="正方形/長方形 22">
            <a:extLst>
              <a:ext uri="{FF2B5EF4-FFF2-40B4-BE49-F238E27FC236}">
                <a16:creationId xmlns:a16="http://schemas.microsoft.com/office/drawing/2014/main" id="{BEB46C39-AF2F-40B7-BD04-74E5153EBEBD}"/>
              </a:ext>
            </a:extLst>
          </p:cNvPr>
          <p:cNvSpPr/>
          <p:nvPr/>
        </p:nvSpPr>
        <p:spPr>
          <a:xfrm>
            <a:off x="-611" y="585316"/>
            <a:ext cx="9144000" cy="360000"/>
          </a:xfrm>
          <a:prstGeom prst="rect">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b="1" dirty="0">
                <a:latin typeface="HGPｺﾞｼｯｸM" panose="020B0600000000000000" pitchFamily="50" charset="-128"/>
                <a:ea typeface="HGPｺﾞｼｯｸM" panose="020B0600000000000000" pitchFamily="50" charset="-128"/>
              </a:rPr>
              <a:t>情報発信</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25" name="テキスト ボックス 24">
            <a:extLst>
              <a:ext uri="{FF2B5EF4-FFF2-40B4-BE49-F238E27FC236}">
                <a16:creationId xmlns:a16="http://schemas.microsoft.com/office/drawing/2014/main" id="{191B3FA4-7F3E-45D1-B36B-CD4CD21D8E91}"/>
              </a:ext>
            </a:extLst>
          </p:cNvPr>
          <p:cNvSpPr txBox="1"/>
          <p:nvPr/>
        </p:nvSpPr>
        <p:spPr>
          <a:xfrm>
            <a:off x="161389" y="1668614"/>
            <a:ext cx="8820000" cy="830997"/>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　来阪・在留外国人等を対象に医療情報等の発信を目的とした多言語情報ポータルサイト「おおさかメディカルネット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for</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Foreigners</a:t>
            </a:r>
            <a:r>
              <a:rPr lang="ja-JP" altLang="en-US" sz="1200" dirty="0">
                <a:latin typeface="Meiryo UI" panose="020B0604030504040204" pitchFamily="50" charset="-128"/>
                <a:ea typeface="Meiryo UI" panose="020B0604030504040204" pitchFamily="50" charset="-128"/>
              </a:rPr>
              <a:t>」の掲載内容をアップデート（追記・修正・削除等）する。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「外国人患者受入れ医療機関」にかかる情報をはじめ、外国人にとって役立つ医療情報について、</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時点修正を行う。</a:t>
            </a:r>
            <a:endParaRPr lang="en-US" altLang="ja-JP" sz="1200"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7048279D-E2BA-4D9D-9747-B99B7E19A5DE}"/>
              </a:ext>
            </a:extLst>
          </p:cNvPr>
          <p:cNvSpPr/>
          <p:nvPr/>
        </p:nvSpPr>
        <p:spPr>
          <a:xfrm>
            <a:off x="211779" y="2843412"/>
            <a:ext cx="8820001" cy="3960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chorCtr="0"/>
          <a:lstStyle/>
          <a:p>
            <a:r>
              <a:rPr lang="ja-JP" altLang="en-US" sz="900" dirty="0">
                <a:latin typeface="Meiryo UI" panose="020B0604030504040204" pitchFamily="50" charset="-128"/>
                <a:ea typeface="Meiryo UI" panose="020B0604030504040204" pitchFamily="50" charset="-128"/>
              </a:rPr>
              <a:t>　</a:t>
            </a:r>
          </a:p>
        </p:txBody>
      </p:sp>
      <p:sp>
        <p:nvSpPr>
          <p:cNvPr id="26" name="テキスト ボックス 25">
            <a:extLst>
              <a:ext uri="{FF2B5EF4-FFF2-40B4-BE49-F238E27FC236}">
                <a16:creationId xmlns:a16="http://schemas.microsoft.com/office/drawing/2014/main" id="{2CA718E9-3E71-4A56-94A7-F7D2B20D6F56}"/>
              </a:ext>
            </a:extLst>
          </p:cNvPr>
          <p:cNvSpPr txBox="1"/>
          <p:nvPr/>
        </p:nvSpPr>
        <p:spPr>
          <a:xfrm>
            <a:off x="168538" y="2833887"/>
            <a:ext cx="8820000" cy="2893100"/>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　万博を契機に増加が見込まれる来阪外国人が、急なケガや疾病により医療機関の受診が必要となった際に必要となる情報の入手に課題が</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あるため、外国人向け医療情報提供サイト「おおさかメディカルネット </a:t>
            </a:r>
            <a:r>
              <a:rPr lang="en-US" altLang="ja-JP" sz="1200" dirty="0">
                <a:latin typeface="Meiryo UI" panose="020B0604030504040204" pitchFamily="50" charset="-128"/>
                <a:ea typeface="Meiryo UI" panose="020B0604030504040204" pitchFamily="50" charset="-128"/>
              </a:rPr>
              <a:t>for Foreigners</a:t>
            </a:r>
            <a:r>
              <a:rPr lang="ja-JP" altLang="en-US" sz="1200" dirty="0">
                <a:latin typeface="Meiryo UI" panose="020B0604030504040204" pitchFamily="50" charset="-128"/>
                <a:ea typeface="Meiryo UI" panose="020B0604030504040204" pitchFamily="50" charset="-128"/>
              </a:rPr>
              <a:t>」の内容の充実及びサイトの周知を行う。</a:t>
            </a:r>
            <a:endParaRPr lang="en-US" altLang="ja-JP" sz="120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来阪外国人に「おおさかメディカルネット </a:t>
            </a:r>
            <a:r>
              <a:rPr lang="en-US" altLang="ja-JP" sz="1200" dirty="0">
                <a:latin typeface="Meiryo UI" panose="020B0604030504040204" pitchFamily="50" charset="-128"/>
                <a:ea typeface="Meiryo UI" panose="020B0604030504040204" pitchFamily="50" charset="-128"/>
              </a:rPr>
              <a:t>Foreigners</a:t>
            </a:r>
            <a:r>
              <a:rPr lang="ja-JP" altLang="en-US" sz="1200" dirty="0">
                <a:latin typeface="Meiryo UI" panose="020B0604030504040204" pitchFamily="50" charset="-128"/>
                <a:ea typeface="Meiryo UI" panose="020B0604030504040204" pitchFamily="50" charset="-128"/>
              </a:rPr>
              <a:t>」を周知するための周知資材を宿泊施設、　観光案内所の他、交通広告、</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広告</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など、様々な媒体を活用し情報発信を行う。</a:t>
            </a:r>
          </a:p>
          <a:p>
            <a:endParaRPr lang="ja-JP" altLang="en-US" sz="5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令和</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年度から実施している、「 </a:t>
            </a:r>
            <a:r>
              <a:rPr lang="en-US" altLang="ja-JP" sz="1200" dirty="0">
                <a:latin typeface="Meiryo UI" panose="020B0604030504040204" pitchFamily="50" charset="-128"/>
                <a:ea typeface="Meiryo UI" panose="020B0604030504040204" pitchFamily="50" charset="-128"/>
              </a:rPr>
              <a:t>Japan Visitor Hotline </a:t>
            </a:r>
            <a:r>
              <a:rPr lang="ja-JP" altLang="en-US" sz="1200" dirty="0">
                <a:latin typeface="Meiryo UI" panose="020B0604030504040204" pitchFamily="50" charset="-128"/>
                <a:ea typeface="Meiryo UI" panose="020B0604030504040204" pitchFamily="50" charset="-128"/>
              </a:rPr>
              <a:t>」による多言語対応可能な医療機関の紹介や医療のかかり方動画は、「おおさか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メディカルネット </a:t>
            </a:r>
            <a:r>
              <a:rPr lang="en-US" altLang="ja-JP" sz="1200" dirty="0">
                <a:latin typeface="Meiryo UI" panose="020B0604030504040204" pitchFamily="50" charset="-128"/>
                <a:ea typeface="Meiryo UI" panose="020B0604030504040204" pitchFamily="50" charset="-128"/>
              </a:rPr>
              <a:t>for Foreigners </a:t>
            </a:r>
            <a:r>
              <a:rPr lang="ja-JP" altLang="en-US" sz="1200" dirty="0">
                <a:latin typeface="Meiryo UI" panose="020B0604030504040204" pitchFamily="50" charset="-128"/>
                <a:ea typeface="Meiryo UI" panose="020B0604030504040204" pitchFamily="50" charset="-128"/>
              </a:rPr>
              <a:t>」を通じて発信を行うが、現状、外国人に対し、当該サイトの周知が充分とは言えないため、引き続き、令和</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６年度に作成した周知資材を用いて、宿泊施設、観光案内所の他、交通広告や</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広告など、様々な媒体を活用し情報発信を行う。</a:t>
            </a:r>
          </a:p>
          <a:p>
            <a:endParaRPr lang="ja-JP" altLang="en-US" sz="5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周知資材（令和６年度作成）について</a:t>
            </a:r>
          </a:p>
          <a:p>
            <a:r>
              <a:rPr lang="ja-JP" altLang="en-US" sz="1200" dirty="0">
                <a:latin typeface="Meiryo UI" panose="020B0604030504040204" pitchFamily="50" charset="-128"/>
                <a:ea typeface="Meiryo UI" panose="020B0604030504040204" pitchFamily="50" charset="-128"/>
              </a:rPr>
              <a:t>　　・急な病気やケガになった際にすぐアクセスできる「携帯性」を考慮し、「クレジットカード型の周知資材」を作成する。</a:t>
            </a:r>
          </a:p>
          <a:p>
            <a:r>
              <a:rPr lang="ja-JP" altLang="en-US" sz="1200" dirty="0">
                <a:latin typeface="Meiryo UI" panose="020B0604030504040204" pitchFamily="50" charset="-128"/>
                <a:ea typeface="Meiryo UI" panose="020B0604030504040204" pitchFamily="50" charset="-128"/>
              </a:rPr>
              <a:t>　　・外国人観光客の興味を引くデザインとして、「キャラクター（もずやん）」や「大阪の名所（大阪城など）」を掲載する。</a:t>
            </a:r>
          </a:p>
          <a:p>
            <a:r>
              <a:rPr lang="ja-JP" altLang="en-US" sz="1200" dirty="0">
                <a:latin typeface="Meiryo UI" panose="020B0604030504040204" pitchFamily="50" charset="-128"/>
                <a:ea typeface="Meiryo UI" panose="020B0604030504040204" pitchFamily="50" charset="-128"/>
              </a:rPr>
              <a:t>　　・来阪外国人の動線を考慮し、以下のポイントに「クレジットカード型の周知資材」を設置する。（</a:t>
            </a:r>
            <a:r>
              <a:rPr lang="en-US" altLang="ja-JP" sz="1200" dirty="0">
                <a:latin typeface="Meiryo UI" panose="020B0604030504040204" pitchFamily="50" charset="-128"/>
                <a:ea typeface="Meiryo UI" panose="020B0604030504040204" pitchFamily="50" charset="-128"/>
              </a:rPr>
              <a:t>R7.8</a:t>
            </a:r>
            <a:r>
              <a:rPr lang="ja-JP" altLang="en-US" sz="1200" dirty="0">
                <a:latin typeface="Meiryo UI" panose="020B0604030504040204" pitchFamily="50" charset="-128"/>
                <a:ea typeface="Meiryo UI" panose="020B0604030504040204" pitchFamily="50" charset="-128"/>
              </a:rPr>
              <a:t>現在：下記施設に約６万枚設置）</a:t>
            </a: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① 関空の国際線到着ロビー内の「関西ツーリストインフォメーションセンター」及び「関西空港駅等の主要駅」</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② 観光案内所（梅田・新大阪・難波）③ ホテル・旅館のロビー ④大阪市</a:t>
            </a:r>
            <a:r>
              <a:rPr lang="en-US" altLang="ja-JP" sz="1100" dirty="0">
                <a:latin typeface="Meiryo UI" panose="020B0604030504040204" pitchFamily="50" charset="-128"/>
                <a:ea typeface="Meiryo UI" panose="020B0604030504040204" pitchFamily="50" charset="-128"/>
              </a:rPr>
              <a:t>24</a:t>
            </a:r>
            <a:r>
              <a:rPr lang="ja-JP" altLang="en-US" sz="1100" dirty="0">
                <a:latin typeface="Meiryo UI" panose="020B0604030504040204" pitchFamily="50" charset="-128"/>
                <a:ea typeface="Meiryo UI" panose="020B0604030504040204" pitchFamily="50" charset="-128"/>
              </a:rPr>
              <a:t>区役所窓口　⑤大阪府国際交流財団や留学生会館等　など</a:t>
            </a:r>
          </a:p>
          <a:p>
            <a:endParaRPr lang="ja-JP" altLang="en-US"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FCF80B25-0C90-4991-B073-6E9838DE267D}"/>
              </a:ext>
            </a:extLst>
          </p:cNvPr>
          <p:cNvSpPr txBox="1"/>
          <p:nvPr/>
        </p:nvSpPr>
        <p:spPr>
          <a:xfrm>
            <a:off x="8718538" y="6492975"/>
            <a:ext cx="540000" cy="369332"/>
          </a:xfrm>
          <a:prstGeom prst="rect">
            <a:avLst/>
          </a:prstGeom>
          <a:noFill/>
        </p:spPr>
        <p:txBody>
          <a:bodyPr wrap="square" rtlCol="0" anchor="ctr">
            <a:spAutoFit/>
          </a:bodyPr>
          <a:lstStyle/>
          <a:p>
            <a:pPr algn="ctr"/>
            <a:r>
              <a:rPr kumimoji="1" lang="ja-JP" altLang="en-US" dirty="0"/>
              <a:t>５</a:t>
            </a:r>
          </a:p>
        </p:txBody>
      </p:sp>
      <p:sp>
        <p:nvSpPr>
          <p:cNvPr id="13" name="ホームベース 98">
            <a:extLst>
              <a:ext uri="{FF2B5EF4-FFF2-40B4-BE49-F238E27FC236}">
                <a16:creationId xmlns:a16="http://schemas.microsoft.com/office/drawing/2014/main" id="{5CE0A1BB-4368-49AD-A275-00C4BB148869}"/>
              </a:ext>
            </a:extLst>
          </p:cNvPr>
          <p:cNvSpPr/>
          <p:nvPr/>
        </p:nvSpPr>
        <p:spPr>
          <a:xfrm>
            <a:off x="77740" y="1039507"/>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14" name="ホームベース 64">
            <a:extLst>
              <a:ext uri="{FF2B5EF4-FFF2-40B4-BE49-F238E27FC236}">
                <a16:creationId xmlns:a16="http://schemas.microsoft.com/office/drawing/2014/main" id="{D03F9ED1-DA55-416A-BB84-BD0BAEF502DD}"/>
              </a:ext>
            </a:extLst>
          </p:cNvPr>
          <p:cNvSpPr/>
          <p:nvPr/>
        </p:nvSpPr>
        <p:spPr>
          <a:xfrm>
            <a:off x="80735" y="1312377"/>
            <a:ext cx="90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（１）　</a:t>
            </a:r>
            <a:r>
              <a:rPr lang="zh-TW" altLang="en-US" sz="1400" dirty="0">
                <a:solidFill>
                  <a:schemeClr val="tx1"/>
                </a:solidFill>
                <a:latin typeface="HGP創英角ｺﾞｼｯｸUB" panose="020B0900000000000000" pitchFamily="50" charset="-128"/>
                <a:ea typeface="HGP創英角ｺﾞｼｯｸUB" panose="020B0900000000000000" pitchFamily="50" charset="-128"/>
              </a:rPr>
              <a:t>外国人医療体制情報発信事業</a:t>
            </a:r>
            <a:r>
              <a:rPr lang="en-US" altLang="zh-TW" sz="1400" dirty="0">
                <a:solidFill>
                  <a:schemeClr val="tx1"/>
                </a:solidFill>
                <a:latin typeface="HGP創英角ｺﾞｼｯｸUB" panose="020B0900000000000000" pitchFamily="50" charset="-128"/>
                <a:ea typeface="HGP創英角ｺﾞｼｯｸUB" panose="020B0900000000000000" pitchFamily="50" charset="-128"/>
              </a:rPr>
              <a:t>【</a:t>
            </a:r>
            <a:r>
              <a:rPr lang="zh-TW" altLang="en-US" sz="1400" dirty="0">
                <a:solidFill>
                  <a:schemeClr val="tx1"/>
                </a:solidFill>
                <a:latin typeface="HGP創英角ｺﾞｼｯｸUB" panose="020B0900000000000000" pitchFamily="50" charset="-128"/>
                <a:ea typeface="HGP創英角ｺﾞｼｯｸUB" panose="020B0900000000000000" pitchFamily="50" charset="-128"/>
              </a:rPr>
              <a:t>予算額：</a:t>
            </a:r>
            <a:r>
              <a:rPr lang="en-US" altLang="zh-TW" sz="1400" dirty="0">
                <a:solidFill>
                  <a:schemeClr val="tx1"/>
                </a:solidFill>
                <a:latin typeface="HGP創英角ｺﾞｼｯｸUB" panose="020B0900000000000000" pitchFamily="50" charset="-128"/>
                <a:ea typeface="HGP創英角ｺﾞｼｯｸUB" panose="020B0900000000000000" pitchFamily="50" charset="-128"/>
              </a:rPr>
              <a:t>1,093</a:t>
            </a:r>
            <a:r>
              <a:rPr lang="zh-TW" altLang="en-US" sz="1400" dirty="0">
                <a:solidFill>
                  <a:schemeClr val="tx1"/>
                </a:solidFill>
                <a:latin typeface="HGP創英角ｺﾞｼｯｸUB" panose="020B0900000000000000" pitchFamily="50" charset="-128"/>
                <a:ea typeface="HGP創英角ｺﾞｼｯｸUB" panose="020B0900000000000000" pitchFamily="50" charset="-128"/>
              </a:rPr>
              <a:t>千円</a:t>
            </a:r>
            <a:r>
              <a:rPr lang="en-US" altLang="zh-TW" sz="1400" dirty="0">
                <a:solidFill>
                  <a:schemeClr val="tx1"/>
                </a:solidFill>
                <a:latin typeface="HGP創英角ｺﾞｼｯｸUB" panose="020B0900000000000000" pitchFamily="50" charset="-128"/>
                <a:ea typeface="HGP創英角ｺﾞｼｯｸUB" panose="020B0900000000000000" pitchFamily="50" charset="-128"/>
              </a:rPr>
              <a:t>】</a:t>
            </a:r>
          </a:p>
        </p:txBody>
      </p:sp>
      <p:sp>
        <p:nvSpPr>
          <p:cNvPr id="15" name="ホームベース 64">
            <a:extLst>
              <a:ext uri="{FF2B5EF4-FFF2-40B4-BE49-F238E27FC236}">
                <a16:creationId xmlns:a16="http://schemas.microsoft.com/office/drawing/2014/main" id="{FB779A25-C712-4AC6-84C7-61D0B413E1CE}"/>
              </a:ext>
            </a:extLst>
          </p:cNvPr>
          <p:cNvSpPr/>
          <p:nvPr/>
        </p:nvSpPr>
        <p:spPr>
          <a:xfrm>
            <a:off x="99425" y="2513131"/>
            <a:ext cx="90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（２）　外国人向け医療情報整備事業</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予算額：</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5,000</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千円</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p>
        </p:txBody>
      </p:sp>
      <p:sp>
        <p:nvSpPr>
          <p:cNvPr id="3" name="テキスト ボックス 2">
            <a:extLst>
              <a:ext uri="{FF2B5EF4-FFF2-40B4-BE49-F238E27FC236}">
                <a16:creationId xmlns:a16="http://schemas.microsoft.com/office/drawing/2014/main" id="{FAFE7BD9-DB76-43C1-92EA-BADAACD845F2}"/>
              </a:ext>
            </a:extLst>
          </p:cNvPr>
          <p:cNvSpPr txBox="1"/>
          <p:nvPr/>
        </p:nvSpPr>
        <p:spPr>
          <a:xfrm>
            <a:off x="5847893" y="5543022"/>
            <a:ext cx="1728000"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≪周知資材（令和６年度作成）≫</a:t>
            </a:r>
          </a:p>
        </p:txBody>
      </p:sp>
      <p:grpSp>
        <p:nvGrpSpPr>
          <p:cNvPr id="18" name="グループ化 17">
            <a:extLst>
              <a:ext uri="{FF2B5EF4-FFF2-40B4-BE49-F238E27FC236}">
                <a16:creationId xmlns:a16="http://schemas.microsoft.com/office/drawing/2014/main" id="{525ECB2A-93A5-4BF7-BD01-4205ECBFEF93}"/>
              </a:ext>
            </a:extLst>
          </p:cNvPr>
          <p:cNvGrpSpPr/>
          <p:nvPr/>
        </p:nvGrpSpPr>
        <p:grpSpPr>
          <a:xfrm>
            <a:off x="589958" y="5526241"/>
            <a:ext cx="3603253" cy="1243466"/>
            <a:chOff x="240516" y="5497413"/>
            <a:chExt cx="3603253" cy="1243466"/>
          </a:xfrm>
        </p:grpSpPr>
        <p:pic>
          <p:nvPicPr>
            <p:cNvPr id="9" name="図 8">
              <a:extLst>
                <a:ext uri="{FF2B5EF4-FFF2-40B4-BE49-F238E27FC236}">
                  <a16:creationId xmlns:a16="http://schemas.microsoft.com/office/drawing/2014/main" id="{D5BE68DF-17AA-4FAD-BE8D-6846D848475D}"/>
                </a:ext>
              </a:extLst>
            </p:cNvPr>
            <p:cNvPicPr>
              <a:picLocks noChangeAspect="1"/>
            </p:cNvPicPr>
            <p:nvPr/>
          </p:nvPicPr>
          <p:blipFill>
            <a:blip r:embed="rId3"/>
            <a:stretch>
              <a:fillRect/>
            </a:stretch>
          </p:blipFill>
          <p:spPr>
            <a:xfrm>
              <a:off x="240516" y="5722938"/>
              <a:ext cx="1787258" cy="1017389"/>
            </a:xfrm>
            <a:prstGeom prst="rect">
              <a:avLst/>
            </a:prstGeom>
          </p:spPr>
        </p:pic>
        <p:pic>
          <p:nvPicPr>
            <p:cNvPr id="16" name="図 15">
              <a:extLst>
                <a:ext uri="{FF2B5EF4-FFF2-40B4-BE49-F238E27FC236}">
                  <a16:creationId xmlns:a16="http://schemas.microsoft.com/office/drawing/2014/main" id="{03E26C73-C872-4279-AA66-21554E2E946A}"/>
                </a:ext>
              </a:extLst>
            </p:cNvPr>
            <p:cNvPicPr>
              <a:picLocks noChangeAspect="1"/>
            </p:cNvPicPr>
            <p:nvPr/>
          </p:nvPicPr>
          <p:blipFill>
            <a:blip r:embed="rId4"/>
            <a:stretch>
              <a:fillRect/>
            </a:stretch>
          </p:blipFill>
          <p:spPr>
            <a:xfrm>
              <a:off x="2056511" y="5733732"/>
              <a:ext cx="1787258" cy="1007147"/>
            </a:xfrm>
            <a:prstGeom prst="rect">
              <a:avLst/>
            </a:prstGeom>
          </p:spPr>
        </p:pic>
        <p:sp>
          <p:nvSpPr>
            <p:cNvPr id="24" name="テキスト ボックス 23">
              <a:extLst>
                <a:ext uri="{FF2B5EF4-FFF2-40B4-BE49-F238E27FC236}">
                  <a16:creationId xmlns:a16="http://schemas.microsoft.com/office/drawing/2014/main" id="{DB7DED25-6E53-4087-BB9B-0BC46BC0961C}"/>
                </a:ext>
              </a:extLst>
            </p:cNvPr>
            <p:cNvSpPr txBox="1"/>
            <p:nvPr/>
          </p:nvSpPr>
          <p:spPr>
            <a:xfrm>
              <a:off x="443774" y="5497413"/>
              <a:ext cx="3168000"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≪医療のかかり方動画（おおさかメディカルネット </a:t>
              </a:r>
              <a:r>
                <a:rPr kumimoji="1" lang="en-US" altLang="ja-JP" sz="800" dirty="0">
                  <a:latin typeface="Meiryo UI" panose="020B0604030504040204" pitchFamily="50" charset="-128"/>
                  <a:ea typeface="Meiryo UI" panose="020B0604030504040204" pitchFamily="50" charset="-128"/>
                </a:rPr>
                <a:t>for Foreigners</a:t>
              </a:r>
              <a:r>
                <a:rPr kumimoji="1" lang="ja-JP" altLang="en-US" sz="800" dirty="0">
                  <a:latin typeface="Meiryo UI" panose="020B0604030504040204" pitchFamily="50" charset="-128"/>
                  <a:ea typeface="Meiryo UI" panose="020B0604030504040204" pitchFamily="50" charset="-128"/>
                </a:rPr>
                <a:t>より）≫</a:t>
              </a:r>
            </a:p>
          </p:txBody>
        </p:sp>
      </p:grpSp>
      <p:pic>
        <p:nvPicPr>
          <p:cNvPr id="17" name="図 16">
            <a:extLst>
              <a:ext uri="{FF2B5EF4-FFF2-40B4-BE49-F238E27FC236}">
                <a16:creationId xmlns:a16="http://schemas.microsoft.com/office/drawing/2014/main" id="{958E94D6-3998-4910-9FD4-41F15AB41A18}"/>
              </a:ext>
            </a:extLst>
          </p:cNvPr>
          <p:cNvPicPr>
            <a:picLocks noChangeAspect="1"/>
          </p:cNvPicPr>
          <p:nvPr/>
        </p:nvPicPr>
        <p:blipFill>
          <a:blip r:embed="rId5"/>
          <a:stretch>
            <a:fillRect/>
          </a:stretch>
        </p:blipFill>
        <p:spPr>
          <a:xfrm>
            <a:off x="7812360" y="1727177"/>
            <a:ext cx="612000" cy="597933"/>
          </a:xfrm>
          <a:prstGeom prst="rect">
            <a:avLst/>
          </a:prstGeom>
          <a:ln>
            <a:solidFill>
              <a:schemeClr val="tx1"/>
            </a:solidFill>
          </a:ln>
        </p:spPr>
      </p:pic>
      <p:sp>
        <p:nvSpPr>
          <p:cNvPr id="27" name="テキスト ボックス 26">
            <a:extLst>
              <a:ext uri="{FF2B5EF4-FFF2-40B4-BE49-F238E27FC236}">
                <a16:creationId xmlns:a16="http://schemas.microsoft.com/office/drawing/2014/main" id="{6AC08D35-B4D3-4E5B-B775-E45E1F426015}"/>
              </a:ext>
            </a:extLst>
          </p:cNvPr>
          <p:cNvSpPr txBox="1"/>
          <p:nvPr/>
        </p:nvSpPr>
        <p:spPr>
          <a:xfrm>
            <a:off x="7051062" y="2293404"/>
            <a:ext cx="19800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おおさかメディカルネット </a:t>
            </a:r>
            <a:r>
              <a:rPr kumimoji="1" lang="en-US" altLang="ja-JP" sz="800" dirty="0">
                <a:latin typeface="Meiryo UI" panose="020B0604030504040204" pitchFamily="50" charset="-128"/>
                <a:ea typeface="Meiryo UI" panose="020B0604030504040204" pitchFamily="50" charset="-128"/>
              </a:rPr>
              <a:t>for Foreigners</a:t>
            </a:r>
            <a:r>
              <a:rPr lang="ja-JP" altLang="en-US"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47E459F5-D5D6-4C5F-867A-65E409D68D45}"/>
              </a:ext>
            </a:extLst>
          </p:cNvPr>
          <p:cNvPicPr>
            <a:picLocks noChangeAspect="1"/>
          </p:cNvPicPr>
          <p:nvPr/>
        </p:nvPicPr>
        <p:blipFill>
          <a:blip r:embed="rId6"/>
          <a:stretch>
            <a:fillRect/>
          </a:stretch>
        </p:blipFill>
        <p:spPr>
          <a:xfrm>
            <a:off x="4549150" y="5763228"/>
            <a:ext cx="4325487" cy="1005927"/>
          </a:xfrm>
          <a:prstGeom prst="rect">
            <a:avLst/>
          </a:prstGeom>
        </p:spPr>
      </p:pic>
    </p:spTree>
    <p:extLst>
      <p:ext uri="{BB962C8B-B14F-4D97-AF65-F5344CB8AC3E}">
        <p14:creationId xmlns:p14="http://schemas.microsoft.com/office/powerpoint/2010/main" val="285423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68198" y="514921"/>
            <a:ext cx="9000000" cy="6300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r>
              <a:rPr lang="ja-JP" altLang="en-US" sz="1200" dirty="0">
                <a:solidFill>
                  <a:schemeClr val="tx1"/>
                </a:solidFill>
                <a:latin typeface="Meiryo UI" panose="020B0604030504040204" pitchFamily="50" charset="-128"/>
                <a:ea typeface="Meiryo UI" panose="020B0604030504040204" pitchFamily="50" charset="-128"/>
              </a:rPr>
              <a:t>　</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15" name="角丸四角形 14"/>
          <p:cNvSpPr/>
          <p:nvPr/>
        </p:nvSpPr>
        <p:spPr>
          <a:xfrm>
            <a:off x="158188" y="847164"/>
            <a:ext cx="8820000" cy="576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医療機関の院内スタッフの外国人患者対応にかかるスキル向上」及び「地域の医療機関間の連携強化による外国人患者受入れ体制の整備」を目的として、院内医療機関の院内スタッフを対象とした外国人患者対応研修を行う。</a:t>
            </a: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B6EF87B-DB20-4253-9782-3C634FAD5830}" type="slidenum">
              <a:rPr kumimoji="1" lang="ja-JP" altLang="en-US" smtClean="0"/>
              <a:t>6</a:t>
            </a:fld>
            <a:endParaRPr kumimoji="1" lang="ja-JP" altLang="en-US"/>
          </a:p>
        </p:txBody>
      </p:sp>
      <p:sp>
        <p:nvSpPr>
          <p:cNvPr id="2" name="角丸四角形 1"/>
          <p:cNvSpPr/>
          <p:nvPr/>
        </p:nvSpPr>
        <p:spPr>
          <a:xfrm>
            <a:off x="166081" y="1822300"/>
            <a:ext cx="8820000" cy="4932000"/>
          </a:xfrm>
          <a:prstGeom prst="roundRect">
            <a:avLst>
              <a:gd name="adj" fmla="val 0"/>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400" b="1" dirty="0">
                <a:latin typeface="Meiryo UI" panose="020B0604030504040204" pitchFamily="50" charset="-128"/>
                <a:ea typeface="Meiryo UI" panose="020B0604030504040204" pitchFamily="50" charset="-128"/>
              </a:rPr>
              <a:t>○ 研修対象者</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・大阪府内の医療機関に勤務する職員を対象とする。</a:t>
            </a:r>
            <a:endParaRPr lang="en-US" altLang="ja-JP" sz="14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実施人数</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rPr>
              <a:t>ラーニング講義：人数制限なし（</a:t>
            </a:r>
            <a:r>
              <a:rPr lang="en-US" altLang="ja-JP" sz="1400" dirty="0">
                <a:latin typeface="Meiryo UI" panose="020B0604030504040204" pitchFamily="50" charset="-128"/>
                <a:ea typeface="Meiryo UI" panose="020B0604030504040204" pitchFamily="50" charset="-128"/>
              </a:rPr>
              <a:t>YouTube</a:t>
            </a:r>
            <a:r>
              <a:rPr lang="ja-JP" altLang="en-US" sz="1400" dirty="0">
                <a:latin typeface="Meiryo UI" panose="020B0604030504040204" pitchFamily="50" charset="-128"/>
                <a:ea typeface="Meiryo UI" panose="020B0604030504040204" pitchFamily="50" charset="-128"/>
              </a:rPr>
              <a:t>限定公開）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・実地研修　　　 ：北部会場　最大</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中部会場　最大</a:t>
            </a:r>
            <a:r>
              <a:rPr lang="en-US" altLang="ja-JP" sz="1400" dirty="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南部会場　最大</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研修内容</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（１）</a:t>
            </a:r>
            <a:r>
              <a:rPr lang="en-US" altLang="ja-JP" sz="1400" b="1" dirty="0">
                <a:latin typeface="Meiryo UI" panose="020B0604030504040204" pitchFamily="50" charset="-128"/>
                <a:ea typeface="Meiryo UI" panose="020B0604030504040204" pitchFamily="50" charset="-128"/>
              </a:rPr>
              <a:t>e</a:t>
            </a:r>
            <a:r>
              <a:rPr lang="ja-JP" altLang="en-US" sz="1400" b="1" dirty="0">
                <a:latin typeface="Meiryo UI" panose="020B0604030504040204" pitchFamily="50" charset="-128"/>
                <a:ea typeface="Meiryo UI" panose="020B0604030504040204" pitchFamily="50" charset="-128"/>
              </a:rPr>
              <a:t>ラーニング講義（</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月下旬より１月末まで</a:t>
            </a:r>
            <a:r>
              <a:rPr lang="en-US" altLang="ja-JP" sz="1400" b="1" dirty="0">
                <a:latin typeface="Meiryo UI" panose="020B0604030504040204" pitchFamily="50" charset="-128"/>
                <a:ea typeface="Meiryo UI" panose="020B0604030504040204" pitchFamily="50" charset="-128"/>
              </a:rPr>
              <a:t>YouTube</a:t>
            </a:r>
            <a:r>
              <a:rPr lang="ja-JP" altLang="en-US" sz="1400" b="1" dirty="0">
                <a:latin typeface="Meiryo UI" panose="020B0604030504040204" pitchFamily="50" charset="-128"/>
                <a:ea typeface="Meiryo UI" panose="020B0604030504040204" pitchFamily="50" charset="-128"/>
              </a:rPr>
              <a:t>に限定公開）</a:t>
            </a:r>
            <a:r>
              <a:rPr lang="en-US" altLang="ja-JP" sz="1400" b="1" dirty="0">
                <a:latin typeface="Meiryo UI" panose="020B0604030504040204" pitchFamily="50" charset="-128"/>
                <a:ea typeface="Meiryo UI" panose="020B0604030504040204" pitchFamily="50" charset="-128"/>
              </a:rPr>
              <a:t>※R7.10</a:t>
            </a:r>
            <a:r>
              <a:rPr lang="ja-JP" altLang="en-US" sz="1400" b="1" dirty="0">
                <a:latin typeface="Meiryo UI" panose="020B0604030504040204" pitchFamily="50" charset="-128"/>
                <a:ea typeface="Meiryo UI" panose="020B0604030504040204" pitchFamily="50" charset="-128"/>
              </a:rPr>
              <a:t>初旬～募集開始</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・以下のコンテンツを理解するための</a:t>
            </a:r>
            <a:r>
              <a:rPr lang="en-US" altLang="ja-JP" sz="1400" dirty="0">
                <a:latin typeface="Meiryo UI" panose="020B0604030504040204" pitchFamily="50" charset="-128"/>
                <a:ea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rPr>
              <a:t>ラーニング講義を実施する。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 外国人患者対応の基礎知識</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 「やさしい日本語」や「翻訳ツール」等の基礎知識</a:t>
            </a:r>
            <a:endParaRPr lang="en-US" altLang="ja-JP" sz="14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（２）実地研修（</a:t>
            </a:r>
            <a:r>
              <a:rPr lang="en-US" altLang="ja-JP" sz="1400" b="1" dirty="0">
                <a:latin typeface="Meiryo UI" panose="020B0604030504040204" pitchFamily="50" charset="-128"/>
                <a:ea typeface="Meiryo UI" panose="020B0604030504040204" pitchFamily="50" charset="-128"/>
              </a:rPr>
              <a:t>11</a:t>
            </a:r>
            <a:r>
              <a:rPr lang="ja-JP" altLang="en-US" sz="1400" b="1" dirty="0">
                <a:latin typeface="Meiryo UI" panose="020B0604030504040204" pitchFamily="50" charset="-128"/>
                <a:ea typeface="Meiryo UI" panose="020B0604030504040204" pitchFamily="50" charset="-128"/>
              </a:rPr>
              <a:t>月下旬から</a:t>
            </a:r>
            <a:r>
              <a:rPr lang="en-US" altLang="ja-JP" sz="1400" b="1" dirty="0">
                <a:latin typeface="Meiryo UI" panose="020B0604030504040204" pitchFamily="50" charset="-128"/>
                <a:ea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rPr>
              <a:t>月初旬までに北部・中部・南部の３か所で実施）</a:t>
            </a:r>
            <a:r>
              <a:rPr lang="en-US" altLang="ja-JP" sz="1400" b="1" dirty="0">
                <a:latin typeface="Meiryo UI" panose="020B0604030504040204" pitchFamily="50" charset="-128"/>
                <a:ea typeface="Meiryo UI" panose="020B0604030504040204" pitchFamily="50" charset="-128"/>
              </a:rPr>
              <a:t>※R7.10</a:t>
            </a:r>
            <a:r>
              <a:rPr lang="ja-JP" altLang="en-US" sz="1400" b="1" dirty="0">
                <a:latin typeface="Meiryo UI" panose="020B0604030504040204" pitchFamily="50" charset="-128"/>
                <a:ea typeface="Meiryo UI" panose="020B0604030504040204" pitchFamily="50" charset="-128"/>
              </a:rPr>
              <a:t>下旬～募集開始</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・「大阪府外国人患者受入れ拠点医療機関」の外国人患者担当者が各会場の「研修ファシリテーター」</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「大阪府外国人患者受入れ地域拠点医療機関」の外国人患者担当者が「グループディスカッション発表者」と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なり、以下の内容について実地研修を実施する。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 </a:t>
            </a:r>
            <a:r>
              <a:rPr lang="en-US" altLang="ja-JP" sz="1400" dirty="0">
                <a:latin typeface="Meiryo UI" panose="020B0604030504040204" pitchFamily="50" charset="-128"/>
                <a:ea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rPr>
              <a:t>ラーニング講義で学んだ「やさしい日本語」や「翻訳ツール」を用いた外国人患者対応のロールプレイング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 「大阪府外国人患者受入れ地域拠点医療機関」における課題解決の事例発表及び現場の対応策など</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に関するグループディスカッション</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③ 地域の医療機関間の連携を図るための交流会</a:t>
            </a:r>
            <a:endParaRPr lang="en-US" altLang="ja-JP" sz="1400" dirty="0">
              <a:latin typeface="Meiryo UI" panose="020B0604030504040204" pitchFamily="50" charset="-128"/>
              <a:ea typeface="Meiryo UI" panose="020B0604030504040204" pitchFamily="50" charset="-128"/>
            </a:endParaRPr>
          </a:p>
        </p:txBody>
      </p:sp>
      <p:sp>
        <p:nvSpPr>
          <p:cNvPr id="14" name="角丸四角形 13"/>
          <p:cNvSpPr/>
          <p:nvPr/>
        </p:nvSpPr>
        <p:spPr>
          <a:xfrm>
            <a:off x="330390" y="5222036"/>
            <a:ext cx="8609441" cy="1420135"/>
          </a:xfrm>
          <a:prstGeom prst="roundRect">
            <a:avLst>
              <a:gd name="adj" fmla="val 47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19" name="タイトル 1">
            <a:extLst>
              <a:ext uri="{FF2B5EF4-FFF2-40B4-BE49-F238E27FC236}">
                <a16:creationId xmlns:a16="http://schemas.microsoft.com/office/drawing/2014/main" id="{CF53C5E3-58C8-4A63-B1BD-91A791DEB6BF}"/>
              </a:ext>
            </a:extLst>
          </p:cNvPr>
          <p:cNvSpPr txBox="1">
            <a:spLocks/>
          </p:cNvSpPr>
          <p:nvPr/>
        </p:nvSpPr>
        <p:spPr>
          <a:xfrm>
            <a:off x="-3802" y="-1"/>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外国人観光客のための医療整備事業</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新規</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p>
          <a:p>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（宿泊税</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10/10</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）予算額</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:44,887</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p>
        </p:txBody>
      </p:sp>
      <p:sp>
        <p:nvSpPr>
          <p:cNvPr id="20" name="ホームベース 98">
            <a:extLst>
              <a:ext uri="{FF2B5EF4-FFF2-40B4-BE49-F238E27FC236}">
                <a16:creationId xmlns:a16="http://schemas.microsoft.com/office/drawing/2014/main" id="{81B01059-AA55-46D9-98A9-BD43E07719C1}"/>
              </a:ext>
            </a:extLst>
          </p:cNvPr>
          <p:cNvSpPr/>
          <p:nvPr/>
        </p:nvSpPr>
        <p:spPr>
          <a:xfrm>
            <a:off x="72333" y="514921"/>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30" name="ホームベース 64">
            <a:extLst>
              <a:ext uri="{FF2B5EF4-FFF2-40B4-BE49-F238E27FC236}">
                <a16:creationId xmlns:a16="http://schemas.microsoft.com/office/drawing/2014/main" id="{7FA0D0A7-DD41-403E-A48C-2325F9DD6DCE}"/>
              </a:ext>
            </a:extLst>
          </p:cNvPr>
          <p:cNvSpPr/>
          <p:nvPr/>
        </p:nvSpPr>
        <p:spPr>
          <a:xfrm>
            <a:off x="68198" y="1478898"/>
            <a:ext cx="90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（１）　外国人患者受入れ研修事業（予算額：</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9,987</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千円）</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a:extLst>
              <a:ext uri="{FF2B5EF4-FFF2-40B4-BE49-F238E27FC236}">
                <a16:creationId xmlns:a16="http://schemas.microsoft.com/office/drawing/2014/main" id="{31AD8B27-29EB-48C8-B97D-920AF72CBCD8}"/>
              </a:ext>
            </a:extLst>
          </p:cNvPr>
          <p:cNvSpPr txBox="1"/>
          <p:nvPr/>
        </p:nvSpPr>
        <p:spPr>
          <a:xfrm>
            <a:off x="8718538" y="6492975"/>
            <a:ext cx="540000" cy="369332"/>
          </a:xfrm>
          <a:prstGeom prst="rect">
            <a:avLst/>
          </a:prstGeom>
          <a:noFill/>
        </p:spPr>
        <p:txBody>
          <a:bodyPr wrap="square" rtlCol="0" anchor="ctr">
            <a:spAutoFit/>
          </a:bodyPr>
          <a:lstStyle/>
          <a:p>
            <a:pPr algn="ctr"/>
            <a:r>
              <a:rPr kumimoji="1" lang="ja-JP" altLang="en-US" dirty="0"/>
              <a:t>６</a:t>
            </a:r>
          </a:p>
        </p:txBody>
      </p:sp>
      <p:grpSp>
        <p:nvGrpSpPr>
          <p:cNvPr id="5" name="グループ化 4">
            <a:extLst>
              <a:ext uri="{FF2B5EF4-FFF2-40B4-BE49-F238E27FC236}">
                <a16:creationId xmlns:a16="http://schemas.microsoft.com/office/drawing/2014/main" id="{310BCF6E-16A6-43F1-B8AC-A9E43FA00F18}"/>
              </a:ext>
            </a:extLst>
          </p:cNvPr>
          <p:cNvGrpSpPr>
            <a:grpSpLocks noChangeAspect="1"/>
          </p:cNvGrpSpPr>
          <p:nvPr/>
        </p:nvGrpSpPr>
        <p:grpSpPr>
          <a:xfrm>
            <a:off x="5907354" y="1898399"/>
            <a:ext cx="2898565" cy="1974509"/>
            <a:chOff x="5911322" y="1971221"/>
            <a:chExt cx="3322470" cy="2263271"/>
          </a:xfrm>
        </p:grpSpPr>
        <p:grpSp>
          <p:nvGrpSpPr>
            <p:cNvPr id="4" name="グループ化 3">
              <a:extLst>
                <a:ext uri="{FF2B5EF4-FFF2-40B4-BE49-F238E27FC236}">
                  <a16:creationId xmlns:a16="http://schemas.microsoft.com/office/drawing/2014/main" id="{33B2E7B6-1CFE-4D01-BE3A-FD9198C24EB0}"/>
                </a:ext>
              </a:extLst>
            </p:cNvPr>
            <p:cNvGrpSpPr/>
            <p:nvPr/>
          </p:nvGrpSpPr>
          <p:grpSpPr>
            <a:xfrm>
              <a:off x="6731729" y="1971221"/>
              <a:ext cx="2316342" cy="2186417"/>
              <a:chOff x="6419953" y="1336467"/>
              <a:chExt cx="2438253" cy="2301491"/>
            </a:xfrm>
          </p:grpSpPr>
          <p:pic>
            <p:nvPicPr>
              <p:cNvPr id="6" name="図 5">
                <a:extLst>
                  <a:ext uri="{FF2B5EF4-FFF2-40B4-BE49-F238E27FC236}">
                    <a16:creationId xmlns:a16="http://schemas.microsoft.com/office/drawing/2014/main" id="{EF68E597-DE3C-45E3-9DC8-7CC1D139F80E}"/>
                  </a:ext>
                </a:extLst>
              </p:cNvPr>
              <p:cNvPicPr>
                <a:picLocks noChangeAspect="1"/>
              </p:cNvPicPr>
              <p:nvPr/>
            </p:nvPicPr>
            <p:blipFill>
              <a:blip r:embed="rId3"/>
              <a:stretch>
                <a:fillRect/>
              </a:stretch>
            </p:blipFill>
            <p:spPr>
              <a:xfrm>
                <a:off x="6419953" y="1713432"/>
                <a:ext cx="1367314" cy="1924526"/>
              </a:xfrm>
              <a:prstGeom prst="rect">
                <a:avLst/>
              </a:prstGeom>
            </p:spPr>
          </p:pic>
          <p:sp>
            <p:nvSpPr>
              <p:cNvPr id="33" name="吹き出し: 四角形 32">
                <a:extLst>
                  <a:ext uri="{FF2B5EF4-FFF2-40B4-BE49-F238E27FC236}">
                    <a16:creationId xmlns:a16="http://schemas.microsoft.com/office/drawing/2014/main" id="{D8CB8709-2665-4156-9687-B78FD95C768B}"/>
                  </a:ext>
                </a:extLst>
              </p:cNvPr>
              <p:cNvSpPr/>
              <p:nvPr/>
            </p:nvSpPr>
            <p:spPr>
              <a:xfrm>
                <a:off x="7368327" y="1336467"/>
                <a:ext cx="1489879" cy="553383"/>
              </a:xfrm>
              <a:prstGeom prst="wedgeRectCallout">
                <a:avLst>
                  <a:gd name="adj1" fmla="val -48686"/>
                  <a:gd name="adj2" fmla="val 113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北部</a:t>
                </a:r>
                <a:endParaRPr lang="en-US" altLang="ja-JP"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（豊能・三島・北河内）</a:t>
                </a:r>
                <a:endParaRPr kumimoji="1" lang="en-US" altLang="ja-JP" sz="800" b="1" dirty="0">
                  <a:latin typeface="Meiryo UI" panose="020B0604030504040204" pitchFamily="50" charset="-128"/>
                  <a:ea typeface="Meiryo UI" panose="020B0604030504040204" pitchFamily="50" charset="-128"/>
                </a:endParaRPr>
              </a:p>
            </p:txBody>
          </p:sp>
        </p:grpSp>
        <p:sp>
          <p:nvSpPr>
            <p:cNvPr id="22" name="吹き出し: 四角形 21">
              <a:extLst>
                <a:ext uri="{FF2B5EF4-FFF2-40B4-BE49-F238E27FC236}">
                  <a16:creationId xmlns:a16="http://schemas.microsoft.com/office/drawing/2014/main" id="{A9D742B8-3FCD-4512-B4CB-06BC726752E4}"/>
                </a:ext>
              </a:extLst>
            </p:cNvPr>
            <p:cNvSpPr/>
            <p:nvPr/>
          </p:nvSpPr>
          <p:spPr>
            <a:xfrm>
              <a:off x="7818407" y="3708778"/>
              <a:ext cx="1415385" cy="525714"/>
            </a:xfrm>
            <a:prstGeom prst="wedgeRectCallout">
              <a:avLst>
                <a:gd name="adj1" fmla="val -66982"/>
                <a:gd name="adj2" fmla="val -27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南部</a:t>
              </a:r>
              <a:endParaRPr lang="en-US" altLang="ja-JP"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（南河内・堺市・泉州）</a:t>
              </a:r>
              <a:endParaRPr kumimoji="1" lang="en-US" altLang="ja-JP" sz="800" b="1" dirty="0">
                <a:latin typeface="Meiryo UI" panose="020B0604030504040204" pitchFamily="50" charset="-128"/>
                <a:ea typeface="Meiryo UI" panose="020B0604030504040204" pitchFamily="50" charset="-128"/>
              </a:endParaRPr>
            </a:p>
          </p:txBody>
        </p:sp>
        <p:sp>
          <p:nvSpPr>
            <p:cNvPr id="23" name="吹き出し: 四角形 22">
              <a:extLst>
                <a:ext uri="{FF2B5EF4-FFF2-40B4-BE49-F238E27FC236}">
                  <a16:creationId xmlns:a16="http://schemas.microsoft.com/office/drawing/2014/main" id="{E11D144A-FB2B-413D-BB04-6CF51B91C5CC}"/>
                </a:ext>
              </a:extLst>
            </p:cNvPr>
            <p:cNvSpPr/>
            <p:nvPr/>
          </p:nvSpPr>
          <p:spPr>
            <a:xfrm>
              <a:off x="5911322" y="3261465"/>
              <a:ext cx="1213187" cy="525714"/>
            </a:xfrm>
            <a:prstGeom prst="wedgeRectCallout">
              <a:avLst>
                <a:gd name="adj1" fmla="val 78830"/>
                <a:gd name="adj2" fmla="val -65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中部</a:t>
              </a:r>
              <a:endParaRPr lang="en-US" altLang="ja-JP" dirty="0">
                <a:latin typeface="Meiryo UI" panose="020B0604030504040204" pitchFamily="50" charset="-128"/>
                <a:ea typeface="Meiryo UI"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rPr>
                <a:t>（大阪市・中河内）</a:t>
              </a:r>
              <a:endParaRPr kumimoji="1" lang="en-US" altLang="ja-JP" sz="8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7619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68198" y="514921"/>
            <a:ext cx="9000000" cy="6300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r>
              <a:rPr lang="ja-JP" altLang="en-US" sz="1200" dirty="0">
                <a:solidFill>
                  <a:schemeClr val="tx1"/>
                </a:solidFill>
                <a:latin typeface="Meiryo UI" panose="020B0604030504040204" pitchFamily="50" charset="-128"/>
                <a:ea typeface="Meiryo UI" panose="020B0604030504040204" pitchFamily="50" charset="-128"/>
              </a:rPr>
              <a:t>　</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15" name="角丸四角形 14"/>
          <p:cNvSpPr/>
          <p:nvPr/>
        </p:nvSpPr>
        <p:spPr>
          <a:xfrm>
            <a:off x="158188" y="847164"/>
            <a:ext cx="8820000" cy="576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外国人患者受入れの障壁となる医療費未収金リスク低減につながる費用を補助することで、新規の外国人患者受入れ医療機関の増加及び既存の外国人患者受入れ医療機関による外国人患者へのサービス向上を図る。　</a:t>
            </a:r>
          </a:p>
        </p:txBody>
      </p:sp>
      <p:sp>
        <p:nvSpPr>
          <p:cNvPr id="3" name="スライド番号プレースホルダー 2"/>
          <p:cNvSpPr>
            <a:spLocks noGrp="1"/>
          </p:cNvSpPr>
          <p:nvPr>
            <p:ph type="sldNum" sz="quarter" idx="12"/>
          </p:nvPr>
        </p:nvSpPr>
        <p:spPr/>
        <p:txBody>
          <a:bodyPr/>
          <a:lstStyle/>
          <a:p>
            <a:fld id="{9B6EF87B-DB20-4253-9782-3C634FAD5830}" type="slidenum">
              <a:rPr kumimoji="1" lang="ja-JP" altLang="en-US" smtClean="0"/>
              <a:t>7</a:t>
            </a:fld>
            <a:endParaRPr kumimoji="1" lang="ja-JP" altLang="en-US"/>
          </a:p>
        </p:txBody>
      </p:sp>
      <p:sp>
        <p:nvSpPr>
          <p:cNvPr id="14" name="角丸四角形 13"/>
          <p:cNvSpPr/>
          <p:nvPr/>
        </p:nvSpPr>
        <p:spPr>
          <a:xfrm>
            <a:off x="330390" y="5222036"/>
            <a:ext cx="8609441" cy="1420135"/>
          </a:xfrm>
          <a:prstGeom prst="roundRect">
            <a:avLst>
              <a:gd name="adj" fmla="val 47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25" name="角丸四角形 24"/>
          <p:cNvSpPr/>
          <p:nvPr/>
        </p:nvSpPr>
        <p:spPr>
          <a:xfrm>
            <a:off x="158188" y="1884212"/>
            <a:ext cx="8820000" cy="4896000"/>
          </a:xfrm>
          <a:prstGeom prst="roundRect">
            <a:avLst>
              <a:gd name="adj" fmla="val 0"/>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200" b="1" dirty="0">
                <a:solidFill>
                  <a:schemeClr val="tx1"/>
                </a:solidFill>
                <a:latin typeface="Meiryo UI" panose="020B0604030504040204" pitchFamily="50" charset="-128"/>
                <a:ea typeface="Meiryo UI" panose="020B0604030504040204" pitchFamily="50" charset="-128"/>
              </a:rPr>
              <a:t>○ 補助対象施設</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厚労省の「外国人患者を受け入れる医療機関の情報を取りまとめたリスト」に掲載されている大阪府内の医療機関</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（病院・医科診療所・歯科診療所）が対象（掲載申請中の医療機関を含む）</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補助対象費用</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ⅰ</a:t>
            </a:r>
            <a:r>
              <a:rPr lang="ja-JP" altLang="en-US" sz="1200" dirty="0">
                <a:solidFill>
                  <a:schemeClr val="tx1"/>
                </a:solidFill>
                <a:latin typeface="Meiryo UI" panose="020B0604030504040204" pitchFamily="50" charset="-128"/>
                <a:ea typeface="Meiryo UI" panose="020B0604030504040204" pitchFamily="50" charset="-128"/>
              </a:rPr>
              <a:t>）保険・保証サービスの費用</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・契約開始から１年以内のサービス費用が補助対象</a:t>
            </a:r>
            <a:endParaRPr lang="en-US" altLang="ja-JP" sz="1000" dirty="0">
              <a:solidFill>
                <a:schemeClr val="tx1"/>
              </a:solidFill>
              <a:latin typeface="Meiryo UI" panose="020B0604030504040204" pitchFamily="50" charset="-128"/>
              <a:ea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・外国人患者専用でなくとも、</a:t>
            </a:r>
            <a:r>
              <a:rPr lang="ja-JP" altLang="en-US" sz="1000" u="sng" dirty="0">
                <a:solidFill>
                  <a:schemeClr val="tx1"/>
                </a:solidFill>
                <a:latin typeface="Meiryo UI" panose="020B0604030504040204" pitchFamily="50" charset="-128"/>
                <a:ea typeface="Meiryo UI" panose="020B0604030504040204" pitchFamily="50" charset="-128"/>
              </a:rPr>
              <a:t>外国人患者も対象に含む</a:t>
            </a:r>
            <a:r>
              <a:rPr lang="ja-JP" altLang="en-US" sz="1000" dirty="0">
                <a:solidFill>
                  <a:schemeClr val="tx1"/>
                </a:solidFill>
                <a:latin typeface="Meiryo UI" panose="020B0604030504040204" pitchFamily="50" charset="-128"/>
                <a:ea typeface="Meiryo UI" panose="020B0604030504040204" pitchFamily="50" charset="-128"/>
              </a:rPr>
              <a:t>サービス</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であれば補助対象</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ⅱ</a:t>
            </a:r>
            <a:r>
              <a:rPr lang="ja-JP" altLang="en-US" sz="1200" dirty="0">
                <a:solidFill>
                  <a:schemeClr val="tx1"/>
                </a:solidFill>
                <a:latin typeface="Meiryo UI" panose="020B0604030504040204" pitchFamily="50" charset="-128"/>
                <a:ea typeface="Meiryo UI" panose="020B0604030504040204" pitchFamily="50" charset="-128"/>
              </a:rPr>
              <a:t>）外国人患者対応研修に係る費用</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職員が参加する院外研修</a:t>
            </a:r>
            <a:r>
              <a:rPr lang="en-US" altLang="ja-JP" sz="1000" dirty="0">
                <a:solidFill>
                  <a:schemeClr val="tx1"/>
                </a:solidFill>
                <a:latin typeface="Meiryo UI" panose="020B0604030504040204" pitchFamily="50" charset="-128"/>
                <a:ea typeface="Meiryo UI" panose="020B0604030504040204" pitchFamily="50" charset="-128"/>
              </a:rPr>
              <a:t>】</a:t>
            </a:r>
          </a:p>
          <a:p>
            <a:r>
              <a:rPr lang="ja-JP" altLang="en-US" sz="1000" dirty="0">
                <a:solidFill>
                  <a:schemeClr val="tx1"/>
                </a:solidFill>
                <a:latin typeface="Meiryo UI" panose="020B0604030504040204" pitchFamily="50" charset="-128"/>
                <a:ea typeface="Meiryo UI" panose="020B0604030504040204" pitchFamily="50" charset="-128"/>
              </a:rPr>
              <a:t>　　　　　　　　　民間団体等が開催している外国人患者対応にかかる研修</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（実地・オンラインどちらも可）の参加費用（受講料・テキスト代等）</a:t>
            </a:r>
          </a:p>
          <a:p>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上記研修に要した旅費や通信費等は対象外</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外部講師による院内研修</a:t>
            </a:r>
            <a:r>
              <a:rPr lang="en-US" altLang="ja-JP" sz="1000" dirty="0">
                <a:solidFill>
                  <a:schemeClr val="tx1"/>
                </a:solidFill>
                <a:latin typeface="Meiryo UI" panose="020B0604030504040204" pitchFamily="50" charset="-128"/>
                <a:ea typeface="Meiryo UI" panose="020B0604030504040204" pitchFamily="50" charset="-128"/>
              </a:rPr>
              <a:t>】</a:t>
            </a:r>
          </a:p>
          <a:p>
            <a:r>
              <a:rPr lang="ja-JP" altLang="en-US" sz="1000" dirty="0">
                <a:solidFill>
                  <a:schemeClr val="tx1"/>
                </a:solidFill>
                <a:latin typeface="Meiryo UI" panose="020B0604030504040204" pitchFamily="50" charset="-128"/>
                <a:ea typeface="Meiryo UI" panose="020B0604030504040204" pitchFamily="50" charset="-128"/>
              </a:rPr>
              <a:t>　　　　　　　　　報償費（謝金）、旅費、印刷製本費、使用料及び賃借料</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（会場借料）等</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ⅲ</a:t>
            </a:r>
            <a:r>
              <a:rPr lang="ja-JP" altLang="en-US" sz="1200" dirty="0">
                <a:solidFill>
                  <a:schemeClr val="tx1"/>
                </a:solidFill>
                <a:latin typeface="Meiryo UI" panose="020B0604030504040204" pitchFamily="50" charset="-128"/>
                <a:ea typeface="Meiryo UI" panose="020B0604030504040204" pitchFamily="50" charset="-128"/>
              </a:rPr>
              <a:t>）キャッシュレス化対応に係る初期費用</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　　・決済端末の購入費用等が補助対象であり、クレジットカード手数料等</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のランニングコストは対象外</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・既にキャッシュレス決済を導入していても、外国人患者の利用頻度の</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高いクレジットカードや決済方法に対応するなど、現在よりも多くの</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外国人患者を受け入れるための機器購入等の初期費用であれば、</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補助対象</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交付申請期間</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令和７年４月</a:t>
            </a:r>
            <a:r>
              <a:rPr lang="en-US" altLang="ja-JP" sz="1200" dirty="0">
                <a:solidFill>
                  <a:schemeClr val="tx1"/>
                </a:solidFill>
                <a:latin typeface="Meiryo UI" panose="020B0604030504040204" pitchFamily="50" charset="-128"/>
                <a:ea typeface="Meiryo UI" panose="020B0604030504040204" pitchFamily="50" charset="-128"/>
              </a:rPr>
              <a:t>14</a:t>
            </a:r>
            <a:r>
              <a:rPr lang="ja-JP" altLang="en-US" sz="1200" dirty="0">
                <a:solidFill>
                  <a:schemeClr val="tx1"/>
                </a:solidFill>
                <a:latin typeface="Meiryo UI" panose="020B0604030504040204" pitchFamily="50" charset="-128"/>
                <a:ea typeface="Meiryo UI" panose="020B0604030504040204" pitchFamily="50" charset="-128"/>
              </a:rPr>
              <a:t>日～</a:t>
            </a:r>
            <a:r>
              <a:rPr lang="ja-JP" altLang="en-US" sz="1200" b="1" u="sng" dirty="0">
                <a:solidFill>
                  <a:schemeClr val="tx1"/>
                </a:solidFill>
                <a:latin typeface="Meiryo UI" panose="020B0604030504040204" pitchFamily="50" charset="-128"/>
                <a:ea typeface="Meiryo UI" panose="020B0604030504040204" pitchFamily="50" charset="-128"/>
              </a:rPr>
              <a:t>令和７年６月</a:t>
            </a:r>
            <a:r>
              <a:rPr lang="en-US" altLang="ja-JP" sz="1200" b="1" u="sng" dirty="0">
                <a:solidFill>
                  <a:schemeClr val="tx1"/>
                </a:solidFill>
                <a:latin typeface="Meiryo UI" panose="020B0604030504040204" pitchFamily="50" charset="-128"/>
                <a:ea typeface="Meiryo UI" panose="020B0604030504040204" pitchFamily="50" charset="-128"/>
              </a:rPr>
              <a:t>30</a:t>
            </a:r>
            <a:r>
              <a:rPr lang="ja-JP" altLang="en-US" sz="1200" b="1" u="sng" dirty="0">
                <a:solidFill>
                  <a:schemeClr val="tx1"/>
                </a:solidFill>
                <a:latin typeface="Meiryo UI" panose="020B0604030504040204" pitchFamily="50" charset="-128"/>
                <a:ea typeface="Meiryo UI" panose="020B0604030504040204" pitchFamily="50" charset="-128"/>
              </a:rPr>
              <a:t>日（１次募集）</a:t>
            </a:r>
          </a:p>
          <a:p>
            <a:r>
              <a:rPr lang="ja-JP" altLang="en-US" sz="1200" dirty="0">
                <a:solidFill>
                  <a:schemeClr val="tx1"/>
                </a:solidFill>
                <a:latin typeface="Meiryo UI" panose="020B0604030504040204" pitchFamily="50" charset="-128"/>
                <a:ea typeface="Meiryo UI" panose="020B0604030504040204" pitchFamily="50" charset="-128"/>
              </a:rPr>
              <a:t>　　令和７年８月</a:t>
            </a:r>
            <a:r>
              <a:rPr lang="en-US" altLang="ja-JP" sz="1200" dirty="0">
                <a:solidFill>
                  <a:schemeClr val="tx1"/>
                </a:solidFill>
                <a:latin typeface="Meiryo UI" panose="020B0604030504040204" pitchFamily="50" charset="-128"/>
                <a:ea typeface="Meiryo UI" panose="020B0604030504040204" pitchFamily="50" charset="-128"/>
              </a:rPr>
              <a:t>22</a:t>
            </a:r>
            <a:r>
              <a:rPr lang="ja-JP" altLang="en-US" sz="1200" dirty="0">
                <a:solidFill>
                  <a:schemeClr val="tx1"/>
                </a:solidFill>
                <a:latin typeface="Meiryo UI" panose="020B0604030504040204" pitchFamily="50" charset="-128"/>
                <a:ea typeface="Meiryo UI" panose="020B0604030504040204" pitchFamily="50" charset="-128"/>
              </a:rPr>
              <a:t>日～</a:t>
            </a:r>
            <a:r>
              <a:rPr lang="ja-JP" altLang="en-US" sz="1200" b="1" u="sng" dirty="0">
                <a:solidFill>
                  <a:schemeClr val="tx1"/>
                </a:solidFill>
                <a:latin typeface="Meiryo UI" panose="020B0604030504040204" pitchFamily="50" charset="-128"/>
                <a:ea typeface="Meiryo UI" panose="020B0604030504040204" pitchFamily="50" charset="-128"/>
              </a:rPr>
              <a:t>令和７年９月</a:t>
            </a:r>
            <a:r>
              <a:rPr lang="en-US" altLang="ja-JP" sz="1200" b="1" u="sng" dirty="0">
                <a:solidFill>
                  <a:schemeClr val="tx1"/>
                </a:solidFill>
                <a:latin typeface="Meiryo UI" panose="020B0604030504040204" pitchFamily="50" charset="-128"/>
                <a:ea typeface="Meiryo UI" panose="020B0604030504040204" pitchFamily="50" charset="-128"/>
              </a:rPr>
              <a:t>30</a:t>
            </a:r>
            <a:r>
              <a:rPr lang="ja-JP" altLang="en-US" sz="1200" b="1" u="sng" dirty="0">
                <a:solidFill>
                  <a:schemeClr val="tx1"/>
                </a:solidFill>
                <a:latin typeface="Meiryo UI" panose="020B0604030504040204" pitchFamily="50" charset="-128"/>
                <a:ea typeface="Meiryo UI" panose="020B0604030504040204" pitchFamily="50" charset="-128"/>
              </a:rPr>
              <a:t>日（２次募集）</a:t>
            </a:r>
            <a:endParaRPr lang="en-US" altLang="ja-JP" sz="1200" b="1" u="sng"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p:txBody>
      </p:sp>
      <p:graphicFrame>
        <p:nvGraphicFramePr>
          <p:cNvPr id="8" name="表 8">
            <a:extLst>
              <a:ext uri="{FF2B5EF4-FFF2-40B4-BE49-F238E27FC236}">
                <a16:creationId xmlns:a16="http://schemas.microsoft.com/office/drawing/2014/main" id="{1E9929D8-4B59-4EBB-94D8-040CDD4D5831}"/>
              </a:ext>
            </a:extLst>
          </p:cNvPr>
          <p:cNvGraphicFramePr>
            <a:graphicFrameLocks noGrp="1"/>
          </p:cNvGraphicFramePr>
          <p:nvPr>
            <p:extLst>
              <p:ext uri="{D42A27DB-BD31-4B8C-83A1-F6EECF244321}">
                <p14:modId xmlns:p14="http://schemas.microsoft.com/office/powerpoint/2010/main" val="2732646635"/>
              </p:ext>
            </p:extLst>
          </p:nvPr>
        </p:nvGraphicFramePr>
        <p:xfrm>
          <a:off x="4587992" y="4199199"/>
          <a:ext cx="4284000" cy="2478442"/>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4864664"/>
                    </a:ext>
                  </a:extLst>
                </a:gridCol>
                <a:gridCol w="2340000">
                  <a:extLst>
                    <a:ext uri="{9D8B030D-6E8A-4147-A177-3AD203B41FA5}">
                      <a16:colId xmlns:a16="http://schemas.microsoft.com/office/drawing/2014/main" val="4235690838"/>
                    </a:ext>
                  </a:extLst>
                </a:gridCol>
                <a:gridCol w="828000">
                  <a:extLst>
                    <a:ext uri="{9D8B030D-6E8A-4147-A177-3AD203B41FA5}">
                      <a16:colId xmlns:a16="http://schemas.microsoft.com/office/drawing/2014/main" val="180090993"/>
                    </a:ext>
                  </a:extLst>
                </a:gridCol>
                <a:gridCol w="828000">
                  <a:extLst>
                    <a:ext uri="{9D8B030D-6E8A-4147-A177-3AD203B41FA5}">
                      <a16:colId xmlns:a16="http://schemas.microsoft.com/office/drawing/2014/main" val="4113618812"/>
                    </a:ext>
                  </a:extLst>
                </a:gridCol>
              </a:tblGrid>
              <a:tr h="388775">
                <a:tc rowSpan="2" gridSpan="2">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補助上限額</a:t>
                      </a:r>
                      <a:endParaRPr kumimoji="1" lang="en-US" altLang="ja-JP" sz="1000" dirty="0">
                        <a:latin typeface="Meiryo UI" panose="020B0604030504040204" pitchFamily="50" charset="-128"/>
                        <a:ea typeface="Meiryo UI" panose="020B0604030504040204" pitchFamily="50" charset="-128"/>
                      </a:endParaRPr>
                    </a:p>
                    <a:p>
                      <a:pPr algn="ctr">
                        <a:lnSpc>
                          <a:spcPct val="100000"/>
                        </a:lnSpc>
                      </a:pPr>
                      <a:r>
                        <a:rPr kumimoji="1" lang="ja-JP" altLang="en-US" sz="1000" dirty="0">
                          <a:latin typeface="Meiryo UI" panose="020B0604030504040204" pitchFamily="50" charset="-128"/>
                          <a:ea typeface="Meiryo UI" panose="020B0604030504040204" pitchFamily="50" charset="-128"/>
                        </a:rPr>
                        <a:t>（補助基準額）</a:t>
                      </a:r>
                      <a:endParaRPr kumimoji="1" lang="en-US" altLang="ja-JP" sz="100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hMerge="1">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補助上限額</a:t>
                      </a:r>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病　院</a:t>
                      </a:r>
                      <a:endParaRPr kumimoji="1" lang="en-US" altLang="ja-JP" sz="10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診療所</a:t>
                      </a:r>
                      <a:endParaRPr kumimoji="1" lang="en-US" altLang="ja-JP" sz="10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19354236"/>
                  </a:ext>
                </a:extLst>
              </a:tr>
              <a:tr h="485969">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50" b="1" u="sng" dirty="0">
                          <a:latin typeface="Meiryo UI" panose="020B0604030504040204" pitchFamily="50" charset="-128"/>
                          <a:ea typeface="Meiryo UI" panose="020B0604030504040204" pitchFamily="50" charset="-128"/>
                        </a:rPr>
                        <a:t>20</a:t>
                      </a:r>
                      <a:r>
                        <a:rPr kumimoji="1" lang="ja-JP" altLang="en-US" sz="950" b="1" u="sng" dirty="0">
                          <a:latin typeface="Meiryo UI" panose="020B0604030504040204" pitchFamily="50" charset="-128"/>
                          <a:ea typeface="Meiryo UI" panose="020B0604030504040204" pitchFamily="50" charset="-128"/>
                        </a:rPr>
                        <a:t>万円</a:t>
                      </a:r>
                      <a:endParaRPr kumimoji="1" lang="en-US" altLang="ja-JP" sz="950" b="1" u="sng"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b="1" u="sng" dirty="0">
                          <a:latin typeface="Meiryo UI" panose="020B0604030504040204" pitchFamily="50" charset="-128"/>
                          <a:ea typeface="Meiryo UI" panose="020B0604030504040204" pitchFamily="50" charset="-128"/>
                        </a:rPr>
                        <a:t>（</a:t>
                      </a:r>
                      <a:r>
                        <a:rPr kumimoji="1" lang="en-US" altLang="ja-JP" sz="950" b="1" u="sng" dirty="0">
                          <a:latin typeface="Meiryo UI" panose="020B0604030504040204" pitchFamily="50" charset="-128"/>
                          <a:ea typeface="Meiryo UI" panose="020B0604030504040204" pitchFamily="50" charset="-128"/>
                        </a:rPr>
                        <a:t>40</a:t>
                      </a:r>
                      <a:r>
                        <a:rPr kumimoji="1" lang="ja-JP" altLang="en-US" sz="950" b="1" u="sng" dirty="0">
                          <a:latin typeface="Meiryo UI" panose="020B0604030504040204" pitchFamily="50" charset="-128"/>
                          <a:ea typeface="Meiryo UI" panose="020B0604030504040204" pitchFamily="50" charset="-128"/>
                        </a:rPr>
                        <a:t>万円）</a:t>
                      </a:r>
                      <a:endParaRPr kumimoji="1" lang="en-US" altLang="ja-JP" sz="950" b="1" u="sng"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50" b="1" u="sng" dirty="0">
                          <a:latin typeface="Meiryo UI" panose="020B0604030504040204" pitchFamily="50" charset="-128"/>
                          <a:ea typeface="Meiryo UI" panose="020B0604030504040204" pitchFamily="50" charset="-128"/>
                        </a:rPr>
                        <a:t>10</a:t>
                      </a:r>
                      <a:r>
                        <a:rPr kumimoji="1" lang="ja-JP" altLang="en-US" sz="950" b="1" u="sng" dirty="0">
                          <a:latin typeface="Meiryo UI" panose="020B0604030504040204" pitchFamily="50" charset="-128"/>
                          <a:ea typeface="Meiryo UI" panose="020B0604030504040204" pitchFamily="50" charset="-128"/>
                        </a:rPr>
                        <a:t>万円</a:t>
                      </a:r>
                      <a:endParaRPr kumimoji="1" lang="en-US" altLang="ja-JP" sz="950" b="1" u="sng"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b="1" u="sng" dirty="0">
                          <a:latin typeface="Meiryo UI" panose="020B0604030504040204" pitchFamily="50" charset="-128"/>
                          <a:ea typeface="Meiryo UI" panose="020B0604030504040204" pitchFamily="50" charset="-128"/>
                        </a:rPr>
                        <a:t>（</a:t>
                      </a:r>
                      <a:r>
                        <a:rPr kumimoji="1" lang="en-US" altLang="ja-JP" sz="950" b="1" u="sng" dirty="0">
                          <a:latin typeface="Meiryo UI" panose="020B0604030504040204" pitchFamily="50" charset="-128"/>
                          <a:ea typeface="Meiryo UI" panose="020B0604030504040204" pitchFamily="50" charset="-128"/>
                        </a:rPr>
                        <a:t>20</a:t>
                      </a:r>
                      <a:r>
                        <a:rPr kumimoji="1" lang="ja-JP" altLang="en-US" sz="950" b="1" u="sng" dirty="0">
                          <a:latin typeface="Meiryo UI" panose="020B0604030504040204" pitchFamily="50" charset="-128"/>
                          <a:ea typeface="Meiryo UI" panose="020B0604030504040204" pitchFamily="50" charset="-128"/>
                        </a:rPr>
                        <a:t>万円）</a:t>
                      </a:r>
                      <a:endParaRPr kumimoji="1" lang="en-US" altLang="ja-JP" sz="950" b="1" u="sng"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309111231"/>
                  </a:ext>
                </a:extLst>
              </a:tr>
              <a:tr h="534566">
                <a:tc rowSpan="3">
                  <a:txBody>
                    <a:bodyPr/>
                    <a:lstStyle/>
                    <a:p>
                      <a:pPr algn="ctr"/>
                      <a:r>
                        <a:rPr kumimoji="1" lang="ja-JP" altLang="en-US" sz="1000" dirty="0">
                          <a:latin typeface="Meiryo UI" panose="020B0604030504040204" pitchFamily="50" charset="-128"/>
                          <a:ea typeface="Meiryo UI" panose="020B0604030504040204" pitchFamily="50" charset="-128"/>
                        </a:rPr>
                        <a:t>支援メニュー</a:t>
                      </a:r>
                    </a:p>
                  </a:txBody>
                  <a:tcPr vert="eaVert" anchor="ctr">
                    <a:lnT w="12700" cap="flat" cmpd="sng" algn="ctr">
                      <a:solidFill>
                        <a:schemeClr val="tx1"/>
                      </a:solidFill>
                      <a:prstDash val="solid"/>
                      <a:round/>
                      <a:headEnd type="none" w="med" len="med"/>
                      <a:tailEnd type="none" w="med" len="med"/>
                    </a:lnT>
                  </a:tcPr>
                </a:tc>
                <a:tc>
                  <a:txBody>
                    <a:bodyPr/>
                    <a:lstStyle/>
                    <a:p>
                      <a:pPr algn="l">
                        <a:lnSpc>
                          <a:spcPct val="100000"/>
                        </a:lnSpc>
                      </a:pPr>
                      <a:r>
                        <a:rPr kumimoji="1" lang="ja-JP" altLang="en-US" sz="950" dirty="0">
                          <a:latin typeface="Meiryo UI" panose="020B0604030504040204" pitchFamily="50" charset="-128"/>
                          <a:ea typeface="Meiryo UI" panose="020B0604030504040204" pitchFamily="50" charset="-128"/>
                        </a:rPr>
                        <a:t>（</a:t>
                      </a:r>
                      <a:r>
                        <a:rPr kumimoji="1" lang="en-US" altLang="ja-JP" sz="950" dirty="0">
                          <a:latin typeface="Meiryo UI" panose="020B0604030504040204" pitchFamily="50" charset="-128"/>
                          <a:ea typeface="Meiryo UI" panose="020B0604030504040204" pitchFamily="50" charset="-128"/>
                        </a:rPr>
                        <a:t>ⅰ</a:t>
                      </a:r>
                      <a:r>
                        <a:rPr kumimoji="1" lang="ja-JP" altLang="en-US" sz="950" dirty="0">
                          <a:latin typeface="Meiryo UI" panose="020B0604030504040204" pitchFamily="50" charset="-128"/>
                          <a:ea typeface="Meiryo UI" panose="020B0604030504040204" pitchFamily="50" charset="-128"/>
                        </a:rPr>
                        <a:t>）保険・保証サービスの費用</a:t>
                      </a:r>
                      <a:endParaRPr kumimoji="1" lang="en-US" altLang="ja-JP" sz="9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en-US" altLang="ja-JP" sz="950" dirty="0">
                          <a:latin typeface="Meiryo UI" panose="020B0604030504040204" pitchFamily="50" charset="-128"/>
                          <a:ea typeface="Meiryo UI" panose="020B0604030504040204" pitchFamily="50" charset="-128"/>
                        </a:rPr>
                        <a:t>10</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p>
                      <a:pPr algn="ctr">
                        <a:lnSpc>
                          <a:spcPct val="100000"/>
                        </a:lnSpc>
                      </a:pPr>
                      <a:r>
                        <a:rPr kumimoji="1" lang="ja-JP" altLang="en-US" sz="950" dirty="0">
                          <a:latin typeface="Meiryo UI" panose="020B0604030504040204" pitchFamily="50" charset="-128"/>
                          <a:ea typeface="Meiryo UI" panose="020B0604030504040204" pitchFamily="50" charset="-128"/>
                        </a:rPr>
                        <a:t>（</a:t>
                      </a:r>
                      <a:r>
                        <a:rPr kumimoji="1" lang="en-US" altLang="ja-JP" sz="950" dirty="0">
                          <a:latin typeface="Meiryo UI" panose="020B0604030504040204" pitchFamily="50" charset="-128"/>
                          <a:ea typeface="Meiryo UI" panose="020B0604030504040204" pitchFamily="50" charset="-128"/>
                        </a:rPr>
                        <a:t>20</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txBody>
                  <a:tcPr anchor="ctr">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ja-JP" altLang="en-US" sz="950" dirty="0">
                          <a:latin typeface="Meiryo UI" panose="020B0604030504040204" pitchFamily="50" charset="-128"/>
                          <a:ea typeface="Meiryo UI" panose="020B0604030504040204" pitchFamily="50" charset="-128"/>
                        </a:rPr>
                        <a:t>５万円</a:t>
                      </a:r>
                      <a:endParaRPr kumimoji="1" lang="en-US" altLang="ja-JP" sz="950" dirty="0">
                        <a:latin typeface="Meiryo UI" panose="020B0604030504040204" pitchFamily="50" charset="-128"/>
                        <a:ea typeface="Meiryo UI" panose="020B0604030504040204" pitchFamily="50" charset="-128"/>
                      </a:endParaRPr>
                    </a:p>
                    <a:p>
                      <a:pPr algn="ctr">
                        <a:lnSpc>
                          <a:spcPct val="100000"/>
                        </a:lnSpc>
                      </a:pPr>
                      <a:r>
                        <a:rPr kumimoji="1" lang="ja-JP" altLang="en-US" sz="950" dirty="0">
                          <a:latin typeface="Meiryo UI" panose="020B0604030504040204" pitchFamily="50" charset="-128"/>
                          <a:ea typeface="Meiryo UI" panose="020B0604030504040204" pitchFamily="50" charset="-128"/>
                        </a:rPr>
                        <a:t>（</a:t>
                      </a:r>
                      <a:r>
                        <a:rPr kumimoji="1" lang="en-US" altLang="ja-JP" sz="950" dirty="0">
                          <a:latin typeface="Meiryo UI" panose="020B0604030504040204" pitchFamily="50" charset="-128"/>
                          <a:ea typeface="Meiryo UI" panose="020B0604030504040204" pitchFamily="50" charset="-128"/>
                        </a:rPr>
                        <a:t>10</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txBody>
                  <a:tcPr anchor="ctr">
                    <a:lnB w="635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2827787423"/>
                  </a:ext>
                </a:extLst>
              </a:tr>
              <a:tr h="534566">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l">
                        <a:lnSpc>
                          <a:spcPct val="100000"/>
                        </a:lnSpc>
                      </a:pPr>
                      <a:r>
                        <a:rPr kumimoji="1" lang="ja-JP" altLang="en-US" sz="950" dirty="0">
                          <a:latin typeface="Meiryo UI" panose="020B0604030504040204" pitchFamily="50" charset="-128"/>
                          <a:ea typeface="Meiryo UI" panose="020B0604030504040204" pitchFamily="50" charset="-128"/>
                        </a:rPr>
                        <a:t>（</a:t>
                      </a:r>
                      <a:r>
                        <a:rPr kumimoji="1" lang="en-US" altLang="ja-JP" sz="950" dirty="0">
                          <a:latin typeface="Meiryo UI" panose="020B0604030504040204" pitchFamily="50" charset="-128"/>
                          <a:ea typeface="Meiryo UI" panose="020B0604030504040204" pitchFamily="50" charset="-128"/>
                        </a:rPr>
                        <a:t>ⅱ</a:t>
                      </a:r>
                      <a:r>
                        <a:rPr kumimoji="1" lang="ja-JP" altLang="en-US" sz="950" dirty="0">
                          <a:latin typeface="Meiryo UI" panose="020B0604030504040204" pitchFamily="50" charset="-128"/>
                          <a:ea typeface="Meiryo UI" panose="020B0604030504040204" pitchFamily="50" charset="-128"/>
                        </a:rPr>
                        <a:t>）外国人患者対応研修に係る費用</a:t>
                      </a:r>
                      <a:endParaRPr kumimoji="1" lang="en-US" altLang="ja-JP" sz="950"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en-US" altLang="ja-JP" sz="950" dirty="0">
                          <a:latin typeface="Meiryo UI" panose="020B0604030504040204" pitchFamily="50" charset="-128"/>
                          <a:ea typeface="Meiryo UI" panose="020B0604030504040204" pitchFamily="50" charset="-128"/>
                        </a:rPr>
                        <a:t>5</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p>
                      <a:pPr algn="ctr">
                        <a:lnSpc>
                          <a:spcPct val="100000"/>
                        </a:lnSpc>
                      </a:pPr>
                      <a:r>
                        <a:rPr kumimoji="1" lang="ja-JP" altLang="en-US" sz="950" dirty="0">
                          <a:latin typeface="Meiryo UI" panose="020B0604030504040204" pitchFamily="50" charset="-128"/>
                          <a:ea typeface="Meiryo UI" panose="020B0604030504040204" pitchFamily="50" charset="-128"/>
                        </a:rPr>
                        <a:t>（</a:t>
                      </a:r>
                      <a:r>
                        <a:rPr kumimoji="1" lang="en-US" altLang="ja-JP" sz="950" dirty="0">
                          <a:latin typeface="Meiryo UI" panose="020B0604030504040204" pitchFamily="50" charset="-128"/>
                          <a:ea typeface="Meiryo UI" panose="020B0604030504040204" pitchFamily="50" charset="-128"/>
                        </a:rPr>
                        <a:t>10</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lnB w="6350" cap="flat" cmpd="sng" algn="ctr">
                      <a:solidFill>
                        <a:schemeClr val="tx1"/>
                      </a:solidFill>
                      <a:prstDash val="lgDash"/>
                      <a:round/>
                      <a:headEnd type="none" w="med" len="med"/>
                      <a:tailEnd type="none" w="med" len="med"/>
                    </a:lnB>
                  </a:tcPr>
                </a:tc>
                <a:tc>
                  <a:txBody>
                    <a:bodyPr/>
                    <a:lstStyle/>
                    <a:p>
                      <a:pPr algn="ctr">
                        <a:lnSpc>
                          <a:spcPct val="100000"/>
                        </a:lnSpc>
                      </a:pPr>
                      <a:r>
                        <a:rPr kumimoji="1" lang="en-US" altLang="ja-JP" sz="950" dirty="0">
                          <a:latin typeface="Meiryo UI" panose="020B0604030504040204" pitchFamily="50" charset="-128"/>
                          <a:ea typeface="Meiryo UI" panose="020B0604030504040204" pitchFamily="50" charset="-128"/>
                        </a:rPr>
                        <a:t>2.5</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p>
                      <a:pPr algn="ctr">
                        <a:lnSpc>
                          <a:spcPct val="100000"/>
                        </a:lnSpc>
                      </a:pPr>
                      <a:r>
                        <a:rPr kumimoji="1" lang="ja-JP" altLang="en-US" sz="950" dirty="0">
                          <a:latin typeface="Meiryo UI" panose="020B0604030504040204" pitchFamily="50" charset="-128"/>
                          <a:ea typeface="Meiryo UI" panose="020B0604030504040204" pitchFamily="50" charset="-128"/>
                        </a:rPr>
                        <a:t>（５万円）</a:t>
                      </a:r>
                      <a:endParaRPr kumimoji="1" lang="en-US" altLang="ja-JP" sz="950"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lnB w="635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517335902"/>
                  </a:ext>
                </a:extLst>
              </a:tr>
              <a:tr h="534566">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l">
                        <a:lnSpc>
                          <a:spcPct val="100000"/>
                        </a:lnSpc>
                      </a:pPr>
                      <a:r>
                        <a:rPr kumimoji="1" lang="ja-JP" altLang="en-US" sz="950" dirty="0">
                          <a:latin typeface="Meiryo UI" panose="020B0604030504040204" pitchFamily="50" charset="-128"/>
                          <a:ea typeface="Meiryo UI" panose="020B0604030504040204" pitchFamily="50" charset="-128"/>
                        </a:rPr>
                        <a:t>（</a:t>
                      </a:r>
                      <a:r>
                        <a:rPr kumimoji="1" lang="en-US" altLang="ja-JP" sz="950" dirty="0">
                          <a:latin typeface="Meiryo UI" panose="020B0604030504040204" pitchFamily="50" charset="-128"/>
                          <a:ea typeface="Meiryo UI" panose="020B0604030504040204" pitchFamily="50" charset="-128"/>
                        </a:rPr>
                        <a:t>ⅲ</a:t>
                      </a:r>
                      <a:r>
                        <a:rPr kumimoji="1" lang="ja-JP" altLang="en-US" sz="950" dirty="0">
                          <a:latin typeface="Meiryo UI" panose="020B0604030504040204" pitchFamily="50" charset="-128"/>
                          <a:ea typeface="Meiryo UI" panose="020B0604030504040204" pitchFamily="50" charset="-128"/>
                        </a:rPr>
                        <a:t>）キャッシュレス化対応に係る初期費用</a:t>
                      </a:r>
                      <a:endParaRPr kumimoji="1" lang="en-US" altLang="ja-JP" sz="950" dirty="0">
                        <a:latin typeface="Meiryo UI" panose="020B0604030504040204" pitchFamily="50" charset="-128"/>
                        <a:ea typeface="Meiryo UI" panose="020B0604030504040204" pitchFamily="50" charset="-128"/>
                      </a:endParaRPr>
                    </a:p>
                    <a:p>
                      <a:pPr algn="ctr">
                        <a:lnSpc>
                          <a:spcPct val="100000"/>
                        </a:lnSpc>
                      </a:pP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クレジットカード手数料等のランニングコストは除く</a:t>
                      </a:r>
                      <a:endParaRPr kumimoji="1" lang="en-US" altLang="ja-JP" sz="800"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tcPr>
                </a:tc>
                <a:tc>
                  <a:txBody>
                    <a:bodyPr/>
                    <a:lstStyle/>
                    <a:p>
                      <a:pPr algn="ctr">
                        <a:lnSpc>
                          <a:spcPct val="100000"/>
                        </a:lnSpc>
                      </a:pPr>
                      <a:r>
                        <a:rPr kumimoji="1" lang="en-US" altLang="ja-JP" sz="950" dirty="0">
                          <a:latin typeface="Meiryo UI" panose="020B0604030504040204" pitchFamily="50" charset="-128"/>
                          <a:ea typeface="Meiryo UI" panose="020B0604030504040204" pitchFamily="50" charset="-128"/>
                        </a:rPr>
                        <a:t>10</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p>
                      <a:pPr algn="ctr">
                        <a:lnSpc>
                          <a:spcPct val="100000"/>
                        </a:lnSpc>
                      </a:pPr>
                      <a:r>
                        <a:rPr kumimoji="1" lang="ja-JP" altLang="en-US" sz="950" dirty="0">
                          <a:latin typeface="Meiryo UI" panose="020B0604030504040204" pitchFamily="50" charset="-128"/>
                          <a:ea typeface="Meiryo UI" panose="020B0604030504040204" pitchFamily="50" charset="-128"/>
                        </a:rPr>
                        <a:t>（</a:t>
                      </a:r>
                      <a:r>
                        <a:rPr kumimoji="1" lang="en-US" altLang="ja-JP" sz="950" dirty="0">
                          <a:latin typeface="Meiryo UI" panose="020B0604030504040204" pitchFamily="50" charset="-128"/>
                          <a:ea typeface="Meiryo UI" panose="020B0604030504040204" pitchFamily="50" charset="-128"/>
                        </a:rPr>
                        <a:t>20</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tcPr>
                </a:tc>
                <a:tc>
                  <a:txBody>
                    <a:bodyPr/>
                    <a:lstStyle/>
                    <a:p>
                      <a:pPr algn="ctr">
                        <a:lnSpc>
                          <a:spcPct val="100000"/>
                        </a:lnSpc>
                      </a:pPr>
                      <a:r>
                        <a:rPr kumimoji="1" lang="en-US" altLang="ja-JP" sz="950" dirty="0">
                          <a:latin typeface="Meiryo UI" panose="020B0604030504040204" pitchFamily="50" charset="-128"/>
                          <a:ea typeface="Meiryo UI" panose="020B0604030504040204" pitchFamily="50" charset="-128"/>
                        </a:rPr>
                        <a:t>5</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p>
                      <a:pPr algn="ctr">
                        <a:lnSpc>
                          <a:spcPct val="100000"/>
                        </a:lnSpc>
                      </a:pPr>
                      <a:r>
                        <a:rPr kumimoji="1" lang="ja-JP" altLang="en-US" sz="950" dirty="0">
                          <a:latin typeface="Meiryo UI" panose="020B0604030504040204" pitchFamily="50" charset="-128"/>
                          <a:ea typeface="Meiryo UI" panose="020B0604030504040204" pitchFamily="50" charset="-128"/>
                        </a:rPr>
                        <a:t>（</a:t>
                      </a:r>
                      <a:r>
                        <a:rPr kumimoji="1" lang="en-US" altLang="ja-JP" sz="950" dirty="0">
                          <a:latin typeface="Meiryo UI" panose="020B0604030504040204" pitchFamily="50" charset="-128"/>
                          <a:ea typeface="Meiryo UI" panose="020B0604030504040204" pitchFamily="50" charset="-128"/>
                        </a:rPr>
                        <a:t>10</a:t>
                      </a:r>
                      <a:r>
                        <a:rPr kumimoji="1" lang="ja-JP" altLang="en-US" sz="950" dirty="0">
                          <a:latin typeface="Meiryo UI" panose="020B0604030504040204" pitchFamily="50" charset="-128"/>
                          <a:ea typeface="Meiryo UI" panose="020B0604030504040204" pitchFamily="50" charset="-128"/>
                        </a:rPr>
                        <a:t>万円）</a:t>
                      </a:r>
                      <a:endParaRPr kumimoji="1" lang="en-US" altLang="ja-JP" sz="950"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1932297313"/>
                  </a:ext>
                </a:extLst>
              </a:tr>
            </a:tbl>
          </a:graphicData>
        </a:graphic>
      </p:graphicFrame>
      <p:sp>
        <p:nvSpPr>
          <p:cNvPr id="19" name="タイトル 1">
            <a:extLst>
              <a:ext uri="{FF2B5EF4-FFF2-40B4-BE49-F238E27FC236}">
                <a16:creationId xmlns:a16="http://schemas.microsoft.com/office/drawing/2014/main" id="{CF53C5E3-58C8-4A63-B1BD-91A791DEB6BF}"/>
              </a:ext>
            </a:extLst>
          </p:cNvPr>
          <p:cNvSpPr txBox="1">
            <a:spLocks/>
          </p:cNvSpPr>
          <p:nvPr/>
        </p:nvSpPr>
        <p:spPr>
          <a:xfrm>
            <a:off x="-3802" y="-1"/>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外国人観光客のための医療整備事業</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新規</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p>
          <a:p>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（宿泊税</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10/10</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）予算額</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:44,887</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p>
        </p:txBody>
      </p:sp>
      <p:sp>
        <p:nvSpPr>
          <p:cNvPr id="20" name="ホームベース 98">
            <a:extLst>
              <a:ext uri="{FF2B5EF4-FFF2-40B4-BE49-F238E27FC236}">
                <a16:creationId xmlns:a16="http://schemas.microsoft.com/office/drawing/2014/main" id="{81B01059-AA55-46D9-98A9-BD43E07719C1}"/>
              </a:ext>
            </a:extLst>
          </p:cNvPr>
          <p:cNvSpPr/>
          <p:nvPr/>
        </p:nvSpPr>
        <p:spPr>
          <a:xfrm>
            <a:off x="72333" y="514921"/>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29" name="ホームベース 64">
            <a:extLst>
              <a:ext uri="{FF2B5EF4-FFF2-40B4-BE49-F238E27FC236}">
                <a16:creationId xmlns:a16="http://schemas.microsoft.com/office/drawing/2014/main" id="{27ACF711-9B74-426B-A124-7B5E470B2463}"/>
              </a:ext>
            </a:extLst>
          </p:cNvPr>
          <p:cNvSpPr/>
          <p:nvPr/>
        </p:nvSpPr>
        <p:spPr>
          <a:xfrm>
            <a:off x="68198" y="1514251"/>
            <a:ext cx="90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（２）　外国人患者受入れ医療機関における患者受入れ環境整備事業（予算額：</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25,000</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千円）</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graphicFrame>
        <p:nvGraphicFramePr>
          <p:cNvPr id="18" name="表 8">
            <a:extLst>
              <a:ext uri="{FF2B5EF4-FFF2-40B4-BE49-F238E27FC236}">
                <a16:creationId xmlns:a16="http://schemas.microsoft.com/office/drawing/2014/main" id="{73D74130-7119-4333-AF65-76720BBEC4F4}"/>
              </a:ext>
            </a:extLst>
          </p:cNvPr>
          <p:cNvGraphicFramePr>
            <a:graphicFrameLocks noGrp="1"/>
          </p:cNvGraphicFramePr>
          <p:nvPr>
            <p:extLst>
              <p:ext uri="{D42A27DB-BD31-4B8C-83A1-F6EECF244321}">
                <p14:modId xmlns:p14="http://schemas.microsoft.com/office/powerpoint/2010/main" val="1041090958"/>
              </p:ext>
            </p:extLst>
          </p:nvPr>
        </p:nvGraphicFramePr>
        <p:xfrm>
          <a:off x="4583831" y="3170103"/>
          <a:ext cx="4284000" cy="944309"/>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4864664"/>
                    </a:ext>
                  </a:extLst>
                </a:gridCol>
                <a:gridCol w="3996000">
                  <a:extLst>
                    <a:ext uri="{9D8B030D-6E8A-4147-A177-3AD203B41FA5}">
                      <a16:colId xmlns:a16="http://schemas.microsoft.com/office/drawing/2014/main" val="4235690838"/>
                    </a:ext>
                  </a:extLst>
                </a:gridCol>
              </a:tblGrid>
              <a:tr h="944309">
                <a:tc>
                  <a:txBody>
                    <a:bodyPr/>
                    <a:lstStyle/>
                    <a:p>
                      <a:pPr algn="ctr"/>
                      <a:r>
                        <a:rPr kumimoji="1" lang="ja-JP" altLang="en-US" sz="1000" dirty="0">
                          <a:latin typeface="Meiryo UI" panose="020B0604030504040204" pitchFamily="50" charset="-128"/>
                          <a:ea typeface="Meiryo UI" panose="020B0604030504040204" pitchFamily="50" charset="-128"/>
                        </a:rPr>
                        <a:t>補助率</a:t>
                      </a:r>
                    </a:p>
                  </a:txBody>
                  <a:tcPr anchor="ctr">
                    <a:noFill/>
                  </a:tcPr>
                </a:tc>
                <a:tc>
                  <a:txBody>
                    <a:bodyPr/>
                    <a:lstStyle/>
                    <a:p>
                      <a:pPr algn="ctr"/>
                      <a:r>
                        <a:rPr kumimoji="1" lang="ja-JP" altLang="en-US" sz="1100" b="0" dirty="0">
                          <a:latin typeface="Meiryo UI" panose="020B0604030504040204" pitchFamily="50" charset="-128"/>
                          <a:ea typeface="Meiryo UI" panose="020B0604030504040204" pitchFamily="50" charset="-128"/>
                        </a:rPr>
                        <a:t>支援メニュー（</a:t>
                      </a:r>
                      <a:r>
                        <a:rPr kumimoji="1" lang="en-US" altLang="ja-JP" sz="1100" b="0" dirty="0">
                          <a:latin typeface="Meiryo UI" panose="020B0604030504040204" pitchFamily="50" charset="-128"/>
                          <a:ea typeface="Meiryo UI" panose="020B0604030504040204" pitchFamily="50" charset="-128"/>
                        </a:rPr>
                        <a:t>ⅰ</a:t>
                      </a:r>
                      <a:r>
                        <a:rPr kumimoji="1" lang="ja-JP" altLang="en-US" sz="1100" b="0" dirty="0">
                          <a:latin typeface="Meiryo UI" panose="020B0604030504040204" pitchFamily="50" charset="-128"/>
                          <a:ea typeface="Meiryo UI" panose="020B0604030504040204" pitchFamily="50" charset="-128"/>
                        </a:rPr>
                        <a:t>）～（</a:t>
                      </a:r>
                      <a:r>
                        <a:rPr kumimoji="1" lang="en-US" altLang="ja-JP" sz="1100" b="0" dirty="0">
                          <a:latin typeface="Meiryo UI" panose="020B0604030504040204" pitchFamily="50" charset="-128"/>
                          <a:ea typeface="Meiryo UI" panose="020B0604030504040204" pitchFamily="50" charset="-128"/>
                        </a:rPr>
                        <a:t>ⅲ</a:t>
                      </a:r>
                      <a:r>
                        <a:rPr kumimoji="1" lang="ja-JP" altLang="en-US" sz="1100" b="0" dirty="0">
                          <a:latin typeface="Meiryo UI" panose="020B0604030504040204" pitchFamily="50" charset="-128"/>
                          <a:ea typeface="Meiryo UI" panose="020B0604030504040204" pitchFamily="50" charset="-128"/>
                        </a:rPr>
                        <a:t>）ごとに</a:t>
                      </a:r>
                      <a:r>
                        <a:rPr kumimoji="1" lang="ja-JP" altLang="en-US" sz="1100" b="1" u="sng" dirty="0">
                          <a:latin typeface="Meiryo UI" panose="020B0604030504040204" pitchFamily="50" charset="-128"/>
                          <a:ea typeface="Meiryo UI" panose="020B0604030504040204" pitchFamily="50" charset="-128"/>
                        </a:rPr>
                        <a:t>２分の１</a:t>
                      </a:r>
                      <a:endParaRPr kumimoji="1" lang="en-US" altLang="ja-JP" sz="1100" b="1" u="sng" dirty="0">
                        <a:latin typeface="Meiryo UI" panose="020B0604030504040204" pitchFamily="50" charset="-128"/>
                        <a:ea typeface="Meiryo UI" panose="020B0604030504040204" pitchFamily="50" charset="-128"/>
                      </a:endParaRPr>
                    </a:p>
                    <a:p>
                      <a:pPr algn="ctr"/>
                      <a:r>
                        <a:rPr kumimoji="1" lang="en-US" altLang="ja-JP" sz="1100" b="0" u="sng" dirty="0">
                          <a:latin typeface="Meiryo UI" panose="020B0604030504040204" pitchFamily="50" charset="-128"/>
                          <a:ea typeface="Meiryo UI" panose="020B0604030504040204" pitchFamily="50" charset="-128"/>
                        </a:rPr>
                        <a:t>※</a:t>
                      </a:r>
                      <a:r>
                        <a:rPr kumimoji="1" lang="ja-JP" altLang="en-US" sz="1100" b="0" u="sng" dirty="0">
                          <a:latin typeface="Meiryo UI" panose="020B0604030504040204" pitchFamily="50" charset="-128"/>
                          <a:ea typeface="Meiryo UI" panose="020B0604030504040204" pitchFamily="50" charset="-128"/>
                        </a:rPr>
                        <a:t>ただし、補助上限額は病院</a:t>
                      </a:r>
                      <a:r>
                        <a:rPr kumimoji="1" lang="en-US" altLang="ja-JP" sz="1100" b="0" u="sng" dirty="0">
                          <a:latin typeface="Meiryo UI" panose="020B0604030504040204" pitchFamily="50" charset="-128"/>
                          <a:ea typeface="Meiryo UI" panose="020B0604030504040204" pitchFamily="50" charset="-128"/>
                        </a:rPr>
                        <a:t>20</a:t>
                      </a:r>
                      <a:r>
                        <a:rPr kumimoji="1" lang="ja-JP" altLang="en-US" sz="1100" b="0" u="sng" dirty="0">
                          <a:latin typeface="Meiryo UI" panose="020B0604030504040204" pitchFamily="50" charset="-128"/>
                          <a:ea typeface="Meiryo UI" panose="020B0604030504040204" pitchFamily="50" charset="-128"/>
                        </a:rPr>
                        <a:t>万円、診療所</a:t>
                      </a:r>
                      <a:r>
                        <a:rPr kumimoji="1" lang="en-US" altLang="ja-JP" sz="1100" b="0" u="sng" dirty="0">
                          <a:latin typeface="Meiryo UI" panose="020B0604030504040204" pitchFamily="50" charset="-128"/>
                          <a:ea typeface="Meiryo UI" panose="020B0604030504040204" pitchFamily="50" charset="-128"/>
                        </a:rPr>
                        <a:t>10</a:t>
                      </a:r>
                      <a:r>
                        <a:rPr kumimoji="1" lang="ja-JP" altLang="en-US" sz="1100" b="0" u="sng" dirty="0">
                          <a:latin typeface="Meiryo UI" panose="020B0604030504040204" pitchFamily="50" charset="-128"/>
                          <a:ea typeface="Meiryo UI" panose="020B0604030504040204" pitchFamily="50" charset="-128"/>
                        </a:rPr>
                        <a:t>万円</a:t>
                      </a:r>
                      <a:endParaRPr kumimoji="1" lang="en-US" altLang="ja-JP" sz="1100" b="0" u="sng"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86920"/>
                  </a:ext>
                </a:extLst>
              </a:tr>
            </a:tbl>
          </a:graphicData>
        </a:graphic>
      </p:graphicFrame>
      <p:sp>
        <p:nvSpPr>
          <p:cNvPr id="21" name="テキスト ボックス 20">
            <a:extLst>
              <a:ext uri="{FF2B5EF4-FFF2-40B4-BE49-F238E27FC236}">
                <a16:creationId xmlns:a16="http://schemas.microsoft.com/office/drawing/2014/main" id="{31AD8B27-29EB-48C8-B97D-920AF72CBCD8}"/>
              </a:ext>
            </a:extLst>
          </p:cNvPr>
          <p:cNvSpPr txBox="1"/>
          <p:nvPr/>
        </p:nvSpPr>
        <p:spPr>
          <a:xfrm>
            <a:off x="8718538" y="6492975"/>
            <a:ext cx="540000" cy="369332"/>
          </a:xfrm>
          <a:prstGeom prst="rect">
            <a:avLst/>
          </a:prstGeom>
          <a:noFill/>
        </p:spPr>
        <p:txBody>
          <a:bodyPr wrap="square" rtlCol="0" anchor="ctr">
            <a:spAutoFit/>
          </a:bodyPr>
          <a:lstStyle/>
          <a:p>
            <a:pPr algn="ctr"/>
            <a:r>
              <a:rPr kumimoji="1" lang="ja-JP" altLang="en-US" dirty="0"/>
              <a:t>７</a:t>
            </a:r>
          </a:p>
        </p:txBody>
      </p:sp>
    </p:spTree>
    <p:extLst>
      <p:ext uri="{BB962C8B-B14F-4D97-AF65-F5344CB8AC3E}">
        <p14:creationId xmlns:p14="http://schemas.microsoft.com/office/powerpoint/2010/main" val="247043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C555B61E-1220-4BCE-87A2-BA2706677D4B}"/>
              </a:ext>
            </a:extLst>
          </p:cNvPr>
          <p:cNvSpPr txBox="1">
            <a:spLocks/>
          </p:cNvSpPr>
          <p:nvPr/>
        </p:nvSpPr>
        <p:spPr>
          <a:xfrm>
            <a:off x="68198" y="514921"/>
            <a:ext cx="9000000" cy="6300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r>
              <a:rPr lang="ja-JP" altLang="en-US" sz="1200" dirty="0">
                <a:solidFill>
                  <a:schemeClr val="tx1"/>
                </a:solidFill>
                <a:latin typeface="Meiryo UI" panose="020B0604030504040204" pitchFamily="50" charset="-128"/>
                <a:ea typeface="Meiryo UI" panose="020B0604030504040204" pitchFamily="50" charset="-128"/>
              </a:rPr>
              <a:t>　</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00708BAE-7586-4713-B8E4-BC0EE7A496D8}"/>
              </a:ext>
            </a:extLst>
          </p:cNvPr>
          <p:cNvSpPr txBox="1">
            <a:spLocks/>
          </p:cNvSpPr>
          <p:nvPr/>
        </p:nvSpPr>
        <p:spPr>
          <a:xfrm>
            <a:off x="-3802" y="-1"/>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外国人観光客のための医療整備事業</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新規</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p>
          <a:p>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（宿泊税</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10/10</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）予算額</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:44,887</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p>
        </p:txBody>
      </p:sp>
      <p:sp>
        <p:nvSpPr>
          <p:cNvPr id="11" name="ホームベース 98">
            <a:extLst>
              <a:ext uri="{FF2B5EF4-FFF2-40B4-BE49-F238E27FC236}">
                <a16:creationId xmlns:a16="http://schemas.microsoft.com/office/drawing/2014/main" id="{4E5E97D0-7BB1-460E-AD52-8F5C922EE73B}"/>
              </a:ext>
            </a:extLst>
          </p:cNvPr>
          <p:cNvSpPr/>
          <p:nvPr/>
        </p:nvSpPr>
        <p:spPr>
          <a:xfrm>
            <a:off x="68585" y="514921"/>
            <a:ext cx="45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事業概要</a:t>
            </a:r>
          </a:p>
        </p:txBody>
      </p:sp>
      <p:sp>
        <p:nvSpPr>
          <p:cNvPr id="12" name="角丸四角形 14">
            <a:extLst>
              <a:ext uri="{FF2B5EF4-FFF2-40B4-BE49-F238E27FC236}">
                <a16:creationId xmlns:a16="http://schemas.microsoft.com/office/drawing/2014/main" id="{BEA964A7-AB98-402F-95BC-8382894BC43A}"/>
              </a:ext>
            </a:extLst>
          </p:cNvPr>
          <p:cNvSpPr/>
          <p:nvPr/>
        </p:nvSpPr>
        <p:spPr>
          <a:xfrm>
            <a:off x="158188" y="856042"/>
            <a:ext cx="8820000" cy="1008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海外旅行保険に未加入の外国人旅行客がけがや病気となった場合、医療費が非常に高額になるリスクがあることから、安心</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して大阪で過ごしてもらうため、来阪時</a:t>
            </a:r>
            <a:r>
              <a:rPr lang="ja-JP" altLang="en-US" sz="1400" dirty="0">
                <a:solidFill>
                  <a:schemeClr val="tx1"/>
                </a:solidFill>
                <a:latin typeface="Meiryo UI" panose="020B0604030504040204" pitchFamily="50" charset="-128"/>
                <a:ea typeface="Meiryo UI" panose="020B0604030504040204" pitchFamily="50" charset="-128"/>
              </a:rPr>
              <a:t>及び来阪前に効果的な海外旅行保険の加入勧奨を行う。</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海外旅行保険に関する情報が不足していることが、未加入の一因となっていることから、海外旅行保険にかかる情報にアクセスできる「おおさかメディカルネット </a:t>
            </a:r>
            <a:r>
              <a:rPr lang="en-US" altLang="ja-JP" sz="1400" dirty="0">
                <a:solidFill>
                  <a:schemeClr val="tx1"/>
                </a:solidFill>
                <a:latin typeface="Meiryo UI" panose="020B0604030504040204" pitchFamily="50" charset="-128"/>
                <a:ea typeface="Meiryo UI" panose="020B0604030504040204" pitchFamily="50" charset="-128"/>
              </a:rPr>
              <a:t>for Foreigners</a:t>
            </a:r>
            <a:r>
              <a:rPr lang="ja-JP" altLang="en-US" sz="1400" dirty="0">
                <a:solidFill>
                  <a:schemeClr val="tx1"/>
                </a:solidFill>
                <a:latin typeface="Meiryo UI" panose="020B0604030504040204" pitchFamily="50" charset="-128"/>
                <a:ea typeface="Meiryo UI" panose="020B0604030504040204" pitchFamily="50" charset="-128"/>
              </a:rPr>
              <a:t>」へ誘導する広告を配信する。（配信期間：</a:t>
            </a:r>
            <a:r>
              <a:rPr lang="en-US" altLang="ja-JP" sz="1400" dirty="0">
                <a:solidFill>
                  <a:schemeClr val="tx1"/>
                </a:solidFill>
                <a:latin typeface="Meiryo UI" panose="020B0604030504040204" pitchFamily="50" charset="-128"/>
                <a:ea typeface="Meiryo UI" panose="020B0604030504040204" pitchFamily="50" charset="-128"/>
              </a:rPr>
              <a:t>7/26</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11/30</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ホームベース 64">
            <a:extLst>
              <a:ext uri="{FF2B5EF4-FFF2-40B4-BE49-F238E27FC236}">
                <a16:creationId xmlns:a16="http://schemas.microsoft.com/office/drawing/2014/main" id="{A81FE746-1540-41F0-95C5-679094DF8FDE}"/>
              </a:ext>
            </a:extLst>
          </p:cNvPr>
          <p:cNvSpPr/>
          <p:nvPr/>
        </p:nvSpPr>
        <p:spPr>
          <a:xfrm>
            <a:off x="68198" y="1913209"/>
            <a:ext cx="90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（３）　海外旅行保険の加入勧奨事業（予算額：</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9,900</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千円）</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角丸四角形 14">
            <a:extLst>
              <a:ext uri="{FF2B5EF4-FFF2-40B4-BE49-F238E27FC236}">
                <a16:creationId xmlns:a16="http://schemas.microsoft.com/office/drawing/2014/main" id="{136209A4-2253-476E-A4CC-50A1A4DF6131}"/>
              </a:ext>
            </a:extLst>
          </p:cNvPr>
          <p:cNvSpPr/>
          <p:nvPr/>
        </p:nvSpPr>
        <p:spPr>
          <a:xfrm>
            <a:off x="158188" y="2216975"/>
            <a:ext cx="8820000" cy="457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・来阪時と来阪前に分けて、効果的な海外旅行保険の加入勧奨を行う。</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①　来阪時の外国人観光客に向けた周知</a:t>
            </a:r>
          </a:p>
          <a:p>
            <a:endParaRPr lang="ja-JP" altLang="en-US" sz="8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・大阪府内に旅行で訪れた外国人に対し、旅行保険加入にかかるバナー広告を配信する。</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⇒バナー広告をクリックすることで、各言語版の「おおさかメディカルネット </a:t>
            </a:r>
            <a:r>
              <a:rPr lang="en-US" altLang="ja-JP" sz="1400" b="1" dirty="0">
                <a:solidFill>
                  <a:schemeClr val="tx1"/>
                </a:solidFill>
                <a:latin typeface="Meiryo UI" panose="020B0604030504040204" pitchFamily="50" charset="-128"/>
                <a:ea typeface="Meiryo UI" panose="020B0604030504040204" pitchFamily="50" charset="-128"/>
              </a:rPr>
              <a:t>for</a:t>
            </a:r>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Foreigners</a:t>
            </a:r>
            <a:r>
              <a:rPr lang="ja-JP" altLang="en-US" sz="1400" b="1" dirty="0">
                <a:solidFill>
                  <a:schemeClr val="tx1"/>
                </a:solidFill>
                <a:latin typeface="Meiryo UI" panose="020B0604030504040204" pitchFamily="50" charset="-128"/>
                <a:ea typeface="Meiryo UI" panose="020B0604030504040204" pitchFamily="50" charset="-128"/>
              </a:rPr>
              <a:t>」が起動し、</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旅行保険加入にかかる情報の入手及び加入手続きが可能となる。</a:t>
            </a:r>
          </a:p>
          <a:p>
            <a:r>
              <a:rPr lang="ja-JP" altLang="en-US" sz="1400" b="1" dirty="0">
                <a:solidFill>
                  <a:schemeClr val="tx1"/>
                </a:solidFill>
                <a:latin typeface="Meiryo UI" panose="020B0604030504040204" pitchFamily="50" charset="-128"/>
                <a:ea typeface="Meiryo UI" panose="020B0604030504040204" pitchFamily="50" charset="-128"/>
              </a:rPr>
              <a:t>　</a:t>
            </a:r>
          </a:p>
          <a:p>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配信対象</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・大阪府内を旅行中の以下の言語を用いる外国人観光客</a:t>
            </a:r>
          </a:p>
          <a:p>
            <a:endParaRPr lang="ja-JP" altLang="en-US" sz="8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配信言語</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・英語、中国語、韓国語、スペイン語、ポルトガル語、ベトナム語、タガログ語、</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フランス語、日本語</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（９言語：おおさかメディカルネット </a:t>
            </a:r>
            <a:r>
              <a:rPr lang="en-US" altLang="ja-JP" sz="1400" dirty="0">
                <a:solidFill>
                  <a:schemeClr val="tx1"/>
                </a:solidFill>
                <a:latin typeface="Meiryo UI" panose="020B0604030504040204" pitchFamily="50" charset="-128"/>
                <a:ea typeface="Meiryo UI" panose="020B0604030504040204" pitchFamily="50" charset="-128"/>
              </a:rPr>
              <a:t>for Foreigners</a:t>
            </a:r>
            <a:r>
              <a:rPr lang="ja-JP" altLang="en-US" sz="1400" dirty="0">
                <a:solidFill>
                  <a:schemeClr val="tx1"/>
                </a:solidFill>
                <a:latin typeface="Meiryo UI" panose="020B0604030504040204" pitchFamily="50" charset="-128"/>
                <a:ea typeface="Meiryo UI" panose="020B0604030504040204" pitchFamily="50" charset="-128"/>
              </a:rPr>
              <a:t>と同じ言語）</a:t>
            </a:r>
          </a:p>
          <a:p>
            <a:endParaRPr lang="ja-JP" altLang="en-US" sz="8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出稿する広告媒体</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Google</a:t>
            </a:r>
            <a:r>
              <a:rPr lang="ja-JP" altLang="en-US" sz="1400" dirty="0">
                <a:solidFill>
                  <a:schemeClr val="tx1"/>
                </a:solidFill>
                <a:latin typeface="Meiryo UI" panose="020B0604030504040204" pitchFamily="50" charset="-128"/>
                <a:ea typeface="Meiryo UI" panose="020B0604030504040204" pitchFamily="50" charset="-128"/>
              </a:rPr>
              <a:t>ジオターゲティング広告</a:t>
            </a:r>
          </a:p>
          <a:p>
            <a:r>
              <a:rPr lang="ja-JP" altLang="en-US" sz="1400" dirty="0">
                <a:solidFill>
                  <a:schemeClr val="tx1"/>
                </a:solidFill>
                <a:latin typeface="Meiryo UI" panose="020B0604030504040204" pitchFamily="50" charset="-128"/>
                <a:ea typeface="Meiryo UI" panose="020B0604030504040204" pitchFamily="50" charset="-128"/>
              </a:rPr>
              <a:t> 　　  ⇒関西国際空港、新大阪駅、なんば駅の外国人観光客の滞在ポイントで表示</a:t>
            </a: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Facebook</a:t>
            </a:r>
            <a:r>
              <a:rPr lang="ja-JP" altLang="en-US" sz="1400" dirty="0">
                <a:solidFill>
                  <a:schemeClr val="tx1"/>
                </a:solidFill>
                <a:latin typeface="Meiryo UI" panose="020B0604030504040204" pitchFamily="50" charset="-128"/>
                <a:ea typeface="Meiryo UI" panose="020B0604030504040204" pitchFamily="50" charset="-128"/>
              </a:rPr>
              <a:t>広告</a:t>
            </a:r>
          </a:p>
          <a:p>
            <a:r>
              <a:rPr lang="ja-JP" altLang="en-US" sz="1400" dirty="0">
                <a:solidFill>
                  <a:schemeClr val="tx1"/>
                </a:solidFill>
                <a:latin typeface="Meiryo UI" panose="020B0604030504040204" pitchFamily="50" charset="-128"/>
                <a:ea typeface="Meiryo UI" panose="020B0604030504040204" pitchFamily="50" charset="-128"/>
              </a:rPr>
              <a:t>　　　⇒大阪府の</a:t>
            </a:r>
            <a:r>
              <a:rPr lang="en-US" altLang="ja-JP" sz="1400" dirty="0">
                <a:solidFill>
                  <a:schemeClr val="tx1"/>
                </a:solidFill>
                <a:latin typeface="Meiryo UI" panose="020B0604030504040204" pitchFamily="50" charset="-128"/>
                <a:ea typeface="Meiryo UI" panose="020B0604030504040204" pitchFamily="50" charset="-128"/>
              </a:rPr>
              <a:t>Facebook</a:t>
            </a:r>
            <a:r>
              <a:rPr lang="ja-JP" altLang="en-US" sz="1400" dirty="0">
                <a:solidFill>
                  <a:schemeClr val="tx1"/>
                </a:solidFill>
                <a:latin typeface="Meiryo UI" panose="020B0604030504040204" pitchFamily="50" charset="-128"/>
                <a:ea typeface="Meiryo UI" panose="020B0604030504040204" pitchFamily="50" charset="-128"/>
              </a:rPr>
              <a:t>アカウントを使用</a:t>
            </a:r>
          </a:p>
          <a:p>
            <a:r>
              <a:rPr lang="ja-JP" altLang="en-US" sz="1400" dirty="0">
                <a:solidFill>
                  <a:schemeClr val="tx1"/>
                </a:solidFill>
                <a:latin typeface="Meiryo UI" panose="020B0604030504040204" pitchFamily="50" charset="-128"/>
                <a:ea typeface="Meiryo UI" panose="020B0604030504040204" pitchFamily="50" charset="-128"/>
              </a:rPr>
              <a:t>　　　　　使用言語＋興味関心（よく旅行をする人、興味関心）に応じて表示　</a:t>
            </a:r>
            <a:endParaRPr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683C5E2-40A2-4843-8D62-96DD404893CC}"/>
              </a:ext>
            </a:extLst>
          </p:cNvPr>
          <p:cNvSpPr txBox="1"/>
          <p:nvPr/>
        </p:nvSpPr>
        <p:spPr>
          <a:xfrm>
            <a:off x="8718538" y="6492975"/>
            <a:ext cx="540000" cy="369332"/>
          </a:xfrm>
          <a:prstGeom prst="rect">
            <a:avLst/>
          </a:prstGeom>
          <a:noFill/>
        </p:spPr>
        <p:txBody>
          <a:bodyPr wrap="square" rtlCol="0" anchor="ctr">
            <a:spAutoFit/>
          </a:bodyPr>
          <a:lstStyle/>
          <a:p>
            <a:pPr algn="ctr"/>
            <a:r>
              <a:rPr kumimoji="1" lang="ja-JP" altLang="en-US" dirty="0"/>
              <a:t>８</a:t>
            </a:r>
          </a:p>
        </p:txBody>
      </p:sp>
      <p:pic>
        <p:nvPicPr>
          <p:cNvPr id="2" name="図 1">
            <a:extLst>
              <a:ext uri="{FF2B5EF4-FFF2-40B4-BE49-F238E27FC236}">
                <a16:creationId xmlns:a16="http://schemas.microsoft.com/office/drawing/2014/main" id="{8C04BC15-C3D1-4B12-8653-54C533904C09}"/>
              </a:ext>
            </a:extLst>
          </p:cNvPr>
          <p:cNvPicPr>
            <a:picLocks noChangeAspect="1"/>
          </p:cNvPicPr>
          <p:nvPr/>
        </p:nvPicPr>
        <p:blipFill>
          <a:blip r:embed="rId3"/>
          <a:stretch>
            <a:fillRect/>
          </a:stretch>
        </p:blipFill>
        <p:spPr>
          <a:xfrm>
            <a:off x="6717529" y="4885262"/>
            <a:ext cx="1800000" cy="1781818"/>
          </a:xfrm>
          <a:prstGeom prst="rect">
            <a:avLst/>
          </a:prstGeom>
        </p:spPr>
      </p:pic>
      <p:sp>
        <p:nvSpPr>
          <p:cNvPr id="13" name="Rectangle 2055">
            <a:extLst>
              <a:ext uri="{FF2B5EF4-FFF2-40B4-BE49-F238E27FC236}">
                <a16:creationId xmlns:a16="http://schemas.microsoft.com/office/drawing/2014/main" id="{D1F203E2-0F5E-4504-AF27-A4A2306F1480}"/>
              </a:ext>
            </a:extLst>
          </p:cNvPr>
          <p:cNvSpPr>
            <a:spLocks noChangeArrowheads="1"/>
          </p:cNvSpPr>
          <p:nvPr/>
        </p:nvSpPr>
        <p:spPr bwMode="auto">
          <a:xfrm>
            <a:off x="6717529" y="4722408"/>
            <a:ext cx="1800000" cy="144000"/>
          </a:xfrm>
          <a:prstGeom prst="rect">
            <a:avLst/>
          </a:prstGeom>
          <a:noFill/>
          <a:ln w="9525">
            <a:noFill/>
            <a:miter lim="800000"/>
            <a:headEnd/>
            <a:tailEnd/>
          </a:ln>
        </p:spPr>
        <p:txBody>
          <a:bodyPr wrap="square" lIns="0" tIns="0" rIns="0" bIns="0" anchor="ctr">
            <a:spAutoFit/>
          </a:bodyPr>
          <a:lstStyle/>
          <a:p>
            <a:pPr algn="ctr" defTabSz="995363">
              <a:spcAft>
                <a:spcPts val="0"/>
              </a:spcAft>
              <a:buClr>
                <a:schemeClr val="tx2"/>
              </a:buClr>
            </a:pPr>
            <a:r>
              <a:rPr lang="ja-JP" altLang="en-US" sz="900" dirty="0">
                <a:solidFill>
                  <a:schemeClr val="accent1"/>
                </a:solidFill>
                <a:latin typeface="Meiryo UI" panose="020B0604030504040204" pitchFamily="50" charset="-128"/>
                <a:ea typeface="Meiryo UI" panose="020B0604030504040204" pitchFamily="50" charset="-128"/>
                <a:cs typeface="メイリオ" pitchFamily="50" charset="-128"/>
              </a:rPr>
              <a:t>▼</a:t>
            </a:r>
            <a:r>
              <a:rPr lang="ja-JP" altLang="en-US" sz="900" dirty="0">
                <a:latin typeface="Meiryo UI" panose="020B0604030504040204" pitchFamily="50" charset="-128"/>
                <a:ea typeface="Meiryo UI" panose="020B0604030504040204" pitchFamily="50" charset="-128"/>
                <a:cs typeface="メイリオ" pitchFamily="50" charset="-128"/>
              </a:rPr>
              <a:t>バナー広告のイメージ</a:t>
            </a:r>
          </a:p>
        </p:txBody>
      </p:sp>
    </p:spTree>
    <p:extLst>
      <p:ext uri="{BB962C8B-B14F-4D97-AF65-F5344CB8AC3E}">
        <p14:creationId xmlns:p14="http://schemas.microsoft.com/office/powerpoint/2010/main" val="80234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C555B61E-1220-4BCE-87A2-BA2706677D4B}"/>
              </a:ext>
            </a:extLst>
          </p:cNvPr>
          <p:cNvSpPr txBox="1">
            <a:spLocks/>
          </p:cNvSpPr>
          <p:nvPr/>
        </p:nvSpPr>
        <p:spPr>
          <a:xfrm>
            <a:off x="68198" y="514921"/>
            <a:ext cx="9000000" cy="6300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6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400" b="1"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endParaRPr lang="en-US" altLang="ja-JP" sz="1200" dirty="0">
              <a:solidFill>
                <a:schemeClr val="tx1"/>
              </a:solidFill>
              <a:latin typeface="Meiryo UI" panose="020B0604030504040204" pitchFamily="50" charset="-128"/>
              <a:ea typeface="Meiryo UI" panose="020B0604030504040204" pitchFamily="50" charset="-128"/>
            </a:endParaRPr>
          </a:p>
          <a:p>
            <a:pPr algn="l"/>
            <a:r>
              <a:rPr lang="ja-JP" altLang="en-US" sz="1200" dirty="0">
                <a:solidFill>
                  <a:schemeClr val="tx1"/>
                </a:solidFill>
                <a:latin typeface="Meiryo UI" panose="020B0604030504040204" pitchFamily="50" charset="-128"/>
                <a:ea typeface="Meiryo UI" panose="020B0604030504040204" pitchFamily="50" charset="-128"/>
              </a:rPr>
              <a:t>　</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00708BAE-7586-4713-B8E4-BC0EE7A496D8}"/>
              </a:ext>
            </a:extLst>
          </p:cNvPr>
          <p:cNvSpPr txBox="1">
            <a:spLocks/>
          </p:cNvSpPr>
          <p:nvPr/>
        </p:nvSpPr>
        <p:spPr>
          <a:xfrm>
            <a:off x="-3802" y="-1"/>
            <a:ext cx="9144000" cy="468000"/>
          </a:xfrm>
          <a:prstGeom prst="rect">
            <a:avLst/>
          </a:prstGeom>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外国人観光客のための医療整備事業</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rPr>
              <a:t>新規</a:t>
            </a:r>
            <a:r>
              <a:rPr lang="en-US" altLang="ja-JP" sz="1800" dirty="0">
                <a:solidFill>
                  <a:schemeClr val="bg1"/>
                </a:solidFill>
                <a:latin typeface="HGS創英角ｺﾞｼｯｸUB" panose="020B0900000000000000" pitchFamily="50" charset="-128"/>
                <a:ea typeface="HGS創英角ｺﾞｼｯｸUB" panose="020B0900000000000000" pitchFamily="50" charset="-128"/>
              </a:rPr>
              <a:t>】</a:t>
            </a:r>
          </a:p>
          <a:p>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（宿泊税</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10/10</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）予算額</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:44,887</a:t>
            </a:r>
            <a:r>
              <a:rPr lang="ja-JP" altLang="en-US" sz="1200" dirty="0">
                <a:solidFill>
                  <a:schemeClr val="bg1"/>
                </a:solidFill>
                <a:latin typeface="HGS創英角ｺﾞｼｯｸUB" panose="020B0900000000000000" pitchFamily="50" charset="-128"/>
                <a:ea typeface="HGS創英角ｺﾞｼｯｸUB" panose="020B0900000000000000" pitchFamily="50" charset="-128"/>
              </a:rPr>
              <a:t>千円</a:t>
            </a:r>
            <a:r>
              <a:rPr lang="en-US" altLang="ja-JP" sz="1200" dirty="0">
                <a:solidFill>
                  <a:schemeClr val="bg1"/>
                </a:solidFill>
                <a:latin typeface="HGS創英角ｺﾞｼｯｸUB" panose="020B0900000000000000" pitchFamily="50" charset="-128"/>
                <a:ea typeface="HGS創英角ｺﾞｼｯｸUB" panose="020B0900000000000000" pitchFamily="50" charset="-128"/>
              </a:rPr>
              <a:t>】</a:t>
            </a:r>
          </a:p>
        </p:txBody>
      </p:sp>
      <p:sp>
        <p:nvSpPr>
          <p:cNvPr id="14" name="ホームベース 64">
            <a:extLst>
              <a:ext uri="{FF2B5EF4-FFF2-40B4-BE49-F238E27FC236}">
                <a16:creationId xmlns:a16="http://schemas.microsoft.com/office/drawing/2014/main" id="{A81FE746-1540-41F0-95C5-679094DF8FDE}"/>
              </a:ext>
            </a:extLst>
          </p:cNvPr>
          <p:cNvSpPr/>
          <p:nvPr/>
        </p:nvSpPr>
        <p:spPr>
          <a:xfrm>
            <a:off x="75802" y="514921"/>
            <a:ext cx="9000000" cy="288000"/>
          </a:xfrm>
          <a:prstGeom prst="homePlate">
            <a:avLst/>
          </a:prstGeom>
          <a:gradFill flip="none" rotWithShape="1">
            <a:gsLst>
              <a:gs pos="0">
                <a:schemeClr val="accent5"/>
              </a:gs>
              <a:gs pos="50000">
                <a:schemeClr val="accent1">
                  <a:tint val="44500"/>
                  <a:satMod val="160000"/>
                </a:schemeClr>
              </a:gs>
              <a:gs pos="100000">
                <a:schemeClr val="accent1">
                  <a:tint val="23500"/>
                  <a:satMod val="160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（３）　海外旅行保険の加入勧奨事業（予算額：</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9,900</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千円）</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角丸四角形 14">
            <a:extLst>
              <a:ext uri="{FF2B5EF4-FFF2-40B4-BE49-F238E27FC236}">
                <a16:creationId xmlns:a16="http://schemas.microsoft.com/office/drawing/2014/main" id="{136209A4-2253-476E-A4CC-50A1A4DF6131}"/>
              </a:ext>
            </a:extLst>
          </p:cNvPr>
          <p:cNvSpPr/>
          <p:nvPr/>
        </p:nvSpPr>
        <p:spPr>
          <a:xfrm>
            <a:off x="162000" y="911133"/>
            <a:ext cx="8820000" cy="5868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rPr>
              <a:t>②　来阪前の外国人観光客に向けた周知</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・来阪前に情報検索をしている外国人に対して、リスティング広告による配信を行う。</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⇒リスティング広告をクリックすることで、各言語版の「おおさかメディカルネット </a:t>
            </a:r>
            <a:r>
              <a:rPr lang="en-US" altLang="ja-JP" sz="1400" b="1" dirty="0">
                <a:solidFill>
                  <a:schemeClr val="tx1"/>
                </a:solidFill>
                <a:latin typeface="Meiryo UI" panose="020B0604030504040204" pitchFamily="50" charset="-128"/>
                <a:ea typeface="Meiryo UI" panose="020B0604030504040204" pitchFamily="50" charset="-128"/>
              </a:rPr>
              <a:t>for</a:t>
            </a:r>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Foreigners</a:t>
            </a:r>
            <a:r>
              <a:rPr lang="ja-JP" altLang="en-US" sz="1400" b="1" dirty="0">
                <a:solidFill>
                  <a:schemeClr val="tx1"/>
                </a:solidFill>
                <a:latin typeface="Meiryo UI" panose="020B0604030504040204" pitchFamily="50" charset="-128"/>
                <a:ea typeface="Meiryo UI" panose="020B0604030504040204" pitchFamily="50" charset="-128"/>
              </a:rPr>
              <a:t>」が起動し、</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旅行保険加入にかかる情報の入手及び加入手続きが可能となる。</a:t>
            </a: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配信対象</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・来阪前の周知により、保険加入が見込まれる東南アジア４か国（フィリピン、ベトナム、シンガポール、マレーシア）</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の旅行予定者</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a:t>
            </a:r>
            <a:r>
              <a:rPr lang="en-US" altLang="ja-JP" sz="1400" dirty="0">
                <a:solidFill>
                  <a:schemeClr val="tx1"/>
                </a:solidFill>
                <a:latin typeface="Meiryo UI" panose="020B0604030504040204" pitchFamily="50" charset="-128"/>
                <a:ea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rPr>
              <a:t>年度「訪日外国人旅行者の医療に関する実態調査」（観光庁）より、東南アジアからの訪日観光客は</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「海外旅行保険を知っていたら加入していた。」と回答する割合が他地域の観光客と比較し高い。）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hlinkClick r:id="rId3"/>
              </a:rPr>
              <a:t>https://www.mlit.go.jp/kankocho/content/001751352.pdf</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配信言語</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・配信地域に応じて適切な言語を選択する。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フィリピン　　　  ：英語、タガログ語</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ベトナム        ：ベトナム語</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シンガポール   ：英語、中国語（簡体字）</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マレーシア　　　：英語、中国語（簡体字）</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出稿する広告媒体</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Google</a:t>
            </a:r>
            <a:r>
              <a:rPr lang="ja-JP" altLang="en-US" sz="1400" dirty="0">
                <a:solidFill>
                  <a:schemeClr val="tx1"/>
                </a:solidFill>
                <a:latin typeface="Meiryo UI" panose="020B0604030504040204" pitchFamily="50" charset="-128"/>
                <a:ea typeface="Meiryo UI" panose="020B0604030504040204" pitchFamily="50" charset="-128"/>
              </a:rPr>
              <a:t>リスティング広告（右記イメージを参照）</a:t>
            </a:r>
            <a:endParaRPr lang="en-US" altLang="ja-JP" sz="1400" dirty="0">
              <a:solidFill>
                <a:schemeClr val="tx1"/>
              </a:solidFill>
              <a:latin typeface="Meiryo UI" panose="020B0604030504040204" pitchFamily="50" charset="-128"/>
              <a:ea typeface="Meiryo UI" panose="020B0604030504040204" pitchFamily="50" charset="-128"/>
            </a:endParaRPr>
          </a:p>
          <a:p>
            <a:pPr algn="l" defTabSz="995363">
              <a:spcAft>
                <a:spcPts val="0"/>
              </a:spcAft>
              <a:buClr>
                <a:schemeClr val="tx2"/>
              </a:buClr>
            </a:pPr>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メイリオ" pitchFamily="50" charset="-128"/>
              </a:rPr>
              <a:t>Google</a:t>
            </a:r>
            <a:r>
              <a:rPr lang="ja-JP" altLang="en-US" sz="1400" dirty="0">
                <a:latin typeface="Meiryo UI" panose="020B0604030504040204" pitchFamily="50" charset="-128"/>
                <a:ea typeface="Meiryo UI" panose="020B0604030504040204" pitchFamily="50" charset="-128"/>
                <a:cs typeface="メイリオ" pitchFamily="50" charset="-128"/>
              </a:rPr>
              <a:t>でユーザーが検索した際に、そのキーワードに関連して表示される広告</a:t>
            </a:r>
            <a:endParaRPr lang="en-US" altLang="ja-JP" sz="1400" dirty="0">
              <a:latin typeface="Meiryo UI" panose="020B0604030504040204" pitchFamily="50" charset="-128"/>
              <a:ea typeface="Meiryo UI" panose="020B0604030504040204" pitchFamily="50" charset="-128"/>
              <a:cs typeface="メイリオ" pitchFamily="50" charset="-128"/>
            </a:endParaRPr>
          </a:p>
          <a:p>
            <a:pPr algn="l" defTabSz="995363">
              <a:spcAft>
                <a:spcPts val="0"/>
              </a:spcAft>
              <a:buClr>
                <a:schemeClr val="tx2"/>
              </a:buClr>
            </a:pPr>
            <a:r>
              <a:rPr lang="ja-JP" altLang="en-US" sz="1400" dirty="0">
                <a:latin typeface="Meiryo UI" panose="020B0604030504040204" pitchFamily="50" charset="-128"/>
                <a:ea typeface="Meiryo UI" panose="020B0604030504040204" pitchFamily="50" charset="-128"/>
                <a:cs typeface="メイリオ" pitchFamily="50" charset="-128"/>
              </a:rPr>
              <a:t>　　　　 であり、検索キーワードごとに広告を出稿することができるため、配信ターゲットも</a:t>
            </a:r>
            <a:endParaRPr lang="en-US" altLang="ja-JP" sz="1400" dirty="0">
              <a:latin typeface="Meiryo UI" panose="020B0604030504040204" pitchFamily="50" charset="-128"/>
              <a:ea typeface="Meiryo UI" panose="020B0604030504040204" pitchFamily="50" charset="-128"/>
              <a:cs typeface="メイリオ" pitchFamily="50" charset="-128"/>
            </a:endParaRPr>
          </a:p>
          <a:p>
            <a:pPr algn="l" defTabSz="995363">
              <a:spcAft>
                <a:spcPts val="0"/>
              </a:spcAft>
              <a:buClr>
                <a:schemeClr val="tx2"/>
              </a:buClr>
            </a:pPr>
            <a:r>
              <a:rPr lang="en-US" altLang="ja-JP" sz="1400" dirty="0">
                <a:latin typeface="Meiryo UI" panose="020B0604030504040204" pitchFamily="50" charset="-128"/>
                <a:ea typeface="Meiryo UI" panose="020B0604030504040204" pitchFamily="50" charset="-128"/>
                <a:cs typeface="メイリオ" pitchFamily="50" charset="-128"/>
              </a:rPr>
              <a:t>         </a:t>
            </a:r>
            <a:r>
              <a:rPr lang="ja-JP" altLang="en-US" sz="1400" dirty="0">
                <a:latin typeface="Meiryo UI" panose="020B0604030504040204" pitchFamily="50" charset="-128"/>
                <a:ea typeface="Meiryo UI" panose="020B0604030504040204" pitchFamily="50" charset="-128"/>
                <a:cs typeface="メイリオ" pitchFamily="50" charset="-128"/>
              </a:rPr>
              <a:t>性別や年齢、エリアといったように細かく設定することが可能。</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683C5E2-40A2-4843-8D62-96DD404893CC}"/>
              </a:ext>
            </a:extLst>
          </p:cNvPr>
          <p:cNvSpPr txBox="1"/>
          <p:nvPr/>
        </p:nvSpPr>
        <p:spPr>
          <a:xfrm>
            <a:off x="8718538" y="6492975"/>
            <a:ext cx="540000" cy="369332"/>
          </a:xfrm>
          <a:prstGeom prst="rect">
            <a:avLst/>
          </a:prstGeom>
          <a:noFill/>
        </p:spPr>
        <p:txBody>
          <a:bodyPr wrap="square" rtlCol="0" anchor="ctr">
            <a:spAutoFit/>
          </a:bodyPr>
          <a:lstStyle/>
          <a:p>
            <a:pPr algn="ctr"/>
            <a:r>
              <a:rPr kumimoji="1" lang="ja-JP" altLang="en-US"/>
              <a:t>９</a:t>
            </a:r>
            <a:endParaRPr kumimoji="1" lang="ja-JP" altLang="en-US" dirty="0"/>
          </a:p>
        </p:txBody>
      </p:sp>
      <p:grpSp>
        <p:nvGrpSpPr>
          <p:cNvPr id="7" name="グループ化 6">
            <a:extLst>
              <a:ext uri="{FF2B5EF4-FFF2-40B4-BE49-F238E27FC236}">
                <a16:creationId xmlns:a16="http://schemas.microsoft.com/office/drawing/2014/main" id="{6F93DD27-08AF-4A3F-AFF9-AA1AAAAB6B78}"/>
              </a:ext>
            </a:extLst>
          </p:cNvPr>
          <p:cNvGrpSpPr/>
          <p:nvPr/>
        </p:nvGrpSpPr>
        <p:grpSpPr>
          <a:xfrm>
            <a:off x="6300192" y="5157192"/>
            <a:ext cx="2520000" cy="1470440"/>
            <a:chOff x="6270388" y="3360412"/>
            <a:chExt cx="2526316" cy="1576934"/>
          </a:xfrm>
        </p:grpSpPr>
        <p:sp>
          <p:nvSpPr>
            <p:cNvPr id="4" name="Rectangle 2055">
              <a:extLst>
                <a:ext uri="{FF2B5EF4-FFF2-40B4-BE49-F238E27FC236}">
                  <a16:creationId xmlns:a16="http://schemas.microsoft.com/office/drawing/2014/main" id="{76B6F47E-9A61-D602-27B8-E4DD74A80DFB}"/>
                </a:ext>
              </a:extLst>
            </p:cNvPr>
            <p:cNvSpPr>
              <a:spLocks noChangeArrowheads="1"/>
            </p:cNvSpPr>
            <p:nvPr/>
          </p:nvSpPr>
          <p:spPr bwMode="auto">
            <a:xfrm>
              <a:off x="6270388" y="3360412"/>
              <a:ext cx="2526316" cy="154429"/>
            </a:xfrm>
            <a:prstGeom prst="rect">
              <a:avLst/>
            </a:prstGeom>
            <a:noFill/>
            <a:ln w="9525">
              <a:noFill/>
              <a:miter lim="800000"/>
              <a:headEnd/>
              <a:tailEnd/>
            </a:ln>
          </p:spPr>
          <p:txBody>
            <a:bodyPr wrap="square" lIns="0" tIns="0" rIns="0" bIns="0" anchor="ctr">
              <a:spAutoFit/>
            </a:bodyPr>
            <a:lstStyle/>
            <a:p>
              <a:pPr algn="ctr" defTabSz="995363">
                <a:spcAft>
                  <a:spcPts val="0"/>
                </a:spcAft>
                <a:buClr>
                  <a:schemeClr val="tx2"/>
                </a:buClr>
              </a:pPr>
              <a:r>
                <a:rPr lang="ja-JP" altLang="en-US" sz="900" dirty="0">
                  <a:solidFill>
                    <a:schemeClr val="accent1"/>
                  </a:solidFill>
                  <a:latin typeface="Meiryo UI" panose="020B0604030504040204" pitchFamily="50" charset="-128"/>
                  <a:ea typeface="Meiryo UI" panose="020B0604030504040204" pitchFamily="50" charset="-128"/>
                  <a:cs typeface="メイリオ" pitchFamily="50" charset="-128"/>
                </a:rPr>
                <a:t>▼</a:t>
              </a:r>
              <a:r>
                <a:rPr lang="ja-JP" altLang="en-US" sz="900" dirty="0">
                  <a:latin typeface="Meiryo UI" panose="020B0604030504040204" pitchFamily="50" charset="-128"/>
                  <a:ea typeface="Meiryo UI" panose="020B0604030504040204" pitchFamily="50" charset="-128"/>
                  <a:cs typeface="メイリオ" pitchFamily="50" charset="-128"/>
                </a:rPr>
                <a:t>リスティング広告のイメージ</a:t>
              </a:r>
            </a:p>
          </p:txBody>
        </p:sp>
        <p:pic>
          <p:nvPicPr>
            <p:cNvPr id="6" name="図 5">
              <a:extLst>
                <a:ext uri="{FF2B5EF4-FFF2-40B4-BE49-F238E27FC236}">
                  <a16:creationId xmlns:a16="http://schemas.microsoft.com/office/drawing/2014/main" id="{2523632F-7FC9-4DFA-BC06-AD4139F3C82D}"/>
                </a:ext>
              </a:extLst>
            </p:cNvPr>
            <p:cNvPicPr>
              <a:picLocks noChangeAspect="1"/>
            </p:cNvPicPr>
            <p:nvPr/>
          </p:nvPicPr>
          <p:blipFill>
            <a:blip r:embed="rId4"/>
            <a:stretch>
              <a:fillRect/>
            </a:stretch>
          </p:blipFill>
          <p:spPr>
            <a:xfrm>
              <a:off x="6270388" y="3545171"/>
              <a:ext cx="2526316" cy="1392175"/>
            </a:xfrm>
            <a:prstGeom prst="rect">
              <a:avLst/>
            </a:prstGeom>
          </p:spPr>
        </p:pic>
      </p:grpSp>
    </p:spTree>
    <p:extLst>
      <p:ext uri="{BB962C8B-B14F-4D97-AF65-F5344CB8AC3E}">
        <p14:creationId xmlns:p14="http://schemas.microsoft.com/office/powerpoint/2010/main" val="11599367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17907</TotalTime>
  <Words>3797</Words>
  <Application>Microsoft Office PowerPoint</Application>
  <PresentationFormat>画面に合わせる (4:3)</PresentationFormat>
  <Paragraphs>592</Paragraphs>
  <Slides>10</Slides>
  <Notes>10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20" baseType="lpstr">
      <vt:lpstr>BIZ UDPゴシック</vt:lpstr>
      <vt:lpstr>HGPｺﾞｼｯｸM</vt:lpstr>
      <vt:lpstr>HGP創英角ｺﾞｼｯｸUB</vt:lpstr>
      <vt:lpstr>HGS創英角ｺﾞｼｯｸUB</vt:lpstr>
      <vt:lpstr>Meiryo UI</vt:lpstr>
      <vt:lpstr>Arial</vt:lpstr>
      <vt:lpstr>Calibri</vt:lpstr>
      <vt:lpstr>Century</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資料２ 府・国のこれまでの取組みと 国の今後の動き</dc:title>
  <dc:creator>HOSTNAME</dc:creator>
  <cp:lastModifiedBy>原　慎太郎</cp:lastModifiedBy>
  <cp:revision>1226</cp:revision>
  <cp:lastPrinted>2025-08-22T11:12:38Z</cp:lastPrinted>
  <dcterms:created xsi:type="dcterms:W3CDTF">2018-08-10T07:17:34Z</dcterms:created>
  <dcterms:modified xsi:type="dcterms:W3CDTF">2025-09-08T04:23:34Z</dcterms:modified>
</cp:coreProperties>
</file>