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308"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F1F5"/>
    <a:srgbClr val="D0E3EA"/>
    <a:srgbClr val="E9EDF4"/>
    <a:srgbClr val="D0F1F5"/>
    <a:srgbClr val="FA14CE"/>
    <a:srgbClr val="4F81BD"/>
    <a:srgbClr val="D0D8E8"/>
    <a:srgbClr val="FFD653"/>
    <a:srgbClr val="FFE3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808" autoAdjust="0"/>
  </p:normalViewPr>
  <p:slideViewPr>
    <p:cSldViewPr>
      <p:cViewPr varScale="1">
        <p:scale>
          <a:sx n="92" d="100"/>
          <a:sy n="92" d="100"/>
        </p:scale>
        <p:origin x="1205" y="77"/>
      </p:cViewPr>
      <p:guideLst>
        <p:guide orient="horz" pos="2160"/>
        <p:guide pos="2880"/>
      </p:guideLst>
    </p:cSldViewPr>
  </p:slideViewPr>
  <p:notesTextViewPr>
    <p:cViewPr>
      <p:scale>
        <a:sx n="1" d="1"/>
        <a:sy n="1" d="1"/>
      </p:scale>
      <p:origin x="0" y="0"/>
    </p:cViewPr>
  </p:notesTextViewPr>
  <p:sorterViewPr>
    <p:cViewPr>
      <p:scale>
        <a:sx n="110" d="100"/>
        <a:sy n="11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394" tIns="45695" rIns="91394" bIns="4569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394" tIns="45695" rIns="91394" bIns="45695" rtlCol="0"/>
          <a:lstStyle>
            <a:lvl1pPr algn="r">
              <a:defRPr sz="1200"/>
            </a:lvl1pPr>
          </a:lstStyle>
          <a:p>
            <a:fld id="{4D0BD4C8-09F5-4A2B-8D21-9F8905AB6028}" type="datetimeFigureOut">
              <a:rPr kumimoji="1" lang="ja-JP" altLang="en-US" smtClean="0"/>
              <a:t>2025/8/28</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94" tIns="45695" rIns="91394" bIns="45695" rtlCol="0" anchor="ctr"/>
          <a:lstStyle/>
          <a:p>
            <a:endParaRPr lang="ja-JP" altLang="en-US"/>
          </a:p>
        </p:txBody>
      </p:sp>
      <p:sp>
        <p:nvSpPr>
          <p:cNvPr id="5" name="ノート プレースホルダー 4"/>
          <p:cNvSpPr>
            <a:spLocks noGrp="1"/>
          </p:cNvSpPr>
          <p:nvPr>
            <p:ph type="body" sz="quarter" idx="3"/>
          </p:nvPr>
        </p:nvSpPr>
        <p:spPr>
          <a:xfrm>
            <a:off x="681039" y="4721226"/>
            <a:ext cx="5445125" cy="4471988"/>
          </a:xfrm>
          <a:prstGeom prst="rect">
            <a:avLst/>
          </a:prstGeom>
        </p:spPr>
        <p:txBody>
          <a:bodyPr vert="horz" lIns="91394" tIns="45695" rIns="91394" bIns="4569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9"/>
            <a:ext cx="2949575" cy="496887"/>
          </a:xfrm>
          <a:prstGeom prst="rect">
            <a:avLst/>
          </a:prstGeom>
        </p:spPr>
        <p:txBody>
          <a:bodyPr vert="horz" lIns="91394" tIns="45695" rIns="91394" bIns="4569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9"/>
            <a:ext cx="2949575" cy="496887"/>
          </a:xfrm>
          <a:prstGeom prst="rect">
            <a:avLst/>
          </a:prstGeom>
        </p:spPr>
        <p:txBody>
          <a:bodyPr vert="horz" lIns="91394" tIns="45695" rIns="91394" bIns="45695" rtlCol="0" anchor="b"/>
          <a:lstStyle>
            <a:lvl1pPr algn="r">
              <a:defRPr sz="1200"/>
            </a:lvl1pPr>
          </a:lstStyle>
          <a:p>
            <a:fld id="{3107ECAC-E44C-418D-9F82-FAAAEDFCAC6A}" type="slidenum">
              <a:rPr kumimoji="1" lang="ja-JP" altLang="en-US" smtClean="0"/>
              <a:t>‹#›</a:t>
            </a:fld>
            <a:endParaRPr kumimoji="1" lang="ja-JP" altLang="en-US"/>
          </a:p>
        </p:txBody>
      </p:sp>
    </p:spTree>
    <p:extLst>
      <p:ext uri="{BB962C8B-B14F-4D97-AF65-F5344CB8AC3E}">
        <p14:creationId xmlns:p14="http://schemas.microsoft.com/office/powerpoint/2010/main" val="11216211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1"/>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72D4C25-9316-4E84-9798-6ACF634E6443}"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3341818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829CD67-48BB-4845-B945-97BF4AD6157D}"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91604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4"/>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4"/>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42A5BC-6C76-4CB3-8AF7-46E1FBC098F8}"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3258464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145F54-B7D9-4325-8999-AA9589275672}"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2075762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6"/>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9E39E1F-630F-445E-B9CA-41DD26428100}" type="datetime1">
              <a:rPr kumimoji="1" lang="ja-JP" altLang="en-US" smtClean="0"/>
              <a:t>2025/8/28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101260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916BDF4-2A24-456A-B3F2-214F6B2E99B3}" type="datetime1">
              <a:rPr kumimoji="1" lang="ja-JP" altLang="en-US" smtClean="0"/>
              <a:t>2025/8/28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255291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33"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1283E9F-738F-413C-B8E9-A8A66B37F429}" type="datetime1">
              <a:rPr kumimoji="1" lang="ja-JP" altLang="en-US" smtClean="0"/>
              <a:t>2025/8/28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14870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5E62A04-BB76-47C8-A090-253A07316BA8}" type="datetime1">
              <a:rPr kumimoji="1" lang="ja-JP" altLang="en-US" smtClean="0"/>
              <a:t>2025/8/28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585483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3788F95-A426-4874-8649-8EC7DDF04461}" type="datetime1">
              <a:rPr kumimoji="1" lang="ja-JP" altLang="en-US" smtClean="0"/>
              <a:t>2025/8/28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662029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1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12" y="1435106"/>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E7C014-85D8-4E02-87FA-4743CF465723}" type="datetime1">
              <a:rPr kumimoji="1" lang="ja-JP" altLang="en-US" smtClean="0"/>
              <a:t>2025/8/28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3744683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44"/>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C1986A1-6977-4951-8352-0D298517363E}" type="datetime1">
              <a:rPr kumimoji="1" lang="ja-JP" altLang="en-US" smtClean="0"/>
              <a:t>2025/8/28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4283972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DE61D-EA57-4D17-998C-281DBC60E048}" type="datetime1">
              <a:rPr kumimoji="1" lang="ja-JP" altLang="en-US" smtClean="0"/>
              <a:t>2025/8/28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518B21-8B46-4D5B-A51D-5635EA7D41EC}" type="slidenum">
              <a:rPr kumimoji="1" lang="ja-JP" altLang="en-US" smtClean="0"/>
              <a:t>‹#›</a:t>
            </a:fld>
            <a:endParaRPr kumimoji="1" lang="ja-JP" altLang="en-US"/>
          </a:p>
        </p:txBody>
      </p:sp>
    </p:spTree>
    <p:extLst>
      <p:ext uri="{BB962C8B-B14F-4D97-AF65-F5344CB8AC3E}">
        <p14:creationId xmlns:p14="http://schemas.microsoft.com/office/powerpoint/2010/main" val="1304559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2000" y="104377"/>
            <a:ext cx="9000000" cy="307777"/>
          </a:xfrm>
          <a:prstGeom prst="rect">
            <a:avLst/>
          </a:prstGeom>
          <a:solidFill>
            <a:schemeClr val="tx2"/>
          </a:solidFill>
        </p:spPr>
        <p:txBody>
          <a:bodyPr wrap="square" rtlCol="0">
            <a:spAutoFit/>
          </a:bodyPr>
          <a:lstStyle/>
          <a:p>
            <a:pPr algn="ctr"/>
            <a:r>
              <a:rPr lang="ja-JP" altLang="en-US" sz="1400" b="1" dirty="0">
                <a:solidFill>
                  <a:schemeClr val="bg1"/>
                </a:solidFill>
                <a:latin typeface="HG丸ｺﾞｼｯｸM-PRO" panose="020F0600000000000000" pitchFamily="50" charset="-128"/>
                <a:ea typeface="HG丸ｺﾞｼｯｸM-PRO" panose="020F0600000000000000" pitchFamily="50" charset="-128"/>
              </a:rPr>
              <a:t>大阪府外国人受入れ拠点医療機関・地域拠点医療機関の受入れ体制に係るアンケート調査結果</a:t>
            </a:r>
          </a:p>
        </p:txBody>
      </p:sp>
      <p:sp>
        <p:nvSpPr>
          <p:cNvPr id="2" name="正方形/長方形 1"/>
          <p:cNvSpPr/>
          <p:nvPr/>
        </p:nvSpPr>
        <p:spPr>
          <a:xfrm>
            <a:off x="8391461" y="31345"/>
            <a:ext cx="720000" cy="279464"/>
          </a:xfrm>
          <a:prstGeom prst="rect">
            <a:avLst/>
          </a:prstGeom>
          <a:solidFill>
            <a:schemeClr val="bg1"/>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資料２－２</a:t>
            </a:r>
          </a:p>
        </p:txBody>
      </p:sp>
      <p:sp>
        <p:nvSpPr>
          <p:cNvPr id="48" name="正方形/長方形 47"/>
          <p:cNvSpPr/>
          <p:nvPr/>
        </p:nvSpPr>
        <p:spPr>
          <a:xfrm>
            <a:off x="72000" y="468408"/>
            <a:ext cx="9000000" cy="864000"/>
          </a:xfrm>
          <a:prstGeom prst="rect">
            <a:avLst/>
          </a:prstGeom>
          <a:solidFill>
            <a:schemeClr val="accent3">
              <a:lumMod val="40000"/>
              <a:lumOff val="60000"/>
            </a:schemeClr>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solidFill>
                  <a:schemeClr val="tx1"/>
                </a:solidFill>
                <a:latin typeface="Meiryo UI" panose="020B0604030504040204" pitchFamily="50" charset="-128"/>
                <a:ea typeface="Meiryo UI" panose="020B0604030504040204" pitchFamily="50" charset="-128"/>
              </a:rPr>
              <a:t>≪アンケート概要≫ </a:t>
            </a:r>
            <a:r>
              <a:rPr lang="ja-JP" altLang="en-US" sz="1200" dirty="0">
                <a:solidFill>
                  <a:schemeClr val="tx1"/>
                </a:solidFill>
                <a:latin typeface="Meiryo UI" panose="020B0604030504040204" pitchFamily="50" charset="-128"/>
                <a:ea typeface="Meiryo UI" panose="020B0604030504040204" pitchFamily="50" charset="-128"/>
              </a:rPr>
              <a:t>（令和７年６月４日～令和７年６月</a:t>
            </a:r>
            <a:r>
              <a:rPr lang="en-US" altLang="ja-JP" sz="1200" dirty="0">
                <a:solidFill>
                  <a:schemeClr val="tx1"/>
                </a:solidFill>
                <a:latin typeface="Meiryo UI" panose="020B0604030504040204" pitchFamily="50" charset="-128"/>
                <a:ea typeface="Meiryo UI" panose="020B0604030504040204" pitchFamily="50" charset="-128"/>
              </a:rPr>
              <a:t>17</a:t>
            </a:r>
            <a:r>
              <a:rPr lang="ja-JP" altLang="en-US" sz="1200" dirty="0">
                <a:solidFill>
                  <a:schemeClr val="tx1"/>
                </a:solidFill>
                <a:latin typeface="Meiryo UI" panose="020B0604030504040204" pitchFamily="50" charset="-128"/>
                <a:ea typeface="Meiryo UI" panose="020B0604030504040204" pitchFamily="50" charset="-128"/>
              </a:rPr>
              <a:t>日実施）</a:t>
            </a:r>
            <a:endParaRPr lang="en-US" altLang="ja-JP" sz="1200" dirty="0">
              <a:solidFill>
                <a:schemeClr val="tx1"/>
              </a:solidFill>
              <a:latin typeface="Meiryo UI" panose="020B0604030504040204" pitchFamily="50" charset="-128"/>
              <a:ea typeface="Meiryo UI" panose="020B0604030504040204" pitchFamily="50" charset="-128"/>
            </a:endParaRPr>
          </a:p>
          <a:p>
            <a:endParaRPr lang="en-US" altLang="ja-JP" sz="500" b="1"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外国人患者の受入れに係る課題等を把握し、今後の参考とするため、大阪府外国人患者受入れ拠点医療機関及び地域</a:t>
            </a:r>
            <a:endParaRPr lang="en-US" altLang="ja-JP" sz="14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拠点医療機関の計</a:t>
            </a:r>
            <a:r>
              <a:rPr lang="en-US" altLang="ja-JP" sz="1400" dirty="0">
                <a:solidFill>
                  <a:schemeClr val="tx1"/>
                </a:solidFill>
                <a:latin typeface="Meiryo UI" panose="020B0604030504040204" pitchFamily="50" charset="-128"/>
                <a:ea typeface="Meiryo UI" panose="020B0604030504040204" pitchFamily="50" charset="-128"/>
              </a:rPr>
              <a:t>44</a:t>
            </a:r>
            <a:r>
              <a:rPr lang="ja-JP" altLang="en-US" sz="1400" dirty="0">
                <a:solidFill>
                  <a:schemeClr val="tx1"/>
                </a:solidFill>
                <a:latin typeface="Meiryo UI" panose="020B0604030504040204" pitchFamily="50" charset="-128"/>
                <a:ea typeface="Meiryo UI" panose="020B0604030504040204" pitchFamily="50" charset="-128"/>
              </a:rPr>
              <a:t>医療機関を対象にアンケート調査を実施した。（回答率</a:t>
            </a:r>
            <a:r>
              <a:rPr lang="en-US" altLang="ja-JP" sz="1400" dirty="0">
                <a:solidFill>
                  <a:schemeClr val="tx1"/>
                </a:solidFill>
                <a:latin typeface="Meiryo UI" panose="020B0604030504040204" pitchFamily="50" charset="-128"/>
                <a:ea typeface="Meiryo UI" panose="020B0604030504040204" pitchFamily="50" charset="-128"/>
              </a:rPr>
              <a:t>100</a:t>
            </a:r>
            <a:r>
              <a:rPr lang="ja-JP" altLang="en-US" sz="1400" dirty="0">
                <a:solidFill>
                  <a:schemeClr val="tx1"/>
                </a:solidFill>
                <a:latin typeface="Meiryo UI" panose="020B0604030504040204" pitchFamily="50" charset="-128"/>
                <a:ea typeface="Meiryo UI" panose="020B0604030504040204" pitchFamily="50" charset="-128"/>
              </a:rPr>
              <a:t>％）</a:t>
            </a:r>
          </a:p>
          <a:p>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111461" y="1390655"/>
            <a:ext cx="9000000" cy="5436000"/>
          </a:xfrm>
          <a:prstGeom prst="rect">
            <a:avLst/>
          </a:prstGeom>
          <a:solidFill>
            <a:schemeClr val="accent3">
              <a:lumMod val="40000"/>
              <a:lumOff val="60000"/>
            </a:schemeClr>
          </a:solidFill>
          <a:ln w="6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1200" b="1" dirty="0">
              <a:solidFill>
                <a:schemeClr val="tx1"/>
              </a:solidFill>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E00FACE5-BC28-45EB-8253-2C160ACD7170}"/>
              </a:ext>
            </a:extLst>
          </p:cNvPr>
          <p:cNvGraphicFramePr>
            <a:graphicFrameLocks noGrp="1"/>
          </p:cNvGraphicFramePr>
          <p:nvPr>
            <p:extLst>
              <p:ext uri="{D42A27DB-BD31-4B8C-83A1-F6EECF244321}">
                <p14:modId xmlns:p14="http://schemas.microsoft.com/office/powerpoint/2010/main" val="1943748132"/>
              </p:ext>
            </p:extLst>
          </p:nvPr>
        </p:nvGraphicFramePr>
        <p:xfrm>
          <a:off x="144000" y="1484784"/>
          <a:ext cx="8856000" cy="5303768"/>
        </p:xfrm>
        <a:graphic>
          <a:graphicData uri="http://schemas.openxmlformats.org/drawingml/2006/table">
            <a:tbl>
              <a:tblPr firstRow="1" bandRow="1">
                <a:tableStyleId>{7DF18680-E054-41AD-8BC1-D1AEF772440D}</a:tableStyleId>
              </a:tblPr>
              <a:tblGrid>
                <a:gridCol w="1116000">
                  <a:extLst>
                    <a:ext uri="{9D8B030D-6E8A-4147-A177-3AD203B41FA5}">
                      <a16:colId xmlns:a16="http://schemas.microsoft.com/office/drawing/2014/main" val="2121923519"/>
                    </a:ext>
                  </a:extLst>
                </a:gridCol>
                <a:gridCol w="7740000">
                  <a:extLst>
                    <a:ext uri="{9D8B030D-6E8A-4147-A177-3AD203B41FA5}">
                      <a16:colId xmlns:a16="http://schemas.microsoft.com/office/drawing/2014/main" val="3631125345"/>
                    </a:ext>
                  </a:extLst>
                </a:gridCol>
              </a:tblGrid>
              <a:tr h="335768">
                <a:tc>
                  <a:txBody>
                    <a:bodyPr/>
                    <a:lstStyle/>
                    <a:p>
                      <a:pPr algn="ctr"/>
                      <a:r>
                        <a:rPr kumimoji="1" lang="ja-JP" altLang="en-US" sz="1400" dirty="0">
                          <a:latin typeface="Meiryo UI" panose="020B0604030504040204" pitchFamily="50" charset="-128"/>
                          <a:ea typeface="Meiryo UI" panose="020B0604030504040204" pitchFamily="50" charset="-128"/>
                        </a:rPr>
                        <a:t>分類</a:t>
                      </a:r>
                    </a:p>
                  </a:txBody>
                  <a:tcPr anchor="ctr" anchorCtr="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大阪府の外国人医療関係施策についてのご意見（抜粋）</a:t>
                      </a:r>
                    </a:p>
                  </a:txBody>
                  <a:tcPr anchor="ctr" anchorCtr="1"/>
                </a:tc>
                <a:extLst>
                  <a:ext uri="{0D108BD9-81ED-4DB2-BD59-A6C34878D82A}">
                    <a16:rowId xmlns:a16="http://schemas.microsoft.com/office/drawing/2014/main" val="2971479638"/>
                  </a:ext>
                </a:extLst>
              </a:tr>
              <a:tr h="2700000">
                <a:tc>
                  <a:txBody>
                    <a:bodyPr/>
                    <a:lstStyle/>
                    <a:p>
                      <a:pPr algn="ctr">
                        <a:lnSpc>
                          <a:spcPts val="1600"/>
                        </a:lnSpc>
                      </a:pPr>
                      <a:r>
                        <a:rPr kumimoji="1" lang="ja-JP" altLang="en-US" sz="1050" b="1" dirty="0">
                          <a:solidFill>
                            <a:schemeClr val="tx1"/>
                          </a:solidFill>
                          <a:latin typeface="Meiryo UI" panose="020B0604030504040204" pitchFamily="50" charset="-128"/>
                          <a:ea typeface="Meiryo UI" panose="020B0604030504040204" pitchFamily="50" charset="-128"/>
                        </a:rPr>
                        <a:t>連携ネットワーク</a:t>
                      </a:r>
                      <a:endParaRPr kumimoji="1" lang="en-US" altLang="ja-JP" sz="1050" b="1" dirty="0">
                        <a:solidFill>
                          <a:schemeClr val="tx1"/>
                        </a:solidFill>
                        <a:latin typeface="Meiryo UI" panose="020B0604030504040204" pitchFamily="50" charset="-128"/>
                        <a:ea typeface="Meiryo UI" panose="020B0604030504040204" pitchFamily="50" charset="-128"/>
                      </a:endParaRPr>
                    </a:p>
                    <a:p>
                      <a:pPr algn="ctr">
                        <a:lnSpc>
                          <a:spcPts val="1600"/>
                        </a:lnSpc>
                      </a:pPr>
                      <a:r>
                        <a:rPr kumimoji="1" lang="ja-JP" altLang="en-US" sz="1050" b="1" dirty="0">
                          <a:solidFill>
                            <a:schemeClr val="tx1"/>
                          </a:solidFill>
                          <a:latin typeface="Meiryo UI" panose="020B0604030504040204" pitchFamily="50" charset="-128"/>
                          <a:ea typeface="Meiryo UI" panose="020B0604030504040204" pitchFamily="50" charset="-128"/>
                        </a:rPr>
                        <a:t>に関すること</a:t>
                      </a:r>
                    </a:p>
                  </a:txBody>
                  <a:tcPr anchor="ctr"/>
                </a:tc>
                <a:tc>
                  <a:txBody>
                    <a:bodyPr/>
                    <a:lstStyle/>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・紹介先の医療機関の担当者連絡先が分かれば紹介がしやすい。</a:t>
                      </a: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・担当の医師・歯科医師及び通訳担当者の名前と対応可能な言語リストがあると調整がしやすい。</a:t>
                      </a: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・府内の外国人患者受入れ可能な病院と診療所が連絡・相談しやすいネットワークシステムが必要。</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・各医療機関担当者の持つノウハウや抱える課題等を担当者間でシェアし、対応ノウハウとして定型化し共有できるようになれば、連携が円滑</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　に進むと思う。</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・大阪府のホームページに掲載されている「大阪府外国人受入れ拠点医療機関」の中には、紹介状がないと受診できない</a:t>
                      </a:r>
                      <a:r>
                        <a:rPr kumimoji="1" lang="en-US" altLang="ja-JP" sz="1050" dirty="0">
                          <a:solidFill>
                            <a:schemeClr val="tx1"/>
                          </a:solidFill>
                          <a:latin typeface="Meiryo UI" panose="020B0604030504040204" pitchFamily="50" charset="-128"/>
                          <a:ea typeface="Meiryo UI" panose="020B0604030504040204" pitchFamily="50" charset="-128"/>
                        </a:rPr>
                        <a:t>3</a:t>
                      </a:r>
                      <a:r>
                        <a:rPr kumimoji="1" lang="ja-JP" altLang="en-US" sz="1050" dirty="0">
                          <a:solidFill>
                            <a:schemeClr val="tx1"/>
                          </a:solidFill>
                          <a:latin typeface="Meiryo UI" panose="020B0604030504040204" pitchFamily="50" charset="-128"/>
                          <a:ea typeface="Meiryo UI" panose="020B0604030504040204" pitchFamily="50" charset="-128"/>
                        </a:rPr>
                        <a:t>次救急の医療機関</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　も含まれており、紹介状なしで来院された場合、近隣のクリニック・病院を案内せざるを得ない状況であり、混乱を防ぐためにも、対象の医療機関　</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　には「紹介状が必要」である旨の注記を加えてほしい。</a:t>
                      </a: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・大阪府（厚生労働省）から外国人患者対応の医療機関リストが出されているが、地域連携の現場で使用する際、エクセル表のためか</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　わかりにくいため、一見してすぐにわかるリストがあると使いやすい。</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・今後は、拠点病院や地域拠点病院だけではなく、地域全体で外国人の診療体制を築いていく必要があるため、そのための施策を医療機関</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500"/>
                        </a:lnSpc>
                      </a:pPr>
                      <a:r>
                        <a:rPr kumimoji="1" lang="ja-JP" altLang="en-US" sz="1050" dirty="0">
                          <a:solidFill>
                            <a:schemeClr val="tx1"/>
                          </a:solidFill>
                          <a:latin typeface="Meiryo UI" panose="020B0604030504040204" pitchFamily="50" charset="-128"/>
                          <a:ea typeface="Meiryo UI" panose="020B0604030504040204" pitchFamily="50" charset="-128"/>
                        </a:rPr>
                        <a:t>　と府が一緒になって検討していく場があればよいと思う。</a:t>
                      </a:r>
                      <a:endParaRPr kumimoji="1" lang="en-US" altLang="ja-JP" sz="10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30195955"/>
                  </a:ext>
                </a:extLst>
              </a:tr>
              <a:tr h="756000">
                <a:tc>
                  <a:txBody>
                    <a:bodyPr/>
                    <a:lstStyle/>
                    <a:p>
                      <a:pPr algn="ctr"/>
                      <a:r>
                        <a:rPr kumimoji="1" lang="ja-JP" altLang="en-US" sz="1050" b="1" dirty="0">
                          <a:latin typeface="Meiryo UI" panose="020B0604030504040204" pitchFamily="50" charset="-128"/>
                          <a:ea typeface="Meiryo UI" panose="020B0604030504040204" pitchFamily="50" charset="-128"/>
                        </a:rPr>
                        <a:t>多言語遠隔</a:t>
                      </a:r>
                      <a:endParaRPr kumimoji="1" lang="en-US" altLang="ja-JP" sz="1050" b="1" dirty="0">
                        <a:latin typeface="Meiryo UI" panose="020B0604030504040204" pitchFamily="50" charset="-128"/>
                        <a:ea typeface="Meiryo UI" panose="020B0604030504040204" pitchFamily="50" charset="-128"/>
                      </a:endParaRPr>
                    </a:p>
                    <a:p>
                      <a:pPr algn="ctr"/>
                      <a:r>
                        <a:rPr kumimoji="1" lang="ja-JP" altLang="en-US" sz="1050" b="1" dirty="0">
                          <a:latin typeface="Meiryo UI" panose="020B0604030504040204" pitchFamily="50" charset="-128"/>
                          <a:ea typeface="Meiryo UI" panose="020B0604030504040204" pitchFamily="50" charset="-128"/>
                        </a:rPr>
                        <a:t>通訳サービス</a:t>
                      </a:r>
                      <a:endParaRPr kumimoji="1" lang="en-US" altLang="ja-JP" sz="1050" b="1" dirty="0">
                        <a:latin typeface="Meiryo UI" panose="020B0604030504040204" pitchFamily="50" charset="-128"/>
                        <a:ea typeface="Meiryo UI" panose="020B0604030504040204" pitchFamily="50" charset="-128"/>
                      </a:endParaRPr>
                    </a:p>
                    <a:p>
                      <a:pPr algn="ctr"/>
                      <a:r>
                        <a:rPr kumimoji="1" lang="ja-JP" altLang="en-US" sz="1050" b="1" dirty="0">
                          <a:latin typeface="Meiryo UI" panose="020B0604030504040204" pitchFamily="50" charset="-128"/>
                          <a:ea typeface="Meiryo UI" panose="020B0604030504040204" pitchFamily="50" charset="-128"/>
                        </a:rPr>
                        <a:t>に関すること</a:t>
                      </a:r>
                    </a:p>
                  </a:txBody>
                  <a:tcPr anchor="ctr"/>
                </a:tc>
                <a:tc>
                  <a:txBody>
                    <a:bodyPr/>
                    <a:lstStyle/>
                    <a:p>
                      <a:pPr>
                        <a:lnSpc>
                          <a:spcPts val="1400"/>
                        </a:lnSpc>
                      </a:pPr>
                      <a:r>
                        <a:rPr kumimoji="1" lang="ja-JP" altLang="en-US" sz="1050" dirty="0">
                          <a:solidFill>
                            <a:schemeClr val="tx1"/>
                          </a:solidFill>
                          <a:latin typeface="Meiryo UI" panose="020B0604030504040204" pitchFamily="50" charset="-128"/>
                          <a:ea typeface="Meiryo UI" panose="020B0604030504040204" pitchFamily="50" charset="-128"/>
                        </a:rPr>
                        <a:t>・大阪府の在留ネパール人は急増しており、ネパール語を追加してほしい。</a:t>
                      </a:r>
                    </a:p>
                    <a:p>
                      <a:pPr>
                        <a:lnSpc>
                          <a:spcPts val="1400"/>
                        </a:lnSpc>
                      </a:pPr>
                      <a:r>
                        <a:rPr kumimoji="1" lang="ja-JP" altLang="en-US" sz="1050" dirty="0">
                          <a:solidFill>
                            <a:schemeClr val="tx1"/>
                          </a:solidFill>
                          <a:latin typeface="Meiryo UI" panose="020B0604030504040204" pitchFamily="50" charset="-128"/>
                          <a:ea typeface="Meiryo UI" panose="020B0604030504040204" pitchFamily="50" charset="-128"/>
                        </a:rPr>
                        <a:t>・大阪府</a:t>
                      </a:r>
                      <a:r>
                        <a:rPr kumimoji="1" lang="en-US" altLang="ja-JP" sz="1050" dirty="0">
                          <a:solidFill>
                            <a:schemeClr val="tx1"/>
                          </a:solidFill>
                          <a:latin typeface="Meiryo UI" panose="020B0604030504040204" pitchFamily="50" charset="-128"/>
                          <a:ea typeface="Meiryo UI" panose="020B0604030504040204" pitchFamily="50" charset="-128"/>
                        </a:rPr>
                        <a:t>24</a:t>
                      </a:r>
                      <a:r>
                        <a:rPr kumimoji="1" lang="ja-JP" altLang="en-US" sz="1050" dirty="0">
                          <a:solidFill>
                            <a:schemeClr val="tx1"/>
                          </a:solidFill>
                          <a:latin typeface="Meiryo UI" panose="020B0604030504040204" pitchFamily="50" charset="-128"/>
                          <a:ea typeface="Meiryo UI" panose="020B0604030504040204" pitchFamily="50" charset="-128"/>
                        </a:rPr>
                        <a:t>時間多言語遠隔医療通訳サービスは有効に活用させて頂いております。</a:t>
                      </a:r>
                    </a:p>
                    <a:p>
                      <a:pPr>
                        <a:lnSpc>
                          <a:spcPts val="1400"/>
                        </a:lnSpc>
                      </a:pPr>
                      <a:r>
                        <a:rPr kumimoji="1" lang="ja-JP" altLang="en-US" sz="1050" dirty="0">
                          <a:solidFill>
                            <a:schemeClr val="tx1"/>
                          </a:solidFill>
                          <a:latin typeface="Meiryo UI" panose="020B0604030504040204" pitchFamily="50" charset="-128"/>
                          <a:ea typeface="Meiryo UI" panose="020B0604030504040204" pitchFamily="50" charset="-128"/>
                        </a:rPr>
                        <a:t>・無料かつ</a:t>
                      </a:r>
                      <a:r>
                        <a:rPr kumimoji="1" lang="en-US" altLang="ja-JP" sz="1050" dirty="0">
                          <a:solidFill>
                            <a:schemeClr val="tx1"/>
                          </a:solidFill>
                          <a:latin typeface="Meiryo UI" panose="020B0604030504040204" pitchFamily="50" charset="-128"/>
                          <a:ea typeface="Meiryo UI" panose="020B0604030504040204" pitchFamily="50" charset="-128"/>
                        </a:rPr>
                        <a:t>24</a:t>
                      </a:r>
                      <a:r>
                        <a:rPr kumimoji="1" lang="ja-JP" altLang="en-US" sz="1050" dirty="0">
                          <a:solidFill>
                            <a:schemeClr val="tx1"/>
                          </a:solidFill>
                          <a:latin typeface="Meiryo UI" panose="020B0604030504040204" pitchFamily="50" charset="-128"/>
                          <a:ea typeface="Meiryo UI" panose="020B0604030504040204" pitchFamily="50" charset="-128"/>
                        </a:rPr>
                        <a:t>時間対応いただける電話医療通訳サービスは大変助かっています。</a:t>
                      </a:r>
                    </a:p>
                  </a:txBody>
                  <a:tcPr anchor="ctr"/>
                </a:tc>
                <a:extLst>
                  <a:ext uri="{0D108BD9-81ED-4DB2-BD59-A6C34878D82A}">
                    <a16:rowId xmlns:a16="http://schemas.microsoft.com/office/drawing/2014/main" val="2820073375"/>
                  </a:ext>
                </a:extLst>
              </a:tr>
              <a:tr h="756000">
                <a:tc>
                  <a:txBody>
                    <a:bodyPr/>
                    <a:lstStyle/>
                    <a:p>
                      <a:pPr algn="ctr"/>
                      <a:r>
                        <a:rPr kumimoji="1" lang="ja-JP" altLang="en-US" sz="1050" b="1" dirty="0">
                          <a:latin typeface="Meiryo UI" panose="020B0604030504040204" pitchFamily="50" charset="-128"/>
                          <a:ea typeface="Meiryo UI" panose="020B0604030504040204" pitchFamily="50" charset="-128"/>
                        </a:rPr>
                        <a:t>未収金対応</a:t>
                      </a:r>
                      <a:endParaRPr kumimoji="1" lang="en-US" altLang="ja-JP" sz="1050" b="1" dirty="0">
                        <a:latin typeface="Meiryo UI" panose="020B0604030504040204" pitchFamily="50" charset="-128"/>
                        <a:ea typeface="Meiryo UI" panose="020B0604030504040204" pitchFamily="50" charset="-128"/>
                      </a:endParaRPr>
                    </a:p>
                    <a:p>
                      <a:pPr algn="ctr"/>
                      <a:r>
                        <a:rPr kumimoji="1" lang="ja-JP" altLang="en-US" sz="1050" b="1" dirty="0">
                          <a:latin typeface="Meiryo UI" panose="020B0604030504040204" pitchFamily="50" charset="-128"/>
                          <a:ea typeface="Meiryo UI" panose="020B0604030504040204" pitchFamily="50" charset="-128"/>
                        </a:rPr>
                        <a:t>に関すること</a:t>
                      </a:r>
                    </a:p>
                  </a:txBody>
                  <a:tcPr anchor="ctr"/>
                </a:tc>
                <a:tc>
                  <a:txBody>
                    <a:bodyPr/>
                    <a:lstStyle/>
                    <a:p>
                      <a:pPr>
                        <a:lnSpc>
                          <a:spcPts val="1400"/>
                        </a:lnSpc>
                      </a:pPr>
                      <a:r>
                        <a:rPr kumimoji="1" lang="ja-JP" altLang="en-US" sz="1050" dirty="0">
                          <a:solidFill>
                            <a:schemeClr val="tx1"/>
                          </a:solidFill>
                          <a:latin typeface="Meiryo UI" panose="020B0604030504040204" pitchFamily="50" charset="-128"/>
                          <a:ea typeface="Meiryo UI" panose="020B0604030504040204" pitchFamily="50" charset="-128"/>
                        </a:rPr>
                        <a:t>・外国人の未収対策や受診時に工夫することがあれば情報共有してほしい。</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dirty="0">
                          <a:solidFill>
                            <a:schemeClr val="tx1"/>
                          </a:solidFill>
                          <a:latin typeface="Meiryo UI" panose="020B0604030504040204" pitchFamily="50" charset="-128"/>
                          <a:ea typeface="Meiryo UI" panose="020B0604030504040204" pitchFamily="50" charset="-128"/>
                        </a:rPr>
                        <a:t>・旅行保険加入勧奨を継続してほしい。</a:t>
                      </a:r>
                    </a:p>
                  </a:txBody>
                  <a:tcPr anchor="ctr"/>
                </a:tc>
                <a:extLst>
                  <a:ext uri="{0D108BD9-81ED-4DB2-BD59-A6C34878D82A}">
                    <a16:rowId xmlns:a16="http://schemas.microsoft.com/office/drawing/2014/main" val="3096356255"/>
                  </a:ext>
                </a:extLst>
              </a:tr>
              <a:tr h="756000">
                <a:tc>
                  <a:txBody>
                    <a:bodyPr/>
                    <a:lstStyle/>
                    <a:p>
                      <a:pPr algn="ctr"/>
                      <a:r>
                        <a:rPr kumimoji="1" lang="ja-JP" altLang="en-US" sz="1050" b="1" dirty="0">
                          <a:latin typeface="Meiryo UI" panose="020B0604030504040204" pitchFamily="50" charset="-128"/>
                          <a:ea typeface="Meiryo UI" panose="020B0604030504040204" pitchFamily="50" charset="-128"/>
                        </a:rPr>
                        <a:t>その他</a:t>
                      </a:r>
                    </a:p>
                  </a:txBody>
                  <a:tcPr anchor="ctr"/>
                </a:tc>
                <a:tc>
                  <a:txBody>
                    <a:bodyPr/>
                    <a:lstStyle/>
                    <a:p>
                      <a:pPr>
                        <a:lnSpc>
                          <a:spcPts val="1400"/>
                        </a:lnSpc>
                      </a:pPr>
                      <a:r>
                        <a:rPr kumimoji="1" lang="ja-JP" altLang="en-US" sz="1050" dirty="0">
                          <a:solidFill>
                            <a:schemeClr val="tx1"/>
                          </a:solidFill>
                          <a:latin typeface="Meiryo UI" panose="020B0604030504040204" pitchFamily="50" charset="-128"/>
                          <a:ea typeface="Meiryo UI" panose="020B0604030504040204" pitchFamily="50" charset="-128"/>
                        </a:rPr>
                        <a:t>・大阪府主催で外国人患者受入れのための勉強会など開催してほしい。</a:t>
                      </a:r>
                      <a:endParaRPr kumimoji="1" lang="en-US" altLang="ja-JP" sz="105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050" dirty="0">
                          <a:solidFill>
                            <a:schemeClr val="tx1"/>
                          </a:solidFill>
                          <a:latin typeface="Meiryo UI" panose="020B0604030504040204" pitchFamily="50" charset="-128"/>
                          <a:ea typeface="Meiryo UI" panose="020B0604030504040204" pitchFamily="50" charset="-128"/>
                        </a:rPr>
                        <a:t>・訪日外国人に向けて日本の医療システムの情報発信と海外旅行保険加入の推奨を強化してほしい。</a:t>
                      </a:r>
                    </a:p>
                    <a:p>
                      <a:pPr>
                        <a:lnSpc>
                          <a:spcPts val="1400"/>
                        </a:lnSpc>
                      </a:pPr>
                      <a:r>
                        <a:rPr kumimoji="1" lang="ja-JP" altLang="en-US" sz="1050" dirty="0">
                          <a:solidFill>
                            <a:schemeClr val="tx1"/>
                          </a:solidFill>
                          <a:latin typeface="Meiryo UI" panose="020B0604030504040204" pitchFamily="50" charset="-128"/>
                          <a:ea typeface="Meiryo UI" panose="020B0604030504040204" pitchFamily="50" charset="-128"/>
                        </a:rPr>
                        <a:t>・渡航患者（一部の在留外国人含め）に正しい救急車の要請方法について情報発信してほしい。</a:t>
                      </a:r>
                    </a:p>
                  </a:txBody>
                  <a:tcPr anchor="ctr"/>
                </a:tc>
                <a:extLst>
                  <a:ext uri="{0D108BD9-81ED-4DB2-BD59-A6C34878D82A}">
                    <a16:rowId xmlns:a16="http://schemas.microsoft.com/office/drawing/2014/main" val="1110687447"/>
                  </a:ext>
                </a:extLst>
              </a:tr>
            </a:tbl>
          </a:graphicData>
        </a:graphic>
      </p:graphicFrame>
    </p:spTree>
    <p:extLst>
      <p:ext uri="{BB962C8B-B14F-4D97-AF65-F5344CB8AC3E}">
        <p14:creationId xmlns:p14="http://schemas.microsoft.com/office/powerpoint/2010/main" val="38283905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5ED054CE59F66C4D874848499267F6E0" ma:contentTypeVersion="0" ma:contentTypeDescription="新しいドキュメントを作成します。" ma:contentTypeScope="" ma:versionID="9912d974b6f6b0a35dbbfc029026f700">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0C420BC-5993-4218-8859-64CF8E400494}">
  <ds:schemaRefs>
    <ds:schemaRef ds:uri="http://schemas.microsoft.com/sharepoint/v3/contenttype/forms"/>
  </ds:schemaRefs>
</ds:datastoreItem>
</file>

<file path=customXml/itemProps2.xml><?xml version="1.0" encoding="utf-8"?>
<ds:datastoreItem xmlns:ds="http://schemas.openxmlformats.org/officeDocument/2006/customXml" ds:itemID="{FC7109F0-6B59-4A08-8DDA-6C5E3A45A2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EB69AABF-691B-4947-9C9D-FA64D80E28DB}">
  <ds:schemaRef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2010</TotalTime>
  <Words>544</Words>
  <Application>Microsoft Office PowerPoint</Application>
  <PresentationFormat>画面に合わせる (4:3)</PresentationFormat>
  <Paragraphs>36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Meiryo UI</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山本　隼</dc:creator>
  <cp:lastModifiedBy>原　慎太郎</cp:lastModifiedBy>
  <cp:revision>271</cp:revision>
  <cp:lastPrinted>2025-06-20T07:02:37Z</cp:lastPrinted>
  <dcterms:modified xsi:type="dcterms:W3CDTF">2025-08-28T02:56:44Z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0x0101005ED054CE59F66C4D874848499267F6E0</vt:lpwstr>
  </property>
</Properties>
</file>