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306"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14CE"/>
    <a:srgbClr val="4F81BD"/>
    <a:srgbClr val="E9EDF4"/>
    <a:srgbClr val="D0D8E8"/>
    <a:srgbClr val="FFD653"/>
    <a:srgbClr val="FFE3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38" autoAdjust="0"/>
    <p:restoredTop sz="94434" autoAdjust="0"/>
  </p:normalViewPr>
  <p:slideViewPr>
    <p:cSldViewPr>
      <p:cViewPr varScale="1">
        <p:scale>
          <a:sx n="74" d="100"/>
          <a:sy n="74" d="100"/>
        </p:scale>
        <p:origin x="121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394" tIns="45695" rIns="91394" bIns="4569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394" tIns="45695" rIns="91394" bIns="45695" rtlCol="0"/>
          <a:lstStyle>
            <a:lvl1pPr algn="r">
              <a:defRPr sz="1200"/>
            </a:lvl1pPr>
          </a:lstStyle>
          <a:p>
            <a:fld id="{4D0BD4C8-09F5-4A2B-8D21-9F8905AB6028}" type="datetimeFigureOut">
              <a:rPr kumimoji="1" lang="ja-JP" altLang="en-US" smtClean="0"/>
              <a:t>2022/12/8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94" tIns="45695" rIns="91394" bIns="45695" rtlCol="0" anchor="ctr"/>
          <a:lstStyle/>
          <a:p>
            <a:endParaRPr lang="ja-JP" altLang="en-US"/>
          </a:p>
        </p:txBody>
      </p:sp>
      <p:sp>
        <p:nvSpPr>
          <p:cNvPr id="5" name="ノート プレースホルダー 4"/>
          <p:cNvSpPr>
            <a:spLocks noGrp="1"/>
          </p:cNvSpPr>
          <p:nvPr>
            <p:ph type="body" sz="quarter" idx="3"/>
          </p:nvPr>
        </p:nvSpPr>
        <p:spPr>
          <a:xfrm>
            <a:off x="681039" y="4721226"/>
            <a:ext cx="5445125" cy="4471988"/>
          </a:xfrm>
          <a:prstGeom prst="rect">
            <a:avLst/>
          </a:prstGeom>
        </p:spPr>
        <p:txBody>
          <a:bodyPr vert="horz" lIns="91394" tIns="45695" rIns="91394" bIns="456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9"/>
            <a:ext cx="2949575" cy="496887"/>
          </a:xfrm>
          <a:prstGeom prst="rect">
            <a:avLst/>
          </a:prstGeom>
        </p:spPr>
        <p:txBody>
          <a:bodyPr vert="horz" lIns="91394" tIns="45695" rIns="91394" bIns="4569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9"/>
            <a:ext cx="2949575" cy="496887"/>
          </a:xfrm>
          <a:prstGeom prst="rect">
            <a:avLst/>
          </a:prstGeom>
        </p:spPr>
        <p:txBody>
          <a:bodyPr vert="horz" lIns="91394" tIns="45695" rIns="91394" bIns="45695" rtlCol="0" anchor="b"/>
          <a:lstStyle>
            <a:lvl1pPr algn="r">
              <a:defRPr sz="1200"/>
            </a:lvl1pPr>
          </a:lstStyle>
          <a:p>
            <a:fld id="{3107ECAC-E44C-418D-9F82-FAAAEDFCAC6A}" type="slidenum">
              <a:rPr kumimoji="1" lang="ja-JP" altLang="en-US" smtClean="0"/>
              <a:t>‹#›</a:t>
            </a:fld>
            <a:endParaRPr kumimoji="1" lang="ja-JP" altLang="en-US"/>
          </a:p>
        </p:txBody>
      </p:sp>
    </p:spTree>
    <p:extLst>
      <p:ext uri="{BB962C8B-B14F-4D97-AF65-F5344CB8AC3E}">
        <p14:creationId xmlns:p14="http://schemas.microsoft.com/office/powerpoint/2010/main" val="11216211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1"/>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33418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91604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4"/>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4"/>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3258464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2075762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6"/>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10126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255291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14870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585483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66202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1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12" y="1435106"/>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3744683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44"/>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244FA44-46C5-45CF-A1F6-DDB28EDDD0CC}" type="datetimeFigureOut">
              <a:rPr kumimoji="1" lang="ja-JP" altLang="en-US" smtClean="0"/>
              <a:t>2022/12/8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4283972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4FA44-46C5-45CF-A1F6-DDB28EDDD0CC}" type="datetimeFigureOut">
              <a:rPr kumimoji="1" lang="ja-JP" altLang="en-US" smtClean="0"/>
              <a:t>2022/12/8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304559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27378"/>
            <a:ext cx="9144000" cy="338554"/>
          </a:xfrm>
          <a:prstGeom prst="rect">
            <a:avLst/>
          </a:prstGeom>
          <a:solidFill>
            <a:schemeClr val="tx2"/>
          </a:solidFill>
        </p:spPr>
        <p:txBody>
          <a:bodyPr wrap="square" rtlCol="0">
            <a:spAutoFit/>
          </a:bodyPr>
          <a:lstStyle/>
          <a:p>
            <a:r>
              <a:rPr lang="ja-JP" altLang="en-US" sz="1600" b="1" dirty="0" smtClean="0">
                <a:solidFill>
                  <a:schemeClr val="bg1"/>
                </a:solidFill>
                <a:latin typeface="HG丸ｺﾞｼｯｸM-PRO" panose="020F0600000000000000" pitchFamily="50" charset="-128"/>
                <a:ea typeface="HG丸ｺﾞｼｯｸM-PRO" panose="020F0600000000000000" pitchFamily="50" charset="-128"/>
              </a:rPr>
              <a:t>　　外国人の新型コロナウイルス感染症患者の受入れ等に関するアンケート　結果報告</a:t>
            </a:r>
            <a:endParaRPr lang="ja-JP" altLang="en-US" sz="16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8388424" y="0"/>
            <a:ext cx="681432" cy="279464"/>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資料１</a:t>
            </a:r>
            <a:endParaRPr kumimoji="1" lang="ja-JP" altLang="en-US" sz="1200" dirty="0">
              <a:solidFill>
                <a:schemeClr val="tx1"/>
              </a:solidFill>
            </a:endParaRPr>
          </a:p>
        </p:txBody>
      </p:sp>
      <p:sp>
        <p:nvSpPr>
          <p:cNvPr id="48" name="正方形/長方形 47"/>
          <p:cNvSpPr/>
          <p:nvPr/>
        </p:nvSpPr>
        <p:spPr>
          <a:xfrm>
            <a:off x="15322" y="338554"/>
            <a:ext cx="9054534" cy="790360"/>
          </a:xfrm>
          <a:prstGeom prst="rect">
            <a:avLst/>
          </a:prstGeom>
          <a:solidFill>
            <a:schemeClr val="accent3">
              <a:lumMod val="40000"/>
              <a:lumOff val="60000"/>
            </a:schemeClr>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latin typeface="Meiryo UI" panose="020B0604030504040204" pitchFamily="50" charset="-128"/>
                <a:ea typeface="Meiryo UI" panose="020B0604030504040204" pitchFamily="50" charset="-128"/>
              </a:rPr>
              <a:t>≪アンケート概要</a:t>
            </a:r>
            <a:r>
              <a:rPr lang="ja-JP" altLang="en-US" sz="1200" b="1" dirty="0" smtClean="0">
                <a:solidFill>
                  <a:schemeClr val="tx1"/>
                </a:solidFill>
                <a:latin typeface="Meiryo UI" panose="020B0604030504040204" pitchFamily="50" charset="-128"/>
                <a:ea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rPr>
              <a:t>（令和４年９月</a:t>
            </a:r>
            <a:r>
              <a:rPr lang="ja-JP" altLang="en-US" sz="1200" dirty="0">
                <a:solidFill>
                  <a:schemeClr val="tx1"/>
                </a:solidFill>
                <a:latin typeface="Meiryo UI" panose="020B0604030504040204" pitchFamily="50" charset="-128"/>
                <a:ea typeface="Meiryo UI" panose="020B0604030504040204" pitchFamily="50" charset="-128"/>
              </a:rPr>
              <a:t>２０</a:t>
            </a:r>
            <a:r>
              <a:rPr lang="ja-JP" altLang="en-US" sz="1200" dirty="0" smtClean="0">
                <a:solidFill>
                  <a:schemeClr val="tx1"/>
                </a:solidFill>
                <a:latin typeface="Meiryo UI" panose="020B0604030504040204" pitchFamily="50" charset="-128"/>
                <a:ea typeface="Meiryo UI" panose="020B0604030504040204" pitchFamily="50" charset="-128"/>
              </a:rPr>
              <a:t>日実施）</a:t>
            </a:r>
            <a:endParaRPr lang="en-US" altLang="ja-JP" sz="1200" dirty="0" smtClean="0">
              <a:solidFill>
                <a:schemeClr val="tx1"/>
              </a:solidFill>
              <a:latin typeface="Meiryo UI" panose="020B0604030504040204" pitchFamily="50" charset="-128"/>
              <a:ea typeface="Meiryo UI" panose="020B0604030504040204" pitchFamily="50" charset="-128"/>
            </a:endParaRPr>
          </a:p>
          <a:p>
            <a:endParaRPr lang="en-US" altLang="ja-JP" sz="800" b="1" dirty="0" smtClean="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外国人の新型コロナウイルス感染症患者の受入れに係る課題等を把握し、今後の参考</a:t>
            </a:r>
            <a:r>
              <a:rPr lang="ja-JP" altLang="en-US" sz="1200" dirty="0" smtClean="0">
                <a:solidFill>
                  <a:schemeClr val="tx1"/>
                </a:solidFill>
                <a:latin typeface="Meiryo UI" panose="020B0604030504040204" pitchFamily="50" charset="-128"/>
                <a:ea typeface="Meiryo UI" panose="020B0604030504040204" pitchFamily="50" charset="-128"/>
              </a:rPr>
              <a:t>とするため</a:t>
            </a:r>
            <a:r>
              <a:rPr lang="ja-JP" altLang="en-US" sz="1200" dirty="0">
                <a:solidFill>
                  <a:schemeClr val="tx1"/>
                </a:solidFill>
                <a:latin typeface="Meiryo UI" panose="020B0604030504040204" pitchFamily="50" charset="-128"/>
                <a:ea typeface="Meiryo UI" panose="020B0604030504040204" pitchFamily="50" charset="-128"/>
              </a:rPr>
              <a:t>、大阪府外国人患者受入れ拠点医療</a:t>
            </a:r>
            <a:r>
              <a:rPr lang="ja-JP" altLang="en-US" sz="1200" dirty="0" smtClean="0">
                <a:solidFill>
                  <a:schemeClr val="tx1"/>
                </a:solidFill>
                <a:latin typeface="Meiryo UI" panose="020B0604030504040204" pitchFamily="50" charset="-128"/>
                <a:ea typeface="Meiryo UI" panose="020B0604030504040204" pitchFamily="50" charset="-128"/>
              </a:rPr>
              <a:t>機関及び地域</a:t>
            </a:r>
            <a:r>
              <a:rPr lang="ja-JP" altLang="en-US" sz="1200" dirty="0">
                <a:solidFill>
                  <a:schemeClr val="tx1"/>
                </a:solidFill>
                <a:latin typeface="Meiryo UI" panose="020B0604030504040204" pitchFamily="50" charset="-128"/>
                <a:ea typeface="Meiryo UI" panose="020B0604030504040204" pitchFamily="50" charset="-128"/>
              </a:rPr>
              <a:t>拠点医療</a:t>
            </a:r>
            <a:r>
              <a:rPr lang="ja-JP" altLang="en-US" sz="1200" dirty="0" smtClean="0">
                <a:solidFill>
                  <a:schemeClr val="tx1"/>
                </a:solidFill>
                <a:latin typeface="Meiryo UI" panose="020B0604030504040204" pitchFamily="50" charset="-128"/>
                <a:ea typeface="Meiryo UI" panose="020B0604030504040204" pitchFamily="50" charset="-128"/>
              </a:rPr>
              <a:t>機関の計３１</a:t>
            </a:r>
            <a:r>
              <a:rPr lang="ja-JP" altLang="en-US" sz="1200" dirty="0">
                <a:solidFill>
                  <a:schemeClr val="tx1"/>
                </a:solidFill>
                <a:latin typeface="Meiryo UI" panose="020B0604030504040204" pitchFamily="50" charset="-128"/>
                <a:ea typeface="Meiryo UI" panose="020B0604030504040204" pitchFamily="50" charset="-128"/>
              </a:rPr>
              <a:t>病院を対象にアンケート調査を</a:t>
            </a:r>
            <a:r>
              <a:rPr lang="ja-JP" altLang="en-US" sz="1200" dirty="0" smtClean="0">
                <a:solidFill>
                  <a:schemeClr val="tx1"/>
                </a:solidFill>
                <a:latin typeface="Meiryo UI" panose="020B0604030504040204" pitchFamily="50" charset="-128"/>
                <a:ea typeface="Meiryo UI" panose="020B0604030504040204" pitchFamily="50" charset="-128"/>
              </a:rPr>
              <a:t>実施</a:t>
            </a:r>
            <a:r>
              <a:rPr lang="ja-JP" altLang="en-US" sz="1200" dirty="0">
                <a:solidFill>
                  <a:schemeClr val="tx1"/>
                </a:solidFill>
                <a:latin typeface="Meiryo UI" panose="020B0604030504040204" pitchFamily="50" charset="-128"/>
                <a:ea typeface="Meiryo UI" panose="020B0604030504040204" pitchFamily="50" charset="-128"/>
              </a:rPr>
              <a:t>し、</a:t>
            </a:r>
            <a:r>
              <a:rPr lang="ja-JP" altLang="en-US" sz="1200" dirty="0" smtClean="0">
                <a:solidFill>
                  <a:schemeClr val="tx1"/>
                </a:solidFill>
                <a:latin typeface="Meiryo UI" panose="020B0604030504040204" pitchFamily="50" charset="-128"/>
                <a:ea typeface="Meiryo UI" panose="020B0604030504040204" pitchFamily="50" charset="-128"/>
              </a:rPr>
              <a:t>全病院</a:t>
            </a:r>
            <a:r>
              <a:rPr lang="ja-JP" altLang="en-US" sz="1200" dirty="0">
                <a:solidFill>
                  <a:schemeClr val="tx1"/>
                </a:solidFill>
                <a:latin typeface="Meiryo UI" panose="020B0604030504040204" pitchFamily="50" charset="-128"/>
                <a:ea typeface="Meiryo UI" panose="020B0604030504040204" pitchFamily="50" charset="-128"/>
              </a:rPr>
              <a:t>から回答があった。</a:t>
            </a:r>
          </a:p>
          <a:p>
            <a:endParaRPr lang="en-US" altLang="ja-JP" sz="1200" dirty="0" smtClean="0">
              <a:solidFill>
                <a:schemeClr val="tx1"/>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15322" y="1213573"/>
            <a:ext cx="9054534" cy="5612454"/>
          </a:xfrm>
          <a:prstGeom prst="rect">
            <a:avLst/>
          </a:prstGeom>
          <a:solidFill>
            <a:schemeClr val="accent3">
              <a:lumMod val="40000"/>
              <a:lumOff val="60000"/>
            </a:schemeClr>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smtClean="0">
                <a:solidFill>
                  <a:schemeClr val="tx1"/>
                </a:solidFill>
                <a:latin typeface="Meiryo UI" panose="020B0604030504040204" pitchFamily="50" charset="-128"/>
                <a:ea typeface="Meiryo UI" panose="020B0604030504040204" pitchFamily="50" charset="-128"/>
              </a:rPr>
              <a:t>≪アンケート結果≫</a:t>
            </a:r>
            <a:endParaRPr lang="en-US" altLang="ja-JP" sz="1200" b="1" dirty="0" smtClean="0">
              <a:solidFill>
                <a:schemeClr val="tx1"/>
              </a:solidFill>
              <a:latin typeface="Meiryo UI" panose="020B0604030504040204" pitchFamily="50" charset="-128"/>
              <a:ea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endParaRPr>
          </a:p>
          <a:p>
            <a:r>
              <a:rPr lang="ja-JP" altLang="en-US" sz="1200" b="1" dirty="0" smtClean="0">
                <a:solidFill>
                  <a:schemeClr val="tx1"/>
                </a:solidFill>
                <a:latin typeface="Meiryo UI" panose="020B0604030504040204" pitchFamily="50" charset="-128"/>
                <a:ea typeface="Meiryo UI" panose="020B0604030504040204" pitchFamily="50" charset="-128"/>
              </a:rPr>
              <a:t>　</a:t>
            </a:r>
            <a:r>
              <a:rPr lang="en-US" altLang="ja-JP" sz="1200" b="1" dirty="0" smtClean="0">
                <a:solidFill>
                  <a:schemeClr val="tx1"/>
                </a:solidFill>
                <a:latin typeface="Meiryo UI" panose="020B0604030504040204" pitchFamily="50" charset="-128"/>
                <a:ea typeface="Meiryo UI" panose="020B0604030504040204" pitchFamily="50" charset="-128"/>
              </a:rPr>
              <a:t>【</a:t>
            </a:r>
            <a:r>
              <a:rPr lang="ja-JP" altLang="en-US" sz="1200" b="1" dirty="0" smtClean="0">
                <a:solidFill>
                  <a:schemeClr val="tx1"/>
                </a:solidFill>
                <a:latin typeface="Meiryo UI" panose="020B0604030504040204" pitchFamily="50" charset="-128"/>
                <a:ea typeface="Meiryo UI" panose="020B0604030504040204" pitchFamily="50" charset="-128"/>
              </a:rPr>
              <a:t>問１</a:t>
            </a:r>
            <a:r>
              <a:rPr lang="en-US" altLang="ja-JP" sz="1200" b="1" dirty="0" smtClean="0">
                <a:solidFill>
                  <a:schemeClr val="tx1"/>
                </a:solidFill>
                <a:latin typeface="Meiryo UI" panose="020B0604030504040204" pitchFamily="50" charset="-128"/>
                <a:ea typeface="Meiryo UI" panose="020B0604030504040204" pitchFamily="50" charset="-128"/>
              </a:rPr>
              <a:t>】 </a:t>
            </a:r>
            <a:r>
              <a:rPr lang="ja-JP" altLang="en-US" sz="1200" b="1" dirty="0" smtClean="0">
                <a:solidFill>
                  <a:schemeClr val="tx1"/>
                </a:solidFill>
                <a:latin typeface="Meiryo UI" panose="020B0604030504040204" pitchFamily="50" charset="-128"/>
                <a:ea typeface="Meiryo UI" panose="020B0604030504040204" pitchFamily="50" charset="-128"/>
              </a:rPr>
              <a:t>外国人コロナ患者の受入れ実績はありましたか？</a:t>
            </a:r>
            <a:endParaRPr lang="en-US" altLang="ja-JP" sz="1200" b="1" dirty="0" smtClean="0">
              <a:solidFill>
                <a:schemeClr val="tx1"/>
              </a:solidFill>
              <a:latin typeface="Meiryo UI" panose="020B0604030504040204" pitchFamily="50" charset="-128"/>
              <a:ea typeface="Meiryo UI" panose="020B0604030504040204" pitchFamily="50" charset="-128"/>
            </a:endParaRPr>
          </a:p>
          <a:p>
            <a:endParaRPr lang="en-US" altLang="ja-JP" sz="800" dirty="0" smtClean="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rPr>
              <a:t>　　　　　⇒全</a:t>
            </a:r>
            <a:r>
              <a:rPr lang="ja-JP" altLang="en-US" sz="1600" b="1" u="sng" dirty="0" smtClean="0">
                <a:solidFill>
                  <a:schemeClr val="tx1"/>
                </a:solidFill>
                <a:latin typeface="Meiryo UI" panose="020B0604030504040204" pitchFamily="50" charset="-128"/>
                <a:ea typeface="Meiryo UI" panose="020B0604030504040204" pitchFamily="50" charset="-128"/>
              </a:rPr>
              <a:t>３１</a:t>
            </a:r>
            <a:r>
              <a:rPr lang="ja-JP" altLang="en-US" sz="1200" dirty="0" smtClean="0">
                <a:solidFill>
                  <a:schemeClr val="tx1"/>
                </a:solidFill>
                <a:latin typeface="Meiryo UI" panose="020B0604030504040204" pitchFamily="50" charset="-128"/>
                <a:ea typeface="Meiryo UI" panose="020B0604030504040204" pitchFamily="50" charset="-128"/>
              </a:rPr>
              <a:t>病院のうち、</a:t>
            </a:r>
            <a:r>
              <a:rPr lang="ja-JP" altLang="en-US" sz="1600" b="1" u="sng" dirty="0" smtClean="0">
                <a:solidFill>
                  <a:schemeClr val="tx1"/>
                </a:solidFill>
                <a:latin typeface="Meiryo UI" panose="020B0604030504040204" pitchFamily="50" charset="-128"/>
                <a:ea typeface="Meiryo UI" panose="020B0604030504040204" pitchFamily="50" charset="-128"/>
              </a:rPr>
              <a:t>２５</a:t>
            </a:r>
            <a:r>
              <a:rPr lang="ja-JP" altLang="en-US" sz="1200" dirty="0" smtClean="0">
                <a:solidFill>
                  <a:schemeClr val="tx1"/>
                </a:solidFill>
                <a:latin typeface="Meiryo UI" panose="020B0604030504040204" pitchFamily="50" charset="-128"/>
                <a:ea typeface="Meiryo UI" panose="020B0604030504040204" pitchFamily="50" charset="-128"/>
              </a:rPr>
              <a:t>病院において、外国人コロナ患者の</a:t>
            </a:r>
            <a:r>
              <a:rPr lang="ja-JP" altLang="en-US" sz="1200" b="1" u="sng" dirty="0">
                <a:solidFill>
                  <a:schemeClr val="tx1"/>
                </a:solidFill>
                <a:latin typeface="Meiryo UI" panose="020B0604030504040204" pitchFamily="50" charset="-128"/>
                <a:ea typeface="Meiryo UI" panose="020B0604030504040204" pitchFamily="50" charset="-128"/>
              </a:rPr>
              <a:t>受入れ実績があった</a:t>
            </a:r>
            <a:r>
              <a:rPr lang="ja-JP" altLang="en-US" sz="1200" dirty="0" smtClean="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（昨年度：</a:t>
            </a:r>
            <a:r>
              <a:rPr lang="ja-JP" altLang="en-US" sz="1200" dirty="0" smtClean="0">
                <a:solidFill>
                  <a:schemeClr val="tx1"/>
                </a:solidFill>
                <a:latin typeface="Meiryo UI" panose="020B0604030504040204" pitchFamily="50" charset="-128"/>
                <a:ea typeface="Meiryo UI" panose="020B0604030504040204" pitchFamily="50" charset="-128"/>
              </a:rPr>
              <a:t>全３０</a:t>
            </a:r>
            <a:r>
              <a:rPr lang="ja-JP" altLang="en-US" sz="1200" dirty="0" smtClean="0">
                <a:solidFill>
                  <a:schemeClr val="tx1"/>
                </a:solidFill>
                <a:latin typeface="Meiryo UI" panose="020B0604030504040204" pitchFamily="50" charset="-128"/>
                <a:ea typeface="Meiryo UI" panose="020B0604030504040204" pitchFamily="50" charset="-128"/>
              </a:rPr>
              <a:t>病院のうち、２１病院</a:t>
            </a:r>
            <a:r>
              <a:rPr lang="ja-JP" altLang="en-US" sz="1200" dirty="0" smtClean="0">
                <a:solidFill>
                  <a:schemeClr val="tx1"/>
                </a:solidFill>
                <a:latin typeface="Meiryo UI" panose="020B0604030504040204" pitchFamily="50" charset="-128"/>
                <a:ea typeface="Meiryo UI" panose="020B0604030504040204" pitchFamily="50" charset="-128"/>
              </a:rPr>
              <a:t>。）</a:t>
            </a:r>
            <a:endParaRPr lang="en-US" altLang="ja-JP" sz="1200" dirty="0" smtClean="0">
              <a:solidFill>
                <a:schemeClr val="tx1"/>
              </a:solidFill>
              <a:latin typeface="Meiryo UI" panose="020B0604030504040204" pitchFamily="50" charset="-128"/>
              <a:ea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1200" b="1" dirty="0" smtClean="0">
                <a:solidFill>
                  <a:schemeClr val="tx1"/>
                </a:solidFill>
                <a:latin typeface="Meiryo UI" panose="020B0604030504040204" pitchFamily="50" charset="-128"/>
                <a:ea typeface="Meiryo UI" panose="020B0604030504040204" pitchFamily="50" charset="-128"/>
              </a:rPr>
              <a:t>　</a:t>
            </a:r>
            <a:r>
              <a:rPr lang="en-US" altLang="ja-JP" sz="1200" b="1" dirty="0" smtClean="0">
                <a:solidFill>
                  <a:schemeClr val="tx1"/>
                </a:solidFill>
                <a:latin typeface="Meiryo UI" panose="020B0604030504040204" pitchFamily="50" charset="-128"/>
                <a:ea typeface="Meiryo UI" panose="020B0604030504040204" pitchFamily="50" charset="-128"/>
              </a:rPr>
              <a:t>【</a:t>
            </a:r>
            <a:r>
              <a:rPr lang="ja-JP" altLang="en-US" sz="1200" b="1" dirty="0" smtClean="0">
                <a:solidFill>
                  <a:schemeClr val="tx1"/>
                </a:solidFill>
                <a:latin typeface="Meiryo UI" panose="020B0604030504040204" pitchFamily="50" charset="-128"/>
                <a:ea typeface="Meiryo UI" panose="020B0604030504040204" pitchFamily="50" charset="-128"/>
              </a:rPr>
              <a:t>問２</a:t>
            </a:r>
            <a:r>
              <a:rPr lang="en-US" altLang="ja-JP" sz="1200" b="1" dirty="0" smtClean="0">
                <a:solidFill>
                  <a:schemeClr val="tx1"/>
                </a:solidFill>
                <a:latin typeface="Meiryo UI" panose="020B0604030504040204" pitchFamily="50" charset="-128"/>
                <a:ea typeface="Meiryo UI" panose="020B0604030504040204" pitchFamily="50" charset="-128"/>
              </a:rPr>
              <a:t>】 </a:t>
            </a:r>
            <a:r>
              <a:rPr lang="ja-JP" altLang="en-US" sz="1200" b="1" dirty="0" smtClean="0">
                <a:solidFill>
                  <a:schemeClr val="tx1"/>
                </a:solidFill>
                <a:latin typeface="Meiryo UI" panose="020B0604030504040204" pitchFamily="50" charset="-128"/>
                <a:ea typeface="Meiryo UI" panose="020B0604030504040204" pitchFamily="50" charset="-128"/>
              </a:rPr>
              <a:t>受入れ実績があった病院において、トラブルや課題等はありましたか？</a:t>
            </a:r>
            <a:endParaRPr lang="en-US" altLang="ja-JP" sz="1200" b="1" dirty="0" smtClean="0">
              <a:solidFill>
                <a:schemeClr val="tx1"/>
              </a:solidFill>
              <a:latin typeface="Meiryo UI" panose="020B0604030504040204" pitchFamily="50" charset="-128"/>
              <a:ea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rPr>
              <a:t>　　　　　　⇒外国人コロナ患者を受け入れた</a:t>
            </a:r>
            <a:r>
              <a:rPr lang="ja-JP" altLang="en-US" sz="1600" b="1" u="sng" dirty="0" smtClean="0">
                <a:solidFill>
                  <a:schemeClr val="tx1"/>
                </a:solidFill>
                <a:latin typeface="Meiryo UI" panose="020B0604030504040204" pitchFamily="50" charset="-128"/>
                <a:ea typeface="Meiryo UI" panose="020B0604030504040204" pitchFamily="50" charset="-128"/>
              </a:rPr>
              <a:t>２５</a:t>
            </a:r>
            <a:r>
              <a:rPr lang="ja-JP" altLang="en-US" sz="1200" dirty="0" smtClean="0">
                <a:solidFill>
                  <a:schemeClr val="tx1"/>
                </a:solidFill>
                <a:latin typeface="Meiryo UI" panose="020B0604030504040204" pitchFamily="50" charset="-128"/>
                <a:ea typeface="Meiryo UI" panose="020B0604030504040204" pitchFamily="50" charset="-128"/>
              </a:rPr>
              <a:t>病院のうち、</a:t>
            </a:r>
            <a:r>
              <a:rPr lang="ja-JP" altLang="en-US" sz="1600" b="1" u="sng" dirty="0" smtClean="0">
                <a:solidFill>
                  <a:schemeClr val="tx1"/>
                </a:solidFill>
                <a:latin typeface="Meiryo UI" panose="020B0604030504040204" pitchFamily="50" charset="-128"/>
                <a:ea typeface="Meiryo UI" panose="020B0604030504040204" pitchFamily="50" charset="-128"/>
              </a:rPr>
              <a:t>９</a:t>
            </a:r>
            <a:r>
              <a:rPr lang="ja-JP" altLang="en-US" sz="1200" dirty="0" smtClean="0">
                <a:solidFill>
                  <a:schemeClr val="tx1"/>
                </a:solidFill>
                <a:latin typeface="Meiryo UI" panose="020B0604030504040204" pitchFamily="50" charset="-128"/>
                <a:ea typeface="Meiryo UI" panose="020B0604030504040204" pitchFamily="50" charset="-128"/>
              </a:rPr>
              <a:t>病院から次のような回答があった</a:t>
            </a:r>
            <a:r>
              <a:rPr lang="ja-JP" altLang="en-US" sz="1200" dirty="0" smtClean="0">
                <a:solidFill>
                  <a:schemeClr val="tx1"/>
                </a:solidFill>
                <a:latin typeface="Meiryo UI" panose="020B0604030504040204" pitchFamily="50" charset="-128"/>
                <a:ea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rPr>
              <a:t>（昨年度：</a:t>
            </a:r>
            <a:r>
              <a:rPr lang="ja-JP" altLang="en-US" sz="1200" dirty="0" smtClean="0">
                <a:solidFill>
                  <a:schemeClr val="tx1"/>
                </a:solidFill>
                <a:latin typeface="Meiryo UI" panose="020B0604030504040204" pitchFamily="50" charset="-128"/>
                <a:ea typeface="Meiryo UI" panose="020B0604030504040204" pitchFamily="50" charset="-128"/>
              </a:rPr>
              <a:t>２１</a:t>
            </a:r>
            <a:r>
              <a:rPr lang="ja-JP" altLang="en-US" sz="1200" dirty="0" smtClean="0">
                <a:solidFill>
                  <a:schemeClr val="tx1"/>
                </a:solidFill>
                <a:latin typeface="Meiryo UI" panose="020B0604030504040204" pitchFamily="50" charset="-128"/>
                <a:ea typeface="Meiryo UI" panose="020B0604030504040204" pitchFamily="50" charset="-128"/>
              </a:rPr>
              <a:t>病院のうち、１７</a:t>
            </a:r>
            <a:r>
              <a:rPr lang="ja-JP" altLang="en-US" sz="1200" dirty="0" smtClean="0">
                <a:solidFill>
                  <a:schemeClr val="tx1"/>
                </a:solidFill>
                <a:latin typeface="Meiryo UI" panose="020B0604030504040204" pitchFamily="50" charset="-128"/>
                <a:ea typeface="Meiryo UI" panose="020B0604030504040204" pitchFamily="50" charset="-128"/>
              </a:rPr>
              <a:t>病院。）</a:t>
            </a:r>
            <a:endParaRPr lang="en-US" altLang="ja-JP" sz="1200" b="1" u="sng" dirty="0" smtClean="0">
              <a:solidFill>
                <a:schemeClr val="tx1"/>
              </a:solidFill>
              <a:latin typeface="Meiryo UI" panose="020B0604030504040204" pitchFamily="50" charset="-128"/>
              <a:ea typeface="Meiryo UI" panose="020B0604030504040204" pitchFamily="50" charset="-128"/>
            </a:endParaRPr>
          </a:p>
          <a:p>
            <a:endParaRPr lang="ja-JP" altLang="en-US" sz="800" dirty="0">
              <a:solidFill>
                <a:schemeClr val="tx1"/>
              </a:solidFill>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480854640"/>
              </p:ext>
            </p:extLst>
          </p:nvPr>
        </p:nvGraphicFramePr>
        <p:xfrm>
          <a:off x="611560" y="2996952"/>
          <a:ext cx="8292075" cy="3660205"/>
        </p:xfrm>
        <a:graphic>
          <a:graphicData uri="http://schemas.openxmlformats.org/drawingml/2006/table">
            <a:tbl>
              <a:tblPr firstRow="1" bandRow="1">
                <a:tableStyleId>{7DF18680-E054-41AD-8BC1-D1AEF772440D}</a:tableStyleId>
              </a:tblPr>
              <a:tblGrid>
                <a:gridCol w="1163283">
                  <a:extLst>
                    <a:ext uri="{9D8B030D-6E8A-4147-A177-3AD203B41FA5}">
                      <a16:colId xmlns:a16="http://schemas.microsoft.com/office/drawing/2014/main" val="78395682"/>
                    </a:ext>
                  </a:extLst>
                </a:gridCol>
                <a:gridCol w="7128792">
                  <a:extLst>
                    <a:ext uri="{9D8B030D-6E8A-4147-A177-3AD203B41FA5}">
                      <a16:colId xmlns:a16="http://schemas.microsoft.com/office/drawing/2014/main" val="1330078063"/>
                    </a:ext>
                  </a:extLst>
                </a:gridCol>
              </a:tblGrid>
              <a:tr h="370840">
                <a:tc>
                  <a:txBody>
                    <a:bodyPr/>
                    <a:lstStyle/>
                    <a:p>
                      <a:pPr algn="ctr"/>
                      <a:r>
                        <a:rPr kumimoji="1" lang="ja-JP" altLang="en-US" sz="1400" dirty="0" smtClean="0">
                          <a:latin typeface="Meiryo UI" panose="020B0604030504040204" pitchFamily="50" charset="-128"/>
                          <a:ea typeface="Meiryo UI" panose="020B0604030504040204" pitchFamily="50" charset="-128"/>
                        </a:rPr>
                        <a:t>分類</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smtClean="0">
                          <a:latin typeface="Meiryo UI" panose="020B0604030504040204" pitchFamily="50" charset="-128"/>
                          <a:ea typeface="Meiryo UI" panose="020B0604030504040204" pitchFamily="50" charset="-128"/>
                        </a:rPr>
                        <a:t>具体的内容</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05430033"/>
                  </a:ext>
                </a:extLst>
              </a:tr>
              <a:tr h="370840">
                <a:tc>
                  <a:txBody>
                    <a:bodyPr/>
                    <a:lstStyle/>
                    <a:p>
                      <a:pPr algn="ctr"/>
                      <a:r>
                        <a:rPr kumimoji="1" lang="ja-JP" altLang="en-US" sz="1050" b="1" dirty="0" smtClean="0">
                          <a:latin typeface="Meiryo UI" panose="020B0604030504040204" pitchFamily="50" charset="-128"/>
                          <a:ea typeface="Meiryo UI" panose="020B0604030504040204" pitchFamily="50" charset="-128"/>
                        </a:rPr>
                        <a:t>コミュニケーション</a:t>
                      </a:r>
                      <a:endParaRPr kumimoji="1" lang="en-US" altLang="ja-JP" sz="1050" b="1" dirty="0" smtClean="0">
                        <a:latin typeface="Meiryo UI" panose="020B0604030504040204" pitchFamily="50" charset="-128"/>
                        <a:ea typeface="Meiryo UI" panose="020B0604030504040204" pitchFamily="50" charset="-128"/>
                      </a:endParaRPr>
                    </a:p>
                    <a:p>
                      <a:pPr algn="ctr"/>
                      <a:r>
                        <a:rPr kumimoji="1" lang="ja-JP" altLang="en-US" sz="1050" b="1" dirty="0" smtClean="0">
                          <a:latin typeface="Meiryo UI" panose="020B0604030504040204" pitchFamily="50" charset="-128"/>
                          <a:ea typeface="Meiryo UI" panose="020B0604030504040204" pitchFamily="50" charset="-128"/>
                        </a:rPr>
                        <a:t>に関すること</a:t>
                      </a:r>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a:lnSpc>
                          <a:spcPts val="1500"/>
                        </a:lnSpc>
                      </a:pPr>
                      <a:r>
                        <a:rPr kumimoji="1" lang="ja-JP" altLang="en-US" sz="1050" dirty="0" smtClean="0">
                          <a:latin typeface="Meiryo UI" panose="020B0604030504040204" pitchFamily="50" charset="-128"/>
                          <a:ea typeface="Meiryo UI" panose="020B0604030504040204" pitchFamily="50" charset="-128"/>
                        </a:rPr>
                        <a:t>○簡単な日本語や英語は理解してもらえるが、医療の専門用語は理解してもえなかった。</a:t>
                      </a:r>
                      <a:endParaRPr kumimoji="1" lang="en-US" altLang="ja-JP" sz="1050" dirty="0" smtClean="0">
                        <a:latin typeface="Meiryo UI" panose="020B0604030504040204" pitchFamily="50" charset="-128"/>
                        <a:ea typeface="Meiryo UI" panose="020B0604030504040204" pitchFamily="50" charset="-128"/>
                      </a:endParaRPr>
                    </a:p>
                    <a:p>
                      <a:pPr>
                        <a:lnSpc>
                          <a:spcPts val="1500"/>
                        </a:lnSpc>
                      </a:pPr>
                      <a:r>
                        <a:rPr kumimoji="1" lang="ja-JP" altLang="en-US" sz="1050" dirty="0" smtClean="0">
                          <a:latin typeface="Meiryo UI" panose="020B0604030504040204" pitchFamily="50" charset="-128"/>
                          <a:ea typeface="Meiryo UI" panose="020B0604030504040204" pitchFamily="50" charset="-128"/>
                        </a:rPr>
                        <a:t>○翻訳機を使用して対応したが、時間を要した。</a:t>
                      </a:r>
                      <a:endParaRPr kumimoji="1" lang="en-US" altLang="ja-JP" sz="1050" dirty="0" smtClean="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○微妙なニュアンスが伝わらない場合があった。</a:t>
                      </a:r>
                    </a:p>
                    <a:p>
                      <a:pPr>
                        <a:lnSpc>
                          <a:spcPts val="1500"/>
                        </a:lnSpc>
                      </a:pPr>
                      <a:r>
                        <a:rPr kumimoji="1" lang="ja-JP" altLang="en-US" sz="1050" dirty="0" smtClean="0">
                          <a:latin typeface="Meiryo UI" panose="020B0604030504040204" pitchFamily="50" charset="-128"/>
                          <a:ea typeface="Meiryo UI" panose="020B0604030504040204" pitchFamily="50" charset="-128"/>
                        </a:rPr>
                        <a:t>○家族への病状説明や、インフォームドコンセントで難しい場面があった。</a:t>
                      </a:r>
                    </a:p>
                    <a:p>
                      <a:pPr>
                        <a:lnSpc>
                          <a:spcPts val="1500"/>
                        </a:lnSpc>
                      </a:pPr>
                      <a:r>
                        <a:rPr kumimoji="1" lang="ja-JP" altLang="en-US" sz="1050" dirty="0" smtClean="0">
                          <a:latin typeface="Meiryo UI" panose="020B0604030504040204" pitchFamily="50" charset="-128"/>
                          <a:ea typeface="Meiryo UI" panose="020B0604030504040204" pitchFamily="50" charset="-128"/>
                        </a:rPr>
                        <a:t>○翻訳機等では相手方（患者、スタッフともに）が思っていることを十分に表現できないため、心のケアなどが不十分だった。</a:t>
                      </a:r>
                    </a:p>
                    <a:p>
                      <a:pPr>
                        <a:lnSpc>
                          <a:spcPts val="1500"/>
                        </a:lnSpc>
                      </a:pPr>
                      <a:r>
                        <a:rPr kumimoji="1" lang="ja-JP" altLang="en-US" sz="1050" dirty="0" smtClean="0">
                          <a:latin typeface="Meiryo UI" panose="020B0604030504040204" pitchFamily="50" charset="-128"/>
                          <a:ea typeface="Meiryo UI" panose="020B0604030504040204" pitchFamily="50" charset="-128"/>
                        </a:rPr>
                        <a:t>○通訳や翻訳機等を活用しているが、最低限の意思疎通に留まり、細やかな院内の取り決めルール等が伝わり難かった。</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○文化や習慣をその都度確認する必要があるため、確認作業に時間を要した。</a:t>
                      </a:r>
                    </a:p>
                    <a:p>
                      <a:pPr>
                        <a:lnSpc>
                          <a:spcPts val="1500"/>
                        </a:lnSpc>
                      </a:pPr>
                      <a:r>
                        <a:rPr kumimoji="1" lang="ja-JP" altLang="en-US" sz="1050" dirty="0" smtClean="0">
                          <a:latin typeface="Meiryo UI" panose="020B0604030504040204" pitchFamily="50" charset="-128"/>
                          <a:ea typeface="Meiryo UI" panose="020B0604030504040204" pitchFamily="50" charset="-128"/>
                        </a:rPr>
                        <a:t>○ベトナム語で記載された資料を希望されたが、対応できなかった。</a:t>
                      </a:r>
                      <a:endParaRPr kumimoji="1" lang="en-US" altLang="ja-JP" sz="1050" dirty="0" smtClean="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○各医療機関でも利用できる英語や中国語などの公費負担等の書類</a:t>
                      </a:r>
                      <a:r>
                        <a:rPr kumimoji="1" lang="ja-JP" altLang="en-US" sz="1050" smtClean="0">
                          <a:latin typeface="Meiryo UI" panose="020B0604030504040204" pitchFamily="50" charset="-128"/>
                          <a:ea typeface="Meiryo UI" panose="020B0604030504040204" pitchFamily="50" charset="-128"/>
                        </a:rPr>
                        <a:t>があれば良いと</a:t>
                      </a:r>
                      <a:r>
                        <a:rPr kumimoji="1" lang="ja-JP" altLang="en-US" sz="1050" dirty="0" smtClean="0">
                          <a:latin typeface="Meiryo UI" panose="020B0604030504040204" pitchFamily="50" charset="-128"/>
                          <a:ea typeface="Meiryo UI" panose="020B0604030504040204" pitchFamily="50" charset="-128"/>
                        </a:rPr>
                        <a:t>感じた。</a:t>
                      </a:r>
                    </a:p>
                    <a:p>
                      <a:pPr>
                        <a:lnSpc>
                          <a:spcPts val="1500"/>
                        </a:lnSpc>
                      </a:pPr>
                      <a:r>
                        <a:rPr kumimoji="1" lang="ja-JP" altLang="en-US" sz="1050" dirty="0" smtClean="0">
                          <a:latin typeface="Meiryo UI" panose="020B0604030504040204" pitchFamily="50" charset="-128"/>
                          <a:ea typeface="Meiryo UI" panose="020B0604030504040204" pitchFamily="50" charset="-128"/>
                        </a:rPr>
                        <a:t>○日本人の妻に通訳として来院してもらおうとしたが、コロナ禍での面会制限があったため苦労した。（特別に許可して対応。）</a:t>
                      </a:r>
                    </a:p>
                  </a:txBody>
                  <a:tcPr anchor="ctr"/>
                </a:tc>
                <a:extLst>
                  <a:ext uri="{0D108BD9-81ED-4DB2-BD59-A6C34878D82A}">
                    <a16:rowId xmlns:a16="http://schemas.microsoft.com/office/drawing/2014/main" val="779991376"/>
                  </a:ext>
                </a:extLst>
              </a:tr>
              <a:tr h="370840">
                <a:tc>
                  <a:txBody>
                    <a:bodyPr/>
                    <a:lstStyle/>
                    <a:p>
                      <a:pPr algn="ctr"/>
                      <a:r>
                        <a:rPr kumimoji="1" lang="ja-JP" altLang="en-US" sz="1050" b="1" dirty="0" smtClean="0">
                          <a:latin typeface="Meiryo UI" panose="020B0604030504040204" pitchFamily="50" charset="-128"/>
                          <a:ea typeface="Meiryo UI" panose="020B0604030504040204" pitchFamily="50" charset="-128"/>
                        </a:rPr>
                        <a:t>患者受入れ</a:t>
                      </a:r>
                      <a:endParaRPr kumimoji="1" lang="en-US" altLang="ja-JP" sz="1050" b="1" dirty="0" smtClean="0">
                        <a:latin typeface="Meiryo UI" panose="020B0604030504040204" pitchFamily="50" charset="-128"/>
                        <a:ea typeface="Meiryo UI" panose="020B0604030504040204" pitchFamily="50" charset="-128"/>
                      </a:endParaRPr>
                    </a:p>
                    <a:p>
                      <a:pPr algn="ctr"/>
                      <a:r>
                        <a:rPr kumimoji="1" lang="ja-JP" altLang="en-US" sz="1050" b="1" dirty="0" smtClean="0">
                          <a:latin typeface="Meiryo UI" panose="020B0604030504040204" pitchFamily="50" charset="-128"/>
                          <a:ea typeface="Meiryo UI" panose="020B0604030504040204" pitchFamily="50" charset="-128"/>
                        </a:rPr>
                        <a:t>に関すること</a:t>
                      </a:r>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a:lnSpc>
                          <a:spcPts val="1500"/>
                        </a:lnSpc>
                      </a:pPr>
                      <a:r>
                        <a:rPr kumimoji="1" lang="ja-JP" altLang="en-US" sz="1050" dirty="0" smtClean="0">
                          <a:latin typeface="Meiryo UI" panose="020B0604030504040204" pitchFamily="50" charset="-128"/>
                          <a:ea typeface="Meiryo UI" panose="020B0604030504040204" pitchFamily="50" charset="-128"/>
                        </a:rPr>
                        <a:t>〇帝王切開で出産するために入院したが、入院後に新型コロナの陽性が判明。コロナ対応病床が満床であったため、転院いただいた。</a:t>
                      </a:r>
                    </a:p>
                  </a:txBody>
                  <a:tcPr anchor="ctr"/>
                </a:tc>
                <a:extLst>
                  <a:ext uri="{0D108BD9-81ED-4DB2-BD59-A6C34878D82A}">
                    <a16:rowId xmlns:a16="http://schemas.microsoft.com/office/drawing/2014/main" val="3419188688"/>
                  </a:ext>
                </a:extLst>
              </a:tr>
              <a:tr h="370840">
                <a:tc>
                  <a:txBody>
                    <a:bodyPr/>
                    <a:lstStyle/>
                    <a:p>
                      <a:pPr algn="ctr"/>
                      <a:r>
                        <a:rPr kumimoji="1" lang="ja-JP" altLang="en-US" sz="1050" b="1" dirty="0" smtClean="0">
                          <a:latin typeface="Meiryo UI" panose="020B0604030504040204" pitchFamily="50" charset="-128"/>
                          <a:ea typeface="Meiryo UI" panose="020B0604030504040204" pitchFamily="50" charset="-128"/>
                        </a:rPr>
                        <a:t>医療費</a:t>
                      </a:r>
                      <a:endParaRPr kumimoji="1" lang="en-US" altLang="ja-JP" sz="1050" b="1" dirty="0" smtClean="0">
                        <a:latin typeface="Meiryo UI" panose="020B0604030504040204" pitchFamily="50" charset="-128"/>
                        <a:ea typeface="Meiryo UI" panose="020B0604030504040204" pitchFamily="50" charset="-128"/>
                      </a:endParaRPr>
                    </a:p>
                    <a:p>
                      <a:pPr algn="ctr"/>
                      <a:r>
                        <a:rPr kumimoji="1" lang="ja-JP" altLang="en-US" sz="1050" b="1" dirty="0" smtClean="0">
                          <a:latin typeface="Meiryo UI" panose="020B0604030504040204" pitchFamily="50" charset="-128"/>
                          <a:ea typeface="Meiryo UI" panose="020B0604030504040204" pitchFamily="50" charset="-128"/>
                        </a:rPr>
                        <a:t>に関すること</a:t>
                      </a:r>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a:lnSpc>
                          <a:spcPts val="1500"/>
                        </a:lnSpc>
                      </a:pPr>
                      <a:r>
                        <a:rPr kumimoji="1" lang="ja-JP" altLang="en-US" sz="1050" dirty="0" smtClean="0">
                          <a:latin typeface="Meiryo UI" panose="020B0604030504040204" pitchFamily="50" charset="-128"/>
                          <a:ea typeface="Meiryo UI" panose="020B0604030504040204" pitchFamily="50" charset="-128"/>
                        </a:rPr>
                        <a:t>〇ワーキングホリデーで来日しているアメリカ国籍の方が、コロナの治療以外に手術が必要となったが、国民健康保険に加入しておらず、</a:t>
                      </a:r>
                    </a:p>
                    <a:p>
                      <a:pPr>
                        <a:lnSpc>
                          <a:spcPts val="1500"/>
                        </a:lnSpc>
                      </a:pPr>
                      <a:r>
                        <a:rPr kumimoji="1" lang="ja-JP" altLang="en-US" sz="1050" dirty="0" smtClean="0">
                          <a:latin typeface="Meiryo UI" panose="020B0604030504040204" pitchFamily="50" charset="-128"/>
                          <a:ea typeface="Meiryo UI" panose="020B0604030504040204" pitchFamily="50" charset="-128"/>
                        </a:rPr>
                        <a:t>　 説明や手続きに労力が必要となった。</a:t>
                      </a:r>
                    </a:p>
                  </a:txBody>
                  <a:tcPr anchor="ctr"/>
                </a:tc>
                <a:extLst>
                  <a:ext uri="{0D108BD9-81ED-4DB2-BD59-A6C34878D82A}">
                    <a16:rowId xmlns:a16="http://schemas.microsoft.com/office/drawing/2014/main" val="3595457694"/>
                  </a:ext>
                </a:extLst>
              </a:tr>
              <a:tr h="370840">
                <a:tc>
                  <a:txBody>
                    <a:bodyPr/>
                    <a:lstStyle/>
                    <a:p>
                      <a:pPr algn="ctr"/>
                      <a:r>
                        <a:rPr kumimoji="1" lang="ja-JP" altLang="en-US" sz="1050" b="1" dirty="0" smtClean="0">
                          <a:latin typeface="Meiryo UI" panose="020B0604030504040204" pitchFamily="50" charset="-128"/>
                          <a:ea typeface="Meiryo UI" panose="020B0604030504040204" pitchFamily="50" charset="-128"/>
                        </a:rPr>
                        <a:t>その他</a:t>
                      </a:r>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a:lnSpc>
                          <a:spcPts val="1500"/>
                        </a:lnSpc>
                      </a:pPr>
                      <a:r>
                        <a:rPr kumimoji="1" lang="ja-JP" altLang="en-US" sz="1050" dirty="0" smtClean="0">
                          <a:latin typeface="Meiryo UI" panose="020B0604030504040204" pitchFamily="50" charset="-128"/>
                          <a:ea typeface="Meiryo UI" panose="020B0604030504040204" pitchFamily="50" charset="-128"/>
                        </a:rPr>
                        <a:t>〇外国人患者が自身のスマホを使用したいと訴えるも、適当な充電器がなく、すぐに対応できなかった。</a:t>
                      </a:r>
                    </a:p>
                    <a:p>
                      <a:pPr>
                        <a:lnSpc>
                          <a:spcPts val="1500"/>
                        </a:lnSpc>
                      </a:pPr>
                      <a:r>
                        <a:rPr kumimoji="1" lang="ja-JP" altLang="en-US" sz="1050" dirty="0" smtClean="0">
                          <a:latin typeface="Meiryo UI" panose="020B0604030504040204" pitchFamily="50" charset="-128"/>
                          <a:ea typeface="Meiryo UI" panose="020B0604030504040204" pitchFamily="50" charset="-128"/>
                        </a:rPr>
                        <a:t>〇新型コロナの療養基準がグローバルスタンダードではないため、外国人患者に正しく理解してもらうことが難しかった。</a:t>
                      </a: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125846145"/>
                  </a:ext>
                </a:extLst>
              </a:tr>
            </a:tbl>
          </a:graphicData>
        </a:graphic>
      </p:graphicFrame>
    </p:spTree>
    <p:extLst>
      <p:ext uri="{BB962C8B-B14F-4D97-AF65-F5344CB8AC3E}">
        <p14:creationId xmlns:p14="http://schemas.microsoft.com/office/powerpoint/2010/main" val="27608265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ED054CE59F66C4D874848499267F6E0" ma:contentTypeVersion="0" ma:contentTypeDescription="新しいドキュメントを作成します。" ma:contentTypeScope="" ma:versionID="9912d974b6f6b0a35dbbfc029026f700">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7109F0-6B59-4A08-8DDA-6C5E3A45A2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0C420BC-5993-4218-8859-64CF8E400494}">
  <ds:schemaRefs>
    <ds:schemaRef ds:uri="http://schemas.microsoft.com/sharepoint/v3/contenttype/forms"/>
  </ds:schemaRefs>
</ds:datastoreItem>
</file>

<file path=customXml/itemProps3.xml><?xml version="1.0" encoding="utf-8"?>
<ds:datastoreItem xmlns:ds="http://schemas.openxmlformats.org/officeDocument/2006/customXml" ds:itemID="{EB69AABF-691B-4947-9C9D-FA64D80E28DB}">
  <ds:schemaRefs>
    <ds:schemaRef ds:uri="http://purl.org/dc/dcmitype/"/>
    <ds:schemaRef ds:uri="http://purl.org/dc/terms/"/>
    <ds:schemaRef ds:uri="http://schemas.openxmlformats.org/package/2006/metadata/core-properties"/>
    <ds:schemaRef ds:uri="http://schemas.microsoft.com/office/2006/metadata/properties"/>
    <ds:schemaRef ds:uri="http://www.w3.org/XML/1998/namespace"/>
    <ds:schemaRef ds:uri="http://schemas.microsoft.com/office/infopath/2007/PartnerControls"/>
    <ds:schemaRef ds:uri="http://schemas.microsoft.com/office/2006/documentManagement/typ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508</TotalTime>
  <Words>556</Words>
  <Application>Microsoft Office PowerPoint</Application>
  <PresentationFormat>画面に合わせる (4:3)</PresentationFormat>
  <Paragraphs>38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Meiryo UI</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奥山　善之</cp:lastModifiedBy>
  <cp:revision>71</cp:revision>
  <cp:lastPrinted>2022-12-08T06:39:08Z</cp:lastPrinted>
  <dcterms:modified xsi:type="dcterms:W3CDTF">2022-12-08T06:39:09Z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0x0101005ED054CE59F66C4D874848499267F6E0</vt:lpwstr>
  </property>
</Properties>
</file>