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drawings/drawing3.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8.xml" ContentType="application/vnd.openxmlformats-officedocument.drawingml.chart+xml"/>
  <Override PartName="/ppt/drawings/drawing4.xml" ContentType="application/vnd.openxmlformats-officedocument.drawingml.chartshapes+xml"/>
  <Override PartName="/ppt/notesSlides/notesSlide8.xml" ContentType="application/vnd.openxmlformats-officedocument.presentationml.notesSlide+xml"/>
  <Override PartName="/ppt/charts/chart9.xml" ContentType="application/vnd.openxmlformats-officedocument.drawingml.chart+xml"/>
  <Override PartName="/ppt/charts/style6.xml" ContentType="application/vnd.ms-office.chartstyle+xml"/>
  <Override PartName="/ppt/charts/colors6.xml" ContentType="application/vnd.ms-office.chartcolorstyle+xml"/>
  <Override PartName="/ppt/charts/chart10.xml" ContentType="application/vnd.openxmlformats-officedocument.drawingml.chart+xml"/>
  <Override PartName="/ppt/charts/style7.xml" ContentType="application/vnd.ms-office.chartstyle+xml"/>
  <Override PartName="/ppt/charts/colors7.xml" ContentType="application/vnd.ms-office.chartcolorstyle+xml"/>
  <Override PartName="/ppt/charts/chart11.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charts/chart12.xml" ContentType="application/vnd.openxmlformats-officedocument.drawingml.chart+xml"/>
  <Override PartName="/ppt/drawings/drawing5.xml" ContentType="application/vnd.openxmlformats-officedocument.drawingml.chartshapes+xml"/>
  <Override PartName="/ppt/notesSlides/notesSlide10.xml" ContentType="application/vnd.openxmlformats-officedocument.presentationml.notesSlide+xml"/>
  <Override PartName="/ppt/charts/chart13.xml" ContentType="application/vnd.openxmlformats-officedocument.drawingml.chart+xml"/>
  <Override PartName="/ppt/charts/style9.xml" ContentType="application/vnd.ms-office.chartstyle+xml"/>
  <Override PartName="/ppt/charts/colors9.xml" ContentType="application/vnd.ms-office.chartcolorstyle+xml"/>
  <Override PartName="/ppt/charts/chart14.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5.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1.xml" ContentType="application/vnd.openxmlformats-officedocument.presentationml.notesSlide+xml"/>
  <Override PartName="/ppt/charts/chart16.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2.xml" ContentType="application/vnd.openxmlformats-officedocument.presentationml.notesSlide+xml"/>
  <Override PartName="/ppt/charts/chart17.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3.xml" ContentType="application/vnd.openxmlformats-officedocument.presentationml.notesSlide+xml"/>
  <Override PartName="/ppt/charts/chart18.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9.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4.xml" ContentType="application/vnd.openxmlformats-officedocument.presentationml.notesSlide+xml"/>
  <Override PartName="/ppt/charts/chart20.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21.xml" ContentType="application/vnd.openxmlformats-officedocument.drawingml.chart+xml"/>
  <Override PartName="/ppt/charts/style17.xml" ContentType="application/vnd.ms-office.chartstyle+xml"/>
  <Override PartName="/ppt/charts/colors1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0" r:id="rId1"/>
  </p:sldMasterIdLst>
  <p:notesMasterIdLst>
    <p:notesMasterId r:id="rId19"/>
  </p:notesMasterIdLst>
  <p:sldIdLst>
    <p:sldId id="270" r:id="rId2"/>
    <p:sldId id="365" r:id="rId3"/>
    <p:sldId id="358" r:id="rId4"/>
    <p:sldId id="341" r:id="rId5"/>
    <p:sldId id="359" r:id="rId6"/>
    <p:sldId id="360" r:id="rId7"/>
    <p:sldId id="296" r:id="rId8"/>
    <p:sldId id="364" r:id="rId9"/>
    <p:sldId id="345" r:id="rId10"/>
    <p:sldId id="354" r:id="rId11"/>
    <p:sldId id="362" r:id="rId12"/>
    <p:sldId id="348" r:id="rId13"/>
    <p:sldId id="351" r:id="rId14"/>
    <p:sldId id="325" r:id="rId15"/>
    <p:sldId id="363" r:id="rId16"/>
    <p:sldId id="326" r:id="rId17"/>
    <p:sldId id="349" r:id="rId18"/>
  </p:sldIdLst>
  <p:sldSz cx="9144000" cy="6858000" type="screen4x3"/>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 id="2" name="山邉　佳子" initials="山邉　佳子" lastIdx="1" clrIdx="1">
    <p:extLst>
      <p:ext uri="{19B8F6BF-5375-455C-9EA6-DF929625EA0E}">
        <p15:presenceInfo xmlns:p15="http://schemas.microsoft.com/office/powerpoint/2012/main" userId="S-1-5-21-161959346-1900351369-444732941-77435" providerId="AD"/>
      </p:ext>
    </p:extLst>
  </p:cmAuthor>
  <p:cmAuthor id="3" name="北所　瞳" initials="北所　瞳" lastIdx="2" clrIdx="2">
    <p:extLst>
      <p:ext uri="{19B8F6BF-5375-455C-9EA6-DF929625EA0E}">
        <p15:presenceInfo xmlns:p15="http://schemas.microsoft.com/office/powerpoint/2012/main" userId="S::KitadokoroH@lan.pref.osaka.jp::680c50cb-0c86-41c9-b77a-05ae80f859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78" autoAdjust="0"/>
    <p:restoredTop sz="93521" autoAdjust="0"/>
  </p:normalViewPr>
  <p:slideViewPr>
    <p:cSldViewPr snapToGrid="0">
      <p:cViewPr varScale="1">
        <p:scale>
          <a:sx n="91" d="100"/>
          <a:sy n="91" d="100"/>
        </p:scale>
        <p:origin x="1344" y="5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7.xml"/><Relationship Id="rId1" Type="http://schemas.microsoft.com/office/2011/relationships/chartStyle" Target="style7.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8.xml"/><Relationship Id="rId1" Type="http://schemas.microsoft.com/office/2011/relationships/chartStyle" Target="style8.xm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9.xml"/><Relationship Id="rId1" Type="http://schemas.microsoft.com/office/2011/relationships/chartStyle" Target="style9.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0.xml"/><Relationship Id="rId1" Type="http://schemas.microsoft.com/office/2011/relationships/chartStyle" Target="style10.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1.xml"/><Relationship Id="rId1" Type="http://schemas.microsoft.com/office/2011/relationships/chartStyle" Target="style11.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2.xml"/><Relationship Id="rId1" Type="http://schemas.microsoft.com/office/2011/relationships/chartStyle" Target="style12.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3.xml"/><Relationship Id="rId1" Type="http://schemas.microsoft.com/office/2011/relationships/chartStyle" Target="style13.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4.xml"/><Relationship Id="rId1" Type="http://schemas.microsoft.com/office/2011/relationships/chartStyle" Target="style14.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16.xml"/><Relationship Id="rId1" Type="http://schemas.microsoft.com/office/2011/relationships/chartStyle" Target="style16.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17.xml"/><Relationship Id="rId1" Type="http://schemas.microsoft.com/office/2011/relationships/chartStyle" Target="style17.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ja-JP" altLang="en-US" sz="1700" b="1" dirty="0"/>
              <a:t>来阪外国人観光客数の推移（</a:t>
            </a:r>
            <a:r>
              <a:rPr lang="en-US" altLang="ja-JP" sz="1700" b="1" dirty="0"/>
              <a:t>2015</a:t>
            </a:r>
            <a:r>
              <a:rPr lang="ja-JP" altLang="en-US" sz="1700" b="1" dirty="0"/>
              <a:t>年以降）</a:t>
            </a:r>
          </a:p>
        </c:rich>
      </c:tx>
      <c:layout>
        <c:manualLayout>
          <c:xMode val="edge"/>
          <c:yMode val="edge"/>
          <c:x val="0.15257599566138913"/>
          <c:y val="2.0301128071344876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stacked"/>
        <c:varyColors val="0"/>
        <c:ser>
          <c:idx val="0"/>
          <c:order val="0"/>
          <c:tx>
            <c:strRef>
              <c:f>Sheet1!$B$1</c:f>
              <c:strCache>
                <c:ptCount val="1"/>
                <c:pt idx="0">
                  <c:v>韓国</c:v>
                </c:pt>
              </c:strCache>
            </c:strRef>
          </c:tx>
          <c:spPr>
            <a:solidFill>
              <a:schemeClr val="accent1"/>
            </a:solidFill>
            <a:ln>
              <a:noFill/>
            </a:ln>
            <a:effectLst/>
          </c:spPr>
          <c:invertIfNegative val="0"/>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Sheet1!$B$2:$B$9</c:f>
              <c:numCache>
                <c:formatCode>#,##0</c:formatCode>
                <c:ptCount val="8"/>
                <c:pt idx="0">
                  <c:v>1081</c:v>
                </c:pt>
                <c:pt idx="1">
                  <c:v>1578</c:v>
                </c:pt>
                <c:pt idx="2">
                  <c:v>2410</c:v>
                </c:pt>
                <c:pt idx="3">
                  <c:v>2386</c:v>
                </c:pt>
                <c:pt idx="4">
                  <c:v>1604</c:v>
                </c:pt>
                <c:pt idx="5">
                  <c:v>2396</c:v>
                </c:pt>
                <c:pt idx="6">
                  <c:v>2707</c:v>
                </c:pt>
              </c:numCache>
            </c:numRef>
          </c:val>
          <c:extLst>
            <c:ext xmlns:c16="http://schemas.microsoft.com/office/drawing/2014/chart" uri="{C3380CC4-5D6E-409C-BE32-E72D297353CC}">
              <c16:uniqueId val="{00000000-9125-4188-A1A0-7EA22913A439}"/>
            </c:ext>
          </c:extLst>
        </c:ser>
        <c:ser>
          <c:idx val="1"/>
          <c:order val="1"/>
          <c:tx>
            <c:strRef>
              <c:f>Sheet1!$C$1</c:f>
              <c:strCache>
                <c:ptCount val="1"/>
                <c:pt idx="0">
                  <c:v>中国</c:v>
                </c:pt>
              </c:strCache>
            </c:strRef>
          </c:tx>
          <c:spPr>
            <a:solidFill>
              <a:schemeClr val="accent2"/>
            </a:solidFill>
            <a:ln>
              <a:noFill/>
            </a:ln>
            <a:effectLst/>
          </c:spPr>
          <c:invertIfNegative val="0"/>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Sheet1!$C$2:$C$9</c:f>
              <c:numCache>
                <c:formatCode>#,##0</c:formatCode>
                <c:ptCount val="8"/>
                <c:pt idx="0">
                  <c:v>2717</c:v>
                </c:pt>
                <c:pt idx="1">
                  <c:v>3729</c:v>
                </c:pt>
                <c:pt idx="2">
                  <c:v>4024</c:v>
                </c:pt>
                <c:pt idx="3">
                  <c:v>3517</c:v>
                </c:pt>
                <c:pt idx="4">
                  <c:v>4702</c:v>
                </c:pt>
                <c:pt idx="5">
                  <c:v>1262</c:v>
                </c:pt>
                <c:pt idx="6">
                  <c:v>3764</c:v>
                </c:pt>
              </c:numCache>
            </c:numRef>
          </c:val>
          <c:extLst>
            <c:ext xmlns:c16="http://schemas.microsoft.com/office/drawing/2014/chart" uri="{C3380CC4-5D6E-409C-BE32-E72D297353CC}">
              <c16:uniqueId val="{00000001-9125-4188-A1A0-7EA22913A439}"/>
            </c:ext>
          </c:extLst>
        </c:ser>
        <c:ser>
          <c:idx val="2"/>
          <c:order val="2"/>
          <c:tx>
            <c:strRef>
              <c:f>Sheet1!$D$1</c:f>
              <c:strCache>
                <c:ptCount val="1"/>
                <c:pt idx="0">
                  <c:v>台湾</c:v>
                </c:pt>
              </c:strCache>
            </c:strRef>
          </c:tx>
          <c:spPr>
            <a:solidFill>
              <a:schemeClr val="accent3"/>
            </a:solidFill>
            <a:ln>
              <a:noFill/>
            </a:ln>
            <a:effectLst/>
          </c:spPr>
          <c:invertIfNegative val="0"/>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Sheet1!$D$2:$D$9</c:f>
              <c:numCache>
                <c:formatCode>#,##0</c:formatCode>
                <c:ptCount val="8"/>
                <c:pt idx="0">
                  <c:v>1055</c:v>
                </c:pt>
                <c:pt idx="1">
                  <c:v>1254</c:v>
                </c:pt>
                <c:pt idx="2">
                  <c:v>1400</c:v>
                </c:pt>
                <c:pt idx="3">
                  <c:v>1153</c:v>
                </c:pt>
                <c:pt idx="4">
                  <c:v>1447</c:v>
                </c:pt>
                <c:pt idx="5">
                  <c:v>1233</c:v>
                </c:pt>
                <c:pt idx="6">
                  <c:v>1612</c:v>
                </c:pt>
              </c:numCache>
            </c:numRef>
          </c:val>
          <c:extLst>
            <c:ext xmlns:c16="http://schemas.microsoft.com/office/drawing/2014/chart" uri="{C3380CC4-5D6E-409C-BE32-E72D297353CC}">
              <c16:uniqueId val="{00000002-9125-4188-A1A0-7EA22913A439}"/>
            </c:ext>
          </c:extLst>
        </c:ser>
        <c:ser>
          <c:idx val="3"/>
          <c:order val="3"/>
          <c:tx>
            <c:strRef>
              <c:f>Sheet1!$E$1</c:f>
              <c:strCache>
                <c:ptCount val="1"/>
                <c:pt idx="0">
                  <c:v>米国</c:v>
                </c:pt>
              </c:strCache>
            </c:strRef>
          </c:tx>
          <c:spPr>
            <a:solidFill>
              <a:schemeClr val="accent4"/>
            </a:solidFill>
            <a:ln>
              <a:noFill/>
            </a:ln>
            <a:effectLst/>
          </c:spPr>
          <c:invertIfNegative val="0"/>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Sheet1!$E$2:$E$9</c:f>
              <c:numCache>
                <c:formatCode>General</c:formatCode>
                <c:ptCount val="8"/>
                <c:pt idx="0">
                  <c:v>238</c:v>
                </c:pt>
                <c:pt idx="1">
                  <c:v>319</c:v>
                </c:pt>
                <c:pt idx="2">
                  <c:v>359</c:v>
                </c:pt>
                <c:pt idx="3">
                  <c:v>410</c:v>
                </c:pt>
                <c:pt idx="4">
                  <c:v>481</c:v>
                </c:pt>
                <c:pt idx="5">
                  <c:v>813</c:v>
                </c:pt>
                <c:pt idx="6">
                  <c:v>1099</c:v>
                </c:pt>
              </c:numCache>
            </c:numRef>
          </c:val>
          <c:extLst>
            <c:ext xmlns:c16="http://schemas.microsoft.com/office/drawing/2014/chart" uri="{C3380CC4-5D6E-409C-BE32-E72D297353CC}">
              <c16:uniqueId val="{00000004-9125-4188-A1A0-7EA22913A439}"/>
            </c:ext>
          </c:extLst>
        </c:ser>
        <c:ser>
          <c:idx val="4"/>
          <c:order val="4"/>
          <c:tx>
            <c:strRef>
              <c:f>Sheet1!$F$1</c:f>
              <c:strCache>
                <c:ptCount val="1"/>
                <c:pt idx="0">
                  <c:v>香港</c:v>
                </c:pt>
              </c:strCache>
            </c:strRef>
          </c:tx>
          <c:spPr>
            <a:solidFill>
              <a:schemeClr val="accent5"/>
            </a:solidFill>
            <a:ln>
              <a:noFill/>
            </a:ln>
            <a:effectLst/>
          </c:spPr>
          <c:invertIfNegative val="0"/>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Sheet1!$F$2:$F$9</c:f>
              <c:numCache>
                <c:formatCode>General</c:formatCode>
                <c:ptCount val="8"/>
                <c:pt idx="0">
                  <c:v>538</c:v>
                </c:pt>
                <c:pt idx="1">
                  <c:v>627</c:v>
                </c:pt>
                <c:pt idx="2">
                  <c:v>741</c:v>
                </c:pt>
                <c:pt idx="3">
                  <c:v>704</c:v>
                </c:pt>
                <c:pt idx="4">
                  <c:v>588</c:v>
                </c:pt>
                <c:pt idx="5">
                  <c:v>710</c:v>
                </c:pt>
                <c:pt idx="6">
                  <c:v>831</c:v>
                </c:pt>
              </c:numCache>
            </c:numRef>
          </c:val>
          <c:extLst>
            <c:ext xmlns:c16="http://schemas.microsoft.com/office/drawing/2014/chart" uri="{C3380CC4-5D6E-409C-BE32-E72D297353CC}">
              <c16:uniqueId val="{00000005-9125-4188-A1A0-7EA22913A439}"/>
            </c:ext>
          </c:extLst>
        </c:ser>
        <c:ser>
          <c:idx val="5"/>
          <c:order val="5"/>
          <c:tx>
            <c:strRef>
              <c:f>Sheet1!$G$1</c:f>
              <c:strCache>
                <c:ptCount val="1"/>
                <c:pt idx="0">
                  <c:v>その他</c:v>
                </c:pt>
              </c:strCache>
            </c:strRef>
          </c:tx>
          <c:spPr>
            <a:solidFill>
              <a:schemeClr val="accent6"/>
            </a:solidFill>
            <a:ln>
              <a:noFill/>
              <a:prstDash val="dash"/>
            </a:ln>
            <a:effectLst/>
          </c:spPr>
          <c:invertIfNegative val="0"/>
          <c:dPt>
            <c:idx val="7"/>
            <c:invertIfNegative val="0"/>
            <c:bubble3D val="0"/>
            <c:spPr>
              <a:noFill/>
              <a:ln w="25400">
                <a:solidFill>
                  <a:schemeClr val="tx1"/>
                </a:solidFill>
                <a:prstDash val="sysDash"/>
              </a:ln>
              <a:effectLst/>
            </c:spPr>
            <c:extLst>
              <c:ext xmlns:c16="http://schemas.microsoft.com/office/drawing/2014/chart" uri="{C3380CC4-5D6E-409C-BE32-E72D297353CC}">
                <c16:uniqueId val="{00000003-4085-4512-99CD-FF0FBC1E2C06}"/>
              </c:ext>
            </c:extLst>
          </c:dPt>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Sheet1!$G$2:$G$9</c:f>
              <c:numCache>
                <c:formatCode>#,##0</c:formatCode>
                <c:ptCount val="8"/>
                <c:pt idx="0">
                  <c:v>1536</c:v>
                </c:pt>
                <c:pt idx="1">
                  <c:v>1893</c:v>
                </c:pt>
                <c:pt idx="2">
                  <c:v>2180</c:v>
                </c:pt>
                <c:pt idx="3">
                  <c:v>2398</c:v>
                </c:pt>
                <c:pt idx="4">
                  <c:v>2703</c:v>
                </c:pt>
                <c:pt idx="5">
                  <c:v>3384</c:v>
                </c:pt>
                <c:pt idx="6">
                  <c:v>4578</c:v>
                </c:pt>
                <c:pt idx="7" formatCode="General">
                  <c:v>17604</c:v>
                </c:pt>
              </c:numCache>
            </c:numRef>
          </c:val>
          <c:extLst>
            <c:ext xmlns:c16="http://schemas.microsoft.com/office/drawing/2014/chart" uri="{C3380CC4-5D6E-409C-BE32-E72D297353CC}">
              <c16:uniqueId val="{00000006-9125-4188-A1A0-7EA22913A439}"/>
            </c:ext>
          </c:extLst>
        </c:ser>
        <c:dLbls>
          <c:showLegendKey val="0"/>
          <c:showVal val="0"/>
          <c:showCatName val="0"/>
          <c:showSerName val="0"/>
          <c:showPercent val="0"/>
          <c:showBubbleSize val="0"/>
        </c:dLbls>
        <c:gapWidth val="150"/>
        <c:overlap val="100"/>
        <c:axId val="1773488703"/>
        <c:axId val="1773489119"/>
      </c:barChart>
      <c:catAx>
        <c:axId val="17734887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773489119"/>
        <c:crosses val="autoZero"/>
        <c:auto val="1"/>
        <c:lblAlgn val="ctr"/>
        <c:lblOffset val="100"/>
        <c:noMultiLvlLbl val="0"/>
      </c:catAx>
      <c:valAx>
        <c:axId val="1773489119"/>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7734887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1件あたりの未収金額</c:v>
                </c:pt>
              </c:strCache>
            </c:strRef>
          </c:tx>
          <c:spPr>
            <a:solidFill>
              <a:schemeClr val="accent1"/>
            </a:solidFill>
            <a:ln>
              <a:noFill/>
            </a:ln>
            <a:effectLst/>
          </c:spPr>
          <c:invertIfNegative val="0"/>
          <c:dLbls>
            <c:dLbl>
              <c:idx val="0"/>
              <c:layout>
                <c:manualLayout>
                  <c:x val="2.1658454360605761E-3"/>
                  <c:y val="-0.1267135797884974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CD3-4DE5-A65B-37F46098CFF2}"/>
                </c:ext>
              </c:extLst>
            </c:dLbl>
            <c:dLbl>
              <c:idx val="1"/>
              <c:layout>
                <c:manualLayout>
                  <c:x val="-2.1658454360605761E-3"/>
                  <c:y val="-0.2919024630546433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CD3-4DE5-A65B-37F46098CFF2}"/>
                </c:ext>
              </c:extLst>
            </c:dLbl>
            <c:dLbl>
              <c:idx val="2"/>
              <c:layout>
                <c:manualLayout>
                  <c:x val="-2.1658454360605761E-3"/>
                  <c:y val="-0.1189085129305854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CD3-4DE5-A65B-37F46098CFF2}"/>
                </c:ext>
              </c:extLst>
            </c:dLbl>
            <c:dLbl>
              <c:idx val="3"/>
              <c:layout>
                <c:manualLayout>
                  <c:x val="-6.4975363081817283E-3"/>
                  <c:y val="-0.2623327510476281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CD3-4DE5-A65B-37F46098CFF2}"/>
                </c:ext>
              </c:extLst>
            </c:dLbl>
            <c:dLbl>
              <c:idx val="4"/>
              <c:layout>
                <c:manualLayout>
                  <c:x val="-2.1658454360605761E-3"/>
                  <c:y val="-0.1151240416708528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CD3-4DE5-A65B-37F46098CFF2}"/>
                </c:ext>
              </c:extLst>
            </c:dLbl>
            <c:dLbl>
              <c:idx val="5"/>
              <c:layout>
                <c:manualLayout>
                  <c:x val="-1.588268305300094E-16"/>
                  <c:y val="-0.18798830860432458"/>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CD3-4DE5-A65B-37F46098CFF2}"/>
                </c:ext>
              </c:extLst>
            </c:dLbl>
            <c:dLbl>
              <c:idx val="6"/>
              <c:layout>
                <c:manualLayout>
                  <c:x val="-1.588268305300094E-16"/>
                  <c:y val="-8.819938524334007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262-494F-9049-DC78A7B60A0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1万円以下</c:v>
                </c:pt>
                <c:pt idx="1">
                  <c:v>1万円超～
5万円以下</c:v>
                </c:pt>
                <c:pt idx="2">
                  <c:v>5万円超～
10万円以下</c:v>
                </c:pt>
                <c:pt idx="3">
                  <c:v>10万円超～
50万円以下</c:v>
                </c:pt>
                <c:pt idx="4">
                  <c:v>50万円超～
100万円以下</c:v>
                </c:pt>
                <c:pt idx="5">
                  <c:v>100万円超～
500万円以下</c:v>
                </c:pt>
                <c:pt idx="6">
                  <c:v>500万円超</c:v>
                </c:pt>
              </c:strCache>
            </c:strRef>
          </c:cat>
          <c:val>
            <c:numRef>
              <c:f>Sheet1!$B$2:$B$8</c:f>
              <c:numCache>
                <c:formatCode>General</c:formatCode>
                <c:ptCount val="7"/>
                <c:pt idx="0">
                  <c:v>3</c:v>
                </c:pt>
                <c:pt idx="1">
                  <c:v>8</c:v>
                </c:pt>
                <c:pt idx="2">
                  <c:v>3</c:v>
                </c:pt>
                <c:pt idx="3">
                  <c:v>8</c:v>
                </c:pt>
                <c:pt idx="4">
                  <c:v>2</c:v>
                </c:pt>
                <c:pt idx="5">
                  <c:v>5</c:v>
                </c:pt>
                <c:pt idx="6">
                  <c:v>1</c:v>
                </c:pt>
              </c:numCache>
            </c:numRef>
          </c:val>
          <c:extLst>
            <c:ext xmlns:c16="http://schemas.microsoft.com/office/drawing/2014/chart" uri="{C3380CC4-5D6E-409C-BE32-E72D297353CC}">
              <c16:uniqueId val="{00000000-FCD3-4DE5-A65B-37F46098CFF2}"/>
            </c:ext>
          </c:extLst>
        </c:ser>
        <c:dLbls>
          <c:dLblPos val="ctr"/>
          <c:showLegendKey val="0"/>
          <c:showVal val="1"/>
          <c:showCatName val="0"/>
          <c:showSerName val="0"/>
          <c:showPercent val="0"/>
          <c:showBubbleSize val="0"/>
        </c:dLbls>
        <c:gapWidth val="150"/>
        <c:overlap val="100"/>
        <c:axId val="1953540160"/>
        <c:axId val="1953544736"/>
      </c:barChart>
      <c:catAx>
        <c:axId val="1953540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953544736"/>
        <c:crosses val="autoZero"/>
        <c:auto val="1"/>
        <c:lblAlgn val="ctr"/>
        <c:lblOffset val="100"/>
        <c:noMultiLvlLbl val="0"/>
      </c:catAx>
      <c:valAx>
        <c:axId val="1953544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53540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未収金発生総額</c:v>
                </c:pt>
              </c:strCache>
            </c:strRef>
          </c:tx>
          <c:spPr>
            <a:solidFill>
              <a:schemeClr val="accent1"/>
            </a:solidFill>
            <a:ln>
              <a:noFill/>
            </a:ln>
            <a:effectLst/>
          </c:spPr>
          <c:invertIfNegative val="0"/>
          <c:dLbls>
            <c:dLbl>
              <c:idx val="0"/>
              <c:layout>
                <c:manualLayout>
                  <c:x val="1.9255556415829975E-3"/>
                  <c:y val="-0.1572784633770286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B4E-4323-80D1-FD8990043479}"/>
                </c:ext>
              </c:extLst>
            </c:dLbl>
            <c:dLbl>
              <c:idx val="1"/>
              <c:layout>
                <c:manualLayout>
                  <c:x val="1.9256189500312497E-3"/>
                  <c:y val="-0.1258227707016229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B4E-4323-80D1-FD8990043479}"/>
                </c:ext>
              </c:extLst>
            </c:dLbl>
            <c:dLbl>
              <c:idx val="2"/>
              <c:layout>
                <c:manualLayout>
                  <c:x val="-6.7378246252150073E-3"/>
                  <c:y val="-0.1258227707016229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B4E-4323-80D1-FD8990043479}"/>
                </c:ext>
              </c:extLst>
            </c:dLbl>
            <c:dLbl>
              <c:idx val="3"/>
              <c:layout>
                <c:manualLayout>
                  <c:x val="-2.4028942511658311E-4"/>
                  <c:y val="-0.2280537718966915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B4E-4323-80D1-FD8990043479}"/>
                </c:ext>
              </c:extLst>
            </c:dLbl>
            <c:dLbl>
              <c:idx val="4"/>
              <c:layout>
                <c:manualLayout>
                  <c:x val="1.9255556415829179E-3"/>
                  <c:y val="-9.436707802621720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B4E-4323-80D1-FD8990043479}"/>
                </c:ext>
              </c:extLst>
            </c:dLbl>
            <c:dLbl>
              <c:idx val="5"/>
              <c:layout>
                <c:manualLayout>
                  <c:x val="0"/>
                  <c:y val="-0.1415506170393258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B4E-4323-80D1-FD8990043479}"/>
                </c:ext>
              </c:extLst>
            </c:dLbl>
            <c:dLbl>
              <c:idx val="6"/>
              <c:layout>
                <c:manualLayout>
                  <c:x val="0"/>
                  <c:y val="-6.291138535081146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B4E-4323-80D1-FD8990043479}"/>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1万円以下</c:v>
                </c:pt>
                <c:pt idx="1">
                  <c:v>1万円超～
5万円以下</c:v>
                </c:pt>
                <c:pt idx="2">
                  <c:v>5万円超～
10万円以下</c:v>
                </c:pt>
                <c:pt idx="3">
                  <c:v>10万円超～
50万円以下</c:v>
                </c:pt>
                <c:pt idx="4">
                  <c:v>50万円超～
100万円以下</c:v>
                </c:pt>
                <c:pt idx="5">
                  <c:v>100万円超～
500万円以下</c:v>
                </c:pt>
                <c:pt idx="6">
                  <c:v>500万円超</c:v>
                </c:pt>
              </c:strCache>
            </c:strRef>
          </c:cat>
          <c:val>
            <c:numRef>
              <c:f>Sheet1!$B$2:$B$8</c:f>
              <c:numCache>
                <c:formatCode>General</c:formatCode>
                <c:ptCount val="7"/>
                <c:pt idx="0">
                  <c:v>6</c:v>
                </c:pt>
                <c:pt idx="1">
                  <c:v>5</c:v>
                </c:pt>
                <c:pt idx="2">
                  <c:v>5</c:v>
                </c:pt>
                <c:pt idx="3">
                  <c:v>11</c:v>
                </c:pt>
                <c:pt idx="4">
                  <c:v>3</c:v>
                </c:pt>
                <c:pt idx="5">
                  <c:v>5</c:v>
                </c:pt>
                <c:pt idx="6">
                  <c:v>1</c:v>
                </c:pt>
              </c:numCache>
            </c:numRef>
          </c:val>
          <c:extLst>
            <c:ext xmlns:c16="http://schemas.microsoft.com/office/drawing/2014/chart" uri="{C3380CC4-5D6E-409C-BE32-E72D297353CC}">
              <c16:uniqueId val="{00000007-BB4E-4323-80D1-FD8990043479}"/>
            </c:ext>
          </c:extLst>
        </c:ser>
        <c:dLbls>
          <c:showLegendKey val="0"/>
          <c:showVal val="0"/>
          <c:showCatName val="0"/>
          <c:showSerName val="0"/>
          <c:showPercent val="0"/>
          <c:showBubbleSize val="0"/>
        </c:dLbls>
        <c:gapWidth val="150"/>
        <c:overlap val="100"/>
        <c:axId val="1946446640"/>
        <c:axId val="1946453712"/>
      </c:barChart>
      <c:catAx>
        <c:axId val="194644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946453712"/>
        <c:crosses val="autoZero"/>
        <c:auto val="1"/>
        <c:lblAlgn val="ctr"/>
        <c:lblOffset val="100"/>
        <c:noMultiLvlLbl val="0"/>
      </c:catAx>
      <c:valAx>
        <c:axId val="1946453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946446640"/>
        <c:crosses val="autoZero"/>
        <c:crossBetween val="between"/>
      </c:valAx>
      <c:spPr>
        <a:noFill/>
        <a:ln>
          <a:noFill/>
        </a:ln>
        <a:effectLst/>
      </c:spPr>
    </c:plotArea>
    <c:legend>
      <c:legendPos val="b"/>
      <c:layout>
        <c:manualLayout>
          <c:xMode val="edge"/>
          <c:yMode val="edge"/>
          <c:x val="0.39692589842493609"/>
          <c:y val="0.81061381945175448"/>
          <c:w val="0.21047972274454524"/>
          <c:h val="0.1422026415351368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sz="900"/>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pieChart>
        <c:varyColors val="1"/>
        <c:ser>
          <c:idx val="0"/>
          <c:order val="0"/>
          <c:tx>
            <c:strRef>
              <c:f>Sheet1!$B$1</c:f>
              <c:strCache>
                <c:ptCount val="1"/>
                <c:pt idx="0">
                  <c:v>売上高</c:v>
                </c:pt>
              </c:strCache>
            </c:strRef>
          </c:tx>
          <c:spPr>
            <a:ln>
              <a:solidFill>
                <a:schemeClr val="bg1">
                  <a:lumMod val="50000"/>
                </a:schemeClr>
              </a:solidFill>
            </a:ln>
          </c:spPr>
          <c:dLbls>
            <c:dLbl>
              <c:idx val="0"/>
              <c:layout>
                <c:manualLayout>
                  <c:x val="-1.8280246026378087E-2"/>
                  <c:y val="-4.4509801614005882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DC0F-4B17-926F-79487C586431}"/>
                </c:ext>
              </c:extLst>
            </c:dLbl>
            <c:dLbl>
              <c:idx val="1"/>
              <c:layout>
                <c:manualLayout>
                  <c:x val="3.4088156200411023E-2"/>
                  <c:y val="0"/>
                </c:manualLayout>
              </c:layout>
              <c:showLegendKey val="0"/>
              <c:showVal val="0"/>
              <c:showCatName val="1"/>
              <c:showSerName val="0"/>
              <c:showPercent val="1"/>
              <c:showBubbleSize val="0"/>
              <c:extLst>
                <c:ext xmlns:c15="http://schemas.microsoft.com/office/drawing/2012/chart" uri="{CE6537A1-D6FC-4f65-9D91-7224C49458BB}">
                  <c15:layout>
                    <c:manualLayout>
                      <c:w val="0.20680759150386308"/>
                      <c:h val="0.20117728494810597"/>
                    </c:manualLayout>
                  </c15:layout>
                </c:ext>
                <c:ext xmlns:c16="http://schemas.microsoft.com/office/drawing/2014/chart" uri="{C3380CC4-5D6E-409C-BE32-E72D297353CC}">
                  <c16:uniqueId val="{00000001-DC0F-4B17-926F-79487C586431}"/>
                </c:ext>
              </c:extLst>
            </c:dLbl>
            <c:dLbl>
              <c:idx val="2"/>
              <c:layout>
                <c:manualLayout>
                  <c:x val="0.14777109726594001"/>
                  <c:y val="-0.15851907168093338"/>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DC0F-4B17-926F-79487C586431}"/>
                </c:ext>
              </c:extLst>
            </c:dLbl>
            <c:dLbl>
              <c:idx val="3"/>
              <c:layout>
                <c:manualLayout>
                  <c:x val="-1.9690889935225411E-2"/>
                  <c:y val="0.10416967567604189"/>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C0F-4B17-926F-79487C586431}"/>
                </c:ext>
              </c:extLst>
            </c:dLbl>
            <c:dLbl>
              <c:idx val="4"/>
              <c:layout>
                <c:manualLayout>
                  <c:x val="-2.0174992195832572E-3"/>
                  <c:y val="5.694240426179148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6B9C-449E-8C68-EABFF2272763}"/>
                </c:ext>
              </c:extLst>
            </c:dLbl>
            <c:dLbl>
              <c:idx val="5"/>
              <c:layout>
                <c:manualLayout>
                  <c:x val="3.8070517156161388E-2"/>
                  <c:y val="9.0582326674819077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B9C-449E-8C68-EABFF2272763}"/>
                </c:ext>
              </c:extLst>
            </c:dLbl>
            <c:dLbl>
              <c:idx val="6"/>
              <c:layout>
                <c:manualLayout>
                  <c:x val="5.1573555903852611E-2"/>
                  <c:y val="6.0711556272130705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B420-4373-B883-BDE24F21D986}"/>
                </c:ext>
              </c:extLst>
            </c:dLbl>
            <c:numFmt formatCode="0.0%" sourceLinked="0"/>
            <c:spPr>
              <a:noFill/>
              <a:ln>
                <a:noFill/>
              </a:ln>
              <a:effectLst/>
            </c:spPr>
            <c:txPr>
              <a:bodyPr/>
              <a:lstStyle/>
              <a:p>
                <a:pPr>
                  <a:defRPr sz="1000" b="1">
                    <a:latin typeface="メイリオ" panose="020B0604030504040204" pitchFamily="50" charset="-128"/>
                    <a:ea typeface="メイリオ" panose="020B0604030504040204" pitchFamily="50" charset="-128"/>
                  </a:defRPr>
                </a:pPr>
                <a:endParaRPr lang="ja-JP"/>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Sheet1!$A$2:$A$8</c:f>
              <c:strCache>
                <c:ptCount val="7"/>
                <c:pt idx="0">
                  <c:v>1～5名</c:v>
                </c:pt>
                <c:pt idx="1">
                  <c:v>6～10名</c:v>
                </c:pt>
                <c:pt idx="2">
                  <c:v>11～30名</c:v>
                </c:pt>
                <c:pt idx="3">
                  <c:v>31～50名</c:v>
                </c:pt>
                <c:pt idx="4">
                  <c:v>51名～</c:v>
                </c:pt>
                <c:pt idx="5">
                  <c:v>不明</c:v>
                </c:pt>
                <c:pt idx="6">
                  <c:v>無回答</c:v>
                </c:pt>
              </c:strCache>
            </c:strRef>
          </c:cat>
          <c:val>
            <c:numRef>
              <c:f>Sheet1!$B$2:$B$8</c:f>
              <c:numCache>
                <c:formatCode>General</c:formatCode>
                <c:ptCount val="7"/>
                <c:pt idx="0">
                  <c:v>42.9</c:v>
                </c:pt>
                <c:pt idx="1">
                  <c:v>7.1</c:v>
                </c:pt>
                <c:pt idx="2" formatCode="0.0">
                  <c:v>31</c:v>
                </c:pt>
                <c:pt idx="3">
                  <c:v>4.8</c:v>
                </c:pt>
                <c:pt idx="4">
                  <c:v>4.8</c:v>
                </c:pt>
                <c:pt idx="5">
                  <c:v>2.4</c:v>
                </c:pt>
                <c:pt idx="6">
                  <c:v>7.1</c:v>
                </c:pt>
              </c:numCache>
            </c:numRef>
          </c:val>
          <c:extLst>
            <c:ext xmlns:c16="http://schemas.microsoft.com/office/drawing/2014/chart" uri="{C3380CC4-5D6E-409C-BE32-E72D297353CC}">
              <c16:uniqueId val="{00000004-DC0F-4B17-926F-79487C586431}"/>
            </c:ext>
          </c:extLst>
        </c:ser>
        <c:dLbls>
          <c:showLegendKey val="0"/>
          <c:showVal val="0"/>
          <c:showCatName val="1"/>
          <c:showSerName val="0"/>
          <c:showPercent val="1"/>
          <c:showBubbleSize val="0"/>
          <c:showLeaderLines val="1"/>
        </c:dLbls>
        <c:firstSliceAng val="0"/>
      </c:pieChart>
    </c:plotArea>
    <c:plotVisOnly val="1"/>
    <c:dispBlanksAs val="zero"/>
    <c:showDLblsOverMax val="0"/>
  </c:chart>
  <c:spPr>
    <a:ln>
      <a:noFill/>
    </a:ln>
  </c:spPr>
  <c:txPr>
    <a:bodyPr/>
    <a:lstStyle/>
    <a:p>
      <a:pPr>
        <a:defRPr sz="1800"/>
      </a:pPr>
      <a:endParaRPr lang="ja-JP"/>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未収金発生件数</c:v>
                </c:pt>
              </c:strCache>
            </c:strRef>
          </c:tx>
          <c:spPr>
            <a:solidFill>
              <a:schemeClr val="accent1"/>
            </a:solidFill>
            <a:ln>
              <a:noFill/>
            </a:ln>
            <a:effectLst/>
          </c:spPr>
          <c:invertIfNegative val="0"/>
          <c:dLbls>
            <c:dLbl>
              <c:idx val="0"/>
              <c:layout>
                <c:manualLayout>
                  <c:x val="-2.4028942511650372E-4"/>
                  <c:y val="-0.2359176950655430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0F6-49A4-803E-D5CB9E25467C}"/>
                </c:ext>
              </c:extLst>
            </c:dLbl>
            <c:dLbl>
              <c:idx val="1"/>
              <c:layout>
                <c:manualLayout>
                  <c:x val="1.9255556415829975E-3"/>
                  <c:y val="-8.650315485736577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0F6-49A4-803E-D5CB9E25467C}"/>
                </c:ext>
              </c:extLst>
            </c:dLbl>
            <c:dLbl>
              <c:idx val="2"/>
              <c:layout>
                <c:manualLayout>
                  <c:x val="-6.7378246252150073E-3"/>
                  <c:y val="-3.931961584425716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0F6-49A4-803E-D5CB9E25467C}"/>
                </c:ext>
              </c:extLst>
            </c:dLbl>
            <c:dLbl>
              <c:idx val="3"/>
              <c:layout>
                <c:manualLayout>
                  <c:x val="0"/>
                  <c:y val="-3.931961584425716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723-4DE5-A5E4-D53F02B8C8D6}"/>
                </c:ext>
              </c:extLst>
            </c:dLbl>
            <c:dLbl>
              <c:idx val="4"/>
              <c:layout>
                <c:manualLayout>
                  <c:x val="0"/>
                  <c:y val="-7.863923168851441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723-4DE5-A5E4-D53F02B8C8D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5件以下</c:v>
                </c:pt>
                <c:pt idx="1">
                  <c:v>6～10件</c:v>
                </c:pt>
                <c:pt idx="2">
                  <c:v>11～20件</c:v>
                </c:pt>
                <c:pt idx="3">
                  <c:v>21～30件</c:v>
                </c:pt>
                <c:pt idx="4">
                  <c:v>31件以上</c:v>
                </c:pt>
              </c:strCache>
            </c:strRef>
          </c:cat>
          <c:val>
            <c:numRef>
              <c:f>Sheet1!$B$2:$B$6</c:f>
              <c:numCache>
                <c:formatCode>General</c:formatCode>
                <c:ptCount val="5"/>
                <c:pt idx="0">
                  <c:v>12</c:v>
                </c:pt>
                <c:pt idx="1">
                  <c:v>2</c:v>
                </c:pt>
                <c:pt idx="2">
                  <c:v>0</c:v>
                </c:pt>
                <c:pt idx="3">
                  <c:v>0</c:v>
                </c:pt>
                <c:pt idx="4">
                  <c:v>1</c:v>
                </c:pt>
              </c:numCache>
            </c:numRef>
          </c:val>
          <c:extLst>
            <c:ext xmlns:c16="http://schemas.microsoft.com/office/drawing/2014/chart" uri="{C3380CC4-5D6E-409C-BE32-E72D297353CC}">
              <c16:uniqueId val="{00000000-C0F6-49A4-803E-D5CB9E25467C}"/>
            </c:ext>
          </c:extLst>
        </c:ser>
        <c:dLbls>
          <c:showLegendKey val="0"/>
          <c:showVal val="0"/>
          <c:showCatName val="0"/>
          <c:showSerName val="0"/>
          <c:showPercent val="0"/>
          <c:showBubbleSize val="0"/>
        </c:dLbls>
        <c:gapWidth val="150"/>
        <c:overlap val="100"/>
        <c:axId val="1946446640"/>
        <c:axId val="1946453712"/>
      </c:barChart>
      <c:catAx>
        <c:axId val="194644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6453712"/>
        <c:crosses val="autoZero"/>
        <c:auto val="1"/>
        <c:lblAlgn val="ctr"/>
        <c:lblOffset val="100"/>
        <c:noMultiLvlLbl val="0"/>
      </c:catAx>
      <c:valAx>
        <c:axId val="1946453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6446640"/>
        <c:crosses val="autoZero"/>
        <c:crossBetween val="between"/>
      </c:valAx>
      <c:spPr>
        <a:noFill/>
        <a:ln>
          <a:noFill/>
        </a:ln>
        <a:effectLst/>
      </c:spPr>
    </c:plotArea>
    <c:legend>
      <c:legendPos val="b"/>
      <c:layout>
        <c:manualLayout>
          <c:xMode val="edge"/>
          <c:yMode val="edge"/>
          <c:x val="0.39692589842493609"/>
          <c:y val="0.81061381945175448"/>
          <c:w val="0.21047972274454524"/>
          <c:h val="0.1422026415351368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262150691339568E-2"/>
          <c:y val="9.3721138322550315E-2"/>
          <c:w val="0.92491354951199412"/>
          <c:h val="0.43070858491720221"/>
        </c:manualLayout>
      </c:layout>
      <c:barChart>
        <c:barDir val="col"/>
        <c:grouping val="stacked"/>
        <c:varyColors val="0"/>
        <c:ser>
          <c:idx val="0"/>
          <c:order val="0"/>
          <c:tx>
            <c:strRef>
              <c:f>Sheet1!$B$1</c:f>
              <c:strCache>
                <c:ptCount val="1"/>
                <c:pt idx="0">
                  <c:v>未収金発生総額</c:v>
                </c:pt>
              </c:strCache>
            </c:strRef>
          </c:tx>
          <c:spPr>
            <a:solidFill>
              <a:schemeClr val="accent1"/>
            </a:solidFill>
            <a:ln>
              <a:noFill/>
            </a:ln>
            <a:effectLst/>
          </c:spPr>
          <c:invertIfNegative val="0"/>
          <c:dLbls>
            <c:dLbl>
              <c:idx val="0"/>
              <c:layout>
                <c:manualLayout>
                  <c:x val="2.1658454360605562E-3"/>
                  <c:y val="-0.1523296846175805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05D-43F6-9456-A11F1729F44F}"/>
                </c:ext>
              </c:extLst>
            </c:dLbl>
            <c:dLbl>
              <c:idx val="1"/>
              <c:layout>
                <c:manualLayout>
                  <c:x val="0"/>
                  <c:y val="-0.1675626530793385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05D-43F6-9456-A11F1729F44F}"/>
                </c:ext>
              </c:extLst>
            </c:dLbl>
            <c:dLbl>
              <c:idx val="2"/>
              <c:layout>
                <c:manualLayout>
                  <c:x val="1.9955376801908593E-3"/>
                  <c:y val="-0.1142472634631854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05D-43F6-9456-A11F1729F44F}"/>
                </c:ext>
              </c:extLst>
            </c:dLbl>
            <c:dLbl>
              <c:idx val="3"/>
              <c:layout>
                <c:manualLayout>
                  <c:x val="0"/>
                  <c:y val="-0.1142472634631854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05D-43F6-9456-A11F1729F44F}"/>
                </c:ext>
              </c:extLst>
            </c:dLbl>
            <c:dLbl>
              <c:idx val="4"/>
              <c:layout>
                <c:manualLayout>
                  <c:x val="-2.1668372553372015E-3"/>
                  <c:y val="-0.15994616884845958"/>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05D-43F6-9456-A11F1729F44F}"/>
                </c:ext>
              </c:extLst>
            </c:dLbl>
            <c:dLbl>
              <c:idx val="5"/>
              <c:layout>
                <c:manualLayout>
                  <c:x val="-1.588268305300094E-16"/>
                  <c:y val="-0.2056450742337337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05D-43F6-9456-A11F1729F44F}"/>
                </c:ext>
              </c:extLst>
            </c:dLbl>
            <c:dLbl>
              <c:idx val="6"/>
              <c:layout>
                <c:manualLayout>
                  <c:x val="0"/>
                  <c:y val="-0.1142472634631853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A5B-478A-86C8-30A4712EB5F4}"/>
                </c:ext>
              </c:extLst>
            </c:dLbl>
            <c:dLbl>
              <c:idx val="7"/>
              <c:layout>
                <c:manualLayout>
                  <c:x val="0"/>
                  <c:y val="-0.2056450742337337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831-4FD9-9273-4C6F6665E9D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1万円以下</c:v>
                </c:pt>
                <c:pt idx="1">
                  <c:v>1万円超～
5万円以下</c:v>
                </c:pt>
                <c:pt idx="2">
                  <c:v>5万円超～
10万円以下</c:v>
                </c:pt>
                <c:pt idx="3">
                  <c:v>10万円超～
50万円以下</c:v>
                </c:pt>
                <c:pt idx="4">
                  <c:v>50万円超～
100万円以下</c:v>
                </c:pt>
                <c:pt idx="5">
                  <c:v>100万円超～
500万円以下</c:v>
                </c:pt>
                <c:pt idx="6">
                  <c:v>500万円超～
1000万円以下</c:v>
                </c:pt>
                <c:pt idx="7">
                  <c:v>1000万円超</c:v>
                </c:pt>
              </c:strCache>
            </c:strRef>
          </c:cat>
          <c:val>
            <c:numRef>
              <c:f>Sheet1!$B$2:$B$9</c:f>
              <c:numCache>
                <c:formatCode>General</c:formatCode>
                <c:ptCount val="8"/>
                <c:pt idx="0">
                  <c:v>2</c:v>
                </c:pt>
                <c:pt idx="1">
                  <c:v>2</c:v>
                </c:pt>
                <c:pt idx="2">
                  <c:v>1</c:v>
                </c:pt>
                <c:pt idx="3">
                  <c:v>1</c:v>
                </c:pt>
                <c:pt idx="4">
                  <c:v>2</c:v>
                </c:pt>
                <c:pt idx="5">
                  <c:v>3</c:v>
                </c:pt>
                <c:pt idx="6">
                  <c:v>1</c:v>
                </c:pt>
                <c:pt idx="7">
                  <c:v>3</c:v>
                </c:pt>
              </c:numCache>
            </c:numRef>
          </c:val>
          <c:extLst>
            <c:ext xmlns:c16="http://schemas.microsoft.com/office/drawing/2014/chart" uri="{C3380CC4-5D6E-409C-BE32-E72D297353CC}">
              <c16:uniqueId val="{00000000-D05D-43F6-9456-A11F1729F44F}"/>
            </c:ext>
          </c:extLst>
        </c:ser>
        <c:dLbls>
          <c:dLblPos val="ctr"/>
          <c:showLegendKey val="0"/>
          <c:showVal val="1"/>
          <c:showCatName val="0"/>
          <c:showSerName val="0"/>
          <c:showPercent val="0"/>
          <c:showBubbleSize val="0"/>
        </c:dLbls>
        <c:gapWidth val="150"/>
        <c:overlap val="100"/>
        <c:axId val="1823816752"/>
        <c:axId val="1823818000"/>
      </c:barChart>
      <c:catAx>
        <c:axId val="1823816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823818000"/>
        <c:crosses val="autoZero"/>
        <c:auto val="1"/>
        <c:lblAlgn val="ctr"/>
        <c:lblOffset val="100"/>
        <c:noMultiLvlLbl val="0"/>
      </c:catAx>
      <c:valAx>
        <c:axId val="18238180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8238167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1件あたりの未収金額</c:v>
                </c:pt>
              </c:strCache>
            </c:strRef>
          </c:tx>
          <c:spPr>
            <a:solidFill>
              <a:schemeClr val="accent1"/>
            </a:solidFill>
            <a:ln>
              <a:noFill/>
            </a:ln>
            <a:effectLst/>
          </c:spPr>
          <c:invertIfNegative val="0"/>
          <c:dLbls>
            <c:dLbl>
              <c:idx val="0"/>
              <c:layout>
                <c:manualLayout>
                  <c:x val="-4.4250626699698766E-6"/>
                  <c:y val="-0.10456882075338479"/>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CD3-4DE5-A65B-37F46098CFF2}"/>
                </c:ext>
              </c:extLst>
            </c:dLbl>
            <c:dLbl>
              <c:idx val="1"/>
              <c:layout>
                <c:manualLayout>
                  <c:x val="2.1614729195525307E-3"/>
                  <c:y val="-0.1513334774772105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CD3-4DE5-A65B-37F46098CFF2}"/>
                </c:ext>
              </c:extLst>
            </c:dLbl>
            <c:dLbl>
              <c:idx val="2"/>
              <c:layout>
                <c:manualLayout>
                  <c:x val="2.1527929889307057E-3"/>
                  <c:y val="-0.1123738876112967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CD3-4DE5-A65B-37F46098CFF2}"/>
                </c:ext>
              </c:extLst>
            </c:dLbl>
            <c:dLbl>
              <c:idx val="3"/>
              <c:layout>
                <c:manualLayout>
                  <c:x val="0"/>
                  <c:y val="-0.1564934887556201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CD3-4DE5-A65B-37F46098CFF2}"/>
                </c:ext>
              </c:extLst>
            </c:dLbl>
            <c:dLbl>
              <c:idx val="4"/>
              <c:layout>
                <c:manualLayout>
                  <c:x val="2.1614729195525307E-3"/>
                  <c:y val="-0.1504037957681889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CD3-4DE5-A65B-37F46098CFF2}"/>
                </c:ext>
              </c:extLst>
            </c:dLbl>
            <c:dLbl>
              <c:idx val="5"/>
              <c:layout>
                <c:manualLayout>
                  <c:x val="2.1614729195524518E-3"/>
                  <c:y val="-5.164918960738089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CD3-4DE5-A65B-37F46098CFF2}"/>
                </c:ext>
              </c:extLst>
            </c:dLbl>
            <c:dLbl>
              <c:idx val="6"/>
              <c:layout>
                <c:manualLayout>
                  <c:x val="2.1614729195525307E-3"/>
                  <c:y val="-0.1539132516219659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436-4C3A-84AD-FCF6ECF81CB5}"/>
                </c:ext>
              </c:extLst>
            </c:dLbl>
            <c:dLbl>
              <c:idx val="7"/>
              <c:layout>
                <c:manualLayout>
                  <c:x val="0"/>
                  <c:y val="-0.2645981557300200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D33-491A-90A3-9A902480A9B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1万円以下</c:v>
                </c:pt>
                <c:pt idx="1">
                  <c:v>1万円超～
5万円以下</c:v>
                </c:pt>
                <c:pt idx="2">
                  <c:v>5万円超～
10万円以下</c:v>
                </c:pt>
                <c:pt idx="3">
                  <c:v>10万円超～
50万円以下</c:v>
                </c:pt>
                <c:pt idx="4">
                  <c:v>50万円超～
100万円以下</c:v>
                </c:pt>
                <c:pt idx="5">
                  <c:v>100万円超～
500万円以下</c:v>
                </c:pt>
                <c:pt idx="6">
                  <c:v>500万円超～
1000万円以下</c:v>
                </c:pt>
                <c:pt idx="7">
                  <c:v>1000万円超</c:v>
                </c:pt>
              </c:strCache>
            </c:strRef>
          </c:cat>
          <c:val>
            <c:numRef>
              <c:f>Sheet1!$B$2:$B$9</c:f>
              <c:numCache>
                <c:formatCode>General</c:formatCode>
                <c:ptCount val="8"/>
                <c:pt idx="0">
                  <c:v>1</c:v>
                </c:pt>
                <c:pt idx="1">
                  <c:v>2</c:v>
                </c:pt>
                <c:pt idx="2">
                  <c:v>1</c:v>
                </c:pt>
                <c:pt idx="3">
                  <c:v>2</c:v>
                </c:pt>
                <c:pt idx="4">
                  <c:v>2</c:v>
                </c:pt>
                <c:pt idx="5">
                  <c:v>0</c:v>
                </c:pt>
                <c:pt idx="6">
                  <c:v>2</c:v>
                </c:pt>
                <c:pt idx="7">
                  <c:v>4</c:v>
                </c:pt>
              </c:numCache>
            </c:numRef>
          </c:val>
          <c:extLst>
            <c:ext xmlns:c16="http://schemas.microsoft.com/office/drawing/2014/chart" uri="{C3380CC4-5D6E-409C-BE32-E72D297353CC}">
              <c16:uniqueId val="{00000000-FCD3-4DE5-A65B-37F46098CFF2}"/>
            </c:ext>
          </c:extLst>
        </c:ser>
        <c:dLbls>
          <c:dLblPos val="ctr"/>
          <c:showLegendKey val="0"/>
          <c:showVal val="1"/>
          <c:showCatName val="0"/>
          <c:showSerName val="0"/>
          <c:showPercent val="0"/>
          <c:showBubbleSize val="0"/>
        </c:dLbls>
        <c:gapWidth val="150"/>
        <c:overlap val="100"/>
        <c:axId val="1953540160"/>
        <c:axId val="1953544736"/>
      </c:barChart>
      <c:catAx>
        <c:axId val="1953540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953544736"/>
        <c:crosses val="autoZero"/>
        <c:auto val="1"/>
        <c:lblAlgn val="ctr"/>
        <c:lblOffset val="100"/>
        <c:noMultiLvlLbl val="0"/>
      </c:catAx>
      <c:valAx>
        <c:axId val="1953544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53540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654573139799336"/>
          <c:y val="6.7486075182660782E-2"/>
          <c:w val="0.56847629645461917"/>
          <c:h val="0.81804148487465966"/>
        </c:manualLayout>
      </c:layout>
      <c:barChart>
        <c:barDir val="bar"/>
        <c:grouping val="stacked"/>
        <c:varyColors val="0"/>
        <c:ser>
          <c:idx val="0"/>
          <c:order val="0"/>
          <c:tx>
            <c:strRef>
              <c:f>Sheet1!$B$1</c:f>
              <c:strCache>
                <c:ptCount val="1"/>
                <c:pt idx="0">
                  <c:v>　</c:v>
                </c:pt>
              </c:strCache>
            </c:strRef>
          </c:tx>
          <c:spPr>
            <a:solidFill>
              <a:schemeClr val="accent5"/>
            </a:solidFill>
            <a:ln>
              <a:noFill/>
            </a:ln>
            <a:effectLst/>
          </c:spPr>
          <c:invertIfNegative val="0"/>
          <c:dLbls>
            <c:dLbl>
              <c:idx val="0"/>
              <c:layout>
                <c:manualLayout>
                  <c:x val="0.11495840363704526"/>
                  <c:y val="5.0782860106623567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BD4-48F5-96A5-71DB66C7D35F}"/>
                </c:ext>
              </c:extLst>
            </c:dLbl>
            <c:dLbl>
              <c:idx val="1"/>
              <c:layout>
                <c:manualLayout>
                  <c:x val="7.4130811773528316E-2"/>
                  <c:y val="2.150654125557236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BD4-48F5-96A5-71DB66C7D35F}"/>
                </c:ext>
              </c:extLst>
            </c:dLbl>
            <c:dLbl>
              <c:idx val="2"/>
              <c:layout>
                <c:manualLayout>
                  <c:x val="8.5353744844394452E-2"/>
                  <c:y val="5.0782860111550154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BD4-48F5-96A5-71DB66C7D35F}"/>
                </c:ext>
              </c:extLst>
            </c:dLbl>
            <c:dLbl>
              <c:idx val="3"/>
              <c:layout>
                <c:manualLayout>
                  <c:x val="0.11054227596550431"/>
                  <c:y val="3.3855240071739254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BD4-48F5-96A5-71DB66C7D35F}"/>
                </c:ext>
              </c:extLst>
            </c:dLbl>
            <c:dLbl>
              <c:idx val="4"/>
              <c:layout>
                <c:manualLayout>
                  <c:x val="0.20022649512560931"/>
                  <c:y val="2.150654125557236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BD4-48F5-96A5-71DB66C7D35F}"/>
                </c:ext>
              </c:extLst>
            </c:dLbl>
            <c:dLbl>
              <c:idx val="5"/>
              <c:layout>
                <c:manualLayout>
                  <c:x val="4.8695983314585675E-2"/>
                  <c:y val="-2.028944537499333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BD4-48F5-96A5-71DB66C7D35F}"/>
                </c:ext>
              </c:extLst>
            </c:dLbl>
            <c:dLbl>
              <c:idx val="6"/>
              <c:layout>
                <c:manualLayout>
                  <c:x val="0.25732869328833896"/>
                  <c:y val="2.03249933770694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BD4-48F5-96A5-71DB66C7D35F}"/>
                </c:ext>
              </c:extLst>
            </c:dLbl>
            <c:dLbl>
              <c:idx val="7"/>
              <c:layout>
                <c:manualLayout>
                  <c:x val="0.27159413667041599"/>
                  <c:y val="2.269993846810116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BD4-48F5-96A5-71DB66C7D35F}"/>
                </c:ext>
              </c:extLst>
            </c:dLbl>
            <c:dLbl>
              <c:idx val="8"/>
              <c:layout>
                <c:manualLayout>
                  <c:x val="0.10588266310461192"/>
                  <c:y val="5.0782860107608878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BD4-48F5-96A5-71DB66C7D35F}"/>
                </c:ext>
              </c:extLst>
            </c:dLbl>
            <c:dLbl>
              <c:idx val="9"/>
              <c:layout>
                <c:manualLayout>
                  <c:x val="3.9643560179977451E-2"/>
                  <c:y val="4.238506780781395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BD4-48F5-96A5-71DB66C7D35F}"/>
                </c:ext>
              </c:extLst>
            </c:dLbl>
            <c:dLbl>
              <c:idx val="10"/>
              <c:layout>
                <c:manualLayout>
                  <c:x val="0.18517493907011623"/>
                  <c:y val="2.150484849356877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BD4-48F5-96A5-71DB66C7D35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tx1">
                        <a:lumMod val="75000"/>
                        <a:lumOff val="25000"/>
                      </a:schemeClr>
                    </a:solidFill>
                    <a:latin typeface="+mn-lt"/>
                    <a:ea typeface="+mn-ea"/>
                    <a:cs typeface="+mn-cs"/>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医療費の事前説明不足</c:v>
                </c:pt>
                <c:pt idx="1">
                  <c:v>多言語対応の不備</c:v>
                </c:pt>
                <c:pt idx="2">
                  <c:v>本人確認の不備</c:v>
                </c:pt>
                <c:pt idx="3">
                  <c:v>支払い方法（クレジットカード等）の選択肢不足</c:v>
                </c:pt>
                <c:pt idx="4">
                  <c:v>前払い・保証金制度の未整備</c:v>
                </c:pt>
                <c:pt idx="5">
                  <c:v>旅行保険加入確認の不徹底</c:v>
                </c:pt>
                <c:pt idx="6">
                  <c:v>緊急時の受入れ体制優先による費用確認不足</c:v>
                </c:pt>
                <c:pt idx="7">
                  <c:v>未収金回収体制の弱さ</c:v>
                </c:pt>
                <c:pt idx="8">
                  <c:v>医療機関側の外国人患者受入れにかかる
専門知識の不足</c:v>
                </c:pt>
                <c:pt idx="9">
                  <c:v>地域連携・情報共有の不足</c:v>
                </c:pt>
                <c:pt idx="10">
                  <c:v>その他</c:v>
                </c:pt>
              </c:strCache>
            </c:strRef>
          </c:cat>
          <c:val>
            <c:numRef>
              <c:f>Sheet1!$B$2:$B$12</c:f>
              <c:numCache>
                <c:formatCode>General</c:formatCode>
                <c:ptCount val="11"/>
                <c:pt idx="0">
                  <c:v>10</c:v>
                </c:pt>
                <c:pt idx="1">
                  <c:v>7</c:v>
                </c:pt>
                <c:pt idx="2">
                  <c:v>8</c:v>
                </c:pt>
                <c:pt idx="3">
                  <c:v>10</c:v>
                </c:pt>
                <c:pt idx="4">
                  <c:v>20</c:v>
                </c:pt>
                <c:pt idx="5">
                  <c:v>4</c:v>
                </c:pt>
                <c:pt idx="6">
                  <c:v>26</c:v>
                </c:pt>
                <c:pt idx="7">
                  <c:v>27</c:v>
                </c:pt>
                <c:pt idx="8">
                  <c:v>10</c:v>
                </c:pt>
                <c:pt idx="9">
                  <c:v>3</c:v>
                </c:pt>
                <c:pt idx="10">
                  <c:v>18</c:v>
                </c:pt>
              </c:numCache>
            </c:numRef>
          </c:val>
          <c:extLst>
            <c:ext xmlns:c16="http://schemas.microsoft.com/office/drawing/2014/chart" uri="{C3380CC4-5D6E-409C-BE32-E72D297353CC}">
              <c16:uniqueId val="{00000000-8AFC-4919-9A20-729AF1E6E6E6}"/>
            </c:ext>
          </c:extLst>
        </c:ser>
        <c:dLbls>
          <c:showLegendKey val="0"/>
          <c:showVal val="0"/>
          <c:showCatName val="0"/>
          <c:showSerName val="0"/>
          <c:showPercent val="0"/>
          <c:showBubbleSize val="0"/>
        </c:dLbls>
        <c:gapWidth val="85"/>
        <c:overlap val="100"/>
        <c:axId val="2065196224"/>
        <c:axId val="2065196640"/>
      </c:barChart>
      <c:catAx>
        <c:axId val="206519622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l">
              <a:defRPr sz="1000" b="1" i="0" u="none" strike="noStrike" kern="1200" spc="0" baseline="0">
                <a:solidFill>
                  <a:schemeClr val="tx1">
                    <a:lumMod val="65000"/>
                    <a:lumOff val="35000"/>
                  </a:schemeClr>
                </a:solidFill>
                <a:latin typeface="+mn-lt"/>
                <a:ea typeface="+mn-ea"/>
                <a:cs typeface="+mn-cs"/>
              </a:defRPr>
            </a:pPr>
            <a:endParaRPr lang="ja-JP"/>
          </a:p>
        </c:txPr>
        <c:crossAx val="2065196640"/>
        <c:crosses val="autoZero"/>
        <c:auto val="1"/>
        <c:lblAlgn val="ctr"/>
        <c:lblOffset val="100"/>
        <c:tickLblSkip val="1"/>
        <c:noMultiLvlLbl val="0"/>
      </c:catAx>
      <c:valAx>
        <c:axId val="2065196640"/>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spc="0" baseline="0">
                <a:solidFill>
                  <a:schemeClr val="tx1">
                    <a:lumMod val="65000"/>
                    <a:lumOff val="35000"/>
                  </a:schemeClr>
                </a:solidFill>
                <a:latin typeface="+mn-lt"/>
                <a:ea typeface="+mn-ea"/>
                <a:cs typeface="+mn-cs"/>
              </a:defRPr>
            </a:pPr>
            <a:endParaRPr lang="ja-JP"/>
          </a:p>
        </c:txPr>
        <c:crossAx val="2065196224"/>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b="1" spc="0"/>
      </a:pPr>
      <a:endParaRPr lang="ja-JP"/>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654573139799336"/>
          <c:y val="6.7486075182660782E-2"/>
          <c:w val="0.56847629645461917"/>
          <c:h val="0.81804148487465966"/>
        </c:manualLayout>
      </c:layout>
      <c:barChart>
        <c:barDir val="bar"/>
        <c:grouping val="stacked"/>
        <c:varyColors val="0"/>
        <c:ser>
          <c:idx val="0"/>
          <c:order val="0"/>
          <c:tx>
            <c:strRef>
              <c:f>Sheet1!$B$1</c:f>
              <c:strCache>
                <c:ptCount val="1"/>
                <c:pt idx="0">
                  <c:v>実施している</c:v>
                </c:pt>
              </c:strCache>
            </c:strRef>
          </c:tx>
          <c:spPr>
            <a:solidFill>
              <a:schemeClr val="accent5"/>
            </a:solidFill>
            <a:ln>
              <a:noFill/>
            </a:ln>
            <a:effectLst/>
          </c:spPr>
          <c:invertIfNegative val="0"/>
          <c:dLbls>
            <c:dLbl>
              <c:idx val="0"/>
              <c:layout>
                <c:manualLayout>
                  <c:x val="0.25735302295594881"/>
                  <c:y val="1.0572170392576404E-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BD4-48F5-96A5-71DB66C7D35F}"/>
                </c:ext>
              </c:extLst>
            </c:dLbl>
            <c:dLbl>
              <c:idx val="1"/>
              <c:layout>
                <c:manualLayout>
                  <c:x val="0.27753054733117605"/>
                  <c:y val="2.688351899826571E-5"/>
                </c:manualLayout>
              </c:layout>
              <c:spPr>
                <a:noFill/>
                <a:ln>
                  <a:noFill/>
                </a:ln>
                <a:effectLst/>
              </c:spPr>
              <c:txPr>
                <a:bodyPr rot="0" spcFirstLastPara="1" vertOverflow="ellipsis" vert="horz" wrap="square" lIns="38100" tIns="19050" rIns="38100" bIns="19050" anchor="ctr" anchorCtr="1">
                  <a:noAutofit/>
                </a:bodyPr>
                <a:lstStyle/>
                <a:p>
                  <a:pPr>
                    <a:defRPr sz="1100" b="1" i="0" u="none" strike="noStrike" kern="1200" spc="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4.4951493985254179E-2"/>
                      <c:h val="2.7160056769534389E-2"/>
                    </c:manualLayout>
                  </c15:layout>
                </c:ext>
                <c:ext xmlns:c16="http://schemas.microsoft.com/office/drawing/2014/chart" uri="{C3380CC4-5D6E-409C-BE32-E72D297353CC}">
                  <c16:uniqueId val="{00000001-DBD4-48F5-96A5-71DB66C7D35F}"/>
                </c:ext>
              </c:extLst>
            </c:dLbl>
            <c:dLbl>
              <c:idx val="2"/>
              <c:layout>
                <c:manualLayout>
                  <c:x val="0.12437852718933998"/>
                  <c:y val="3.0206201121646868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BD4-48F5-96A5-71DB66C7D35F}"/>
                </c:ext>
              </c:extLst>
            </c:dLbl>
            <c:dLbl>
              <c:idx val="3"/>
              <c:layout>
                <c:manualLayout>
                  <c:x val="0.18003403823648936"/>
                  <c:y val="4.5309301682470301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BD4-48F5-96A5-71DB66C7D35F}"/>
                </c:ext>
              </c:extLst>
            </c:dLbl>
            <c:dLbl>
              <c:idx val="4"/>
              <c:layout>
                <c:manualLayout>
                  <c:x val="0.14204871073304429"/>
                  <c:y val="4.5309301685986764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BD4-48F5-96A5-71DB66C7D35F}"/>
                </c:ext>
              </c:extLst>
            </c:dLbl>
            <c:dLbl>
              <c:idx val="5"/>
              <c:layout>
                <c:manualLayout>
                  <c:x val="0.12276644697643295"/>
                  <c:y val="-3.9983948424723954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BD4-48F5-96A5-71DB66C7D35F}"/>
                </c:ext>
              </c:extLst>
            </c:dLbl>
            <c:dLbl>
              <c:idx val="6"/>
              <c:layout>
                <c:manualLayout>
                  <c:x val="0.18990182688165144"/>
                  <c:y val="1.6401967209054248E-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BD4-48F5-96A5-71DB66C7D35F}"/>
                </c:ext>
              </c:extLst>
            </c:dLbl>
            <c:dLbl>
              <c:idx val="7"/>
              <c:layout>
                <c:manualLayout>
                  <c:x val="0.27973967165629327"/>
                  <c:y val="1.806179796068944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BD4-48F5-96A5-71DB66C7D35F}"/>
                </c:ext>
              </c:extLst>
            </c:dLbl>
            <c:dLbl>
              <c:idx val="8"/>
              <c:layout>
                <c:manualLayout>
                  <c:x val="4.9911910021724584E-2"/>
                  <c:y val="6.0412402243293735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BD4-48F5-96A5-71DB66C7D35F}"/>
                </c:ext>
              </c:extLst>
            </c:dLbl>
            <c:dLbl>
              <c:idx val="9"/>
              <c:layout>
                <c:manualLayout>
                  <c:x val="4.3068452299108655E-2"/>
                  <c:y val="-6.131858827687281E-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BD4-48F5-96A5-71DB66C7D35F}"/>
                </c:ext>
              </c:extLst>
            </c:dLbl>
            <c:dLbl>
              <c:idx val="10"/>
              <c:layout>
                <c:manualLayout>
                  <c:x val="3.8430452305219708E-2"/>
                  <c:y val="1.5103100574889292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BD4-48F5-96A5-71DB66C7D35F}"/>
                </c:ext>
              </c:extLst>
            </c:dLbl>
            <c:dLbl>
              <c:idx val="11"/>
              <c:layout>
                <c:manualLayout>
                  <c:x val="1.5220774935147076E-2"/>
                  <c:y val="-5.05953868787585E-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BD4-48F5-96A5-71DB66C7D35F}"/>
                </c:ext>
              </c:extLst>
            </c:dLbl>
            <c:dLbl>
              <c:idx val="12"/>
              <c:layout>
                <c:manualLayout>
                  <c:x val="2.1172760855416882E-2"/>
                  <c:y val="-1.968689158103334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AAF-4226-9713-A3F57DCAB396}"/>
                </c:ext>
              </c:extLst>
            </c:dLbl>
            <c:dLbl>
              <c:idx val="13"/>
              <c:layout>
                <c:manualLayout>
                  <c:x val="2.0051271239523466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AAF-4226-9713-A3F57DCAB396}"/>
                </c:ext>
              </c:extLst>
            </c:dLbl>
            <c:dLbl>
              <c:idx val="14"/>
              <c:layout>
                <c:manualLayout>
                  <c:x val="2.0051271239523466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AAF-4226-9713-A3F57DCAB396}"/>
                </c:ext>
              </c:extLst>
            </c:dLbl>
            <c:dLbl>
              <c:idx val="15"/>
              <c:layout>
                <c:manualLayout>
                  <c:x val="0.18996464789980413"/>
                  <c:y val="-5.0746417884366737E-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AAF-4226-9713-A3F57DCAB396}"/>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tx1">
                        <a:lumMod val="75000"/>
                        <a:lumOff val="25000"/>
                      </a:schemeClr>
                    </a:solidFill>
                    <a:latin typeface="+mn-lt"/>
                    <a:ea typeface="+mn-ea"/>
                    <a:cs typeface="+mn-cs"/>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パスポート等、身分証の確認・写しの保存</c:v>
                </c:pt>
                <c:pt idx="1">
                  <c:v>連絡先・滞在先等の確認</c:v>
                </c:pt>
                <c:pt idx="2">
                  <c:v>診療内容の事前説明</c:v>
                </c:pt>
                <c:pt idx="3">
                  <c:v>価格について事前説明</c:v>
                </c:pt>
                <c:pt idx="4">
                  <c:v>同意書・誓約書の取得</c:v>
                </c:pt>
                <c:pt idx="5">
                  <c:v>海外旅行保険など医療保険の加入有無の事前確認</c:v>
                </c:pt>
                <c:pt idx="6">
                  <c:v>支払い方法の確認</c:v>
                </c:pt>
                <c:pt idx="7">
                  <c:v>キャッシュレス決済（例：クレジットカード、
QRコード、電子マネー等）の導入</c:v>
                </c:pt>
                <c:pt idx="8">
                  <c:v>デポジット等事前支払いの対応</c:v>
                </c:pt>
                <c:pt idx="9">
                  <c:v>訪日外国人受診者に医療費不払いが
発生した場合の情報提供についての案内</c:v>
                </c:pt>
                <c:pt idx="10">
                  <c:v>医療費未収金にかかる保険・保証サービスへの加入</c:v>
                </c:pt>
                <c:pt idx="11">
                  <c:v>多言語版未収金マニュアルの作成</c:v>
                </c:pt>
                <c:pt idx="12">
                  <c:v>院内研修の実施</c:v>
                </c:pt>
                <c:pt idx="13">
                  <c:v>院外研修の参加</c:v>
                </c:pt>
                <c:pt idx="14">
                  <c:v>その他</c:v>
                </c:pt>
                <c:pt idx="15">
                  <c:v>特に取り組みをしていない、または方針を決めていない</c:v>
                </c:pt>
              </c:strCache>
            </c:strRef>
          </c:cat>
          <c:val>
            <c:numRef>
              <c:f>Sheet1!$B$2:$B$17</c:f>
              <c:numCache>
                <c:formatCode>General</c:formatCode>
                <c:ptCount val="16"/>
                <c:pt idx="0">
                  <c:v>87</c:v>
                </c:pt>
                <c:pt idx="1">
                  <c:v>92</c:v>
                </c:pt>
                <c:pt idx="2">
                  <c:v>39</c:v>
                </c:pt>
                <c:pt idx="3">
                  <c:v>58</c:v>
                </c:pt>
                <c:pt idx="4">
                  <c:v>46</c:v>
                </c:pt>
                <c:pt idx="5">
                  <c:v>39</c:v>
                </c:pt>
                <c:pt idx="6">
                  <c:v>63</c:v>
                </c:pt>
                <c:pt idx="7">
                  <c:v>93</c:v>
                </c:pt>
                <c:pt idx="8">
                  <c:v>14</c:v>
                </c:pt>
                <c:pt idx="9">
                  <c:v>12</c:v>
                </c:pt>
                <c:pt idx="10">
                  <c:v>9</c:v>
                </c:pt>
                <c:pt idx="11">
                  <c:v>2</c:v>
                </c:pt>
                <c:pt idx="12">
                  <c:v>4</c:v>
                </c:pt>
                <c:pt idx="13">
                  <c:v>4</c:v>
                </c:pt>
                <c:pt idx="14">
                  <c:v>3</c:v>
                </c:pt>
                <c:pt idx="15">
                  <c:v>62</c:v>
                </c:pt>
              </c:numCache>
            </c:numRef>
          </c:val>
          <c:extLst>
            <c:ext xmlns:c16="http://schemas.microsoft.com/office/drawing/2014/chart" uri="{C3380CC4-5D6E-409C-BE32-E72D297353CC}">
              <c16:uniqueId val="{00000000-8AFC-4919-9A20-729AF1E6E6E6}"/>
            </c:ext>
          </c:extLst>
        </c:ser>
        <c:dLbls>
          <c:showLegendKey val="0"/>
          <c:showVal val="0"/>
          <c:showCatName val="0"/>
          <c:showSerName val="0"/>
          <c:showPercent val="0"/>
          <c:showBubbleSize val="0"/>
        </c:dLbls>
        <c:gapWidth val="75"/>
        <c:overlap val="100"/>
        <c:axId val="2065196224"/>
        <c:axId val="2065196640"/>
      </c:barChart>
      <c:catAx>
        <c:axId val="206519622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l">
              <a:defRPr sz="750" b="1" i="0" u="none" strike="noStrike" kern="1200" spc="0" baseline="0">
                <a:solidFill>
                  <a:schemeClr val="tx1">
                    <a:lumMod val="65000"/>
                    <a:lumOff val="35000"/>
                  </a:schemeClr>
                </a:solidFill>
                <a:latin typeface="+mn-lt"/>
                <a:ea typeface="+mn-ea"/>
                <a:cs typeface="+mn-cs"/>
              </a:defRPr>
            </a:pPr>
            <a:endParaRPr lang="ja-JP"/>
          </a:p>
        </c:txPr>
        <c:crossAx val="2065196640"/>
        <c:crosses val="autoZero"/>
        <c:auto val="1"/>
        <c:lblAlgn val="ctr"/>
        <c:lblOffset val="100"/>
        <c:tickLblSkip val="1"/>
        <c:noMultiLvlLbl val="0"/>
      </c:catAx>
      <c:valAx>
        <c:axId val="2065196640"/>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spc="0" baseline="0">
                <a:solidFill>
                  <a:schemeClr val="tx1">
                    <a:lumMod val="65000"/>
                    <a:lumOff val="35000"/>
                  </a:schemeClr>
                </a:solidFill>
                <a:latin typeface="+mn-lt"/>
                <a:ea typeface="+mn-ea"/>
                <a:cs typeface="+mn-cs"/>
              </a:defRPr>
            </a:pPr>
            <a:endParaRPr lang="ja-JP"/>
          </a:p>
        </c:txPr>
        <c:crossAx val="2065196224"/>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b="1" spc="0"/>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加入を検討している</c:v>
                </c:pt>
              </c:strCache>
            </c:strRef>
          </c:tx>
          <c:spPr>
            <a:solidFill>
              <a:srgbClr val="00B0F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General</c:formatCode>
                <c:ptCount val="1"/>
                <c:pt idx="0">
                  <c:v>5.5E-2</c:v>
                </c:pt>
              </c:numCache>
            </c:numRef>
          </c:val>
          <c:extLst>
            <c:ext xmlns:c16="http://schemas.microsoft.com/office/drawing/2014/chart" uri="{C3380CC4-5D6E-409C-BE32-E72D297353CC}">
              <c16:uniqueId val="{00000000-6EB8-4CEF-BF33-DB6141380D85}"/>
            </c:ext>
          </c:extLst>
        </c:ser>
        <c:ser>
          <c:idx val="1"/>
          <c:order val="1"/>
          <c:tx>
            <c:strRef>
              <c:f>Sheet1!$C$1</c:f>
              <c:strCache>
                <c:ptCount val="1"/>
                <c:pt idx="0">
                  <c:v>加入を検討していない</c:v>
                </c:pt>
              </c:strCache>
            </c:strRef>
          </c:tx>
          <c:spPr>
            <a:solidFill>
              <a:schemeClr val="accent6">
                <a:lumMod val="40000"/>
                <a:lumOff val="60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General</c:formatCode>
                <c:ptCount val="1"/>
                <c:pt idx="0">
                  <c:v>0.65600000000000003</c:v>
                </c:pt>
              </c:numCache>
            </c:numRef>
          </c:val>
          <c:extLst>
            <c:ext xmlns:c16="http://schemas.microsoft.com/office/drawing/2014/chart" uri="{C3380CC4-5D6E-409C-BE32-E72D297353CC}">
              <c16:uniqueId val="{00000001-6EB8-4CEF-BF33-DB6141380D85}"/>
            </c:ext>
          </c:extLst>
        </c:ser>
        <c:ser>
          <c:idx val="2"/>
          <c:order val="2"/>
          <c:tx>
            <c:strRef>
              <c:f>Sheet1!$D$1</c:f>
              <c:strCache>
                <c:ptCount val="1"/>
                <c:pt idx="0">
                  <c:v>未回答</c:v>
                </c:pt>
              </c:strCache>
            </c:strRef>
          </c:tx>
          <c:spPr>
            <a:solidFill>
              <a:schemeClr val="accent3"/>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Sheet1!$D$2</c:f>
              <c:numCache>
                <c:formatCode>General</c:formatCode>
                <c:ptCount val="1"/>
                <c:pt idx="0">
                  <c:v>0.28999999999999998</c:v>
                </c:pt>
              </c:numCache>
            </c:numRef>
          </c:val>
          <c:extLst>
            <c:ext xmlns:c16="http://schemas.microsoft.com/office/drawing/2014/chart" uri="{C3380CC4-5D6E-409C-BE32-E72D297353CC}">
              <c16:uniqueId val="{00000002-6EB8-4CEF-BF33-DB6141380D85}"/>
            </c:ext>
          </c:extLst>
        </c:ser>
        <c:dLbls>
          <c:dLblPos val="ctr"/>
          <c:showLegendKey val="0"/>
          <c:showVal val="1"/>
          <c:showCatName val="0"/>
          <c:showSerName val="0"/>
          <c:showPercent val="0"/>
          <c:showBubbleSize val="0"/>
        </c:dLbls>
        <c:gapWidth val="150"/>
        <c:overlap val="100"/>
        <c:axId val="413814400"/>
        <c:axId val="413795680"/>
      </c:barChart>
      <c:catAx>
        <c:axId val="413814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13795680"/>
        <c:crosses val="autoZero"/>
        <c:auto val="1"/>
        <c:lblAlgn val="ctr"/>
        <c:lblOffset val="100"/>
        <c:noMultiLvlLbl val="0"/>
      </c:catAx>
      <c:valAx>
        <c:axId val="4137956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413814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導入・拡充を検討している</c:v>
                </c:pt>
              </c:strCache>
            </c:strRef>
          </c:tx>
          <c:spPr>
            <a:solidFill>
              <a:srgbClr val="00B0F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General</c:formatCode>
                <c:ptCount val="1"/>
                <c:pt idx="0">
                  <c:v>5.7000000000000002E-2</c:v>
                </c:pt>
              </c:numCache>
            </c:numRef>
          </c:val>
          <c:extLst>
            <c:ext xmlns:c16="http://schemas.microsoft.com/office/drawing/2014/chart" uri="{C3380CC4-5D6E-409C-BE32-E72D297353CC}">
              <c16:uniqueId val="{00000000-C10F-4F1C-A50D-069D6342FDD6}"/>
            </c:ext>
          </c:extLst>
        </c:ser>
        <c:ser>
          <c:idx val="1"/>
          <c:order val="1"/>
          <c:tx>
            <c:strRef>
              <c:f>Sheet1!$C$1</c:f>
              <c:strCache>
                <c:ptCount val="1"/>
                <c:pt idx="0">
                  <c:v>導入を検討していない</c:v>
                </c:pt>
              </c:strCache>
            </c:strRef>
          </c:tx>
          <c:spPr>
            <a:solidFill>
              <a:schemeClr val="accent6">
                <a:lumMod val="40000"/>
                <a:lumOff val="60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General</c:formatCode>
                <c:ptCount val="1"/>
                <c:pt idx="0">
                  <c:v>0.245</c:v>
                </c:pt>
              </c:numCache>
            </c:numRef>
          </c:val>
          <c:extLst>
            <c:ext xmlns:c16="http://schemas.microsoft.com/office/drawing/2014/chart" uri="{C3380CC4-5D6E-409C-BE32-E72D297353CC}">
              <c16:uniqueId val="{00000001-C10F-4F1C-A50D-069D6342FDD6}"/>
            </c:ext>
          </c:extLst>
        </c:ser>
        <c:ser>
          <c:idx val="2"/>
          <c:order val="2"/>
          <c:tx>
            <c:strRef>
              <c:f>Sheet1!$D$1</c:f>
              <c:strCache>
                <c:ptCount val="1"/>
                <c:pt idx="0">
                  <c:v>未回答</c:v>
                </c:pt>
              </c:strCache>
            </c:strRef>
          </c:tx>
          <c:spPr>
            <a:solidFill>
              <a:schemeClr val="accent3"/>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Sheet1!$D$2</c:f>
              <c:numCache>
                <c:formatCode>General</c:formatCode>
                <c:ptCount val="1"/>
                <c:pt idx="0">
                  <c:v>0.69799999999999995</c:v>
                </c:pt>
              </c:numCache>
            </c:numRef>
          </c:val>
          <c:extLst>
            <c:ext xmlns:c16="http://schemas.microsoft.com/office/drawing/2014/chart" uri="{C3380CC4-5D6E-409C-BE32-E72D297353CC}">
              <c16:uniqueId val="{00000002-C10F-4F1C-A50D-069D6342FDD6}"/>
            </c:ext>
          </c:extLst>
        </c:ser>
        <c:dLbls>
          <c:dLblPos val="ctr"/>
          <c:showLegendKey val="0"/>
          <c:showVal val="1"/>
          <c:showCatName val="0"/>
          <c:showSerName val="0"/>
          <c:showPercent val="0"/>
          <c:showBubbleSize val="0"/>
        </c:dLbls>
        <c:gapWidth val="150"/>
        <c:overlap val="100"/>
        <c:axId val="413814400"/>
        <c:axId val="413795680"/>
      </c:barChart>
      <c:catAx>
        <c:axId val="413814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13795680"/>
        <c:crosses val="autoZero"/>
        <c:auto val="1"/>
        <c:lblAlgn val="ctr"/>
        <c:lblOffset val="100"/>
        <c:noMultiLvlLbl val="0"/>
      </c:catAx>
      <c:valAx>
        <c:axId val="4137956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413814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25868841903449286"/>
          <c:y val="0.14366752527014828"/>
          <c:w val="0.45932330957326195"/>
          <c:h val="0.8153005959257692"/>
        </c:manualLayout>
      </c:layout>
      <c:pieChart>
        <c:varyColors val="1"/>
        <c:ser>
          <c:idx val="0"/>
          <c:order val="0"/>
          <c:tx>
            <c:strRef>
              <c:f>Sheet1!$B$1</c:f>
              <c:strCache>
                <c:ptCount val="1"/>
                <c:pt idx="0">
                  <c:v>列1</c:v>
                </c:pt>
              </c:strCache>
            </c:strRef>
          </c:tx>
          <c:spPr>
            <a:solidFill>
              <a:schemeClr val="accent1"/>
            </a:solidFill>
            <a:ln>
              <a:solidFill>
                <a:schemeClr val="bg1">
                  <a:lumMod val="50000"/>
                </a:schemeClr>
              </a:solidFill>
            </a:ln>
          </c:spPr>
          <c:dPt>
            <c:idx val="0"/>
            <c:bubble3D val="0"/>
            <c:spPr>
              <a:solidFill>
                <a:schemeClr val="accent1">
                  <a:lumMod val="60000"/>
                  <a:lumOff val="40000"/>
                </a:schemeClr>
              </a:solidFill>
              <a:ln>
                <a:solidFill>
                  <a:schemeClr val="bg1">
                    <a:lumMod val="50000"/>
                  </a:schemeClr>
                </a:solidFill>
              </a:ln>
            </c:spPr>
            <c:extLst>
              <c:ext xmlns:c16="http://schemas.microsoft.com/office/drawing/2014/chart" uri="{C3380CC4-5D6E-409C-BE32-E72D297353CC}">
                <c16:uniqueId val="{00000000-F102-4742-9E5B-BB5E00E23BF4}"/>
              </c:ext>
            </c:extLst>
          </c:dPt>
          <c:dLbls>
            <c:dLbl>
              <c:idx val="0"/>
              <c:layout>
                <c:manualLayout>
                  <c:x val="-0.13615121643888525"/>
                  <c:y val="0.22003741256576093"/>
                </c:manualLayout>
              </c:layout>
              <c:numFmt formatCode="0.0%" sourceLinked="0"/>
              <c:spPr>
                <a:noFill/>
                <a:ln>
                  <a:noFill/>
                </a:ln>
                <a:effectLst/>
              </c:spPr>
              <c:txPr>
                <a:bodyPr wrap="square" lIns="38100" tIns="19050" rIns="38100" bIns="19050" anchor="ctr">
                  <a:noAutofit/>
                </a:bodyPr>
                <a:lstStyle/>
                <a:p>
                  <a:pPr>
                    <a:defRPr sz="1000" b="1">
                      <a:solidFill>
                        <a:schemeClr val="tx1"/>
                      </a:solidFill>
                    </a:defRPr>
                  </a:pPr>
                  <a:endParaRPr lang="ja-JP"/>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1238010082791306"/>
                      <c:h val="0.27506559999095986"/>
                    </c:manualLayout>
                  </c15:layout>
                </c:ext>
                <c:ext xmlns:c16="http://schemas.microsoft.com/office/drawing/2014/chart" uri="{C3380CC4-5D6E-409C-BE32-E72D297353CC}">
                  <c16:uniqueId val="{00000000-F102-4742-9E5B-BB5E00E23BF4}"/>
                </c:ext>
              </c:extLst>
            </c:dLbl>
            <c:dLbl>
              <c:idx val="1"/>
              <c:layout>
                <c:manualLayout>
                  <c:x val="0.21709473935464746"/>
                  <c:y val="-0.19362248809365681"/>
                </c:manualLayout>
              </c:layout>
              <c:numFmt formatCode="0.0%" sourceLinked="0"/>
              <c:spPr>
                <a:noFill/>
                <a:ln>
                  <a:noFill/>
                </a:ln>
                <a:effectLst/>
              </c:spPr>
              <c:txPr>
                <a:bodyPr wrap="square" lIns="38100" tIns="19050" rIns="38100" bIns="19050" anchor="ctr">
                  <a:noAutofit/>
                </a:bodyPr>
                <a:lstStyle/>
                <a:p>
                  <a:pPr>
                    <a:defRPr sz="1000" b="1">
                      <a:solidFill>
                        <a:schemeClr val="bg1"/>
                      </a:solidFill>
                    </a:defRPr>
                  </a:pPr>
                  <a:endParaRPr lang="ja-JP"/>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7884437698628872"/>
                      <c:h val="0.29300466085993548"/>
                    </c:manualLayout>
                  </c15:layout>
                </c:ext>
                <c:ext xmlns:c16="http://schemas.microsoft.com/office/drawing/2014/chart" uri="{C3380CC4-5D6E-409C-BE32-E72D297353CC}">
                  <c16:uniqueId val="{00000001-F102-4742-9E5B-BB5E00E23BF4}"/>
                </c:ext>
              </c:extLst>
            </c:dLbl>
            <c:numFmt formatCode="0.0%" sourceLinked="0"/>
            <c:spPr>
              <a:noFill/>
              <a:ln>
                <a:noFill/>
              </a:ln>
              <a:effectLst/>
            </c:spPr>
            <c:txPr>
              <a:bodyPr wrap="square" lIns="38100" tIns="19050" rIns="38100" bIns="19050" anchor="ctr">
                <a:spAutoFit/>
              </a:bodyPr>
              <a:lstStyle/>
              <a:p>
                <a:pPr>
                  <a:defRPr sz="1000" b="1">
                    <a:solidFill>
                      <a:schemeClr val="bg1"/>
                    </a:solidFill>
                  </a:defRPr>
                </a:pPr>
                <a:endParaRPr lang="ja-JP"/>
              </a:p>
            </c:txPr>
            <c:dLblPos val="bestFit"/>
            <c:showLegendKey val="0"/>
            <c:showVal val="0"/>
            <c:showCatName val="1"/>
            <c:showSerName val="0"/>
            <c:showPercent val="1"/>
            <c:showBubbleSize val="0"/>
            <c:separator>
</c:separator>
            <c:showLeaderLines val="1"/>
            <c:extLst>
              <c:ext xmlns:c15="http://schemas.microsoft.com/office/drawing/2012/chart" uri="{CE6537A1-D6FC-4f65-9D91-7224C49458BB}"/>
            </c:extLst>
          </c:dLbls>
          <c:cat>
            <c:strRef>
              <c:f>Sheet1!$A$2:$A$3</c:f>
              <c:strCache>
                <c:ptCount val="2"/>
                <c:pt idx="0">
                  <c:v>在籍している</c:v>
                </c:pt>
                <c:pt idx="1">
                  <c:v>在籍していない</c:v>
                </c:pt>
              </c:strCache>
            </c:strRef>
          </c:cat>
          <c:val>
            <c:numRef>
              <c:f>Sheet1!$B$2:$B$3</c:f>
              <c:numCache>
                <c:formatCode>General</c:formatCode>
                <c:ptCount val="2"/>
                <c:pt idx="0" formatCode="0.0;_倇">
                  <c:v>11.5</c:v>
                </c:pt>
                <c:pt idx="1">
                  <c:v>88.5</c:v>
                </c:pt>
              </c:numCache>
            </c:numRef>
          </c:val>
          <c:extLst>
            <c:ext xmlns:c16="http://schemas.microsoft.com/office/drawing/2014/chart" uri="{C3380CC4-5D6E-409C-BE32-E72D297353CC}">
              <c16:uniqueId val="{00000004-F102-4742-9E5B-BB5E00E23BF4}"/>
            </c:ext>
          </c:extLst>
        </c:ser>
        <c:dLbls>
          <c:dLblPos val="bestFit"/>
          <c:showLegendKey val="0"/>
          <c:showVal val="0"/>
          <c:showCatName val="1"/>
          <c:showSerName val="0"/>
          <c:showPercent val="0"/>
          <c:showBubbleSize val="0"/>
          <c:showLeaderLines val="1"/>
        </c:dLbls>
        <c:firstSliceAng val="0"/>
      </c:pieChart>
    </c:plotArea>
    <c:plotVisOnly val="1"/>
    <c:dispBlanksAs val="zero"/>
    <c:showDLblsOverMax val="0"/>
  </c:chart>
  <c:spPr>
    <a:ln>
      <a:noFill/>
    </a:ln>
  </c:spPr>
  <c:txPr>
    <a:bodyPr/>
    <a:lstStyle/>
    <a:p>
      <a:pPr>
        <a:defRPr sz="1800"/>
      </a:pPr>
      <a:endParaRPr lang="ja-JP"/>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はい</c:v>
                </c:pt>
              </c:strCache>
            </c:strRef>
          </c:tx>
          <c:spPr>
            <a:solidFill>
              <a:srgbClr val="00B0F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General</c:formatCode>
                <c:ptCount val="1"/>
                <c:pt idx="0">
                  <c:v>0.214</c:v>
                </c:pt>
              </c:numCache>
            </c:numRef>
          </c:val>
          <c:extLst>
            <c:ext xmlns:c16="http://schemas.microsoft.com/office/drawing/2014/chart" uri="{C3380CC4-5D6E-409C-BE32-E72D297353CC}">
              <c16:uniqueId val="{00000000-6EB8-4CEF-BF33-DB6141380D85}"/>
            </c:ext>
          </c:extLst>
        </c:ser>
        <c:ser>
          <c:idx val="1"/>
          <c:order val="1"/>
          <c:tx>
            <c:strRef>
              <c:f>Sheet1!$C$1</c:f>
              <c:strCache>
                <c:ptCount val="1"/>
                <c:pt idx="0">
                  <c:v>いいえ</c:v>
                </c:pt>
              </c:strCache>
            </c:strRef>
          </c:tx>
          <c:spPr>
            <a:solidFill>
              <a:schemeClr val="accent6">
                <a:lumMod val="40000"/>
                <a:lumOff val="60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General</c:formatCode>
                <c:ptCount val="1"/>
                <c:pt idx="0">
                  <c:v>0.219</c:v>
                </c:pt>
              </c:numCache>
            </c:numRef>
          </c:val>
          <c:extLst>
            <c:ext xmlns:c16="http://schemas.microsoft.com/office/drawing/2014/chart" uri="{C3380CC4-5D6E-409C-BE32-E72D297353CC}">
              <c16:uniqueId val="{00000001-6EB8-4CEF-BF33-DB6141380D85}"/>
            </c:ext>
          </c:extLst>
        </c:ser>
        <c:ser>
          <c:idx val="2"/>
          <c:order val="2"/>
          <c:tx>
            <c:strRef>
              <c:f>Sheet1!$D$1</c:f>
              <c:strCache>
                <c:ptCount val="1"/>
                <c:pt idx="0">
                  <c:v>現時点ではわからない</c:v>
                </c:pt>
              </c:strCache>
            </c:strRef>
          </c:tx>
          <c:spPr>
            <a:solidFill>
              <a:schemeClr val="accent3"/>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Sheet1!$D$2</c:f>
              <c:numCache>
                <c:formatCode>General</c:formatCode>
                <c:ptCount val="1"/>
                <c:pt idx="0">
                  <c:v>0.56799999999999995</c:v>
                </c:pt>
              </c:numCache>
            </c:numRef>
          </c:val>
          <c:extLst>
            <c:ext xmlns:c16="http://schemas.microsoft.com/office/drawing/2014/chart" uri="{C3380CC4-5D6E-409C-BE32-E72D297353CC}">
              <c16:uniqueId val="{00000002-6EB8-4CEF-BF33-DB6141380D85}"/>
            </c:ext>
          </c:extLst>
        </c:ser>
        <c:dLbls>
          <c:dLblPos val="ctr"/>
          <c:showLegendKey val="0"/>
          <c:showVal val="1"/>
          <c:showCatName val="0"/>
          <c:showSerName val="0"/>
          <c:showPercent val="0"/>
          <c:showBubbleSize val="0"/>
        </c:dLbls>
        <c:gapWidth val="150"/>
        <c:overlap val="100"/>
        <c:axId val="413814400"/>
        <c:axId val="413795680"/>
      </c:barChart>
      <c:catAx>
        <c:axId val="413814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13795680"/>
        <c:crosses val="autoZero"/>
        <c:auto val="1"/>
        <c:lblAlgn val="ctr"/>
        <c:lblOffset val="100"/>
        <c:noMultiLvlLbl val="0"/>
      </c:catAx>
      <c:valAx>
        <c:axId val="4137956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413814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受講・開催している</c:v>
                </c:pt>
              </c:strCache>
            </c:strRef>
          </c:tx>
          <c:spPr>
            <a:solidFill>
              <a:srgbClr val="00B0F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General</c:formatCode>
                <c:ptCount val="1"/>
                <c:pt idx="0">
                  <c:v>4.7E-2</c:v>
                </c:pt>
              </c:numCache>
            </c:numRef>
          </c:val>
          <c:extLst>
            <c:ext xmlns:c16="http://schemas.microsoft.com/office/drawing/2014/chart" uri="{C3380CC4-5D6E-409C-BE32-E72D297353CC}">
              <c16:uniqueId val="{00000000-C10F-4F1C-A50D-069D6342FDD6}"/>
            </c:ext>
          </c:extLst>
        </c:ser>
        <c:ser>
          <c:idx val="1"/>
          <c:order val="1"/>
          <c:tx>
            <c:strRef>
              <c:f>Sheet1!$C$1</c:f>
              <c:strCache>
                <c:ptCount val="1"/>
                <c:pt idx="0">
                  <c:v>受講・開催していない</c:v>
                </c:pt>
              </c:strCache>
            </c:strRef>
          </c:tx>
          <c:spPr>
            <a:solidFill>
              <a:schemeClr val="accent6">
                <a:lumMod val="40000"/>
                <a:lumOff val="60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General</c:formatCode>
                <c:ptCount val="1"/>
                <c:pt idx="0">
                  <c:v>0.95299999999999996</c:v>
                </c:pt>
              </c:numCache>
            </c:numRef>
          </c:val>
          <c:extLst>
            <c:ext xmlns:c16="http://schemas.microsoft.com/office/drawing/2014/chart" uri="{C3380CC4-5D6E-409C-BE32-E72D297353CC}">
              <c16:uniqueId val="{00000001-C10F-4F1C-A50D-069D6342FDD6}"/>
            </c:ext>
          </c:extLst>
        </c:ser>
        <c:dLbls>
          <c:dLblPos val="ctr"/>
          <c:showLegendKey val="0"/>
          <c:showVal val="1"/>
          <c:showCatName val="0"/>
          <c:showSerName val="0"/>
          <c:showPercent val="0"/>
          <c:showBubbleSize val="0"/>
        </c:dLbls>
        <c:gapWidth val="150"/>
        <c:overlap val="100"/>
        <c:axId val="413814400"/>
        <c:axId val="413795680"/>
      </c:barChart>
      <c:catAx>
        <c:axId val="413814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13795680"/>
        <c:crosses val="autoZero"/>
        <c:auto val="1"/>
        <c:lblAlgn val="ctr"/>
        <c:lblOffset val="100"/>
        <c:noMultiLvlLbl val="0"/>
      </c:catAx>
      <c:valAx>
        <c:axId val="4137956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413814400"/>
        <c:crosses val="autoZero"/>
        <c:crossBetween val="between"/>
      </c:valAx>
      <c:spPr>
        <a:noFill/>
        <a:ln>
          <a:noFill/>
        </a:ln>
        <a:effectLst/>
      </c:spPr>
    </c:plotArea>
    <c:legend>
      <c:legendPos val="b"/>
      <c:layout>
        <c:manualLayout>
          <c:xMode val="edge"/>
          <c:yMode val="edge"/>
          <c:x val="0.26959780978760822"/>
          <c:y val="0.81318758887727649"/>
          <c:w val="0.46693875264061779"/>
          <c:h val="0.1781088628848493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23227122388558141"/>
          <c:y val="4.5899213619441999E-2"/>
          <c:w val="0.48978235041005985"/>
          <c:h val="0.83073123631851209"/>
        </c:manualLayout>
      </c:layout>
      <c:pieChart>
        <c:varyColors val="1"/>
        <c:ser>
          <c:idx val="0"/>
          <c:order val="0"/>
          <c:spPr>
            <a:ln>
              <a:solidFill>
                <a:schemeClr val="bg1">
                  <a:lumMod val="50000"/>
                </a:schemeClr>
              </a:solidFill>
            </a:ln>
          </c:spPr>
          <c:dPt>
            <c:idx val="0"/>
            <c:bubble3D val="0"/>
            <c:spPr>
              <a:solidFill>
                <a:schemeClr val="accent1">
                  <a:tint val="65000"/>
                </a:schemeClr>
              </a:solidFill>
              <a:ln>
                <a:solidFill>
                  <a:schemeClr val="bg1">
                    <a:lumMod val="50000"/>
                  </a:schemeClr>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EAB9-4D5E-B4A7-B4CB3E322DDA}"/>
              </c:ext>
            </c:extLst>
          </c:dPt>
          <c:dPt>
            <c:idx val="1"/>
            <c:bubble3D val="0"/>
            <c:spPr>
              <a:solidFill>
                <a:schemeClr val="accent1"/>
              </a:solidFill>
              <a:ln>
                <a:solidFill>
                  <a:schemeClr val="bg1">
                    <a:lumMod val="50000"/>
                  </a:schemeClr>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EAB9-4D5E-B4A7-B4CB3E322DDA}"/>
              </c:ext>
            </c:extLst>
          </c:dPt>
          <c:dPt>
            <c:idx val="2"/>
            <c:bubble3D val="0"/>
            <c:spPr>
              <a:solidFill>
                <a:schemeClr val="accent1">
                  <a:shade val="65000"/>
                </a:schemeClr>
              </a:solidFill>
              <a:ln>
                <a:solidFill>
                  <a:schemeClr val="bg1">
                    <a:lumMod val="50000"/>
                  </a:schemeClr>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EAB9-4D5E-B4A7-B4CB3E322DDA}"/>
              </c:ext>
            </c:extLst>
          </c:dPt>
          <c:dLbls>
            <c:dLbl>
              <c:idx val="0"/>
              <c:layout>
                <c:manualLayout>
                  <c:x val="-0.20700210760884127"/>
                  <c:y val="0.13235806218389487"/>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000" b="1" i="0" u="none" strike="noStrike" kern="1200" spc="0" baseline="0">
                      <a:solidFill>
                        <a:schemeClr val="tx1"/>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3523495751690654"/>
                      <c:h val="0.19782603770164944"/>
                    </c:manualLayout>
                  </c15:layout>
                </c:ext>
                <c:ext xmlns:c16="http://schemas.microsoft.com/office/drawing/2014/chart" uri="{C3380CC4-5D6E-409C-BE32-E72D297353CC}">
                  <c16:uniqueId val="{00000001-EAB9-4D5E-B4A7-B4CB3E322DDA}"/>
                </c:ext>
              </c:extLst>
            </c:dLbl>
            <c:dLbl>
              <c:idx val="1"/>
              <c:layout>
                <c:manualLayout>
                  <c:x val="0.19083572046815905"/>
                  <c:y val="-0.26986361934746145"/>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000" b="1" i="0" u="none" strike="noStrike" kern="1200" spc="0" baseline="0">
                      <a:solidFill>
                        <a:schemeClr val="bg1"/>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16687762276754392"/>
                      <c:h val="0.32468409387717945"/>
                    </c:manualLayout>
                  </c15:layout>
                </c:ext>
                <c:ext xmlns:c16="http://schemas.microsoft.com/office/drawing/2014/chart" uri="{C3380CC4-5D6E-409C-BE32-E72D297353CC}">
                  <c16:uniqueId val="{00000003-EAB9-4D5E-B4A7-B4CB3E322DDA}"/>
                </c:ext>
              </c:extLst>
            </c:dLbl>
            <c:dLbl>
              <c:idx val="2"/>
              <c:layout>
                <c:manualLayout>
                  <c:x val="-7.5597685426019051E-2"/>
                  <c:y val="1.1067190920371997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tx1"/>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EAB9-4D5E-B4A7-B4CB3E322DD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tx1"/>
                    </a:solidFill>
                    <a:latin typeface="+mn-lt"/>
                    <a:ea typeface="+mn-ea"/>
                    <a:cs typeface="+mn-cs"/>
                  </a:defRPr>
                </a:pPr>
                <a:endParaRPr lang="ja-JP"/>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Sheet1!$A$1:$C$1</c:f>
              <c:strCache>
                <c:ptCount val="3"/>
                <c:pt idx="0">
                  <c:v>在籍している</c:v>
                </c:pt>
                <c:pt idx="1">
                  <c:v>在籍していない</c:v>
                </c:pt>
                <c:pt idx="2">
                  <c:v>無回答</c:v>
                </c:pt>
              </c:strCache>
            </c:strRef>
          </c:cat>
          <c:val>
            <c:numRef>
              <c:f>Sheet1!$A$2:$C$2</c:f>
              <c:numCache>
                <c:formatCode>0.0%</c:formatCode>
                <c:ptCount val="3"/>
                <c:pt idx="0">
                  <c:v>0.375</c:v>
                </c:pt>
                <c:pt idx="1">
                  <c:v>0.54700000000000004</c:v>
                </c:pt>
                <c:pt idx="2">
                  <c:v>7.8E-2</c:v>
                </c:pt>
              </c:numCache>
            </c:numRef>
          </c:val>
          <c:extLst>
            <c:ext xmlns:c16="http://schemas.microsoft.com/office/drawing/2014/chart" uri="{C3380CC4-5D6E-409C-BE32-E72D297353CC}">
              <c16:uniqueId val="{00000006-EAB9-4D5E-B4A7-B4CB3E322DDA}"/>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zero"/>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23271018907765254"/>
          <c:y val="6.2741386762593943E-2"/>
          <c:w val="0.4901401581387102"/>
          <c:h val="0.89852344501610404"/>
        </c:manualLayout>
      </c:layout>
      <c:pieChart>
        <c:varyColors val="1"/>
        <c:ser>
          <c:idx val="0"/>
          <c:order val="0"/>
          <c:tx>
            <c:strRef>
              <c:f>Sheet1!$B$1</c:f>
              <c:strCache>
                <c:ptCount val="1"/>
                <c:pt idx="0">
                  <c:v>列1</c:v>
                </c:pt>
              </c:strCache>
            </c:strRef>
          </c:tx>
          <c:spPr>
            <a:solidFill>
              <a:schemeClr val="accent1"/>
            </a:solidFill>
            <a:ln>
              <a:solidFill>
                <a:schemeClr val="bg1">
                  <a:lumMod val="50000"/>
                </a:schemeClr>
              </a:solidFill>
            </a:ln>
          </c:spPr>
          <c:dPt>
            <c:idx val="0"/>
            <c:bubble3D val="0"/>
            <c:spPr>
              <a:solidFill>
                <a:schemeClr val="accent1">
                  <a:lumMod val="40000"/>
                  <a:lumOff val="60000"/>
                </a:schemeClr>
              </a:solidFill>
              <a:ln>
                <a:solidFill>
                  <a:schemeClr val="bg1">
                    <a:lumMod val="50000"/>
                  </a:schemeClr>
                </a:solidFill>
              </a:ln>
            </c:spPr>
            <c:extLst>
              <c:ext xmlns:c16="http://schemas.microsoft.com/office/drawing/2014/chart" uri="{C3380CC4-5D6E-409C-BE32-E72D297353CC}">
                <c16:uniqueId val="{00000000-DB00-4335-A1DF-55CB2859B041}"/>
              </c:ext>
            </c:extLst>
          </c:dPt>
          <c:dLbls>
            <c:dLbl>
              <c:idx val="0"/>
              <c:layout>
                <c:manualLayout>
                  <c:x val="-0.15390988893402188"/>
                  <c:y val="0.15747523389244433"/>
                </c:manualLayout>
              </c:layout>
              <c:numFmt formatCode="0.0%" sourceLinked="0"/>
              <c:spPr>
                <a:noFill/>
                <a:ln>
                  <a:noFill/>
                </a:ln>
                <a:effectLst/>
              </c:spPr>
              <c:txPr>
                <a:bodyPr wrap="square" lIns="38100" tIns="19050" rIns="38100" bIns="19050" anchor="ctr">
                  <a:noAutofit/>
                </a:bodyPr>
                <a:lstStyle/>
                <a:p>
                  <a:pPr>
                    <a:defRPr sz="1000" b="1"/>
                  </a:pPr>
                  <a:endParaRPr lang="ja-JP"/>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5668961826683018"/>
                      <c:h val="0.22819261612952035"/>
                    </c:manualLayout>
                  </c15:layout>
                </c:ext>
                <c:ext xmlns:c16="http://schemas.microsoft.com/office/drawing/2014/chart" uri="{C3380CC4-5D6E-409C-BE32-E72D297353CC}">
                  <c16:uniqueId val="{00000000-DB00-4335-A1DF-55CB2859B041}"/>
                </c:ext>
              </c:extLst>
            </c:dLbl>
            <c:dLbl>
              <c:idx val="1"/>
              <c:layout>
                <c:manualLayout>
                  <c:x val="0.23594930643481038"/>
                  <c:y val="-0.24981394919200792"/>
                </c:manualLayout>
              </c:layout>
              <c:numFmt formatCode="0.0%" sourceLinked="0"/>
              <c:spPr>
                <a:noFill/>
                <a:ln>
                  <a:noFill/>
                </a:ln>
                <a:effectLst/>
              </c:spPr>
              <c:txPr>
                <a:bodyPr wrap="square" lIns="38100" tIns="19050" rIns="38100" bIns="19050" anchor="ctr">
                  <a:noAutofit/>
                </a:bodyPr>
                <a:lstStyle/>
                <a:p>
                  <a:pPr>
                    <a:defRPr sz="1000" b="1">
                      <a:solidFill>
                        <a:schemeClr val="bg1"/>
                      </a:solidFill>
                    </a:defRPr>
                  </a:pPr>
                  <a:endParaRPr lang="ja-JP"/>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536337894779393"/>
                      <c:h val="0.21618247843849298"/>
                    </c:manualLayout>
                  </c15:layout>
                </c:ext>
                <c:ext xmlns:c16="http://schemas.microsoft.com/office/drawing/2014/chart" uri="{C3380CC4-5D6E-409C-BE32-E72D297353CC}">
                  <c16:uniqueId val="{00000001-DB00-4335-A1DF-55CB2859B041}"/>
                </c:ext>
              </c:extLst>
            </c:dLbl>
            <c:numFmt formatCode="0.0%" sourceLinked="0"/>
            <c:spPr>
              <a:noFill/>
              <a:ln>
                <a:noFill/>
              </a:ln>
              <a:effectLst/>
            </c:spPr>
            <c:txPr>
              <a:bodyPr wrap="square" lIns="38100" tIns="19050" rIns="38100" bIns="19050" anchor="ctr">
                <a:spAutoFit/>
              </a:bodyPr>
              <a:lstStyle/>
              <a:p>
                <a:pPr>
                  <a:defRPr sz="1000" b="1"/>
                </a:pPr>
                <a:endParaRPr lang="ja-JP"/>
              </a:p>
            </c:txPr>
            <c:dLblPos val="bestFit"/>
            <c:showLegendKey val="0"/>
            <c:showVal val="0"/>
            <c:showCatName val="1"/>
            <c:showSerName val="0"/>
            <c:showPercent val="1"/>
            <c:showBubbleSize val="0"/>
            <c:separator>
</c:separator>
            <c:showLeaderLines val="1"/>
            <c:extLst>
              <c:ext xmlns:c15="http://schemas.microsoft.com/office/drawing/2012/chart" uri="{CE6537A1-D6FC-4f65-9D91-7224C49458BB}"/>
            </c:extLst>
          </c:dLbls>
          <c:cat>
            <c:strRef>
              <c:f>Sheet1!$A$2:$A$3</c:f>
              <c:strCache>
                <c:ptCount val="2"/>
                <c:pt idx="0">
                  <c:v>在籍している</c:v>
                </c:pt>
                <c:pt idx="1">
                  <c:v>在籍していない</c:v>
                </c:pt>
              </c:strCache>
            </c:strRef>
          </c:cat>
          <c:val>
            <c:numRef>
              <c:f>Sheet1!$B$2:$B$3</c:f>
              <c:numCache>
                <c:formatCode>0.0_ </c:formatCode>
                <c:ptCount val="2"/>
                <c:pt idx="0" formatCode="0.0;_倇">
                  <c:v>15.6</c:v>
                </c:pt>
                <c:pt idx="1">
                  <c:v>84.4</c:v>
                </c:pt>
              </c:numCache>
            </c:numRef>
          </c:val>
          <c:extLst>
            <c:ext xmlns:c16="http://schemas.microsoft.com/office/drawing/2014/chart" uri="{C3380CC4-5D6E-409C-BE32-E72D297353CC}">
              <c16:uniqueId val="{00000004-DB00-4335-A1DF-55CB2859B041}"/>
            </c:ext>
          </c:extLst>
        </c:ser>
        <c:dLbls>
          <c:dLblPos val="bestFit"/>
          <c:showLegendKey val="0"/>
          <c:showVal val="1"/>
          <c:showCatName val="0"/>
          <c:showSerName val="0"/>
          <c:showPercent val="0"/>
          <c:showBubbleSize val="0"/>
          <c:showLeaderLines val="1"/>
        </c:dLbls>
        <c:firstSliceAng val="0"/>
      </c:pieChart>
    </c:plotArea>
    <c:plotVisOnly val="1"/>
    <c:dispBlanksAs val="zero"/>
    <c:showDLblsOverMax val="0"/>
  </c:chart>
  <c:spPr>
    <a:ln>
      <a:noFill/>
    </a:ln>
  </c:spPr>
  <c:txPr>
    <a:bodyPr/>
    <a:lstStyle/>
    <a:p>
      <a:pPr>
        <a:defRPr sz="1800"/>
      </a:pPr>
      <a:endParaRPr lang="ja-JP"/>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利用している</c:v>
                </c:pt>
              </c:strCache>
            </c:strRef>
          </c:tx>
          <c:spPr>
            <a:solidFill>
              <a:schemeClr val="accent5"/>
            </a:solidFill>
            <a:ln>
              <a:noFill/>
            </a:ln>
            <a:effectLst/>
          </c:spPr>
          <c:invertIfNegative val="0"/>
          <c:dLbls>
            <c:dLbl>
              <c:idx val="3"/>
              <c:layout>
                <c:manualLayout>
                  <c:x val="1.6307782606168102E-2"/>
                  <c:y val="1.4721838227608453E-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52E-4210-B686-DD742666DB62}"/>
                </c:ext>
              </c:extLst>
            </c:dLbl>
            <c:dLbl>
              <c:idx val="4"/>
              <c:layout>
                <c:manualLayout>
                  <c:x val="7.412628457349137E-3"/>
                  <c:y val="2.2082757341412677E-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52E-4210-B686-DD742666DB62}"/>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翻訳機器・アプリ</c:v>
                </c:pt>
                <c:pt idx="1">
                  <c:v>独自に契約している遠隔医療通訳サービス</c:v>
                </c:pt>
                <c:pt idx="2">
                  <c:v>大阪府の遠隔医療通訳サービス</c:v>
                </c:pt>
                <c:pt idx="3">
                  <c:v>国の希少言語サービス</c:v>
                </c:pt>
                <c:pt idx="4">
                  <c:v>その他</c:v>
                </c:pt>
                <c:pt idx="5">
                  <c:v>導入している環境整備（多言語対応にかかるもの）はない</c:v>
                </c:pt>
              </c:strCache>
            </c:strRef>
          </c:cat>
          <c:val>
            <c:numRef>
              <c:f>Sheet1!$B$2:$B$7</c:f>
              <c:numCache>
                <c:formatCode>General</c:formatCode>
                <c:ptCount val="6"/>
                <c:pt idx="0">
                  <c:v>0.58899999999999997</c:v>
                </c:pt>
                <c:pt idx="1">
                  <c:v>0.12</c:v>
                </c:pt>
                <c:pt idx="2">
                  <c:v>0.27600000000000002</c:v>
                </c:pt>
                <c:pt idx="3">
                  <c:v>3.1E-2</c:v>
                </c:pt>
                <c:pt idx="4">
                  <c:v>7.2999999999999995E-2</c:v>
                </c:pt>
                <c:pt idx="5">
                  <c:v>0.33900000000000002</c:v>
                </c:pt>
              </c:numCache>
            </c:numRef>
          </c:val>
          <c:extLst>
            <c:ext xmlns:c16="http://schemas.microsoft.com/office/drawing/2014/chart" uri="{C3380CC4-5D6E-409C-BE32-E72D297353CC}">
              <c16:uniqueId val="{00000000-8AFC-4919-9A20-729AF1E6E6E6}"/>
            </c:ext>
          </c:extLst>
        </c:ser>
        <c:dLbls>
          <c:showLegendKey val="0"/>
          <c:showVal val="0"/>
          <c:showCatName val="0"/>
          <c:showSerName val="0"/>
          <c:showPercent val="0"/>
          <c:showBubbleSize val="0"/>
        </c:dLbls>
        <c:gapWidth val="50"/>
        <c:overlap val="100"/>
        <c:axId val="2065196224"/>
        <c:axId val="2065196640"/>
      </c:barChart>
      <c:catAx>
        <c:axId val="206519622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ja-JP"/>
          </a:p>
        </c:txPr>
        <c:crossAx val="2065196640"/>
        <c:crosses val="autoZero"/>
        <c:auto val="1"/>
        <c:lblAlgn val="ctr"/>
        <c:lblOffset val="100"/>
        <c:noMultiLvlLbl val="0"/>
      </c:catAx>
      <c:valAx>
        <c:axId val="2065196640"/>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2065196224"/>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445355854027017"/>
          <c:y val="0.13699221049418667"/>
          <c:w val="0.48538813339742826"/>
          <c:h val="0.6728282976145612"/>
        </c:manualLayout>
      </c:layout>
      <c:barChart>
        <c:barDir val="bar"/>
        <c:grouping val="stacked"/>
        <c:varyColors val="0"/>
        <c:ser>
          <c:idx val="0"/>
          <c:order val="0"/>
          <c:tx>
            <c:strRef>
              <c:f>Sheet1!$B$1</c:f>
              <c:strCache>
                <c:ptCount val="1"/>
                <c:pt idx="0">
                  <c:v>利用している又は利用する予定</c:v>
                </c:pt>
              </c:strCache>
            </c:strRef>
          </c:tx>
          <c:spPr>
            <a:solidFill>
              <a:schemeClr val="accent5"/>
            </a:solidFill>
            <a:ln>
              <a:noFill/>
            </a:ln>
            <a:effectLst/>
          </c:spPr>
          <c:invertIfNegative val="0"/>
          <c:dLbls>
            <c:dLbl>
              <c:idx val="2"/>
              <c:layout>
                <c:manualLayout>
                  <c:x val="1.1860205531758618E-2"/>
                  <c:y val="-5.039352421411952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B15-4E26-9068-04DC7DEB901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独自に契約している遠隔医療通訳サービス</c:v>
                </c:pt>
                <c:pt idx="1">
                  <c:v>大阪府の遠隔医療通訳サービス（ベトナム語・タイ語・フランス語）</c:v>
                </c:pt>
                <c:pt idx="2">
                  <c:v>国の希少言語サービス</c:v>
                </c:pt>
                <c:pt idx="3">
                  <c:v>その他</c:v>
                </c:pt>
                <c:pt idx="4">
                  <c:v>どれも利用していない又は利用する予定がない</c:v>
                </c:pt>
              </c:strCache>
            </c:strRef>
          </c:cat>
          <c:val>
            <c:numRef>
              <c:f>Sheet1!$B$2:$B$6</c:f>
              <c:numCache>
                <c:formatCode>General</c:formatCode>
                <c:ptCount val="5"/>
                <c:pt idx="0">
                  <c:v>0.125</c:v>
                </c:pt>
                <c:pt idx="1">
                  <c:v>0.26</c:v>
                </c:pt>
                <c:pt idx="2">
                  <c:v>4.2000000000000003E-2</c:v>
                </c:pt>
                <c:pt idx="3">
                  <c:v>7.2999999999999995E-2</c:v>
                </c:pt>
                <c:pt idx="4">
                  <c:v>0.625</c:v>
                </c:pt>
              </c:numCache>
            </c:numRef>
          </c:val>
          <c:extLst>
            <c:ext xmlns:c16="http://schemas.microsoft.com/office/drawing/2014/chart" uri="{C3380CC4-5D6E-409C-BE32-E72D297353CC}">
              <c16:uniqueId val="{00000000-88E0-4FC7-BE0B-E110ACE5FDDC}"/>
            </c:ext>
          </c:extLst>
        </c:ser>
        <c:dLbls>
          <c:showLegendKey val="0"/>
          <c:showVal val="0"/>
          <c:showCatName val="0"/>
          <c:showSerName val="0"/>
          <c:showPercent val="0"/>
          <c:showBubbleSize val="0"/>
        </c:dLbls>
        <c:gapWidth val="50"/>
        <c:overlap val="100"/>
        <c:axId val="2065196224"/>
        <c:axId val="2065196640"/>
      </c:barChart>
      <c:catAx>
        <c:axId val="206519622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ja-JP"/>
          </a:p>
        </c:txPr>
        <c:crossAx val="2065196640"/>
        <c:crosses val="autoZero"/>
        <c:auto val="1"/>
        <c:lblAlgn val="ctr"/>
        <c:lblOffset val="100"/>
        <c:noMultiLvlLbl val="0"/>
      </c:catAx>
      <c:valAx>
        <c:axId val="2065196640"/>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2065196224"/>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受入れ可</c:v>
                </c:pt>
              </c:strCache>
            </c:strRef>
          </c:tx>
          <c:spPr>
            <a:solidFill>
              <a:schemeClr val="accent5"/>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紹介状あり</c:v>
                </c:pt>
                <c:pt idx="1">
                  <c:v>紹介状なし</c:v>
                </c:pt>
                <c:pt idx="2">
                  <c:v>ウォークイン（予約なしで直接来院）</c:v>
                </c:pt>
                <c:pt idx="3">
                  <c:v>救急</c:v>
                </c:pt>
              </c:strCache>
            </c:strRef>
          </c:cat>
          <c:val>
            <c:numRef>
              <c:f>Sheet1!$B$2:$B$5</c:f>
              <c:numCache>
                <c:formatCode>General</c:formatCode>
                <c:ptCount val="4"/>
                <c:pt idx="0">
                  <c:v>0.625</c:v>
                </c:pt>
                <c:pt idx="1">
                  <c:v>0.432</c:v>
                </c:pt>
                <c:pt idx="2">
                  <c:v>0.51600000000000001</c:v>
                </c:pt>
                <c:pt idx="3">
                  <c:v>0.42699999999999999</c:v>
                </c:pt>
              </c:numCache>
            </c:numRef>
          </c:val>
          <c:extLst>
            <c:ext xmlns:c16="http://schemas.microsoft.com/office/drawing/2014/chart" uri="{C3380CC4-5D6E-409C-BE32-E72D297353CC}">
              <c16:uniqueId val="{00000000-8AFC-4919-9A20-729AF1E6E6E6}"/>
            </c:ext>
          </c:extLst>
        </c:ser>
        <c:dLbls>
          <c:showLegendKey val="0"/>
          <c:showVal val="0"/>
          <c:showCatName val="0"/>
          <c:showSerName val="0"/>
          <c:showPercent val="0"/>
          <c:showBubbleSize val="0"/>
        </c:dLbls>
        <c:gapWidth val="70"/>
        <c:overlap val="100"/>
        <c:axId val="2065196224"/>
        <c:axId val="2065196640"/>
      </c:barChart>
      <c:catAx>
        <c:axId val="206519622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ja-JP"/>
          </a:p>
        </c:txPr>
        <c:crossAx val="2065196640"/>
        <c:crosses val="autoZero"/>
        <c:auto val="1"/>
        <c:lblAlgn val="ctr"/>
        <c:lblOffset val="100"/>
        <c:noMultiLvlLbl val="0"/>
      </c:catAx>
      <c:valAx>
        <c:axId val="2065196640"/>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2065196224"/>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pieChart>
        <c:varyColors val="1"/>
        <c:ser>
          <c:idx val="0"/>
          <c:order val="0"/>
          <c:tx>
            <c:strRef>
              <c:f>Sheet1!$B$1</c:f>
              <c:strCache>
                <c:ptCount val="1"/>
                <c:pt idx="0">
                  <c:v>売上高</c:v>
                </c:pt>
              </c:strCache>
            </c:strRef>
          </c:tx>
          <c:spPr>
            <a:ln>
              <a:solidFill>
                <a:schemeClr val="bg1">
                  <a:lumMod val="50000"/>
                </a:schemeClr>
              </a:solidFill>
            </a:ln>
          </c:spPr>
          <c:dLbls>
            <c:dLbl>
              <c:idx val="0"/>
              <c:layout>
                <c:manualLayout>
                  <c:x val="-5.374917080721105E-3"/>
                  <c:y val="9.8395943908855601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DC0F-4B17-926F-79487C586431}"/>
                </c:ext>
              </c:extLst>
            </c:dLbl>
            <c:dLbl>
              <c:idx val="1"/>
              <c:layout>
                <c:manualLayout>
                  <c:x val="-1.366156089851981E-2"/>
                  <c:y val="2.0874055260211997E-2"/>
                </c:manualLayout>
              </c:layout>
              <c:showLegendKey val="0"/>
              <c:showVal val="0"/>
              <c:showCatName val="1"/>
              <c:showSerName val="0"/>
              <c:showPercent val="1"/>
              <c:showBubbleSize val="0"/>
              <c:extLst>
                <c:ext xmlns:c15="http://schemas.microsoft.com/office/drawing/2012/chart" uri="{CE6537A1-D6FC-4f65-9D91-7224C49458BB}">
                  <c15:layout>
                    <c:manualLayout>
                      <c:w val="0.12679459877348334"/>
                      <c:h val="0.22835183996554442"/>
                    </c:manualLayout>
                  </c15:layout>
                </c:ext>
                <c:ext xmlns:c16="http://schemas.microsoft.com/office/drawing/2014/chart" uri="{C3380CC4-5D6E-409C-BE32-E72D297353CC}">
                  <c16:uniqueId val="{00000001-DC0F-4B17-926F-79487C586431}"/>
                </c:ext>
              </c:extLst>
            </c:dLbl>
            <c:dLbl>
              <c:idx val="2"/>
              <c:layout>
                <c:manualLayout>
                  <c:x val="1.0974610441976016E-2"/>
                  <c:y val="-0.10869879200978297"/>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DC0F-4B17-926F-79487C586431}"/>
                </c:ext>
              </c:extLst>
            </c:dLbl>
            <c:dLbl>
              <c:idx val="3"/>
              <c:layout>
                <c:manualLayout>
                  <c:x val="-1.9690889935225411E-2"/>
                  <c:y val="-2.264558166870477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C0F-4B17-926F-79487C586431}"/>
                </c:ext>
              </c:extLst>
            </c:dLbl>
            <c:dLbl>
              <c:idx val="4"/>
              <c:layout>
                <c:manualLayout>
                  <c:x val="0.16317071128482605"/>
                  <c:y val="-6.5343736749214273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6B9C-449E-8C68-EABFF2272763}"/>
                </c:ext>
              </c:extLst>
            </c:dLbl>
            <c:dLbl>
              <c:idx val="5"/>
              <c:layout>
                <c:manualLayout>
                  <c:x val="-6.4546968080955226E-4"/>
                  <c:y val="2.264558166870477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B9C-449E-8C68-EABFF2272763}"/>
                </c:ext>
              </c:extLst>
            </c:dLbl>
            <c:dLbl>
              <c:idx val="6"/>
              <c:layout>
                <c:manualLayout>
                  <c:x val="6.4478884849509588E-2"/>
                  <c:y val="0.1268152573447467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B420-4373-B883-BDE24F21D986}"/>
                </c:ext>
              </c:extLst>
            </c:dLbl>
            <c:numFmt formatCode="0.0%" sourceLinked="0"/>
            <c:spPr>
              <a:noFill/>
              <a:ln>
                <a:noFill/>
              </a:ln>
              <a:effectLst/>
            </c:spPr>
            <c:txPr>
              <a:bodyPr/>
              <a:lstStyle/>
              <a:p>
                <a:pPr>
                  <a:defRPr sz="1000" b="1">
                    <a:latin typeface="メイリオ" panose="020B0604030504040204" pitchFamily="50" charset="-128"/>
                    <a:ea typeface="メイリオ" panose="020B0604030504040204" pitchFamily="50" charset="-128"/>
                  </a:defRPr>
                </a:pPr>
                <a:endParaRPr lang="ja-JP"/>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Sheet1!$A$2:$A$8</c:f>
              <c:strCache>
                <c:ptCount val="7"/>
                <c:pt idx="0">
                  <c:v>1～5名</c:v>
                </c:pt>
                <c:pt idx="1">
                  <c:v>6～10名</c:v>
                </c:pt>
                <c:pt idx="2">
                  <c:v>11～30名</c:v>
                </c:pt>
                <c:pt idx="3">
                  <c:v>31～50名</c:v>
                </c:pt>
                <c:pt idx="4">
                  <c:v>51名～</c:v>
                </c:pt>
                <c:pt idx="5">
                  <c:v>不明</c:v>
                </c:pt>
                <c:pt idx="6">
                  <c:v>無回答</c:v>
                </c:pt>
              </c:strCache>
            </c:strRef>
          </c:cat>
          <c:val>
            <c:numRef>
              <c:f>Sheet1!$B$2:$B$8</c:f>
              <c:numCache>
                <c:formatCode>General</c:formatCode>
                <c:ptCount val="7"/>
                <c:pt idx="0">
                  <c:v>14.4</c:v>
                </c:pt>
                <c:pt idx="1">
                  <c:v>10.6</c:v>
                </c:pt>
                <c:pt idx="2" formatCode="0.0">
                  <c:v>20.2</c:v>
                </c:pt>
                <c:pt idx="3">
                  <c:v>6.7</c:v>
                </c:pt>
                <c:pt idx="4">
                  <c:v>38.5</c:v>
                </c:pt>
                <c:pt idx="5">
                  <c:v>1</c:v>
                </c:pt>
                <c:pt idx="6">
                  <c:v>8.6999999999999993</c:v>
                </c:pt>
              </c:numCache>
            </c:numRef>
          </c:val>
          <c:extLst>
            <c:ext xmlns:c16="http://schemas.microsoft.com/office/drawing/2014/chart" uri="{C3380CC4-5D6E-409C-BE32-E72D297353CC}">
              <c16:uniqueId val="{00000004-DC0F-4B17-926F-79487C586431}"/>
            </c:ext>
          </c:extLst>
        </c:ser>
        <c:dLbls>
          <c:showLegendKey val="0"/>
          <c:showVal val="0"/>
          <c:showCatName val="1"/>
          <c:showSerName val="0"/>
          <c:showPercent val="1"/>
          <c:showBubbleSize val="0"/>
          <c:showLeaderLines val="1"/>
        </c:dLbls>
        <c:firstSliceAng val="0"/>
      </c:pieChart>
    </c:plotArea>
    <c:plotVisOnly val="1"/>
    <c:dispBlanksAs val="zero"/>
    <c:showDLblsOverMax val="0"/>
  </c:chart>
  <c:spPr>
    <a:ln>
      <a:noFill/>
    </a:ln>
  </c:spPr>
  <c:txPr>
    <a:bodyPr/>
    <a:lstStyle/>
    <a:p>
      <a:pPr>
        <a:defRPr sz="1800"/>
      </a:pPr>
      <a:endParaRPr lang="ja-JP"/>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未収金発生件数</c:v>
                </c:pt>
              </c:strCache>
            </c:strRef>
          </c:tx>
          <c:spPr>
            <a:solidFill>
              <a:schemeClr val="accent1"/>
            </a:solidFill>
            <a:ln>
              <a:noFill/>
            </a:ln>
            <a:effectLst/>
          </c:spPr>
          <c:invertIfNegative val="0"/>
          <c:dLbls>
            <c:dLbl>
              <c:idx val="0"/>
              <c:layout>
                <c:manualLayout>
                  <c:x val="1.9255556415829975E-3"/>
                  <c:y val="-0.2437816182343944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0F6-49A4-803E-D5CB9E25467C}"/>
                </c:ext>
              </c:extLst>
            </c:dLbl>
            <c:dLbl>
              <c:idx val="1"/>
              <c:layout>
                <c:manualLayout>
                  <c:x val="1.9256189500312497E-3"/>
                  <c:y val="-0.1258227707016229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0F6-49A4-803E-D5CB9E25467C}"/>
                </c:ext>
              </c:extLst>
            </c:dLbl>
            <c:dLbl>
              <c:idx val="2"/>
              <c:layout>
                <c:manualLayout>
                  <c:x val="-6.7378246252150073E-3"/>
                  <c:y val="-0.1258227707016229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0F6-49A4-803E-D5CB9E25467C}"/>
                </c:ext>
              </c:extLst>
            </c:dLbl>
            <c:dLbl>
              <c:idx val="3"/>
              <c:layout>
                <c:manualLayout>
                  <c:x val="1.9256189500312497E-3"/>
                  <c:y val="-8.650315485736577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0F6-49A4-803E-D5CB9E25467C}"/>
                </c:ext>
              </c:extLst>
            </c:dLbl>
            <c:dLbl>
              <c:idx val="4"/>
              <c:layout>
                <c:manualLayout>
                  <c:x val="1.9255556415829179E-3"/>
                  <c:y val="-9.436707802621720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0F6-49A4-803E-D5CB9E25467C}"/>
                </c:ext>
              </c:extLst>
            </c:dLbl>
            <c:dLbl>
              <c:idx val="5"/>
              <c:layout>
                <c:manualLayout>
                  <c:x val="-1.5882680344384347E-16"/>
                  <c:y val="-7.077530851966297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F22-45F3-B700-06CB4990A2A9}"/>
                </c:ext>
              </c:extLst>
            </c:dLbl>
            <c:dLbl>
              <c:idx val="6"/>
              <c:layout>
                <c:manualLayout>
                  <c:x val="0"/>
                  <c:y val="-6.291138535081146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F22-45F3-B700-06CB4990A2A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5件以下</c:v>
                </c:pt>
                <c:pt idx="1">
                  <c:v>6～10件</c:v>
                </c:pt>
                <c:pt idx="2">
                  <c:v>11～20件</c:v>
                </c:pt>
                <c:pt idx="3">
                  <c:v>21～30件</c:v>
                </c:pt>
                <c:pt idx="4">
                  <c:v>31～50件</c:v>
                </c:pt>
                <c:pt idx="5">
                  <c:v>51～100件</c:v>
                </c:pt>
                <c:pt idx="6">
                  <c:v>101件以上</c:v>
                </c:pt>
              </c:strCache>
            </c:strRef>
          </c:cat>
          <c:val>
            <c:numRef>
              <c:f>Sheet1!$B$2:$B$8</c:f>
              <c:numCache>
                <c:formatCode>General</c:formatCode>
                <c:ptCount val="7"/>
                <c:pt idx="0">
                  <c:v>20</c:v>
                </c:pt>
                <c:pt idx="1">
                  <c:v>7</c:v>
                </c:pt>
                <c:pt idx="2">
                  <c:v>3</c:v>
                </c:pt>
                <c:pt idx="3">
                  <c:v>2</c:v>
                </c:pt>
                <c:pt idx="4">
                  <c:v>2</c:v>
                </c:pt>
                <c:pt idx="5">
                  <c:v>1</c:v>
                </c:pt>
                <c:pt idx="6">
                  <c:v>1</c:v>
                </c:pt>
              </c:numCache>
            </c:numRef>
          </c:val>
          <c:extLst>
            <c:ext xmlns:c16="http://schemas.microsoft.com/office/drawing/2014/chart" uri="{C3380CC4-5D6E-409C-BE32-E72D297353CC}">
              <c16:uniqueId val="{00000000-C0F6-49A4-803E-D5CB9E25467C}"/>
            </c:ext>
          </c:extLst>
        </c:ser>
        <c:dLbls>
          <c:showLegendKey val="0"/>
          <c:showVal val="0"/>
          <c:showCatName val="0"/>
          <c:showSerName val="0"/>
          <c:showPercent val="0"/>
          <c:showBubbleSize val="0"/>
        </c:dLbls>
        <c:gapWidth val="150"/>
        <c:overlap val="100"/>
        <c:axId val="1946446640"/>
        <c:axId val="1946453712"/>
      </c:barChart>
      <c:catAx>
        <c:axId val="194644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946453712"/>
        <c:crosses val="autoZero"/>
        <c:auto val="1"/>
        <c:lblAlgn val="ctr"/>
        <c:lblOffset val="100"/>
        <c:noMultiLvlLbl val="0"/>
      </c:catAx>
      <c:valAx>
        <c:axId val="1946453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6446640"/>
        <c:crosses val="autoZero"/>
        <c:crossBetween val="between"/>
      </c:valAx>
      <c:spPr>
        <a:noFill/>
        <a:ln>
          <a:noFill/>
        </a:ln>
        <a:effectLst/>
      </c:spPr>
    </c:plotArea>
    <c:legend>
      <c:legendPos val="b"/>
      <c:layout>
        <c:manualLayout>
          <c:xMode val="edge"/>
          <c:yMode val="edge"/>
          <c:x val="0.39692589842493609"/>
          <c:y val="0.81061381945175448"/>
          <c:w val="0.21047972274454524"/>
          <c:h val="0.1422026415351368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Reversed" id="21">
  <a:schemeClr val="accent1"/>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0.24033</cdr:x>
      <cdr:y>0.4121</cdr:y>
    </cdr:from>
    <cdr:to>
      <cdr:x>0.34608</cdr:x>
      <cdr:y>0.49574</cdr:y>
    </cdr:to>
    <cdr:sp macro="" textlink="">
      <cdr:nvSpPr>
        <cdr:cNvPr id="2" name="テキスト ボックス 16">
          <a:extLst xmlns:a="http://schemas.openxmlformats.org/drawingml/2006/main">
            <a:ext uri="{FF2B5EF4-FFF2-40B4-BE49-F238E27FC236}">
              <a16:creationId xmlns:a16="http://schemas.microsoft.com/office/drawing/2014/main" id="{D8882B70-C70B-4B96-9124-05D239570151}"/>
            </a:ext>
          </a:extLst>
        </cdr:cNvPr>
        <cdr:cNvSpPr txBox="1"/>
      </cdr:nvSpPr>
      <cdr:spPr>
        <a:xfrm xmlns:a="http://schemas.openxmlformats.org/drawingml/2006/main">
          <a:off x="1322325" y="1288995"/>
          <a:ext cx="581860"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en-US" altLang="ja-JP" sz="1100" dirty="0"/>
            <a:t>9,400</a:t>
          </a:r>
          <a:endParaRPr kumimoji="1" lang="ja-JP" altLang="en-US" sz="1100" dirty="0"/>
        </a:p>
      </cdr:txBody>
    </cdr:sp>
  </cdr:relSizeAnchor>
  <cdr:relSizeAnchor xmlns:cdr="http://schemas.openxmlformats.org/drawingml/2006/chartDrawing">
    <cdr:from>
      <cdr:x>0.33661</cdr:x>
      <cdr:y>0.37028</cdr:y>
    </cdr:from>
    <cdr:to>
      <cdr:x>0.44236</cdr:x>
      <cdr:y>0.45392</cdr:y>
    </cdr:to>
    <cdr:sp macro="" textlink="">
      <cdr:nvSpPr>
        <cdr:cNvPr id="3" name="テキスト ボックス 16">
          <a:extLst xmlns:a="http://schemas.openxmlformats.org/drawingml/2006/main">
            <a:ext uri="{FF2B5EF4-FFF2-40B4-BE49-F238E27FC236}">
              <a16:creationId xmlns:a16="http://schemas.microsoft.com/office/drawing/2014/main" id="{CC9FB114-A614-4A34-8F6B-64D6E63DA8EC}"/>
            </a:ext>
          </a:extLst>
        </cdr:cNvPr>
        <cdr:cNvSpPr txBox="1"/>
      </cdr:nvSpPr>
      <cdr:spPr>
        <a:xfrm xmlns:a="http://schemas.openxmlformats.org/drawingml/2006/main">
          <a:off x="1852116" y="1158186"/>
          <a:ext cx="581860"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11,114</a:t>
          </a:r>
          <a:endParaRPr kumimoji="1" lang="ja-JP" altLang="en-US" sz="1100" dirty="0"/>
        </a:p>
      </cdr:txBody>
    </cdr:sp>
  </cdr:relSizeAnchor>
  <cdr:relSizeAnchor xmlns:cdr="http://schemas.openxmlformats.org/drawingml/2006/chartDrawing">
    <cdr:from>
      <cdr:x>0.44712</cdr:x>
      <cdr:y>0.38677</cdr:y>
    </cdr:from>
    <cdr:to>
      <cdr:x>0.55288</cdr:x>
      <cdr:y>0.47041</cdr:y>
    </cdr:to>
    <cdr:sp macro="" textlink="">
      <cdr:nvSpPr>
        <cdr:cNvPr id="4" name="テキスト ボックス 16">
          <a:extLst xmlns:a="http://schemas.openxmlformats.org/drawingml/2006/main">
            <a:ext uri="{FF2B5EF4-FFF2-40B4-BE49-F238E27FC236}">
              <a16:creationId xmlns:a16="http://schemas.microsoft.com/office/drawing/2014/main" id="{730E1639-5AA3-4E7E-B6E0-AB9D9E1BD2B8}"/>
            </a:ext>
          </a:extLst>
        </cdr:cNvPr>
        <cdr:cNvSpPr txBox="1"/>
      </cdr:nvSpPr>
      <cdr:spPr>
        <a:xfrm xmlns:a="http://schemas.openxmlformats.org/drawingml/2006/main">
          <a:off x="2460153" y="1209766"/>
          <a:ext cx="581915"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10,568</a:t>
          </a:r>
          <a:endParaRPr kumimoji="1" lang="ja-JP" altLang="en-US" sz="1100" dirty="0"/>
        </a:p>
      </cdr:txBody>
    </cdr:sp>
  </cdr:relSizeAnchor>
  <cdr:relSizeAnchor xmlns:cdr="http://schemas.openxmlformats.org/drawingml/2006/chartDrawing">
    <cdr:from>
      <cdr:x>0.5541</cdr:x>
      <cdr:y>0.36242</cdr:y>
    </cdr:from>
    <cdr:to>
      <cdr:x>0.65985</cdr:x>
      <cdr:y>0.44605</cdr:y>
    </cdr:to>
    <cdr:sp macro="" textlink="">
      <cdr:nvSpPr>
        <cdr:cNvPr id="5" name="テキスト ボックス 16">
          <a:extLst xmlns:a="http://schemas.openxmlformats.org/drawingml/2006/main">
            <a:ext uri="{FF2B5EF4-FFF2-40B4-BE49-F238E27FC236}">
              <a16:creationId xmlns:a16="http://schemas.microsoft.com/office/drawing/2014/main" id="{44B9F2B9-CF6E-430E-B492-9170D94302E1}"/>
            </a:ext>
          </a:extLst>
        </cdr:cNvPr>
        <cdr:cNvSpPr txBox="1"/>
      </cdr:nvSpPr>
      <cdr:spPr>
        <a:xfrm xmlns:a="http://schemas.openxmlformats.org/drawingml/2006/main">
          <a:off x="3048801" y="1133605"/>
          <a:ext cx="581860" cy="26158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11,525</a:t>
          </a:r>
          <a:endParaRPr kumimoji="1" lang="ja-JP" altLang="en-US" sz="1100" dirty="0"/>
        </a:p>
      </cdr:txBody>
    </cdr:sp>
  </cdr:relSizeAnchor>
  <cdr:relSizeAnchor xmlns:cdr="http://schemas.openxmlformats.org/drawingml/2006/chartDrawing">
    <cdr:from>
      <cdr:x>0.6632</cdr:x>
      <cdr:y>0.4121</cdr:y>
    </cdr:from>
    <cdr:to>
      <cdr:x>0.76895</cdr:x>
      <cdr:y>0.49574</cdr:y>
    </cdr:to>
    <cdr:sp macro="" textlink="">
      <cdr:nvSpPr>
        <cdr:cNvPr id="6" name="テキスト ボックス 16">
          <a:extLst xmlns:a="http://schemas.openxmlformats.org/drawingml/2006/main">
            <a:ext uri="{FF2B5EF4-FFF2-40B4-BE49-F238E27FC236}">
              <a16:creationId xmlns:a16="http://schemas.microsoft.com/office/drawing/2014/main" id="{2C4A6982-8707-47D0-91BB-77C88D08AA23}"/>
            </a:ext>
          </a:extLst>
        </cdr:cNvPr>
        <cdr:cNvSpPr txBox="1"/>
      </cdr:nvSpPr>
      <cdr:spPr>
        <a:xfrm xmlns:a="http://schemas.openxmlformats.org/drawingml/2006/main">
          <a:off x="3649084" y="1288995"/>
          <a:ext cx="581860"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9,798</a:t>
          </a:r>
          <a:endParaRPr kumimoji="1" lang="ja-JP" altLang="en-US" sz="1100" dirty="0"/>
        </a:p>
      </cdr:txBody>
    </cdr:sp>
  </cdr:relSizeAnchor>
  <cdr:relSizeAnchor xmlns:cdr="http://schemas.openxmlformats.org/drawingml/2006/chartDrawing">
    <cdr:from>
      <cdr:x>0.76031</cdr:x>
      <cdr:y>0.266</cdr:y>
    </cdr:from>
    <cdr:to>
      <cdr:x>0.86606</cdr:x>
      <cdr:y>0.34964</cdr:y>
    </cdr:to>
    <cdr:sp macro="" textlink="">
      <cdr:nvSpPr>
        <cdr:cNvPr id="7" name="テキスト ボックス 16">
          <a:extLst xmlns:a="http://schemas.openxmlformats.org/drawingml/2006/main">
            <a:ext uri="{FF2B5EF4-FFF2-40B4-BE49-F238E27FC236}">
              <a16:creationId xmlns:a16="http://schemas.microsoft.com/office/drawing/2014/main" id="{63A665CC-6DDB-4CB1-B259-ED9EACD2CD06}"/>
            </a:ext>
          </a:extLst>
        </cdr:cNvPr>
        <cdr:cNvSpPr txBox="1"/>
      </cdr:nvSpPr>
      <cdr:spPr>
        <a:xfrm xmlns:a="http://schemas.openxmlformats.org/drawingml/2006/main">
          <a:off x="4183405" y="832032"/>
          <a:ext cx="581860"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14,591</a:t>
          </a:r>
          <a:endParaRPr kumimoji="1" lang="ja-JP" altLang="en-US" sz="1100" dirty="0"/>
        </a:p>
      </cdr:txBody>
    </cdr:sp>
  </cdr:relSizeAnchor>
  <cdr:relSizeAnchor xmlns:cdr="http://schemas.openxmlformats.org/drawingml/2006/chartDrawing">
    <cdr:from>
      <cdr:x>0.87039</cdr:x>
      <cdr:y>0.18867</cdr:y>
    </cdr:from>
    <cdr:to>
      <cdr:x>0.97614</cdr:x>
      <cdr:y>0.27231</cdr:y>
    </cdr:to>
    <cdr:sp macro="" textlink="">
      <cdr:nvSpPr>
        <cdr:cNvPr id="8" name="テキスト ボックス 16">
          <a:extLst xmlns:a="http://schemas.openxmlformats.org/drawingml/2006/main">
            <a:ext uri="{FF2B5EF4-FFF2-40B4-BE49-F238E27FC236}">
              <a16:creationId xmlns:a16="http://schemas.microsoft.com/office/drawing/2014/main" id="{F8D85F7E-8984-4C7C-BF13-FAA0C02D01A9}"/>
            </a:ext>
          </a:extLst>
        </cdr:cNvPr>
        <cdr:cNvSpPr txBox="1"/>
      </cdr:nvSpPr>
      <cdr:spPr>
        <a:xfrm xmlns:a="http://schemas.openxmlformats.org/drawingml/2006/main">
          <a:off x="4789085" y="590133"/>
          <a:ext cx="581860"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17,604</a:t>
          </a:r>
          <a:endParaRPr kumimoji="1" lang="ja-JP" alt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0.67471</cdr:x>
      <cdr:y>0.77014</cdr:y>
    </cdr:from>
    <cdr:to>
      <cdr:x>0.89676</cdr:x>
      <cdr:y>0.8831</cdr:y>
    </cdr:to>
    <cdr:sp macro="" textlink="">
      <cdr:nvSpPr>
        <cdr:cNvPr id="2" name="テキスト ボックス 1"/>
        <cdr:cNvSpPr txBox="1"/>
      </cdr:nvSpPr>
      <cdr:spPr>
        <a:xfrm xmlns:a="http://schemas.openxmlformats.org/drawingml/2006/main">
          <a:off x="3096030" y="2325687"/>
          <a:ext cx="1018917" cy="3411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defTabSz="914400" eaLnBrk="1" fontAlgn="auto" latinLnBrk="0" hangingPunct="1">
            <a:lnSpc>
              <a:spcPct val="100000"/>
            </a:lnSpc>
            <a:spcBef>
              <a:spcPts val="0"/>
            </a:spcBef>
            <a:spcAft>
              <a:spcPts val="0"/>
            </a:spcAft>
            <a:buClrTx/>
            <a:buSzTx/>
            <a:buFontTx/>
            <a:buNone/>
            <a:tabLst/>
            <a:defRPr/>
          </a:pPr>
          <a:r>
            <a:rPr lang="en-US" altLang="ja-JP" sz="1000" dirty="0">
              <a:latin typeface="+mj-ea"/>
              <a:ea typeface="+mn-ea"/>
              <a:cs typeface="+mn-cs"/>
            </a:rPr>
            <a:t>【</a:t>
          </a:r>
          <a:r>
            <a:rPr lang="en-US" altLang="ja-JP" sz="1000" dirty="0">
              <a:latin typeface="メイリオ" pitchFamily="50" charset="-128"/>
              <a:ea typeface="メイリオ" pitchFamily="50" charset="-128"/>
            </a:rPr>
            <a:t>n=192</a:t>
          </a:r>
          <a:r>
            <a:rPr lang="en-US" altLang="ja-JP" sz="1000" dirty="0">
              <a:latin typeface="+mj-ea"/>
              <a:ea typeface="+mn-ea"/>
              <a:cs typeface="+mn-cs"/>
            </a:rPr>
            <a:t>】</a:t>
          </a:r>
        </a:p>
        <a:p xmlns:a="http://schemas.openxmlformats.org/drawingml/2006/main">
          <a:endParaRPr lang="en-US" altLang="ja-JP" sz="1000" dirty="0">
            <a:latin typeface="+mj-ea"/>
            <a:ea typeface="+mj-ea"/>
          </a:endParaRPr>
        </a:p>
        <a:p xmlns:a="http://schemas.openxmlformats.org/drawingml/2006/main">
          <a:endParaRPr lang="ja-JP" altLang="en-US" sz="1050" dirty="0"/>
        </a:p>
      </cdr:txBody>
    </cdr:sp>
  </cdr:relSizeAnchor>
  <cdr:relSizeAnchor xmlns:cdr="http://schemas.openxmlformats.org/drawingml/2006/chartDrawing">
    <cdr:from>
      <cdr:x>0.44527</cdr:x>
      <cdr:y>0.25326</cdr:y>
    </cdr:from>
    <cdr:to>
      <cdr:x>0.65127</cdr:x>
      <cdr:y>0.44664</cdr:y>
    </cdr:to>
    <cdr:sp macro="" textlink="">
      <cdr:nvSpPr>
        <cdr:cNvPr id="3" name="正方形/長方形 2">
          <a:extLst xmlns:a="http://schemas.openxmlformats.org/drawingml/2006/main">
            <a:ext uri="{FF2B5EF4-FFF2-40B4-BE49-F238E27FC236}">
              <a16:creationId xmlns:a16="http://schemas.microsoft.com/office/drawing/2014/main" id="{DDB19FAE-13D0-43DA-853E-1B6374F07D5F}"/>
            </a:ext>
          </a:extLst>
        </cdr:cNvPr>
        <cdr:cNvSpPr/>
      </cdr:nvSpPr>
      <cdr:spPr>
        <a:xfrm xmlns:a="http://schemas.openxmlformats.org/drawingml/2006/main">
          <a:off x="2043182" y="764802"/>
          <a:ext cx="945268" cy="583977"/>
        </a:xfrm>
        <a:prstGeom xmlns:a="http://schemas.openxmlformats.org/drawingml/2006/main" prst="rect">
          <a:avLst/>
        </a:prstGeom>
        <a:noFill xmlns:a="http://schemas.openxmlformats.org/drawingml/2006/main"/>
        <a:ln xmlns:a="http://schemas.openxmlformats.org/drawingml/2006/main" w="38100">
          <a:solidFill>
            <a:srgbClr val="FF0000"/>
          </a:solidFill>
          <a:prstDash val="sysDash"/>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endParaRPr kumimoji="1" lang="ja-JP" altLang="en-US" dirty="0"/>
        </a:p>
      </cdr:txBody>
    </cdr:sp>
  </cdr:relSizeAnchor>
</c:userShapes>
</file>

<file path=ppt/drawings/drawing3.xml><?xml version="1.0" encoding="utf-8"?>
<c:userShapes xmlns:c="http://schemas.openxmlformats.org/drawingml/2006/chart">
  <cdr:relSizeAnchor xmlns:cdr="http://schemas.openxmlformats.org/drawingml/2006/chartDrawing">
    <cdr:from>
      <cdr:x>0.67451</cdr:x>
      <cdr:y>0.8015</cdr:y>
    </cdr:from>
    <cdr:to>
      <cdr:x>0.89993</cdr:x>
      <cdr:y>1</cdr:y>
    </cdr:to>
    <cdr:sp macro="" textlink="">
      <cdr:nvSpPr>
        <cdr:cNvPr id="2" name="テキスト ボックス 1"/>
        <cdr:cNvSpPr txBox="1"/>
      </cdr:nvSpPr>
      <cdr:spPr>
        <a:xfrm xmlns:a="http://schemas.openxmlformats.org/drawingml/2006/main">
          <a:off x="2837864" y="1839500"/>
          <a:ext cx="948414" cy="45557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sz="1000" dirty="0">
              <a:latin typeface="+mj-ea"/>
              <a:ea typeface="+mj-ea"/>
            </a:rPr>
            <a:t>【</a:t>
          </a:r>
          <a:r>
            <a:rPr lang="en-US" altLang="ja-JP" sz="1000" dirty="0">
              <a:latin typeface="メイリオ" pitchFamily="50" charset="-128"/>
              <a:ea typeface="メイリオ" pitchFamily="50" charset="-128"/>
            </a:rPr>
            <a:t>n=192</a:t>
          </a:r>
          <a:r>
            <a:rPr lang="en-US" altLang="ja-JP" sz="1000" dirty="0">
              <a:latin typeface="+mj-ea"/>
              <a:ea typeface="+mj-ea"/>
            </a:rPr>
            <a:t>】</a:t>
          </a:r>
        </a:p>
        <a:p xmlns:a="http://schemas.openxmlformats.org/drawingml/2006/main">
          <a:endParaRPr lang="en-US" altLang="ja-JP" sz="1050" dirty="0"/>
        </a:p>
        <a:p xmlns:a="http://schemas.openxmlformats.org/drawingml/2006/main">
          <a:endParaRPr lang="ja-JP" altLang="en-US" sz="1050" dirty="0"/>
        </a:p>
      </cdr:txBody>
    </cdr:sp>
  </cdr:relSizeAnchor>
</c:userShapes>
</file>

<file path=ppt/drawings/drawing4.xml><?xml version="1.0" encoding="utf-8"?>
<c:userShapes xmlns:c="http://schemas.openxmlformats.org/drawingml/2006/chart">
  <cdr:relSizeAnchor xmlns:cdr="http://schemas.openxmlformats.org/drawingml/2006/chartDrawing">
    <cdr:from>
      <cdr:x>0.77211</cdr:x>
      <cdr:y>0.84481</cdr:y>
    </cdr:from>
    <cdr:to>
      <cdr:x>1</cdr:x>
      <cdr:y>1</cdr:y>
    </cdr:to>
    <cdr:sp macro="" textlink="">
      <cdr:nvSpPr>
        <cdr:cNvPr id="2" name="テキスト ボックス 1"/>
        <cdr:cNvSpPr txBox="1"/>
      </cdr:nvSpPr>
      <cdr:spPr>
        <a:xfrm xmlns:a="http://schemas.openxmlformats.org/drawingml/2006/main">
          <a:off x="3581434" y="2020350"/>
          <a:ext cx="1057068" cy="3711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dirty="0">
              <a:latin typeface="+mj-ea"/>
              <a:ea typeface="+mj-ea"/>
            </a:rPr>
            <a:t>【</a:t>
          </a:r>
          <a:r>
            <a:rPr lang="en-US" altLang="ja-JP" sz="1100" dirty="0">
              <a:latin typeface="メイリオ" pitchFamily="50" charset="-128"/>
              <a:ea typeface="メイリオ" pitchFamily="50" charset="-128"/>
            </a:rPr>
            <a:t>n=</a:t>
          </a:r>
          <a:r>
            <a:rPr lang="en-US" altLang="ja-JP" dirty="0">
              <a:latin typeface="メイリオ" pitchFamily="50" charset="-128"/>
              <a:ea typeface="メイリオ" pitchFamily="50" charset="-128"/>
            </a:rPr>
            <a:t>104</a:t>
          </a:r>
          <a:r>
            <a:rPr lang="en-US" altLang="ja-JP" sz="1100" dirty="0">
              <a:latin typeface="+mj-ea"/>
              <a:ea typeface="+mj-ea"/>
            </a:rPr>
            <a:t>】</a:t>
          </a:r>
        </a:p>
        <a:p xmlns:a="http://schemas.openxmlformats.org/drawingml/2006/main">
          <a:endParaRPr lang="ja-JP" altLang="en-US" sz="1100" dirty="0"/>
        </a:p>
      </cdr:txBody>
    </cdr:sp>
  </cdr:relSizeAnchor>
</c:userShapes>
</file>

<file path=ppt/drawings/drawing5.xml><?xml version="1.0" encoding="utf-8"?>
<c:userShapes xmlns:c="http://schemas.openxmlformats.org/drawingml/2006/chart">
  <cdr:relSizeAnchor xmlns:cdr="http://schemas.openxmlformats.org/drawingml/2006/chartDrawing">
    <cdr:from>
      <cdr:x>0.77211</cdr:x>
      <cdr:y>0.84481</cdr:y>
    </cdr:from>
    <cdr:to>
      <cdr:x>1</cdr:x>
      <cdr:y>1</cdr:y>
    </cdr:to>
    <cdr:sp macro="" textlink="">
      <cdr:nvSpPr>
        <cdr:cNvPr id="2" name="テキスト ボックス 1"/>
        <cdr:cNvSpPr txBox="1"/>
      </cdr:nvSpPr>
      <cdr:spPr>
        <a:xfrm xmlns:a="http://schemas.openxmlformats.org/drawingml/2006/main">
          <a:off x="3581434" y="2020350"/>
          <a:ext cx="1057068" cy="3711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dirty="0">
              <a:latin typeface="+mj-ea"/>
              <a:ea typeface="+mj-ea"/>
            </a:rPr>
            <a:t>【</a:t>
          </a:r>
          <a:r>
            <a:rPr lang="en-US" altLang="ja-JP" sz="1100" dirty="0">
              <a:latin typeface="メイリオ" pitchFamily="50" charset="-128"/>
              <a:ea typeface="メイリオ" pitchFamily="50" charset="-128"/>
            </a:rPr>
            <a:t>n=</a:t>
          </a:r>
          <a:r>
            <a:rPr lang="en-US" altLang="ja-JP" dirty="0">
              <a:latin typeface="メイリオ" pitchFamily="50" charset="-128"/>
              <a:ea typeface="メイリオ" pitchFamily="50" charset="-128"/>
            </a:rPr>
            <a:t>42</a:t>
          </a:r>
          <a:r>
            <a:rPr lang="en-US" altLang="ja-JP" sz="1100" dirty="0">
              <a:latin typeface="+mj-ea"/>
              <a:ea typeface="+mj-ea"/>
            </a:rPr>
            <a:t>】</a:t>
          </a:r>
        </a:p>
        <a:p xmlns:a="http://schemas.openxmlformats.org/drawingml/2006/main">
          <a:endParaRPr lang="ja-JP" alt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80101" cy="490354"/>
          </a:xfrm>
          <a:prstGeom prst="rect">
            <a:avLst/>
          </a:prstGeom>
        </p:spPr>
        <p:txBody>
          <a:bodyPr vert="horz" lIns="89675" tIns="44838" rIns="89675" bIns="44838"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3" y="1"/>
            <a:ext cx="2880101" cy="490354"/>
          </a:xfrm>
          <a:prstGeom prst="rect">
            <a:avLst/>
          </a:prstGeom>
        </p:spPr>
        <p:txBody>
          <a:bodyPr vert="horz" lIns="89675" tIns="44838" rIns="89675" bIns="44838" rtlCol="0"/>
          <a:lstStyle>
            <a:lvl1pPr algn="r">
              <a:defRPr sz="1200"/>
            </a:lvl1pPr>
          </a:lstStyle>
          <a:p>
            <a:fld id="{52ADCE89-0125-41B1-8C62-CD20244D287D}" type="datetimeFigureOut">
              <a:rPr kumimoji="1" lang="ja-JP" altLang="en-US" smtClean="0"/>
              <a:pPr/>
              <a:t>2026/3/13</a:t>
            </a:fld>
            <a:endParaRPr kumimoji="1" lang="ja-JP" altLang="en-US"/>
          </a:p>
        </p:txBody>
      </p:sp>
      <p:sp>
        <p:nvSpPr>
          <p:cNvPr id="4" name="スライド イメージ プレースホルダー 3"/>
          <p:cNvSpPr>
            <a:spLocks noGrp="1" noRot="1" noChangeAspect="1"/>
          </p:cNvSpPr>
          <p:nvPr>
            <p:ph type="sldImg" idx="2"/>
          </p:nvPr>
        </p:nvSpPr>
        <p:spPr>
          <a:xfrm>
            <a:off x="1123950" y="1222375"/>
            <a:ext cx="4398963" cy="3300413"/>
          </a:xfrm>
          <a:prstGeom prst="rect">
            <a:avLst/>
          </a:prstGeom>
          <a:noFill/>
          <a:ln w="12700">
            <a:solidFill>
              <a:prstClr val="black"/>
            </a:solidFill>
          </a:ln>
        </p:spPr>
        <p:txBody>
          <a:bodyPr vert="horz" lIns="89675" tIns="44838" rIns="89675" bIns="44838" rtlCol="0" anchor="ctr"/>
          <a:lstStyle/>
          <a:p>
            <a:endParaRPr lang="ja-JP" altLang="en-US"/>
          </a:p>
        </p:txBody>
      </p:sp>
      <p:sp>
        <p:nvSpPr>
          <p:cNvPr id="5" name="ノート プレースホルダー 4"/>
          <p:cNvSpPr>
            <a:spLocks noGrp="1"/>
          </p:cNvSpPr>
          <p:nvPr>
            <p:ph type="body" sz="quarter" idx="3"/>
          </p:nvPr>
        </p:nvSpPr>
        <p:spPr>
          <a:xfrm>
            <a:off x="664997" y="4705215"/>
            <a:ext cx="5316870" cy="3849436"/>
          </a:xfrm>
          <a:prstGeom prst="rect">
            <a:avLst/>
          </a:prstGeom>
        </p:spPr>
        <p:txBody>
          <a:bodyPr vert="horz" lIns="89675" tIns="44838" rIns="89675" bIns="448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7059"/>
            <a:ext cx="2880101" cy="490354"/>
          </a:xfrm>
          <a:prstGeom prst="rect">
            <a:avLst/>
          </a:prstGeom>
        </p:spPr>
        <p:txBody>
          <a:bodyPr vert="horz" lIns="89675" tIns="44838" rIns="89675" bIns="448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3" y="9287059"/>
            <a:ext cx="2880101" cy="490354"/>
          </a:xfrm>
          <a:prstGeom prst="rect">
            <a:avLst/>
          </a:prstGeom>
        </p:spPr>
        <p:txBody>
          <a:bodyPr vert="horz" lIns="89675" tIns="44838" rIns="89675" bIns="44838" rtlCol="0" anchor="b"/>
          <a:lstStyle>
            <a:lvl1pPr algn="r">
              <a:defRPr sz="1200"/>
            </a:lvl1pPr>
          </a:lstStyle>
          <a:p>
            <a:fld id="{50EF89CF-D631-4552-81E8-115361433CB8}" type="slidenum">
              <a:rPr kumimoji="1" lang="ja-JP" altLang="en-US" smtClean="0"/>
              <a:pPr/>
              <a:t>‹#›</a:t>
            </a:fld>
            <a:endParaRPr kumimoji="1" lang="ja-JP" altLang="en-US"/>
          </a:p>
        </p:txBody>
      </p:sp>
    </p:spTree>
    <p:extLst>
      <p:ext uri="{BB962C8B-B14F-4D97-AF65-F5344CB8AC3E}">
        <p14:creationId xmlns:p14="http://schemas.microsoft.com/office/powerpoint/2010/main" val="32088678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2</a:t>
            </a:fld>
            <a:endParaRPr kumimoji="1" lang="ja-JP" altLang="en-US"/>
          </a:p>
        </p:txBody>
      </p:sp>
    </p:spTree>
    <p:extLst>
      <p:ext uri="{BB962C8B-B14F-4D97-AF65-F5344CB8AC3E}">
        <p14:creationId xmlns:p14="http://schemas.microsoft.com/office/powerpoint/2010/main" val="1908501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13</a:t>
            </a:fld>
            <a:endParaRPr kumimoji="1" lang="ja-JP" altLang="en-US"/>
          </a:p>
        </p:txBody>
      </p:sp>
    </p:spTree>
    <p:extLst>
      <p:ext uri="{BB962C8B-B14F-4D97-AF65-F5344CB8AC3E}">
        <p14:creationId xmlns:p14="http://schemas.microsoft.com/office/powerpoint/2010/main" val="38401101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14</a:t>
            </a:fld>
            <a:endParaRPr kumimoji="1" lang="ja-JP" altLang="en-US"/>
          </a:p>
        </p:txBody>
      </p:sp>
    </p:spTree>
    <p:extLst>
      <p:ext uri="{BB962C8B-B14F-4D97-AF65-F5344CB8AC3E}">
        <p14:creationId xmlns:p14="http://schemas.microsoft.com/office/powerpoint/2010/main" val="3615694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15</a:t>
            </a:fld>
            <a:endParaRPr kumimoji="1" lang="ja-JP" altLang="en-US"/>
          </a:p>
        </p:txBody>
      </p:sp>
    </p:spTree>
    <p:extLst>
      <p:ext uri="{BB962C8B-B14F-4D97-AF65-F5344CB8AC3E}">
        <p14:creationId xmlns:p14="http://schemas.microsoft.com/office/powerpoint/2010/main" val="18930409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16</a:t>
            </a:fld>
            <a:endParaRPr kumimoji="1" lang="ja-JP" altLang="en-US"/>
          </a:p>
        </p:txBody>
      </p:sp>
    </p:spTree>
    <p:extLst>
      <p:ext uri="{BB962C8B-B14F-4D97-AF65-F5344CB8AC3E}">
        <p14:creationId xmlns:p14="http://schemas.microsoft.com/office/powerpoint/2010/main" val="20815895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17</a:t>
            </a:fld>
            <a:endParaRPr kumimoji="1" lang="ja-JP" altLang="en-US"/>
          </a:p>
        </p:txBody>
      </p:sp>
    </p:spTree>
    <p:extLst>
      <p:ext uri="{BB962C8B-B14F-4D97-AF65-F5344CB8AC3E}">
        <p14:creationId xmlns:p14="http://schemas.microsoft.com/office/powerpoint/2010/main" val="1922459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4</a:t>
            </a:fld>
            <a:endParaRPr kumimoji="1" lang="ja-JP" altLang="en-US"/>
          </a:p>
        </p:txBody>
      </p:sp>
    </p:spTree>
    <p:extLst>
      <p:ext uri="{BB962C8B-B14F-4D97-AF65-F5344CB8AC3E}">
        <p14:creationId xmlns:p14="http://schemas.microsoft.com/office/powerpoint/2010/main" val="2864358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5</a:t>
            </a:fld>
            <a:endParaRPr kumimoji="1" lang="ja-JP" altLang="en-US"/>
          </a:p>
        </p:txBody>
      </p:sp>
    </p:spTree>
    <p:extLst>
      <p:ext uri="{BB962C8B-B14F-4D97-AF65-F5344CB8AC3E}">
        <p14:creationId xmlns:p14="http://schemas.microsoft.com/office/powerpoint/2010/main" val="460423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6</a:t>
            </a:fld>
            <a:endParaRPr kumimoji="1" lang="ja-JP" altLang="en-US"/>
          </a:p>
        </p:txBody>
      </p:sp>
    </p:spTree>
    <p:extLst>
      <p:ext uri="{BB962C8B-B14F-4D97-AF65-F5344CB8AC3E}">
        <p14:creationId xmlns:p14="http://schemas.microsoft.com/office/powerpoint/2010/main" val="3791052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7</a:t>
            </a:fld>
            <a:endParaRPr kumimoji="1" lang="ja-JP" altLang="en-US"/>
          </a:p>
        </p:txBody>
      </p:sp>
    </p:spTree>
    <p:extLst>
      <p:ext uri="{BB962C8B-B14F-4D97-AF65-F5344CB8AC3E}">
        <p14:creationId xmlns:p14="http://schemas.microsoft.com/office/powerpoint/2010/main" val="11291328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8</a:t>
            </a:fld>
            <a:endParaRPr kumimoji="1" lang="ja-JP" altLang="en-US"/>
          </a:p>
        </p:txBody>
      </p:sp>
    </p:spTree>
    <p:extLst>
      <p:ext uri="{BB962C8B-B14F-4D97-AF65-F5344CB8AC3E}">
        <p14:creationId xmlns:p14="http://schemas.microsoft.com/office/powerpoint/2010/main" val="2343407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10</a:t>
            </a:fld>
            <a:endParaRPr kumimoji="1" lang="ja-JP" altLang="en-US"/>
          </a:p>
        </p:txBody>
      </p:sp>
    </p:spTree>
    <p:extLst>
      <p:ext uri="{BB962C8B-B14F-4D97-AF65-F5344CB8AC3E}">
        <p14:creationId xmlns:p14="http://schemas.microsoft.com/office/powerpoint/2010/main" val="2309846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11</a:t>
            </a:fld>
            <a:endParaRPr kumimoji="1" lang="ja-JP" altLang="en-US"/>
          </a:p>
        </p:txBody>
      </p:sp>
    </p:spTree>
    <p:extLst>
      <p:ext uri="{BB962C8B-B14F-4D97-AF65-F5344CB8AC3E}">
        <p14:creationId xmlns:p14="http://schemas.microsoft.com/office/powerpoint/2010/main" val="3955874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12</a:t>
            </a:fld>
            <a:endParaRPr kumimoji="1" lang="ja-JP" altLang="en-US"/>
          </a:p>
        </p:txBody>
      </p:sp>
    </p:spTree>
    <p:extLst>
      <p:ext uri="{BB962C8B-B14F-4D97-AF65-F5344CB8AC3E}">
        <p14:creationId xmlns:p14="http://schemas.microsoft.com/office/powerpoint/2010/main" val="3326487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249F02F-8C16-47B5-A4B8-8A124E747370}" type="datetime1">
              <a:rPr kumimoji="1" lang="ja-JP" altLang="en-US" smtClean="0"/>
              <a:t>2026/3/13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3813698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4A1326-CEA7-43F1-8C37-0F4886ADDF7D}" type="datetime1">
              <a:rPr kumimoji="1" lang="ja-JP" altLang="en-US" smtClean="0"/>
              <a:t>2026/3/13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3567506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2CFCBD-AFDC-436A-BF85-BF1E9B442AB3}" type="datetime1">
              <a:rPr kumimoji="1" lang="ja-JP" altLang="en-US" smtClean="0"/>
              <a:t>2026/3/13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2213830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F69BA56-ADF8-4BBB-A24D-2F0577188042}" type="datetime1">
              <a:rPr kumimoji="1" lang="ja-JP" altLang="en-US" smtClean="0"/>
              <a:t>2026/3/13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4006930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1EDCE68-81F4-4C5D-A5EB-1FFC076351D3}" type="datetime1">
              <a:rPr kumimoji="1" lang="ja-JP" altLang="en-US" smtClean="0"/>
              <a:t>2026/3/13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1580803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CFE8275-DF37-4B43-9C25-5D572397FFD1}" type="datetime1">
              <a:rPr kumimoji="1" lang="ja-JP" altLang="en-US" smtClean="0"/>
              <a:t>2026/3/13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2103814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A82038B-29AF-4730-A0E5-120C43CD05CE}" type="datetime1">
              <a:rPr kumimoji="1" lang="ja-JP" altLang="en-US" smtClean="0"/>
              <a:t>2026/3/13</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1323064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0BBD241-9813-4A8E-A697-EF92DE05EAAB}" type="datetime1">
              <a:rPr kumimoji="1" lang="ja-JP" altLang="en-US" smtClean="0"/>
              <a:t>2026/3/13</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1027846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78683C-070A-4E7F-976F-CA5A19E6FCBB}" type="datetime1">
              <a:rPr kumimoji="1" lang="ja-JP" altLang="en-US" smtClean="0"/>
              <a:t>2026/3/13</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3664184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C8BCD3-7CC1-41EB-B8D5-1471B750A92E}" type="datetime1">
              <a:rPr kumimoji="1" lang="ja-JP" altLang="en-US" smtClean="0"/>
              <a:t>2026/3/13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1921119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BEB9C06-0168-4FB4-AA00-D3C54C43D917}" type="datetime1">
              <a:rPr kumimoji="1" lang="ja-JP" altLang="en-US" smtClean="0"/>
              <a:t>2026/3/13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3416319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8CF69B-2A40-4F18-B09A-A05560CFA336}" type="datetime1">
              <a:rPr kumimoji="1" lang="ja-JP" altLang="en-US" smtClean="0"/>
              <a:t>2026/3/13</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23431319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hart" Target="../charts/chart11.xml"/><Relationship Id="rId4" Type="http://schemas.openxmlformats.org/officeDocument/2006/relationships/chart" Target="../charts/chart10.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chart" Target="../charts/chart15.xml"/><Relationship Id="rId4" Type="http://schemas.openxmlformats.org/officeDocument/2006/relationships/chart" Target="../charts/chart14.xml"/></Relationships>
</file>

<file path=ppt/slides/_rels/slide1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chart" Target="../charts/chart19.xml"/></Relationships>
</file>

<file path=ppt/slides/_rels/slide17.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chart" Target="../charts/chart2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chart" Target="../charts/chart4.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2E23C6-D3C8-4861-BC6A-36999FFB74EC}"/>
              </a:ext>
            </a:extLst>
          </p:cNvPr>
          <p:cNvSpPr>
            <a:spLocks noGrp="1"/>
          </p:cNvSpPr>
          <p:nvPr>
            <p:ph type="title"/>
          </p:nvPr>
        </p:nvSpPr>
        <p:spPr>
          <a:xfrm>
            <a:off x="628650" y="365128"/>
            <a:ext cx="7886700" cy="4492622"/>
          </a:xfrm>
        </p:spPr>
        <p:txBody>
          <a:bodyPr>
            <a:normAutofit/>
          </a:bodyPr>
          <a:lstStyle/>
          <a:p>
            <a:pPr algn="ctr"/>
            <a:r>
              <a:rPr lang="ja-JP" altLang="en-US" sz="3600" b="1" dirty="0">
                <a:latin typeface="メイリオ" panose="020B0604030504040204" pitchFamily="50" charset="-128"/>
                <a:ea typeface="メイリオ" panose="020B0604030504040204" pitchFamily="50" charset="-128"/>
              </a:rPr>
              <a:t>令和７年度大阪府外国人患者</a:t>
            </a:r>
            <a:br>
              <a:rPr lang="en-US" altLang="ja-JP" sz="3600" b="1" dirty="0">
                <a:latin typeface="メイリオ" panose="020B0604030504040204" pitchFamily="50" charset="-128"/>
                <a:ea typeface="メイリオ" panose="020B0604030504040204" pitchFamily="50" charset="-128"/>
              </a:rPr>
            </a:br>
            <a:r>
              <a:rPr lang="ja-JP" altLang="en-US" sz="3600" b="1" dirty="0">
                <a:latin typeface="メイリオ" panose="020B0604030504040204" pitchFamily="50" charset="-128"/>
                <a:ea typeface="メイリオ" panose="020B0604030504040204" pitchFamily="50" charset="-128"/>
              </a:rPr>
              <a:t>受入れ実態調査</a:t>
            </a:r>
            <a:br>
              <a:rPr lang="ja-JP" altLang="ja-JP" sz="3600" dirty="0"/>
            </a:br>
            <a:br>
              <a:rPr lang="zh-TW" altLang="en-US" sz="3600" b="1" dirty="0">
                <a:latin typeface="メイリオ" panose="020B0604030504040204" pitchFamily="50" charset="-128"/>
                <a:ea typeface="メイリオ" panose="020B0604030504040204" pitchFamily="50" charset="-128"/>
              </a:rPr>
            </a:br>
            <a:r>
              <a:rPr lang="zh-TW" altLang="en-US" sz="3600" b="1" dirty="0">
                <a:latin typeface="メイリオ" panose="020B0604030504040204" pitchFamily="50" charset="-128"/>
                <a:ea typeface="メイリオ" panose="020B0604030504040204" pitchFamily="50" charset="-128"/>
              </a:rPr>
              <a:t>結果</a:t>
            </a:r>
            <a:r>
              <a:rPr lang="ja-JP" altLang="en-US" sz="3600" b="1" dirty="0">
                <a:latin typeface="メイリオ" panose="020B0604030504040204" pitchFamily="50" charset="-128"/>
                <a:ea typeface="メイリオ" panose="020B0604030504040204" pitchFamily="50" charset="-128"/>
              </a:rPr>
              <a:t>の概要について（病院）</a:t>
            </a:r>
            <a:endParaRPr lang="zh-TW" altLang="en-US" sz="3600" b="1" dirty="0">
              <a:latin typeface="メイリオ" panose="020B0604030504040204" pitchFamily="50" charset="-128"/>
              <a:ea typeface="メイリオ" panose="020B0604030504040204" pitchFamily="50" charset="-128"/>
            </a:endParaRPr>
          </a:p>
        </p:txBody>
      </p:sp>
      <p:cxnSp>
        <p:nvCxnSpPr>
          <p:cNvPr id="7" name="直線コネクタ 6">
            <a:extLst>
              <a:ext uri="{FF2B5EF4-FFF2-40B4-BE49-F238E27FC236}">
                <a16:creationId xmlns:a16="http://schemas.microsoft.com/office/drawing/2014/main" id="{CE83A963-1F90-4288-939A-2E0A06915115}"/>
              </a:ext>
            </a:extLst>
          </p:cNvPr>
          <p:cNvCxnSpPr/>
          <p:nvPr/>
        </p:nvCxnSpPr>
        <p:spPr>
          <a:xfrm>
            <a:off x="597609" y="3702943"/>
            <a:ext cx="8208912"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コンテンツ プレースホルダ 2">
            <a:extLst>
              <a:ext uri="{FF2B5EF4-FFF2-40B4-BE49-F238E27FC236}">
                <a16:creationId xmlns:a16="http://schemas.microsoft.com/office/drawing/2014/main" id="{668DF212-0DBA-410A-8386-6806A354C695}"/>
              </a:ext>
            </a:extLst>
          </p:cNvPr>
          <p:cNvSpPr txBox="1">
            <a:spLocks/>
          </p:cNvSpPr>
          <p:nvPr/>
        </p:nvSpPr>
        <p:spPr>
          <a:xfrm>
            <a:off x="755576" y="4014695"/>
            <a:ext cx="7709998" cy="2128927"/>
          </a:xfrm>
          <a:prstGeom prst="rect">
            <a:avLst/>
          </a:prstGeom>
        </p:spPr>
        <p:txBody>
          <a:bodyPr vert="horz" anchor="ctr">
            <a:noAutofit/>
          </a:bodyPr>
          <a:lstStyle/>
          <a:p>
            <a:pPr>
              <a:buClr>
                <a:schemeClr val="accent1"/>
              </a:buClr>
              <a:buSzPct val="70000"/>
              <a:defRPr/>
            </a:pPr>
            <a:r>
              <a:rPr lang="en-US" altLang="ja-JP" sz="3200" dirty="0">
                <a:latin typeface="メイリオ" panose="020B0604030504040204" pitchFamily="50" charset="-128"/>
                <a:ea typeface="メイリオ" panose="020B0604030504040204" pitchFamily="50" charset="-128"/>
                <a:cs typeface="Meiryo UI" pitchFamily="50" charset="-128"/>
              </a:rPr>
              <a:t>Ⅰ</a:t>
            </a:r>
            <a:r>
              <a:rPr lang="ja-JP" altLang="en-US" sz="3200" dirty="0">
                <a:latin typeface="メイリオ" panose="020B0604030504040204" pitchFamily="50" charset="-128"/>
                <a:ea typeface="メイリオ" panose="020B0604030504040204" pitchFamily="50" charset="-128"/>
                <a:cs typeface="Meiryo UI" pitchFamily="50" charset="-128"/>
              </a:rPr>
              <a:t>　調査の概要</a:t>
            </a:r>
            <a:endParaRPr lang="en-US" altLang="ja-JP" sz="3200" dirty="0">
              <a:latin typeface="メイリオ" panose="020B0604030504040204" pitchFamily="50" charset="-128"/>
              <a:ea typeface="メイリオ" panose="020B0604030504040204" pitchFamily="50" charset="-128"/>
              <a:cs typeface="Meiryo UI" pitchFamily="50" charset="-128"/>
            </a:endParaRPr>
          </a:p>
          <a:p>
            <a:pPr>
              <a:buClr>
                <a:schemeClr val="accent1"/>
              </a:buClr>
              <a:buSzPct val="70000"/>
              <a:defRPr/>
            </a:pPr>
            <a:r>
              <a:rPr lang="en-US" altLang="ja-JP" sz="3200" dirty="0">
                <a:latin typeface="メイリオ" panose="020B0604030504040204" pitchFamily="50" charset="-128"/>
                <a:ea typeface="メイリオ" panose="020B0604030504040204" pitchFamily="50" charset="-128"/>
                <a:cs typeface="Meiryo UI" pitchFamily="50" charset="-128"/>
              </a:rPr>
              <a:t>Ⅱ</a:t>
            </a:r>
            <a:r>
              <a:rPr lang="ja-JP" altLang="en-US" sz="3200" dirty="0">
                <a:latin typeface="メイリオ" panose="020B0604030504040204" pitchFamily="50" charset="-128"/>
                <a:ea typeface="メイリオ" panose="020B0604030504040204" pitchFamily="50" charset="-128"/>
                <a:cs typeface="Meiryo UI" pitchFamily="50" charset="-128"/>
              </a:rPr>
              <a:t>　調査結果の概要</a:t>
            </a:r>
            <a:endParaRPr lang="en-US" altLang="ja-JP" sz="3200" dirty="0">
              <a:latin typeface="メイリオ" panose="020B0604030504040204" pitchFamily="50" charset="-128"/>
              <a:ea typeface="メイリオ" panose="020B0604030504040204" pitchFamily="50" charset="-128"/>
              <a:cs typeface="Meiryo UI" pitchFamily="50" charset="-128"/>
            </a:endParaRPr>
          </a:p>
        </p:txBody>
      </p:sp>
      <p:sp>
        <p:nvSpPr>
          <p:cNvPr id="11" name="スライド番号プレースホルダ 10"/>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a:t>
            </a:fld>
            <a:endParaRPr kumimoji="1" lang="ja-JP" altLang="en-US" sz="2000" dirty="0"/>
          </a:p>
        </p:txBody>
      </p:sp>
      <p:sp>
        <p:nvSpPr>
          <p:cNvPr id="6" name="テキスト ボックス 1">
            <a:extLst>
              <a:ext uri="{FF2B5EF4-FFF2-40B4-BE49-F238E27FC236}">
                <a16:creationId xmlns:a16="http://schemas.microsoft.com/office/drawing/2014/main" id="{09670C38-9C04-409D-9786-51436BF21CD8}"/>
              </a:ext>
            </a:extLst>
          </p:cNvPr>
          <p:cNvSpPr txBox="1"/>
          <p:nvPr/>
        </p:nvSpPr>
        <p:spPr>
          <a:xfrm>
            <a:off x="7925824" y="106488"/>
            <a:ext cx="1079500" cy="360000"/>
          </a:xfrm>
          <a:prstGeom prst="rect">
            <a:avLst/>
          </a:prstGeom>
          <a:solidFill>
            <a:schemeClr val="lt1"/>
          </a:solidFill>
          <a:ln w="19050">
            <a:solidFill>
              <a:prstClr val="black"/>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資料１－５</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161364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29345" y="12766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8" name="正方形/長方形 7">
            <a:extLst>
              <a:ext uri="{FF2B5EF4-FFF2-40B4-BE49-F238E27FC236}">
                <a16:creationId xmlns:a16="http://schemas.microsoft.com/office/drawing/2014/main" id="{053473DC-3B47-405C-86DF-C2DD3A3992E7}"/>
              </a:ext>
            </a:extLst>
          </p:cNvPr>
          <p:cNvSpPr/>
          <p:nvPr/>
        </p:nvSpPr>
        <p:spPr>
          <a:xfrm>
            <a:off x="238125" y="3783630"/>
            <a:ext cx="8905879" cy="3611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◆直近会計年度（前年度１年間）の在留外国人患者による未収金の詳細</a:t>
            </a:r>
            <a:endParaRPr kumimoji="1" lang="en-US" altLang="ja-JP" b="1" dirty="0">
              <a:solidFill>
                <a:schemeClr val="tx1"/>
              </a:solidFill>
              <a:latin typeface="メイリオ" panose="020B0604030504040204" pitchFamily="50" charset="-128"/>
              <a:ea typeface="メイリオ" panose="020B0604030504040204" pitchFamily="50" charset="-128"/>
            </a:endParaRPr>
          </a:p>
        </p:txBody>
      </p:sp>
      <p:graphicFrame>
        <p:nvGraphicFramePr>
          <p:cNvPr id="16" name="表 15">
            <a:extLst>
              <a:ext uri="{FF2B5EF4-FFF2-40B4-BE49-F238E27FC236}">
                <a16:creationId xmlns:a16="http://schemas.microsoft.com/office/drawing/2014/main" id="{737C90AB-BDB8-4DDB-B145-D6193CE1E28C}"/>
              </a:ext>
            </a:extLst>
          </p:cNvPr>
          <p:cNvGraphicFramePr>
            <a:graphicFrameLocks noGrp="1"/>
          </p:cNvGraphicFramePr>
          <p:nvPr>
            <p:extLst>
              <p:ext uri="{D42A27DB-BD31-4B8C-83A1-F6EECF244321}">
                <p14:modId xmlns:p14="http://schemas.microsoft.com/office/powerpoint/2010/main" val="2205686471"/>
              </p:ext>
            </p:extLst>
          </p:nvPr>
        </p:nvGraphicFramePr>
        <p:xfrm>
          <a:off x="2199840" y="4469925"/>
          <a:ext cx="4744320" cy="2022950"/>
        </p:xfrm>
        <a:graphic>
          <a:graphicData uri="http://schemas.openxmlformats.org/drawingml/2006/table">
            <a:tbl>
              <a:tblPr firstRow="1" firstCol="1" bandRow="1">
                <a:tableStyleId>{5C22544A-7EE6-4342-B048-85BDC9FD1C3A}</a:tableStyleId>
              </a:tblPr>
              <a:tblGrid>
                <a:gridCol w="2642246">
                  <a:extLst>
                    <a:ext uri="{9D8B030D-6E8A-4147-A177-3AD203B41FA5}">
                      <a16:colId xmlns:a16="http://schemas.microsoft.com/office/drawing/2014/main" val="2827184663"/>
                    </a:ext>
                  </a:extLst>
                </a:gridCol>
                <a:gridCol w="2102074">
                  <a:extLst>
                    <a:ext uri="{9D8B030D-6E8A-4147-A177-3AD203B41FA5}">
                      <a16:colId xmlns:a16="http://schemas.microsoft.com/office/drawing/2014/main" val="4094919312"/>
                    </a:ext>
                  </a:extLst>
                </a:gridCol>
              </a:tblGrid>
              <a:tr h="404590">
                <a:tc>
                  <a:txBody>
                    <a:bodyPr/>
                    <a:lstStyle/>
                    <a:p>
                      <a:pPr algn="ctr">
                        <a:spcAft>
                          <a:spcPts val="0"/>
                        </a:spcAft>
                      </a:pPr>
                      <a:r>
                        <a:rPr lang="en-US" sz="1050" kern="100" dirty="0">
                          <a:effectLst/>
                        </a:rPr>
                        <a:t> </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tc>
                  <a:txBody>
                    <a:bodyPr/>
                    <a:lstStyle/>
                    <a:p>
                      <a:pPr algn="ctr">
                        <a:spcAft>
                          <a:spcPts val="0"/>
                        </a:spcAft>
                      </a:pPr>
                      <a:r>
                        <a:rPr lang="ja-JP" sz="1600" kern="100" dirty="0">
                          <a:effectLst/>
                          <a:latin typeface="メイリオ" pitchFamily="50" charset="-128"/>
                          <a:ea typeface="メイリオ" pitchFamily="50" charset="-128"/>
                        </a:rPr>
                        <a:t>合計</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919161092"/>
                  </a:ext>
                </a:extLst>
              </a:tr>
              <a:tr h="809180">
                <a:tc>
                  <a:txBody>
                    <a:bodyPr/>
                    <a:lstStyle/>
                    <a:p>
                      <a:pPr algn="ctr">
                        <a:spcAft>
                          <a:spcPts val="0"/>
                        </a:spcAft>
                      </a:pPr>
                      <a:r>
                        <a:rPr lang="ja-JP" altLang="en-US" sz="1050" kern="100" dirty="0">
                          <a:effectLst/>
                          <a:latin typeface="メイリオ" pitchFamily="50" charset="-128"/>
                          <a:ea typeface="メイリオ" pitchFamily="50" charset="-128"/>
                        </a:rPr>
                        <a:t>　　　　　　　　　　　　　　　　　　　　　　　　　　　　　　</a:t>
                      </a:r>
                      <a:r>
                        <a:rPr lang="zh-CN" altLang="en-US" sz="1600" kern="100" dirty="0">
                          <a:effectLst/>
                          <a:latin typeface="メイリオ" pitchFamily="50" charset="-128"/>
                          <a:ea typeface="メイリオ" pitchFamily="50" charset="-128"/>
                        </a:rPr>
                        <a:t>未収金発生件数</a:t>
                      </a:r>
                      <a:r>
                        <a:rPr lang="en-US" sz="1600" kern="100" dirty="0">
                          <a:effectLst/>
                          <a:latin typeface="メイリオ" pitchFamily="50" charset="-128"/>
                          <a:ea typeface="メイリオ" pitchFamily="50" charset="-128"/>
                        </a:rPr>
                        <a:t> </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en-US" altLang="ja-JP" sz="1600" kern="100" dirty="0">
                          <a:effectLst/>
                          <a:latin typeface="メイリオ" pitchFamily="50" charset="-128"/>
                          <a:ea typeface="メイリオ" pitchFamily="50" charset="-128"/>
                        </a:rPr>
                        <a:t>447</a:t>
                      </a:r>
                      <a:r>
                        <a:rPr lang="ja-JP" altLang="en-US" sz="1600" kern="100" dirty="0">
                          <a:effectLst/>
                          <a:latin typeface="メイリオ" pitchFamily="50" charset="-128"/>
                          <a:ea typeface="メイリオ" pitchFamily="50" charset="-128"/>
                        </a:rPr>
                        <a:t>件</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498623728"/>
                  </a:ext>
                </a:extLst>
              </a:tr>
              <a:tr h="809180">
                <a:tc>
                  <a:txBody>
                    <a:bodyPr/>
                    <a:lstStyle/>
                    <a:p>
                      <a:pPr algn="ctr">
                        <a:spcAft>
                          <a:spcPts val="0"/>
                        </a:spcAft>
                      </a:pPr>
                      <a:r>
                        <a:rPr lang="ja-JP" altLang="en-US" sz="1050" kern="100" dirty="0">
                          <a:effectLst/>
                          <a:latin typeface="メイリオ" pitchFamily="50" charset="-128"/>
                          <a:ea typeface="メイリオ" pitchFamily="50" charset="-128"/>
                        </a:rPr>
                        <a:t>　　　　　　　　　　　　　　　　　　　　　　</a:t>
                      </a:r>
                      <a:r>
                        <a:rPr lang="ja-JP" sz="1600" kern="100" dirty="0">
                          <a:effectLst/>
                          <a:latin typeface="メイリオ" pitchFamily="50" charset="-128"/>
                          <a:ea typeface="メイリオ" pitchFamily="50" charset="-128"/>
                        </a:rPr>
                        <a:t>未収金</a:t>
                      </a:r>
                      <a:r>
                        <a:rPr lang="ja-JP" altLang="en-US" sz="1600" kern="100" dirty="0">
                          <a:effectLst/>
                          <a:latin typeface="メイリオ" pitchFamily="50" charset="-128"/>
                          <a:ea typeface="メイリオ" pitchFamily="50" charset="-128"/>
                        </a:rPr>
                        <a:t>総額</a:t>
                      </a:r>
                      <a:endParaRPr lang="ja-JP" sz="1600" kern="100" dirty="0">
                        <a:effectLst/>
                        <a:latin typeface="メイリオ" pitchFamily="50" charset="-128"/>
                        <a:ea typeface="メイリオ" pitchFamily="50" charset="-128"/>
                      </a:endParaRPr>
                    </a:p>
                    <a:p>
                      <a:pPr algn="ctr">
                        <a:spcAft>
                          <a:spcPts val="0"/>
                        </a:spcAft>
                      </a:pPr>
                      <a:r>
                        <a:rPr lang="en-US" sz="1050" kern="100" dirty="0">
                          <a:effectLst/>
                          <a:latin typeface="メイリオ" pitchFamily="50" charset="-128"/>
                          <a:ea typeface="メイリオ" pitchFamily="50" charset="-128"/>
                        </a:rPr>
                        <a:t> </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latinLnBrk="1">
                        <a:spcAft>
                          <a:spcPts val="0"/>
                        </a:spcAft>
                      </a:pPr>
                      <a:r>
                        <a:rPr lang="en-US" altLang="ja-JP" sz="1600" b="1" kern="100" dirty="0">
                          <a:solidFill>
                            <a:schemeClr val="tx1"/>
                          </a:solidFill>
                          <a:effectLst/>
                          <a:latin typeface="メイリオ" pitchFamily="50" charset="-128"/>
                          <a:ea typeface="メイリオ" pitchFamily="50" charset="-128"/>
                        </a:rPr>
                        <a:t>21</a:t>
                      </a:r>
                      <a:r>
                        <a:rPr lang="en-US" sz="1600" b="1" kern="100" dirty="0">
                          <a:solidFill>
                            <a:schemeClr val="tx1"/>
                          </a:solidFill>
                          <a:effectLst/>
                          <a:latin typeface="メイリオ" pitchFamily="50" charset="-128"/>
                          <a:ea typeface="メイリオ" pitchFamily="50" charset="-128"/>
                        </a:rPr>
                        <a:t>,</a:t>
                      </a:r>
                      <a:r>
                        <a:rPr lang="en-US" altLang="ja-JP" sz="1600" b="1" kern="100" dirty="0">
                          <a:solidFill>
                            <a:schemeClr val="tx1"/>
                          </a:solidFill>
                          <a:effectLst/>
                          <a:latin typeface="メイリオ" pitchFamily="50" charset="-128"/>
                          <a:ea typeface="メイリオ" pitchFamily="50" charset="-128"/>
                        </a:rPr>
                        <a:t>747</a:t>
                      </a:r>
                      <a:r>
                        <a:rPr lang="en-US" sz="1600" b="1" kern="100" dirty="0">
                          <a:solidFill>
                            <a:schemeClr val="tx1"/>
                          </a:solidFill>
                          <a:effectLst/>
                          <a:latin typeface="メイリオ" pitchFamily="50" charset="-128"/>
                          <a:ea typeface="メイリオ" pitchFamily="50" charset="-128"/>
                        </a:rPr>
                        <a:t>,</a:t>
                      </a:r>
                      <a:r>
                        <a:rPr lang="en-US" altLang="ja-JP" sz="1600" b="1" kern="100" dirty="0">
                          <a:solidFill>
                            <a:schemeClr val="tx1"/>
                          </a:solidFill>
                          <a:effectLst/>
                          <a:latin typeface="メイリオ" pitchFamily="50" charset="-128"/>
                          <a:ea typeface="メイリオ" pitchFamily="50" charset="-128"/>
                        </a:rPr>
                        <a:t>791</a:t>
                      </a:r>
                      <a:r>
                        <a:rPr lang="ja-JP" sz="1600" b="1" kern="100" dirty="0">
                          <a:solidFill>
                            <a:schemeClr val="tx1"/>
                          </a:solidFill>
                          <a:effectLst/>
                          <a:latin typeface="メイリオ" pitchFamily="50" charset="-128"/>
                          <a:ea typeface="メイリオ" pitchFamily="50" charset="-128"/>
                        </a:rPr>
                        <a:t>円</a:t>
                      </a:r>
                    </a:p>
                  </a:txBody>
                  <a:tcPr marL="68580" marR="68580" marT="0" marB="0" anchor="ctr"/>
                </a:tc>
                <a:extLst>
                  <a:ext uri="{0D108BD9-81ED-4DB2-BD59-A6C34878D82A}">
                    <a16:rowId xmlns:a16="http://schemas.microsoft.com/office/drawing/2014/main" val="2268845233"/>
                  </a:ext>
                </a:extLst>
              </a:tr>
            </a:tbl>
          </a:graphicData>
        </a:graphic>
      </p:graphicFrame>
      <p:graphicFrame>
        <p:nvGraphicFramePr>
          <p:cNvPr id="19" name="グラフ 18">
            <a:extLst>
              <a:ext uri="{FF2B5EF4-FFF2-40B4-BE49-F238E27FC236}">
                <a16:creationId xmlns:a16="http://schemas.microsoft.com/office/drawing/2014/main" id="{ACB494F2-310F-4849-9747-4382B814D6EB}"/>
              </a:ext>
            </a:extLst>
          </p:cNvPr>
          <p:cNvGraphicFramePr/>
          <p:nvPr>
            <p:extLst>
              <p:ext uri="{D42A27DB-BD31-4B8C-83A1-F6EECF244321}">
                <p14:modId xmlns:p14="http://schemas.microsoft.com/office/powerpoint/2010/main" val="52136133"/>
              </p:ext>
            </p:extLst>
          </p:nvPr>
        </p:nvGraphicFramePr>
        <p:xfrm>
          <a:off x="2230840" y="1022432"/>
          <a:ext cx="4920448" cy="2804079"/>
        </p:xfrm>
        <a:graphic>
          <a:graphicData uri="http://schemas.openxmlformats.org/drawingml/2006/chart">
            <c:chart xmlns:c="http://schemas.openxmlformats.org/drawingml/2006/chart" xmlns:r="http://schemas.openxmlformats.org/officeDocument/2006/relationships" r:id="rId3"/>
          </a:graphicData>
        </a:graphic>
      </p:graphicFrame>
      <p:sp>
        <p:nvSpPr>
          <p:cNvPr id="21" name="正方形/長方形 20">
            <a:extLst>
              <a:ext uri="{FF2B5EF4-FFF2-40B4-BE49-F238E27FC236}">
                <a16:creationId xmlns:a16="http://schemas.microsoft.com/office/drawing/2014/main" id="{004B5E02-13CA-4D8F-9844-481F9D1D060C}"/>
              </a:ext>
            </a:extLst>
          </p:cNvPr>
          <p:cNvSpPr/>
          <p:nvPr/>
        </p:nvSpPr>
        <p:spPr>
          <a:xfrm>
            <a:off x="238125" y="695980"/>
            <a:ext cx="8277225" cy="369332"/>
          </a:xfrm>
          <a:prstGeom prst="rect">
            <a:avLst/>
          </a:prstGeom>
        </p:spPr>
        <p:txBody>
          <a:bodyPr wrap="square">
            <a:spAutoFit/>
          </a:bodyPr>
          <a:lstStyle/>
          <a:p>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令和</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７</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年</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９</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月</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１</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日～</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９</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月</a:t>
            </a:r>
            <a:r>
              <a:rPr lang="en-US" altLang="ja-JP" b="1" dirty="0">
                <a:latin typeface="メイリオ" panose="020B0604030504040204" pitchFamily="50" charset="-128"/>
                <a:ea typeface="メイリオ" panose="020B0604030504040204" pitchFamily="50" charset="-128"/>
                <a:cs typeface="Times New Roman" panose="02020603050405020304" pitchFamily="18" charset="0"/>
              </a:rPr>
              <a:t>30</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日の期間に受け入れた</a:t>
            </a:r>
            <a:r>
              <a:rPr lang="ja-JP" altLang="ja-JP" b="1"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在留外国人患者</a:t>
            </a:r>
            <a:r>
              <a:rPr lang="ja-JP" altLang="ja-JP" b="1" u="sng" dirty="0">
                <a:latin typeface="メイリオ" panose="020B0604030504040204" pitchFamily="50" charset="-128"/>
                <a:ea typeface="メイリオ" panose="020B0604030504040204" pitchFamily="50" charset="-128"/>
                <a:cs typeface="Times New Roman" panose="02020603050405020304" pitchFamily="18" charset="0"/>
              </a:rPr>
              <a:t>　　　　　</a:t>
            </a:r>
            <a:endParaRPr lang="ja-JP" altLang="en-US"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1DAF3C29-1261-488E-A8AF-62EBFA3C292C}"/>
              </a:ext>
            </a:extLst>
          </p:cNvPr>
          <p:cNvSpPr txBox="1"/>
          <p:nvPr/>
        </p:nvSpPr>
        <p:spPr>
          <a:xfrm>
            <a:off x="6813570" y="4469925"/>
            <a:ext cx="1301730" cy="369332"/>
          </a:xfrm>
          <a:prstGeom prst="rect">
            <a:avLst/>
          </a:prstGeom>
          <a:noFill/>
        </p:spPr>
        <p:txBody>
          <a:bodyPr wrap="square" rtlCol="0">
            <a:spAutoFit/>
          </a:bodyPr>
          <a:lstStyle/>
          <a:p>
            <a:r>
              <a:rPr kumimoji="1" lang="ja-JP" altLang="en-US" dirty="0"/>
              <a:t>（</a:t>
            </a:r>
            <a:r>
              <a:rPr kumimoji="1" lang="en-US" altLang="ja-JP" dirty="0"/>
              <a:t>n</a:t>
            </a:r>
            <a:r>
              <a:rPr kumimoji="1" lang="ja-JP" altLang="en-US" dirty="0"/>
              <a:t>＝</a:t>
            </a:r>
            <a:r>
              <a:rPr kumimoji="1" lang="en-US" altLang="ja-JP" dirty="0"/>
              <a:t>40</a:t>
            </a:r>
            <a:r>
              <a:rPr kumimoji="1" lang="ja-JP" altLang="en-US" dirty="0"/>
              <a:t>）</a:t>
            </a:r>
          </a:p>
        </p:txBody>
      </p:sp>
      <p:sp>
        <p:nvSpPr>
          <p:cNvPr id="12" name="スライド番号プレースホルダ 10">
            <a:extLst>
              <a:ext uri="{FF2B5EF4-FFF2-40B4-BE49-F238E27FC236}">
                <a16:creationId xmlns:a16="http://schemas.microsoft.com/office/drawing/2014/main" id="{A7BB77D0-B999-41CB-BFFB-8C5109969176}"/>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10</a:t>
            </a:fld>
            <a:endParaRPr kumimoji="1" lang="ja-JP" altLang="en-US" sz="2000" dirty="0"/>
          </a:p>
        </p:txBody>
      </p:sp>
    </p:spTree>
    <p:extLst>
      <p:ext uri="{BB962C8B-B14F-4D97-AF65-F5344CB8AC3E}">
        <p14:creationId xmlns:p14="http://schemas.microsoft.com/office/powerpoint/2010/main" val="3873732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96255" y="12497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6" name="テキスト ボックス 5">
            <a:extLst>
              <a:ext uri="{FF2B5EF4-FFF2-40B4-BE49-F238E27FC236}">
                <a16:creationId xmlns:a16="http://schemas.microsoft.com/office/drawing/2014/main" id="{E00EEAAA-0061-4BA6-8234-68C76DA2C39C}"/>
              </a:ext>
            </a:extLst>
          </p:cNvPr>
          <p:cNvSpPr txBox="1"/>
          <p:nvPr/>
        </p:nvSpPr>
        <p:spPr>
          <a:xfrm>
            <a:off x="6987971" y="1461455"/>
            <a:ext cx="1952038" cy="577081"/>
          </a:xfrm>
          <a:prstGeom prst="rect">
            <a:avLst/>
          </a:prstGeom>
          <a:noFill/>
        </p:spPr>
        <p:txBody>
          <a:bodyPr wrap="square" rtlCol="0">
            <a:spAutoFit/>
          </a:bodyPr>
          <a:lstStyle/>
          <a:p>
            <a:r>
              <a:rPr kumimoji="1" lang="ja-JP" altLang="en-US" sz="1050" dirty="0"/>
              <a:t>平均：</a:t>
            </a:r>
            <a:r>
              <a:rPr kumimoji="1" lang="en-US" altLang="ja-JP" sz="1050" dirty="0"/>
              <a:t>12</a:t>
            </a:r>
            <a:r>
              <a:rPr kumimoji="1" lang="ja-JP" altLang="en-US" sz="1050" dirty="0"/>
              <a:t>件　　（ｎ＝</a:t>
            </a:r>
            <a:r>
              <a:rPr kumimoji="1" lang="en-US" altLang="ja-JP" sz="1050" dirty="0"/>
              <a:t>36</a:t>
            </a:r>
            <a:r>
              <a:rPr kumimoji="1" lang="ja-JP" altLang="en-US" sz="1050" dirty="0"/>
              <a:t>）</a:t>
            </a:r>
            <a:endParaRPr kumimoji="1" lang="en-US" altLang="ja-JP" sz="1050" dirty="0"/>
          </a:p>
          <a:p>
            <a:r>
              <a:rPr kumimoji="1" lang="ja-JP" altLang="en-US" sz="1050" dirty="0"/>
              <a:t>中央値：</a:t>
            </a:r>
            <a:r>
              <a:rPr kumimoji="1" lang="en-US" altLang="ja-JP" sz="1050" dirty="0"/>
              <a:t>5</a:t>
            </a:r>
            <a:r>
              <a:rPr kumimoji="1" lang="ja-JP" altLang="en-US" sz="1050" dirty="0"/>
              <a:t>件</a:t>
            </a:r>
            <a:endParaRPr kumimoji="1" lang="en-US" altLang="ja-JP" sz="1050" dirty="0"/>
          </a:p>
          <a:p>
            <a:r>
              <a:rPr kumimoji="1" lang="ja-JP" altLang="en-US" sz="1050" dirty="0"/>
              <a:t>最大値：</a:t>
            </a:r>
            <a:r>
              <a:rPr kumimoji="1" lang="en-US" altLang="ja-JP" sz="1050" dirty="0"/>
              <a:t>107</a:t>
            </a:r>
            <a:r>
              <a:rPr kumimoji="1" lang="ja-JP" altLang="en-US" sz="1050" dirty="0"/>
              <a:t>件</a:t>
            </a:r>
          </a:p>
        </p:txBody>
      </p:sp>
      <p:sp>
        <p:nvSpPr>
          <p:cNvPr id="15" name="テキスト ボックス 14">
            <a:extLst>
              <a:ext uri="{FF2B5EF4-FFF2-40B4-BE49-F238E27FC236}">
                <a16:creationId xmlns:a16="http://schemas.microsoft.com/office/drawing/2014/main" id="{4E5BB381-46FC-434D-8BD7-908D86EBF425}"/>
              </a:ext>
            </a:extLst>
          </p:cNvPr>
          <p:cNvSpPr txBox="1"/>
          <p:nvPr/>
        </p:nvSpPr>
        <p:spPr>
          <a:xfrm>
            <a:off x="6987971" y="3269943"/>
            <a:ext cx="2057400" cy="577081"/>
          </a:xfrm>
          <a:prstGeom prst="rect">
            <a:avLst/>
          </a:prstGeom>
          <a:noFill/>
        </p:spPr>
        <p:txBody>
          <a:bodyPr wrap="square" rtlCol="0">
            <a:spAutoFit/>
          </a:bodyPr>
          <a:lstStyle/>
          <a:p>
            <a:r>
              <a:rPr kumimoji="1" lang="ja-JP" altLang="en-US" sz="1050" dirty="0"/>
              <a:t>平均：</a:t>
            </a:r>
            <a:r>
              <a:rPr kumimoji="1" lang="en-US" altLang="ja-JP" sz="1050" dirty="0"/>
              <a:t>604,105</a:t>
            </a:r>
            <a:r>
              <a:rPr kumimoji="1" lang="ja-JP" altLang="en-US" sz="1050" dirty="0"/>
              <a:t>円　（ｎ＝</a:t>
            </a:r>
            <a:r>
              <a:rPr kumimoji="1" lang="en-US" altLang="ja-JP" sz="1050" dirty="0"/>
              <a:t>36</a:t>
            </a:r>
            <a:r>
              <a:rPr kumimoji="1" lang="ja-JP" altLang="en-US" sz="1050" dirty="0"/>
              <a:t>）</a:t>
            </a:r>
            <a:endParaRPr kumimoji="1" lang="en-US" altLang="ja-JP" sz="1050" dirty="0"/>
          </a:p>
          <a:p>
            <a:r>
              <a:rPr kumimoji="1" lang="ja-JP" altLang="en-US" sz="1050" dirty="0"/>
              <a:t>中央値：</a:t>
            </a:r>
            <a:r>
              <a:rPr kumimoji="1" lang="en-US" altLang="ja-JP" sz="1050" dirty="0"/>
              <a:t>117,295</a:t>
            </a:r>
            <a:r>
              <a:rPr kumimoji="1" lang="ja-JP" altLang="en-US" sz="1050" dirty="0"/>
              <a:t>円</a:t>
            </a:r>
            <a:endParaRPr kumimoji="1" lang="en-US" altLang="ja-JP" sz="1050" dirty="0"/>
          </a:p>
          <a:p>
            <a:r>
              <a:rPr kumimoji="1" lang="ja-JP" altLang="en-US" sz="1050" dirty="0"/>
              <a:t>最大値：</a:t>
            </a:r>
            <a:r>
              <a:rPr kumimoji="1" lang="en-US" altLang="ja-JP" sz="1050" dirty="0"/>
              <a:t>8,483,530</a:t>
            </a:r>
            <a:r>
              <a:rPr kumimoji="1" lang="ja-JP" altLang="en-US" sz="1050" dirty="0"/>
              <a:t>円</a:t>
            </a:r>
          </a:p>
        </p:txBody>
      </p:sp>
      <p:sp>
        <p:nvSpPr>
          <p:cNvPr id="3" name="テキスト ボックス 2">
            <a:extLst>
              <a:ext uri="{FF2B5EF4-FFF2-40B4-BE49-F238E27FC236}">
                <a16:creationId xmlns:a16="http://schemas.microsoft.com/office/drawing/2014/main" id="{5E71A732-3BB0-4404-8C2A-9C6529D75E10}"/>
              </a:ext>
            </a:extLst>
          </p:cNvPr>
          <p:cNvSpPr txBox="1"/>
          <p:nvPr/>
        </p:nvSpPr>
        <p:spPr>
          <a:xfrm>
            <a:off x="615699" y="894974"/>
            <a:ext cx="353943" cy="1694190"/>
          </a:xfrm>
          <a:prstGeom prst="rect">
            <a:avLst/>
          </a:prstGeom>
          <a:noFill/>
          <a:ln>
            <a:solidFill>
              <a:schemeClr val="tx1"/>
            </a:solidFill>
          </a:ln>
        </p:spPr>
        <p:txBody>
          <a:bodyPr vert="eaVert" wrap="square" rtlCol="0">
            <a:spAutoFit/>
          </a:bodyPr>
          <a:lstStyle/>
          <a:p>
            <a:r>
              <a:rPr kumimoji="1" lang="ja-JP" altLang="en-US" sz="1100" dirty="0"/>
              <a:t>未収金発生件数と病院数</a:t>
            </a:r>
          </a:p>
        </p:txBody>
      </p:sp>
      <p:graphicFrame>
        <p:nvGraphicFramePr>
          <p:cNvPr id="10" name="グラフ 9">
            <a:extLst>
              <a:ext uri="{FF2B5EF4-FFF2-40B4-BE49-F238E27FC236}">
                <a16:creationId xmlns:a16="http://schemas.microsoft.com/office/drawing/2014/main" id="{41CA251F-E33B-43D2-AAA7-34E17771B613}"/>
              </a:ext>
            </a:extLst>
          </p:cNvPr>
          <p:cNvGraphicFramePr/>
          <p:nvPr/>
        </p:nvGraphicFramePr>
        <p:xfrm>
          <a:off x="1124209" y="940400"/>
          <a:ext cx="5863762" cy="1614970"/>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22">
            <a:extLst>
              <a:ext uri="{FF2B5EF4-FFF2-40B4-BE49-F238E27FC236}">
                <a16:creationId xmlns:a16="http://schemas.microsoft.com/office/drawing/2014/main" id="{0AECE921-C89D-4328-962F-05210CC252A3}"/>
              </a:ext>
            </a:extLst>
          </p:cNvPr>
          <p:cNvSpPr txBox="1"/>
          <p:nvPr/>
        </p:nvSpPr>
        <p:spPr>
          <a:xfrm>
            <a:off x="618654" y="2728286"/>
            <a:ext cx="353943" cy="1720423"/>
          </a:xfrm>
          <a:prstGeom prst="rect">
            <a:avLst/>
          </a:prstGeom>
          <a:noFill/>
          <a:ln>
            <a:solidFill>
              <a:schemeClr val="tx1"/>
            </a:solidFill>
          </a:ln>
        </p:spPr>
        <p:txBody>
          <a:bodyPr vert="eaVert" wrap="square" rtlCol="0">
            <a:spAutoFit/>
          </a:bodyPr>
          <a:lstStyle/>
          <a:p>
            <a:r>
              <a:rPr kumimoji="1" lang="ja-JP" altLang="en-US" sz="1100" dirty="0"/>
              <a:t>未収金発生総額と病院数</a:t>
            </a:r>
            <a:endParaRPr kumimoji="1" lang="en-US" altLang="ja-JP" sz="1100" dirty="0"/>
          </a:p>
        </p:txBody>
      </p:sp>
      <p:sp>
        <p:nvSpPr>
          <p:cNvPr id="24" name="テキスト ボックス 23">
            <a:extLst>
              <a:ext uri="{FF2B5EF4-FFF2-40B4-BE49-F238E27FC236}">
                <a16:creationId xmlns:a16="http://schemas.microsoft.com/office/drawing/2014/main" id="{6BC9C158-294D-4C47-9B20-96F9316D222E}"/>
              </a:ext>
            </a:extLst>
          </p:cNvPr>
          <p:cNvSpPr txBox="1"/>
          <p:nvPr/>
        </p:nvSpPr>
        <p:spPr>
          <a:xfrm>
            <a:off x="623518" y="4561599"/>
            <a:ext cx="349070" cy="2159878"/>
          </a:xfrm>
          <a:prstGeom prst="rect">
            <a:avLst/>
          </a:prstGeom>
          <a:noFill/>
          <a:ln>
            <a:solidFill>
              <a:schemeClr val="tx1"/>
            </a:solidFill>
          </a:ln>
        </p:spPr>
        <p:txBody>
          <a:bodyPr vert="eaVert" wrap="square" rtlCol="0">
            <a:spAutoFit/>
          </a:bodyPr>
          <a:lstStyle/>
          <a:p>
            <a:r>
              <a:rPr kumimoji="1" lang="ja-JP" altLang="en-US" sz="1050" dirty="0"/>
              <a:t>過去３か年の</a:t>
            </a:r>
            <a:r>
              <a:rPr kumimoji="1" lang="en-US" altLang="ja-JP" sz="1050" dirty="0"/>
              <a:t>1</a:t>
            </a:r>
            <a:r>
              <a:rPr kumimoji="1" lang="ja-JP" altLang="en-US" sz="1050" dirty="0"/>
              <a:t>件あたりの最高額</a:t>
            </a:r>
          </a:p>
        </p:txBody>
      </p:sp>
      <p:graphicFrame>
        <p:nvGraphicFramePr>
          <p:cNvPr id="27" name="グラフ 26">
            <a:extLst>
              <a:ext uri="{FF2B5EF4-FFF2-40B4-BE49-F238E27FC236}">
                <a16:creationId xmlns:a16="http://schemas.microsoft.com/office/drawing/2014/main" id="{63A6C6A6-5566-413E-80A2-8231A95102AE}"/>
              </a:ext>
            </a:extLst>
          </p:cNvPr>
          <p:cNvGraphicFramePr/>
          <p:nvPr/>
        </p:nvGraphicFramePr>
        <p:xfrm>
          <a:off x="1124210" y="4561597"/>
          <a:ext cx="5863761" cy="2159879"/>
        </p:xfrm>
        <a:graphic>
          <a:graphicData uri="http://schemas.openxmlformats.org/drawingml/2006/chart">
            <c:chart xmlns:c="http://schemas.openxmlformats.org/drawingml/2006/chart" xmlns:r="http://schemas.openxmlformats.org/officeDocument/2006/relationships" r:id="rId4"/>
          </a:graphicData>
        </a:graphic>
      </p:graphicFrame>
      <p:sp>
        <p:nvSpPr>
          <p:cNvPr id="28" name="テキスト ボックス 27">
            <a:extLst>
              <a:ext uri="{FF2B5EF4-FFF2-40B4-BE49-F238E27FC236}">
                <a16:creationId xmlns:a16="http://schemas.microsoft.com/office/drawing/2014/main" id="{20FBEE10-510E-4038-81D8-E780444F679C}"/>
              </a:ext>
            </a:extLst>
          </p:cNvPr>
          <p:cNvSpPr txBox="1"/>
          <p:nvPr/>
        </p:nvSpPr>
        <p:spPr>
          <a:xfrm>
            <a:off x="6987971" y="5211010"/>
            <a:ext cx="2057400" cy="577081"/>
          </a:xfrm>
          <a:prstGeom prst="rect">
            <a:avLst/>
          </a:prstGeom>
          <a:noFill/>
        </p:spPr>
        <p:txBody>
          <a:bodyPr wrap="square" rtlCol="0">
            <a:spAutoFit/>
          </a:bodyPr>
          <a:lstStyle/>
          <a:p>
            <a:r>
              <a:rPr kumimoji="1" lang="ja-JP" altLang="en-US" sz="1050" dirty="0"/>
              <a:t>平均：</a:t>
            </a:r>
            <a:r>
              <a:rPr kumimoji="1" lang="en-US" altLang="ja-JP" sz="1050" dirty="0"/>
              <a:t>620,189</a:t>
            </a:r>
            <a:r>
              <a:rPr kumimoji="1" lang="ja-JP" altLang="en-US" sz="1050" dirty="0"/>
              <a:t>円　（ｎ＝</a:t>
            </a:r>
            <a:r>
              <a:rPr kumimoji="1" lang="en-US" altLang="ja-JP" sz="1050" dirty="0"/>
              <a:t>30</a:t>
            </a:r>
            <a:r>
              <a:rPr kumimoji="1" lang="ja-JP" altLang="en-US" sz="1050" dirty="0"/>
              <a:t>）</a:t>
            </a:r>
            <a:endParaRPr kumimoji="1" lang="en-US" altLang="ja-JP" sz="1050" dirty="0"/>
          </a:p>
          <a:p>
            <a:r>
              <a:rPr kumimoji="1" lang="ja-JP" altLang="en-US" sz="1050" dirty="0"/>
              <a:t>中央値：</a:t>
            </a:r>
            <a:r>
              <a:rPr kumimoji="1" lang="en-US" altLang="ja-JP" sz="1050" dirty="0"/>
              <a:t>107,157</a:t>
            </a:r>
            <a:r>
              <a:rPr kumimoji="1" lang="ja-JP" altLang="en-US" sz="1050" dirty="0"/>
              <a:t>円</a:t>
            </a:r>
            <a:endParaRPr kumimoji="1" lang="en-US" altLang="ja-JP" sz="1050" dirty="0"/>
          </a:p>
          <a:p>
            <a:r>
              <a:rPr kumimoji="1" lang="ja-JP" altLang="en-US" sz="1050" dirty="0"/>
              <a:t>最大値：</a:t>
            </a:r>
            <a:r>
              <a:rPr kumimoji="1" lang="en-US" altLang="ja-JP" sz="1050" dirty="0"/>
              <a:t>5,035,041</a:t>
            </a:r>
            <a:r>
              <a:rPr kumimoji="1" lang="ja-JP" altLang="en-US" sz="1050" dirty="0"/>
              <a:t>円</a:t>
            </a:r>
          </a:p>
        </p:txBody>
      </p:sp>
      <p:sp>
        <p:nvSpPr>
          <p:cNvPr id="29" name="テキスト ボックス 28">
            <a:extLst>
              <a:ext uri="{FF2B5EF4-FFF2-40B4-BE49-F238E27FC236}">
                <a16:creationId xmlns:a16="http://schemas.microsoft.com/office/drawing/2014/main" id="{3A2F8227-6925-4B9B-945F-C2A650E9F85E}"/>
              </a:ext>
            </a:extLst>
          </p:cNvPr>
          <p:cNvSpPr txBox="1"/>
          <p:nvPr/>
        </p:nvSpPr>
        <p:spPr>
          <a:xfrm>
            <a:off x="527132" y="645317"/>
            <a:ext cx="7672647" cy="307777"/>
          </a:xfrm>
          <a:prstGeom prst="rect">
            <a:avLst/>
          </a:prstGeom>
          <a:noFill/>
        </p:spPr>
        <p:txBody>
          <a:bodyPr wrap="square" rtlCol="0">
            <a:spAutoFit/>
          </a:bodyPr>
          <a:lstStyle/>
          <a:p>
            <a:r>
              <a:rPr lang="ja-JP" altLang="en-US" sz="1400" b="1" dirty="0">
                <a:solidFill>
                  <a:schemeClr val="tx1"/>
                </a:solidFill>
                <a:latin typeface="メイリオ" panose="020B0604030504040204" pitchFamily="50" charset="-128"/>
                <a:ea typeface="メイリオ" panose="020B0604030504040204" pitchFamily="50" charset="-128"/>
                <a:cs typeface="Meiryo UI" pitchFamily="50" charset="-128"/>
              </a:rPr>
              <a:t>◆直近会計年度（前年度１年間）の在留外国人患者による未収金の詳細（病院のみ）</a:t>
            </a:r>
            <a:r>
              <a:rPr kumimoji="1" lang="ja-JP" altLang="en-US" sz="1400" b="1" dirty="0">
                <a:solidFill>
                  <a:schemeClr val="tx1"/>
                </a:solidFill>
                <a:latin typeface="メイリオ" panose="020B0604030504040204" pitchFamily="50" charset="-128"/>
                <a:ea typeface="メイリオ" panose="020B0604030504040204" pitchFamily="50" charset="-128"/>
              </a:rPr>
              <a:t>　</a:t>
            </a:r>
            <a:endParaRPr kumimoji="1"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6" name="スライド番号プレースホルダ 10">
            <a:extLst>
              <a:ext uri="{FF2B5EF4-FFF2-40B4-BE49-F238E27FC236}">
                <a16:creationId xmlns:a16="http://schemas.microsoft.com/office/drawing/2014/main" id="{460B0711-68D0-48C7-A0CE-06AA18709ECB}"/>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11</a:t>
            </a:fld>
            <a:endParaRPr kumimoji="1" lang="ja-JP" altLang="en-US" sz="2000" dirty="0"/>
          </a:p>
        </p:txBody>
      </p:sp>
      <p:graphicFrame>
        <p:nvGraphicFramePr>
          <p:cNvPr id="17" name="グラフ 16">
            <a:extLst>
              <a:ext uri="{FF2B5EF4-FFF2-40B4-BE49-F238E27FC236}">
                <a16:creationId xmlns:a16="http://schemas.microsoft.com/office/drawing/2014/main" id="{39D3E9CF-3EC3-417E-9DC7-58C059A07A6A}"/>
              </a:ext>
            </a:extLst>
          </p:cNvPr>
          <p:cNvGraphicFramePr/>
          <p:nvPr/>
        </p:nvGraphicFramePr>
        <p:xfrm>
          <a:off x="1124209" y="2783832"/>
          <a:ext cx="5863762" cy="161497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21569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29345" y="12766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8" name="正方形/長方形 7">
            <a:extLst>
              <a:ext uri="{FF2B5EF4-FFF2-40B4-BE49-F238E27FC236}">
                <a16:creationId xmlns:a16="http://schemas.microsoft.com/office/drawing/2014/main" id="{053473DC-3B47-405C-86DF-C2DD3A3992E7}"/>
              </a:ext>
            </a:extLst>
          </p:cNvPr>
          <p:cNvSpPr/>
          <p:nvPr/>
        </p:nvSpPr>
        <p:spPr>
          <a:xfrm>
            <a:off x="238125" y="3783630"/>
            <a:ext cx="8905879" cy="3611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◆直近会計年度（前年度１年間）の訪日外国人患者による未収金の詳細</a:t>
            </a:r>
            <a:r>
              <a:rPr kumimoji="1" lang="ja-JP" altLang="en-US" b="1" dirty="0">
                <a:solidFill>
                  <a:schemeClr val="tx1"/>
                </a:solidFill>
                <a:latin typeface="メイリオ" panose="020B0604030504040204" pitchFamily="50" charset="-128"/>
                <a:ea typeface="メイリオ" panose="020B0604030504040204" pitchFamily="50" charset="-128"/>
              </a:rPr>
              <a:t>　</a:t>
            </a:r>
            <a:endParaRPr kumimoji="1" lang="en-US" altLang="ja-JP" b="1" dirty="0">
              <a:solidFill>
                <a:schemeClr val="tx1"/>
              </a:solidFill>
              <a:latin typeface="メイリオ" panose="020B0604030504040204" pitchFamily="50" charset="-128"/>
              <a:ea typeface="メイリオ" panose="020B0604030504040204" pitchFamily="50" charset="-128"/>
            </a:endParaRPr>
          </a:p>
        </p:txBody>
      </p:sp>
      <p:graphicFrame>
        <p:nvGraphicFramePr>
          <p:cNvPr id="16" name="表 15">
            <a:extLst>
              <a:ext uri="{FF2B5EF4-FFF2-40B4-BE49-F238E27FC236}">
                <a16:creationId xmlns:a16="http://schemas.microsoft.com/office/drawing/2014/main" id="{737C90AB-BDB8-4DDB-B145-D6193CE1E28C}"/>
              </a:ext>
            </a:extLst>
          </p:cNvPr>
          <p:cNvGraphicFramePr>
            <a:graphicFrameLocks noGrp="1"/>
          </p:cNvGraphicFramePr>
          <p:nvPr>
            <p:extLst>
              <p:ext uri="{D42A27DB-BD31-4B8C-83A1-F6EECF244321}">
                <p14:modId xmlns:p14="http://schemas.microsoft.com/office/powerpoint/2010/main" val="3972349678"/>
              </p:ext>
            </p:extLst>
          </p:nvPr>
        </p:nvGraphicFramePr>
        <p:xfrm>
          <a:off x="2199840" y="4469925"/>
          <a:ext cx="4744320" cy="2022950"/>
        </p:xfrm>
        <a:graphic>
          <a:graphicData uri="http://schemas.openxmlformats.org/drawingml/2006/table">
            <a:tbl>
              <a:tblPr firstRow="1" firstCol="1" bandRow="1">
                <a:tableStyleId>{5C22544A-7EE6-4342-B048-85BDC9FD1C3A}</a:tableStyleId>
              </a:tblPr>
              <a:tblGrid>
                <a:gridCol w="2642246">
                  <a:extLst>
                    <a:ext uri="{9D8B030D-6E8A-4147-A177-3AD203B41FA5}">
                      <a16:colId xmlns:a16="http://schemas.microsoft.com/office/drawing/2014/main" val="2827184663"/>
                    </a:ext>
                  </a:extLst>
                </a:gridCol>
                <a:gridCol w="2102074">
                  <a:extLst>
                    <a:ext uri="{9D8B030D-6E8A-4147-A177-3AD203B41FA5}">
                      <a16:colId xmlns:a16="http://schemas.microsoft.com/office/drawing/2014/main" val="4094919312"/>
                    </a:ext>
                  </a:extLst>
                </a:gridCol>
              </a:tblGrid>
              <a:tr h="404590">
                <a:tc>
                  <a:txBody>
                    <a:bodyPr/>
                    <a:lstStyle/>
                    <a:p>
                      <a:pPr algn="ctr">
                        <a:spcAft>
                          <a:spcPts val="0"/>
                        </a:spcAft>
                      </a:pPr>
                      <a:r>
                        <a:rPr lang="en-US" sz="1050" kern="100" dirty="0">
                          <a:effectLst/>
                        </a:rPr>
                        <a:t> </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tc>
                  <a:txBody>
                    <a:bodyPr/>
                    <a:lstStyle/>
                    <a:p>
                      <a:pPr algn="ctr">
                        <a:spcAft>
                          <a:spcPts val="0"/>
                        </a:spcAft>
                      </a:pPr>
                      <a:r>
                        <a:rPr lang="ja-JP" sz="1600" kern="100" dirty="0">
                          <a:effectLst/>
                          <a:latin typeface="メイリオ" pitchFamily="50" charset="-128"/>
                          <a:ea typeface="メイリオ" pitchFamily="50" charset="-128"/>
                        </a:rPr>
                        <a:t>合計</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919161092"/>
                  </a:ext>
                </a:extLst>
              </a:tr>
              <a:tr h="809180">
                <a:tc>
                  <a:txBody>
                    <a:bodyPr/>
                    <a:lstStyle/>
                    <a:p>
                      <a:pPr algn="ctr">
                        <a:spcAft>
                          <a:spcPts val="0"/>
                        </a:spcAft>
                      </a:pPr>
                      <a:r>
                        <a:rPr lang="ja-JP" altLang="en-US" sz="1050" kern="100" dirty="0">
                          <a:effectLst/>
                          <a:latin typeface="メイリオ" pitchFamily="50" charset="-128"/>
                          <a:ea typeface="メイリオ" pitchFamily="50" charset="-128"/>
                        </a:rPr>
                        <a:t>　　　　　　　　　　　　　　　　　　　　　　　　　　　　　　</a:t>
                      </a:r>
                      <a:r>
                        <a:rPr lang="zh-CN" altLang="en-US" sz="1600" kern="100" dirty="0">
                          <a:effectLst/>
                          <a:latin typeface="メイリオ" pitchFamily="50" charset="-128"/>
                          <a:ea typeface="メイリオ" pitchFamily="50" charset="-128"/>
                        </a:rPr>
                        <a:t>未収金発生件数</a:t>
                      </a:r>
                      <a:r>
                        <a:rPr lang="en-US" sz="1600" kern="100" dirty="0">
                          <a:effectLst/>
                          <a:latin typeface="メイリオ" pitchFamily="50" charset="-128"/>
                          <a:ea typeface="メイリオ" pitchFamily="50" charset="-128"/>
                        </a:rPr>
                        <a:t> </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en-US" altLang="ja-JP" sz="1600" kern="100" dirty="0">
                          <a:solidFill>
                            <a:schemeClr val="tx1"/>
                          </a:solidFill>
                          <a:effectLst/>
                          <a:latin typeface="メイリオ" pitchFamily="50" charset="-128"/>
                          <a:ea typeface="メイリオ" pitchFamily="50" charset="-128"/>
                        </a:rPr>
                        <a:t>64</a:t>
                      </a:r>
                      <a:r>
                        <a:rPr lang="ja-JP" altLang="en-US" sz="1600" kern="100" dirty="0">
                          <a:solidFill>
                            <a:schemeClr val="tx1"/>
                          </a:solidFill>
                          <a:effectLst/>
                          <a:latin typeface="メイリオ" pitchFamily="50" charset="-128"/>
                          <a:ea typeface="メイリオ" pitchFamily="50" charset="-128"/>
                        </a:rPr>
                        <a:t>件</a:t>
                      </a:r>
                      <a:endParaRPr lang="en-US" altLang="ja-JP" sz="1600" kern="100" dirty="0">
                        <a:solidFill>
                          <a:schemeClr val="tx1"/>
                        </a:solidFill>
                        <a:effectLst/>
                        <a:latin typeface="メイリオ" pitchFamily="50" charset="-128"/>
                        <a:ea typeface="メイリオ" pitchFamily="50" charset="-128"/>
                      </a:endParaRPr>
                    </a:p>
                  </a:txBody>
                  <a:tcPr marL="68580" marR="68580" marT="0" marB="0" anchor="ctr"/>
                </a:tc>
                <a:extLst>
                  <a:ext uri="{0D108BD9-81ED-4DB2-BD59-A6C34878D82A}">
                    <a16:rowId xmlns:a16="http://schemas.microsoft.com/office/drawing/2014/main" val="1498623728"/>
                  </a:ext>
                </a:extLst>
              </a:tr>
              <a:tr h="809180">
                <a:tc>
                  <a:txBody>
                    <a:bodyPr/>
                    <a:lstStyle/>
                    <a:p>
                      <a:pPr algn="ctr">
                        <a:spcAft>
                          <a:spcPts val="0"/>
                        </a:spcAft>
                      </a:pPr>
                      <a:r>
                        <a:rPr lang="ja-JP" altLang="en-US" sz="1050" kern="100" dirty="0">
                          <a:effectLst/>
                          <a:latin typeface="メイリオ" pitchFamily="50" charset="-128"/>
                          <a:ea typeface="メイリオ" pitchFamily="50" charset="-128"/>
                        </a:rPr>
                        <a:t>　　　　　　　　　　　　　　　　　　　　　　</a:t>
                      </a:r>
                      <a:r>
                        <a:rPr lang="ja-JP" sz="1600" kern="100" dirty="0">
                          <a:effectLst/>
                          <a:latin typeface="メイリオ" pitchFamily="50" charset="-128"/>
                          <a:ea typeface="メイリオ" pitchFamily="50" charset="-128"/>
                        </a:rPr>
                        <a:t>未収金</a:t>
                      </a:r>
                      <a:r>
                        <a:rPr lang="ja-JP" altLang="en-US" sz="1600" kern="100" dirty="0">
                          <a:effectLst/>
                          <a:latin typeface="メイリオ" pitchFamily="50" charset="-128"/>
                          <a:ea typeface="メイリオ" pitchFamily="50" charset="-128"/>
                        </a:rPr>
                        <a:t>総額</a:t>
                      </a:r>
                      <a:endParaRPr lang="ja-JP" sz="1600" kern="100" dirty="0">
                        <a:effectLst/>
                        <a:latin typeface="メイリオ" pitchFamily="50" charset="-128"/>
                        <a:ea typeface="メイリオ" pitchFamily="50" charset="-128"/>
                      </a:endParaRPr>
                    </a:p>
                    <a:p>
                      <a:pPr algn="ctr">
                        <a:spcAft>
                          <a:spcPts val="0"/>
                        </a:spcAft>
                      </a:pPr>
                      <a:r>
                        <a:rPr lang="en-US" sz="1050" kern="100" dirty="0">
                          <a:effectLst/>
                          <a:latin typeface="メイリオ" pitchFamily="50" charset="-128"/>
                          <a:ea typeface="メイリオ" pitchFamily="50" charset="-128"/>
                        </a:rPr>
                        <a:t> </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latinLnBrk="1">
                        <a:spcAft>
                          <a:spcPts val="0"/>
                        </a:spcAft>
                      </a:pPr>
                      <a:r>
                        <a:rPr lang="ja-JP" altLang="en-US" sz="1800" kern="100" dirty="0">
                          <a:solidFill>
                            <a:schemeClr val="tx1"/>
                          </a:solidFill>
                          <a:effectLst/>
                          <a:latin typeface="メイリオ" pitchFamily="50" charset="-128"/>
                          <a:ea typeface="メイリオ" pitchFamily="50" charset="-128"/>
                        </a:rPr>
                        <a:t>　</a:t>
                      </a:r>
                      <a:r>
                        <a:rPr lang="en-US" altLang="ja-JP" sz="1800" b="1" kern="100" dirty="0">
                          <a:solidFill>
                            <a:schemeClr val="tx1"/>
                          </a:solidFill>
                          <a:effectLst/>
                          <a:latin typeface="メイリオ" pitchFamily="50" charset="-128"/>
                          <a:ea typeface="メイリオ" pitchFamily="50" charset="-128"/>
                        </a:rPr>
                        <a:t>71</a:t>
                      </a:r>
                      <a:r>
                        <a:rPr lang="en-US" sz="1800" b="1" kern="100" dirty="0">
                          <a:solidFill>
                            <a:schemeClr val="tx1"/>
                          </a:solidFill>
                          <a:effectLst/>
                          <a:latin typeface="メイリオ" pitchFamily="50" charset="-128"/>
                          <a:ea typeface="メイリオ" pitchFamily="50" charset="-128"/>
                        </a:rPr>
                        <a:t>,</a:t>
                      </a:r>
                      <a:r>
                        <a:rPr lang="en-US" altLang="ja-JP" sz="1800" b="1" kern="100" dirty="0">
                          <a:solidFill>
                            <a:schemeClr val="tx1"/>
                          </a:solidFill>
                          <a:effectLst/>
                          <a:latin typeface="メイリオ" pitchFamily="50" charset="-128"/>
                          <a:ea typeface="メイリオ" pitchFamily="50" charset="-128"/>
                        </a:rPr>
                        <a:t>941</a:t>
                      </a:r>
                      <a:r>
                        <a:rPr lang="en-US" sz="1800" b="1" kern="100" dirty="0">
                          <a:solidFill>
                            <a:schemeClr val="tx1"/>
                          </a:solidFill>
                          <a:effectLst/>
                          <a:latin typeface="メイリオ" pitchFamily="50" charset="-128"/>
                          <a:ea typeface="メイリオ" pitchFamily="50" charset="-128"/>
                        </a:rPr>
                        <a:t>,</a:t>
                      </a:r>
                      <a:r>
                        <a:rPr lang="en-US" altLang="ja-JP" sz="1800" b="1" kern="100" dirty="0">
                          <a:solidFill>
                            <a:schemeClr val="tx1"/>
                          </a:solidFill>
                          <a:effectLst/>
                          <a:latin typeface="メイリオ" pitchFamily="50" charset="-128"/>
                          <a:ea typeface="メイリオ" pitchFamily="50" charset="-128"/>
                        </a:rPr>
                        <a:t>255</a:t>
                      </a:r>
                      <a:r>
                        <a:rPr lang="ja-JP" sz="1800" b="1" kern="100" dirty="0">
                          <a:solidFill>
                            <a:schemeClr val="tx1"/>
                          </a:solidFill>
                          <a:effectLst/>
                          <a:latin typeface="メイリオ" pitchFamily="50" charset="-128"/>
                          <a:ea typeface="メイリオ" pitchFamily="50" charset="-128"/>
                        </a:rPr>
                        <a:t>円</a:t>
                      </a:r>
                    </a:p>
                  </a:txBody>
                  <a:tcPr marL="68580" marR="68580" marT="0" marB="0" anchor="ctr"/>
                </a:tc>
                <a:extLst>
                  <a:ext uri="{0D108BD9-81ED-4DB2-BD59-A6C34878D82A}">
                    <a16:rowId xmlns:a16="http://schemas.microsoft.com/office/drawing/2014/main" val="2268845233"/>
                  </a:ext>
                </a:extLst>
              </a:tr>
            </a:tbl>
          </a:graphicData>
        </a:graphic>
      </p:graphicFrame>
      <p:graphicFrame>
        <p:nvGraphicFramePr>
          <p:cNvPr id="19" name="グラフ 18">
            <a:extLst>
              <a:ext uri="{FF2B5EF4-FFF2-40B4-BE49-F238E27FC236}">
                <a16:creationId xmlns:a16="http://schemas.microsoft.com/office/drawing/2014/main" id="{ACB494F2-310F-4849-9747-4382B814D6EB}"/>
              </a:ext>
            </a:extLst>
          </p:cNvPr>
          <p:cNvGraphicFramePr/>
          <p:nvPr>
            <p:extLst>
              <p:ext uri="{D42A27DB-BD31-4B8C-83A1-F6EECF244321}">
                <p14:modId xmlns:p14="http://schemas.microsoft.com/office/powerpoint/2010/main" val="1125152079"/>
              </p:ext>
            </p:extLst>
          </p:nvPr>
        </p:nvGraphicFramePr>
        <p:xfrm>
          <a:off x="2230840" y="1022432"/>
          <a:ext cx="4920448" cy="2804079"/>
        </p:xfrm>
        <a:graphic>
          <a:graphicData uri="http://schemas.openxmlformats.org/drawingml/2006/chart">
            <c:chart xmlns:c="http://schemas.openxmlformats.org/drawingml/2006/chart" xmlns:r="http://schemas.openxmlformats.org/officeDocument/2006/relationships" r:id="rId3"/>
          </a:graphicData>
        </a:graphic>
      </p:graphicFrame>
      <p:sp>
        <p:nvSpPr>
          <p:cNvPr id="21" name="正方形/長方形 20">
            <a:extLst>
              <a:ext uri="{FF2B5EF4-FFF2-40B4-BE49-F238E27FC236}">
                <a16:creationId xmlns:a16="http://schemas.microsoft.com/office/drawing/2014/main" id="{004B5E02-13CA-4D8F-9844-481F9D1D060C}"/>
              </a:ext>
            </a:extLst>
          </p:cNvPr>
          <p:cNvSpPr/>
          <p:nvPr/>
        </p:nvSpPr>
        <p:spPr>
          <a:xfrm>
            <a:off x="238125" y="695980"/>
            <a:ext cx="8277225" cy="369332"/>
          </a:xfrm>
          <a:prstGeom prst="rect">
            <a:avLst/>
          </a:prstGeom>
        </p:spPr>
        <p:txBody>
          <a:bodyPr wrap="square">
            <a:spAutoFit/>
          </a:bodyPr>
          <a:lstStyle/>
          <a:p>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令和</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７</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年</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９</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月</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１</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日～</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９</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月</a:t>
            </a:r>
            <a:r>
              <a:rPr lang="en-US" altLang="ja-JP" b="1" dirty="0">
                <a:latin typeface="メイリオ" panose="020B0604030504040204" pitchFamily="50" charset="-128"/>
                <a:ea typeface="メイリオ" panose="020B0604030504040204" pitchFamily="50" charset="-128"/>
                <a:cs typeface="Times New Roman" panose="02020603050405020304" pitchFamily="18" charset="0"/>
              </a:rPr>
              <a:t>30</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日の期間に受け入れた</a:t>
            </a:r>
            <a:r>
              <a:rPr lang="ja-JP" altLang="en-US" b="1"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訪日</a:t>
            </a:r>
            <a:r>
              <a:rPr lang="ja-JP" altLang="ja-JP" b="1"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外国人患者</a:t>
            </a:r>
            <a:r>
              <a:rPr lang="ja-JP" altLang="ja-JP" b="1" u="sng" dirty="0">
                <a:latin typeface="メイリオ" panose="020B0604030504040204" pitchFamily="50" charset="-128"/>
                <a:ea typeface="メイリオ" panose="020B0604030504040204" pitchFamily="50" charset="-128"/>
                <a:cs typeface="Times New Roman" panose="02020603050405020304" pitchFamily="18" charset="0"/>
              </a:rPr>
              <a:t>　　　　　　　　　　　　　　</a:t>
            </a:r>
            <a:endParaRPr lang="ja-JP" altLang="en-US"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1DAF3C29-1261-488E-A8AF-62EBFA3C292C}"/>
              </a:ext>
            </a:extLst>
          </p:cNvPr>
          <p:cNvSpPr txBox="1"/>
          <p:nvPr/>
        </p:nvSpPr>
        <p:spPr>
          <a:xfrm>
            <a:off x="6813570" y="4469925"/>
            <a:ext cx="1301730" cy="369332"/>
          </a:xfrm>
          <a:prstGeom prst="rect">
            <a:avLst/>
          </a:prstGeom>
          <a:noFill/>
        </p:spPr>
        <p:txBody>
          <a:bodyPr wrap="square" rtlCol="0">
            <a:spAutoFit/>
          </a:bodyPr>
          <a:lstStyle/>
          <a:p>
            <a:r>
              <a:rPr kumimoji="1" lang="ja-JP" altLang="en-US" dirty="0"/>
              <a:t>（</a:t>
            </a:r>
            <a:r>
              <a:rPr kumimoji="1" lang="en-US" altLang="ja-JP" dirty="0"/>
              <a:t>n</a:t>
            </a:r>
            <a:r>
              <a:rPr kumimoji="1" lang="ja-JP" altLang="en-US" dirty="0"/>
              <a:t>＝</a:t>
            </a:r>
            <a:r>
              <a:rPr kumimoji="1" lang="en-US" altLang="ja-JP" dirty="0"/>
              <a:t>18</a:t>
            </a:r>
            <a:r>
              <a:rPr kumimoji="1" lang="ja-JP" altLang="en-US" dirty="0"/>
              <a:t>）</a:t>
            </a:r>
          </a:p>
        </p:txBody>
      </p:sp>
      <p:sp>
        <p:nvSpPr>
          <p:cNvPr id="12" name="スライド番号プレースホルダ 10">
            <a:extLst>
              <a:ext uri="{FF2B5EF4-FFF2-40B4-BE49-F238E27FC236}">
                <a16:creationId xmlns:a16="http://schemas.microsoft.com/office/drawing/2014/main" id="{A7BB77D0-B999-41CB-BFFB-8C5109969176}"/>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12</a:t>
            </a:fld>
            <a:endParaRPr kumimoji="1" lang="ja-JP" altLang="en-US" sz="2000" dirty="0"/>
          </a:p>
        </p:txBody>
      </p:sp>
    </p:spTree>
    <p:extLst>
      <p:ext uri="{BB962C8B-B14F-4D97-AF65-F5344CB8AC3E}">
        <p14:creationId xmlns:p14="http://schemas.microsoft.com/office/powerpoint/2010/main" val="3999053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96255" y="159665"/>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6" name="テキスト ボックス 5">
            <a:extLst>
              <a:ext uri="{FF2B5EF4-FFF2-40B4-BE49-F238E27FC236}">
                <a16:creationId xmlns:a16="http://schemas.microsoft.com/office/drawing/2014/main" id="{E00EEAAA-0061-4BA6-8234-68C76DA2C39C}"/>
              </a:ext>
            </a:extLst>
          </p:cNvPr>
          <p:cNvSpPr txBox="1"/>
          <p:nvPr/>
        </p:nvSpPr>
        <p:spPr>
          <a:xfrm>
            <a:off x="7052481" y="1437360"/>
            <a:ext cx="1770611" cy="577081"/>
          </a:xfrm>
          <a:prstGeom prst="rect">
            <a:avLst/>
          </a:prstGeom>
          <a:noFill/>
        </p:spPr>
        <p:txBody>
          <a:bodyPr wrap="square" rtlCol="0">
            <a:spAutoFit/>
          </a:bodyPr>
          <a:lstStyle/>
          <a:p>
            <a:r>
              <a:rPr kumimoji="1" lang="ja-JP" altLang="en-US" sz="1050" dirty="0"/>
              <a:t>平均：</a:t>
            </a:r>
            <a:r>
              <a:rPr kumimoji="1" lang="en-US" altLang="ja-JP" sz="1050" dirty="0"/>
              <a:t>4</a:t>
            </a:r>
            <a:r>
              <a:rPr kumimoji="1" lang="ja-JP" altLang="en-US" sz="1050" dirty="0"/>
              <a:t>件　 （ｎ＝</a:t>
            </a:r>
            <a:r>
              <a:rPr kumimoji="1" lang="en-US" altLang="ja-JP" sz="1050" dirty="0"/>
              <a:t>15</a:t>
            </a:r>
            <a:r>
              <a:rPr kumimoji="1" lang="ja-JP" altLang="en-US" sz="1050" dirty="0"/>
              <a:t>）</a:t>
            </a:r>
            <a:endParaRPr kumimoji="1" lang="en-US" altLang="ja-JP" sz="1050" dirty="0"/>
          </a:p>
          <a:p>
            <a:r>
              <a:rPr kumimoji="1" lang="ja-JP" altLang="en-US" sz="1050" dirty="0"/>
              <a:t>中央値：</a:t>
            </a:r>
            <a:r>
              <a:rPr kumimoji="1" lang="en-US" altLang="ja-JP" sz="1050" dirty="0"/>
              <a:t>1</a:t>
            </a:r>
            <a:r>
              <a:rPr kumimoji="1" lang="ja-JP" altLang="en-US" sz="1050" dirty="0"/>
              <a:t>件</a:t>
            </a:r>
            <a:endParaRPr kumimoji="1" lang="en-US" altLang="ja-JP" sz="1050" dirty="0"/>
          </a:p>
          <a:p>
            <a:r>
              <a:rPr kumimoji="1" lang="ja-JP" altLang="en-US" sz="1050" dirty="0"/>
              <a:t>最大値：</a:t>
            </a:r>
            <a:r>
              <a:rPr kumimoji="1" lang="en-US" altLang="ja-JP" sz="1050" dirty="0"/>
              <a:t>31</a:t>
            </a:r>
            <a:r>
              <a:rPr kumimoji="1" lang="ja-JP" altLang="en-US" sz="1050" dirty="0"/>
              <a:t>件</a:t>
            </a:r>
          </a:p>
        </p:txBody>
      </p:sp>
      <p:sp>
        <p:nvSpPr>
          <p:cNvPr id="15" name="テキスト ボックス 14">
            <a:extLst>
              <a:ext uri="{FF2B5EF4-FFF2-40B4-BE49-F238E27FC236}">
                <a16:creationId xmlns:a16="http://schemas.microsoft.com/office/drawing/2014/main" id="{4E5BB381-46FC-434D-8BD7-908D86EBF425}"/>
              </a:ext>
            </a:extLst>
          </p:cNvPr>
          <p:cNvSpPr txBox="1"/>
          <p:nvPr/>
        </p:nvSpPr>
        <p:spPr>
          <a:xfrm>
            <a:off x="7027369" y="3140459"/>
            <a:ext cx="2011680" cy="577081"/>
          </a:xfrm>
          <a:prstGeom prst="rect">
            <a:avLst/>
          </a:prstGeom>
          <a:noFill/>
        </p:spPr>
        <p:txBody>
          <a:bodyPr wrap="square" rtlCol="0">
            <a:spAutoFit/>
          </a:bodyPr>
          <a:lstStyle/>
          <a:p>
            <a:r>
              <a:rPr kumimoji="1" lang="ja-JP" altLang="en-US" sz="1050" dirty="0"/>
              <a:t>平均：</a:t>
            </a:r>
            <a:r>
              <a:rPr kumimoji="1" lang="en-US" altLang="ja-JP" sz="1050" dirty="0"/>
              <a:t>4,796,084</a:t>
            </a:r>
            <a:r>
              <a:rPr kumimoji="1" lang="ja-JP" altLang="en-US" sz="1050" dirty="0"/>
              <a:t>円（ｎ＝</a:t>
            </a:r>
            <a:r>
              <a:rPr kumimoji="1" lang="en-US" altLang="ja-JP" sz="1050" dirty="0"/>
              <a:t>15</a:t>
            </a:r>
            <a:r>
              <a:rPr kumimoji="1" lang="ja-JP" altLang="en-US" sz="1050" dirty="0"/>
              <a:t>）</a:t>
            </a:r>
            <a:endParaRPr kumimoji="1" lang="en-US" altLang="ja-JP" sz="1050" dirty="0"/>
          </a:p>
          <a:p>
            <a:r>
              <a:rPr kumimoji="1" lang="ja-JP" altLang="en-US" sz="1050" dirty="0"/>
              <a:t>中央値：</a:t>
            </a:r>
            <a:r>
              <a:rPr kumimoji="1" lang="en-US" altLang="ja-JP" sz="1050" dirty="0"/>
              <a:t>840,356</a:t>
            </a:r>
            <a:r>
              <a:rPr kumimoji="1" lang="ja-JP" altLang="en-US" sz="1050" dirty="0"/>
              <a:t>円</a:t>
            </a:r>
            <a:endParaRPr kumimoji="1" lang="en-US" altLang="ja-JP" sz="1050" dirty="0"/>
          </a:p>
          <a:p>
            <a:r>
              <a:rPr kumimoji="1" lang="ja-JP" altLang="en-US" sz="1050" dirty="0"/>
              <a:t>最大値：</a:t>
            </a:r>
            <a:r>
              <a:rPr kumimoji="1" lang="en-US" altLang="ja-JP" sz="1050" dirty="0"/>
              <a:t>25,342,024</a:t>
            </a:r>
            <a:r>
              <a:rPr kumimoji="1" lang="ja-JP" altLang="en-US" sz="1050" dirty="0"/>
              <a:t>円</a:t>
            </a:r>
          </a:p>
        </p:txBody>
      </p:sp>
      <p:sp>
        <p:nvSpPr>
          <p:cNvPr id="3" name="テキスト ボックス 2">
            <a:extLst>
              <a:ext uri="{FF2B5EF4-FFF2-40B4-BE49-F238E27FC236}">
                <a16:creationId xmlns:a16="http://schemas.microsoft.com/office/drawing/2014/main" id="{5E71A732-3BB0-4404-8C2A-9C6529D75E10}"/>
              </a:ext>
            </a:extLst>
          </p:cNvPr>
          <p:cNvSpPr txBox="1"/>
          <p:nvPr/>
        </p:nvSpPr>
        <p:spPr>
          <a:xfrm>
            <a:off x="615695" y="894974"/>
            <a:ext cx="353943" cy="1667436"/>
          </a:xfrm>
          <a:prstGeom prst="rect">
            <a:avLst/>
          </a:prstGeom>
          <a:noFill/>
          <a:ln>
            <a:solidFill>
              <a:schemeClr val="tx1"/>
            </a:solidFill>
          </a:ln>
        </p:spPr>
        <p:txBody>
          <a:bodyPr vert="eaVert" wrap="square" rtlCol="0">
            <a:spAutoFit/>
          </a:bodyPr>
          <a:lstStyle/>
          <a:p>
            <a:r>
              <a:rPr kumimoji="1" lang="ja-JP" altLang="en-US" sz="1100" dirty="0"/>
              <a:t>未収金発生件数と病院数</a:t>
            </a:r>
          </a:p>
        </p:txBody>
      </p:sp>
      <p:graphicFrame>
        <p:nvGraphicFramePr>
          <p:cNvPr id="10" name="グラフ 9">
            <a:extLst>
              <a:ext uri="{FF2B5EF4-FFF2-40B4-BE49-F238E27FC236}">
                <a16:creationId xmlns:a16="http://schemas.microsoft.com/office/drawing/2014/main" id="{41CA251F-E33B-43D2-AAA7-34E17771B613}"/>
              </a:ext>
            </a:extLst>
          </p:cNvPr>
          <p:cNvGraphicFramePr/>
          <p:nvPr/>
        </p:nvGraphicFramePr>
        <p:xfrm>
          <a:off x="1178154" y="921207"/>
          <a:ext cx="5863762" cy="1614970"/>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22">
            <a:extLst>
              <a:ext uri="{FF2B5EF4-FFF2-40B4-BE49-F238E27FC236}">
                <a16:creationId xmlns:a16="http://schemas.microsoft.com/office/drawing/2014/main" id="{0AECE921-C89D-4328-962F-05210CC252A3}"/>
              </a:ext>
            </a:extLst>
          </p:cNvPr>
          <p:cNvSpPr txBox="1"/>
          <p:nvPr/>
        </p:nvSpPr>
        <p:spPr>
          <a:xfrm>
            <a:off x="618645" y="2728286"/>
            <a:ext cx="353943" cy="1667436"/>
          </a:xfrm>
          <a:prstGeom prst="rect">
            <a:avLst/>
          </a:prstGeom>
          <a:noFill/>
          <a:ln>
            <a:solidFill>
              <a:schemeClr val="tx1"/>
            </a:solidFill>
          </a:ln>
        </p:spPr>
        <p:txBody>
          <a:bodyPr vert="eaVert" wrap="square" rtlCol="0">
            <a:spAutoFit/>
          </a:bodyPr>
          <a:lstStyle/>
          <a:p>
            <a:r>
              <a:rPr kumimoji="1" lang="ja-JP" altLang="en-US" sz="1100" dirty="0"/>
              <a:t>未収金発生総額と病院数</a:t>
            </a:r>
          </a:p>
        </p:txBody>
      </p:sp>
      <p:graphicFrame>
        <p:nvGraphicFramePr>
          <p:cNvPr id="14" name="グラフ 13">
            <a:extLst>
              <a:ext uri="{FF2B5EF4-FFF2-40B4-BE49-F238E27FC236}">
                <a16:creationId xmlns:a16="http://schemas.microsoft.com/office/drawing/2014/main" id="{67A4827F-A219-4D12-915C-D46540C2AC85}"/>
              </a:ext>
            </a:extLst>
          </p:cNvPr>
          <p:cNvGraphicFramePr/>
          <p:nvPr/>
        </p:nvGraphicFramePr>
        <p:xfrm>
          <a:off x="1166292" y="2720339"/>
          <a:ext cx="5861077" cy="1667436"/>
        </p:xfrm>
        <a:graphic>
          <a:graphicData uri="http://schemas.openxmlformats.org/drawingml/2006/chart">
            <c:chart xmlns:c="http://schemas.openxmlformats.org/drawingml/2006/chart" xmlns:r="http://schemas.openxmlformats.org/officeDocument/2006/relationships" r:id="rId4"/>
          </a:graphicData>
        </a:graphic>
      </p:graphicFrame>
      <p:sp>
        <p:nvSpPr>
          <p:cNvPr id="24" name="テキスト ボックス 23">
            <a:extLst>
              <a:ext uri="{FF2B5EF4-FFF2-40B4-BE49-F238E27FC236}">
                <a16:creationId xmlns:a16="http://schemas.microsoft.com/office/drawing/2014/main" id="{6BC9C158-294D-4C47-9B20-96F9316D222E}"/>
              </a:ext>
            </a:extLst>
          </p:cNvPr>
          <p:cNvSpPr txBox="1"/>
          <p:nvPr/>
        </p:nvSpPr>
        <p:spPr>
          <a:xfrm>
            <a:off x="623518" y="4561598"/>
            <a:ext cx="349070" cy="2221587"/>
          </a:xfrm>
          <a:prstGeom prst="rect">
            <a:avLst/>
          </a:prstGeom>
          <a:noFill/>
          <a:ln>
            <a:solidFill>
              <a:schemeClr val="tx1"/>
            </a:solidFill>
          </a:ln>
        </p:spPr>
        <p:txBody>
          <a:bodyPr vert="eaVert" wrap="square" rtlCol="0">
            <a:spAutoFit/>
          </a:bodyPr>
          <a:lstStyle/>
          <a:p>
            <a:r>
              <a:rPr kumimoji="1" lang="ja-JP" altLang="en-US" sz="1050" dirty="0"/>
              <a:t>過去３か年の</a:t>
            </a:r>
            <a:r>
              <a:rPr kumimoji="1" lang="en-US" altLang="ja-JP" sz="1050" dirty="0"/>
              <a:t>1</a:t>
            </a:r>
            <a:r>
              <a:rPr kumimoji="1" lang="ja-JP" altLang="en-US" sz="1050" dirty="0"/>
              <a:t>件あたりの最高額</a:t>
            </a:r>
          </a:p>
        </p:txBody>
      </p:sp>
      <p:graphicFrame>
        <p:nvGraphicFramePr>
          <p:cNvPr id="27" name="グラフ 26">
            <a:extLst>
              <a:ext uri="{FF2B5EF4-FFF2-40B4-BE49-F238E27FC236}">
                <a16:creationId xmlns:a16="http://schemas.microsoft.com/office/drawing/2014/main" id="{63A6C6A6-5566-413E-80A2-8231A95102AE}"/>
              </a:ext>
            </a:extLst>
          </p:cNvPr>
          <p:cNvGraphicFramePr/>
          <p:nvPr/>
        </p:nvGraphicFramePr>
        <p:xfrm>
          <a:off x="1166293" y="4561597"/>
          <a:ext cx="5875623" cy="2159879"/>
        </p:xfrm>
        <a:graphic>
          <a:graphicData uri="http://schemas.openxmlformats.org/drawingml/2006/chart">
            <c:chart xmlns:c="http://schemas.openxmlformats.org/drawingml/2006/chart" xmlns:r="http://schemas.openxmlformats.org/officeDocument/2006/relationships" r:id="rId5"/>
          </a:graphicData>
        </a:graphic>
      </p:graphicFrame>
      <p:sp>
        <p:nvSpPr>
          <p:cNvPr id="28" name="テキスト ボックス 27">
            <a:extLst>
              <a:ext uri="{FF2B5EF4-FFF2-40B4-BE49-F238E27FC236}">
                <a16:creationId xmlns:a16="http://schemas.microsoft.com/office/drawing/2014/main" id="{20FBEE10-510E-4038-81D8-E780444F679C}"/>
              </a:ext>
            </a:extLst>
          </p:cNvPr>
          <p:cNvSpPr txBox="1"/>
          <p:nvPr/>
        </p:nvSpPr>
        <p:spPr>
          <a:xfrm>
            <a:off x="7027369" y="5352995"/>
            <a:ext cx="2011680" cy="577081"/>
          </a:xfrm>
          <a:prstGeom prst="rect">
            <a:avLst/>
          </a:prstGeom>
          <a:noFill/>
        </p:spPr>
        <p:txBody>
          <a:bodyPr wrap="square" rtlCol="0">
            <a:spAutoFit/>
          </a:bodyPr>
          <a:lstStyle/>
          <a:p>
            <a:r>
              <a:rPr kumimoji="1" lang="ja-JP" altLang="en-US" sz="1050" dirty="0"/>
              <a:t>平均：</a:t>
            </a:r>
            <a:r>
              <a:rPr kumimoji="1" lang="en-US" altLang="ja-JP" sz="1050" dirty="0"/>
              <a:t>6,061,280</a:t>
            </a:r>
            <a:r>
              <a:rPr kumimoji="1" lang="ja-JP" altLang="en-US" sz="1050" dirty="0"/>
              <a:t>円（ｎ＝</a:t>
            </a:r>
            <a:r>
              <a:rPr kumimoji="1" lang="en-US" altLang="ja-JP" sz="1050"/>
              <a:t>14</a:t>
            </a:r>
            <a:r>
              <a:rPr kumimoji="1" lang="ja-JP" altLang="en-US" sz="1050"/>
              <a:t>）</a:t>
            </a:r>
            <a:endParaRPr kumimoji="1" lang="en-US" altLang="ja-JP" sz="1050" dirty="0"/>
          </a:p>
          <a:p>
            <a:r>
              <a:rPr kumimoji="1" lang="ja-JP" altLang="en-US" sz="1050" dirty="0"/>
              <a:t>中央値：</a:t>
            </a:r>
            <a:r>
              <a:rPr kumimoji="1" lang="en-US" altLang="ja-JP" sz="1050" dirty="0"/>
              <a:t>744,513</a:t>
            </a:r>
            <a:r>
              <a:rPr kumimoji="1" lang="ja-JP" altLang="en-US" sz="1050" dirty="0"/>
              <a:t>円</a:t>
            </a:r>
            <a:endParaRPr kumimoji="1" lang="en-US" altLang="ja-JP" sz="1050" dirty="0"/>
          </a:p>
          <a:p>
            <a:r>
              <a:rPr kumimoji="1" lang="ja-JP" altLang="en-US" sz="1050" dirty="0"/>
              <a:t>最大値：</a:t>
            </a:r>
            <a:r>
              <a:rPr kumimoji="1" lang="en-US" altLang="ja-JP" sz="1050" dirty="0"/>
              <a:t>20,431,620</a:t>
            </a:r>
            <a:r>
              <a:rPr kumimoji="1" lang="ja-JP" altLang="en-US" sz="1050" dirty="0"/>
              <a:t>円</a:t>
            </a:r>
          </a:p>
        </p:txBody>
      </p:sp>
      <p:sp>
        <p:nvSpPr>
          <p:cNvPr id="29" name="テキスト ボックス 28">
            <a:extLst>
              <a:ext uri="{FF2B5EF4-FFF2-40B4-BE49-F238E27FC236}">
                <a16:creationId xmlns:a16="http://schemas.microsoft.com/office/drawing/2014/main" id="{3A2F8227-6925-4B9B-945F-C2A650E9F85E}"/>
              </a:ext>
            </a:extLst>
          </p:cNvPr>
          <p:cNvSpPr txBox="1"/>
          <p:nvPr/>
        </p:nvSpPr>
        <p:spPr>
          <a:xfrm>
            <a:off x="527132" y="645317"/>
            <a:ext cx="7672647" cy="307777"/>
          </a:xfrm>
          <a:prstGeom prst="rect">
            <a:avLst/>
          </a:prstGeom>
          <a:noFill/>
        </p:spPr>
        <p:txBody>
          <a:bodyPr wrap="square" rtlCol="0">
            <a:spAutoFit/>
          </a:bodyPr>
          <a:lstStyle/>
          <a:p>
            <a:r>
              <a:rPr lang="ja-JP" altLang="en-US" sz="1400" b="1" dirty="0">
                <a:solidFill>
                  <a:schemeClr val="tx1"/>
                </a:solidFill>
                <a:latin typeface="メイリオ" panose="020B0604030504040204" pitchFamily="50" charset="-128"/>
                <a:ea typeface="メイリオ" panose="020B0604030504040204" pitchFamily="50" charset="-128"/>
                <a:cs typeface="Meiryo UI" pitchFamily="50" charset="-128"/>
              </a:rPr>
              <a:t>◆直近会計年度（前年度１年間）の訪日外国人患者による未収金の詳細（病院のみ）</a:t>
            </a:r>
            <a:r>
              <a:rPr kumimoji="1" lang="ja-JP" altLang="en-US" sz="1400" b="1" dirty="0">
                <a:solidFill>
                  <a:schemeClr val="tx1"/>
                </a:solidFill>
                <a:latin typeface="メイリオ" panose="020B0604030504040204" pitchFamily="50" charset="-128"/>
                <a:ea typeface="メイリオ" panose="020B0604030504040204" pitchFamily="50" charset="-128"/>
              </a:rPr>
              <a:t>　　</a:t>
            </a:r>
            <a:endParaRPr kumimoji="1"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6" name="スライド番号プレースホルダ 10">
            <a:extLst>
              <a:ext uri="{FF2B5EF4-FFF2-40B4-BE49-F238E27FC236}">
                <a16:creationId xmlns:a16="http://schemas.microsoft.com/office/drawing/2014/main" id="{F2711DBF-0CBD-4E25-AD35-04DFDCB2EF23}"/>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13</a:t>
            </a:fld>
            <a:endParaRPr kumimoji="1" lang="ja-JP" altLang="en-US" sz="2000" dirty="0"/>
          </a:p>
        </p:txBody>
      </p:sp>
    </p:spTree>
    <p:extLst>
      <p:ext uri="{BB962C8B-B14F-4D97-AF65-F5344CB8AC3E}">
        <p14:creationId xmlns:p14="http://schemas.microsoft.com/office/powerpoint/2010/main" val="3871106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0"/>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65130" y="15876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110561" y="743515"/>
            <a:ext cx="8443538" cy="3511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dirty="0">
                <a:solidFill>
                  <a:schemeClr val="tx1"/>
                </a:solidFill>
                <a:latin typeface="メイリオ" panose="020B0604030504040204" pitchFamily="50" charset="-128"/>
                <a:ea typeface="メイリオ" panose="020B0604030504040204" pitchFamily="50" charset="-128"/>
                <a:cs typeface="Meiryo UI" pitchFamily="50" charset="-128"/>
              </a:rPr>
              <a:t>◆（外国人患者に限る）貴院における未収金の発生要因として考えられる理由</a:t>
            </a:r>
            <a:r>
              <a:rPr lang="ja-JP" altLang="en-US" sz="1400" b="1" dirty="0">
                <a:solidFill>
                  <a:schemeClr val="tx1"/>
                </a:solidFill>
                <a:latin typeface="メイリオ" panose="020B0604030504040204" pitchFamily="50" charset="-128"/>
                <a:ea typeface="メイリオ" panose="020B0604030504040204" pitchFamily="50" charset="-128"/>
                <a:cs typeface="Meiryo UI" pitchFamily="50" charset="-128"/>
              </a:rPr>
              <a:t>（最大３つ）</a:t>
            </a:r>
            <a:endParaRPr kumimoji="1" lang="en-US" altLang="ja-JP" sz="1100" dirty="0">
              <a:solidFill>
                <a:schemeClr val="tx1"/>
              </a:solidFill>
              <a:latin typeface="メイリオ" panose="020B0604030504040204" pitchFamily="50" charset="-128"/>
              <a:ea typeface="メイリオ" panose="020B0604030504040204" pitchFamily="50" charset="-128"/>
            </a:endParaRPr>
          </a:p>
        </p:txBody>
      </p:sp>
      <p:graphicFrame>
        <p:nvGraphicFramePr>
          <p:cNvPr id="6" name="グラフ 5">
            <a:extLst>
              <a:ext uri="{FF2B5EF4-FFF2-40B4-BE49-F238E27FC236}">
                <a16:creationId xmlns:a16="http://schemas.microsoft.com/office/drawing/2014/main" id="{DCBC4841-78C6-49D9-A01D-55E64B7A1D9D}"/>
              </a:ext>
            </a:extLst>
          </p:cNvPr>
          <p:cNvGraphicFramePr/>
          <p:nvPr>
            <p:extLst>
              <p:ext uri="{D42A27DB-BD31-4B8C-83A1-F6EECF244321}">
                <p14:modId xmlns:p14="http://schemas.microsoft.com/office/powerpoint/2010/main" val="1458691517"/>
              </p:ext>
            </p:extLst>
          </p:nvPr>
        </p:nvGraphicFramePr>
        <p:xfrm>
          <a:off x="65130" y="1070810"/>
          <a:ext cx="8534400" cy="5907505"/>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1">
            <a:extLst>
              <a:ext uri="{FF2B5EF4-FFF2-40B4-BE49-F238E27FC236}">
                <a16:creationId xmlns:a16="http://schemas.microsoft.com/office/drawing/2014/main" id="{E51B3C68-9804-4DEF-A238-2E952D651E84}"/>
              </a:ext>
            </a:extLst>
          </p:cNvPr>
          <p:cNvSpPr txBox="1"/>
          <p:nvPr/>
        </p:nvSpPr>
        <p:spPr>
          <a:xfrm>
            <a:off x="8274077" y="844219"/>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n=101</a:t>
            </a:r>
            <a:r>
              <a:rPr lang="en-US" altLang="ja-JP" sz="1000" dirty="0">
                <a:latin typeface="+mj-ea"/>
                <a:ea typeface="+mj-ea"/>
              </a:rPr>
              <a:t>】</a:t>
            </a:r>
          </a:p>
          <a:p>
            <a:endParaRPr lang="en-US" altLang="ja-JP" sz="1050" dirty="0"/>
          </a:p>
          <a:p>
            <a:endParaRPr lang="ja-JP" altLang="en-US" sz="1050" dirty="0"/>
          </a:p>
        </p:txBody>
      </p:sp>
      <p:sp>
        <p:nvSpPr>
          <p:cNvPr id="3" name="テキスト ボックス 2">
            <a:extLst>
              <a:ext uri="{FF2B5EF4-FFF2-40B4-BE49-F238E27FC236}">
                <a16:creationId xmlns:a16="http://schemas.microsoft.com/office/drawing/2014/main" id="{FF2D09BB-F859-4B60-A214-C05BE9433081}"/>
              </a:ext>
            </a:extLst>
          </p:cNvPr>
          <p:cNvSpPr txBox="1"/>
          <p:nvPr/>
        </p:nvSpPr>
        <p:spPr>
          <a:xfrm>
            <a:off x="8274077" y="1232514"/>
            <a:ext cx="723900" cy="215443"/>
          </a:xfrm>
          <a:prstGeom prst="rect">
            <a:avLst/>
          </a:prstGeom>
          <a:noFill/>
        </p:spPr>
        <p:txBody>
          <a:bodyPr wrap="square" rtlCol="0">
            <a:spAutoFit/>
          </a:bodyPr>
          <a:lstStyle/>
          <a:p>
            <a:r>
              <a:rPr kumimoji="1" lang="ja-JP" altLang="en-US" sz="800" dirty="0"/>
              <a:t>医療機関数</a:t>
            </a:r>
          </a:p>
        </p:txBody>
      </p:sp>
      <p:sp>
        <p:nvSpPr>
          <p:cNvPr id="10" name="スライド番号プレースホルダ 10">
            <a:extLst>
              <a:ext uri="{FF2B5EF4-FFF2-40B4-BE49-F238E27FC236}">
                <a16:creationId xmlns:a16="http://schemas.microsoft.com/office/drawing/2014/main" id="{BA2F2327-9B31-417C-A483-A773040C0B3F}"/>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14</a:t>
            </a:fld>
            <a:endParaRPr kumimoji="1" lang="ja-JP" altLang="en-US" sz="2000" dirty="0"/>
          </a:p>
        </p:txBody>
      </p:sp>
    </p:spTree>
    <p:extLst>
      <p:ext uri="{BB962C8B-B14F-4D97-AF65-F5344CB8AC3E}">
        <p14:creationId xmlns:p14="http://schemas.microsoft.com/office/powerpoint/2010/main" val="3521086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0"/>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65130" y="15876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241342" y="707900"/>
            <a:ext cx="7432622" cy="379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◆実施している未収金対策　</a:t>
            </a:r>
            <a:r>
              <a:rPr lang="en-US" altLang="ja-JP" sz="1100"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100" b="1" dirty="0">
                <a:solidFill>
                  <a:schemeClr val="tx1"/>
                </a:solidFill>
                <a:latin typeface="メイリオ" panose="020B0604030504040204" pitchFamily="50" charset="-128"/>
                <a:ea typeface="メイリオ" panose="020B0604030504040204" pitchFamily="50" charset="-128"/>
                <a:cs typeface="Meiryo UI" pitchFamily="50" charset="-128"/>
              </a:rPr>
              <a:t>複数回答可</a:t>
            </a:r>
            <a:endParaRPr kumimoji="1" lang="en-US" altLang="ja-JP" sz="1100" dirty="0">
              <a:solidFill>
                <a:schemeClr val="tx1"/>
              </a:solidFill>
              <a:latin typeface="メイリオ" panose="020B0604030504040204" pitchFamily="50" charset="-128"/>
              <a:ea typeface="メイリオ" panose="020B0604030504040204" pitchFamily="50" charset="-128"/>
            </a:endParaRPr>
          </a:p>
        </p:txBody>
      </p:sp>
      <p:graphicFrame>
        <p:nvGraphicFramePr>
          <p:cNvPr id="6" name="グラフ 5">
            <a:extLst>
              <a:ext uri="{FF2B5EF4-FFF2-40B4-BE49-F238E27FC236}">
                <a16:creationId xmlns:a16="http://schemas.microsoft.com/office/drawing/2014/main" id="{DCBC4841-78C6-49D9-A01D-55E64B7A1D9D}"/>
              </a:ext>
            </a:extLst>
          </p:cNvPr>
          <p:cNvGraphicFramePr/>
          <p:nvPr>
            <p:extLst>
              <p:ext uri="{D42A27DB-BD31-4B8C-83A1-F6EECF244321}">
                <p14:modId xmlns:p14="http://schemas.microsoft.com/office/powerpoint/2010/main" val="2043638109"/>
              </p:ext>
            </p:extLst>
          </p:nvPr>
        </p:nvGraphicFramePr>
        <p:xfrm>
          <a:off x="241342" y="823134"/>
          <a:ext cx="8181975" cy="6621157"/>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1">
            <a:extLst>
              <a:ext uri="{FF2B5EF4-FFF2-40B4-BE49-F238E27FC236}">
                <a16:creationId xmlns:a16="http://schemas.microsoft.com/office/drawing/2014/main" id="{E51B3C68-9804-4DEF-A238-2E952D651E84}"/>
              </a:ext>
            </a:extLst>
          </p:cNvPr>
          <p:cNvSpPr txBox="1"/>
          <p:nvPr/>
        </p:nvSpPr>
        <p:spPr>
          <a:xfrm>
            <a:off x="8051165" y="779604"/>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n=192</a:t>
            </a:r>
            <a:r>
              <a:rPr lang="en-US" altLang="ja-JP" sz="1000" dirty="0">
                <a:latin typeface="+mj-ea"/>
                <a:ea typeface="+mj-ea"/>
              </a:rPr>
              <a:t>】</a:t>
            </a:r>
          </a:p>
          <a:p>
            <a:endParaRPr lang="en-US" altLang="ja-JP" sz="1050" dirty="0"/>
          </a:p>
          <a:p>
            <a:endParaRPr lang="ja-JP" altLang="en-US" sz="1050" dirty="0"/>
          </a:p>
        </p:txBody>
      </p:sp>
      <p:sp>
        <p:nvSpPr>
          <p:cNvPr id="3" name="テキスト ボックス 2">
            <a:extLst>
              <a:ext uri="{FF2B5EF4-FFF2-40B4-BE49-F238E27FC236}">
                <a16:creationId xmlns:a16="http://schemas.microsoft.com/office/drawing/2014/main" id="{FF2D09BB-F859-4B60-A214-C05BE9433081}"/>
              </a:ext>
            </a:extLst>
          </p:cNvPr>
          <p:cNvSpPr txBox="1"/>
          <p:nvPr/>
        </p:nvSpPr>
        <p:spPr>
          <a:xfrm>
            <a:off x="8157637" y="1018398"/>
            <a:ext cx="723900" cy="215443"/>
          </a:xfrm>
          <a:prstGeom prst="rect">
            <a:avLst/>
          </a:prstGeom>
          <a:noFill/>
        </p:spPr>
        <p:txBody>
          <a:bodyPr wrap="square" rtlCol="0">
            <a:spAutoFit/>
          </a:bodyPr>
          <a:lstStyle/>
          <a:p>
            <a:r>
              <a:rPr kumimoji="1" lang="ja-JP" altLang="en-US" sz="800" dirty="0"/>
              <a:t>医療機関数</a:t>
            </a:r>
          </a:p>
        </p:txBody>
      </p:sp>
      <p:sp>
        <p:nvSpPr>
          <p:cNvPr id="10" name="スライド番号プレースホルダ 10">
            <a:extLst>
              <a:ext uri="{FF2B5EF4-FFF2-40B4-BE49-F238E27FC236}">
                <a16:creationId xmlns:a16="http://schemas.microsoft.com/office/drawing/2014/main" id="{BA2F2327-9B31-417C-A483-A773040C0B3F}"/>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15</a:t>
            </a:fld>
            <a:endParaRPr kumimoji="1" lang="ja-JP" altLang="en-US" sz="2000" dirty="0"/>
          </a:p>
        </p:txBody>
      </p:sp>
    </p:spTree>
    <p:extLst>
      <p:ext uri="{BB962C8B-B14F-4D97-AF65-F5344CB8AC3E}">
        <p14:creationId xmlns:p14="http://schemas.microsoft.com/office/powerpoint/2010/main" val="619871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8560"/>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81606" y="14033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196348" y="686765"/>
            <a:ext cx="8546151" cy="4969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「キャッシュレス決済（例：クレジットカード、</a:t>
            </a:r>
            <a:r>
              <a:rPr lang="en-US" altLang="ja-JP" sz="1200" b="1" dirty="0">
                <a:solidFill>
                  <a:schemeClr val="tx1"/>
                </a:solidFill>
                <a:latin typeface="メイリオ" panose="020B0604030504040204" pitchFamily="50" charset="-128"/>
                <a:ea typeface="メイリオ" panose="020B0604030504040204" pitchFamily="50" charset="-128"/>
                <a:cs typeface="Meiryo UI" pitchFamily="50" charset="-128"/>
              </a:rPr>
              <a:t>QR</a:t>
            </a:r>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コード、電子マネー等）の導入」を実施していない</a:t>
            </a:r>
            <a:r>
              <a:rPr lang="ja-JP" altLang="en-US" sz="1100" b="1" dirty="0">
                <a:solidFill>
                  <a:schemeClr val="tx1"/>
                </a:solidFill>
                <a:latin typeface="メイリオ" panose="020B0604030504040204" pitchFamily="50" charset="-128"/>
                <a:ea typeface="メイリオ" panose="020B0604030504040204" pitchFamily="50" charset="-128"/>
                <a:cs typeface="Meiryo UI" pitchFamily="50" charset="-128"/>
              </a:rPr>
              <a:t>または、　</a:t>
            </a:r>
            <a:endParaRPr lang="en-US" altLang="ja-JP" sz="1100"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lang="ja-JP" altLang="en-US" sz="1100" b="1" dirty="0">
                <a:solidFill>
                  <a:schemeClr val="tx1"/>
                </a:solidFill>
                <a:latin typeface="メイリオ" panose="020B0604030504040204" pitchFamily="50" charset="-128"/>
                <a:ea typeface="メイリオ" panose="020B0604030504040204" pitchFamily="50" charset="-128"/>
                <a:cs typeface="Meiryo UI" pitchFamily="50" charset="-128"/>
              </a:rPr>
              <a:t>　　既に導入済だが今後拡充を検討している医療機関</a:t>
            </a:r>
            <a:endParaRPr lang="en-US" altLang="ja-JP" sz="1100"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sp>
        <p:nvSpPr>
          <p:cNvPr id="23" name="テキスト ボックス 1">
            <a:extLst>
              <a:ext uri="{FF2B5EF4-FFF2-40B4-BE49-F238E27FC236}">
                <a16:creationId xmlns:a16="http://schemas.microsoft.com/office/drawing/2014/main" id="{E51B3C68-9804-4DEF-A238-2E952D651E84}"/>
              </a:ext>
            </a:extLst>
          </p:cNvPr>
          <p:cNvSpPr txBox="1"/>
          <p:nvPr/>
        </p:nvSpPr>
        <p:spPr>
          <a:xfrm>
            <a:off x="8028157" y="879250"/>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n=192</a:t>
            </a:r>
            <a:r>
              <a:rPr lang="en-US" altLang="ja-JP" sz="1000" dirty="0">
                <a:latin typeface="+mj-ea"/>
                <a:ea typeface="+mj-ea"/>
              </a:rPr>
              <a:t>】</a:t>
            </a:r>
          </a:p>
          <a:p>
            <a:endParaRPr lang="en-US" altLang="ja-JP" sz="1050" dirty="0"/>
          </a:p>
          <a:p>
            <a:endParaRPr lang="ja-JP" altLang="en-US" sz="1050" dirty="0"/>
          </a:p>
        </p:txBody>
      </p:sp>
      <p:sp>
        <p:nvSpPr>
          <p:cNvPr id="12" name="正方形/長方形 11">
            <a:extLst>
              <a:ext uri="{FF2B5EF4-FFF2-40B4-BE49-F238E27FC236}">
                <a16:creationId xmlns:a16="http://schemas.microsoft.com/office/drawing/2014/main" id="{550AED6D-0F8B-4198-B8C7-8227BC3FDC86}"/>
              </a:ext>
            </a:extLst>
          </p:cNvPr>
          <p:cNvSpPr/>
          <p:nvPr/>
        </p:nvSpPr>
        <p:spPr>
          <a:xfrm>
            <a:off x="196083" y="3492166"/>
            <a:ext cx="8486359" cy="4198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「医療費未収金にかかる保険・保証サービスへの加入」を実施していない医療機関</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graphicFrame>
        <p:nvGraphicFramePr>
          <p:cNvPr id="11" name="グラフ 10">
            <a:extLst>
              <a:ext uri="{FF2B5EF4-FFF2-40B4-BE49-F238E27FC236}">
                <a16:creationId xmlns:a16="http://schemas.microsoft.com/office/drawing/2014/main" id="{FAEB244C-39EE-4924-8FA3-B0A161ACB9DD}"/>
              </a:ext>
            </a:extLst>
          </p:cNvPr>
          <p:cNvGraphicFramePr/>
          <p:nvPr>
            <p:extLst>
              <p:ext uri="{D42A27DB-BD31-4B8C-83A1-F6EECF244321}">
                <p14:modId xmlns:p14="http://schemas.microsoft.com/office/powerpoint/2010/main" val="811845517"/>
              </p:ext>
            </p:extLst>
          </p:nvPr>
        </p:nvGraphicFramePr>
        <p:xfrm>
          <a:off x="461293" y="3879886"/>
          <a:ext cx="8281206" cy="1459175"/>
        </p:xfrm>
        <a:graphic>
          <a:graphicData uri="http://schemas.openxmlformats.org/drawingml/2006/chart">
            <c:chart xmlns:c="http://schemas.openxmlformats.org/drawingml/2006/chart" xmlns:r="http://schemas.openxmlformats.org/officeDocument/2006/relationships" r:id="rId3"/>
          </a:graphicData>
        </a:graphic>
      </p:graphicFrame>
      <p:sp>
        <p:nvSpPr>
          <p:cNvPr id="17" name="テキスト ボックス 1">
            <a:extLst>
              <a:ext uri="{FF2B5EF4-FFF2-40B4-BE49-F238E27FC236}">
                <a16:creationId xmlns:a16="http://schemas.microsoft.com/office/drawing/2014/main" id="{66FD5DCC-87FF-4EB1-9B49-E6A62CD3891E}"/>
              </a:ext>
            </a:extLst>
          </p:cNvPr>
          <p:cNvSpPr txBox="1"/>
          <p:nvPr/>
        </p:nvSpPr>
        <p:spPr>
          <a:xfrm>
            <a:off x="6149757" y="3560428"/>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n=183</a:t>
            </a:r>
            <a:r>
              <a:rPr lang="en-US" altLang="ja-JP" sz="1000" dirty="0">
                <a:latin typeface="+mj-ea"/>
                <a:ea typeface="+mj-ea"/>
              </a:rPr>
              <a:t>】</a:t>
            </a:r>
          </a:p>
          <a:p>
            <a:endParaRPr lang="en-US" altLang="ja-JP" sz="1050" dirty="0"/>
          </a:p>
          <a:p>
            <a:endParaRPr lang="ja-JP" altLang="en-US" sz="1050" dirty="0"/>
          </a:p>
        </p:txBody>
      </p:sp>
      <p:sp>
        <p:nvSpPr>
          <p:cNvPr id="19" name="角丸四角形 16">
            <a:extLst>
              <a:ext uri="{FF2B5EF4-FFF2-40B4-BE49-F238E27FC236}">
                <a16:creationId xmlns:a16="http://schemas.microsoft.com/office/drawing/2014/main" id="{E1F79DD2-00A8-4263-8627-D57A96611E67}"/>
              </a:ext>
            </a:extLst>
          </p:cNvPr>
          <p:cNvSpPr/>
          <p:nvPr/>
        </p:nvSpPr>
        <p:spPr>
          <a:xfrm>
            <a:off x="628118" y="2798945"/>
            <a:ext cx="8054324" cy="584871"/>
          </a:xfrm>
          <a:prstGeom prst="roundRect">
            <a:avLst>
              <a:gd name="adj" fmla="val 8340"/>
            </a:avLst>
          </a:prstGeom>
          <a:noFill/>
          <a:ln w="22225"/>
        </p:spPr>
        <p:style>
          <a:lnRef idx="2">
            <a:schemeClr val="accent1"/>
          </a:lnRef>
          <a:fillRef idx="1">
            <a:schemeClr val="lt1"/>
          </a:fillRef>
          <a:effectRef idx="0">
            <a:schemeClr val="accent1"/>
          </a:effectRef>
          <a:fontRef idx="minor">
            <a:schemeClr val="dk1"/>
          </a:fontRef>
        </p:style>
        <p:txBody>
          <a:bodyPr rtlCol="0" anchor="t" anchorCtr="0"/>
          <a:lstStyle/>
          <a:p>
            <a:r>
              <a:rPr kumimoji="1" lang="ja-JP" altLang="en-US" sz="1050" dirty="0">
                <a:solidFill>
                  <a:schemeClr val="tx1"/>
                </a:solidFill>
                <a:latin typeface="メイリオ" panose="020B0604030504040204" pitchFamily="50" charset="-128"/>
                <a:ea typeface="メイリオ" panose="020B0604030504040204" pitchFamily="50" charset="-128"/>
              </a:rPr>
              <a:t>＜導入を検討していない理由＞</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・コストがかかるため。システムが複雑なため。</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・必要性を感じていないため。</a:t>
            </a:r>
            <a:endParaRPr kumimoji="1" lang="en-US" altLang="ja-JP" sz="1050" dirty="0">
              <a:solidFill>
                <a:schemeClr val="tx1"/>
              </a:solidFill>
              <a:latin typeface="メイリオ" panose="020B0604030504040204" pitchFamily="50" charset="-128"/>
              <a:ea typeface="メイリオ" panose="020B0604030504040204" pitchFamily="50" charset="-128"/>
            </a:endParaRPr>
          </a:p>
        </p:txBody>
      </p:sp>
      <p:sp>
        <p:nvSpPr>
          <p:cNvPr id="20" name="角丸四角形 16">
            <a:extLst>
              <a:ext uri="{FF2B5EF4-FFF2-40B4-BE49-F238E27FC236}">
                <a16:creationId xmlns:a16="http://schemas.microsoft.com/office/drawing/2014/main" id="{79885817-7D09-4529-A768-E056A9952305}"/>
              </a:ext>
            </a:extLst>
          </p:cNvPr>
          <p:cNvSpPr/>
          <p:nvPr/>
        </p:nvSpPr>
        <p:spPr>
          <a:xfrm>
            <a:off x="628118" y="5475585"/>
            <a:ext cx="8054324" cy="1245891"/>
          </a:xfrm>
          <a:prstGeom prst="roundRect">
            <a:avLst>
              <a:gd name="adj" fmla="val 8340"/>
            </a:avLst>
          </a:prstGeom>
          <a:noFill/>
          <a:ln w="22225"/>
        </p:spPr>
        <p:style>
          <a:lnRef idx="2">
            <a:schemeClr val="accent1"/>
          </a:lnRef>
          <a:fillRef idx="1">
            <a:schemeClr val="lt1"/>
          </a:fillRef>
          <a:effectRef idx="0">
            <a:schemeClr val="accent1"/>
          </a:effectRef>
          <a:fontRef idx="minor">
            <a:schemeClr val="dk1"/>
          </a:fontRef>
        </p:style>
        <p:txBody>
          <a:bodyPr rtlCol="0" anchor="t" anchorCtr="0"/>
          <a:lstStyle/>
          <a:p>
            <a:r>
              <a:rPr kumimoji="1" lang="ja-JP" altLang="en-US" sz="1050" dirty="0">
                <a:solidFill>
                  <a:schemeClr val="tx1"/>
                </a:solidFill>
                <a:latin typeface="メイリオ" panose="020B0604030504040204" pitchFamily="50" charset="-128"/>
                <a:ea typeface="メイリオ" panose="020B0604030504040204" pitchFamily="50" charset="-128"/>
              </a:rPr>
              <a:t>＜加入を検討しているサービス＞</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・入院医療費保証サービス、連帯保証人代行サービス、医療ツーリズム会社との契約</a:t>
            </a:r>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＜加入を検討していない理由＞</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・コストがかかるため。費用対効果がないため。</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・医療機関が保険料を支払わなければならないため。</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・未収金の発生がない又は少額のため必要性をあまり感じない。</a:t>
            </a:r>
          </a:p>
        </p:txBody>
      </p:sp>
      <p:sp>
        <p:nvSpPr>
          <p:cNvPr id="14" name="スライド番号プレースホルダ 10">
            <a:extLst>
              <a:ext uri="{FF2B5EF4-FFF2-40B4-BE49-F238E27FC236}">
                <a16:creationId xmlns:a16="http://schemas.microsoft.com/office/drawing/2014/main" id="{0372BE02-8B8B-40E6-9EEA-560E99AC97A1}"/>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16</a:t>
            </a:fld>
            <a:endParaRPr kumimoji="1" lang="ja-JP" altLang="en-US" sz="2000" dirty="0"/>
          </a:p>
        </p:txBody>
      </p:sp>
      <p:graphicFrame>
        <p:nvGraphicFramePr>
          <p:cNvPr id="15" name="グラフ 14">
            <a:extLst>
              <a:ext uri="{FF2B5EF4-FFF2-40B4-BE49-F238E27FC236}">
                <a16:creationId xmlns:a16="http://schemas.microsoft.com/office/drawing/2014/main" id="{3A068F25-3671-4F7A-812A-A28D760F376D}"/>
              </a:ext>
            </a:extLst>
          </p:cNvPr>
          <p:cNvGraphicFramePr/>
          <p:nvPr>
            <p:extLst>
              <p:ext uri="{D42A27DB-BD31-4B8C-83A1-F6EECF244321}">
                <p14:modId xmlns:p14="http://schemas.microsoft.com/office/powerpoint/2010/main" val="1502510045"/>
              </p:ext>
            </p:extLst>
          </p:nvPr>
        </p:nvGraphicFramePr>
        <p:xfrm>
          <a:off x="461293" y="1223754"/>
          <a:ext cx="8281206" cy="14591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09493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8560"/>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81606" y="14033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196083" y="662790"/>
            <a:ext cx="8486359" cy="3198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◆未収金対応にかかる研修について</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　</a:t>
            </a:r>
            <a:endParaRPr lang="en-US" altLang="ja-JP" sz="1200"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外国人患者の医療費未収金対応について、これまでに「民間団体等が実施している研修・通信講座等を受講」もしくは「外部講師を招いて院内研修を開催」しているか。</a:t>
            </a:r>
            <a:endParaRPr lang="en-US" altLang="ja-JP" sz="1200"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sp>
        <p:nvSpPr>
          <p:cNvPr id="23" name="テキスト ボックス 1">
            <a:extLst>
              <a:ext uri="{FF2B5EF4-FFF2-40B4-BE49-F238E27FC236}">
                <a16:creationId xmlns:a16="http://schemas.microsoft.com/office/drawing/2014/main" id="{E51B3C68-9804-4DEF-A238-2E952D651E84}"/>
              </a:ext>
            </a:extLst>
          </p:cNvPr>
          <p:cNvSpPr txBox="1"/>
          <p:nvPr/>
        </p:nvSpPr>
        <p:spPr>
          <a:xfrm>
            <a:off x="8007149" y="1379246"/>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n=192</a:t>
            </a:r>
            <a:r>
              <a:rPr lang="en-US" altLang="ja-JP" sz="1000" dirty="0">
                <a:latin typeface="+mj-ea"/>
                <a:ea typeface="+mj-ea"/>
              </a:rPr>
              <a:t>】</a:t>
            </a:r>
          </a:p>
          <a:p>
            <a:endParaRPr lang="en-US" altLang="ja-JP" sz="1050" dirty="0"/>
          </a:p>
          <a:p>
            <a:endParaRPr lang="ja-JP" altLang="en-US" sz="1050" dirty="0"/>
          </a:p>
        </p:txBody>
      </p:sp>
      <p:sp>
        <p:nvSpPr>
          <p:cNvPr id="12" name="正方形/長方形 11">
            <a:extLst>
              <a:ext uri="{FF2B5EF4-FFF2-40B4-BE49-F238E27FC236}">
                <a16:creationId xmlns:a16="http://schemas.microsoft.com/office/drawing/2014/main" id="{550AED6D-0F8B-4198-B8C7-8227BC3FDC86}"/>
              </a:ext>
            </a:extLst>
          </p:cNvPr>
          <p:cNvSpPr/>
          <p:nvPr/>
        </p:nvSpPr>
        <p:spPr>
          <a:xfrm>
            <a:off x="196083" y="4574729"/>
            <a:ext cx="9144000" cy="3198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今後、大阪府内の医療機関スタッフを対象とした外国人患者の未収金対応にかかる研修が行われる場合、参加を希望するか。</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graphicFrame>
        <p:nvGraphicFramePr>
          <p:cNvPr id="11" name="グラフ 10">
            <a:extLst>
              <a:ext uri="{FF2B5EF4-FFF2-40B4-BE49-F238E27FC236}">
                <a16:creationId xmlns:a16="http://schemas.microsoft.com/office/drawing/2014/main" id="{FAEB244C-39EE-4924-8FA3-B0A161ACB9DD}"/>
              </a:ext>
            </a:extLst>
          </p:cNvPr>
          <p:cNvGraphicFramePr/>
          <p:nvPr>
            <p:extLst>
              <p:ext uri="{D42A27DB-BD31-4B8C-83A1-F6EECF244321}">
                <p14:modId xmlns:p14="http://schemas.microsoft.com/office/powerpoint/2010/main" val="3404250426"/>
              </p:ext>
            </p:extLst>
          </p:nvPr>
        </p:nvGraphicFramePr>
        <p:xfrm>
          <a:off x="514677" y="5063190"/>
          <a:ext cx="8281206" cy="1459175"/>
        </p:xfrm>
        <a:graphic>
          <a:graphicData uri="http://schemas.openxmlformats.org/drawingml/2006/chart">
            <c:chart xmlns:c="http://schemas.openxmlformats.org/drawingml/2006/chart" xmlns:r="http://schemas.openxmlformats.org/officeDocument/2006/relationships" r:id="rId3"/>
          </a:graphicData>
        </a:graphic>
      </p:graphicFrame>
      <p:sp>
        <p:nvSpPr>
          <p:cNvPr id="17" name="テキスト ボックス 1">
            <a:extLst>
              <a:ext uri="{FF2B5EF4-FFF2-40B4-BE49-F238E27FC236}">
                <a16:creationId xmlns:a16="http://schemas.microsoft.com/office/drawing/2014/main" id="{66FD5DCC-87FF-4EB1-9B49-E6A62CD3891E}"/>
              </a:ext>
            </a:extLst>
          </p:cNvPr>
          <p:cNvSpPr txBox="1"/>
          <p:nvPr/>
        </p:nvSpPr>
        <p:spPr>
          <a:xfrm>
            <a:off x="8047602" y="4775922"/>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n=192</a:t>
            </a:r>
            <a:r>
              <a:rPr lang="en-US" altLang="ja-JP" sz="1000" dirty="0">
                <a:latin typeface="+mj-ea"/>
                <a:ea typeface="+mj-ea"/>
              </a:rPr>
              <a:t>】</a:t>
            </a:r>
          </a:p>
          <a:p>
            <a:endParaRPr lang="en-US" altLang="ja-JP" sz="1050" dirty="0"/>
          </a:p>
          <a:p>
            <a:endParaRPr lang="ja-JP" altLang="en-US" sz="1050" dirty="0"/>
          </a:p>
        </p:txBody>
      </p:sp>
      <p:sp>
        <p:nvSpPr>
          <p:cNvPr id="19" name="角丸四角形 16">
            <a:extLst>
              <a:ext uri="{FF2B5EF4-FFF2-40B4-BE49-F238E27FC236}">
                <a16:creationId xmlns:a16="http://schemas.microsoft.com/office/drawing/2014/main" id="{E1F79DD2-00A8-4263-8627-D57A96611E67}"/>
              </a:ext>
            </a:extLst>
          </p:cNvPr>
          <p:cNvSpPr/>
          <p:nvPr/>
        </p:nvSpPr>
        <p:spPr>
          <a:xfrm>
            <a:off x="628118" y="3248358"/>
            <a:ext cx="8054324" cy="1081241"/>
          </a:xfrm>
          <a:prstGeom prst="roundRect">
            <a:avLst>
              <a:gd name="adj" fmla="val 8340"/>
            </a:avLst>
          </a:prstGeom>
          <a:noFill/>
          <a:ln w="22225"/>
        </p:spPr>
        <p:style>
          <a:lnRef idx="2">
            <a:schemeClr val="accent1"/>
          </a:lnRef>
          <a:fillRef idx="1">
            <a:schemeClr val="lt1"/>
          </a:fillRef>
          <a:effectRef idx="0">
            <a:schemeClr val="accent1"/>
          </a:effectRef>
          <a:fontRef idx="minor">
            <a:schemeClr val="dk1"/>
          </a:fontRef>
        </p:style>
        <p:txBody>
          <a:bodyPr rtlCol="0" anchor="t" anchorCtr="0"/>
          <a:lstStyle/>
          <a:p>
            <a:r>
              <a:rPr kumimoji="1" lang="ja-JP" altLang="en-US" sz="1050" dirty="0">
                <a:solidFill>
                  <a:schemeClr val="tx1"/>
                </a:solidFill>
                <a:latin typeface="メイリオ" panose="020B0604030504040204" pitchFamily="50" charset="-128"/>
                <a:ea typeface="メイリオ" panose="020B0604030504040204" pitchFamily="50" charset="-128"/>
              </a:rPr>
              <a:t>＜受講・開催している場合の具体的な研修等の内容＞</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・外国人患者受入れ医療コーディネーター養成研修の受講</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・外部企業による講座の受講</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・国際臨床医学会での発表の聴講</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・グループ病院本部主催「未収金勉強会」月１回開催</a:t>
            </a:r>
          </a:p>
          <a:p>
            <a:r>
              <a:rPr kumimoji="1" lang="ja-JP" altLang="en-US" sz="1050" dirty="0">
                <a:solidFill>
                  <a:schemeClr val="tx1"/>
                </a:solidFill>
                <a:latin typeface="メイリオ" panose="020B0604030504040204" pitchFamily="50" charset="-128"/>
                <a:ea typeface="メイリオ" panose="020B0604030504040204" pitchFamily="50" charset="-128"/>
              </a:rPr>
              <a:t>　・他院の体制紹介や事例紹介（海外民間保険の請求対応に関する事例紹介、未収金防止のための事務手続きなど）</a:t>
            </a:r>
          </a:p>
          <a:p>
            <a:endParaRPr kumimoji="1"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14" name="スライド番号プレースホルダ 10">
            <a:extLst>
              <a:ext uri="{FF2B5EF4-FFF2-40B4-BE49-F238E27FC236}">
                <a16:creationId xmlns:a16="http://schemas.microsoft.com/office/drawing/2014/main" id="{0372BE02-8B8B-40E6-9EEA-560E99AC97A1}"/>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17</a:t>
            </a:fld>
            <a:endParaRPr kumimoji="1" lang="ja-JP" altLang="en-US" sz="2000" dirty="0"/>
          </a:p>
        </p:txBody>
      </p:sp>
      <p:graphicFrame>
        <p:nvGraphicFramePr>
          <p:cNvPr id="15" name="グラフ 14">
            <a:extLst>
              <a:ext uri="{FF2B5EF4-FFF2-40B4-BE49-F238E27FC236}">
                <a16:creationId xmlns:a16="http://schemas.microsoft.com/office/drawing/2014/main" id="{3A068F25-3671-4F7A-812A-A28D760F376D}"/>
              </a:ext>
            </a:extLst>
          </p:cNvPr>
          <p:cNvGraphicFramePr/>
          <p:nvPr>
            <p:extLst>
              <p:ext uri="{D42A27DB-BD31-4B8C-83A1-F6EECF244321}">
                <p14:modId xmlns:p14="http://schemas.microsoft.com/office/powerpoint/2010/main" val="23728212"/>
              </p:ext>
            </p:extLst>
          </p:nvPr>
        </p:nvGraphicFramePr>
        <p:xfrm>
          <a:off x="514677" y="1655826"/>
          <a:ext cx="8281206" cy="14591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3738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759382"/>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113008" y="893346"/>
            <a:ext cx="714375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latin typeface="メイリオ" panose="020B0604030504040204" pitchFamily="50" charset="-128"/>
                <a:ea typeface="メイリオ" panose="020B0604030504040204" pitchFamily="50" charset="-128"/>
              </a:rPr>
              <a:t>１　調査の目的</a:t>
            </a:r>
          </a:p>
        </p:txBody>
      </p:sp>
      <p:sp>
        <p:nvSpPr>
          <p:cNvPr id="38" name="正方形/長方形 37">
            <a:extLst>
              <a:ext uri="{FF2B5EF4-FFF2-40B4-BE49-F238E27FC236}">
                <a16:creationId xmlns:a16="http://schemas.microsoft.com/office/drawing/2014/main" id="{0F3F3B7A-67BD-45B4-B3A1-14AB6745CA3D}"/>
              </a:ext>
            </a:extLst>
          </p:cNvPr>
          <p:cNvSpPr/>
          <p:nvPr/>
        </p:nvSpPr>
        <p:spPr>
          <a:xfrm>
            <a:off x="375901" y="1585436"/>
            <a:ext cx="8601076" cy="49268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a:t>
            </a:r>
            <a:endParaRPr kumimoji="1" lang="ja-JP" altLang="en-US" sz="1100" dirty="0">
              <a:solidFill>
                <a:schemeClr val="tx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457CBB43-324B-4781-905F-031FBC1BAB6E}"/>
              </a:ext>
            </a:extLst>
          </p:cNvPr>
          <p:cNvSpPr/>
          <p:nvPr/>
        </p:nvSpPr>
        <p:spPr>
          <a:xfrm>
            <a:off x="375901" y="3094178"/>
            <a:ext cx="2848313" cy="3857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a:t>
            </a:r>
            <a:endParaRPr kumimoji="1" lang="ja-JP" altLang="en-US" sz="1100" dirty="0">
              <a:solidFill>
                <a:schemeClr val="tx1"/>
              </a:solidFill>
              <a:latin typeface="メイリオ" panose="020B0604030504040204" pitchFamily="50" charset="-128"/>
              <a:ea typeface="メイリオ" panose="020B0604030504040204" pitchFamily="50" charset="-128"/>
            </a:endParaRPr>
          </a:p>
        </p:txBody>
      </p:sp>
      <p:sp>
        <p:nvSpPr>
          <p:cNvPr id="2" name="正方形/長方形 1"/>
          <p:cNvSpPr/>
          <p:nvPr/>
        </p:nvSpPr>
        <p:spPr>
          <a:xfrm>
            <a:off x="0" y="119004"/>
            <a:ext cx="2698176" cy="523220"/>
          </a:xfrm>
          <a:prstGeom prst="rect">
            <a:avLst/>
          </a:prstGeom>
        </p:spPr>
        <p:txBody>
          <a:bodyPr wrap="none">
            <a:spAutoFit/>
          </a:bodyPr>
          <a:lstStyle/>
          <a:p>
            <a:pPr algn="ctr"/>
            <a:r>
              <a:rPr kumimoji="1" lang="en-US" altLang="ja-JP" sz="2800" b="1" dirty="0">
                <a:latin typeface="メイリオ" panose="020B0604030504040204" pitchFamily="50" charset="-128"/>
                <a:ea typeface="メイリオ" panose="020B0604030504040204" pitchFamily="50" charset="-128"/>
              </a:rPr>
              <a:t>Ⅰ</a:t>
            </a:r>
            <a:r>
              <a:rPr kumimoji="1" lang="ja-JP" altLang="en-US" sz="2800" b="1" dirty="0">
                <a:latin typeface="メイリオ" panose="020B0604030504040204" pitchFamily="50" charset="-128"/>
                <a:ea typeface="メイリオ" panose="020B0604030504040204" pitchFamily="50" charset="-128"/>
              </a:rPr>
              <a:t>　調査の概要</a:t>
            </a:r>
          </a:p>
        </p:txBody>
      </p:sp>
      <p:graphicFrame>
        <p:nvGraphicFramePr>
          <p:cNvPr id="8" name="グラフ 7">
            <a:extLst>
              <a:ext uri="{FF2B5EF4-FFF2-40B4-BE49-F238E27FC236}">
                <a16:creationId xmlns:a16="http://schemas.microsoft.com/office/drawing/2014/main" id="{B7CBA507-F247-4508-B365-B9E58F4BCB53}"/>
              </a:ext>
            </a:extLst>
          </p:cNvPr>
          <p:cNvGraphicFramePr/>
          <p:nvPr/>
        </p:nvGraphicFramePr>
        <p:xfrm>
          <a:off x="3501763" y="2864977"/>
          <a:ext cx="5502222" cy="3127905"/>
        </p:xfrm>
        <a:graphic>
          <a:graphicData uri="http://schemas.openxmlformats.org/drawingml/2006/chart">
            <c:chart xmlns:c="http://schemas.openxmlformats.org/drawingml/2006/chart" xmlns:r="http://schemas.openxmlformats.org/officeDocument/2006/relationships" r:id="rId3"/>
          </a:graphicData>
        </a:graphic>
      </p:graphicFrame>
      <p:sp>
        <p:nvSpPr>
          <p:cNvPr id="15" name="正方形/長方形 14">
            <a:extLst>
              <a:ext uri="{FF2B5EF4-FFF2-40B4-BE49-F238E27FC236}">
                <a16:creationId xmlns:a16="http://schemas.microsoft.com/office/drawing/2014/main" id="{14A30CF2-AE3C-4CF2-9157-4DB14E5D02C0}"/>
              </a:ext>
            </a:extLst>
          </p:cNvPr>
          <p:cNvSpPr/>
          <p:nvPr/>
        </p:nvSpPr>
        <p:spPr>
          <a:xfrm>
            <a:off x="113007" y="1496826"/>
            <a:ext cx="8890977" cy="1246495"/>
          </a:xfrm>
          <a:prstGeom prst="rect">
            <a:avLst/>
          </a:prstGeom>
        </p:spPr>
        <p:txBody>
          <a:bodyPr wrap="square" anchor="ctr">
            <a:spAutoFit/>
          </a:bodyPr>
          <a:lstStyle/>
          <a:p>
            <a:pPr>
              <a:lnSpc>
                <a:spcPts val="1800"/>
              </a:lnSpc>
            </a:pPr>
            <a:r>
              <a:rPr lang="ja-JP" altLang="en-US" sz="1400" dirty="0">
                <a:latin typeface="メイリオ" panose="020B0604030504040204" pitchFamily="50" charset="-128"/>
                <a:ea typeface="メイリオ" panose="020B0604030504040204" pitchFamily="50" charset="-128"/>
              </a:rPr>
              <a:t>　大阪観光局の発表によると、</a:t>
            </a:r>
            <a:r>
              <a:rPr lang="en-US" altLang="ja-JP" sz="1400" dirty="0">
                <a:latin typeface="メイリオ" panose="020B0604030504040204" pitchFamily="50" charset="-128"/>
                <a:ea typeface="メイリオ" panose="020B0604030504040204" pitchFamily="50" charset="-128"/>
              </a:rPr>
              <a:t>2025</a:t>
            </a:r>
            <a:r>
              <a:rPr lang="ja-JP" altLang="en-US" sz="1400" dirty="0">
                <a:latin typeface="メイリオ" panose="020B0604030504040204" pitchFamily="50" charset="-128"/>
                <a:ea typeface="メイリオ" panose="020B0604030504040204" pitchFamily="50" charset="-128"/>
              </a:rPr>
              <a:t>年の年間（</a:t>
            </a:r>
            <a:r>
              <a:rPr lang="en-US" altLang="ja-JP" sz="1400" dirty="0">
                <a:latin typeface="メイリオ" panose="020B0604030504040204" pitchFamily="50" charset="-128"/>
                <a:ea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12</a:t>
            </a:r>
            <a:r>
              <a:rPr lang="ja-JP" altLang="en-US" sz="1400" dirty="0">
                <a:latin typeface="メイリオ" panose="020B0604030504040204" pitchFamily="50" charset="-128"/>
                <a:ea typeface="メイリオ" panose="020B0604030504040204" pitchFamily="50" charset="-128"/>
              </a:rPr>
              <a:t>月）の来阪インバウンド数（推計値）は、過去最高の</a:t>
            </a:r>
            <a:r>
              <a:rPr lang="en-US" altLang="ja-JP" sz="1400" dirty="0">
                <a:latin typeface="メイリオ" panose="020B0604030504040204" pitchFamily="50" charset="-128"/>
                <a:ea typeface="メイリオ" panose="020B0604030504040204" pitchFamily="50" charset="-128"/>
              </a:rPr>
              <a:t>1,760</a:t>
            </a:r>
            <a:r>
              <a:rPr lang="ja-JP" altLang="en-US" sz="1400" dirty="0">
                <a:latin typeface="メイリオ" panose="020B0604030504040204" pitchFamily="50" charset="-128"/>
                <a:ea typeface="メイリオ" panose="020B0604030504040204" pitchFamily="50" charset="-128"/>
              </a:rPr>
              <a:t>万</a:t>
            </a:r>
            <a:r>
              <a:rPr lang="en-US" altLang="ja-JP" sz="1400" dirty="0">
                <a:latin typeface="メイリオ" panose="020B0604030504040204" pitchFamily="50" charset="-128"/>
                <a:ea typeface="メイリオ" panose="020B0604030504040204" pitchFamily="50" charset="-128"/>
              </a:rPr>
              <a:t>4,000</a:t>
            </a:r>
            <a:r>
              <a:rPr lang="ja-JP" altLang="en-US" sz="1400" dirty="0">
                <a:latin typeface="メイリオ" panose="020B0604030504040204" pitchFamily="50" charset="-128"/>
                <a:ea typeface="メイリオ" panose="020B0604030504040204" pitchFamily="50" charset="-128"/>
              </a:rPr>
              <a:t>人（前年比</a:t>
            </a:r>
            <a:r>
              <a:rPr lang="en-US" altLang="ja-JP" sz="1400" dirty="0">
                <a:latin typeface="メイリオ" panose="020B0604030504040204" pitchFamily="50" charset="-128"/>
                <a:ea typeface="メイリオ" panose="020B0604030504040204" pitchFamily="50" charset="-128"/>
              </a:rPr>
              <a:t>21</a:t>
            </a:r>
            <a:r>
              <a:rPr lang="ja-JP" altLang="en-US" sz="1400" dirty="0">
                <a:latin typeface="メイリオ" panose="020B0604030504040204" pitchFamily="50" charset="-128"/>
                <a:ea typeface="メイリオ" panose="020B0604030504040204" pitchFamily="50" charset="-128"/>
              </a:rPr>
              <a:t>％増）だったと発表した。国・地域別では、中国は</a:t>
            </a:r>
            <a:r>
              <a:rPr lang="en-US" altLang="ja-JP" sz="1400" dirty="0">
                <a:latin typeface="メイリオ" panose="020B0604030504040204" pitchFamily="50" charset="-128"/>
                <a:ea typeface="メイリオ" panose="020B0604030504040204" pitchFamily="50" charset="-128"/>
              </a:rPr>
              <a:t>2025</a:t>
            </a:r>
            <a:r>
              <a:rPr lang="ja-JP" altLang="en-US" sz="1400" dirty="0">
                <a:latin typeface="メイリオ" panose="020B0604030504040204" pitchFamily="50" charset="-128"/>
                <a:ea typeface="メイリオ" panose="020B0604030504040204" pitchFamily="50" charset="-128"/>
              </a:rPr>
              <a:t>年</a:t>
            </a:r>
            <a:r>
              <a:rPr lang="en-US" altLang="ja-JP" sz="1400" dirty="0">
                <a:latin typeface="メイリオ" panose="020B0604030504040204" pitchFamily="50" charset="-128"/>
                <a:ea typeface="メイリオ" panose="020B0604030504040204" pitchFamily="50" charset="-128"/>
              </a:rPr>
              <a:t>12</a:t>
            </a:r>
            <a:r>
              <a:rPr lang="ja-JP" altLang="en-US" sz="1400" dirty="0">
                <a:latin typeface="メイリオ" panose="020B0604030504040204" pitchFamily="50" charset="-128"/>
                <a:ea typeface="メイリオ" panose="020B0604030504040204" pitchFamily="50" charset="-128"/>
              </a:rPr>
              <a:t>月度に</a:t>
            </a:r>
            <a:r>
              <a:rPr lang="en-US" altLang="ja-JP" sz="1400" dirty="0">
                <a:latin typeface="メイリオ" panose="020B0604030504040204" pitchFamily="50" charset="-128"/>
                <a:ea typeface="メイリオ" panose="020B0604030504040204" pitchFamily="50" charset="-128"/>
              </a:rPr>
              <a:t>17</a:t>
            </a:r>
            <a:r>
              <a:rPr lang="ja-JP" altLang="en-US" sz="1400" dirty="0">
                <a:latin typeface="メイリオ" panose="020B0604030504040204" pitchFamily="50" charset="-128"/>
                <a:ea typeface="メイリオ" panose="020B0604030504040204" pitchFamily="50" charset="-128"/>
              </a:rPr>
              <a:t>万</a:t>
            </a:r>
            <a:r>
              <a:rPr lang="en-US" altLang="ja-JP" sz="1400" dirty="0">
                <a:latin typeface="メイリオ" panose="020B0604030504040204" pitchFamily="50" charset="-128"/>
                <a:ea typeface="メイリオ" panose="020B0604030504040204" pitchFamily="50" charset="-128"/>
              </a:rPr>
              <a:t>6,000</a:t>
            </a:r>
            <a:r>
              <a:rPr lang="ja-JP" altLang="en-US" sz="1400" dirty="0">
                <a:latin typeface="メイリオ" panose="020B0604030504040204" pitchFamily="50" charset="-128"/>
                <a:ea typeface="メイリオ" panose="020B0604030504040204" pitchFamily="50" charset="-128"/>
              </a:rPr>
              <a:t>人（</a:t>
            </a:r>
            <a:r>
              <a:rPr lang="en-US" altLang="ja-JP" sz="1400" dirty="0">
                <a:latin typeface="メイリオ" panose="020B0604030504040204" pitchFamily="50" charset="-128"/>
                <a:ea typeface="メイリオ" panose="020B0604030504040204" pitchFamily="50" charset="-128"/>
              </a:rPr>
              <a:t>45</a:t>
            </a:r>
            <a:r>
              <a:rPr lang="ja-JP" altLang="en-US" sz="1400" dirty="0">
                <a:latin typeface="メイリオ" panose="020B0604030504040204" pitchFamily="50" charset="-128"/>
                <a:ea typeface="メイリオ" panose="020B0604030504040204" pitchFamily="50" charset="-128"/>
              </a:rPr>
              <a:t>％減）となったが、年間ベースでは</a:t>
            </a:r>
            <a:r>
              <a:rPr lang="en-US" altLang="ja-JP" sz="1400" dirty="0">
                <a:latin typeface="メイリオ" panose="020B0604030504040204" pitchFamily="50" charset="-128"/>
                <a:ea typeface="メイリオ" panose="020B0604030504040204" pitchFamily="50" charset="-128"/>
              </a:rPr>
              <a:t>522</a:t>
            </a:r>
            <a:r>
              <a:rPr lang="ja-JP" altLang="en-US" sz="1400" dirty="0">
                <a:latin typeface="メイリオ" panose="020B0604030504040204" pitchFamily="50" charset="-128"/>
                <a:ea typeface="メイリオ" panose="020B0604030504040204" pitchFamily="50" charset="-128"/>
              </a:rPr>
              <a:t>万</a:t>
            </a:r>
            <a:r>
              <a:rPr lang="en-US" altLang="ja-JP" sz="1400" dirty="0">
                <a:latin typeface="メイリオ" panose="020B0604030504040204" pitchFamily="50" charset="-128"/>
                <a:ea typeface="メイリオ" panose="020B0604030504040204" pitchFamily="50" charset="-128"/>
              </a:rPr>
              <a:t>5,000</a:t>
            </a:r>
            <a:r>
              <a:rPr lang="ja-JP" altLang="en-US" sz="1400" dirty="0">
                <a:latin typeface="メイリオ" panose="020B0604030504040204" pitchFamily="50" charset="-128"/>
                <a:ea typeface="メイリオ" panose="020B0604030504040204" pitchFamily="50" charset="-128"/>
              </a:rPr>
              <a:t>人（</a:t>
            </a:r>
            <a:r>
              <a:rPr lang="en-US" altLang="ja-JP" sz="1400" dirty="0">
                <a:latin typeface="メイリオ" panose="020B0604030504040204" pitchFamily="50" charset="-128"/>
                <a:ea typeface="メイリオ" panose="020B0604030504040204" pitchFamily="50" charset="-128"/>
              </a:rPr>
              <a:t>39</a:t>
            </a:r>
            <a:r>
              <a:rPr lang="ja-JP" altLang="en-US" sz="1400" dirty="0">
                <a:latin typeface="メイリオ" panose="020B0604030504040204" pitchFamily="50" charset="-128"/>
                <a:ea typeface="メイリオ" panose="020B0604030504040204" pitchFamily="50" charset="-128"/>
              </a:rPr>
              <a:t>％増）と大幅に増加しており、香港を除くほとんどの国・地域でも</a:t>
            </a:r>
            <a:r>
              <a:rPr lang="en-US" altLang="ja-JP" sz="1400" dirty="0">
                <a:latin typeface="メイリオ" panose="020B0604030504040204" pitchFamily="50" charset="-128"/>
                <a:ea typeface="メイリオ" panose="020B0604030504040204" pitchFamily="50" charset="-128"/>
              </a:rPr>
              <a:t>2024</a:t>
            </a:r>
            <a:r>
              <a:rPr lang="ja-JP" altLang="en-US" sz="1400" dirty="0">
                <a:latin typeface="メイリオ" panose="020B0604030504040204" pitchFamily="50" charset="-128"/>
                <a:ea typeface="メイリオ" panose="020B0604030504040204" pitchFamily="50" charset="-128"/>
              </a:rPr>
              <a:t>年を上回っており、引き続き来阪外国人観光客数は高水準を維持することが見込まれる。</a:t>
            </a:r>
          </a:p>
        </p:txBody>
      </p:sp>
      <p:sp>
        <p:nvSpPr>
          <p:cNvPr id="16" name="正方形/長方形 15">
            <a:extLst>
              <a:ext uri="{FF2B5EF4-FFF2-40B4-BE49-F238E27FC236}">
                <a16:creationId xmlns:a16="http://schemas.microsoft.com/office/drawing/2014/main" id="{81F7AF41-EC54-471D-A7C3-70BCFC45EC62}"/>
              </a:ext>
            </a:extLst>
          </p:cNvPr>
          <p:cNvSpPr/>
          <p:nvPr/>
        </p:nvSpPr>
        <p:spPr>
          <a:xfrm>
            <a:off x="140015" y="2743308"/>
            <a:ext cx="3049642" cy="3554819"/>
          </a:xfrm>
          <a:prstGeom prst="rect">
            <a:avLst/>
          </a:prstGeom>
        </p:spPr>
        <p:txBody>
          <a:bodyPr wrap="square">
            <a:spAutoFit/>
          </a:bodyPr>
          <a:lstStyle/>
          <a:p>
            <a:pPr indent="133350" algn="just">
              <a:lnSpc>
                <a:spcPts val="1800"/>
              </a:lnSpc>
              <a:spcAft>
                <a:spcPts val="0"/>
              </a:spcAft>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加えて、府内の在留外国人についても、近年はアジア地域の新興国を中心に外国人材の受入れが拡大しており、令和</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7</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6</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月末時点で約</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36</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万人と過去最高を記録している。</a:t>
            </a: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133350" algn="just">
              <a:lnSpc>
                <a:spcPts val="1800"/>
              </a:lnSpc>
              <a:spcAft>
                <a:spcPts val="0"/>
              </a:spcAft>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こうした来阪・在留外国人の傾向を踏まえ、府の外国人患者受入体制整備に向けた基礎資料として活用するため、外国人患者の</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受入れ状況について、</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大阪府内の全病院（</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501</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病院）及び外国人患者受入れ医療機関として厚労省リストに掲載されている</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267</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の診療所の計</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768</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医療機関の医療機関</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を対象に府独自</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の実態調査及び</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分析</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を行うことといたしました。</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A52B030D-AE85-4A4C-8C4C-14D486ED07B1}"/>
              </a:ext>
            </a:extLst>
          </p:cNvPr>
          <p:cNvSpPr txBox="1"/>
          <p:nvPr/>
        </p:nvSpPr>
        <p:spPr>
          <a:xfrm>
            <a:off x="3571875" y="3152695"/>
            <a:ext cx="1154412" cy="246221"/>
          </a:xfrm>
          <a:prstGeom prst="rect">
            <a:avLst/>
          </a:prstGeom>
          <a:noFill/>
        </p:spPr>
        <p:txBody>
          <a:bodyPr wrap="square" rtlCol="0">
            <a:spAutoFit/>
          </a:bodyPr>
          <a:lstStyle/>
          <a:p>
            <a:r>
              <a:rPr kumimoji="1" lang="ja-JP" altLang="en-US" sz="1000" dirty="0"/>
              <a:t>（千人）</a:t>
            </a:r>
          </a:p>
        </p:txBody>
      </p:sp>
      <p:sp>
        <p:nvSpPr>
          <p:cNvPr id="13" name="テキスト ボックス 12">
            <a:extLst>
              <a:ext uri="{FF2B5EF4-FFF2-40B4-BE49-F238E27FC236}">
                <a16:creationId xmlns:a16="http://schemas.microsoft.com/office/drawing/2014/main" id="{4ADF566E-6550-46FC-92A4-3798429321D6}"/>
              </a:ext>
            </a:extLst>
          </p:cNvPr>
          <p:cNvSpPr txBox="1"/>
          <p:nvPr/>
        </p:nvSpPr>
        <p:spPr>
          <a:xfrm>
            <a:off x="3597536" y="6010162"/>
            <a:ext cx="5615230" cy="369332"/>
          </a:xfrm>
          <a:prstGeom prst="rect">
            <a:avLst/>
          </a:prstGeom>
          <a:noFill/>
        </p:spPr>
        <p:txBody>
          <a:bodyPr wrap="square" rtlCol="0">
            <a:spAutoFit/>
          </a:bodyPr>
          <a:lstStyle/>
          <a:p>
            <a:r>
              <a:rPr kumimoji="1" lang="en-US" altLang="ja-JP" sz="900" dirty="0"/>
              <a:t>【</a:t>
            </a:r>
            <a:r>
              <a:rPr kumimoji="1" lang="ja-JP" altLang="en-US" sz="900" dirty="0"/>
              <a:t>資料</a:t>
            </a:r>
            <a:r>
              <a:rPr kumimoji="1" lang="en-US" altLang="ja-JP" sz="900" dirty="0"/>
              <a:t>】</a:t>
            </a:r>
            <a:r>
              <a:rPr kumimoji="1" lang="ja-JP" altLang="en-US" sz="900" dirty="0"/>
              <a:t>日本政府観光局</a:t>
            </a:r>
            <a:r>
              <a:rPr kumimoji="1" lang="en-US" altLang="ja-JP" sz="900" dirty="0"/>
              <a:t>〈JNTO〉</a:t>
            </a:r>
            <a:r>
              <a:rPr kumimoji="1" lang="ja-JP" altLang="en-US" sz="900" dirty="0"/>
              <a:t>「訪日外客数」、観光庁「訪日外国人消費動向調査」による推計値</a:t>
            </a:r>
            <a:endParaRPr kumimoji="1" lang="en-US" altLang="ja-JP" sz="900" dirty="0"/>
          </a:p>
          <a:p>
            <a:r>
              <a:rPr kumimoji="1" lang="ja-JP" altLang="en-US" sz="900" dirty="0"/>
              <a:t>　注）</a:t>
            </a:r>
            <a:r>
              <a:rPr kumimoji="1" lang="en-US" altLang="ja-JP" sz="900" dirty="0"/>
              <a:t>2020</a:t>
            </a:r>
            <a:r>
              <a:rPr kumimoji="1" lang="ja-JP" altLang="en-US" sz="900" dirty="0"/>
              <a:t>年～</a:t>
            </a:r>
            <a:r>
              <a:rPr kumimoji="1" lang="en-US" altLang="ja-JP" sz="900" dirty="0"/>
              <a:t>2022</a:t>
            </a:r>
            <a:r>
              <a:rPr kumimoji="1" lang="ja-JP" altLang="en-US" sz="900" dirty="0"/>
              <a:t>年については、新型コロナ拡大の影響によるデータ不足のため推計を行っていない</a:t>
            </a:r>
          </a:p>
        </p:txBody>
      </p:sp>
      <p:sp>
        <p:nvSpPr>
          <p:cNvPr id="17" name="テキスト ボックス 16">
            <a:extLst>
              <a:ext uri="{FF2B5EF4-FFF2-40B4-BE49-F238E27FC236}">
                <a16:creationId xmlns:a16="http://schemas.microsoft.com/office/drawing/2014/main" id="{D8882B70-C70B-4B96-9124-05D239570151}"/>
              </a:ext>
            </a:extLst>
          </p:cNvPr>
          <p:cNvSpPr txBox="1"/>
          <p:nvPr/>
        </p:nvSpPr>
        <p:spPr>
          <a:xfrm>
            <a:off x="4228394" y="4364572"/>
            <a:ext cx="526831" cy="261610"/>
          </a:xfrm>
          <a:prstGeom prst="rect">
            <a:avLst/>
          </a:prstGeom>
          <a:noFill/>
        </p:spPr>
        <p:txBody>
          <a:bodyPr wrap="square" rtlCol="0">
            <a:spAutoFit/>
          </a:bodyPr>
          <a:lstStyle/>
          <a:p>
            <a:r>
              <a:rPr kumimoji="1" lang="en-US" altLang="ja-JP" sz="1100" dirty="0"/>
              <a:t>7,165</a:t>
            </a:r>
            <a:endParaRPr kumimoji="1" lang="ja-JP" altLang="en-US" sz="1100" dirty="0"/>
          </a:p>
        </p:txBody>
      </p:sp>
      <p:sp>
        <p:nvSpPr>
          <p:cNvPr id="18" name="スライド番号プレースホルダ 10">
            <a:extLst>
              <a:ext uri="{FF2B5EF4-FFF2-40B4-BE49-F238E27FC236}">
                <a16:creationId xmlns:a16="http://schemas.microsoft.com/office/drawing/2014/main" id="{A94D5298-E2EE-478A-9408-E11EC315DE7E}"/>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2</a:t>
            </a:fld>
            <a:endParaRPr kumimoji="1" lang="ja-JP" altLang="en-US" sz="2000" dirty="0"/>
          </a:p>
        </p:txBody>
      </p:sp>
    </p:spTree>
    <p:extLst>
      <p:ext uri="{BB962C8B-B14F-4D97-AF65-F5344CB8AC3E}">
        <p14:creationId xmlns:p14="http://schemas.microsoft.com/office/powerpoint/2010/main" val="771000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0F3F3B7A-67BD-45B4-B3A1-14AB6745CA3D}"/>
              </a:ext>
            </a:extLst>
          </p:cNvPr>
          <p:cNvSpPr/>
          <p:nvPr/>
        </p:nvSpPr>
        <p:spPr>
          <a:xfrm>
            <a:off x="0" y="664368"/>
            <a:ext cx="9243754" cy="58761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dirty="0">
                <a:solidFill>
                  <a:schemeClr val="tx1"/>
                </a:solidFill>
                <a:latin typeface="メイリオ" panose="020B0604030504040204" pitchFamily="50" charset="-128"/>
                <a:ea typeface="メイリオ" panose="020B0604030504040204" pitchFamily="50" charset="-128"/>
              </a:rPr>
              <a:t>　　</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a:t>
            </a:r>
            <a:endParaRPr lang="en-US" altLang="ja-JP" sz="1400" dirty="0">
              <a:solidFill>
                <a:schemeClr val="tx1"/>
              </a:solidFill>
              <a:latin typeface="メイリオ" panose="020B0604030504040204" pitchFamily="50" charset="-128"/>
              <a:ea typeface="メイリオ" panose="020B0604030504040204" pitchFamily="50" charset="-128"/>
            </a:endParaRPr>
          </a:p>
          <a:p>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府内</a:t>
            </a:r>
            <a:r>
              <a:rPr lang="en-US" altLang="ja-JP" sz="1400" dirty="0">
                <a:solidFill>
                  <a:schemeClr val="tx1"/>
                </a:solidFill>
                <a:latin typeface="メイリオ" panose="020B0604030504040204" pitchFamily="50" charset="-128"/>
                <a:ea typeface="メイリオ" panose="020B0604030504040204" pitchFamily="50" charset="-128"/>
              </a:rPr>
              <a:t>768</a:t>
            </a:r>
            <a:r>
              <a:rPr lang="ja-JP" altLang="en-US" sz="1400" dirty="0">
                <a:solidFill>
                  <a:schemeClr val="tx1"/>
                </a:solidFill>
                <a:latin typeface="メイリオ" panose="020B0604030504040204" pitchFamily="50" charset="-128"/>
                <a:ea typeface="メイリオ" panose="020B0604030504040204" pitchFamily="50" charset="-128"/>
              </a:rPr>
              <a:t>医療機関にアンケートにより調査を行った。</a:t>
            </a:r>
          </a:p>
          <a:p>
            <a:pPr>
              <a:lnSpc>
                <a:spcPct val="150000"/>
              </a:lnSpc>
            </a:pPr>
            <a:r>
              <a:rPr lang="en-US" altLang="ja-JP" sz="1400"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調査期間　令和７年</a:t>
            </a:r>
            <a:r>
              <a:rPr lang="en-US" altLang="ja-JP" sz="1400" dirty="0">
                <a:solidFill>
                  <a:schemeClr val="tx1"/>
                </a:solidFill>
                <a:latin typeface="メイリオ" panose="020B0604030504040204" pitchFamily="50" charset="-128"/>
                <a:ea typeface="メイリオ" panose="020B0604030504040204" pitchFamily="50" charset="-128"/>
              </a:rPr>
              <a:t>12</a:t>
            </a:r>
            <a:r>
              <a:rPr lang="ja-JP" altLang="en-US" sz="1400" dirty="0">
                <a:solidFill>
                  <a:schemeClr val="tx1"/>
                </a:solidFill>
                <a:latin typeface="メイリオ" panose="020B0604030504040204" pitchFamily="50" charset="-128"/>
                <a:ea typeface="メイリオ" panose="020B0604030504040204" pitchFamily="50" charset="-128"/>
              </a:rPr>
              <a:t>月</a:t>
            </a:r>
            <a:r>
              <a:rPr lang="en-US" altLang="ja-JP" sz="1400" dirty="0">
                <a:solidFill>
                  <a:schemeClr val="tx1"/>
                </a:solidFill>
                <a:latin typeface="メイリオ" panose="020B0604030504040204" pitchFamily="50" charset="-128"/>
                <a:ea typeface="メイリオ" panose="020B0604030504040204" pitchFamily="50" charset="-128"/>
              </a:rPr>
              <a:t>19</a:t>
            </a:r>
            <a:r>
              <a:rPr lang="ja-JP" altLang="en-US" sz="1400" dirty="0">
                <a:solidFill>
                  <a:schemeClr val="tx1"/>
                </a:solidFill>
                <a:latin typeface="メイリオ" panose="020B0604030504040204" pitchFamily="50" charset="-128"/>
                <a:ea typeface="メイリオ" panose="020B0604030504040204" pitchFamily="50" charset="-128"/>
              </a:rPr>
              <a:t>日～令和８年１月</a:t>
            </a:r>
            <a:r>
              <a:rPr lang="en-US" altLang="ja-JP" sz="1400" dirty="0">
                <a:solidFill>
                  <a:schemeClr val="tx1"/>
                </a:solidFill>
                <a:latin typeface="メイリオ" panose="020B0604030504040204" pitchFamily="50" charset="-128"/>
                <a:ea typeface="メイリオ" panose="020B0604030504040204" pitchFamily="50" charset="-128"/>
              </a:rPr>
              <a:t>16</a:t>
            </a:r>
            <a:r>
              <a:rPr lang="ja-JP" altLang="en-US" sz="1400" dirty="0">
                <a:solidFill>
                  <a:schemeClr val="tx1"/>
                </a:solidFill>
                <a:latin typeface="メイリオ" panose="020B0604030504040204" pitchFamily="50" charset="-128"/>
                <a:ea typeface="メイリオ" panose="020B0604030504040204" pitchFamily="50" charset="-128"/>
              </a:rPr>
              <a:t>日まで</a:t>
            </a:r>
            <a:r>
              <a:rPr lang="en-US" altLang="ja-JP" sz="1400" dirty="0">
                <a:solidFill>
                  <a:schemeClr val="tx1"/>
                </a:solidFill>
                <a:latin typeface="メイリオ" panose="020B0604030504040204" pitchFamily="50" charset="-128"/>
                <a:ea typeface="メイリオ" panose="020B0604030504040204" pitchFamily="50" charset="-128"/>
              </a:rPr>
              <a:t>)</a:t>
            </a: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・調査方法：大阪府行政オンラインシステムを利用</a:t>
            </a: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・調査対象：大阪府内の</a:t>
            </a:r>
            <a:r>
              <a:rPr lang="en-US" altLang="ja-JP" sz="1400" dirty="0">
                <a:solidFill>
                  <a:schemeClr val="tx1"/>
                </a:solidFill>
                <a:latin typeface="メイリオ" panose="020B0604030504040204" pitchFamily="50" charset="-128"/>
                <a:ea typeface="メイリオ" panose="020B0604030504040204" pitchFamily="50" charset="-128"/>
              </a:rPr>
              <a:t>768</a:t>
            </a:r>
            <a:r>
              <a:rPr lang="ja-JP" altLang="en-US" sz="1400" dirty="0">
                <a:solidFill>
                  <a:schemeClr val="tx1"/>
                </a:solidFill>
                <a:latin typeface="メイリオ" panose="020B0604030504040204" pitchFamily="50" charset="-128"/>
                <a:ea typeface="メイリオ" panose="020B0604030504040204" pitchFamily="50" charset="-128"/>
              </a:rPr>
              <a:t>医療機関</a:t>
            </a:r>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effectLst/>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全病院：</a:t>
            </a:r>
            <a:r>
              <a:rPr lang="en-US" altLang="ja-JP" sz="1400" dirty="0">
                <a:solidFill>
                  <a:schemeClr val="tx1"/>
                </a:solidFill>
                <a:latin typeface="メイリオ" panose="020B0604030504040204" pitchFamily="50" charset="-128"/>
                <a:ea typeface="メイリオ" panose="020B0604030504040204" pitchFamily="50" charset="-128"/>
              </a:rPr>
              <a:t>501</a:t>
            </a:r>
            <a:r>
              <a:rPr lang="ja-JP" altLang="en-US" sz="1400" dirty="0">
                <a:solidFill>
                  <a:schemeClr val="tx1"/>
                </a:solidFill>
                <a:latin typeface="メイリオ" panose="020B0604030504040204" pitchFamily="50" charset="-128"/>
                <a:ea typeface="メイリオ" panose="020B0604030504040204" pitchFamily="50" charset="-128"/>
              </a:rPr>
              <a:t>件</a:t>
            </a:r>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外国人患者受入れ医療機関として厚労省リストに掲載されている診療所：</a:t>
            </a:r>
            <a:r>
              <a:rPr lang="en-US" altLang="ja-JP" sz="1400" dirty="0">
                <a:solidFill>
                  <a:schemeClr val="tx1"/>
                </a:solidFill>
                <a:latin typeface="メイリオ" panose="020B0604030504040204" pitchFamily="50" charset="-128"/>
                <a:ea typeface="メイリオ" panose="020B0604030504040204" pitchFamily="50" charset="-128"/>
              </a:rPr>
              <a:t>267</a:t>
            </a:r>
            <a:r>
              <a:rPr lang="ja-JP" altLang="en-US" sz="1400" dirty="0">
                <a:solidFill>
                  <a:schemeClr val="tx1"/>
                </a:solidFill>
                <a:latin typeface="メイリオ" panose="020B0604030504040204" pitchFamily="50" charset="-128"/>
                <a:ea typeface="メイリオ" panose="020B0604030504040204" pitchFamily="50" charset="-128"/>
              </a:rPr>
              <a:t>件</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147508" y="124223"/>
            <a:ext cx="714375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２　調査の方法及び調査結果</a:t>
            </a:r>
          </a:p>
        </p:txBody>
      </p:sp>
      <p:graphicFrame>
        <p:nvGraphicFramePr>
          <p:cNvPr id="3" name="表 2"/>
          <p:cNvGraphicFramePr>
            <a:graphicFrameLocks noGrp="1"/>
          </p:cNvGraphicFramePr>
          <p:nvPr/>
        </p:nvGraphicFramePr>
        <p:xfrm>
          <a:off x="648393" y="3651220"/>
          <a:ext cx="7652668" cy="2091044"/>
        </p:xfrm>
        <a:graphic>
          <a:graphicData uri="http://schemas.openxmlformats.org/drawingml/2006/table">
            <a:tbl>
              <a:tblPr firstRow="1" firstCol="1" bandRow="1">
                <a:tableStyleId>{5C22544A-7EE6-4342-B048-85BDC9FD1C3A}</a:tableStyleId>
              </a:tblPr>
              <a:tblGrid>
                <a:gridCol w="4271809">
                  <a:extLst>
                    <a:ext uri="{9D8B030D-6E8A-4147-A177-3AD203B41FA5}">
                      <a16:colId xmlns:a16="http://schemas.microsoft.com/office/drawing/2014/main" val="1639891918"/>
                    </a:ext>
                  </a:extLst>
                </a:gridCol>
                <a:gridCol w="1126953">
                  <a:extLst>
                    <a:ext uri="{9D8B030D-6E8A-4147-A177-3AD203B41FA5}">
                      <a16:colId xmlns:a16="http://schemas.microsoft.com/office/drawing/2014/main" val="2462203248"/>
                    </a:ext>
                  </a:extLst>
                </a:gridCol>
                <a:gridCol w="1126953">
                  <a:extLst>
                    <a:ext uri="{9D8B030D-6E8A-4147-A177-3AD203B41FA5}">
                      <a16:colId xmlns:a16="http://schemas.microsoft.com/office/drawing/2014/main" val="791308796"/>
                    </a:ext>
                  </a:extLst>
                </a:gridCol>
                <a:gridCol w="1126953">
                  <a:extLst>
                    <a:ext uri="{9D8B030D-6E8A-4147-A177-3AD203B41FA5}">
                      <a16:colId xmlns:a16="http://schemas.microsoft.com/office/drawing/2014/main" val="3092869816"/>
                    </a:ext>
                  </a:extLst>
                </a:gridCol>
              </a:tblGrid>
              <a:tr h="522761">
                <a:tc>
                  <a:txBody>
                    <a:bodyPr/>
                    <a:lstStyle/>
                    <a:p>
                      <a:pPr algn="ctr">
                        <a:spcAft>
                          <a:spcPts val="0"/>
                        </a:spcAft>
                      </a:pPr>
                      <a:r>
                        <a:rPr lang="en-US" altLang="ja-JP" sz="1050" kern="100" dirty="0">
                          <a:effectLst/>
                          <a:latin typeface="メイリオ" pitchFamily="50" charset="-128"/>
                          <a:ea typeface="メイリオ" pitchFamily="50" charset="-128"/>
                        </a:rPr>
                        <a:t>                                                                                                                                                                           </a:t>
                      </a:r>
                      <a:r>
                        <a:rPr lang="ja-JP" sz="1400" kern="100" dirty="0">
                          <a:effectLst/>
                          <a:latin typeface="メイリオ" pitchFamily="50" charset="-128"/>
                          <a:ea typeface="メイリオ" pitchFamily="50" charset="-128"/>
                        </a:rPr>
                        <a:t>調査票</a:t>
                      </a:r>
                      <a:endParaRPr lang="ja-JP" sz="140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ctr">
                        <a:spcAft>
                          <a:spcPts val="0"/>
                        </a:spcAft>
                      </a:pPr>
                      <a:r>
                        <a:rPr lang="en-US" altLang="ja-JP" sz="1200" kern="100" dirty="0">
                          <a:effectLst/>
                          <a:latin typeface="メイリオ" pitchFamily="50" charset="-128"/>
                          <a:ea typeface="メイリオ" pitchFamily="50" charset="-128"/>
                        </a:rPr>
                        <a:t>                           </a:t>
                      </a:r>
                      <a:r>
                        <a:rPr lang="ja-JP" sz="1200" kern="100" dirty="0">
                          <a:effectLst/>
                          <a:latin typeface="メイリオ" pitchFamily="50" charset="-128"/>
                          <a:ea typeface="メイリオ" pitchFamily="50" charset="-128"/>
                        </a:rPr>
                        <a:t>配布件数</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ctr">
                        <a:spcAft>
                          <a:spcPts val="0"/>
                        </a:spcAft>
                      </a:pPr>
                      <a:r>
                        <a:rPr lang="en-US" altLang="ja-JP" sz="1200" kern="100" dirty="0">
                          <a:effectLst/>
                          <a:latin typeface="メイリオ" pitchFamily="50" charset="-128"/>
                          <a:ea typeface="メイリオ" pitchFamily="50" charset="-128"/>
                        </a:rPr>
                        <a:t>                          </a:t>
                      </a:r>
                      <a:r>
                        <a:rPr lang="ja-JP" sz="1200" kern="100" dirty="0">
                          <a:effectLst/>
                          <a:latin typeface="メイリオ" pitchFamily="50" charset="-128"/>
                          <a:ea typeface="メイリオ" pitchFamily="50" charset="-128"/>
                        </a:rPr>
                        <a:t>回収件数</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ctr">
                        <a:spcAft>
                          <a:spcPts val="0"/>
                        </a:spcAft>
                      </a:pPr>
                      <a:r>
                        <a:rPr lang="en-US" altLang="ja-JP" sz="1200" kern="100" dirty="0">
                          <a:effectLst/>
                          <a:latin typeface="メイリオ" pitchFamily="50" charset="-128"/>
                          <a:ea typeface="メイリオ" pitchFamily="50" charset="-128"/>
                        </a:rPr>
                        <a:t>                            </a:t>
                      </a:r>
                      <a:r>
                        <a:rPr lang="ja-JP" sz="1200" kern="100" dirty="0">
                          <a:effectLst/>
                          <a:latin typeface="メイリオ" pitchFamily="50" charset="-128"/>
                          <a:ea typeface="メイリオ" pitchFamily="50" charset="-128"/>
                        </a:rPr>
                        <a:t>回収率</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2740508392"/>
                  </a:ext>
                </a:extLst>
              </a:tr>
              <a:tr h="522761">
                <a:tc>
                  <a:txBody>
                    <a:bodyPr/>
                    <a:lstStyle/>
                    <a:p>
                      <a:pPr algn="l">
                        <a:spcAft>
                          <a:spcPts val="0"/>
                        </a:spcAft>
                      </a:pPr>
                      <a:r>
                        <a:rPr lang="en-US" altLang="ja-JP" sz="1200" kern="100" dirty="0">
                          <a:effectLst/>
                          <a:latin typeface="メイリオ" pitchFamily="50" charset="-128"/>
                          <a:ea typeface="メイリオ" pitchFamily="50" charset="-128"/>
                        </a:rPr>
                        <a:t>                                                                                                                                                                   </a:t>
                      </a:r>
                      <a:r>
                        <a:rPr lang="ja-JP" altLang="en-US" sz="1200" kern="100" dirty="0">
                          <a:effectLst/>
                          <a:latin typeface="メイリオ" pitchFamily="50" charset="-128"/>
                          <a:ea typeface="メイリオ" pitchFamily="50" charset="-128"/>
                        </a:rPr>
                        <a:t>令和７年度大阪府外国人患者受入れ実態調査</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r">
                        <a:spcAft>
                          <a:spcPts val="0"/>
                        </a:spcAft>
                      </a:pPr>
                      <a:r>
                        <a:rPr lang="en-US" altLang="ja-JP" sz="2000" kern="100" dirty="0">
                          <a:effectLst/>
                          <a:latin typeface="Calibri" panose="020F0502020204030204" pitchFamily="34" charset="0"/>
                          <a:cs typeface="Calibri" panose="020F0502020204030204" pitchFamily="34" charset="0"/>
                        </a:rPr>
                        <a:t>768</a:t>
                      </a:r>
                      <a:r>
                        <a:rPr lang="ja-JP" sz="2000" kern="100" dirty="0">
                          <a:effectLst/>
                          <a:latin typeface="Calibri" panose="020F0502020204030204" pitchFamily="34" charset="0"/>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cs typeface="Calibri" panose="020F0502020204030204" pitchFamily="34" charset="0"/>
                        </a:rPr>
                        <a:t>285</a:t>
                      </a:r>
                      <a:r>
                        <a:rPr lang="ja-JP" sz="2000" kern="100" dirty="0">
                          <a:effectLst/>
                          <a:latin typeface="Calibri" panose="020F0502020204030204" pitchFamily="34" charset="0"/>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cs typeface="Calibri" panose="020F0502020204030204" pitchFamily="34" charset="0"/>
                        </a:rPr>
                        <a:t>37</a:t>
                      </a:r>
                      <a:r>
                        <a:rPr lang="en-US" sz="2000" kern="100" dirty="0">
                          <a:effectLst/>
                          <a:latin typeface="Calibri" panose="020F0502020204030204" pitchFamily="34" charset="0"/>
                          <a:cs typeface="Calibri" panose="020F0502020204030204" pitchFamily="34" charset="0"/>
                        </a:rPr>
                        <a:t>.</a:t>
                      </a:r>
                      <a:r>
                        <a:rPr lang="en-US" altLang="ja-JP" sz="2000" kern="100" dirty="0">
                          <a:effectLst/>
                          <a:latin typeface="Calibri" panose="020F0502020204030204" pitchFamily="34" charset="0"/>
                          <a:cs typeface="Calibri" panose="020F0502020204030204" pitchFamily="34" charset="0"/>
                        </a:rPr>
                        <a:t>1</a:t>
                      </a:r>
                      <a:r>
                        <a:rPr lang="ja-JP" sz="2000" kern="100" dirty="0">
                          <a:effectLst/>
                          <a:latin typeface="Calibri" panose="020F0502020204030204" pitchFamily="34" charset="0"/>
                          <a:cs typeface="Calibri" panose="020F0502020204030204" pitchFamily="34" charset="0"/>
                        </a:rPr>
                        <a:t>％</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extLst>
                  <a:ext uri="{0D108BD9-81ED-4DB2-BD59-A6C34878D82A}">
                    <a16:rowId xmlns:a16="http://schemas.microsoft.com/office/drawing/2014/main" val="1591961162"/>
                  </a:ext>
                </a:extLst>
              </a:tr>
              <a:tr h="522761">
                <a:tc>
                  <a:txBody>
                    <a:bodyPr/>
                    <a:lstStyle/>
                    <a:p>
                      <a:pPr algn="l">
                        <a:spcAft>
                          <a:spcPts val="0"/>
                        </a:spcAft>
                      </a:pPr>
                      <a:endParaRPr lang="en-US" altLang="ja-JP" sz="1200" kern="100" dirty="0">
                        <a:effectLst/>
                        <a:latin typeface="メイリオ" pitchFamily="50" charset="-128"/>
                        <a:ea typeface="メイリオ" pitchFamily="50" charset="-128"/>
                        <a:cs typeface="Times New Roman" panose="02020603050405020304" pitchFamily="18" charset="0"/>
                      </a:endParaRPr>
                    </a:p>
                    <a:p>
                      <a:pPr algn="l">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　内　病院のみ</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solidFill>
                      <a:schemeClr val="accent5">
                        <a:lumMod val="60000"/>
                        <a:lumOff val="40000"/>
                      </a:schemeClr>
                    </a:solidFill>
                  </a:tcP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501</a:t>
                      </a:r>
                      <a:r>
                        <a:rPr lang="ja-JP" altLang="en-US" sz="2000" kern="100" dirty="0">
                          <a:effectLst/>
                          <a:latin typeface="Calibri" panose="020F0502020204030204" pitchFamily="34" charset="0"/>
                          <a:ea typeface="ＭＳ ゴシック" panose="020B0609070205080204" pitchFamily="49" charset="-128"/>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192</a:t>
                      </a:r>
                      <a:r>
                        <a:rPr lang="ja-JP" altLang="en-US" sz="2000" kern="100" dirty="0">
                          <a:effectLst/>
                          <a:latin typeface="Calibri" panose="020F0502020204030204" pitchFamily="34" charset="0"/>
                          <a:ea typeface="ＭＳ ゴシック" panose="020B0609070205080204" pitchFamily="49" charset="-128"/>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38.3%</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extLst>
                  <a:ext uri="{0D108BD9-81ED-4DB2-BD59-A6C34878D82A}">
                    <a16:rowId xmlns:a16="http://schemas.microsoft.com/office/drawing/2014/main" val="881505910"/>
                  </a:ext>
                </a:extLst>
              </a:tr>
              <a:tr h="522761">
                <a:tc>
                  <a:txBody>
                    <a:bodyPr/>
                    <a:lstStyle/>
                    <a:p>
                      <a:pPr algn="l">
                        <a:spcAft>
                          <a:spcPts val="0"/>
                        </a:spcAft>
                      </a:pPr>
                      <a:endParaRPr lang="en-US" altLang="ja-JP" sz="1200" kern="100" dirty="0">
                        <a:effectLst/>
                        <a:latin typeface="メイリオ" pitchFamily="50" charset="-128"/>
                        <a:ea typeface="メイリオ" pitchFamily="50" charset="-128"/>
                        <a:cs typeface="Times New Roman" panose="02020603050405020304" pitchFamily="18" charset="0"/>
                      </a:endParaRPr>
                    </a:p>
                    <a:p>
                      <a:pPr algn="l">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　内　診療所及び歯科診療所のみ</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solidFill>
                      <a:schemeClr val="accent5">
                        <a:lumMod val="60000"/>
                        <a:lumOff val="40000"/>
                      </a:schemeClr>
                    </a:solidFill>
                  </a:tcP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267</a:t>
                      </a:r>
                      <a:r>
                        <a:rPr lang="ja-JP" altLang="en-US" sz="2000" kern="100" dirty="0">
                          <a:effectLst/>
                          <a:latin typeface="Calibri" panose="020F0502020204030204" pitchFamily="34" charset="0"/>
                          <a:ea typeface="ＭＳ ゴシック" panose="020B0609070205080204" pitchFamily="49" charset="-128"/>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93</a:t>
                      </a:r>
                      <a:r>
                        <a:rPr lang="ja-JP" altLang="en-US" sz="2000" kern="100" dirty="0">
                          <a:effectLst/>
                          <a:latin typeface="Calibri" panose="020F0502020204030204" pitchFamily="34" charset="0"/>
                          <a:ea typeface="ＭＳ ゴシック" panose="020B0609070205080204" pitchFamily="49" charset="-128"/>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34.8%</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extLst>
                  <a:ext uri="{0D108BD9-81ED-4DB2-BD59-A6C34878D82A}">
                    <a16:rowId xmlns:a16="http://schemas.microsoft.com/office/drawing/2014/main" val="1283551863"/>
                  </a:ext>
                </a:extLst>
              </a:tr>
            </a:tbl>
          </a:graphicData>
        </a:graphic>
      </p:graphicFrame>
      <p:sp>
        <p:nvSpPr>
          <p:cNvPr id="10" name="正方形/長方形 9">
            <a:extLst>
              <a:ext uri="{FF2B5EF4-FFF2-40B4-BE49-F238E27FC236}">
                <a16:creationId xmlns:a16="http://schemas.microsoft.com/office/drawing/2014/main" id="{0F3F3B7A-67BD-45B4-B3A1-14AB6745CA3D}"/>
              </a:ext>
            </a:extLst>
          </p:cNvPr>
          <p:cNvSpPr/>
          <p:nvPr/>
        </p:nvSpPr>
        <p:spPr>
          <a:xfrm>
            <a:off x="0" y="2938065"/>
            <a:ext cx="8409126" cy="58761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b="1" dirty="0">
                <a:solidFill>
                  <a:schemeClr val="tx1"/>
                </a:solidFill>
                <a:latin typeface="メイリオ" panose="020B0604030504040204" pitchFamily="50" charset="-128"/>
                <a:ea typeface="メイリオ" panose="020B0604030504040204" pitchFamily="50" charset="-128"/>
              </a:rPr>
              <a:t>　</a:t>
            </a:r>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200" dirty="0">
              <a:solidFill>
                <a:schemeClr val="tx1"/>
              </a:solidFill>
              <a:latin typeface="メイリオ" panose="020B0604030504040204" pitchFamily="50" charset="-128"/>
              <a:ea typeface="メイリオ" panose="020B0604030504040204" pitchFamily="50" charset="-128"/>
            </a:endParaRPr>
          </a:p>
          <a:p>
            <a:r>
              <a:rPr lang="ja-JP" altLang="en-US" sz="1400" b="1" dirty="0">
                <a:solidFill>
                  <a:schemeClr val="tx1"/>
                </a:solidFill>
                <a:latin typeface="メイリオ" panose="020B0604030504040204" pitchFamily="50" charset="-128"/>
                <a:ea typeface="メイリオ" panose="020B0604030504040204" pitchFamily="50" charset="-128"/>
              </a:rPr>
              <a:t>   </a:t>
            </a:r>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dirty="0">
              <a:solidFill>
                <a:schemeClr val="tx1"/>
              </a:solidFill>
              <a:latin typeface="メイリオ" panose="020B0604030504040204" pitchFamily="50" charset="-128"/>
              <a:ea typeface="メイリオ" panose="020B0604030504040204" pitchFamily="50" charset="-128"/>
            </a:endParaRPr>
          </a:p>
          <a:p>
            <a:endParaRPr lang="ja-JP" altLang="en-US" dirty="0">
              <a:solidFill>
                <a:schemeClr val="tx1"/>
              </a:solidFill>
              <a:latin typeface="メイリオ" panose="020B0604030504040204" pitchFamily="50" charset="-128"/>
              <a:ea typeface="メイリオ" panose="020B0604030504040204" pitchFamily="50" charset="-128"/>
            </a:endParaRPr>
          </a:p>
          <a:p>
            <a:endParaRPr lang="en-US" altLang="ja-JP" dirty="0">
              <a:solidFill>
                <a:schemeClr val="tx1"/>
              </a:solidFill>
              <a:latin typeface="メイリオ" panose="020B0604030504040204" pitchFamily="50" charset="-128"/>
              <a:ea typeface="メイリオ" panose="020B0604030504040204" pitchFamily="50" charset="-128"/>
            </a:endParaRPr>
          </a:p>
          <a:p>
            <a:r>
              <a:rPr lang="ja-JP" altLang="en-US" b="1" dirty="0">
                <a:solidFill>
                  <a:schemeClr val="tx1"/>
                </a:solidFill>
                <a:latin typeface="メイリオ" panose="020B0604030504040204" pitchFamily="50" charset="-128"/>
                <a:ea typeface="メイリオ" panose="020B0604030504040204" pitchFamily="50" charset="-128"/>
              </a:rPr>
              <a:t>　</a:t>
            </a:r>
            <a:endParaRPr kumimoji="1" lang="en-US" altLang="ja-JP" sz="2400" dirty="0">
              <a:solidFill>
                <a:schemeClr val="tx1"/>
              </a:solidFill>
              <a:latin typeface="メイリオ" panose="020B0604030504040204" pitchFamily="50" charset="-128"/>
              <a:ea typeface="メイリオ" panose="020B0604030504040204" pitchFamily="50" charset="-128"/>
            </a:endParaRPr>
          </a:p>
        </p:txBody>
      </p:sp>
      <p:sp>
        <p:nvSpPr>
          <p:cNvPr id="8" name="スライド番号プレースホルダ 10">
            <a:extLst>
              <a:ext uri="{FF2B5EF4-FFF2-40B4-BE49-F238E27FC236}">
                <a16:creationId xmlns:a16="http://schemas.microsoft.com/office/drawing/2014/main" id="{F2A2D241-D0CE-4973-B3E5-CAB95A1E7895}"/>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3</a:t>
            </a:fld>
            <a:endParaRPr kumimoji="1" lang="ja-JP" altLang="en-US" sz="2000" dirty="0"/>
          </a:p>
        </p:txBody>
      </p:sp>
    </p:spTree>
    <p:extLst>
      <p:ext uri="{BB962C8B-B14F-4D97-AF65-F5344CB8AC3E}">
        <p14:creationId xmlns:p14="http://schemas.microsoft.com/office/powerpoint/2010/main" val="3579125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グラフ 18">
            <a:extLst>
              <a:ext uri="{FF2B5EF4-FFF2-40B4-BE49-F238E27FC236}">
                <a16:creationId xmlns:a16="http://schemas.microsoft.com/office/drawing/2014/main" id="{720981C0-107E-4FFC-AB87-F65BDADA9A81}"/>
              </a:ext>
            </a:extLst>
          </p:cNvPr>
          <p:cNvGraphicFramePr/>
          <p:nvPr>
            <p:extLst>
              <p:ext uri="{D42A27DB-BD31-4B8C-83A1-F6EECF244321}">
                <p14:modId xmlns:p14="http://schemas.microsoft.com/office/powerpoint/2010/main" val="1935087718"/>
              </p:ext>
            </p:extLst>
          </p:nvPr>
        </p:nvGraphicFramePr>
        <p:xfrm>
          <a:off x="457053" y="4030664"/>
          <a:ext cx="4588681" cy="301984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グラフ 17">
            <a:extLst>
              <a:ext uri="{FF2B5EF4-FFF2-40B4-BE49-F238E27FC236}">
                <a16:creationId xmlns:a16="http://schemas.microsoft.com/office/drawing/2014/main" id="{59EF3B71-506E-41FD-B35E-604896919551}"/>
              </a:ext>
            </a:extLst>
          </p:cNvPr>
          <p:cNvGraphicFramePr>
            <a:graphicFrameLocks/>
          </p:cNvGraphicFramePr>
          <p:nvPr>
            <p:extLst>
              <p:ext uri="{D42A27DB-BD31-4B8C-83A1-F6EECF244321}">
                <p14:modId xmlns:p14="http://schemas.microsoft.com/office/powerpoint/2010/main" val="1105807924"/>
              </p:ext>
            </p:extLst>
          </p:nvPr>
        </p:nvGraphicFramePr>
        <p:xfrm>
          <a:off x="566643" y="1860781"/>
          <a:ext cx="4098009" cy="2449541"/>
        </p:xfrm>
        <a:graphic>
          <a:graphicData uri="http://schemas.openxmlformats.org/drawingml/2006/chart">
            <c:chart xmlns:c="http://schemas.openxmlformats.org/drawingml/2006/chart" xmlns:r="http://schemas.openxmlformats.org/officeDocument/2006/relationships" r:id="rId4"/>
          </a:graphicData>
        </a:graphic>
      </p:graphicFrame>
      <p:sp>
        <p:nvSpPr>
          <p:cNvPr id="4" name="正方形/長方形 3">
            <a:extLst>
              <a:ext uri="{FF2B5EF4-FFF2-40B4-BE49-F238E27FC236}">
                <a16:creationId xmlns:a16="http://schemas.microsoft.com/office/drawing/2014/main" id="{F89EFA9E-E5F0-435C-80A9-117544228A48}"/>
              </a:ext>
            </a:extLst>
          </p:cNvPr>
          <p:cNvSpPr/>
          <p:nvPr/>
        </p:nvSpPr>
        <p:spPr>
          <a:xfrm>
            <a:off x="15469" y="727942"/>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800" b="1" dirty="0">
                <a:latin typeface="メイリオ" panose="020B0604030504040204" pitchFamily="50" charset="-128"/>
                <a:ea typeface="メイリオ" panose="020B0604030504040204" pitchFamily="50" charset="-128"/>
              </a:rPr>
              <a:t>　 </a:t>
            </a:r>
            <a:r>
              <a:rPr kumimoji="1" lang="ja-JP" altLang="en-US" sz="2400" b="1" dirty="0">
                <a:latin typeface="メイリオ" panose="020B0604030504040204" pitchFamily="50" charset="-128"/>
                <a:ea typeface="メイリオ" panose="020B0604030504040204" pitchFamily="50" charset="-128"/>
              </a:rPr>
              <a:t>アンケート調査　調査結果</a:t>
            </a:r>
          </a:p>
        </p:txBody>
      </p:sp>
      <p:sp>
        <p:nvSpPr>
          <p:cNvPr id="7" name="正方形/長方形 6">
            <a:extLst>
              <a:ext uri="{FF2B5EF4-FFF2-40B4-BE49-F238E27FC236}">
                <a16:creationId xmlns:a16="http://schemas.microsoft.com/office/drawing/2014/main" id="{6DFB86C5-76CB-41F9-BF51-74191C2A378A}"/>
              </a:ext>
            </a:extLst>
          </p:cNvPr>
          <p:cNvSpPr/>
          <p:nvPr/>
        </p:nvSpPr>
        <p:spPr>
          <a:xfrm>
            <a:off x="238125" y="200025"/>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7" name="正方形/長方形 26">
            <a:extLst>
              <a:ext uri="{FF2B5EF4-FFF2-40B4-BE49-F238E27FC236}">
                <a16:creationId xmlns:a16="http://schemas.microsoft.com/office/drawing/2014/main" id="{A22D7C52-C4CD-4589-8D9A-2A3D121A63D6}"/>
              </a:ext>
            </a:extLst>
          </p:cNvPr>
          <p:cNvSpPr/>
          <p:nvPr/>
        </p:nvSpPr>
        <p:spPr>
          <a:xfrm>
            <a:off x="281535" y="4210149"/>
            <a:ext cx="4764200" cy="885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◆外国人患者受入れ医療コーディネーター</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lang="ja-JP" altLang="en-US" sz="800" b="1" dirty="0">
                <a:solidFill>
                  <a:schemeClr val="tx1"/>
                </a:solidFill>
                <a:latin typeface="メイリオ" panose="020B0604030504040204" pitchFamily="50" charset="-128"/>
                <a:ea typeface="メイリオ" panose="020B0604030504040204" pitchFamily="50" charset="-128"/>
                <a:cs typeface="Meiryo UI" pitchFamily="50" charset="-128"/>
              </a:rPr>
              <a:t>　　　　　　　　　　　　　　　　　　　　　　　　　　　　　　　（他の職との兼任も含む）　</a:t>
            </a:r>
            <a:endParaRPr lang="en-US" altLang="ja-JP" sz="800" b="1" dirty="0">
              <a:solidFill>
                <a:schemeClr val="tx1"/>
              </a:solidFill>
              <a:latin typeface="メイリオ" panose="020B0604030504040204" pitchFamily="50" charset="-128"/>
              <a:ea typeface="メイリオ" panose="020B0604030504040204" pitchFamily="50" charset="-128"/>
              <a:cs typeface="Meiryo UI" pitchFamily="50" charset="-128"/>
            </a:endParaRPr>
          </a:p>
          <a:p>
            <a:endParaRPr kumimoji="1" lang="en-US" altLang="ja-JP" dirty="0">
              <a:solidFill>
                <a:schemeClr val="tx1"/>
              </a:solidFill>
              <a:latin typeface="メイリオ" panose="020B0604030504040204" pitchFamily="50" charset="-128"/>
              <a:ea typeface="メイリオ" panose="020B0604030504040204" pitchFamily="50" charset="-128"/>
            </a:endParaRPr>
          </a:p>
        </p:txBody>
      </p:sp>
      <p:sp>
        <p:nvSpPr>
          <p:cNvPr id="35" name="正方形/長方形 34">
            <a:extLst>
              <a:ext uri="{FF2B5EF4-FFF2-40B4-BE49-F238E27FC236}">
                <a16:creationId xmlns:a16="http://schemas.microsoft.com/office/drawing/2014/main" id="{2D1827AD-AE38-4D7E-99EB-186DB62E7F28}"/>
              </a:ext>
            </a:extLst>
          </p:cNvPr>
          <p:cNvSpPr/>
          <p:nvPr/>
        </p:nvSpPr>
        <p:spPr>
          <a:xfrm>
            <a:off x="2610091" y="2599208"/>
            <a:ext cx="966510" cy="431983"/>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正方形/長方形 25">
            <a:extLst>
              <a:ext uri="{FF2B5EF4-FFF2-40B4-BE49-F238E27FC236}">
                <a16:creationId xmlns:a16="http://schemas.microsoft.com/office/drawing/2014/main" id="{C3C31AFB-CBC0-41F2-B36D-A59D8058C266}"/>
              </a:ext>
            </a:extLst>
          </p:cNvPr>
          <p:cNvSpPr/>
          <p:nvPr/>
        </p:nvSpPr>
        <p:spPr>
          <a:xfrm>
            <a:off x="281535" y="1502759"/>
            <a:ext cx="4383117" cy="885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◆外国人患者対応を行う職員</a:t>
            </a:r>
            <a:r>
              <a:rPr lang="ja-JP" altLang="en-US" sz="800" b="1" dirty="0">
                <a:solidFill>
                  <a:schemeClr val="tx1"/>
                </a:solidFill>
                <a:latin typeface="メイリオ" panose="020B0604030504040204" pitchFamily="50" charset="-128"/>
                <a:ea typeface="メイリオ" panose="020B0604030504040204" pitchFamily="50" charset="-128"/>
                <a:cs typeface="Meiryo UI" pitchFamily="50" charset="-128"/>
              </a:rPr>
              <a:t>（他の職との兼任も含む）</a:t>
            </a:r>
            <a:r>
              <a:rPr kumimoji="1" lang="ja-JP" altLang="en-US" sz="600" b="1" dirty="0">
                <a:solidFill>
                  <a:schemeClr val="tx1"/>
                </a:solidFill>
                <a:latin typeface="メイリオ" panose="020B0604030504040204" pitchFamily="50" charset="-128"/>
                <a:ea typeface="メイリオ" panose="020B0604030504040204" pitchFamily="50" charset="-128"/>
              </a:rPr>
              <a:t>　</a:t>
            </a:r>
            <a:endParaRPr kumimoji="1" lang="en-US" altLang="ja-JP" dirty="0">
              <a:solidFill>
                <a:schemeClr val="tx1"/>
              </a:solidFill>
              <a:latin typeface="メイリオ" panose="020B0604030504040204" pitchFamily="50" charset="-128"/>
              <a:ea typeface="メイリオ" panose="020B0604030504040204" pitchFamily="50" charset="-128"/>
            </a:endParaRPr>
          </a:p>
        </p:txBody>
      </p:sp>
      <p:sp>
        <p:nvSpPr>
          <p:cNvPr id="28" name="正方形/長方形 27">
            <a:extLst>
              <a:ext uri="{FF2B5EF4-FFF2-40B4-BE49-F238E27FC236}">
                <a16:creationId xmlns:a16="http://schemas.microsoft.com/office/drawing/2014/main" id="{E035E6DA-87AB-404C-BDCA-4166A38D383F}"/>
              </a:ext>
            </a:extLst>
          </p:cNvPr>
          <p:cNvSpPr/>
          <p:nvPr/>
        </p:nvSpPr>
        <p:spPr>
          <a:xfrm>
            <a:off x="5019242" y="4210149"/>
            <a:ext cx="4013203" cy="885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◆医療通訳</a:t>
            </a:r>
            <a:r>
              <a:rPr lang="ja-JP" altLang="en-US" sz="800" b="1" dirty="0">
                <a:solidFill>
                  <a:schemeClr val="tx1"/>
                </a:solidFill>
                <a:latin typeface="メイリオ" panose="020B0604030504040204" pitchFamily="50" charset="-128"/>
                <a:ea typeface="メイリオ" panose="020B0604030504040204" pitchFamily="50" charset="-128"/>
                <a:cs typeface="Meiryo UI" pitchFamily="50" charset="-128"/>
              </a:rPr>
              <a:t>（他の職との兼任も含む）　</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kumimoji="1" lang="ja-JP" altLang="en-US" b="1" dirty="0">
                <a:solidFill>
                  <a:schemeClr val="tx1"/>
                </a:solidFill>
                <a:latin typeface="メイリオ" panose="020B0604030504040204" pitchFamily="50" charset="-128"/>
                <a:ea typeface="メイリオ" panose="020B0604030504040204" pitchFamily="50" charset="-128"/>
              </a:rPr>
              <a:t>　</a:t>
            </a:r>
            <a:endParaRPr kumimoji="1" lang="en-US" altLang="ja-JP" dirty="0">
              <a:solidFill>
                <a:schemeClr val="tx1"/>
              </a:solidFill>
              <a:latin typeface="メイリオ" panose="020B0604030504040204" pitchFamily="50" charset="-128"/>
              <a:ea typeface="メイリオ" panose="020B0604030504040204" pitchFamily="50" charset="-128"/>
            </a:endParaRPr>
          </a:p>
        </p:txBody>
      </p:sp>
      <p:sp>
        <p:nvSpPr>
          <p:cNvPr id="20" name="テキスト ボックス 1">
            <a:extLst>
              <a:ext uri="{FF2B5EF4-FFF2-40B4-BE49-F238E27FC236}">
                <a16:creationId xmlns:a16="http://schemas.microsoft.com/office/drawing/2014/main" id="{9680FB82-9D5B-4762-B158-33D3FE60DBDE}"/>
              </a:ext>
            </a:extLst>
          </p:cNvPr>
          <p:cNvSpPr txBox="1"/>
          <p:nvPr/>
        </p:nvSpPr>
        <p:spPr>
          <a:xfrm>
            <a:off x="3353438" y="3753877"/>
            <a:ext cx="966510" cy="37923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defTabSz="914400" eaLnBrk="1" fontAlgn="auto" latinLnBrk="0" hangingPunct="1">
              <a:lnSpc>
                <a:spcPct val="100000"/>
              </a:lnSpc>
              <a:spcBef>
                <a:spcPts val="0"/>
              </a:spcBef>
              <a:spcAft>
                <a:spcPts val="0"/>
              </a:spcAft>
              <a:buClrTx/>
              <a:buSzTx/>
              <a:buFontTx/>
              <a:buNone/>
              <a:tabLst/>
              <a:defRPr/>
            </a:pPr>
            <a:r>
              <a:rPr lang="en-US" altLang="ja-JP" sz="1000" dirty="0">
                <a:latin typeface="+mj-ea"/>
                <a:ea typeface="+mn-ea"/>
                <a:cs typeface="+mn-cs"/>
              </a:rPr>
              <a:t>【</a:t>
            </a:r>
            <a:r>
              <a:rPr lang="en-US" altLang="ja-JP" sz="1000" dirty="0">
                <a:latin typeface="メイリオ" pitchFamily="50" charset="-128"/>
                <a:ea typeface="メイリオ" pitchFamily="50" charset="-128"/>
              </a:rPr>
              <a:t>n=192</a:t>
            </a:r>
            <a:r>
              <a:rPr lang="en-US" altLang="ja-JP" sz="1000" dirty="0">
                <a:latin typeface="+mj-ea"/>
                <a:ea typeface="+mn-ea"/>
                <a:cs typeface="+mn-cs"/>
              </a:rPr>
              <a:t>】</a:t>
            </a:r>
          </a:p>
          <a:p>
            <a:endParaRPr lang="en-US" altLang="ja-JP" sz="1000" dirty="0">
              <a:latin typeface="+mj-ea"/>
              <a:ea typeface="+mj-ea"/>
            </a:endParaRPr>
          </a:p>
          <a:p>
            <a:endParaRPr lang="ja-JP" altLang="en-US" sz="1050" dirty="0"/>
          </a:p>
        </p:txBody>
      </p:sp>
      <p:graphicFrame>
        <p:nvGraphicFramePr>
          <p:cNvPr id="21" name="グラフ 20">
            <a:extLst>
              <a:ext uri="{FF2B5EF4-FFF2-40B4-BE49-F238E27FC236}">
                <a16:creationId xmlns:a16="http://schemas.microsoft.com/office/drawing/2014/main" id="{FDFFB7A4-00B2-4BE6-8B12-3B61462BC43E}"/>
              </a:ext>
            </a:extLst>
          </p:cNvPr>
          <p:cNvGraphicFramePr/>
          <p:nvPr>
            <p:extLst>
              <p:ext uri="{D42A27DB-BD31-4B8C-83A1-F6EECF244321}">
                <p14:modId xmlns:p14="http://schemas.microsoft.com/office/powerpoint/2010/main" val="2874005595"/>
              </p:ext>
            </p:extLst>
          </p:nvPr>
        </p:nvGraphicFramePr>
        <p:xfrm>
          <a:off x="4587469" y="4477248"/>
          <a:ext cx="4207319" cy="2295072"/>
        </p:xfrm>
        <a:graphic>
          <a:graphicData uri="http://schemas.openxmlformats.org/drawingml/2006/chart">
            <c:chart xmlns:c="http://schemas.openxmlformats.org/drawingml/2006/chart" xmlns:r="http://schemas.openxmlformats.org/officeDocument/2006/relationships" r:id="rId5"/>
          </a:graphicData>
        </a:graphic>
      </p:graphicFrame>
      <p:sp>
        <p:nvSpPr>
          <p:cNvPr id="25" name="スライド番号プレースホルダ 24"/>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4</a:t>
            </a:fld>
            <a:endParaRPr kumimoji="1" lang="ja-JP" altLang="en-US" sz="2000" dirty="0"/>
          </a:p>
        </p:txBody>
      </p:sp>
      <p:sp>
        <p:nvSpPr>
          <p:cNvPr id="34" name="正方形/長方形 33">
            <a:extLst>
              <a:ext uri="{FF2B5EF4-FFF2-40B4-BE49-F238E27FC236}">
                <a16:creationId xmlns:a16="http://schemas.microsoft.com/office/drawing/2014/main" id="{DDB19FAE-13D0-43DA-853E-1B6374F07D5F}"/>
              </a:ext>
            </a:extLst>
          </p:cNvPr>
          <p:cNvSpPr/>
          <p:nvPr/>
        </p:nvSpPr>
        <p:spPr>
          <a:xfrm>
            <a:off x="6565037" y="4887750"/>
            <a:ext cx="921612" cy="439289"/>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正方形/長方形 14">
            <a:extLst>
              <a:ext uri="{FF2B5EF4-FFF2-40B4-BE49-F238E27FC236}">
                <a16:creationId xmlns:a16="http://schemas.microsoft.com/office/drawing/2014/main" id="{E03BE9B1-7894-4C71-94C6-82F30A4C30DF}"/>
              </a:ext>
            </a:extLst>
          </p:cNvPr>
          <p:cNvSpPr/>
          <p:nvPr/>
        </p:nvSpPr>
        <p:spPr>
          <a:xfrm>
            <a:off x="50193" y="161240"/>
            <a:ext cx="3416321" cy="523220"/>
          </a:xfrm>
          <a:prstGeom prst="rect">
            <a:avLst/>
          </a:prstGeom>
        </p:spPr>
        <p:txBody>
          <a:bodyPr wrap="none">
            <a:spAutoFit/>
          </a:bodyPr>
          <a:lstStyle/>
          <a:p>
            <a:pPr algn="ctr"/>
            <a:r>
              <a:rPr kumimoji="1" lang="en-US" altLang="ja-JP" sz="2800" b="1" dirty="0">
                <a:latin typeface="メイリオ" panose="020B0604030504040204" pitchFamily="50" charset="-128"/>
                <a:ea typeface="メイリオ" panose="020B0604030504040204" pitchFamily="50" charset="-128"/>
              </a:rPr>
              <a:t>Ⅱ</a:t>
            </a:r>
            <a:r>
              <a:rPr kumimoji="1" lang="ja-JP" altLang="en-US" sz="2800" b="1" dirty="0">
                <a:latin typeface="メイリオ" panose="020B0604030504040204" pitchFamily="50" charset="-128"/>
                <a:ea typeface="メイリオ" panose="020B0604030504040204" pitchFamily="50" charset="-128"/>
              </a:rPr>
              <a:t>　調査結果の概要</a:t>
            </a:r>
          </a:p>
        </p:txBody>
      </p:sp>
    </p:spTree>
    <p:extLst>
      <p:ext uri="{BB962C8B-B14F-4D97-AF65-F5344CB8AC3E}">
        <p14:creationId xmlns:p14="http://schemas.microsoft.com/office/powerpoint/2010/main" val="1283888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2969"/>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67529" y="139923"/>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233691" y="751312"/>
            <a:ext cx="8640342" cy="379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dirty="0">
                <a:solidFill>
                  <a:schemeClr val="tx1"/>
                </a:solidFill>
                <a:latin typeface="メイリオ" panose="020B0604030504040204" pitchFamily="50" charset="-128"/>
                <a:ea typeface="メイリオ" panose="020B0604030504040204" pitchFamily="50" charset="-128"/>
                <a:cs typeface="Meiryo UI" pitchFamily="50" charset="-128"/>
              </a:rPr>
              <a:t>◆外国人患者対応を行うために導入している環境整備（多言語対応にかかるもの）</a:t>
            </a:r>
            <a:r>
              <a:rPr lang="en-US" altLang="ja-JP" sz="1050"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050" b="1" dirty="0">
                <a:solidFill>
                  <a:schemeClr val="tx1"/>
                </a:solidFill>
                <a:latin typeface="メイリオ" panose="020B0604030504040204" pitchFamily="50" charset="-128"/>
                <a:ea typeface="メイリオ" panose="020B0604030504040204" pitchFamily="50" charset="-128"/>
                <a:cs typeface="Meiryo UI" pitchFamily="50" charset="-128"/>
              </a:rPr>
              <a:t>複数回答可</a:t>
            </a:r>
            <a:endParaRPr kumimoji="1" lang="en-US" altLang="ja-JP" sz="1600" dirty="0">
              <a:solidFill>
                <a:schemeClr val="tx1"/>
              </a:solidFill>
              <a:latin typeface="メイリオ" panose="020B0604030504040204" pitchFamily="50" charset="-128"/>
              <a:ea typeface="メイリオ" panose="020B0604030504040204" pitchFamily="50" charset="-128"/>
            </a:endParaRPr>
          </a:p>
        </p:txBody>
      </p:sp>
      <p:graphicFrame>
        <p:nvGraphicFramePr>
          <p:cNvPr id="6" name="グラフ 5">
            <a:extLst>
              <a:ext uri="{FF2B5EF4-FFF2-40B4-BE49-F238E27FC236}">
                <a16:creationId xmlns:a16="http://schemas.microsoft.com/office/drawing/2014/main" id="{DCBC4841-78C6-49D9-A01D-55E64B7A1D9D}"/>
              </a:ext>
            </a:extLst>
          </p:cNvPr>
          <p:cNvGraphicFramePr/>
          <p:nvPr>
            <p:extLst>
              <p:ext uri="{D42A27DB-BD31-4B8C-83A1-F6EECF244321}">
                <p14:modId xmlns:p14="http://schemas.microsoft.com/office/powerpoint/2010/main" val="1403967591"/>
              </p:ext>
            </p:extLst>
          </p:nvPr>
        </p:nvGraphicFramePr>
        <p:xfrm>
          <a:off x="371089" y="1158755"/>
          <a:ext cx="8566462" cy="2547711"/>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1">
            <a:extLst>
              <a:ext uri="{FF2B5EF4-FFF2-40B4-BE49-F238E27FC236}">
                <a16:creationId xmlns:a16="http://schemas.microsoft.com/office/drawing/2014/main" id="{E51B3C68-9804-4DEF-A238-2E952D651E84}"/>
              </a:ext>
            </a:extLst>
          </p:cNvPr>
          <p:cNvSpPr txBox="1"/>
          <p:nvPr/>
        </p:nvSpPr>
        <p:spPr>
          <a:xfrm>
            <a:off x="8341880" y="1000993"/>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n=192</a:t>
            </a:r>
            <a:r>
              <a:rPr lang="en-US" altLang="ja-JP" sz="1000" dirty="0">
                <a:latin typeface="+mj-ea"/>
                <a:ea typeface="+mj-ea"/>
              </a:rPr>
              <a:t>】</a:t>
            </a:r>
          </a:p>
          <a:p>
            <a:endParaRPr lang="en-US" altLang="ja-JP" sz="1050" dirty="0"/>
          </a:p>
          <a:p>
            <a:endParaRPr lang="ja-JP" altLang="en-US" sz="1050" dirty="0"/>
          </a:p>
        </p:txBody>
      </p:sp>
      <p:sp>
        <p:nvSpPr>
          <p:cNvPr id="11" name="スライド番号プレースホルダ 10">
            <a:extLst>
              <a:ext uri="{FF2B5EF4-FFF2-40B4-BE49-F238E27FC236}">
                <a16:creationId xmlns:a16="http://schemas.microsoft.com/office/drawing/2014/main" id="{A17C2455-B145-4339-9EE7-44B5A2B39025}"/>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5</a:t>
            </a:fld>
            <a:endParaRPr kumimoji="1" lang="ja-JP" altLang="en-US" sz="2000" dirty="0"/>
          </a:p>
        </p:txBody>
      </p:sp>
      <p:sp>
        <p:nvSpPr>
          <p:cNvPr id="12" name="正方形/長方形 11">
            <a:extLst>
              <a:ext uri="{FF2B5EF4-FFF2-40B4-BE49-F238E27FC236}">
                <a16:creationId xmlns:a16="http://schemas.microsoft.com/office/drawing/2014/main" id="{9613ECC0-2007-4CAC-9700-B60B0F559BEA}"/>
              </a:ext>
            </a:extLst>
          </p:cNvPr>
          <p:cNvSpPr/>
          <p:nvPr/>
        </p:nvSpPr>
        <p:spPr>
          <a:xfrm>
            <a:off x="233691" y="3840509"/>
            <a:ext cx="8640342" cy="5979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dirty="0">
                <a:solidFill>
                  <a:schemeClr val="tx1"/>
                </a:solidFill>
                <a:latin typeface="メイリオ" panose="020B0604030504040204" pitchFamily="50" charset="-128"/>
                <a:ea typeface="メイリオ" panose="020B0604030504040204" pitchFamily="50" charset="-128"/>
                <a:cs typeface="Meiryo UI" pitchFamily="50" charset="-128"/>
              </a:rPr>
              <a:t>◆希少言語</a:t>
            </a:r>
            <a:r>
              <a:rPr lang="en-US" altLang="ja-JP" sz="1600"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cs typeface="Meiryo UI" pitchFamily="50" charset="-128"/>
              </a:rPr>
              <a:t>への対応を行う際、利用している医療通訳サービス（予定含む）</a:t>
            </a:r>
            <a:r>
              <a:rPr lang="en-US" altLang="ja-JP" sz="1050"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050" b="1" dirty="0">
                <a:solidFill>
                  <a:schemeClr val="tx1"/>
                </a:solidFill>
                <a:latin typeface="メイリオ" panose="020B0604030504040204" pitchFamily="50" charset="-128"/>
                <a:ea typeface="メイリオ" panose="020B0604030504040204" pitchFamily="50" charset="-128"/>
                <a:cs typeface="Meiryo UI" pitchFamily="50" charset="-128"/>
              </a:rPr>
              <a:t>複数回答可</a:t>
            </a:r>
            <a:endParaRPr lang="en-US" altLang="ja-JP" sz="1050"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kumimoji="1" lang="ja-JP" altLang="en-US" sz="1100" b="1" dirty="0">
                <a:solidFill>
                  <a:schemeClr val="tx1"/>
                </a:solidFill>
                <a:latin typeface="メイリオ" panose="020B0604030504040204" pitchFamily="50" charset="-128"/>
                <a:ea typeface="メイリオ" panose="020B0604030504040204" pitchFamily="50" charset="-128"/>
              </a:rPr>
              <a:t>　　</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希少言語：英語・中国語・韓国語・スペイン語・ポルトガル語以外の言語を指す。</a:t>
            </a:r>
            <a:endParaRPr kumimoji="1" lang="en-US" altLang="ja-JP" sz="1000" dirty="0">
              <a:solidFill>
                <a:schemeClr val="tx1"/>
              </a:solidFill>
              <a:latin typeface="メイリオ" panose="020B0604030504040204" pitchFamily="50" charset="-128"/>
              <a:ea typeface="メイリオ" panose="020B0604030504040204" pitchFamily="50" charset="-128"/>
            </a:endParaRPr>
          </a:p>
        </p:txBody>
      </p:sp>
      <p:sp>
        <p:nvSpPr>
          <p:cNvPr id="13" name="テキスト ボックス 1">
            <a:extLst>
              <a:ext uri="{FF2B5EF4-FFF2-40B4-BE49-F238E27FC236}">
                <a16:creationId xmlns:a16="http://schemas.microsoft.com/office/drawing/2014/main" id="{F13787C9-4A66-4AC9-BF60-F50184CAAAD7}"/>
              </a:ext>
            </a:extLst>
          </p:cNvPr>
          <p:cNvSpPr txBox="1"/>
          <p:nvPr/>
        </p:nvSpPr>
        <p:spPr>
          <a:xfrm>
            <a:off x="8207157" y="3884570"/>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n=192</a:t>
            </a:r>
            <a:r>
              <a:rPr lang="en-US" altLang="ja-JP" sz="1000" dirty="0">
                <a:latin typeface="+mj-ea"/>
                <a:ea typeface="+mj-ea"/>
              </a:rPr>
              <a:t>】</a:t>
            </a:r>
          </a:p>
          <a:p>
            <a:endParaRPr lang="en-US" altLang="ja-JP" sz="1050" dirty="0"/>
          </a:p>
          <a:p>
            <a:endParaRPr lang="ja-JP" altLang="en-US" sz="1050" dirty="0"/>
          </a:p>
        </p:txBody>
      </p:sp>
      <p:graphicFrame>
        <p:nvGraphicFramePr>
          <p:cNvPr id="14" name="グラフ 13">
            <a:extLst>
              <a:ext uri="{FF2B5EF4-FFF2-40B4-BE49-F238E27FC236}">
                <a16:creationId xmlns:a16="http://schemas.microsoft.com/office/drawing/2014/main" id="{A6EFE856-1B7D-437C-84CE-64A55D6865FA}"/>
              </a:ext>
            </a:extLst>
          </p:cNvPr>
          <p:cNvGraphicFramePr/>
          <p:nvPr>
            <p:extLst>
              <p:ext uri="{D42A27DB-BD31-4B8C-83A1-F6EECF244321}">
                <p14:modId xmlns:p14="http://schemas.microsoft.com/office/powerpoint/2010/main" val="4099848067"/>
              </p:ext>
            </p:extLst>
          </p:nvPr>
        </p:nvGraphicFramePr>
        <p:xfrm>
          <a:off x="288769" y="4380563"/>
          <a:ext cx="8566462" cy="252244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93619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2969"/>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67529" y="139923"/>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196087" y="833435"/>
            <a:ext cx="8640342" cy="379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◆外国人患者受入れ可否　</a:t>
            </a:r>
            <a:r>
              <a:rPr lang="en-US" altLang="ja-JP" sz="1100"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100" b="1" dirty="0">
                <a:solidFill>
                  <a:schemeClr val="tx1"/>
                </a:solidFill>
                <a:latin typeface="メイリオ" panose="020B0604030504040204" pitchFamily="50" charset="-128"/>
                <a:ea typeface="メイリオ" panose="020B0604030504040204" pitchFamily="50" charset="-128"/>
                <a:cs typeface="Meiryo UI" pitchFamily="50" charset="-128"/>
              </a:rPr>
              <a:t>複数回答可</a:t>
            </a:r>
            <a:endParaRPr kumimoji="1"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6" name="グラフ 5">
            <a:extLst>
              <a:ext uri="{FF2B5EF4-FFF2-40B4-BE49-F238E27FC236}">
                <a16:creationId xmlns:a16="http://schemas.microsoft.com/office/drawing/2014/main" id="{DCBC4841-78C6-49D9-A01D-55E64B7A1D9D}"/>
              </a:ext>
            </a:extLst>
          </p:cNvPr>
          <p:cNvGraphicFramePr/>
          <p:nvPr>
            <p:extLst>
              <p:ext uri="{D42A27DB-BD31-4B8C-83A1-F6EECF244321}">
                <p14:modId xmlns:p14="http://schemas.microsoft.com/office/powerpoint/2010/main" val="3628334207"/>
              </p:ext>
            </p:extLst>
          </p:nvPr>
        </p:nvGraphicFramePr>
        <p:xfrm>
          <a:off x="176037" y="1212670"/>
          <a:ext cx="8546858" cy="2553214"/>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1">
            <a:extLst>
              <a:ext uri="{FF2B5EF4-FFF2-40B4-BE49-F238E27FC236}">
                <a16:creationId xmlns:a16="http://schemas.microsoft.com/office/drawing/2014/main" id="{E51B3C68-9804-4DEF-A238-2E952D651E84}"/>
              </a:ext>
            </a:extLst>
          </p:cNvPr>
          <p:cNvSpPr txBox="1"/>
          <p:nvPr/>
        </p:nvSpPr>
        <p:spPr>
          <a:xfrm>
            <a:off x="3882338" y="907315"/>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n=146</a:t>
            </a:r>
            <a:r>
              <a:rPr lang="en-US" altLang="ja-JP" sz="1000" dirty="0">
                <a:latin typeface="+mj-ea"/>
                <a:ea typeface="+mj-ea"/>
              </a:rPr>
              <a:t>】</a:t>
            </a:r>
          </a:p>
          <a:p>
            <a:endParaRPr lang="en-US" altLang="ja-JP" sz="1050" dirty="0"/>
          </a:p>
          <a:p>
            <a:endParaRPr lang="ja-JP" altLang="en-US" sz="1050" dirty="0"/>
          </a:p>
        </p:txBody>
      </p:sp>
      <p:sp>
        <p:nvSpPr>
          <p:cNvPr id="10" name="正方形/長方形 9">
            <a:extLst>
              <a:ext uri="{FF2B5EF4-FFF2-40B4-BE49-F238E27FC236}">
                <a16:creationId xmlns:a16="http://schemas.microsoft.com/office/drawing/2014/main" id="{DC13B2E9-28E0-40FF-B572-89CDB6506F12}"/>
              </a:ext>
            </a:extLst>
          </p:cNvPr>
          <p:cNvSpPr/>
          <p:nvPr/>
        </p:nvSpPr>
        <p:spPr>
          <a:xfrm>
            <a:off x="196087" y="4024271"/>
            <a:ext cx="7432622" cy="379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◆令和７年９月１日～</a:t>
            </a:r>
            <a:r>
              <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rPr>
              <a:t>9</a:t>
            </a:r>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月３０日の間に外国人患者を受入れた医療機関</a:t>
            </a:r>
            <a:endParaRPr kumimoji="1"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2" name="表 2">
            <a:extLst>
              <a:ext uri="{FF2B5EF4-FFF2-40B4-BE49-F238E27FC236}">
                <a16:creationId xmlns:a16="http://schemas.microsoft.com/office/drawing/2014/main" id="{861BFF03-F247-4A83-9F81-7D9BCC3929CE}"/>
              </a:ext>
            </a:extLst>
          </p:cNvPr>
          <p:cNvGraphicFramePr>
            <a:graphicFrameLocks noGrp="1"/>
          </p:cNvGraphicFramePr>
          <p:nvPr/>
        </p:nvGraphicFramePr>
        <p:xfrm>
          <a:off x="1721741" y="4661893"/>
          <a:ext cx="5700518" cy="1641968"/>
        </p:xfrm>
        <a:graphic>
          <a:graphicData uri="http://schemas.openxmlformats.org/drawingml/2006/table">
            <a:tbl>
              <a:tblPr firstRow="1" bandRow="1">
                <a:tableStyleId>{7DF18680-E054-41AD-8BC1-D1AEF772440D}</a:tableStyleId>
              </a:tblPr>
              <a:tblGrid>
                <a:gridCol w="2424430">
                  <a:extLst>
                    <a:ext uri="{9D8B030D-6E8A-4147-A177-3AD203B41FA5}">
                      <a16:colId xmlns:a16="http://schemas.microsoft.com/office/drawing/2014/main" val="457379266"/>
                    </a:ext>
                  </a:extLst>
                </a:gridCol>
                <a:gridCol w="3276088">
                  <a:extLst>
                    <a:ext uri="{9D8B030D-6E8A-4147-A177-3AD203B41FA5}">
                      <a16:colId xmlns:a16="http://schemas.microsoft.com/office/drawing/2014/main" val="3131606420"/>
                    </a:ext>
                  </a:extLst>
                </a:gridCol>
              </a:tblGrid>
              <a:tr h="820984">
                <a:tc>
                  <a:txBody>
                    <a:bodyPr/>
                    <a:lstStyle/>
                    <a:p>
                      <a:pPr algn="ctr"/>
                      <a:r>
                        <a:rPr kumimoji="1" lang="ja-JP" altLang="en-US" sz="1600" b="1" dirty="0">
                          <a:solidFill>
                            <a:schemeClr val="bg1"/>
                          </a:solidFill>
                        </a:rPr>
                        <a:t>病院</a:t>
                      </a:r>
                      <a:endParaRPr kumimoji="1" lang="ja-JP" altLang="en-US" sz="1600" b="1" dirty="0">
                        <a:solidFill>
                          <a:schemeClr val="bg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600" b="1" dirty="0">
                          <a:solidFill>
                            <a:schemeClr val="bg1"/>
                          </a:solidFill>
                        </a:rPr>
                        <a:t>１０４医療機関</a:t>
                      </a:r>
                      <a:r>
                        <a:rPr kumimoji="1" lang="ja-JP" altLang="en-US" sz="1100" b="0" dirty="0">
                          <a:solidFill>
                            <a:schemeClr val="bg1"/>
                          </a:solidFill>
                        </a:rPr>
                        <a:t>／１９２医療機関</a:t>
                      </a:r>
                      <a:endParaRPr kumimoji="1" lang="ja-JP" altLang="en-US" sz="1600" b="0" dirty="0">
                        <a:solidFill>
                          <a:schemeClr val="bg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914125835"/>
                  </a:ext>
                </a:extLst>
              </a:tr>
              <a:tr h="820984">
                <a:tc>
                  <a:txBody>
                    <a:bodyPr/>
                    <a:lstStyle/>
                    <a:p>
                      <a:pPr algn="ctr"/>
                      <a:r>
                        <a:rPr kumimoji="1" lang="ja-JP" altLang="en-US" sz="1600" b="1" dirty="0"/>
                        <a:t>診療所及び歯科診療所</a:t>
                      </a:r>
                      <a:endParaRPr kumimoji="1" lang="ja-JP" altLang="en-US" sz="1600" b="1"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600" b="1" dirty="0"/>
                        <a:t>７０医療機関</a:t>
                      </a:r>
                      <a:r>
                        <a:rPr kumimoji="1" lang="ja-JP" altLang="en-US" sz="1100" dirty="0"/>
                        <a:t>／９３医療機関</a:t>
                      </a:r>
                      <a:endParaRPr kumimoji="1" lang="ja-JP" altLang="en-US" sz="16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098327032"/>
                  </a:ext>
                </a:extLst>
              </a:tr>
            </a:tbl>
          </a:graphicData>
        </a:graphic>
      </p:graphicFrame>
      <p:sp>
        <p:nvSpPr>
          <p:cNvPr id="11" name="スライド番号プレースホルダ 10">
            <a:extLst>
              <a:ext uri="{FF2B5EF4-FFF2-40B4-BE49-F238E27FC236}">
                <a16:creationId xmlns:a16="http://schemas.microsoft.com/office/drawing/2014/main" id="{A17C2455-B145-4339-9EE7-44B5A2B39025}"/>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6</a:t>
            </a:fld>
            <a:endParaRPr kumimoji="1" lang="ja-JP" altLang="en-US" sz="2000" dirty="0"/>
          </a:p>
        </p:txBody>
      </p:sp>
    </p:spTree>
    <p:extLst>
      <p:ext uri="{BB962C8B-B14F-4D97-AF65-F5344CB8AC3E}">
        <p14:creationId xmlns:p14="http://schemas.microsoft.com/office/powerpoint/2010/main" val="715488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73367" y="158651"/>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5" name="正方形/長方形 4">
            <a:extLst>
              <a:ext uri="{FF2B5EF4-FFF2-40B4-BE49-F238E27FC236}">
                <a16:creationId xmlns:a16="http://schemas.microsoft.com/office/drawing/2014/main" id="{BA317D77-F1E0-482E-9554-760F8F81186E}"/>
              </a:ext>
            </a:extLst>
          </p:cNvPr>
          <p:cNvSpPr/>
          <p:nvPr/>
        </p:nvSpPr>
        <p:spPr>
          <a:xfrm>
            <a:off x="0" y="664368"/>
            <a:ext cx="8181975" cy="428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　◆国別外国人患者数（令和７年９月１日～９月３０日）</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graphicFrame>
        <p:nvGraphicFramePr>
          <p:cNvPr id="3" name="表 2">
            <a:extLst>
              <a:ext uri="{FF2B5EF4-FFF2-40B4-BE49-F238E27FC236}">
                <a16:creationId xmlns:a16="http://schemas.microsoft.com/office/drawing/2014/main" id="{DE1A36D4-4462-4211-9230-56A289F782D4}"/>
              </a:ext>
            </a:extLst>
          </p:cNvPr>
          <p:cNvGraphicFramePr>
            <a:graphicFrameLocks noGrp="1"/>
          </p:cNvGraphicFramePr>
          <p:nvPr>
            <p:extLst>
              <p:ext uri="{D42A27DB-BD31-4B8C-83A1-F6EECF244321}">
                <p14:modId xmlns:p14="http://schemas.microsoft.com/office/powerpoint/2010/main" val="4281158892"/>
              </p:ext>
            </p:extLst>
          </p:nvPr>
        </p:nvGraphicFramePr>
        <p:xfrm>
          <a:off x="820212" y="955807"/>
          <a:ext cx="7503575" cy="5822644"/>
        </p:xfrm>
        <a:graphic>
          <a:graphicData uri="http://schemas.openxmlformats.org/drawingml/2006/table">
            <a:tbl>
              <a:tblPr firstRow="1" firstCol="1" bandRow="1">
                <a:tableStyleId>{5C22544A-7EE6-4342-B048-85BDC9FD1C3A}</a:tableStyleId>
              </a:tblPr>
              <a:tblGrid>
                <a:gridCol w="365836">
                  <a:extLst>
                    <a:ext uri="{9D8B030D-6E8A-4147-A177-3AD203B41FA5}">
                      <a16:colId xmlns:a16="http://schemas.microsoft.com/office/drawing/2014/main" val="1576532057"/>
                    </a:ext>
                  </a:extLst>
                </a:gridCol>
                <a:gridCol w="1117922">
                  <a:extLst>
                    <a:ext uri="{9D8B030D-6E8A-4147-A177-3AD203B41FA5}">
                      <a16:colId xmlns:a16="http://schemas.microsoft.com/office/drawing/2014/main" val="1933647733"/>
                    </a:ext>
                  </a:extLst>
                </a:gridCol>
                <a:gridCol w="1243531">
                  <a:extLst>
                    <a:ext uri="{9D8B030D-6E8A-4147-A177-3AD203B41FA5}">
                      <a16:colId xmlns:a16="http://schemas.microsoft.com/office/drawing/2014/main" val="2589327618"/>
                    </a:ext>
                  </a:extLst>
                </a:gridCol>
                <a:gridCol w="1067677">
                  <a:extLst>
                    <a:ext uri="{9D8B030D-6E8A-4147-A177-3AD203B41FA5}">
                      <a16:colId xmlns:a16="http://schemas.microsoft.com/office/drawing/2014/main" val="932599667"/>
                    </a:ext>
                  </a:extLst>
                </a:gridCol>
                <a:gridCol w="1155604">
                  <a:extLst>
                    <a:ext uri="{9D8B030D-6E8A-4147-A177-3AD203B41FA5}">
                      <a16:colId xmlns:a16="http://schemas.microsoft.com/office/drawing/2014/main" val="1538978744"/>
                    </a:ext>
                  </a:extLst>
                </a:gridCol>
                <a:gridCol w="1268652">
                  <a:extLst>
                    <a:ext uri="{9D8B030D-6E8A-4147-A177-3AD203B41FA5}">
                      <a16:colId xmlns:a16="http://schemas.microsoft.com/office/drawing/2014/main" val="2223017414"/>
                    </a:ext>
                  </a:extLst>
                </a:gridCol>
                <a:gridCol w="1284353">
                  <a:extLst>
                    <a:ext uri="{9D8B030D-6E8A-4147-A177-3AD203B41FA5}">
                      <a16:colId xmlns:a16="http://schemas.microsoft.com/office/drawing/2014/main" val="412461463"/>
                    </a:ext>
                  </a:extLst>
                </a:gridCol>
              </a:tblGrid>
              <a:tr h="456687">
                <a:tc rowSpan="2">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rowSpan="2">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区分</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gridSpan="2">
                  <a:txBody>
                    <a:bodyPr/>
                    <a:lstStyle/>
                    <a:p>
                      <a:pPr algn="just">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在留外国人患者</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hMerge="1">
                  <a:txBody>
                    <a:bodyPr/>
                    <a:lstStyle/>
                    <a:p>
                      <a:endParaRPr kumimoji="1" lang="ja-JP" altLang="en-US"/>
                    </a:p>
                  </a:txBody>
                  <a:tcPr/>
                </a:tc>
                <a:tc grid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US" altLang="ja-JP" sz="1050" kern="100" dirty="0">
                        <a:effectLst/>
                        <a:latin typeface="メイリオ" pitchFamily="50" charset="-128"/>
                        <a:ea typeface="メイリオ" pitchFamily="50"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050" kern="100" dirty="0">
                          <a:effectLst/>
                          <a:latin typeface="メイリオ" pitchFamily="50" charset="-128"/>
                          <a:ea typeface="メイリオ" pitchFamily="50" charset="-128"/>
                          <a:cs typeface="Times New Roman" panose="02020603050405020304" pitchFamily="18" charset="0"/>
                        </a:rPr>
                        <a:t>訪日外国人患者</a:t>
                      </a:r>
                      <a:endParaRPr lang="en-US" altLang="ja-JP" sz="1050" kern="100" dirty="0">
                        <a:effectLst/>
                        <a:latin typeface="メイリオ" pitchFamily="50" charset="-128"/>
                        <a:ea typeface="メイリオ" pitchFamily="50" charset="-128"/>
                        <a:cs typeface="Times New Roman" panose="02020603050405020304" pitchFamily="18" charset="0"/>
                      </a:endParaRPr>
                    </a:p>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tc>
                <a:tc hMerge="1">
                  <a:txBody>
                    <a:bodyPr/>
                    <a:lstStyle/>
                    <a:p>
                      <a:endParaRPr kumimoji="1" lang="ja-JP" altLang="en-US"/>
                    </a:p>
                  </a:txBody>
                  <a:tcPr/>
                </a:tc>
                <a:tc rowSpan="2">
                  <a:txBody>
                    <a:bodyPr/>
                    <a:lstStyle/>
                    <a:p>
                      <a:pPr algn="ctr">
                        <a:spcAft>
                          <a:spcPts val="0"/>
                        </a:spcAft>
                      </a:pPr>
                      <a:r>
                        <a:rPr lang="ja-JP" sz="1050" kern="100" dirty="0">
                          <a:effectLst/>
                          <a:latin typeface="メイリオ" pitchFamily="50" charset="-128"/>
                          <a:ea typeface="メイリオ" pitchFamily="50" charset="-128"/>
                        </a:rPr>
                        <a:t>合計</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16315680"/>
                  </a:ext>
                </a:extLst>
              </a:tr>
              <a:tr h="205484">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en-US" sz="1050" kern="100" dirty="0">
                          <a:effectLst/>
                          <a:latin typeface="メイリオ" pitchFamily="50" charset="-128"/>
                          <a:ea typeface="メイリオ" pitchFamily="50" charset="-128"/>
                        </a:rPr>
                        <a:t> </a:t>
                      </a:r>
                      <a:r>
                        <a:rPr lang="ja-JP" altLang="en-US" sz="1050" kern="100" dirty="0">
                          <a:effectLst/>
                          <a:latin typeface="メイリオ" pitchFamily="50" charset="-128"/>
                          <a:ea typeface="メイリオ" pitchFamily="50" charset="-128"/>
                        </a:rPr>
                        <a:t>外来患者延数</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入院患者数</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メイリオ" pitchFamily="50" charset="-128"/>
                          <a:ea typeface="メイリオ" pitchFamily="50" charset="-128"/>
                        </a:rPr>
                        <a:t> </a:t>
                      </a:r>
                      <a:r>
                        <a:rPr lang="ja-JP" altLang="en-US" sz="1050" kern="100" dirty="0">
                          <a:effectLst/>
                          <a:latin typeface="メイリオ" pitchFamily="50" charset="-128"/>
                          <a:ea typeface="メイリオ" pitchFamily="50" charset="-128"/>
                        </a:rPr>
                        <a:t>外来患者延数</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入院患者数</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vMerge="1">
                  <a:txBody>
                    <a:bodyPr/>
                    <a:lstStyle/>
                    <a:p>
                      <a:endParaRPr kumimoji="1" lang="ja-JP" altLang="en-US"/>
                    </a:p>
                  </a:txBody>
                  <a:tcPr/>
                </a:tc>
                <a:extLst>
                  <a:ext uri="{0D108BD9-81ED-4DB2-BD59-A6C34878D82A}">
                    <a16:rowId xmlns:a16="http://schemas.microsoft.com/office/drawing/2014/main" val="1831563346"/>
                  </a:ext>
                </a:extLst>
              </a:tr>
              <a:tr h="256855">
                <a:tc rowSpan="9">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アジア</a:t>
                      </a:r>
                      <a:endParaRPr lang="en-US" alt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vert="eaVert" anchor="ctr"/>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韓国</a:t>
                      </a:r>
                      <a:endParaRPr lang="en-US" alt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978</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59</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27</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1,065</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721651078"/>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中国</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2,422</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140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en-US" alt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136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2,701</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314870407"/>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台湾</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88</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5</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18</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111</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42111803"/>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タイ</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63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7</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74</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26241641"/>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シンガポール</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7</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10</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31333580"/>
                  </a:ext>
                </a:extLst>
              </a:tr>
              <a:tr h="256855">
                <a:tc vMerge="1">
                  <a:txBody>
                    <a:bodyPr/>
                    <a:lstStyle/>
                    <a:p>
                      <a:pPr algn="just">
                        <a:spcAft>
                          <a:spcPts val="0"/>
                        </a:spcAft>
                      </a:pPr>
                      <a:endParaRPr lang="en-US" alt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マレーシア</a:t>
                      </a:r>
                      <a:endParaRPr lang="en-US" alt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9</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17</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340134913"/>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フィリピン</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272</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en-US" alt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12</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299</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284895826"/>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ベトナム</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1,474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en-US" alt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111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1,595</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18115931"/>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ネパール</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392</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39</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433</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03101496"/>
                  </a:ext>
                </a:extLst>
              </a:tr>
              <a:tr h="256855">
                <a:tc rowSpan="6">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ヨーロッパ</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vert="eaVert" anchor="ctr"/>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英国</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40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55</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8514852"/>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フランス</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9</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43</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en-US" alt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64171840"/>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ドイツ</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32</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10911955"/>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イタリア</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18</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26</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655403390"/>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ロシア</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5</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22</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111661111"/>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スペイン</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21</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43844396"/>
                  </a:ext>
                </a:extLst>
              </a:tr>
              <a:tr h="256855">
                <a:tc rowSpan="2">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北米</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vert="eaVert" anchor="ctr"/>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アメリカ</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187</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5</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51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247</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45634243"/>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カナダ</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43</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99805982"/>
                  </a:ext>
                </a:extLst>
              </a:tr>
              <a:tr h="256855">
                <a:tc rowSpan="3">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その他</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1,094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75</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117</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7</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1,293</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27591979"/>
                  </a:ext>
                </a:extLst>
              </a:tr>
              <a:tr h="256855">
                <a:tc vMerge="1">
                  <a:txBody>
                    <a:bodyPr/>
                    <a:lstStyle/>
                    <a:p>
                      <a:endParaRPr kumimoji="1" lang="ja-JP" altLang="en-US"/>
                    </a:p>
                  </a:txBody>
                  <a:tcPr/>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不明</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2,166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129</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74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2,370</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39283249"/>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sz="1050" b="0" kern="100" dirty="0">
                          <a:effectLst/>
                          <a:latin typeface="メイリオ" pitchFamily="50" charset="-128"/>
                          <a:ea typeface="メイリオ" pitchFamily="50" charset="-128"/>
                        </a:rPr>
                        <a:t>合計</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9,312</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589</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534</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22</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10,457</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88979979"/>
                  </a:ext>
                </a:extLst>
              </a:tr>
            </a:tbl>
          </a:graphicData>
        </a:graphic>
      </p:graphicFrame>
      <p:sp>
        <p:nvSpPr>
          <p:cNvPr id="10" name="テキスト ボックス 1">
            <a:extLst>
              <a:ext uri="{FF2B5EF4-FFF2-40B4-BE49-F238E27FC236}">
                <a16:creationId xmlns:a16="http://schemas.microsoft.com/office/drawing/2014/main" id="{4C9BA807-6744-4E65-8F6D-338B93729192}"/>
              </a:ext>
            </a:extLst>
          </p:cNvPr>
          <p:cNvSpPr txBox="1"/>
          <p:nvPr/>
        </p:nvSpPr>
        <p:spPr>
          <a:xfrm>
            <a:off x="3814596" y="1129692"/>
            <a:ext cx="932916" cy="35998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n=89</a:t>
            </a:r>
            <a:r>
              <a:rPr lang="en-US" altLang="ja-JP" sz="1000" dirty="0">
                <a:latin typeface="+mj-ea"/>
                <a:ea typeface="+mj-ea"/>
              </a:rPr>
              <a:t>】</a:t>
            </a:r>
          </a:p>
          <a:p>
            <a:endParaRPr lang="ja-JP" altLang="en-US" sz="1100" dirty="0"/>
          </a:p>
        </p:txBody>
      </p:sp>
      <p:sp>
        <p:nvSpPr>
          <p:cNvPr id="12" name="テキスト ボックス 1">
            <a:extLst>
              <a:ext uri="{FF2B5EF4-FFF2-40B4-BE49-F238E27FC236}">
                <a16:creationId xmlns:a16="http://schemas.microsoft.com/office/drawing/2014/main" id="{4FB05763-3987-4E67-9AC7-CBD0DE39122B}"/>
              </a:ext>
            </a:extLst>
          </p:cNvPr>
          <p:cNvSpPr txBox="1"/>
          <p:nvPr/>
        </p:nvSpPr>
        <p:spPr>
          <a:xfrm>
            <a:off x="6277934" y="1129692"/>
            <a:ext cx="932916" cy="35998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n=42</a:t>
            </a:r>
            <a:r>
              <a:rPr lang="en-US" altLang="ja-JP" sz="1000" dirty="0">
                <a:latin typeface="+mj-ea"/>
                <a:ea typeface="+mj-ea"/>
              </a:rPr>
              <a:t>】</a:t>
            </a:r>
          </a:p>
          <a:p>
            <a:endParaRPr lang="ja-JP" altLang="en-US" sz="1100" dirty="0"/>
          </a:p>
        </p:txBody>
      </p:sp>
      <p:sp>
        <p:nvSpPr>
          <p:cNvPr id="11" name="スライド番号プレースホルダ 10">
            <a:extLst>
              <a:ext uri="{FF2B5EF4-FFF2-40B4-BE49-F238E27FC236}">
                <a16:creationId xmlns:a16="http://schemas.microsoft.com/office/drawing/2014/main" id="{D7E06104-E435-4EF1-9C39-778838938EB0}"/>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7</a:t>
            </a:fld>
            <a:endParaRPr kumimoji="1" lang="ja-JP" altLang="en-US" sz="2000" dirty="0"/>
          </a:p>
        </p:txBody>
      </p:sp>
    </p:spTree>
    <p:extLst>
      <p:ext uri="{BB962C8B-B14F-4D97-AF65-F5344CB8AC3E}">
        <p14:creationId xmlns:p14="http://schemas.microsoft.com/office/powerpoint/2010/main" val="172515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238125" y="200025"/>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a:t>
            </a:r>
            <a:r>
              <a:rPr kumimoji="1" lang="ja-JP" altLang="en-US" sz="2400" b="1">
                <a:latin typeface="メイリオ" panose="020B0604030504040204" pitchFamily="50" charset="-128"/>
                <a:ea typeface="メイリオ" panose="020B0604030504040204" pitchFamily="50" charset="-128"/>
              </a:rPr>
              <a:t>調査　調査</a:t>
            </a:r>
            <a:r>
              <a:rPr kumimoji="1" lang="ja-JP" altLang="en-US" sz="2400" b="1" dirty="0">
                <a:latin typeface="メイリオ" panose="020B0604030504040204" pitchFamily="50" charset="-128"/>
                <a:ea typeface="メイリオ" panose="020B0604030504040204" pitchFamily="50" charset="-128"/>
              </a:rPr>
              <a:t>結果</a:t>
            </a:r>
          </a:p>
        </p:txBody>
      </p:sp>
      <p:sp>
        <p:nvSpPr>
          <p:cNvPr id="5" name="正方形/長方形 4">
            <a:extLst>
              <a:ext uri="{FF2B5EF4-FFF2-40B4-BE49-F238E27FC236}">
                <a16:creationId xmlns:a16="http://schemas.microsoft.com/office/drawing/2014/main" id="{BA317D77-F1E0-482E-9554-760F8F81186E}"/>
              </a:ext>
            </a:extLst>
          </p:cNvPr>
          <p:cNvSpPr/>
          <p:nvPr/>
        </p:nvSpPr>
        <p:spPr>
          <a:xfrm>
            <a:off x="238125" y="1151825"/>
            <a:ext cx="8181975" cy="428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◆外国人患者の医療保険加入状況（令和７年９月１日～９月３０日）</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graphicFrame>
        <p:nvGraphicFramePr>
          <p:cNvPr id="3" name="表 2">
            <a:extLst>
              <a:ext uri="{FF2B5EF4-FFF2-40B4-BE49-F238E27FC236}">
                <a16:creationId xmlns:a16="http://schemas.microsoft.com/office/drawing/2014/main" id="{DE1A36D4-4462-4211-9230-56A289F782D4}"/>
              </a:ext>
            </a:extLst>
          </p:cNvPr>
          <p:cNvGraphicFramePr>
            <a:graphicFrameLocks noGrp="1"/>
          </p:cNvGraphicFramePr>
          <p:nvPr>
            <p:extLst>
              <p:ext uri="{D42A27DB-BD31-4B8C-83A1-F6EECF244321}">
                <p14:modId xmlns:p14="http://schemas.microsoft.com/office/powerpoint/2010/main" val="1709972589"/>
              </p:ext>
            </p:extLst>
          </p:nvPr>
        </p:nvGraphicFramePr>
        <p:xfrm>
          <a:off x="522000" y="1909381"/>
          <a:ext cx="8100000" cy="4265348"/>
        </p:xfrm>
        <a:graphic>
          <a:graphicData uri="http://schemas.openxmlformats.org/drawingml/2006/table">
            <a:tbl>
              <a:tblPr firstRow="1" firstCol="1" bandRow="1">
                <a:tableStyleId>{5C22544A-7EE6-4342-B048-85BDC9FD1C3A}</a:tableStyleId>
              </a:tblPr>
              <a:tblGrid>
                <a:gridCol w="2160000">
                  <a:extLst>
                    <a:ext uri="{9D8B030D-6E8A-4147-A177-3AD203B41FA5}">
                      <a16:colId xmlns:a16="http://schemas.microsoft.com/office/drawing/2014/main" val="1933647733"/>
                    </a:ext>
                  </a:extLst>
                </a:gridCol>
                <a:gridCol w="1980000">
                  <a:extLst>
                    <a:ext uri="{9D8B030D-6E8A-4147-A177-3AD203B41FA5}">
                      <a16:colId xmlns:a16="http://schemas.microsoft.com/office/drawing/2014/main" val="2589327618"/>
                    </a:ext>
                  </a:extLst>
                </a:gridCol>
                <a:gridCol w="1980000">
                  <a:extLst>
                    <a:ext uri="{9D8B030D-6E8A-4147-A177-3AD203B41FA5}">
                      <a16:colId xmlns:a16="http://schemas.microsoft.com/office/drawing/2014/main" val="1538978744"/>
                    </a:ext>
                  </a:extLst>
                </a:gridCol>
                <a:gridCol w="1980000">
                  <a:extLst>
                    <a:ext uri="{9D8B030D-6E8A-4147-A177-3AD203B41FA5}">
                      <a16:colId xmlns:a16="http://schemas.microsoft.com/office/drawing/2014/main" val="412461463"/>
                    </a:ext>
                  </a:extLst>
                </a:gridCol>
              </a:tblGrid>
              <a:tr h="737348">
                <a:tc>
                  <a:txBody>
                    <a:bodyPr/>
                    <a:lstStyle/>
                    <a:p>
                      <a:pPr algn="ctr">
                        <a:spcAft>
                          <a:spcPts val="0"/>
                        </a:spcAft>
                      </a:pPr>
                      <a:r>
                        <a:rPr lang="ja-JP" altLang="en-US" sz="1600" kern="100" dirty="0">
                          <a:effectLst/>
                          <a:latin typeface="メイリオ" pitchFamily="50" charset="-128"/>
                          <a:ea typeface="メイリオ" pitchFamily="50" charset="-128"/>
                          <a:cs typeface="Times New Roman" panose="02020603050405020304" pitchFamily="18" charset="0"/>
                        </a:rPr>
                        <a:t>区　分</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600" kern="100" dirty="0">
                          <a:effectLst/>
                          <a:latin typeface="メイリオ" pitchFamily="50" charset="-128"/>
                          <a:ea typeface="メイリオ" pitchFamily="50" charset="-128"/>
                          <a:cs typeface="Times New Roman" panose="02020603050405020304" pitchFamily="18" charset="0"/>
                        </a:rPr>
                        <a:t>在留外国人患者</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effectLst/>
                        <a:latin typeface="メイリオ" pitchFamily="50" charset="-128"/>
                        <a:ea typeface="メイリオ" pitchFamily="50" charset="-128"/>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kern="100" dirty="0">
                          <a:effectLst/>
                          <a:latin typeface="メイリオ" pitchFamily="50" charset="-128"/>
                          <a:ea typeface="メイリオ" pitchFamily="50" charset="-128"/>
                          <a:cs typeface="Times New Roman" panose="02020603050405020304" pitchFamily="18" charset="0"/>
                        </a:rPr>
                        <a:t>訪日外国人患者</a:t>
                      </a:r>
                      <a:endParaRPr lang="en-US" altLang="ja-JP" sz="1600" kern="100" dirty="0">
                        <a:effectLst/>
                        <a:latin typeface="メイリオ" pitchFamily="50" charset="-128"/>
                        <a:ea typeface="メイリオ" pitchFamily="50" charset="-128"/>
                        <a:cs typeface="Times New Roman" panose="02020603050405020304" pitchFamily="18" charset="0"/>
                      </a:endParaRPr>
                    </a:p>
                    <a:p>
                      <a:pPr algn="ctr">
                        <a:spcAft>
                          <a:spcPts val="0"/>
                        </a:spcAft>
                      </a:pP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ctr">
                        <a:spcAft>
                          <a:spcPts val="0"/>
                        </a:spcAft>
                      </a:pPr>
                      <a:r>
                        <a:rPr lang="ja-JP" sz="1600" kern="100" dirty="0">
                          <a:effectLst/>
                          <a:latin typeface="メイリオ" pitchFamily="50" charset="-128"/>
                          <a:ea typeface="メイリオ" pitchFamily="50" charset="-128"/>
                        </a:rPr>
                        <a:t>合</a:t>
                      </a:r>
                      <a:r>
                        <a:rPr lang="ja-JP" altLang="en-US" sz="1600" kern="100" dirty="0">
                          <a:effectLst/>
                          <a:latin typeface="メイリオ" pitchFamily="50" charset="-128"/>
                          <a:ea typeface="メイリオ" pitchFamily="50" charset="-128"/>
                        </a:rPr>
                        <a:t>　</a:t>
                      </a:r>
                      <a:r>
                        <a:rPr lang="ja-JP" sz="1600" kern="100" dirty="0">
                          <a:effectLst/>
                          <a:latin typeface="メイリオ" pitchFamily="50" charset="-128"/>
                          <a:ea typeface="メイリオ" pitchFamily="50" charset="-128"/>
                        </a:rPr>
                        <a:t>計</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16315680"/>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公的保険</a:t>
                      </a:r>
                      <a:r>
                        <a:rPr lang="en-US" altLang="ja-JP" sz="1600" b="0" kern="100" dirty="0">
                          <a:effectLst/>
                          <a:latin typeface="メイリオ" pitchFamily="50" charset="-128"/>
                          <a:ea typeface="メイリオ" pitchFamily="50" charset="-128"/>
                          <a:cs typeface="Times New Roman" panose="02020603050405020304" pitchFamily="18" charset="0"/>
                        </a:rPr>
                        <a:t>※</a:t>
                      </a:r>
                      <a:r>
                        <a:rPr lang="ja-JP" altLang="en-US" sz="1600" b="0" kern="100" dirty="0">
                          <a:effectLst/>
                          <a:latin typeface="メイリオ" pitchFamily="50" charset="-128"/>
                          <a:ea typeface="メイリオ" pitchFamily="50" charset="-128"/>
                          <a:cs typeface="Times New Roman" panose="02020603050405020304" pitchFamily="18" charset="0"/>
                        </a:rPr>
                        <a:t>１</a:t>
                      </a:r>
                      <a:endParaRPr lang="en-US" alt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8,940</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43</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8,983</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721651078"/>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民間保険</a:t>
                      </a:r>
                      <a:r>
                        <a:rPr lang="en-US" altLang="ja-JP" sz="1600" b="0" kern="100" dirty="0">
                          <a:effectLst/>
                          <a:latin typeface="メイリオ" pitchFamily="50" charset="-128"/>
                          <a:ea typeface="メイリオ" pitchFamily="50" charset="-128"/>
                          <a:cs typeface="Times New Roman" panose="02020603050405020304" pitchFamily="18" charset="0"/>
                        </a:rPr>
                        <a:t>※</a:t>
                      </a:r>
                      <a:r>
                        <a:rPr lang="ja-JP" altLang="en-US" sz="1600" b="0" kern="100" dirty="0">
                          <a:effectLst/>
                          <a:latin typeface="メイリオ" pitchFamily="50" charset="-128"/>
                          <a:ea typeface="メイリオ" pitchFamily="50" charset="-128"/>
                          <a:cs typeface="Times New Roman" panose="02020603050405020304" pitchFamily="18" charset="0"/>
                        </a:rPr>
                        <a:t>２</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20</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25</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45</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314870407"/>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公的＋民間保険（</a:t>
                      </a:r>
                      <a:r>
                        <a:rPr lang="en-US" altLang="ja-JP" sz="1600" b="0" kern="100" dirty="0">
                          <a:effectLst/>
                          <a:latin typeface="メイリオ" pitchFamily="50" charset="-128"/>
                          <a:ea typeface="メイリオ" pitchFamily="50" charset="-128"/>
                          <a:cs typeface="Times New Roman" panose="02020603050405020304" pitchFamily="18" charset="0"/>
                        </a:rPr>
                        <a:t>A</a:t>
                      </a:r>
                      <a:r>
                        <a:rPr lang="ja-JP" altLang="en-US" sz="1600" b="0" kern="100" dirty="0">
                          <a:effectLst/>
                          <a:latin typeface="メイリオ" pitchFamily="50" charset="-128"/>
                          <a:ea typeface="メイリオ" pitchFamily="50" charset="-128"/>
                          <a:cs typeface="Times New Roman" panose="02020603050405020304" pitchFamily="18" charset="0"/>
                        </a:rPr>
                        <a:t>）</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8,960</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68</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9,028</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1091725"/>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保険加入率</a:t>
                      </a:r>
                      <a:endParaRPr lang="en-US" altLang="ja-JP" sz="1600" b="0" kern="100" dirty="0">
                        <a:effectLst/>
                        <a:latin typeface="メイリオ" pitchFamily="50" charset="-128"/>
                        <a:ea typeface="メイリオ" pitchFamily="50" charset="-128"/>
                        <a:cs typeface="Times New Roman" panose="02020603050405020304" pitchFamily="18" charset="0"/>
                      </a:endParaRPr>
                    </a:p>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a:t>
                      </a:r>
                      <a:r>
                        <a:rPr lang="en-US" altLang="ja-JP" sz="1600" b="0" kern="100" dirty="0">
                          <a:effectLst/>
                          <a:latin typeface="メイリオ" pitchFamily="50" charset="-128"/>
                          <a:ea typeface="メイリオ" pitchFamily="50" charset="-128"/>
                          <a:cs typeface="Times New Roman" panose="02020603050405020304" pitchFamily="18" charset="0"/>
                        </a:rPr>
                        <a:t>A</a:t>
                      </a:r>
                      <a:r>
                        <a:rPr lang="ja-JP" altLang="en-US" sz="1600" b="0" kern="100" dirty="0">
                          <a:effectLst/>
                          <a:latin typeface="メイリオ" pitchFamily="50" charset="-128"/>
                          <a:ea typeface="メイリオ" pitchFamily="50" charset="-128"/>
                          <a:cs typeface="Times New Roman" panose="02020603050405020304" pitchFamily="18" charset="0"/>
                        </a:rPr>
                        <a:t>／（</a:t>
                      </a:r>
                      <a:r>
                        <a:rPr lang="en-US" altLang="ja-JP" sz="1600" b="0" kern="100" dirty="0">
                          <a:effectLst/>
                          <a:latin typeface="メイリオ" pitchFamily="50" charset="-128"/>
                          <a:ea typeface="メイリオ" pitchFamily="50" charset="-128"/>
                          <a:cs typeface="Times New Roman" panose="02020603050405020304" pitchFamily="18" charset="0"/>
                        </a:rPr>
                        <a:t>C</a:t>
                      </a:r>
                      <a:r>
                        <a:rPr lang="ja-JP" altLang="en-US" sz="1600" b="0" kern="100" dirty="0">
                          <a:effectLst/>
                          <a:latin typeface="メイリオ" pitchFamily="50" charset="-128"/>
                          <a:ea typeface="メイリオ" pitchFamily="50" charset="-128"/>
                          <a:cs typeface="Times New Roman" panose="02020603050405020304" pitchFamily="18" charset="0"/>
                        </a:rPr>
                        <a:t>－</a:t>
                      </a:r>
                      <a:r>
                        <a:rPr lang="en-US" altLang="ja-JP" sz="1600" b="0" kern="100" dirty="0">
                          <a:effectLst/>
                          <a:latin typeface="メイリオ" pitchFamily="50" charset="-128"/>
                          <a:ea typeface="メイリオ" pitchFamily="50" charset="-128"/>
                          <a:cs typeface="Times New Roman" panose="02020603050405020304" pitchFamily="18" charset="0"/>
                        </a:rPr>
                        <a:t>B</a:t>
                      </a:r>
                      <a:r>
                        <a:rPr lang="ja-JP" altLang="en-US" sz="1600" b="0" kern="100" dirty="0">
                          <a:effectLst/>
                          <a:latin typeface="メイリオ" pitchFamily="50" charset="-128"/>
                          <a:ea typeface="メイリオ" pitchFamily="50" charset="-128"/>
                          <a:cs typeface="Times New Roman" panose="02020603050405020304" pitchFamily="18" charset="0"/>
                        </a:rPr>
                        <a:t>））</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96.9%</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35.4%</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95.6%</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29003020"/>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無保険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290</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124</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414</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42111803"/>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不　明（</a:t>
                      </a:r>
                      <a:r>
                        <a:rPr lang="en-US" altLang="ja-JP" sz="1600" b="0" kern="100" dirty="0">
                          <a:effectLst/>
                          <a:latin typeface="メイリオ" pitchFamily="50" charset="-128"/>
                          <a:ea typeface="メイリオ" pitchFamily="50" charset="-128"/>
                          <a:cs typeface="Times New Roman" panose="02020603050405020304" pitchFamily="18" charset="0"/>
                        </a:rPr>
                        <a:t>B</a:t>
                      </a:r>
                      <a:r>
                        <a:rPr lang="ja-JP" altLang="en-US" sz="1600" b="0" kern="100" dirty="0">
                          <a:effectLst/>
                          <a:latin typeface="メイリオ" pitchFamily="50" charset="-128"/>
                          <a:ea typeface="メイリオ" pitchFamily="50" charset="-128"/>
                          <a:cs typeface="Times New Roman" panose="02020603050405020304" pitchFamily="18" charset="0"/>
                        </a:rPr>
                        <a:t>）</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244</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336</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580</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26241641"/>
                  </a:ext>
                </a:extLst>
              </a:tr>
              <a:tr h="504000">
                <a:tc>
                  <a:txBody>
                    <a:bodyPr/>
                    <a:lstStyle/>
                    <a:p>
                      <a:pPr algn="ctr">
                        <a:spcAft>
                          <a:spcPts val="0"/>
                        </a:spcAft>
                      </a:pPr>
                      <a:r>
                        <a:rPr lang="ja-JP" sz="1600" b="0" kern="100" dirty="0">
                          <a:effectLst/>
                          <a:latin typeface="メイリオ" pitchFamily="50" charset="-128"/>
                          <a:ea typeface="メイリオ" pitchFamily="50" charset="-128"/>
                        </a:rPr>
                        <a:t>合</a:t>
                      </a:r>
                      <a:r>
                        <a:rPr lang="ja-JP" altLang="en-US" sz="1600" b="0" kern="100" dirty="0">
                          <a:effectLst/>
                          <a:latin typeface="メイリオ" pitchFamily="50" charset="-128"/>
                          <a:ea typeface="メイリオ" pitchFamily="50" charset="-128"/>
                        </a:rPr>
                        <a:t>　</a:t>
                      </a:r>
                      <a:r>
                        <a:rPr lang="ja-JP" sz="1600" b="0" kern="100" dirty="0">
                          <a:effectLst/>
                          <a:latin typeface="メイリオ" pitchFamily="50" charset="-128"/>
                          <a:ea typeface="メイリオ" pitchFamily="50" charset="-128"/>
                        </a:rPr>
                        <a:t>計</a:t>
                      </a:r>
                      <a:r>
                        <a:rPr lang="ja-JP" altLang="en-US" sz="1600" b="0" kern="100" dirty="0">
                          <a:effectLst/>
                          <a:latin typeface="メイリオ" pitchFamily="50" charset="-128"/>
                          <a:ea typeface="メイリオ" pitchFamily="50" charset="-128"/>
                        </a:rPr>
                        <a:t>（</a:t>
                      </a:r>
                      <a:r>
                        <a:rPr lang="en-US" altLang="ja-JP" sz="1600" b="0" kern="100" dirty="0">
                          <a:effectLst/>
                          <a:latin typeface="メイリオ" pitchFamily="50" charset="-128"/>
                          <a:ea typeface="メイリオ" pitchFamily="50" charset="-128"/>
                        </a:rPr>
                        <a:t>C</a:t>
                      </a:r>
                      <a:r>
                        <a:rPr lang="ja-JP" altLang="en-US" sz="1600" b="0" kern="100" dirty="0">
                          <a:effectLst/>
                          <a:latin typeface="メイリオ" pitchFamily="50" charset="-128"/>
                          <a:ea typeface="メイリオ" pitchFamily="50" charset="-128"/>
                        </a:rPr>
                        <a:t>）</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9,494</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528</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10,022</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88979979"/>
                  </a:ext>
                </a:extLst>
              </a:tr>
            </a:tbl>
          </a:graphicData>
        </a:graphic>
      </p:graphicFrame>
      <p:sp>
        <p:nvSpPr>
          <p:cNvPr id="10" name="テキスト ボックス 1">
            <a:extLst>
              <a:ext uri="{FF2B5EF4-FFF2-40B4-BE49-F238E27FC236}">
                <a16:creationId xmlns:a16="http://schemas.microsoft.com/office/drawing/2014/main" id="{4C9BA807-6744-4E65-8F6D-338B93729192}"/>
              </a:ext>
            </a:extLst>
          </p:cNvPr>
          <p:cNvSpPr txBox="1"/>
          <p:nvPr/>
        </p:nvSpPr>
        <p:spPr>
          <a:xfrm>
            <a:off x="7659445" y="1625796"/>
            <a:ext cx="1018788" cy="409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200" dirty="0">
                <a:latin typeface="+mj-ea"/>
                <a:ea typeface="+mj-ea"/>
              </a:rPr>
              <a:t>【</a:t>
            </a:r>
            <a:r>
              <a:rPr lang="en-US" altLang="ja-JP" sz="1200" dirty="0">
                <a:latin typeface="メイリオ" pitchFamily="50" charset="-128"/>
                <a:ea typeface="メイリオ" pitchFamily="50" charset="-128"/>
              </a:rPr>
              <a:t>n=82</a:t>
            </a:r>
            <a:r>
              <a:rPr lang="en-US" altLang="ja-JP" sz="1200" dirty="0">
                <a:latin typeface="+mj-ea"/>
                <a:ea typeface="+mj-ea"/>
              </a:rPr>
              <a:t>】</a:t>
            </a:r>
          </a:p>
          <a:p>
            <a:endParaRPr lang="ja-JP" altLang="en-US" sz="1100" dirty="0"/>
          </a:p>
        </p:txBody>
      </p:sp>
      <p:sp>
        <p:nvSpPr>
          <p:cNvPr id="2" name="テキスト ボックス 1">
            <a:extLst>
              <a:ext uri="{FF2B5EF4-FFF2-40B4-BE49-F238E27FC236}">
                <a16:creationId xmlns:a16="http://schemas.microsoft.com/office/drawing/2014/main" id="{F122F021-3C2B-4A1B-B42B-5C87EE45BE60}"/>
              </a:ext>
            </a:extLst>
          </p:cNvPr>
          <p:cNvSpPr txBox="1"/>
          <p:nvPr/>
        </p:nvSpPr>
        <p:spPr>
          <a:xfrm>
            <a:off x="465767" y="6174729"/>
            <a:ext cx="4978535" cy="461665"/>
          </a:xfrm>
          <a:prstGeom prst="rect">
            <a:avLst/>
          </a:prstGeom>
          <a:noFill/>
        </p:spPr>
        <p:txBody>
          <a:bodyPr wrap="square" rtlCol="0">
            <a:spAutoFit/>
          </a:bodyPr>
          <a:lstStyle/>
          <a:p>
            <a:r>
              <a:rPr kumimoji="1" lang="en-US" altLang="ja-JP" sz="1200" dirty="0"/>
              <a:t>※</a:t>
            </a:r>
            <a:r>
              <a:rPr kumimoji="1" lang="ja-JP" altLang="en-US" sz="1200" dirty="0"/>
              <a:t>１：例）国民健康保険・被用者保険など</a:t>
            </a:r>
            <a:endParaRPr kumimoji="1" lang="en-US" altLang="ja-JP" sz="1200" dirty="0"/>
          </a:p>
          <a:p>
            <a:r>
              <a:rPr kumimoji="1" lang="en-US" altLang="ja-JP" sz="1200" dirty="0"/>
              <a:t>※</a:t>
            </a:r>
            <a:r>
              <a:rPr kumimoji="1" lang="ja-JP" altLang="en-US" sz="1200" dirty="0"/>
              <a:t>２：例）海外旅行保険など</a:t>
            </a:r>
          </a:p>
        </p:txBody>
      </p:sp>
      <p:sp>
        <p:nvSpPr>
          <p:cNvPr id="11" name="スライド番号プレースホルダ 10">
            <a:extLst>
              <a:ext uri="{FF2B5EF4-FFF2-40B4-BE49-F238E27FC236}">
                <a16:creationId xmlns:a16="http://schemas.microsoft.com/office/drawing/2014/main" id="{7ECC6924-E0BF-465D-A643-2E4EF1D0D1A7}"/>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8</a:t>
            </a:fld>
            <a:endParaRPr kumimoji="1" lang="ja-JP" altLang="en-US" sz="2000" dirty="0"/>
          </a:p>
        </p:txBody>
      </p:sp>
    </p:spTree>
    <p:extLst>
      <p:ext uri="{BB962C8B-B14F-4D97-AF65-F5344CB8AC3E}">
        <p14:creationId xmlns:p14="http://schemas.microsoft.com/office/powerpoint/2010/main" val="2257909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0F3F3B7A-67BD-45B4-B3A1-14AB6745CA3D}"/>
              </a:ext>
            </a:extLst>
          </p:cNvPr>
          <p:cNvSpPr/>
          <p:nvPr/>
        </p:nvSpPr>
        <p:spPr>
          <a:xfrm>
            <a:off x="0" y="664368"/>
            <a:ext cx="9243754" cy="58761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dirty="0">
                <a:solidFill>
                  <a:schemeClr val="tx1"/>
                </a:solidFill>
                <a:latin typeface="メイリオ" panose="020B0604030504040204" pitchFamily="50" charset="-128"/>
                <a:ea typeface="メイリオ" panose="020B0604030504040204" pitchFamily="50" charset="-128"/>
              </a:rPr>
              <a:t>　　</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a:t>
            </a:r>
            <a:endParaRPr lang="en-US" altLang="ja-JP" sz="1400" dirty="0">
              <a:solidFill>
                <a:schemeClr val="tx1"/>
              </a:solidFill>
              <a:latin typeface="メイリオ" panose="020B0604030504040204" pitchFamily="50" charset="-128"/>
              <a:ea typeface="メイリオ" panose="020B0604030504040204" pitchFamily="50" charset="-128"/>
            </a:endParaRPr>
          </a:p>
          <a:p>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a:t>
            </a:r>
            <a:endParaRPr lang="ja-JP" altLang="en-US" sz="1400" dirty="0">
              <a:solidFill>
                <a:schemeClr val="tx1"/>
              </a:solidFill>
              <a:effectLst/>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238125" y="200025"/>
            <a:ext cx="714375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アンケート調査　調査結果</a:t>
            </a:r>
            <a:endParaRPr kumimoji="1" lang="en-US" altLang="ja-JP" sz="2400" b="1" dirty="0">
              <a:latin typeface="メイリオ" panose="020B0604030504040204" pitchFamily="50" charset="-128"/>
              <a:ea typeface="メイリオ" panose="020B0604030504040204" pitchFamily="50" charset="-128"/>
            </a:endParaRPr>
          </a:p>
        </p:txBody>
      </p:sp>
      <p:graphicFrame>
        <p:nvGraphicFramePr>
          <p:cNvPr id="3" name="表 2"/>
          <p:cNvGraphicFramePr>
            <a:graphicFrameLocks noGrp="1"/>
          </p:cNvGraphicFramePr>
          <p:nvPr/>
        </p:nvGraphicFramePr>
        <p:xfrm>
          <a:off x="739894" y="1883187"/>
          <a:ext cx="7763966" cy="3788738"/>
        </p:xfrm>
        <a:graphic>
          <a:graphicData uri="http://schemas.openxmlformats.org/drawingml/2006/table">
            <a:tbl>
              <a:tblPr firstRow="1" firstCol="1" bandRow="1">
                <a:tableStyleId>{5C22544A-7EE6-4342-B048-85BDC9FD1C3A}</a:tableStyleId>
              </a:tblPr>
              <a:tblGrid>
                <a:gridCol w="1839429">
                  <a:extLst>
                    <a:ext uri="{9D8B030D-6E8A-4147-A177-3AD203B41FA5}">
                      <a16:colId xmlns:a16="http://schemas.microsoft.com/office/drawing/2014/main" val="1639891918"/>
                    </a:ext>
                  </a:extLst>
                </a:gridCol>
                <a:gridCol w="1384380">
                  <a:extLst>
                    <a:ext uri="{9D8B030D-6E8A-4147-A177-3AD203B41FA5}">
                      <a16:colId xmlns:a16="http://schemas.microsoft.com/office/drawing/2014/main" val="1275664398"/>
                    </a:ext>
                  </a:extLst>
                </a:gridCol>
                <a:gridCol w="1376730">
                  <a:extLst>
                    <a:ext uri="{9D8B030D-6E8A-4147-A177-3AD203B41FA5}">
                      <a16:colId xmlns:a16="http://schemas.microsoft.com/office/drawing/2014/main" val="2462203248"/>
                    </a:ext>
                  </a:extLst>
                </a:gridCol>
                <a:gridCol w="1295259">
                  <a:extLst>
                    <a:ext uri="{9D8B030D-6E8A-4147-A177-3AD203B41FA5}">
                      <a16:colId xmlns:a16="http://schemas.microsoft.com/office/drawing/2014/main" val="1918576457"/>
                    </a:ext>
                  </a:extLst>
                </a:gridCol>
                <a:gridCol w="956345">
                  <a:extLst>
                    <a:ext uri="{9D8B030D-6E8A-4147-A177-3AD203B41FA5}">
                      <a16:colId xmlns:a16="http://schemas.microsoft.com/office/drawing/2014/main" val="462146339"/>
                    </a:ext>
                  </a:extLst>
                </a:gridCol>
                <a:gridCol w="911823">
                  <a:extLst>
                    <a:ext uri="{9D8B030D-6E8A-4147-A177-3AD203B41FA5}">
                      <a16:colId xmlns:a16="http://schemas.microsoft.com/office/drawing/2014/main" val="2726820410"/>
                    </a:ext>
                  </a:extLst>
                </a:gridCol>
              </a:tblGrid>
              <a:tr h="913277">
                <a:tc>
                  <a:txBody>
                    <a:bodyPr/>
                    <a:lstStyle/>
                    <a:p>
                      <a:pPr algn="ctr">
                        <a:spcAft>
                          <a:spcPts val="0"/>
                        </a:spcAft>
                      </a:pPr>
                      <a:r>
                        <a:rPr lang="en-US" altLang="ja-JP" sz="1050" kern="100" dirty="0">
                          <a:effectLst/>
                          <a:latin typeface="メイリオ" pitchFamily="50" charset="-128"/>
                          <a:ea typeface="メイリオ" pitchFamily="50" charset="-128"/>
                        </a:rPr>
                        <a:t>                                                                                                                                                                           </a:t>
                      </a:r>
                      <a:endParaRPr lang="ja-JP" sz="14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外国人患者</a:t>
                      </a:r>
                      <a:endParaRPr lang="en-US" alt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内 在留外国人</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内 訪日外国人</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000" kern="100" dirty="0">
                          <a:effectLst/>
                          <a:latin typeface="メイリオ" pitchFamily="50" charset="-128"/>
                          <a:ea typeface="メイリオ" pitchFamily="50" charset="-128"/>
                          <a:cs typeface="Times New Roman" panose="02020603050405020304" pitchFamily="18" charset="0"/>
                        </a:rPr>
                        <a:t>（参考）</a:t>
                      </a:r>
                    </a:p>
                    <a:p>
                      <a:pPr algn="ctr">
                        <a:spcAft>
                          <a:spcPts val="0"/>
                        </a:spcAft>
                      </a:pPr>
                      <a:r>
                        <a:rPr lang="ja-JP" altLang="en-US" sz="1000" kern="100" dirty="0">
                          <a:effectLst/>
                          <a:latin typeface="メイリオ" pitchFamily="50" charset="-128"/>
                          <a:ea typeface="メイリオ" pitchFamily="50" charset="-128"/>
                          <a:cs typeface="Times New Roman" panose="02020603050405020304" pitchFamily="18" charset="0"/>
                        </a:rPr>
                        <a:t>日本人患者＋</a:t>
                      </a:r>
                      <a:endParaRPr lang="en-US" altLang="ja-JP" sz="1000" kern="100" dirty="0">
                        <a:effectLst/>
                        <a:latin typeface="メイリオ" pitchFamily="50" charset="-128"/>
                        <a:ea typeface="メイリオ" pitchFamily="50" charset="-128"/>
                        <a:cs typeface="Times New Roman" panose="02020603050405020304" pitchFamily="18" charset="0"/>
                      </a:endParaRPr>
                    </a:p>
                    <a:p>
                      <a:pPr algn="ctr">
                        <a:spcAft>
                          <a:spcPts val="0"/>
                        </a:spcAft>
                      </a:pPr>
                      <a:r>
                        <a:rPr lang="ja-JP" altLang="en-US" sz="1000" kern="100" dirty="0">
                          <a:effectLst/>
                          <a:latin typeface="メイリオ" pitchFamily="50" charset="-128"/>
                          <a:ea typeface="メイリオ" pitchFamily="50" charset="-128"/>
                          <a:cs typeface="Times New Roman" panose="02020603050405020304" pitchFamily="18" charset="0"/>
                        </a:rPr>
                        <a:t>外国人患者</a:t>
                      </a:r>
                      <a:endParaRPr lang="en-US" altLang="ja-JP" sz="10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solidFill>
                      <a:schemeClr val="accent5">
                        <a:lumMod val="60000"/>
                        <a:lumOff val="40000"/>
                      </a:schemeClr>
                    </a:solidFill>
                  </a:tcPr>
                </a:tc>
                <a:tc>
                  <a:txBody>
                    <a:bodyPr/>
                    <a:lstStyle/>
                    <a:p>
                      <a:pPr algn="ctr">
                        <a:spcAft>
                          <a:spcPts val="0"/>
                        </a:spcAft>
                      </a:pPr>
                      <a:r>
                        <a:rPr lang="ja-JP" altLang="en-US" sz="1000" kern="100" dirty="0">
                          <a:effectLst/>
                          <a:latin typeface="メイリオ" pitchFamily="50" charset="-128"/>
                          <a:ea typeface="メイリオ" pitchFamily="50" charset="-128"/>
                          <a:cs typeface="Times New Roman" panose="02020603050405020304" pitchFamily="18" charset="0"/>
                        </a:rPr>
                        <a:t>（参考）</a:t>
                      </a:r>
                      <a:endParaRPr lang="en-US" altLang="ja-JP" sz="1000" kern="100" dirty="0">
                        <a:effectLst/>
                        <a:latin typeface="メイリオ" pitchFamily="50" charset="-128"/>
                        <a:ea typeface="メイリオ" pitchFamily="50" charset="-128"/>
                        <a:cs typeface="Times New Roman" panose="02020603050405020304" pitchFamily="18" charset="0"/>
                      </a:endParaRPr>
                    </a:p>
                    <a:p>
                      <a:pPr algn="ctr">
                        <a:spcAft>
                          <a:spcPts val="0"/>
                        </a:spcAft>
                      </a:pPr>
                      <a:r>
                        <a:rPr lang="ja-JP" altLang="en-US" sz="1000" kern="100" dirty="0">
                          <a:effectLst/>
                          <a:latin typeface="メイリオ" pitchFamily="50" charset="-128"/>
                          <a:ea typeface="メイリオ" pitchFamily="50" charset="-128"/>
                          <a:cs typeface="Times New Roman" panose="02020603050405020304" pitchFamily="18" charset="0"/>
                        </a:rPr>
                        <a:t>調査回収件数</a:t>
                      </a:r>
                      <a:endParaRPr lang="en-US" altLang="ja-JP" sz="10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solidFill>
                      <a:schemeClr val="accent5">
                        <a:lumMod val="60000"/>
                        <a:lumOff val="40000"/>
                      </a:schemeClr>
                    </a:solidFill>
                  </a:tcPr>
                </a:tc>
                <a:extLst>
                  <a:ext uri="{0D108BD9-81ED-4DB2-BD59-A6C34878D82A}">
                    <a16:rowId xmlns:a16="http://schemas.microsoft.com/office/drawing/2014/main" val="2740508392"/>
                  </a:ext>
                </a:extLst>
              </a:tr>
              <a:tr h="958487">
                <a:tc>
                  <a:txBody>
                    <a:bodyPr/>
                    <a:lstStyle/>
                    <a:p>
                      <a:pPr algn="ctr">
                        <a:spcAft>
                          <a:spcPts val="0"/>
                        </a:spcAft>
                      </a:pPr>
                      <a:r>
                        <a:rPr lang="en-US" altLang="ja-JP" sz="1200" kern="100" dirty="0">
                          <a:effectLst/>
                          <a:latin typeface="メイリオ" pitchFamily="50" charset="-128"/>
                          <a:ea typeface="メイリオ" pitchFamily="50" charset="-128"/>
                        </a:rPr>
                        <a:t>                                                                                                                                                             </a:t>
                      </a:r>
                      <a:r>
                        <a:rPr lang="ja-JP" altLang="en-US" sz="1200" kern="100" dirty="0">
                          <a:effectLst/>
                          <a:latin typeface="メイリオ" pitchFamily="50" charset="-128"/>
                          <a:ea typeface="メイリオ" pitchFamily="50" charset="-128"/>
                        </a:rPr>
                        <a:t>未収金発生医療機関</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51</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17.9</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47</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16.5</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25</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8.8</a:t>
                      </a:r>
                      <a:r>
                        <a:rPr lang="ja-JP" altLang="en-US" sz="1600" kern="100" dirty="0">
                          <a:effectLst/>
                          <a:latin typeface="+mn-lt"/>
                          <a:ea typeface="ＭＳ ゴシック" panose="020B0609070205080204" pitchFamily="49" charset="-128"/>
                          <a:cs typeface="Calibri" panose="020F0502020204030204" pitchFamily="34" charset="0"/>
                        </a:rPr>
                        <a:t>％）</a:t>
                      </a:r>
                      <a:endParaRPr lang="ja-JP" sz="16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114</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p>
                      <a:pPr algn="r">
                        <a:spcAft>
                          <a:spcPts val="0"/>
                        </a:spcAft>
                      </a:pP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40.0</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endParaRPr 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285</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extLst>
                  <a:ext uri="{0D108BD9-81ED-4DB2-BD59-A6C34878D82A}">
                    <a16:rowId xmlns:a16="http://schemas.microsoft.com/office/drawing/2014/main" val="1591961162"/>
                  </a:ext>
                </a:extLst>
              </a:tr>
              <a:tr h="958487">
                <a:tc>
                  <a:txBody>
                    <a:bodyPr/>
                    <a:lstStyle/>
                    <a:p>
                      <a:pPr algn="l">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　内　病院のみ</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solidFill>
                      <a:schemeClr val="accent5">
                        <a:lumMod val="60000"/>
                        <a:lumOff val="40000"/>
                      </a:schemeClr>
                    </a:solidFill>
                  </a:tcP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43</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22.4</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40</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20.8</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18</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9.4%</a:t>
                      </a:r>
                      <a:r>
                        <a:rPr lang="ja-JP" altLang="en-US" sz="1600" kern="100" dirty="0">
                          <a:effectLst/>
                          <a:latin typeface="+mn-lt"/>
                          <a:ea typeface="ＭＳ ゴシック" panose="020B0609070205080204" pitchFamily="49" charset="-128"/>
                          <a:cs typeface="Calibri" panose="020F0502020204030204" pitchFamily="34" charset="0"/>
                        </a:rPr>
                        <a:t>）</a:t>
                      </a:r>
                      <a:endParaRPr lang="en-US" altLang="ja-JP" sz="16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101</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p>
                      <a:pPr algn="r">
                        <a:spcAft>
                          <a:spcPts val="0"/>
                        </a:spcAft>
                      </a:pP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52.6</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endParaRPr 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192</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extLst>
                  <a:ext uri="{0D108BD9-81ED-4DB2-BD59-A6C34878D82A}">
                    <a16:rowId xmlns:a16="http://schemas.microsoft.com/office/drawing/2014/main" val="881505910"/>
                  </a:ext>
                </a:extLst>
              </a:tr>
              <a:tr h="958487">
                <a:tc>
                  <a:txBody>
                    <a:bodyPr/>
                    <a:lstStyle/>
                    <a:p>
                      <a:pPr algn="l">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　内　診療所及び</a:t>
                      </a:r>
                      <a:endParaRPr lang="en-US" altLang="ja-JP" sz="1200" kern="100" dirty="0">
                        <a:effectLst/>
                        <a:latin typeface="メイリオ" pitchFamily="50" charset="-128"/>
                        <a:ea typeface="メイリオ" pitchFamily="50" charset="-128"/>
                        <a:cs typeface="Times New Roman" panose="02020603050405020304" pitchFamily="18" charset="0"/>
                      </a:endParaRPr>
                    </a:p>
                    <a:p>
                      <a:pPr algn="l">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　　　歯科診療所のみ</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solidFill>
                      <a:schemeClr val="accent5">
                        <a:lumMod val="60000"/>
                        <a:lumOff val="40000"/>
                      </a:schemeClr>
                    </a:solidFill>
                  </a:tcP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8</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8.6</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7</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7.5</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7</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7.5</a:t>
                      </a:r>
                      <a:r>
                        <a:rPr lang="ja-JP" altLang="en-US" sz="1600" kern="100" dirty="0">
                          <a:effectLst/>
                          <a:latin typeface="+mn-lt"/>
                          <a:ea typeface="ＭＳ ゴシック" panose="020B0609070205080204" pitchFamily="49" charset="-128"/>
                          <a:cs typeface="Calibri" panose="020F0502020204030204" pitchFamily="34" charset="0"/>
                        </a:rPr>
                        <a:t>％）</a:t>
                      </a:r>
                      <a:endParaRPr lang="ja-JP" sz="16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13</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p>
                      <a:pPr algn="r">
                        <a:spcAft>
                          <a:spcPts val="0"/>
                        </a:spcAft>
                      </a:pP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14.0</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endParaRPr 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93</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extLst>
                  <a:ext uri="{0D108BD9-81ED-4DB2-BD59-A6C34878D82A}">
                    <a16:rowId xmlns:a16="http://schemas.microsoft.com/office/drawing/2014/main" val="1283551863"/>
                  </a:ext>
                </a:extLst>
              </a:tr>
            </a:tbl>
          </a:graphicData>
        </a:graphic>
      </p:graphicFrame>
      <p:sp>
        <p:nvSpPr>
          <p:cNvPr id="12" name="スライド番号プレースホルダ 11"/>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9</a:t>
            </a:fld>
            <a:endParaRPr kumimoji="1" lang="ja-JP" altLang="en-US" sz="2000" dirty="0"/>
          </a:p>
        </p:txBody>
      </p:sp>
      <p:sp>
        <p:nvSpPr>
          <p:cNvPr id="10" name="正方形/長方形 9">
            <a:extLst>
              <a:ext uri="{FF2B5EF4-FFF2-40B4-BE49-F238E27FC236}">
                <a16:creationId xmlns:a16="http://schemas.microsoft.com/office/drawing/2014/main" id="{0F3F3B7A-67BD-45B4-B3A1-14AB6745CA3D}"/>
              </a:ext>
            </a:extLst>
          </p:cNvPr>
          <p:cNvSpPr/>
          <p:nvPr/>
        </p:nvSpPr>
        <p:spPr>
          <a:xfrm>
            <a:off x="0" y="2938065"/>
            <a:ext cx="8409126" cy="58761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b="1" dirty="0">
                <a:solidFill>
                  <a:schemeClr val="tx1"/>
                </a:solidFill>
                <a:latin typeface="メイリオ" panose="020B0604030504040204" pitchFamily="50" charset="-128"/>
                <a:ea typeface="メイリオ" panose="020B0604030504040204" pitchFamily="50" charset="-128"/>
              </a:rPr>
              <a:t>　</a:t>
            </a:r>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200" dirty="0">
              <a:solidFill>
                <a:schemeClr val="tx1"/>
              </a:solidFill>
              <a:latin typeface="メイリオ" panose="020B0604030504040204" pitchFamily="50" charset="-128"/>
              <a:ea typeface="メイリオ" panose="020B0604030504040204" pitchFamily="50" charset="-128"/>
            </a:endParaRPr>
          </a:p>
          <a:p>
            <a:r>
              <a:rPr lang="ja-JP" altLang="en-US" sz="1400" b="1" dirty="0">
                <a:solidFill>
                  <a:schemeClr val="tx1"/>
                </a:solidFill>
                <a:latin typeface="メイリオ" panose="020B0604030504040204" pitchFamily="50" charset="-128"/>
                <a:ea typeface="メイリオ" panose="020B0604030504040204" pitchFamily="50" charset="-128"/>
              </a:rPr>
              <a:t>   </a:t>
            </a:r>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dirty="0">
              <a:solidFill>
                <a:schemeClr val="tx1"/>
              </a:solidFill>
              <a:latin typeface="メイリオ" panose="020B0604030504040204" pitchFamily="50" charset="-128"/>
              <a:ea typeface="メイリオ" panose="020B0604030504040204" pitchFamily="50" charset="-128"/>
            </a:endParaRPr>
          </a:p>
          <a:p>
            <a:endParaRPr lang="ja-JP" altLang="en-US" dirty="0">
              <a:solidFill>
                <a:schemeClr val="tx1"/>
              </a:solidFill>
              <a:latin typeface="メイリオ" panose="020B0604030504040204" pitchFamily="50" charset="-128"/>
              <a:ea typeface="メイリオ" panose="020B0604030504040204" pitchFamily="50" charset="-128"/>
            </a:endParaRPr>
          </a:p>
          <a:p>
            <a:endParaRPr lang="en-US" altLang="ja-JP" dirty="0">
              <a:solidFill>
                <a:schemeClr val="tx1"/>
              </a:solidFill>
              <a:latin typeface="メイリオ" panose="020B0604030504040204" pitchFamily="50" charset="-128"/>
              <a:ea typeface="メイリオ" panose="020B0604030504040204" pitchFamily="50" charset="-128"/>
            </a:endParaRPr>
          </a:p>
          <a:p>
            <a:r>
              <a:rPr lang="ja-JP" altLang="en-US" b="1" dirty="0">
                <a:solidFill>
                  <a:schemeClr val="tx1"/>
                </a:solidFill>
                <a:latin typeface="メイリオ" panose="020B0604030504040204" pitchFamily="50" charset="-128"/>
                <a:ea typeface="メイリオ" panose="020B0604030504040204" pitchFamily="50" charset="-128"/>
              </a:rPr>
              <a:t>　</a:t>
            </a:r>
            <a:endParaRPr kumimoji="1" lang="en-US" altLang="ja-JP" sz="2400"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9108EDCD-F901-4760-9BD2-12A1E59D7A03}"/>
              </a:ext>
            </a:extLst>
          </p:cNvPr>
          <p:cNvSpPr/>
          <p:nvPr/>
        </p:nvSpPr>
        <p:spPr>
          <a:xfrm>
            <a:off x="734874" y="1092737"/>
            <a:ext cx="8277225" cy="369332"/>
          </a:xfrm>
          <a:prstGeom prst="rect">
            <a:avLst/>
          </a:prstGeom>
        </p:spPr>
        <p:txBody>
          <a:bodyPr wrap="square">
            <a:spAutoFit/>
          </a:bodyPr>
          <a:lstStyle/>
          <a:p>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◆直近会計年度（前年度１年間）で未収金が発生した医療機関</a:t>
            </a:r>
            <a:endParaRPr lang="ja-JP" altLang="en-US" dirty="0">
              <a:latin typeface="メイリオ" panose="020B0604030504040204" pitchFamily="50" charset="-128"/>
              <a:ea typeface="メイリオ" panose="020B0604030504040204" pitchFamily="50" charset="-128"/>
            </a:endParaRPr>
          </a:p>
        </p:txBody>
      </p:sp>
      <p:sp>
        <p:nvSpPr>
          <p:cNvPr id="13" name="テキスト ボックス 1">
            <a:extLst>
              <a:ext uri="{FF2B5EF4-FFF2-40B4-BE49-F238E27FC236}">
                <a16:creationId xmlns:a16="http://schemas.microsoft.com/office/drawing/2014/main" id="{A6179A45-3B03-406C-AD08-89B60849539D}"/>
              </a:ext>
            </a:extLst>
          </p:cNvPr>
          <p:cNvSpPr txBox="1"/>
          <p:nvPr/>
        </p:nvSpPr>
        <p:spPr>
          <a:xfrm>
            <a:off x="1670385" y="3458923"/>
            <a:ext cx="1057068" cy="37113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dirty="0">
                <a:solidFill>
                  <a:schemeClr val="bg1"/>
                </a:solidFill>
                <a:latin typeface="+mj-ea"/>
                <a:ea typeface="+mj-ea"/>
              </a:rPr>
              <a:t>【</a:t>
            </a:r>
            <a:r>
              <a:rPr lang="en-US" altLang="ja-JP" sz="1100" dirty="0">
                <a:solidFill>
                  <a:schemeClr val="bg1"/>
                </a:solidFill>
                <a:latin typeface="メイリオ" pitchFamily="50" charset="-128"/>
                <a:ea typeface="メイリオ" pitchFamily="50" charset="-128"/>
              </a:rPr>
              <a:t>n=</a:t>
            </a:r>
            <a:r>
              <a:rPr lang="en-US" altLang="ja-JP" dirty="0">
                <a:solidFill>
                  <a:schemeClr val="bg1"/>
                </a:solidFill>
                <a:latin typeface="メイリオ" pitchFamily="50" charset="-128"/>
                <a:ea typeface="メイリオ" pitchFamily="50" charset="-128"/>
              </a:rPr>
              <a:t>285</a:t>
            </a:r>
            <a:r>
              <a:rPr lang="en-US" altLang="ja-JP" sz="1100" dirty="0">
                <a:solidFill>
                  <a:schemeClr val="bg1"/>
                </a:solidFill>
                <a:latin typeface="+mj-ea"/>
                <a:ea typeface="+mj-ea"/>
              </a:rPr>
              <a:t>】</a:t>
            </a:r>
          </a:p>
          <a:p>
            <a:endParaRPr lang="ja-JP" altLang="en-US" sz="1100" dirty="0"/>
          </a:p>
        </p:txBody>
      </p:sp>
      <p:sp>
        <p:nvSpPr>
          <p:cNvPr id="14" name="テキスト ボックス 1">
            <a:extLst>
              <a:ext uri="{FF2B5EF4-FFF2-40B4-BE49-F238E27FC236}">
                <a16:creationId xmlns:a16="http://schemas.microsoft.com/office/drawing/2014/main" id="{065F41C9-B6B3-4722-80A9-E6C2F28B1B2F}"/>
              </a:ext>
            </a:extLst>
          </p:cNvPr>
          <p:cNvSpPr txBox="1"/>
          <p:nvPr/>
        </p:nvSpPr>
        <p:spPr>
          <a:xfrm>
            <a:off x="1688092" y="4460681"/>
            <a:ext cx="1057068" cy="37113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dirty="0">
                <a:solidFill>
                  <a:schemeClr val="bg1"/>
                </a:solidFill>
                <a:latin typeface="+mj-ea"/>
                <a:ea typeface="+mj-ea"/>
              </a:rPr>
              <a:t>【</a:t>
            </a:r>
            <a:r>
              <a:rPr lang="en-US" altLang="ja-JP" sz="1100" dirty="0">
                <a:solidFill>
                  <a:schemeClr val="bg1"/>
                </a:solidFill>
                <a:latin typeface="メイリオ" pitchFamily="50" charset="-128"/>
                <a:ea typeface="メイリオ" pitchFamily="50" charset="-128"/>
              </a:rPr>
              <a:t>n=</a:t>
            </a:r>
            <a:r>
              <a:rPr lang="en-US" altLang="ja-JP" dirty="0">
                <a:solidFill>
                  <a:schemeClr val="bg1"/>
                </a:solidFill>
                <a:latin typeface="メイリオ" pitchFamily="50" charset="-128"/>
                <a:ea typeface="メイリオ" pitchFamily="50" charset="-128"/>
              </a:rPr>
              <a:t>192</a:t>
            </a:r>
            <a:r>
              <a:rPr lang="en-US" altLang="ja-JP" sz="1100" dirty="0">
                <a:solidFill>
                  <a:schemeClr val="bg1"/>
                </a:solidFill>
                <a:latin typeface="+mj-ea"/>
                <a:ea typeface="+mj-ea"/>
              </a:rPr>
              <a:t>】</a:t>
            </a:r>
          </a:p>
          <a:p>
            <a:endParaRPr lang="ja-JP" altLang="en-US" sz="1100" dirty="0"/>
          </a:p>
        </p:txBody>
      </p:sp>
      <p:sp>
        <p:nvSpPr>
          <p:cNvPr id="15" name="テキスト ボックス 1">
            <a:extLst>
              <a:ext uri="{FF2B5EF4-FFF2-40B4-BE49-F238E27FC236}">
                <a16:creationId xmlns:a16="http://schemas.microsoft.com/office/drawing/2014/main" id="{918ADEFF-51F9-4A6D-83A0-6EBA8EA7EEC3}"/>
              </a:ext>
            </a:extLst>
          </p:cNvPr>
          <p:cNvSpPr txBox="1"/>
          <p:nvPr/>
        </p:nvSpPr>
        <p:spPr>
          <a:xfrm>
            <a:off x="1705799" y="5394128"/>
            <a:ext cx="1057068" cy="37113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dirty="0">
                <a:solidFill>
                  <a:schemeClr val="bg1"/>
                </a:solidFill>
                <a:latin typeface="+mj-ea"/>
                <a:ea typeface="+mj-ea"/>
              </a:rPr>
              <a:t>【</a:t>
            </a:r>
            <a:r>
              <a:rPr lang="en-US" altLang="ja-JP" sz="1100" dirty="0">
                <a:solidFill>
                  <a:schemeClr val="bg1"/>
                </a:solidFill>
                <a:latin typeface="メイリオ" pitchFamily="50" charset="-128"/>
                <a:ea typeface="メイリオ" pitchFamily="50" charset="-128"/>
              </a:rPr>
              <a:t>n=</a:t>
            </a:r>
            <a:r>
              <a:rPr lang="en-US" altLang="ja-JP" dirty="0">
                <a:solidFill>
                  <a:schemeClr val="bg1"/>
                </a:solidFill>
                <a:latin typeface="メイリオ" pitchFamily="50" charset="-128"/>
                <a:ea typeface="メイリオ" pitchFamily="50" charset="-128"/>
              </a:rPr>
              <a:t>93</a:t>
            </a:r>
            <a:r>
              <a:rPr lang="en-US" altLang="ja-JP" sz="1100" dirty="0">
                <a:solidFill>
                  <a:schemeClr val="bg1"/>
                </a:solidFill>
                <a:latin typeface="+mj-ea"/>
                <a:ea typeface="+mj-ea"/>
              </a:rPr>
              <a:t>】</a:t>
            </a:r>
          </a:p>
          <a:p>
            <a:endParaRPr lang="ja-JP" altLang="en-US" sz="1100" dirty="0"/>
          </a:p>
        </p:txBody>
      </p:sp>
    </p:spTree>
    <p:extLst>
      <p:ext uri="{BB962C8B-B14F-4D97-AF65-F5344CB8AC3E}">
        <p14:creationId xmlns:p14="http://schemas.microsoft.com/office/powerpoint/2010/main" val="34053674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8168</TotalTime>
  <Words>2244</Words>
  <Application>Microsoft Office PowerPoint</Application>
  <PresentationFormat>画面に合わせる (4:3)</PresentationFormat>
  <Paragraphs>436</Paragraphs>
  <Slides>17</Slides>
  <Notes>14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17</vt:i4>
      </vt:variant>
    </vt:vector>
  </HeadingPairs>
  <TitlesOfParts>
    <vt:vector size="26" baseType="lpstr">
      <vt:lpstr>Meiryo UI</vt:lpstr>
      <vt:lpstr>ＭＳ ゴシック</vt:lpstr>
      <vt:lpstr>メイリオ</vt:lpstr>
      <vt:lpstr>游ゴシック</vt:lpstr>
      <vt:lpstr>游ゴシック Light</vt:lpstr>
      <vt:lpstr>Arial</vt:lpstr>
      <vt:lpstr>Calibri</vt:lpstr>
      <vt:lpstr>Calibri Light</vt:lpstr>
      <vt:lpstr>Office テーマ</vt:lpstr>
      <vt:lpstr>令和７年度大阪府外国人患者 受入れ実態調査  結果の概要について（病院）</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Nakasato</dc:creator>
  <cp:lastModifiedBy>原　慎太郎</cp:lastModifiedBy>
  <cp:revision>715</cp:revision>
  <cp:lastPrinted>2025-03-03T05:56:10Z</cp:lastPrinted>
  <dcterms:created xsi:type="dcterms:W3CDTF">2018-05-10T08:16:13Z</dcterms:created>
  <dcterms:modified xsi:type="dcterms:W3CDTF">2026-03-13T02:14:54Z</dcterms:modified>
</cp:coreProperties>
</file>