
<file path=[Content_Types].xml><?xml version="1.0" encoding="utf-8"?>
<Types xmlns="http://schemas.openxmlformats.org/package/2006/content-types">
  <Default Extension="jpe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notesSlides/notesSlide2.xml" ContentType="application/vnd.openxmlformats-officedocument.presentationml.notesSlide+xml"/>
  <Override PartName="/ppt/charts/chart2.xml" ContentType="application/vnd.openxmlformats-officedocument.drawingml.chart+xml"/>
  <Override PartName="/ppt/drawings/drawing2.xml" ContentType="application/vnd.openxmlformats-officedocument.drawingml.chartshapes+xml"/>
  <Override PartName="/ppt/charts/chart3.xml" ContentType="application/vnd.openxmlformats-officedocument.drawingml.chart+xml"/>
  <Override PartName="/ppt/charts/style2.xml" ContentType="application/vnd.ms-office.chartstyle+xml"/>
  <Override PartName="/ppt/charts/colors2.xml" ContentType="application/vnd.ms-office.chartcolorstyle+xml"/>
  <Override PartName="/ppt/charts/chart4.xml" ContentType="application/vnd.openxmlformats-officedocument.drawingml.chart+xml"/>
  <Override PartName="/ppt/drawings/drawing3.xml" ContentType="application/vnd.openxmlformats-officedocument.drawingml.chartshapes+xml"/>
  <Override PartName="/ppt/notesSlides/notesSlide3.xml" ContentType="application/vnd.openxmlformats-officedocument.presentationml.notesSlide+xml"/>
  <Override PartName="/ppt/charts/chart5.xml" ContentType="application/vnd.openxmlformats-officedocument.drawingml.chart+xml"/>
  <Override PartName="/ppt/charts/style3.xml" ContentType="application/vnd.ms-office.chartstyle+xml"/>
  <Override PartName="/ppt/charts/colors3.xml" ContentType="application/vnd.ms-office.chartcolorstyle+xml"/>
  <Override PartName="/ppt/charts/chart6.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4.xml" ContentType="application/vnd.openxmlformats-officedocument.presentationml.notesSlide+xml"/>
  <Override PartName="/ppt/charts/chart7.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8.xml" ContentType="application/vnd.openxmlformats-officedocument.drawingml.chart+xml"/>
  <Override PartName="/ppt/drawings/drawing4.xml" ContentType="application/vnd.openxmlformats-officedocument.drawingml.chartshapes+xml"/>
  <Override PartName="/ppt/notesSlides/notesSlide8.xml" ContentType="application/vnd.openxmlformats-officedocument.presentationml.notesSlide+xml"/>
  <Override PartName="/ppt/charts/chart9.xml" ContentType="application/vnd.openxmlformats-officedocument.drawingml.chart+xml"/>
  <Override PartName="/ppt/charts/style6.xml" ContentType="application/vnd.ms-office.chartstyle+xml"/>
  <Override PartName="/ppt/charts/colors6.xml" ContentType="application/vnd.ms-office.chartcolorstyle+xml"/>
  <Override PartName="/ppt/charts/chart10.xml" ContentType="application/vnd.openxmlformats-officedocument.drawingml.chart+xml"/>
  <Override PartName="/ppt/charts/style7.xml" ContentType="application/vnd.ms-office.chartstyle+xml"/>
  <Override PartName="/ppt/charts/colors7.xml" ContentType="application/vnd.ms-office.chartcolorstyle+xml"/>
  <Override PartName="/ppt/charts/chart11.xml" ContentType="application/vnd.openxmlformats-officedocument.drawingml.chart+xml"/>
  <Override PartName="/ppt/charts/style8.xml" ContentType="application/vnd.ms-office.chartstyle+xml"/>
  <Override PartName="/ppt/charts/colors8.xml" ContentType="application/vnd.ms-office.chartcolorstyle+xml"/>
  <Override PartName="/ppt/notesSlides/notesSlide9.xml" ContentType="application/vnd.openxmlformats-officedocument.presentationml.notesSlide+xml"/>
  <Override PartName="/ppt/charts/chart12.xml" ContentType="application/vnd.openxmlformats-officedocument.drawingml.chart+xml"/>
  <Override PartName="/ppt/charts/style9.xml" ContentType="application/vnd.ms-office.chartstyle+xml"/>
  <Override PartName="/ppt/charts/colors9.xml" ContentType="application/vnd.ms-office.chartcolorstyle+xml"/>
  <Override PartName="/ppt/charts/chart13.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14.xml" ContentType="application/vnd.openxmlformats-officedocument.drawingml.chart+xml"/>
  <Override PartName="/ppt/charts/style11.xml" ContentType="application/vnd.ms-office.chartstyle+xml"/>
  <Override PartName="/ppt/charts/colors11.xml" ContentType="application/vnd.ms-office.chartcolorstyle+xml"/>
  <Override PartName="/ppt/notesSlides/notesSlide10.xml" ContentType="application/vnd.openxmlformats-officedocument.presentationml.notesSlide+xml"/>
  <Override PartName="/ppt/charts/chart15.xml" ContentType="application/vnd.openxmlformats-officedocument.drawingml.chart+xml"/>
  <Override PartName="/ppt/drawings/drawing5.xml" ContentType="application/vnd.openxmlformats-officedocument.drawingml.chartshapes+xml"/>
  <Override PartName="/ppt/notesSlides/notesSlide11.xml" ContentType="application/vnd.openxmlformats-officedocument.presentationml.notesSlide+xml"/>
  <Override PartName="/ppt/charts/chart16.xml" ContentType="application/vnd.openxmlformats-officedocument.drawingml.chart+xml"/>
  <Override PartName="/ppt/charts/style12.xml" ContentType="application/vnd.ms-office.chartstyle+xml"/>
  <Override PartName="/ppt/charts/colors12.xml" ContentType="application/vnd.ms-office.chartcolorstyle+xml"/>
  <Override PartName="/ppt/charts/chart17.xml" ContentType="application/vnd.openxmlformats-officedocument.drawingml.chart+xml"/>
  <Override PartName="/ppt/charts/style13.xml" ContentType="application/vnd.ms-office.chartstyle+xml"/>
  <Override PartName="/ppt/charts/colors13.xml" ContentType="application/vnd.ms-office.chartcolorstyle+xml"/>
  <Override PartName="/ppt/charts/chart18.xml" ContentType="application/vnd.openxmlformats-officedocument.drawingml.chart+xml"/>
  <Override PartName="/ppt/charts/style14.xml" ContentType="application/vnd.ms-office.chartstyle+xml"/>
  <Override PartName="/ppt/charts/colors14.xml" ContentType="application/vnd.ms-office.chartcolorstyle+xml"/>
  <Override PartName="/ppt/notesSlides/notesSlide12.xml" ContentType="application/vnd.openxmlformats-officedocument.presentationml.notesSlide+xml"/>
  <Override PartName="/ppt/charts/chart19.xml" ContentType="application/vnd.openxmlformats-officedocument.drawingml.chart+xml"/>
  <Override PartName="/ppt/charts/style15.xml" ContentType="application/vnd.ms-office.chartstyle+xml"/>
  <Override PartName="/ppt/charts/colors15.xml" ContentType="application/vnd.ms-office.chartcolorstyle+xml"/>
  <Override PartName="/ppt/charts/chart20.xml" ContentType="application/vnd.openxmlformats-officedocument.drawingml.chart+xml"/>
  <Override PartName="/ppt/charts/style16.xml" ContentType="application/vnd.ms-office.chartstyle+xml"/>
  <Override PartName="/ppt/charts/colors16.xml" ContentType="application/vnd.ms-office.chartcolorstyle+xml"/>
  <Override PartName="/ppt/charts/chart21.xml" ContentType="application/vnd.openxmlformats-officedocument.drawingml.chart+xml"/>
  <Override PartName="/ppt/charts/style17.xml" ContentType="application/vnd.ms-office.chartstyle+xml"/>
  <Override PartName="/ppt/charts/colors17.xml" ContentType="application/vnd.ms-office.chartcolorstyle+xml"/>
  <Override PartName="/ppt/notesSlides/notesSlide13.xml" ContentType="application/vnd.openxmlformats-officedocument.presentationml.notesSlide+xml"/>
  <Override PartName="/ppt/charts/chart22.xml" ContentType="application/vnd.openxmlformats-officedocument.drawingml.chart+xml"/>
  <Override PartName="/ppt/charts/style18.xml" ContentType="application/vnd.ms-office.chartstyle+xml"/>
  <Override PartName="/ppt/charts/colors18.xml" ContentType="application/vnd.ms-office.chartcolorstyle+xml"/>
  <Override PartName="/ppt/notesSlides/notesSlide14.xml" ContentType="application/vnd.openxmlformats-officedocument.presentationml.notesSlide+xml"/>
  <Override PartName="/ppt/charts/chart23.xml" ContentType="application/vnd.openxmlformats-officedocument.drawingml.chart+xml"/>
  <Override PartName="/ppt/charts/style19.xml" ContentType="application/vnd.ms-office.chartstyle+xml"/>
  <Override PartName="/ppt/charts/colors19.xml" ContentType="application/vnd.ms-office.chartcolorstyle+xml"/>
  <Override PartName="/ppt/notesSlides/notesSlide15.xml" ContentType="application/vnd.openxmlformats-officedocument.presentationml.notesSlide+xml"/>
  <Override PartName="/ppt/charts/chart24.xml" ContentType="application/vnd.openxmlformats-officedocument.drawingml.chart+xml"/>
  <Override PartName="/ppt/charts/style20.xml" ContentType="application/vnd.ms-office.chartstyle+xml"/>
  <Override PartName="/ppt/charts/colors20.xml" ContentType="application/vnd.ms-office.chartcolorstyle+xml"/>
  <Override PartName="/ppt/charts/chart25.xml" ContentType="application/vnd.openxmlformats-officedocument.drawingml.chart+xml"/>
  <Override PartName="/ppt/charts/style21.xml" ContentType="application/vnd.ms-office.chartstyle+xml"/>
  <Override PartName="/ppt/charts/colors21.xml" ContentType="application/vnd.ms-office.chartcolorstyle+xml"/>
  <Override PartName="/ppt/notesSlides/notesSlide16.xml" ContentType="application/vnd.openxmlformats-officedocument.presentationml.notesSlide+xml"/>
  <Override PartName="/ppt/charts/chart26.xml" ContentType="application/vnd.openxmlformats-officedocument.drawingml.chart+xml"/>
  <Override PartName="/ppt/charts/style22.xml" ContentType="application/vnd.ms-office.chartstyle+xml"/>
  <Override PartName="/ppt/charts/colors22.xml" ContentType="application/vnd.ms-office.chartcolorstyle+xml"/>
  <Override PartName="/ppt/charts/chart27.xml" ContentType="application/vnd.openxmlformats-officedocument.drawingml.chart+xml"/>
  <Override PartName="/ppt/charts/style23.xml" ContentType="application/vnd.ms-office.chartstyle+xml"/>
  <Override PartName="/ppt/charts/colors23.xml" ContentType="application/vnd.ms-office.chartcolorstyl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4">
  <p:sldMasterIdLst>
    <p:sldMasterId id="2147483660" r:id="rId1"/>
  </p:sldMasterIdLst>
  <p:notesMasterIdLst>
    <p:notesMasterId r:id="rId24"/>
  </p:notesMasterIdLst>
  <p:sldIdLst>
    <p:sldId id="270" r:id="rId2"/>
    <p:sldId id="336" r:id="rId3"/>
    <p:sldId id="277" r:id="rId4"/>
    <p:sldId id="341" r:id="rId5"/>
    <p:sldId id="324" r:id="rId6"/>
    <p:sldId id="347" r:id="rId7"/>
    <p:sldId id="296" r:id="rId8"/>
    <p:sldId id="364" r:id="rId9"/>
    <p:sldId id="345" r:id="rId10"/>
    <p:sldId id="354" r:id="rId11"/>
    <p:sldId id="355" r:id="rId12"/>
    <p:sldId id="356" r:id="rId13"/>
    <p:sldId id="348" r:id="rId14"/>
    <p:sldId id="329" r:id="rId15"/>
    <p:sldId id="351" r:id="rId16"/>
    <p:sldId id="325" r:id="rId17"/>
    <p:sldId id="357" r:id="rId18"/>
    <p:sldId id="326" r:id="rId19"/>
    <p:sldId id="349" r:id="rId20"/>
    <p:sldId id="332" r:id="rId21"/>
    <p:sldId id="366" r:id="rId22"/>
    <p:sldId id="365" r:id="rId23"/>
  </p:sldIdLst>
  <p:sldSz cx="9144000" cy="6858000" type="screen4x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user" initials="u" lastIdx="1" clrIdx="0">
    <p:extLst>
      <p:ext uri="{19B8F6BF-5375-455C-9EA6-DF929625EA0E}">
        <p15:presenceInfo xmlns:p15="http://schemas.microsoft.com/office/powerpoint/2012/main" userId="user" providerId="None"/>
      </p:ext>
    </p:extLst>
  </p:cmAuthor>
  <p:cmAuthor id="2" name="山邉　佳子" initials="山邉　佳子" lastIdx="1" clrIdx="1">
    <p:extLst>
      <p:ext uri="{19B8F6BF-5375-455C-9EA6-DF929625EA0E}">
        <p15:presenceInfo xmlns:p15="http://schemas.microsoft.com/office/powerpoint/2012/main" userId="S-1-5-21-161959346-1900351369-444732941-77435" providerId="AD"/>
      </p:ext>
    </p:extLst>
  </p:cmAuthor>
  <p:cmAuthor id="3" name="北所　瞳" initials="北所　瞳" lastIdx="2" clrIdx="2">
    <p:extLst>
      <p:ext uri="{19B8F6BF-5375-455C-9EA6-DF929625EA0E}">
        <p15:presenceInfo xmlns:p15="http://schemas.microsoft.com/office/powerpoint/2012/main" userId="S::KitadokoroH@lan.pref.osaka.jp::680c50cb-0c86-41c9-b77a-05ae80f8592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853" autoAdjust="0"/>
    <p:restoredTop sz="93318" autoAdjust="0"/>
  </p:normalViewPr>
  <p:slideViewPr>
    <p:cSldViewPr snapToGrid="0">
      <p:cViewPr varScale="1">
        <p:scale>
          <a:sx n="91" d="100"/>
          <a:sy n="91" d="100"/>
        </p:scale>
        <p:origin x="1339" y="53"/>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_rels/chart10.xml.rels><?xml version="1.0" encoding="UTF-8" standalone="yes"?>
<Relationships xmlns="http://schemas.openxmlformats.org/package/2006/relationships"><Relationship Id="rId3" Type="http://schemas.openxmlformats.org/officeDocument/2006/relationships/package" Target="../embeddings/Microsoft_Excel_Worksheet9.xlsx"/><Relationship Id="rId2" Type="http://schemas.microsoft.com/office/2011/relationships/chartColorStyle" Target="colors7.xml"/><Relationship Id="rId1" Type="http://schemas.microsoft.com/office/2011/relationships/chartStyle" Target="style7.xml"/></Relationships>
</file>

<file path=ppt/charts/_rels/chart11.xml.rels><?xml version="1.0" encoding="UTF-8" standalone="yes"?>
<Relationships xmlns="http://schemas.openxmlformats.org/package/2006/relationships"><Relationship Id="rId3" Type="http://schemas.openxmlformats.org/officeDocument/2006/relationships/package" Target="../embeddings/Microsoft_Excel_Worksheet10.xlsx"/><Relationship Id="rId2" Type="http://schemas.microsoft.com/office/2011/relationships/chartColorStyle" Target="colors8.xml"/><Relationship Id="rId1" Type="http://schemas.microsoft.com/office/2011/relationships/chartStyle" Target="style8.xml"/></Relationships>
</file>

<file path=ppt/charts/_rels/chart12.xml.rels><?xml version="1.0" encoding="UTF-8" standalone="yes"?>
<Relationships xmlns="http://schemas.openxmlformats.org/package/2006/relationships"><Relationship Id="rId3" Type="http://schemas.openxmlformats.org/officeDocument/2006/relationships/package" Target="../embeddings/Microsoft_Excel_Worksheet11.xlsx"/><Relationship Id="rId2" Type="http://schemas.microsoft.com/office/2011/relationships/chartColorStyle" Target="colors9.xml"/><Relationship Id="rId1" Type="http://schemas.microsoft.com/office/2011/relationships/chartStyle" Target="style9.xml"/></Relationships>
</file>

<file path=ppt/charts/_rels/chart13.xml.rels><?xml version="1.0" encoding="UTF-8" standalone="yes"?>
<Relationships xmlns="http://schemas.openxmlformats.org/package/2006/relationships"><Relationship Id="rId3" Type="http://schemas.openxmlformats.org/officeDocument/2006/relationships/package" Target="../embeddings/Microsoft_Excel_Worksheet12.xlsx"/><Relationship Id="rId2" Type="http://schemas.microsoft.com/office/2011/relationships/chartColorStyle" Target="colors10.xml"/><Relationship Id="rId1" Type="http://schemas.microsoft.com/office/2011/relationships/chartStyle" Target="style10.xml"/></Relationships>
</file>

<file path=ppt/charts/_rels/chart14.xml.rels><?xml version="1.0" encoding="UTF-8" standalone="yes"?>
<Relationships xmlns="http://schemas.openxmlformats.org/package/2006/relationships"><Relationship Id="rId3" Type="http://schemas.openxmlformats.org/officeDocument/2006/relationships/package" Target="../embeddings/Microsoft_Excel_Worksheet13.xlsx"/><Relationship Id="rId2" Type="http://schemas.microsoft.com/office/2011/relationships/chartColorStyle" Target="colors11.xml"/><Relationship Id="rId1" Type="http://schemas.microsoft.com/office/2011/relationships/chartStyle" Target="style11.xml"/></Relationships>
</file>

<file path=ppt/charts/_rels/chart15.xml.rels><?xml version="1.0" encoding="UTF-8" standalone="yes"?>
<Relationships xmlns="http://schemas.openxmlformats.org/package/2006/relationships"><Relationship Id="rId2" Type="http://schemas.openxmlformats.org/officeDocument/2006/relationships/chartUserShapes" Target="../drawings/drawing5.xml"/><Relationship Id="rId1" Type="http://schemas.openxmlformats.org/officeDocument/2006/relationships/package" Target="../embeddings/Microsoft_Excel_Worksheet14.xlsx"/></Relationships>
</file>

<file path=ppt/charts/_rels/chart16.xml.rels><?xml version="1.0" encoding="UTF-8" standalone="yes"?>
<Relationships xmlns="http://schemas.openxmlformats.org/package/2006/relationships"><Relationship Id="rId3" Type="http://schemas.openxmlformats.org/officeDocument/2006/relationships/package" Target="../embeddings/Microsoft_Excel_Worksheet15.xlsx"/><Relationship Id="rId2" Type="http://schemas.microsoft.com/office/2011/relationships/chartColorStyle" Target="colors12.xml"/><Relationship Id="rId1" Type="http://schemas.microsoft.com/office/2011/relationships/chartStyle" Target="style12.xml"/></Relationships>
</file>

<file path=ppt/charts/_rels/chart17.xml.rels><?xml version="1.0" encoding="UTF-8" standalone="yes"?>
<Relationships xmlns="http://schemas.openxmlformats.org/package/2006/relationships"><Relationship Id="rId3" Type="http://schemas.openxmlformats.org/officeDocument/2006/relationships/package" Target="../embeddings/Microsoft_Excel_Worksheet16.xlsx"/><Relationship Id="rId2" Type="http://schemas.microsoft.com/office/2011/relationships/chartColorStyle" Target="colors13.xml"/><Relationship Id="rId1" Type="http://schemas.microsoft.com/office/2011/relationships/chartStyle" Target="style13.xml"/></Relationships>
</file>

<file path=ppt/charts/_rels/chart18.xml.rels><?xml version="1.0" encoding="UTF-8" standalone="yes"?>
<Relationships xmlns="http://schemas.openxmlformats.org/package/2006/relationships"><Relationship Id="rId3" Type="http://schemas.openxmlformats.org/officeDocument/2006/relationships/package" Target="../embeddings/Microsoft_Excel_Worksheet17.xlsx"/><Relationship Id="rId2" Type="http://schemas.microsoft.com/office/2011/relationships/chartColorStyle" Target="colors14.xml"/><Relationship Id="rId1" Type="http://schemas.microsoft.com/office/2011/relationships/chartStyle" Target="style14.xml"/></Relationships>
</file>

<file path=ppt/charts/_rels/chart19.xml.rels><?xml version="1.0" encoding="UTF-8" standalone="yes"?>
<Relationships xmlns="http://schemas.openxmlformats.org/package/2006/relationships"><Relationship Id="rId3" Type="http://schemas.openxmlformats.org/officeDocument/2006/relationships/package" Target="../embeddings/Microsoft_Excel_Worksheet18.xlsx"/><Relationship Id="rId2" Type="http://schemas.microsoft.com/office/2011/relationships/chartColorStyle" Target="colors15.xml"/><Relationship Id="rId1" Type="http://schemas.microsoft.com/office/2011/relationships/chartStyle" Target="style15.xml"/></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package" Target="../embeddings/Microsoft_Excel_Worksheet1.xlsx"/></Relationships>
</file>

<file path=ppt/charts/_rels/chart20.xml.rels><?xml version="1.0" encoding="UTF-8" standalone="yes"?>
<Relationships xmlns="http://schemas.openxmlformats.org/package/2006/relationships"><Relationship Id="rId3" Type="http://schemas.openxmlformats.org/officeDocument/2006/relationships/package" Target="../embeddings/Microsoft_Excel_Worksheet19.xlsx"/><Relationship Id="rId2" Type="http://schemas.microsoft.com/office/2011/relationships/chartColorStyle" Target="colors16.xml"/><Relationship Id="rId1" Type="http://schemas.microsoft.com/office/2011/relationships/chartStyle" Target="style16.xml"/></Relationships>
</file>

<file path=ppt/charts/_rels/chart21.xml.rels><?xml version="1.0" encoding="UTF-8" standalone="yes"?>
<Relationships xmlns="http://schemas.openxmlformats.org/package/2006/relationships"><Relationship Id="rId3" Type="http://schemas.openxmlformats.org/officeDocument/2006/relationships/package" Target="../embeddings/Microsoft_Excel_Worksheet20.xlsx"/><Relationship Id="rId2" Type="http://schemas.microsoft.com/office/2011/relationships/chartColorStyle" Target="colors17.xml"/><Relationship Id="rId1" Type="http://schemas.microsoft.com/office/2011/relationships/chartStyle" Target="style17.xml"/></Relationships>
</file>

<file path=ppt/charts/_rels/chart22.xml.rels><?xml version="1.0" encoding="UTF-8" standalone="yes"?>
<Relationships xmlns="http://schemas.openxmlformats.org/package/2006/relationships"><Relationship Id="rId3" Type="http://schemas.openxmlformats.org/officeDocument/2006/relationships/package" Target="../embeddings/Microsoft_Excel_Worksheet21.xlsx"/><Relationship Id="rId2" Type="http://schemas.microsoft.com/office/2011/relationships/chartColorStyle" Target="colors18.xml"/><Relationship Id="rId1" Type="http://schemas.microsoft.com/office/2011/relationships/chartStyle" Target="style18.xml"/></Relationships>
</file>

<file path=ppt/charts/_rels/chart23.xml.rels><?xml version="1.0" encoding="UTF-8" standalone="yes"?>
<Relationships xmlns="http://schemas.openxmlformats.org/package/2006/relationships"><Relationship Id="rId3" Type="http://schemas.openxmlformats.org/officeDocument/2006/relationships/package" Target="../embeddings/Microsoft_Excel_Worksheet22.xlsx"/><Relationship Id="rId2" Type="http://schemas.microsoft.com/office/2011/relationships/chartColorStyle" Target="colors19.xml"/><Relationship Id="rId1" Type="http://schemas.microsoft.com/office/2011/relationships/chartStyle" Target="style19.xml"/></Relationships>
</file>

<file path=ppt/charts/_rels/chart24.xml.rels><?xml version="1.0" encoding="UTF-8" standalone="yes"?>
<Relationships xmlns="http://schemas.openxmlformats.org/package/2006/relationships"><Relationship Id="rId3" Type="http://schemas.openxmlformats.org/officeDocument/2006/relationships/package" Target="../embeddings/Microsoft_Excel_Worksheet23.xlsx"/><Relationship Id="rId2" Type="http://schemas.microsoft.com/office/2011/relationships/chartColorStyle" Target="colors20.xml"/><Relationship Id="rId1" Type="http://schemas.microsoft.com/office/2011/relationships/chartStyle" Target="style20.xml"/></Relationships>
</file>

<file path=ppt/charts/_rels/chart25.xml.rels><?xml version="1.0" encoding="UTF-8" standalone="yes"?>
<Relationships xmlns="http://schemas.openxmlformats.org/package/2006/relationships"><Relationship Id="rId3" Type="http://schemas.openxmlformats.org/officeDocument/2006/relationships/package" Target="../embeddings/Microsoft_Excel_Worksheet24.xlsx"/><Relationship Id="rId2" Type="http://schemas.microsoft.com/office/2011/relationships/chartColorStyle" Target="colors21.xml"/><Relationship Id="rId1" Type="http://schemas.microsoft.com/office/2011/relationships/chartStyle" Target="style21.xml"/></Relationships>
</file>

<file path=ppt/charts/_rels/chart26.xml.rels><?xml version="1.0" encoding="UTF-8" standalone="yes"?>
<Relationships xmlns="http://schemas.openxmlformats.org/package/2006/relationships"><Relationship Id="rId3" Type="http://schemas.openxmlformats.org/officeDocument/2006/relationships/package" Target="../embeddings/Microsoft_Excel_Worksheet25.xlsx"/><Relationship Id="rId2" Type="http://schemas.microsoft.com/office/2011/relationships/chartColorStyle" Target="colors22.xml"/><Relationship Id="rId1" Type="http://schemas.microsoft.com/office/2011/relationships/chartStyle" Target="style22.xml"/></Relationships>
</file>

<file path=ppt/charts/_rels/chart27.xml.rels><?xml version="1.0" encoding="UTF-8" standalone="yes"?>
<Relationships xmlns="http://schemas.openxmlformats.org/package/2006/relationships"><Relationship Id="rId3" Type="http://schemas.openxmlformats.org/officeDocument/2006/relationships/package" Target="../embeddings/Microsoft_Excel_Worksheet26.xlsx"/><Relationship Id="rId2" Type="http://schemas.microsoft.com/office/2011/relationships/chartColorStyle" Target="colors23.xml"/><Relationship Id="rId1" Type="http://schemas.microsoft.com/office/2011/relationships/chartStyle" Target="style23.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2.xml"/><Relationship Id="rId1" Type="http://schemas.microsoft.com/office/2011/relationships/chartStyle" Target="style2.xml"/></Relationships>
</file>

<file path=ppt/charts/_rels/chart4.xml.rels><?xml version="1.0" encoding="UTF-8" standalone="yes"?>
<Relationships xmlns="http://schemas.openxmlformats.org/package/2006/relationships"><Relationship Id="rId2" Type="http://schemas.openxmlformats.org/officeDocument/2006/relationships/chartUserShapes" Target="../drawings/drawing3.xml"/><Relationship Id="rId1"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3.xml"/><Relationship Id="rId1" Type="http://schemas.microsoft.com/office/2011/relationships/chartStyle" Target="style3.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4.xml"/><Relationship Id="rId1" Type="http://schemas.microsoft.com/office/2011/relationships/chartStyle" Target="style4.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5.xml"/><Relationship Id="rId1" Type="http://schemas.microsoft.com/office/2011/relationships/chartStyle" Target="style5.xml"/></Relationships>
</file>

<file path=ppt/charts/_rels/chart8.xml.rels><?xml version="1.0" encoding="UTF-8" standalone="yes"?>
<Relationships xmlns="http://schemas.openxmlformats.org/package/2006/relationships"><Relationship Id="rId2" Type="http://schemas.openxmlformats.org/officeDocument/2006/relationships/chartUserShapes" Target="../drawings/drawing4.xml"/><Relationship Id="rId1" Type="http://schemas.openxmlformats.org/officeDocument/2006/relationships/package" Target="../embeddings/Microsoft_Excel_Worksheet7.xlsx"/></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8.xlsx"/><Relationship Id="rId2" Type="http://schemas.microsoft.com/office/2011/relationships/chartColorStyle" Target="colors6.xml"/><Relationship Id="rId1" Type="http://schemas.microsoft.com/office/2011/relationships/chartStyle" Target="style6.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ja-JP" altLang="en-US" sz="1700" b="1" dirty="0"/>
              <a:t>来阪外国人観光客数の推移（</a:t>
            </a:r>
            <a:r>
              <a:rPr lang="en-US" altLang="ja-JP" sz="1700" b="1" dirty="0"/>
              <a:t>2015</a:t>
            </a:r>
            <a:r>
              <a:rPr lang="ja-JP" altLang="en-US" sz="1700" b="1" dirty="0"/>
              <a:t>年以降）</a:t>
            </a:r>
          </a:p>
        </c:rich>
      </c:tx>
      <c:layout>
        <c:manualLayout>
          <c:xMode val="edge"/>
          <c:yMode val="edge"/>
          <c:x val="0.15257599566138913"/>
          <c:y val="2.0301128071344876E-2"/>
        </c:manualLayout>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barChart>
        <c:barDir val="col"/>
        <c:grouping val="stacked"/>
        <c:varyColors val="0"/>
        <c:ser>
          <c:idx val="0"/>
          <c:order val="0"/>
          <c:tx>
            <c:strRef>
              <c:f>Sheet1!$B$1</c:f>
              <c:strCache>
                <c:ptCount val="1"/>
                <c:pt idx="0">
                  <c:v>韓国</c:v>
                </c:pt>
              </c:strCache>
            </c:strRef>
          </c:tx>
          <c:spPr>
            <a:solidFill>
              <a:schemeClr val="accent1"/>
            </a:solidFill>
            <a:ln>
              <a:noFill/>
            </a:ln>
            <a:effectLst/>
          </c:spPr>
          <c:invertIfNegative val="0"/>
          <c:cat>
            <c:strRef>
              <c:f>Sheet1!$A$2:$A$9</c:f>
              <c:strCache>
                <c:ptCount val="8"/>
                <c:pt idx="0">
                  <c:v>2015年</c:v>
                </c:pt>
                <c:pt idx="1">
                  <c:v>2016年</c:v>
                </c:pt>
                <c:pt idx="2">
                  <c:v>2017年</c:v>
                </c:pt>
                <c:pt idx="3">
                  <c:v>2018年</c:v>
                </c:pt>
                <c:pt idx="4">
                  <c:v>2019年</c:v>
                </c:pt>
                <c:pt idx="5">
                  <c:v>2023年</c:v>
                </c:pt>
                <c:pt idx="6">
                  <c:v>2024年</c:v>
                </c:pt>
                <c:pt idx="7">
                  <c:v>2025年</c:v>
                </c:pt>
              </c:strCache>
            </c:strRef>
          </c:cat>
          <c:val>
            <c:numRef>
              <c:f>Sheet1!$B$2:$B$9</c:f>
              <c:numCache>
                <c:formatCode>#,##0</c:formatCode>
                <c:ptCount val="8"/>
                <c:pt idx="0">
                  <c:v>1081</c:v>
                </c:pt>
                <c:pt idx="1">
                  <c:v>1578</c:v>
                </c:pt>
                <c:pt idx="2">
                  <c:v>2410</c:v>
                </c:pt>
                <c:pt idx="3">
                  <c:v>2386</c:v>
                </c:pt>
                <c:pt idx="4">
                  <c:v>1604</c:v>
                </c:pt>
                <c:pt idx="5">
                  <c:v>2396</c:v>
                </c:pt>
                <c:pt idx="6">
                  <c:v>2707</c:v>
                </c:pt>
              </c:numCache>
            </c:numRef>
          </c:val>
          <c:extLst>
            <c:ext xmlns:c16="http://schemas.microsoft.com/office/drawing/2014/chart" uri="{C3380CC4-5D6E-409C-BE32-E72D297353CC}">
              <c16:uniqueId val="{00000000-9125-4188-A1A0-7EA22913A439}"/>
            </c:ext>
          </c:extLst>
        </c:ser>
        <c:ser>
          <c:idx val="1"/>
          <c:order val="1"/>
          <c:tx>
            <c:strRef>
              <c:f>Sheet1!$C$1</c:f>
              <c:strCache>
                <c:ptCount val="1"/>
                <c:pt idx="0">
                  <c:v>中国</c:v>
                </c:pt>
              </c:strCache>
            </c:strRef>
          </c:tx>
          <c:spPr>
            <a:solidFill>
              <a:schemeClr val="accent2"/>
            </a:solidFill>
            <a:ln>
              <a:noFill/>
            </a:ln>
            <a:effectLst/>
          </c:spPr>
          <c:invertIfNegative val="0"/>
          <c:cat>
            <c:strRef>
              <c:f>Sheet1!$A$2:$A$9</c:f>
              <c:strCache>
                <c:ptCount val="8"/>
                <c:pt idx="0">
                  <c:v>2015年</c:v>
                </c:pt>
                <c:pt idx="1">
                  <c:v>2016年</c:v>
                </c:pt>
                <c:pt idx="2">
                  <c:v>2017年</c:v>
                </c:pt>
                <c:pt idx="3">
                  <c:v>2018年</c:v>
                </c:pt>
                <c:pt idx="4">
                  <c:v>2019年</c:v>
                </c:pt>
                <c:pt idx="5">
                  <c:v>2023年</c:v>
                </c:pt>
                <c:pt idx="6">
                  <c:v>2024年</c:v>
                </c:pt>
                <c:pt idx="7">
                  <c:v>2025年</c:v>
                </c:pt>
              </c:strCache>
            </c:strRef>
          </c:cat>
          <c:val>
            <c:numRef>
              <c:f>Sheet1!$C$2:$C$9</c:f>
              <c:numCache>
                <c:formatCode>#,##0</c:formatCode>
                <c:ptCount val="8"/>
                <c:pt idx="0">
                  <c:v>2717</c:v>
                </c:pt>
                <c:pt idx="1">
                  <c:v>3729</c:v>
                </c:pt>
                <c:pt idx="2">
                  <c:v>4024</c:v>
                </c:pt>
                <c:pt idx="3">
                  <c:v>3517</c:v>
                </c:pt>
                <c:pt idx="4">
                  <c:v>4702</c:v>
                </c:pt>
                <c:pt idx="5">
                  <c:v>1262</c:v>
                </c:pt>
                <c:pt idx="6">
                  <c:v>3764</c:v>
                </c:pt>
              </c:numCache>
            </c:numRef>
          </c:val>
          <c:extLst>
            <c:ext xmlns:c16="http://schemas.microsoft.com/office/drawing/2014/chart" uri="{C3380CC4-5D6E-409C-BE32-E72D297353CC}">
              <c16:uniqueId val="{00000001-9125-4188-A1A0-7EA22913A439}"/>
            </c:ext>
          </c:extLst>
        </c:ser>
        <c:ser>
          <c:idx val="2"/>
          <c:order val="2"/>
          <c:tx>
            <c:strRef>
              <c:f>Sheet1!$D$1</c:f>
              <c:strCache>
                <c:ptCount val="1"/>
                <c:pt idx="0">
                  <c:v>台湾</c:v>
                </c:pt>
              </c:strCache>
            </c:strRef>
          </c:tx>
          <c:spPr>
            <a:solidFill>
              <a:schemeClr val="accent3"/>
            </a:solidFill>
            <a:ln>
              <a:noFill/>
            </a:ln>
            <a:effectLst/>
          </c:spPr>
          <c:invertIfNegative val="0"/>
          <c:cat>
            <c:strRef>
              <c:f>Sheet1!$A$2:$A$9</c:f>
              <c:strCache>
                <c:ptCount val="8"/>
                <c:pt idx="0">
                  <c:v>2015年</c:v>
                </c:pt>
                <c:pt idx="1">
                  <c:v>2016年</c:v>
                </c:pt>
                <c:pt idx="2">
                  <c:v>2017年</c:v>
                </c:pt>
                <c:pt idx="3">
                  <c:v>2018年</c:v>
                </c:pt>
                <c:pt idx="4">
                  <c:v>2019年</c:v>
                </c:pt>
                <c:pt idx="5">
                  <c:v>2023年</c:v>
                </c:pt>
                <c:pt idx="6">
                  <c:v>2024年</c:v>
                </c:pt>
                <c:pt idx="7">
                  <c:v>2025年</c:v>
                </c:pt>
              </c:strCache>
            </c:strRef>
          </c:cat>
          <c:val>
            <c:numRef>
              <c:f>Sheet1!$D$2:$D$9</c:f>
              <c:numCache>
                <c:formatCode>#,##0</c:formatCode>
                <c:ptCount val="8"/>
                <c:pt idx="0">
                  <c:v>1055</c:v>
                </c:pt>
                <c:pt idx="1">
                  <c:v>1254</c:v>
                </c:pt>
                <c:pt idx="2">
                  <c:v>1400</c:v>
                </c:pt>
                <c:pt idx="3">
                  <c:v>1153</c:v>
                </c:pt>
                <c:pt idx="4">
                  <c:v>1447</c:v>
                </c:pt>
                <c:pt idx="5">
                  <c:v>1233</c:v>
                </c:pt>
                <c:pt idx="6">
                  <c:v>1612</c:v>
                </c:pt>
              </c:numCache>
            </c:numRef>
          </c:val>
          <c:extLst>
            <c:ext xmlns:c16="http://schemas.microsoft.com/office/drawing/2014/chart" uri="{C3380CC4-5D6E-409C-BE32-E72D297353CC}">
              <c16:uniqueId val="{00000002-9125-4188-A1A0-7EA22913A439}"/>
            </c:ext>
          </c:extLst>
        </c:ser>
        <c:ser>
          <c:idx val="3"/>
          <c:order val="3"/>
          <c:tx>
            <c:strRef>
              <c:f>Sheet1!$E$1</c:f>
              <c:strCache>
                <c:ptCount val="1"/>
                <c:pt idx="0">
                  <c:v>米国</c:v>
                </c:pt>
              </c:strCache>
            </c:strRef>
          </c:tx>
          <c:spPr>
            <a:solidFill>
              <a:schemeClr val="accent4"/>
            </a:solidFill>
            <a:ln>
              <a:noFill/>
            </a:ln>
            <a:effectLst/>
          </c:spPr>
          <c:invertIfNegative val="0"/>
          <c:cat>
            <c:strRef>
              <c:f>Sheet1!$A$2:$A$9</c:f>
              <c:strCache>
                <c:ptCount val="8"/>
                <c:pt idx="0">
                  <c:v>2015年</c:v>
                </c:pt>
                <c:pt idx="1">
                  <c:v>2016年</c:v>
                </c:pt>
                <c:pt idx="2">
                  <c:v>2017年</c:v>
                </c:pt>
                <c:pt idx="3">
                  <c:v>2018年</c:v>
                </c:pt>
                <c:pt idx="4">
                  <c:v>2019年</c:v>
                </c:pt>
                <c:pt idx="5">
                  <c:v>2023年</c:v>
                </c:pt>
                <c:pt idx="6">
                  <c:v>2024年</c:v>
                </c:pt>
                <c:pt idx="7">
                  <c:v>2025年</c:v>
                </c:pt>
              </c:strCache>
            </c:strRef>
          </c:cat>
          <c:val>
            <c:numRef>
              <c:f>Sheet1!$E$2:$E$9</c:f>
              <c:numCache>
                <c:formatCode>General</c:formatCode>
                <c:ptCount val="8"/>
                <c:pt idx="0">
                  <c:v>238</c:v>
                </c:pt>
                <c:pt idx="1">
                  <c:v>319</c:v>
                </c:pt>
                <c:pt idx="2">
                  <c:v>359</c:v>
                </c:pt>
                <c:pt idx="3">
                  <c:v>410</c:v>
                </c:pt>
                <c:pt idx="4">
                  <c:v>481</c:v>
                </c:pt>
                <c:pt idx="5">
                  <c:v>813</c:v>
                </c:pt>
                <c:pt idx="6">
                  <c:v>1099</c:v>
                </c:pt>
              </c:numCache>
            </c:numRef>
          </c:val>
          <c:extLst>
            <c:ext xmlns:c16="http://schemas.microsoft.com/office/drawing/2014/chart" uri="{C3380CC4-5D6E-409C-BE32-E72D297353CC}">
              <c16:uniqueId val="{00000004-9125-4188-A1A0-7EA22913A439}"/>
            </c:ext>
          </c:extLst>
        </c:ser>
        <c:ser>
          <c:idx val="4"/>
          <c:order val="4"/>
          <c:tx>
            <c:strRef>
              <c:f>Sheet1!$F$1</c:f>
              <c:strCache>
                <c:ptCount val="1"/>
                <c:pt idx="0">
                  <c:v>香港</c:v>
                </c:pt>
              </c:strCache>
            </c:strRef>
          </c:tx>
          <c:spPr>
            <a:solidFill>
              <a:schemeClr val="accent5"/>
            </a:solidFill>
            <a:ln>
              <a:noFill/>
            </a:ln>
            <a:effectLst/>
          </c:spPr>
          <c:invertIfNegative val="0"/>
          <c:cat>
            <c:strRef>
              <c:f>Sheet1!$A$2:$A$9</c:f>
              <c:strCache>
                <c:ptCount val="8"/>
                <c:pt idx="0">
                  <c:v>2015年</c:v>
                </c:pt>
                <c:pt idx="1">
                  <c:v>2016年</c:v>
                </c:pt>
                <c:pt idx="2">
                  <c:v>2017年</c:v>
                </c:pt>
                <c:pt idx="3">
                  <c:v>2018年</c:v>
                </c:pt>
                <c:pt idx="4">
                  <c:v>2019年</c:v>
                </c:pt>
                <c:pt idx="5">
                  <c:v>2023年</c:v>
                </c:pt>
                <c:pt idx="6">
                  <c:v>2024年</c:v>
                </c:pt>
                <c:pt idx="7">
                  <c:v>2025年</c:v>
                </c:pt>
              </c:strCache>
            </c:strRef>
          </c:cat>
          <c:val>
            <c:numRef>
              <c:f>Sheet1!$F$2:$F$9</c:f>
              <c:numCache>
                <c:formatCode>General</c:formatCode>
                <c:ptCount val="8"/>
                <c:pt idx="0">
                  <c:v>538</c:v>
                </c:pt>
                <c:pt idx="1">
                  <c:v>627</c:v>
                </c:pt>
                <c:pt idx="2">
                  <c:v>741</c:v>
                </c:pt>
                <c:pt idx="3">
                  <c:v>704</c:v>
                </c:pt>
                <c:pt idx="4">
                  <c:v>588</c:v>
                </c:pt>
                <c:pt idx="5">
                  <c:v>710</c:v>
                </c:pt>
                <c:pt idx="6">
                  <c:v>831</c:v>
                </c:pt>
              </c:numCache>
            </c:numRef>
          </c:val>
          <c:extLst>
            <c:ext xmlns:c16="http://schemas.microsoft.com/office/drawing/2014/chart" uri="{C3380CC4-5D6E-409C-BE32-E72D297353CC}">
              <c16:uniqueId val="{00000005-9125-4188-A1A0-7EA22913A439}"/>
            </c:ext>
          </c:extLst>
        </c:ser>
        <c:ser>
          <c:idx val="5"/>
          <c:order val="5"/>
          <c:tx>
            <c:strRef>
              <c:f>Sheet1!$G$1</c:f>
              <c:strCache>
                <c:ptCount val="1"/>
                <c:pt idx="0">
                  <c:v>その他</c:v>
                </c:pt>
              </c:strCache>
            </c:strRef>
          </c:tx>
          <c:spPr>
            <a:solidFill>
              <a:schemeClr val="accent6"/>
            </a:solidFill>
            <a:ln>
              <a:noFill/>
              <a:prstDash val="dash"/>
            </a:ln>
            <a:effectLst/>
          </c:spPr>
          <c:invertIfNegative val="0"/>
          <c:dPt>
            <c:idx val="7"/>
            <c:invertIfNegative val="0"/>
            <c:bubble3D val="0"/>
            <c:spPr>
              <a:noFill/>
              <a:ln w="25400">
                <a:solidFill>
                  <a:schemeClr val="tx1"/>
                </a:solidFill>
                <a:prstDash val="sysDash"/>
              </a:ln>
              <a:effectLst/>
            </c:spPr>
            <c:extLst>
              <c:ext xmlns:c16="http://schemas.microsoft.com/office/drawing/2014/chart" uri="{C3380CC4-5D6E-409C-BE32-E72D297353CC}">
                <c16:uniqueId val="{00000003-4085-4512-99CD-FF0FBC1E2C06}"/>
              </c:ext>
            </c:extLst>
          </c:dPt>
          <c:cat>
            <c:strRef>
              <c:f>Sheet1!$A$2:$A$9</c:f>
              <c:strCache>
                <c:ptCount val="8"/>
                <c:pt idx="0">
                  <c:v>2015年</c:v>
                </c:pt>
                <c:pt idx="1">
                  <c:v>2016年</c:v>
                </c:pt>
                <c:pt idx="2">
                  <c:v>2017年</c:v>
                </c:pt>
                <c:pt idx="3">
                  <c:v>2018年</c:v>
                </c:pt>
                <c:pt idx="4">
                  <c:v>2019年</c:v>
                </c:pt>
                <c:pt idx="5">
                  <c:v>2023年</c:v>
                </c:pt>
                <c:pt idx="6">
                  <c:v>2024年</c:v>
                </c:pt>
                <c:pt idx="7">
                  <c:v>2025年</c:v>
                </c:pt>
              </c:strCache>
            </c:strRef>
          </c:cat>
          <c:val>
            <c:numRef>
              <c:f>Sheet1!$G$2:$G$9</c:f>
              <c:numCache>
                <c:formatCode>#,##0</c:formatCode>
                <c:ptCount val="8"/>
                <c:pt idx="0">
                  <c:v>1536</c:v>
                </c:pt>
                <c:pt idx="1">
                  <c:v>1893</c:v>
                </c:pt>
                <c:pt idx="2">
                  <c:v>2180</c:v>
                </c:pt>
                <c:pt idx="3">
                  <c:v>2398</c:v>
                </c:pt>
                <c:pt idx="4">
                  <c:v>2703</c:v>
                </c:pt>
                <c:pt idx="5">
                  <c:v>3384</c:v>
                </c:pt>
                <c:pt idx="6">
                  <c:v>4578</c:v>
                </c:pt>
                <c:pt idx="7" formatCode="General">
                  <c:v>17604</c:v>
                </c:pt>
              </c:numCache>
            </c:numRef>
          </c:val>
          <c:extLst>
            <c:ext xmlns:c16="http://schemas.microsoft.com/office/drawing/2014/chart" uri="{C3380CC4-5D6E-409C-BE32-E72D297353CC}">
              <c16:uniqueId val="{00000006-9125-4188-A1A0-7EA22913A439}"/>
            </c:ext>
          </c:extLst>
        </c:ser>
        <c:dLbls>
          <c:showLegendKey val="0"/>
          <c:showVal val="0"/>
          <c:showCatName val="0"/>
          <c:showSerName val="0"/>
          <c:showPercent val="0"/>
          <c:showBubbleSize val="0"/>
        </c:dLbls>
        <c:gapWidth val="150"/>
        <c:overlap val="100"/>
        <c:axId val="1773488703"/>
        <c:axId val="1773489119"/>
      </c:barChart>
      <c:catAx>
        <c:axId val="177348870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crossAx val="1773489119"/>
        <c:crosses val="autoZero"/>
        <c:auto val="1"/>
        <c:lblAlgn val="ctr"/>
        <c:lblOffset val="100"/>
        <c:noMultiLvlLbl val="0"/>
      </c:catAx>
      <c:valAx>
        <c:axId val="1773489119"/>
        <c:scaling>
          <c:orientation val="minMax"/>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crossAx val="1773488703"/>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solidFill>
        <a:schemeClr val="tx1"/>
      </a:solidFill>
    </a:ln>
    <a:effectLst/>
  </c:spPr>
  <c:txPr>
    <a:bodyPr/>
    <a:lstStyle/>
    <a:p>
      <a:pPr>
        <a:defRPr/>
      </a:pPr>
      <a:endParaRPr lang="ja-JP"/>
    </a:p>
  </c:txPr>
  <c:externalData r:id="rId3">
    <c:autoUpdate val="0"/>
  </c:externalData>
  <c:userShapes r:id="rId4"/>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Sheet1!$B$1</c:f>
              <c:strCache>
                <c:ptCount val="1"/>
                <c:pt idx="0">
                  <c:v>1件あたりの未収金額</c:v>
                </c:pt>
              </c:strCache>
            </c:strRef>
          </c:tx>
          <c:spPr>
            <a:solidFill>
              <a:schemeClr val="accent1"/>
            </a:solidFill>
            <a:ln>
              <a:noFill/>
            </a:ln>
            <a:effectLst/>
          </c:spPr>
          <c:invertIfNegative val="0"/>
          <c:dLbls>
            <c:dLbl>
              <c:idx val="0"/>
              <c:layout>
                <c:manualLayout>
                  <c:x val="-1.9853353816251175E-17"/>
                  <c:y val="-0.19139312896694677"/>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FCD3-4DE5-A65B-37F46098CFF2}"/>
                </c:ext>
              </c:extLst>
            </c:dLbl>
            <c:dLbl>
              <c:idx val="1"/>
              <c:layout>
                <c:manualLayout>
                  <c:x val="0"/>
                  <c:y val="-0.28014254502219799"/>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FCD3-4DE5-A65B-37F46098CFF2}"/>
                </c:ext>
              </c:extLst>
            </c:dLbl>
            <c:dLbl>
              <c:idx val="2"/>
              <c:layout>
                <c:manualLayout>
                  <c:x val="0"/>
                  <c:y val="-0.11890851293058546"/>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FCD3-4DE5-A65B-37F46098CFF2}"/>
                </c:ext>
              </c:extLst>
            </c:dLbl>
            <c:dLbl>
              <c:idx val="3"/>
              <c:layout>
                <c:manualLayout>
                  <c:x val="-2.1658454360605761E-3"/>
                  <c:y val="-0.25645279203140547"/>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FCD3-4DE5-A65B-37F46098CFF2}"/>
                </c:ext>
              </c:extLst>
            </c:dLbl>
            <c:dLbl>
              <c:idx val="4"/>
              <c:layout>
                <c:manualLayout>
                  <c:x val="7.94134152650047E-17"/>
                  <c:y val="-8.5724246589739511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FCD3-4DE5-A65B-37F46098CFF2}"/>
                </c:ext>
              </c:extLst>
            </c:dLbl>
            <c:dLbl>
              <c:idx val="5"/>
              <c:layout>
                <c:manualLayout>
                  <c:x val="-2.1658454360605761E-3"/>
                  <c:y val="-0.18798830860432458"/>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FCD3-4DE5-A65B-37F46098CFF2}"/>
                </c:ext>
              </c:extLst>
            </c:dLbl>
            <c:dLbl>
              <c:idx val="6"/>
              <c:layout>
                <c:manualLayout>
                  <c:x val="-1.588268305300094E-16"/>
                  <c:y val="-7.0559508194672119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4982-476C-912C-79E53B7A7DDA}"/>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1万円以下</c:v>
                </c:pt>
                <c:pt idx="1">
                  <c:v>1万円超～
5万円以下</c:v>
                </c:pt>
                <c:pt idx="2">
                  <c:v>5万円超～
10万円以下</c:v>
                </c:pt>
                <c:pt idx="3">
                  <c:v>10万円超～
50万円以下</c:v>
                </c:pt>
                <c:pt idx="4">
                  <c:v>50万円超～
100万円以下</c:v>
                </c:pt>
                <c:pt idx="5">
                  <c:v>100万円超～
500万円以下</c:v>
                </c:pt>
                <c:pt idx="6">
                  <c:v>500万円超</c:v>
                </c:pt>
              </c:strCache>
            </c:strRef>
          </c:cat>
          <c:val>
            <c:numRef>
              <c:f>Sheet1!$B$2:$B$8</c:f>
              <c:numCache>
                <c:formatCode>General</c:formatCode>
                <c:ptCount val="7"/>
                <c:pt idx="0">
                  <c:v>5</c:v>
                </c:pt>
                <c:pt idx="1">
                  <c:v>8</c:v>
                </c:pt>
                <c:pt idx="2">
                  <c:v>3</c:v>
                </c:pt>
                <c:pt idx="3">
                  <c:v>8</c:v>
                </c:pt>
                <c:pt idx="4">
                  <c:v>2</c:v>
                </c:pt>
                <c:pt idx="5">
                  <c:v>5</c:v>
                </c:pt>
                <c:pt idx="6">
                  <c:v>1</c:v>
                </c:pt>
              </c:numCache>
            </c:numRef>
          </c:val>
          <c:extLst>
            <c:ext xmlns:c16="http://schemas.microsoft.com/office/drawing/2014/chart" uri="{C3380CC4-5D6E-409C-BE32-E72D297353CC}">
              <c16:uniqueId val="{00000000-FCD3-4DE5-A65B-37F46098CFF2}"/>
            </c:ext>
          </c:extLst>
        </c:ser>
        <c:dLbls>
          <c:dLblPos val="ctr"/>
          <c:showLegendKey val="0"/>
          <c:showVal val="1"/>
          <c:showCatName val="0"/>
          <c:showSerName val="0"/>
          <c:showPercent val="0"/>
          <c:showBubbleSize val="0"/>
        </c:dLbls>
        <c:gapWidth val="150"/>
        <c:overlap val="100"/>
        <c:axId val="1953540160"/>
        <c:axId val="1953544736"/>
      </c:barChart>
      <c:catAx>
        <c:axId val="195354016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800" b="0" i="0" u="none" strike="noStrike" kern="1200" baseline="0">
                <a:solidFill>
                  <a:schemeClr val="tx1">
                    <a:lumMod val="65000"/>
                    <a:lumOff val="35000"/>
                  </a:schemeClr>
                </a:solidFill>
                <a:latin typeface="+mn-lt"/>
                <a:ea typeface="+mn-ea"/>
                <a:cs typeface="+mn-cs"/>
              </a:defRPr>
            </a:pPr>
            <a:endParaRPr lang="ja-JP"/>
          </a:p>
        </c:txPr>
        <c:crossAx val="1953544736"/>
        <c:crosses val="autoZero"/>
        <c:auto val="1"/>
        <c:lblAlgn val="ctr"/>
        <c:lblOffset val="100"/>
        <c:noMultiLvlLbl val="0"/>
      </c:catAx>
      <c:valAx>
        <c:axId val="195354473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crossAx val="195354016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solidFill>
        <a:schemeClr val="tx1"/>
      </a:solidFill>
    </a:ln>
    <a:effectLst/>
  </c:spPr>
  <c:txPr>
    <a:bodyPr/>
    <a:lstStyle/>
    <a:p>
      <a:pPr>
        <a:defRPr/>
      </a:pPr>
      <a:endParaRPr lang="ja-JP"/>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Sheet1!$B$1</c:f>
              <c:strCache>
                <c:ptCount val="1"/>
                <c:pt idx="0">
                  <c:v>未収金発生総額</c:v>
                </c:pt>
              </c:strCache>
            </c:strRef>
          </c:tx>
          <c:spPr>
            <a:solidFill>
              <a:schemeClr val="accent1"/>
            </a:solidFill>
            <a:ln>
              <a:noFill/>
            </a:ln>
            <a:effectLst/>
          </c:spPr>
          <c:invertIfNegative val="0"/>
          <c:dLbls>
            <c:dLbl>
              <c:idx val="0"/>
              <c:layout>
                <c:manualLayout>
                  <c:x val="1.9255556415829975E-3"/>
                  <c:y val="-0.15727846337702867"/>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EB27-4D50-8868-DC81DC58EF8E}"/>
                </c:ext>
              </c:extLst>
            </c:dLbl>
            <c:dLbl>
              <c:idx val="1"/>
              <c:layout>
                <c:manualLayout>
                  <c:x val="1.9256189500312497E-3"/>
                  <c:y val="-0.1258227707016229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EB27-4D50-8868-DC81DC58EF8E}"/>
                </c:ext>
              </c:extLst>
            </c:dLbl>
            <c:dLbl>
              <c:idx val="2"/>
              <c:layout>
                <c:manualLayout>
                  <c:x val="-6.7378246252150073E-3"/>
                  <c:y val="-0.1258227707016229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EB27-4D50-8868-DC81DC58EF8E}"/>
                </c:ext>
              </c:extLst>
            </c:dLbl>
            <c:dLbl>
              <c:idx val="3"/>
              <c:layout>
                <c:manualLayout>
                  <c:x val="-2.4028942511658311E-4"/>
                  <c:y val="-0.22805377189669157"/>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EB27-4D50-8868-DC81DC58EF8E}"/>
                </c:ext>
              </c:extLst>
            </c:dLbl>
            <c:dLbl>
              <c:idx val="4"/>
              <c:layout>
                <c:manualLayout>
                  <c:x val="1.9255556415829179E-3"/>
                  <c:y val="-9.4367078026217202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EB27-4D50-8868-DC81DC58EF8E}"/>
                </c:ext>
              </c:extLst>
            </c:dLbl>
            <c:dLbl>
              <c:idx val="5"/>
              <c:layout>
                <c:manualLayout>
                  <c:x val="0"/>
                  <c:y val="-0.10223100119506867"/>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EB27-4D50-8868-DC81DC58EF8E}"/>
                </c:ext>
              </c:extLst>
            </c:dLbl>
            <c:dLbl>
              <c:idx val="6"/>
              <c:layout>
                <c:manualLayout>
                  <c:x val="0"/>
                  <c:y val="-6.2911385350811463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EB27-4D50-8868-DC81DC58EF8E}"/>
                </c:ext>
              </c:extLst>
            </c:dLbl>
            <c:spPr>
              <a:noFill/>
              <a:ln>
                <a:noFill/>
              </a:ln>
              <a:effectLst/>
            </c:spPr>
            <c:txPr>
              <a:bodyPr rot="0" spcFirstLastPara="1" vertOverflow="ellipsis" vert="horz" wrap="square" anchor="ctr" anchorCtr="1"/>
              <a:lstStyle/>
              <a:p>
                <a:pPr>
                  <a:defRPr sz="9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1万円以下</c:v>
                </c:pt>
                <c:pt idx="1">
                  <c:v>1万円超～
5万円以下</c:v>
                </c:pt>
                <c:pt idx="2">
                  <c:v>5万円超～
10万円以下</c:v>
                </c:pt>
                <c:pt idx="3">
                  <c:v>10万円超～
50万円以下</c:v>
                </c:pt>
                <c:pt idx="4">
                  <c:v>50万円超～
100万円以下</c:v>
                </c:pt>
                <c:pt idx="5">
                  <c:v>100万円超～
500万円以下</c:v>
                </c:pt>
                <c:pt idx="6">
                  <c:v>500万円超</c:v>
                </c:pt>
              </c:strCache>
            </c:strRef>
          </c:cat>
          <c:val>
            <c:numRef>
              <c:f>Sheet1!$B$2:$B$8</c:f>
              <c:numCache>
                <c:formatCode>General</c:formatCode>
                <c:ptCount val="7"/>
                <c:pt idx="0">
                  <c:v>8</c:v>
                </c:pt>
                <c:pt idx="1">
                  <c:v>5</c:v>
                </c:pt>
                <c:pt idx="2">
                  <c:v>5</c:v>
                </c:pt>
                <c:pt idx="3">
                  <c:v>11</c:v>
                </c:pt>
                <c:pt idx="4">
                  <c:v>3</c:v>
                </c:pt>
                <c:pt idx="5">
                  <c:v>5</c:v>
                </c:pt>
                <c:pt idx="6">
                  <c:v>1</c:v>
                </c:pt>
              </c:numCache>
            </c:numRef>
          </c:val>
          <c:extLst>
            <c:ext xmlns:c16="http://schemas.microsoft.com/office/drawing/2014/chart" uri="{C3380CC4-5D6E-409C-BE32-E72D297353CC}">
              <c16:uniqueId val="{00000007-EB27-4D50-8868-DC81DC58EF8E}"/>
            </c:ext>
          </c:extLst>
        </c:ser>
        <c:dLbls>
          <c:showLegendKey val="0"/>
          <c:showVal val="0"/>
          <c:showCatName val="0"/>
          <c:showSerName val="0"/>
          <c:showPercent val="0"/>
          <c:showBubbleSize val="0"/>
        </c:dLbls>
        <c:gapWidth val="150"/>
        <c:overlap val="100"/>
        <c:axId val="1946446640"/>
        <c:axId val="1946453712"/>
      </c:barChart>
      <c:catAx>
        <c:axId val="194644664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800" b="0" i="0" u="none" strike="noStrike" kern="1200" baseline="0">
                <a:solidFill>
                  <a:schemeClr val="tx1">
                    <a:lumMod val="65000"/>
                    <a:lumOff val="35000"/>
                  </a:schemeClr>
                </a:solidFill>
                <a:latin typeface="+mn-lt"/>
                <a:ea typeface="+mn-ea"/>
                <a:cs typeface="+mn-cs"/>
              </a:defRPr>
            </a:pPr>
            <a:endParaRPr lang="ja-JP"/>
          </a:p>
        </c:txPr>
        <c:crossAx val="1946453712"/>
        <c:crosses val="autoZero"/>
        <c:auto val="1"/>
        <c:lblAlgn val="ctr"/>
        <c:lblOffset val="100"/>
        <c:noMultiLvlLbl val="0"/>
      </c:catAx>
      <c:valAx>
        <c:axId val="194645371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1946446640"/>
        <c:crosses val="autoZero"/>
        <c:crossBetween val="between"/>
      </c:valAx>
      <c:spPr>
        <a:noFill/>
        <a:ln>
          <a:noFill/>
        </a:ln>
        <a:effectLst/>
      </c:spPr>
    </c:plotArea>
    <c:legend>
      <c:legendPos val="b"/>
      <c:layout>
        <c:manualLayout>
          <c:xMode val="edge"/>
          <c:yMode val="edge"/>
          <c:x val="0.39692589842493609"/>
          <c:y val="0.81061381945175448"/>
          <c:w val="0.21047972274454524"/>
          <c:h val="0.14220264153513687"/>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solidFill>
        <a:schemeClr val="tx1"/>
      </a:solidFill>
    </a:ln>
    <a:effectLst/>
  </c:spPr>
  <c:txPr>
    <a:bodyPr/>
    <a:lstStyle/>
    <a:p>
      <a:pPr>
        <a:defRPr sz="900"/>
      </a:pPr>
      <a:endParaRPr lang="ja-JP"/>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Sheet1!$B$1</c:f>
              <c:strCache>
                <c:ptCount val="1"/>
                <c:pt idx="0">
                  <c:v>未収金発生件数</c:v>
                </c:pt>
              </c:strCache>
            </c:strRef>
          </c:tx>
          <c:spPr>
            <a:solidFill>
              <a:schemeClr val="accent1"/>
            </a:solidFill>
            <a:ln>
              <a:noFill/>
            </a:ln>
            <a:effectLst/>
          </c:spPr>
          <c:invertIfNegative val="0"/>
          <c:dLbls>
            <c:dLbl>
              <c:idx val="0"/>
              <c:layout>
                <c:manualLayout>
                  <c:x val="1.9255556415829975E-3"/>
                  <c:y val="-0.24378161823439445"/>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C0F6-49A4-803E-D5CB9E25467C}"/>
                </c:ext>
              </c:extLst>
            </c:dLbl>
            <c:dLbl>
              <c:idx val="1"/>
              <c:layout>
                <c:manualLayout>
                  <c:x val="1.9256189500312497E-3"/>
                  <c:y val="-0.1258227707016229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C0F6-49A4-803E-D5CB9E25467C}"/>
                </c:ext>
              </c:extLst>
            </c:dLbl>
            <c:dLbl>
              <c:idx val="2"/>
              <c:layout>
                <c:manualLayout>
                  <c:x val="-6.7378246252150073E-3"/>
                  <c:y val="-0.1258227707016229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C0F6-49A4-803E-D5CB9E25467C}"/>
                </c:ext>
              </c:extLst>
            </c:dLbl>
            <c:dLbl>
              <c:idx val="3"/>
              <c:layout>
                <c:manualLayout>
                  <c:x val="1.9256189500312497E-3"/>
                  <c:y val="-8.6503154857365774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C0F6-49A4-803E-D5CB9E25467C}"/>
                </c:ext>
              </c:extLst>
            </c:dLbl>
            <c:dLbl>
              <c:idx val="4"/>
              <c:layout>
                <c:manualLayout>
                  <c:x val="1.9255556415829179E-3"/>
                  <c:y val="-9.4367078026217202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C0F6-49A4-803E-D5CB9E25467C}"/>
                </c:ext>
              </c:extLst>
            </c:dLbl>
            <c:dLbl>
              <c:idx val="5"/>
              <c:layout>
                <c:manualLayout>
                  <c:x val="-1.5882680344384347E-16"/>
                  <c:y val="-7.0775308519662974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8F22-45F3-B700-06CB4990A2A9}"/>
                </c:ext>
              </c:extLst>
            </c:dLbl>
            <c:dLbl>
              <c:idx val="6"/>
              <c:layout>
                <c:manualLayout>
                  <c:x val="0"/>
                  <c:y val="-6.2911385350811463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8F22-45F3-B700-06CB4990A2A9}"/>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5件以下</c:v>
                </c:pt>
                <c:pt idx="1">
                  <c:v>6～10件</c:v>
                </c:pt>
                <c:pt idx="2">
                  <c:v>11～20件</c:v>
                </c:pt>
                <c:pt idx="3">
                  <c:v>21～30件</c:v>
                </c:pt>
                <c:pt idx="4">
                  <c:v>31～50件</c:v>
                </c:pt>
                <c:pt idx="5">
                  <c:v>51～100件</c:v>
                </c:pt>
                <c:pt idx="6">
                  <c:v>101件以上</c:v>
                </c:pt>
              </c:strCache>
            </c:strRef>
          </c:cat>
          <c:val>
            <c:numRef>
              <c:f>Sheet1!$B$2:$B$8</c:f>
              <c:numCache>
                <c:formatCode>General</c:formatCode>
                <c:ptCount val="7"/>
                <c:pt idx="0">
                  <c:v>20</c:v>
                </c:pt>
                <c:pt idx="1">
                  <c:v>7</c:v>
                </c:pt>
                <c:pt idx="2">
                  <c:v>3</c:v>
                </c:pt>
                <c:pt idx="3">
                  <c:v>2</c:v>
                </c:pt>
                <c:pt idx="4">
                  <c:v>2</c:v>
                </c:pt>
                <c:pt idx="5">
                  <c:v>1</c:v>
                </c:pt>
                <c:pt idx="6">
                  <c:v>1</c:v>
                </c:pt>
              </c:numCache>
            </c:numRef>
          </c:val>
          <c:extLst>
            <c:ext xmlns:c16="http://schemas.microsoft.com/office/drawing/2014/chart" uri="{C3380CC4-5D6E-409C-BE32-E72D297353CC}">
              <c16:uniqueId val="{00000000-C0F6-49A4-803E-D5CB9E25467C}"/>
            </c:ext>
          </c:extLst>
        </c:ser>
        <c:dLbls>
          <c:showLegendKey val="0"/>
          <c:showVal val="0"/>
          <c:showCatName val="0"/>
          <c:showSerName val="0"/>
          <c:showPercent val="0"/>
          <c:showBubbleSize val="0"/>
        </c:dLbls>
        <c:gapWidth val="150"/>
        <c:overlap val="100"/>
        <c:axId val="1946446640"/>
        <c:axId val="1946453712"/>
      </c:barChart>
      <c:catAx>
        <c:axId val="194644664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1946453712"/>
        <c:crosses val="autoZero"/>
        <c:auto val="1"/>
        <c:lblAlgn val="ctr"/>
        <c:lblOffset val="100"/>
        <c:noMultiLvlLbl val="0"/>
      </c:catAx>
      <c:valAx>
        <c:axId val="194645371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crossAx val="1946446640"/>
        <c:crosses val="autoZero"/>
        <c:crossBetween val="between"/>
      </c:valAx>
      <c:spPr>
        <a:noFill/>
        <a:ln>
          <a:noFill/>
        </a:ln>
        <a:effectLst/>
      </c:spPr>
    </c:plotArea>
    <c:legend>
      <c:legendPos val="b"/>
      <c:layout>
        <c:manualLayout>
          <c:xMode val="edge"/>
          <c:yMode val="edge"/>
          <c:x val="0.39692589842493609"/>
          <c:y val="0.81061381945175448"/>
          <c:w val="0.21047972274454524"/>
          <c:h val="0.14220264153513687"/>
        </c:manualLayout>
      </c:layout>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solidFill>
        <a:schemeClr val="tx1"/>
      </a:solidFill>
    </a:ln>
    <a:effectLst/>
  </c:spPr>
  <c:txPr>
    <a:bodyPr/>
    <a:lstStyle/>
    <a:p>
      <a:pPr>
        <a:defRPr/>
      </a:pPr>
      <a:endParaRPr lang="ja-JP"/>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Sheet1!$B$1</c:f>
              <c:strCache>
                <c:ptCount val="1"/>
                <c:pt idx="0">
                  <c:v>1件あたりの未収金額</c:v>
                </c:pt>
              </c:strCache>
            </c:strRef>
          </c:tx>
          <c:spPr>
            <a:solidFill>
              <a:schemeClr val="accent1"/>
            </a:solidFill>
            <a:ln>
              <a:noFill/>
            </a:ln>
            <a:effectLst/>
          </c:spPr>
          <c:invertIfNegative val="0"/>
          <c:dLbls>
            <c:dLbl>
              <c:idx val="0"/>
              <c:layout>
                <c:manualLayout>
                  <c:x val="2.1658454360605761E-3"/>
                  <c:y val="-0.12671357978849745"/>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FCD3-4DE5-A65B-37F46098CFF2}"/>
                </c:ext>
              </c:extLst>
            </c:dLbl>
            <c:dLbl>
              <c:idx val="1"/>
              <c:layout>
                <c:manualLayout>
                  <c:x val="-2.1658454360605761E-3"/>
                  <c:y val="-0.29190246305464335"/>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FCD3-4DE5-A65B-37F46098CFF2}"/>
                </c:ext>
              </c:extLst>
            </c:dLbl>
            <c:dLbl>
              <c:idx val="2"/>
              <c:layout>
                <c:manualLayout>
                  <c:x val="-2.1658454360605761E-3"/>
                  <c:y val="-0.11890851293058546"/>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FCD3-4DE5-A65B-37F46098CFF2}"/>
                </c:ext>
              </c:extLst>
            </c:dLbl>
            <c:dLbl>
              <c:idx val="3"/>
              <c:layout>
                <c:manualLayout>
                  <c:x val="-6.4975363081817283E-3"/>
                  <c:y val="-0.26233275104762815"/>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FCD3-4DE5-A65B-37F46098CFF2}"/>
                </c:ext>
              </c:extLst>
            </c:dLbl>
            <c:dLbl>
              <c:idx val="4"/>
              <c:layout>
                <c:manualLayout>
                  <c:x val="-2.1658454360605761E-3"/>
                  <c:y val="-0.11512404167085286"/>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FCD3-4DE5-A65B-37F46098CFF2}"/>
                </c:ext>
              </c:extLst>
            </c:dLbl>
            <c:dLbl>
              <c:idx val="5"/>
              <c:layout>
                <c:manualLayout>
                  <c:x val="-1.588268305300094E-16"/>
                  <c:y val="-0.18798830860432458"/>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FCD3-4DE5-A65B-37F46098CFF2}"/>
                </c:ext>
              </c:extLst>
            </c:dLbl>
            <c:dLbl>
              <c:idx val="6"/>
              <c:layout>
                <c:manualLayout>
                  <c:x val="-1.588268305300094E-16"/>
                  <c:y val="-8.8199385243340075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6262-494F-9049-DC78A7B60A02}"/>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1万円以下</c:v>
                </c:pt>
                <c:pt idx="1">
                  <c:v>1万円超～
5万円以下</c:v>
                </c:pt>
                <c:pt idx="2">
                  <c:v>5万円超～
10万円以下</c:v>
                </c:pt>
                <c:pt idx="3">
                  <c:v>10万円超～
50万円以下</c:v>
                </c:pt>
                <c:pt idx="4">
                  <c:v>50万円超～
100万円以下</c:v>
                </c:pt>
                <c:pt idx="5">
                  <c:v>100万円超～
500万円以下</c:v>
                </c:pt>
                <c:pt idx="6">
                  <c:v>500万円超</c:v>
                </c:pt>
              </c:strCache>
            </c:strRef>
          </c:cat>
          <c:val>
            <c:numRef>
              <c:f>Sheet1!$B$2:$B$8</c:f>
              <c:numCache>
                <c:formatCode>General</c:formatCode>
                <c:ptCount val="7"/>
                <c:pt idx="0">
                  <c:v>3</c:v>
                </c:pt>
                <c:pt idx="1">
                  <c:v>8</c:v>
                </c:pt>
                <c:pt idx="2">
                  <c:v>3</c:v>
                </c:pt>
                <c:pt idx="3">
                  <c:v>8</c:v>
                </c:pt>
                <c:pt idx="4">
                  <c:v>2</c:v>
                </c:pt>
                <c:pt idx="5">
                  <c:v>5</c:v>
                </c:pt>
                <c:pt idx="6">
                  <c:v>1</c:v>
                </c:pt>
              </c:numCache>
            </c:numRef>
          </c:val>
          <c:extLst>
            <c:ext xmlns:c16="http://schemas.microsoft.com/office/drawing/2014/chart" uri="{C3380CC4-5D6E-409C-BE32-E72D297353CC}">
              <c16:uniqueId val="{00000000-FCD3-4DE5-A65B-37F46098CFF2}"/>
            </c:ext>
          </c:extLst>
        </c:ser>
        <c:dLbls>
          <c:dLblPos val="ctr"/>
          <c:showLegendKey val="0"/>
          <c:showVal val="1"/>
          <c:showCatName val="0"/>
          <c:showSerName val="0"/>
          <c:showPercent val="0"/>
          <c:showBubbleSize val="0"/>
        </c:dLbls>
        <c:gapWidth val="150"/>
        <c:overlap val="100"/>
        <c:axId val="1953540160"/>
        <c:axId val="1953544736"/>
      </c:barChart>
      <c:catAx>
        <c:axId val="195354016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800" b="0" i="0" u="none" strike="noStrike" kern="1200" baseline="0">
                <a:solidFill>
                  <a:schemeClr val="tx1">
                    <a:lumMod val="65000"/>
                    <a:lumOff val="35000"/>
                  </a:schemeClr>
                </a:solidFill>
                <a:latin typeface="+mn-lt"/>
                <a:ea typeface="+mn-ea"/>
                <a:cs typeface="+mn-cs"/>
              </a:defRPr>
            </a:pPr>
            <a:endParaRPr lang="ja-JP"/>
          </a:p>
        </c:txPr>
        <c:crossAx val="1953544736"/>
        <c:crosses val="autoZero"/>
        <c:auto val="1"/>
        <c:lblAlgn val="ctr"/>
        <c:lblOffset val="100"/>
        <c:noMultiLvlLbl val="0"/>
      </c:catAx>
      <c:valAx>
        <c:axId val="195354473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crossAx val="195354016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solidFill>
        <a:schemeClr val="tx1"/>
      </a:solidFill>
    </a:ln>
    <a:effectLst/>
  </c:spPr>
  <c:txPr>
    <a:bodyPr/>
    <a:lstStyle/>
    <a:p>
      <a:pPr>
        <a:defRPr/>
      </a:pPr>
      <a:endParaRPr lang="ja-JP"/>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Sheet1!$B$1</c:f>
              <c:strCache>
                <c:ptCount val="1"/>
                <c:pt idx="0">
                  <c:v>未収金発生総額</c:v>
                </c:pt>
              </c:strCache>
            </c:strRef>
          </c:tx>
          <c:spPr>
            <a:solidFill>
              <a:schemeClr val="accent1"/>
            </a:solidFill>
            <a:ln>
              <a:noFill/>
            </a:ln>
            <a:effectLst/>
          </c:spPr>
          <c:invertIfNegative val="0"/>
          <c:dLbls>
            <c:dLbl>
              <c:idx val="0"/>
              <c:layout>
                <c:manualLayout>
                  <c:x val="1.9255556415829975E-3"/>
                  <c:y val="-0.15727846337702867"/>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BB4E-4323-80D1-FD8990043479}"/>
                </c:ext>
              </c:extLst>
            </c:dLbl>
            <c:dLbl>
              <c:idx val="1"/>
              <c:layout>
                <c:manualLayout>
                  <c:x val="1.9256189500312497E-3"/>
                  <c:y val="-0.1258227707016229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BB4E-4323-80D1-FD8990043479}"/>
                </c:ext>
              </c:extLst>
            </c:dLbl>
            <c:dLbl>
              <c:idx val="2"/>
              <c:layout>
                <c:manualLayout>
                  <c:x val="-6.7378246252150073E-3"/>
                  <c:y val="-0.1258227707016229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BB4E-4323-80D1-FD8990043479}"/>
                </c:ext>
              </c:extLst>
            </c:dLbl>
            <c:dLbl>
              <c:idx val="3"/>
              <c:layout>
                <c:manualLayout>
                  <c:x val="-2.4028942511658311E-4"/>
                  <c:y val="-0.22805377189669157"/>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BB4E-4323-80D1-FD8990043479}"/>
                </c:ext>
              </c:extLst>
            </c:dLbl>
            <c:dLbl>
              <c:idx val="4"/>
              <c:layout>
                <c:manualLayout>
                  <c:x val="1.9255556415829179E-3"/>
                  <c:y val="-9.4367078026217202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BB4E-4323-80D1-FD8990043479}"/>
                </c:ext>
              </c:extLst>
            </c:dLbl>
            <c:dLbl>
              <c:idx val="5"/>
              <c:layout>
                <c:manualLayout>
                  <c:x val="0"/>
                  <c:y val="-0.14155061703932581"/>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BB4E-4323-80D1-FD8990043479}"/>
                </c:ext>
              </c:extLst>
            </c:dLbl>
            <c:dLbl>
              <c:idx val="6"/>
              <c:layout>
                <c:manualLayout>
                  <c:x val="0"/>
                  <c:y val="-6.2911385350811463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BB4E-4323-80D1-FD8990043479}"/>
                </c:ext>
              </c:extLst>
            </c:dLbl>
            <c:spPr>
              <a:noFill/>
              <a:ln>
                <a:noFill/>
              </a:ln>
              <a:effectLst/>
            </c:spPr>
            <c:txPr>
              <a:bodyPr rot="0" spcFirstLastPara="1" vertOverflow="ellipsis" vert="horz" wrap="square" anchor="ctr" anchorCtr="1"/>
              <a:lstStyle/>
              <a:p>
                <a:pPr>
                  <a:defRPr sz="9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1万円以下</c:v>
                </c:pt>
                <c:pt idx="1">
                  <c:v>1万円超～
5万円以下</c:v>
                </c:pt>
                <c:pt idx="2">
                  <c:v>5万円超～
10万円以下</c:v>
                </c:pt>
                <c:pt idx="3">
                  <c:v>10万円超～
50万円以下</c:v>
                </c:pt>
                <c:pt idx="4">
                  <c:v>50万円超～
100万円以下</c:v>
                </c:pt>
                <c:pt idx="5">
                  <c:v>100万円超～
500万円以下</c:v>
                </c:pt>
                <c:pt idx="6">
                  <c:v>500万円超</c:v>
                </c:pt>
              </c:strCache>
            </c:strRef>
          </c:cat>
          <c:val>
            <c:numRef>
              <c:f>Sheet1!$B$2:$B$8</c:f>
              <c:numCache>
                <c:formatCode>General</c:formatCode>
                <c:ptCount val="7"/>
                <c:pt idx="0">
                  <c:v>6</c:v>
                </c:pt>
                <c:pt idx="1">
                  <c:v>5</c:v>
                </c:pt>
                <c:pt idx="2">
                  <c:v>5</c:v>
                </c:pt>
                <c:pt idx="3">
                  <c:v>11</c:v>
                </c:pt>
                <c:pt idx="4">
                  <c:v>3</c:v>
                </c:pt>
                <c:pt idx="5">
                  <c:v>5</c:v>
                </c:pt>
                <c:pt idx="6">
                  <c:v>1</c:v>
                </c:pt>
              </c:numCache>
            </c:numRef>
          </c:val>
          <c:extLst>
            <c:ext xmlns:c16="http://schemas.microsoft.com/office/drawing/2014/chart" uri="{C3380CC4-5D6E-409C-BE32-E72D297353CC}">
              <c16:uniqueId val="{00000007-BB4E-4323-80D1-FD8990043479}"/>
            </c:ext>
          </c:extLst>
        </c:ser>
        <c:dLbls>
          <c:showLegendKey val="0"/>
          <c:showVal val="0"/>
          <c:showCatName val="0"/>
          <c:showSerName val="0"/>
          <c:showPercent val="0"/>
          <c:showBubbleSize val="0"/>
        </c:dLbls>
        <c:gapWidth val="150"/>
        <c:overlap val="100"/>
        <c:axId val="1946446640"/>
        <c:axId val="1946453712"/>
      </c:barChart>
      <c:catAx>
        <c:axId val="194644664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800" b="0" i="0" u="none" strike="noStrike" kern="1200" baseline="0">
                <a:solidFill>
                  <a:schemeClr val="tx1">
                    <a:lumMod val="65000"/>
                    <a:lumOff val="35000"/>
                  </a:schemeClr>
                </a:solidFill>
                <a:latin typeface="+mn-lt"/>
                <a:ea typeface="+mn-ea"/>
                <a:cs typeface="+mn-cs"/>
              </a:defRPr>
            </a:pPr>
            <a:endParaRPr lang="ja-JP"/>
          </a:p>
        </c:txPr>
        <c:crossAx val="1946453712"/>
        <c:crosses val="autoZero"/>
        <c:auto val="1"/>
        <c:lblAlgn val="ctr"/>
        <c:lblOffset val="100"/>
        <c:noMultiLvlLbl val="0"/>
      </c:catAx>
      <c:valAx>
        <c:axId val="194645371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1946446640"/>
        <c:crosses val="autoZero"/>
        <c:crossBetween val="between"/>
      </c:valAx>
      <c:spPr>
        <a:noFill/>
        <a:ln>
          <a:noFill/>
        </a:ln>
        <a:effectLst/>
      </c:spPr>
    </c:plotArea>
    <c:legend>
      <c:legendPos val="b"/>
      <c:layout>
        <c:manualLayout>
          <c:xMode val="edge"/>
          <c:yMode val="edge"/>
          <c:x val="0.39692589842493609"/>
          <c:y val="0.81061381945175448"/>
          <c:w val="0.21047972274454524"/>
          <c:h val="0.14220264153513687"/>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solidFill>
        <a:schemeClr val="tx1"/>
      </a:solidFill>
    </a:ln>
    <a:effectLst/>
  </c:spPr>
  <c:txPr>
    <a:bodyPr/>
    <a:lstStyle/>
    <a:p>
      <a:pPr>
        <a:defRPr sz="900"/>
      </a:pPr>
      <a:endParaRPr lang="ja-JP"/>
    </a:p>
  </c:txPr>
  <c:externalData r:id="rId3">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3"/>
    </mc:Choice>
    <mc:Fallback>
      <c:style val="3"/>
    </mc:Fallback>
  </mc:AlternateContent>
  <c:chart>
    <c:autoTitleDeleted val="1"/>
    <c:plotArea>
      <c:layout/>
      <c:pieChart>
        <c:varyColors val="1"/>
        <c:ser>
          <c:idx val="0"/>
          <c:order val="0"/>
          <c:tx>
            <c:strRef>
              <c:f>Sheet1!$B$1</c:f>
              <c:strCache>
                <c:ptCount val="1"/>
                <c:pt idx="0">
                  <c:v>売上高</c:v>
                </c:pt>
              </c:strCache>
            </c:strRef>
          </c:tx>
          <c:spPr>
            <a:ln>
              <a:solidFill>
                <a:schemeClr val="bg1">
                  <a:lumMod val="50000"/>
                </a:schemeClr>
              </a:solidFill>
            </a:ln>
          </c:spPr>
          <c:dLbls>
            <c:dLbl>
              <c:idx val="0"/>
              <c:layout>
                <c:manualLayout>
                  <c:x val="-2.1278550245831273E-4"/>
                  <c:y val="-3.9980685280264973E-2"/>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0-DC0F-4B17-926F-79487C586431}"/>
                </c:ext>
              </c:extLst>
            </c:dLbl>
            <c:dLbl>
              <c:idx val="1"/>
              <c:layout>
                <c:manualLayout>
                  <c:x val="-2.0114225371348299E-2"/>
                  <c:y val="-1.8116465334963815E-2"/>
                </c:manualLayout>
              </c:layout>
              <c:showLegendKey val="0"/>
              <c:showVal val="0"/>
              <c:showCatName val="1"/>
              <c:showSerName val="0"/>
              <c:showPercent val="1"/>
              <c:showBubbleSize val="0"/>
              <c:extLst>
                <c:ext xmlns:c15="http://schemas.microsoft.com/office/drawing/2012/chart" uri="{CE6537A1-D6FC-4f65-9D91-7224C49458BB}">
                  <c15:layout>
                    <c:manualLayout>
                      <c:w val="0.20680759150386308"/>
                      <c:h val="0.20117728494810597"/>
                    </c:manualLayout>
                  </c15:layout>
                </c:ext>
                <c:ext xmlns:c16="http://schemas.microsoft.com/office/drawing/2014/chart" uri="{C3380CC4-5D6E-409C-BE32-E72D297353CC}">
                  <c16:uniqueId val="{00000001-DC0F-4B17-926F-79487C586431}"/>
                </c:ext>
              </c:extLst>
            </c:dLbl>
            <c:dLbl>
              <c:idx val="2"/>
              <c:layout>
                <c:manualLayout>
                  <c:x val="0.14777109726594001"/>
                  <c:y val="-0.15851907168093338"/>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2-DC0F-4B17-926F-79487C586431}"/>
                </c:ext>
              </c:extLst>
            </c:dLbl>
            <c:dLbl>
              <c:idx val="3"/>
              <c:layout>
                <c:manualLayout>
                  <c:x val="-9.3666267786998263E-3"/>
                  <c:y val="0.11775702467726488"/>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3-DC0F-4B17-926F-79487C586431}"/>
                </c:ext>
              </c:extLst>
            </c:dLbl>
            <c:dLbl>
              <c:idx val="4"/>
              <c:layout>
                <c:manualLayout>
                  <c:x val="-3.0409222900028614E-2"/>
                  <c:y val="1.1651240924381903E-2"/>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2-6B9C-449E-8C68-EABFF2272763}"/>
                </c:ext>
              </c:extLst>
            </c:dLbl>
            <c:dLbl>
              <c:idx val="5"/>
              <c:layout>
                <c:manualLayout>
                  <c:x val="1.7421990843110222E-2"/>
                  <c:y val="-2.7289174092456046E-2"/>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1-6B9C-449E-8C68-EABFF2272763}"/>
                </c:ext>
              </c:extLst>
            </c:dLbl>
            <c:dLbl>
              <c:idx val="6"/>
              <c:layout>
                <c:manualLayout>
                  <c:x val="8.5127411162560757E-2"/>
                  <c:y val="0.16459022730814646"/>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0-B420-4373-B883-BDE24F21D986}"/>
                </c:ext>
              </c:extLst>
            </c:dLbl>
            <c:numFmt formatCode="0.0%" sourceLinked="0"/>
            <c:spPr>
              <a:noFill/>
              <a:ln>
                <a:noFill/>
              </a:ln>
              <a:effectLst/>
            </c:spPr>
            <c:txPr>
              <a:bodyPr/>
              <a:lstStyle/>
              <a:p>
                <a:pPr>
                  <a:defRPr sz="1000" b="1">
                    <a:latin typeface="メイリオ" panose="020B0604030504040204" pitchFamily="50" charset="-128"/>
                    <a:ea typeface="メイリオ" panose="020B0604030504040204" pitchFamily="50" charset="-128"/>
                  </a:defRPr>
                </a:pPr>
                <a:endParaRPr lang="ja-JP"/>
              </a:p>
            </c:txPr>
            <c:showLegendKey val="0"/>
            <c:showVal val="0"/>
            <c:showCatName val="1"/>
            <c:showSerName val="0"/>
            <c:showPercent val="1"/>
            <c:showBubbleSize val="0"/>
            <c:showLeaderLines val="1"/>
            <c:extLst>
              <c:ext xmlns:c15="http://schemas.microsoft.com/office/drawing/2012/chart" uri="{CE6537A1-D6FC-4f65-9D91-7224C49458BB}"/>
            </c:extLst>
          </c:dLbls>
          <c:cat>
            <c:strRef>
              <c:f>Sheet1!$A$2:$A$8</c:f>
              <c:strCache>
                <c:ptCount val="7"/>
                <c:pt idx="0">
                  <c:v>1～5名</c:v>
                </c:pt>
                <c:pt idx="1">
                  <c:v>6～10名</c:v>
                </c:pt>
                <c:pt idx="2">
                  <c:v>11～30名</c:v>
                </c:pt>
                <c:pt idx="3">
                  <c:v>31～50名</c:v>
                </c:pt>
                <c:pt idx="4">
                  <c:v>51名～</c:v>
                </c:pt>
                <c:pt idx="5">
                  <c:v>不明</c:v>
                </c:pt>
                <c:pt idx="6">
                  <c:v>無回答</c:v>
                </c:pt>
              </c:strCache>
            </c:strRef>
          </c:cat>
          <c:val>
            <c:numRef>
              <c:f>Sheet1!$B$2:$B$8</c:f>
              <c:numCache>
                <c:formatCode>General</c:formatCode>
                <c:ptCount val="7"/>
                <c:pt idx="0">
                  <c:v>45.9</c:v>
                </c:pt>
                <c:pt idx="1">
                  <c:v>6.8</c:v>
                </c:pt>
                <c:pt idx="2" formatCode="0.0">
                  <c:v>24.3</c:v>
                </c:pt>
                <c:pt idx="3">
                  <c:v>2.7</c:v>
                </c:pt>
                <c:pt idx="4">
                  <c:v>4.0999999999999996</c:v>
                </c:pt>
                <c:pt idx="5">
                  <c:v>2.7</c:v>
                </c:pt>
                <c:pt idx="6">
                  <c:v>13.5</c:v>
                </c:pt>
              </c:numCache>
            </c:numRef>
          </c:val>
          <c:extLst>
            <c:ext xmlns:c16="http://schemas.microsoft.com/office/drawing/2014/chart" uri="{C3380CC4-5D6E-409C-BE32-E72D297353CC}">
              <c16:uniqueId val="{00000004-DC0F-4B17-926F-79487C586431}"/>
            </c:ext>
          </c:extLst>
        </c:ser>
        <c:dLbls>
          <c:showLegendKey val="0"/>
          <c:showVal val="0"/>
          <c:showCatName val="1"/>
          <c:showSerName val="0"/>
          <c:showPercent val="1"/>
          <c:showBubbleSize val="0"/>
          <c:showLeaderLines val="1"/>
        </c:dLbls>
        <c:firstSliceAng val="0"/>
      </c:pieChart>
    </c:plotArea>
    <c:plotVisOnly val="1"/>
    <c:dispBlanksAs val="zero"/>
    <c:showDLblsOverMax val="0"/>
  </c:chart>
  <c:spPr>
    <a:ln>
      <a:noFill/>
    </a:ln>
  </c:spPr>
  <c:txPr>
    <a:bodyPr/>
    <a:lstStyle/>
    <a:p>
      <a:pPr>
        <a:defRPr sz="1800"/>
      </a:pPr>
      <a:endParaRPr lang="ja-JP"/>
    </a:p>
  </c:txPr>
  <c:externalData r:id="rId1">
    <c:autoUpdate val="0"/>
  </c:externalData>
  <c:userShapes r:id="rId2"/>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Sheet1!$B$1</c:f>
              <c:strCache>
                <c:ptCount val="1"/>
                <c:pt idx="0">
                  <c:v>未収金発生件数</c:v>
                </c:pt>
              </c:strCache>
            </c:strRef>
          </c:tx>
          <c:spPr>
            <a:solidFill>
              <a:schemeClr val="accent1"/>
            </a:solidFill>
            <a:ln>
              <a:noFill/>
            </a:ln>
            <a:effectLst/>
          </c:spPr>
          <c:invertIfNegative val="0"/>
          <c:dLbls>
            <c:dLbl>
              <c:idx val="0"/>
              <c:layout>
                <c:manualLayout>
                  <c:x val="1.9255556415829975E-3"/>
                  <c:y val="-0.24378161823439445"/>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C0F6-49A4-803E-D5CB9E25467C}"/>
                </c:ext>
              </c:extLst>
            </c:dLbl>
            <c:dLbl>
              <c:idx val="1"/>
              <c:layout>
                <c:manualLayout>
                  <c:x val="1.9255556415829179E-3"/>
                  <c:y val="-9.4367078026217271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C0F6-49A4-803E-D5CB9E25467C}"/>
                </c:ext>
              </c:extLst>
            </c:dLbl>
            <c:dLbl>
              <c:idx val="2"/>
              <c:layout>
                <c:manualLayout>
                  <c:x val="-6.7378246252150073E-3"/>
                  <c:y val="-3.9319615844257166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C0F6-49A4-803E-D5CB9E25467C}"/>
                </c:ext>
              </c:extLst>
            </c:dLbl>
            <c:dLbl>
              <c:idx val="3"/>
              <c:layout>
                <c:manualLayout>
                  <c:x val="0"/>
                  <c:y val="-3.9319615844257166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630A-4A64-9598-31DACC46E9CB}"/>
                </c:ext>
              </c:extLst>
            </c:dLbl>
            <c:dLbl>
              <c:idx val="4"/>
              <c:layout>
                <c:manualLayout>
                  <c:x val="2.1658450666993422E-3"/>
                  <c:y val="-5.5047462181960036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630A-4A64-9598-31DACC46E9CB}"/>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5件以下</c:v>
                </c:pt>
                <c:pt idx="1">
                  <c:v>6～10件</c:v>
                </c:pt>
                <c:pt idx="2">
                  <c:v>11～20件</c:v>
                </c:pt>
                <c:pt idx="3">
                  <c:v>21～30件</c:v>
                </c:pt>
                <c:pt idx="4">
                  <c:v>31件以上</c:v>
                </c:pt>
              </c:strCache>
            </c:strRef>
          </c:cat>
          <c:val>
            <c:numRef>
              <c:f>Sheet1!$B$2:$B$6</c:f>
              <c:numCache>
                <c:formatCode>General</c:formatCode>
                <c:ptCount val="5"/>
                <c:pt idx="0">
                  <c:v>13</c:v>
                </c:pt>
                <c:pt idx="1">
                  <c:v>2</c:v>
                </c:pt>
                <c:pt idx="2">
                  <c:v>0</c:v>
                </c:pt>
                <c:pt idx="3">
                  <c:v>0</c:v>
                </c:pt>
                <c:pt idx="4">
                  <c:v>1</c:v>
                </c:pt>
              </c:numCache>
            </c:numRef>
          </c:val>
          <c:extLst>
            <c:ext xmlns:c16="http://schemas.microsoft.com/office/drawing/2014/chart" uri="{C3380CC4-5D6E-409C-BE32-E72D297353CC}">
              <c16:uniqueId val="{00000000-C0F6-49A4-803E-D5CB9E25467C}"/>
            </c:ext>
          </c:extLst>
        </c:ser>
        <c:dLbls>
          <c:showLegendKey val="0"/>
          <c:showVal val="0"/>
          <c:showCatName val="0"/>
          <c:showSerName val="0"/>
          <c:showPercent val="0"/>
          <c:showBubbleSize val="0"/>
        </c:dLbls>
        <c:gapWidth val="150"/>
        <c:overlap val="100"/>
        <c:axId val="1946446640"/>
        <c:axId val="1946453712"/>
      </c:barChart>
      <c:catAx>
        <c:axId val="194644664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crossAx val="1946453712"/>
        <c:crosses val="autoZero"/>
        <c:auto val="1"/>
        <c:lblAlgn val="ctr"/>
        <c:lblOffset val="100"/>
        <c:noMultiLvlLbl val="0"/>
      </c:catAx>
      <c:valAx>
        <c:axId val="194645371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crossAx val="1946446640"/>
        <c:crosses val="autoZero"/>
        <c:crossBetween val="between"/>
      </c:valAx>
      <c:spPr>
        <a:noFill/>
        <a:ln>
          <a:noFill/>
        </a:ln>
        <a:effectLst/>
      </c:spPr>
    </c:plotArea>
    <c:legend>
      <c:legendPos val="b"/>
      <c:layout>
        <c:manualLayout>
          <c:xMode val="edge"/>
          <c:yMode val="edge"/>
          <c:x val="0.39692589842493609"/>
          <c:y val="0.81061381945175448"/>
          <c:w val="0.21047972274454524"/>
          <c:h val="0.14220264153513687"/>
        </c:manualLayout>
      </c:layout>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solidFill>
        <a:schemeClr val="tx1"/>
      </a:solidFill>
    </a:ln>
    <a:effectLst/>
  </c:spPr>
  <c:txPr>
    <a:bodyPr/>
    <a:lstStyle/>
    <a:p>
      <a:pPr>
        <a:defRPr/>
      </a:pPr>
      <a:endParaRPr lang="ja-JP"/>
    </a:p>
  </c:txPr>
  <c:externalData r:id="rId3">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1262150691339568E-2"/>
          <c:y val="9.3721138322550315E-2"/>
          <c:w val="0.92491354951199412"/>
          <c:h val="0.43070858491720221"/>
        </c:manualLayout>
      </c:layout>
      <c:barChart>
        <c:barDir val="col"/>
        <c:grouping val="stacked"/>
        <c:varyColors val="0"/>
        <c:ser>
          <c:idx val="0"/>
          <c:order val="0"/>
          <c:tx>
            <c:strRef>
              <c:f>Sheet1!$B$1</c:f>
              <c:strCache>
                <c:ptCount val="1"/>
                <c:pt idx="0">
                  <c:v>未収金発生総額</c:v>
                </c:pt>
              </c:strCache>
            </c:strRef>
          </c:tx>
          <c:spPr>
            <a:solidFill>
              <a:schemeClr val="accent1"/>
            </a:solidFill>
            <a:ln>
              <a:noFill/>
            </a:ln>
            <a:effectLst/>
          </c:spPr>
          <c:invertIfNegative val="0"/>
          <c:dLbls>
            <c:dLbl>
              <c:idx val="0"/>
              <c:layout>
                <c:manualLayout>
                  <c:x val="2.1658135526968652E-3"/>
                  <c:y val="-0.20564507423373371"/>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D05D-43F6-9456-A11F1729F44F}"/>
                </c:ext>
              </c:extLst>
            </c:dLbl>
            <c:dLbl>
              <c:idx val="1"/>
              <c:layout>
                <c:manualLayout>
                  <c:x val="0"/>
                  <c:y val="-0.16756265307933857"/>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D05D-43F6-9456-A11F1729F44F}"/>
                </c:ext>
              </c:extLst>
            </c:dLbl>
            <c:dLbl>
              <c:idx val="2"/>
              <c:layout>
                <c:manualLayout>
                  <c:x val="1.9955376801908593E-3"/>
                  <c:y val="-0.1142472634631854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D05D-43F6-9456-A11F1729F44F}"/>
                </c:ext>
              </c:extLst>
            </c:dLbl>
            <c:dLbl>
              <c:idx val="3"/>
              <c:layout>
                <c:manualLayout>
                  <c:x val="0"/>
                  <c:y val="-0.1142472634631854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D05D-43F6-9456-A11F1729F44F}"/>
                </c:ext>
              </c:extLst>
            </c:dLbl>
            <c:dLbl>
              <c:idx val="4"/>
              <c:layout>
                <c:manualLayout>
                  <c:x val="-2.1668372553372015E-3"/>
                  <c:y val="-0.15994616884845958"/>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D05D-43F6-9456-A11F1729F44F}"/>
                </c:ext>
              </c:extLst>
            </c:dLbl>
            <c:dLbl>
              <c:idx val="5"/>
              <c:layout>
                <c:manualLayout>
                  <c:x val="-1.588268305300094E-16"/>
                  <c:y val="-0.20564507423373377"/>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D05D-43F6-9456-A11F1729F44F}"/>
                </c:ext>
              </c:extLst>
            </c:dLbl>
            <c:dLbl>
              <c:idx val="6"/>
              <c:layout>
                <c:manualLayout>
                  <c:x val="0"/>
                  <c:y val="-0.11424726346318535"/>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1A5B-478A-86C8-30A4712EB5F4}"/>
                </c:ext>
              </c:extLst>
            </c:dLbl>
            <c:dLbl>
              <c:idx val="7"/>
              <c:layout>
                <c:manualLayout>
                  <c:x val="0"/>
                  <c:y val="-0.20564507423373377"/>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01C9-498E-A790-84A1E0518029}"/>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1万円以下</c:v>
                </c:pt>
                <c:pt idx="1">
                  <c:v>1万円超～
5万円以下</c:v>
                </c:pt>
                <c:pt idx="2">
                  <c:v>5万円超～
10万円以下</c:v>
                </c:pt>
                <c:pt idx="3">
                  <c:v>10万円超～
50万円以下</c:v>
                </c:pt>
                <c:pt idx="4">
                  <c:v>50万円超～
100万円以下</c:v>
                </c:pt>
                <c:pt idx="5">
                  <c:v>100万円超～
500万円以下</c:v>
                </c:pt>
                <c:pt idx="6">
                  <c:v>500万円超～
1000万円以下</c:v>
                </c:pt>
                <c:pt idx="7">
                  <c:v>1000万円超</c:v>
                </c:pt>
              </c:strCache>
            </c:strRef>
          </c:cat>
          <c:val>
            <c:numRef>
              <c:f>Sheet1!$B$2:$B$9</c:f>
              <c:numCache>
                <c:formatCode>General</c:formatCode>
                <c:ptCount val="8"/>
                <c:pt idx="0">
                  <c:v>3</c:v>
                </c:pt>
                <c:pt idx="1">
                  <c:v>2</c:v>
                </c:pt>
                <c:pt idx="2">
                  <c:v>1</c:v>
                </c:pt>
                <c:pt idx="3">
                  <c:v>1</c:v>
                </c:pt>
                <c:pt idx="4">
                  <c:v>2</c:v>
                </c:pt>
                <c:pt idx="5">
                  <c:v>3</c:v>
                </c:pt>
                <c:pt idx="6">
                  <c:v>1</c:v>
                </c:pt>
                <c:pt idx="7">
                  <c:v>3</c:v>
                </c:pt>
              </c:numCache>
            </c:numRef>
          </c:val>
          <c:extLst>
            <c:ext xmlns:c16="http://schemas.microsoft.com/office/drawing/2014/chart" uri="{C3380CC4-5D6E-409C-BE32-E72D297353CC}">
              <c16:uniqueId val="{00000000-D05D-43F6-9456-A11F1729F44F}"/>
            </c:ext>
          </c:extLst>
        </c:ser>
        <c:dLbls>
          <c:dLblPos val="ctr"/>
          <c:showLegendKey val="0"/>
          <c:showVal val="1"/>
          <c:showCatName val="0"/>
          <c:showSerName val="0"/>
          <c:showPercent val="0"/>
          <c:showBubbleSize val="0"/>
        </c:dLbls>
        <c:gapWidth val="150"/>
        <c:overlap val="100"/>
        <c:axId val="1823816752"/>
        <c:axId val="1823818000"/>
      </c:barChart>
      <c:catAx>
        <c:axId val="182381675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800" b="0" i="0" u="none" strike="noStrike" kern="1200" baseline="0">
                <a:solidFill>
                  <a:schemeClr val="tx1">
                    <a:lumMod val="65000"/>
                    <a:lumOff val="35000"/>
                  </a:schemeClr>
                </a:solidFill>
                <a:latin typeface="+mn-lt"/>
                <a:ea typeface="+mn-ea"/>
                <a:cs typeface="+mn-cs"/>
              </a:defRPr>
            </a:pPr>
            <a:endParaRPr lang="ja-JP"/>
          </a:p>
        </c:txPr>
        <c:crossAx val="1823818000"/>
        <c:crosses val="autoZero"/>
        <c:auto val="1"/>
        <c:lblAlgn val="ctr"/>
        <c:lblOffset val="100"/>
        <c:noMultiLvlLbl val="0"/>
      </c:catAx>
      <c:valAx>
        <c:axId val="182381800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crossAx val="182381675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solidFill>
        <a:schemeClr val="tx1"/>
      </a:solidFill>
    </a:ln>
    <a:effectLst/>
  </c:spPr>
  <c:txPr>
    <a:bodyPr/>
    <a:lstStyle/>
    <a:p>
      <a:pPr>
        <a:defRPr/>
      </a:pPr>
      <a:endParaRPr lang="ja-JP"/>
    </a:p>
  </c:txPr>
  <c:externalData r:id="rId3">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Sheet1!$B$1</c:f>
              <c:strCache>
                <c:ptCount val="1"/>
                <c:pt idx="0">
                  <c:v>1件あたりの未収金額</c:v>
                </c:pt>
              </c:strCache>
            </c:strRef>
          </c:tx>
          <c:spPr>
            <a:solidFill>
              <a:schemeClr val="accent1"/>
            </a:solidFill>
            <a:ln>
              <a:noFill/>
            </a:ln>
            <a:effectLst/>
          </c:spPr>
          <c:invertIfNegative val="0"/>
          <c:dLbls>
            <c:dLbl>
              <c:idx val="0"/>
              <c:layout>
                <c:manualLayout>
                  <c:x val="-4.4250626699500629E-6"/>
                  <c:y val="-0.1516084928831661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FCD3-4DE5-A65B-37F46098CFF2}"/>
                </c:ext>
              </c:extLst>
            </c:dLbl>
            <c:dLbl>
              <c:idx val="1"/>
              <c:layout>
                <c:manualLayout>
                  <c:x val="2.1614729195525307E-3"/>
                  <c:y val="-0.1513334774772105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FCD3-4DE5-A65B-37F46098CFF2}"/>
                </c:ext>
              </c:extLst>
            </c:dLbl>
            <c:dLbl>
              <c:idx val="2"/>
              <c:layout>
                <c:manualLayout>
                  <c:x val="2.1527929889307057E-3"/>
                  <c:y val="-0.11237388761129674"/>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FCD3-4DE5-A65B-37F46098CFF2}"/>
                </c:ext>
              </c:extLst>
            </c:dLbl>
            <c:dLbl>
              <c:idx val="3"/>
              <c:layout>
                <c:manualLayout>
                  <c:x val="0"/>
                  <c:y val="-0.15649348875562011"/>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FCD3-4DE5-A65B-37F46098CFF2}"/>
                </c:ext>
              </c:extLst>
            </c:dLbl>
            <c:dLbl>
              <c:idx val="4"/>
              <c:layout>
                <c:manualLayout>
                  <c:x val="2.1614729195525307E-3"/>
                  <c:y val="-0.15040379576818891"/>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FCD3-4DE5-A65B-37F46098CFF2}"/>
                </c:ext>
              </c:extLst>
            </c:dLbl>
            <c:dLbl>
              <c:idx val="5"/>
              <c:layout>
                <c:manualLayout>
                  <c:x val="-7.9253091511783384E-17"/>
                  <c:y val="-5.1649189607380894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FCD3-4DE5-A65B-37F46098CFF2}"/>
                </c:ext>
              </c:extLst>
            </c:dLbl>
            <c:dLbl>
              <c:idx val="6"/>
              <c:layout>
                <c:manualLayout>
                  <c:x val="0"/>
                  <c:y val="-0.1539132516219659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E436-4C3A-84AD-FCF6ECF81CB5}"/>
                </c:ext>
              </c:extLst>
            </c:dLbl>
            <c:dLbl>
              <c:idx val="7"/>
              <c:layout>
                <c:manualLayout>
                  <c:x val="0"/>
                  <c:y val="-0.26459815573002005"/>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5730-4630-AEAC-3CEE637FFB19}"/>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1万円以下</c:v>
                </c:pt>
                <c:pt idx="1">
                  <c:v>1万円超～
5万円以下</c:v>
                </c:pt>
                <c:pt idx="2">
                  <c:v>5万円超～
10万円以下</c:v>
                </c:pt>
                <c:pt idx="3">
                  <c:v>10万円超～
50万円以下</c:v>
                </c:pt>
                <c:pt idx="4">
                  <c:v>50万円超～
100万円以下</c:v>
                </c:pt>
                <c:pt idx="5">
                  <c:v>100万円超～
500万円以下</c:v>
                </c:pt>
                <c:pt idx="6">
                  <c:v>500万円超～
1000万円以下</c:v>
                </c:pt>
                <c:pt idx="7">
                  <c:v>1000万円超</c:v>
                </c:pt>
              </c:strCache>
            </c:strRef>
          </c:cat>
          <c:val>
            <c:numRef>
              <c:f>Sheet1!$B$2:$B$9</c:f>
              <c:numCache>
                <c:formatCode>General</c:formatCode>
                <c:ptCount val="8"/>
                <c:pt idx="0">
                  <c:v>2</c:v>
                </c:pt>
                <c:pt idx="1">
                  <c:v>2</c:v>
                </c:pt>
                <c:pt idx="2">
                  <c:v>1</c:v>
                </c:pt>
                <c:pt idx="3">
                  <c:v>2</c:v>
                </c:pt>
                <c:pt idx="4">
                  <c:v>2</c:v>
                </c:pt>
                <c:pt idx="5">
                  <c:v>0</c:v>
                </c:pt>
                <c:pt idx="6">
                  <c:v>2</c:v>
                </c:pt>
                <c:pt idx="7">
                  <c:v>4</c:v>
                </c:pt>
              </c:numCache>
            </c:numRef>
          </c:val>
          <c:extLst>
            <c:ext xmlns:c16="http://schemas.microsoft.com/office/drawing/2014/chart" uri="{C3380CC4-5D6E-409C-BE32-E72D297353CC}">
              <c16:uniqueId val="{00000000-FCD3-4DE5-A65B-37F46098CFF2}"/>
            </c:ext>
          </c:extLst>
        </c:ser>
        <c:dLbls>
          <c:dLblPos val="ctr"/>
          <c:showLegendKey val="0"/>
          <c:showVal val="1"/>
          <c:showCatName val="0"/>
          <c:showSerName val="0"/>
          <c:showPercent val="0"/>
          <c:showBubbleSize val="0"/>
        </c:dLbls>
        <c:gapWidth val="150"/>
        <c:overlap val="100"/>
        <c:axId val="1953540160"/>
        <c:axId val="1953544736"/>
      </c:barChart>
      <c:catAx>
        <c:axId val="195354016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800" b="0" i="0" u="none" strike="noStrike" kern="1200" baseline="0">
                <a:solidFill>
                  <a:schemeClr val="tx1">
                    <a:lumMod val="65000"/>
                    <a:lumOff val="35000"/>
                  </a:schemeClr>
                </a:solidFill>
                <a:latin typeface="+mn-lt"/>
                <a:ea typeface="+mn-ea"/>
                <a:cs typeface="+mn-cs"/>
              </a:defRPr>
            </a:pPr>
            <a:endParaRPr lang="ja-JP"/>
          </a:p>
        </c:txPr>
        <c:crossAx val="1953544736"/>
        <c:crosses val="autoZero"/>
        <c:auto val="1"/>
        <c:lblAlgn val="ctr"/>
        <c:lblOffset val="100"/>
        <c:noMultiLvlLbl val="0"/>
      </c:catAx>
      <c:valAx>
        <c:axId val="195354473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crossAx val="195354016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solidFill>
        <a:schemeClr val="tx1"/>
      </a:solidFill>
    </a:ln>
    <a:effectLst/>
  </c:spPr>
  <c:txPr>
    <a:bodyPr/>
    <a:lstStyle/>
    <a:p>
      <a:pPr>
        <a:defRPr/>
      </a:pPr>
      <a:endParaRPr lang="ja-JP"/>
    </a:p>
  </c:txPr>
  <c:externalData r:id="rId3">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Sheet1!$B$1</c:f>
              <c:strCache>
                <c:ptCount val="1"/>
                <c:pt idx="0">
                  <c:v>未収金発生件数</c:v>
                </c:pt>
              </c:strCache>
            </c:strRef>
          </c:tx>
          <c:spPr>
            <a:solidFill>
              <a:schemeClr val="accent1"/>
            </a:solidFill>
            <a:ln>
              <a:noFill/>
            </a:ln>
            <a:effectLst/>
          </c:spPr>
          <c:invertIfNegative val="0"/>
          <c:dLbls>
            <c:dLbl>
              <c:idx val="0"/>
              <c:layout>
                <c:manualLayout>
                  <c:x val="-2.4028942511650372E-4"/>
                  <c:y val="-0.2359176950655430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C0F6-49A4-803E-D5CB9E25467C}"/>
                </c:ext>
              </c:extLst>
            </c:dLbl>
            <c:dLbl>
              <c:idx val="1"/>
              <c:layout>
                <c:manualLayout>
                  <c:x val="1.9255556415829975E-3"/>
                  <c:y val="-8.6503154857365774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C0F6-49A4-803E-D5CB9E25467C}"/>
                </c:ext>
              </c:extLst>
            </c:dLbl>
            <c:dLbl>
              <c:idx val="2"/>
              <c:layout>
                <c:manualLayout>
                  <c:x val="-6.7378246252150073E-3"/>
                  <c:y val="-3.9319615844257166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C0F6-49A4-803E-D5CB9E25467C}"/>
                </c:ext>
              </c:extLst>
            </c:dLbl>
            <c:dLbl>
              <c:idx val="3"/>
              <c:layout>
                <c:manualLayout>
                  <c:x val="0"/>
                  <c:y val="-3.9319615844257166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5723-4DE5-A5E4-D53F02B8C8D6}"/>
                </c:ext>
              </c:extLst>
            </c:dLbl>
            <c:dLbl>
              <c:idx val="4"/>
              <c:layout>
                <c:manualLayout>
                  <c:x val="0"/>
                  <c:y val="-7.8639231688514416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5723-4DE5-A5E4-D53F02B8C8D6}"/>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5件以下</c:v>
                </c:pt>
                <c:pt idx="1">
                  <c:v>6～10件</c:v>
                </c:pt>
                <c:pt idx="2">
                  <c:v>11～20件</c:v>
                </c:pt>
                <c:pt idx="3">
                  <c:v>21～30件</c:v>
                </c:pt>
                <c:pt idx="4">
                  <c:v>31件以上</c:v>
                </c:pt>
              </c:strCache>
            </c:strRef>
          </c:cat>
          <c:val>
            <c:numRef>
              <c:f>Sheet1!$B$2:$B$6</c:f>
              <c:numCache>
                <c:formatCode>General</c:formatCode>
                <c:ptCount val="5"/>
                <c:pt idx="0">
                  <c:v>12</c:v>
                </c:pt>
                <c:pt idx="1">
                  <c:v>2</c:v>
                </c:pt>
                <c:pt idx="2">
                  <c:v>0</c:v>
                </c:pt>
                <c:pt idx="3">
                  <c:v>0</c:v>
                </c:pt>
                <c:pt idx="4">
                  <c:v>1</c:v>
                </c:pt>
              </c:numCache>
            </c:numRef>
          </c:val>
          <c:extLst>
            <c:ext xmlns:c16="http://schemas.microsoft.com/office/drawing/2014/chart" uri="{C3380CC4-5D6E-409C-BE32-E72D297353CC}">
              <c16:uniqueId val="{00000000-C0F6-49A4-803E-D5CB9E25467C}"/>
            </c:ext>
          </c:extLst>
        </c:ser>
        <c:dLbls>
          <c:showLegendKey val="0"/>
          <c:showVal val="0"/>
          <c:showCatName val="0"/>
          <c:showSerName val="0"/>
          <c:showPercent val="0"/>
          <c:showBubbleSize val="0"/>
        </c:dLbls>
        <c:gapWidth val="150"/>
        <c:overlap val="100"/>
        <c:axId val="1946446640"/>
        <c:axId val="1946453712"/>
      </c:barChart>
      <c:catAx>
        <c:axId val="194644664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crossAx val="1946453712"/>
        <c:crosses val="autoZero"/>
        <c:auto val="1"/>
        <c:lblAlgn val="ctr"/>
        <c:lblOffset val="100"/>
        <c:noMultiLvlLbl val="0"/>
      </c:catAx>
      <c:valAx>
        <c:axId val="194645371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crossAx val="1946446640"/>
        <c:crosses val="autoZero"/>
        <c:crossBetween val="between"/>
      </c:valAx>
      <c:spPr>
        <a:noFill/>
        <a:ln>
          <a:noFill/>
        </a:ln>
        <a:effectLst/>
      </c:spPr>
    </c:plotArea>
    <c:legend>
      <c:legendPos val="b"/>
      <c:layout>
        <c:manualLayout>
          <c:xMode val="edge"/>
          <c:yMode val="edge"/>
          <c:x val="0.39692589842493609"/>
          <c:y val="0.81061381945175448"/>
          <c:w val="0.21047972274454524"/>
          <c:h val="0.14220264153513687"/>
        </c:manualLayout>
      </c:layout>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solidFill>
        <a:schemeClr val="tx1"/>
      </a:solidFill>
    </a:ln>
    <a:effectLst/>
  </c:spPr>
  <c:txPr>
    <a:bodyPr/>
    <a:lstStyle/>
    <a:p>
      <a:pPr>
        <a:defRPr/>
      </a:pPr>
      <a:endParaRPr lang="ja-JP"/>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3"/>
    </mc:Choice>
    <mc:Fallback>
      <c:style val="3"/>
    </mc:Fallback>
  </mc:AlternateContent>
  <c:chart>
    <c:autoTitleDeleted val="1"/>
    <c:plotArea>
      <c:layout>
        <c:manualLayout>
          <c:layoutTarget val="inner"/>
          <c:xMode val="edge"/>
          <c:yMode val="edge"/>
          <c:x val="0.25868841903449286"/>
          <c:y val="0.14366752527014828"/>
          <c:w val="0.45932330957326195"/>
          <c:h val="0.8153005959257692"/>
        </c:manualLayout>
      </c:layout>
      <c:pieChart>
        <c:varyColors val="1"/>
        <c:ser>
          <c:idx val="0"/>
          <c:order val="0"/>
          <c:tx>
            <c:strRef>
              <c:f>Sheet1!$B$1</c:f>
              <c:strCache>
                <c:ptCount val="1"/>
                <c:pt idx="0">
                  <c:v>列1</c:v>
                </c:pt>
              </c:strCache>
            </c:strRef>
          </c:tx>
          <c:spPr>
            <a:solidFill>
              <a:schemeClr val="accent1"/>
            </a:solidFill>
            <a:ln>
              <a:solidFill>
                <a:schemeClr val="bg1">
                  <a:lumMod val="50000"/>
                </a:schemeClr>
              </a:solidFill>
            </a:ln>
          </c:spPr>
          <c:dPt>
            <c:idx val="0"/>
            <c:bubble3D val="0"/>
            <c:spPr>
              <a:solidFill>
                <a:schemeClr val="accent1">
                  <a:lumMod val="60000"/>
                  <a:lumOff val="40000"/>
                </a:schemeClr>
              </a:solidFill>
              <a:ln>
                <a:solidFill>
                  <a:schemeClr val="bg1">
                    <a:lumMod val="50000"/>
                  </a:schemeClr>
                </a:solidFill>
              </a:ln>
            </c:spPr>
            <c:extLst>
              <c:ext xmlns:c16="http://schemas.microsoft.com/office/drawing/2014/chart" uri="{C3380CC4-5D6E-409C-BE32-E72D297353CC}">
                <c16:uniqueId val="{00000000-F102-4742-9E5B-BB5E00E23BF4}"/>
              </c:ext>
            </c:extLst>
          </c:dPt>
          <c:dLbls>
            <c:dLbl>
              <c:idx val="0"/>
              <c:layout>
                <c:manualLayout>
                  <c:x val="-0.16382804398248937"/>
                  <c:y val="0.23265393678878754"/>
                </c:manualLayout>
              </c:layout>
              <c:numFmt formatCode="0.0%" sourceLinked="0"/>
              <c:spPr>
                <a:noFill/>
                <a:ln>
                  <a:noFill/>
                </a:ln>
                <a:effectLst/>
              </c:spPr>
              <c:txPr>
                <a:bodyPr wrap="square" lIns="38100" tIns="19050" rIns="38100" bIns="19050" anchor="ctr">
                  <a:noAutofit/>
                </a:bodyPr>
                <a:lstStyle/>
                <a:p>
                  <a:pPr>
                    <a:defRPr sz="1000" b="1">
                      <a:solidFill>
                        <a:schemeClr val="tx1"/>
                      </a:solidFill>
                    </a:defRPr>
                  </a:pPr>
                  <a:endParaRPr lang="ja-JP"/>
                </a:p>
              </c:txPr>
              <c:dLblPos val="bestFit"/>
              <c:showLegendKey val="0"/>
              <c:showVal val="0"/>
              <c:showCatName val="1"/>
              <c:showSerName val="0"/>
              <c:showPercent val="1"/>
              <c:showBubbleSize val="0"/>
              <c:separator>
</c:separator>
              <c:extLst>
                <c:ext xmlns:c15="http://schemas.microsoft.com/office/drawing/2012/chart" uri="{CE6537A1-D6FC-4f65-9D91-7224C49458BB}">
                  <c15:layout>
                    <c:manualLayout>
                      <c:w val="0.21238010082791306"/>
                      <c:h val="0.27506559999095986"/>
                    </c:manualLayout>
                  </c15:layout>
                </c:ext>
                <c:ext xmlns:c16="http://schemas.microsoft.com/office/drawing/2014/chart" uri="{C3380CC4-5D6E-409C-BE32-E72D297353CC}">
                  <c16:uniqueId val="{00000000-F102-4742-9E5B-BB5E00E23BF4}"/>
                </c:ext>
              </c:extLst>
            </c:dLbl>
            <c:dLbl>
              <c:idx val="1"/>
              <c:layout>
                <c:manualLayout>
                  <c:x val="0.21709473935464746"/>
                  <c:y val="-0.19362248809365681"/>
                </c:manualLayout>
              </c:layout>
              <c:numFmt formatCode="0.0%" sourceLinked="0"/>
              <c:spPr>
                <a:noFill/>
                <a:ln>
                  <a:noFill/>
                </a:ln>
                <a:effectLst/>
              </c:spPr>
              <c:txPr>
                <a:bodyPr wrap="square" lIns="38100" tIns="19050" rIns="38100" bIns="19050" anchor="ctr">
                  <a:noAutofit/>
                </a:bodyPr>
                <a:lstStyle/>
                <a:p>
                  <a:pPr>
                    <a:defRPr sz="1000" b="1">
                      <a:solidFill>
                        <a:schemeClr val="bg1"/>
                      </a:solidFill>
                    </a:defRPr>
                  </a:pPr>
                  <a:endParaRPr lang="ja-JP"/>
                </a:p>
              </c:txPr>
              <c:dLblPos val="bestFit"/>
              <c:showLegendKey val="0"/>
              <c:showVal val="0"/>
              <c:showCatName val="1"/>
              <c:showSerName val="0"/>
              <c:showPercent val="1"/>
              <c:showBubbleSize val="0"/>
              <c:separator>
</c:separator>
              <c:extLst>
                <c:ext xmlns:c15="http://schemas.microsoft.com/office/drawing/2012/chart" uri="{CE6537A1-D6FC-4f65-9D91-7224C49458BB}">
                  <c15:layout>
                    <c:manualLayout>
                      <c:w val="0.27884437698628872"/>
                      <c:h val="0.29300466085993548"/>
                    </c:manualLayout>
                  </c15:layout>
                </c:ext>
                <c:ext xmlns:c16="http://schemas.microsoft.com/office/drawing/2014/chart" uri="{C3380CC4-5D6E-409C-BE32-E72D297353CC}">
                  <c16:uniqueId val="{00000001-F102-4742-9E5B-BB5E00E23BF4}"/>
                </c:ext>
              </c:extLst>
            </c:dLbl>
            <c:numFmt formatCode="0.0%" sourceLinked="0"/>
            <c:spPr>
              <a:noFill/>
              <a:ln>
                <a:noFill/>
              </a:ln>
              <a:effectLst/>
            </c:spPr>
            <c:txPr>
              <a:bodyPr wrap="square" lIns="38100" tIns="19050" rIns="38100" bIns="19050" anchor="ctr">
                <a:spAutoFit/>
              </a:bodyPr>
              <a:lstStyle/>
              <a:p>
                <a:pPr>
                  <a:defRPr sz="1000" b="1">
                    <a:solidFill>
                      <a:schemeClr val="bg1"/>
                    </a:solidFill>
                  </a:defRPr>
                </a:pPr>
                <a:endParaRPr lang="ja-JP"/>
              </a:p>
            </c:txPr>
            <c:dLblPos val="bestFit"/>
            <c:showLegendKey val="0"/>
            <c:showVal val="0"/>
            <c:showCatName val="1"/>
            <c:showSerName val="0"/>
            <c:showPercent val="1"/>
            <c:showBubbleSize val="0"/>
            <c:separator>
</c:separator>
            <c:showLeaderLines val="1"/>
            <c:extLst>
              <c:ext xmlns:c15="http://schemas.microsoft.com/office/drawing/2012/chart" uri="{CE6537A1-D6FC-4f65-9D91-7224C49458BB}"/>
            </c:extLst>
          </c:dLbls>
          <c:cat>
            <c:strRef>
              <c:f>Sheet1!$A$2:$A$3</c:f>
              <c:strCache>
                <c:ptCount val="2"/>
                <c:pt idx="0">
                  <c:v>在籍している</c:v>
                </c:pt>
                <c:pt idx="1">
                  <c:v>在籍していない</c:v>
                </c:pt>
              </c:strCache>
            </c:strRef>
          </c:cat>
          <c:val>
            <c:numRef>
              <c:f>Sheet1!$B$2:$B$3</c:f>
              <c:numCache>
                <c:formatCode>General</c:formatCode>
                <c:ptCount val="2"/>
                <c:pt idx="0" formatCode="0.0;_倇">
                  <c:v>21.8</c:v>
                </c:pt>
                <c:pt idx="1">
                  <c:v>78.2</c:v>
                </c:pt>
              </c:numCache>
            </c:numRef>
          </c:val>
          <c:extLst>
            <c:ext xmlns:c16="http://schemas.microsoft.com/office/drawing/2014/chart" uri="{C3380CC4-5D6E-409C-BE32-E72D297353CC}">
              <c16:uniqueId val="{00000004-F102-4742-9E5B-BB5E00E23BF4}"/>
            </c:ext>
          </c:extLst>
        </c:ser>
        <c:dLbls>
          <c:dLblPos val="bestFit"/>
          <c:showLegendKey val="0"/>
          <c:showVal val="0"/>
          <c:showCatName val="1"/>
          <c:showSerName val="0"/>
          <c:showPercent val="0"/>
          <c:showBubbleSize val="0"/>
          <c:showLeaderLines val="1"/>
        </c:dLbls>
        <c:firstSliceAng val="0"/>
      </c:pieChart>
    </c:plotArea>
    <c:plotVisOnly val="1"/>
    <c:dispBlanksAs val="zero"/>
    <c:showDLblsOverMax val="0"/>
  </c:chart>
  <c:spPr>
    <a:ln>
      <a:noFill/>
    </a:ln>
  </c:spPr>
  <c:txPr>
    <a:bodyPr/>
    <a:lstStyle/>
    <a:p>
      <a:pPr>
        <a:defRPr sz="1800"/>
      </a:pPr>
      <a:endParaRPr lang="ja-JP"/>
    </a:p>
  </c:txPr>
  <c:externalData r:id="rId1">
    <c:autoUpdate val="0"/>
  </c:externalData>
  <c:userShapes r:id="rId2"/>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1262150691339568E-2"/>
          <c:y val="9.3721138322550315E-2"/>
          <c:w val="0.92491354951199412"/>
          <c:h val="0.43070858491720221"/>
        </c:manualLayout>
      </c:layout>
      <c:barChart>
        <c:barDir val="col"/>
        <c:grouping val="stacked"/>
        <c:varyColors val="0"/>
        <c:ser>
          <c:idx val="0"/>
          <c:order val="0"/>
          <c:tx>
            <c:strRef>
              <c:f>Sheet1!$B$1</c:f>
              <c:strCache>
                <c:ptCount val="1"/>
                <c:pt idx="0">
                  <c:v>未収金発生総額</c:v>
                </c:pt>
              </c:strCache>
            </c:strRef>
          </c:tx>
          <c:spPr>
            <a:solidFill>
              <a:schemeClr val="accent1"/>
            </a:solidFill>
            <a:ln>
              <a:noFill/>
            </a:ln>
            <a:effectLst/>
          </c:spPr>
          <c:invertIfNegative val="0"/>
          <c:dLbls>
            <c:dLbl>
              <c:idx val="0"/>
              <c:layout>
                <c:manualLayout>
                  <c:x val="2.1658454360605562E-3"/>
                  <c:y val="-0.15232968461758054"/>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D05D-43F6-9456-A11F1729F44F}"/>
                </c:ext>
              </c:extLst>
            </c:dLbl>
            <c:dLbl>
              <c:idx val="1"/>
              <c:layout>
                <c:manualLayout>
                  <c:x val="0"/>
                  <c:y val="-0.16756265307933857"/>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D05D-43F6-9456-A11F1729F44F}"/>
                </c:ext>
              </c:extLst>
            </c:dLbl>
            <c:dLbl>
              <c:idx val="2"/>
              <c:layout>
                <c:manualLayout>
                  <c:x val="1.9955376801908593E-3"/>
                  <c:y val="-0.1142472634631854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D05D-43F6-9456-A11F1729F44F}"/>
                </c:ext>
              </c:extLst>
            </c:dLbl>
            <c:dLbl>
              <c:idx val="3"/>
              <c:layout>
                <c:manualLayout>
                  <c:x val="0"/>
                  <c:y val="-0.1142472634631854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D05D-43F6-9456-A11F1729F44F}"/>
                </c:ext>
              </c:extLst>
            </c:dLbl>
            <c:dLbl>
              <c:idx val="4"/>
              <c:layout>
                <c:manualLayout>
                  <c:x val="-2.1668372553372015E-3"/>
                  <c:y val="-0.15994616884845958"/>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D05D-43F6-9456-A11F1729F44F}"/>
                </c:ext>
              </c:extLst>
            </c:dLbl>
            <c:dLbl>
              <c:idx val="5"/>
              <c:layout>
                <c:manualLayout>
                  <c:x val="-1.588268305300094E-16"/>
                  <c:y val="-0.20564507423373377"/>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D05D-43F6-9456-A11F1729F44F}"/>
                </c:ext>
              </c:extLst>
            </c:dLbl>
            <c:dLbl>
              <c:idx val="6"/>
              <c:layout>
                <c:manualLayout>
                  <c:x val="0"/>
                  <c:y val="-0.11424726346318535"/>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1A5B-478A-86C8-30A4712EB5F4}"/>
                </c:ext>
              </c:extLst>
            </c:dLbl>
            <c:dLbl>
              <c:idx val="7"/>
              <c:layout>
                <c:manualLayout>
                  <c:x val="0"/>
                  <c:y val="-0.20564507423373377"/>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E831-4FD9-9273-4C6F6665E9DE}"/>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1万円以下</c:v>
                </c:pt>
                <c:pt idx="1">
                  <c:v>1万円超～
5万円以下</c:v>
                </c:pt>
                <c:pt idx="2">
                  <c:v>5万円超～
10万円以下</c:v>
                </c:pt>
                <c:pt idx="3">
                  <c:v>10万円超～
50万円以下</c:v>
                </c:pt>
                <c:pt idx="4">
                  <c:v>50万円超～
100万円以下</c:v>
                </c:pt>
                <c:pt idx="5">
                  <c:v>100万円超～
500万円以下</c:v>
                </c:pt>
                <c:pt idx="6">
                  <c:v>500万円超～
1000万円以下</c:v>
                </c:pt>
                <c:pt idx="7">
                  <c:v>1000万円超</c:v>
                </c:pt>
              </c:strCache>
            </c:strRef>
          </c:cat>
          <c:val>
            <c:numRef>
              <c:f>Sheet1!$B$2:$B$9</c:f>
              <c:numCache>
                <c:formatCode>General</c:formatCode>
                <c:ptCount val="8"/>
                <c:pt idx="0">
                  <c:v>2</c:v>
                </c:pt>
                <c:pt idx="1">
                  <c:v>2</c:v>
                </c:pt>
                <c:pt idx="2">
                  <c:v>1</c:v>
                </c:pt>
                <c:pt idx="3">
                  <c:v>1</c:v>
                </c:pt>
                <c:pt idx="4">
                  <c:v>2</c:v>
                </c:pt>
                <c:pt idx="5">
                  <c:v>3</c:v>
                </c:pt>
                <c:pt idx="6">
                  <c:v>1</c:v>
                </c:pt>
                <c:pt idx="7">
                  <c:v>3</c:v>
                </c:pt>
              </c:numCache>
            </c:numRef>
          </c:val>
          <c:extLst>
            <c:ext xmlns:c16="http://schemas.microsoft.com/office/drawing/2014/chart" uri="{C3380CC4-5D6E-409C-BE32-E72D297353CC}">
              <c16:uniqueId val="{00000000-D05D-43F6-9456-A11F1729F44F}"/>
            </c:ext>
          </c:extLst>
        </c:ser>
        <c:dLbls>
          <c:dLblPos val="ctr"/>
          <c:showLegendKey val="0"/>
          <c:showVal val="1"/>
          <c:showCatName val="0"/>
          <c:showSerName val="0"/>
          <c:showPercent val="0"/>
          <c:showBubbleSize val="0"/>
        </c:dLbls>
        <c:gapWidth val="150"/>
        <c:overlap val="100"/>
        <c:axId val="1823816752"/>
        <c:axId val="1823818000"/>
      </c:barChart>
      <c:catAx>
        <c:axId val="182381675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800" b="0" i="0" u="none" strike="noStrike" kern="1200" baseline="0">
                <a:solidFill>
                  <a:schemeClr val="tx1">
                    <a:lumMod val="65000"/>
                    <a:lumOff val="35000"/>
                  </a:schemeClr>
                </a:solidFill>
                <a:latin typeface="+mn-lt"/>
                <a:ea typeface="+mn-ea"/>
                <a:cs typeface="+mn-cs"/>
              </a:defRPr>
            </a:pPr>
            <a:endParaRPr lang="ja-JP"/>
          </a:p>
        </c:txPr>
        <c:crossAx val="1823818000"/>
        <c:crosses val="autoZero"/>
        <c:auto val="1"/>
        <c:lblAlgn val="ctr"/>
        <c:lblOffset val="100"/>
        <c:noMultiLvlLbl val="0"/>
      </c:catAx>
      <c:valAx>
        <c:axId val="182381800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crossAx val="182381675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solidFill>
        <a:schemeClr val="tx1"/>
      </a:solidFill>
    </a:ln>
    <a:effectLst/>
  </c:spPr>
  <c:txPr>
    <a:bodyPr/>
    <a:lstStyle/>
    <a:p>
      <a:pPr>
        <a:defRPr/>
      </a:pPr>
      <a:endParaRPr lang="ja-JP"/>
    </a:p>
  </c:txPr>
  <c:externalData r:id="rId3">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Sheet1!$B$1</c:f>
              <c:strCache>
                <c:ptCount val="1"/>
                <c:pt idx="0">
                  <c:v>1件あたりの未収金額</c:v>
                </c:pt>
              </c:strCache>
            </c:strRef>
          </c:tx>
          <c:spPr>
            <a:solidFill>
              <a:schemeClr val="accent1"/>
            </a:solidFill>
            <a:ln>
              <a:noFill/>
            </a:ln>
            <a:effectLst/>
          </c:spPr>
          <c:invertIfNegative val="0"/>
          <c:dLbls>
            <c:dLbl>
              <c:idx val="0"/>
              <c:layout>
                <c:manualLayout>
                  <c:x val="-4.4250626699698766E-6"/>
                  <c:y val="-0.10456882075338479"/>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FCD3-4DE5-A65B-37F46098CFF2}"/>
                </c:ext>
              </c:extLst>
            </c:dLbl>
            <c:dLbl>
              <c:idx val="1"/>
              <c:layout>
                <c:manualLayout>
                  <c:x val="2.1614729195525307E-3"/>
                  <c:y val="-0.1513334774772105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FCD3-4DE5-A65B-37F46098CFF2}"/>
                </c:ext>
              </c:extLst>
            </c:dLbl>
            <c:dLbl>
              <c:idx val="2"/>
              <c:layout>
                <c:manualLayout>
                  <c:x val="2.1527929889307057E-3"/>
                  <c:y val="-0.11237388761129674"/>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FCD3-4DE5-A65B-37F46098CFF2}"/>
                </c:ext>
              </c:extLst>
            </c:dLbl>
            <c:dLbl>
              <c:idx val="3"/>
              <c:layout>
                <c:manualLayout>
                  <c:x val="0"/>
                  <c:y val="-0.15649348875562011"/>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FCD3-4DE5-A65B-37F46098CFF2}"/>
                </c:ext>
              </c:extLst>
            </c:dLbl>
            <c:dLbl>
              <c:idx val="4"/>
              <c:layout>
                <c:manualLayout>
                  <c:x val="2.1614729195525307E-3"/>
                  <c:y val="-0.15040379576818891"/>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FCD3-4DE5-A65B-37F46098CFF2}"/>
                </c:ext>
              </c:extLst>
            </c:dLbl>
            <c:dLbl>
              <c:idx val="5"/>
              <c:layout>
                <c:manualLayout>
                  <c:x val="2.1614729195524518E-3"/>
                  <c:y val="-5.1649189607380894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FCD3-4DE5-A65B-37F46098CFF2}"/>
                </c:ext>
              </c:extLst>
            </c:dLbl>
            <c:dLbl>
              <c:idx val="6"/>
              <c:layout>
                <c:manualLayout>
                  <c:x val="2.1614729195525307E-3"/>
                  <c:y val="-0.1539132516219659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E436-4C3A-84AD-FCF6ECF81CB5}"/>
                </c:ext>
              </c:extLst>
            </c:dLbl>
            <c:dLbl>
              <c:idx val="7"/>
              <c:layout>
                <c:manualLayout>
                  <c:x val="0"/>
                  <c:y val="-0.26459815573002005"/>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AD33-491A-90A3-9A902480A9B0}"/>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1万円以下</c:v>
                </c:pt>
                <c:pt idx="1">
                  <c:v>1万円超～
5万円以下</c:v>
                </c:pt>
                <c:pt idx="2">
                  <c:v>5万円超～
10万円以下</c:v>
                </c:pt>
                <c:pt idx="3">
                  <c:v>10万円超～
50万円以下</c:v>
                </c:pt>
                <c:pt idx="4">
                  <c:v>50万円超～
100万円以下</c:v>
                </c:pt>
                <c:pt idx="5">
                  <c:v>100万円超～
500万円以下</c:v>
                </c:pt>
                <c:pt idx="6">
                  <c:v>500万円超～
1000万円以下</c:v>
                </c:pt>
                <c:pt idx="7">
                  <c:v>1000万円超</c:v>
                </c:pt>
              </c:strCache>
            </c:strRef>
          </c:cat>
          <c:val>
            <c:numRef>
              <c:f>Sheet1!$B$2:$B$9</c:f>
              <c:numCache>
                <c:formatCode>General</c:formatCode>
                <c:ptCount val="8"/>
                <c:pt idx="0">
                  <c:v>1</c:v>
                </c:pt>
                <c:pt idx="1">
                  <c:v>2</c:v>
                </c:pt>
                <c:pt idx="2">
                  <c:v>1</c:v>
                </c:pt>
                <c:pt idx="3">
                  <c:v>2</c:v>
                </c:pt>
                <c:pt idx="4">
                  <c:v>2</c:v>
                </c:pt>
                <c:pt idx="5">
                  <c:v>0</c:v>
                </c:pt>
                <c:pt idx="6">
                  <c:v>2</c:v>
                </c:pt>
                <c:pt idx="7">
                  <c:v>4</c:v>
                </c:pt>
              </c:numCache>
            </c:numRef>
          </c:val>
          <c:extLst>
            <c:ext xmlns:c16="http://schemas.microsoft.com/office/drawing/2014/chart" uri="{C3380CC4-5D6E-409C-BE32-E72D297353CC}">
              <c16:uniqueId val="{00000000-FCD3-4DE5-A65B-37F46098CFF2}"/>
            </c:ext>
          </c:extLst>
        </c:ser>
        <c:dLbls>
          <c:dLblPos val="ctr"/>
          <c:showLegendKey val="0"/>
          <c:showVal val="1"/>
          <c:showCatName val="0"/>
          <c:showSerName val="0"/>
          <c:showPercent val="0"/>
          <c:showBubbleSize val="0"/>
        </c:dLbls>
        <c:gapWidth val="150"/>
        <c:overlap val="100"/>
        <c:axId val="1953540160"/>
        <c:axId val="1953544736"/>
      </c:barChart>
      <c:catAx>
        <c:axId val="195354016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800" b="0" i="0" u="none" strike="noStrike" kern="1200" baseline="0">
                <a:solidFill>
                  <a:schemeClr val="tx1">
                    <a:lumMod val="65000"/>
                    <a:lumOff val="35000"/>
                  </a:schemeClr>
                </a:solidFill>
                <a:latin typeface="+mn-lt"/>
                <a:ea typeface="+mn-ea"/>
                <a:cs typeface="+mn-cs"/>
              </a:defRPr>
            </a:pPr>
            <a:endParaRPr lang="ja-JP"/>
          </a:p>
        </c:txPr>
        <c:crossAx val="1953544736"/>
        <c:crosses val="autoZero"/>
        <c:auto val="1"/>
        <c:lblAlgn val="ctr"/>
        <c:lblOffset val="100"/>
        <c:noMultiLvlLbl val="0"/>
      </c:catAx>
      <c:valAx>
        <c:axId val="195354473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crossAx val="195354016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solidFill>
        <a:schemeClr val="tx1"/>
      </a:solidFill>
    </a:ln>
    <a:effectLst/>
  </c:spPr>
  <c:txPr>
    <a:bodyPr/>
    <a:lstStyle/>
    <a:p>
      <a:pPr>
        <a:defRPr/>
      </a:pPr>
      <a:endParaRPr lang="ja-JP"/>
    </a:p>
  </c:txPr>
  <c:externalData r:id="rId3">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7654573139799336"/>
          <c:y val="6.7486075182660782E-2"/>
          <c:w val="0.56847629645461917"/>
          <c:h val="0.81804148487465966"/>
        </c:manualLayout>
      </c:layout>
      <c:barChart>
        <c:barDir val="bar"/>
        <c:grouping val="stacked"/>
        <c:varyColors val="0"/>
        <c:ser>
          <c:idx val="0"/>
          <c:order val="0"/>
          <c:tx>
            <c:strRef>
              <c:f>Sheet1!$B$1</c:f>
              <c:strCache>
                <c:ptCount val="1"/>
                <c:pt idx="0">
                  <c:v>　</c:v>
                </c:pt>
              </c:strCache>
            </c:strRef>
          </c:tx>
          <c:spPr>
            <a:solidFill>
              <a:schemeClr val="accent5"/>
            </a:solidFill>
            <a:ln>
              <a:noFill/>
            </a:ln>
            <a:effectLst/>
          </c:spPr>
          <c:invertIfNegative val="0"/>
          <c:dLbls>
            <c:dLbl>
              <c:idx val="0"/>
              <c:layout>
                <c:manualLayout>
                  <c:x val="0.10751792744656918"/>
                  <c:y val="6.7710480142493186E-7"/>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DBD4-48F5-96A5-71DB66C7D35F}"/>
                </c:ext>
              </c:extLst>
            </c:dLbl>
            <c:dLbl>
              <c:idx val="1"/>
              <c:layout>
                <c:manualLayout>
                  <c:x val="6.3714145106861589E-2"/>
                  <c:y val="2.1504848493569166E-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DBD4-48F5-96A5-71DB66C7D35F}"/>
                </c:ext>
              </c:extLst>
            </c:dLbl>
            <c:dLbl>
              <c:idx val="2"/>
              <c:layout>
                <c:manualLayout>
                  <c:x val="8.6841840082489685E-2"/>
                  <c:y val="4.3002925939123202E-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DBD4-48F5-96A5-71DB66C7D35F}"/>
                </c:ext>
              </c:extLst>
            </c:dLbl>
            <c:dLbl>
              <c:idx val="3"/>
              <c:layout>
                <c:manualLayout>
                  <c:x val="0.11054227596550431"/>
                  <c:y val="3.3855240071739254E-7"/>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DBD4-48F5-96A5-71DB66C7D35F}"/>
                </c:ext>
              </c:extLst>
            </c:dLbl>
            <c:dLbl>
              <c:idx val="4"/>
              <c:layout>
                <c:manualLayout>
                  <c:x val="0.18534554274465681"/>
                  <c:y val="2.1504848493569561E-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DBD4-48F5-96A5-71DB66C7D35F}"/>
                </c:ext>
              </c:extLst>
            </c:dLbl>
            <c:dLbl>
              <c:idx val="5"/>
              <c:layout>
                <c:manualLayout>
                  <c:x val="3.9767411886014195E-2"/>
                  <c:y val="4.4198015913655599E-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DBD4-48F5-96A5-71DB66C7D35F}"/>
                </c:ext>
              </c:extLst>
            </c:dLbl>
            <c:dLbl>
              <c:idx val="6"/>
              <c:layout>
                <c:manualLayout>
                  <c:x val="0.23649535995500551"/>
                  <c:y val="2.0323300615065075E-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DBD4-48F5-96A5-71DB66C7D35F}"/>
                </c:ext>
              </c:extLst>
            </c:dLbl>
            <c:dLbl>
              <c:idx val="7"/>
              <c:layout>
                <c:manualLayout>
                  <c:x val="0.25671318428946382"/>
                  <c:y val="2.2698245706098373E-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DBD4-48F5-96A5-71DB66C7D35F}"/>
                </c:ext>
              </c:extLst>
            </c:dLbl>
            <c:dLbl>
              <c:idx val="8"/>
              <c:layout>
                <c:manualLayout>
                  <c:x val="9.6954091676040494E-2"/>
                  <c:y val="2.1504848493569561E-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DBD4-48F5-96A5-71DB66C7D35F}"/>
                </c:ext>
              </c:extLst>
            </c:dLbl>
            <c:dLbl>
              <c:idx val="9"/>
              <c:layout>
                <c:manualLayout>
                  <c:x val="3.3691179227596603E-2"/>
                  <c:y val="4.2385067807813957E-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DBD4-48F5-96A5-71DB66C7D35F}"/>
                </c:ext>
              </c:extLst>
            </c:dLbl>
            <c:dLbl>
              <c:idx val="10"/>
              <c:layout>
                <c:manualLayout>
                  <c:x val="0.18219874859392565"/>
                  <c:y val="-4.2989383843094501E-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DBD4-48F5-96A5-71DB66C7D35F}"/>
                </c:ext>
              </c:extLst>
            </c:dLbl>
            <c:spPr>
              <a:noFill/>
              <a:ln>
                <a:noFill/>
              </a:ln>
              <a:effectLst/>
            </c:spPr>
            <c:txPr>
              <a:bodyPr rot="0" spcFirstLastPara="1" vertOverflow="ellipsis" vert="horz" wrap="square" lIns="38100" tIns="19050" rIns="38100" bIns="19050" anchor="ctr" anchorCtr="1">
                <a:spAutoFit/>
              </a:bodyPr>
              <a:lstStyle/>
              <a:p>
                <a:pPr>
                  <a:defRPr sz="1400" b="1" i="0" u="none" strike="noStrike" kern="1200" spc="0" baseline="0">
                    <a:solidFill>
                      <a:schemeClr val="tx1">
                        <a:lumMod val="75000"/>
                        <a:lumOff val="25000"/>
                      </a:schemeClr>
                    </a:solidFill>
                    <a:latin typeface="+mn-lt"/>
                    <a:ea typeface="+mn-ea"/>
                    <a:cs typeface="+mn-cs"/>
                  </a:defRPr>
                </a:pPr>
                <a:endParaRPr lang="ja-JP"/>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Sheet1!$A$2:$A$12</c:f>
              <c:strCache>
                <c:ptCount val="11"/>
                <c:pt idx="0">
                  <c:v>医療費の事前説明不足</c:v>
                </c:pt>
                <c:pt idx="1">
                  <c:v>多言語対応の不備</c:v>
                </c:pt>
                <c:pt idx="2">
                  <c:v>本人確認の不備</c:v>
                </c:pt>
                <c:pt idx="3">
                  <c:v>支払い方法（クレジットカード等）の選択肢不足</c:v>
                </c:pt>
                <c:pt idx="4">
                  <c:v>前払い・保証金制度の未整備</c:v>
                </c:pt>
                <c:pt idx="5">
                  <c:v>旅行保険加入確認の不徹底</c:v>
                </c:pt>
                <c:pt idx="6">
                  <c:v>緊急時の受入れ体制優先による費用確認不足</c:v>
                </c:pt>
                <c:pt idx="7">
                  <c:v>未収金回収体制の弱さ</c:v>
                </c:pt>
                <c:pt idx="8">
                  <c:v>医療機関側の外国人患者受入れにかかる
専門知識の不足</c:v>
                </c:pt>
                <c:pt idx="9">
                  <c:v>地域連携・情報共有の不足</c:v>
                </c:pt>
                <c:pt idx="10">
                  <c:v>その他</c:v>
                </c:pt>
              </c:strCache>
            </c:strRef>
          </c:cat>
          <c:val>
            <c:numRef>
              <c:f>Sheet1!$B$2:$B$12</c:f>
              <c:numCache>
                <c:formatCode>General</c:formatCode>
                <c:ptCount val="11"/>
                <c:pt idx="0">
                  <c:v>11</c:v>
                </c:pt>
                <c:pt idx="1">
                  <c:v>7</c:v>
                </c:pt>
                <c:pt idx="2">
                  <c:v>9</c:v>
                </c:pt>
                <c:pt idx="3">
                  <c:v>11</c:v>
                </c:pt>
                <c:pt idx="4">
                  <c:v>21</c:v>
                </c:pt>
                <c:pt idx="5">
                  <c:v>4</c:v>
                </c:pt>
                <c:pt idx="6">
                  <c:v>27</c:v>
                </c:pt>
                <c:pt idx="7">
                  <c:v>30</c:v>
                </c:pt>
                <c:pt idx="8">
                  <c:v>10</c:v>
                </c:pt>
                <c:pt idx="9">
                  <c:v>3</c:v>
                </c:pt>
                <c:pt idx="10">
                  <c:v>21</c:v>
                </c:pt>
              </c:numCache>
            </c:numRef>
          </c:val>
          <c:extLst>
            <c:ext xmlns:c16="http://schemas.microsoft.com/office/drawing/2014/chart" uri="{C3380CC4-5D6E-409C-BE32-E72D297353CC}">
              <c16:uniqueId val="{00000000-8AFC-4919-9A20-729AF1E6E6E6}"/>
            </c:ext>
          </c:extLst>
        </c:ser>
        <c:dLbls>
          <c:showLegendKey val="0"/>
          <c:showVal val="0"/>
          <c:showCatName val="0"/>
          <c:showSerName val="0"/>
          <c:showPercent val="0"/>
          <c:showBubbleSize val="0"/>
        </c:dLbls>
        <c:gapWidth val="85"/>
        <c:overlap val="100"/>
        <c:axId val="2065196224"/>
        <c:axId val="2065196640"/>
      </c:barChart>
      <c:catAx>
        <c:axId val="2065196224"/>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lgn="l">
              <a:defRPr sz="1000" b="1" i="0" u="none" strike="noStrike" kern="1200" spc="0" baseline="0">
                <a:solidFill>
                  <a:schemeClr val="tx1">
                    <a:lumMod val="65000"/>
                    <a:lumOff val="35000"/>
                  </a:schemeClr>
                </a:solidFill>
                <a:latin typeface="+mn-lt"/>
                <a:ea typeface="+mn-ea"/>
                <a:cs typeface="+mn-cs"/>
              </a:defRPr>
            </a:pPr>
            <a:endParaRPr lang="ja-JP"/>
          </a:p>
        </c:txPr>
        <c:crossAx val="2065196640"/>
        <c:crosses val="autoZero"/>
        <c:auto val="1"/>
        <c:lblAlgn val="ctr"/>
        <c:lblOffset val="100"/>
        <c:tickLblSkip val="1"/>
        <c:noMultiLvlLbl val="0"/>
      </c:catAx>
      <c:valAx>
        <c:axId val="2065196640"/>
        <c:scaling>
          <c:orientation val="minMax"/>
        </c:scaling>
        <c:delete val="0"/>
        <c:axPos val="t"/>
        <c:majorGridlines>
          <c:spPr>
            <a:ln w="9525" cap="flat" cmpd="sng" algn="ctr">
              <a:solidFill>
                <a:schemeClr val="tx1">
                  <a:lumMod val="15000"/>
                  <a:lumOff val="85000"/>
                </a:schemeClr>
              </a:solidFill>
              <a:round/>
            </a:ln>
            <a:effectLst/>
          </c:spPr>
        </c:majorGridlines>
        <c:numFmt formatCode="General" sourceLinked="0"/>
        <c:majorTickMark val="none"/>
        <c:minorTickMark val="none"/>
        <c:tickLblPos val="nextTo"/>
        <c:spPr>
          <a:noFill/>
          <a:ln>
            <a:noFill/>
          </a:ln>
          <a:effectLst/>
        </c:spPr>
        <c:txPr>
          <a:bodyPr rot="-60000000" spcFirstLastPara="1" vertOverflow="ellipsis" vert="horz" wrap="square" anchor="ctr" anchorCtr="1"/>
          <a:lstStyle/>
          <a:p>
            <a:pPr>
              <a:defRPr sz="900" b="1" i="0" u="none" strike="noStrike" kern="1200" spc="0" baseline="0">
                <a:solidFill>
                  <a:schemeClr val="tx1">
                    <a:lumMod val="65000"/>
                    <a:lumOff val="35000"/>
                  </a:schemeClr>
                </a:solidFill>
                <a:latin typeface="+mn-lt"/>
                <a:ea typeface="+mn-ea"/>
                <a:cs typeface="+mn-cs"/>
              </a:defRPr>
            </a:pPr>
            <a:endParaRPr lang="ja-JP"/>
          </a:p>
        </c:txPr>
        <c:crossAx val="2065196224"/>
        <c:crosses val="autoZero"/>
        <c:crossBetween val="between"/>
      </c:valAx>
      <c:spPr>
        <a:noFill/>
        <a:ln>
          <a:solidFill>
            <a:schemeClr val="tx1"/>
          </a:solid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800" b="1" spc="0"/>
      </a:pPr>
      <a:endParaRPr lang="ja-JP"/>
    </a:p>
  </c:txPr>
  <c:externalData r:id="rId3">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7654573139799336"/>
          <c:y val="6.7486075182660782E-2"/>
          <c:w val="0.56847629645461917"/>
          <c:h val="0.81804148487465966"/>
        </c:manualLayout>
      </c:layout>
      <c:barChart>
        <c:barDir val="bar"/>
        <c:grouping val="stacked"/>
        <c:varyColors val="0"/>
        <c:ser>
          <c:idx val="0"/>
          <c:order val="0"/>
          <c:tx>
            <c:strRef>
              <c:f>Sheet1!$B$1</c:f>
              <c:strCache>
                <c:ptCount val="1"/>
                <c:pt idx="0">
                  <c:v>実施している</c:v>
                </c:pt>
              </c:strCache>
            </c:strRef>
          </c:tx>
          <c:spPr>
            <a:solidFill>
              <a:schemeClr val="accent5"/>
            </a:solidFill>
            <a:ln>
              <a:noFill/>
            </a:ln>
            <a:effectLst/>
          </c:spPr>
          <c:invertIfNegative val="0"/>
          <c:dLbls>
            <c:dLbl>
              <c:idx val="0"/>
              <c:layout>
                <c:manualLayout>
                  <c:x val="0.23717452082168414"/>
                  <c:y val="9.3021525181829297E-7"/>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DBD4-48F5-96A5-71DB66C7D35F}"/>
                </c:ext>
              </c:extLst>
            </c:dLbl>
            <c:dLbl>
              <c:idx val="1"/>
              <c:layout>
                <c:manualLayout>
                  <c:x val="0.2441583480761062"/>
                  <c:y val="9.8564057722958886E-4"/>
                </c:manualLayout>
              </c:layout>
              <c:spPr>
                <a:noFill/>
                <a:ln>
                  <a:noFill/>
                </a:ln>
                <a:effectLst/>
              </c:spPr>
              <c:txPr>
                <a:bodyPr rot="0" spcFirstLastPara="1" vertOverflow="ellipsis" vert="horz" wrap="square" lIns="38100" tIns="19050" rIns="38100" bIns="19050" anchor="ctr" anchorCtr="1">
                  <a:noAutofit/>
                </a:bodyPr>
                <a:lstStyle/>
                <a:p>
                  <a:pPr>
                    <a:defRPr sz="1100" b="1" i="0" u="none" strike="noStrike" kern="1200" spc="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extLst>
                <c:ext xmlns:c15="http://schemas.microsoft.com/office/drawing/2012/chart" uri="{CE6537A1-D6FC-4f65-9D91-7224C49458BB}">
                  <c15:layout>
                    <c:manualLayout>
                      <c:w val="5.2712456344586711E-2"/>
                      <c:h val="2.5242011001345706E-2"/>
                    </c:manualLayout>
                  </c15:layout>
                </c:ext>
                <c:ext xmlns:c16="http://schemas.microsoft.com/office/drawing/2014/chart" uri="{C3380CC4-5D6E-409C-BE32-E72D297353CC}">
                  <c16:uniqueId val="{00000001-DBD4-48F5-96A5-71DB66C7D35F}"/>
                </c:ext>
              </c:extLst>
            </c:dLbl>
            <c:dLbl>
              <c:idx val="2"/>
              <c:layout>
                <c:manualLayout>
                  <c:x val="0.15231799168293719"/>
                  <c:y val="1.5503587530154477E-7"/>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DBD4-48F5-96A5-71DB66C7D35F}"/>
                </c:ext>
              </c:extLst>
            </c:dLbl>
            <c:dLbl>
              <c:idx val="3"/>
              <c:layout>
                <c:manualLayout>
                  <c:x val="0.19866034789888751"/>
                  <c:y val="3.1007175060308954E-7"/>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DBD4-48F5-96A5-71DB66C7D35F}"/>
                </c:ext>
              </c:extLst>
            </c:dLbl>
            <c:dLbl>
              <c:idx val="4"/>
              <c:layout>
                <c:manualLayout>
                  <c:x val="0.10945266882384755"/>
                  <c:y val="3.1007175063918664E-7"/>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DBD4-48F5-96A5-71DB66C7D35F}"/>
                </c:ext>
              </c:extLst>
            </c:dLbl>
            <c:dLbl>
              <c:idx val="5"/>
              <c:layout>
                <c:manualLayout>
                  <c:x val="9.7931367426568772E-2"/>
                  <c:y val="-3.9985302599021416E-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DBD4-48F5-96A5-71DB66C7D35F}"/>
                </c:ext>
              </c:extLst>
            </c:dLbl>
            <c:dLbl>
              <c:idx val="6"/>
              <c:layout>
                <c:manualLayout>
                  <c:x val="0.1728277096911198"/>
                  <c:y val="4.0000806186551571E-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DBD4-48F5-96A5-71DB66C7D35F}"/>
                </c:ext>
              </c:extLst>
            </c:dLbl>
            <c:dLbl>
              <c:idx val="7"/>
              <c:layout>
                <c:manualLayout>
                  <c:x val="0.26576993940949456"/>
                  <c:y val="-2.0301947870736566E-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DBD4-48F5-96A5-71DB66C7D35F}"/>
                </c:ext>
              </c:extLst>
            </c:dLbl>
            <c:dLbl>
              <c:idx val="8"/>
              <c:layout>
                <c:manualLayout>
                  <c:x val="4.3703140134258481E-2"/>
                  <c:y val="4.6510762590463434E-7"/>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DBD4-48F5-96A5-71DB66C7D35F}"/>
                </c:ext>
              </c:extLst>
            </c:dLbl>
            <c:dLbl>
              <c:idx val="9"/>
              <c:layout>
                <c:manualLayout>
                  <c:x val="3.2203104996043078E-2"/>
                  <c:y val="-6.1394206619339533E-5"/>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DBD4-48F5-96A5-71DB66C7D35F}"/>
                </c:ext>
              </c:extLst>
            </c:dLbl>
            <c:dLbl>
              <c:idx val="10"/>
              <c:layout>
                <c:manualLayout>
                  <c:x val="2.4460704968857151E-2"/>
                  <c:y val="1.4891768657519986E-16"/>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DBD4-48F5-96A5-71DB66C7D35F}"/>
                </c:ext>
              </c:extLst>
            </c:dLbl>
            <c:dLbl>
              <c:idx val="11"/>
              <c:layout>
                <c:manualLayout>
                  <c:x val="1.8325159878880098E-2"/>
                  <c:y val="-1.9688005804542451E-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DBD4-48F5-96A5-71DB66C7D35F}"/>
                </c:ext>
              </c:extLst>
            </c:dLbl>
            <c:dLbl>
              <c:idx val="12"/>
              <c:layout>
                <c:manualLayout>
                  <c:x val="2.7381530742882926E-2"/>
                  <c:y val="-1.9689556163297629E-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2AAF-4226-9713-A3F57DCAB396}"/>
                </c:ext>
              </c:extLst>
            </c:dLbl>
            <c:dLbl>
              <c:idx val="13"/>
              <c:layout>
                <c:manualLayout>
                  <c:x val="2.0051271239523466E-2"/>
                  <c:y val="0"/>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2AAF-4226-9713-A3F57DCAB396}"/>
                </c:ext>
              </c:extLst>
            </c:dLbl>
            <c:dLbl>
              <c:idx val="14"/>
              <c:layout>
                <c:manualLayout>
                  <c:x val="2.0051271239523466E-2"/>
                  <c:y val="0"/>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2AAF-4226-9713-A3F57DCAB396}"/>
                </c:ext>
              </c:extLst>
            </c:dLbl>
            <c:dLbl>
              <c:idx val="15"/>
              <c:layout>
                <c:manualLayout>
                  <c:x val="0.15892079846247392"/>
                  <c:y val="-1.9689556163296185E-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2AAF-4226-9713-A3F57DCAB396}"/>
                </c:ext>
              </c:extLst>
            </c:dLbl>
            <c:spPr>
              <a:noFill/>
              <a:ln>
                <a:noFill/>
              </a:ln>
              <a:effectLst/>
            </c:spPr>
            <c:txPr>
              <a:bodyPr rot="0" spcFirstLastPara="1" vertOverflow="ellipsis" vert="horz" wrap="square" lIns="38100" tIns="19050" rIns="38100" bIns="19050" anchor="ctr" anchorCtr="1">
                <a:spAutoFit/>
              </a:bodyPr>
              <a:lstStyle/>
              <a:p>
                <a:pPr>
                  <a:defRPr sz="1100" b="1" i="0" u="none" strike="noStrike" kern="1200" spc="0" baseline="0">
                    <a:solidFill>
                      <a:schemeClr val="tx1">
                        <a:lumMod val="75000"/>
                        <a:lumOff val="25000"/>
                      </a:schemeClr>
                    </a:solidFill>
                    <a:latin typeface="+mn-lt"/>
                    <a:ea typeface="+mn-ea"/>
                    <a:cs typeface="+mn-cs"/>
                  </a:defRPr>
                </a:pPr>
                <a:endParaRPr lang="ja-JP"/>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Sheet1!$A$2:$A$17</c:f>
              <c:strCache>
                <c:ptCount val="16"/>
                <c:pt idx="0">
                  <c:v>パスポート等、身分証の確認・写しの保存</c:v>
                </c:pt>
                <c:pt idx="1">
                  <c:v>連絡先・滞在先等の確認</c:v>
                </c:pt>
                <c:pt idx="2">
                  <c:v>診療内容の事前説明</c:v>
                </c:pt>
                <c:pt idx="3">
                  <c:v>価格について事前説明</c:v>
                </c:pt>
                <c:pt idx="4">
                  <c:v>同意書・誓約書の取得</c:v>
                </c:pt>
                <c:pt idx="5">
                  <c:v>海外旅行保険など医療保険の加入有無の事前確認</c:v>
                </c:pt>
                <c:pt idx="6">
                  <c:v>支払い方法の確認</c:v>
                </c:pt>
                <c:pt idx="7">
                  <c:v>キャッシュレス決済（例：クレジットカード、
QRコード、電子マネー等）の導入</c:v>
                </c:pt>
                <c:pt idx="8">
                  <c:v>デポジット等事前支払いの対応</c:v>
                </c:pt>
                <c:pt idx="9">
                  <c:v>訪日外国人受診者に医療費不払いが
発生した場合の情報提供についての案内</c:v>
                </c:pt>
                <c:pt idx="10">
                  <c:v>医療費未収金にかかる保険・保証サービスへの加入</c:v>
                </c:pt>
                <c:pt idx="11">
                  <c:v>多言語版未収金マニュアルの作成</c:v>
                </c:pt>
                <c:pt idx="12">
                  <c:v>院内研修の実施</c:v>
                </c:pt>
                <c:pt idx="13">
                  <c:v>院外研修の参加</c:v>
                </c:pt>
                <c:pt idx="14">
                  <c:v>その他</c:v>
                </c:pt>
                <c:pt idx="15">
                  <c:v>特に取り組みをしていない、または方針を決めていない</c:v>
                </c:pt>
              </c:strCache>
            </c:strRef>
          </c:cat>
          <c:val>
            <c:numRef>
              <c:f>Sheet1!$B$2:$B$17</c:f>
              <c:numCache>
                <c:formatCode>General</c:formatCode>
                <c:ptCount val="16"/>
                <c:pt idx="0">
                  <c:v>126</c:v>
                </c:pt>
                <c:pt idx="1">
                  <c:v>130</c:v>
                </c:pt>
                <c:pt idx="2">
                  <c:v>80</c:v>
                </c:pt>
                <c:pt idx="3">
                  <c:v>103</c:v>
                </c:pt>
                <c:pt idx="4">
                  <c:v>55</c:v>
                </c:pt>
                <c:pt idx="5">
                  <c:v>49</c:v>
                </c:pt>
                <c:pt idx="6">
                  <c:v>90</c:v>
                </c:pt>
                <c:pt idx="7">
                  <c:v>141</c:v>
                </c:pt>
                <c:pt idx="8">
                  <c:v>16</c:v>
                </c:pt>
                <c:pt idx="9">
                  <c:v>12</c:v>
                </c:pt>
                <c:pt idx="10">
                  <c:v>9</c:v>
                </c:pt>
                <c:pt idx="11">
                  <c:v>3</c:v>
                </c:pt>
                <c:pt idx="12">
                  <c:v>9</c:v>
                </c:pt>
                <c:pt idx="13">
                  <c:v>4</c:v>
                </c:pt>
                <c:pt idx="14">
                  <c:v>5</c:v>
                </c:pt>
                <c:pt idx="15">
                  <c:v>83</c:v>
                </c:pt>
              </c:numCache>
            </c:numRef>
          </c:val>
          <c:extLst>
            <c:ext xmlns:c16="http://schemas.microsoft.com/office/drawing/2014/chart" uri="{C3380CC4-5D6E-409C-BE32-E72D297353CC}">
              <c16:uniqueId val="{00000000-8AFC-4919-9A20-729AF1E6E6E6}"/>
            </c:ext>
          </c:extLst>
        </c:ser>
        <c:dLbls>
          <c:showLegendKey val="0"/>
          <c:showVal val="0"/>
          <c:showCatName val="0"/>
          <c:showSerName val="0"/>
          <c:showPercent val="0"/>
          <c:showBubbleSize val="0"/>
        </c:dLbls>
        <c:gapWidth val="75"/>
        <c:overlap val="100"/>
        <c:axId val="2065196224"/>
        <c:axId val="2065196640"/>
      </c:barChart>
      <c:catAx>
        <c:axId val="2065196224"/>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lgn="l">
              <a:defRPr sz="750" b="1" i="0" u="none" strike="noStrike" kern="1200" spc="0" baseline="0">
                <a:solidFill>
                  <a:schemeClr val="tx1">
                    <a:lumMod val="65000"/>
                    <a:lumOff val="35000"/>
                  </a:schemeClr>
                </a:solidFill>
                <a:latin typeface="+mn-lt"/>
                <a:ea typeface="+mn-ea"/>
                <a:cs typeface="+mn-cs"/>
              </a:defRPr>
            </a:pPr>
            <a:endParaRPr lang="ja-JP"/>
          </a:p>
        </c:txPr>
        <c:crossAx val="2065196640"/>
        <c:crosses val="autoZero"/>
        <c:auto val="1"/>
        <c:lblAlgn val="ctr"/>
        <c:lblOffset val="100"/>
        <c:tickLblSkip val="1"/>
        <c:noMultiLvlLbl val="0"/>
      </c:catAx>
      <c:valAx>
        <c:axId val="2065196640"/>
        <c:scaling>
          <c:orientation val="minMax"/>
        </c:scaling>
        <c:delete val="0"/>
        <c:axPos val="t"/>
        <c:majorGridlines>
          <c:spPr>
            <a:ln w="9525" cap="flat" cmpd="sng" algn="ctr">
              <a:solidFill>
                <a:schemeClr val="tx1">
                  <a:lumMod val="15000"/>
                  <a:lumOff val="85000"/>
                </a:schemeClr>
              </a:solidFill>
              <a:round/>
            </a:ln>
            <a:effectLst/>
          </c:spPr>
        </c:majorGridlines>
        <c:numFmt formatCode="General" sourceLinked="0"/>
        <c:majorTickMark val="none"/>
        <c:minorTickMark val="none"/>
        <c:tickLblPos val="nextTo"/>
        <c:spPr>
          <a:noFill/>
          <a:ln>
            <a:noFill/>
          </a:ln>
          <a:effectLst/>
        </c:spPr>
        <c:txPr>
          <a:bodyPr rot="-60000000" spcFirstLastPara="1" vertOverflow="ellipsis" vert="horz" wrap="square" anchor="ctr" anchorCtr="1"/>
          <a:lstStyle/>
          <a:p>
            <a:pPr>
              <a:defRPr sz="900" b="1" i="0" u="none" strike="noStrike" kern="1200" spc="0" baseline="0">
                <a:solidFill>
                  <a:schemeClr val="tx1">
                    <a:lumMod val="65000"/>
                    <a:lumOff val="35000"/>
                  </a:schemeClr>
                </a:solidFill>
                <a:latin typeface="+mn-lt"/>
                <a:ea typeface="+mn-ea"/>
                <a:cs typeface="+mn-cs"/>
              </a:defRPr>
            </a:pPr>
            <a:endParaRPr lang="ja-JP"/>
          </a:p>
        </c:txPr>
        <c:crossAx val="2065196224"/>
        <c:crosses val="autoZero"/>
        <c:crossBetween val="between"/>
      </c:valAx>
      <c:spPr>
        <a:noFill/>
        <a:ln>
          <a:solidFill>
            <a:schemeClr val="tx1"/>
          </a:solid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800" b="1" spc="0"/>
      </a:pPr>
      <a:endParaRPr lang="ja-JP"/>
    </a:p>
  </c:txPr>
  <c:externalData r:id="rId3">
    <c:autoUpdate val="0"/>
  </c:externalData>
</c:chartSpace>
</file>

<file path=ppt/charts/chart2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percentStacked"/>
        <c:varyColors val="0"/>
        <c:ser>
          <c:idx val="0"/>
          <c:order val="0"/>
          <c:tx>
            <c:strRef>
              <c:f>Sheet1!$B$1</c:f>
              <c:strCache>
                <c:ptCount val="1"/>
                <c:pt idx="0">
                  <c:v>加入を検討している</c:v>
                </c:pt>
              </c:strCache>
            </c:strRef>
          </c:tx>
          <c:spPr>
            <a:solidFill>
              <a:srgbClr val="00B0F0"/>
            </a:solidFill>
            <a:ln>
              <a:noFill/>
            </a:ln>
            <a:effectLst/>
          </c:spPr>
          <c:invertIfNegative val="0"/>
          <c:dLbls>
            <c:numFmt formatCode="0.0%" sourceLinked="0"/>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c:f>
              <c:numCache>
                <c:formatCode>General</c:formatCode>
                <c:ptCount val="1"/>
              </c:numCache>
            </c:numRef>
          </c:cat>
          <c:val>
            <c:numRef>
              <c:f>Sheet1!$B$2</c:f>
              <c:numCache>
                <c:formatCode>General</c:formatCode>
                <c:ptCount val="1"/>
                <c:pt idx="0">
                  <c:v>5.3999999999999999E-2</c:v>
                </c:pt>
              </c:numCache>
            </c:numRef>
          </c:val>
          <c:extLst>
            <c:ext xmlns:c16="http://schemas.microsoft.com/office/drawing/2014/chart" uri="{C3380CC4-5D6E-409C-BE32-E72D297353CC}">
              <c16:uniqueId val="{00000000-6EB8-4CEF-BF33-DB6141380D85}"/>
            </c:ext>
          </c:extLst>
        </c:ser>
        <c:ser>
          <c:idx val="1"/>
          <c:order val="1"/>
          <c:tx>
            <c:strRef>
              <c:f>Sheet1!$C$1</c:f>
              <c:strCache>
                <c:ptCount val="1"/>
                <c:pt idx="0">
                  <c:v>加入を検討していない</c:v>
                </c:pt>
              </c:strCache>
            </c:strRef>
          </c:tx>
          <c:spPr>
            <a:solidFill>
              <a:schemeClr val="accent6">
                <a:lumMod val="40000"/>
                <a:lumOff val="60000"/>
              </a:schemeClr>
            </a:solidFill>
            <a:ln>
              <a:noFill/>
            </a:ln>
            <a:effectLst/>
          </c:spPr>
          <c:invertIfNegative val="0"/>
          <c:dLbls>
            <c:numFmt formatCode="0.0%" sourceLinked="0"/>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c:f>
              <c:numCache>
                <c:formatCode>General</c:formatCode>
                <c:ptCount val="1"/>
              </c:numCache>
            </c:numRef>
          </c:cat>
          <c:val>
            <c:numRef>
              <c:f>Sheet1!$C$2</c:f>
              <c:numCache>
                <c:formatCode>General</c:formatCode>
                <c:ptCount val="1"/>
                <c:pt idx="0">
                  <c:v>0.66700000000000004</c:v>
                </c:pt>
              </c:numCache>
            </c:numRef>
          </c:val>
          <c:extLst>
            <c:ext xmlns:c16="http://schemas.microsoft.com/office/drawing/2014/chart" uri="{C3380CC4-5D6E-409C-BE32-E72D297353CC}">
              <c16:uniqueId val="{00000001-6EB8-4CEF-BF33-DB6141380D85}"/>
            </c:ext>
          </c:extLst>
        </c:ser>
        <c:ser>
          <c:idx val="2"/>
          <c:order val="2"/>
          <c:tx>
            <c:strRef>
              <c:f>Sheet1!$D$1</c:f>
              <c:strCache>
                <c:ptCount val="1"/>
                <c:pt idx="0">
                  <c:v>未回答</c:v>
                </c:pt>
              </c:strCache>
            </c:strRef>
          </c:tx>
          <c:spPr>
            <a:solidFill>
              <a:schemeClr val="accent3"/>
            </a:solidFill>
            <a:ln>
              <a:noFill/>
            </a:ln>
            <a:effectLst/>
          </c:spPr>
          <c:invertIfNegative val="0"/>
          <c:dLbls>
            <c:numFmt formatCode="0.0%" sourceLinked="0"/>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c:f>
              <c:numCache>
                <c:formatCode>General</c:formatCode>
                <c:ptCount val="1"/>
              </c:numCache>
            </c:numRef>
          </c:cat>
          <c:val>
            <c:numRef>
              <c:f>Sheet1!$D$2</c:f>
              <c:numCache>
                <c:formatCode>General</c:formatCode>
                <c:ptCount val="1"/>
                <c:pt idx="0">
                  <c:v>0.27900000000000003</c:v>
                </c:pt>
              </c:numCache>
            </c:numRef>
          </c:val>
          <c:extLst>
            <c:ext xmlns:c16="http://schemas.microsoft.com/office/drawing/2014/chart" uri="{C3380CC4-5D6E-409C-BE32-E72D297353CC}">
              <c16:uniqueId val="{00000002-6EB8-4CEF-BF33-DB6141380D85}"/>
            </c:ext>
          </c:extLst>
        </c:ser>
        <c:dLbls>
          <c:dLblPos val="ctr"/>
          <c:showLegendKey val="0"/>
          <c:showVal val="1"/>
          <c:showCatName val="0"/>
          <c:showSerName val="0"/>
          <c:showPercent val="0"/>
          <c:showBubbleSize val="0"/>
        </c:dLbls>
        <c:gapWidth val="150"/>
        <c:overlap val="100"/>
        <c:axId val="413814400"/>
        <c:axId val="413795680"/>
      </c:barChart>
      <c:catAx>
        <c:axId val="41381440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crossAx val="413795680"/>
        <c:crosses val="autoZero"/>
        <c:auto val="1"/>
        <c:lblAlgn val="ctr"/>
        <c:lblOffset val="100"/>
        <c:noMultiLvlLbl val="0"/>
      </c:catAx>
      <c:valAx>
        <c:axId val="413795680"/>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ja-JP"/>
          </a:p>
        </c:txPr>
        <c:crossAx val="41381440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solidFill>
        <a:schemeClr val="tx1"/>
      </a:solidFill>
    </a:ln>
    <a:effectLst/>
  </c:spPr>
  <c:txPr>
    <a:bodyPr/>
    <a:lstStyle/>
    <a:p>
      <a:pPr>
        <a:defRPr/>
      </a:pPr>
      <a:endParaRPr lang="ja-JP"/>
    </a:p>
  </c:txPr>
  <c:externalData r:id="rId3">
    <c:autoUpdate val="0"/>
  </c:externalData>
</c:chartSpace>
</file>

<file path=ppt/charts/chart2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percentStacked"/>
        <c:varyColors val="0"/>
        <c:ser>
          <c:idx val="0"/>
          <c:order val="0"/>
          <c:tx>
            <c:strRef>
              <c:f>Sheet1!$B$1</c:f>
              <c:strCache>
                <c:ptCount val="1"/>
                <c:pt idx="0">
                  <c:v>導入・拡充を検討している</c:v>
                </c:pt>
              </c:strCache>
            </c:strRef>
          </c:tx>
          <c:spPr>
            <a:solidFill>
              <a:srgbClr val="00B0F0"/>
            </a:solidFill>
            <a:ln>
              <a:noFill/>
            </a:ln>
            <a:effectLst/>
          </c:spPr>
          <c:invertIfNegative val="0"/>
          <c:dLbls>
            <c:numFmt formatCode="0.0%" sourceLinked="0"/>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c:f>
              <c:numCache>
                <c:formatCode>General</c:formatCode>
                <c:ptCount val="1"/>
              </c:numCache>
            </c:numRef>
          </c:cat>
          <c:val>
            <c:numRef>
              <c:f>Sheet1!$B$2</c:f>
              <c:numCache>
                <c:formatCode>General</c:formatCode>
                <c:ptCount val="1"/>
                <c:pt idx="0">
                  <c:v>8.1000000000000003E-2</c:v>
                </c:pt>
              </c:numCache>
            </c:numRef>
          </c:val>
          <c:extLst>
            <c:ext xmlns:c16="http://schemas.microsoft.com/office/drawing/2014/chart" uri="{C3380CC4-5D6E-409C-BE32-E72D297353CC}">
              <c16:uniqueId val="{00000000-C10F-4F1C-A50D-069D6342FDD6}"/>
            </c:ext>
          </c:extLst>
        </c:ser>
        <c:ser>
          <c:idx val="1"/>
          <c:order val="1"/>
          <c:tx>
            <c:strRef>
              <c:f>Sheet1!$C$1</c:f>
              <c:strCache>
                <c:ptCount val="1"/>
                <c:pt idx="0">
                  <c:v>導入を検討していない</c:v>
                </c:pt>
              </c:strCache>
            </c:strRef>
          </c:tx>
          <c:spPr>
            <a:solidFill>
              <a:schemeClr val="accent6">
                <a:lumMod val="40000"/>
                <a:lumOff val="60000"/>
              </a:schemeClr>
            </a:solidFill>
            <a:ln>
              <a:noFill/>
            </a:ln>
            <a:effectLst/>
          </c:spPr>
          <c:invertIfNegative val="0"/>
          <c:dLbls>
            <c:numFmt formatCode="0.0%" sourceLinked="0"/>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c:f>
              <c:numCache>
                <c:formatCode>General</c:formatCode>
                <c:ptCount val="1"/>
              </c:numCache>
            </c:numRef>
          </c:cat>
          <c:val>
            <c:numRef>
              <c:f>Sheet1!$C$2</c:f>
              <c:numCache>
                <c:formatCode>General</c:formatCode>
                <c:ptCount val="1"/>
                <c:pt idx="0">
                  <c:v>0.246</c:v>
                </c:pt>
              </c:numCache>
            </c:numRef>
          </c:val>
          <c:extLst>
            <c:ext xmlns:c16="http://schemas.microsoft.com/office/drawing/2014/chart" uri="{C3380CC4-5D6E-409C-BE32-E72D297353CC}">
              <c16:uniqueId val="{00000001-C10F-4F1C-A50D-069D6342FDD6}"/>
            </c:ext>
          </c:extLst>
        </c:ser>
        <c:ser>
          <c:idx val="2"/>
          <c:order val="2"/>
          <c:tx>
            <c:strRef>
              <c:f>Sheet1!$D$1</c:f>
              <c:strCache>
                <c:ptCount val="1"/>
                <c:pt idx="0">
                  <c:v>未回答</c:v>
                </c:pt>
              </c:strCache>
            </c:strRef>
          </c:tx>
          <c:spPr>
            <a:solidFill>
              <a:schemeClr val="accent3"/>
            </a:solidFill>
            <a:ln>
              <a:noFill/>
            </a:ln>
            <a:effectLst/>
          </c:spPr>
          <c:invertIfNegative val="0"/>
          <c:dLbls>
            <c:numFmt formatCode="0.0%" sourceLinked="0"/>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c:f>
              <c:numCache>
                <c:formatCode>General</c:formatCode>
                <c:ptCount val="1"/>
              </c:numCache>
            </c:numRef>
          </c:cat>
          <c:val>
            <c:numRef>
              <c:f>Sheet1!$D$2</c:f>
              <c:numCache>
                <c:formatCode>General</c:formatCode>
                <c:ptCount val="1"/>
                <c:pt idx="0">
                  <c:v>0.67400000000000004</c:v>
                </c:pt>
              </c:numCache>
            </c:numRef>
          </c:val>
          <c:extLst>
            <c:ext xmlns:c16="http://schemas.microsoft.com/office/drawing/2014/chart" uri="{C3380CC4-5D6E-409C-BE32-E72D297353CC}">
              <c16:uniqueId val="{00000002-C10F-4F1C-A50D-069D6342FDD6}"/>
            </c:ext>
          </c:extLst>
        </c:ser>
        <c:dLbls>
          <c:dLblPos val="ctr"/>
          <c:showLegendKey val="0"/>
          <c:showVal val="1"/>
          <c:showCatName val="0"/>
          <c:showSerName val="0"/>
          <c:showPercent val="0"/>
          <c:showBubbleSize val="0"/>
        </c:dLbls>
        <c:gapWidth val="150"/>
        <c:overlap val="100"/>
        <c:axId val="413814400"/>
        <c:axId val="413795680"/>
      </c:barChart>
      <c:catAx>
        <c:axId val="41381440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crossAx val="413795680"/>
        <c:crosses val="autoZero"/>
        <c:auto val="1"/>
        <c:lblAlgn val="ctr"/>
        <c:lblOffset val="100"/>
        <c:noMultiLvlLbl val="0"/>
      </c:catAx>
      <c:valAx>
        <c:axId val="413795680"/>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ja-JP"/>
          </a:p>
        </c:txPr>
        <c:crossAx val="41381440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solidFill>
        <a:schemeClr val="tx1"/>
      </a:solidFill>
    </a:ln>
    <a:effectLst/>
  </c:spPr>
  <c:txPr>
    <a:bodyPr/>
    <a:lstStyle/>
    <a:p>
      <a:pPr>
        <a:defRPr/>
      </a:pPr>
      <a:endParaRPr lang="ja-JP"/>
    </a:p>
  </c:txPr>
  <c:externalData r:id="rId3">
    <c:autoUpdate val="0"/>
  </c:externalData>
</c:chartSpace>
</file>

<file path=ppt/charts/chart2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percentStacked"/>
        <c:varyColors val="0"/>
        <c:ser>
          <c:idx val="0"/>
          <c:order val="0"/>
          <c:tx>
            <c:strRef>
              <c:f>Sheet1!$B$1</c:f>
              <c:strCache>
                <c:ptCount val="1"/>
                <c:pt idx="0">
                  <c:v>はい</c:v>
                </c:pt>
              </c:strCache>
            </c:strRef>
          </c:tx>
          <c:spPr>
            <a:solidFill>
              <a:srgbClr val="00B0F0"/>
            </a:solidFill>
            <a:ln>
              <a:noFill/>
            </a:ln>
            <a:effectLst/>
          </c:spPr>
          <c:invertIfNegative val="0"/>
          <c:dLbls>
            <c:numFmt formatCode="0.0%" sourceLinked="0"/>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c:f>
              <c:numCache>
                <c:formatCode>General</c:formatCode>
                <c:ptCount val="1"/>
              </c:numCache>
            </c:numRef>
          </c:cat>
          <c:val>
            <c:numRef>
              <c:f>Sheet1!$B$2</c:f>
              <c:numCache>
                <c:formatCode>General</c:formatCode>
                <c:ptCount val="1"/>
                <c:pt idx="0">
                  <c:v>0.186</c:v>
                </c:pt>
              </c:numCache>
            </c:numRef>
          </c:val>
          <c:extLst>
            <c:ext xmlns:c16="http://schemas.microsoft.com/office/drawing/2014/chart" uri="{C3380CC4-5D6E-409C-BE32-E72D297353CC}">
              <c16:uniqueId val="{00000000-6EB8-4CEF-BF33-DB6141380D85}"/>
            </c:ext>
          </c:extLst>
        </c:ser>
        <c:ser>
          <c:idx val="1"/>
          <c:order val="1"/>
          <c:tx>
            <c:strRef>
              <c:f>Sheet1!$C$1</c:f>
              <c:strCache>
                <c:ptCount val="1"/>
                <c:pt idx="0">
                  <c:v>いいえ</c:v>
                </c:pt>
              </c:strCache>
            </c:strRef>
          </c:tx>
          <c:spPr>
            <a:solidFill>
              <a:schemeClr val="accent6">
                <a:lumMod val="40000"/>
                <a:lumOff val="60000"/>
              </a:schemeClr>
            </a:solidFill>
            <a:ln>
              <a:noFill/>
            </a:ln>
            <a:effectLst/>
          </c:spPr>
          <c:invertIfNegative val="0"/>
          <c:dLbls>
            <c:numFmt formatCode="0.0%" sourceLinked="0"/>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c:f>
              <c:numCache>
                <c:formatCode>General</c:formatCode>
                <c:ptCount val="1"/>
              </c:numCache>
            </c:numRef>
          </c:cat>
          <c:val>
            <c:numRef>
              <c:f>Sheet1!$C$2</c:f>
              <c:numCache>
                <c:formatCode>General</c:formatCode>
                <c:ptCount val="1"/>
                <c:pt idx="0">
                  <c:v>0.221</c:v>
                </c:pt>
              </c:numCache>
            </c:numRef>
          </c:val>
          <c:extLst>
            <c:ext xmlns:c16="http://schemas.microsoft.com/office/drawing/2014/chart" uri="{C3380CC4-5D6E-409C-BE32-E72D297353CC}">
              <c16:uniqueId val="{00000001-6EB8-4CEF-BF33-DB6141380D85}"/>
            </c:ext>
          </c:extLst>
        </c:ser>
        <c:ser>
          <c:idx val="2"/>
          <c:order val="2"/>
          <c:tx>
            <c:strRef>
              <c:f>Sheet1!$D$1</c:f>
              <c:strCache>
                <c:ptCount val="1"/>
                <c:pt idx="0">
                  <c:v>現時点ではわからない</c:v>
                </c:pt>
              </c:strCache>
            </c:strRef>
          </c:tx>
          <c:spPr>
            <a:solidFill>
              <a:schemeClr val="accent3"/>
            </a:solidFill>
            <a:ln>
              <a:noFill/>
            </a:ln>
            <a:effectLst/>
          </c:spPr>
          <c:invertIfNegative val="0"/>
          <c:dLbls>
            <c:numFmt formatCode="0.0%" sourceLinked="0"/>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c:f>
              <c:numCache>
                <c:formatCode>General</c:formatCode>
                <c:ptCount val="1"/>
              </c:numCache>
            </c:numRef>
          </c:cat>
          <c:val>
            <c:numRef>
              <c:f>Sheet1!$D$2</c:f>
              <c:numCache>
                <c:formatCode>General</c:formatCode>
                <c:ptCount val="1"/>
                <c:pt idx="0">
                  <c:v>0.59299999999999997</c:v>
                </c:pt>
              </c:numCache>
            </c:numRef>
          </c:val>
          <c:extLst>
            <c:ext xmlns:c16="http://schemas.microsoft.com/office/drawing/2014/chart" uri="{C3380CC4-5D6E-409C-BE32-E72D297353CC}">
              <c16:uniqueId val="{00000002-6EB8-4CEF-BF33-DB6141380D85}"/>
            </c:ext>
          </c:extLst>
        </c:ser>
        <c:dLbls>
          <c:dLblPos val="ctr"/>
          <c:showLegendKey val="0"/>
          <c:showVal val="1"/>
          <c:showCatName val="0"/>
          <c:showSerName val="0"/>
          <c:showPercent val="0"/>
          <c:showBubbleSize val="0"/>
        </c:dLbls>
        <c:gapWidth val="150"/>
        <c:overlap val="100"/>
        <c:axId val="413814400"/>
        <c:axId val="413795680"/>
      </c:barChart>
      <c:catAx>
        <c:axId val="41381440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crossAx val="413795680"/>
        <c:crosses val="autoZero"/>
        <c:auto val="1"/>
        <c:lblAlgn val="ctr"/>
        <c:lblOffset val="100"/>
        <c:noMultiLvlLbl val="0"/>
      </c:catAx>
      <c:valAx>
        <c:axId val="413795680"/>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ja-JP"/>
          </a:p>
        </c:txPr>
        <c:crossAx val="41381440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solidFill>
        <a:schemeClr val="tx1"/>
      </a:solidFill>
    </a:ln>
    <a:effectLst/>
  </c:spPr>
  <c:txPr>
    <a:bodyPr/>
    <a:lstStyle/>
    <a:p>
      <a:pPr>
        <a:defRPr/>
      </a:pPr>
      <a:endParaRPr lang="ja-JP"/>
    </a:p>
  </c:txPr>
  <c:externalData r:id="rId3">
    <c:autoUpdate val="0"/>
  </c:externalData>
</c:chartSpace>
</file>

<file path=ppt/charts/chart2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percentStacked"/>
        <c:varyColors val="0"/>
        <c:ser>
          <c:idx val="0"/>
          <c:order val="0"/>
          <c:tx>
            <c:strRef>
              <c:f>Sheet1!$B$1</c:f>
              <c:strCache>
                <c:ptCount val="1"/>
                <c:pt idx="0">
                  <c:v>受講・開催している</c:v>
                </c:pt>
              </c:strCache>
            </c:strRef>
          </c:tx>
          <c:spPr>
            <a:solidFill>
              <a:srgbClr val="00B0F0"/>
            </a:solidFill>
            <a:ln>
              <a:noFill/>
            </a:ln>
            <a:effectLst/>
          </c:spPr>
          <c:invertIfNegative val="0"/>
          <c:dLbls>
            <c:numFmt formatCode="0.0%" sourceLinked="0"/>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c:f>
              <c:numCache>
                <c:formatCode>General</c:formatCode>
                <c:ptCount val="1"/>
              </c:numCache>
            </c:numRef>
          </c:cat>
          <c:val>
            <c:numRef>
              <c:f>Sheet1!$B$2</c:f>
              <c:numCache>
                <c:formatCode>General</c:formatCode>
                <c:ptCount val="1"/>
                <c:pt idx="0">
                  <c:v>4.5999999999999999E-2</c:v>
                </c:pt>
              </c:numCache>
            </c:numRef>
          </c:val>
          <c:extLst>
            <c:ext xmlns:c16="http://schemas.microsoft.com/office/drawing/2014/chart" uri="{C3380CC4-5D6E-409C-BE32-E72D297353CC}">
              <c16:uniqueId val="{00000000-C10F-4F1C-A50D-069D6342FDD6}"/>
            </c:ext>
          </c:extLst>
        </c:ser>
        <c:ser>
          <c:idx val="1"/>
          <c:order val="1"/>
          <c:tx>
            <c:strRef>
              <c:f>Sheet1!$C$1</c:f>
              <c:strCache>
                <c:ptCount val="1"/>
                <c:pt idx="0">
                  <c:v>受講・開催していない</c:v>
                </c:pt>
              </c:strCache>
            </c:strRef>
          </c:tx>
          <c:spPr>
            <a:solidFill>
              <a:schemeClr val="accent6">
                <a:lumMod val="40000"/>
                <a:lumOff val="60000"/>
              </a:schemeClr>
            </a:solidFill>
            <a:ln>
              <a:noFill/>
            </a:ln>
            <a:effectLst/>
          </c:spPr>
          <c:invertIfNegative val="0"/>
          <c:dLbls>
            <c:numFmt formatCode="0.0%" sourceLinked="0"/>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c:f>
              <c:numCache>
                <c:formatCode>General</c:formatCode>
                <c:ptCount val="1"/>
              </c:numCache>
            </c:numRef>
          </c:cat>
          <c:val>
            <c:numRef>
              <c:f>Sheet1!$C$2</c:f>
              <c:numCache>
                <c:formatCode>General</c:formatCode>
                <c:ptCount val="1"/>
                <c:pt idx="0">
                  <c:v>0.95399999999999996</c:v>
                </c:pt>
              </c:numCache>
            </c:numRef>
          </c:val>
          <c:extLst>
            <c:ext xmlns:c16="http://schemas.microsoft.com/office/drawing/2014/chart" uri="{C3380CC4-5D6E-409C-BE32-E72D297353CC}">
              <c16:uniqueId val="{00000001-C10F-4F1C-A50D-069D6342FDD6}"/>
            </c:ext>
          </c:extLst>
        </c:ser>
        <c:dLbls>
          <c:dLblPos val="ctr"/>
          <c:showLegendKey val="0"/>
          <c:showVal val="1"/>
          <c:showCatName val="0"/>
          <c:showSerName val="0"/>
          <c:showPercent val="0"/>
          <c:showBubbleSize val="0"/>
        </c:dLbls>
        <c:gapWidth val="150"/>
        <c:overlap val="100"/>
        <c:axId val="413814400"/>
        <c:axId val="413795680"/>
      </c:barChart>
      <c:catAx>
        <c:axId val="41381440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crossAx val="413795680"/>
        <c:crosses val="autoZero"/>
        <c:auto val="1"/>
        <c:lblAlgn val="ctr"/>
        <c:lblOffset val="100"/>
        <c:noMultiLvlLbl val="0"/>
      </c:catAx>
      <c:valAx>
        <c:axId val="413795680"/>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ja-JP"/>
          </a:p>
        </c:txPr>
        <c:crossAx val="413814400"/>
        <c:crosses val="autoZero"/>
        <c:crossBetween val="between"/>
      </c:valAx>
      <c:spPr>
        <a:noFill/>
        <a:ln>
          <a:noFill/>
        </a:ln>
        <a:effectLst/>
      </c:spPr>
    </c:plotArea>
    <c:legend>
      <c:legendPos val="b"/>
      <c:layout>
        <c:manualLayout>
          <c:xMode val="edge"/>
          <c:yMode val="edge"/>
          <c:x val="0.26959780978760822"/>
          <c:y val="0.81318758887727649"/>
          <c:w val="0.46693875264061779"/>
          <c:h val="0.17810886288484931"/>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solidFill>
        <a:schemeClr val="tx1"/>
      </a:solidFill>
    </a:ln>
    <a:effectLst/>
  </c:spPr>
  <c:txPr>
    <a:bodyPr/>
    <a:lstStyle/>
    <a:p>
      <a:pPr>
        <a:defRPr/>
      </a:pPr>
      <a:endParaRPr lang="ja-JP"/>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3"/>
    </mc:Choice>
    <mc:Fallback>
      <c:style val="3"/>
    </mc:Fallback>
  </mc:AlternateContent>
  <c:chart>
    <c:autoTitleDeleted val="1"/>
    <c:plotArea>
      <c:layout>
        <c:manualLayout>
          <c:layoutTarget val="inner"/>
          <c:xMode val="edge"/>
          <c:yMode val="edge"/>
          <c:x val="0.23227122388558141"/>
          <c:y val="4.5899213619441999E-2"/>
          <c:w val="0.48978235041005985"/>
          <c:h val="0.83073123631851209"/>
        </c:manualLayout>
      </c:layout>
      <c:pieChart>
        <c:varyColors val="1"/>
        <c:ser>
          <c:idx val="0"/>
          <c:order val="0"/>
          <c:spPr>
            <a:ln>
              <a:solidFill>
                <a:schemeClr val="bg1">
                  <a:lumMod val="50000"/>
                </a:schemeClr>
              </a:solidFill>
            </a:ln>
          </c:spPr>
          <c:dPt>
            <c:idx val="0"/>
            <c:bubble3D val="0"/>
            <c:spPr>
              <a:solidFill>
                <a:schemeClr val="accent1">
                  <a:tint val="65000"/>
                </a:schemeClr>
              </a:solidFill>
              <a:ln>
                <a:solidFill>
                  <a:schemeClr val="bg1">
                    <a:lumMod val="50000"/>
                  </a:schemeClr>
                </a:solid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1-EAB9-4D5E-B4A7-B4CB3E322DDA}"/>
              </c:ext>
            </c:extLst>
          </c:dPt>
          <c:dPt>
            <c:idx val="1"/>
            <c:bubble3D val="0"/>
            <c:spPr>
              <a:solidFill>
                <a:schemeClr val="accent1"/>
              </a:solidFill>
              <a:ln>
                <a:solidFill>
                  <a:schemeClr val="bg1">
                    <a:lumMod val="50000"/>
                  </a:schemeClr>
                </a:solid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3-EAB9-4D5E-B4A7-B4CB3E322DDA}"/>
              </c:ext>
            </c:extLst>
          </c:dPt>
          <c:dPt>
            <c:idx val="2"/>
            <c:bubble3D val="0"/>
            <c:spPr>
              <a:solidFill>
                <a:schemeClr val="accent1">
                  <a:shade val="65000"/>
                </a:schemeClr>
              </a:solidFill>
              <a:ln>
                <a:solidFill>
                  <a:schemeClr val="bg1">
                    <a:lumMod val="50000"/>
                  </a:schemeClr>
                </a:solid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5-EAB9-4D5E-B4A7-B4CB3E322DDA}"/>
              </c:ext>
            </c:extLst>
          </c:dPt>
          <c:dLbls>
            <c:dLbl>
              <c:idx val="0"/>
              <c:layout>
                <c:manualLayout>
                  <c:x val="-0.20700210760884127"/>
                  <c:y val="-3.8735216107834126E-2"/>
                </c:manualLayout>
              </c:layout>
              <c:numFmt formatCode="0.0%" sourceLinked="0"/>
              <c:spPr>
                <a:noFill/>
                <a:ln>
                  <a:noFill/>
                </a:ln>
                <a:effectLst/>
              </c:spPr>
              <c:txPr>
                <a:bodyPr rot="0" spcFirstLastPara="1" vertOverflow="ellipsis" vert="horz" wrap="square" lIns="38100" tIns="19050" rIns="38100" bIns="19050" anchor="ctr" anchorCtr="1">
                  <a:noAutofit/>
                </a:bodyPr>
                <a:lstStyle/>
                <a:p>
                  <a:pPr>
                    <a:defRPr sz="1000" b="1" i="0" u="none" strike="noStrike" kern="1200" spc="0" baseline="0">
                      <a:solidFill>
                        <a:schemeClr val="tx1"/>
                      </a:solidFill>
                      <a:latin typeface="+mn-lt"/>
                      <a:ea typeface="+mn-ea"/>
                      <a:cs typeface="+mn-cs"/>
                    </a:defRPr>
                  </a:pPr>
                  <a:endParaRPr lang="ja-JP"/>
                </a:p>
              </c:txPr>
              <c:dLblPos val="bestFit"/>
              <c:showLegendKey val="0"/>
              <c:showVal val="0"/>
              <c:showCatName val="1"/>
              <c:showSerName val="0"/>
              <c:showPercent val="1"/>
              <c:showBubbleSize val="0"/>
              <c:extLst>
                <c:ext xmlns:c15="http://schemas.microsoft.com/office/drawing/2012/chart" uri="{CE6537A1-D6FC-4f65-9D91-7224C49458BB}">
                  <c15:layout>
                    <c:manualLayout>
                      <c:w val="0.3523495751690654"/>
                      <c:h val="0.19782603770164944"/>
                    </c:manualLayout>
                  </c15:layout>
                </c:ext>
                <c:ext xmlns:c16="http://schemas.microsoft.com/office/drawing/2014/chart" uri="{C3380CC4-5D6E-409C-BE32-E72D297353CC}">
                  <c16:uniqueId val="{00000001-EAB9-4D5E-B4A7-B4CB3E322DDA}"/>
                </c:ext>
              </c:extLst>
            </c:dLbl>
            <c:dLbl>
              <c:idx val="1"/>
              <c:layout>
                <c:manualLayout>
                  <c:x val="0.21252918185391981"/>
                  <c:y val="-9.8770341055732527E-2"/>
                </c:manualLayout>
              </c:layout>
              <c:numFmt formatCode="0.0%" sourceLinked="0"/>
              <c:spPr>
                <a:noFill/>
                <a:ln>
                  <a:noFill/>
                </a:ln>
                <a:effectLst/>
              </c:spPr>
              <c:txPr>
                <a:bodyPr rot="0" spcFirstLastPara="1" vertOverflow="ellipsis" vert="horz" wrap="square" lIns="38100" tIns="19050" rIns="38100" bIns="19050" anchor="ctr" anchorCtr="1">
                  <a:noAutofit/>
                </a:bodyPr>
                <a:lstStyle/>
                <a:p>
                  <a:pPr>
                    <a:defRPr sz="1000" b="1" i="0" u="none" strike="noStrike" kern="1200" spc="0" baseline="0">
                      <a:solidFill>
                        <a:schemeClr val="bg1"/>
                      </a:solidFill>
                      <a:latin typeface="+mn-lt"/>
                      <a:ea typeface="+mn-ea"/>
                      <a:cs typeface="+mn-cs"/>
                    </a:defRPr>
                  </a:pPr>
                  <a:endParaRPr lang="ja-JP"/>
                </a:p>
              </c:txPr>
              <c:dLblPos val="bestFit"/>
              <c:showLegendKey val="0"/>
              <c:showVal val="0"/>
              <c:showCatName val="1"/>
              <c:showSerName val="0"/>
              <c:showPercent val="1"/>
              <c:showBubbleSize val="0"/>
              <c:extLst>
                <c:ext xmlns:c15="http://schemas.microsoft.com/office/drawing/2012/chart" uri="{CE6537A1-D6FC-4f65-9D91-7224C49458BB}">
                  <c15:layout>
                    <c:manualLayout>
                      <c:w val="0.16687762276754392"/>
                      <c:h val="0.32468409387717945"/>
                    </c:manualLayout>
                  </c15:layout>
                </c:ext>
                <c:ext xmlns:c16="http://schemas.microsoft.com/office/drawing/2014/chart" uri="{C3380CC4-5D6E-409C-BE32-E72D297353CC}">
                  <c16:uniqueId val="{00000003-EAB9-4D5E-B4A7-B4CB3E322DDA}"/>
                </c:ext>
              </c:extLst>
            </c:dLbl>
            <c:dLbl>
              <c:idx val="2"/>
              <c:layout>
                <c:manualLayout>
                  <c:x val="-7.5597685426019051E-2"/>
                  <c:y val="1.1067190920371997E-2"/>
                </c:manualLayout>
              </c:layout>
              <c:numFmt formatCode="0.0%" sourceLinked="0"/>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tx1"/>
                      </a:solidFill>
                      <a:latin typeface="+mn-lt"/>
                      <a:ea typeface="+mn-ea"/>
                      <a:cs typeface="+mn-cs"/>
                    </a:defRPr>
                  </a:pPr>
                  <a:endParaRPr lang="ja-JP"/>
                </a:p>
              </c:txPr>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5-EAB9-4D5E-B4A7-B4CB3E322DDA}"/>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tx1"/>
                    </a:solidFill>
                    <a:latin typeface="+mn-lt"/>
                    <a:ea typeface="+mn-ea"/>
                    <a:cs typeface="+mn-cs"/>
                  </a:defRPr>
                </a:pPr>
                <a:endParaRPr lang="ja-JP"/>
              </a:p>
            </c:txPr>
            <c:dLblPos val="bestFit"/>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Sheet1!$A$1:$C$1</c:f>
              <c:strCache>
                <c:ptCount val="3"/>
                <c:pt idx="0">
                  <c:v>在籍している</c:v>
                </c:pt>
                <c:pt idx="1">
                  <c:v>在籍していない</c:v>
                </c:pt>
                <c:pt idx="2">
                  <c:v>無回答</c:v>
                </c:pt>
              </c:strCache>
            </c:strRef>
          </c:cat>
          <c:val>
            <c:numRef>
              <c:f>Sheet1!$A$2:$C$2</c:f>
              <c:numCache>
                <c:formatCode>0.0%</c:formatCode>
                <c:ptCount val="3"/>
                <c:pt idx="0">
                  <c:v>0.51900000000000002</c:v>
                </c:pt>
                <c:pt idx="1">
                  <c:v>0.39300000000000002</c:v>
                </c:pt>
                <c:pt idx="2">
                  <c:v>8.7999999999999995E-2</c:v>
                </c:pt>
              </c:numCache>
            </c:numRef>
          </c:val>
          <c:extLst>
            <c:ext xmlns:c16="http://schemas.microsoft.com/office/drawing/2014/chart" uri="{C3380CC4-5D6E-409C-BE32-E72D297353CC}">
              <c16:uniqueId val="{00000006-EAB9-4D5E-B4A7-B4CB3E322DDA}"/>
            </c:ext>
          </c:extLst>
        </c:ser>
        <c:dLbls>
          <c:dLblPos val="bestFit"/>
          <c:showLegendKey val="0"/>
          <c:showVal val="1"/>
          <c:showCatName val="0"/>
          <c:showSerName val="0"/>
          <c:showPercent val="0"/>
          <c:showBubbleSize val="0"/>
          <c:showLeaderLines val="1"/>
        </c:dLbls>
        <c:firstSliceAng val="0"/>
      </c:pieChart>
      <c:spPr>
        <a:noFill/>
        <a:ln>
          <a:noFill/>
        </a:ln>
        <a:effectLst/>
      </c:spPr>
    </c:plotArea>
    <c:plotVisOnly val="1"/>
    <c:dispBlanksAs val="zero"/>
    <c:showDLblsOverMax val="0"/>
  </c:chart>
  <c:spPr>
    <a:noFill/>
    <a:ln>
      <a:noFill/>
    </a:ln>
    <a:effectLst/>
  </c:spPr>
  <c:txPr>
    <a:bodyPr/>
    <a:lstStyle/>
    <a:p>
      <a:pPr>
        <a:defRPr/>
      </a:pPr>
      <a:endParaRPr lang="ja-JP"/>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3"/>
    </mc:Choice>
    <mc:Fallback>
      <c:style val="3"/>
    </mc:Fallback>
  </mc:AlternateContent>
  <c:chart>
    <c:autoTitleDeleted val="1"/>
    <c:plotArea>
      <c:layout>
        <c:manualLayout>
          <c:layoutTarget val="inner"/>
          <c:xMode val="edge"/>
          <c:yMode val="edge"/>
          <c:x val="0.23271018907765254"/>
          <c:y val="6.2741386762593943E-2"/>
          <c:w val="0.4901401581387102"/>
          <c:h val="0.89852344501610404"/>
        </c:manualLayout>
      </c:layout>
      <c:pieChart>
        <c:varyColors val="1"/>
        <c:ser>
          <c:idx val="0"/>
          <c:order val="0"/>
          <c:tx>
            <c:strRef>
              <c:f>Sheet1!$B$1</c:f>
              <c:strCache>
                <c:ptCount val="1"/>
                <c:pt idx="0">
                  <c:v>列1</c:v>
                </c:pt>
              </c:strCache>
            </c:strRef>
          </c:tx>
          <c:spPr>
            <a:solidFill>
              <a:schemeClr val="accent1"/>
            </a:solidFill>
            <a:ln>
              <a:solidFill>
                <a:schemeClr val="bg1">
                  <a:lumMod val="50000"/>
                </a:schemeClr>
              </a:solidFill>
            </a:ln>
          </c:spPr>
          <c:dPt>
            <c:idx val="0"/>
            <c:bubble3D val="0"/>
            <c:spPr>
              <a:solidFill>
                <a:schemeClr val="accent1">
                  <a:lumMod val="40000"/>
                  <a:lumOff val="60000"/>
                </a:schemeClr>
              </a:solidFill>
              <a:ln>
                <a:solidFill>
                  <a:schemeClr val="bg1">
                    <a:lumMod val="50000"/>
                  </a:schemeClr>
                </a:solidFill>
              </a:ln>
            </c:spPr>
            <c:extLst>
              <c:ext xmlns:c16="http://schemas.microsoft.com/office/drawing/2014/chart" uri="{C3380CC4-5D6E-409C-BE32-E72D297353CC}">
                <c16:uniqueId val="{00000000-DB00-4335-A1DF-55CB2859B041}"/>
              </c:ext>
            </c:extLst>
          </c:dPt>
          <c:dLbls>
            <c:dLbl>
              <c:idx val="0"/>
              <c:layout>
                <c:manualLayout>
                  <c:x val="-0.19013248104077685"/>
                  <c:y val="0.22941197487486231"/>
                </c:manualLayout>
              </c:layout>
              <c:numFmt formatCode="0.0%" sourceLinked="0"/>
              <c:spPr>
                <a:noFill/>
                <a:ln>
                  <a:noFill/>
                </a:ln>
                <a:effectLst/>
              </c:spPr>
              <c:txPr>
                <a:bodyPr wrap="square" lIns="38100" tIns="19050" rIns="38100" bIns="19050" anchor="ctr">
                  <a:noAutofit/>
                </a:bodyPr>
                <a:lstStyle/>
                <a:p>
                  <a:pPr>
                    <a:defRPr sz="1000" b="1"/>
                  </a:pPr>
                  <a:endParaRPr lang="ja-JP"/>
                </a:p>
              </c:txPr>
              <c:dLblPos val="bestFit"/>
              <c:showLegendKey val="0"/>
              <c:showVal val="0"/>
              <c:showCatName val="1"/>
              <c:showSerName val="0"/>
              <c:showPercent val="1"/>
              <c:showBubbleSize val="0"/>
              <c:separator>
</c:separator>
              <c:extLst>
                <c:ext xmlns:c15="http://schemas.microsoft.com/office/drawing/2012/chart" uri="{CE6537A1-D6FC-4f65-9D91-7224C49458BB}">
                  <c15:layout>
                    <c:manualLayout>
                      <c:w val="0.25668961826683018"/>
                      <c:h val="0.22819261612952035"/>
                    </c:manualLayout>
                  </c15:layout>
                </c:ext>
                <c:ext xmlns:c16="http://schemas.microsoft.com/office/drawing/2014/chart" uri="{C3380CC4-5D6E-409C-BE32-E72D297353CC}">
                  <c16:uniqueId val="{00000000-DB00-4335-A1DF-55CB2859B041}"/>
                </c:ext>
              </c:extLst>
            </c:dLbl>
            <c:dLbl>
              <c:idx val="1"/>
              <c:layout>
                <c:manualLayout>
                  <c:x val="0.23594930643481038"/>
                  <c:y val="-0.24981394919200792"/>
                </c:manualLayout>
              </c:layout>
              <c:numFmt formatCode="0.0%" sourceLinked="0"/>
              <c:spPr>
                <a:noFill/>
                <a:ln>
                  <a:noFill/>
                </a:ln>
                <a:effectLst/>
              </c:spPr>
              <c:txPr>
                <a:bodyPr wrap="square" lIns="38100" tIns="19050" rIns="38100" bIns="19050" anchor="ctr">
                  <a:noAutofit/>
                </a:bodyPr>
                <a:lstStyle/>
                <a:p>
                  <a:pPr>
                    <a:defRPr sz="1000" b="1">
                      <a:solidFill>
                        <a:schemeClr val="bg1"/>
                      </a:solidFill>
                    </a:defRPr>
                  </a:pPr>
                  <a:endParaRPr lang="ja-JP"/>
                </a:p>
              </c:txPr>
              <c:dLblPos val="bestFit"/>
              <c:showLegendKey val="0"/>
              <c:showVal val="0"/>
              <c:showCatName val="1"/>
              <c:showSerName val="0"/>
              <c:showPercent val="1"/>
              <c:showBubbleSize val="0"/>
              <c:separator>
</c:separator>
              <c:extLst>
                <c:ext xmlns:c15="http://schemas.microsoft.com/office/drawing/2012/chart" uri="{CE6537A1-D6FC-4f65-9D91-7224C49458BB}">
                  <c15:layout>
                    <c:manualLayout>
                      <c:w val="0.2536337894779393"/>
                      <c:h val="0.21618247843849298"/>
                    </c:manualLayout>
                  </c15:layout>
                </c:ext>
                <c:ext xmlns:c16="http://schemas.microsoft.com/office/drawing/2014/chart" uri="{C3380CC4-5D6E-409C-BE32-E72D297353CC}">
                  <c16:uniqueId val="{00000001-DB00-4335-A1DF-55CB2859B041}"/>
                </c:ext>
              </c:extLst>
            </c:dLbl>
            <c:numFmt formatCode="0.0%" sourceLinked="0"/>
            <c:spPr>
              <a:noFill/>
              <a:ln>
                <a:noFill/>
              </a:ln>
              <a:effectLst/>
            </c:spPr>
            <c:txPr>
              <a:bodyPr wrap="square" lIns="38100" tIns="19050" rIns="38100" bIns="19050" anchor="ctr">
                <a:spAutoFit/>
              </a:bodyPr>
              <a:lstStyle/>
              <a:p>
                <a:pPr>
                  <a:defRPr sz="1000" b="1"/>
                </a:pPr>
                <a:endParaRPr lang="ja-JP"/>
              </a:p>
            </c:txPr>
            <c:dLblPos val="bestFit"/>
            <c:showLegendKey val="0"/>
            <c:showVal val="0"/>
            <c:showCatName val="1"/>
            <c:showSerName val="0"/>
            <c:showPercent val="1"/>
            <c:showBubbleSize val="0"/>
            <c:separator>
</c:separator>
            <c:showLeaderLines val="1"/>
            <c:extLst>
              <c:ext xmlns:c15="http://schemas.microsoft.com/office/drawing/2012/chart" uri="{CE6537A1-D6FC-4f65-9D91-7224C49458BB}"/>
            </c:extLst>
          </c:dLbls>
          <c:cat>
            <c:strRef>
              <c:f>Sheet1!$A$2:$A$3</c:f>
              <c:strCache>
                <c:ptCount val="2"/>
                <c:pt idx="0">
                  <c:v>在籍している</c:v>
                </c:pt>
                <c:pt idx="1">
                  <c:v>在籍していない</c:v>
                </c:pt>
              </c:strCache>
            </c:strRef>
          </c:cat>
          <c:val>
            <c:numRef>
              <c:f>Sheet1!$B$2:$B$3</c:f>
              <c:numCache>
                <c:formatCode>0.0_ </c:formatCode>
                <c:ptCount val="2"/>
                <c:pt idx="0" formatCode="0.0;_倇">
                  <c:v>23.5</c:v>
                </c:pt>
                <c:pt idx="1">
                  <c:v>76.5</c:v>
                </c:pt>
              </c:numCache>
            </c:numRef>
          </c:val>
          <c:extLst>
            <c:ext xmlns:c16="http://schemas.microsoft.com/office/drawing/2014/chart" uri="{C3380CC4-5D6E-409C-BE32-E72D297353CC}">
              <c16:uniqueId val="{00000004-DB00-4335-A1DF-55CB2859B041}"/>
            </c:ext>
          </c:extLst>
        </c:ser>
        <c:dLbls>
          <c:dLblPos val="bestFit"/>
          <c:showLegendKey val="0"/>
          <c:showVal val="1"/>
          <c:showCatName val="0"/>
          <c:showSerName val="0"/>
          <c:showPercent val="0"/>
          <c:showBubbleSize val="0"/>
          <c:showLeaderLines val="1"/>
        </c:dLbls>
        <c:firstSliceAng val="0"/>
      </c:pieChart>
    </c:plotArea>
    <c:plotVisOnly val="1"/>
    <c:dispBlanksAs val="zero"/>
    <c:showDLblsOverMax val="0"/>
  </c:chart>
  <c:spPr>
    <a:ln>
      <a:noFill/>
    </a:ln>
  </c:spPr>
  <c:txPr>
    <a:bodyPr/>
    <a:lstStyle/>
    <a:p>
      <a:pPr>
        <a:defRPr sz="1800"/>
      </a:pPr>
      <a:endParaRPr lang="ja-JP"/>
    </a:p>
  </c:txPr>
  <c:externalData r:id="rId1">
    <c:autoUpdate val="0"/>
  </c:externalData>
  <c:userShapes r:id="rId2"/>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stacked"/>
        <c:varyColors val="0"/>
        <c:ser>
          <c:idx val="0"/>
          <c:order val="0"/>
          <c:tx>
            <c:strRef>
              <c:f>Sheet1!$B$1</c:f>
              <c:strCache>
                <c:ptCount val="1"/>
                <c:pt idx="0">
                  <c:v>利用している</c:v>
                </c:pt>
              </c:strCache>
            </c:strRef>
          </c:tx>
          <c:spPr>
            <a:solidFill>
              <a:schemeClr val="accent5"/>
            </a:solidFill>
            <a:ln>
              <a:noFill/>
            </a:ln>
            <a:effectLst/>
          </c:spPr>
          <c:invertIfNegative val="0"/>
          <c:dLbls>
            <c:dLbl>
              <c:idx val="3"/>
              <c:layout>
                <c:manualLayout>
                  <c:x val="1.6307782606168102E-2"/>
                  <c:y val="1.4721838227608453E-6"/>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252E-4210-B686-DD742666DB62}"/>
                </c:ext>
              </c:extLst>
            </c:dLbl>
            <c:dLbl>
              <c:idx val="4"/>
              <c:layout>
                <c:manualLayout>
                  <c:x val="7.412628457349137E-3"/>
                  <c:y val="2.2082757341412677E-6"/>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252E-4210-B686-DD742666DB62}"/>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翻訳機器・アプリ</c:v>
                </c:pt>
                <c:pt idx="1">
                  <c:v>独自に契約している遠隔医療通訳サービス</c:v>
                </c:pt>
                <c:pt idx="2">
                  <c:v>大阪府の遠隔医療通訳サービス</c:v>
                </c:pt>
                <c:pt idx="3">
                  <c:v>国の希少言語サービス</c:v>
                </c:pt>
                <c:pt idx="4">
                  <c:v>その他</c:v>
                </c:pt>
                <c:pt idx="5">
                  <c:v>導入している環境整備（多言語対応にかかるもの）はない</c:v>
                </c:pt>
              </c:strCache>
            </c:strRef>
          </c:cat>
          <c:val>
            <c:numRef>
              <c:f>Sheet1!$B$2:$B$7</c:f>
              <c:numCache>
                <c:formatCode>General</c:formatCode>
                <c:ptCount val="6"/>
                <c:pt idx="0">
                  <c:v>0.70199999999999996</c:v>
                </c:pt>
                <c:pt idx="1">
                  <c:v>9.0999999999999998E-2</c:v>
                </c:pt>
                <c:pt idx="2">
                  <c:v>0.20399999999999999</c:v>
                </c:pt>
                <c:pt idx="3">
                  <c:v>2.5000000000000001E-2</c:v>
                </c:pt>
                <c:pt idx="4">
                  <c:v>6.3E-2</c:v>
                </c:pt>
                <c:pt idx="5">
                  <c:v>0.25600000000000001</c:v>
                </c:pt>
              </c:numCache>
            </c:numRef>
          </c:val>
          <c:extLst>
            <c:ext xmlns:c16="http://schemas.microsoft.com/office/drawing/2014/chart" uri="{C3380CC4-5D6E-409C-BE32-E72D297353CC}">
              <c16:uniqueId val="{00000000-8AFC-4919-9A20-729AF1E6E6E6}"/>
            </c:ext>
          </c:extLst>
        </c:ser>
        <c:dLbls>
          <c:showLegendKey val="0"/>
          <c:showVal val="0"/>
          <c:showCatName val="0"/>
          <c:showSerName val="0"/>
          <c:showPercent val="0"/>
          <c:showBubbleSize val="0"/>
        </c:dLbls>
        <c:gapWidth val="50"/>
        <c:overlap val="100"/>
        <c:axId val="2065196224"/>
        <c:axId val="2065196640"/>
      </c:barChart>
      <c:catAx>
        <c:axId val="2065196224"/>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chemeClr val="tx1">
                    <a:lumMod val="65000"/>
                    <a:lumOff val="35000"/>
                  </a:schemeClr>
                </a:solidFill>
                <a:latin typeface="+mn-lt"/>
                <a:ea typeface="+mn-ea"/>
                <a:cs typeface="+mn-cs"/>
              </a:defRPr>
            </a:pPr>
            <a:endParaRPr lang="ja-JP"/>
          </a:p>
        </c:txPr>
        <c:crossAx val="2065196640"/>
        <c:crosses val="autoZero"/>
        <c:auto val="1"/>
        <c:lblAlgn val="ctr"/>
        <c:lblOffset val="100"/>
        <c:noMultiLvlLbl val="0"/>
      </c:catAx>
      <c:valAx>
        <c:axId val="2065196640"/>
        <c:scaling>
          <c:orientation val="minMax"/>
        </c:scaling>
        <c:delete val="0"/>
        <c:axPos val="t"/>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crossAx val="2065196224"/>
        <c:crosses val="autoZero"/>
        <c:crossBetween val="between"/>
      </c:valAx>
      <c:spPr>
        <a:noFill/>
        <a:ln>
          <a:solidFill>
            <a:schemeClr val="tx1"/>
          </a:solid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8445355854027017"/>
          <c:y val="0.13699221049418667"/>
          <c:w val="0.48538813339742826"/>
          <c:h val="0.6728282976145612"/>
        </c:manualLayout>
      </c:layout>
      <c:barChart>
        <c:barDir val="bar"/>
        <c:grouping val="stacked"/>
        <c:varyColors val="0"/>
        <c:ser>
          <c:idx val="0"/>
          <c:order val="0"/>
          <c:tx>
            <c:strRef>
              <c:f>Sheet1!$B$1</c:f>
              <c:strCache>
                <c:ptCount val="1"/>
                <c:pt idx="0">
                  <c:v>利用している又は利用する予定</c:v>
                </c:pt>
              </c:strCache>
            </c:strRef>
          </c:tx>
          <c:spPr>
            <a:solidFill>
              <a:schemeClr val="accent5"/>
            </a:solidFill>
            <a:ln>
              <a:noFill/>
            </a:ln>
            <a:effectLst/>
          </c:spPr>
          <c:invertIfNegative val="0"/>
          <c:dLbls>
            <c:dLbl>
              <c:idx val="2"/>
              <c:layout>
                <c:manualLayout>
                  <c:x val="1.1860205531758618E-2"/>
                  <c:y val="-5.0393524214119526E-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9B15-4E26-9068-04DC7DEB9010}"/>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独自に契約している遠隔医療通訳サービス</c:v>
                </c:pt>
                <c:pt idx="1">
                  <c:v>大阪府の遠隔医療通訳サービス（ベトナム語・タイ語・フランス語）</c:v>
                </c:pt>
                <c:pt idx="2">
                  <c:v>国の希少言語サービス</c:v>
                </c:pt>
                <c:pt idx="3">
                  <c:v>その他</c:v>
                </c:pt>
                <c:pt idx="4">
                  <c:v>どれも利用していない又は利用する予定がない</c:v>
                </c:pt>
              </c:strCache>
            </c:strRef>
          </c:cat>
          <c:val>
            <c:numRef>
              <c:f>Sheet1!$B$2:$B$6</c:f>
              <c:numCache>
                <c:formatCode>General</c:formatCode>
                <c:ptCount val="5"/>
                <c:pt idx="0">
                  <c:v>9.8000000000000004E-2</c:v>
                </c:pt>
                <c:pt idx="1">
                  <c:v>0.20699999999999999</c:v>
                </c:pt>
                <c:pt idx="2">
                  <c:v>4.5999999999999999E-2</c:v>
                </c:pt>
                <c:pt idx="3">
                  <c:v>0.112</c:v>
                </c:pt>
                <c:pt idx="4">
                  <c:v>0.63500000000000001</c:v>
                </c:pt>
              </c:numCache>
            </c:numRef>
          </c:val>
          <c:extLst>
            <c:ext xmlns:c16="http://schemas.microsoft.com/office/drawing/2014/chart" uri="{C3380CC4-5D6E-409C-BE32-E72D297353CC}">
              <c16:uniqueId val="{00000000-88E0-4FC7-BE0B-E110ACE5FDDC}"/>
            </c:ext>
          </c:extLst>
        </c:ser>
        <c:dLbls>
          <c:showLegendKey val="0"/>
          <c:showVal val="0"/>
          <c:showCatName val="0"/>
          <c:showSerName val="0"/>
          <c:showPercent val="0"/>
          <c:showBubbleSize val="0"/>
        </c:dLbls>
        <c:gapWidth val="50"/>
        <c:overlap val="100"/>
        <c:axId val="2065196224"/>
        <c:axId val="2065196640"/>
      </c:barChart>
      <c:catAx>
        <c:axId val="2065196224"/>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chemeClr val="tx1">
                    <a:lumMod val="65000"/>
                    <a:lumOff val="35000"/>
                  </a:schemeClr>
                </a:solidFill>
                <a:latin typeface="+mn-lt"/>
                <a:ea typeface="+mn-ea"/>
                <a:cs typeface="+mn-cs"/>
              </a:defRPr>
            </a:pPr>
            <a:endParaRPr lang="ja-JP"/>
          </a:p>
        </c:txPr>
        <c:crossAx val="2065196640"/>
        <c:crosses val="autoZero"/>
        <c:auto val="1"/>
        <c:lblAlgn val="ctr"/>
        <c:lblOffset val="100"/>
        <c:noMultiLvlLbl val="0"/>
      </c:catAx>
      <c:valAx>
        <c:axId val="2065196640"/>
        <c:scaling>
          <c:orientation val="minMax"/>
        </c:scaling>
        <c:delete val="0"/>
        <c:axPos val="t"/>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crossAx val="2065196224"/>
        <c:crosses val="autoZero"/>
        <c:crossBetween val="between"/>
      </c:valAx>
      <c:spPr>
        <a:noFill/>
        <a:ln>
          <a:solidFill>
            <a:schemeClr val="tx1"/>
          </a:solid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stacked"/>
        <c:varyColors val="0"/>
        <c:ser>
          <c:idx val="0"/>
          <c:order val="0"/>
          <c:tx>
            <c:strRef>
              <c:f>Sheet1!$B$1</c:f>
              <c:strCache>
                <c:ptCount val="1"/>
                <c:pt idx="0">
                  <c:v>受入れ可</c:v>
                </c:pt>
              </c:strCache>
            </c:strRef>
          </c:tx>
          <c:spPr>
            <a:solidFill>
              <a:schemeClr val="accent5"/>
            </a:solidFill>
            <a:ln>
              <a:noFill/>
            </a:ln>
            <a:effectLst/>
          </c:spPr>
          <c:invertIfNegative val="0"/>
          <c:dLbls>
            <c:numFmt formatCode="0.0%" sourceLinked="0"/>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紹介状あり</c:v>
                </c:pt>
                <c:pt idx="1">
                  <c:v>紹介状なし</c:v>
                </c:pt>
                <c:pt idx="2">
                  <c:v>ウォークイン（予約なしで直接来院）</c:v>
                </c:pt>
                <c:pt idx="3">
                  <c:v>救急</c:v>
                </c:pt>
              </c:strCache>
            </c:strRef>
          </c:cat>
          <c:val>
            <c:numRef>
              <c:f>Sheet1!$B$2:$B$5</c:f>
              <c:numCache>
                <c:formatCode>General</c:formatCode>
                <c:ptCount val="4"/>
                <c:pt idx="0">
                  <c:v>0.58599999999999997</c:v>
                </c:pt>
                <c:pt idx="1">
                  <c:v>0.47399999999999998</c:v>
                </c:pt>
                <c:pt idx="2">
                  <c:v>0.56499999999999995</c:v>
                </c:pt>
                <c:pt idx="3">
                  <c:v>0.379</c:v>
                </c:pt>
              </c:numCache>
            </c:numRef>
          </c:val>
          <c:extLst>
            <c:ext xmlns:c16="http://schemas.microsoft.com/office/drawing/2014/chart" uri="{C3380CC4-5D6E-409C-BE32-E72D297353CC}">
              <c16:uniqueId val="{00000000-8AFC-4919-9A20-729AF1E6E6E6}"/>
            </c:ext>
          </c:extLst>
        </c:ser>
        <c:dLbls>
          <c:showLegendKey val="0"/>
          <c:showVal val="0"/>
          <c:showCatName val="0"/>
          <c:showSerName val="0"/>
          <c:showPercent val="0"/>
          <c:showBubbleSize val="0"/>
        </c:dLbls>
        <c:gapWidth val="70"/>
        <c:overlap val="100"/>
        <c:axId val="2065196224"/>
        <c:axId val="2065196640"/>
      </c:barChart>
      <c:catAx>
        <c:axId val="2065196224"/>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1" i="0" u="none" strike="noStrike" kern="1200" baseline="0">
                <a:solidFill>
                  <a:schemeClr val="tx1">
                    <a:lumMod val="65000"/>
                    <a:lumOff val="35000"/>
                  </a:schemeClr>
                </a:solidFill>
                <a:latin typeface="+mn-lt"/>
                <a:ea typeface="+mn-ea"/>
                <a:cs typeface="+mn-cs"/>
              </a:defRPr>
            </a:pPr>
            <a:endParaRPr lang="ja-JP"/>
          </a:p>
        </c:txPr>
        <c:crossAx val="2065196640"/>
        <c:crosses val="autoZero"/>
        <c:auto val="1"/>
        <c:lblAlgn val="ctr"/>
        <c:lblOffset val="100"/>
        <c:noMultiLvlLbl val="0"/>
      </c:catAx>
      <c:valAx>
        <c:axId val="2065196640"/>
        <c:scaling>
          <c:orientation val="minMax"/>
        </c:scaling>
        <c:delete val="0"/>
        <c:axPos val="t"/>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crossAx val="2065196224"/>
        <c:crosses val="autoZero"/>
        <c:crossBetween val="between"/>
      </c:valAx>
      <c:spPr>
        <a:noFill/>
        <a:ln>
          <a:solidFill>
            <a:schemeClr val="tx1"/>
          </a:solid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3"/>
    </mc:Choice>
    <mc:Fallback>
      <c:style val="3"/>
    </mc:Fallback>
  </mc:AlternateContent>
  <c:chart>
    <c:autoTitleDeleted val="1"/>
    <c:plotArea>
      <c:layout/>
      <c:pieChart>
        <c:varyColors val="1"/>
        <c:ser>
          <c:idx val="0"/>
          <c:order val="0"/>
          <c:tx>
            <c:strRef>
              <c:f>Sheet1!$B$1</c:f>
              <c:strCache>
                <c:ptCount val="1"/>
                <c:pt idx="0">
                  <c:v>売上高</c:v>
                </c:pt>
              </c:strCache>
            </c:strRef>
          </c:tx>
          <c:spPr>
            <a:ln>
              <a:solidFill>
                <a:schemeClr val="bg1">
                  <a:lumMod val="50000"/>
                </a:schemeClr>
              </a:solidFill>
            </a:ln>
          </c:spPr>
          <c:dLbls>
            <c:dLbl>
              <c:idx val="0"/>
              <c:layout>
                <c:manualLayout>
                  <c:x val="2.043574081059276E-2"/>
                  <c:y val="6.8718106729517961E-2"/>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0-DC0F-4B17-926F-79487C586431}"/>
                </c:ext>
              </c:extLst>
            </c:dLbl>
            <c:dLbl>
              <c:idx val="1"/>
              <c:layout>
                <c:manualLayout>
                  <c:x val="9.5680312036626608E-3"/>
                  <c:y val="2.7575899252481832E-3"/>
                </c:manualLayout>
              </c:layout>
              <c:showLegendKey val="0"/>
              <c:showVal val="0"/>
              <c:showCatName val="1"/>
              <c:showSerName val="0"/>
              <c:showPercent val="1"/>
              <c:showBubbleSize val="0"/>
              <c:extLst>
                <c:ext xmlns:c15="http://schemas.microsoft.com/office/drawing/2012/chart" uri="{CE6537A1-D6FC-4f65-9D91-7224C49458BB}">
                  <c15:layout>
                    <c:manualLayout>
                      <c:w val="0.12679459877348334"/>
                      <c:h val="0.22835183996554442"/>
                    </c:manualLayout>
                  </c15:layout>
                </c:ext>
                <c:ext xmlns:c16="http://schemas.microsoft.com/office/drawing/2014/chart" uri="{C3380CC4-5D6E-409C-BE32-E72D297353CC}">
                  <c16:uniqueId val="{00000001-DC0F-4B17-926F-79487C586431}"/>
                </c:ext>
              </c:extLst>
            </c:dLbl>
            <c:dLbl>
              <c:idx val="2"/>
              <c:layout>
                <c:manualLayout>
                  <c:x val="8.3244452537655014E-2"/>
                  <c:y val="-4.5291163337409538E-3"/>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2-DC0F-4B17-926F-79487C586431}"/>
                </c:ext>
              </c:extLst>
            </c:dLbl>
            <c:dLbl>
              <c:idx val="3"/>
              <c:layout>
                <c:manualLayout>
                  <c:x val="1.6444031112614135E-2"/>
                  <c:y val="-1.8116465334963815E-2"/>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3-DC0F-4B17-926F-79487C586431}"/>
                </c:ext>
              </c:extLst>
            </c:dLbl>
            <c:dLbl>
              <c:idx val="4"/>
              <c:layout>
                <c:manualLayout>
                  <c:x val="0.15026538233916911"/>
                  <c:y val="3.4296822593086716E-2"/>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2-6B9C-449E-8C68-EABFF2272763}"/>
                </c:ext>
              </c:extLst>
            </c:dLbl>
            <c:dLbl>
              <c:idx val="5"/>
              <c:layout>
                <c:manualLayout>
                  <c:x val="2.0003056632241618E-2"/>
                  <c:y val="3.1703814336186679E-2"/>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1-6B9C-449E-8C68-EABFF2272763}"/>
                </c:ext>
              </c:extLst>
            </c:dLbl>
            <c:dLbl>
              <c:idx val="6"/>
              <c:layout>
                <c:manualLayout>
                  <c:x val="8.2546345373429364E-2"/>
                  <c:y val="0.13741552930570072"/>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0-B420-4373-B883-BDE24F21D986}"/>
                </c:ext>
              </c:extLst>
            </c:dLbl>
            <c:numFmt formatCode="0.0%" sourceLinked="0"/>
            <c:spPr>
              <a:noFill/>
              <a:ln>
                <a:noFill/>
              </a:ln>
              <a:effectLst/>
            </c:spPr>
            <c:txPr>
              <a:bodyPr/>
              <a:lstStyle/>
              <a:p>
                <a:pPr>
                  <a:defRPr sz="1000" b="1">
                    <a:latin typeface="メイリオ" panose="020B0604030504040204" pitchFamily="50" charset="-128"/>
                    <a:ea typeface="メイリオ" panose="020B0604030504040204" pitchFamily="50" charset="-128"/>
                  </a:defRPr>
                </a:pPr>
                <a:endParaRPr lang="ja-JP"/>
              </a:p>
            </c:txPr>
            <c:showLegendKey val="0"/>
            <c:showVal val="0"/>
            <c:showCatName val="1"/>
            <c:showSerName val="0"/>
            <c:showPercent val="1"/>
            <c:showBubbleSize val="0"/>
            <c:showLeaderLines val="1"/>
            <c:extLst>
              <c:ext xmlns:c15="http://schemas.microsoft.com/office/drawing/2012/chart" uri="{CE6537A1-D6FC-4f65-9D91-7224C49458BB}"/>
            </c:extLst>
          </c:dLbls>
          <c:cat>
            <c:strRef>
              <c:f>Sheet1!$A$2:$A$8</c:f>
              <c:strCache>
                <c:ptCount val="7"/>
                <c:pt idx="0">
                  <c:v>1～5名</c:v>
                </c:pt>
                <c:pt idx="1">
                  <c:v>6～10名</c:v>
                </c:pt>
                <c:pt idx="2">
                  <c:v>11～30名</c:v>
                </c:pt>
                <c:pt idx="3">
                  <c:v>31～50名</c:v>
                </c:pt>
                <c:pt idx="4">
                  <c:v>51名～</c:v>
                </c:pt>
                <c:pt idx="5">
                  <c:v>不明</c:v>
                </c:pt>
                <c:pt idx="6">
                  <c:v>無回答</c:v>
                </c:pt>
              </c:strCache>
            </c:strRef>
          </c:cat>
          <c:val>
            <c:numRef>
              <c:f>Sheet1!$B$2:$B$8</c:f>
              <c:numCache>
                <c:formatCode>General</c:formatCode>
                <c:ptCount val="7"/>
                <c:pt idx="0">
                  <c:v>20.7</c:v>
                </c:pt>
                <c:pt idx="1">
                  <c:v>16</c:v>
                </c:pt>
                <c:pt idx="2" formatCode="0.0">
                  <c:v>20.100000000000001</c:v>
                </c:pt>
                <c:pt idx="3">
                  <c:v>6.5</c:v>
                </c:pt>
                <c:pt idx="4">
                  <c:v>24.9</c:v>
                </c:pt>
                <c:pt idx="5">
                  <c:v>1.2</c:v>
                </c:pt>
                <c:pt idx="6">
                  <c:v>10.7</c:v>
                </c:pt>
              </c:numCache>
            </c:numRef>
          </c:val>
          <c:extLst>
            <c:ext xmlns:c16="http://schemas.microsoft.com/office/drawing/2014/chart" uri="{C3380CC4-5D6E-409C-BE32-E72D297353CC}">
              <c16:uniqueId val="{00000004-DC0F-4B17-926F-79487C586431}"/>
            </c:ext>
          </c:extLst>
        </c:ser>
        <c:dLbls>
          <c:showLegendKey val="0"/>
          <c:showVal val="0"/>
          <c:showCatName val="1"/>
          <c:showSerName val="0"/>
          <c:showPercent val="1"/>
          <c:showBubbleSize val="0"/>
          <c:showLeaderLines val="1"/>
        </c:dLbls>
        <c:firstSliceAng val="0"/>
      </c:pieChart>
    </c:plotArea>
    <c:plotVisOnly val="1"/>
    <c:dispBlanksAs val="zero"/>
    <c:showDLblsOverMax val="0"/>
  </c:chart>
  <c:spPr>
    <a:ln>
      <a:noFill/>
    </a:ln>
  </c:spPr>
  <c:txPr>
    <a:bodyPr/>
    <a:lstStyle/>
    <a:p>
      <a:pPr>
        <a:defRPr sz="1800"/>
      </a:pPr>
      <a:endParaRPr lang="ja-JP"/>
    </a:p>
  </c:txPr>
  <c:externalData r:id="rId1">
    <c:autoUpdate val="0"/>
  </c:externalData>
  <c:userShapes r:id="rId2"/>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Sheet1!$B$1</c:f>
              <c:strCache>
                <c:ptCount val="1"/>
                <c:pt idx="0">
                  <c:v>未収金発生件数</c:v>
                </c:pt>
              </c:strCache>
            </c:strRef>
          </c:tx>
          <c:spPr>
            <a:solidFill>
              <a:schemeClr val="accent1"/>
            </a:solidFill>
            <a:ln>
              <a:noFill/>
            </a:ln>
            <a:effectLst/>
          </c:spPr>
          <c:invertIfNegative val="0"/>
          <c:dLbls>
            <c:dLbl>
              <c:idx val="0"/>
              <c:layout>
                <c:manualLayout>
                  <c:x val="1.9255556415829975E-3"/>
                  <c:y val="-0.24378161823439445"/>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C0F6-49A4-803E-D5CB9E25467C}"/>
                </c:ext>
              </c:extLst>
            </c:dLbl>
            <c:dLbl>
              <c:idx val="1"/>
              <c:layout>
                <c:manualLayout>
                  <c:x val="1.9255556415829975E-3"/>
                  <c:y val="-0.12582277070162301"/>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C0F6-49A4-803E-D5CB9E25467C}"/>
                </c:ext>
              </c:extLst>
            </c:dLbl>
            <c:dLbl>
              <c:idx val="2"/>
              <c:layout>
                <c:manualLayout>
                  <c:x val="-2.4061344918160049E-3"/>
                  <c:y val="-9.4367078026217202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C0F6-49A4-803E-D5CB9E25467C}"/>
                </c:ext>
              </c:extLst>
            </c:dLbl>
            <c:dLbl>
              <c:idx val="3"/>
              <c:layout>
                <c:manualLayout>
                  <c:x val="1.9256189500312497E-3"/>
                  <c:y val="-8.6503154857365774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C0F6-49A4-803E-D5CB9E25467C}"/>
                </c:ext>
              </c:extLst>
            </c:dLbl>
            <c:dLbl>
              <c:idx val="4"/>
              <c:layout>
                <c:manualLayout>
                  <c:x val="1.9255556415829179E-3"/>
                  <c:y val="-9.4367078026217202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C0F6-49A4-803E-D5CB9E25467C}"/>
                </c:ext>
              </c:extLst>
            </c:dLbl>
            <c:dLbl>
              <c:idx val="5"/>
              <c:layout>
                <c:manualLayout>
                  <c:x val="-1.5882680344384347E-16"/>
                  <c:y val="-7.8639231688514416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CF8A-451C-9EA7-0B60103C0906}"/>
                </c:ext>
              </c:extLst>
            </c:dLbl>
            <c:dLbl>
              <c:idx val="6"/>
              <c:layout>
                <c:manualLayout>
                  <c:x val="0"/>
                  <c:y val="-7.8639231688514416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CF8A-451C-9EA7-0B60103C0906}"/>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5件以下</c:v>
                </c:pt>
                <c:pt idx="1">
                  <c:v>6～10件</c:v>
                </c:pt>
                <c:pt idx="2">
                  <c:v>11～20件</c:v>
                </c:pt>
                <c:pt idx="3">
                  <c:v>21～30件</c:v>
                </c:pt>
                <c:pt idx="4">
                  <c:v>31～50件</c:v>
                </c:pt>
                <c:pt idx="5">
                  <c:v>51～100件</c:v>
                </c:pt>
                <c:pt idx="6">
                  <c:v>101件以上</c:v>
                </c:pt>
              </c:strCache>
            </c:strRef>
          </c:cat>
          <c:val>
            <c:numRef>
              <c:f>Sheet1!$B$2:$B$8</c:f>
              <c:numCache>
                <c:formatCode>General</c:formatCode>
                <c:ptCount val="7"/>
                <c:pt idx="0">
                  <c:v>22</c:v>
                </c:pt>
                <c:pt idx="1">
                  <c:v>7</c:v>
                </c:pt>
                <c:pt idx="2">
                  <c:v>3</c:v>
                </c:pt>
                <c:pt idx="3">
                  <c:v>2</c:v>
                </c:pt>
                <c:pt idx="4">
                  <c:v>2</c:v>
                </c:pt>
                <c:pt idx="5">
                  <c:v>1</c:v>
                </c:pt>
                <c:pt idx="6">
                  <c:v>1</c:v>
                </c:pt>
              </c:numCache>
            </c:numRef>
          </c:val>
          <c:extLst>
            <c:ext xmlns:c16="http://schemas.microsoft.com/office/drawing/2014/chart" uri="{C3380CC4-5D6E-409C-BE32-E72D297353CC}">
              <c16:uniqueId val="{00000000-C0F6-49A4-803E-D5CB9E25467C}"/>
            </c:ext>
          </c:extLst>
        </c:ser>
        <c:dLbls>
          <c:showLegendKey val="0"/>
          <c:showVal val="0"/>
          <c:showCatName val="0"/>
          <c:showSerName val="0"/>
          <c:showPercent val="0"/>
          <c:showBubbleSize val="0"/>
        </c:dLbls>
        <c:gapWidth val="150"/>
        <c:overlap val="100"/>
        <c:axId val="1946446640"/>
        <c:axId val="1946453712"/>
      </c:barChart>
      <c:catAx>
        <c:axId val="194644664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1946453712"/>
        <c:crosses val="autoZero"/>
        <c:auto val="1"/>
        <c:lblAlgn val="ctr"/>
        <c:lblOffset val="100"/>
        <c:noMultiLvlLbl val="0"/>
      </c:catAx>
      <c:valAx>
        <c:axId val="194645371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crossAx val="1946446640"/>
        <c:crosses val="autoZero"/>
        <c:crossBetween val="between"/>
      </c:valAx>
      <c:spPr>
        <a:noFill/>
        <a:ln>
          <a:noFill/>
        </a:ln>
        <a:effectLst/>
      </c:spPr>
    </c:plotArea>
    <c:legend>
      <c:legendPos val="b"/>
      <c:layout>
        <c:manualLayout>
          <c:xMode val="edge"/>
          <c:yMode val="edge"/>
          <c:x val="0.39692589842493609"/>
          <c:y val="0.81061381945175448"/>
          <c:w val="0.21047972274454524"/>
          <c:h val="0.14220264153513687"/>
        </c:manualLayout>
      </c:layout>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solidFill>
        <a:schemeClr val="tx1"/>
      </a:solidFill>
    </a:ln>
    <a:effectLst/>
  </c:spPr>
  <c:txPr>
    <a:bodyPr/>
    <a:lstStyle/>
    <a:p>
      <a:pPr>
        <a:defRPr/>
      </a:pPr>
      <a:endParaRPr lang="ja-JP"/>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withinLinearReversed" id="21">
  <a:schemeClr val="accent1"/>
</cs:colorStyle>
</file>

<file path=ppt/charts/colors2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5.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6.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7.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8.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9.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cs:styleClr val="auto"/>
    </cs:fontRef>
    <cs:defRPr sz="100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0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0.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0.24033</cdr:x>
      <cdr:y>0.4121</cdr:y>
    </cdr:from>
    <cdr:to>
      <cdr:x>0.34608</cdr:x>
      <cdr:y>0.49574</cdr:y>
    </cdr:to>
    <cdr:sp macro="" textlink="">
      <cdr:nvSpPr>
        <cdr:cNvPr id="2" name="テキスト ボックス 16">
          <a:extLst xmlns:a="http://schemas.openxmlformats.org/drawingml/2006/main">
            <a:ext uri="{FF2B5EF4-FFF2-40B4-BE49-F238E27FC236}">
              <a16:creationId xmlns:a16="http://schemas.microsoft.com/office/drawing/2014/main" id="{D8882B70-C70B-4B96-9124-05D239570151}"/>
            </a:ext>
          </a:extLst>
        </cdr:cNvPr>
        <cdr:cNvSpPr txBox="1"/>
      </cdr:nvSpPr>
      <cdr:spPr>
        <a:xfrm xmlns:a="http://schemas.openxmlformats.org/drawingml/2006/main">
          <a:off x="1322325" y="1288995"/>
          <a:ext cx="581860" cy="261618"/>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xmlns:a="http://schemas.openxmlformats.org/drawingml/2006/main">
          <a:r>
            <a:rPr kumimoji="1" lang="en-US" altLang="ja-JP" sz="1100" dirty="0"/>
            <a:t>9,400</a:t>
          </a:r>
          <a:endParaRPr kumimoji="1" lang="ja-JP" altLang="en-US" sz="1100" dirty="0"/>
        </a:p>
      </cdr:txBody>
    </cdr:sp>
  </cdr:relSizeAnchor>
  <cdr:relSizeAnchor xmlns:cdr="http://schemas.openxmlformats.org/drawingml/2006/chartDrawing">
    <cdr:from>
      <cdr:x>0.33661</cdr:x>
      <cdr:y>0.37028</cdr:y>
    </cdr:from>
    <cdr:to>
      <cdr:x>0.44236</cdr:x>
      <cdr:y>0.45392</cdr:y>
    </cdr:to>
    <cdr:sp macro="" textlink="">
      <cdr:nvSpPr>
        <cdr:cNvPr id="3" name="テキスト ボックス 16">
          <a:extLst xmlns:a="http://schemas.openxmlformats.org/drawingml/2006/main">
            <a:ext uri="{FF2B5EF4-FFF2-40B4-BE49-F238E27FC236}">
              <a16:creationId xmlns:a16="http://schemas.microsoft.com/office/drawing/2014/main" id="{CC9FB114-A614-4A34-8F6B-64D6E63DA8EC}"/>
            </a:ext>
          </a:extLst>
        </cdr:cNvPr>
        <cdr:cNvSpPr txBox="1"/>
      </cdr:nvSpPr>
      <cdr:spPr>
        <a:xfrm xmlns:a="http://schemas.openxmlformats.org/drawingml/2006/main">
          <a:off x="1852116" y="1158186"/>
          <a:ext cx="581860" cy="261618"/>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kumimoji="1" lang="en-US" altLang="ja-JP" dirty="0"/>
            <a:t>11,114</a:t>
          </a:r>
          <a:endParaRPr kumimoji="1" lang="ja-JP" altLang="en-US" sz="1100" dirty="0"/>
        </a:p>
      </cdr:txBody>
    </cdr:sp>
  </cdr:relSizeAnchor>
  <cdr:relSizeAnchor xmlns:cdr="http://schemas.openxmlformats.org/drawingml/2006/chartDrawing">
    <cdr:from>
      <cdr:x>0.44712</cdr:x>
      <cdr:y>0.38677</cdr:y>
    </cdr:from>
    <cdr:to>
      <cdr:x>0.55288</cdr:x>
      <cdr:y>0.47041</cdr:y>
    </cdr:to>
    <cdr:sp macro="" textlink="">
      <cdr:nvSpPr>
        <cdr:cNvPr id="4" name="テキスト ボックス 16">
          <a:extLst xmlns:a="http://schemas.openxmlformats.org/drawingml/2006/main">
            <a:ext uri="{FF2B5EF4-FFF2-40B4-BE49-F238E27FC236}">
              <a16:creationId xmlns:a16="http://schemas.microsoft.com/office/drawing/2014/main" id="{730E1639-5AA3-4E7E-B6E0-AB9D9E1BD2B8}"/>
            </a:ext>
          </a:extLst>
        </cdr:cNvPr>
        <cdr:cNvSpPr txBox="1"/>
      </cdr:nvSpPr>
      <cdr:spPr>
        <a:xfrm xmlns:a="http://schemas.openxmlformats.org/drawingml/2006/main">
          <a:off x="2460153" y="1209766"/>
          <a:ext cx="581915" cy="261618"/>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kumimoji="1" lang="en-US" altLang="ja-JP" dirty="0"/>
            <a:t>10,568</a:t>
          </a:r>
          <a:endParaRPr kumimoji="1" lang="ja-JP" altLang="en-US" sz="1100" dirty="0"/>
        </a:p>
      </cdr:txBody>
    </cdr:sp>
  </cdr:relSizeAnchor>
  <cdr:relSizeAnchor xmlns:cdr="http://schemas.openxmlformats.org/drawingml/2006/chartDrawing">
    <cdr:from>
      <cdr:x>0.5541</cdr:x>
      <cdr:y>0.36242</cdr:y>
    </cdr:from>
    <cdr:to>
      <cdr:x>0.65985</cdr:x>
      <cdr:y>0.44605</cdr:y>
    </cdr:to>
    <cdr:sp macro="" textlink="">
      <cdr:nvSpPr>
        <cdr:cNvPr id="5" name="テキスト ボックス 16">
          <a:extLst xmlns:a="http://schemas.openxmlformats.org/drawingml/2006/main">
            <a:ext uri="{FF2B5EF4-FFF2-40B4-BE49-F238E27FC236}">
              <a16:creationId xmlns:a16="http://schemas.microsoft.com/office/drawing/2014/main" id="{44B9F2B9-CF6E-430E-B492-9170D94302E1}"/>
            </a:ext>
          </a:extLst>
        </cdr:cNvPr>
        <cdr:cNvSpPr txBox="1"/>
      </cdr:nvSpPr>
      <cdr:spPr>
        <a:xfrm xmlns:a="http://schemas.openxmlformats.org/drawingml/2006/main">
          <a:off x="3048801" y="1133605"/>
          <a:ext cx="581860" cy="261587"/>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kumimoji="1" lang="en-US" altLang="ja-JP" dirty="0"/>
            <a:t>11,525</a:t>
          </a:r>
          <a:endParaRPr kumimoji="1" lang="ja-JP" altLang="en-US" sz="1100" dirty="0"/>
        </a:p>
      </cdr:txBody>
    </cdr:sp>
  </cdr:relSizeAnchor>
  <cdr:relSizeAnchor xmlns:cdr="http://schemas.openxmlformats.org/drawingml/2006/chartDrawing">
    <cdr:from>
      <cdr:x>0.6632</cdr:x>
      <cdr:y>0.4121</cdr:y>
    </cdr:from>
    <cdr:to>
      <cdr:x>0.76895</cdr:x>
      <cdr:y>0.49574</cdr:y>
    </cdr:to>
    <cdr:sp macro="" textlink="">
      <cdr:nvSpPr>
        <cdr:cNvPr id="6" name="テキスト ボックス 16">
          <a:extLst xmlns:a="http://schemas.openxmlformats.org/drawingml/2006/main">
            <a:ext uri="{FF2B5EF4-FFF2-40B4-BE49-F238E27FC236}">
              <a16:creationId xmlns:a16="http://schemas.microsoft.com/office/drawing/2014/main" id="{2C4A6982-8707-47D0-91BB-77C88D08AA23}"/>
            </a:ext>
          </a:extLst>
        </cdr:cNvPr>
        <cdr:cNvSpPr txBox="1"/>
      </cdr:nvSpPr>
      <cdr:spPr>
        <a:xfrm xmlns:a="http://schemas.openxmlformats.org/drawingml/2006/main">
          <a:off x="3649084" y="1288995"/>
          <a:ext cx="581860" cy="261618"/>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kumimoji="1" lang="en-US" altLang="ja-JP" dirty="0"/>
            <a:t>9,798</a:t>
          </a:r>
          <a:endParaRPr kumimoji="1" lang="ja-JP" altLang="en-US" sz="1100" dirty="0"/>
        </a:p>
      </cdr:txBody>
    </cdr:sp>
  </cdr:relSizeAnchor>
  <cdr:relSizeAnchor xmlns:cdr="http://schemas.openxmlformats.org/drawingml/2006/chartDrawing">
    <cdr:from>
      <cdr:x>0.76031</cdr:x>
      <cdr:y>0.266</cdr:y>
    </cdr:from>
    <cdr:to>
      <cdr:x>0.86606</cdr:x>
      <cdr:y>0.34964</cdr:y>
    </cdr:to>
    <cdr:sp macro="" textlink="">
      <cdr:nvSpPr>
        <cdr:cNvPr id="7" name="テキスト ボックス 16">
          <a:extLst xmlns:a="http://schemas.openxmlformats.org/drawingml/2006/main">
            <a:ext uri="{FF2B5EF4-FFF2-40B4-BE49-F238E27FC236}">
              <a16:creationId xmlns:a16="http://schemas.microsoft.com/office/drawing/2014/main" id="{63A665CC-6DDB-4CB1-B259-ED9EACD2CD06}"/>
            </a:ext>
          </a:extLst>
        </cdr:cNvPr>
        <cdr:cNvSpPr txBox="1"/>
      </cdr:nvSpPr>
      <cdr:spPr>
        <a:xfrm xmlns:a="http://schemas.openxmlformats.org/drawingml/2006/main">
          <a:off x="4183405" y="832032"/>
          <a:ext cx="581860" cy="261618"/>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kumimoji="1" lang="en-US" altLang="ja-JP" dirty="0"/>
            <a:t>14,591</a:t>
          </a:r>
          <a:endParaRPr kumimoji="1" lang="ja-JP" altLang="en-US" sz="1100" dirty="0"/>
        </a:p>
      </cdr:txBody>
    </cdr:sp>
  </cdr:relSizeAnchor>
  <cdr:relSizeAnchor xmlns:cdr="http://schemas.openxmlformats.org/drawingml/2006/chartDrawing">
    <cdr:from>
      <cdr:x>0.87039</cdr:x>
      <cdr:y>0.18867</cdr:y>
    </cdr:from>
    <cdr:to>
      <cdr:x>0.97614</cdr:x>
      <cdr:y>0.27231</cdr:y>
    </cdr:to>
    <cdr:sp macro="" textlink="">
      <cdr:nvSpPr>
        <cdr:cNvPr id="8" name="テキスト ボックス 16">
          <a:extLst xmlns:a="http://schemas.openxmlformats.org/drawingml/2006/main">
            <a:ext uri="{FF2B5EF4-FFF2-40B4-BE49-F238E27FC236}">
              <a16:creationId xmlns:a16="http://schemas.microsoft.com/office/drawing/2014/main" id="{F8D85F7E-8984-4C7C-BF13-FAA0C02D01A9}"/>
            </a:ext>
          </a:extLst>
        </cdr:cNvPr>
        <cdr:cNvSpPr txBox="1"/>
      </cdr:nvSpPr>
      <cdr:spPr>
        <a:xfrm xmlns:a="http://schemas.openxmlformats.org/drawingml/2006/main">
          <a:off x="4789085" y="590133"/>
          <a:ext cx="581860" cy="261618"/>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kumimoji="1" lang="en-US" altLang="ja-JP" dirty="0"/>
            <a:t>17,604</a:t>
          </a:r>
          <a:endParaRPr kumimoji="1" lang="ja-JP" altLang="en-US" sz="1100" dirty="0"/>
        </a:p>
      </cdr:txBody>
    </cdr:sp>
  </cdr:relSizeAnchor>
</c:userShapes>
</file>

<file path=ppt/drawings/drawing2.xml><?xml version="1.0" encoding="utf-8"?>
<c:userShapes xmlns:c="http://schemas.openxmlformats.org/drawingml/2006/chart">
  <cdr:relSizeAnchor xmlns:cdr="http://schemas.openxmlformats.org/drawingml/2006/chartDrawing">
    <cdr:from>
      <cdr:x>0.66179</cdr:x>
      <cdr:y>0.83071</cdr:y>
    </cdr:from>
    <cdr:to>
      <cdr:x>0.88384</cdr:x>
      <cdr:y>0.94367</cdr:y>
    </cdr:to>
    <cdr:sp macro="" textlink="">
      <cdr:nvSpPr>
        <cdr:cNvPr id="2" name="テキスト ボックス 1"/>
        <cdr:cNvSpPr txBox="1"/>
      </cdr:nvSpPr>
      <cdr:spPr>
        <a:xfrm xmlns:a="http://schemas.openxmlformats.org/drawingml/2006/main">
          <a:off x="2842383" y="2118265"/>
          <a:ext cx="953701" cy="288048"/>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marL="0" marR="0" indent="0" defTabSz="914400" eaLnBrk="1" fontAlgn="auto" latinLnBrk="0" hangingPunct="1">
            <a:lnSpc>
              <a:spcPct val="100000"/>
            </a:lnSpc>
            <a:spcBef>
              <a:spcPts val="0"/>
            </a:spcBef>
            <a:spcAft>
              <a:spcPts val="0"/>
            </a:spcAft>
            <a:buClrTx/>
            <a:buSzTx/>
            <a:buFontTx/>
            <a:buNone/>
            <a:tabLst/>
            <a:defRPr/>
          </a:pPr>
          <a:r>
            <a:rPr lang="en-US" altLang="ja-JP" sz="1000" dirty="0">
              <a:latin typeface="+mj-ea"/>
              <a:ea typeface="+mn-ea"/>
              <a:cs typeface="+mn-cs"/>
            </a:rPr>
            <a:t>【</a:t>
          </a:r>
          <a:r>
            <a:rPr lang="en-US" altLang="ja-JP" sz="1000" dirty="0">
              <a:latin typeface="メイリオ" pitchFamily="50" charset="-128"/>
              <a:ea typeface="メイリオ" pitchFamily="50" charset="-128"/>
            </a:rPr>
            <a:t>n=285</a:t>
          </a:r>
          <a:r>
            <a:rPr lang="en-US" altLang="ja-JP" sz="1000" dirty="0">
              <a:latin typeface="+mj-ea"/>
              <a:ea typeface="+mn-ea"/>
              <a:cs typeface="+mn-cs"/>
            </a:rPr>
            <a:t>】</a:t>
          </a:r>
        </a:p>
        <a:p xmlns:a="http://schemas.openxmlformats.org/drawingml/2006/main">
          <a:endParaRPr lang="en-US" altLang="ja-JP" sz="1000" dirty="0">
            <a:latin typeface="+mj-ea"/>
            <a:ea typeface="+mj-ea"/>
          </a:endParaRPr>
        </a:p>
        <a:p xmlns:a="http://schemas.openxmlformats.org/drawingml/2006/main">
          <a:endParaRPr lang="ja-JP" altLang="en-US" sz="1050" dirty="0"/>
        </a:p>
      </cdr:txBody>
    </cdr:sp>
  </cdr:relSizeAnchor>
  <cdr:relSizeAnchor xmlns:cdr="http://schemas.openxmlformats.org/drawingml/2006/chartDrawing">
    <cdr:from>
      <cdr:x>0.48093</cdr:x>
      <cdr:y>0.27362</cdr:y>
    </cdr:from>
    <cdr:to>
      <cdr:x>0.68693</cdr:x>
      <cdr:y>0.467</cdr:y>
    </cdr:to>
    <cdr:sp macro="" textlink="">
      <cdr:nvSpPr>
        <cdr:cNvPr id="3" name="正方形/長方形 2">
          <a:extLst xmlns:a="http://schemas.openxmlformats.org/drawingml/2006/main">
            <a:ext uri="{FF2B5EF4-FFF2-40B4-BE49-F238E27FC236}">
              <a16:creationId xmlns:a16="http://schemas.microsoft.com/office/drawing/2014/main" id="{DDB19FAE-13D0-43DA-853E-1B6374F07D5F}"/>
            </a:ext>
          </a:extLst>
        </cdr:cNvPr>
        <cdr:cNvSpPr/>
      </cdr:nvSpPr>
      <cdr:spPr>
        <a:xfrm xmlns:a="http://schemas.openxmlformats.org/drawingml/2006/main">
          <a:off x="2065582" y="697713"/>
          <a:ext cx="884768" cy="493126"/>
        </a:xfrm>
        <a:prstGeom xmlns:a="http://schemas.openxmlformats.org/drawingml/2006/main" prst="rect">
          <a:avLst/>
        </a:prstGeom>
        <a:noFill xmlns:a="http://schemas.openxmlformats.org/drawingml/2006/main"/>
        <a:ln xmlns:a="http://schemas.openxmlformats.org/drawingml/2006/main" w="38100">
          <a:solidFill>
            <a:srgbClr val="FF0000"/>
          </a:solidFill>
          <a:prstDash val="sysDash"/>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rtlCol="0" anchor="ctr"/>
        <a:lstStyle xmlns:a="http://schemas.openxmlformats.org/drawingml/2006/main">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xmlns:a="http://schemas.openxmlformats.org/drawingml/2006/main">
          <a:pPr algn="ctr"/>
          <a:endParaRPr kumimoji="1" lang="ja-JP" altLang="en-US" dirty="0"/>
        </a:p>
      </cdr:txBody>
    </cdr:sp>
  </cdr:relSizeAnchor>
</c:userShapes>
</file>

<file path=ppt/drawings/drawing3.xml><?xml version="1.0" encoding="utf-8"?>
<c:userShapes xmlns:c="http://schemas.openxmlformats.org/drawingml/2006/chart">
  <cdr:relSizeAnchor xmlns:cdr="http://schemas.openxmlformats.org/drawingml/2006/chartDrawing">
    <cdr:from>
      <cdr:x>0.67451</cdr:x>
      <cdr:y>0.8015</cdr:y>
    </cdr:from>
    <cdr:to>
      <cdr:x>0.89993</cdr:x>
      <cdr:y>1</cdr:y>
    </cdr:to>
    <cdr:sp macro="" textlink="">
      <cdr:nvSpPr>
        <cdr:cNvPr id="2" name="テキスト ボックス 1"/>
        <cdr:cNvSpPr txBox="1"/>
      </cdr:nvSpPr>
      <cdr:spPr>
        <a:xfrm xmlns:a="http://schemas.openxmlformats.org/drawingml/2006/main">
          <a:off x="2837864" y="1839500"/>
          <a:ext cx="948414" cy="455572"/>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altLang="ja-JP" sz="1000" dirty="0">
              <a:latin typeface="+mj-ea"/>
              <a:ea typeface="+mj-ea"/>
            </a:rPr>
            <a:t>【</a:t>
          </a:r>
          <a:r>
            <a:rPr lang="en-US" altLang="ja-JP" sz="1000" dirty="0">
              <a:latin typeface="メイリオ" pitchFamily="50" charset="-128"/>
              <a:ea typeface="メイリオ" pitchFamily="50" charset="-128"/>
            </a:rPr>
            <a:t>n=285</a:t>
          </a:r>
          <a:r>
            <a:rPr lang="en-US" altLang="ja-JP" sz="1000" dirty="0">
              <a:latin typeface="+mj-ea"/>
              <a:ea typeface="+mj-ea"/>
            </a:rPr>
            <a:t>】</a:t>
          </a:r>
        </a:p>
        <a:p xmlns:a="http://schemas.openxmlformats.org/drawingml/2006/main">
          <a:endParaRPr lang="en-US" altLang="ja-JP" sz="1050" dirty="0"/>
        </a:p>
        <a:p xmlns:a="http://schemas.openxmlformats.org/drawingml/2006/main">
          <a:endParaRPr lang="ja-JP" altLang="en-US" sz="1050" dirty="0"/>
        </a:p>
      </cdr:txBody>
    </cdr:sp>
  </cdr:relSizeAnchor>
</c:userShapes>
</file>

<file path=ppt/drawings/drawing4.xml><?xml version="1.0" encoding="utf-8"?>
<c:userShapes xmlns:c="http://schemas.openxmlformats.org/drawingml/2006/chart">
  <cdr:relSizeAnchor xmlns:cdr="http://schemas.openxmlformats.org/drawingml/2006/chartDrawing">
    <cdr:from>
      <cdr:x>0.77211</cdr:x>
      <cdr:y>0.84481</cdr:y>
    </cdr:from>
    <cdr:to>
      <cdr:x>1</cdr:x>
      <cdr:y>1</cdr:y>
    </cdr:to>
    <cdr:sp macro="" textlink="">
      <cdr:nvSpPr>
        <cdr:cNvPr id="2" name="テキスト ボックス 1"/>
        <cdr:cNvSpPr txBox="1"/>
      </cdr:nvSpPr>
      <cdr:spPr>
        <a:xfrm xmlns:a="http://schemas.openxmlformats.org/drawingml/2006/main">
          <a:off x="3581434" y="2020350"/>
          <a:ext cx="1057068" cy="37113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altLang="ja-JP" dirty="0">
              <a:latin typeface="+mj-ea"/>
              <a:ea typeface="+mj-ea"/>
            </a:rPr>
            <a:t>【</a:t>
          </a:r>
          <a:r>
            <a:rPr lang="en-US" altLang="ja-JP" sz="1100" dirty="0">
              <a:latin typeface="メイリオ" pitchFamily="50" charset="-128"/>
              <a:ea typeface="メイリオ" pitchFamily="50" charset="-128"/>
            </a:rPr>
            <a:t>n=</a:t>
          </a:r>
          <a:r>
            <a:rPr lang="en-US" altLang="ja-JP" dirty="0">
              <a:latin typeface="メイリオ" pitchFamily="50" charset="-128"/>
              <a:ea typeface="メイリオ" pitchFamily="50" charset="-128"/>
            </a:rPr>
            <a:t>169</a:t>
          </a:r>
          <a:r>
            <a:rPr lang="en-US" altLang="ja-JP" sz="1100" dirty="0">
              <a:latin typeface="+mj-ea"/>
              <a:ea typeface="+mj-ea"/>
            </a:rPr>
            <a:t>】</a:t>
          </a:r>
        </a:p>
        <a:p xmlns:a="http://schemas.openxmlformats.org/drawingml/2006/main">
          <a:endParaRPr lang="ja-JP" altLang="en-US" sz="1100" dirty="0"/>
        </a:p>
      </cdr:txBody>
    </cdr:sp>
  </cdr:relSizeAnchor>
</c:userShapes>
</file>

<file path=ppt/drawings/drawing5.xml><?xml version="1.0" encoding="utf-8"?>
<c:userShapes xmlns:c="http://schemas.openxmlformats.org/drawingml/2006/chart">
  <cdr:relSizeAnchor xmlns:cdr="http://schemas.openxmlformats.org/drawingml/2006/chartDrawing">
    <cdr:from>
      <cdr:x>0.77211</cdr:x>
      <cdr:y>0.84481</cdr:y>
    </cdr:from>
    <cdr:to>
      <cdr:x>1</cdr:x>
      <cdr:y>1</cdr:y>
    </cdr:to>
    <cdr:sp macro="" textlink="">
      <cdr:nvSpPr>
        <cdr:cNvPr id="2" name="テキスト ボックス 1"/>
        <cdr:cNvSpPr txBox="1"/>
      </cdr:nvSpPr>
      <cdr:spPr>
        <a:xfrm xmlns:a="http://schemas.openxmlformats.org/drawingml/2006/main">
          <a:off x="3581434" y="2020350"/>
          <a:ext cx="1057068" cy="37113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altLang="ja-JP" dirty="0">
              <a:latin typeface="+mj-ea"/>
              <a:ea typeface="+mj-ea"/>
            </a:rPr>
            <a:t>【</a:t>
          </a:r>
          <a:r>
            <a:rPr lang="en-US" altLang="ja-JP" sz="1100" dirty="0">
              <a:latin typeface="メイリオ" pitchFamily="50" charset="-128"/>
              <a:ea typeface="メイリオ" pitchFamily="50" charset="-128"/>
            </a:rPr>
            <a:t>n=</a:t>
          </a:r>
          <a:r>
            <a:rPr lang="en-US" altLang="ja-JP" dirty="0">
              <a:latin typeface="メイリオ" pitchFamily="50" charset="-128"/>
              <a:ea typeface="メイリオ" pitchFamily="50" charset="-128"/>
            </a:rPr>
            <a:t>74</a:t>
          </a:r>
          <a:r>
            <a:rPr lang="en-US" altLang="ja-JP" sz="1100" dirty="0">
              <a:latin typeface="+mj-ea"/>
              <a:ea typeface="+mj-ea"/>
            </a:rPr>
            <a:t>】</a:t>
          </a:r>
        </a:p>
        <a:p xmlns:a="http://schemas.openxmlformats.org/drawingml/2006/main">
          <a:endParaRPr lang="ja-JP" altLang="en-US" sz="1100" dirty="0"/>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49575" cy="498475"/>
          </a:xfrm>
          <a:prstGeom prst="rect">
            <a:avLst/>
          </a:prstGeom>
        </p:spPr>
        <p:txBody>
          <a:bodyPr vert="horz" lIns="91433" tIns="45717" rIns="91433" bIns="45717"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9" y="1"/>
            <a:ext cx="2949575" cy="498475"/>
          </a:xfrm>
          <a:prstGeom prst="rect">
            <a:avLst/>
          </a:prstGeom>
        </p:spPr>
        <p:txBody>
          <a:bodyPr vert="horz" lIns="91433" tIns="45717" rIns="91433" bIns="45717" rtlCol="0"/>
          <a:lstStyle>
            <a:lvl1pPr algn="r">
              <a:defRPr sz="1200"/>
            </a:lvl1pPr>
          </a:lstStyle>
          <a:p>
            <a:fld id="{52ADCE89-0125-41B1-8C62-CD20244D287D}" type="datetimeFigureOut">
              <a:rPr kumimoji="1" lang="ja-JP" altLang="en-US" smtClean="0"/>
              <a:pPr/>
              <a:t>2026/3/31</a:t>
            </a:fld>
            <a:endParaRPr kumimoji="1" lang="ja-JP" altLang="en-US"/>
          </a:p>
        </p:txBody>
      </p:sp>
      <p:sp>
        <p:nvSpPr>
          <p:cNvPr id="4" name="スライド イメージ プレースホルダー 3"/>
          <p:cNvSpPr>
            <a:spLocks noGrp="1" noRot="1" noChangeAspect="1"/>
          </p:cNvSpPr>
          <p:nvPr>
            <p:ph type="sldImg" idx="2"/>
          </p:nvPr>
        </p:nvSpPr>
        <p:spPr>
          <a:xfrm>
            <a:off x="1166813" y="1243013"/>
            <a:ext cx="4473575" cy="3354387"/>
          </a:xfrm>
          <a:prstGeom prst="rect">
            <a:avLst/>
          </a:prstGeom>
          <a:noFill/>
          <a:ln w="12700">
            <a:solidFill>
              <a:prstClr val="black"/>
            </a:solidFill>
          </a:ln>
        </p:spPr>
        <p:txBody>
          <a:bodyPr vert="horz" lIns="91433" tIns="45717" rIns="91433" bIns="45717" rtlCol="0" anchor="ctr"/>
          <a:lstStyle/>
          <a:p>
            <a:endParaRPr lang="ja-JP" altLang="en-US"/>
          </a:p>
        </p:txBody>
      </p:sp>
      <p:sp>
        <p:nvSpPr>
          <p:cNvPr id="5" name="ノート プレースホルダー 4"/>
          <p:cNvSpPr>
            <a:spLocks noGrp="1"/>
          </p:cNvSpPr>
          <p:nvPr>
            <p:ph type="body" sz="quarter" idx="3"/>
          </p:nvPr>
        </p:nvSpPr>
        <p:spPr>
          <a:xfrm>
            <a:off x="681038" y="4783139"/>
            <a:ext cx="5445125" cy="3913187"/>
          </a:xfrm>
          <a:prstGeom prst="rect">
            <a:avLst/>
          </a:prstGeom>
        </p:spPr>
        <p:txBody>
          <a:bodyPr vert="horz" lIns="91433" tIns="45717" rIns="91433" bIns="45717"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40863"/>
            <a:ext cx="2949575" cy="498475"/>
          </a:xfrm>
          <a:prstGeom prst="rect">
            <a:avLst/>
          </a:prstGeom>
        </p:spPr>
        <p:txBody>
          <a:bodyPr vert="horz" lIns="91433" tIns="45717" rIns="91433" bIns="45717"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9" y="9440863"/>
            <a:ext cx="2949575" cy="498475"/>
          </a:xfrm>
          <a:prstGeom prst="rect">
            <a:avLst/>
          </a:prstGeom>
        </p:spPr>
        <p:txBody>
          <a:bodyPr vert="horz" lIns="91433" tIns="45717" rIns="91433" bIns="45717" rtlCol="0" anchor="b"/>
          <a:lstStyle>
            <a:lvl1pPr algn="r">
              <a:defRPr sz="1200"/>
            </a:lvl1pPr>
          </a:lstStyle>
          <a:p>
            <a:fld id="{50EF89CF-D631-4552-81E8-115361433CB8}" type="slidenum">
              <a:rPr kumimoji="1" lang="ja-JP" altLang="en-US" smtClean="0"/>
              <a:pPr/>
              <a:t>‹#›</a:t>
            </a:fld>
            <a:endParaRPr kumimoji="1" lang="ja-JP" altLang="en-US"/>
          </a:p>
        </p:txBody>
      </p:sp>
    </p:spTree>
    <p:extLst>
      <p:ext uri="{BB962C8B-B14F-4D97-AF65-F5344CB8AC3E}">
        <p14:creationId xmlns:p14="http://schemas.microsoft.com/office/powerpoint/2010/main" val="320886783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50EF89CF-D631-4552-81E8-115361433CB8}" type="slidenum">
              <a:rPr kumimoji="1" lang="ja-JP" altLang="en-US" smtClean="0"/>
              <a:pPr/>
              <a:t>2</a:t>
            </a:fld>
            <a:endParaRPr kumimoji="1" lang="ja-JP" altLang="en-US"/>
          </a:p>
        </p:txBody>
      </p:sp>
    </p:spTree>
    <p:extLst>
      <p:ext uri="{BB962C8B-B14F-4D97-AF65-F5344CB8AC3E}">
        <p14:creationId xmlns:p14="http://schemas.microsoft.com/office/powerpoint/2010/main" val="19085012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50EF89CF-D631-4552-81E8-115361433CB8}" type="slidenum">
              <a:rPr kumimoji="1" lang="ja-JP" altLang="en-US" smtClean="0"/>
              <a:pPr/>
              <a:t>13</a:t>
            </a:fld>
            <a:endParaRPr kumimoji="1" lang="ja-JP" altLang="en-US"/>
          </a:p>
        </p:txBody>
      </p:sp>
    </p:spTree>
    <p:extLst>
      <p:ext uri="{BB962C8B-B14F-4D97-AF65-F5344CB8AC3E}">
        <p14:creationId xmlns:p14="http://schemas.microsoft.com/office/powerpoint/2010/main" val="332648795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50EF89CF-D631-4552-81E8-115361433CB8}" type="slidenum">
              <a:rPr kumimoji="1" lang="ja-JP" altLang="en-US" smtClean="0"/>
              <a:pPr/>
              <a:t>14</a:t>
            </a:fld>
            <a:endParaRPr kumimoji="1" lang="ja-JP" altLang="en-US"/>
          </a:p>
        </p:txBody>
      </p:sp>
    </p:spTree>
    <p:extLst>
      <p:ext uri="{BB962C8B-B14F-4D97-AF65-F5344CB8AC3E}">
        <p14:creationId xmlns:p14="http://schemas.microsoft.com/office/powerpoint/2010/main" val="269487763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50EF89CF-D631-4552-81E8-115361433CB8}" type="slidenum">
              <a:rPr kumimoji="1" lang="ja-JP" altLang="en-US" smtClean="0"/>
              <a:pPr/>
              <a:t>15</a:t>
            </a:fld>
            <a:endParaRPr kumimoji="1" lang="ja-JP" altLang="en-US"/>
          </a:p>
        </p:txBody>
      </p:sp>
    </p:spTree>
    <p:extLst>
      <p:ext uri="{BB962C8B-B14F-4D97-AF65-F5344CB8AC3E}">
        <p14:creationId xmlns:p14="http://schemas.microsoft.com/office/powerpoint/2010/main" val="384011012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50EF89CF-D631-4552-81E8-115361433CB8}" type="slidenum">
              <a:rPr kumimoji="1" lang="ja-JP" altLang="en-US" smtClean="0"/>
              <a:pPr/>
              <a:t>16</a:t>
            </a:fld>
            <a:endParaRPr kumimoji="1" lang="ja-JP" altLang="en-US"/>
          </a:p>
        </p:txBody>
      </p:sp>
    </p:spTree>
    <p:extLst>
      <p:ext uri="{BB962C8B-B14F-4D97-AF65-F5344CB8AC3E}">
        <p14:creationId xmlns:p14="http://schemas.microsoft.com/office/powerpoint/2010/main" val="361569493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50EF89CF-D631-4552-81E8-115361433CB8}" type="slidenum">
              <a:rPr kumimoji="1" lang="ja-JP" altLang="en-US" smtClean="0"/>
              <a:pPr/>
              <a:t>17</a:t>
            </a:fld>
            <a:endParaRPr kumimoji="1" lang="ja-JP" altLang="en-US"/>
          </a:p>
        </p:txBody>
      </p:sp>
    </p:spTree>
    <p:extLst>
      <p:ext uri="{BB962C8B-B14F-4D97-AF65-F5344CB8AC3E}">
        <p14:creationId xmlns:p14="http://schemas.microsoft.com/office/powerpoint/2010/main" val="189304094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50EF89CF-D631-4552-81E8-115361433CB8}" type="slidenum">
              <a:rPr kumimoji="1" lang="ja-JP" altLang="en-US" smtClean="0"/>
              <a:pPr/>
              <a:t>18</a:t>
            </a:fld>
            <a:endParaRPr kumimoji="1" lang="ja-JP" altLang="en-US"/>
          </a:p>
        </p:txBody>
      </p:sp>
    </p:spTree>
    <p:extLst>
      <p:ext uri="{BB962C8B-B14F-4D97-AF65-F5344CB8AC3E}">
        <p14:creationId xmlns:p14="http://schemas.microsoft.com/office/powerpoint/2010/main" val="208158955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50EF89CF-D631-4552-81E8-115361433CB8}" type="slidenum">
              <a:rPr kumimoji="1" lang="ja-JP" altLang="en-US" smtClean="0"/>
              <a:pPr/>
              <a:t>19</a:t>
            </a:fld>
            <a:endParaRPr kumimoji="1" lang="ja-JP" altLang="en-US"/>
          </a:p>
        </p:txBody>
      </p:sp>
    </p:spTree>
    <p:extLst>
      <p:ext uri="{BB962C8B-B14F-4D97-AF65-F5344CB8AC3E}">
        <p14:creationId xmlns:p14="http://schemas.microsoft.com/office/powerpoint/2010/main" val="192245917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50EF89CF-D631-4552-81E8-115361433CB8}" type="slidenum">
              <a:rPr kumimoji="1" lang="ja-JP" altLang="en-US" smtClean="0"/>
              <a:pPr/>
              <a:t>20</a:t>
            </a:fld>
            <a:endParaRPr kumimoji="1" lang="ja-JP" altLang="en-US"/>
          </a:p>
        </p:txBody>
      </p:sp>
    </p:spTree>
    <p:extLst>
      <p:ext uri="{BB962C8B-B14F-4D97-AF65-F5344CB8AC3E}">
        <p14:creationId xmlns:p14="http://schemas.microsoft.com/office/powerpoint/2010/main" val="422267798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50EF89CF-D631-4552-81E8-115361433CB8}" type="slidenum">
              <a:rPr kumimoji="1" lang="ja-JP" altLang="en-US" smtClean="0"/>
              <a:pPr/>
              <a:t>21</a:t>
            </a:fld>
            <a:endParaRPr kumimoji="1" lang="ja-JP" altLang="en-US"/>
          </a:p>
        </p:txBody>
      </p:sp>
    </p:spTree>
    <p:extLst>
      <p:ext uri="{BB962C8B-B14F-4D97-AF65-F5344CB8AC3E}">
        <p14:creationId xmlns:p14="http://schemas.microsoft.com/office/powerpoint/2010/main" val="135139626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50EF89CF-D631-4552-81E8-115361433CB8}" type="slidenum">
              <a:rPr kumimoji="1" lang="ja-JP" altLang="en-US" smtClean="0"/>
              <a:pPr/>
              <a:t>22</a:t>
            </a:fld>
            <a:endParaRPr kumimoji="1" lang="ja-JP" altLang="en-US"/>
          </a:p>
        </p:txBody>
      </p:sp>
    </p:spTree>
    <p:extLst>
      <p:ext uri="{BB962C8B-B14F-4D97-AF65-F5344CB8AC3E}">
        <p14:creationId xmlns:p14="http://schemas.microsoft.com/office/powerpoint/2010/main" val="32439213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50EF89CF-D631-4552-81E8-115361433CB8}" type="slidenum">
              <a:rPr kumimoji="1" lang="ja-JP" altLang="en-US" smtClean="0"/>
              <a:pPr/>
              <a:t>4</a:t>
            </a:fld>
            <a:endParaRPr kumimoji="1" lang="ja-JP" altLang="en-US"/>
          </a:p>
        </p:txBody>
      </p:sp>
    </p:spTree>
    <p:extLst>
      <p:ext uri="{BB962C8B-B14F-4D97-AF65-F5344CB8AC3E}">
        <p14:creationId xmlns:p14="http://schemas.microsoft.com/office/powerpoint/2010/main" val="28643582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50EF89CF-D631-4552-81E8-115361433CB8}" type="slidenum">
              <a:rPr kumimoji="1" lang="ja-JP" altLang="en-US" smtClean="0"/>
              <a:pPr/>
              <a:t>5</a:t>
            </a:fld>
            <a:endParaRPr kumimoji="1" lang="ja-JP" altLang="en-US"/>
          </a:p>
        </p:txBody>
      </p:sp>
    </p:spTree>
    <p:extLst>
      <p:ext uri="{BB962C8B-B14F-4D97-AF65-F5344CB8AC3E}">
        <p14:creationId xmlns:p14="http://schemas.microsoft.com/office/powerpoint/2010/main" val="4604233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50EF89CF-D631-4552-81E8-115361433CB8}" type="slidenum">
              <a:rPr kumimoji="1" lang="ja-JP" altLang="en-US" smtClean="0"/>
              <a:pPr/>
              <a:t>6</a:t>
            </a:fld>
            <a:endParaRPr kumimoji="1" lang="ja-JP" altLang="en-US"/>
          </a:p>
        </p:txBody>
      </p:sp>
    </p:spTree>
    <p:extLst>
      <p:ext uri="{BB962C8B-B14F-4D97-AF65-F5344CB8AC3E}">
        <p14:creationId xmlns:p14="http://schemas.microsoft.com/office/powerpoint/2010/main" val="37910529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50EF89CF-D631-4552-81E8-115361433CB8}" type="slidenum">
              <a:rPr kumimoji="1" lang="ja-JP" altLang="en-US" smtClean="0"/>
              <a:pPr/>
              <a:t>7</a:t>
            </a:fld>
            <a:endParaRPr kumimoji="1" lang="ja-JP" altLang="en-US"/>
          </a:p>
        </p:txBody>
      </p:sp>
    </p:spTree>
    <p:extLst>
      <p:ext uri="{BB962C8B-B14F-4D97-AF65-F5344CB8AC3E}">
        <p14:creationId xmlns:p14="http://schemas.microsoft.com/office/powerpoint/2010/main" val="11291328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50EF89CF-D631-4552-81E8-115361433CB8}" type="slidenum">
              <a:rPr kumimoji="1" lang="ja-JP" altLang="en-US" smtClean="0"/>
              <a:pPr/>
              <a:t>8</a:t>
            </a:fld>
            <a:endParaRPr kumimoji="1" lang="ja-JP" altLang="en-US"/>
          </a:p>
        </p:txBody>
      </p:sp>
    </p:spTree>
    <p:extLst>
      <p:ext uri="{BB962C8B-B14F-4D97-AF65-F5344CB8AC3E}">
        <p14:creationId xmlns:p14="http://schemas.microsoft.com/office/powerpoint/2010/main" val="23434073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50EF89CF-D631-4552-81E8-115361433CB8}" type="slidenum">
              <a:rPr kumimoji="1" lang="ja-JP" altLang="en-US" smtClean="0"/>
              <a:pPr/>
              <a:t>10</a:t>
            </a:fld>
            <a:endParaRPr kumimoji="1" lang="ja-JP" altLang="en-US"/>
          </a:p>
        </p:txBody>
      </p:sp>
    </p:spTree>
    <p:extLst>
      <p:ext uri="{BB962C8B-B14F-4D97-AF65-F5344CB8AC3E}">
        <p14:creationId xmlns:p14="http://schemas.microsoft.com/office/powerpoint/2010/main" val="23098468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50EF89CF-D631-4552-81E8-115361433CB8}" type="slidenum">
              <a:rPr kumimoji="1" lang="ja-JP" altLang="en-US" smtClean="0"/>
              <a:pPr/>
              <a:t>11</a:t>
            </a:fld>
            <a:endParaRPr kumimoji="1" lang="ja-JP" altLang="en-US"/>
          </a:p>
        </p:txBody>
      </p:sp>
    </p:spTree>
    <p:extLst>
      <p:ext uri="{BB962C8B-B14F-4D97-AF65-F5344CB8AC3E}">
        <p14:creationId xmlns:p14="http://schemas.microsoft.com/office/powerpoint/2010/main" val="354775483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50EF89CF-D631-4552-81E8-115361433CB8}" type="slidenum">
              <a:rPr kumimoji="1" lang="ja-JP" altLang="en-US" smtClean="0"/>
              <a:pPr/>
              <a:t>12</a:t>
            </a:fld>
            <a:endParaRPr kumimoji="1" lang="ja-JP" altLang="en-US"/>
          </a:p>
        </p:txBody>
      </p:sp>
    </p:spTree>
    <p:extLst>
      <p:ext uri="{BB962C8B-B14F-4D97-AF65-F5344CB8AC3E}">
        <p14:creationId xmlns:p14="http://schemas.microsoft.com/office/powerpoint/2010/main" val="3955874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E70416B5-5B3E-43F6-BF91-59EC63EF4EE5}" type="datetime1">
              <a:rPr kumimoji="1" lang="ja-JP" altLang="en-US" smtClean="0"/>
              <a:t>2026/3/31</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73FD58CE-C183-4EA5-9193-BF140682B6D5}" type="slidenum">
              <a:rPr kumimoji="1" lang="ja-JP" altLang="en-US" smtClean="0"/>
              <a:pPr/>
              <a:t>‹#›</a:t>
            </a:fld>
            <a:endParaRPr kumimoji="1" lang="ja-JP" altLang="en-US" dirty="0"/>
          </a:p>
        </p:txBody>
      </p:sp>
    </p:spTree>
    <p:extLst>
      <p:ext uri="{BB962C8B-B14F-4D97-AF65-F5344CB8AC3E}">
        <p14:creationId xmlns:p14="http://schemas.microsoft.com/office/powerpoint/2010/main" val="38136984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82D346A-43C2-4C5A-A46F-D46221AD7822}" type="datetime1">
              <a:rPr kumimoji="1" lang="ja-JP" altLang="en-US" smtClean="0"/>
              <a:t>2026/3/31</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73FD58CE-C183-4EA5-9193-BF140682B6D5}" type="slidenum">
              <a:rPr kumimoji="1" lang="ja-JP" altLang="en-US" smtClean="0"/>
              <a:pPr/>
              <a:t>‹#›</a:t>
            </a:fld>
            <a:endParaRPr kumimoji="1" lang="ja-JP" altLang="en-US" dirty="0"/>
          </a:p>
        </p:txBody>
      </p:sp>
    </p:spTree>
    <p:extLst>
      <p:ext uri="{BB962C8B-B14F-4D97-AF65-F5344CB8AC3E}">
        <p14:creationId xmlns:p14="http://schemas.microsoft.com/office/powerpoint/2010/main" val="35675062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2321F30-0AD9-4D78-83DA-D5C125226893}" type="datetime1">
              <a:rPr kumimoji="1" lang="ja-JP" altLang="en-US" smtClean="0"/>
              <a:t>2026/3/31</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73FD58CE-C183-4EA5-9193-BF140682B6D5}" type="slidenum">
              <a:rPr kumimoji="1" lang="ja-JP" altLang="en-US" smtClean="0"/>
              <a:pPr/>
              <a:t>‹#›</a:t>
            </a:fld>
            <a:endParaRPr kumimoji="1" lang="ja-JP" altLang="en-US" dirty="0"/>
          </a:p>
        </p:txBody>
      </p:sp>
    </p:spTree>
    <p:extLst>
      <p:ext uri="{BB962C8B-B14F-4D97-AF65-F5344CB8AC3E}">
        <p14:creationId xmlns:p14="http://schemas.microsoft.com/office/powerpoint/2010/main" val="22138305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DF77A0D-8C05-42B8-90A5-2F4267B216DC}" type="datetime1">
              <a:rPr kumimoji="1" lang="ja-JP" altLang="en-US" smtClean="0"/>
              <a:t>2026/3/31</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73FD58CE-C183-4EA5-9193-BF140682B6D5}" type="slidenum">
              <a:rPr kumimoji="1" lang="ja-JP" altLang="en-US" smtClean="0"/>
              <a:pPr/>
              <a:t>‹#›</a:t>
            </a:fld>
            <a:endParaRPr kumimoji="1" lang="ja-JP" altLang="en-US" dirty="0"/>
          </a:p>
        </p:txBody>
      </p:sp>
    </p:spTree>
    <p:extLst>
      <p:ext uri="{BB962C8B-B14F-4D97-AF65-F5344CB8AC3E}">
        <p14:creationId xmlns:p14="http://schemas.microsoft.com/office/powerpoint/2010/main" val="40069307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9C713CF-663D-443F-9FD7-EE89CE8E1453}" type="datetime1">
              <a:rPr kumimoji="1" lang="ja-JP" altLang="en-US" smtClean="0"/>
              <a:t>2026/3/31</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73FD58CE-C183-4EA5-9193-BF140682B6D5}" type="slidenum">
              <a:rPr kumimoji="1" lang="ja-JP" altLang="en-US" smtClean="0"/>
              <a:pPr/>
              <a:t>‹#›</a:t>
            </a:fld>
            <a:endParaRPr kumimoji="1" lang="ja-JP" altLang="en-US" dirty="0"/>
          </a:p>
        </p:txBody>
      </p:sp>
    </p:spTree>
    <p:extLst>
      <p:ext uri="{BB962C8B-B14F-4D97-AF65-F5344CB8AC3E}">
        <p14:creationId xmlns:p14="http://schemas.microsoft.com/office/powerpoint/2010/main" val="15808033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2181EB3B-72D6-4CC2-8D59-6EA217FD8597}" type="datetime1">
              <a:rPr kumimoji="1" lang="ja-JP" altLang="en-US" smtClean="0"/>
              <a:t>2026/3/31</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73FD58CE-C183-4EA5-9193-BF140682B6D5}" type="slidenum">
              <a:rPr kumimoji="1" lang="ja-JP" altLang="en-US" smtClean="0"/>
              <a:pPr/>
              <a:t>‹#›</a:t>
            </a:fld>
            <a:endParaRPr kumimoji="1" lang="ja-JP" altLang="en-US" dirty="0"/>
          </a:p>
        </p:txBody>
      </p:sp>
    </p:spTree>
    <p:extLst>
      <p:ext uri="{BB962C8B-B14F-4D97-AF65-F5344CB8AC3E}">
        <p14:creationId xmlns:p14="http://schemas.microsoft.com/office/powerpoint/2010/main" val="21038146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9F16CA91-4D72-46AD-A5DE-54EC9D7A93F3}" type="datetime1">
              <a:rPr kumimoji="1" lang="ja-JP" altLang="en-US" smtClean="0"/>
              <a:t>2026/3/31</a:t>
            </a:fld>
            <a:endParaRPr kumimoji="1" lang="ja-JP" altLang="en-US" dirty="0"/>
          </a:p>
        </p:txBody>
      </p:sp>
      <p:sp>
        <p:nvSpPr>
          <p:cNvPr id="8" name="Footer Placeholder 7"/>
          <p:cNvSpPr>
            <a:spLocks noGrp="1"/>
          </p:cNvSpPr>
          <p:nvPr>
            <p:ph type="ftr" sz="quarter" idx="11"/>
          </p:nvPr>
        </p:nvSpPr>
        <p:spPr/>
        <p:txBody>
          <a:bodyPr/>
          <a:lstStyle/>
          <a:p>
            <a:endParaRPr kumimoji="1" lang="ja-JP" altLang="en-US" dirty="0"/>
          </a:p>
        </p:txBody>
      </p:sp>
      <p:sp>
        <p:nvSpPr>
          <p:cNvPr id="9" name="Slide Number Placeholder 8"/>
          <p:cNvSpPr>
            <a:spLocks noGrp="1"/>
          </p:cNvSpPr>
          <p:nvPr>
            <p:ph type="sldNum" sz="quarter" idx="12"/>
          </p:nvPr>
        </p:nvSpPr>
        <p:spPr/>
        <p:txBody>
          <a:bodyPr/>
          <a:lstStyle/>
          <a:p>
            <a:fld id="{73FD58CE-C183-4EA5-9193-BF140682B6D5}" type="slidenum">
              <a:rPr kumimoji="1" lang="ja-JP" altLang="en-US" smtClean="0"/>
              <a:pPr/>
              <a:t>‹#›</a:t>
            </a:fld>
            <a:endParaRPr kumimoji="1" lang="ja-JP" altLang="en-US" dirty="0"/>
          </a:p>
        </p:txBody>
      </p:sp>
    </p:spTree>
    <p:extLst>
      <p:ext uri="{BB962C8B-B14F-4D97-AF65-F5344CB8AC3E}">
        <p14:creationId xmlns:p14="http://schemas.microsoft.com/office/powerpoint/2010/main" val="13230647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BE757F1E-C083-4613-95DF-A362B5D815EE}" type="datetime1">
              <a:rPr kumimoji="1" lang="ja-JP" altLang="en-US" smtClean="0"/>
              <a:t>2026/3/31</a:t>
            </a:fld>
            <a:endParaRPr kumimoji="1" lang="ja-JP" altLang="en-US" dirty="0"/>
          </a:p>
        </p:txBody>
      </p:sp>
      <p:sp>
        <p:nvSpPr>
          <p:cNvPr id="4" name="Footer Placeholder 3"/>
          <p:cNvSpPr>
            <a:spLocks noGrp="1"/>
          </p:cNvSpPr>
          <p:nvPr>
            <p:ph type="ftr" sz="quarter" idx="11"/>
          </p:nvPr>
        </p:nvSpPr>
        <p:spPr/>
        <p:txBody>
          <a:bodyPr/>
          <a:lstStyle/>
          <a:p>
            <a:endParaRPr kumimoji="1" lang="ja-JP" altLang="en-US" dirty="0"/>
          </a:p>
        </p:txBody>
      </p:sp>
      <p:sp>
        <p:nvSpPr>
          <p:cNvPr id="5" name="Slide Number Placeholder 4"/>
          <p:cNvSpPr>
            <a:spLocks noGrp="1"/>
          </p:cNvSpPr>
          <p:nvPr>
            <p:ph type="sldNum" sz="quarter" idx="12"/>
          </p:nvPr>
        </p:nvSpPr>
        <p:spPr/>
        <p:txBody>
          <a:bodyPr/>
          <a:lstStyle/>
          <a:p>
            <a:fld id="{73FD58CE-C183-4EA5-9193-BF140682B6D5}" type="slidenum">
              <a:rPr kumimoji="1" lang="ja-JP" altLang="en-US" smtClean="0"/>
              <a:pPr/>
              <a:t>‹#›</a:t>
            </a:fld>
            <a:endParaRPr kumimoji="1" lang="ja-JP" altLang="en-US" dirty="0"/>
          </a:p>
        </p:txBody>
      </p:sp>
    </p:spTree>
    <p:extLst>
      <p:ext uri="{BB962C8B-B14F-4D97-AF65-F5344CB8AC3E}">
        <p14:creationId xmlns:p14="http://schemas.microsoft.com/office/powerpoint/2010/main" val="10278465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9211CA1-009A-48F3-B420-8193CB820ED5}" type="datetime1">
              <a:rPr kumimoji="1" lang="ja-JP" altLang="en-US" smtClean="0"/>
              <a:t>2026/3/31</a:t>
            </a:fld>
            <a:endParaRPr kumimoji="1" lang="ja-JP" altLang="en-US" dirty="0"/>
          </a:p>
        </p:txBody>
      </p:sp>
      <p:sp>
        <p:nvSpPr>
          <p:cNvPr id="3" name="Footer Placeholder 2"/>
          <p:cNvSpPr>
            <a:spLocks noGrp="1"/>
          </p:cNvSpPr>
          <p:nvPr>
            <p:ph type="ftr" sz="quarter" idx="11"/>
          </p:nvPr>
        </p:nvSpPr>
        <p:spPr/>
        <p:txBody>
          <a:bodyPr/>
          <a:lstStyle/>
          <a:p>
            <a:endParaRPr kumimoji="1" lang="ja-JP" altLang="en-US" dirty="0"/>
          </a:p>
        </p:txBody>
      </p:sp>
      <p:sp>
        <p:nvSpPr>
          <p:cNvPr id="4" name="Slide Number Placeholder 3"/>
          <p:cNvSpPr>
            <a:spLocks noGrp="1"/>
          </p:cNvSpPr>
          <p:nvPr>
            <p:ph type="sldNum" sz="quarter" idx="12"/>
          </p:nvPr>
        </p:nvSpPr>
        <p:spPr/>
        <p:txBody>
          <a:bodyPr/>
          <a:lstStyle/>
          <a:p>
            <a:fld id="{73FD58CE-C183-4EA5-9193-BF140682B6D5}" type="slidenum">
              <a:rPr kumimoji="1" lang="ja-JP" altLang="en-US" smtClean="0"/>
              <a:pPr/>
              <a:t>‹#›</a:t>
            </a:fld>
            <a:endParaRPr kumimoji="1" lang="ja-JP" altLang="en-US" dirty="0"/>
          </a:p>
        </p:txBody>
      </p:sp>
    </p:spTree>
    <p:extLst>
      <p:ext uri="{BB962C8B-B14F-4D97-AF65-F5344CB8AC3E}">
        <p14:creationId xmlns:p14="http://schemas.microsoft.com/office/powerpoint/2010/main" val="36641847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A952285-87DD-40C8-8F74-055D75DD7E79}" type="datetime1">
              <a:rPr kumimoji="1" lang="ja-JP" altLang="en-US" smtClean="0"/>
              <a:t>2026/3/31</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73FD58CE-C183-4EA5-9193-BF140682B6D5}" type="slidenum">
              <a:rPr kumimoji="1" lang="ja-JP" altLang="en-US" smtClean="0"/>
              <a:pPr/>
              <a:t>‹#›</a:t>
            </a:fld>
            <a:endParaRPr kumimoji="1" lang="ja-JP" altLang="en-US" dirty="0"/>
          </a:p>
        </p:txBody>
      </p:sp>
    </p:spTree>
    <p:extLst>
      <p:ext uri="{BB962C8B-B14F-4D97-AF65-F5344CB8AC3E}">
        <p14:creationId xmlns:p14="http://schemas.microsoft.com/office/powerpoint/2010/main" val="19211191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dirty="0"/>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68E7E14F-4EB4-4A6F-A552-F5E9A02C2C23}" type="datetime1">
              <a:rPr kumimoji="1" lang="ja-JP" altLang="en-US" smtClean="0"/>
              <a:t>2026/3/31</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73FD58CE-C183-4EA5-9193-BF140682B6D5}" type="slidenum">
              <a:rPr kumimoji="1" lang="ja-JP" altLang="en-US" smtClean="0"/>
              <a:pPr/>
              <a:t>‹#›</a:t>
            </a:fld>
            <a:endParaRPr kumimoji="1" lang="ja-JP" altLang="en-US" dirty="0"/>
          </a:p>
        </p:txBody>
      </p:sp>
    </p:spTree>
    <p:extLst>
      <p:ext uri="{BB962C8B-B14F-4D97-AF65-F5344CB8AC3E}">
        <p14:creationId xmlns:p14="http://schemas.microsoft.com/office/powerpoint/2010/main" val="34163190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641B56B-4319-4E79-93F8-F2637535E9F1}" type="datetime1">
              <a:rPr kumimoji="1" lang="ja-JP" altLang="en-US" smtClean="0"/>
              <a:t>2026/3/31</a:t>
            </a:fld>
            <a:endParaRPr kumimoji="1" lang="ja-JP"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3FD58CE-C183-4EA5-9193-BF140682B6D5}" type="slidenum">
              <a:rPr kumimoji="1" lang="ja-JP" altLang="en-US" smtClean="0"/>
              <a:pPr/>
              <a:t>‹#›</a:t>
            </a:fld>
            <a:endParaRPr kumimoji="1" lang="ja-JP" altLang="en-US" dirty="0"/>
          </a:p>
        </p:txBody>
      </p:sp>
    </p:spTree>
    <p:extLst>
      <p:ext uri="{BB962C8B-B14F-4D97-AF65-F5344CB8AC3E}">
        <p14:creationId xmlns:p14="http://schemas.microsoft.com/office/powerpoint/2010/main" val="234313197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8.xml"/><Relationship Id="rId1" Type="http://schemas.openxmlformats.org/officeDocument/2006/relationships/slideLayout" Target="../slideLayouts/slideLayout1.xml"/><Relationship Id="rId5" Type="http://schemas.openxmlformats.org/officeDocument/2006/relationships/chart" Target="../charts/chart11.xml"/><Relationship Id="rId4" Type="http://schemas.openxmlformats.org/officeDocument/2006/relationships/chart" Target="../charts/chart10.xml"/></Relationships>
</file>

<file path=ppt/slides/_rels/slide12.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9.xml"/><Relationship Id="rId1" Type="http://schemas.openxmlformats.org/officeDocument/2006/relationships/slideLayout" Target="../slideLayouts/slideLayout1.xml"/><Relationship Id="rId5" Type="http://schemas.openxmlformats.org/officeDocument/2006/relationships/chart" Target="../charts/chart14.xml"/><Relationship Id="rId4" Type="http://schemas.openxmlformats.org/officeDocument/2006/relationships/chart" Target="../charts/chart13.xml"/></Relationships>
</file>

<file path=ppt/slides/_rels/slide13.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chart" Target="../charts/chart16.xml"/><Relationship Id="rId2" Type="http://schemas.openxmlformats.org/officeDocument/2006/relationships/notesSlide" Target="../notesSlides/notesSlide11.xml"/><Relationship Id="rId1" Type="http://schemas.openxmlformats.org/officeDocument/2006/relationships/slideLayout" Target="../slideLayouts/slideLayout1.xml"/><Relationship Id="rId5" Type="http://schemas.openxmlformats.org/officeDocument/2006/relationships/chart" Target="../charts/chart18.xml"/><Relationship Id="rId4" Type="http://schemas.openxmlformats.org/officeDocument/2006/relationships/chart" Target="../charts/chart17.xml"/></Relationships>
</file>

<file path=ppt/slides/_rels/slide15.xml.rels><?xml version="1.0" encoding="UTF-8" standalone="yes"?>
<Relationships xmlns="http://schemas.openxmlformats.org/package/2006/relationships"><Relationship Id="rId3" Type="http://schemas.openxmlformats.org/officeDocument/2006/relationships/chart" Target="../charts/chart19.xml"/><Relationship Id="rId2" Type="http://schemas.openxmlformats.org/officeDocument/2006/relationships/notesSlide" Target="../notesSlides/notesSlide12.xml"/><Relationship Id="rId1" Type="http://schemas.openxmlformats.org/officeDocument/2006/relationships/slideLayout" Target="../slideLayouts/slideLayout1.xml"/><Relationship Id="rId5" Type="http://schemas.openxmlformats.org/officeDocument/2006/relationships/chart" Target="../charts/chart21.xml"/><Relationship Id="rId4" Type="http://schemas.openxmlformats.org/officeDocument/2006/relationships/chart" Target="../charts/chart20.xml"/></Relationships>
</file>

<file path=ppt/slides/_rels/slide16.xml.rels><?xml version="1.0" encoding="UTF-8" standalone="yes"?>
<Relationships xmlns="http://schemas.openxmlformats.org/package/2006/relationships"><Relationship Id="rId3" Type="http://schemas.openxmlformats.org/officeDocument/2006/relationships/chart" Target="../charts/chart22.xml"/><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chart" Target="../charts/chart23.xml"/><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chart" Target="../charts/chart24.xml"/><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chart" Target="../charts/chart25.xml"/></Relationships>
</file>

<file path=ppt/slides/_rels/slide19.xml.rels><?xml version="1.0" encoding="UTF-8" standalone="yes"?>
<Relationships xmlns="http://schemas.openxmlformats.org/package/2006/relationships"><Relationship Id="rId3" Type="http://schemas.openxmlformats.org/officeDocument/2006/relationships/chart" Target="../charts/chart26.xml"/><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chart" Target="../charts/chart27.xm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chart" Target="../charts/chart4.xml"/><Relationship Id="rId4" Type="http://schemas.openxmlformats.org/officeDocument/2006/relationships/chart" Target="../charts/chart3.xml"/></Relationships>
</file>

<file path=ppt/slides/_rels/slide5.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chart" Target="../charts/chart6.xml"/></Relationships>
</file>

<file path=ppt/slides/_rels/slide6.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62E23C6-D3C8-4861-BC6A-36999FFB74EC}"/>
              </a:ext>
            </a:extLst>
          </p:cNvPr>
          <p:cNvSpPr>
            <a:spLocks noGrp="1"/>
          </p:cNvSpPr>
          <p:nvPr>
            <p:ph type="title"/>
          </p:nvPr>
        </p:nvSpPr>
        <p:spPr>
          <a:xfrm>
            <a:off x="628650" y="365128"/>
            <a:ext cx="7886700" cy="4492622"/>
          </a:xfrm>
        </p:spPr>
        <p:txBody>
          <a:bodyPr>
            <a:normAutofit/>
          </a:bodyPr>
          <a:lstStyle/>
          <a:p>
            <a:pPr algn="ctr"/>
            <a:r>
              <a:rPr lang="ja-JP" altLang="en-US" sz="3600" b="1" dirty="0">
                <a:latin typeface="メイリオ" panose="020B0604030504040204" pitchFamily="50" charset="-128"/>
                <a:ea typeface="メイリオ" panose="020B0604030504040204" pitchFamily="50" charset="-128"/>
              </a:rPr>
              <a:t>令和７年度大阪府外国人患者</a:t>
            </a:r>
            <a:br>
              <a:rPr lang="en-US" altLang="ja-JP" sz="3600" b="1" dirty="0">
                <a:latin typeface="メイリオ" panose="020B0604030504040204" pitchFamily="50" charset="-128"/>
                <a:ea typeface="メイリオ" panose="020B0604030504040204" pitchFamily="50" charset="-128"/>
              </a:rPr>
            </a:br>
            <a:r>
              <a:rPr lang="ja-JP" altLang="en-US" sz="3600" b="1" dirty="0">
                <a:latin typeface="メイリオ" panose="020B0604030504040204" pitchFamily="50" charset="-128"/>
                <a:ea typeface="メイリオ" panose="020B0604030504040204" pitchFamily="50" charset="-128"/>
              </a:rPr>
              <a:t>受入れ実態調査</a:t>
            </a:r>
            <a:br>
              <a:rPr lang="ja-JP" altLang="ja-JP" sz="3600" dirty="0"/>
            </a:br>
            <a:br>
              <a:rPr lang="zh-TW" altLang="en-US" sz="3600" b="1" dirty="0">
                <a:latin typeface="メイリオ" panose="020B0604030504040204" pitchFamily="50" charset="-128"/>
                <a:ea typeface="メイリオ" panose="020B0604030504040204" pitchFamily="50" charset="-128"/>
              </a:rPr>
            </a:br>
            <a:r>
              <a:rPr lang="zh-TW" altLang="en-US" sz="3600" b="1" dirty="0">
                <a:latin typeface="メイリオ" panose="020B0604030504040204" pitchFamily="50" charset="-128"/>
                <a:ea typeface="メイリオ" panose="020B0604030504040204" pitchFamily="50" charset="-128"/>
              </a:rPr>
              <a:t>結果</a:t>
            </a:r>
            <a:r>
              <a:rPr lang="ja-JP" altLang="en-US" sz="3600" b="1" dirty="0">
                <a:latin typeface="メイリオ" panose="020B0604030504040204" pitchFamily="50" charset="-128"/>
                <a:ea typeface="メイリオ" panose="020B0604030504040204" pitchFamily="50" charset="-128"/>
              </a:rPr>
              <a:t>の概要について</a:t>
            </a:r>
            <a:endParaRPr lang="zh-TW" altLang="en-US" sz="3600" b="1" dirty="0">
              <a:latin typeface="メイリオ" panose="020B0604030504040204" pitchFamily="50" charset="-128"/>
              <a:ea typeface="メイリオ" panose="020B0604030504040204" pitchFamily="50" charset="-128"/>
            </a:endParaRPr>
          </a:p>
        </p:txBody>
      </p:sp>
      <p:cxnSp>
        <p:nvCxnSpPr>
          <p:cNvPr id="7" name="直線コネクタ 6">
            <a:extLst>
              <a:ext uri="{FF2B5EF4-FFF2-40B4-BE49-F238E27FC236}">
                <a16:creationId xmlns:a16="http://schemas.microsoft.com/office/drawing/2014/main" id="{CE83A963-1F90-4288-939A-2E0A06915115}"/>
              </a:ext>
            </a:extLst>
          </p:cNvPr>
          <p:cNvCxnSpPr/>
          <p:nvPr/>
        </p:nvCxnSpPr>
        <p:spPr>
          <a:xfrm>
            <a:off x="597609" y="3702943"/>
            <a:ext cx="8208912"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sp>
        <p:nvSpPr>
          <p:cNvPr id="8" name="コンテンツ プレースホルダ 2">
            <a:extLst>
              <a:ext uri="{FF2B5EF4-FFF2-40B4-BE49-F238E27FC236}">
                <a16:creationId xmlns:a16="http://schemas.microsoft.com/office/drawing/2014/main" id="{668DF212-0DBA-410A-8386-6806A354C695}"/>
              </a:ext>
            </a:extLst>
          </p:cNvPr>
          <p:cNvSpPr txBox="1">
            <a:spLocks/>
          </p:cNvSpPr>
          <p:nvPr/>
        </p:nvSpPr>
        <p:spPr>
          <a:xfrm>
            <a:off x="755576" y="4014695"/>
            <a:ext cx="7709998" cy="2128927"/>
          </a:xfrm>
          <a:prstGeom prst="rect">
            <a:avLst/>
          </a:prstGeom>
        </p:spPr>
        <p:txBody>
          <a:bodyPr vert="horz" anchor="ctr">
            <a:noAutofit/>
          </a:bodyPr>
          <a:lstStyle/>
          <a:p>
            <a:pPr>
              <a:buClr>
                <a:schemeClr val="accent1"/>
              </a:buClr>
              <a:buSzPct val="70000"/>
              <a:defRPr/>
            </a:pPr>
            <a:r>
              <a:rPr lang="en-US" altLang="ja-JP" sz="3200" dirty="0">
                <a:latin typeface="メイリオ" panose="020B0604030504040204" pitchFamily="50" charset="-128"/>
                <a:ea typeface="メイリオ" panose="020B0604030504040204" pitchFamily="50" charset="-128"/>
                <a:cs typeface="Meiryo UI" pitchFamily="50" charset="-128"/>
              </a:rPr>
              <a:t>Ⅰ</a:t>
            </a:r>
            <a:r>
              <a:rPr lang="ja-JP" altLang="en-US" sz="3200" dirty="0">
                <a:latin typeface="メイリオ" panose="020B0604030504040204" pitchFamily="50" charset="-128"/>
                <a:ea typeface="メイリオ" panose="020B0604030504040204" pitchFamily="50" charset="-128"/>
                <a:cs typeface="Meiryo UI" pitchFamily="50" charset="-128"/>
              </a:rPr>
              <a:t>　調査の概要</a:t>
            </a:r>
            <a:endParaRPr lang="en-US" altLang="ja-JP" sz="3200" dirty="0">
              <a:latin typeface="メイリオ" panose="020B0604030504040204" pitchFamily="50" charset="-128"/>
              <a:ea typeface="メイリオ" panose="020B0604030504040204" pitchFamily="50" charset="-128"/>
              <a:cs typeface="Meiryo UI" pitchFamily="50" charset="-128"/>
            </a:endParaRPr>
          </a:p>
          <a:p>
            <a:pPr>
              <a:buClr>
                <a:schemeClr val="accent1"/>
              </a:buClr>
              <a:buSzPct val="70000"/>
              <a:defRPr/>
            </a:pPr>
            <a:r>
              <a:rPr lang="en-US" altLang="ja-JP" sz="3200" dirty="0">
                <a:latin typeface="メイリオ" panose="020B0604030504040204" pitchFamily="50" charset="-128"/>
                <a:ea typeface="メイリオ" panose="020B0604030504040204" pitchFamily="50" charset="-128"/>
                <a:cs typeface="Meiryo UI" pitchFamily="50" charset="-128"/>
              </a:rPr>
              <a:t>Ⅱ</a:t>
            </a:r>
            <a:r>
              <a:rPr lang="ja-JP" altLang="en-US" sz="3200" dirty="0">
                <a:latin typeface="メイリオ" panose="020B0604030504040204" pitchFamily="50" charset="-128"/>
                <a:ea typeface="メイリオ" panose="020B0604030504040204" pitchFamily="50" charset="-128"/>
                <a:cs typeface="Meiryo UI" pitchFamily="50" charset="-128"/>
              </a:rPr>
              <a:t>　調査結果の概要</a:t>
            </a:r>
            <a:endParaRPr lang="en-US" altLang="ja-JP" sz="3200" dirty="0">
              <a:latin typeface="メイリオ" panose="020B0604030504040204" pitchFamily="50" charset="-128"/>
              <a:ea typeface="メイリオ" panose="020B0604030504040204" pitchFamily="50" charset="-128"/>
              <a:cs typeface="Meiryo UI" pitchFamily="50" charset="-128"/>
            </a:endParaRPr>
          </a:p>
          <a:p>
            <a:pPr>
              <a:buClr>
                <a:schemeClr val="accent1"/>
              </a:buClr>
              <a:buSzPct val="70000"/>
              <a:defRPr/>
            </a:pPr>
            <a:r>
              <a:rPr lang="en-US" altLang="ja-JP" sz="3200" dirty="0">
                <a:latin typeface="メイリオ" panose="020B0604030504040204" pitchFamily="50" charset="-128"/>
                <a:ea typeface="メイリオ" panose="020B0604030504040204" pitchFamily="50" charset="-128"/>
                <a:cs typeface="Meiryo UI" pitchFamily="50" charset="-128"/>
              </a:rPr>
              <a:t>Ⅲ</a:t>
            </a:r>
            <a:r>
              <a:rPr lang="ja-JP" altLang="en-US" sz="3200" dirty="0">
                <a:latin typeface="メイリオ" panose="020B0604030504040204" pitchFamily="50" charset="-128"/>
                <a:ea typeface="メイリオ" panose="020B0604030504040204" pitchFamily="50" charset="-128"/>
                <a:cs typeface="Meiryo UI" pitchFamily="50" charset="-128"/>
              </a:rPr>
              <a:t>　調査結果の分析</a:t>
            </a:r>
            <a:endParaRPr lang="en-US" altLang="ja-JP" sz="3200" dirty="0">
              <a:latin typeface="メイリオ" panose="020B0604030504040204" pitchFamily="50" charset="-128"/>
              <a:ea typeface="メイリオ" panose="020B0604030504040204" pitchFamily="50" charset="-128"/>
              <a:cs typeface="Meiryo UI" pitchFamily="50" charset="-128"/>
            </a:endParaRPr>
          </a:p>
        </p:txBody>
      </p:sp>
      <p:sp>
        <p:nvSpPr>
          <p:cNvPr id="11" name="スライド番号プレースホルダ 10"/>
          <p:cNvSpPr>
            <a:spLocks noGrp="1"/>
          </p:cNvSpPr>
          <p:nvPr>
            <p:ph type="sldNum" sz="quarter" idx="12"/>
          </p:nvPr>
        </p:nvSpPr>
        <p:spPr>
          <a:xfrm>
            <a:off x="7086600" y="6492875"/>
            <a:ext cx="2057400" cy="365125"/>
          </a:xfrm>
        </p:spPr>
        <p:txBody>
          <a:bodyPr/>
          <a:lstStyle/>
          <a:p>
            <a:fld id="{73FD58CE-C183-4EA5-9193-BF140682B6D5}" type="slidenum">
              <a:rPr kumimoji="1" lang="ja-JP" altLang="en-US" sz="2000" smtClean="0"/>
              <a:pPr/>
              <a:t>1</a:t>
            </a:fld>
            <a:endParaRPr kumimoji="1" lang="ja-JP" altLang="en-US" sz="2000" dirty="0"/>
          </a:p>
        </p:txBody>
      </p:sp>
      <p:sp>
        <p:nvSpPr>
          <p:cNvPr id="6" name="テキスト ボックス 1">
            <a:extLst>
              <a:ext uri="{FF2B5EF4-FFF2-40B4-BE49-F238E27FC236}">
                <a16:creationId xmlns:a16="http://schemas.microsoft.com/office/drawing/2014/main" id="{38A8A751-426D-4960-A97C-A4434B8A121B}"/>
              </a:ext>
            </a:extLst>
          </p:cNvPr>
          <p:cNvSpPr txBox="1"/>
          <p:nvPr/>
        </p:nvSpPr>
        <p:spPr>
          <a:xfrm>
            <a:off x="7925824" y="106488"/>
            <a:ext cx="1079500" cy="360000"/>
          </a:xfrm>
          <a:prstGeom prst="rect">
            <a:avLst/>
          </a:prstGeom>
          <a:solidFill>
            <a:schemeClr val="lt1"/>
          </a:solidFill>
          <a:ln w="19050">
            <a:solidFill>
              <a:prstClr val="black"/>
            </a:solidFill>
          </a:ln>
        </p:spPr>
        <p:txBody>
          <a:bodyPr rot="0" spcFirstLastPara="0" vert="horz" wrap="square" lIns="91440" tIns="45720" rIns="91440" bIns="45720" numCol="1" spcCol="0" rtlCol="0" fromWordArt="0" anchor="ctr" anchorCtr="0" forceAA="0" compatLnSpc="1">
            <a:prstTxWarp prst="textNoShape">
              <a:avLst/>
            </a:prstTxWarp>
            <a:noAutofit/>
          </a:bodyPr>
          <a:lstStyle/>
          <a:p>
            <a:pPr algn="ctr"/>
            <a:r>
              <a:rPr lang="ja-JP" altLang="en-US" sz="1400" kern="100" dirty="0">
                <a:latin typeface="Meiryo UI" panose="020B0604030504040204" pitchFamily="50" charset="-128"/>
                <a:ea typeface="Meiryo UI" panose="020B0604030504040204" pitchFamily="50" charset="-128"/>
                <a:cs typeface="Times New Roman" panose="02020603050405020304" pitchFamily="18" charset="0"/>
              </a:rPr>
              <a:t>資料１－４</a:t>
            </a:r>
            <a:endParaRPr lang="ja-JP" sz="1400" kern="100" dirty="0">
              <a:effectLst/>
              <a:latin typeface="Meiryo UI" panose="020B0604030504040204" pitchFamily="50" charset="-128"/>
              <a:ea typeface="Meiryo UI" panose="020B0604030504040204" pitchFamily="50" charset="-128"/>
              <a:cs typeface="Times New Roman" panose="02020603050405020304" pitchFamily="18" charset="0"/>
            </a:endParaRPr>
          </a:p>
        </p:txBody>
      </p:sp>
    </p:spTree>
    <p:extLst>
      <p:ext uri="{BB962C8B-B14F-4D97-AF65-F5344CB8AC3E}">
        <p14:creationId xmlns:p14="http://schemas.microsoft.com/office/powerpoint/2010/main" val="11613649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F89EFA9E-E5F0-435C-80A9-117544228A48}"/>
              </a:ext>
            </a:extLst>
          </p:cNvPr>
          <p:cNvSpPr/>
          <p:nvPr/>
        </p:nvSpPr>
        <p:spPr>
          <a:xfrm>
            <a:off x="0" y="-1"/>
            <a:ext cx="9144000" cy="66436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 name="正方形/長方形 6">
            <a:extLst>
              <a:ext uri="{FF2B5EF4-FFF2-40B4-BE49-F238E27FC236}">
                <a16:creationId xmlns:a16="http://schemas.microsoft.com/office/drawing/2014/main" id="{6DFB86C5-76CB-41F9-BF51-74191C2A378A}"/>
              </a:ext>
            </a:extLst>
          </p:cNvPr>
          <p:cNvSpPr/>
          <p:nvPr/>
        </p:nvSpPr>
        <p:spPr>
          <a:xfrm>
            <a:off x="29345" y="127666"/>
            <a:ext cx="8534400" cy="4452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400" b="1" dirty="0">
                <a:latin typeface="メイリオ" panose="020B0604030504040204" pitchFamily="50" charset="-128"/>
                <a:ea typeface="メイリオ" panose="020B0604030504040204" pitchFamily="50" charset="-128"/>
              </a:rPr>
              <a:t> アンケート調査　調査結果</a:t>
            </a:r>
          </a:p>
        </p:txBody>
      </p:sp>
      <p:sp>
        <p:nvSpPr>
          <p:cNvPr id="8" name="正方形/長方形 7">
            <a:extLst>
              <a:ext uri="{FF2B5EF4-FFF2-40B4-BE49-F238E27FC236}">
                <a16:creationId xmlns:a16="http://schemas.microsoft.com/office/drawing/2014/main" id="{053473DC-3B47-405C-86DF-C2DD3A3992E7}"/>
              </a:ext>
            </a:extLst>
          </p:cNvPr>
          <p:cNvSpPr/>
          <p:nvPr/>
        </p:nvSpPr>
        <p:spPr>
          <a:xfrm>
            <a:off x="238125" y="3783630"/>
            <a:ext cx="8905879" cy="36113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b="1" dirty="0">
                <a:solidFill>
                  <a:schemeClr val="tx1"/>
                </a:solidFill>
                <a:latin typeface="メイリオ" panose="020B0604030504040204" pitchFamily="50" charset="-128"/>
                <a:ea typeface="メイリオ" panose="020B0604030504040204" pitchFamily="50" charset="-128"/>
                <a:cs typeface="Meiryo UI" pitchFamily="50" charset="-128"/>
              </a:rPr>
              <a:t>◆直近会計年度（前年度１年間）の在留外国人患者による未収金の詳細</a:t>
            </a:r>
            <a:endParaRPr kumimoji="1" lang="en-US" altLang="ja-JP" b="1" dirty="0">
              <a:solidFill>
                <a:schemeClr val="tx1"/>
              </a:solidFill>
              <a:latin typeface="メイリオ" panose="020B0604030504040204" pitchFamily="50" charset="-128"/>
              <a:ea typeface="メイリオ" panose="020B0604030504040204" pitchFamily="50" charset="-128"/>
            </a:endParaRPr>
          </a:p>
        </p:txBody>
      </p:sp>
      <p:graphicFrame>
        <p:nvGraphicFramePr>
          <p:cNvPr id="16" name="表 15">
            <a:extLst>
              <a:ext uri="{FF2B5EF4-FFF2-40B4-BE49-F238E27FC236}">
                <a16:creationId xmlns:a16="http://schemas.microsoft.com/office/drawing/2014/main" id="{737C90AB-BDB8-4DDB-B145-D6193CE1E28C}"/>
              </a:ext>
            </a:extLst>
          </p:cNvPr>
          <p:cNvGraphicFramePr>
            <a:graphicFrameLocks noGrp="1"/>
          </p:cNvGraphicFramePr>
          <p:nvPr>
            <p:extLst>
              <p:ext uri="{D42A27DB-BD31-4B8C-83A1-F6EECF244321}">
                <p14:modId xmlns:p14="http://schemas.microsoft.com/office/powerpoint/2010/main" val="2291285382"/>
              </p:ext>
            </p:extLst>
          </p:nvPr>
        </p:nvGraphicFramePr>
        <p:xfrm>
          <a:off x="2199840" y="4469925"/>
          <a:ext cx="4744320" cy="2022950"/>
        </p:xfrm>
        <a:graphic>
          <a:graphicData uri="http://schemas.openxmlformats.org/drawingml/2006/table">
            <a:tbl>
              <a:tblPr firstRow="1" firstCol="1" bandRow="1">
                <a:tableStyleId>{5C22544A-7EE6-4342-B048-85BDC9FD1C3A}</a:tableStyleId>
              </a:tblPr>
              <a:tblGrid>
                <a:gridCol w="2642246">
                  <a:extLst>
                    <a:ext uri="{9D8B030D-6E8A-4147-A177-3AD203B41FA5}">
                      <a16:colId xmlns:a16="http://schemas.microsoft.com/office/drawing/2014/main" val="2827184663"/>
                    </a:ext>
                  </a:extLst>
                </a:gridCol>
                <a:gridCol w="2102074">
                  <a:extLst>
                    <a:ext uri="{9D8B030D-6E8A-4147-A177-3AD203B41FA5}">
                      <a16:colId xmlns:a16="http://schemas.microsoft.com/office/drawing/2014/main" val="4094919312"/>
                    </a:ext>
                  </a:extLst>
                </a:gridCol>
              </a:tblGrid>
              <a:tr h="404590">
                <a:tc>
                  <a:txBody>
                    <a:bodyPr/>
                    <a:lstStyle/>
                    <a:p>
                      <a:pPr algn="ctr">
                        <a:spcAft>
                          <a:spcPts val="0"/>
                        </a:spcAft>
                      </a:pPr>
                      <a:r>
                        <a:rPr lang="en-US" sz="1050" kern="100" dirty="0">
                          <a:effectLst/>
                        </a:rPr>
                        <a:t> </a:t>
                      </a:r>
                      <a:endParaRPr lang="ja-JP" sz="105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tc>
                <a:tc>
                  <a:txBody>
                    <a:bodyPr/>
                    <a:lstStyle/>
                    <a:p>
                      <a:pPr algn="ctr">
                        <a:spcAft>
                          <a:spcPts val="0"/>
                        </a:spcAft>
                      </a:pPr>
                      <a:r>
                        <a:rPr lang="ja-JP" sz="1600" kern="100" dirty="0">
                          <a:effectLst/>
                          <a:latin typeface="メイリオ" pitchFamily="50" charset="-128"/>
                          <a:ea typeface="メイリオ" pitchFamily="50" charset="-128"/>
                        </a:rPr>
                        <a:t>合計</a:t>
                      </a:r>
                      <a:endParaRPr lang="ja-JP" sz="160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3919161092"/>
                  </a:ext>
                </a:extLst>
              </a:tr>
              <a:tr h="809180">
                <a:tc>
                  <a:txBody>
                    <a:bodyPr/>
                    <a:lstStyle/>
                    <a:p>
                      <a:pPr algn="ctr">
                        <a:spcAft>
                          <a:spcPts val="0"/>
                        </a:spcAft>
                      </a:pPr>
                      <a:r>
                        <a:rPr lang="ja-JP" altLang="en-US" sz="1050" kern="100" dirty="0">
                          <a:effectLst/>
                          <a:latin typeface="メイリオ" pitchFamily="50" charset="-128"/>
                          <a:ea typeface="メイリオ" pitchFamily="50" charset="-128"/>
                        </a:rPr>
                        <a:t>　　　　　　　　　　　　　　　　　　　　　　　　　　　　　　</a:t>
                      </a:r>
                      <a:r>
                        <a:rPr lang="zh-CN" altLang="en-US" sz="1600" kern="100" dirty="0">
                          <a:effectLst/>
                          <a:latin typeface="メイリオ" pitchFamily="50" charset="-128"/>
                          <a:ea typeface="メイリオ" pitchFamily="50" charset="-128"/>
                        </a:rPr>
                        <a:t>未収金発生件数</a:t>
                      </a:r>
                      <a:r>
                        <a:rPr lang="en-US" sz="1600" kern="100" dirty="0">
                          <a:effectLst/>
                          <a:latin typeface="メイリオ" pitchFamily="50" charset="-128"/>
                          <a:ea typeface="メイリオ" pitchFamily="50" charset="-128"/>
                        </a:rPr>
                        <a:t> </a:t>
                      </a:r>
                      <a:endParaRPr lang="ja-JP" sz="160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ctr">
                        <a:spcAft>
                          <a:spcPts val="0"/>
                        </a:spcAft>
                      </a:pPr>
                      <a:r>
                        <a:rPr lang="en-US" altLang="ja-JP" sz="1600" kern="100" dirty="0">
                          <a:effectLst/>
                          <a:latin typeface="メイリオ" pitchFamily="50" charset="-128"/>
                          <a:ea typeface="メイリオ" pitchFamily="50" charset="-128"/>
                        </a:rPr>
                        <a:t>452</a:t>
                      </a:r>
                      <a:r>
                        <a:rPr lang="ja-JP" altLang="en-US" sz="1600" kern="100" dirty="0">
                          <a:effectLst/>
                          <a:latin typeface="メイリオ" pitchFamily="50" charset="-128"/>
                          <a:ea typeface="メイリオ" pitchFamily="50" charset="-128"/>
                        </a:rPr>
                        <a:t>件</a:t>
                      </a:r>
                      <a:endParaRPr lang="ja-JP" sz="160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1498623728"/>
                  </a:ext>
                </a:extLst>
              </a:tr>
              <a:tr h="809180">
                <a:tc>
                  <a:txBody>
                    <a:bodyPr/>
                    <a:lstStyle/>
                    <a:p>
                      <a:pPr algn="ctr">
                        <a:spcAft>
                          <a:spcPts val="0"/>
                        </a:spcAft>
                      </a:pPr>
                      <a:r>
                        <a:rPr lang="ja-JP" altLang="en-US" sz="1050" kern="100" dirty="0">
                          <a:effectLst/>
                          <a:latin typeface="メイリオ" pitchFamily="50" charset="-128"/>
                          <a:ea typeface="メイリオ" pitchFamily="50" charset="-128"/>
                        </a:rPr>
                        <a:t>　　　　　　　　　　　　　　　　　　　　　　</a:t>
                      </a:r>
                      <a:r>
                        <a:rPr lang="ja-JP" sz="1600" kern="100" dirty="0">
                          <a:effectLst/>
                          <a:latin typeface="メイリオ" pitchFamily="50" charset="-128"/>
                          <a:ea typeface="メイリオ" pitchFamily="50" charset="-128"/>
                        </a:rPr>
                        <a:t>未収金</a:t>
                      </a:r>
                      <a:r>
                        <a:rPr lang="ja-JP" altLang="en-US" sz="1600" kern="100" dirty="0">
                          <a:effectLst/>
                          <a:latin typeface="メイリオ" pitchFamily="50" charset="-128"/>
                          <a:ea typeface="メイリオ" pitchFamily="50" charset="-128"/>
                        </a:rPr>
                        <a:t>総額</a:t>
                      </a:r>
                      <a:endParaRPr lang="ja-JP" sz="1600" kern="100" dirty="0">
                        <a:effectLst/>
                        <a:latin typeface="メイリオ" pitchFamily="50" charset="-128"/>
                        <a:ea typeface="メイリオ" pitchFamily="50" charset="-128"/>
                      </a:endParaRPr>
                    </a:p>
                    <a:p>
                      <a:pPr algn="ctr">
                        <a:spcAft>
                          <a:spcPts val="0"/>
                        </a:spcAft>
                      </a:pPr>
                      <a:r>
                        <a:rPr lang="en-US" sz="1050" kern="100" dirty="0">
                          <a:effectLst/>
                          <a:latin typeface="メイリオ" pitchFamily="50" charset="-128"/>
                          <a:ea typeface="メイリオ" pitchFamily="50" charset="-128"/>
                        </a:rPr>
                        <a:t> </a:t>
                      </a:r>
                      <a:endParaRPr lang="ja-JP" sz="105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ctr" latinLnBrk="1">
                        <a:spcAft>
                          <a:spcPts val="0"/>
                        </a:spcAft>
                      </a:pPr>
                      <a:r>
                        <a:rPr lang="en-US" altLang="ja-JP" sz="1600" b="1" kern="100" dirty="0">
                          <a:solidFill>
                            <a:schemeClr val="tx1"/>
                          </a:solidFill>
                          <a:effectLst/>
                          <a:latin typeface="メイリオ" pitchFamily="50" charset="-128"/>
                          <a:ea typeface="メイリオ" pitchFamily="50" charset="-128"/>
                        </a:rPr>
                        <a:t>21</a:t>
                      </a:r>
                      <a:r>
                        <a:rPr lang="en-US" sz="1600" b="1" kern="100" dirty="0">
                          <a:solidFill>
                            <a:schemeClr val="tx1"/>
                          </a:solidFill>
                          <a:effectLst/>
                          <a:latin typeface="メイリオ" pitchFamily="50" charset="-128"/>
                          <a:ea typeface="メイリオ" pitchFamily="50" charset="-128"/>
                        </a:rPr>
                        <a:t>,</a:t>
                      </a:r>
                      <a:r>
                        <a:rPr lang="en-US" altLang="ja-JP" sz="1600" b="1" kern="100" dirty="0">
                          <a:solidFill>
                            <a:schemeClr val="tx1"/>
                          </a:solidFill>
                          <a:effectLst/>
                          <a:latin typeface="メイリオ" pitchFamily="50" charset="-128"/>
                          <a:ea typeface="メイリオ" pitchFamily="50" charset="-128"/>
                        </a:rPr>
                        <a:t>751</a:t>
                      </a:r>
                      <a:r>
                        <a:rPr lang="en-US" sz="1600" b="1" kern="100" dirty="0">
                          <a:solidFill>
                            <a:schemeClr val="tx1"/>
                          </a:solidFill>
                          <a:effectLst/>
                          <a:latin typeface="メイリオ" pitchFamily="50" charset="-128"/>
                          <a:ea typeface="メイリオ" pitchFamily="50" charset="-128"/>
                        </a:rPr>
                        <a:t>,</a:t>
                      </a:r>
                      <a:r>
                        <a:rPr lang="en-US" altLang="ja-JP" sz="1600" b="1" kern="100" dirty="0">
                          <a:solidFill>
                            <a:schemeClr val="tx1"/>
                          </a:solidFill>
                          <a:effectLst/>
                          <a:latin typeface="メイリオ" pitchFamily="50" charset="-128"/>
                          <a:ea typeface="メイリオ" pitchFamily="50" charset="-128"/>
                        </a:rPr>
                        <a:t>751</a:t>
                      </a:r>
                      <a:r>
                        <a:rPr lang="ja-JP" sz="1600" b="1" kern="100" dirty="0">
                          <a:solidFill>
                            <a:schemeClr val="tx1"/>
                          </a:solidFill>
                          <a:effectLst/>
                          <a:latin typeface="メイリオ" pitchFamily="50" charset="-128"/>
                          <a:ea typeface="メイリオ" pitchFamily="50" charset="-128"/>
                        </a:rPr>
                        <a:t>円</a:t>
                      </a:r>
                    </a:p>
                  </a:txBody>
                  <a:tcPr marL="68580" marR="68580" marT="0" marB="0" anchor="ctr"/>
                </a:tc>
                <a:extLst>
                  <a:ext uri="{0D108BD9-81ED-4DB2-BD59-A6C34878D82A}">
                    <a16:rowId xmlns:a16="http://schemas.microsoft.com/office/drawing/2014/main" val="2268845233"/>
                  </a:ext>
                </a:extLst>
              </a:tr>
            </a:tbl>
          </a:graphicData>
        </a:graphic>
      </p:graphicFrame>
      <p:graphicFrame>
        <p:nvGraphicFramePr>
          <p:cNvPr id="19" name="グラフ 18">
            <a:extLst>
              <a:ext uri="{FF2B5EF4-FFF2-40B4-BE49-F238E27FC236}">
                <a16:creationId xmlns:a16="http://schemas.microsoft.com/office/drawing/2014/main" id="{ACB494F2-310F-4849-9747-4382B814D6EB}"/>
              </a:ext>
            </a:extLst>
          </p:cNvPr>
          <p:cNvGraphicFramePr/>
          <p:nvPr>
            <p:extLst>
              <p:ext uri="{D42A27DB-BD31-4B8C-83A1-F6EECF244321}">
                <p14:modId xmlns:p14="http://schemas.microsoft.com/office/powerpoint/2010/main" val="2421639792"/>
              </p:ext>
            </p:extLst>
          </p:nvPr>
        </p:nvGraphicFramePr>
        <p:xfrm>
          <a:off x="2230840" y="1022432"/>
          <a:ext cx="4920448" cy="2804079"/>
        </p:xfrm>
        <a:graphic>
          <a:graphicData uri="http://schemas.openxmlformats.org/drawingml/2006/chart">
            <c:chart xmlns:c="http://schemas.openxmlformats.org/drawingml/2006/chart" xmlns:r="http://schemas.openxmlformats.org/officeDocument/2006/relationships" r:id="rId3"/>
          </a:graphicData>
        </a:graphic>
      </p:graphicFrame>
      <p:sp>
        <p:nvSpPr>
          <p:cNvPr id="21" name="正方形/長方形 20">
            <a:extLst>
              <a:ext uri="{FF2B5EF4-FFF2-40B4-BE49-F238E27FC236}">
                <a16:creationId xmlns:a16="http://schemas.microsoft.com/office/drawing/2014/main" id="{004B5E02-13CA-4D8F-9844-481F9D1D060C}"/>
              </a:ext>
            </a:extLst>
          </p:cNvPr>
          <p:cNvSpPr/>
          <p:nvPr/>
        </p:nvSpPr>
        <p:spPr>
          <a:xfrm>
            <a:off x="238125" y="695980"/>
            <a:ext cx="8277225" cy="369332"/>
          </a:xfrm>
          <a:prstGeom prst="rect">
            <a:avLst/>
          </a:prstGeom>
        </p:spPr>
        <p:txBody>
          <a:bodyPr wrap="square">
            <a:spAutoFit/>
          </a:bodyPr>
          <a:lstStyle/>
          <a:p>
            <a:r>
              <a:rPr lang="ja-JP" altLang="en-US" b="1" dirty="0">
                <a:latin typeface="メイリオ" panose="020B0604030504040204" pitchFamily="50" charset="-128"/>
                <a:ea typeface="メイリオ" panose="020B0604030504040204" pitchFamily="50" charset="-128"/>
                <a:cs typeface="Times New Roman" panose="02020603050405020304" pitchFamily="18" charset="0"/>
              </a:rPr>
              <a:t>◆</a:t>
            </a:r>
            <a:r>
              <a:rPr lang="ja-JP" altLang="ja-JP" b="1" dirty="0">
                <a:latin typeface="メイリオ" panose="020B0604030504040204" pitchFamily="50" charset="-128"/>
                <a:ea typeface="メイリオ" panose="020B0604030504040204" pitchFamily="50" charset="-128"/>
                <a:cs typeface="Times New Roman" panose="02020603050405020304" pitchFamily="18" charset="0"/>
              </a:rPr>
              <a:t>令和</a:t>
            </a:r>
            <a:r>
              <a:rPr lang="ja-JP" altLang="en-US" b="1" dirty="0">
                <a:latin typeface="メイリオ" panose="020B0604030504040204" pitchFamily="50" charset="-128"/>
                <a:ea typeface="メイリオ" panose="020B0604030504040204" pitchFamily="50" charset="-128"/>
                <a:cs typeface="Times New Roman" panose="02020603050405020304" pitchFamily="18" charset="0"/>
              </a:rPr>
              <a:t>７</a:t>
            </a:r>
            <a:r>
              <a:rPr lang="ja-JP" altLang="ja-JP" b="1" dirty="0">
                <a:latin typeface="メイリオ" panose="020B0604030504040204" pitchFamily="50" charset="-128"/>
                <a:ea typeface="メイリオ" panose="020B0604030504040204" pitchFamily="50" charset="-128"/>
                <a:cs typeface="Times New Roman" panose="02020603050405020304" pitchFamily="18" charset="0"/>
              </a:rPr>
              <a:t>年</a:t>
            </a:r>
            <a:r>
              <a:rPr lang="ja-JP" altLang="en-US" b="1" dirty="0">
                <a:latin typeface="メイリオ" panose="020B0604030504040204" pitchFamily="50" charset="-128"/>
                <a:ea typeface="メイリオ" panose="020B0604030504040204" pitchFamily="50" charset="-128"/>
                <a:cs typeface="Times New Roman" panose="02020603050405020304" pitchFamily="18" charset="0"/>
              </a:rPr>
              <a:t>９</a:t>
            </a:r>
            <a:r>
              <a:rPr lang="ja-JP" altLang="ja-JP" b="1" dirty="0">
                <a:latin typeface="メイリオ" panose="020B0604030504040204" pitchFamily="50" charset="-128"/>
                <a:ea typeface="メイリオ" panose="020B0604030504040204" pitchFamily="50" charset="-128"/>
                <a:cs typeface="Times New Roman" panose="02020603050405020304" pitchFamily="18" charset="0"/>
              </a:rPr>
              <a:t>月</a:t>
            </a:r>
            <a:r>
              <a:rPr lang="ja-JP" altLang="en-US" b="1" dirty="0">
                <a:latin typeface="メイリオ" panose="020B0604030504040204" pitchFamily="50" charset="-128"/>
                <a:ea typeface="メイリオ" panose="020B0604030504040204" pitchFamily="50" charset="-128"/>
                <a:cs typeface="Times New Roman" panose="02020603050405020304" pitchFamily="18" charset="0"/>
              </a:rPr>
              <a:t>１</a:t>
            </a:r>
            <a:r>
              <a:rPr lang="ja-JP" altLang="ja-JP" b="1" dirty="0">
                <a:latin typeface="メイリオ" panose="020B0604030504040204" pitchFamily="50" charset="-128"/>
                <a:ea typeface="メイリオ" panose="020B0604030504040204" pitchFamily="50" charset="-128"/>
                <a:cs typeface="Times New Roman" panose="02020603050405020304" pitchFamily="18" charset="0"/>
              </a:rPr>
              <a:t>日～</a:t>
            </a:r>
            <a:r>
              <a:rPr lang="ja-JP" altLang="en-US" b="1" dirty="0">
                <a:latin typeface="メイリオ" panose="020B0604030504040204" pitchFamily="50" charset="-128"/>
                <a:ea typeface="メイリオ" panose="020B0604030504040204" pitchFamily="50" charset="-128"/>
                <a:cs typeface="Times New Roman" panose="02020603050405020304" pitchFamily="18" charset="0"/>
              </a:rPr>
              <a:t>９</a:t>
            </a:r>
            <a:r>
              <a:rPr lang="ja-JP" altLang="ja-JP" b="1" dirty="0">
                <a:latin typeface="メイリオ" panose="020B0604030504040204" pitchFamily="50" charset="-128"/>
                <a:ea typeface="メイリオ" panose="020B0604030504040204" pitchFamily="50" charset="-128"/>
                <a:cs typeface="Times New Roman" panose="02020603050405020304" pitchFamily="18" charset="0"/>
              </a:rPr>
              <a:t>月</a:t>
            </a:r>
            <a:r>
              <a:rPr lang="en-US" altLang="ja-JP" b="1" dirty="0">
                <a:latin typeface="メイリオ" panose="020B0604030504040204" pitchFamily="50" charset="-128"/>
                <a:ea typeface="メイリオ" panose="020B0604030504040204" pitchFamily="50" charset="-128"/>
                <a:cs typeface="Times New Roman" panose="02020603050405020304" pitchFamily="18" charset="0"/>
              </a:rPr>
              <a:t>30</a:t>
            </a:r>
            <a:r>
              <a:rPr lang="ja-JP" altLang="ja-JP" b="1" dirty="0">
                <a:latin typeface="メイリオ" panose="020B0604030504040204" pitchFamily="50" charset="-128"/>
                <a:ea typeface="メイリオ" panose="020B0604030504040204" pitchFamily="50" charset="-128"/>
                <a:cs typeface="Times New Roman" panose="02020603050405020304" pitchFamily="18" charset="0"/>
              </a:rPr>
              <a:t>日の期間に受け入れた</a:t>
            </a:r>
            <a:r>
              <a:rPr lang="ja-JP" altLang="ja-JP" b="1" dirty="0">
                <a:solidFill>
                  <a:srgbClr val="FF0000"/>
                </a:solidFill>
                <a:latin typeface="メイリオ" panose="020B0604030504040204" pitchFamily="50" charset="-128"/>
                <a:ea typeface="メイリオ" panose="020B0604030504040204" pitchFamily="50" charset="-128"/>
                <a:cs typeface="Times New Roman" panose="02020603050405020304" pitchFamily="18" charset="0"/>
              </a:rPr>
              <a:t>在留外国人患者</a:t>
            </a:r>
            <a:r>
              <a:rPr lang="ja-JP" altLang="ja-JP" b="1" u="sng" dirty="0">
                <a:latin typeface="メイリオ" panose="020B0604030504040204" pitchFamily="50" charset="-128"/>
                <a:ea typeface="メイリオ" panose="020B0604030504040204" pitchFamily="50" charset="-128"/>
                <a:cs typeface="Times New Roman" panose="02020603050405020304" pitchFamily="18" charset="0"/>
              </a:rPr>
              <a:t>　　　　　</a:t>
            </a:r>
            <a:endParaRPr lang="ja-JP" altLang="en-US" dirty="0">
              <a:latin typeface="メイリオ" panose="020B0604030504040204" pitchFamily="50" charset="-128"/>
              <a:ea typeface="メイリオ" panose="020B0604030504040204" pitchFamily="50" charset="-128"/>
            </a:endParaRPr>
          </a:p>
        </p:txBody>
      </p:sp>
      <p:sp>
        <p:nvSpPr>
          <p:cNvPr id="5" name="テキスト ボックス 4">
            <a:extLst>
              <a:ext uri="{FF2B5EF4-FFF2-40B4-BE49-F238E27FC236}">
                <a16:creationId xmlns:a16="http://schemas.microsoft.com/office/drawing/2014/main" id="{1DAF3C29-1261-488E-A8AF-62EBFA3C292C}"/>
              </a:ext>
            </a:extLst>
          </p:cNvPr>
          <p:cNvSpPr txBox="1"/>
          <p:nvPr/>
        </p:nvSpPr>
        <p:spPr>
          <a:xfrm>
            <a:off x="6813570" y="4469925"/>
            <a:ext cx="1301730" cy="369332"/>
          </a:xfrm>
          <a:prstGeom prst="rect">
            <a:avLst/>
          </a:prstGeom>
          <a:noFill/>
        </p:spPr>
        <p:txBody>
          <a:bodyPr wrap="square" rtlCol="0">
            <a:spAutoFit/>
          </a:bodyPr>
          <a:lstStyle/>
          <a:p>
            <a:r>
              <a:rPr kumimoji="1" lang="ja-JP" altLang="en-US" dirty="0"/>
              <a:t>（</a:t>
            </a:r>
            <a:r>
              <a:rPr kumimoji="1" lang="en-US" altLang="ja-JP" dirty="0"/>
              <a:t>n</a:t>
            </a:r>
            <a:r>
              <a:rPr kumimoji="1" lang="ja-JP" altLang="en-US" dirty="0"/>
              <a:t>＝</a:t>
            </a:r>
            <a:r>
              <a:rPr kumimoji="1" lang="en-US" altLang="ja-JP" dirty="0"/>
              <a:t>47</a:t>
            </a:r>
            <a:r>
              <a:rPr kumimoji="1" lang="ja-JP" altLang="en-US" dirty="0"/>
              <a:t>）</a:t>
            </a:r>
          </a:p>
        </p:txBody>
      </p:sp>
      <p:sp>
        <p:nvSpPr>
          <p:cNvPr id="12" name="スライド番号プレースホルダ 10">
            <a:extLst>
              <a:ext uri="{FF2B5EF4-FFF2-40B4-BE49-F238E27FC236}">
                <a16:creationId xmlns:a16="http://schemas.microsoft.com/office/drawing/2014/main" id="{A7BB77D0-B999-41CB-BFFB-8C5109969176}"/>
              </a:ext>
            </a:extLst>
          </p:cNvPr>
          <p:cNvSpPr>
            <a:spLocks noGrp="1"/>
          </p:cNvSpPr>
          <p:nvPr>
            <p:ph type="sldNum" sz="quarter" idx="12"/>
          </p:nvPr>
        </p:nvSpPr>
        <p:spPr>
          <a:xfrm>
            <a:off x="7086600" y="6492875"/>
            <a:ext cx="2057400" cy="365125"/>
          </a:xfrm>
        </p:spPr>
        <p:txBody>
          <a:bodyPr/>
          <a:lstStyle/>
          <a:p>
            <a:fld id="{73FD58CE-C183-4EA5-9193-BF140682B6D5}" type="slidenum">
              <a:rPr kumimoji="1" lang="ja-JP" altLang="en-US" sz="2000" smtClean="0"/>
              <a:pPr/>
              <a:t>10</a:t>
            </a:fld>
            <a:endParaRPr kumimoji="1" lang="ja-JP" altLang="en-US" sz="2000" dirty="0"/>
          </a:p>
        </p:txBody>
      </p:sp>
    </p:spTree>
    <p:extLst>
      <p:ext uri="{BB962C8B-B14F-4D97-AF65-F5344CB8AC3E}">
        <p14:creationId xmlns:p14="http://schemas.microsoft.com/office/powerpoint/2010/main" val="38737325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F89EFA9E-E5F0-435C-80A9-117544228A48}"/>
              </a:ext>
            </a:extLst>
          </p:cNvPr>
          <p:cNvSpPr/>
          <p:nvPr/>
        </p:nvSpPr>
        <p:spPr>
          <a:xfrm>
            <a:off x="0" y="-1"/>
            <a:ext cx="9144000" cy="66436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 name="正方形/長方形 6">
            <a:extLst>
              <a:ext uri="{FF2B5EF4-FFF2-40B4-BE49-F238E27FC236}">
                <a16:creationId xmlns:a16="http://schemas.microsoft.com/office/drawing/2014/main" id="{6DFB86C5-76CB-41F9-BF51-74191C2A378A}"/>
              </a:ext>
            </a:extLst>
          </p:cNvPr>
          <p:cNvSpPr/>
          <p:nvPr/>
        </p:nvSpPr>
        <p:spPr>
          <a:xfrm>
            <a:off x="96255" y="124976"/>
            <a:ext cx="8534400" cy="4452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400" b="1" dirty="0">
                <a:latin typeface="メイリオ" panose="020B0604030504040204" pitchFamily="50" charset="-128"/>
                <a:ea typeface="メイリオ" panose="020B0604030504040204" pitchFamily="50" charset="-128"/>
              </a:rPr>
              <a:t> アンケート調査　調査結果</a:t>
            </a:r>
          </a:p>
        </p:txBody>
      </p:sp>
      <p:sp>
        <p:nvSpPr>
          <p:cNvPr id="6" name="テキスト ボックス 5">
            <a:extLst>
              <a:ext uri="{FF2B5EF4-FFF2-40B4-BE49-F238E27FC236}">
                <a16:creationId xmlns:a16="http://schemas.microsoft.com/office/drawing/2014/main" id="{E00EEAAA-0061-4BA6-8234-68C76DA2C39C}"/>
              </a:ext>
            </a:extLst>
          </p:cNvPr>
          <p:cNvSpPr txBox="1"/>
          <p:nvPr/>
        </p:nvSpPr>
        <p:spPr>
          <a:xfrm>
            <a:off x="6987971" y="1461455"/>
            <a:ext cx="1952038" cy="577081"/>
          </a:xfrm>
          <a:prstGeom prst="rect">
            <a:avLst/>
          </a:prstGeom>
          <a:noFill/>
        </p:spPr>
        <p:txBody>
          <a:bodyPr wrap="square" rtlCol="0">
            <a:spAutoFit/>
          </a:bodyPr>
          <a:lstStyle/>
          <a:p>
            <a:r>
              <a:rPr kumimoji="1" lang="ja-JP" altLang="en-US" sz="1050" dirty="0"/>
              <a:t>平均：</a:t>
            </a:r>
            <a:r>
              <a:rPr kumimoji="1" lang="en-US" altLang="ja-JP" sz="1050" dirty="0"/>
              <a:t>12</a:t>
            </a:r>
            <a:r>
              <a:rPr kumimoji="1" lang="ja-JP" altLang="en-US" sz="1050" dirty="0"/>
              <a:t>件　　（ｎ＝</a:t>
            </a:r>
            <a:r>
              <a:rPr kumimoji="1" lang="en-US" altLang="ja-JP" sz="1050" dirty="0"/>
              <a:t>38</a:t>
            </a:r>
            <a:r>
              <a:rPr kumimoji="1" lang="ja-JP" altLang="en-US" sz="1050" dirty="0"/>
              <a:t>）</a:t>
            </a:r>
            <a:endParaRPr kumimoji="1" lang="en-US" altLang="ja-JP" sz="1050" dirty="0"/>
          </a:p>
          <a:p>
            <a:r>
              <a:rPr kumimoji="1" lang="ja-JP" altLang="en-US" sz="1050" dirty="0"/>
              <a:t>中央値：</a:t>
            </a:r>
            <a:r>
              <a:rPr kumimoji="1" lang="en-US" altLang="ja-JP" sz="1050" dirty="0"/>
              <a:t>4</a:t>
            </a:r>
            <a:r>
              <a:rPr kumimoji="1" lang="ja-JP" altLang="en-US" sz="1050" dirty="0"/>
              <a:t>件</a:t>
            </a:r>
            <a:endParaRPr kumimoji="1" lang="en-US" altLang="ja-JP" sz="1050" dirty="0"/>
          </a:p>
          <a:p>
            <a:r>
              <a:rPr kumimoji="1" lang="ja-JP" altLang="en-US" sz="1050" dirty="0"/>
              <a:t>最大値：</a:t>
            </a:r>
            <a:r>
              <a:rPr kumimoji="1" lang="en-US" altLang="ja-JP" sz="1050" dirty="0"/>
              <a:t>107</a:t>
            </a:r>
            <a:r>
              <a:rPr kumimoji="1" lang="ja-JP" altLang="en-US" sz="1050" dirty="0"/>
              <a:t>件</a:t>
            </a:r>
          </a:p>
        </p:txBody>
      </p:sp>
      <p:sp>
        <p:nvSpPr>
          <p:cNvPr id="15" name="テキスト ボックス 14">
            <a:extLst>
              <a:ext uri="{FF2B5EF4-FFF2-40B4-BE49-F238E27FC236}">
                <a16:creationId xmlns:a16="http://schemas.microsoft.com/office/drawing/2014/main" id="{4E5BB381-46FC-434D-8BD7-908D86EBF425}"/>
              </a:ext>
            </a:extLst>
          </p:cNvPr>
          <p:cNvSpPr txBox="1"/>
          <p:nvPr/>
        </p:nvSpPr>
        <p:spPr>
          <a:xfrm>
            <a:off x="6987971" y="3269943"/>
            <a:ext cx="2057400" cy="577081"/>
          </a:xfrm>
          <a:prstGeom prst="rect">
            <a:avLst/>
          </a:prstGeom>
          <a:noFill/>
        </p:spPr>
        <p:txBody>
          <a:bodyPr wrap="square" rtlCol="0">
            <a:spAutoFit/>
          </a:bodyPr>
          <a:lstStyle/>
          <a:p>
            <a:r>
              <a:rPr kumimoji="1" lang="ja-JP" altLang="en-US" sz="1050" dirty="0"/>
              <a:t>平均：</a:t>
            </a:r>
            <a:r>
              <a:rPr kumimoji="1" lang="en-US" altLang="ja-JP" sz="1050" dirty="0"/>
              <a:t>572,415</a:t>
            </a:r>
            <a:r>
              <a:rPr kumimoji="1" lang="ja-JP" altLang="en-US" sz="1050" dirty="0"/>
              <a:t>円　（ｎ＝</a:t>
            </a:r>
            <a:r>
              <a:rPr kumimoji="1" lang="en-US" altLang="ja-JP" sz="1050" dirty="0"/>
              <a:t>38</a:t>
            </a:r>
            <a:r>
              <a:rPr kumimoji="1" lang="ja-JP" altLang="en-US" sz="1050" dirty="0"/>
              <a:t>）</a:t>
            </a:r>
            <a:endParaRPr kumimoji="1" lang="en-US" altLang="ja-JP" sz="1050" dirty="0"/>
          </a:p>
          <a:p>
            <a:r>
              <a:rPr kumimoji="1" lang="ja-JP" altLang="en-US" sz="1050" dirty="0"/>
              <a:t>中央値：</a:t>
            </a:r>
            <a:r>
              <a:rPr kumimoji="1" lang="en-US" altLang="ja-JP" sz="1050" dirty="0"/>
              <a:t>109,120</a:t>
            </a:r>
            <a:r>
              <a:rPr kumimoji="1" lang="ja-JP" altLang="en-US" sz="1050" dirty="0"/>
              <a:t>円</a:t>
            </a:r>
            <a:endParaRPr kumimoji="1" lang="en-US" altLang="ja-JP" sz="1050" dirty="0"/>
          </a:p>
          <a:p>
            <a:r>
              <a:rPr kumimoji="1" lang="ja-JP" altLang="en-US" sz="1050" dirty="0"/>
              <a:t>最大値：</a:t>
            </a:r>
            <a:r>
              <a:rPr kumimoji="1" lang="en-US" altLang="ja-JP" sz="1050" dirty="0"/>
              <a:t>8,483,530</a:t>
            </a:r>
            <a:r>
              <a:rPr kumimoji="1" lang="ja-JP" altLang="en-US" sz="1050" dirty="0"/>
              <a:t>円</a:t>
            </a:r>
          </a:p>
        </p:txBody>
      </p:sp>
      <p:sp>
        <p:nvSpPr>
          <p:cNvPr id="3" name="テキスト ボックス 2">
            <a:extLst>
              <a:ext uri="{FF2B5EF4-FFF2-40B4-BE49-F238E27FC236}">
                <a16:creationId xmlns:a16="http://schemas.microsoft.com/office/drawing/2014/main" id="{5E71A732-3BB0-4404-8C2A-9C6529D75E10}"/>
              </a:ext>
            </a:extLst>
          </p:cNvPr>
          <p:cNvSpPr txBox="1"/>
          <p:nvPr/>
        </p:nvSpPr>
        <p:spPr>
          <a:xfrm>
            <a:off x="646477" y="894974"/>
            <a:ext cx="323165" cy="1694190"/>
          </a:xfrm>
          <a:prstGeom prst="rect">
            <a:avLst/>
          </a:prstGeom>
          <a:noFill/>
          <a:ln>
            <a:solidFill>
              <a:schemeClr val="tx1"/>
            </a:solidFill>
          </a:ln>
        </p:spPr>
        <p:txBody>
          <a:bodyPr vert="eaVert" wrap="square" rtlCol="0">
            <a:spAutoFit/>
          </a:bodyPr>
          <a:lstStyle/>
          <a:p>
            <a:r>
              <a:rPr kumimoji="1" lang="ja-JP" altLang="en-US" sz="900" dirty="0"/>
              <a:t>未収金発生件数と医療機関数</a:t>
            </a:r>
          </a:p>
        </p:txBody>
      </p:sp>
      <p:graphicFrame>
        <p:nvGraphicFramePr>
          <p:cNvPr id="10" name="グラフ 9">
            <a:extLst>
              <a:ext uri="{FF2B5EF4-FFF2-40B4-BE49-F238E27FC236}">
                <a16:creationId xmlns:a16="http://schemas.microsoft.com/office/drawing/2014/main" id="{41CA251F-E33B-43D2-AAA7-34E17771B613}"/>
              </a:ext>
            </a:extLst>
          </p:cNvPr>
          <p:cNvGraphicFramePr/>
          <p:nvPr>
            <p:extLst>
              <p:ext uri="{D42A27DB-BD31-4B8C-83A1-F6EECF244321}">
                <p14:modId xmlns:p14="http://schemas.microsoft.com/office/powerpoint/2010/main" val="3599833018"/>
              </p:ext>
            </p:extLst>
          </p:nvPr>
        </p:nvGraphicFramePr>
        <p:xfrm>
          <a:off x="1124209" y="940400"/>
          <a:ext cx="5863762" cy="1614970"/>
        </p:xfrm>
        <a:graphic>
          <a:graphicData uri="http://schemas.openxmlformats.org/drawingml/2006/chart">
            <c:chart xmlns:c="http://schemas.openxmlformats.org/drawingml/2006/chart" xmlns:r="http://schemas.openxmlformats.org/officeDocument/2006/relationships" r:id="rId3"/>
          </a:graphicData>
        </a:graphic>
      </p:graphicFrame>
      <p:sp>
        <p:nvSpPr>
          <p:cNvPr id="23" name="テキスト ボックス 22">
            <a:extLst>
              <a:ext uri="{FF2B5EF4-FFF2-40B4-BE49-F238E27FC236}">
                <a16:creationId xmlns:a16="http://schemas.microsoft.com/office/drawing/2014/main" id="{0AECE921-C89D-4328-962F-05210CC252A3}"/>
              </a:ext>
            </a:extLst>
          </p:cNvPr>
          <p:cNvSpPr txBox="1"/>
          <p:nvPr/>
        </p:nvSpPr>
        <p:spPr>
          <a:xfrm>
            <a:off x="649433" y="2728286"/>
            <a:ext cx="323165" cy="1720423"/>
          </a:xfrm>
          <a:prstGeom prst="rect">
            <a:avLst/>
          </a:prstGeom>
          <a:noFill/>
          <a:ln>
            <a:solidFill>
              <a:schemeClr val="tx1"/>
            </a:solidFill>
          </a:ln>
        </p:spPr>
        <p:txBody>
          <a:bodyPr vert="eaVert" wrap="square" rtlCol="0">
            <a:spAutoFit/>
          </a:bodyPr>
          <a:lstStyle/>
          <a:p>
            <a:r>
              <a:rPr kumimoji="1" lang="ja-JP" altLang="en-US" sz="900" dirty="0"/>
              <a:t>未収金発生総額と医療機関数</a:t>
            </a:r>
            <a:endParaRPr kumimoji="1" lang="en-US" altLang="ja-JP" sz="900" dirty="0"/>
          </a:p>
        </p:txBody>
      </p:sp>
      <p:sp>
        <p:nvSpPr>
          <p:cNvPr id="24" name="テキスト ボックス 23">
            <a:extLst>
              <a:ext uri="{FF2B5EF4-FFF2-40B4-BE49-F238E27FC236}">
                <a16:creationId xmlns:a16="http://schemas.microsoft.com/office/drawing/2014/main" id="{6BC9C158-294D-4C47-9B20-96F9316D222E}"/>
              </a:ext>
            </a:extLst>
          </p:cNvPr>
          <p:cNvSpPr txBox="1"/>
          <p:nvPr/>
        </p:nvSpPr>
        <p:spPr>
          <a:xfrm>
            <a:off x="623518" y="4561599"/>
            <a:ext cx="349070" cy="2159878"/>
          </a:xfrm>
          <a:prstGeom prst="rect">
            <a:avLst/>
          </a:prstGeom>
          <a:noFill/>
          <a:ln>
            <a:solidFill>
              <a:schemeClr val="tx1"/>
            </a:solidFill>
          </a:ln>
        </p:spPr>
        <p:txBody>
          <a:bodyPr vert="eaVert" wrap="square" rtlCol="0">
            <a:spAutoFit/>
          </a:bodyPr>
          <a:lstStyle/>
          <a:p>
            <a:r>
              <a:rPr kumimoji="1" lang="ja-JP" altLang="en-US" sz="1050" dirty="0"/>
              <a:t>過去３か年の</a:t>
            </a:r>
            <a:r>
              <a:rPr kumimoji="1" lang="en-US" altLang="ja-JP" sz="1050" dirty="0"/>
              <a:t>1</a:t>
            </a:r>
            <a:r>
              <a:rPr kumimoji="1" lang="ja-JP" altLang="en-US" sz="1050" dirty="0"/>
              <a:t>件あたりの最高額</a:t>
            </a:r>
          </a:p>
        </p:txBody>
      </p:sp>
      <p:graphicFrame>
        <p:nvGraphicFramePr>
          <p:cNvPr id="27" name="グラフ 26">
            <a:extLst>
              <a:ext uri="{FF2B5EF4-FFF2-40B4-BE49-F238E27FC236}">
                <a16:creationId xmlns:a16="http://schemas.microsoft.com/office/drawing/2014/main" id="{63A6C6A6-5566-413E-80A2-8231A95102AE}"/>
              </a:ext>
            </a:extLst>
          </p:cNvPr>
          <p:cNvGraphicFramePr/>
          <p:nvPr>
            <p:extLst>
              <p:ext uri="{D42A27DB-BD31-4B8C-83A1-F6EECF244321}">
                <p14:modId xmlns:p14="http://schemas.microsoft.com/office/powerpoint/2010/main" val="1184635844"/>
              </p:ext>
            </p:extLst>
          </p:nvPr>
        </p:nvGraphicFramePr>
        <p:xfrm>
          <a:off x="1124210" y="4561597"/>
          <a:ext cx="5863761" cy="2159879"/>
        </p:xfrm>
        <a:graphic>
          <a:graphicData uri="http://schemas.openxmlformats.org/drawingml/2006/chart">
            <c:chart xmlns:c="http://schemas.openxmlformats.org/drawingml/2006/chart" xmlns:r="http://schemas.openxmlformats.org/officeDocument/2006/relationships" r:id="rId4"/>
          </a:graphicData>
        </a:graphic>
      </p:graphicFrame>
      <p:sp>
        <p:nvSpPr>
          <p:cNvPr id="28" name="テキスト ボックス 27">
            <a:extLst>
              <a:ext uri="{FF2B5EF4-FFF2-40B4-BE49-F238E27FC236}">
                <a16:creationId xmlns:a16="http://schemas.microsoft.com/office/drawing/2014/main" id="{20FBEE10-510E-4038-81D8-E780444F679C}"/>
              </a:ext>
            </a:extLst>
          </p:cNvPr>
          <p:cNvSpPr txBox="1"/>
          <p:nvPr/>
        </p:nvSpPr>
        <p:spPr>
          <a:xfrm>
            <a:off x="6987971" y="5211010"/>
            <a:ext cx="2057400" cy="577081"/>
          </a:xfrm>
          <a:prstGeom prst="rect">
            <a:avLst/>
          </a:prstGeom>
          <a:noFill/>
        </p:spPr>
        <p:txBody>
          <a:bodyPr wrap="square" rtlCol="0">
            <a:spAutoFit/>
          </a:bodyPr>
          <a:lstStyle/>
          <a:p>
            <a:r>
              <a:rPr kumimoji="1" lang="ja-JP" altLang="en-US" sz="1050" dirty="0"/>
              <a:t>平均：</a:t>
            </a:r>
            <a:r>
              <a:rPr kumimoji="1" lang="en-US" altLang="ja-JP" sz="1050" dirty="0"/>
              <a:t>581,708</a:t>
            </a:r>
            <a:r>
              <a:rPr kumimoji="1" lang="ja-JP" altLang="en-US" sz="1050" dirty="0"/>
              <a:t>円　（ｎ＝</a:t>
            </a:r>
            <a:r>
              <a:rPr kumimoji="1" lang="en-US" altLang="ja-JP" sz="1050" dirty="0"/>
              <a:t>32</a:t>
            </a:r>
            <a:r>
              <a:rPr kumimoji="1" lang="ja-JP" altLang="en-US" sz="1050" dirty="0"/>
              <a:t>）</a:t>
            </a:r>
            <a:endParaRPr kumimoji="1" lang="en-US" altLang="ja-JP" sz="1050" dirty="0"/>
          </a:p>
          <a:p>
            <a:r>
              <a:rPr kumimoji="1" lang="ja-JP" altLang="en-US" sz="1050" dirty="0"/>
              <a:t>中央値：</a:t>
            </a:r>
            <a:r>
              <a:rPr kumimoji="1" lang="en-US" altLang="ja-JP" sz="1050" dirty="0"/>
              <a:t>101,095</a:t>
            </a:r>
            <a:r>
              <a:rPr kumimoji="1" lang="ja-JP" altLang="en-US" sz="1050" dirty="0"/>
              <a:t>円</a:t>
            </a:r>
            <a:endParaRPr kumimoji="1" lang="en-US" altLang="ja-JP" sz="1050" dirty="0"/>
          </a:p>
          <a:p>
            <a:r>
              <a:rPr kumimoji="1" lang="ja-JP" altLang="en-US" sz="1050" dirty="0"/>
              <a:t>最大値：</a:t>
            </a:r>
            <a:r>
              <a:rPr kumimoji="1" lang="en-US" altLang="ja-JP" sz="1050" dirty="0"/>
              <a:t>5,035,041</a:t>
            </a:r>
            <a:r>
              <a:rPr kumimoji="1" lang="ja-JP" altLang="en-US" sz="1050" dirty="0"/>
              <a:t>円</a:t>
            </a:r>
          </a:p>
        </p:txBody>
      </p:sp>
      <p:sp>
        <p:nvSpPr>
          <p:cNvPr id="29" name="テキスト ボックス 28">
            <a:extLst>
              <a:ext uri="{FF2B5EF4-FFF2-40B4-BE49-F238E27FC236}">
                <a16:creationId xmlns:a16="http://schemas.microsoft.com/office/drawing/2014/main" id="{3A2F8227-6925-4B9B-945F-C2A650E9F85E}"/>
              </a:ext>
            </a:extLst>
          </p:cNvPr>
          <p:cNvSpPr txBox="1"/>
          <p:nvPr/>
        </p:nvSpPr>
        <p:spPr>
          <a:xfrm>
            <a:off x="442653" y="632623"/>
            <a:ext cx="7672647" cy="307777"/>
          </a:xfrm>
          <a:prstGeom prst="rect">
            <a:avLst/>
          </a:prstGeom>
          <a:noFill/>
        </p:spPr>
        <p:txBody>
          <a:bodyPr wrap="square" rtlCol="0">
            <a:spAutoFit/>
          </a:bodyPr>
          <a:lstStyle/>
          <a:p>
            <a:r>
              <a:rPr lang="ja-JP" altLang="en-US" sz="1400" b="1" dirty="0">
                <a:solidFill>
                  <a:schemeClr val="tx1"/>
                </a:solidFill>
                <a:latin typeface="メイリオ" panose="020B0604030504040204" pitchFamily="50" charset="-128"/>
                <a:ea typeface="メイリオ" panose="020B0604030504040204" pitchFamily="50" charset="-128"/>
                <a:cs typeface="Meiryo UI" pitchFamily="50" charset="-128"/>
              </a:rPr>
              <a:t>◆直近会計年度（前年度１年間）の在留外国人患者による未収金の詳細</a:t>
            </a:r>
            <a:r>
              <a:rPr kumimoji="1" lang="ja-JP" altLang="en-US" sz="1400" b="1" dirty="0">
                <a:solidFill>
                  <a:schemeClr val="tx1"/>
                </a:solidFill>
                <a:latin typeface="メイリオ" panose="020B0604030504040204" pitchFamily="50" charset="-128"/>
                <a:ea typeface="メイリオ" panose="020B0604030504040204" pitchFamily="50" charset="-128"/>
              </a:rPr>
              <a:t>　</a:t>
            </a:r>
            <a:endParaRPr kumimoji="1" lang="en-US" altLang="ja-JP" sz="1400" b="1" dirty="0">
              <a:solidFill>
                <a:schemeClr val="tx1"/>
              </a:solidFill>
              <a:latin typeface="メイリオ" panose="020B0604030504040204" pitchFamily="50" charset="-128"/>
              <a:ea typeface="メイリオ" panose="020B0604030504040204" pitchFamily="50" charset="-128"/>
            </a:endParaRPr>
          </a:p>
        </p:txBody>
      </p:sp>
      <p:sp>
        <p:nvSpPr>
          <p:cNvPr id="16" name="スライド番号プレースホルダ 10">
            <a:extLst>
              <a:ext uri="{FF2B5EF4-FFF2-40B4-BE49-F238E27FC236}">
                <a16:creationId xmlns:a16="http://schemas.microsoft.com/office/drawing/2014/main" id="{460B0711-68D0-48C7-A0CE-06AA18709ECB}"/>
              </a:ext>
            </a:extLst>
          </p:cNvPr>
          <p:cNvSpPr>
            <a:spLocks noGrp="1"/>
          </p:cNvSpPr>
          <p:nvPr>
            <p:ph type="sldNum" sz="quarter" idx="12"/>
          </p:nvPr>
        </p:nvSpPr>
        <p:spPr>
          <a:xfrm>
            <a:off x="7086600" y="6492875"/>
            <a:ext cx="2057400" cy="365125"/>
          </a:xfrm>
        </p:spPr>
        <p:txBody>
          <a:bodyPr/>
          <a:lstStyle/>
          <a:p>
            <a:fld id="{73FD58CE-C183-4EA5-9193-BF140682B6D5}" type="slidenum">
              <a:rPr kumimoji="1" lang="ja-JP" altLang="en-US" sz="2000" smtClean="0"/>
              <a:pPr/>
              <a:t>11</a:t>
            </a:fld>
            <a:endParaRPr kumimoji="1" lang="ja-JP" altLang="en-US" sz="2000" dirty="0"/>
          </a:p>
        </p:txBody>
      </p:sp>
      <p:graphicFrame>
        <p:nvGraphicFramePr>
          <p:cNvPr id="17" name="グラフ 16">
            <a:extLst>
              <a:ext uri="{FF2B5EF4-FFF2-40B4-BE49-F238E27FC236}">
                <a16:creationId xmlns:a16="http://schemas.microsoft.com/office/drawing/2014/main" id="{F10F8734-3219-4AB5-8E75-61F19ECC8313}"/>
              </a:ext>
            </a:extLst>
          </p:cNvPr>
          <p:cNvGraphicFramePr/>
          <p:nvPr>
            <p:extLst>
              <p:ext uri="{D42A27DB-BD31-4B8C-83A1-F6EECF244321}">
                <p14:modId xmlns:p14="http://schemas.microsoft.com/office/powerpoint/2010/main" val="2078119267"/>
              </p:ext>
            </p:extLst>
          </p:nvPr>
        </p:nvGraphicFramePr>
        <p:xfrm>
          <a:off x="1124209" y="2771136"/>
          <a:ext cx="5863762" cy="161497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1523073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F89EFA9E-E5F0-435C-80A9-117544228A48}"/>
              </a:ext>
            </a:extLst>
          </p:cNvPr>
          <p:cNvSpPr/>
          <p:nvPr/>
        </p:nvSpPr>
        <p:spPr>
          <a:xfrm>
            <a:off x="0" y="-1"/>
            <a:ext cx="9144000" cy="66436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 name="正方形/長方形 6">
            <a:extLst>
              <a:ext uri="{FF2B5EF4-FFF2-40B4-BE49-F238E27FC236}">
                <a16:creationId xmlns:a16="http://schemas.microsoft.com/office/drawing/2014/main" id="{6DFB86C5-76CB-41F9-BF51-74191C2A378A}"/>
              </a:ext>
            </a:extLst>
          </p:cNvPr>
          <p:cNvSpPr/>
          <p:nvPr/>
        </p:nvSpPr>
        <p:spPr>
          <a:xfrm>
            <a:off x="96255" y="124976"/>
            <a:ext cx="8534400" cy="4452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400" b="1" dirty="0">
                <a:latin typeface="メイリオ" panose="020B0604030504040204" pitchFamily="50" charset="-128"/>
                <a:ea typeface="メイリオ" panose="020B0604030504040204" pitchFamily="50" charset="-128"/>
              </a:rPr>
              <a:t> アンケート調査　調査結果</a:t>
            </a:r>
          </a:p>
        </p:txBody>
      </p:sp>
      <p:sp>
        <p:nvSpPr>
          <p:cNvPr id="6" name="テキスト ボックス 5">
            <a:extLst>
              <a:ext uri="{FF2B5EF4-FFF2-40B4-BE49-F238E27FC236}">
                <a16:creationId xmlns:a16="http://schemas.microsoft.com/office/drawing/2014/main" id="{E00EEAAA-0061-4BA6-8234-68C76DA2C39C}"/>
              </a:ext>
            </a:extLst>
          </p:cNvPr>
          <p:cNvSpPr txBox="1"/>
          <p:nvPr/>
        </p:nvSpPr>
        <p:spPr>
          <a:xfrm>
            <a:off x="6987971" y="1461455"/>
            <a:ext cx="1952038" cy="577081"/>
          </a:xfrm>
          <a:prstGeom prst="rect">
            <a:avLst/>
          </a:prstGeom>
          <a:noFill/>
        </p:spPr>
        <p:txBody>
          <a:bodyPr wrap="square" rtlCol="0">
            <a:spAutoFit/>
          </a:bodyPr>
          <a:lstStyle/>
          <a:p>
            <a:r>
              <a:rPr kumimoji="1" lang="ja-JP" altLang="en-US" sz="1050" dirty="0"/>
              <a:t>平均：</a:t>
            </a:r>
            <a:r>
              <a:rPr kumimoji="1" lang="en-US" altLang="ja-JP" sz="1050" dirty="0"/>
              <a:t>12</a:t>
            </a:r>
            <a:r>
              <a:rPr kumimoji="1" lang="ja-JP" altLang="en-US" sz="1050" dirty="0"/>
              <a:t>件　　（ｎ＝</a:t>
            </a:r>
            <a:r>
              <a:rPr kumimoji="1" lang="en-US" altLang="ja-JP" sz="1050" dirty="0"/>
              <a:t>36</a:t>
            </a:r>
            <a:r>
              <a:rPr kumimoji="1" lang="ja-JP" altLang="en-US" sz="1050" dirty="0"/>
              <a:t>）</a:t>
            </a:r>
            <a:endParaRPr kumimoji="1" lang="en-US" altLang="ja-JP" sz="1050" dirty="0"/>
          </a:p>
          <a:p>
            <a:r>
              <a:rPr kumimoji="1" lang="ja-JP" altLang="en-US" sz="1050" dirty="0"/>
              <a:t>中央値：</a:t>
            </a:r>
            <a:r>
              <a:rPr kumimoji="1" lang="en-US" altLang="ja-JP" sz="1050" dirty="0"/>
              <a:t>5</a:t>
            </a:r>
            <a:r>
              <a:rPr kumimoji="1" lang="ja-JP" altLang="en-US" sz="1050" dirty="0"/>
              <a:t>件</a:t>
            </a:r>
            <a:endParaRPr kumimoji="1" lang="en-US" altLang="ja-JP" sz="1050" dirty="0"/>
          </a:p>
          <a:p>
            <a:r>
              <a:rPr kumimoji="1" lang="ja-JP" altLang="en-US" sz="1050" dirty="0"/>
              <a:t>最大値：</a:t>
            </a:r>
            <a:r>
              <a:rPr kumimoji="1" lang="en-US" altLang="ja-JP" sz="1050" dirty="0"/>
              <a:t>107</a:t>
            </a:r>
            <a:r>
              <a:rPr kumimoji="1" lang="ja-JP" altLang="en-US" sz="1050" dirty="0"/>
              <a:t>件</a:t>
            </a:r>
          </a:p>
        </p:txBody>
      </p:sp>
      <p:sp>
        <p:nvSpPr>
          <p:cNvPr id="15" name="テキスト ボックス 14">
            <a:extLst>
              <a:ext uri="{FF2B5EF4-FFF2-40B4-BE49-F238E27FC236}">
                <a16:creationId xmlns:a16="http://schemas.microsoft.com/office/drawing/2014/main" id="{4E5BB381-46FC-434D-8BD7-908D86EBF425}"/>
              </a:ext>
            </a:extLst>
          </p:cNvPr>
          <p:cNvSpPr txBox="1"/>
          <p:nvPr/>
        </p:nvSpPr>
        <p:spPr>
          <a:xfrm>
            <a:off x="6987971" y="3269943"/>
            <a:ext cx="2057400" cy="577081"/>
          </a:xfrm>
          <a:prstGeom prst="rect">
            <a:avLst/>
          </a:prstGeom>
          <a:noFill/>
        </p:spPr>
        <p:txBody>
          <a:bodyPr wrap="square" rtlCol="0">
            <a:spAutoFit/>
          </a:bodyPr>
          <a:lstStyle/>
          <a:p>
            <a:r>
              <a:rPr kumimoji="1" lang="ja-JP" altLang="en-US" sz="1050" dirty="0"/>
              <a:t>平均：</a:t>
            </a:r>
            <a:r>
              <a:rPr kumimoji="1" lang="en-US" altLang="ja-JP" sz="1050" dirty="0"/>
              <a:t>604,105</a:t>
            </a:r>
            <a:r>
              <a:rPr kumimoji="1" lang="ja-JP" altLang="en-US" sz="1050" dirty="0"/>
              <a:t>円　（ｎ＝</a:t>
            </a:r>
            <a:r>
              <a:rPr kumimoji="1" lang="en-US" altLang="ja-JP" sz="1050" dirty="0"/>
              <a:t>36</a:t>
            </a:r>
            <a:r>
              <a:rPr kumimoji="1" lang="ja-JP" altLang="en-US" sz="1050" dirty="0"/>
              <a:t>）</a:t>
            </a:r>
            <a:endParaRPr kumimoji="1" lang="en-US" altLang="ja-JP" sz="1050" dirty="0"/>
          </a:p>
          <a:p>
            <a:r>
              <a:rPr kumimoji="1" lang="ja-JP" altLang="en-US" sz="1050" dirty="0"/>
              <a:t>中央値：</a:t>
            </a:r>
            <a:r>
              <a:rPr kumimoji="1" lang="en-US" altLang="ja-JP" sz="1050" dirty="0"/>
              <a:t>117,295</a:t>
            </a:r>
            <a:r>
              <a:rPr kumimoji="1" lang="ja-JP" altLang="en-US" sz="1050" dirty="0"/>
              <a:t>円</a:t>
            </a:r>
            <a:endParaRPr kumimoji="1" lang="en-US" altLang="ja-JP" sz="1050" dirty="0"/>
          </a:p>
          <a:p>
            <a:r>
              <a:rPr kumimoji="1" lang="ja-JP" altLang="en-US" sz="1050" dirty="0"/>
              <a:t>最大値：</a:t>
            </a:r>
            <a:r>
              <a:rPr kumimoji="1" lang="en-US" altLang="ja-JP" sz="1050" dirty="0"/>
              <a:t>8,483,530</a:t>
            </a:r>
            <a:r>
              <a:rPr kumimoji="1" lang="ja-JP" altLang="en-US" sz="1050" dirty="0"/>
              <a:t>円</a:t>
            </a:r>
          </a:p>
        </p:txBody>
      </p:sp>
      <p:sp>
        <p:nvSpPr>
          <p:cNvPr id="3" name="テキスト ボックス 2">
            <a:extLst>
              <a:ext uri="{FF2B5EF4-FFF2-40B4-BE49-F238E27FC236}">
                <a16:creationId xmlns:a16="http://schemas.microsoft.com/office/drawing/2014/main" id="{5E71A732-3BB0-4404-8C2A-9C6529D75E10}"/>
              </a:ext>
            </a:extLst>
          </p:cNvPr>
          <p:cNvSpPr txBox="1"/>
          <p:nvPr/>
        </p:nvSpPr>
        <p:spPr>
          <a:xfrm>
            <a:off x="615699" y="894974"/>
            <a:ext cx="353943" cy="1694190"/>
          </a:xfrm>
          <a:prstGeom prst="rect">
            <a:avLst/>
          </a:prstGeom>
          <a:noFill/>
          <a:ln>
            <a:solidFill>
              <a:schemeClr val="tx1"/>
            </a:solidFill>
          </a:ln>
        </p:spPr>
        <p:txBody>
          <a:bodyPr vert="eaVert" wrap="square" rtlCol="0">
            <a:spAutoFit/>
          </a:bodyPr>
          <a:lstStyle/>
          <a:p>
            <a:r>
              <a:rPr kumimoji="1" lang="ja-JP" altLang="en-US" sz="1100" dirty="0"/>
              <a:t>未収金発生件数と病院数</a:t>
            </a:r>
          </a:p>
        </p:txBody>
      </p:sp>
      <p:graphicFrame>
        <p:nvGraphicFramePr>
          <p:cNvPr id="10" name="グラフ 9">
            <a:extLst>
              <a:ext uri="{FF2B5EF4-FFF2-40B4-BE49-F238E27FC236}">
                <a16:creationId xmlns:a16="http://schemas.microsoft.com/office/drawing/2014/main" id="{41CA251F-E33B-43D2-AAA7-34E17771B613}"/>
              </a:ext>
            </a:extLst>
          </p:cNvPr>
          <p:cNvGraphicFramePr/>
          <p:nvPr>
            <p:extLst>
              <p:ext uri="{D42A27DB-BD31-4B8C-83A1-F6EECF244321}">
                <p14:modId xmlns:p14="http://schemas.microsoft.com/office/powerpoint/2010/main" val="1197115556"/>
              </p:ext>
            </p:extLst>
          </p:nvPr>
        </p:nvGraphicFramePr>
        <p:xfrm>
          <a:off x="1124209" y="940400"/>
          <a:ext cx="5863762" cy="1614970"/>
        </p:xfrm>
        <a:graphic>
          <a:graphicData uri="http://schemas.openxmlformats.org/drawingml/2006/chart">
            <c:chart xmlns:c="http://schemas.openxmlformats.org/drawingml/2006/chart" xmlns:r="http://schemas.openxmlformats.org/officeDocument/2006/relationships" r:id="rId3"/>
          </a:graphicData>
        </a:graphic>
      </p:graphicFrame>
      <p:sp>
        <p:nvSpPr>
          <p:cNvPr id="23" name="テキスト ボックス 22">
            <a:extLst>
              <a:ext uri="{FF2B5EF4-FFF2-40B4-BE49-F238E27FC236}">
                <a16:creationId xmlns:a16="http://schemas.microsoft.com/office/drawing/2014/main" id="{0AECE921-C89D-4328-962F-05210CC252A3}"/>
              </a:ext>
            </a:extLst>
          </p:cNvPr>
          <p:cNvSpPr txBox="1"/>
          <p:nvPr/>
        </p:nvSpPr>
        <p:spPr>
          <a:xfrm>
            <a:off x="618654" y="2728286"/>
            <a:ext cx="353943" cy="1720423"/>
          </a:xfrm>
          <a:prstGeom prst="rect">
            <a:avLst/>
          </a:prstGeom>
          <a:noFill/>
          <a:ln>
            <a:solidFill>
              <a:schemeClr val="tx1"/>
            </a:solidFill>
          </a:ln>
        </p:spPr>
        <p:txBody>
          <a:bodyPr vert="eaVert" wrap="square" rtlCol="0">
            <a:spAutoFit/>
          </a:bodyPr>
          <a:lstStyle/>
          <a:p>
            <a:r>
              <a:rPr kumimoji="1" lang="ja-JP" altLang="en-US" sz="1100" dirty="0"/>
              <a:t>未収金発生総額と病院数</a:t>
            </a:r>
            <a:endParaRPr kumimoji="1" lang="en-US" altLang="ja-JP" sz="1100" dirty="0"/>
          </a:p>
        </p:txBody>
      </p:sp>
      <p:sp>
        <p:nvSpPr>
          <p:cNvPr id="24" name="テキスト ボックス 23">
            <a:extLst>
              <a:ext uri="{FF2B5EF4-FFF2-40B4-BE49-F238E27FC236}">
                <a16:creationId xmlns:a16="http://schemas.microsoft.com/office/drawing/2014/main" id="{6BC9C158-294D-4C47-9B20-96F9316D222E}"/>
              </a:ext>
            </a:extLst>
          </p:cNvPr>
          <p:cNvSpPr txBox="1"/>
          <p:nvPr/>
        </p:nvSpPr>
        <p:spPr>
          <a:xfrm>
            <a:off x="623518" y="4561599"/>
            <a:ext cx="349070" cy="2159878"/>
          </a:xfrm>
          <a:prstGeom prst="rect">
            <a:avLst/>
          </a:prstGeom>
          <a:noFill/>
          <a:ln>
            <a:solidFill>
              <a:schemeClr val="tx1"/>
            </a:solidFill>
          </a:ln>
        </p:spPr>
        <p:txBody>
          <a:bodyPr vert="eaVert" wrap="square" rtlCol="0">
            <a:spAutoFit/>
          </a:bodyPr>
          <a:lstStyle/>
          <a:p>
            <a:r>
              <a:rPr kumimoji="1" lang="ja-JP" altLang="en-US" sz="1050" dirty="0"/>
              <a:t>過去３か年の</a:t>
            </a:r>
            <a:r>
              <a:rPr kumimoji="1" lang="en-US" altLang="ja-JP" sz="1050" dirty="0"/>
              <a:t>1</a:t>
            </a:r>
            <a:r>
              <a:rPr kumimoji="1" lang="ja-JP" altLang="en-US" sz="1050" dirty="0"/>
              <a:t>件あたりの最高額</a:t>
            </a:r>
          </a:p>
        </p:txBody>
      </p:sp>
      <p:graphicFrame>
        <p:nvGraphicFramePr>
          <p:cNvPr id="27" name="グラフ 26">
            <a:extLst>
              <a:ext uri="{FF2B5EF4-FFF2-40B4-BE49-F238E27FC236}">
                <a16:creationId xmlns:a16="http://schemas.microsoft.com/office/drawing/2014/main" id="{63A6C6A6-5566-413E-80A2-8231A95102AE}"/>
              </a:ext>
            </a:extLst>
          </p:cNvPr>
          <p:cNvGraphicFramePr/>
          <p:nvPr>
            <p:extLst>
              <p:ext uri="{D42A27DB-BD31-4B8C-83A1-F6EECF244321}">
                <p14:modId xmlns:p14="http://schemas.microsoft.com/office/powerpoint/2010/main" val="2035427426"/>
              </p:ext>
            </p:extLst>
          </p:nvPr>
        </p:nvGraphicFramePr>
        <p:xfrm>
          <a:off x="1124210" y="4561597"/>
          <a:ext cx="5863761" cy="2159879"/>
        </p:xfrm>
        <a:graphic>
          <a:graphicData uri="http://schemas.openxmlformats.org/drawingml/2006/chart">
            <c:chart xmlns:c="http://schemas.openxmlformats.org/drawingml/2006/chart" xmlns:r="http://schemas.openxmlformats.org/officeDocument/2006/relationships" r:id="rId4"/>
          </a:graphicData>
        </a:graphic>
      </p:graphicFrame>
      <p:sp>
        <p:nvSpPr>
          <p:cNvPr id="28" name="テキスト ボックス 27">
            <a:extLst>
              <a:ext uri="{FF2B5EF4-FFF2-40B4-BE49-F238E27FC236}">
                <a16:creationId xmlns:a16="http://schemas.microsoft.com/office/drawing/2014/main" id="{20FBEE10-510E-4038-81D8-E780444F679C}"/>
              </a:ext>
            </a:extLst>
          </p:cNvPr>
          <p:cNvSpPr txBox="1"/>
          <p:nvPr/>
        </p:nvSpPr>
        <p:spPr>
          <a:xfrm>
            <a:off x="6987971" y="5211010"/>
            <a:ext cx="2057400" cy="577081"/>
          </a:xfrm>
          <a:prstGeom prst="rect">
            <a:avLst/>
          </a:prstGeom>
          <a:noFill/>
        </p:spPr>
        <p:txBody>
          <a:bodyPr wrap="square" rtlCol="0">
            <a:spAutoFit/>
          </a:bodyPr>
          <a:lstStyle/>
          <a:p>
            <a:r>
              <a:rPr kumimoji="1" lang="ja-JP" altLang="en-US" sz="1050" dirty="0"/>
              <a:t>平均：</a:t>
            </a:r>
            <a:r>
              <a:rPr kumimoji="1" lang="en-US" altLang="ja-JP" sz="1050" dirty="0"/>
              <a:t>620,189</a:t>
            </a:r>
            <a:r>
              <a:rPr kumimoji="1" lang="ja-JP" altLang="en-US" sz="1050" dirty="0"/>
              <a:t>円　（ｎ＝</a:t>
            </a:r>
            <a:r>
              <a:rPr kumimoji="1" lang="en-US" altLang="ja-JP" sz="1050" dirty="0"/>
              <a:t>30</a:t>
            </a:r>
            <a:r>
              <a:rPr kumimoji="1" lang="ja-JP" altLang="en-US" sz="1050" dirty="0"/>
              <a:t>）</a:t>
            </a:r>
            <a:endParaRPr kumimoji="1" lang="en-US" altLang="ja-JP" sz="1050" dirty="0"/>
          </a:p>
          <a:p>
            <a:r>
              <a:rPr kumimoji="1" lang="ja-JP" altLang="en-US" sz="1050" dirty="0"/>
              <a:t>中央値：</a:t>
            </a:r>
            <a:r>
              <a:rPr kumimoji="1" lang="en-US" altLang="ja-JP" sz="1050" dirty="0"/>
              <a:t>107,157</a:t>
            </a:r>
            <a:r>
              <a:rPr kumimoji="1" lang="ja-JP" altLang="en-US" sz="1050" dirty="0"/>
              <a:t>円</a:t>
            </a:r>
            <a:endParaRPr kumimoji="1" lang="en-US" altLang="ja-JP" sz="1050" dirty="0"/>
          </a:p>
          <a:p>
            <a:r>
              <a:rPr kumimoji="1" lang="ja-JP" altLang="en-US" sz="1050" dirty="0"/>
              <a:t>最大値：</a:t>
            </a:r>
            <a:r>
              <a:rPr kumimoji="1" lang="en-US" altLang="ja-JP" sz="1050" dirty="0"/>
              <a:t>5,035,041</a:t>
            </a:r>
            <a:r>
              <a:rPr kumimoji="1" lang="ja-JP" altLang="en-US" sz="1050" dirty="0"/>
              <a:t>円</a:t>
            </a:r>
          </a:p>
        </p:txBody>
      </p:sp>
      <p:sp>
        <p:nvSpPr>
          <p:cNvPr id="29" name="テキスト ボックス 28">
            <a:extLst>
              <a:ext uri="{FF2B5EF4-FFF2-40B4-BE49-F238E27FC236}">
                <a16:creationId xmlns:a16="http://schemas.microsoft.com/office/drawing/2014/main" id="{3A2F8227-6925-4B9B-945F-C2A650E9F85E}"/>
              </a:ext>
            </a:extLst>
          </p:cNvPr>
          <p:cNvSpPr txBox="1"/>
          <p:nvPr/>
        </p:nvSpPr>
        <p:spPr>
          <a:xfrm>
            <a:off x="527132" y="645317"/>
            <a:ext cx="7672647" cy="307777"/>
          </a:xfrm>
          <a:prstGeom prst="rect">
            <a:avLst/>
          </a:prstGeom>
          <a:noFill/>
        </p:spPr>
        <p:txBody>
          <a:bodyPr wrap="square" rtlCol="0">
            <a:spAutoFit/>
          </a:bodyPr>
          <a:lstStyle/>
          <a:p>
            <a:r>
              <a:rPr lang="ja-JP" altLang="en-US" sz="1400" b="1" dirty="0">
                <a:solidFill>
                  <a:schemeClr val="tx1"/>
                </a:solidFill>
                <a:latin typeface="メイリオ" panose="020B0604030504040204" pitchFamily="50" charset="-128"/>
                <a:ea typeface="メイリオ" panose="020B0604030504040204" pitchFamily="50" charset="-128"/>
                <a:cs typeface="Meiryo UI" pitchFamily="50" charset="-128"/>
              </a:rPr>
              <a:t>◆直近会計年度（前年度１年間）の在留外国人患者による未収金の詳細（病院のみ）</a:t>
            </a:r>
            <a:r>
              <a:rPr kumimoji="1" lang="ja-JP" altLang="en-US" sz="1400" b="1" dirty="0">
                <a:solidFill>
                  <a:schemeClr val="tx1"/>
                </a:solidFill>
                <a:latin typeface="メイリオ" panose="020B0604030504040204" pitchFamily="50" charset="-128"/>
                <a:ea typeface="メイリオ" panose="020B0604030504040204" pitchFamily="50" charset="-128"/>
              </a:rPr>
              <a:t>　</a:t>
            </a:r>
            <a:endParaRPr kumimoji="1" lang="en-US" altLang="ja-JP" sz="1400" b="1" dirty="0">
              <a:solidFill>
                <a:schemeClr val="tx1"/>
              </a:solidFill>
              <a:latin typeface="メイリオ" panose="020B0604030504040204" pitchFamily="50" charset="-128"/>
              <a:ea typeface="メイリオ" panose="020B0604030504040204" pitchFamily="50" charset="-128"/>
            </a:endParaRPr>
          </a:p>
        </p:txBody>
      </p:sp>
      <p:sp>
        <p:nvSpPr>
          <p:cNvPr id="16" name="スライド番号プレースホルダ 10">
            <a:extLst>
              <a:ext uri="{FF2B5EF4-FFF2-40B4-BE49-F238E27FC236}">
                <a16:creationId xmlns:a16="http://schemas.microsoft.com/office/drawing/2014/main" id="{460B0711-68D0-48C7-A0CE-06AA18709ECB}"/>
              </a:ext>
            </a:extLst>
          </p:cNvPr>
          <p:cNvSpPr>
            <a:spLocks noGrp="1"/>
          </p:cNvSpPr>
          <p:nvPr>
            <p:ph type="sldNum" sz="quarter" idx="12"/>
          </p:nvPr>
        </p:nvSpPr>
        <p:spPr>
          <a:xfrm>
            <a:off x="7086600" y="6492875"/>
            <a:ext cx="2057400" cy="365125"/>
          </a:xfrm>
        </p:spPr>
        <p:txBody>
          <a:bodyPr/>
          <a:lstStyle/>
          <a:p>
            <a:fld id="{73FD58CE-C183-4EA5-9193-BF140682B6D5}" type="slidenum">
              <a:rPr kumimoji="1" lang="ja-JP" altLang="en-US" sz="2000" smtClean="0"/>
              <a:pPr/>
              <a:t>12</a:t>
            </a:fld>
            <a:endParaRPr kumimoji="1" lang="ja-JP" altLang="en-US" sz="2000" dirty="0"/>
          </a:p>
        </p:txBody>
      </p:sp>
      <p:graphicFrame>
        <p:nvGraphicFramePr>
          <p:cNvPr id="17" name="グラフ 16">
            <a:extLst>
              <a:ext uri="{FF2B5EF4-FFF2-40B4-BE49-F238E27FC236}">
                <a16:creationId xmlns:a16="http://schemas.microsoft.com/office/drawing/2014/main" id="{39D3E9CF-3EC3-417E-9DC7-58C059A07A6A}"/>
              </a:ext>
            </a:extLst>
          </p:cNvPr>
          <p:cNvGraphicFramePr/>
          <p:nvPr>
            <p:extLst>
              <p:ext uri="{D42A27DB-BD31-4B8C-83A1-F6EECF244321}">
                <p14:modId xmlns:p14="http://schemas.microsoft.com/office/powerpoint/2010/main" val="2674004109"/>
              </p:ext>
            </p:extLst>
          </p:nvPr>
        </p:nvGraphicFramePr>
        <p:xfrm>
          <a:off x="1124209" y="2783832"/>
          <a:ext cx="5863762" cy="161497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6403501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F89EFA9E-E5F0-435C-80A9-117544228A48}"/>
              </a:ext>
            </a:extLst>
          </p:cNvPr>
          <p:cNvSpPr/>
          <p:nvPr/>
        </p:nvSpPr>
        <p:spPr>
          <a:xfrm>
            <a:off x="0" y="-1"/>
            <a:ext cx="9144000" cy="66436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 name="正方形/長方形 6">
            <a:extLst>
              <a:ext uri="{FF2B5EF4-FFF2-40B4-BE49-F238E27FC236}">
                <a16:creationId xmlns:a16="http://schemas.microsoft.com/office/drawing/2014/main" id="{6DFB86C5-76CB-41F9-BF51-74191C2A378A}"/>
              </a:ext>
            </a:extLst>
          </p:cNvPr>
          <p:cNvSpPr/>
          <p:nvPr/>
        </p:nvSpPr>
        <p:spPr>
          <a:xfrm>
            <a:off x="29345" y="127666"/>
            <a:ext cx="8534400" cy="4452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400" b="1" dirty="0">
                <a:latin typeface="メイリオ" panose="020B0604030504040204" pitchFamily="50" charset="-128"/>
                <a:ea typeface="メイリオ" panose="020B0604030504040204" pitchFamily="50" charset="-128"/>
              </a:rPr>
              <a:t> アンケート調査　調査結果</a:t>
            </a:r>
          </a:p>
        </p:txBody>
      </p:sp>
      <p:sp>
        <p:nvSpPr>
          <p:cNvPr id="8" name="正方形/長方形 7">
            <a:extLst>
              <a:ext uri="{FF2B5EF4-FFF2-40B4-BE49-F238E27FC236}">
                <a16:creationId xmlns:a16="http://schemas.microsoft.com/office/drawing/2014/main" id="{053473DC-3B47-405C-86DF-C2DD3A3992E7}"/>
              </a:ext>
            </a:extLst>
          </p:cNvPr>
          <p:cNvSpPr/>
          <p:nvPr/>
        </p:nvSpPr>
        <p:spPr>
          <a:xfrm>
            <a:off x="238125" y="3783630"/>
            <a:ext cx="8905879" cy="36113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b="1" dirty="0">
                <a:solidFill>
                  <a:schemeClr val="tx1"/>
                </a:solidFill>
                <a:latin typeface="メイリオ" panose="020B0604030504040204" pitchFamily="50" charset="-128"/>
                <a:ea typeface="メイリオ" panose="020B0604030504040204" pitchFamily="50" charset="-128"/>
                <a:cs typeface="Meiryo UI" pitchFamily="50" charset="-128"/>
              </a:rPr>
              <a:t>◆直近会計年度（前年度１年間）の訪日外国人患者による未収金の詳細</a:t>
            </a:r>
            <a:r>
              <a:rPr kumimoji="1" lang="ja-JP" altLang="en-US" b="1" dirty="0">
                <a:solidFill>
                  <a:schemeClr val="tx1"/>
                </a:solidFill>
                <a:latin typeface="メイリオ" panose="020B0604030504040204" pitchFamily="50" charset="-128"/>
                <a:ea typeface="メイリオ" panose="020B0604030504040204" pitchFamily="50" charset="-128"/>
              </a:rPr>
              <a:t>　</a:t>
            </a:r>
            <a:endParaRPr kumimoji="1" lang="en-US" altLang="ja-JP" b="1" dirty="0">
              <a:solidFill>
                <a:schemeClr val="tx1"/>
              </a:solidFill>
              <a:latin typeface="メイリオ" panose="020B0604030504040204" pitchFamily="50" charset="-128"/>
              <a:ea typeface="メイリオ" panose="020B0604030504040204" pitchFamily="50" charset="-128"/>
            </a:endParaRPr>
          </a:p>
        </p:txBody>
      </p:sp>
      <p:graphicFrame>
        <p:nvGraphicFramePr>
          <p:cNvPr id="16" name="表 15">
            <a:extLst>
              <a:ext uri="{FF2B5EF4-FFF2-40B4-BE49-F238E27FC236}">
                <a16:creationId xmlns:a16="http://schemas.microsoft.com/office/drawing/2014/main" id="{737C90AB-BDB8-4DDB-B145-D6193CE1E28C}"/>
              </a:ext>
            </a:extLst>
          </p:cNvPr>
          <p:cNvGraphicFramePr>
            <a:graphicFrameLocks noGrp="1"/>
          </p:cNvGraphicFramePr>
          <p:nvPr>
            <p:extLst>
              <p:ext uri="{D42A27DB-BD31-4B8C-83A1-F6EECF244321}">
                <p14:modId xmlns:p14="http://schemas.microsoft.com/office/powerpoint/2010/main" val="3972349678"/>
              </p:ext>
            </p:extLst>
          </p:nvPr>
        </p:nvGraphicFramePr>
        <p:xfrm>
          <a:off x="2199840" y="4469925"/>
          <a:ext cx="4744320" cy="2022950"/>
        </p:xfrm>
        <a:graphic>
          <a:graphicData uri="http://schemas.openxmlformats.org/drawingml/2006/table">
            <a:tbl>
              <a:tblPr firstRow="1" firstCol="1" bandRow="1">
                <a:tableStyleId>{5C22544A-7EE6-4342-B048-85BDC9FD1C3A}</a:tableStyleId>
              </a:tblPr>
              <a:tblGrid>
                <a:gridCol w="2642246">
                  <a:extLst>
                    <a:ext uri="{9D8B030D-6E8A-4147-A177-3AD203B41FA5}">
                      <a16:colId xmlns:a16="http://schemas.microsoft.com/office/drawing/2014/main" val="2827184663"/>
                    </a:ext>
                  </a:extLst>
                </a:gridCol>
                <a:gridCol w="2102074">
                  <a:extLst>
                    <a:ext uri="{9D8B030D-6E8A-4147-A177-3AD203B41FA5}">
                      <a16:colId xmlns:a16="http://schemas.microsoft.com/office/drawing/2014/main" val="4094919312"/>
                    </a:ext>
                  </a:extLst>
                </a:gridCol>
              </a:tblGrid>
              <a:tr h="404590">
                <a:tc>
                  <a:txBody>
                    <a:bodyPr/>
                    <a:lstStyle/>
                    <a:p>
                      <a:pPr algn="ctr">
                        <a:spcAft>
                          <a:spcPts val="0"/>
                        </a:spcAft>
                      </a:pPr>
                      <a:r>
                        <a:rPr lang="en-US" sz="1050" kern="100" dirty="0">
                          <a:effectLst/>
                        </a:rPr>
                        <a:t> </a:t>
                      </a:r>
                      <a:endParaRPr lang="ja-JP" sz="105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tc>
                <a:tc>
                  <a:txBody>
                    <a:bodyPr/>
                    <a:lstStyle/>
                    <a:p>
                      <a:pPr algn="ctr">
                        <a:spcAft>
                          <a:spcPts val="0"/>
                        </a:spcAft>
                      </a:pPr>
                      <a:r>
                        <a:rPr lang="ja-JP" sz="1600" kern="100" dirty="0">
                          <a:effectLst/>
                          <a:latin typeface="メイリオ" pitchFamily="50" charset="-128"/>
                          <a:ea typeface="メイリオ" pitchFamily="50" charset="-128"/>
                        </a:rPr>
                        <a:t>合計</a:t>
                      </a:r>
                      <a:endParaRPr lang="ja-JP" sz="160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3919161092"/>
                  </a:ext>
                </a:extLst>
              </a:tr>
              <a:tr h="809180">
                <a:tc>
                  <a:txBody>
                    <a:bodyPr/>
                    <a:lstStyle/>
                    <a:p>
                      <a:pPr algn="ctr">
                        <a:spcAft>
                          <a:spcPts val="0"/>
                        </a:spcAft>
                      </a:pPr>
                      <a:r>
                        <a:rPr lang="ja-JP" altLang="en-US" sz="1050" kern="100" dirty="0">
                          <a:effectLst/>
                          <a:latin typeface="メイリオ" pitchFamily="50" charset="-128"/>
                          <a:ea typeface="メイリオ" pitchFamily="50" charset="-128"/>
                        </a:rPr>
                        <a:t>　　　　　　　　　　　　　　　　　　　　　　　　　　　　　　</a:t>
                      </a:r>
                      <a:r>
                        <a:rPr lang="zh-CN" altLang="en-US" sz="1600" kern="100" dirty="0">
                          <a:effectLst/>
                          <a:latin typeface="メイリオ" pitchFamily="50" charset="-128"/>
                          <a:ea typeface="メイリオ" pitchFamily="50" charset="-128"/>
                        </a:rPr>
                        <a:t>未収金発生件数</a:t>
                      </a:r>
                      <a:r>
                        <a:rPr lang="en-US" sz="1600" kern="100" dirty="0">
                          <a:effectLst/>
                          <a:latin typeface="メイリオ" pitchFamily="50" charset="-128"/>
                          <a:ea typeface="メイリオ" pitchFamily="50" charset="-128"/>
                        </a:rPr>
                        <a:t> </a:t>
                      </a:r>
                      <a:endParaRPr lang="ja-JP" sz="160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ctr">
                        <a:spcAft>
                          <a:spcPts val="0"/>
                        </a:spcAft>
                      </a:pPr>
                      <a:r>
                        <a:rPr lang="en-US" altLang="ja-JP" sz="1600" kern="100" dirty="0">
                          <a:solidFill>
                            <a:schemeClr val="tx1"/>
                          </a:solidFill>
                          <a:effectLst/>
                          <a:latin typeface="メイリオ" pitchFamily="50" charset="-128"/>
                          <a:ea typeface="メイリオ" pitchFamily="50" charset="-128"/>
                        </a:rPr>
                        <a:t>64</a:t>
                      </a:r>
                      <a:r>
                        <a:rPr lang="ja-JP" altLang="en-US" sz="1600" kern="100" dirty="0">
                          <a:solidFill>
                            <a:schemeClr val="tx1"/>
                          </a:solidFill>
                          <a:effectLst/>
                          <a:latin typeface="メイリオ" pitchFamily="50" charset="-128"/>
                          <a:ea typeface="メイリオ" pitchFamily="50" charset="-128"/>
                        </a:rPr>
                        <a:t>件</a:t>
                      </a:r>
                      <a:endParaRPr lang="en-US" altLang="ja-JP" sz="1600" kern="100" dirty="0">
                        <a:solidFill>
                          <a:schemeClr val="tx1"/>
                        </a:solidFill>
                        <a:effectLst/>
                        <a:latin typeface="メイリオ" pitchFamily="50" charset="-128"/>
                        <a:ea typeface="メイリオ" pitchFamily="50" charset="-128"/>
                      </a:endParaRPr>
                    </a:p>
                  </a:txBody>
                  <a:tcPr marL="68580" marR="68580" marT="0" marB="0" anchor="ctr"/>
                </a:tc>
                <a:extLst>
                  <a:ext uri="{0D108BD9-81ED-4DB2-BD59-A6C34878D82A}">
                    <a16:rowId xmlns:a16="http://schemas.microsoft.com/office/drawing/2014/main" val="1498623728"/>
                  </a:ext>
                </a:extLst>
              </a:tr>
              <a:tr h="809180">
                <a:tc>
                  <a:txBody>
                    <a:bodyPr/>
                    <a:lstStyle/>
                    <a:p>
                      <a:pPr algn="ctr">
                        <a:spcAft>
                          <a:spcPts val="0"/>
                        </a:spcAft>
                      </a:pPr>
                      <a:r>
                        <a:rPr lang="ja-JP" altLang="en-US" sz="1050" kern="100" dirty="0">
                          <a:effectLst/>
                          <a:latin typeface="メイリオ" pitchFamily="50" charset="-128"/>
                          <a:ea typeface="メイリオ" pitchFamily="50" charset="-128"/>
                        </a:rPr>
                        <a:t>　　　　　　　　　　　　　　　　　　　　　　</a:t>
                      </a:r>
                      <a:r>
                        <a:rPr lang="ja-JP" sz="1600" kern="100" dirty="0">
                          <a:effectLst/>
                          <a:latin typeface="メイリオ" pitchFamily="50" charset="-128"/>
                          <a:ea typeface="メイリオ" pitchFamily="50" charset="-128"/>
                        </a:rPr>
                        <a:t>未収金</a:t>
                      </a:r>
                      <a:r>
                        <a:rPr lang="ja-JP" altLang="en-US" sz="1600" kern="100" dirty="0">
                          <a:effectLst/>
                          <a:latin typeface="メイリオ" pitchFamily="50" charset="-128"/>
                          <a:ea typeface="メイリオ" pitchFamily="50" charset="-128"/>
                        </a:rPr>
                        <a:t>総額</a:t>
                      </a:r>
                      <a:endParaRPr lang="ja-JP" sz="1600" kern="100" dirty="0">
                        <a:effectLst/>
                        <a:latin typeface="メイリオ" pitchFamily="50" charset="-128"/>
                        <a:ea typeface="メイリオ" pitchFamily="50" charset="-128"/>
                      </a:endParaRPr>
                    </a:p>
                    <a:p>
                      <a:pPr algn="ctr">
                        <a:spcAft>
                          <a:spcPts val="0"/>
                        </a:spcAft>
                      </a:pPr>
                      <a:r>
                        <a:rPr lang="en-US" sz="1050" kern="100" dirty="0">
                          <a:effectLst/>
                          <a:latin typeface="メイリオ" pitchFamily="50" charset="-128"/>
                          <a:ea typeface="メイリオ" pitchFamily="50" charset="-128"/>
                        </a:rPr>
                        <a:t> </a:t>
                      </a:r>
                      <a:endParaRPr lang="ja-JP" sz="105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ctr" latinLnBrk="1">
                        <a:spcAft>
                          <a:spcPts val="0"/>
                        </a:spcAft>
                      </a:pPr>
                      <a:r>
                        <a:rPr lang="ja-JP" altLang="en-US" sz="1800" kern="100" dirty="0">
                          <a:solidFill>
                            <a:schemeClr val="tx1"/>
                          </a:solidFill>
                          <a:effectLst/>
                          <a:latin typeface="メイリオ" pitchFamily="50" charset="-128"/>
                          <a:ea typeface="メイリオ" pitchFamily="50" charset="-128"/>
                        </a:rPr>
                        <a:t>　</a:t>
                      </a:r>
                      <a:r>
                        <a:rPr lang="en-US" altLang="ja-JP" sz="1800" b="1" kern="100" dirty="0">
                          <a:solidFill>
                            <a:schemeClr val="tx1"/>
                          </a:solidFill>
                          <a:effectLst/>
                          <a:latin typeface="メイリオ" pitchFamily="50" charset="-128"/>
                          <a:ea typeface="メイリオ" pitchFamily="50" charset="-128"/>
                        </a:rPr>
                        <a:t>71</a:t>
                      </a:r>
                      <a:r>
                        <a:rPr lang="en-US" sz="1800" b="1" kern="100" dirty="0">
                          <a:solidFill>
                            <a:schemeClr val="tx1"/>
                          </a:solidFill>
                          <a:effectLst/>
                          <a:latin typeface="メイリオ" pitchFamily="50" charset="-128"/>
                          <a:ea typeface="メイリオ" pitchFamily="50" charset="-128"/>
                        </a:rPr>
                        <a:t>,</a:t>
                      </a:r>
                      <a:r>
                        <a:rPr lang="en-US" altLang="ja-JP" sz="1800" b="1" kern="100" dirty="0">
                          <a:solidFill>
                            <a:schemeClr val="tx1"/>
                          </a:solidFill>
                          <a:effectLst/>
                          <a:latin typeface="メイリオ" pitchFamily="50" charset="-128"/>
                          <a:ea typeface="メイリオ" pitchFamily="50" charset="-128"/>
                        </a:rPr>
                        <a:t>941</a:t>
                      </a:r>
                      <a:r>
                        <a:rPr lang="en-US" sz="1800" b="1" kern="100" dirty="0">
                          <a:solidFill>
                            <a:schemeClr val="tx1"/>
                          </a:solidFill>
                          <a:effectLst/>
                          <a:latin typeface="メイリオ" pitchFamily="50" charset="-128"/>
                          <a:ea typeface="メイリオ" pitchFamily="50" charset="-128"/>
                        </a:rPr>
                        <a:t>,</a:t>
                      </a:r>
                      <a:r>
                        <a:rPr lang="en-US" altLang="ja-JP" sz="1800" b="1" kern="100" dirty="0">
                          <a:solidFill>
                            <a:schemeClr val="tx1"/>
                          </a:solidFill>
                          <a:effectLst/>
                          <a:latin typeface="メイリオ" pitchFamily="50" charset="-128"/>
                          <a:ea typeface="メイリオ" pitchFamily="50" charset="-128"/>
                        </a:rPr>
                        <a:t>255</a:t>
                      </a:r>
                      <a:r>
                        <a:rPr lang="ja-JP" sz="1800" b="1" kern="100" dirty="0">
                          <a:solidFill>
                            <a:schemeClr val="tx1"/>
                          </a:solidFill>
                          <a:effectLst/>
                          <a:latin typeface="メイリオ" pitchFamily="50" charset="-128"/>
                          <a:ea typeface="メイリオ" pitchFamily="50" charset="-128"/>
                        </a:rPr>
                        <a:t>円</a:t>
                      </a:r>
                    </a:p>
                  </a:txBody>
                  <a:tcPr marL="68580" marR="68580" marT="0" marB="0" anchor="ctr"/>
                </a:tc>
                <a:extLst>
                  <a:ext uri="{0D108BD9-81ED-4DB2-BD59-A6C34878D82A}">
                    <a16:rowId xmlns:a16="http://schemas.microsoft.com/office/drawing/2014/main" val="2268845233"/>
                  </a:ext>
                </a:extLst>
              </a:tr>
            </a:tbl>
          </a:graphicData>
        </a:graphic>
      </p:graphicFrame>
      <p:graphicFrame>
        <p:nvGraphicFramePr>
          <p:cNvPr id="19" name="グラフ 18">
            <a:extLst>
              <a:ext uri="{FF2B5EF4-FFF2-40B4-BE49-F238E27FC236}">
                <a16:creationId xmlns:a16="http://schemas.microsoft.com/office/drawing/2014/main" id="{ACB494F2-310F-4849-9747-4382B814D6EB}"/>
              </a:ext>
            </a:extLst>
          </p:cNvPr>
          <p:cNvGraphicFramePr/>
          <p:nvPr>
            <p:extLst>
              <p:ext uri="{D42A27DB-BD31-4B8C-83A1-F6EECF244321}">
                <p14:modId xmlns:p14="http://schemas.microsoft.com/office/powerpoint/2010/main" val="4183707892"/>
              </p:ext>
            </p:extLst>
          </p:nvPr>
        </p:nvGraphicFramePr>
        <p:xfrm>
          <a:off x="2230840" y="1022432"/>
          <a:ext cx="4920448" cy="2804079"/>
        </p:xfrm>
        <a:graphic>
          <a:graphicData uri="http://schemas.openxmlformats.org/drawingml/2006/chart">
            <c:chart xmlns:c="http://schemas.openxmlformats.org/drawingml/2006/chart" xmlns:r="http://schemas.openxmlformats.org/officeDocument/2006/relationships" r:id="rId3"/>
          </a:graphicData>
        </a:graphic>
      </p:graphicFrame>
      <p:sp>
        <p:nvSpPr>
          <p:cNvPr id="21" name="正方形/長方形 20">
            <a:extLst>
              <a:ext uri="{FF2B5EF4-FFF2-40B4-BE49-F238E27FC236}">
                <a16:creationId xmlns:a16="http://schemas.microsoft.com/office/drawing/2014/main" id="{004B5E02-13CA-4D8F-9844-481F9D1D060C}"/>
              </a:ext>
            </a:extLst>
          </p:cNvPr>
          <p:cNvSpPr/>
          <p:nvPr/>
        </p:nvSpPr>
        <p:spPr>
          <a:xfrm>
            <a:off x="238125" y="695980"/>
            <a:ext cx="8277225" cy="369332"/>
          </a:xfrm>
          <a:prstGeom prst="rect">
            <a:avLst/>
          </a:prstGeom>
        </p:spPr>
        <p:txBody>
          <a:bodyPr wrap="square">
            <a:spAutoFit/>
          </a:bodyPr>
          <a:lstStyle/>
          <a:p>
            <a:r>
              <a:rPr lang="ja-JP" altLang="en-US" b="1" dirty="0">
                <a:latin typeface="メイリオ" panose="020B0604030504040204" pitchFamily="50" charset="-128"/>
                <a:ea typeface="メイリオ" panose="020B0604030504040204" pitchFamily="50" charset="-128"/>
                <a:cs typeface="Times New Roman" panose="02020603050405020304" pitchFamily="18" charset="0"/>
              </a:rPr>
              <a:t>◆</a:t>
            </a:r>
            <a:r>
              <a:rPr lang="ja-JP" altLang="ja-JP" b="1" dirty="0">
                <a:latin typeface="メイリオ" panose="020B0604030504040204" pitchFamily="50" charset="-128"/>
                <a:ea typeface="メイリオ" panose="020B0604030504040204" pitchFamily="50" charset="-128"/>
                <a:cs typeface="Times New Roman" panose="02020603050405020304" pitchFamily="18" charset="0"/>
              </a:rPr>
              <a:t>令和</a:t>
            </a:r>
            <a:r>
              <a:rPr lang="ja-JP" altLang="en-US" b="1" dirty="0">
                <a:latin typeface="メイリオ" panose="020B0604030504040204" pitchFamily="50" charset="-128"/>
                <a:ea typeface="メイリオ" panose="020B0604030504040204" pitchFamily="50" charset="-128"/>
                <a:cs typeface="Times New Roman" panose="02020603050405020304" pitchFamily="18" charset="0"/>
              </a:rPr>
              <a:t>７</a:t>
            </a:r>
            <a:r>
              <a:rPr lang="ja-JP" altLang="ja-JP" b="1" dirty="0">
                <a:latin typeface="メイリオ" panose="020B0604030504040204" pitchFamily="50" charset="-128"/>
                <a:ea typeface="メイリオ" panose="020B0604030504040204" pitchFamily="50" charset="-128"/>
                <a:cs typeface="Times New Roman" panose="02020603050405020304" pitchFamily="18" charset="0"/>
              </a:rPr>
              <a:t>年</a:t>
            </a:r>
            <a:r>
              <a:rPr lang="ja-JP" altLang="en-US" b="1" dirty="0">
                <a:latin typeface="メイリオ" panose="020B0604030504040204" pitchFamily="50" charset="-128"/>
                <a:ea typeface="メイリオ" panose="020B0604030504040204" pitchFamily="50" charset="-128"/>
                <a:cs typeface="Times New Roman" panose="02020603050405020304" pitchFamily="18" charset="0"/>
              </a:rPr>
              <a:t>９</a:t>
            </a:r>
            <a:r>
              <a:rPr lang="ja-JP" altLang="ja-JP" b="1" dirty="0">
                <a:latin typeface="メイリオ" panose="020B0604030504040204" pitchFamily="50" charset="-128"/>
                <a:ea typeface="メイリオ" panose="020B0604030504040204" pitchFamily="50" charset="-128"/>
                <a:cs typeface="Times New Roman" panose="02020603050405020304" pitchFamily="18" charset="0"/>
              </a:rPr>
              <a:t>月</a:t>
            </a:r>
            <a:r>
              <a:rPr lang="ja-JP" altLang="en-US" b="1" dirty="0">
                <a:latin typeface="メイリオ" panose="020B0604030504040204" pitchFamily="50" charset="-128"/>
                <a:ea typeface="メイリオ" panose="020B0604030504040204" pitchFamily="50" charset="-128"/>
                <a:cs typeface="Times New Roman" panose="02020603050405020304" pitchFamily="18" charset="0"/>
              </a:rPr>
              <a:t>１</a:t>
            </a:r>
            <a:r>
              <a:rPr lang="ja-JP" altLang="ja-JP" b="1" dirty="0">
                <a:latin typeface="メイリオ" panose="020B0604030504040204" pitchFamily="50" charset="-128"/>
                <a:ea typeface="メイリオ" panose="020B0604030504040204" pitchFamily="50" charset="-128"/>
                <a:cs typeface="Times New Roman" panose="02020603050405020304" pitchFamily="18" charset="0"/>
              </a:rPr>
              <a:t>日～</a:t>
            </a:r>
            <a:r>
              <a:rPr lang="ja-JP" altLang="en-US" b="1" dirty="0">
                <a:latin typeface="メイリオ" panose="020B0604030504040204" pitchFamily="50" charset="-128"/>
                <a:ea typeface="メイリオ" panose="020B0604030504040204" pitchFamily="50" charset="-128"/>
                <a:cs typeface="Times New Roman" panose="02020603050405020304" pitchFamily="18" charset="0"/>
              </a:rPr>
              <a:t>９</a:t>
            </a:r>
            <a:r>
              <a:rPr lang="ja-JP" altLang="ja-JP" b="1" dirty="0">
                <a:latin typeface="メイリオ" panose="020B0604030504040204" pitchFamily="50" charset="-128"/>
                <a:ea typeface="メイリオ" panose="020B0604030504040204" pitchFamily="50" charset="-128"/>
                <a:cs typeface="Times New Roman" panose="02020603050405020304" pitchFamily="18" charset="0"/>
              </a:rPr>
              <a:t>月</a:t>
            </a:r>
            <a:r>
              <a:rPr lang="en-US" altLang="ja-JP" b="1" dirty="0">
                <a:latin typeface="メイリオ" panose="020B0604030504040204" pitchFamily="50" charset="-128"/>
                <a:ea typeface="メイリオ" panose="020B0604030504040204" pitchFamily="50" charset="-128"/>
                <a:cs typeface="Times New Roman" panose="02020603050405020304" pitchFamily="18" charset="0"/>
              </a:rPr>
              <a:t>30</a:t>
            </a:r>
            <a:r>
              <a:rPr lang="ja-JP" altLang="ja-JP" b="1" dirty="0">
                <a:latin typeface="メイリオ" panose="020B0604030504040204" pitchFamily="50" charset="-128"/>
                <a:ea typeface="メイリオ" panose="020B0604030504040204" pitchFamily="50" charset="-128"/>
                <a:cs typeface="Times New Roman" panose="02020603050405020304" pitchFamily="18" charset="0"/>
              </a:rPr>
              <a:t>日の期間に受け入れた</a:t>
            </a:r>
            <a:r>
              <a:rPr lang="ja-JP" altLang="en-US" b="1" dirty="0">
                <a:solidFill>
                  <a:srgbClr val="FF0000"/>
                </a:solidFill>
                <a:latin typeface="メイリオ" panose="020B0604030504040204" pitchFamily="50" charset="-128"/>
                <a:ea typeface="メイリオ" panose="020B0604030504040204" pitchFamily="50" charset="-128"/>
                <a:cs typeface="Times New Roman" panose="02020603050405020304" pitchFamily="18" charset="0"/>
              </a:rPr>
              <a:t>訪日</a:t>
            </a:r>
            <a:r>
              <a:rPr lang="ja-JP" altLang="ja-JP" b="1" dirty="0">
                <a:solidFill>
                  <a:srgbClr val="FF0000"/>
                </a:solidFill>
                <a:latin typeface="メイリオ" panose="020B0604030504040204" pitchFamily="50" charset="-128"/>
                <a:ea typeface="メイリオ" panose="020B0604030504040204" pitchFamily="50" charset="-128"/>
                <a:cs typeface="Times New Roman" panose="02020603050405020304" pitchFamily="18" charset="0"/>
              </a:rPr>
              <a:t>外国人患者</a:t>
            </a:r>
            <a:r>
              <a:rPr lang="ja-JP" altLang="ja-JP" b="1" u="sng" dirty="0">
                <a:latin typeface="メイリオ" panose="020B0604030504040204" pitchFamily="50" charset="-128"/>
                <a:ea typeface="メイリオ" panose="020B0604030504040204" pitchFamily="50" charset="-128"/>
                <a:cs typeface="Times New Roman" panose="02020603050405020304" pitchFamily="18" charset="0"/>
              </a:rPr>
              <a:t>　　　　　　　　　　　　　　</a:t>
            </a:r>
            <a:endParaRPr lang="ja-JP" altLang="en-US" dirty="0">
              <a:latin typeface="メイリオ" panose="020B0604030504040204" pitchFamily="50" charset="-128"/>
              <a:ea typeface="メイリオ" panose="020B0604030504040204" pitchFamily="50" charset="-128"/>
            </a:endParaRPr>
          </a:p>
        </p:txBody>
      </p:sp>
      <p:sp>
        <p:nvSpPr>
          <p:cNvPr id="5" name="テキスト ボックス 4">
            <a:extLst>
              <a:ext uri="{FF2B5EF4-FFF2-40B4-BE49-F238E27FC236}">
                <a16:creationId xmlns:a16="http://schemas.microsoft.com/office/drawing/2014/main" id="{1DAF3C29-1261-488E-A8AF-62EBFA3C292C}"/>
              </a:ext>
            </a:extLst>
          </p:cNvPr>
          <p:cNvSpPr txBox="1"/>
          <p:nvPr/>
        </p:nvSpPr>
        <p:spPr>
          <a:xfrm>
            <a:off x="6813570" y="4469925"/>
            <a:ext cx="1301730" cy="369332"/>
          </a:xfrm>
          <a:prstGeom prst="rect">
            <a:avLst/>
          </a:prstGeom>
          <a:noFill/>
        </p:spPr>
        <p:txBody>
          <a:bodyPr wrap="square" rtlCol="0">
            <a:spAutoFit/>
          </a:bodyPr>
          <a:lstStyle/>
          <a:p>
            <a:r>
              <a:rPr kumimoji="1" lang="ja-JP" altLang="en-US" dirty="0"/>
              <a:t>（</a:t>
            </a:r>
            <a:r>
              <a:rPr kumimoji="1" lang="en-US" altLang="ja-JP" dirty="0"/>
              <a:t>n</a:t>
            </a:r>
            <a:r>
              <a:rPr kumimoji="1" lang="ja-JP" altLang="en-US" dirty="0"/>
              <a:t>＝</a:t>
            </a:r>
            <a:r>
              <a:rPr kumimoji="1" lang="en-US" altLang="ja-JP" dirty="0"/>
              <a:t>25</a:t>
            </a:r>
            <a:r>
              <a:rPr kumimoji="1" lang="ja-JP" altLang="en-US" dirty="0"/>
              <a:t>）</a:t>
            </a:r>
          </a:p>
        </p:txBody>
      </p:sp>
      <p:sp>
        <p:nvSpPr>
          <p:cNvPr id="12" name="スライド番号プレースホルダ 10">
            <a:extLst>
              <a:ext uri="{FF2B5EF4-FFF2-40B4-BE49-F238E27FC236}">
                <a16:creationId xmlns:a16="http://schemas.microsoft.com/office/drawing/2014/main" id="{A7BB77D0-B999-41CB-BFFB-8C5109969176}"/>
              </a:ext>
            </a:extLst>
          </p:cNvPr>
          <p:cNvSpPr>
            <a:spLocks noGrp="1"/>
          </p:cNvSpPr>
          <p:nvPr>
            <p:ph type="sldNum" sz="quarter" idx="12"/>
          </p:nvPr>
        </p:nvSpPr>
        <p:spPr>
          <a:xfrm>
            <a:off x="7086600" y="6492875"/>
            <a:ext cx="2057400" cy="365125"/>
          </a:xfrm>
        </p:spPr>
        <p:txBody>
          <a:bodyPr/>
          <a:lstStyle/>
          <a:p>
            <a:fld id="{73FD58CE-C183-4EA5-9193-BF140682B6D5}" type="slidenum">
              <a:rPr kumimoji="1" lang="ja-JP" altLang="en-US" sz="2000" smtClean="0"/>
              <a:pPr/>
              <a:t>13</a:t>
            </a:fld>
            <a:endParaRPr kumimoji="1" lang="ja-JP" altLang="en-US" sz="2000" dirty="0"/>
          </a:p>
        </p:txBody>
      </p:sp>
    </p:spTree>
    <p:extLst>
      <p:ext uri="{BB962C8B-B14F-4D97-AF65-F5344CB8AC3E}">
        <p14:creationId xmlns:p14="http://schemas.microsoft.com/office/powerpoint/2010/main" val="39990535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F89EFA9E-E5F0-435C-80A9-117544228A48}"/>
              </a:ext>
            </a:extLst>
          </p:cNvPr>
          <p:cNvSpPr/>
          <p:nvPr/>
        </p:nvSpPr>
        <p:spPr>
          <a:xfrm>
            <a:off x="0" y="-1"/>
            <a:ext cx="9144000" cy="66436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 name="正方形/長方形 6">
            <a:extLst>
              <a:ext uri="{FF2B5EF4-FFF2-40B4-BE49-F238E27FC236}">
                <a16:creationId xmlns:a16="http://schemas.microsoft.com/office/drawing/2014/main" id="{6DFB86C5-76CB-41F9-BF51-74191C2A378A}"/>
              </a:ext>
            </a:extLst>
          </p:cNvPr>
          <p:cNvSpPr/>
          <p:nvPr/>
        </p:nvSpPr>
        <p:spPr>
          <a:xfrm>
            <a:off x="96255" y="159665"/>
            <a:ext cx="8534400" cy="4452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400" b="1" dirty="0">
                <a:latin typeface="メイリオ" panose="020B0604030504040204" pitchFamily="50" charset="-128"/>
                <a:ea typeface="メイリオ" panose="020B0604030504040204" pitchFamily="50" charset="-128"/>
              </a:rPr>
              <a:t> アンケート調査　調査結果</a:t>
            </a:r>
          </a:p>
        </p:txBody>
      </p:sp>
      <p:sp>
        <p:nvSpPr>
          <p:cNvPr id="6" name="テキスト ボックス 5">
            <a:extLst>
              <a:ext uri="{FF2B5EF4-FFF2-40B4-BE49-F238E27FC236}">
                <a16:creationId xmlns:a16="http://schemas.microsoft.com/office/drawing/2014/main" id="{E00EEAAA-0061-4BA6-8234-68C76DA2C39C}"/>
              </a:ext>
            </a:extLst>
          </p:cNvPr>
          <p:cNvSpPr txBox="1"/>
          <p:nvPr/>
        </p:nvSpPr>
        <p:spPr>
          <a:xfrm>
            <a:off x="7052481" y="1437360"/>
            <a:ext cx="1770611" cy="577081"/>
          </a:xfrm>
          <a:prstGeom prst="rect">
            <a:avLst/>
          </a:prstGeom>
          <a:noFill/>
        </p:spPr>
        <p:txBody>
          <a:bodyPr wrap="square" rtlCol="0">
            <a:spAutoFit/>
          </a:bodyPr>
          <a:lstStyle/>
          <a:p>
            <a:r>
              <a:rPr kumimoji="1" lang="ja-JP" altLang="en-US" sz="1050" dirty="0"/>
              <a:t>平均：</a:t>
            </a:r>
            <a:r>
              <a:rPr kumimoji="1" lang="en-US" altLang="ja-JP" sz="1050" dirty="0"/>
              <a:t>4</a:t>
            </a:r>
            <a:r>
              <a:rPr kumimoji="1" lang="ja-JP" altLang="en-US" sz="1050" dirty="0"/>
              <a:t>件　 （ｎ＝</a:t>
            </a:r>
            <a:r>
              <a:rPr kumimoji="1" lang="en-US" altLang="ja-JP" sz="1050"/>
              <a:t>16</a:t>
            </a:r>
            <a:r>
              <a:rPr kumimoji="1" lang="ja-JP" altLang="en-US" sz="1050"/>
              <a:t>）</a:t>
            </a:r>
            <a:endParaRPr kumimoji="1" lang="en-US" altLang="ja-JP" sz="1050" dirty="0"/>
          </a:p>
          <a:p>
            <a:r>
              <a:rPr kumimoji="1" lang="ja-JP" altLang="en-US" sz="1050" dirty="0"/>
              <a:t>中央値：</a:t>
            </a:r>
            <a:r>
              <a:rPr kumimoji="1" lang="en-US" altLang="ja-JP" sz="1050" dirty="0"/>
              <a:t>1</a:t>
            </a:r>
            <a:r>
              <a:rPr kumimoji="1" lang="ja-JP" altLang="en-US" sz="1050" dirty="0"/>
              <a:t>件</a:t>
            </a:r>
            <a:endParaRPr kumimoji="1" lang="en-US" altLang="ja-JP" sz="1050" dirty="0"/>
          </a:p>
          <a:p>
            <a:r>
              <a:rPr kumimoji="1" lang="ja-JP" altLang="en-US" sz="1050" dirty="0"/>
              <a:t>最大値：</a:t>
            </a:r>
            <a:r>
              <a:rPr kumimoji="1" lang="en-US" altLang="ja-JP" sz="1050" dirty="0"/>
              <a:t>31</a:t>
            </a:r>
            <a:r>
              <a:rPr kumimoji="1" lang="ja-JP" altLang="en-US" sz="1050" dirty="0"/>
              <a:t>件</a:t>
            </a:r>
          </a:p>
        </p:txBody>
      </p:sp>
      <p:sp>
        <p:nvSpPr>
          <p:cNvPr id="15" name="テキスト ボックス 14">
            <a:extLst>
              <a:ext uri="{FF2B5EF4-FFF2-40B4-BE49-F238E27FC236}">
                <a16:creationId xmlns:a16="http://schemas.microsoft.com/office/drawing/2014/main" id="{4E5BB381-46FC-434D-8BD7-908D86EBF425}"/>
              </a:ext>
            </a:extLst>
          </p:cNvPr>
          <p:cNvSpPr txBox="1"/>
          <p:nvPr/>
        </p:nvSpPr>
        <p:spPr>
          <a:xfrm>
            <a:off x="7027369" y="3140459"/>
            <a:ext cx="2011680" cy="577081"/>
          </a:xfrm>
          <a:prstGeom prst="rect">
            <a:avLst/>
          </a:prstGeom>
          <a:noFill/>
        </p:spPr>
        <p:txBody>
          <a:bodyPr wrap="square" rtlCol="0">
            <a:spAutoFit/>
          </a:bodyPr>
          <a:lstStyle/>
          <a:p>
            <a:r>
              <a:rPr kumimoji="1" lang="ja-JP" altLang="en-US" sz="1050" dirty="0"/>
              <a:t>平均：</a:t>
            </a:r>
            <a:r>
              <a:rPr kumimoji="1" lang="en-US" altLang="ja-JP" sz="1050" dirty="0"/>
              <a:t>4,496,328</a:t>
            </a:r>
            <a:r>
              <a:rPr kumimoji="1" lang="ja-JP" altLang="en-US" sz="1050" dirty="0"/>
              <a:t>円（ｎ＝</a:t>
            </a:r>
            <a:r>
              <a:rPr kumimoji="1" lang="en-US" altLang="ja-JP" sz="1050" dirty="0"/>
              <a:t>16</a:t>
            </a:r>
            <a:r>
              <a:rPr kumimoji="1" lang="ja-JP" altLang="en-US" sz="1050" dirty="0"/>
              <a:t>）</a:t>
            </a:r>
            <a:endParaRPr kumimoji="1" lang="en-US" altLang="ja-JP" sz="1050" dirty="0"/>
          </a:p>
          <a:p>
            <a:r>
              <a:rPr kumimoji="1" lang="ja-JP" altLang="en-US" sz="1050" dirty="0"/>
              <a:t>中央値：</a:t>
            </a:r>
            <a:r>
              <a:rPr kumimoji="1" lang="en-US" altLang="ja-JP" sz="1050" dirty="0"/>
              <a:t>750,178</a:t>
            </a:r>
            <a:r>
              <a:rPr kumimoji="1" lang="ja-JP" altLang="en-US" sz="1050" dirty="0"/>
              <a:t>円</a:t>
            </a:r>
            <a:endParaRPr kumimoji="1" lang="en-US" altLang="ja-JP" sz="1050" dirty="0"/>
          </a:p>
          <a:p>
            <a:r>
              <a:rPr kumimoji="1" lang="ja-JP" altLang="en-US" sz="1050" dirty="0"/>
              <a:t>最大値：</a:t>
            </a:r>
            <a:r>
              <a:rPr kumimoji="1" lang="en-US" altLang="ja-JP" sz="1050" dirty="0"/>
              <a:t>25,342,024</a:t>
            </a:r>
            <a:r>
              <a:rPr kumimoji="1" lang="ja-JP" altLang="en-US" sz="1050" dirty="0"/>
              <a:t>円</a:t>
            </a:r>
          </a:p>
        </p:txBody>
      </p:sp>
      <p:sp>
        <p:nvSpPr>
          <p:cNvPr id="3" name="テキスト ボックス 2">
            <a:extLst>
              <a:ext uri="{FF2B5EF4-FFF2-40B4-BE49-F238E27FC236}">
                <a16:creationId xmlns:a16="http://schemas.microsoft.com/office/drawing/2014/main" id="{5E71A732-3BB0-4404-8C2A-9C6529D75E10}"/>
              </a:ext>
            </a:extLst>
          </p:cNvPr>
          <p:cNvSpPr txBox="1"/>
          <p:nvPr/>
        </p:nvSpPr>
        <p:spPr>
          <a:xfrm>
            <a:off x="646473" y="894974"/>
            <a:ext cx="323165" cy="1667436"/>
          </a:xfrm>
          <a:prstGeom prst="rect">
            <a:avLst/>
          </a:prstGeom>
          <a:noFill/>
          <a:ln>
            <a:solidFill>
              <a:schemeClr val="tx1"/>
            </a:solidFill>
          </a:ln>
        </p:spPr>
        <p:txBody>
          <a:bodyPr vert="eaVert" wrap="square" rtlCol="0">
            <a:spAutoFit/>
          </a:bodyPr>
          <a:lstStyle/>
          <a:p>
            <a:r>
              <a:rPr kumimoji="1" lang="ja-JP" altLang="en-US" sz="900" dirty="0"/>
              <a:t>未収金発生件数と医療機関数</a:t>
            </a:r>
          </a:p>
        </p:txBody>
      </p:sp>
      <p:graphicFrame>
        <p:nvGraphicFramePr>
          <p:cNvPr id="10" name="グラフ 9">
            <a:extLst>
              <a:ext uri="{FF2B5EF4-FFF2-40B4-BE49-F238E27FC236}">
                <a16:creationId xmlns:a16="http://schemas.microsoft.com/office/drawing/2014/main" id="{41CA251F-E33B-43D2-AAA7-34E17771B613}"/>
              </a:ext>
            </a:extLst>
          </p:cNvPr>
          <p:cNvGraphicFramePr/>
          <p:nvPr>
            <p:extLst>
              <p:ext uri="{D42A27DB-BD31-4B8C-83A1-F6EECF244321}">
                <p14:modId xmlns:p14="http://schemas.microsoft.com/office/powerpoint/2010/main" val="2291674600"/>
              </p:ext>
            </p:extLst>
          </p:nvPr>
        </p:nvGraphicFramePr>
        <p:xfrm>
          <a:off x="1178154" y="921207"/>
          <a:ext cx="5863762" cy="1614970"/>
        </p:xfrm>
        <a:graphic>
          <a:graphicData uri="http://schemas.openxmlformats.org/drawingml/2006/chart">
            <c:chart xmlns:c="http://schemas.openxmlformats.org/drawingml/2006/chart" xmlns:r="http://schemas.openxmlformats.org/officeDocument/2006/relationships" r:id="rId3"/>
          </a:graphicData>
        </a:graphic>
      </p:graphicFrame>
      <p:sp>
        <p:nvSpPr>
          <p:cNvPr id="23" name="テキスト ボックス 22">
            <a:extLst>
              <a:ext uri="{FF2B5EF4-FFF2-40B4-BE49-F238E27FC236}">
                <a16:creationId xmlns:a16="http://schemas.microsoft.com/office/drawing/2014/main" id="{0AECE921-C89D-4328-962F-05210CC252A3}"/>
              </a:ext>
            </a:extLst>
          </p:cNvPr>
          <p:cNvSpPr txBox="1"/>
          <p:nvPr/>
        </p:nvSpPr>
        <p:spPr>
          <a:xfrm>
            <a:off x="649423" y="2728286"/>
            <a:ext cx="323165" cy="1667436"/>
          </a:xfrm>
          <a:prstGeom prst="rect">
            <a:avLst/>
          </a:prstGeom>
          <a:noFill/>
          <a:ln>
            <a:solidFill>
              <a:schemeClr val="tx1"/>
            </a:solidFill>
          </a:ln>
        </p:spPr>
        <p:txBody>
          <a:bodyPr vert="eaVert" wrap="square" rtlCol="0">
            <a:spAutoFit/>
          </a:bodyPr>
          <a:lstStyle/>
          <a:p>
            <a:r>
              <a:rPr kumimoji="1" lang="ja-JP" altLang="en-US" sz="900" dirty="0"/>
              <a:t>未収金発生総額と医療機関数</a:t>
            </a:r>
          </a:p>
        </p:txBody>
      </p:sp>
      <p:graphicFrame>
        <p:nvGraphicFramePr>
          <p:cNvPr id="14" name="グラフ 13">
            <a:extLst>
              <a:ext uri="{FF2B5EF4-FFF2-40B4-BE49-F238E27FC236}">
                <a16:creationId xmlns:a16="http://schemas.microsoft.com/office/drawing/2014/main" id="{67A4827F-A219-4D12-915C-D46540C2AC85}"/>
              </a:ext>
            </a:extLst>
          </p:cNvPr>
          <p:cNvGraphicFramePr/>
          <p:nvPr>
            <p:extLst>
              <p:ext uri="{D42A27DB-BD31-4B8C-83A1-F6EECF244321}">
                <p14:modId xmlns:p14="http://schemas.microsoft.com/office/powerpoint/2010/main" val="196151588"/>
              </p:ext>
            </p:extLst>
          </p:nvPr>
        </p:nvGraphicFramePr>
        <p:xfrm>
          <a:off x="1166292" y="2720339"/>
          <a:ext cx="5861077" cy="1667436"/>
        </p:xfrm>
        <a:graphic>
          <a:graphicData uri="http://schemas.openxmlformats.org/drawingml/2006/chart">
            <c:chart xmlns:c="http://schemas.openxmlformats.org/drawingml/2006/chart" xmlns:r="http://schemas.openxmlformats.org/officeDocument/2006/relationships" r:id="rId4"/>
          </a:graphicData>
        </a:graphic>
      </p:graphicFrame>
      <p:sp>
        <p:nvSpPr>
          <p:cNvPr id="24" name="テキスト ボックス 23">
            <a:extLst>
              <a:ext uri="{FF2B5EF4-FFF2-40B4-BE49-F238E27FC236}">
                <a16:creationId xmlns:a16="http://schemas.microsoft.com/office/drawing/2014/main" id="{6BC9C158-294D-4C47-9B20-96F9316D222E}"/>
              </a:ext>
            </a:extLst>
          </p:cNvPr>
          <p:cNvSpPr txBox="1"/>
          <p:nvPr/>
        </p:nvSpPr>
        <p:spPr>
          <a:xfrm>
            <a:off x="623518" y="4561598"/>
            <a:ext cx="349070" cy="2221587"/>
          </a:xfrm>
          <a:prstGeom prst="rect">
            <a:avLst/>
          </a:prstGeom>
          <a:noFill/>
          <a:ln>
            <a:solidFill>
              <a:schemeClr val="tx1"/>
            </a:solidFill>
          </a:ln>
        </p:spPr>
        <p:txBody>
          <a:bodyPr vert="eaVert" wrap="square" rtlCol="0">
            <a:spAutoFit/>
          </a:bodyPr>
          <a:lstStyle/>
          <a:p>
            <a:r>
              <a:rPr kumimoji="1" lang="ja-JP" altLang="en-US" sz="1050" dirty="0"/>
              <a:t>過去３か年の</a:t>
            </a:r>
            <a:r>
              <a:rPr kumimoji="1" lang="en-US" altLang="ja-JP" sz="1050" dirty="0"/>
              <a:t>1</a:t>
            </a:r>
            <a:r>
              <a:rPr kumimoji="1" lang="ja-JP" altLang="en-US" sz="1050" dirty="0"/>
              <a:t>件あたりの最高額</a:t>
            </a:r>
          </a:p>
        </p:txBody>
      </p:sp>
      <p:graphicFrame>
        <p:nvGraphicFramePr>
          <p:cNvPr id="27" name="グラフ 26">
            <a:extLst>
              <a:ext uri="{FF2B5EF4-FFF2-40B4-BE49-F238E27FC236}">
                <a16:creationId xmlns:a16="http://schemas.microsoft.com/office/drawing/2014/main" id="{63A6C6A6-5566-413E-80A2-8231A95102AE}"/>
              </a:ext>
            </a:extLst>
          </p:cNvPr>
          <p:cNvGraphicFramePr/>
          <p:nvPr>
            <p:extLst>
              <p:ext uri="{D42A27DB-BD31-4B8C-83A1-F6EECF244321}">
                <p14:modId xmlns:p14="http://schemas.microsoft.com/office/powerpoint/2010/main" val="973009721"/>
              </p:ext>
            </p:extLst>
          </p:nvPr>
        </p:nvGraphicFramePr>
        <p:xfrm>
          <a:off x="1166293" y="4561597"/>
          <a:ext cx="5875623" cy="2159879"/>
        </p:xfrm>
        <a:graphic>
          <a:graphicData uri="http://schemas.openxmlformats.org/drawingml/2006/chart">
            <c:chart xmlns:c="http://schemas.openxmlformats.org/drawingml/2006/chart" xmlns:r="http://schemas.openxmlformats.org/officeDocument/2006/relationships" r:id="rId5"/>
          </a:graphicData>
        </a:graphic>
      </p:graphicFrame>
      <p:sp>
        <p:nvSpPr>
          <p:cNvPr id="28" name="テキスト ボックス 27">
            <a:extLst>
              <a:ext uri="{FF2B5EF4-FFF2-40B4-BE49-F238E27FC236}">
                <a16:creationId xmlns:a16="http://schemas.microsoft.com/office/drawing/2014/main" id="{20FBEE10-510E-4038-81D8-E780444F679C}"/>
              </a:ext>
            </a:extLst>
          </p:cNvPr>
          <p:cNvSpPr txBox="1"/>
          <p:nvPr/>
        </p:nvSpPr>
        <p:spPr>
          <a:xfrm>
            <a:off x="7027369" y="5352995"/>
            <a:ext cx="2011680" cy="577081"/>
          </a:xfrm>
          <a:prstGeom prst="rect">
            <a:avLst/>
          </a:prstGeom>
          <a:noFill/>
        </p:spPr>
        <p:txBody>
          <a:bodyPr wrap="square" rtlCol="0">
            <a:spAutoFit/>
          </a:bodyPr>
          <a:lstStyle/>
          <a:p>
            <a:r>
              <a:rPr kumimoji="1" lang="ja-JP" altLang="en-US" sz="1050" dirty="0"/>
              <a:t>平均：</a:t>
            </a:r>
            <a:r>
              <a:rPr kumimoji="1" lang="en-US" altLang="ja-JP" sz="1050" dirty="0"/>
              <a:t>5,657,229</a:t>
            </a:r>
            <a:r>
              <a:rPr kumimoji="1" lang="ja-JP" altLang="en-US" sz="1050" dirty="0"/>
              <a:t>円（ｎ＝</a:t>
            </a:r>
            <a:r>
              <a:rPr kumimoji="1" lang="en-US" altLang="ja-JP" sz="1050" dirty="0"/>
              <a:t>15</a:t>
            </a:r>
            <a:r>
              <a:rPr kumimoji="1" lang="ja-JP" altLang="en-US" sz="1050" dirty="0"/>
              <a:t>）</a:t>
            </a:r>
            <a:endParaRPr kumimoji="1" lang="en-US" altLang="ja-JP" sz="1050" dirty="0"/>
          </a:p>
          <a:p>
            <a:r>
              <a:rPr kumimoji="1" lang="ja-JP" altLang="en-US" sz="1050" dirty="0"/>
              <a:t>中央値：</a:t>
            </a:r>
            <a:r>
              <a:rPr kumimoji="1" lang="en-US" altLang="ja-JP" sz="1050" dirty="0"/>
              <a:t>648,670</a:t>
            </a:r>
            <a:r>
              <a:rPr kumimoji="1" lang="ja-JP" altLang="en-US" sz="1050" dirty="0"/>
              <a:t>円</a:t>
            </a:r>
            <a:endParaRPr kumimoji="1" lang="en-US" altLang="ja-JP" sz="1050" dirty="0"/>
          </a:p>
          <a:p>
            <a:r>
              <a:rPr kumimoji="1" lang="ja-JP" altLang="en-US" sz="1050" dirty="0"/>
              <a:t>最大値：</a:t>
            </a:r>
            <a:r>
              <a:rPr kumimoji="1" lang="en-US" altLang="ja-JP" sz="1050" dirty="0"/>
              <a:t>20,431,620</a:t>
            </a:r>
            <a:r>
              <a:rPr kumimoji="1" lang="ja-JP" altLang="en-US" sz="1050" dirty="0"/>
              <a:t>円</a:t>
            </a:r>
          </a:p>
        </p:txBody>
      </p:sp>
      <p:sp>
        <p:nvSpPr>
          <p:cNvPr id="29" name="テキスト ボックス 28">
            <a:extLst>
              <a:ext uri="{FF2B5EF4-FFF2-40B4-BE49-F238E27FC236}">
                <a16:creationId xmlns:a16="http://schemas.microsoft.com/office/drawing/2014/main" id="{3A2F8227-6925-4B9B-945F-C2A650E9F85E}"/>
              </a:ext>
            </a:extLst>
          </p:cNvPr>
          <p:cNvSpPr txBox="1"/>
          <p:nvPr/>
        </p:nvSpPr>
        <p:spPr>
          <a:xfrm>
            <a:off x="527132" y="645317"/>
            <a:ext cx="7672647" cy="307777"/>
          </a:xfrm>
          <a:prstGeom prst="rect">
            <a:avLst/>
          </a:prstGeom>
          <a:noFill/>
        </p:spPr>
        <p:txBody>
          <a:bodyPr wrap="square" rtlCol="0">
            <a:spAutoFit/>
          </a:bodyPr>
          <a:lstStyle/>
          <a:p>
            <a:r>
              <a:rPr lang="ja-JP" altLang="en-US" sz="1400" b="1" dirty="0">
                <a:solidFill>
                  <a:schemeClr val="tx1"/>
                </a:solidFill>
                <a:latin typeface="メイリオ" panose="020B0604030504040204" pitchFamily="50" charset="-128"/>
                <a:ea typeface="メイリオ" panose="020B0604030504040204" pitchFamily="50" charset="-128"/>
                <a:cs typeface="Meiryo UI" pitchFamily="50" charset="-128"/>
              </a:rPr>
              <a:t>◆直近会計年度（前年度１年間）の訪日外国人患者による未収金の詳細</a:t>
            </a:r>
            <a:endParaRPr kumimoji="1" lang="en-US" altLang="ja-JP" sz="1400" b="1" dirty="0">
              <a:solidFill>
                <a:schemeClr val="tx1"/>
              </a:solidFill>
              <a:latin typeface="メイリオ" panose="020B0604030504040204" pitchFamily="50" charset="-128"/>
              <a:ea typeface="メイリオ" panose="020B0604030504040204" pitchFamily="50" charset="-128"/>
            </a:endParaRPr>
          </a:p>
        </p:txBody>
      </p:sp>
      <p:sp>
        <p:nvSpPr>
          <p:cNvPr id="16" name="スライド番号プレースホルダ 10">
            <a:extLst>
              <a:ext uri="{FF2B5EF4-FFF2-40B4-BE49-F238E27FC236}">
                <a16:creationId xmlns:a16="http://schemas.microsoft.com/office/drawing/2014/main" id="{F2711DBF-0CBD-4E25-AD35-04DFDCB2EF23}"/>
              </a:ext>
            </a:extLst>
          </p:cNvPr>
          <p:cNvSpPr>
            <a:spLocks noGrp="1"/>
          </p:cNvSpPr>
          <p:nvPr>
            <p:ph type="sldNum" sz="quarter" idx="12"/>
          </p:nvPr>
        </p:nvSpPr>
        <p:spPr>
          <a:xfrm>
            <a:off x="7086600" y="6492875"/>
            <a:ext cx="2057400" cy="365125"/>
          </a:xfrm>
        </p:spPr>
        <p:txBody>
          <a:bodyPr/>
          <a:lstStyle/>
          <a:p>
            <a:fld id="{73FD58CE-C183-4EA5-9193-BF140682B6D5}" type="slidenum">
              <a:rPr kumimoji="1" lang="ja-JP" altLang="en-US" sz="2000" smtClean="0"/>
              <a:pPr/>
              <a:t>14</a:t>
            </a:fld>
            <a:endParaRPr kumimoji="1" lang="ja-JP" altLang="en-US" sz="2000" dirty="0"/>
          </a:p>
        </p:txBody>
      </p:sp>
    </p:spTree>
    <p:extLst>
      <p:ext uri="{BB962C8B-B14F-4D97-AF65-F5344CB8AC3E}">
        <p14:creationId xmlns:p14="http://schemas.microsoft.com/office/powerpoint/2010/main" val="30105699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F89EFA9E-E5F0-435C-80A9-117544228A48}"/>
              </a:ext>
            </a:extLst>
          </p:cNvPr>
          <p:cNvSpPr/>
          <p:nvPr/>
        </p:nvSpPr>
        <p:spPr>
          <a:xfrm>
            <a:off x="0" y="-1"/>
            <a:ext cx="9144000" cy="66436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 name="正方形/長方形 6">
            <a:extLst>
              <a:ext uri="{FF2B5EF4-FFF2-40B4-BE49-F238E27FC236}">
                <a16:creationId xmlns:a16="http://schemas.microsoft.com/office/drawing/2014/main" id="{6DFB86C5-76CB-41F9-BF51-74191C2A378A}"/>
              </a:ext>
            </a:extLst>
          </p:cNvPr>
          <p:cNvSpPr/>
          <p:nvPr/>
        </p:nvSpPr>
        <p:spPr>
          <a:xfrm>
            <a:off x="96255" y="159665"/>
            <a:ext cx="8534400" cy="4452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400" b="1" dirty="0">
                <a:latin typeface="メイリオ" panose="020B0604030504040204" pitchFamily="50" charset="-128"/>
                <a:ea typeface="メイリオ" panose="020B0604030504040204" pitchFamily="50" charset="-128"/>
              </a:rPr>
              <a:t> アンケート調査　調査結果</a:t>
            </a:r>
          </a:p>
        </p:txBody>
      </p:sp>
      <p:sp>
        <p:nvSpPr>
          <p:cNvPr id="6" name="テキスト ボックス 5">
            <a:extLst>
              <a:ext uri="{FF2B5EF4-FFF2-40B4-BE49-F238E27FC236}">
                <a16:creationId xmlns:a16="http://schemas.microsoft.com/office/drawing/2014/main" id="{E00EEAAA-0061-4BA6-8234-68C76DA2C39C}"/>
              </a:ext>
            </a:extLst>
          </p:cNvPr>
          <p:cNvSpPr txBox="1"/>
          <p:nvPr/>
        </p:nvSpPr>
        <p:spPr>
          <a:xfrm>
            <a:off x="7052481" y="1437360"/>
            <a:ext cx="1770611" cy="577081"/>
          </a:xfrm>
          <a:prstGeom prst="rect">
            <a:avLst/>
          </a:prstGeom>
          <a:noFill/>
        </p:spPr>
        <p:txBody>
          <a:bodyPr wrap="square" rtlCol="0">
            <a:spAutoFit/>
          </a:bodyPr>
          <a:lstStyle/>
          <a:p>
            <a:r>
              <a:rPr kumimoji="1" lang="ja-JP" altLang="en-US" sz="1050" dirty="0"/>
              <a:t>平均：</a:t>
            </a:r>
            <a:r>
              <a:rPr kumimoji="1" lang="en-US" altLang="ja-JP" sz="1050" dirty="0"/>
              <a:t>4</a:t>
            </a:r>
            <a:r>
              <a:rPr kumimoji="1" lang="ja-JP" altLang="en-US" sz="1050" dirty="0"/>
              <a:t>件　 （ｎ＝</a:t>
            </a:r>
            <a:r>
              <a:rPr kumimoji="1" lang="en-US" altLang="ja-JP" sz="1050" dirty="0"/>
              <a:t>15</a:t>
            </a:r>
            <a:r>
              <a:rPr kumimoji="1" lang="ja-JP" altLang="en-US" sz="1050" dirty="0"/>
              <a:t>）</a:t>
            </a:r>
            <a:endParaRPr kumimoji="1" lang="en-US" altLang="ja-JP" sz="1050" dirty="0"/>
          </a:p>
          <a:p>
            <a:r>
              <a:rPr kumimoji="1" lang="ja-JP" altLang="en-US" sz="1050" dirty="0"/>
              <a:t>中央値：</a:t>
            </a:r>
            <a:r>
              <a:rPr kumimoji="1" lang="en-US" altLang="ja-JP" sz="1050" dirty="0"/>
              <a:t>1</a:t>
            </a:r>
            <a:r>
              <a:rPr kumimoji="1" lang="ja-JP" altLang="en-US" sz="1050" dirty="0"/>
              <a:t>件</a:t>
            </a:r>
            <a:endParaRPr kumimoji="1" lang="en-US" altLang="ja-JP" sz="1050" dirty="0"/>
          </a:p>
          <a:p>
            <a:r>
              <a:rPr kumimoji="1" lang="ja-JP" altLang="en-US" sz="1050" dirty="0"/>
              <a:t>最大値：</a:t>
            </a:r>
            <a:r>
              <a:rPr kumimoji="1" lang="en-US" altLang="ja-JP" sz="1050" dirty="0"/>
              <a:t>31</a:t>
            </a:r>
            <a:r>
              <a:rPr kumimoji="1" lang="ja-JP" altLang="en-US" sz="1050" dirty="0"/>
              <a:t>件</a:t>
            </a:r>
          </a:p>
        </p:txBody>
      </p:sp>
      <p:sp>
        <p:nvSpPr>
          <p:cNvPr id="15" name="テキスト ボックス 14">
            <a:extLst>
              <a:ext uri="{FF2B5EF4-FFF2-40B4-BE49-F238E27FC236}">
                <a16:creationId xmlns:a16="http://schemas.microsoft.com/office/drawing/2014/main" id="{4E5BB381-46FC-434D-8BD7-908D86EBF425}"/>
              </a:ext>
            </a:extLst>
          </p:cNvPr>
          <p:cNvSpPr txBox="1"/>
          <p:nvPr/>
        </p:nvSpPr>
        <p:spPr>
          <a:xfrm>
            <a:off x="7027369" y="3140459"/>
            <a:ext cx="2011680" cy="577081"/>
          </a:xfrm>
          <a:prstGeom prst="rect">
            <a:avLst/>
          </a:prstGeom>
          <a:noFill/>
        </p:spPr>
        <p:txBody>
          <a:bodyPr wrap="square" rtlCol="0">
            <a:spAutoFit/>
          </a:bodyPr>
          <a:lstStyle/>
          <a:p>
            <a:r>
              <a:rPr kumimoji="1" lang="ja-JP" altLang="en-US" sz="1050" dirty="0"/>
              <a:t>平均：</a:t>
            </a:r>
            <a:r>
              <a:rPr kumimoji="1" lang="en-US" altLang="ja-JP" sz="1050" dirty="0"/>
              <a:t>4,796,084</a:t>
            </a:r>
            <a:r>
              <a:rPr kumimoji="1" lang="ja-JP" altLang="en-US" sz="1050" dirty="0"/>
              <a:t>円（ｎ＝</a:t>
            </a:r>
            <a:r>
              <a:rPr kumimoji="1" lang="en-US" altLang="ja-JP" sz="1050" dirty="0"/>
              <a:t>15</a:t>
            </a:r>
            <a:r>
              <a:rPr kumimoji="1" lang="ja-JP" altLang="en-US" sz="1050" dirty="0"/>
              <a:t>）</a:t>
            </a:r>
            <a:endParaRPr kumimoji="1" lang="en-US" altLang="ja-JP" sz="1050" dirty="0"/>
          </a:p>
          <a:p>
            <a:r>
              <a:rPr kumimoji="1" lang="ja-JP" altLang="en-US" sz="1050" dirty="0"/>
              <a:t>中央値：</a:t>
            </a:r>
            <a:r>
              <a:rPr kumimoji="1" lang="en-US" altLang="ja-JP" sz="1050" dirty="0"/>
              <a:t>840,356</a:t>
            </a:r>
            <a:r>
              <a:rPr kumimoji="1" lang="ja-JP" altLang="en-US" sz="1050" dirty="0"/>
              <a:t>円</a:t>
            </a:r>
            <a:endParaRPr kumimoji="1" lang="en-US" altLang="ja-JP" sz="1050" dirty="0"/>
          </a:p>
          <a:p>
            <a:r>
              <a:rPr kumimoji="1" lang="ja-JP" altLang="en-US" sz="1050" dirty="0"/>
              <a:t>最大値：</a:t>
            </a:r>
            <a:r>
              <a:rPr kumimoji="1" lang="en-US" altLang="ja-JP" sz="1050" dirty="0"/>
              <a:t>25,342,024</a:t>
            </a:r>
            <a:r>
              <a:rPr kumimoji="1" lang="ja-JP" altLang="en-US" sz="1050" dirty="0"/>
              <a:t>円</a:t>
            </a:r>
          </a:p>
        </p:txBody>
      </p:sp>
      <p:sp>
        <p:nvSpPr>
          <p:cNvPr id="3" name="テキスト ボックス 2">
            <a:extLst>
              <a:ext uri="{FF2B5EF4-FFF2-40B4-BE49-F238E27FC236}">
                <a16:creationId xmlns:a16="http://schemas.microsoft.com/office/drawing/2014/main" id="{5E71A732-3BB0-4404-8C2A-9C6529D75E10}"/>
              </a:ext>
            </a:extLst>
          </p:cNvPr>
          <p:cNvSpPr txBox="1"/>
          <p:nvPr/>
        </p:nvSpPr>
        <p:spPr>
          <a:xfrm>
            <a:off x="615695" y="894974"/>
            <a:ext cx="353943" cy="1667436"/>
          </a:xfrm>
          <a:prstGeom prst="rect">
            <a:avLst/>
          </a:prstGeom>
          <a:noFill/>
          <a:ln>
            <a:solidFill>
              <a:schemeClr val="tx1"/>
            </a:solidFill>
          </a:ln>
        </p:spPr>
        <p:txBody>
          <a:bodyPr vert="eaVert" wrap="square" rtlCol="0">
            <a:spAutoFit/>
          </a:bodyPr>
          <a:lstStyle/>
          <a:p>
            <a:r>
              <a:rPr kumimoji="1" lang="ja-JP" altLang="en-US" sz="1100" dirty="0"/>
              <a:t>未収金発生件数と病院数</a:t>
            </a:r>
          </a:p>
        </p:txBody>
      </p:sp>
      <p:graphicFrame>
        <p:nvGraphicFramePr>
          <p:cNvPr id="10" name="グラフ 9">
            <a:extLst>
              <a:ext uri="{FF2B5EF4-FFF2-40B4-BE49-F238E27FC236}">
                <a16:creationId xmlns:a16="http://schemas.microsoft.com/office/drawing/2014/main" id="{41CA251F-E33B-43D2-AAA7-34E17771B613}"/>
              </a:ext>
            </a:extLst>
          </p:cNvPr>
          <p:cNvGraphicFramePr/>
          <p:nvPr>
            <p:extLst>
              <p:ext uri="{D42A27DB-BD31-4B8C-83A1-F6EECF244321}">
                <p14:modId xmlns:p14="http://schemas.microsoft.com/office/powerpoint/2010/main" val="1535157598"/>
              </p:ext>
            </p:extLst>
          </p:nvPr>
        </p:nvGraphicFramePr>
        <p:xfrm>
          <a:off x="1178154" y="921207"/>
          <a:ext cx="5863762" cy="1614970"/>
        </p:xfrm>
        <a:graphic>
          <a:graphicData uri="http://schemas.openxmlformats.org/drawingml/2006/chart">
            <c:chart xmlns:c="http://schemas.openxmlformats.org/drawingml/2006/chart" xmlns:r="http://schemas.openxmlformats.org/officeDocument/2006/relationships" r:id="rId3"/>
          </a:graphicData>
        </a:graphic>
      </p:graphicFrame>
      <p:sp>
        <p:nvSpPr>
          <p:cNvPr id="23" name="テキスト ボックス 22">
            <a:extLst>
              <a:ext uri="{FF2B5EF4-FFF2-40B4-BE49-F238E27FC236}">
                <a16:creationId xmlns:a16="http://schemas.microsoft.com/office/drawing/2014/main" id="{0AECE921-C89D-4328-962F-05210CC252A3}"/>
              </a:ext>
            </a:extLst>
          </p:cNvPr>
          <p:cNvSpPr txBox="1"/>
          <p:nvPr/>
        </p:nvSpPr>
        <p:spPr>
          <a:xfrm>
            <a:off x="618645" y="2728286"/>
            <a:ext cx="353943" cy="1667436"/>
          </a:xfrm>
          <a:prstGeom prst="rect">
            <a:avLst/>
          </a:prstGeom>
          <a:noFill/>
          <a:ln>
            <a:solidFill>
              <a:schemeClr val="tx1"/>
            </a:solidFill>
          </a:ln>
        </p:spPr>
        <p:txBody>
          <a:bodyPr vert="eaVert" wrap="square" rtlCol="0">
            <a:spAutoFit/>
          </a:bodyPr>
          <a:lstStyle/>
          <a:p>
            <a:r>
              <a:rPr kumimoji="1" lang="ja-JP" altLang="en-US" sz="1100" dirty="0"/>
              <a:t>未収金発生総額と病院数</a:t>
            </a:r>
          </a:p>
        </p:txBody>
      </p:sp>
      <p:graphicFrame>
        <p:nvGraphicFramePr>
          <p:cNvPr id="14" name="グラフ 13">
            <a:extLst>
              <a:ext uri="{FF2B5EF4-FFF2-40B4-BE49-F238E27FC236}">
                <a16:creationId xmlns:a16="http://schemas.microsoft.com/office/drawing/2014/main" id="{67A4827F-A219-4D12-915C-D46540C2AC85}"/>
              </a:ext>
            </a:extLst>
          </p:cNvPr>
          <p:cNvGraphicFramePr/>
          <p:nvPr>
            <p:extLst>
              <p:ext uri="{D42A27DB-BD31-4B8C-83A1-F6EECF244321}">
                <p14:modId xmlns:p14="http://schemas.microsoft.com/office/powerpoint/2010/main" val="1147681587"/>
              </p:ext>
            </p:extLst>
          </p:nvPr>
        </p:nvGraphicFramePr>
        <p:xfrm>
          <a:off x="1166292" y="2720339"/>
          <a:ext cx="5861077" cy="1667436"/>
        </p:xfrm>
        <a:graphic>
          <a:graphicData uri="http://schemas.openxmlformats.org/drawingml/2006/chart">
            <c:chart xmlns:c="http://schemas.openxmlformats.org/drawingml/2006/chart" xmlns:r="http://schemas.openxmlformats.org/officeDocument/2006/relationships" r:id="rId4"/>
          </a:graphicData>
        </a:graphic>
      </p:graphicFrame>
      <p:sp>
        <p:nvSpPr>
          <p:cNvPr id="24" name="テキスト ボックス 23">
            <a:extLst>
              <a:ext uri="{FF2B5EF4-FFF2-40B4-BE49-F238E27FC236}">
                <a16:creationId xmlns:a16="http://schemas.microsoft.com/office/drawing/2014/main" id="{6BC9C158-294D-4C47-9B20-96F9316D222E}"/>
              </a:ext>
            </a:extLst>
          </p:cNvPr>
          <p:cNvSpPr txBox="1"/>
          <p:nvPr/>
        </p:nvSpPr>
        <p:spPr>
          <a:xfrm>
            <a:off x="623518" y="4561598"/>
            <a:ext cx="349070" cy="2221587"/>
          </a:xfrm>
          <a:prstGeom prst="rect">
            <a:avLst/>
          </a:prstGeom>
          <a:noFill/>
          <a:ln>
            <a:solidFill>
              <a:schemeClr val="tx1"/>
            </a:solidFill>
          </a:ln>
        </p:spPr>
        <p:txBody>
          <a:bodyPr vert="eaVert" wrap="square" rtlCol="0">
            <a:spAutoFit/>
          </a:bodyPr>
          <a:lstStyle/>
          <a:p>
            <a:r>
              <a:rPr kumimoji="1" lang="ja-JP" altLang="en-US" sz="1050" dirty="0"/>
              <a:t>過去３か年の</a:t>
            </a:r>
            <a:r>
              <a:rPr kumimoji="1" lang="en-US" altLang="ja-JP" sz="1050" dirty="0"/>
              <a:t>1</a:t>
            </a:r>
            <a:r>
              <a:rPr kumimoji="1" lang="ja-JP" altLang="en-US" sz="1050" dirty="0"/>
              <a:t>件あたりの最高額</a:t>
            </a:r>
          </a:p>
        </p:txBody>
      </p:sp>
      <p:graphicFrame>
        <p:nvGraphicFramePr>
          <p:cNvPr id="27" name="グラフ 26">
            <a:extLst>
              <a:ext uri="{FF2B5EF4-FFF2-40B4-BE49-F238E27FC236}">
                <a16:creationId xmlns:a16="http://schemas.microsoft.com/office/drawing/2014/main" id="{63A6C6A6-5566-413E-80A2-8231A95102AE}"/>
              </a:ext>
            </a:extLst>
          </p:cNvPr>
          <p:cNvGraphicFramePr/>
          <p:nvPr>
            <p:extLst>
              <p:ext uri="{D42A27DB-BD31-4B8C-83A1-F6EECF244321}">
                <p14:modId xmlns:p14="http://schemas.microsoft.com/office/powerpoint/2010/main" val="2768115303"/>
              </p:ext>
            </p:extLst>
          </p:nvPr>
        </p:nvGraphicFramePr>
        <p:xfrm>
          <a:off x="1166293" y="4561597"/>
          <a:ext cx="5875623" cy="2159879"/>
        </p:xfrm>
        <a:graphic>
          <a:graphicData uri="http://schemas.openxmlformats.org/drawingml/2006/chart">
            <c:chart xmlns:c="http://schemas.openxmlformats.org/drawingml/2006/chart" xmlns:r="http://schemas.openxmlformats.org/officeDocument/2006/relationships" r:id="rId5"/>
          </a:graphicData>
        </a:graphic>
      </p:graphicFrame>
      <p:sp>
        <p:nvSpPr>
          <p:cNvPr id="28" name="テキスト ボックス 27">
            <a:extLst>
              <a:ext uri="{FF2B5EF4-FFF2-40B4-BE49-F238E27FC236}">
                <a16:creationId xmlns:a16="http://schemas.microsoft.com/office/drawing/2014/main" id="{20FBEE10-510E-4038-81D8-E780444F679C}"/>
              </a:ext>
            </a:extLst>
          </p:cNvPr>
          <p:cNvSpPr txBox="1"/>
          <p:nvPr/>
        </p:nvSpPr>
        <p:spPr>
          <a:xfrm>
            <a:off x="7027369" y="5352995"/>
            <a:ext cx="2011680" cy="577081"/>
          </a:xfrm>
          <a:prstGeom prst="rect">
            <a:avLst/>
          </a:prstGeom>
          <a:noFill/>
        </p:spPr>
        <p:txBody>
          <a:bodyPr wrap="square" rtlCol="0">
            <a:spAutoFit/>
          </a:bodyPr>
          <a:lstStyle/>
          <a:p>
            <a:r>
              <a:rPr kumimoji="1" lang="ja-JP" altLang="en-US" sz="1050" dirty="0"/>
              <a:t>平均：</a:t>
            </a:r>
            <a:r>
              <a:rPr kumimoji="1" lang="en-US" altLang="ja-JP" sz="1050" dirty="0"/>
              <a:t>6,061,280</a:t>
            </a:r>
            <a:r>
              <a:rPr kumimoji="1" lang="ja-JP" altLang="en-US" sz="1050" dirty="0"/>
              <a:t>円（ｎ＝</a:t>
            </a:r>
            <a:r>
              <a:rPr kumimoji="1" lang="en-US" altLang="ja-JP" sz="1050"/>
              <a:t>14</a:t>
            </a:r>
            <a:r>
              <a:rPr kumimoji="1" lang="ja-JP" altLang="en-US" sz="1050"/>
              <a:t>）</a:t>
            </a:r>
            <a:endParaRPr kumimoji="1" lang="en-US" altLang="ja-JP" sz="1050" dirty="0"/>
          </a:p>
          <a:p>
            <a:r>
              <a:rPr kumimoji="1" lang="ja-JP" altLang="en-US" sz="1050" dirty="0"/>
              <a:t>中央値：</a:t>
            </a:r>
            <a:r>
              <a:rPr kumimoji="1" lang="en-US" altLang="ja-JP" sz="1050" dirty="0"/>
              <a:t>744,513</a:t>
            </a:r>
            <a:r>
              <a:rPr kumimoji="1" lang="ja-JP" altLang="en-US" sz="1050" dirty="0"/>
              <a:t>円</a:t>
            </a:r>
            <a:endParaRPr kumimoji="1" lang="en-US" altLang="ja-JP" sz="1050" dirty="0"/>
          </a:p>
          <a:p>
            <a:r>
              <a:rPr kumimoji="1" lang="ja-JP" altLang="en-US" sz="1050" dirty="0"/>
              <a:t>最大値：</a:t>
            </a:r>
            <a:r>
              <a:rPr kumimoji="1" lang="en-US" altLang="ja-JP" sz="1050" dirty="0"/>
              <a:t>20,431,620</a:t>
            </a:r>
            <a:r>
              <a:rPr kumimoji="1" lang="ja-JP" altLang="en-US" sz="1050" dirty="0"/>
              <a:t>円</a:t>
            </a:r>
          </a:p>
        </p:txBody>
      </p:sp>
      <p:sp>
        <p:nvSpPr>
          <p:cNvPr id="29" name="テキスト ボックス 28">
            <a:extLst>
              <a:ext uri="{FF2B5EF4-FFF2-40B4-BE49-F238E27FC236}">
                <a16:creationId xmlns:a16="http://schemas.microsoft.com/office/drawing/2014/main" id="{3A2F8227-6925-4B9B-945F-C2A650E9F85E}"/>
              </a:ext>
            </a:extLst>
          </p:cNvPr>
          <p:cNvSpPr txBox="1"/>
          <p:nvPr/>
        </p:nvSpPr>
        <p:spPr>
          <a:xfrm>
            <a:off x="527132" y="645317"/>
            <a:ext cx="7672647" cy="307777"/>
          </a:xfrm>
          <a:prstGeom prst="rect">
            <a:avLst/>
          </a:prstGeom>
          <a:noFill/>
        </p:spPr>
        <p:txBody>
          <a:bodyPr wrap="square" rtlCol="0">
            <a:spAutoFit/>
          </a:bodyPr>
          <a:lstStyle/>
          <a:p>
            <a:r>
              <a:rPr lang="ja-JP" altLang="en-US" sz="1400" b="1" dirty="0">
                <a:solidFill>
                  <a:schemeClr val="tx1"/>
                </a:solidFill>
                <a:latin typeface="メイリオ" panose="020B0604030504040204" pitchFamily="50" charset="-128"/>
                <a:ea typeface="メイリオ" panose="020B0604030504040204" pitchFamily="50" charset="-128"/>
                <a:cs typeface="Meiryo UI" pitchFamily="50" charset="-128"/>
              </a:rPr>
              <a:t>◆直近会計年度（前年度１年間）の訪日外国人患者による未収金の詳細（病院のみ）</a:t>
            </a:r>
            <a:r>
              <a:rPr kumimoji="1" lang="ja-JP" altLang="en-US" sz="1400" b="1" dirty="0">
                <a:solidFill>
                  <a:schemeClr val="tx1"/>
                </a:solidFill>
                <a:latin typeface="メイリオ" panose="020B0604030504040204" pitchFamily="50" charset="-128"/>
                <a:ea typeface="メイリオ" panose="020B0604030504040204" pitchFamily="50" charset="-128"/>
              </a:rPr>
              <a:t>　　</a:t>
            </a:r>
            <a:endParaRPr kumimoji="1" lang="en-US" altLang="ja-JP" sz="1400" b="1" dirty="0">
              <a:solidFill>
                <a:schemeClr val="tx1"/>
              </a:solidFill>
              <a:latin typeface="メイリオ" panose="020B0604030504040204" pitchFamily="50" charset="-128"/>
              <a:ea typeface="メイリオ" panose="020B0604030504040204" pitchFamily="50" charset="-128"/>
            </a:endParaRPr>
          </a:p>
        </p:txBody>
      </p:sp>
      <p:sp>
        <p:nvSpPr>
          <p:cNvPr id="16" name="スライド番号プレースホルダ 10">
            <a:extLst>
              <a:ext uri="{FF2B5EF4-FFF2-40B4-BE49-F238E27FC236}">
                <a16:creationId xmlns:a16="http://schemas.microsoft.com/office/drawing/2014/main" id="{F2711DBF-0CBD-4E25-AD35-04DFDCB2EF23}"/>
              </a:ext>
            </a:extLst>
          </p:cNvPr>
          <p:cNvSpPr>
            <a:spLocks noGrp="1"/>
          </p:cNvSpPr>
          <p:nvPr>
            <p:ph type="sldNum" sz="quarter" idx="12"/>
          </p:nvPr>
        </p:nvSpPr>
        <p:spPr>
          <a:xfrm>
            <a:off x="7086600" y="6492875"/>
            <a:ext cx="2057400" cy="365125"/>
          </a:xfrm>
        </p:spPr>
        <p:txBody>
          <a:bodyPr/>
          <a:lstStyle/>
          <a:p>
            <a:fld id="{73FD58CE-C183-4EA5-9193-BF140682B6D5}" type="slidenum">
              <a:rPr kumimoji="1" lang="ja-JP" altLang="en-US" sz="2000" smtClean="0"/>
              <a:pPr/>
              <a:t>15</a:t>
            </a:fld>
            <a:endParaRPr kumimoji="1" lang="ja-JP" altLang="en-US" sz="2000" dirty="0"/>
          </a:p>
        </p:txBody>
      </p:sp>
    </p:spTree>
    <p:extLst>
      <p:ext uri="{BB962C8B-B14F-4D97-AF65-F5344CB8AC3E}">
        <p14:creationId xmlns:p14="http://schemas.microsoft.com/office/powerpoint/2010/main" val="38711062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F89EFA9E-E5F0-435C-80A9-117544228A48}"/>
              </a:ext>
            </a:extLst>
          </p:cNvPr>
          <p:cNvSpPr/>
          <p:nvPr/>
        </p:nvSpPr>
        <p:spPr>
          <a:xfrm>
            <a:off x="0" y="0"/>
            <a:ext cx="9144000" cy="66436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 name="正方形/長方形 6">
            <a:extLst>
              <a:ext uri="{FF2B5EF4-FFF2-40B4-BE49-F238E27FC236}">
                <a16:creationId xmlns:a16="http://schemas.microsoft.com/office/drawing/2014/main" id="{6DFB86C5-76CB-41F9-BF51-74191C2A378A}"/>
              </a:ext>
            </a:extLst>
          </p:cNvPr>
          <p:cNvSpPr/>
          <p:nvPr/>
        </p:nvSpPr>
        <p:spPr>
          <a:xfrm>
            <a:off x="65130" y="158766"/>
            <a:ext cx="8534400" cy="4452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400" b="1" dirty="0">
                <a:latin typeface="メイリオ" panose="020B0604030504040204" pitchFamily="50" charset="-128"/>
                <a:ea typeface="メイリオ" panose="020B0604030504040204" pitchFamily="50" charset="-128"/>
              </a:rPr>
              <a:t> アンケート調査　調査結果</a:t>
            </a:r>
          </a:p>
        </p:txBody>
      </p:sp>
      <p:sp>
        <p:nvSpPr>
          <p:cNvPr id="9" name="タイトル 1">
            <a:extLst>
              <a:ext uri="{FF2B5EF4-FFF2-40B4-BE49-F238E27FC236}">
                <a16:creationId xmlns:a16="http://schemas.microsoft.com/office/drawing/2014/main" id="{B80B0710-D029-48D0-8C1B-AC448F6A239E}"/>
              </a:ext>
            </a:extLst>
          </p:cNvPr>
          <p:cNvSpPr txBox="1">
            <a:spLocks/>
          </p:cNvSpPr>
          <p:nvPr/>
        </p:nvSpPr>
        <p:spPr>
          <a:xfrm>
            <a:off x="8380549" y="6410324"/>
            <a:ext cx="723900" cy="44767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endParaRPr lang="ja-JP" altLang="en-US" sz="1600" dirty="0">
              <a:latin typeface="メイリオ" panose="020B0604030504040204" pitchFamily="50" charset="-128"/>
              <a:ea typeface="メイリオ" panose="020B0604030504040204" pitchFamily="50" charset="-128"/>
            </a:endParaRPr>
          </a:p>
        </p:txBody>
      </p:sp>
      <p:sp>
        <p:nvSpPr>
          <p:cNvPr id="26" name="正方形/長方形 25">
            <a:extLst>
              <a:ext uri="{FF2B5EF4-FFF2-40B4-BE49-F238E27FC236}">
                <a16:creationId xmlns:a16="http://schemas.microsoft.com/office/drawing/2014/main" id="{C3C31AFB-CBC0-41F2-B36D-A59D8058C266}"/>
              </a:ext>
            </a:extLst>
          </p:cNvPr>
          <p:cNvSpPr/>
          <p:nvPr/>
        </p:nvSpPr>
        <p:spPr>
          <a:xfrm>
            <a:off x="110561" y="743515"/>
            <a:ext cx="8443538" cy="3511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600" b="1" dirty="0">
                <a:solidFill>
                  <a:schemeClr val="tx1"/>
                </a:solidFill>
                <a:latin typeface="メイリオ" panose="020B0604030504040204" pitchFamily="50" charset="-128"/>
                <a:ea typeface="メイリオ" panose="020B0604030504040204" pitchFamily="50" charset="-128"/>
                <a:cs typeface="Meiryo UI" pitchFamily="50" charset="-128"/>
              </a:rPr>
              <a:t>◆（外国人患者に限る）貴院における未収金の発生要因として考えられる理由</a:t>
            </a:r>
            <a:r>
              <a:rPr lang="ja-JP" altLang="en-US" sz="1400" b="1" dirty="0">
                <a:solidFill>
                  <a:schemeClr val="tx1"/>
                </a:solidFill>
                <a:latin typeface="メイリオ" panose="020B0604030504040204" pitchFamily="50" charset="-128"/>
                <a:ea typeface="メイリオ" panose="020B0604030504040204" pitchFamily="50" charset="-128"/>
                <a:cs typeface="Meiryo UI" pitchFamily="50" charset="-128"/>
              </a:rPr>
              <a:t>（最大３つ）</a:t>
            </a:r>
            <a:endParaRPr kumimoji="1" lang="en-US" altLang="ja-JP" sz="1100" dirty="0">
              <a:solidFill>
                <a:schemeClr val="tx1"/>
              </a:solidFill>
              <a:latin typeface="メイリオ" panose="020B0604030504040204" pitchFamily="50" charset="-128"/>
              <a:ea typeface="メイリオ" panose="020B0604030504040204" pitchFamily="50" charset="-128"/>
            </a:endParaRPr>
          </a:p>
        </p:txBody>
      </p:sp>
      <p:graphicFrame>
        <p:nvGraphicFramePr>
          <p:cNvPr id="6" name="グラフ 5">
            <a:extLst>
              <a:ext uri="{FF2B5EF4-FFF2-40B4-BE49-F238E27FC236}">
                <a16:creationId xmlns:a16="http://schemas.microsoft.com/office/drawing/2014/main" id="{DCBC4841-78C6-49D9-A01D-55E64B7A1D9D}"/>
              </a:ext>
            </a:extLst>
          </p:cNvPr>
          <p:cNvGraphicFramePr/>
          <p:nvPr>
            <p:extLst>
              <p:ext uri="{D42A27DB-BD31-4B8C-83A1-F6EECF244321}">
                <p14:modId xmlns:p14="http://schemas.microsoft.com/office/powerpoint/2010/main" val="1603404744"/>
              </p:ext>
            </p:extLst>
          </p:nvPr>
        </p:nvGraphicFramePr>
        <p:xfrm>
          <a:off x="65130" y="1070810"/>
          <a:ext cx="8534400" cy="5907505"/>
        </p:xfrm>
        <a:graphic>
          <a:graphicData uri="http://schemas.openxmlformats.org/drawingml/2006/chart">
            <c:chart xmlns:c="http://schemas.openxmlformats.org/drawingml/2006/chart" xmlns:r="http://schemas.openxmlformats.org/officeDocument/2006/relationships" r:id="rId3"/>
          </a:graphicData>
        </a:graphic>
      </p:graphicFrame>
      <p:sp>
        <p:nvSpPr>
          <p:cNvPr id="23" name="テキスト ボックス 1">
            <a:extLst>
              <a:ext uri="{FF2B5EF4-FFF2-40B4-BE49-F238E27FC236}">
                <a16:creationId xmlns:a16="http://schemas.microsoft.com/office/drawing/2014/main" id="{E51B3C68-9804-4DEF-A238-2E952D651E84}"/>
              </a:ext>
            </a:extLst>
          </p:cNvPr>
          <p:cNvSpPr txBox="1"/>
          <p:nvPr/>
        </p:nvSpPr>
        <p:spPr>
          <a:xfrm>
            <a:off x="8274077" y="844219"/>
            <a:ext cx="936843" cy="41980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altLang="ja-JP" sz="1000" dirty="0">
                <a:latin typeface="+mj-ea"/>
                <a:ea typeface="+mj-ea"/>
              </a:rPr>
              <a:t>【</a:t>
            </a:r>
            <a:r>
              <a:rPr lang="en-US" altLang="ja-JP" sz="1000" dirty="0">
                <a:latin typeface="メイリオ" pitchFamily="50" charset="-128"/>
                <a:ea typeface="メイリオ" pitchFamily="50" charset="-128"/>
              </a:rPr>
              <a:t>n=114</a:t>
            </a:r>
            <a:r>
              <a:rPr lang="en-US" altLang="ja-JP" sz="1000" dirty="0">
                <a:latin typeface="+mj-ea"/>
                <a:ea typeface="+mj-ea"/>
              </a:rPr>
              <a:t>】</a:t>
            </a:r>
          </a:p>
          <a:p>
            <a:endParaRPr lang="en-US" altLang="ja-JP" sz="1050" dirty="0"/>
          </a:p>
          <a:p>
            <a:endParaRPr lang="ja-JP" altLang="en-US" sz="1050" dirty="0"/>
          </a:p>
        </p:txBody>
      </p:sp>
      <p:sp>
        <p:nvSpPr>
          <p:cNvPr id="3" name="テキスト ボックス 2">
            <a:extLst>
              <a:ext uri="{FF2B5EF4-FFF2-40B4-BE49-F238E27FC236}">
                <a16:creationId xmlns:a16="http://schemas.microsoft.com/office/drawing/2014/main" id="{FF2D09BB-F859-4B60-A214-C05BE9433081}"/>
              </a:ext>
            </a:extLst>
          </p:cNvPr>
          <p:cNvSpPr txBox="1"/>
          <p:nvPr/>
        </p:nvSpPr>
        <p:spPr>
          <a:xfrm>
            <a:off x="8274077" y="1232514"/>
            <a:ext cx="723900" cy="215443"/>
          </a:xfrm>
          <a:prstGeom prst="rect">
            <a:avLst/>
          </a:prstGeom>
          <a:noFill/>
        </p:spPr>
        <p:txBody>
          <a:bodyPr wrap="square" rtlCol="0">
            <a:spAutoFit/>
          </a:bodyPr>
          <a:lstStyle/>
          <a:p>
            <a:r>
              <a:rPr kumimoji="1" lang="ja-JP" altLang="en-US" sz="800" dirty="0"/>
              <a:t>医療機関数</a:t>
            </a:r>
          </a:p>
        </p:txBody>
      </p:sp>
      <p:sp>
        <p:nvSpPr>
          <p:cNvPr id="10" name="スライド番号プレースホルダ 10">
            <a:extLst>
              <a:ext uri="{FF2B5EF4-FFF2-40B4-BE49-F238E27FC236}">
                <a16:creationId xmlns:a16="http://schemas.microsoft.com/office/drawing/2014/main" id="{BA2F2327-9B31-417C-A483-A773040C0B3F}"/>
              </a:ext>
            </a:extLst>
          </p:cNvPr>
          <p:cNvSpPr>
            <a:spLocks noGrp="1"/>
          </p:cNvSpPr>
          <p:nvPr>
            <p:ph type="sldNum" sz="quarter" idx="12"/>
          </p:nvPr>
        </p:nvSpPr>
        <p:spPr>
          <a:xfrm>
            <a:off x="7086600" y="6492875"/>
            <a:ext cx="2057400" cy="365125"/>
          </a:xfrm>
        </p:spPr>
        <p:txBody>
          <a:bodyPr/>
          <a:lstStyle/>
          <a:p>
            <a:fld id="{73FD58CE-C183-4EA5-9193-BF140682B6D5}" type="slidenum">
              <a:rPr kumimoji="1" lang="ja-JP" altLang="en-US" sz="2000" smtClean="0"/>
              <a:pPr/>
              <a:t>16</a:t>
            </a:fld>
            <a:endParaRPr kumimoji="1" lang="ja-JP" altLang="en-US" sz="2000" dirty="0"/>
          </a:p>
        </p:txBody>
      </p:sp>
    </p:spTree>
    <p:extLst>
      <p:ext uri="{BB962C8B-B14F-4D97-AF65-F5344CB8AC3E}">
        <p14:creationId xmlns:p14="http://schemas.microsoft.com/office/powerpoint/2010/main" val="35210863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F89EFA9E-E5F0-435C-80A9-117544228A48}"/>
              </a:ext>
            </a:extLst>
          </p:cNvPr>
          <p:cNvSpPr/>
          <p:nvPr/>
        </p:nvSpPr>
        <p:spPr>
          <a:xfrm>
            <a:off x="0" y="0"/>
            <a:ext cx="9144000" cy="66436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 name="正方形/長方形 6">
            <a:extLst>
              <a:ext uri="{FF2B5EF4-FFF2-40B4-BE49-F238E27FC236}">
                <a16:creationId xmlns:a16="http://schemas.microsoft.com/office/drawing/2014/main" id="{6DFB86C5-76CB-41F9-BF51-74191C2A378A}"/>
              </a:ext>
            </a:extLst>
          </p:cNvPr>
          <p:cNvSpPr/>
          <p:nvPr/>
        </p:nvSpPr>
        <p:spPr>
          <a:xfrm>
            <a:off x="65130" y="158766"/>
            <a:ext cx="8534400" cy="4452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400" b="1" dirty="0">
                <a:latin typeface="メイリオ" panose="020B0604030504040204" pitchFamily="50" charset="-128"/>
                <a:ea typeface="メイリオ" panose="020B0604030504040204" pitchFamily="50" charset="-128"/>
              </a:rPr>
              <a:t> アンケート調査　調査結果</a:t>
            </a:r>
          </a:p>
        </p:txBody>
      </p:sp>
      <p:sp>
        <p:nvSpPr>
          <p:cNvPr id="9" name="タイトル 1">
            <a:extLst>
              <a:ext uri="{FF2B5EF4-FFF2-40B4-BE49-F238E27FC236}">
                <a16:creationId xmlns:a16="http://schemas.microsoft.com/office/drawing/2014/main" id="{B80B0710-D029-48D0-8C1B-AC448F6A239E}"/>
              </a:ext>
            </a:extLst>
          </p:cNvPr>
          <p:cNvSpPr txBox="1">
            <a:spLocks/>
          </p:cNvSpPr>
          <p:nvPr/>
        </p:nvSpPr>
        <p:spPr>
          <a:xfrm>
            <a:off x="8380549" y="6410324"/>
            <a:ext cx="723900" cy="44767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endParaRPr lang="ja-JP" altLang="en-US" sz="1600" dirty="0">
              <a:latin typeface="メイリオ" panose="020B0604030504040204" pitchFamily="50" charset="-128"/>
              <a:ea typeface="メイリオ" panose="020B0604030504040204" pitchFamily="50" charset="-128"/>
            </a:endParaRPr>
          </a:p>
        </p:txBody>
      </p:sp>
      <p:sp>
        <p:nvSpPr>
          <p:cNvPr id="26" name="正方形/長方形 25">
            <a:extLst>
              <a:ext uri="{FF2B5EF4-FFF2-40B4-BE49-F238E27FC236}">
                <a16:creationId xmlns:a16="http://schemas.microsoft.com/office/drawing/2014/main" id="{C3C31AFB-CBC0-41F2-B36D-A59D8058C266}"/>
              </a:ext>
            </a:extLst>
          </p:cNvPr>
          <p:cNvSpPr/>
          <p:nvPr/>
        </p:nvSpPr>
        <p:spPr>
          <a:xfrm>
            <a:off x="241342" y="707900"/>
            <a:ext cx="7432622" cy="37923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b="1" dirty="0">
                <a:solidFill>
                  <a:schemeClr val="tx1"/>
                </a:solidFill>
                <a:latin typeface="メイリオ" panose="020B0604030504040204" pitchFamily="50" charset="-128"/>
                <a:ea typeface="メイリオ" panose="020B0604030504040204" pitchFamily="50" charset="-128"/>
                <a:cs typeface="Meiryo UI" pitchFamily="50" charset="-128"/>
              </a:rPr>
              <a:t>◆実施している未収金対策　</a:t>
            </a:r>
            <a:r>
              <a:rPr lang="en-US" altLang="ja-JP" sz="1100" b="1" dirty="0">
                <a:solidFill>
                  <a:schemeClr val="tx1"/>
                </a:solidFill>
                <a:latin typeface="メイリオ" panose="020B0604030504040204" pitchFamily="50" charset="-128"/>
                <a:ea typeface="メイリオ" panose="020B0604030504040204" pitchFamily="50" charset="-128"/>
                <a:cs typeface="Meiryo UI" pitchFamily="50" charset="-128"/>
              </a:rPr>
              <a:t>※</a:t>
            </a:r>
            <a:r>
              <a:rPr lang="ja-JP" altLang="en-US" sz="1100" b="1" dirty="0">
                <a:solidFill>
                  <a:schemeClr val="tx1"/>
                </a:solidFill>
                <a:latin typeface="メイリオ" panose="020B0604030504040204" pitchFamily="50" charset="-128"/>
                <a:ea typeface="メイリオ" panose="020B0604030504040204" pitchFamily="50" charset="-128"/>
                <a:cs typeface="Meiryo UI" pitchFamily="50" charset="-128"/>
              </a:rPr>
              <a:t>複数回答可</a:t>
            </a:r>
            <a:endParaRPr kumimoji="1" lang="en-US" altLang="ja-JP" sz="1100" dirty="0">
              <a:solidFill>
                <a:schemeClr val="tx1"/>
              </a:solidFill>
              <a:latin typeface="メイリオ" panose="020B0604030504040204" pitchFamily="50" charset="-128"/>
              <a:ea typeface="メイリオ" panose="020B0604030504040204" pitchFamily="50" charset="-128"/>
            </a:endParaRPr>
          </a:p>
        </p:txBody>
      </p:sp>
      <p:graphicFrame>
        <p:nvGraphicFramePr>
          <p:cNvPr id="6" name="グラフ 5">
            <a:extLst>
              <a:ext uri="{FF2B5EF4-FFF2-40B4-BE49-F238E27FC236}">
                <a16:creationId xmlns:a16="http://schemas.microsoft.com/office/drawing/2014/main" id="{DCBC4841-78C6-49D9-A01D-55E64B7A1D9D}"/>
              </a:ext>
            </a:extLst>
          </p:cNvPr>
          <p:cNvGraphicFramePr/>
          <p:nvPr>
            <p:extLst>
              <p:ext uri="{D42A27DB-BD31-4B8C-83A1-F6EECF244321}">
                <p14:modId xmlns:p14="http://schemas.microsoft.com/office/powerpoint/2010/main" val="1361234572"/>
              </p:ext>
            </p:extLst>
          </p:nvPr>
        </p:nvGraphicFramePr>
        <p:xfrm>
          <a:off x="241342" y="823134"/>
          <a:ext cx="8181975" cy="6621157"/>
        </p:xfrm>
        <a:graphic>
          <a:graphicData uri="http://schemas.openxmlformats.org/drawingml/2006/chart">
            <c:chart xmlns:c="http://schemas.openxmlformats.org/drawingml/2006/chart" xmlns:r="http://schemas.openxmlformats.org/officeDocument/2006/relationships" r:id="rId3"/>
          </a:graphicData>
        </a:graphic>
      </p:graphicFrame>
      <p:sp>
        <p:nvSpPr>
          <p:cNvPr id="23" name="テキスト ボックス 1">
            <a:extLst>
              <a:ext uri="{FF2B5EF4-FFF2-40B4-BE49-F238E27FC236}">
                <a16:creationId xmlns:a16="http://schemas.microsoft.com/office/drawing/2014/main" id="{E51B3C68-9804-4DEF-A238-2E952D651E84}"/>
              </a:ext>
            </a:extLst>
          </p:cNvPr>
          <p:cNvSpPr txBox="1"/>
          <p:nvPr/>
        </p:nvSpPr>
        <p:spPr>
          <a:xfrm>
            <a:off x="8051165" y="779604"/>
            <a:ext cx="936843" cy="41980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altLang="ja-JP" sz="1000" dirty="0">
                <a:latin typeface="+mj-ea"/>
                <a:ea typeface="+mj-ea"/>
              </a:rPr>
              <a:t>【</a:t>
            </a:r>
            <a:r>
              <a:rPr lang="en-US" altLang="ja-JP" sz="1000" dirty="0">
                <a:latin typeface="メイリオ" pitchFamily="50" charset="-128"/>
                <a:ea typeface="メイリオ" pitchFamily="50" charset="-128"/>
              </a:rPr>
              <a:t>n=285</a:t>
            </a:r>
            <a:r>
              <a:rPr lang="en-US" altLang="ja-JP" sz="1000" dirty="0">
                <a:latin typeface="+mj-ea"/>
                <a:ea typeface="+mj-ea"/>
              </a:rPr>
              <a:t>】</a:t>
            </a:r>
          </a:p>
          <a:p>
            <a:endParaRPr lang="en-US" altLang="ja-JP" sz="1050" dirty="0"/>
          </a:p>
          <a:p>
            <a:endParaRPr lang="ja-JP" altLang="en-US" sz="1050" dirty="0"/>
          </a:p>
        </p:txBody>
      </p:sp>
      <p:sp>
        <p:nvSpPr>
          <p:cNvPr id="3" name="テキスト ボックス 2">
            <a:extLst>
              <a:ext uri="{FF2B5EF4-FFF2-40B4-BE49-F238E27FC236}">
                <a16:creationId xmlns:a16="http://schemas.microsoft.com/office/drawing/2014/main" id="{FF2D09BB-F859-4B60-A214-C05BE9433081}"/>
              </a:ext>
            </a:extLst>
          </p:cNvPr>
          <p:cNvSpPr txBox="1"/>
          <p:nvPr/>
        </p:nvSpPr>
        <p:spPr>
          <a:xfrm>
            <a:off x="8157637" y="1018398"/>
            <a:ext cx="723900" cy="215443"/>
          </a:xfrm>
          <a:prstGeom prst="rect">
            <a:avLst/>
          </a:prstGeom>
          <a:noFill/>
        </p:spPr>
        <p:txBody>
          <a:bodyPr wrap="square" rtlCol="0">
            <a:spAutoFit/>
          </a:bodyPr>
          <a:lstStyle/>
          <a:p>
            <a:r>
              <a:rPr kumimoji="1" lang="ja-JP" altLang="en-US" sz="800" dirty="0"/>
              <a:t>医療機関数</a:t>
            </a:r>
          </a:p>
        </p:txBody>
      </p:sp>
      <p:sp>
        <p:nvSpPr>
          <p:cNvPr id="10" name="スライド番号プレースホルダ 10">
            <a:extLst>
              <a:ext uri="{FF2B5EF4-FFF2-40B4-BE49-F238E27FC236}">
                <a16:creationId xmlns:a16="http://schemas.microsoft.com/office/drawing/2014/main" id="{BA2F2327-9B31-417C-A483-A773040C0B3F}"/>
              </a:ext>
            </a:extLst>
          </p:cNvPr>
          <p:cNvSpPr>
            <a:spLocks noGrp="1"/>
          </p:cNvSpPr>
          <p:nvPr>
            <p:ph type="sldNum" sz="quarter" idx="12"/>
          </p:nvPr>
        </p:nvSpPr>
        <p:spPr>
          <a:xfrm>
            <a:off x="7086600" y="6492875"/>
            <a:ext cx="2057400" cy="365125"/>
          </a:xfrm>
        </p:spPr>
        <p:txBody>
          <a:bodyPr/>
          <a:lstStyle/>
          <a:p>
            <a:fld id="{73FD58CE-C183-4EA5-9193-BF140682B6D5}" type="slidenum">
              <a:rPr kumimoji="1" lang="ja-JP" altLang="en-US" sz="2000" smtClean="0"/>
              <a:pPr/>
              <a:t>17</a:t>
            </a:fld>
            <a:endParaRPr kumimoji="1" lang="ja-JP" altLang="en-US" sz="2000" dirty="0"/>
          </a:p>
        </p:txBody>
      </p:sp>
    </p:spTree>
    <p:extLst>
      <p:ext uri="{BB962C8B-B14F-4D97-AF65-F5344CB8AC3E}">
        <p14:creationId xmlns:p14="http://schemas.microsoft.com/office/powerpoint/2010/main" val="40829223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F89EFA9E-E5F0-435C-80A9-117544228A48}"/>
              </a:ext>
            </a:extLst>
          </p:cNvPr>
          <p:cNvSpPr/>
          <p:nvPr/>
        </p:nvSpPr>
        <p:spPr>
          <a:xfrm>
            <a:off x="0" y="-8560"/>
            <a:ext cx="9144000" cy="66436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 name="正方形/長方形 6">
            <a:extLst>
              <a:ext uri="{FF2B5EF4-FFF2-40B4-BE49-F238E27FC236}">
                <a16:creationId xmlns:a16="http://schemas.microsoft.com/office/drawing/2014/main" id="{6DFB86C5-76CB-41F9-BF51-74191C2A378A}"/>
              </a:ext>
            </a:extLst>
          </p:cNvPr>
          <p:cNvSpPr/>
          <p:nvPr/>
        </p:nvSpPr>
        <p:spPr>
          <a:xfrm>
            <a:off x="81606" y="140336"/>
            <a:ext cx="8534400" cy="4452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400" b="1" dirty="0">
                <a:latin typeface="メイリオ" panose="020B0604030504040204" pitchFamily="50" charset="-128"/>
                <a:ea typeface="メイリオ" panose="020B0604030504040204" pitchFamily="50" charset="-128"/>
              </a:rPr>
              <a:t> アンケート調査　調査結果</a:t>
            </a:r>
          </a:p>
        </p:txBody>
      </p:sp>
      <p:sp>
        <p:nvSpPr>
          <p:cNvPr id="9" name="タイトル 1">
            <a:extLst>
              <a:ext uri="{FF2B5EF4-FFF2-40B4-BE49-F238E27FC236}">
                <a16:creationId xmlns:a16="http://schemas.microsoft.com/office/drawing/2014/main" id="{B80B0710-D029-48D0-8C1B-AC448F6A239E}"/>
              </a:ext>
            </a:extLst>
          </p:cNvPr>
          <p:cNvSpPr txBox="1">
            <a:spLocks/>
          </p:cNvSpPr>
          <p:nvPr/>
        </p:nvSpPr>
        <p:spPr>
          <a:xfrm>
            <a:off x="8380549" y="6410324"/>
            <a:ext cx="723900" cy="44767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endParaRPr lang="ja-JP" altLang="en-US" sz="1600" dirty="0">
              <a:latin typeface="メイリオ" panose="020B0604030504040204" pitchFamily="50" charset="-128"/>
              <a:ea typeface="メイリオ" panose="020B0604030504040204" pitchFamily="50" charset="-128"/>
            </a:endParaRPr>
          </a:p>
        </p:txBody>
      </p:sp>
      <p:sp>
        <p:nvSpPr>
          <p:cNvPr id="26" name="正方形/長方形 25">
            <a:extLst>
              <a:ext uri="{FF2B5EF4-FFF2-40B4-BE49-F238E27FC236}">
                <a16:creationId xmlns:a16="http://schemas.microsoft.com/office/drawing/2014/main" id="{C3C31AFB-CBC0-41F2-B36D-A59D8058C266}"/>
              </a:ext>
            </a:extLst>
          </p:cNvPr>
          <p:cNvSpPr/>
          <p:nvPr/>
        </p:nvSpPr>
        <p:spPr>
          <a:xfrm>
            <a:off x="196348" y="686765"/>
            <a:ext cx="8546151" cy="49696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b="1" dirty="0">
                <a:solidFill>
                  <a:schemeClr val="tx1"/>
                </a:solidFill>
                <a:latin typeface="メイリオ" panose="020B0604030504040204" pitchFamily="50" charset="-128"/>
                <a:ea typeface="メイリオ" panose="020B0604030504040204" pitchFamily="50" charset="-128"/>
                <a:cs typeface="Meiryo UI" pitchFamily="50" charset="-128"/>
              </a:rPr>
              <a:t>◆</a:t>
            </a:r>
            <a:r>
              <a:rPr lang="ja-JP" altLang="en-US" sz="1200" b="1" dirty="0">
                <a:solidFill>
                  <a:schemeClr val="tx1"/>
                </a:solidFill>
                <a:latin typeface="メイリオ" panose="020B0604030504040204" pitchFamily="50" charset="-128"/>
                <a:ea typeface="メイリオ" panose="020B0604030504040204" pitchFamily="50" charset="-128"/>
                <a:cs typeface="Meiryo UI" pitchFamily="50" charset="-128"/>
              </a:rPr>
              <a:t>「キャッシュレス決済（例：クレジットカード、</a:t>
            </a:r>
            <a:r>
              <a:rPr lang="en-US" altLang="ja-JP" sz="1200" b="1" dirty="0">
                <a:solidFill>
                  <a:schemeClr val="tx1"/>
                </a:solidFill>
                <a:latin typeface="メイリオ" panose="020B0604030504040204" pitchFamily="50" charset="-128"/>
                <a:ea typeface="メイリオ" panose="020B0604030504040204" pitchFamily="50" charset="-128"/>
                <a:cs typeface="Meiryo UI" pitchFamily="50" charset="-128"/>
              </a:rPr>
              <a:t>QR</a:t>
            </a:r>
            <a:r>
              <a:rPr lang="ja-JP" altLang="en-US" sz="1200" b="1" dirty="0">
                <a:solidFill>
                  <a:schemeClr val="tx1"/>
                </a:solidFill>
                <a:latin typeface="メイリオ" panose="020B0604030504040204" pitchFamily="50" charset="-128"/>
                <a:ea typeface="メイリオ" panose="020B0604030504040204" pitchFamily="50" charset="-128"/>
                <a:cs typeface="Meiryo UI" pitchFamily="50" charset="-128"/>
              </a:rPr>
              <a:t>コード、電子マネー等）の導入」を実施していない</a:t>
            </a:r>
            <a:r>
              <a:rPr lang="ja-JP" altLang="en-US" sz="1100" b="1" dirty="0">
                <a:solidFill>
                  <a:schemeClr val="tx1"/>
                </a:solidFill>
                <a:latin typeface="メイリオ" panose="020B0604030504040204" pitchFamily="50" charset="-128"/>
                <a:ea typeface="メイリオ" panose="020B0604030504040204" pitchFamily="50" charset="-128"/>
                <a:cs typeface="Meiryo UI" pitchFamily="50" charset="-128"/>
              </a:rPr>
              <a:t>または、　</a:t>
            </a:r>
            <a:endParaRPr lang="en-US" altLang="ja-JP" sz="1100" b="1" dirty="0">
              <a:solidFill>
                <a:schemeClr val="tx1"/>
              </a:solidFill>
              <a:latin typeface="メイリオ" panose="020B0604030504040204" pitchFamily="50" charset="-128"/>
              <a:ea typeface="メイリオ" panose="020B0604030504040204" pitchFamily="50" charset="-128"/>
              <a:cs typeface="Meiryo UI" pitchFamily="50" charset="-128"/>
            </a:endParaRPr>
          </a:p>
          <a:p>
            <a:r>
              <a:rPr lang="ja-JP" altLang="en-US" sz="1100" b="1" dirty="0">
                <a:solidFill>
                  <a:schemeClr val="tx1"/>
                </a:solidFill>
                <a:latin typeface="メイリオ" panose="020B0604030504040204" pitchFamily="50" charset="-128"/>
                <a:ea typeface="メイリオ" panose="020B0604030504040204" pitchFamily="50" charset="-128"/>
                <a:cs typeface="Meiryo UI" pitchFamily="50" charset="-128"/>
              </a:rPr>
              <a:t>　　既に導入済だが今後拡充を検討している医療機関</a:t>
            </a:r>
            <a:endParaRPr lang="en-US" altLang="ja-JP" sz="1100" b="1" dirty="0">
              <a:solidFill>
                <a:schemeClr val="tx1"/>
              </a:solidFill>
              <a:latin typeface="メイリオ" panose="020B0604030504040204" pitchFamily="50" charset="-128"/>
              <a:ea typeface="メイリオ" panose="020B0604030504040204" pitchFamily="50" charset="-128"/>
              <a:cs typeface="Meiryo UI" pitchFamily="50" charset="-128"/>
            </a:endParaRPr>
          </a:p>
        </p:txBody>
      </p:sp>
      <p:sp>
        <p:nvSpPr>
          <p:cNvPr id="23" name="テキスト ボックス 1">
            <a:extLst>
              <a:ext uri="{FF2B5EF4-FFF2-40B4-BE49-F238E27FC236}">
                <a16:creationId xmlns:a16="http://schemas.microsoft.com/office/drawing/2014/main" id="{E51B3C68-9804-4DEF-A238-2E952D651E84}"/>
              </a:ext>
            </a:extLst>
          </p:cNvPr>
          <p:cNvSpPr txBox="1"/>
          <p:nvPr/>
        </p:nvSpPr>
        <p:spPr>
          <a:xfrm>
            <a:off x="8028157" y="879250"/>
            <a:ext cx="936843" cy="41980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altLang="ja-JP" sz="1000" dirty="0">
                <a:latin typeface="+mj-ea"/>
                <a:ea typeface="+mj-ea"/>
              </a:rPr>
              <a:t>【</a:t>
            </a:r>
            <a:r>
              <a:rPr lang="en-US" altLang="ja-JP" sz="1000" dirty="0">
                <a:latin typeface="メイリオ" pitchFamily="50" charset="-128"/>
                <a:ea typeface="メイリオ" pitchFamily="50" charset="-128"/>
              </a:rPr>
              <a:t>n=285</a:t>
            </a:r>
            <a:r>
              <a:rPr lang="en-US" altLang="ja-JP" sz="1000" dirty="0">
                <a:latin typeface="+mj-ea"/>
                <a:ea typeface="+mj-ea"/>
              </a:rPr>
              <a:t>】</a:t>
            </a:r>
          </a:p>
          <a:p>
            <a:endParaRPr lang="en-US" altLang="ja-JP" sz="1050" dirty="0"/>
          </a:p>
          <a:p>
            <a:endParaRPr lang="ja-JP" altLang="en-US" sz="1050" dirty="0"/>
          </a:p>
        </p:txBody>
      </p:sp>
      <p:sp>
        <p:nvSpPr>
          <p:cNvPr id="12" name="正方形/長方形 11">
            <a:extLst>
              <a:ext uri="{FF2B5EF4-FFF2-40B4-BE49-F238E27FC236}">
                <a16:creationId xmlns:a16="http://schemas.microsoft.com/office/drawing/2014/main" id="{550AED6D-0F8B-4198-B8C7-8227BC3FDC86}"/>
              </a:ext>
            </a:extLst>
          </p:cNvPr>
          <p:cNvSpPr/>
          <p:nvPr/>
        </p:nvSpPr>
        <p:spPr>
          <a:xfrm>
            <a:off x="196083" y="3492166"/>
            <a:ext cx="8486359" cy="41980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b="1" dirty="0">
                <a:solidFill>
                  <a:schemeClr val="tx1"/>
                </a:solidFill>
                <a:latin typeface="メイリオ" panose="020B0604030504040204" pitchFamily="50" charset="-128"/>
                <a:ea typeface="メイリオ" panose="020B0604030504040204" pitchFamily="50" charset="-128"/>
                <a:cs typeface="Meiryo UI" pitchFamily="50" charset="-128"/>
              </a:rPr>
              <a:t>◆</a:t>
            </a:r>
            <a:r>
              <a:rPr lang="ja-JP" altLang="en-US" sz="1200" b="1" dirty="0">
                <a:solidFill>
                  <a:schemeClr val="tx1"/>
                </a:solidFill>
                <a:latin typeface="メイリオ" panose="020B0604030504040204" pitchFamily="50" charset="-128"/>
                <a:ea typeface="メイリオ" panose="020B0604030504040204" pitchFamily="50" charset="-128"/>
                <a:cs typeface="Meiryo UI" pitchFamily="50" charset="-128"/>
              </a:rPr>
              <a:t>「医療費未収金にかかる保険・保証サービスへの加入」を実施していない医療機関</a:t>
            </a:r>
            <a:endParaRPr lang="en-US" altLang="ja-JP" b="1" dirty="0">
              <a:solidFill>
                <a:schemeClr val="tx1"/>
              </a:solidFill>
              <a:latin typeface="メイリオ" panose="020B0604030504040204" pitchFamily="50" charset="-128"/>
              <a:ea typeface="メイリオ" panose="020B0604030504040204" pitchFamily="50" charset="-128"/>
              <a:cs typeface="Meiryo UI" pitchFamily="50" charset="-128"/>
            </a:endParaRPr>
          </a:p>
        </p:txBody>
      </p:sp>
      <p:graphicFrame>
        <p:nvGraphicFramePr>
          <p:cNvPr id="11" name="グラフ 10">
            <a:extLst>
              <a:ext uri="{FF2B5EF4-FFF2-40B4-BE49-F238E27FC236}">
                <a16:creationId xmlns:a16="http://schemas.microsoft.com/office/drawing/2014/main" id="{FAEB244C-39EE-4924-8FA3-B0A161ACB9DD}"/>
              </a:ext>
            </a:extLst>
          </p:cNvPr>
          <p:cNvGraphicFramePr/>
          <p:nvPr>
            <p:extLst>
              <p:ext uri="{D42A27DB-BD31-4B8C-83A1-F6EECF244321}">
                <p14:modId xmlns:p14="http://schemas.microsoft.com/office/powerpoint/2010/main" val="975247299"/>
              </p:ext>
            </p:extLst>
          </p:nvPr>
        </p:nvGraphicFramePr>
        <p:xfrm>
          <a:off x="461293" y="3879886"/>
          <a:ext cx="8281206" cy="1459175"/>
        </p:xfrm>
        <a:graphic>
          <a:graphicData uri="http://schemas.openxmlformats.org/drawingml/2006/chart">
            <c:chart xmlns:c="http://schemas.openxmlformats.org/drawingml/2006/chart" xmlns:r="http://schemas.openxmlformats.org/officeDocument/2006/relationships" r:id="rId3"/>
          </a:graphicData>
        </a:graphic>
      </p:graphicFrame>
      <p:sp>
        <p:nvSpPr>
          <p:cNvPr id="17" name="テキスト ボックス 1">
            <a:extLst>
              <a:ext uri="{FF2B5EF4-FFF2-40B4-BE49-F238E27FC236}">
                <a16:creationId xmlns:a16="http://schemas.microsoft.com/office/drawing/2014/main" id="{66FD5DCC-87FF-4EB1-9B49-E6A62CD3891E}"/>
              </a:ext>
            </a:extLst>
          </p:cNvPr>
          <p:cNvSpPr txBox="1"/>
          <p:nvPr/>
        </p:nvSpPr>
        <p:spPr>
          <a:xfrm>
            <a:off x="6149757" y="3560428"/>
            <a:ext cx="936843" cy="41980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altLang="ja-JP" sz="1000" dirty="0">
                <a:latin typeface="+mj-ea"/>
                <a:ea typeface="+mj-ea"/>
              </a:rPr>
              <a:t>【</a:t>
            </a:r>
            <a:r>
              <a:rPr lang="en-US" altLang="ja-JP" sz="1000" dirty="0">
                <a:latin typeface="メイリオ" pitchFamily="50" charset="-128"/>
                <a:ea typeface="メイリオ" pitchFamily="50" charset="-128"/>
              </a:rPr>
              <a:t>n=276</a:t>
            </a:r>
            <a:r>
              <a:rPr lang="en-US" altLang="ja-JP" sz="1000" dirty="0">
                <a:latin typeface="+mj-ea"/>
                <a:ea typeface="+mj-ea"/>
              </a:rPr>
              <a:t>】</a:t>
            </a:r>
          </a:p>
          <a:p>
            <a:endParaRPr lang="en-US" altLang="ja-JP" sz="1050" dirty="0"/>
          </a:p>
          <a:p>
            <a:endParaRPr lang="ja-JP" altLang="en-US" sz="1050" dirty="0"/>
          </a:p>
        </p:txBody>
      </p:sp>
      <p:sp>
        <p:nvSpPr>
          <p:cNvPr id="19" name="角丸四角形 16">
            <a:extLst>
              <a:ext uri="{FF2B5EF4-FFF2-40B4-BE49-F238E27FC236}">
                <a16:creationId xmlns:a16="http://schemas.microsoft.com/office/drawing/2014/main" id="{E1F79DD2-00A8-4263-8627-D57A96611E67}"/>
              </a:ext>
            </a:extLst>
          </p:cNvPr>
          <p:cNvSpPr/>
          <p:nvPr/>
        </p:nvSpPr>
        <p:spPr>
          <a:xfrm>
            <a:off x="628118" y="2798945"/>
            <a:ext cx="8054324" cy="584871"/>
          </a:xfrm>
          <a:prstGeom prst="roundRect">
            <a:avLst>
              <a:gd name="adj" fmla="val 8340"/>
            </a:avLst>
          </a:prstGeom>
          <a:noFill/>
          <a:ln w="22225"/>
        </p:spPr>
        <p:style>
          <a:lnRef idx="2">
            <a:schemeClr val="accent1"/>
          </a:lnRef>
          <a:fillRef idx="1">
            <a:schemeClr val="lt1"/>
          </a:fillRef>
          <a:effectRef idx="0">
            <a:schemeClr val="accent1"/>
          </a:effectRef>
          <a:fontRef idx="minor">
            <a:schemeClr val="dk1"/>
          </a:fontRef>
        </p:style>
        <p:txBody>
          <a:bodyPr rtlCol="0" anchor="t" anchorCtr="0"/>
          <a:lstStyle/>
          <a:p>
            <a:r>
              <a:rPr kumimoji="1" lang="ja-JP" altLang="en-US" sz="1050" dirty="0">
                <a:solidFill>
                  <a:schemeClr val="tx1"/>
                </a:solidFill>
                <a:latin typeface="メイリオ" panose="020B0604030504040204" pitchFamily="50" charset="-128"/>
                <a:ea typeface="メイリオ" panose="020B0604030504040204" pitchFamily="50" charset="-128"/>
              </a:rPr>
              <a:t>＜導入を検討していない理由＞</a:t>
            </a:r>
            <a:endParaRPr kumimoji="1" lang="en-US" altLang="ja-JP" sz="1050" dirty="0">
              <a:solidFill>
                <a:schemeClr val="tx1"/>
              </a:solidFill>
              <a:latin typeface="メイリオ" panose="020B0604030504040204" pitchFamily="50" charset="-128"/>
              <a:ea typeface="メイリオ" panose="020B0604030504040204" pitchFamily="50" charset="-128"/>
            </a:endParaRPr>
          </a:p>
          <a:p>
            <a:r>
              <a:rPr kumimoji="1" lang="ja-JP" altLang="en-US" sz="1050" dirty="0">
                <a:solidFill>
                  <a:schemeClr val="tx1"/>
                </a:solidFill>
                <a:latin typeface="メイリオ" panose="020B0604030504040204" pitchFamily="50" charset="-128"/>
                <a:ea typeface="メイリオ" panose="020B0604030504040204" pitchFamily="50" charset="-128"/>
              </a:rPr>
              <a:t>　・コストがかかるため。システムが複雑なため。</a:t>
            </a:r>
            <a:endParaRPr kumimoji="1" lang="en-US" altLang="ja-JP" sz="1050" dirty="0">
              <a:solidFill>
                <a:schemeClr val="tx1"/>
              </a:solidFill>
              <a:latin typeface="メイリオ" panose="020B0604030504040204" pitchFamily="50" charset="-128"/>
              <a:ea typeface="メイリオ" panose="020B0604030504040204" pitchFamily="50" charset="-128"/>
            </a:endParaRPr>
          </a:p>
          <a:p>
            <a:r>
              <a:rPr kumimoji="1" lang="ja-JP" altLang="en-US" sz="1050" dirty="0">
                <a:solidFill>
                  <a:schemeClr val="tx1"/>
                </a:solidFill>
                <a:latin typeface="メイリオ" panose="020B0604030504040204" pitchFamily="50" charset="-128"/>
                <a:ea typeface="メイリオ" panose="020B0604030504040204" pitchFamily="50" charset="-128"/>
              </a:rPr>
              <a:t>　・必要性を感じていないため。</a:t>
            </a:r>
            <a:endParaRPr kumimoji="1" lang="en-US" altLang="ja-JP" sz="1050" dirty="0">
              <a:solidFill>
                <a:schemeClr val="tx1"/>
              </a:solidFill>
              <a:latin typeface="メイリオ" panose="020B0604030504040204" pitchFamily="50" charset="-128"/>
              <a:ea typeface="メイリオ" panose="020B0604030504040204" pitchFamily="50" charset="-128"/>
            </a:endParaRPr>
          </a:p>
        </p:txBody>
      </p:sp>
      <p:sp>
        <p:nvSpPr>
          <p:cNvPr id="20" name="角丸四角形 16">
            <a:extLst>
              <a:ext uri="{FF2B5EF4-FFF2-40B4-BE49-F238E27FC236}">
                <a16:creationId xmlns:a16="http://schemas.microsoft.com/office/drawing/2014/main" id="{79885817-7D09-4529-A768-E056A9952305}"/>
              </a:ext>
            </a:extLst>
          </p:cNvPr>
          <p:cNvSpPr/>
          <p:nvPr/>
        </p:nvSpPr>
        <p:spPr>
          <a:xfrm>
            <a:off x="628118" y="5475585"/>
            <a:ext cx="8054324" cy="1245891"/>
          </a:xfrm>
          <a:prstGeom prst="roundRect">
            <a:avLst>
              <a:gd name="adj" fmla="val 8340"/>
            </a:avLst>
          </a:prstGeom>
          <a:noFill/>
          <a:ln w="22225"/>
        </p:spPr>
        <p:style>
          <a:lnRef idx="2">
            <a:schemeClr val="accent1"/>
          </a:lnRef>
          <a:fillRef idx="1">
            <a:schemeClr val="lt1"/>
          </a:fillRef>
          <a:effectRef idx="0">
            <a:schemeClr val="accent1"/>
          </a:effectRef>
          <a:fontRef idx="minor">
            <a:schemeClr val="dk1"/>
          </a:fontRef>
        </p:style>
        <p:txBody>
          <a:bodyPr rtlCol="0" anchor="t" anchorCtr="0"/>
          <a:lstStyle/>
          <a:p>
            <a:r>
              <a:rPr kumimoji="1" lang="ja-JP" altLang="en-US" sz="1050" dirty="0">
                <a:solidFill>
                  <a:schemeClr val="tx1"/>
                </a:solidFill>
                <a:latin typeface="メイリオ" panose="020B0604030504040204" pitchFamily="50" charset="-128"/>
                <a:ea typeface="メイリオ" panose="020B0604030504040204" pitchFamily="50" charset="-128"/>
              </a:rPr>
              <a:t>＜加入を検討しているサービス＞</a:t>
            </a:r>
            <a:endParaRPr kumimoji="1" lang="en-US" altLang="ja-JP" sz="1050" dirty="0">
              <a:solidFill>
                <a:schemeClr val="tx1"/>
              </a:solidFill>
              <a:latin typeface="メイリオ" panose="020B0604030504040204" pitchFamily="50" charset="-128"/>
              <a:ea typeface="メイリオ" panose="020B0604030504040204" pitchFamily="50" charset="-128"/>
            </a:endParaRPr>
          </a:p>
          <a:p>
            <a:r>
              <a:rPr kumimoji="1" lang="ja-JP" altLang="en-US" sz="1050" dirty="0">
                <a:solidFill>
                  <a:schemeClr val="tx1"/>
                </a:solidFill>
                <a:latin typeface="メイリオ" panose="020B0604030504040204" pitchFamily="50" charset="-128"/>
                <a:ea typeface="メイリオ" panose="020B0604030504040204" pitchFamily="50" charset="-128"/>
              </a:rPr>
              <a:t>　・入院医療費保証サービス、連帯保証人代行サービス、医療ツーリズム会社との契約</a:t>
            </a:r>
            <a:endParaRPr kumimoji="1" lang="en-US" altLang="ja-JP" sz="1050" dirty="0">
              <a:solidFill>
                <a:schemeClr val="tx1"/>
              </a:solidFill>
              <a:latin typeface="メイリオ" panose="020B0604030504040204" pitchFamily="50" charset="-128"/>
              <a:ea typeface="メイリオ" panose="020B0604030504040204" pitchFamily="50" charset="-128"/>
            </a:endParaRPr>
          </a:p>
          <a:p>
            <a:endParaRPr kumimoji="1" lang="en-US" altLang="ja-JP" sz="1050" dirty="0">
              <a:solidFill>
                <a:schemeClr val="tx1"/>
              </a:solidFill>
              <a:latin typeface="メイリオ" panose="020B0604030504040204" pitchFamily="50" charset="-128"/>
              <a:ea typeface="メイリオ" panose="020B0604030504040204" pitchFamily="50" charset="-128"/>
            </a:endParaRPr>
          </a:p>
          <a:p>
            <a:r>
              <a:rPr kumimoji="1" lang="ja-JP" altLang="en-US" sz="1050" dirty="0">
                <a:solidFill>
                  <a:schemeClr val="tx1"/>
                </a:solidFill>
                <a:latin typeface="メイリオ" panose="020B0604030504040204" pitchFamily="50" charset="-128"/>
                <a:ea typeface="メイリオ" panose="020B0604030504040204" pitchFamily="50" charset="-128"/>
              </a:rPr>
              <a:t>＜加入を検討していない理由＞</a:t>
            </a:r>
            <a:endParaRPr kumimoji="1" lang="en-US" altLang="ja-JP" sz="1050" dirty="0">
              <a:solidFill>
                <a:schemeClr val="tx1"/>
              </a:solidFill>
              <a:latin typeface="メイリオ" panose="020B0604030504040204" pitchFamily="50" charset="-128"/>
              <a:ea typeface="メイリオ" panose="020B0604030504040204" pitchFamily="50" charset="-128"/>
            </a:endParaRPr>
          </a:p>
          <a:p>
            <a:r>
              <a:rPr kumimoji="1" lang="ja-JP" altLang="en-US" sz="1050" dirty="0">
                <a:solidFill>
                  <a:schemeClr val="tx1"/>
                </a:solidFill>
                <a:latin typeface="メイリオ" panose="020B0604030504040204" pitchFamily="50" charset="-128"/>
                <a:ea typeface="メイリオ" panose="020B0604030504040204" pitchFamily="50" charset="-128"/>
              </a:rPr>
              <a:t>　・コストがかかるため。費用対効果がないため。</a:t>
            </a:r>
            <a:endParaRPr kumimoji="1" lang="en-US" altLang="ja-JP" sz="1050" dirty="0">
              <a:solidFill>
                <a:schemeClr val="tx1"/>
              </a:solidFill>
              <a:latin typeface="メイリオ" panose="020B0604030504040204" pitchFamily="50" charset="-128"/>
              <a:ea typeface="メイリオ" panose="020B0604030504040204" pitchFamily="50" charset="-128"/>
            </a:endParaRPr>
          </a:p>
          <a:p>
            <a:r>
              <a:rPr kumimoji="1" lang="ja-JP" altLang="en-US" sz="1050" dirty="0">
                <a:solidFill>
                  <a:schemeClr val="tx1"/>
                </a:solidFill>
                <a:latin typeface="メイリオ" panose="020B0604030504040204" pitchFamily="50" charset="-128"/>
                <a:ea typeface="メイリオ" panose="020B0604030504040204" pitchFamily="50" charset="-128"/>
              </a:rPr>
              <a:t>　・医療機関が保険料を支払わなければならないため。</a:t>
            </a:r>
            <a:endParaRPr kumimoji="1" lang="en-US" altLang="ja-JP" sz="1050" dirty="0">
              <a:solidFill>
                <a:schemeClr val="tx1"/>
              </a:solidFill>
              <a:latin typeface="メイリオ" panose="020B0604030504040204" pitchFamily="50" charset="-128"/>
              <a:ea typeface="メイリオ" panose="020B0604030504040204" pitchFamily="50" charset="-128"/>
            </a:endParaRPr>
          </a:p>
          <a:p>
            <a:r>
              <a:rPr kumimoji="1" lang="ja-JP" altLang="en-US" sz="1050" dirty="0">
                <a:solidFill>
                  <a:schemeClr val="tx1"/>
                </a:solidFill>
                <a:latin typeface="メイリオ" panose="020B0604030504040204" pitchFamily="50" charset="-128"/>
                <a:ea typeface="メイリオ" panose="020B0604030504040204" pitchFamily="50" charset="-128"/>
              </a:rPr>
              <a:t>　・未収金の発生がない又は少額のため必要性をあまり感じない。</a:t>
            </a:r>
          </a:p>
        </p:txBody>
      </p:sp>
      <p:sp>
        <p:nvSpPr>
          <p:cNvPr id="14" name="スライド番号プレースホルダ 10">
            <a:extLst>
              <a:ext uri="{FF2B5EF4-FFF2-40B4-BE49-F238E27FC236}">
                <a16:creationId xmlns:a16="http://schemas.microsoft.com/office/drawing/2014/main" id="{0372BE02-8B8B-40E6-9EEA-560E99AC97A1}"/>
              </a:ext>
            </a:extLst>
          </p:cNvPr>
          <p:cNvSpPr>
            <a:spLocks noGrp="1"/>
          </p:cNvSpPr>
          <p:nvPr>
            <p:ph type="sldNum" sz="quarter" idx="12"/>
          </p:nvPr>
        </p:nvSpPr>
        <p:spPr>
          <a:xfrm>
            <a:off x="7086600" y="6492875"/>
            <a:ext cx="2057400" cy="365125"/>
          </a:xfrm>
        </p:spPr>
        <p:txBody>
          <a:bodyPr/>
          <a:lstStyle/>
          <a:p>
            <a:fld id="{73FD58CE-C183-4EA5-9193-BF140682B6D5}" type="slidenum">
              <a:rPr kumimoji="1" lang="ja-JP" altLang="en-US" sz="2000" smtClean="0"/>
              <a:pPr/>
              <a:t>18</a:t>
            </a:fld>
            <a:endParaRPr kumimoji="1" lang="ja-JP" altLang="en-US" sz="2000" dirty="0"/>
          </a:p>
        </p:txBody>
      </p:sp>
      <p:graphicFrame>
        <p:nvGraphicFramePr>
          <p:cNvPr id="15" name="グラフ 14">
            <a:extLst>
              <a:ext uri="{FF2B5EF4-FFF2-40B4-BE49-F238E27FC236}">
                <a16:creationId xmlns:a16="http://schemas.microsoft.com/office/drawing/2014/main" id="{3A068F25-3671-4F7A-812A-A28D760F376D}"/>
              </a:ext>
            </a:extLst>
          </p:cNvPr>
          <p:cNvGraphicFramePr/>
          <p:nvPr>
            <p:extLst>
              <p:ext uri="{D42A27DB-BD31-4B8C-83A1-F6EECF244321}">
                <p14:modId xmlns:p14="http://schemas.microsoft.com/office/powerpoint/2010/main" val="2512857166"/>
              </p:ext>
            </p:extLst>
          </p:nvPr>
        </p:nvGraphicFramePr>
        <p:xfrm>
          <a:off x="461293" y="1223754"/>
          <a:ext cx="8281206" cy="1459175"/>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7094933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F89EFA9E-E5F0-435C-80A9-117544228A48}"/>
              </a:ext>
            </a:extLst>
          </p:cNvPr>
          <p:cNvSpPr/>
          <p:nvPr/>
        </p:nvSpPr>
        <p:spPr>
          <a:xfrm>
            <a:off x="0" y="-8560"/>
            <a:ext cx="9144000" cy="66436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 name="正方形/長方形 6">
            <a:extLst>
              <a:ext uri="{FF2B5EF4-FFF2-40B4-BE49-F238E27FC236}">
                <a16:creationId xmlns:a16="http://schemas.microsoft.com/office/drawing/2014/main" id="{6DFB86C5-76CB-41F9-BF51-74191C2A378A}"/>
              </a:ext>
            </a:extLst>
          </p:cNvPr>
          <p:cNvSpPr/>
          <p:nvPr/>
        </p:nvSpPr>
        <p:spPr>
          <a:xfrm>
            <a:off x="81606" y="140336"/>
            <a:ext cx="8534400" cy="4452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400" b="1" dirty="0">
                <a:latin typeface="メイリオ" panose="020B0604030504040204" pitchFamily="50" charset="-128"/>
                <a:ea typeface="メイリオ" panose="020B0604030504040204" pitchFamily="50" charset="-128"/>
              </a:rPr>
              <a:t> アンケート調査　調査結果</a:t>
            </a:r>
          </a:p>
        </p:txBody>
      </p:sp>
      <p:sp>
        <p:nvSpPr>
          <p:cNvPr id="9" name="タイトル 1">
            <a:extLst>
              <a:ext uri="{FF2B5EF4-FFF2-40B4-BE49-F238E27FC236}">
                <a16:creationId xmlns:a16="http://schemas.microsoft.com/office/drawing/2014/main" id="{B80B0710-D029-48D0-8C1B-AC448F6A239E}"/>
              </a:ext>
            </a:extLst>
          </p:cNvPr>
          <p:cNvSpPr txBox="1">
            <a:spLocks/>
          </p:cNvSpPr>
          <p:nvPr/>
        </p:nvSpPr>
        <p:spPr>
          <a:xfrm>
            <a:off x="8380549" y="6410324"/>
            <a:ext cx="723900" cy="44767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endParaRPr lang="ja-JP" altLang="en-US" sz="1600" dirty="0">
              <a:latin typeface="メイリオ" panose="020B0604030504040204" pitchFamily="50" charset="-128"/>
              <a:ea typeface="メイリオ" panose="020B0604030504040204" pitchFamily="50" charset="-128"/>
            </a:endParaRPr>
          </a:p>
        </p:txBody>
      </p:sp>
      <p:sp>
        <p:nvSpPr>
          <p:cNvPr id="26" name="正方形/長方形 25">
            <a:extLst>
              <a:ext uri="{FF2B5EF4-FFF2-40B4-BE49-F238E27FC236}">
                <a16:creationId xmlns:a16="http://schemas.microsoft.com/office/drawing/2014/main" id="{C3C31AFB-CBC0-41F2-B36D-A59D8058C266}"/>
              </a:ext>
            </a:extLst>
          </p:cNvPr>
          <p:cNvSpPr/>
          <p:nvPr/>
        </p:nvSpPr>
        <p:spPr>
          <a:xfrm>
            <a:off x="196083" y="662790"/>
            <a:ext cx="8486359" cy="31983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b="1" dirty="0">
                <a:solidFill>
                  <a:schemeClr val="tx1"/>
                </a:solidFill>
                <a:latin typeface="メイリオ" panose="020B0604030504040204" pitchFamily="50" charset="-128"/>
                <a:ea typeface="メイリオ" panose="020B0604030504040204" pitchFamily="50" charset="-128"/>
                <a:cs typeface="Meiryo UI" pitchFamily="50" charset="-128"/>
              </a:rPr>
              <a:t>◆未収金対応にかかる研修について</a:t>
            </a:r>
            <a:endParaRPr lang="en-US" altLang="ja-JP" b="1" dirty="0">
              <a:solidFill>
                <a:schemeClr val="tx1"/>
              </a:solidFill>
              <a:latin typeface="メイリオ" panose="020B0604030504040204" pitchFamily="50" charset="-128"/>
              <a:ea typeface="メイリオ" panose="020B0604030504040204" pitchFamily="50" charset="-128"/>
              <a:cs typeface="Meiryo UI" pitchFamily="50" charset="-128"/>
            </a:endParaRPr>
          </a:p>
          <a:p>
            <a:r>
              <a:rPr lang="ja-JP" altLang="en-US" sz="1200" b="1" dirty="0">
                <a:solidFill>
                  <a:schemeClr val="tx1"/>
                </a:solidFill>
                <a:latin typeface="メイリオ" panose="020B0604030504040204" pitchFamily="50" charset="-128"/>
                <a:ea typeface="メイリオ" panose="020B0604030504040204" pitchFamily="50" charset="-128"/>
                <a:cs typeface="Meiryo UI" pitchFamily="50" charset="-128"/>
              </a:rPr>
              <a:t>　</a:t>
            </a:r>
            <a:endParaRPr lang="en-US" altLang="ja-JP" sz="1200" b="1" dirty="0">
              <a:solidFill>
                <a:schemeClr val="tx1"/>
              </a:solidFill>
              <a:latin typeface="メイリオ" panose="020B0604030504040204" pitchFamily="50" charset="-128"/>
              <a:ea typeface="メイリオ" panose="020B0604030504040204" pitchFamily="50" charset="-128"/>
              <a:cs typeface="Meiryo UI" pitchFamily="50" charset="-128"/>
            </a:endParaRPr>
          </a:p>
          <a:p>
            <a:r>
              <a:rPr lang="ja-JP" altLang="en-US" sz="1200" b="1" dirty="0">
                <a:solidFill>
                  <a:schemeClr val="tx1"/>
                </a:solidFill>
                <a:latin typeface="メイリオ" panose="020B0604030504040204" pitchFamily="50" charset="-128"/>
                <a:ea typeface="メイリオ" panose="020B0604030504040204" pitchFamily="50" charset="-128"/>
                <a:cs typeface="Meiryo UI" pitchFamily="50" charset="-128"/>
              </a:rPr>
              <a:t>外国人患者の医療費未収金対応について、これまでに「民間団体等が実施している研修・通信講座等を受講」もしくは「外部講師を招いて院内研修を開催」しているか。</a:t>
            </a:r>
            <a:endParaRPr lang="en-US" altLang="ja-JP" sz="1200" b="1" dirty="0">
              <a:solidFill>
                <a:schemeClr val="tx1"/>
              </a:solidFill>
              <a:latin typeface="メイリオ" panose="020B0604030504040204" pitchFamily="50" charset="-128"/>
              <a:ea typeface="メイリオ" panose="020B0604030504040204" pitchFamily="50" charset="-128"/>
              <a:cs typeface="Meiryo UI" pitchFamily="50" charset="-128"/>
            </a:endParaRPr>
          </a:p>
        </p:txBody>
      </p:sp>
      <p:sp>
        <p:nvSpPr>
          <p:cNvPr id="23" name="テキスト ボックス 1">
            <a:extLst>
              <a:ext uri="{FF2B5EF4-FFF2-40B4-BE49-F238E27FC236}">
                <a16:creationId xmlns:a16="http://schemas.microsoft.com/office/drawing/2014/main" id="{E51B3C68-9804-4DEF-A238-2E952D651E84}"/>
              </a:ext>
            </a:extLst>
          </p:cNvPr>
          <p:cNvSpPr txBox="1"/>
          <p:nvPr/>
        </p:nvSpPr>
        <p:spPr>
          <a:xfrm>
            <a:off x="8007149" y="1379246"/>
            <a:ext cx="936843" cy="41980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altLang="ja-JP" sz="1000" dirty="0">
                <a:latin typeface="+mj-ea"/>
                <a:ea typeface="+mj-ea"/>
              </a:rPr>
              <a:t>【</a:t>
            </a:r>
            <a:r>
              <a:rPr lang="en-US" altLang="ja-JP" sz="1000" dirty="0">
                <a:latin typeface="メイリオ" pitchFamily="50" charset="-128"/>
                <a:ea typeface="メイリオ" pitchFamily="50" charset="-128"/>
              </a:rPr>
              <a:t>n=285</a:t>
            </a:r>
            <a:r>
              <a:rPr lang="en-US" altLang="ja-JP" sz="1000" dirty="0">
                <a:latin typeface="+mj-ea"/>
                <a:ea typeface="+mj-ea"/>
              </a:rPr>
              <a:t>】</a:t>
            </a:r>
          </a:p>
          <a:p>
            <a:endParaRPr lang="en-US" altLang="ja-JP" sz="1050" dirty="0"/>
          </a:p>
          <a:p>
            <a:endParaRPr lang="ja-JP" altLang="en-US" sz="1050" dirty="0"/>
          </a:p>
        </p:txBody>
      </p:sp>
      <p:sp>
        <p:nvSpPr>
          <p:cNvPr id="12" name="正方形/長方形 11">
            <a:extLst>
              <a:ext uri="{FF2B5EF4-FFF2-40B4-BE49-F238E27FC236}">
                <a16:creationId xmlns:a16="http://schemas.microsoft.com/office/drawing/2014/main" id="{550AED6D-0F8B-4198-B8C7-8227BC3FDC86}"/>
              </a:ext>
            </a:extLst>
          </p:cNvPr>
          <p:cNvSpPr/>
          <p:nvPr/>
        </p:nvSpPr>
        <p:spPr>
          <a:xfrm>
            <a:off x="196083" y="4574729"/>
            <a:ext cx="9144000" cy="31983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200" b="1" dirty="0">
                <a:solidFill>
                  <a:schemeClr val="tx1"/>
                </a:solidFill>
                <a:latin typeface="メイリオ" panose="020B0604030504040204" pitchFamily="50" charset="-128"/>
                <a:ea typeface="メイリオ" panose="020B0604030504040204" pitchFamily="50" charset="-128"/>
                <a:cs typeface="Meiryo UI" pitchFamily="50" charset="-128"/>
              </a:rPr>
              <a:t>今後、大阪府内の医療機関スタッフを対象とした外国人患者の未収金対応にかかる研修が行われる場合、参加を希望するか。</a:t>
            </a:r>
            <a:endParaRPr lang="en-US" altLang="ja-JP" b="1" dirty="0">
              <a:solidFill>
                <a:schemeClr val="tx1"/>
              </a:solidFill>
              <a:latin typeface="メイリオ" panose="020B0604030504040204" pitchFamily="50" charset="-128"/>
              <a:ea typeface="メイリオ" panose="020B0604030504040204" pitchFamily="50" charset="-128"/>
              <a:cs typeface="Meiryo UI" pitchFamily="50" charset="-128"/>
            </a:endParaRPr>
          </a:p>
        </p:txBody>
      </p:sp>
      <p:graphicFrame>
        <p:nvGraphicFramePr>
          <p:cNvPr id="11" name="グラフ 10">
            <a:extLst>
              <a:ext uri="{FF2B5EF4-FFF2-40B4-BE49-F238E27FC236}">
                <a16:creationId xmlns:a16="http://schemas.microsoft.com/office/drawing/2014/main" id="{FAEB244C-39EE-4924-8FA3-B0A161ACB9DD}"/>
              </a:ext>
            </a:extLst>
          </p:cNvPr>
          <p:cNvGraphicFramePr/>
          <p:nvPr>
            <p:extLst>
              <p:ext uri="{D42A27DB-BD31-4B8C-83A1-F6EECF244321}">
                <p14:modId xmlns:p14="http://schemas.microsoft.com/office/powerpoint/2010/main" val="1561344447"/>
              </p:ext>
            </p:extLst>
          </p:nvPr>
        </p:nvGraphicFramePr>
        <p:xfrm>
          <a:off x="514677" y="5063190"/>
          <a:ext cx="8281206" cy="1459175"/>
        </p:xfrm>
        <a:graphic>
          <a:graphicData uri="http://schemas.openxmlformats.org/drawingml/2006/chart">
            <c:chart xmlns:c="http://schemas.openxmlformats.org/drawingml/2006/chart" xmlns:r="http://schemas.openxmlformats.org/officeDocument/2006/relationships" r:id="rId3"/>
          </a:graphicData>
        </a:graphic>
      </p:graphicFrame>
      <p:sp>
        <p:nvSpPr>
          <p:cNvPr id="17" name="テキスト ボックス 1">
            <a:extLst>
              <a:ext uri="{FF2B5EF4-FFF2-40B4-BE49-F238E27FC236}">
                <a16:creationId xmlns:a16="http://schemas.microsoft.com/office/drawing/2014/main" id="{66FD5DCC-87FF-4EB1-9B49-E6A62CD3891E}"/>
              </a:ext>
            </a:extLst>
          </p:cNvPr>
          <p:cNvSpPr txBox="1"/>
          <p:nvPr/>
        </p:nvSpPr>
        <p:spPr>
          <a:xfrm>
            <a:off x="8047602" y="4775922"/>
            <a:ext cx="936843" cy="41980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altLang="ja-JP" sz="1000" dirty="0">
                <a:latin typeface="+mj-ea"/>
                <a:ea typeface="+mj-ea"/>
              </a:rPr>
              <a:t>【</a:t>
            </a:r>
            <a:r>
              <a:rPr lang="en-US" altLang="ja-JP" sz="1000" dirty="0">
                <a:latin typeface="メイリオ" pitchFamily="50" charset="-128"/>
                <a:ea typeface="メイリオ" pitchFamily="50" charset="-128"/>
              </a:rPr>
              <a:t>n=285</a:t>
            </a:r>
            <a:r>
              <a:rPr lang="en-US" altLang="ja-JP" sz="1000" dirty="0">
                <a:latin typeface="+mj-ea"/>
                <a:ea typeface="+mj-ea"/>
              </a:rPr>
              <a:t>】</a:t>
            </a:r>
          </a:p>
          <a:p>
            <a:endParaRPr lang="en-US" altLang="ja-JP" sz="1050" dirty="0"/>
          </a:p>
          <a:p>
            <a:endParaRPr lang="ja-JP" altLang="en-US" sz="1050" dirty="0"/>
          </a:p>
        </p:txBody>
      </p:sp>
      <p:sp>
        <p:nvSpPr>
          <p:cNvPr id="19" name="角丸四角形 16">
            <a:extLst>
              <a:ext uri="{FF2B5EF4-FFF2-40B4-BE49-F238E27FC236}">
                <a16:creationId xmlns:a16="http://schemas.microsoft.com/office/drawing/2014/main" id="{E1F79DD2-00A8-4263-8627-D57A96611E67}"/>
              </a:ext>
            </a:extLst>
          </p:cNvPr>
          <p:cNvSpPr/>
          <p:nvPr/>
        </p:nvSpPr>
        <p:spPr>
          <a:xfrm>
            <a:off x="628118" y="3248358"/>
            <a:ext cx="8054324" cy="1081241"/>
          </a:xfrm>
          <a:prstGeom prst="roundRect">
            <a:avLst>
              <a:gd name="adj" fmla="val 8340"/>
            </a:avLst>
          </a:prstGeom>
          <a:noFill/>
          <a:ln w="22225"/>
        </p:spPr>
        <p:style>
          <a:lnRef idx="2">
            <a:schemeClr val="accent1"/>
          </a:lnRef>
          <a:fillRef idx="1">
            <a:schemeClr val="lt1"/>
          </a:fillRef>
          <a:effectRef idx="0">
            <a:schemeClr val="accent1"/>
          </a:effectRef>
          <a:fontRef idx="minor">
            <a:schemeClr val="dk1"/>
          </a:fontRef>
        </p:style>
        <p:txBody>
          <a:bodyPr rtlCol="0" anchor="t" anchorCtr="0"/>
          <a:lstStyle/>
          <a:p>
            <a:r>
              <a:rPr kumimoji="1" lang="ja-JP" altLang="en-US" sz="1050" dirty="0">
                <a:solidFill>
                  <a:schemeClr val="tx1"/>
                </a:solidFill>
                <a:latin typeface="メイリオ" panose="020B0604030504040204" pitchFamily="50" charset="-128"/>
                <a:ea typeface="メイリオ" panose="020B0604030504040204" pitchFamily="50" charset="-128"/>
              </a:rPr>
              <a:t>＜受講・開催している場合の具体的な研修等の内容＞</a:t>
            </a:r>
            <a:endParaRPr kumimoji="1" lang="en-US" altLang="ja-JP" sz="1050" dirty="0">
              <a:solidFill>
                <a:schemeClr val="tx1"/>
              </a:solidFill>
              <a:latin typeface="メイリオ" panose="020B0604030504040204" pitchFamily="50" charset="-128"/>
              <a:ea typeface="メイリオ" panose="020B0604030504040204" pitchFamily="50" charset="-128"/>
            </a:endParaRPr>
          </a:p>
          <a:p>
            <a:r>
              <a:rPr kumimoji="1" lang="ja-JP" altLang="en-US" sz="1050" dirty="0">
                <a:solidFill>
                  <a:schemeClr val="tx1"/>
                </a:solidFill>
                <a:latin typeface="メイリオ" panose="020B0604030504040204" pitchFamily="50" charset="-128"/>
                <a:ea typeface="メイリオ" panose="020B0604030504040204" pitchFamily="50" charset="-128"/>
              </a:rPr>
              <a:t>　・外国人患者受入れ医療コーディネーター養成研修の受講</a:t>
            </a:r>
            <a:endParaRPr kumimoji="1" lang="en-US" altLang="ja-JP" sz="1050" dirty="0">
              <a:solidFill>
                <a:schemeClr val="tx1"/>
              </a:solidFill>
              <a:latin typeface="メイリオ" panose="020B0604030504040204" pitchFamily="50" charset="-128"/>
              <a:ea typeface="メイリオ" panose="020B0604030504040204" pitchFamily="50" charset="-128"/>
            </a:endParaRPr>
          </a:p>
          <a:p>
            <a:r>
              <a:rPr kumimoji="1" lang="ja-JP" altLang="en-US" sz="1050" dirty="0">
                <a:solidFill>
                  <a:schemeClr val="tx1"/>
                </a:solidFill>
                <a:latin typeface="メイリオ" panose="020B0604030504040204" pitchFamily="50" charset="-128"/>
                <a:ea typeface="メイリオ" panose="020B0604030504040204" pitchFamily="50" charset="-128"/>
              </a:rPr>
              <a:t>　・外部企業による講座の受講</a:t>
            </a:r>
            <a:endParaRPr kumimoji="1" lang="en-US" altLang="ja-JP" sz="1050" dirty="0">
              <a:solidFill>
                <a:schemeClr val="tx1"/>
              </a:solidFill>
              <a:latin typeface="メイリオ" panose="020B0604030504040204" pitchFamily="50" charset="-128"/>
              <a:ea typeface="メイリオ" panose="020B0604030504040204" pitchFamily="50" charset="-128"/>
            </a:endParaRPr>
          </a:p>
          <a:p>
            <a:r>
              <a:rPr kumimoji="1" lang="ja-JP" altLang="en-US" sz="1050" dirty="0">
                <a:solidFill>
                  <a:schemeClr val="tx1"/>
                </a:solidFill>
                <a:latin typeface="メイリオ" panose="020B0604030504040204" pitchFamily="50" charset="-128"/>
                <a:ea typeface="メイリオ" panose="020B0604030504040204" pitchFamily="50" charset="-128"/>
              </a:rPr>
              <a:t>　・国際臨床医学会での発表の聴講</a:t>
            </a:r>
            <a:endParaRPr kumimoji="1" lang="en-US" altLang="ja-JP" sz="1050" dirty="0">
              <a:solidFill>
                <a:schemeClr val="tx1"/>
              </a:solidFill>
              <a:latin typeface="メイリオ" panose="020B0604030504040204" pitchFamily="50" charset="-128"/>
              <a:ea typeface="メイリオ" panose="020B0604030504040204" pitchFamily="50" charset="-128"/>
            </a:endParaRPr>
          </a:p>
          <a:p>
            <a:r>
              <a:rPr kumimoji="1" lang="ja-JP" altLang="en-US" sz="1050" dirty="0">
                <a:solidFill>
                  <a:schemeClr val="tx1"/>
                </a:solidFill>
                <a:latin typeface="メイリオ" panose="020B0604030504040204" pitchFamily="50" charset="-128"/>
                <a:ea typeface="メイリオ" panose="020B0604030504040204" pitchFamily="50" charset="-128"/>
              </a:rPr>
              <a:t>　・グループ病院本部主催「未収金勉強会」月１回開催</a:t>
            </a:r>
          </a:p>
          <a:p>
            <a:r>
              <a:rPr kumimoji="1" lang="ja-JP" altLang="en-US" sz="1050" dirty="0">
                <a:solidFill>
                  <a:schemeClr val="tx1"/>
                </a:solidFill>
                <a:latin typeface="メイリオ" panose="020B0604030504040204" pitchFamily="50" charset="-128"/>
                <a:ea typeface="メイリオ" panose="020B0604030504040204" pitchFamily="50" charset="-128"/>
              </a:rPr>
              <a:t>　・他院の体制紹介や事例紹介（海外民間保険の請求対応に関する事例紹介、未収金防止のための事務手続きなど）</a:t>
            </a:r>
          </a:p>
          <a:p>
            <a:endParaRPr kumimoji="1" lang="en-US" altLang="ja-JP" sz="1400" dirty="0">
              <a:solidFill>
                <a:schemeClr val="tx1"/>
              </a:solidFill>
              <a:latin typeface="メイリオ" panose="020B0604030504040204" pitchFamily="50" charset="-128"/>
              <a:ea typeface="メイリオ" panose="020B0604030504040204" pitchFamily="50" charset="-128"/>
            </a:endParaRPr>
          </a:p>
        </p:txBody>
      </p:sp>
      <p:sp>
        <p:nvSpPr>
          <p:cNvPr id="14" name="スライド番号プレースホルダ 10">
            <a:extLst>
              <a:ext uri="{FF2B5EF4-FFF2-40B4-BE49-F238E27FC236}">
                <a16:creationId xmlns:a16="http://schemas.microsoft.com/office/drawing/2014/main" id="{0372BE02-8B8B-40E6-9EEA-560E99AC97A1}"/>
              </a:ext>
            </a:extLst>
          </p:cNvPr>
          <p:cNvSpPr>
            <a:spLocks noGrp="1"/>
          </p:cNvSpPr>
          <p:nvPr>
            <p:ph type="sldNum" sz="quarter" idx="12"/>
          </p:nvPr>
        </p:nvSpPr>
        <p:spPr>
          <a:xfrm>
            <a:off x="7086600" y="6492875"/>
            <a:ext cx="2057400" cy="365125"/>
          </a:xfrm>
        </p:spPr>
        <p:txBody>
          <a:bodyPr/>
          <a:lstStyle/>
          <a:p>
            <a:fld id="{73FD58CE-C183-4EA5-9193-BF140682B6D5}" type="slidenum">
              <a:rPr kumimoji="1" lang="ja-JP" altLang="en-US" sz="2000" smtClean="0"/>
              <a:pPr/>
              <a:t>19</a:t>
            </a:fld>
            <a:endParaRPr kumimoji="1" lang="ja-JP" altLang="en-US" sz="2000" dirty="0"/>
          </a:p>
        </p:txBody>
      </p:sp>
      <p:graphicFrame>
        <p:nvGraphicFramePr>
          <p:cNvPr id="15" name="グラフ 14">
            <a:extLst>
              <a:ext uri="{FF2B5EF4-FFF2-40B4-BE49-F238E27FC236}">
                <a16:creationId xmlns:a16="http://schemas.microsoft.com/office/drawing/2014/main" id="{3A068F25-3671-4F7A-812A-A28D760F376D}"/>
              </a:ext>
            </a:extLst>
          </p:cNvPr>
          <p:cNvGraphicFramePr/>
          <p:nvPr>
            <p:extLst>
              <p:ext uri="{D42A27DB-BD31-4B8C-83A1-F6EECF244321}">
                <p14:modId xmlns:p14="http://schemas.microsoft.com/office/powerpoint/2010/main" val="3598614710"/>
              </p:ext>
            </p:extLst>
          </p:nvPr>
        </p:nvGraphicFramePr>
        <p:xfrm>
          <a:off x="514677" y="1655826"/>
          <a:ext cx="8281206" cy="1459175"/>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4373853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F89EFA9E-E5F0-435C-80A9-117544228A48}"/>
              </a:ext>
            </a:extLst>
          </p:cNvPr>
          <p:cNvSpPr/>
          <p:nvPr/>
        </p:nvSpPr>
        <p:spPr>
          <a:xfrm>
            <a:off x="0" y="759382"/>
            <a:ext cx="9144000" cy="66436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 name="正方形/長方形 6">
            <a:extLst>
              <a:ext uri="{FF2B5EF4-FFF2-40B4-BE49-F238E27FC236}">
                <a16:creationId xmlns:a16="http://schemas.microsoft.com/office/drawing/2014/main" id="{6DFB86C5-76CB-41F9-BF51-74191C2A378A}"/>
              </a:ext>
            </a:extLst>
          </p:cNvPr>
          <p:cNvSpPr/>
          <p:nvPr/>
        </p:nvSpPr>
        <p:spPr>
          <a:xfrm>
            <a:off x="113008" y="893346"/>
            <a:ext cx="7143750" cy="4452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400" b="1" dirty="0">
                <a:solidFill>
                  <a:schemeClr val="bg1"/>
                </a:solidFill>
                <a:latin typeface="メイリオ" panose="020B0604030504040204" pitchFamily="50" charset="-128"/>
                <a:ea typeface="メイリオ" panose="020B0604030504040204" pitchFamily="50" charset="-128"/>
              </a:rPr>
              <a:t>１　調査の目的</a:t>
            </a:r>
          </a:p>
        </p:txBody>
      </p:sp>
      <p:sp>
        <p:nvSpPr>
          <p:cNvPr id="38" name="正方形/長方形 37">
            <a:extLst>
              <a:ext uri="{FF2B5EF4-FFF2-40B4-BE49-F238E27FC236}">
                <a16:creationId xmlns:a16="http://schemas.microsoft.com/office/drawing/2014/main" id="{0F3F3B7A-67BD-45B4-B3A1-14AB6745CA3D}"/>
              </a:ext>
            </a:extLst>
          </p:cNvPr>
          <p:cNvSpPr/>
          <p:nvPr/>
        </p:nvSpPr>
        <p:spPr>
          <a:xfrm>
            <a:off x="375901" y="1585436"/>
            <a:ext cx="8601076" cy="49268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600" dirty="0">
                <a:solidFill>
                  <a:schemeClr val="tx1"/>
                </a:solidFill>
                <a:latin typeface="メイリオ" panose="020B0604030504040204" pitchFamily="50" charset="-128"/>
                <a:ea typeface="メイリオ" panose="020B0604030504040204" pitchFamily="50" charset="-128"/>
              </a:rPr>
              <a:t>　</a:t>
            </a:r>
            <a:endParaRPr kumimoji="1" lang="ja-JP" altLang="en-US" sz="1100" dirty="0">
              <a:solidFill>
                <a:schemeClr val="tx1"/>
              </a:solidFill>
              <a:latin typeface="メイリオ" panose="020B0604030504040204" pitchFamily="50" charset="-128"/>
              <a:ea typeface="メイリオ" panose="020B0604030504040204" pitchFamily="50" charset="-128"/>
            </a:endParaRPr>
          </a:p>
        </p:txBody>
      </p:sp>
      <p:sp>
        <p:nvSpPr>
          <p:cNvPr id="10" name="正方形/長方形 9">
            <a:extLst>
              <a:ext uri="{FF2B5EF4-FFF2-40B4-BE49-F238E27FC236}">
                <a16:creationId xmlns:a16="http://schemas.microsoft.com/office/drawing/2014/main" id="{457CBB43-324B-4781-905F-031FBC1BAB6E}"/>
              </a:ext>
            </a:extLst>
          </p:cNvPr>
          <p:cNvSpPr/>
          <p:nvPr/>
        </p:nvSpPr>
        <p:spPr>
          <a:xfrm>
            <a:off x="375901" y="3094178"/>
            <a:ext cx="2848313" cy="38576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600" dirty="0">
                <a:solidFill>
                  <a:schemeClr val="tx1"/>
                </a:solidFill>
                <a:latin typeface="メイリオ" panose="020B0604030504040204" pitchFamily="50" charset="-128"/>
                <a:ea typeface="メイリオ" panose="020B0604030504040204" pitchFamily="50" charset="-128"/>
              </a:rPr>
              <a:t>　</a:t>
            </a:r>
            <a:endParaRPr kumimoji="1" lang="ja-JP" altLang="en-US" sz="1100" dirty="0">
              <a:solidFill>
                <a:schemeClr val="tx1"/>
              </a:solidFill>
              <a:latin typeface="メイリオ" panose="020B0604030504040204" pitchFamily="50" charset="-128"/>
              <a:ea typeface="メイリオ" panose="020B0604030504040204" pitchFamily="50" charset="-128"/>
            </a:endParaRPr>
          </a:p>
        </p:txBody>
      </p:sp>
      <p:sp>
        <p:nvSpPr>
          <p:cNvPr id="2" name="正方形/長方形 1"/>
          <p:cNvSpPr/>
          <p:nvPr/>
        </p:nvSpPr>
        <p:spPr>
          <a:xfrm>
            <a:off x="0" y="119004"/>
            <a:ext cx="2698176" cy="523220"/>
          </a:xfrm>
          <a:prstGeom prst="rect">
            <a:avLst/>
          </a:prstGeom>
        </p:spPr>
        <p:txBody>
          <a:bodyPr wrap="none">
            <a:spAutoFit/>
          </a:bodyPr>
          <a:lstStyle/>
          <a:p>
            <a:pPr algn="ctr"/>
            <a:r>
              <a:rPr kumimoji="1" lang="en-US" altLang="ja-JP" sz="2800" b="1" dirty="0">
                <a:latin typeface="メイリオ" panose="020B0604030504040204" pitchFamily="50" charset="-128"/>
                <a:ea typeface="メイリオ" panose="020B0604030504040204" pitchFamily="50" charset="-128"/>
              </a:rPr>
              <a:t>Ⅰ</a:t>
            </a:r>
            <a:r>
              <a:rPr kumimoji="1" lang="ja-JP" altLang="en-US" sz="2800" b="1" dirty="0">
                <a:latin typeface="メイリオ" panose="020B0604030504040204" pitchFamily="50" charset="-128"/>
                <a:ea typeface="メイリオ" panose="020B0604030504040204" pitchFamily="50" charset="-128"/>
              </a:rPr>
              <a:t>　調査の概要</a:t>
            </a:r>
          </a:p>
        </p:txBody>
      </p:sp>
      <p:graphicFrame>
        <p:nvGraphicFramePr>
          <p:cNvPr id="8" name="グラフ 7">
            <a:extLst>
              <a:ext uri="{FF2B5EF4-FFF2-40B4-BE49-F238E27FC236}">
                <a16:creationId xmlns:a16="http://schemas.microsoft.com/office/drawing/2014/main" id="{B7CBA507-F247-4508-B365-B9E58F4BCB53}"/>
              </a:ext>
            </a:extLst>
          </p:cNvPr>
          <p:cNvGraphicFramePr/>
          <p:nvPr>
            <p:extLst>
              <p:ext uri="{D42A27DB-BD31-4B8C-83A1-F6EECF244321}">
                <p14:modId xmlns:p14="http://schemas.microsoft.com/office/powerpoint/2010/main" val="2218463571"/>
              </p:ext>
            </p:extLst>
          </p:nvPr>
        </p:nvGraphicFramePr>
        <p:xfrm>
          <a:off x="3501763" y="2864977"/>
          <a:ext cx="5502222" cy="3127905"/>
        </p:xfrm>
        <a:graphic>
          <a:graphicData uri="http://schemas.openxmlformats.org/drawingml/2006/chart">
            <c:chart xmlns:c="http://schemas.openxmlformats.org/drawingml/2006/chart" xmlns:r="http://schemas.openxmlformats.org/officeDocument/2006/relationships" r:id="rId3"/>
          </a:graphicData>
        </a:graphic>
      </p:graphicFrame>
      <p:sp>
        <p:nvSpPr>
          <p:cNvPr id="15" name="正方形/長方形 14">
            <a:extLst>
              <a:ext uri="{FF2B5EF4-FFF2-40B4-BE49-F238E27FC236}">
                <a16:creationId xmlns:a16="http://schemas.microsoft.com/office/drawing/2014/main" id="{14A30CF2-AE3C-4CF2-9157-4DB14E5D02C0}"/>
              </a:ext>
            </a:extLst>
          </p:cNvPr>
          <p:cNvSpPr/>
          <p:nvPr/>
        </p:nvSpPr>
        <p:spPr>
          <a:xfrm>
            <a:off x="113007" y="1496826"/>
            <a:ext cx="8890977" cy="1246495"/>
          </a:xfrm>
          <a:prstGeom prst="rect">
            <a:avLst/>
          </a:prstGeom>
        </p:spPr>
        <p:txBody>
          <a:bodyPr wrap="square" anchor="ctr">
            <a:spAutoFit/>
          </a:bodyPr>
          <a:lstStyle/>
          <a:p>
            <a:pPr>
              <a:lnSpc>
                <a:spcPts val="1800"/>
              </a:lnSpc>
            </a:pPr>
            <a:r>
              <a:rPr lang="ja-JP" altLang="en-US" sz="1400" dirty="0">
                <a:latin typeface="メイリオ" panose="020B0604030504040204" pitchFamily="50" charset="-128"/>
                <a:ea typeface="メイリオ" panose="020B0604030504040204" pitchFamily="50" charset="-128"/>
              </a:rPr>
              <a:t>　大阪観光局の発表によると、</a:t>
            </a:r>
            <a:r>
              <a:rPr lang="en-US" altLang="ja-JP" sz="1400" dirty="0">
                <a:latin typeface="メイリオ" panose="020B0604030504040204" pitchFamily="50" charset="-128"/>
                <a:ea typeface="メイリオ" panose="020B0604030504040204" pitchFamily="50" charset="-128"/>
              </a:rPr>
              <a:t>2025</a:t>
            </a:r>
            <a:r>
              <a:rPr lang="ja-JP" altLang="en-US" sz="1400" dirty="0">
                <a:latin typeface="メイリオ" panose="020B0604030504040204" pitchFamily="50" charset="-128"/>
                <a:ea typeface="メイリオ" panose="020B0604030504040204" pitchFamily="50" charset="-128"/>
              </a:rPr>
              <a:t>年の年間（</a:t>
            </a:r>
            <a:r>
              <a:rPr lang="en-US" altLang="ja-JP" sz="1400" dirty="0">
                <a:latin typeface="メイリオ" panose="020B0604030504040204" pitchFamily="50" charset="-128"/>
                <a:ea typeface="メイリオ" panose="020B0604030504040204" pitchFamily="50" charset="-128"/>
              </a:rPr>
              <a:t>1</a:t>
            </a:r>
            <a:r>
              <a:rPr lang="ja-JP" altLang="en-US" sz="1400" dirty="0">
                <a:latin typeface="メイリオ" panose="020B0604030504040204" pitchFamily="50" charset="-128"/>
                <a:ea typeface="メイリオ" panose="020B0604030504040204" pitchFamily="50" charset="-128"/>
              </a:rPr>
              <a:t>～</a:t>
            </a:r>
            <a:r>
              <a:rPr lang="en-US" altLang="ja-JP" sz="1400" dirty="0">
                <a:latin typeface="メイリオ" panose="020B0604030504040204" pitchFamily="50" charset="-128"/>
                <a:ea typeface="メイリオ" panose="020B0604030504040204" pitchFamily="50" charset="-128"/>
              </a:rPr>
              <a:t>12</a:t>
            </a:r>
            <a:r>
              <a:rPr lang="ja-JP" altLang="en-US" sz="1400" dirty="0">
                <a:latin typeface="メイリオ" panose="020B0604030504040204" pitchFamily="50" charset="-128"/>
                <a:ea typeface="メイリオ" panose="020B0604030504040204" pitchFamily="50" charset="-128"/>
              </a:rPr>
              <a:t>月）の来阪インバウンド数（推計値）は、過去最高の</a:t>
            </a:r>
            <a:r>
              <a:rPr lang="en-US" altLang="ja-JP" sz="1400" dirty="0">
                <a:latin typeface="メイリオ" panose="020B0604030504040204" pitchFamily="50" charset="-128"/>
                <a:ea typeface="メイリオ" panose="020B0604030504040204" pitchFamily="50" charset="-128"/>
              </a:rPr>
              <a:t>1,760</a:t>
            </a:r>
            <a:r>
              <a:rPr lang="ja-JP" altLang="en-US" sz="1400" dirty="0">
                <a:latin typeface="メイリオ" panose="020B0604030504040204" pitchFamily="50" charset="-128"/>
                <a:ea typeface="メイリオ" panose="020B0604030504040204" pitchFamily="50" charset="-128"/>
              </a:rPr>
              <a:t>万</a:t>
            </a:r>
            <a:r>
              <a:rPr lang="en-US" altLang="ja-JP" sz="1400" dirty="0">
                <a:latin typeface="メイリオ" panose="020B0604030504040204" pitchFamily="50" charset="-128"/>
                <a:ea typeface="メイリオ" panose="020B0604030504040204" pitchFamily="50" charset="-128"/>
              </a:rPr>
              <a:t>4,000</a:t>
            </a:r>
            <a:r>
              <a:rPr lang="ja-JP" altLang="en-US" sz="1400" dirty="0">
                <a:latin typeface="メイリオ" panose="020B0604030504040204" pitchFamily="50" charset="-128"/>
                <a:ea typeface="メイリオ" panose="020B0604030504040204" pitchFamily="50" charset="-128"/>
              </a:rPr>
              <a:t>人（前年比</a:t>
            </a:r>
            <a:r>
              <a:rPr lang="en-US" altLang="ja-JP" sz="1400" dirty="0">
                <a:latin typeface="メイリオ" panose="020B0604030504040204" pitchFamily="50" charset="-128"/>
                <a:ea typeface="メイリオ" panose="020B0604030504040204" pitchFamily="50" charset="-128"/>
              </a:rPr>
              <a:t>21</a:t>
            </a:r>
            <a:r>
              <a:rPr lang="ja-JP" altLang="en-US" sz="1400" dirty="0">
                <a:latin typeface="メイリオ" panose="020B0604030504040204" pitchFamily="50" charset="-128"/>
                <a:ea typeface="メイリオ" panose="020B0604030504040204" pitchFamily="50" charset="-128"/>
              </a:rPr>
              <a:t>％増）だったと発表した。国・地域別では、中国は</a:t>
            </a:r>
            <a:r>
              <a:rPr lang="en-US" altLang="ja-JP" sz="1400" dirty="0">
                <a:latin typeface="メイリオ" panose="020B0604030504040204" pitchFamily="50" charset="-128"/>
                <a:ea typeface="メイリオ" panose="020B0604030504040204" pitchFamily="50" charset="-128"/>
              </a:rPr>
              <a:t>2025</a:t>
            </a:r>
            <a:r>
              <a:rPr lang="ja-JP" altLang="en-US" sz="1400" dirty="0">
                <a:latin typeface="メイリオ" panose="020B0604030504040204" pitchFamily="50" charset="-128"/>
                <a:ea typeface="メイリオ" panose="020B0604030504040204" pitchFamily="50" charset="-128"/>
              </a:rPr>
              <a:t>年</a:t>
            </a:r>
            <a:r>
              <a:rPr lang="en-US" altLang="ja-JP" sz="1400" dirty="0">
                <a:latin typeface="メイリオ" panose="020B0604030504040204" pitchFamily="50" charset="-128"/>
                <a:ea typeface="メイリオ" panose="020B0604030504040204" pitchFamily="50" charset="-128"/>
              </a:rPr>
              <a:t>12</a:t>
            </a:r>
            <a:r>
              <a:rPr lang="ja-JP" altLang="en-US" sz="1400" dirty="0">
                <a:latin typeface="メイリオ" panose="020B0604030504040204" pitchFamily="50" charset="-128"/>
                <a:ea typeface="メイリオ" panose="020B0604030504040204" pitchFamily="50" charset="-128"/>
              </a:rPr>
              <a:t>月度に</a:t>
            </a:r>
            <a:r>
              <a:rPr lang="en-US" altLang="ja-JP" sz="1400" dirty="0">
                <a:latin typeface="メイリオ" panose="020B0604030504040204" pitchFamily="50" charset="-128"/>
                <a:ea typeface="メイリオ" panose="020B0604030504040204" pitchFamily="50" charset="-128"/>
              </a:rPr>
              <a:t>17</a:t>
            </a:r>
            <a:r>
              <a:rPr lang="ja-JP" altLang="en-US" sz="1400" dirty="0">
                <a:latin typeface="メイリオ" panose="020B0604030504040204" pitchFamily="50" charset="-128"/>
                <a:ea typeface="メイリオ" panose="020B0604030504040204" pitchFamily="50" charset="-128"/>
              </a:rPr>
              <a:t>万</a:t>
            </a:r>
            <a:r>
              <a:rPr lang="en-US" altLang="ja-JP" sz="1400" dirty="0">
                <a:latin typeface="メイリオ" panose="020B0604030504040204" pitchFamily="50" charset="-128"/>
                <a:ea typeface="メイリオ" panose="020B0604030504040204" pitchFamily="50" charset="-128"/>
              </a:rPr>
              <a:t>6,000</a:t>
            </a:r>
            <a:r>
              <a:rPr lang="ja-JP" altLang="en-US" sz="1400" dirty="0">
                <a:latin typeface="メイリオ" panose="020B0604030504040204" pitchFamily="50" charset="-128"/>
                <a:ea typeface="メイリオ" panose="020B0604030504040204" pitchFamily="50" charset="-128"/>
              </a:rPr>
              <a:t>人（</a:t>
            </a:r>
            <a:r>
              <a:rPr lang="en-US" altLang="ja-JP" sz="1400" dirty="0">
                <a:latin typeface="メイリオ" panose="020B0604030504040204" pitchFamily="50" charset="-128"/>
                <a:ea typeface="メイリオ" panose="020B0604030504040204" pitchFamily="50" charset="-128"/>
              </a:rPr>
              <a:t>45</a:t>
            </a:r>
            <a:r>
              <a:rPr lang="ja-JP" altLang="en-US" sz="1400" dirty="0">
                <a:latin typeface="メイリオ" panose="020B0604030504040204" pitchFamily="50" charset="-128"/>
                <a:ea typeface="メイリオ" panose="020B0604030504040204" pitchFamily="50" charset="-128"/>
              </a:rPr>
              <a:t>％減）となったが、年間ベースでは</a:t>
            </a:r>
            <a:r>
              <a:rPr lang="en-US" altLang="ja-JP" sz="1400" dirty="0">
                <a:latin typeface="メイリオ" panose="020B0604030504040204" pitchFamily="50" charset="-128"/>
                <a:ea typeface="メイリオ" panose="020B0604030504040204" pitchFamily="50" charset="-128"/>
              </a:rPr>
              <a:t>522</a:t>
            </a:r>
            <a:r>
              <a:rPr lang="ja-JP" altLang="en-US" sz="1400" dirty="0">
                <a:latin typeface="メイリオ" panose="020B0604030504040204" pitchFamily="50" charset="-128"/>
                <a:ea typeface="メイリオ" panose="020B0604030504040204" pitchFamily="50" charset="-128"/>
              </a:rPr>
              <a:t>万</a:t>
            </a:r>
            <a:r>
              <a:rPr lang="en-US" altLang="ja-JP" sz="1400" dirty="0">
                <a:latin typeface="メイリオ" panose="020B0604030504040204" pitchFamily="50" charset="-128"/>
                <a:ea typeface="メイリオ" panose="020B0604030504040204" pitchFamily="50" charset="-128"/>
              </a:rPr>
              <a:t>5,000</a:t>
            </a:r>
            <a:r>
              <a:rPr lang="ja-JP" altLang="en-US" sz="1400" dirty="0">
                <a:latin typeface="メイリオ" panose="020B0604030504040204" pitchFamily="50" charset="-128"/>
                <a:ea typeface="メイリオ" panose="020B0604030504040204" pitchFamily="50" charset="-128"/>
              </a:rPr>
              <a:t>人（</a:t>
            </a:r>
            <a:r>
              <a:rPr lang="en-US" altLang="ja-JP" sz="1400" dirty="0">
                <a:latin typeface="メイリオ" panose="020B0604030504040204" pitchFamily="50" charset="-128"/>
                <a:ea typeface="メイリオ" panose="020B0604030504040204" pitchFamily="50" charset="-128"/>
              </a:rPr>
              <a:t>39</a:t>
            </a:r>
            <a:r>
              <a:rPr lang="ja-JP" altLang="en-US" sz="1400" dirty="0">
                <a:latin typeface="メイリオ" panose="020B0604030504040204" pitchFamily="50" charset="-128"/>
                <a:ea typeface="メイリオ" panose="020B0604030504040204" pitchFamily="50" charset="-128"/>
              </a:rPr>
              <a:t>％増）と大幅に増加しており、香港を除くほとんどの国・地域でも</a:t>
            </a:r>
            <a:r>
              <a:rPr lang="en-US" altLang="ja-JP" sz="1400" dirty="0">
                <a:latin typeface="メイリオ" panose="020B0604030504040204" pitchFamily="50" charset="-128"/>
                <a:ea typeface="メイリオ" panose="020B0604030504040204" pitchFamily="50" charset="-128"/>
              </a:rPr>
              <a:t>2024</a:t>
            </a:r>
            <a:r>
              <a:rPr lang="ja-JP" altLang="en-US" sz="1400" dirty="0">
                <a:latin typeface="メイリオ" panose="020B0604030504040204" pitchFamily="50" charset="-128"/>
                <a:ea typeface="メイリオ" panose="020B0604030504040204" pitchFamily="50" charset="-128"/>
              </a:rPr>
              <a:t>年を上回っており、引き続き来阪外国人観光客数は高水準を維持することが見込まれる。</a:t>
            </a:r>
          </a:p>
        </p:txBody>
      </p:sp>
      <p:sp>
        <p:nvSpPr>
          <p:cNvPr id="16" name="正方形/長方形 15">
            <a:extLst>
              <a:ext uri="{FF2B5EF4-FFF2-40B4-BE49-F238E27FC236}">
                <a16:creationId xmlns:a16="http://schemas.microsoft.com/office/drawing/2014/main" id="{81F7AF41-EC54-471D-A7C3-70BCFC45EC62}"/>
              </a:ext>
            </a:extLst>
          </p:cNvPr>
          <p:cNvSpPr/>
          <p:nvPr/>
        </p:nvSpPr>
        <p:spPr>
          <a:xfrm>
            <a:off x="140015" y="2743308"/>
            <a:ext cx="3049642" cy="3554819"/>
          </a:xfrm>
          <a:prstGeom prst="rect">
            <a:avLst/>
          </a:prstGeom>
        </p:spPr>
        <p:txBody>
          <a:bodyPr wrap="square">
            <a:spAutoFit/>
          </a:bodyPr>
          <a:lstStyle/>
          <a:p>
            <a:pPr indent="133350" algn="just">
              <a:lnSpc>
                <a:spcPts val="1800"/>
              </a:lnSpc>
              <a:spcAft>
                <a:spcPts val="0"/>
              </a:spcAft>
            </a:pPr>
            <a:r>
              <a:rPr lang="ja-JP" altLang="en-US" sz="1400" kern="100" dirty="0">
                <a:latin typeface="メイリオ" panose="020B0604030504040204" pitchFamily="50" charset="-128"/>
                <a:ea typeface="メイリオ" panose="020B0604030504040204" pitchFamily="50" charset="-128"/>
                <a:cs typeface="Times New Roman" panose="02020603050405020304" pitchFamily="18" charset="0"/>
              </a:rPr>
              <a:t>加えて、府内の在留外国人についても、近年はアジア地域の新興国を中心に外国人材の受入れが拡大しており、令和</a:t>
            </a:r>
            <a:r>
              <a:rPr lang="en-US" altLang="ja-JP" sz="1400" kern="100" dirty="0">
                <a:latin typeface="メイリオ" panose="020B0604030504040204" pitchFamily="50" charset="-128"/>
                <a:ea typeface="メイリオ" panose="020B0604030504040204" pitchFamily="50" charset="-128"/>
                <a:cs typeface="Times New Roman" panose="02020603050405020304" pitchFamily="18" charset="0"/>
              </a:rPr>
              <a:t>7</a:t>
            </a:r>
            <a:r>
              <a:rPr lang="ja-JP" altLang="en-US" sz="1400" kern="100" dirty="0">
                <a:latin typeface="メイリオ" panose="020B0604030504040204" pitchFamily="50" charset="-128"/>
                <a:ea typeface="メイリオ" panose="020B0604030504040204" pitchFamily="50" charset="-128"/>
                <a:cs typeface="Times New Roman" panose="02020603050405020304" pitchFamily="18" charset="0"/>
              </a:rPr>
              <a:t>年</a:t>
            </a:r>
            <a:r>
              <a:rPr lang="en-US" altLang="ja-JP" sz="1400" kern="100" dirty="0">
                <a:latin typeface="メイリオ" panose="020B0604030504040204" pitchFamily="50" charset="-128"/>
                <a:ea typeface="メイリオ" panose="020B0604030504040204" pitchFamily="50" charset="-128"/>
                <a:cs typeface="Times New Roman" panose="02020603050405020304" pitchFamily="18" charset="0"/>
              </a:rPr>
              <a:t>6</a:t>
            </a:r>
            <a:r>
              <a:rPr lang="ja-JP" altLang="en-US" sz="1400" kern="100" dirty="0">
                <a:latin typeface="メイリオ" panose="020B0604030504040204" pitchFamily="50" charset="-128"/>
                <a:ea typeface="メイリオ" panose="020B0604030504040204" pitchFamily="50" charset="-128"/>
                <a:cs typeface="Times New Roman" panose="02020603050405020304" pitchFamily="18" charset="0"/>
              </a:rPr>
              <a:t>月末時点で約</a:t>
            </a:r>
            <a:r>
              <a:rPr lang="en-US" altLang="ja-JP" sz="1400" kern="100" dirty="0">
                <a:latin typeface="メイリオ" panose="020B0604030504040204" pitchFamily="50" charset="-128"/>
                <a:ea typeface="メイリオ" panose="020B0604030504040204" pitchFamily="50" charset="-128"/>
                <a:cs typeface="Times New Roman" panose="02020603050405020304" pitchFamily="18" charset="0"/>
              </a:rPr>
              <a:t>36</a:t>
            </a:r>
            <a:r>
              <a:rPr lang="ja-JP" altLang="en-US" sz="1400" kern="100" dirty="0">
                <a:latin typeface="メイリオ" panose="020B0604030504040204" pitchFamily="50" charset="-128"/>
                <a:ea typeface="メイリオ" panose="020B0604030504040204" pitchFamily="50" charset="-128"/>
                <a:cs typeface="Times New Roman" panose="02020603050405020304" pitchFamily="18" charset="0"/>
              </a:rPr>
              <a:t>万人と過去最高を記録している。</a:t>
            </a:r>
            <a:endParaRPr lang="en-US" altLang="ja-JP" sz="1400" kern="100" dirty="0">
              <a:latin typeface="メイリオ" panose="020B0604030504040204" pitchFamily="50" charset="-128"/>
              <a:ea typeface="メイリオ" panose="020B0604030504040204" pitchFamily="50" charset="-128"/>
              <a:cs typeface="Times New Roman" panose="02020603050405020304" pitchFamily="18" charset="0"/>
            </a:endParaRPr>
          </a:p>
          <a:p>
            <a:pPr indent="133350" algn="just">
              <a:lnSpc>
                <a:spcPts val="1800"/>
              </a:lnSpc>
              <a:spcAft>
                <a:spcPts val="0"/>
              </a:spcAft>
            </a:pPr>
            <a:r>
              <a:rPr lang="ja-JP" altLang="en-US" sz="1400" kern="100" dirty="0">
                <a:latin typeface="メイリオ" panose="020B0604030504040204" pitchFamily="50" charset="-128"/>
                <a:ea typeface="メイリオ" panose="020B0604030504040204" pitchFamily="50" charset="-128"/>
                <a:cs typeface="Times New Roman" panose="02020603050405020304" pitchFamily="18" charset="0"/>
              </a:rPr>
              <a:t>こうした来阪・在留外国人の傾向を踏まえ、府の外国人患者受入体制整備に向けた基礎資料として活用するため、外国人患者の</a:t>
            </a:r>
            <a:r>
              <a:rPr lang="ja-JP" altLang="ja-JP" sz="1400" kern="100" dirty="0">
                <a:latin typeface="メイリオ" panose="020B0604030504040204" pitchFamily="50" charset="-128"/>
                <a:ea typeface="メイリオ" panose="020B0604030504040204" pitchFamily="50" charset="-128"/>
                <a:cs typeface="Times New Roman" panose="02020603050405020304" pitchFamily="18" charset="0"/>
              </a:rPr>
              <a:t>受入れ状況について、</a:t>
            </a:r>
            <a:r>
              <a:rPr lang="ja-JP" altLang="en-US" sz="1400" kern="100" dirty="0">
                <a:latin typeface="メイリオ" panose="020B0604030504040204" pitchFamily="50" charset="-128"/>
                <a:ea typeface="メイリオ" panose="020B0604030504040204" pitchFamily="50" charset="-128"/>
                <a:cs typeface="Times New Roman" panose="02020603050405020304" pitchFamily="18" charset="0"/>
              </a:rPr>
              <a:t>大阪府内の全病院（</a:t>
            </a:r>
            <a:r>
              <a:rPr lang="en-US" altLang="ja-JP" sz="1400" kern="100" dirty="0">
                <a:latin typeface="メイリオ" panose="020B0604030504040204" pitchFamily="50" charset="-128"/>
                <a:ea typeface="メイリオ" panose="020B0604030504040204" pitchFamily="50" charset="-128"/>
                <a:cs typeface="Times New Roman" panose="02020603050405020304" pitchFamily="18" charset="0"/>
              </a:rPr>
              <a:t>501</a:t>
            </a:r>
            <a:r>
              <a:rPr lang="ja-JP" altLang="en-US" sz="1400" kern="100" dirty="0">
                <a:latin typeface="メイリオ" panose="020B0604030504040204" pitchFamily="50" charset="-128"/>
                <a:ea typeface="メイリオ" panose="020B0604030504040204" pitchFamily="50" charset="-128"/>
                <a:cs typeface="Times New Roman" panose="02020603050405020304" pitchFamily="18" charset="0"/>
              </a:rPr>
              <a:t>病院）及び外国人患者受入れ医療機関として厚労省リストに掲載されている</a:t>
            </a:r>
            <a:r>
              <a:rPr lang="en-US" altLang="ja-JP" sz="1400" kern="100" dirty="0">
                <a:latin typeface="メイリオ" panose="020B0604030504040204" pitchFamily="50" charset="-128"/>
                <a:ea typeface="メイリオ" panose="020B0604030504040204" pitchFamily="50" charset="-128"/>
                <a:cs typeface="Times New Roman" panose="02020603050405020304" pitchFamily="18" charset="0"/>
              </a:rPr>
              <a:t>267</a:t>
            </a:r>
            <a:r>
              <a:rPr lang="ja-JP" altLang="en-US" sz="1400" kern="100" dirty="0">
                <a:latin typeface="メイリオ" panose="020B0604030504040204" pitchFamily="50" charset="-128"/>
                <a:ea typeface="メイリオ" panose="020B0604030504040204" pitchFamily="50" charset="-128"/>
                <a:cs typeface="Times New Roman" panose="02020603050405020304" pitchFamily="18" charset="0"/>
              </a:rPr>
              <a:t>の診療所の計</a:t>
            </a:r>
            <a:r>
              <a:rPr lang="en-US" altLang="ja-JP" sz="1400" kern="100" dirty="0">
                <a:latin typeface="メイリオ" panose="020B0604030504040204" pitchFamily="50" charset="-128"/>
                <a:ea typeface="メイリオ" panose="020B0604030504040204" pitchFamily="50" charset="-128"/>
                <a:cs typeface="Times New Roman" panose="02020603050405020304" pitchFamily="18" charset="0"/>
              </a:rPr>
              <a:t>768</a:t>
            </a:r>
            <a:r>
              <a:rPr lang="ja-JP" altLang="en-US" sz="1400" kern="100" dirty="0">
                <a:latin typeface="メイリオ" panose="020B0604030504040204" pitchFamily="50" charset="-128"/>
                <a:ea typeface="メイリオ" panose="020B0604030504040204" pitchFamily="50" charset="-128"/>
                <a:cs typeface="Times New Roman" panose="02020603050405020304" pitchFamily="18" charset="0"/>
              </a:rPr>
              <a:t>医療機関の医療機関</a:t>
            </a:r>
            <a:r>
              <a:rPr lang="ja-JP" altLang="ja-JP" sz="1400" kern="100" dirty="0">
                <a:latin typeface="メイリオ" panose="020B0604030504040204" pitchFamily="50" charset="-128"/>
                <a:ea typeface="メイリオ" panose="020B0604030504040204" pitchFamily="50" charset="-128"/>
                <a:cs typeface="Times New Roman" panose="02020603050405020304" pitchFamily="18" charset="0"/>
              </a:rPr>
              <a:t>を対象に府独自</a:t>
            </a:r>
            <a:r>
              <a:rPr lang="ja-JP" altLang="en-US" sz="1400" kern="100" dirty="0">
                <a:latin typeface="メイリオ" panose="020B0604030504040204" pitchFamily="50" charset="-128"/>
                <a:ea typeface="メイリオ" panose="020B0604030504040204" pitchFamily="50" charset="-128"/>
                <a:cs typeface="Times New Roman" panose="02020603050405020304" pitchFamily="18" charset="0"/>
              </a:rPr>
              <a:t>の実態調査及び</a:t>
            </a:r>
            <a:r>
              <a:rPr lang="ja-JP" altLang="ja-JP" sz="1400" kern="100" dirty="0">
                <a:latin typeface="メイリオ" panose="020B0604030504040204" pitchFamily="50" charset="-128"/>
                <a:ea typeface="メイリオ" panose="020B0604030504040204" pitchFamily="50" charset="-128"/>
                <a:cs typeface="Times New Roman" panose="02020603050405020304" pitchFamily="18" charset="0"/>
              </a:rPr>
              <a:t>分析</a:t>
            </a:r>
            <a:r>
              <a:rPr lang="ja-JP" altLang="en-US" sz="1400" kern="100" dirty="0">
                <a:latin typeface="メイリオ" panose="020B0604030504040204" pitchFamily="50" charset="-128"/>
                <a:ea typeface="メイリオ" panose="020B0604030504040204" pitchFamily="50" charset="-128"/>
                <a:cs typeface="Times New Roman" panose="02020603050405020304" pitchFamily="18" charset="0"/>
              </a:rPr>
              <a:t>を行うことといたしました。</a:t>
            </a:r>
            <a:endParaRPr lang="ja-JP" altLang="ja-JP" sz="1400" kern="100" dirty="0">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9" name="テキスト ボックス 8">
            <a:extLst>
              <a:ext uri="{FF2B5EF4-FFF2-40B4-BE49-F238E27FC236}">
                <a16:creationId xmlns:a16="http://schemas.microsoft.com/office/drawing/2014/main" id="{A52B030D-AE85-4A4C-8C4C-14D486ED07B1}"/>
              </a:ext>
            </a:extLst>
          </p:cNvPr>
          <p:cNvSpPr txBox="1"/>
          <p:nvPr/>
        </p:nvSpPr>
        <p:spPr>
          <a:xfrm>
            <a:off x="3571875" y="3152695"/>
            <a:ext cx="1154412" cy="246221"/>
          </a:xfrm>
          <a:prstGeom prst="rect">
            <a:avLst/>
          </a:prstGeom>
          <a:noFill/>
        </p:spPr>
        <p:txBody>
          <a:bodyPr wrap="square" rtlCol="0">
            <a:spAutoFit/>
          </a:bodyPr>
          <a:lstStyle/>
          <a:p>
            <a:r>
              <a:rPr kumimoji="1" lang="ja-JP" altLang="en-US" sz="1000" dirty="0"/>
              <a:t>（千人）</a:t>
            </a:r>
          </a:p>
        </p:txBody>
      </p:sp>
      <p:sp>
        <p:nvSpPr>
          <p:cNvPr id="13" name="テキスト ボックス 12">
            <a:extLst>
              <a:ext uri="{FF2B5EF4-FFF2-40B4-BE49-F238E27FC236}">
                <a16:creationId xmlns:a16="http://schemas.microsoft.com/office/drawing/2014/main" id="{4ADF566E-6550-46FC-92A4-3798429321D6}"/>
              </a:ext>
            </a:extLst>
          </p:cNvPr>
          <p:cNvSpPr txBox="1"/>
          <p:nvPr/>
        </p:nvSpPr>
        <p:spPr>
          <a:xfrm>
            <a:off x="3597536" y="6010162"/>
            <a:ext cx="5615230" cy="369332"/>
          </a:xfrm>
          <a:prstGeom prst="rect">
            <a:avLst/>
          </a:prstGeom>
          <a:noFill/>
        </p:spPr>
        <p:txBody>
          <a:bodyPr wrap="square" rtlCol="0">
            <a:spAutoFit/>
          </a:bodyPr>
          <a:lstStyle/>
          <a:p>
            <a:r>
              <a:rPr kumimoji="1" lang="en-US" altLang="ja-JP" sz="900" dirty="0"/>
              <a:t>【</a:t>
            </a:r>
            <a:r>
              <a:rPr kumimoji="1" lang="ja-JP" altLang="en-US" sz="900" dirty="0"/>
              <a:t>資料</a:t>
            </a:r>
            <a:r>
              <a:rPr kumimoji="1" lang="en-US" altLang="ja-JP" sz="900" dirty="0"/>
              <a:t>】</a:t>
            </a:r>
            <a:r>
              <a:rPr kumimoji="1" lang="ja-JP" altLang="en-US" sz="900" dirty="0"/>
              <a:t>日本政府観光局</a:t>
            </a:r>
            <a:r>
              <a:rPr kumimoji="1" lang="en-US" altLang="ja-JP" sz="900" dirty="0"/>
              <a:t>〈JNTO〉</a:t>
            </a:r>
            <a:r>
              <a:rPr kumimoji="1" lang="ja-JP" altLang="en-US" sz="900" dirty="0"/>
              <a:t>「訪日外客数」、観光庁「訪日外国人消費動向調査」による推計値</a:t>
            </a:r>
            <a:endParaRPr kumimoji="1" lang="en-US" altLang="ja-JP" sz="900" dirty="0"/>
          </a:p>
          <a:p>
            <a:r>
              <a:rPr kumimoji="1" lang="ja-JP" altLang="en-US" sz="900" dirty="0"/>
              <a:t>　注）</a:t>
            </a:r>
            <a:r>
              <a:rPr kumimoji="1" lang="en-US" altLang="ja-JP" sz="900" dirty="0"/>
              <a:t>2020</a:t>
            </a:r>
            <a:r>
              <a:rPr kumimoji="1" lang="ja-JP" altLang="en-US" sz="900" dirty="0"/>
              <a:t>年～</a:t>
            </a:r>
            <a:r>
              <a:rPr kumimoji="1" lang="en-US" altLang="ja-JP" sz="900" dirty="0"/>
              <a:t>2022</a:t>
            </a:r>
            <a:r>
              <a:rPr kumimoji="1" lang="ja-JP" altLang="en-US" sz="900" dirty="0"/>
              <a:t>年については、新型コロナ拡大の影響によるデータ不足のため推計を行っていない</a:t>
            </a:r>
          </a:p>
        </p:txBody>
      </p:sp>
      <p:sp>
        <p:nvSpPr>
          <p:cNvPr id="17" name="テキスト ボックス 16">
            <a:extLst>
              <a:ext uri="{FF2B5EF4-FFF2-40B4-BE49-F238E27FC236}">
                <a16:creationId xmlns:a16="http://schemas.microsoft.com/office/drawing/2014/main" id="{D8882B70-C70B-4B96-9124-05D239570151}"/>
              </a:ext>
            </a:extLst>
          </p:cNvPr>
          <p:cNvSpPr txBox="1"/>
          <p:nvPr/>
        </p:nvSpPr>
        <p:spPr>
          <a:xfrm>
            <a:off x="4228394" y="4364572"/>
            <a:ext cx="526831" cy="261610"/>
          </a:xfrm>
          <a:prstGeom prst="rect">
            <a:avLst/>
          </a:prstGeom>
          <a:noFill/>
        </p:spPr>
        <p:txBody>
          <a:bodyPr wrap="square" rtlCol="0">
            <a:spAutoFit/>
          </a:bodyPr>
          <a:lstStyle/>
          <a:p>
            <a:r>
              <a:rPr kumimoji="1" lang="en-US" altLang="ja-JP" sz="1100" dirty="0"/>
              <a:t>7,165</a:t>
            </a:r>
            <a:endParaRPr kumimoji="1" lang="ja-JP" altLang="en-US" sz="1100" dirty="0"/>
          </a:p>
        </p:txBody>
      </p:sp>
      <p:sp>
        <p:nvSpPr>
          <p:cNvPr id="18" name="スライド番号プレースホルダ 10">
            <a:extLst>
              <a:ext uri="{FF2B5EF4-FFF2-40B4-BE49-F238E27FC236}">
                <a16:creationId xmlns:a16="http://schemas.microsoft.com/office/drawing/2014/main" id="{A94D5298-E2EE-478A-9408-E11EC315DE7E}"/>
              </a:ext>
            </a:extLst>
          </p:cNvPr>
          <p:cNvSpPr>
            <a:spLocks noGrp="1"/>
          </p:cNvSpPr>
          <p:nvPr>
            <p:ph type="sldNum" sz="quarter" idx="12"/>
          </p:nvPr>
        </p:nvSpPr>
        <p:spPr>
          <a:xfrm>
            <a:off x="7086600" y="6492875"/>
            <a:ext cx="2057400" cy="365125"/>
          </a:xfrm>
        </p:spPr>
        <p:txBody>
          <a:bodyPr/>
          <a:lstStyle/>
          <a:p>
            <a:fld id="{73FD58CE-C183-4EA5-9193-BF140682B6D5}" type="slidenum">
              <a:rPr kumimoji="1" lang="ja-JP" altLang="en-US" sz="2000" smtClean="0"/>
              <a:pPr/>
              <a:t>2</a:t>
            </a:fld>
            <a:endParaRPr kumimoji="1" lang="ja-JP" altLang="en-US" sz="2000" dirty="0"/>
          </a:p>
        </p:txBody>
      </p:sp>
    </p:spTree>
    <p:extLst>
      <p:ext uri="{BB962C8B-B14F-4D97-AF65-F5344CB8AC3E}">
        <p14:creationId xmlns:p14="http://schemas.microsoft.com/office/powerpoint/2010/main" val="408972270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F89EFA9E-E5F0-435C-80A9-117544228A48}"/>
              </a:ext>
            </a:extLst>
          </p:cNvPr>
          <p:cNvSpPr/>
          <p:nvPr/>
        </p:nvSpPr>
        <p:spPr>
          <a:xfrm>
            <a:off x="0" y="0"/>
            <a:ext cx="9144000" cy="66436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 name="正方形/長方形 6">
            <a:extLst>
              <a:ext uri="{FF2B5EF4-FFF2-40B4-BE49-F238E27FC236}">
                <a16:creationId xmlns:a16="http://schemas.microsoft.com/office/drawing/2014/main" id="{6DFB86C5-76CB-41F9-BF51-74191C2A378A}"/>
              </a:ext>
            </a:extLst>
          </p:cNvPr>
          <p:cNvSpPr/>
          <p:nvPr/>
        </p:nvSpPr>
        <p:spPr>
          <a:xfrm>
            <a:off x="81606" y="147985"/>
            <a:ext cx="8534400" cy="4452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400" b="1" dirty="0">
                <a:latin typeface="メイリオ" panose="020B0604030504040204" pitchFamily="50" charset="-128"/>
                <a:ea typeface="メイリオ" panose="020B0604030504040204" pitchFamily="50" charset="-128"/>
              </a:rPr>
              <a:t> アンケート調査　調査結果</a:t>
            </a:r>
          </a:p>
        </p:txBody>
      </p:sp>
      <p:sp>
        <p:nvSpPr>
          <p:cNvPr id="9" name="タイトル 1">
            <a:extLst>
              <a:ext uri="{FF2B5EF4-FFF2-40B4-BE49-F238E27FC236}">
                <a16:creationId xmlns:a16="http://schemas.microsoft.com/office/drawing/2014/main" id="{B80B0710-D029-48D0-8C1B-AC448F6A239E}"/>
              </a:ext>
            </a:extLst>
          </p:cNvPr>
          <p:cNvSpPr txBox="1">
            <a:spLocks/>
          </p:cNvSpPr>
          <p:nvPr/>
        </p:nvSpPr>
        <p:spPr>
          <a:xfrm>
            <a:off x="8380549" y="6410324"/>
            <a:ext cx="723900" cy="44767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endParaRPr lang="ja-JP" altLang="en-US" sz="1600" dirty="0">
              <a:latin typeface="メイリオ" panose="020B0604030504040204" pitchFamily="50" charset="-128"/>
              <a:ea typeface="メイリオ" panose="020B0604030504040204" pitchFamily="50" charset="-128"/>
            </a:endParaRPr>
          </a:p>
        </p:txBody>
      </p:sp>
      <p:sp>
        <p:nvSpPr>
          <p:cNvPr id="26" name="正方形/長方形 25">
            <a:extLst>
              <a:ext uri="{FF2B5EF4-FFF2-40B4-BE49-F238E27FC236}">
                <a16:creationId xmlns:a16="http://schemas.microsoft.com/office/drawing/2014/main" id="{C3C31AFB-CBC0-41F2-B36D-A59D8058C266}"/>
              </a:ext>
            </a:extLst>
          </p:cNvPr>
          <p:cNvSpPr/>
          <p:nvPr/>
        </p:nvSpPr>
        <p:spPr>
          <a:xfrm>
            <a:off x="81606" y="909538"/>
            <a:ext cx="9022843" cy="5360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kumimoji="1" lang="en-US" altLang="ja-JP" sz="1100" dirty="0">
              <a:solidFill>
                <a:schemeClr val="tx1"/>
              </a:solidFill>
              <a:latin typeface="ＭＳ ゴシック" panose="020B0609070205080204" pitchFamily="49" charset="-128"/>
              <a:ea typeface="ＭＳ ゴシック" panose="020B0609070205080204" pitchFamily="49" charset="-128"/>
            </a:endParaRPr>
          </a:p>
        </p:txBody>
      </p:sp>
      <p:sp>
        <p:nvSpPr>
          <p:cNvPr id="10" name="正方形/長方形 9">
            <a:extLst>
              <a:ext uri="{FF2B5EF4-FFF2-40B4-BE49-F238E27FC236}">
                <a16:creationId xmlns:a16="http://schemas.microsoft.com/office/drawing/2014/main" id="{12375638-108E-475C-8587-ED41D8FA331B}"/>
              </a:ext>
            </a:extLst>
          </p:cNvPr>
          <p:cNvSpPr/>
          <p:nvPr/>
        </p:nvSpPr>
        <p:spPr>
          <a:xfrm>
            <a:off x="0" y="664369"/>
            <a:ext cx="7432622" cy="37923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b="1" dirty="0">
                <a:solidFill>
                  <a:schemeClr val="tx1"/>
                </a:solidFill>
                <a:latin typeface="メイリオ" panose="020B0604030504040204" pitchFamily="50" charset="-128"/>
                <a:ea typeface="メイリオ" panose="020B0604030504040204" pitchFamily="50" charset="-128"/>
                <a:cs typeface="Meiryo UI" pitchFamily="50" charset="-128"/>
              </a:rPr>
              <a:t>◆自由記載欄（抜粋）</a:t>
            </a:r>
            <a:endParaRPr kumimoji="1" lang="en-US" altLang="ja-JP" sz="1100" dirty="0">
              <a:solidFill>
                <a:schemeClr val="tx1"/>
              </a:solidFill>
              <a:latin typeface="ＭＳ ゴシック" panose="020B0609070205080204" pitchFamily="49" charset="-128"/>
              <a:ea typeface="ＭＳ ゴシック" panose="020B0609070205080204" pitchFamily="49" charset="-128"/>
            </a:endParaRPr>
          </a:p>
        </p:txBody>
      </p:sp>
      <p:sp>
        <p:nvSpPr>
          <p:cNvPr id="8" name="スライド番号プレースホルダ 10">
            <a:extLst>
              <a:ext uri="{FF2B5EF4-FFF2-40B4-BE49-F238E27FC236}">
                <a16:creationId xmlns:a16="http://schemas.microsoft.com/office/drawing/2014/main" id="{2860A0DD-0A41-472A-A2A3-3D52CA638044}"/>
              </a:ext>
            </a:extLst>
          </p:cNvPr>
          <p:cNvSpPr>
            <a:spLocks noGrp="1"/>
          </p:cNvSpPr>
          <p:nvPr>
            <p:ph type="sldNum" sz="quarter" idx="12"/>
          </p:nvPr>
        </p:nvSpPr>
        <p:spPr>
          <a:xfrm>
            <a:off x="7086600" y="6492875"/>
            <a:ext cx="2057400" cy="365125"/>
          </a:xfrm>
        </p:spPr>
        <p:txBody>
          <a:bodyPr/>
          <a:lstStyle/>
          <a:p>
            <a:fld id="{73FD58CE-C183-4EA5-9193-BF140682B6D5}" type="slidenum">
              <a:rPr kumimoji="1" lang="ja-JP" altLang="en-US" sz="2000" smtClean="0"/>
              <a:pPr/>
              <a:t>20</a:t>
            </a:fld>
            <a:endParaRPr kumimoji="1" lang="ja-JP" altLang="en-US" sz="2000" dirty="0"/>
          </a:p>
        </p:txBody>
      </p:sp>
      <p:sp>
        <p:nvSpPr>
          <p:cNvPr id="11" name="テキスト ボックス 10">
            <a:extLst>
              <a:ext uri="{FF2B5EF4-FFF2-40B4-BE49-F238E27FC236}">
                <a16:creationId xmlns:a16="http://schemas.microsoft.com/office/drawing/2014/main" id="{5FD049D2-E57D-4703-B4AE-A65A754F5AE1}"/>
              </a:ext>
            </a:extLst>
          </p:cNvPr>
          <p:cNvSpPr txBox="1"/>
          <p:nvPr/>
        </p:nvSpPr>
        <p:spPr>
          <a:xfrm>
            <a:off x="177800" y="1114696"/>
            <a:ext cx="8813800" cy="5197385"/>
          </a:xfrm>
          <a:prstGeom prst="rect">
            <a:avLst/>
          </a:prstGeom>
          <a:noFill/>
        </p:spPr>
        <p:txBody>
          <a:bodyPr wrap="square">
            <a:spAutoFit/>
          </a:bodyPr>
          <a:lstStyle/>
          <a:p>
            <a:pPr>
              <a:lnSpc>
                <a:spcPts val="1600"/>
              </a:lnSpc>
            </a:pPr>
            <a:r>
              <a:rPr lang="en-US" altLang="ja-JP" sz="1050" b="1" dirty="0">
                <a:latin typeface="Meiryo UI" panose="020B0604030504040204" pitchFamily="50" charset="-128"/>
                <a:ea typeface="Meiryo UI" panose="020B0604030504040204" pitchFamily="50" charset="-128"/>
              </a:rPr>
              <a:t>【</a:t>
            </a:r>
            <a:r>
              <a:rPr lang="ja-JP" altLang="en-US" sz="1050" b="1" dirty="0">
                <a:latin typeface="Meiryo UI" panose="020B0604030504040204" pitchFamily="50" charset="-128"/>
                <a:ea typeface="Meiryo UI" panose="020B0604030504040204" pitchFamily="50" charset="-128"/>
              </a:rPr>
              <a:t>多言語コミュニケーションにかかる意見</a:t>
            </a:r>
            <a:r>
              <a:rPr lang="en-US" altLang="ja-JP" sz="1050" b="1" dirty="0">
                <a:latin typeface="Meiryo UI" panose="020B0604030504040204" pitchFamily="50" charset="-128"/>
                <a:ea typeface="Meiryo UI" panose="020B0604030504040204" pitchFamily="50" charset="-128"/>
              </a:rPr>
              <a:t>】</a:t>
            </a:r>
          </a:p>
          <a:p>
            <a:pPr>
              <a:lnSpc>
                <a:spcPts val="1600"/>
              </a:lnSpc>
            </a:pPr>
            <a:r>
              <a:rPr lang="ja-JP" altLang="en-US" sz="1050" dirty="0">
                <a:latin typeface="Meiryo UI" panose="020B0604030504040204" pitchFamily="50" charset="-128"/>
                <a:ea typeface="Meiryo UI" panose="020B0604030504040204" pitchFamily="50" charset="-128"/>
              </a:rPr>
              <a:t>・現在の遠隔通訳対応言語に、ネパール語の追加をご検討いただきたくお願い申し上げます。</a:t>
            </a:r>
            <a:endParaRPr lang="en-US" altLang="ja-JP" sz="1050" dirty="0">
              <a:latin typeface="Meiryo UI" panose="020B0604030504040204" pitchFamily="50" charset="-128"/>
              <a:ea typeface="Meiryo UI" panose="020B0604030504040204" pitchFamily="50" charset="-128"/>
            </a:endParaRPr>
          </a:p>
          <a:p>
            <a:pPr>
              <a:lnSpc>
                <a:spcPts val="1600"/>
              </a:lnSpc>
            </a:pPr>
            <a:r>
              <a:rPr lang="ja-JP" altLang="en-US" sz="1050" dirty="0">
                <a:latin typeface="Meiryo UI" panose="020B0604030504040204" pitchFamily="50" charset="-128"/>
                <a:ea typeface="Meiryo UI" panose="020B0604030504040204" pitchFamily="50" charset="-128"/>
              </a:rPr>
              <a:t>・希少言語遠隔通訳サービスも無料なら利用を検討する。</a:t>
            </a:r>
            <a:endParaRPr lang="en-US" altLang="ja-JP" sz="1050" dirty="0">
              <a:latin typeface="Meiryo UI" panose="020B0604030504040204" pitchFamily="50" charset="-128"/>
              <a:ea typeface="Meiryo UI" panose="020B0604030504040204" pitchFamily="50" charset="-128"/>
            </a:endParaRPr>
          </a:p>
          <a:p>
            <a:pPr>
              <a:lnSpc>
                <a:spcPts val="1600"/>
              </a:lnSpc>
            </a:pPr>
            <a:r>
              <a:rPr lang="ja-JP" altLang="en-US" sz="1050" dirty="0">
                <a:latin typeface="Meiryo UI" panose="020B0604030504040204" pitchFamily="50" charset="-128"/>
                <a:ea typeface="Meiryo UI" panose="020B0604030504040204" pitchFamily="50" charset="-128"/>
              </a:rPr>
              <a:t>・訪日外国人患者が救急搬送された際など、母国の家族との連絡が困難になる可能性があるため、国際電話についても</a:t>
            </a:r>
            <a:r>
              <a:rPr lang="en-US" altLang="ja-JP" sz="1050" dirty="0">
                <a:latin typeface="Meiryo UI" panose="020B0604030504040204" pitchFamily="50" charset="-128"/>
                <a:ea typeface="Meiryo UI" panose="020B0604030504040204" pitchFamily="50" charset="-128"/>
              </a:rPr>
              <a:t>24</a:t>
            </a:r>
            <a:r>
              <a:rPr lang="ja-JP" altLang="en-US" sz="1050" dirty="0">
                <a:latin typeface="Meiryo UI" panose="020B0604030504040204" pitchFamily="50" charset="-128"/>
                <a:ea typeface="Meiryo UI" panose="020B0604030504040204" pitchFamily="50" charset="-128"/>
              </a:rPr>
              <a:t>時間対応を希望する。</a:t>
            </a:r>
            <a:endParaRPr lang="en-US" altLang="ja-JP" sz="1050" dirty="0">
              <a:latin typeface="Meiryo UI" panose="020B0604030504040204" pitchFamily="50" charset="-128"/>
              <a:ea typeface="Meiryo UI" panose="020B0604030504040204" pitchFamily="50" charset="-128"/>
            </a:endParaRPr>
          </a:p>
          <a:p>
            <a:pPr>
              <a:lnSpc>
                <a:spcPts val="1600"/>
              </a:lnSpc>
            </a:pPr>
            <a:r>
              <a:rPr lang="ja-JP" altLang="en-US" sz="1050" dirty="0">
                <a:latin typeface="Meiryo UI" panose="020B0604030504040204" pitchFamily="50" charset="-128"/>
                <a:ea typeface="Meiryo UI" panose="020B0604030504040204" pitchFamily="50" charset="-128"/>
              </a:rPr>
              <a:t>・万博以降も無料の医療通訳サービスはじめとした既存のサービスを継続してほしい。 </a:t>
            </a:r>
            <a:endParaRPr lang="en-US" altLang="ja-JP" sz="1050" dirty="0">
              <a:latin typeface="Meiryo UI" panose="020B0604030504040204" pitchFamily="50" charset="-128"/>
              <a:ea typeface="Meiryo UI" panose="020B0604030504040204" pitchFamily="50" charset="-128"/>
            </a:endParaRPr>
          </a:p>
          <a:p>
            <a:pPr>
              <a:lnSpc>
                <a:spcPts val="1600"/>
              </a:lnSpc>
            </a:pPr>
            <a:r>
              <a:rPr lang="ja-JP" altLang="en-US" sz="1050" dirty="0">
                <a:latin typeface="Meiryo UI" panose="020B0604030504040204" pitchFamily="50" charset="-128"/>
                <a:ea typeface="Meiryo UI" panose="020B0604030504040204" pitchFamily="50" charset="-128"/>
              </a:rPr>
              <a:t>・多言語遠隔医療通訳サービスを保健所・保健センターでも利用できるようになると医療機関との連携が促進されるので助かる。</a:t>
            </a:r>
            <a:endParaRPr lang="en-US" altLang="ja-JP" sz="1050" dirty="0">
              <a:latin typeface="Meiryo UI" panose="020B0604030504040204" pitchFamily="50" charset="-128"/>
              <a:ea typeface="Meiryo UI" panose="020B0604030504040204" pitchFamily="50" charset="-128"/>
            </a:endParaRPr>
          </a:p>
          <a:p>
            <a:pPr>
              <a:lnSpc>
                <a:spcPts val="1600"/>
              </a:lnSpc>
            </a:pPr>
            <a:endParaRPr lang="en-US" altLang="ja-JP" sz="1050" dirty="0">
              <a:latin typeface="Meiryo UI" panose="020B0604030504040204" pitchFamily="50" charset="-128"/>
              <a:ea typeface="Meiryo UI" panose="020B0604030504040204" pitchFamily="50" charset="-128"/>
            </a:endParaRPr>
          </a:p>
          <a:p>
            <a:pPr>
              <a:lnSpc>
                <a:spcPts val="1600"/>
              </a:lnSpc>
            </a:pPr>
            <a:r>
              <a:rPr lang="en-US" altLang="ja-JP" sz="1050" b="1" dirty="0">
                <a:latin typeface="Meiryo UI" panose="020B0604030504040204" pitchFamily="50" charset="-128"/>
                <a:ea typeface="Meiryo UI" panose="020B0604030504040204" pitchFamily="50" charset="-128"/>
              </a:rPr>
              <a:t>【</a:t>
            </a:r>
            <a:r>
              <a:rPr lang="ja-JP" altLang="en-US" sz="1050" b="1" dirty="0">
                <a:latin typeface="Meiryo UI" panose="020B0604030504040204" pitchFamily="50" charset="-128"/>
                <a:ea typeface="Meiryo UI" panose="020B0604030504040204" pitchFamily="50" charset="-128"/>
              </a:rPr>
              <a:t>医療費未払いにかかる意見</a:t>
            </a:r>
            <a:r>
              <a:rPr lang="en-US" altLang="ja-JP" sz="1050" b="1" dirty="0">
                <a:latin typeface="Meiryo UI" panose="020B0604030504040204" pitchFamily="50" charset="-128"/>
                <a:ea typeface="Meiryo UI" panose="020B0604030504040204" pitchFamily="50" charset="-128"/>
              </a:rPr>
              <a:t>】</a:t>
            </a:r>
          </a:p>
          <a:p>
            <a:pPr>
              <a:lnSpc>
                <a:spcPts val="1600"/>
              </a:lnSpc>
            </a:pPr>
            <a:r>
              <a:rPr lang="ja-JP" altLang="en-US" sz="1050" dirty="0">
                <a:latin typeface="Meiryo UI" panose="020B0604030504040204" pitchFamily="50" charset="-128"/>
                <a:ea typeface="Meiryo UI" panose="020B0604030504040204" pitchFamily="50" charset="-128"/>
              </a:rPr>
              <a:t>・病院の回収努力の末、未収になった医療費を補填してもらえる制度があれば、外国人受入にも更に積極的になれると考える。</a:t>
            </a:r>
            <a:endParaRPr lang="en-US" altLang="ja-JP" sz="1050" dirty="0">
              <a:latin typeface="Meiryo UI" panose="020B0604030504040204" pitchFamily="50" charset="-128"/>
              <a:ea typeface="Meiryo UI" panose="020B0604030504040204" pitchFamily="50" charset="-128"/>
            </a:endParaRPr>
          </a:p>
          <a:p>
            <a:pPr>
              <a:lnSpc>
                <a:spcPts val="1600"/>
              </a:lnSpc>
            </a:pPr>
            <a:r>
              <a:rPr lang="ja-JP" altLang="en-US" sz="1050" dirty="0">
                <a:latin typeface="Meiryo UI" panose="020B0604030504040204" pitchFamily="50" charset="-128"/>
                <a:ea typeface="Meiryo UI" panose="020B0604030504040204" pitchFamily="50" charset="-128"/>
              </a:rPr>
              <a:t>・今後国、地方自治体としてインバウンドの進めるのであれば、受入病院への未収金対策への支援、及び受け入れた場合のインセンティブ等を検討していただきたい。</a:t>
            </a:r>
            <a:endParaRPr lang="en-US" altLang="ja-JP" sz="1050" dirty="0">
              <a:latin typeface="Meiryo UI" panose="020B0604030504040204" pitchFamily="50" charset="-128"/>
              <a:ea typeface="Meiryo UI" panose="020B0604030504040204" pitchFamily="50" charset="-128"/>
            </a:endParaRPr>
          </a:p>
          <a:p>
            <a:pPr>
              <a:lnSpc>
                <a:spcPts val="1600"/>
              </a:lnSpc>
            </a:pPr>
            <a:r>
              <a:rPr lang="ja-JP" altLang="en-US" sz="1050" dirty="0">
                <a:latin typeface="Meiryo UI" panose="020B0604030504040204" pitchFamily="50" charset="-128"/>
                <a:ea typeface="Meiryo UI" panose="020B0604030504040204" pitchFamily="50" charset="-128"/>
              </a:rPr>
              <a:t>・外国人患者受け入れにあたっては、未収金リスクへの不安があるため、支払い方法の事前確認や未収金対応に関する支援体制の明確化を期待します。</a:t>
            </a:r>
            <a:endParaRPr lang="en-US" altLang="ja-JP" sz="1050" dirty="0">
              <a:latin typeface="Meiryo UI" panose="020B0604030504040204" pitchFamily="50" charset="-128"/>
              <a:ea typeface="Meiryo UI" panose="020B0604030504040204" pitchFamily="50" charset="-128"/>
            </a:endParaRPr>
          </a:p>
          <a:p>
            <a:pPr>
              <a:lnSpc>
                <a:spcPts val="1600"/>
              </a:lnSpc>
            </a:pPr>
            <a:r>
              <a:rPr lang="ja-JP" altLang="en-US" sz="1050" dirty="0">
                <a:latin typeface="Meiryo UI" panose="020B0604030504040204" pitchFamily="50" charset="-128"/>
                <a:ea typeface="Meiryo UI" panose="020B0604030504040204" pitchFamily="50" charset="-128"/>
              </a:rPr>
              <a:t>・受診前の預かり金など国が指針を示してほしい。</a:t>
            </a:r>
            <a:endParaRPr lang="en-US" altLang="ja-JP" sz="1050" dirty="0">
              <a:latin typeface="Meiryo UI" panose="020B0604030504040204" pitchFamily="50" charset="-128"/>
              <a:ea typeface="Meiryo UI" panose="020B0604030504040204" pitchFamily="50" charset="-128"/>
            </a:endParaRPr>
          </a:p>
          <a:p>
            <a:pPr>
              <a:lnSpc>
                <a:spcPts val="1600"/>
              </a:lnSpc>
            </a:pPr>
            <a:r>
              <a:rPr lang="ja-JP" altLang="en-US" sz="1050" dirty="0">
                <a:latin typeface="Meiryo UI" panose="020B0604030504040204" pitchFamily="50" charset="-128"/>
                <a:ea typeface="Meiryo UI" panose="020B0604030504040204" pitchFamily="50" charset="-128"/>
              </a:rPr>
              <a:t>・外国人患者受入れにあたっては、未収金リスクへの不安があるため、支払い方法の事前確認や未収金対応に関する支援体制の明確化を期待します。</a:t>
            </a:r>
            <a:endParaRPr lang="en-US" altLang="ja-JP" sz="1050" dirty="0">
              <a:latin typeface="Meiryo UI" panose="020B0604030504040204" pitchFamily="50" charset="-128"/>
              <a:ea typeface="Meiryo UI" panose="020B0604030504040204" pitchFamily="50" charset="-128"/>
            </a:endParaRPr>
          </a:p>
          <a:p>
            <a:pPr>
              <a:lnSpc>
                <a:spcPts val="1600"/>
              </a:lnSpc>
            </a:pPr>
            <a:endParaRPr lang="en-US" altLang="ja-JP" sz="1050" dirty="0">
              <a:latin typeface="Meiryo UI" panose="020B0604030504040204" pitchFamily="50" charset="-128"/>
              <a:ea typeface="Meiryo UI" panose="020B0604030504040204" pitchFamily="50" charset="-128"/>
            </a:endParaRPr>
          </a:p>
          <a:p>
            <a:pPr>
              <a:lnSpc>
                <a:spcPts val="1600"/>
              </a:lnSpc>
            </a:pPr>
            <a:r>
              <a:rPr lang="en-US" altLang="ja-JP" sz="1050" b="1" dirty="0">
                <a:latin typeface="Meiryo UI" panose="020B0604030504040204" pitchFamily="50" charset="-128"/>
                <a:ea typeface="Meiryo UI" panose="020B0604030504040204" pitchFamily="50" charset="-128"/>
              </a:rPr>
              <a:t>【</a:t>
            </a:r>
            <a:r>
              <a:rPr lang="ja-JP" altLang="en-US" sz="1050" b="1" dirty="0">
                <a:latin typeface="Meiryo UI" panose="020B0604030504040204" pitchFamily="50" charset="-128"/>
                <a:ea typeface="Meiryo UI" panose="020B0604030504040204" pitchFamily="50" charset="-128"/>
              </a:rPr>
              <a:t>外国人患者受入れ医療機関リストにかかる意見</a:t>
            </a:r>
            <a:r>
              <a:rPr lang="en-US" altLang="ja-JP" sz="1050" b="1" dirty="0">
                <a:latin typeface="Meiryo UI" panose="020B0604030504040204" pitchFamily="50" charset="-128"/>
                <a:ea typeface="Meiryo UI" panose="020B0604030504040204" pitchFamily="50" charset="-128"/>
              </a:rPr>
              <a:t>】</a:t>
            </a:r>
          </a:p>
          <a:p>
            <a:pPr>
              <a:lnSpc>
                <a:spcPts val="1600"/>
              </a:lnSpc>
            </a:pPr>
            <a:r>
              <a:rPr lang="ja-JP" altLang="en-US" sz="1050" dirty="0">
                <a:latin typeface="Meiryo UI" panose="020B0604030504040204" pitchFamily="50" charset="-128"/>
                <a:ea typeface="Meiryo UI" panose="020B0604030504040204" pitchFamily="50" charset="-128"/>
              </a:rPr>
              <a:t>・「おおさかメディカルネット」で外国語対応可で検索してリストに挙がってきたので連絡すると、実際は対応不可という場合がある。</a:t>
            </a:r>
            <a:endParaRPr lang="en-US" altLang="ja-JP" sz="1050" dirty="0">
              <a:latin typeface="Meiryo UI" panose="020B0604030504040204" pitchFamily="50" charset="-128"/>
              <a:ea typeface="Meiryo UI" panose="020B0604030504040204" pitchFamily="50" charset="-128"/>
            </a:endParaRPr>
          </a:p>
          <a:p>
            <a:pPr>
              <a:lnSpc>
                <a:spcPts val="1600"/>
              </a:lnSpc>
            </a:pPr>
            <a:r>
              <a:rPr lang="ja-JP" altLang="en-US" sz="1050" dirty="0">
                <a:latin typeface="Meiryo UI" panose="020B0604030504040204" pitchFamily="50" charset="-128"/>
                <a:ea typeface="Meiryo UI" panose="020B0604030504040204" pitchFamily="50" charset="-128"/>
              </a:rPr>
              <a:t>・リストからはすぐ受診できる医療機関かが読み取りにくい。</a:t>
            </a:r>
            <a:endParaRPr lang="en-US" altLang="ja-JP" sz="1050" dirty="0">
              <a:latin typeface="Meiryo UI" panose="020B0604030504040204" pitchFamily="50" charset="-128"/>
              <a:ea typeface="Meiryo UI" panose="020B0604030504040204" pitchFamily="50" charset="-128"/>
            </a:endParaRPr>
          </a:p>
          <a:p>
            <a:pPr>
              <a:lnSpc>
                <a:spcPts val="1600"/>
              </a:lnSpc>
            </a:pPr>
            <a:r>
              <a:rPr lang="ja-JP" altLang="en-US" sz="1050" dirty="0">
                <a:latin typeface="Meiryo UI" panose="020B0604030504040204" pitchFamily="50" charset="-128"/>
                <a:ea typeface="Meiryo UI" panose="020B0604030504040204" pitchFamily="50" charset="-128"/>
              </a:rPr>
              <a:t>　完全事前予約制や原則、受診には紹介状が必要等の情報があるとさらにわかりやすく、すぐに受診希望の患者へ案内しやすい。</a:t>
            </a:r>
            <a:endParaRPr lang="en-US" altLang="ja-JP" sz="1050" dirty="0">
              <a:latin typeface="Meiryo UI" panose="020B0604030504040204" pitchFamily="50" charset="-128"/>
              <a:ea typeface="Meiryo UI" panose="020B0604030504040204" pitchFamily="50" charset="-128"/>
            </a:endParaRPr>
          </a:p>
          <a:p>
            <a:pPr>
              <a:lnSpc>
                <a:spcPts val="1600"/>
              </a:lnSpc>
            </a:pPr>
            <a:r>
              <a:rPr lang="ja-JP" altLang="en-US" sz="1050" dirty="0">
                <a:latin typeface="Meiryo UI" panose="020B0604030504040204" pitchFamily="50" charset="-128"/>
                <a:ea typeface="Meiryo UI" panose="020B0604030504040204" pitchFamily="50" charset="-128"/>
              </a:rPr>
              <a:t>・訪日外国人のみでなく、在留外国人も自分が理解できる言語で外国人患者対応可能な近医を検索できるようなシステムを構築してほしい。</a:t>
            </a:r>
            <a:endParaRPr lang="en-US" altLang="ja-JP" sz="1050" dirty="0">
              <a:latin typeface="Meiryo UI" panose="020B0604030504040204" pitchFamily="50" charset="-128"/>
              <a:ea typeface="Meiryo UI" panose="020B0604030504040204" pitchFamily="50" charset="-128"/>
            </a:endParaRPr>
          </a:p>
          <a:p>
            <a:pPr>
              <a:lnSpc>
                <a:spcPts val="1600"/>
              </a:lnSpc>
            </a:pPr>
            <a:endParaRPr lang="en-US" altLang="ja-JP" sz="1050" b="1" dirty="0">
              <a:latin typeface="Meiryo UI" panose="020B0604030504040204" pitchFamily="50" charset="-128"/>
              <a:ea typeface="Meiryo UI" panose="020B0604030504040204" pitchFamily="50" charset="-128"/>
            </a:endParaRPr>
          </a:p>
          <a:p>
            <a:pPr>
              <a:lnSpc>
                <a:spcPts val="1600"/>
              </a:lnSpc>
            </a:pPr>
            <a:r>
              <a:rPr lang="en-US" altLang="ja-JP" sz="1050" b="1" dirty="0">
                <a:latin typeface="Meiryo UI" panose="020B0604030504040204" pitchFamily="50" charset="-128"/>
                <a:ea typeface="Meiryo UI" panose="020B0604030504040204" pitchFamily="50" charset="-128"/>
              </a:rPr>
              <a:t>【</a:t>
            </a:r>
            <a:r>
              <a:rPr lang="ja-JP" altLang="en-US" sz="1050" b="1" dirty="0">
                <a:latin typeface="Meiryo UI" panose="020B0604030504040204" pitchFamily="50" charset="-128"/>
                <a:ea typeface="Meiryo UI" panose="020B0604030504040204" pitchFamily="50" charset="-128"/>
              </a:rPr>
              <a:t>その他ご意見</a:t>
            </a:r>
            <a:r>
              <a:rPr lang="en-US" altLang="ja-JP" sz="1050" b="1" dirty="0">
                <a:latin typeface="Meiryo UI" panose="020B0604030504040204" pitchFamily="50" charset="-128"/>
                <a:ea typeface="Meiryo UI" panose="020B0604030504040204" pitchFamily="50" charset="-128"/>
              </a:rPr>
              <a:t>】</a:t>
            </a:r>
          </a:p>
          <a:p>
            <a:pPr>
              <a:lnSpc>
                <a:spcPts val="1600"/>
              </a:lnSpc>
            </a:pPr>
            <a:r>
              <a:rPr lang="ja-JP" altLang="en-US" sz="1050" dirty="0">
                <a:latin typeface="Meiryo UI" panose="020B0604030504040204" pitchFamily="50" charset="-128"/>
                <a:ea typeface="Meiryo UI" panose="020B0604030504040204" pitchFamily="50" charset="-128"/>
              </a:rPr>
              <a:t>・補助金の使途を広げて、医療通訳ツールの導入（追加導入を含め）に使えるようにしてほしい。</a:t>
            </a:r>
            <a:endParaRPr lang="en-US" altLang="ja-JP" sz="1050" dirty="0">
              <a:latin typeface="Meiryo UI" panose="020B0604030504040204" pitchFamily="50" charset="-128"/>
              <a:ea typeface="Meiryo UI" panose="020B0604030504040204" pitchFamily="50" charset="-128"/>
            </a:endParaRPr>
          </a:p>
          <a:p>
            <a:pPr>
              <a:lnSpc>
                <a:spcPts val="1600"/>
              </a:lnSpc>
            </a:pPr>
            <a:r>
              <a:rPr lang="ja-JP" altLang="en-US" sz="1050" dirty="0">
                <a:latin typeface="Meiryo UI" panose="020B0604030504040204" pitchFamily="50" charset="-128"/>
                <a:ea typeface="Meiryo UI" panose="020B0604030504040204" pitchFamily="50" charset="-128"/>
              </a:rPr>
              <a:t>・公的機関は必要な情報であっても依頼元で意思統一いただき情報共有いただきながら、情報提供を求める回数を少なくしていただくよう努力いただきたい。</a:t>
            </a:r>
            <a:endParaRPr lang="en-US" altLang="ja-JP" sz="1050" dirty="0">
              <a:latin typeface="Meiryo UI" panose="020B0604030504040204" pitchFamily="50" charset="-128"/>
              <a:ea typeface="Meiryo UI" panose="020B0604030504040204" pitchFamily="50" charset="-128"/>
            </a:endParaRPr>
          </a:p>
          <a:p>
            <a:pPr>
              <a:lnSpc>
                <a:spcPts val="1600"/>
              </a:lnSpc>
            </a:pPr>
            <a:r>
              <a:rPr lang="ja-JP" altLang="en-US" sz="1050" dirty="0">
                <a:latin typeface="Meiryo UI" panose="020B0604030504040204" pitchFamily="50" charset="-128"/>
                <a:ea typeface="Meiryo UI" panose="020B0604030504040204" pitchFamily="50" charset="-128"/>
              </a:rPr>
              <a:t>・日本へ渡航される外国人も増加傾向にあり、当院は</a:t>
            </a:r>
            <a:r>
              <a:rPr lang="en-US" altLang="ja-JP" sz="1050" dirty="0">
                <a:latin typeface="Meiryo UI" panose="020B0604030504040204" pitchFamily="50" charset="-128"/>
                <a:ea typeface="Meiryo UI" panose="020B0604030504040204" pitchFamily="50" charset="-128"/>
              </a:rPr>
              <a:t>2</a:t>
            </a:r>
            <a:r>
              <a:rPr lang="ja-JP" altLang="en-US" sz="1050" dirty="0">
                <a:latin typeface="Meiryo UI" panose="020B0604030504040204" pitchFamily="50" charset="-128"/>
                <a:ea typeface="Meiryo UI" panose="020B0604030504040204" pitchFamily="50" charset="-128"/>
              </a:rPr>
              <a:t>次救急の医療機関であることを踏まえて、外国人の受け入れ等の実績はございませんが、外国人対応の際は</a:t>
            </a:r>
            <a:endParaRPr lang="en-US" altLang="ja-JP" sz="1050" dirty="0">
              <a:latin typeface="Meiryo UI" panose="020B0604030504040204" pitchFamily="50" charset="-128"/>
              <a:ea typeface="Meiryo UI" panose="020B0604030504040204" pitchFamily="50" charset="-128"/>
            </a:endParaRPr>
          </a:p>
          <a:p>
            <a:pPr>
              <a:lnSpc>
                <a:spcPts val="1600"/>
              </a:lnSpc>
            </a:pPr>
            <a:r>
              <a:rPr lang="ja-JP" altLang="en-US" sz="1050" dirty="0">
                <a:latin typeface="Meiryo UI" panose="020B0604030504040204" pitchFamily="50" charset="-128"/>
                <a:ea typeface="Meiryo UI" panose="020B0604030504040204" pitchFamily="50" charset="-128"/>
              </a:rPr>
              <a:t>　「外国人患者受入れにおける医療機関等向け各種支援サービス」がある事の認識をもち、活用をさせていただきます。</a:t>
            </a:r>
            <a:endParaRPr lang="en-US" altLang="ja-JP" sz="105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65985325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B8C1988F-1B96-4B8D-ACA8-80484A39EEE2}"/>
              </a:ext>
            </a:extLst>
          </p:cNvPr>
          <p:cNvSpPr/>
          <p:nvPr/>
        </p:nvSpPr>
        <p:spPr>
          <a:xfrm>
            <a:off x="0" y="-7146"/>
            <a:ext cx="9144000" cy="666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 name="正方形/長方形 6">
            <a:extLst>
              <a:ext uri="{FF2B5EF4-FFF2-40B4-BE49-F238E27FC236}">
                <a16:creationId xmlns:a16="http://schemas.microsoft.com/office/drawing/2014/main" id="{14D7169C-27D9-4B2F-AEC9-976A6ED39692}"/>
              </a:ext>
            </a:extLst>
          </p:cNvPr>
          <p:cNvSpPr/>
          <p:nvPr/>
        </p:nvSpPr>
        <p:spPr>
          <a:xfrm>
            <a:off x="0" y="51689"/>
            <a:ext cx="8772525" cy="54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400" b="1" dirty="0">
                <a:latin typeface="メイリオ" panose="020B0604030504040204" pitchFamily="50" charset="-128"/>
                <a:ea typeface="メイリオ" panose="020B0604030504040204" pitchFamily="50" charset="-128"/>
              </a:rPr>
              <a:t>　</a:t>
            </a:r>
            <a:r>
              <a:rPr kumimoji="1" lang="en-US" altLang="ja-JP" sz="2400" b="1" dirty="0">
                <a:solidFill>
                  <a:schemeClr val="bg1"/>
                </a:solidFill>
                <a:latin typeface="メイリオ" panose="020B0604030504040204" pitchFamily="50" charset="-128"/>
                <a:ea typeface="メイリオ" panose="020B0604030504040204" pitchFamily="50" charset="-128"/>
              </a:rPr>
              <a:t>Ⅲ</a:t>
            </a:r>
            <a:r>
              <a:rPr kumimoji="1" lang="ja-JP" altLang="en-US" sz="2400" b="1" dirty="0">
                <a:solidFill>
                  <a:schemeClr val="bg1"/>
                </a:solidFill>
                <a:latin typeface="メイリオ" panose="020B0604030504040204" pitchFamily="50" charset="-128"/>
                <a:ea typeface="メイリオ" panose="020B0604030504040204" pitchFamily="50" charset="-128"/>
              </a:rPr>
              <a:t>　調査結果</a:t>
            </a:r>
            <a:r>
              <a:rPr kumimoji="1" lang="ja-JP" altLang="en-US" sz="2400" b="1">
                <a:solidFill>
                  <a:schemeClr val="bg1"/>
                </a:solidFill>
                <a:latin typeface="メイリオ" panose="020B0604030504040204" pitchFamily="50" charset="-128"/>
                <a:ea typeface="メイリオ" panose="020B0604030504040204" pitchFamily="50" charset="-128"/>
              </a:rPr>
              <a:t>の分析</a:t>
            </a:r>
            <a:endParaRPr kumimoji="1" lang="ja-JP" altLang="en-US" sz="2400" b="1" dirty="0">
              <a:solidFill>
                <a:schemeClr val="bg1"/>
              </a:solidFill>
              <a:latin typeface="メイリオ" panose="020B0604030504040204" pitchFamily="50" charset="-128"/>
              <a:ea typeface="メイリオ" panose="020B0604030504040204" pitchFamily="50" charset="-128"/>
            </a:endParaRPr>
          </a:p>
        </p:txBody>
      </p:sp>
      <p:sp>
        <p:nvSpPr>
          <p:cNvPr id="8" name="正方形/長方形 7">
            <a:extLst>
              <a:ext uri="{FF2B5EF4-FFF2-40B4-BE49-F238E27FC236}">
                <a16:creationId xmlns:a16="http://schemas.microsoft.com/office/drawing/2014/main" id="{50968FE8-9C0A-4C33-96DB-9FB86D77284C}"/>
              </a:ext>
            </a:extLst>
          </p:cNvPr>
          <p:cNvSpPr/>
          <p:nvPr/>
        </p:nvSpPr>
        <p:spPr>
          <a:xfrm>
            <a:off x="0" y="821611"/>
            <a:ext cx="6840000" cy="360000"/>
          </a:xfrm>
          <a:prstGeom prst="rect">
            <a:avLst/>
          </a:prstGeom>
        </p:spPr>
        <p:txBody>
          <a:bodyPr wrap="square" anchor="ctr">
            <a:spAutoFit/>
          </a:bodyPr>
          <a:lstStyle/>
          <a:p>
            <a:pPr algn="just">
              <a:spcAft>
                <a:spcPts val="0"/>
              </a:spcAft>
            </a:pPr>
            <a:r>
              <a:rPr lang="ja-JP" altLang="en-US" sz="1600" b="1" kern="100" dirty="0">
                <a:latin typeface="Arial" panose="020B0604020202020204" pitchFamily="34" charset="0"/>
                <a:ea typeface="ＭＳ ゴシック" panose="020B0609070205080204" pitchFamily="49" charset="-128"/>
                <a:cs typeface="Times New Roman" panose="02020603050405020304" pitchFamily="18" charset="0"/>
              </a:rPr>
              <a:t>◆外国人患者の対応可能職員について（</a:t>
            </a:r>
            <a:r>
              <a:rPr lang="en-US" altLang="ja-JP" sz="1600" b="1" kern="100" dirty="0">
                <a:latin typeface="Arial" panose="020B0604020202020204" pitchFamily="34" charset="0"/>
                <a:ea typeface="ＭＳ ゴシック" panose="020B0609070205080204" pitchFamily="49" charset="-128"/>
                <a:cs typeface="Times New Roman" panose="02020603050405020304" pitchFamily="18" charset="0"/>
              </a:rPr>
              <a:t>P4</a:t>
            </a:r>
            <a:r>
              <a:rPr lang="ja-JP" altLang="en-US" sz="1600" b="1" kern="100" dirty="0">
                <a:latin typeface="Arial" panose="020B0604020202020204" pitchFamily="34" charset="0"/>
                <a:ea typeface="ＭＳ ゴシック" panose="020B0609070205080204" pitchFamily="49" charset="-128"/>
                <a:cs typeface="Times New Roman" panose="02020603050405020304" pitchFamily="18" charset="0"/>
              </a:rPr>
              <a:t>）</a:t>
            </a:r>
            <a:endParaRPr lang="ja-JP" altLang="ja-JP" sz="1600" b="1" kern="100" dirty="0">
              <a:latin typeface="Arial" panose="020B0604020202020204" pitchFamily="34" charset="0"/>
              <a:ea typeface="ＭＳ ゴシック" panose="020B0609070205080204" pitchFamily="49" charset="-128"/>
              <a:cs typeface="Times New Roman" panose="02020603050405020304" pitchFamily="18" charset="0"/>
            </a:endParaRPr>
          </a:p>
        </p:txBody>
      </p:sp>
      <p:sp>
        <p:nvSpPr>
          <p:cNvPr id="21" name="スライド番号プレースホルダ 10">
            <a:extLst>
              <a:ext uri="{FF2B5EF4-FFF2-40B4-BE49-F238E27FC236}">
                <a16:creationId xmlns:a16="http://schemas.microsoft.com/office/drawing/2014/main" id="{E7608205-BB7C-4B3A-ACB0-DD31C506EB5C}"/>
              </a:ext>
            </a:extLst>
          </p:cNvPr>
          <p:cNvSpPr>
            <a:spLocks noGrp="1"/>
          </p:cNvSpPr>
          <p:nvPr>
            <p:ph type="sldNum" sz="quarter" idx="12"/>
          </p:nvPr>
        </p:nvSpPr>
        <p:spPr>
          <a:xfrm>
            <a:off x="7086600" y="6492875"/>
            <a:ext cx="2057400" cy="365125"/>
          </a:xfrm>
        </p:spPr>
        <p:txBody>
          <a:bodyPr/>
          <a:lstStyle/>
          <a:p>
            <a:fld id="{73FD58CE-C183-4EA5-9193-BF140682B6D5}" type="slidenum">
              <a:rPr kumimoji="1" lang="ja-JP" altLang="en-US" sz="2000" smtClean="0"/>
              <a:pPr/>
              <a:t>21</a:t>
            </a:fld>
            <a:endParaRPr kumimoji="1" lang="ja-JP" altLang="en-US" sz="2000" dirty="0"/>
          </a:p>
        </p:txBody>
      </p:sp>
      <p:sp>
        <p:nvSpPr>
          <p:cNvPr id="3" name="正方形/長方形 2">
            <a:extLst>
              <a:ext uri="{FF2B5EF4-FFF2-40B4-BE49-F238E27FC236}">
                <a16:creationId xmlns:a16="http://schemas.microsoft.com/office/drawing/2014/main" id="{7BE17E6F-D51A-3C9D-D505-EEE1ED7A61C6}"/>
              </a:ext>
            </a:extLst>
          </p:cNvPr>
          <p:cNvSpPr/>
          <p:nvPr/>
        </p:nvSpPr>
        <p:spPr>
          <a:xfrm>
            <a:off x="0" y="1056855"/>
            <a:ext cx="9000000" cy="271869"/>
          </a:xfrm>
          <a:prstGeom prst="rect">
            <a:avLst/>
          </a:prstGeom>
        </p:spPr>
        <p:txBody>
          <a:bodyPr wrap="square">
            <a:spAutoFit/>
          </a:bodyPr>
          <a:lstStyle/>
          <a:p>
            <a:pPr>
              <a:lnSpc>
                <a:spcPts val="1350"/>
              </a:lnSpc>
            </a:pPr>
            <a:endParaRPr lang="en-US" altLang="ja-JP" sz="1100" dirty="0">
              <a:latin typeface="メイリオ" panose="020B0604030504040204" pitchFamily="50" charset="-128"/>
              <a:ea typeface="メイリオ" panose="020B0604030504040204" pitchFamily="50" charset="-128"/>
            </a:endParaRPr>
          </a:p>
        </p:txBody>
      </p:sp>
      <p:sp>
        <p:nvSpPr>
          <p:cNvPr id="9" name="テキスト ボックス 8">
            <a:extLst>
              <a:ext uri="{FF2B5EF4-FFF2-40B4-BE49-F238E27FC236}">
                <a16:creationId xmlns:a16="http://schemas.microsoft.com/office/drawing/2014/main" id="{59E3CB3D-2AD0-2153-6BB3-5E0EE55F8C69}"/>
              </a:ext>
            </a:extLst>
          </p:cNvPr>
          <p:cNvSpPr txBox="1"/>
          <p:nvPr/>
        </p:nvSpPr>
        <p:spPr>
          <a:xfrm>
            <a:off x="103750" y="1174481"/>
            <a:ext cx="8936500" cy="828175"/>
          </a:xfrm>
          <a:prstGeom prst="rect">
            <a:avLst/>
          </a:prstGeom>
          <a:noFill/>
        </p:spPr>
        <p:txBody>
          <a:bodyPr wrap="square">
            <a:spAutoFit/>
          </a:bodyPr>
          <a:lstStyle/>
          <a:p>
            <a:pPr>
              <a:lnSpc>
                <a:spcPts val="2000"/>
              </a:lnSpc>
            </a:pPr>
            <a:r>
              <a:rPr lang="ja-JP" altLang="en-US" sz="1200" dirty="0">
                <a:latin typeface="Meiryo UI" panose="020B0604030504040204" pitchFamily="50" charset="-128"/>
                <a:ea typeface="Meiryo UI" panose="020B0604030504040204" pitchFamily="50" charset="-128"/>
              </a:rPr>
              <a:t>府内の医療機関を対象とした本調査では、回答した施設の約半数において、外国人患者への対応が可能な職員が在籍していることが確認された。</a:t>
            </a:r>
            <a:endParaRPr lang="en-US" altLang="ja-JP" sz="1200" dirty="0">
              <a:latin typeface="Meiryo UI" panose="020B0604030504040204" pitchFamily="50" charset="-128"/>
              <a:ea typeface="Meiryo UI" panose="020B0604030504040204" pitchFamily="50" charset="-128"/>
            </a:endParaRPr>
          </a:p>
          <a:p>
            <a:pPr>
              <a:lnSpc>
                <a:spcPts val="2000"/>
              </a:lnSpc>
            </a:pPr>
            <a:r>
              <a:rPr lang="ja-JP" altLang="en-US" sz="1200" dirty="0">
                <a:latin typeface="Meiryo UI" panose="020B0604030504040204" pitchFamily="50" charset="-128"/>
                <a:ea typeface="Meiryo UI" panose="020B0604030504040204" pitchFamily="50" charset="-128"/>
              </a:rPr>
              <a:t>一方で、「外国人患者受入れ医療コーディネーター」や「医療通訳」など、外国人患者対応に関する専門的な知識や技能を有する職員が配置され</a:t>
            </a:r>
            <a:endParaRPr lang="en-US" altLang="ja-JP" sz="1200" dirty="0">
              <a:latin typeface="Meiryo UI" panose="020B0604030504040204" pitchFamily="50" charset="-128"/>
              <a:ea typeface="Meiryo UI" panose="020B0604030504040204" pitchFamily="50" charset="-128"/>
            </a:endParaRPr>
          </a:p>
          <a:p>
            <a:pPr>
              <a:lnSpc>
                <a:spcPts val="2000"/>
              </a:lnSpc>
            </a:pPr>
            <a:r>
              <a:rPr lang="ja-JP" altLang="en-US" sz="1200" dirty="0">
                <a:latin typeface="Meiryo UI" panose="020B0604030504040204" pitchFamily="50" charset="-128"/>
                <a:ea typeface="Meiryo UI" panose="020B0604030504040204" pitchFamily="50" charset="-128"/>
              </a:rPr>
              <a:t>ている医療機関は約</a:t>
            </a:r>
            <a:r>
              <a:rPr lang="en-US" altLang="ja-JP" sz="1200" dirty="0">
                <a:latin typeface="Meiryo UI" panose="020B0604030504040204" pitchFamily="50" charset="-128"/>
                <a:ea typeface="Meiryo UI" panose="020B0604030504040204" pitchFamily="50" charset="-128"/>
              </a:rPr>
              <a:t>2</a:t>
            </a:r>
            <a:r>
              <a:rPr lang="ja-JP" altLang="en-US" sz="1200" dirty="0">
                <a:latin typeface="Meiryo UI" panose="020B0604030504040204" pitchFamily="50" charset="-128"/>
                <a:ea typeface="Meiryo UI" panose="020B0604030504040204" pitchFamily="50" charset="-128"/>
              </a:rPr>
              <a:t>割にとどまり、専門性を備えた人材の確保状況は相対的に低いことが明らかとなった。</a:t>
            </a:r>
          </a:p>
        </p:txBody>
      </p:sp>
      <p:sp>
        <p:nvSpPr>
          <p:cNvPr id="10" name="正方形/長方形 9">
            <a:extLst>
              <a:ext uri="{FF2B5EF4-FFF2-40B4-BE49-F238E27FC236}">
                <a16:creationId xmlns:a16="http://schemas.microsoft.com/office/drawing/2014/main" id="{77DAD46E-B80C-4A35-8C11-3BF6487CE1F1}"/>
              </a:ext>
            </a:extLst>
          </p:cNvPr>
          <p:cNvSpPr/>
          <p:nvPr/>
        </p:nvSpPr>
        <p:spPr>
          <a:xfrm>
            <a:off x="0" y="2242352"/>
            <a:ext cx="6840000" cy="360000"/>
          </a:xfrm>
          <a:prstGeom prst="rect">
            <a:avLst/>
          </a:prstGeom>
        </p:spPr>
        <p:txBody>
          <a:bodyPr wrap="square" anchor="ctr">
            <a:spAutoFit/>
          </a:bodyPr>
          <a:lstStyle/>
          <a:p>
            <a:pPr algn="just">
              <a:spcAft>
                <a:spcPts val="0"/>
              </a:spcAft>
            </a:pPr>
            <a:r>
              <a:rPr lang="ja-JP" altLang="en-US" sz="1600" b="1" kern="100" dirty="0">
                <a:latin typeface="Arial" panose="020B0604020202020204" pitchFamily="34" charset="0"/>
                <a:ea typeface="ＭＳ ゴシック" panose="020B0609070205080204" pitchFamily="49" charset="-128"/>
                <a:cs typeface="Times New Roman" panose="02020603050405020304" pitchFamily="18" charset="0"/>
              </a:rPr>
              <a:t>◆多言語対応を行うための翻訳ツールの利用状況について（</a:t>
            </a:r>
            <a:r>
              <a:rPr lang="en-US" altLang="ja-JP" sz="1600" b="1" kern="100" dirty="0">
                <a:latin typeface="Arial" panose="020B0604020202020204" pitchFamily="34" charset="0"/>
                <a:ea typeface="ＭＳ ゴシック" panose="020B0609070205080204" pitchFamily="49" charset="-128"/>
                <a:cs typeface="Times New Roman" panose="02020603050405020304" pitchFamily="18" charset="0"/>
              </a:rPr>
              <a:t>P5</a:t>
            </a:r>
            <a:r>
              <a:rPr lang="ja-JP" altLang="en-US" sz="1600" b="1" kern="100" dirty="0">
                <a:latin typeface="Arial" panose="020B0604020202020204" pitchFamily="34" charset="0"/>
                <a:ea typeface="ＭＳ ゴシック" panose="020B0609070205080204" pitchFamily="49" charset="-128"/>
                <a:cs typeface="Times New Roman" panose="02020603050405020304" pitchFamily="18" charset="0"/>
              </a:rPr>
              <a:t>）</a:t>
            </a:r>
            <a:endParaRPr lang="ja-JP" altLang="ja-JP" sz="1600" b="1" kern="100" dirty="0">
              <a:latin typeface="Arial" panose="020B0604020202020204" pitchFamily="34" charset="0"/>
              <a:ea typeface="ＭＳ ゴシック" panose="020B0609070205080204" pitchFamily="49" charset="-128"/>
              <a:cs typeface="Times New Roman" panose="02020603050405020304" pitchFamily="18" charset="0"/>
            </a:endParaRPr>
          </a:p>
        </p:txBody>
      </p:sp>
      <p:sp>
        <p:nvSpPr>
          <p:cNvPr id="12" name="テキスト ボックス 11">
            <a:extLst>
              <a:ext uri="{FF2B5EF4-FFF2-40B4-BE49-F238E27FC236}">
                <a16:creationId xmlns:a16="http://schemas.microsoft.com/office/drawing/2014/main" id="{E428EECB-8B30-42D1-A5EC-E0C1D1849BAA}"/>
              </a:ext>
            </a:extLst>
          </p:cNvPr>
          <p:cNvSpPr txBox="1"/>
          <p:nvPr/>
        </p:nvSpPr>
        <p:spPr>
          <a:xfrm>
            <a:off x="103750" y="2581750"/>
            <a:ext cx="8936500" cy="828175"/>
          </a:xfrm>
          <a:prstGeom prst="rect">
            <a:avLst/>
          </a:prstGeom>
          <a:noFill/>
        </p:spPr>
        <p:txBody>
          <a:bodyPr wrap="square">
            <a:spAutoFit/>
          </a:bodyPr>
          <a:lstStyle/>
          <a:p>
            <a:pPr>
              <a:lnSpc>
                <a:spcPts val="2000"/>
              </a:lnSpc>
            </a:pPr>
            <a:r>
              <a:rPr lang="ja-JP" altLang="en-US" sz="1200" dirty="0">
                <a:latin typeface="Meiryo UI" panose="020B0604030504040204" pitchFamily="50" charset="-128"/>
                <a:ea typeface="Meiryo UI" panose="020B0604030504040204" pitchFamily="50" charset="-128"/>
              </a:rPr>
              <a:t>外国人患者対応に用いられている翻訳ツールについては、令和</a:t>
            </a:r>
            <a:r>
              <a:rPr lang="en-US" altLang="ja-JP" sz="1200" dirty="0">
                <a:latin typeface="Meiryo UI" panose="020B0604030504040204" pitchFamily="50" charset="-128"/>
                <a:ea typeface="Meiryo UI" panose="020B0604030504040204" pitchFamily="50" charset="-128"/>
              </a:rPr>
              <a:t>6</a:t>
            </a:r>
            <a:r>
              <a:rPr lang="ja-JP" altLang="en-US" sz="1200" dirty="0">
                <a:latin typeface="Meiryo UI" panose="020B0604030504040204" pitchFamily="50" charset="-128"/>
                <a:ea typeface="Meiryo UI" panose="020B0604030504040204" pitchFamily="50" charset="-128"/>
              </a:rPr>
              <a:t>年度から</a:t>
            </a:r>
            <a:r>
              <a:rPr lang="en-US" altLang="ja-JP" sz="1200" dirty="0">
                <a:latin typeface="Meiryo UI" panose="020B0604030504040204" pitchFamily="50" charset="-128"/>
                <a:ea typeface="Meiryo UI" panose="020B0604030504040204" pitchFamily="50" charset="-128"/>
              </a:rPr>
              <a:t>7</a:t>
            </a:r>
            <a:r>
              <a:rPr lang="ja-JP" altLang="en-US" sz="1200" dirty="0">
                <a:latin typeface="Meiryo UI" panose="020B0604030504040204" pitchFamily="50" charset="-128"/>
                <a:ea typeface="Meiryo UI" panose="020B0604030504040204" pitchFamily="50" charset="-128"/>
              </a:rPr>
              <a:t>年度にかけて府が導入費用を補助した翻訳機器および翻訳アプリが</a:t>
            </a:r>
            <a:endParaRPr lang="en-US" altLang="ja-JP" sz="1200" dirty="0">
              <a:latin typeface="Meiryo UI" panose="020B0604030504040204" pitchFamily="50" charset="-128"/>
              <a:ea typeface="Meiryo UI" panose="020B0604030504040204" pitchFamily="50" charset="-128"/>
            </a:endParaRPr>
          </a:p>
          <a:p>
            <a:pPr>
              <a:lnSpc>
                <a:spcPts val="2000"/>
              </a:lnSpc>
            </a:pPr>
            <a:r>
              <a:rPr lang="ja-JP" altLang="en-US" sz="1200" dirty="0">
                <a:latin typeface="Meiryo UI" panose="020B0604030504040204" pitchFamily="50" charset="-128"/>
                <a:ea typeface="Meiryo UI" panose="020B0604030504040204" pitchFamily="50" charset="-128"/>
              </a:rPr>
              <a:t>全体の約</a:t>
            </a:r>
            <a:r>
              <a:rPr lang="en-US" altLang="ja-JP" sz="1200" dirty="0">
                <a:latin typeface="Meiryo UI" panose="020B0604030504040204" pitchFamily="50" charset="-128"/>
                <a:ea typeface="Meiryo UI" panose="020B0604030504040204" pitchFamily="50" charset="-128"/>
              </a:rPr>
              <a:t>7</a:t>
            </a:r>
            <a:r>
              <a:rPr lang="ja-JP" altLang="en-US" sz="1200" dirty="0">
                <a:latin typeface="Meiryo UI" panose="020B0604030504040204" pitchFamily="50" charset="-128"/>
                <a:ea typeface="Meiryo UI" panose="020B0604030504040204" pitchFamily="50" charset="-128"/>
              </a:rPr>
              <a:t>割を占め、最も多く利用されていた。また、大阪府が提供する遠隔医療通訳サービスの利用割合は約</a:t>
            </a:r>
            <a:r>
              <a:rPr lang="en-US" altLang="ja-JP" sz="1200" dirty="0">
                <a:latin typeface="Meiryo UI" panose="020B0604030504040204" pitchFamily="50" charset="-128"/>
                <a:ea typeface="Meiryo UI" panose="020B0604030504040204" pitchFamily="50" charset="-128"/>
              </a:rPr>
              <a:t>2</a:t>
            </a:r>
            <a:r>
              <a:rPr lang="ja-JP" altLang="en-US" sz="1200" dirty="0">
                <a:latin typeface="Meiryo UI" panose="020B0604030504040204" pitchFamily="50" charset="-128"/>
                <a:ea typeface="Meiryo UI" panose="020B0604030504040204" pitchFamily="50" charset="-128"/>
              </a:rPr>
              <a:t>割（</a:t>
            </a:r>
            <a:r>
              <a:rPr lang="en-US" altLang="ja-JP" sz="1200" dirty="0">
                <a:latin typeface="Meiryo UI" panose="020B0604030504040204" pitchFamily="50" charset="-128"/>
                <a:ea typeface="Meiryo UI" panose="020B0604030504040204" pitchFamily="50" charset="-128"/>
              </a:rPr>
              <a:t>20.4</a:t>
            </a:r>
            <a:r>
              <a:rPr lang="ja-JP" altLang="en-US" sz="1200" dirty="0">
                <a:latin typeface="Meiryo UI" panose="020B0604030504040204" pitchFamily="50" charset="-128"/>
                <a:ea typeface="Meiryo UI" panose="020B0604030504040204" pitchFamily="50" charset="-128"/>
              </a:rPr>
              <a:t>％）に留まっており、</a:t>
            </a:r>
            <a:endParaRPr lang="en-US" altLang="ja-JP" sz="1200" dirty="0">
              <a:latin typeface="Meiryo UI" panose="020B0604030504040204" pitchFamily="50" charset="-128"/>
              <a:ea typeface="Meiryo UI" panose="020B0604030504040204" pitchFamily="50" charset="-128"/>
            </a:endParaRPr>
          </a:p>
          <a:p>
            <a:pPr>
              <a:lnSpc>
                <a:spcPts val="2000"/>
              </a:lnSpc>
            </a:pPr>
            <a:r>
              <a:rPr lang="ja-JP" altLang="en-US" sz="1200" dirty="0">
                <a:latin typeface="Meiryo UI" panose="020B0604030504040204" pitchFamily="50" charset="-128"/>
                <a:ea typeface="Meiryo UI" panose="020B0604030504040204" pitchFamily="50" charset="-128"/>
              </a:rPr>
              <a:t>引き続き、府内医療機関に対して導入促進を図る必要がある。</a:t>
            </a:r>
          </a:p>
        </p:txBody>
      </p:sp>
      <p:sp>
        <p:nvSpPr>
          <p:cNvPr id="13" name="正方形/長方形 12">
            <a:extLst>
              <a:ext uri="{FF2B5EF4-FFF2-40B4-BE49-F238E27FC236}">
                <a16:creationId xmlns:a16="http://schemas.microsoft.com/office/drawing/2014/main" id="{CE7607DA-D62D-4011-A311-7D1DF91C6EC9}"/>
              </a:ext>
            </a:extLst>
          </p:cNvPr>
          <p:cNvSpPr/>
          <p:nvPr/>
        </p:nvSpPr>
        <p:spPr>
          <a:xfrm>
            <a:off x="0" y="3629019"/>
            <a:ext cx="6840000" cy="360000"/>
          </a:xfrm>
          <a:prstGeom prst="rect">
            <a:avLst/>
          </a:prstGeom>
        </p:spPr>
        <p:txBody>
          <a:bodyPr wrap="square" anchor="ctr">
            <a:spAutoFit/>
          </a:bodyPr>
          <a:lstStyle/>
          <a:p>
            <a:pPr algn="just">
              <a:spcAft>
                <a:spcPts val="0"/>
              </a:spcAft>
            </a:pPr>
            <a:r>
              <a:rPr lang="ja-JP" altLang="en-US" sz="1600" b="1" kern="100" dirty="0">
                <a:latin typeface="Arial" panose="020B0604020202020204" pitchFamily="34" charset="0"/>
                <a:ea typeface="ＭＳ ゴシック" panose="020B0609070205080204" pitchFamily="49" charset="-128"/>
                <a:cs typeface="Times New Roman" panose="02020603050405020304" pitchFamily="18" charset="0"/>
              </a:rPr>
              <a:t>◆外国人患者の受入れ可否について（</a:t>
            </a:r>
            <a:r>
              <a:rPr lang="en-US" altLang="ja-JP" sz="1600" b="1" kern="100" dirty="0">
                <a:latin typeface="Arial" panose="020B0604020202020204" pitchFamily="34" charset="0"/>
                <a:ea typeface="ＭＳ ゴシック" panose="020B0609070205080204" pitchFamily="49" charset="-128"/>
                <a:cs typeface="Times New Roman" panose="02020603050405020304" pitchFamily="18" charset="0"/>
              </a:rPr>
              <a:t>P6</a:t>
            </a:r>
            <a:r>
              <a:rPr lang="ja-JP" altLang="en-US" sz="1600" b="1" kern="100" dirty="0">
                <a:latin typeface="Arial" panose="020B0604020202020204" pitchFamily="34" charset="0"/>
                <a:ea typeface="ＭＳ ゴシック" panose="020B0609070205080204" pitchFamily="49" charset="-128"/>
                <a:cs typeface="Times New Roman" panose="02020603050405020304" pitchFamily="18" charset="0"/>
              </a:rPr>
              <a:t>）</a:t>
            </a:r>
            <a:endParaRPr lang="ja-JP" altLang="ja-JP" sz="1600" b="1" kern="100" dirty="0">
              <a:latin typeface="Arial" panose="020B0604020202020204" pitchFamily="34" charset="0"/>
              <a:ea typeface="ＭＳ ゴシック" panose="020B0609070205080204" pitchFamily="49" charset="-128"/>
              <a:cs typeface="Times New Roman" panose="02020603050405020304" pitchFamily="18" charset="0"/>
            </a:endParaRPr>
          </a:p>
        </p:txBody>
      </p:sp>
      <p:sp>
        <p:nvSpPr>
          <p:cNvPr id="15" name="テキスト ボックス 14">
            <a:extLst>
              <a:ext uri="{FF2B5EF4-FFF2-40B4-BE49-F238E27FC236}">
                <a16:creationId xmlns:a16="http://schemas.microsoft.com/office/drawing/2014/main" id="{43F5FE2B-C57B-4B02-8906-C96C9447399B}"/>
              </a:ext>
            </a:extLst>
          </p:cNvPr>
          <p:cNvSpPr txBox="1"/>
          <p:nvPr/>
        </p:nvSpPr>
        <p:spPr>
          <a:xfrm>
            <a:off x="103750" y="3989019"/>
            <a:ext cx="8936500" cy="828175"/>
          </a:xfrm>
          <a:prstGeom prst="rect">
            <a:avLst/>
          </a:prstGeom>
          <a:noFill/>
        </p:spPr>
        <p:txBody>
          <a:bodyPr wrap="square">
            <a:spAutoFit/>
          </a:bodyPr>
          <a:lstStyle/>
          <a:p>
            <a:pPr>
              <a:lnSpc>
                <a:spcPts val="2000"/>
              </a:lnSpc>
            </a:pPr>
            <a:r>
              <a:rPr lang="ja-JP" altLang="en-US" sz="1200" dirty="0">
                <a:latin typeface="Meiryo UI" panose="020B0604030504040204" pitchFamily="50" charset="-128"/>
                <a:ea typeface="Meiryo UI" panose="020B0604030504040204" pitchFamily="50" charset="-128"/>
              </a:rPr>
              <a:t>紹介状がなければ外国人患者を受け入れられないと回答した医療機関は</a:t>
            </a:r>
            <a:r>
              <a:rPr lang="en-US" altLang="ja-JP" sz="1200" dirty="0">
                <a:latin typeface="Meiryo UI" panose="020B0604030504040204" pitchFamily="50" charset="-128"/>
                <a:ea typeface="Meiryo UI" panose="020B0604030504040204" pitchFamily="50" charset="-128"/>
              </a:rPr>
              <a:t>6</a:t>
            </a:r>
            <a:r>
              <a:rPr lang="ja-JP" altLang="en-US" sz="1200" dirty="0">
                <a:latin typeface="Meiryo UI" panose="020B0604030504040204" pitchFamily="50" charset="-128"/>
                <a:ea typeface="Meiryo UI" panose="020B0604030504040204" pitchFamily="50" charset="-128"/>
              </a:rPr>
              <a:t>割弱（</a:t>
            </a:r>
            <a:r>
              <a:rPr lang="en-US" altLang="ja-JP" sz="1200" dirty="0">
                <a:latin typeface="Meiryo UI" panose="020B0604030504040204" pitchFamily="50" charset="-128"/>
                <a:ea typeface="Meiryo UI" panose="020B0604030504040204" pitchFamily="50" charset="-128"/>
              </a:rPr>
              <a:t>58.6</a:t>
            </a:r>
            <a:r>
              <a:rPr lang="ja-JP" altLang="en-US" sz="1200" dirty="0">
                <a:latin typeface="Meiryo UI" panose="020B0604030504040204" pitchFamily="50" charset="-128"/>
                <a:ea typeface="Meiryo UI" panose="020B0604030504040204" pitchFamily="50" charset="-128"/>
              </a:rPr>
              <a:t>％）に上った。一方で、「紹介状なし（</a:t>
            </a:r>
            <a:r>
              <a:rPr lang="en-US" altLang="ja-JP" sz="1200" dirty="0">
                <a:latin typeface="Meiryo UI" panose="020B0604030504040204" pitchFamily="50" charset="-128"/>
                <a:ea typeface="Meiryo UI" panose="020B0604030504040204" pitchFamily="50" charset="-128"/>
              </a:rPr>
              <a:t>47.4</a:t>
            </a:r>
            <a:r>
              <a:rPr lang="ja-JP" altLang="en-US" sz="1200" dirty="0">
                <a:latin typeface="Meiryo UI" panose="020B0604030504040204" pitchFamily="50" charset="-128"/>
                <a:ea typeface="Meiryo UI" panose="020B0604030504040204" pitchFamily="50" charset="-128"/>
              </a:rPr>
              <a:t>％）」や</a:t>
            </a:r>
            <a:endParaRPr lang="en-US" altLang="ja-JP" sz="1200" dirty="0">
              <a:latin typeface="Meiryo UI" panose="020B0604030504040204" pitchFamily="50" charset="-128"/>
              <a:ea typeface="Meiryo UI" panose="020B0604030504040204" pitchFamily="50" charset="-128"/>
            </a:endParaRPr>
          </a:p>
          <a:p>
            <a:pPr>
              <a:lnSpc>
                <a:spcPts val="2000"/>
              </a:lnSpc>
            </a:pPr>
            <a:r>
              <a:rPr lang="ja-JP" altLang="en-US" sz="1200" dirty="0">
                <a:latin typeface="Meiryo UI" panose="020B0604030504040204" pitchFamily="50" charset="-128"/>
                <a:ea typeface="Meiryo UI" panose="020B0604030504040204" pitchFamily="50" charset="-128"/>
              </a:rPr>
              <a:t>「ウォークイン（</a:t>
            </a:r>
            <a:r>
              <a:rPr lang="en-US" altLang="ja-JP" sz="1200" dirty="0">
                <a:latin typeface="Meiryo UI" panose="020B0604030504040204" pitchFamily="50" charset="-128"/>
                <a:ea typeface="Meiryo UI" panose="020B0604030504040204" pitchFamily="50" charset="-128"/>
              </a:rPr>
              <a:t>56.5</a:t>
            </a:r>
            <a:r>
              <a:rPr lang="ja-JP" altLang="en-US" sz="1200" dirty="0">
                <a:latin typeface="Meiryo UI" panose="020B0604030504040204" pitchFamily="50" charset="-128"/>
                <a:ea typeface="Meiryo UI" panose="020B0604030504040204" pitchFamily="50" charset="-128"/>
              </a:rPr>
              <a:t>％）」にも一定の割合がみられ、割合としては相対的に低いものの、外国人患者の受入れにあたっては、各医療機関が状況に応じて柔軟に対応していることが明らかとなった。</a:t>
            </a:r>
          </a:p>
        </p:txBody>
      </p:sp>
      <p:sp>
        <p:nvSpPr>
          <p:cNvPr id="16" name="正方形/長方形 15">
            <a:extLst>
              <a:ext uri="{FF2B5EF4-FFF2-40B4-BE49-F238E27FC236}">
                <a16:creationId xmlns:a16="http://schemas.microsoft.com/office/drawing/2014/main" id="{573CB426-AE04-4E2A-B0A3-3B2CFDBFA36D}"/>
              </a:ext>
            </a:extLst>
          </p:cNvPr>
          <p:cNvSpPr/>
          <p:nvPr/>
        </p:nvSpPr>
        <p:spPr>
          <a:xfrm>
            <a:off x="0" y="5012680"/>
            <a:ext cx="6840000" cy="360000"/>
          </a:xfrm>
          <a:prstGeom prst="rect">
            <a:avLst/>
          </a:prstGeom>
        </p:spPr>
        <p:txBody>
          <a:bodyPr wrap="square" anchor="ctr">
            <a:spAutoFit/>
          </a:bodyPr>
          <a:lstStyle/>
          <a:p>
            <a:pPr algn="just">
              <a:spcAft>
                <a:spcPts val="0"/>
              </a:spcAft>
            </a:pPr>
            <a:r>
              <a:rPr lang="ja-JP" altLang="en-US" sz="1600" b="1" kern="100" dirty="0">
                <a:latin typeface="Arial" panose="020B0604020202020204" pitchFamily="34" charset="0"/>
                <a:ea typeface="ＭＳ ゴシック" panose="020B0609070205080204" pitchFamily="49" charset="-128"/>
                <a:cs typeface="Times New Roman" panose="02020603050405020304" pitchFamily="18" charset="0"/>
              </a:rPr>
              <a:t>◆外国人患者の医療保険の加入状況について（</a:t>
            </a:r>
            <a:r>
              <a:rPr lang="en-US" altLang="ja-JP" sz="1600" b="1" kern="100" dirty="0">
                <a:latin typeface="Arial" panose="020B0604020202020204" pitchFamily="34" charset="0"/>
                <a:ea typeface="ＭＳ ゴシック" panose="020B0609070205080204" pitchFamily="49" charset="-128"/>
                <a:cs typeface="Times New Roman" panose="02020603050405020304" pitchFamily="18" charset="0"/>
              </a:rPr>
              <a:t>P8</a:t>
            </a:r>
            <a:r>
              <a:rPr lang="ja-JP" altLang="en-US" sz="1600" b="1" kern="100" dirty="0">
                <a:latin typeface="Arial" panose="020B0604020202020204" pitchFamily="34" charset="0"/>
                <a:ea typeface="ＭＳ ゴシック" panose="020B0609070205080204" pitchFamily="49" charset="-128"/>
                <a:cs typeface="Times New Roman" panose="02020603050405020304" pitchFamily="18" charset="0"/>
              </a:rPr>
              <a:t>）</a:t>
            </a:r>
            <a:endParaRPr lang="ja-JP" altLang="ja-JP" sz="1600" b="1" kern="100" dirty="0">
              <a:latin typeface="Arial" panose="020B0604020202020204" pitchFamily="34" charset="0"/>
              <a:ea typeface="ＭＳ ゴシック" panose="020B0609070205080204" pitchFamily="49" charset="-128"/>
              <a:cs typeface="Times New Roman" panose="02020603050405020304" pitchFamily="18" charset="0"/>
            </a:endParaRPr>
          </a:p>
        </p:txBody>
      </p:sp>
      <p:sp>
        <p:nvSpPr>
          <p:cNvPr id="17" name="テキスト ボックス 16">
            <a:extLst>
              <a:ext uri="{FF2B5EF4-FFF2-40B4-BE49-F238E27FC236}">
                <a16:creationId xmlns:a16="http://schemas.microsoft.com/office/drawing/2014/main" id="{0800E334-65D0-43E4-9E03-6D18E6A3FCC8}"/>
              </a:ext>
            </a:extLst>
          </p:cNvPr>
          <p:cNvSpPr txBox="1"/>
          <p:nvPr/>
        </p:nvSpPr>
        <p:spPr>
          <a:xfrm>
            <a:off x="103750" y="5408219"/>
            <a:ext cx="8936500" cy="1084656"/>
          </a:xfrm>
          <a:prstGeom prst="rect">
            <a:avLst/>
          </a:prstGeom>
          <a:noFill/>
        </p:spPr>
        <p:txBody>
          <a:bodyPr wrap="square">
            <a:spAutoFit/>
          </a:bodyPr>
          <a:lstStyle/>
          <a:p>
            <a:pPr>
              <a:lnSpc>
                <a:spcPts val="2000"/>
              </a:lnSpc>
            </a:pPr>
            <a:r>
              <a:rPr lang="ja-JP" altLang="en-US" sz="1200" dirty="0">
                <a:latin typeface="Meiryo UI" panose="020B0604030504040204" pitchFamily="50" charset="-128"/>
                <a:ea typeface="Meiryo UI" panose="020B0604030504040204" pitchFamily="50" charset="-128"/>
              </a:rPr>
              <a:t>訪日外国人患者の保険加入状況については、「不明」を除いた場合の加入率は約</a:t>
            </a:r>
            <a:r>
              <a:rPr lang="en-US" altLang="ja-JP" sz="1200" dirty="0">
                <a:latin typeface="Meiryo UI" panose="020B0604030504040204" pitchFamily="50" charset="-128"/>
                <a:ea typeface="Meiryo UI" panose="020B0604030504040204" pitchFamily="50" charset="-128"/>
              </a:rPr>
              <a:t>4</a:t>
            </a:r>
            <a:r>
              <a:rPr lang="ja-JP" altLang="en-US" sz="1200" dirty="0">
                <a:latin typeface="Meiryo UI" panose="020B0604030504040204" pitchFamily="50" charset="-128"/>
                <a:ea typeface="Meiryo UI" panose="020B0604030504040204" pitchFamily="50" charset="-128"/>
              </a:rPr>
              <a:t>割にとどまっており、令和</a:t>
            </a:r>
            <a:r>
              <a:rPr lang="en-US" altLang="ja-JP" sz="1200" dirty="0">
                <a:latin typeface="Meiryo UI" panose="020B0604030504040204" pitchFamily="50" charset="-128"/>
                <a:ea typeface="Meiryo UI" panose="020B0604030504040204" pitchFamily="50" charset="-128"/>
              </a:rPr>
              <a:t>5</a:t>
            </a:r>
            <a:r>
              <a:rPr lang="ja-JP" altLang="en-US" sz="1200" dirty="0">
                <a:latin typeface="Meiryo UI" panose="020B0604030504040204" pitchFamily="50" charset="-128"/>
                <a:ea typeface="Meiryo UI" panose="020B0604030504040204" pitchFamily="50" charset="-128"/>
              </a:rPr>
              <a:t>年度に観光庁が国内</a:t>
            </a:r>
            <a:r>
              <a:rPr lang="en-US" altLang="ja-JP" sz="1200" dirty="0">
                <a:latin typeface="Meiryo UI" panose="020B0604030504040204" pitchFamily="50" charset="-128"/>
                <a:ea typeface="Meiryo UI" panose="020B0604030504040204" pitchFamily="50" charset="-128"/>
              </a:rPr>
              <a:t>5</a:t>
            </a:r>
            <a:r>
              <a:rPr lang="ja-JP" altLang="en-US" sz="1200" dirty="0">
                <a:latin typeface="Meiryo UI" panose="020B0604030504040204" pitchFamily="50" charset="-128"/>
                <a:ea typeface="Meiryo UI" panose="020B0604030504040204" pitchFamily="50" charset="-128"/>
              </a:rPr>
              <a:t>空港</a:t>
            </a:r>
            <a:endParaRPr lang="en-US" altLang="ja-JP" sz="1200" dirty="0">
              <a:latin typeface="Meiryo UI" panose="020B0604030504040204" pitchFamily="50" charset="-128"/>
              <a:ea typeface="Meiryo UI" panose="020B0604030504040204" pitchFamily="50" charset="-128"/>
            </a:endParaRPr>
          </a:p>
          <a:p>
            <a:pPr>
              <a:lnSpc>
                <a:spcPts val="2000"/>
              </a:lnSpc>
            </a:pPr>
            <a:r>
              <a:rPr lang="ja-JP" altLang="en-US" sz="1200" dirty="0">
                <a:latin typeface="Meiryo UI" panose="020B0604030504040204" pitchFamily="50" charset="-128"/>
                <a:ea typeface="Meiryo UI" panose="020B0604030504040204" pitchFamily="50" charset="-128"/>
              </a:rPr>
              <a:t>で実施した調査において、訪日外国人の約</a:t>
            </a:r>
            <a:r>
              <a:rPr lang="en-US" altLang="ja-JP" sz="1200" dirty="0">
                <a:latin typeface="Meiryo UI" panose="020B0604030504040204" pitchFamily="50" charset="-128"/>
                <a:ea typeface="Meiryo UI" panose="020B0604030504040204" pitchFamily="50" charset="-128"/>
              </a:rPr>
              <a:t>73</a:t>
            </a:r>
            <a:r>
              <a:rPr lang="ja-JP" altLang="en-US" sz="1200" dirty="0">
                <a:latin typeface="Meiryo UI" panose="020B0604030504040204" pitchFamily="50" charset="-128"/>
                <a:ea typeface="Meiryo UI" panose="020B0604030504040204" pitchFamily="50" charset="-128"/>
              </a:rPr>
              <a:t>％が民間医療保険に加入していたとされる結果と比較すると、相対的に低い水準となった。</a:t>
            </a:r>
            <a:endParaRPr lang="en-US" altLang="ja-JP" sz="1200" dirty="0">
              <a:latin typeface="Meiryo UI" panose="020B0604030504040204" pitchFamily="50" charset="-128"/>
              <a:ea typeface="Meiryo UI" panose="020B0604030504040204" pitchFamily="50" charset="-128"/>
            </a:endParaRPr>
          </a:p>
          <a:p>
            <a:pPr>
              <a:lnSpc>
                <a:spcPts val="2000"/>
              </a:lnSpc>
            </a:pPr>
            <a:r>
              <a:rPr lang="ja-JP" altLang="en-US" sz="1200" dirty="0">
                <a:latin typeface="Meiryo UI" panose="020B0604030504040204" pitchFamily="50" charset="-128"/>
                <a:ea typeface="Meiryo UI" panose="020B0604030504040204" pitchFamily="50" charset="-128"/>
              </a:rPr>
              <a:t>一方で、「不明」と回答されたケースをすべて保険加入と仮定した場合、加入率は約</a:t>
            </a:r>
            <a:r>
              <a:rPr lang="en-US" altLang="ja-JP" sz="1200" dirty="0">
                <a:latin typeface="Meiryo UI" panose="020B0604030504040204" pitchFamily="50" charset="-128"/>
                <a:ea typeface="Meiryo UI" panose="020B0604030504040204" pitchFamily="50" charset="-128"/>
              </a:rPr>
              <a:t>75</a:t>
            </a:r>
            <a:r>
              <a:rPr lang="ja-JP" altLang="en-US" sz="1200" dirty="0">
                <a:latin typeface="Meiryo UI" panose="020B0604030504040204" pitchFamily="50" charset="-128"/>
                <a:ea typeface="Meiryo UI" panose="020B0604030504040204" pitchFamily="50" charset="-128"/>
              </a:rPr>
              <a:t>％となり、観光庁調査の結果とほぼ同程度となることから、</a:t>
            </a:r>
            <a:endParaRPr lang="en-US" altLang="ja-JP" sz="1200" dirty="0">
              <a:latin typeface="Meiryo UI" panose="020B0604030504040204" pitchFamily="50" charset="-128"/>
              <a:ea typeface="Meiryo UI" panose="020B0604030504040204" pitchFamily="50" charset="-128"/>
            </a:endParaRPr>
          </a:p>
          <a:p>
            <a:pPr>
              <a:lnSpc>
                <a:spcPts val="2000"/>
              </a:lnSpc>
            </a:pPr>
            <a:r>
              <a:rPr lang="ja-JP" altLang="en-US" sz="1200" dirty="0">
                <a:latin typeface="Meiryo UI" panose="020B0604030504040204" pitchFamily="50" charset="-128"/>
                <a:ea typeface="Meiryo UI" panose="020B0604030504040204" pitchFamily="50" charset="-128"/>
              </a:rPr>
              <a:t>医療機関における加入状況の確認プロセスや、患者側の情報提示の実態といった背景要因を今後把握する必要がある。</a:t>
            </a:r>
          </a:p>
        </p:txBody>
      </p:sp>
    </p:spTree>
    <p:extLst>
      <p:ext uri="{BB962C8B-B14F-4D97-AF65-F5344CB8AC3E}">
        <p14:creationId xmlns:p14="http://schemas.microsoft.com/office/powerpoint/2010/main" val="277434840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B8C1988F-1B96-4B8D-ACA8-80484A39EEE2}"/>
              </a:ext>
            </a:extLst>
          </p:cNvPr>
          <p:cNvSpPr/>
          <p:nvPr/>
        </p:nvSpPr>
        <p:spPr>
          <a:xfrm>
            <a:off x="0" y="-7146"/>
            <a:ext cx="9144000" cy="666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 name="正方形/長方形 6">
            <a:extLst>
              <a:ext uri="{FF2B5EF4-FFF2-40B4-BE49-F238E27FC236}">
                <a16:creationId xmlns:a16="http://schemas.microsoft.com/office/drawing/2014/main" id="{14D7169C-27D9-4B2F-AEC9-976A6ED39692}"/>
              </a:ext>
            </a:extLst>
          </p:cNvPr>
          <p:cNvSpPr/>
          <p:nvPr/>
        </p:nvSpPr>
        <p:spPr>
          <a:xfrm>
            <a:off x="0" y="51689"/>
            <a:ext cx="8772525" cy="54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400" b="1" dirty="0">
                <a:latin typeface="メイリオ" panose="020B0604030504040204" pitchFamily="50" charset="-128"/>
                <a:ea typeface="メイリオ" panose="020B0604030504040204" pitchFamily="50" charset="-128"/>
              </a:rPr>
              <a:t>　</a:t>
            </a:r>
            <a:r>
              <a:rPr kumimoji="1" lang="en-US" altLang="ja-JP" sz="2400" b="1" dirty="0">
                <a:solidFill>
                  <a:schemeClr val="bg1"/>
                </a:solidFill>
                <a:latin typeface="メイリオ" panose="020B0604030504040204" pitchFamily="50" charset="-128"/>
                <a:ea typeface="メイリオ" panose="020B0604030504040204" pitchFamily="50" charset="-128"/>
              </a:rPr>
              <a:t>Ⅲ</a:t>
            </a:r>
            <a:r>
              <a:rPr kumimoji="1" lang="ja-JP" altLang="en-US" sz="2400" b="1" dirty="0">
                <a:solidFill>
                  <a:schemeClr val="bg1"/>
                </a:solidFill>
                <a:latin typeface="メイリオ" panose="020B0604030504040204" pitchFamily="50" charset="-128"/>
                <a:ea typeface="メイリオ" panose="020B0604030504040204" pitchFamily="50" charset="-128"/>
              </a:rPr>
              <a:t>　調査結果</a:t>
            </a:r>
            <a:r>
              <a:rPr kumimoji="1" lang="ja-JP" altLang="en-US" sz="2400" b="1">
                <a:solidFill>
                  <a:schemeClr val="bg1"/>
                </a:solidFill>
                <a:latin typeface="メイリオ" panose="020B0604030504040204" pitchFamily="50" charset="-128"/>
                <a:ea typeface="メイリオ" panose="020B0604030504040204" pitchFamily="50" charset="-128"/>
              </a:rPr>
              <a:t>の分析</a:t>
            </a:r>
            <a:endParaRPr kumimoji="1" lang="ja-JP" altLang="en-US" sz="2400" b="1" dirty="0">
              <a:solidFill>
                <a:schemeClr val="bg1"/>
              </a:solidFill>
              <a:latin typeface="メイリオ" panose="020B0604030504040204" pitchFamily="50" charset="-128"/>
              <a:ea typeface="メイリオ" panose="020B0604030504040204" pitchFamily="50" charset="-128"/>
            </a:endParaRPr>
          </a:p>
        </p:txBody>
      </p:sp>
      <p:sp>
        <p:nvSpPr>
          <p:cNvPr id="21" name="スライド番号プレースホルダ 10">
            <a:extLst>
              <a:ext uri="{FF2B5EF4-FFF2-40B4-BE49-F238E27FC236}">
                <a16:creationId xmlns:a16="http://schemas.microsoft.com/office/drawing/2014/main" id="{E7608205-BB7C-4B3A-ACB0-DD31C506EB5C}"/>
              </a:ext>
            </a:extLst>
          </p:cNvPr>
          <p:cNvSpPr>
            <a:spLocks noGrp="1"/>
          </p:cNvSpPr>
          <p:nvPr>
            <p:ph type="sldNum" sz="quarter" idx="12"/>
          </p:nvPr>
        </p:nvSpPr>
        <p:spPr>
          <a:xfrm>
            <a:off x="7086600" y="6492875"/>
            <a:ext cx="2057400" cy="365125"/>
          </a:xfrm>
        </p:spPr>
        <p:txBody>
          <a:bodyPr/>
          <a:lstStyle/>
          <a:p>
            <a:fld id="{73FD58CE-C183-4EA5-9193-BF140682B6D5}" type="slidenum">
              <a:rPr kumimoji="1" lang="ja-JP" altLang="en-US" sz="2000" smtClean="0"/>
              <a:pPr/>
              <a:t>22</a:t>
            </a:fld>
            <a:endParaRPr kumimoji="1" lang="ja-JP" altLang="en-US" sz="2000" dirty="0"/>
          </a:p>
        </p:txBody>
      </p:sp>
      <p:sp>
        <p:nvSpPr>
          <p:cNvPr id="3" name="正方形/長方形 2">
            <a:extLst>
              <a:ext uri="{FF2B5EF4-FFF2-40B4-BE49-F238E27FC236}">
                <a16:creationId xmlns:a16="http://schemas.microsoft.com/office/drawing/2014/main" id="{7BE17E6F-D51A-3C9D-D505-EEE1ED7A61C6}"/>
              </a:ext>
            </a:extLst>
          </p:cNvPr>
          <p:cNvSpPr/>
          <p:nvPr/>
        </p:nvSpPr>
        <p:spPr>
          <a:xfrm>
            <a:off x="0" y="1056855"/>
            <a:ext cx="9000000" cy="271869"/>
          </a:xfrm>
          <a:prstGeom prst="rect">
            <a:avLst/>
          </a:prstGeom>
        </p:spPr>
        <p:txBody>
          <a:bodyPr wrap="square">
            <a:spAutoFit/>
          </a:bodyPr>
          <a:lstStyle/>
          <a:p>
            <a:pPr>
              <a:lnSpc>
                <a:spcPts val="1350"/>
              </a:lnSpc>
            </a:pPr>
            <a:endParaRPr lang="en-US" altLang="ja-JP" sz="1100" dirty="0">
              <a:latin typeface="メイリオ" panose="020B0604030504040204" pitchFamily="50" charset="-128"/>
              <a:ea typeface="メイリオ" panose="020B0604030504040204" pitchFamily="50" charset="-128"/>
            </a:endParaRPr>
          </a:p>
        </p:txBody>
      </p:sp>
      <p:sp>
        <p:nvSpPr>
          <p:cNvPr id="10" name="正方形/長方形 9">
            <a:extLst>
              <a:ext uri="{FF2B5EF4-FFF2-40B4-BE49-F238E27FC236}">
                <a16:creationId xmlns:a16="http://schemas.microsoft.com/office/drawing/2014/main" id="{CFD480E5-0711-4367-B2B7-4DC1222AED78}"/>
              </a:ext>
            </a:extLst>
          </p:cNvPr>
          <p:cNvSpPr/>
          <p:nvPr/>
        </p:nvSpPr>
        <p:spPr>
          <a:xfrm>
            <a:off x="0" y="718301"/>
            <a:ext cx="6984000" cy="338554"/>
          </a:xfrm>
          <a:prstGeom prst="rect">
            <a:avLst/>
          </a:prstGeom>
        </p:spPr>
        <p:txBody>
          <a:bodyPr wrap="square" anchor="ctr">
            <a:spAutoFit/>
          </a:bodyPr>
          <a:lstStyle/>
          <a:p>
            <a:pPr algn="just">
              <a:spcAft>
                <a:spcPts val="0"/>
              </a:spcAft>
            </a:pPr>
            <a:r>
              <a:rPr lang="ja-JP" altLang="en-US" sz="1600" b="1" kern="100" dirty="0">
                <a:latin typeface="Arial" panose="020B0604020202020204" pitchFamily="34" charset="0"/>
                <a:ea typeface="ＭＳ ゴシック" panose="020B0609070205080204" pitchFamily="49" charset="-128"/>
                <a:cs typeface="Times New Roman" panose="02020603050405020304" pitchFamily="18" charset="0"/>
              </a:rPr>
              <a:t>◆未収金の発生要因について（</a:t>
            </a:r>
            <a:r>
              <a:rPr lang="en-US" altLang="ja-JP" sz="1600" b="1" kern="100" dirty="0">
                <a:latin typeface="Arial" panose="020B0604020202020204" pitchFamily="34" charset="0"/>
                <a:ea typeface="ＭＳ ゴシック" panose="020B0609070205080204" pitchFamily="49" charset="-128"/>
                <a:cs typeface="Times New Roman" panose="02020603050405020304" pitchFamily="18" charset="0"/>
              </a:rPr>
              <a:t>P16</a:t>
            </a:r>
            <a:r>
              <a:rPr lang="ja-JP" altLang="en-US" sz="1600" b="1" kern="100" dirty="0">
                <a:latin typeface="Arial" panose="020B0604020202020204" pitchFamily="34" charset="0"/>
                <a:ea typeface="ＭＳ ゴシック" panose="020B0609070205080204" pitchFamily="49" charset="-128"/>
                <a:cs typeface="Times New Roman" panose="02020603050405020304" pitchFamily="18" charset="0"/>
              </a:rPr>
              <a:t>）</a:t>
            </a:r>
            <a:endParaRPr lang="ja-JP" altLang="ja-JP" sz="1600" b="1" kern="100" dirty="0">
              <a:latin typeface="Arial" panose="020B0604020202020204" pitchFamily="34" charset="0"/>
              <a:ea typeface="ＭＳ ゴシック" panose="020B0609070205080204" pitchFamily="49" charset="-128"/>
              <a:cs typeface="Times New Roman" panose="02020603050405020304" pitchFamily="18" charset="0"/>
            </a:endParaRPr>
          </a:p>
        </p:txBody>
      </p:sp>
      <p:sp>
        <p:nvSpPr>
          <p:cNvPr id="12" name="テキスト ボックス 11">
            <a:extLst>
              <a:ext uri="{FF2B5EF4-FFF2-40B4-BE49-F238E27FC236}">
                <a16:creationId xmlns:a16="http://schemas.microsoft.com/office/drawing/2014/main" id="{7DE0DD07-43A9-4B70-9BFD-CEFB3A032F18}"/>
              </a:ext>
            </a:extLst>
          </p:cNvPr>
          <p:cNvSpPr txBox="1"/>
          <p:nvPr/>
        </p:nvSpPr>
        <p:spPr>
          <a:xfrm>
            <a:off x="103750" y="1125523"/>
            <a:ext cx="8936500" cy="1597617"/>
          </a:xfrm>
          <a:prstGeom prst="rect">
            <a:avLst/>
          </a:prstGeom>
          <a:noFill/>
        </p:spPr>
        <p:txBody>
          <a:bodyPr wrap="square">
            <a:spAutoFit/>
          </a:bodyPr>
          <a:lstStyle/>
          <a:p>
            <a:pPr>
              <a:lnSpc>
                <a:spcPts val="2000"/>
              </a:lnSpc>
            </a:pPr>
            <a:r>
              <a:rPr lang="ja-JP" altLang="en-US" sz="1200" dirty="0">
                <a:latin typeface="Meiryo UI" panose="020B0604030504040204" pitchFamily="50" charset="-128"/>
                <a:ea typeface="Meiryo UI" panose="020B0604030504040204" pitchFamily="50" charset="-128"/>
              </a:rPr>
              <a:t>未収金の発生要因として最も多く挙げられたのは「未収金回収体制の弱さ」であり、回収業務に必要なマンパワーの確保が困難である実態が</a:t>
            </a:r>
            <a:endParaRPr lang="en-US" altLang="ja-JP" sz="1200" dirty="0">
              <a:latin typeface="Meiryo UI" panose="020B0604030504040204" pitchFamily="50" charset="-128"/>
              <a:ea typeface="Meiryo UI" panose="020B0604030504040204" pitchFamily="50" charset="-128"/>
            </a:endParaRPr>
          </a:p>
          <a:p>
            <a:pPr>
              <a:lnSpc>
                <a:spcPts val="2000"/>
              </a:lnSpc>
            </a:pPr>
            <a:r>
              <a:rPr lang="ja-JP" altLang="en-US" sz="1200" dirty="0">
                <a:latin typeface="Meiryo UI" panose="020B0604030504040204" pitchFamily="50" charset="-128"/>
                <a:ea typeface="Meiryo UI" panose="020B0604030504040204" pitchFamily="50" charset="-128"/>
              </a:rPr>
              <a:t>示された。特に、訪日外国人患者に関する未収金は日本人患者と比較して回収が難しい傾向があり、医療機関にとって大きな負担となっている。</a:t>
            </a:r>
            <a:endParaRPr lang="en-US" altLang="ja-JP" sz="1200" dirty="0">
              <a:latin typeface="Meiryo UI" panose="020B0604030504040204" pitchFamily="50" charset="-128"/>
              <a:ea typeface="Meiryo UI" panose="020B0604030504040204" pitchFamily="50" charset="-128"/>
            </a:endParaRPr>
          </a:p>
          <a:p>
            <a:pPr>
              <a:lnSpc>
                <a:spcPts val="2000"/>
              </a:lnSpc>
            </a:pPr>
            <a:r>
              <a:rPr lang="ja-JP" altLang="en-US" sz="1200" dirty="0">
                <a:latin typeface="Meiryo UI" panose="020B0604030504040204" pitchFamily="50" charset="-128"/>
                <a:ea typeface="Meiryo UI" panose="020B0604030504040204" pitchFamily="50" charset="-128"/>
              </a:rPr>
              <a:t>こうした状況を踏まえると、医療機関における未収金回収体制の強化を図りつつ、回収にかかる負担軽減についても、どのような要因が障壁となって</a:t>
            </a:r>
            <a:endParaRPr lang="en-US" altLang="ja-JP" sz="1200" dirty="0">
              <a:latin typeface="Meiryo UI" panose="020B0604030504040204" pitchFamily="50" charset="-128"/>
              <a:ea typeface="Meiryo UI" panose="020B0604030504040204" pitchFamily="50" charset="-128"/>
            </a:endParaRPr>
          </a:p>
          <a:p>
            <a:pPr>
              <a:lnSpc>
                <a:spcPts val="2000"/>
              </a:lnSpc>
            </a:pPr>
            <a:r>
              <a:rPr lang="ja-JP" altLang="en-US" sz="1200" dirty="0">
                <a:latin typeface="Meiryo UI" panose="020B0604030504040204" pitchFamily="50" charset="-128"/>
                <a:ea typeface="Meiryo UI" panose="020B0604030504040204" pitchFamily="50" charset="-128"/>
              </a:rPr>
              <a:t>いるのかを整理し、実務上対応可能な範囲で改善の方向性を検討していく必要があると考えられる。</a:t>
            </a:r>
            <a:endParaRPr lang="en-US" altLang="ja-JP" sz="1200" dirty="0">
              <a:latin typeface="Meiryo UI" panose="020B0604030504040204" pitchFamily="50" charset="-128"/>
              <a:ea typeface="Meiryo UI" panose="020B0604030504040204" pitchFamily="50" charset="-128"/>
            </a:endParaRPr>
          </a:p>
          <a:p>
            <a:pPr>
              <a:lnSpc>
                <a:spcPts val="2000"/>
              </a:lnSpc>
            </a:pPr>
            <a:r>
              <a:rPr lang="ja-JP" altLang="en-US" sz="1200" dirty="0">
                <a:latin typeface="Meiryo UI" panose="020B0604030504040204" pitchFamily="50" charset="-128"/>
                <a:ea typeface="Meiryo UI" panose="020B0604030504040204" pitchFamily="50" charset="-128"/>
              </a:rPr>
              <a:t>また、次に多い回答は「緊急時の受入れ体制優先による費用確認不足」であった。救急搬送など緊急性の高い場面では、迅速な診療体制の確保</a:t>
            </a:r>
            <a:endParaRPr lang="en-US" altLang="ja-JP" sz="1200" dirty="0">
              <a:latin typeface="Meiryo UI" panose="020B0604030504040204" pitchFamily="50" charset="-128"/>
              <a:ea typeface="Meiryo UI" panose="020B0604030504040204" pitchFamily="50" charset="-128"/>
            </a:endParaRPr>
          </a:p>
          <a:p>
            <a:pPr>
              <a:lnSpc>
                <a:spcPts val="2000"/>
              </a:lnSpc>
            </a:pPr>
            <a:r>
              <a:rPr lang="ja-JP" altLang="en-US" sz="1200" dirty="0">
                <a:latin typeface="Meiryo UI" panose="020B0604030504040204" pitchFamily="50" charset="-128"/>
                <a:ea typeface="Meiryo UI" panose="020B0604030504040204" pitchFamily="50" charset="-128"/>
              </a:rPr>
              <a:t>が最優先となるため、本人確認や保険加入状況、支払い方法といった事前確認が後回しになりやすく、未収金発生の一因となっていると考えられる。</a:t>
            </a:r>
            <a:endParaRPr lang="en-US" altLang="ja-JP" sz="1200" dirty="0">
              <a:latin typeface="Meiryo UI" panose="020B0604030504040204" pitchFamily="50" charset="-128"/>
              <a:ea typeface="Meiryo UI" panose="020B0604030504040204" pitchFamily="50" charset="-128"/>
            </a:endParaRPr>
          </a:p>
        </p:txBody>
      </p:sp>
      <p:sp>
        <p:nvSpPr>
          <p:cNvPr id="13" name="正方形/長方形 12">
            <a:extLst>
              <a:ext uri="{FF2B5EF4-FFF2-40B4-BE49-F238E27FC236}">
                <a16:creationId xmlns:a16="http://schemas.microsoft.com/office/drawing/2014/main" id="{FCCF4A06-958B-4D02-B8B0-DB3E0716AC73}"/>
              </a:ext>
            </a:extLst>
          </p:cNvPr>
          <p:cNvSpPr/>
          <p:nvPr/>
        </p:nvSpPr>
        <p:spPr>
          <a:xfrm>
            <a:off x="0" y="2980127"/>
            <a:ext cx="6984000" cy="338554"/>
          </a:xfrm>
          <a:prstGeom prst="rect">
            <a:avLst/>
          </a:prstGeom>
        </p:spPr>
        <p:txBody>
          <a:bodyPr wrap="square" anchor="ctr">
            <a:spAutoFit/>
          </a:bodyPr>
          <a:lstStyle/>
          <a:p>
            <a:pPr algn="just">
              <a:spcAft>
                <a:spcPts val="0"/>
              </a:spcAft>
            </a:pPr>
            <a:r>
              <a:rPr lang="ja-JP" altLang="en-US" sz="1600" b="1" kern="100" dirty="0">
                <a:latin typeface="Arial" panose="020B0604020202020204" pitchFamily="34" charset="0"/>
                <a:ea typeface="ＭＳ ゴシック" panose="020B0609070205080204" pitchFamily="49" charset="-128"/>
                <a:cs typeface="Times New Roman" panose="02020603050405020304" pitchFamily="18" charset="0"/>
              </a:rPr>
              <a:t>◆実施している未収金対策について（</a:t>
            </a:r>
            <a:r>
              <a:rPr lang="en-US" altLang="ja-JP" sz="1600" b="1" kern="100" dirty="0">
                <a:latin typeface="Arial" panose="020B0604020202020204" pitchFamily="34" charset="0"/>
                <a:ea typeface="ＭＳ ゴシック" panose="020B0609070205080204" pitchFamily="49" charset="-128"/>
                <a:cs typeface="Times New Roman" panose="02020603050405020304" pitchFamily="18" charset="0"/>
              </a:rPr>
              <a:t>P17</a:t>
            </a:r>
            <a:r>
              <a:rPr lang="ja-JP" altLang="en-US" sz="1600" b="1" kern="100" dirty="0">
                <a:latin typeface="Arial" panose="020B0604020202020204" pitchFamily="34" charset="0"/>
                <a:ea typeface="ＭＳ ゴシック" panose="020B0609070205080204" pitchFamily="49" charset="-128"/>
                <a:cs typeface="Times New Roman" panose="02020603050405020304" pitchFamily="18" charset="0"/>
              </a:rPr>
              <a:t>）</a:t>
            </a:r>
            <a:endParaRPr lang="ja-JP" altLang="ja-JP" sz="1600" b="1" kern="100" dirty="0">
              <a:latin typeface="Arial" panose="020B0604020202020204" pitchFamily="34" charset="0"/>
              <a:ea typeface="ＭＳ ゴシック" panose="020B0609070205080204" pitchFamily="49" charset="-128"/>
              <a:cs typeface="Times New Roman" panose="02020603050405020304" pitchFamily="18" charset="0"/>
            </a:endParaRPr>
          </a:p>
        </p:txBody>
      </p:sp>
      <p:sp>
        <p:nvSpPr>
          <p:cNvPr id="15" name="テキスト ボックス 14">
            <a:extLst>
              <a:ext uri="{FF2B5EF4-FFF2-40B4-BE49-F238E27FC236}">
                <a16:creationId xmlns:a16="http://schemas.microsoft.com/office/drawing/2014/main" id="{8B9CD975-26D4-45DE-A123-C9FAA12851FC}"/>
              </a:ext>
            </a:extLst>
          </p:cNvPr>
          <p:cNvSpPr txBox="1"/>
          <p:nvPr/>
        </p:nvSpPr>
        <p:spPr>
          <a:xfrm>
            <a:off x="103750" y="3336052"/>
            <a:ext cx="8936500" cy="1854097"/>
          </a:xfrm>
          <a:prstGeom prst="rect">
            <a:avLst/>
          </a:prstGeom>
          <a:noFill/>
        </p:spPr>
        <p:txBody>
          <a:bodyPr wrap="square">
            <a:spAutoFit/>
          </a:bodyPr>
          <a:lstStyle/>
          <a:p>
            <a:pPr>
              <a:lnSpc>
                <a:spcPts val="2000"/>
              </a:lnSpc>
            </a:pPr>
            <a:r>
              <a:rPr lang="ja-JP" altLang="en-US" sz="1200" dirty="0">
                <a:latin typeface="Meiryo UI" panose="020B0604030504040204" pitchFamily="50" charset="-128"/>
                <a:ea typeface="Meiryo UI" panose="020B0604030504040204" pitchFamily="50" charset="-128"/>
              </a:rPr>
              <a:t>医療機関が実施している未収金対策のうち、最も多かった取り組みは「キャッシュレス決済の導入」であった。これに続き、パスポート等の身分証明書の写しの保存、連絡先の確認、診療内容や価格に関する事前説明など、診療前の情報確認や説明に関する取組が多く挙げられた。</a:t>
            </a:r>
            <a:endParaRPr lang="en-US" altLang="ja-JP" sz="1200" dirty="0">
              <a:latin typeface="Meiryo UI" panose="020B0604030504040204" pitchFamily="50" charset="-128"/>
              <a:ea typeface="Meiryo UI" panose="020B0604030504040204" pitchFamily="50" charset="-128"/>
            </a:endParaRPr>
          </a:p>
          <a:p>
            <a:pPr>
              <a:lnSpc>
                <a:spcPts val="2000"/>
              </a:lnSpc>
            </a:pPr>
            <a:r>
              <a:rPr lang="ja-JP" altLang="en-US" sz="1200" dirty="0">
                <a:latin typeface="Meiryo UI" panose="020B0604030504040204" pitchFamily="50" charset="-128"/>
                <a:ea typeface="Meiryo UI" panose="020B0604030504040204" pitchFamily="50" charset="-128"/>
              </a:rPr>
              <a:t>これらの取組は、外国人患者が医療機関を受診した際の「中間対策」として一定の効果が期待でき、今後さらに府内医療機関で横展開を進める</a:t>
            </a:r>
            <a:endParaRPr lang="en-US" altLang="ja-JP" sz="1200" dirty="0">
              <a:latin typeface="Meiryo UI" panose="020B0604030504040204" pitchFamily="50" charset="-128"/>
              <a:ea typeface="Meiryo UI" panose="020B0604030504040204" pitchFamily="50" charset="-128"/>
            </a:endParaRPr>
          </a:p>
          <a:p>
            <a:pPr>
              <a:lnSpc>
                <a:spcPts val="2000"/>
              </a:lnSpc>
            </a:pPr>
            <a:r>
              <a:rPr lang="ja-JP" altLang="en-US" sz="1200" dirty="0">
                <a:latin typeface="Meiryo UI" panose="020B0604030504040204" pitchFamily="50" charset="-128"/>
                <a:ea typeface="Meiryo UI" panose="020B0604030504040204" pitchFamily="50" charset="-128"/>
              </a:rPr>
              <a:t>余地があると考えられる。</a:t>
            </a:r>
            <a:endParaRPr lang="en-US" altLang="ja-JP" sz="1200" dirty="0">
              <a:latin typeface="Meiryo UI" panose="020B0604030504040204" pitchFamily="50" charset="-128"/>
              <a:ea typeface="Meiryo UI" panose="020B0604030504040204" pitchFamily="50" charset="-128"/>
            </a:endParaRPr>
          </a:p>
          <a:p>
            <a:pPr>
              <a:lnSpc>
                <a:spcPts val="2000"/>
              </a:lnSpc>
            </a:pPr>
            <a:r>
              <a:rPr lang="ja-JP" altLang="en-US" sz="1200" dirty="0">
                <a:latin typeface="Meiryo UI" panose="020B0604030504040204" pitchFamily="50" charset="-128"/>
                <a:ea typeface="Meiryo UI" panose="020B0604030504040204" pitchFamily="50" charset="-128"/>
              </a:rPr>
              <a:t>一方で、未収金発生後の「出口対策」として有効とされる医療費未収金にかかる保険・保証サービスへの加入については、導入コスト等が障壁と</a:t>
            </a:r>
            <a:endParaRPr lang="en-US" altLang="ja-JP" sz="1200" dirty="0">
              <a:latin typeface="Meiryo UI" panose="020B0604030504040204" pitchFamily="50" charset="-128"/>
              <a:ea typeface="Meiryo UI" panose="020B0604030504040204" pitchFamily="50" charset="-128"/>
            </a:endParaRPr>
          </a:p>
          <a:p>
            <a:pPr>
              <a:lnSpc>
                <a:spcPts val="2000"/>
              </a:lnSpc>
            </a:pPr>
            <a:r>
              <a:rPr lang="ja-JP" altLang="en-US" sz="1200" dirty="0">
                <a:latin typeface="Meiryo UI" panose="020B0604030504040204" pitchFamily="50" charset="-128"/>
                <a:ea typeface="Meiryo UI" panose="020B0604030504040204" pitchFamily="50" charset="-128"/>
              </a:rPr>
              <a:t>なり、導入状況は低調であった。以上の状況を踏まえると、当該サービスをすでに利用している医療機関における運用実態や効果に関する情報を</a:t>
            </a:r>
            <a:endParaRPr lang="en-US" altLang="ja-JP" sz="1200" dirty="0">
              <a:latin typeface="Meiryo UI" panose="020B0604030504040204" pitchFamily="50" charset="-128"/>
              <a:ea typeface="Meiryo UI" panose="020B0604030504040204" pitchFamily="50" charset="-128"/>
            </a:endParaRPr>
          </a:p>
          <a:p>
            <a:pPr>
              <a:lnSpc>
                <a:spcPts val="2000"/>
              </a:lnSpc>
            </a:pPr>
            <a:r>
              <a:rPr lang="ja-JP" altLang="en-US" sz="1200" dirty="0">
                <a:latin typeface="Meiryo UI" panose="020B0604030504040204" pitchFamily="50" charset="-128"/>
                <a:ea typeface="Meiryo UI" panose="020B0604030504040204" pitchFamily="50" charset="-128"/>
              </a:rPr>
              <a:t>府内医療機関間で共有し、横展開を図る必要がある。</a:t>
            </a:r>
            <a:endParaRPr lang="en-US" altLang="ja-JP" sz="12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9176495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a:extLst>
              <a:ext uri="{FF2B5EF4-FFF2-40B4-BE49-F238E27FC236}">
                <a16:creationId xmlns:a16="http://schemas.microsoft.com/office/drawing/2014/main" id="{0F3F3B7A-67BD-45B4-B3A1-14AB6745CA3D}"/>
              </a:ext>
            </a:extLst>
          </p:cNvPr>
          <p:cNvSpPr/>
          <p:nvPr/>
        </p:nvSpPr>
        <p:spPr>
          <a:xfrm>
            <a:off x="0" y="664368"/>
            <a:ext cx="9243754" cy="587613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400" dirty="0">
                <a:solidFill>
                  <a:schemeClr val="tx1"/>
                </a:solidFill>
                <a:latin typeface="メイリオ" panose="020B0604030504040204" pitchFamily="50" charset="-128"/>
                <a:ea typeface="メイリオ" panose="020B0604030504040204" pitchFamily="50" charset="-128"/>
              </a:rPr>
              <a:t>　　</a:t>
            </a:r>
            <a:endParaRPr lang="en-US" altLang="ja-JP" sz="1400" dirty="0">
              <a:solidFill>
                <a:schemeClr val="tx1"/>
              </a:solidFill>
              <a:latin typeface="メイリオ" panose="020B0604030504040204" pitchFamily="50" charset="-128"/>
              <a:ea typeface="メイリオ" panose="020B0604030504040204" pitchFamily="50" charset="-128"/>
            </a:endParaRPr>
          </a:p>
          <a:p>
            <a:r>
              <a:rPr lang="ja-JP" altLang="en-US" sz="1400" dirty="0">
                <a:solidFill>
                  <a:schemeClr val="tx1"/>
                </a:solidFill>
                <a:latin typeface="メイリオ" panose="020B0604030504040204" pitchFamily="50" charset="-128"/>
                <a:ea typeface="メイリオ" panose="020B0604030504040204" pitchFamily="50" charset="-128"/>
              </a:rPr>
              <a:t>　</a:t>
            </a:r>
            <a:endParaRPr lang="en-US" altLang="ja-JP" sz="1400" dirty="0">
              <a:solidFill>
                <a:schemeClr val="tx1"/>
              </a:solidFill>
              <a:latin typeface="メイリオ" panose="020B0604030504040204" pitchFamily="50" charset="-128"/>
              <a:ea typeface="メイリオ" panose="020B0604030504040204" pitchFamily="50" charset="-128"/>
            </a:endParaRPr>
          </a:p>
          <a:p>
            <a:endParaRPr lang="en-US" altLang="ja-JP" sz="1400" dirty="0">
              <a:solidFill>
                <a:schemeClr val="tx1"/>
              </a:solidFill>
              <a:latin typeface="メイリオ" panose="020B0604030504040204" pitchFamily="50" charset="-128"/>
              <a:ea typeface="メイリオ" panose="020B0604030504040204" pitchFamily="50" charset="-128"/>
            </a:endParaRPr>
          </a:p>
          <a:p>
            <a:pPr>
              <a:lnSpc>
                <a:spcPct val="150000"/>
              </a:lnSpc>
            </a:pPr>
            <a:r>
              <a:rPr lang="ja-JP" altLang="en-US" sz="1400" dirty="0">
                <a:solidFill>
                  <a:schemeClr val="tx1"/>
                </a:solidFill>
                <a:latin typeface="メイリオ" panose="020B0604030504040204" pitchFamily="50" charset="-128"/>
                <a:ea typeface="メイリオ" panose="020B0604030504040204" pitchFamily="50" charset="-128"/>
              </a:rPr>
              <a:t>　府内</a:t>
            </a:r>
            <a:r>
              <a:rPr lang="en-US" altLang="ja-JP" sz="1400" dirty="0">
                <a:solidFill>
                  <a:schemeClr val="tx1"/>
                </a:solidFill>
                <a:latin typeface="メイリオ" panose="020B0604030504040204" pitchFamily="50" charset="-128"/>
                <a:ea typeface="メイリオ" panose="020B0604030504040204" pitchFamily="50" charset="-128"/>
              </a:rPr>
              <a:t>768</a:t>
            </a:r>
            <a:r>
              <a:rPr lang="ja-JP" altLang="en-US" sz="1400" dirty="0">
                <a:solidFill>
                  <a:schemeClr val="tx1"/>
                </a:solidFill>
                <a:latin typeface="メイリオ" panose="020B0604030504040204" pitchFamily="50" charset="-128"/>
                <a:ea typeface="メイリオ" panose="020B0604030504040204" pitchFamily="50" charset="-128"/>
              </a:rPr>
              <a:t>医療機関にアンケートにより調査を行った。</a:t>
            </a:r>
          </a:p>
          <a:p>
            <a:pPr>
              <a:lnSpc>
                <a:spcPct val="150000"/>
              </a:lnSpc>
            </a:pPr>
            <a:r>
              <a:rPr lang="en-US" altLang="ja-JP" sz="1400" dirty="0">
                <a:solidFill>
                  <a:schemeClr val="tx1"/>
                </a:solidFill>
                <a:latin typeface="メイリオ" panose="020B0604030504040204" pitchFamily="50" charset="-128"/>
                <a:ea typeface="メイリオ" panose="020B0604030504040204" pitchFamily="50" charset="-128"/>
              </a:rPr>
              <a:t>          (※</a:t>
            </a:r>
            <a:r>
              <a:rPr lang="ja-JP" altLang="en-US" sz="1400" dirty="0">
                <a:solidFill>
                  <a:schemeClr val="tx1"/>
                </a:solidFill>
                <a:latin typeface="メイリオ" panose="020B0604030504040204" pitchFamily="50" charset="-128"/>
                <a:ea typeface="メイリオ" panose="020B0604030504040204" pitchFamily="50" charset="-128"/>
              </a:rPr>
              <a:t>調査期間　令和７年</a:t>
            </a:r>
            <a:r>
              <a:rPr lang="en-US" altLang="ja-JP" sz="1400" dirty="0">
                <a:solidFill>
                  <a:schemeClr val="tx1"/>
                </a:solidFill>
                <a:latin typeface="メイリオ" panose="020B0604030504040204" pitchFamily="50" charset="-128"/>
                <a:ea typeface="メイリオ" panose="020B0604030504040204" pitchFamily="50" charset="-128"/>
              </a:rPr>
              <a:t>12</a:t>
            </a:r>
            <a:r>
              <a:rPr lang="ja-JP" altLang="en-US" sz="1400" dirty="0">
                <a:solidFill>
                  <a:schemeClr val="tx1"/>
                </a:solidFill>
                <a:latin typeface="メイリオ" panose="020B0604030504040204" pitchFamily="50" charset="-128"/>
                <a:ea typeface="メイリオ" panose="020B0604030504040204" pitchFamily="50" charset="-128"/>
              </a:rPr>
              <a:t>月</a:t>
            </a:r>
            <a:r>
              <a:rPr lang="en-US" altLang="ja-JP" sz="1400" dirty="0">
                <a:solidFill>
                  <a:schemeClr val="tx1"/>
                </a:solidFill>
                <a:latin typeface="メイリオ" panose="020B0604030504040204" pitchFamily="50" charset="-128"/>
                <a:ea typeface="メイリオ" panose="020B0604030504040204" pitchFamily="50" charset="-128"/>
              </a:rPr>
              <a:t>19</a:t>
            </a:r>
            <a:r>
              <a:rPr lang="ja-JP" altLang="en-US" sz="1400" dirty="0">
                <a:solidFill>
                  <a:schemeClr val="tx1"/>
                </a:solidFill>
                <a:latin typeface="メイリオ" panose="020B0604030504040204" pitchFamily="50" charset="-128"/>
                <a:ea typeface="メイリオ" panose="020B0604030504040204" pitchFamily="50" charset="-128"/>
              </a:rPr>
              <a:t>日～令和８年１月</a:t>
            </a:r>
            <a:r>
              <a:rPr lang="en-US" altLang="ja-JP" sz="1400" dirty="0">
                <a:solidFill>
                  <a:schemeClr val="tx1"/>
                </a:solidFill>
                <a:latin typeface="メイリオ" panose="020B0604030504040204" pitchFamily="50" charset="-128"/>
                <a:ea typeface="メイリオ" panose="020B0604030504040204" pitchFamily="50" charset="-128"/>
              </a:rPr>
              <a:t>16</a:t>
            </a:r>
            <a:r>
              <a:rPr lang="ja-JP" altLang="en-US" sz="1400" dirty="0">
                <a:solidFill>
                  <a:schemeClr val="tx1"/>
                </a:solidFill>
                <a:latin typeface="メイリオ" panose="020B0604030504040204" pitchFamily="50" charset="-128"/>
                <a:ea typeface="メイリオ" panose="020B0604030504040204" pitchFamily="50" charset="-128"/>
              </a:rPr>
              <a:t>日まで</a:t>
            </a:r>
            <a:r>
              <a:rPr lang="en-US" altLang="ja-JP" sz="1400" dirty="0">
                <a:solidFill>
                  <a:schemeClr val="tx1"/>
                </a:solidFill>
                <a:latin typeface="メイリオ" panose="020B0604030504040204" pitchFamily="50" charset="-128"/>
                <a:ea typeface="メイリオ" panose="020B0604030504040204" pitchFamily="50" charset="-128"/>
              </a:rPr>
              <a:t>)</a:t>
            </a:r>
          </a:p>
          <a:p>
            <a:pPr>
              <a:lnSpc>
                <a:spcPct val="150000"/>
              </a:lnSpc>
            </a:pPr>
            <a:r>
              <a:rPr lang="ja-JP" altLang="en-US" sz="1400" dirty="0">
                <a:solidFill>
                  <a:schemeClr val="tx1"/>
                </a:solidFill>
                <a:latin typeface="メイリオ" panose="020B0604030504040204" pitchFamily="50" charset="-128"/>
                <a:ea typeface="メイリオ" panose="020B0604030504040204" pitchFamily="50" charset="-128"/>
              </a:rPr>
              <a:t>　・調査方法：大阪府行政オンラインシステムを利用</a:t>
            </a:r>
          </a:p>
          <a:p>
            <a:pPr>
              <a:lnSpc>
                <a:spcPct val="150000"/>
              </a:lnSpc>
            </a:pPr>
            <a:r>
              <a:rPr lang="ja-JP" altLang="en-US" sz="1400" dirty="0">
                <a:solidFill>
                  <a:schemeClr val="tx1"/>
                </a:solidFill>
                <a:latin typeface="メイリオ" panose="020B0604030504040204" pitchFamily="50" charset="-128"/>
                <a:ea typeface="メイリオ" panose="020B0604030504040204" pitchFamily="50" charset="-128"/>
              </a:rPr>
              <a:t>　・調査対象：大阪府内の</a:t>
            </a:r>
            <a:r>
              <a:rPr lang="en-US" altLang="ja-JP" sz="1400" dirty="0">
                <a:solidFill>
                  <a:schemeClr val="tx1"/>
                </a:solidFill>
                <a:latin typeface="メイリオ" panose="020B0604030504040204" pitchFamily="50" charset="-128"/>
                <a:ea typeface="メイリオ" panose="020B0604030504040204" pitchFamily="50" charset="-128"/>
              </a:rPr>
              <a:t>768</a:t>
            </a:r>
            <a:r>
              <a:rPr lang="ja-JP" altLang="en-US" sz="1400" dirty="0">
                <a:solidFill>
                  <a:schemeClr val="tx1"/>
                </a:solidFill>
                <a:latin typeface="メイリオ" panose="020B0604030504040204" pitchFamily="50" charset="-128"/>
                <a:ea typeface="メイリオ" panose="020B0604030504040204" pitchFamily="50" charset="-128"/>
              </a:rPr>
              <a:t>医療機関</a:t>
            </a:r>
            <a:endParaRPr lang="en-US" altLang="ja-JP" sz="1400" dirty="0">
              <a:solidFill>
                <a:schemeClr val="tx1"/>
              </a:solidFill>
              <a:latin typeface="メイリオ" panose="020B0604030504040204" pitchFamily="50" charset="-128"/>
              <a:ea typeface="メイリオ" panose="020B0604030504040204" pitchFamily="50" charset="-128"/>
            </a:endParaRPr>
          </a:p>
          <a:p>
            <a:pPr>
              <a:lnSpc>
                <a:spcPct val="150000"/>
              </a:lnSpc>
            </a:pPr>
            <a:r>
              <a:rPr lang="ja-JP" altLang="en-US" sz="1400" dirty="0">
                <a:solidFill>
                  <a:schemeClr val="tx1"/>
                </a:solidFill>
                <a:latin typeface="メイリオ" panose="020B0604030504040204" pitchFamily="50" charset="-128"/>
                <a:ea typeface="メイリオ" panose="020B0604030504040204" pitchFamily="50" charset="-128"/>
              </a:rPr>
              <a:t>　　　　</a:t>
            </a:r>
            <a:r>
              <a:rPr lang="ja-JP" altLang="en-US" sz="1400" dirty="0">
                <a:solidFill>
                  <a:schemeClr val="tx1"/>
                </a:solidFill>
                <a:effectLst/>
                <a:latin typeface="メイリオ" panose="020B0604030504040204" pitchFamily="50" charset="-128"/>
                <a:ea typeface="メイリオ" panose="020B0604030504040204" pitchFamily="50" charset="-128"/>
              </a:rPr>
              <a:t>　　　</a:t>
            </a:r>
            <a:r>
              <a:rPr lang="ja-JP" altLang="en-US" sz="1400" dirty="0">
                <a:solidFill>
                  <a:schemeClr val="tx1"/>
                </a:solidFill>
                <a:latin typeface="メイリオ" panose="020B0604030504040204" pitchFamily="50" charset="-128"/>
                <a:ea typeface="メイリオ" panose="020B0604030504040204" pitchFamily="50" charset="-128"/>
              </a:rPr>
              <a:t>全病院：</a:t>
            </a:r>
            <a:r>
              <a:rPr lang="en-US" altLang="ja-JP" sz="1400" dirty="0">
                <a:solidFill>
                  <a:schemeClr val="tx1"/>
                </a:solidFill>
                <a:latin typeface="メイリオ" panose="020B0604030504040204" pitchFamily="50" charset="-128"/>
                <a:ea typeface="メイリオ" panose="020B0604030504040204" pitchFamily="50" charset="-128"/>
              </a:rPr>
              <a:t>501</a:t>
            </a:r>
            <a:r>
              <a:rPr lang="ja-JP" altLang="en-US" sz="1400" dirty="0">
                <a:solidFill>
                  <a:schemeClr val="tx1"/>
                </a:solidFill>
                <a:latin typeface="メイリオ" panose="020B0604030504040204" pitchFamily="50" charset="-128"/>
                <a:ea typeface="メイリオ" panose="020B0604030504040204" pitchFamily="50" charset="-128"/>
              </a:rPr>
              <a:t>件</a:t>
            </a:r>
            <a:endParaRPr lang="en-US" altLang="ja-JP" sz="1400" dirty="0">
              <a:solidFill>
                <a:schemeClr val="tx1"/>
              </a:solidFill>
              <a:latin typeface="メイリオ" panose="020B0604030504040204" pitchFamily="50" charset="-128"/>
              <a:ea typeface="メイリオ" panose="020B0604030504040204" pitchFamily="50" charset="-128"/>
            </a:endParaRPr>
          </a:p>
          <a:p>
            <a:pPr>
              <a:lnSpc>
                <a:spcPct val="150000"/>
              </a:lnSpc>
            </a:pPr>
            <a:r>
              <a:rPr lang="ja-JP" altLang="en-US" sz="1400" dirty="0">
                <a:solidFill>
                  <a:schemeClr val="tx1"/>
                </a:solidFill>
                <a:latin typeface="メイリオ" panose="020B0604030504040204" pitchFamily="50" charset="-128"/>
                <a:ea typeface="メイリオ" panose="020B0604030504040204" pitchFamily="50" charset="-128"/>
              </a:rPr>
              <a:t>　　　　　　　外国人患者受入れ医療機関として厚労省リストに掲載されている診療所：</a:t>
            </a:r>
            <a:r>
              <a:rPr lang="en-US" altLang="ja-JP" sz="1400" dirty="0">
                <a:solidFill>
                  <a:schemeClr val="tx1"/>
                </a:solidFill>
                <a:latin typeface="メイリオ" panose="020B0604030504040204" pitchFamily="50" charset="-128"/>
                <a:ea typeface="メイリオ" panose="020B0604030504040204" pitchFamily="50" charset="-128"/>
              </a:rPr>
              <a:t>267</a:t>
            </a:r>
            <a:r>
              <a:rPr lang="ja-JP" altLang="en-US" sz="1400" dirty="0">
                <a:solidFill>
                  <a:schemeClr val="tx1"/>
                </a:solidFill>
                <a:latin typeface="メイリオ" panose="020B0604030504040204" pitchFamily="50" charset="-128"/>
                <a:ea typeface="メイリオ" panose="020B0604030504040204" pitchFamily="50" charset="-128"/>
              </a:rPr>
              <a:t>件</a:t>
            </a:r>
            <a:endParaRPr lang="en-US" altLang="ja-JP" sz="1400" dirty="0">
              <a:solidFill>
                <a:schemeClr val="tx1"/>
              </a:solidFill>
              <a:latin typeface="メイリオ" panose="020B0604030504040204" pitchFamily="50" charset="-128"/>
              <a:ea typeface="メイリオ" panose="020B0604030504040204" pitchFamily="50" charset="-128"/>
            </a:endParaRPr>
          </a:p>
        </p:txBody>
      </p:sp>
      <p:sp>
        <p:nvSpPr>
          <p:cNvPr id="4" name="正方形/長方形 3">
            <a:extLst>
              <a:ext uri="{FF2B5EF4-FFF2-40B4-BE49-F238E27FC236}">
                <a16:creationId xmlns:a16="http://schemas.microsoft.com/office/drawing/2014/main" id="{F89EFA9E-E5F0-435C-80A9-117544228A48}"/>
              </a:ext>
            </a:extLst>
          </p:cNvPr>
          <p:cNvSpPr/>
          <p:nvPr/>
        </p:nvSpPr>
        <p:spPr>
          <a:xfrm>
            <a:off x="0" y="-1"/>
            <a:ext cx="9144000" cy="66436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 name="正方形/長方形 6">
            <a:extLst>
              <a:ext uri="{FF2B5EF4-FFF2-40B4-BE49-F238E27FC236}">
                <a16:creationId xmlns:a16="http://schemas.microsoft.com/office/drawing/2014/main" id="{6DFB86C5-76CB-41F9-BF51-74191C2A378A}"/>
              </a:ext>
            </a:extLst>
          </p:cNvPr>
          <p:cNvSpPr/>
          <p:nvPr/>
        </p:nvSpPr>
        <p:spPr>
          <a:xfrm>
            <a:off x="147508" y="124223"/>
            <a:ext cx="7143750" cy="4452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400" b="1" dirty="0">
                <a:latin typeface="メイリオ" panose="020B0604030504040204" pitchFamily="50" charset="-128"/>
                <a:ea typeface="メイリオ" panose="020B0604030504040204" pitchFamily="50" charset="-128"/>
              </a:rPr>
              <a:t>２　調査の方法及び調査結果</a:t>
            </a:r>
          </a:p>
        </p:txBody>
      </p:sp>
      <p:graphicFrame>
        <p:nvGraphicFramePr>
          <p:cNvPr id="3" name="表 2"/>
          <p:cNvGraphicFramePr>
            <a:graphicFrameLocks noGrp="1"/>
          </p:cNvGraphicFramePr>
          <p:nvPr>
            <p:extLst>
              <p:ext uri="{D42A27DB-BD31-4B8C-83A1-F6EECF244321}">
                <p14:modId xmlns:p14="http://schemas.microsoft.com/office/powerpoint/2010/main" val="2497819484"/>
              </p:ext>
            </p:extLst>
          </p:nvPr>
        </p:nvGraphicFramePr>
        <p:xfrm>
          <a:off x="648393" y="3651220"/>
          <a:ext cx="7652668" cy="2091044"/>
        </p:xfrm>
        <a:graphic>
          <a:graphicData uri="http://schemas.openxmlformats.org/drawingml/2006/table">
            <a:tbl>
              <a:tblPr firstRow="1" firstCol="1" bandRow="1">
                <a:tableStyleId>{5C22544A-7EE6-4342-B048-85BDC9FD1C3A}</a:tableStyleId>
              </a:tblPr>
              <a:tblGrid>
                <a:gridCol w="4271809">
                  <a:extLst>
                    <a:ext uri="{9D8B030D-6E8A-4147-A177-3AD203B41FA5}">
                      <a16:colId xmlns:a16="http://schemas.microsoft.com/office/drawing/2014/main" val="1639891918"/>
                    </a:ext>
                  </a:extLst>
                </a:gridCol>
                <a:gridCol w="1126953">
                  <a:extLst>
                    <a:ext uri="{9D8B030D-6E8A-4147-A177-3AD203B41FA5}">
                      <a16:colId xmlns:a16="http://schemas.microsoft.com/office/drawing/2014/main" val="2462203248"/>
                    </a:ext>
                  </a:extLst>
                </a:gridCol>
                <a:gridCol w="1126953">
                  <a:extLst>
                    <a:ext uri="{9D8B030D-6E8A-4147-A177-3AD203B41FA5}">
                      <a16:colId xmlns:a16="http://schemas.microsoft.com/office/drawing/2014/main" val="791308796"/>
                    </a:ext>
                  </a:extLst>
                </a:gridCol>
                <a:gridCol w="1126953">
                  <a:extLst>
                    <a:ext uri="{9D8B030D-6E8A-4147-A177-3AD203B41FA5}">
                      <a16:colId xmlns:a16="http://schemas.microsoft.com/office/drawing/2014/main" val="3092869816"/>
                    </a:ext>
                  </a:extLst>
                </a:gridCol>
              </a:tblGrid>
              <a:tr h="522761">
                <a:tc>
                  <a:txBody>
                    <a:bodyPr/>
                    <a:lstStyle/>
                    <a:p>
                      <a:pPr algn="ctr">
                        <a:spcAft>
                          <a:spcPts val="0"/>
                        </a:spcAft>
                      </a:pPr>
                      <a:r>
                        <a:rPr lang="en-US" altLang="ja-JP" sz="1050" kern="100" dirty="0">
                          <a:effectLst/>
                          <a:latin typeface="メイリオ" pitchFamily="50" charset="-128"/>
                          <a:ea typeface="メイリオ" pitchFamily="50" charset="-128"/>
                        </a:rPr>
                        <a:t>                                                                                                                                                                           </a:t>
                      </a:r>
                      <a:r>
                        <a:rPr lang="ja-JP" sz="1400" kern="100" dirty="0">
                          <a:effectLst/>
                          <a:latin typeface="メイリオ" pitchFamily="50" charset="-128"/>
                          <a:ea typeface="メイリオ" pitchFamily="50" charset="-128"/>
                        </a:rPr>
                        <a:t>調査票</a:t>
                      </a:r>
                      <a:endParaRPr lang="ja-JP" sz="1400" kern="100" dirty="0">
                        <a:effectLst/>
                        <a:latin typeface="メイリオ" pitchFamily="50" charset="-128"/>
                        <a:ea typeface="メイリオ" pitchFamily="50" charset="-128"/>
                        <a:cs typeface="Times New Roman" panose="02020603050405020304" pitchFamily="18" charset="0"/>
                      </a:endParaRPr>
                    </a:p>
                  </a:txBody>
                  <a:tcPr marL="68580" marR="68580" marT="0" marB="0"/>
                </a:tc>
                <a:tc>
                  <a:txBody>
                    <a:bodyPr/>
                    <a:lstStyle/>
                    <a:p>
                      <a:pPr algn="ctr">
                        <a:spcAft>
                          <a:spcPts val="0"/>
                        </a:spcAft>
                      </a:pPr>
                      <a:r>
                        <a:rPr lang="en-US" altLang="ja-JP" sz="1200" kern="100" dirty="0">
                          <a:effectLst/>
                          <a:latin typeface="メイリオ" pitchFamily="50" charset="-128"/>
                          <a:ea typeface="メイリオ" pitchFamily="50" charset="-128"/>
                        </a:rPr>
                        <a:t>                           </a:t>
                      </a:r>
                      <a:r>
                        <a:rPr lang="ja-JP" sz="1200" kern="100" dirty="0">
                          <a:effectLst/>
                          <a:latin typeface="メイリオ" pitchFamily="50" charset="-128"/>
                          <a:ea typeface="メイリオ" pitchFamily="50" charset="-128"/>
                        </a:rPr>
                        <a:t>配布件数</a:t>
                      </a:r>
                      <a:endParaRPr lang="ja-JP" sz="1200" kern="100" dirty="0">
                        <a:effectLst/>
                        <a:latin typeface="メイリオ" pitchFamily="50" charset="-128"/>
                        <a:ea typeface="メイリオ" pitchFamily="50" charset="-128"/>
                        <a:cs typeface="Times New Roman" panose="02020603050405020304" pitchFamily="18" charset="0"/>
                      </a:endParaRPr>
                    </a:p>
                  </a:txBody>
                  <a:tcPr marL="68580" marR="68580" marT="0" marB="0"/>
                </a:tc>
                <a:tc>
                  <a:txBody>
                    <a:bodyPr/>
                    <a:lstStyle/>
                    <a:p>
                      <a:pPr algn="ctr">
                        <a:spcAft>
                          <a:spcPts val="0"/>
                        </a:spcAft>
                      </a:pPr>
                      <a:r>
                        <a:rPr lang="en-US" altLang="ja-JP" sz="1200" kern="100" dirty="0">
                          <a:effectLst/>
                          <a:latin typeface="メイリオ" pitchFamily="50" charset="-128"/>
                          <a:ea typeface="メイリオ" pitchFamily="50" charset="-128"/>
                        </a:rPr>
                        <a:t>                          </a:t>
                      </a:r>
                      <a:r>
                        <a:rPr lang="ja-JP" sz="1200" kern="100" dirty="0">
                          <a:effectLst/>
                          <a:latin typeface="メイリオ" pitchFamily="50" charset="-128"/>
                          <a:ea typeface="メイリオ" pitchFamily="50" charset="-128"/>
                        </a:rPr>
                        <a:t>回収件数</a:t>
                      </a:r>
                      <a:endParaRPr lang="ja-JP" sz="1200" kern="100" dirty="0">
                        <a:effectLst/>
                        <a:latin typeface="メイリオ" pitchFamily="50" charset="-128"/>
                        <a:ea typeface="メイリオ" pitchFamily="50" charset="-128"/>
                        <a:cs typeface="Times New Roman" panose="02020603050405020304" pitchFamily="18" charset="0"/>
                      </a:endParaRPr>
                    </a:p>
                  </a:txBody>
                  <a:tcPr marL="68580" marR="68580" marT="0" marB="0"/>
                </a:tc>
                <a:tc>
                  <a:txBody>
                    <a:bodyPr/>
                    <a:lstStyle/>
                    <a:p>
                      <a:pPr algn="ctr">
                        <a:spcAft>
                          <a:spcPts val="0"/>
                        </a:spcAft>
                      </a:pPr>
                      <a:r>
                        <a:rPr lang="en-US" altLang="ja-JP" sz="1200" kern="100" dirty="0">
                          <a:effectLst/>
                          <a:latin typeface="メイリオ" pitchFamily="50" charset="-128"/>
                          <a:ea typeface="メイリオ" pitchFamily="50" charset="-128"/>
                        </a:rPr>
                        <a:t>                            </a:t>
                      </a:r>
                      <a:r>
                        <a:rPr lang="ja-JP" sz="1200" kern="100" dirty="0">
                          <a:effectLst/>
                          <a:latin typeface="メイリオ" pitchFamily="50" charset="-128"/>
                          <a:ea typeface="メイリオ" pitchFamily="50" charset="-128"/>
                        </a:rPr>
                        <a:t>回収率</a:t>
                      </a:r>
                      <a:endParaRPr lang="ja-JP" sz="1200" kern="100" dirty="0">
                        <a:effectLst/>
                        <a:latin typeface="メイリオ" pitchFamily="50" charset="-128"/>
                        <a:ea typeface="メイリオ" pitchFamily="50" charset="-128"/>
                        <a:cs typeface="Times New Roman" panose="02020603050405020304" pitchFamily="18" charset="0"/>
                      </a:endParaRPr>
                    </a:p>
                  </a:txBody>
                  <a:tcPr marL="68580" marR="68580" marT="0" marB="0"/>
                </a:tc>
                <a:extLst>
                  <a:ext uri="{0D108BD9-81ED-4DB2-BD59-A6C34878D82A}">
                    <a16:rowId xmlns:a16="http://schemas.microsoft.com/office/drawing/2014/main" val="2740508392"/>
                  </a:ext>
                </a:extLst>
              </a:tr>
              <a:tr h="522761">
                <a:tc>
                  <a:txBody>
                    <a:bodyPr/>
                    <a:lstStyle/>
                    <a:p>
                      <a:pPr algn="l">
                        <a:spcAft>
                          <a:spcPts val="0"/>
                        </a:spcAft>
                      </a:pPr>
                      <a:r>
                        <a:rPr lang="en-US" altLang="ja-JP" sz="1200" kern="100" dirty="0">
                          <a:effectLst/>
                          <a:latin typeface="メイリオ" pitchFamily="50" charset="-128"/>
                          <a:ea typeface="メイリオ" pitchFamily="50" charset="-128"/>
                        </a:rPr>
                        <a:t>                                                                                                                                                                   </a:t>
                      </a:r>
                      <a:r>
                        <a:rPr lang="ja-JP" altLang="en-US" sz="1200" kern="100" dirty="0">
                          <a:effectLst/>
                          <a:latin typeface="メイリオ" pitchFamily="50" charset="-128"/>
                          <a:ea typeface="メイリオ" pitchFamily="50" charset="-128"/>
                        </a:rPr>
                        <a:t>令和７年度大阪府外国人患者受入れ実態調査</a:t>
                      </a:r>
                      <a:endParaRPr lang="ja-JP" sz="1200" kern="100" dirty="0">
                        <a:effectLst/>
                        <a:latin typeface="メイリオ" pitchFamily="50" charset="-128"/>
                        <a:ea typeface="メイリオ" pitchFamily="50" charset="-128"/>
                        <a:cs typeface="Times New Roman" panose="02020603050405020304" pitchFamily="18" charset="0"/>
                      </a:endParaRPr>
                    </a:p>
                  </a:txBody>
                  <a:tcPr marL="68580" marR="68580" marT="0" marB="0"/>
                </a:tc>
                <a:tc>
                  <a:txBody>
                    <a:bodyPr/>
                    <a:lstStyle/>
                    <a:p>
                      <a:pPr algn="r">
                        <a:spcAft>
                          <a:spcPts val="0"/>
                        </a:spcAft>
                      </a:pPr>
                      <a:r>
                        <a:rPr lang="en-US" altLang="ja-JP" sz="2000" kern="100" dirty="0">
                          <a:effectLst/>
                          <a:latin typeface="Calibri" panose="020F0502020204030204" pitchFamily="34" charset="0"/>
                          <a:cs typeface="Calibri" panose="020F0502020204030204" pitchFamily="34" charset="0"/>
                        </a:rPr>
                        <a:t>768</a:t>
                      </a:r>
                      <a:r>
                        <a:rPr lang="ja-JP" sz="2000" kern="100" dirty="0">
                          <a:effectLst/>
                          <a:latin typeface="Calibri" panose="020F0502020204030204" pitchFamily="34" charset="0"/>
                          <a:cs typeface="Calibri" panose="020F0502020204030204" pitchFamily="34" charset="0"/>
                        </a:rPr>
                        <a:t>件</a:t>
                      </a:r>
                      <a:endParaRPr lang="ja-JP" sz="2000" kern="100" dirty="0">
                        <a:effectLst/>
                        <a:latin typeface="Calibri" panose="020F0502020204030204" pitchFamily="34" charset="0"/>
                        <a:ea typeface="ＭＳ ゴシック" panose="020B0609070205080204" pitchFamily="49" charset="-128"/>
                        <a:cs typeface="Calibri" panose="020F0502020204030204" pitchFamily="34" charset="0"/>
                      </a:endParaRPr>
                    </a:p>
                  </a:txBody>
                  <a:tcPr marL="68580" marR="68580" marT="0" marB="0" anchor="ctr"/>
                </a:tc>
                <a:tc>
                  <a:txBody>
                    <a:bodyPr/>
                    <a:lstStyle/>
                    <a:p>
                      <a:pPr algn="r">
                        <a:spcAft>
                          <a:spcPts val="0"/>
                        </a:spcAft>
                      </a:pPr>
                      <a:r>
                        <a:rPr lang="en-US" altLang="ja-JP" sz="2000" kern="100" dirty="0">
                          <a:effectLst/>
                          <a:latin typeface="Calibri" panose="020F0502020204030204" pitchFamily="34" charset="0"/>
                          <a:cs typeface="Calibri" panose="020F0502020204030204" pitchFamily="34" charset="0"/>
                        </a:rPr>
                        <a:t>285</a:t>
                      </a:r>
                      <a:r>
                        <a:rPr lang="ja-JP" sz="2000" kern="100" dirty="0">
                          <a:effectLst/>
                          <a:latin typeface="Calibri" panose="020F0502020204030204" pitchFamily="34" charset="0"/>
                          <a:cs typeface="Calibri" panose="020F0502020204030204" pitchFamily="34" charset="0"/>
                        </a:rPr>
                        <a:t>件</a:t>
                      </a:r>
                      <a:endParaRPr lang="ja-JP" sz="2000" kern="100" dirty="0">
                        <a:effectLst/>
                        <a:latin typeface="Calibri" panose="020F0502020204030204" pitchFamily="34" charset="0"/>
                        <a:ea typeface="ＭＳ ゴシック" panose="020B0609070205080204" pitchFamily="49" charset="-128"/>
                        <a:cs typeface="Calibri" panose="020F0502020204030204" pitchFamily="34" charset="0"/>
                      </a:endParaRPr>
                    </a:p>
                  </a:txBody>
                  <a:tcPr marL="68580" marR="68580" marT="0" marB="0" anchor="ctr"/>
                </a:tc>
                <a:tc>
                  <a:txBody>
                    <a:bodyPr/>
                    <a:lstStyle/>
                    <a:p>
                      <a:pPr algn="r">
                        <a:spcAft>
                          <a:spcPts val="0"/>
                        </a:spcAft>
                      </a:pPr>
                      <a:r>
                        <a:rPr lang="en-US" altLang="ja-JP" sz="2000" kern="100" dirty="0">
                          <a:effectLst/>
                          <a:latin typeface="Calibri" panose="020F0502020204030204" pitchFamily="34" charset="0"/>
                          <a:cs typeface="Calibri" panose="020F0502020204030204" pitchFamily="34" charset="0"/>
                        </a:rPr>
                        <a:t>37</a:t>
                      </a:r>
                      <a:r>
                        <a:rPr lang="en-US" sz="2000" kern="100" dirty="0">
                          <a:effectLst/>
                          <a:latin typeface="Calibri" panose="020F0502020204030204" pitchFamily="34" charset="0"/>
                          <a:cs typeface="Calibri" panose="020F0502020204030204" pitchFamily="34" charset="0"/>
                        </a:rPr>
                        <a:t>.</a:t>
                      </a:r>
                      <a:r>
                        <a:rPr lang="en-US" altLang="ja-JP" sz="2000" kern="100" dirty="0">
                          <a:effectLst/>
                          <a:latin typeface="Calibri" panose="020F0502020204030204" pitchFamily="34" charset="0"/>
                          <a:cs typeface="Calibri" panose="020F0502020204030204" pitchFamily="34" charset="0"/>
                        </a:rPr>
                        <a:t>1</a:t>
                      </a:r>
                      <a:r>
                        <a:rPr lang="ja-JP" sz="2000" kern="100" dirty="0">
                          <a:effectLst/>
                          <a:latin typeface="Calibri" panose="020F0502020204030204" pitchFamily="34" charset="0"/>
                          <a:cs typeface="Calibri" panose="020F0502020204030204" pitchFamily="34" charset="0"/>
                        </a:rPr>
                        <a:t>％</a:t>
                      </a:r>
                      <a:endParaRPr lang="ja-JP" sz="2000" kern="100" dirty="0">
                        <a:effectLst/>
                        <a:latin typeface="Calibri" panose="020F0502020204030204" pitchFamily="34" charset="0"/>
                        <a:ea typeface="ＭＳ ゴシック" panose="020B0609070205080204" pitchFamily="49" charset="-128"/>
                        <a:cs typeface="Calibri" panose="020F0502020204030204" pitchFamily="34" charset="0"/>
                      </a:endParaRPr>
                    </a:p>
                  </a:txBody>
                  <a:tcPr marL="68580" marR="68580" marT="0" marB="0" anchor="ctr"/>
                </a:tc>
                <a:extLst>
                  <a:ext uri="{0D108BD9-81ED-4DB2-BD59-A6C34878D82A}">
                    <a16:rowId xmlns:a16="http://schemas.microsoft.com/office/drawing/2014/main" val="1591961162"/>
                  </a:ext>
                </a:extLst>
              </a:tr>
              <a:tr h="522761">
                <a:tc>
                  <a:txBody>
                    <a:bodyPr/>
                    <a:lstStyle/>
                    <a:p>
                      <a:pPr algn="l">
                        <a:spcAft>
                          <a:spcPts val="0"/>
                        </a:spcAft>
                      </a:pPr>
                      <a:endParaRPr lang="en-US" altLang="ja-JP" sz="1200" kern="100" dirty="0">
                        <a:effectLst/>
                        <a:latin typeface="メイリオ" pitchFamily="50" charset="-128"/>
                        <a:ea typeface="メイリオ" pitchFamily="50" charset="-128"/>
                        <a:cs typeface="Times New Roman" panose="02020603050405020304" pitchFamily="18" charset="0"/>
                      </a:endParaRPr>
                    </a:p>
                    <a:p>
                      <a:pPr algn="l">
                        <a:spcAft>
                          <a:spcPts val="0"/>
                        </a:spcAft>
                      </a:pPr>
                      <a:r>
                        <a:rPr lang="ja-JP" altLang="en-US" sz="1200" kern="100" dirty="0">
                          <a:effectLst/>
                          <a:latin typeface="メイリオ" pitchFamily="50" charset="-128"/>
                          <a:ea typeface="メイリオ" pitchFamily="50" charset="-128"/>
                          <a:cs typeface="Times New Roman" panose="02020603050405020304" pitchFamily="18" charset="0"/>
                        </a:rPr>
                        <a:t>　内　病院のみ</a:t>
                      </a:r>
                      <a:endParaRPr lang="ja-JP" sz="1200" kern="100" dirty="0">
                        <a:effectLst/>
                        <a:latin typeface="メイリオ" pitchFamily="50" charset="-128"/>
                        <a:ea typeface="メイリオ" pitchFamily="50" charset="-128"/>
                        <a:cs typeface="Times New Roman" panose="02020603050405020304" pitchFamily="18" charset="0"/>
                      </a:endParaRPr>
                    </a:p>
                  </a:txBody>
                  <a:tcPr marL="68580" marR="68580" marT="0" marB="0">
                    <a:solidFill>
                      <a:schemeClr val="accent5">
                        <a:lumMod val="60000"/>
                        <a:lumOff val="40000"/>
                      </a:schemeClr>
                    </a:solidFill>
                  </a:tcPr>
                </a:tc>
                <a:tc>
                  <a:txBody>
                    <a:bodyPr/>
                    <a:lstStyle/>
                    <a:p>
                      <a:pPr algn="r">
                        <a:spcAft>
                          <a:spcPts val="0"/>
                        </a:spcAft>
                      </a:pPr>
                      <a:r>
                        <a:rPr lang="en-US" altLang="ja-JP" sz="2000" kern="100" dirty="0">
                          <a:effectLst/>
                          <a:latin typeface="Calibri" panose="020F0502020204030204" pitchFamily="34" charset="0"/>
                          <a:ea typeface="ＭＳ ゴシック" panose="020B0609070205080204" pitchFamily="49" charset="-128"/>
                          <a:cs typeface="Calibri" panose="020F0502020204030204" pitchFamily="34" charset="0"/>
                        </a:rPr>
                        <a:t>501</a:t>
                      </a:r>
                      <a:r>
                        <a:rPr lang="ja-JP" altLang="en-US" sz="2000" kern="100" dirty="0">
                          <a:effectLst/>
                          <a:latin typeface="Calibri" panose="020F0502020204030204" pitchFamily="34" charset="0"/>
                          <a:ea typeface="ＭＳ ゴシック" panose="020B0609070205080204" pitchFamily="49" charset="-128"/>
                          <a:cs typeface="Calibri" panose="020F0502020204030204" pitchFamily="34" charset="0"/>
                        </a:rPr>
                        <a:t>件</a:t>
                      </a:r>
                      <a:endParaRPr lang="ja-JP" sz="2000" kern="100" dirty="0">
                        <a:effectLst/>
                        <a:latin typeface="Calibri" panose="020F0502020204030204" pitchFamily="34" charset="0"/>
                        <a:ea typeface="ＭＳ ゴシック" panose="020B0609070205080204" pitchFamily="49" charset="-128"/>
                        <a:cs typeface="Calibri" panose="020F0502020204030204" pitchFamily="34" charset="0"/>
                      </a:endParaRPr>
                    </a:p>
                  </a:txBody>
                  <a:tcPr marL="68580" marR="68580" marT="0" marB="0" anchor="ctr"/>
                </a:tc>
                <a:tc>
                  <a:txBody>
                    <a:bodyPr/>
                    <a:lstStyle/>
                    <a:p>
                      <a:pPr algn="r">
                        <a:spcAft>
                          <a:spcPts val="0"/>
                        </a:spcAft>
                      </a:pPr>
                      <a:r>
                        <a:rPr lang="en-US" altLang="ja-JP" sz="2000" kern="100" dirty="0">
                          <a:effectLst/>
                          <a:latin typeface="Calibri" panose="020F0502020204030204" pitchFamily="34" charset="0"/>
                          <a:ea typeface="ＭＳ ゴシック" panose="020B0609070205080204" pitchFamily="49" charset="-128"/>
                          <a:cs typeface="Calibri" panose="020F0502020204030204" pitchFamily="34" charset="0"/>
                        </a:rPr>
                        <a:t>192</a:t>
                      </a:r>
                      <a:r>
                        <a:rPr lang="ja-JP" altLang="en-US" sz="2000" kern="100" dirty="0">
                          <a:effectLst/>
                          <a:latin typeface="Calibri" panose="020F0502020204030204" pitchFamily="34" charset="0"/>
                          <a:ea typeface="ＭＳ ゴシック" panose="020B0609070205080204" pitchFamily="49" charset="-128"/>
                          <a:cs typeface="Calibri" panose="020F0502020204030204" pitchFamily="34" charset="0"/>
                        </a:rPr>
                        <a:t>件</a:t>
                      </a:r>
                      <a:endParaRPr lang="ja-JP" sz="2000" kern="100" dirty="0">
                        <a:effectLst/>
                        <a:latin typeface="Calibri" panose="020F0502020204030204" pitchFamily="34" charset="0"/>
                        <a:ea typeface="ＭＳ ゴシック" panose="020B0609070205080204" pitchFamily="49" charset="-128"/>
                        <a:cs typeface="Calibri" panose="020F0502020204030204" pitchFamily="34" charset="0"/>
                      </a:endParaRPr>
                    </a:p>
                  </a:txBody>
                  <a:tcPr marL="68580" marR="68580" marT="0" marB="0" anchor="ctr"/>
                </a:tc>
                <a:tc>
                  <a:txBody>
                    <a:bodyPr/>
                    <a:lstStyle/>
                    <a:p>
                      <a:pPr algn="r">
                        <a:spcAft>
                          <a:spcPts val="0"/>
                        </a:spcAft>
                      </a:pPr>
                      <a:r>
                        <a:rPr lang="en-US" altLang="ja-JP" sz="2000" kern="100" dirty="0">
                          <a:effectLst/>
                          <a:latin typeface="Calibri" panose="020F0502020204030204" pitchFamily="34" charset="0"/>
                          <a:ea typeface="ＭＳ ゴシック" panose="020B0609070205080204" pitchFamily="49" charset="-128"/>
                          <a:cs typeface="Calibri" panose="020F0502020204030204" pitchFamily="34" charset="0"/>
                        </a:rPr>
                        <a:t>38.3%</a:t>
                      </a:r>
                      <a:endParaRPr lang="ja-JP" sz="2000" kern="100" dirty="0">
                        <a:effectLst/>
                        <a:latin typeface="Calibri" panose="020F0502020204030204" pitchFamily="34" charset="0"/>
                        <a:ea typeface="ＭＳ ゴシック" panose="020B0609070205080204" pitchFamily="49" charset="-128"/>
                        <a:cs typeface="Calibri" panose="020F0502020204030204" pitchFamily="34" charset="0"/>
                      </a:endParaRPr>
                    </a:p>
                  </a:txBody>
                  <a:tcPr marL="68580" marR="68580" marT="0" marB="0" anchor="ctr"/>
                </a:tc>
                <a:extLst>
                  <a:ext uri="{0D108BD9-81ED-4DB2-BD59-A6C34878D82A}">
                    <a16:rowId xmlns:a16="http://schemas.microsoft.com/office/drawing/2014/main" val="881505910"/>
                  </a:ext>
                </a:extLst>
              </a:tr>
              <a:tr h="522761">
                <a:tc>
                  <a:txBody>
                    <a:bodyPr/>
                    <a:lstStyle/>
                    <a:p>
                      <a:pPr algn="l">
                        <a:spcAft>
                          <a:spcPts val="0"/>
                        </a:spcAft>
                      </a:pPr>
                      <a:endParaRPr lang="en-US" altLang="ja-JP" sz="1200" kern="100" dirty="0">
                        <a:effectLst/>
                        <a:latin typeface="メイリオ" pitchFamily="50" charset="-128"/>
                        <a:ea typeface="メイリオ" pitchFamily="50" charset="-128"/>
                        <a:cs typeface="Times New Roman" panose="02020603050405020304" pitchFamily="18" charset="0"/>
                      </a:endParaRPr>
                    </a:p>
                    <a:p>
                      <a:pPr algn="l">
                        <a:spcAft>
                          <a:spcPts val="0"/>
                        </a:spcAft>
                      </a:pPr>
                      <a:r>
                        <a:rPr lang="ja-JP" altLang="en-US" sz="1200" kern="100" dirty="0">
                          <a:effectLst/>
                          <a:latin typeface="メイリオ" pitchFamily="50" charset="-128"/>
                          <a:ea typeface="メイリオ" pitchFamily="50" charset="-128"/>
                          <a:cs typeface="Times New Roman" panose="02020603050405020304" pitchFamily="18" charset="0"/>
                        </a:rPr>
                        <a:t>　内　診療所及び歯科診療所のみ</a:t>
                      </a:r>
                      <a:endParaRPr lang="ja-JP" sz="1200" kern="100" dirty="0">
                        <a:effectLst/>
                        <a:latin typeface="メイリオ" pitchFamily="50" charset="-128"/>
                        <a:ea typeface="メイリオ" pitchFamily="50" charset="-128"/>
                        <a:cs typeface="Times New Roman" panose="02020603050405020304" pitchFamily="18" charset="0"/>
                      </a:endParaRPr>
                    </a:p>
                  </a:txBody>
                  <a:tcPr marL="68580" marR="68580" marT="0" marB="0">
                    <a:solidFill>
                      <a:schemeClr val="accent5">
                        <a:lumMod val="60000"/>
                        <a:lumOff val="40000"/>
                      </a:schemeClr>
                    </a:solidFill>
                  </a:tcPr>
                </a:tc>
                <a:tc>
                  <a:txBody>
                    <a:bodyPr/>
                    <a:lstStyle/>
                    <a:p>
                      <a:pPr algn="r">
                        <a:spcAft>
                          <a:spcPts val="0"/>
                        </a:spcAft>
                      </a:pPr>
                      <a:r>
                        <a:rPr lang="en-US" altLang="ja-JP" sz="2000" kern="100" dirty="0">
                          <a:effectLst/>
                          <a:latin typeface="Calibri" panose="020F0502020204030204" pitchFamily="34" charset="0"/>
                          <a:ea typeface="ＭＳ ゴシック" panose="020B0609070205080204" pitchFamily="49" charset="-128"/>
                          <a:cs typeface="Calibri" panose="020F0502020204030204" pitchFamily="34" charset="0"/>
                        </a:rPr>
                        <a:t>267</a:t>
                      </a:r>
                      <a:r>
                        <a:rPr lang="ja-JP" altLang="en-US" sz="2000" kern="100" dirty="0">
                          <a:effectLst/>
                          <a:latin typeface="Calibri" panose="020F0502020204030204" pitchFamily="34" charset="0"/>
                          <a:ea typeface="ＭＳ ゴシック" panose="020B0609070205080204" pitchFamily="49" charset="-128"/>
                          <a:cs typeface="Calibri" panose="020F0502020204030204" pitchFamily="34" charset="0"/>
                        </a:rPr>
                        <a:t>件</a:t>
                      </a:r>
                      <a:endParaRPr lang="ja-JP" sz="2000" kern="100" dirty="0">
                        <a:effectLst/>
                        <a:latin typeface="Calibri" panose="020F0502020204030204" pitchFamily="34" charset="0"/>
                        <a:ea typeface="ＭＳ ゴシック" panose="020B0609070205080204" pitchFamily="49" charset="-128"/>
                        <a:cs typeface="Calibri" panose="020F0502020204030204" pitchFamily="34" charset="0"/>
                      </a:endParaRPr>
                    </a:p>
                  </a:txBody>
                  <a:tcPr marL="68580" marR="68580" marT="0" marB="0" anchor="ctr"/>
                </a:tc>
                <a:tc>
                  <a:txBody>
                    <a:bodyPr/>
                    <a:lstStyle/>
                    <a:p>
                      <a:pPr algn="r">
                        <a:spcAft>
                          <a:spcPts val="0"/>
                        </a:spcAft>
                      </a:pPr>
                      <a:r>
                        <a:rPr lang="en-US" altLang="ja-JP" sz="2000" kern="100" dirty="0">
                          <a:effectLst/>
                          <a:latin typeface="Calibri" panose="020F0502020204030204" pitchFamily="34" charset="0"/>
                          <a:ea typeface="ＭＳ ゴシック" panose="020B0609070205080204" pitchFamily="49" charset="-128"/>
                          <a:cs typeface="Calibri" panose="020F0502020204030204" pitchFamily="34" charset="0"/>
                        </a:rPr>
                        <a:t>93</a:t>
                      </a:r>
                      <a:r>
                        <a:rPr lang="ja-JP" altLang="en-US" sz="2000" kern="100" dirty="0">
                          <a:effectLst/>
                          <a:latin typeface="Calibri" panose="020F0502020204030204" pitchFamily="34" charset="0"/>
                          <a:ea typeface="ＭＳ ゴシック" panose="020B0609070205080204" pitchFamily="49" charset="-128"/>
                          <a:cs typeface="Calibri" panose="020F0502020204030204" pitchFamily="34" charset="0"/>
                        </a:rPr>
                        <a:t>件</a:t>
                      </a:r>
                      <a:endParaRPr lang="ja-JP" sz="2000" kern="100" dirty="0">
                        <a:effectLst/>
                        <a:latin typeface="Calibri" panose="020F0502020204030204" pitchFamily="34" charset="0"/>
                        <a:ea typeface="ＭＳ ゴシック" panose="020B0609070205080204" pitchFamily="49" charset="-128"/>
                        <a:cs typeface="Calibri" panose="020F0502020204030204" pitchFamily="34" charset="0"/>
                      </a:endParaRPr>
                    </a:p>
                  </a:txBody>
                  <a:tcPr marL="68580" marR="68580" marT="0" marB="0" anchor="ctr"/>
                </a:tc>
                <a:tc>
                  <a:txBody>
                    <a:bodyPr/>
                    <a:lstStyle/>
                    <a:p>
                      <a:pPr algn="r">
                        <a:spcAft>
                          <a:spcPts val="0"/>
                        </a:spcAft>
                      </a:pPr>
                      <a:r>
                        <a:rPr lang="en-US" altLang="ja-JP" sz="2000" kern="100" dirty="0">
                          <a:effectLst/>
                          <a:latin typeface="Calibri" panose="020F0502020204030204" pitchFamily="34" charset="0"/>
                          <a:ea typeface="ＭＳ ゴシック" panose="020B0609070205080204" pitchFamily="49" charset="-128"/>
                          <a:cs typeface="Calibri" panose="020F0502020204030204" pitchFamily="34" charset="0"/>
                        </a:rPr>
                        <a:t>34.8%</a:t>
                      </a:r>
                      <a:endParaRPr lang="ja-JP" sz="2000" kern="100" dirty="0">
                        <a:effectLst/>
                        <a:latin typeface="Calibri" panose="020F0502020204030204" pitchFamily="34" charset="0"/>
                        <a:ea typeface="ＭＳ ゴシック" panose="020B0609070205080204" pitchFamily="49" charset="-128"/>
                        <a:cs typeface="Calibri" panose="020F0502020204030204" pitchFamily="34" charset="0"/>
                      </a:endParaRPr>
                    </a:p>
                  </a:txBody>
                  <a:tcPr marL="68580" marR="68580" marT="0" marB="0" anchor="ctr"/>
                </a:tc>
                <a:extLst>
                  <a:ext uri="{0D108BD9-81ED-4DB2-BD59-A6C34878D82A}">
                    <a16:rowId xmlns:a16="http://schemas.microsoft.com/office/drawing/2014/main" val="1283551863"/>
                  </a:ext>
                </a:extLst>
              </a:tr>
            </a:tbl>
          </a:graphicData>
        </a:graphic>
      </p:graphicFrame>
      <p:sp>
        <p:nvSpPr>
          <p:cNvPr id="10" name="正方形/長方形 9">
            <a:extLst>
              <a:ext uri="{FF2B5EF4-FFF2-40B4-BE49-F238E27FC236}">
                <a16:creationId xmlns:a16="http://schemas.microsoft.com/office/drawing/2014/main" id="{0F3F3B7A-67BD-45B4-B3A1-14AB6745CA3D}"/>
              </a:ext>
            </a:extLst>
          </p:cNvPr>
          <p:cNvSpPr/>
          <p:nvPr/>
        </p:nvSpPr>
        <p:spPr>
          <a:xfrm>
            <a:off x="0" y="2938065"/>
            <a:ext cx="8409126" cy="587613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b="1" dirty="0">
                <a:solidFill>
                  <a:schemeClr val="tx1"/>
                </a:solidFill>
                <a:latin typeface="メイリオ" panose="020B0604030504040204" pitchFamily="50" charset="-128"/>
                <a:ea typeface="メイリオ" panose="020B0604030504040204" pitchFamily="50" charset="-128"/>
              </a:rPr>
              <a:t>　</a:t>
            </a:r>
            <a:endParaRPr lang="en-US" altLang="ja-JP" sz="1200" dirty="0">
              <a:solidFill>
                <a:schemeClr val="tx1"/>
              </a:solidFill>
              <a:latin typeface="メイリオ" panose="020B0604030504040204" pitchFamily="50" charset="-128"/>
              <a:ea typeface="メイリオ" panose="020B0604030504040204" pitchFamily="50" charset="-128"/>
            </a:endParaRPr>
          </a:p>
          <a:p>
            <a:endParaRPr lang="en-US" altLang="ja-JP" sz="1200" dirty="0">
              <a:solidFill>
                <a:schemeClr val="tx1"/>
              </a:solidFill>
              <a:latin typeface="メイリオ" panose="020B0604030504040204" pitchFamily="50" charset="-128"/>
              <a:ea typeface="メイリオ" panose="020B0604030504040204" pitchFamily="50" charset="-128"/>
            </a:endParaRPr>
          </a:p>
          <a:p>
            <a:endParaRPr lang="ja-JP" altLang="en-US" sz="1200" dirty="0">
              <a:solidFill>
                <a:schemeClr val="tx1"/>
              </a:solidFill>
              <a:latin typeface="メイリオ" panose="020B0604030504040204" pitchFamily="50" charset="-128"/>
              <a:ea typeface="メイリオ" panose="020B0604030504040204" pitchFamily="50" charset="-128"/>
            </a:endParaRPr>
          </a:p>
          <a:p>
            <a:r>
              <a:rPr lang="ja-JP" altLang="en-US" sz="1400" b="1" dirty="0">
                <a:solidFill>
                  <a:schemeClr val="tx1"/>
                </a:solidFill>
                <a:latin typeface="メイリオ" panose="020B0604030504040204" pitchFamily="50" charset="-128"/>
                <a:ea typeface="メイリオ" panose="020B0604030504040204" pitchFamily="50" charset="-128"/>
              </a:rPr>
              <a:t>   </a:t>
            </a:r>
            <a:endParaRPr lang="en-US" altLang="ja-JP" sz="1200" dirty="0">
              <a:solidFill>
                <a:schemeClr val="tx1"/>
              </a:solidFill>
              <a:latin typeface="メイリオ" panose="020B0604030504040204" pitchFamily="50" charset="-128"/>
              <a:ea typeface="メイリオ" panose="020B0604030504040204" pitchFamily="50" charset="-128"/>
            </a:endParaRPr>
          </a:p>
          <a:p>
            <a:endParaRPr lang="en-US" altLang="ja-JP" dirty="0">
              <a:solidFill>
                <a:schemeClr val="tx1"/>
              </a:solidFill>
              <a:latin typeface="メイリオ" panose="020B0604030504040204" pitchFamily="50" charset="-128"/>
              <a:ea typeface="メイリオ" panose="020B0604030504040204" pitchFamily="50" charset="-128"/>
            </a:endParaRPr>
          </a:p>
          <a:p>
            <a:endParaRPr lang="ja-JP" altLang="en-US" dirty="0">
              <a:solidFill>
                <a:schemeClr val="tx1"/>
              </a:solidFill>
              <a:latin typeface="メイリオ" panose="020B0604030504040204" pitchFamily="50" charset="-128"/>
              <a:ea typeface="メイリオ" panose="020B0604030504040204" pitchFamily="50" charset="-128"/>
            </a:endParaRPr>
          </a:p>
          <a:p>
            <a:endParaRPr lang="en-US" altLang="ja-JP" dirty="0">
              <a:solidFill>
                <a:schemeClr val="tx1"/>
              </a:solidFill>
              <a:latin typeface="メイリオ" panose="020B0604030504040204" pitchFamily="50" charset="-128"/>
              <a:ea typeface="メイリオ" panose="020B0604030504040204" pitchFamily="50" charset="-128"/>
            </a:endParaRPr>
          </a:p>
          <a:p>
            <a:r>
              <a:rPr lang="ja-JP" altLang="en-US" b="1" dirty="0">
                <a:solidFill>
                  <a:schemeClr val="tx1"/>
                </a:solidFill>
                <a:latin typeface="メイリオ" panose="020B0604030504040204" pitchFamily="50" charset="-128"/>
                <a:ea typeface="メイリオ" panose="020B0604030504040204" pitchFamily="50" charset="-128"/>
              </a:rPr>
              <a:t>　</a:t>
            </a:r>
            <a:endParaRPr kumimoji="1" lang="en-US" altLang="ja-JP" sz="2400" dirty="0">
              <a:solidFill>
                <a:schemeClr val="tx1"/>
              </a:solidFill>
              <a:latin typeface="メイリオ" panose="020B0604030504040204" pitchFamily="50" charset="-128"/>
              <a:ea typeface="メイリオ" panose="020B0604030504040204" pitchFamily="50" charset="-128"/>
            </a:endParaRPr>
          </a:p>
        </p:txBody>
      </p:sp>
      <p:sp>
        <p:nvSpPr>
          <p:cNvPr id="8" name="スライド番号プレースホルダ 10">
            <a:extLst>
              <a:ext uri="{FF2B5EF4-FFF2-40B4-BE49-F238E27FC236}">
                <a16:creationId xmlns:a16="http://schemas.microsoft.com/office/drawing/2014/main" id="{F2A2D241-D0CE-4973-B3E5-CAB95A1E7895}"/>
              </a:ext>
            </a:extLst>
          </p:cNvPr>
          <p:cNvSpPr>
            <a:spLocks noGrp="1"/>
          </p:cNvSpPr>
          <p:nvPr>
            <p:ph type="sldNum" sz="quarter" idx="12"/>
          </p:nvPr>
        </p:nvSpPr>
        <p:spPr>
          <a:xfrm>
            <a:off x="7086600" y="6492875"/>
            <a:ext cx="2057400" cy="365125"/>
          </a:xfrm>
        </p:spPr>
        <p:txBody>
          <a:bodyPr/>
          <a:lstStyle/>
          <a:p>
            <a:fld id="{73FD58CE-C183-4EA5-9193-BF140682B6D5}" type="slidenum">
              <a:rPr kumimoji="1" lang="ja-JP" altLang="en-US" sz="2000" smtClean="0"/>
              <a:pPr/>
              <a:t>3</a:t>
            </a:fld>
            <a:endParaRPr kumimoji="1" lang="ja-JP" altLang="en-US" sz="2000" dirty="0"/>
          </a:p>
        </p:txBody>
      </p:sp>
    </p:spTree>
    <p:extLst>
      <p:ext uri="{BB962C8B-B14F-4D97-AF65-F5344CB8AC3E}">
        <p14:creationId xmlns:p14="http://schemas.microsoft.com/office/powerpoint/2010/main" val="41561711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9" name="グラフ 18">
            <a:extLst>
              <a:ext uri="{FF2B5EF4-FFF2-40B4-BE49-F238E27FC236}">
                <a16:creationId xmlns:a16="http://schemas.microsoft.com/office/drawing/2014/main" id="{720981C0-107E-4FFC-AB87-F65BDADA9A81}"/>
              </a:ext>
            </a:extLst>
          </p:cNvPr>
          <p:cNvGraphicFramePr/>
          <p:nvPr>
            <p:extLst>
              <p:ext uri="{D42A27DB-BD31-4B8C-83A1-F6EECF244321}">
                <p14:modId xmlns:p14="http://schemas.microsoft.com/office/powerpoint/2010/main" val="233421614"/>
              </p:ext>
            </p:extLst>
          </p:nvPr>
        </p:nvGraphicFramePr>
        <p:xfrm>
          <a:off x="457053" y="4030664"/>
          <a:ext cx="4588681" cy="3019841"/>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8" name="グラフ 17">
            <a:extLst>
              <a:ext uri="{FF2B5EF4-FFF2-40B4-BE49-F238E27FC236}">
                <a16:creationId xmlns:a16="http://schemas.microsoft.com/office/drawing/2014/main" id="{59EF3B71-506E-41FD-B35E-604896919551}"/>
              </a:ext>
            </a:extLst>
          </p:cNvPr>
          <p:cNvGraphicFramePr>
            <a:graphicFrameLocks/>
          </p:cNvGraphicFramePr>
          <p:nvPr>
            <p:extLst>
              <p:ext uri="{D42A27DB-BD31-4B8C-83A1-F6EECF244321}">
                <p14:modId xmlns:p14="http://schemas.microsoft.com/office/powerpoint/2010/main" val="669837639"/>
              </p:ext>
            </p:extLst>
          </p:nvPr>
        </p:nvGraphicFramePr>
        <p:xfrm>
          <a:off x="566643" y="1860781"/>
          <a:ext cx="4098009" cy="2449541"/>
        </p:xfrm>
        <a:graphic>
          <a:graphicData uri="http://schemas.openxmlformats.org/drawingml/2006/chart">
            <c:chart xmlns:c="http://schemas.openxmlformats.org/drawingml/2006/chart" xmlns:r="http://schemas.openxmlformats.org/officeDocument/2006/relationships" r:id="rId4"/>
          </a:graphicData>
        </a:graphic>
      </p:graphicFrame>
      <p:sp>
        <p:nvSpPr>
          <p:cNvPr id="4" name="正方形/長方形 3">
            <a:extLst>
              <a:ext uri="{FF2B5EF4-FFF2-40B4-BE49-F238E27FC236}">
                <a16:creationId xmlns:a16="http://schemas.microsoft.com/office/drawing/2014/main" id="{F89EFA9E-E5F0-435C-80A9-117544228A48}"/>
              </a:ext>
            </a:extLst>
          </p:cNvPr>
          <p:cNvSpPr/>
          <p:nvPr/>
        </p:nvSpPr>
        <p:spPr>
          <a:xfrm>
            <a:off x="15469" y="727942"/>
            <a:ext cx="9144000" cy="66436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800" b="1" dirty="0">
                <a:latin typeface="メイリオ" panose="020B0604030504040204" pitchFamily="50" charset="-128"/>
                <a:ea typeface="メイリオ" panose="020B0604030504040204" pitchFamily="50" charset="-128"/>
              </a:rPr>
              <a:t>　 </a:t>
            </a:r>
            <a:r>
              <a:rPr kumimoji="1" lang="ja-JP" altLang="en-US" sz="2400" b="1" dirty="0">
                <a:latin typeface="メイリオ" panose="020B0604030504040204" pitchFamily="50" charset="-128"/>
                <a:ea typeface="メイリオ" panose="020B0604030504040204" pitchFamily="50" charset="-128"/>
              </a:rPr>
              <a:t>アンケート調査　調査結果</a:t>
            </a:r>
          </a:p>
        </p:txBody>
      </p:sp>
      <p:sp>
        <p:nvSpPr>
          <p:cNvPr id="7" name="正方形/長方形 6">
            <a:extLst>
              <a:ext uri="{FF2B5EF4-FFF2-40B4-BE49-F238E27FC236}">
                <a16:creationId xmlns:a16="http://schemas.microsoft.com/office/drawing/2014/main" id="{6DFB86C5-76CB-41F9-BF51-74191C2A378A}"/>
              </a:ext>
            </a:extLst>
          </p:cNvPr>
          <p:cNvSpPr/>
          <p:nvPr/>
        </p:nvSpPr>
        <p:spPr>
          <a:xfrm>
            <a:off x="238125" y="200025"/>
            <a:ext cx="8534400" cy="4452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400" b="1" dirty="0">
                <a:latin typeface="メイリオ" panose="020B0604030504040204" pitchFamily="50" charset="-128"/>
                <a:ea typeface="メイリオ" panose="020B0604030504040204" pitchFamily="50" charset="-128"/>
              </a:rPr>
              <a:t>アンケート調査　調査結果</a:t>
            </a:r>
          </a:p>
        </p:txBody>
      </p:sp>
      <p:sp>
        <p:nvSpPr>
          <p:cNvPr id="9" name="タイトル 1">
            <a:extLst>
              <a:ext uri="{FF2B5EF4-FFF2-40B4-BE49-F238E27FC236}">
                <a16:creationId xmlns:a16="http://schemas.microsoft.com/office/drawing/2014/main" id="{B80B0710-D029-48D0-8C1B-AC448F6A239E}"/>
              </a:ext>
            </a:extLst>
          </p:cNvPr>
          <p:cNvSpPr txBox="1">
            <a:spLocks/>
          </p:cNvSpPr>
          <p:nvPr/>
        </p:nvSpPr>
        <p:spPr>
          <a:xfrm>
            <a:off x="8380549" y="6410324"/>
            <a:ext cx="723900" cy="44767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endParaRPr lang="ja-JP" altLang="en-US" sz="1600" dirty="0">
              <a:latin typeface="メイリオ" panose="020B0604030504040204" pitchFamily="50" charset="-128"/>
              <a:ea typeface="メイリオ" panose="020B0604030504040204" pitchFamily="50" charset="-128"/>
            </a:endParaRPr>
          </a:p>
        </p:txBody>
      </p:sp>
      <p:sp>
        <p:nvSpPr>
          <p:cNvPr id="27" name="正方形/長方形 26">
            <a:extLst>
              <a:ext uri="{FF2B5EF4-FFF2-40B4-BE49-F238E27FC236}">
                <a16:creationId xmlns:a16="http://schemas.microsoft.com/office/drawing/2014/main" id="{A22D7C52-C4CD-4589-8D9A-2A3D121A63D6}"/>
              </a:ext>
            </a:extLst>
          </p:cNvPr>
          <p:cNvSpPr/>
          <p:nvPr/>
        </p:nvSpPr>
        <p:spPr>
          <a:xfrm>
            <a:off x="281535" y="4210149"/>
            <a:ext cx="4764200" cy="88571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b="1" dirty="0">
                <a:solidFill>
                  <a:schemeClr val="tx1"/>
                </a:solidFill>
                <a:latin typeface="メイリオ" panose="020B0604030504040204" pitchFamily="50" charset="-128"/>
                <a:ea typeface="メイリオ" panose="020B0604030504040204" pitchFamily="50" charset="-128"/>
                <a:cs typeface="Meiryo UI" pitchFamily="50" charset="-128"/>
              </a:rPr>
              <a:t>◆外国人患者受入れ医療コーディネーター</a:t>
            </a:r>
            <a:endParaRPr lang="en-US" altLang="ja-JP" b="1" dirty="0">
              <a:solidFill>
                <a:schemeClr val="tx1"/>
              </a:solidFill>
              <a:latin typeface="メイリオ" panose="020B0604030504040204" pitchFamily="50" charset="-128"/>
              <a:ea typeface="メイリオ" panose="020B0604030504040204" pitchFamily="50" charset="-128"/>
              <a:cs typeface="Meiryo UI" pitchFamily="50" charset="-128"/>
            </a:endParaRPr>
          </a:p>
          <a:p>
            <a:r>
              <a:rPr lang="ja-JP" altLang="en-US" sz="800" b="1" dirty="0">
                <a:solidFill>
                  <a:schemeClr val="tx1"/>
                </a:solidFill>
                <a:latin typeface="メイリオ" panose="020B0604030504040204" pitchFamily="50" charset="-128"/>
                <a:ea typeface="メイリオ" panose="020B0604030504040204" pitchFamily="50" charset="-128"/>
                <a:cs typeface="Meiryo UI" pitchFamily="50" charset="-128"/>
              </a:rPr>
              <a:t>　　　　　　　　　　　　　　　　　　　　　　　　　　　　　　　（他の職との兼任も含む）　</a:t>
            </a:r>
            <a:endParaRPr lang="en-US" altLang="ja-JP" sz="800" b="1" dirty="0">
              <a:solidFill>
                <a:schemeClr val="tx1"/>
              </a:solidFill>
              <a:latin typeface="メイリオ" panose="020B0604030504040204" pitchFamily="50" charset="-128"/>
              <a:ea typeface="メイリオ" panose="020B0604030504040204" pitchFamily="50" charset="-128"/>
              <a:cs typeface="Meiryo UI" pitchFamily="50" charset="-128"/>
            </a:endParaRPr>
          </a:p>
          <a:p>
            <a:endParaRPr kumimoji="1" lang="en-US" altLang="ja-JP" dirty="0">
              <a:solidFill>
                <a:schemeClr val="tx1"/>
              </a:solidFill>
              <a:latin typeface="メイリオ" panose="020B0604030504040204" pitchFamily="50" charset="-128"/>
              <a:ea typeface="メイリオ" panose="020B0604030504040204" pitchFamily="50" charset="-128"/>
            </a:endParaRPr>
          </a:p>
        </p:txBody>
      </p:sp>
      <p:sp>
        <p:nvSpPr>
          <p:cNvPr id="35" name="正方形/長方形 34">
            <a:extLst>
              <a:ext uri="{FF2B5EF4-FFF2-40B4-BE49-F238E27FC236}">
                <a16:creationId xmlns:a16="http://schemas.microsoft.com/office/drawing/2014/main" id="{2D1827AD-AE38-4D7E-99EB-186DB62E7F28}"/>
              </a:ext>
            </a:extLst>
          </p:cNvPr>
          <p:cNvSpPr/>
          <p:nvPr/>
        </p:nvSpPr>
        <p:spPr>
          <a:xfrm>
            <a:off x="2583628" y="2757716"/>
            <a:ext cx="966510" cy="431983"/>
          </a:xfrm>
          <a:prstGeom prst="rect">
            <a:avLst/>
          </a:prstGeom>
          <a:noFill/>
          <a:ln w="38100">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6" name="正方形/長方形 25">
            <a:extLst>
              <a:ext uri="{FF2B5EF4-FFF2-40B4-BE49-F238E27FC236}">
                <a16:creationId xmlns:a16="http://schemas.microsoft.com/office/drawing/2014/main" id="{C3C31AFB-CBC0-41F2-B36D-A59D8058C266}"/>
              </a:ext>
            </a:extLst>
          </p:cNvPr>
          <p:cNvSpPr/>
          <p:nvPr/>
        </p:nvSpPr>
        <p:spPr>
          <a:xfrm>
            <a:off x="281535" y="1502759"/>
            <a:ext cx="4383117" cy="88571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b="1" dirty="0">
                <a:solidFill>
                  <a:schemeClr val="tx1"/>
                </a:solidFill>
                <a:latin typeface="メイリオ" panose="020B0604030504040204" pitchFamily="50" charset="-128"/>
                <a:ea typeface="メイリオ" panose="020B0604030504040204" pitchFamily="50" charset="-128"/>
                <a:cs typeface="Meiryo UI" pitchFamily="50" charset="-128"/>
              </a:rPr>
              <a:t>◆外国人患者の対応可能職員</a:t>
            </a:r>
            <a:r>
              <a:rPr lang="ja-JP" altLang="en-US" sz="800" b="1" dirty="0">
                <a:solidFill>
                  <a:schemeClr val="tx1"/>
                </a:solidFill>
                <a:latin typeface="メイリオ" panose="020B0604030504040204" pitchFamily="50" charset="-128"/>
                <a:ea typeface="メイリオ" panose="020B0604030504040204" pitchFamily="50" charset="-128"/>
                <a:cs typeface="Meiryo UI" pitchFamily="50" charset="-128"/>
              </a:rPr>
              <a:t>（他の職との兼任も含む）</a:t>
            </a:r>
            <a:r>
              <a:rPr kumimoji="1" lang="ja-JP" altLang="en-US" sz="600" b="1" dirty="0">
                <a:solidFill>
                  <a:schemeClr val="tx1"/>
                </a:solidFill>
                <a:latin typeface="メイリオ" panose="020B0604030504040204" pitchFamily="50" charset="-128"/>
                <a:ea typeface="メイリオ" panose="020B0604030504040204" pitchFamily="50" charset="-128"/>
              </a:rPr>
              <a:t>　</a:t>
            </a:r>
            <a:endParaRPr kumimoji="1" lang="en-US" altLang="ja-JP" dirty="0">
              <a:solidFill>
                <a:schemeClr val="tx1"/>
              </a:solidFill>
              <a:latin typeface="メイリオ" panose="020B0604030504040204" pitchFamily="50" charset="-128"/>
              <a:ea typeface="メイリオ" panose="020B0604030504040204" pitchFamily="50" charset="-128"/>
            </a:endParaRPr>
          </a:p>
        </p:txBody>
      </p:sp>
      <p:sp>
        <p:nvSpPr>
          <p:cNvPr id="28" name="正方形/長方形 27">
            <a:extLst>
              <a:ext uri="{FF2B5EF4-FFF2-40B4-BE49-F238E27FC236}">
                <a16:creationId xmlns:a16="http://schemas.microsoft.com/office/drawing/2014/main" id="{E035E6DA-87AB-404C-BDCA-4166A38D383F}"/>
              </a:ext>
            </a:extLst>
          </p:cNvPr>
          <p:cNvSpPr/>
          <p:nvPr/>
        </p:nvSpPr>
        <p:spPr>
          <a:xfrm>
            <a:off x="5019242" y="4210149"/>
            <a:ext cx="4013203" cy="88571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b="1" dirty="0">
                <a:solidFill>
                  <a:schemeClr val="tx1"/>
                </a:solidFill>
                <a:latin typeface="メイリオ" panose="020B0604030504040204" pitchFamily="50" charset="-128"/>
                <a:ea typeface="メイリオ" panose="020B0604030504040204" pitchFamily="50" charset="-128"/>
                <a:cs typeface="Meiryo UI" pitchFamily="50" charset="-128"/>
              </a:rPr>
              <a:t>◆医療通訳</a:t>
            </a:r>
            <a:r>
              <a:rPr lang="ja-JP" altLang="en-US" sz="800" b="1" dirty="0">
                <a:solidFill>
                  <a:schemeClr val="tx1"/>
                </a:solidFill>
                <a:latin typeface="メイリオ" panose="020B0604030504040204" pitchFamily="50" charset="-128"/>
                <a:ea typeface="メイリオ" panose="020B0604030504040204" pitchFamily="50" charset="-128"/>
                <a:cs typeface="Meiryo UI" pitchFamily="50" charset="-128"/>
              </a:rPr>
              <a:t>（他の職との兼任も含む）　</a:t>
            </a:r>
            <a:endParaRPr lang="en-US" altLang="ja-JP" b="1" dirty="0">
              <a:solidFill>
                <a:schemeClr val="tx1"/>
              </a:solidFill>
              <a:latin typeface="メイリオ" panose="020B0604030504040204" pitchFamily="50" charset="-128"/>
              <a:ea typeface="メイリオ" panose="020B0604030504040204" pitchFamily="50" charset="-128"/>
              <a:cs typeface="Meiryo UI" pitchFamily="50" charset="-128"/>
            </a:endParaRPr>
          </a:p>
          <a:p>
            <a:r>
              <a:rPr kumimoji="1" lang="ja-JP" altLang="en-US" b="1" dirty="0">
                <a:solidFill>
                  <a:schemeClr val="tx1"/>
                </a:solidFill>
                <a:latin typeface="メイリオ" panose="020B0604030504040204" pitchFamily="50" charset="-128"/>
                <a:ea typeface="メイリオ" panose="020B0604030504040204" pitchFamily="50" charset="-128"/>
              </a:rPr>
              <a:t>　</a:t>
            </a:r>
            <a:endParaRPr kumimoji="1" lang="en-US" altLang="ja-JP" dirty="0">
              <a:solidFill>
                <a:schemeClr val="tx1"/>
              </a:solidFill>
              <a:latin typeface="メイリオ" panose="020B0604030504040204" pitchFamily="50" charset="-128"/>
              <a:ea typeface="メイリオ" panose="020B0604030504040204" pitchFamily="50" charset="-128"/>
            </a:endParaRPr>
          </a:p>
        </p:txBody>
      </p:sp>
      <p:sp>
        <p:nvSpPr>
          <p:cNvPr id="20" name="テキスト ボックス 1">
            <a:extLst>
              <a:ext uri="{FF2B5EF4-FFF2-40B4-BE49-F238E27FC236}">
                <a16:creationId xmlns:a16="http://schemas.microsoft.com/office/drawing/2014/main" id="{9680FB82-9D5B-4762-B158-33D3FE60DBDE}"/>
              </a:ext>
            </a:extLst>
          </p:cNvPr>
          <p:cNvSpPr txBox="1"/>
          <p:nvPr/>
        </p:nvSpPr>
        <p:spPr>
          <a:xfrm>
            <a:off x="3353438" y="3753877"/>
            <a:ext cx="966510" cy="379235"/>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indent="0" defTabSz="914400" eaLnBrk="1" fontAlgn="auto" latinLnBrk="0" hangingPunct="1">
              <a:lnSpc>
                <a:spcPct val="100000"/>
              </a:lnSpc>
              <a:spcBef>
                <a:spcPts val="0"/>
              </a:spcBef>
              <a:spcAft>
                <a:spcPts val="0"/>
              </a:spcAft>
              <a:buClrTx/>
              <a:buSzTx/>
              <a:buFontTx/>
              <a:buNone/>
              <a:tabLst/>
              <a:defRPr/>
            </a:pPr>
            <a:r>
              <a:rPr lang="en-US" altLang="ja-JP" sz="1000" dirty="0">
                <a:latin typeface="+mj-ea"/>
                <a:ea typeface="+mn-ea"/>
                <a:cs typeface="+mn-cs"/>
              </a:rPr>
              <a:t>【</a:t>
            </a:r>
            <a:r>
              <a:rPr lang="en-US" altLang="ja-JP" sz="1000" dirty="0">
                <a:latin typeface="メイリオ" pitchFamily="50" charset="-128"/>
                <a:ea typeface="メイリオ" pitchFamily="50" charset="-128"/>
              </a:rPr>
              <a:t>n=285</a:t>
            </a:r>
            <a:r>
              <a:rPr lang="en-US" altLang="ja-JP" sz="1000" dirty="0">
                <a:latin typeface="+mj-ea"/>
                <a:ea typeface="+mn-ea"/>
                <a:cs typeface="+mn-cs"/>
              </a:rPr>
              <a:t>】</a:t>
            </a:r>
          </a:p>
          <a:p>
            <a:endParaRPr lang="en-US" altLang="ja-JP" sz="1000" dirty="0">
              <a:latin typeface="+mj-ea"/>
              <a:ea typeface="+mj-ea"/>
            </a:endParaRPr>
          </a:p>
          <a:p>
            <a:endParaRPr lang="ja-JP" altLang="en-US" sz="1050" dirty="0"/>
          </a:p>
        </p:txBody>
      </p:sp>
      <p:graphicFrame>
        <p:nvGraphicFramePr>
          <p:cNvPr id="21" name="グラフ 20">
            <a:extLst>
              <a:ext uri="{FF2B5EF4-FFF2-40B4-BE49-F238E27FC236}">
                <a16:creationId xmlns:a16="http://schemas.microsoft.com/office/drawing/2014/main" id="{FDFFB7A4-00B2-4BE6-8B12-3B61462BC43E}"/>
              </a:ext>
            </a:extLst>
          </p:cNvPr>
          <p:cNvGraphicFramePr/>
          <p:nvPr>
            <p:extLst>
              <p:ext uri="{D42A27DB-BD31-4B8C-83A1-F6EECF244321}">
                <p14:modId xmlns:p14="http://schemas.microsoft.com/office/powerpoint/2010/main" val="1783597234"/>
              </p:ext>
            </p:extLst>
          </p:nvPr>
        </p:nvGraphicFramePr>
        <p:xfrm>
          <a:off x="4587469" y="4477248"/>
          <a:ext cx="4207319" cy="2295072"/>
        </p:xfrm>
        <a:graphic>
          <a:graphicData uri="http://schemas.openxmlformats.org/drawingml/2006/chart">
            <c:chart xmlns:c="http://schemas.openxmlformats.org/drawingml/2006/chart" xmlns:r="http://schemas.openxmlformats.org/officeDocument/2006/relationships" r:id="rId5"/>
          </a:graphicData>
        </a:graphic>
      </p:graphicFrame>
      <p:sp>
        <p:nvSpPr>
          <p:cNvPr id="25" name="スライド番号プレースホルダ 24"/>
          <p:cNvSpPr>
            <a:spLocks noGrp="1"/>
          </p:cNvSpPr>
          <p:nvPr>
            <p:ph type="sldNum" sz="quarter" idx="12"/>
          </p:nvPr>
        </p:nvSpPr>
        <p:spPr>
          <a:xfrm>
            <a:off x="7086600" y="6492875"/>
            <a:ext cx="2057400" cy="365125"/>
          </a:xfrm>
        </p:spPr>
        <p:txBody>
          <a:bodyPr/>
          <a:lstStyle/>
          <a:p>
            <a:fld id="{73FD58CE-C183-4EA5-9193-BF140682B6D5}" type="slidenum">
              <a:rPr kumimoji="1" lang="ja-JP" altLang="en-US" sz="2000" smtClean="0"/>
              <a:pPr/>
              <a:t>4</a:t>
            </a:fld>
            <a:endParaRPr kumimoji="1" lang="ja-JP" altLang="en-US" sz="2000" dirty="0"/>
          </a:p>
        </p:txBody>
      </p:sp>
      <p:sp>
        <p:nvSpPr>
          <p:cNvPr id="34" name="正方形/長方形 33">
            <a:extLst>
              <a:ext uri="{FF2B5EF4-FFF2-40B4-BE49-F238E27FC236}">
                <a16:creationId xmlns:a16="http://schemas.microsoft.com/office/drawing/2014/main" id="{DDB19FAE-13D0-43DA-853E-1B6374F07D5F}"/>
              </a:ext>
            </a:extLst>
          </p:cNvPr>
          <p:cNvSpPr/>
          <p:nvPr/>
        </p:nvSpPr>
        <p:spPr>
          <a:xfrm>
            <a:off x="6578283" y="5058498"/>
            <a:ext cx="921612" cy="439289"/>
          </a:xfrm>
          <a:prstGeom prst="rect">
            <a:avLst/>
          </a:prstGeom>
          <a:noFill/>
          <a:ln w="38100">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 name="正方形/長方形 14">
            <a:extLst>
              <a:ext uri="{FF2B5EF4-FFF2-40B4-BE49-F238E27FC236}">
                <a16:creationId xmlns:a16="http://schemas.microsoft.com/office/drawing/2014/main" id="{E03BE9B1-7894-4C71-94C6-82F30A4C30DF}"/>
              </a:ext>
            </a:extLst>
          </p:cNvPr>
          <p:cNvSpPr/>
          <p:nvPr/>
        </p:nvSpPr>
        <p:spPr>
          <a:xfrm>
            <a:off x="50193" y="161240"/>
            <a:ext cx="3416321" cy="523220"/>
          </a:xfrm>
          <a:prstGeom prst="rect">
            <a:avLst/>
          </a:prstGeom>
        </p:spPr>
        <p:txBody>
          <a:bodyPr wrap="none">
            <a:spAutoFit/>
          </a:bodyPr>
          <a:lstStyle/>
          <a:p>
            <a:pPr algn="ctr"/>
            <a:r>
              <a:rPr kumimoji="1" lang="en-US" altLang="ja-JP" sz="2800" b="1" dirty="0">
                <a:latin typeface="メイリオ" panose="020B0604030504040204" pitchFamily="50" charset="-128"/>
                <a:ea typeface="メイリオ" panose="020B0604030504040204" pitchFamily="50" charset="-128"/>
              </a:rPr>
              <a:t>Ⅱ</a:t>
            </a:r>
            <a:r>
              <a:rPr kumimoji="1" lang="ja-JP" altLang="en-US" sz="2800" b="1" dirty="0">
                <a:latin typeface="メイリオ" panose="020B0604030504040204" pitchFamily="50" charset="-128"/>
                <a:ea typeface="メイリオ" panose="020B0604030504040204" pitchFamily="50" charset="-128"/>
              </a:rPr>
              <a:t>　調査結果の概要</a:t>
            </a:r>
          </a:p>
        </p:txBody>
      </p:sp>
    </p:spTree>
    <p:extLst>
      <p:ext uri="{BB962C8B-B14F-4D97-AF65-F5344CB8AC3E}">
        <p14:creationId xmlns:p14="http://schemas.microsoft.com/office/powerpoint/2010/main" val="12838882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F89EFA9E-E5F0-435C-80A9-117544228A48}"/>
              </a:ext>
            </a:extLst>
          </p:cNvPr>
          <p:cNvSpPr/>
          <p:nvPr/>
        </p:nvSpPr>
        <p:spPr>
          <a:xfrm>
            <a:off x="0" y="2969"/>
            <a:ext cx="9144000" cy="66436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 name="正方形/長方形 6">
            <a:extLst>
              <a:ext uri="{FF2B5EF4-FFF2-40B4-BE49-F238E27FC236}">
                <a16:creationId xmlns:a16="http://schemas.microsoft.com/office/drawing/2014/main" id="{6DFB86C5-76CB-41F9-BF51-74191C2A378A}"/>
              </a:ext>
            </a:extLst>
          </p:cNvPr>
          <p:cNvSpPr/>
          <p:nvPr/>
        </p:nvSpPr>
        <p:spPr>
          <a:xfrm>
            <a:off x="67529" y="139923"/>
            <a:ext cx="8534400" cy="4452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400" b="1" dirty="0">
                <a:latin typeface="メイリオ" panose="020B0604030504040204" pitchFamily="50" charset="-128"/>
                <a:ea typeface="メイリオ" panose="020B0604030504040204" pitchFamily="50" charset="-128"/>
              </a:rPr>
              <a:t> アンケート調査　調査結果</a:t>
            </a:r>
          </a:p>
        </p:txBody>
      </p:sp>
      <p:sp>
        <p:nvSpPr>
          <p:cNvPr id="9" name="タイトル 1">
            <a:extLst>
              <a:ext uri="{FF2B5EF4-FFF2-40B4-BE49-F238E27FC236}">
                <a16:creationId xmlns:a16="http://schemas.microsoft.com/office/drawing/2014/main" id="{B80B0710-D029-48D0-8C1B-AC448F6A239E}"/>
              </a:ext>
            </a:extLst>
          </p:cNvPr>
          <p:cNvSpPr txBox="1">
            <a:spLocks/>
          </p:cNvSpPr>
          <p:nvPr/>
        </p:nvSpPr>
        <p:spPr>
          <a:xfrm>
            <a:off x="8380549" y="6410324"/>
            <a:ext cx="723900" cy="44767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endParaRPr lang="ja-JP" altLang="en-US" sz="1600" dirty="0">
              <a:latin typeface="メイリオ" panose="020B0604030504040204" pitchFamily="50" charset="-128"/>
              <a:ea typeface="メイリオ" panose="020B0604030504040204" pitchFamily="50" charset="-128"/>
            </a:endParaRPr>
          </a:p>
        </p:txBody>
      </p:sp>
      <p:sp>
        <p:nvSpPr>
          <p:cNvPr id="26" name="正方形/長方形 25">
            <a:extLst>
              <a:ext uri="{FF2B5EF4-FFF2-40B4-BE49-F238E27FC236}">
                <a16:creationId xmlns:a16="http://schemas.microsoft.com/office/drawing/2014/main" id="{C3C31AFB-CBC0-41F2-B36D-A59D8058C266}"/>
              </a:ext>
            </a:extLst>
          </p:cNvPr>
          <p:cNvSpPr/>
          <p:nvPr/>
        </p:nvSpPr>
        <p:spPr>
          <a:xfrm>
            <a:off x="233691" y="751312"/>
            <a:ext cx="8640342" cy="37923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600" b="1" dirty="0">
                <a:solidFill>
                  <a:schemeClr val="tx1"/>
                </a:solidFill>
                <a:latin typeface="メイリオ" panose="020B0604030504040204" pitchFamily="50" charset="-128"/>
                <a:ea typeface="メイリオ" panose="020B0604030504040204" pitchFamily="50" charset="-128"/>
                <a:cs typeface="Meiryo UI" pitchFamily="50" charset="-128"/>
              </a:rPr>
              <a:t>◆外国人患者対応を行うために導入している環境整備（多言語対応にかかるもの）</a:t>
            </a:r>
            <a:r>
              <a:rPr lang="en-US" altLang="ja-JP" sz="1050" b="1" dirty="0">
                <a:solidFill>
                  <a:schemeClr val="tx1"/>
                </a:solidFill>
                <a:latin typeface="メイリオ" panose="020B0604030504040204" pitchFamily="50" charset="-128"/>
                <a:ea typeface="メイリオ" panose="020B0604030504040204" pitchFamily="50" charset="-128"/>
                <a:cs typeface="Meiryo UI" pitchFamily="50" charset="-128"/>
              </a:rPr>
              <a:t>※</a:t>
            </a:r>
            <a:r>
              <a:rPr lang="ja-JP" altLang="en-US" sz="1050" b="1" dirty="0">
                <a:solidFill>
                  <a:schemeClr val="tx1"/>
                </a:solidFill>
                <a:latin typeface="メイリオ" panose="020B0604030504040204" pitchFamily="50" charset="-128"/>
                <a:ea typeface="メイリオ" panose="020B0604030504040204" pitchFamily="50" charset="-128"/>
                <a:cs typeface="Meiryo UI" pitchFamily="50" charset="-128"/>
              </a:rPr>
              <a:t>複数回答可</a:t>
            </a:r>
            <a:endParaRPr kumimoji="1" lang="en-US" altLang="ja-JP" sz="1600" dirty="0">
              <a:solidFill>
                <a:schemeClr val="tx1"/>
              </a:solidFill>
              <a:latin typeface="メイリオ" panose="020B0604030504040204" pitchFamily="50" charset="-128"/>
              <a:ea typeface="メイリオ" panose="020B0604030504040204" pitchFamily="50" charset="-128"/>
            </a:endParaRPr>
          </a:p>
        </p:txBody>
      </p:sp>
      <p:graphicFrame>
        <p:nvGraphicFramePr>
          <p:cNvPr id="6" name="グラフ 5">
            <a:extLst>
              <a:ext uri="{FF2B5EF4-FFF2-40B4-BE49-F238E27FC236}">
                <a16:creationId xmlns:a16="http://schemas.microsoft.com/office/drawing/2014/main" id="{DCBC4841-78C6-49D9-A01D-55E64B7A1D9D}"/>
              </a:ext>
            </a:extLst>
          </p:cNvPr>
          <p:cNvGraphicFramePr/>
          <p:nvPr>
            <p:extLst>
              <p:ext uri="{D42A27DB-BD31-4B8C-83A1-F6EECF244321}">
                <p14:modId xmlns:p14="http://schemas.microsoft.com/office/powerpoint/2010/main" val="1581861935"/>
              </p:ext>
            </p:extLst>
          </p:nvPr>
        </p:nvGraphicFramePr>
        <p:xfrm>
          <a:off x="371089" y="1158755"/>
          <a:ext cx="8566462" cy="2547711"/>
        </p:xfrm>
        <a:graphic>
          <a:graphicData uri="http://schemas.openxmlformats.org/drawingml/2006/chart">
            <c:chart xmlns:c="http://schemas.openxmlformats.org/drawingml/2006/chart" xmlns:r="http://schemas.openxmlformats.org/officeDocument/2006/relationships" r:id="rId3"/>
          </a:graphicData>
        </a:graphic>
      </p:graphicFrame>
      <p:sp>
        <p:nvSpPr>
          <p:cNvPr id="23" name="テキスト ボックス 1">
            <a:extLst>
              <a:ext uri="{FF2B5EF4-FFF2-40B4-BE49-F238E27FC236}">
                <a16:creationId xmlns:a16="http://schemas.microsoft.com/office/drawing/2014/main" id="{E51B3C68-9804-4DEF-A238-2E952D651E84}"/>
              </a:ext>
            </a:extLst>
          </p:cNvPr>
          <p:cNvSpPr txBox="1"/>
          <p:nvPr/>
        </p:nvSpPr>
        <p:spPr>
          <a:xfrm>
            <a:off x="8341880" y="1000993"/>
            <a:ext cx="936843" cy="41980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altLang="ja-JP" sz="1000" dirty="0">
                <a:latin typeface="+mj-ea"/>
                <a:ea typeface="+mj-ea"/>
              </a:rPr>
              <a:t>【</a:t>
            </a:r>
            <a:r>
              <a:rPr lang="en-US" altLang="ja-JP" sz="1000" dirty="0">
                <a:latin typeface="メイリオ" pitchFamily="50" charset="-128"/>
                <a:ea typeface="メイリオ" pitchFamily="50" charset="-128"/>
              </a:rPr>
              <a:t>n=285</a:t>
            </a:r>
            <a:r>
              <a:rPr lang="en-US" altLang="ja-JP" sz="1000" dirty="0">
                <a:latin typeface="+mj-ea"/>
                <a:ea typeface="+mj-ea"/>
              </a:rPr>
              <a:t>】</a:t>
            </a:r>
          </a:p>
          <a:p>
            <a:endParaRPr lang="en-US" altLang="ja-JP" sz="1050" dirty="0"/>
          </a:p>
          <a:p>
            <a:endParaRPr lang="ja-JP" altLang="en-US" sz="1050" dirty="0"/>
          </a:p>
        </p:txBody>
      </p:sp>
      <p:sp>
        <p:nvSpPr>
          <p:cNvPr id="11" name="スライド番号プレースホルダ 10">
            <a:extLst>
              <a:ext uri="{FF2B5EF4-FFF2-40B4-BE49-F238E27FC236}">
                <a16:creationId xmlns:a16="http://schemas.microsoft.com/office/drawing/2014/main" id="{A17C2455-B145-4339-9EE7-44B5A2B39025}"/>
              </a:ext>
            </a:extLst>
          </p:cNvPr>
          <p:cNvSpPr>
            <a:spLocks noGrp="1"/>
          </p:cNvSpPr>
          <p:nvPr>
            <p:ph type="sldNum" sz="quarter" idx="12"/>
          </p:nvPr>
        </p:nvSpPr>
        <p:spPr>
          <a:xfrm>
            <a:off x="7086600" y="6492875"/>
            <a:ext cx="2057400" cy="365125"/>
          </a:xfrm>
        </p:spPr>
        <p:txBody>
          <a:bodyPr/>
          <a:lstStyle/>
          <a:p>
            <a:fld id="{73FD58CE-C183-4EA5-9193-BF140682B6D5}" type="slidenum">
              <a:rPr kumimoji="1" lang="ja-JP" altLang="en-US" sz="2000" smtClean="0"/>
              <a:pPr/>
              <a:t>5</a:t>
            </a:fld>
            <a:endParaRPr kumimoji="1" lang="ja-JP" altLang="en-US" sz="2000" dirty="0"/>
          </a:p>
        </p:txBody>
      </p:sp>
      <p:sp>
        <p:nvSpPr>
          <p:cNvPr id="12" name="正方形/長方形 11">
            <a:extLst>
              <a:ext uri="{FF2B5EF4-FFF2-40B4-BE49-F238E27FC236}">
                <a16:creationId xmlns:a16="http://schemas.microsoft.com/office/drawing/2014/main" id="{9613ECC0-2007-4CAC-9700-B60B0F559BEA}"/>
              </a:ext>
            </a:extLst>
          </p:cNvPr>
          <p:cNvSpPr/>
          <p:nvPr/>
        </p:nvSpPr>
        <p:spPr>
          <a:xfrm>
            <a:off x="233691" y="3840509"/>
            <a:ext cx="8640342" cy="59790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600" b="1" dirty="0">
                <a:solidFill>
                  <a:schemeClr val="tx1"/>
                </a:solidFill>
                <a:latin typeface="メイリオ" panose="020B0604030504040204" pitchFamily="50" charset="-128"/>
                <a:ea typeface="メイリオ" panose="020B0604030504040204" pitchFamily="50" charset="-128"/>
                <a:cs typeface="Meiryo UI" pitchFamily="50" charset="-128"/>
              </a:rPr>
              <a:t>◆希少言語</a:t>
            </a:r>
            <a:r>
              <a:rPr lang="en-US" altLang="ja-JP" sz="1600" b="1" dirty="0">
                <a:solidFill>
                  <a:schemeClr val="tx1"/>
                </a:solidFill>
                <a:latin typeface="メイリオ" panose="020B0604030504040204" pitchFamily="50" charset="-128"/>
                <a:ea typeface="メイリオ" panose="020B0604030504040204" pitchFamily="50" charset="-128"/>
                <a:cs typeface="Meiryo UI" pitchFamily="50" charset="-128"/>
              </a:rPr>
              <a:t>※</a:t>
            </a:r>
            <a:r>
              <a:rPr lang="ja-JP" altLang="en-US" sz="1600" b="1" dirty="0">
                <a:solidFill>
                  <a:schemeClr val="tx1"/>
                </a:solidFill>
                <a:latin typeface="メイリオ" panose="020B0604030504040204" pitchFamily="50" charset="-128"/>
                <a:ea typeface="メイリオ" panose="020B0604030504040204" pitchFamily="50" charset="-128"/>
                <a:cs typeface="Meiryo UI" pitchFamily="50" charset="-128"/>
              </a:rPr>
              <a:t>への対応を行う際、利用している医療通訳サービス（予定含む）</a:t>
            </a:r>
            <a:r>
              <a:rPr lang="en-US" altLang="ja-JP" sz="1050" b="1" dirty="0">
                <a:solidFill>
                  <a:schemeClr val="tx1"/>
                </a:solidFill>
                <a:latin typeface="メイリオ" panose="020B0604030504040204" pitchFamily="50" charset="-128"/>
                <a:ea typeface="メイリオ" panose="020B0604030504040204" pitchFamily="50" charset="-128"/>
                <a:cs typeface="Meiryo UI" pitchFamily="50" charset="-128"/>
              </a:rPr>
              <a:t>※</a:t>
            </a:r>
            <a:r>
              <a:rPr lang="ja-JP" altLang="en-US" sz="1050" b="1" dirty="0">
                <a:solidFill>
                  <a:schemeClr val="tx1"/>
                </a:solidFill>
                <a:latin typeface="メイリオ" panose="020B0604030504040204" pitchFamily="50" charset="-128"/>
                <a:ea typeface="メイリオ" panose="020B0604030504040204" pitchFamily="50" charset="-128"/>
                <a:cs typeface="Meiryo UI" pitchFamily="50" charset="-128"/>
              </a:rPr>
              <a:t>複数回答可</a:t>
            </a:r>
            <a:endParaRPr lang="en-US" altLang="ja-JP" sz="1050" b="1" dirty="0">
              <a:solidFill>
                <a:schemeClr val="tx1"/>
              </a:solidFill>
              <a:latin typeface="メイリオ" panose="020B0604030504040204" pitchFamily="50" charset="-128"/>
              <a:ea typeface="メイリオ" panose="020B0604030504040204" pitchFamily="50" charset="-128"/>
              <a:cs typeface="Meiryo UI" pitchFamily="50" charset="-128"/>
            </a:endParaRPr>
          </a:p>
          <a:p>
            <a:r>
              <a:rPr kumimoji="1" lang="ja-JP" altLang="en-US" sz="1100" b="1" dirty="0">
                <a:solidFill>
                  <a:schemeClr val="tx1"/>
                </a:solidFill>
                <a:latin typeface="メイリオ" panose="020B0604030504040204" pitchFamily="50" charset="-128"/>
                <a:ea typeface="メイリオ" panose="020B0604030504040204" pitchFamily="50" charset="-128"/>
              </a:rPr>
              <a:t>　　</a:t>
            </a:r>
            <a:r>
              <a:rPr kumimoji="1" lang="en-US" altLang="ja-JP" sz="1000" dirty="0">
                <a:solidFill>
                  <a:schemeClr val="tx1"/>
                </a:solidFill>
                <a:latin typeface="メイリオ" panose="020B0604030504040204" pitchFamily="50" charset="-128"/>
                <a:ea typeface="メイリオ" panose="020B0604030504040204" pitchFamily="50" charset="-128"/>
              </a:rPr>
              <a:t>※</a:t>
            </a:r>
            <a:r>
              <a:rPr kumimoji="1" lang="ja-JP" altLang="en-US" sz="1000" dirty="0">
                <a:solidFill>
                  <a:schemeClr val="tx1"/>
                </a:solidFill>
                <a:latin typeface="メイリオ" panose="020B0604030504040204" pitchFamily="50" charset="-128"/>
                <a:ea typeface="メイリオ" panose="020B0604030504040204" pitchFamily="50" charset="-128"/>
              </a:rPr>
              <a:t>希少言語：英語・中国語・韓国語・スペイン語・ポルトガル語以外の言語を指す。</a:t>
            </a:r>
            <a:endParaRPr kumimoji="1" lang="en-US" altLang="ja-JP" sz="1000" dirty="0">
              <a:solidFill>
                <a:schemeClr val="tx1"/>
              </a:solidFill>
              <a:latin typeface="メイリオ" panose="020B0604030504040204" pitchFamily="50" charset="-128"/>
              <a:ea typeface="メイリオ" panose="020B0604030504040204" pitchFamily="50" charset="-128"/>
            </a:endParaRPr>
          </a:p>
        </p:txBody>
      </p:sp>
      <p:sp>
        <p:nvSpPr>
          <p:cNvPr id="13" name="テキスト ボックス 1">
            <a:extLst>
              <a:ext uri="{FF2B5EF4-FFF2-40B4-BE49-F238E27FC236}">
                <a16:creationId xmlns:a16="http://schemas.microsoft.com/office/drawing/2014/main" id="{F13787C9-4A66-4AC9-BF60-F50184CAAAD7}"/>
              </a:ext>
            </a:extLst>
          </p:cNvPr>
          <p:cNvSpPr txBox="1"/>
          <p:nvPr/>
        </p:nvSpPr>
        <p:spPr>
          <a:xfrm>
            <a:off x="8207157" y="3884570"/>
            <a:ext cx="936843" cy="41980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altLang="ja-JP" sz="1000" dirty="0">
                <a:latin typeface="+mj-ea"/>
                <a:ea typeface="+mj-ea"/>
              </a:rPr>
              <a:t>【</a:t>
            </a:r>
            <a:r>
              <a:rPr lang="en-US" altLang="ja-JP" sz="1000" dirty="0">
                <a:latin typeface="メイリオ" pitchFamily="50" charset="-128"/>
                <a:ea typeface="メイリオ" pitchFamily="50" charset="-128"/>
              </a:rPr>
              <a:t>n=285</a:t>
            </a:r>
            <a:r>
              <a:rPr lang="en-US" altLang="ja-JP" sz="1000" dirty="0">
                <a:latin typeface="+mj-ea"/>
                <a:ea typeface="+mj-ea"/>
              </a:rPr>
              <a:t>】</a:t>
            </a:r>
          </a:p>
          <a:p>
            <a:endParaRPr lang="en-US" altLang="ja-JP" sz="1050" dirty="0"/>
          </a:p>
          <a:p>
            <a:endParaRPr lang="ja-JP" altLang="en-US" sz="1050" dirty="0"/>
          </a:p>
        </p:txBody>
      </p:sp>
      <p:graphicFrame>
        <p:nvGraphicFramePr>
          <p:cNvPr id="14" name="グラフ 13">
            <a:extLst>
              <a:ext uri="{FF2B5EF4-FFF2-40B4-BE49-F238E27FC236}">
                <a16:creationId xmlns:a16="http://schemas.microsoft.com/office/drawing/2014/main" id="{A6EFE856-1B7D-437C-84CE-64A55D6865FA}"/>
              </a:ext>
            </a:extLst>
          </p:cNvPr>
          <p:cNvGraphicFramePr/>
          <p:nvPr>
            <p:extLst>
              <p:ext uri="{D42A27DB-BD31-4B8C-83A1-F6EECF244321}">
                <p14:modId xmlns:p14="http://schemas.microsoft.com/office/powerpoint/2010/main" val="2627142973"/>
              </p:ext>
            </p:extLst>
          </p:nvPr>
        </p:nvGraphicFramePr>
        <p:xfrm>
          <a:off x="288769" y="4380563"/>
          <a:ext cx="8566462" cy="2522449"/>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4571793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F89EFA9E-E5F0-435C-80A9-117544228A48}"/>
              </a:ext>
            </a:extLst>
          </p:cNvPr>
          <p:cNvSpPr/>
          <p:nvPr/>
        </p:nvSpPr>
        <p:spPr>
          <a:xfrm>
            <a:off x="0" y="2969"/>
            <a:ext cx="9144000" cy="66436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 name="正方形/長方形 6">
            <a:extLst>
              <a:ext uri="{FF2B5EF4-FFF2-40B4-BE49-F238E27FC236}">
                <a16:creationId xmlns:a16="http://schemas.microsoft.com/office/drawing/2014/main" id="{6DFB86C5-76CB-41F9-BF51-74191C2A378A}"/>
              </a:ext>
            </a:extLst>
          </p:cNvPr>
          <p:cNvSpPr/>
          <p:nvPr/>
        </p:nvSpPr>
        <p:spPr>
          <a:xfrm>
            <a:off x="67529" y="139923"/>
            <a:ext cx="8534400" cy="4452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400" b="1" dirty="0">
                <a:latin typeface="メイリオ" panose="020B0604030504040204" pitchFamily="50" charset="-128"/>
                <a:ea typeface="メイリオ" panose="020B0604030504040204" pitchFamily="50" charset="-128"/>
              </a:rPr>
              <a:t> アンケート調査　調査結果</a:t>
            </a:r>
          </a:p>
        </p:txBody>
      </p:sp>
      <p:sp>
        <p:nvSpPr>
          <p:cNvPr id="9" name="タイトル 1">
            <a:extLst>
              <a:ext uri="{FF2B5EF4-FFF2-40B4-BE49-F238E27FC236}">
                <a16:creationId xmlns:a16="http://schemas.microsoft.com/office/drawing/2014/main" id="{B80B0710-D029-48D0-8C1B-AC448F6A239E}"/>
              </a:ext>
            </a:extLst>
          </p:cNvPr>
          <p:cNvSpPr txBox="1">
            <a:spLocks/>
          </p:cNvSpPr>
          <p:nvPr/>
        </p:nvSpPr>
        <p:spPr>
          <a:xfrm>
            <a:off x="8380549" y="6410324"/>
            <a:ext cx="723900" cy="44767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endParaRPr lang="ja-JP" altLang="en-US" sz="1600" dirty="0">
              <a:latin typeface="メイリオ" panose="020B0604030504040204" pitchFamily="50" charset="-128"/>
              <a:ea typeface="メイリオ" panose="020B0604030504040204" pitchFamily="50" charset="-128"/>
            </a:endParaRPr>
          </a:p>
        </p:txBody>
      </p:sp>
      <p:sp>
        <p:nvSpPr>
          <p:cNvPr id="26" name="正方形/長方形 25">
            <a:extLst>
              <a:ext uri="{FF2B5EF4-FFF2-40B4-BE49-F238E27FC236}">
                <a16:creationId xmlns:a16="http://schemas.microsoft.com/office/drawing/2014/main" id="{C3C31AFB-CBC0-41F2-B36D-A59D8058C266}"/>
              </a:ext>
            </a:extLst>
          </p:cNvPr>
          <p:cNvSpPr/>
          <p:nvPr/>
        </p:nvSpPr>
        <p:spPr>
          <a:xfrm>
            <a:off x="196087" y="833435"/>
            <a:ext cx="8640342" cy="37923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b="1" dirty="0">
                <a:solidFill>
                  <a:schemeClr val="tx1"/>
                </a:solidFill>
                <a:latin typeface="メイリオ" panose="020B0604030504040204" pitchFamily="50" charset="-128"/>
                <a:ea typeface="メイリオ" panose="020B0604030504040204" pitchFamily="50" charset="-128"/>
                <a:cs typeface="Meiryo UI" pitchFamily="50" charset="-128"/>
              </a:rPr>
              <a:t>◆外国人患者受入れ可否　</a:t>
            </a:r>
            <a:r>
              <a:rPr lang="en-US" altLang="ja-JP" sz="1100" b="1" dirty="0">
                <a:solidFill>
                  <a:schemeClr val="tx1"/>
                </a:solidFill>
                <a:latin typeface="メイリオ" panose="020B0604030504040204" pitchFamily="50" charset="-128"/>
                <a:ea typeface="メイリオ" panose="020B0604030504040204" pitchFamily="50" charset="-128"/>
                <a:cs typeface="Meiryo UI" pitchFamily="50" charset="-128"/>
              </a:rPr>
              <a:t>※</a:t>
            </a:r>
            <a:r>
              <a:rPr lang="ja-JP" altLang="en-US" sz="1100" b="1" dirty="0">
                <a:solidFill>
                  <a:schemeClr val="tx1"/>
                </a:solidFill>
                <a:latin typeface="メイリオ" panose="020B0604030504040204" pitchFamily="50" charset="-128"/>
                <a:ea typeface="メイリオ" panose="020B0604030504040204" pitchFamily="50" charset="-128"/>
                <a:cs typeface="Meiryo UI" pitchFamily="50" charset="-128"/>
              </a:rPr>
              <a:t>複数回答可</a:t>
            </a:r>
            <a:endParaRPr kumimoji="1" lang="en-US" altLang="ja-JP" dirty="0">
              <a:solidFill>
                <a:schemeClr val="tx1"/>
              </a:solidFill>
              <a:latin typeface="メイリオ" panose="020B0604030504040204" pitchFamily="50" charset="-128"/>
              <a:ea typeface="メイリオ" panose="020B0604030504040204" pitchFamily="50" charset="-128"/>
            </a:endParaRPr>
          </a:p>
        </p:txBody>
      </p:sp>
      <p:graphicFrame>
        <p:nvGraphicFramePr>
          <p:cNvPr id="6" name="グラフ 5">
            <a:extLst>
              <a:ext uri="{FF2B5EF4-FFF2-40B4-BE49-F238E27FC236}">
                <a16:creationId xmlns:a16="http://schemas.microsoft.com/office/drawing/2014/main" id="{DCBC4841-78C6-49D9-A01D-55E64B7A1D9D}"/>
              </a:ext>
            </a:extLst>
          </p:cNvPr>
          <p:cNvGraphicFramePr/>
          <p:nvPr>
            <p:extLst>
              <p:ext uri="{D42A27DB-BD31-4B8C-83A1-F6EECF244321}">
                <p14:modId xmlns:p14="http://schemas.microsoft.com/office/powerpoint/2010/main" val="2212552717"/>
              </p:ext>
            </p:extLst>
          </p:nvPr>
        </p:nvGraphicFramePr>
        <p:xfrm>
          <a:off x="176037" y="1212670"/>
          <a:ext cx="8546858" cy="2553214"/>
        </p:xfrm>
        <a:graphic>
          <a:graphicData uri="http://schemas.openxmlformats.org/drawingml/2006/chart">
            <c:chart xmlns:c="http://schemas.openxmlformats.org/drawingml/2006/chart" xmlns:r="http://schemas.openxmlformats.org/officeDocument/2006/relationships" r:id="rId3"/>
          </a:graphicData>
        </a:graphic>
      </p:graphicFrame>
      <p:sp>
        <p:nvSpPr>
          <p:cNvPr id="23" name="テキスト ボックス 1">
            <a:extLst>
              <a:ext uri="{FF2B5EF4-FFF2-40B4-BE49-F238E27FC236}">
                <a16:creationId xmlns:a16="http://schemas.microsoft.com/office/drawing/2014/main" id="{E51B3C68-9804-4DEF-A238-2E952D651E84}"/>
              </a:ext>
            </a:extLst>
          </p:cNvPr>
          <p:cNvSpPr txBox="1"/>
          <p:nvPr/>
        </p:nvSpPr>
        <p:spPr>
          <a:xfrm>
            <a:off x="3882338" y="907315"/>
            <a:ext cx="936843" cy="41980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altLang="ja-JP" sz="1000" dirty="0">
                <a:latin typeface="+mj-ea"/>
                <a:ea typeface="+mj-ea"/>
              </a:rPr>
              <a:t>【</a:t>
            </a:r>
            <a:r>
              <a:rPr lang="en-US" altLang="ja-JP" sz="1000" dirty="0">
                <a:latin typeface="メイリオ" pitchFamily="50" charset="-128"/>
                <a:ea typeface="メイリオ" pitchFamily="50" charset="-128"/>
              </a:rPr>
              <a:t>n=229</a:t>
            </a:r>
            <a:r>
              <a:rPr lang="en-US" altLang="ja-JP" sz="1000" dirty="0">
                <a:latin typeface="+mj-ea"/>
                <a:ea typeface="+mj-ea"/>
              </a:rPr>
              <a:t>】</a:t>
            </a:r>
          </a:p>
          <a:p>
            <a:endParaRPr lang="en-US" altLang="ja-JP" sz="1050" dirty="0"/>
          </a:p>
          <a:p>
            <a:endParaRPr lang="ja-JP" altLang="en-US" sz="1050" dirty="0"/>
          </a:p>
        </p:txBody>
      </p:sp>
      <p:sp>
        <p:nvSpPr>
          <p:cNvPr id="10" name="正方形/長方形 9">
            <a:extLst>
              <a:ext uri="{FF2B5EF4-FFF2-40B4-BE49-F238E27FC236}">
                <a16:creationId xmlns:a16="http://schemas.microsoft.com/office/drawing/2014/main" id="{DC13B2E9-28E0-40FF-B572-89CDB6506F12}"/>
              </a:ext>
            </a:extLst>
          </p:cNvPr>
          <p:cNvSpPr/>
          <p:nvPr/>
        </p:nvSpPr>
        <p:spPr>
          <a:xfrm>
            <a:off x="196087" y="4024271"/>
            <a:ext cx="7432622" cy="37923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b="1" dirty="0">
                <a:solidFill>
                  <a:schemeClr val="tx1"/>
                </a:solidFill>
                <a:latin typeface="メイリオ" panose="020B0604030504040204" pitchFamily="50" charset="-128"/>
                <a:ea typeface="メイリオ" panose="020B0604030504040204" pitchFamily="50" charset="-128"/>
                <a:cs typeface="Meiryo UI" pitchFamily="50" charset="-128"/>
              </a:rPr>
              <a:t>◆令和７年９月１日～</a:t>
            </a:r>
            <a:r>
              <a:rPr lang="en-US" altLang="ja-JP" b="1" dirty="0">
                <a:solidFill>
                  <a:schemeClr val="tx1"/>
                </a:solidFill>
                <a:latin typeface="メイリオ" panose="020B0604030504040204" pitchFamily="50" charset="-128"/>
                <a:ea typeface="メイリオ" panose="020B0604030504040204" pitchFamily="50" charset="-128"/>
                <a:cs typeface="Meiryo UI" pitchFamily="50" charset="-128"/>
              </a:rPr>
              <a:t>9</a:t>
            </a:r>
            <a:r>
              <a:rPr lang="ja-JP" altLang="en-US" b="1" dirty="0">
                <a:solidFill>
                  <a:schemeClr val="tx1"/>
                </a:solidFill>
                <a:latin typeface="メイリオ" panose="020B0604030504040204" pitchFamily="50" charset="-128"/>
                <a:ea typeface="メイリオ" panose="020B0604030504040204" pitchFamily="50" charset="-128"/>
                <a:cs typeface="Meiryo UI" pitchFamily="50" charset="-128"/>
              </a:rPr>
              <a:t>月３０日の間に外国人患者を受入れた医療機関</a:t>
            </a:r>
            <a:endParaRPr kumimoji="1" lang="en-US" altLang="ja-JP" dirty="0">
              <a:solidFill>
                <a:schemeClr val="tx1"/>
              </a:solidFill>
              <a:latin typeface="メイリオ" panose="020B0604030504040204" pitchFamily="50" charset="-128"/>
              <a:ea typeface="メイリオ" panose="020B0604030504040204" pitchFamily="50" charset="-128"/>
            </a:endParaRPr>
          </a:p>
        </p:txBody>
      </p:sp>
      <p:graphicFrame>
        <p:nvGraphicFramePr>
          <p:cNvPr id="2" name="表 2">
            <a:extLst>
              <a:ext uri="{FF2B5EF4-FFF2-40B4-BE49-F238E27FC236}">
                <a16:creationId xmlns:a16="http://schemas.microsoft.com/office/drawing/2014/main" id="{861BFF03-F247-4A83-9F81-7D9BCC3929CE}"/>
              </a:ext>
            </a:extLst>
          </p:cNvPr>
          <p:cNvGraphicFramePr>
            <a:graphicFrameLocks noGrp="1"/>
          </p:cNvGraphicFramePr>
          <p:nvPr>
            <p:extLst>
              <p:ext uri="{D42A27DB-BD31-4B8C-83A1-F6EECF244321}">
                <p14:modId xmlns:p14="http://schemas.microsoft.com/office/powerpoint/2010/main" val="471503262"/>
              </p:ext>
            </p:extLst>
          </p:nvPr>
        </p:nvGraphicFramePr>
        <p:xfrm>
          <a:off x="1721741" y="4661893"/>
          <a:ext cx="5700518" cy="1641968"/>
        </p:xfrm>
        <a:graphic>
          <a:graphicData uri="http://schemas.openxmlformats.org/drawingml/2006/table">
            <a:tbl>
              <a:tblPr firstRow="1" bandRow="1">
                <a:tableStyleId>{7DF18680-E054-41AD-8BC1-D1AEF772440D}</a:tableStyleId>
              </a:tblPr>
              <a:tblGrid>
                <a:gridCol w="2424430">
                  <a:extLst>
                    <a:ext uri="{9D8B030D-6E8A-4147-A177-3AD203B41FA5}">
                      <a16:colId xmlns:a16="http://schemas.microsoft.com/office/drawing/2014/main" val="457379266"/>
                    </a:ext>
                  </a:extLst>
                </a:gridCol>
                <a:gridCol w="3276088">
                  <a:extLst>
                    <a:ext uri="{9D8B030D-6E8A-4147-A177-3AD203B41FA5}">
                      <a16:colId xmlns:a16="http://schemas.microsoft.com/office/drawing/2014/main" val="3131606420"/>
                    </a:ext>
                  </a:extLst>
                </a:gridCol>
              </a:tblGrid>
              <a:tr h="820984">
                <a:tc>
                  <a:txBody>
                    <a:bodyPr/>
                    <a:lstStyle/>
                    <a:p>
                      <a:pPr algn="ctr"/>
                      <a:r>
                        <a:rPr kumimoji="1" lang="ja-JP" altLang="en-US" sz="1600" b="1" dirty="0">
                          <a:solidFill>
                            <a:schemeClr val="bg1"/>
                          </a:solidFill>
                        </a:rPr>
                        <a:t>病院</a:t>
                      </a:r>
                      <a:endParaRPr kumimoji="1" lang="ja-JP" altLang="en-US" sz="1600" b="1" dirty="0">
                        <a:solidFill>
                          <a:schemeClr val="bg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a:r>
                        <a:rPr kumimoji="1" lang="ja-JP" altLang="en-US" sz="1600" b="1" dirty="0">
                          <a:solidFill>
                            <a:schemeClr val="bg1"/>
                          </a:solidFill>
                        </a:rPr>
                        <a:t>１０４医療機関</a:t>
                      </a:r>
                      <a:r>
                        <a:rPr kumimoji="1" lang="ja-JP" altLang="en-US" sz="1100" b="0" dirty="0">
                          <a:solidFill>
                            <a:schemeClr val="bg1"/>
                          </a:solidFill>
                        </a:rPr>
                        <a:t>／１９２医療機関</a:t>
                      </a:r>
                      <a:endParaRPr kumimoji="1" lang="ja-JP" altLang="en-US" sz="1600" b="0" dirty="0">
                        <a:solidFill>
                          <a:schemeClr val="bg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extLst>
                  <a:ext uri="{0D108BD9-81ED-4DB2-BD59-A6C34878D82A}">
                    <a16:rowId xmlns:a16="http://schemas.microsoft.com/office/drawing/2014/main" val="1914125835"/>
                  </a:ext>
                </a:extLst>
              </a:tr>
              <a:tr h="820984">
                <a:tc>
                  <a:txBody>
                    <a:bodyPr/>
                    <a:lstStyle/>
                    <a:p>
                      <a:pPr algn="ctr"/>
                      <a:r>
                        <a:rPr kumimoji="1" lang="ja-JP" altLang="en-US" sz="1600" b="1" dirty="0"/>
                        <a:t>診療所及び歯科診療所</a:t>
                      </a:r>
                      <a:endParaRPr kumimoji="1" lang="ja-JP" altLang="en-US" sz="1600" b="1" dirty="0">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r>
                        <a:rPr kumimoji="1" lang="ja-JP" altLang="en-US" sz="1600" b="1" dirty="0"/>
                        <a:t>７０医療機関</a:t>
                      </a:r>
                      <a:r>
                        <a:rPr kumimoji="1" lang="ja-JP" altLang="en-US" sz="1100" dirty="0"/>
                        <a:t>／９３医療機関</a:t>
                      </a:r>
                      <a:endParaRPr kumimoji="1" lang="ja-JP" altLang="en-US" sz="1600" dirty="0">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3098327032"/>
                  </a:ext>
                </a:extLst>
              </a:tr>
            </a:tbl>
          </a:graphicData>
        </a:graphic>
      </p:graphicFrame>
      <p:sp>
        <p:nvSpPr>
          <p:cNvPr id="11" name="スライド番号プレースホルダ 10">
            <a:extLst>
              <a:ext uri="{FF2B5EF4-FFF2-40B4-BE49-F238E27FC236}">
                <a16:creationId xmlns:a16="http://schemas.microsoft.com/office/drawing/2014/main" id="{A17C2455-B145-4339-9EE7-44B5A2B39025}"/>
              </a:ext>
            </a:extLst>
          </p:cNvPr>
          <p:cNvSpPr>
            <a:spLocks noGrp="1"/>
          </p:cNvSpPr>
          <p:nvPr>
            <p:ph type="sldNum" sz="quarter" idx="12"/>
          </p:nvPr>
        </p:nvSpPr>
        <p:spPr>
          <a:xfrm>
            <a:off x="7086600" y="6492875"/>
            <a:ext cx="2057400" cy="365125"/>
          </a:xfrm>
        </p:spPr>
        <p:txBody>
          <a:bodyPr/>
          <a:lstStyle/>
          <a:p>
            <a:fld id="{73FD58CE-C183-4EA5-9193-BF140682B6D5}" type="slidenum">
              <a:rPr kumimoji="1" lang="ja-JP" altLang="en-US" sz="2000" smtClean="0"/>
              <a:pPr/>
              <a:t>6</a:t>
            </a:fld>
            <a:endParaRPr kumimoji="1" lang="ja-JP" altLang="en-US" sz="2000" dirty="0"/>
          </a:p>
        </p:txBody>
      </p:sp>
    </p:spTree>
    <p:extLst>
      <p:ext uri="{BB962C8B-B14F-4D97-AF65-F5344CB8AC3E}">
        <p14:creationId xmlns:p14="http://schemas.microsoft.com/office/powerpoint/2010/main" val="30584722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F89EFA9E-E5F0-435C-80A9-117544228A48}"/>
              </a:ext>
            </a:extLst>
          </p:cNvPr>
          <p:cNvSpPr/>
          <p:nvPr/>
        </p:nvSpPr>
        <p:spPr>
          <a:xfrm>
            <a:off x="0" y="-1"/>
            <a:ext cx="9144000" cy="66436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 name="正方形/長方形 6">
            <a:extLst>
              <a:ext uri="{FF2B5EF4-FFF2-40B4-BE49-F238E27FC236}">
                <a16:creationId xmlns:a16="http://schemas.microsoft.com/office/drawing/2014/main" id="{6DFB86C5-76CB-41F9-BF51-74191C2A378A}"/>
              </a:ext>
            </a:extLst>
          </p:cNvPr>
          <p:cNvSpPr/>
          <p:nvPr/>
        </p:nvSpPr>
        <p:spPr>
          <a:xfrm>
            <a:off x="73367" y="158651"/>
            <a:ext cx="8534400" cy="4452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400" b="1" dirty="0">
                <a:latin typeface="メイリオ" panose="020B0604030504040204" pitchFamily="50" charset="-128"/>
                <a:ea typeface="メイリオ" panose="020B0604030504040204" pitchFamily="50" charset="-128"/>
              </a:rPr>
              <a:t> アンケート調査　調査結果</a:t>
            </a:r>
          </a:p>
        </p:txBody>
      </p:sp>
      <p:sp>
        <p:nvSpPr>
          <p:cNvPr id="5" name="正方形/長方形 4">
            <a:extLst>
              <a:ext uri="{FF2B5EF4-FFF2-40B4-BE49-F238E27FC236}">
                <a16:creationId xmlns:a16="http://schemas.microsoft.com/office/drawing/2014/main" id="{BA317D77-F1E0-482E-9554-760F8F81186E}"/>
              </a:ext>
            </a:extLst>
          </p:cNvPr>
          <p:cNvSpPr/>
          <p:nvPr/>
        </p:nvSpPr>
        <p:spPr>
          <a:xfrm>
            <a:off x="0" y="664368"/>
            <a:ext cx="8181975" cy="42809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b="1" dirty="0">
                <a:solidFill>
                  <a:schemeClr val="tx1"/>
                </a:solidFill>
                <a:latin typeface="メイリオ" panose="020B0604030504040204" pitchFamily="50" charset="-128"/>
                <a:ea typeface="メイリオ" panose="020B0604030504040204" pitchFamily="50" charset="-128"/>
                <a:cs typeface="Meiryo UI" pitchFamily="50" charset="-128"/>
              </a:rPr>
              <a:t>　◆国別外国人患者数（令和７年９月１日～９月３０日）</a:t>
            </a:r>
            <a:endParaRPr lang="en-US" altLang="ja-JP" b="1" dirty="0">
              <a:solidFill>
                <a:schemeClr val="tx1"/>
              </a:solidFill>
              <a:latin typeface="メイリオ" panose="020B0604030504040204" pitchFamily="50" charset="-128"/>
              <a:ea typeface="メイリオ" panose="020B0604030504040204" pitchFamily="50" charset="-128"/>
              <a:cs typeface="Meiryo UI" pitchFamily="50" charset="-128"/>
            </a:endParaRPr>
          </a:p>
        </p:txBody>
      </p:sp>
      <p:graphicFrame>
        <p:nvGraphicFramePr>
          <p:cNvPr id="3" name="表 2">
            <a:extLst>
              <a:ext uri="{FF2B5EF4-FFF2-40B4-BE49-F238E27FC236}">
                <a16:creationId xmlns:a16="http://schemas.microsoft.com/office/drawing/2014/main" id="{DE1A36D4-4462-4211-9230-56A289F782D4}"/>
              </a:ext>
            </a:extLst>
          </p:cNvPr>
          <p:cNvGraphicFramePr>
            <a:graphicFrameLocks noGrp="1"/>
          </p:cNvGraphicFramePr>
          <p:nvPr>
            <p:extLst>
              <p:ext uri="{D42A27DB-BD31-4B8C-83A1-F6EECF244321}">
                <p14:modId xmlns:p14="http://schemas.microsoft.com/office/powerpoint/2010/main" val="3418854058"/>
              </p:ext>
            </p:extLst>
          </p:nvPr>
        </p:nvGraphicFramePr>
        <p:xfrm>
          <a:off x="820212" y="955807"/>
          <a:ext cx="7503575" cy="5822644"/>
        </p:xfrm>
        <a:graphic>
          <a:graphicData uri="http://schemas.openxmlformats.org/drawingml/2006/table">
            <a:tbl>
              <a:tblPr firstRow="1" firstCol="1" bandRow="1">
                <a:tableStyleId>{5C22544A-7EE6-4342-B048-85BDC9FD1C3A}</a:tableStyleId>
              </a:tblPr>
              <a:tblGrid>
                <a:gridCol w="365836">
                  <a:extLst>
                    <a:ext uri="{9D8B030D-6E8A-4147-A177-3AD203B41FA5}">
                      <a16:colId xmlns:a16="http://schemas.microsoft.com/office/drawing/2014/main" val="1576532057"/>
                    </a:ext>
                  </a:extLst>
                </a:gridCol>
                <a:gridCol w="1117922">
                  <a:extLst>
                    <a:ext uri="{9D8B030D-6E8A-4147-A177-3AD203B41FA5}">
                      <a16:colId xmlns:a16="http://schemas.microsoft.com/office/drawing/2014/main" val="1933647733"/>
                    </a:ext>
                  </a:extLst>
                </a:gridCol>
                <a:gridCol w="1243531">
                  <a:extLst>
                    <a:ext uri="{9D8B030D-6E8A-4147-A177-3AD203B41FA5}">
                      <a16:colId xmlns:a16="http://schemas.microsoft.com/office/drawing/2014/main" val="2589327618"/>
                    </a:ext>
                  </a:extLst>
                </a:gridCol>
                <a:gridCol w="1067677">
                  <a:extLst>
                    <a:ext uri="{9D8B030D-6E8A-4147-A177-3AD203B41FA5}">
                      <a16:colId xmlns:a16="http://schemas.microsoft.com/office/drawing/2014/main" val="932599667"/>
                    </a:ext>
                  </a:extLst>
                </a:gridCol>
                <a:gridCol w="1155604">
                  <a:extLst>
                    <a:ext uri="{9D8B030D-6E8A-4147-A177-3AD203B41FA5}">
                      <a16:colId xmlns:a16="http://schemas.microsoft.com/office/drawing/2014/main" val="1538978744"/>
                    </a:ext>
                  </a:extLst>
                </a:gridCol>
                <a:gridCol w="1268652">
                  <a:extLst>
                    <a:ext uri="{9D8B030D-6E8A-4147-A177-3AD203B41FA5}">
                      <a16:colId xmlns:a16="http://schemas.microsoft.com/office/drawing/2014/main" val="2223017414"/>
                    </a:ext>
                  </a:extLst>
                </a:gridCol>
                <a:gridCol w="1284353">
                  <a:extLst>
                    <a:ext uri="{9D8B030D-6E8A-4147-A177-3AD203B41FA5}">
                      <a16:colId xmlns:a16="http://schemas.microsoft.com/office/drawing/2014/main" val="412461463"/>
                    </a:ext>
                  </a:extLst>
                </a:gridCol>
              </a:tblGrid>
              <a:tr h="456687">
                <a:tc rowSpan="2">
                  <a:txBody>
                    <a:bodyPr/>
                    <a:lstStyle/>
                    <a:p>
                      <a:pPr algn="just">
                        <a:spcAft>
                          <a:spcPts val="0"/>
                        </a:spcAft>
                      </a:pPr>
                      <a:endParaRPr lang="ja-JP" sz="105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rowSpan="2">
                  <a:txBody>
                    <a:bodyPr/>
                    <a:lstStyle/>
                    <a:p>
                      <a:pPr algn="ctr">
                        <a:spcAft>
                          <a:spcPts val="0"/>
                        </a:spcAft>
                      </a:pPr>
                      <a:r>
                        <a:rPr lang="ja-JP" altLang="en-US" sz="1050" kern="100" dirty="0">
                          <a:effectLst/>
                          <a:latin typeface="メイリオ" pitchFamily="50" charset="-128"/>
                          <a:ea typeface="メイリオ" pitchFamily="50" charset="-128"/>
                          <a:cs typeface="Times New Roman" panose="02020603050405020304" pitchFamily="18" charset="0"/>
                        </a:rPr>
                        <a:t>区分</a:t>
                      </a:r>
                      <a:endParaRPr lang="ja-JP" sz="105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gridSpan="2">
                  <a:txBody>
                    <a:bodyPr/>
                    <a:lstStyle/>
                    <a:p>
                      <a:pPr algn="just">
                        <a:spcAft>
                          <a:spcPts val="0"/>
                        </a:spcAft>
                      </a:pPr>
                      <a:r>
                        <a:rPr lang="ja-JP" altLang="en-US" sz="1050" kern="100" dirty="0">
                          <a:effectLst/>
                          <a:latin typeface="メイリオ" pitchFamily="50" charset="-128"/>
                          <a:ea typeface="メイリオ" pitchFamily="50" charset="-128"/>
                          <a:cs typeface="Times New Roman" panose="02020603050405020304" pitchFamily="18" charset="0"/>
                        </a:rPr>
                        <a:t>在留外国人患者</a:t>
                      </a:r>
                      <a:endParaRPr lang="ja-JP" sz="105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hMerge="1">
                  <a:txBody>
                    <a:bodyPr/>
                    <a:lstStyle/>
                    <a:p>
                      <a:endParaRPr kumimoji="1" lang="ja-JP" altLang="en-US"/>
                    </a:p>
                  </a:txBody>
                  <a:tcPr/>
                </a:tc>
                <a:tc gridSpan="2">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endParaRPr lang="en-US" altLang="ja-JP" sz="1050" kern="100" dirty="0">
                        <a:effectLst/>
                        <a:latin typeface="メイリオ" pitchFamily="50" charset="-128"/>
                        <a:ea typeface="メイリオ" pitchFamily="50" charset="-128"/>
                        <a:cs typeface="Times New Roman" panose="02020603050405020304" pitchFamily="18"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lang="ja-JP" altLang="en-US" sz="1050" kern="100" dirty="0">
                          <a:effectLst/>
                          <a:latin typeface="メイリオ" pitchFamily="50" charset="-128"/>
                          <a:ea typeface="メイリオ" pitchFamily="50" charset="-128"/>
                          <a:cs typeface="Times New Roman" panose="02020603050405020304" pitchFamily="18" charset="0"/>
                        </a:rPr>
                        <a:t>訪日外国人患者</a:t>
                      </a:r>
                      <a:endParaRPr lang="en-US" altLang="ja-JP" sz="1050" kern="100" dirty="0">
                        <a:effectLst/>
                        <a:latin typeface="メイリオ" pitchFamily="50" charset="-128"/>
                        <a:ea typeface="メイリオ" pitchFamily="50" charset="-128"/>
                        <a:cs typeface="Times New Roman" panose="02020603050405020304" pitchFamily="18" charset="0"/>
                      </a:endParaRPr>
                    </a:p>
                    <a:p>
                      <a:pPr algn="just">
                        <a:spcAft>
                          <a:spcPts val="0"/>
                        </a:spcAft>
                      </a:pPr>
                      <a:endParaRPr lang="ja-JP" sz="1050" kern="100" dirty="0">
                        <a:effectLst/>
                        <a:latin typeface="メイリオ" pitchFamily="50" charset="-128"/>
                        <a:ea typeface="メイリオ" pitchFamily="50" charset="-128"/>
                        <a:cs typeface="Times New Roman" panose="02020603050405020304" pitchFamily="18" charset="0"/>
                      </a:endParaRPr>
                    </a:p>
                  </a:txBody>
                  <a:tcPr marL="68580" marR="68580" marT="0" marB="0"/>
                </a:tc>
                <a:tc hMerge="1">
                  <a:txBody>
                    <a:bodyPr/>
                    <a:lstStyle/>
                    <a:p>
                      <a:endParaRPr kumimoji="1" lang="ja-JP" altLang="en-US"/>
                    </a:p>
                  </a:txBody>
                  <a:tcPr/>
                </a:tc>
                <a:tc rowSpan="2">
                  <a:txBody>
                    <a:bodyPr/>
                    <a:lstStyle/>
                    <a:p>
                      <a:pPr algn="ctr">
                        <a:spcAft>
                          <a:spcPts val="0"/>
                        </a:spcAft>
                      </a:pPr>
                      <a:r>
                        <a:rPr lang="ja-JP" sz="1050" kern="100" dirty="0">
                          <a:effectLst/>
                          <a:latin typeface="メイリオ" pitchFamily="50" charset="-128"/>
                          <a:ea typeface="メイリオ" pitchFamily="50" charset="-128"/>
                        </a:rPr>
                        <a:t>合計</a:t>
                      </a:r>
                      <a:endParaRPr lang="ja-JP" sz="105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1016315680"/>
                  </a:ext>
                </a:extLst>
              </a:tr>
              <a:tr h="205484">
                <a:tc vMerge="1">
                  <a:txBody>
                    <a:bodyPr/>
                    <a:lstStyle/>
                    <a:p>
                      <a:endParaRPr kumimoji="1" lang="ja-JP" altLang="en-US"/>
                    </a:p>
                  </a:txBody>
                  <a:tcPr/>
                </a:tc>
                <a:tc vMerge="1">
                  <a:txBody>
                    <a:bodyPr/>
                    <a:lstStyle/>
                    <a:p>
                      <a:endParaRPr kumimoji="1" lang="ja-JP" altLang="en-US"/>
                    </a:p>
                  </a:txBody>
                  <a:tcPr/>
                </a:tc>
                <a:tc>
                  <a:txBody>
                    <a:bodyPr/>
                    <a:lstStyle/>
                    <a:p>
                      <a:pPr algn="ctr">
                        <a:spcAft>
                          <a:spcPts val="0"/>
                        </a:spcAft>
                      </a:pPr>
                      <a:r>
                        <a:rPr lang="en-US" sz="1050" kern="100" dirty="0">
                          <a:effectLst/>
                          <a:latin typeface="メイリオ" pitchFamily="50" charset="-128"/>
                          <a:ea typeface="メイリオ" pitchFamily="50" charset="-128"/>
                        </a:rPr>
                        <a:t> </a:t>
                      </a:r>
                      <a:r>
                        <a:rPr lang="ja-JP" altLang="en-US" sz="1050" kern="100" dirty="0">
                          <a:effectLst/>
                          <a:latin typeface="メイリオ" pitchFamily="50" charset="-128"/>
                          <a:ea typeface="メイリオ" pitchFamily="50" charset="-128"/>
                        </a:rPr>
                        <a:t>外来患者延数</a:t>
                      </a:r>
                      <a:endParaRPr lang="ja-JP" sz="105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ctr">
                        <a:spcAft>
                          <a:spcPts val="0"/>
                        </a:spcAft>
                      </a:pPr>
                      <a:r>
                        <a:rPr lang="ja-JP" altLang="en-US" sz="1050" kern="100" dirty="0">
                          <a:effectLst/>
                          <a:latin typeface="メイリオ" pitchFamily="50" charset="-128"/>
                          <a:ea typeface="メイリオ" pitchFamily="50" charset="-128"/>
                          <a:cs typeface="Times New Roman" panose="02020603050405020304" pitchFamily="18" charset="0"/>
                        </a:rPr>
                        <a:t>入院患者数</a:t>
                      </a:r>
                      <a:endParaRPr lang="ja-JP" sz="105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ctr">
                        <a:spcAft>
                          <a:spcPts val="0"/>
                        </a:spcAft>
                      </a:pPr>
                      <a:r>
                        <a:rPr lang="en-US" sz="1050" kern="100" dirty="0">
                          <a:effectLst/>
                          <a:latin typeface="メイリオ" pitchFamily="50" charset="-128"/>
                          <a:ea typeface="メイリオ" pitchFamily="50" charset="-128"/>
                        </a:rPr>
                        <a:t> </a:t>
                      </a:r>
                      <a:r>
                        <a:rPr lang="ja-JP" altLang="en-US" sz="1050" kern="100" dirty="0">
                          <a:effectLst/>
                          <a:latin typeface="メイリオ" pitchFamily="50" charset="-128"/>
                          <a:ea typeface="メイリオ" pitchFamily="50" charset="-128"/>
                        </a:rPr>
                        <a:t>外来患者延数</a:t>
                      </a:r>
                      <a:endParaRPr lang="ja-JP" sz="105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ctr">
                        <a:spcAft>
                          <a:spcPts val="0"/>
                        </a:spcAft>
                      </a:pPr>
                      <a:r>
                        <a:rPr lang="ja-JP" altLang="en-US" sz="1050" kern="100" dirty="0">
                          <a:effectLst/>
                          <a:latin typeface="メイリオ" pitchFamily="50" charset="-128"/>
                          <a:ea typeface="メイリオ" pitchFamily="50" charset="-128"/>
                          <a:cs typeface="Times New Roman" panose="02020603050405020304" pitchFamily="18" charset="0"/>
                        </a:rPr>
                        <a:t>入院患者数</a:t>
                      </a:r>
                      <a:endParaRPr lang="ja-JP" sz="120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vMerge="1">
                  <a:txBody>
                    <a:bodyPr/>
                    <a:lstStyle/>
                    <a:p>
                      <a:endParaRPr kumimoji="1" lang="ja-JP" altLang="en-US"/>
                    </a:p>
                  </a:txBody>
                  <a:tcPr/>
                </a:tc>
                <a:extLst>
                  <a:ext uri="{0D108BD9-81ED-4DB2-BD59-A6C34878D82A}">
                    <a16:rowId xmlns:a16="http://schemas.microsoft.com/office/drawing/2014/main" val="1831563346"/>
                  </a:ext>
                </a:extLst>
              </a:tr>
              <a:tr h="256855">
                <a:tc rowSpan="9">
                  <a:txBody>
                    <a:bodyPr/>
                    <a:lstStyle/>
                    <a:p>
                      <a:pPr algn="ctr">
                        <a:spcAft>
                          <a:spcPts val="0"/>
                        </a:spcAft>
                      </a:pPr>
                      <a:r>
                        <a:rPr lang="ja-JP" altLang="en-US" sz="1050" kern="100" dirty="0">
                          <a:effectLst/>
                          <a:latin typeface="メイリオ" pitchFamily="50" charset="-128"/>
                          <a:ea typeface="メイリオ" pitchFamily="50" charset="-128"/>
                          <a:cs typeface="Times New Roman" panose="02020603050405020304" pitchFamily="18" charset="0"/>
                        </a:rPr>
                        <a:t>アジア</a:t>
                      </a:r>
                      <a:endParaRPr lang="en-US" altLang="ja-JP" sz="1050" kern="100" dirty="0">
                        <a:effectLst/>
                        <a:latin typeface="メイリオ" pitchFamily="50" charset="-128"/>
                        <a:ea typeface="メイリオ" pitchFamily="50" charset="-128"/>
                        <a:cs typeface="Times New Roman" panose="02020603050405020304" pitchFamily="18" charset="0"/>
                      </a:endParaRPr>
                    </a:p>
                  </a:txBody>
                  <a:tcPr marL="68580" marR="68580" marT="0" marB="0" vert="eaVert" anchor="ctr"/>
                </a:tc>
                <a:tc>
                  <a:txBody>
                    <a:bodyPr/>
                    <a:lstStyle/>
                    <a:p>
                      <a:pPr algn="just">
                        <a:spcAft>
                          <a:spcPts val="0"/>
                        </a:spcAft>
                      </a:pPr>
                      <a:r>
                        <a:rPr lang="ja-JP" altLang="en-US" sz="1050" b="0" kern="100" dirty="0">
                          <a:effectLst/>
                          <a:latin typeface="メイリオ" pitchFamily="50" charset="-128"/>
                          <a:ea typeface="メイリオ" pitchFamily="50" charset="-128"/>
                          <a:cs typeface="Times New Roman" panose="02020603050405020304" pitchFamily="18" charset="0"/>
                        </a:rPr>
                        <a:t>韓国</a:t>
                      </a:r>
                      <a:endParaRPr lang="en-US" altLang="ja-JP" sz="1050" b="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1,158</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61</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34</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1</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0" kern="100" dirty="0">
                          <a:effectLst/>
                          <a:latin typeface="メイリオ" pitchFamily="50" charset="-128"/>
                          <a:ea typeface="メイリオ" pitchFamily="50" charset="-128"/>
                          <a:cs typeface="Times New Roman" panose="02020603050405020304" pitchFamily="18" charset="0"/>
                        </a:rPr>
                        <a:t>1,254</a:t>
                      </a:r>
                      <a:r>
                        <a:rPr lang="ja-JP" altLang="en-US" sz="1100" b="0" kern="100" dirty="0">
                          <a:effectLst/>
                          <a:latin typeface="メイリオ" pitchFamily="50" charset="-128"/>
                          <a:ea typeface="メイリオ" pitchFamily="50" charset="-128"/>
                          <a:cs typeface="Times New Roman" panose="02020603050405020304" pitchFamily="18" charset="0"/>
                        </a:rPr>
                        <a:t>人</a:t>
                      </a:r>
                      <a:endParaRPr lang="ja-JP" sz="1100" b="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1721651078"/>
                  </a:ext>
                </a:extLst>
              </a:tr>
              <a:tr h="256855">
                <a:tc vMerge="1">
                  <a:txBody>
                    <a:bodyPr/>
                    <a:lstStyle/>
                    <a:p>
                      <a:pPr algn="just">
                        <a:spcAft>
                          <a:spcPts val="0"/>
                        </a:spcAft>
                      </a:pPr>
                      <a:endParaRPr lang="ja-JP" sz="1050" kern="100" dirty="0">
                        <a:effectLst/>
                        <a:latin typeface="メイリオ" pitchFamily="50" charset="-128"/>
                        <a:ea typeface="メイリオ" pitchFamily="50" charset="-128"/>
                        <a:cs typeface="Times New Roman" panose="02020603050405020304" pitchFamily="18" charset="0"/>
                      </a:endParaRPr>
                    </a:p>
                  </a:txBody>
                  <a:tcPr marL="68580" marR="68580" marT="0" marB="0" anchor="b"/>
                </a:tc>
                <a:tc>
                  <a:txBody>
                    <a:bodyPr/>
                    <a:lstStyle/>
                    <a:p>
                      <a:pPr algn="just">
                        <a:spcAft>
                          <a:spcPts val="0"/>
                        </a:spcAft>
                      </a:pPr>
                      <a:r>
                        <a:rPr lang="ja-JP" altLang="en-US" sz="1050" b="0" kern="100" dirty="0">
                          <a:effectLst/>
                          <a:latin typeface="メイリオ" pitchFamily="50" charset="-128"/>
                          <a:ea typeface="メイリオ" pitchFamily="50" charset="-128"/>
                          <a:cs typeface="Times New Roman" panose="02020603050405020304" pitchFamily="18" charset="0"/>
                        </a:rPr>
                        <a:t>中国</a:t>
                      </a:r>
                      <a:endParaRPr lang="ja-JP" sz="1050" b="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2,583</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142</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en-US" alt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150</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3</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0" kern="100" dirty="0">
                          <a:effectLst/>
                          <a:latin typeface="メイリオ" pitchFamily="50" charset="-128"/>
                          <a:ea typeface="メイリオ" pitchFamily="50" charset="-128"/>
                          <a:cs typeface="Times New Roman" panose="02020603050405020304" pitchFamily="18" charset="0"/>
                        </a:rPr>
                        <a:t>2,878</a:t>
                      </a:r>
                      <a:r>
                        <a:rPr lang="ja-JP" altLang="en-US" sz="1100" b="0" kern="100" dirty="0">
                          <a:effectLst/>
                          <a:latin typeface="メイリオ" pitchFamily="50" charset="-128"/>
                          <a:ea typeface="メイリオ" pitchFamily="50" charset="-128"/>
                          <a:cs typeface="Times New Roman" panose="02020603050405020304" pitchFamily="18" charset="0"/>
                        </a:rPr>
                        <a:t>人</a:t>
                      </a:r>
                      <a:endParaRPr lang="ja-JP" sz="1100" b="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2314870407"/>
                  </a:ext>
                </a:extLst>
              </a:tr>
              <a:tr h="256855">
                <a:tc vMerge="1">
                  <a:txBody>
                    <a:bodyPr/>
                    <a:lstStyle/>
                    <a:p>
                      <a:pPr algn="just">
                        <a:spcAft>
                          <a:spcPts val="0"/>
                        </a:spcAft>
                      </a:pPr>
                      <a:endParaRPr lang="ja-JP" sz="1050" kern="100" dirty="0">
                        <a:effectLst/>
                        <a:latin typeface="メイリオ" pitchFamily="50" charset="-128"/>
                        <a:ea typeface="メイリオ" pitchFamily="50" charset="-128"/>
                        <a:cs typeface="Times New Roman" panose="02020603050405020304" pitchFamily="18" charset="0"/>
                      </a:endParaRPr>
                    </a:p>
                  </a:txBody>
                  <a:tcPr marL="68580" marR="68580" marT="0" marB="0" anchor="b"/>
                </a:tc>
                <a:tc>
                  <a:txBody>
                    <a:bodyPr/>
                    <a:lstStyle/>
                    <a:p>
                      <a:pPr algn="just">
                        <a:spcAft>
                          <a:spcPts val="0"/>
                        </a:spcAft>
                      </a:pPr>
                      <a:r>
                        <a:rPr lang="ja-JP" altLang="en-US" sz="1050" b="0" kern="100" dirty="0">
                          <a:effectLst/>
                          <a:latin typeface="メイリオ" pitchFamily="50" charset="-128"/>
                          <a:ea typeface="メイリオ" pitchFamily="50" charset="-128"/>
                          <a:cs typeface="Times New Roman" panose="02020603050405020304" pitchFamily="18" charset="0"/>
                        </a:rPr>
                        <a:t>台湾</a:t>
                      </a:r>
                      <a:endParaRPr lang="ja-JP" sz="1050" b="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100</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6</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23</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1</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0" kern="100" dirty="0">
                          <a:effectLst/>
                          <a:latin typeface="メイリオ" pitchFamily="50" charset="-128"/>
                          <a:ea typeface="メイリオ" pitchFamily="50" charset="-128"/>
                          <a:cs typeface="Times New Roman" panose="02020603050405020304" pitchFamily="18" charset="0"/>
                        </a:rPr>
                        <a:t>130</a:t>
                      </a:r>
                      <a:r>
                        <a:rPr lang="ja-JP" altLang="en-US" sz="1100" b="0" kern="100" dirty="0">
                          <a:effectLst/>
                          <a:latin typeface="メイリオ" pitchFamily="50" charset="-128"/>
                          <a:ea typeface="メイリオ" pitchFamily="50" charset="-128"/>
                          <a:cs typeface="Times New Roman" panose="02020603050405020304" pitchFamily="18" charset="0"/>
                        </a:rPr>
                        <a:t>人</a:t>
                      </a:r>
                      <a:endParaRPr lang="ja-JP" sz="1100" b="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4042111803"/>
                  </a:ext>
                </a:extLst>
              </a:tr>
              <a:tr h="256855">
                <a:tc vMerge="1">
                  <a:txBody>
                    <a:bodyPr/>
                    <a:lstStyle/>
                    <a:p>
                      <a:pPr algn="just">
                        <a:spcAft>
                          <a:spcPts val="0"/>
                        </a:spcAft>
                      </a:pPr>
                      <a:endParaRPr lang="ja-JP" sz="1050" kern="100" dirty="0">
                        <a:effectLst/>
                        <a:latin typeface="メイリオ" pitchFamily="50" charset="-128"/>
                        <a:ea typeface="メイリオ" pitchFamily="50" charset="-128"/>
                        <a:cs typeface="Times New Roman" panose="02020603050405020304" pitchFamily="18" charset="0"/>
                      </a:endParaRPr>
                    </a:p>
                  </a:txBody>
                  <a:tcPr marL="68580" marR="68580" marT="0" marB="0" anchor="b"/>
                </a:tc>
                <a:tc>
                  <a:txBody>
                    <a:bodyPr/>
                    <a:lstStyle/>
                    <a:p>
                      <a:pPr algn="just">
                        <a:spcAft>
                          <a:spcPts val="0"/>
                        </a:spcAft>
                      </a:pPr>
                      <a:r>
                        <a:rPr lang="ja-JP" altLang="en-US" sz="1050" b="0" kern="100" dirty="0">
                          <a:effectLst/>
                          <a:latin typeface="メイリオ" pitchFamily="50" charset="-128"/>
                          <a:ea typeface="メイリオ" pitchFamily="50" charset="-128"/>
                          <a:cs typeface="Times New Roman" panose="02020603050405020304" pitchFamily="18" charset="0"/>
                        </a:rPr>
                        <a:t>タイ</a:t>
                      </a:r>
                      <a:endParaRPr lang="ja-JP" sz="1050" b="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70</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4</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11</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0</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0" kern="100" dirty="0">
                          <a:effectLst/>
                          <a:latin typeface="メイリオ" pitchFamily="50" charset="-128"/>
                          <a:ea typeface="メイリオ" pitchFamily="50" charset="-128"/>
                          <a:cs typeface="Times New Roman" panose="02020603050405020304" pitchFamily="18" charset="0"/>
                        </a:rPr>
                        <a:t>85</a:t>
                      </a:r>
                      <a:r>
                        <a:rPr lang="ja-JP" altLang="en-US" sz="1100" b="0" kern="100" dirty="0">
                          <a:effectLst/>
                          <a:latin typeface="メイリオ" pitchFamily="50" charset="-128"/>
                          <a:ea typeface="メイリオ" pitchFamily="50" charset="-128"/>
                          <a:cs typeface="Times New Roman" panose="02020603050405020304" pitchFamily="18" charset="0"/>
                        </a:rPr>
                        <a:t>人</a:t>
                      </a:r>
                      <a:endParaRPr lang="ja-JP" sz="1100" b="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2926241641"/>
                  </a:ext>
                </a:extLst>
              </a:tr>
              <a:tr h="256855">
                <a:tc vMerge="1">
                  <a:txBody>
                    <a:bodyPr/>
                    <a:lstStyle/>
                    <a:p>
                      <a:pPr algn="just">
                        <a:spcAft>
                          <a:spcPts val="0"/>
                        </a:spcAft>
                      </a:pPr>
                      <a:endParaRPr lang="ja-JP" sz="1050" kern="100" dirty="0">
                        <a:effectLst/>
                        <a:latin typeface="メイリオ" pitchFamily="50" charset="-128"/>
                        <a:ea typeface="メイリオ" pitchFamily="50" charset="-128"/>
                        <a:cs typeface="Times New Roman" panose="02020603050405020304" pitchFamily="18" charset="0"/>
                      </a:endParaRPr>
                    </a:p>
                  </a:txBody>
                  <a:tcPr marL="68580" marR="68580" marT="0" marB="0" anchor="b"/>
                </a:tc>
                <a:tc>
                  <a:txBody>
                    <a:bodyPr/>
                    <a:lstStyle/>
                    <a:p>
                      <a:pPr algn="just">
                        <a:spcAft>
                          <a:spcPts val="0"/>
                        </a:spcAft>
                      </a:pPr>
                      <a:r>
                        <a:rPr lang="ja-JP" altLang="en-US" sz="1050" b="0" kern="100" dirty="0">
                          <a:effectLst/>
                          <a:latin typeface="メイリオ" pitchFamily="50" charset="-128"/>
                          <a:ea typeface="メイリオ" pitchFamily="50" charset="-128"/>
                          <a:cs typeface="Times New Roman" panose="02020603050405020304" pitchFamily="18" charset="0"/>
                        </a:rPr>
                        <a:t>シンガポール</a:t>
                      </a:r>
                      <a:endParaRPr lang="ja-JP" sz="1050" b="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10</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0</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5</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0</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0" kern="100" dirty="0">
                          <a:effectLst/>
                          <a:latin typeface="メイリオ" pitchFamily="50" charset="-128"/>
                          <a:ea typeface="メイリオ" pitchFamily="50" charset="-128"/>
                          <a:cs typeface="Times New Roman" panose="02020603050405020304" pitchFamily="18" charset="0"/>
                        </a:rPr>
                        <a:t>15</a:t>
                      </a:r>
                      <a:r>
                        <a:rPr lang="ja-JP" altLang="en-US" sz="1100" b="0" kern="100" dirty="0">
                          <a:effectLst/>
                          <a:latin typeface="メイリオ" pitchFamily="50" charset="-128"/>
                          <a:ea typeface="メイリオ" pitchFamily="50" charset="-128"/>
                          <a:cs typeface="Times New Roman" panose="02020603050405020304" pitchFamily="18" charset="0"/>
                        </a:rPr>
                        <a:t>人</a:t>
                      </a:r>
                      <a:endParaRPr lang="ja-JP" sz="1100" b="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1631333580"/>
                  </a:ext>
                </a:extLst>
              </a:tr>
              <a:tr h="256855">
                <a:tc vMerge="1">
                  <a:txBody>
                    <a:bodyPr/>
                    <a:lstStyle/>
                    <a:p>
                      <a:pPr algn="just">
                        <a:spcAft>
                          <a:spcPts val="0"/>
                        </a:spcAft>
                      </a:pPr>
                      <a:endParaRPr lang="en-US" altLang="ja-JP" sz="1050" kern="100" dirty="0">
                        <a:effectLst/>
                        <a:latin typeface="メイリオ" pitchFamily="50" charset="-128"/>
                        <a:ea typeface="メイリオ" pitchFamily="50" charset="-128"/>
                        <a:cs typeface="Times New Roman" panose="02020603050405020304" pitchFamily="18" charset="0"/>
                      </a:endParaRPr>
                    </a:p>
                  </a:txBody>
                  <a:tcPr marL="68580" marR="68580" marT="0" marB="0"/>
                </a:tc>
                <a:tc>
                  <a:txBody>
                    <a:bodyPr/>
                    <a:lstStyle/>
                    <a:p>
                      <a:pPr algn="just">
                        <a:spcAft>
                          <a:spcPts val="0"/>
                        </a:spcAft>
                      </a:pPr>
                      <a:r>
                        <a:rPr lang="ja-JP" altLang="en-US" sz="1050" b="0" kern="100" dirty="0">
                          <a:effectLst/>
                          <a:latin typeface="メイリオ" pitchFamily="50" charset="-128"/>
                          <a:ea typeface="メイリオ" pitchFamily="50" charset="-128"/>
                          <a:cs typeface="Times New Roman" panose="02020603050405020304" pitchFamily="18" charset="0"/>
                        </a:rPr>
                        <a:t>マレーシア</a:t>
                      </a:r>
                      <a:endParaRPr lang="en-US" altLang="ja-JP" sz="1050" b="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9</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1</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8</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1</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0" kern="100" dirty="0">
                          <a:effectLst/>
                          <a:latin typeface="メイリオ" pitchFamily="50" charset="-128"/>
                          <a:ea typeface="メイリオ" pitchFamily="50" charset="-128"/>
                          <a:cs typeface="Times New Roman" panose="02020603050405020304" pitchFamily="18" charset="0"/>
                        </a:rPr>
                        <a:t>19</a:t>
                      </a:r>
                      <a:r>
                        <a:rPr lang="ja-JP" altLang="en-US" sz="1100" b="0" kern="100" dirty="0">
                          <a:effectLst/>
                          <a:latin typeface="メイリオ" pitchFamily="50" charset="-128"/>
                          <a:ea typeface="メイリオ" pitchFamily="50" charset="-128"/>
                          <a:cs typeface="Times New Roman" panose="02020603050405020304" pitchFamily="18" charset="0"/>
                        </a:rPr>
                        <a:t>人</a:t>
                      </a:r>
                      <a:endParaRPr lang="ja-JP" sz="1100" b="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1340134913"/>
                  </a:ext>
                </a:extLst>
              </a:tr>
              <a:tr h="256855">
                <a:tc vMerge="1">
                  <a:txBody>
                    <a:bodyPr/>
                    <a:lstStyle/>
                    <a:p>
                      <a:pPr algn="just">
                        <a:spcAft>
                          <a:spcPts val="0"/>
                        </a:spcAft>
                      </a:pPr>
                      <a:endParaRPr lang="ja-JP" sz="1050" kern="100" dirty="0">
                        <a:effectLst/>
                        <a:latin typeface="メイリオ" pitchFamily="50" charset="-128"/>
                        <a:ea typeface="メイリオ" pitchFamily="50" charset="-128"/>
                        <a:cs typeface="Times New Roman" panose="02020603050405020304" pitchFamily="18" charset="0"/>
                      </a:endParaRPr>
                    </a:p>
                  </a:txBody>
                  <a:tcPr marL="68580" marR="68580" marT="0" marB="0" anchor="b"/>
                </a:tc>
                <a:tc>
                  <a:txBody>
                    <a:bodyPr/>
                    <a:lstStyle/>
                    <a:p>
                      <a:pPr algn="just">
                        <a:spcAft>
                          <a:spcPts val="0"/>
                        </a:spcAft>
                      </a:pPr>
                      <a:r>
                        <a:rPr lang="ja-JP" altLang="en-US" sz="1050" b="0" kern="100" dirty="0">
                          <a:effectLst/>
                          <a:latin typeface="メイリオ" pitchFamily="50" charset="-128"/>
                          <a:ea typeface="メイリオ" pitchFamily="50" charset="-128"/>
                          <a:cs typeface="Times New Roman" panose="02020603050405020304" pitchFamily="18" charset="0"/>
                        </a:rPr>
                        <a:t>フィリピン</a:t>
                      </a:r>
                      <a:endParaRPr lang="ja-JP" sz="1050" b="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293</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en-US" alt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15</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13</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1</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0" kern="100" dirty="0">
                          <a:effectLst/>
                          <a:latin typeface="メイリオ" pitchFamily="50" charset="-128"/>
                          <a:ea typeface="メイリオ" pitchFamily="50" charset="-128"/>
                          <a:cs typeface="Times New Roman" panose="02020603050405020304" pitchFamily="18" charset="0"/>
                        </a:rPr>
                        <a:t>322</a:t>
                      </a:r>
                      <a:r>
                        <a:rPr lang="ja-JP" altLang="en-US" sz="1100" b="0" kern="100" dirty="0">
                          <a:effectLst/>
                          <a:latin typeface="メイリオ" pitchFamily="50" charset="-128"/>
                          <a:ea typeface="メイリオ" pitchFamily="50" charset="-128"/>
                          <a:cs typeface="Times New Roman" panose="02020603050405020304" pitchFamily="18" charset="0"/>
                        </a:rPr>
                        <a:t>人</a:t>
                      </a:r>
                      <a:endParaRPr lang="ja-JP" sz="1100" b="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2284895826"/>
                  </a:ext>
                </a:extLst>
              </a:tr>
              <a:tr h="256855">
                <a:tc vMerge="1">
                  <a:txBody>
                    <a:bodyPr/>
                    <a:lstStyle/>
                    <a:p>
                      <a:pPr algn="just">
                        <a:spcAft>
                          <a:spcPts val="0"/>
                        </a:spcAft>
                      </a:pPr>
                      <a:endParaRPr lang="ja-JP" sz="1050" kern="100" dirty="0">
                        <a:effectLst/>
                        <a:latin typeface="メイリオ" pitchFamily="50" charset="-128"/>
                        <a:ea typeface="メイリオ" pitchFamily="50" charset="-128"/>
                        <a:cs typeface="Times New Roman" panose="02020603050405020304" pitchFamily="18" charset="0"/>
                      </a:endParaRPr>
                    </a:p>
                  </a:txBody>
                  <a:tcPr marL="68580" marR="68580" marT="0" marB="0" anchor="b"/>
                </a:tc>
                <a:tc>
                  <a:txBody>
                    <a:bodyPr/>
                    <a:lstStyle/>
                    <a:p>
                      <a:pPr algn="just">
                        <a:spcAft>
                          <a:spcPts val="0"/>
                        </a:spcAft>
                      </a:pPr>
                      <a:r>
                        <a:rPr lang="ja-JP" altLang="en-US" sz="1050" b="0" kern="100" dirty="0">
                          <a:effectLst/>
                          <a:latin typeface="メイリオ" pitchFamily="50" charset="-128"/>
                          <a:ea typeface="メイリオ" pitchFamily="50" charset="-128"/>
                          <a:cs typeface="Times New Roman" panose="02020603050405020304" pitchFamily="18" charset="0"/>
                        </a:rPr>
                        <a:t>ベトナム</a:t>
                      </a:r>
                      <a:endParaRPr lang="ja-JP" sz="1050" b="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1,552</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en-US" alt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113</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16</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0</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0" kern="100" dirty="0">
                          <a:effectLst/>
                          <a:latin typeface="メイリオ" pitchFamily="50" charset="-128"/>
                          <a:ea typeface="メイリオ" pitchFamily="50" charset="-128"/>
                          <a:cs typeface="Times New Roman" panose="02020603050405020304" pitchFamily="18" charset="0"/>
                        </a:rPr>
                        <a:t>1,681</a:t>
                      </a:r>
                      <a:r>
                        <a:rPr lang="ja-JP" altLang="en-US" sz="1100" b="0" kern="100" dirty="0">
                          <a:effectLst/>
                          <a:latin typeface="メイリオ" pitchFamily="50" charset="-128"/>
                          <a:ea typeface="メイリオ" pitchFamily="50" charset="-128"/>
                          <a:cs typeface="Times New Roman" panose="02020603050405020304" pitchFamily="18" charset="0"/>
                        </a:rPr>
                        <a:t>人</a:t>
                      </a:r>
                      <a:endParaRPr lang="ja-JP" sz="1100" b="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618115931"/>
                  </a:ext>
                </a:extLst>
              </a:tr>
              <a:tr h="256855">
                <a:tc vMerge="1">
                  <a:txBody>
                    <a:bodyPr/>
                    <a:lstStyle/>
                    <a:p>
                      <a:pPr algn="just">
                        <a:spcAft>
                          <a:spcPts val="0"/>
                        </a:spcAft>
                      </a:pPr>
                      <a:endParaRPr lang="ja-JP" sz="1050" kern="100" dirty="0">
                        <a:effectLst/>
                        <a:latin typeface="メイリオ" pitchFamily="50" charset="-128"/>
                        <a:ea typeface="メイリオ" pitchFamily="50" charset="-128"/>
                        <a:cs typeface="Times New Roman" panose="02020603050405020304" pitchFamily="18" charset="0"/>
                      </a:endParaRPr>
                    </a:p>
                  </a:txBody>
                  <a:tcPr marL="68580" marR="68580" marT="0" marB="0" anchor="b"/>
                </a:tc>
                <a:tc>
                  <a:txBody>
                    <a:bodyPr/>
                    <a:lstStyle/>
                    <a:p>
                      <a:pPr algn="just">
                        <a:spcAft>
                          <a:spcPts val="0"/>
                        </a:spcAft>
                      </a:pPr>
                      <a:r>
                        <a:rPr lang="ja-JP" altLang="en-US" sz="1050" b="0" kern="100" dirty="0">
                          <a:effectLst/>
                          <a:latin typeface="メイリオ" pitchFamily="50" charset="-128"/>
                          <a:ea typeface="メイリオ" pitchFamily="50" charset="-128"/>
                          <a:cs typeface="Times New Roman" panose="02020603050405020304" pitchFamily="18" charset="0"/>
                        </a:rPr>
                        <a:t>ネパール</a:t>
                      </a:r>
                      <a:endParaRPr lang="ja-JP" sz="1050" b="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421</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39</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2</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0</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0" kern="100" dirty="0">
                          <a:effectLst/>
                          <a:latin typeface="メイリオ" pitchFamily="50" charset="-128"/>
                          <a:ea typeface="メイリオ" pitchFamily="50" charset="-128"/>
                          <a:cs typeface="Times New Roman" panose="02020603050405020304" pitchFamily="18" charset="0"/>
                        </a:rPr>
                        <a:t>462</a:t>
                      </a:r>
                      <a:r>
                        <a:rPr lang="ja-JP" altLang="en-US" sz="1100" b="0" kern="100" dirty="0">
                          <a:effectLst/>
                          <a:latin typeface="メイリオ" pitchFamily="50" charset="-128"/>
                          <a:ea typeface="メイリオ" pitchFamily="50" charset="-128"/>
                          <a:cs typeface="Times New Roman" panose="02020603050405020304" pitchFamily="18" charset="0"/>
                        </a:rPr>
                        <a:t>人</a:t>
                      </a:r>
                      <a:endParaRPr lang="ja-JP" sz="1100" b="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1503101496"/>
                  </a:ext>
                </a:extLst>
              </a:tr>
              <a:tr h="256855">
                <a:tc rowSpan="6">
                  <a:txBody>
                    <a:bodyPr/>
                    <a:lstStyle/>
                    <a:p>
                      <a:pPr algn="ctr">
                        <a:spcAft>
                          <a:spcPts val="0"/>
                        </a:spcAft>
                      </a:pPr>
                      <a:r>
                        <a:rPr lang="ja-JP" altLang="en-US" sz="1050" kern="100" dirty="0">
                          <a:effectLst/>
                          <a:latin typeface="メイリオ" pitchFamily="50" charset="-128"/>
                          <a:ea typeface="メイリオ" pitchFamily="50" charset="-128"/>
                          <a:cs typeface="Times New Roman" panose="02020603050405020304" pitchFamily="18" charset="0"/>
                        </a:rPr>
                        <a:t>ヨーロッパ</a:t>
                      </a:r>
                      <a:endParaRPr lang="ja-JP" sz="1050" kern="100" dirty="0">
                        <a:effectLst/>
                        <a:latin typeface="メイリオ" pitchFamily="50" charset="-128"/>
                        <a:ea typeface="メイリオ" pitchFamily="50" charset="-128"/>
                        <a:cs typeface="Times New Roman" panose="02020603050405020304" pitchFamily="18" charset="0"/>
                      </a:endParaRPr>
                    </a:p>
                  </a:txBody>
                  <a:tcPr marL="68580" marR="68580" marT="0" marB="0" vert="eaVert" anchor="ctr"/>
                </a:tc>
                <a:tc>
                  <a:txBody>
                    <a:bodyPr/>
                    <a:lstStyle/>
                    <a:p>
                      <a:pPr algn="just">
                        <a:spcAft>
                          <a:spcPts val="0"/>
                        </a:spcAft>
                      </a:pPr>
                      <a:r>
                        <a:rPr lang="ja-JP" altLang="en-US" sz="1050" b="0" kern="100" dirty="0">
                          <a:effectLst/>
                          <a:latin typeface="メイリオ" pitchFamily="50" charset="-128"/>
                          <a:ea typeface="メイリオ" pitchFamily="50" charset="-128"/>
                          <a:cs typeface="Times New Roman" panose="02020603050405020304" pitchFamily="18" charset="0"/>
                        </a:rPr>
                        <a:t>英国</a:t>
                      </a:r>
                      <a:endParaRPr lang="ja-JP" sz="1050" b="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53</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3</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16</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1</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0" kern="100" dirty="0">
                          <a:effectLst/>
                          <a:latin typeface="メイリオ" pitchFamily="50" charset="-128"/>
                          <a:ea typeface="メイリオ" pitchFamily="50" charset="-128"/>
                          <a:cs typeface="Times New Roman" panose="02020603050405020304" pitchFamily="18" charset="0"/>
                        </a:rPr>
                        <a:t>73</a:t>
                      </a:r>
                      <a:r>
                        <a:rPr lang="ja-JP" altLang="en-US" sz="1100" b="0" kern="100" dirty="0">
                          <a:effectLst/>
                          <a:latin typeface="メイリオ" pitchFamily="50" charset="-128"/>
                          <a:ea typeface="メイリオ" pitchFamily="50" charset="-128"/>
                          <a:cs typeface="Times New Roman" panose="02020603050405020304" pitchFamily="18" charset="0"/>
                        </a:rPr>
                        <a:t>人</a:t>
                      </a:r>
                      <a:endParaRPr lang="ja-JP" sz="1100" b="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188514852"/>
                  </a:ext>
                </a:extLst>
              </a:tr>
              <a:tr h="256855">
                <a:tc vMerge="1">
                  <a:txBody>
                    <a:bodyPr/>
                    <a:lstStyle/>
                    <a:p>
                      <a:pPr algn="just">
                        <a:spcAft>
                          <a:spcPts val="0"/>
                        </a:spcAft>
                      </a:pPr>
                      <a:endParaRPr lang="ja-JP" sz="1050" kern="100" dirty="0">
                        <a:effectLst/>
                        <a:latin typeface="メイリオ" pitchFamily="50" charset="-128"/>
                        <a:ea typeface="メイリオ" pitchFamily="50" charset="-128"/>
                        <a:cs typeface="Times New Roman" panose="02020603050405020304" pitchFamily="18" charset="0"/>
                      </a:endParaRPr>
                    </a:p>
                  </a:txBody>
                  <a:tcPr marL="68580" marR="68580" marT="0" marB="0" anchor="b"/>
                </a:tc>
                <a:tc>
                  <a:txBody>
                    <a:bodyPr/>
                    <a:lstStyle/>
                    <a:p>
                      <a:pPr algn="just">
                        <a:spcAft>
                          <a:spcPts val="0"/>
                        </a:spcAft>
                      </a:pPr>
                      <a:r>
                        <a:rPr lang="ja-JP" altLang="en-US" sz="1050" b="0" kern="100" dirty="0">
                          <a:effectLst/>
                          <a:latin typeface="メイリオ" pitchFamily="50" charset="-128"/>
                          <a:ea typeface="メイリオ" pitchFamily="50" charset="-128"/>
                          <a:cs typeface="Times New Roman" panose="02020603050405020304" pitchFamily="18" charset="0"/>
                        </a:rPr>
                        <a:t>フランス</a:t>
                      </a:r>
                      <a:endParaRPr lang="ja-JP" sz="1050" b="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33</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2</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14</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1</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0" kern="100" dirty="0">
                          <a:effectLst/>
                          <a:latin typeface="メイリオ" pitchFamily="50" charset="-128"/>
                          <a:ea typeface="メイリオ" pitchFamily="50" charset="-128"/>
                          <a:cs typeface="Times New Roman" panose="02020603050405020304" pitchFamily="18" charset="0"/>
                        </a:rPr>
                        <a:t>50</a:t>
                      </a:r>
                      <a:r>
                        <a:rPr lang="ja-JP" altLang="en-US" sz="1100" b="0" kern="100" dirty="0">
                          <a:effectLst/>
                          <a:latin typeface="メイリオ" pitchFamily="50" charset="-128"/>
                          <a:ea typeface="メイリオ" pitchFamily="50" charset="-128"/>
                          <a:cs typeface="Times New Roman" panose="02020603050405020304" pitchFamily="18" charset="0"/>
                        </a:rPr>
                        <a:t>人</a:t>
                      </a:r>
                      <a:endParaRPr lang="en-US" altLang="ja-JP" sz="1100" b="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2764171840"/>
                  </a:ext>
                </a:extLst>
              </a:tr>
              <a:tr h="256855">
                <a:tc vMerge="1">
                  <a:txBody>
                    <a:bodyPr/>
                    <a:lstStyle/>
                    <a:p>
                      <a:pPr algn="just">
                        <a:spcAft>
                          <a:spcPts val="0"/>
                        </a:spcAft>
                      </a:pPr>
                      <a:endParaRPr lang="ja-JP" sz="1050" kern="100" dirty="0">
                        <a:effectLst/>
                        <a:latin typeface="メイリオ" pitchFamily="50" charset="-128"/>
                        <a:ea typeface="メイリオ" pitchFamily="50" charset="-128"/>
                        <a:cs typeface="Times New Roman" panose="02020603050405020304" pitchFamily="18" charset="0"/>
                      </a:endParaRPr>
                    </a:p>
                  </a:txBody>
                  <a:tcPr marL="68580" marR="68580" marT="0" marB="0" anchor="b"/>
                </a:tc>
                <a:tc>
                  <a:txBody>
                    <a:bodyPr/>
                    <a:lstStyle/>
                    <a:p>
                      <a:pPr algn="just">
                        <a:spcAft>
                          <a:spcPts val="0"/>
                        </a:spcAft>
                      </a:pPr>
                      <a:r>
                        <a:rPr lang="ja-JP" altLang="en-US" sz="1050" b="0" kern="100" dirty="0">
                          <a:effectLst/>
                          <a:latin typeface="メイリオ" pitchFamily="50" charset="-128"/>
                          <a:ea typeface="メイリオ" pitchFamily="50" charset="-128"/>
                          <a:cs typeface="Times New Roman" panose="02020603050405020304" pitchFamily="18" charset="0"/>
                        </a:rPr>
                        <a:t>ドイツ</a:t>
                      </a:r>
                      <a:endParaRPr lang="ja-JP" sz="1050" b="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16</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0</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28</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0</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0" kern="100" dirty="0">
                          <a:effectLst/>
                          <a:latin typeface="メイリオ" pitchFamily="50" charset="-128"/>
                          <a:ea typeface="メイリオ" pitchFamily="50" charset="-128"/>
                          <a:cs typeface="Times New Roman" panose="02020603050405020304" pitchFamily="18" charset="0"/>
                        </a:rPr>
                        <a:t>44</a:t>
                      </a:r>
                      <a:r>
                        <a:rPr lang="ja-JP" altLang="en-US" sz="1100" b="0" kern="100" dirty="0">
                          <a:effectLst/>
                          <a:latin typeface="メイリオ" pitchFamily="50" charset="-128"/>
                          <a:ea typeface="メイリオ" pitchFamily="50" charset="-128"/>
                          <a:cs typeface="Times New Roman" panose="02020603050405020304" pitchFamily="18" charset="0"/>
                        </a:rPr>
                        <a:t>人</a:t>
                      </a:r>
                      <a:endParaRPr lang="ja-JP" sz="1100" b="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610911955"/>
                  </a:ext>
                </a:extLst>
              </a:tr>
              <a:tr h="256855">
                <a:tc vMerge="1">
                  <a:txBody>
                    <a:bodyPr/>
                    <a:lstStyle/>
                    <a:p>
                      <a:pPr algn="just">
                        <a:spcAft>
                          <a:spcPts val="0"/>
                        </a:spcAft>
                      </a:pPr>
                      <a:endParaRPr lang="ja-JP" sz="1050" kern="100" dirty="0">
                        <a:effectLst/>
                        <a:latin typeface="メイリオ" pitchFamily="50" charset="-128"/>
                        <a:ea typeface="メイリオ" pitchFamily="50" charset="-128"/>
                        <a:cs typeface="Times New Roman" panose="02020603050405020304" pitchFamily="18" charset="0"/>
                      </a:endParaRPr>
                    </a:p>
                  </a:txBody>
                  <a:tcPr marL="68580" marR="68580" marT="0" marB="0" anchor="b"/>
                </a:tc>
                <a:tc>
                  <a:txBody>
                    <a:bodyPr/>
                    <a:lstStyle/>
                    <a:p>
                      <a:pPr algn="just">
                        <a:spcAft>
                          <a:spcPts val="0"/>
                        </a:spcAft>
                      </a:pPr>
                      <a:r>
                        <a:rPr lang="ja-JP" altLang="en-US" sz="1050" b="0" kern="100" dirty="0">
                          <a:effectLst/>
                          <a:latin typeface="メイリオ" pitchFamily="50" charset="-128"/>
                          <a:ea typeface="メイリオ" pitchFamily="50" charset="-128"/>
                          <a:cs typeface="Times New Roman" panose="02020603050405020304" pitchFamily="18" charset="0"/>
                        </a:rPr>
                        <a:t>イタリア</a:t>
                      </a:r>
                      <a:endParaRPr lang="ja-JP" sz="1050" b="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18</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1</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9</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1</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0" kern="100" dirty="0">
                          <a:effectLst/>
                          <a:latin typeface="メイリオ" pitchFamily="50" charset="-128"/>
                          <a:ea typeface="メイリオ" pitchFamily="50" charset="-128"/>
                          <a:cs typeface="Times New Roman" panose="02020603050405020304" pitchFamily="18" charset="0"/>
                        </a:rPr>
                        <a:t>29</a:t>
                      </a:r>
                      <a:r>
                        <a:rPr lang="ja-JP" altLang="en-US" sz="1100" b="0" kern="100" dirty="0">
                          <a:effectLst/>
                          <a:latin typeface="メイリオ" pitchFamily="50" charset="-128"/>
                          <a:ea typeface="メイリオ" pitchFamily="50" charset="-128"/>
                          <a:cs typeface="Times New Roman" panose="02020603050405020304" pitchFamily="18" charset="0"/>
                        </a:rPr>
                        <a:t>人</a:t>
                      </a:r>
                      <a:endParaRPr lang="ja-JP" sz="1100" b="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3655403390"/>
                  </a:ext>
                </a:extLst>
              </a:tr>
              <a:tr h="256855">
                <a:tc vMerge="1">
                  <a:txBody>
                    <a:bodyPr/>
                    <a:lstStyle/>
                    <a:p>
                      <a:pPr algn="just">
                        <a:spcAft>
                          <a:spcPts val="0"/>
                        </a:spcAft>
                      </a:pPr>
                      <a:endParaRPr lang="ja-JP" sz="1050" kern="100" dirty="0">
                        <a:effectLst/>
                        <a:latin typeface="メイリオ" pitchFamily="50" charset="-128"/>
                        <a:ea typeface="メイリオ" pitchFamily="50" charset="-128"/>
                        <a:cs typeface="Times New Roman" panose="02020603050405020304" pitchFamily="18" charset="0"/>
                      </a:endParaRPr>
                    </a:p>
                  </a:txBody>
                  <a:tcPr marL="68580" marR="68580" marT="0" marB="0" anchor="b"/>
                </a:tc>
                <a:tc>
                  <a:txBody>
                    <a:bodyPr/>
                    <a:lstStyle/>
                    <a:p>
                      <a:pPr algn="just">
                        <a:spcAft>
                          <a:spcPts val="0"/>
                        </a:spcAft>
                      </a:pPr>
                      <a:r>
                        <a:rPr lang="ja-JP" altLang="en-US" sz="1050" b="0" kern="100" dirty="0">
                          <a:effectLst/>
                          <a:latin typeface="メイリオ" pitchFamily="50" charset="-128"/>
                          <a:ea typeface="メイリオ" pitchFamily="50" charset="-128"/>
                          <a:cs typeface="Times New Roman" panose="02020603050405020304" pitchFamily="18" charset="0"/>
                        </a:rPr>
                        <a:t>ロシア</a:t>
                      </a:r>
                      <a:endParaRPr lang="ja-JP" sz="1050" b="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18</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1</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7</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0</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0" kern="100" dirty="0">
                          <a:effectLst/>
                          <a:latin typeface="メイリオ" pitchFamily="50" charset="-128"/>
                          <a:ea typeface="メイリオ" pitchFamily="50" charset="-128"/>
                          <a:cs typeface="Times New Roman" panose="02020603050405020304" pitchFamily="18" charset="0"/>
                        </a:rPr>
                        <a:t>26</a:t>
                      </a:r>
                      <a:r>
                        <a:rPr lang="ja-JP" altLang="en-US" sz="1100" b="0" kern="100" dirty="0">
                          <a:effectLst/>
                          <a:latin typeface="メイリオ" pitchFamily="50" charset="-128"/>
                          <a:ea typeface="メイリオ" pitchFamily="50" charset="-128"/>
                          <a:cs typeface="Times New Roman" panose="02020603050405020304" pitchFamily="18" charset="0"/>
                        </a:rPr>
                        <a:t>人</a:t>
                      </a:r>
                      <a:endParaRPr lang="ja-JP" sz="1100" b="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4111661111"/>
                  </a:ext>
                </a:extLst>
              </a:tr>
              <a:tr h="256855">
                <a:tc vMerge="1">
                  <a:txBody>
                    <a:bodyPr/>
                    <a:lstStyle/>
                    <a:p>
                      <a:pPr algn="just">
                        <a:spcAft>
                          <a:spcPts val="0"/>
                        </a:spcAft>
                      </a:pPr>
                      <a:endParaRPr lang="ja-JP" sz="1050" kern="100" dirty="0">
                        <a:effectLst/>
                        <a:latin typeface="メイリオ" pitchFamily="50" charset="-128"/>
                        <a:ea typeface="メイリオ" pitchFamily="50" charset="-128"/>
                        <a:cs typeface="Times New Roman" panose="02020603050405020304" pitchFamily="18" charset="0"/>
                      </a:endParaRPr>
                    </a:p>
                  </a:txBody>
                  <a:tcPr marL="68580" marR="68580" marT="0" marB="0" anchor="b"/>
                </a:tc>
                <a:tc>
                  <a:txBody>
                    <a:bodyPr/>
                    <a:lstStyle/>
                    <a:p>
                      <a:pPr algn="just">
                        <a:spcAft>
                          <a:spcPts val="0"/>
                        </a:spcAft>
                      </a:pPr>
                      <a:r>
                        <a:rPr lang="ja-JP" altLang="en-US" sz="1050" b="0" kern="100" dirty="0">
                          <a:effectLst/>
                          <a:latin typeface="メイリオ" pitchFamily="50" charset="-128"/>
                          <a:ea typeface="メイリオ" pitchFamily="50" charset="-128"/>
                          <a:cs typeface="Times New Roman" panose="02020603050405020304" pitchFamily="18" charset="0"/>
                        </a:rPr>
                        <a:t>スペイン</a:t>
                      </a:r>
                      <a:endParaRPr lang="ja-JP" sz="1050" b="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18</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0</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5</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1</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0" kern="100" dirty="0">
                          <a:effectLst/>
                          <a:latin typeface="メイリオ" pitchFamily="50" charset="-128"/>
                          <a:ea typeface="メイリオ" pitchFamily="50" charset="-128"/>
                          <a:cs typeface="Times New Roman" panose="02020603050405020304" pitchFamily="18" charset="0"/>
                        </a:rPr>
                        <a:t>24</a:t>
                      </a:r>
                      <a:r>
                        <a:rPr lang="ja-JP" altLang="en-US" sz="1100" b="0" kern="100" dirty="0">
                          <a:effectLst/>
                          <a:latin typeface="メイリオ" pitchFamily="50" charset="-128"/>
                          <a:ea typeface="メイリオ" pitchFamily="50" charset="-128"/>
                          <a:cs typeface="Times New Roman" panose="02020603050405020304" pitchFamily="18" charset="0"/>
                        </a:rPr>
                        <a:t>人</a:t>
                      </a:r>
                      <a:endParaRPr lang="ja-JP" sz="1100" b="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3543844396"/>
                  </a:ext>
                </a:extLst>
              </a:tr>
              <a:tr h="256855">
                <a:tc rowSpan="2">
                  <a:txBody>
                    <a:bodyPr/>
                    <a:lstStyle/>
                    <a:p>
                      <a:pPr algn="ctr">
                        <a:spcAft>
                          <a:spcPts val="0"/>
                        </a:spcAft>
                      </a:pPr>
                      <a:r>
                        <a:rPr lang="ja-JP" altLang="en-US" sz="1050" kern="100" dirty="0">
                          <a:effectLst/>
                          <a:latin typeface="メイリオ" pitchFamily="50" charset="-128"/>
                          <a:ea typeface="メイリオ" pitchFamily="50" charset="-128"/>
                          <a:cs typeface="Times New Roman" panose="02020603050405020304" pitchFamily="18" charset="0"/>
                        </a:rPr>
                        <a:t>北米</a:t>
                      </a:r>
                      <a:endParaRPr lang="ja-JP" sz="1050" kern="100" dirty="0">
                        <a:effectLst/>
                        <a:latin typeface="メイリオ" pitchFamily="50" charset="-128"/>
                        <a:ea typeface="メイリオ" pitchFamily="50" charset="-128"/>
                        <a:cs typeface="Times New Roman" panose="02020603050405020304" pitchFamily="18" charset="0"/>
                      </a:endParaRPr>
                    </a:p>
                  </a:txBody>
                  <a:tcPr marL="68580" marR="68580" marT="0" marB="0" vert="eaVert" anchor="ctr"/>
                </a:tc>
                <a:tc>
                  <a:txBody>
                    <a:bodyPr/>
                    <a:lstStyle/>
                    <a:p>
                      <a:pPr algn="just">
                        <a:spcAft>
                          <a:spcPts val="0"/>
                        </a:spcAft>
                      </a:pPr>
                      <a:r>
                        <a:rPr lang="ja-JP" altLang="en-US" sz="1050" b="0" kern="100" dirty="0">
                          <a:effectLst/>
                          <a:latin typeface="メイリオ" pitchFamily="50" charset="-128"/>
                          <a:ea typeface="メイリオ" pitchFamily="50" charset="-128"/>
                          <a:cs typeface="Times New Roman" panose="02020603050405020304" pitchFamily="18" charset="0"/>
                        </a:rPr>
                        <a:t>アメリカ</a:t>
                      </a:r>
                      <a:endParaRPr lang="ja-JP" sz="1050" b="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209</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5</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70</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4</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0" kern="100" dirty="0">
                          <a:effectLst/>
                          <a:latin typeface="メイリオ" pitchFamily="50" charset="-128"/>
                          <a:ea typeface="メイリオ" pitchFamily="50" charset="-128"/>
                          <a:cs typeface="Times New Roman" panose="02020603050405020304" pitchFamily="18" charset="0"/>
                        </a:rPr>
                        <a:t>288</a:t>
                      </a:r>
                      <a:r>
                        <a:rPr lang="ja-JP" altLang="en-US" sz="1100" b="0" kern="100" dirty="0">
                          <a:effectLst/>
                          <a:latin typeface="メイリオ" pitchFamily="50" charset="-128"/>
                          <a:ea typeface="メイリオ" pitchFamily="50" charset="-128"/>
                          <a:cs typeface="Times New Roman" panose="02020603050405020304" pitchFamily="18" charset="0"/>
                        </a:rPr>
                        <a:t>人</a:t>
                      </a:r>
                      <a:endParaRPr lang="ja-JP" sz="1100" b="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1845634243"/>
                  </a:ext>
                </a:extLst>
              </a:tr>
              <a:tr h="256855">
                <a:tc vMerge="1">
                  <a:txBody>
                    <a:bodyPr/>
                    <a:lstStyle/>
                    <a:p>
                      <a:pPr algn="just">
                        <a:spcAft>
                          <a:spcPts val="0"/>
                        </a:spcAft>
                      </a:pPr>
                      <a:endParaRPr lang="ja-JP" sz="1050" kern="100" dirty="0">
                        <a:effectLst/>
                        <a:latin typeface="メイリオ" pitchFamily="50" charset="-128"/>
                        <a:ea typeface="メイリオ" pitchFamily="50" charset="-128"/>
                        <a:cs typeface="Times New Roman" panose="02020603050405020304" pitchFamily="18" charset="0"/>
                      </a:endParaRPr>
                    </a:p>
                  </a:txBody>
                  <a:tcPr marL="68580" marR="68580" marT="0" marB="0" anchor="b"/>
                </a:tc>
                <a:tc>
                  <a:txBody>
                    <a:bodyPr/>
                    <a:lstStyle/>
                    <a:p>
                      <a:pPr algn="just">
                        <a:spcAft>
                          <a:spcPts val="0"/>
                        </a:spcAft>
                      </a:pPr>
                      <a:r>
                        <a:rPr lang="ja-JP" altLang="en-US" sz="1050" b="0" kern="100" dirty="0">
                          <a:effectLst/>
                          <a:latin typeface="メイリオ" pitchFamily="50" charset="-128"/>
                          <a:ea typeface="メイリオ" pitchFamily="50" charset="-128"/>
                          <a:cs typeface="Times New Roman" panose="02020603050405020304" pitchFamily="18" charset="0"/>
                        </a:rPr>
                        <a:t>カナダ</a:t>
                      </a:r>
                      <a:endParaRPr lang="ja-JP" sz="1050" b="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46</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0</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15</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0</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0" kern="100" dirty="0">
                          <a:effectLst/>
                          <a:latin typeface="メイリオ" pitchFamily="50" charset="-128"/>
                          <a:ea typeface="メイリオ" pitchFamily="50" charset="-128"/>
                          <a:cs typeface="Times New Roman" panose="02020603050405020304" pitchFamily="18" charset="0"/>
                        </a:rPr>
                        <a:t>61</a:t>
                      </a:r>
                      <a:r>
                        <a:rPr lang="ja-JP" altLang="en-US" sz="1100" b="0" kern="100" dirty="0">
                          <a:effectLst/>
                          <a:latin typeface="メイリオ" pitchFamily="50" charset="-128"/>
                          <a:ea typeface="メイリオ" pitchFamily="50" charset="-128"/>
                          <a:cs typeface="Times New Roman" panose="02020603050405020304" pitchFamily="18" charset="0"/>
                        </a:rPr>
                        <a:t>人</a:t>
                      </a:r>
                      <a:endParaRPr lang="ja-JP" sz="1100" b="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2899805982"/>
                  </a:ext>
                </a:extLst>
              </a:tr>
              <a:tr h="256855">
                <a:tc rowSpan="3">
                  <a:txBody>
                    <a:bodyPr/>
                    <a:lstStyle/>
                    <a:p>
                      <a:pPr algn="just">
                        <a:spcAft>
                          <a:spcPts val="0"/>
                        </a:spcAft>
                      </a:pPr>
                      <a:endParaRPr lang="ja-JP" sz="1050" kern="100" dirty="0">
                        <a:effectLst/>
                        <a:latin typeface="メイリオ" pitchFamily="50" charset="-128"/>
                        <a:ea typeface="メイリオ" pitchFamily="50" charset="-128"/>
                        <a:cs typeface="Times New Roman" panose="02020603050405020304" pitchFamily="18" charset="0"/>
                      </a:endParaRPr>
                    </a:p>
                  </a:txBody>
                  <a:tcPr marL="68580" marR="68580" marT="0" marB="0" anchor="b"/>
                </a:tc>
                <a:tc>
                  <a:txBody>
                    <a:bodyPr/>
                    <a:lstStyle/>
                    <a:p>
                      <a:pPr algn="just">
                        <a:spcAft>
                          <a:spcPts val="0"/>
                        </a:spcAft>
                      </a:pPr>
                      <a:r>
                        <a:rPr lang="ja-JP" altLang="en-US" sz="1050" b="0" kern="100" dirty="0">
                          <a:effectLst/>
                          <a:latin typeface="メイリオ" pitchFamily="50" charset="-128"/>
                          <a:ea typeface="メイリオ" pitchFamily="50" charset="-128"/>
                          <a:cs typeface="Times New Roman" panose="02020603050405020304" pitchFamily="18" charset="0"/>
                        </a:rPr>
                        <a:t>その他</a:t>
                      </a:r>
                      <a:endParaRPr lang="ja-JP" sz="1050" b="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1,154</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75</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155</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7</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0" kern="100" dirty="0">
                          <a:effectLst/>
                          <a:latin typeface="メイリオ" pitchFamily="50" charset="-128"/>
                          <a:ea typeface="メイリオ" pitchFamily="50" charset="-128"/>
                          <a:cs typeface="Times New Roman" panose="02020603050405020304" pitchFamily="18" charset="0"/>
                        </a:rPr>
                        <a:t>1,391</a:t>
                      </a:r>
                      <a:r>
                        <a:rPr lang="ja-JP" altLang="en-US" sz="1100" b="0" kern="100" dirty="0">
                          <a:effectLst/>
                          <a:latin typeface="メイリオ" pitchFamily="50" charset="-128"/>
                          <a:ea typeface="メイリオ" pitchFamily="50" charset="-128"/>
                          <a:cs typeface="Times New Roman" panose="02020603050405020304" pitchFamily="18" charset="0"/>
                        </a:rPr>
                        <a:t>人</a:t>
                      </a:r>
                      <a:endParaRPr lang="ja-JP" sz="1100" b="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727591979"/>
                  </a:ext>
                </a:extLst>
              </a:tr>
              <a:tr h="256855">
                <a:tc vMerge="1">
                  <a:txBody>
                    <a:bodyPr/>
                    <a:lstStyle/>
                    <a:p>
                      <a:endParaRPr kumimoji="1" lang="ja-JP" altLang="en-US"/>
                    </a:p>
                  </a:txBody>
                  <a:tcPr/>
                </a:tc>
                <a:tc>
                  <a:txBody>
                    <a:bodyPr/>
                    <a:lstStyle/>
                    <a:p>
                      <a:pPr algn="just">
                        <a:spcAft>
                          <a:spcPts val="0"/>
                        </a:spcAft>
                      </a:pPr>
                      <a:r>
                        <a:rPr lang="ja-JP" altLang="en-US" sz="1050" b="0" kern="100" dirty="0">
                          <a:effectLst/>
                          <a:latin typeface="メイリオ" pitchFamily="50" charset="-128"/>
                          <a:ea typeface="メイリオ" pitchFamily="50" charset="-128"/>
                          <a:cs typeface="Times New Roman" panose="02020603050405020304" pitchFamily="18" charset="0"/>
                        </a:rPr>
                        <a:t>不明</a:t>
                      </a:r>
                      <a:endParaRPr lang="ja-JP" sz="1050" b="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2,280</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129</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94</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1" kern="100" dirty="0">
                          <a:effectLst/>
                          <a:latin typeface="メイリオ" pitchFamily="50" charset="-128"/>
                          <a:ea typeface="メイリオ" pitchFamily="50" charset="-128"/>
                          <a:cs typeface="Times New Roman" panose="02020603050405020304" pitchFamily="18" charset="0"/>
                        </a:rPr>
                        <a:t>1</a:t>
                      </a:r>
                      <a:r>
                        <a:rPr lang="ja-JP" altLang="en-US" sz="1100" b="1" kern="100" dirty="0">
                          <a:effectLst/>
                          <a:latin typeface="メイリオ" pitchFamily="50" charset="-128"/>
                          <a:ea typeface="メイリオ" pitchFamily="50" charset="-128"/>
                          <a:cs typeface="Times New Roman" panose="02020603050405020304" pitchFamily="18" charset="0"/>
                        </a:rPr>
                        <a:t>人</a:t>
                      </a:r>
                      <a:endParaRPr lang="ja-JP" sz="11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0" kern="100" dirty="0">
                          <a:effectLst/>
                          <a:latin typeface="メイリオ" pitchFamily="50" charset="-128"/>
                          <a:ea typeface="メイリオ" pitchFamily="50" charset="-128"/>
                          <a:cs typeface="Times New Roman" panose="02020603050405020304" pitchFamily="18" charset="0"/>
                        </a:rPr>
                        <a:t>2,504</a:t>
                      </a:r>
                      <a:r>
                        <a:rPr lang="ja-JP" altLang="en-US" sz="1100" b="0" kern="100" dirty="0">
                          <a:effectLst/>
                          <a:latin typeface="メイリオ" pitchFamily="50" charset="-128"/>
                          <a:ea typeface="メイリオ" pitchFamily="50" charset="-128"/>
                          <a:cs typeface="Times New Roman" panose="02020603050405020304" pitchFamily="18" charset="0"/>
                        </a:rPr>
                        <a:t>人</a:t>
                      </a:r>
                      <a:endParaRPr lang="ja-JP" sz="1100" b="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1839283249"/>
                  </a:ext>
                </a:extLst>
              </a:tr>
              <a:tr h="256855">
                <a:tc vMerge="1">
                  <a:txBody>
                    <a:bodyPr/>
                    <a:lstStyle/>
                    <a:p>
                      <a:pPr algn="just">
                        <a:spcAft>
                          <a:spcPts val="0"/>
                        </a:spcAft>
                      </a:pPr>
                      <a:endParaRPr lang="ja-JP" sz="1050" kern="100" dirty="0">
                        <a:effectLst/>
                        <a:latin typeface="メイリオ" pitchFamily="50" charset="-128"/>
                        <a:ea typeface="メイリオ" pitchFamily="50" charset="-128"/>
                        <a:cs typeface="Times New Roman" panose="02020603050405020304" pitchFamily="18" charset="0"/>
                      </a:endParaRPr>
                    </a:p>
                  </a:txBody>
                  <a:tcPr marL="68580" marR="68580" marT="0" marB="0" anchor="b"/>
                </a:tc>
                <a:tc>
                  <a:txBody>
                    <a:bodyPr/>
                    <a:lstStyle/>
                    <a:p>
                      <a:pPr algn="just">
                        <a:spcAft>
                          <a:spcPts val="0"/>
                        </a:spcAft>
                      </a:pPr>
                      <a:r>
                        <a:rPr lang="ja-JP" sz="1050" b="0" kern="100" dirty="0">
                          <a:effectLst/>
                          <a:latin typeface="メイリオ" pitchFamily="50" charset="-128"/>
                          <a:ea typeface="メイリオ" pitchFamily="50" charset="-128"/>
                        </a:rPr>
                        <a:t>合計</a:t>
                      </a:r>
                      <a:endParaRPr lang="ja-JP" sz="1050" b="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0" kern="100" dirty="0">
                          <a:effectLst/>
                          <a:latin typeface="メイリオ" pitchFamily="50" charset="-128"/>
                          <a:ea typeface="メイリオ" pitchFamily="50" charset="-128"/>
                          <a:cs typeface="Times New Roman" panose="02020603050405020304" pitchFamily="18" charset="0"/>
                        </a:rPr>
                        <a:t>10,041</a:t>
                      </a:r>
                      <a:r>
                        <a:rPr lang="ja-JP" altLang="en-US" sz="1100" b="0" kern="100" dirty="0">
                          <a:effectLst/>
                          <a:latin typeface="メイリオ" pitchFamily="50" charset="-128"/>
                          <a:ea typeface="メイリオ" pitchFamily="50" charset="-128"/>
                          <a:cs typeface="Times New Roman" panose="02020603050405020304" pitchFamily="18" charset="0"/>
                        </a:rPr>
                        <a:t>人</a:t>
                      </a:r>
                      <a:endParaRPr lang="ja-JP" sz="1100" b="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0" kern="100" dirty="0">
                          <a:effectLst/>
                          <a:latin typeface="メイリオ" pitchFamily="50" charset="-128"/>
                          <a:ea typeface="メイリオ" pitchFamily="50" charset="-128"/>
                          <a:cs typeface="Times New Roman" panose="02020603050405020304" pitchFamily="18" charset="0"/>
                        </a:rPr>
                        <a:t>597</a:t>
                      </a:r>
                      <a:r>
                        <a:rPr lang="ja-JP" altLang="en-US" sz="1100" b="0" kern="100" dirty="0">
                          <a:effectLst/>
                          <a:latin typeface="メイリオ" pitchFamily="50" charset="-128"/>
                          <a:ea typeface="メイリオ" pitchFamily="50" charset="-128"/>
                          <a:cs typeface="Times New Roman" panose="02020603050405020304" pitchFamily="18" charset="0"/>
                        </a:rPr>
                        <a:t>人</a:t>
                      </a:r>
                      <a:endParaRPr lang="ja-JP" sz="1100" b="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0" kern="100" dirty="0">
                          <a:effectLst/>
                          <a:latin typeface="メイリオ" pitchFamily="50" charset="-128"/>
                          <a:ea typeface="メイリオ" pitchFamily="50" charset="-128"/>
                          <a:cs typeface="Times New Roman" panose="02020603050405020304" pitchFamily="18" charset="0"/>
                        </a:rPr>
                        <a:t>675</a:t>
                      </a:r>
                      <a:r>
                        <a:rPr lang="ja-JP" altLang="en-US" sz="1100" b="0" kern="100" dirty="0">
                          <a:effectLst/>
                          <a:latin typeface="メイリオ" pitchFamily="50" charset="-128"/>
                          <a:ea typeface="メイリオ" pitchFamily="50" charset="-128"/>
                          <a:cs typeface="Times New Roman" panose="02020603050405020304" pitchFamily="18" charset="0"/>
                        </a:rPr>
                        <a:t>人</a:t>
                      </a:r>
                      <a:endParaRPr lang="ja-JP" sz="1100" b="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0" kern="100" dirty="0">
                          <a:effectLst/>
                          <a:latin typeface="メイリオ" pitchFamily="50" charset="-128"/>
                          <a:ea typeface="メイリオ" pitchFamily="50" charset="-128"/>
                          <a:cs typeface="Times New Roman" panose="02020603050405020304" pitchFamily="18" charset="0"/>
                        </a:rPr>
                        <a:t>23</a:t>
                      </a:r>
                      <a:r>
                        <a:rPr lang="ja-JP" altLang="en-US" sz="1100" b="0" kern="100" dirty="0">
                          <a:effectLst/>
                          <a:latin typeface="メイリオ" pitchFamily="50" charset="-128"/>
                          <a:ea typeface="メイリオ" pitchFamily="50" charset="-128"/>
                          <a:cs typeface="Times New Roman" panose="02020603050405020304" pitchFamily="18" charset="0"/>
                        </a:rPr>
                        <a:t>人</a:t>
                      </a:r>
                      <a:endParaRPr lang="ja-JP" sz="1100" b="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100" b="0" kern="100" dirty="0">
                          <a:effectLst/>
                          <a:latin typeface="メイリオ" pitchFamily="50" charset="-128"/>
                          <a:ea typeface="メイリオ" pitchFamily="50" charset="-128"/>
                          <a:cs typeface="Times New Roman" panose="02020603050405020304" pitchFamily="18" charset="0"/>
                        </a:rPr>
                        <a:t>11,336</a:t>
                      </a:r>
                      <a:r>
                        <a:rPr lang="ja-JP" altLang="en-US" sz="1100" b="0" kern="100" dirty="0">
                          <a:effectLst/>
                          <a:latin typeface="メイリオ" pitchFamily="50" charset="-128"/>
                          <a:ea typeface="メイリオ" pitchFamily="50" charset="-128"/>
                          <a:cs typeface="Times New Roman" panose="02020603050405020304" pitchFamily="18" charset="0"/>
                        </a:rPr>
                        <a:t>人</a:t>
                      </a:r>
                      <a:endParaRPr lang="ja-JP" sz="1100" b="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2988979979"/>
                  </a:ext>
                </a:extLst>
              </a:tr>
            </a:tbl>
          </a:graphicData>
        </a:graphic>
      </p:graphicFrame>
      <p:sp>
        <p:nvSpPr>
          <p:cNvPr id="10" name="テキスト ボックス 1">
            <a:extLst>
              <a:ext uri="{FF2B5EF4-FFF2-40B4-BE49-F238E27FC236}">
                <a16:creationId xmlns:a16="http://schemas.microsoft.com/office/drawing/2014/main" id="{4C9BA807-6744-4E65-8F6D-338B93729192}"/>
              </a:ext>
            </a:extLst>
          </p:cNvPr>
          <p:cNvSpPr txBox="1"/>
          <p:nvPr/>
        </p:nvSpPr>
        <p:spPr>
          <a:xfrm>
            <a:off x="3814596" y="1129692"/>
            <a:ext cx="932916" cy="359987"/>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altLang="ja-JP" sz="1000" dirty="0">
                <a:latin typeface="+mj-ea"/>
                <a:ea typeface="+mj-ea"/>
              </a:rPr>
              <a:t>【</a:t>
            </a:r>
            <a:r>
              <a:rPr lang="en-US" altLang="ja-JP" sz="1000" dirty="0">
                <a:latin typeface="メイリオ" pitchFamily="50" charset="-128"/>
                <a:ea typeface="メイリオ" pitchFamily="50" charset="-128"/>
              </a:rPr>
              <a:t>n=137</a:t>
            </a:r>
            <a:r>
              <a:rPr lang="en-US" altLang="ja-JP" sz="1000" dirty="0">
                <a:latin typeface="+mj-ea"/>
                <a:ea typeface="+mj-ea"/>
              </a:rPr>
              <a:t>】</a:t>
            </a:r>
          </a:p>
          <a:p>
            <a:endParaRPr lang="ja-JP" altLang="en-US" sz="1100" dirty="0"/>
          </a:p>
        </p:txBody>
      </p:sp>
      <p:sp>
        <p:nvSpPr>
          <p:cNvPr id="12" name="テキスト ボックス 1">
            <a:extLst>
              <a:ext uri="{FF2B5EF4-FFF2-40B4-BE49-F238E27FC236}">
                <a16:creationId xmlns:a16="http://schemas.microsoft.com/office/drawing/2014/main" id="{4FB05763-3987-4E67-9AC7-CBD0DE39122B}"/>
              </a:ext>
            </a:extLst>
          </p:cNvPr>
          <p:cNvSpPr txBox="1"/>
          <p:nvPr/>
        </p:nvSpPr>
        <p:spPr>
          <a:xfrm>
            <a:off x="6277934" y="1129692"/>
            <a:ext cx="932916" cy="359987"/>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altLang="ja-JP" sz="1000" dirty="0">
                <a:latin typeface="+mj-ea"/>
                <a:ea typeface="+mj-ea"/>
              </a:rPr>
              <a:t>【</a:t>
            </a:r>
            <a:r>
              <a:rPr lang="en-US" altLang="ja-JP" sz="1000" dirty="0">
                <a:latin typeface="メイリオ" pitchFamily="50" charset="-128"/>
                <a:ea typeface="メイリオ" pitchFamily="50" charset="-128"/>
              </a:rPr>
              <a:t>n=66</a:t>
            </a:r>
            <a:r>
              <a:rPr lang="en-US" altLang="ja-JP" sz="1000" dirty="0">
                <a:latin typeface="+mj-ea"/>
                <a:ea typeface="+mj-ea"/>
              </a:rPr>
              <a:t>】</a:t>
            </a:r>
          </a:p>
          <a:p>
            <a:endParaRPr lang="ja-JP" altLang="en-US" sz="1100" dirty="0"/>
          </a:p>
        </p:txBody>
      </p:sp>
      <p:sp>
        <p:nvSpPr>
          <p:cNvPr id="11" name="スライド番号プレースホルダ 10">
            <a:extLst>
              <a:ext uri="{FF2B5EF4-FFF2-40B4-BE49-F238E27FC236}">
                <a16:creationId xmlns:a16="http://schemas.microsoft.com/office/drawing/2014/main" id="{D7E06104-E435-4EF1-9C39-778838938EB0}"/>
              </a:ext>
            </a:extLst>
          </p:cNvPr>
          <p:cNvSpPr>
            <a:spLocks noGrp="1"/>
          </p:cNvSpPr>
          <p:nvPr>
            <p:ph type="sldNum" sz="quarter" idx="12"/>
          </p:nvPr>
        </p:nvSpPr>
        <p:spPr>
          <a:xfrm>
            <a:off x="7086600" y="6492875"/>
            <a:ext cx="2057400" cy="365125"/>
          </a:xfrm>
        </p:spPr>
        <p:txBody>
          <a:bodyPr/>
          <a:lstStyle/>
          <a:p>
            <a:fld id="{73FD58CE-C183-4EA5-9193-BF140682B6D5}" type="slidenum">
              <a:rPr kumimoji="1" lang="ja-JP" altLang="en-US" sz="2000" smtClean="0"/>
              <a:pPr/>
              <a:t>7</a:t>
            </a:fld>
            <a:endParaRPr kumimoji="1" lang="ja-JP" altLang="en-US" sz="2000" dirty="0"/>
          </a:p>
        </p:txBody>
      </p:sp>
    </p:spTree>
    <p:extLst>
      <p:ext uri="{BB962C8B-B14F-4D97-AF65-F5344CB8AC3E}">
        <p14:creationId xmlns:p14="http://schemas.microsoft.com/office/powerpoint/2010/main" val="1725158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F89EFA9E-E5F0-435C-80A9-117544228A48}"/>
              </a:ext>
            </a:extLst>
          </p:cNvPr>
          <p:cNvSpPr/>
          <p:nvPr/>
        </p:nvSpPr>
        <p:spPr>
          <a:xfrm>
            <a:off x="0" y="-1"/>
            <a:ext cx="9144000" cy="66436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 name="正方形/長方形 6">
            <a:extLst>
              <a:ext uri="{FF2B5EF4-FFF2-40B4-BE49-F238E27FC236}">
                <a16:creationId xmlns:a16="http://schemas.microsoft.com/office/drawing/2014/main" id="{6DFB86C5-76CB-41F9-BF51-74191C2A378A}"/>
              </a:ext>
            </a:extLst>
          </p:cNvPr>
          <p:cNvSpPr/>
          <p:nvPr/>
        </p:nvSpPr>
        <p:spPr>
          <a:xfrm>
            <a:off x="238125" y="200025"/>
            <a:ext cx="8534400" cy="4452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400" b="1" dirty="0">
                <a:latin typeface="メイリオ" panose="020B0604030504040204" pitchFamily="50" charset="-128"/>
                <a:ea typeface="メイリオ" panose="020B0604030504040204" pitchFamily="50" charset="-128"/>
              </a:rPr>
              <a:t> アンケート</a:t>
            </a:r>
            <a:r>
              <a:rPr kumimoji="1" lang="ja-JP" altLang="en-US" sz="2400" b="1">
                <a:latin typeface="メイリオ" panose="020B0604030504040204" pitchFamily="50" charset="-128"/>
                <a:ea typeface="メイリオ" panose="020B0604030504040204" pitchFamily="50" charset="-128"/>
              </a:rPr>
              <a:t>調査　調査</a:t>
            </a:r>
            <a:r>
              <a:rPr kumimoji="1" lang="ja-JP" altLang="en-US" sz="2400" b="1" dirty="0">
                <a:latin typeface="メイリオ" panose="020B0604030504040204" pitchFamily="50" charset="-128"/>
                <a:ea typeface="メイリオ" panose="020B0604030504040204" pitchFamily="50" charset="-128"/>
              </a:rPr>
              <a:t>結果</a:t>
            </a:r>
          </a:p>
        </p:txBody>
      </p:sp>
      <p:sp>
        <p:nvSpPr>
          <p:cNvPr id="5" name="正方形/長方形 4">
            <a:extLst>
              <a:ext uri="{FF2B5EF4-FFF2-40B4-BE49-F238E27FC236}">
                <a16:creationId xmlns:a16="http://schemas.microsoft.com/office/drawing/2014/main" id="{BA317D77-F1E0-482E-9554-760F8F81186E}"/>
              </a:ext>
            </a:extLst>
          </p:cNvPr>
          <p:cNvSpPr/>
          <p:nvPr/>
        </p:nvSpPr>
        <p:spPr>
          <a:xfrm>
            <a:off x="238125" y="1151825"/>
            <a:ext cx="8181975" cy="42809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b="1" dirty="0">
                <a:solidFill>
                  <a:schemeClr val="tx1"/>
                </a:solidFill>
                <a:latin typeface="メイリオ" panose="020B0604030504040204" pitchFamily="50" charset="-128"/>
                <a:ea typeface="メイリオ" panose="020B0604030504040204" pitchFamily="50" charset="-128"/>
                <a:cs typeface="Meiryo UI" pitchFamily="50" charset="-128"/>
              </a:rPr>
              <a:t>◆外国人患者の医療保険加入状況（令和７年９月１日～９月３０日）</a:t>
            </a:r>
            <a:endParaRPr lang="en-US" altLang="ja-JP" b="1" dirty="0">
              <a:solidFill>
                <a:schemeClr val="tx1"/>
              </a:solidFill>
              <a:latin typeface="メイリオ" panose="020B0604030504040204" pitchFamily="50" charset="-128"/>
              <a:ea typeface="メイリオ" panose="020B0604030504040204" pitchFamily="50" charset="-128"/>
              <a:cs typeface="Meiryo UI" pitchFamily="50" charset="-128"/>
            </a:endParaRPr>
          </a:p>
        </p:txBody>
      </p:sp>
      <p:graphicFrame>
        <p:nvGraphicFramePr>
          <p:cNvPr id="3" name="表 2">
            <a:extLst>
              <a:ext uri="{FF2B5EF4-FFF2-40B4-BE49-F238E27FC236}">
                <a16:creationId xmlns:a16="http://schemas.microsoft.com/office/drawing/2014/main" id="{DE1A36D4-4462-4211-9230-56A289F782D4}"/>
              </a:ext>
            </a:extLst>
          </p:cNvPr>
          <p:cNvGraphicFramePr>
            <a:graphicFrameLocks noGrp="1"/>
          </p:cNvGraphicFramePr>
          <p:nvPr>
            <p:extLst>
              <p:ext uri="{D42A27DB-BD31-4B8C-83A1-F6EECF244321}">
                <p14:modId xmlns:p14="http://schemas.microsoft.com/office/powerpoint/2010/main" val="1305362137"/>
              </p:ext>
            </p:extLst>
          </p:nvPr>
        </p:nvGraphicFramePr>
        <p:xfrm>
          <a:off x="522000" y="1909381"/>
          <a:ext cx="8100000" cy="4265348"/>
        </p:xfrm>
        <a:graphic>
          <a:graphicData uri="http://schemas.openxmlformats.org/drawingml/2006/table">
            <a:tbl>
              <a:tblPr firstRow="1" firstCol="1" bandRow="1">
                <a:tableStyleId>{5C22544A-7EE6-4342-B048-85BDC9FD1C3A}</a:tableStyleId>
              </a:tblPr>
              <a:tblGrid>
                <a:gridCol w="2160000">
                  <a:extLst>
                    <a:ext uri="{9D8B030D-6E8A-4147-A177-3AD203B41FA5}">
                      <a16:colId xmlns:a16="http://schemas.microsoft.com/office/drawing/2014/main" val="1933647733"/>
                    </a:ext>
                  </a:extLst>
                </a:gridCol>
                <a:gridCol w="1980000">
                  <a:extLst>
                    <a:ext uri="{9D8B030D-6E8A-4147-A177-3AD203B41FA5}">
                      <a16:colId xmlns:a16="http://schemas.microsoft.com/office/drawing/2014/main" val="2589327618"/>
                    </a:ext>
                  </a:extLst>
                </a:gridCol>
                <a:gridCol w="1980000">
                  <a:extLst>
                    <a:ext uri="{9D8B030D-6E8A-4147-A177-3AD203B41FA5}">
                      <a16:colId xmlns:a16="http://schemas.microsoft.com/office/drawing/2014/main" val="1538978744"/>
                    </a:ext>
                  </a:extLst>
                </a:gridCol>
                <a:gridCol w="1980000">
                  <a:extLst>
                    <a:ext uri="{9D8B030D-6E8A-4147-A177-3AD203B41FA5}">
                      <a16:colId xmlns:a16="http://schemas.microsoft.com/office/drawing/2014/main" val="412461463"/>
                    </a:ext>
                  </a:extLst>
                </a:gridCol>
              </a:tblGrid>
              <a:tr h="737348">
                <a:tc>
                  <a:txBody>
                    <a:bodyPr/>
                    <a:lstStyle/>
                    <a:p>
                      <a:pPr algn="ctr">
                        <a:spcAft>
                          <a:spcPts val="0"/>
                        </a:spcAft>
                      </a:pPr>
                      <a:r>
                        <a:rPr lang="ja-JP" altLang="en-US" sz="1600" kern="100" dirty="0">
                          <a:effectLst/>
                          <a:latin typeface="メイリオ" pitchFamily="50" charset="-128"/>
                          <a:ea typeface="メイリオ" pitchFamily="50" charset="-128"/>
                          <a:cs typeface="Times New Roman" panose="02020603050405020304" pitchFamily="18" charset="0"/>
                        </a:rPr>
                        <a:t>区　分</a:t>
                      </a:r>
                      <a:endParaRPr lang="ja-JP" sz="160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ctr">
                        <a:spcAft>
                          <a:spcPts val="0"/>
                        </a:spcAft>
                      </a:pPr>
                      <a:r>
                        <a:rPr lang="ja-JP" altLang="en-US" sz="1600" kern="100" dirty="0">
                          <a:effectLst/>
                          <a:latin typeface="メイリオ" pitchFamily="50" charset="-128"/>
                          <a:ea typeface="メイリオ" pitchFamily="50" charset="-128"/>
                          <a:cs typeface="Times New Roman" panose="02020603050405020304" pitchFamily="18" charset="0"/>
                        </a:rPr>
                        <a:t>在留外国人患者</a:t>
                      </a:r>
                      <a:endParaRPr lang="ja-JP" sz="160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altLang="ja-JP" sz="1600" kern="100" dirty="0">
                        <a:effectLst/>
                        <a:latin typeface="メイリオ" pitchFamily="50" charset="-128"/>
                        <a:ea typeface="メイリオ" pitchFamily="50" charset="-128"/>
                        <a:cs typeface="Times New Roman" panose="02020603050405020304" pitchFamily="18"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600" kern="100" dirty="0">
                          <a:effectLst/>
                          <a:latin typeface="メイリオ" pitchFamily="50" charset="-128"/>
                          <a:ea typeface="メイリオ" pitchFamily="50" charset="-128"/>
                          <a:cs typeface="Times New Roman" panose="02020603050405020304" pitchFamily="18" charset="0"/>
                        </a:rPr>
                        <a:t>訪日外国人患者</a:t>
                      </a:r>
                      <a:endParaRPr lang="en-US" altLang="ja-JP" sz="1600" kern="100" dirty="0">
                        <a:effectLst/>
                        <a:latin typeface="メイリオ" pitchFamily="50" charset="-128"/>
                        <a:ea typeface="メイリオ" pitchFamily="50" charset="-128"/>
                        <a:cs typeface="Times New Roman" panose="02020603050405020304" pitchFamily="18" charset="0"/>
                      </a:endParaRPr>
                    </a:p>
                    <a:p>
                      <a:pPr algn="ctr">
                        <a:spcAft>
                          <a:spcPts val="0"/>
                        </a:spcAft>
                      </a:pPr>
                      <a:endParaRPr lang="ja-JP" sz="1600" kern="100" dirty="0">
                        <a:effectLst/>
                        <a:latin typeface="メイリオ" pitchFamily="50" charset="-128"/>
                        <a:ea typeface="メイリオ" pitchFamily="50" charset="-128"/>
                        <a:cs typeface="Times New Roman" panose="02020603050405020304" pitchFamily="18" charset="0"/>
                      </a:endParaRPr>
                    </a:p>
                  </a:txBody>
                  <a:tcPr marL="68580" marR="68580" marT="0" marB="0"/>
                </a:tc>
                <a:tc>
                  <a:txBody>
                    <a:bodyPr/>
                    <a:lstStyle/>
                    <a:p>
                      <a:pPr algn="ctr">
                        <a:spcAft>
                          <a:spcPts val="0"/>
                        </a:spcAft>
                      </a:pPr>
                      <a:r>
                        <a:rPr lang="ja-JP" sz="1600" kern="100" dirty="0">
                          <a:effectLst/>
                          <a:latin typeface="メイリオ" pitchFamily="50" charset="-128"/>
                          <a:ea typeface="メイリオ" pitchFamily="50" charset="-128"/>
                        </a:rPr>
                        <a:t>合</a:t>
                      </a:r>
                      <a:r>
                        <a:rPr lang="ja-JP" altLang="en-US" sz="1600" kern="100" dirty="0">
                          <a:effectLst/>
                          <a:latin typeface="メイリオ" pitchFamily="50" charset="-128"/>
                          <a:ea typeface="メイリオ" pitchFamily="50" charset="-128"/>
                        </a:rPr>
                        <a:t>　</a:t>
                      </a:r>
                      <a:r>
                        <a:rPr lang="ja-JP" sz="1600" kern="100" dirty="0">
                          <a:effectLst/>
                          <a:latin typeface="メイリオ" pitchFamily="50" charset="-128"/>
                          <a:ea typeface="メイリオ" pitchFamily="50" charset="-128"/>
                        </a:rPr>
                        <a:t>計</a:t>
                      </a:r>
                      <a:endParaRPr lang="ja-JP" sz="160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1016315680"/>
                  </a:ext>
                </a:extLst>
              </a:tr>
              <a:tr h="504000">
                <a:tc>
                  <a:txBody>
                    <a:bodyPr/>
                    <a:lstStyle/>
                    <a:p>
                      <a:pPr algn="ctr">
                        <a:spcAft>
                          <a:spcPts val="0"/>
                        </a:spcAft>
                      </a:pPr>
                      <a:r>
                        <a:rPr lang="ja-JP" altLang="en-US" sz="1600" b="0" kern="100" dirty="0">
                          <a:effectLst/>
                          <a:latin typeface="メイリオ" pitchFamily="50" charset="-128"/>
                          <a:ea typeface="メイリオ" pitchFamily="50" charset="-128"/>
                          <a:cs typeface="Times New Roman" panose="02020603050405020304" pitchFamily="18" charset="0"/>
                        </a:rPr>
                        <a:t>公的保険</a:t>
                      </a:r>
                      <a:r>
                        <a:rPr lang="en-US" altLang="ja-JP" sz="1600" b="0" kern="100" dirty="0">
                          <a:effectLst/>
                          <a:latin typeface="メイリオ" pitchFamily="50" charset="-128"/>
                          <a:ea typeface="メイリオ" pitchFamily="50" charset="-128"/>
                          <a:cs typeface="Times New Roman" panose="02020603050405020304" pitchFamily="18" charset="0"/>
                        </a:rPr>
                        <a:t>※</a:t>
                      </a:r>
                      <a:r>
                        <a:rPr lang="ja-JP" altLang="en-US" sz="1600" b="0" kern="100" dirty="0">
                          <a:effectLst/>
                          <a:latin typeface="メイリオ" pitchFamily="50" charset="-128"/>
                          <a:ea typeface="メイリオ" pitchFamily="50" charset="-128"/>
                          <a:cs typeface="Times New Roman" panose="02020603050405020304" pitchFamily="18" charset="0"/>
                        </a:rPr>
                        <a:t>１</a:t>
                      </a:r>
                      <a:endParaRPr lang="en-US" altLang="ja-JP" sz="1600" b="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600" b="1" kern="100" dirty="0">
                          <a:effectLst/>
                          <a:latin typeface="メイリオ" pitchFamily="50" charset="-128"/>
                          <a:ea typeface="メイリオ" pitchFamily="50" charset="-128"/>
                          <a:cs typeface="Times New Roman" panose="02020603050405020304" pitchFamily="18" charset="0"/>
                        </a:rPr>
                        <a:t>9,568</a:t>
                      </a:r>
                      <a:r>
                        <a:rPr lang="ja-JP" altLang="en-US" sz="1600" b="1" kern="100" dirty="0">
                          <a:effectLst/>
                          <a:latin typeface="メイリオ" pitchFamily="50" charset="-128"/>
                          <a:ea typeface="メイリオ" pitchFamily="50" charset="-128"/>
                          <a:cs typeface="Times New Roman" panose="02020603050405020304" pitchFamily="18" charset="0"/>
                        </a:rPr>
                        <a:t>人</a:t>
                      </a:r>
                      <a:endParaRPr lang="ja-JP" sz="16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600" b="1" kern="100" dirty="0">
                          <a:effectLst/>
                          <a:latin typeface="メイリオ" pitchFamily="50" charset="-128"/>
                          <a:ea typeface="メイリオ" pitchFamily="50" charset="-128"/>
                          <a:cs typeface="Times New Roman" panose="02020603050405020304" pitchFamily="18" charset="0"/>
                        </a:rPr>
                        <a:t>46</a:t>
                      </a:r>
                      <a:r>
                        <a:rPr lang="ja-JP" altLang="en-US" sz="1600" b="1" kern="100" dirty="0">
                          <a:effectLst/>
                          <a:latin typeface="メイリオ" pitchFamily="50" charset="-128"/>
                          <a:ea typeface="メイリオ" pitchFamily="50" charset="-128"/>
                          <a:cs typeface="Times New Roman" panose="02020603050405020304" pitchFamily="18" charset="0"/>
                        </a:rPr>
                        <a:t>人</a:t>
                      </a:r>
                      <a:endParaRPr lang="ja-JP" sz="16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600" b="0" kern="100" dirty="0">
                          <a:effectLst/>
                          <a:latin typeface="メイリオ" pitchFamily="50" charset="-128"/>
                          <a:ea typeface="メイリオ" pitchFamily="50" charset="-128"/>
                          <a:cs typeface="Times New Roman" panose="02020603050405020304" pitchFamily="18" charset="0"/>
                        </a:rPr>
                        <a:t>9,614</a:t>
                      </a:r>
                      <a:r>
                        <a:rPr lang="ja-JP" altLang="en-US" sz="1600" b="0" kern="100" dirty="0">
                          <a:effectLst/>
                          <a:latin typeface="メイリオ" pitchFamily="50" charset="-128"/>
                          <a:ea typeface="メイリオ" pitchFamily="50" charset="-128"/>
                          <a:cs typeface="Times New Roman" panose="02020603050405020304" pitchFamily="18" charset="0"/>
                        </a:rPr>
                        <a:t>人</a:t>
                      </a:r>
                      <a:endParaRPr lang="ja-JP" sz="1600" b="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1721651078"/>
                  </a:ext>
                </a:extLst>
              </a:tr>
              <a:tr h="504000">
                <a:tc>
                  <a:txBody>
                    <a:bodyPr/>
                    <a:lstStyle/>
                    <a:p>
                      <a:pPr algn="ctr">
                        <a:spcAft>
                          <a:spcPts val="0"/>
                        </a:spcAft>
                      </a:pPr>
                      <a:r>
                        <a:rPr lang="ja-JP" altLang="en-US" sz="1600" b="0" kern="100" dirty="0">
                          <a:effectLst/>
                          <a:latin typeface="メイリオ" pitchFamily="50" charset="-128"/>
                          <a:ea typeface="メイリオ" pitchFamily="50" charset="-128"/>
                          <a:cs typeface="Times New Roman" panose="02020603050405020304" pitchFamily="18" charset="0"/>
                        </a:rPr>
                        <a:t>民間保険</a:t>
                      </a:r>
                      <a:r>
                        <a:rPr lang="en-US" altLang="ja-JP" sz="1600" b="0" kern="100" dirty="0">
                          <a:effectLst/>
                          <a:latin typeface="メイリオ" pitchFamily="50" charset="-128"/>
                          <a:ea typeface="メイリオ" pitchFamily="50" charset="-128"/>
                          <a:cs typeface="Times New Roman" panose="02020603050405020304" pitchFamily="18" charset="0"/>
                        </a:rPr>
                        <a:t>※</a:t>
                      </a:r>
                      <a:r>
                        <a:rPr lang="ja-JP" altLang="en-US" sz="1600" b="0" kern="100" dirty="0">
                          <a:effectLst/>
                          <a:latin typeface="メイリオ" pitchFamily="50" charset="-128"/>
                          <a:ea typeface="メイリオ" pitchFamily="50" charset="-128"/>
                          <a:cs typeface="Times New Roman" panose="02020603050405020304" pitchFamily="18" charset="0"/>
                        </a:rPr>
                        <a:t>２</a:t>
                      </a:r>
                      <a:endParaRPr lang="ja-JP" sz="1600" b="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600" b="1" kern="100" dirty="0">
                          <a:effectLst/>
                          <a:latin typeface="メイリオ" pitchFamily="50" charset="-128"/>
                          <a:ea typeface="メイリオ" pitchFamily="50" charset="-128"/>
                          <a:cs typeface="Times New Roman" panose="02020603050405020304" pitchFamily="18" charset="0"/>
                        </a:rPr>
                        <a:t>23</a:t>
                      </a:r>
                      <a:r>
                        <a:rPr lang="ja-JP" altLang="en-US" sz="1600" b="1" kern="100" dirty="0">
                          <a:effectLst/>
                          <a:latin typeface="メイリオ" pitchFamily="50" charset="-128"/>
                          <a:ea typeface="メイリオ" pitchFamily="50" charset="-128"/>
                          <a:cs typeface="Times New Roman" panose="02020603050405020304" pitchFamily="18" charset="0"/>
                        </a:rPr>
                        <a:t>人</a:t>
                      </a:r>
                      <a:endParaRPr lang="ja-JP" sz="16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600" b="1" kern="100" dirty="0">
                          <a:effectLst/>
                          <a:latin typeface="メイリオ" pitchFamily="50" charset="-128"/>
                          <a:ea typeface="メイリオ" pitchFamily="50" charset="-128"/>
                          <a:cs typeface="Times New Roman" panose="02020603050405020304" pitchFamily="18" charset="0"/>
                        </a:rPr>
                        <a:t>63</a:t>
                      </a:r>
                      <a:r>
                        <a:rPr lang="ja-JP" altLang="en-US" sz="1600" b="1" kern="100" dirty="0">
                          <a:effectLst/>
                          <a:latin typeface="メイリオ" pitchFamily="50" charset="-128"/>
                          <a:ea typeface="メイリオ" pitchFamily="50" charset="-128"/>
                          <a:cs typeface="Times New Roman" panose="02020603050405020304" pitchFamily="18" charset="0"/>
                        </a:rPr>
                        <a:t>人</a:t>
                      </a:r>
                      <a:endParaRPr lang="ja-JP" sz="16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600" b="0" kern="100" dirty="0">
                          <a:effectLst/>
                          <a:latin typeface="メイリオ" pitchFamily="50" charset="-128"/>
                          <a:ea typeface="メイリオ" pitchFamily="50" charset="-128"/>
                          <a:cs typeface="Times New Roman" panose="02020603050405020304" pitchFamily="18" charset="0"/>
                        </a:rPr>
                        <a:t>86</a:t>
                      </a:r>
                      <a:r>
                        <a:rPr lang="ja-JP" altLang="en-US" sz="1600" b="0" kern="100" dirty="0">
                          <a:effectLst/>
                          <a:latin typeface="メイリオ" pitchFamily="50" charset="-128"/>
                          <a:ea typeface="メイリオ" pitchFamily="50" charset="-128"/>
                          <a:cs typeface="Times New Roman" panose="02020603050405020304" pitchFamily="18" charset="0"/>
                        </a:rPr>
                        <a:t>人</a:t>
                      </a:r>
                      <a:endParaRPr lang="ja-JP" sz="1600" b="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2314870407"/>
                  </a:ext>
                </a:extLst>
              </a:tr>
              <a:tr h="504000">
                <a:tc>
                  <a:txBody>
                    <a:bodyPr/>
                    <a:lstStyle/>
                    <a:p>
                      <a:pPr algn="ctr">
                        <a:spcAft>
                          <a:spcPts val="0"/>
                        </a:spcAft>
                      </a:pPr>
                      <a:r>
                        <a:rPr lang="ja-JP" altLang="en-US" sz="1600" b="0" kern="100" dirty="0">
                          <a:effectLst/>
                          <a:latin typeface="メイリオ" pitchFamily="50" charset="-128"/>
                          <a:ea typeface="メイリオ" pitchFamily="50" charset="-128"/>
                          <a:cs typeface="Times New Roman" panose="02020603050405020304" pitchFamily="18" charset="0"/>
                        </a:rPr>
                        <a:t>公的＋民間保険（</a:t>
                      </a:r>
                      <a:r>
                        <a:rPr lang="en-US" altLang="ja-JP" sz="1600" b="0" kern="100" dirty="0">
                          <a:effectLst/>
                          <a:latin typeface="メイリオ" pitchFamily="50" charset="-128"/>
                          <a:ea typeface="メイリオ" pitchFamily="50" charset="-128"/>
                          <a:cs typeface="Times New Roman" panose="02020603050405020304" pitchFamily="18" charset="0"/>
                        </a:rPr>
                        <a:t>A</a:t>
                      </a:r>
                      <a:r>
                        <a:rPr lang="ja-JP" altLang="en-US" sz="1600" b="0" kern="100" dirty="0">
                          <a:effectLst/>
                          <a:latin typeface="メイリオ" pitchFamily="50" charset="-128"/>
                          <a:ea typeface="メイリオ" pitchFamily="50" charset="-128"/>
                          <a:cs typeface="Times New Roman" panose="02020603050405020304" pitchFamily="18" charset="0"/>
                        </a:rPr>
                        <a:t>）</a:t>
                      </a:r>
                      <a:endParaRPr lang="ja-JP" sz="1600" b="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600" b="1" kern="100" dirty="0">
                          <a:effectLst/>
                          <a:latin typeface="メイリオ" pitchFamily="50" charset="-128"/>
                          <a:ea typeface="メイリオ" pitchFamily="50" charset="-128"/>
                          <a:cs typeface="Times New Roman" panose="02020603050405020304" pitchFamily="18" charset="0"/>
                        </a:rPr>
                        <a:t>9,591</a:t>
                      </a:r>
                      <a:r>
                        <a:rPr lang="ja-JP" altLang="en-US" sz="1600" b="1" kern="100" dirty="0">
                          <a:effectLst/>
                          <a:latin typeface="メイリオ" pitchFamily="50" charset="-128"/>
                          <a:ea typeface="メイリオ" pitchFamily="50" charset="-128"/>
                          <a:cs typeface="Times New Roman" panose="02020603050405020304" pitchFamily="18" charset="0"/>
                        </a:rPr>
                        <a:t>人</a:t>
                      </a:r>
                      <a:endParaRPr lang="ja-JP" sz="16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600" b="1" kern="100" dirty="0">
                          <a:effectLst/>
                          <a:latin typeface="メイリオ" pitchFamily="50" charset="-128"/>
                          <a:ea typeface="メイリオ" pitchFamily="50" charset="-128"/>
                          <a:cs typeface="Times New Roman" panose="02020603050405020304" pitchFamily="18" charset="0"/>
                        </a:rPr>
                        <a:t>109</a:t>
                      </a:r>
                      <a:r>
                        <a:rPr lang="ja-JP" altLang="en-US" sz="1600" b="1" kern="100" dirty="0">
                          <a:effectLst/>
                          <a:latin typeface="メイリオ" pitchFamily="50" charset="-128"/>
                          <a:ea typeface="メイリオ" pitchFamily="50" charset="-128"/>
                          <a:cs typeface="Times New Roman" panose="02020603050405020304" pitchFamily="18" charset="0"/>
                        </a:rPr>
                        <a:t>人</a:t>
                      </a:r>
                      <a:endParaRPr lang="ja-JP" sz="16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600" b="0" kern="100" dirty="0">
                          <a:effectLst/>
                          <a:latin typeface="メイリオ" pitchFamily="50" charset="-128"/>
                          <a:ea typeface="メイリオ" pitchFamily="50" charset="-128"/>
                          <a:cs typeface="Times New Roman" panose="02020603050405020304" pitchFamily="18" charset="0"/>
                        </a:rPr>
                        <a:t>9,700</a:t>
                      </a:r>
                      <a:r>
                        <a:rPr lang="ja-JP" altLang="en-US" sz="1600" b="0" kern="100" dirty="0">
                          <a:effectLst/>
                          <a:latin typeface="メイリオ" pitchFamily="50" charset="-128"/>
                          <a:ea typeface="メイリオ" pitchFamily="50" charset="-128"/>
                          <a:cs typeface="Times New Roman" panose="02020603050405020304" pitchFamily="18" charset="0"/>
                        </a:rPr>
                        <a:t>人</a:t>
                      </a:r>
                      <a:endParaRPr lang="ja-JP" sz="1600" b="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371091725"/>
                  </a:ext>
                </a:extLst>
              </a:tr>
              <a:tr h="504000">
                <a:tc>
                  <a:txBody>
                    <a:bodyPr/>
                    <a:lstStyle/>
                    <a:p>
                      <a:pPr algn="ctr">
                        <a:spcAft>
                          <a:spcPts val="0"/>
                        </a:spcAft>
                      </a:pPr>
                      <a:r>
                        <a:rPr lang="ja-JP" altLang="en-US" sz="1600" b="0" kern="100" dirty="0">
                          <a:effectLst/>
                          <a:latin typeface="メイリオ" pitchFamily="50" charset="-128"/>
                          <a:ea typeface="メイリオ" pitchFamily="50" charset="-128"/>
                          <a:cs typeface="Times New Roman" panose="02020603050405020304" pitchFamily="18" charset="0"/>
                        </a:rPr>
                        <a:t>保険加入率</a:t>
                      </a:r>
                      <a:endParaRPr lang="en-US" altLang="ja-JP" sz="1600" b="0" kern="100" dirty="0">
                        <a:effectLst/>
                        <a:latin typeface="メイリオ" pitchFamily="50" charset="-128"/>
                        <a:ea typeface="メイリオ" pitchFamily="50" charset="-128"/>
                        <a:cs typeface="Times New Roman" panose="02020603050405020304" pitchFamily="18" charset="0"/>
                      </a:endParaRPr>
                    </a:p>
                    <a:p>
                      <a:pPr algn="ctr">
                        <a:spcAft>
                          <a:spcPts val="0"/>
                        </a:spcAft>
                      </a:pPr>
                      <a:r>
                        <a:rPr lang="ja-JP" altLang="en-US" sz="1600" b="0" kern="100" dirty="0">
                          <a:effectLst/>
                          <a:latin typeface="メイリオ" pitchFamily="50" charset="-128"/>
                          <a:ea typeface="メイリオ" pitchFamily="50" charset="-128"/>
                          <a:cs typeface="Times New Roman" panose="02020603050405020304" pitchFamily="18" charset="0"/>
                        </a:rPr>
                        <a:t>（</a:t>
                      </a:r>
                      <a:r>
                        <a:rPr lang="en-US" altLang="ja-JP" sz="1600" b="0" kern="100" dirty="0">
                          <a:effectLst/>
                          <a:latin typeface="メイリオ" pitchFamily="50" charset="-128"/>
                          <a:ea typeface="メイリオ" pitchFamily="50" charset="-128"/>
                          <a:cs typeface="Times New Roman" panose="02020603050405020304" pitchFamily="18" charset="0"/>
                        </a:rPr>
                        <a:t>A</a:t>
                      </a:r>
                      <a:r>
                        <a:rPr lang="ja-JP" altLang="en-US" sz="1600" b="0" kern="100" dirty="0">
                          <a:effectLst/>
                          <a:latin typeface="メイリオ" pitchFamily="50" charset="-128"/>
                          <a:ea typeface="メイリオ" pitchFamily="50" charset="-128"/>
                          <a:cs typeface="Times New Roman" panose="02020603050405020304" pitchFamily="18" charset="0"/>
                        </a:rPr>
                        <a:t>／（</a:t>
                      </a:r>
                      <a:r>
                        <a:rPr lang="en-US" altLang="ja-JP" sz="1600" b="0" kern="100" dirty="0">
                          <a:effectLst/>
                          <a:latin typeface="メイリオ" pitchFamily="50" charset="-128"/>
                          <a:ea typeface="メイリオ" pitchFamily="50" charset="-128"/>
                          <a:cs typeface="Times New Roman" panose="02020603050405020304" pitchFamily="18" charset="0"/>
                        </a:rPr>
                        <a:t>C</a:t>
                      </a:r>
                      <a:r>
                        <a:rPr lang="ja-JP" altLang="en-US" sz="1600" b="0" kern="100" dirty="0">
                          <a:effectLst/>
                          <a:latin typeface="メイリオ" pitchFamily="50" charset="-128"/>
                          <a:ea typeface="メイリオ" pitchFamily="50" charset="-128"/>
                          <a:cs typeface="Times New Roman" panose="02020603050405020304" pitchFamily="18" charset="0"/>
                        </a:rPr>
                        <a:t>－</a:t>
                      </a:r>
                      <a:r>
                        <a:rPr lang="en-US" altLang="ja-JP" sz="1600" b="0" kern="100" dirty="0">
                          <a:effectLst/>
                          <a:latin typeface="メイリオ" pitchFamily="50" charset="-128"/>
                          <a:ea typeface="メイリオ" pitchFamily="50" charset="-128"/>
                          <a:cs typeface="Times New Roman" panose="02020603050405020304" pitchFamily="18" charset="0"/>
                        </a:rPr>
                        <a:t>B</a:t>
                      </a:r>
                      <a:r>
                        <a:rPr lang="ja-JP" altLang="en-US" sz="1600" b="0" kern="100" dirty="0">
                          <a:effectLst/>
                          <a:latin typeface="メイリオ" pitchFamily="50" charset="-128"/>
                          <a:ea typeface="メイリオ" pitchFamily="50" charset="-128"/>
                          <a:cs typeface="Times New Roman" panose="02020603050405020304" pitchFamily="18" charset="0"/>
                        </a:rPr>
                        <a:t>））</a:t>
                      </a:r>
                      <a:endParaRPr lang="ja-JP" sz="1600" b="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600" b="1" kern="100" dirty="0">
                          <a:effectLst/>
                          <a:latin typeface="メイリオ" pitchFamily="50" charset="-128"/>
                          <a:ea typeface="メイリオ" pitchFamily="50" charset="-128"/>
                          <a:cs typeface="Times New Roman" panose="02020603050405020304" pitchFamily="18" charset="0"/>
                        </a:rPr>
                        <a:t>96.9%</a:t>
                      </a:r>
                      <a:endParaRPr lang="ja-JP" sz="16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600" b="1" kern="100" dirty="0">
                          <a:effectLst/>
                          <a:latin typeface="メイリオ" pitchFamily="50" charset="-128"/>
                          <a:ea typeface="メイリオ" pitchFamily="50" charset="-128"/>
                          <a:cs typeface="Times New Roman" panose="02020603050405020304" pitchFamily="18" charset="0"/>
                        </a:rPr>
                        <a:t>39.9%</a:t>
                      </a:r>
                      <a:endParaRPr lang="ja-JP" sz="16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600" b="0" kern="100" dirty="0">
                          <a:effectLst/>
                          <a:latin typeface="メイリオ" pitchFamily="50" charset="-128"/>
                          <a:ea typeface="メイリオ" pitchFamily="50" charset="-128"/>
                          <a:cs typeface="Times New Roman" panose="02020603050405020304" pitchFamily="18" charset="0"/>
                        </a:rPr>
                        <a:t>95.4%</a:t>
                      </a:r>
                      <a:endParaRPr lang="ja-JP" sz="1600" b="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2829003020"/>
                  </a:ext>
                </a:extLst>
              </a:tr>
              <a:tr h="504000">
                <a:tc>
                  <a:txBody>
                    <a:bodyPr/>
                    <a:lstStyle/>
                    <a:p>
                      <a:pPr algn="ctr">
                        <a:spcAft>
                          <a:spcPts val="0"/>
                        </a:spcAft>
                      </a:pPr>
                      <a:r>
                        <a:rPr lang="ja-JP" altLang="en-US" sz="1600" b="0" kern="100" dirty="0">
                          <a:effectLst/>
                          <a:latin typeface="メイリオ" pitchFamily="50" charset="-128"/>
                          <a:ea typeface="メイリオ" pitchFamily="50" charset="-128"/>
                          <a:cs typeface="Times New Roman" panose="02020603050405020304" pitchFamily="18" charset="0"/>
                        </a:rPr>
                        <a:t>無保険</a:t>
                      </a:r>
                      <a:endParaRPr lang="ja-JP" sz="1600" b="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600" b="1" kern="100" dirty="0">
                          <a:effectLst/>
                          <a:latin typeface="メイリオ" pitchFamily="50" charset="-128"/>
                          <a:ea typeface="メイリオ" pitchFamily="50" charset="-128"/>
                          <a:cs typeface="Times New Roman" panose="02020603050405020304" pitchFamily="18" charset="0"/>
                        </a:rPr>
                        <a:t>307</a:t>
                      </a:r>
                      <a:r>
                        <a:rPr lang="ja-JP" altLang="en-US" sz="1600" b="1" kern="100" dirty="0">
                          <a:effectLst/>
                          <a:latin typeface="メイリオ" pitchFamily="50" charset="-128"/>
                          <a:ea typeface="メイリオ" pitchFamily="50" charset="-128"/>
                          <a:cs typeface="Times New Roman" panose="02020603050405020304" pitchFamily="18" charset="0"/>
                        </a:rPr>
                        <a:t>人</a:t>
                      </a:r>
                      <a:endParaRPr lang="ja-JP" sz="16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600" b="1" kern="100" dirty="0">
                          <a:effectLst/>
                          <a:latin typeface="メイリオ" pitchFamily="50" charset="-128"/>
                          <a:ea typeface="メイリオ" pitchFamily="50" charset="-128"/>
                          <a:cs typeface="Times New Roman" panose="02020603050405020304" pitchFamily="18" charset="0"/>
                        </a:rPr>
                        <a:t>164</a:t>
                      </a:r>
                      <a:r>
                        <a:rPr lang="ja-JP" altLang="en-US" sz="1600" b="1" kern="100" dirty="0">
                          <a:effectLst/>
                          <a:latin typeface="メイリオ" pitchFamily="50" charset="-128"/>
                          <a:ea typeface="メイリオ" pitchFamily="50" charset="-128"/>
                          <a:cs typeface="Times New Roman" panose="02020603050405020304" pitchFamily="18" charset="0"/>
                        </a:rPr>
                        <a:t>人</a:t>
                      </a:r>
                      <a:endParaRPr lang="ja-JP" sz="16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600" b="0" kern="100" dirty="0">
                          <a:effectLst/>
                          <a:latin typeface="メイリオ" pitchFamily="50" charset="-128"/>
                          <a:ea typeface="メイリオ" pitchFamily="50" charset="-128"/>
                          <a:cs typeface="Times New Roman" panose="02020603050405020304" pitchFamily="18" charset="0"/>
                        </a:rPr>
                        <a:t>471</a:t>
                      </a:r>
                      <a:r>
                        <a:rPr lang="ja-JP" altLang="en-US" sz="1600" b="0" kern="100" dirty="0">
                          <a:effectLst/>
                          <a:latin typeface="メイリオ" pitchFamily="50" charset="-128"/>
                          <a:ea typeface="メイリオ" pitchFamily="50" charset="-128"/>
                          <a:cs typeface="Times New Roman" panose="02020603050405020304" pitchFamily="18" charset="0"/>
                        </a:rPr>
                        <a:t>人</a:t>
                      </a:r>
                      <a:endParaRPr lang="ja-JP" sz="1600" b="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4042111803"/>
                  </a:ext>
                </a:extLst>
              </a:tr>
              <a:tr h="504000">
                <a:tc>
                  <a:txBody>
                    <a:bodyPr/>
                    <a:lstStyle/>
                    <a:p>
                      <a:pPr algn="ctr">
                        <a:spcAft>
                          <a:spcPts val="0"/>
                        </a:spcAft>
                      </a:pPr>
                      <a:r>
                        <a:rPr lang="ja-JP" altLang="en-US" sz="1600" b="0" kern="100" dirty="0">
                          <a:effectLst/>
                          <a:latin typeface="メイリオ" pitchFamily="50" charset="-128"/>
                          <a:ea typeface="メイリオ" pitchFamily="50" charset="-128"/>
                          <a:cs typeface="Times New Roman" panose="02020603050405020304" pitchFamily="18" charset="0"/>
                        </a:rPr>
                        <a:t>不　明（</a:t>
                      </a:r>
                      <a:r>
                        <a:rPr lang="en-US" altLang="ja-JP" sz="1600" b="0" kern="100" dirty="0">
                          <a:effectLst/>
                          <a:latin typeface="メイリオ" pitchFamily="50" charset="-128"/>
                          <a:ea typeface="メイリオ" pitchFamily="50" charset="-128"/>
                          <a:cs typeface="Times New Roman" panose="02020603050405020304" pitchFamily="18" charset="0"/>
                        </a:rPr>
                        <a:t>B</a:t>
                      </a:r>
                      <a:r>
                        <a:rPr lang="ja-JP" altLang="en-US" sz="1600" b="0" kern="100" dirty="0">
                          <a:effectLst/>
                          <a:latin typeface="メイリオ" pitchFamily="50" charset="-128"/>
                          <a:ea typeface="メイリオ" pitchFamily="50" charset="-128"/>
                          <a:cs typeface="Times New Roman" panose="02020603050405020304" pitchFamily="18" charset="0"/>
                        </a:rPr>
                        <a:t>）</a:t>
                      </a:r>
                      <a:endParaRPr lang="ja-JP" sz="1600" b="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600" b="1" kern="100" dirty="0">
                          <a:effectLst/>
                          <a:latin typeface="メイリオ" pitchFamily="50" charset="-128"/>
                          <a:ea typeface="メイリオ" pitchFamily="50" charset="-128"/>
                          <a:cs typeface="Times New Roman" panose="02020603050405020304" pitchFamily="18" charset="0"/>
                        </a:rPr>
                        <a:t>267</a:t>
                      </a:r>
                      <a:r>
                        <a:rPr lang="ja-JP" altLang="en-US" sz="1600" b="1" kern="100" dirty="0">
                          <a:effectLst/>
                          <a:latin typeface="メイリオ" pitchFamily="50" charset="-128"/>
                          <a:ea typeface="メイリオ" pitchFamily="50" charset="-128"/>
                          <a:cs typeface="Times New Roman" panose="02020603050405020304" pitchFamily="18" charset="0"/>
                        </a:rPr>
                        <a:t>人</a:t>
                      </a:r>
                      <a:endParaRPr lang="ja-JP" sz="16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600" b="1" kern="100" dirty="0">
                          <a:effectLst/>
                          <a:latin typeface="メイリオ" pitchFamily="50" charset="-128"/>
                          <a:ea typeface="メイリオ" pitchFamily="50" charset="-128"/>
                          <a:cs typeface="Times New Roman" panose="02020603050405020304" pitchFamily="18" charset="0"/>
                        </a:rPr>
                        <a:t>385</a:t>
                      </a:r>
                      <a:r>
                        <a:rPr lang="ja-JP" altLang="en-US" sz="1600" b="1" kern="100" dirty="0">
                          <a:effectLst/>
                          <a:latin typeface="メイリオ" pitchFamily="50" charset="-128"/>
                          <a:ea typeface="メイリオ" pitchFamily="50" charset="-128"/>
                          <a:cs typeface="Times New Roman" panose="02020603050405020304" pitchFamily="18" charset="0"/>
                        </a:rPr>
                        <a:t>人</a:t>
                      </a:r>
                      <a:endParaRPr lang="ja-JP" sz="1600" b="1"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600" b="0" kern="100" dirty="0">
                          <a:effectLst/>
                          <a:latin typeface="メイリオ" pitchFamily="50" charset="-128"/>
                          <a:ea typeface="メイリオ" pitchFamily="50" charset="-128"/>
                          <a:cs typeface="Times New Roman" panose="02020603050405020304" pitchFamily="18" charset="0"/>
                        </a:rPr>
                        <a:t>652</a:t>
                      </a:r>
                      <a:r>
                        <a:rPr lang="ja-JP" altLang="en-US" sz="1600" b="0" kern="100" dirty="0">
                          <a:effectLst/>
                          <a:latin typeface="メイリオ" pitchFamily="50" charset="-128"/>
                          <a:ea typeface="メイリオ" pitchFamily="50" charset="-128"/>
                          <a:cs typeface="Times New Roman" panose="02020603050405020304" pitchFamily="18" charset="0"/>
                        </a:rPr>
                        <a:t>人</a:t>
                      </a:r>
                      <a:endParaRPr lang="ja-JP" sz="1600" b="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2926241641"/>
                  </a:ext>
                </a:extLst>
              </a:tr>
              <a:tr h="504000">
                <a:tc>
                  <a:txBody>
                    <a:bodyPr/>
                    <a:lstStyle/>
                    <a:p>
                      <a:pPr algn="ctr">
                        <a:spcAft>
                          <a:spcPts val="0"/>
                        </a:spcAft>
                      </a:pPr>
                      <a:r>
                        <a:rPr lang="ja-JP" sz="1600" b="0" kern="100" dirty="0">
                          <a:effectLst/>
                          <a:latin typeface="メイリオ" pitchFamily="50" charset="-128"/>
                          <a:ea typeface="メイリオ" pitchFamily="50" charset="-128"/>
                        </a:rPr>
                        <a:t>合</a:t>
                      </a:r>
                      <a:r>
                        <a:rPr lang="ja-JP" altLang="en-US" sz="1600" b="0" kern="100" dirty="0">
                          <a:effectLst/>
                          <a:latin typeface="メイリオ" pitchFamily="50" charset="-128"/>
                          <a:ea typeface="メイリオ" pitchFamily="50" charset="-128"/>
                        </a:rPr>
                        <a:t>　</a:t>
                      </a:r>
                      <a:r>
                        <a:rPr lang="ja-JP" sz="1600" b="0" kern="100" dirty="0">
                          <a:effectLst/>
                          <a:latin typeface="メイリオ" pitchFamily="50" charset="-128"/>
                          <a:ea typeface="メイリオ" pitchFamily="50" charset="-128"/>
                        </a:rPr>
                        <a:t>計</a:t>
                      </a:r>
                      <a:r>
                        <a:rPr lang="ja-JP" altLang="en-US" sz="1600" b="0" kern="100" dirty="0">
                          <a:effectLst/>
                          <a:latin typeface="メイリオ" pitchFamily="50" charset="-128"/>
                          <a:ea typeface="メイリオ" pitchFamily="50" charset="-128"/>
                        </a:rPr>
                        <a:t>（</a:t>
                      </a:r>
                      <a:r>
                        <a:rPr lang="en-US" altLang="ja-JP" sz="1600" b="0" kern="100" dirty="0">
                          <a:effectLst/>
                          <a:latin typeface="メイリオ" pitchFamily="50" charset="-128"/>
                          <a:ea typeface="メイリオ" pitchFamily="50" charset="-128"/>
                        </a:rPr>
                        <a:t>C</a:t>
                      </a:r>
                      <a:r>
                        <a:rPr lang="ja-JP" altLang="en-US" sz="1600" b="0" kern="100" dirty="0">
                          <a:effectLst/>
                          <a:latin typeface="メイリオ" pitchFamily="50" charset="-128"/>
                          <a:ea typeface="メイリオ" pitchFamily="50" charset="-128"/>
                        </a:rPr>
                        <a:t>）</a:t>
                      </a:r>
                      <a:endParaRPr lang="ja-JP" sz="1600" b="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600" b="0" kern="100" dirty="0">
                          <a:effectLst/>
                          <a:latin typeface="メイリオ" pitchFamily="50" charset="-128"/>
                          <a:ea typeface="メイリオ" pitchFamily="50" charset="-128"/>
                          <a:cs typeface="Times New Roman" panose="02020603050405020304" pitchFamily="18" charset="0"/>
                        </a:rPr>
                        <a:t>10,165</a:t>
                      </a:r>
                      <a:r>
                        <a:rPr lang="ja-JP" altLang="en-US" sz="1600" b="0" kern="100" dirty="0">
                          <a:effectLst/>
                          <a:latin typeface="メイリオ" pitchFamily="50" charset="-128"/>
                          <a:ea typeface="メイリオ" pitchFamily="50" charset="-128"/>
                          <a:cs typeface="Times New Roman" panose="02020603050405020304" pitchFamily="18" charset="0"/>
                        </a:rPr>
                        <a:t>人</a:t>
                      </a:r>
                      <a:endParaRPr lang="ja-JP" sz="1600" b="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600" b="0" kern="100" dirty="0">
                          <a:effectLst/>
                          <a:latin typeface="メイリオ" pitchFamily="50" charset="-128"/>
                          <a:ea typeface="メイリオ" pitchFamily="50" charset="-128"/>
                          <a:cs typeface="Times New Roman" panose="02020603050405020304" pitchFamily="18" charset="0"/>
                        </a:rPr>
                        <a:t>658</a:t>
                      </a:r>
                      <a:r>
                        <a:rPr lang="ja-JP" altLang="en-US" sz="1600" b="0" kern="100" dirty="0">
                          <a:effectLst/>
                          <a:latin typeface="メイリオ" pitchFamily="50" charset="-128"/>
                          <a:ea typeface="メイリオ" pitchFamily="50" charset="-128"/>
                          <a:cs typeface="Times New Roman" panose="02020603050405020304" pitchFamily="18" charset="0"/>
                        </a:rPr>
                        <a:t>人</a:t>
                      </a:r>
                      <a:endParaRPr lang="ja-JP" sz="1600" b="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1600" b="0" kern="100" dirty="0">
                          <a:effectLst/>
                          <a:latin typeface="メイリオ" pitchFamily="50" charset="-128"/>
                          <a:ea typeface="メイリオ" pitchFamily="50" charset="-128"/>
                          <a:cs typeface="Times New Roman" panose="02020603050405020304" pitchFamily="18" charset="0"/>
                        </a:rPr>
                        <a:t>10,823</a:t>
                      </a:r>
                      <a:r>
                        <a:rPr lang="ja-JP" altLang="en-US" sz="1600" b="0" kern="100" dirty="0">
                          <a:effectLst/>
                          <a:latin typeface="メイリオ" pitchFamily="50" charset="-128"/>
                          <a:ea typeface="メイリオ" pitchFamily="50" charset="-128"/>
                          <a:cs typeface="Times New Roman" panose="02020603050405020304" pitchFamily="18" charset="0"/>
                        </a:rPr>
                        <a:t>人</a:t>
                      </a:r>
                      <a:endParaRPr lang="ja-JP" sz="1600" b="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2988979979"/>
                  </a:ext>
                </a:extLst>
              </a:tr>
            </a:tbl>
          </a:graphicData>
        </a:graphic>
      </p:graphicFrame>
      <p:sp>
        <p:nvSpPr>
          <p:cNvPr id="10" name="テキスト ボックス 1">
            <a:extLst>
              <a:ext uri="{FF2B5EF4-FFF2-40B4-BE49-F238E27FC236}">
                <a16:creationId xmlns:a16="http://schemas.microsoft.com/office/drawing/2014/main" id="{4C9BA807-6744-4E65-8F6D-338B93729192}"/>
              </a:ext>
            </a:extLst>
          </p:cNvPr>
          <p:cNvSpPr txBox="1"/>
          <p:nvPr/>
        </p:nvSpPr>
        <p:spPr>
          <a:xfrm>
            <a:off x="7659445" y="1625796"/>
            <a:ext cx="1018788" cy="409236"/>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altLang="ja-JP" sz="1200" dirty="0">
                <a:latin typeface="+mj-ea"/>
                <a:ea typeface="+mj-ea"/>
              </a:rPr>
              <a:t>【</a:t>
            </a:r>
            <a:r>
              <a:rPr lang="en-US" altLang="ja-JP" sz="1200" dirty="0">
                <a:latin typeface="メイリオ" pitchFamily="50" charset="-128"/>
                <a:ea typeface="メイリオ" pitchFamily="50" charset="-128"/>
              </a:rPr>
              <a:t>n=124</a:t>
            </a:r>
            <a:r>
              <a:rPr lang="en-US" altLang="ja-JP" sz="1200" dirty="0">
                <a:latin typeface="+mj-ea"/>
                <a:ea typeface="+mj-ea"/>
              </a:rPr>
              <a:t>】</a:t>
            </a:r>
          </a:p>
          <a:p>
            <a:endParaRPr lang="ja-JP" altLang="en-US" sz="1100" dirty="0"/>
          </a:p>
        </p:txBody>
      </p:sp>
      <p:sp>
        <p:nvSpPr>
          <p:cNvPr id="2" name="テキスト ボックス 1">
            <a:extLst>
              <a:ext uri="{FF2B5EF4-FFF2-40B4-BE49-F238E27FC236}">
                <a16:creationId xmlns:a16="http://schemas.microsoft.com/office/drawing/2014/main" id="{F122F021-3C2B-4A1B-B42B-5C87EE45BE60}"/>
              </a:ext>
            </a:extLst>
          </p:cNvPr>
          <p:cNvSpPr txBox="1"/>
          <p:nvPr/>
        </p:nvSpPr>
        <p:spPr>
          <a:xfrm>
            <a:off x="465767" y="6174729"/>
            <a:ext cx="4978535" cy="461665"/>
          </a:xfrm>
          <a:prstGeom prst="rect">
            <a:avLst/>
          </a:prstGeom>
          <a:noFill/>
        </p:spPr>
        <p:txBody>
          <a:bodyPr wrap="square" rtlCol="0">
            <a:spAutoFit/>
          </a:bodyPr>
          <a:lstStyle/>
          <a:p>
            <a:r>
              <a:rPr kumimoji="1" lang="en-US" altLang="ja-JP" sz="1200" dirty="0"/>
              <a:t>※</a:t>
            </a:r>
            <a:r>
              <a:rPr kumimoji="1" lang="ja-JP" altLang="en-US" sz="1200" dirty="0"/>
              <a:t>１：例）国民健康保険・被用者保険など</a:t>
            </a:r>
            <a:endParaRPr kumimoji="1" lang="en-US" altLang="ja-JP" sz="1200" dirty="0"/>
          </a:p>
          <a:p>
            <a:r>
              <a:rPr kumimoji="1" lang="en-US" altLang="ja-JP" sz="1200" dirty="0"/>
              <a:t>※</a:t>
            </a:r>
            <a:r>
              <a:rPr kumimoji="1" lang="ja-JP" altLang="en-US" sz="1200" dirty="0"/>
              <a:t>２：例）海外旅行保険など</a:t>
            </a:r>
          </a:p>
        </p:txBody>
      </p:sp>
      <p:sp>
        <p:nvSpPr>
          <p:cNvPr id="11" name="スライド番号プレースホルダ 10">
            <a:extLst>
              <a:ext uri="{FF2B5EF4-FFF2-40B4-BE49-F238E27FC236}">
                <a16:creationId xmlns:a16="http://schemas.microsoft.com/office/drawing/2014/main" id="{EF6495D1-D018-4606-BA2D-69658F3C0E82}"/>
              </a:ext>
            </a:extLst>
          </p:cNvPr>
          <p:cNvSpPr>
            <a:spLocks noGrp="1"/>
          </p:cNvSpPr>
          <p:nvPr>
            <p:ph type="sldNum" sz="quarter" idx="12"/>
          </p:nvPr>
        </p:nvSpPr>
        <p:spPr>
          <a:xfrm>
            <a:off x="7086600" y="6492875"/>
            <a:ext cx="2057400" cy="365125"/>
          </a:xfrm>
        </p:spPr>
        <p:txBody>
          <a:bodyPr/>
          <a:lstStyle/>
          <a:p>
            <a:fld id="{73FD58CE-C183-4EA5-9193-BF140682B6D5}" type="slidenum">
              <a:rPr kumimoji="1" lang="ja-JP" altLang="en-US" sz="2000" smtClean="0"/>
              <a:pPr/>
              <a:t>8</a:t>
            </a:fld>
            <a:endParaRPr kumimoji="1" lang="ja-JP" altLang="en-US" sz="2000" dirty="0"/>
          </a:p>
        </p:txBody>
      </p:sp>
    </p:spTree>
    <p:extLst>
      <p:ext uri="{BB962C8B-B14F-4D97-AF65-F5344CB8AC3E}">
        <p14:creationId xmlns:p14="http://schemas.microsoft.com/office/powerpoint/2010/main" val="22579093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a:extLst>
              <a:ext uri="{FF2B5EF4-FFF2-40B4-BE49-F238E27FC236}">
                <a16:creationId xmlns:a16="http://schemas.microsoft.com/office/drawing/2014/main" id="{0F3F3B7A-67BD-45B4-B3A1-14AB6745CA3D}"/>
              </a:ext>
            </a:extLst>
          </p:cNvPr>
          <p:cNvSpPr/>
          <p:nvPr/>
        </p:nvSpPr>
        <p:spPr>
          <a:xfrm>
            <a:off x="0" y="664368"/>
            <a:ext cx="9243754" cy="587613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400" dirty="0">
                <a:solidFill>
                  <a:schemeClr val="tx1"/>
                </a:solidFill>
                <a:latin typeface="メイリオ" panose="020B0604030504040204" pitchFamily="50" charset="-128"/>
                <a:ea typeface="メイリオ" panose="020B0604030504040204" pitchFamily="50" charset="-128"/>
              </a:rPr>
              <a:t>　　</a:t>
            </a:r>
            <a:endParaRPr lang="en-US" altLang="ja-JP" sz="1400" dirty="0">
              <a:solidFill>
                <a:schemeClr val="tx1"/>
              </a:solidFill>
              <a:latin typeface="メイリオ" panose="020B0604030504040204" pitchFamily="50" charset="-128"/>
              <a:ea typeface="メイリオ" panose="020B0604030504040204" pitchFamily="50" charset="-128"/>
            </a:endParaRPr>
          </a:p>
          <a:p>
            <a:r>
              <a:rPr lang="ja-JP" altLang="en-US" sz="1400" dirty="0">
                <a:solidFill>
                  <a:schemeClr val="tx1"/>
                </a:solidFill>
                <a:latin typeface="メイリオ" panose="020B0604030504040204" pitchFamily="50" charset="-128"/>
                <a:ea typeface="メイリオ" panose="020B0604030504040204" pitchFamily="50" charset="-128"/>
              </a:rPr>
              <a:t>　</a:t>
            </a:r>
            <a:endParaRPr lang="en-US" altLang="ja-JP" sz="1400" dirty="0">
              <a:solidFill>
                <a:schemeClr val="tx1"/>
              </a:solidFill>
              <a:latin typeface="メイリオ" panose="020B0604030504040204" pitchFamily="50" charset="-128"/>
              <a:ea typeface="メイリオ" panose="020B0604030504040204" pitchFamily="50" charset="-128"/>
            </a:endParaRPr>
          </a:p>
          <a:p>
            <a:endParaRPr lang="en-US" altLang="ja-JP" sz="1400" dirty="0">
              <a:solidFill>
                <a:schemeClr val="tx1"/>
              </a:solidFill>
              <a:latin typeface="メイリオ" panose="020B0604030504040204" pitchFamily="50" charset="-128"/>
              <a:ea typeface="メイリオ" panose="020B0604030504040204" pitchFamily="50" charset="-128"/>
            </a:endParaRPr>
          </a:p>
          <a:p>
            <a:pPr>
              <a:lnSpc>
                <a:spcPct val="150000"/>
              </a:lnSpc>
            </a:pPr>
            <a:r>
              <a:rPr lang="ja-JP" altLang="en-US" sz="1400" dirty="0">
                <a:solidFill>
                  <a:schemeClr val="tx1"/>
                </a:solidFill>
                <a:latin typeface="メイリオ" panose="020B0604030504040204" pitchFamily="50" charset="-128"/>
                <a:ea typeface="メイリオ" panose="020B0604030504040204" pitchFamily="50" charset="-128"/>
              </a:rPr>
              <a:t>　</a:t>
            </a:r>
            <a:endParaRPr lang="ja-JP" altLang="en-US" sz="1400" dirty="0">
              <a:solidFill>
                <a:schemeClr val="tx1"/>
              </a:solidFill>
              <a:effectLst/>
              <a:latin typeface="メイリオ" panose="020B0604030504040204" pitchFamily="50" charset="-128"/>
              <a:ea typeface="メイリオ" panose="020B0604030504040204" pitchFamily="50" charset="-128"/>
            </a:endParaRPr>
          </a:p>
        </p:txBody>
      </p:sp>
      <p:sp>
        <p:nvSpPr>
          <p:cNvPr id="4" name="正方形/長方形 3">
            <a:extLst>
              <a:ext uri="{FF2B5EF4-FFF2-40B4-BE49-F238E27FC236}">
                <a16:creationId xmlns:a16="http://schemas.microsoft.com/office/drawing/2014/main" id="{F89EFA9E-E5F0-435C-80A9-117544228A48}"/>
              </a:ext>
            </a:extLst>
          </p:cNvPr>
          <p:cNvSpPr/>
          <p:nvPr/>
        </p:nvSpPr>
        <p:spPr>
          <a:xfrm>
            <a:off x="0" y="-1"/>
            <a:ext cx="9144000" cy="66436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 name="正方形/長方形 6">
            <a:extLst>
              <a:ext uri="{FF2B5EF4-FFF2-40B4-BE49-F238E27FC236}">
                <a16:creationId xmlns:a16="http://schemas.microsoft.com/office/drawing/2014/main" id="{6DFB86C5-76CB-41F9-BF51-74191C2A378A}"/>
              </a:ext>
            </a:extLst>
          </p:cNvPr>
          <p:cNvSpPr/>
          <p:nvPr/>
        </p:nvSpPr>
        <p:spPr>
          <a:xfrm>
            <a:off x="238125" y="200025"/>
            <a:ext cx="7143750" cy="4452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400" b="1" dirty="0">
                <a:latin typeface="メイリオ" panose="020B0604030504040204" pitchFamily="50" charset="-128"/>
                <a:ea typeface="メイリオ" panose="020B0604030504040204" pitchFamily="50" charset="-128"/>
              </a:rPr>
              <a:t>アンケート調査　調査結果</a:t>
            </a:r>
            <a:endParaRPr kumimoji="1" lang="en-US" altLang="ja-JP" sz="2400" b="1" dirty="0">
              <a:latin typeface="メイリオ" panose="020B0604030504040204" pitchFamily="50" charset="-128"/>
              <a:ea typeface="メイリオ" panose="020B0604030504040204" pitchFamily="50" charset="-128"/>
            </a:endParaRPr>
          </a:p>
        </p:txBody>
      </p:sp>
      <p:graphicFrame>
        <p:nvGraphicFramePr>
          <p:cNvPr id="3" name="表 2"/>
          <p:cNvGraphicFramePr>
            <a:graphicFrameLocks noGrp="1"/>
          </p:cNvGraphicFramePr>
          <p:nvPr>
            <p:extLst>
              <p:ext uri="{D42A27DB-BD31-4B8C-83A1-F6EECF244321}">
                <p14:modId xmlns:p14="http://schemas.microsoft.com/office/powerpoint/2010/main" val="3020773934"/>
              </p:ext>
            </p:extLst>
          </p:nvPr>
        </p:nvGraphicFramePr>
        <p:xfrm>
          <a:off x="739894" y="1883187"/>
          <a:ext cx="7763966" cy="3788738"/>
        </p:xfrm>
        <a:graphic>
          <a:graphicData uri="http://schemas.openxmlformats.org/drawingml/2006/table">
            <a:tbl>
              <a:tblPr firstRow="1" firstCol="1" bandRow="1">
                <a:tableStyleId>{5C22544A-7EE6-4342-B048-85BDC9FD1C3A}</a:tableStyleId>
              </a:tblPr>
              <a:tblGrid>
                <a:gridCol w="1839429">
                  <a:extLst>
                    <a:ext uri="{9D8B030D-6E8A-4147-A177-3AD203B41FA5}">
                      <a16:colId xmlns:a16="http://schemas.microsoft.com/office/drawing/2014/main" val="1639891918"/>
                    </a:ext>
                  </a:extLst>
                </a:gridCol>
                <a:gridCol w="1384380">
                  <a:extLst>
                    <a:ext uri="{9D8B030D-6E8A-4147-A177-3AD203B41FA5}">
                      <a16:colId xmlns:a16="http://schemas.microsoft.com/office/drawing/2014/main" val="1275664398"/>
                    </a:ext>
                  </a:extLst>
                </a:gridCol>
                <a:gridCol w="1376730">
                  <a:extLst>
                    <a:ext uri="{9D8B030D-6E8A-4147-A177-3AD203B41FA5}">
                      <a16:colId xmlns:a16="http://schemas.microsoft.com/office/drawing/2014/main" val="2462203248"/>
                    </a:ext>
                  </a:extLst>
                </a:gridCol>
                <a:gridCol w="1295259">
                  <a:extLst>
                    <a:ext uri="{9D8B030D-6E8A-4147-A177-3AD203B41FA5}">
                      <a16:colId xmlns:a16="http://schemas.microsoft.com/office/drawing/2014/main" val="1918576457"/>
                    </a:ext>
                  </a:extLst>
                </a:gridCol>
                <a:gridCol w="956345">
                  <a:extLst>
                    <a:ext uri="{9D8B030D-6E8A-4147-A177-3AD203B41FA5}">
                      <a16:colId xmlns:a16="http://schemas.microsoft.com/office/drawing/2014/main" val="462146339"/>
                    </a:ext>
                  </a:extLst>
                </a:gridCol>
                <a:gridCol w="911823">
                  <a:extLst>
                    <a:ext uri="{9D8B030D-6E8A-4147-A177-3AD203B41FA5}">
                      <a16:colId xmlns:a16="http://schemas.microsoft.com/office/drawing/2014/main" val="2726820410"/>
                    </a:ext>
                  </a:extLst>
                </a:gridCol>
              </a:tblGrid>
              <a:tr h="913277">
                <a:tc>
                  <a:txBody>
                    <a:bodyPr/>
                    <a:lstStyle/>
                    <a:p>
                      <a:pPr algn="ctr">
                        <a:spcAft>
                          <a:spcPts val="0"/>
                        </a:spcAft>
                      </a:pPr>
                      <a:r>
                        <a:rPr lang="en-US" altLang="ja-JP" sz="1050" kern="100" dirty="0">
                          <a:effectLst/>
                          <a:latin typeface="メイリオ" pitchFamily="50" charset="-128"/>
                          <a:ea typeface="メイリオ" pitchFamily="50" charset="-128"/>
                        </a:rPr>
                        <a:t>                                                                                                                                                                           </a:t>
                      </a:r>
                      <a:endParaRPr lang="ja-JP" sz="140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ctr">
                        <a:spcAft>
                          <a:spcPts val="0"/>
                        </a:spcAft>
                      </a:pPr>
                      <a:r>
                        <a:rPr lang="ja-JP" altLang="en-US" sz="1200" kern="100" dirty="0">
                          <a:effectLst/>
                          <a:latin typeface="メイリオ" pitchFamily="50" charset="-128"/>
                          <a:ea typeface="メイリオ" pitchFamily="50" charset="-128"/>
                          <a:cs typeface="Times New Roman" panose="02020603050405020304" pitchFamily="18" charset="0"/>
                        </a:rPr>
                        <a:t>外国人患者</a:t>
                      </a:r>
                      <a:endParaRPr lang="en-US" altLang="ja-JP" sz="120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ctr">
                        <a:spcAft>
                          <a:spcPts val="0"/>
                        </a:spcAft>
                      </a:pPr>
                      <a:r>
                        <a:rPr lang="ja-JP" altLang="en-US" sz="1200" kern="100" dirty="0">
                          <a:effectLst/>
                          <a:latin typeface="メイリオ" pitchFamily="50" charset="-128"/>
                          <a:ea typeface="メイリオ" pitchFamily="50" charset="-128"/>
                          <a:cs typeface="Times New Roman" panose="02020603050405020304" pitchFamily="18" charset="0"/>
                        </a:rPr>
                        <a:t>内 在留外国人</a:t>
                      </a:r>
                      <a:endParaRPr lang="ja-JP" sz="120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ctr">
                        <a:spcAft>
                          <a:spcPts val="0"/>
                        </a:spcAft>
                      </a:pPr>
                      <a:r>
                        <a:rPr lang="ja-JP" altLang="en-US" sz="1200" kern="100" dirty="0">
                          <a:effectLst/>
                          <a:latin typeface="メイリオ" pitchFamily="50" charset="-128"/>
                          <a:ea typeface="メイリオ" pitchFamily="50" charset="-128"/>
                          <a:cs typeface="Times New Roman" panose="02020603050405020304" pitchFamily="18" charset="0"/>
                        </a:rPr>
                        <a:t>内 訪日外国人</a:t>
                      </a:r>
                      <a:endParaRPr lang="ja-JP" sz="120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ctr">
                        <a:spcAft>
                          <a:spcPts val="0"/>
                        </a:spcAft>
                      </a:pPr>
                      <a:r>
                        <a:rPr lang="ja-JP" altLang="en-US" sz="1000" kern="100" dirty="0">
                          <a:effectLst/>
                          <a:latin typeface="メイリオ" pitchFamily="50" charset="-128"/>
                          <a:ea typeface="メイリオ" pitchFamily="50" charset="-128"/>
                          <a:cs typeface="Times New Roman" panose="02020603050405020304" pitchFamily="18" charset="0"/>
                        </a:rPr>
                        <a:t>（参考）</a:t>
                      </a:r>
                    </a:p>
                    <a:p>
                      <a:pPr algn="ctr">
                        <a:spcAft>
                          <a:spcPts val="0"/>
                        </a:spcAft>
                      </a:pPr>
                      <a:r>
                        <a:rPr lang="ja-JP" altLang="en-US" sz="1000" kern="100" dirty="0">
                          <a:effectLst/>
                          <a:latin typeface="メイリオ" pitchFamily="50" charset="-128"/>
                          <a:ea typeface="メイリオ" pitchFamily="50" charset="-128"/>
                          <a:cs typeface="Times New Roman" panose="02020603050405020304" pitchFamily="18" charset="0"/>
                        </a:rPr>
                        <a:t>日本人患者＋</a:t>
                      </a:r>
                      <a:endParaRPr lang="en-US" altLang="ja-JP" sz="1000" kern="100" dirty="0">
                        <a:effectLst/>
                        <a:latin typeface="メイリオ" pitchFamily="50" charset="-128"/>
                        <a:ea typeface="メイリオ" pitchFamily="50" charset="-128"/>
                        <a:cs typeface="Times New Roman" panose="02020603050405020304" pitchFamily="18" charset="0"/>
                      </a:endParaRPr>
                    </a:p>
                    <a:p>
                      <a:pPr algn="ctr">
                        <a:spcAft>
                          <a:spcPts val="0"/>
                        </a:spcAft>
                      </a:pPr>
                      <a:r>
                        <a:rPr lang="ja-JP" altLang="en-US" sz="1000" kern="100" dirty="0">
                          <a:effectLst/>
                          <a:latin typeface="メイリオ" pitchFamily="50" charset="-128"/>
                          <a:ea typeface="メイリオ" pitchFamily="50" charset="-128"/>
                          <a:cs typeface="Times New Roman" panose="02020603050405020304" pitchFamily="18" charset="0"/>
                        </a:rPr>
                        <a:t>外国人患者</a:t>
                      </a:r>
                      <a:endParaRPr lang="en-US" altLang="ja-JP" sz="100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solidFill>
                      <a:schemeClr val="accent5">
                        <a:lumMod val="60000"/>
                        <a:lumOff val="40000"/>
                      </a:schemeClr>
                    </a:solidFill>
                  </a:tcPr>
                </a:tc>
                <a:tc>
                  <a:txBody>
                    <a:bodyPr/>
                    <a:lstStyle/>
                    <a:p>
                      <a:pPr algn="ctr">
                        <a:spcAft>
                          <a:spcPts val="0"/>
                        </a:spcAft>
                      </a:pPr>
                      <a:r>
                        <a:rPr lang="ja-JP" altLang="en-US" sz="1000" kern="100" dirty="0">
                          <a:effectLst/>
                          <a:latin typeface="メイリオ" pitchFamily="50" charset="-128"/>
                          <a:ea typeface="メイリオ" pitchFamily="50" charset="-128"/>
                          <a:cs typeface="Times New Roman" panose="02020603050405020304" pitchFamily="18" charset="0"/>
                        </a:rPr>
                        <a:t>（参考）</a:t>
                      </a:r>
                      <a:endParaRPr lang="en-US" altLang="ja-JP" sz="1000" kern="100" dirty="0">
                        <a:effectLst/>
                        <a:latin typeface="メイリオ" pitchFamily="50" charset="-128"/>
                        <a:ea typeface="メイリオ" pitchFamily="50" charset="-128"/>
                        <a:cs typeface="Times New Roman" panose="02020603050405020304" pitchFamily="18" charset="0"/>
                      </a:endParaRPr>
                    </a:p>
                    <a:p>
                      <a:pPr algn="ctr">
                        <a:spcAft>
                          <a:spcPts val="0"/>
                        </a:spcAft>
                      </a:pPr>
                      <a:r>
                        <a:rPr lang="ja-JP" altLang="en-US" sz="1000" kern="100" dirty="0">
                          <a:effectLst/>
                          <a:latin typeface="メイリオ" pitchFamily="50" charset="-128"/>
                          <a:ea typeface="メイリオ" pitchFamily="50" charset="-128"/>
                          <a:cs typeface="Times New Roman" panose="02020603050405020304" pitchFamily="18" charset="0"/>
                        </a:rPr>
                        <a:t>調査回収件数</a:t>
                      </a:r>
                      <a:endParaRPr lang="en-US" altLang="ja-JP" sz="100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solidFill>
                      <a:schemeClr val="accent5">
                        <a:lumMod val="60000"/>
                        <a:lumOff val="40000"/>
                      </a:schemeClr>
                    </a:solidFill>
                  </a:tcPr>
                </a:tc>
                <a:extLst>
                  <a:ext uri="{0D108BD9-81ED-4DB2-BD59-A6C34878D82A}">
                    <a16:rowId xmlns:a16="http://schemas.microsoft.com/office/drawing/2014/main" val="2740508392"/>
                  </a:ext>
                </a:extLst>
              </a:tr>
              <a:tr h="958487">
                <a:tc>
                  <a:txBody>
                    <a:bodyPr/>
                    <a:lstStyle/>
                    <a:p>
                      <a:pPr algn="ctr">
                        <a:spcAft>
                          <a:spcPts val="0"/>
                        </a:spcAft>
                      </a:pPr>
                      <a:r>
                        <a:rPr lang="en-US" altLang="ja-JP" sz="1200" kern="100" dirty="0">
                          <a:effectLst/>
                          <a:latin typeface="メイリオ" pitchFamily="50" charset="-128"/>
                          <a:ea typeface="メイリオ" pitchFamily="50" charset="-128"/>
                        </a:rPr>
                        <a:t>                                                                                                                                                             </a:t>
                      </a:r>
                      <a:r>
                        <a:rPr lang="ja-JP" altLang="en-US" sz="1200" kern="100" dirty="0">
                          <a:effectLst/>
                          <a:latin typeface="メイリオ" pitchFamily="50" charset="-128"/>
                          <a:ea typeface="メイリオ" pitchFamily="50" charset="-128"/>
                        </a:rPr>
                        <a:t>未収金発生医療機関</a:t>
                      </a:r>
                      <a:endParaRPr lang="ja-JP" sz="120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tc>
                <a:tc>
                  <a:txBody>
                    <a:bodyPr/>
                    <a:lstStyle/>
                    <a:p>
                      <a:pPr algn="r">
                        <a:spcAft>
                          <a:spcPts val="0"/>
                        </a:spcAft>
                      </a:pPr>
                      <a:r>
                        <a:rPr lang="en-US" altLang="ja-JP" sz="2000" kern="100" dirty="0">
                          <a:effectLst/>
                          <a:latin typeface="+mn-lt"/>
                          <a:ea typeface="ＭＳ ゴシック" panose="020B0609070205080204" pitchFamily="49" charset="-128"/>
                          <a:cs typeface="Calibri" panose="020F0502020204030204" pitchFamily="34" charset="0"/>
                        </a:rPr>
                        <a:t>51</a:t>
                      </a:r>
                      <a:r>
                        <a:rPr lang="ja-JP" altLang="en-US" sz="1600" kern="100" dirty="0">
                          <a:effectLst/>
                          <a:latin typeface="+mn-lt"/>
                          <a:ea typeface="ＭＳ ゴシック" panose="020B0609070205080204" pitchFamily="49" charset="-128"/>
                          <a:cs typeface="Calibri" panose="020F0502020204030204" pitchFamily="34" charset="0"/>
                        </a:rPr>
                        <a:t>医療機関</a:t>
                      </a:r>
                      <a:endParaRPr lang="en-US" altLang="ja-JP" sz="1600" kern="100" dirty="0">
                        <a:effectLst/>
                        <a:latin typeface="+mn-lt"/>
                        <a:ea typeface="ＭＳ ゴシック" panose="020B0609070205080204" pitchFamily="49" charset="-128"/>
                        <a:cs typeface="Calibri" panose="020F0502020204030204" pitchFamily="34" charset="0"/>
                      </a:endParaRPr>
                    </a:p>
                    <a:p>
                      <a:pPr algn="r">
                        <a:spcAft>
                          <a:spcPts val="0"/>
                        </a:spcAft>
                      </a:pPr>
                      <a:r>
                        <a:rPr lang="ja-JP" altLang="en-US" sz="1600" kern="100" dirty="0">
                          <a:effectLst/>
                          <a:latin typeface="+mn-lt"/>
                          <a:ea typeface="ＭＳ ゴシック" panose="020B0609070205080204" pitchFamily="49" charset="-128"/>
                          <a:cs typeface="Calibri" panose="020F0502020204030204" pitchFamily="34" charset="0"/>
                        </a:rPr>
                        <a:t>（</a:t>
                      </a:r>
                      <a:r>
                        <a:rPr lang="en-US" altLang="ja-JP" sz="1600" kern="100" dirty="0">
                          <a:effectLst/>
                          <a:latin typeface="+mn-lt"/>
                          <a:ea typeface="ＭＳ ゴシック" panose="020B0609070205080204" pitchFamily="49" charset="-128"/>
                          <a:cs typeface="Calibri" panose="020F0502020204030204" pitchFamily="34" charset="0"/>
                        </a:rPr>
                        <a:t>17.9</a:t>
                      </a:r>
                      <a:r>
                        <a:rPr lang="ja-JP" altLang="en-US" sz="1600" kern="100" dirty="0">
                          <a:effectLst/>
                          <a:latin typeface="+mn-lt"/>
                          <a:ea typeface="ＭＳ ゴシック" panose="020B0609070205080204" pitchFamily="49" charset="-128"/>
                          <a:cs typeface="Calibri" panose="020F0502020204030204" pitchFamily="34" charset="0"/>
                        </a:rPr>
                        <a:t>％）</a:t>
                      </a:r>
                      <a:endParaRPr lang="ja-JP" sz="2000" kern="100" dirty="0">
                        <a:effectLst/>
                        <a:latin typeface="+mn-lt"/>
                        <a:ea typeface="ＭＳ ゴシック" panose="020B0609070205080204" pitchFamily="49" charset="-128"/>
                        <a:cs typeface="Calibri" panose="020F0502020204030204" pitchFamily="34" charset="0"/>
                      </a:endParaRPr>
                    </a:p>
                  </a:txBody>
                  <a:tcPr marL="68580" marR="68580" marT="0" marB="0" anchor="ctr"/>
                </a:tc>
                <a:tc>
                  <a:txBody>
                    <a:bodyPr/>
                    <a:lstStyle/>
                    <a:p>
                      <a:pPr algn="r">
                        <a:spcAft>
                          <a:spcPts val="0"/>
                        </a:spcAft>
                      </a:pPr>
                      <a:r>
                        <a:rPr lang="en-US" altLang="ja-JP" sz="2000" kern="100" dirty="0">
                          <a:effectLst/>
                          <a:latin typeface="+mn-lt"/>
                          <a:ea typeface="ＭＳ ゴシック" panose="020B0609070205080204" pitchFamily="49" charset="-128"/>
                          <a:cs typeface="Calibri" panose="020F0502020204030204" pitchFamily="34" charset="0"/>
                        </a:rPr>
                        <a:t>47</a:t>
                      </a:r>
                      <a:r>
                        <a:rPr lang="ja-JP" altLang="en-US" sz="1600" kern="100" dirty="0">
                          <a:effectLst/>
                          <a:latin typeface="+mn-lt"/>
                          <a:ea typeface="ＭＳ ゴシック" panose="020B0609070205080204" pitchFamily="49" charset="-128"/>
                          <a:cs typeface="Calibri" panose="020F0502020204030204" pitchFamily="34" charset="0"/>
                        </a:rPr>
                        <a:t>医療機関</a:t>
                      </a:r>
                      <a:endParaRPr lang="en-US" altLang="ja-JP" sz="1600" kern="100" dirty="0">
                        <a:effectLst/>
                        <a:latin typeface="+mn-lt"/>
                        <a:ea typeface="ＭＳ ゴシック" panose="020B0609070205080204" pitchFamily="49" charset="-128"/>
                        <a:cs typeface="Calibri" panose="020F0502020204030204" pitchFamily="34" charset="0"/>
                      </a:endParaRPr>
                    </a:p>
                    <a:p>
                      <a:pPr algn="r">
                        <a:spcAft>
                          <a:spcPts val="0"/>
                        </a:spcAft>
                      </a:pPr>
                      <a:r>
                        <a:rPr lang="ja-JP" altLang="en-US" sz="1600" kern="100" dirty="0">
                          <a:effectLst/>
                          <a:latin typeface="+mn-lt"/>
                          <a:ea typeface="ＭＳ ゴシック" panose="020B0609070205080204" pitchFamily="49" charset="-128"/>
                          <a:cs typeface="Calibri" panose="020F0502020204030204" pitchFamily="34" charset="0"/>
                        </a:rPr>
                        <a:t>（</a:t>
                      </a:r>
                      <a:r>
                        <a:rPr lang="en-US" altLang="ja-JP" sz="1600" kern="100" dirty="0">
                          <a:effectLst/>
                          <a:latin typeface="+mn-lt"/>
                          <a:ea typeface="ＭＳ ゴシック" panose="020B0609070205080204" pitchFamily="49" charset="-128"/>
                          <a:cs typeface="Calibri" panose="020F0502020204030204" pitchFamily="34" charset="0"/>
                        </a:rPr>
                        <a:t>16.5</a:t>
                      </a:r>
                      <a:r>
                        <a:rPr lang="ja-JP" altLang="en-US" sz="1600" kern="100" dirty="0">
                          <a:effectLst/>
                          <a:latin typeface="+mn-lt"/>
                          <a:ea typeface="ＭＳ ゴシック" panose="020B0609070205080204" pitchFamily="49" charset="-128"/>
                          <a:cs typeface="Calibri" panose="020F0502020204030204" pitchFamily="34" charset="0"/>
                        </a:rPr>
                        <a:t>％）</a:t>
                      </a:r>
                      <a:endParaRPr lang="ja-JP" sz="2000" kern="100" dirty="0">
                        <a:effectLst/>
                        <a:latin typeface="+mn-lt"/>
                        <a:ea typeface="ＭＳ ゴシック" panose="020B0609070205080204" pitchFamily="49" charset="-128"/>
                        <a:cs typeface="Calibri" panose="020F0502020204030204" pitchFamily="34" charset="0"/>
                      </a:endParaRPr>
                    </a:p>
                  </a:txBody>
                  <a:tcPr marL="68580" marR="68580" marT="0" marB="0" anchor="ctr"/>
                </a:tc>
                <a:tc>
                  <a:txBody>
                    <a:bodyPr/>
                    <a:lstStyle/>
                    <a:p>
                      <a:pPr algn="r">
                        <a:spcAft>
                          <a:spcPts val="0"/>
                        </a:spcAft>
                      </a:pPr>
                      <a:r>
                        <a:rPr lang="en-US" altLang="ja-JP" sz="2000" kern="100" dirty="0">
                          <a:effectLst/>
                          <a:latin typeface="+mn-lt"/>
                          <a:ea typeface="ＭＳ ゴシック" panose="020B0609070205080204" pitchFamily="49" charset="-128"/>
                          <a:cs typeface="Calibri" panose="020F0502020204030204" pitchFamily="34" charset="0"/>
                        </a:rPr>
                        <a:t>25</a:t>
                      </a:r>
                      <a:r>
                        <a:rPr lang="ja-JP" altLang="en-US" sz="1600" kern="100" dirty="0">
                          <a:effectLst/>
                          <a:latin typeface="+mn-lt"/>
                          <a:ea typeface="ＭＳ ゴシック" panose="020B0609070205080204" pitchFamily="49" charset="-128"/>
                          <a:cs typeface="Calibri" panose="020F0502020204030204" pitchFamily="34" charset="0"/>
                        </a:rPr>
                        <a:t>医療機関</a:t>
                      </a:r>
                      <a:endParaRPr lang="en-US" altLang="ja-JP" sz="1600" kern="100" dirty="0">
                        <a:effectLst/>
                        <a:latin typeface="+mn-lt"/>
                        <a:ea typeface="ＭＳ ゴシック" panose="020B0609070205080204" pitchFamily="49" charset="-128"/>
                        <a:cs typeface="Calibri" panose="020F0502020204030204" pitchFamily="34" charset="0"/>
                      </a:endParaRPr>
                    </a:p>
                    <a:p>
                      <a:pPr algn="r">
                        <a:spcAft>
                          <a:spcPts val="0"/>
                        </a:spcAft>
                      </a:pPr>
                      <a:r>
                        <a:rPr lang="ja-JP" altLang="en-US" sz="1600" kern="100" dirty="0">
                          <a:effectLst/>
                          <a:latin typeface="+mn-lt"/>
                          <a:ea typeface="ＭＳ ゴシック" panose="020B0609070205080204" pitchFamily="49" charset="-128"/>
                          <a:cs typeface="Calibri" panose="020F0502020204030204" pitchFamily="34" charset="0"/>
                        </a:rPr>
                        <a:t>（</a:t>
                      </a:r>
                      <a:r>
                        <a:rPr lang="en-US" altLang="ja-JP" sz="1600" kern="100" dirty="0">
                          <a:effectLst/>
                          <a:latin typeface="+mn-lt"/>
                          <a:ea typeface="ＭＳ ゴシック" panose="020B0609070205080204" pitchFamily="49" charset="-128"/>
                          <a:cs typeface="Calibri" panose="020F0502020204030204" pitchFamily="34" charset="0"/>
                        </a:rPr>
                        <a:t>8.8</a:t>
                      </a:r>
                      <a:r>
                        <a:rPr lang="ja-JP" altLang="en-US" sz="1600" kern="100" dirty="0">
                          <a:effectLst/>
                          <a:latin typeface="+mn-lt"/>
                          <a:ea typeface="ＭＳ ゴシック" panose="020B0609070205080204" pitchFamily="49" charset="-128"/>
                          <a:cs typeface="Calibri" panose="020F0502020204030204" pitchFamily="34" charset="0"/>
                        </a:rPr>
                        <a:t>％）</a:t>
                      </a:r>
                      <a:endParaRPr lang="ja-JP" sz="1600" kern="100" dirty="0">
                        <a:effectLst/>
                        <a:latin typeface="+mn-lt"/>
                        <a:ea typeface="ＭＳ ゴシック" panose="020B0609070205080204" pitchFamily="49" charset="-128"/>
                        <a:cs typeface="Calibri" panose="020F0502020204030204" pitchFamily="34" charset="0"/>
                      </a:endParaRPr>
                    </a:p>
                  </a:txBody>
                  <a:tcPr marL="68580" marR="68580" marT="0" marB="0" anchor="ctr"/>
                </a:tc>
                <a:tc>
                  <a:txBody>
                    <a:bodyPr/>
                    <a:lstStyle/>
                    <a:p>
                      <a:pPr algn="r">
                        <a:spcAft>
                          <a:spcPts val="0"/>
                        </a:spcAft>
                      </a:pPr>
                      <a:r>
                        <a:rPr lang="en-US" altLang="ja-JP" sz="1000" kern="100" dirty="0">
                          <a:effectLst/>
                          <a:latin typeface="メイリオ" panose="020B0604030504040204" pitchFamily="50" charset="-128"/>
                          <a:ea typeface="メイリオ" panose="020B0604030504040204" pitchFamily="50" charset="-128"/>
                          <a:cs typeface="Calibri" panose="020F0502020204030204" pitchFamily="34" charset="0"/>
                        </a:rPr>
                        <a:t>114</a:t>
                      </a:r>
                      <a:r>
                        <a:rPr lang="ja-JP" altLang="en-US" sz="1000" kern="100" dirty="0">
                          <a:effectLst/>
                          <a:latin typeface="メイリオ" panose="020B0604030504040204" pitchFamily="50" charset="-128"/>
                          <a:ea typeface="メイリオ" panose="020B0604030504040204" pitchFamily="50" charset="-128"/>
                          <a:cs typeface="Calibri" panose="020F0502020204030204" pitchFamily="34" charset="0"/>
                        </a:rPr>
                        <a:t>医療機関</a:t>
                      </a:r>
                      <a:endParaRPr lang="en-US" altLang="ja-JP" sz="1000" kern="100" dirty="0">
                        <a:effectLst/>
                        <a:latin typeface="メイリオ" panose="020B0604030504040204" pitchFamily="50" charset="-128"/>
                        <a:ea typeface="メイリオ" panose="020B0604030504040204" pitchFamily="50" charset="-128"/>
                        <a:cs typeface="Calibri" panose="020F0502020204030204" pitchFamily="34" charset="0"/>
                      </a:endParaRPr>
                    </a:p>
                    <a:p>
                      <a:pPr algn="r">
                        <a:spcAft>
                          <a:spcPts val="0"/>
                        </a:spcAft>
                      </a:pPr>
                      <a:r>
                        <a:rPr lang="ja-JP" altLang="en-US" sz="1000" kern="100" dirty="0">
                          <a:effectLst/>
                          <a:latin typeface="メイリオ" panose="020B0604030504040204" pitchFamily="50" charset="-128"/>
                          <a:ea typeface="メイリオ" panose="020B0604030504040204" pitchFamily="50" charset="-128"/>
                          <a:cs typeface="Calibri" panose="020F0502020204030204" pitchFamily="34" charset="0"/>
                        </a:rPr>
                        <a:t>（</a:t>
                      </a:r>
                      <a:r>
                        <a:rPr lang="en-US" altLang="ja-JP" sz="1000" kern="100" dirty="0">
                          <a:effectLst/>
                          <a:latin typeface="メイリオ" panose="020B0604030504040204" pitchFamily="50" charset="-128"/>
                          <a:ea typeface="メイリオ" panose="020B0604030504040204" pitchFamily="50" charset="-128"/>
                          <a:cs typeface="Calibri" panose="020F0502020204030204" pitchFamily="34" charset="0"/>
                        </a:rPr>
                        <a:t>40.0</a:t>
                      </a:r>
                      <a:r>
                        <a:rPr lang="ja-JP" altLang="en-US" sz="1000" kern="100" dirty="0">
                          <a:effectLst/>
                          <a:latin typeface="メイリオ" panose="020B0604030504040204" pitchFamily="50" charset="-128"/>
                          <a:ea typeface="メイリオ" panose="020B0604030504040204" pitchFamily="50" charset="-128"/>
                          <a:cs typeface="Calibri" panose="020F0502020204030204" pitchFamily="34" charset="0"/>
                        </a:rPr>
                        <a:t>％）</a:t>
                      </a:r>
                      <a:endParaRPr lang="ja-JP" sz="1000" kern="100" dirty="0">
                        <a:effectLst/>
                        <a:latin typeface="メイリオ" panose="020B0604030504040204" pitchFamily="50" charset="-128"/>
                        <a:ea typeface="メイリオ" panose="020B0604030504040204" pitchFamily="50" charset="-128"/>
                        <a:cs typeface="Calibri" panose="020F0502020204030204" pitchFamily="34" charset="0"/>
                      </a:endParaRPr>
                    </a:p>
                  </a:txBody>
                  <a:tcPr marL="68580" marR="68580" marT="0" marB="0" anchor="ctr"/>
                </a:tc>
                <a:tc>
                  <a:txBody>
                    <a:bodyPr/>
                    <a:lstStyle/>
                    <a:p>
                      <a:pPr algn="r">
                        <a:spcAft>
                          <a:spcPts val="0"/>
                        </a:spcAft>
                      </a:pPr>
                      <a:r>
                        <a:rPr lang="en-US" altLang="ja-JP" sz="1000" kern="100" dirty="0">
                          <a:effectLst/>
                          <a:latin typeface="メイリオ" panose="020B0604030504040204" pitchFamily="50" charset="-128"/>
                          <a:ea typeface="メイリオ" panose="020B0604030504040204" pitchFamily="50" charset="-128"/>
                          <a:cs typeface="Calibri" panose="020F0502020204030204" pitchFamily="34" charset="0"/>
                        </a:rPr>
                        <a:t>285</a:t>
                      </a:r>
                      <a:r>
                        <a:rPr lang="ja-JP" altLang="en-US" sz="1000" kern="100" dirty="0">
                          <a:effectLst/>
                          <a:latin typeface="メイリオ" panose="020B0604030504040204" pitchFamily="50" charset="-128"/>
                          <a:ea typeface="メイリオ" panose="020B0604030504040204" pitchFamily="50" charset="-128"/>
                          <a:cs typeface="Calibri" panose="020F0502020204030204" pitchFamily="34" charset="0"/>
                        </a:rPr>
                        <a:t>医療機関</a:t>
                      </a:r>
                      <a:endParaRPr lang="en-US" altLang="ja-JP" sz="1000" kern="100" dirty="0">
                        <a:effectLst/>
                        <a:latin typeface="メイリオ" panose="020B0604030504040204" pitchFamily="50" charset="-128"/>
                        <a:ea typeface="メイリオ" panose="020B0604030504040204" pitchFamily="50" charset="-128"/>
                        <a:cs typeface="Calibri" panose="020F0502020204030204" pitchFamily="34" charset="0"/>
                      </a:endParaRPr>
                    </a:p>
                  </a:txBody>
                  <a:tcPr marL="68580" marR="68580" marT="0" marB="0" anchor="ctr"/>
                </a:tc>
                <a:extLst>
                  <a:ext uri="{0D108BD9-81ED-4DB2-BD59-A6C34878D82A}">
                    <a16:rowId xmlns:a16="http://schemas.microsoft.com/office/drawing/2014/main" val="1591961162"/>
                  </a:ext>
                </a:extLst>
              </a:tr>
              <a:tr h="958487">
                <a:tc>
                  <a:txBody>
                    <a:bodyPr/>
                    <a:lstStyle/>
                    <a:p>
                      <a:pPr algn="l">
                        <a:spcAft>
                          <a:spcPts val="0"/>
                        </a:spcAft>
                      </a:pPr>
                      <a:r>
                        <a:rPr lang="ja-JP" altLang="en-US" sz="1200" kern="100" dirty="0">
                          <a:effectLst/>
                          <a:latin typeface="メイリオ" pitchFamily="50" charset="-128"/>
                          <a:ea typeface="メイリオ" pitchFamily="50" charset="-128"/>
                          <a:cs typeface="Times New Roman" panose="02020603050405020304" pitchFamily="18" charset="0"/>
                        </a:rPr>
                        <a:t>　内　病院</a:t>
                      </a:r>
                      <a:endParaRPr lang="ja-JP" sz="120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solidFill>
                      <a:schemeClr val="accent5">
                        <a:lumMod val="60000"/>
                        <a:lumOff val="40000"/>
                      </a:schemeClr>
                    </a:solidFill>
                  </a:tcPr>
                </a:tc>
                <a:tc>
                  <a:txBody>
                    <a:bodyPr/>
                    <a:lstStyle/>
                    <a:p>
                      <a:pPr algn="r">
                        <a:spcAft>
                          <a:spcPts val="0"/>
                        </a:spcAft>
                      </a:pPr>
                      <a:r>
                        <a:rPr lang="en-US" altLang="ja-JP" sz="2000" kern="100" dirty="0">
                          <a:effectLst/>
                          <a:latin typeface="+mn-lt"/>
                          <a:ea typeface="ＭＳ ゴシック" panose="020B0609070205080204" pitchFamily="49" charset="-128"/>
                          <a:cs typeface="Calibri" panose="020F0502020204030204" pitchFamily="34" charset="0"/>
                        </a:rPr>
                        <a:t>43</a:t>
                      </a:r>
                      <a:r>
                        <a:rPr lang="ja-JP" altLang="en-US" sz="1600" kern="100" dirty="0">
                          <a:effectLst/>
                          <a:latin typeface="+mn-lt"/>
                          <a:ea typeface="ＭＳ ゴシック" panose="020B0609070205080204" pitchFamily="49" charset="-128"/>
                          <a:cs typeface="Calibri" panose="020F0502020204030204" pitchFamily="34" charset="0"/>
                        </a:rPr>
                        <a:t>医療機関</a:t>
                      </a:r>
                      <a:endParaRPr lang="en-US" altLang="ja-JP" sz="1600" kern="100" dirty="0">
                        <a:effectLst/>
                        <a:latin typeface="+mn-lt"/>
                        <a:ea typeface="ＭＳ ゴシック" panose="020B0609070205080204" pitchFamily="49" charset="-128"/>
                        <a:cs typeface="Calibri" panose="020F0502020204030204" pitchFamily="34" charset="0"/>
                      </a:endParaRPr>
                    </a:p>
                    <a:p>
                      <a:pPr algn="r">
                        <a:spcAft>
                          <a:spcPts val="0"/>
                        </a:spcAft>
                      </a:pPr>
                      <a:r>
                        <a:rPr lang="ja-JP" altLang="en-US" sz="1600" kern="100" dirty="0">
                          <a:effectLst/>
                          <a:latin typeface="+mn-lt"/>
                          <a:ea typeface="ＭＳ ゴシック" panose="020B0609070205080204" pitchFamily="49" charset="-128"/>
                          <a:cs typeface="Calibri" panose="020F0502020204030204" pitchFamily="34" charset="0"/>
                        </a:rPr>
                        <a:t>（</a:t>
                      </a:r>
                      <a:r>
                        <a:rPr lang="en-US" altLang="ja-JP" sz="1600" kern="100" dirty="0">
                          <a:effectLst/>
                          <a:latin typeface="+mn-lt"/>
                          <a:ea typeface="ＭＳ ゴシック" panose="020B0609070205080204" pitchFamily="49" charset="-128"/>
                          <a:cs typeface="Calibri" panose="020F0502020204030204" pitchFamily="34" charset="0"/>
                        </a:rPr>
                        <a:t>22.4</a:t>
                      </a:r>
                      <a:r>
                        <a:rPr lang="ja-JP" altLang="en-US" sz="1600" kern="100" dirty="0">
                          <a:effectLst/>
                          <a:latin typeface="+mn-lt"/>
                          <a:ea typeface="ＭＳ ゴシック" panose="020B0609070205080204" pitchFamily="49" charset="-128"/>
                          <a:cs typeface="Calibri" panose="020F0502020204030204" pitchFamily="34" charset="0"/>
                        </a:rPr>
                        <a:t>％）</a:t>
                      </a:r>
                      <a:endParaRPr lang="ja-JP" sz="2000" kern="100" dirty="0">
                        <a:effectLst/>
                        <a:latin typeface="+mn-lt"/>
                        <a:ea typeface="ＭＳ ゴシック" panose="020B0609070205080204" pitchFamily="49" charset="-128"/>
                        <a:cs typeface="Calibri" panose="020F0502020204030204" pitchFamily="34" charset="0"/>
                      </a:endParaRPr>
                    </a:p>
                  </a:txBody>
                  <a:tcPr marL="68580" marR="68580" marT="0" marB="0" anchor="ctr"/>
                </a:tc>
                <a:tc>
                  <a:txBody>
                    <a:bodyPr/>
                    <a:lstStyle/>
                    <a:p>
                      <a:pPr algn="r">
                        <a:spcAft>
                          <a:spcPts val="0"/>
                        </a:spcAft>
                      </a:pPr>
                      <a:r>
                        <a:rPr lang="en-US" altLang="ja-JP" sz="2000" kern="100" dirty="0">
                          <a:effectLst/>
                          <a:latin typeface="+mn-lt"/>
                          <a:ea typeface="ＭＳ ゴシック" panose="020B0609070205080204" pitchFamily="49" charset="-128"/>
                          <a:cs typeface="Calibri" panose="020F0502020204030204" pitchFamily="34" charset="0"/>
                        </a:rPr>
                        <a:t>40</a:t>
                      </a:r>
                      <a:r>
                        <a:rPr lang="ja-JP" altLang="en-US" sz="1600" kern="100" dirty="0">
                          <a:effectLst/>
                          <a:latin typeface="+mn-lt"/>
                          <a:ea typeface="ＭＳ ゴシック" panose="020B0609070205080204" pitchFamily="49" charset="-128"/>
                          <a:cs typeface="Calibri" panose="020F0502020204030204" pitchFamily="34" charset="0"/>
                        </a:rPr>
                        <a:t>医療機関</a:t>
                      </a:r>
                      <a:endParaRPr lang="en-US" altLang="ja-JP" sz="1600" kern="100" dirty="0">
                        <a:effectLst/>
                        <a:latin typeface="+mn-lt"/>
                        <a:ea typeface="ＭＳ ゴシック" panose="020B0609070205080204" pitchFamily="49" charset="-128"/>
                        <a:cs typeface="Calibri" panose="020F0502020204030204" pitchFamily="34" charset="0"/>
                      </a:endParaRPr>
                    </a:p>
                    <a:p>
                      <a:pPr algn="r">
                        <a:spcAft>
                          <a:spcPts val="0"/>
                        </a:spcAft>
                      </a:pPr>
                      <a:r>
                        <a:rPr lang="ja-JP" altLang="en-US" sz="1600" kern="100" dirty="0">
                          <a:effectLst/>
                          <a:latin typeface="+mn-lt"/>
                          <a:ea typeface="ＭＳ ゴシック" panose="020B0609070205080204" pitchFamily="49" charset="-128"/>
                          <a:cs typeface="Calibri" panose="020F0502020204030204" pitchFamily="34" charset="0"/>
                        </a:rPr>
                        <a:t>（</a:t>
                      </a:r>
                      <a:r>
                        <a:rPr lang="en-US" altLang="ja-JP" sz="1600" kern="100" dirty="0">
                          <a:effectLst/>
                          <a:latin typeface="+mn-lt"/>
                          <a:ea typeface="ＭＳ ゴシック" panose="020B0609070205080204" pitchFamily="49" charset="-128"/>
                          <a:cs typeface="Calibri" panose="020F0502020204030204" pitchFamily="34" charset="0"/>
                        </a:rPr>
                        <a:t>20.8</a:t>
                      </a:r>
                      <a:r>
                        <a:rPr lang="ja-JP" altLang="en-US" sz="1600" kern="100" dirty="0">
                          <a:effectLst/>
                          <a:latin typeface="+mn-lt"/>
                          <a:ea typeface="ＭＳ ゴシック" panose="020B0609070205080204" pitchFamily="49" charset="-128"/>
                          <a:cs typeface="Calibri" panose="020F0502020204030204" pitchFamily="34" charset="0"/>
                        </a:rPr>
                        <a:t>％）</a:t>
                      </a:r>
                      <a:endParaRPr lang="ja-JP" sz="2000" kern="100" dirty="0">
                        <a:effectLst/>
                        <a:latin typeface="+mn-lt"/>
                        <a:ea typeface="ＭＳ ゴシック" panose="020B0609070205080204" pitchFamily="49" charset="-128"/>
                        <a:cs typeface="Calibri" panose="020F0502020204030204" pitchFamily="34" charset="0"/>
                      </a:endParaRPr>
                    </a:p>
                  </a:txBody>
                  <a:tcPr marL="68580" marR="68580" marT="0" marB="0" anchor="ctr"/>
                </a:tc>
                <a:tc>
                  <a:txBody>
                    <a:bodyPr/>
                    <a:lstStyle/>
                    <a:p>
                      <a:pPr algn="r">
                        <a:spcAft>
                          <a:spcPts val="0"/>
                        </a:spcAft>
                      </a:pPr>
                      <a:r>
                        <a:rPr lang="en-US" altLang="ja-JP" sz="2000" kern="100" dirty="0">
                          <a:effectLst/>
                          <a:latin typeface="+mn-lt"/>
                          <a:ea typeface="ＭＳ ゴシック" panose="020B0609070205080204" pitchFamily="49" charset="-128"/>
                          <a:cs typeface="Calibri" panose="020F0502020204030204" pitchFamily="34" charset="0"/>
                        </a:rPr>
                        <a:t>18</a:t>
                      </a:r>
                      <a:r>
                        <a:rPr lang="ja-JP" altLang="en-US" sz="1600" kern="100" dirty="0">
                          <a:effectLst/>
                          <a:latin typeface="+mn-lt"/>
                          <a:ea typeface="ＭＳ ゴシック" panose="020B0609070205080204" pitchFamily="49" charset="-128"/>
                          <a:cs typeface="Calibri" panose="020F0502020204030204" pitchFamily="34" charset="0"/>
                        </a:rPr>
                        <a:t>医療機関</a:t>
                      </a:r>
                      <a:endParaRPr lang="en-US" altLang="ja-JP" sz="1600" kern="100" dirty="0">
                        <a:effectLst/>
                        <a:latin typeface="+mn-lt"/>
                        <a:ea typeface="ＭＳ ゴシック" panose="020B0609070205080204" pitchFamily="49" charset="-128"/>
                        <a:cs typeface="Calibri" panose="020F0502020204030204" pitchFamily="34" charset="0"/>
                      </a:endParaRPr>
                    </a:p>
                    <a:p>
                      <a:pPr algn="r">
                        <a:spcAft>
                          <a:spcPts val="0"/>
                        </a:spcAft>
                      </a:pPr>
                      <a:r>
                        <a:rPr lang="ja-JP" altLang="en-US" sz="1600" kern="100" dirty="0">
                          <a:effectLst/>
                          <a:latin typeface="+mn-lt"/>
                          <a:ea typeface="ＭＳ ゴシック" panose="020B0609070205080204" pitchFamily="49" charset="-128"/>
                          <a:cs typeface="Calibri" panose="020F0502020204030204" pitchFamily="34" charset="0"/>
                        </a:rPr>
                        <a:t>（</a:t>
                      </a:r>
                      <a:r>
                        <a:rPr lang="en-US" altLang="ja-JP" sz="1600" kern="100" dirty="0">
                          <a:effectLst/>
                          <a:latin typeface="+mn-lt"/>
                          <a:ea typeface="ＭＳ ゴシック" panose="020B0609070205080204" pitchFamily="49" charset="-128"/>
                          <a:cs typeface="Calibri" panose="020F0502020204030204" pitchFamily="34" charset="0"/>
                        </a:rPr>
                        <a:t>9.4%</a:t>
                      </a:r>
                      <a:r>
                        <a:rPr lang="ja-JP" altLang="en-US" sz="1600" kern="100" dirty="0">
                          <a:effectLst/>
                          <a:latin typeface="+mn-lt"/>
                          <a:ea typeface="ＭＳ ゴシック" panose="020B0609070205080204" pitchFamily="49" charset="-128"/>
                          <a:cs typeface="Calibri" panose="020F0502020204030204" pitchFamily="34" charset="0"/>
                        </a:rPr>
                        <a:t>）</a:t>
                      </a:r>
                      <a:endParaRPr lang="en-US" altLang="ja-JP" sz="1600" kern="100" dirty="0">
                        <a:effectLst/>
                        <a:latin typeface="+mn-lt"/>
                        <a:ea typeface="ＭＳ ゴシック" panose="020B0609070205080204" pitchFamily="49" charset="-128"/>
                        <a:cs typeface="Calibri" panose="020F0502020204030204" pitchFamily="34" charset="0"/>
                      </a:endParaRPr>
                    </a:p>
                  </a:txBody>
                  <a:tcPr marL="68580" marR="68580" marT="0" marB="0" anchor="ctr"/>
                </a:tc>
                <a:tc>
                  <a:txBody>
                    <a:bodyPr/>
                    <a:lstStyle/>
                    <a:p>
                      <a:pPr algn="r">
                        <a:spcAft>
                          <a:spcPts val="0"/>
                        </a:spcAft>
                      </a:pPr>
                      <a:r>
                        <a:rPr lang="en-US" altLang="ja-JP" sz="1000" kern="100" dirty="0">
                          <a:effectLst/>
                          <a:latin typeface="メイリオ" panose="020B0604030504040204" pitchFamily="50" charset="-128"/>
                          <a:ea typeface="メイリオ" panose="020B0604030504040204" pitchFamily="50" charset="-128"/>
                          <a:cs typeface="Calibri" panose="020F0502020204030204" pitchFamily="34" charset="0"/>
                        </a:rPr>
                        <a:t>101</a:t>
                      </a:r>
                      <a:r>
                        <a:rPr lang="ja-JP" altLang="en-US" sz="1000" kern="100" dirty="0">
                          <a:effectLst/>
                          <a:latin typeface="メイリオ" panose="020B0604030504040204" pitchFamily="50" charset="-128"/>
                          <a:ea typeface="メイリオ" panose="020B0604030504040204" pitchFamily="50" charset="-128"/>
                          <a:cs typeface="Calibri" panose="020F0502020204030204" pitchFamily="34" charset="0"/>
                        </a:rPr>
                        <a:t>医療機関</a:t>
                      </a:r>
                      <a:endParaRPr lang="en-US" altLang="ja-JP" sz="1000" kern="100" dirty="0">
                        <a:effectLst/>
                        <a:latin typeface="メイリオ" panose="020B0604030504040204" pitchFamily="50" charset="-128"/>
                        <a:ea typeface="メイリオ" panose="020B0604030504040204" pitchFamily="50" charset="-128"/>
                        <a:cs typeface="Calibri" panose="020F0502020204030204" pitchFamily="34" charset="0"/>
                      </a:endParaRPr>
                    </a:p>
                    <a:p>
                      <a:pPr algn="r">
                        <a:spcAft>
                          <a:spcPts val="0"/>
                        </a:spcAft>
                      </a:pPr>
                      <a:r>
                        <a:rPr lang="ja-JP" altLang="en-US" sz="1000" kern="100" dirty="0">
                          <a:effectLst/>
                          <a:latin typeface="メイリオ" panose="020B0604030504040204" pitchFamily="50" charset="-128"/>
                          <a:ea typeface="メイリオ" panose="020B0604030504040204" pitchFamily="50" charset="-128"/>
                          <a:cs typeface="Calibri" panose="020F0502020204030204" pitchFamily="34" charset="0"/>
                        </a:rPr>
                        <a:t>（</a:t>
                      </a:r>
                      <a:r>
                        <a:rPr lang="en-US" altLang="ja-JP" sz="1000" kern="100" dirty="0">
                          <a:effectLst/>
                          <a:latin typeface="メイリオ" panose="020B0604030504040204" pitchFamily="50" charset="-128"/>
                          <a:ea typeface="メイリオ" panose="020B0604030504040204" pitchFamily="50" charset="-128"/>
                          <a:cs typeface="Calibri" panose="020F0502020204030204" pitchFamily="34" charset="0"/>
                        </a:rPr>
                        <a:t>52.6</a:t>
                      </a:r>
                      <a:r>
                        <a:rPr lang="ja-JP" altLang="en-US" sz="1000" kern="100" dirty="0">
                          <a:effectLst/>
                          <a:latin typeface="メイリオ" panose="020B0604030504040204" pitchFamily="50" charset="-128"/>
                          <a:ea typeface="メイリオ" panose="020B0604030504040204" pitchFamily="50" charset="-128"/>
                          <a:cs typeface="Calibri" panose="020F0502020204030204" pitchFamily="34" charset="0"/>
                        </a:rPr>
                        <a:t>％）</a:t>
                      </a:r>
                      <a:endParaRPr lang="ja-JP" sz="1000" kern="100" dirty="0">
                        <a:effectLst/>
                        <a:latin typeface="メイリオ" panose="020B0604030504040204" pitchFamily="50" charset="-128"/>
                        <a:ea typeface="メイリオ" panose="020B0604030504040204" pitchFamily="50" charset="-128"/>
                        <a:cs typeface="Calibri" panose="020F0502020204030204" pitchFamily="34" charset="0"/>
                      </a:endParaRPr>
                    </a:p>
                  </a:txBody>
                  <a:tcPr marL="68580" marR="68580" marT="0" marB="0" anchor="ctr"/>
                </a:tc>
                <a:tc>
                  <a:txBody>
                    <a:bodyPr/>
                    <a:lstStyle/>
                    <a:p>
                      <a:pPr algn="r">
                        <a:spcAft>
                          <a:spcPts val="0"/>
                        </a:spcAft>
                      </a:pPr>
                      <a:r>
                        <a:rPr lang="en-US" altLang="ja-JP" sz="1000" kern="100" dirty="0">
                          <a:effectLst/>
                          <a:latin typeface="メイリオ" panose="020B0604030504040204" pitchFamily="50" charset="-128"/>
                          <a:ea typeface="メイリオ" panose="020B0604030504040204" pitchFamily="50" charset="-128"/>
                          <a:cs typeface="Calibri" panose="020F0502020204030204" pitchFamily="34" charset="0"/>
                        </a:rPr>
                        <a:t>192</a:t>
                      </a:r>
                      <a:r>
                        <a:rPr lang="ja-JP" altLang="en-US" sz="1000" kern="100" dirty="0">
                          <a:effectLst/>
                          <a:latin typeface="メイリオ" panose="020B0604030504040204" pitchFamily="50" charset="-128"/>
                          <a:ea typeface="メイリオ" panose="020B0604030504040204" pitchFamily="50" charset="-128"/>
                          <a:cs typeface="Calibri" panose="020F0502020204030204" pitchFamily="34" charset="0"/>
                        </a:rPr>
                        <a:t>医療機関</a:t>
                      </a:r>
                      <a:endParaRPr lang="en-US" altLang="ja-JP" sz="1000" kern="100" dirty="0">
                        <a:effectLst/>
                        <a:latin typeface="メイリオ" panose="020B0604030504040204" pitchFamily="50" charset="-128"/>
                        <a:ea typeface="メイリオ" panose="020B0604030504040204" pitchFamily="50" charset="-128"/>
                        <a:cs typeface="Calibri" panose="020F0502020204030204" pitchFamily="34" charset="0"/>
                      </a:endParaRPr>
                    </a:p>
                  </a:txBody>
                  <a:tcPr marL="68580" marR="68580" marT="0" marB="0" anchor="ctr"/>
                </a:tc>
                <a:extLst>
                  <a:ext uri="{0D108BD9-81ED-4DB2-BD59-A6C34878D82A}">
                    <a16:rowId xmlns:a16="http://schemas.microsoft.com/office/drawing/2014/main" val="881505910"/>
                  </a:ext>
                </a:extLst>
              </a:tr>
              <a:tr h="958487">
                <a:tc>
                  <a:txBody>
                    <a:bodyPr/>
                    <a:lstStyle/>
                    <a:p>
                      <a:pPr algn="l">
                        <a:spcAft>
                          <a:spcPts val="0"/>
                        </a:spcAft>
                      </a:pPr>
                      <a:r>
                        <a:rPr lang="ja-JP" altLang="en-US" sz="1200" kern="100" dirty="0">
                          <a:effectLst/>
                          <a:latin typeface="メイリオ" pitchFamily="50" charset="-128"/>
                          <a:ea typeface="メイリオ" pitchFamily="50" charset="-128"/>
                          <a:cs typeface="Times New Roman" panose="02020603050405020304" pitchFamily="18" charset="0"/>
                        </a:rPr>
                        <a:t>　内　診療所及び</a:t>
                      </a:r>
                      <a:endParaRPr lang="en-US" altLang="ja-JP" sz="1200" kern="100" dirty="0">
                        <a:effectLst/>
                        <a:latin typeface="メイリオ" pitchFamily="50" charset="-128"/>
                        <a:ea typeface="メイリオ" pitchFamily="50" charset="-128"/>
                        <a:cs typeface="Times New Roman" panose="02020603050405020304" pitchFamily="18" charset="0"/>
                      </a:endParaRPr>
                    </a:p>
                    <a:p>
                      <a:pPr algn="l">
                        <a:spcAft>
                          <a:spcPts val="0"/>
                        </a:spcAft>
                      </a:pPr>
                      <a:r>
                        <a:rPr lang="ja-JP" altLang="en-US" sz="1200" kern="100" dirty="0">
                          <a:effectLst/>
                          <a:latin typeface="メイリオ" pitchFamily="50" charset="-128"/>
                          <a:ea typeface="メイリオ" pitchFamily="50" charset="-128"/>
                          <a:cs typeface="Times New Roman" panose="02020603050405020304" pitchFamily="18" charset="0"/>
                        </a:rPr>
                        <a:t>　　　</a:t>
                      </a:r>
                      <a:r>
                        <a:rPr lang="ja-JP" altLang="en-US" sz="1200" kern="100">
                          <a:effectLst/>
                          <a:latin typeface="メイリオ" pitchFamily="50" charset="-128"/>
                          <a:ea typeface="メイリオ" pitchFamily="50" charset="-128"/>
                          <a:cs typeface="Times New Roman" panose="02020603050405020304" pitchFamily="18" charset="0"/>
                        </a:rPr>
                        <a:t>歯科診療所</a:t>
                      </a:r>
                      <a:endParaRPr lang="ja-JP" sz="1200" kern="100" dirty="0">
                        <a:effectLst/>
                        <a:latin typeface="メイリオ" pitchFamily="50" charset="-128"/>
                        <a:ea typeface="メイリオ" pitchFamily="50" charset="-128"/>
                        <a:cs typeface="Times New Roman" panose="02020603050405020304" pitchFamily="18" charset="0"/>
                      </a:endParaRPr>
                    </a:p>
                  </a:txBody>
                  <a:tcPr marL="68580" marR="68580" marT="0" marB="0" anchor="ctr">
                    <a:solidFill>
                      <a:schemeClr val="accent5">
                        <a:lumMod val="60000"/>
                        <a:lumOff val="40000"/>
                      </a:schemeClr>
                    </a:solidFill>
                  </a:tcPr>
                </a:tc>
                <a:tc>
                  <a:txBody>
                    <a:bodyPr/>
                    <a:lstStyle/>
                    <a:p>
                      <a:pPr algn="r">
                        <a:spcAft>
                          <a:spcPts val="0"/>
                        </a:spcAft>
                      </a:pPr>
                      <a:r>
                        <a:rPr lang="en-US" altLang="ja-JP" sz="2000" kern="100" dirty="0">
                          <a:effectLst/>
                          <a:latin typeface="+mn-lt"/>
                          <a:ea typeface="ＭＳ ゴシック" panose="020B0609070205080204" pitchFamily="49" charset="-128"/>
                          <a:cs typeface="Calibri" panose="020F0502020204030204" pitchFamily="34" charset="0"/>
                        </a:rPr>
                        <a:t>8</a:t>
                      </a:r>
                      <a:r>
                        <a:rPr lang="ja-JP" altLang="en-US" sz="1600" kern="100" dirty="0">
                          <a:effectLst/>
                          <a:latin typeface="+mn-lt"/>
                          <a:ea typeface="ＭＳ ゴシック" panose="020B0609070205080204" pitchFamily="49" charset="-128"/>
                          <a:cs typeface="Calibri" panose="020F0502020204030204" pitchFamily="34" charset="0"/>
                        </a:rPr>
                        <a:t>医療機関</a:t>
                      </a:r>
                      <a:endParaRPr lang="en-US" altLang="ja-JP" sz="1600" kern="100" dirty="0">
                        <a:effectLst/>
                        <a:latin typeface="+mn-lt"/>
                        <a:ea typeface="ＭＳ ゴシック" panose="020B0609070205080204" pitchFamily="49" charset="-128"/>
                        <a:cs typeface="Calibri" panose="020F0502020204030204" pitchFamily="34" charset="0"/>
                      </a:endParaRPr>
                    </a:p>
                    <a:p>
                      <a:pPr algn="r">
                        <a:spcAft>
                          <a:spcPts val="0"/>
                        </a:spcAft>
                      </a:pPr>
                      <a:r>
                        <a:rPr lang="ja-JP" altLang="en-US" sz="1600" kern="100" dirty="0">
                          <a:effectLst/>
                          <a:latin typeface="+mn-lt"/>
                          <a:ea typeface="ＭＳ ゴシック" panose="020B0609070205080204" pitchFamily="49" charset="-128"/>
                          <a:cs typeface="Calibri" panose="020F0502020204030204" pitchFamily="34" charset="0"/>
                        </a:rPr>
                        <a:t>（</a:t>
                      </a:r>
                      <a:r>
                        <a:rPr lang="en-US" altLang="ja-JP" sz="1600" kern="100" dirty="0">
                          <a:effectLst/>
                          <a:latin typeface="+mn-lt"/>
                          <a:ea typeface="ＭＳ ゴシック" panose="020B0609070205080204" pitchFamily="49" charset="-128"/>
                          <a:cs typeface="Calibri" panose="020F0502020204030204" pitchFamily="34" charset="0"/>
                        </a:rPr>
                        <a:t>8.6</a:t>
                      </a:r>
                      <a:r>
                        <a:rPr lang="ja-JP" altLang="en-US" sz="1600" kern="100" dirty="0">
                          <a:effectLst/>
                          <a:latin typeface="+mn-lt"/>
                          <a:ea typeface="ＭＳ ゴシック" panose="020B0609070205080204" pitchFamily="49" charset="-128"/>
                          <a:cs typeface="Calibri" panose="020F0502020204030204" pitchFamily="34" charset="0"/>
                        </a:rPr>
                        <a:t>％）</a:t>
                      </a:r>
                      <a:endParaRPr lang="ja-JP" sz="2000" kern="100" dirty="0">
                        <a:effectLst/>
                        <a:latin typeface="+mn-lt"/>
                        <a:ea typeface="ＭＳ ゴシック" panose="020B0609070205080204" pitchFamily="49" charset="-128"/>
                        <a:cs typeface="Calibri" panose="020F0502020204030204" pitchFamily="34" charset="0"/>
                      </a:endParaRPr>
                    </a:p>
                  </a:txBody>
                  <a:tcPr marL="68580" marR="68580" marT="0" marB="0" anchor="ctr"/>
                </a:tc>
                <a:tc>
                  <a:txBody>
                    <a:bodyPr/>
                    <a:lstStyle/>
                    <a:p>
                      <a:pPr algn="r">
                        <a:spcAft>
                          <a:spcPts val="0"/>
                        </a:spcAft>
                      </a:pPr>
                      <a:r>
                        <a:rPr lang="en-US" altLang="ja-JP" sz="2000" kern="100" dirty="0">
                          <a:effectLst/>
                          <a:latin typeface="+mn-lt"/>
                          <a:ea typeface="ＭＳ ゴシック" panose="020B0609070205080204" pitchFamily="49" charset="-128"/>
                          <a:cs typeface="Calibri" panose="020F0502020204030204" pitchFamily="34" charset="0"/>
                        </a:rPr>
                        <a:t>7</a:t>
                      </a:r>
                      <a:r>
                        <a:rPr lang="ja-JP" altLang="en-US" sz="1600" kern="100" dirty="0">
                          <a:effectLst/>
                          <a:latin typeface="+mn-lt"/>
                          <a:ea typeface="ＭＳ ゴシック" panose="020B0609070205080204" pitchFamily="49" charset="-128"/>
                          <a:cs typeface="Calibri" panose="020F0502020204030204" pitchFamily="34" charset="0"/>
                        </a:rPr>
                        <a:t>医療機関</a:t>
                      </a:r>
                      <a:endParaRPr lang="en-US" altLang="ja-JP" sz="1600" kern="100" dirty="0">
                        <a:effectLst/>
                        <a:latin typeface="+mn-lt"/>
                        <a:ea typeface="ＭＳ ゴシック" panose="020B0609070205080204" pitchFamily="49" charset="-128"/>
                        <a:cs typeface="Calibri" panose="020F0502020204030204" pitchFamily="34" charset="0"/>
                      </a:endParaRPr>
                    </a:p>
                    <a:p>
                      <a:pPr algn="r">
                        <a:spcAft>
                          <a:spcPts val="0"/>
                        </a:spcAft>
                      </a:pPr>
                      <a:r>
                        <a:rPr lang="ja-JP" altLang="en-US" sz="1600" kern="100" dirty="0">
                          <a:effectLst/>
                          <a:latin typeface="+mn-lt"/>
                          <a:ea typeface="ＭＳ ゴシック" panose="020B0609070205080204" pitchFamily="49" charset="-128"/>
                          <a:cs typeface="Calibri" panose="020F0502020204030204" pitchFamily="34" charset="0"/>
                        </a:rPr>
                        <a:t>（</a:t>
                      </a:r>
                      <a:r>
                        <a:rPr lang="en-US" altLang="ja-JP" sz="1600" kern="100" dirty="0">
                          <a:effectLst/>
                          <a:latin typeface="+mn-lt"/>
                          <a:ea typeface="ＭＳ ゴシック" panose="020B0609070205080204" pitchFamily="49" charset="-128"/>
                          <a:cs typeface="Calibri" panose="020F0502020204030204" pitchFamily="34" charset="0"/>
                        </a:rPr>
                        <a:t>7.5</a:t>
                      </a:r>
                      <a:r>
                        <a:rPr lang="ja-JP" altLang="en-US" sz="1600" kern="100" dirty="0">
                          <a:effectLst/>
                          <a:latin typeface="+mn-lt"/>
                          <a:ea typeface="ＭＳ ゴシック" panose="020B0609070205080204" pitchFamily="49" charset="-128"/>
                          <a:cs typeface="Calibri" panose="020F0502020204030204" pitchFamily="34" charset="0"/>
                        </a:rPr>
                        <a:t>％）</a:t>
                      </a:r>
                      <a:endParaRPr lang="ja-JP" sz="2000" kern="100" dirty="0">
                        <a:effectLst/>
                        <a:latin typeface="+mn-lt"/>
                        <a:ea typeface="ＭＳ ゴシック" panose="020B0609070205080204" pitchFamily="49" charset="-128"/>
                        <a:cs typeface="Calibri" panose="020F0502020204030204" pitchFamily="34" charset="0"/>
                      </a:endParaRPr>
                    </a:p>
                  </a:txBody>
                  <a:tcPr marL="68580" marR="68580" marT="0" marB="0" anchor="ctr"/>
                </a:tc>
                <a:tc>
                  <a:txBody>
                    <a:bodyPr/>
                    <a:lstStyle/>
                    <a:p>
                      <a:pPr algn="r">
                        <a:spcAft>
                          <a:spcPts val="0"/>
                        </a:spcAft>
                      </a:pPr>
                      <a:r>
                        <a:rPr lang="en-US" altLang="ja-JP" sz="2000" kern="100" dirty="0">
                          <a:effectLst/>
                          <a:latin typeface="+mn-lt"/>
                          <a:ea typeface="ＭＳ ゴシック" panose="020B0609070205080204" pitchFamily="49" charset="-128"/>
                          <a:cs typeface="Calibri" panose="020F0502020204030204" pitchFamily="34" charset="0"/>
                        </a:rPr>
                        <a:t>7</a:t>
                      </a:r>
                      <a:r>
                        <a:rPr lang="ja-JP" altLang="en-US" sz="1600" kern="100" dirty="0">
                          <a:effectLst/>
                          <a:latin typeface="+mn-lt"/>
                          <a:ea typeface="ＭＳ ゴシック" panose="020B0609070205080204" pitchFamily="49" charset="-128"/>
                          <a:cs typeface="Calibri" panose="020F0502020204030204" pitchFamily="34" charset="0"/>
                        </a:rPr>
                        <a:t>医療機関</a:t>
                      </a:r>
                      <a:endParaRPr lang="en-US" altLang="ja-JP" sz="1600" kern="100" dirty="0">
                        <a:effectLst/>
                        <a:latin typeface="+mn-lt"/>
                        <a:ea typeface="ＭＳ ゴシック" panose="020B0609070205080204" pitchFamily="49" charset="-128"/>
                        <a:cs typeface="Calibri" panose="020F0502020204030204" pitchFamily="34" charset="0"/>
                      </a:endParaRPr>
                    </a:p>
                    <a:p>
                      <a:pPr algn="r">
                        <a:spcAft>
                          <a:spcPts val="0"/>
                        </a:spcAft>
                      </a:pPr>
                      <a:r>
                        <a:rPr lang="ja-JP" altLang="en-US" sz="1600" kern="100" dirty="0">
                          <a:effectLst/>
                          <a:latin typeface="+mn-lt"/>
                          <a:ea typeface="ＭＳ ゴシック" panose="020B0609070205080204" pitchFamily="49" charset="-128"/>
                          <a:cs typeface="Calibri" panose="020F0502020204030204" pitchFamily="34" charset="0"/>
                        </a:rPr>
                        <a:t>（</a:t>
                      </a:r>
                      <a:r>
                        <a:rPr lang="en-US" altLang="ja-JP" sz="1600" kern="100" dirty="0">
                          <a:effectLst/>
                          <a:latin typeface="+mn-lt"/>
                          <a:ea typeface="ＭＳ ゴシック" panose="020B0609070205080204" pitchFamily="49" charset="-128"/>
                          <a:cs typeface="Calibri" panose="020F0502020204030204" pitchFamily="34" charset="0"/>
                        </a:rPr>
                        <a:t>7.5</a:t>
                      </a:r>
                      <a:r>
                        <a:rPr lang="ja-JP" altLang="en-US" sz="1600" kern="100" dirty="0">
                          <a:effectLst/>
                          <a:latin typeface="+mn-lt"/>
                          <a:ea typeface="ＭＳ ゴシック" panose="020B0609070205080204" pitchFamily="49" charset="-128"/>
                          <a:cs typeface="Calibri" panose="020F0502020204030204" pitchFamily="34" charset="0"/>
                        </a:rPr>
                        <a:t>％）</a:t>
                      </a:r>
                      <a:endParaRPr lang="ja-JP" sz="1600" kern="100" dirty="0">
                        <a:effectLst/>
                        <a:latin typeface="+mn-lt"/>
                        <a:ea typeface="ＭＳ ゴシック" panose="020B0609070205080204" pitchFamily="49" charset="-128"/>
                        <a:cs typeface="Calibri" panose="020F0502020204030204" pitchFamily="34" charset="0"/>
                      </a:endParaRPr>
                    </a:p>
                  </a:txBody>
                  <a:tcPr marL="68580" marR="68580" marT="0" marB="0" anchor="ctr"/>
                </a:tc>
                <a:tc>
                  <a:txBody>
                    <a:bodyPr/>
                    <a:lstStyle/>
                    <a:p>
                      <a:pPr algn="r">
                        <a:spcAft>
                          <a:spcPts val="0"/>
                        </a:spcAft>
                      </a:pPr>
                      <a:r>
                        <a:rPr lang="en-US" altLang="ja-JP" sz="1000" kern="100" dirty="0">
                          <a:effectLst/>
                          <a:latin typeface="メイリオ" panose="020B0604030504040204" pitchFamily="50" charset="-128"/>
                          <a:ea typeface="メイリオ" panose="020B0604030504040204" pitchFamily="50" charset="-128"/>
                          <a:cs typeface="Calibri" panose="020F0502020204030204" pitchFamily="34" charset="0"/>
                        </a:rPr>
                        <a:t>13</a:t>
                      </a:r>
                      <a:r>
                        <a:rPr lang="ja-JP" altLang="en-US" sz="1000" kern="100" dirty="0">
                          <a:effectLst/>
                          <a:latin typeface="メイリオ" panose="020B0604030504040204" pitchFamily="50" charset="-128"/>
                          <a:ea typeface="メイリオ" panose="020B0604030504040204" pitchFamily="50" charset="-128"/>
                          <a:cs typeface="Calibri" panose="020F0502020204030204" pitchFamily="34" charset="0"/>
                        </a:rPr>
                        <a:t>医療機関</a:t>
                      </a:r>
                      <a:endParaRPr lang="en-US" altLang="ja-JP" sz="1000" kern="100" dirty="0">
                        <a:effectLst/>
                        <a:latin typeface="メイリオ" panose="020B0604030504040204" pitchFamily="50" charset="-128"/>
                        <a:ea typeface="メイリオ" panose="020B0604030504040204" pitchFamily="50" charset="-128"/>
                        <a:cs typeface="Calibri" panose="020F0502020204030204" pitchFamily="34" charset="0"/>
                      </a:endParaRPr>
                    </a:p>
                    <a:p>
                      <a:pPr algn="r">
                        <a:spcAft>
                          <a:spcPts val="0"/>
                        </a:spcAft>
                      </a:pPr>
                      <a:r>
                        <a:rPr lang="ja-JP" altLang="en-US" sz="1000" kern="100" dirty="0">
                          <a:effectLst/>
                          <a:latin typeface="メイリオ" panose="020B0604030504040204" pitchFamily="50" charset="-128"/>
                          <a:ea typeface="メイリオ" panose="020B0604030504040204" pitchFamily="50" charset="-128"/>
                          <a:cs typeface="Calibri" panose="020F0502020204030204" pitchFamily="34" charset="0"/>
                        </a:rPr>
                        <a:t>（</a:t>
                      </a:r>
                      <a:r>
                        <a:rPr lang="en-US" altLang="ja-JP" sz="1000" kern="100" dirty="0">
                          <a:effectLst/>
                          <a:latin typeface="メイリオ" panose="020B0604030504040204" pitchFamily="50" charset="-128"/>
                          <a:ea typeface="メイリオ" panose="020B0604030504040204" pitchFamily="50" charset="-128"/>
                          <a:cs typeface="Calibri" panose="020F0502020204030204" pitchFamily="34" charset="0"/>
                        </a:rPr>
                        <a:t>14.0</a:t>
                      </a:r>
                      <a:r>
                        <a:rPr lang="ja-JP" altLang="en-US" sz="1000" kern="100" dirty="0">
                          <a:effectLst/>
                          <a:latin typeface="メイリオ" panose="020B0604030504040204" pitchFamily="50" charset="-128"/>
                          <a:ea typeface="メイリオ" panose="020B0604030504040204" pitchFamily="50" charset="-128"/>
                          <a:cs typeface="Calibri" panose="020F0502020204030204" pitchFamily="34" charset="0"/>
                        </a:rPr>
                        <a:t>％）</a:t>
                      </a:r>
                      <a:endParaRPr lang="ja-JP" sz="1000" kern="100" dirty="0">
                        <a:effectLst/>
                        <a:latin typeface="メイリオ" panose="020B0604030504040204" pitchFamily="50" charset="-128"/>
                        <a:ea typeface="メイリオ" panose="020B0604030504040204" pitchFamily="50" charset="-128"/>
                        <a:cs typeface="Calibri" panose="020F0502020204030204" pitchFamily="34" charset="0"/>
                      </a:endParaRPr>
                    </a:p>
                  </a:txBody>
                  <a:tcPr marL="68580" marR="68580" marT="0" marB="0" anchor="ctr"/>
                </a:tc>
                <a:tc>
                  <a:txBody>
                    <a:bodyPr/>
                    <a:lstStyle/>
                    <a:p>
                      <a:pPr algn="r">
                        <a:spcAft>
                          <a:spcPts val="0"/>
                        </a:spcAft>
                      </a:pPr>
                      <a:r>
                        <a:rPr lang="en-US" altLang="ja-JP" sz="1000" kern="100" dirty="0">
                          <a:effectLst/>
                          <a:latin typeface="メイリオ" panose="020B0604030504040204" pitchFamily="50" charset="-128"/>
                          <a:ea typeface="メイリオ" panose="020B0604030504040204" pitchFamily="50" charset="-128"/>
                          <a:cs typeface="Calibri" panose="020F0502020204030204" pitchFamily="34" charset="0"/>
                        </a:rPr>
                        <a:t>93</a:t>
                      </a:r>
                      <a:r>
                        <a:rPr lang="ja-JP" altLang="en-US" sz="1000" kern="100" dirty="0">
                          <a:effectLst/>
                          <a:latin typeface="メイリオ" panose="020B0604030504040204" pitchFamily="50" charset="-128"/>
                          <a:ea typeface="メイリオ" panose="020B0604030504040204" pitchFamily="50" charset="-128"/>
                          <a:cs typeface="Calibri" panose="020F0502020204030204" pitchFamily="34" charset="0"/>
                        </a:rPr>
                        <a:t>医療機関</a:t>
                      </a:r>
                      <a:endParaRPr lang="en-US" altLang="ja-JP" sz="1000" kern="100" dirty="0">
                        <a:effectLst/>
                        <a:latin typeface="メイリオ" panose="020B0604030504040204" pitchFamily="50" charset="-128"/>
                        <a:ea typeface="メイリオ" panose="020B0604030504040204" pitchFamily="50" charset="-128"/>
                        <a:cs typeface="Calibri" panose="020F0502020204030204" pitchFamily="34" charset="0"/>
                      </a:endParaRPr>
                    </a:p>
                  </a:txBody>
                  <a:tcPr marL="68580" marR="68580" marT="0" marB="0" anchor="ctr"/>
                </a:tc>
                <a:extLst>
                  <a:ext uri="{0D108BD9-81ED-4DB2-BD59-A6C34878D82A}">
                    <a16:rowId xmlns:a16="http://schemas.microsoft.com/office/drawing/2014/main" val="1283551863"/>
                  </a:ext>
                </a:extLst>
              </a:tr>
            </a:tbl>
          </a:graphicData>
        </a:graphic>
      </p:graphicFrame>
      <p:sp>
        <p:nvSpPr>
          <p:cNvPr id="12" name="スライド番号プレースホルダ 11"/>
          <p:cNvSpPr>
            <a:spLocks noGrp="1"/>
          </p:cNvSpPr>
          <p:nvPr>
            <p:ph type="sldNum" sz="quarter" idx="12"/>
          </p:nvPr>
        </p:nvSpPr>
        <p:spPr>
          <a:xfrm>
            <a:off x="7086600" y="6492875"/>
            <a:ext cx="2057400" cy="365125"/>
          </a:xfrm>
        </p:spPr>
        <p:txBody>
          <a:bodyPr/>
          <a:lstStyle/>
          <a:p>
            <a:fld id="{73FD58CE-C183-4EA5-9193-BF140682B6D5}" type="slidenum">
              <a:rPr kumimoji="1" lang="ja-JP" altLang="en-US" sz="2000" smtClean="0"/>
              <a:pPr/>
              <a:t>9</a:t>
            </a:fld>
            <a:endParaRPr kumimoji="1" lang="ja-JP" altLang="en-US" sz="2000" dirty="0"/>
          </a:p>
        </p:txBody>
      </p:sp>
      <p:sp>
        <p:nvSpPr>
          <p:cNvPr id="10" name="正方形/長方形 9">
            <a:extLst>
              <a:ext uri="{FF2B5EF4-FFF2-40B4-BE49-F238E27FC236}">
                <a16:creationId xmlns:a16="http://schemas.microsoft.com/office/drawing/2014/main" id="{0F3F3B7A-67BD-45B4-B3A1-14AB6745CA3D}"/>
              </a:ext>
            </a:extLst>
          </p:cNvPr>
          <p:cNvSpPr/>
          <p:nvPr/>
        </p:nvSpPr>
        <p:spPr>
          <a:xfrm>
            <a:off x="0" y="2938065"/>
            <a:ext cx="8409126" cy="587613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b="1" dirty="0">
                <a:solidFill>
                  <a:schemeClr val="tx1"/>
                </a:solidFill>
                <a:latin typeface="メイリオ" panose="020B0604030504040204" pitchFamily="50" charset="-128"/>
                <a:ea typeface="メイリオ" panose="020B0604030504040204" pitchFamily="50" charset="-128"/>
              </a:rPr>
              <a:t>　</a:t>
            </a:r>
            <a:endParaRPr lang="en-US" altLang="ja-JP" sz="1200" dirty="0">
              <a:solidFill>
                <a:schemeClr val="tx1"/>
              </a:solidFill>
              <a:latin typeface="メイリオ" panose="020B0604030504040204" pitchFamily="50" charset="-128"/>
              <a:ea typeface="メイリオ" panose="020B0604030504040204" pitchFamily="50" charset="-128"/>
            </a:endParaRPr>
          </a:p>
          <a:p>
            <a:endParaRPr lang="en-US" altLang="ja-JP" sz="1200" dirty="0">
              <a:solidFill>
                <a:schemeClr val="tx1"/>
              </a:solidFill>
              <a:latin typeface="メイリオ" panose="020B0604030504040204" pitchFamily="50" charset="-128"/>
              <a:ea typeface="メイリオ" panose="020B0604030504040204" pitchFamily="50" charset="-128"/>
            </a:endParaRPr>
          </a:p>
          <a:p>
            <a:endParaRPr lang="ja-JP" altLang="en-US" sz="1200" dirty="0">
              <a:solidFill>
                <a:schemeClr val="tx1"/>
              </a:solidFill>
              <a:latin typeface="メイリオ" panose="020B0604030504040204" pitchFamily="50" charset="-128"/>
              <a:ea typeface="メイリオ" panose="020B0604030504040204" pitchFamily="50" charset="-128"/>
            </a:endParaRPr>
          </a:p>
          <a:p>
            <a:r>
              <a:rPr lang="ja-JP" altLang="en-US" sz="1400" b="1" dirty="0">
                <a:solidFill>
                  <a:schemeClr val="tx1"/>
                </a:solidFill>
                <a:latin typeface="メイリオ" panose="020B0604030504040204" pitchFamily="50" charset="-128"/>
                <a:ea typeface="メイリオ" panose="020B0604030504040204" pitchFamily="50" charset="-128"/>
              </a:rPr>
              <a:t>   </a:t>
            </a:r>
            <a:endParaRPr lang="en-US" altLang="ja-JP" sz="1200" dirty="0">
              <a:solidFill>
                <a:schemeClr val="tx1"/>
              </a:solidFill>
              <a:latin typeface="メイリオ" panose="020B0604030504040204" pitchFamily="50" charset="-128"/>
              <a:ea typeface="メイリオ" panose="020B0604030504040204" pitchFamily="50" charset="-128"/>
            </a:endParaRPr>
          </a:p>
          <a:p>
            <a:endParaRPr lang="en-US" altLang="ja-JP" dirty="0">
              <a:solidFill>
                <a:schemeClr val="tx1"/>
              </a:solidFill>
              <a:latin typeface="メイリオ" panose="020B0604030504040204" pitchFamily="50" charset="-128"/>
              <a:ea typeface="メイリオ" panose="020B0604030504040204" pitchFamily="50" charset="-128"/>
            </a:endParaRPr>
          </a:p>
          <a:p>
            <a:endParaRPr lang="ja-JP" altLang="en-US" dirty="0">
              <a:solidFill>
                <a:schemeClr val="tx1"/>
              </a:solidFill>
              <a:latin typeface="メイリオ" panose="020B0604030504040204" pitchFamily="50" charset="-128"/>
              <a:ea typeface="メイリオ" panose="020B0604030504040204" pitchFamily="50" charset="-128"/>
            </a:endParaRPr>
          </a:p>
          <a:p>
            <a:endParaRPr lang="en-US" altLang="ja-JP" dirty="0">
              <a:solidFill>
                <a:schemeClr val="tx1"/>
              </a:solidFill>
              <a:latin typeface="メイリオ" panose="020B0604030504040204" pitchFamily="50" charset="-128"/>
              <a:ea typeface="メイリオ" panose="020B0604030504040204" pitchFamily="50" charset="-128"/>
            </a:endParaRPr>
          </a:p>
          <a:p>
            <a:r>
              <a:rPr lang="ja-JP" altLang="en-US" b="1" dirty="0">
                <a:solidFill>
                  <a:schemeClr val="tx1"/>
                </a:solidFill>
                <a:latin typeface="メイリオ" panose="020B0604030504040204" pitchFamily="50" charset="-128"/>
                <a:ea typeface="メイリオ" panose="020B0604030504040204" pitchFamily="50" charset="-128"/>
              </a:rPr>
              <a:t>　</a:t>
            </a:r>
            <a:endParaRPr kumimoji="1" lang="en-US" altLang="ja-JP" sz="2400" dirty="0">
              <a:solidFill>
                <a:schemeClr val="tx1"/>
              </a:solidFill>
              <a:latin typeface="メイリオ" panose="020B0604030504040204" pitchFamily="50" charset="-128"/>
              <a:ea typeface="メイリオ" panose="020B0604030504040204" pitchFamily="50" charset="-128"/>
            </a:endParaRPr>
          </a:p>
        </p:txBody>
      </p:sp>
      <p:sp>
        <p:nvSpPr>
          <p:cNvPr id="11" name="正方形/長方形 10">
            <a:extLst>
              <a:ext uri="{FF2B5EF4-FFF2-40B4-BE49-F238E27FC236}">
                <a16:creationId xmlns:a16="http://schemas.microsoft.com/office/drawing/2014/main" id="{9108EDCD-F901-4760-9BD2-12A1E59D7A03}"/>
              </a:ext>
            </a:extLst>
          </p:cNvPr>
          <p:cNvSpPr/>
          <p:nvPr/>
        </p:nvSpPr>
        <p:spPr>
          <a:xfrm>
            <a:off x="734874" y="1092737"/>
            <a:ext cx="8277225" cy="369332"/>
          </a:xfrm>
          <a:prstGeom prst="rect">
            <a:avLst/>
          </a:prstGeom>
        </p:spPr>
        <p:txBody>
          <a:bodyPr wrap="square">
            <a:spAutoFit/>
          </a:bodyPr>
          <a:lstStyle/>
          <a:p>
            <a:r>
              <a:rPr lang="ja-JP" altLang="en-US" b="1" dirty="0">
                <a:latin typeface="メイリオ" panose="020B0604030504040204" pitchFamily="50" charset="-128"/>
                <a:ea typeface="メイリオ" panose="020B0604030504040204" pitchFamily="50" charset="-128"/>
                <a:cs typeface="Times New Roman" panose="02020603050405020304" pitchFamily="18" charset="0"/>
              </a:rPr>
              <a:t>◆直近会計年度（前年度１年間）で未収金が発生した医療機関</a:t>
            </a:r>
            <a:endParaRPr lang="ja-JP" altLang="en-US" dirty="0">
              <a:latin typeface="メイリオ" panose="020B0604030504040204" pitchFamily="50" charset="-128"/>
              <a:ea typeface="メイリオ" panose="020B0604030504040204" pitchFamily="50" charset="-128"/>
            </a:endParaRPr>
          </a:p>
        </p:txBody>
      </p:sp>
      <p:sp>
        <p:nvSpPr>
          <p:cNvPr id="13" name="テキスト ボックス 1">
            <a:extLst>
              <a:ext uri="{FF2B5EF4-FFF2-40B4-BE49-F238E27FC236}">
                <a16:creationId xmlns:a16="http://schemas.microsoft.com/office/drawing/2014/main" id="{A6179A45-3B03-406C-AD08-89B60849539D}"/>
              </a:ext>
            </a:extLst>
          </p:cNvPr>
          <p:cNvSpPr txBox="1"/>
          <p:nvPr/>
        </p:nvSpPr>
        <p:spPr>
          <a:xfrm>
            <a:off x="1670385" y="3458923"/>
            <a:ext cx="1057068" cy="371135"/>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altLang="ja-JP" dirty="0">
                <a:solidFill>
                  <a:schemeClr val="bg1"/>
                </a:solidFill>
                <a:latin typeface="+mj-ea"/>
                <a:ea typeface="+mj-ea"/>
              </a:rPr>
              <a:t>【</a:t>
            </a:r>
            <a:r>
              <a:rPr lang="en-US" altLang="ja-JP" sz="1100" dirty="0">
                <a:solidFill>
                  <a:schemeClr val="bg1"/>
                </a:solidFill>
                <a:latin typeface="メイリオ" pitchFamily="50" charset="-128"/>
                <a:ea typeface="メイリオ" pitchFamily="50" charset="-128"/>
              </a:rPr>
              <a:t>n=</a:t>
            </a:r>
            <a:r>
              <a:rPr lang="en-US" altLang="ja-JP" dirty="0">
                <a:solidFill>
                  <a:schemeClr val="bg1"/>
                </a:solidFill>
                <a:latin typeface="メイリオ" pitchFamily="50" charset="-128"/>
                <a:ea typeface="メイリオ" pitchFamily="50" charset="-128"/>
              </a:rPr>
              <a:t>285</a:t>
            </a:r>
            <a:r>
              <a:rPr lang="en-US" altLang="ja-JP" sz="1100" dirty="0">
                <a:solidFill>
                  <a:schemeClr val="bg1"/>
                </a:solidFill>
                <a:latin typeface="+mj-ea"/>
                <a:ea typeface="+mj-ea"/>
              </a:rPr>
              <a:t>】</a:t>
            </a:r>
          </a:p>
          <a:p>
            <a:endParaRPr lang="ja-JP" altLang="en-US" sz="1100" dirty="0"/>
          </a:p>
        </p:txBody>
      </p:sp>
      <p:sp>
        <p:nvSpPr>
          <p:cNvPr id="14" name="テキスト ボックス 1">
            <a:extLst>
              <a:ext uri="{FF2B5EF4-FFF2-40B4-BE49-F238E27FC236}">
                <a16:creationId xmlns:a16="http://schemas.microsoft.com/office/drawing/2014/main" id="{065F41C9-B6B3-4722-80A9-E6C2F28B1B2F}"/>
              </a:ext>
            </a:extLst>
          </p:cNvPr>
          <p:cNvSpPr txBox="1"/>
          <p:nvPr/>
        </p:nvSpPr>
        <p:spPr>
          <a:xfrm>
            <a:off x="1688092" y="4460681"/>
            <a:ext cx="1057068" cy="371135"/>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altLang="ja-JP" dirty="0">
                <a:solidFill>
                  <a:schemeClr val="bg1"/>
                </a:solidFill>
                <a:latin typeface="+mj-ea"/>
                <a:ea typeface="+mj-ea"/>
              </a:rPr>
              <a:t>【</a:t>
            </a:r>
            <a:r>
              <a:rPr lang="en-US" altLang="ja-JP" sz="1100" dirty="0">
                <a:solidFill>
                  <a:schemeClr val="bg1"/>
                </a:solidFill>
                <a:latin typeface="メイリオ" pitchFamily="50" charset="-128"/>
                <a:ea typeface="メイリオ" pitchFamily="50" charset="-128"/>
              </a:rPr>
              <a:t>n=</a:t>
            </a:r>
            <a:r>
              <a:rPr lang="en-US" altLang="ja-JP" dirty="0">
                <a:solidFill>
                  <a:schemeClr val="bg1"/>
                </a:solidFill>
                <a:latin typeface="メイリオ" pitchFamily="50" charset="-128"/>
                <a:ea typeface="メイリオ" pitchFamily="50" charset="-128"/>
              </a:rPr>
              <a:t>192</a:t>
            </a:r>
            <a:r>
              <a:rPr lang="en-US" altLang="ja-JP" sz="1100" dirty="0">
                <a:solidFill>
                  <a:schemeClr val="bg1"/>
                </a:solidFill>
                <a:latin typeface="+mj-ea"/>
                <a:ea typeface="+mj-ea"/>
              </a:rPr>
              <a:t>】</a:t>
            </a:r>
          </a:p>
          <a:p>
            <a:endParaRPr lang="ja-JP" altLang="en-US" sz="1100" dirty="0"/>
          </a:p>
        </p:txBody>
      </p:sp>
      <p:sp>
        <p:nvSpPr>
          <p:cNvPr id="15" name="テキスト ボックス 1">
            <a:extLst>
              <a:ext uri="{FF2B5EF4-FFF2-40B4-BE49-F238E27FC236}">
                <a16:creationId xmlns:a16="http://schemas.microsoft.com/office/drawing/2014/main" id="{918ADEFF-51F9-4A6D-83A0-6EBA8EA7EEC3}"/>
              </a:ext>
            </a:extLst>
          </p:cNvPr>
          <p:cNvSpPr txBox="1"/>
          <p:nvPr/>
        </p:nvSpPr>
        <p:spPr>
          <a:xfrm>
            <a:off x="1705799" y="5394128"/>
            <a:ext cx="1057068" cy="371135"/>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altLang="ja-JP" dirty="0">
                <a:solidFill>
                  <a:schemeClr val="bg1"/>
                </a:solidFill>
                <a:latin typeface="+mj-ea"/>
                <a:ea typeface="+mj-ea"/>
              </a:rPr>
              <a:t>【</a:t>
            </a:r>
            <a:r>
              <a:rPr lang="en-US" altLang="ja-JP" sz="1100" dirty="0">
                <a:solidFill>
                  <a:schemeClr val="bg1"/>
                </a:solidFill>
                <a:latin typeface="メイリオ" pitchFamily="50" charset="-128"/>
                <a:ea typeface="メイリオ" pitchFamily="50" charset="-128"/>
              </a:rPr>
              <a:t>n=</a:t>
            </a:r>
            <a:r>
              <a:rPr lang="en-US" altLang="ja-JP" dirty="0">
                <a:solidFill>
                  <a:schemeClr val="bg1"/>
                </a:solidFill>
                <a:latin typeface="メイリオ" pitchFamily="50" charset="-128"/>
                <a:ea typeface="メイリオ" pitchFamily="50" charset="-128"/>
              </a:rPr>
              <a:t>93</a:t>
            </a:r>
            <a:r>
              <a:rPr lang="en-US" altLang="ja-JP" sz="1100" dirty="0">
                <a:solidFill>
                  <a:schemeClr val="bg1"/>
                </a:solidFill>
                <a:latin typeface="+mj-ea"/>
                <a:ea typeface="+mj-ea"/>
              </a:rPr>
              <a:t>】</a:t>
            </a:r>
          </a:p>
          <a:p>
            <a:endParaRPr lang="ja-JP" altLang="en-US" sz="1100" dirty="0"/>
          </a:p>
        </p:txBody>
      </p:sp>
    </p:spTree>
    <p:extLst>
      <p:ext uri="{BB962C8B-B14F-4D97-AF65-F5344CB8AC3E}">
        <p14:creationId xmlns:p14="http://schemas.microsoft.com/office/powerpoint/2010/main" val="3405367474"/>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8959</TotalTime>
  <Words>3902</Words>
  <Application>Microsoft Office PowerPoint</Application>
  <PresentationFormat>画面に合わせる (4:3)</PresentationFormat>
  <Paragraphs>534</Paragraphs>
  <Slides>22</Slides>
  <Notes>19</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22</vt:i4>
      </vt:variant>
    </vt:vector>
  </HeadingPairs>
  <TitlesOfParts>
    <vt:vector size="31" baseType="lpstr">
      <vt:lpstr>Meiryo UI</vt:lpstr>
      <vt:lpstr>ＭＳ ゴシック</vt:lpstr>
      <vt:lpstr>メイリオ</vt:lpstr>
      <vt:lpstr>游ゴシック</vt:lpstr>
      <vt:lpstr>游ゴシック Light</vt:lpstr>
      <vt:lpstr>Arial</vt:lpstr>
      <vt:lpstr>Calibri</vt:lpstr>
      <vt:lpstr>Calibri Light</vt:lpstr>
      <vt:lpstr>Office テーマ</vt:lpstr>
      <vt:lpstr>令和７年度大阪府外国人患者 受入れ実態調査  結果の概要について</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Nakasato</dc:creator>
  <cp:lastModifiedBy>原　慎太郎</cp:lastModifiedBy>
  <cp:revision>790</cp:revision>
  <cp:lastPrinted>2026-02-17T06:58:44Z</cp:lastPrinted>
  <dcterms:created xsi:type="dcterms:W3CDTF">2018-05-10T08:16:13Z</dcterms:created>
  <dcterms:modified xsi:type="dcterms:W3CDTF">2026-03-31T02:12:39Z</dcterms:modified>
</cp:coreProperties>
</file>