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Lst>
  <p:notesMasterIdLst>
    <p:notesMasterId r:id="rId7"/>
  </p:notesMasterIdLst>
  <p:sldIdLst>
    <p:sldId id="271" r:id="rId2"/>
    <p:sldId id="321" r:id="rId3"/>
    <p:sldId id="315" r:id="rId4"/>
    <p:sldId id="322" r:id="rId5"/>
    <p:sldId id="324" r:id="rId6"/>
  </p:sldIdLst>
  <p:sldSz cx="9144000" cy="6858000" type="screen4x3"/>
  <p:notesSz cx="6646863" cy="97774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2" autoAdjust="0"/>
    <p:restoredTop sz="91173" autoAdjust="0"/>
  </p:normalViewPr>
  <p:slideViewPr>
    <p:cSldViewPr>
      <p:cViewPr varScale="1">
        <p:scale>
          <a:sx n="97" d="100"/>
          <a:sy n="97" d="100"/>
        </p:scale>
        <p:origin x="845" y="72"/>
      </p:cViewPr>
      <p:guideLst>
        <p:guide orient="horz" pos="2160"/>
        <p:guide pos="2880"/>
      </p:guideLst>
    </p:cSldViewPr>
  </p:slideViewPr>
  <p:outlineViewPr>
    <p:cViewPr>
      <p:scale>
        <a:sx n="33" d="100"/>
        <a:sy n="33" d="100"/>
      </p:scale>
      <p:origin x="0" y="0"/>
    </p:cViewPr>
  </p:outlineViewPr>
  <p:notesTextViewPr>
    <p:cViewPr>
      <p:scale>
        <a:sx n="66" d="100"/>
        <a:sy n="66"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880101" cy="488793"/>
          </a:xfrm>
          <a:prstGeom prst="rect">
            <a:avLst/>
          </a:prstGeom>
        </p:spPr>
        <p:txBody>
          <a:bodyPr vert="horz" lIns="89675" tIns="44838" rIns="89675" bIns="44838"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213" y="0"/>
            <a:ext cx="2880101" cy="488793"/>
          </a:xfrm>
          <a:prstGeom prst="rect">
            <a:avLst/>
          </a:prstGeom>
        </p:spPr>
        <p:txBody>
          <a:bodyPr vert="horz" lIns="89675" tIns="44838" rIns="89675" bIns="44838" rtlCol="0"/>
          <a:lstStyle>
            <a:lvl1pPr algn="r">
              <a:defRPr sz="1200"/>
            </a:lvl1pPr>
          </a:lstStyle>
          <a:p>
            <a:fld id="{C7DE3F84-9C4F-41FC-B367-E80B660126CD}" type="datetimeFigureOut">
              <a:rPr kumimoji="1" lang="ja-JP" altLang="en-US" smtClean="0"/>
              <a:t>2026/3/13</a:t>
            </a:fld>
            <a:endParaRPr kumimoji="1" lang="ja-JP" altLang="en-US"/>
          </a:p>
        </p:txBody>
      </p:sp>
      <p:sp>
        <p:nvSpPr>
          <p:cNvPr id="4" name="スライド イメージ プレースホルダー 3"/>
          <p:cNvSpPr>
            <a:spLocks noGrp="1" noRot="1" noChangeAspect="1"/>
          </p:cNvSpPr>
          <p:nvPr>
            <p:ph type="sldImg" idx="2"/>
          </p:nvPr>
        </p:nvSpPr>
        <p:spPr>
          <a:xfrm>
            <a:off x="881063" y="733425"/>
            <a:ext cx="4884737" cy="3665538"/>
          </a:xfrm>
          <a:prstGeom prst="rect">
            <a:avLst/>
          </a:prstGeom>
          <a:noFill/>
          <a:ln w="12700">
            <a:solidFill>
              <a:prstClr val="black"/>
            </a:solidFill>
          </a:ln>
        </p:spPr>
        <p:txBody>
          <a:bodyPr vert="horz" lIns="89675" tIns="44838" rIns="89675" bIns="44838" rtlCol="0" anchor="ctr"/>
          <a:lstStyle/>
          <a:p>
            <a:endParaRPr lang="ja-JP" altLang="en-US"/>
          </a:p>
        </p:txBody>
      </p:sp>
      <p:sp>
        <p:nvSpPr>
          <p:cNvPr id="5" name="ノート プレースホルダー 4"/>
          <p:cNvSpPr>
            <a:spLocks noGrp="1"/>
          </p:cNvSpPr>
          <p:nvPr>
            <p:ph type="body" sz="quarter" idx="3"/>
          </p:nvPr>
        </p:nvSpPr>
        <p:spPr>
          <a:xfrm>
            <a:off x="664997" y="4644310"/>
            <a:ext cx="5316870" cy="4399133"/>
          </a:xfrm>
          <a:prstGeom prst="rect">
            <a:avLst/>
          </a:prstGeom>
        </p:spPr>
        <p:txBody>
          <a:bodyPr vert="horz" lIns="89675" tIns="44838" rIns="89675" bIns="4483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287059"/>
            <a:ext cx="2880101" cy="488792"/>
          </a:xfrm>
          <a:prstGeom prst="rect">
            <a:avLst/>
          </a:prstGeom>
        </p:spPr>
        <p:txBody>
          <a:bodyPr vert="horz" lIns="89675" tIns="44838" rIns="89675" bIns="4483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213" y="9287059"/>
            <a:ext cx="2880101" cy="488792"/>
          </a:xfrm>
          <a:prstGeom prst="rect">
            <a:avLst/>
          </a:prstGeom>
        </p:spPr>
        <p:txBody>
          <a:bodyPr vert="horz" lIns="89675" tIns="44838" rIns="89675" bIns="44838" rtlCol="0" anchor="b"/>
          <a:lstStyle>
            <a:lvl1pPr algn="r">
              <a:defRPr sz="1200"/>
            </a:lvl1pPr>
          </a:lstStyle>
          <a:p>
            <a:fld id="{55BB4C62-7966-4631-8DB7-58AC6E8970A3}" type="slidenum">
              <a:rPr kumimoji="1" lang="ja-JP" altLang="en-US" smtClean="0"/>
              <a:t>‹#›</a:t>
            </a:fld>
            <a:endParaRPr kumimoji="1" lang="ja-JP" altLang="en-US"/>
          </a:p>
        </p:txBody>
      </p:sp>
    </p:spTree>
    <p:extLst>
      <p:ext uri="{BB962C8B-B14F-4D97-AF65-F5344CB8AC3E}">
        <p14:creationId xmlns:p14="http://schemas.microsoft.com/office/powerpoint/2010/main" val="19492881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5BB4C62-7966-4631-8DB7-58AC6E8970A3}" type="slidenum">
              <a:rPr kumimoji="1" lang="ja-JP" altLang="en-US" smtClean="0"/>
              <a:t>1</a:t>
            </a:fld>
            <a:endParaRPr kumimoji="1" lang="ja-JP" altLang="en-US"/>
          </a:p>
        </p:txBody>
      </p:sp>
    </p:spTree>
    <p:extLst>
      <p:ext uri="{BB962C8B-B14F-4D97-AF65-F5344CB8AC3E}">
        <p14:creationId xmlns:p14="http://schemas.microsoft.com/office/powerpoint/2010/main" val="1348058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5BB4C62-7966-4631-8DB7-58AC6E8970A3}" type="slidenum">
              <a:rPr kumimoji="1" lang="ja-JP" altLang="en-US" smtClean="0"/>
              <a:t>2</a:t>
            </a:fld>
            <a:endParaRPr kumimoji="1" lang="ja-JP" altLang="en-US"/>
          </a:p>
        </p:txBody>
      </p:sp>
    </p:spTree>
    <p:extLst>
      <p:ext uri="{BB962C8B-B14F-4D97-AF65-F5344CB8AC3E}">
        <p14:creationId xmlns:p14="http://schemas.microsoft.com/office/powerpoint/2010/main" val="34439281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5BB4C62-7966-4631-8DB7-58AC6E8970A3}" type="slidenum">
              <a:rPr kumimoji="1" lang="ja-JP" altLang="en-US" smtClean="0"/>
              <a:t>3</a:t>
            </a:fld>
            <a:endParaRPr kumimoji="1" lang="ja-JP" altLang="en-US"/>
          </a:p>
        </p:txBody>
      </p:sp>
    </p:spTree>
    <p:extLst>
      <p:ext uri="{BB962C8B-B14F-4D97-AF65-F5344CB8AC3E}">
        <p14:creationId xmlns:p14="http://schemas.microsoft.com/office/powerpoint/2010/main" val="38963739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5BB4C62-7966-4631-8DB7-58AC6E8970A3}" type="slidenum">
              <a:rPr kumimoji="1" lang="ja-JP" altLang="en-US" smtClean="0"/>
              <a:t>4</a:t>
            </a:fld>
            <a:endParaRPr kumimoji="1" lang="ja-JP" altLang="en-US"/>
          </a:p>
        </p:txBody>
      </p:sp>
    </p:spTree>
    <p:extLst>
      <p:ext uri="{BB962C8B-B14F-4D97-AF65-F5344CB8AC3E}">
        <p14:creationId xmlns:p14="http://schemas.microsoft.com/office/powerpoint/2010/main" val="19056994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5BB4C62-7966-4631-8DB7-58AC6E8970A3}" type="slidenum">
              <a:rPr kumimoji="1" lang="ja-JP" altLang="en-US" smtClean="0"/>
              <a:t>5</a:t>
            </a:fld>
            <a:endParaRPr kumimoji="1" lang="ja-JP" altLang="en-US"/>
          </a:p>
        </p:txBody>
      </p:sp>
    </p:spTree>
    <p:extLst>
      <p:ext uri="{BB962C8B-B14F-4D97-AF65-F5344CB8AC3E}">
        <p14:creationId xmlns:p14="http://schemas.microsoft.com/office/powerpoint/2010/main" val="13095031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A2119C5-5200-43DF-AB12-05ED0AA5D7E6}" type="datetime1">
              <a:rPr kumimoji="1" lang="ja-JP" altLang="en-US" smtClean="0"/>
              <a:t>2026/3/13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3655114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8934878-63BA-48CF-9EBC-D74FD6057575}" type="datetime1">
              <a:rPr kumimoji="1" lang="ja-JP" altLang="en-US" smtClean="0"/>
              <a:t>2026/3/13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1690662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19AAE91-A8A6-4FC2-B95A-EB0966945340}" type="datetime1">
              <a:rPr kumimoji="1" lang="ja-JP" altLang="en-US" smtClean="0"/>
              <a:t>2026/3/13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1126556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A8C3A8D-DE21-4223-8CB1-76FB71D540E4}" type="datetime1">
              <a:rPr kumimoji="1" lang="ja-JP" altLang="en-US" smtClean="0"/>
              <a:t>2026/3/13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3910029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165AACA-567A-4E4C-9501-B3E7CC642E09}" type="datetime1">
              <a:rPr kumimoji="1" lang="ja-JP" altLang="en-US" smtClean="0"/>
              <a:t>2026/3/13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3974096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2AF3175-BCE5-4BC2-88E7-1B20ADCC4039}" type="datetime1">
              <a:rPr kumimoji="1" lang="ja-JP" altLang="en-US" smtClean="0"/>
              <a:t>2026/3/13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1033439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B93AE97-B085-471A-B87A-2C19F03B7F2D}" type="datetime1">
              <a:rPr kumimoji="1" lang="ja-JP" altLang="en-US" smtClean="0"/>
              <a:t>2026/3/13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803288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1292D14-5D77-4C3A-BD03-C88E35C0E217}" type="datetime1">
              <a:rPr kumimoji="1" lang="ja-JP" altLang="en-US" smtClean="0"/>
              <a:t>2026/3/13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3010736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B58EDF9-0202-450F-84F3-D881B4B053F5}" type="datetime1">
              <a:rPr kumimoji="1" lang="ja-JP" altLang="en-US" smtClean="0"/>
              <a:t>2026/3/13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2958172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64BC763-D562-4482-B79A-3292B0A1DBF7}" type="datetime1">
              <a:rPr kumimoji="1" lang="ja-JP" altLang="en-US" smtClean="0"/>
              <a:t>2026/3/13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344607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581637F-E89E-46E3-8D10-D0B9A0D80222}" type="datetime1">
              <a:rPr kumimoji="1" lang="ja-JP" altLang="en-US" smtClean="0"/>
              <a:t>2026/3/13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2002877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808745-D99D-4C3E-AD5A-35894F333135}" type="datetime1">
              <a:rPr kumimoji="1" lang="ja-JP" altLang="en-US" smtClean="0"/>
              <a:t>2026/3/13</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EF87B-DB20-4253-9782-3C634FAD5830}" type="slidenum">
              <a:rPr kumimoji="1" lang="ja-JP" altLang="en-US" smtClean="0"/>
              <a:t>‹#›</a:t>
            </a:fld>
            <a:endParaRPr kumimoji="1" lang="ja-JP" altLang="en-US"/>
          </a:p>
        </p:txBody>
      </p:sp>
    </p:spTree>
    <p:extLst>
      <p:ext uri="{BB962C8B-B14F-4D97-AF65-F5344CB8AC3E}">
        <p14:creationId xmlns:p14="http://schemas.microsoft.com/office/powerpoint/2010/main" val="1799333882"/>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vT0dS4PXlNc&amp;list=PLdjIYcIOSNGqHkiMFna-Wf8yzqX3lbeCx"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mlit.go.jp/kankocho/content/001751352.pdf"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サブタイトル 2"/>
          <p:cNvSpPr txBox="1">
            <a:spLocks/>
          </p:cNvSpPr>
          <p:nvPr/>
        </p:nvSpPr>
        <p:spPr>
          <a:xfrm>
            <a:off x="68198" y="514921"/>
            <a:ext cx="9000000" cy="6300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400" b="1" dirty="0">
              <a:solidFill>
                <a:schemeClr val="tx1"/>
              </a:solidFill>
              <a:latin typeface="Meiryo UI" panose="020B0604030504040204" pitchFamily="50" charset="-128"/>
              <a:ea typeface="Meiryo UI" panose="020B0604030504040204" pitchFamily="50" charset="-128"/>
            </a:endParaRPr>
          </a:p>
          <a:p>
            <a:pPr algn="l"/>
            <a:endParaRPr lang="en-US" altLang="ja-JP" sz="1400" b="1"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400" b="1"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r>
              <a:rPr lang="ja-JP" altLang="en-US" sz="1200" dirty="0">
                <a:solidFill>
                  <a:schemeClr val="tx1"/>
                </a:solidFill>
                <a:latin typeface="Meiryo UI" panose="020B0604030504040204" pitchFamily="50" charset="-128"/>
                <a:ea typeface="Meiryo UI" panose="020B0604030504040204" pitchFamily="50" charset="-128"/>
              </a:rPr>
              <a:t>　</a:t>
            </a:r>
            <a:endParaRPr lang="ja-JP" altLang="ja-JP" sz="1200" dirty="0">
              <a:solidFill>
                <a:schemeClr val="tx1"/>
              </a:solidFill>
              <a:latin typeface="Meiryo UI" panose="020B0604030504040204" pitchFamily="50" charset="-128"/>
              <a:ea typeface="Meiryo UI" panose="020B0604030504040204" pitchFamily="50" charset="-128"/>
            </a:endParaRPr>
          </a:p>
        </p:txBody>
      </p:sp>
      <p:sp>
        <p:nvSpPr>
          <p:cNvPr id="2" name="角丸四角形 1"/>
          <p:cNvSpPr/>
          <p:nvPr/>
        </p:nvSpPr>
        <p:spPr>
          <a:xfrm>
            <a:off x="158198" y="888246"/>
            <a:ext cx="8820000" cy="5868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rtlCol="0" anchor="t" anchorCtr="0"/>
          <a:lstStyle/>
          <a:p>
            <a:r>
              <a:rPr lang="ja-JP" altLang="en-US" sz="1200" b="1" dirty="0">
                <a:latin typeface="Meiryo UI" panose="020B0604030504040204" pitchFamily="50" charset="-128"/>
                <a:ea typeface="Meiryo UI" panose="020B0604030504040204" pitchFamily="50" charset="-128"/>
              </a:rPr>
              <a:t>○ 研修対象者</a:t>
            </a:r>
            <a:endParaRPr lang="en-US" altLang="ja-JP" sz="1200" b="1"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・大阪府内の医療機関に勤務する職員を対象とし、外国人患者受入れにかかる研修</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e</a:t>
            </a:r>
            <a:r>
              <a:rPr lang="ja-JP" altLang="en-US" sz="1200" dirty="0">
                <a:latin typeface="Meiryo UI" panose="020B0604030504040204" pitchFamily="50" charset="-128"/>
                <a:ea typeface="Meiryo UI" panose="020B0604030504040204" pitchFamily="50" charset="-128"/>
              </a:rPr>
              <a:t>ラーニング研修及び実地研修を実施）</a:t>
            </a:r>
            <a:endParaRPr lang="en-US" altLang="ja-JP" sz="1200" dirty="0">
              <a:latin typeface="Meiryo UI" panose="020B0604030504040204" pitchFamily="50" charset="-128"/>
              <a:ea typeface="Meiryo UI" panose="020B0604030504040204" pitchFamily="50" charset="-128"/>
            </a:endParaRPr>
          </a:p>
          <a:p>
            <a:endParaRPr lang="en-US" altLang="ja-JP" sz="800" dirty="0">
              <a:latin typeface="Meiryo UI" panose="020B0604030504040204" pitchFamily="50" charset="-128"/>
              <a:ea typeface="Meiryo UI" panose="020B0604030504040204" pitchFamily="50" charset="-128"/>
            </a:endParaRPr>
          </a:p>
          <a:p>
            <a:r>
              <a:rPr lang="ja-JP" altLang="en-US" sz="1200" b="1" dirty="0">
                <a:latin typeface="Meiryo UI" panose="020B0604030504040204" pitchFamily="50" charset="-128"/>
                <a:ea typeface="Meiryo UI" panose="020B0604030504040204" pitchFamily="50" charset="-128"/>
              </a:rPr>
              <a:t>○ 研修内容</a:t>
            </a:r>
            <a:endParaRPr lang="en-US" altLang="ja-JP" sz="1200" b="1" dirty="0">
              <a:latin typeface="Meiryo UI" panose="020B0604030504040204" pitchFamily="50" charset="-128"/>
              <a:ea typeface="Meiryo UI" panose="020B0604030504040204" pitchFamily="50" charset="-128"/>
            </a:endParaRPr>
          </a:p>
          <a:p>
            <a:r>
              <a:rPr lang="ja-JP" altLang="en-US" sz="1200" b="1" dirty="0">
                <a:latin typeface="Meiryo UI" panose="020B0604030504040204" pitchFamily="50" charset="-128"/>
                <a:ea typeface="Meiryo UI" panose="020B0604030504040204" pitchFamily="50" charset="-128"/>
              </a:rPr>
              <a:t>　　（１）</a:t>
            </a:r>
            <a:r>
              <a:rPr lang="en-US" altLang="ja-JP" sz="1200" b="1" dirty="0">
                <a:latin typeface="Meiryo UI" panose="020B0604030504040204" pitchFamily="50" charset="-128"/>
                <a:ea typeface="Meiryo UI" panose="020B0604030504040204" pitchFamily="50" charset="-128"/>
              </a:rPr>
              <a:t>e</a:t>
            </a:r>
            <a:r>
              <a:rPr lang="ja-JP" altLang="en-US" sz="1200" b="1" dirty="0">
                <a:latin typeface="Meiryo UI" panose="020B0604030504040204" pitchFamily="50" charset="-128"/>
                <a:ea typeface="Meiryo UI" panose="020B0604030504040204" pitchFamily="50" charset="-128"/>
              </a:rPr>
              <a:t>ラーニング講義（</a:t>
            </a:r>
            <a:r>
              <a:rPr lang="ja-JP" altLang="en-US" sz="1200" b="1" dirty="0">
                <a:latin typeface="Meiryo UI" panose="020B0604030504040204" pitchFamily="50" charset="-128"/>
                <a:ea typeface="Meiryo UI" panose="020B0604030504040204" pitchFamily="50" charset="-128"/>
                <a:hlinkClick r:id="rId3"/>
              </a:rPr>
              <a:t>府</a:t>
            </a:r>
            <a:r>
              <a:rPr lang="en-US" altLang="ja-JP" sz="1200" b="1" dirty="0">
                <a:latin typeface="Meiryo UI" panose="020B0604030504040204" pitchFamily="50" charset="-128"/>
                <a:ea typeface="Meiryo UI" panose="020B0604030504040204" pitchFamily="50" charset="-128"/>
                <a:hlinkClick r:id="rId3"/>
              </a:rPr>
              <a:t>YouTube</a:t>
            </a:r>
            <a:r>
              <a:rPr lang="ja-JP" altLang="en-US" sz="1200" b="1" dirty="0">
                <a:latin typeface="Meiryo UI" panose="020B0604030504040204" pitchFamily="50" charset="-128"/>
                <a:ea typeface="Meiryo UI" panose="020B0604030504040204" pitchFamily="50" charset="-128"/>
                <a:hlinkClick r:id="rId3"/>
              </a:rPr>
              <a:t>チャンネル</a:t>
            </a:r>
            <a:r>
              <a:rPr lang="ja-JP" altLang="en-US" sz="1200" b="1" dirty="0">
                <a:latin typeface="Meiryo UI" panose="020B0604030504040204" pitchFamily="50" charset="-128"/>
                <a:ea typeface="Meiryo UI" panose="020B0604030504040204" pitchFamily="50" charset="-128"/>
              </a:rPr>
              <a:t>にて公開）</a:t>
            </a:r>
            <a:endParaRPr lang="en-US" altLang="ja-JP" sz="1200" b="1" dirty="0">
              <a:latin typeface="Meiryo UI" panose="020B0604030504040204" pitchFamily="50" charset="-128"/>
              <a:ea typeface="Meiryo UI" panose="020B0604030504040204" pitchFamily="50" charset="-128"/>
            </a:endParaRPr>
          </a:p>
          <a:p>
            <a:r>
              <a:rPr lang="ja-JP" altLang="en-US" sz="1200" b="1"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・以下のコンテンツを理解するための</a:t>
            </a:r>
            <a:r>
              <a:rPr lang="en-US" altLang="ja-JP" sz="1200" dirty="0">
                <a:latin typeface="Meiryo UI" panose="020B0604030504040204" pitchFamily="50" charset="-128"/>
                <a:ea typeface="Meiryo UI" panose="020B0604030504040204" pitchFamily="50" charset="-128"/>
              </a:rPr>
              <a:t>e</a:t>
            </a:r>
            <a:r>
              <a:rPr lang="ja-JP" altLang="en-US" sz="1200" dirty="0">
                <a:latin typeface="Meiryo UI" panose="020B0604030504040204" pitchFamily="50" charset="-128"/>
                <a:ea typeface="Meiryo UI" panose="020B0604030504040204" pitchFamily="50" charset="-128"/>
              </a:rPr>
              <a:t>ラーニング講義を実施する。</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① 外国人患者対応の基礎知識</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② 「やさしい日本語」や「翻訳ツール」等の基礎知識</a:t>
            </a:r>
            <a:endParaRPr lang="en-US" altLang="ja-JP" sz="1200" dirty="0">
              <a:latin typeface="Meiryo UI" panose="020B0604030504040204" pitchFamily="50" charset="-128"/>
              <a:ea typeface="Meiryo UI" panose="020B0604030504040204" pitchFamily="50" charset="-128"/>
            </a:endParaRPr>
          </a:p>
          <a:p>
            <a:endParaRPr lang="en-US" altLang="ja-JP" sz="8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rPr>
              <a:t>（２）実地研修</a:t>
            </a:r>
            <a:endParaRPr lang="en-US" altLang="ja-JP" sz="1200" b="1" dirty="0">
              <a:latin typeface="Meiryo UI" panose="020B0604030504040204" pitchFamily="50" charset="-128"/>
              <a:ea typeface="Meiryo UI" panose="020B0604030504040204" pitchFamily="50" charset="-128"/>
            </a:endParaRPr>
          </a:p>
          <a:p>
            <a:r>
              <a:rPr lang="ja-JP" altLang="en-US" sz="1200" b="1"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・「大阪府外国人患者受入れ拠点医療機関」の外国人患者担当者が各会場の「研修ファシリテーター」</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「大阪府外国人患者受入れ地域拠点医療機関」の外国人患者担当者が「グループディスカッション発表者」となり、</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以下の内容について実地研修を実施する。</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① </a:t>
            </a:r>
            <a:r>
              <a:rPr lang="en-US" altLang="ja-JP" sz="1200" dirty="0">
                <a:latin typeface="Meiryo UI" panose="020B0604030504040204" pitchFamily="50" charset="-128"/>
                <a:ea typeface="Meiryo UI" panose="020B0604030504040204" pitchFamily="50" charset="-128"/>
              </a:rPr>
              <a:t>e</a:t>
            </a:r>
            <a:r>
              <a:rPr lang="ja-JP" altLang="en-US" sz="1200" dirty="0">
                <a:latin typeface="Meiryo UI" panose="020B0604030504040204" pitchFamily="50" charset="-128"/>
                <a:ea typeface="Meiryo UI" panose="020B0604030504040204" pitchFamily="50" charset="-128"/>
              </a:rPr>
              <a:t>ラーニング講義で学んだ「やさしい日本語」や「翻訳ツール」を用いた外国人患者対応のロールプレイング</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② 「大阪府外国人患者受入れ地域拠点医療機関」における課題解決の事例発表及び現場の対応策など</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に関するグループディスカッション</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③ 地域の医療機関間の連携を図るための交流会</a:t>
            </a:r>
            <a:endParaRPr lang="en-US" altLang="ja-JP" sz="1200" dirty="0">
              <a:latin typeface="Meiryo UI" panose="020B0604030504040204" pitchFamily="50" charset="-128"/>
              <a:ea typeface="Meiryo UI" panose="020B0604030504040204" pitchFamily="50" charset="-128"/>
            </a:endParaRPr>
          </a:p>
          <a:p>
            <a:endParaRPr lang="en-US" altLang="ja-JP" sz="800" dirty="0">
              <a:latin typeface="Meiryo UI" panose="020B0604030504040204" pitchFamily="50" charset="-128"/>
              <a:ea typeface="Meiryo UI" panose="020B0604030504040204" pitchFamily="50" charset="-128"/>
            </a:endParaRPr>
          </a:p>
          <a:p>
            <a:r>
              <a:rPr lang="ja-JP" altLang="en-US" sz="1200" b="1" dirty="0">
                <a:latin typeface="Meiryo UI" panose="020B0604030504040204" pitchFamily="50" charset="-128"/>
                <a:ea typeface="Meiryo UI" panose="020B0604030504040204" pitchFamily="50" charset="-128"/>
              </a:rPr>
              <a:t>○ 実施結果</a:t>
            </a:r>
            <a:endParaRPr lang="en-US" altLang="ja-JP" sz="1200" b="1" dirty="0">
              <a:latin typeface="Meiryo UI" panose="020B0604030504040204" pitchFamily="50" charset="-128"/>
              <a:ea typeface="Meiryo UI" panose="020B0604030504040204" pitchFamily="50" charset="-128"/>
            </a:endParaRPr>
          </a:p>
          <a:p>
            <a:endParaRPr lang="en-US" altLang="ja-JP" sz="1200" b="1" dirty="0">
              <a:latin typeface="Meiryo UI" panose="020B0604030504040204" pitchFamily="50" charset="-128"/>
              <a:ea typeface="Meiryo UI" panose="020B0604030504040204" pitchFamily="50" charset="-128"/>
            </a:endParaRPr>
          </a:p>
          <a:p>
            <a:endParaRPr lang="en-US" altLang="ja-JP" sz="1200" b="1" dirty="0">
              <a:latin typeface="Meiryo UI" panose="020B0604030504040204" pitchFamily="50" charset="-128"/>
              <a:ea typeface="Meiryo UI" panose="020B0604030504040204" pitchFamily="50" charset="-128"/>
            </a:endParaRPr>
          </a:p>
          <a:p>
            <a:endParaRPr lang="en-US" altLang="ja-JP" sz="1200" b="1" dirty="0">
              <a:latin typeface="Meiryo UI" panose="020B0604030504040204" pitchFamily="50" charset="-128"/>
              <a:ea typeface="Meiryo UI" panose="020B0604030504040204" pitchFamily="50" charset="-128"/>
            </a:endParaRPr>
          </a:p>
          <a:p>
            <a:endParaRPr lang="en-US" altLang="ja-JP" sz="1200" b="1" dirty="0">
              <a:latin typeface="Meiryo UI" panose="020B0604030504040204" pitchFamily="50" charset="-128"/>
              <a:ea typeface="Meiryo UI" panose="020B0604030504040204" pitchFamily="50" charset="-128"/>
            </a:endParaRPr>
          </a:p>
          <a:p>
            <a:endParaRPr lang="en-US" altLang="ja-JP" sz="1200" b="1" dirty="0">
              <a:latin typeface="Meiryo UI" panose="020B0604030504040204" pitchFamily="50" charset="-128"/>
              <a:ea typeface="Meiryo UI" panose="020B0604030504040204" pitchFamily="50" charset="-128"/>
            </a:endParaRPr>
          </a:p>
          <a:p>
            <a:endParaRPr lang="en-US" altLang="ja-JP" sz="1200" b="1" dirty="0">
              <a:latin typeface="Meiryo UI" panose="020B0604030504040204" pitchFamily="50" charset="-128"/>
              <a:ea typeface="Meiryo UI" panose="020B0604030504040204" pitchFamily="50" charset="-128"/>
            </a:endParaRPr>
          </a:p>
          <a:p>
            <a:endParaRPr lang="en-US" altLang="ja-JP" sz="800" dirty="0">
              <a:latin typeface="Meiryo UI" panose="020B0604030504040204" pitchFamily="50" charset="-128"/>
              <a:ea typeface="Meiryo UI" panose="020B0604030504040204" pitchFamily="50" charset="-128"/>
            </a:endParaRPr>
          </a:p>
          <a:p>
            <a:r>
              <a:rPr lang="ja-JP" altLang="en-US" sz="1200" b="1" dirty="0">
                <a:latin typeface="Meiryo UI" panose="020B0604030504040204" pitchFamily="50" charset="-128"/>
                <a:ea typeface="Meiryo UI" panose="020B0604030504040204" pitchFamily="50" charset="-128"/>
              </a:rPr>
              <a:t>○　アンケート結果（</a:t>
            </a:r>
            <a:r>
              <a:rPr lang="en-US" altLang="ja-JP" sz="1200" b="1" dirty="0">
                <a:latin typeface="Meiryo UI" panose="020B0604030504040204" pitchFamily="50" charset="-128"/>
                <a:ea typeface="Meiryo UI" panose="020B0604030504040204" pitchFamily="50" charset="-128"/>
              </a:rPr>
              <a:t>44</a:t>
            </a:r>
            <a:r>
              <a:rPr lang="ja-JP" altLang="en-US" sz="1200" b="1" dirty="0">
                <a:latin typeface="Meiryo UI" panose="020B0604030504040204" pitchFamily="50" charset="-128"/>
                <a:ea typeface="Meiryo UI" panose="020B0604030504040204" pitchFamily="50" charset="-128"/>
              </a:rPr>
              <a:t>名が回答）</a:t>
            </a:r>
            <a:endParaRPr lang="en-US" altLang="ja-JP" sz="1200" b="1" dirty="0">
              <a:latin typeface="Meiryo UI" panose="020B0604030504040204" pitchFamily="50" charset="-128"/>
              <a:ea typeface="Meiryo UI" panose="020B0604030504040204" pitchFamily="50" charset="-128"/>
            </a:endParaRPr>
          </a:p>
          <a:p>
            <a:r>
              <a:rPr lang="ja-JP" altLang="en-US" sz="1200" b="1"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・満足度：</a:t>
            </a:r>
            <a:r>
              <a:rPr lang="en-US" altLang="ja-JP" sz="1200" dirty="0">
                <a:latin typeface="Meiryo UI" panose="020B0604030504040204" pitchFamily="50" charset="-128"/>
                <a:ea typeface="Meiryo UI" panose="020B0604030504040204" pitchFamily="50" charset="-128"/>
              </a:rPr>
              <a:t>88.6%</a:t>
            </a:r>
            <a:r>
              <a:rPr lang="ja-JP" altLang="en-US" sz="1200" dirty="0">
                <a:latin typeface="Meiryo UI" panose="020B0604030504040204" pitchFamily="50" charset="-128"/>
                <a:ea typeface="Meiryo UI" panose="020B0604030504040204" pitchFamily="50" charset="-128"/>
              </a:rPr>
              <a:t>が「満足」または「やや満足」と回答</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・理解度：</a:t>
            </a:r>
            <a:r>
              <a:rPr lang="en-US" altLang="ja-JP" sz="1200" dirty="0">
                <a:latin typeface="Meiryo UI" panose="020B0604030504040204" pitchFamily="50" charset="-128"/>
                <a:ea typeface="Meiryo UI" panose="020B0604030504040204" pitchFamily="50" charset="-128"/>
              </a:rPr>
              <a:t>95%</a:t>
            </a:r>
            <a:r>
              <a:rPr lang="ja-JP" altLang="en-US" sz="1200" dirty="0">
                <a:latin typeface="Meiryo UI" panose="020B0604030504040204" pitchFamily="50" charset="-128"/>
                <a:ea typeface="Meiryo UI" panose="020B0604030504040204" pitchFamily="50" charset="-128"/>
              </a:rPr>
              <a:t>の受講者が研修内容を「よく理解できた」と回答</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・活用度：</a:t>
            </a:r>
            <a:r>
              <a:rPr lang="en-US" altLang="ja-JP" sz="1200" dirty="0">
                <a:latin typeface="Meiryo UI" panose="020B0604030504040204" pitchFamily="50" charset="-128"/>
                <a:ea typeface="Meiryo UI" panose="020B0604030504040204" pitchFamily="50" charset="-128"/>
              </a:rPr>
              <a:t>89%</a:t>
            </a:r>
            <a:r>
              <a:rPr lang="ja-JP" altLang="en-US" sz="1200" dirty="0">
                <a:latin typeface="Meiryo UI" panose="020B0604030504040204" pitchFamily="50" charset="-128"/>
                <a:ea typeface="Meiryo UI" panose="020B0604030504040204" pitchFamily="50" charset="-128"/>
              </a:rPr>
              <a:t>が「実務で活用できそう」と回答</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・その他意見：グループディスカッションや交流会について、評価が高い一方で、「時間が短すぎる」との意見</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⇒他施設との「横のつながり」や「具体的な事例共有」への強いニーズが浮き彫りとなった。</a:t>
            </a:r>
            <a:endParaRPr lang="en-US" altLang="ja-JP" sz="1200" dirty="0">
              <a:latin typeface="Meiryo UI" panose="020B0604030504040204" pitchFamily="50" charset="-128"/>
              <a:ea typeface="Meiryo UI" panose="020B0604030504040204" pitchFamily="50" charset="-128"/>
            </a:endParaRPr>
          </a:p>
        </p:txBody>
      </p:sp>
      <p:sp>
        <p:nvSpPr>
          <p:cNvPr id="14" name="角丸四角形 13"/>
          <p:cNvSpPr/>
          <p:nvPr/>
        </p:nvSpPr>
        <p:spPr>
          <a:xfrm>
            <a:off x="330390" y="5222036"/>
            <a:ext cx="8609441" cy="1420135"/>
          </a:xfrm>
          <a:prstGeom prst="roundRect">
            <a:avLst>
              <a:gd name="adj" fmla="val 4768"/>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050" dirty="0">
              <a:solidFill>
                <a:schemeClr val="tx1"/>
              </a:solidFill>
              <a:latin typeface="Meiryo UI" panose="020B0604030504040204" pitchFamily="50" charset="-128"/>
              <a:ea typeface="Meiryo UI" panose="020B0604030504040204" pitchFamily="50" charset="-128"/>
            </a:endParaRPr>
          </a:p>
        </p:txBody>
      </p:sp>
      <p:sp>
        <p:nvSpPr>
          <p:cNvPr id="30" name="ホームベース 64">
            <a:extLst>
              <a:ext uri="{FF2B5EF4-FFF2-40B4-BE49-F238E27FC236}">
                <a16:creationId xmlns:a16="http://schemas.microsoft.com/office/drawing/2014/main" id="{7FA0D0A7-DD41-403E-A48C-2325F9DD6DCE}"/>
              </a:ext>
            </a:extLst>
          </p:cNvPr>
          <p:cNvSpPr/>
          <p:nvPr/>
        </p:nvSpPr>
        <p:spPr>
          <a:xfrm>
            <a:off x="68198" y="520615"/>
            <a:ext cx="9000000" cy="288000"/>
          </a:xfrm>
          <a:prstGeom prst="homePlate">
            <a:avLst/>
          </a:prstGeom>
          <a:gradFill flip="none" rotWithShape="1">
            <a:gsLst>
              <a:gs pos="0">
                <a:schemeClr val="accent5"/>
              </a:gs>
              <a:gs pos="50000">
                <a:schemeClr val="accent1">
                  <a:tint val="44500"/>
                  <a:satMod val="160000"/>
                </a:schemeClr>
              </a:gs>
              <a:gs pos="100000">
                <a:schemeClr val="accent1">
                  <a:tint val="23500"/>
                  <a:satMod val="160000"/>
                </a:schemeClr>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HGP創英角ｺﾞｼｯｸUB" panose="020B0900000000000000" pitchFamily="50" charset="-128"/>
                <a:ea typeface="HGP創英角ｺﾞｼｯｸUB" panose="020B0900000000000000" pitchFamily="50" charset="-128"/>
              </a:rPr>
              <a:t>○　外国人患者受入れ研修事業（令和７年度予算額：</a:t>
            </a:r>
            <a:r>
              <a:rPr lang="en-US" altLang="ja-JP" sz="1400" dirty="0">
                <a:solidFill>
                  <a:schemeClr val="tx1"/>
                </a:solidFill>
                <a:latin typeface="HGP創英角ｺﾞｼｯｸUB" panose="020B0900000000000000" pitchFamily="50" charset="-128"/>
                <a:ea typeface="HGP創英角ｺﾞｼｯｸUB" panose="020B0900000000000000" pitchFamily="50" charset="-128"/>
              </a:rPr>
              <a:t>9,987</a:t>
            </a:r>
            <a:r>
              <a:rPr lang="ja-JP" altLang="en-US" sz="1400" dirty="0">
                <a:solidFill>
                  <a:schemeClr val="tx1"/>
                </a:solidFill>
                <a:latin typeface="HGP創英角ｺﾞｼｯｸUB" panose="020B0900000000000000" pitchFamily="50" charset="-128"/>
                <a:ea typeface="HGP創英角ｺﾞｼｯｸUB" panose="020B0900000000000000" pitchFamily="50" charset="-128"/>
              </a:rPr>
              <a:t>千円）</a:t>
            </a:r>
            <a:endParaRPr kumimoji="1" lang="ja-JP" altLang="en-US" sz="14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21" name="テキスト ボックス 20">
            <a:extLst>
              <a:ext uri="{FF2B5EF4-FFF2-40B4-BE49-F238E27FC236}">
                <a16:creationId xmlns:a16="http://schemas.microsoft.com/office/drawing/2014/main" id="{31AD8B27-29EB-48C8-B97D-920AF72CBCD8}"/>
              </a:ext>
            </a:extLst>
          </p:cNvPr>
          <p:cNvSpPr txBox="1"/>
          <p:nvPr/>
        </p:nvSpPr>
        <p:spPr>
          <a:xfrm>
            <a:off x="8718538" y="6492975"/>
            <a:ext cx="540000" cy="369332"/>
          </a:xfrm>
          <a:prstGeom prst="rect">
            <a:avLst/>
          </a:prstGeom>
          <a:noFill/>
        </p:spPr>
        <p:txBody>
          <a:bodyPr wrap="square" rtlCol="0" anchor="ctr">
            <a:spAutoFit/>
          </a:bodyPr>
          <a:lstStyle/>
          <a:p>
            <a:pPr algn="ctr"/>
            <a:r>
              <a:rPr kumimoji="1" lang="ja-JP" altLang="en-US" dirty="0"/>
              <a:t>１</a:t>
            </a:r>
          </a:p>
        </p:txBody>
      </p:sp>
      <p:grpSp>
        <p:nvGrpSpPr>
          <p:cNvPr id="5" name="グループ化 4">
            <a:extLst>
              <a:ext uri="{FF2B5EF4-FFF2-40B4-BE49-F238E27FC236}">
                <a16:creationId xmlns:a16="http://schemas.microsoft.com/office/drawing/2014/main" id="{310BCF6E-16A6-43F1-B8AC-A9E43FA00F18}"/>
              </a:ext>
            </a:extLst>
          </p:cNvPr>
          <p:cNvGrpSpPr>
            <a:grpSpLocks noChangeAspect="1"/>
          </p:cNvGrpSpPr>
          <p:nvPr/>
        </p:nvGrpSpPr>
        <p:grpSpPr>
          <a:xfrm>
            <a:off x="6156177" y="989022"/>
            <a:ext cx="2608707" cy="1777058"/>
            <a:chOff x="5911322" y="1971221"/>
            <a:chExt cx="3322468" cy="2263271"/>
          </a:xfrm>
        </p:grpSpPr>
        <p:grpSp>
          <p:nvGrpSpPr>
            <p:cNvPr id="4" name="グループ化 3">
              <a:extLst>
                <a:ext uri="{FF2B5EF4-FFF2-40B4-BE49-F238E27FC236}">
                  <a16:creationId xmlns:a16="http://schemas.microsoft.com/office/drawing/2014/main" id="{33B2E7B6-1CFE-4D01-BE3A-FD9198C24EB0}"/>
                </a:ext>
              </a:extLst>
            </p:cNvPr>
            <p:cNvGrpSpPr/>
            <p:nvPr/>
          </p:nvGrpSpPr>
          <p:grpSpPr>
            <a:xfrm>
              <a:off x="6731729" y="1971221"/>
              <a:ext cx="2316342" cy="2186417"/>
              <a:chOff x="6419953" y="1336467"/>
              <a:chExt cx="2438253" cy="2301491"/>
            </a:xfrm>
          </p:grpSpPr>
          <p:pic>
            <p:nvPicPr>
              <p:cNvPr id="6" name="図 5">
                <a:extLst>
                  <a:ext uri="{FF2B5EF4-FFF2-40B4-BE49-F238E27FC236}">
                    <a16:creationId xmlns:a16="http://schemas.microsoft.com/office/drawing/2014/main" id="{EF68E597-DE3C-45E3-9DC8-7CC1D139F80E}"/>
                  </a:ext>
                </a:extLst>
              </p:cNvPr>
              <p:cNvPicPr>
                <a:picLocks noChangeAspect="1"/>
              </p:cNvPicPr>
              <p:nvPr/>
            </p:nvPicPr>
            <p:blipFill>
              <a:blip r:embed="rId4"/>
              <a:stretch>
                <a:fillRect/>
              </a:stretch>
            </p:blipFill>
            <p:spPr>
              <a:xfrm>
                <a:off x="6419953" y="1713432"/>
                <a:ext cx="1367314" cy="1924526"/>
              </a:xfrm>
              <a:prstGeom prst="rect">
                <a:avLst/>
              </a:prstGeom>
            </p:spPr>
          </p:pic>
          <p:sp>
            <p:nvSpPr>
              <p:cNvPr id="33" name="吹き出し: 四角形 32">
                <a:extLst>
                  <a:ext uri="{FF2B5EF4-FFF2-40B4-BE49-F238E27FC236}">
                    <a16:creationId xmlns:a16="http://schemas.microsoft.com/office/drawing/2014/main" id="{D8CB8709-2665-4156-9687-B78FD95C768B}"/>
                  </a:ext>
                </a:extLst>
              </p:cNvPr>
              <p:cNvSpPr/>
              <p:nvPr/>
            </p:nvSpPr>
            <p:spPr>
              <a:xfrm>
                <a:off x="7368327" y="1336467"/>
                <a:ext cx="1489879" cy="553383"/>
              </a:xfrm>
              <a:prstGeom prst="wedgeRectCallout">
                <a:avLst>
                  <a:gd name="adj1" fmla="val -48686"/>
                  <a:gd name="adj2" fmla="val 11348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panose="020B0604030504040204" pitchFamily="50" charset="-128"/>
                    <a:ea typeface="Meiryo UI" panose="020B0604030504040204" pitchFamily="50" charset="-128"/>
                  </a:rPr>
                  <a:t>北部</a:t>
                </a:r>
                <a:endParaRPr lang="en-US" altLang="ja-JP" dirty="0">
                  <a:latin typeface="Meiryo UI" panose="020B0604030504040204" pitchFamily="50" charset="-128"/>
                  <a:ea typeface="Meiryo UI" panose="020B0604030504040204" pitchFamily="50" charset="-128"/>
                </a:endParaRPr>
              </a:p>
              <a:p>
                <a:pPr algn="ctr"/>
                <a:r>
                  <a:rPr kumimoji="1" lang="ja-JP" altLang="en-US" sz="700" b="1" dirty="0">
                    <a:latin typeface="Meiryo UI" panose="020B0604030504040204" pitchFamily="50" charset="-128"/>
                    <a:ea typeface="Meiryo UI" panose="020B0604030504040204" pitchFamily="50" charset="-128"/>
                  </a:rPr>
                  <a:t>（豊能・三島・北河内）</a:t>
                </a:r>
                <a:endParaRPr kumimoji="1" lang="en-US" altLang="ja-JP" sz="700" b="1" dirty="0">
                  <a:latin typeface="Meiryo UI" panose="020B0604030504040204" pitchFamily="50" charset="-128"/>
                  <a:ea typeface="Meiryo UI" panose="020B0604030504040204" pitchFamily="50" charset="-128"/>
                </a:endParaRPr>
              </a:p>
            </p:txBody>
          </p:sp>
        </p:grpSp>
        <p:sp>
          <p:nvSpPr>
            <p:cNvPr id="22" name="吹き出し: 四角形 21">
              <a:extLst>
                <a:ext uri="{FF2B5EF4-FFF2-40B4-BE49-F238E27FC236}">
                  <a16:creationId xmlns:a16="http://schemas.microsoft.com/office/drawing/2014/main" id="{A9D742B8-3FCD-4512-B4CB-06BC726752E4}"/>
                </a:ext>
              </a:extLst>
            </p:cNvPr>
            <p:cNvSpPr/>
            <p:nvPr/>
          </p:nvSpPr>
          <p:spPr>
            <a:xfrm>
              <a:off x="7818405" y="3708778"/>
              <a:ext cx="1415385" cy="525714"/>
            </a:xfrm>
            <a:prstGeom prst="wedgeRectCallout">
              <a:avLst>
                <a:gd name="adj1" fmla="val -66982"/>
                <a:gd name="adj2" fmla="val -2713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panose="020B0604030504040204" pitchFamily="50" charset="-128"/>
                  <a:ea typeface="Meiryo UI" panose="020B0604030504040204" pitchFamily="50" charset="-128"/>
                </a:rPr>
                <a:t>南部</a:t>
              </a:r>
              <a:endParaRPr lang="en-US" altLang="ja-JP" dirty="0">
                <a:latin typeface="Meiryo UI" panose="020B0604030504040204" pitchFamily="50" charset="-128"/>
                <a:ea typeface="Meiryo UI" panose="020B0604030504040204" pitchFamily="50" charset="-128"/>
              </a:endParaRPr>
            </a:p>
            <a:p>
              <a:pPr algn="ctr"/>
              <a:r>
                <a:rPr kumimoji="1" lang="ja-JP" altLang="en-US" sz="700" b="1" dirty="0">
                  <a:latin typeface="Meiryo UI" panose="020B0604030504040204" pitchFamily="50" charset="-128"/>
                  <a:ea typeface="Meiryo UI" panose="020B0604030504040204" pitchFamily="50" charset="-128"/>
                </a:rPr>
                <a:t>（南河内・堺市・泉州）</a:t>
              </a:r>
              <a:endParaRPr kumimoji="1" lang="en-US" altLang="ja-JP" sz="700" b="1" dirty="0">
                <a:latin typeface="Meiryo UI" panose="020B0604030504040204" pitchFamily="50" charset="-128"/>
                <a:ea typeface="Meiryo UI" panose="020B0604030504040204" pitchFamily="50" charset="-128"/>
              </a:endParaRPr>
            </a:p>
          </p:txBody>
        </p:sp>
        <p:sp>
          <p:nvSpPr>
            <p:cNvPr id="23" name="吹き出し: 四角形 22">
              <a:extLst>
                <a:ext uri="{FF2B5EF4-FFF2-40B4-BE49-F238E27FC236}">
                  <a16:creationId xmlns:a16="http://schemas.microsoft.com/office/drawing/2014/main" id="{E11D144A-FB2B-413D-BB04-6CF51B91C5CC}"/>
                </a:ext>
              </a:extLst>
            </p:cNvPr>
            <p:cNvSpPr/>
            <p:nvPr/>
          </p:nvSpPr>
          <p:spPr>
            <a:xfrm>
              <a:off x="5911322" y="3261465"/>
              <a:ext cx="1213187" cy="525714"/>
            </a:xfrm>
            <a:prstGeom prst="wedgeRectCallout">
              <a:avLst>
                <a:gd name="adj1" fmla="val 78830"/>
                <a:gd name="adj2" fmla="val -6541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panose="020B0604030504040204" pitchFamily="50" charset="-128"/>
                  <a:ea typeface="Meiryo UI" panose="020B0604030504040204" pitchFamily="50" charset="-128"/>
                </a:rPr>
                <a:t>中部</a:t>
              </a:r>
              <a:endParaRPr lang="en-US" altLang="ja-JP" dirty="0">
                <a:latin typeface="Meiryo UI" panose="020B0604030504040204" pitchFamily="50" charset="-128"/>
                <a:ea typeface="Meiryo UI" panose="020B0604030504040204" pitchFamily="50" charset="-128"/>
              </a:endParaRPr>
            </a:p>
            <a:p>
              <a:pPr algn="ctr"/>
              <a:r>
                <a:rPr kumimoji="1" lang="ja-JP" altLang="en-US" sz="700" b="1" dirty="0">
                  <a:latin typeface="Meiryo UI" panose="020B0604030504040204" pitchFamily="50" charset="-128"/>
                  <a:ea typeface="Meiryo UI" panose="020B0604030504040204" pitchFamily="50" charset="-128"/>
                </a:rPr>
                <a:t>（大阪市・中河内）</a:t>
              </a:r>
              <a:endParaRPr kumimoji="1" lang="en-US" altLang="ja-JP" sz="700" b="1" dirty="0">
                <a:latin typeface="Meiryo UI" panose="020B0604030504040204" pitchFamily="50" charset="-128"/>
                <a:ea typeface="Meiryo UI" panose="020B0604030504040204" pitchFamily="50" charset="-128"/>
              </a:endParaRPr>
            </a:p>
          </p:txBody>
        </p:sp>
      </p:grpSp>
      <p:sp>
        <p:nvSpPr>
          <p:cNvPr id="24" name="タイトル 1">
            <a:extLst>
              <a:ext uri="{FF2B5EF4-FFF2-40B4-BE49-F238E27FC236}">
                <a16:creationId xmlns:a16="http://schemas.microsoft.com/office/drawing/2014/main" id="{4586C6C3-498C-4946-8E1C-984EDE4E84FD}"/>
              </a:ext>
            </a:extLst>
          </p:cNvPr>
          <p:cNvSpPr txBox="1">
            <a:spLocks/>
          </p:cNvSpPr>
          <p:nvPr/>
        </p:nvSpPr>
        <p:spPr>
          <a:xfrm>
            <a:off x="-3802" y="-1"/>
            <a:ext cx="9144000" cy="468000"/>
          </a:xfrm>
          <a:prstGeom prst="rect">
            <a:avLst/>
          </a:prstGeom>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ja-JP" altLang="en-US" sz="1800" dirty="0">
                <a:solidFill>
                  <a:schemeClr val="bg1"/>
                </a:solidFill>
                <a:latin typeface="HGS創英角ｺﾞｼｯｸUB" panose="020B0900000000000000" pitchFamily="50" charset="-128"/>
                <a:ea typeface="HGS創英角ｺﾞｼｯｸUB" panose="020B0900000000000000" pitchFamily="50" charset="-128"/>
              </a:rPr>
              <a:t>令和７年度 宿泊税活用事業について</a:t>
            </a:r>
            <a:endParaRPr lang="en-US" altLang="ja-JP" sz="18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25" name="テキスト ボックス 24">
            <a:extLst>
              <a:ext uri="{FF2B5EF4-FFF2-40B4-BE49-F238E27FC236}">
                <a16:creationId xmlns:a16="http://schemas.microsoft.com/office/drawing/2014/main" id="{B2A7ADCA-BF88-4E30-8E1D-E584DA8CF9E0}"/>
              </a:ext>
            </a:extLst>
          </p:cNvPr>
          <p:cNvSpPr txBox="1"/>
          <p:nvPr/>
        </p:nvSpPr>
        <p:spPr>
          <a:xfrm>
            <a:off x="7972444" y="41270"/>
            <a:ext cx="1080000" cy="288000"/>
          </a:xfrm>
          <a:prstGeom prst="rect">
            <a:avLst/>
          </a:prstGeom>
          <a:solidFill>
            <a:schemeClr val="bg1"/>
          </a:solidFill>
          <a:ln>
            <a:solidFill>
              <a:schemeClr val="tx1"/>
            </a:solidFill>
          </a:ln>
        </p:spPr>
        <p:txBody>
          <a:bodyPr wrap="square" rtlCol="0" anchor="ctr">
            <a:spAutoFit/>
          </a:bodyPr>
          <a:lstStyle/>
          <a:p>
            <a:pPr algn="ctr"/>
            <a:r>
              <a:rPr kumimoji="1" lang="ja-JP" altLang="en-US" sz="1200" b="1" dirty="0">
                <a:latin typeface="+mn-ea"/>
              </a:rPr>
              <a:t>資料１－２</a:t>
            </a:r>
          </a:p>
        </p:txBody>
      </p:sp>
      <p:graphicFrame>
        <p:nvGraphicFramePr>
          <p:cNvPr id="7" name="表 7">
            <a:extLst>
              <a:ext uri="{FF2B5EF4-FFF2-40B4-BE49-F238E27FC236}">
                <a16:creationId xmlns:a16="http://schemas.microsoft.com/office/drawing/2014/main" id="{89AC58EC-8024-4D14-8C12-D3E84C3F9261}"/>
              </a:ext>
            </a:extLst>
          </p:cNvPr>
          <p:cNvGraphicFramePr>
            <a:graphicFrameLocks noGrp="1"/>
          </p:cNvGraphicFramePr>
          <p:nvPr>
            <p:extLst>
              <p:ext uri="{D42A27DB-BD31-4B8C-83A1-F6EECF244321}">
                <p14:modId xmlns:p14="http://schemas.microsoft.com/office/powerpoint/2010/main" val="2576031996"/>
              </p:ext>
            </p:extLst>
          </p:nvPr>
        </p:nvGraphicFramePr>
        <p:xfrm>
          <a:off x="756998" y="4452266"/>
          <a:ext cx="7622400" cy="97536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3771275979"/>
                    </a:ext>
                  </a:extLst>
                </a:gridCol>
                <a:gridCol w="1440000">
                  <a:extLst>
                    <a:ext uri="{9D8B030D-6E8A-4147-A177-3AD203B41FA5}">
                      <a16:colId xmlns:a16="http://schemas.microsoft.com/office/drawing/2014/main" val="827570817"/>
                    </a:ext>
                  </a:extLst>
                </a:gridCol>
                <a:gridCol w="1800000">
                  <a:extLst>
                    <a:ext uri="{9D8B030D-6E8A-4147-A177-3AD203B41FA5}">
                      <a16:colId xmlns:a16="http://schemas.microsoft.com/office/drawing/2014/main" val="2354380537"/>
                    </a:ext>
                  </a:extLst>
                </a:gridCol>
                <a:gridCol w="1944000">
                  <a:extLst>
                    <a:ext uri="{9D8B030D-6E8A-4147-A177-3AD203B41FA5}">
                      <a16:colId xmlns:a16="http://schemas.microsoft.com/office/drawing/2014/main" val="1497873899"/>
                    </a:ext>
                  </a:extLst>
                </a:gridCol>
                <a:gridCol w="1219200">
                  <a:extLst>
                    <a:ext uri="{9D8B030D-6E8A-4147-A177-3AD203B41FA5}">
                      <a16:colId xmlns:a16="http://schemas.microsoft.com/office/drawing/2014/main" val="1467507708"/>
                    </a:ext>
                  </a:extLst>
                </a:gridCol>
              </a:tblGrid>
              <a:tr h="0">
                <a:tc>
                  <a:txBody>
                    <a:bodyPr/>
                    <a:lstStyle/>
                    <a:p>
                      <a:pPr algn="ctr"/>
                      <a:r>
                        <a:rPr kumimoji="1" lang="ja-JP" altLang="en-US" sz="1000" dirty="0">
                          <a:latin typeface="Meiryo UI" panose="020B0604030504040204" pitchFamily="50" charset="-128"/>
                          <a:ea typeface="Meiryo UI" panose="020B0604030504040204" pitchFamily="50" charset="-128"/>
                        </a:rPr>
                        <a:t>会　場</a:t>
                      </a:r>
                    </a:p>
                  </a:txBody>
                  <a:tcPr anchor="ctr"/>
                </a:tc>
                <a:tc>
                  <a:txBody>
                    <a:bodyPr/>
                    <a:lstStyle/>
                    <a:p>
                      <a:pPr algn="ctr"/>
                      <a:r>
                        <a:rPr kumimoji="1" lang="ja-JP" altLang="en-US" sz="1000" dirty="0">
                          <a:latin typeface="Meiryo UI" panose="020B0604030504040204" pitchFamily="50" charset="-128"/>
                          <a:ea typeface="Meiryo UI" panose="020B0604030504040204" pitchFamily="50" charset="-128"/>
                        </a:rPr>
                        <a:t>医療圏</a:t>
                      </a:r>
                    </a:p>
                  </a:txBody>
                  <a:tcPr anchor="ctr"/>
                </a:tc>
                <a:tc>
                  <a:txBody>
                    <a:bodyPr/>
                    <a:lstStyle/>
                    <a:p>
                      <a:pPr algn="ctr"/>
                      <a:r>
                        <a:rPr kumimoji="1" lang="ja-JP" altLang="en-US" sz="1000" dirty="0">
                          <a:latin typeface="Meiryo UI" panose="020B0604030504040204" pitchFamily="50" charset="-128"/>
                          <a:ea typeface="Meiryo UI" panose="020B0604030504040204" pitchFamily="50" charset="-128"/>
                        </a:rPr>
                        <a:t>開催日</a:t>
                      </a:r>
                    </a:p>
                  </a:txBody>
                  <a:tcPr anchor="ctr"/>
                </a:tc>
                <a:tc>
                  <a:txBody>
                    <a:bodyPr/>
                    <a:lstStyle/>
                    <a:p>
                      <a:pPr algn="ctr"/>
                      <a:r>
                        <a:rPr kumimoji="1" lang="ja-JP" altLang="en-US" sz="1000" dirty="0">
                          <a:latin typeface="Meiryo UI" panose="020B0604030504040204" pitchFamily="50" charset="-128"/>
                          <a:ea typeface="Meiryo UI" panose="020B0604030504040204" pitchFamily="50" charset="-128"/>
                        </a:rPr>
                        <a:t>会場・所在地</a:t>
                      </a:r>
                    </a:p>
                  </a:txBody>
                  <a:tcPr anchor="ctr"/>
                </a:tc>
                <a:tc>
                  <a:txBody>
                    <a:bodyPr/>
                    <a:lstStyle/>
                    <a:p>
                      <a:pPr algn="ctr"/>
                      <a:r>
                        <a:rPr kumimoji="1" lang="ja-JP" altLang="en-US" sz="1000" dirty="0">
                          <a:latin typeface="Meiryo UI" panose="020B0604030504040204" pitchFamily="50" charset="-128"/>
                          <a:ea typeface="Meiryo UI" panose="020B0604030504040204" pitchFamily="50" charset="-128"/>
                        </a:rPr>
                        <a:t>出席者数</a:t>
                      </a:r>
                    </a:p>
                  </a:txBody>
                  <a:tcPr anchor="ctr"/>
                </a:tc>
                <a:extLst>
                  <a:ext uri="{0D108BD9-81ED-4DB2-BD59-A6C34878D82A}">
                    <a16:rowId xmlns:a16="http://schemas.microsoft.com/office/drawing/2014/main" val="2464111010"/>
                  </a:ext>
                </a:extLst>
              </a:tr>
              <a:tr h="0">
                <a:tc>
                  <a:txBody>
                    <a:bodyPr/>
                    <a:lstStyle/>
                    <a:p>
                      <a:pPr algn="ctr"/>
                      <a:r>
                        <a:rPr kumimoji="1" lang="ja-JP" altLang="en-US" sz="1000" dirty="0">
                          <a:latin typeface="Meiryo UI" panose="020B0604030504040204" pitchFamily="50" charset="-128"/>
                          <a:ea typeface="Meiryo UI" panose="020B0604030504040204" pitchFamily="50" charset="-128"/>
                        </a:rPr>
                        <a:t>北　部</a:t>
                      </a:r>
                    </a:p>
                  </a:txBody>
                  <a:tcPr anchor="ctr"/>
                </a:tc>
                <a:tc>
                  <a:txBody>
                    <a:bodyPr/>
                    <a:lstStyle/>
                    <a:p>
                      <a:pPr algn="ctr"/>
                      <a:r>
                        <a:rPr kumimoji="1" lang="ja-JP" altLang="en-US" sz="1000" dirty="0">
                          <a:latin typeface="Meiryo UI" panose="020B0604030504040204" pitchFamily="50" charset="-128"/>
                          <a:ea typeface="Meiryo UI" panose="020B0604030504040204" pitchFamily="50" charset="-128"/>
                        </a:rPr>
                        <a:t>豊能・三島・北河内</a:t>
                      </a:r>
                    </a:p>
                  </a:txBody>
                  <a:tcPr anchor="ctr"/>
                </a:tc>
                <a:tc>
                  <a:txBody>
                    <a:bodyPr/>
                    <a:lstStyle/>
                    <a:p>
                      <a:pPr algn="ctr"/>
                      <a:r>
                        <a:rPr kumimoji="1" lang="ja-JP" altLang="en-US" sz="1000" dirty="0">
                          <a:latin typeface="Meiryo UI" panose="020B0604030504040204" pitchFamily="50" charset="-128"/>
                          <a:ea typeface="Meiryo UI" panose="020B0604030504040204" pitchFamily="50" charset="-128"/>
                        </a:rPr>
                        <a:t>令和</a:t>
                      </a:r>
                      <a:r>
                        <a:rPr kumimoji="1" lang="en-US" altLang="ja-JP" sz="1000" dirty="0">
                          <a:latin typeface="Meiryo UI" panose="020B0604030504040204" pitchFamily="50" charset="-128"/>
                          <a:ea typeface="Meiryo UI" panose="020B0604030504040204" pitchFamily="50" charset="-128"/>
                        </a:rPr>
                        <a:t>7</a:t>
                      </a:r>
                      <a:r>
                        <a:rPr kumimoji="1" lang="ja-JP" altLang="en-US" sz="1000" dirty="0">
                          <a:latin typeface="Meiryo UI" panose="020B0604030504040204" pitchFamily="50" charset="-128"/>
                          <a:ea typeface="Meiryo UI" panose="020B0604030504040204" pitchFamily="50" charset="-128"/>
                        </a:rPr>
                        <a:t>年</a:t>
                      </a:r>
                      <a:r>
                        <a:rPr kumimoji="1" lang="en-US" altLang="ja-JP" sz="1000" dirty="0">
                          <a:latin typeface="Meiryo UI" panose="020B0604030504040204" pitchFamily="50" charset="-128"/>
                          <a:ea typeface="Meiryo UI" panose="020B0604030504040204" pitchFamily="50" charset="-128"/>
                        </a:rPr>
                        <a:t>12</a:t>
                      </a:r>
                      <a:r>
                        <a:rPr kumimoji="1" lang="ja-JP" altLang="en-US" sz="1000" dirty="0">
                          <a:latin typeface="Meiryo UI" panose="020B0604030504040204" pitchFamily="50" charset="-128"/>
                          <a:ea typeface="Meiryo UI" panose="020B0604030504040204" pitchFamily="50" charset="-128"/>
                        </a:rPr>
                        <a:t>月</a:t>
                      </a:r>
                      <a:r>
                        <a:rPr kumimoji="1" lang="en-US" altLang="ja-JP" sz="1000" dirty="0">
                          <a:latin typeface="Meiryo UI" panose="020B0604030504040204" pitchFamily="50" charset="-128"/>
                          <a:ea typeface="Meiryo UI" panose="020B0604030504040204" pitchFamily="50" charset="-128"/>
                        </a:rPr>
                        <a:t>10</a:t>
                      </a:r>
                      <a:r>
                        <a:rPr kumimoji="1" lang="ja-JP" altLang="en-US" sz="1000" dirty="0">
                          <a:latin typeface="Meiryo UI" panose="020B0604030504040204" pitchFamily="50" charset="-128"/>
                          <a:ea typeface="Meiryo UI" panose="020B0604030504040204" pitchFamily="50" charset="-128"/>
                        </a:rPr>
                        <a:t>日（水）</a:t>
                      </a:r>
                    </a:p>
                  </a:txBody>
                  <a:tcPr anchor="ctr"/>
                </a:tc>
                <a:tc>
                  <a:txBody>
                    <a:bodyPr/>
                    <a:lstStyle/>
                    <a:p>
                      <a:pPr algn="ctr"/>
                      <a:r>
                        <a:rPr kumimoji="1" lang="ja-JP" altLang="en-US" sz="1000" dirty="0">
                          <a:latin typeface="Meiryo UI" panose="020B0604030504040204" pitchFamily="50" charset="-128"/>
                          <a:ea typeface="Meiryo UI" panose="020B0604030504040204" pitchFamily="50" charset="-128"/>
                        </a:rPr>
                        <a:t>千里朝日阪急ビル（豊中市）</a:t>
                      </a: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14</a:t>
                      </a:r>
                      <a:r>
                        <a:rPr kumimoji="1" lang="ja-JP" altLang="en-US" sz="1000" dirty="0">
                          <a:latin typeface="Meiryo UI" panose="020B0604030504040204" pitchFamily="50" charset="-128"/>
                          <a:ea typeface="Meiryo UI" panose="020B0604030504040204" pitchFamily="50" charset="-128"/>
                        </a:rPr>
                        <a:t>名</a:t>
                      </a:r>
                    </a:p>
                  </a:txBody>
                  <a:tcPr anchor="ctr"/>
                </a:tc>
                <a:extLst>
                  <a:ext uri="{0D108BD9-81ED-4DB2-BD59-A6C34878D82A}">
                    <a16:rowId xmlns:a16="http://schemas.microsoft.com/office/drawing/2014/main" val="998170641"/>
                  </a:ext>
                </a:extLst>
              </a:tr>
              <a:tr h="0">
                <a:tc>
                  <a:txBody>
                    <a:bodyPr/>
                    <a:lstStyle/>
                    <a:p>
                      <a:pPr algn="ctr"/>
                      <a:r>
                        <a:rPr kumimoji="1" lang="ja-JP" altLang="en-US" sz="1000" dirty="0">
                          <a:latin typeface="Meiryo UI" panose="020B0604030504040204" pitchFamily="50" charset="-128"/>
                          <a:ea typeface="Meiryo UI" panose="020B0604030504040204" pitchFamily="50" charset="-128"/>
                        </a:rPr>
                        <a:t>中　部</a:t>
                      </a:r>
                    </a:p>
                  </a:txBody>
                  <a:tcPr anchor="ctr"/>
                </a:tc>
                <a:tc>
                  <a:txBody>
                    <a:bodyPr/>
                    <a:lstStyle/>
                    <a:p>
                      <a:pPr algn="ctr"/>
                      <a:r>
                        <a:rPr kumimoji="1" lang="ja-JP" altLang="en-US" sz="1000" dirty="0">
                          <a:latin typeface="Meiryo UI" panose="020B0604030504040204" pitchFamily="50" charset="-128"/>
                          <a:ea typeface="Meiryo UI" panose="020B0604030504040204" pitchFamily="50" charset="-128"/>
                        </a:rPr>
                        <a:t>大阪市・中河内</a:t>
                      </a:r>
                    </a:p>
                  </a:txBody>
                  <a:tcPr anchor="ctr"/>
                </a:tc>
                <a:tc>
                  <a:txBody>
                    <a:bodyPr/>
                    <a:lstStyle/>
                    <a:p>
                      <a:pPr algn="ctr"/>
                      <a:r>
                        <a:rPr kumimoji="1" lang="ja-JP" altLang="en-US" sz="1000" dirty="0">
                          <a:latin typeface="Meiryo UI" panose="020B0604030504040204" pitchFamily="50" charset="-128"/>
                          <a:ea typeface="Meiryo UI" panose="020B0604030504040204" pitchFamily="50" charset="-128"/>
                        </a:rPr>
                        <a:t>令和</a:t>
                      </a:r>
                      <a:r>
                        <a:rPr kumimoji="1" lang="en-US" altLang="ja-JP" sz="1000" dirty="0">
                          <a:latin typeface="Meiryo UI" panose="020B0604030504040204" pitchFamily="50" charset="-128"/>
                          <a:ea typeface="Meiryo UI" panose="020B0604030504040204" pitchFamily="50" charset="-128"/>
                        </a:rPr>
                        <a:t>7</a:t>
                      </a:r>
                      <a:r>
                        <a:rPr kumimoji="1" lang="ja-JP" altLang="en-US" sz="1000" dirty="0">
                          <a:latin typeface="Meiryo UI" panose="020B0604030504040204" pitchFamily="50" charset="-128"/>
                          <a:ea typeface="Meiryo UI" panose="020B0604030504040204" pitchFamily="50" charset="-128"/>
                        </a:rPr>
                        <a:t>年</a:t>
                      </a:r>
                      <a:r>
                        <a:rPr kumimoji="1" lang="en-US" altLang="ja-JP" sz="1000" dirty="0">
                          <a:latin typeface="Meiryo UI" panose="020B0604030504040204" pitchFamily="50" charset="-128"/>
                          <a:ea typeface="Meiryo UI" panose="020B0604030504040204" pitchFamily="50" charset="-128"/>
                        </a:rPr>
                        <a:t>12</a:t>
                      </a:r>
                      <a:r>
                        <a:rPr kumimoji="1" lang="ja-JP" altLang="en-US" sz="1000" dirty="0">
                          <a:latin typeface="Meiryo UI" panose="020B0604030504040204" pitchFamily="50" charset="-128"/>
                          <a:ea typeface="Meiryo UI" panose="020B0604030504040204" pitchFamily="50" charset="-128"/>
                        </a:rPr>
                        <a:t>月</a:t>
                      </a:r>
                      <a:r>
                        <a:rPr kumimoji="1" lang="en-US" altLang="ja-JP" sz="1000" dirty="0">
                          <a:latin typeface="Meiryo UI" panose="020B0604030504040204" pitchFamily="50" charset="-128"/>
                          <a:ea typeface="Meiryo UI" panose="020B0604030504040204" pitchFamily="50" charset="-128"/>
                        </a:rPr>
                        <a:t>11</a:t>
                      </a:r>
                      <a:r>
                        <a:rPr kumimoji="1" lang="ja-JP" altLang="en-US" sz="1000" dirty="0">
                          <a:latin typeface="Meiryo UI" panose="020B0604030504040204" pitchFamily="50" charset="-128"/>
                          <a:ea typeface="Meiryo UI" panose="020B0604030504040204" pitchFamily="50" charset="-128"/>
                        </a:rPr>
                        <a:t>日（木）</a:t>
                      </a: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AP</a:t>
                      </a:r>
                      <a:r>
                        <a:rPr kumimoji="1" lang="ja-JP" altLang="en-US" sz="1000" dirty="0">
                          <a:latin typeface="Meiryo UI" panose="020B0604030504040204" pitchFamily="50" charset="-128"/>
                          <a:ea typeface="Meiryo UI" panose="020B0604030504040204" pitchFamily="50" charset="-128"/>
                        </a:rPr>
                        <a:t>大阪駅前（大阪市北区）</a:t>
                      </a: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30</a:t>
                      </a:r>
                      <a:r>
                        <a:rPr kumimoji="1" lang="ja-JP" altLang="en-US" sz="1000" dirty="0">
                          <a:latin typeface="Meiryo UI" panose="020B0604030504040204" pitchFamily="50" charset="-128"/>
                          <a:ea typeface="Meiryo UI" panose="020B0604030504040204" pitchFamily="50" charset="-128"/>
                        </a:rPr>
                        <a:t>名</a:t>
                      </a:r>
                    </a:p>
                  </a:txBody>
                  <a:tcPr anchor="ctr"/>
                </a:tc>
                <a:extLst>
                  <a:ext uri="{0D108BD9-81ED-4DB2-BD59-A6C34878D82A}">
                    <a16:rowId xmlns:a16="http://schemas.microsoft.com/office/drawing/2014/main" val="290686431"/>
                  </a:ext>
                </a:extLst>
              </a:tr>
              <a:tr h="0">
                <a:tc>
                  <a:txBody>
                    <a:bodyPr/>
                    <a:lstStyle/>
                    <a:p>
                      <a:pPr algn="ctr"/>
                      <a:r>
                        <a:rPr kumimoji="1" lang="ja-JP" altLang="en-US" sz="1000" dirty="0">
                          <a:latin typeface="Meiryo UI" panose="020B0604030504040204" pitchFamily="50" charset="-128"/>
                          <a:ea typeface="Meiryo UI" panose="020B0604030504040204" pitchFamily="50" charset="-128"/>
                        </a:rPr>
                        <a:t>南　部</a:t>
                      </a:r>
                    </a:p>
                  </a:txBody>
                  <a:tcPr anchor="ctr"/>
                </a:tc>
                <a:tc>
                  <a:txBody>
                    <a:bodyPr/>
                    <a:lstStyle/>
                    <a:p>
                      <a:pPr algn="ctr"/>
                      <a:r>
                        <a:rPr kumimoji="1" lang="ja-JP" altLang="en-US" sz="1000" dirty="0">
                          <a:latin typeface="Meiryo UI" panose="020B0604030504040204" pitchFamily="50" charset="-128"/>
                          <a:ea typeface="Meiryo UI" panose="020B0604030504040204" pitchFamily="50" charset="-128"/>
                        </a:rPr>
                        <a:t>南河内・堺市・泉州</a:t>
                      </a:r>
                    </a:p>
                  </a:txBody>
                  <a:tcPr anchor="ctr"/>
                </a:tc>
                <a:tc>
                  <a:txBody>
                    <a:bodyPr/>
                    <a:lstStyle/>
                    <a:p>
                      <a:pPr algn="ctr"/>
                      <a:r>
                        <a:rPr kumimoji="1" lang="ja-JP" altLang="en-US" sz="1000" dirty="0">
                          <a:latin typeface="Meiryo UI" panose="020B0604030504040204" pitchFamily="50" charset="-128"/>
                          <a:ea typeface="Meiryo UI" panose="020B0604030504040204" pitchFamily="50" charset="-128"/>
                        </a:rPr>
                        <a:t>令和</a:t>
                      </a:r>
                      <a:r>
                        <a:rPr kumimoji="1" lang="en-US" altLang="ja-JP" sz="1000" dirty="0">
                          <a:latin typeface="Meiryo UI" panose="020B0604030504040204" pitchFamily="50" charset="-128"/>
                          <a:ea typeface="Meiryo UI" panose="020B0604030504040204" pitchFamily="50" charset="-128"/>
                        </a:rPr>
                        <a:t>7</a:t>
                      </a:r>
                      <a:r>
                        <a:rPr kumimoji="1" lang="ja-JP" altLang="en-US" sz="1000" dirty="0">
                          <a:latin typeface="Meiryo UI" panose="020B0604030504040204" pitchFamily="50" charset="-128"/>
                          <a:ea typeface="Meiryo UI" panose="020B0604030504040204" pitchFamily="50" charset="-128"/>
                        </a:rPr>
                        <a:t>年</a:t>
                      </a:r>
                      <a:r>
                        <a:rPr kumimoji="1" lang="en-US" altLang="ja-JP" sz="1000" dirty="0">
                          <a:latin typeface="Meiryo UI" panose="020B0604030504040204" pitchFamily="50" charset="-128"/>
                          <a:ea typeface="Meiryo UI" panose="020B0604030504040204" pitchFamily="50" charset="-128"/>
                        </a:rPr>
                        <a:t>12</a:t>
                      </a:r>
                      <a:r>
                        <a:rPr kumimoji="1" lang="ja-JP" altLang="en-US" sz="1000" dirty="0">
                          <a:latin typeface="Meiryo UI" panose="020B0604030504040204" pitchFamily="50" charset="-128"/>
                          <a:ea typeface="Meiryo UI" panose="020B0604030504040204" pitchFamily="50" charset="-128"/>
                        </a:rPr>
                        <a:t>月</a:t>
                      </a:r>
                      <a:r>
                        <a:rPr kumimoji="1" lang="en-US" altLang="ja-JP" sz="1000" dirty="0">
                          <a:latin typeface="Meiryo UI" panose="020B0604030504040204" pitchFamily="50" charset="-128"/>
                          <a:ea typeface="Meiryo UI" panose="020B0604030504040204" pitchFamily="50" charset="-128"/>
                        </a:rPr>
                        <a:t>18</a:t>
                      </a:r>
                      <a:r>
                        <a:rPr kumimoji="1" lang="ja-JP" altLang="en-US" sz="1000" dirty="0">
                          <a:latin typeface="Meiryo UI" panose="020B0604030504040204" pitchFamily="50" charset="-128"/>
                          <a:ea typeface="Meiryo UI" panose="020B0604030504040204" pitchFamily="50" charset="-128"/>
                        </a:rPr>
                        <a:t>日（木）</a:t>
                      </a:r>
                    </a:p>
                  </a:txBody>
                  <a:tcPr anchor="ctr"/>
                </a:tc>
                <a:tc>
                  <a:txBody>
                    <a:bodyPr/>
                    <a:lstStyle/>
                    <a:p>
                      <a:pPr algn="ctr"/>
                      <a:r>
                        <a:rPr kumimoji="1" lang="ja-JP" altLang="en-US" sz="1000" dirty="0">
                          <a:latin typeface="Meiryo UI" panose="020B0604030504040204" pitchFamily="50" charset="-128"/>
                          <a:ea typeface="Meiryo UI" panose="020B0604030504040204" pitchFamily="50" charset="-128"/>
                        </a:rPr>
                        <a:t>サンスクエア堺（堺市堺区）</a:t>
                      </a: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11</a:t>
                      </a:r>
                      <a:r>
                        <a:rPr kumimoji="1" lang="ja-JP" altLang="en-US" sz="1000" dirty="0">
                          <a:latin typeface="Meiryo UI" panose="020B0604030504040204" pitchFamily="50" charset="-128"/>
                          <a:ea typeface="Meiryo UI" panose="020B0604030504040204" pitchFamily="50" charset="-128"/>
                        </a:rPr>
                        <a:t>名</a:t>
                      </a:r>
                    </a:p>
                  </a:txBody>
                  <a:tcPr anchor="ctr"/>
                </a:tc>
                <a:extLst>
                  <a:ext uri="{0D108BD9-81ED-4DB2-BD59-A6C34878D82A}">
                    <a16:rowId xmlns:a16="http://schemas.microsoft.com/office/drawing/2014/main" val="786108523"/>
                  </a:ext>
                </a:extLst>
              </a:tr>
            </a:tbl>
          </a:graphicData>
        </a:graphic>
      </p:graphicFrame>
      <p:pic>
        <p:nvPicPr>
          <p:cNvPr id="8" name="図 7">
            <a:extLst>
              <a:ext uri="{FF2B5EF4-FFF2-40B4-BE49-F238E27FC236}">
                <a16:creationId xmlns:a16="http://schemas.microsoft.com/office/drawing/2014/main" id="{5FD28F23-D46A-404E-A8CB-8F2FD38C900C}"/>
              </a:ext>
            </a:extLst>
          </p:cNvPr>
          <p:cNvPicPr>
            <a:picLocks noChangeAspect="1"/>
          </p:cNvPicPr>
          <p:nvPr/>
        </p:nvPicPr>
        <p:blipFill>
          <a:blip r:embed="rId5"/>
          <a:stretch>
            <a:fillRect/>
          </a:stretch>
        </p:blipFill>
        <p:spPr>
          <a:xfrm>
            <a:off x="4837836" y="1795519"/>
            <a:ext cx="791538" cy="791538"/>
          </a:xfrm>
          <a:prstGeom prst="rect">
            <a:avLst/>
          </a:prstGeom>
        </p:spPr>
      </p:pic>
    </p:spTree>
    <p:extLst>
      <p:ext uri="{BB962C8B-B14F-4D97-AF65-F5344CB8AC3E}">
        <p14:creationId xmlns:p14="http://schemas.microsoft.com/office/powerpoint/2010/main" val="1176198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サブタイトル 2"/>
          <p:cNvSpPr txBox="1">
            <a:spLocks/>
          </p:cNvSpPr>
          <p:nvPr/>
        </p:nvSpPr>
        <p:spPr>
          <a:xfrm>
            <a:off x="68198" y="514921"/>
            <a:ext cx="9000000" cy="6300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400" b="1" dirty="0">
              <a:solidFill>
                <a:schemeClr val="tx1"/>
              </a:solidFill>
              <a:latin typeface="Meiryo UI" panose="020B0604030504040204" pitchFamily="50" charset="-128"/>
              <a:ea typeface="Meiryo UI" panose="020B0604030504040204" pitchFamily="50" charset="-128"/>
            </a:endParaRPr>
          </a:p>
          <a:p>
            <a:pPr algn="l"/>
            <a:endParaRPr lang="en-US" altLang="ja-JP" sz="1400" b="1"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400" b="1"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r>
              <a:rPr lang="ja-JP" altLang="en-US" sz="1200" dirty="0">
                <a:solidFill>
                  <a:schemeClr val="tx1"/>
                </a:solidFill>
                <a:latin typeface="Meiryo UI" panose="020B0604030504040204" pitchFamily="50" charset="-128"/>
                <a:ea typeface="Meiryo UI" panose="020B0604030504040204" pitchFamily="50" charset="-128"/>
              </a:rPr>
              <a:t>　</a:t>
            </a:r>
            <a:endParaRPr lang="ja-JP" altLang="ja-JP" sz="1200" dirty="0">
              <a:solidFill>
                <a:schemeClr val="tx1"/>
              </a:solidFill>
              <a:latin typeface="Meiryo UI" panose="020B0604030504040204" pitchFamily="50" charset="-128"/>
              <a:ea typeface="Meiryo UI" panose="020B0604030504040204" pitchFamily="50" charset="-128"/>
            </a:endParaRPr>
          </a:p>
        </p:txBody>
      </p:sp>
      <p:sp>
        <p:nvSpPr>
          <p:cNvPr id="3" name="スライド番号プレースホルダー 2"/>
          <p:cNvSpPr>
            <a:spLocks noGrp="1"/>
          </p:cNvSpPr>
          <p:nvPr>
            <p:ph type="sldNum" sz="quarter" idx="12"/>
          </p:nvPr>
        </p:nvSpPr>
        <p:spPr/>
        <p:txBody>
          <a:bodyPr/>
          <a:lstStyle/>
          <a:p>
            <a:fld id="{9B6EF87B-DB20-4253-9782-3C634FAD5830}" type="slidenum">
              <a:rPr kumimoji="1" lang="ja-JP" altLang="en-US" smtClean="0"/>
              <a:t>2</a:t>
            </a:fld>
            <a:endParaRPr kumimoji="1" lang="ja-JP" altLang="en-US"/>
          </a:p>
        </p:txBody>
      </p:sp>
      <p:sp>
        <p:nvSpPr>
          <p:cNvPr id="14" name="角丸四角形 13"/>
          <p:cNvSpPr/>
          <p:nvPr/>
        </p:nvSpPr>
        <p:spPr>
          <a:xfrm>
            <a:off x="330390" y="5222036"/>
            <a:ext cx="8609441" cy="1420135"/>
          </a:xfrm>
          <a:prstGeom prst="roundRect">
            <a:avLst>
              <a:gd name="adj" fmla="val 4768"/>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050" dirty="0">
              <a:solidFill>
                <a:schemeClr val="tx1"/>
              </a:solidFill>
              <a:latin typeface="Meiryo UI" panose="020B0604030504040204" pitchFamily="50" charset="-128"/>
              <a:ea typeface="Meiryo UI" panose="020B0604030504040204" pitchFamily="50" charset="-128"/>
            </a:endParaRPr>
          </a:p>
        </p:txBody>
      </p:sp>
      <p:sp>
        <p:nvSpPr>
          <p:cNvPr id="25" name="角丸四角形 24"/>
          <p:cNvSpPr/>
          <p:nvPr/>
        </p:nvSpPr>
        <p:spPr>
          <a:xfrm>
            <a:off x="158188" y="875200"/>
            <a:ext cx="8820000" cy="5904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rtlCol="0" anchor="t" anchorCtr="0"/>
          <a:lstStyle/>
          <a:p>
            <a:r>
              <a:rPr lang="ja-JP" altLang="en-US" sz="1200" b="1" dirty="0">
                <a:solidFill>
                  <a:schemeClr val="tx1"/>
                </a:solidFill>
                <a:latin typeface="Meiryo UI" panose="020B0604030504040204" pitchFamily="50" charset="-128"/>
                <a:ea typeface="Meiryo UI" panose="020B0604030504040204" pitchFamily="50" charset="-128"/>
              </a:rPr>
              <a:t>○ 補助対象施設</a:t>
            </a:r>
            <a:endParaRPr lang="en-US" altLang="ja-JP" sz="1200" b="1" dirty="0">
              <a:solidFill>
                <a:schemeClr val="tx1"/>
              </a:solidFill>
              <a:latin typeface="Meiryo UI" panose="020B0604030504040204" pitchFamily="50" charset="-128"/>
              <a:ea typeface="Meiryo UI" panose="020B0604030504040204" pitchFamily="50" charset="-128"/>
            </a:endParaRPr>
          </a:p>
          <a:p>
            <a:r>
              <a:rPr lang="ja-JP" altLang="en-US" sz="1200" b="1" dirty="0">
                <a:solidFill>
                  <a:schemeClr val="tx1"/>
                </a:solidFill>
                <a:latin typeface="Meiryo UI" panose="020B0604030504040204" pitchFamily="50" charset="-128"/>
                <a:ea typeface="Meiryo UI" panose="020B0604030504040204" pitchFamily="50" charset="-128"/>
              </a:rPr>
              <a:t>　</a:t>
            </a:r>
            <a:r>
              <a:rPr lang="ja-JP" altLang="en-US" sz="1200" dirty="0">
                <a:solidFill>
                  <a:schemeClr val="tx1"/>
                </a:solidFill>
                <a:latin typeface="Meiryo UI" panose="020B0604030504040204" pitchFamily="50" charset="-128"/>
                <a:ea typeface="Meiryo UI" panose="020B0604030504040204" pitchFamily="50" charset="-128"/>
              </a:rPr>
              <a:t>　厚労省の「外国人患者を受け入れる医療機関の情報を取りまとめたリスト」に掲載されている大阪府内の医療機関</a:t>
            </a:r>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　（病院・医科診療所・歯科診療所）が対象（本補助金申請後、上記リストに掲載いただくことで未掲載医療機関でも申請可能）</a:t>
            </a:r>
            <a:endParaRPr lang="en-US" altLang="ja-JP" sz="1200" dirty="0">
              <a:solidFill>
                <a:schemeClr val="tx1"/>
              </a:solidFill>
              <a:latin typeface="Meiryo UI" panose="020B0604030504040204" pitchFamily="50" charset="-128"/>
              <a:ea typeface="Meiryo UI" panose="020B0604030504040204" pitchFamily="50" charset="-128"/>
            </a:endParaRPr>
          </a:p>
          <a:p>
            <a:endParaRPr lang="en-US" altLang="ja-JP" sz="800" dirty="0">
              <a:solidFill>
                <a:schemeClr val="tx1"/>
              </a:solidFill>
              <a:latin typeface="Meiryo UI" panose="020B0604030504040204" pitchFamily="50" charset="-128"/>
              <a:ea typeface="Meiryo UI" panose="020B0604030504040204" pitchFamily="50" charset="-128"/>
            </a:endParaRPr>
          </a:p>
          <a:p>
            <a:r>
              <a:rPr lang="ja-JP" altLang="en-US" sz="1200" b="1" dirty="0">
                <a:solidFill>
                  <a:schemeClr val="tx1"/>
                </a:solidFill>
                <a:latin typeface="Meiryo UI" panose="020B0604030504040204" pitchFamily="50" charset="-128"/>
                <a:ea typeface="Meiryo UI" panose="020B0604030504040204" pitchFamily="50" charset="-128"/>
              </a:rPr>
              <a:t>○ 補助対象費用</a:t>
            </a:r>
            <a:endParaRPr lang="en-US" altLang="ja-JP" sz="1200" b="1"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　</a:t>
            </a:r>
            <a:endParaRPr lang="en-US" altLang="ja-JP" sz="1200" dirty="0">
              <a:solidFill>
                <a:schemeClr val="tx1"/>
              </a:solidFill>
              <a:latin typeface="Meiryo UI" panose="020B0604030504040204" pitchFamily="50" charset="-128"/>
              <a:ea typeface="Meiryo UI" panose="020B0604030504040204" pitchFamily="50" charset="-128"/>
            </a:endParaRPr>
          </a:p>
          <a:p>
            <a:endParaRPr lang="en-US" altLang="ja-JP" sz="1200" dirty="0">
              <a:solidFill>
                <a:schemeClr val="tx1"/>
              </a:solidFill>
              <a:latin typeface="Meiryo UI" panose="020B0604030504040204" pitchFamily="50" charset="-128"/>
              <a:ea typeface="Meiryo UI" panose="020B0604030504040204" pitchFamily="50" charset="-128"/>
            </a:endParaRPr>
          </a:p>
          <a:p>
            <a:endParaRPr lang="en-US" altLang="ja-JP" sz="1200" dirty="0">
              <a:solidFill>
                <a:schemeClr val="tx1"/>
              </a:solidFill>
              <a:latin typeface="Meiryo UI" panose="020B0604030504040204" pitchFamily="50" charset="-128"/>
              <a:ea typeface="Meiryo UI" panose="020B0604030504040204" pitchFamily="50" charset="-128"/>
            </a:endParaRPr>
          </a:p>
          <a:p>
            <a:endParaRPr lang="en-US" altLang="ja-JP" sz="1200" dirty="0">
              <a:solidFill>
                <a:schemeClr val="tx1"/>
              </a:solidFill>
              <a:latin typeface="Meiryo UI" panose="020B0604030504040204" pitchFamily="50" charset="-128"/>
              <a:ea typeface="Meiryo UI" panose="020B0604030504040204" pitchFamily="50" charset="-128"/>
            </a:endParaRPr>
          </a:p>
          <a:p>
            <a:endParaRPr lang="en-US" altLang="ja-JP" sz="1200" dirty="0">
              <a:solidFill>
                <a:schemeClr val="tx1"/>
              </a:solidFill>
              <a:latin typeface="Meiryo UI" panose="020B0604030504040204" pitchFamily="50" charset="-128"/>
              <a:ea typeface="Meiryo UI" panose="020B0604030504040204" pitchFamily="50" charset="-128"/>
            </a:endParaRPr>
          </a:p>
          <a:p>
            <a:endParaRPr lang="en-US" altLang="ja-JP" sz="1200" dirty="0">
              <a:solidFill>
                <a:schemeClr val="tx1"/>
              </a:solidFill>
              <a:latin typeface="Meiryo UI" panose="020B0604030504040204" pitchFamily="50" charset="-128"/>
              <a:ea typeface="Meiryo UI" panose="020B0604030504040204" pitchFamily="50" charset="-128"/>
            </a:endParaRPr>
          </a:p>
          <a:p>
            <a:endParaRPr lang="en-US" altLang="ja-JP" sz="1200" dirty="0">
              <a:solidFill>
                <a:schemeClr val="tx1"/>
              </a:solidFill>
              <a:latin typeface="Meiryo UI" panose="020B0604030504040204" pitchFamily="50" charset="-128"/>
              <a:ea typeface="Meiryo UI" panose="020B0604030504040204" pitchFamily="50" charset="-128"/>
            </a:endParaRPr>
          </a:p>
          <a:p>
            <a:endParaRPr lang="en-US" altLang="ja-JP" sz="1200" dirty="0">
              <a:solidFill>
                <a:schemeClr val="tx1"/>
              </a:solidFill>
              <a:latin typeface="Meiryo UI" panose="020B0604030504040204" pitchFamily="50" charset="-128"/>
              <a:ea typeface="Meiryo UI" panose="020B0604030504040204" pitchFamily="50" charset="-128"/>
            </a:endParaRPr>
          </a:p>
          <a:p>
            <a:endParaRPr lang="en-US" altLang="ja-JP" sz="1200" dirty="0">
              <a:solidFill>
                <a:schemeClr val="tx1"/>
              </a:solidFill>
              <a:latin typeface="Meiryo UI" panose="020B0604030504040204" pitchFamily="50" charset="-128"/>
              <a:ea typeface="Meiryo UI" panose="020B0604030504040204" pitchFamily="50" charset="-128"/>
            </a:endParaRPr>
          </a:p>
          <a:p>
            <a:endParaRPr lang="en-US" altLang="ja-JP" sz="1200" dirty="0">
              <a:solidFill>
                <a:schemeClr val="tx1"/>
              </a:solidFill>
              <a:latin typeface="Meiryo UI" panose="020B0604030504040204" pitchFamily="50" charset="-128"/>
              <a:ea typeface="Meiryo UI" panose="020B0604030504040204" pitchFamily="50" charset="-128"/>
            </a:endParaRPr>
          </a:p>
          <a:p>
            <a:endParaRPr lang="en-US" altLang="ja-JP" sz="1200" dirty="0">
              <a:solidFill>
                <a:schemeClr val="tx1"/>
              </a:solidFill>
              <a:latin typeface="Meiryo UI" panose="020B0604030504040204" pitchFamily="50" charset="-128"/>
              <a:ea typeface="Meiryo UI" panose="020B0604030504040204" pitchFamily="50" charset="-128"/>
            </a:endParaRPr>
          </a:p>
          <a:p>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000" dirty="0">
                <a:solidFill>
                  <a:schemeClr val="tx1"/>
                </a:solidFill>
                <a:latin typeface="Meiryo UI" panose="020B0604030504040204" pitchFamily="50" charset="-128"/>
                <a:ea typeface="Meiryo UI" panose="020B0604030504040204" pitchFamily="50" charset="-128"/>
              </a:rPr>
              <a:t>　</a:t>
            </a:r>
            <a:endParaRPr lang="en-US" altLang="ja-JP" sz="800" dirty="0">
              <a:solidFill>
                <a:schemeClr val="tx1"/>
              </a:solidFill>
              <a:latin typeface="Meiryo UI" panose="020B0604030504040204" pitchFamily="50" charset="-128"/>
              <a:ea typeface="Meiryo UI" panose="020B0604030504040204" pitchFamily="50" charset="-128"/>
            </a:endParaRPr>
          </a:p>
          <a:p>
            <a:endParaRPr lang="en-US" altLang="ja-JP" sz="1200" b="1" dirty="0">
              <a:solidFill>
                <a:schemeClr val="tx1"/>
              </a:solidFill>
              <a:latin typeface="Meiryo UI" panose="020B0604030504040204" pitchFamily="50" charset="-128"/>
              <a:ea typeface="Meiryo UI" panose="020B0604030504040204" pitchFamily="50" charset="-128"/>
            </a:endParaRPr>
          </a:p>
          <a:p>
            <a:r>
              <a:rPr lang="ja-JP" altLang="en-US" sz="1200" b="1" dirty="0">
                <a:solidFill>
                  <a:schemeClr val="tx1"/>
                </a:solidFill>
                <a:latin typeface="Meiryo UI" panose="020B0604030504040204" pitchFamily="50" charset="-128"/>
                <a:ea typeface="Meiryo UI" panose="020B0604030504040204" pitchFamily="50" charset="-128"/>
              </a:rPr>
              <a:t>○ 交付申請期間</a:t>
            </a:r>
            <a:endParaRPr lang="en-US" altLang="ja-JP" sz="1200" b="1"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　　令和７年４月</a:t>
            </a:r>
            <a:r>
              <a:rPr lang="en-US" altLang="ja-JP" sz="1200" dirty="0">
                <a:solidFill>
                  <a:schemeClr val="tx1"/>
                </a:solidFill>
                <a:latin typeface="Meiryo UI" panose="020B0604030504040204" pitchFamily="50" charset="-128"/>
                <a:ea typeface="Meiryo UI" panose="020B0604030504040204" pitchFamily="50" charset="-128"/>
              </a:rPr>
              <a:t>14</a:t>
            </a:r>
            <a:r>
              <a:rPr lang="ja-JP" altLang="en-US" sz="1200" dirty="0">
                <a:solidFill>
                  <a:schemeClr val="tx1"/>
                </a:solidFill>
                <a:latin typeface="Meiryo UI" panose="020B0604030504040204" pitchFamily="50" charset="-128"/>
                <a:ea typeface="Meiryo UI" panose="020B0604030504040204" pitchFamily="50" charset="-128"/>
              </a:rPr>
              <a:t>日～</a:t>
            </a:r>
            <a:r>
              <a:rPr lang="ja-JP" altLang="en-US" sz="1200" b="1" u="sng" dirty="0">
                <a:solidFill>
                  <a:schemeClr val="tx1"/>
                </a:solidFill>
                <a:latin typeface="Meiryo UI" panose="020B0604030504040204" pitchFamily="50" charset="-128"/>
                <a:ea typeface="Meiryo UI" panose="020B0604030504040204" pitchFamily="50" charset="-128"/>
              </a:rPr>
              <a:t>令和７年６月</a:t>
            </a:r>
            <a:r>
              <a:rPr lang="en-US" altLang="ja-JP" sz="1200" b="1" u="sng" dirty="0">
                <a:solidFill>
                  <a:schemeClr val="tx1"/>
                </a:solidFill>
                <a:latin typeface="Meiryo UI" panose="020B0604030504040204" pitchFamily="50" charset="-128"/>
                <a:ea typeface="Meiryo UI" panose="020B0604030504040204" pitchFamily="50" charset="-128"/>
              </a:rPr>
              <a:t>30</a:t>
            </a:r>
            <a:r>
              <a:rPr lang="ja-JP" altLang="en-US" sz="1200" b="1" u="sng" dirty="0">
                <a:solidFill>
                  <a:schemeClr val="tx1"/>
                </a:solidFill>
                <a:latin typeface="Meiryo UI" panose="020B0604030504040204" pitchFamily="50" charset="-128"/>
                <a:ea typeface="Meiryo UI" panose="020B0604030504040204" pitchFamily="50" charset="-128"/>
              </a:rPr>
              <a:t>日（１次募集）</a:t>
            </a:r>
          </a:p>
          <a:p>
            <a:r>
              <a:rPr lang="ja-JP" altLang="en-US" sz="1200" dirty="0">
                <a:solidFill>
                  <a:schemeClr val="tx1"/>
                </a:solidFill>
                <a:latin typeface="Meiryo UI" panose="020B0604030504040204" pitchFamily="50" charset="-128"/>
                <a:ea typeface="Meiryo UI" panose="020B0604030504040204" pitchFamily="50" charset="-128"/>
              </a:rPr>
              <a:t>　　令和７年８月</a:t>
            </a:r>
            <a:r>
              <a:rPr lang="en-US" altLang="ja-JP" sz="1200" dirty="0">
                <a:solidFill>
                  <a:schemeClr val="tx1"/>
                </a:solidFill>
                <a:latin typeface="Meiryo UI" panose="020B0604030504040204" pitchFamily="50" charset="-128"/>
                <a:ea typeface="Meiryo UI" panose="020B0604030504040204" pitchFamily="50" charset="-128"/>
              </a:rPr>
              <a:t>22</a:t>
            </a:r>
            <a:r>
              <a:rPr lang="ja-JP" altLang="en-US" sz="1200" dirty="0">
                <a:solidFill>
                  <a:schemeClr val="tx1"/>
                </a:solidFill>
                <a:latin typeface="Meiryo UI" panose="020B0604030504040204" pitchFamily="50" charset="-128"/>
                <a:ea typeface="Meiryo UI" panose="020B0604030504040204" pitchFamily="50" charset="-128"/>
              </a:rPr>
              <a:t>日～</a:t>
            </a:r>
            <a:r>
              <a:rPr lang="ja-JP" altLang="en-US" sz="1200" b="1" u="sng" dirty="0">
                <a:solidFill>
                  <a:schemeClr val="tx1"/>
                </a:solidFill>
                <a:latin typeface="Meiryo UI" panose="020B0604030504040204" pitchFamily="50" charset="-128"/>
                <a:ea typeface="Meiryo UI" panose="020B0604030504040204" pitchFamily="50" charset="-128"/>
              </a:rPr>
              <a:t>令和７年９月</a:t>
            </a:r>
            <a:r>
              <a:rPr lang="en-US" altLang="ja-JP" sz="1200" b="1" u="sng" dirty="0">
                <a:solidFill>
                  <a:schemeClr val="tx1"/>
                </a:solidFill>
                <a:latin typeface="Meiryo UI" panose="020B0604030504040204" pitchFamily="50" charset="-128"/>
                <a:ea typeface="Meiryo UI" panose="020B0604030504040204" pitchFamily="50" charset="-128"/>
              </a:rPr>
              <a:t>30</a:t>
            </a:r>
            <a:r>
              <a:rPr lang="ja-JP" altLang="en-US" sz="1200" b="1" u="sng" dirty="0">
                <a:solidFill>
                  <a:schemeClr val="tx1"/>
                </a:solidFill>
                <a:latin typeface="Meiryo UI" panose="020B0604030504040204" pitchFamily="50" charset="-128"/>
                <a:ea typeface="Meiryo UI" panose="020B0604030504040204" pitchFamily="50" charset="-128"/>
              </a:rPr>
              <a:t>日（２次募集）</a:t>
            </a:r>
            <a:endParaRPr lang="en-US" altLang="ja-JP" sz="1200" b="1" u="sng"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　　⇒府医師会、病院協会、私立病院協会に説明を行うとともに</a:t>
            </a:r>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　　　府内全病院（</a:t>
            </a:r>
            <a:r>
              <a:rPr lang="en-US" altLang="ja-JP" sz="1200" dirty="0">
                <a:solidFill>
                  <a:schemeClr val="tx1"/>
                </a:solidFill>
                <a:latin typeface="Meiryo UI" panose="020B0604030504040204" pitchFamily="50" charset="-128"/>
                <a:ea typeface="Meiryo UI" panose="020B0604030504040204" pitchFamily="50" charset="-128"/>
              </a:rPr>
              <a:t>501</a:t>
            </a:r>
            <a:r>
              <a:rPr lang="ja-JP" altLang="en-US" sz="1200" dirty="0">
                <a:solidFill>
                  <a:schemeClr val="tx1"/>
                </a:solidFill>
                <a:latin typeface="Meiryo UI" panose="020B0604030504040204" pitchFamily="50" charset="-128"/>
                <a:ea typeface="Meiryo UI" panose="020B0604030504040204" pitchFamily="50" charset="-128"/>
              </a:rPr>
              <a:t>施設）及び多言語対応可能な府内診療所</a:t>
            </a:r>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1,101</a:t>
            </a:r>
            <a:r>
              <a:rPr lang="ja-JP" altLang="en-US" sz="1200" dirty="0">
                <a:solidFill>
                  <a:schemeClr val="tx1"/>
                </a:solidFill>
                <a:latin typeface="Meiryo UI" panose="020B0604030504040204" pitchFamily="50" charset="-128"/>
                <a:ea typeface="Meiryo UI" panose="020B0604030504040204" pitchFamily="50" charset="-128"/>
              </a:rPr>
              <a:t>）施設に郵送</a:t>
            </a:r>
            <a:r>
              <a:rPr lang="en-US" altLang="ja-JP" sz="1200" dirty="0">
                <a:solidFill>
                  <a:schemeClr val="tx1"/>
                </a:solidFill>
                <a:latin typeface="Meiryo UI" panose="020B0604030504040204" pitchFamily="50" charset="-128"/>
                <a:ea typeface="Meiryo UI" panose="020B0604030504040204" pitchFamily="50" charset="-128"/>
              </a:rPr>
              <a:t>DM</a:t>
            </a:r>
            <a:r>
              <a:rPr lang="ja-JP" altLang="en-US" sz="1200" dirty="0">
                <a:solidFill>
                  <a:schemeClr val="tx1"/>
                </a:solidFill>
                <a:latin typeface="Meiryo UI" panose="020B0604030504040204" pitchFamily="50" charset="-128"/>
                <a:ea typeface="Meiryo UI" panose="020B0604030504040204" pitchFamily="50" charset="-128"/>
              </a:rPr>
              <a:t>を送付。</a:t>
            </a:r>
            <a:endParaRPr lang="en-US" altLang="ja-JP" sz="1200" dirty="0">
              <a:solidFill>
                <a:schemeClr val="tx1"/>
              </a:solidFill>
              <a:latin typeface="Meiryo UI" panose="020B0604030504040204" pitchFamily="50" charset="-128"/>
              <a:ea typeface="Meiryo UI" panose="020B0604030504040204" pitchFamily="50" charset="-128"/>
            </a:endParaRPr>
          </a:p>
          <a:p>
            <a:endParaRPr lang="en-US" altLang="ja-JP" sz="1200" b="1" u="sng" dirty="0">
              <a:solidFill>
                <a:schemeClr val="tx1"/>
              </a:solidFill>
              <a:latin typeface="Meiryo UI" panose="020B0604030504040204" pitchFamily="50" charset="-128"/>
              <a:ea typeface="Meiryo UI" panose="020B0604030504040204" pitchFamily="50" charset="-128"/>
            </a:endParaRPr>
          </a:p>
          <a:p>
            <a:r>
              <a:rPr lang="ja-JP" altLang="en-US" sz="1200" b="1"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 </a:t>
            </a:r>
            <a:r>
              <a:rPr lang="ja-JP" altLang="en-US" sz="1200" b="1" dirty="0">
                <a:solidFill>
                  <a:schemeClr val="tx1"/>
                </a:solidFill>
                <a:latin typeface="Meiryo UI" panose="020B0604030504040204" pitchFamily="50" charset="-128"/>
                <a:ea typeface="Meiryo UI" panose="020B0604030504040204" pitchFamily="50" charset="-128"/>
              </a:rPr>
              <a:t>交付決定状況（</a:t>
            </a:r>
            <a:r>
              <a:rPr lang="en-US" altLang="ja-JP" sz="1200" b="1" dirty="0">
                <a:solidFill>
                  <a:schemeClr val="tx1"/>
                </a:solidFill>
                <a:latin typeface="Meiryo UI" panose="020B0604030504040204" pitchFamily="50" charset="-128"/>
                <a:ea typeface="Meiryo UI" panose="020B0604030504040204" pitchFamily="50" charset="-128"/>
              </a:rPr>
              <a:t>R8.3.13</a:t>
            </a:r>
            <a:r>
              <a:rPr lang="ja-JP" altLang="en-US" sz="1200" b="1" dirty="0">
                <a:solidFill>
                  <a:schemeClr val="tx1"/>
                </a:solidFill>
                <a:latin typeface="Meiryo UI" panose="020B0604030504040204" pitchFamily="50" charset="-128"/>
                <a:ea typeface="Meiryo UI" panose="020B0604030504040204" pitchFamily="50" charset="-128"/>
              </a:rPr>
              <a:t>時点）</a:t>
            </a:r>
            <a:endParaRPr lang="en-US" altLang="ja-JP" sz="1200" b="1"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　　府内</a:t>
            </a:r>
            <a:r>
              <a:rPr lang="en-US" altLang="ja-JP" sz="1200" dirty="0">
                <a:solidFill>
                  <a:schemeClr val="tx1"/>
                </a:solidFill>
                <a:latin typeface="Meiryo UI" panose="020B0604030504040204" pitchFamily="50" charset="-128"/>
                <a:ea typeface="Meiryo UI" panose="020B0604030504040204" pitchFamily="50" charset="-128"/>
              </a:rPr>
              <a:t>35</a:t>
            </a:r>
            <a:r>
              <a:rPr lang="ja-JP" altLang="en-US" sz="1200" dirty="0">
                <a:solidFill>
                  <a:schemeClr val="tx1"/>
                </a:solidFill>
                <a:latin typeface="Meiryo UI" panose="020B0604030504040204" pitchFamily="50" charset="-128"/>
                <a:ea typeface="Meiryo UI" panose="020B0604030504040204" pitchFamily="50" charset="-128"/>
              </a:rPr>
              <a:t>医療機関（</a:t>
            </a:r>
            <a:r>
              <a:rPr lang="en-US" altLang="ja-JP" sz="1200" dirty="0">
                <a:solidFill>
                  <a:schemeClr val="tx1"/>
                </a:solidFill>
                <a:latin typeface="Meiryo UI" panose="020B0604030504040204" pitchFamily="50" charset="-128"/>
                <a:ea typeface="Meiryo UI" panose="020B0604030504040204" pitchFamily="50" charset="-128"/>
              </a:rPr>
              <a:t>12</a:t>
            </a:r>
            <a:r>
              <a:rPr lang="ja-JP" altLang="en-US" sz="1200" dirty="0">
                <a:solidFill>
                  <a:schemeClr val="tx1"/>
                </a:solidFill>
                <a:latin typeface="Meiryo UI" panose="020B0604030504040204" pitchFamily="50" charset="-128"/>
                <a:ea typeface="Meiryo UI" panose="020B0604030504040204" pitchFamily="50" charset="-128"/>
              </a:rPr>
              <a:t>病院、</a:t>
            </a:r>
            <a:r>
              <a:rPr lang="en-US" altLang="ja-JP" sz="1200" dirty="0">
                <a:solidFill>
                  <a:schemeClr val="tx1"/>
                </a:solidFill>
                <a:latin typeface="Meiryo UI" panose="020B0604030504040204" pitchFamily="50" charset="-128"/>
                <a:ea typeface="Meiryo UI" panose="020B0604030504040204" pitchFamily="50" charset="-128"/>
              </a:rPr>
              <a:t>23</a:t>
            </a:r>
            <a:r>
              <a:rPr lang="ja-JP" altLang="en-US" sz="1200" dirty="0">
                <a:solidFill>
                  <a:schemeClr val="tx1"/>
                </a:solidFill>
                <a:latin typeface="Meiryo UI" panose="020B0604030504040204" pitchFamily="50" charset="-128"/>
                <a:ea typeface="Meiryo UI" panose="020B0604030504040204" pitchFamily="50" charset="-128"/>
              </a:rPr>
              <a:t>診療所）に交付決定</a:t>
            </a:r>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ⅰ</a:t>
            </a:r>
            <a:r>
              <a:rPr kumimoji="1" lang="ja-JP" altLang="en-US" sz="1200" dirty="0">
                <a:latin typeface="Meiryo UI" panose="020B0604030504040204" pitchFamily="50" charset="-128"/>
                <a:ea typeface="Meiryo UI" panose="020B0604030504040204" pitchFamily="50" charset="-128"/>
              </a:rPr>
              <a:t>）保険・保証サービスの費用　</a:t>
            </a:r>
            <a:r>
              <a:rPr lang="en-US" altLang="ja-JP" sz="1200" dirty="0">
                <a:latin typeface="Meiryo UI" panose="020B0604030504040204" pitchFamily="50" charset="-128"/>
                <a:ea typeface="Meiryo UI" panose="020B0604030504040204" pitchFamily="50" charset="-128"/>
              </a:rPr>
              <a:t>8</a:t>
            </a:r>
            <a:r>
              <a:rPr kumimoji="1" lang="ja-JP" altLang="en-US" sz="1200" dirty="0">
                <a:latin typeface="Meiryo UI" panose="020B0604030504040204" pitchFamily="50" charset="-128"/>
                <a:ea typeface="Meiryo UI" panose="020B0604030504040204" pitchFamily="50" charset="-128"/>
              </a:rPr>
              <a:t>件（８病院）</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ⅱ</a:t>
            </a:r>
            <a:r>
              <a:rPr lang="ja-JP" altLang="en-US"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外国人患者対応研修に係る費用　</a:t>
            </a:r>
            <a:r>
              <a:rPr lang="en-US" altLang="ja-JP" sz="1200" dirty="0">
                <a:latin typeface="Meiryo UI" panose="020B0604030504040204" pitchFamily="50" charset="-128"/>
                <a:ea typeface="Meiryo UI" panose="020B0604030504040204" pitchFamily="50" charset="-128"/>
              </a:rPr>
              <a:t>11</a:t>
            </a:r>
            <a:r>
              <a:rPr kumimoji="1" lang="ja-JP" altLang="en-US" sz="1200" dirty="0">
                <a:latin typeface="Meiryo UI" panose="020B0604030504040204" pitchFamily="50" charset="-128"/>
                <a:ea typeface="Meiryo UI" panose="020B0604030504040204" pitchFamily="50" charset="-128"/>
              </a:rPr>
              <a:t>件（</a:t>
            </a:r>
            <a:r>
              <a:rPr lang="en-US" altLang="ja-JP" sz="1200" dirty="0">
                <a:latin typeface="Meiryo UI" panose="020B0604030504040204" pitchFamily="50" charset="-128"/>
                <a:ea typeface="Meiryo UI" panose="020B0604030504040204" pitchFamily="50" charset="-128"/>
              </a:rPr>
              <a:t>11</a:t>
            </a:r>
            <a:r>
              <a:rPr kumimoji="1" lang="ja-JP" altLang="en-US" sz="1200" dirty="0">
                <a:latin typeface="Meiryo UI" panose="020B0604030504040204" pitchFamily="50" charset="-128"/>
                <a:ea typeface="Meiryo UI" panose="020B0604030504040204" pitchFamily="50" charset="-128"/>
              </a:rPr>
              <a:t>診療所）</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ⅲ</a:t>
            </a:r>
            <a:r>
              <a:rPr lang="ja-JP" altLang="en-US" sz="1200" dirty="0">
                <a:latin typeface="Meiryo UI" panose="020B0604030504040204" pitchFamily="50" charset="-128"/>
                <a:ea typeface="Meiryo UI" panose="020B0604030504040204" pitchFamily="50" charset="-128"/>
              </a:rPr>
              <a:t>）キャッシュレス化対応に係る初期費用　</a:t>
            </a:r>
            <a:r>
              <a:rPr lang="en-US" altLang="ja-JP" sz="1200" dirty="0">
                <a:latin typeface="Meiryo UI" panose="020B0604030504040204" pitchFamily="50" charset="-128"/>
                <a:ea typeface="Meiryo UI" panose="020B0604030504040204" pitchFamily="50" charset="-128"/>
              </a:rPr>
              <a:t>17</a:t>
            </a:r>
            <a:r>
              <a:rPr lang="ja-JP" altLang="en-US" sz="1200" dirty="0">
                <a:latin typeface="Meiryo UI" panose="020B0604030504040204" pitchFamily="50" charset="-128"/>
                <a:ea typeface="Meiryo UI" panose="020B0604030504040204" pitchFamily="50" charset="-128"/>
              </a:rPr>
              <a:t>件（４病院、</a:t>
            </a:r>
            <a:r>
              <a:rPr lang="en-US" altLang="ja-JP" sz="1200" dirty="0">
                <a:latin typeface="Meiryo UI" panose="020B0604030504040204" pitchFamily="50" charset="-128"/>
                <a:ea typeface="Meiryo UI" panose="020B0604030504040204" pitchFamily="50" charset="-128"/>
              </a:rPr>
              <a:t>13</a:t>
            </a:r>
            <a:r>
              <a:rPr lang="ja-JP" altLang="en-US" sz="1200" dirty="0">
                <a:latin typeface="Meiryo UI" panose="020B0604030504040204" pitchFamily="50" charset="-128"/>
                <a:ea typeface="Meiryo UI" panose="020B0604030504040204" pitchFamily="50" charset="-128"/>
              </a:rPr>
              <a:t>診療所）</a:t>
            </a:r>
          </a:p>
          <a:p>
            <a:endParaRPr kumimoji="1" lang="en-US" altLang="ja-JP" sz="1200" dirty="0">
              <a:latin typeface="Meiryo UI" panose="020B0604030504040204" pitchFamily="50" charset="-128"/>
              <a:ea typeface="Meiryo UI" panose="020B0604030504040204" pitchFamily="50" charset="-128"/>
            </a:endParaRPr>
          </a:p>
          <a:p>
            <a:endParaRPr lang="en-US" altLang="ja-JP" sz="1200" dirty="0">
              <a:solidFill>
                <a:schemeClr val="tx1"/>
              </a:solidFill>
              <a:latin typeface="Meiryo UI" panose="020B0604030504040204" pitchFamily="50" charset="-128"/>
              <a:ea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endParaRPr>
          </a:p>
        </p:txBody>
      </p:sp>
      <p:graphicFrame>
        <p:nvGraphicFramePr>
          <p:cNvPr id="8" name="表 8">
            <a:extLst>
              <a:ext uri="{FF2B5EF4-FFF2-40B4-BE49-F238E27FC236}">
                <a16:creationId xmlns:a16="http://schemas.microsoft.com/office/drawing/2014/main" id="{1E9929D8-4B59-4EBB-94D8-040CDD4D5831}"/>
              </a:ext>
            </a:extLst>
          </p:cNvPr>
          <p:cNvGraphicFramePr>
            <a:graphicFrameLocks noGrp="1"/>
          </p:cNvGraphicFramePr>
          <p:nvPr>
            <p:extLst>
              <p:ext uri="{D42A27DB-BD31-4B8C-83A1-F6EECF244321}">
                <p14:modId xmlns:p14="http://schemas.microsoft.com/office/powerpoint/2010/main" val="365404835"/>
              </p:ext>
            </p:extLst>
          </p:nvPr>
        </p:nvGraphicFramePr>
        <p:xfrm>
          <a:off x="5292079" y="4883676"/>
          <a:ext cx="3636000" cy="1864306"/>
        </p:xfrm>
        <a:graphic>
          <a:graphicData uri="http://schemas.openxmlformats.org/drawingml/2006/table">
            <a:tbl>
              <a:tblPr firstRow="1" bandRow="1">
                <a:tableStyleId>{5940675A-B579-460E-94D1-54222C63F5DA}</a:tableStyleId>
              </a:tblPr>
              <a:tblGrid>
                <a:gridCol w="216000">
                  <a:extLst>
                    <a:ext uri="{9D8B030D-6E8A-4147-A177-3AD203B41FA5}">
                      <a16:colId xmlns:a16="http://schemas.microsoft.com/office/drawing/2014/main" val="44864664"/>
                    </a:ext>
                  </a:extLst>
                </a:gridCol>
                <a:gridCol w="1980000">
                  <a:extLst>
                    <a:ext uri="{9D8B030D-6E8A-4147-A177-3AD203B41FA5}">
                      <a16:colId xmlns:a16="http://schemas.microsoft.com/office/drawing/2014/main" val="4235690838"/>
                    </a:ext>
                  </a:extLst>
                </a:gridCol>
                <a:gridCol w="720000">
                  <a:extLst>
                    <a:ext uri="{9D8B030D-6E8A-4147-A177-3AD203B41FA5}">
                      <a16:colId xmlns:a16="http://schemas.microsoft.com/office/drawing/2014/main" val="180090993"/>
                    </a:ext>
                  </a:extLst>
                </a:gridCol>
                <a:gridCol w="720000">
                  <a:extLst>
                    <a:ext uri="{9D8B030D-6E8A-4147-A177-3AD203B41FA5}">
                      <a16:colId xmlns:a16="http://schemas.microsoft.com/office/drawing/2014/main" val="4113618812"/>
                    </a:ext>
                  </a:extLst>
                </a:gridCol>
              </a:tblGrid>
              <a:tr h="228610">
                <a:tc rowSpan="2" gridSpan="2">
                  <a:txBody>
                    <a:bodyPr/>
                    <a:lstStyle/>
                    <a:p>
                      <a:pPr algn="ctr">
                        <a:lnSpc>
                          <a:spcPct val="100000"/>
                        </a:lnSpc>
                      </a:pPr>
                      <a:r>
                        <a:rPr kumimoji="1" lang="ja-JP" altLang="en-US" sz="1000" dirty="0">
                          <a:latin typeface="Meiryo UI" panose="020B0604030504040204" pitchFamily="50" charset="-128"/>
                          <a:ea typeface="Meiryo UI" panose="020B0604030504040204" pitchFamily="50" charset="-128"/>
                        </a:rPr>
                        <a:t>補助上限額</a:t>
                      </a:r>
                      <a:endParaRPr kumimoji="1" lang="en-US" altLang="ja-JP" sz="1000" dirty="0">
                        <a:latin typeface="Meiryo UI" panose="020B0604030504040204" pitchFamily="50" charset="-128"/>
                        <a:ea typeface="Meiryo UI" panose="020B0604030504040204" pitchFamily="50" charset="-128"/>
                      </a:endParaRPr>
                    </a:p>
                    <a:p>
                      <a:pPr algn="ctr">
                        <a:lnSpc>
                          <a:spcPct val="100000"/>
                        </a:lnSpc>
                      </a:pPr>
                      <a:r>
                        <a:rPr kumimoji="1" lang="ja-JP" altLang="en-US" sz="1000" dirty="0">
                          <a:latin typeface="Meiryo UI" panose="020B0604030504040204" pitchFamily="50" charset="-128"/>
                          <a:ea typeface="Meiryo UI" panose="020B0604030504040204" pitchFamily="50" charset="-128"/>
                        </a:rPr>
                        <a:t>（補助基準額）</a:t>
                      </a:r>
                      <a:endParaRPr kumimoji="1" lang="en-US" altLang="ja-JP" sz="1000" dirty="0">
                        <a:latin typeface="Meiryo UI" panose="020B0604030504040204" pitchFamily="50" charset="-128"/>
                        <a:ea typeface="Meiryo UI" panose="020B0604030504040204" pitchFamily="50" charset="-128"/>
                      </a:endParaRPr>
                    </a:p>
                  </a:txBody>
                  <a:tcPr anchor="ctr">
                    <a:lnB w="12700" cap="flat" cmpd="sng" algn="ctr">
                      <a:solidFill>
                        <a:schemeClr val="tx1"/>
                      </a:solidFill>
                      <a:prstDash val="solid"/>
                      <a:round/>
                      <a:headEnd type="none" w="med" len="med"/>
                      <a:tailEnd type="none" w="med" len="med"/>
                    </a:lnB>
                    <a:solidFill>
                      <a:schemeClr val="accent1">
                        <a:lumMod val="40000"/>
                        <a:lumOff val="60000"/>
                      </a:schemeClr>
                    </a:solidFill>
                  </a:tcPr>
                </a:tc>
                <a:tc rowSpan="2" hMerge="1">
                  <a:txBody>
                    <a:bodyPr/>
                    <a:lstStyle/>
                    <a:p>
                      <a:pPr algn="ctr">
                        <a:lnSpc>
                          <a:spcPct val="100000"/>
                        </a:lnSpc>
                      </a:pPr>
                      <a:r>
                        <a:rPr kumimoji="1" lang="ja-JP" altLang="en-US" sz="1000" dirty="0">
                          <a:latin typeface="Meiryo UI" panose="020B0604030504040204" pitchFamily="50" charset="-128"/>
                          <a:ea typeface="Meiryo UI" panose="020B0604030504040204" pitchFamily="50" charset="-128"/>
                        </a:rPr>
                        <a:t>補助上限額</a:t>
                      </a:r>
                      <a:endParaRPr kumimoji="1" lang="en-US" altLang="ja-JP" sz="1000" dirty="0">
                        <a:latin typeface="Meiryo UI" panose="020B0604030504040204" pitchFamily="50" charset="-128"/>
                        <a:ea typeface="Meiryo UI" panose="020B0604030504040204" pitchFamily="50" charset="-128"/>
                      </a:endParaRPr>
                    </a:p>
                  </a:txBody>
                  <a:tcPr anchor="ctr"/>
                </a:tc>
                <a:tc>
                  <a:txBody>
                    <a:bodyPr/>
                    <a:lstStyle/>
                    <a:p>
                      <a:pPr algn="ctr">
                        <a:lnSpc>
                          <a:spcPct val="100000"/>
                        </a:lnSpc>
                      </a:pPr>
                      <a:r>
                        <a:rPr kumimoji="1" lang="ja-JP" altLang="en-US" sz="1000" dirty="0">
                          <a:latin typeface="Meiryo UI" panose="020B0604030504040204" pitchFamily="50" charset="-128"/>
                          <a:ea typeface="Meiryo UI" panose="020B0604030504040204" pitchFamily="50" charset="-128"/>
                        </a:rPr>
                        <a:t>病　院</a:t>
                      </a:r>
                      <a:endParaRPr kumimoji="1" lang="en-US" altLang="ja-JP" sz="1000" dirty="0">
                        <a:latin typeface="Meiryo UI" panose="020B0604030504040204" pitchFamily="50" charset="-128"/>
                        <a:ea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0000"/>
                        </a:lnSpc>
                      </a:pPr>
                      <a:r>
                        <a:rPr kumimoji="1" lang="ja-JP" altLang="en-US" sz="1000" dirty="0">
                          <a:latin typeface="Meiryo UI" panose="020B0604030504040204" pitchFamily="50" charset="-128"/>
                          <a:ea typeface="Meiryo UI" panose="020B0604030504040204" pitchFamily="50" charset="-128"/>
                        </a:rPr>
                        <a:t>診療所</a:t>
                      </a:r>
                      <a:endParaRPr kumimoji="1" lang="en-US" altLang="ja-JP" sz="1000" dirty="0">
                        <a:latin typeface="Meiryo UI" panose="020B0604030504040204" pitchFamily="50" charset="-128"/>
                        <a:ea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119354236"/>
                  </a:ext>
                </a:extLst>
              </a:tr>
              <a:tr h="371266">
                <a:tc gridSpan="2" vMerge="1">
                  <a:txBody>
                    <a:bodyPr/>
                    <a:lstStyle/>
                    <a:p>
                      <a:endParaRPr kumimoji="1" lang="ja-JP" altLang="en-US"/>
                    </a:p>
                  </a:txBody>
                  <a:tcPr/>
                </a:tc>
                <a:tc hMerge="1"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750" b="1" u="sng" dirty="0">
                          <a:latin typeface="Meiryo UI" panose="020B0604030504040204" pitchFamily="50" charset="-128"/>
                          <a:ea typeface="Meiryo UI" panose="020B0604030504040204" pitchFamily="50" charset="-128"/>
                        </a:rPr>
                        <a:t>20</a:t>
                      </a:r>
                      <a:r>
                        <a:rPr kumimoji="1" lang="ja-JP" altLang="en-US" sz="750" b="1" u="sng" dirty="0">
                          <a:latin typeface="Meiryo UI" panose="020B0604030504040204" pitchFamily="50" charset="-128"/>
                          <a:ea typeface="Meiryo UI" panose="020B0604030504040204" pitchFamily="50" charset="-128"/>
                        </a:rPr>
                        <a:t>万円</a:t>
                      </a:r>
                      <a:endParaRPr kumimoji="1" lang="en-US" altLang="ja-JP" sz="750" b="1" u="sng"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50" b="1" u="sng" dirty="0">
                          <a:latin typeface="Meiryo UI" panose="020B0604030504040204" pitchFamily="50" charset="-128"/>
                          <a:ea typeface="Meiryo UI" panose="020B0604030504040204" pitchFamily="50" charset="-128"/>
                        </a:rPr>
                        <a:t>（</a:t>
                      </a:r>
                      <a:r>
                        <a:rPr kumimoji="1" lang="en-US" altLang="ja-JP" sz="750" b="1" u="sng" dirty="0">
                          <a:latin typeface="Meiryo UI" panose="020B0604030504040204" pitchFamily="50" charset="-128"/>
                          <a:ea typeface="Meiryo UI" panose="020B0604030504040204" pitchFamily="50" charset="-128"/>
                        </a:rPr>
                        <a:t>40</a:t>
                      </a:r>
                      <a:r>
                        <a:rPr kumimoji="1" lang="ja-JP" altLang="en-US" sz="750" b="1" u="sng" dirty="0">
                          <a:latin typeface="Meiryo UI" panose="020B0604030504040204" pitchFamily="50" charset="-128"/>
                          <a:ea typeface="Meiryo UI" panose="020B0604030504040204" pitchFamily="50" charset="-128"/>
                        </a:rPr>
                        <a:t>万円）</a:t>
                      </a:r>
                      <a:endParaRPr kumimoji="1" lang="en-US" altLang="ja-JP" sz="750" b="1" u="sng" dirty="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750" b="1" u="sng" dirty="0">
                          <a:latin typeface="Meiryo UI" panose="020B0604030504040204" pitchFamily="50" charset="-128"/>
                          <a:ea typeface="Meiryo UI" panose="020B0604030504040204" pitchFamily="50" charset="-128"/>
                        </a:rPr>
                        <a:t>10</a:t>
                      </a:r>
                      <a:r>
                        <a:rPr kumimoji="1" lang="ja-JP" altLang="en-US" sz="750" b="1" u="sng" dirty="0">
                          <a:latin typeface="Meiryo UI" panose="020B0604030504040204" pitchFamily="50" charset="-128"/>
                          <a:ea typeface="Meiryo UI" panose="020B0604030504040204" pitchFamily="50" charset="-128"/>
                        </a:rPr>
                        <a:t>万円</a:t>
                      </a:r>
                      <a:endParaRPr kumimoji="1" lang="en-US" altLang="ja-JP" sz="750" b="1" u="sng"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50" b="1" u="sng" dirty="0">
                          <a:latin typeface="Meiryo UI" panose="020B0604030504040204" pitchFamily="50" charset="-128"/>
                          <a:ea typeface="Meiryo UI" panose="020B0604030504040204" pitchFamily="50" charset="-128"/>
                        </a:rPr>
                        <a:t>（</a:t>
                      </a:r>
                      <a:r>
                        <a:rPr kumimoji="1" lang="en-US" altLang="ja-JP" sz="750" b="1" u="sng" dirty="0">
                          <a:latin typeface="Meiryo UI" panose="020B0604030504040204" pitchFamily="50" charset="-128"/>
                          <a:ea typeface="Meiryo UI" panose="020B0604030504040204" pitchFamily="50" charset="-128"/>
                        </a:rPr>
                        <a:t>20</a:t>
                      </a:r>
                      <a:r>
                        <a:rPr kumimoji="1" lang="ja-JP" altLang="en-US" sz="750" b="1" u="sng" dirty="0">
                          <a:latin typeface="Meiryo UI" panose="020B0604030504040204" pitchFamily="50" charset="-128"/>
                          <a:ea typeface="Meiryo UI" panose="020B0604030504040204" pitchFamily="50" charset="-128"/>
                        </a:rPr>
                        <a:t>万円）</a:t>
                      </a:r>
                      <a:endParaRPr kumimoji="1" lang="en-US" altLang="ja-JP" sz="750" b="1" u="sng"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solidFill>
                      <a:schemeClr val="accent1">
                        <a:lumMod val="40000"/>
                        <a:lumOff val="60000"/>
                      </a:schemeClr>
                    </a:solidFill>
                  </a:tcPr>
                </a:tc>
                <a:extLst>
                  <a:ext uri="{0D108BD9-81ED-4DB2-BD59-A6C34878D82A}">
                    <a16:rowId xmlns:a16="http://schemas.microsoft.com/office/drawing/2014/main" val="3309111231"/>
                  </a:ext>
                </a:extLst>
              </a:tr>
              <a:tr h="396000">
                <a:tc rowSpan="3">
                  <a:txBody>
                    <a:bodyPr/>
                    <a:lstStyle/>
                    <a:p>
                      <a:pPr algn="ctr"/>
                      <a:r>
                        <a:rPr kumimoji="1" lang="ja-JP" altLang="en-US" sz="1000" dirty="0">
                          <a:latin typeface="Meiryo UI" panose="020B0604030504040204" pitchFamily="50" charset="-128"/>
                          <a:ea typeface="Meiryo UI" panose="020B0604030504040204" pitchFamily="50" charset="-128"/>
                        </a:rPr>
                        <a:t>支援メニュー</a:t>
                      </a:r>
                    </a:p>
                  </a:txBody>
                  <a:tcPr vert="eaVert" anchor="ctr">
                    <a:lnT w="12700" cap="flat" cmpd="sng" algn="ctr">
                      <a:solidFill>
                        <a:schemeClr val="tx1"/>
                      </a:solidFill>
                      <a:prstDash val="solid"/>
                      <a:round/>
                      <a:headEnd type="none" w="med" len="med"/>
                      <a:tailEnd type="none" w="med" len="med"/>
                    </a:lnT>
                  </a:tcPr>
                </a:tc>
                <a:tc>
                  <a:txBody>
                    <a:bodyPr/>
                    <a:lstStyle/>
                    <a:p>
                      <a:pPr algn="l">
                        <a:lnSpc>
                          <a:spcPct val="100000"/>
                        </a:lnSpc>
                      </a:pP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ⅰ</a:t>
                      </a:r>
                      <a:r>
                        <a:rPr kumimoji="1" lang="ja-JP" altLang="en-US" sz="800" dirty="0">
                          <a:latin typeface="Meiryo UI" panose="020B0604030504040204" pitchFamily="50" charset="-128"/>
                          <a:ea typeface="Meiryo UI" panose="020B0604030504040204" pitchFamily="50" charset="-128"/>
                        </a:rPr>
                        <a:t>）保険・保証サービスの費用</a:t>
                      </a:r>
                      <a:endParaRPr kumimoji="1" lang="en-US" altLang="ja-JP" sz="800" dirty="0">
                        <a:latin typeface="Meiryo UI" panose="020B0604030504040204" pitchFamily="50" charset="-128"/>
                        <a:ea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6350" cap="flat" cmpd="sng" algn="ctr">
                      <a:solidFill>
                        <a:schemeClr val="tx1"/>
                      </a:solidFill>
                      <a:prstDash val="lgDash"/>
                      <a:round/>
                      <a:headEnd type="none" w="med" len="med"/>
                      <a:tailEnd type="none" w="med" len="med"/>
                    </a:lnB>
                  </a:tcPr>
                </a:tc>
                <a:tc>
                  <a:txBody>
                    <a:bodyPr/>
                    <a:lstStyle/>
                    <a:p>
                      <a:pPr algn="ctr">
                        <a:lnSpc>
                          <a:spcPct val="100000"/>
                        </a:lnSpc>
                      </a:pPr>
                      <a:r>
                        <a:rPr kumimoji="1" lang="en-US" altLang="ja-JP" sz="750" dirty="0">
                          <a:latin typeface="Meiryo UI" panose="020B0604030504040204" pitchFamily="50" charset="-128"/>
                          <a:ea typeface="Meiryo UI" panose="020B0604030504040204" pitchFamily="50" charset="-128"/>
                        </a:rPr>
                        <a:t>10</a:t>
                      </a:r>
                      <a:r>
                        <a:rPr kumimoji="1" lang="ja-JP" altLang="en-US" sz="750" dirty="0">
                          <a:latin typeface="Meiryo UI" panose="020B0604030504040204" pitchFamily="50" charset="-128"/>
                          <a:ea typeface="Meiryo UI" panose="020B0604030504040204" pitchFamily="50" charset="-128"/>
                        </a:rPr>
                        <a:t>万円</a:t>
                      </a:r>
                      <a:endParaRPr kumimoji="1" lang="en-US" altLang="ja-JP" sz="750" dirty="0">
                        <a:latin typeface="Meiryo UI" panose="020B0604030504040204" pitchFamily="50" charset="-128"/>
                        <a:ea typeface="Meiryo UI" panose="020B0604030504040204" pitchFamily="50" charset="-128"/>
                      </a:endParaRPr>
                    </a:p>
                    <a:p>
                      <a:pPr algn="ctr">
                        <a:lnSpc>
                          <a:spcPct val="100000"/>
                        </a:lnSpc>
                      </a:pPr>
                      <a:r>
                        <a:rPr kumimoji="1" lang="ja-JP" altLang="en-US" sz="750" dirty="0">
                          <a:latin typeface="Meiryo UI" panose="020B0604030504040204" pitchFamily="50" charset="-128"/>
                          <a:ea typeface="Meiryo UI" panose="020B0604030504040204" pitchFamily="50" charset="-128"/>
                        </a:rPr>
                        <a:t>（</a:t>
                      </a:r>
                      <a:r>
                        <a:rPr kumimoji="1" lang="en-US" altLang="ja-JP" sz="750" dirty="0">
                          <a:latin typeface="Meiryo UI" panose="020B0604030504040204" pitchFamily="50" charset="-128"/>
                          <a:ea typeface="Meiryo UI" panose="020B0604030504040204" pitchFamily="50" charset="-128"/>
                        </a:rPr>
                        <a:t>20</a:t>
                      </a:r>
                      <a:r>
                        <a:rPr kumimoji="1" lang="ja-JP" altLang="en-US" sz="750" dirty="0">
                          <a:latin typeface="Meiryo UI" panose="020B0604030504040204" pitchFamily="50" charset="-128"/>
                          <a:ea typeface="Meiryo UI" panose="020B0604030504040204" pitchFamily="50" charset="-128"/>
                        </a:rPr>
                        <a:t>万円）</a:t>
                      </a:r>
                      <a:endParaRPr kumimoji="1" lang="en-US" altLang="ja-JP" sz="750" dirty="0">
                        <a:latin typeface="Meiryo UI" panose="020B0604030504040204" pitchFamily="50" charset="-128"/>
                        <a:ea typeface="Meiryo UI" panose="020B0604030504040204" pitchFamily="50" charset="-128"/>
                      </a:endParaRPr>
                    </a:p>
                  </a:txBody>
                  <a:tcPr anchor="ctr">
                    <a:lnB w="6350" cap="flat" cmpd="sng" algn="ctr">
                      <a:solidFill>
                        <a:schemeClr val="tx1"/>
                      </a:solidFill>
                      <a:prstDash val="lgDash"/>
                      <a:round/>
                      <a:headEnd type="none" w="med" len="med"/>
                      <a:tailEnd type="none" w="med" len="med"/>
                    </a:lnB>
                  </a:tcPr>
                </a:tc>
                <a:tc>
                  <a:txBody>
                    <a:bodyPr/>
                    <a:lstStyle/>
                    <a:p>
                      <a:pPr algn="ctr">
                        <a:lnSpc>
                          <a:spcPct val="100000"/>
                        </a:lnSpc>
                      </a:pPr>
                      <a:r>
                        <a:rPr kumimoji="1" lang="ja-JP" altLang="en-US" sz="750" dirty="0">
                          <a:latin typeface="Meiryo UI" panose="020B0604030504040204" pitchFamily="50" charset="-128"/>
                          <a:ea typeface="Meiryo UI" panose="020B0604030504040204" pitchFamily="50" charset="-128"/>
                        </a:rPr>
                        <a:t>５万円</a:t>
                      </a:r>
                      <a:endParaRPr kumimoji="1" lang="en-US" altLang="ja-JP" sz="750" dirty="0">
                        <a:latin typeface="Meiryo UI" panose="020B0604030504040204" pitchFamily="50" charset="-128"/>
                        <a:ea typeface="Meiryo UI" panose="020B0604030504040204" pitchFamily="50" charset="-128"/>
                      </a:endParaRPr>
                    </a:p>
                    <a:p>
                      <a:pPr algn="ctr">
                        <a:lnSpc>
                          <a:spcPct val="100000"/>
                        </a:lnSpc>
                      </a:pPr>
                      <a:r>
                        <a:rPr kumimoji="1" lang="ja-JP" altLang="en-US" sz="750" dirty="0">
                          <a:latin typeface="Meiryo UI" panose="020B0604030504040204" pitchFamily="50" charset="-128"/>
                          <a:ea typeface="Meiryo UI" panose="020B0604030504040204" pitchFamily="50" charset="-128"/>
                        </a:rPr>
                        <a:t>（</a:t>
                      </a:r>
                      <a:r>
                        <a:rPr kumimoji="1" lang="en-US" altLang="ja-JP" sz="750" dirty="0">
                          <a:latin typeface="Meiryo UI" panose="020B0604030504040204" pitchFamily="50" charset="-128"/>
                          <a:ea typeface="Meiryo UI" panose="020B0604030504040204" pitchFamily="50" charset="-128"/>
                        </a:rPr>
                        <a:t>10</a:t>
                      </a:r>
                      <a:r>
                        <a:rPr kumimoji="1" lang="ja-JP" altLang="en-US" sz="750" dirty="0">
                          <a:latin typeface="Meiryo UI" panose="020B0604030504040204" pitchFamily="50" charset="-128"/>
                          <a:ea typeface="Meiryo UI" panose="020B0604030504040204" pitchFamily="50" charset="-128"/>
                        </a:rPr>
                        <a:t>万円）</a:t>
                      </a:r>
                      <a:endParaRPr kumimoji="1" lang="en-US" altLang="ja-JP" sz="750" dirty="0">
                        <a:latin typeface="Meiryo UI" panose="020B0604030504040204" pitchFamily="50" charset="-128"/>
                        <a:ea typeface="Meiryo UI" panose="020B0604030504040204" pitchFamily="50" charset="-128"/>
                      </a:endParaRPr>
                    </a:p>
                  </a:txBody>
                  <a:tcPr anchor="ctr">
                    <a:lnB w="6350" cap="flat" cmpd="sng" algn="ctr">
                      <a:solidFill>
                        <a:schemeClr val="tx1"/>
                      </a:solidFill>
                      <a:prstDash val="lgDash"/>
                      <a:round/>
                      <a:headEnd type="none" w="med" len="med"/>
                      <a:tailEnd type="none" w="med" len="med"/>
                    </a:lnB>
                  </a:tcPr>
                </a:tc>
                <a:extLst>
                  <a:ext uri="{0D108BD9-81ED-4DB2-BD59-A6C34878D82A}">
                    <a16:rowId xmlns:a16="http://schemas.microsoft.com/office/drawing/2014/main" val="2827787423"/>
                  </a:ext>
                </a:extLst>
              </a:tr>
              <a:tr h="396000">
                <a:tc vMerge="1">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l">
                        <a:lnSpc>
                          <a:spcPct val="100000"/>
                        </a:lnSpc>
                      </a:pP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ⅱ</a:t>
                      </a:r>
                      <a:r>
                        <a:rPr kumimoji="1" lang="ja-JP" altLang="en-US" sz="800" dirty="0">
                          <a:latin typeface="Meiryo UI" panose="020B0604030504040204" pitchFamily="50" charset="-128"/>
                          <a:ea typeface="Meiryo UI" panose="020B0604030504040204" pitchFamily="50" charset="-128"/>
                        </a:rPr>
                        <a:t>）外国人患者対応研修に係る費用</a:t>
                      </a:r>
                      <a:endParaRPr kumimoji="1" lang="en-US" altLang="ja-JP" sz="800" dirty="0">
                        <a:latin typeface="Meiryo UI" panose="020B0604030504040204" pitchFamily="50" charset="-128"/>
                        <a:ea typeface="Meiryo UI" panose="020B0604030504040204" pitchFamily="50" charset="-128"/>
                      </a:endParaRPr>
                    </a:p>
                  </a:txBody>
                  <a:tcPr anchor="ctr">
                    <a:lnT w="6350" cap="flat" cmpd="sng" algn="ctr">
                      <a:solidFill>
                        <a:schemeClr val="tx1"/>
                      </a:solidFill>
                      <a:prstDash val="lgDash"/>
                      <a:round/>
                      <a:headEnd type="none" w="med" len="med"/>
                      <a:tailEnd type="none" w="med" len="med"/>
                    </a:lnT>
                    <a:lnB w="6350" cap="flat" cmpd="sng" algn="ctr">
                      <a:solidFill>
                        <a:schemeClr val="tx1"/>
                      </a:solidFill>
                      <a:prstDash val="lgDash"/>
                      <a:round/>
                      <a:headEnd type="none" w="med" len="med"/>
                      <a:tailEnd type="none" w="med" len="med"/>
                    </a:lnB>
                  </a:tcPr>
                </a:tc>
                <a:tc>
                  <a:txBody>
                    <a:bodyPr/>
                    <a:lstStyle/>
                    <a:p>
                      <a:pPr algn="ctr">
                        <a:lnSpc>
                          <a:spcPct val="100000"/>
                        </a:lnSpc>
                      </a:pPr>
                      <a:r>
                        <a:rPr kumimoji="1" lang="en-US" altLang="ja-JP" sz="750" dirty="0">
                          <a:latin typeface="Meiryo UI" panose="020B0604030504040204" pitchFamily="50" charset="-128"/>
                          <a:ea typeface="Meiryo UI" panose="020B0604030504040204" pitchFamily="50" charset="-128"/>
                        </a:rPr>
                        <a:t>5</a:t>
                      </a:r>
                      <a:r>
                        <a:rPr kumimoji="1" lang="ja-JP" altLang="en-US" sz="750" dirty="0">
                          <a:latin typeface="Meiryo UI" panose="020B0604030504040204" pitchFamily="50" charset="-128"/>
                          <a:ea typeface="Meiryo UI" panose="020B0604030504040204" pitchFamily="50" charset="-128"/>
                        </a:rPr>
                        <a:t>万円</a:t>
                      </a:r>
                      <a:endParaRPr kumimoji="1" lang="en-US" altLang="ja-JP" sz="750" dirty="0">
                        <a:latin typeface="Meiryo UI" panose="020B0604030504040204" pitchFamily="50" charset="-128"/>
                        <a:ea typeface="Meiryo UI" panose="020B0604030504040204" pitchFamily="50" charset="-128"/>
                      </a:endParaRPr>
                    </a:p>
                    <a:p>
                      <a:pPr algn="ctr">
                        <a:lnSpc>
                          <a:spcPct val="100000"/>
                        </a:lnSpc>
                      </a:pPr>
                      <a:r>
                        <a:rPr kumimoji="1" lang="ja-JP" altLang="en-US" sz="750" dirty="0">
                          <a:latin typeface="Meiryo UI" panose="020B0604030504040204" pitchFamily="50" charset="-128"/>
                          <a:ea typeface="Meiryo UI" panose="020B0604030504040204" pitchFamily="50" charset="-128"/>
                        </a:rPr>
                        <a:t>（</a:t>
                      </a:r>
                      <a:r>
                        <a:rPr kumimoji="1" lang="en-US" altLang="ja-JP" sz="750" dirty="0">
                          <a:latin typeface="Meiryo UI" panose="020B0604030504040204" pitchFamily="50" charset="-128"/>
                          <a:ea typeface="Meiryo UI" panose="020B0604030504040204" pitchFamily="50" charset="-128"/>
                        </a:rPr>
                        <a:t>10</a:t>
                      </a:r>
                      <a:r>
                        <a:rPr kumimoji="1" lang="ja-JP" altLang="en-US" sz="750" dirty="0">
                          <a:latin typeface="Meiryo UI" panose="020B0604030504040204" pitchFamily="50" charset="-128"/>
                          <a:ea typeface="Meiryo UI" panose="020B0604030504040204" pitchFamily="50" charset="-128"/>
                        </a:rPr>
                        <a:t>万円）</a:t>
                      </a:r>
                      <a:endParaRPr kumimoji="1" lang="en-US" altLang="ja-JP" sz="750" dirty="0">
                        <a:latin typeface="Meiryo UI" panose="020B0604030504040204" pitchFamily="50" charset="-128"/>
                        <a:ea typeface="Meiryo UI" panose="020B0604030504040204" pitchFamily="50" charset="-128"/>
                      </a:endParaRPr>
                    </a:p>
                  </a:txBody>
                  <a:tcPr anchor="ctr">
                    <a:lnT w="6350" cap="flat" cmpd="sng" algn="ctr">
                      <a:solidFill>
                        <a:schemeClr val="tx1"/>
                      </a:solidFill>
                      <a:prstDash val="lgDash"/>
                      <a:round/>
                      <a:headEnd type="none" w="med" len="med"/>
                      <a:tailEnd type="none" w="med" len="med"/>
                    </a:lnT>
                    <a:lnB w="6350" cap="flat" cmpd="sng" algn="ctr">
                      <a:solidFill>
                        <a:schemeClr val="tx1"/>
                      </a:solidFill>
                      <a:prstDash val="lgDash"/>
                      <a:round/>
                      <a:headEnd type="none" w="med" len="med"/>
                      <a:tailEnd type="none" w="med" len="med"/>
                    </a:lnB>
                  </a:tcPr>
                </a:tc>
                <a:tc>
                  <a:txBody>
                    <a:bodyPr/>
                    <a:lstStyle/>
                    <a:p>
                      <a:pPr algn="ctr">
                        <a:lnSpc>
                          <a:spcPct val="100000"/>
                        </a:lnSpc>
                      </a:pPr>
                      <a:r>
                        <a:rPr kumimoji="1" lang="en-US" altLang="ja-JP" sz="750" dirty="0">
                          <a:latin typeface="Meiryo UI" panose="020B0604030504040204" pitchFamily="50" charset="-128"/>
                          <a:ea typeface="Meiryo UI" panose="020B0604030504040204" pitchFamily="50" charset="-128"/>
                        </a:rPr>
                        <a:t>2.5</a:t>
                      </a:r>
                      <a:r>
                        <a:rPr kumimoji="1" lang="ja-JP" altLang="en-US" sz="750" dirty="0">
                          <a:latin typeface="Meiryo UI" panose="020B0604030504040204" pitchFamily="50" charset="-128"/>
                          <a:ea typeface="Meiryo UI" panose="020B0604030504040204" pitchFamily="50" charset="-128"/>
                        </a:rPr>
                        <a:t>万円</a:t>
                      </a:r>
                      <a:endParaRPr kumimoji="1" lang="en-US" altLang="ja-JP" sz="750" dirty="0">
                        <a:latin typeface="Meiryo UI" panose="020B0604030504040204" pitchFamily="50" charset="-128"/>
                        <a:ea typeface="Meiryo UI" panose="020B0604030504040204" pitchFamily="50" charset="-128"/>
                      </a:endParaRPr>
                    </a:p>
                    <a:p>
                      <a:pPr algn="ctr">
                        <a:lnSpc>
                          <a:spcPct val="100000"/>
                        </a:lnSpc>
                      </a:pPr>
                      <a:r>
                        <a:rPr kumimoji="1" lang="ja-JP" altLang="en-US" sz="750" dirty="0">
                          <a:latin typeface="Meiryo UI" panose="020B0604030504040204" pitchFamily="50" charset="-128"/>
                          <a:ea typeface="Meiryo UI" panose="020B0604030504040204" pitchFamily="50" charset="-128"/>
                        </a:rPr>
                        <a:t>（５万円）</a:t>
                      </a:r>
                      <a:endParaRPr kumimoji="1" lang="en-US" altLang="ja-JP" sz="750" dirty="0">
                        <a:latin typeface="Meiryo UI" panose="020B0604030504040204" pitchFamily="50" charset="-128"/>
                        <a:ea typeface="Meiryo UI" panose="020B0604030504040204" pitchFamily="50" charset="-128"/>
                      </a:endParaRPr>
                    </a:p>
                  </a:txBody>
                  <a:tcPr anchor="ctr">
                    <a:lnT w="6350" cap="flat" cmpd="sng" algn="ctr">
                      <a:solidFill>
                        <a:schemeClr val="tx1"/>
                      </a:solidFill>
                      <a:prstDash val="lgDash"/>
                      <a:round/>
                      <a:headEnd type="none" w="med" len="med"/>
                      <a:tailEnd type="none" w="med" len="med"/>
                    </a:lnT>
                    <a:lnB w="6350" cap="flat" cmpd="sng" algn="ctr">
                      <a:solidFill>
                        <a:schemeClr val="tx1"/>
                      </a:solidFill>
                      <a:prstDash val="lgDash"/>
                      <a:round/>
                      <a:headEnd type="none" w="med" len="med"/>
                      <a:tailEnd type="none" w="med" len="med"/>
                    </a:lnB>
                  </a:tcPr>
                </a:tc>
                <a:extLst>
                  <a:ext uri="{0D108BD9-81ED-4DB2-BD59-A6C34878D82A}">
                    <a16:rowId xmlns:a16="http://schemas.microsoft.com/office/drawing/2014/main" val="1517335902"/>
                  </a:ext>
                </a:extLst>
              </a:tr>
              <a:tr h="371266">
                <a:tc vMerge="1">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l">
                        <a:lnSpc>
                          <a:spcPct val="100000"/>
                        </a:lnSpc>
                      </a:pP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ⅲ</a:t>
                      </a:r>
                      <a:r>
                        <a:rPr kumimoji="1" lang="ja-JP" altLang="en-US" sz="800" dirty="0">
                          <a:latin typeface="Meiryo UI" panose="020B0604030504040204" pitchFamily="50" charset="-128"/>
                          <a:ea typeface="Meiryo UI" panose="020B0604030504040204" pitchFamily="50" charset="-128"/>
                        </a:rPr>
                        <a:t>）キャッシュレス化対応に係る初期費用</a:t>
                      </a:r>
                      <a:endParaRPr kumimoji="1" lang="en-US" altLang="ja-JP" sz="800" dirty="0">
                        <a:latin typeface="Meiryo UI" panose="020B0604030504040204" pitchFamily="50" charset="-128"/>
                        <a:ea typeface="Meiryo UI" panose="020B0604030504040204" pitchFamily="50" charset="-128"/>
                      </a:endParaRPr>
                    </a:p>
                    <a:p>
                      <a:pPr algn="l">
                        <a:lnSpc>
                          <a:spcPct val="100000"/>
                        </a:lnSpc>
                      </a:pPr>
                      <a:r>
                        <a:rPr kumimoji="1" lang="en-US" altLang="ja-JP" sz="800" dirty="0">
                          <a:latin typeface="Meiryo UI" panose="020B0604030504040204" pitchFamily="50" charset="-128"/>
                          <a:ea typeface="Meiryo UI" panose="020B0604030504040204" pitchFamily="50" charset="-128"/>
                        </a:rPr>
                        <a:t>※</a:t>
                      </a:r>
                      <a:r>
                        <a:rPr kumimoji="1" lang="ja-JP" altLang="en-US" sz="800" dirty="0">
                          <a:latin typeface="Meiryo UI" panose="020B0604030504040204" pitchFamily="50" charset="-128"/>
                          <a:ea typeface="Meiryo UI" panose="020B0604030504040204" pitchFamily="50" charset="-128"/>
                        </a:rPr>
                        <a:t>クレジットカード手数料等のランニングコスト　</a:t>
                      </a:r>
                      <a:endParaRPr kumimoji="1" lang="en-US" altLang="ja-JP" sz="800" dirty="0">
                        <a:latin typeface="Meiryo UI" panose="020B0604030504040204" pitchFamily="50" charset="-128"/>
                        <a:ea typeface="Meiryo UI" panose="020B0604030504040204" pitchFamily="50" charset="-128"/>
                      </a:endParaRPr>
                    </a:p>
                    <a:p>
                      <a:pPr algn="l">
                        <a:lnSpc>
                          <a:spcPct val="100000"/>
                        </a:lnSpc>
                      </a:pPr>
                      <a:r>
                        <a:rPr kumimoji="1" lang="ja-JP" altLang="en-US" sz="800" dirty="0">
                          <a:latin typeface="Meiryo UI" panose="020B0604030504040204" pitchFamily="50" charset="-128"/>
                          <a:ea typeface="Meiryo UI" panose="020B0604030504040204" pitchFamily="50" charset="-128"/>
                        </a:rPr>
                        <a:t>　 は除く</a:t>
                      </a:r>
                      <a:endParaRPr kumimoji="1" lang="en-US" altLang="ja-JP" sz="800" dirty="0">
                        <a:latin typeface="Meiryo UI" panose="020B0604030504040204" pitchFamily="50" charset="-128"/>
                        <a:ea typeface="Meiryo UI" panose="020B0604030504040204" pitchFamily="50" charset="-128"/>
                      </a:endParaRPr>
                    </a:p>
                  </a:txBody>
                  <a:tcPr anchor="ctr">
                    <a:lnT w="6350" cap="flat" cmpd="sng" algn="ctr">
                      <a:solidFill>
                        <a:schemeClr val="tx1"/>
                      </a:solidFill>
                      <a:prstDash val="lgDash"/>
                      <a:round/>
                      <a:headEnd type="none" w="med" len="med"/>
                      <a:tailEnd type="none" w="med" len="med"/>
                    </a:lnT>
                  </a:tcPr>
                </a:tc>
                <a:tc>
                  <a:txBody>
                    <a:bodyPr/>
                    <a:lstStyle/>
                    <a:p>
                      <a:pPr algn="ctr">
                        <a:lnSpc>
                          <a:spcPct val="100000"/>
                        </a:lnSpc>
                      </a:pPr>
                      <a:r>
                        <a:rPr kumimoji="1" lang="en-US" altLang="ja-JP" sz="750" dirty="0">
                          <a:latin typeface="Meiryo UI" panose="020B0604030504040204" pitchFamily="50" charset="-128"/>
                          <a:ea typeface="Meiryo UI" panose="020B0604030504040204" pitchFamily="50" charset="-128"/>
                        </a:rPr>
                        <a:t>10</a:t>
                      </a:r>
                      <a:r>
                        <a:rPr kumimoji="1" lang="ja-JP" altLang="en-US" sz="750" dirty="0">
                          <a:latin typeface="Meiryo UI" panose="020B0604030504040204" pitchFamily="50" charset="-128"/>
                          <a:ea typeface="Meiryo UI" panose="020B0604030504040204" pitchFamily="50" charset="-128"/>
                        </a:rPr>
                        <a:t>万円</a:t>
                      </a:r>
                      <a:endParaRPr kumimoji="1" lang="en-US" altLang="ja-JP" sz="750" dirty="0">
                        <a:latin typeface="Meiryo UI" panose="020B0604030504040204" pitchFamily="50" charset="-128"/>
                        <a:ea typeface="Meiryo UI" panose="020B0604030504040204" pitchFamily="50" charset="-128"/>
                      </a:endParaRPr>
                    </a:p>
                    <a:p>
                      <a:pPr algn="ctr">
                        <a:lnSpc>
                          <a:spcPct val="100000"/>
                        </a:lnSpc>
                      </a:pPr>
                      <a:r>
                        <a:rPr kumimoji="1" lang="ja-JP" altLang="en-US" sz="750" dirty="0">
                          <a:latin typeface="Meiryo UI" panose="020B0604030504040204" pitchFamily="50" charset="-128"/>
                          <a:ea typeface="Meiryo UI" panose="020B0604030504040204" pitchFamily="50" charset="-128"/>
                        </a:rPr>
                        <a:t>（</a:t>
                      </a:r>
                      <a:r>
                        <a:rPr kumimoji="1" lang="en-US" altLang="ja-JP" sz="750" dirty="0">
                          <a:latin typeface="Meiryo UI" panose="020B0604030504040204" pitchFamily="50" charset="-128"/>
                          <a:ea typeface="Meiryo UI" panose="020B0604030504040204" pitchFamily="50" charset="-128"/>
                        </a:rPr>
                        <a:t>20</a:t>
                      </a:r>
                      <a:r>
                        <a:rPr kumimoji="1" lang="ja-JP" altLang="en-US" sz="750" dirty="0">
                          <a:latin typeface="Meiryo UI" panose="020B0604030504040204" pitchFamily="50" charset="-128"/>
                          <a:ea typeface="Meiryo UI" panose="020B0604030504040204" pitchFamily="50" charset="-128"/>
                        </a:rPr>
                        <a:t>万円）</a:t>
                      </a:r>
                      <a:endParaRPr kumimoji="1" lang="en-US" altLang="ja-JP" sz="750" dirty="0">
                        <a:latin typeface="Meiryo UI" panose="020B0604030504040204" pitchFamily="50" charset="-128"/>
                        <a:ea typeface="Meiryo UI" panose="020B0604030504040204" pitchFamily="50" charset="-128"/>
                      </a:endParaRPr>
                    </a:p>
                  </a:txBody>
                  <a:tcPr anchor="ctr">
                    <a:lnT w="6350" cap="flat" cmpd="sng" algn="ctr">
                      <a:solidFill>
                        <a:schemeClr val="tx1"/>
                      </a:solidFill>
                      <a:prstDash val="lgDash"/>
                      <a:round/>
                      <a:headEnd type="none" w="med" len="med"/>
                      <a:tailEnd type="none" w="med" len="med"/>
                    </a:lnT>
                  </a:tcPr>
                </a:tc>
                <a:tc>
                  <a:txBody>
                    <a:bodyPr/>
                    <a:lstStyle/>
                    <a:p>
                      <a:pPr algn="ctr">
                        <a:lnSpc>
                          <a:spcPct val="100000"/>
                        </a:lnSpc>
                      </a:pPr>
                      <a:r>
                        <a:rPr kumimoji="1" lang="en-US" altLang="ja-JP" sz="750" dirty="0">
                          <a:latin typeface="Meiryo UI" panose="020B0604030504040204" pitchFamily="50" charset="-128"/>
                          <a:ea typeface="Meiryo UI" panose="020B0604030504040204" pitchFamily="50" charset="-128"/>
                        </a:rPr>
                        <a:t>5</a:t>
                      </a:r>
                      <a:r>
                        <a:rPr kumimoji="1" lang="ja-JP" altLang="en-US" sz="750" dirty="0">
                          <a:latin typeface="Meiryo UI" panose="020B0604030504040204" pitchFamily="50" charset="-128"/>
                          <a:ea typeface="Meiryo UI" panose="020B0604030504040204" pitchFamily="50" charset="-128"/>
                        </a:rPr>
                        <a:t>万円</a:t>
                      </a:r>
                      <a:endParaRPr kumimoji="1" lang="en-US" altLang="ja-JP" sz="750" dirty="0">
                        <a:latin typeface="Meiryo UI" panose="020B0604030504040204" pitchFamily="50" charset="-128"/>
                        <a:ea typeface="Meiryo UI" panose="020B0604030504040204" pitchFamily="50" charset="-128"/>
                      </a:endParaRPr>
                    </a:p>
                    <a:p>
                      <a:pPr algn="ctr">
                        <a:lnSpc>
                          <a:spcPct val="100000"/>
                        </a:lnSpc>
                      </a:pPr>
                      <a:r>
                        <a:rPr kumimoji="1" lang="ja-JP" altLang="en-US" sz="750" dirty="0">
                          <a:latin typeface="Meiryo UI" panose="020B0604030504040204" pitchFamily="50" charset="-128"/>
                          <a:ea typeface="Meiryo UI" panose="020B0604030504040204" pitchFamily="50" charset="-128"/>
                        </a:rPr>
                        <a:t>（</a:t>
                      </a:r>
                      <a:r>
                        <a:rPr kumimoji="1" lang="en-US" altLang="ja-JP" sz="750" dirty="0">
                          <a:latin typeface="Meiryo UI" panose="020B0604030504040204" pitchFamily="50" charset="-128"/>
                          <a:ea typeface="Meiryo UI" panose="020B0604030504040204" pitchFamily="50" charset="-128"/>
                        </a:rPr>
                        <a:t>10</a:t>
                      </a:r>
                      <a:r>
                        <a:rPr kumimoji="1" lang="ja-JP" altLang="en-US" sz="750" dirty="0">
                          <a:latin typeface="Meiryo UI" panose="020B0604030504040204" pitchFamily="50" charset="-128"/>
                          <a:ea typeface="Meiryo UI" panose="020B0604030504040204" pitchFamily="50" charset="-128"/>
                        </a:rPr>
                        <a:t>万円）</a:t>
                      </a:r>
                      <a:endParaRPr kumimoji="1" lang="en-US" altLang="ja-JP" sz="750" dirty="0">
                        <a:latin typeface="Meiryo UI" panose="020B0604030504040204" pitchFamily="50" charset="-128"/>
                        <a:ea typeface="Meiryo UI" panose="020B0604030504040204" pitchFamily="50" charset="-128"/>
                      </a:endParaRPr>
                    </a:p>
                  </a:txBody>
                  <a:tcPr anchor="ctr">
                    <a:lnT w="6350" cap="flat" cmpd="sng" algn="ctr">
                      <a:solidFill>
                        <a:schemeClr val="tx1"/>
                      </a:solidFill>
                      <a:prstDash val="lgDash"/>
                      <a:round/>
                      <a:headEnd type="none" w="med" len="med"/>
                      <a:tailEnd type="none" w="med" len="med"/>
                    </a:lnT>
                  </a:tcPr>
                </a:tc>
                <a:extLst>
                  <a:ext uri="{0D108BD9-81ED-4DB2-BD59-A6C34878D82A}">
                    <a16:rowId xmlns:a16="http://schemas.microsoft.com/office/drawing/2014/main" val="1932297313"/>
                  </a:ext>
                </a:extLst>
              </a:tr>
            </a:tbl>
          </a:graphicData>
        </a:graphic>
      </p:graphicFrame>
      <p:sp>
        <p:nvSpPr>
          <p:cNvPr id="19" name="タイトル 1">
            <a:extLst>
              <a:ext uri="{FF2B5EF4-FFF2-40B4-BE49-F238E27FC236}">
                <a16:creationId xmlns:a16="http://schemas.microsoft.com/office/drawing/2014/main" id="{CF53C5E3-58C8-4A63-B1BD-91A791DEB6BF}"/>
              </a:ext>
            </a:extLst>
          </p:cNvPr>
          <p:cNvSpPr txBox="1">
            <a:spLocks/>
          </p:cNvSpPr>
          <p:nvPr/>
        </p:nvSpPr>
        <p:spPr>
          <a:xfrm>
            <a:off x="-3802" y="-1"/>
            <a:ext cx="9144000" cy="468000"/>
          </a:xfrm>
          <a:prstGeom prst="rect">
            <a:avLst/>
          </a:prstGeom>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ja-JP" altLang="en-US" sz="1800" dirty="0">
                <a:solidFill>
                  <a:schemeClr val="bg1"/>
                </a:solidFill>
                <a:latin typeface="HGS創英角ｺﾞｼｯｸUB" panose="020B0900000000000000" pitchFamily="50" charset="-128"/>
                <a:ea typeface="HGS創英角ｺﾞｼｯｸUB" panose="020B0900000000000000" pitchFamily="50" charset="-128"/>
              </a:rPr>
              <a:t>令和７年度 宿泊税活用事業について</a:t>
            </a:r>
            <a:endParaRPr lang="en-US" altLang="ja-JP" sz="18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29" name="ホームベース 64">
            <a:extLst>
              <a:ext uri="{FF2B5EF4-FFF2-40B4-BE49-F238E27FC236}">
                <a16:creationId xmlns:a16="http://schemas.microsoft.com/office/drawing/2014/main" id="{27ACF711-9B74-426B-A124-7B5E470B2463}"/>
              </a:ext>
            </a:extLst>
          </p:cNvPr>
          <p:cNvSpPr/>
          <p:nvPr/>
        </p:nvSpPr>
        <p:spPr>
          <a:xfrm>
            <a:off x="68188" y="511957"/>
            <a:ext cx="9000000" cy="288000"/>
          </a:xfrm>
          <a:prstGeom prst="homePlate">
            <a:avLst/>
          </a:prstGeom>
          <a:gradFill flip="none" rotWithShape="1">
            <a:gsLst>
              <a:gs pos="0">
                <a:schemeClr val="accent5"/>
              </a:gs>
              <a:gs pos="50000">
                <a:schemeClr val="accent1">
                  <a:tint val="44500"/>
                  <a:satMod val="160000"/>
                </a:schemeClr>
              </a:gs>
              <a:gs pos="100000">
                <a:schemeClr val="accent1">
                  <a:tint val="23500"/>
                  <a:satMod val="160000"/>
                </a:schemeClr>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HGP創英角ｺﾞｼｯｸUB" panose="020B0900000000000000" pitchFamily="50" charset="-128"/>
                <a:ea typeface="HGP創英角ｺﾞｼｯｸUB" panose="020B0900000000000000" pitchFamily="50" charset="-128"/>
              </a:rPr>
              <a:t>○　外国人患者受入れ医療機関における患者受入れ環境整備事業（令和７年度予算額：</a:t>
            </a:r>
            <a:r>
              <a:rPr lang="en-US" altLang="ja-JP" sz="1400" dirty="0">
                <a:solidFill>
                  <a:schemeClr val="tx1"/>
                </a:solidFill>
                <a:latin typeface="HGP創英角ｺﾞｼｯｸUB" panose="020B0900000000000000" pitchFamily="50" charset="-128"/>
                <a:ea typeface="HGP創英角ｺﾞｼｯｸUB" panose="020B0900000000000000" pitchFamily="50" charset="-128"/>
              </a:rPr>
              <a:t>25,000</a:t>
            </a:r>
            <a:r>
              <a:rPr lang="ja-JP" altLang="en-US" sz="1400" dirty="0">
                <a:solidFill>
                  <a:schemeClr val="tx1"/>
                </a:solidFill>
                <a:latin typeface="HGP創英角ｺﾞｼｯｸUB" panose="020B0900000000000000" pitchFamily="50" charset="-128"/>
                <a:ea typeface="HGP創英角ｺﾞｼｯｸUB" panose="020B0900000000000000" pitchFamily="50" charset="-128"/>
              </a:rPr>
              <a:t>千円）</a:t>
            </a:r>
            <a:endParaRPr kumimoji="1" lang="ja-JP" altLang="en-US" sz="1400" dirty="0">
              <a:solidFill>
                <a:schemeClr val="tx1"/>
              </a:solidFill>
              <a:latin typeface="HGP創英角ｺﾞｼｯｸUB" panose="020B0900000000000000" pitchFamily="50" charset="-128"/>
              <a:ea typeface="HGP創英角ｺﾞｼｯｸUB" panose="020B0900000000000000" pitchFamily="50" charset="-128"/>
            </a:endParaRPr>
          </a:p>
        </p:txBody>
      </p:sp>
      <p:graphicFrame>
        <p:nvGraphicFramePr>
          <p:cNvPr id="18" name="表 8">
            <a:extLst>
              <a:ext uri="{FF2B5EF4-FFF2-40B4-BE49-F238E27FC236}">
                <a16:creationId xmlns:a16="http://schemas.microsoft.com/office/drawing/2014/main" id="{73D74130-7119-4333-AF65-76720BBEC4F4}"/>
              </a:ext>
            </a:extLst>
          </p:cNvPr>
          <p:cNvGraphicFramePr>
            <a:graphicFrameLocks noGrp="1"/>
          </p:cNvGraphicFramePr>
          <p:nvPr>
            <p:extLst>
              <p:ext uri="{D42A27DB-BD31-4B8C-83A1-F6EECF244321}">
                <p14:modId xmlns:p14="http://schemas.microsoft.com/office/powerpoint/2010/main" val="3675727155"/>
              </p:ext>
            </p:extLst>
          </p:nvPr>
        </p:nvGraphicFramePr>
        <p:xfrm>
          <a:off x="5295802" y="4200944"/>
          <a:ext cx="3636000" cy="612000"/>
        </p:xfrm>
        <a:graphic>
          <a:graphicData uri="http://schemas.openxmlformats.org/drawingml/2006/table">
            <a:tbl>
              <a:tblPr firstRow="1" bandRow="1">
                <a:tableStyleId>{5940675A-B579-460E-94D1-54222C63F5DA}</a:tableStyleId>
              </a:tblPr>
              <a:tblGrid>
                <a:gridCol w="216000">
                  <a:extLst>
                    <a:ext uri="{9D8B030D-6E8A-4147-A177-3AD203B41FA5}">
                      <a16:colId xmlns:a16="http://schemas.microsoft.com/office/drawing/2014/main" val="44864664"/>
                    </a:ext>
                  </a:extLst>
                </a:gridCol>
                <a:gridCol w="3420000">
                  <a:extLst>
                    <a:ext uri="{9D8B030D-6E8A-4147-A177-3AD203B41FA5}">
                      <a16:colId xmlns:a16="http://schemas.microsoft.com/office/drawing/2014/main" val="4235690838"/>
                    </a:ext>
                  </a:extLst>
                </a:gridCol>
              </a:tblGrid>
              <a:tr h="612000">
                <a:tc>
                  <a:txBody>
                    <a:bodyPr/>
                    <a:lstStyle/>
                    <a:p>
                      <a:pPr algn="ctr"/>
                      <a:r>
                        <a:rPr kumimoji="1" lang="ja-JP" altLang="en-US" sz="1000" dirty="0">
                          <a:latin typeface="Meiryo UI" panose="020B0604030504040204" pitchFamily="50" charset="-128"/>
                          <a:ea typeface="Meiryo UI" panose="020B0604030504040204" pitchFamily="50" charset="-128"/>
                        </a:rPr>
                        <a:t>補助率</a:t>
                      </a:r>
                    </a:p>
                  </a:txBody>
                  <a:tcPr anchor="ctr">
                    <a:noFill/>
                  </a:tcPr>
                </a:tc>
                <a:tc>
                  <a:txBody>
                    <a:bodyPr/>
                    <a:lstStyle/>
                    <a:p>
                      <a:pPr algn="ctr"/>
                      <a:r>
                        <a:rPr kumimoji="1" lang="ja-JP" altLang="en-US" sz="1100" b="0" dirty="0">
                          <a:latin typeface="Meiryo UI" panose="020B0604030504040204" pitchFamily="50" charset="-128"/>
                          <a:ea typeface="Meiryo UI" panose="020B0604030504040204" pitchFamily="50" charset="-128"/>
                        </a:rPr>
                        <a:t>支援メニュー（</a:t>
                      </a:r>
                      <a:r>
                        <a:rPr kumimoji="1" lang="en-US" altLang="ja-JP" sz="1100" b="0" dirty="0">
                          <a:latin typeface="Meiryo UI" panose="020B0604030504040204" pitchFamily="50" charset="-128"/>
                          <a:ea typeface="Meiryo UI" panose="020B0604030504040204" pitchFamily="50" charset="-128"/>
                        </a:rPr>
                        <a:t>ⅰ</a:t>
                      </a:r>
                      <a:r>
                        <a:rPr kumimoji="1" lang="ja-JP" altLang="en-US" sz="1100" b="0" dirty="0">
                          <a:latin typeface="Meiryo UI" panose="020B0604030504040204" pitchFamily="50" charset="-128"/>
                          <a:ea typeface="Meiryo UI" panose="020B0604030504040204" pitchFamily="50" charset="-128"/>
                        </a:rPr>
                        <a:t>）～（</a:t>
                      </a:r>
                      <a:r>
                        <a:rPr kumimoji="1" lang="en-US" altLang="ja-JP" sz="1100" b="0" dirty="0">
                          <a:latin typeface="Meiryo UI" panose="020B0604030504040204" pitchFamily="50" charset="-128"/>
                          <a:ea typeface="Meiryo UI" panose="020B0604030504040204" pitchFamily="50" charset="-128"/>
                        </a:rPr>
                        <a:t>ⅲ</a:t>
                      </a:r>
                      <a:r>
                        <a:rPr kumimoji="1" lang="ja-JP" altLang="en-US" sz="1100" b="0" dirty="0">
                          <a:latin typeface="Meiryo UI" panose="020B0604030504040204" pitchFamily="50" charset="-128"/>
                          <a:ea typeface="Meiryo UI" panose="020B0604030504040204" pitchFamily="50" charset="-128"/>
                        </a:rPr>
                        <a:t>）ごとに</a:t>
                      </a:r>
                      <a:r>
                        <a:rPr kumimoji="1" lang="ja-JP" altLang="en-US" sz="1100" b="1" u="sng" dirty="0">
                          <a:latin typeface="Meiryo UI" panose="020B0604030504040204" pitchFamily="50" charset="-128"/>
                          <a:ea typeface="Meiryo UI" panose="020B0604030504040204" pitchFamily="50" charset="-128"/>
                        </a:rPr>
                        <a:t>２分の１</a:t>
                      </a:r>
                      <a:endParaRPr kumimoji="1" lang="en-US" altLang="ja-JP" sz="1100" b="1" u="sng" dirty="0">
                        <a:latin typeface="Meiryo UI" panose="020B0604030504040204" pitchFamily="50" charset="-128"/>
                        <a:ea typeface="Meiryo UI" panose="020B0604030504040204" pitchFamily="50" charset="-128"/>
                      </a:endParaRPr>
                    </a:p>
                    <a:p>
                      <a:pPr algn="ctr"/>
                      <a:r>
                        <a:rPr kumimoji="1" lang="en-US" altLang="ja-JP" sz="1100" b="0" u="sng" dirty="0">
                          <a:latin typeface="Meiryo UI" panose="020B0604030504040204" pitchFamily="50" charset="-128"/>
                          <a:ea typeface="Meiryo UI" panose="020B0604030504040204" pitchFamily="50" charset="-128"/>
                        </a:rPr>
                        <a:t>※</a:t>
                      </a:r>
                      <a:r>
                        <a:rPr kumimoji="1" lang="ja-JP" altLang="en-US" sz="1100" b="0" u="sng" dirty="0">
                          <a:latin typeface="Meiryo UI" panose="020B0604030504040204" pitchFamily="50" charset="-128"/>
                          <a:ea typeface="Meiryo UI" panose="020B0604030504040204" pitchFamily="50" charset="-128"/>
                        </a:rPr>
                        <a:t>ただし、補助上限額は病院</a:t>
                      </a:r>
                      <a:r>
                        <a:rPr kumimoji="1" lang="en-US" altLang="ja-JP" sz="1100" b="0" u="sng" dirty="0">
                          <a:latin typeface="Meiryo UI" panose="020B0604030504040204" pitchFamily="50" charset="-128"/>
                          <a:ea typeface="Meiryo UI" panose="020B0604030504040204" pitchFamily="50" charset="-128"/>
                        </a:rPr>
                        <a:t>20</a:t>
                      </a:r>
                      <a:r>
                        <a:rPr kumimoji="1" lang="ja-JP" altLang="en-US" sz="1100" b="0" u="sng" dirty="0">
                          <a:latin typeface="Meiryo UI" panose="020B0604030504040204" pitchFamily="50" charset="-128"/>
                          <a:ea typeface="Meiryo UI" panose="020B0604030504040204" pitchFamily="50" charset="-128"/>
                        </a:rPr>
                        <a:t>万円、診療所</a:t>
                      </a:r>
                      <a:r>
                        <a:rPr kumimoji="1" lang="en-US" altLang="ja-JP" sz="1100" b="0" u="sng" dirty="0">
                          <a:latin typeface="Meiryo UI" panose="020B0604030504040204" pitchFamily="50" charset="-128"/>
                          <a:ea typeface="Meiryo UI" panose="020B0604030504040204" pitchFamily="50" charset="-128"/>
                        </a:rPr>
                        <a:t>10</a:t>
                      </a:r>
                      <a:r>
                        <a:rPr kumimoji="1" lang="ja-JP" altLang="en-US" sz="1100" b="0" u="sng" dirty="0">
                          <a:latin typeface="Meiryo UI" panose="020B0604030504040204" pitchFamily="50" charset="-128"/>
                          <a:ea typeface="Meiryo UI" panose="020B0604030504040204" pitchFamily="50" charset="-128"/>
                        </a:rPr>
                        <a:t>万円</a:t>
                      </a:r>
                      <a:endParaRPr kumimoji="1" lang="en-US" altLang="ja-JP" sz="1100" b="0" u="sng" dirty="0">
                        <a:latin typeface="Meiryo UI" panose="020B0604030504040204" pitchFamily="50" charset="-128"/>
                        <a:ea typeface="Meiryo UI" panose="020B0604030504040204" pitchFamily="50" charset="-128"/>
                      </a:endParaRPr>
                    </a:p>
                  </a:txBody>
                  <a:tcPr anchor="ct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0286920"/>
                  </a:ext>
                </a:extLst>
              </a:tr>
            </a:tbl>
          </a:graphicData>
        </a:graphic>
      </p:graphicFrame>
      <p:graphicFrame>
        <p:nvGraphicFramePr>
          <p:cNvPr id="2" name="表 3">
            <a:extLst>
              <a:ext uri="{FF2B5EF4-FFF2-40B4-BE49-F238E27FC236}">
                <a16:creationId xmlns:a16="http://schemas.microsoft.com/office/drawing/2014/main" id="{AE3C995C-3815-49EA-A30F-9B8C25A3AD45}"/>
              </a:ext>
            </a:extLst>
          </p:cNvPr>
          <p:cNvGraphicFramePr>
            <a:graphicFrameLocks noGrp="1"/>
          </p:cNvGraphicFramePr>
          <p:nvPr>
            <p:extLst>
              <p:ext uri="{D42A27DB-BD31-4B8C-83A1-F6EECF244321}">
                <p14:modId xmlns:p14="http://schemas.microsoft.com/office/powerpoint/2010/main" val="655318570"/>
              </p:ext>
            </p:extLst>
          </p:nvPr>
        </p:nvGraphicFramePr>
        <p:xfrm>
          <a:off x="440080" y="1808046"/>
          <a:ext cx="8460000" cy="2284800"/>
        </p:xfrm>
        <a:graphic>
          <a:graphicData uri="http://schemas.openxmlformats.org/drawingml/2006/table">
            <a:tbl>
              <a:tblPr firstRow="1" bandRow="1">
                <a:tableStyleId>{5C22544A-7EE6-4342-B048-85BDC9FD1C3A}</a:tableStyleId>
              </a:tblPr>
              <a:tblGrid>
                <a:gridCol w="2448000">
                  <a:extLst>
                    <a:ext uri="{9D8B030D-6E8A-4147-A177-3AD203B41FA5}">
                      <a16:colId xmlns:a16="http://schemas.microsoft.com/office/drawing/2014/main" val="539421695"/>
                    </a:ext>
                  </a:extLst>
                </a:gridCol>
                <a:gridCol w="6012000">
                  <a:extLst>
                    <a:ext uri="{9D8B030D-6E8A-4147-A177-3AD203B41FA5}">
                      <a16:colId xmlns:a16="http://schemas.microsoft.com/office/drawing/2014/main" val="1121116055"/>
                    </a:ext>
                  </a:extLst>
                </a:gridCol>
              </a:tblGrid>
              <a:tr h="145163">
                <a:tc>
                  <a:txBody>
                    <a:bodyPr/>
                    <a:lstStyle/>
                    <a:p>
                      <a:pPr algn="ctr"/>
                      <a:r>
                        <a:rPr kumimoji="1" lang="ja-JP" altLang="en-US" sz="1400" dirty="0">
                          <a:latin typeface="Meiryo UI" panose="020B0604030504040204" pitchFamily="50" charset="-128"/>
                          <a:ea typeface="Meiryo UI" panose="020B0604030504040204" pitchFamily="50" charset="-128"/>
                        </a:rPr>
                        <a:t>補助対象費用</a:t>
                      </a:r>
                    </a:p>
                  </a:txBody>
                  <a:tcPr anchor="ctr"/>
                </a:tc>
                <a:tc>
                  <a:txBody>
                    <a:bodyPr/>
                    <a:lstStyle/>
                    <a:p>
                      <a:pPr algn="ctr"/>
                      <a:r>
                        <a:rPr kumimoji="1" lang="ja-JP" altLang="en-US" sz="1400" dirty="0">
                          <a:latin typeface="Meiryo UI" panose="020B0604030504040204" pitchFamily="50" charset="-128"/>
                          <a:ea typeface="Meiryo UI" panose="020B0604030504040204" pitchFamily="50" charset="-128"/>
                        </a:rPr>
                        <a:t>内　容</a:t>
                      </a:r>
                    </a:p>
                  </a:txBody>
                  <a:tcPr anchor="ctr"/>
                </a:tc>
                <a:extLst>
                  <a:ext uri="{0D108BD9-81ED-4DB2-BD59-A6C34878D82A}">
                    <a16:rowId xmlns:a16="http://schemas.microsoft.com/office/drawing/2014/main" val="1600694900"/>
                  </a:ext>
                </a:extLst>
              </a:tr>
              <a:tr h="468000">
                <a:tc>
                  <a:txBody>
                    <a:bodyPr/>
                    <a:lstStyle/>
                    <a:p>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ⅰ</a:t>
                      </a:r>
                      <a:r>
                        <a:rPr kumimoji="1" lang="ja-JP" altLang="en-US" sz="1000" dirty="0">
                          <a:latin typeface="Meiryo UI" panose="020B0604030504040204" pitchFamily="50" charset="-128"/>
                          <a:ea typeface="Meiryo UI" panose="020B0604030504040204" pitchFamily="50" charset="-128"/>
                        </a:rPr>
                        <a:t>）保険・保証サービスの費用</a:t>
                      </a:r>
                    </a:p>
                  </a:txBody>
                  <a:tcPr anchor="ctr"/>
                </a:tc>
                <a:tc>
                  <a:txBody>
                    <a:bodyPr/>
                    <a:lstStyle/>
                    <a:p>
                      <a:r>
                        <a:rPr kumimoji="1" lang="ja-JP" altLang="en-US" sz="1000" dirty="0">
                          <a:latin typeface="Meiryo UI" panose="020B0604030504040204" pitchFamily="50" charset="-128"/>
                          <a:ea typeface="Meiryo UI" panose="020B0604030504040204" pitchFamily="50" charset="-128"/>
                        </a:rPr>
                        <a:t>・契約開始から１年以内のサービス費用が補助対象</a:t>
                      </a:r>
                    </a:p>
                    <a:p>
                      <a:r>
                        <a:rPr kumimoji="1" lang="ja-JP" altLang="en-US" sz="1000" dirty="0">
                          <a:latin typeface="Meiryo UI" panose="020B0604030504040204" pitchFamily="50" charset="-128"/>
                          <a:ea typeface="Meiryo UI" panose="020B0604030504040204" pitchFamily="50" charset="-128"/>
                        </a:rPr>
                        <a:t>・外国人患者専用でなくとも、外国人患者も対象に含むサービスであれば補助対象</a:t>
                      </a:r>
                    </a:p>
                  </a:txBody>
                  <a:tcPr anchor="ctr"/>
                </a:tc>
                <a:extLst>
                  <a:ext uri="{0D108BD9-81ED-4DB2-BD59-A6C34878D82A}">
                    <a16:rowId xmlns:a16="http://schemas.microsoft.com/office/drawing/2014/main" val="3924614696"/>
                  </a:ext>
                </a:extLst>
              </a:tr>
              <a:tr h="900000">
                <a:tc>
                  <a:txBody>
                    <a:bodyPr/>
                    <a:lstStyle/>
                    <a:p>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ⅱ</a:t>
                      </a:r>
                      <a:r>
                        <a:rPr kumimoji="1" lang="ja-JP" altLang="en-US" sz="1000" dirty="0">
                          <a:latin typeface="Meiryo UI" panose="020B0604030504040204" pitchFamily="50" charset="-128"/>
                          <a:ea typeface="Meiryo UI" panose="020B0604030504040204" pitchFamily="50" charset="-128"/>
                        </a:rPr>
                        <a:t>）外国人患者対応研修に係る費用</a:t>
                      </a:r>
                    </a:p>
                  </a:txBody>
                  <a:tcPr anchor="ctr"/>
                </a:tc>
                <a:tc>
                  <a:txBody>
                    <a:bodyPr/>
                    <a:lstStyle/>
                    <a:p>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職員が参加する院外研修</a:t>
                      </a:r>
                      <a:r>
                        <a:rPr kumimoji="1" lang="en-US" altLang="ja-JP" sz="1000" dirty="0">
                          <a:latin typeface="Meiryo UI" panose="020B0604030504040204" pitchFamily="50" charset="-128"/>
                          <a:ea typeface="Meiryo UI" panose="020B0604030504040204" pitchFamily="50" charset="-128"/>
                        </a:rPr>
                        <a:t>】</a:t>
                      </a:r>
                    </a:p>
                    <a:p>
                      <a:r>
                        <a:rPr kumimoji="1" lang="ja-JP" altLang="en-US" sz="1000" dirty="0">
                          <a:latin typeface="Meiryo UI" panose="020B0604030504040204" pitchFamily="50" charset="-128"/>
                          <a:ea typeface="Meiryo UI" panose="020B0604030504040204" pitchFamily="50" charset="-128"/>
                        </a:rPr>
                        <a:t>　民間団体等が開催している外国人患者対応にかかる研修（実地・オンラインどちらも可）の参加費用</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（受講料・テキスト代等）</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研修に要した旅費や通信費等は対象外</a:t>
                      </a:r>
                    </a:p>
                    <a:p>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外部講師による院内研修</a:t>
                      </a:r>
                      <a:r>
                        <a:rPr kumimoji="1" lang="en-US" altLang="ja-JP" sz="1000" dirty="0">
                          <a:latin typeface="Meiryo UI" panose="020B0604030504040204" pitchFamily="50" charset="-128"/>
                          <a:ea typeface="Meiryo UI" panose="020B0604030504040204" pitchFamily="50" charset="-128"/>
                        </a:rPr>
                        <a:t>】</a:t>
                      </a:r>
                    </a:p>
                    <a:p>
                      <a:r>
                        <a:rPr kumimoji="1" lang="ja-JP" altLang="en-US" sz="1000" dirty="0">
                          <a:latin typeface="Meiryo UI" panose="020B0604030504040204" pitchFamily="50" charset="-128"/>
                          <a:ea typeface="Meiryo UI" panose="020B0604030504040204" pitchFamily="50" charset="-128"/>
                        </a:rPr>
                        <a:t>　報償費（謝金）、旅費、印刷製本費、使用料及び賃借料（会場借料）等</a:t>
                      </a:r>
                    </a:p>
                  </a:txBody>
                  <a:tcPr anchor="ctr"/>
                </a:tc>
                <a:extLst>
                  <a:ext uri="{0D108BD9-81ED-4DB2-BD59-A6C34878D82A}">
                    <a16:rowId xmlns:a16="http://schemas.microsoft.com/office/drawing/2014/main" val="2152168867"/>
                  </a:ext>
                </a:extLst>
              </a:tr>
              <a:tr h="612000">
                <a:tc>
                  <a:txBody>
                    <a:bodyPr/>
                    <a:lstStyle/>
                    <a:p>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ⅲ</a:t>
                      </a:r>
                      <a:r>
                        <a:rPr kumimoji="1" lang="ja-JP" altLang="en-US" sz="1000" dirty="0">
                          <a:latin typeface="Meiryo UI" panose="020B0604030504040204" pitchFamily="50" charset="-128"/>
                          <a:ea typeface="Meiryo UI" panose="020B0604030504040204" pitchFamily="50" charset="-128"/>
                        </a:rPr>
                        <a:t>）キャッシュレス化対応に係る初期費用</a:t>
                      </a:r>
                    </a:p>
                  </a:txBody>
                  <a:tcPr anchor="ctr"/>
                </a:tc>
                <a:tc>
                  <a:txBody>
                    <a:bodyPr/>
                    <a:lstStyle/>
                    <a:p>
                      <a:r>
                        <a:rPr kumimoji="1" lang="ja-JP" altLang="en-US" sz="1000" dirty="0">
                          <a:latin typeface="Meiryo UI" panose="020B0604030504040204" pitchFamily="50" charset="-128"/>
                          <a:ea typeface="Meiryo UI" panose="020B0604030504040204" pitchFamily="50" charset="-128"/>
                        </a:rPr>
                        <a:t>・決済端末の購入費用等が補助対象であり、クレジットカード手数料等のランニングコストは対象外</a:t>
                      </a:r>
                    </a:p>
                    <a:p>
                      <a:r>
                        <a:rPr kumimoji="1" lang="ja-JP" altLang="en-US" sz="1000" dirty="0">
                          <a:latin typeface="Meiryo UI" panose="020B0604030504040204" pitchFamily="50" charset="-128"/>
                          <a:ea typeface="Meiryo UI" panose="020B0604030504040204" pitchFamily="50" charset="-128"/>
                        </a:rPr>
                        <a:t>・既にキャッシュレス決済を導入していても、外国人患者の利用頻度の高いクレジットカードや決済方法に</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対応するなど、現在よりも多くの外国人患者を受け入れるための機器購入等の初期費用であれば、補助対象</a:t>
                      </a:r>
                    </a:p>
                  </a:txBody>
                  <a:tcPr anchor="ctr"/>
                </a:tc>
                <a:extLst>
                  <a:ext uri="{0D108BD9-81ED-4DB2-BD59-A6C34878D82A}">
                    <a16:rowId xmlns:a16="http://schemas.microsoft.com/office/drawing/2014/main" val="2626622686"/>
                  </a:ext>
                </a:extLst>
              </a:tr>
            </a:tbl>
          </a:graphicData>
        </a:graphic>
      </p:graphicFrame>
      <p:sp>
        <p:nvSpPr>
          <p:cNvPr id="15" name="テキスト ボックス 14">
            <a:extLst>
              <a:ext uri="{FF2B5EF4-FFF2-40B4-BE49-F238E27FC236}">
                <a16:creationId xmlns:a16="http://schemas.microsoft.com/office/drawing/2014/main" id="{A781BB00-7376-441E-83B7-57394727B671}"/>
              </a:ext>
            </a:extLst>
          </p:cNvPr>
          <p:cNvSpPr txBox="1"/>
          <p:nvPr/>
        </p:nvSpPr>
        <p:spPr>
          <a:xfrm>
            <a:off x="8718538" y="6492975"/>
            <a:ext cx="540000" cy="369332"/>
          </a:xfrm>
          <a:prstGeom prst="rect">
            <a:avLst/>
          </a:prstGeom>
          <a:noFill/>
        </p:spPr>
        <p:txBody>
          <a:bodyPr wrap="square" rtlCol="0" anchor="ctr">
            <a:spAutoFit/>
          </a:bodyPr>
          <a:lstStyle/>
          <a:p>
            <a:pPr algn="ctr"/>
            <a:r>
              <a:rPr lang="ja-JP" altLang="en-US" dirty="0"/>
              <a:t>２</a:t>
            </a:r>
            <a:endParaRPr kumimoji="1" lang="ja-JP" altLang="en-US" dirty="0"/>
          </a:p>
        </p:txBody>
      </p:sp>
    </p:spTree>
    <p:extLst>
      <p:ext uri="{BB962C8B-B14F-4D97-AF65-F5344CB8AC3E}">
        <p14:creationId xmlns:p14="http://schemas.microsoft.com/office/powerpoint/2010/main" val="2470431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サブタイトル 2">
            <a:extLst>
              <a:ext uri="{FF2B5EF4-FFF2-40B4-BE49-F238E27FC236}">
                <a16:creationId xmlns:a16="http://schemas.microsoft.com/office/drawing/2014/main" id="{C555B61E-1220-4BCE-87A2-BA2706677D4B}"/>
              </a:ext>
            </a:extLst>
          </p:cNvPr>
          <p:cNvSpPr txBox="1">
            <a:spLocks/>
          </p:cNvSpPr>
          <p:nvPr/>
        </p:nvSpPr>
        <p:spPr>
          <a:xfrm>
            <a:off x="68198" y="514921"/>
            <a:ext cx="9000000" cy="6300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400" b="1" dirty="0">
              <a:solidFill>
                <a:schemeClr val="tx1"/>
              </a:solidFill>
              <a:latin typeface="Meiryo UI" panose="020B0604030504040204" pitchFamily="50" charset="-128"/>
              <a:ea typeface="Meiryo UI" panose="020B0604030504040204" pitchFamily="50" charset="-128"/>
            </a:endParaRPr>
          </a:p>
          <a:p>
            <a:pPr algn="l"/>
            <a:endParaRPr lang="en-US" altLang="ja-JP" sz="1400" b="1"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400" b="1"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r>
              <a:rPr lang="ja-JP" altLang="en-US" sz="1200" dirty="0">
                <a:solidFill>
                  <a:schemeClr val="tx1"/>
                </a:solidFill>
                <a:latin typeface="Meiryo UI" panose="020B0604030504040204" pitchFamily="50" charset="-128"/>
                <a:ea typeface="Meiryo UI" panose="020B0604030504040204" pitchFamily="50" charset="-128"/>
              </a:rPr>
              <a:t>　</a:t>
            </a:r>
            <a:endParaRPr lang="ja-JP" altLang="ja-JP" sz="1200" dirty="0">
              <a:solidFill>
                <a:schemeClr val="tx1"/>
              </a:solidFill>
              <a:latin typeface="Meiryo UI" panose="020B0604030504040204" pitchFamily="50" charset="-128"/>
              <a:ea typeface="Meiryo UI" panose="020B0604030504040204" pitchFamily="50" charset="-128"/>
            </a:endParaRPr>
          </a:p>
        </p:txBody>
      </p:sp>
      <p:sp>
        <p:nvSpPr>
          <p:cNvPr id="14" name="ホームベース 64">
            <a:extLst>
              <a:ext uri="{FF2B5EF4-FFF2-40B4-BE49-F238E27FC236}">
                <a16:creationId xmlns:a16="http://schemas.microsoft.com/office/drawing/2014/main" id="{A81FE746-1540-41F0-95C5-679094DF8FDE}"/>
              </a:ext>
            </a:extLst>
          </p:cNvPr>
          <p:cNvSpPr/>
          <p:nvPr/>
        </p:nvSpPr>
        <p:spPr>
          <a:xfrm>
            <a:off x="68188" y="516493"/>
            <a:ext cx="9000000" cy="288000"/>
          </a:xfrm>
          <a:prstGeom prst="homePlate">
            <a:avLst/>
          </a:prstGeom>
          <a:gradFill flip="none" rotWithShape="1">
            <a:gsLst>
              <a:gs pos="0">
                <a:schemeClr val="accent5"/>
              </a:gs>
              <a:gs pos="50000">
                <a:schemeClr val="accent1">
                  <a:tint val="44500"/>
                  <a:satMod val="160000"/>
                </a:schemeClr>
              </a:gs>
              <a:gs pos="100000">
                <a:schemeClr val="accent1">
                  <a:tint val="23500"/>
                  <a:satMod val="160000"/>
                </a:schemeClr>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HGP創英角ｺﾞｼｯｸUB" panose="020B0900000000000000" pitchFamily="50" charset="-128"/>
                <a:ea typeface="HGP創英角ｺﾞｼｯｸUB" panose="020B0900000000000000" pitchFamily="50" charset="-128"/>
              </a:rPr>
              <a:t>○　海外旅行保険の加入勧奨事業（令和７年度予算額：</a:t>
            </a:r>
            <a:r>
              <a:rPr lang="en-US" altLang="ja-JP" sz="1400" dirty="0">
                <a:solidFill>
                  <a:schemeClr val="tx1"/>
                </a:solidFill>
                <a:latin typeface="HGP創英角ｺﾞｼｯｸUB" panose="020B0900000000000000" pitchFamily="50" charset="-128"/>
                <a:ea typeface="HGP創英角ｺﾞｼｯｸUB" panose="020B0900000000000000" pitchFamily="50" charset="-128"/>
              </a:rPr>
              <a:t>9,900</a:t>
            </a:r>
            <a:r>
              <a:rPr lang="ja-JP" altLang="en-US" sz="1400" dirty="0">
                <a:solidFill>
                  <a:schemeClr val="tx1"/>
                </a:solidFill>
                <a:latin typeface="HGP創英角ｺﾞｼｯｸUB" panose="020B0900000000000000" pitchFamily="50" charset="-128"/>
                <a:ea typeface="HGP創英角ｺﾞｼｯｸUB" panose="020B0900000000000000" pitchFamily="50" charset="-128"/>
              </a:rPr>
              <a:t>千円）</a:t>
            </a:r>
            <a:endParaRPr kumimoji="1" lang="ja-JP" altLang="en-US" sz="14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6" name="角丸四角形 14">
            <a:extLst>
              <a:ext uri="{FF2B5EF4-FFF2-40B4-BE49-F238E27FC236}">
                <a16:creationId xmlns:a16="http://schemas.microsoft.com/office/drawing/2014/main" id="{136209A4-2253-476E-A4CC-50A1A4DF6131}"/>
              </a:ext>
            </a:extLst>
          </p:cNvPr>
          <p:cNvSpPr/>
          <p:nvPr/>
        </p:nvSpPr>
        <p:spPr>
          <a:xfrm>
            <a:off x="154353" y="908720"/>
            <a:ext cx="8820000" cy="5832000"/>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t"/>
          <a:lstStyle/>
          <a:p>
            <a:r>
              <a:rPr lang="ja-JP" altLang="en-US" sz="1400" b="1" dirty="0">
                <a:solidFill>
                  <a:schemeClr val="tx1"/>
                </a:solidFill>
                <a:latin typeface="Meiryo UI" panose="020B0604030504040204" pitchFamily="50" charset="-128"/>
                <a:ea typeface="Meiryo UI" panose="020B0604030504040204" pitchFamily="50" charset="-128"/>
              </a:rPr>
              <a:t>・来阪時と来阪前に分けて、効果的な海外旅行保険の加入勧奨を行う。</a:t>
            </a:r>
            <a:endParaRPr lang="en-US" altLang="ja-JP" sz="1400" b="1" dirty="0">
              <a:solidFill>
                <a:schemeClr val="tx1"/>
              </a:solidFill>
              <a:latin typeface="Meiryo UI" panose="020B0604030504040204" pitchFamily="50" charset="-128"/>
              <a:ea typeface="Meiryo UI" panose="020B0604030504040204" pitchFamily="50" charset="-128"/>
            </a:endParaRPr>
          </a:p>
          <a:p>
            <a:endParaRPr lang="en-US" altLang="ja-JP" sz="1400" b="1"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①　来阪時の外国人観光客に向けた周知</a:t>
            </a:r>
          </a:p>
          <a:p>
            <a:endParaRPr lang="ja-JP" altLang="en-US" sz="800" b="1"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　　　・大阪府内に旅行で訪れた外国人に対し、旅行保険加入にかかるバナー広告を配信する。</a:t>
            </a:r>
            <a:endParaRPr lang="en-US" altLang="ja-JP" sz="1400" b="1"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　　　⇒バナー広告をクリックすることで、各言語版の「おおさかメディカルネット </a:t>
            </a:r>
            <a:r>
              <a:rPr lang="en-US" altLang="ja-JP" sz="1400" b="1" dirty="0">
                <a:solidFill>
                  <a:schemeClr val="tx1"/>
                </a:solidFill>
                <a:latin typeface="Meiryo UI" panose="020B0604030504040204" pitchFamily="50" charset="-128"/>
                <a:ea typeface="Meiryo UI" panose="020B0604030504040204" pitchFamily="50" charset="-128"/>
              </a:rPr>
              <a:t>for</a:t>
            </a:r>
            <a:r>
              <a:rPr lang="ja-JP" altLang="en-US" sz="1400" b="1" dirty="0">
                <a:solidFill>
                  <a:schemeClr val="tx1"/>
                </a:solidFill>
                <a:latin typeface="Meiryo UI" panose="020B0604030504040204" pitchFamily="50" charset="-128"/>
                <a:ea typeface="Meiryo UI" panose="020B0604030504040204" pitchFamily="50" charset="-128"/>
              </a:rPr>
              <a:t> </a:t>
            </a:r>
            <a:r>
              <a:rPr lang="en-US" altLang="ja-JP" sz="1400" b="1" dirty="0">
                <a:solidFill>
                  <a:schemeClr val="tx1"/>
                </a:solidFill>
                <a:latin typeface="Meiryo UI" panose="020B0604030504040204" pitchFamily="50" charset="-128"/>
                <a:ea typeface="Meiryo UI" panose="020B0604030504040204" pitchFamily="50" charset="-128"/>
              </a:rPr>
              <a:t>Foreigners</a:t>
            </a:r>
            <a:r>
              <a:rPr lang="ja-JP" altLang="en-US" sz="1400" b="1" dirty="0">
                <a:solidFill>
                  <a:schemeClr val="tx1"/>
                </a:solidFill>
                <a:latin typeface="Meiryo UI" panose="020B0604030504040204" pitchFamily="50" charset="-128"/>
                <a:ea typeface="Meiryo UI" panose="020B0604030504040204" pitchFamily="50" charset="-128"/>
              </a:rPr>
              <a:t>」が起動し、</a:t>
            </a:r>
            <a:endParaRPr lang="en-US" altLang="ja-JP" sz="1400" b="1"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　　　　 旅行保険加入にかかる情報の入手及び加入手続きが可能となる。</a:t>
            </a:r>
          </a:p>
          <a:p>
            <a:r>
              <a:rPr lang="ja-JP" altLang="en-US" sz="1400" b="1" dirty="0">
                <a:solidFill>
                  <a:schemeClr val="tx1"/>
                </a:solidFill>
                <a:latin typeface="Meiryo UI" panose="020B0604030504040204" pitchFamily="50" charset="-128"/>
                <a:ea typeface="Meiryo UI" panose="020B0604030504040204" pitchFamily="50" charset="-128"/>
              </a:rPr>
              <a:t>　</a:t>
            </a:r>
          </a:p>
          <a:p>
            <a:r>
              <a:rPr lang="ja-JP" altLang="en-US" sz="1400" b="1" dirty="0">
                <a:solidFill>
                  <a:schemeClr val="tx1"/>
                </a:solidFill>
                <a:latin typeface="Meiryo UI" panose="020B0604030504040204" pitchFamily="50" charset="-128"/>
                <a:ea typeface="Meiryo UI" panose="020B0604030504040204" pitchFamily="50" charset="-128"/>
              </a:rPr>
              <a:t>　　　</a:t>
            </a:r>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配信対象</a:t>
            </a:r>
            <a:r>
              <a:rPr lang="en-US" altLang="ja-JP" sz="1400" b="1" dirty="0">
                <a:solidFill>
                  <a:schemeClr val="tx1"/>
                </a:solidFill>
                <a:latin typeface="Meiryo UI" panose="020B0604030504040204" pitchFamily="50" charset="-128"/>
                <a:ea typeface="Meiryo UI" panose="020B0604030504040204" pitchFamily="50" charset="-128"/>
              </a:rPr>
              <a:t>】</a:t>
            </a:r>
          </a:p>
          <a:p>
            <a:r>
              <a:rPr lang="ja-JP" altLang="en-US" sz="1400" b="1"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・大阪府内を旅行中の以下の言語を用いる外国人観光客</a:t>
            </a:r>
          </a:p>
          <a:p>
            <a:endParaRPr lang="ja-JP" altLang="en-US" sz="800" b="1"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　　　</a:t>
            </a:r>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配信言語</a:t>
            </a:r>
            <a:r>
              <a:rPr lang="en-US" altLang="ja-JP" sz="1400" b="1" dirty="0">
                <a:solidFill>
                  <a:schemeClr val="tx1"/>
                </a:solidFill>
                <a:latin typeface="Meiryo UI" panose="020B0604030504040204" pitchFamily="50" charset="-128"/>
                <a:ea typeface="Meiryo UI" panose="020B0604030504040204" pitchFamily="50" charset="-128"/>
              </a:rPr>
              <a:t>】</a:t>
            </a:r>
          </a:p>
          <a:p>
            <a:r>
              <a:rPr lang="ja-JP" altLang="en-US" sz="1400" b="1"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　・英語、中国語、韓国語、スペイン語、ポルトガル語、ベトナム語、タガログ語、</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フランス語、日本語</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（９言語：おおさかメディカルネット </a:t>
            </a:r>
            <a:r>
              <a:rPr lang="en-US" altLang="ja-JP" sz="1400" dirty="0">
                <a:solidFill>
                  <a:schemeClr val="tx1"/>
                </a:solidFill>
                <a:latin typeface="Meiryo UI" panose="020B0604030504040204" pitchFamily="50" charset="-128"/>
                <a:ea typeface="Meiryo UI" panose="020B0604030504040204" pitchFamily="50" charset="-128"/>
              </a:rPr>
              <a:t>for Foreigners</a:t>
            </a:r>
            <a:r>
              <a:rPr lang="ja-JP" altLang="en-US" sz="1400" dirty="0">
                <a:solidFill>
                  <a:schemeClr val="tx1"/>
                </a:solidFill>
                <a:latin typeface="Meiryo UI" panose="020B0604030504040204" pitchFamily="50" charset="-128"/>
                <a:ea typeface="Meiryo UI" panose="020B0604030504040204" pitchFamily="50" charset="-128"/>
              </a:rPr>
              <a:t>と同じ言語）</a:t>
            </a:r>
          </a:p>
          <a:p>
            <a:endParaRPr lang="ja-JP" altLang="en-US" sz="800" b="1"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　　　</a:t>
            </a:r>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出稿する広告媒体</a:t>
            </a:r>
            <a:r>
              <a:rPr lang="en-US" altLang="ja-JP" sz="1400" b="1" dirty="0">
                <a:solidFill>
                  <a:schemeClr val="tx1"/>
                </a:solidFill>
                <a:latin typeface="Meiryo UI" panose="020B0604030504040204" pitchFamily="50" charset="-128"/>
                <a:ea typeface="Meiryo UI" panose="020B0604030504040204" pitchFamily="50" charset="-128"/>
              </a:rPr>
              <a:t>】</a:t>
            </a:r>
          </a:p>
          <a:p>
            <a:r>
              <a:rPr lang="ja-JP" altLang="en-US" sz="1400" b="1"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Google</a:t>
            </a:r>
            <a:r>
              <a:rPr lang="ja-JP" altLang="en-US" sz="1400" dirty="0">
                <a:solidFill>
                  <a:schemeClr val="tx1"/>
                </a:solidFill>
                <a:latin typeface="Meiryo UI" panose="020B0604030504040204" pitchFamily="50" charset="-128"/>
                <a:ea typeface="Meiryo UI" panose="020B0604030504040204" pitchFamily="50" charset="-128"/>
              </a:rPr>
              <a:t>ジオターゲティング広告</a:t>
            </a:r>
          </a:p>
          <a:p>
            <a:r>
              <a:rPr lang="ja-JP" altLang="en-US" sz="1400" dirty="0">
                <a:solidFill>
                  <a:schemeClr val="tx1"/>
                </a:solidFill>
                <a:latin typeface="Meiryo UI" panose="020B0604030504040204" pitchFamily="50" charset="-128"/>
                <a:ea typeface="Meiryo UI" panose="020B0604030504040204" pitchFamily="50" charset="-128"/>
              </a:rPr>
              <a:t> 　　  ⇒関西国際空港、新大阪駅、なんば駅の外国人観光客の滞在ポイントで表示</a:t>
            </a:r>
          </a:p>
          <a:p>
            <a:r>
              <a:rPr lang="ja-JP" altLang="en-US" sz="1400" b="1" dirty="0">
                <a:solidFill>
                  <a:schemeClr val="tx1"/>
                </a:solidFill>
                <a:latin typeface="Meiryo UI" panose="020B0604030504040204" pitchFamily="50" charset="-128"/>
                <a:ea typeface="Meiryo UI" panose="020B0604030504040204" pitchFamily="50" charset="-128"/>
              </a:rPr>
              <a:t>　　　</a:t>
            </a:r>
            <a:endParaRPr lang="en-US" altLang="ja-JP" sz="1400" b="1"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Facebook</a:t>
            </a:r>
            <a:r>
              <a:rPr lang="ja-JP" altLang="en-US" sz="1400" dirty="0">
                <a:solidFill>
                  <a:schemeClr val="tx1"/>
                </a:solidFill>
                <a:latin typeface="Meiryo UI" panose="020B0604030504040204" pitchFamily="50" charset="-128"/>
                <a:ea typeface="Meiryo UI" panose="020B0604030504040204" pitchFamily="50" charset="-128"/>
              </a:rPr>
              <a:t>広告</a:t>
            </a:r>
          </a:p>
          <a:p>
            <a:r>
              <a:rPr lang="ja-JP" altLang="en-US" sz="1400" dirty="0">
                <a:solidFill>
                  <a:schemeClr val="tx1"/>
                </a:solidFill>
                <a:latin typeface="Meiryo UI" panose="020B0604030504040204" pitchFamily="50" charset="-128"/>
                <a:ea typeface="Meiryo UI" panose="020B0604030504040204" pitchFamily="50" charset="-128"/>
              </a:rPr>
              <a:t>　　　⇒大阪府の</a:t>
            </a:r>
            <a:r>
              <a:rPr lang="en-US" altLang="ja-JP" sz="1400" dirty="0">
                <a:solidFill>
                  <a:schemeClr val="tx1"/>
                </a:solidFill>
                <a:latin typeface="Meiryo UI" panose="020B0604030504040204" pitchFamily="50" charset="-128"/>
                <a:ea typeface="Meiryo UI" panose="020B0604030504040204" pitchFamily="50" charset="-128"/>
              </a:rPr>
              <a:t>Facebook</a:t>
            </a:r>
            <a:r>
              <a:rPr lang="ja-JP" altLang="en-US" sz="1400" dirty="0">
                <a:solidFill>
                  <a:schemeClr val="tx1"/>
                </a:solidFill>
                <a:latin typeface="Meiryo UI" panose="020B0604030504040204" pitchFamily="50" charset="-128"/>
                <a:ea typeface="Meiryo UI" panose="020B0604030504040204" pitchFamily="50" charset="-128"/>
              </a:rPr>
              <a:t>アカウントを使用</a:t>
            </a:r>
          </a:p>
          <a:p>
            <a:r>
              <a:rPr lang="ja-JP" altLang="en-US" sz="1400" dirty="0">
                <a:solidFill>
                  <a:schemeClr val="tx1"/>
                </a:solidFill>
                <a:latin typeface="Meiryo UI" panose="020B0604030504040204" pitchFamily="50" charset="-128"/>
                <a:ea typeface="Meiryo UI" panose="020B0604030504040204" pitchFamily="50" charset="-128"/>
              </a:rPr>
              <a:t>　　　　　使用言語＋興味関心（よく旅行をする人、興味関心）に応じて表示　</a:t>
            </a:r>
            <a:endParaRPr lang="en-US" altLang="ja-JP" sz="1400" dirty="0">
              <a:latin typeface="Meiryo UI" panose="020B0604030504040204" pitchFamily="50" charset="-128"/>
              <a:ea typeface="Meiryo UI" panose="020B0604030504040204" pitchFamily="50" charset="-128"/>
            </a:endParaRPr>
          </a:p>
        </p:txBody>
      </p:sp>
      <p:pic>
        <p:nvPicPr>
          <p:cNvPr id="2" name="図 1">
            <a:extLst>
              <a:ext uri="{FF2B5EF4-FFF2-40B4-BE49-F238E27FC236}">
                <a16:creationId xmlns:a16="http://schemas.microsoft.com/office/drawing/2014/main" id="{8C04BC15-C3D1-4B12-8653-54C533904C09}"/>
              </a:ext>
            </a:extLst>
          </p:cNvPr>
          <p:cNvPicPr>
            <a:picLocks noChangeAspect="1"/>
          </p:cNvPicPr>
          <p:nvPr/>
        </p:nvPicPr>
        <p:blipFill>
          <a:blip r:embed="rId3"/>
          <a:stretch>
            <a:fillRect/>
          </a:stretch>
        </p:blipFill>
        <p:spPr>
          <a:xfrm>
            <a:off x="6660232" y="4509120"/>
            <a:ext cx="2181398" cy="2159363"/>
          </a:xfrm>
          <a:prstGeom prst="rect">
            <a:avLst/>
          </a:prstGeom>
        </p:spPr>
      </p:pic>
      <p:sp>
        <p:nvSpPr>
          <p:cNvPr id="13" name="Rectangle 2055">
            <a:extLst>
              <a:ext uri="{FF2B5EF4-FFF2-40B4-BE49-F238E27FC236}">
                <a16:creationId xmlns:a16="http://schemas.microsoft.com/office/drawing/2014/main" id="{D1F203E2-0F5E-4504-AF27-A4A2306F1480}"/>
              </a:ext>
            </a:extLst>
          </p:cNvPr>
          <p:cNvSpPr>
            <a:spLocks noChangeArrowheads="1"/>
          </p:cNvSpPr>
          <p:nvPr/>
        </p:nvSpPr>
        <p:spPr bwMode="auto">
          <a:xfrm>
            <a:off x="6850931" y="4313007"/>
            <a:ext cx="1800000" cy="144000"/>
          </a:xfrm>
          <a:prstGeom prst="rect">
            <a:avLst/>
          </a:prstGeom>
          <a:noFill/>
          <a:ln w="9525">
            <a:noFill/>
            <a:miter lim="800000"/>
            <a:headEnd/>
            <a:tailEnd/>
          </a:ln>
        </p:spPr>
        <p:txBody>
          <a:bodyPr wrap="square" lIns="0" tIns="0" rIns="0" bIns="0" anchor="ctr">
            <a:spAutoFit/>
          </a:bodyPr>
          <a:lstStyle/>
          <a:p>
            <a:pPr algn="ctr" defTabSz="995363">
              <a:spcAft>
                <a:spcPts val="0"/>
              </a:spcAft>
              <a:buClr>
                <a:schemeClr val="tx2"/>
              </a:buClr>
            </a:pPr>
            <a:r>
              <a:rPr lang="ja-JP" altLang="en-US" sz="900" dirty="0">
                <a:solidFill>
                  <a:schemeClr val="accent1"/>
                </a:solidFill>
                <a:latin typeface="Meiryo UI" panose="020B0604030504040204" pitchFamily="50" charset="-128"/>
                <a:ea typeface="Meiryo UI" panose="020B0604030504040204" pitchFamily="50" charset="-128"/>
                <a:cs typeface="メイリオ" pitchFamily="50" charset="-128"/>
              </a:rPr>
              <a:t>▼</a:t>
            </a:r>
            <a:r>
              <a:rPr lang="ja-JP" altLang="en-US" sz="900" dirty="0">
                <a:latin typeface="Meiryo UI" panose="020B0604030504040204" pitchFamily="50" charset="-128"/>
                <a:ea typeface="Meiryo UI" panose="020B0604030504040204" pitchFamily="50" charset="-128"/>
                <a:cs typeface="メイリオ" pitchFamily="50" charset="-128"/>
              </a:rPr>
              <a:t>バナー広告のイメージ</a:t>
            </a:r>
          </a:p>
        </p:txBody>
      </p:sp>
      <p:sp>
        <p:nvSpPr>
          <p:cNvPr id="10" name="タイトル 1">
            <a:extLst>
              <a:ext uri="{FF2B5EF4-FFF2-40B4-BE49-F238E27FC236}">
                <a16:creationId xmlns:a16="http://schemas.microsoft.com/office/drawing/2014/main" id="{13857893-8E7D-45AA-BD0B-C1F71ECDDE34}"/>
              </a:ext>
            </a:extLst>
          </p:cNvPr>
          <p:cNvSpPr txBox="1">
            <a:spLocks/>
          </p:cNvSpPr>
          <p:nvPr/>
        </p:nvSpPr>
        <p:spPr>
          <a:xfrm>
            <a:off x="-3802" y="-1"/>
            <a:ext cx="9144000" cy="468000"/>
          </a:xfrm>
          <a:prstGeom prst="rect">
            <a:avLst/>
          </a:prstGeom>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ja-JP" altLang="en-US" sz="1800" dirty="0">
                <a:solidFill>
                  <a:schemeClr val="bg1"/>
                </a:solidFill>
                <a:latin typeface="HGS創英角ｺﾞｼｯｸUB" panose="020B0900000000000000" pitchFamily="50" charset="-128"/>
                <a:ea typeface="HGS創英角ｺﾞｼｯｸUB" panose="020B0900000000000000" pitchFamily="50" charset="-128"/>
              </a:rPr>
              <a:t>令和７年度 宿泊税活用事業について</a:t>
            </a:r>
            <a:endParaRPr lang="en-US" altLang="ja-JP" sz="18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8" name="テキスト ボックス 7">
            <a:extLst>
              <a:ext uri="{FF2B5EF4-FFF2-40B4-BE49-F238E27FC236}">
                <a16:creationId xmlns:a16="http://schemas.microsoft.com/office/drawing/2014/main" id="{6140DF78-804B-401A-B787-3616E81BCFEA}"/>
              </a:ext>
            </a:extLst>
          </p:cNvPr>
          <p:cNvSpPr txBox="1"/>
          <p:nvPr/>
        </p:nvSpPr>
        <p:spPr>
          <a:xfrm>
            <a:off x="8718538" y="6492975"/>
            <a:ext cx="540000" cy="369332"/>
          </a:xfrm>
          <a:prstGeom prst="rect">
            <a:avLst/>
          </a:prstGeom>
          <a:noFill/>
        </p:spPr>
        <p:txBody>
          <a:bodyPr wrap="square" rtlCol="0" anchor="ctr">
            <a:spAutoFit/>
          </a:bodyPr>
          <a:lstStyle/>
          <a:p>
            <a:pPr algn="ctr"/>
            <a:r>
              <a:rPr kumimoji="1" lang="ja-JP" altLang="en-US" dirty="0"/>
              <a:t>３</a:t>
            </a:r>
          </a:p>
        </p:txBody>
      </p:sp>
    </p:spTree>
    <p:extLst>
      <p:ext uri="{BB962C8B-B14F-4D97-AF65-F5344CB8AC3E}">
        <p14:creationId xmlns:p14="http://schemas.microsoft.com/office/powerpoint/2010/main" val="802342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サブタイトル 2">
            <a:extLst>
              <a:ext uri="{FF2B5EF4-FFF2-40B4-BE49-F238E27FC236}">
                <a16:creationId xmlns:a16="http://schemas.microsoft.com/office/drawing/2014/main" id="{C555B61E-1220-4BCE-87A2-BA2706677D4B}"/>
              </a:ext>
            </a:extLst>
          </p:cNvPr>
          <p:cNvSpPr txBox="1">
            <a:spLocks/>
          </p:cNvSpPr>
          <p:nvPr/>
        </p:nvSpPr>
        <p:spPr>
          <a:xfrm>
            <a:off x="68198" y="514921"/>
            <a:ext cx="9000000" cy="6300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400" b="1" dirty="0">
              <a:solidFill>
                <a:schemeClr val="tx1"/>
              </a:solidFill>
              <a:latin typeface="Meiryo UI" panose="020B0604030504040204" pitchFamily="50" charset="-128"/>
              <a:ea typeface="Meiryo UI" panose="020B0604030504040204" pitchFamily="50" charset="-128"/>
            </a:endParaRPr>
          </a:p>
          <a:p>
            <a:pPr algn="l"/>
            <a:endParaRPr lang="en-US" altLang="ja-JP" sz="1400" b="1"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400" b="1"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r>
              <a:rPr lang="ja-JP" altLang="en-US" sz="1200" dirty="0">
                <a:solidFill>
                  <a:schemeClr val="tx1"/>
                </a:solidFill>
                <a:latin typeface="Meiryo UI" panose="020B0604030504040204" pitchFamily="50" charset="-128"/>
                <a:ea typeface="Meiryo UI" panose="020B0604030504040204" pitchFamily="50" charset="-128"/>
              </a:rPr>
              <a:t>　</a:t>
            </a:r>
            <a:endParaRPr lang="ja-JP" altLang="ja-JP" sz="1200" dirty="0">
              <a:solidFill>
                <a:schemeClr val="tx1"/>
              </a:solidFill>
              <a:latin typeface="Meiryo UI" panose="020B0604030504040204" pitchFamily="50" charset="-128"/>
              <a:ea typeface="Meiryo UI" panose="020B0604030504040204" pitchFamily="50" charset="-128"/>
            </a:endParaRPr>
          </a:p>
        </p:txBody>
      </p:sp>
      <p:sp>
        <p:nvSpPr>
          <p:cNvPr id="16" name="角丸四角形 14">
            <a:extLst>
              <a:ext uri="{FF2B5EF4-FFF2-40B4-BE49-F238E27FC236}">
                <a16:creationId xmlns:a16="http://schemas.microsoft.com/office/drawing/2014/main" id="{136209A4-2253-476E-A4CC-50A1A4DF6131}"/>
              </a:ext>
            </a:extLst>
          </p:cNvPr>
          <p:cNvSpPr/>
          <p:nvPr/>
        </p:nvSpPr>
        <p:spPr>
          <a:xfrm>
            <a:off x="162000" y="911133"/>
            <a:ext cx="8820000" cy="5868000"/>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t"/>
          <a:lstStyle/>
          <a:p>
            <a:r>
              <a:rPr lang="ja-JP" altLang="en-US" sz="1400" b="1" dirty="0">
                <a:solidFill>
                  <a:schemeClr val="tx1"/>
                </a:solidFill>
                <a:latin typeface="Meiryo UI" panose="020B0604030504040204" pitchFamily="50" charset="-128"/>
                <a:ea typeface="Meiryo UI" panose="020B0604030504040204" pitchFamily="50" charset="-128"/>
              </a:rPr>
              <a:t>②　来阪前の外国人観光客に向けた周知</a:t>
            </a:r>
            <a:endParaRPr lang="en-US" altLang="ja-JP" sz="1400" b="1"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　　　・来阪前に情報検索をしている外国人に対して、リスティング広告による配信を行う。</a:t>
            </a:r>
            <a:endParaRPr lang="en-US" altLang="ja-JP" sz="1400" b="1"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　　　⇒リスティング広告をクリックすることで、各言語版の「おおさかメディカルネット </a:t>
            </a:r>
            <a:r>
              <a:rPr lang="en-US" altLang="ja-JP" sz="1400" b="1" dirty="0">
                <a:solidFill>
                  <a:schemeClr val="tx1"/>
                </a:solidFill>
                <a:latin typeface="Meiryo UI" panose="020B0604030504040204" pitchFamily="50" charset="-128"/>
                <a:ea typeface="Meiryo UI" panose="020B0604030504040204" pitchFamily="50" charset="-128"/>
              </a:rPr>
              <a:t>for</a:t>
            </a:r>
            <a:r>
              <a:rPr lang="ja-JP" altLang="en-US" sz="1400" b="1" dirty="0">
                <a:solidFill>
                  <a:schemeClr val="tx1"/>
                </a:solidFill>
                <a:latin typeface="Meiryo UI" panose="020B0604030504040204" pitchFamily="50" charset="-128"/>
                <a:ea typeface="Meiryo UI" panose="020B0604030504040204" pitchFamily="50" charset="-128"/>
              </a:rPr>
              <a:t> </a:t>
            </a:r>
            <a:r>
              <a:rPr lang="en-US" altLang="ja-JP" sz="1400" b="1" dirty="0">
                <a:solidFill>
                  <a:schemeClr val="tx1"/>
                </a:solidFill>
                <a:latin typeface="Meiryo UI" panose="020B0604030504040204" pitchFamily="50" charset="-128"/>
                <a:ea typeface="Meiryo UI" panose="020B0604030504040204" pitchFamily="50" charset="-128"/>
              </a:rPr>
              <a:t>Foreigners</a:t>
            </a:r>
            <a:r>
              <a:rPr lang="ja-JP" altLang="en-US" sz="1400" b="1" dirty="0">
                <a:solidFill>
                  <a:schemeClr val="tx1"/>
                </a:solidFill>
                <a:latin typeface="Meiryo UI" panose="020B0604030504040204" pitchFamily="50" charset="-128"/>
                <a:ea typeface="Meiryo UI" panose="020B0604030504040204" pitchFamily="50" charset="-128"/>
              </a:rPr>
              <a:t>」が起動し、</a:t>
            </a:r>
            <a:endParaRPr lang="en-US" altLang="ja-JP" sz="1400" b="1"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　　　　 旅行保険加入にかかる情報の入手及び加入手続きが可能となる。</a:t>
            </a: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　　　</a:t>
            </a:r>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配信対象</a:t>
            </a:r>
            <a:r>
              <a:rPr lang="en-US" altLang="ja-JP" sz="1400" b="1" dirty="0">
                <a:solidFill>
                  <a:schemeClr val="tx1"/>
                </a:solidFill>
                <a:latin typeface="Meiryo UI" panose="020B0604030504040204" pitchFamily="50" charset="-128"/>
                <a:ea typeface="Meiryo UI" panose="020B0604030504040204" pitchFamily="50" charset="-128"/>
              </a:rPr>
              <a:t>】</a:t>
            </a:r>
          </a:p>
          <a:p>
            <a:r>
              <a:rPr lang="ja-JP" altLang="en-US" sz="1400" b="1"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・来阪前の周知により、保険加入が見込まれる東南アジア４か国（フィリピン、ベトナム、シンガポール、マレーシア）</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の旅行予定者</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（令和</a:t>
            </a:r>
            <a:r>
              <a:rPr lang="en-US" altLang="ja-JP" sz="1400" dirty="0">
                <a:solidFill>
                  <a:schemeClr val="tx1"/>
                </a:solidFill>
                <a:latin typeface="Meiryo UI" panose="020B0604030504040204" pitchFamily="50" charset="-128"/>
                <a:ea typeface="Meiryo UI" panose="020B0604030504040204" pitchFamily="50" charset="-128"/>
              </a:rPr>
              <a:t>5</a:t>
            </a:r>
            <a:r>
              <a:rPr lang="ja-JP" altLang="en-US" sz="1400" dirty="0">
                <a:solidFill>
                  <a:schemeClr val="tx1"/>
                </a:solidFill>
                <a:latin typeface="Meiryo UI" panose="020B0604030504040204" pitchFamily="50" charset="-128"/>
                <a:ea typeface="Meiryo UI" panose="020B0604030504040204" pitchFamily="50" charset="-128"/>
              </a:rPr>
              <a:t>年度「訪日外国人旅行者の医療に関する実態調査」（観光庁）より、東南アジアからの訪日観光客は</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「海外旅行保険を知っていたら加入していた。」と回答する割合が他地域の観光客と比較し高い。）</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en-US" altLang="ja-JP" sz="1400" dirty="0">
                <a:solidFill>
                  <a:schemeClr val="tx1"/>
                </a:solidFill>
                <a:latin typeface="Meiryo UI" panose="020B0604030504040204" pitchFamily="50" charset="-128"/>
                <a:ea typeface="Meiryo UI" panose="020B0604030504040204" pitchFamily="50" charset="-128"/>
                <a:hlinkClick r:id="rId3"/>
              </a:rPr>
              <a:t>https://www.mlit.go.jp/kankocho/content/001751352.pdf</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　　　</a:t>
            </a:r>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配信言語</a:t>
            </a:r>
            <a:r>
              <a:rPr lang="en-US" altLang="ja-JP" sz="1400" b="1" dirty="0">
                <a:solidFill>
                  <a:schemeClr val="tx1"/>
                </a:solidFill>
                <a:latin typeface="Meiryo UI" panose="020B0604030504040204" pitchFamily="50" charset="-128"/>
                <a:ea typeface="Meiryo UI" panose="020B0604030504040204" pitchFamily="50" charset="-128"/>
              </a:rPr>
              <a:t>】</a:t>
            </a:r>
          </a:p>
          <a:p>
            <a:r>
              <a:rPr lang="ja-JP" altLang="en-US" sz="1400" b="1"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・配信地域に応じて適切な言語を選択する。</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フィリピン　　　  ：英語、タガログ語</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ベトナム        ：ベトナム語</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シンガポール   ：英語、中国語（簡体字）</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マレーシア　　　：英語、中国語（簡体字）</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　　　</a:t>
            </a:r>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出稿する広告媒体</a:t>
            </a:r>
            <a:r>
              <a:rPr lang="en-US" altLang="ja-JP" sz="1400" b="1" dirty="0">
                <a:solidFill>
                  <a:schemeClr val="tx1"/>
                </a:solidFill>
                <a:latin typeface="Meiryo UI" panose="020B0604030504040204" pitchFamily="50" charset="-128"/>
                <a:ea typeface="Meiryo UI" panose="020B0604030504040204" pitchFamily="50" charset="-128"/>
              </a:rPr>
              <a:t>】</a:t>
            </a:r>
          </a:p>
          <a:p>
            <a:r>
              <a:rPr lang="ja-JP" altLang="en-US" sz="1400" b="1"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　・</a:t>
            </a:r>
            <a:r>
              <a:rPr lang="en-US" altLang="ja-JP" sz="1400" dirty="0">
                <a:solidFill>
                  <a:schemeClr val="tx1"/>
                </a:solidFill>
                <a:latin typeface="Meiryo UI" panose="020B0604030504040204" pitchFamily="50" charset="-128"/>
                <a:ea typeface="Meiryo UI" panose="020B0604030504040204" pitchFamily="50" charset="-128"/>
              </a:rPr>
              <a:t>Google</a:t>
            </a:r>
            <a:r>
              <a:rPr lang="ja-JP" altLang="en-US" sz="1400" dirty="0">
                <a:solidFill>
                  <a:schemeClr val="tx1"/>
                </a:solidFill>
                <a:latin typeface="Meiryo UI" panose="020B0604030504040204" pitchFamily="50" charset="-128"/>
                <a:ea typeface="Meiryo UI" panose="020B0604030504040204" pitchFamily="50" charset="-128"/>
              </a:rPr>
              <a:t>リスティング広告（右記イメージを参照）</a:t>
            </a:r>
            <a:endParaRPr lang="en-US" altLang="ja-JP" sz="1400" dirty="0">
              <a:solidFill>
                <a:schemeClr val="tx1"/>
              </a:solidFill>
              <a:latin typeface="Meiryo UI" panose="020B0604030504040204" pitchFamily="50" charset="-128"/>
              <a:ea typeface="Meiryo UI" panose="020B0604030504040204" pitchFamily="50" charset="-128"/>
            </a:endParaRPr>
          </a:p>
          <a:p>
            <a:pPr algn="l" defTabSz="995363">
              <a:spcAft>
                <a:spcPts val="0"/>
              </a:spcAft>
              <a:buClr>
                <a:schemeClr val="tx2"/>
              </a:buClr>
            </a:pPr>
            <a:r>
              <a:rPr lang="ja-JP" altLang="en-US" sz="1400" b="1"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cs typeface="メイリオ" pitchFamily="50" charset="-128"/>
              </a:rPr>
              <a:t>Google</a:t>
            </a:r>
            <a:r>
              <a:rPr lang="ja-JP" altLang="en-US" sz="1400" dirty="0">
                <a:latin typeface="Meiryo UI" panose="020B0604030504040204" pitchFamily="50" charset="-128"/>
                <a:ea typeface="Meiryo UI" panose="020B0604030504040204" pitchFamily="50" charset="-128"/>
                <a:cs typeface="メイリオ" pitchFamily="50" charset="-128"/>
              </a:rPr>
              <a:t>でユーザーが検索した際に、そのキーワードに関連して表示される広告</a:t>
            </a:r>
            <a:endParaRPr lang="en-US" altLang="ja-JP" sz="1400" dirty="0">
              <a:latin typeface="Meiryo UI" panose="020B0604030504040204" pitchFamily="50" charset="-128"/>
              <a:ea typeface="Meiryo UI" panose="020B0604030504040204" pitchFamily="50" charset="-128"/>
              <a:cs typeface="メイリオ" pitchFamily="50" charset="-128"/>
            </a:endParaRPr>
          </a:p>
          <a:p>
            <a:pPr algn="l" defTabSz="995363">
              <a:spcAft>
                <a:spcPts val="0"/>
              </a:spcAft>
              <a:buClr>
                <a:schemeClr val="tx2"/>
              </a:buClr>
            </a:pPr>
            <a:r>
              <a:rPr lang="ja-JP" altLang="en-US" sz="1400" dirty="0">
                <a:latin typeface="Meiryo UI" panose="020B0604030504040204" pitchFamily="50" charset="-128"/>
                <a:ea typeface="Meiryo UI" panose="020B0604030504040204" pitchFamily="50" charset="-128"/>
                <a:cs typeface="メイリオ" pitchFamily="50" charset="-128"/>
              </a:rPr>
              <a:t>　　　　 であり、検索キーワードごとに広告を出稿することができるため、配信ターゲットも</a:t>
            </a:r>
            <a:endParaRPr lang="en-US" altLang="ja-JP" sz="1400" dirty="0">
              <a:latin typeface="Meiryo UI" panose="020B0604030504040204" pitchFamily="50" charset="-128"/>
              <a:ea typeface="Meiryo UI" panose="020B0604030504040204" pitchFamily="50" charset="-128"/>
              <a:cs typeface="メイリオ" pitchFamily="50" charset="-128"/>
            </a:endParaRPr>
          </a:p>
          <a:p>
            <a:pPr algn="l" defTabSz="995363">
              <a:spcAft>
                <a:spcPts val="0"/>
              </a:spcAft>
              <a:buClr>
                <a:schemeClr val="tx2"/>
              </a:buClr>
            </a:pPr>
            <a:r>
              <a:rPr lang="en-US" altLang="ja-JP" sz="1400" dirty="0">
                <a:latin typeface="Meiryo UI" panose="020B0604030504040204" pitchFamily="50" charset="-128"/>
                <a:ea typeface="Meiryo UI" panose="020B0604030504040204" pitchFamily="50" charset="-128"/>
                <a:cs typeface="メイリオ" pitchFamily="50" charset="-128"/>
              </a:rPr>
              <a:t>         </a:t>
            </a:r>
            <a:r>
              <a:rPr lang="ja-JP" altLang="en-US" sz="1400" dirty="0">
                <a:latin typeface="Meiryo UI" panose="020B0604030504040204" pitchFamily="50" charset="-128"/>
                <a:ea typeface="Meiryo UI" panose="020B0604030504040204" pitchFamily="50" charset="-128"/>
                <a:cs typeface="メイリオ" pitchFamily="50" charset="-128"/>
              </a:rPr>
              <a:t>性別や年齢、エリアといったように細かく設定することが可能。</a:t>
            </a:r>
            <a:endParaRPr lang="en-US" altLang="ja-JP" sz="1400" dirty="0">
              <a:solidFill>
                <a:schemeClr val="tx1"/>
              </a:solidFill>
              <a:latin typeface="Meiryo UI" panose="020B0604030504040204" pitchFamily="50" charset="-128"/>
              <a:ea typeface="Meiryo UI" panose="020B0604030504040204" pitchFamily="50" charset="-128"/>
            </a:endParaRPr>
          </a:p>
        </p:txBody>
      </p:sp>
      <p:grpSp>
        <p:nvGrpSpPr>
          <p:cNvPr id="7" name="グループ化 6">
            <a:extLst>
              <a:ext uri="{FF2B5EF4-FFF2-40B4-BE49-F238E27FC236}">
                <a16:creationId xmlns:a16="http://schemas.microsoft.com/office/drawing/2014/main" id="{6F93DD27-08AF-4A3F-AFF9-AA1AAAAB6B78}"/>
              </a:ext>
            </a:extLst>
          </p:cNvPr>
          <p:cNvGrpSpPr/>
          <p:nvPr/>
        </p:nvGrpSpPr>
        <p:grpSpPr>
          <a:xfrm>
            <a:off x="6300192" y="5157192"/>
            <a:ext cx="2520000" cy="1470440"/>
            <a:chOff x="6270388" y="3360412"/>
            <a:chExt cx="2526316" cy="1576934"/>
          </a:xfrm>
        </p:grpSpPr>
        <p:sp>
          <p:nvSpPr>
            <p:cNvPr id="4" name="Rectangle 2055">
              <a:extLst>
                <a:ext uri="{FF2B5EF4-FFF2-40B4-BE49-F238E27FC236}">
                  <a16:creationId xmlns:a16="http://schemas.microsoft.com/office/drawing/2014/main" id="{76B6F47E-9A61-D602-27B8-E4DD74A80DFB}"/>
                </a:ext>
              </a:extLst>
            </p:cNvPr>
            <p:cNvSpPr>
              <a:spLocks noChangeArrowheads="1"/>
            </p:cNvSpPr>
            <p:nvPr/>
          </p:nvSpPr>
          <p:spPr bwMode="auto">
            <a:xfrm>
              <a:off x="6270388" y="3360412"/>
              <a:ext cx="2526316" cy="154429"/>
            </a:xfrm>
            <a:prstGeom prst="rect">
              <a:avLst/>
            </a:prstGeom>
            <a:noFill/>
            <a:ln w="9525">
              <a:noFill/>
              <a:miter lim="800000"/>
              <a:headEnd/>
              <a:tailEnd/>
            </a:ln>
          </p:spPr>
          <p:txBody>
            <a:bodyPr wrap="square" lIns="0" tIns="0" rIns="0" bIns="0" anchor="ctr">
              <a:spAutoFit/>
            </a:bodyPr>
            <a:lstStyle/>
            <a:p>
              <a:pPr algn="ctr" defTabSz="995363">
                <a:spcAft>
                  <a:spcPts val="0"/>
                </a:spcAft>
                <a:buClr>
                  <a:schemeClr val="tx2"/>
                </a:buClr>
              </a:pPr>
              <a:r>
                <a:rPr lang="ja-JP" altLang="en-US" sz="900" dirty="0">
                  <a:solidFill>
                    <a:schemeClr val="accent1"/>
                  </a:solidFill>
                  <a:latin typeface="Meiryo UI" panose="020B0604030504040204" pitchFamily="50" charset="-128"/>
                  <a:ea typeface="Meiryo UI" panose="020B0604030504040204" pitchFamily="50" charset="-128"/>
                  <a:cs typeface="メイリオ" pitchFamily="50" charset="-128"/>
                </a:rPr>
                <a:t>▼</a:t>
              </a:r>
              <a:r>
                <a:rPr lang="ja-JP" altLang="en-US" sz="900" dirty="0">
                  <a:latin typeface="Meiryo UI" panose="020B0604030504040204" pitchFamily="50" charset="-128"/>
                  <a:ea typeface="Meiryo UI" panose="020B0604030504040204" pitchFamily="50" charset="-128"/>
                  <a:cs typeface="メイリオ" pitchFamily="50" charset="-128"/>
                </a:rPr>
                <a:t>リスティング広告のイメージ</a:t>
              </a:r>
            </a:p>
          </p:txBody>
        </p:sp>
        <p:pic>
          <p:nvPicPr>
            <p:cNvPr id="6" name="図 5">
              <a:extLst>
                <a:ext uri="{FF2B5EF4-FFF2-40B4-BE49-F238E27FC236}">
                  <a16:creationId xmlns:a16="http://schemas.microsoft.com/office/drawing/2014/main" id="{2523632F-7FC9-4DFA-BC06-AD4139F3C82D}"/>
                </a:ext>
              </a:extLst>
            </p:cNvPr>
            <p:cNvPicPr>
              <a:picLocks noChangeAspect="1"/>
            </p:cNvPicPr>
            <p:nvPr/>
          </p:nvPicPr>
          <p:blipFill>
            <a:blip r:embed="rId4"/>
            <a:stretch>
              <a:fillRect/>
            </a:stretch>
          </p:blipFill>
          <p:spPr>
            <a:xfrm>
              <a:off x="6270388" y="3545171"/>
              <a:ext cx="2526316" cy="1392175"/>
            </a:xfrm>
            <a:prstGeom prst="rect">
              <a:avLst/>
            </a:prstGeom>
          </p:spPr>
        </p:pic>
      </p:grpSp>
      <p:sp>
        <p:nvSpPr>
          <p:cNvPr id="12" name="ホームベース 64">
            <a:extLst>
              <a:ext uri="{FF2B5EF4-FFF2-40B4-BE49-F238E27FC236}">
                <a16:creationId xmlns:a16="http://schemas.microsoft.com/office/drawing/2014/main" id="{7FD5817C-1861-4A78-85C4-DF10B78B569B}"/>
              </a:ext>
            </a:extLst>
          </p:cNvPr>
          <p:cNvSpPr/>
          <p:nvPr/>
        </p:nvSpPr>
        <p:spPr>
          <a:xfrm>
            <a:off x="68188" y="516493"/>
            <a:ext cx="9000000" cy="288000"/>
          </a:xfrm>
          <a:prstGeom prst="homePlate">
            <a:avLst/>
          </a:prstGeom>
          <a:gradFill flip="none" rotWithShape="1">
            <a:gsLst>
              <a:gs pos="0">
                <a:schemeClr val="accent5"/>
              </a:gs>
              <a:gs pos="50000">
                <a:schemeClr val="accent1">
                  <a:tint val="44500"/>
                  <a:satMod val="160000"/>
                </a:schemeClr>
              </a:gs>
              <a:gs pos="100000">
                <a:schemeClr val="accent1">
                  <a:tint val="23500"/>
                  <a:satMod val="160000"/>
                </a:schemeClr>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HGP創英角ｺﾞｼｯｸUB" panose="020B0900000000000000" pitchFamily="50" charset="-128"/>
                <a:ea typeface="HGP創英角ｺﾞｼｯｸUB" panose="020B0900000000000000" pitchFamily="50" charset="-128"/>
              </a:rPr>
              <a:t>○　海外旅行保険の加入勧奨事業（令和７年度予算額：</a:t>
            </a:r>
            <a:r>
              <a:rPr lang="en-US" altLang="ja-JP" sz="1400" dirty="0">
                <a:solidFill>
                  <a:schemeClr val="tx1"/>
                </a:solidFill>
                <a:latin typeface="HGP創英角ｺﾞｼｯｸUB" panose="020B0900000000000000" pitchFamily="50" charset="-128"/>
                <a:ea typeface="HGP創英角ｺﾞｼｯｸUB" panose="020B0900000000000000" pitchFamily="50" charset="-128"/>
              </a:rPr>
              <a:t>9,900</a:t>
            </a:r>
            <a:r>
              <a:rPr lang="ja-JP" altLang="en-US" sz="1400" dirty="0">
                <a:solidFill>
                  <a:schemeClr val="tx1"/>
                </a:solidFill>
                <a:latin typeface="HGP創英角ｺﾞｼｯｸUB" panose="020B0900000000000000" pitchFamily="50" charset="-128"/>
                <a:ea typeface="HGP創英角ｺﾞｼｯｸUB" panose="020B0900000000000000" pitchFamily="50" charset="-128"/>
              </a:rPr>
              <a:t>千円）</a:t>
            </a:r>
            <a:endParaRPr kumimoji="1" lang="ja-JP" altLang="en-US" sz="14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0" name="テキスト ボックス 9">
            <a:extLst>
              <a:ext uri="{FF2B5EF4-FFF2-40B4-BE49-F238E27FC236}">
                <a16:creationId xmlns:a16="http://schemas.microsoft.com/office/drawing/2014/main" id="{A9821D3D-69E0-4DB8-85E6-255D4535701F}"/>
              </a:ext>
            </a:extLst>
          </p:cNvPr>
          <p:cNvSpPr txBox="1"/>
          <p:nvPr/>
        </p:nvSpPr>
        <p:spPr>
          <a:xfrm>
            <a:off x="7164286" y="53021"/>
            <a:ext cx="1908000" cy="360000"/>
          </a:xfrm>
          <a:prstGeom prst="rect">
            <a:avLst/>
          </a:prstGeom>
          <a:noFill/>
        </p:spPr>
        <p:txBody>
          <a:bodyPr wrap="square" rtlCol="0" anchor="ctr">
            <a:spAutoFit/>
          </a:bodyPr>
          <a:lstStyle/>
          <a:p>
            <a:r>
              <a:rPr lang="ja-JP" altLang="en-US" sz="900" dirty="0">
                <a:solidFill>
                  <a:schemeClr val="bg1"/>
                </a:solidFill>
                <a:latin typeface="HGS創英角ｺﾞｼｯｸUB" panose="020B0900000000000000" pitchFamily="50" charset="-128"/>
                <a:ea typeface="HGS創英角ｺﾞｼｯｸUB" panose="020B0900000000000000" pitchFamily="50" charset="-128"/>
              </a:rPr>
              <a:t>令和７年度第１回大阪府外国人</a:t>
            </a:r>
            <a:endParaRPr lang="en-US" altLang="ja-JP" sz="900" dirty="0">
              <a:solidFill>
                <a:schemeClr val="bg1"/>
              </a:solidFill>
              <a:latin typeface="HGS創英角ｺﾞｼｯｸUB" panose="020B0900000000000000" pitchFamily="50" charset="-128"/>
              <a:ea typeface="HGS創英角ｺﾞｼｯｸUB" panose="020B0900000000000000" pitchFamily="50" charset="-128"/>
            </a:endParaRPr>
          </a:p>
          <a:p>
            <a:r>
              <a:rPr lang="ja-JP" altLang="en-US" sz="900" dirty="0">
                <a:solidFill>
                  <a:schemeClr val="bg1"/>
                </a:solidFill>
                <a:latin typeface="HGS創英角ｺﾞｼｯｸUB" panose="020B0900000000000000" pitchFamily="50" charset="-128"/>
                <a:ea typeface="HGS創英角ｺﾞｼｯｸUB" panose="020B0900000000000000" pitchFamily="50" charset="-128"/>
              </a:rPr>
              <a:t>医療対策会議資料より抜粋し更新</a:t>
            </a:r>
            <a:endParaRPr kumimoji="1" lang="ja-JP" altLang="en-US" sz="900" dirty="0"/>
          </a:p>
        </p:txBody>
      </p:sp>
      <p:sp>
        <p:nvSpPr>
          <p:cNvPr id="13" name="タイトル 1">
            <a:extLst>
              <a:ext uri="{FF2B5EF4-FFF2-40B4-BE49-F238E27FC236}">
                <a16:creationId xmlns:a16="http://schemas.microsoft.com/office/drawing/2014/main" id="{D7FF2E14-C24A-4753-90EC-78C0ADBA56EE}"/>
              </a:ext>
            </a:extLst>
          </p:cNvPr>
          <p:cNvSpPr txBox="1">
            <a:spLocks/>
          </p:cNvSpPr>
          <p:nvPr/>
        </p:nvSpPr>
        <p:spPr>
          <a:xfrm>
            <a:off x="-3802" y="-1"/>
            <a:ext cx="9144000" cy="468000"/>
          </a:xfrm>
          <a:prstGeom prst="rect">
            <a:avLst/>
          </a:prstGeom>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ja-JP" altLang="en-US" sz="1800" dirty="0">
                <a:solidFill>
                  <a:schemeClr val="bg1"/>
                </a:solidFill>
                <a:latin typeface="HGS創英角ｺﾞｼｯｸUB" panose="020B0900000000000000" pitchFamily="50" charset="-128"/>
                <a:ea typeface="HGS創英角ｺﾞｼｯｸUB" panose="020B0900000000000000" pitchFamily="50" charset="-128"/>
              </a:rPr>
              <a:t>令和７年度 宿泊税活用事業について</a:t>
            </a:r>
            <a:endParaRPr lang="en-US" altLang="ja-JP" sz="18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11" name="テキスト ボックス 10">
            <a:extLst>
              <a:ext uri="{FF2B5EF4-FFF2-40B4-BE49-F238E27FC236}">
                <a16:creationId xmlns:a16="http://schemas.microsoft.com/office/drawing/2014/main" id="{F837BDAD-9A32-4B93-828F-E0C27B07C696}"/>
              </a:ext>
            </a:extLst>
          </p:cNvPr>
          <p:cNvSpPr txBox="1"/>
          <p:nvPr/>
        </p:nvSpPr>
        <p:spPr>
          <a:xfrm>
            <a:off x="8718538" y="6492975"/>
            <a:ext cx="540000" cy="369332"/>
          </a:xfrm>
          <a:prstGeom prst="rect">
            <a:avLst/>
          </a:prstGeom>
          <a:noFill/>
        </p:spPr>
        <p:txBody>
          <a:bodyPr wrap="square" rtlCol="0" anchor="ctr">
            <a:spAutoFit/>
          </a:bodyPr>
          <a:lstStyle/>
          <a:p>
            <a:pPr algn="ctr"/>
            <a:r>
              <a:rPr kumimoji="1" lang="ja-JP" altLang="en-US" dirty="0"/>
              <a:t>４</a:t>
            </a:r>
          </a:p>
        </p:txBody>
      </p:sp>
    </p:spTree>
    <p:extLst>
      <p:ext uri="{BB962C8B-B14F-4D97-AF65-F5344CB8AC3E}">
        <p14:creationId xmlns:p14="http://schemas.microsoft.com/office/powerpoint/2010/main" val="1159936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サブタイトル 2">
            <a:extLst>
              <a:ext uri="{FF2B5EF4-FFF2-40B4-BE49-F238E27FC236}">
                <a16:creationId xmlns:a16="http://schemas.microsoft.com/office/drawing/2014/main" id="{C555B61E-1220-4BCE-87A2-BA2706677D4B}"/>
              </a:ext>
            </a:extLst>
          </p:cNvPr>
          <p:cNvSpPr txBox="1">
            <a:spLocks/>
          </p:cNvSpPr>
          <p:nvPr/>
        </p:nvSpPr>
        <p:spPr>
          <a:xfrm>
            <a:off x="68198" y="503767"/>
            <a:ext cx="9000000" cy="4860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600" b="1" dirty="0">
              <a:solidFill>
                <a:schemeClr val="tx1"/>
              </a:solidFill>
              <a:latin typeface="Meiryo UI" panose="020B0604030504040204" pitchFamily="50" charset="-128"/>
              <a:ea typeface="Meiryo UI" panose="020B0604030504040204" pitchFamily="50" charset="-128"/>
            </a:endParaRPr>
          </a:p>
          <a:p>
            <a:pPr algn="l"/>
            <a:endParaRPr lang="en-US" altLang="ja-JP" sz="1400" b="1" dirty="0">
              <a:solidFill>
                <a:schemeClr val="tx1"/>
              </a:solidFill>
              <a:latin typeface="Meiryo UI" panose="020B0604030504040204" pitchFamily="50" charset="-128"/>
              <a:ea typeface="Meiryo UI" panose="020B0604030504040204" pitchFamily="50" charset="-128"/>
            </a:endParaRPr>
          </a:p>
          <a:p>
            <a:pPr algn="l"/>
            <a:endParaRPr lang="en-US" altLang="ja-JP" sz="1400" b="1"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400" b="1"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endParaRPr lang="en-US" altLang="ja-JP" sz="1200" dirty="0">
              <a:solidFill>
                <a:schemeClr val="tx1"/>
              </a:solidFill>
              <a:latin typeface="Meiryo UI" panose="020B0604030504040204" pitchFamily="50" charset="-128"/>
              <a:ea typeface="Meiryo UI" panose="020B0604030504040204" pitchFamily="50" charset="-128"/>
            </a:endParaRPr>
          </a:p>
          <a:p>
            <a:pPr algn="l"/>
            <a:r>
              <a:rPr lang="ja-JP" altLang="en-US" sz="1200" dirty="0">
                <a:solidFill>
                  <a:schemeClr val="tx1"/>
                </a:solidFill>
                <a:latin typeface="Meiryo UI" panose="020B0604030504040204" pitchFamily="50" charset="-128"/>
                <a:ea typeface="Meiryo UI" panose="020B0604030504040204" pitchFamily="50" charset="-128"/>
              </a:rPr>
              <a:t>　</a:t>
            </a:r>
            <a:endParaRPr lang="ja-JP" altLang="ja-JP" sz="1200" dirty="0">
              <a:solidFill>
                <a:schemeClr val="tx1"/>
              </a:solidFill>
              <a:latin typeface="Meiryo UI" panose="020B0604030504040204" pitchFamily="50" charset="-128"/>
              <a:ea typeface="Meiryo UI" panose="020B0604030504040204" pitchFamily="50" charset="-128"/>
            </a:endParaRPr>
          </a:p>
        </p:txBody>
      </p:sp>
      <p:sp>
        <p:nvSpPr>
          <p:cNvPr id="16" name="角丸四角形 14">
            <a:extLst>
              <a:ext uri="{FF2B5EF4-FFF2-40B4-BE49-F238E27FC236}">
                <a16:creationId xmlns:a16="http://schemas.microsoft.com/office/drawing/2014/main" id="{136209A4-2253-476E-A4CC-50A1A4DF6131}"/>
              </a:ext>
            </a:extLst>
          </p:cNvPr>
          <p:cNvSpPr/>
          <p:nvPr/>
        </p:nvSpPr>
        <p:spPr>
          <a:xfrm>
            <a:off x="158198" y="834909"/>
            <a:ext cx="8820000" cy="4428000"/>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t"/>
          <a:lstStyle/>
          <a:p>
            <a:r>
              <a:rPr lang="ja-JP" altLang="en-US" sz="1400" b="1" dirty="0">
                <a:solidFill>
                  <a:schemeClr val="tx1"/>
                </a:solidFill>
                <a:latin typeface="Meiryo UI" panose="020B0604030504040204" pitchFamily="50" charset="-128"/>
                <a:ea typeface="Meiryo UI" panose="020B0604030504040204" pitchFamily="50" charset="-128"/>
              </a:rPr>
              <a:t>③　広告配信後（</a:t>
            </a:r>
            <a:r>
              <a:rPr lang="en-US" altLang="ja-JP" sz="1400" b="1" dirty="0">
                <a:solidFill>
                  <a:schemeClr val="tx1"/>
                </a:solidFill>
                <a:latin typeface="Meiryo UI" panose="020B0604030504040204" pitchFamily="50" charset="-128"/>
                <a:ea typeface="Meiryo UI" panose="020B0604030504040204" pitchFamily="50" charset="-128"/>
              </a:rPr>
              <a:t>R7.7.26</a:t>
            </a:r>
            <a:r>
              <a:rPr lang="ja-JP" altLang="en-US" sz="1400" b="1" dirty="0">
                <a:solidFill>
                  <a:schemeClr val="tx1"/>
                </a:solidFill>
                <a:latin typeface="Meiryo UI" panose="020B0604030504040204" pitchFamily="50" charset="-128"/>
                <a:ea typeface="Meiryo UI" panose="020B0604030504040204" pitchFamily="50" charset="-128"/>
              </a:rPr>
              <a:t> ～</a:t>
            </a:r>
            <a:r>
              <a:rPr lang="en-US" altLang="ja-JP" sz="1400" b="1" dirty="0">
                <a:solidFill>
                  <a:schemeClr val="tx1"/>
                </a:solidFill>
                <a:latin typeface="Meiryo UI" panose="020B0604030504040204" pitchFamily="50" charset="-128"/>
                <a:ea typeface="Meiryo UI" panose="020B0604030504040204" pitchFamily="50" charset="-128"/>
              </a:rPr>
              <a:t>R7.11.30 </a:t>
            </a:r>
            <a:r>
              <a:rPr lang="ja-JP" altLang="en-US" sz="1400" b="1" dirty="0">
                <a:solidFill>
                  <a:schemeClr val="tx1"/>
                </a:solidFill>
                <a:latin typeface="Meiryo UI" panose="020B0604030504040204" pitchFamily="50" charset="-128"/>
                <a:ea typeface="Meiryo UI" panose="020B0604030504040204" pitchFamily="50" charset="-128"/>
              </a:rPr>
              <a:t>）の「おおさかメディカルネット」の訪問者数について</a:t>
            </a:r>
            <a:endParaRPr lang="en-US" altLang="ja-JP" sz="1400" b="1" dirty="0">
              <a:solidFill>
                <a:schemeClr val="tx1"/>
              </a:solidFill>
              <a:latin typeface="Meiryo UI" panose="020B0604030504040204" pitchFamily="50" charset="-128"/>
              <a:ea typeface="Meiryo UI" panose="020B0604030504040204" pitchFamily="50" charset="-128"/>
            </a:endParaRPr>
          </a:p>
          <a:p>
            <a:endParaRPr lang="en-US" altLang="ja-JP" sz="800" dirty="0">
              <a:solidFill>
                <a:schemeClr val="tx1"/>
              </a:solidFill>
              <a:latin typeface="Meiryo UI" panose="020B0604030504040204" pitchFamily="50" charset="-128"/>
              <a:ea typeface="Meiryo UI" panose="020B0604030504040204" pitchFamily="50" charset="-128"/>
            </a:endParaRPr>
          </a:p>
          <a:p>
            <a:r>
              <a:rPr lang="en-US" altLang="ja-JP" sz="1200" b="1" dirty="0">
                <a:solidFill>
                  <a:schemeClr val="tx1"/>
                </a:solidFill>
                <a:latin typeface="Meiryo UI" panose="020B0604030504040204" pitchFamily="50" charset="-128"/>
                <a:ea typeface="Meiryo UI" panose="020B0604030504040204" pitchFamily="50" charset="-128"/>
              </a:rPr>
              <a:t>【</a:t>
            </a:r>
            <a:r>
              <a:rPr lang="ja-JP" altLang="en-US" sz="1200" b="1" dirty="0">
                <a:solidFill>
                  <a:schemeClr val="tx1"/>
                </a:solidFill>
                <a:latin typeface="Meiryo UI" panose="020B0604030504040204" pitchFamily="50" charset="-128"/>
                <a:ea typeface="Meiryo UI" panose="020B0604030504040204" pitchFamily="50" charset="-128"/>
              </a:rPr>
              <a:t>（来阪時）</a:t>
            </a:r>
            <a:r>
              <a:rPr lang="en-US" altLang="ja-JP" sz="1200" b="1" dirty="0">
                <a:solidFill>
                  <a:schemeClr val="tx1"/>
                </a:solidFill>
                <a:latin typeface="Meiryo UI" panose="020B0604030504040204" pitchFamily="50" charset="-128"/>
                <a:ea typeface="Meiryo UI" panose="020B0604030504040204" pitchFamily="50" charset="-128"/>
              </a:rPr>
              <a:t> Google</a:t>
            </a:r>
            <a:r>
              <a:rPr lang="ja-JP" altLang="en-US" sz="1200" b="1" dirty="0">
                <a:solidFill>
                  <a:schemeClr val="tx1"/>
                </a:solidFill>
                <a:latin typeface="Meiryo UI" panose="020B0604030504040204" pitchFamily="50" charset="-128"/>
                <a:ea typeface="Meiryo UI" panose="020B0604030504040204" pitchFamily="50" charset="-128"/>
              </a:rPr>
              <a:t>ジオターゲティング広告のクリック数</a:t>
            </a:r>
            <a:r>
              <a:rPr lang="en-US" altLang="ja-JP" sz="1200" b="1" dirty="0">
                <a:solidFill>
                  <a:schemeClr val="tx1"/>
                </a:solidFill>
                <a:latin typeface="Meiryo UI" panose="020B0604030504040204" pitchFamily="50" charset="-128"/>
                <a:ea typeface="Meiryo UI" panose="020B0604030504040204" pitchFamily="50" charset="-128"/>
              </a:rPr>
              <a:t>】</a:t>
            </a:r>
            <a:r>
              <a:rPr lang="ja-JP" altLang="en-US" sz="1200" b="1" dirty="0">
                <a:solidFill>
                  <a:schemeClr val="tx1"/>
                </a:solidFill>
                <a:latin typeface="Meiryo UI" panose="020B0604030504040204" pitchFamily="50" charset="-128"/>
                <a:ea typeface="Meiryo UI" panose="020B0604030504040204" pitchFamily="50" charset="-128"/>
              </a:rPr>
              <a:t> （</a:t>
            </a:r>
            <a:r>
              <a:rPr lang="en-US" altLang="ja-JP" sz="1200" b="1" dirty="0">
                <a:solidFill>
                  <a:schemeClr val="tx1"/>
                </a:solidFill>
                <a:latin typeface="Meiryo UI" panose="020B0604030504040204" pitchFamily="50" charset="-128"/>
                <a:ea typeface="Meiryo UI" panose="020B0604030504040204" pitchFamily="50" charset="-128"/>
              </a:rPr>
              <a:t>R7.7.26</a:t>
            </a:r>
            <a:r>
              <a:rPr lang="ja-JP" altLang="en-US" sz="1200" b="1" dirty="0">
                <a:solidFill>
                  <a:schemeClr val="tx1"/>
                </a:solidFill>
                <a:latin typeface="Meiryo UI" panose="020B0604030504040204" pitchFamily="50" charset="-128"/>
                <a:ea typeface="Meiryo UI" panose="020B0604030504040204" pitchFamily="50" charset="-128"/>
              </a:rPr>
              <a:t>～</a:t>
            </a:r>
            <a:r>
              <a:rPr lang="en-US" altLang="ja-JP" sz="1200" b="1" dirty="0">
                <a:solidFill>
                  <a:schemeClr val="tx1"/>
                </a:solidFill>
                <a:latin typeface="Meiryo UI" panose="020B0604030504040204" pitchFamily="50" charset="-128"/>
                <a:ea typeface="Meiryo UI" panose="020B0604030504040204" pitchFamily="50" charset="-128"/>
              </a:rPr>
              <a:t>R7.11.30</a:t>
            </a:r>
            <a:r>
              <a:rPr lang="ja-JP" altLang="en-US" sz="1200" b="1" dirty="0">
                <a:solidFill>
                  <a:schemeClr val="tx1"/>
                </a:solidFill>
                <a:latin typeface="Meiryo UI" panose="020B0604030504040204" pitchFamily="50" charset="-128"/>
                <a:ea typeface="Meiryo UI" panose="020B0604030504040204" pitchFamily="50" charset="-128"/>
              </a:rPr>
              <a:t>）</a:t>
            </a:r>
            <a:endParaRPr lang="en-US" altLang="ja-JP" sz="1200" b="1" dirty="0">
              <a:solidFill>
                <a:schemeClr val="tx1"/>
              </a:solidFill>
              <a:latin typeface="Meiryo UI" panose="020B0604030504040204" pitchFamily="50" charset="-128"/>
              <a:ea typeface="Meiryo UI" panose="020B0604030504040204" pitchFamily="50" charset="-128"/>
            </a:endParaRPr>
          </a:p>
          <a:p>
            <a:endParaRPr lang="en-US" altLang="ja-JP" sz="1200" b="1" dirty="0">
              <a:solidFill>
                <a:schemeClr val="tx1"/>
              </a:solidFill>
              <a:latin typeface="Meiryo UI" panose="020B0604030504040204" pitchFamily="50" charset="-128"/>
              <a:ea typeface="Meiryo UI" panose="020B0604030504040204" pitchFamily="50" charset="-128"/>
            </a:endParaRPr>
          </a:p>
          <a:p>
            <a:endParaRPr lang="en-US" altLang="ja-JP" sz="1200" b="1" dirty="0">
              <a:solidFill>
                <a:schemeClr val="tx1"/>
              </a:solidFill>
              <a:latin typeface="Meiryo UI" panose="020B0604030504040204" pitchFamily="50" charset="-128"/>
              <a:ea typeface="Meiryo UI" panose="020B0604030504040204" pitchFamily="50" charset="-128"/>
            </a:endParaRPr>
          </a:p>
          <a:p>
            <a:endParaRPr lang="en-US" altLang="ja-JP" sz="1200" b="1" dirty="0">
              <a:solidFill>
                <a:schemeClr val="tx1"/>
              </a:solidFill>
              <a:latin typeface="Meiryo UI" panose="020B0604030504040204" pitchFamily="50" charset="-128"/>
              <a:ea typeface="Meiryo UI" panose="020B0604030504040204" pitchFamily="50" charset="-128"/>
            </a:endParaRPr>
          </a:p>
          <a:p>
            <a:endParaRPr lang="en-US" altLang="ja-JP" sz="1200" b="1" dirty="0">
              <a:solidFill>
                <a:schemeClr val="tx1"/>
              </a:solidFill>
              <a:latin typeface="Meiryo UI" panose="020B0604030504040204" pitchFamily="50" charset="-128"/>
              <a:ea typeface="Meiryo UI" panose="020B0604030504040204" pitchFamily="50" charset="-128"/>
            </a:endParaRPr>
          </a:p>
          <a:p>
            <a:endParaRPr lang="en-US" altLang="ja-JP" sz="1200" b="1" dirty="0">
              <a:solidFill>
                <a:schemeClr val="tx1"/>
              </a:solidFill>
              <a:latin typeface="Meiryo UI" panose="020B0604030504040204" pitchFamily="50" charset="-128"/>
              <a:ea typeface="Meiryo UI" panose="020B0604030504040204" pitchFamily="50" charset="-128"/>
            </a:endParaRPr>
          </a:p>
          <a:p>
            <a:r>
              <a:rPr lang="en-US" altLang="ja-JP" sz="1200" b="1" dirty="0">
                <a:solidFill>
                  <a:schemeClr val="tx1"/>
                </a:solidFill>
                <a:latin typeface="Meiryo UI" panose="020B0604030504040204" pitchFamily="50" charset="-128"/>
                <a:ea typeface="Meiryo UI" panose="020B0604030504040204" pitchFamily="50" charset="-128"/>
              </a:rPr>
              <a:t>【</a:t>
            </a:r>
            <a:r>
              <a:rPr lang="ja-JP" altLang="en-US" sz="1200" b="1" dirty="0">
                <a:solidFill>
                  <a:schemeClr val="tx1"/>
                </a:solidFill>
                <a:latin typeface="Meiryo UI" panose="020B0604030504040204" pitchFamily="50" charset="-128"/>
                <a:ea typeface="Meiryo UI" panose="020B0604030504040204" pitchFamily="50" charset="-128"/>
              </a:rPr>
              <a:t>（来阪時）</a:t>
            </a:r>
            <a:r>
              <a:rPr lang="en-US" altLang="ja-JP" sz="1200" b="1" dirty="0">
                <a:solidFill>
                  <a:schemeClr val="tx1"/>
                </a:solidFill>
                <a:latin typeface="Meiryo UI" panose="020B0604030504040204" pitchFamily="50" charset="-128"/>
                <a:ea typeface="Meiryo UI" panose="020B0604030504040204" pitchFamily="50" charset="-128"/>
              </a:rPr>
              <a:t> Facebook</a:t>
            </a:r>
            <a:r>
              <a:rPr lang="ja-JP" altLang="en-US" sz="1200" b="1" dirty="0">
                <a:solidFill>
                  <a:schemeClr val="tx1"/>
                </a:solidFill>
                <a:latin typeface="Meiryo UI" panose="020B0604030504040204" pitchFamily="50" charset="-128"/>
                <a:ea typeface="Meiryo UI" panose="020B0604030504040204" pitchFamily="50" charset="-128"/>
              </a:rPr>
              <a:t>広告のクリック数</a:t>
            </a:r>
            <a:r>
              <a:rPr lang="en-US" altLang="ja-JP" sz="1200" b="1" dirty="0">
                <a:solidFill>
                  <a:schemeClr val="tx1"/>
                </a:solidFill>
                <a:latin typeface="Meiryo UI" panose="020B0604030504040204" pitchFamily="50" charset="-128"/>
                <a:ea typeface="Meiryo UI" panose="020B0604030504040204" pitchFamily="50" charset="-128"/>
              </a:rPr>
              <a:t>】</a:t>
            </a:r>
            <a:r>
              <a:rPr lang="ja-JP" altLang="en-US" sz="1200" b="1" dirty="0">
                <a:solidFill>
                  <a:schemeClr val="tx1"/>
                </a:solidFill>
                <a:latin typeface="Meiryo UI" panose="020B0604030504040204" pitchFamily="50" charset="-128"/>
                <a:ea typeface="Meiryo UI" panose="020B0604030504040204" pitchFamily="50" charset="-128"/>
              </a:rPr>
              <a:t>（</a:t>
            </a:r>
            <a:r>
              <a:rPr lang="en-US" altLang="ja-JP" sz="1200" b="1" dirty="0">
                <a:solidFill>
                  <a:schemeClr val="tx1"/>
                </a:solidFill>
                <a:latin typeface="Meiryo UI" panose="020B0604030504040204" pitchFamily="50" charset="-128"/>
                <a:ea typeface="Meiryo UI" panose="020B0604030504040204" pitchFamily="50" charset="-128"/>
              </a:rPr>
              <a:t>R7.7.26</a:t>
            </a:r>
            <a:r>
              <a:rPr lang="ja-JP" altLang="en-US" sz="1200" b="1" dirty="0">
                <a:solidFill>
                  <a:schemeClr val="tx1"/>
                </a:solidFill>
                <a:latin typeface="Meiryo UI" panose="020B0604030504040204" pitchFamily="50" charset="-128"/>
                <a:ea typeface="Meiryo UI" panose="020B0604030504040204" pitchFamily="50" charset="-128"/>
              </a:rPr>
              <a:t>～</a:t>
            </a:r>
            <a:r>
              <a:rPr lang="en-US" altLang="ja-JP" sz="1200" b="1" dirty="0">
                <a:solidFill>
                  <a:schemeClr val="tx1"/>
                </a:solidFill>
                <a:latin typeface="Meiryo UI" panose="020B0604030504040204" pitchFamily="50" charset="-128"/>
                <a:ea typeface="Meiryo UI" panose="020B0604030504040204" pitchFamily="50" charset="-128"/>
              </a:rPr>
              <a:t>R7.11.30</a:t>
            </a:r>
            <a:r>
              <a:rPr lang="ja-JP" altLang="en-US" sz="1200" b="1" dirty="0">
                <a:solidFill>
                  <a:schemeClr val="tx1"/>
                </a:solidFill>
                <a:latin typeface="Meiryo UI" panose="020B0604030504040204" pitchFamily="50" charset="-128"/>
                <a:ea typeface="Meiryo UI" panose="020B0604030504040204" pitchFamily="50" charset="-128"/>
              </a:rPr>
              <a:t>）</a:t>
            </a:r>
            <a:endParaRPr lang="en-US" altLang="ja-JP" sz="1200" b="1" dirty="0">
              <a:solidFill>
                <a:schemeClr val="tx1"/>
              </a:solidFill>
              <a:latin typeface="Meiryo UI" panose="020B0604030504040204" pitchFamily="50" charset="-128"/>
              <a:ea typeface="Meiryo UI" panose="020B0604030504040204" pitchFamily="50" charset="-128"/>
            </a:endParaRPr>
          </a:p>
          <a:p>
            <a:endParaRPr lang="en-US" altLang="ja-JP" sz="1200" b="1" dirty="0">
              <a:solidFill>
                <a:schemeClr val="tx1"/>
              </a:solidFill>
              <a:latin typeface="Meiryo UI" panose="020B0604030504040204" pitchFamily="50" charset="-128"/>
              <a:ea typeface="Meiryo UI" panose="020B0604030504040204" pitchFamily="50" charset="-128"/>
            </a:endParaRPr>
          </a:p>
          <a:p>
            <a:endParaRPr lang="en-US" altLang="ja-JP" sz="1200" b="1" dirty="0">
              <a:solidFill>
                <a:schemeClr val="tx1"/>
              </a:solidFill>
              <a:latin typeface="Meiryo UI" panose="020B0604030504040204" pitchFamily="50" charset="-128"/>
              <a:ea typeface="Meiryo UI" panose="020B0604030504040204" pitchFamily="50" charset="-128"/>
            </a:endParaRPr>
          </a:p>
          <a:p>
            <a:endParaRPr lang="en-US" altLang="ja-JP" sz="1200" b="1" dirty="0">
              <a:solidFill>
                <a:schemeClr val="tx1"/>
              </a:solidFill>
              <a:latin typeface="Meiryo UI" panose="020B0604030504040204" pitchFamily="50" charset="-128"/>
              <a:ea typeface="Meiryo UI" panose="020B0604030504040204" pitchFamily="50" charset="-128"/>
            </a:endParaRPr>
          </a:p>
          <a:p>
            <a:endParaRPr lang="en-US" altLang="ja-JP" sz="1200" b="1" dirty="0">
              <a:solidFill>
                <a:schemeClr val="tx1"/>
              </a:solidFill>
              <a:latin typeface="Meiryo UI" panose="020B0604030504040204" pitchFamily="50" charset="-128"/>
              <a:ea typeface="Meiryo UI" panose="020B0604030504040204" pitchFamily="50" charset="-128"/>
            </a:endParaRPr>
          </a:p>
          <a:p>
            <a:endParaRPr lang="en-US" altLang="ja-JP" sz="1200" b="1" dirty="0">
              <a:solidFill>
                <a:schemeClr val="tx1"/>
              </a:solidFill>
              <a:latin typeface="Meiryo UI" panose="020B0604030504040204" pitchFamily="50" charset="-128"/>
              <a:ea typeface="Meiryo UI" panose="020B0604030504040204" pitchFamily="50" charset="-128"/>
            </a:endParaRPr>
          </a:p>
          <a:p>
            <a:r>
              <a:rPr lang="en-US" altLang="ja-JP" sz="1200" b="1" dirty="0">
                <a:solidFill>
                  <a:schemeClr val="tx1"/>
                </a:solidFill>
                <a:latin typeface="Meiryo UI" panose="020B0604030504040204" pitchFamily="50" charset="-128"/>
                <a:ea typeface="Meiryo UI" panose="020B0604030504040204" pitchFamily="50" charset="-128"/>
              </a:rPr>
              <a:t>【</a:t>
            </a:r>
            <a:r>
              <a:rPr lang="ja-JP" altLang="en-US" sz="1200" b="1" dirty="0">
                <a:solidFill>
                  <a:schemeClr val="tx1"/>
                </a:solidFill>
                <a:latin typeface="Meiryo UI" panose="020B0604030504040204" pitchFamily="50" charset="-128"/>
                <a:ea typeface="Meiryo UI" panose="020B0604030504040204" pitchFamily="50" charset="-128"/>
              </a:rPr>
              <a:t>（来阪前）</a:t>
            </a:r>
            <a:r>
              <a:rPr lang="en-US" altLang="ja-JP" sz="1200" b="1" dirty="0">
                <a:solidFill>
                  <a:schemeClr val="tx1"/>
                </a:solidFill>
                <a:latin typeface="Meiryo UI" panose="020B0604030504040204" pitchFamily="50" charset="-128"/>
                <a:ea typeface="Meiryo UI" panose="020B0604030504040204" pitchFamily="50" charset="-128"/>
              </a:rPr>
              <a:t> Google</a:t>
            </a:r>
            <a:r>
              <a:rPr lang="ja-JP" altLang="en-US" sz="1200" b="1" dirty="0">
                <a:solidFill>
                  <a:schemeClr val="tx1"/>
                </a:solidFill>
                <a:latin typeface="Meiryo UI" panose="020B0604030504040204" pitchFamily="50" charset="-128"/>
                <a:ea typeface="Meiryo UI" panose="020B0604030504040204" pitchFamily="50" charset="-128"/>
              </a:rPr>
              <a:t>リスティング広告のクリック数</a:t>
            </a:r>
            <a:r>
              <a:rPr lang="en-US" altLang="ja-JP" sz="1200" b="1" dirty="0">
                <a:solidFill>
                  <a:schemeClr val="tx1"/>
                </a:solidFill>
                <a:latin typeface="Meiryo UI" panose="020B0604030504040204" pitchFamily="50" charset="-128"/>
                <a:ea typeface="Meiryo UI" panose="020B0604030504040204" pitchFamily="50" charset="-128"/>
              </a:rPr>
              <a:t>】</a:t>
            </a:r>
            <a:r>
              <a:rPr lang="ja-JP" altLang="en-US" sz="1200" b="1" dirty="0">
                <a:solidFill>
                  <a:schemeClr val="tx1"/>
                </a:solidFill>
                <a:latin typeface="Meiryo UI" panose="020B0604030504040204" pitchFamily="50" charset="-128"/>
                <a:ea typeface="Meiryo UI" panose="020B0604030504040204" pitchFamily="50" charset="-128"/>
              </a:rPr>
              <a:t> （</a:t>
            </a:r>
            <a:r>
              <a:rPr lang="en-US" altLang="ja-JP" sz="1200" b="1" dirty="0">
                <a:solidFill>
                  <a:schemeClr val="tx1"/>
                </a:solidFill>
                <a:latin typeface="Meiryo UI" panose="020B0604030504040204" pitchFamily="50" charset="-128"/>
                <a:ea typeface="Meiryo UI" panose="020B0604030504040204" pitchFamily="50" charset="-128"/>
              </a:rPr>
              <a:t>R7.7.26</a:t>
            </a:r>
            <a:r>
              <a:rPr lang="ja-JP" altLang="en-US" sz="1200" b="1" dirty="0">
                <a:solidFill>
                  <a:schemeClr val="tx1"/>
                </a:solidFill>
                <a:latin typeface="Meiryo UI" panose="020B0604030504040204" pitchFamily="50" charset="-128"/>
                <a:ea typeface="Meiryo UI" panose="020B0604030504040204" pitchFamily="50" charset="-128"/>
              </a:rPr>
              <a:t>～</a:t>
            </a:r>
            <a:r>
              <a:rPr lang="en-US" altLang="ja-JP" sz="1200" b="1" dirty="0">
                <a:solidFill>
                  <a:schemeClr val="tx1"/>
                </a:solidFill>
                <a:latin typeface="Meiryo UI" panose="020B0604030504040204" pitchFamily="50" charset="-128"/>
                <a:ea typeface="Meiryo UI" panose="020B0604030504040204" pitchFamily="50" charset="-128"/>
              </a:rPr>
              <a:t>R7.11.30</a:t>
            </a:r>
            <a:r>
              <a:rPr lang="ja-JP" altLang="en-US" sz="1200" b="1" dirty="0">
                <a:solidFill>
                  <a:schemeClr val="tx1"/>
                </a:solidFill>
                <a:latin typeface="Meiryo UI" panose="020B0604030504040204" pitchFamily="50" charset="-128"/>
                <a:ea typeface="Meiryo UI" panose="020B0604030504040204" pitchFamily="50" charset="-128"/>
              </a:rPr>
              <a:t>）</a:t>
            </a:r>
            <a:endParaRPr lang="en-US" altLang="ja-JP" sz="1200" b="1" dirty="0">
              <a:solidFill>
                <a:schemeClr val="tx1"/>
              </a:solidFill>
              <a:latin typeface="Meiryo UI" panose="020B0604030504040204" pitchFamily="50" charset="-128"/>
              <a:ea typeface="Meiryo UI" panose="020B0604030504040204" pitchFamily="50" charset="-128"/>
            </a:endParaRPr>
          </a:p>
          <a:p>
            <a:endParaRPr lang="en-US" altLang="ja-JP" sz="1200" b="1" dirty="0">
              <a:solidFill>
                <a:schemeClr val="tx1"/>
              </a:solidFill>
              <a:latin typeface="Meiryo UI" panose="020B0604030504040204" pitchFamily="50" charset="-128"/>
              <a:ea typeface="Meiryo UI" panose="020B0604030504040204" pitchFamily="50" charset="-128"/>
            </a:endParaRPr>
          </a:p>
          <a:p>
            <a:endParaRPr lang="en-US" altLang="ja-JP" sz="1200" b="1" dirty="0">
              <a:solidFill>
                <a:schemeClr val="tx1"/>
              </a:solidFill>
              <a:latin typeface="Meiryo UI" panose="020B0604030504040204" pitchFamily="50" charset="-128"/>
              <a:ea typeface="Meiryo UI" panose="020B0604030504040204" pitchFamily="50" charset="-128"/>
            </a:endParaRPr>
          </a:p>
          <a:p>
            <a:endParaRPr lang="en-US" altLang="ja-JP" sz="1200" b="1" dirty="0">
              <a:solidFill>
                <a:schemeClr val="tx1"/>
              </a:solidFill>
              <a:latin typeface="Meiryo UI" panose="020B0604030504040204" pitchFamily="50" charset="-128"/>
              <a:ea typeface="Meiryo UI" panose="020B0604030504040204" pitchFamily="50" charset="-128"/>
            </a:endParaRPr>
          </a:p>
          <a:p>
            <a:endParaRPr lang="en-US" altLang="ja-JP" sz="1200" b="1" dirty="0">
              <a:solidFill>
                <a:schemeClr val="tx1"/>
              </a:solidFill>
              <a:latin typeface="Meiryo UI" panose="020B0604030504040204" pitchFamily="50" charset="-128"/>
              <a:ea typeface="Meiryo UI" panose="020B0604030504040204" pitchFamily="50" charset="-128"/>
            </a:endParaRPr>
          </a:p>
          <a:p>
            <a:endParaRPr lang="en-US" altLang="ja-JP" sz="1200" b="1" dirty="0">
              <a:solidFill>
                <a:schemeClr val="tx1"/>
              </a:solidFill>
              <a:latin typeface="Meiryo UI" panose="020B0604030504040204" pitchFamily="50" charset="-128"/>
              <a:ea typeface="Meiryo UI" panose="020B0604030504040204" pitchFamily="50" charset="-128"/>
            </a:endParaRPr>
          </a:p>
          <a:p>
            <a:r>
              <a:rPr lang="en-US" altLang="ja-JP" sz="1200" b="1" dirty="0">
                <a:solidFill>
                  <a:schemeClr val="tx1"/>
                </a:solidFill>
                <a:latin typeface="Meiryo UI" panose="020B0604030504040204" pitchFamily="50" charset="-128"/>
                <a:ea typeface="Meiryo UI" panose="020B0604030504040204" pitchFamily="50" charset="-128"/>
              </a:rPr>
              <a:t>【R7.7.26</a:t>
            </a:r>
            <a:r>
              <a:rPr lang="ja-JP" altLang="en-US" sz="1200" b="1" dirty="0">
                <a:solidFill>
                  <a:schemeClr val="tx1"/>
                </a:solidFill>
                <a:latin typeface="Meiryo UI" panose="020B0604030504040204" pitchFamily="50" charset="-128"/>
                <a:ea typeface="Meiryo UI" panose="020B0604030504040204" pitchFamily="50" charset="-128"/>
              </a:rPr>
              <a:t>～</a:t>
            </a:r>
            <a:r>
              <a:rPr lang="en-US" altLang="ja-JP" sz="1200" b="1" dirty="0">
                <a:solidFill>
                  <a:schemeClr val="tx1"/>
                </a:solidFill>
                <a:latin typeface="Meiryo UI" panose="020B0604030504040204" pitchFamily="50" charset="-128"/>
                <a:ea typeface="Meiryo UI" panose="020B0604030504040204" pitchFamily="50" charset="-128"/>
              </a:rPr>
              <a:t>R7.11.30</a:t>
            </a:r>
            <a:r>
              <a:rPr lang="ja-JP" altLang="en-US" sz="1200" b="1" dirty="0">
                <a:solidFill>
                  <a:schemeClr val="tx1"/>
                </a:solidFill>
                <a:latin typeface="Meiryo UI" panose="020B0604030504040204" pitchFamily="50" charset="-128"/>
                <a:ea typeface="Meiryo UI" panose="020B0604030504040204" pitchFamily="50" charset="-128"/>
              </a:rPr>
              <a:t>　広告表示回数</a:t>
            </a:r>
            <a:r>
              <a:rPr lang="en-US" altLang="ja-JP" sz="1200" b="1" dirty="0">
                <a:solidFill>
                  <a:schemeClr val="tx1"/>
                </a:solidFill>
                <a:latin typeface="Meiryo UI" panose="020B0604030504040204" pitchFamily="50" charset="-128"/>
                <a:ea typeface="Meiryo UI" panose="020B0604030504040204" pitchFamily="50" charset="-128"/>
              </a:rPr>
              <a:t>】</a:t>
            </a:r>
          </a:p>
          <a:p>
            <a:r>
              <a:rPr lang="ja-JP" altLang="en-US" sz="1200" b="1" dirty="0">
                <a:solidFill>
                  <a:schemeClr val="tx1"/>
                </a:solidFill>
                <a:latin typeface="Meiryo UI" panose="020B0604030504040204" pitchFamily="50" charset="-128"/>
                <a:ea typeface="Meiryo UI" panose="020B0604030504040204" pitchFamily="50" charset="-128"/>
              </a:rPr>
              <a:t>来阪時：</a:t>
            </a:r>
            <a:r>
              <a:rPr lang="en-US" altLang="ja-JP" sz="1200" b="1" u="sng" dirty="0">
                <a:solidFill>
                  <a:srgbClr val="FF0000"/>
                </a:solidFill>
                <a:latin typeface="Meiryo UI" panose="020B0604030504040204" pitchFamily="50" charset="-128"/>
                <a:ea typeface="Meiryo UI" panose="020B0604030504040204" pitchFamily="50" charset="-128"/>
              </a:rPr>
              <a:t>6,197,913</a:t>
            </a:r>
            <a:r>
              <a:rPr lang="ja-JP" altLang="en-US" sz="1200" b="1" u="sng" dirty="0">
                <a:solidFill>
                  <a:srgbClr val="FF0000"/>
                </a:solidFill>
                <a:latin typeface="Meiryo UI" panose="020B0604030504040204" pitchFamily="50" charset="-128"/>
                <a:ea typeface="Meiryo UI" panose="020B0604030504040204" pitchFamily="50" charset="-128"/>
              </a:rPr>
              <a:t>回</a:t>
            </a:r>
            <a:endParaRPr lang="en-US" altLang="ja-JP" sz="1200" b="1" u="sng" dirty="0">
              <a:solidFill>
                <a:srgbClr val="FF0000"/>
              </a:solidFill>
              <a:latin typeface="Meiryo UI" panose="020B0604030504040204" pitchFamily="50" charset="-128"/>
              <a:ea typeface="Meiryo UI" panose="020B0604030504040204" pitchFamily="50" charset="-128"/>
            </a:endParaRPr>
          </a:p>
          <a:p>
            <a:r>
              <a:rPr lang="ja-JP" altLang="en-US" sz="1200" b="1" dirty="0">
                <a:solidFill>
                  <a:schemeClr val="tx1"/>
                </a:solidFill>
                <a:latin typeface="Meiryo UI" panose="020B0604030504040204" pitchFamily="50" charset="-128"/>
                <a:ea typeface="Meiryo UI" panose="020B0604030504040204" pitchFamily="50" charset="-128"/>
              </a:rPr>
              <a:t>来阪前：　 </a:t>
            </a:r>
            <a:r>
              <a:rPr lang="en-US" altLang="ja-JP" sz="1200" b="1" u="sng" dirty="0">
                <a:solidFill>
                  <a:srgbClr val="FF0000"/>
                </a:solidFill>
                <a:latin typeface="Meiryo UI" panose="020B0604030504040204" pitchFamily="50" charset="-128"/>
                <a:ea typeface="Meiryo UI" panose="020B0604030504040204" pitchFamily="50" charset="-128"/>
              </a:rPr>
              <a:t>159,678</a:t>
            </a:r>
            <a:r>
              <a:rPr lang="ja-JP" altLang="en-US" sz="1200" b="1" u="sng" dirty="0">
                <a:solidFill>
                  <a:srgbClr val="FF0000"/>
                </a:solidFill>
                <a:latin typeface="Meiryo UI" panose="020B0604030504040204" pitchFamily="50" charset="-128"/>
                <a:ea typeface="Meiryo UI" panose="020B0604030504040204" pitchFamily="50" charset="-128"/>
              </a:rPr>
              <a:t>回</a:t>
            </a:r>
            <a:endParaRPr lang="en-US" altLang="ja-JP" sz="1200" b="1" u="sng" dirty="0">
              <a:solidFill>
                <a:srgbClr val="FF0000"/>
              </a:solidFill>
              <a:latin typeface="Meiryo UI" panose="020B0604030504040204" pitchFamily="50" charset="-128"/>
              <a:ea typeface="Meiryo UI" panose="020B0604030504040204" pitchFamily="50" charset="-128"/>
            </a:endParaRPr>
          </a:p>
        </p:txBody>
      </p:sp>
      <p:graphicFrame>
        <p:nvGraphicFramePr>
          <p:cNvPr id="11" name="表 3">
            <a:extLst>
              <a:ext uri="{FF2B5EF4-FFF2-40B4-BE49-F238E27FC236}">
                <a16:creationId xmlns:a16="http://schemas.microsoft.com/office/drawing/2014/main" id="{284F919A-0153-42DC-AA41-BCA272434168}"/>
              </a:ext>
            </a:extLst>
          </p:cNvPr>
          <p:cNvGraphicFramePr>
            <a:graphicFrameLocks noGrp="1"/>
          </p:cNvGraphicFramePr>
          <p:nvPr>
            <p:extLst>
              <p:ext uri="{D42A27DB-BD31-4B8C-83A1-F6EECF244321}">
                <p14:modId xmlns:p14="http://schemas.microsoft.com/office/powerpoint/2010/main" val="4241193665"/>
              </p:ext>
            </p:extLst>
          </p:nvPr>
        </p:nvGraphicFramePr>
        <p:xfrm>
          <a:off x="245984" y="3625687"/>
          <a:ext cx="5112000" cy="756000"/>
        </p:xfrm>
        <a:graphic>
          <a:graphicData uri="http://schemas.openxmlformats.org/drawingml/2006/table">
            <a:tbl>
              <a:tblPr firstRow="1" bandRow="1">
                <a:tableStyleId>{5940675A-B579-460E-94D1-54222C63F5DA}</a:tableStyleId>
              </a:tblPr>
              <a:tblGrid>
                <a:gridCol w="972000">
                  <a:extLst>
                    <a:ext uri="{9D8B030D-6E8A-4147-A177-3AD203B41FA5}">
                      <a16:colId xmlns:a16="http://schemas.microsoft.com/office/drawing/2014/main" val="311059932"/>
                    </a:ext>
                  </a:extLst>
                </a:gridCol>
                <a:gridCol w="828000">
                  <a:extLst>
                    <a:ext uri="{9D8B030D-6E8A-4147-A177-3AD203B41FA5}">
                      <a16:colId xmlns:a16="http://schemas.microsoft.com/office/drawing/2014/main" val="1313485457"/>
                    </a:ext>
                  </a:extLst>
                </a:gridCol>
                <a:gridCol w="828000">
                  <a:extLst>
                    <a:ext uri="{9D8B030D-6E8A-4147-A177-3AD203B41FA5}">
                      <a16:colId xmlns:a16="http://schemas.microsoft.com/office/drawing/2014/main" val="1371313286"/>
                    </a:ext>
                  </a:extLst>
                </a:gridCol>
                <a:gridCol w="828000">
                  <a:extLst>
                    <a:ext uri="{9D8B030D-6E8A-4147-A177-3AD203B41FA5}">
                      <a16:colId xmlns:a16="http://schemas.microsoft.com/office/drawing/2014/main" val="530557781"/>
                    </a:ext>
                  </a:extLst>
                </a:gridCol>
                <a:gridCol w="828000">
                  <a:extLst>
                    <a:ext uri="{9D8B030D-6E8A-4147-A177-3AD203B41FA5}">
                      <a16:colId xmlns:a16="http://schemas.microsoft.com/office/drawing/2014/main" val="1661398716"/>
                    </a:ext>
                  </a:extLst>
                </a:gridCol>
                <a:gridCol w="828000">
                  <a:extLst>
                    <a:ext uri="{9D8B030D-6E8A-4147-A177-3AD203B41FA5}">
                      <a16:colId xmlns:a16="http://schemas.microsoft.com/office/drawing/2014/main" val="55381869"/>
                    </a:ext>
                  </a:extLst>
                </a:gridCol>
              </a:tblGrid>
              <a:tr h="252000">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配信地域</a:t>
                      </a:r>
                      <a:endParaRPr kumimoji="1" lang="en-US" altLang="ja-JP" sz="1000" b="1" dirty="0">
                        <a:solidFill>
                          <a:schemeClr val="bg1"/>
                        </a:solidFill>
                        <a:latin typeface="Meiryo UI" panose="020B0604030504040204" pitchFamily="50" charset="-128"/>
                        <a:ea typeface="Meiryo UI" panose="020B0604030504040204" pitchFamily="50" charset="-128"/>
                      </a:endParaRP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ベトナム</a:t>
                      </a: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シンガポール</a:t>
                      </a: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マレーシア</a:t>
                      </a:r>
                      <a:endParaRPr kumimoji="1" lang="en-US" altLang="ja-JP" sz="1000" b="1" dirty="0">
                        <a:solidFill>
                          <a:schemeClr val="bg1"/>
                        </a:solidFill>
                        <a:latin typeface="Meiryo UI" panose="020B0604030504040204" pitchFamily="50" charset="-128"/>
                        <a:ea typeface="Meiryo UI" panose="020B0604030504040204" pitchFamily="50" charset="-128"/>
                      </a:endParaRP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フィリピン</a:t>
                      </a: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合　計</a:t>
                      </a:r>
                    </a:p>
                  </a:txBody>
                  <a:tcPr anchor="ctr">
                    <a:solidFill>
                      <a:schemeClr val="accent1"/>
                    </a:solidFill>
                  </a:tcPr>
                </a:tc>
                <a:extLst>
                  <a:ext uri="{0D108BD9-81ED-4DB2-BD59-A6C34878D82A}">
                    <a16:rowId xmlns:a16="http://schemas.microsoft.com/office/drawing/2014/main" val="39149158"/>
                  </a:ext>
                </a:extLst>
              </a:tr>
              <a:tr h="252000">
                <a:tc>
                  <a:txBody>
                    <a:bodyPr/>
                    <a:lstStyle/>
                    <a:p>
                      <a:pPr algn="ctr"/>
                      <a:r>
                        <a:rPr kumimoji="1" lang="ja-JP" altLang="en-US" sz="1000" dirty="0">
                          <a:latin typeface="Meiryo UI" panose="020B0604030504040204" pitchFamily="50" charset="-128"/>
                          <a:ea typeface="Meiryo UI" panose="020B0604030504040204" pitchFamily="50" charset="-128"/>
                        </a:rPr>
                        <a:t>広告表示回数</a:t>
                      </a: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16,103</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58,465</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50,354</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34,756</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b="1" dirty="0">
                          <a:solidFill>
                            <a:srgbClr val="FF0000"/>
                          </a:solidFill>
                          <a:latin typeface="Meiryo UI" panose="020B0604030504040204" pitchFamily="50" charset="-128"/>
                          <a:ea typeface="Meiryo UI" panose="020B0604030504040204" pitchFamily="50" charset="-128"/>
                        </a:rPr>
                        <a:t>159,678</a:t>
                      </a:r>
                      <a:endParaRPr kumimoji="1" lang="ja-JP" altLang="en-US" sz="1000" b="1" dirty="0">
                        <a:solidFill>
                          <a:srgbClr val="FF0000"/>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333035287"/>
                  </a:ext>
                </a:extLst>
              </a:tr>
              <a:tr h="252000">
                <a:tc>
                  <a:txBody>
                    <a:bodyPr/>
                    <a:lstStyle/>
                    <a:p>
                      <a:pPr algn="ctr"/>
                      <a:r>
                        <a:rPr kumimoji="1" lang="ja-JP" altLang="en-US" sz="1000" dirty="0">
                          <a:latin typeface="Meiryo UI" panose="020B0604030504040204" pitchFamily="50" charset="-128"/>
                          <a:ea typeface="Meiryo UI" panose="020B0604030504040204" pitchFamily="50" charset="-128"/>
                        </a:rPr>
                        <a:t>広告クリック数</a:t>
                      </a: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2,220</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2,164</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2,094</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2,166</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b="1" dirty="0">
                          <a:solidFill>
                            <a:srgbClr val="FF0000"/>
                          </a:solidFill>
                          <a:latin typeface="Meiryo UI" panose="020B0604030504040204" pitchFamily="50" charset="-128"/>
                          <a:ea typeface="Meiryo UI" panose="020B0604030504040204" pitchFamily="50" charset="-128"/>
                        </a:rPr>
                        <a:t>8,644</a:t>
                      </a:r>
                      <a:endParaRPr kumimoji="1" lang="ja-JP" altLang="en-US" sz="1000" b="1" dirty="0">
                        <a:solidFill>
                          <a:srgbClr val="FF0000"/>
                        </a:solidFill>
                        <a:latin typeface="Meiryo UI" panose="020B0604030504040204" pitchFamily="50" charset="-128"/>
                        <a:ea typeface="Meiryo UI" panose="020B0604030504040204" pitchFamily="50" charset="-128"/>
                      </a:endParaRPr>
                    </a:p>
                  </a:txBody>
                  <a:tcPr anchor="ctr">
                    <a:solidFill>
                      <a:srgbClr val="FFFF00"/>
                    </a:solidFill>
                  </a:tcPr>
                </a:tc>
                <a:extLst>
                  <a:ext uri="{0D108BD9-81ED-4DB2-BD59-A6C34878D82A}">
                    <a16:rowId xmlns:a16="http://schemas.microsoft.com/office/drawing/2014/main" val="3131499458"/>
                  </a:ext>
                </a:extLst>
              </a:tr>
            </a:tbl>
          </a:graphicData>
        </a:graphic>
      </p:graphicFrame>
      <p:graphicFrame>
        <p:nvGraphicFramePr>
          <p:cNvPr id="12" name="表 3">
            <a:extLst>
              <a:ext uri="{FF2B5EF4-FFF2-40B4-BE49-F238E27FC236}">
                <a16:creationId xmlns:a16="http://schemas.microsoft.com/office/drawing/2014/main" id="{BF3FD2DA-2803-45AE-B526-6ECB9477C9A0}"/>
              </a:ext>
            </a:extLst>
          </p:cNvPr>
          <p:cNvGraphicFramePr>
            <a:graphicFrameLocks noGrp="1"/>
          </p:cNvGraphicFramePr>
          <p:nvPr>
            <p:extLst>
              <p:ext uri="{D42A27DB-BD31-4B8C-83A1-F6EECF244321}">
                <p14:modId xmlns:p14="http://schemas.microsoft.com/office/powerpoint/2010/main" val="1105901952"/>
              </p:ext>
            </p:extLst>
          </p:nvPr>
        </p:nvGraphicFramePr>
        <p:xfrm>
          <a:off x="246942" y="1409693"/>
          <a:ext cx="8496000" cy="758272"/>
        </p:xfrm>
        <a:graphic>
          <a:graphicData uri="http://schemas.openxmlformats.org/drawingml/2006/table">
            <a:tbl>
              <a:tblPr firstRow="1" bandRow="1">
                <a:tableStyleId>{5940675A-B579-460E-94D1-54222C63F5DA}</a:tableStyleId>
              </a:tblPr>
              <a:tblGrid>
                <a:gridCol w="972000">
                  <a:extLst>
                    <a:ext uri="{9D8B030D-6E8A-4147-A177-3AD203B41FA5}">
                      <a16:colId xmlns:a16="http://schemas.microsoft.com/office/drawing/2014/main" val="311059932"/>
                    </a:ext>
                  </a:extLst>
                </a:gridCol>
                <a:gridCol w="828000">
                  <a:extLst>
                    <a:ext uri="{9D8B030D-6E8A-4147-A177-3AD203B41FA5}">
                      <a16:colId xmlns:a16="http://schemas.microsoft.com/office/drawing/2014/main" val="1313485457"/>
                    </a:ext>
                  </a:extLst>
                </a:gridCol>
                <a:gridCol w="828000">
                  <a:extLst>
                    <a:ext uri="{9D8B030D-6E8A-4147-A177-3AD203B41FA5}">
                      <a16:colId xmlns:a16="http://schemas.microsoft.com/office/drawing/2014/main" val="1371313286"/>
                    </a:ext>
                  </a:extLst>
                </a:gridCol>
                <a:gridCol w="828000">
                  <a:extLst>
                    <a:ext uri="{9D8B030D-6E8A-4147-A177-3AD203B41FA5}">
                      <a16:colId xmlns:a16="http://schemas.microsoft.com/office/drawing/2014/main" val="4224407084"/>
                    </a:ext>
                  </a:extLst>
                </a:gridCol>
                <a:gridCol w="828000">
                  <a:extLst>
                    <a:ext uri="{9D8B030D-6E8A-4147-A177-3AD203B41FA5}">
                      <a16:colId xmlns:a16="http://schemas.microsoft.com/office/drawing/2014/main" val="530557781"/>
                    </a:ext>
                  </a:extLst>
                </a:gridCol>
                <a:gridCol w="828000">
                  <a:extLst>
                    <a:ext uri="{9D8B030D-6E8A-4147-A177-3AD203B41FA5}">
                      <a16:colId xmlns:a16="http://schemas.microsoft.com/office/drawing/2014/main" val="1661398716"/>
                    </a:ext>
                  </a:extLst>
                </a:gridCol>
                <a:gridCol w="828000">
                  <a:extLst>
                    <a:ext uri="{9D8B030D-6E8A-4147-A177-3AD203B41FA5}">
                      <a16:colId xmlns:a16="http://schemas.microsoft.com/office/drawing/2014/main" val="891901005"/>
                    </a:ext>
                  </a:extLst>
                </a:gridCol>
                <a:gridCol w="828000">
                  <a:extLst>
                    <a:ext uri="{9D8B030D-6E8A-4147-A177-3AD203B41FA5}">
                      <a16:colId xmlns:a16="http://schemas.microsoft.com/office/drawing/2014/main" val="707361858"/>
                    </a:ext>
                  </a:extLst>
                </a:gridCol>
                <a:gridCol w="828000">
                  <a:extLst>
                    <a:ext uri="{9D8B030D-6E8A-4147-A177-3AD203B41FA5}">
                      <a16:colId xmlns:a16="http://schemas.microsoft.com/office/drawing/2014/main" val="338490121"/>
                    </a:ext>
                  </a:extLst>
                </a:gridCol>
                <a:gridCol w="900000">
                  <a:extLst>
                    <a:ext uri="{9D8B030D-6E8A-4147-A177-3AD203B41FA5}">
                      <a16:colId xmlns:a16="http://schemas.microsoft.com/office/drawing/2014/main" val="55381869"/>
                    </a:ext>
                  </a:extLst>
                </a:gridCol>
              </a:tblGrid>
              <a:tr h="252000">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配信言語</a:t>
                      </a:r>
                      <a:endParaRPr kumimoji="1" lang="en-US" altLang="ja-JP" sz="1000" b="1" dirty="0">
                        <a:solidFill>
                          <a:schemeClr val="bg1"/>
                        </a:solidFill>
                        <a:latin typeface="Meiryo UI" panose="020B0604030504040204" pitchFamily="50" charset="-128"/>
                        <a:ea typeface="Meiryo UI" panose="020B0604030504040204" pitchFamily="50" charset="-128"/>
                      </a:endParaRP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英　語</a:t>
                      </a: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中国語</a:t>
                      </a: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韓国語</a:t>
                      </a: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スペイン語</a:t>
                      </a:r>
                      <a:endParaRPr kumimoji="1" lang="en-US" altLang="ja-JP" sz="1000" b="1" dirty="0">
                        <a:solidFill>
                          <a:schemeClr val="bg1"/>
                        </a:solidFill>
                        <a:latin typeface="Meiryo UI" panose="020B0604030504040204" pitchFamily="50" charset="-128"/>
                        <a:ea typeface="Meiryo UI" panose="020B0604030504040204" pitchFamily="50" charset="-128"/>
                      </a:endParaRP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ポルトガル語</a:t>
                      </a: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ベトナム語</a:t>
                      </a: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タガログ語</a:t>
                      </a: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フランス語</a:t>
                      </a: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合　計</a:t>
                      </a:r>
                    </a:p>
                  </a:txBody>
                  <a:tcPr anchor="ctr">
                    <a:solidFill>
                      <a:schemeClr val="accent1"/>
                    </a:solidFill>
                  </a:tcPr>
                </a:tc>
                <a:extLst>
                  <a:ext uri="{0D108BD9-81ED-4DB2-BD59-A6C34878D82A}">
                    <a16:rowId xmlns:a16="http://schemas.microsoft.com/office/drawing/2014/main" val="39149158"/>
                  </a:ext>
                </a:extLst>
              </a:tr>
              <a:tr h="252000">
                <a:tc>
                  <a:txBody>
                    <a:bodyPr/>
                    <a:lstStyle/>
                    <a:p>
                      <a:pPr algn="ctr"/>
                      <a:r>
                        <a:rPr kumimoji="1" lang="ja-JP" altLang="en-US" sz="1000" dirty="0">
                          <a:latin typeface="Meiryo UI" panose="020B0604030504040204" pitchFamily="50" charset="-128"/>
                          <a:ea typeface="Meiryo UI" panose="020B0604030504040204" pitchFamily="50" charset="-128"/>
                        </a:rPr>
                        <a:t>広告表示回数</a:t>
                      </a: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479,347</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1,967,178</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1,038,930</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299,133</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321,140</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450,018</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366,261</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420,638</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b="1" dirty="0">
                          <a:solidFill>
                            <a:srgbClr val="FF0000"/>
                          </a:solidFill>
                          <a:latin typeface="Meiryo UI" panose="020B0604030504040204" pitchFamily="50" charset="-128"/>
                          <a:ea typeface="Meiryo UI" panose="020B0604030504040204" pitchFamily="50" charset="-128"/>
                        </a:rPr>
                        <a:t>5,342,645</a:t>
                      </a:r>
                      <a:endParaRPr kumimoji="1" lang="ja-JP" altLang="en-US" sz="1000" b="1" dirty="0">
                        <a:solidFill>
                          <a:srgbClr val="FF0000"/>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333035287"/>
                  </a:ext>
                </a:extLst>
              </a:tr>
              <a:tr h="254272">
                <a:tc>
                  <a:txBody>
                    <a:bodyPr/>
                    <a:lstStyle/>
                    <a:p>
                      <a:pPr algn="ctr"/>
                      <a:r>
                        <a:rPr kumimoji="1" lang="ja-JP" altLang="en-US" sz="1000" dirty="0">
                          <a:latin typeface="Meiryo UI" panose="020B0604030504040204" pitchFamily="50" charset="-128"/>
                          <a:ea typeface="Meiryo UI" panose="020B0604030504040204" pitchFamily="50" charset="-128"/>
                        </a:rPr>
                        <a:t>広告クリック数</a:t>
                      </a: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8,173</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14,950</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9,937</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4,958</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5,170</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5,092</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3,305</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4,784</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b="1" dirty="0">
                          <a:solidFill>
                            <a:srgbClr val="FF0000"/>
                          </a:solidFill>
                          <a:latin typeface="Meiryo UI" panose="020B0604030504040204" pitchFamily="50" charset="-128"/>
                          <a:ea typeface="Meiryo UI" panose="020B0604030504040204" pitchFamily="50" charset="-128"/>
                        </a:rPr>
                        <a:t>56,369</a:t>
                      </a:r>
                      <a:endParaRPr kumimoji="1" lang="ja-JP" altLang="en-US" sz="1000" b="1" dirty="0">
                        <a:solidFill>
                          <a:srgbClr val="FF0000"/>
                        </a:solidFill>
                        <a:latin typeface="Meiryo UI" panose="020B0604030504040204" pitchFamily="50" charset="-128"/>
                        <a:ea typeface="Meiryo UI" panose="020B0604030504040204" pitchFamily="50" charset="-128"/>
                      </a:endParaRPr>
                    </a:p>
                  </a:txBody>
                  <a:tcPr anchor="ctr">
                    <a:solidFill>
                      <a:srgbClr val="FFFF00"/>
                    </a:solidFill>
                  </a:tcPr>
                </a:tc>
                <a:extLst>
                  <a:ext uri="{0D108BD9-81ED-4DB2-BD59-A6C34878D82A}">
                    <a16:rowId xmlns:a16="http://schemas.microsoft.com/office/drawing/2014/main" val="3131499458"/>
                  </a:ext>
                </a:extLst>
              </a:tr>
            </a:tbl>
          </a:graphicData>
        </a:graphic>
      </p:graphicFrame>
      <p:graphicFrame>
        <p:nvGraphicFramePr>
          <p:cNvPr id="13" name="表 3">
            <a:extLst>
              <a:ext uri="{FF2B5EF4-FFF2-40B4-BE49-F238E27FC236}">
                <a16:creationId xmlns:a16="http://schemas.microsoft.com/office/drawing/2014/main" id="{B931E06E-C7B7-4F6F-8DAE-96A95127F1C7}"/>
              </a:ext>
            </a:extLst>
          </p:cNvPr>
          <p:cNvGraphicFramePr>
            <a:graphicFrameLocks noGrp="1"/>
          </p:cNvGraphicFramePr>
          <p:nvPr>
            <p:extLst>
              <p:ext uri="{D42A27DB-BD31-4B8C-83A1-F6EECF244321}">
                <p14:modId xmlns:p14="http://schemas.microsoft.com/office/powerpoint/2010/main" val="2262379623"/>
              </p:ext>
            </p:extLst>
          </p:nvPr>
        </p:nvGraphicFramePr>
        <p:xfrm>
          <a:off x="245984" y="2510658"/>
          <a:ext cx="8496000" cy="754189"/>
        </p:xfrm>
        <a:graphic>
          <a:graphicData uri="http://schemas.openxmlformats.org/drawingml/2006/table">
            <a:tbl>
              <a:tblPr firstRow="1" bandRow="1">
                <a:tableStyleId>{5940675A-B579-460E-94D1-54222C63F5DA}</a:tableStyleId>
              </a:tblPr>
              <a:tblGrid>
                <a:gridCol w="972000">
                  <a:extLst>
                    <a:ext uri="{9D8B030D-6E8A-4147-A177-3AD203B41FA5}">
                      <a16:colId xmlns:a16="http://schemas.microsoft.com/office/drawing/2014/main" val="311059932"/>
                    </a:ext>
                  </a:extLst>
                </a:gridCol>
                <a:gridCol w="828000">
                  <a:extLst>
                    <a:ext uri="{9D8B030D-6E8A-4147-A177-3AD203B41FA5}">
                      <a16:colId xmlns:a16="http://schemas.microsoft.com/office/drawing/2014/main" val="1313485457"/>
                    </a:ext>
                  </a:extLst>
                </a:gridCol>
                <a:gridCol w="828000">
                  <a:extLst>
                    <a:ext uri="{9D8B030D-6E8A-4147-A177-3AD203B41FA5}">
                      <a16:colId xmlns:a16="http://schemas.microsoft.com/office/drawing/2014/main" val="1371313286"/>
                    </a:ext>
                  </a:extLst>
                </a:gridCol>
                <a:gridCol w="828000">
                  <a:extLst>
                    <a:ext uri="{9D8B030D-6E8A-4147-A177-3AD203B41FA5}">
                      <a16:colId xmlns:a16="http://schemas.microsoft.com/office/drawing/2014/main" val="4224407084"/>
                    </a:ext>
                  </a:extLst>
                </a:gridCol>
                <a:gridCol w="828000">
                  <a:extLst>
                    <a:ext uri="{9D8B030D-6E8A-4147-A177-3AD203B41FA5}">
                      <a16:colId xmlns:a16="http://schemas.microsoft.com/office/drawing/2014/main" val="530557781"/>
                    </a:ext>
                  </a:extLst>
                </a:gridCol>
                <a:gridCol w="828000">
                  <a:extLst>
                    <a:ext uri="{9D8B030D-6E8A-4147-A177-3AD203B41FA5}">
                      <a16:colId xmlns:a16="http://schemas.microsoft.com/office/drawing/2014/main" val="1661398716"/>
                    </a:ext>
                  </a:extLst>
                </a:gridCol>
                <a:gridCol w="828000">
                  <a:extLst>
                    <a:ext uri="{9D8B030D-6E8A-4147-A177-3AD203B41FA5}">
                      <a16:colId xmlns:a16="http://schemas.microsoft.com/office/drawing/2014/main" val="891901005"/>
                    </a:ext>
                  </a:extLst>
                </a:gridCol>
                <a:gridCol w="828000">
                  <a:extLst>
                    <a:ext uri="{9D8B030D-6E8A-4147-A177-3AD203B41FA5}">
                      <a16:colId xmlns:a16="http://schemas.microsoft.com/office/drawing/2014/main" val="707361858"/>
                    </a:ext>
                  </a:extLst>
                </a:gridCol>
                <a:gridCol w="828000">
                  <a:extLst>
                    <a:ext uri="{9D8B030D-6E8A-4147-A177-3AD203B41FA5}">
                      <a16:colId xmlns:a16="http://schemas.microsoft.com/office/drawing/2014/main" val="338490121"/>
                    </a:ext>
                  </a:extLst>
                </a:gridCol>
                <a:gridCol w="900000">
                  <a:extLst>
                    <a:ext uri="{9D8B030D-6E8A-4147-A177-3AD203B41FA5}">
                      <a16:colId xmlns:a16="http://schemas.microsoft.com/office/drawing/2014/main" val="55381869"/>
                    </a:ext>
                  </a:extLst>
                </a:gridCol>
              </a:tblGrid>
              <a:tr h="247917">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配信言語</a:t>
                      </a:r>
                      <a:endParaRPr kumimoji="1" lang="en-US" altLang="ja-JP" sz="1000" b="1" dirty="0">
                        <a:solidFill>
                          <a:schemeClr val="bg1"/>
                        </a:solidFill>
                        <a:latin typeface="Meiryo UI" panose="020B0604030504040204" pitchFamily="50" charset="-128"/>
                        <a:ea typeface="Meiryo UI" panose="020B0604030504040204" pitchFamily="50" charset="-128"/>
                      </a:endParaRP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英　語</a:t>
                      </a: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中国語</a:t>
                      </a: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韓国語</a:t>
                      </a: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スペイン語</a:t>
                      </a:r>
                      <a:endParaRPr kumimoji="1" lang="en-US" altLang="ja-JP" sz="1000" b="1" dirty="0">
                        <a:solidFill>
                          <a:schemeClr val="bg1"/>
                        </a:solidFill>
                        <a:latin typeface="Meiryo UI" panose="020B0604030504040204" pitchFamily="50" charset="-128"/>
                        <a:ea typeface="Meiryo UI" panose="020B0604030504040204" pitchFamily="50" charset="-128"/>
                      </a:endParaRP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ポルトガル語</a:t>
                      </a: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ベトナム語</a:t>
                      </a: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タガログ語</a:t>
                      </a: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フランス語</a:t>
                      </a:r>
                    </a:p>
                  </a:txBody>
                  <a:tcPr anchor="ctr">
                    <a:solidFill>
                      <a:schemeClr val="accent1"/>
                    </a:solidFill>
                  </a:tcPr>
                </a:tc>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合　計</a:t>
                      </a:r>
                    </a:p>
                  </a:txBody>
                  <a:tcPr anchor="ctr">
                    <a:solidFill>
                      <a:schemeClr val="accent1"/>
                    </a:solidFill>
                  </a:tcPr>
                </a:tc>
                <a:extLst>
                  <a:ext uri="{0D108BD9-81ED-4DB2-BD59-A6C34878D82A}">
                    <a16:rowId xmlns:a16="http://schemas.microsoft.com/office/drawing/2014/main" val="39149158"/>
                  </a:ext>
                </a:extLst>
              </a:tr>
              <a:tr h="252000">
                <a:tc>
                  <a:txBody>
                    <a:bodyPr/>
                    <a:lstStyle/>
                    <a:p>
                      <a:pPr algn="ctr"/>
                      <a:r>
                        <a:rPr kumimoji="1" lang="ja-JP" altLang="en-US" sz="1000" dirty="0">
                          <a:latin typeface="Meiryo UI" panose="020B0604030504040204" pitchFamily="50" charset="-128"/>
                          <a:ea typeface="Meiryo UI" panose="020B0604030504040204" pitchFamily="50" charset="-128"/>
                        </a:rPr>
                        <a:t>広告表示回数</a:t>
                      </a: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100,512</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128,140</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65,284</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80,244</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80,512</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229,985</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108,244</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62,347</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b="1" dirty="0">
                          <a:solidFill>
                            <a:srgbClr val="FF0000"/>
                          </a:solidFill>
                          <a:latin typeface="Meiryo UI" panose="020B0604030504040204" pitchFamily="50" charset="-128"/>
                          <a:ea typeface="Meiryo UI" panose="020B0604030504040204" pitchFamily="50" charset="-128"/>
                        </a:rPr>
                        <a:t>855,268</a:t>
                      </a:r>
                      <a:endParaRPr kumimoji="1" lang="ja-JP" altLang="en-US" sz="1000" b="1" dirty="0">
                        <a:solidFill>
                          <a:srgbClr val="FF0000"/>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333035287"/>
                  </a:ext>
                </a:extLst>
              </a:tr>
              <a:tr h="254272">
                <a:tc>
                  <a:txBody>
                    <a:bodyPr/>
                    <a:lstStyle/>
                    <a:p>
                      <a:pPr algn="ctr"/>
                      <a:r>
                        <a:rPr kumimoji="1" lang="ja-JP" altLang="en-US" sz="1000" dirty="0">
                          <a:latin typeface="Meiryo UI" panose="020B0604030504040204" pitchFamily="50" charset="-128"/>
                          <a:ea typeface="Meiryo UI" panose="020B0604030504040204" pitchFamily="50" charset="-128"/>
                        </a:rPr>
                        <a:t>広告クリック数</a:t>
                      </a: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1,361</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2,340</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1,049</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1,298</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1,123</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3,311</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1,603</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1,054</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b="1" dirty="0">
                          <a:solidFill>
                            <a:srgbClr val="FF0000"/>
                          </a:solidFill>
                          <a:latin typeface="Meiryo UI" panose="020B0604030504040204" pitchFamily="50" charset="-128"/>
                          <a:ea typeface="Meiryo UI" panose="020B0604030504040204" pitchFamily="50" charset="-128"/>
                        </a:rPr>
                        <a:t>13,139</a:t>
                      </a:r>
                      <a:endParaRPr kumimoji="1" lang="ja-JP" altLang="en-US" sz="1000" b="1" dirty="0">
                        <a:solidFill>
                          <a:srgbClr val="FF0000"/>
                        </a:solidFill>
                        <a:latin typeface="Meiryo UI" panose="020B0604030504040204" pitchFamily="50" charset="-128"/>
                        <a:ea typeface="Meiryo UI" panose="020B0604030504040204" pitchFamily="50" charset="-128"/>
                      </a:endParaRPr>
                    </a:p>
                  </a:txBody>
                  <a:tcPr anchor="ctr">
                    <a:solidFill>
                      <a:srgbClr val="FFFF00"/>
                    </a:solidFill>
                  </a:tcPr>
                </a:tc>
                <a:extLst>
                  <a:ext uri="{0D108BD9-81ED-4DB2-BD59-A6C34878D82A}">
                    <a16:rowId xmlns:a16="http://schemas.microsoft.com/office/drawing/2014/main" val="3131499458"/>
                  </a:ext>
                </a:extLst>
              </a:tr>
            </a:tbl>
          </a:graphicData>
        </a:graphic>
      </p:graphicFrame>
      <p:sp>
        <p:nvSpPr>
          <p:cNvPr id="17" name="ホームベース 64">
            <a:extLst>
              <a:ext uri="{FF2B5EF4-FFF2-40B4-BE49-F238E27FC236}">
                <a16:creationId xmlns:a16="http://schemas.microsoft.com/office/drawing/2014/main" id="{544158D2-7B4B-45DC-85D7-648C882E387D}"/>
              </a:ext>
            </a:extLst>
          </p:cNvPr>
          <p:cNvSpPr/>
          <p:nvPr/>
        </p:nvSpPr>
        <p:spPr>
          <a:xfrm>
            <a:off x="68188" y="516493"/>
            <a:ext cx="9000000" cy="288000"/>
          </a:xfrm>
          <a:prstGeom prst="homePlate">
            <a:avLst/>
          </a:prstGeom>
          <a:gradFill flip="none" rotWithShape="1">
            <a:gsLst>
              <a:gs pos="0">
                <a:schemeClr val="accent5"/>
              </a:gs>
              <a:gs pos="50000">
                <a:schemeClr val="accent1">
                  <a:tint val="44500"/>
                  <a:satMod val="160000"/>
                </a:schemeClr>
              </a:gs>
              <a:gs pos="100000">
                <a:schemeClr val="accent1">
                  <a:tint val="23500"/>
                  <a:satMod val="160000"/>
                </a:schemeClr>
              </a:gs>
            </a:gsLst>
            <a:lin ang="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HGP創英角ｺﾞｼｯｸUB" panose="020B0900000000000000" pitchFamily="50" charset="-128"/>
                <a:ea typeface="HGP創英角ｺﾞｼｯｸUB" panose="020B0900000000000000" pitchFamily="50" charset="-128"/>
              </a:rPr>
              <a:t>○　海外旅行保険の加入勧奨事業（令和７年度予算額：</a:t>
            </a:r>
            <a:r>
              <a:rPr lang="en-US" altLang="ja-JP" sz="1400" dirty="0">
                <a:solidFill>
                  <a:schemeClr val="tx1"/>
                </a:solidFill>
                <a:latin typeface="HGP創英角ｺﾞｼｯｸUB" panose="020B0900000000000000" pitchFamily="50" charset="-128"/>
                <a:ea typeface="HGP創英角ｺﾞｼｯｸUB" panose="020B0900000000000000" pitchFamily="50" charset="-128"/>
              </a:rPr>
              <a:t>9,900</a:t>
            </a:r>
            <a:r>
              <a:rPr lang="ja-JP" altLang="en-US" sz="1400" dirty="0">
                <a:solidFill>
                  <a:schemeClr val="tx1"/>
                </a:solidFill>
                <a:latin typeface="HGP創英角ｺﾞｼｯｸUB" panose="020B0900000000000000" pitchFamily="50" charset="-128"/>
                <a:ea typeface="HGP創英角ｺﾞｼｯｸUB" panose="020B0900000000000000" pitchFamily="50" charset="-128"/>
              </a:rPr>
              <a:t>千円）</a:t>
            </a:r>
            <a:endParaRPr kumimoji="1" lang="ja-JP" altLang="en-US" sz="14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0" name="テキスト ボックス 9">
            <a:extLst>
              <a:ext uri="{FF2B5EF4-FFF2-40B4-BE49-F238E27FC236}">
                <a16:creationId xmlns:a16="http://schemas.microsoft.com/office/drawing/2014/main" id="{677D2546-25E3-4BBC-865D-75A273CDFE8E}"/>
              </a:ext>
            </a:extLst>
          </p:cNvPr>
          <p:cNvSpPr txBox="1"/>
          <p:nvPr/>
        </p:nvSpPr>
        <p:spPr>
          <a:xfrm>
            <a:off x="7164286" y="53021"/>
            <a:ext cx="1908000" cy="360000"/>
          </a:xfrm>
          <a:prstGeom prst="rect">
            <a:avLst/>
          </a:prstGeom>
          <a:noFill/>
        </p:spPr>
        <p:txBody>
          <a:bodyPr wrap="square" rtlCol="0" anchor="ctr">
            <a:spAutoFit/>
          </a:bodyPr>
          <a:lstStyle/>
          <a:p>
            <a:r>
              <a:rPr lang="ja-JP" altLang="en-US" sz="900" dirty="0">
                <a:solidFill>
                  <a:schemeClr val="bg1"/>
                </a:solidFill>
                <a:latin typeface="HGS創英角ｺﾞｼｯｸUB" panose="020B0900000000000000" pitchFamily="50" charset="-128"/>
                <a:ea typeface="HGS創英角ｺﾞｼｯｸUB" panose="020B0900000000000000" pitchFamily="50" charset="-128"/>
              </a:rPr>
              <a:t>令和７年度第１回大阪府外国人</a:t>
            </a:r>
            <a:endParaRPr lang="en-US" altLang="ja-JP" sz="900" dirty="0">
              <a:solidFill>
                <a:schemeClr val="bg1"/>
              </a:solidFill>
              <a:latin typeface="HGS創英角ｺﾞｼｯｸUB" panose="020B0900000000000000" pitchFamily="50" charset="-128"/>
              <a:ea typeface="HGS創英角ｺﾞｼｯｸUB" panose="020B0900000000000000" pitchFamily="50" charset="-128"/>
            </a:endParaRPr>
          </a:p>
          <a:p>
            <a:r>
              <a:rPr lang="ja-JP" altLang="en-US" sz="900" dirty="0">
                <a:solidFill>
                  <a:schemeClr val="bg1"/>
                </a:solidFill>
                <a:latin typeface="HGS創英角ｺﾞｼｯｸUB" panose="020B0900000000000000" pitchFamily="50" charset="-128"/>
                <a:ea typeface="HGS創英角ｺﾞｼｯｸUB" panose="020B0900000000000000" pitchFamily="50" charset="-128"/>
              </a:rPr>
              <a:t>医療対策会議資料より抜粋し更新</a:t>
            </a:r>
            <a:endParaRPr kumimoji="1" lang="ja-JP" altLang="en-US" sz="900" dirty="0"/>
          </a:p>
        </p:txBody>
      </p:sp>
      <p:sp>
        <p:nvSpPr>
          <p:cNvPr id="14" name="タイトル 1">
            <a:extLst>
              <a:ext uri="{FF2B5EF4-FFF2-40B4-BE49-F238E27FC236}">
                <a16:creationId xmlns:a16="http://schemas.microsoft.com/office/drawing/2014/main" id="{6C18E08C-95FA-4388-964E-7F1E00D0CB55}"/>
              </a:ext>
            </a:extLst>
          </p:cNvPr>
          <p:cNvSpPr txBox="1">
            <a:spLocks/>
          </p:cNvSpPr>
          <p:nvPr/>
        </p:nvSpPr>
        <p:spPr>
          <a:xfrm>
            <a:off x="-3802" y="-1"/>
            <a:ext cx="9144000" cy="468000"/>
          </a:xfrm>
          <a:prstGeom prst="rect">
            <a:avLst/>
          </a:prstGeom>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ja-JP" altLang="en-US" sz="1800" dirty="0">
                <a:solidFill>
                  <a:schemeClr val="bg1"/>
                </a:solidFill>
                <a:latin typeface="HGS創英角ｺﾞｼｯｸUB" panose="020B0900000000000000" pitchFamily="50" charset="-128"/>
                <a:ea typeface="HGS創英角ｺﾞｼｯｸUB" panose="020B0900000000000000" pitchFamily="50" charset="-128"/>
              </a:rPr>
              <a:t>令和７年度 宿泊税活用事業について</a:t>
            </a:r>
            <a:endParaRPr lang="en-US" altLang="ja-JP" sz="18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15" name="テキスト ボックス 14">
            <a:extLst>
              <a:ext uri="{FF2B5EF4-FFF2-40B4-BE49-F238E27FC236}">
                <a16:creationId xmlns:a16="http://schemas.microsoft.com/office/drawing/2014/main" id="{D1C4D17E-F74C-4055-BE6C-333DA60E5A5F}"/>
              </a:ext>
            </a:extLst>
          </p:cNvPr>
          <p:cNvSpPr txBox="1"/>
          <p:nvPr/>
        </p:nvSpPr>
        <p:spPr>
          <a:xfrm>
            <a:off x="8718538" y="6492975"/>
            <a:ext cx="540000" cy="369332"/>
          </a:xfrm>
          <a:prstGeom prst="rect">
            <a:avLst/>
          </a:prstGeom>
          <a:noFill/>
        </p:spPr>
        <p:txBody>
          <a:bodyPr wrap="square" rtlCol="0" anchor="ctr">
            <a:spAutoFit/>
          </a:bodyPr>
          <a:lstStyle/>
          <a:p>
            <a:pPr algn="ctr"/>
            <a:r>
              <a:rPr kumimoji="1" lang="ja-JP" altLang="en-US" dirty="0"/>
              <a:t>５</a:t>
            </a:r>
          </a:p>
        </p:txBody>
      </p:sp>
    </p:spTree>
    <p:extLst>
      <p:ext uri="{BB962C8B-B14F-4D97-AF65-F5344CB8AC3E}">
        <p14:creationId xmlns:p14="http://schemas.microsoft.com/office/powerpoint/2010/main" val="210578166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18262</TotalTime>
  <Words>2073</Words>
  <Application>Microsoft Office PowerPoint</Application>
  <PresentationFormat>画面に合わせる (4:3)</PresentationFormat>
  <Paragraphs>412</Paragraphs>
  <Slides>5</Slides>
  <Notes>5</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HGP創英角ｺﾞｼｯｸUB</vt:lpstr>
      <vt:lpstr>HGS創英角ｺﾞｼｯｸUB</vt:lpstr>
      <vt:lpstr>Meiryo UI</vt:lpstr>
      <vt:lpstr>ＭＳ Ｐゴシック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資料２ 府・国のこれまでの取組みと 国の今後の動き</dc:title>
  <dc:creator>HOSTNAME</dc:creator>
  <cp:lastModifiedBy>原　慎太郎</cp:lastModifiedBy>
  <cp:revision>1279</cp:revision>
  <cp:lastPrinted>2026-03-13T00:06:12Z</cp:lastPrinted>
  <dcterms:created xsi:type="dcterms:W3CDTF">2018-08-10T07:17:34Z</dcterms:created>
  <dcterms:modified xsi:type="dcterms:W3CDTF">2026-03-13T00:06:48Z</dcterms:modified>
</cp:coreProperties>
</file>