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9144000" cy="6480175"/>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1"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65" d="100"/>
          <a:sy n="165" d="100"/>
        </p:scale>
        <p:origin x="-907" y="-1344"/>
      </p:cViewPr>
      <p:guideLst>
        <p:guide orient="horz" pos="2721"/>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7046" cy="34193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30567" y="0"/>
            <a:ext cx="4307046" cy="341936"/>
          </a:xfrm>
          <a:prstGeom prst="rect">
            <a:avLst/>
          </a:prstGeom>
        </p:spPr>
        <p:txBody>
          <a:bodyPr vert="horz" lIns="91440" tIns="45720" rIns="91440" bIns="45720" rtlCol="0"/>
          <a:lstStyle>
            <a:lvl1pPr algn="r">
              <a:defRPr sz="1200"/>
            </a:lvl1pPr>
          </a:lstStyle>
          <a:p>
            <a:fld id="{0A70EBD9-7DC1-4D44-A970-7BC159984D0F}" type="datetimeFigureOut">
              <a:rPr kumimoji="1" lang="ja-JP" altLang="en-US" smtClean="0"/>
              <a:t>2026/3/9</a:t>
            </a:fld>
            <a:endParaRPr kumimoji="1" lang="ja-JP" altLang="en-US"/>
          </a:p>
        </p:txBody>
      </p:sp>
      <p:sp>
        <p:nvSpPr>
          <p:cNvPr id="4" name="スライド イメージ プレースホルダー 3"/>
          <p:cNvSpPr>
            <a:spLocks noGrp="1" noRot="1" noChangeAspect="1"/>
          </p:cNvSpPr>
          <p:nvPr>
            <p:ph type="sldImg" idx="2"/>
          </p:nvPr>
        </p:nvSpPr>
        <p:spPr>
          <a:xfrm>
            <a:off x="3349625" y="850900"/>
            <a:ext cx="324008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4" y="3275966"/>
            <a:ext cx="7951470" cy="268033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265"/>
            <a:ext cx="4307046" cy="34193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30567" y="6465265"/>
            <a:ext cx="4307046" cy="341935"/>
          </a:xfrm>
          <a:prstGeom prst="rect">
            <a:avLst/>
          </a:prstGeom>
        </p:spPr>
        <p:txBody>
          <a:bodyPr vert="horz" lIns="91440" tIns="45720" rIns="91440" bIns="45720" rtlCol="0" anchor="b"/>
          <a:lstStyle>
            <a:lvl1pPr algn="r">
              <a:defRPr sz="1200"/>
            </a:lvl1pPr>
          </a:lstStyle>
          <a:p>
            <a:fld id="{83CCA7B4-7F9B-48DF-9032-127153321BB7}" type="slidenum">
              <a:rPr kumimoji="1" lang="ja-JP" altLang="en-US" smtClean="0"/>
              <a:t>‹#›</a:t>
            </a:fld>
            <a:endParaRPr kumimoji="1" lang="ja-JP" altLang="en-US"/>
          </a:p>
        </p:txBody>
      </p:sp>
    </p:spTree>
    <p:extLst>
      <p:ext uri="{BB962C8B-B14F-4D97-AF65-F5344CB8AC3E}">
        <p14:creationId xmlns:p14="http://schemas.microsoft.com/office/powerpoint/2010/main" val="345294512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349625" y="850900"/>
            <a:ext cx="3240088" cy="229711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3CCA7B4-7F9B-48DF-9032-127153321BB7}" type="slidenum">
              <a:rPr kumimoji="1" lang="ja-JP" altLang="en-US" smtClean="0"/>
              <a:t>1</a:t>
            </a:fld>
            <a:endParaRPr kumimoji="1" lang="ja-JP" altLang="en-US"/>
          </a:p>
        </p:txBody>
      </p:sp>
    </p:spTree>
    <p:extLst>
      <p:ext uri="{BB962C8B-B14F-4D97-AF65-F5344CB8AC3E}">
        <p14:creationId xmlns:p14="http://schemas.microsoft.com/office/powerpoint/2010/main" val="1281833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008854"/>
            <a:ext cx="777240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628898"/>
            <a:ext cx="64008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99726" y="136724"/>
            <a:ext cx="7544546" cy="261738"/>
          </a:xfrm>
        </p:spPr>
        <p:txBody>
          <a:bodyPr lIns="0" tIns="0" rIns="0" bIns="0"/>
          <a:lstStyle>
            <a:lvl1pPr>
              <a:defRPr sz="1701" b="0" i="0">
                <a:solidFill>
                  <a:schemeClr val="bg1"/>
                </a:solidFill>
                <a:latin typeface="HGP創英角ｺﾞｼｯｸUB"/>
                <a:cs typeface="HGP創英角ｺﾞｼｯｸUB"/>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799726" y="136724"/>
            <a:ext cx="7544546" cy="261738"/>
          </a:xfrm>
        </p:spPr>
        <p:txBody>
          <a:bodyPr lIns="0" tIns="0" rIns="0" bIns="0"/>
          <a:lstStyle>
            <a:lvl1pPr>
              <a:defRPr sz="1701" b="0" i="0">
                <a:solidFill>
                  <a:schemeClr val="bg1"/>
                </a:solidFill>
                <a:latin typeface="HGP創英角ｺﾞｼｯｸUB"/>
                <a:cs typeface="HGP創英角ｺﾞｼｯｸUB"/>
              </a:defRPr>
            </a:lvl1pPr>
          </a:lstStyle>
          <a:p>
            <a:endParaRPr/>
          </a:p>
        </p:txBody>
      </p:sp>
      <p:sp>
        <p:nvSpPr>
          <p:cNvPr id="3" name="Holder 3"/>
          <p:cNvSpPr>
            <a:spLocks noGrp="1"/>
          </p:cNvSpPr>
          <p:nvPr>
            <p:ph sz="half" idx="2"/>
          </p:nvPr>
        </p:nvSpPr>
        <p:spPr>
          <a:xfrm>
            <a:off x="457200" y="1490440"/>
            <a:ext cx="397764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490440"/>
            <a:ext cx="397764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799726" y="136724"/>
            <a:ext cx="7544546" cy="261738"/>
          </a:xfrm>
        </p:spPr>
        <p:txBody>
          <a:bodyPr lIns="0" tIns="0" rIns="0" bIns="0"/>
          <a:lstStyle>
            <a:lvl1pPr>
              <a:defRPr sz="1701" b="0" i="0">
                <a:solidFill>
                  <a:schemeClr val="bg1"/>
                </a:solidFill>
                <a:latin typeface="HGP創英角ｺﾞｼｯｸUB"/>
                <a:cs typeface="HGP創英角ｺﾞｼｯｸUB"/>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99726" y="136724"/>
            <a:ext cx="7544546" cy="283208"/>
          </a:xfrm>
          <a:prstGeom prst="rect">
            <a:avLst/>
          </a:prstGeom>
        </p:spPr>
        <p:txBody>
          <a:bodyPr wrap="square" lIns="0" tIns="0" rIns="0" bIns="0">
            <a:spAutoFit/>
          </a:bodyPr>
          <a:lstStyle>
            <a:lvl1pPr>
              <a:defRPr sz="1800" b="0" i="0">
                <a:solidFill>
                  <a:schemeClr val="bg1"/>
                </a:solidFill>
                <a:latin typeface="HGP創英角ｺﾞｼｯｸUB"/>
                <a:cs typeface="HGP創英角ｺﾞｼｯｸUB"/>
              </a:defRPr>
            </a:lvl1pPr>
          </a:lstStyle>
          <a:p>
            <a:endParaRPr/>
          </a:p>
        </p:txBody>
      </p:sp>
      <p:sp>
        <p:nvSpPr>
          <p:cNvPr id="3" name="Holder 3"/>
          <p:cNvSpPr>
            <a:spLocks noGrp="1"/>
          </p:cNvSpPr>
          <p:nvPr>
            <p:ph type="body" idx="1"/>
          </p:nvPr>
        </p:nvSpPr>
        <p:spPr>
          <a:xfrm>
            <a:off x="457200" y="1490440"/>
            <a:ext cx="82296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108960" y="6026563"/>
            <a:ext cx="292608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026563"/>
            <a:ext cx="210312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3/9/2026</a:t>
            </a:fld>
            <a:endParaRPr lang="en-US"/>
          </a:p>
        </p:txBody>
      </p:sp>
      <p:sp>
        <p:nvSpPr>
          <p:cNvPr id="6" name="Holder 6"/>
          <p:cNvSpPr>
            <a:spLocks noGrp="1"/>
          </p:cNvSpPr>
          <p:nvPr>
            <p:ph type="sldNum" sz="quarter" idx="7"/>
          </p:nvPr>
        </p:nvSpPr>
        <p:spPr>
          <a:xfrm>
            <a:off x="6583680" y="6026563"/>
            <a:ext cx="210312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32008">
        <a:defRPr>
          <a:latin typeface="+mn-lt"/>
          <a:ea typeface="+mn-ea"/>
          <a:cs typeface="+mn-cs"/>
        </a:defRPr>
      </a:lvl2pPr>
      <a:lvl3pPr marL="864017">
        <a:defRPr>
          <a:latin typeface="+mn-lt"/>
          <a:ea typeface="+mn-ea"/>
          <a:cs typeface="+mn-cs"/>
        </a:defRPr>
      </a:lvl3pPr>
      <a:lvl4pPr marL="1296025">
        <a:defRPr>
          <a:latin typeface="+mn-lt"/>
          <a:ea typeface="+mn-ea"/>
          <a:cs typeface="+mn-cs"/>
        </a:defRPr>
      </a:lvl4pPr>
      <a:lvl5pPr marL="1728033">
        <a:defRPr>
          <a:latin typeface="+mn-lt"/>
          <a:ea typeface="+mn-ea"/>
          <a:cs typeface="+mn-cs"/>
        </a:defRPr>
      </a:lvl5pPr>
      <a:lvl6pPr marL="2160041">
        <a:defRPr>
          <a:latin typeface="+mn-lt"/>
          <a:ea typeface="+mn-ea"/>
          <a:cs typeface="+mn-cs"/>
        </a:defRPr>
      </a:lvl6pPr>
      <a:lvl7pPr marL="2592050">
        <a:defRPr>
          <a:latin typeface="+mn-lt"/>
          <a:ea typeface="+mn-ea"/>
          <a:cs typeface="+mn-cs"/>
        </a:defRPr>
      </a:lvl7pPr>
      <a:lvl8pPr marL="3024058">
        <a:defRPr>
          <a:latin typeface="+mn-lt"/>
          <a:ea typeface="+mn-ea"/>
          <a:cs typeface="+mn-cs"/>
        </a:defRPr>
      </a:lvl8pPr>
      <a:lvl9pPr marL="3456066">
        <a:defRPr>
          <a:latin typeface="+mn-lt"/>
          <a:ea typeface="+mn-ea"/>
          <a:cs typeface="+mn-cs"/>
        </a:defRPr>
      </a:lvl9pPr>
    </p:bodyStyle>
    <p:otherStyle>
      <a:lvl1pPr marL="0">
        <a:defRPr>
          <a:latin typeface="+mn-lt"/>
          <a:ea typeface="+mn-ea"/>
          <a:cs typeface="+mn-cs"/>
        </a:defRPr>
      </a:lvl1pPr>
      <a:lvl2pPr marL="432008">
        <a:defRPr>
          <a:latin typeface="+mn-lt"/>
          <a:ea typeface="+mn-ea"/>
          <a:cs typeface="+mn-cs"/>
        </a:defRPr>
      </a:lvl2pPr>
      <a:lvl3pPr marL="864017">
        <a:defRPr>
          <a:latin typeface="+mn-lt"/>
          <a:ea typeface="+mn-ea"/>
          <a:cs typeface="+mn-cs"/>
        </a:defRPr>
      </a:lvl3pPr>
      <a:lvl4pPr marL="1296025">
        <a:defRPr>
          <a:latin typeface="+mn-lt"/>
          <a:ea typeface="+mn-ea"/>
          <a:cs typeface="+mn-cs"/>
        </a:defRPr>
      </a:lvl4pPr>
      <a:lvl5pPr marL="1728033">
        <a:defRPr>
          <a:latin typeface="+mn-lt"/>
          <a:ea typeface="+mn-ea"/>
          <a:cs typeface="+mn-cs"/>
        </a:defRPr>
      </a:lvl5pPr>
      <a:lvl6pPr marL="2160041">
        <a:defRPr>
          <a:latin typeface="+mn-lt"/>
          <a:ea typeface="+mn-ea"/>
          <a:cs typeface="+mn-cs"/>
        </a:defRPr>
      </a:lvl6pPr>
      <a:lvl7pPr marL="2592050">
        <a:defRPr>
          <a:latin typeface="+mn-lt"/>
          <a:ea typeface="+mn-ea"/>
          <a:cs typeface="+mn-cs"/>
        </a:defRPr>
      </a:lvl7pPr>
      <a:lvl8pPr marL="3024058">
        <a:defRPr>
          <a:latin typeface="+mn-lt"/>
          <a:ea typeface="+mn-ea"/>
          <a:cs typeface="+mn-cs"/>
        </a:defRPr>
      </a:lvl8pPr>
      <a:lvl9pPr marL="3456066">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object 11"/>
          <p:cNvSpPr/>
          <p:nvPr/>
        </p:nvSpPr>
        <p:spPr>
          <a:xfrm>
            <a:off x="317906" y="381791"/>
            <a:ext cx="8506895" cy="632542"/>
          </a:xfrm>
          <a:prstGeom prst="rect">
            <a:avLst/>
          </a:prstGeom>
          <a:blipFill>
            <a:blip r:embed="rId3" cstate="print"/>
            <a:stretch>
              <a:fillRect/>
            </a:stretch>
          </a:blipFill>
        </p:spPr>
        <p:txBody>
          <a:bodyPr wrap="square" lIns="0" tIns="0" rIns="0" bIns="0" rtlCol="0"/>
          <a:lstStyle/>
          <a:p>
            <a:endParaRPr sz="1701"/>
          </a:p>
        </p:txBody>
      </p:sp>
      <p:sp>
        <p:nvSpPr>
          <p:cNvPr id="12" name="object 12"/>
          <p:cNvSpPr txBox="1">
            <a:spLocks noGrp="1"/>
          </p:cNvSpPr>
          <p:nvPr>
            <p:ph type="title"/>
          </p:nvPr>
        </p:nvSpPr>
        <p:spPr>
          <a:xfrm>
            <a:off x="359099" y="515250"/>
            <a:ext cx="8424508" cy="258338"/>
          </a:xfrm>
          <a:prstGeom prst="rect">
            <a:avLst/>
          </a:prstGeom>
        </p:spPr>
        <p:txBody>
          <a:bodyPr vert="horz" wrap="square" lIns="0" tIns="12000" rIns="0" bIns="0" rtlCol="0">
            <a:spAutoFit/>
          </a:bodyPr>
          <a:lstStyle/>
          <a:p>
            <a:pPr marL="12000" algn="ctr">
              <a:spcBef>
                <a:spcPts val="94"/>
              </a:spcBef>
            </a:pPr>
            <a:r>
              <a:rPr sz="1600" dirty="0" err="1">
                <a:latin typeface="HG創英角ｺﾞｼｯｸUB" panose="020B0909000000000000" pitchFamily="49" charset="-128"/>
                <a:ea typeface="HG創英角ｺﾞｼｯｸUB" panose="020B0909000000000000" pitchFamily="49" charset="-128"/>
                <a:cs typeface="HGS創英角ｺﾞｼｯｸUB"/>
              </a:rPr>
              <a:t>令和</a:t>
            </a:r>
            <a:r>
              <a:rPr lang="ja-JP" altLang="en-US" sz="1600" spc="-5" dirty="0">
                <a:latin typeface="HG創英角ｺﾞｼｯｸUB" panose="020B0909000000000000" pitchFamily="49" charset="-128"/>
                <a:ea typeface="HG創英角ｺﾞｼｯｸUB" panose="020B0909000000000000" pitchFamily="49" charset="-128"/>
                <a:cs typeface="HGS創英角ｺﾞｼｯｸUB"/>
              </a:rPr>
              <a:t>７</a:t>
            </a:r>
            <a:r>
              <a:rPr sz="1600" dirty="0" err="1">
                <a:latin typeface="HG創英角ｺﾞｼｯｸUB" panose="020B0909000000000000" pitchFamily="49" charset="-128"/>
                <a:ea typeface="HG創英角ｺﾞｼｯｸUB" panose="020B0909000000000000" pitchFamily="49" charset="-128"/>
                <a:cs typeface="HGS創英角ｺﾞｼｯｸUB"/>
              </a:rPr>
              <a:t>年度</a:t>
            </a:r>
            <a:r>
              <a:rPr lang="ja-JP" altLang="en-US" sz="1600" dirty="0">
                <a:latin typeface="HG創英角ｺﾞｼｯｸUB" panose="020B0909000000000000" pitchFamily="49" charset="-128"/>
                <a:ea typeface="HG創英角ｺﾞｼｯｸUB" panose="020B0909000000000000" pitchFamily="49" charset="-128"/>
                <a:cs typeface="HGS創英角ｺﾞｼｯｸUB"/>
              </a:rPr>
              <a:t>　</a:t>
            </a:r>
            <a:r>
              <a:rPr sz="1600" dirty="0" err="1">
                <a:latin typeface="HG創英角ｺﾞｼｯｸUB" panose="020B0909000000000000" pitchFamily="49" charset="-128"/>
                <a:ea typeface="HG創英角ｺﾞｼｯｸUB" panose="020B0909000000000000" pitchFamily="49" charset="-128"/>
                <a:cs typeface="HGS創英角ｺﾞｼｯｸUB"/>
              </a:rPr>
              <a:t>外国人医療体制整備事業</a:t>
            </a:r>
            <a:r>
              <a:rPr lang="ja-JP" altLang="en-US" sz="1600" dirty="0">
                <a:latin typeface="HG創英角ｺﾞｼｯｸUB" panose="020B0909000000000000" pitchFamily="49" charset="-128"/>
                <a:ea typeface="HG創英角ｺﾞｼｯｸUB" panose="020B0909000000000000" pitchFamily="49" charset="-128"/>
                <a:cs typeface="HGS創英角ｺﾞｼｯｸUB"/>
              </a:rPr>
              <a:t>実績について</a:t>
            </a:r>
            <a:r>
              <a:rPr sz="1600" dirty="0">
                <a:latin typeface="HG創英角ｺﾞｼｯｸUB" panose="020B0909000000000000" pitchFamily="49" charset="-128"/>
                <a:ea typeface="HG創英角ｺﾞｼｯｸUB" panose="020B0909000000000000" pitchFamily="49" charset="-128"/>
                <a:cs typeface="HGS創英角ｺﾞｼｯｸUB"/>
              </a:rPr>
              <a:t>【</a:t>
            </a:r>
            <a:r>
              <a:rPr lang="ja-JP" altLang="en-US" sz="1600" dirty="0">
                <a:latin typeface="HG創英角ｺﾞｼｯｸUB" panose="020B0909000000000000" pitchFamily="49" charset="-128"/>
                <a:ea typeface="HG創英角ｺﾞｼｯｸUB" panose="020B0909000000000000" pitchFamily="49" charset="-128"/>
                <a:cs typeface="HGS創英角ｺﾞｼｯｸUB"/>
              </a:rPr>
              <a:t>令和７年度</a:t>
            </a:r>
            <a:r>
              <a:rPr sz="1600" dirty="0" err="1">
                <a:latin typeface="HG創英角ｺﾞｼｯｸUB" panose="020B0909000000000000" pitchFamily="49" charset="-128"/>
                <a:ea typeface="HG創英角ｺﾞｼｯｸUB" panose="020B0909000000000000" pitchFamily="49" charset="-128"/>
                <a:cs typeface="HGS創英角ｺﾞｼｯｸUB"/>
              </a:rPr>
              <a:t>予算</a:t>
            </a:r>
            <a:r>
              <a:rPr lang="ja-JP" altLang="en-US" sz="1600" dirty="0">
                <a:latin typeface="HG創英角ｺﾞｼｯｸUB" panose="020B0909000000000000" pitchFamily="49" charset="-128"/>
                <a:ea typeface="HG創英角ｺﾞｼｯｸUB" panose="020B0909000000000000" pitchFamily="49" charset="-128"/>
                <a:cs typeface="HGS創英角ｺﾞｼｯｸUB"/>
              </a:rPr>
              <a:t>９６，５９０</a:t>
            </a:r>
            <a:r>
              <a:rPr sz="1600" dirty="0" err="1">
                <a:latin typeface="HG創英角ｺﾞｼｯｸUB" panose="020B0909000000000000" pitchFamily="49" charset="-128"/>
                <a:ea typeface="HG創英角ｺﾞｼｯｸUB" panose="020B0909000000000000" pitchFamily="49" charset="-128"/>
                <a:cs typeface="HGS創英角ｺﾞｼｯｸUB"/>
              </a:rPr>
              <a:t>千円</a:t>
            </a:r>
            <a:r>
              <a:rPr sz="1600" dirty="0">
                <a:latin typeface="HG創英角ｺﾞｼｯｸUB" panose="020B0909000000000000" pitchFamily="49" charset="-128"/>
                <a:ea typeface="HG創英角ｺﾞｼｯｸUB" panose="020B0909000000000000" pitchFamily="49" charset="-128"/>
                <a:cs typeface="HGS創英角ｺﾞｼｯｸUB"/>
              </a:rPr>
              <a:t>】</a:t>
            </a:r>
          </a:p>
        </p:txBody>
      </p:sp>
      <p:sp>
        <p:nvSpPr>
          <p:cNvPr id="46" name="テキスト ボックス 45"/>
          <p:cNvSpPr txBox="1"/>
          <p:nvPr/>
        </p:nvSpPr>
        <p:spPr>
          <a:xfrm>
            <a:off x="7972444" y="41270"/>
            <a:ext cx="1080000" cy="288000"/>
          </a:xfrm>
          <a:prstGeom prst="rect">
            <a:avLst/>
          </a:prstGeom>
          <a:noFill/>
          <a:ln>
            <a:solidFill>
              <a:schemeClr val="tx1"/>
            </a:solidFill>
          </a:ln>
        </p:spPr>
        <p:txBody>
          <a:bodyPr wrap="square" rtlCol="0" anchor="ctr">
            <a:spAutoFit/>
          </a:bodyPr>
          <a:lstStyle/>
          <a:p>
            <a:pPr algn="ctr"/>
            <a:r>
              <a:rPr kumimoji="1" lang="ja-JP" altLang="en-US" sz="1200" b="1" dirty="0">
                <a:latin typeface="+mn-ea"/>
              </a:rPr>
              <a:t>資料１－１</a:t>
            </a:r>
          </a:p>
        </p:txBody>
      </p:sp>
      <p:grpSp>
        <p:nvGrpSpPr>
          <p:cNvPr id="3" name="グループ化 2">
            <a:extLst>
              <a:ext uri="{FF2B5EF4-FFF2-40B4-BE49-F238E27FC236}">
                <a16:creationId xmlns:a16="http://schemas.microsoft.com/office/drawing/2014/main" id="{4253A42E-51FD-41A9-AEBD-1F8E4585CCED}"/>
              </a:ext>
            </a:extLst>
          </p:cNvPr>
          <p:cNvGrpSpPr/>
          <p:nvPr/>
        </p:nvGrpSpPr>
        <p:grpSpPr>
          <a:xfrm>
            <a:off x="277281" y="960894"/>
            <a:ext cx="2600753" cy="2440728"/>
            <a:chOff x="303209" y="960922"/>
            <a:chExt cx="2600753" cy="2440728"/>
          </a:xfrm>
        </p:grpSpPr>
        <p:grpSp>
          <p:nvGrpSpPr>
            <p:cNvPr id="6" name="グループ化 5">
              <a:extLst>
                <a:ext uri="{FF2B5EF4-FFF2-40B4-BE49-F238E27FC236}">
                  <a16:creationId xmlns:a16="http://schemas.microsoft.com/office/drawing/2014/main" id="{A62488B4-8B71-4F94-B779-B93A79ABEEEB}"/>
                </a:ext>
              </a:extLst>
            </p:cNvPr>
            <p:cNvGrpSpPr/>
            <p:nvPr/>
          </p:nvGrpSpPr>
          <p:grpSpPr>
            <a:xfrm>
              <a:off x="303209" y="960922"/>
              <a:ext cx="2600753" cy="2440728"/>
              <a:chOff x="249499" y="487456"/>
              <a:chExt cx="2600753" cy="2440728"/>
            </a:xfrm>
          </p:grpSpPr>
          <p:sp>
            <p:nvSpPr>
              <p:cNvPr id="147" name="object 109"/>
              <p:cNvSpPr/>
              <p:nvPr/>
            </p:nvSpPr>
            <p:spPr>
              <a:xfrm>
                <a:off x="299173" y="922621"/>
                <a:ext cx="2520000" cy="375849"/>
              </a:xfrm>
              <a:prstGeom prst="rect">
                <a:avLst/>
              </a:prstGeom>
              <a:blipFill>
                <a:blip r:embed="rId4" cstate="print"/>
                <a:stretch>
                  <a:fillRect/>
                </a:stretch>
              </a:blipFill>
            </p:spPr>
            <p:txBody>
              <a:bodyPr wrap="square" lIns="0" tIns="0" rIns="0" bIns="0" rtlCol="0"/>
              <a:lstStyle/>
              <a:p>
                <a:endParaRPr sz="1701"/>
              </a:p>
            </p:txBody>
          </p:sp>
          <p:sp>
            <p:nvSpPr>
              <p:cNvPr id="4" name="object 4"/>
              <p:cNvSpPr/>
              <p:nvPr/>
            </p:nvSpPr>
            <p:spPr>
              <a:xfrm>
                <a:off x="283999" y="507244"/>
                <a:ext cx="2520000" cy="2420940"/>
              </a:xfrm>
              <a:custGeom>
                <a:avLst/>
                <a:gdLst/>
                <a:ahLst/>
                <a:cxnLst/>
                <a:rect l="l" t="t" r="r" b="b"/>
                <a:pathLst>
                  <a:path w="3055620" h="4166870">
                    <a:moveTo>
                      <a:pt x="0" y="0"/>
                    </a:moveTo>
                    <a:lnTo>
                      <a:pt x="3055620" y="0"/>
                    </a:lnTo>
                    <a:lnTo>
                      <a:pt x="3055620" y="4166616"/>
                    </a:lnTo>
                    <a:lnTo>
                      <a:pt x="0" y="4166616"/>
                    </a:lnTo>
                    <a:lnTo>
                      <a:pt x="0" y="0"/>
                    </a:lnTo>
                    <a:close/>
                  </a:path>
                </a:pathLst>
              </a:custGeom>
              <a:ln w="9144">
                <a:solidFill>
                  <a:srgbClr val="7C5F9F"/>
                </a:solidFill>
              </a:ln>
            </p:spPr>
            <p:txBody>
              <a:bodyPr wrap="square" lIns="0" tIns="0" rIns="0" bIns="0" rtlCol="0"/>
              <a:lstStyle/>
              <a:p>
                <a:endParaRPr sz="1701"/>
              </a:p>
            </p:txBody>
          </p:sp>
          <p:sp>
            <p:nvSpPr>
              <p:cNvPr id="14" name="object 14"/>
              <p:cNvSpPr/>
              <p:nvPr/>
            </p:nvSpPr>
            <p:spPr>
              <a:xfrm>
                <a:off x="249499" y="487456"/>
                <a:ext cx="2600753" cy="575185"/>
              </a:xfrm>
              <a:prstGeom prst="rect">
                <a:avLst/>
              </a:prstGeom>
              <a:blipFill>
                <a:blip r:embed="rId5" cstate="print"/>
                <a:stretch>
                  <a:fillRect/>
                </a:stretch>
              </a:blipFill>
            </p:spPr>
            <p:txBody>
              <a:bodyPr wrap="square" lIns="0" tIns="0" rIns="0" bIns="0" rtlCol="0"/>
              <a:lstStyle/>
              <a:p>
                <a:endParaRPr sz="1701" dirty="0"/>
              </a:p>
            </p:txBody>
          </p:sp>
          <p:sp>
            <p:nvSpPr>
              <p:cNvPr id="89" name="object 89"/>
              <p:cNvSpPr txBox="1"/>
              <p:nvPr/>
            </p:nvSpPr>
            <p:spPr>
              <a:xfrm>
                <a:off x="291442" y="1393372"/>
                <a:ext cx="2520000" cy="1243223"/>
              </a:xfrm>
              <a:prstGeom prst="rect">
                <a:avLst/>
              </a:prstGeom>
            </p:spPr>
            <p:txBody>
              <a:bodyPr vert="horz" wrap="square" lIns="0" tIns="12000" rIns="0" bIns="0" rtlCol="0">
                <a:spAutoFit/>
              </a:bodyPr>
              <a:lstStyle/>
              <a:p>
                <a:pPr marL="600">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a:t>
                </a:r>
                <a:r>
                  <a:rPr sz="800" dirty="0" err="1">
                    <a:latin typeface="ＭＳ Ｐゴシック" panose="020B0600070205080204" pitchFamily="50" charset="-128"/>
                    <a:ea typeface="ＭＳ Ｐゴシック" panose="020B0600070205080204" pitchFamily="50" charset="-128"/>
                    <a:cs typeface="Meiryo UI"/>
                  </a:rPr>
                  <a:t>地域に</a:t>
                </a:r>
                <a:r>
                  <a:rPr sz="800" spc="-5" dirty="0" err="1">
                    <a:latin typeface="ＭＳ Ｐゴシック" panose="020B0600070205080204" pitchFamily="50" charset="-128"/>
                    <a:ea typeface="ＭＳ Ｐゴシック" panose="020B0600070205080204" pitchFamily="50" charset="-128"/>
                    <a:cs typeface="Meiryo UI"/>
                  </a:rPr>
                  <a:t>おける</a:t>
                </a:r>
                <a:r>
                  <a:rPr sz="800" dirty="0" err="1">
                    <a:latin typeface="ＭＳ Ｐゴシック" panose="020B0600070205080204" pitchFamily="50" charset="-128"/>
                    <a:ea typeface="ＭＳ Ｐゴシック" panose="020B0600070205080204" pitchFamily="50" charset="-128"/>
                    <a:cs typeface="Meiryo UI"/>
                  </a:rPr>
                  <a:t>外国人医療対策協議会設置</a:t>
                </a:r>
                <a:r>
                  <a:rPr sz="800" spc="5" dirty="0" err="1">
                    <a:latin typeface="ＭＳ Ｐゴシック" panose="020B0600070205080204" pitchFamily="50" charset="-128"/>
                    <a:ea typeface="ＭＳ Ｐゴシック" panose="020B0600070205080204" pitchFamily="50" charset="-128"/>
                    <a:cs typeface="Meiryo UI"/>
                  </a:rPr>
                  <a:t>・</a:t>
                </a:r>
                <a:r>
                  <a:rPr sz="800" dirty="0" err="1">
                    <a:latin typeface="ＭＳ Ｐゴシック" panose="020B0600070205080204" pitchFamily="50" charset="-128"/>
                    <a:ea typeface="ＭＳ Ｐゴシック" panose="020B0600070205080204" pitchFamily="50" charset="-128"/>
                    <a:cs typeface="Meiryo UI"/>
                  </a:rPr>
                  <a:t>運営</a:t>
                </a:r>
                <a:r>
                  <a:rPr lang="ja-JP" altLang="en-US" sz="800" dirty="0">
                    <a:latin typeface="ＭＳ Ｐゴシック" panose="020B0600070205080204" pitchFamily="50" charset="-128"/>
                    <a:ea typeface="ＭＳ Ｐゴシック" panose="020B0600070205080204" pitchFamily="50" charset="-128"/>
                    <a:cs typeface="Meiryo UI"/>
                  </a:rPr>
                  <a:t>事業</a:t>
                </a:r>
                <a:endParaRPr sz="800" dirty="0">
                  <a:latin typeface="ＭＳ Ｐゴシック" panose="020B0600070205080204" pitchFamily="50" charset="-128"/>
                  <a:ea typeface="ＭＳ Ｐゴシック" panose="020B0600070205080204" pitchFamily="50" charset="-128"/>
                  <a:cs typeface="Meiryo UI"/>
                </a:endParaRPr>
              </a:p>
              <a:p>
                <a:pPr>
                  <a:lnSpc>
                    <a:spcPct val="100000"/>
                  </a:lnSpc>
                </a:pPr>
                <a:endParaRPr lang="en-US" sz="800" dirty="0">
                  <a:latin typeface="ＭＳ Ｐゴシック" panose="020B0600070205080204" pitchFamily="50" charset="-128"/>
                  <a:ea typeface="ＭＳ Ｐゴシック" panose="020B0600070205080204" pitchFamily="50" charset="-128"/>
                  <a:cs typeface="Meiryo UI"/>
                </a:endParaRPr>
              </a:p>
              <a:p>
                <a:pPr>
                  <a:lnSpc>
                    <a:spcPct val="100000"/>
                  </a:lnSpc>
                </a:pPr>
                <a:r>
                  <a:rPr lang="en-US" sz="800" dirty="0">
                    <a:latin typeface="ＭＳ Ｐゴシック" panose="020B0600070205080204" pitchFamily="50" charset="-128"/>
                    <a:ea typeface="ＭＳ Ｐゴシック" panose="020B0600070205080204" pitchFamily="50" charset="-128"/>
                    <a:cs typeface="Meiryo UI"/>
                  </a:rPr>
                  <a:t> </a:t>
                </a:r>
                <a:r>
                  <a:rPr lang="ja-JP" altLang="en-US" sz="800" dirty="0">
                    <a:latin typeface="ＭＳ Ｐゴシック" panose="020B0600070205080204" pitchFamily="50" charset="-128"/>
                    <a:ea typeface="ＭＳ Ｐゴシック" panose="020B0600070205080204" pitchFamily="50" charset="-128"/>
                    <a:cs typeface="Meiryo UI"/>
                  </a:rPr>
                  <a:t>　・令和７年度第１回大阪府外国人医療対策会議</a:t>
                </a:r>
                <a:endParaRPr lang="en-US" altLang="ja-JP" sz="800" dirty="0">
                  <a:latin typeface="ＭＳ Ｐゴシック" panose="020B0600070205080204" pitchFamily="50" charset="-128"/>
                  <a:ea typeface="ＭＳ Ｐゴシック" panose="020B0600070205080204" pitchFamily="50" charset="-128"/>
                  <a:cs typeface="Meiryo UI"/>
                </a:endParaRPr>
              </a:p>
              <a:p>
                <a:pPr>
                  <a:lnSpc>
                    <a:spcPct val="100000"/>
                  </a:lnSpc>
                </a:pPr>
                <a:r>
                  <a:rPr lang="ja-JP" altLang="en-US" sz="800" dirty="0">
                    <a:latin typeface="ＭＳ Ｐゴシック" panose="020B0600070205080204" pitchFamily="50" charset="-128"/>
                    <a:ea typeface="ＭＳ Ｐゴシック" panose="020B0600070205080204" pitchFamily="50" charset="-128"/>
                    <a:cs typeface="Meiryo UI"/>
                  </a:rPr>
                  <a:t>　 　の開催（令和７年９月</a:t>
                </a:r>
                <a:r>
                  <a:rPr lang="en-US" altLang="ja-JP" sz="800" dirty="0">
                    <a:latin typeface="ＭＳ Ｐゴシック" panose="020B0600070205080204" pitchFamily="50" charset="-128"/>
                    <a:ea typeface="ＭＳ Ｐゴシック" panose="020B0600070205080204" pitchFamily="50" charset="-128"/>
                    <a:cs typeface="Meiryo UI"/>
                  </a:rPr>
                  <a:t>10</a:t>
                </a:r>
                <a:r>
                  <a:rPr lang="ja-JP" altLang="en-US" sz="800" dirty="0">
                    <a:latin typeface="ＭＳ Ｐゴシック" panose="020B0600070205080204" pitchFamily="50" charset="-128"/>
                    <a:ea typeface="ＭＳ Ｐゴシック" panose="020B0600070205080204" pitchFamily="50" charset="-128"/>
                    <a:cs typeface="Meiryo UI"/>
                  </a:rPr>
                  <a:t>日）</a:t>
                </a:r>
                <a:endParaRPr lang="en-US" altLang="ja-JP" sz="800" dirty="0">
                  <a:latin typeface="ＭＳ Ｐゴシック" panose="020B0600070205080204" pitchFamily="50" charset="-128"/>
                  <a:ea typeface="ＭＳ Ｐゴシック" panose="020B0600070205080204" pitchFamily="50" charset="-128"/>
                  <a:cs typeface="Meiryo UI"/>
                </a:endParaRPr>
              </a:p>
              <a:p>
                <a:pPr>
                  <a:lnSpc>
                    <a:spcPct val="100000"/>
                  </a:lnSpc>
                </a:pPr>
                <a:r>
                  <a:rPr lang="en-US" altLang="ja-JP" sz="800" dirty="0">
                    <a:latin typeface="ＭＳ Ｐゴシック" panose="020B0600070205080204" pitchFamily="50" charset="-128"/>
                    <a:cs typeface="Meiryo UI"/>
                  </a:rPr>
                  <a:t> </a:t>
                </a:r>
                <a:r>
                  <a:rPr lang="ja-JP" altLang="en-US" sz="800" dirty="0">
                    <a:latin typeface="ＭＳ Ｐゴシック" panose="020B0600070205080204" pitchFamily="50" charset="-128"/>
                    <a:cs typeface="Meiryo UI"/>
                  </a:rPr>
                  <a:t>　・令和７年度第２回大阪府外国人医療対策会議</a:t>
                </a:r>
                <a:endParaRPr lang="en-US" altLang="ja-JP" sz="800" dirty="0">
                  <a:latin typeface="ＭＳ Ｐゴシック" panose="020B0600070205080204" pitchFamily="50" charset="-128"/>
                  <a:cs typeface="Meiryo UI"/>
                </a:endParaRPr>
              </a:p>
              <a:p>
                <a:pPr>
                  <a:lnSpc>
                    <a:spcPct val="100000"/>
                  </a:lnSpc>
                </a:pPr>
                <a:r>
                  <a:rPr lang="en-US" altLang="ja-JP" sz="800" dirty="0">
                    <a:latin typeface="ＭＳ Ｐゴシック" panose="020B0600070205080204" pitchFamily="50" charset="-128"/>
                    <a:cs typeface="Meiryo UI"/>
                  </a:rPr>
                  <a:t>   </a:t>
                </a:r>
                <a:r>
                  <a:rPr lang="ja-JP" altLang="en-US" sz="800" dirty="0">
                    <a:latin typeface="ＭＳ Ｐゴシック" panose="020B0600070205080204" pitchFamily="50" charset="-128"/>
                    <a:cs typeface="Meiryo UI"/>
                  </a:rPr>
                  <a:t>　の開催（令和８年３月</a:t>
                </a:r>
                <a:r>
                  <a:rPr lang="en-US" altLang="ja-JP" sz="800" dirty="0">
                    <a:latin typeface="ＭＳ Ｐゴシック" panose="020B0600070205080204" pitchFamily="50" charset="-128"/>
                    <a:cs typeface="Meiryo UI"/>
                  </a:rPr>
                  <a:t>17</a:t>
                </a:r>
                <a:r>
                  <a:rPr lang="ja-JP" altLang="en-US" sz="800" dirty="0">
                    <a:latin typeface="ＭＳ Ｐゴシック" panose="020B0600070205080204" pitchFamily="50" charset="-128"/>
                    <a:cs typeface="Meiryo UI"/>
                  </a:rPr>
                  <a:t>日）</a:t>
                </a:r>
                <a:endParaRPr lang="en-US" altLang="ja-JP" sz="800" dirty="0">
                  <a:latin typeface="ＭＳ Ｐゴシック" panose="020B0600070205080204" pitchFamily="50" charset="-128"/>
                  <a:cs typeface="Meiryo UI"/>
                </a:endParaRPr>
              </a:p>
              <a:p>
                <a:pPr>
                  <a:lnSpc>
                    <a:spcPct val="100000"/>
                  </a:lnSpc>
                </a:pPr>
                <a:r>
                  <a:rPr lang="en-US" altLang="ja-JP" sz="800" dirty="0">
                    <a:latin typeface="ＭＳ Ｐゴシック" panose="020B0600070205080204" pitchFamily="50" charset="-128"/>
                    <a:cs typeface="Meiryo UI"/>
                  </a:rPr>
                  <a:t> </a:t>
                </a:r>
                <a:r>
                  <a:rPr lang="en-US" sz="800" dirty="0">
                    <a:latin typeface="ＭＳ Ｐゴシック" panose="020B0600070205080204" pitchFamily="50" charset="-128"/>
                    <a:ea typeface="ＭＳ Ｐゴシック" panose="020B0600070205080204" pitchFamily="50" charset="-128"/>
                    <a:cs typeface="Meiryo UI"/>
                  </a:rPr>
                  <a:t> </a:t>
                </a:r>
              </a:p>
              <a:p>
                <a:pPr>
                  <a:lnSpc>
                    <a:spcPct val="100000"/>
                  </a:lnSpc>
                </a:pPr>
                <a:r>
                  <a:rPr lang="ja-JP" altLang="en-US" sz="800" dirty="0">
                    <a:latin typeface="ＭＳ Ｐゴシック" panose="020B0600070205080204" pitchFamily="50" charset="-128"/>
                    <a:ea typeface="ＭＳ Ｐゴシック" panose="020B0600070205080204" pitchFamily="50" charset="-128"/>
                    <a:cs typeface="Meiryo UI"/>
                  </a:rPr>
                  <a:t>　</a:t>
                </a:r>
                <a:r>
                  <a:rPr sz="800" dirty="0" err="1">
                    <a:latin typeface="ＭＳ Ｐゴシック" panose="020B0600070205080204" pitchFamily="50" charset="-128"/>
                    <a:ea typeface="ＭＳ Ｐゴシック" panose="020B0600070205080204" pitchFamily="50" charset="-128"/>
                    <a:cs typeface="Meiryo UI"/>
                  </a:rPr>
                  <a:t>拠点</a:t>
                </a:r>
                <a:r>
                  <a:rPr sz="800" spc="5" dirty="0" err="1">
                    <a:latin typeface="ＭＳ Ｐゴシック" panose="020B0600070205080204" pitchFamily="50" charset="-128"/>
                    <a:ea typeface="ＭＳ Ｐゴシック" panose="020B0600070205080204" pitchFamily="50" charset="-128"/>
                    <a:cs typeface="Meiryo UI"/>
                  </a:rPr>
                  <a:t>・</a:t>
                </a:r>
                <a:r>
                  <a:rPr sz="800" dirty="0" err="1">
                    <a:latin typeface="ＭＳ Ｐゴシック" panose="020B0600070205080204" pitchFamily="50" charset="-128"/>
                    <a:ea typeface="ＭＳ Ｐゴシック" panose="020B0600070205080204" pitchFamily="50" charset="-128"/>
                    <a:cs typeface="Meiryo UI"/>
                  </a:rPr>
                  <a:t>地域拠点医療機関連絡調整会議設置</a:t>
                </a:r>
                <a:r>
                  <a:rPr sz="800" spc="5" dirty="0" err="1">
                    <a:latin typeface="ＭＳ Ｐゴシック" panose="020B0600070205080204" pitchFamily="50" charset="-128"/>
                    <a:ea typeface="ＭＳ Ｐゴシック" panose="020B0600070205080204" pitchFamily="50" charset="-128"/>
                    <a:cs typeface="Meiryo UI"/>
                  </a:rPr>
                  <a:t>・</a:t>
                </a:r>
                <a:r>
                  <a:rPr sz="800" dirty="0" err="1">
                    <a:latin typeface="ＭＳ Ｐゴシック" panose="020B0600070205080204" pitchFamily="50" charset="-128"/>
                    <a:ea typeface="ＭＳ Ｐゴシック" panose="020B0600070205080204" pitchFamily="50" charset="-128"/>
                    <a:cs typeface="Meiryo UI"/>
                  </a:rPr>
                  <a:t>運営</a:t>
                </a:r>
                <a:r>
                  <a:rPr lang="ja-JP" altLang="en-US" sz="800" dirty="0">
                    <a:latin typeface="ＭＳ Ｐゴシック" panose="020B0600070205080204" pitchFamily="50" charset="-128"/>
                    <a:ea typeface="ＭＳ Ｐゴシック" panose="020B0600070205080204" pitchFamily="50" charset="-128"/>
                    <a:cs typeface="Meiryo UI"/>
                  </a:rPr>
                  <a:t>事業</a:t>
                </a:r>
                <a:endParaRPr lang="en-US" sz="800" dirty="0">
                  <a:latin typeface="ＭＳ Ｐゴシック" panose="020B0600070205080204" pitchFamily="50" charset="-128"/>
                  <a:ea typeface="ＭＳ Ｐゴシック" panose="020B0600070205080204" pitchFamily="50" charset="-128"/>
                  <a:cs typeface="Meiryo UI"/>
                </a:endParaRPr>
              </a:p>
              <a:p>
                <a:pPr>
                  <a:lnSpc>
                    <a:spcPct val="100000"/>
                  </a:lnSpc>
                </a:pPr>
                <a:r>
                  <a:rPr lang="ja-JP" altLang="en-US" sz="800" spc="5" dirty="0">
                    <a:latin typeface="ＭＳ Ｐゴシック" panose="020B0600070205080204" pitchFamily="50" charset="-128"/>
                    <a:ea typeface="ＭＳ Ｐゴシック" panose="020B0600070205080204" pitchFamily="50" charset="-128"/>
                    <a:cs typeface="Meiryo UI"/>
                  </a:rPr>
                  <a:t>　・大阪府外国人患者受入れ拠点医療機関連絡調整</a:t>
                </a:r>
                <a:endParaRPr lang="en-US" altLang="ja-JP" sz="800" spc="5" dirty="0">
                  <a:latin typeface="ＭＳ Ｐゴシック" panose="020B0600070205080204" pitchFamily="50" charset="-128"/>
                  <a:ea typeface="ＭＳ Ｐゴシック" panose="020B0600070205080204" pitchFamily="50" charset="-128"/>
                  <a:cs typeface="Meiryo UI"/>
                </a:endParaRPr>
              </a:p>
              <a:p>
                <a:pPr marL="143403" marR="13799" indent="-72601" algn="just"/>
                <a:r>
                  <a:rPr lang="ja-JP" altLang="en-US" sz="800" spc="5" dirty="0">
                    <a:latin typeface="ＭＳ Ｐゴシック" panose="020B0600070205080204" pitchFamily="50" charset="-128"/>
                    <a:ea typeface="ＭＳ Ｐゴシック" panose="020B0600070205080204" pitchFamily="50" charset="-128"/>
                    <a:cs typeface="Meiryo UI"/>
                  </a:rPr>
                  <a:t>　会議の開催（令和７年６月</a:t>
                </a:r>
                <a:r>
                  <a:rPr lang="en-US" altLang="ja-JP" sz="800" spc="5" dirty="0">
                    <a:latin typeface="ＭＳ Ｐゴシック" panose="020B0600070205080204" pitchFamily="50" charset="-128"/>
                    <a:ea typeface="ＭＳ Ｐゴシック" panose="020B0600070205080204" pitchFamily="50" charset="-128"/>
                    <a:cs typeface="Meiryo UI"/>
                  </a:rPr>
                  <a:t>24</a:t>
                </a:r>
                <a:r>
                  <a:rPr lang="ja-JP" altLang="en-US" sz="800" spc="5" dirty="0">
                    <a:latin typeface="ＭＳ Ｐゴシック" panose="020B0600070205080204" pitchFamily="50" charset="-128"/>
                    <a:ea typeface="ＭＳ Ｐゴシック" panose="020B0600070205080204" pitchFamily="50" charset="-128"/>
                    <a:cs typeface="Meiryo UI"/>
                  </a:rPr>
                  <a:t>日）</a:t>
                </a:r>
                <a:endParaRPr sz="800" dirty="0">
                  <a:latin typeface="ＭＳ Ｐゴシック" panose="020B0600070205080204" pitchFamily="50" charset="-128"/>
                  <a:ea typeface="ＭＳ Ｐゴシック" panose="020B0600070205080204" pitchFamily="50" charset="-128"/>
                  <a:cs typeface="Meiryo UI"/>
                </a:endParaRPr>
              </a:p>
            </p:txBody>
          </p:sp>
        </p:grpSp>
        <p:sp>
          <p:nvSpPr>
            <p:cNvPr id="50" name="object 50"/>
            <p:cNvSpPr txBox="1"/>
            <p:nvPr/>
          </p:nvSpPr>
          <p:spPr>
            <a:xfrm>
              <a:off x="337709" y="1462813"/>
              <a:ext cx="2520000" cy="273727"/>
            </a:xfrm>
            <a:prstGeom prst="rect">
              <a:avLst/>
            </a:prstGeom>
          </p:spPr>
          <p:txBody>
            <a:bodyPr vert="horz" wrap="square" lIns="0" tIns="12000" rIns="0" bIns="0" rtlCol="0">
              <a:spAutoFit/>
            </a:bodyPr>
            <a:lstStyle/>
            <a:p>
              <a:pPr marL="16200" algn="ctr">
                <a:spcBef>
                  <a:spcPts val="94"/>
                </a:spcBef>
              </a:pPr>
              <a:r>
                <a:rPr sz="850" b="1" dirty="0">
                  <a:latin typeface="+mn-ea"/>
                  <a:cs typeface="Meiryo UI"/>
                </a:rPr>
                <a:t>地域</a:t>
              </a:r>
              <a:r>
                <a:rPr sz="850" b="1" spc="-5" dirty="0">
                  <a:latin typeface="+mn-ea"/>
                  <a:cs typeface="Meiryo UI"/>
                </a:rPr>
                <a:t>に</a:t>
              </a:r>
              <a:r>
                <a:rPr sz="850" b="1" dirty="0">
                  <a:latin typeface="+mn-ea"/>
                  <a:cs typeface="Meiryo UI"/>
                </a:rPr>
                <a:t>お</a:t>
              </a:r>
              <a:r>
                <a:rPr sz="850" b="1" spc="-5" dirty="0">
                  <a:latin typeface="+mn-ea"/>
                  <a:cs typeface="Meiryo UI"/>
                </a:rPr>
                <a:t>ける</a:t>
              </a:r>
              <a:r>
                <a:rPr sz="850" b="1" dirty="0">
                  <a:latin typeface="+mn-ea"/>
                  <a:cs typeface="Meiryo UI"/>
                </a:rPr>
                <a:t>外国人医療対策協議会設置等事業</a:t>
              </a:r>
              <a:endParaRPr sz="850" dirty="0">
                <a:latin typeface="+mn-ea"/>
                <a:cs typeface="Meiryo UI"/>
              </a:endParaRPr>
            </a:p>
            <a:p>
              <a:pPr marL="18000" algn="ctr"/>
              <a:r>
                <a:rPr lang="ja-JP" altLang="en-US" sz="850" u="sng" dirty="0">
                  <a:uFill>
                    <a:solidFill>
                      <a:srgbClr val="000000"/>
                    </a:solidFill>
                  </a:uFill>
                  <a:latin typeface="+mn-ea"/>
                  <a:cs typeface="Meiryo UI"/>
                </a:rPr>
                <a:t>予算</a:t>
              </a:r>
              <a:r>
                <a:rPr sz="850" u="sng" dirty="0">
                  <a:uFill>
                    <a:solidFill>
                      <a:srgbClr val="000000"/>
                    </a:solidFill>
                  </a:uFill>
                  <a:latin typeface="+mn-ea"/>
                  <a:cs typeface="Meiryo UI"/>
                </a:rPr>
                <a:t>：</a:t>
              </a:r>
              <a:r>
                <a:rPr lang="en-US" sz="850" u="sng" dirty="0">
                  <a:uFill>
                    <a:solidFill>
                      <a:srgbClr val="000000"/>
                    </a:solidFill>
                  </a:uFill>
                  <a:latin typeface="+mn-ea"/>
                  <a:cs typeface="Meiryo UI"/>
                </a:rPr>
                <a:t>371</a:t>
              </a:r>
              <a:r>
                <a:rPr lang="ja-JP" altLang="en-US" sz="850" u="sng" dirty="0">
                  <a:uFill>
                    <a:solidFill>
                      <a:srgbClr val="000000"/>
                    </a:solidFill>
                  </a:uFill>
                  <a:latin typeface="+mn-ea"/>
                  <a:cs typeface="Meiryo UI"/>
                </a:rPr>
                <a:t>千円</a:t>
              </a:r>
              <a:endParaRPr sz="850" dirty="0">
                <a:latin typeface="+mn-ea"/>
                <a:cs typeface="Meiryo UI"/>
              </a:endParaRPr>
            </a:p>
          </p:txBody>
        </p:sp>
      </p:grpSp>
      <p:sp>
        <p:nvSpPr>
          <p:cNvPr id="49" name="object 77">
            <a:extLst>
              <a:ext uri="{FF2B5EF4-FFF2-40B4-BE49-F238E27FC236}">
                <a16:creationId xmlns:a16="http://schemas.microsoft.com/office/drawing/2014/main" id="{B807BE09-3E68-433E-B883-68939DEE9EF4}"/>
              </a:ext>
            </a:extLst>
          </p:cNvPr>
          <p:cNvSpPr txBox="1"/>
          <p:nvPr/>
        </p:nvSpPr>
        <p:spPr>
          <a:xfrm>
            <a:off x="4482704" y="4391776"/>
            <a:ext cx="4327587" cy="3079624"/>
          </a:xfrm>
          <a:prstGeom prst="rect">
            <a:avLst/>
          </a:prstGeom>
        </p:spPr>
        <p:txBody>
          <a:bodyPr vert="horz" wrap="square" lIns="0" tIns="12000" rIns="0" bIns="0" rtlCol="0">
            <a:spAutoFit/>
          </a:bodyPr>
          <a:lstStyle/>
          <a:p>
            <a:pPr marL="12000" marR="4800" indent="72001">
              <a:spcBef>
                <a:spcPts val="94"/>
              </a:spcBef>
            </a:pPr>
            <a:r>
              <a:rPr lang="ja-JP" altLang="en-US" sz="800" dirty="0">
                <a:latin typeface="ＭＳ Ｐゴシック" panose="020B0600070205080204" pitchFamily="50" charset="-128"/>
                <a:cs typeface="Meiryo UI"/>
              </a:rPr>
              <a:t>①　医療機関や来阪外国人等を対象に医療情報等の発信を目的とした多言語情報ポータルサイト</a:t>
            </a:r>
            <a:endParaRPr lang="en-US" altLang="ja-JP" sz="800" dirty="0">
              <a:latin typeface="ＭＳ Ｐゴシック" panose="020B0600070205080204" pitchFamily="50" charset="-128"/>
              <a:cs typeface="Meiryo UI"/>
            </a:endParaRPr>
          </a:p>
          <a:p>
            <a:pPr marL="12000" marR="4800" indent="72001">
              <a:spcBef>
                <a:spcPts val="94"/>
              </a:spcBef>
            </a:pPr>
            <a:r>
              <a:rPr lang="ja-JP" altLang="en-US" sz="800" dirty="0">
                <a:latin typeface="ＭＳ Ｐゴシック" panose="020B0600070205080204" pitchFamily="50" charset="-128"/>
                <a:cs typeface="Meiryo UI"/>
              </a:rPr>
              <a:t>　　　「おおさかメディカルネット </a:t>
            </a:r>
            <a:r>
              <a:rPr lang="en-US" altLang="ja-JP" sz="800" dirty="0">
                <a:latin typeface="ＭＳ Ｐゴシック" panose="020B0600070205080204" pitchFamily="50" charset="-128"/>
                <a:cs typeface="Meiryo UI"/>
              </a:rPr>
              <a:t>for Foreigners</a:t>
            </a:r>
            <a:r>
              <a:rPr lang="ja-JP" altLang="en-US" sz="800" dirty="0">
                <a:latin typeface="ＭＳ Ｐゴシック" panose="020B0600070205080204" pitchFamily="50" charset="-128"/>
                <a:cs typeface="Meiryo UI"/>
              </a:rPr>
              <a:t>」「おおさかメディカルネット 医療機関・</a:t>
            </a:r>
            <a:r>
              <a:rPr lang="en-US" altLang="ja-JP" sz="800" dirty="0">
                <a:latin typeface="ＭＳ Ｐゴシック" panose="020B0600070205080204" pitchFamily="50" charset="-128"/>
                <a:cs typeface="Meiryo UI"/>
              </a:rPr>
              <a:t> </a:t>
            </a:r>
            <a:r>
              <a:rPr lang="ja-JP" altLang="en-US" sz="800" dirty="0">
                <a:latin typeface="ＭＳ Ｐゴシック" panose="020B0600070205080204" pitchFamily="50" charset="-128"/>
                <a:cs typeface="Meiryo UI"/>
              </a:rPr>
              <a:t>薬局向け外国</a:t>
            </a:r>
            <a:endParaRPr lang="en-US" altLang="ja-JP" sz="800" dirty="0">
              <a:latin typeface="ＭＳ Ｐゴシック" panose="020B0600070205080204" pitchFamily="50" charset="-128"/>
              <a:cs typeface="Meiryo UI"/>
            </a:endParaRPr>
          </a:p>
          <a:p>
            <a:pPr marL="12000" marR="4800" indent="72001">
              <a:spcBef>
                <a:spcPts val="94"/>
              </a:spcBef>
            </a:pPr>
            <a:r>
              <a:rPr lang="ja-JP" altLang="en-US" sz="800" dirty="0">
                <a:latin typeface="ＭＳ Ｐゴシック" panose="020B0600070205080204" pitchFamily="50" charset="-128"/>
                <a:cs typeface="Meiryo UI"/>
              </a:rPr>
              <a:t>　　　人患者受入れ支援サイト」</a:t>
            </a:r>
            <a:r>
              <a:rPr lang="ja-JP" altLang="en-US" sz="800" dirty="0">
                <a:latin typeface="ＭＳ Ｐゴシック" panose="020B0600070205080204" pitchFamily="50" charset="-128"/>
                <a:ea typeface="ＭＳ Ｐゴシック" panose="020B0600070205080204" pitchFamily="50" charset="-128"/>
                <a:cs typeface="Meiryo UI"/>
              </a:rPr>
              <a:t>について、以下の改修を実施</a:t>
            </a:r>
            <a:endParaRPr lang="en-US" altLang="ja-JP" sz="80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endParaRPr lang="en-US" altLang="ja-JP" sz="30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・サイト内メニューの見直し</a:t>
            </a:r>
            <a:endParaRPr lang="en-US" altLang="ja-JP" sz="80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・令和７年度外国人患者受入れ研修の</a:t>
            </a:r>
            <a:r>
              <a:rPr lang="en-US" altLang="ja-JP" sz="800" dirty="0">
                <a:latin typeface="ＭＳ Ｐゴシック" panose="020B0600070205080204" pitchFamily="50" charset="-128"/>
                <a:ea typeface="ＭＳ Ｐゴシック" panose="020B0600070205080204" pitchFamily="50" charset="-128"/>
                <a:cs typeface="Meiryo UI"/>
              </a:rPr>
              <a:t>e</a:t>
            </a:r>
            <a:r>
              <a:rPr lang="ja-JP" altLang="en-US" sz="800" dirty="0">
                <a:latin typeface="ＭＳ Ｐゴシック" panose="020B0600070205080204" pitchFamily="50" charset="-128"/>
                <a:ea typeface="ＭＳ Ｐゴシック" panose="020B0600070205080204" pitchFamily="50" charset="-128"/>
                <a:cs typeface="Meiryo UI"/>
              </a:rPr>
              <a:t>ラーニング動画を医療機関・薬局向けサイトに掲載</a:t>
            </a:r>
            <a:endParaRPr lang="en-US" altLang="ja-JP" sz="80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・リンク先サイトの更新　など</a:t>
            </a:r>
            <a:endParaRPr lang="en-US" altLang="ja-JP" sz="80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endParaRPr lang="en-US" altLang="ja-JP" sz="30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② 「おおさかメディカルネット </a:t>
            </a:r>
            <a:r>
              <a:rPr lang="en-US" altLang="ja-JP" sz="800" dirty="0">
                <a:latin typeface="ＭＳ Ｐゴシック" panose="020B0600070205080204" pitchFamily="50" charset="-128"/>
                <a:ea typeface="ＭＳ Ｐゴシック" panose="020B0600070205080204" pitchFamily="50" charset="-128"/>
                <a:cs typeface="Meiryo UI"/>
              </a:rPr>
              <a:t>for Foreigners</a:t>
            </a:r>
            <a:r>
              <a:rPr lang="ja-JP" altLang="en-US" sz="800" dirty="0">
                <a:latin typeface="ＭＳ Ｐゴシック" panose="020B0600070205080204" pitchFamily="50" charset="-128"/>
                <a:ea typeface="ＭＳ Ｐゴシック" panose="020B0600070205080204" pitchFamily="50" charset="-128"/>
                <a:cs typeface="Meiryo UI"/>
              </a:rPr>
              <a:t>」の周知資材作成</a:t>
            </a:r>
            <a:endParaRPr lang="en-US" altLang="ja-JP" sz="80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・周知資材を作成（御堂筋イルミネーション）</a:t>
            </a:r>
            <a:endParaRPr lang="en-US" altLang="ja-JP" sz="80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・令和６年度に引き続き、以下の関係機関</a:t>
            </a:r>
            <a:endParaRPr lang="en-US" altLang="ja-JP" sz="80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及び施設に配架</a:t>
            </a:r>
            <a:endParaRPr lang="en-US" altLang="ja-JP" sz="80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①観光案内所（梅田・新大阪・難波）</a:t>
            </a:r>
            <a:endParaRPr lang="en-US" altLang="ja-JP" sz="80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②関空内インフォメーションセンター</a:t>
            </a:r>
            <a:endParaRPr lang="en-US" altLang="ja-JP" sz="80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③関西空港駅チケットカウンター</a:t>
            </a:r>
            <a:endParaRPr lang="en-US" altLang="ja-JP" sz="80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④府内宿泊施設　など</a:t>
            </a:r>
            <a:endParaRPr lang="en-US" altLang="ja-JP" sz="80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endParaRPr lang="en-US" altLang="ja-JP" sz="800" dirty="0">
              <a:solidFill>
                <a:srgbClr val="FF0000"/>
              </a:solidFill>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endParaRPr lang="en-US" altLang="ja-JP" sz="800" dirty="0">
              <a:solidFill>
                <a:srgbClr val="FF0000"/>
              </a:solidFill>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endParaRPr lang="en-US" altLang="ja-JP" sz="800" dirty="0">
              <a:solidFill>
                <a:srgbClr val="FF0000"/>
              </a:solidFill>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endParaRPr lang="en-US" altLang="ja-JP" sz="800" dirty="0">
              <a:solidFill>
                <a:srgbClr val="FF0000"/>
              </a:solidFill>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endParaRPr lang="en-US" altLang="ja-JP" sz="800" dirty="0">
              <a:solidFill>
                <a:srgbClr val="FF0000"/>
              </a:solidFill>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endParaRPr lang="en-US" altLang="ja-JP" sz="800" dirty="0">
              <a:solidFill>
                <a:srgbClr val="FF0000"/>
              </a:solidFill>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endParaRPr lang="en-US" altLang="ja-JP" sz="800" dirty="0">
              <a:solidFill>
                <a:srgbClr val="FF0000"/>
              </a:solidFill>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endParaRPr lang="en-US" altLang="ja-JP" sz="800" dirty="0">
              <a:solidFill>
                <a:srgbClr val="FF0000"/>
              </a:solidFill>
              <a:latin typeface="ＭＳ Ｐゴシック" panose="020B0600070205080204" pitchFamily="50" charset="-128"/>
              <a:ea typeface="ＭＳ Ｐゴシック" panose="020B0600070205080204" pitchFamily="50" charset="-128"/>
              <a:cs typeface="Meiryo UI"/>
            </a:endParaRPr>
          </a:p>
        </p:txBody>
      </p:sp>
      <p:grpSp>
        <p:nvGrpSpPr>
          <p:cNvPr id="52" name="グループ化 51">
            <a:extLst>
              <a:ext uri="{FF2B5EF4-FFF2-40B4-BE49-F238E27FC236}">
                <a16:creationId xmlns:a16="http://schemas.microsoft.com/office/drawing/2014/main" id="{E3A4D18E-68A6-4B20-A62D-2A0CB0F17648}"/>
              </a:ext>
            </a:extLst>
          </p:cNvPr>
          <p:cNvGrpSpPr/>
          <p:nvPr/>
        </p:nvGrpSpPr>
        <p:grpSpPr>
          <a:xfrm>
            <a:off x="2923715" y="958752"/>
            <a:ext cx="2600753" cy="2440728"/>
            <a:chOff x="303209" y="960922"/>
            <a:chExt cx="2600753" cy="2440728"/>
          </a:xfrm>
        </p:grpSpPr>
        <p:grpSp>
          <p:nvGrpSpPr>
            <p:cNvPr id="53" name="グループ化 52">
              <a:extLst>
                <a:ext uri="{FF2B5EF4-FFF2-40B4-BE49-F238E27FC236}">
                  <a16:creationId xmlns:a16="http://schemas.microsoft.com/office/drawing/2014/main" id="{5FE78016-4001-46C4-BFA2-FA8F191D800F}"/>
                </a:ext>
              </a:extLst>
            </p:cNvPr>
            <p:cNvGrpSpPr/>
            <p:nvPr/>
          </p:nvGrpSpPr>
          <p:grpSpPr>
            <a:xfrm>
              <a:off x="303209" y="960922"/>
              <a:ext cx="2600753" cy="2440728"/>
              <a:chOff x="249499" y="487456"/>
              <a:chExt cx="2600753" cy="2440728"/>
            </a:xfrm>
          </p:grpSpPr>
          <p:sp>
            <p:nvSpPr>
              <p:cNvPr id="55" name="object 109">
                <a:extLst>
                  <a:ext uri="{FF2B5EF4-FFF2-40B4-BE49-F238E27FC236}">
                    <a16:creationId xmlns:a16="http://schemas.microsoft.com/office/drawing/2014/main" id="{35595DBD-A725-4211-8830-3A3D54ACC12A}"/>
                  </a:ext>
                </a:extLst>
              </p:cNvPr>
              <p:cNvSpPr/>
              <p:nvPr/>
            </p:nvSpPr>
            <p:spPr>
              <a:xfrm>
                <a:off x="299173" y="922621"/>
                <a:ext cx="2520000" cy="375849"/>
              </a:xfrm>
              <a:prstGeom prst="rect">
                <a:avLst/>
              </a:prstGeom>
              <a:blipFill>
                <a:blip r:embed="rId4" cstate="print"/>
                <a:stretch>
                  <a:fillRect/>
                </a:stretch>
              </a:blipFill>
            </p:spPr>
            <p:txBody>
              <a:bodyPr wrap="square" lIns="0" tIns="0" rIns="0" bIns="0" rtlCol="0"/>
              <a:lstStyle/>
              <a:p>
                <a:endParaRPr sz="1701" dirty="0"/>
              </a:p>
            </p:txBody>
          </p:sp>
          <p:sp>
            <p:nvSpPr>
              <p:cNvPr id="56" name="object 4">
                <a:extLst>
                  <a:ext uri="{FF2B5EF4-FFF2-40B4-BE49-F238E27FC236}">
                    <a16:creationId xmlns:a16="http://schemas.microsoft.com/office/drawing/2014/main" id="{B236DC04-CFEB-435A-B4F8-7ED9441C52CB}"/>
                  </a:ext>
                </a:extLst>
              </p:cNvPr>
              <p:cNvSpPr/>
              <p:nvPr/>
            </p:nvSpPr>
            <p:spPr>
              <a:xfrm>
                <a:off x="283999" y="507244"/>
                <a:ext cx="2520000" cy="2420940"/>
              </a:xfrm>
              <a:custGeom>
                <a:avLst/>
                <a:gdLst/>
                <a:ahLst/>
                <a:cxnLst/>
                <a:rect l="l" t="t" r="r" b="b"/>
                <a:pathLst>
                  <a:path w="3055620" h="4166870">
                    <a:moveTo>
                      <a:pt x="0" y="0"/>
                    </a:moveTo>
                    <a:lnTo>
                      <a:pt x="3055620" y="0"/>
                    </a:lnTo>
                    <a:lnTo>
                      <a:pt x="3055620" y="4166616"/>
                    </a:lnTo>
                    <a:lnTo>
                      <a:pt x="0" y="4166616"/>
                    </a:lnTo>
                    <a:lnTo>
                      <a:pt x="0" y="0"/>
                    </a:lnTo>
                    <a:close/>
                  </a:path>
                </a:pathLst>
              </a:custGeom>
              <a:ln w="9144">
                <a:solidFill>
                  <a:srgbClr val="7C5F9F"/>
                </a:solidFill>
              </a:ln>
            </p:spPr>
            <p:txBody>
              <a:bodyPr wrap="square" lIns="0" tIns="0" rIns="0" bIns="0" rtlCol="0"/>
              <a:lstStyle/>
              <a:p>
                <a:endParaRPr sz="1701"/>
              </a:p>
            </p:txBody>
          </p:sp>
          <p:sp>
            <p:nvSpPr>
              <p:cNvPr id="57" name="object 14">
                <a:extLst>
                  <a:ext uri="{FF2B5EF4-FFF2-40B4-BE49-F238E27FC236}">
                    <a16:creationId xmlns:a16="http://schemas.microsoft.com/office/drawing/2014/main" id="{007064A6-5285-41CE-A38F-AC873F014D84}"/>
                  </a:ext>
                </a:extLst>
              </p:cNvPr>
              <p:cNvSpPr/>
              <p:nvPr/>
            </p:nvSpPr>
            <p:spPr>
              <a:xfrm>
                <a:off x="249499" y="487456"/>
                <a:ext cx="2600753" cy="575185"/>
              </a:xfrm>
              <a:prstGeom prst="rect">
                <a:avLst/>
              </a:prstGeom>
              <a:blipFill>
                <a:blip r:embed="rId5" cstate="print"/>
                <a:stretch>
                  <a:fillRect/>
                </a:stretch>
              </a:blipFill>
            </p:spPr>
            <p:txBody>
              <a:bodyPr wrap="square" lIns="0" tIns="0" rIns="0" bIns="0" rtlCol="0"/>
              <a:lstStyle/>
              <a:p>
                <a:endParaRPr sz="1701" dirty="0"/>
              </a:p>
            </p:txBody>
          </p:sp>
          <p:sp>
            <p:nvSpPr>
              <p:cNvPr id="58" name="object 15">
                <a:extLst>
                  <a:ext uri="{FF2B5EF4-FFF2-40B4-BE49-F238E27FC236}">
                    <a16:creationId xmlns:a16="http://schemas.microsoft.com/office/drawing/2014/main" id="{99134141-90F6-425B-B82D-9AABDE74F069}"/>
                  </a:ext>
                </a:extLst>
              </p:cNvPr>
              <p:cNvSpPr txBox="1"/>
              <p:nvPr/>
            </p:nvSpPr>
            <p:spPr>
              <a:xfrm>
                <a:off x="1086351" y="611414"/>
                <a:ext cx="936000" cy="216305"/>
              </a:xfrm>
              <a:prstGeom prst="rect">
                <a:avLst/>
              </a:prstGeom>
            </p:spPr>
            <p:txBody>
              <a:bodyPr vert="horz" wrap="square" lIns="0" tIns="12600" rIns="0" bIns="0" rtlCol="0">
                <a:spAutoFit/>
              </a:bodyPr>
              <a:lstStyle/>
              <a:p>
                <a:pPr marL="12000" algn="ctr">
                  <a:spcBef>
                    <a:spcPts val="99"/>
                  </a:spcBef>
                </a:pPr>
                <a:r>
                  <a:rPr lang="ja-JP" altLang="en-US" sz="1323" b="1" spc="9" dirty="0">
                    <a:solidFill>
                      <a:srgbClr val="FFFFFF"/>
                    </a:solidFill>
                    <a:latin typeface="+mn-ea"/>
                    <a:cs typeface="HGPｺﾞｼｯｸM"/>
                  </a:rPr>
                  <a:t>２</a:t>
                </a:r>
                <a:r>
                  <a:rPr sz="1323" b="1" spc="9" dirty="0">
                    <a:solidFill>
                      <a:srgbClr val="FFFFFF"/>
                    </a:solidFill>
                    <a:latin typeface="+mn-ea"/>
                    <a:cs typeface="HGPｺﾞｼｯｸM"/>
                  </a:rPr>
                  <a:t>．</a:t>
                </a:r>
                <a:r>
                  <a:rPr lang="ja-JP" altLang="en-US" sz="1323" b="1" spc="5" dirty="0">
                    <a:solidFill>
                      <a:srgbClr val="FFFFFF"/>
                    </a:solidFill>
                    <a:latin typeface="+mn-ea"/>
                    <a:cs typeface="HGPｺﾞｼｯｸM"/>
                  </a:rPr>
                  <a:t>実態把握</a:t>
                </a:r>
                <a:endParaRPr sz="1323" dirty="0">
                  <a:latin typeface="+mn-ea"/>
                  <a:cs typeface="HGPｺﾞｼｯｸM"/>
                </a:endParaRPr>
              </a:p>
            </p:txBody>
          </p:sp>
          <p:sp>
            <p:nvSpPr>
              <p:cNvPr id="59" name="object 89">
                <a:extLst>
                  <a:ext uri="{FF2B5EF4-FFF2-40B4-BE49-F238E27FC236}">
                    <a16:creationId xmlns:a16="http://schemas.microsoft.com/office/drawing/2014/main" id="{16FD4268-3D97-4581-B8EB-EF24220C328A}"/>
                  </a:ext>
                </a:extLst>
              </p:cNvPr>
              <p:cNvSpPr txBox="1"/>
              <p:nvPr/>
            </p:nvSpPr>
            <p:spPr>
              <a:xfrm>
                <a:off x="389173" y="1416875"/>
                <a:ext cx="2340000" cy="135228"/>
              </a:xfrm>
              <a:prstGeom prst="rect">
                <a:avLst/>
              </a:prstGeom>
            </p:spPr>
            <p:txBody>
              <a:bodyPr vert="horz" wrap="square" lIns="0" tIns="12000" rIns="0" bIns="0" rtlCol="0">
                <a:spAutoFit/>
              </a:bodyPr>
              <a:lstStyle/>
              <a:p>
                <a:pPr marL="600">
                  <a:spcBef>
                    <a:spcPts val="94"/>
                  </a:spcBef>
                </a:pPr>
                <a:endParaRPr sz="800" dirty="0">
                  <a:solidFill>
                    <a:srgbClr val="FF0000"/>
                  </a:solidFill>
                  <a:latin typeface="ＭＳ Ｐゴシック" panose="020B0600070205080204" pitchFamily="50" charset="-128"/>
                  <a:ea typeface="ＭＳ Ｐゴシック" panose="020B0600070205080204" pitchFamily="50" charset="-128"/>
                  <a:cs typeface="Meiryo UI"/>
                </a:endParaRPr>
              </a:p>
            </p:txBody>
          </p:sp>
        </p:grpSp>
        <p:sp>
          <p:nvSpPr>
            <p:cNvPr id="54" name="object 50">
              <a:extLst>
                <a:ext uri="{FF2B5EF4-FFF2-40B4-BE49-F238E27FC236}">
                  <a16:creationId xmlns:a16="http://schemas.microsoft.com/office/drawing/2014/main" id="{2D587641-77E1-4955-9B49-0EFDF4106688}"/>
                </a:ext>
              </a:extLst>
            </p:cNvPr>
            <p:cNvSpPr txBox="1"/>
            <p:nvPr/>
          </p:nvSpPr>
          <p:spPr>
            <a:xfrm>
              <a:off x="337709" y="1447315"/>
              <a:ext cx="2520000" cy="273727"/>
            </a:xfrm>
            <a:prstGeom prst="rect">
              <a:avLst/>
            </a:prstGeom>
          </p:spPr>
          <p:txBody>
            <a:bodyPr vert="horz" wrap="square" lIns="0" tIns="12000" rIns="0" bIns="0" rtlCol="0">
              <a:spAutoFit/>
            </a:bodyPr>
            <a:lstStyle/>
            <a:p>
              <a:pPr marL="16200" algn="ctr">
                <a:spcBef>
                  <a:spcPts val="94"/>
                </a:spcBef>
              </a:pPr>
              <a:r>
                <a:rPr lang="ja-JP" altLang="en-US" sz="850" b="1" dirty="0">
                  <a:latin typeface="+mn-ea"/>
                  <a:cs typeface="Meiryo UI"/>
                </a:rPr>
                <a:t>外国人患者受入れ体制実態調査事業</a:t>
              </a:r>
              <a:endParaRPr lang="ja-JP" altLang="en-US" sz="850" dirty="0">
                <a:latin typeface="+mn-ea"/>
                <a:cs typeface="Meiryo UI"/>
              </a:endParaRPr>
            </a:p>
            <a:p>
              <a:pPr marL="18000" algn="ctr"/>
              <a:r>
                <a:rPr lang="ja-JP" altLang="en-US" sz="850" u="sng" dirty="0">
                  <a:uFill>
                    <a:solidFill>
                      <a:srgbClr val="000000"/>
                    </a:solidFill>
                  </a:uFill>
                  <a:latin typeface="+mn-ea"/>
                  <a:cs typeface="Meiryo UI"/>
                </a:rPr>
                <a:t>予算：</a:t>
              </a:r>
              <a:r>
                <a:rPr lang="en-US" altLang="ja-JP" sz="850" u="sng" dirty="0">
                  <a:uFill>
                    <a:solidFill>
                      <a:srgbClr val="000000"/>
                    </a:solidFill>
                  </a:uFill>
                  <a:latin typeface="+mn-ea"/>
                  <a:cs typeface="Meiryo UI"/>
                </a:rPr>
                <a:t>902</a:t>
              </a:r>
              <a:r>
                <a:rPr lang="ja-JP" altLang="en-US" sz="850" u="sng" dirty="0">
                  <a:uFill>
                    <a:solidFill>
                      <a:srgbClr val="000000"/>
                    </a:solidFill>
                  </a:uFill>
                  <a:latin typeface="+mn-ea"/>
                  <a:cs typeface="Meiryo UI"/>
                </a:rPr>
                <a:t>千円</a:t>
              </a:r>
              <a:endParaRPr lang="ja-JP" altLang="en-US" sz="850" dirty="0">
                <a:latin typeface="+mn-ea"/>
                <a:cs typeface="Meiryo UI"/>
              </a:endParaRPr>
            </a:p>
          </p:txBody>
        </p:sp>
      </p:grpSp>
      <p:sp>
        <p:nvSpPr>
          <p:cNvPr id="65" name="テキスト ボックス 64">
            <a:extLst>
              <a:ext uri="{FF2B5EF4-FFF2-40B4-BE49-F238E27FC236}">
                <a16:creationId xmlns:a16="http://schemas.microsoft.com/office/drawing/2014/main" id="{C472BE15-A4F3-44C7-87D8-F30E4BBBC797}"/>
              </a:ext>
            </a:extLst>
          </p:cNvPr>
          <p:cNvSpPr txBox="1"/>
          <p:nvPr/>
        </p:nvSpPr>
        <p:spPr>
          <a:xfrm>
            <a:off x="2955002" y="1840127"/>
            <a:ext cx="2520000" cy="1354217"/>
          </a:xfrm>
          <a:prstGeom prst="rect">
            <a:avLst/>
          </a:prstGeom>
          <a:noFill/>
        </p:spPr>
        <p:txBody>
          <a:bodyPr wrap="square">
            <a:spAutoFit/>
          </a:bodyPr>
          <a:lstStyle/>
          <a:p>
            <a:r>
              <a:rPr lang="ja-JP" altLang="en-US" sz="800" dirty="0">
                <a:latin typeface="+mn-ea"/>
              </a:rPr>
              <a:t>外国人患者受入医療機関情報をとりまとめたリストの</a:t>
            </a:r>
            <a:endParaRPr lang="en-US" altLang="ja-JP" sz="800" dirty="0">
              <a:latin typeface="+mn-ea"/>
            </a:endParaRPr>
          </a:p>
          <a:p>
            <a:r>
              <a:rPr lang="ja-JP" altLang="en-US" sz="800" dirty="0">
                <a:latin typeface="+mn-ea"/>
              </a:rPr>
              <a:t>情報更新</a:t>
            </a:r>
          </a:p>
          <a:p>
            <a:endParaRPr lang="ja-JP" altLang="en-US" sz="500" dirty="0">
              <a:latin typeface="+mn-ea"/>
            </a:endParaRPr>
          </a:p>
          <a:p>
            <a:r>
              <a:rPr lang="ja-JP" altLang="en-US" sz="800" dirty="0">
                <a:latin typeface="+mn-ea"/>
              </a:rPr>
              <a:t>　ウェブ掲載医療機関：</a:t>
            </a:r>
            <a:r>
              <a:rPr lang="en-US" altLang="ja-JP" sz="800" dirty="0">
                <a:latin typeface="+mn-ea"/>
              </a:rPr>
              <a:t>332</a:t>
            </a:r>
            <a:r>
              <a:rPr lang="ja-JP" altLang="en-US" sz="800" dirty="0">
                <a:latin typeface="+mn-ea"/>
              </a:rPr>
              <a:t>医療機関</a:t>
            </a:r>
          </a:p>
          <a:p>
            <a:r>
              <a:rPr lang="ja-JP" altLang="en-US" sz="800" dirty="0">
                <a:latin typeface="+mn-ea"/>
              </a:rPr>
              <a:t>　　　　　　　　　　　　　　　（令和７年</a:t>
            </a:r>
            <a:r>
              <a:rPr lang="en-US" altLang="ja-JP" sz="800" dirty="0">
                <a:latin typeface="+mn-ea"/>
              </a:rPr>
              <a:t>12</a:t>
            </a:r>
            <a:r>
              <a:rPr lang="ja-JP" altLang="en-US" sz="800" dirty="0">
                <a:latin typeface="+mn-ea"/>
              </a:rPr>
              <a:t>月末現在）</a:t>
            </a:r>
          </a:p>
          <a:p>
            <a:endParaRPr lang="ja-JP" altLang="en-US" sz="500" dirty="0">
              <a:latin typeface="+mn-ea"/>
            </a:endParaRPr>
          </a:p>
          <a:p>
            <a:r>
              <a:rPr lang="ja-JP" altLang="en-US" sz="800" dirty="0">
                <a:latin typeface="+mn-ea"/>
              </a:rPr>
              <a:t>令和７年度大阪府外国人患者受入れ実態調査</a:t>
            </a:r>
          </a:p>
          <a:p>
            <a:r>
              <a:rPr lang="ja-JP" altLang="en-US" sz="800" dirty="0">
                <a:latin typeface="+mn-ea"/>
              </a:rPr>
              <a:t>・調査期間：</a:t>
            </a:r>
            <a:r>
              <a:rPr lang="en-US" altLang="ja-JP" sz="800" dirty="0">
                <a:latin typeface="+mn-ea"/>
              </a:rPr>
              <a:t>R7.12.19</a:t>
            </a:r>
            <a:r>
              <a:rPr lang="ja-JP" altLang="en-US" sz="800" dirty="0">
                <a:latin typeface="+mn-ea"/>
              </a:rPr>
              <a:t>～</a:t>
            </a:r>
            <a:r>
              <a:rPr lang="en-US" altLang="ja-JP" sz="800" dirty="0">
                <a:latin typeface="+mn-ea"/>
              </a:rPr>
              <a:t>R8.1.16</a:t>
            </a:r>
            <a:endParaRPr lang="ja-JP" altLang="en-US" sz="800" dirty="0">
              <a:latin typeface="+mn-ea"/>
            </a:endParaRPr>
          </a:p>
          <a:p>
            <a:r>
              <a:rPr lang="ja-JP" altLang="en-US" sz="800" dirty="0">
                <a:latin typeface="+mn-ea"/>
              </a:rPr>
              <a:t>・調査対象：大阪府内の全病院（</a:t>
            </a:r>
            <a:r>
              <a:rPr lang="en-US" altLang="ja-JP" sz="800" dirty="0">
                <a:latin typeface="+mn-ea"/>
              </a:rPr>
              <a:t>501</a:t>
            </a:r>
            <a:r>
              <a:rPr lang="ja-JP" altLang="en-US" sz="800" dirty="0">
                <a:latin typeface="+mn-ea"/>
              </a:rPr>
              <a:t>施設）</a:t>
            </a:r>
            <a:endParaRPr lang="en-US" altLang="ja-JP" sz="800" dirty="0">
              <a:latin typeface="+mn-ea"/>
            </a:endParaRPr>
          </a:p>
          <a:p>
            <a:r>
              <a:rPr lang="ja-JP" altLang="en-US" sz="800" dirty="0">
                <a:latin typeface="+mn-ea"/>
              </a:rPr>
              <a:t>　　　　　　　 大阪府内の外国人患者受入れ医療機関と</a:t>
            </a:r>
            <a:endParaRPr lang="en-US" altLang="ja-JP" sz="800" dirty="0">
              <a:latin typeface="+mn-ea"/>
            </a:endParaRPr>
          </a:p>
          <a:p>
            <a:r>
              <a:rPr lang="ja-JP" altLang="en-US" sz="800" dirty="0">
                <a:latin typeface="+mn-ea"/>
              </a:rPr>
              <a:t>　　　　　　　　して登録されている診療所（</a:t>
            </a:r>
            <a:r>
              <a:rPr lang="en-US" altLang="ja-JP" sz="800" dirty="0">
                <a:latin typeface="+mn-ea"/>
              </a:rPr>
              <a:t>267</a:t>
            </a:r>
            <a:r>
              <a:rPr lang="ja-JP" altLang="en-US" sz="800" dirty="0">
                <a:latin typeface="+mn-ea"/>
              </a:rPr>
              <a:t>施設）</a:t>
            </a:r>
            <a:endParaRPr lang="en-US" altLang="ja-JP" sz="800" dirty="0">
              <a:latin typeface="+mn-ea"/>
            </a:endParaRPr>
          </a:p>
        </p:txBody>
      </p:sp>
      <p:grpSp>
        <p:nvGrpSpPr>
          <p:cNvPr id="67" name="グループ化 66">
            <a:extLst>
              <a:ext uri="{FF2B5EF4-FFF2-40B4-BE49-F238E27FC236}">
                <a16:creationId xmlns:a16="http://schemas.microsoft.com/office/drawing/2014/main" id="{1DCE7B3A-D5DF-4430-B418-FEE7A1F608A9}"/>
              </a:ext>
            </a:extLst>
          </p:cNvPr>
          <p:cNvGrpSpPr/>
          <p:nvPr/>
        </p:nvGrpSpPr>
        <p:grpSpPr>
          <a:xfrm>
            <a:off x="5521305" y="958752"/>
            <a:ext cx="3346379" cy="2440728"/>
            <a:chOff x="249499" y="487456"/>
            <a:chExt cx="3346379" cy="2440728"/>
          </a:xfrm>
        </p:grpSpPr>
        <p:sp>
          <p:nvSpPr>
            <p:cNvPr id="69" name="object 109">
              <a:extLst>
                <a:ext uri="{FF2B5EF4-FFF2-40B4-BE49-F238E27FC236}">
                  <a16:creationId xmlns:a16="http://schemas.microsoft.com/office/drawing/2014/main" id="{26F6819D-BEE9-47EA-82DB-31F78E31B6A9}"/>
                </a:ext>
              </a:extLst>
            </p:cNvPr>
            <p:cNvSpPr/>
            <p:nvPr/>
          </p:nvSpPr>
          <p:spPr>
            <a:xfrm>
              <a:off x="299173" y="922621"/>
              <a:ext cx="3239312" cy="375849"/>
            </a:xfrm>
            <a:prstGeom prst="rect">
              <a:avLst/>
            </a:prstGeom>
            <a:blipFill>
              <a:blip r:embed="rId4" cstate="print"/>
              <a:stretch>
                <a:fillRect/>
              </a:stretch>
            </a:blipFill>
          </p:spPr>
          <p:txBody>
            <a:bodyPr wrap="square" lIns="0" tIns="0" rIns="0" bIns="0" rtlCol="0"/>
            <a:lstStyle/>
            <a:p>
              <a:endParaRPr sz="1701" dirty="0"/>
            </a:p>
          </p:txBody>
        </p:sp>
        <p:sp>
          <p:nvSpPr>
            <p:cNvPr id="71" name="object 4">
              <a:extLst>
                <a:ext uri="{FF2B5EF4-FFF2-40B4-BE49-F238E27FC236}">
                  <a16:creationId xmlns:a16="http://schemas.microsoft.com/office/drawing/2014/main" id="{6BD679A9-D3FA-450C-AF94-040633112E11}"/>
                </a:ext>
              </a:extLst>
            </p:cNvPr>
            <p:cNvSpPr/>
            <p:nvPr/>
          </p:nvSpPr>
          <p:spPr>
            <a:xfrm>
              <a:off x="283998" y="507244"/>
              <a:ext cx="3254487" cy="2420940"/>
            </a:xfrm>
            <a:custGeom>
              <a:avLst/>
              <a:gdLst/>
              <a:ahLst/>
              <a:cxnLst/>
              <a:rect l="l" t="t" r="r" b="b"/>
              <a:pathLst>
                <a:path w="3055620" h="4166870">
                  <a:moveTo>
                    <a:pt x="0" y="0"/>
                  </a:moveTo>
                  <a:lnTo>
                    <a:pt x="3055620" y="0"/>
                  </a:lnTo>
                  <a:lnTo>
                    <a:pt x="3055620" y="4166616"/>
                  </a:lnTo>
                  <a:lnTo>
                    <a:pt x="0" y="4166616"/>
                  </a:lnTo>
                  <a:lnTo>
                    <a:pt x="0" y="0"/>
                  </a:lnTo>
                  <a:close/>
                </a:path>
              </a:pathLst>
            </a:custGeom>
            <a:ln w="9144">
              <a:solidFill>
                <a:srgbClr val="7C5F9F"/>
              </a:solidFill>
            </a:ln>
          </p:spPr>
          <p:txBody>
            <a:bodyPr wrap="square" lIns="0" tIns="0" rIns="0" bIns="0" rtlCol="0"/>
            <a:lstStyle/>
            <a:p>
              <a:endParaRPr sz="1701"/>
            </a:p>
          </p:txBody>
        </p:sp>
        <p:sp>
          <p:nvSpPr>
            <p:cNvPr id="72" name="object 14">
              <a:extLst>
                <a:ext uri="{FF2B5EF4-FFF2-40B4-BE49-F238E27FC236}">
                  <a16:creationId xmlns:a16="http://schemas.microsoft.com/office/drawing/2014/main" id="{BBFC7D18-C1CB-467A-A060-583A2203E168}"/>
                </a:ext>
              </a:extLst>
            </p:cNvPr>
            <p:cNvSpPr/>
            <p:nvPr/>
          </p:nvSpPr>
          <p:spPr>
            <a:xfrm>
              <a:off x="249499" y="487456"/>
              <a:ext cx="3346379" cy="575185"/>
            </a:xfrm>
            <a:prstGeom prst="rect">
              <a:avLst/>
            </a:prstGeom>
            <a:blipFill>
              <a:blip r:embed="rId5" cstate="print"/>
              <a:stretch>
                <a:fillRect/>
              </a:stretch>
            </a:blipFill>
          </p:spPr>
          <p:txBody>
            <a:bodyPr wrap="square" lIns="0" tIns="0" rIns="0" bIns="0" rtlCol="0"/>
            <a:lstStyle/>
            <a:p>
              <a:endParaRPr sz="1701" dirty="0"/>
            </a:p>
          </p:txBody>
        </p:sp>
        <p:sp>
          <p:nvSpPr>
            <p:cNvPr id="73" name="object 15">
              <a:extLst>
                <a:ext uri="{FF2B5EF4-FFF2-40B4-BE49-F238E27FC236}">
                  <a16:creationId xmlns:a16="http://schemas.microsoft.com/office/drawing/2014/main" id="{3F01C619-7C48-4BFE-A342-BE94AC6EA1B5}"/>
                </a:ext>
              </a:extLst>
            </p:cNvPr>
            <p:cNvSpPr txBox="1"/>
            <p:nvPr/>
          </p:nvSpPr>
          <p:spPr>
            <a:xfrm>
              <a:off x="1086351" y="611414"/>
              <a:ext cx="1692000" cy="216305"/>
            </a:xfrm>
            <a:prstGeom prst="rect">
              <a:avLst/>
            </a:prstGeom>
          </p:spPr>
          <p:txBody>
            <a:bodyPr vert="horz" wrap="square" lIns="0" tIns="12600" rIns="0" bIns="0" rtlCol="0">
              <a:spAutoFit/>
            </a:bodyPr>
            <a:lstStyle/>
            <a:p>
              <a:pPr marL="12000" algn="ctr">
                <a:spcBef>
                  <a:spcPts val="99"/>
                </a:spcBef>
              </a:pPr>
              <a:r>
                <a:rPr lang="ja-JP" altLang="en-US" sz="1323" b="1" spc="9" dirty="0">
                  <a:solidFill>
                    <a:srgbClr val="FFFFFF"/>
                  </a:solidFill>
                  <a:latin typeface="+mn-ea"/>
                  <a:cs typeface="HGPｺﾞｼｯｸM"/>
                </a:rPr>
                <a:t>３</a:t>
              </a:r>
              <a:r>
                <a:rPr sz="1323" b="1" spc="9" dirty="0">
                  <a:solidFill>
                    <a:srgbClr val="FFFFFF"/>
                  </a:solidFill>
                  <a:latin typeface="+mn-ea"/>
                  <a:cs typeface="HGPｺﾞｼｯｸM"/>
                </a:rPr>
                <a:t>．</a:t>
              </a:r>
              <a:r>
                <a:rPr lang="ja-JP" altLang="en-US" sz="1323" b="1" spc="5" dirty="0">
                  <a:solidFill>
                    <a:srgbClr val="FFFFFF"/>
                  </a:solidFill>
                  <a:latin typeface="+mn-ea"/>
                  <a:cs typeface="HGPｺﾞｼｯｸM"/>
                </a:rPr>
                <a:t>医療機関への支援</a:t>
              </a:r>
              <a:endParaRPr sz="1323" dirty="0">
                <a:latin typeface="+mn-ea"/>
                <a:cs typeface="HGPｺﾞｼｯｸM"/>
              </a:endParaRPr>
            </a:p>
          </p:txBody>
        </p:sp>
        <p:sp>
          <p:nvSpPr>
            <p:cNvPr id="74" name="object 89">
              <a:extLst>
                <a:ext uri="{FF2B5EF4-FFF2-40B4-BE49-F238E27FC236}">
                  <a16:creationId xmlns:a16="http://schemas.microsoft.com/office/drawing/2014/main" id="{E3FEC328-57DB-4917-8A13-5A7D652FBC93}"/>
                </a:ext>
              </a:extLst>
            </p:cNvPr>
            <p:cNvSpPr txBox="1"/>
            <p:nvPr/>
          </p:nvSpPr>
          <p:spPr>
            <a:xfrm>
              <a:off x="389173" y="1416875"/>
              <a:ext cx="2340000" cy="135228"/>
            </a:xfrm>
            <a:prstGeom prst="rect">
              <a:avLst/>
            </a:prstGeom>
          </p:spPr>
          <p:txBody>
            <a:bodyPr vert="horz" wrap="square" lIns="0" tIns="12000" rIns="0" bIns="0" rtlCol="0">
              <a:spAutoFit/>
            </a:bodyPr>
            <a:lstStyle/>
            <a:p>
              <a:pPr marL="600">
                <a:spcBef>
                  <a:spcPts val="94"/>
                </a:spcBef>
              </a:pPr>
              <a:endParaRPr sz="800" dirty="0">
                <a:solidFill>
                  <a:srgbClr val="FF0000"/>
                </a:solidFill>
                <a:latin typeface="ＭＳ Ｐゴシック" panose="020B0600070205080204" pitchFamily="50" charset="-128"/>
                <a:ea typeface="ＭＳ Ｐゴシック" panose="020B0600070205080204" pitchFamily="50" charset="-128"/>
                <a:cs typeface="Meiryo UI"/>
              </a:endParaRPr>
            </a:p>
          </p:txBody>
        </p:sp>
      </p:grpSp>
      <p:sp>
        <p:nvSpPr>
          <p:cNvPr id="51" name="object 70">
            <a:extLst>
              <a:ext uri="{FF2B5EF4-FFF2-40B4-BE49-F238E27FC236}">
                <a16:creationId xmlns:a16="http://schemas.microsoft.com/office/drawing/2014/main" id="{825BD518-927B-4ED3-9E7E-92CB1A52D2FE}"/>
              </a:ext>
            </a:extLst>
          </p:cNvPr>
          <p:cNvSpPr txBox="1"/>
          <p:nvPr/>
        </p:nvSpPr>
        <p:spPr>
          <a:xfrm>
            <a:off x="5539692" y="1400255"/>
            <a:ext cx="3348000" cy="331307"/>
          </a:xfrm>
          <a:prstGeom prst="rect">
            <a:avLst/>
          </a:prstGeom>
          <a:ln>
            <a:noFill/>
          </a:ln>
        </p:spPr>
        <p:txBody>
          <a:bodyPr vert="horz" wrap="square" lIns="0" tIns="12000" rIns="0" bIns="0" rtlCol="0" anchor="ctr">
            <a:spAutoFit/>
          </a:bodyPr>
          <a:lstStyle/>
          <a:p>
            <a:pPr marL="96602">
              <a:lnSpc>
                <a:spcPct val="150000"/>
              </a:lnSpc>
              <a:spcBef>
                <a:spcPts val="94"/>
              </a:spcBef>
            </a:pPr>
            <a:r>
              <a:rPr lang="ja-JP" altLang="en-US" sz="750" b="1" dirty="0">
                <a:latin typeface="+mn-ea"/>
                <a:cs typeface="Meiryo UI"/>
              </a:rPr>
              <a:t>① </a:t>
            </a:r>
            <a:r>
              <a:rPr sz="750" b="1" dirty="0" err="1">
                <a:latin typeface="+mn-ea"/>
                <a:cs typeface="Meiryo UI"/>
              </a:rPr>
              <a:t>多言語遠隔医療通訳</a:t>
            </a:r>
            <a:r>
              <a:rPr sz="750" b="1" spc="-5" dirty="0" err="1">
                <a:latin typeface="+mn-ea"/>
                <a:cs typeface="Meiryo UI"/>
              </a:rPr>
              <a:t>コー</a:t>
            </a:r>
            <a:r>
              <a:rPr sz="750" b="1" dirty="0" err="1">
                <a:latin typeface="+mn-ea"/>
                <a:cs typeface="Meiryo UI"/>
              </a:rPr>
              <a:t>ル</a:t>
            </a:r>
            <a:r>
              <a:rPr sz="750" b="1" spc="5" dirty="0" err="1">
                <a:latin typeface="+mn-ea"/>
                <a:cs typeface="Meiryo UI"/>
              </a:rPr>
              <a:t>セ</a:t>
            </a:r>
            <a:r>
              <a:rPr sz="750" b="1" spc="-5" dirty="0" err="1">
                <a:latin typeface="+mn-ea"/>
                <a:cs typeface="Meiryo UI"/>
              </a:rPr>
              <a:t>ンター</a:t>
            </a:r>
            <a:r>
              <a:rPr sz="750" b="1" dirty="0" err="1">
                <a:latin typeface="+mn-ea"/>
                <a:cs typeface="Meiryo UI"/>
              </a:rPr>
              <a:t>設置</a:t>
            </a:r>
            <a:r>
              <a:rPr sz="750" b="1" spc="-5" dirty="0" err="1">
                <a:latin typeface="+mn-ea"/>
                <a:cs typeface="Meiryo UI"/>
              </a:rPr>
              <a:t>・</a:t>
            </a:r>
            <a:r>
              <a:rPr sz="750" b="1" dirty="0" err="1">
                <a:latin typeface="+mn-ea"/>
                <a:cs typeface="Meiryo UI"/>
              </a:rPr>
              <a:t>運営事業</a:t>
            </a:r>
            <a:r>
              <a:rPr lang="ja-JP" altLang="en-US" sz="750" b="1" dirty="0">
                <a:latin typeface="+mn-ea"/>
                <a:cs typeface="Meiryo UI"/>
              </a:rPr>
              <a:t>　 　　　</a:t>
            </a:r>
            <a:r>
              <a:rPr lang="ja-JP" altLang="en-US" sz="750" u="sng" dirty="0">
                <a:latin typeface="+mn-ea"/>
                <a:cs typeface="Meiryo UI"/>
              </a:rPr>
              <a:t>予算：</a:t>
            </a:r>
            <a:r>
              <a:rPr lang="en-US" altLang="ja-JP" sz="750" u="sng" dirty="0">
                <a:latin typeface="+mn-ea"/>
                <a:cs typeface="Meiryo UI"/>
              </a:rPr>
              <a:t>18,337</a:t>
            </a:r>
            <a:r>
              <a:rPr lang="ja-JP" altLang="en-US" sz="750" u="sng" dirty="0">
                <a:latin typeface="+mn-ea"/>
                <a:cs typeface="Meiryo UI"/>
              </a:rPr>
              <a:t>千円</a:t>
            </a:r>
          </a:p>
          <a:p>
            <a:pPr marL="94802">
              <a:lnSpc>
                <a:spcPct val="150000"/>
              </a:lnSpc>
            </a:pPr>
            <a:r>
              <a:rPr lang="ja-JP" altLang="en-US" sz="750" b="1" dirty="0">
                <a:latin typeface="+mn-ea"/>
                <a:cs typeface="Meiryo UI"/>
              </a:rPr>
              <a:t>② 外国人患者受入れワ</a:t>
            </a:r>
            <a:r>
              <a:rPr lang="ja-JP" altLang="en-US" sz="750" b="1" spc="-5" dirty="0">
                <a:latin typeface="+mn-ea"/>
                <a:cs typeface="Meiryo UI"/>
              </a:rPr>
              <a:t>ンス</a:t>
            </a:r>
            <a:r>
              <a:rPr lang="ja-JP" altLang="en-US" sz="750" b="1" spc="5" dirty="0">
                <a:latin typeface="+mn-ea"/>
                <a:cs typeface="Meiryo UI"/>
              </a:rPr>
              <a:t>ト</a:t>
            </a:r>
            <a:r>
              <a:rPr lang="ja-JP" altLang="en-US" sz="750" b="1" dirty="0">
                <a:latin typeface="+mn-ea"/>
                <a:cs typeface="Meiryo UI"/>
              </a:rPr>
              <a:t>ップ相談窓口設置</a:t>
            </a:r>
            <a:r>
              <a:rPr lang="ja-JP" altLang="en-US" sz="750" b="1" spc="-5" dirty="0">
                <a:latin typeface="+mn-ea"/>
                <a:cs typeface="Meiryo UI"/>
              </a:rPr>
              <a:t>・</a:t>
            </a:r>
            <a:r>
              <a:rPr lang="ja-JP" altLang="en-US" sz="750" b="1" dirty="0">
                <a:latin typeface="+mn-ea"/>
                <a:cs typeface="Meiryo UI"/>
              </a:rPr>
              <a:t>運営事業　　</a:t>
            </a:r>
            <a:r>
              <a:rPr lang="ja-JP" altLang="en-US" sz="750" u="sng" dirty="0">
                <a:latin typeface="+mn-ea"/>
                <a:cs typeface="Meiryo UI"/>
              </a:rPr>
              <a:t>予算：</a:t>
            </a:r>
            <a:r>
              <a:rPr lang="en-US" altLang="ja-JP" sz="750" u="sng" dirty="0">
                <a:latin typeface="+mn-ea"/>
                <a:cs typeface="Meiryo UI"/>
              </a:rPr>
              <a:t>6,000</a:t>
            </a:r>
            <a:r>
              <a:rPr lang="ja-JP" altLang="en-US" sz="750" u="sng" dirty="0">
                <a:latin typeface="+mn-ea"/>
                <a:cs typeface="Meiryo UI"/>
              </a:rPr>
              <a:t>千円</a:t>
            </a:r>
            <a:endParaRPr lang="ja-JP" altLang="en-US" sz="614" u="sng" dirty="0">
              <a:latin typeface="+mn-ea"/>
              <a:cs typeface="Meiryo UI"/>
            </a:endParaRPr>
          </a:p>
        </p:txBody>
      </p:sp>
      <p:sp>
        <p:nvSpPr>
          <p:cNvPr id="75" name="テキスト ボックス 74">
            <a:extLst>
              <a:ext uri="{FF2B5EF4-FFF2-40B4-BE49-F238E27FC236}">
                <a16:creationId xmlns:a16="http://schemas.microsoft.com/office/drawing/2014/main" id="{4E3F0A41-F819-41E5-A52E-2020B72163AB}"/>
              </a:ext>
            </a:extLst>
          </p:cNvPr>
          <p:cNvSpPr txBox="1"/>
          <p:nvPr/>
        </p:nvSpPr>
        <p:spPr>
          <a:xfrm>
            <a:off x="5563247" y="1773505"/>
            <a:ext cx="3240000" cy="1754326"/>
          </a:xfrm>
          <a:prstGeom prst="rect">
            <a:avLst/>
          </a:prstGeom>
          <a:noFill/>
        </p:spPr>
        <p:txBody>
          <a:bodyPr wrap="square">
            <a:spAutoFit/>
          </a:bodyPr>
          <a:lstStyle/>
          <a:p>
            <a:r>
              <a:rPr lang="ja-JP" altLang="en-US" sz="700" dirty="0">
                <a:latin typeface="+mn-ea"/>
              </a:rPr>
              <a:t>① 府内医療機関・薬局における外国人患者の受入れが円滑に進むよう、医療</a:t>
            </a:r>
            <a:endParaRPr lang="en-US" altLang="ja-JP" sz="700" dirty="0">
              <a:latin typeface="+mn-ea"/>
            </a:endParaRPr>
          </a:p>
          <a:p>
            <a:r>
              <a:rPr lang="ja-JP" altLang="en-US" sz="700" dirty="0">
                <a:latin typeface="+mn-ea"/>
              </a:rPr>
              <a:t>　　機関・薬局向けに８言語対応の多言語遠隔医療通訳サービスを実施</a:t>
            </a:r>
            <a:endParaRPr lang="en-US" altLang="ja-JP" sz="700" dirty="0">
              <a:latin typeface="+mn-ea"/>
            </a:endParaRPr>
          </a:p>
          <a:p>
            <a:r>
              <a:rPr lang="ja-JP" altLang="en-US" sz="700" dirty="0">
                <a:latin typeface="+mn-ea"/>
              </a:rPr>
              <a:t>　　（</a:t>
            </a:r>
            <a:r>
              <a:rPr lang="en-US" altLang="ja-JP" sz="700" dirty="0">
                <a:latin typeface="+mn-ea"/>
              </a:rPr>
              <a:t>R6.6</a:t>
            </a:r>
            <a:r>
              <a:rPr lang="ja-JP" altLang="en-US" sz="700" dirty="0">
                <a:latin typeface="+mn-ea"/>
              </a:rPr>
              <a:t>～ビデオ通訳開始）</a:t>
            </a:r>
          </a:p>
          <a:p>
            <a:endParaRPr lang="en-US" altLang="ja-JP" sz="300" dirty="0">
              <a:latin typeface="+mn-ea"/>
            </a:endParaRPr>
          </a:p>
          <a:p>
            <a:r>
              <a:rPr lang="ja-JP" altLang="en-US" sz="700" dirty="0">
                <a:latin typeface="+mn-ea"/>
              </a:rPr>
              <a:t>　・委託事業者：株式会社 東和エンジニアリング</a:t>
            </a:r>
          </a:p>
          <a:p>
            <a:r>
              <a:rPr lang="ja-JP" altLang="en-US" sz="700" dirty="0">
                <a:latin typeface="+mn-ea"/>
              </a:rPr>
              <a:t>　・対応言語：英語、中国語、韓国語、スペイン語、ポルトガル語、</a:t>
            </a:r>
            <a:endParaRPr lang="en-US" altLang="ja-JP" sz="700" dirty="0">
              <a:latin typeface="+mn-ea"/>
            </a:endParaRPr>
          </a:p>
          <a:p>
            <a:r>
              <a:rPr lang="en-US" altLang="ja-JP" sz="700" dirty="0">
                <a:latin typeface="+mn-ea"/>
              </a:rPr>
              <a:t>   </a:t>
            </a:r>
            <a:r>
              <a:rPr lang="ja-JP" altLang="en-US" sz="700" dirty="0">
                <a:latin typeface="+mn-ea"/>
              </a:rPr>
              <a:t>ベトナム語、タイ語、フランス語（</a:t>
            </a:r>
            <a:r>
              <a:rPr lang="en-US" altLang="ja-JP" sz="700" dirty="0">
                <a:latin typeface="+mn-ea"/>
              </a:rPr>
              <a:t>R6.6</a:t>
            </a:r>
            <a:r>
              <a:rPr lang="ja-JP" altLang="en-US" sz="700" dirty="0">
                <a:latin typeface="+mn-ea"/>
              </a:rPr>
              <a:t>～）</a:t>
            </a:r>
          </a:p>
          <a:p>
            <a:r>
              <a:rPr lang="ja-JP" altLang="en-US" sz="700" dirty="0">
                <a:latin typeface="+mn-ea"/>
              </a:rPr>
              <a:t>　・利用実績　 ：３，７３４件（令和７年</a:t>
            </a:r>
            <a:r>
              <a:rPr lang="en-US" altLang="ja-JP" sz="700" dirty="0">
                <a:latin typeface="+mn-ea"/>
              </a:rPr>
              <a:t>12</a:t>
            </a:r>
            <a:r>
              <a:rPr lang="ja-JP" altLang="en-US" sz="700" dirty="0">
                <a:latin typeface="+mn-ea"/>
              </a:rPr>
              <a:t>月末現在）</a:t>
            </a:r>
          </a:p>
          <a:p>
            <a:r>
              <a:rPr lang="ja-JP" altLang="en-US" sz="700" dirty="0">
                <a:latin typeface="+mn-ea"/>
              </a:rPr>
              <a:t>　・利用機関数：５６機関（令和７年</a:t>
            </a:r>
            <a:r>
              <a:rPr lang="en-US" altLang="ja-JP" sz="700" dirty="0">
                <a:latin typeface="+mn-ea"/>
              </a:rPr>
              <a:t>12</a:t>
            </a:r>
            <a:r>
              <a:rPr lang="ja-JP" altLang="en-US" sz="700" dirty="0">
                <a:latin typeface="+mn-ea"/>
              </a:rPr>
              <a:t>月末現在）</a:t>
            </a:r>
            <a:endParaRPr lang="en-US" altLang="ja-JP" sz="700" dirty="0">
              <a:latin typeface="+mn-ea"/>
            </a:endParaRPr>
          </a:p>
          <a:p>
            <a:endParaRPr lang="en-US" altLang="ja-JP" sz="300" dirty="0">
              <a:latin typeface="+mn-ea"/>
            </a:endParaRPr>
          </a:p>
          <a:p>
            <a:r>
              <a:rPr lang="ja-JP" altLang="en-US" sz="700" dirty="0">
                <a:latin typeface="+mn-ea"/>
              </a:rPr>
              <a:t>② 医療機関や薬局等から寄せられる、外国人対応に関する日常的な</a:t>
            </a:r>
            <a:endParaRPr lang="en-US" altLang="ja-JP" sz="700" dirty="0">
              <a:latin typeface="+mn-ea"/>
            </a:endParaRPr>
          </a:p>
          <a:p>
            <a:r>
              <a:rPr lang="en-US" altLang="ja-JP" sz="700" dirty="0">
                <a:latin typeface="+mn-ea"/>
              </a:rPr>
              <a:t>    </a:t>
            </a:r>
            <a:r>
              <a:rPr lang="ja-JP" altLang="en-US" sz="700" dirty="0">
                <a:latin typeface="+mn-ea"/>
              </a:rPr>
              <a:t>相談や複雑な課題にも対応できる相談窓口を設置　</a:t>
            </a:r>
          </a:p>
          <a:p>
            <a:endParaRPr lang="ja-JP" altLang="en-US" sz="300" dirty="0">
              <a:latin typeface="+mn-ea"/>
            </a:endParaRPr>
          </a:p>
          <a:p>
            <a:r>
              <a:rPr lang="ja-JP" altLang="en-US" sz="700" dirty="0">
                <a:latin typeface="+mn-ea"/>
              </a:rPr>
              <a:t>　・委託事業者：メディフォン株式会社　　　　　　</a:t>
            </a:r>
          </a:p>
          <a:p>
            <a:r>
              <a:rPr lang="ja-JP" altLang="en-US" sz="700" dirty="0">
                <a:latin typeface="+mn-ea"/>
              </a:rPr>
              <a:t>　・利用実績　 ：２７件（令和７年</a:t>
            </a:r>
            <a:r>
              <a:rPr lang="en-US" altLang="ja-JP" sz="700" dirty="0">
                <a:latin typeface="+mn-ea"/>
              </a:rPr>
              <a:t>12</a:t>
            </a:r>
            <a:r>
              <a:rPr lang="ja-JP" altLang="en-US" sz="700" dirty="0">
                <a:latin typeface="+mn-ea"/>
              </a:rPr>
              <a:t>月末現在）</a:t>
            </a:r>
          </a:p>
          <a:p>
            <a:r>
              <a:rPr lang="ja-JP" altLang="en-US" sz="700" dirty="0">
                <a:latin typeface="+mn-ea"/>
              </a:rPr>
              <a:t>　・利用機関数：２１機関（令和７年</a:t>
            </a:r>
            <a:r>
              <a:rPr lang="en-US" altLang="ja-JP" sz="700" dirty="0">
                <a:latin typeface="+mn-ea"/>
              </a:rPr>
              <a:t>12</a:t>
            </a:r>
            <a:r>
              <a:rPr lang="ja-JP" altLang="en-US" sz="700" dirty="0">
                <a:latin typeface="+mn-ea"/>
              </a:rPr>
              <a:t>月末現在）</a:t>
            </a:r>
          </a:p>
          <a:p>
            <a:endParaRPr lang="ja-JP" altLang="en-US" sz="800" dirty="0">
              <a:latin typeface="+mn-ea"/>
            </a:endParaRPr>
          </a:p>
        </p:txBody>
      </p:sp>
      <p:grpSp>
        <p:nvGrpSpPr>
          <p:cNvPr id="85" name="グループ化 84">
            <a:extLst>
              <a:ext uri="{FF2B5EF4-FFF2-40B4-BE49-F238E27FC236}">
                <a16:creationId xmlns:a16="http://schemas.microsoft.com/office/drawing/2014/main" id="{2AC172B3-A482-4B48-BCC2-CA8C325D730B}"/>
              </a:ext>
            </a:extLst>
          </p:cNvPr>
          <p:cNvGrpSpPr/>
          <p:nvPr/>
        </p:nvGrpSpPr>
        <p:grpSpPr>
          <a:xfrm>
            <a:off x="285977" y="3476626"/>
            <a:ext cx="3924000" cy="2953544"/>
            <a:chOff x="249499" y="469700"/>
            <a:chExt cx="3924000" cy="2953544"/>
          </a:xfrm>
        </p:grpSpPr>
        <p:sp>
          <p:nvSpPr>
            <p:cNvPr id="86" name="object 109">
              <a:extLst>
                <a:ext uri="{FF2B5EF4-FFF2-40B4-BE49-F238E27FC236}">
                  <a16:creationId xmlns:a16="http://schemas.microsoft.com/office/drawing/2014/main" id="{4FB5CC44-753B-4A31-9482-54602E95D1F4}"/>
                </a:ext>
              </a:extLst>
            </p:cNvPr>
            <p:cNvSpPr/>
            <p:nvPr/>
          </p:nvSpPr>
          <p:spPr>
            <a:xfrm>
              <a:off x="299173" y="922621"/>
              <a:ext cx="3816000" cy="375849"/>
            </a:xfrm>
            <a:prstGeom prst="rect">
              <a:avLst/>
            </a:prstGeom>
            <a:blipFill>
              <a:blip r:embed="rId4" cstate="print"/>
              <a:stretch>
                <a:fillRect/>
              </a:stretch>
            </a:blipFill>
          </p:spPr>
          <p:txBody>
            <a:bodyPr wrap="square" lIns="0" tIns="0" rIns="0" bIns="0" rtlCol="0"/>
            <a:lstStyle/>
            <a:p>
              <a:endParaRPr sz="1701" dirty="0"/>
            </a:p>
          </p:txBody>
        </p:sp>
        <p:sp>
          <p:nvSpPr>
            <p:cNvPr id="87" name="object 4">
              <a:extLst>
                <a:ext uri="{FF2B5EF4-FFF2-40B4-BE49-F238E27FC236}">
                  <a16:creationId xmlns:a16="http://schemas.microsoft.com/office/drawing/2014/main" id="{59DAF2F9-A748-4BA6-86C8-8408E020B0E4}"/>
                </a:ext>
              </a:extLst>
            </p:cNvPr>
            <p:cNvSpPr/>
            <p:nvPr/>
          </p:nvSpPr>
          <p:spPr>
            <a:xfrm>
              <a:off x="283997" y="507244"/>
              <a:ext cx="3816000" cy="2916000"/>
            </a:xfrm>
            <a:custGeom>
              <a:avLst/>
              <a:gdLst/>
              <a:ahLst/>
              <a:cxnLst/>
              <a:rect l="l" t="t" r="r" b="b"/>
              <a:pathLst>
                <a:path w="3055620" h="4166870">
                  <a:moveTo>
                    <a:pt x="0" y="0"/>
                  </a:moveTo>
                  <a:lnTo>
                    <a:pt x="3055620" y="0"/>
                  </a:lnTo>
                  <a:lnTo>
                    <a:pt x="3055620" y="4166616"/>
                  </a:lnTo>
                  <a:lnTo>
                    <a:pt x="0" y="4166616"/>
                  </a:lnTo>
                  <a:lnTo>
                    <a:pt x="0" y="0"/>
                  </a:lnTo>
                  <a:close/>
                </a:path>
              </a:pathLst>
            </a:custGeom>
            <a:ln w="9144">
              <a:solidFill>
                <a:srgbClr val="7C5F9F"/>
              </a:solidFill>
            </a:ln>
          </p:spPr>
          <p:txBody>
            <a:bodyPr wrap="square" lIns="0" tIns="0" rIns="0" bIns="0" rtlCol="0"/>
            <a:lstStyle/>
            <a:p>
              <a:endParaRPr sz="1701" dirty="0"/>
            </a:p>
          </p:txBody>
        </p:sp>
        <p:sp>
          <p:nvSpPr>
            <p:cNvPr id="88" name="object 14">
              <a:extLst>
                <a:ext uri="{FF2B5EF4-FFF2-40B4-BE49-F238E27FC236}">
                  <a16:creationId xmlns:a16="http://schemas.microsoft.com/office/drawing/2014/main" id="{E57196AE-A598-470D-827E-C256D7FFA2EE}"/>
                </a:ext>
              </a:extLst>
            </p:cNvPr>
            <p:cNvSpPr/>
            <p:nvPr/>
          </p:nvSpPr>
          <p:spPr>
            <a:xfrm>
              <a:off x="249499" y="469700"/>
              <a:ext cx="3924000" cy="575185"/>
            </a:xfrm>
            <a:prstGeom prst="rect">
              <a:avLst/>
            </a:prstGeom>
            <a:blipFill>
              <a:blip r:embed="rId5" cstate="print"/>
              <a:stretch>
                <a:fillRect/>
              </a:stretch>
            </a:blipFill>
          </p:spPr>
          <p:txBody>
            <a:bodyPr wrap="square" lIns="0" tIns="0" rIns="0" bIns="0" rtlCol="0"/>
            <a:lstStyle/>
            <a:p>
              <a:endParaRPr sz="1701" dirty="0"/>
            </a:p>
          </p:txBody>
        </p:sp>
        <p:sp>
          <p:nvSpPr>
            <p:cNvPr id="90" name="object 15">
              <a:extLst>
                <a:ext uri="{FF2B5EF4-FFF2-40B4-BE49-F238E27FC236}">
                  <a16:creationId xmlns:a16="http://schemas.microsoft.com/office/drawing/2014/main" id="{EFD9C5DC-C72F-41EF-8CF4-C2E83FE566DF}"/>
                </a:ext>
              </a:extLst>
            </p:cNvPr>
            <p:cNvSpPr txBox="1"/>
            <p:nvPr/>
          </p:nvSpPr>
          <p:spPr>
            <a:xfrm>
              <a:off x="1361173" y="580427"/>
              <a:ext cx="1692000" cy="216305"/>
            </a:xfrm>
            <a:prstGeom prst="rect">
              <a:avLst/>
            </a:prstGeom>
          </p:spPr>
          <p:txBody>
            <a:bodyPr vert="horz" wrap="square" lIns="0" tIns="12600" rIns="0" bIns="0" rtlCol="0">
              <a:spAutoFit/>
            </a:bodyPr>
            <a:lstStyle/>
            <a:p>
              <a:pPr marL="12000" algn="ctr">
                <a:spcBef>
                  <a:spcPts val="99"/>
                </a:spcBef>
              </a:pPr>
              <a:r>
                <a:rPr lang="ja-JP" altLang="en-US" sz="1323" b="1" spc="9" dirty="0">
                  <a:solidFill>
                    <a:srgbClr val="FFFFFF"/>
                  </a:solidFill>
                  <a:latin typeface="+mn-ea"/>
                  <a:cs typeface="HGPｺﾞｼｯｸM"/>
                </a:rPr>
                <a:t>４</a:t>
              </a:r>
              <a:r>
                <a:rPr sz="1323" b="1" spc="9" dirty="0">
                  <a:solidFill>
                    <a:srgbClr val="FFFFFF"/>
                  </a:solidFill>
                  <a:latin typeface="+mn-ea"/>
                  <a:cs typeface="HGPｺﾞｼｯｸM"/>
                </a:rPr>
                <a:t>．</a:t>
              </a:r>
              <a:r>
                <a:rPr lang="ja-JP" altLang="en-US" sz="1323" b="1" spc="5" dirty="0">
                  <a:solidFill>
                    <a:srgbClr val="FFFFFF"/>
                  </a:solidFill>
                  <a:latin typeface="+mn-ea"/>
                  <a:cs typeface="HGPｺﾞｼｯｸM"/>
                </a:rPr>
                <a:t>医療機関の拡充</a:t>
              </a:r>
              <a:endParaRPr sz="1323" dirty="0">
                <a:latin typeface="+mn-ea"/>
                <a:cs typeface="HGPｺﾞｼｯｸM"/>
              </a:endParaRPr>
            </a:p>
          </p:txBody>
        </p:sp>
        <p:sp>
          <p:nvSpPr>
            <p:cNvPr id="91" name="object 89">
              <a:extLst>
                <a:ext uri="{FF2B5EF4-FFF2-40B4-BE49-F238E27FC236}">
                  <a16:creationId xmlns:a16="http://schemas.microsoft.com/office/drawing/2014/main" id="{CFD557CE-C6B7-4D04-92E3-8B5D0A50F31C}"/>
                </a:ext>
              </a:extLst>
            </p:cNvPr>
            <p:cNvSpPr txBox="1"/>
            <p:nvPr/>
          </p:nvSpPr>
          <p:spPr>
            <a:xfrm>
              <a:off x="389173" y="1416875"/>
              <a:ext cx="2340000" cy="135228"/>
            </a:xfrm>
            <a:prstGeom prst="rect">
              <a:avLst/>
            </a:prstGeom>
          </p:spPr>
          <p:txBody>
            <a:bodyPr vert="horz" wrap="square" lIns="0" tIns="12000" rIns="0" bIns="0" rtlCol="0">
              <a:spAutoFit/>
            </a:bodyPr>
            <a:lstStyle/>
            <a:p>
              <a:pPr marL="600">
                <a:spcBef>
                  <a:spcPts val="94"/>
                </a:spcBef>
              </a:pPr>
              <a:endParaRPr sz="800" dirty="0">
                <a:solidFill>
                  <a:srgbClr val="FF0000"/>
                </a:solidFill>
                <a:latin typeface="ＭＳ Ｐゴシック" panose="020B0600070205080204" pitchFamily="50" charset="-128"/>
                <a:ea typeface="ＭＳ Ｐゴシック" panose="020B0600070205080204" pitchFamily="50" charset="-128"/>
                <a:cs typeface="Meiryo UI"/>
              </a:endParaRPr>
            </a:p>
          </p:txBody>
        </p:sp>
      </p:grpSp>
      <p:sp>
        <p:nvSpPr>
          <p:cNvPr id="93" name="object 50">
            <a:extLst>
              <a:ext uri="{FF2B5EF4-FFF2-40B4-BE49-F238E27FC236}">
                <a16:creationId xmlns:a16="http://schemas.microsoft.com/office/drawing/2014/main" id="{29DC0A0F-CDE2-4874-812A-C29708AA0FCA}"/>
              </a:ext>
            </a:extLst>
          </p:cNvPr>
          <p:cNvSpPr txBox="1"/>
          <p:nvPr/>
        </p:nvSpPr>
        <p:spPr>
          <a:xfrm>
            <a:off x="983651" y="3967384"/>
            <a:ext cx="2520000" cy="273727"/>
          </a:xfrm>
          <a:prstGeom prst="rect">
            <a:avLst/>
          </a:prstGeom>
        </p:spPr>
        <p:txBody>
          <a:bodyPr vert="horz" wrap="square" lIns="0" tIns="12000" rIns="0" bIns="0" rtlCol="0">
            <a:spAutoFit/>
          </a:bodyPr>
          <a:lstStyle/>
          <a:p>
            <a:pPr marL="16200" algn="ctr">
              <a:spcBef>
                <a:spcPts val="94"/>
              </a:spcBef>
            </a:pPr>
            <a:r>
              <a:rPr lang="ja-JP" altLang="en-US" sz="850" b="1" dirty="0">
                <a:latin typeface="+mn-ea"/>
                <a:cs typeface="Meiryo UI"/>
              </a:rPr>
              <a:t>外国人受入れ医療機関拡充事業</a:t>
            </a:r>
            <a:endParaRPr lang="ja-JP" altLang="en-US" sz="850" dirty="0">
              <a:latin typeface="+mn-ea"/>
              <a:cs typeface="Meiryo UI"/>
            </a:endParaRPr>
          </a:p>
          <a:p>
            <a:pPr marL="18000" algn="ctr"/>
            <a:r>
              <a:rPr lang="ja-JP" altLang="en-US" sz="850" u="sng" dirty="0">
                <a:uFill>
                  <a:solidFill>
                    <a:srgbClr val="000000"/>
                  </a:solidFill>
                </a:uFill>
                <a:latin typeface="+mn-ea"/>
                <a:cs typeface="Meiryo UI"/>
              </a:rPr>
              <a:t>予算：</a:t>
            </a:r>
            <a:r>
              <a:rPr lang="en-US" altLang="ja-JP" sz="850" u="sng" dirty="0">
                <a:uFill>
                  <a:solidFill>
                    <a:srgbClr val="000000"/>
                  </a:solidFill>
                </a:uFill>
                <a:latin typeface="+mn-ea"/>
                <a:cs typeface="Meiryo UI"/>
              </a:rPr>
              <a:t>20,000</a:t>
            </a:r>
            <a:r>
              <a:rPr lang="ja-JP" altLang="en-US" sz="850" u="sng" dirty="0">
                <a:uFill>
                  <a:solidFill>
                    <a:srgbClr val="000000"/>
                  </a:solidFill>
                </a:uFill>
                <a:latin typeface="+mn-ea"/>
                <a:cs typeface="Meiryo UI"/>
              </a:rPr>
              <a:t>千円</a:t>
            </a:r>
            <a:endParaRPr lang="ja-JP" altLang="en-US" sz="850" dirty="0">
              <a:latin typeface="+mn-ea"/>
              <a:cs typeface="Meiryo UI"/>
            </a:endParaRPr>
          </a:p>
        </p:txBody>
      </p:sp>
      <p:sp>
        <p:nvSpPr>
          <p:cNvPr id="95" name="object 89">
            <a:extLst>
              <a:ext uri="{FF2B5EF4-FFF2-40B4-BE49-F238E27FC236}">
                <a16:creationId xmlns:a16="http://schemas.microsoft.com/office/drawing/2014/main" id="{EC019609-E755-4586-930D-32A0C36C220A}"/>
              </a:ext>
            </a:extLst>
          </p:cNvPr>
          <p:cNvSpPr txBox="1"/>
          <p:nvPr/>
        </p:nvSpPr>
        <p:spPr>
          <a:xfrm>
            <a:off x="327718" y="4332148"/>
            <a:ext cx="3787081" cy="1989582"/>
          </a:xfrm>
          <a:prstGeom prst="rect">
            <a:avLst/>
          </a:prstGeom>
        </p:spPr>
        <p:txBody>
          <a:bodyPr vert="horz" wrap="square" lIns="0" tIns="12000" rIns="0" bIns="0" rtlCol="0">
            <a:spAutoFit/>
          </a:bodyPr>
          <a:lstStyle/>
          <a:p>
            <a:pPr marL="600">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a:t>
            </a:r>
            <a:r>
              <a:rPr lang="ja-JP" altLang="en-US" sz="800" dirty="0">
                <a:latin typeface="+mn-ea"/>
                <a:ea typeface="ＭＳ Ｐゴシック" panose="020B0600070205080204" pitchFamily="50" charset="-128"/>
                <a:cs typeface="Meiryo UI"/>
              </a:rPr>
              <a:t>診療所を対象に受入れ環境整備にかかる補助を行うことで、府内全体の外国人患者</a:t>
            </a:r>
            <a:endParaRPr lang="en-US" altLang="ja-JP" sz="800" dirty="0">
              <a:latin typeface="+mn-ea"/>
              <a:ea typeface="ＭＳ Ｐゴシック" panose="020B0600070205080204" pitchFamily="50" charset="-128"/>
              <a:cs typeface="Meiryo UI"/>
            </a:endParaRPr>
          </a:p>
          <a:p>
            <a:pPr marL="600">
              <a:spcBef>
                <a:spcPts val="94"/>
              </a:spcBef>
            </a:pPr>
            <a:r>
              <a:rPr lang="ja-JP" altLang="en-US" sz="800" dirty="0">
                <a:latin typeface="+mn-ea"/>
                <a:ea typeface="ＭＳ Ｐゴシック" panose="020B0600070205080204" pitchFamily="50" charset="-128"/>
                <a:cs typeface="Meiryo UI"/>
              </a:rPr>
              <a:t>　受入れ医療機関の拡充を図る。</a:t>
            </a:r>
            <a:endParaRPr lang="en-US" altLang="ja-JP" sz="800" dirty="0">
              <a:latin typeface="+mn-ea"/>
              <a:ea typeface="ＭＳ Ｐゴシック" panose="020B0600070205080204" pitchFamily="50" charset="-128"/>
              <a:cs typeface="Meiryo UI"/>
            </a:endParaRPr>
          </a:p>
          <a:p>
            <a:pPr marL="600">
              <a:spcBef>
                <a:spcPts val="94"/>
              </a:spcBef>
            </a:pPr>
            <a:endParaRPr lang="en-US" altLang="ja-JP" sz="500" dirty="0">
              <a:latin typeface="ＭＳ Ｐゴシック" panose="020B0600070205080204" pitchFamily="50" charset="-128"/>
              <a:ea typeface="ＭＳ Ｐゴシック" panose="020B0600070205080204" pitchFamily="50" charset="-128"/>
              <a:cs typeface="Meiryo UI"/>
            </a:endParaRPr>
          </a:p>
          <a:p>
            <a:pPr marL="600">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○補助対象事業</a:t>
            </a:r>
            <a:endParaRPr lang="en-US" altLang="ja-JP" sz="800" dirty="0">
              <a:latin typeface="ＭＳ Ｐゴシック" panose="020B0600070205080204" pitchFamily="50" charset="-128"/>
              <a:ea typeface="ＭＳ Ｐゴシック" panose="020B0600070205080204" pitchFamily="50" charset="-128"/>
              <a:cs typeface="Meiryo UI"/>
            </a:endParaRPr>
          </a:p>
          <a:p>
            <a:pPr marL="600">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・外国人患者を受け入れるために院内環境整備等を行い、「外国人患者受入れ医療</a:t>
            </a:r>
            <a:endParaRPr lang="en-US" altLang="ja-JP" sz="800" dirty="0">
              <a:latin typeface="ＭＳ Ｐゴシック" panose="020B0600070205080204" pitchFamily="50" charset="-128"/>
              <a:ea typeface="ＭＳ Ｐゴシック" panose="020B0600070205080204" pitchFamily="50" charset="-128"/>
              <a:cs typeface="Meiryo UI"/>
            </a:endParaRPr>
          </a:p>
          <a:p>
            <a:pPr marL="600">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機関とりまとめリスト」に掲載する府内診療所</a:t>
            </a:r>
            <a:endParaRPr lang="en-US" altLang="ja-JP" sz="800" dirty="0">
              <a:latin typeface="ＭＳ Ｐゴシック" panose="020B0600070205080204" pitchFamily="50" charset="-128"/>
              <a:ea typeface="ＭＳ Ｐゴシック" panose="020B0600070205080204" pitchFamily="50" charset="-128"/>
              <a:cs typeface="Meiryo UI"/>
            </a:endParaRPr>
          </a:p>
          <a:p>
            <a:pPr marL="600">
              <a:spcBef>
                <a:spcPts val="94"/>
              </a:spcBef>
            </a:pPr>
            <a:endParaRPr lang="en-US" altLang="ja-JP" sz="500" dirty="0">
              <a:latin typeface="ＭＳ Ｐゴシック" panose="020B0600070205080204" pitchFamily="50" charset="-128"/>
              <a:ea typeface="ＭＳ Ｐゴシック" panose="020B0600070205080204" pitchFamily="50" charset="-128"/>
              <a:cs typeface="Meiryo UI"/>
            </a:endParaRPr>
          </a:p>
          <a:p>
            <a:pPr marL="600">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○補助基準額</a:t>
            </a:r>
            <a:endParaRPr lang="en-US" altLang="ja-JP" sz="800" dirty="0">
              <a:latin typeface="ＭＳ Ｐゴシック" panose="020B0600070205080204" pitchFamily="50" charset="-128"/>
              <a:ea typeface="ＭＳ Ｐゴシック" panose="020B0600070205080204" pitchFamily="50" charset="-128"/>
              <a:cs typeface="Meiryo UI"/>
            </a:endParaRPr>
          </a:p>
          <a:p>
            <a:pPr marL="600">
              <a:spcBef>
                <a:spcPts val="94"/>
              </a:spcBef>
            </a:pPr>
            <a:r>
              <a:rPr lang="ja-JP" altLang="en-US" sz="800" dirty="0">
                <a:latin typeface="ＭＳ Ｐゴシック" panose="020B0600070205080204" pitchFamily="50" charset="-128"/>
                <a:ea typeface="ＭＳ Ｐゴシック" panose="020B0600070205080204" pitchFamily="50" charset="-128"/>
                <a:cs typeface="Meiryo UI"/>
              </a:rPr>
              <a:t>　　・</a:t>
            </a:r>
            <a:r>
              <a:rPr lang="en-US" altLang="ja-JP" sz="800" dirty="0">
                <a:latin typeface="ＭＳ Ｐゴシック" panose="020B0600070205080204" pitchFamily="50" charset="-128"/>
                <a:ea typeface="ＭＳ Ｐゴシック" panose="020B0600070205080204" pitchFamily="50" charset="-128"/>
                <a:cs typeface="Meiryo UI"/>
              </a:rPr>
              <a:t>200</a:t>
            </a:r>
            <a:r>
              <a:rPr lang="ja-JP" altLang="en-US" sz="800" dirty="0">
                <a:latin typeface="ＭＳ Ｐゴシック" panose="020B0600070205080204" pitchFamily="50" charset="-128"/>
                <a:ea typeface="ＭＳ Ｐゴシック" panose="020B0600070205080204" pitchFamily="50" charset="-128"/>
                <a:cs typeface="Meiryo UI"/>
              </a:rPr>
              <a:t>千円</a:t>
            </a:r>
            <a:r>
              <a:rPr lang="en-US" altLang="ja-JP" sz="800" dirty="0">
                <a:latin typeface="ＭＳ Ｐゴシック" panose="020B0600070205080204" pitchFamily="50" charset="-128"/>
                <a:ea typeface="ＭＳ Ｐゴシック" panose="020B0600070205080204" pitchFamily="50" charset="-128"/>
                <a:cs typeface="Meiryo UI"/>
              </a:rPr>
              <a:t>/</a:t>
            </a:r>
            <a:r>
              <a:rPr lang="ja-JP" altLang="en-US" sz="800" dirty="0">
                <a:latin typeface="ＭＳ Ｐゴシック" panose="020B0600070205080204" pitchFamily="50" charset="-128"/>
                <a:ea typeface="ＭＳ Ｐゴシック" panose="020B0600070205080204" pitchFamily="50" charset="-128"/>
                <a:cs typeface="Meiryo UI"/>
              </a:rPr>
              <a:t>１施設あたり</a:t>
            </a:r>
            <a:endParaRPr lang="en-US" altLang="ja-JP" sz="800" dirty="0">
              <a:latin typeface="ＭＳ Ｐゴシック" panose="020B0600070205080204" pitchFamily="50" charset="-128"/>
              <a:ea typeface="ＭＳ Ｐゴシック" panose="020B0600070205080204" pitchFamily="50" charset="-128"/>
              <a:cs typeface="Meiryo UI"/>
            </a:endParaRPr>
          </a:p>
          <a:p>
            <a:pPr marL="600">
              <a:spcBef>
                <a:spcPts val="94"/>
              </a:spcBef>
            </a:pPr>
            <a:endParaRPr lang="ja-JP" altLang="en-US" sz="500" dirty="0">
              <a:latin typeface="ＭＳ Ｐゴシック" panose="020B0600070205080204" pitchFamily="50" charset="-128"/>
              <a:ea typeface="ＭＳ Ｐゴシック" panose="020B0600070205080204" pitchFamily="50" charset="-128"/>
              <a:cs typeface="Meiryo UI"/>
            </a:endParaRPr>
          </a:p>
          <a:p>
            <a:pPr marL="600">
              <a:spcBef>
                <a:spcPts val="94"/>
              </a:spcBef>
            </a:pPr>
            <a:r>
              <a:rPr lang="ja-JP" altLang="en-US" sz="800" dirty="0">
                <a:latin typeface="+mn-ea"/>
                <a:cs typeface="Meiryo UI"/>
              </a:rPr>
              <a:t>　○交付申請期間</a:t>
            </a:r>
            <a:endParaRPr lang="en-US" altLang="ja-JP" sz="800" dirty="0">
              <a:latin typeface="+mn-ea"/>
              <a:cs typeface="Meiryo UI"/>
            </a:endParaRPr>
          </a:p>
          <a:p>
            <a:pPr marL="600">
              <a:spcBef>
                <a:spcPts val="94"/>
              </a:spcBef>
            </a:pPr>
            <a:r>
              <a:rPr lang="ja-JP" altLang="en-US" sz="800" b="0" i="0" dirty="0">
                <a:effectLst/>
                <a:latin typeface="+mn-ea"/>
              </a:rPr>
              <a:t>　　・令和７年</a:t>
            </a:r>
            <a:r>
              <a:rPr lang="ja-JP" altLang="en-US" sz="800" dirty="0">
                <a:latin typeface="+mn-ea"/>
              </a:rPr>
              <a:t>４月</a:t>
            </a:r>
            <a:r>
              <a:rPr lang="en-US" altLang="ja-JP" sz="800" dirty="0">
                <a:latin typeface="+mn-ea"/>
              </a:rPr>
              <a:t>14</a:t>
            </a:r>
            <a:r>
              <a:rPr lang="ja-JP" altLang="en-US" sz="800" dirty="0">
                <a:latin typeface="+mn-ea"/>
              </a:rPr>
              <a:t>日～令和７年５月７日</a:t>
            </a:r>
            <a:endParaRPr lang="en-US" altLang="ja-JP" sz="800" dirty="0">
              <a:latin typeface="+mn-ea"/>
            </a:endParaRPr>
          </a:p>
          <a:p>
            <a:pPr marL="600">
              <a:spcBef>
                <a:spcPts val="94"/>
              </a:spcBef>
            </a:pPr>
            <a:endParaRPr lang="en-US" altLang="ja-JP" sz="500" b="0" i="0" dirty="0">
              <a:effectLst/>
              <a:latin typeface="+mn-ea"/>
            </a:endParaRPr>
          </a:p>
          <a:p>
            <a:pPr marL="600">
              <a:spcBef>
                <a:spcPts val="94"/>
              </a:spcBef>
            </a:pPr>
            <a:r>
              <a:rPr lang="ja-JP" altLang="en-US" sz="800" dirty="0">
                <a:latin typeface="+mn-ea"/>
              </a:rPr>
              <a:t>　○交付申請総額が予算額を超えたため、、１施設あたりの交付決定</a:t>
            </a:r>
            <a:endParaRPr lang="en-US" altLang="ja-JP" sz="800" dirty="0">
              <a:latin typeface="+mn-ea"/>
            </a:endParaRPr>
          </a:p>
          <a:p>
            <a:pPr marL="600">
              <a:spcBef>
                <a:spcPts val="94"/>
              </a:spcBef>
            </a:pPr>
            <a:r>
              <a:rPr lang="en-US" altLang="ja-JP" sz="800" dirty="0">
                <a:latin typeface="+mn-ea"/>
              </a:rPr>
              <a:t>     </a:t>
            </a:r>
            <a:r>
              <a:rPr lang="ja-JP" altLang="en-US" sz="800" dirty="0">
                <a:latin typeface="+mn-ea"/>
              </a:rPr>
              <a:t>上限額</a:t>
            </a:r>
            <a:r>
              <a:rPr lang="ja-JP" altLang="en-US" sz="800" b="0" i="0" dirty="0">
                <a:effectLst/>
                <a:latin typeface="+mn-ea"/>
              </a:rPr>
              <a:t>（</a:t>
            </a:r>
            <a:r>
              <a:rPr lang="en-US" altLang="ja-JP" sz="800" b="0" i="0" dirty="0">
                <a:effectLst/>
                <a:latin typeface="+mn-ea"/>
              </a:rPr>
              <a:t>121</a:t>
            </a:r>
            <a:r>
              <a:rPr lang="ja-JP" altLang="en-US" sz="800" b="0" i="0" dirty="0">
                <a:effectLst/>
                <a:latin typeface="+mn-ea"/>
              </a:rPr>
              <a:t>千円）を設定し、交付決定</a:t>
            </a:r>
            <a:endParaRPr lang="en-US" altLang="ja-JP" sz="800" b="0" i="0" dirty="0">
              <a:effectLst/>
              <a:latin typeface="+mn-ea"/>
            </a:endParaRPr>
          </a:p>
          <a:p>
            <a:pPr marL="600">
              <a:spcBef>
                <a:spcPts val="94"/>
              </a:spcBef>
            </a:pPr>
            <a:r>
              <a:rPr lang="ja-JP" altLang="en-US" sz="800" dirty="0">
                <a:latin typeface="+mn-ea"/>
              </a:rPr>
              <a:t>　　</a:t>
            </a:r>
            <a:r>
              <a:rPr lang="ja-JP" altLang="en-US" sz="800" b="0" i="0" dirty="0">
                <a:effectLst/>
                <a:latin typeface="+mn-ea"/>
              </a:rPr>
              <a:t>⇒</a:t>
            </a:r>
            <a:r>
              <a:rPr lang="en-US" altLang="ja-JP" sz="800" b="0" i="0" dirty="0">
                <a:effectLst/>
                <a:latin typeface="+mn-ea"/>
              </a:rPr>
              <a:t>165</a:t>
            </a:r>
            <a:r>
              <a:rPr lang="ja-JP" altLang="en-US" sz="800" b="0" i="0" dirty="0">
                <a:effectLst/>
                <a:latin typeface="+mn-ea"/>
              </a:rPr>
              <a:t>施設に補助金を交付し、「外国人患者受入れ医療機関とりまとめリスト」に登録</a:t>
            </a:r>
            <a:endParaRPr lang="en-US" altLang="ja-JP" sz="800" b="0" i="0" dirty="0">
              <a:effectLst/>
              <a:latin typeface="+mn-ea"/>
            </a:endParaRPr>
          </a:p>
        </p:txBody>
      </p:sp>
      <p:grpSp>
        <p:nvGrpSpPr>
          <p:cNvPr id="96" name="グループ化 95">
            <a:extLst>
              <a:ext uri="{FF2B5EF4-FFF2-40B4-BE49-F238E27FC236}">
                <a16:creationId xmlns:a16="http://schemas.microsoft.com/office/drawing/2014/main" id="{17F88F96-881A-4B86-925D-7EAF5062DD3F}"/>
              </a:ext>
            </a:extLst>
          </p:cNvPr>
          <p:cNvGrpSpPr/>
          <p:nvPr/>
        </p:nvGrpSpPr>
        <p:grpSpPr>
          <a:xfrm>
            <a:off x="4358970" y="3490519"/>
            <a:ext cx="4524283" cy="2928690"/>
            <a:chOff x="243661" y="466613"/>
            <a:chExt cx="2875896" cy="2928690"/>
          </a:xfrm>
        </p:grpSpPr>
        <p:sp>
          <p:nvSpPr>
            <p:cNvPr id="97" name="object 109">
              <a:extLst>
                <a:ext uri="{FF2B5EF4-FFF2-40B4-BE49-F238E27FC236}">
                  <a16:creationId xmlns:a16="http://schemas.microsoft.com/office/drawing/2014/main" id="{71255616-C9D1-4F1B-A950-84C3801E4323}"/>
                </a:ext>
              </a:extLst>
            </p:cNvPr>
            <p:cNvSpPr/>
            <p:nvPr/>
          </p:nvSpPr>
          <p:spPr>
            <a:xfrm>
              <a:off x="289363" y="938629"/>
              <a:ext cx="2791809" cy="375849"/>
            </a:xfrm>
            <a:prstGeom prst="rect">
              <a:avLst/>
            </a:prstGeom>
            <a:blipFill>
              <a:blip r:embed="rId4" cstate="print"/>
              <a:stretch>
                <a:fillRect/>
              </a:stretch>
            </a:blipFill>
          </p:spPr>
          <p:txBody>
            <a:bodyPr wrap="square" lIns="0" tIns="0" rIns="0" bIns="0" rtlCol="0"/>
            <a:lstStyle/>
            <a:p>
              <a:endParaRPr sz="1701" dirty="0"/>
            </a:p>
          </p:txBody>
        </p:sp>
        <p:sp>
          <p:nvSpPr>
            <p:cNvPr id="98" name="object 4">
              <a:extLst>
                <a:ext uri="{FF2B5EF4-FFF2-40B4-BE49-F238E27FC236}">
                  <a16:creationId xmlns:a16="http://schemas.microsoft.com/office/drawing/2014/main" id="{0E2F18B0-F02F-43A9-9389-A7F5F6CAAFFB}"/>
                </a:ext>
              </a:extLst>
            </p:cNvPr>
            <p:cNvSpPr/>
            <p:nvPr/>
          </p:nvSpPr>
          <p:spPr>
            <a:xfrm>
              <a:off x="285768" y="479303"/>
              <a:ext cx="2791809" cy="2916000"/>
            </a:xfrm>
            <a:custGeom>
              <a:avLst/>
              <a:gdLst/>
              <a:ahLst/>
              <a:cxnLst/>
              <a:rect l="l" t="t" r="r" b="b"/>
              <a:pathLst>
                <a:path w="3055620" h="4166870">
                  <a:moveTo>
                    <a:pt x="0" y="0"/>
                  </a:moveTo>
                  <a:lnTo>
                    <a:pt x="3055620" y="0"/>
                  </a:lnTo>
                  <a:lnTo>
                    <a:pt x="3055620" y="4166616"/>
                  </a:lnTo>
                  <a:lnTo>
                    <a:pt x="0" y="4166616"/>
                  </a:lnTo>
                  <a:lnTo>
                    <a:pt x="0" y="0"/>
                  </a:lnTo>
                  <a:close/>
                </a:path>
              </a:pathLst>
            </a:custGeom>
            <a:ln w="9144">
              <a:solidFill>
                <a:srgbClr val="7C5F9F"/>
              </a:solidFill>
            </a:ln>
          </p:spPr>
          <p:txBody>
            <a:bodyPr wrap="square" lIns="0" tIns="0" rIns="0" bIns="0" rtlCol="0"/>
            <a:lstStyle/>
            <a:p>
              <a:endParaRPr sz="1701" dirty="0"/>
            </a:p>
          </p:txBody>
        </p:sp>
        <p:sp>
          <p:nvSpPr>
            <p:cNvPr id="99" name="object 14">
              <a:extLst>
                <a:ext uri="{FF2B5EF4-FFF2-40B4-BE49-F238E27FC236}">
                  <a16:creationId xmlns:a16="http://schemas.microsoft.com/office/drawing/2014/main" id="{574E79CA-5DB5-427F-957E-2C61F8464658}"/>
                </a:ext>
              </a:extLst>
            </p:cNvPr>
            <p:cNvSpPr/>
            <p:nvPr/>
          </p:nvSpPr>
          <p:spPr>
            <a:xfrm>
              <a:off x="243661" y="466613"/>
              <a:ext cx="2875896" cy="575185"/>
            </a:xfrm>
            <a:prstGeom prst="rect">
              <a:avLst/>
            </a:prstGeom>
            <a:blipFill>
              <a:blip r:embed="rId5" cstate="print"/>
              <a:stretch>
                <a:fillRect/>
              </a:stretch>
            </a:blipFill>
          </p:spPr>
          <p:txBody>
            <a:bodyPr wrap="square" lIns="0" tIns="0" rIns="0" bIns="0" rtlCol="0"/>
            <a:lstStyle/>
            <a:p>
              <a:endParaRPr sz="1701" dirty="0"/>
            </a:p>
          </p:txBody>
        </p:sp>
        <p:sp>
          <p:nvSpPr>
            <p:cNvPr id="100" name="object 15">
              <a:extLst>
                <a:ext uri="{FF2B5EF4-FFF2-40B4-BE49-F238E27FC236}">
                  <a16:creationId xmlns:a16="http://schemas.microsoft.com/office/drawing/2014/main" id="{42D4F375-269B-4D87-A785-5F04649F5951}"/>
                </a:ext>
              </a:extLst>
            </p:cNvPr>
            <p:cNvSpPr txBox="1"/>
            <p:nvPr/>
          </p:nvSpPr>
          <p:spPr>
            <a:xfrm>
              <a:off x="895898" y="583453"/>
              <a:ext cx="1601863" cy="216305"/>
            </a:xfrm>
            <a:prstGeom prst="rect">
              <a:avLst/>
            </a:prstGeom>
          </p:spPr>
          <p:txBody>
            <a:bodyPr vert="horz" wrap="square" lIns="0" tIns="12600" rIns="0" bIns="0" rtlCol="0">
              <a:spAutoFit/>
            </a:bodyPr>
            <a:lstStyle/>
            <a:p>
              <a:pPr marL="12000" algn="ctr">
                <a:spcBef>
                  <a:spcPts val="99"/>
                </a:spcBef>
              </a:pPr>
              <a:r>
                <a:rPr lang="ja-JP" altLang="en-US" sz="1323" b="1" spc="9" dirty="0">
                  <a:solidFill>
                    <a:srgbClr val="FFFFFF"/>
                  </a:solidFill>
                  <a:latin typeface="+mn-ea"/>
                  <a:cs typeface="HGPｺﾞｼｯｸM"/>
                </a:rPr>
                <a:t>５</a:t>
              </a:r>
              <a:r>
                <a:rPr sz="1323" b="1" spc="9" dirty="0">
                  <a:solidFill>
                    <a:srgbClr val="FFFFFF"/>
                  </a:solidFill>
                  <a:latin typeface="+mn-ea"/>
                  <a:cs typeface="HGPｺﾞｼｯｸM"/>
                </a:rPr>
                <a:t>．</a:t>
              </a:r>
              <a:r>
                <a:rPr lang="ja-JP" altLang="en-US" sz="1323" b="1" spc="5" dirty="0">
                  <a:solidFill>
                    <a:srgbClr val="FFFFFF"/>
                  </a:solidFill>
                  <a:latin typeface="+mn-ea"/>
                  <a:cs typeface="HGPｺﾞｼｯｸM"/>
                </a:rPr>
                <a:t>情報発信</a:t>
              </a:r>
              <a:endParaRPr sz="1323" dirty="0">
                <a:latin typeface="+mn-ea"/>
                <a:cs typeface="HGPｺﾞｼｯｸM"/>
              </a:endParaRPr>
            </a:p>
          </p:txBody>
        </p:sp>
      </p:grpSp>
      <p:sp>
        <p:nvSpPr>
          <p:cNvPr id="102" name="object 70">
            <a:extLst>
              <a:ext uri="{FF2B5EF4-FFF2-40B4-BE49-F238E27FC236}">
                <a16:creationId xmlns:a16="http://schemas.microsoft.com/office/drawing/2014/main" id="{7AC94890-239A-4E9C-A8C5-90DACA753A06}"/>
              </a:ext>
            </a:extLst>
          </p:cNvPr>
          <p:cNvSpPr txBox="1"/>
          <p:nvPr/>
        </p:nvSpPr>
        <p:spPr>
          <a:xfrm>
            <a:off x="5403389" y="3830292"/>
            <a:ext cx="2700000" cy="575348"/>
          </a:xfrm>
          <a:prstGeom prst="rect">
            <a:avLst/>
          </a:prstGeom>
          <a:ln>
            <a:noFill/>
          </a:ln>
        </p:spPr>
        <p:txBody>
          <a:bodyPr vert="horz" wrap="square" lIns="0" tIns="12000" rIns="0" bIns="0" rtlCol="0" anchor="ctr">
            <a:spAutoFit/>
          </a:bodyPr>
          <a:lstStyle/>
          <a:p>
            <a:pPr marL="96602" algn="ctr">
              <a:lnSpc>
                <a:spcPct val="150000"/>
              </a:lnSpc>
              <a:spcBef>
                <a:spcPts val="94"/>
              </a:spcBef>
            </a:pPr>
            <a:r>
              <a:rPr lang="ja-JP" altLang="en-US" sz="850" b="1" dirty="0">
                <a:latin typeface="+mn-ea"/>
                <a:cs typeface="Meiryo UI"/>
              </a:rPr>
              <a:t>① 外国人医療体制情報発信事業　  </a:t>
            </a:r>
            <a:r>
              <a:rPr lang="ja-JP" altLang="en-US" sz="850" u="sng" dirty="0">
                <a:latin typeface="+mn-ea"/>
                <a:cs typeface="Meiryo UI"/>
              </a:rPr>
              <a:t>予算：</a:t>
            </a:r>
            <a:r>
              <a:rPr lang="en-US" altLang="ja-JP" sz="850" u="sng" dirty="0">
                <a:latin typeface="+mn-ea"/>
                <a:cs typeface="Meiryo UI"/>
              </a:rPr>
              <a:t>1,093</a:t>
            </a:r>
            <a:r>
              <a:rPr lang="ja-JP" altLang="en-US" sz="850" u="sng" dirty="0">
                <a:latin typeface="+mn-ea"/>
                <a:cs typeface="Meiryo UI"/>
              </a:rPr>
              <a:t>千円</a:t>
            </a:r>
            <a:endParaRPr sz="850" u="sng" dirty="0">
              <a:latin typeface="+mn-ea"/>
              <a:cs typeface="Meiryo UI"/>
            </a:endParaRPr>
          </a:p>
          <a:p>
            <a:pPr marL="94802" algn="ctr">
              <a:lnSpc>
                <a:spcPct val="150000"/>
              </a:lnSpc>
            </a:pPr>
            <a:r>
              <a:rPr lang="ja-JP" altLang="en-US" sz="850" dirty="0">
                <a:latin typeface="+mn-ea"/>
                <a:cs typeface="Meiryo UI"/>
              </a:rPr>
              <a:t> </a:t>
            </a:r>
            <a:r>
              <a:rPr lang="ja-JP" altLang="en-US" sz="850" b="1" dirty="0">
                <a:latin typeface="+mn-ea"/>
                <a:cs typeface="Meiryo UI"/>
              </a:rPr>
              <a:t>② 外国人向け医療情報整備事業　　</a:t>
            </a:r>
            <a:r>
              <a:rPr lang="ja-JP" altLang="en-US" sz="850" u="sng" dirty="0">
                <a:latin typeface="+mn-ea"/>
                <a:cs typeface="Meiryo UI"/>
              </a:rPr>
              <a:t>予算：</a:t>
            </a:r>
            <a:r>
              <a:rPr lang="en-US" altLang="ja-JP" sz="850" u="sng" dirty="0">
                <a:latin typeface="+mn-ea"/>
                <a:cs typeface="Meiryo UI"/>
              </a:rPr>
              <a:t>5,000</a:t>
            </a:r>
            <a:r>
              <a:rPr lang="ja-JP" altLang="en-US" sz="850" u="sng" dirty="0">
                <a:latin typeface="+mn-ea"/>
                <a:cs typeface="Meiryo UI"/>
              </a:rPr>
              <a:t>千円</a:t>
            </a:r>
            <a:endParaRPr sz="850" u="sng" dirty="0">
              <a:latin typeface="+mn-ea"/>
              <a:cs typeface="Meiryo UI"/>
            </a:endParaRPr>
          </a:p>
        </p:txBody>
      </p:sp>
      <p:pic>
        <p:nvPicPr>
          <p:cNvPr id="103" name="図 102">
            <a:extLst>
              <a:ext uri="{FF2B5EF4-FFF2-40B4-BE49-F238E27FC236}">
                <a16:creationId xmlns:a16="http://schemas.microsoft.com/office/drawing/2014/main" id="{93553018-B387-4C08-9B0F-7C1F0434551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494325" y="5689217"/>
            <a:ext cx="1090464" cy="686076"/>
          </a:xfrm>
          <a:prstGeom prst="rect">
            <a:avLst/>
          </a:prstGeom>
          <a:noFill/>
          <a:ln>
            <a:solidFill>
              <a:schemeClr val="tx1"/>
            </a:solidFill>
          </a:ln>
        </p:spPr>
      </p:pic>
      <p:sp>
        <p:nvSpPr>
          <p:cNvPr id="47" name="object 15">
            <a:extLst>
              <a:ext uri="{FF2B5EF4-FFF2-40B4-BE49-F238E27FC236}">
                <a16:creationId xmlns:a16="http://schemas.microsoft.com/office/drawing/2014/main" id="{7526F8D8-9D70-499F-A02A-2C8A57ED72FC}"/>
              </a:ext>
            </a:extLst>
          </p:cNvPr>
          <p:cNvSpPr txBox="1"/>
          <p:nvPr/>
        </p:nvSpPr>
        <p:spPr>
          <a:xfrm>
            <a:off x="1103781" y="1082710"/>
            <a:ext cx="936000" cy="216305"/>
          </a:xfrm>
          <a:prstGeom prst="rect">
            <a:avLst/>
          </a:prstGeom>
        </p:spPr>
        <p:txBody>
          <a:bodyPr vert="horz" wrap="square" lIns="0" tIns="12600" rIns="0" bIns="0" rtlCol="0">
            <a:spAutoFit/>
          </a:bodyPr>
          <a:lstStyle/>
          <a:p>
            <a:pPr marL="12000" algn="ctr">
              <a:spcBef>
                <a:spcPts val="99"/>
              </a:spcBef>
            </a:pPr>
            <a:r>
              <a:rPr lang="ja-JP" altLang="en-US" sz="1323" b="1" spc="9" dirty="0">
                <a:solidFill>
                  <a:srgbClr val="FFFFFF"/>
                </a:solidFill>
                <a:latin typeface="+mn-ea"/>
                <a:cs typeface="HGPｺﾞｼｯｸM"/>
              </a:rPr>
              <a:t>１</a:t>
            </a:r>
            <a:r>
              <a:rPr sz="1323" b="1" spc="9" dirty="0">
                <a:solidFill>
                  <a:srgbClr val="FFFFFF"/>
                </a:solidFill>
                <a:latin typeface="+mn-ea"/>
                <a:cs typeface="HGPｺﾞｼｯｸM"/>
              </a:rPr>
              <a:t>．</a:t>
            </a:r>
            <a:r>
              <a:rPr lang="ja-JP" altLang="en-US" sz="1323" b="1" spc="5" dirty="0">
                <a:solidFill>
                  <a:srgbClr val="FFFFFF"/>
                </a:solidFill>
                <a:latin typeface="+mn-ea"/>
                <a:cs typeface="HGPｺﾞｼｯｸM"/>
              </a:rPr>
              <a:t>体制構築</a:t>
            </a:r>
            <a:endParaRPr sz="1323" dirty="0">
              <a:latin typeface="+mn-ea"/>
              <a:cs typeface="HGPｺﾞｼｯｸM"/>
            </a:endParaRPr>
          </a:p>
        </p:txBody>
      </p:sp>
      <p:pic>
        <p:nvPicPr>
          <p:cNvPr id="9" name="図 8">
            <a:extLst>
              <a:ext uri="{FF2B5EF4-FFF2-40B4-BE49-F238E27FC236}">
                <a16:creationId xmlns:a16="http://schemas.microsoft.com/office/drawing/2014/main" id="{E02EA559-9CAF-4BBC-AB95-7DF17881FDA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16200000">
            <a:off x="7853740" y="5489121"/>
            <a:ext cx="687600" cy="1081570"/>
          </a:xfrm>
          <a:prstGeom prst="rect">
            <a:avLst/>
          </a:prstGeom>
          <a:ln w="9525">
            <a:solidFill>
              <a:schemeClr val="tx1"/>
            </a:solid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509</TotalTime>
  <Words>777</Words>
  <Application>Microsoft Office PowerPoint</Application>
  <PresentationFormat>ユーザー設定</PresentationFormat>
  <Paragraphs>93</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HGP創英角ｺﾞｼｯｸUB</vt:lpstr>
      <vt:lpstr>HG創英角ｺﾞｼｯｸUB</vt:lpstr>
      <vt:lpstr>ＭＳ Ｐゴシック</vt:lpstr>
      <vt:lpstr>游ゴシック</vt:lpstr>
      <vt:lpstr>Calibri</vt:lpstr>
      <vt:lpstr>Office Theme</vt:lpstr>
      <vt:lpstr>令和７年度　外国人医療体制整備事業実績について【令和７年度予算９６，５９０千円】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資料２ 府・国のこれまでの取組みと 国の今後の動き</dc:title>
  <dc:creator>HOSTNAME</dc:creator>
  <cp:lastModifiedBy>原　慎太郎</cp:lastModifiedBy>
  <cp:revision>146</cp:revision>
  <cp:lastPrinted>2025-02-14T00:55:44Z</cp:lastPrinted>
  <dcterms:created xsi:type="dcterms:W3CDTF">2022-04-07T06:34:34Z</dcterms:created>
  <dcterms:modified xsi:type="dcterms:W3CDTF">2026-03-09T06:06:29Z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2022-03-13T00:00:00Z</vt:filetime>
  </property>
  <property fmtid="{D5CDD505-2E9C-101B-9397-08002B2CF9AE}" pid="3" name="Creator">
    <vt:lpwstr>PowerPoint 用 Acrobat PDFMaker 17</vt:lpwstr>
  </property>
  <property fmtid="{D5CDD505-2E9C-101B-9397-08002B2CF9AE}" pid="4" name="LastSaved">
    <vt:filetime>2022-04-07T00:00:00Z</vt:filetime>
  </property>
</Properties>
</file>