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HGP創英角ｺﾞｼｯｸUB"/>
                <a:cs typeface="HGP創英角ｺﾞｼｯｸU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HGP創英角ｺﾞｼｯｸUB"/>
                <a:cs typeface="HGP創英角ｺﾞｼｯｸU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HGP創英角ｺﾞｼｯｸUB"/>
                <a:cs typeface="HGP創英角ｺﾞｼｯｸU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26" y="144696"/>
            <a:ext cx="7544546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HGP創英角ｺﾞｼｯｸUB"/>
                <a:cs typeface="HGP創英角ｺﾞｼｯｸU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jp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g"/><Relationship Id="rId38" Type="http://schemas.openxmlformats.org/officeDocument/2006/relationships/image" Target="../media/image37.jp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jpg"/><Relationship Id="rId78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58.jp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jp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jpg"/><Relationship Id="rId24" Type="http://schemas.openxmlformats.org/officeDocument/2006/relationships/image" Target="../media/image156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jp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58.jp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0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1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65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" y="2586228"/>
            <a:ext cx="3150107" cy="426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7" y="2613660"/>
            <a:ext cx="3055619" cy="416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27" y="2613660"/>
            <a:ext cx="3055620" cy="4166870"/>
          </a:xfrm>
          <a:custGeom>
            <a:avLst/>
            <a:gdLst/>
            <a:ahLst/>
            <a:cxnLst/>
            <a:rect l="l" t="t" r="r" b="b"/>
            <a:pathLst>
              <a:path w="3055620" h="4166870">
                <a:moveTo>
                  <a:pt x="0" y="0"/>
                </a:moveTo>
                <a:lnTo>
                  <a:pt x="3055620" y="0"/>
                </a:lnTo>
                <a:lnTo>
                  <a:pt x="3055620" y="4166616"/>
                </a:lnTo>
                <a:lnTo>
                  <a:pt x="0" y="41666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3140" y="3006852"/>
            <a:ext cx="2993135" cy="3851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0384" y="3034284"/>
            <a:ext cx="2898647" cy="3756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0384" y="3034283"/>
            <a:ext cx="2898775" cy="3756660"/>
          </a:xfrm>
          <a:custGeom>
            <a:avLst/>
            <a:gdLst/>
            <a:ahLst/>
            <a:cxnLst/>
            <a:rect l="l" t="t" r="r" b="b"/>
            <a:pathLst>
              <a:path w="2898775" h="3756659">
                <a:moveTo>
                  <a:pt x="0" y="0"/>
                </a:moveTo>
                <a:lnTo>
                  <a:pt x="2898648" y="0"/>
                </a:lnTo>
                <a:lnTo>
                  <a:pt x="2898648" y="3756660"/>
                </a:lnTo>
                <a:lnTo>
                  <a:pt x="0" y="375666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4011" y="2595372"/>
            <a:ext cx="2951987" cy="4248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1255" y="2622804"/>
            <a:ext cx="2857499" cy="4154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1255" y="2622804"/>
            <a:ext cx="2857500" cy="4154804"/>
          </a:xfrm>
          <a:custGeom>
            <a:avLst/>
            <a:gdLst/>
            <a:ahLst/>
            <a:cxnLst/>
            <a:rect l="l" t="t" r="r" b="b"/>
            <a:pathLst>
              <a:path w="2857500" h="4154804">
                <a:moveTo>
                  <a:pt x="0" y="0"/>
                </a:moveTo>
                <a:lnTo>
                  <a:pt x="2857499" y="0"/>
                </a:lnTo>
                <a:lnTo>
                  <a:pt x="2857499" y="4154424"/>
                </a:lnTo>
                <a:lnTo>
                  <a:pt x="0" y="41544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3999" cy="5577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96191" y="73473"/>
            <a:ext cx="7446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>
                <a:latin typeface="HGS創英角ｺﾞｼｯｸUB"/>
                <a:cs typeface="HGS創英角ｺﾞｼｯｸUB"/>
              </a:rPr>
              <a:t>令和</a:t>
            </a:r>
            <a:r>
              <a:rPr lang="en-US" dirty="0" smtClean="0">
                <a:latin typeface="HGS創英角ｺﾞｼｯｸUB"/>
                <a:cs typeface="HGS創英角ｺﾞｼｯｸUB"/>
              </a:rPr>
              <a:t>5</a:t>
            </a:r>
            <a:r>
              <a:rPr dirty="0" smtClean="0">
                <a:latin typeface="HGS創英角ｺﾞｼｯｸUB"/>
                <a:cs typeface="HGS創英角ｺﾞｼｯｸUB"/>
              </a:rPr>
              <a:t>年度外国人医療体制整備事業</a:t>
            </a:r>
            <a:r>
              <a:rPr lang="en-US" dirty="0" smtClean="0">
                <a:latin typeface="HGS創英角ｺﾞｼｯｸUB"/>
                <a:cs typeface="HGS創英角ｺﾞｼｯｸUB"/>
              </a:rPr>
              <a:t> 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S創英角ｺﾞｼｯｸUB"/>
              </a:rPr>
              <a:t>予算概要</a:t>
            </a:r>
            <a:r>
              <a:rPr dirty="0" smtClean="0">
                <a:latin typeface="HGS創英角ｺﾞｼｯｸUB"/>
                <a:cs typeface="HGS創英角ｺﾞｼｯｸUB"/>
              </a:rPr>
              <a:t>【</a:t>
            </a:r>
            <a:r>
              <a:rPr dirty="0" err="1" smtClean="0">
                <a:latin typeface="HGS創英角ｺﾞｼｯｸUB"/>
                <a:cs typeface="HGS創英角ｺﾞｼｯｸUB"/>
              </a:rPr>
              <a:t>予算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S創英角ｺﾞｼｯｸUB"/>
              </a:rPr>
              <a:t>総額</a:t>
            </a:r>
            <a:r>
              <a:rPr spc="-5" dirty="0" smtClean="0">
                <a:latin typeface="HGS創英角ｺﾞｼｯｸUB"/>
                <a:cs typeface="HGS創英角ｺﾞｼｯｸUB"/>
              </a:rPr>
              <a:t>2</a:t>
            </a:r>
            <a:r>
              <a:rPr lang="en-US" spc="-5" dirty="0" smtClean="0">
                <a:latin typeface="HGS創英角ｺﾞｼｯｸUB"/>
                <a:cs typeface="HGS創英角ｺﾞｼｯｸUB"/>
              </a:rPr>
              <a:t>0</a:t>
            </a:r>
            <a:r>
              <a:rPr spc="-5" dirty="0" smtClean="0">
                <a:latin typeface="HGS創英角ｺﾞｼｯｸUB"/>
                <a:cs typeface="HGS創英角ｺﾞｼｯｸUB"/>
              </a:rPr>
              <a:t>7,298</a:t>
            </a:r>
            <a:r>
              <a:rPr dirty="0">
                <a:latin typeface="HGS創英角ｺﾞｼｯｸUB"/>
                <a:cs typeface="HGS創英角ｺﾞｼｯｸUB"/>
              </a:rPr>
              <a:t>千円】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87597" y="6534867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436" y="2663951"/>
            <a:ext cx="3096767" cy="460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7920" y="2731001"/>
            <a:ext cx="977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１</a:t>
            </a:r>
            <a:r>
              <a:rPr sz="1400" b="1" spc="10" dirty="0">
                <a:solidFill>
                  <a:srgbClr val="FFFFFF"/>
                </a:solidFill>
                <a:latin typeface="HGPｺﾞｼｯｸM"/>
                <a:cs typeface="HGPｺﾞｼｯｸM"/>
              </a:rPr>
              <a:t>．</a:t>
            </a:r>
            <a:r>
              <a:rPr sz="1400" b="1" spc="5" dirty="0">
                <a:solidFill>
                  <a:srgbClr val="FFFFFF"/>
                </a:solidFill>
                <a:latin typeface="HGPｺﾞｼｯｸM"/>
                <a:cs typeface="HGPｺﾞｼｯｸM"/>
              </a:rPr>
              <a:t>体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制</a:t>
            </a:r>
            <a:r>
              <a:rPr sz="1400" b="1" spc="-20" dirty="0">
                <a:solidFill>
                  <a:srgbClr val="FFFFFF"/>
                </a:solidFill>
                <a:latin typeface="HGPｺﾞｼｯｸM"/>
                <a:cs typeface="HGPｺﾞｼｯｸM"/>
              </a:rPr>
              <a:t>構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築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011" y="4744211"/>
            <a:ext cx="8939784" cy="4846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14116" y="2668524"/>
            <a:ext cx="2819399" cy="4800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34683" y="2755498"/>
            <a:ext cx="977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２</a:t>
            </a:r>
            <a:r>
              <a:rPr sz="1400" b="1" spc="10" dirty="0">
                <a:solidFill>
                  <a:srgbClr val="FFFFFF"/>
                </a:solidFill>
                <a:latin typeface="HGPｺﾞｼｯｸM"/>
                <a:cs typeface="HGPｺﾞｼｯｸM"/>
              </a:rPr>
              <a:t>．</a:t>
            </a:r>
            <a:r>
              <a:rPr sz="1400" b="1" spc="5" dirty="0">
                <a:solidFill>
                  <a:srgbClr val="FFFFFF"/>
                </a:solidFill>
                <a:latin typeface="HGPｺﾞｼｯｸM"/>
                <a:cs typeface="HGPｺﾞｼｯｸM"/>
              </a:rPr>
              <a:t>実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態</a:t>
            </a:r>
            <a:r>
              <a:rPr sz="1400" b="1" spc="-20" dirty="0">
                <a:solidFill>
                  <a:srgbClr val="FFFFFF"/>
                </a:solidFill>
                <a:latin typeface="HGPｺﾞｼｯｸM"/>
                <a:cs typeface="HGPｺﾞｼｯｸM"/>
              </a:rPr>
              <a:t>把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握</a:t>
            </a:r>
            <a:endParaRPr sz="1400" dirty="0">
              <a:latin typeface="HGPｺﾞｼｯｸM"/>
              <a:cs typeface="HGPｺﾞｼｯｸ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63296"/>
            <a:ext cx="4715255" cy="20314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96" y="490728"/>
            <a:ext cx="4623816" cy="19370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67" y="470916"/>
            <a:ext cx="4764023" cy="4587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40436"/>
            <a:ext cx="1830323" cy="5867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" y="496823"/>
            <a:ext cx="4657343" cy="3520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2040" y="2473451"/>
            <a:ext cx="118871" cy="1798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2638" y="4482844"/>
            <a:ext cx="622300" cy="152400"/>
          </a:xfrm>
          <a:custGeom>
            <a:avLst/>
            <a:gdLst/>
            <a:ahLst/>
            <a:cxnLst/>
            <a:rect l="l" t="t" r="r" b="b"/>
            <a:pathLst>
              <a:path w="622300" h="152400">
                <a:moveTo>
                  <a:pt x="545591" y="0"/>
                </a:moveTo>
                <a:lnTo>
                  <a:pt x="545591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45591" y="114300"/>
                </a:lnTo>
                <a:lnTo>
                  <a:pt x="545591" y="152400"/>
                </a:lnTo>
                <a:lnTo>
                  <a:pt x="621791" y="76200"/>
                </a:lnTo>
                <a:lnTo>
                  <a:pt x="5455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2638" y="4482844"/>
            <a:ext cx="622300" cy="152400"/>
          </a:xfrm>
          <a:custGeom>
            <a:avLst/>
            <a:gdLst/>
            <a:ahLst/>
            <a:cxnLst/>
            <a:rect l="l" t="t" r="r" b="b"/>
            <a:pathLst>
              <a:path w="622300" h="152400">
                <a:moveTo>
                  <a:pt x="621791" y="76200"/>
                </a:moveTo>
                <a:lnTo>
                  <a:pt x="545591" y="152400"/>
                </a:lnTo>
                <a:lnTo>
                  <a:pt x="545591" y="114300"/>
                </a:lnTo>
                <a:lnTo>
                  <a:pt x="0" y="114300"/>
                </a:lnTo>
                <a:lnTo>
                  <a:pt x="0" y="38100"/>
                </a:lnTo>
                <a:lnTo>
                  <a:pt x="545591" y="38100"/>
                </a:lnTo>
                <a:lnTo>
                  <a:pt x="545591" y="0"/>
                </a:lnTo>
                <a:lnTo>
                  <a:pt x="621791" y="762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52215" y="5570220"/>
            <a:ext cx="2750820" cy="1150620"/>
          </a:xfrm>
          <a:custGeom>
            <a:avLst/>
            <a:gdLst/>
            <a:ahLst/>
            <a:cxnLst/>
            <a:rect l="l" t="t" r="r" b="b"/>
            <a:pathLst>
              <a:path w="2750820" h="1150620">
                <a:moveTo>
                  <a:pt x="0" y="0"/>
                </a:moveTo>
                <a:lnTo>
                  <a:pt x="2750819" y="0"/>
                </a:lnTo>
                <a:lnTo>
                  <a:pt x="2750819" y="1150619"/>
                </a:lnTo>
                <a:lnTo>
                  <a:pt x="0" y="11506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86756" y="5873496"/>
            <a:ext cx="547115" cy="6217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08526" y="6019038"/>
            <a:ext cx="993775" cy="149860"/>
          </a:xfrm>
          <a:custGeom>
            <a:avLst/>
            <a:gdLst/>
            <a:ahLst/>
            <a:cxnLst/>
            <a:rect l="l" t="t" r="r" b="b"/>
            <a:pathLst>
              <a:path w="993775" h="149860">
                <a:moveTo>
                  <a:pt x="918972" y="0"/>
                </a:moveTo>
                <a:lnTo>
                  <a:pt x="918972" y="37338"/>
                </a:lnTo>
                <a:lnTo>
                  <a:pt x="0" y="37338"/>
                </a:lnTo>
                <a:lnTo>
                  <a:pt x="0" y="112014"/>
                </a:lnTo>
                <a:lnTo>
                  <a:pt x="918972" y="112014"/>
                </a:lnTo>
                <a:lnTo>
                  <a:pt x="918972" y="149352"/>
                </a:lnTo>
                <a:lnTo>
                  <a:pt x="993647" y="74676"/>
                </a:lnTo>
                <a:lnTo>
                  <a:pt x="9189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08526" y="6019038"/>
            <a:ext cx="993775" cy="149860"/>
          </a:xfrm>
          <a:custGeom>
            <a:avLst/>
            <a:gdLst/>
            <a:ahLst/>
            <a:cxnLst/>
            <a:rect l="l" t="t" r="r" b="b"/>
            <a:pathLst>
              <a:path w="993775" h="149860">
                <a:moveTo>
                  <a:pt x="0" y="37338"/>
                </a:moveTo>
                <a:lnTo>
                  <a:pt x="918972" y="37338"/>
                </a:lnTo>
                <a:lnTo>
                  <a:pt x="918972" y="0"/>
                </a:lnTo>
                <a:lnTo>
                  <a:pt x="993647" y="74676"/>
                </a:lnTo>
                <a:lnTo>
                  <a:pt x="918972" y="149352"/>
                </a:lnTo>
                <a:lnTo>
                  <a:pt x="918972" y="112014"/>
                </a:lnTo>
                <a:lnTo>
                  <a:pt x="0" y="112014"/>
                </a:lnTo>
                <a:lnTo>
                  <a:pt x="0" y="3733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30964" y="5522514"/>
            <a:ext cx="2113915" cy="4597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900" dirty="0">
                <a:latin typeface="Meiryo UI"/>
                <a:cs typeface="Meiryo UI"/>
              </a:rPr>
              <a:t>外国人患者受入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に関す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dirty="0">
                <a:latin typeface="Meiryo UI"/>
                <a:cs typeface="Meiryo UI"/>
              </a:rPr>
              <a:t>トラ</a:t>
            </a:r>
            <a:r>
              <a:rPr sz="900" spc="5" dirty="0">
                <a:latin typeface="Meiryo UI"/>
                <a:cs typeface="Meiryo UI"/>
              </a:rPr>
              <a:t>ブ</a:t>
            </a:r>
            <a:r>
              <a:rPr sz="900" spc="-5" dirty="0">
                <a:latin typeface="Meiryo UI"/>
                <a:cs typeface="Meiryo UI"/>
              </a:rPr>
              <a:t>ル</a:t>
            </a:r>
            <a:r>
              <a:rPr sz="900" dirty="0">
                <a:latin typeface="Meiryo UI"/>
                <a:cs typeface="Meiryo UI"/>
              </a:rPr>
              <a:t>相談支援</a:t>
            </a:r>
            <a:endParaRPr sz="900">
              <a:latin typeface="Meiryo UI"/>
              <a:cs typeface="Meiryo UI"/>
            </a:endParaRPr>
          </a:p>
          <a:p>
            <a:pPr marL="457834" algn="ctr">
              <a:lnSpc>
                <a:spcPct val="100000"/>
              </a:lnSpc>
              <a:spcBef>
                <a:spcPts val="630"/>
              </a:spcBef>
            </a:pPr>
            <a:r>
              <a:rPr sz="900" dirty="0">
                <a:latin typeface="Meiryo UI"/>
                <a:cs typeface="Meiryo UI"/>
              </a:rPr>
              <a:t>相談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70674" y="6483145"/>
            <a:ext cx="9156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eiryo UI"/>
                <a:cs typeface="Meiryo UI"/>
              </a:rPr>
              <a:t>トラ</a:t>
            </a:r>
            <a:r>
              <a:rPr sz="900" spc="5" dirty="0">
                <a:latin typeface="Meiryo UI"/>
                <a:cs typeface="Meiryo UI"/>
              </a:rPr>
              <a:t>ブ</a:t>
            </a:r>
            <a:r>
              <a:rPr sz="900" spc="-5" dirty="0">
                <a:latin typeface="Meiryo UI"/>
                <a:cs typeface="Meiryo UI"/>
              </a:rPr>
              <a:t>ル</a:t>
            </a:r>
            <a:r>
              <a:rPr sz="900" dirty="0">
                <a:latin typeface="Meiryo UI"/>
                <a:cs typeface="Meiryo UI"/>
              </a:rPr>
              <a:t>対応</a:t>
            </a:r>
            <a:r>
              <a:rPr sz="900" spc="-5" dirty="0">
                <a:latin typeface="Meiryo UI"/>
                <a:cs typeface="Meiryo UI"/>
              </a:rPr>
              <a:t>の回</a:t>
            </a:r>
            <a:r>
              <a:rPr sz="900" dirty="0">
                <a:latin typeface="Meiryo UI"/>
                <a:cs typeface="Meiryo UI"/>
              </a:rPr>
              <a:t>答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61282" y="6272021"/>
            <a:ext cx="993775" cy="146685"/>
          </a:xfrm>
          <a:custGeom>
            <a:avLst/>
            <a:gdLst/>
            <a:ahLst/>
            <a:cxnLst/>
            <a:rect l="l" t="t" r="r" b="b"/>
            <a:pathLst>
              <a:path w="993775" h="146685">
                <a:moveTo>
                  <a:pt x="73152" y="0"/>
                </a:moveTo>
                <a:lnTo>
                  <a:pt x="0" y="73151"/>
                </a:lnTo>
                <a:lnTo>
                  <a:pt x="73152" y="146303"/>
                </a:lnTo>
                <a:lnTo>
                  <a:pt x="73152" y="109727"/>
                </a:lnTo>
                <a:lnTo>
                  <a:pt x="993648" y="109727"/>
                </a:lnTo>
                <a:lnTo>
                  <a:pt x="993648" y="36575"/>
                </a:lnTo>
                <a:lnTo>
                  <a:pt x="73152" y="36575"/>
                </a:lnTo>
                <a:lnTo>
                  <a:pt x="731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1282" y="6272021"/>
            <a:ext cx="993775" cy="146685"/>
          </a:xfrm>
          <a:custGeom>
            <a:avLst/>
            <a:gdLst/>
            <a:ahLst/>
            <a:cxnLst/>
            <a:rect l="l" t="t" r="r" b="b"/>
            <a:pathLst>
              <a:path w="993775" h="146685">
                <a:moveTo>
                  <a:pt x="993648" y="109727"/>
                </a:moveTo>
                <a:lnTo>
                  <a:pt x="73152" y="109727"/>
                </a:lnTo>
                <a:lnTo>
                  <a:pt x="73152" y="146303"/>
                </a:lnTo>
                <a:lnTo>
                  <a:pt x="0" y="73151"/>
                </a:lnTo>
                <a:lnTo>
                  <a:pt x="73152" y="0"/>
                </a:lnTo>
                <a:lnTo>
                  <a:pt x="73152" y="36575"/>
                </a:lnTo>
                <a:lnTo>
                  <a:pt x="993648" y="36575"/>
                </a:lnTo>
                <a:lnTo>
                  <a:pt x="993648" y="10972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16580" y="5119115"/>
            <a:ext cx="3028187" cy="4632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4011" y="5137403"/>
            <a:ext cx="2970275" cy="4617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63823" y="5146547"/>
            <a:ext cx="2933699" cy="3688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63823" y="5146547"/>
            <a:ext cx="2933700" cy="368935"/>
          </a:xfrm>
          <a:custGeom>
            <a:avLst/>
            <a:gdLst/>
            <a:ahLst/>
            <a:cxnLst/>
            <a:rect l="l" t="t" r="r" b="b"/>
            <a:pathLst>
              <a:path w="2933700" h="368935">
                <a:moveTo>
                  <a:pt x="0" y="0"/>
                </a:moveTo>
                <a:lnTo>
                  <a:pt x="2933700" y="0"/>
                </a:lnTo>
                <a:lnTo>
                  <a:pt x="2933700" y="368807"/>
                </a:lnTo>
                <a:lnTo>
                  <a:pt x="0" y="36880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42807" y="5181522"/>
            <a:ext cx="2773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Meiryo UI"/>
                <a:cs typeface="Meiryo UI"/>
              </a:rPr>
              <a:t>②外国人患者受入れワ</a:t>
            </a:r>
            <a:r>
              <a:rPr sz="900" b="1" spc="-5" dirty="0">
                <a:latin typeface="Meiryo UI"/>
                <a:cs typeface="Meiryo UI"/>
              </a:rPr>
              <a:t>ンス</a:t>
            </a:r>
            <a:r>
              <a:rPr sz="900" b="1" spc="5" dirty="0">
                <a:latin typeface="Meiryo UI"/>
                <a:cs typeface="Meiryo UI"/>
              </a:rPr>
              <a:t>ト</a:t>
            </a:r>
            <a:r>
              <a:rPr sz="900" b="1" dirty="0">
                <a:latin typeface="Meiryo UI"/>
                <a:cs typeface="Meiryo UI"/>
              </a:rPr>
              <a:t>ップ相談窓口設置</a:t>
            </a:r>
            <a:r>
              <a:rPr sz="900" b="1" spc="-5" dirty="0">
                <a:latin typeface="Meiryo UI"/>
                <a:cs typeface="Meiryo UI"/>
              </a:rPr>
              <a:t>・</a:t>
            </a:r>
            <a:r>
              <a:rPr sz="900" b="1" dirty="0">
                <a:latin typeface="Meiryo UI"/>
                <a:cs typeface="Meiryo UI"/>
              </a:rPr>
              <a:t>運営事業</a:t>
            </a:r>
            <a:endParaRPr sz="9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予算：6,000千円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3923" y="5570220"/>
            <a:ext cx="2912745" cy="1176655"/>
          </a:xfrm>
          <a:custGeom>
            <a:avLst/>
            <a:gdLst/>
            <a:ahLst/>
            <a:cxnLst/>
            <a:rect l="l" t="t" r="r" b="b"/>
            <a:pathLst>
              <a:path w="2912745" h="1176654">
                <a:moveTo>
                  <a:pt x="0" y="0"/>
                </a:moveTo>
                <a:lnTo>
                  <a:pt x="2912364" y="0"/>
                </a:lnTo>
                <a:lnTo>
                  <a:pt x="2912364" y="1176527"/>
                </a:lnTo>
                <a:lnTo>
                  <a:pt x="0" y="11765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444" y="5111496"/>
            <a:ext cx="3014471" cy="4922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411" y="5536691"/>
            <a:ext cx="2764535" cy="701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687" y="5138928"/>
            <a:ext cx="2919983" cy="3977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687" y="5138928"/>
            <a:ext cx="2920365" cy="398145"/>
          </a:xfrm>
          <a:custGeom>
            <a:avLst/>
            <a:gdLst/>
            <a:ahLst/>
            <a:cxnLst/>
            <a:rect l="l" t="t" r="r" b="b"/>
            <a:pathLst>
              <a:path w="2920365" h="398145">
                <a:moveTo>
                  <a:pt x="0" y="0"/>
                </a:moveTo>
                <a:lnTo>
                  <a:pt x="2919984" y="0"/>
                </a:lnTo>
                <a:lnTo>
                  <a:pt x="2919984" y="397763"/>
                </a:lnTo>
                <a:lnTo>
                  <a:pt x="0" y="3977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5823" y="3441191"/>
            <a:ext cx="3011805" cy="574675"/>
          </a:xfrm>
          <a:custGeom>
            <a:avLst/>
            <a:gdLst/>
            <a:ahLst/>
            <a:cxnLst/>
            <a:rect l="l" t="t" r="r" b="b"/>
            <a:pathLst>
              <a:path w="3011805" h="574675">
                <a:moveTo>
                  <a:pt x="0" y="0"/>
                </a:moveTo>
                <a:lnTo>
                  <a:pt x="3011424" y="0"/>
                </a:lnTo>
                <a:lnTo>
                  <a:pt x="3011424" y="574548"/>
                </a:lnTo>
                <a:lnTo>
                  <a:pt x="0" y="5745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388" y="3009900"/>
            <a:ext cx="3105911" cy="4937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6804" y="3436620"/>
            <a:ext cx="2543555" cy="685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631" y="3037332"/>
            <a:ext cx="3011424" cy="3992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631" y="3037332"/>
            <a:ext cx="3011805" cy="399415"/>
          </a:xfrm>
          <a:custGeom>
            <a:avLst/>
            <a:gdLst/>
            <a:ahLst/>
            <a:cxnLst/>
            <a:rect l="l" t="t" r="r" b="b"/>
            <a:pathLst>
              <a:path w="3011805" h="399414">
                <a:moveTo>
                  <a:pt x="0" y="0"/>
                </a:moveTo>
                <a:lnTo>
                  <a:pt x="3011424" y="0"/>
                </a:lnTo>
                <a:lnTo>
                  <a:pt x="3011424" y="399288"/>
                </a:lnTo>
                <a:lnTo>
                  <a:pt x="0" y="3992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6200" y="3086623"/>
            <a:ext cx="304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Meiryo UI"/>
                <a:cs typeface="Meiryo UI"/>
              </a:rPr>
              <a:t>地域</a:t>
            </a:r>
            <a:r>
              <a:rPr sz="900" b="1" spc="-5" dirty="0">
                <a:latin typeface="Meiryo UI"/>
                <a:cs typeface="Meiryo UI"/>
              </a:rPr>
              <a:t>に</a:t>
            </a:r>
            <a:r>
              <a:rPr sz="900" b="1" dirty="0">
                <a:latin typeface="Meiryo UI"/>
                <a:cs typeface="Meiryo UI"/>
              </a:rPr>
              <a:t>お</a:t>
            </a:r>
            <a:r>
              <a:rPr sz="900" b="1" spc="-5" dirty="0">
                <a:latin typeface="Meiryo UI"/>
                <a:cs typeface="Meiryo UI"/>
              </a:rPr>
              <a:t>ける</a:t>
            </a:r>
            <a:r>
              <a:rPr sz="900" b="1" dirty="0">
                <a:latin typeface="Meiryo UI"/>
                <a:cs typeface="Meiryo UI"/>
              </a:rPr>
              <a:t>外国人医療対策協議会設置等事業</a:t>
            </a:r>
            <a:endParaRPr sz="900">
              <a:latin typeface="Meiryo UI"/>
              <a:cs typeface="Meiryo UI"/>
            </a:endParaRPr>
          </a:p>
          <a:p>
            <a:pPr marL="19050" algn="ctr">
              <a:lnSpc>
                <a:spcPct val="100000"/>
              </a:lnSpc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予算：369千円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61359" y="3380232"/>
            <a:ext cx="2727960" cy="634365"/>
          </a:xfrm>
          <a:custGeom>
            <a:avLst/>
            <a:gdLst/>
            <a:ahLst/>
            <a:cxnLst/>
            <a:rect l="l" t="t" r="r" b="b"/>
            <a:pathLst>
              <a:path w="2727960" h="634364">
                <a:moveTo>
                  <a:pt x="0" y="0"/>
                </a:moveTo>
                <a:lnTo>
                  <a:pt x="2727960" y="0"/>
                </a:lnTo>
                <a:lnTo>
                  <a:pt x="2727960" y="633984"/>
                </a:lnTo>
                <a:lnTo>
                  <a:pt x="0" y="6339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14116" y="3008376"/>
            <a:ext cx="2810255" cy="4328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1211" y="3374135"/>
            <a:ext cx="2033015" cy="990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1211" y="3009900"/>
            <a:ext cx="2033015" cy="259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61359" y="3035808"/>
            <a:ext cx="2715767" cy="3383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261359" y="3035807"/>
            <a:ext cx="2715895" cy="33845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900" b="1" dirty="0">
                <a:latin typeface="Meiryo UI"/>
                <a:cs typeface="Meiryo UI"/>
              </a:rPr>
              <a:t>外国人患者受入れ体制実態調査事業</a:t>
            </a:r>
            <a:endParaRPr sz="9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予算：902千円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459735" y="5815584"/>
            <a:ext cx="496823" cy="6690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2984" y="6265164"/>
            <a:ext cx="576071" cy="3962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9787" y="5818632"/>
            <a:ext cx="425195" cy="4221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0895" y="5937503"/>
            <a:ext cx="347471" cy="31089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760" y="6240779"/>
            <a:ext cx="446531" cy="4069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73935" y="6057900"/>
            <a:ext cx="243839" cy="3047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73708" y="6140196"/>
            <a:ext cx="265175" cy="2956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90319" y="5973495"/>
            <a:ext cx="520700" cy="177165"/>
          </a:xfrm>
          <a:custGeom>
            <a:avLst/>
            <a:gdLst/>
            <a:ahLst/>
            <a:cxnLst/>
            <a:rect l="l" t="t" r="r" b="b"/>
            <a:pathLst>
              <a:path w="520700" h="177164">
                <a:moveTo>
                  <a:pt x="520445" y="132410"/>
                </a:moveTo>
                <a:lnTo>
                  <a:pt x="432053" y="132410"/>
                </a:lnTo>
                <a:lnTo>
                  <a:pt x="491870" y="176606"/>
                </a:lnTo>
                <a:lnTo>
                  <a:pt x="520445" y="132410"/>
                </a:lnTo>
                <a:close/>
              </a:path>
              <a:path w="520700" h="177164">
                <a:moveTo>
                  <a:pt x="0" y="0"/>
                </a:moveTo>
                <a:lnTo>
                  <a:pt x="63715" y="2525"/>
                </a:lnTo>
                <a:lnTo>
                  <a:pt x="124941" y="7892"/>
                </a:lnTo>
                <a:lnTo>
                  <a:pt x="183086" y="15928"/>
                </a:lnTo>
                <a:lnTo>
                  <a:pt x="237559" y="26460"/>
                </a:lnTo>
                <a:lnTo>
                  <a:pt x="287769" y="39316"/>
                </a:lnTo>
                <a:lnTo>
                  <a:pt x="333123" y="54322"/>
                </a:lnTo>
                <a:lnTo>
                  <a:pt x="373030" y="71307"/>
                </a:lnTo>
                <a:lnTo>
                  <a:pt x="406898" y="90099"/>
                </a:lnTo>
                <a:lnTo>
                  <a:pt x="454151" y="132410"/>
                </a:lnTo>
                <a:lnTo>
                  <a:pt x="498347" y="132410"/>
                </a:lnTo>
                <a:lnTo>
                  <a:pt x="452537" y="91016"/>
                </a:lnTo>
                <a:lnTo>
                  <a:pt x="381544" y="55918"/>
                </a:lnTo>
                <a:lnTo>
                  <a:pt x="338016" y="41105"/>
                </a:lnTo>
                <a:lnTo>
                  <a:pt x="289887" y="28316"/>
                </a:lnTo>
                <a:lnTo>
                  <a:pt x="237722" y="17703"/>
                </a:lnTo>
                <a:lnTo>
                  <a:pt x="182086" y="9414"/>
                </a:lnTo>
                <a:lnTo>
                  <a:pt x="123544" y="3600"/>
                </a:lnTo>
                <a:lnTo>
                  <a:pt x="62660" y="412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76350" y="5973317"/>
            <a:ext cx="536575" cy="177165"/>
          </a:xfrm>
          <a:custGeom>
            <a:avLst/>
            <a:gdLst/>
            <a:ahLst/>
            <a:cxnLst/>
            <a:rect l="l" t="t" r="r" b="b"/>
            <a:pathLst>
              <a:path w="536575" h="177164">
                <a:moveTo>
                  <a:pt x="536066" y="0"/>
                </a:moveTo>
                <a:lnTo>
                  <a:pt x="491870" y="0"/>
                </a:lnTo>
                <a:lnTo>
                  <a:pt x="425126" y="1613"/>
                </a:lnTo>
                <a:lnTo>
                  <a:pt x="361112" y="6314"/>
                </a:lnTo>
                <a:lnTo>
                  <a:pt x="300412" y="13892"/>
                </a:lnTo>
                <a:lnTo>
                  <a:pt x="243614" y="24135"/>
                </a:lnTo>
                <a:lnTo>
                  <a:pt x="191303" y="36834"/>
                </a:lnTo>
                <a:lnTo>
                  <a:pt x="144065" y="51777"/>
                </a:lnTo>
                <a:lnTo>
                  <a:pt x="102487" y="68755"/>
                </a:lnTo>
                <a:lnTo>
                  <a:pt x="67154" y="87556"/>
                </a:lnTo>
                <a:lnTo>
                  <a:pt x="17570" y="129786"/>
                </a:lnTo>
                <a:lnTo>
                  <a:pt x="0" y="176783"/>
                </a:lnTo>
                <a:lnTo>
                  <a:pt x="44195" y="176783"/>
                </a:lnTo>
                <a:lnTo>
                  <a:pt x="48686" y="152794"/>
                </a:lnTo>
                <a:lnTo>
                  <a:pt x="61766" y="129786"/>
                </a:lnTo>
                <a:lnTo>
                  <a:pt x="111350" y="87556"/>
                </a:lnTo>
                <a:lnTo>
                  <a:pt x="146683" y="68755"/>
                </a:lnTo>
                <a:lnTo>
                  <a:pt x="188261" y="51777"/>
                </a:lnTo>
                <a:lnTo>
                  <a:pt x="235499" y="36834"/>
                </a:lnTo>
                <a:lnTo>
                  <a:pt x="287810" y="24135"/>
                </a:lnTo>
                <a:lnTo>
                  <a:pt x="344608" y="13892"/>
                </a:lnTo>
                <a:lnTo>
                  <a:pt x="405308" y="6314"/>
                </a:lnTo>
                <a:lnTo>
                  <a:pt x="469322" y="1613"/>
                </a:lnTo>
                <a:lnTo>
                  <a:pt x="536066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76350" y="5973317"/>
            <a:ext cx="1034415" cy="177165"/>
          </a:xfrm>
          <a:custGeom>
            <a:avLst/>
            <a:gdLst/>
            <a:ahLst/>
            <a:cxnLst/>
            <a:rect l="l" t="t" r="r" b="b"/>
            <a:pathLst>
              <a:path w="1034414" h="177164">
                <a:moveTo>
                  <a:pt x="513969" y="177"/>
                </a:moveTo>
                <a:lnTo>
                  <a:pt x="577684" y="2703"/>
                </a:lnTo>
                <a:lnTo>
                  <a:pt x="638910" y="8070"/>
                </a:lnTo>
                <a:lnTo>
                  <a:pt x="697055" y="16106"/>
                </a:lnTo>
                <a:lnTo>
                  <a:pt x="751528" y="26638"/>
                </a:lnTo>
                <a:lnTo>
                  <a:pt x="801738" y="39493"/>
                </a:lnTo>
                <a:lnTo>
                  <a:pt x="847092" y="54500"/>
                </a:lnTo>
                <a:lnTo>
                  <a:pt x="886999" y="71485"/>
                </a:lnTo>
                <a:lnTo>
                  <a:pt x="920867" y="90277"/>
                </a:lnTo>
                <a:lnTo>
                  <a:pt x="968120" y="132587"/>
                </a:lnTo>
                <a:lnTo>
                  <a:pt x="946023" y="132587"/>
                </a:lnTo>
                <a:lnTo>
                  <a:pt x="1005839" y="176783"/>
                </a:lnTo>
                <a:lnTo>
                  <a:pt x="1034414" y="132587"/>
                </a:lnTo>
                <a:lnTo>
                  <a:pt x="1012317" y="132587"/>
                </a:lnTo>
                <a:lnTo>
                  <a:pt x="991412" y="109908"/>
                </a:lnTo>
                <a:lnTo>
                  <a:pt x="927111" y="69527"/>
                </a:lnTo>
                <a:lnTo>
                  <a:pt x="885051" y="52197"/>
                </a:lnTo>
                <a:lnTo>
                  <a:pt x="837276" y="37023"/>
                </a:lnTo>
                <a:lnTo>
                  <a:pt x="784454" y="24191"/>
                </a:lnTo>
                <a:lnTo>
                  <a:pt x="727253" y="13886"/>
                </a:lnTo>
                <a:lnTo>
                  <a:pt x="666343" y="6295"/>
                </a:lnTo>
                <a:lnTo>
                  <a:pt x="602391" y="1605"/>
                </a:lnTo>
                <a:lnTo>
                  <a:pt x="536067" y="0"/>
                </a:lnTo>
                <a:lnTo>
                  <a:pt x="491870" y="0"/>
                </a:lnTo>
                <a:lnTo>
                  <a:pt x="425126" y="1613"/>
                </a:lnTo>
                <a:lnTo>
                  <a:pt x="361112" y="6314"/>
                </a:lnTo>
                <a:lnTo>
                  <a:pt x="300412" y="13892"/>
                </a:lnTo>
                <a:lnTo>
                  <a:pt x="243614" y="24135"/>
                </a:lnTo>
                <a:lnTo>
                  <a:pt x="191303" y="36834"/>
                </a:lnTo>
                <a:lnTo>
                  <a:pt x="144065" y="51777"/>
                </a:lnTo>
                <a:lnTo>
                  <a:pt x="102487" y="68755"/>
                </a:lnTo>
                <a:lnTo>
                  <a:pt x="67154" y="87556"/>
                </a:lnTo>
                <a:lnTo>
                  <a:pt x="17570" y="129786"/>
                </a:lnTo>
                <a:lnTo>
                  <a:pt x="0" y="176783"/>
                </a:lnTo>
                <a:lnTo>
                  <a:pt x="44195" y="176783"/>
                </a:lnTo>
                <a:lnTo>
                  <a:pt x="48686" y="152794"/>
                </a:lnTo>
                <a:lnTo>
                  <a:pt x="61766" y="129786"/>
                </a:lnTo>
                <a:lnTo>
                  <a:pt x="111350" y="87556"/>
                </a:lnTo>
                <a:lnTo>
                  <a:pt x="146683" y="68755"/>
                </a:lnTo>
                <a:lnTo>
                  <a:pt x="188261" y="51777"/>
                </a:lnTo>
                <a:lnTo>
                  <a:pt x="235499" y="36834"/>
                </a:lnTo>
                <a:lnTo>
                  <a:pt x="287810" y="24135"/>
                </a:lnTo>
                <a:lnTo>
                  <a:pt x="344608" y="13892"/>
                </a:lnTo>
                <a:lnTo>
                  <a:pt x="405308" y="6314"/>
                </a:lnTo>
                <a:lnTo>
                  <a:pt x="469322" y="1613"/>
                </a:lnTo>
                <a:lnTo>
                  <a:pt x="536067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36598" y="6497573"/>
            <a:ext cx="484505" cy="164465"/>
          </a:xfrm>
          <a:custGeom>
            <a:avLst/>
            <a:gdLst/>
            <a:ahLst/>
            <a:cxnLst/>
            <a:rect l="l" t="t" r="r" b="b"/>
            <a:pathLst>
              <a:path w="484505" h="164465">
                <a:moveTo>
                  <a:pt x="61722" y="41147"/>
                </a:moveTo>
                <a:lnTo>
                  <a:pt x="20574" y="41147"/>
                </a:lnTo>
                <a:lnTo>
                  <a:pt x="40863" y="63003"/>
                </a:lnTo>
                <a:lnTo>
                  <a:pt x="103722" y="101665"/>
                </a:lnTo>
                <a:lnTo>
                  <a:pt x="144891" y="118098"/>
                </a:lnTo>
                <a:lnTo>
                  <a:pt x="191622" y="132353"/>
                </a:lnTo>
                <a:lnTo>
                  <a:pt x="243213" y="144242"/>
                </a:lnTo>
                <a:lnTo>
                  <a:pt x="298967" y="153579"/>
                </a:lnTo>
                <a:lnTo>
                  <a:pt x="358182" y="160180"/>
                </a:lnTo>
                <a:lnTo>
                  <a:pt x="420159" y="163858"/>
                </a:lnTo>
                <a:lnTo>
                  <a:pt x="484200" y="164426"/>
                </a:lnTo>
                <a:lnTo>
                  <a:pt x="418474" y="161647"/>
                </a:lnTo>
                <a:lnTo>
                  <a:pt x="355682" y="155625"/>
                </a:lnTo>
                <a:lnTo>
                  <a:pt x="296580" y="146579"/>
                </a:lnTo>
                <a:lnTo>
                  <a:pt x="241923" y="134730"/>
                </a:lnTo>
                <a:lnTo>
                  <a:pt x="192464" y="120298"/>
                </a:lnTo>
                <a:lnTo>
                  <a:pt x="148960" y="103504"/>
                </a:lnTo>
                <a:lnTo>
                  <a:pt x="112165" y="84567"/>
                </a:lnTo>
                <a:lnTo>
                  <a:pt x="82834" y="63708"/>
                </a:lnTo>
                <a:lnTo>
                  <a:pt x="61722" y="41147"/>
                </a:lnTo>
                <a:close/>
              </a:path>
              <a:path w="484505" h="164465">
                <a:moveTo>
                  <a:pt x="26619" y="0"/>
                </a:moveTo>
                <a:lnTo>
                  <a:pt x="0" y="41147"/>
                </a:lnTo>
                <a:lnTo>
                  <a:pt x="82296" y="41147"/>
                </a:lnTo>
                <a:lnTo>
                  <a:pt x="266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00225" y="6497573"/>
            <a:ext cx="499109" cy="165100"/>
          </a:xfrm>
          <a:custGeom>
            <a:avLst/>
            <a:gdLst/>
            <a:ahLst/>
            <a:cxnLst/>
            <a:rect l="l" t="t" r="r" b="b"/>
            <a:pathLst>
              <a:path w="499110" h="165100">
                <a:moveTo>
                  <a:pt x="498729" y="0"/>
                </a:moveTo>
                <a:lnTo>
                  <a:pt x="457581" y="0"/>
                </a:lnTo>
                <a:lnTo>
                  <a:pt x="452619" y="24323"/>
                </a:lnTo>
                <a:lnTo>
                  <a:pt x="438207" y="47538"/>
                </a:lnTo>
                <a:lnTo>
                  <a:pt x="383862" y="89624"/>
                </a:lnTo>
                <a:lnTo>
                  <a:pt x="345344" y="107986"/>
                </a:lnTo>
                <a:lnTo>
                  <a:pt x="300207" y="124222"/>
                </a:lnTo>
                <a:lnTo>
                  <a:pt x="249158" y="138076"/>
                </a:lnTo>
                <a:lnTo>
                  <a:pt x="192905" y="149295"/>
                </a:lnTo>
                <a:lnTo>
                  <a:pt x="132156" y="157623"/>
                </a:lnTo>
                <a:lnTo>
                  <a:pt x="67618" y="162807"/>
                </a:lnTo>
                <a:lnTo>
                  <a:pt x="0" y="164591"/>
                </a:lnTo>
                <a:lnTo>
                  <a:pt x="41148" y="164591"/>
                </a:lnTo>
                <a:lnTo>
                  <a:pt x="108766" y="162807"/>
                </a:lnTo>
                <a:lnTo>
                  <a:pt x="173304" y="157623"/>
                </a:lnTo>
                <a:lnTo>
                  <a:pt x="234053" y="149295"/>
                </a:lnTo>
                <a:lnTo>
                  <a:pt x="290306" y="138076"/>
                </a:lnTo>
                <a:lnTo>
                  <a:pt x="341355" y="124222"/>
                </a:lnTo>
                <a:lnTo>
                  <a:pt x="386492" y="107986"/>
                </a:lnTo>
                <a:lnTo>
                  <a:pt x="425010" y="89624"/>
                </a:lnTo>
                <a:lnTo>
                  <a:pt x="479355" y="47538"/>
                </a:lnTo>
                <a:lnTo>
                  <a:pt x="493767" y="24323"/>
                </a:lnTo>
                <a:lnTo>
                  <a:pt x="498729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36598" y="6497572"/>
            <a:ext cx="962660" cy="165100"/>
          </a:xfrm>
          <a:custGeom>
            <a:avLst/>
            <a:gdLst/>
            <a:ahLst/>
            <a:cxnLst/>
            <a:rect l="l" t="t" r="r" b="b"/>
            <a:pathLst>
              <a:path w="962660" h="165100">
                <a:moveTo>
                  <a:pt x="484200" y="164426"/>
                </a:moveTo>
                <a:lnTo>
                  <a:pt x="418474" y="161647"/>
                </a:lnTo>
                <a:lnTo>
                  <a:pt x="355682" y="155625"/>
                </a:lnTo>
                <a:lnTo>
                  <a:pt x="296580" y="146579"/>
                </a:lnTo>
                <a:lnTo>
                  <a:pt x="241923" y="134730"/>
                </a:lnTo>
                <a:lnTo>
                  <a:pt x="192464" y="120298"/>
                </a:lnTo>
                <a:lnTo>
                  <a:pt x="148960" y="103504"/>
                </a:lnTo>
                <a:lnTo>
                  <a:pt x="112165" y="84567"/>
                </a:lnTo>
                <a:lnTo>
                  <a:pt x="61722" y="41147"/>
                </a:lnTo>
                <a:lnTo>
                  <a:pt x="82296" y="41147"/>
                </a:lnTo>
                <a:lnTo>
                  <a:pt x="26619" y="0"/>
                </a:lnTo>
                <a:lnTo>
                  <a:pt x="0" y="41147"/>
                </a:lnTo>
                <a:lnTo>
                  <a:pt x="20574" y="41147"/>
                </a:lnTo>
                <a:lnTo>
                  <a:pt x="40023" y="62263"/>
                </a:lnTo>
                <a:lnTo>
                  <a:pt x="99844" y="99859"/>
                </a:lnTo>
                <a:lnTo>
                  <a:pt x="138972" y="115993"/>
                </a:lnTo>
                <a:lnTo>
                  <a:pt x="183416" y="130121"/>
                </a:lnTo>
                <a:lnTo>
                  <a:pt x="232555" y="142068"/>
                </a:lnTo>
                <a:lnTo>
                  <a:pt x="285767" y="151662"/>
                </a:lnTo>
                <a:lnTo>
                  <a:pt x="342431" y="158730"/>
                </a:lnTo>
                <a:lnTo>
                  <a:pt x="401924" y="163097"/>
                </a:lnTo>
                <a:lnTo>
                  <a:pt x="463626" y="164591"/>
                </a:lnTo>
                <a:lnTo>
                  <a:pt x="504774" y="164591"/>
                </a:lnTo>
                <a:lnTo>
                  <a:pt x="572392" y="162807"/>
                </a:lnTo>
                <a:lnTo>
                  <a:pt x="636930" y="157623"/>
                </a:lnTo>
                <a:lnTo>
                  <a:pt x="697679" y="149295"/>
                </a:lnTo>
                <a:lnTo>
                  <a:pt x="753932" y="138076"/>
                </a:lnTo>
                <a:lnTo>
                  <a:pt x="804981" y="124222"/>
                </a:lnTo>
                <a:lnTo>
                  <a:pt x="850119" y="107986"/>
                </a:lnTo>
                <a:lnTo>
                  <a:pt x="888636" y="89624"/>
                </a:lnTo>
                <a:lnTo>
                  <a:pt x="942981" y="47538"/>
                </a:lnTo>
                <a:lnTo>
                  <a:pt x="962355" y="0"/>
                </a:lnTo>
                <a:lnTo>
                  <a:pt x="921207" y="0"/>
                </a:lnTo>
                <a:lnTo>
                  <a:pt x="916245" y="24323"/>
                </a:lnTo>
                <a:lnTo>
                  <a:pt x="901833" y="47538"/>
                </a:lnTo>
                <a:lnTo>
                  <a:pt x="847488" y="89624"/>
                </a:lnTo>
                <a:lnTo>
                  <a:pt x="808971" y="107986"/>
                </a:lnTo>
                <a:lnTo>
                  <a:pt x="763833" y="124222"/>
                </a:lnTo>
                <a:lnTo>
                  <a:pt x="712784" y="138076"/>
                </a:lnTo>
                <a:lnTo>
                  <a:pt x="656531" y="149295"/>
                </a:lnTo>
                <a:lnTo>
                  <a:pt x="595782" y="157623"/>
                </a:lnTo>
                <a:lnTo>
                  <a:pt x="531244" y="162807"/>
                </a:lnTo>
                <a:lnTo>
                  <a:pt x="463626" y="16459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44655" y="5188311"/>
            <a:ext cx="2703261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Meiryo UI"/>
                <a:cs typeface="Meiryo UI"/>
              </a:rPr>
              <a:t>①多言語遠隔医療通訳</a:t>
            </a:r>
            <a:r>
              <a:rPr sz="900" b="1" spc="-5" dirty="0">
                <a:latin typeface="Meiryo UI"/>
                <a:cs typeface="Meiryo UI"/>
              </a:rPr>
              <a:t>コー</a:t>
            </a:r>
            <a:r>
              <a:rPr sz="900" b="1" dirty="0">
                <a:latin typeface="Meiryo UI"/>
                <a:cs typeface="Meiryo UI"/>
              </a:rPr>
              <a:t>ル</a:t>
            </a:r>
            <a:r>
              <a:rPr sz="900" b="1" spc="5" dirty="0">
                <a:latin typeface="Meiryo UI"/>
                <a:cs typeface="Meiryo UI"/>
              </a:rPr>
              <a:t>セ</a:t>
            </a:r>
            <a:r>
              <a:rPr sz="900" b="1" spc="-5" dirty="0">
                <a:latin typeface="Meiryo UI"/>
                <a:cs typeface="Meiryo UI"/>
              </a:rPr>
              <a:t>ンター</a:t>
            </a:r>
            <a:r>
              <a:rPr sz="900" b="1" dirty="0">
                <a:latin typeface="Meiryo UI"/>
                <a:cs typeface="Meiryo UI"/>
              </a:rPr>
              <a:t>設置</a:t>
            </a:r>
            <a:r>
              <a:rPr sz="900" b="1" spc="-5" dirty="0">
                <a:latin typeface="Meiryo UI"/>
                <a:cs typeface="Meiryo UI"/>
              </a:rPr>
              <a:t>・</a:t>
            </a:r>
            <a:r>
              <a:rPr sz="900" b="1" dirty="0">
                <a:latin typeface="Meiryo UI"/>
                <a:cs typeface="Meiryo UI"/>
              </a:rPr>
              <a:t>運営事業</a:t>
            </a:r>
            <a:endParaRPr sz="900" dirty="0">
              <a:latin typeface="Meiryo UI"/>
              <a:cs typeface="Meiryo UI"/>
            </a:endParaRPr>
          </a:p>
          <a:p>
            <a:pPr marL="100330" algn="ctr">
              <a:lnSpc>
                <a:spcPct val="100000"/>
              </a:lnSpc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予算：8,758千円</a:t>
            </a:r>
            <a:endParaRPr sz="900" dirty="0">
              <a:latin typeface="Meiryo UI"/>
              <a:cs typeface="Meiryo UI"/>
            </a:endParaRPr>
          </a:p>
          <a:p>
            <a:pPr>
              <a:lnSpc>
                <a:spcPct val="100000"/>
              </a:lnSpc>
            </a:pPr>
            <a:endParaRPr sz="650" dirty="0">
              <a:latin typeface="Meiryo UI"/>
              <a:cs typeface="Meiryo UI"/>
            </a:endParaRPr>
          </a:p>
          <a:p>
            <a:pPr marR="534035" algn="ctr">
              <a:lnSpc>
                <a:spcPct val="100000"/>
              </a:lnSpc>
            </a:pPr>
            <a:r>
              <a:rPr sz="900" dirty="0">
                <a:latin typeface="Meiryo UI"/>
                <a:cs typeface="Meiryo UI"/>
              </a:rPr>
              <a:t>言語</a:t>
            </a: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コミ</a:t>
            </a:r>
            <a:r>
              <a:rPr sz="900" spc="5" dirty="0">
                <a:latin typeface="Meiryo UI"/>
                <a:cs typeface="Meiryo UI"/>
              </a:rPr>
              <a:t>ュ</a:t>
            </a:r>
            <a:r>
              <a:rPr sz="900" dirty="0">
                <a:latin typeface="Meiryo UI"/>
                <a:cs typeface="Meiryo UI"/>
              </a:rPr>
              <a:t>ニケ</a:t>
            </a:r>
            <a:r>
              <a:rPr sz="900" spc="-5" dirty="0">
                <a:latin typeface="Meiryo UI"/>
                <a:cs typeface="Meiryo UI"/>
              </a:rPr>
              <a:t>ーシ</a:t>
            </a:r>
            <a:r>
              <a:rPr sz="900" dirty="0">
                <a:latin typeface="Meiryo UI"/>
                <a:cs typeface="Meiryo UI"/>
              </a:rPr>
              <a:t>ョントラ</a:t>
            </a:r>
            <a:r>
              <a:rPr sz="900" spc="5" dirty="0">
                <a:latin typeface="Meiryo UI"/>
                <a:cs typeface="Meiryo UI"/>
              </a:rPr>
              <a:t>ブ</a:t>
            </a:r>
            <a:r>
              <a:rPr sz="900" spc="-5" dirty="0">
                <a:latin typeface="Meiryo UI"/>
                <a:cs typeface="Meiryo UI"/>
              </a:rPr>
              <a:t>ル</a:t>
            </a:r>
            <a:r>
              <a:rPr sz="900" dirty="0">
                <a:latin typeface="Meiryo UI"/>
                <a:cs typeface="Meiryo UI"/>
              </a:rPr>
              <a:t>（通訳）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支援</a:t>
            </a:r>
          </a:p>
          <a:p>
            <a:pPr marL="538480" algn="ctr">
              <a:lnSpc>
                <a:spcPct val="100000"/>
              </a:lnSpc>
              <a:spcBef>
                <a:spcPts val="245"/>
              </a:spcBef>
            </a:pPr>
            <a:endParaRPr sz="900" dirty="0">
              <a:latin typeface="Meiryo UI"/>
              <a:cs typeface="Meiryo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32389" y="6552535"/>
            <a:ext cx="241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eiryo UI"/>
                <a:cs typeface="Meiryo UI"/>
              </a:rPr>
              <a:t>通訳</a:t>
            </a:r>
          </a:p>
        </p:txBody>
      </p:sp>
      <p:sp>
        <p:nvSpPr>
          <p:cNvPr id="72" name="object 72"/>
          <p:cNvSpPr/>
          <p:nvPr/>
        </p:nvSpPr>
        <p:spPr>
          <a:xfrm>
            <a:off x="64008" y="2403348"/>
            <a:ext cx="9025127" cy="35204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288" y="2319528"/>
            <a:ext cx="2182367" cy="58673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915" y="2429255"/>
            <a:ext cx="8918447" cy="24536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8582" y="2409881"/>
            <a:ext cx="182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GP創英角ｺﾞｼｯｸUB"/>
                <a:cs typeface="HGP創英角ｺﾞｼｯｸUB"/>
              </a:rPr>
              <a:t>具体的</a:t>
            </a:r>
            <a:r>
              <a:rPr sz="1800" spc="-10" dirty="0">
                <a:latin typeface="HGP創英角ｺﾞｼｯｸUB"/>
                <a:cs typeface="HGP創英角ｺﾞｼｯｸUB"/>
              </a:rPr>
              <a:t>な</a:t>
            </a:r>
            <a:r>
              <a:rPr sz="1800" dirty="0">
                <a:latin typeface="HGP創英角ｺﾞｼｯｸUB"/>
                <a:cs typeface="HGP創英角ｺﾞｼｯｸUB"/>
              </a:rPr>
              <a:t>対策事業</a:t>
            </a:r>
            <a:endParaRPr sz="1800">
              <a:latin typeface="HGP創英角ｺﾞｼｯｸUB"/>
              <a:cs typeface="HGP創英角ｺﾞｼｯｸUB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131052" y="3454908"/>
            <a:ext cx="2849880" cy="1298575"/>
          </a:xfrm>
          <a:custGeom>
            <a:avLst/>
            <a:gdLst/>
            <a:ahLst/>
            <a:cxnLst/>
            <a:rect l="l" t="t" r="r" b="b"/>
            <a:pathLst>
              <a:path w="2849879" h="1298575">
                <a:moveTo>
                  <a:pt x="0" y="0"/>
                </a:moveTo>
                <a:lnTo>
                  <a:pt x="2849879" y="0"/>
                </a:lnTo>
                <a:lnTo>
                  <a:pt x="2849879" y="1298448"/>
                </a:lnTo>
                <a:lnTo>
                  <a:pt x="0" y="12984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210427" y="3624785"/>
            <a:ext cx="268605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eiryo UI"/>
                <a:cs typeface="Meiryo UI"/>
              </a:rPr>
              <a:t>外国人</a:t>
            </a:r>
            <a:r>
              <a:rPr sz="900" spc="-5" dirty="0">
                <a:latin typeface="Meiryo UI"/>
                <a:cs typeface="Meiryo UI"/>
              </a:rPr>
              <a:t>が</a:t>
            </a:r>
            <a:r>
              <a:rPr sz="900" dirty="0">
                <a:latin typeface="Meiryo UI"/>
                <a:cs typeface="Meiryo UI"/>
              </a:rPr>
              <a:t>不慮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怪我や病気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際に、府内医療機関に円 滑に受診</a:t>
            </a:r>
            <a:r>
              <a:rPr sz="900" spc="-5" dirty="0">
                <a:latin typeface="Meiryo UI"/>
                <a:cs typeface="Meiryo UI"/>
              </a:rPr>
              <a:t>で</a:t>
            </a:r>
            <a:r>
              <a:rPr sz="900" spc="5" dirty="0">
                <a:latin typeface="Meiryo UI"/>
                <a:cs typeface="Meiryo UI"/>
              </a:rPr>
              <a:t>き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spc="5" dirty="0">
                <a:latin typeface="Meiryo UI"/>
                <a:cs typeface="Meiryo UI"/>
              </a:rPr>
              <a:t>よ</a:t>
            </a:r>
            <a:r>
              <a:rPr sz="900" dirty="0">
                <a:latin typeface="Meiryo UI"/>
                <a:cs typeface="Meiryo UI"/>
              </a:rPr>
              <a:t>うに</a:t>
            </a:r>
            <a:r>
              <a:rPr sz="900" spc="5" dirty="0">
                <a:latin typeface="Meiryo UI"/>
                <a:cs typeface="Meiryo UI"/>
              </a:rPr>
              <a:t>す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dirty="0">
                <a:latin typeface="Meiryo UI"/>
                <a:cs typeface="Meiryo UI"/>
              </a:rPr>
              <a:t>た</a:t>
            </a:r>
            <a:r>
              <a:rPr sz="900" spc="-5" dirty="0">
                <a:latin typeface="Meiryo UI"/>
                <a:cs typeface="Meiryo UI"/>
              </a:rPr>
              <a:t>め</a:t>
            </a:r>
            <a:r>
              <a:rPr sz="900" dirty="0">
                <a:latin typeface="Meiryo UI"/>
                <a:cs typeface="Meiryo UI"/>
              </a:rPr>
              <a:t>、府内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医療情報等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発信 </a:t>
            </a:r>
            <a:r>
              <a:rPr sz="900" spc="-5" dirty="0">
                <a:latin typeface="Meiryo UI"/>
                <a:cs typeface="Meiryo UI"/>
              </a:rPr>
              <a:t>が</a:t>
            </a:r>
            <a:r>
              <a:rPr sz="900" dirty="0">
                <a:latin typeface="Meiryo UI"/>
                <a:cs typeface="Meiryo UI"/>
              </a:rPr>
              <a:t>重要。</a:t>
            </a:r>
            <a:r>
              <a:rPr sz="900" spc="5" dirty="0">
                <a:latin typeface="Meiryo UI"/>
                <a:cs typeface="Meiryo UI"/>
              </a:rPr>
              <a:t>ま</a:t>
            </a:r>
            <a:r>
              <a:rPr sz="900" dirty="0">
                <a:latin typeface="Meiryo UI"/>
                <a:cs typeface="Meiryo UI"/>
              </a:rPr>
              <a:t>た、医療機関等に対</a:t>
            </a:r>
            <a:r>
              <a:rPr sz="900" spc="-5" dirty="0">
                <a:latin typeface="Meiryo UI"/>
                <a:cs typeface="Meiryo UI"/>
              </a:rPr>
              <a:t>し</a:t>
            </a:r>
            <a:r>
              <a:rPr sz="900" dirty="0">
                <a:latin typeface="Meiryo UI"/>
                <a:cs typeface="Meiryo UI"/>
              </a:rPr>
              <a:t>、外国人患者受入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に 役立つ情報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発信</a:t>
            </a:r>
            <a:r>
              <a:rPr sz="900" spc="5" dirty="0">
                <a:latin typeface="Meiryo UI"/>
                <a:cs typeface="Meiryo UI"/>
              </a:rPr>
              <a:t>をす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dirty="0">
                <a:latin typeface="Meiryo UI"/>
                <a:cs typeface="Meiryo UI"/>
              </a:rPr>
              <a:t>こ</a:t>
            </a:r>
            <a:r>
              <a:rPr sz="900" spc="-5" dirty="0">
                <a:latin typeface="Meiryo UI"/>
                <a:cs typeface="Meiryo UI"/>
              </a:rPr>
              <a:t>と</a:t>
            </a:r>
            <a:r>
              <a:rPr sz="900" dirty="0">
                <a:latin typeface="Meiryo UI"/>
                <a:cs typeface="Meiryo UI"/>
              </a:rPr>
              <a:t>に</a:t>
            </a:r>
            <a:r>
              <a:rPr sz="900" spc="5" dirty="0">
                <a:latin typeface="Meiryo UI"/>
                <a:cs typeface="Meiryo UI"/>
              </a:rPr>
              <a:t>よ</a:t>
            </a:r>
            <a:r>
              <a:rPr sz="900" spc="-5" dirty="0">
                <a:latin typeface="Meiryo UI"/>
                <a:cs typeface="Meiryo UI"/>
              </a:rPr>
              <a:t>り</a:t>
            </a:r>
            <a:r>
              <a:rPr sz="900" dirty="0">
                <a:latin typeface="Meiryo UI"/>
                <a:cs typeface="Meiryo UI"/>
              </a:rPr>
              <a:t>、医療機関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外国人患 者受入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支援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行う必要</a:t>
            </a:r>
            <a:r>
              <a:rPr sz="900" spc="-5" dirty="0">
                <a:latin typeface="Meiryo UI"/>
                <a:cs typeface="Meiryo UI"/>
              </a:rPr>
              <a:t>がある</a:t>
            </a:r>
            <a:r>
              <a:rPr sz="900" dirty="0">
                <a:latin typeface="Meiryo UI"/>
                <a:cs typeface="Meiryo UI"/>
              </a:rPr>
              <a:t>。そ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た</a:t>
            </a:r>
            <a:r>
              <a:rPr sz="900" spc="-5" dirty="0">
                <a:latin typeface="Meiryo UI"/>
                <a:cs typeface="Meiryo UI"/>
              </a:rPr>
              <a:t>め</a:t>
            </a:r>
            <a:r>
              <a:rPr sz="900" dirty="0">
                <a:latin typeface="Meiryo UI"/>
                <a:cs typeface="Meiryo UI"/>
              </a:rPr>
              <a:t>、外国人向</a:t>
            </a:r>
            <a:r>
              <a:rPr sz="900" spc="-5" dirty="0">
                <a:latin typeface="Meiryo UI"/>
                <a:cs typeface="Meiryo UI"/>
              </a:rPr>
              <a:t>け</a:t>
            </a:r>
            <a:r>
              <a:rPr sz="900" dirty="0">
                <a:latin typeface="Meiryo UI"/>
                <a:cs typeface="Meiryo UI"/>
              </a:rPr>
              <a:t>医 療情報</a:t>
            </a:r>
            <a:r>
              <a:rPr sz="900" spc="-5" dirty="0">
                <a:latin typeface="Meiryo UI"/>
                <a:cs typeface="Meiryo UI"/>
              </a:rPr>
              <a:t>サイ</a:t>
            </a:r>
            <a:r>
              <a:rPr sz="900" dirty="0">
                <a:latin typeface="Meiryo UI"/>
                <a:cs typeface="Meiryo UI"/>
              </a:rPr>
              <a:t>ト及</a:t>
            </a:r>
            <a:r>
              <a:rPr sz="900" spc="-5" dirty="0">
                <a:latin typeface="Meiryo UI"/>
                <a:cs typeface="Meiryo UI"/>
              </a:rPr>
              <a:t>び</a:t>
            </a:r>
            <a:r>
              <a:rPr sz="900" dirty="0">
                <a:latin typeface="Meiryo UI"/>
                <a:cs typeface="Meiryo UI"/>
              </a:rPr>
              <a:t>医療機関</a:t>
            </a: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薬局向</a:t>
            </a:r>
            <a:r>
              <a:rPr sz="900" spc="-5" dirty="0">
                <a:latin typeface="Meiryo UI"/>
                <a:cs typeface="Meiryo UI"/>
              </a:rPr>
              <a:t>け</a:t>
            </a:r>
            <a:r>
              <a:rPr sz="900" dirty="0">
                <a:latin typeface="Meiryo UI"/>
                <a:cs typeface="Meiryo UI"/>
              </a:rPr>
              <a:t>外国人患者受入れ 支援</a:t>
            </a:r>
            <a:r>
              <a:rPr sz="900" spc="-5" dirty="0">
                <a:latin typeface="Meiryo UI"/>
                <a:cs typeface="Meiryo UI"/>
              </a:rPr>
              <a:t>サイ</a:t>
            </a:r>
            <a:r>
              <a:rPr sz="900" dirty="0">
                <a:latin typeface="Meiryo UI"/>
                <a:cs typeface="Meiryo UI"/>
              </a:rPr>
              <a:t>ト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充実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図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dirty="0">
                <a:latin typeface="Meiryo UI"/>
                <a:cs typeface="Meiryo UI"/>
              </a:rPr>
              <a:t>。</a:t>
            </a:r>
          </a:p>
        </p:txBody>
      </p:sp>
      <p:sp>
        <p:nvSpPr>
          <p:cNvPr id="78" name="object 78"/>
          <p:cNvSpPr/>
          <p:nvPr/>
        </p:nvSpPr>
        <p:spPr>
          <a:xfrm>
            <a:off x="4643628" y="688848"/>
            <a:ext cx="3398519" cy="5669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71059" y="705612"/>
            <a:ext cx="3284219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90871" y="716280"/>
            <a:ext cx="3304031" cy="4724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20768" y="1589532"/>
            <a:ext cx="3445763" cy="45110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48200" y="1606296"/>
            <a:ext cx="2746247" cy="4892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68011" y="1616964"/>
            <a:ext cx="3351275" cy="3566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43628" y="1972055"/>
            <a:ext cx="3448811" cy="48005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71060" y="1987296"/>
            <a:ext cx="3316223" cy="49072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90871" y="1999488"/>
            <a:ext cx="3354323" cy="38557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471927" y="6467855"/>
            <a:ext cx="457200" cy="2032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80"/>
              </a:spcBef>
            </a:pPr>
            <a:r>
              <a:rPr sz="900" dirty="0">
                <a:latin typeface="HGPｺﾞｼｯｸM"/>
                <a:cs typeface="HGPｺﾞｼｯｸM"/>
              </a:rPr>
              <a:t>２４H</a:t>
            </a:r>
            <a:endParaRPr sz="900">
              <a:latin typeface="HGPｺﾞｼｯｸM"/>
              <a:cs typeface="HGPｺﾞｼｯｸM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14300" y="4076700"/>
            <a:ext cx="3030220" cy="652780"/>
          </a:xfrm>
          <a:custGeom>
            <a:avLst/>
            <a:gdLst/>
            <a:ahLst/>
            <a:cxnLst/>
            <a:rect l="l" t="t" r="r" b="b"/>
            <a:pathLst>
              <a:path w="3030220" h="652779">
                <a:moveTo>
                  <a:pt x="0" y="0"/>
                </a:moveTo>
                <a:lnTo>
                  <a:pt x="3029712" y="0"/>
                </a:lnTo>
                <a:lnTo>
                  <a:pt x="3029712" y="652272"/>
                </a:lnTo>
                <a:lnTo>
                  <a:pt x="0" y="6522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06330" y="3509426"/>
            <a:ext cx="2816860" cy="118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eiryo UI"/>
                <a:cs typeface="Meiryo UI"/>
              </a:rPr>
              <a:t>①‐１地域に</a:t>
            </a:r>
            <a:r>
              <a:rPr sz="900" spc="-5" dirty="0">
                <a:latin typeface="Meiryo UI"/>
                <a:cs typeface="Meiryo UI"/>
              </a:rPr>
              <a:t>おける</a:t>
            </a:r>
            <a:r>
              <a:rPr sz="900" dirty="0">
                <a:latin typeface="Meiryo UI"/>
                <a:cs typeface="Meiryo UI"/>
              </a:rPr>
              <a:t>外国人医療対策協議会設置</a:t>
            </a: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運営事業</a:t>
            </a:r>
            <a:endParaRPr sz="900">
              <a:latin typeface="Meiryo UI"/>
              <a:cs typeface="Meiryo UI"/>
            </a:endParaRPr>
          </a:p>
          <a:p>
            <a:pPr marL="153035" marR="5080" indent="-76835">
              <a:lnSpc>
                <a:spcPct val="100000"/>
              </a:lnSpc>
            </a:pP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分野横断的</a:t>
            </a:r>
            <a:r>
              <a:rPr sz="900" spc="-5" dirty="0">
                <a:latin typeface="Meiryo UI"/>
                <a:cs typeface="Meiryo UI"/>
              </a:rPr>
              <a:t>な</a:t>
            </a:r>
            <a:r>
              <a:rPr sz="900" dirty="0">
                <a:latin typeface="Meiryo UI"/>
                <a:cs typeface="Meiryo UI"/>
              </a:rPr>
              <a:t>会議体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運営</a:t>
            </a: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開催に</a:t>
            </a:r>
            <a:r>
              <a:rPr sz="900" spc="5" dirty="0">
                <a:latin typeface="Meiryo UI"/>
                <a:cs typeface="Meiryo UI"/>
              </a:rPr>
              <a:t>よ</a:t>
            </a:r>
            <a:r>
              <a:rPr sz="900" spc="-5" dirty="0">
                <a:latin typeface="Meiryo UI"/>
                <a:cs typeface="Meiryo UI"/>
              </a:rPr>
              <a:t>り</a:t>
            </a:r>
            <a:r>
              <a:rPr sz="900" dirty="0">
                <a:latin typeface="Meiryo UI"/>
                <a:cs typeface="Meiryo UI"/>
              </a:rPr>
              <a:t>外国人患者受入 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に向</a:t>
            </a:r>
            <a:r>
              <a:rPr sz="900" spc="-5" dirty="0">
                <a:latin typeface="Meiryo UI"/>
                <a:cs typeface="Meiryo UI"/>
              </a:rPr>
              <a:t>け</a:t>
            </a:r>
            <a:r>
              <a:rPr sz="900" dirty="0">
                <a:latin typeface="Meiryo UI"/>
                <a:cs typeface="Meiryo UI"/>
              </a:rPr>
              <a:t>た連携体制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構築</a:t>
            </a:r>
            <a:endParaRPr sz="900">
              <a:latin typeface="Meiryo UI"/>
              <a:cs typeface="Meiryo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Meiryo UI"/>
              <a:cs typeface="Meiryo UI"/>
            </a:endParaRPr>
          </a:p>
          <a:p>
            <a:pPr>
              <a:lnSpc>
                <a:spcPct val="100000"/>
              </a:lnSpc>
            </a:pPr>
            <a:r>
              <a:rPr sz="900" dirty="0">
                <a:latin typeface="Meiryo UI"/>
                <a:cs typeface="Meiryo UI"/>
              </a:rPr>
              <a:t>①‐２拠点</a:t>
            </a: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地域拠点医療機関連絡調整会議設置</a:t>
            </a: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運営</a:t>
            </a:r>
            <a:endParaRPr sz="900">
              <a:latin typeface="Meiryo UI"/>
              <a:cs typeface="Meiryo UI"/>
            </a:endParaRPr>
          </a:p>
          <a:p>
            <a:pPr marL="151765" marR="14604" indent="-76835" algn="just">
              <a:lnSpc>
                <a:spcPct val="100000"/>
              </a:lnSpc>
            </a:pP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府内</a:t>
            </a:r>
            <a:r>
              <a:rPr sz="900" spc="-5" dirty="0">
                <a:latin typeface="Meiryo UI"/>
                <a:cs typeface="Meiryo UI"/>
              </a:rPr>
              <a:t>で</a:t>
            </a:r>
            <a:r>
              <a:rPr sz="900" dirty="0">
                <a:latin typeface="Meiryo UI"/>
                <a:cs typeface="Meiryo UI"/>
              </a:rPr>
              <a:t>選出さ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た外国人患者受入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拠点</a:t>
            </a:r>
            <a:r>
              <a:rPr sz="900" spc="-5" dirty="0">
                <a:latin typeface="Meiryo UI"/>
                <a:cs typeface="Meiryo UI"/>
              </a:rPr>
              <a:t>となる</a:t>
            </a:r>
            <a:r>
              <a:rPr sz="900" dirty="0">
                <a:latin typeface="Meiryo UI"/>
                <a:cs typeface="Meiryo UI"/>
              </a:rPr>
              <a:t>医療機 関</a:t>
            </a:r>
            <a:r>
              <a:rPr sz="900" spc="-5" dirty="0">
                <a:latin typeface="Meiryo UI"/>
                <a:cs typeface="Meiryo UI"/>
              </a:rPr>
              <a:t>が</a:t>
            </a:r>
            <a:r>
              <a:rPr sz="900" dirty="0">
                <a:latin typeface="Meiryo UI"/>
                <a:cs typeface="Meiryo UI"/>
              </a:rPr>
              <a:t>一堂に会</a:t>
            </a:r>
            <a:r>
              <a:rPr sz="900" spc="-5" dirty="0">
                <a:latin typeface="Meiryo UI"/>
                <a:cs typeface="Meiryo UI"/>
              </a:rPr>
              <a:t>し</a:t>
            </a:r>
            <a:r>
              <a:rPr sz="900" dirty="0">
                <a:latin typeface="Meiryo UI"/>
                <a:cs typeface="Meiryo UI"/>
              </a:rPr>
              <a:t>、外国人患者受入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に向</a:t>
            </a:r>
            <a:r>
              <a:rPr sz="900" spc="-5" dirty="0">
                <a:latin typeface="Meiryo UI"/>
                <a:cs typeface="Meiryo UI"/>
              </a:rPr>
              <a:t>け</a:t>
            </a:r>
            <a:r>
              <a:rPr sz="900" dirty="0">
                <a:latin typeface="Meiryo UI"/>
                <a:cs typeface="Meiryo UI"/>
              </a:rPr>
              <a:t>た情報共有や 意見交換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行うこ</a:t>
            </a:r>
            <a:r>
              <a:rPr sz="900" spc="-5" dirty="0">
                <a:latin typeface="Meiryo UI"/>
                <a:cs typeface="Meiryo UI"/>
              </a:rPr>
              <a:t>とで</a:t>
            </a:r>
            <a:r>
              <a:rPr sz="900" dirty="0">
                <a:latin typeface="Meiryo UI"/>
                <a:cs typeface="Meiryo UI"/>
              </a:rPr>
              <a:t>連携強化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293364" y="6224015"/>
            <a:ext cx="542543" cy="3733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30167" y="5811011"/>
            <a:ext cx="350519" cy="34747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77996" y="6167628"/>
            <a:ext cx="347471" cy="31089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91840" y="5821679"/>
            <a:ext cx="353567" cy="3230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339343" y="3410380"/>
            <a:ext cx="2498090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eiryo UI"/>
                <a:cs typeface="Meiryo UI"/>
              </a:rPr>
              <a:t>府内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外国人患者受入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可能</a:t>
            </a:r>
            <a:r>
              <a:rPr sz="900" spc="-5" dirty="0">
                <a:latin typeface="Meiryo UI"/>
                <a:cs typeface="Meiryo UI"/>
              </a:rPr>
              <a:t>な</a:t>
            </a:r>
            <a:r>
              <a:rPr sz="900" dirty="0">
                <a:latin typeface="Meiryo UI"/>
                <a:cs typeface="Meiryo UI"/>
              </a:rPr>
              <a:t>医療機関に関する 情報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調査</a:t>
            </a:r>
            <a:r>
              <a:rPr sz="900" spc="-5" dirty="0">
                <a:latin typeface="Meiryo UI"/>
                <a:cs typeface="Meiryo UI"/>
              </a:rPr>
              <a:t>しとり</a:t>
            </a:r>
            <a:r>
              <a:rPr sz="900" spc="5" dirty="0">
                <a:latin typeface="Meiryo UI"/>
                <a:cs typeface="Meiryo UI"/>
              </a:rPr>
              <a:t>ま</a:t>
            </a:r>
            <a:r>
              <a:rPr sz="900" spc="-5" dirty="0">
                <a:latin typeface="Meiryo UI"/>
                <a:cs typeface="Meiryo UI"/>
              </a:rPr>
              <a:t>とめ</a:t>
            </a:r>
            <a:r>
              <a:rPr sz="900" dirty="0">
                <a:latin typeface="Meiryo UI"/>
                <a:cs typeface="Meiryo UI"/>
              </a:rPr>
              <a:t>、厚労省</a:t>
            </a:r>
            <a:r>
              <a:rPr sz="900" spc="-5" dirty="0">
                <a:latin typeface="Meiryo UI"/>
                <a:cs typeface="Meiryo UI"/>
              </a:rPr>
              <a:t>が</a:t>
            </a:r>
            <a:r>
              <a:rPr sz="900" dirty="0">
                <a:latin typeface="Meiryo UI"/>
                <a:cs typeface="Meiryo UI"/>
              </a:rPr>
              <a:t>作成</a:t>
            </a:r>
            <a:r>
              <a:rPr sz="900" spc="5" dirty="0">
                <a:latin typeface="Meiryo UI"/>
                <a:cs typeface="Meiryo UI"/>
              </a:rPr>
              <a:t>す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spc="5" dirty="0">
                <a:latin typeface="Meiryo UI"/>
                <a:cs typeface="Meiryo UI"/>
              </a:rPr>
              <a:t>「</a:t>
            </a:r>
            <a:r>
              <a:rPr sz="900" dirty="0">
                <a:latin typeface="Meiryo UI"/>
                <a:cs typeface="Meiryo UI"/>
              </a:rPr>
              <a:t>外国人患 者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受</a:t>
            </a:r>
            <a:r>
              <a:rPr sz="900" spc="-5" dirty="0">
                <a:latin typeface="Meiryo UI"/>
                <a:cs typeface="Meiryo UI"/>
              </a:rPr>
              <a:t>け</a:t>
            </a:r>
            <a:r>
              <a:rPr sz="900" dirty="0">
                <a:latin typeface="Meiryo UI"/>
                <a:cs typeface="Meiryo UI"/>
              </a:rPr>
              <a:t>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dirty="0">
                <a:latin typeface="Meiryo UI"/>
                <a:cs typeface="Meiryo UI"/>
              </a:rPr>
              <a:t>医療機関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情報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spc="-5" dirty="0">
                <a:latin typeface="Meiryo UI"/>
                <a:cs typeface="Meiryo UI"/>
              </a:rPr>
              <a:t>とり</a:t>
            </a:r>
            <a:r>
              <a:rPr sz="900" spc="5" dirty="0">
                <a:latin typeface="Meiryo UI"/>
                <a:cs typeface="Meiryo UI"/>
              </a:rPr>
              <a:t>ま</a:t>
            </a:r>
            <a:r>
              <a:rPr sz="900" spc="-5" dirty="0">
                <a:latin typeface="Meiryo UI"/>
                <a:cs typeface="Meiryo UI"/>
              </a:rPr>
              <a:t>とめ</a:t>
            </a:r>
            <a:r>
              <a:rPr sz="900" dirty="0">
                <a:latin typeface="Meiryo UI"/>
                <a:cs typeface="Meiryo UI"/>
              </a:rPr>
              <a:t>たリ</a:t>
            </a:r>
            <a:r>
              <a:rPr sz="900" spc="-10" dirty="0">
                <a:latin typeface="Meiryo UI"/>
                <a:cs typeface="Meiryo UI"/>
              </a:rPr>
              <a:t>ス</a:t>
            </a:r>
            <a:r>
              <a:rPr sz="900" dirty="0">
                <a:latin typeface="Meiryo UI"/>
                <a:cs typeface="Meiryo UI"/>
              </a:rPr>
              <a:t>ト</a:t>
            </a:r>
            <a:r>
              <a:rPr sz="900" spc="5" dirty="0">
                <a:latin typeface="Meiryo UI"/>
                <a:cs typeface="Meiryo UI"/>
              </a:rPr>
              <a:t>」</a:t>
            </a:r>
            <a:r>
              <a:rPr sz="900" dirty="0">
                <a:latin typeface="Meiryo UI"/>
                <a:cs typeface="Meiryo UI"/>
              </a:rPr>
              <a:t>に 掲載</a:t>
            </a:r>
            <a:endParaRPr sz="900">
              <a:latin typeface="Meiryo UI"/>
              <a:cs typeface="Meiryo UI"/>
            </a:endParaRPr>
          </a:p>
          <a:p>
            <a:pPr marL="68580" algn="ctr">
              <a:lnSpc>
                <a:spcPct val="100000"/>
              </a:lnSpc>
              <a:spcBef>
                <a:spcPts val="745"/>
              </a:spcBef>
            </a:pPr>
            <a:r>
              <a:rPr sz="1050" spc="5" dirty="0">
                <a:latin typeface="Meiryo UI"/>
                <a:cs typeface="Meiryo UI"/>
              </a:rPr>
              <a:t>調査</a:t>
            </a:r>
            <a:endParaRPr sz="1050">
              <a:latin typeface="Meiryo UI"/>
              <a:cs typeface="Meiryo U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306061" y="4239005"/>
            <a:ext cx="622300" cy="144780"/>
          </a:xfrm>
          <a:custGeom>
            <a:avLst/>
            <a:gdLst/>
            <a:ahLst/>
            <a:cxnLst/>
            <a:rect l="l" t="t" r="r" b="b"/>
            <a:pathLst>
              <a:path w="622300" h="144779">
                <a:moveTo>
                  <a:pt x="72390" y="0"/>
                </a:moveTo>
                <a:lnTo>
                  <a:pt x="0" y="72390"/>
                </a:lnTo>
                <a:lnTo>
                  <a:pt x="72390" y="144780"/>
                </a:lnTo>
                <a:lnTo>
                  <a:pt x="72390" y="108585"/>
                </a:lnTo>
                <a:lnTo>
                  <a:pt x="621792" y="108585"/>
                </a:lnTo>
                <a:lnTo>
                  <a:pt x="621792" y="36195"/>
                </a:lnTo>
                <a:lnTo>
                  <a:pt x="72390" y="36195"/>
                </a:lnTo>
                <a:lnTo>
                  <a:pt x="723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06061" y="4239005"/>
            <a:ext cx="622300" cy="144780"/>
          </a:xfrm>
          <a:custGeom>
            <a:avLst/>
            <a:gdLst/>
            <a:ahLst/>
            <a:cxnLst/>
            <a:rect l="l" t="t" r="r" b="b"/>
            <a:pathLst>
              <a:path w="622300" h="144779">
                <a:moveTo>
                  <a:pt x="0" y="72390"/>
                </a:moveTo>
                <a:lnTo>
                  <a:pt x="72390" y="0"/>
                </a:lnTo>
                <a:lnTo>
                  <a:pt x="72390" y="36195"/>
                </a:lnTo>
                <a:lnTo>
                  <a:pt x="621792" y="36195"/>
                </a:lnTo>
                <a:lnTo>
                  <a:pt x="621792" y="108585"/>
                </a:lnTo>
                <a:lnTo>
                  <a:pt x="72390" y="108585"/>
                </a:lnTo>
                <a:lnTo>
                  <a:pt x="72390" y="144780"/>
                </a:lnTo>
                <a:lnTo>
                  <a:pt x="0" y="7239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07464" y="6175247"/>
            <a:ext cx="454151" cy="31546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72584" y="431291"/>
            <a:ext cx="3410711" cy="3794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26864" y="361188"/>
            <a:ext cx="2229611" cy="58673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98491" y="457200"/>
            <a:ext cx="3304031" cy="27279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43628" y="1181100"/>
            <a:ext cx="3433571" cy="48310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71059" y="1197864"/>
            <a:ext cx="3297935" cy="48920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90871" y="1208532"/>
            <a:ext cx="3339083" cy="38861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4" name="object 104"/>
          <p:cNvGraphicFramePr>
            <a:graphicFrameLocks noGrp="1"/>
          </p:cNvGraphicFramePr>
          <p:nvPr/>
        </p:nvGraphicFramePr>
        <p:xfrm>
          <a:off x="39623" y="485195"/>
          <a:ext cx="7980680" cy="1915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546">
                <a:tc row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dirty="0">
                          <a:latin typeface="HGP創英角ｺﾞｼｯｸUB"/>
                          <a:cs typeface="HGP創英角ｺﾞｼｯｸUB"/>
                        </a:rPr>
                        <a:t>背景・事業趣旨</a:t>
                      </a:r>
                      <a:endParaRPr sz="1800">
                        <a:latin typeface="HGP創英角ｺﾞｼｯｸUB"/>
                        <a:cs typeface="HGP創英角ｺﾞｼｯｸUB"/>
                      </a:endParaRPr>
                    </a:p>
                  </a:txBody>
                  <a:tcPr marL="0" marR="0" marT="52705" marB="0">
                    <a:lnT w="12700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675"/>
                        </a:lnSpc>
                      </a:pPr>
                      <a:r>
                        <a:rPr sz="1800" dirty="0">
                          <a:latin typeface="HGP創英角ｺﾞｼｯｸUB"/>
                          <a:cs typeface="HGP創英角ｺﾞｼｯｸUB"/>
                        </a:rPr>
                        <a:t>主</a:t>
                      </a:r>
                      <a:r>
                        <a:rPr sz="1800" spc="-10" dirty="0">
                          <a:latin typeface="HGP創英角ｺﾞｼｯｸUB"/>
                          <a:cs typeface="HGP創英角ｺﾞｼｯｸUB"/>
                        </a:rPr>
                        <a:t>な</a:t>
                      </a:r>
                      <a:r>
                        <a:rPr sz="1800" dirty="0">
                          <a:latin typeface="HGP創英角ｺﾞｼｯｸUB"/>
                          <a:cs typeface="HGP創英角ｺﾞｼｯｸUB"/>
                        </a:rPr>
                        <a:t>課題・取り組み</a:t>
                      </a:r>
                      <a:endParaRPr sz="1800">
                        <a:latin typeface="HGP創英角ｺﾞｼｯｸUB"/>
                        <a:cs typeface="HGP創英角ｺﾞｼｯｸUB"/>
                      </a:endParaRPr>
                    </a:p>
                  </a:txBody>
                  <a:tcPr marL="0" marR="0" marT="0" marB="0"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T w="12700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065"/>
                        </a:lnSpc>
                        <a:spcBef>
                          <a:spcPts val="355"/>
                        </a:spcBef>
                      </a:pPr>
                      <a:r>
                        <a:rPr sz="900" b="1" spc="-5" dirty="0">
                          <a:latin typeface="Meiryo UI"/>
                          <a:cs typeface="Meiryo UI"/>
                        </a:rPr>
                        <a:t>１.</a:t>
                      </a:r>
                      <a:r>
                        <a:rPr sz="900" b="1" dirty="0">
                          <a:latin typeface="Meiryo UI"/>
                          <a:cs typeface="Meiryo UI"/>
                        </a:rPr>
                        <a:t>府全体での受入れ体制の構築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45085" marB="0"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61">
                <a:tc rowSpan="4">
                  <a:txBody>
                    <a:bodyPr/>
                    <a:lstStyle/>
                    <a:p>
                      <a:pPr marL="264160" marR="274320" indent="-88900">
                        <a:lnSpc>
                          <a:spcPct val="102800"/>
                        </a:lnSpc>
                        <a:spcBef>
                          <a:spcPts val="420"/>
                        </a:spcBef>
                      </a:pPr>
                      <a:r>
                        <a:rPr sz="1050" dirty="0">
                          <a:latin typeface="Meiryo UI"/>
                          <a:cs typeface="Meiryo UI"/>
                        </a:rPr>
                        <a:t>・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令和元年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ま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での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直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近7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年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で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来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阪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外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国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人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数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は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約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４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倍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1,231</a:t>
                      </a:r>
                      <a:r>
                        <a:rPr sz="1050" spc="-40" dirty="0">
                          <a:latin typeface="Meiryo UI"/>
                          <a:cs typeface="Meiryo UI"/>
                        </a:rPr>
                        <a:t> 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万人</a:t>
                      </a:r>
                      <a:r>
                        <a:rPr sz="1050" spc="-15" dirty="0">
                          <a:latin typeface="Meiryo UI"/>
                          <a:cs typeface="Meiryo UI"/>
                        </a:rPr>
                        <a:t>に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急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増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し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、 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大阪府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は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全国水準</a:t>
                      </a:r>
                      <a:r>
                        <a:rPr sz="1050" spc="-20" dirty="0">
                          <a:latin typeface="Meiryo UI"/>
                          <a:cs typeface="Meiryo UI"/>
                        </a:rPr>
                        <a:t>を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大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き</a:t>
                      </a:r>
                      <a:r>
                        <a:rPr sz="1050" spc="-20" dirty="0">
                          <a:latin typeface="Meiryo UI"/>
                          <a:cs typeface="Meiryo UI"/>
                        </a:rPr>
                        <a:t>く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上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回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る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。</a:t>
                      </a:r>
                    </a:p>
                    <a:p>
                      <a:pPr marL="175895" marR="102870" indent="-635">
                        <a:lnSpc>
                          <a:spcPts val="131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Meiryo UI"/>
                          <a:cs typeface="Meiryo UI"/>
                        </a:rPr>
                        <a:t>【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令和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2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年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5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月時点速報値</a:t>
                      </a:r>
                      <a:r>
                        <a:rPr sz="1000" spc="315" dirty="0">
                          <a:latin typeface="Meiryo UI"/>
                          <a:cs typeface="Meiryo UI"/>
                        </a:rPr>
                        <a:t> 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「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⽇本政府観光局（JNTO）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」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及</a:t>
                      </a:r>
                      <a:r>
                        <a:rPr sz="1000" spc="-10" dirty="0">
                          <a:latin typeface="Meiryo UI"/>
                          <a:cs typeface="Meiryo UI"/>
                        </a:rPr>
                        <a:t>び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「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観光庁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」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資料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よ</a:t>
                      </a:r>
                      <a:r>
                        <a:rPr sz="1000" spc="-10" dirty="0">
                          <a:latin typeface="Meiryo UI"/>
                          <a:cs typeface="Meiryo UI"/>
                        </a:rPr>
                        <a:t>り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府 独自推計</a:t>
                      </a:r>
                      <a:r>
                        <a:rPr sz="1000" spc="-10" dirty="0">
                          <a:latin typeface="Meiryo UI"/>
                          <a:cs typeface="Meiryo UI"/>
                        </a:rPr>
                        <a:t>に</a:t>
                      </a:r>
                      <a:r>
                        <a:rPr sz="1000" dirty="0">
                          <a:latin typeface="Meiryo UI"/>
                          <a:cs typeface="Meiryo UI"/>
                        </a:rPr>
                        <a:t>よ</a:t>
                      </a:r>
                      <a:r>
                        <a:rPr sz="1000" spc="-10" dirty="0">
                          <a:latin typeface="Meiryo UI"/>
                          <a:cs typeface="Meiryo UI"/>
                        </a:rPr>
                        <a:t>り</a:t>
                      </a:r>
                      <a:r>
                        <a:rPr sz="1000" spc="-5" dirty="0">
                          <a:latin typeface="Meiryo UI"/>
                          <a:cs typeface="Meiryo UI"/>
                        </a:rPr>
                        <a:t>作成】</a:t>
                      </a:r>
                      <a:endParaRPr sz="1000" dirty="0">
                        <a:latin typeface="Meiryo UI"/>
                        <a:cs typeface="Meiryo UI"/>
                      </a:endParaRPr>
                    </a:p>
                    <a:p>
                      <a:pPr marL="175260">
                        <a:lnSpc>
                          <a:spcPts val="1240"/>
                        </a:lnSpc>
                      </a:pPr>
                      <a:r>
                        <a:rPr sz="1050" dirty="0">
                          <a:latin typeface="Meiryo UI"/>
                          <a:cs typeface="Meiryo UI"/>
                        </a:rPr>
                        <a:t>・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現在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新型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コロ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ナ</a:t>
                      </a:r>
                      <a:r>
                        <a:rPr sz="1050" spc="-20" dirty="0">
                          <a:latin typeface="Meiryo UI"/>
                          <a:cs typeface="Meiryo UI"/>
                        </a:rPr>
                        <a:t>ウ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イル</a:t>
                      </a:r>
                      <a:r>
                        <a:rPr sz="1050" spc="-20" dirty="0">
                          <a:latin typeface="Meiryo UI"/>
                          <a:cs typeface="Meiryo UI"/>
                        </a:rPr>
                        <a:t>ス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感染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症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拡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大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影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響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に</a:t>
                      </a:r>
                      <a:r>
                        <a:rPr sz="1050" spc="-20" dirty="0">
                          <a:latin typeface="Meiryo UI"/>
                          <a:cs typeface="Meiryo UI"/>
                        </a:rPr>
                        <a:t>よ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り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外国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人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入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国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者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は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減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少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傾向</a:t>
                      </a:r>
                      <a:endParaRPr sz="1050" dirty="0">
                        <a:latin typeface="Meiryo UI"/>
                        <a:cs typeface="Meiryo UI"/>
                      </a:endParaRPr>
                    </a:p>
                    <a:p>
                      <a:pPr marL="263525" marR="186690">
                        <a:lnSpc>
                          <a:spcPts val="1310"/>
                        </a:lnSpc>
                        <a:spcBef>
                          <a:spcPts val="40"/>
                        </a:spcBef>
                      </a:pPr>
                      <a:r>
                        <a:rPr sz="1050" spc="-5" dirty="0">
                          <a:latin typeface="Meiryo UI"/>
                          <a:cs typeface="Meiryo UI"/>
                        </a:rPr>
                        <a:t>だ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が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今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後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国際的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な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往来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が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再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開</a:t>
                      </a:r>
                      <a:r>
                        <a:rPr sz="1050" spc="-15" dirty="0">
                          <a:latin typeface="Meiryo UI"/>
                          <a:cs typeface="Meiryo UI"/>
                        </a:rPr>
                        <a:t>さ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れ</a:t>
                      </a:r>
                      <a:r>
                        <a:rPr sz="1050" spc="-15" dirty="0">
                          <a:latin typeface="Meiryo UI"/>
                          <a:cs typeface="Meiryo UI"/>
                        </a:rPr>
                        <a:t>る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と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令和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元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年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4月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からの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特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定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技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能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制度 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創設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ＩＲ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・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万博開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催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な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ど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、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さらな</a:t>
                      </a:r>
                      <a:r>
                        <a:rPr sz="1050" spc="-15" dirty="0">
                          <a:latin typeface="Meiryo UI"/>
                          <a:cs typeface="Meiryo UI"/>
                        </a:rPr>
                        <a:t>る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訪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⽇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外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国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人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増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加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が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見</a:t>
                      </a:r>
                      <a:r>
                        <a:rPr sz="1050" spc="5" dirty="0">
                          <a:latin typeface="Meiryo UI"/>
                          <a:cs typeface="Meiryo UI"/>
                        </a:rPr>
                        <a:t>込</a:t>
                      </a:r>
                      <a:r>
                        <a:rPr sz="1050" spc="-20" dirty="0">
                          <a:latin typeface="Meiryo UI"/>
                          <a:cs typeface="Meiryo UI"/>
                        </a:rPr>
                        <a:t>ま</a:t>
                      </a:r>
                      <a:r>
                        <a:rPr sz="1050" spc="-10" dirty="0">
                          <a:latin typeface="Meiryo UI"/>
                          <a:cs typeface="Meiryo UI"/>
                        </a:rPr>
                        <a:t>れ</a:t>
                      </a:r>
                      <a:r>
                        <a:rPr sz="1050" spc="-5" dirty="0">
                          <a:latin typeface="Meiryo UI"/>
                          <a:cs typeface="Meiryo UI"/>
                        </a:rPr>
                        <a:t>る</a:t>
                      </a:r>
                      <a:r>
                        <a:rPr sz="1050" dirty="0">
                          <a:latin typeface="Meiryo UI"/>
                          <a:cs typeface="Meiryo UI"/>
                        </a:rPr>
                        <a:t>。</a:t>
                      </a: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13664" marR="1733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Meiryo UI"/>
                          <a:cs typeface="Meiryo UI"/>
                        </a:rPr>
                        <a:t>関係各部局、関係団体等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と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分野横断的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な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連携体制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構築及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び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拠 点医療機関間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連携体制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構築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00" b="1" spc="-5" dirty="0">
                          <a:latin typeface="Meiryo UI"/>
                          <a:cs typeface="Meiryo UI"/>
                        </a:rPr>
                        <a:t>２.</a:t>
                      </a:r>
                      <a:r>
                        <a:rPr sz="900" b="1" dirty="0">
                          <a:latin typeface="Meiryo UI"/>
                          <a:cs typeface="Meiryo UI"/>
                        </a:rPr>
                        <a:t>医療機関の受入れ体制実態把握</a:t>
                      </a:r>
                      <a:endParaRPr sz="900">
                        <a:latin typeface="Meiryo UI"/>
                        <a:cs typeface="Meiryo U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Meiryo UI"/>
                          <a:cs typeface="Meiryo UI"/>
                        </a:rPr>
                        <a:t>外国人患者</a:t>
                      </a:r>
                      <a:r>
                        <a:rPr sz="900" spc="5" dirty="0">
                          <a:latin typeface="Meiryo UI"/>
                          <a:cs typeface="Meiryo UI"/>
                        </a:rPr>
                        <a:t>を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受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け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入</a:t>
                      </a:r>
                      <a:r>
                        <a:rPr sz="900" spc="5" dirty="0">
                          <a:latin typeface="Meiryo UI"/>
                          <a:cs typeface="Meiryo UI"/>
                        </a:rPr>
                        <a:t>れ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る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医療機関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情報</a:t>
                      </a:r>
                      <a:r>
                        <a:rPr sz="900" spc="5" dirty="0">
                          <a:latin typeface="Meiryo UI"/>
                          <a:cs typeface="Meiryo UI"/>
                        </a:rPr>
                        <a:t>を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とり</a:t>
                      </a:r>
                      <a:r>
                        <a:rPr sz="900" spc="5" dirty="0">
                          <a:latin typeface="Meiryo UI"/>
                          <a:cs typeface="Meiryo UI"/>
                        </a:rPr>
                        <a:t>ま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とめ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たリ</a:t>
                      </a:r>
                      <a:r>
                        <a:rPr sz="900" spc="-10" dirty="0">
                          <a:latin typeface="Meiryo UI"/>
                          <a:cs typeface="Meiryo UI"/>
                        </a:rPr>
                        <a:t>ス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ト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更新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55244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00" b="1" spc="-5" dirty="0">
                          <a:latin typeface="Meiryo UI"/>
                          <a:cs typeface="Meiryo UI"/>
                        </a:rPr>
                        <a:t>３.</a:t>
                      </a:r>
                      <a:r>
                        <a:rPr sz="900" b="1" dirty="0">
                          <a:latin typeface="Meiryo UI"/>
                          <a:cs typeface="Meiryo UI"/>
                        </a:rPr>
                        <a:t>情報発信</a:t>
                      </a:r>
                      <a:endParaRPr sz="900">
                        <a:latin typeface="Meiryo UI"/>
                        <a:cs typeface="Meiryo U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Meiryo UI"/>
                          <a:cs typeface="Meiryo UI"/>
                        </a:rPr>
                        <a:t>府内医療機関、外国人等に向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け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最新医療情報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の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発信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065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latin typeface="Meiryo UI"/>
                          <a:cs typeface="Meiryo UI"/>
                        </a:rPr>
                        <a:t>４.</a:t>
                      </a:r>
                      <a:r>
                        <a:rPr sz="900" b="1" dirty="0">
                          <a:latin typeface="Meiryo UI"/>
                          <a:cs typeface="Meiryo UI"/>
                        </a:rPr>
                        <a:t>医療機関への支援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58419" marB="0"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Meiryo UI"/>
                          <a:cs typeface="Meiryo UI"/>
                        </a:rPr>
                        <a:t>①言語</a:t>
                      </a:r>
                      <a:r>
                        <a:rPr sz="900" spc="5" dirty="0">
                          <a:latin typeface="Meiryo UI"/>
                          <a:cs typeface="Meiryo UI"/>
                        </a:rPr>
                        <a:t>・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コミ</a:t>
                      </a:r>
                      <a:r>
                        <a:rPr sz="900" spc="5" dirty="0">
                          <a:latin typeface="Meiryo UI"/>
                          <a:cs typeface="Meiryo UI"/>
                        </a:rPr>
                        <a:t>ュ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ニケ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ーシ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ョン支援②トラ</a:t>
                      </a:r>
                      <a:r>
                        <a:rPr sz="900" spc="5" dirty="0">
                          <a:latin typeface="Meiryo UI"/>
                          <a:cs typeface="Meiryo UI"/>
                        </a:rPr>
                        <a:t>ブ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ル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相談支援③新型コ</a:t>
                      </a:r>
                      <a:r>
                        <a:rPr sz="900" spc="-5" dirty="0">
                          <a:latin typeface="Meiryo UI"/>
                          <a:cs typeface="Meiryo UI"/>
                        </a:rPr>
                        <a:t>ロナ</a:t>
                      </a:r>
                      <a:r>
                        <a:rPr sz="900" dirty="0">
                          <a:latin typeface="Meiryo UI"/>
                          <a:cs typeface="Meiryo UI"/>
                        </a:rPr>
                        <a:t>対応</a:t>
                      </a:r>
                    </a:p>
                  </a:txBody>
                  <a:tcPr marL="0" marR="0" marT="16510" marB="0">
                    <a:lnR w="9525">
                      <a:solidFill>
                        <a:srgbClr val="46AAC5"/>
                      </a:solidFill>
                      <a:prstDash val="solid"/>
                    </a:lnR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5" name="object 105"/>
          <p:cNvSpPr/>
          <p:nvPr/>
        </p:nvSpPr>
        <p:spPr>
          <a:xfrm>
            <a:off x="6028944" y="2663951"/>
            <a:ext cx="3032759" cy="47701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055741" y="2747134"/>
            <a:ext cx="977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３</a:t>
            </a:r>
            <a:r>
              <a:rPr sz="1400" b="1" spc="10" dirty="0">
                <a:solidFill>
                  <a:srgbClr val="FFFFFF"/>
                </a:solidFill>
                <a:latin typeface="HGPｺﾞｼｯｸM"/>
                <a:cs typeface="HGPｺﾞｼｯｸM"/>
              </a:rPr>
              <a:t>．</a:t>
            </a:r>
            <a:r>
              <a:rPr sz="1400" b="1" spc="5" dirty="0">
                <a:solidFill>
                  <a:srgbClr val="FFFFFF"/>
                </a:solidFill>
                <a:latin typeface="HGPｺﾞｼｯｸM"/>
                <a:cs typeface="HGPｺﾞｼｯｸM"/>
              </a:rPr>
              <a:t>情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報</a:t>
            </a:r>
            <a:r>
              <a:rPr sz="1400" b="1" spc="-20" dirty="0">
                <a:solidFill>
                  <a:srgbClr val="FFFFFF"/>
                </a:solidFill>
                <a:latin typeface="HGPｺﾞｼｯｸM"/>
                <a:cs typeface="HGPｺﾞｼｯｸM"/>
              </a:rPr>
              <a:t>発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信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044184" y="3025140"/>
            <a:ext cx="3011423" cy="4922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96456" y="3450335"/>
            <a:ext cx="1708403" cy="701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91428" y="3052572"/>
            <a:ext cx="2916935" cy="39776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91428" y="3052572"/>
            <a:ext cx="2917190" cy="398145"/>
          </a:xfrm>
          <a:custGeom>
            <a:avLst/>
            <a:gdLst/>
            <a:ahLst/>
            <a:cxnLst/>
            <a:rect l="l" t="t" r="r" b="b"/>
            <a:pathLst>
              <a:path w="2917190" h="398145">
                <a:moveTo>
                  <a:pt x="0" y="0"/>
                </a:moveTo>
                <a:lnTo>
                  <a:pt x="2916935" y="0"/>
                </a:lnTo>
                <a:lnTo>
                  <a:pt x="2916935" y="397763"/>
                </a:lnTo>
                <a:lnTo>
                  <a:pt x="0" y="3977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794276" y="3101479"/>
            <a:ext cx="151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Meiryo UI"/>
                <a:cs typeface="Meiryo UI"/>
              </a:rPr>
              <a:t>外国人医療体制情報発信事業</a:t>
            </a:r>
            <a:endParaRPr sz="9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予算：1,093千円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557259" y="463296"/>
            <a:ext cx="541019" cy="209092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8745332" y="583994"/>
            <a:ext cx="165735" cy="18040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1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外国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人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受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入</a:t>
            </a:r>
            <a:r>
              <a:rPr sz="1100" b="1" spc="-75" dirty="0">
                <a:solidFill>
                  <a:srgbClr val="FFFFFF"/>
                </a:solidFill>
                <a:latin typeface="HGPｺﾞｼｯｸM"/>
                <a:cs typeface="HGPｺﾞｼｯｸM"/>
              </a:rPr>
              <a:t>れ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体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制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整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備</a:t>
            </a:r>
            <a:r>
              <a:rPr sz="1100" b="1" spc="-145" dirty="0">
                <a:solidFill>
                  <a:srgbClr val="FFFFFF"/>
                </a:solidFill>
                <a:latin typeface="HGPｺﾞｼｯｸM"/>
                <a:cs typeface="HGPｺﾞｼｯｸM"/>
              </a:rPr>
              <a:t>が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重</a:t>
            </a:r>
            <a:r>
              <a:rPr sz="11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要</a:t>
            </a:r>
            <a:endParaRPr sz="1100">
              <a:latin typeface="HGPｺﾞｼｯｸM"/>
              <a:cs typeface="HGPｺﾞｼｯｸM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422903" y="4020311"/>
            <a:ext cx="761999" cy="54406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733544" y="4546649"/>
            <a:ext cx="1665605" cy="52895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latin typeface="Meiryo UI"/>
                <a:cs typeface="Meiryo UI"/>
              </a:rPr>
              <a:t>集約</a:t>
            </a:r>
            <a:endParaRPr sz="105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400" b="1" spc="5" dirty="0">
                <a:solidFill>
                  <a:srgbClr val="FFFFFF"/>
                </a:solidFill>
                <a:latin typeface="HGPｺﾞｼｯｸM"/>
                <a:cs typeface="HGPｺﾞｼｯｸM"/>
              </a:rPr>
              <a:t>４．医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療</a:t>
            </a:r>
            <a:r>
              <a:rPr sz="1400" b="1" spc="-20" dirty="0">
                <a:solidFill>
                  <a:srgbClr val="FFFFFF"/>
                </a:solidFill>
                <a:latin typeface="HGPｺﾞｼｯｸM"/>
                <a:cs typeface="HGPｺﾞｼｯｸM"/>
              </a:rPr>
              <a:t>機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関</a:t>
            </a:r>
            <a:r>
              <a:rPr sz="14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へ</a:t>
            </a:r>
            <a:r>
              <a:rPr sz="1400" b="1" spc="-10" dirty="0">
                <a:solidFill>
                  <a:srgbClr val="FFFFFF"/>
                </a:solidFill>
                <a:latin typeface="HGPｺﾞｼｯｸM"/>
                <a:cs typeface="HGPｺﾞｼｯｸM"/>
              </a:rPr>
              <a:t>の</a:t>
            </a:r>
            <a:r>
              <a:rPr sz="1400" b="1" spc="-5" dirty="0">
                <a:solidFill>
                  <a:srgbClr val="FFFFFF"/>
                </a:solidFill>
                <a:latin typeface="HGPｺﾞｼｯｸM"/>
                <a:cs typeface="HGPｺﾞｼｯｸM"/>
              </a:rPr>
              <a:t>支援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981188" y="449580"/>
            <a:ext cx="659891" cy="210769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8144654" y="721845"/>
            <a:ext cx="333375" cy="15176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40005">
              <a:lnSpc>
                <a:spcPct val="65000"/>
              </a:lnSpc>
            </a:pPr>
            <a:r>
              <a:rPr sz="11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外国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人</a:t>
            </a:r>
            <a:r>
              <a:rPr sz="1100" b="1" spc="-220" dirty="0">
                <a:solidFill>
                  <a:srgbClr val="FFFFFF"/>
                </a:solidFill>
                <a:latin typeface="HGPｺﾞｼｯｸM"/>
                <a:cs typeface="HGPｺﾞｼｯｸM"/>
              </a:rPr>
              <a:t>の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増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加</a:t>
            </a:r>
            <a:r>
              <a:rPr sz="1100" b="1" spc="-204" dirty="0">
                <a:solidFill>
                  <a:srgbClr val="FFFFFF"/>
                </a:solidFill>
                <a:latin typeface="HGPｺﾞｼｯｸM"/>
                <a:cs typeface="HGPｺﾞｼｯｸM"/>
              </a:rPr>
              <a:t>に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比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例</a:t>
            </a:r>
            <a:r>
              <a:rPr sz="1100" b="1" spc="-135" dirty="0">
                <a:solidFill>
                  <a:srgbClr val="FFFFFF"/>
                </a:solidFill>
                <a:latin typeface="HGPｺﾞｼｯｸM"/>
                <a:cs typeface="HGPｺﾞｼｯｸM"/>
              </a:rPr>
              <a:t>し</a:t>
            </a:r>
            <a:r>
              <a:rPr sz="11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て</a:t>
            </a:r>
            <a:endParaRPr sz="1100">
              <a:latin typeface="HGPｺﾞｼｯｸM"/>
              <a:cs typeface="HGPｺﾞｼｯｸM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患者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対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応</a:t>
            </a:r>
            <a:r>
              <a:rPr sz="1100" b="1" spc="-220" dirty="0">
                <a:solidFill>
                  <a:srgbClr val="FFFFFF"/>
                </a:solidFill>
                <a:latin typeface="HGPｺﾞｼｯｸM"/>
                <a:cs typeface="HGPｺﾞｼｯｸM"/>
              </a:rPr>
              <a:t>の</a:t>
            </a:r>
            <a:r>
              <a:rPr sz="1100" b="1" spc="-15" dirty="0">
                <a:solidFill>
                  <a:srgbClr val="FFFFFF"/>
                </a:solidFill>
                <a:latin typeface="HGPｺﾞｼｯｸM"/>
                <a:cs typeface="HGPｺﾞｼｯｸM"/>
              </a:rPr>
              <a:t>重要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性</a:t>
            </a:r>
            <a:r>
              <a:rPr sz="1100" b="1" spc="-75" dirty="0">
                <a:solidFill>
                  <a:srgbClr val="FFFFFF"/>
                </a:solidFill>
                <a:latin typeface="HGPｺﾞｼｯｸM"/>
                <a:cs typeface="HGPｺﾞｼｯｸM"/>
              </a:rPr>
              <a:t>も</a:t>
            </a:r>
            <a:r>
              <a:rPr sz="1100" b="1" spc="-25" dirty="0">
                <a:solidFill>
                  <a:srgbClr val="FFFFFF"/>
                </a:solidFill>
                <a:latin typeface="HGPｺﾞｼｯｸM"/>
                <a:cs typeface="HGPｺﾞｼｯｸM"/>
              </a:rPr>
              <a:t>増</a:t>
            </a:r>
            <a:r>
              <a:rPr sz="1100" b="1" dirty="0">
                <a:solidFill>
                  <a:srgbClr val="FFFFFF"/>
                </a:solidFill>
                <a:latin typeface="HGPｺﾞｼｯｸM"/>
                <a:cs typeface="HGPｺﾞｼｯｸM"/>
              </a:rPr>
              <a:t>加</a:t>
            </a:r>
            <a:endParaRPr sz="1100">
              <a:latin typeface="HGPｺﾞｼｯｸM"/>
              <a:cs typeface="HGPｺﾞｼｯｸM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741420" y="2260092"/>
            <a:ext cx="4450079" cy="32613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88664" y="2293620"/>
            <a:ext cx="4354067" cy="21945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88664" y="2293620"/>
            <a:ext cx="4354195" cy="219710"/>
          </a:xfrm>
          <a:custGeom>
            <a:avLst/>
            <a:gdLst/>
            <a:ahLst/>
            <a:cxnLst/>
            <a:rect l="l" t="t" r="r" b="b"/>
            <a:pathLst>
              <a:path w="4354195" h="219710">
                <a:moveTo>
                  <a:pt x="0" y="54863"/>
                </a:moveTo>
                <a:lnTo>
                  <a:pt x="4244340" y="54863"/>
                </a:lnTo>
                <a:lnTo>
                  <a:pt x="4244340" y="0"/>
                </a:lnTo>
                <a:lnTo>
                  <a:pt x="4354068" y="109727"/>
                </a:lnTo>
                <a:lnTo>
                  <a:pt x="4244340" y="219455"/>
                </a:lnTo>
                <a:lnTo>
                  <a:pt x="4244340" y="164591"/>
                </a:lnTo>
                <a:lnTo>
                  <a:pt x="0" y="164591"/>
                </a:lnTo>
                <a:lnTo>
                  <a:pt x="0" y="54863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49995" y="2237232"/>
            <a:ext cx="452627" cy="33223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97240" y="2270760"/>
            <a:ext cx="356615" cy="22555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97240" y="2270760"/>
            <a:ext cx="356870" cy="226060"/>
          </a:xfrm>
          <a:custGeom>
            <a:avLst/>
            <a:gdLst/>
            <a:ahLst/>
            <a:cxnLst/>
            <a:rect l="l" t="t" r="r" b="b"/>
            <a:pathLst>
              <a:path w="356870" h="226060">
                <a:moveTo>
                  <a:pt x="0" y="56387"/>
                </a:moveTo>
                <a:lnTo>
                  <a:pt x="243840" y="56387"/>
                </a:lnTo>
                <a:lnTo>
                  <a:pt x="243840" y="0"/>
                </a:lnTo>
                <a:lnTo>
                  <a:pt x="356616" y="112775"/>
                </a:lnTo>
                <a:lnTo>
                  <a:pt x="243840" y="225551"/>
                </a:lnTo>
                <a:lnTo>
                  <a:pt x="243840" y="169163"/>
                </a:lnTo>
                <a:lnTo>
                  <a:pt x="0" y="169163"/>
                </a:lnTo>
                <a:lnTo>
                  <a:pt x="0" y="56387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11652" y="4383023"/>
            <a:ext cx="445007" cy="4069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00828" y="4370832"/>
            <a:ext cx="920495" cy="40233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46903" y="4024884"/>
            <a:ext cx="443483" cy="51968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79235" y="5140451"/>
            <a:ext cx="2962655" cy="46329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06667" y="5158740"/>
            <a:ext cx="2904743" cy="46177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26479" y="5167884"/>
            <a:ext cx="2868167" cy="36880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26479" y="5167884"/>
            <a:ext cx="2868295" cy="368935"/>
          </a:xfrm>
          <a:custGeom>
            <a:avLst/>
            <a:gdLst/>
            <a:ahLst/>
            <a:cxnLst/>
            <a:rect l="l" t="t" r="r" b="b"/>
            <a:pathLst>
              <a:path w="2868295" h="368935">
                <a:moveTo>
                  <a:pt x="0" y="0"/>
                </a:moveTo>
                <a:lnTo>
                  <a:pt x="2868168" y="0"/>
                </a:lnTo>
                <a:lnTo>
                  <a:pt x="2868168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205381" y="5202746"/>
            <a:ext cx="270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Meiryo UI"/>
                <a:cs typeface="Meiryo UI"/>
              </a:rPr>
              <a:t>③新型</a:t>
            </a:r>
            <a:r>
              <a:rPr sz="900" b="1" spc="-5" dirty="0">
                <a:latin typeface="Meiryo UI"/>
                <a:cs typeface="Meiryo UI"/>
              </a:rPr>
              <a:t>コ</a:t>
            </a:r>
            <a:r>
              <a:rPr sz="900" b="1" spc="5" dirty="0">
                <a:latin typeface="Meiryo UI"/>
                <a:cs typeface="Meiryo UI"/>
              </a:rPr>
              <a:t>ロ</a:t>
            </a:r>
            <a:r>
              <a:rPr sz="900" b="1" dirty="0">
                <a:latin typeface="Meiryo UI"/>
                <a:cs typeface="Meiryo UI"/>
              </a:rPr>
              <a:t>ナウイル</a:t>
            </a:r>
            <a:r>
              <a:rPr sz="900" b="1" spc="-5" dirty="0">
                <a:latin typeface="Meiryo UI"/>
                <a:cs typeface="Meiryo UI"/>
              </a:rPr>
              <a:t>ス</a:t>
            </a:r>
            <a:r>
              <a:rPr sz="900" b="1" dirty="0">
                <a:latin typeface="Meiryo UI"/>
                <a:cs typeface="Meiryo UI"/>
              </a:rPr>
              <a:t>感染症の医療提供体制の整備事業</a:t>
            </a:r>
            <a:endParaRPr sz="900" dirty="0">
              <a:latin typeface="Meiryo UI"/>
              <a:cs typeface="Meiryo UI"/>
            </a:endParaRPr>
          </a:p>
          <a:p>
            <a:pPr marL="1270" algn="ctr">
              <a:lnSpc>
                <a:spcPct val="100000"/>
              </a:lnSpc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予算</a:t>
            </a:r>
            <a:r>
              <a:rPr sz="900" u="sng" dirty="0" smtClean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：</a:t>
            </a:r>
            <a:r>
              <a:rPr lang="en-US" sz="900" u="sng" dirty="0" smtClean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19</a:t>
            </a:r>
            <a:r>
              <a:rPr sz="900" u="sng" dirty="0" smtClean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0,176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千円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173723" y="5582411"/>
            <a:ext cx="2818130" cy="1150620"/>
          </a:xfrm>
          <a:custGeom>
            <a:avLst/>
            <a:gdLst/>
            <a:ahLst/>
            <a:cxnLst/>
            <a:rect l="l" t="t" r="r" b="b"/>
            <a:pathLst>
              <a:path w="2818129" h="1150620">
                <a:moveTo>
                  <a:pt x="0" y="0"/>
                </a:moveTo>
                <a:lnTo>
                  <a:pt x="2817876" y="0"/>
                </a:lnTo>
                <a:lnTo>
                  <a:pt x="2817876" y="1150620"/>
                </a:lnTo>
                <a:lnTo>
                  <a:pt x="0" y="1150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48143" y="6204203"/>
            <a:ext cx="620267" cy="4267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142731" y="6211823"/>
            <a:ext cx="850391" cy="40081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28588" y="6109715"/>
            <a:ext cx="498347" cy="62331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93230" y="6444234"/>
            <a:ext cx="375285" cy="142240"/>
          </a:xfrm>
          <a:custGeom>
            <a:avLst/>
            <a:gdLst/>
            <a:ahLst/>
            <a:cxnLst/>
            <a:rect l="l" t="t" r="r" b="b"/>
            <a:pathLst>
              <a:path w="375284" h="142240">
                <a:moveTo>
                  <a:pt x="304038" y="0"/>
                </a:moveTo>
                <a:lnTo>
                  <a:pt x="304038" y="35432"/>
                </a:lnTo>
                <a:lnTo>
                  <a:pt x="0" y="35432"/>
                </a:lnTo>
                <a:lnTo>
                  <a:pt x="0" y="106298"/>
                </a:lnTo>
                <a:lnTo>
                  <a:pt x="304038" y="106298"/>
                </a:lnTo>
                <a:lnTo>
                  <a:pt x="304038" y="141731"/>
                </a:lnTo>
                <a:lnTo>
                  <a:pt x="374904" y="70865"/>
                </a:lnTo>
                <a:lnTo>
                  <a:pt x="3040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93230" y="6444234"/>
            <a:ext cx="375285" cy="142240"/>
          </a:xfrm>
          <a:custGeom>
            <a:avLst/>
            <a:gdLst/>
            <a:ahLst/>
            <a:cxnLst/>
            <a:rect l="l" t="t" r="r" b="b"/>
            <a:pathLst>
              <a:path w="375284" h="142240">
                <a:moveTo>
                  <a:pt x="0" y="35432"/>
                </a:moveTo>
                <a:lnTo>
                  <a:pt x="304038" y="35432"/>
                </a:lnTo>
                <a:lnTo>
                  <a:pt x="304038" y="0"/>
                </a:lnTo>
                <a:lnTo>
                  <a:pt x="374904" y="70865"/>
                </a:lnTo>
                <a:lnTo>
                  <a:pt x="304038" y="141731"/>
                </a:lnTo>
                <a:lnTo>
                  <a:pt x="304038" y="106298"/>
                </a:lnTo>
                <a:lnTo>
                  <a:pt x="0" y="106298"/>
                </a:lnTo>
                <a:lnTo>
                  <a:pt x="0" y="3543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6252913" y="5615852"/>
            <a:ext cx="264858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eiryo UI"/>
                <a:cs typeface="Meiryo UI"/>
              </a:rPr>
              <a:t>外国人患者受入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拠点</a:t>
            </a:r>
            <a:r>
              <a:rPr sz="900" spc="5" dirty="0">
                <a:latin typeface="Meiryo UI"/>
                <a:cs typeface="Meiryo UI"/>
              </a:rPr>
              <a:t>・</a:t>
            </a:r>
            <a:r>
              <a:rPr sz="900" dirty="0">
                <a:latin typeface="Meiryo UI"/>
                <a:cs typeface="Meiryo UI"/>
              </a:rPr>
              <a:t>地域拠点医療機関</a:t>
            </a: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う</a:t>
            </a:r>
            <a:r>
              <a:rPr sz="900" spc="-5" dirty="0">
                <a:latin typeface="Meiryo UI"/>
                <a:cs typeface="Meiryo UI"/>
              </a:rPr>
              <a:t>ち</a:t>
            </a:r>
            <a:r>
              <a:rPr sz="900" dirty="0">
                <a:latin typeface="Meiryo UI"/>
                <a:cs typeface="Meiryo UI"/>
              </a:rPr>
              <a:t>、新 型コ</a:t>
            </a:r>
            <a:r>
              <a:rPr sz="900" spc="-5" dirty="0">
                <a:latin typeface="Meiryo UI"/>
                <a:cs typeface="Meiryo UI"/>
              </a:rPr>
              <a:t>ロナ</a:t>
            </a:r>
            <a:r>
              <a:rPr sz="900" dirty="0">
                <a:latin typeface="Meiryo UI"/>
                <a:cs typeface="Meiryo UI"/>
              </a:rPr>
              <a:t>ウ</a:t>
            </a:r>
            <a:r>
              <a:rPr sz="900" spc="-5" dirty="0">
                <a:latin typeface="Meiryo UI"/>
                <a:cs typeface="Meiryo UI"/>
              </a:rPr>
              <a:t>イル</a:t>
            </a:r>
            <a:r>
              <a:rPr sz="900" spc="-10" dirty="0">
                <a:latin typeface="Meiryo UI"/>
                <a:cs typeface="Meiryo UI"/>
              </a:rPr>
              <a:t>ス</a:t>
            </a:r>
            <a:r>
              <a:rPr sz="900" dirty="0">
                <a:latin typeface="Meiryo UI"/>
                <a:cs typeface="Meiryo UI"/>
              </a:rPr>
              <a:t>感染症患者等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受</a:t>
            </a:r>
            <a:r>
              <a:rPr sz="900" spc="-5" dirty="0">
                <a:latin typeface="Meiryo UI"/>
                <a:cs typeface="Meiryo UI"/>
              </a:rPr>
              <a:t>け</a:t>
            </a:r>
            <a:r>
              <a:rPr sz="900" dirty="0">
                <a:latin typeface="Meiryo UI"/>
                <a:cs typeface="Meiryo UI"/>
              </a:rPr>
              <a:t>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spc="-5" dirty="0">
                <a:latin typeface="Meiryo UI"/>
                <a:cs typeface="Meiryo UI"/>
              </a:rPr>
              <a:t>る</a:t>
            </a:r>
            <a:r>
              <a:rPr sz="900" dirty="0">
                <a:latin typeface="Meiryo UI"/>
                <a:cs typeface="Meiryo UI"/>
              </a:rPr>
              <a:t>医療機関等 に対</a:t>
            </a:r>
            <a:r>
              <a:rPr sz="900" spc="-5" dirty="0">
                <a:latin typeface="Meiryo UI"/>
                <a:cs typeface="Meiryo UI"/>
              </a:rPr>
              <a:t>し</a:t>
            </a:r>
            <a:r>
              <a:rPr sz="900" dirty="0">
                <a:latin typeface="Meiryo UI"/>
                <a:cs typeface="Meiryo UI"/>
              </a:rPr>
              <a:t>て外国人患者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受</a:t>
            </a:r>
            <a:r>
              <a:rPr sz="900" spc="-5" dirty="0">
                <a:latin typeface="Meiryo UI"/>
                <a:cs typeface="Meiryo UI"/>
              </a:rPr>
              <a:t>け</a:t>
            </a:r>
            <a:r>
              <a:rPr sz="900" dirty="0">
                <a:latin typeface="Meiryo UI"/>
                <a:cs typeface="Meiryo UI"/>
              </a:rPr>
              <a:t>入</a:t>
            </a:r>
            <a:r>
              <a:rPr sz="900" spc="5" dirty="0">
                <a:latin typeface="Meiryo UI"/>
                <a:cs typeface="Meiryo UI"/>
              </a:rPr>
              <a:t>れ</a:t>
            </a:r>
            <a:r>
              <a:rPr sz="900" dirty="0">
                <a:latin typeface="Meiryo UI"/>
                <a:cs typeface="Meiryo UI"/>
              </a:rPr>
              <a:t>に必要</a:t>
            </a:r>
            <a:r>
              <a:rPr sz="900" spc="-5" dirty="0">
                <a:latin typeface="Meiryo UI"/>
                <a:cs typeface="Meiryo UI"/>
              </a:rPr>
              <a:t>な</a:t>
            </a:r>
            <a:r>
              <a:rPr sz="900" dirty="0">
                <a:latin typeface="Meiryo UI"/>
                <a:cs typeface="Meiryo UI"/>
              </a:rPr>
              <a:t>費用</a:t>
            </a:r>
            <a:r>
              <a:rPr sz="900" spc="5" dirty="0">
                <a:latin typeface="Meiryo UI"/>
                <a:cs typeface="Meiryo UI"/>
              </a:rPr>
              <a:t>を</a:t>
            </a:r>
            <a:r>
              <a:rPr sz="900" dirty="0">
                <a:latin typeface="Meiryo UI"/>
                <a:cs typeface="Meiryo UI"/>
              </a:rPr>
              <a:t>補助。</a:t>
            </a:r>
            <a:endParaRPr sz="900">
              <a:latin typeface="Meiryo UI"/>
              <a:cs typeface="Meiryo UI"/>
            </a:endParaRPr>
          </a:p>
          <a:p>
            <a:pPr marL="419734">
              <a:lnSpc>
                <a:spcPct val="100000"/>
              </a:lnSpc>
              <a:spcBef>
                <a:spcPts val="695"/>
              </a:spcBef>
            </a:pPr>
            <a:r>
              <a:rPr sz="900" dirty="0">
                <a:latin typeface="Meiryo UI"/>
                <a:cs typeface="Meiryo UI"/>
              </a:rPr>
              <a:t>外国人患者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733323" y="6253015"/>
            <a:ext cx="44830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Meiryo UI"/>
                <a:cs typeface="Meiryo UI"/>
              </a:rPr>
              <a:t>の</a:t>
            </a:r>
            <a:r>
              <a:rPr sz="900" dirty="0">
                <a:latin typeface="Meiryo UI"/>
                <a:cs typeface="Meiryo UI"/>
              </a:rPr>
              <a:t>受入れ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919466" y="6433565"/>
            <a:ext cx="368935" cy="146685"/>
          </a:xfrm>
          <a:custGeom>
            <a:avLst/>
            <a:gdLst/>
            <a:ahLst/>
            <a:cxnLst/>
            <a:rect l="l" t="t" r="r" b="b"/>
            <a:pathLst>
              <a:path w="368934" h="146684">
                <a:moveTo>
                  <a:pt x="73151" y="0"/>
                </a:moveTo>
                <a:lnTo>
                  <a:pt x="0" y="73152"/>
                </a:lnTo>
                <a:lnTo>
                  <a:pt x="73151" y="146304"/>
                </a:lnTo>
                <a:lnTo>
                  <a:pt x="73151" y="109728"/>
                </a:lnTo>
                <a:lnTo>
                  <a:pt x="368807" y="109728"/>
                </a:lnTo>
                <a:lnTo>
                  <a:pt x="368807" y="36576"/>
                </a:lnTo>
                <a:lnTo>
                  <a:pt x="73151" y="36576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19466" y="6433565"/>
            <a:ext cx="368935" cy="146685"/>
          </a:xfrm>
          <a:custGeom>
            <a:avLst/>
            <a:gdLst/>
            <a:ahLst/>
            <a:cxnLst/>
            <a:rect l="l" t="t" r="r" b="b"/>
            <a:pathLst>
              <a:path w="368934" h="146684">
                <a:moveTo>
                  <a:pt x="368807" y="109728"/>
                </a:moveTo>
                <a:lnTo>
                  <a:pt x="73151" y="109728"/>
                </a:lnTo>
                <a:lnTo>
                  <a:pt x="73151" y="146304"/>
                </a:lnTo>
                <a:lnTo>
                  <a:pt x="0" y="73152"/>
                </a:lnTo>
                <a:lnTo>
                  <a:pt x="73151" y="0"/>
                </a:lnTo>
                <a:lnTo>
                  <a:pt x="73151" y="36576"/>
                </a:lnTo>
                <a:lnTo>
                  <a:pt x="368807" y="36576"/>
                </a:lnTo>
                <a:lnTo>
                  <a:pt x="368807" y="10972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7805367" y="6238559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eiryo UI"/>
                <a:cs typeface="Meiryo UI"/>
              </a:rPr>
              <a:t>補助金交付</a:t>
            </a:r>
            <a:endParaRPr sz="900">
              <a:latin typeface="Meiryo UI"/>
              <a:cs typeface="Meiryo U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740554" y="650123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１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8288401" y="65900"/>
            <a:ext cx="7306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資料３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object 71"/>
          <p:cNvSpPr txBox="1"/>
          <p:nvPr/>
        </p:nvSpPr>
        <p:spPr>
          <a:xfrm>
            <a:off x="1253553" y="5861841"/>
            <a:ext cx="2413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900" dirty="0" smtClean="0">
                <a:latin typeface="Meiryo UI"/>
                <a:cs typeface="Meiryo UI"/>
              </a:rPr>
              <a:t>依頼</a:t>
            </a:r>
            <a:endParaRPr sz="900" dirty="0">
              <a:latin typeface="Meiryo UI"/>
              <a:cs typeface="Meiryo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21" y="73783"/>
            <a:ext cx="736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GS創英角ｺﾞｼｯｸUB"/>
                <a:cs typeface="HGS創英角ｺﾞｼｯｸUB"/>
              </a:rPr>
              <a:t>１.①地域における外国人医療対対策協議会設置等事業【継続】</a:t>
            </a:r>
            <a:r>
              <a:rPr spc="-5" dirty="0">
                <a:latin typeface="HGS創英角ｺﾞｼｯｸUB"/>
                <a:cs typeface="HGS創英角ｺﾞｼｯｸUB"/>
              </a:rPr>
              <a:t>369</a:t>
            </a:r>
            <a:r>
              <a:rPr dirty="0">
                <a:latin typeface="HGS創英角ｺﾞｼｯｸUB"/>
                <a:cs typeface="HGS創英角ｺﾞｼｯｸUB"/>
              </a:rPr>
              <a:t>千円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38912"/>
            <a:ext cx="9128759" cy="6283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9" y="466344"/>
            <a:ext cx="9073883" cy="6188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" y="466344"/>
            <a:ext cx="9074150" cy="6189345"/>
          </a:xfrm>
          <a:custGeom>
            <a:avLst/>
            <a:gdLst/>
            <a:ahLst/>
            <a:cxnLst/>
            <a:rect l="l" t="t" r="r" b="b"/>
            <a:pathLst>
              <a:path w="9074150" h="6189345">
                <a:moveTo>
                  <a:pt x="0" y="0"/>
                </a:moveTo>
                <a:lnTo>
                  <a:pt x="9073896" y="0"/>
                </a:lnTo>
                <a:lnTo>
                  <a:pt x="9073896" y="6188964"/>
                </a:lnTo>
                <a:lnTo>
                  <a:pt x="0" y="61889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03411" y="6425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781" y="989838"/>
            <a:ext cx="8886825" cy="1682750"/>
          </a:xfrm>
          <a:custGeom>
            <a:avLst/>
            <a:gdLst/>
            <a:ahLst/>
            <a:cxnLst/>
            <a:rect l="l" t="t" r="r" b="b"/>
            <a:pathLst>
              <a:path w="8886825" h="1682750">
                <a:moveTo>
                  <a:pt x="0" y="0"/>
                </a:moveTo>
                <a:lnTo>
                  <a:pt x="8886444" y="0"/>
                </a:lnTo>
                <a:lnTo>
                  <a:pt x="8886444" y="1682495"/>
                </a:lnTo>
                <a:lnTo>
                  <a:pt x="0" y="168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781" y="989838"/>
            <a:ext cx="8886825" cy="1682750"/>
          </a:xfrm>
          <a:custGeom>
            <a:avLst/>
            <a:gdLst/>
            <a:ahLst/>
            <a:cxnLst/>
            <a:rect l="l" t="t" r="r" b="b"/>
            <a:pathLst>
              <a:path w="8886825" h="1682750">
                <a:moveTo>
                  <a:pt x="0" y="0"/>
                </a:moveTo>
                <a:lnTo>
                  <a:pt x="8886444" y="0"/>
                </a:lnTo>
                <a:lnTo>
                  <a:pt x="8886444" y="1682495"/>
                </a:lnTo>
                <a:lnTo>
                  <a:pt x="0" y="168249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070" y="4767830"/>
            <a:ext cx="8876030" cy="1866900"/>
          </a:xfrm>
          <a:custGeom>
            <a:avLst/>
            <a:gdLst/>
            <a:ahLst/>
            <a:cxnLst/>
            <a:rect l="l" t="t" r="r" b="b"/>
            <a:pathLst>
              <a:path w="8876030" h="1866900">
                <a:moveTo>
                  <a:pt x="8786761" y="0"/>
                </a:moveTo>
                <a:lnTo>
                  <a:pt x="89014" y="0"/>
                </a:lnTo>
                <a:lnTo>
                  <a:pt x="54365" y="6995"/>
                </a:lnTo>
                <a:lnTo>
                  <a:pt x="26071" y="26071"/>
                </a:lnTo>
                <a:lnTo>
                  <a:pt x="6995" y="54365"/>
                </a:lnTo>
                <a:lnTo>
                  <a:pt x="0" y="89014"/>
                </a:lnTo>
                <a:lnTo>
                  <a:pt x="0" y="1777898"/>
                </a:lnTo>
                <a:lnTo>
                  <a:pt x="6995" y="1812539"/>
                </a:lnTo>
                <a:lnTo>
                  <a:pt x="26071" y="1840830"/>
                </a:lnTo>
                <a:lnTo>
                  <a:pt x="54365" y="1859905"/>
                </a:lnTo>
                <a:lnTo>
                  <a:pt x="89014" y="1866900"/>
                </a:lnTo>
                <a:lnTo>
                  <a:pt x="8786761" y="1866900"/>
                </a:lnTo>
                <a:lnTo>
                  <a:pt x="8821410" y="1859905"/>
                </a:lnTo>
                <a:lnTo>
                  <a:pt x="8849704" y="1840830"/>
                </a:lnTo>
                <a:lnTo>
                  <a:pt x="8868780" y="1812539"/>
                </a:lnTo>
                <a:lnTo>
                  <a:pt x="8875776" y="1777898"/>
                </a:lnTo>
                <a:lnTo>
                  <a:pt x="8875776" y="89014"/>
                </a:lnTo>
                <a:lnTo>
                  <a:pt x="8868780" y="54365"/>
                </a:lnTo>
                <a:lnTo>
                  <a:pt x="8849704" y="26071"/>
                </a:lnTo>
                <a:lnTo>
                  <a:pt x="8821410" y="6995"/>
                </a:lnTo>
                <a:lnTo>
                  <a:pt x="878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070" y="4767830"/>
            <a:ext cx="8876030" cy="1866900"/>
          </a:xfrm>
          <a:custGeom>
            <a:avLst/>
            <a:gdLst/>
            <a:ahLst/>
            <a:cxnLst/>
            <a:rect l="l" t="t" r="r" b="b"/>
            <a:pathLst>
              <a:path w="8876030" h="1866900">
                <a:moveTo>
                  <a:pt x="0" y="89014"/>
                </a:moveTo>
                <a:lnTo>
                  <a:pt x="6995" y="54365"/>
                </a:lnTo>
                <a:lnTo>
                  <a:pt x="26071" y="26071"/>
                </a:lnTo>
                <a:lnTo>
                  <a:pt x="54365" y="6995"/>
                </a:lnTo>
                <a:lnTo>
                  <a:pt x="89014" y="0"/>
                </a:lnTo>
                <a:lnTo>
                  <a:pt x="8786761" y="0"/>
                </a:lnTo>
                <a:lnTo>
                  <a:pt x="8821410" y="6995"/>
                </a:lnTo>
                <a:lnTo>
                  <a:pt x="8849704" y="26071"/>
                </a:lnTo>
                <a:lnTo>
                  <a:pt x="8868780" y="54365"/>
                </a:lnTo>
                <a:lnTo>
                  <a:pt x="8875776" y="89014"/>
                </a:lnTo>
                <a:lnTo>
                  <a:pt x="8875776" y="1777898"/>
                </a:lnTo>
                <a:lnTo>
                  <a:pt x="8868780" y="1812539"/>
                </a:lnTo>
                <a:lnTo>
                  <a:pt x="8849704" y="1840830"/>
                </a:lnTo>
                <a:lnTo>
                  <a:pt x="8821410" y="1859905"/>
                </a:lnTo>
                <a:lnTo>
                  <a:pt x="8786761" y="1866900"/>
                </a:lnTo>
                <a:lnTo>
                  <a:pt x="89014" y="1866900"/>
                </a:lnTo>
                <a:lnTo>
                  <a:pt x="54365" y="1859905"/>
                </a:lnTo>
                <a:lnTo>
                  <a:pt x="26071" y="1840830"/>
                </a:lnTo>
                <a:lnTo>
                  <a:pt x="6995" y="1812539"/>
                </a:lnTo>
                <a:lnTo>
                  <a:pt x="0" y="1777898"/>
                </a:lnTo>
                <a:lnTo>
                  <a:pt x="0" y="8901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8711" y="5068823"/>
            <a:ext cx="2042159" cy="804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5955" y="5096255"/>
            <a:ext cx="1947671" cy="710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5955" y="5096255"/>
            <a:ext cx="1948180" cy="710565"/>
          </a:xfrm>
          <a:custGeom>
            <a:avLst/>
            <a:gdLst/>
            <a:ahLst/>
            <a:cxnLst/>
            <a:rect l="l" t="t" r="r" b="b"/>
            <a:pathLst>
              <a:path w="1948179" h="710564">
                <a:moveTo>
                  <a:pt x="0" y="0"/>
                </a:moveTo>
                <a:lnTo>
                  <a:pt x="1786166" y="0"/>
                </a:lnTo>
                <a:lnTo>
                  <a:pt x="1947672" y="355092"/>
                </a:lnTo>
                <a:lnTo>
                  <a:pt x="1786166" y="710184"/>
                </a:lnTo>
                <a:lnTo>
                  <a:pt x="0" y="7101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74276" y="5347470"/>
            <a:ext cx="1339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eiryo UI"/>
                <a:cs typeface="Meiryo UI"/>
              </a:rPr>
              <a:t>7</a:t>
            </a:r>
            <a:r>
              <a:rPr sz="1200" dirty="0">
                <a:latin typeface="Meiryo UI"/>
                <a:cs typeface="Meiryo UI"/>
              </a:rPr>
              <a:t>月頃開催（予定）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60804" y="5844540"/>
            <a:ext cx="1965959" cy="803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8048" y="5871971"/>
            <a:ext cx="1871471" cy="708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8048" y="5871971"/>
            <a:ext cx="1871980" cy="708660"/>
          </a:xfrm>
          <a:custGeom>
            <a:avLst/>
            <a:gdLst/>
            <a:ahLst/>
            <a:cxnLst/>
            <a:rect l="l" t="t" r="r" b="b"/>
            <a:pathLst>
              <a:path w="1871979" h="708659">
                <a:moveTo>
                  <a:pt x="0" y="0"/>
                </a:moveTo>
                <a:lnTo>
                  <a:pt x="1710321" y="0"/>
                </a:lnTo>
                <a:lnTo>
                  <a:pt x="1871472" y="354329"/>
                </a:lnTo>
                <a:lnTo>
                  <a:pt x="1710321" y="708659"/>
                </a:lnTo>
                <a:lnTo>
                  <a:pt x="0" y="7086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86908" y="6122575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６月頃開催（予定）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1637" y="3230117"/>
            <a:ext cx="8895715" cy="1449705"/>
          </a:xfrm>
          <a:custGeom>
            <a:avLst/>
            <a:gdLst/>
            <a:ahLst/>
            <a:cxnLst/>
            <a:rect l="l" t="t" r="r" b="b"/>
            <a:pathLst>
              <a:path w="8895715" h="1449704">
                <a:moveTo>
                  <a:pt x="0" y="0"/>
                </a:moveTo>
                <a:lnTo>
                  <a:pt x="8895588" y="0"/>
                </a:lnTo>
                <a:lnTo>
                  <a:pt x="8895588" y="1449324"/>
                </a:lnTo>
                <a:lnTo>
                  <a:pt x="0" y="1449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637" y="3230117"/>
            <a:ext cx="8895715" cy="1449705"/>
          </a:xfrm>
          <a:custGeom>
            <a:avLst/>
            <a:gdLst/>
            <a:ahLst/>
            <a:cxnLst/>
            <a:rect l="l" t="t" r="r" b="b"/>
            <a:pathLst>
              <a:path w="8895715" h="1449704">
                <a:moveTo>
                  <a:pt x="0" y="0"/>
                </a:moveTo>
                <a:lnTo>
                  <a:pt x="8895588" y="0"/>
                </a:lnTo>
                <a:lnTo>
                  <a:pt x="8895588" y="1449324"/>
                </a:lnTo>
                <a:lnTo>
                  <a:pt x="0" y="1449324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96" y="2709672"/>
            <a:ext cx="8979407" cy="5775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7452" y="2750832"/>
            <a:ext cx="5992367" cy="560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204" y="2735579"/>
            <a:ext cx="8872727" cy="470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6048" y="5067300"/>
            <a:ext cx="1786127" cy="806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291" y="5094732"/>
            <a:ext cx="1691639" cy="7117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03291" y="5094732"/>
            <a:ext cx="1691639" cy="711835"/>
          </a:xfrm>
          <a:custGeom>
            <a:avLst/>
            <a:gdLst/>
            <a:ahLst/>
            <a:cxnLst/>
            <a:rect l="l" t="t" r="r" b="b"/>
            <a:pathLst>
              <a:path w="1691640" h="711835">
                <a:moveTo>
                  <a:pt x="0" y="0"/>
                </a:moveTo>
                <a:lnTo>
                  <a:pt x="1529791" y="0"/>
                </a:lnTo>
                <a:lnTo>
                  <a:pt x="1691639" y="355854"/>
                </a:lnTo>
                <a:lnTo>
                  <a:pt x="1529791" y="711708"/>
                </a:lnTo>
                <a:lnTo>
                  <a:pt x="0" y="71170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82787" y="5346617"/>
            <a:ext cx="143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eiryo UI"/>
                <a:cs typeface="Meiryo UI"/>
              </a:rPr>
              <a:t>10</a:t>
            </a:r>
            <a:r>
              <a:rPr sz="1200" dirty="0">
                <a:latin typeface="Meiryo UI"/>
                <a:cs typeface="Meiryo UI"/>
              </a:rPr>
              <a:t>月頃開催（予定）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240" y="505968"/>
            <a:ext cx="897788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871" y="531876"/>
            <a:ext cx="5763768" cy="5608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48" y="531876"/>
            <a:ext cx="8871204" cy="4434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19200" y="645361"/>
            <a:ext cx="8712200" cy="44044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  <a:tabLst>
                <a:tab pos="676910" algn="l"/>
              </a:tabLst>
            </a:pPr>
            <a:r>
              <a:rPr sz="1700" dirty="0">
                <a:latin typeface="HGP創英角ｺﾞｼｯｸUB"/>
                <a:cs typeface="HGP創英角ｺﾞｼｯｸUB"/>
              </a:rPr>
              <a:t>①-1	地域に</a:t>
            </a:r>
            <a:r>
              <a:rPr sz="1700" spc="-5" dirty="0">
                <a:latin typeface="HGP創英角ｺﾞｼｯｸUB"/>
                <a:cs typeface="HGP創英角ｺﾞｼｯｸUB"/>
              </a:rPr>
              <a:t>お</a:t>
            </a:r>
            <a:r>
              <a:rPr sz="1700" spc="-10" dirty="0">
                <a:latin typeface="HGP創英角ｺﾞｼｯｸUB"/>
                <a:cs typeface="HGP創英角ｺﾞｼｯｸUB"/>
              </a:rPr>
              <a:t>け</a:t>
            </a:r>
            <a:r>
              <a:rPr sz="1700" dirty="0">
                <a:latin typeface="HGP創英角ｺﾞｼｯｸUB"/>
                <a:cs typeface="HGP創英角ｺﾞｼｯｸUB"/>
              </a:rPr>
              <a:t>る外国人医療対策</a:t>
            </a:r>
            <a:r>
              <a:rPr sz="1700" spc="-15" dirty="0">
                <a:latin typeface="HGP創英角ｺﾞｼｯｸUB"/>
                <a:cs typeface="HGP創英角ｺﾞｼｯｸUB"/>
              </a:rPr>
              <a:t>協</a:t>
            </a:r>
            <a:r>
              <a:rPr sz="1700" dirty="0">
                <a:latin typeface="HGP創英角ｺﾞｼｯｸUB"/>
                <a:cs typeface="HGP創英角ｺﾞｼｯｸUB"/>
              </a:rPr>
              <a:t>議会</a:t>
            </a:r>
            <a:r>
              <a:rPr sz="1700" spc="-15" dirty="0">
                <a:latin typeface="HGP創英角ｺﾞｼｯｸUB"/>
                <a:cs typeface="HGP創英角ｺﾞｼｯｸUB"/>
              </a:rPr>
              <a:t>設</a:t>
            </a:r>
            <a:r>
              <a:rPr sz="1700" dirty="0">
                <a:latin typeface="HGP創英角ｺﾞｼｯｸUB"/>
                <a:cs typeface="HGP創英角ｺﾞｼｯｸUB"/>
              </a:rPr>
              <a:t>置・</a:t>
            </a:r>
            <a:r>
              <a:rPr sz="1700" spc="-15" dirty="0">
                <a:latin typeface="HGP創英角ｺﾞｼｯｸUB"/>
                <a:cs typeface="HGP創英角ｺﾞｼｯｸUB"/>
              </a:rPr>
              <a:t>運</a:t>
            </a:r>
            <a:r>
              <a:rPr sz="1700" dirty="0">
                <a:latin typeface="HGP創英角ｺﾞｼｯｸUB"/>
                <a:cs typeface="HGP創英角ｺﾞｼｯｸUB"/>
              </a:rPr>
              <a:t>営事業</a:t>
            </a:r>
          </a:p>
          <a:p>
            <a:pPr marL="21590">
              <a:lnSpc>
                <a:spcPct val="100000"/>
              </a:lnSpc>
              <a:spcBef>
                <a:spcPts val="1155"/>
              </a:spcBef>
            </a:pPr>
            <a:r>
              <a:rPr sz="1600" b="1" spc="-5" dirty="0">
                <a:latin typeface="Meiryo UI"/>
                <a:cs typeface="Meiryo UI"/>
              </a:rPr>
              <a:t>〇大阪府外国人医療対策会議</a:t>
            </a:r>
            <a:endParaRPr sz="1600" dirty="0">
              <a:latin typeface="Meiryo UI"/>
              <a:cs typeface="Meiryo UI"/>
            </a:endParaRPr>
          </a:p>
          <a:p>
            <a:pPr marL="157480" marR="134620" indent="133985" algn="just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行政</a:t>
            </a:r>
            <a:r>
              <a:rPr sz="1600" spc="-15" dirty="0">
                <a:latin typeface="Meiryo UI"/>
                <a:cs typeface="Meiryo UI"/>
              </a:rPr>
              <a:t>(</a:t>
            </a:r>
            <a:r>
              <a:rPr sz="1600" spc="-5" dirty="0">
                <a:latin typeface="Meiryo UI"/>
                <a:cs typeface="Meiryo UI"/>
              </a:rPr>
              <a:t>医療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消防</a:t>
            </a:r>
            <a:r>
              <a:rPr sz="1600" spc="-10" dirty="0">
                <a:latin typeface="Meiryo UI"/>
                <a:cs typeface="Meiryo UI"/>
              </a:rPr>
              <a:t>(</a:t>
            </a:r>
            <a:r>
              <a:rPr sz="1600" spc="-5" dirty="0">
                <a:latin typeface="Meiryo UI"/>
                <a:cs typeface="Meiryo UI"/>
              </a:rPr>
              <a:t>救急</a:t>
            </a:r>
            <a:r>
              <a:rPr sz="1600" spc="-15" dirty="0">
                <a:latin typeface="Meiryo UI"/>
                <a:cs typeface="Meiryo UI"/>
              </a:rPr>
              <a:t>)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観</a:t>
            </a:r>
            <a:r>
              <a:rPr sz="1600" spc="-5" dirty="0">
                <a:latin typeface="Meiryo UI"/>
                <a:cs typeface="Meiryo UI"/>
              </a:rPr>
              <a:t>光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多</a:t>
            </a:r>
            <a:r>
              <a:rPr sz="1600" spc="-5" dirty="0">
                <a:latin typeface="Meiryo UI"/>
                <a:cs typeface="Meiryo UI"/>
              </a:rPr>
              <a:t>文化</a:t>
            </a:r>
            <a:r>
              <a:rPr sz="1600" spc="5" dirty="0">
                <a:latin typeface="Meiryo UI"/>
                <a:cs typeface="Meiryo UI"/>
              </a:rPr>
              <a:t>共</a:t>
            </a:r>
            <a:r>
              <a:rPr sz="1600" spc="-5" dirty="0">
                <a:latin typeface="Meiryo UI"/>
                <a:cs typeface="Meiryo UI"/>
              </a:rPr>
              <a:t>生等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部局</a:t>
            </a:r>
            <a:r>
              <a:rPr sz="1600" dirty="0">
                <a:latin typeface="Meiryo UI"/>
                <a:cs typeface="Meiryo UI"/>
              </a:rPr>
              <a:t>)</a:t>
            </a:r>
            <a:r>
              <a:rPr sz="1600" spc="-5" dirty="0">
                <a:latin typeface="Meiryo UI"/>
                <a:cs typeface="Meiryo UI"/>
              </a:rPr>
              <a:t>や</a:t>
            </a:r>
            <a:r>
              <a:rPr sz="1600" spc="5" dirty="0">
                <a:latin typeface="Meiryo UI"/>
                <a:cs typeface="Meiryo UI"/>
              </a:rPr>
              <a:t>多</a:t>
            </a:r>
            <a:r>
              <a:rPr sz="1600" spc="-5" dirty="0">
                <a:latin typeface="Meiryo UI"/>
                <a:cs typeface="Meiryo UI"/>
              </a:rPr>
              <a:t>分野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関係</a:t>
            </a:r>
            <a:r>
              <a:rPr sz="1600" spc="5" dirty="0">
                <a:latin typeface="Meiryo UI"/>
                <a:cs typeface="Meiryo UI"/>
              </a:rPr>
              <a:t>団</a:t>
            </a:r>
            <a:r>
              <a:rPr sz="1600" spc="-5" dirty="0">
                <a:latin typeface="Meiryo UI"/>
                <a:cs typeface="Meiryo UI"/>
              </a:rPr>
              <a:t>体</a:t>
            </a:r>
            <a:r>
              <a:rPr sz="1600" spc="10" dirty="0">
                <a:latin typeface="Meiryo UI"/>
                <a:cs typeface="Meiryo UI"/>
              </a:rPr>
              <a:t>か</a:t>
            </a:r>
            <a:r>
              <a:rPr sz="1600" spc="-5" dirty="0">
                <a:latin typeface="Meiryo UI"/>
                <a:cs typeface="Meiryo UI"/>
              </a:rPr>
              <a:t>ら</a:t>
            </a:r>
            <a:r>
              <a:rPr sz="1600" spc="5" dirty="0">
                <a:latin typeface="Meiryo UI"/>
                <a:cs typeface="Meiryo UI"/>
              </a:rPr>
              <a:t>な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会議</a:t>
            </a:r>
            <a:r>
              <a:rPr sz="1600" spc="5" dirty="0">
                <a:latin typeface="Meiryo UI"/>
                <a:cs typeface="Meiryo UI"/>
              </a:rPr>
              <a:t>等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設置・ 開催</a:t>
            </a:r>
            <a:r>
              <a:rPr sz="1600" spc="-10" dirty="0">
                <a:latin typeface="Meiryo UI"/>
                <a:cs typeface="Meiryo UI"/>
              </a:rPr>
              <a:t>し、</a:t>
            </a:r>
            <a:r>
              <a:rPr sz="1600" spc="-5" dirty="0">
                <a:latin typeface="Meiryo UI"/>
                <a:cs typeface="Meiryo UI"/>
              </a:rPr>
              <a:t>情報共有や意見交</a:t>
            </a:r>
            <a:r>
              <a:rPr sz="1600" spc="5" dirty="0">
                <a:latin typeface="Meiryo UI"/>
                <a:cs typeface="Meiryo UI"/>
              </a:rPr>
              <a:t>換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通じ</a:t>
            </a:r>
            <a:r>
              <a:rPr sz="1600" dirty="0">
                <a:latin typeface="Meiryo UI"/>
                <a:cs typeface="Meiryo UI"/>
              </a:rPr>
              <a:t>て</a:t>
            </a:r>
            <a:r>
              <a:rPr sz="1600" spc="-5" dirty="0">
                <a:latin typeface="Meiryo UI"/>
                <a:cs typeface="Meiryo UI"/>
              </a:rPr>
              <a:t>連</a:t>
            </a:r>
            <a:r>
              <a:rPr sz="1600" spc="-10" dirty="0">
                <a:latin typeface="Meiryo UI"/>
                <a:cs typeface="Meiryo UI"/>
              </a:rPr>
              <a:t>携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強</a:t>
            </a:r>
            <a:r>
              <a:rPr sz="1600" spc="5" dirty="0">
                <a:latin typeface="Meiryo UI"/>
                <a:cs typeface="Meiryo UI"/>
              </a:rPr>
              <a:t>化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図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と</a:t>
            </a:r>
            <a:r>
              <a:rPr sz="1600" spc="10" dirty="0">
                <a:latin typeface="Meiryo UI"/>
                <a:cs typeface="Meiryo UI"/>
              </a:rPr>
              <a:t>と</a:t>
            </a:r>
            <a:r>
              <a:rPr sz="1600" dirty="0">
                <a:latin typeface="Meiryo UI"/>
                <a:cs typeface="Meiryo UI"/>
              </a:rPr>
              <a:t>もに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</a:t>
            </a:r>
            <a:r>
              <a:rPr sz="1600" spc="-10" dirty="0">
                <a:latin typeface="Meiryo UI"/>
                <a:cs typeface="Meiryo UI"/>
              </a:rPr>
              <a:t>人</a:t>
            </a:r>
            <a:r>
              <a:rPr sz="1600" spc="5" dirty="0">
                <a:latin typeface="Meiryo UI"/>
                <a:cs typeface="Meiryo UI"/>
              </a:rPr>
              <a:t>患</a:t>
            </a:r>
            <a:r>
              <a:rPr sz="1600" spc="-5" dirty="0">
                <a:latin typeface="Meiryo UI"/>
                <a:cs typeface="Meiryo UI"/>
              </a:rPr>
              <a:t>者受</a:t>
            </a:r>
            <a:r>
              <a:rPr sz="1600" spc="5" dirty="0">
                <a:latin typeface="Meiryo UI"/>
                <a:cs typeface="Meiryo UI"/>
              </a:rPr>
              <a:t>入</a:t>
            </a:r>
            <a:r>
              <a:rPr sz="1600" spc="-5" dirty="0">
                <a:latin typeface="Meiryo UI"/>
                <a:cs typeface="Meiryo UI"/>
              </a:rPr>
              <a:t>れ</a:t>
            </a:r>
            <a:r>
              <a:rPr sz="1600" spc="5" dirty="0">
                <a:latin typeface="Meiryo UI"/>
                <a:cs typeface="Meiryo UI"/>
              </a:rPr>
              <a:t>体制</a:t>
            </a:r>
            <a:r>
              <a:rPr sz="1600" spc="-10" dirty="0">
                <a:latin typeface="Meiryo UI"/>
                <a:cs typeface="Meiryo UI"/>
              </a:rPr>
              <a:t>に</a:t>
            </a:r>
            <a:r>
              <a:rPr sz="1600" spc="10" dirty="0">
                <a:latin typeface="Meiryo UI"/>
                <a:cs typeface="Meiryo UI"/>
              </a:rPr>
              <a:t>おけ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5" dirty="0">
                <a:latin typeface="Meiryo UI"/>
                <a:cs typeface="Meiryo UI"/>
              </a:rPr>
              <a:t>課</a:t>
            </a:r>
            <a:r>
              <a:rPr sz="1600" spc="-5" dirty="0">
                <a:latin typeface="Meiryo UI"/>
                <a:cs typeface="Meiryo UI"/>
              </a:rPr>
              <a:t>題 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整理及び課題</a:t>
            </a:r>
            <a:r>
              <a:rPr sz="1600" spc="-1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対す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対応</a:t>
            </a:r>
            <a:r>
              <a:rPr sz="1600" spc="5" dirty="0">
                <a:latin typeface="Meiryo UI"/>
                <a:cs typeface="Meiryo UI"/>
              </a:rPr>
              <a:t>方針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検</a:t>
            </a:r>
            <a:r>
              <a:rPr sz="1600" spc="5" dirty="0">
                <a:latin typeface="Meiryo UI"/>
                <a:cs typeface="Meiryo UI"/>
              </a:rPr>
              <a:t>討す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。</a:t>
            </a:r>
            <a:endParaRPr sz="1600" dirty="0">
              <a:latin typeface="Meiryo UI"/>
              <a:cs typeface="Meiryo UI"/>
            </a:endParaRPr>
          </a:p>
          <a:p>
            <a:pPr marL="29210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【</a:t>
            </a:r>
            <a:r>
              <a:rPr sz="1600" spc="-5" dirty="0">
                <a:latin typeface="Meiryo UI"/>
                <a:cs typeface="Meiryo UI"/>
              </a:rPr>
              <a:t>委員構成</a:t>
            </a:r>
            <a:r>
              <a:rPr sz="1600" dirty="0">
                <a:latin typeface="Meiryo UI"/>
                <a:cs typeface="Meiryo UI"/>
              </a:rPr>
              <a:t>】</a:t>
            </a:r>
            <a:r>
              <a:rPr sz="1600" spc="-5" dirty="0">
                <a:latin typeface="Meiryo UI"/>
                <a:cs typeface="Meiryo UI"/>
              </a:rPr>
              <a:t>14名予定</a:t>
            </a:r>
            <a:endParaRPr sz="1600" dirty="0">
              <a:latin typeface="Meiryo UI"/>
              <a:cs typeface="Meiryo UI"/>
            </a:endParaRPr>
          </a:p>
          <a:p>
            <a:pPr marL="29210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【</a:t>
            </a:r>
            <a:r>
              <a:rPr sz="1600" spc="-5" dirty="0">
                <a:latin typeface="Meiryo UI"/>
                <a:cs typeface="Meiryo UI"/>
              </a:rPr>
              <a:t>開催回数</a:t>
            </a:r>
            <a:r>
              <a:rPr sz="1600" dirty="0">
                <a:latin typeface="Meiryo UI"/>
                <a:cs typeface="Meiryo UI"/>
              </a:rPr>
              <a:t>】</a:t>
            </a:r>
            <a:r>
              <a:rPr sz="1600" spc="-5" dirty="0">
                <a:latin typeface="Meiryo UI"/>
                <a:cs typeface="Meiryo UI"/>
              </a:rPr>
              <a:t>年2</a:t>
            </a:r>
            <a:r>
              <a:rPr sz="1600" spc="-5" dirty="0" smtClean="0">
                <a:latin typeface="Meiryo UI"/>
                <a:cs typeface="Meiryo UI"/>
              </a:rPr>
              <a:t>回予定</a:t>
            </a:r>
            <a:endParaRPr lang="en-US" sz="1600" spc="-5" dirty="0" smtClean="0">
              <a:latin typeface="Meiryo UI"/>
              <a:cs typeface="Meiryo UI"/>
            </a:endParaRPr>
          </a:p>
          <a:p>
            <a:pPr>
              <a:lnSpc>
                <a:spcPts val="2500"/>
              </a:lnSpc>
              <a:spcBef>
                <a:spcPts val="45"/>
              </a:spcBef>
            </a:pPr>
            <a:endParaRPr sz="1600" dirty="0">
              <a:latin typeface="Meiryo UI"/>
              <a:cs typeface="Meiryo UI"/>
            </a:endParaRPr>
          </a:p>
          <a:p>
            <a:pPr marL="113664">
              <a:lnSpc>
                <a:spcPts val="2500"/>
              </a:lnSpc>
              <a:tabLst>
                <a:tab pos="770255" algn="l"/>
              </a:tabLst>
            </a:pPr>
            <a:r>
              <a:rPr sz="1700" dirty="0" smtClean="0">
                <a:latin typeface="HGP創英角ｺﾞｼｯｸUB"/>
                <a:cs typeface="HGP創英角ｺﾞｼｯｸUB"/>
              </a:rPr>
              <a:t>①</a:t>
            </a:r>
            <a:r>
              <a:rPr sz="1700" dirty="0">
                <a:latin typeface="HGP創英角ｺﾞｼｯｸUB"/>
                <a:cs typeface="HGP創英角ｺﾞｼｯｸUB"/>
              </a:rPr>
              <a:t>-２	拠点・地域拠点医療機関</a:t>
            </a:r>
            <a:r>
              <a:rPr sz="1700" spc="-15" dirty="0">
                <a:latin typeface="HGP創英角ｺﾞｼｯｸUB"/>
                <a:cs typeface="HGP創英角ｺﾞｼｯｸUB"/>
              </a:rPr>
              <a:t>連</a:t>
            </a:r>
            <a:r>
              <a:rPr sz="1700" dirty="0">
                <a:latin typeface="HGP創英角ｺﾞｼｯｸUB"/>
                <a:cs typeface="HGP創英角ｺﾞｼｯｸUB"/>
              </a:rPr>
              <a:t>絡調</a:t>
            </a:r>
            <a:r>
              <a:rPr sz="1700" spc="-15" dirty="0">
                <a:latin typeface="HGP創英角ｺﾞｼｯｸUB"/>
                <a:cs typeface="HGP創英角ｺﾞｼｯｸUB"/>
              </a:rPr>
              <a:t>整</a:t>
            </a:r>
            <a:r>
              <a:rPr sz="1700" dirty="0">
                <a:latin typeface="HGP創英角ｺﾞｼｯｸUB"/>
                <a:cs typeface="HGP創英角ｺﾞｼｯｸUB"/>
              </a:rPr>
              <a:t>会議</a:t>
            </a:r>
            <a:r>
              <a:rPr sz="1700" spc="-15" dirty="0">
                <a:latin typeface="HGP創英角ｺﾞｼｯｸUB"/>
                <a:cs typeface="HGP創英角ｺﾞｼｯｸUB"/>
              </a:rPr>
              <a:t>設</a:t>
            </a:r>
            <a:r>
              <a:rPr sz="1700" dirty="0">
                <a:latin typeface="HGP創英角ｺﾞｼｯｸUB"/>
                <a:cs typeface="HGP創英角ｺﾞｼｯｸUB"/>
              </a:rPr>
              <a:t>置・</a:t>
            </a:r>
            <a:r>
              <a:rPr sz="1700" spc="-15" dirty="0">
                <a:latin typeface="HGP創英角ｺﾞｼｯｸUB"/>
                <a:cs typeface="HGP創英角ｺﾞｼｯｸUB"/>
              </a:rPr>
              <a:t>運</a:t>
            </a:r>
            <a:r>
              <a:rPr sz="1700" dirty="0">
                <a:latin typeface="HGP創英角ｺﾞｼｯｸUB"/>
                <a:cs typeface="HGP創英角ｺﾞｼｯｸUB"/>
              </a:rPr>
              <a:t>営事業</a:t>
            </a: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600" b="1" spc="-5" dirty="0">
                <a:latin typeface="Meiryo UI"/>
                <a:cs typeface="Meiryo UI"/>
              </a:rPr>
              <a:t>〇大阪府外国人患者受入</a:t>
            </a:r>
            <a:r>
              <a:rPr sz="1600" b="1" spc="-10" dirty="0">
                <a:latin typeface="Meiryo UI"/>
                <a:cs typeface="Meiryo UI"/>
              </a:rPr>
              <a:t>れ</a:t>
            </a:r>
            <a:r>
              <a:rPr sz="1600" b="1" spc="-5" dirty="0">
                <a:latin typeface="Meiryo UI"/>
                <a:cs typeface="Meiryo UI"/>
              </a:rPr>
              <a:t>拠</a:t>
            </a:r>
            <a:r>
              <a:rPr sz="1600" b="1" spc="5" dirty="0">
                <a:latin typeface="Meiryo UI"/>
                <a:cs typeface="Meiryo UI"/>
              </a:rPr>
              <a:t>点</a:t>
            </a:r>
            <a:r>
              <a:rPr sz="1600" b="1" spc="-10" dirty="0">
                <a:latin typeface="Meiryo UI"/>
                <a:cs typeface="Meiryo UI"/>
              </a:rPr>
              <a:t>・</a:t>
            </a:r>
            <a:r>
              <a:rPr sz="1600" b="1" spc="-5" dirty="0">
                <a:latin typeface="Meiryo UI"/>
                <a:cs typeface="Meiryo UI"/>
              </a:rPr>
              <a:t>地</a:t>
            </a:r>
            <a:r>
              <a:rPr sz="1600" b="1" spc="5" dirty="0">
                <a:latin typeface="Meiryo UI"/>
                <a:cs typeface="Meiryo UI"/>
              </a:rPr>
              <a:t>域</a:t>
            </a:r>
            <a:r>
              <a:rPr sz="1600" b="1" spc="-5" dirty="0">
                <a:latin typeface="Meiryo UI"/>
                <a:cs typeface="Meiryo UI"/>
              </a:rPr>
              <a:t>拠点</a:t>
            </a:r>
            <a:r>
              <a:rPr sz="1600" b="1" spc="5" dirty="0">
                <a:latin typeface="Meiryo UI"/>
                <a:cs typeface="Meiryo UI"/>
              </a:rPr>
              <a:t>医</a:t>
            </a:r>
            <a:r>
              <a:rPr sz="1600" b="1" spc="-5" dirty="0">
                <a:latin typeface="Meiryo UI"/>
                <a:cs typeface="Meiryo UI"/>
              </a:rPr>
              <a:t>療機</a:t>
            </a:r>
            <a:r>
              <a:rPr sz="1600" b="1" spc="5" dirty="0">
                <a:latin typeface="Meiryo UI"/>
                <a:cs typeface="Meiryo UI"/>
              </a:rPr>
              <a:t>関</a:t>
            </a:r>
            <a:r>
              <a:rPr sz="1600" b="1" spc="-5" dirty="0">
                <a:latin typeface="Meiryo UI"/>
                <a:cs typeface="Meiryo UI"/>
              </a:rPr>
              <a:t>連絡</a:t>
            </a:r>
            <a:r>
              <a:rPr sz="1600" b="1" spc="5" dirty="0">
                <a:latin typeface="Meiryo UI"/>
                <a:cs typeface="Meiryo UI"/>
              </a:rPr>
              <a:t>調</a:t>
            </a:r>
            <a:r>
              <a:rPr sz="1600" b="1" spc="-5" dirty="0">
                <a:latin typeface="Meiryo UI"/>
                <a:cs typeface="Meiryo UI"/>
              </a:rPr>
              <a:t>整会議</a:t>
            </a:r>
            <a:endParaRPr sz="1600" dirty="0">
              <a:latin typeface="Meiryo UI"/>
              <a:cs typeface="Meiryo UI"/>
            </a:endParaRPr>
          </a:p>
          <a:p>
            <a:pPr marL="147955" marR="5080" indent="133985" algn="just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府内</a:t>
            </a:r>
            <a:r>
              <a:rPr sz="1600" dirty="0">
                <a:latin typeface="Meiryo UI"/>
                <a:cs typeface="Meiryo UI"/>
              </a:rPr>
              <a:t>で</a:t>
            </a:r>
            <a:r>
              <a:rPr sz="1600" spc="-5" dirty="0">
                <a:latin typeface="Meiryo UI"/>
                <a:cs typeface="Meiryo UI"/>
              </a:rPr>
              <a:t>選出され</a:t>
            </a:r>
            <a:r>
              <a:rPr sz="1600" spc="-10" dirty="0">
                <a:latin typeface="Meiryo UI"/>
                <a:cs typeface="Meiryo UI"/>
              </a:rPr>
              <a:t>た</a:t>
            </a:r>
            <a:r>
              <a:rPr sz="1600" spc="-5" dirty="0">
                <a:latin typeface="Meiryo UI"/>
                <a:cs typeface="Meiryo UI"/>
              </a:rPr>
              <a:t>外国</a:t>
            </a:r>
            <a:r>
              <a:rPr sz="1600" spc="5" dirty="0">
                <a:latin typeface="Meiryo UI"/>
                <a:cs typeface="Meiryo UI"/>
              </a:rPr>
              <a:t>人</a:t>
            </a:r>
            <a:r>
              <a:rPr sz="1600" spc="-5" dirty="0">
                <a:latin typeface="Meiryo UI"/>
                <a:cs typeface="Meiryo UI"/>
              </a:rPr>
              <a:t>患者</a:t>
            </a:r>
            <a:r>
              <a:rPr sz="1600" spc="5" dirty="0">
                <a:latin typeface="Meiryo UI"/>
                <a:cs typeface="Meiryo UI"/>
              </a:rPr>
              <a:t>受入</a:t>
            </a:r>
            <a:r>
              <a:rPr sz="1600" spc="-5" dirty="0">
                <a:latin typeface="Meiryo UI"/>
                <a:cs typeface="Meiryo UI"/>
              </a:rPr>
              <a:t>れ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5" dirty="0">
                <a:latin typeface="Meiryo UI"/>
                <a:cs typeface="Meiryo UI"/>
              </a:rPr>
              <a:t>拠</a:t>
            </a:r>
            <a:r>
              <a:rPr sz="1600" spc="-5" dirty="0">
                <a:latin typeface="Meiryo UI"/>
                <a:cs typeface="Meiryo UI"/>
              </a:rPr>
              <a:t>点</a:t>
            </a:r>
            <a:r>
              <a:rPr sz="1600" spc="10" dirty="0">
                <a:latin typeface="Meiryo UI"/>
                <a:cs typeface="Meiryo UI"/>
              </a:rPr>
              <a:t>と</a:t>
            </a:r>
            <a:r>
              <a:rPr sz="1600" spc="5" dirty="0">
                <a:latin typeface="Meiryo UI"/>
                <a:cs typeface="Meiryo UI"/>
              </a:rPr>
              <a:t>な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医</a:t>
            </a:r>
            <a:r>
              <a:rPr sz="1600" spc="5" dirty="0">
                <a:latin typeface="Meiryo UI"/>
                <a:cs typeface="Meiryo UI"/>
              </a:rPr>
              <a:t>療</a:t>
            </a:r>
            <a:r>
              <a:rPr sz="1600" spc="-5" dirty="0">
                <a:latin typeface="Meiryo UI"/>
                <a:cs typeface="Meiryo UI"/>
              </a:rPr>
              <a:t>機関</a:t>
            </a:r>
            <a:r>
              <a:rPr sz="1600" spc="1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一</a:t>
            </a:r>
            <a:r>
              <a:rPr sz="1600" spc="5" dirty="0">
                <a:latin typeface="Meiryo UI"/>
                <a:cs typeface="Meiryo UI"/>
              </a:rPr>
              <a:t>堂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会</a:t>
            </a:r>
            <a:r>
              <a:rPr sz="1600" spc="5" dirty="0">
                <a:latin typeface="Meiryo UI"/>
                <a:cs typeface="Meiryo UI"/>
              </a:rPr>
              <a:t>し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5" dirty="0">
                <a:latin typeface="Meiryo UI"/>
                <a:cs typeface="Meiryo UI"/>
              </a:rPr>
              <a:t>患</a:t>
            </a:r>
            <a:r>
              <a:rPr sz="1600" spc="-5" dirty="0">
                <a:latin typeface="Meiryo UI"/>
                <a:cs typeface="Meiryo UI"/>
              </a:rPr>
              <a:t>者受</a:t>
            </a:r>
            <a:r>
              <a:rPr sz="1600" spc="5" dirty="0">
                <a:latin typeface="Meiryo UI"/>
                <a:cs typeface="Meiryo UI"/>
              </a:rPr>
              <a:t>入れ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向</a:t>
            </a:r>
            <a:r>
              <a:rPr sz="1600" spc="10" dirty="0">
                <a:latin typeface="Meiryo UI"/>
                <a:cs typeface="Meiryo UI"/>
              </a:rPr>
              <a:t>け</a:t>
            </a:r>
            <a:r>
              <a:rPr sz="1600" spc="-5" dirty="0">
                <a:latin typeface="Meiryo UI"/>
                <a:cs typeface="Meiryo UI"/>
              </a:rPr>
              <a:t>た 情報共有や意見交換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行う</a:t>
            </a:r>
            <a:r>
              <a:rPr sz="1600" spc="5" dirty="0">
                <a:latin typeface="Meiryo UI"/>
                <a:cs typeface="Meiryo UI"/>
              </a:rPr>
              <a:t>こ</a:t>
            </a:r>
            <a:r>
              <a:rPr sz="1600" spc="-5" dirty="0">
                <a:latin typeface="Meiryo UI"/>
                <a:cs typeface="Meiryo UI"/>
              </a:rPr>
              <a:t>と</a:t>
            </a:r>
            <a:r>
              <a:rPr sz="1600" dirty="0">
                <a:latin typeface="Meiryo UI"/>
                <a:cs typeface="Meiryo UI"/>
              </a:rPr>
              <a:t>で</a:t>
            </a:r>
            <a:r>
              <a:rPr sz="1600" spc="5" dirty="0">
                <a:latin typeface="Meiryo UI"/>
                <a:cs typeface="Meiryo UI"/>
              </a:rPr>
              <a:t>連</a:t>
            </a:r>
            <a:r>
              <a:rPr sz="1600" spc="-5" dirty="0">
                <a:latin typeface="Meiryo UI"/>
                <a:cs typeface="Meiryo UI"/>
              </a:rPr>
              <a:t>携強</a:t>
            </a:r>
            <a:r>
              <a:rPr sz="1600" spc="5" dirty="0">
                <a:latin typeface="Meiryo UI"/>
                <a:cs typeface="Meiryo UI"/>
              </a:rPr>
              <a:t>化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図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10" dirty="0">
                <a:latin typeface="Meiryo UI"/>
                <a:cs typeface="Meiryo UI"/>
              </a:rPr>
              <a:t>とと</a:t>
            </a:r>
            <a:r>
              <a:rPr sz="1600" dirty="0">
                <a:latin typeface="Meiryo UI"/>
                <a:cs typeface="Meiryo UI"/>
              </a:rPr>
              <a:t>も</a:t>
            </a:r>
            <a:r>
              <a:rPr sz="1600" spc="-15" dirty="0">
                <a:latin typeface="Meiryo UI"/>
                <a:cs typeface="Meiryo UI"/>
              </a:rPr>
              <a:t>に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現場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医療</a:t>
            </a:r>
            <a:r>
              <a:rPr sz="1600" spc="5" dirty="0">
                <a:latin typeface="Meiryo UI"/>
                <a:cs typeface="Meiryo UI"/>
              </a:rPr>
              <a:t>機</a:t>
            </a:r>
            <a:r>
              <a:rPr sz="1600" spc="-5" dirty="0">
                <a:latin typeface="Meiryo UI"/>
                <a:cs typeface="Meiryo UI"/>
              </a:rPr>
              <a:t>関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5" dirty="0">
                <a:latin typeface="Meiryo UI"/>
                <a:cs typeface="Meiryo UI"/>
              </a:rPr>
              <a:t>抱</a:t>
            </a:r>
            <a:r>
              <a:rPr sz="1600" spc="10" dirty="0">
                <a:latin typeface="Meiryo UI"/>
                <a:cs typeface="Meiryo UI"/>
              </a:rPr>
              <a:t>え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課</a:t>
            </a:r>
            <a:r>
              <a:rPr sz="1600" spc="5" dirty="0">
                <a:latin typeface="Meiryo UI"/>
                <a:cs typeface="Meiryo UI"/>
              </a:rPr>
              <a:t>題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抽</a:t>
            </a:r>
            <a:r>
              <a:rPr sz="1600" spc="5" dirty="0">
                <a:latin typeface="Meiryo UI"/>
                <a:cs typeface="Meiryo UI"/>
              </a:rPr>
              <a:t>出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大</a:t>
            </a:r>
            <a:r>
              <a:rPr sz="1600" spc="5" dirty="0">
                <a:latin typeface="Meiryo UI"/>
                <a:cs typeface="Meiryo UI"/>
              </a:rPr>
              <a:t>阪</a:t>
            </a:r>
            <a:r>
              <a:rPr sz="1600" spc="-5" dirty="0">
                <a:latin typeface="Meiryo UI"/>
                <a:cs typeface="Meiryo UI"/>
              </a:rPr>
              <a:t>府 外国人医療対策会議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基礎資料と</a:t>
            </a:r>
            <a:r>
              <a:rPr sz="1600" spc="10" dirty="0">
                <a:latin typeface="Meiryo UI"/>
                <a:cs typeface="Meiryo UI"/>
              </a:rPr>
              <a:t>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。</a:t>
            </a:r>
            <a:endParaRPr sz="1600" dirty="0">
              <a:latin typeface="Meiryo UI"/>
              <a:cs typeface="Meiryo UI"/>
            </a:endParaRPr>
          </a:p>
          <a:p>
            <a:pPr marL="28194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【</a:t>
            </a:r>
            <a:r>
              <a:rPr sz="1600" spc="-5" dirty="0">
                <a:latin typeface="Meiryo UI"/>
                <a:cs typeface="Meiryo UI"/>
              </a:rPr>
              <a:t>構成メ</a:t>
            </a:r>
            <a:r>
              <a:rPr sz="1600" spc="-10" dirty="0">
                <a:latin typeface="Meiryo UI"/>
                <a:cs typeface="Meiryo UI"/>
              </a:rPr>
              <a:t>ン</a:t>
            </a:r>
            <a:r>
              <a:rPr sz="1600" spc="-5" dirty="0">
                <a:latin typeface="Meiryo UI"/>
                <a:cs typeface="Meiryo UI"/>
              </a:rPr>
              <a:t>バー</a:t>
            </a:r>
            <a:r>
              <a:rPr sz="1600" dirty="0">
                <a:latin typeface="Meiryo UI"/>
                <a:cs typeface="Meiryo UI"/>
              </a:rPr>
              <a:t>】</a:t>
            </a:r>
            <a:r>
              <a:rPr sz="1600" spc="-5" dirty="0">
                <a:latin typeface="Meiryo UI"/>
                <a:cs typeface="Meiryo UI"/>
              </a:rPr>
              <a:t>31病院予定（</a:t>
            </a:r>
            <a:r>
              <a:rPr sz="1600" spc="5" dirty="0">
                <a:latin typeface="Meiryo UI"/>
                <a:cs typeface="Meiryo UI"/>
              </a:rPr>
              <a:t>大</a:t>
            </a:r>
            <a:r>
              <a:rPr sz="1600" spc="-5" dirty="0">
                <a:latin typeface="Meiryo UI"/>
                <a:cs typeface="Meiryo UI"/>
              </a:rPr>
              <a:t>阪府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5" dirty="0">
                <a:latin typeface="Meiryo UI"/>
                <a:cs typeface="Meiryo UI"/>
              </a:rPr>
              <a:t>患</a:t>
            </a:r>
            <a:r>
              <a:rPr sz="1600" spc="-5" dirty="0">
                <a:latin typeface="Meiryo UI"/>
                <a:cs typeface="Meiryo UI"/>
              </a:rPr>
              <a:t>者受</a:t>
            </a:r>
            <a:r>
              <a:rPr sz="1600" spc="5" dirty="0">
                <a:latin typeface="Meiryo UI"/>
                <a:cs typeface="Meiryo UI"/>
              </a:rPr>
              <a:t>入</a:t>
            </a:r>
            <a:r>
              <a:rPr sz="1600" spc="-5" dirty="0">
                <a:latin typeface="Meiryo UI"/>
                <a:cs typeface="Meiryo UI"/>
              </a:rPr>
              <a:t>れ</a:t>
            </a:r>
            <a:r>
              <a:rPr sz="1600" spc="5" dirty="0">
                <a:latin typeface="Meiryo UI"/>
                <a:cs typeface="Meiryo UI"/>
              </a:rPr>
              <a:t>拠</a:t>
            </a:r>
            <a:r>
              <a:rPr sz="1600" spc="-5" dirty="0">
                <a:latin typeface="Meiryo UI"/>
                <a:cs typeface="Meiryo UI"/>
              </a:rPr>
              <a:t>点医</a:t>
            </a:r>
            <a:r>
              <a:rPr sz="1600" spc="5" dirty="0">
                <a:latin typeface="Meiryo UI"/>
                <a:cs typeface="Meiryo UI"/>
              </a:rPr>
              <a:t>療</a:t>
            </a:r>
            <a:r>
              <a:rPr sz="1600" spc="-5" dirty="0">
                <a:latin typeface="Meiryo UI"/>
                <a:cs typeface="Meiryo UI"/>
              </a:rPr>
              <a:t>機関</a:t>
            </a: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地</a:t>
            </a:r>
            <a:r>
              <a:rPr sz="1600" spc="5" dirty="0">
                <a:latin typeface="Meiryo UI"/>
                <a:cs typeface="Meiryo UI"/>
              </a:rPr>
              <a:t>域</a:t>
            </a:r>
            <a:r>
              <a:rPr sz="1600" spc="-5" dirty="0">
                <a:latin typeface="Meiryo UI"/>
                <a:cs typeface="Meiryo UI"/>
              </a:rPr>
              <a:t>拠点</a:t>
            </a:r>
            <a:r>
              <a:rPr sz="1600" spc="5" dirty="0">
                <a:latin typeface="Meiryo UI"/>
                <a:cs typeface="Meiryo UI"/>
              </a:rPr>
              <a:t>医</a:t>
            </a:r>
            <a:r>
              <a:rPr sz="1600" spc="-5" dirty="0">
                <a:latin typeface="Meiryo UI"/>
                <a:cs typeface="Meiryo UI"/>
              </a:rPr>
              <a:t>療機</a:t>
            </a:r>
            <a:r>
              <a:rPr sz="1600" spc="5" dirty="0">
                <a:latin typeface="Meiryo UI"/>
                <a:cs typeface="Meiryo UI"/>
              </a:rPr>
              <a:t>関</a:t>
            </a:r>
            <a:r>
              <a:rPr sz="1600" spc="-5" dirty="0">
                <a:latin typeface="Meiryo UI"/>
                <a:cs typeface="Meiryo UI"/>
              </a:rPr>
              <a:t>）</a:t>
            </a:r>
            <a:endParaRPr sz="1600" dirty="0">
              <a:latin typeface="Meiryo UI"/>
              <a:cs typeface="Meiryo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 dirty="0">
              <a:latin typeface="Meiryo UI"/>
              <a:cs typeface="Meiryo UI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latin typeface="Meiryo UI"/>
                <a:cs typeface="Meiryo UI"/>
              </a:rPr>
              <a:t>【</a:t>
            </a:r>
            <a:r>
              <a:rPr sz="1400" dirty="0" smtClean="0">
                <a:latin typeface="Meiryo UI"/>
                <a:cs typeface="Meiryo UI"/>
              </a:rPr>
              <a:t>令和</a:t>
            </a:r>
            <a:r>
              <a:rPr lang="en-US" sz="1400" dirty="0" smtClean="0">
                <a:latin typeface="Meiryo UI"/>
                <a:cs typeface="Meiryo UI"/>
              </a:rPr>
              <a:t>5</a:t>
            </a:r>
            <a:r>
              <a:rPr sz="1400" dirty="0" smtClean="0">
                <a:latin typeface="Meiryo UI"/>
                <a:cs typeface="Meiryo UI"/>
              </a:rPr>
              <a:t>年度</a:t>
            </a:r>
            <a:r>
              <a:rPr sz="1400" spc="5" dirty="0" smtClean="0">
                <a:latin typeface="Meiryo UI"/>
                <a:cs typeface="Meiryo UI"/>
              </a:rPr>
              <a:t>の</a:t>
            </a:r>
            <a:r>
              <a:rPr sz="1400" spc="-15" dirty="0" smtClean="0">
                <a:latin typeface="Meiryo UI"/>
                <a:cs typeface="Meiryo UI"/>
              </a:rPr>
              <a:t>開</a:t>
            </a:r>
            <a:r>
              <a:rPr sz="1400" dirty="0" smtClean="0">
                <a:latin typeface="Meiryo UI"/>
                <a:cs typeface="Meiryo UI"/>
              </a:rPr>
              <a:t>催ス</a:t>
            </a:r>
            <a:r>
              <a:rPr sz="1400" spc="-15" dirty="0" smtClean="0">
                <a:latin typeface="Meiryo UI"/>
                <a:cs typeface="Meiryo UI"/>
              </a:rPr>
              <a:t>ケ</a:t>
            </a:r>
            <a:r>
              <a:rPr sz="1400" spc="-5" dirty="0" smtClean="0">
                <a:latin typeface="Meiryo UI"/>
                <a:cs typeface="Meiryo UI"/>
              </a:rPr>
              <a:t>ジュ</a:t>
            </a:r>
            <a:r>
              <a:rPr sz="1400" spc="-10" dirty="0" smtClean="0">
                <a:latin typeface="Meiryo UI"/>
                <a:cs typeface="Meiryo UI"/>
              </a:rPr>
              <a:t>ール</a:t>
            </a:r>
            <a:r>
              <a:rPr sz="1400" dirty="0">
                <a:latin typeface="Meiryo UI"/>
                <a:cs typeface="Meiryo UI"/>
              </a:rPr>
              <a:t>（</a:t>
            </a:r>
            <a:r>
              <a:rPr sz="1400" spc="-15" dirty="0">
                <a:latin typeface="Meiryo UI"/>
                <a:cs typeface="Meiryo UI"/>
              </a:rPr>
              <a:t>予</a:t>
            </a:r>
            <a:r>
              <a:rPr sz="1400" dirty="0">
                <a:latin typeface="Meiryo UI"/>
                <a:cs typeface="Meiryo UI"/>
              </a:rPr>
              <a:t>定）】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686082" y="631666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２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7639" y="5035296"/>
            <a:ext cx="1482852" cy="8625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4884" y="5062728"/>
            <a:ext cx="1388363" cy="7680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4884" y="5062730"/>
            <a:ext cx="1388745" cy="768350"/>
          </a:xfrm>
          <a:custGeom>
            <a:avLst/>
            <a:gdLst/>
            <a:ahLst/>
            <a:cxnLst/>
            <a:rect l="l" t="t" r="r" b="b"/>
            <a:pathLst>
              <a:path w="1388745" h="768350">
                <a:moveTo>
                  <a:pt x="0" y="128016"/>
                </a:moveTo>
                <a:lnTo>
                  <a:pt x="10060" y="78186"/>
                </a:lnTo>
                <a:lnTo>
                  <a:pt x="37495" y="37495"/>
                </a:lnTo>
                <a:lnTo>
                  <a:pt x="78186" y="10060"/>
                </a:lnTo>
                <a:lnTo>
                  <a:pt x="128016" y="0"/>
                </a:lnTo>
                <a:lnTo>
                  <a:pt x="1260348" y="0"/>
                </a:lnTo>
                <a:lnTo>
                  <a:pt x="1310177" y="10060"/>
                </a:lnTo>
                <a:lnTo>
                  <a:pt x="1350868" y="37495"/>
                </a:lnTo>
                <a:lnTo>
                  <a:pt x="1378303" y="78186"/>
                </a:lnTo>
                <a:lnTo>
                  <a:pt x="1388364" y="128016"/>
                </a:lnTo>
                <a:lnTo>
                  <a:pt x="1388364" y="640080"/>
                </a:lnTo>
                <a:lnTo>
                  <a:pt x="1378303" y="689909"/>
                </a:lnTo>
                <a:lnTo>
                  <a:pt x="1350868" y="730600"/>
                </a:lnTo>
                <a:lnTo>
                  <a:pt x="1310177" y="758035"/>
                </a:lnTo>
                <a:lnTo>
                  <a:pt x="1260348" y="768096"/>
                </a:lnTo>
                <a:lnTo>
                  <a:pt x="128016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39445" y="5250760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大阪府外国人 医療対策会議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7828" y="5820155"/>
            <a:ext cx="1502663" cy="8641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168" y="5797296"/>
            <a:ext cx="1394459" cy="1393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1168" y="6528117"/>
            <a:ext cx="1394459" cy="2232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5071" y="5847588"/>
            <a:ext cx="1408175" cy="7696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5071" y="5847590"/>
            <a:ext cx="1408430" cy="769620"/>
          </a:xfrm>
          <a:custGeom>
            <a:avLst/>
            <a:gdLst/>
            <a:ahLst/>
            <a:cxnLst/>
            <a:rect l="l" t="t" r="r" b="b"/>
            <a:pathLst>
              <a:path w="1408430" h="769620">
                <a:moveTo>
                  <a:pt x="0" y="128269"/>
                </a:moveTo>
                <a:lnTo>
                  <a:pt x="10080" y="78341"/>
                </a:lnTo>
                <a:lnTo>
                  <a:pt x="37569" y="37569"/>
                </a:lnTo>
                <a:lnTo>
                  <a:pt x="78341" y="10080"/>
                </a:lnTo>
                <a:lnTo>
                  <a:pt x="128270" y="0"/>
                </a:lnTo>
                <a:lnTo>
                  <a:pt x="1279906" y="0"/>
                </a:lnTo>
                <a:lnTo>
                  <a:pt x="1329834" y="10080"/>
                </a:lnTo>
                <a:lnTo>
                  <a:pt x="1370606" y="37569"/>
                </a:lnTo>
                <a:lnTo>
                  <a:pt x="1398095" y="78341"/>
                </a:lnTo>
                <a:lnTo>
                  <a:pt x="1408176" y="128269"/>
                </a:lnTo>
                <a:lnTo>
                  <a:pt x="1408176" y="641349"/>
                </a:lnTo>
                <a:lnTo>
                  <a:pt x="1398095" y="691278"/>
                </a:lnTo>
                <a:lnTo>
                  <a:pt x="1370606" y="732050"/>
                </a:lnTo>
                <a:lnTo>
                  <a:pt x="1329834" y="759539"/>
                </a:lnTo>
                <a:lnTo>
                  <a:pt x="1279906" y="769619"/>
                </a:lnTo>
                <a:lnTo>
                  <a:pt x="128270" y="769619"/>
                </a:lnTo>
                <a:lnTo>
                  <a:pt x="78341" y="759539"/>
                </a:lnTo>
                <a:lnTo>
                  <a:pt x="37569" y="732050"/>
                </a:lnTo>
                <a:lnTo>
                  <a:pt x="10080" y="691278"/>
                </a:lnTo>
                <a:lnTo>
                  <a:pt x="0" y="641349"/>
                </a:lnTo>
                <a:lnTo>
                  <a:pt x="0" y="12826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22666" y="5853683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大阪府外国人 患者受入れ拠点・ 地域拠点医療機 関連絡調整会議</a:t>
            </a:r>
            <a:endParaRPr sz="1200">
              <a:latin typeface="Meiryo UI"/>
              <a:cs typeface="Meiryo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3880"/>
            <a:ext cx="9144000" cy="629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" y="591312"/>
            <a:ext cx="9096756" cy="6266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" y="591312"/>
            <a:ext cx="9097010" cy="6266815"/>
          </a:xfrm>
          <a:custGeom>
            <a:avLst/>
            <a:gdLst/>
            <a:ahLst/>
            <a:cxnLst/>
            <a:rect l="l" t="t" r="r" b="b"/>
            <a:pathLst>
              <a:path w="9097010" h="6266815">
                <a:moveTo>
                  <a:pt x="0" y="0"/>
                </a:moveTo>
                <a:lnTo>
                  <a:pt x="9096756" y="0"/>
                </a:lnTo>
                <a:lnTo>
                  <a:pt x="9096756" y="6266688"/>
                </a:lnTo>
                <a:lnTo>
                  <a:pt x="0" y="6266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658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4798" y="160120"/>
            <a:ext cx="571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2665" algn="l"/>
              </a:tabLst>
            </a:pPr>
            <a:r>
              <a:rPr spc="5" dirty="0"/>
              <a:t>２</a:t>
            </a:r>
            <a:r>
              <a:rPr dirty="0"/>
              <a:t>．外国人患者受入れ体制実態調査事業【継続】	</a:t>
            </a:r>
            <a:r>
              <a:rPr spc="-5" dirty="0"/>
              <a:t>902</a:t>
            </a:r>
            <a:r>
              <a:rPr dirty="0"/>
              <a:t>千円</a:t>
            </a:r>
          </a:p>
        </p:txBody>
      </p:sp>
      <p:sp>
        <p:nvSpPr>
          <p:cNvPr id="7" name="object 7"/>
          <p:cNvSpPr/>
          <p:nvPr/>
        </p:nvSpPr>
        <p:spPr>
          <a:xfrm>
            <a:off x="105918" y="653033"/>
            <a:ext cx="8882380" cy="2200910"/>
          </a:xfrm>
          <a:custGeom>
            <a:avLst/>
            <a:gdLst/>
            <a:ahLst/>
            <a:cxnLst/>
            <a:rect l="l" t="t" r="r" b="b"/>
            <a:pathLst>
              <a:path w="8882380" h="2200910">
                <a:moveTo>
                  <a:pt x="0" y="0"/>
                </a:moveTo>
                <a:lnTo>
                  <a:pt x="8881872" y="0"/>
                </a:lnTo>
                <a:lnTo>
                  <a:pt x="8881872" y="2200656"/>
                </a:lnTo>
                <a:lnTo>
                  <a:pt x="0" y="22006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918" y="653033"/>
            <a:ext cx="8882380" cy="2200910"/>
          </a:xfrm>
          <a:custGeom>
            <a:avLst/>
            <a:gdLst/>
            <a:ahLst/>
            <a:cxnLst/>
            <a:rect l="l" t="t" r="r" b="b"/>
            <a:pathLst>
              <a:path w="8882380" h="2200910">
                <a:moveTo>
                  <a:pt x="0" y="0"/>
                </a:moveTo>
                <a:lnTo>
                  <a:pt x="8881872" y="0"/>
                </a:lnTo>
                <a:lnTo>
                  <a:pt x="8881872" y="2200656"/>
                </a:lnTo>
                <a:lnTo>
                  <a:pt x="0" y="220065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85" y="5662415"/>
            <a:ext cx="8909685" cy="1135380"/>
          </a:xfrm>
          <a:custGeom>
            <a:avLst/>
            <a:gdLst/>
            <a:ahLst/>
            <a:cxnLst/>
            <a:rect l="l" t="t" r="r" b="b"/>
            <a:pathLst>
              <a:path w="8909685" h="1135379">
                <a:moveTo>
                  <a:pt x="8855176" y="0"/>
                </a:moveTo>
                <a:lnTo>
                  <a:pt x="54140" y="0"/>
                </a:lnTo>
                <a:lnTo>
                  <a:pt x="33063" y="4255"/>
                </a:lnTo>
                <a:lnTo>
                  <a:pt x="15854" y="15859"/>
                </a:lnTo>
                <a:lnTo>
                  <a:pt x="4253" y="33068"/>
                </a:lnTo>
                <a:lnTo>
                  <a:pt x="0" y="54140"/>
                </a:lnTo>
                <a:lnTo>
                  <a:pt x="0" y="1081252"/>
                </a:lnTo>
                <a:lnTo>
                  <a:pt x="4253" y="1102322"/>
                </a:lnTo>
                <a:lnTo>
                  <a:pt x="15854" y="1119527"/>
                </a:lnTo>
                <a:lnTo>
                  <a:pt x="33063" y="1131126"/>
                </a:lnTo>
                <a:lnTo>
                  <a:pt x="54140" y="1135379"/>
                </a:lnTo>
                <a:lnTo>
                  <a:pt x="8855176" y="1135379"/>
                </a:lnTo>
                <a:lnTo>
                  <a:pt x="8876246" y="1131126"/>
                </a:lnTo>
                <a:lnTo>
                  <a:pt x="8893451" y="1119527"/>
                </a:lnTo>
                <a:lnTo>
                  <a:pt x="8905050" y="1102322"/>
                </a:lnTo>
                <a:lnTo>
                  <a:pt x="8909304" y="1081252"/>
                </a:lnTo>
                <a:lnTo>
                  <a:pt x="8909304" y="54140"/>
                </a:lnTo>
                <a:lnTo>
                  <a:pt x="8905050" y="33068"/>
                </a:lnTo>
                <a:lnTo>
                  <a:pt x="8893451" y="15859"/>
                </a:lnTo>
                <a:lnTo>
                  <a:pt x="8876246" y="4255"/>
                </a:lnTo>
                <a:lnTo>
                  <a:pt x="8855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85" y="5662415"/>
            <a:ext cx="8909685" cy="1135380"/>
          </a:xfrm>
          <a:custGeom>
            <a:avLst/>
            <a:gdLst/>
            <a:ahLst/>
            <a:cxnLst/>
            <a:rect l="l" t="t" r="r" b="b"/>
            <a:pathLst>
              <a:path w="8909685" h="1135379">
                <a:moveTo>
                  <a:pt x="0" y="54140"/>
                </a:moveTo>
                <a:lnTo>
                  <a:pt x="4253" y="33068"/>
                </a:lnTo>
                <a:lnTo>
                  <a:pt x="15854" y="15859"/>
                </a:lnTo>
                <a:lnTo>
                  <a:pt x="33063" y="4255"/>
                </a:lnTo>
                <a:lnTo>
                  <a:pt x="54140" y="0"/>
                </a:lnTo>
                <a:lnTo>
                  <a:pt x="8855176" y="0"/>
                </a:lnTo>
                <a:lnTo>
                  <a:pt x="8876246" y="4255"/>
                </a:lnTo>
                <a:lnTo>
                  <a:pt x="8893451" y="15859"/>
                </a:lnTo>
                <a:lnTo>
                  <a:pt x="8905050" y="33068"/>
                </a:lnTo>
                <a:lnTo>
                  <a:pt x="8909304" y="54140"/>
                </a:lnTo>
                <a:lnTo>
                  <a:pt x="8909304" y="1081252"/>
                </a:lnTo>
                <a:lnTo>
                  <a:pt x="8905050" y="1102322"/>
                </a:lnTo>
                <a:lnTo>
                  <a:pt x="8893451" y="1119527"/>
                </a:lnTo>
                <a:lnTo>
                  <a:pt x="8876246" y="1131126"/>
                </a:lnTo>
                <a:lnTo>
                  <a:pt x="8855176" y="1135379"/>
                </a:lnTo>
                <a:lnTo>
                  <a:pt x="54140" y="1135379"/>
                </a:lnTo>
                <a:lnTo>
                  <a:pt x="33063" y="1131126"/>
                </a:lnTo>
                <a:lnTo>
                  <a:pt x="15854" y="1119527"/>
                </a:lnTo>
                <a:lnTo>
                  <a:pt x="4253" y="1102322"/>
                </a:lnTo>
                <a:lnTo>
                  <a:pt x="0" y="1081252"/>
                </a:lnTo>
                <a:lnTo>
                  <a:pt x="0" y="5414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918" y="2925317"/>
            <a:ext cx="8882380" cy="2638425"/>
          </a:xfrm>
          <a:custGeom>
            <a:avLst/>
            <a:gdLst/>
            <a:ahLst/>
            <a:cxnLst/>
            <a:rect l="l" t="t" r="r" b="b"/>
            <a:pathLst>
              <a:path w="8882380" h="2638425">
                <a:moveTo>
                  <a:pt x="0" y="0"/>
                </a:moveTo>
                <a:lnTo>
                  <a:pt x="8881872" y="0"/>
                </a:lnTo>
                <a:lnTo>
                  <a:pt x="8881872" y="2638044"/>
                </a:lnTo>
                <a:lnTo>
                  <a:pt x="0" y="26380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918" y="2925317"/>
            <a:ext cx="8882380" cy="2638425"/>
          </a:xfrm>
          <a:custGeom>
            <a:avLst/>
            <a:gdLst/>
            <a:ahLst/>
            <a:cxnLst/>
            <a:rect l="l" t="t" r="r" b="b"/>
            <a:pathLst>
              <a:path w="8882380" h="2638425">
                <a:moveTo>
                  <a:pt x="0" y="0"/>
                </a:moveTo>
                <a:lnTo>
                  <a:pt x="8881872" y="0"/>
                </a:lnTo>
                <a:lnTo>
                  <a:pt x="8881872" y="2638044"/>
                </a:lnTo>
                <a:lnTo>
                  <a:pt x="0" y="263804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3389" y="766007"/>
            <a:ext cx="8850630" cy="471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eiryo UI"/>
                <a:cs typeface="Meiryo UI"/>
              </a:rPr>
              <a:t>【</a:t>
            </a:r>
            <a:r>
              <a:rPr sz="1600" spc="-5" dirty="0">
                <a:latin typeface="Meiryo UI"/>
                <a:cs typeface="Meiryo UI"/>
              </a:rPr>
              <a:t>調査目的】</a:t>
            </a:r>
            <a:endParaRPr sz="1600">
              <a:latin typeface="Meiryo UI"/>
              <a:cs typeface="Meiryo UI"/>
            </a:endParaRPr>
          </a:p>
          <a:p>
            <a:pPr marL="281940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厚生労働省は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各都道府</a:t>
            </a:r>
            <a:r>
              <a:rPr sz="1600" spc="5" dirty="0">
                <a:latin typeface="Meiryo UI"/>
                <a:cs typeface="Meiryo UI"/>
              </a:rPr>
              <a:t>県</a:t>
            </a:r>
            <a:r>
              <a:rPr sz="1600" spc="-10" dirty="0">
                <a:latin typeface="Meiryo UI"/>
                <a:cs typeface="Meiryo UI"/>
              </a:rPr>
              <a:t>に</a:t>
            </a:r>
            <a:r>
              <a:rPr sz="1600" spc="10" dirty="0">
                <a:latin typeface="Meiryo UI"/>
                <a:cs typeface="Meiryo UI"/>
              </a:rPr>
              <a:t>おい</a:t>
            </a:r>
            <a:r>
              <a:rPr sz="1600" spc="-10" dirty="0">
                <a:latin typeface="Meiryo UI"/>
                <a:cs typeface="Meiryo UI"/>
              </a:rPr>
              <a:t>て、</a:t>
            </a:r>
            <a:r>
              <a:rPr sz="1600" dirty="0">
                <a:latin typeface="Meiryo UI"/>
                <a:cs typeface="Meiryo UI"/>
              </a:rPr>
              <a:t>「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5" dirty="0">
                <a:latin typeface="Meiryo UI"/>
                <a:cs typeface="Meiryo UI"/>
              </a:rPr>
              <a:t>患者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受</a:t>
            </a:r>
            <a:r>
              <a:rPr sz="1600" spc="10" dirty="0">
                <a:latin typeface="Meiryo UI"/>
                <a:cs typeface="Meiryo UI"/>
              </a:rPr>
              <a:t>け</a:t>
            </a:r>
            <a:r>
              <a:rPr sz="1600" spc="-5" dirty="0">
                <a:latin typeface="Meiryo UI"/>
                <a:cs typeface="Meiryo UI"/>
              </a:rPr>
              <a:t>入</a:t>
            </a:r>
            <a:r>
              <a:rPr sz="1600" spc="5" dirty="0">
                <a:latin typeface="Meiryo UI"/>
                <a:cs typeface="Meiryo UI"/>
              </a:rPr>
              <a:t>れ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医</a:t>
            </a:r>
            <a:r>
              <a:rPr sz="1600" spc="5" dirty="0">
                <a:latin typeface="Meiryo UI"/>
                <a:cs typeface="Meiryo UI"/>
              </a:rPr>
              <a:t>療</a:t>
            </a:r>
            <a:r>
              <a:rPr sz="1600" spc="-5" dirty="0">
                <a:latin typeface="Meiryo UI"/>
                <a:cs typeface="Meiryo UI"/>
              </a:rPr>
              <a:t>機関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情</a:t>
            </a:r>
            <a:r>
              <a:rPr sz="1600" spc="5" dirty="0">
                <a:latin typeface="Meiryo UI"/>
                <a:cs typeface="Meiryo UI"/>
              </a:rPr>
              <a:t>報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10" dirty="0">
                <a:latin typeface="Meiryo UI"/>
                <a:cs typeface="Meiryo UI"/>
              </a:rPr>
              <a:t>とり</a:t>
            </a:r>
            <a:r>
              <a:rPr sz="1600" spc="-10" dirty="0">
                <a:latin typeface="Meiryo UI"/>
                <a:cs typeface="Meiryo UI"/>
              </a:rPr>
              <a:t>ま</a:t>
            </a:r>
            <a:r>
              <a:rPr sz="1600" spc="-5" dirty="0">
                <a:latin typeface="Meiryo UI"/>
                <a:cs typeface="Meiryo UI"/>
              </a:rPr>
              <a:t>と</a:t>
            </a:r>
            <a:r>
              <a:rPr sz="1600" spc="10" dirty="0">
                <a:latin typeface="Meiryo UI"/>
                <a:cs typeface="Meiryo UI"/>
              </a:rPr>
              <a:t>め</a:t>
            </a:r>
            <a:r>
              <a:rPr sz="1600" dirty="0">
                <a:latin typeface="Meiryo UI"/>
                <a:cs typeface="Meiryo UI"/>
              </a:rPr>
              <a:t>た</a:t>
            </a:r>
            <a:r>
              <a:rPr sz="1600" spc="-5" dirty="0">
                <a:latin typeface="Meiryo UI"/>
                <a:cs typeface="Meiryo UI"/>
              </a:rPr>
              <a:t>リ</a:t>
            </a:r>
            <a:r>
              <a:rPr sz="1600" spc="5" dirty="0">
                <a:latin typeface="Meiryo UI"/>
                <a:cs typeface="Meiryo UI"/>
              </a:rPr>
              <a:t>ス</a:t>
            </a:r>
            <a:r>
              <a:rPr sz="1600" spc="-5" dirty="0">
                <a:latin typeface="Meiryo UI"/>
                <a:cs typeface="Meiryo UI"/>
              </a:rPr>
              <a:t>ト</a:t>
            </a:r>
            <a:endParaRPr sz="160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（以下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厚労省リスト）</a:t>
            </a:r>
            <a:r>
              <a:rPr sz="1600" dirty="0">
                <a:latin typeface="Meiryo UI"/>
                <a:cs typeface="Meiryo UI"/>
              </a:rPr>
              <a:t>」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定</a:t>
            </a:r>
            <a:r>
              <a:rPr sz="1600" spc="5" dirty="0">
                <a:latin typeface="Meiryo UI"/>
                <a:cs typeface="Meiryo UI"/>
              </a:rPr>
              <a:t>期的</a:t>
            </a:r>
            <a:r>
              <a:rPr sz="1600" spc="-15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更</a:t>
            </a:r>
            <a:r>
              <a:rPr sz="1600" spc="5" dirty="0">
                <a:latin typeface="Meiryo UI"/>
                <a:cs typeface="Meiryo UI"/>
              </a:rPr>
              <a:t>新し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公</a:t>
            </a:r>
            <a:r>
              <a:rPr sz="1600" spc="-5" dirty="0">
                <a:latin typeface="Meiryo UI"/>
                <a:cs typeface="Meiryo UI"/>
              </a:rPr>
              <a:t>開</a:t>
            </a:r>
            <a:r>
              <a:rPr sz="1600" spc="5" dirty="0">
                <a:latin typeface="Meiryo UI"/>
                <a:cs typeface="Meiryo UI"/>
              </a:rPr>
              <a:t>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こ</a:t>
            </a:r>
            <a:r>
              <a:rPr sz="1600" spc="10" dirty="0">
                <a:latin typeface="Meiryo UI"/>
                <a:cs typeface="Meiryo UI"/>
              </a:rPr>
              <a:t>とと</a:t>
            </a:r>
            <a:r>
              <a:rPr sz="1600" spc="5" dirty="0">
                <a:latin typeface="Meiryo UI"/>
                <a:cs typeface="Meiryo UI"/>
              </a:rPr>
              <a:t>し</a:t>
            </a:r>
            <a:r>
              <a:rPr sz="1600" spc="-15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。</a:t>
            </a:r>
            <a:endParaRPr sz="1600">
              <a:latin typeface="Meiryo UI"/>
              <a:cs typeface="Meiryo UI"/>
            </a:endParaRPr>
          </a:p>
          <a:p>
            <a:pPr marL="147955" marR="161290" indent="133985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医療機関情報</a:t>
            </a:r>
            <a:r>
              <a:rPr sz="1600" dirty="0">
                <a:latin typeface="Meiryo UI"/>
                <a:cs typeface="Meiryo UI"/>
              </a:rPr>
              <a:t>シ</a:t>
            </a:r>
            <a:r>
              <a:rPr sz="1600" spc="-5" dirty="0">
                <a:latin typeface="Meiryo UI"/>
                <a:cs typeface="Meiryo UI"/>
              </a:rPr>
              <a:t>ステム</a:t>
            </a:r>
            <a:r>
              <a:rPr sz="1600" spc="-10" dirty="0">
                <a:latin typeface="Meiryo UI"/>
                <a:cs typeface="Meiryo UI"/>
              </a:rPr>
              <a:t>に</a:t>
            </a:r>
            <a:r>
              <a:rPr sz="1600" spc="-15" dirty="0">
                <a:latin typeface="Meiryo UI"/>
                <a:cs typeface="Meiryo UI"/>
              </a:rPr>
              <a:t>て</a:t>
            </a:r>
            <a:r>
              <a:rPr sz="1600" dirty="0">
                <a:latin typeface="Meiryo UI"/>
                <a:cs typeface="Meiryo UI"/>
              </a:rPr>
              <a:t>「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5" dirty="0">
                <a:latin typeface="Meiryo UI"/>
                <a:cs typeface="Meiryo UI"/>
              </a:rPr>
              <a:t>患</a:t>
            </a:r>
            <a:r>
              <a:rPr sz="1600" spc="-5" dirty="0">
                <a:latin typeface="Meiryo UI"/>
                <a:cs typeface="Meiryo UI"/>
              </a:rPr>
              <a:t>者受</a:t>
            </a:r>
            <a:r>
              <a:rPr sz="1600" spc="5" dirty="0">
                <a:latin typeface="Meiryo UI"/>
                <a:cs typeface="Meiryo UI"/>
              </a:rPr>
              <a:t>入れ</a:t>
            </a:r>
            <a:r>
              <a:rPr sz="1600" spc="-5" dirty="0">
                <a:latin typeface="Meiryo UI"/>
                <a:cs typeface="Meiryo UI"/>
              </a:rPr>
              <a:t>可能</a:t>
            </a:r>
            <a:r>
              <a:rPr sz="1600" spc="10" dirty="0">
                <a:latin typeface="Meiryo UI"/>
                <a:cs typeface="Meiryo UI"/>
              </a:rPr>
              <a:t>な</a:t>
            </a:r>
            <a:r>
              <a:rPr sz="1600" spc="-5" dirty="0">
                <a:latin typeface="Meiryo UI"/>
                <a:cs typeface="Meiryo UI"/>
              </a:rPr>
              <a:t>医療</a:t>
            </a:r>
            <a:r>
              <a:rPr sz="1600" spc="5" dirty="0">
                <a:latin typeface="Meiryo UI"/>
                <a:cs typeface="Meiryo UI"/>
              </a:rPr>
              <a:t>機</a:t>
            </a:r>
            <a:r>
              <a:rPr sz="1600" spc="-5" dirty="0">
                <a:latin typeface="Meiryo UI"/>
                <a:cs typeface="Meiryo UI"/>
              </a:rPr>
              <a:t>関</a:t>
            </a:r>
            <a:r>
              <a:rPr sz="1600" dirty="0">
                <a:latin typeface="Meiryo UI"/>
                <a:cs typeface="Meiryo UI"/>
              </a:rPr>
              <a:t>」</a:t>
            </a:r>
            <a:r>
              <a:rPr sz="1600" spc="-5" dirty="0">
                <a:latin typeface="Meiryo UI"/>
                <a:cs typeface="Meiryo UI"/>
              </a:rPr>
              <a:t>と</a:t>
            </a:r>
            <a:r>
              <a:rPr sz="1600" spc="5" dirty="0">
                <a:latin typeface="Meiryo UI"/>
                <a:cs typeface="Meiryo UI"/>
              </a:rPr>
              <a:t>な</a:t>
            </a:r>
            <a:r>
              <a:rPr sz="1600" spc="10" dirty="0">
                <a:latin typeface="Meiryo UI"/>
                <a:cs typeface="Meiryo UI"/>
              </a:rPr>
              <a:t>っ</a:t>
            </a:r>
            <a:r>
              <a:rPr sz="1600" spc="-15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医療</a:t>
            </a:r>
            <a:r>
              <a:rPr sz="1600" spc="5" dirty="0">
                <a:latin typeface="Meiryo UI"/>
                <a:cs typeface="Meiryo UI"/>
              </a:rPr>
              <a:t>機関</a:t>
            </a:r>
            <a:r>
              <a:rPr sz="1600" spc="-15" dirty="0">
                <a:latin typeface="Meiryo UI"/>
                <a:cs typeface="Meiryo UI"/>
              </a:rPr>
              <a:t>に</a:t>
            </a:r>
            <a:r>
              <a:rPr sz="1600" spc="5" dirty="0">
                <a:latin typeface="Meiryo UI"/>
                <a:cs typeface="Meiryo UI"/>
              </a:rPr>
              <a:t>対し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厚</a:t>
            </a:r>
            <a:r>
              <a:rPr sz="1600" spc="5" dirty="0">
                <a:latin typeface="Meiryo UI"/>
                <a:cs typeface="Meiryo UI"/>
              </a:rPr>
              <a:t>労</a:t>
            </a:r>
            <a:r>
              <a:rPr sz="1600" spc="-5" dirty="0">
                <a:latin typeface="Meiryo UI"/>
                <a:cs typeface="Meiryo UI"/>
              </a:rPr>
              <a:t>省 リスト</a:t>
            </a:r>
            <a:r>
              <a:rPr sz="1600" dirty="0">
                <a:latin typeface="Meiryo UI"/>
                <a:cs typeface="Meiryo UI"/>
              </a:rPr>
              <a:t>への</a:t>
            </a:r>
            <a:r>
              <a:rPr sz="1600" spc="-5" dirty="0">
                <a:latin typeface="Meiryo UI"/>
                <a:cs typeface="Meiryo UI"/>
              </a:rPr>
              <a:t>掲載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可否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問う</a:t>
            </a:r>
            <a:r>
              <a:rPr sz="1600" spc="10" dirty="0">
                <a:latin typeface="Meiryo UI"/>
                <a:cs typeface="Meiryo UI"/>
              </a:rPr>
              <a:t>とと</a:t>
            </a:r>
            <a:r>
              <a:rPr sz="1600" dirty="0">
                <a:latin typeface="Meiryo UI"/>
                <a:cs typeface="Meiryo UI"/>
              </a:rPr>
              <a:t>も</a:t>
            </a:r>
            <a:r>
              <a:rPr sz="1600" spc="-10" dirty="0">
                <a:latin typeface="Meiryo UI"/>
                <a:cs typeface="Meiryo UI"/>
              </a:rPr>
              <a:t>に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厚労</a:t>
            </a:r>
            <a:r>
              <a:rPr sz="1600" spc="5" dirty="0">
                <a:latin typeface="Meiryo UI"/>
                <a:cs typeface="Meiryo UI"/>
              </a:rPr>
              <a:t>省</a:t>
            </a:r>
            <a:r>
              <a:rPr sz="1600" spc="-5" dirty="0">
                <a:latin typeface="Meiryo UI"/>
                <a:cs typeface="Meiryo UI"/>
              </a:rPr>
              <a:t>リス</a:t>
            </a:r>
            <a:r>
              <a:rPr sz="1600" spc="5" dirty="0">
                <a:latin typeface="Meiryo UI"/>
                <a:cs typeface="Meiryo UI"/>
              </a:rPr>
              <a:t>ト</a:t>
            </a:r>
            <a:r>
              <a:rPr sz="1600" dirty="0">
                <a:latin typeface="Meiryo UI"/>
                <a:cs typeface="Meiryo UI"/>
              </a:rPr>
              <a:t>へ</a:t>
            </a:r>
            <a:r>
              <a:rPr sz="1600" spc="-5" dirty="0">
                <a:latin typeface="Meiryo UI"/>
                <a:cs typeface="Meiryo UI"/>
              </a:rPr>
              <a:t>の</a:t>
            </a:r>
            <a:r>
              <a:rPr sz="1600" spc="5" dirty="0">
                <a:latin typeface="Meiryo UI"/>
                <a:cs typeface="Meiryo UI"/>
              </a:rPr>
              <a:t>掲載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可</a:t>
            </a:r>
            <a:r>
              <a:rPr sz="1600" spc="-5" dirty="0">
                <a:latin typeface="Meiryo UI"/>
                <a:cs typeface="Meiryo UI"/>
              </a:rPr>
              <a:t>と</a:t>
            </a:r>
            <a:r>
              <a:rPr sz="1600" spc="5" dirty="0">
                <a:latin typeface="Meiryo UI"/>
                <a:cs typeface="Meiryo UI"/>
              </a:rPr>
              <a:t>し</a:t>
            </a:r>
            <a:r>
              <a:rPr sz="1600" dirty="0">
                <a:latin typeface="Meiryo UI"/>
                <a:cs typeface="Meiryo UI"/>
              </a:rPr>
              <a:t>た</a:t>
            </a:r>
            <a:r>
              <a:rPr sz="1600" spc="-5" dirty="0">
                <a:latin typeface="Meiryo UI"/>
                <a:cs typeface="Meiryo UI"/>
              </a:rPr>
              <a:t>医</a:t>
            </a:r>
            <a:r>
              <a:rPr sz="1600" spc="5" dirty="0">
                <a:latin typeface="Meiryo UI"/>
                <a:cs typeface="Meiryo UI"/>
              </a:rPr>
              <a:t>療</a:t>
            </a:r>
            <a:r>
              <a:rPr sz="1600" spc="-5" dirty="0">
                <a:latin typeface="Meiryo UI"/>
                <a:cs typeface="Meiryo UI"/>
              </a:rPr>
              <a:t>機</a:t>
            </a:r>
            <a:r>
              <a:rPr sz="1600" spc="5" dirty="0">
                <a:latin typeface="Meiryo UI"/>
                <a:cs typeface="Meiryo UI"/>
              </a:rPr>
              <a:t>関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対</a:t>
            </a:r>
            <a:r>
              <a:rPr sz="1600" spc="5" dirty="0">
                <a:latin typeface="Meiryo UI"/>
                <a:cs typeface="Meiryo UI"/>
              </a:rPr>
              <a:t>し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5" dirty="0">
                <a:latin typeface="Meiryo UI"/>
                <a:cs typeface="Meiryo UI"/>
              </a:rPr>
              <a:t>患</a:t>
            </a:r>
            <a:r>
              <a:rPr sz="1600" spc="-5" dirty="0">
                <a:latin typeface="Meiryo UI"/>
                <a:cs typeface="Meiryo UI"/>
              </a:rPr>
              <a:t>者受入 れ</a:t>
            </a:r>
            <a:r>
              <a:rPr sz="1600" spc="-15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関す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詳細な情</a:t>
            </a:r>
            <a:r>
              <a:rPr sz="1600" spc="5" dirty="0">
                <a:latin typeface="Meiryo UI"/>
                <a:cs typeface="Meiryo UI"/>
              </a:rPr>
              <a:t>報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調</a:t>
            </a:r>
            <a:r>
              <a:rPr sz="1600" spc="5" dirty="0">
                <a:latin typeface="Meiryo UI"/>
                <a:cs typeface="Meiryo UI"/>
              </a:rPr>
              <a:t>査し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情</a:t>
            </a:r>
            <a:r>
              <a:rPr sz="1600" spc="5" dirty="0">
                <a:latin typeface="Meiryo UI"/>
                <a:cs typeface="Meiryo UI"/>
              </a:rPr>
              <a:t>報</a:t>
            </a:r>
            <a:r>
              <a:rPr sz="1600" spc="-5" dirty="0">
                <a:latin typeface="Meiryo UI"/>
                <a:cs typeface="Meiryo UI"/>
              </a:rPr>
              <a:t>発信</a:t>
            </a:r>
            <a:r>
              <a:rPr sz="1600" spc="5" dirty="0">
                <a:latin typeface="Meiryo UI"/>
                <a:cs typeface="Meiryo UI"/>
              </a:rPr>
              <a:t>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5" dirty="0">
                <a:latin typeface="Meiryo UI"/>
                <a:cs typeface="Meiryo UI"/>
              </a:rPr>
              <a:t>こ</a:t>
            </a:r>
            <a:r>
              <a:rPr sz="1600" spc="-5" dirty="0">
                <a:latin typeface="Meiryo UI"/>
                <a:cs typeface="Meiryo UI"/>
              </a:rPr>
              <a:t>とで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外国</a:t>
            </a:r>
            <a:r>
              <a:rPr sz="1600" spc="5" dirty="0">
                <a:latin typeface="Meiryo UI"/>
                <a:cs typeface="Meiryo UI"/>
              </a:rPr>
              <a:t>人</a:t>
            </a:r>
            <a:r>
              <a:rPr sz="1600" spc="-5" dirty="0">
                <a:latin typeface="Meiryo UI"/>
                <a:cs typeface="Meiryo UI"/>
              </a:rPr>
              <a:t>患</a:t>
            </a:r>
            <a:r>
              <a:rPr sz="1600" spc="5" dirty="0">
                <a:latin typeface="Meiryo UI"/>
                <a:cs typeface="Meiryo UI"/>
              </a:rPr>
              <a:t>者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円</a:t>
            </a:r>
            <a:r>
              <a:rPr sz="1600" spc="5" dirty="0">
                <a:latin typeface="Meiryo UI"/>
                <a:cs typeface="Meiryo UI"/>
              </a:rPr>
              <a:t>滑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医</a:t>
            </a:r>
            <a:r>
              <a:rPr sz="1600" spc="5" dirty="0">
                <a:latin typeface="Meiryo UI"/>
                <a:cs typeface="Meiryo UI"/>
              </a:rPr>
              <a:t>療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受</a:t>
            </a:r>
            <a:r>
              <a:rPr sz="1600" spc="10" dirty="0">
                <a:latin typeface="Meiryo UI"/>
                <a:cs typeface="Meiryo UI"/>
              </a:rPr>
              <a:t>け</a:t>
            </a:r>
            <a:r>
              <a:rPr sz="1600" spc="-5" dirty="0">
                <a:latin typeface="Meiryo UI"/>
                <a:cs typeface="Meiryo UI"/>
              </a:rPr>
              <a:t>ら</a:t>
            </a:r>
            <a:r>
              <a:rPr sz="1600" spc="5" dirty="0">
                <a:latin typeface="Meiryo UI"/>
                <a:cs typeface="Meiryo UI"/>
              </a:rPr>
              <a:t>れ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体</a:t>
            </a:r>
            <a:r>
              <a:rPr sz="1600" spc="5" dirty="0">
                <a:latin typeface="Meiryo UI"/>
                <a:cs typeface="Meiryo UI"/>
              </a:rPr>
              <a:t>制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整</a:t>
            </a:r>
            <a:r>
              <a:rPr sz="1600" spc="-5" dirty="0">
                <a:latin typeface="Meiryo UI"/>
                <a:cs typeface="Meiryo UI"/>
              </a:rPr>
              <a:t>備 す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。</a:t>
            </a:r>
            <a:endParaRPr sz="1600">
              <a:latin typeface="Meiryo UI"/>
              <a:cs typeface="Meiryo UI"/>
            </a:endParaRPr>
          </a:p>
          <a:p>
            <a:pPr marL="28194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また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1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適切</a:t>
            </a:r>
            <a:r>
              <a:rPr sz="1600" spc="10" dirty="0">
                <a:latin typeface="Meiryo UI"/>
                <a:cs typeface="Meiryo UI"/>
              </a:rPr>
              <a:t>な</a:t>
            </a:r>
            <a:r>
              <a:rPr sz="1600" spc="-5" dirty="0">
                <a:latin typeface="Meiryo UI"/>
                <a:cs typeface="Meiryo UI"/>
              </a:rPr>
              <a:t>医療</a:t>
            </a:r>
            <a:r>
              <a:rPr sz="1600" spc="5" dirty="0">
                <a:latin typeface="Meiryo UI"/>
                <a:cs typeface="Meiryo UI"/>
              </a:rPr>
              <a:t>機関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受診</a:t>
            </a:r>
            <a:r>
              <a:rPr sz="1600" spc="5" dirty="0">
                <a:latin typeface="Meiryo UI"/>
                <a:cs typeface="Meiryo UI"/>
              </a:rPr>
              <a:t>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こ</a:t>
            </a:r>
            <a:r>
              <a:rPr sz="1600" spc="10" dirty="0">
                <a:latin typeface="Meiryo UI"/>
                <a:cs typeface="Meiryo UI"/>
              </a:rPr>
              <a:t>と</a:t>
            </a:r>
            <a:r>
              <a:rPr sz="1600" spc="-5" dirty="0">
                <a:latin typeface="Meiryo UI"/>
                <a:cs typeface="Meiryo UI"/>
              </a:rPr>
              <a:t>で</a:t>
            </a:r>
            <a:r>
              <a:rPr sz="1600" dirty="0">
                <a:latin typeface="Meiryo UI"/>
                <a:cs typeface="Meiryo UI"/>
              </a:rPr>
              <a:t>、その</a:t>
            </a:r>
            <a:r>
              <a:rPr sz="1600" spc="-5" dirty="0">
                <a:latin typeface="Meiryo UI"/>
                <a:cs typeface="Meiryo UI"/>
              </a:rPr>
              <a:t>他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5" dirty="0">
                <a:latin typeface="Meiryo UI"/>
                <a:cs typeface="Meiryo UI"/>
              </a:rPr>
              <a:t>医</a:t>
            </a:r>
            <a:r>
              <a:rPr sz="1600" spc="-5" dirty="0">
                <a:latin typeface="Meiryo UI"/>
                <a:cs typeface="Meiryo UI"/>
              </a:rPr>
              <a:t>療機</a:t>
            </a:r>
            <a:r>
              <a:rPr sz="1600" spc="5" dirty="0">
                <a:latin typeface="Meiryo UI"/>
                <a:cs typeface="Meiryo UI"/>
              </a:rPr>
              <a:t>関</a:t>
            </a:r>
            <a:r>
              <a:rPr sz="1600" spc="10" dirty="0">
                <a:latin typeface="Meiryo UI"/>
                <a:cs typeface="Meiryo UI"/>
              </a:rPr>
              <a:t>へ</a:t>
            </a:r>
            <a:r>
              <a:rPr sz="1600" spc="-5" dirty="0">
                <a:latin typeface="Meiryo UI"/>
                <a:cs typeface="Meiryo UI"/>
              </a:rPr>
              <a:t>外国人</a:t>
            </a:r>
            <a:r>
              <a:rPr sz="1600" spc="5" dirty="0">
                <a:latin typeface="Meiryo UI"/>
                <a:cs typeface="Meiryo UI"/>
              </a:rPr>
              <a:t>患</a:t>
            </a:r>
            <a:r>
              <a:rPr sz="1600" spc="-5" dirty="0">
                <a:latin typeface="Meiryo UI"/>
                <a:cs typeface="Meiryo UI"/>
              </a:rPr>
              <a:t>者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5" dirty="0">
                <a:latin typeface="Meiryo UI"/>
                <a:cs typeface="Meiryo UI"/>
              </a:rPr>
              <a:t>受</a:t>
            </a:r>
            <a:r>
              <a:rPr sz="1600" spc="-5" dirty="0">
                <a:latin typeface="Meiryo UI"/>
                <a:cs typeface="Meiryo UI"/>
              </a:rPr>
              <a:t>診</a:t>
            </a:r>
            <a:r>
              <a:rPr sz="1600" spc="5" dirty="0">
                <a:latin typeface="Meiryo UI"/>
                <a:cs typeface="Meiryo UI"/>
              </a:rPr>
              <a:t>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こ</a:t>
            </a:r>
            <a:r>
              <a:rPr sz="1600" spc="10" dirty="0">
                <a:latin typeface="Meiryo UI"/>
                <a:cs typeface="Meiryo UI"/>
              </a:rPr>
              <a:t>と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防</a:t>
            </a:r>
            <a:r>
              <a:rPr sz="1600" spc="-5" dirty="0">
                <a:latin typeface="Meiryo UI"/>
                <a:cs typeface="Meiryo UI"/>
              </a:rPr>
              <a:t>ぐ。</a:t>
            </a:r>
            <a:endParaRPr sz="1600">
              <a:latin typeface="Meiryo UI"/>
              <a:cs typeface="Meiryo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【</a:t>
            </a:r>
            <a:r>
              <a:rPr sz="1600" spc="-5" dirty="0">
                <a:latin typeface="Meiryo UI"/>
                <a:cs typeface="Meiryo UI"/>
              </a:rPr>
              <a:t>調査内容】</a:t>
            </a:r>
            <a:endParaRPr sz="1600">
              <a:latin typeface="Meiryo UI"/>
              <a:cs typeface="Meiryo UI"/>
            </a:endParaRPr>
          </a:p>
          <a:p>
            <a:pPr marL="147955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厚労省リスト</a:t>
            </a:r>
            <a:r>
              <a:rPr sz="1600" dirty="0">
                <a:latin typeface="Meiryo UI"/>
                <a:cs typeface="Meiryo UI"/>
              </a:rPr>
              <a:t>へ</a:t>
            </a:r>
            <a:r>
              <a:rPr sz="1600" spc="-5" dirty="0">
                <a:latin typeface="Meiryo UI"/>
                <a:cs typeface="Meiryo UI"/>
              </a:rPr>
              <a:t>の掲載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可否</a:t>
            </a:r>
            <a:endParaRPr sz="1600">
              <a:latin typeface="Meiryo UI"/>
              <a:cs typeface="Meiryo UI"/>
            </a:endParaRPr>
          </a:p>
          <a:p>
            <a:pPr marL="147955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（以下は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厚労省リスト</a:t>
            </a:r>
            <a:r>
              <a:rPr sz="1600" dirty="0">
                <a:latin typeface="Meiryo UI"/>
                <a:cs typeface="Meiryo UI"/>
              </a:rPr>
              <a:t>への</a:t>
            </a:r>
            <a:r>
              <a:rPr sz="1600" spc="-5" dirty="0">
                <a:latin typeface="Meiryo UI"/>
                <a:cs typeface="Meiryo UI"/>
              </a:rPr>
              <a:t>掲載</a:t>
            </a:r>
            <a:r>
              <a:rPr sz="1600" spc="5" dirty="0">
                <a:latin typeface="Meiryo UI"/>
                <a:cs typeface="Meiryo UI"/>
              </a:rPr>
              <a:t>可</a:t>
            </a:r>
            <a:r>
              <a:rPr sz="1600" spc="10" dirty="0">
                <a:latin typeface="Meiryo UI"/>
                <a:cs typeface="Meiryo UI"/>
              </a:rPr>
              <a:t>と</a:t>
            </a:r>
            <a:r>
              <a:rPr sz="1600" spc="5" dirty="0">
                <a:latin typeface="Meiryo UI"/>
                <a:cs typeface="Meiryo UI"/>
              </a:rPr>
              <a:t>し</a:t>
            </a:r>
            <a:r>
              <a:rPr sz="1600" spc="-15" dirty="0">
                <a:latin typeface="Meiryo UI"/>
                <a:cs typeface="Meiryo UI"/>
              </a:rPr>
              <a:t>た</a:t>
            </a:r>
            <a:r>
              <a:rPr sz="1600" spc="5" dirty="0">
                <a:latin typeface="Meiryo UI"/>
                <a:cs typeface="Meiryo UI"/>
              </a:rPr>
              <a:t>医</a:t>
            </a:r>
            <a:r>
              <a:rPr sz="1600" spc="-5" dirty="0">
                <a:latin typeface="Meiryo UI"/>
                <a:cs typeface="Meiryo UI"/>
              </a:rPr>
              <a:t>療機</a:t>
            </a:r>
            <a:r>
              <a:rPr sz="1600" spc="5" dirty="0">
                <a:latin typeface="Meiryo UI"/>
                <a:cs typeface="Meiryo UI"/>
              </a:rPr>
              <a:t>関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み回</a:t>
            </a:r>
            <a:r>
              <a:rPr sz="1600" spc="5" dirty="0">
                <a:latin typeface="Meiryo UI"/>
                <a:cs typeface="Meiryo UI"/>
              </a:rPr>
              <a:t>答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ただ</a:t>
            </a:r>
            <a:r>
              <a:rPr sz="1600" spc="-5" dirty="0">
                <a:latin typeface="Meiryo UI"/>
                <a:cs typeface="Meiryo UI"/>
              </a:rPr>
              <a:t>く項</a:t>
            </a:r>
            <a:r>
              <a:rPr sz="1600" spc="5" dirty="0">
                <a:latin typeface="Meiryo UI"/>
                <a:cs typeface="Meiryo UI"/>
              </a:rPr>
              <a:t>目</a:t>
            </a:r>
            <a:r>
              <a:rPr sz="1600" spc="-5" dirty="0">
                <a:latin typeface="Meiryo UI"/>
                <a:cs typeface="Meiryo UI"/>
              </a:rPr>
              <a:t>）</a:t>
            </a:r>
            <a:endParaRPr sz="1600">
              <a:latin typeface="Meiryo UI"/>
              <a:cs typeface="Meiryo UI"/>
            </a:endParaRPr>
          </a:p>
          <a:p>
            <a:pPr marL="147955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対応診療科と対応外国語</a:t>
            </a:r>
            <a:endParaRPr sz="1600">
              <a:latin typeface="Meiryo UI"/>
              <a:cs typeface="Meiryo UI"/>
            </a:endParaRPr>
          </a:p>
          <a:p>
            <a:pPr marL="147955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利用可能なク</a:t>
            </a:r>
            <a:r>
              <a:rPr sz="1600" spc="-10" dirty="0">
                <a:latin typeface="Meiryo UI"/>
                <a:cs typeface="Meiryo UI"/>
              </a:rPr>
              <a:t>レ</a:t>
            </a:r>
            <a:r>
              <a:rPr sz="1600" spc="-5" dirty="0">
                <a:latin typeface="Meiryo UI"/>
                <a:cs typeface="Meiryo UI"/>
              </a:rPr>
              <a:t>ジット</a:t>
            </a:r>
            <a:r>
              <a:rPr sz="1600" spc="-10" dirty="0">
                <a:latin typeface="Meiryo UI"/>
                <a:cs typeface="Meiryo UI"/>
              </a:rPr>
              <a:t>カ</a:t>
            </a:r>
            <a:r>
              <a:rPr sz="1600" spc="10" dirty="0">
                <a:latin typeface="Meiryo UI"/>
                <a:cs typeface="Meiryo UI"/>
              </a:rPr>
              <a:t>ー</a:t>
            </a:r>
            <a:r>
              <a:rPr sz="1600" spc="5" dirty="0">
                <a:latin typeface="Meiryo UI"/>
                <a:cs typeface="Meiryo UI"/>
              </a:rPr>
              <a:t>ド</a:t>
            </a:r>
            <a:r>
              <a:rPr sz="1600" spc="-5" dirty="0">
                <a:latin typeface="Meiryo UI"/>
                <a:cs typeface="Meiryo UI"/>
              </a:rPr>
              <a:t>や</a:t>
            </a:r>
            <a:r>
              <a:rPr sz="1600" spc="10" dirty="0">
                <a:latin typeface="Meiryo UI"/>
                <a:cs typeface="Meiryo UI"/>
              </a:rPr>
              <a:t>キ</a:t>
            </a:r>
            <a:r>
              <a:rPr sz="1600" spc="-5" dirty="0">
                <a:latin typeface="Meiryo UI"/>
                <a:cs typeface="Meiryo UI"/>
              </a:rPr>
              <a:t>ャッ</a:t>
            </a:r>
            <a:r>
              <a:rPr sz="1600" spc="10" dirty="0">
                <a:latin typeface="Meiryo UI"/>
                <a:cs typeface="Meiryo UI"/>
              </a:rPr>
              <a:t>シ</a:t>
            </a:r>
            <a:r>
              <a:rPr sz="1600" spc="5" dirty="0">
                <a:latin typeface="Meiryo UI"/>
                <a:cs typeface="Meiryo UI"/>
              </a:rPr>
              <a:t>ュ</a:t>
            </a:r>
            <a:r>
              <a:rPr sz="1600" spc="-10" dirty="0">
                <a:latin typeface="Meiryo UI"/>
                <a:cs typeface="Meiryo UI"/>
              </a:rPr>
              <a:t>レ</a:t>
            </a:r>
            <a:r>
              <a:rPr sz="1600" spc="-5" dirty="0">
                <a:latin typeface="Meiryo UI"/>
                <a:cs typeface="Meiryo UI"/>
              </a:rPr>
              <a:t>ス</a:t>
            </a:r>
            <a:r>
              <a:rPr sz="1600" spc="10" dirty="0">
                <a:latin typeface="Meiryo UI"/>
                <a:cs typeface="Meiryo UI"/>
              </a:rPr>
              <a:t>サ</a:t>
            </a:r>
            <a:r>
              <a:rPr sz="1600" spc="-5" dirty="0">
                <a:latin typeface="Meiryo UI"/>
                <a:cs typeface="Meiryo UI"/>
              </a:rPr>
              <a:t>ービ</a:t>
            </a:r>
            <a:r>
              <a:rPr sz="1600" spc="5" dirty="0">
                <a:latin typeface="Meiryo UI"/>
                <a:cs typeface="Meiryo UI"/>
              </a:rPr>
              <a:t>ス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種類</a:t>
            </a:r>
            <a:endParaRPr sz="1600">
              <a:latin typeface="Meiryo UI"/>
              <a:cs typeface="Meiryo UI"/>
            </a:endParaRPr>
          </a:p>
          <a:p>
            <a:pPr marL="147955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10" dirty="0">
                <a:latin typeface="Meiryo UI"/>
                <a:cs typeface="Meiryo UI"/>
              </a:rPr>
              <a:t>JMIP/JIHを</a:t>
            </a:r>
            <a:r>
              <a:rPr sz="1600" spc="-5" dirty="0">
                <a:latin typeface="Meiryo UI"/>
                <a:cs typeface="Meiryo UI"/>
              </a:rPr>
              <a:t>取得</a:t>
            </a:r>
            <a:r>
              <a:rPr sz="1600" spc="-10" dirty="0">
                <a:latin typeface="Meiryo UI"/>
                <a:cs typeface="Meiryo UI"/>
              </a:rPr>
              <a:t>し</a:t>
            </a:r>
            <a:r>
              <a:rPr sz="1600" spc="-15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か</a:t>
            </a:r>
            <a:endParaRPr sz="1600">
              <a:latin typeface="Meiryo UI"/>
              <a:cs typeface="Meiryo UI"/>
            </a:endParaRPr>
          </a:p>
          <a:p>
            <a:pPr marL="147955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外国人患者対応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専門部署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有し</a:t>
            </a:r>
            <a:r>
              <a:rPr sz="1600" spc="-10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か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有し</a:t>
            </a:r>
            <a:r>
              <a:rPr sz="1600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5" dirty="0">
                <a:latin typeface="Meiryo UI"/>
                <a:cs typeface="Meiryo UI"/>
              </a:rPr>
              <a:t>場</a:t>
            </a:r>
            <a:r>
              <a:rPr sz="1600" spc="-5" dirty="0">
                <a:latin typeface="Meiryo UI"/>
                <a:cs typeface="Meiryo UI"/>
              </a:rPr>
              <a:t>合</a:t>
            </a:r>
            <a:r>
              <a:rPr sz="1600" dirty="0">
                <a:latin typeface="Meiryo UI"/>
                <a:cs typeface="Meiryo UI"/>
              </a:rPr>
              <a:t>、その</a:t>
            </a:r>
            <a:r>
              <a:rPr sz="1600" spc="-5" dirty="0">
                <a:latin typeface="Meiryo UI"/>
                <a:cs typeface="Meiryo UI"/>
              </a:rPr>
              <a:t>対</a:t>
            </a:r>
            <a:r>
              <a:rPr sz="1600" spc="5" dirty="0">
                <a:latin typeface="Meiryo UI"/>
                <a:cs typeface="Meiryo UI"/>
              </a:rPr>
              <a:t>応</a:t>
            </a:r>
            <a:r>
              <a:rPr sz="1600" spc="-5" dirty="0">
                <a:latin typeface="Meiryo UI"/>
                <a:cs typeface="Meiryo UI"/>
              </a:rPr>
              <a:t>言語</a:t>
            </a:r>
            <a:r>
              <a:rPr sz="1600" spc="5" dirty="0">
                <a:latin typeface="Meiryo UI"/>
                <a:cs typeface="Meiryo UI"/>
              </a:rPr>
              <a:t>や</a:t>
            </a:r>
            <a:r>
              <a:rPr sz="1600" spc="-5" dirty="0">
                <a:latin typeface="Meiryo UI"/>
                <a:cs typeface="Meiryo UI"/>
              </a:rPr>
              <a:t>対応</a:t>
            </a:r>
            <a:r>
              <a:rPr sz="1600" spc="5" dirty="0">
                <a:latin typeface="Meiryo UI"/>
                <a:cs typeface="Meiryo UI"/>
              </a:rPr>
              <a:t>可</a:t>
            </a:r>
            <a:r>
              <a:rPr sz="1600" spc="-5" dirty="0">
                <a:latin typeface="Meiryo UI"/>
                <a:cs typeface="Meiryo UI"/>
              </a:rPr>
              <a:t>能⽇時</a:t>
            </a:r>
            <a:endParaRPr sz="1600">
              <a:latin typeface="Meiryo UI"/>
              <a:cs typeface="Meiryo UI"/>
            </a:endParaRPr>
          </a:p>
          <a:p>
            <a:pPr marL="281940" marR="254000" indent="-13462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外国人向</a:t>
            </a:r>
            <a:r>
              <a:rPr sz="1600" dirty="0">
                <a:latin typeface="Meiryo UI"/>
                <a:cs typeface="Meiryo UI"/>
              </a:rPr>
              <a:t>け</a:t>
            </a:r>
            <a:r>
              <a:rPr sz="1600" spc="-5" dirty="0">
                <a:latin typeface="Meiryo UI"/>
                <a:cs typeface="Meiryo UI"/>
              </a:rPr>
              <a:t>医療コ</a:t>
            </a:r>
            <a:r>
              <a:rPr sz="1600" dirty="0">
                <a:latin typeface="Meiryo UI"/>
                <a:cs typeface="Meiryo UI"/>
              </a:rPr>
              <a:t>ー</a:t>
            </a:r>
            <a:r>
              <a:rPr sz="1600" spc="-5" dirty="0">
                <a:latin typeface="Meiryo UI"/>
                <a:cs typeface="Meiryo UI"/>
              </a:rPr>
              <a:t>デ</a:t>
            </a:r>
            <a:r>
              <a:rPr sz="1600" spc="-10" dirty="0">
                <a:latin typeface="Meiryo UI"/>
                <a:cs typeface="Meiryo UI"/>
              </a:rPr>
              <a:t>ィ</a:t>
            </a:r>
            <a:r>
              <a:rPr sz="1600" dirty="0">
                <a:latin typeface="Meiryo UI"/>
                <a:cs typeface="Meiryo UI"/>
              </a:rPr>
              <a:t>ネ</a:t>
            </a:r>
            <a:r>
              <a:rPr sz="1600" spc="10" dirty="0">
                <a:latin typeface="Meiryo UI"/>
                <a:cs typeface="Meiryo UI"/>
              </a:rPr>
              <a:t>ー</a:t>
            </a:r>
            <a:r>
              <a:rPr sz="1600" spc="-5" dirty="0">
                <a:latin typeface="Meiryo UI"/>
                <a:cs typeface="Meiryo UI"/>
              </a:rPr>
              <a:t>ター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医療</a:t>
            </a:r>
            <a:r>
              <a:rPr sz="1600" spc="5" dirty="0">
                <a:latin typeface="Meiryo UI"/>
                <a:cs typeface="Meiryo UI"/>
              </a:rPr>
              <a:t>通</a:t>
            </a:r>
            <a:r>
              <a:rPr sz="1600" spc="-5" dirty="0">
                <a:latin typeface="Meiryo UI"/>
                <a:cs typeface="Meiryo UI"/>
              </a:rPr>
              <a:t>訳</a:t>
            </a:r>
            <a:r>
              <a:rPr sz="1600" spc="5" dirty="0">
                <a:latin typeface="Meiryo UI"/>
                <a:cs typeface="Meiryo UI"/>
              </a:rPr>
              <a:t>者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配</a:t>
            </a:r>
            <a:r>
              <a:rPr sz="1600" spc="5" dirty="0">
                <a:latin typeface="Meiryo UI"/>
                <a:cs typeface="Meiryo UI"/>
              </a:rPr>
              <a:t>置し</a:t>
            </a:r>
            <a:r>
              <a:rPr sz="1600" spc="-15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るか、</a:t>
            </a:r>
            <a:r>
              <a:rPr sz="1600" spc="-5" dirty="0">
                <a:latin typeface="Meiryo UI"/>
                <a:cs typeface="Meiryo UI"/>
              </a:rPr>
              <a:t>配</a:t>
            </a:r>
            <a:r>
              <a:rPr sz="1600" spc="5" dirty="0">
                <a:latin typeface="Meiryo UI"/>
                <a:cs typeface="Meiryo UI"/>
              </a:rPr>
              <a:t>置し</a:t>
            </a:r>
            <a:r>
              <a:rPr sz="1600" spc="-15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場</a:t>
            </a:r>
            <a:r>
              <a:rPr sz="1600" spc="5" dirty="0">
                <a:latin typeface="Meiryo UI"/>
                <a:cs typeface="Meiryo UI"/>
              </a:rPr>
              <a:t>合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10" dirty="0">
                <a:latin typeface="Meiryo UI"/>
                <a:cs typeface="Meiryo UI"/>
              </a:rPr>
              <a:t>そ</a:t>
            </a:r>
            <a:r>
              <a:rPr sz="1600" spc="-5" dirty="0">
                <a:latin typeface="Meiryo UI"/>
                <a:cs typeface="Meiryo UI"/>
              </a:rPr>
              <a:t>の</a:t>
            </a:r>
            <a:r>
              <a:rPr sz="1600" spc="5" dirty="0">
                <a:latin typeface="Meiryo UI"/>
                <a:cs typeface="Meiryo UI"/>
              </a:rPr>
              <a:t>対</a:t>
            </a:r>
            <a:r>
              <a:rPr sz="1600" spc="-5" dirty="0">
                <a:latin typeface="Meiryo UI"/>
                <a:cs typeface="Meiryo UI"/>
              </a:rPr>
              <a:t>応言</a:t>
            </a:r>
            <a:r>
              <a:rPr sz="1600" spc="5" dirty="0">
                <a:latin typeface="Meiryo UI"/>
                <a:cs typeface="Meiryo UI"/>
              </a:rPr>
              <a:t>語</a:t>
            </a:r>
            <a:r>
              <a:rPr sz="1600" spc="-5" dirty="0">
                <a:latin typeface="Meiryo UI"/>
                <a:cs typeface="Meiryo UI"/>
              </a:rPr>
              <a:t>や対 応可能⽇時</a:t>
            </a:r>
            <a:endParaRPr sz="1600">
              <a:latin typeface="Meiryo UI"/>
              <a:cs typeface="Meiryo UI"/>
            </a:endParaRPr>
          </a:p>
          <a:p>
            <a:pPr marL="147955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遠隔医療通訳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導入</a:t>
            </a:r>
            <a:r>
              <a:rPr sz="1600" spc="-10" dirty="0">
                <a:latin typeface="Meiryo UI"/>
                <a:cs typeface="Meiryo UI"/>
              </a:rPr>
              <a:t>して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か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導</a:t>
            </a:r>
            <a:r>
              <a:rPr sz="1600" spc="5" dirty="0">
                <a:latin typeface="Meiryo UI"/>
                <a:cs typeface="Meiryo UI"/>
              </a:rPr>
              <a:t>入し</a:t>
            </a:r>
            <a:r>
              <a:rPr sz="1600" dirty="0">
                <a:latin typeface="Meiryo UI"/>
                <a:cs typeface="Meiryo UI"/>
              </a:rPr>
              <a:t>て</a:t>
            </a:r>
            <a:r>
              <a:rPr sz="1600" spc="10" dirty="0">
                <a:latin typeface="Meiryo UI"/>
                <a:cs typeface="Meiryo UI"/>
              </a:rPr>
              <a:t>い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場</a:t>
            </a:r>
            <a:r>
              <a:rPr sz="1600" spc="5" dirty="0">
                <a:latin typeface="Meiryo UI"/>
                <a:cs typeface="Meiryo UI"/>
              </a:rPr>
              <a:t>合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10" dirty="0">
                <a:latin typeface="Meiryo UI"/>
                <a:cs typeface="Meiryo UI"/>
              </a:rPr>
              <a:t>そ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対応</a:t>
            </a:r>
            <a:r>
              <a:rPr sz="1600" spc="5" dirty="0">
                <a:latin typeface="Meiryo UI"/>
                <a:cs typeface="Meiryo UI"/>
              </a:rPr>
              <a:t>言</a:t>
            </a:r>
            <a:r>
              <a:rPr sz="1600" spc="-5" dirty="0">
                <a:latin typeface="Meiryo UI"/>
                <a:cs typeface="Meiryo UI"/>
              </a:rPr>
              <a:t>語や</a:t>
            </a:r>
            <a:r>
              <a:rPr sz="1600" spc="5" dirty="0">
                <a:latin typeface="Meiryo UI"/>
                <a:cs typeface="Meiryo UI"/>
              </a:rPr>
              <a:t>対</a:t>
            </a:r>
            <a:r>
              <a:rPr sz="1600" spc="-5" dirty="0">
                <a:latin typeface="Meiryo UI"/>
                <a:cs typeface="Meiryo UI"/>
              </a:rPr>
              <a:t>応可</a:t>
            </a:r>
            <a:r>
              <a:rPr sz="1600" spc="5" dirty="0">
                <a:latin typeface="Meiryo UI"/>
                <a:cs typeface="Meiryo UI"/>
              </a:rPr>
              <a:t>能</a:t>
            </a:r>
            <a:r>
              <a:rPr sz="1600" spc="-5" dirty="0">
                <a:latin typeface="Meiryo UI"/>
                <a:cs typeface="Meiryo UI"/>
              </a:rPr>
              <a:t>⽇時</a:t>
            </a:r>
            <a:endParaRPr sz="1600">
              <a:latin typeface="Meiryo UI"/>
              <a:cs typeface="Meiryo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056" y="5605271"/>
            <a:ext cx="2022347" cy="458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544" y="5931408"/>
            <a:ext cx="1877567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115" y="5957315"/>
            <a:ext cx="1741932" cy="771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788" y="5958840"/>
            <a:ext cx="1783079" cy="68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8788" y="5958840"/>
            <a:ext cx="1783080" cy="683260"/>
          </a:xfrm>
          <a:custGeom>
            <a:avLst/>
            <a:gdLst/>
            <a:ahLst/>
            <a:cxnLst/>
            <a:rect l="l" t="t" r="r" b="b"/>
            <a:pathLst>
              <a:path w="1783080" h="683259">
                <a:moveTo>
                  <a:pt x="0" y="0"/>
                </a:moveTo>
                <a:lnTo>
                  <a:pt x="1627809" y="0"/>
                </a:lnTo>
                <a:lnTo>
                  <a:pt x="1783080" y="341376"/>
                </a:lnTo>
                <a:lnTo>
                  <a:pt x="1627809" y="682752"/>
                </a:lnTo>
                <a:lnTo>
                  <a:pt x="0" y="68275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4353" y="5668212"/>
            <a:ext cx="1750060" cy="91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Meiryo UI"/>
                <a:cs typeface="Meiryo UI"/>
              </a:rPr>
              <a:t>【ス</a:t>
            </a:r>
            <a:r>
              <a:rPr sz="1400" dirty="0">
                <a:latin typeface="Meiryo UI"/>
                <a:cs typeface="Meiryo UI"/>
              </a:rPr>
              <a:t>ケ</a:t>
            </a:r>
            <a:r>
              <a:rPr sz="1400" spc="-5" dirty="0">
                <a:latin typeface="Meiryo UI"/>
                <a:cs typeface="Meiryo UI"/>
              </a:rPr>
              <a:t>ジュ</a:t>
            </a:r>
            <a:r>
              <a:rPr sz="1400" spc="5" dirty="0">
                <a:latin typeface="Meiryo UI"/>
                <a:cs typeface="Meiryo UI"/>
              </a:rPr>
              <a:t>ー</a:t>
            </a:r>
            <a:r>
              <a:rPr sz="1400" spc="-10" dirty="0">
                <a:latin typeface="Meiryo UI"/>
                <a:cs typeface="Meiryo UI"/>
              </a:rPr>
              <a:t>ル</a:t>
            </a:r>
            <a:r>
              <a:rPr sz="1400" dirty="0">
                <a:latin typeface="Meiryo UI"/>
                <a:cs typeface="Meiryo UI"/>
              </a:rPr>
              <a:t>（</a:t>
            </a:r>
            <a:r>
              <a:rPr sz="1400" spc="-15" dirty="0">
                <a:latin typeface="Meiryo UI"/>
                <a:cs typeface="Meiryo UI"/>
              </a:rPr>
              <a:t>予</a:t>
            </a:r>
            <a:r>
              <a:rPr sz="1400" dirty="0">
                <a:latin typeface="Meiryo UI"/>
                <a:cs typeface="Meiryo UI"/>
              </a:rPr>
              <a:t>定）】</a:t>
            </a:r>
          </a:p>
          <a:p>
            <a:pPr marL="95885" marR="247015">
              <a:lnSpc>
                <a:spcPct val="100000"/>
              </a:lnSpc>
              <a:spcBef>
                <a:spcPts val="1030"/>
              </a:spcBef>
            </a:pPr>
            <a:r>
              <a:rPr sz="1200" dirty="0">
                <a:latin typeface="Meiryo UI"/>
                <a:cs typeface="Meiryo UI"/>
              </a:rPr>
              <a:t>◆</a:t>
            </a:r>
            <a:r>
              <a:rPr sz="1200" dirty="0" smtClean="0">
                <a:latin typeface="Meiryo UI"/>
                <a:cs typeface="Meiryo UI"/>
              </a:rPr>
              <a:t>令和</a:t>
            </a:r>
            <a:r>
              <a:rPr lang="en-US" sz="1200" spc="-5" dirty="0">
                <a:latin typeface="Meiryo UI"/>
                <a:cs typeface="Meiryo UI"/>
              </a:rPr>
              <a:t>5</a:t>
            </a:r>
            <a:r>
              <a:rPr sz="1200" dirty="0" smtClean="0">
                <a:latin typeface="Meiryo UI"/>
                <a:cs typeface="Meiryo UI"/>
              </a:rPr>
              <a:t>年</a:t>
            </a:r>
            <a:r>
              <a:rPr sz="1200" spc="-5" dirty="0">
                <a:latin typeface="Meiryo UI"/>
                <a:cs typeface="Meiryo UI"/>
              </a:rPr>
              <a:t>1</a:t>
            </a:r>
            <a:r>
              <a:rPr sz="1200" dirty="0">
                <a:latin typeface="Meiryo UI"/>
                <a:cs typeface="Meiryo UI"/>
              </a:rPr>
              <a:t>月中旬 医療機関情報シ</a:t>
            </a:r>
            <a:r>
              <a:rPr sz="1200" spc="5" dirty="0">
                <a:latin typeface="Meiryo UI"/>
                <a:cs typeface="Meiryo UI"/>
              </a:rPr>
              <a:t>ステ</a:t>
            </a:r>
            <a:r>
              <a:rPr sz="1200" dirty="0">
                <a:latin typeface="Meiryo UI"/>
                <a:cs typeface="Meiryo UI"/>
              </a:rPr>
              <a:t>ム</a:t>
            </a:r>
          </a:p>
          <a:p>
            <a:pPr marL="95885">
              <a:lnSpc>
                <a:spcPct val="100000"/>
              </a:lnSpc>
            </a:pPr>
            <a:r>
              <a:rPr sz="1200" dirty="0">
                <a:latin typeface="Meiryo UI"/>
                <a:cs typeface="Meiryo UI"/>
              </a:rPr>
              <a:t>悉皆調査</a:t>
            </a:r>
            <a:r>
              <a:rPr sz="1200" spc="355" dirty="0">
                <a:latin typeface="Meiryo UI"/>
                <a:cs typeface="Meiryo UI"/>
              </a:rPr>
              <a:t> </a:t>
            </a:r>
            <a:r>
              <a:rPr sz="1200" dirty="0">
                <a:latin typeface="Meiryo UI"/>
                <a:cs typeface="Meiryo UI"/>
              </a:rPr>
              <a:t>調査票配布</a:t>
            </a:r>
          </a:p>
        </p:txBody>
      </p:sp>
      <p:sp>
        <p:nvSpPr>
          <p:cNvPr id="20" name="object 20"/>
          <p:cNvSpPr/>
          <p:nvPr/>
        </p:nvSpPr>
        <p:spPr>
          <a:xfrm>
            <a:off x="1933956" y="5942076"/>
            <a:ext cx="1786127" cy="777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8527" y="5967984"/>
            <a:ext cx="1667256" cy="771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200" y="5969508"/>
            <a:ext cx="1691639" cy="6827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200" y="5969508"/>
            <a:ext cx="1691639" cy="683260"/>
          </a:xfrm>
          <a:custGeom>
            <a:avLst/>
            <a:gdLst/>
            <a:ahLst/>
            <a:cxnLst/>
            <a:rect l="l" t="t" r="r" b="b"/>
            <a:pathLst>
              <a:path w="1691639" h="683259">
                <a:moveTo>
                  <a:pt x="0" y="0"/>
                </a:moveTo>
                <a:lnTo>
                  <a:pt x="1536369" y="0"/>
                </a:lnTo>
                <a:lnTo>
                  <a:pt x="1691639" y="341375"/>
                </a:lnTo>
                <a:lnTo>
                  <a:pt x="1536369" y="682751"/>
                </a:lnTo>
                <a:lnTo>
                  <a:pt x="0" y="6827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59452" y="6023372"/>
            <a:ext cx="1424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◆</a:t>
            </a:r>
            <a:r>
              <a:rPr sz="1200" dirty="0" smtClean="0">
                <a:latin typeface="Meiryo UI"/>
                <a:cs typeface="Meiryo UI"/>
              </a:rPr>
              <a:t>令和</a:t>
            </a:r>
            <a:r>
              <a:rPr lang="en-US" sz="1200" spc="-5" dirty="0">
                <a:latin typeface="Meiryo UI"/>
                <a:cs typeface="Meiryo UI"/>
              </a:rPr>
              <a:t>5</a:t>
            </a:r>
            <a:r>
              <a:rPr sz="1200" dirty="0" smtClean="0">
                <a:latin typeface="Meiryo UI"/>
                <a:cs typeface="Meiryo UI"/>
              </a:rPr>
              <a:t>年</a:t>
            </a:r>
            <a:r>
              <a:rPr sz="1200" spc="-5" dirty="0">
                <a:latin typeface="Meiryo UI"/>
                <a:cs typeface="Meiryo UI"/>
              </a:rPr>
              <a:t>3</a:t>
            </a:r>
            <a:r>
              <a:rPr sz="1200" dirty="0">
                <a:latin typeface="Meiryo UI"/>
                <a:cs typeface="Meiryo UI"/>
              </a:rPr>
              <a:t>月上旬 医療機関情報シ</a:t>
            </a:r>
            <a:r>
              <a:rPr sz="1200" spc="5" dirty="0">
                <a:latin typeface="Meiryo UI"/>
                <a:cs typeface="Meiryo UI"/>
              </a:rPr>
              <a:t>ステ</a:t>
            </a:r>
            <a:r>
              <a:rPr sz="1200" dirty="0">
                <a:latin typeface="Meiryo UI"/>
                <a:cs typeface="Meiryo UI"/>
              </a:rPr>
              <a:t>ム 悉皆調査〆切</a:t>
            </a:r>
          </a:p>
        </p:txBody>
      </p:sp>
      <p:sp>
        <p:nvSpPr>
          <p:cNvPr id="25" name="object 25"/>
          <p:cNvSpPr/>
          <p:nvPr/>
        </p:nvSpPr>
        <p:spPr>
          <a:xfrm>
            <a:off x="3634740" y="5948171"/>
            <a:ext cx="1819655" cy="7772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9312" y="5974079"/>
            <a:ext cx="1700783" cy="7711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81984" y="5975603"/>
            <a:ext cx="1725167" cy="6827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81984" y="5975603"/>
            <a:ext cx="1725295" cy="683260"/>
          </a:xfrm>
          <a:custGeom>
            <a:avLst/>
            <a:gdLst/>
            <a:ahLst/>
            <a:cxnLst/>
            <a:rect l="l" t="t" r="r" b="b"/>
            <a:pathLst>
              <a:path w="1725295" h="683259">
                <a:moveTo>
                  <a:pt x="0" y="0"/>
                </a:moveTo>
                <a:lnTo>
                  <a:pt x="1569897" y="0"/>
                </a:lnTo>
                <a:lnTo>
                  <a:pt x="1725168" y="341376"/>
                </a:lnTo>
                <a:lnTo>
                  <a:pt x="1569897" y="682752"/>
                </a:lnTo>
                <a:lnTo>
                  <a:pt x="0" y="68275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60566" y="6030285"/>
            <a:ext cx="1457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◆</a:t>
            </a:r>
            <a:r>
              <a:rPr sz="1200" dirty="0" smtClean="0">
                <a:latin typeface="Meiryo UI"/>
                <a:cs typeface="Meiryo UI"/>
              </a:rPr>
              <a:t>令和</a:t>
            </a:r>
            <a:r>
              <a:rPr lang="en-US" sz="1200" spc="-5" dirty="0">
                <a:latin typeface="Meiryo UI"/>
                <a:cs typeface="Meiryo UI"/>
              </a:rPr>
              <a:t>5</a:t>
            </a:r>
            <a:r>
              <a:rPr sz="1200" dirty="0" smtClean="0">
                <a:latin typeface="Meiryo UI"/>
                <a:cs typeface="Meiryo UI"/>
              </a:rPr>
              <a:t>年</a:t>
            </a:r>
            <a:r>
              <a:rPr sz="1200" spc="-5" dirty="0">
                <a:latin typeface="Meiryo UI"/>
                <a:cs typeface="Meiryo UI"/>
              </a:rPr>
              <a:t>4</a:t>
            </a:r>
            <a:r>
              <a:rPr sz="1200" dirty="0">
                <a:latin typeface="Meiryo UI"/>
                <a:cs typeface="Meiryo UI"/>
              </a:rPr>
              <a:t>月下旬頃 厚労省リ</a:t>
            </a:r>
            <a:r>
              <a:rPr sz="1200" spc="5" dirty="0">
                <a:latin typeface="Meiryo UI"/>
                <a:cs typeface="Meiryo UI"/>
              </a:rPr>
              <a:t>ス</a:t>
            </a:r>
            <a:r>
              <a:rPr sz="1200" dirty="0">
                <a:latin typeface="Meiryo UI"/>
                <a:cs typeface="Meiryo UI"/>
              </a:rPr>
              <a:t>ト掲載可否 等</a:t>
            </a:r>
            <a:r>
              <a:rPr sz="1200" spc="5" dirty="0">
                <a:latin typeface="Meiryo UI"/>
                <a:cs typeface="Meiryo UI"/>
              </a:rPr>
              <a:t>に</a:t>
            </a:r>
            <a:r>
              <a:rPr sz="1200" dirty="0">
                <a:latin typeface="Meiryo UI"/>
                <a:cs typeface="Meiryo UI"/>
              </a:rPr>
              <a:t>関す</a:t>
            </a:r>
            <a:r>
              <a:rPr sz="1200" spc="-5" dirty="0">
                <a:latin typeface="Meiryo UI"/>
                <a:cs typeface="Meiryo UI"/>
              </a:rPr>
              <a:t>る</a:t>
            </a:r>
            <a:r>
              <a:rPr sz="1200" dirty="0">
                <a:latin typeface="Meiryo UI"/>
                <a:cs typeface="Meiryo UI"/>
              </a:rPr>
              <a:t>調査票配布</a:t>
            </a:r>
          </a:p>
        </p:txBody>
      </p:sp>
      <p:sp>
        <p:nvSpPr>
          <p:cNvPr id="30" name="object 30"/>
          <p:cNvSpPr/>
          <p:nvPr/>
        </p:nvSpPr>
        <p:spPr>
          <a:xfrm>
            <a:off x="5404104" y="5960364"/>
            <a:ext cx="1822703" cy="777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08676" y="5986271"/>
            <a:ext cx="1734311" cy="7711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1347" y="5987796"/>
            <a:ext cx="1728215" cy="6827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51347" y="5987796"/>
            <a:ext cx="1728470" cy="683260"/>
          </a:xfrm>
          <a:custGeom>
            <a:avLst/>
            <a:gdLst/>
            <a:ahLst/>
            <a:cxnLst/>
            <a:rect l="l" t="t" r="r" b="b"/>
            <a:pathLst>
              <a:path w="1728470" h="683259">
                <a:moveTo>
                  <a:pt x="0" y="0"/>
                </a:moveTo>
                <a:lnTo>
                  <a:pt x="1572958" y="0"/>
                </a:lnTo>
                <a:lnTo>
                  <a:pt x="1728216" y="341375"/>
                </a:lnTo>
                <a:lnTo>
                  <a:pt x="1572958" y="682751"/>
                </a:lnTo>
                <a:lnTo>
                  <a:pt x="0" y="6827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29679" y="6041943"/>
            <a:ext cx="1491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◆</a:t>
            </a:r>
            <a:r>
              <a:rPr sz="1200" dirty="0" smtClean="0">
                <a:latin typeface="Meiryo UI"/>
                <a:cs typeface="Meiryo UI"/>
              </a:rPr>
              <a:t>令和</a:t>
            </a:r>
            <a:r>
              <a:rPr lang="en-US" sz="1200" spc="-5" dirty="0">
                <a:latin typeface="Meiryo UI"/>
                <a:cs typeface="Meiryo UI"/>
              </a:rPr>
              <a:t>5</a:t>
            </a:r>
            <a:r>
              <a:rPr sz="1200" dirty="0" smtClean="0">
                <a:latin typeface="Meiryo UI"/>
                <a:cs typeface="Meiryo UI"/>
              </a:rPr>
              <a:t>年</a:t>
            </a:r>
            <a:r>
              <a:rPr sz="1200" dirty="0">
                <a:latin typeface="Meiryo UI"/>
                <a:cs typeface="Meiryo UI"/>
              </a:rPr>
              <a:t>５月中旬頃 厚労省リ</a:t>
            </a:r>
            <a:r>
              <a:rPr sz="1200" spc="5" dirty="0">
                <a:latin typeface="Meiryo UI"/>
                <a:cs typeface="Meiryo UI"/>
              </a:rPr>
              <a:t>ス</a:t>
            </a:r>
            <a:r>
              <a:rPr sz="1200" dirty="0">
                <a:latin typeface="Meiryo UI"/>
                <a:cs typeface="Meiryo UI"/>
              </a:rPr>
              <a:t>ト掲載可否 等</a:t>
            </a:r>
            <a:r>
              <a:rPr sz="1200" spc="5" dirty="0">
                <a:latin typeface="Meiryo UI"/>
                <a:cs typeface="Meiryo UI"/>
              </a:rPr>
              <a:t>に</a:t>
            </a:r>
            <a:r>
              <a:rPr sz="1200" dirty="0">
                <a:latin typeface="Meiryo UI"/>
                <a:cs typeface="Meiryo UI"/>
              </a:rPr>
              <a:t>関す</a:t>
            </a:r>
            <a:r>
              <a:rPr sz="1200" spc="-5" dirty="0">
                <a:latin typeface="Meiryo UI"/>
                <a:cs typeface="Meiryo UI"/>
              </a:rPr>
              <a:t>る</a:t>
            </a:r>
            <a:r>
              <a:rPr sz="1200" dirty="0">
                <a:latin typeface="Meiryo UI"/>
                <a:cs typeface="Meiryo UI"/>
              </a:rPr>
              <a:t>調査〆切</a:t>
            </a:r>
          </a:p>
        </p:txBody>
      </p:sp>
      <p:sp>
        <p:nvSpPr>
          <p:cNvPr id="35" name="object 35"/>
          <p:cNvSpPr/>
          <p:nvPr/>
        </p:nvSpPr>
        <p:spPr>
          <a:xfrm>
            <a:off x="7132319" y="5960364"/>
            <a:ext cx="1882139" cy="7772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6892" y="5986271"/>
            <a:ext cx="1761743" cy="7711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79564" y="5987796"/>
            <a:ext cx="1787651" cy="6827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79564" y="5987796"/>
            <a:ext cx="1788160" cy="683260"/>
          </a:xfrm>
          <a:custGeom>
            <a:avLst/>
            <a:gdLst/>
            <a:ahLst/>
            <a:cxnLst/>
            <a:rect l="l" t="t" r="r" b="b"/>
            <a:pathLst>
              <a:path w="1788159" h="683259">
                <a:moveTo>
                  <a:pt x="0" y="0"/>
                </a:moveTo>
                <a:lnTo>
                  <a:pt x="1632381" y="0"/>
                </a:lnTo>
                <a:lnTo>
                  <a:pt x="1787652" y="341375"/>
                </a:lnTo>
                <a:lnTo>
                  <a:pt x="1632381" y="682751"/>
                </a:lnTo>
                <a:lnTo>
                  <a:pt x="0" y="6827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258725" y="6041943"/>
            <a:ext cx="151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◆</a:t>
            </a:r>
            <a:r>
              <a:rPr sz="1200" dirty="0" smtClean="0">
                <a:latin typeface="Meiryo UI"/>
                <a:cs typeface="Meiryo UI"/>
              </a:rPr>
              <a:t>令和</a:t>
            </a:r>
            <a:r>
              <a:rPr lang="en-US" sz="1200" spc="-5" dirty="0">
                <a:latin typeface="Meiryo UI"/>
                <a:cs typeface="Meiryo UI"/>
              </a:rPr>
              <a:t>5</a:t>
            </a:r>
            <a:r>
              <a:rPr sz="1200" dirty="0" smtClean="0">
                <a:latin typeface="Meiryo UI"/>
                <a:cs typeface="Meiryo UI"/>
              </a:rPr>
              <a:t>年</a:t>
            </a:r>
            <a:r>
              <a:rPr sz="1200" spc="-5" dirty="0">
                <a:latin typeface="Meiryo UI"/>
                <a:cs typeface="Meiryo UI"/>
              </a:rPr>
              <a:t>6</a:t>
            </a:r>
            <a:r>
              <a:rPr sz="1200" dirty="0">
                <a:latin typeface="Meiryo UI"/>
                <a:cs typeface="Meiryo UI"/>
              </a:rPr>
              <a:t>月以降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eiryo UI"/>
                <a:cs typeface="Meiryo UI"/>
              </a:rPr>
              <a:t>厚労省・</a:t>
            </a:r>
            <a:r>
              <a:rPr sz="1200" spc="-10" dirty="0">
                <a:latin typeface="Meiryo UI"/>
                <a:cs typeface="Meiryo UI"/>
              </a:rPr>
              <a:t>J</a:t>
            </a:r>
            <a:r>
              <a:rPr sz="1200" spc="-5" dirty="0">
                <a:latin typeface="Meiryo UI"/>
                <a:cs typeface="Meiryo UI"/>
              </a:rPr>
              <a:t>N</a:t>
            </a:r>
            <a:r>
              <a:rPr sz="1200" spc="-20" dirty="0">
                <a:latin typeface="Meiryo UI"/>
                <a:cs typeface="Meiryo UI"/>
              </a:rPr>
              <a:t>T</a:t>
            </a:r>
            <a:r>
              <a:rPr sz="1200" spc="-5" dirty="0">
                <a:latin typeface="Meiryo UI"/>
                <a:cs typeface="Meiryo UI"/>
              </a:rPr>
              <a:t>O</a:t>
            </a:r>
            <a:r>
              <a:rPr sz="1200" dirty="0">
                <a:latin typeface="Meiryo UI"/>
                <a:cs typeface="Meiryo UI"/>
              </a:rPr>
              <a:t>の</a:t>
            </a:r>
            <a:r>
              <a:rPr sz="1200" spc="-5" dirty="0">
                <a:latin typeface="Meiryo UI"/>
                <a:cs typeface="Meiryo UI"/>
              </a:rPr>
              <a:t>H</a:t>
            </a:r>
            <a:r>
              <a:rPr sz="1200" spc="5" dirty="0">
                <a:latin typeface="Meiryo UI"/>
                <a:cs typeface="Meiryo UI"/>
              </a:rPr>
              <a:t>Pにて </a:t>
            </a:r>
            <a:r>
              <a:rPr sz="1200" dirty="0">
                <a:latin typeface="Meiryo UI"/>
                <a:cs typeface="Meiryo UI"/>
              </a:rPr>
              <a:t>厚労省リ</a:t>
            </a:r>
            <a:r>
              <a:rPr sz="1200" spc="5" dirty="0">
                <a:latin typeface="Meiryo UI"/>
                <a:cs typeface="Meiryo UI"/>
              </a:rPr>
              <a:t>ス</a:t>
            </a:r>
            <a:r>
              <a:rPr sz="1200" dirty="0">
                <a:latin typeface="Meiryo UI"/>
                <a:cs typeface="Meiryo UI"/>
              </a:rPr>
              <a:t>ト公表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813510" y="65878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３</a:t>
            </a:r>
            <a:endParaRPr sz="1200">
              <a:latin typeface="Meiryo UI"/>
              <a:cs typeface="Meiryo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2336"/>
            <a:ext cx="9144000" cy="6455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" y="429768"/>
            <a:ext cx="9075420" cy="636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" y="429768"/>
            <a:ext cx="9075420" cy="6361430"/>
          </a:xfrm>
          <a:custGeom>
            <a:avLst/>
            <a:gdLst/>
            <a:ahLst/>
            <a:cxnLst/>
            <a:rect l="l" t="t" r="r" b="b"/>
            <a:pathLst>
              <a:path w="9075420" h="6361430">
                <a:moveTo>
                  <a:pt x="0" y="0"/>
                </a:moveTo>
                <a:lnTo>
                  <a:pt x="9075420" y="0"/>
                </a:lnTo>
                <a:lnTo>
                  <a:pt x="9075420" y="6361176"/>
                </a:lnTo>
                <a:lnTo>
                  <a:pt x="0" y="63611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1850" y="72513"/>
            <a:ext cx="5317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３</a:t>
            </a:r>
            <a:r>
              <a:rPr dirty="0"/>
              <a:t>．外国人医療体制情報発信事業</a:t>
            </a:r>
            <a:r>
              <a:rPr dirty="0">
                <a:latin typeface="HGS創英角ｺﾞｼｯｸUB"/>
                <a:cs typeface="HGS創英角ｺﾞｼｯｸUB"/>
              </a:rPr>
              <a:t>【継続】</a:t>
            </a:r>
            <a:r>
              <a:rPr spc="-5" dirty="0">
                <a:latin typeface="HGS創英角ｺﾞｼｯｸUB"/>
                <a:cs typeface="HGS創英角ｺﾞｼｯｸUB"/>
              </a:rPr>
              <a:t>1</a:t>
            </a:r>
            <a:r>
              <a:rPr dirty="0">
                <a:latin typeface="HGS創英角ｺﾞｼｯｸUB"/>
                <a:cs typeface="HGS創英角ｺﾞｼｯｸUB"/>
              </a:rPr>
              <a:t>,</a:t>
            </a:r>
            <a:r>
              <a:rPr spc="-5" dirty="0">
                <a:latin typeface="HGS創英角ｺﾞｼｯｸUB"/>
                <a:cs typeface="HGS創英角ｺﾞｼｯｸUB"/>
              </a:rPr>
              <a:t>093</a:t>
            </a:r>
            <a:r>
              <a:rPr dirty="0"/>
              <a:t>千円</a:t>
            </a:r>
          </a:p>
        </p:txBody>
      </p:sp>
      <p:sp>
        <p:nvSpPr>
          <p:cNvPr id="7" name="object 7"/>
          <p:cNvSpPr/>
          <p:nvPr/>
        </p:nvSpPr>
        <p:spPr>
          <a:xfrm>
            <a:off x="73914" y="706373"/>
            <a:ext cx="8958580" cy="1917700"/>
          </a:xfrm>
          <a:custGeom>
            <a:avLst/>
            <a:gdLst/>
            <a:ahLst/>
            <a:cxnLst/>
            <a:rect l="l" t="t" r="r" b="b"/>
            <a:pathLst>
              <a:path w="8958580" h="1917700">
                <a:moveTo>
                  <a:pt x="0" y="0"/>
                </a:moveTo>
                <a:lnTo>
                  <a:pt x="8958072" y="0"/>
                </a:lnTo>
                <a:lnTo>
                  <a:pt x="8958072" y="1917192"/>
                </a:lnTo>
                <a:lnTo>
                  <a:pt x="0" y="19171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4" y="706373"/>
            <a:ext cx="8958580" cy="1917700"/>
          </a:xfrm>
          <a:custGeom>
            <a:avLst/>
            <a:gdLst/>
            <a:ahLst/>
            <a:cxnLst/>
            <a:rect l="l" t="t" r="r" b="b"/>
            <a:pathLst>
              <a:path w="8958580" h="1917700">
                <a:moveTo>
                  <a:pt x="0" y="0"/>
                </a:moveTo>
                <a:lnTo>
                  <a:pt x="8958072" y="0"/>
                </a:lnTo>
                <a:lnTo>
                  <a:pt x="8958072" y="1917192"/>
                </a:lnTo>
                <a:lnTo>
                  <a:pt x="0" y="191719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15" y="457200"/>
            <a:ext cx="1289303" cy="463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15" y="440435"/>
            <a:ext cx="1231391" cy="560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3" y="483108"/>
            <a:ext cx="1182623" cy="356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157" y="2998470"/>
            <a:ext cx="8910955" cy="1990725"/>
          </a:xfrm>
          <a:custGeom>
            <a:avLst/>
            <a:gdLst/>
            <a:ahLst/>
            <a:cxnLst/>
            <a:rect l="l" t="t" r="r" b="b"/>
            <a:pathLst>
              <a:path w="8910955" h="1990725">
                <a:moveTo>
                  <a:pt x="0" y="0"/>
                </a:moveTo>
                <a:lnTo>
                  <a:pt x="8910828" y="0"/>
                </a:lnTo>
                <a:lnTo>
                  <a:pt x="8910828" y="1990344"/>
                </a:lnTo>
                <a:lnTo>
                  <a:pt x="0" y="19903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157" y="2998470"/>
            <a:ext cx="8910955" cy="1990725"/>
          </a:xfrm>
          <a:custGeom>
            <a:avLst/>
            <a:gdLst/>
            <a:ahLst/>
            <a:cxnLst/>
            <a:rect l="l" t="t" r="r" b="b"/>
            <a:pathLst>
              <a:path w="8910955" h="1990725">
                <a:moveTo>
                  <a:pt x="0" y="0"/>
                </a:moveTo>
                <a:lnTo>
                  <a:pt x="8910828" y="0"/>
                </a:lnTo>
                <a:lnTo>
                  <a:pt x="8910828" y="1990344"/>
                </a:lnTo>
                <a:lnTo>
                  <a:pt x="0" y="199034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15" y="2639567"/>
            <a:ext cx="1316735" cy="542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5" y="2662428"/>
            <a:ext cx="1231391" cy="560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3" y="2665476"/>
            <a:ext cx="1210056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157" y="5093975"/>
            <a:ext cx="8910955" cy="1647825"/>
          </a:xfrm>
          <a:custGeom>
            <a:avLst/>
            <a:gdLst/>
            <a:ahLst/>
            <a:cxnLst/>
            <a:rect l="l" t="t" r="r" b="b"/>
            <a:pathLst>
              <a:path w="8910955" h="1647825">
                <a:moveTo>
                  <a:pt x="8832278" y="0"/>
                </a:moveTo>
                <a:lnTo>
                  <a:pt x="78549" y="0"/>
                </a:lnTo>
                <a:lnTo>
                  <a:pt x="47973" y="6172"/>
                </a:lnTo>
                <a:lnTo>
                  <a:pt x="23006" y="23006"/>
                </a:lnTo>
                <a:lnTo>
                  <a:pt x="6172" y="47973"/>
                </a:lnTo>
                <a:lnTo>
                  <a:pt x="0" y="78549"/>
                </a:lnTo>
                <a:lnTo>
                  <a:pt x="0" y="1568881"/>
                </a:lnTo>
                <a:lnTo>
                  <a:pt x="6172" y="1599459"/>
                </a:lnTo>
                <a:lnTo>
                  <a:pt x="23006" y="1624431"/>
                </a:lnTo>
                <a:lnTo>
                  <a:pt x="47973" y="1641269"/>
                </a:lnTo>
                <a:lnTo>
                  <a:pt x="78549" y="1647443"/>
                </a:lnTo>
                <a:lnTo>
                  <a:pt x="8832278" y="1647443"/>
                </a:lnTo>
                <a:lnTo>
                  <a:pt x="8862854" y="1641269"/>
                </a:lnTo>
                <a:lnTo>
                  <a:pt x="8887821" y="1624431"/>
                </a:lnTo>
                <a:lnTo>
                  <a:pt x="8904655" y="1599459"/>
                </a:lnTo>
                <a:lnTo>
                  <a:pt x="8910828" y="1568881"/>
                </a:lnTo>
                <a:lnTo>
                  <a:pt x="8910828" y="78549"/>
                </a:lnTo>
                <a:lnTo>
                  <a:pt x="8904655" y="47973"/>
                </a:lnTo>
                <a:lnTo>
                  <a:pt x="8887821" y="23006"/>
                </a:lnTo>
                <a:lnTo>
                  <a:pt x="8862854" y="6172"/>
                </a:lnTo>
                <a:lnTo>
                  <a:pt x="8832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157" y="5093975"/>
            <a:ext cx="8910955" cy="1647825"/>
          </a:xfrm>
          <a:custGeom>
            <a:avLst/>
            <a:gdLst/>
            <a:ahLst/>
            <a:cxnLst/>
            <a:rect l="l" t="t" r="r" b="b"/>
            <a:pathLst>
              <a:path w="8910955" h="1647825">
                <a:moveTo>
                  <a:pt x="0" y="78549"/>
                </a:moveTo>
                <a:lnTo>
                  <a:pt x="6172" y="47973"/>
                </a:lnTo>
                <a:lnTo>
                  <a:pt x="23006" y="23006"/>
                </a:lnTo>
                <a:lnTo>
                  <a:pt x="47973" y="6172"/>
                </a:lnTo>
                <a:lnTo>
                  <a:pt x="78549" y="0"/>
                </a:lnTo>
                <a:lnTo>
                  <a:pt x="8832278" y="0"/>
                </a:lnTo>
                <a:lnTo>
                  <a:pt x="8862854" y="6172"/>
                </a:lnTo>
                <a:lnTo>
                  <a:pt x="8887821" y="23006"/>
                </a:lnTo>
                <a:lnTo>
                  <a:pt x="8904655" y="47973"/>
                </a:lnTo>
                <a:lnTo>
                  <a:pt x="8910828" y="78549"/>
                </a:lnTo>
                <a:lnTo>
                  <a:pt x="8910828" y="1568881"/>
                </a:lnTo>
                <a:lnTo>
                  <a:pt x="8904655" y="1599459"/>
                </a:lnTo>
                <a:lnTo>
                  <a:pt x="8887821" y="1624431"/>
                </a:lnTo>
                <a:lnTo>
                  <a:pt x="8862854" y="1641269"/>
                </a:lnTo>
                <a:lnTo>
                  <a:pt x="8832278" y="1647443"/>
                </a:lnTo>
                <a:lnTo>
                  <a:pt x="78549" y="1647443"/>
                </a:lnTo>
                <a:lnTo>
                  <a:pt x="47973" y="1641269"/>
                </a:lnTo>
                <a:lnTo>
                  <a:pt x="23006" y="1624431"/>
                </a:lnTo>
                <a:lnTo>
                  <a:pt x="6172" y="1599459"/>
                </a:lnTo>
                <a:lnTo>
                  <a:pt x="0" y="1568881"/>
                </a:lnTo>
                <a:lnTo>
                  <a:pt x="0" y="78549"/>
                </a:lnTo>
                <a:close/>
              </a:path>
            </a:pathLst>
          </a:custGeom>
          <a:ln w="25907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301" y="525471"/>
            <a:ext cx="8776970" cy="4894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HGP創英角ｺﾞｼｯｸUB"/>
                <a:cs typeface="HGP創英角ｺﾞｼｯｸUB"/>
              </a:rPr>
              <a:t>事業趣旨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HGP創英角ｺﾞｼｯｸUB"/>
              <a:cs typeface="HGP創英角ｺﾞｼｯｸUB"/>
            </a:endParaRPr>
          </a:p>
          <a:p>
            <a:pPr marL="12700" marR="5080" indent="269240" algn="just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今後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IR</a:t>
            </a: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万博開催</a:t>
            </a:r>
            <a:r>
              <a:rPr sz="1600" spc="-1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伴</a:t>
            </a:r>
            <a:r>
              <a:rPr sz="1600" dirty="0">
                <a:latin typeface="Meiryo UI"/>
                <a:cs typeface="Meiryo UI"/>
              </a:rPr>
              <a:t>い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多</a:t>
            </a:r>
            <a:r>
              <a:rPr sz="1600" spc="-5" dirty="0">
                <a:latin typeface="Meiryo UI"/>
                <a:cs typeface="Meiryo UI"/>
              </a:rPr>
              <a:t>く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1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来</a:t>
            </a:r>
            <a:r>
              <a:rPr sz="1600" spc="5" dirty="0">
                <a:latin typeface="Meiryo UI"/>
                <a:cs typeface="Meiryo UI"/>
              </a:rPr>
              <a:t>阪</a:t>
            </a:r>
            <a:r>
              <a:rPr sz="1600" spc="-5" dirty="0">
                <a:latin typeface="Meiryo UI"/>
                <a:cs typeface="Meiryo UI"/>
              </a:rPr>
              <a:t>さ</a:t>
            </a:r>
            <a:r>
              <a:rPr sz="1600" spc="5" dirty="0">
                <a:latin typeface="Meiryo UI"/>
                <a:cs typeface="Meiryo UI"/>
              </a:rPr>
              <a:t>れ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5" dirty="0">
                <a:latin typeface="Meiryo UI"/>
                <a:cs typeface="Meiryo UI"/>
              </a:rPr>
              <a:t>こ</a:t>
            </a:r>
            <a:r>
              <a:rPr sz="1600" spc="-5" dirty="0">
                <a:latin typeface="Meiryo UI"/>
                <a:cs typeface="Meiryo UI"/>
              </a:rPr>
              <a:t>とが</a:t>
            </a:r>
            <a:r>
              <a:rPr sz="1600" spc="5" dirty="0">
                <a:latin typeface="Meiryo UI"/>
                <a:cs typeface="Meiryo UI"/>
              </a:rPr>
              <a:t>想</a:t>
            </a:r>
            <a:r>
              <a:rPr sz="1600" spc="-5" dirty="0">
                <a:latin typeface="Meiryo UI"/>
                <a:cs typeface="Meiryo UI"/>
              </a:rPr>
              <a:t>定</a:t>
            </a:r>
            <a:r>
              <a:rPr sz="1600" spc="5" dirty="0">
                <a:latin typeface="Meiryo UI"/>
                <a:cs typeface="Meiryo UI"/>
              </a:rPr>
              <a:t>され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府</a:t>
            </a:r>
            <a:r>
              <a:rPr sz="1600" spc="5" dirty="0">
                <a:latin typeface="Meiryo UI"/>
                <a:cs typeface="Meiryo UI"/>
              </a:rPr>
              <a:t>内</a:t>
            </a:r>
            <a:r>
              <a:rPr sz="1600" spc="-5" dirty="0">
                <a:latin typeface="Meiryo UI"/>
                <a:cs typeface="Meiryo UI"/>
              </a:rPr>
              <a:t>の医</a:t>
            </a:r>
            <a:r>
              <a:rPr sz="1600" spc="5" dirty="0">
                <a:latin typeface="Meiryo UI"/>
                <a:cs typeface="Meiryo UI"/>
              </a:rPr>
              <a:t>療</a:t>
            </a:r>
            <a:r>
              <a:rPr sz="1600" spc="-5" dirty="0">
                <a:latin typeface="Meiryo UI"/>
                <a:cs typeface="Meiryo UI"/>
              </a:rPr>
              <a:t>機</a:t>
            </a:r>
            <a:r>
              <a:rPr sz="1600" spc="5" dirty="0">
                <a:latin typeface="Meiryo UI"/>
                <a:cs typeface="Meiryo UI"/>
              </a:rPr>
              <a:t>関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受</a:t>
            </a:r>
            <a:r>
              <a:rPr sz="1600" spc="-5" dirty="0">
                <a:latin typeface="Meiryo UI"/>
                <a:cs typeface="Meiryo UI"/>
              </a:rPr>
              <a:t>診</a:t>
            </a:r>
            <a:r>
              <a:rPr sz="1600" spc="5" dirty="0">
                <a:latin typeface="Meiryo UI"/>
                <a:cs typeface="Meiryo UI"/>
              </a:rPr>
              <a:t>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機会 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増</a:t>
            </a:r>
            <a:r>
              <a:rPr sz="1600" spc="-15" dirty="0">
                <a:latin typeface="Meiryo UI"/>
                <a:cs typeface="Meiryo UI"/>
              </a:rPr>
              <a:t>え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こと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想</a:t>
            </a:r>
            <a:r>
              <a:rPr sz="1600" spc="5" dirty="0">
                <a:latin typeface="Meiryo UI"/>
                <a:cs typeface="Meiryo UI"/>
              </a:rPr>
              <a:t>定され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dirty="0">
                <a:latin typeface="Meiryo UI"/>
                <a:cs typeface="Meiryo UI"/>
              </a:rPr>
              <a:t>。</a:t>
            </a:r>
            <a:r>
              <a:rPr sz="1600" spc="-5" dirty="0">
                <a:latin typeface="Meiryo UI"/>
                <a:cs typeface="Meiryo UI"/>
              </a:rPr>
              <a:t>外国</a:t>
            </a:r>
            <a:r>
              <a:rPr sz="1600" spc="5" dirty="0">
                <a:latin typeface="Meiryo UI"/>
                <a:cs typeface="Meiryo UI"/>
              </a:rPr>
              <a:t>人</a:t>
            </a:r>
            <a:r>
              <a:rPr sz="1600" spc="-5" dirty="0">
                <a:latin typeface="Meiryo UI"/>
                <a:cs typeface="Meiryo UI"/>
              </a:rPr>
              <a:t>患</a:t>
            </a:r>
            <a:r>
              <a:rPr sz="1600" spc="5" dirty="0">
                <a:latin typeface="Meiryo UI"/>
                <a:cs typeface="Meiryo UI"/>
              </a:rPr>
              <a:t>者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5" dirty="0">
                <a:latin typeface="Meiryo UI"/>
                <a:cs typeface="Meiryo UI"/>
              </a:rPr>
              <a:t>円滑</a:t>
            </a:r>
            <a:r>
              <a:rPr sz="1600" spc="-1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医</a:t>
            </a:r>
            <a:r>
              <a:rPr sz="1600" spc="5" dirty="0">
                <a:latin typeface="Meiryo UI"/>
                <a:cs typeface="Meiryo UI"/>
              </a:rPr>
              <a:t>療</a:t>
            </a:r>
            <a:r>
              <a:rPr sz="1600" spc="-5" dirty="0">
                <a:latin typeface="Meiryo UI"/>
                <a:cs typeface="Meiryo UI"/>
              </a:rPr>
              <a:t>機</a:t>
            </a:r>
            <a:r>
              <a:rPr sz="1600" spc="5" dirty="0">
                <a:latin typeface="Meiryo UI"/>
                <a:cs typeface="Meiryo UI"/>
              </a:rPr>
              <a:t>関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繋</a:t>
            </a:r>
            <a:r>
              <a:rPr sz="1600" spc="10" dirty="0">
                <a:latin typeface="Meiryo UI"/>
                <a:cs typeface="Meiryo UI"/>
              </a:rPr>
              <a:t>げ</a:t>
            </a:r>
            <a:r>
              <a:rPr sz="1600" dirty="0">
                <a:latin typeface="Meiryo UI"/>
                <a:cs typeface="Meiryo UI"/>
              </a:rPr>
              <a:t>るた</a:t>
            </a:r>
            <a:r>
              <a:rPr sz="1600" spc="10" dirty="0">
                <a:latin typeface="Meiryo UI"/>
                <a:cs typeface="Meiryo UI"/>
              </a:rPr>
              <a:t>め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は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5" dirty="0">
                <a:latin typeface="Meiryo UI"/>
                <a:cs typeface="Meiryo UI"/>
              </a:rPr>
              <a:t>患者</a:t>
            </a:r>
            <a:r>
              <a:rPr sz="1600" spc="-1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受</a:t>
            </a:r>
            <a:r>
              <a:rPr sz="1600" spc="10" dirty="0">
                <a:latin typeface="Meiryo UI"/>
                <a:cs typeface="Meiryo UI"/>
              </a:rPr>
              <a:t>け</a:t>
            </a:r>
            <a:r>
              <a:rPr sz="1600" spc="5" dirty="0">
                <a:latin typeface="Meiryo UI"/>
                <a:cs typeface="Meiryo UI"/>
              </a:rPr>
              <a:t>入</a:t>
            </a:r>
            <a:r>
              <a:rPr sz="1600" spc="-5" dirty="0">
                <a:latin typeface="Meiryo UI"/>
                <a:cs typeface="Meiryo UI"/>
              </a:rPr>
              <a:t>れ可</a:t>
            </a:r>
            <a:r>
              <a:rPr sz="1600" spc="5" dirty="0">
                <a:latin typeface="Meiryo UI"/>
                <a:cs typeface="Meiryo UI"/>
              </a:rPr>
              <a:t>能</a:t>
            </a:r>
            <a:r>
              <a:rPr sz="1600" spc="-5" dirty="0">
                <a:latin typeface="Meiryo UI"/>
                <a:cs typeface="Meiryo UI"/>
              </a:rPr>
              <a:t>な 医療機関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情報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発信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重要</a:t>
            </a:r>
            <a:r>
              <a:rPr sz="1600" dirty="0">
                <a:latin typeface="Meiryo UI"/>
                <a:cs typeface="Meiryo UI"/>
              </a:rPr>
              <a:t>で</a:t>
            </a:r>
            <a:r>
              <a:rPr sz="1600" spc="10" dirty="0">
                <a:latin typeface="Meiryo UI"/>
                <a:cs typeface="Meiryo UI"/>
              </a:rPr>
              <a:t>あ</a:t>
            </a:r>
            <a:r>
              <a:rPr sz="1600" spc="-5" dirty="0">
                <a:latin typeface="Meiryo UI"/>
                <a:cs typeface="Meiryo UI"/>
              </a:rPr>
              <a:t>り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常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最</a:t>
            </a:r>
            <a:r>
              <a:rPr sz="1600" spc="5" dirty="0">
                <a:latin typeface="Meiryo UI"/>
                <a:cs typeface="Meiryo UI"/>
              </a:rPr>
              <a:t>新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情</a:t>
            </a:r>
            <a:r>
              <a:rPr sz="1600" spc="5" dirty="0">
                <a:latin typeface="Meiryo UI"/>
                <a:cs typeface="Meiryo UI"/>
              </a:rPr>
              <a:t>報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-5" dirty="0">
                <a:latin typeface="Meiryo UI"/>
                <a:cs typeface="Meiryo UI"/>
              </a:rPr>
              <a:t>掲</a:t>
            </a:r>
            <a:r>
              <a:rPr sz="1600" spc="5" dirty="0">
                <a:latin typeface="Meiryo UI"/>
                <a:cs typeface="Meiryo UI"/>
              </a:rPr>
              <a:t>載</a:t>
            </a:r>
            <a:r>
              <a:rPr sz="1600" spc="10" dirty="0">
                <a:latin typeface="Meiryo UI"/>
                <a:cs typeface="Meiryo UI"/>
              </a:rPr>
              <a:t>す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5" dirty="0">
                <a:latin typeface="Meiryo UI"/>
                <a:cs typeface="Meiryo UI"/>
              </a:rPr>
              <a:t>こ</a:t>
            </a:r>
            <a:r>
              <a:rPr sz="1600" spc="-5" dirty="0">
                <a:latin typeface="Meiryo UI"/>
                <a:cs typeface="Meiryo UI"/>
              </a:rPr>
              <a:t>と</a:t>
            </a:r>
            <a:r>
              <a:rPr sz="1600" spc="1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重要</a:t>
            </a:r>
            <a:r>
              <a:rPr sz="1600" dirty="0">
                <a:latin typeface="Meiryo UI"/>
                <a:cs typeface="Meiryo UI"/>
              </a:rPr>
              <a:t>。また、</a:t>
            </a:r>
            <a:r>
              <a:rPr sz="1600" spc="-5" dirty="0">
                <a:latin typeface="Meiryo UI"/>
                <a:cs typeface="Meiryo UI"/>
              </a:rPr>
              <a:t>多</a:t>
            </a:r>
            <a:r>
              <a:rPr sz="1600" spc="5" dirty="0">
                <a:latin typeface="Meiryo UI"/>
                <a:cs typeface="Meiryo UI"/>
              </a:rPr>
              <a:t>く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国</a:t>
            </a:r>
            <a:r>
              <a:rPr sz="1600" spc="5" dirty="0">
                <a:latin typeface="Meiryo UI"/>
                <a:cs typeface="Meiryo UI"/>
              </a:rPr>
              <a:t>や</a:t>
            </a:r>
            <a:r>
              <a:rPr sz="1600" spc="-5" dirty="0">
                <a:latin typeface="Meiryo UI"/>
                <a:cs typeface="Meiryo UI"/>
              </a:rPr>
              <a:t>地</a:t>
            </a:r>
            <a:r>
              <a:rPr sz="1600" spc="5" dirty="0">
                <a:latin typeface="Meiryo UI"/>
                <a:cs typeface="Meiryo UI"/>
              </a:rPr>
              <a:t>域</a:t>
            </a:r>
            <a:r>
              <a:rPr sz="1600" dirty="0">
                <a:latin typeface="Meiryo UI"/>
                <a:cs typeface="Meiryo UI"/>
              </a:rPr>
              <a:t>か</a:t>
            </a:r>
            <a:r>
              <a:rPr sz="1600" spc="5" dirty="0">
                <a:latin typeface="Meiryo UI"/>
                <a:cs typeface="Meiryo UI"/>
              </a:rPr>
              <a:t>ら</a:t>
            </a:r>
            <a:r>
              <a:rPr sz="1600" spc="-5" dirty="0">
                <a:latin typeface="Meiryo UI"/>
                <a:cs typeface="Meiryo UI"/>
              </a:rPr>
              <a:t>外国 人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訪れ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ことか</a:t>
            </a:r>
            <a:r>
              <a:rPr sz="1600" spc="5" dirty="0">
                <a:latin typeface="Meiryo UI"/>
                <a:cs typeface="Meiryo UI"/>
              </a:rPr>
              <a:t>ら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多</a:t>
            </a:r>
            <a:r>
              <a:rPr sz="1600" spc="5" dirty="0">
                <a:latin typeface="Meiryo UI"/>
                <a:cs typeface="Meiryo UI"/>
              </a:rPr>
              <a:t>言</a:t>
            </a:r>
            <a:r>
              <a:rPr sz="1600" spc="-5" dirty="0">
                <a:latin typeface="Meiryo UI"/>
                <a:cs typeface="Meiryo UI"/>
              </a:rPr>
              <a:t>語</a:t>
            </a:r>
            <a:r>
              <a:rPr sz="1600" dirty="0">
                <a:latin typeface="Meiryo UI"/>
                <a:cs typeface="Meiryo UI"/>
              </a:rPr>
              <a:t>で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情報</a:t>
            </a:r>
            <a:r>
              <a:rPr sz="1600" spc="5" dirty="0">
                <a:latin typeface="Meiryo UI"/>
                <a:cs typeface="Meiryo UI"/>
              </a:rPr>
              <a:t>発</a:t>
            </a:r>
            <a:r>
              <a:rPr sz="1600" spc="-5" dirty="0">
                <a:latin typeface="Meiryo UI"/>
                <a:cs typeface="Meiryo UI"/>
              </a:rPr>
              <a:t>信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5" dirty="0">
                <a:latin typeface="Meiryo UI"/>
                <a:cs typeface="Meiryo UI"/>
              </a:rPr>
              <a:t>必</a:t>
            </a:r>
            <a:r>
              <a:rPr sz="1600" spc="-5" dirty="0">
                <a:latin typeface="Meiryo UI"/>
                <a:cs typeface="Meiryo UI"/>
              </a:rPr>
              <a:t>要。</a:t>
            </a:r>
            <a:endParaRPr sz="1600" dirty="0">
              <a:latin typeface="Meiryo UI"/>
              <a:cs typeface="Meiryo UI"/>
            </a:endParaRPr>
          </a:p>
          <a:p>
            <a:pPr marL="147955" marR="153035" indent="133985">
              <a:lnSpc>
                <a:spcPct val="100000"/>
              </a:lnSpc>
            </a:pPr>
            <a:r>
              <a:rPr sz="1600" spc="-10" dirty="0">
                <a:latin typeface="Meiryo UI"/>
                <a:cs typeface="Meiryo UI"/>
              </a:rPr>
              <a:t>ま</a:t>
            </a:r>
            <a:r>
              <a:rPr sz="1600" spc="-15" dirty="0">
                <a:latin typeface="Meiryo UI"/>
                <a:cs typeface="Meiryo UI"/>
              </a:rPr>
              <a:t>た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医療機関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5" dirty="0">
                <a:latin typeface="Meiryo UI"/>
                <a:cs typeface="Meiryo UI"/>
              </a:rPr>
              <a:t>対</a:t>
            </a:r>
            <a:r>
              <a:rPr sz="1600" spc="-10" dirty="0">
                <a:latin typeface="Meiryo UI"/>
                <a:cs typeface="Meiryo UI"/>
              </a:rPr>
              <a:t>し</a:t>
            </a:r>
            <a:r>
              <a:rPr sz="160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外国</a:t>
            </a:r>
            <a:r>
              <a:rPr sz="1600" spc="5" dirty="0">
                <a:latin typeface="Meiryo UI"/>
                <a:cs typeface="Meiryo UI"/>
              </a:rPr>
              <a:t>人</a:t>
            </a:r>
            <a:r>
              <a:rPr sz="1600" spc="-5" dirty="0">
                <a:latin typeface="Meiryo UI"/>
                <a:cs typeface="Meiryo UI"/>
              </a:rPr>
              <a:t>患者</a:t>
            </a:r>
            <a:r>
              <a:rPr sz="1600" spc="5" dirty="0">
                <a:latin typeface="Meiryo UI"/>
                <a:cs typeface="Meiryo UI"/>
              </a:rPr>
              <a:t>受</a:t>
            </a:r>
            <a:r>
              <a:rPr sz="1600" spc="-5" dirty="0">
                <a:latin typeface="Meiryo UI"/>
                <a:cs typeface="Meiryo UI"/>
              </a:rPr>
              <a:t>入</a:t>
            </a:r>
            <a:r>
              <a:rPr sz="1600" spc="5" dirty="0">
                <a:latin typeface="Meiryo UI"/>
                <a:cs typeface="Meiryo UI"/>
              </a:rPr>
              <a:t>れ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役</a:t>
            </a:r>
            <a:r>
              <a:rPr sz="1600" spc="5" dirty="0">
                <a:latin typeface="Meiryo UI"/>
                <a:cs typeface="Meiryo UI"/>
              </a:rPr>
              <a:t>立</a:t>
            </a:r>
            <a:r>
              <a:rPr sz="1600" dirty="0">
                <a:latin typeface="Meiryo UI"/>
                <a:cs typeface="Meiryo UI"/>
              </a:rPr>
              <a:t>つ</a:t>
            </a:r>
            <a:r>
              <a:rPr sz="1600" spc="-5" dirty="0">
                <a:latin typeface="Meiryo UI"/>
                <a:cs typeface="Meiryo UI"/>
              </a:rPr>
              <a:t>情報</a:t>
            </a:r>
            <a:r>
              <a:rPr sz="1600" spc="1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発</a:t>
            </a:r>
            <a:r>
              <a:rPr sz="1600" spc="5" dirty="0">
                <a:latin typeface="Meiryo UI"/>
                <a:cs typeface="Meiryo UI"/>
              </a:rPr>
              <a:t>信</a:t>
            </a:r>
            <a:r>
              <a:rPr sz="1600" dirty="0">
                <a:latin typeface="Meiryo UI"/>
                <a:cs typeface="Meiryo UI"/>
              </a:rPr>
              <a:t>を</a:t>
            </a:r>
            <a:r>
              <a:rPr sz="1600" spc="10" dirty="0">
                <a:latin typeface="Meiryo UI"/>
                <a:cs typeface="Meiryo UI"/>
              </a:rPr>
              <a:t>す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5" dirty="0">
                <a:latin typeface="Meiryo UI"/>
                <a:cs typeface="Meiryo UI"/>
              </a:rPr>
              <a:t>こ</a:t>
            </a:r>
            <a:r>
              <a:rPr sz="1600" spc="10" dirty="0">
                <a:latin typeface="Meiryo UI"/>
                <a:cs typeface="Meiryo UI"/>
              </a:rPr>
              <a:t>と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10" dirty="0">
                <a:latin typeface="Meiryo UI"/>
                <a:cs typeface="Meiryo UI"/>
              </a:rPr>
              <a:t>よ</a:t>
            </a:r>
            <a:r>
              <a:rPr sz="1600" spc="10" dirty="0">
                <a:latin typeface="Meiryo UI"/>
                <a:cs typeface="Meiryo UI"/>
              </a:rPr>
              <a:t>り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医</a:t>
            </a:r>
            <a:r>
              <a:rPr sz="1600" spc="-5" dirty="0">
                <a:latin typeface="Meiryo UI"/>
                <a:cs typeface="Meiryo UI"/>
              </a:rPr>
              <a:t>療機</a:t>
            </a:r>
            <a:r>
              <a:rPr sz="1600" spc="5" dirty="0">
                <a:latin typeface="Meiryo UI"/>
                <a:cs typeface="Meiryo UI"/>
              </a:rPr>
              <a:t>関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外</a:t>
            </a:r>
            <a:r>
              <a:rPr sz="1600" spc="5" dirty="0">
                <a:latin typeface="Meiryo UI"/>
                <a:cs typeface="Meiryo UI"/>
              </a:rPr>
              <a:t>国</a:t>
            </a:r>
            <a:r>
              <a:rPr sz="1600" spc="-5" dirty="0">
                <a:latin typeface="Meiryo UI"/>
                <a:cs typeface="Meiryo UI"/>
              </a:rPr>
              <a:t>人患 者受入れ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一助とな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dirty="0">
                <a:latin typeface="Meiryo UI"/>
                <a:cs typeface="Meiryo UI"/>
              </a:rPr>
              <a:t>よ</a:t>
            </a:r>
            <a:r>
              <a:rPr sz="1600" spc="5" dirty="0">
                <a:latin typeface="Meiryo UI"/>
                <a:cs typeface="Meiryo UI"/>
              </a:rPr>
              <a:t>う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10" dirty="0">
                <a:latin typeface="Meiryo UI"/>
                <a:cs typeface="Meiryo UI"/>
              </a:rPr>
              <a:t>す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。</a:t>
            </a:r>
            <a:endParaRPr sz="1600" dirty="0">
              <a:latin typeface="Meiryo UI"/>
              <a:cs typeface="Meiryo UI"/>
            </a:endParaRPr>
          </a:p>
          <a:p>
            <a:pPr>
              <a:lnSpc>
                <a:spcPts val="2500"/>
              </a:lnSpc>
              <a:spcBef>
                <a:spcPts val="10"/>
              </a:spcBef>
            </a:pPr>
            <a:endParaRPr sz="1400" dirty="0">
              <a:latin typeface="Meiryo UI"/>
              <a:cs typeface="Meiryo UI"/>
            </a:endParaRPr>
          </a:p>
          <a:p>
            <a:pPr marL="16510">
              <a:lnSpc>
                <a:spcPct val="100000"/>
              </a:lnSpc>
            </a:pPr>
            <a:r>
              <a:rPr sz="1700" dirty="0">
                <a:latin typeface="HGP創英角ｺﾞｼｯｸUB"/>
                <a:cs typeface="HGP創英角ｺﾞｼｯｸUB"/>
              </a:rPr>
              <a:t>更新内容</a:t>
            </a:r>
          </a:p>
          <a:p>
            <a:pPr marL="59690">
              <a:lnSpc>
                <a:spcPct val="100000"/>
              </a:lnSpc>
              <a:spcBef>
                <a:spcPts val="950"/>
              </a:spcBef>
            </a:pPr>
            <a:r>
              <a:rPr sz="1600" b="1" spc="-5" dirty="0">
                <a:latin typeface="Meiryo UI"/>
                <a:cs typeface="Meiryo UI"/>
              </a:rPr>
              <a:t>〇</a:t>
            </a:r>
            <a:r>
              <a:rPr sz="1600" b="1" spc="-10" dirty="0">
                <a:latin typeface="Meiryo UI"/>
                <a:cs typeface="Meiryo UI"/>
              </a:rPr>
              <a:t>おお</a:t>
            </a:r>
            <a:r>
              <a:rPr sz="1600" b="1" spc="-5" dirty="0">
                <a:latin typeface="Meiryo UI"/>
                <a:cs typeface="Meiryo UI"/>
              </a:rPr>
              <a:t>さ</a:t>
            </a:r>
            <a:r>
              <a:rPr sz="1600" b="1" dirty="0">
                <a:latin typeface="Meiryo UI"/>
                <a:cs typeface="Meiryo UI"/>
              </a:rPr>
              <a:t>か</a:t>
            </a:r>
            <a:r>
              <a:rPr sz="1600" b="1" spc="-5" dirty="0">
                <a:latin typeface="Meiryo UI"/>
                <a:cs typeface="Meiryo UI"/>
              </a:rPr>
              <a:t>メ</a:t>
            </a:r>
            <a:r>
              <a:rPr sz="1600" b="1" spc="-10" dirty="0">
                <a:latin typeface="Meiryo UI"/>
                <a:cs typeface="Meiryo UI"/>
              </a:rPr>
              <a:t>デ</a:t>
            </a:r>
            <a:r>
              <a:rPr sz="1600" b="1" spc="-5" dirty="0">
                <a:latin typeface="Meiryo UI"/>
                <a:cs typeface="Meiryo UI"/>
              </a:rPr>
              <a:t>ィ</a:t>
            </a:r>
            <a:r>
              <a:rPr sz="1600" b="1" spc="-10" dirty="0">
                <a:latin typeface="Meiryo UI"/>
                <a:cs typeface="Meiryo UI"/>
              </a:rPr>
              <a:t>カ</a:t>
            </a:r>
            <a:r>
              <a:rPr sz="1600" b="1" spc="-15" dirty="0">
                <a:latin typeface="Meiryo UI"/>
                <a:cs typeface="Meiryo UI"/>
              </a:rPr>
              <a:t>ル</a:t>
            </a:r>
            <a:r>
              <a:rPr sz="1600" b="1" spc="-10" dirty="0">
                <a:latin typeface="Meiryo UI"/>
                <a:cs typeface="Meiryo UI"/>
              </a:rPr>
              <a:t>ネ</a:t>
            </a:r>
            <a:r>
              <a:rPr sz="1600" b="1" spc="-5" dirty="0">
                <a:latin typeface="Meiryo UI"/>
                <a:cs typeface="Meiryo UI"/>
              </a:rPr>
              <a:t>ット</a:t>
            </a:r>
            <a:r>
              <a:rPr sz="1600" b="1" spc="35" dirty="0">
                <a:latin typeface="Meiryo UI"/>
                <a:cs typeface="Meiryo UI"/>
              </a:rPr>
              <a:t> </a:t>
            </a:r>
            <a:r>
              <a:rPr sz="1600" b="1" spc="-15" dirty="0">
                <a:latin typeface="Meiryo UI"/>
                <a:cs typeface="Meiryo UI"/>
              </a:rPr>
              <a:t>for</a:t>
            </a:r>
            <a:r>
              <a:rPr sz="1600" b="1" spc="15" dirty="0">
                <a:latin typeface="Meiryo UI"/>
                <a:cs typeface="Meiryo UI"/>
              </a:rPr>
              <a:t> </a:t>
            </a:r>
            <a:r>
              <a:rPr sz="1600" b="1" spc="-15" dirty="0">
                <a:latin typeface="Meiryo UI"/>
                <a:cs typeface="Meiryo UI"/>
              </a:rPr>
              <a:t>Foreigners</a:t>
            </a:r>
            <a:endParaRPr sz="1600" dirty="0">
              <a:latin typeface="Meiryo UI"/>
              <a:cs typeface="Meiryo UI"/>
            </a:endParaRPr>
          </a:p>
          <a:p>
            <a:pPr marL="19558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新型コ</a:t>
            </a:r>
            <a:r>
              <a:rPr sz="1600" spc="-10" dirty="0">
                <a:latin typeface="Meiryo UI"/>
                <a:cs typeface="Meiryo UI"/>
              </a:rPr>
              <a:t>ロ</a:t>
            </a:r>
            <a:r>
              <a:rPr sz="1600" dirty="0">
                <a:latin typeface="Meiryo UI"/>
                <a:cs typeface="Meiryo UI"/>
              </a:rPr>
              <a:t>ナ</a:t>
            </a:r>
            <a:r>
              <a:rPr sz="1600" spc="-5" dirty="0">
                <a:latin typeface="Meiryo UI"/>
                <a:cs typeface="Meiryo UI"/>
              </a:rPr>
              <a:t>ウ</a:t>
            </a:r>
            <a:r>
              <a:rPr sz="1600" spc="-10" dirty="0">
                <a:latin typeface="Meiryo UI"/>
                <a:cs typeface="Meiryo UI"/>
              </a:rPr>
              <a:t>イ</a:t>
            </a:r>
            <a:r>
              <a:rPr sz="1600" spc="-5" dirty="0">
                <a:latin typeface="Meiryo UI"/>
                <a:cs typeface="Meiryo UI"/>
              </a:rPr>
              <a:t>ルス感染症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5" dirty="0">
                <a:latin typeface="Meiryo UI"/>
                <a:cs typeface="Meiryo UI"/>
              </a:rPr>
              <a:t>関</a:t>
            </a:r>
            <a:r>
              <a:rPr sz="1600" spc="5" dirty="0">
                <a:latin typeface="Meiryo UI"/>
                <a:cs typeface="Meiryo UI"/>
              </a:rPr>
              <a:t>す</a:t>
            </a:r>
            <a:r>
              <a:rPr sz="160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注意</a:t>
            </a:r>
            <a:r>
              <a:rPr sz="1600" spc="5" dirty="0">
                <a:latin typeface="Meiryo UI"/>
                <a:cs typeface="Meiryo UI"/>
              </a:rPr>
              <a:t>喚</a:t>
            </a:r>
            <a:r>
              <a:rPr sz="1600" spc="-5" dirty="0">
                <a:latin typeface="Meiryo UI"/>
                <a:cs typeface="Meiryo UI"/>
              </a:rPr>
              <a:t>起</a:t>
            </a: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お</a:t>
            </a:r>
            <a:r>
              <a:rPr sz="1600" spc="5" dirty="0">
                <a:latin typeface="Meiryo UI"/>
                <a:cs typeface="Meiryo UI"/>
              </a:rPr>
              <a:t>知</a:t>
            </a:r>
            <a:r>
              <a:rPr sz="1600" spc="-5" dirty="0">
                <a:latin typeface="Meiryo UI"/>
                <a:cs typeface="Meiryo UI"/>
              </a:rPr>
              <a:t>らせ</a:t>
            </a:r>
            <a:endParaRPr sz="1600" dirty="0">
              <a:latin typeface="Meiryo UI"/>
              <a:cs typeface="Meiryo UI"/>
            </a:endParaRPr>
          </a:p>
          <a:p>
            <a:pPr marL="19558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・「</a:t>
            </a:r>
            <a:r>
              <a:rPr sz="1600" spc="-10" dirty="0">
                <a:latin typeface="Meiryo UI"/>
                <a:cs typeface="Meiryo UI"/>
              </a:rPr>
              <a:t>2.</a:t>
            </a:r>
            <a:r>
              <a:rPr sz="1600" spc="-5" dirty="0">
                <a:latin typeface="Meiryo UI"/>
                <a:cs typeface="Meiryo UI"/>
              </a:rPr>
              <a:t>外国人患者受入れ体制実態調</a:t>
            </a:r>
            <a:r>
              <a:rPr sz="1600" spc="5" dirty="0">
                <a:latin typeface="Meiryo UI"/>
                <a:cs typeface="Meiryo UI"/>
              </a:rPr>
              <a:t>査</a:t>
            </a:r>
            <a:r>
              <a:rPr sz="1600" spc="-5" dirty="0">
                <a:latin typeface="Meiryo UI"/>
                <a:cs typeface="Meiryo UI"/>
              </a:rPr>
              <a:t>事業</a:t>
            </a:r>
            <a:r>
              <a:rPr sz="1600" spc="10" dirty="0">
                <a:latin typeface="Meiryo UI"/>
                <a:cs typeface="Meiryo UI"/>
              </a:rPr>
              <a:t>」</a:t>
            </a:r>
            <a:r>
              <a:rPr sz="1600" dirty="0">
                <a:latin typeface="Meiryo UI"/>
                <a:cs typeface="Meiryo UI"/>
              </a:rPr>
              <a:t>に</a:t>
            </a:r>
            <a:r>
              <a:rPr sz="1600" spc="-15" dirty="0">
                <a:latin typeface="Meiryo UI"/>
                <a:cs typeface="Meiryo UI"/>
              </a:rPr>
              <a:t>て</a:t>
            </a:r>
            <a:r>
              <a:rPr sz="1600" spc="5" dirty="0">
                <a:latin typeface="Meiryo UI"/>
                <a:cs typeface="Meiryo UI"/>
              </a:rPr>
              <a:t>調</a:t>
            </a:r>
            <a:r>
              <a:rPr sz="1600" spc="-5" dirty="0">
                <a:latin typeface="Meiryo UI"/>
                <a:cs typeface="Meiryo UI"/>
              </a:rPr>
              <a:t>査</a:t>
            </a:r>
            <a:r>
              <a:rPr sz="1600" spc="5" dirty="0">
                <a:latin typeface="Meiryo UI"/>
                <a:cs typeface="Meiryo UI"/>
              </a:rPr>
              <a:t>し</a:t>
            </a:r>
            <a:r>
              <a:rPr sz="1600" dirty="0">
                <a:latin typeface="Meiryo UI"/>
                <a:cs typeface="Meiryo UI"/>
              </a:rPr>
              <a:t>た</a:t>
            </a:r>
            <a:r>
              <a:rPr sz="1600" spc="-5" dirty="0">
                <a:latin typeface="Meiryo UI"/>
                <a:cs typeface="Meiryo UI"/>
              </a:rPr>
              <a:t>内</a:t>
            </a:r>
            <a:r>
              <a:rPr sz="1600" spc="5" dirty="0">
                <a:latin typeface="Meiryo UI"/>
                <a:cs typeface="Meiryo UI"/>
              </a:rPr>
              <a:t>容</a:t>
            </a:r>
            <a:r>
              <a:rPr sz="1600" spc="-5" dirty="0">
                <a:latin typeface="Meiryo UI"/>
                <a:cs typeface="Meiryo UI"/>
              </a:rPr>
              <a:t>の掲載</a:t>
            </a:r>
            <a:endParaRPr sz="1600" dirty="0">
              <a:latin typeface="Meiryo UI"/>
              <a:cs typeface="Meiryo UI"/>
            </a:endParaRPr>
          </a:p>
          <a:p>
            <a:pPr marL="19558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更新</a:t>
            </a:r>
            <a:r>
              <a:rPr sz="1600" spc="-10" dirty="0">
                <a:latin typeface="Meiryo UI"/>
                <a:cs typeface="Meiryo UI"/>
              </a:rPr>
              <a:t>し</a:t>
            </a:r>
            <a:r>
              <a:rPr sz="1600" spc="-15" dirty="0">
                <a:latin typeface="Meiryo UI"/>
                <a:cs typeface="Meiryo UI"/>
              </a:rPr>
              <a:t>た</a:t>
            </a:r>
            <a:r>
              <a:rPr sz="1600" spc="-5" dirty="0">
                <a:latin typeface="Meiryo UI"/>
                <a:cs typeface="Meiryo UI"/>
              </a:rPr>
              <a:t>内容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多言語化</a:t>
            </a:r>
            <a:endParaRPr sz="1600" dirty="0">
              <a:latin typeface="Meiryo UI"/>
              <a:cs typeface="Meiryo UI"/>
            </a:endParaRPr>
          </a:p>
          <a:p>
            <a:pPr marL="59690">
              <a:lnSpc>
                <a:spcPct val="100000"/>
              </a:lnSpc>
            </a:pPr>
            <a:r>
              <a:rPr sz="1600" b="1" spc="-5" dirty="0">
                <a:latin typeface="Meiryo UI"/>
                <a:cs typeface="Meiryo UI"/>
              </a:rPr>
              <a:t>〇医療機関向け情報サ</a:t>
            </a:r>
            <a:r>
              <a:rPr sz="1600" b="1" spc="-10" dirty="0">
                <a:latin typeface="Meiryo UI"/>
                <a:cs typeface="Meiryo UI"/>
              </a:rPr>
              <a:t>イト</a:t>
            </a:r>
            <a:r>
              <a:rPr sz="1600" b="1" dirty="0">
                <a:latin typeface="Meiryo UI"/>
                <a:cs typeface="Meiryo UI"/>
              </a:rPr>
              <a:t>「</a:t>
            </a:r>
            <a:r>
              <a:rPr sz="1600" b="1" spc="-10" dirty="0">
                <a:latin typeface="Meiryo UI"/>
                <a:cs typeface="Meiryo UI"/>
              </a:rPr>
              <a:t>おお</a:t>
            </a:r>
            <a:r>
              <a:rPr sz="1600" b="1" spc="-5" dirty="0">
                <a:latin typeface="Meiryo UI"/>
                <a:cs typeface="Meiryo UI"/>
              </a:rPr>
              <a:t>さ</a:t>
            </a:r>
            <a:r>
              <a:rPr sz="1600" b="1" dirty="0">
                <a:latin typeface="Meiryo UI"/>
                <a:cs typeface="Meiryo UI"/>
              </a:rPr>
              <a:t>か</a:t>
            </a:r>
            <a:r>
              <a:rPr sz="1600" b="1" spc="-5" dirty="0">
                <a:latin typeface="Meiryo UI"/>
                <a:cs typeface="Meiryo UI"/>
              </a:rPr>
              <a:t>メ</a:t>
            </a:r>
            <a:r>
              <a:rPr sz="1600" b="1" spc="-10" dirty="0">
                <a:latin typeface="Meiryo UI"/>
                <a:cs typeface="Meiryo UI"/>
              </a:rPr>
              <a:t>デ</a:t>
            </a:r>
            <a:r>
              <a:rPr sz="1600" b="1" dirty="0">
                <a:latin typeface="Meiryo UI"/>
                <a:cs typeface="Meiryo UI"/>
              </a:rPr>
              <a:t>ィカ</a:t>
            </a:r>
            <a:r>
              <a:rPr sz="1600" b="1" spc="-15" dirty="0">
                <a:latin typeface="Meiryo UI"/>
                <a:cs typeface="Meiryo UI"/>
              </a:rPr>
              <a:t>ル</a:t>
            </a:r>
            <a:r>
              <a:rPr sz="1600" b="1" spc="5" dirty="0">
                <a:latin typeface="Meiryo UI"/>
                <a:cs typeface="Meiryo UI"/>
              </a:rPr>
              <a:t>ネ</a:t>
            </a:r>
            <a:r>
              <a:rPr sz="1600" b="1" spc="-5" dirty="0">
                <a:latin typeface="Meiryo UI"/>
                <a:cs typeface="Meiryo UI"/>
              </a:rPr>
              <a:t>ッ</a:t>
            </a:r>
            <a:r>
              <a:rPr sz="1600" b="1" spc="-10" dirty="0">
                <a:latin typeface="Meiryo UI"/>
                <a:cs typeface="Meiryo UI"/>
              </a:rPr>
              <a:t>ト</a:t>
            </a:r>
            <a:r>
              <a:rPr sz="1600" b="1" spc="-5" dirty="0">
                <a:latin typeface="Meiryo UI"/>
                <a:cs typeface="Meiryo UI"/>
              </a:rPr>
              <a:t>」</a:t>
            </a:r>
            <a:endParaRPr sz="1600" dirty="0">
              <a:latin typeface="Meiryo UI"/>
              <a:cs typeface="Meiryo UI"/>
            </a:endParaRPr>
          </a:p>
          <a:p>
            <a:pPr marL="329565" marR="205104" indent="-134620">
              <a:lnSpc>
                <a:spcPct val="100000"/>
              </a:lnSpc>
            </a:pPr>
            <a:r>
              <a:rPr sz="1600" dirty="0">
                <a:latin typeface="Meiryo UI"/>
                <a:cs typeface="Meiryo UI"/>
              </a:rPr>
              <a:t>・</a:t>
            </a:r>
            <a:r>
              <a:rPr sz="1600" spc="-5" dirty="0">
                <a:latin typeface="Meiryo UI"/>
                <a:cs typeface="Meiryo UI"/>
              </a:rPr>
              <a:t>府や国等</a:t>
            </a:r>
            <a:r>
              <a:rPr sz="1600" dirty="0">
                <a:latin typeface="Meiryo UI"/>
                <a:cs typeface="Meiryo UI"/>
              </a:rPr>
              <a:t>が</a:t>
            </a:r>
            <a:r>
              <a:rPr sz="1600" spc="-5" dirty="0">
                <a:latin typeface="Meiryo UI"/>
                <a:cs typeface="Meiryo UI"/>
              </a:rPr>
              <a:t>実施す</a:t>
            </a:r>
            <a:r>
              <a:rPr sz="1600" spc="-10" dirty="0">
                <a:latin typeface="Meiryo UI"/>
                <a:cs typeface="Meiryo UI"/>
              </a:rPr>
              <a:t>る</a:t>
            </a:r>
            <a:r>
              <a:rPr sz="1600" spc="-5" dirty="0">
                <a:latin typeface="Meiryo UI"/>
                <a:cs typeface="Meiryo UI"/>
              </a:rPr>
              <a:t>各種支援</a:t>
            </a:r>
            <a:r>
              <a:rPr sz="1600" spc="5" dirty="0">
                <a:latin typeface="Meiryo UI"/>
                <a:cs typeface="Meiryo UI"/>
              </a:rPr>
              <a:t>メ</a:t>
            </a:r>
            <a:r>
              <a:rPr sz="1600" dirty="0">
                <a:latin typeface="Meiryo UI"/>
                <a:cs typeface="Meiryo UI"/>
              </a:rPr>
              <a:t>ニ</a:t>
            </a:r>
            <a:r>
              <a:rPr sz="1600" spc="-5" dirty="0">
                <a:latin typeface="Meiryo UI"/>
                <a:cs typeface="Meiryo UI"/>
              </a:rPr>
              <a:t>ュ</a:t>
            </a:r>
            <a:r>
              <a:rPr sz="1600" spc="10" dirty="0">
                <a:latin typeface="Meiryo UI"/>
                <a:cs typeface="Meiryo UI"/>
              </a:rPr>
              <a:t>ー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5" dirty="0">
                <a:latin typeface="Meiryo UI"/>
                <a:cs typeface="Meiryo UI"/>
              </a:rPr>
              <a:t>外</a:t>
            </a:r>
            <a:r>
              <a:rPr sz="1600" spc="-5" dirty="0">
                <a:latin typeface="Meiryo UI"/>
                <a:cs typeface="Meiryo UI"/>
              </a:rPr>
              <a:t>国人</a:t>
            </a:r>
            <a:r>
              <a:rPr sz="1600" spc="5" dirty="0">
                <a:latin typeface="Meiryo UI"/>
                <a:cs typeface="Meiryo UI"/>
              </a:rPr>
              <a:t>患</a:t>
            </a:r>
            <a:r>
              <a:rPr sz="1600" spc="-5" dirty="0">
                <a:latin typeface="Meiryo UI"/>
                <a:cs typeface="Meiryo UI"/>
              </a:rPr>
              <a:t>者対</a:t>
            </a:r>
            <a:r>
              <a:rPr sz="1600" spc="5" dirty="0">
                <a:latin typeface="Meiryo UI"/>
                <a:cs typeface="Meiryo UI"/>
              </a:rPr>
              <a:t>応</a:t>
            </a:r>
            <a:r>
              <a:rPr sz="1600" dirty="0">
                <a:latin typeface="Meiryo UI"/>
                <a:cs typeface="Meiryo UI"/>
              </a:rPr>
              <a:t>マニ</a:t>
            </a:r>
            <a:r>
              <a:rPr sz="1600" spc="5" dirty="0">
                <a:latin typeface="Meiryo UI"/>
                <a:cs typeface="Meiryo UI"/>
              </a:rPr>
              <a:t>ュ</a:t>
            </a:r>
            <a:r>
              <a:rPr sz="1600" spc="-10" dirty="0">
                <a:latin typeface="Meiryo UI"/>
                <a:cs typeface="Meiryo UI"/>
              </a:rPr>
              <a:t>ア</a:t>
            </a:r>
            <a:r>
              <a:rPr sz="1600" spc="10" dirty="0">
                <a:latin typeface="Meiryo UI"/>
                <a:cs typeface="Meiryo UI"/>
              </a:rPr>
              <a:t>ル</a:t>
            </a:r>
            <a:r>
              <a:rPr sz="1600" spc="-10" dirty="0">
                <a:latin typeface="Meiryo UI"/>
                <a:cs typeface="Meiryo UI"/>
              </a:rPr>
              <a:t>、</a:t>
            </a:r>
            <a:r>
              <a:rPr sz="1600" spc="-5" dirty="0">
                <a:latin typeface="Meiryo UI"/>
                <a:cs typeface="Meiryo UI"/>
              </a:rPr>
              <a:t>多</a:t>
            </a:r>
            <a:r>
              <a:rPr sz="1600" spc="5" dirty="0">
                <a:latin typeface="Meiryo UI"/>
                <a:cs typeface="Meiryo UI"/>
              </a:rPr>
              <a:t>言</a:t>
            </a:r>
            <a:r>
              <a:rPr sz="1600" spc="-5" dirty="0">
                <a:latin typeface="Meiryo UI"/>
                <a:cs typeface="Meiryo UI"/>
              </a:rPr>
              <a:t>語問</a:t>
            </a:r>
            <a:r>
              <a:rPr sz="1600" spc="5" dirty="0">
                <a:latin typeface="Meiryo UI"/>
                <a:cs typeface="Meiryo UI"/>
              </a:rPr>
              <a:t>診</a:t>
            </a:r>
            <a:r>
              <a:rPr sz="1600" spc="-5" dirty="0">
                <a:latin typeface="Meiryo UI"/>
                <a:cs typeface="Meiryo UI"/>
              </a:rPr>
              <a:t>票</a:t>
            </a:r>
            <a:r>
              <a:rPr sz="1600" spc="5" dirty="0">
                <a:latin typeface="Meiryo UI"/>
                <a:cs typeface="Meiryo UI"/>
              </a:rPr>
              <a:t>等</a:t>
            </a:r>
            <a:r>
              <a:rPr sz="1600" dirty="0">
                <a:latin typeface="Meiryo UI"/>
                <a:cs typeface="Meiryo UI"/>
              </a:rPr>
              <a:t>の</a:t>
            </a:r>
            <a:r>
              <a:rPr sz="1600" spc="-5" dirty="0">
                <a:latin typeface="Meiryo UI"/>
                <a:cs typeface="Meiryo UI"/>
              </a:rPr>
              <a:t>役</a:t>
            </a:r>
            <a:r>
              <a:rPr sz="1600" spc="5" dirty="0">
                <a:latin typeface="Meiryo UI"/>
                <a:cs typeface="Meiryo UI"/>
              </a:rPr>
              <a:t>立</a:t>
            </a:r>
            <a:r>
              <a:rPr sz="1600" dirty="0">
                <a:latin typeface="Meiryo UI"/>
                <a:cs typeface="Meiryo UI"/>
              </a:rPr>
              <a:t>つ</a:t>
            </a:r>
            <a:r>
              <a:rPr sz="1600" spc="-5" dirty="0">
                <a:latin typeface="Meiryo UI"/>
                <a:cs typeface="Meiryo UI"/>
              </a:rPr>
              <a:t>情報の 時点更新</a:t>
            </a:r>
            <a:endParaRPr sz="1600" dirty="0">
              <a:latin typeface="Meiryo UI"/>
              <a:cs typeface="Meiryo UI"/>
            </a:endParaRPr>
          </a:p>
          <a:p>
            <a:pPr>
              <a:lnSpc>
                <a:spcPts val="2200"/>
              </a:lnSpc>
              <a:spcBef>
                <a:spcPts val="40"/>
              </a:spcBef>
            </a:pPr>
            <a:endParaRPr sz="1450" dirty="0">
              <a:latin typeface="Meiryo UI"/>
              <a:cs typeface="Meiryo UI"/>
            </a:endParaRPr>
          </a:p>
          <a:p>
            <a:pPr marL="83185">
              <a:lnSpc>
                <a:spcPct val="100000"/>
              </a:lnSpc>
            </a:pPr>
            <a:r>
              <a:rPr sz="1600" spc="-5" dirty="0">
                <a:latin typeface="Meiryo UI"/>
                <a:cs typeface="Meiryo UI"/>
              </a:rPr>
              <a:t>■参考～</a:t>
            </a:r>
            <a:r>
              <a:rPr sz="1600" spc="-5" dirty="0" smtClean="0">
                <a:latin typeface="Meiryo UI"/>
                <a:cs typeface="Meiryo UI"/>
              </a:rPr>
              <a:t>令和</a:t>
            </a:r>
            <a:r>
              <a:rPr lang="en-US" sz="1600" spc="-5" dirty="0" smtClean="0">
                <a:latin typeface="Meiryo UI"/>
                <a:cs typeface="Meiryo UI"/>
              </a:rPr>
              <a:t>4</a:t>
            </a:r>
            <a:r>
              <a:rPr sz="1600" spc="-5" dirty="0" smtClean="0">
                <a:latin typeface="Meiryo UI"/>
                <a:cs typeface="Meiryo UI"/>
              </a:rPr>
              <a:t>年度</a:t>
            </a:r>
            <a:r>
              <a:rPr sz="1600" spc="-10" dirty="0" smtClean="0">
                <a:latin typeface="Meiryo UI"/>
                <a:cs typeface="Meiryo UI"/>
              </a:rPr>
              <a:t>ア</a:t>
            </a:r>
            <a:r>
              <a:rPr sz="1600" spc="-5" dirty="0" smtClean="0">
                <a:latin typeface="Meiryo UI"/>
                <a:cs typeface="Meiryo UI"/>
              </a:rPr>
              <a:t>ク</a:t>
            </a:r>
            <a:r>
              <a:rPr sz="1600" dirty="0" smtClean="0">
                <a:latin typeface="Meiryo UI"/>
                <a:cs typeface="Meiryo UI"/>
              </a:rPr>
              <a:t>セ</a:t>
            </a:r>
            <a:r>
              <a:rPr sz="1600" spc="5" dirty="0" smtClean="0">
                <a:latin typeface="Meiryo UI"/>
                <a:cs typeface="Meiryo UI"/>
              </a:rPr>
              <a:t>ス</a:t>
            </a:r>
            <a:r>
              <a:rPr sz="1600" spc="-5" dirty="0" smtClean="0">
                <a:latin typeface="Meiryo UI"/>
                <a:cs typeface="Meiryo UI"/>
              </a:rPr>
              <a:t>数</a:t>
            </a:r>
            <a:r>
              <a:rPr sz="1600" spc="-5" dirty="0">
                <a:latin typeface="Meiryo UI"/>
                <a:cs typeface="Meiryo UI"/>
              </a:rPr>
              <a:t>（</a:t>
            </a:r>
            <a:r>
              <a:rPr sz="1600" spc="5" dirty="0" smtClean="0">
                <a:latin typeface="Meiryo UI"/>
                <a:cs typeface="Meiryo UI"/>
              </a:rPr>
              <a:t>令</a:t>
            </a:r>
            <a:r>
              <a:rPr sz="1600" spc="-5" dirty="0" smtClean="0">
                <a:latin typeface="Meiryo UI"/>
                <a:cs typeface="Meiryo UI"/>
              </a:rPr>
              <a:t>和</a:t>
            </a:r>
            <a:r>
              <a:rPr lang="en-US" sz="1600" spc="-5" dirty="0" smtClean="0">
                <a:latin typeface="Meiryo UI"/>
                <a:cs typeface="Meiryo UI"/>
              </a:rPr>
              <a:t>5</a:t>
            </a:r>
            <a:r>
              <a:rPr sz="1600" spc="5" dirty="0" smtClean="0">
                <a:latin typeface="Meiryo UI"/>
                <a:cs typeface="Meiryo UI"/>
              </a:rPr>
              <a:t>年</a:t>
            </a:r>
            <a:r>
              <a:rPr lang="en-US" sz="1600" spc="5" dirty="0" smtClean="0">
                <a:latin typeface="Meiryo UI"/>
                <a:cs typeface="Meiryo UI"/>
              </a:rPr>
              <a:t>2</a:t>
            </a:r>
            <a:r>
              <a:rPr sz="1600" spc="-5" dirty="0" smtClean="0">
                <a:latin typeface="Meiryo UI"/>
                <a:cs typeface="Meiryo UI"/>
              </a:rPr>
              <a:t>月</a:t>
            </a:r>
            <a:r>
              <a:rPr sz="1600" spc="5" dirty="0" smtClean="0">
                <a:latin typeface="Meiryo UI"/>
                <a:cs typeface="Meiryo UI"/>
              </a:rPr>
              <a:t>末</a:t>
            </a:r>
            <a:r>
              <a:rPr sz="1600" dirty="0" smtClean="0">
                <a:latin typeface="Meiryo UI"/>
                <a:cs typeface="Meiryo UI"/>
              </a:rPr>
              <a:t>まで</a:t>
            </a:r>
            <a:r>
              <a:rPr sz="1600" spc="-5" dirty="0">
                <a:latin typeface="Meiryo UI"/>
                <a:cs typeface="Meiryo UI"/>
              </a:rPr>
              <a:t>）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6596" y="5440679"/>
            <a:ext cx="4494275" cy="1243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316" y="5562600"/>
            <a:ext cx="139407" cy="10469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5743" y="6553365"/>
            <a:ext cx="89115" cy="562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840" y="5468111"/>
            <a:ext cx="4399787" cy="11490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840" y="5468114"/>
            <a:ext cx="4399915" cy="1149350"/>
          </a:xfrm>
          <a:custGeom>
            <a:avLst/>
            <a:gdLst/>
            <a:ahLst/>
            <a:cxnLst/>
            <a:rect l="l" t="t" r="r" b="b"/>
            <a:pathLst>
              <a:path w="4399915" h="1149350">
                <a:moveTo>
                  <a:pt x="0" y="191515"/>
                </a:moveTo>
                <a:lnTo>
                  <a:pt x="5058" y="147600"/>
                </a:lnTo>
                <a:lnTo>
                  <a:pt x="19466" y="107289"/>
                </a:lnTo>
                <a:lnTo>
                  <a:pt x="42075" y="71729"/>
                </a:lnTo>
                <a:lnTo>
                  <a:pt x="71734" y="42071"/>
                </a:lnTo>
                <a:lnTo>
                  <a:pt x="107294" y="19464"/>
                </a:lnTo>
                <a:lnTo>
                  <a:pt x="147604" y="5057"/>
                </a:lnTo>
                <a:lnTo>
                  <a:pt x="191516" y="0"/>
                </a:lnTo>
                <a:lnTo>
                  <a:pt x="4208272" y="0"/>
                </a:lnTo>
                <a:lnTo>
                  <a:pt x="4252183" y="5057"/>
                </a:lnTo>
                <a:lnTo>
                  <a:pt x="4292493" y="19464"/>
                </a:lnTo>
                <a:lnTo>
                  <a:pt x="4328053" y="42071"/>
                </a:lnTo>
                <a:lnTo>
                  <a:pt x="4357712" y="71729"/>
                </a:lnTo>
                <a:lnTo>
                  <a:pt x="4380321" y="107289"/>
                </a:lnTo>
                <a:lnTo>
                  <a:pt x="4394729" y="147600"/>
                </a:lnTo>
                <a:lnTo>
                  <a:pt x="4399788" y="191515"/>
                </a:lnTo>
                <a:lnTo>
                  <a:pt x="4399788" y="957579"/>
                </a:lnTo>
                <a:lnTo>
                  <a:pt x="4394729" y="1001491"/>
                </a:lnTo>
                <a:lnTo>
                  <a:pt x="4380321" y="1041801"/>
                </a:lnTo>
                <a:lnTo>
                  <a:pt x="4357712" y="1077361"/>
                </a:lnTo>
                <a:lnTo>
                  <a:pt x="4328053" y="1107020"/>
                </a:lnTo>
                <a:lnTo>
                  <a:pt x="4292493" y="1129629"/>
                </a:lnTo>
                <a:lnTo>
                  <a:pt x="4252183" y="1144037"/>
                </a:lnTo>
                <a:lnTo>
                  <a:pt x="4208272" y="1149095"/>
                </a:lnTo>
                <a:lnTo>
                  <a:pt x="191516" y="1149095"/>
                </a:lnTo>
                <a:lnTo>
                  <a:pt x="147604" y="1144037"/>
                </a:lnTo>
                <a:lnTo>
                  <a:pt x="107294" y="1129629"/>
                </a:lnTo>
                <a:lnTo>
                  <a:pt x="71734" y="1107020"/>
                </a:lnTo>
                <a:lnTo>
                  <a:pt x="42075" y="1077361"/>
                </a:lnTo>
                <a:lnTo>
                  <a:pt x="19466" y="1041801"/>
                </a:lnTo>
                <a:lnTo>
                  <a:pt x="5058" y="1001491"/>
                </a:lnTo>
                <a:lnTo>
                  <a:pt x="0" y="957579"/>
                </a:lnTo>
                <a:lnTo>
                  <a:pt x="0" y="191515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8222" y="5626020"/>
            <a:ext cx="4086860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eiryo UI"/>
                <a:cs typeface="Meiryo UI"/>
              </a:rPr>
              <a:t>〇</a:t>
            </a:r>
            <a:r>
              <a:rPr sz="1400" spc="5" dirty="0">
                <a:latin typeface="Meiryo UI"/>
                <a:cs typeface="Meiryo UI"/>
              </a:rPr>
              <a:t>おお</a:t>
            </a:r>
            <a:r>
              <a:rPr sz="1400" spc="-15" dirty="0">
                <a:latin typeface="Meiryo UI"/>
                <a:cs typeface="Meiryo UI"/>
              </a:rPr>
              <a:t>さ</a:t>
            </a:r>
            <a:r>
              <a:rPr sz="1400" spc="-5" dirty="0">
                <a:latin typeface="Meiryo UI"/>
                <a:cs typeface="Meiryo UI"/>
              </a:rPr>
              <a:t>か</a:t>
            </a:r>
            <a:r>
              <a:rPr sz="1400" spc="-15" dirty="0">
                <a:latin typeface="Meiryo UI"/>
                <a:cs typeface="Meiryo UI"/>
              </a:rPr>
              <a:t>メ</a:t>
            </a:r>
            <a:r>
              <a:rPr sz="1400" spc="-10" dirty="0">
                <a:latin typeface="Meiryo UI"/>
                <a:cs typeface="Meiryo UI"/>
              </a:rPr>
              <a:t>デ</a:t>
            </a:r>
            <a:r>
              <a:rPr sz="1400" spc="-5" dirty="0">
                <a:latin typeface="Meiryo UI"/>
                <a:cs typeface="Meiryo UI"/>
              </a:rPr>
              <a:t>ィ</a:t>
            </a:r>
            <a:r>
              <a:rPr sz="1400" spc="-10" dirty="0">
                <a:latin typeface="Meiryo UI"/>
                <a:cs typeface="Meiryo UI"/>
              </a:rPr>
              <a:t>カルネ</a:t>
            </a:r>
            <a:r>
              <a:rPr sz="1400" dirty="0">
                <a:latin typeface="Meiryo UI"/>
                <a:cs typeface="Meiryo UI"/>
              </a:rPr>
              <a:t>ット</a:t>
            </a:r>
            <a:r>
              <a:rPr sz="1400" spc="-60" dirty="0">
                <a:latin typeface="Meiryo UI"/>
                <a:cs typeface="Meiryo UI"/>
              </a:rPr>
              <a:t> </a:t>
            </a:r>
            <a:r>
              <a:rPr sz="1400" spc="-5" dirty="0">
                <a:latin typeface="Meiryo UI"/>
                <a:cs typeface="Meiryo UI"/>
              </a:rPr>
              <a:t>for</a:t>
            </a:r>
            <a:r>
              <a:rPr sz="1400" spc="10" dirty="0">
                <a:latin typeface="Meiryo UI"/>
                <a:cs typeface="Meiryo UI"/>
              </a:rPr>
              <a:t> </a:t>
            </a:r>
            <a:r>
              <a:rPr sz="1400" spc="-5" dirty="0">
                <a:latin typeface="Meiryo UI"/>
                <a:cs typeface="Meiryo UI"/>
              </a:rPr>
              <a:t>Foreigners</a:t>
            </a:r>
            <a:endParaRPr sz="1400" dirty="0">
              <a:latin typeface="Meiryo UI"/>
              <a:cs typeface="Meiryo UI"/>
            </a:endParaRPr>
          </a:p>
          <a:p>
            <a:pPr marL="12192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Meiryo UI"/>
                <a:cs typeface="Meiryo UI"/>
              </a:rPr>
              <a:t>・総</a:t>
            </a:r>
            <a:r>
              <a:rPr sz="1300" spc="-10" dirty="0">
                <a:latin typeface="Meiryo UI"/>
                <a:cs typeface="Meiryo UI"/>
              </a:rPr>
              <a:t>ペー</a:t>
            </a:r>
            <a:r>
              <a:rPr sz="1300" spc="-5" dirty="0">
                <a:latin typeface="Meiryo UI"/>
                <a:cs typeface="Meiryo UI"/>
              </a:rPr>
              <a:t>ジ</a:t>
            </a:r>
            <a:r>
              <a:rPr sz="1300" spc="-10" dirty="0">
                <a:latin typeface="Meiryo UI"/>
                <a:cs typeface="Meiryo UI"/>
              </a:rPr>
              <a:t>ビュー</a:t>
            </a:r>
            <a:r>
              <a:rPr sz="1300" spc="-5" dirty="0">
                <a:latin typeface="Meiryo UI"/>
                <a:cs typeface="Meiryo UI"/>
              </a:rPr>
              <a:t>数</a:t>
            </a:r>
            <a:r>
              <a:rPr sz="1300" dirty="0" smtClean="0">
                <a:latin typeface="Meiryo UI"/>
                <a:cs typeface="Meiryo UI"/>
              </a:rPr>
              <a:t>：</a:t>
            </a:r>
            <a:r>
              <a:rPr lang="en-US" sz="1300" dirty="0" smtClean="0">
                <a:latin typeface="Meiryo UI"/>
                <a:cs typeface="Meiryo UI"/>
              </a:rPr>
              <a:t>34</a:t>
            </a:r>
            <a:r>
              <a:rPr sz="1300" dirty="0" smtClean="0">
                <a:latin typeface="Meiryo UI"/>
                <a:cs typeface="Meiryo UI"/>
              </a:rPr>
              <a:t>,</a:t>
            </a:r>
            <a:r>
              <a:rPr lang="en-US" sz="1300" dirty="0" smtClean="0">
                <a:latin typeface="Meiryo UI"/>
                <a:cs typeface="Meiryo UI"/>
              </a:rPr>
              <a:t>366</a:t>
            </a:r>
            <a:r>
              <a:rPr sz="1300" spc="-15" dirty="0" smtClean="0">
                <a:latin typeface="Meiryo UI"/>
                <a:cs typeface="Meiryo UI"/>
              </a:rPr>
              <a:t>ア</a:t>
            </a:r>
            <a:r>
              <a:rPr sz="1300" spc="-5" dirty="0" smtClean="0">
                <a:latin typeface="Meiryo UI"/>
                <a:cs typeface="Meiryo UI"/>
              </a:rPr>
              <a:t>ク</a:t>
            </a:r>
            <a:r>
              <a:rPr sz="1300" spc="-10" dirty="0" smtClean="0">
                <a:latin typeface="Meiryo UI"/>
                <a:cs typeface="Meiryo UI"/>
              </a:rPr>
              <a:t>セ</a:t>
            </a:r>
            <a:r>
              <a:rPr sz="1300" spc="-5" dirty="0" smtClean="0">
                <a:latin typeface="Meiryo UI"/>
                <a:cs typeface="Meiryo UI"/>
              </a:rPr>
              <a:t>ス</a:t>
            </a:r>
            <a:endParaRPr sz="1300" dirty="0">
              <a:latin typeface="Meiryo UI"/>
              <a:cs typeface="Meiryo UI"/>
            </a:endParaRPr>
          </a:p>
          <a:p>
            <a:pPr marL="231775" marR="5080" indent="-109855">
              <a:lnSpc>
                <a:spcPct val="100000"/>
              </a:lnSpc>
            </a:pPr>
            <a:r>
              <a:rPr sz="1300" spc="-5" dirty="0">
                <a:latin typeface="Meiryo UI"/>
                <a:cs typeface="Meiryo UI"/>
              </a:rPr>
              <a:t>・「休⽇夜間診療所一覧」、「大阪府内保</a:t>
            </a:r>
            <a:r>
              <a:rPr sz="1300" spc="5" dirty="0">
                <a:latin typeface="Meiryo UI"/>
                <a:cs typeface="Meiryo UI"/>
              </a:rPr>
              <a:t>健</a:t>
            </a:r>
            <a:r>
              <a:rPr sz="1300" spc="-5" dirty="0">
                <a:latin typeface="Meiryo UI"/>
                <a:cs typeface="Meiryo UI"/>
              </a:rPr>
              <a:t>所等</a:t>
            </a:r>
            <a:r>
              <a:rPr sz="1300" spc="5" dirty="0">
                <a:latin typeface="Meiryo UI"/>
                <a:cs typeface="Meiryo UI"/>
              </a:rPr>
              <a:t>一</a:t>
            </a:r>
            <a:r>
              <a:rPr sz="1300" spc="-5" dirty="0">
                <a:latin typeface="Meiryo UI"/>
                <a:cs typeface="Meiryo UI"/>
              </a:rPr>
              <a:t>覧」</a:t>
            </a:r>
            <a:r>
              <a:rPr sz="1300" spc="5" dirty="0">
                <a:latin typeface="Meiryo UI"/>
                <a:cs typeface="Meiryo UI"/>
              </a:rPr>
              <a:t>の</a:t>
            </a:r>
            <a:r>
              <a:rPr sz="1300" spc="-5" dirty="0">
                <a:latin typeface="Meiryo UI"/>
                <a:cs typeface="Meiryo UI"/>
              </a:rPr>
              <a:t>順 </a:t>
            </a:r>
            <a:r>
              <a:rPr sz="1300" spc="-10" dirty="0">
                <a:latin typeface="Meiryo UI"/>
                <a:cs typeface="Meiryo UI"/>
              </a:rPr>
              <a:t>で</a:t>
            </a:r>
            <a:r>
              <a:rPr sz="1300" spc="-5" dirty="0">
                <a:latin typeface="Meiryo UI"/>
                <a:cs typeface="Meiryo UI"/>
              </a:rPr>
              <a:t>閲覧</a:t>
            </a:r>
            <a:r>
              <a:rPr sz="1300" spc="-10" dirty="0">
                <a:latin typeface="Meiryo UI"/>
                <a:cs typeface="Meiryo UI"/>
              </a:rPr>
              <a:t>が</a:t>
            </a:r>
            <a:r>
              <a:rPr sz="1300" spc="-5" dirty="0">
                <a:latin typeface="Meiryo UI"/>
                <a:cs typeface="Meiryo UI"/>
              </a:rPr>
              <a:t>多い</a:t>
            </a:r>
            <a:endParaRPr sz="1300" dirty="0">
              <a:latin typeface="Meiryo UI"/>
              <a:cs typeface="Meiryo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27447" y="5440679"/>
            <a:ext cx="4212335" cy="12435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3168" y="5562600"/>
            <a:ext cx="139407" cy="10469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54656" y="6597433"/>
            <a:ext cx="31203" cy="121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74691" y="5468111"/>
            <a:ext cx="4117847" cy="11490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74691" y="5468114"/>
            <a:ext cx="4117975" cy="1149350"/>
          </a:xfrm>
          <a:custGeom>
            <a:avLst/>
            <a:gdLst/>
            <a:ahLst/>
            <a:cxnLst/>
            <a:rect l="l" t="t" r="r" b="b"/>
            <a:pathLst>
              <a:path w="4117975" h="1149350">
                <a:moveTo>
                  <a:pt x="0" y="191515"/>
                </a:moveTo>
                <a:lnTo>
                  <a:pt x="5058" y="147600"/>
                </a:lnTo>
                <a:lnTo>
                  <a:pt x="19466" y="107289"/>
                </a:lnTo>
                <a:lnTo>
                  <a:pt x="42075" y="71729"/>
                </a:lnTo>
                <a:lnTo>
                  <a:pt x="71734" y="42071"/>
                </a:lnTo>
                <a:lnTo>
                  <a:pt x="107294" y="19464"/>
                </a:lnTo>
                <a:lnTo>
                  <a:pt x="147604" y="5057"/>
                </a:lnTo>
                <a:lnTo>
                  <a:pt x="191516" y="0"/>
                </a:lnTo>
                <a:lnTo>
                  <a:pt x="3926332" y="0"/>
                </a:lnTo>
                <a:lnTo>
                  <a:pt x="3970243" y="5057"/>
                </a:lnTo>
                <a:lnTo>
                  <a:pt x="4010553" y="19464"/>
                </a:lnTo>
                <a:lnTo>
                  <a:pt x="4046113" y="42071"/>
                </a:lnTo>
                <a:lnTo>
                  <a:pt x="4075772" y="71729"/>
                </a:lnTo>
                <a:lnTo>
                  <a:pt x="4098381" y="107289"/>
                </a:lnTo>
                <a:lnTo>
                  <a:pt x="4112789" y="147600"/>
                </a:lnTo>
                <a:lnTo>
                  <a:pt x="4117848" y="191515"/>
                </a:lnTo>
                <a:lnTo>
                  <a:pt x="4117848" y="957579"/>
                </a:lnTo>
                <a:lnTo>
                  <a:pt x="4112789" y="1001491"/>
                </a:lnTo>
                <a:lnTo>
                  <a:pt x="4098381" y="1041801"/>
                </a:lnTo>
                <a:lnTo>
                  <a:pt x="4075772" y="1077361"/>
                </a:lnTo>
                <a:lnTo>
                  <a:pt x="4046113" y="1107020"/>
                </a:lnTo>
                <a:lnTo>
                  <a:pt x="4010553" y="1129629"/>
                </a:lnTo>
                <a:lnTo>
                  <a:pt x="3970243" y="1144037"/>
                </a:lnTo>
                <a:lnTo>
                  <a:pt x="3926332" y="1149095"/>
                </a:lnTo>
                <a:lnTo>
                  <a:pt x="191516" y="1149095"/>
                </a:lnTo>
                <a:lnTo>
                  <a:pt x="147604" y="1144037"/>
                </a:lnTo>
                <a:lnTo>
                  <a:pt x="107294" y="1129629"/>
                </a:lnTo>
                <a:lnTo>
                  <a:pt x="71734" y="1107020"/>
                </a:lnTo>
                <a:lnTo>
                  <a:pt x="42075" y="1077361"/>
                </a:lnTo>
                <a:lnTo>
                  <a:pt x="19466" y="1041801"/>
                </a:lnTo>
                <a:lnTo>
                  <a:pt x="5058" y="1001491"/>
                </a:lnTo>
                <a:lnTo>
                  <a:pt x="0" y="957579"/>
                </a:lnTo>
                <a:lnTo>
                  <a:pt x="0" y="191515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09188" y="5626020"/>
            <a:ext cx="3740150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eiryo UI"/>
                <a:cs typeface="Meiryo UI"/>
              </a:rPr>
              <a:t>〇医療機関向</a:t>
            </a:r>
            <a:r>
              <a:rPr sz="1400" spc="5" dirty="0">
                <a:latin typeface="Meiryo UI"/>
                <a:cs typeface="Meiryo UI"/>
              </a:rPr>
              <a:t>け</a:t>
            </a:r>
            <a:r>
              <a:rPr sz="1400" spc="-15" dirty="0">
                <a:latin typeface="Meiryo UI"/>
                <a:cs typeface="Meiryo UI"/>
              </a:rPr>
              <a:t>情</a:t>
            </a:r>
            <a:r>
              <a:rPr sz="1400" dirty="0">
                <a:latin typeface="Meiryo UI"/>
                <a:cs typeface="Meiryo UI"/>
              </a:rPr>
              <a:t>報</a:t>
            </a:r>
            <a:r>
              <a:rPr sz="1400" spc="-10" dirty="0">
                <a:latin typeface="Meiryo UI"/>
                <a:cs typeface="Meiryo UI"/>
              </a:rPr>
              <a:t>サイ</a:t>
            </a:r>
            <a:r>
              <a:rPr sz="1400" dirty="0">
                <a:latin typeface="Meiryo UI"/>
                <a:cs typeface="Meiryo UI"/>
              </a:rPr>
              <a:t>ト</a:t>
            </a:r>
            <a:r>
              <a:rPr sz="1400" spc="-10" dirty="0">
                <a:latin typeface="Meiryo UI"/>
                <a:cs typeface="Meiryo UI"/>
              </a:rPr>
              <a:t>「おお</a:t>
            </a:r>
            <a:r>
              <a:rPr sz="1400" spc="-15" dirty="0">
                <a:latin typeface="Meiryo UI"/>
                <a:cs typeface="Meiryo UI"/>
              </a:rPr>
              <a:t>さ</a:t>
            </a:r>
            <a:r>
              <a:rPr sz="1400" spc="-10" dirty="0">
                <a:latin typeface="Meiryo UI"/>
                <a:cs typeface="Meiryo UI"/>
              </a:rPr>
              <a:t>か</a:t>
            </a:r>
            <a:r>
              <a:rPr sz="1400" spc="-15" dirty="0">
                <a:latin typeface="Meiryo UI"/>
                <a:cs typeface="Meiryo UI"/>
              </a:rPr>
              <a:t>メ</a:t>
            </a:r>
            <a:r>
              <a:rPr sz="1400" spc="-10" dirty="0">
                <a:latin typeface="Meiryo UI"/>
                <a:cs typeface="Meiryo UI"/>
              </a:rPr>
              <a:t>デ</a:t>
            </a:r>
            <a:r>
              <a:rPr sz="1400" spc="-20" dirty="0">
                <a:latin typeface="Meiryo UI"/>
                <a:cs typeface="Meiryo UI"/>
              </a:rPr>
              <a:t>ィ</a:t>
            </a:r>
            <a:r>
              <a:rPr sz="1400" spc="-10" dirty="0">
                <a:latin typeface="Meiryo UI"/>
                <a:cs typeface="Meiryo UI"/>
              </a:rPr>
              <a:t>カルネ</a:t>
            </a:r>
            <a:r>
              <a:rPr sz="1400" dirty="0">
                <a:latin typeface="Meiryo UI"/>
                <a:cs typeface="Meiryo UI"/>
              </a:rPr>
              <a:t>ッ</a:t>
            </a:r>
            <a:r>
              <a:rPr sz="1400" spc="-15" dirty="0">
                <a:latin typeface="Meiryo UI"/>
                <a:cs typeface="Meiryo UI"/>
              </a:rPr>
              <a:t>ト</a:t>
            </a:r>
            <a:r>
              <a:rPr sz="1400" dirty="0">
                <a:latin typeface="Meiryo UI"/>
                <a:cs typeface="Meiryo UI"/>
              </a:rPr>
              <a:t>」</a:t>
            </a:r>
          </a:p>
          <a:p>
            <a:pPr marL="12192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Meiryo UI"/>
                <a:cs typeface="Meiryo UI"/>
              </a:rPr>
              <a:t>・</a:t>
            </a:r>
            <a:r>
              <a:rPr sz="1300" spc="-5" dirty="0" err="1">
                <a:latin typeface="Meiryo UI"/>
                <a:cs typeface="Meiryo UI"/>
              </a:rPr>
              <a:t>総</a:t>
            </a:r>
            <a:r>
              <a:rPr sz="1300" spc="-10" dirty="0" err="1">
                <a:latin typeface="Meiryo UI"/>
                <a:cs typeface="Meiryo UI"/>
              </a:rPr>
              <a:t>ペー</a:t>
            </a:r>
            <a:r>
              <a:rPr sz="1300" spc="-5" dirty="0" err="1">
                <a:latin typeface="Meiryo UI"/>
                <a:cs typeface="Meiryo UI"/>
              </a:rPr>
              <a:t>ジ</a:t>
            </a:r>
            <a:r>
              <a:rPr sz="1300" spc="-10" dirty="0" err="1">
                <a:latin typeface="Meiryo UI"/>
                <a:cs typeface="Meiryo UI"/>
              </a:rPr>
              <a:t>ビュー</a:t>
            </a:r>
            <a:r>
              <a:rPr sz="1300" spc="-5" dirty="0" err="1">
                <a:latin typeface="Meiryo UI"/>
                <a:cs typeface="Meiryo UI"/>
              </a:rPr>
              <a:t>数</a:t>
            </a:r>
            <a:r>
              <a:rPr sz="1300" dirty="0" smtClean="0">
                <a:latin typeface="Meiryo UI"/>
                <a:cs typeface="Meiryo UI"/>
              </a:rPr>
              <a:t>：</a:t>
            </a:r>
            <a:r>
              <a:rPr lang="ja-JP" altLang="en-US" sz="1300" dirty="0">
                <a:latin typeface="Meiryo UI"/>
                <a:cs typeface="Meiryo UI"/>
              </a:rPr>
              <a:t> </a:t>
            </a:r>
            <a:r>
              <a:rPr lang="en-US" altLang="ja-JP" sz="1300" dirty="0" smtClean="0">
                <a:latin typeface="Meiryo UI"/>
                <a:cs typeface="Meiryo UI"/>
              </a:rPr>
              <a:t>8</a:t>
            </a:r>
            <a:r>
              <a:rPr lang="en-US" altLang="ja-JP" sz="1300" dirty="0" smtClean="0">
                <a:latin typeface="Meiryo UI"/>
                <a:cs typeface="Meiryo UI"/>
              </a:rPr>
              <a:t>,</a:t>
            </a:r>
            <a:r>
              <a:rPr lang="en-US" altLang="ja-JP" sz="1300" dirty="0" smtClean="0">
                <a:latin typeface="Meiryo UI"/>
                <a:cs typeface="Meiryo UI"/>
              </a:rPr>
              <a:t>425</a:t>
            </a:r>
            <a:r>
              <a:rPr sz="1300" spc="-15" dirty="0" smtClean="0">
                <a:latin typeface="Meiryo UI"/>
                <a:cs typeface="Meiryo UI"/>
              </a:rPr>
              <a:t>ア</a:t>
            </a:r>
            <a:r>
              <a:rPr sz="1300" spc="-5" dirty="0" smtClean="0">
                <a:latin typeface="Meiryo UI"/>
                <a:cs typeface="Meiryo UI"/>
              </a:rPr>
              <a:t>ク</a:t>
            </a:r>
            <a:r>
              <a:rPr sz="1300" spc="-10" dirty="0" smtClean="0">
                <a:latin typeface="Meiryo UI"/>
                <a:cs typeface="Meiryo UI"/>
              </a:rPr>
              <a:t>セ</a:t>
            </a:r>
            <a:r>
              <a:rPr sz="1300" spc="-5" dirty="0" smtClean="0">
                <a:latin typeface="Meiryo UI"/>
                <a:cs typeface="Meiryo UI"/>
              </a:rPr>
              <a:t>ス</a:t>
            </a:r>
            <a:endParaRPr sz="1300" dirty="0">
              <a:latin typeface="Meiryo UI"/>
              <a:cs typeface="Meiryo UI"/>
            </a:endParaRPr>
          </a:p>
          <a:p>
            <a:pPr marL="231775" marR="55244" indent="-109855">
              <a:lnSpc>
                <a:spcPct val="100000"/>
              </a:lnSpc>
            </a:pPr>
            <a:r>
              <a:rPr sz="1300" spc="-5" dirty="0">
                <a:latin typeface="Meiryo UI"/>
                <a:cs typeface="Meiryo UI"/>
              </a:rPr>
              <a:t>・「多言語問診票」、「外国人患者対応等</a:t>
            </a:r>
            <a:r>
              <a:rPr sz="1300" spc="5" dirty="0">
                <a:latin typeface="Meiryo UI"/>
                <a:cs typeface="Meiryo UI"/>
              </a:rPr>
              <a:t>各</a:t>
            </a:r>
            <a:r>
              <a:rPr sz="1300" spc="-5" dirty="0">
                <a:latin typeface="Meiryo UI"/>
                <a:cs typeface="Meiryo UI"/>
              </a:rPr>
              <a:t>種</a:t>
            </a:r>
            <a:r>
              <a:rPr sz="1300" spc="-15" dirty="0">
                <a:latin typeface="Meiryo UI"/>
                <a:cs typeface="Meiryo UI"/>
              </a:rPr>
              <a:t>マ</a:t>
            </a:r>
            <a:r>
              <a:rPr sz="1300" spc="10" dirty="0">
                <a:latin typeface="Meiryo UI"/>
                <a:cs typeface="Meiryo UI"/>
              </a:rPr>
              <a:t>ニ</a:t>
            </a:r>
            <a:r>
              <a:rPr sz="1300" spc="-10" dirty="0">
                <a:latin typeface="Meiryo UI"/>
                <a:cs typeface="Meiryo UI"/>
              </a:rPr>
              <a:t>ュ</a:t>
            </a:r>
            <a:r>
              <a:rPr sz="1300" spc="-5" dirty="0">
                <a:latin typeface="Meiryo UI"/>
                <a:cs typeface="Meiryo UI"/>
              </a:rPr>
              <a:t>ア </a:t>
            </a:r>
            <a:r>
              <a:rPr sz="1300" spc="-10" dirty="0">
                <a:latin typeface="Meiryo UI"/>
                <a:cs typeface="Meiryo UI"/>
              </a:rPr>
              <a:t>ル</a:t>
            </a:r>
            <a:r>
              <a:rPr sz="1300" spc="-5" dirty="0">
                <a:latin typeface="Meiryo UI"/>
                <a:cs typeface="Meiryo UI"/>
              </a:rPr>
              <a:t>」</a:t>
            </a:r>
            <a:r>
              <a:rPr sz="1300" spc="-10" dirty="0">
                <a:latin typeface="Meiryo UI"/>
                <a:cs typeface="Meiryo UI"/>
              </a:rPr>
              <a:t>の</a:t>
            </a:r>
            <a:r>
              <a:rPr sz="1300" spc="-5" dirty="0">
                <a:latin typeface="Meiryo UI"/>
                <a:cs typeface="Meiryo UI"/>
              </a:rPr>
              <a:t>順</a:t>
            </a:r>
            <a:r>
              <a:rPr sz="1300" spc="-10" dirty="0">
                <a:latin typeface="Meiryo UI"/>
                <a:cs typeface="Meiryo UI"/>
              </a:rPr>
              <a:t>で</a:t>
            </a:r>
            <a:r>
              <a:rPr sz="1300" spc="-5" dirty="0">
                <a:latin typeface="Meiryo UI"/>
                <a:cs typeface="Meiryo UI"/>
              </a:rPr>
              <a:t>閲覧</a:t>
            </a:r>
            <a:r>
              <a:rPr sz="1300" spc="-10" dirty="0">
                <a:latin typeface="Meiryo UI"/>
                <a:cs typeface="Meiryo UI"/>
              </a:rPr>
              <a:t>が</a:t>
            </a:r>
            <a:r>
              <a:rPr sz="1300" spc="-5" dirty="0">
                <a:latin typeface="Meiryo UI"/>
                <a:cs typeface="Meiryo UI"/>
              </a:rPr>
              <a:t>多い</a:t>
            </a:r>
            <a:endParaRPr sz="1300" dirty="0">
              <a:latin typeface="Meiryo UI"/>
              <a:cs typeface="Meiryo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59404" y="651260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４</a:t>
            </a:r>
            <a:endParaRPr sz="1200">
              <a:latin typeface="Meiryo UI"/>
              <a:cs typeface="Meiryo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14" y="832866"/>
            <a:ext cx="9028430" cy="1714500"/>
          </a:xfrm>
          <a:custGeom>
            <a:avLst/>
            <a:gdLst/>
            <a:ahLst/>
            <a:cxnLst/>
            <a:rect l="l" t="t" r="r" b="b"/>
            <a:pathLst>
              <a:path w="9028430" h="1714500">
                <a:moveTo>
                  <a:pt x="0" y="0"/>
                </a:moveTo>
                <a:lnTo>
                  <a:pt x="9028176" y="0"/>
                </a:lnTo>
                <a:lnTo>
                  <a:pt x="9028176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642" y="1588771"/>
            <a:ext cx="927100" cy="283845"/>
          </a:xfrm>
          <a:custGeom>
            <a:avLst/>
            <a:gdLst/>
            <a:ahLst/>
            <a:cxnLst/>
            <a:rect l="l" t="t" r="r" b="b"/>
            <a:pathLst>
              <a:path w="927100" h="283844">
                <a:moveTo>
                  <a:pt x="879347" y="0"/>
                </a:moveTo>
                <a:lnTo>
                  <a:pt x="47244" y="0"/>
                </a:lnTo>
                <a:lnTo>
                  <a:pt x="28857" y="3711"/>
                </a:lnTo>
                <a:lnTo>
                  <a:pt x="13839" y="13835"/>
                </a:lnTo>
                <a:lnTo>
                  <a:pt x="3713" y="28851"/>
                </a:lnTo>
                <a:lnTo>
                  <a:pt x="0" y="47244"/>
                </a:lnTo>
                <a:lnTo>
                  <a:pt x="0" y="236220"/>
                </a:lnTo>
                <a:lnTo>
                  <a:pt x="3713" y="254606"/>
                </a:lnTo>
                <a:lnTo>
                  <a:pt x="13839" y="269624"/>
                </a:lnTo>
                <a:lnTo>
                  <a:pt x="28857" y="279750"/>
                </a:lnTo>
                <a:lnTo>
                  <a:pt x="47244" y="283464"/>
                </a:lnTo>
                <a:lnTo>
                  <a:pt x="879347" y="283464"/>
                </a:lnTo>
                <a:lnTo>
                  <a:pt x="897734" y="279750"/>
                </a:lnTo>
                <a:lnTo>
                  <a:pt x="912752" y="269624"/>
                </a:lnTo>
                <a:lnTo>
                  <a:pt x="922878" y="254606"/>
                </a:lnTo>
                <a:lnTo>
                  <a:pt x="926591" y="236220"/>
                </a:lnTo>
                <a:lnTo>
                  <a:pt x="926591" y="47244"/>
                </a:lnTo>
                <a:lnTo>
                  <a:pt x="922878" y="28851"/>
                </a:lnTo>
                <a:lnTo>
                  <a:pt x="912752" y="13835"/>
                </a:lnTo>
                <a:lnTo>
                  <a:pt x="897734" y="3711"/>
                </a:lnTo>
                <a:lnTo>
                  <a:pt x="87934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642" y="1588771"/>
            <a:ext cx="927100" cy="283845"/>
          </a:xfrm>
          <a:custGeom>
            <a:avLst/>
            <a:gdLst/>
            <a:ahLst/>
            <a:cxnLst/>
            <a:rect l="l" t="t" r="r" b="b"/>
            <a:pathLst>
              <a:path w="927100" h="283844">
                <a:moveTo>
                  <a:pt x="0" y="47244"/>
                </a:moveTo>
                <a:lnTo>
                  <a:pt x="3713" y="28851"/>
                </a:lnTo>
                <a:lnTo>
                  <a:pt x="13839" y="13835"/>
                </a:lnTo>
                <a:lnTo>
                  <a:pt x="28857" y="3711"/>
                </a:lnTo>
                <a:lnTo>
                  <a:pt x="47244" y="0"/>
                </a:lnTo>
                <a:lnTo>
                  <a:pt x="879347" y="0"/>
                </a:lnTo>
                <a:lnTo>
                  <a:pt x="897734" y="3711"/>
                </a:lnTo>
                <a:lnTo>
                  <a:pt x="912752" y="13835"/>
                </a:lnTo>
                <a:lnTo>
                  <a:pt x="922878" y="28851"/>
                </a:lnTo>
                <a:lnTo>
                  <a:pt x="926591" y="47244"/>
                </a:lnTo>
                <a:lnTo>
                  <a:pt x="926591" y="236220"/>
                </a:lnTo>
                <a:lnTo>
                  <a:pt x="922878" y="254606"/>
                </a:lnTo>
                <a:lnTo>
                  <a:pt x="912752" y="269624"/>
                </a:lnTo>
                <a:lnTo>
                  <a:pt x="897734" y="279750"/>
                </a:lnTo>
                <a:lnTo>
                  <a:pt x="879347" y="283464"/>
                </a:lnTo>
                <a:lnTo>
                  <a:pt x="47244" y="283464"/>
                </a:lnTo>
                <a:lnTo>
                  <a:pt x="28857" y="279750"/>
                </a:lnTo>
                <a:lnTo>
                  <a:pt x="13839" y="269624"/>
                </a:lnTo>
                <a:lnTo>
                  <a:pt x="3713" y="254606"/>
                </a:lnTo>
                <a:lnTo>
                  <a:pt x="0" y="236220"/>
                </a:lnTo>
                <a:lnTo>
                  <a:pt x="0" y="47244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9144" y="1610532"/>
            <a:ext cx="726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eiryo UI"/>
                <a:cs typeface="Meiryo UI"/>
              </a:rPr>
              <a:t>対象病院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6085" y="1590295"/>
            <a:ext cx="925194" cy="297180"/>
          </a:xfrm>
          <a:custGeom>
            <a:avLst/>
            <a:gdLst/>
            <a:ahLst/>
            <a:cxnLst/>
            <a:rect l="l" t="t" r="r" b="b"/>
            <a:pathLst>
              <a:path w="925195" h="297180">
                <a:moveTo>
                  <a:pt x="875538" y="0"/>
                </a:moveTo>
                <a:lnTo>
                  <a:pt x="49530" y="0"/>
                </a:lnTo>
                <a:lnTo>
                  <a:pt x="30250" y="3892"/>
                </a:lnTo>
                <a:lnTo>
                  <a:pt x="14506" y="14506"/>
                </a:lnTo>
                <a:lnTo>
                  <a:pt x="3892" y="30250"/>
                </a:lnTo>
                <a:lnTo>
                  <a:pt x="0" y="49529"/>
                </a:lnTo>
                <a:lnTo>
                  <a:pt x="0" y="247649"/>
                </a:lnTo>
                <a:lnTo>
                  <a:pt x="3892" y="266929"/>
                </a:lnTo>
                <a:lnTo>
                  <a:pt x="14506" y="282673"/>
                </a:lnTo>
                <a:lnTo>
                  <a:pt x="30250" y="293287"/>
                </a:lnTo>
                <a:lnTo>
                  <a:pt x="49530" y="297179"/>
                </a:lnTo>
                <a:lnTo>
                  <a:pt x="875538" y="297179"/>
                </a:lnTo>
                <a:lnTo>
                  <a:pt x="894817" y="293287"/>
                </a:lnTo>
                <a:lnTo>
                  <a:pt x="910561" y="282673"/>
                </a:lnTo>
                <a:lnTo>
                  <a:pt x="921175" y="266929"/>
                </a:lnTo>
                <a:lnTo>
                  <a:pt x="925068" y="247649"/>
                </a:lnTo>
                <a:lnTo>
                  <a:pt x="925068" y="49529"/>
                </a:lnTo>
                <a:lnTo>
                  <a:pt x="921175" y="30250"/>
                </a:lnTo>
                <a:lnTo>
                  <a:pt x="910561" y="14506"/>
                </a:lnTo>
                <a:lnTo>
                  <a:pt x="894817" y="3892"/>
                </a:lnTo>
                <a:lnTo>
                  <a:pt x="87553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6085" y="1590295"/>
            <a:ext cx="925194" cy="297180"/>
          </a:xfrm>
          <a:custGeom>
            <a:avLst/>
            <a:gdLst/>
            <a:ahLst/>
            <a:cxnLst/>
            <a:rect l="l" t="t" r="r" b="b"/>
            <a:pathLst>
              <a:path w="925195" h="297180">
                <a:moveTo>
                  <a:pt x="0" y="49529"/>
                </a:moveTo>
                <a:lnTo>
                  <a:pt x="3892" y="30250"/>
                </a:lnTo>
                <a:lnTo>
                  <a:pt x="14506" y="14506"/>
                </a:lnTo>
                <a:lnTo>
                  <a:pt x="30250" y="3892"/>
                </a:lnTo>
                <a:lnTo>
                  <a:pt x="49530" y="0"/>
                </a:lnTo>
                <a:lnTo>
                  <a:pt x="875538" y="0"/>
                </a:lnTo>
                <a:lnTo>
                  <a:pt x="894817" y="3892"/>
                </a:lnTo>
                <a:lnTo>
                  <a:pt x="910561" y="14506"/>
                </a:lnTo>
                <a:lnTo>
                  <a:pt x="921175" y="30250"/>
                </a:lnTo>
                <a:lnTo>
                  <a:pt x="925068" y="49529"/>
                </a:lnTo>
                <a:lnTo>
                  <a:pt x="925068" y="247649"/>
                </a:lnTo>
                <a:lnTo>
                  <a:pt x="921175" y="266929"/>
                </a:lnTo>
                <a:lnTo>
                  <a:pt x="910561" y="282673"/>
                </a:lnTo>
                <a:lnTo>
                  <a:pt x="894817" y="293287"/>
                </a:lnTo>
                <a:lnTo>
                  <a:pt x="875538" y="297179"/>
                </a:lnTo>
                <a:lnTo>
                  <a:pt x="49530" y="297179"/>
                </a:lnTo>
                <a:lnTo>
                  <a:pt x="30250" y="293287"/>
                </a:lnTo>
                <a:lnTo>
                  <a:pt x="14506" y="282673"/>
                </a:lnTo>
                <a:lnTo>
                  <a:pt x="3892" y="266929"/>
                </a:lnTo>
                <a:lnTo>
                  <a:pt x="0" y="247649"/>
                </a:lnTo>
                <a:lnTo>
                  <a:pt x="0" y="49529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42139" y="1618716"/>
            <a:ext cx="726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eiryo UI"/>
                <a:cs typeface="Meiryo UI"/>
              </a:rPr>
              <a:t>対応言語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450" y="2082547"/>
            <a:ext cx="935990" cy="304800"/>
          </a:xfrm>
          <a:custGeom>
            <a:avLst/>
            <a:gdLst/>
            <a:ahLst/>
            <a:cxnLst/>
            <a:rect l="l" t="t" r="r" b="b"/>
            <a:pathLst>
              <a:path w="935990" h="304800">
                <a:moveTo>
                  <a:pt x="884936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2"/>
                </a:lnTo>
                <a:lnTo>
                  <a:pt x="14879" y="289920"/>
                </a:lnTo>
                <a:lnTo>
                  <a:pt x="31027" y="300807"/>
                </a:lnTo>
                <a:lnTo>
                  <a:pt x="50800" y="304800"/>
                </a:lnTo>
                <a:lnTo>
                  <a:pt x="884936" y="304800"/>
                </a:lnTo>
                <a:lnTo>
                  <a:pt x="904708" y="300807"/>
                </a:lnTo>
                <a:lnTo>
                  <a:pt x="920856" y="289920"/>
                </a:lnTo>
                <a:lnTo>
                  <a:pt x="931743" y="273772"/>
                </a:lnTo>
                <a:lnTo>
                  <a:pt x="935736" y="254000"/>
                </a:lnTo>
                <a:lnTo>
                  <a:pt x="935736" y="50800"/>
                </a:lnTo>
                <a:lnTo>
                  <a:pt x="931743" y="31027"/>
                </a:lnTo>
                <a:lnTo>
                  <a:pt x="920856" y="14879"/>
                </a:lnTo>
                <a:lnTo>
                  <a:pt x="904708" y="3992"/>
                </a:lnTo>
                <a:lnTo>
                  <a:pt x="88493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450" y="2082547"/>
            <a:ext cx="935990" cy="304800"/>
          </a:xfrm>
          <a:custGeom>
            <a:avLst/>
            <a:gdLst/>
            <a:ahLst/>
            <a:cxnLst/>
            <a:rect l="l" t="t" r="r" b="b"/>
            <a:pathLst>
              <a:path w="935990" h="304800">
                <a:moveTo>
                  <a:pt x="0" y="50800"/>
                </a:moveTo>
                <a:lnTo>
                  <a:pt x="3992" y="31027"/>
                </a:lnTo>
                <a:lnTo>
                  <a:pt x="14879" y="14879"/>
                </a:lnTo>
                <a:lnTo>
                  <a:pt x="31027" y="3992"/>
                </a:lnTo>
                <a:lnTo>
                  <a:pt x="50800" y="0"/>
                </a:lnTo>
                <a:lnTo>
                  <a:pt x="884936" y="0"/>
                </a:lnTo>
                <a:lnTo>
                  <a:pt x="904708" y="3992"/>
                </a:lnTo>
                <a:lnTo>
                  <a:pt x="920856" y="14879"/>
                </a:lnTo>
                <a:lnTo>
                  <a:pt x="931743" y="31027"/>
                </a:lnTo>
                <a:lnTo>
                  <a:pt x="935736" y="50800"/>
                </a:lnTo>
                <a:lnTo>
                  <a:pt x="935736" y="254000"/>
                </a:lnTo>
                <a:lnTo>
                  <a:pt x="931743" y="273772"/>
                </a:lnTo>
                <a:lnTo>
                  <a:pt x="920856" y="289920"/>
                </a:lnTo>
                <a:lnTo>
                  <a:pt x="904708" y="300807"/>
                </a:lnTo>
                <a:lnTo>
                  <a:pt x="884936" y="304800"/>
                </a:lnTo>
                <a:lnTo>
                  <a:pt x="50800" y="304800"/>
                </a:lnTo>
                <a:lnTo>
                  <a:pt x="31027" y="300807"/>
                </a:lnTo>
                <a:lnTo>
                  <a:pt x="14879" y="289920"/>
                </a:lnTo>
                <a:lnTo>
                  <a:pt x="3992" y="273772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1466" y="2114799"/>
            <a:ext cx="726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eiryo UI"/>
                <a:cs typeface="Meiryo UI"/>
              </a:rPr>
              <a:t>実施内容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26630" y="1573531"/>
            <a:ext cx="937260" cy="273050"/>
          </a:xfrm>
          <a:custGeom>
            <a:avLst/>
            <a:gdLst/>
            <a:ahLst/>
            <a:cxnLst/>
            <a:rect l="l" t="t" r="r" b="b"/>
            <a:pathLst>
              <a:path w="937259" h="273050">
                <a:moveTo>
                  <a:pt x="891794" y="0"/>
                </a:moveTo>
                <a:lnTo>
                  <a:pt x="45466" y="0"/>
                </a:lnTo>
                <a:lnTo>
                  <a:pt x="27769" y="3573"/>
                </a:lnTo>
                <a:lnTo>
                  <a:pt x="13317" y="13317"/>
                </a:lnTo>
                <a:lnTo>
                  <a:pt x="3573" y="27769"/>
                </a:lnTo>
                <a:lnTo>
                  <a:pt x="0" y="45465"/>
                </a:lnTo>
                <a:lnTo>
                  <a:pt x="0" y="227329"/>
                </a:lnTo>
                <a:lnTo>
                  <a:pt x="3573" y="245026"/>
                </a:lnTo>
                <a:lnTo>
                  <a:pt x="13317" y="259478"/>
                </a:lnTo>
                <a:lnTo>
                  <a:pt x="27769" y="269222"/>
                </a:lnTo>
                <a:lnTo>
                  <a:pt x="45466" y="272795"/>
                </a:lnTo>
                <a:lnTo>
                  <a:pt x="891794" y="272795"/>
                </a:lnTo>
                <a:lnTo>
                  <a:pt x="909490" y="269222"/>
                </a:lnTo>
                <a:lnTo>
                  <a:pt x="923942" y="259478"/>
                </a:lnTo>
                <a:lnTo>
                  <a:pt x="933686" y="245026"/>
                </a:lnTo>
                <a:lnTo>
                  <a:pt x="937260" y="227329"/>
                </a:lnTo>
                <a:lnTo>
                  <a:pt x="937260" y="45465"/>
                </a:lnTo>
                <a:lnTo>
                  <a:pt x="933686" y="27769"/>
                </a:lnTo>
                <a:lnTo>
                  <a:pt x="923942" y="13317"/>
                </a:lnTo>
                <a:lnTo>
                  <a:pt x="909490" y="3573"/>
                </a:lnTo>
                <a:lnTo>
                  <a:pt x="89179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6630" y="1573531"/>
            <a:ext cx="937260" cy="273050"/>
          </a:xfrm>
          <a:custGeom>
            <a:avLst/>
            <a:gdLst/>
            <a:ahLst/>
            <a:cxnLst/>
            <a:rect l="l" t="t" r="r" b="b"/>
            <a:pathLst>
              <a:path w="937259" h="273050">
                <a:moveTo>
                  <a:pt x="0" y="45465"/>
                </a:moveTo>
                <a:lnTo>
                  <a:pt x="3573" y="27769"/>
                </a:lnTo>
                <a:lnTo>
                  <a:pt x="13317" y="13317"/>
                </a:lnTo>
                <a:lnTo>
                  <a:pt x="27769" y="3573"/>
                </a:lnTo>
                <a:lnTo>
                  <a:pt x="45466" y="0"/>
                </a:lnTo>
                <a:lnTo>
                  <a:pt x="891794" y="0"/>
                </a:lnTo>
                <a:lnTo>
                  <a:pt x="909490" y="3573"/>
                </a:lnTo>
                <a:lnTo>
                  <a:pt x="923942" y="13317"/>
                </a:lnTo>
                <a:lnTo>
                  <a:pt x="933686" y="27769"/>
                </a:lnTo>
                <a:lnTo>
                  <a:pt x="937260" y="45465"/>
                </a:lnTo>
                <a:lnTo>
                  <a:pt x="937260" y="227329"/>
                </a:lnTo>
                <a:lnTo>
                  <a:pt x="933686" y="245026"/>
                </a:lnTo>
                <a:lnTo>
                  <a:pt x="923942" y="259478"/>
                </a:lnTo>
                <a:lnTo>
                  <a:pt x="909490" y="269222"/>
                </a:lnTo>
                <a:lnTo>
                  <a:pt x="891794" y="272795"/>
                </a:lnTo>
                <a:lnTo>
                  <a:pt x="45466" y="272795"/>
                </a:lnTo>
                <a:lnTo>
                  <a:pt x="27769" y="269222"/>
                </a:lnTo>
                <a:lnTo>
                  <a:pt x="13317" y="259478"/>
                </a:lnTo>
                <a:lnTo>
                  <a:pt x="3573" y="245026"/>
                </a:lnTo>
                <a:lnTo>
                  <a:pt x="0" y="227329"/>
                </a:lnTo>
                <a:lnTo>
                  <a:pt x="0" y="45465"/>
                </a:lnTo>
                <a:close/>
              </a:path>
            </a:pathLst>
          </a:custGeom>
          <a:ln w="25907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3" y="551688"/>
            <a:ext cx="1501139" cy="43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21208"/>
            <a:ext cx="1225295" cy="559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" y="577596"/>
            <a:ext cx="1394459" cy="327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3999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61414" y="153449"/>
            <a:ext cx="682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GS創英角ｺﾞｼｯｸUB"/>
                <a:cs typeface="HGS創英角ｺﾞｼｯｸUB"/>
              </a:rPr>
              <a:t>４．①多言語医療通訳コールセンター設置事業【継続】</a:t>
            </a:r>
            <a:r>
              <a:rPr spc="-5" dirty="0">
                <a:latin typeface="HGS創英角ｺﾞｼｯｸUB"/>
                <a:cs typeface="HGS創英角ｺﾞｼｯｸUB"/>
              </a:rPr>
              <a:t>8</a:t>
            </a:r>
            <a:r>
              <a:rPr dirty="0">
                <a:latin typeface="HGS創英角ｺﾞｼｯｸUB"/>
                <a:cs typeface="HGS創英角ｺﾞｼｯｸUB"/>
              </a:rPr>
              <a:t>,</a:t>
            </a:r>
            <a:r>
              <a:rPr spc="-5" dirty="0">
                <a:latin typeface="HGS創英角ｺﾞｼｯｸUB"/>
                <a:cs typeface="HGS創英角ｺﾞｼｯｸUB"/>
              </a:rPr>
              <a:t>758</a:t>
            </a:r>
            <a:r>
              <a:rPr dirty="0">
                <a:latin typeface="HGS創英角ｺﾞｼｯｸUB"/>
                <a:cs typeface="HGS創英角ｺﾞｼｯｸUB"/>
              </a:rPr>
              <a:t>千円</a:t>
            </a:r>
          </a:p>
        </p:txBody>
      </p:sp>
      <p:sp>
        <p:nvSpPr>
          <p:cNvPr id="21" name="object 21"/>
          <p:cNvSpPr/>
          <p:nvPr/>
        </p:nvSpPr>
        <p:spPr>
          <a:xfrm>
            <a:off x="114300" y="2584704"/>
            <a:ext cx="1156715" cy="457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8420" y="2638442"/>
            <a:ext cx="908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ス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キー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ム図</a:t>
            </a:r>
            <a:endParaRPr sz="1600">
              <a:latin typeface="Meiryo UI"/>
              <a:cs typeface="Meiryo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20" y="2868167"/>
            <a:ext cx="912875" cy="41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5255" y="3745867"/>
            <a:ext cx="1219200" cy="723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2128" y="3825115"/>
            <a:ext cx="515111" cy="571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7509" y="5436774"/>
            <a:ext cx="477011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2050" y="1478794"/>
            <a:ext cx="24098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eiryo UI"/>
                <a:cs typeface="Meiryo UI"/>
              </a:rPr>
              <a:t>英語</a:t>
            </a:r>
            <a:r>
              <a:rPr sz="1400" spc="5" dirty="0">
                <a:latin typeface="Meiryo UI"/>
                <a:cs typeface="Meiryo UI"/>
              </a:rPr>
              <a:t>・</a:t>
            </a:r>
            <a:r>
              <a:rPr sz="1400" dirty="0">
                <a:latin typeface="Meiryo UI"/>
                <a:cs typeface="Meiryo UI"/>
              </a:rPr>
              <a:t>中国語</a:t>
            </a:r>
            <a:r>
              <a:rPr sz="1400" spc="5" dirty="0">
                <a:latin typeface="Meiryo UI"/>
                <a:cs typeface="Meiryo UI"/>
              </a:rPr>
              <a:t>・</a:t>
            </a:r>
            <a:r>
              <a:rPr sz="1400" dirty="0">
                <a:latin typeface="Meiryo UI"/>
                <a:cs typeface="Meiryo UI"/>
              </a:rPr>
              <a:t>韓</a:t>
            </a:r>
            <a:r>
              <a:rPr sz="1400" spc="-15" dirty="0">
                <a:latin typeface="Meiryo UI"/>
                <a:cs typeface="Meiryo UI"/>
              </a:rPr>
              <a:t>国</a:t>
            </a:r>
            <a:r>
              <a:rPr sz="1400" dirty="0">
                <a:latin typeface="Meiryo UI"/>
                <a:cs typeface="Meiryo UI"/>
              </a:rPr>
              <a:t>語</a:t>
            </a:r>
            <a:r>
              <a:rPr sz="1400" spc="-10" dirty="0">
                <a:latin typeface="Meiryo UI"/>
                <a:cs typeface="Meiryo UI"/>
              </a:rPr>
              <a:t>・ポルト</a:t>
            </a:r>
            <a:r>
              <a:rPr sz="1400" dirty="0">
                <a:latin typeface="Meiryo UI"/>
                <a:cs typeface="Meiryo UI"/>
              </a:rPr>
              <a:t>ガル 語</a:t>
            </a:r>
            <a:r>
              <a:rPr sz="1400" spc="5" dirty="0">
                <a:latin typeface="Meiryo UI"/>
                <a:cs typeface="Meiryo UI"/>
              </a:rPr>
              <a:t>・スペイ</a:t>
            </a:r>
            <a:r>
              <a:rPr sz="1400" spc="-5" dirty="0">
                <a:latin typeface="Meiryo UI"/>
                <a:cs typeface="Meiryo UI"/>
              </a:rPr>
              <a:t>ン</a:t>
            </a:r>
            <a:r>
              <a:rPr sz="1400" dirty="0">
                <a:latin typeface="Meiryo UI"/>
                <a:cs typeface="Meiryo UI"/>
              </a:rPr>
              <a:t>語</a:t>
            </a:r>
            <a:r>
              <a:rPr sz="1400" spc="-10" dirty="0">
                <a:latin typeface="Meiryo UI"/>
                <a:cs typeface="Meiryo UI"/>
              </a:rPr>
              <a:t>・ベト</a:t>
            </a:r>
            <a:r>
              <a:rPr sz="1400" dirty="0">
                <a:latin typeface="Meiryo UI"/>
                <a:cs typeface="Meiryo UI"/>
              </a:rPr>
              <a:t>ナ</a:t>
            </a:r>
            <a:r>
              <a:rPr sz="1400" spc="-10" dirty="0">
                <a:latin typeface="Meiryo UI"/>
                <a:cs typeface="Meiryo UI"/>
              </a:rPr>
              <a:t>ム</a:t>
            </a:r>
            <a:r>
              <a:rPr sz="1400" dirty="0">
                <a:latin typeface="Meiryo UI"/>
                <a:cs typeface="Meiryo UI"/>
              </a:rPr>
              <a:t>語</a:t>
            </a:r>
            <a:r>
              <a:rPr sz="1400" spc="-10" dirty="0">
                <a:latin typeface="Meiryo UI"/>
                <a:cs typeface="Meiryo UI"/>
              </a:rPr>
              <a:t>・</a:t>
            </a:r>
            <a:r>
              <a:rPr sz="1400" spc="-15" dirty="0">
                <a:latin typeface="Meiryo UI"/>
                <a:cs typeface="Meiryo UI"/>
              </a:rPr>
              <a:t>タ</a:t>
            </a:r>
            <a:r>
              <a:rPr sz="1400" spc="-10" dirty="0">
                <a:latin typeface="Meiryo UI"/>
                <a:cs typeface="Meiryo UI"/>
              </a:rPr>
              <a:t>イ</a:t>
            </a:r>
            <a:r>
              <a:rPr sz="1400" dirty="0">
                <a:latin typeface="Meiryo UI"/>
                <a:cs typeface="Meiryo UI"/>
              </a:rPr>
              <a:t>語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82993" y="2020316"/>
            <a:ext cx="7432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eiryo UI"/>
                <a:cs typeface="Meiryo UI"/>
              </a:rPr>
              <a:t>診療場面等、必要</a:t>
            </a:r>
            <a:r>
              <a:rPr sz="1400" spc="-15" dirty="0">
                <a:latin typeface="Meiryo UI"/>
                <a:cs typeface="Meiryo UI"/>
              </a:rPr>
              <a:t>に</a:t>
            </a:r>
            <a:r>
              <a:rPr sz="1400" dirty="0">
                <a:latin typeface="Meiryo UI"/>
                <a:cs typeface="Meiryo UI"/>
              </a:rPr>
              <a:t>応</a:t>
            </a:r>
            <a:r>
              <a:rPr sz="1400" spc="-10" dirty="0">
                <a:latin typeface="Meiryo UI"/>
                <a:cs typeface="Meiryo UI"/>
              </a:rPr>
              <a:t>じ</a:t>
            </a:r>
            <a:r>
              <a:rPr sz="1400" dirty="0">
                <a:latin typeface="Meiryo UI"/>
                <a:cs typeface="Meiryo UI"/>
              </a:rPr>
              <a:t>て専</a:t>
            </a:r>
            <a:r>
              <a:rPr sz="1400" spc="-15" dirty="0">
                <a:latin typeface="Meiryo UI"/>
                <a:cs typeface="Meiryo UI"/>
              </a:rPr>
              <a:t>用</a:t>
            </a:r>
            <a:r>
              <a:rPr sz="1400" dirty="0">
                <a:latin typeface="Meiryo UI"/>
                <a:cs typeface="Meiryo UI"/>
              </a:rPr>
              <a:t>回線</a:t>
            </a:r>
            <a:r>
              <a:rPr sz="1400" spc="-15" dirty="0">
                <a:latin typeface="Meiryo UI"/>
                <a:cs typeface="Meiryo UI"/>
              </a:rPr>
              <a:t>に</a:t>
            </a:r>
            <a:r>
              <a:rPr sz="1400" dirty="0">
                <a:latin typeface="Meiryo UI"/>
                <a:cs typeface="Meiryo UI"/>
              </a:rPr>
              <a:t>電話</a:t>
            </a:r>
            <a:r>
              <a:rPr sz="1400" spc="-10" dirty="0">
                <a:latin typeface="Meiryo UI"/>
                <a:cs typeface="Meiryo UI"/>
              </a:rPr>
              <a:t>し</a:t>
            </a:r>
            <a:r>
              <a:rPr sz="1400" dirty="0">
                <a:latin typeface="Meiryo UI"/>
                <a:cs typeface="Meiryo UI"/>
              </a:rPr>
              <a:t>（通</a:t>
            </a:r>
            <a:r>
              <a:rPr sz="1400" spc="-15" dirty="0">
                <a:latin typeface="Meiryo UI"/>
                <a:cs typeface="Meiryo UI"/>
              </a:rPr>
              <a:t>話</a:t>
            </a:r>
            <a:r>
              <a:rPr sz="1400" dirty="0">
                <a:latin typeface="Meiryo UI"/>
                <a:cs typeface="Meiryo UI"/>
              </a:rPr>
              <a:t>料は医</a:t>
            </a:r>
            <a:r>
              <a:rPr sz="1400" spc="-15" dirty="0">
                <a:latin typeface="Meiryo UI"/>
                <a:cs typeface="Meiryo UI"/>
              </a:rPr>
              <a:t>療</a:t>
            </a:r>
            <a:r>
              <a:rPr sz="1400" dirty="0">
                <a:latin typeface="Meiryo UI"/>
                <a:cs typeface="Meiryo UI"/>
              </a:rPr>
              <a:t>機関</a:t>
            </a:r>
            <a:r>
              <a:rPr sz="1400" spc="-10" dirty="0">
                <a:latin typeface="Meiryo UI"/>
                <a:cs typeface="Meiryo UI"/>
              </a:rPr>
              <a:t>・</a:t>
            </a:r>
            <a:r>
              <a:rPr sz="1400" dirty="0">
                <a:latin typeface="Meiryo UI"/>
                <a:cs typeface="Meiryo UI"/>
              </a:rPr>
              <a:t>薬</a:t>
            </a:r>
            <a:r>
              <a:rPr sz="1400" spc="-15" dirty="0">
                <a:latin typeface="Meiryo UI"/>
                <a:cs typeface="Meiryo UI"/>
              </a:rPr>
              <a:t>局</a:t>
            </a:r>
            <a:r>
              <a:rPr sz="1400" dirty="0">
                <a:latin typeface="Meiryo UI"/>
                <a:cs typeface="Meiryo UI"/>
              </a:rPr>
              <a:t>負担</a:t>
            </a:r>
            <a:r>
              <a:rPr sz="1400" spc="-15" dirty="0">
                <a:latin typeface="Meiryo UI"/>
                <a:cs typeface="Meiryo UI"/>
              </a:rPr>
              <a:t>）</a:t>
            </a:r>
            <a:r>
              <a:rPr sz="1400" dirty="0">
                <a:latin typeface="Meiryo UI"/>
                <a:cs typeface="Meiryo UI"/>
              </a:rPr>
              <a:t>患</a:t>
            </a:r>
            <a:r>
              <a:rPr sz="1400" spc="-15" dirty="0">
                <a:latin typeface="Meiryo UI"/>
                <a:cs typeface="Meiryo UI"/>
              </a:rPr>
              <a:t>者</a:t>
            </a:r>
            <a:r>
              <a:rPr sz="1400" spc="-10" dirty="0">
                <a:latin typeface="Meiryo UI"/>
                <a:cs typeface="Meiryo UI"/>
              </a:rPr>
              <a:t>との</a:t>
            </a:r>
            <a:r>
              <a:rPr sz="1400" dirty="0">
                <a:latin typeface="Meiryo UI"/>
                <a:cs typeface="Meiryo UI"/>
              </a:rPr>
              <a:t>間</a:t>
            </a:r>
            <a:r>
              <a:rPr sz="1400" spc="-10" dirty="0">
                <a:latin typeface="Meiryo UI"/>
                <a:cs typeface="Meiryo UI"/>
              </a:rPr>
              <a:t>で</a:t>
            </a:r>
            <a:r>
              <a:rPr sz="1400" spc="-15" dirty="0">
                <a:latin typeface="Meiryo UI"/>
                <a:cs typeface="Meiryo UI"/>
              </a:rPr>
              <a:t>通</a:t>
            </a:r>
            <a:r>
              <a:rPr sz="1400" dirty="0">
                <a:latin typeface="Meiryo UI"/>
                <a:cs typeface="Meiryo UI"/>
              </a:rPr>
              <a:t>話</a:t>
            </a:r>
            <a:r>
              <a:rPr sz="1400" spc="-10" dirty="0">
                <a:latin typeface="Meiryo UI"/>
                <a:cs typeface="Meiryo UI"/>
              </a:rPr>
              <a:t>で</a:t>
            </a:r>
            <a:r>
              <a:rPr sz="1400" dirty="0">
                <a:latin typeface="Meiryo UI"/>
                <a:cs typeface="Meiryo UI"/>
              </a:rPr>
              <a:t>の 医療通訳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38109" y="1589549"/>
            <a:ext cx="1508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915669" algn="l"/>
              </a:tabLst>
            </a:pPr>
            <a:r>
              <a:rPr sz="1400" dirty="0">
                <a:solidFill>
                  <a:srgbClr val="FFFFFF"/>
                </a:solidFill>
                <a:latin typeface="Meiryo UI"/>
                <a:cs typeface="Meiryo UI"/>
              </a:rPr>
              <a:t>実施方法	</a:t>
            </a:r>
            <a:r>
              <a:rPr sz="2100" baseline="3968" dirty="0">
                <a:latin typeface="Meiryo UI"/>
                <a:cs typeface="Meiryo UI"/>
              </a:rPr>
              <a:t>24時間</a:t>
            </a:r>
            <a:endParaRPr sz="2100" baseline="3968">
              <a:latin typeface="Meiryo UI"/>
              <a:cs typeface="Meiryo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8493" y="1521944"/>
            <a:ext cx="2389505" cy="421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675"/>
              </a:lnSpc>
              <a:spcBef>
                <a:spcPts val="105"/>
              </a:spcBef>
            </a:pPr>
            <a:r>
              <a:rPr sz="1400" dirty="0">
                <a:latin typeface="Meiryo UI"/>
                <a:cs typeface="Meiryo UI"/>
              </a:rPr>
              <a:t>大阪府内</a:t>
            </a:r>
            <a:r>
              <a:rPr sz="1400" spc="5" dirty="0">
                <a:latin typeface="Meiryo UI"/>
                <a:cs typeface="Meiryo UI"/>
              </a:rPr>
              <a:t>の</a:t>
            </a:r>
            <a:r>
              <a:rPr sz="1400" dirty="0">
                <a:latin typeface="Meiryo UI"/>
                <a:cs typeface="Meiryo UI"/>
              </a:rPr>
              <a:t>全医</a:t>
            </a:r>
            <a:r>
              <a:rPr sz="1400" spc="-15" dirty="0">
                <a:latin typeface="Meiryo UI"/>
                <a:cs typeface="Meiryo UI"/>
              </a:rPr>
              <a:t>療</a:t>
            </a:r>
            <a:r>
              <a:rPr sz="1400" dirty="0">
                <a:latin typeface="Meiryo UI"/>
                <a:cs typeface="Meiryo UI"/>
              </a:rPr>
              <a:t>機機</a:t>
            </a:r>
            <a:r>
              <a:rPr sz="1400" spc="-15" dirty="0">
                <a:latin typeface="Meiryo UI"/>
                <a:cs typeface="Meiryo UI"/>
              </a:rPr>
              <a:t>関</a:t>
            </a:r>
            <a:r>
              <a:rPr sz="1400" spc="5" dirty="0">
                <a:latin typeface="Meiryo UI"/>
                <a:cs typeface="Meiryo UI"/>
              </a:rPr>
              <a:t>・</a:t>
            </a:r>
            <a:r>
              <a:rPr sz="1400" spc="-15" dirty="0">
                <a:latin typeface="Meiryo UI"/>
                <a:cs typeface="Meiryo UI"/>
              </a:rPr>
              <a:t>薬</a:t>
            </a:r>
            <a:r>
              <a:rPr sz="1400" dirty="0">
                <a:latin typeface="Meiryo UI"/>
                <a:cs typeface="Meiryo UI"/>
              </a:rPr>
              <a:t>局</a:t>
            </a:r>
            <a:endParaRPr sz="1400">
              <a:latin typeface="Meiryo UI"/>
              <a:cs typeface="Meiryo UI"/>
            </a:endParaRPr>
          </a:p>
          <a:p>
            <a:pPr>
              <a:lnSpc>
                <a:spcPts val="1435"/>
              </a:lnSpc>
            </a:pPr>
            <a:r>
              <a:rPr sz="1200" dirty="0">
                <a:latin typeface="Meiryo UI"/>
                <a:cs typeface="Meiryo UI"/>
              </a:rPr>
              <a:t>※薬局</a:t>
            </a:r>
            <a:r>
              <a:rPr sz="1200" spc="5" dirty="0">
                <a:latin typeface="Meiryo UI"/>
                <a:cs typeface="Meiryo UI"/>
              </a:rPr>
              <a:t>は</a:t>
            </a:r>
            <a:r>
              <a:rPr sz="1200" dirty="0">
                <a:latin typeface="Meiryo UI"/>
                <a:cs typeface="Meiryo UI"/>
              </a:rPr>
              <a:t>調剤業務</a:t>
            </a:r>
            <a:r>
              <a:rPr sz="1200" spc="5" dirty="0">
                <a:latin typeface="Meiryo UI"/>
                <a:cs typeface="Meiryo UI"/>
              </a:rPr>
              <a:t>に</a:t>
            </a:r>
            <a:r>
              <a:rPr sz="1200" dirty="0">
                <a:latin typeface="Meiryo UI"/>
                <a:cs typeface="Meiryo UI"/>
              </a:rPr>
              <a:t>おけ</a:t>
            </a:r>
            <a:r>
              <a:rPr sz="1200" spc="-5" dirty="0">
                <a:latin typeface="Meiryo UI"/>
                <a:cs typeface="Meiryo UI"/>
              </a:rPr>
              <a:t>る</a:t>
            </a:r>
            <a:r>
              <a:rPr sz="1200" dirty="0">
                <a:latin typeface="Meiryo UI"/>
                <a:cs typeface="Meiryo UI"/>
              </a:rPr>
              <a:t>対応</a:t>
            </a:r>
            <a:r>
              <a:rPr sz="1200" spc="-10" dirty="0">
                <a:latin typeface="Meiryo UI"/>
                <a:cs typeface="Meiryo UI"/>
              </a:rPr>
              <a:t>に</a:t>
            </a:r>
            <a:r>
              <a:rPr sz="1200" dirty="0">
                <a:latin typeface="Meiryo UI"/>
                <a:cs typeface="Meiryo UI"/>
              </a:rPr>
              <a:t>限る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7167" y="542224"/>
            <a:ext cx="8675370" cy="9899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700" dirty="0">
                <a:latin typeface="HGP創英角ｺﾞｼｯｸUB"/>
                <a:cs typeface="HGP創英角ｺﾞｼｯｸUB"/>
              </a:rPr>
              <a:t>事業概要</a:t>
            </a:r>
            <a:endParaRPr sz="1700">
              <a:latin typeface="HGP創英角ｺﾞｼｯｸUB"/>
              <a:cs typeface="HGP創英角ｺﾞｼｯｸUB"/>
            </a:endParaRPr>
          </a:p>
          <a:p>
            <a:pPr marL="5080" marR="5080" indent="109220" algn="just">
              <a:lnSpc>
                <a:spcPct val="100000"/>
              </a:lnSpc>
              <a:spcBef>
                <a:spcPts val="375"/>
              </a:spcBef>
            </a:pPr>
            <a:r>
              <a:rPr sz="1300" spc="-5" dirty="0">
                <a:latin typeface="Meiryo UI"/>
                <a:cs typeface="Meiryo UI"/>
              </a:rPr>
              <a:t>外国人患者受入</a:t>
            </a:r>
            <a:r>
              <a:rPr sz="1300" spc="-10" dirty="0">
                <a:latin typeface="Meiryo UI"/>
                <a:cs typeface="Meiryo UI"/>
              </a:rPr>
              <a:t>の</a:t>
            </a:r>
            <a:r>
              <a:rPr sz="1300" spc="-5" dirty="0">
                <a:latin typeface="Meiryo UI"/>
                <a:cs typeface="Meiryo UI"/>
              </a:rPr>
              <a:t>際</a:t>
            </a:r>
            <a:r>
              <a:rPr sz="1300" spc="-10" dirty="0">
                <a:latin typeface="Meiryo UI"/>
                <a:cs typeface="Meiryo UI"/>
              </a:rPr>
              <a:t>のト</a:t>
            </a:r>
            <a:r>
              <a:rPr sz="1300" spc="-5" dirty="0">
                <a:latin typeface="Meiryo UI"/>
                <a:cs typeface="Meiryo UI"/>
              </a:rPr>
              <a:t>ラ</a:t>
            </a:r>
            <a:r>
              <a:rPr sz="1300" dirty="0">
                <a:latin typeface="Meiryo UI"/>
                <a:cs typeface="Meiryo UI"/>
              </a:rPr>
              <a:t>ブ</a:t>
            </a:r>
            <a:r>
              <a:rPr sz="1300" spc="-10" dirty="0">
                <a:latin typeface="Meiryo UI"/>
                <a:cs typeface="Meiryo UI"/>
              </a:rPr>
              <a:t>ルのうち</a:t>
            </a:r>
            <a:r>
              <a:rPr sz="1300" spc="10" dirty="0">
                <a:latin typeface="Meiryo UI"/>
                <a:cs typeface="Meiryo UI"/>
              </a:rPr>
              <a:t>、</a:t>
            </a:r>
            <a:r>
              <a:rPr sz="1300" spc="-5" dirty="0">
                <a:latin typeface="Meiryo UI"/>
                <a:cs typeface="Meiryo UI"/>
              </a:rPr>
              <a:t>36％</a:t>
            </a:r>
            <a:r>
              <a:rPr sz="1300" spc="5" dirty="0">
                <a:latin typeface="Meiryo UI"/>
                <a:cs typeface="Meiryo UI"/>
              </a:rPr>
              <a:t>が</a:t>
            </a:r>
            <a:r>
              <a:rPr sz="1300" spc="-5" dirty="0">
                <a:latin typeface="Meiryo UI"/>
                <a:cs typeface="Meiryo UI"/>
              </a:rPr>
              <a:t>言語、コ</a:t>
            </a:r>
            <a:r>
              <a:rPr sz="1300" dirty="0">
                <a:latin typeface="Meiryo UI"/>
                <a:cs typeface="Meiryo UI"/>
              </a:rPr>
              <a:t>ミ</a:t>
            </a:r>
            <a:r>
              <a:rPr sz="1300" spc="10" dirty="0">
                <a:latin typeface="Meiryo UI"/>
                <a:cs typeface="Meiryo UI"/>
              </a:rPr>
              <a:t>ニ</a:t>
            </a:r>
            <a:r>
              <a:rPr sz="1300" spc="-10" dirty="0">
                <a:latin typeface="Meiryo UI"/>
                <a:cs typeface="Meiryo UI"/>
              </a:rPr>
              <a:t>ュ</a:t>
            </a:r>
            <a:r>
              <a:rPr sz="1300" spc="-5" dirty="0">
                <a:latin typeface="Meiryo UI"/>
                <a:cs typeface="Meiryo UI"/>
              </a:rPr>
              <a:t>ケ</a:t>
            </a:r>
            <a:r>
              <a:rPr sz="1300" spc="5" dirty="0">
                <a:latin typeface="Meiryo UI"/>
                <a:cs typeface="Meiryo UI"/>
              </a:rPr>
              <a:t>ー</a:t>
            </a:r>
            <a:r>
              <a:rPr sz="1300" spc="-10" dirty="0">
                <a:latin typeface="Meiryo UI"/>
                <a:cs typeface="Meiryo UI"/>
              </a:rPr>
              <a:t>シ</a:t>
            </a:r>
            <a:r>
              <a:rPr sz="1300" spc="-15" dirty="0">
                <a:latin typeface="Meiryo UI"/>
                <a:cs typeface="Meiryo UI"/>
              </a:rPr>
              <a:t>ョ</a:t>
            </a:r>
            <a:r>
              <a:rPr sz="1300" spc="10" dirty="0">
                <a:latin typeface="Meiryo UI"/>
                <a:cs typeface="Meiryo UI"/>
              </a:rPr>
              <a:t>ン</a:t>
            </a:r>
            <a:r>
              <a:rPr sz="1300" spc="-10" dirty="0">
                <a:latin typeface="Meiryo UI"/>
                <a:cs typeface="Meiryo UI"/>
              </a:rPr>
              <a:t>の</a:t>
            </a:r>
            <a:r>
              <a:rPr sz="1300" spc="5" dirty="0">
                <a:latin typeface="Meiryo UI"/>
                <a:cs typeface="Meiryo UI"/>
              </a:rPr>
              <a:t>問</a:t>
            </a:r>
            <a:r>
              <a:rPr sz="1300" spc="-5" dirty="0">
                <a:latin typeface="Meiryo UI"/>
                <a:cs typeface="Meiryo UI"/>
              </a:rPr>
              <a:t>題と</a:t>
            </a:r>
            <a:r>
              <a:rPr sz="1300" spc="-10" dirty="0">
                <a:latin typeface="Meiryo UI"/>
                <a:cs typeface="Meiryo UI"/>
              </a:rPr>
              <a:t>し</a:t>
            </a:r>
            <a:r>
              <a:rPr sz="1300" spc="-5" dirty="0">
                <a:latin typeface="Meiryo UI"/>
                <a:cs typeface="Meiryo UI"/>
              </a:rPr>
              <a:t>て</a:t>
            </a:r>
            <a:r>
              <a:rPr sz="1300" dirty="0">
                <a:latin typeface="Meiryo UI"/>
                <a:cs typeface="Meiryo UI"/>
              </a:rPr>
              <a:t>い</a:t>
            </a:r>
            <a:r>
              <a:rPr sz="1300" spc="-10" dirty="0">
                <a:latin typeface="Meiryo UI"/>
                <a:cs typeface="Meiryo UI"/>
              </a:rPr>
              <a:t>る</a:t>
            </a:r>
            <a:r>
              <a:rPr sz="1300" spc="-5" dirty="0">
                <a:latin typeface="Meiryo UI"/>
                <a:cs typeface="Meiryo UI"/>
              </a:rPr>
              <a:t>。（</a:t>
            </a:r>
            <a:r>
              <a:rPr sz="1300" spc="5" dirty="0">
                <a:latin typeface="Meiryo UI"/>
                <a:cs typeface="Meiryo UI"/>
              </a:rPr>
              <a:t>令</a:t>
            </a:r>
            <a:r>
              <a:rPr sz="1300" spc="-5" dirty="0">
                <a:latin typeface="Meiryo UI"/>
                <a:cs typeface="Meiryo UI"/>
              </a:rPr>
              <a:t>和元</a:t>
            </a:r>
            <a:r>
              <a:rPr sz="1300" spc="5" dirty="0">
                <a:latin typeface="Meiryo UI"/>
                <a:cs typeface="Meiryo UI"/>
              </a:rPr>
              <a:t>年</a:t>
            </a:r>
            <a:r>
              <a:rPr sz="1300" spc="-5" dirty="0">
                <a:latin typeface="Meiryo UI"/>
                <a:cs typeface="Meiryo UI"/>
              </a:rPr>
              <a:t>度大</a:t>
            </a:r>
            <a:r>
              <a:rPr sz="1300" spc="5" dirty="0">
                <a:latin typeface="Meiryo UI"/>
                <a:cs typeface="Meiryo UI"/>
              </a:rPr>
              <a:t>阪</a:t>
            </a:r>
            <a:r>
              <a:rPr sz="1300" spc="-5" dirty="0">
                <a:latin typeface="Meiryo UI"/>
                <a:cs typeface="Meiryo UI"/>
              </a:rPr>
              <a:t>府実</a:t>
            </a:r>
            <a:r>
              <a:rPr sz="1300" spc="5" dirty="0">
                <a:latin typeface="Meiryo UI"/>
                <a:cs typeface="Meiryo UI"/>
              </a:rPr>
              <a:t>態</a:t>
            </a:r>
            <a:r>
              <a:rPr sz="1300" spc="-5" dirty="0">
                <a:latin typeface="Meiryo UI"/>
                <a:cs typeface="Meiryo UI"/>
              </a:rPr>
              <a:t>調査</a:t>
            </a:r>
            <a:r>
              <a:rPr sz="1300" spc="5" dirty="0">
                <a:latin typeface="Meiryo UI"/>
                <a:cs typeface="Meiryo UI"/>
              </a:rPr>
              <a:t>）</a:t>
            </a:r>
            <a:r>
              <a:rPr sz="1300" dirty="0">
                <a:latin typeface="Meiryo UI"/>
                <a:cs typeface="Meiryo UI"/>
              </a:rPr>
              <a:t>そ</a:t>
            </a:r>
            <a:r>
              <a:rPr sz="1300" spc="-5" dirty="0">
                <a:latin typeface="Meiryo UI"/>
                <a:cs typeface="Meiryo UI"/>
              </a:rPr>
              <a:t>こ</a:t>
            </a:r>
            <a:r>
              <a:rPr sz="1300" spc="-10" dirty="0">
                <a:latin typeface="Meiryo UI"/>
                <a:cs typeface="Meiryo UI"/>
              </a:rPr>
              <a:t>で</a:t>
            </a:r>
            <a:r>
              <a:rPr sz="1300" spc="-5" dirty="0">
                <a:latin typeface="Meiryo UI"/>
                <a:cs typeface="Meiryo UI"/>
              </a:rPr>
              <a:t>、 外国人患者</a:t>
            </a:r>
            <a:r>
              <a:rPr sz="1300" spc="-10" dirty="0">
                <a:latin typeface="Meiryo UI"/>
                <a:cs typeface="Meiryo UI"/>
              </a:rPr>
              <a:t>の</a:t>
            </a:r>
            <a:r>
              <a:rPr sz="1300" spc="-5" dirty="0">
                <a:latin typeface="Meiryo UI"/>
                <a:cs typeface="Meiryo UI"/>
              </a:rPr>
              <a:t>即時対応</a:t>
            </a:r>
            <a:r>
              <a:rPr sz="1300" spc="-10" dirty="0">
                <a:latin typeface="Meiryo UI"/>
                <a:cs typeface="Meiryo UI"/>
              </a:rPr>
              <a:t>が</a:t>
            </a:r>
            <a:r>
              <a:rPr sz="1300" spc="-5" dirty="0">
                <a:latin typeface="Meiryo UI"/>
                <a:cs typeface="Meiryo UI"/>
              </a:rPr>
              <a:t>求</a:t>
            </a:r>
            <a:r>
              <a:rPr sz="1300" spc="-10" dirty="0">
                <a:latin typeface="Meiryo UI"/>
                <a:cs typeface="Meiryo UI"/>
              </a:rPr>
              <a:t>め</a:t>
            </a:r>
            <a:r>
              <a:rPr sz="1300" spc="-5" dirty="0">
                <a:latin typeface="Meiryo UI"/>
                <a:cs typeface="Meiryo UI"/>
              </a:rPr>
              <a:t>られ</a:t>
            </a:r>
            <a:r>
              <a:rPr sz="1300" spc="-10" dirty="0">
                <a:latin typeface="Meiryo UI"/>
                <a:cs typeface="Meiryo UI"/>
              </a:rPr>
              <a:t>る</a:t>
            </a:r>
            <a:r>
              <a:rPr sz="1300" spc="5" dirty="0">
                <a:latin typeface="Meiryo UI"/>
                <a:cs typeface="Meiryo UI"/>
              </a:rPr>
              <a:t>医</a:t>
            </a:r>
            <a:r>
              <a:rPr sz="1300" spc="-5" dirty="0">
                <a:latin typeface="Meiryo UI"/>
                <a:cs typeface="Meiryo UI"/>
              </a:rPr>
              <a:t>療機関</a:t>
            </a:r>
            <a:r>
              <a:rPr sz="1300" spc="10" dirty="0">
                <a:latin typeface="Meiryo UI"/>
                <a:cs typeface="Meiryo UI"/>
              </a:rPr>
              <a:t>、</a:t>
            </a:r>
            <a:r>
              <a:rPr sz="1300" spc="-5" dirty="0">
                <a:latin typeface="Meiryo UI"/>
                <a:cs typeface="Meiryo UI"/>
              </a:rPr>
              <a:t>調剤</a:t>
            </a:r>
            <a:r>
              <a:rPr sz="1300" spc="5" dirty="0">
                <a:latin typeface="Meiryo UI"/>
                <a:cs typeface="Meiryo UI"/>
              </a:rPr>
              <a:t>薬</a:t>
            </a:r>
            <a:r>
              <a:rPr sz="1300" spc="-5" dirty="0">
                <a:latin typeface="Meiryo UI"/>
                <a:cs typeface="Meiryo UI"/>
              </a:rPr>
              <a:t>局に</a:t>
            </a:r>
            <a:r>
              <a:rPr sz="1300" spc="5" dirty="0">
                <a:latin typeface="Meiryo UI"/>
                <a:cs typeface="Meiryo UI"/>
              </a:rPr>
              <a:t>対</a:t>
            </a:r>
            <a:r>
              <a:rPr sz="1300" spc="-10" dirty="0">
                <a:latin typeface="Meiryo UI"/>
                <a:cs typeface="Meiryo UI"/>
              </a:rPr>
              <a:t>し</a:t>
            </a:r>
            <a:r>
              <a:rPr sz="1300" spc="-5" dirty="0">
                <a:latin typeface="Meiryo UI"/>
                <a:cs typeface="Meiryo UI"/>
              </a:rPr>
              <a:t>、通信</a:t>
            </a:r>
            <a:r>
              <a:rPr sz="1300" spc="5" dirty="0">
                <a:latin typeface="Meiryo UI"/>
                <a:cs typeface="Meiryo UI"/>
              </a:rPr>
              <a:t>機</a:t>
            </a:r>
            <a:r>
              <a:rPr sz="1300" spc="-5" dirty="0">
                <a:latin typeface="Meiryo UI"/>
                <a:cs typeface="Meiryo UI"/>
              </a:rPr>
              <a:t>器、映像や</a:t>
            </a:r>
            <a:r>
              <a:rPr sz="1300" spc="5" dirty="0">
                <a:latin typeface="Meiryo UI"/>
                <a:cs typeface="Meiryo UI"/>
              </a:rPr>
              <a:t>シ</a:t>
            </a:r>
            <a:r>
              <a:rPr sz="1300" spc="-5" dirty="0">
                <a:latin typeface="Meiryo UI"/>
                <a:cs typeface="Meiryo UI"/>
              </a:rPr>
              <a:t>ス</a:t>
            </a:r>
            <a:r>
              <a:rPr sz="1300" spc="10" dirty="0">
                <a:latin typeface="Meiryo UI"/>
                <a:cs typeface="Meiryo UI"/>
              </a:rPr>
              <a:t>テ</a:t>
            </a:r>
            <a:r>
              <a:rPr sz="1300" spc="-10" dirty="0">
                <a:latin typeface="Meiryo UI"/>
                <a:cs typeface="Meiryo UI"/>
              </a:rPr>
              <a:t>ム</a:t>
            </a:r>
            <a:r>
              <a:rPr sz="1300" spc="-5" dirty="0">
                <a:latin typeface="Meiryo UI"/>
                <a:cs typeface="Meiryo UI"/>
              </a:rPr>
              <a:t>等</a:t>
            </a:r>
            <a:r>
              <a:rPr sz="1300" dirty="0">
                <a:latin typeface="Meiryo UI"/>
                <a:cs typeface="Meiryo UI"/>
              </a:rPr>
              <a:t>を</a:t>
            </a:r>
            <a:r>
              <a:rPr sz="1300" spc="-5" dirty="0">
                <a:latin typeface="Meiryo UI"/>
                <a:cs typeface="Meiryo UI"/>
              </a:rPr>
              <a:t>用</a:t>
            </a:r>
            <a:r>
              <a:rPr sz="1300" spc="5" dirty="0">
                <a:latin typeface="Meiryo UI"/>
                <a:cs typeface="Meiryo UI"/>
              </a:rPr>
              <a:t>い</a:t>
            </a:r>
            <a:r>
              <a:rPr sz="1300" spc="-5" dirty="0">
                <a:latin typeface="Meiryo UI"/>
                <a:cs typeface="Meiryo UI"/>
              </a:rPr>
              <a:t>た医</a:t>
            </a:r>
            <a:r>
              <a:rPr sz="1300" spc="5" dirty="0">
                <a:latin typeface="Meiryo UI"/>
                <a:cs typeface="Meiryo UI"/>
              </a:rPr>
              <a:t>療</a:t>
            </a:r>
            <a:r>
              <a:rPr sz="1300" spc="-5" dirty="0">
                <a:latin typeface="Meiryo UI"/>
                <a:cs typeface="Meiryo UI"/>
              </a:rPr>
              <a:t>機関</a:t>
            </a:r>
            <a:r>
              <a:rPr sz="1300" spc="5" dirty="0">
                <a:latin typeface="Meiryo UI"/>
                <a:cs typeface="Meiryo UI"/>
              </a:rPr>
              <a:t>の</a:t>
            </a:r>
            <a:r>
              <a:rPr sz="1300" spc="-5" dirty="0">
                <a:latin typeface="Meiryo UI"/>
                <a:cs typeface="Meiryo UI"/>
              </a:rPr>
              <a:t>外国</a:t>
            </a:r>
            <a:r>
              <a:rPr sz="1300" spc="5" dirty="0">
                <a:latin typeface="Meiryo UI"/>
                <a:cs typeface="Meiryo UI"/>
              </a:rPr>
              <a:t>人</a:t>
            </a:r>
            <a:r>
              <a:rPr sz="1300" spc="-5" dirty="0">
                <a:latin typeface="Meiryo UI"/>
                <a:cs typeface="Meiryo UI"/>
              </a:rPr>
              <a:t>患者受 入</a:t>
            </a:r>
            <a:r>
              <a:rPr sz="1300" spc="-15" dirty="0">
                <a:latin typeface="Meiryo UI"/>
                <a:cs typeface="Meiryo UI"/>
              </a:rPr>
              <a:t>を</a:t>
            </a:r>
            <a:r>
              <a:rPr sz="1300" spc="-5" dirty="0">
                <a:latin typeface="Meiryo UI"/>
                <a:cs typeface="Meiryo UI"/>
              </a:rPr>
              <a:t>支援</a:t>
            </a:r>
            <a:r>
              <a:rPr sz="1300" dirty="0">
                <a:latin typeface="Meiryo UI"/>
                <a:cs typeface="Meiryo UI"/>
              </a:rPr>
              <a:t>す</a:t>
            </a:r>
            <a:r>
              <a:rPr sz="1300" spc="-10" dirty="0">
                <a:latin typeface="Meiryo UI"/>
                <a:cs typeface="Meiryo UI"/>
              </a:rPr>
              <a:t>る</a:t>
            </a:r>
            <a:r>
              <a:rPr sz="1300" spc="-5" dirty="0">
                <a:latin typeface="Meiryo UI"/>
                <a:cs typeface="Meiryo UI"/>
              </a:rPr>
              <a:t>。</a:t>
            </a:r>
            <a:endParaRPr sz="1300">
              <a:latin typeface="Meiryo UI"/>
              <a:cs typeface="Meiryo U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17491" y="5373498"/>
            <a:ext cx="1007363" cy="728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6120" y="5227195"/>
            <a:ext cx="751331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828" y="4360039"/>
            <a:ext cx="891539" cy="815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33522" y="3685672"/>
            <a:ext cx="3576954" cy="1199515"/>
          </a:xfrm>
          <a:custGeom>
            <a:avLst/>
            <a:gdLst/>
            <a:ahLst/>
            <a:cxnLst/>
            <a:rect l="l" t="t" r="r" b="b"/>
            <a:pathLst>
              <a:path w="3576954" h="1199514">
                <a:moveTo>
                  <a:pt x="0" y="199898"/>
                </a:moveTo>
                <a:lnTo>
                  <a:pt x="5279" y="154063"/>
                </a:lnTo>
                <a:lnTo>
                  <a:pt x="20317" y="111987"/>
                </a:lnTo>
                <a:lnTo>
                  <a:pt x="43915" y="74871"/>
                </a:lnTo>
                <a:lnTo>
                  <a:pt x="74871" y="43915"/>
                </a:lnTo>
                <a:lnTo>
                  <a:pt x="111987" y="20317"/>
                </a:lnTo>
                <a:lnTo>
                  <a:pt x="154063" y="5279"/>
                </a:lnTo>
                <a:lnTo>
                  <a:pt x="199898" y="0"/>
                </a:lnTo>
                <a:lnTo>
                  <a:pt x="3376929" y="0"/>
                </a:lnTo>
                <a:lnTo>
                  <a:pt x="3422764" y="5279"/>
                </a:lnTo>
                <a:lnTo>
                  <a:pt x="3464840" y="20317"/>
                </a:lnTo>
                <a:lnTo>
                  <a:pt x="3501956" y="43915"/>
                </a:lnTo>
                <a:lnTo>
                  <a:pt x="3532912" y="74871"/>
                </a:lnTo>
                <a:lnTo>
                  <a:pt x="3556510" y="111987"/>
                </a:lnTo>
                <a:lnTo>
                  <a:pt x="3571548" y="154063"/>
                </a:lnTo>
                <a:lnTo>
                  <a:pt x="3576828" y="199898"/>
                </a:lnTo>
                <a:lnTo>
                  <a:pt x="3576828" y="999477"/>
                </a:lnTo>
                <a:lnTo>
                  <a:pt x="3571548" y="1045316"/>
                </a:lnTo>
                <a:lnTo>
                  <a:pt x="3556510" y="1087395"/>
                </a:lnTo>
                <a:lnTo>
                  <a:pt x="3532912" y="1124513"/>
                </a:lnTo>
                <a:lnTo>
                  <a:pt x="3501956" y="1155471"/>
                </a:lnTo>
                <a:lnTo>
                  <a:pt x="3464840" y="1179069"/>
                </a:lnTo>
                <a:lnTo>
                  <a:pt x="3422764" y="1194108"/>
                </a:lnTo>
                <a:lnTo>
                  <a:pt x="3376929" y="1199388"/>
                </a:lnTo>
                <a:lnTo>
                  <a:pt x="199898" y="1199388"/>
                </a:lnTo>
                <a:lnTo>
                  <a:pt x="154063" y="1194108"/>
                </a:lnTo>
                <a:lnTo>
                  <a:pt x="111987" y="1179069"/>
                </a:lnTo>
                <a:lnTo>
                  <a:pt x="74871" y="1155471"/>
                </a:lnTo>
                <a:lnTo>
                  <a:pt x="43915" y="1124513"/>
                </a:lnTo>
                <a:lnTo>
                  <a:pt x="20317" y="1087395"/>
                </a:lnTo>
                <a:lnTo>
                  <a:pt x="5279" y="1045316"/>
                </a:lnTo>
                <a:lnTo>
                  <a:pt x="0" y="999477"/>
                </a:lnTo>
                <a:lnTo>
                  <a:pt x="0" y="199898"/>
                </a:lnTo>
                <a:close/>
              </a:path>
            </a:pathLst>
          </a:custGeom>
          <a:ln w="25908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5744" y="5810819"/>
            <a:ext cx="2902585" cy="757555"/>
          </a:xfrm>
          <a:custGeom>
            <a:avLst/>
            <a:gdLst/>
            <a:ahLst/>
            <a:cxnLst/>
            <a:rect l="l" t="t" r="r" b="b"/>
            <a:pathLst>
              <a:path w="2902585" h="757554">
                <a:moveTo>
                  <a:pt x="284035" y="189356"/>
                </a:moveTo>
                <a:lnTo>
                  <a:pt x="94678" y="189356"/>
                </a:lnTo>
                <a:lnTo>
                  <a:pt x="112087" y="206738"/>
                </a:lnTo>
                <a:lnTo>
                  <a:pt x="151160" y="240928"/>
                </a:lnTo>
                <a:lnTo>
                  <a:pt x="195772" y="274325"/>
                </a:lnTo>
                <a:lnTo>
                  <a:pt x="245762" y="306899"/>
                </a:lnTo>
                <a:lnTo>
                  <a:pt x="300968" y="338615"/>
                </a:lnTo>
                <a:lnTo>
                  <a:pt x="361227" y="369440"/>
                </a:lnTo>
                <a:lnTo>
                  <a:pt x="426377" y="399343"/>
                </a:lnTo>
                <a:lnTo>
                  <a:pt x="496256" y="428291"/>
                </a:lnTo>
                <a:lnTo>
                  <a:pt x="532918" y="442396"/>
                </a:lnTo>
                <a:lnTo>
                  <a:pt x="570702" y="456249"/>
                </a:lnTo>
                <a:lnTo>
                  <a:pt x="609587" y="469848"/>
                </a:lnTo>
                <a:lnTo>
                  <a:pt x="649553" y="483187"/>
                </a:lnTo>
                <a:lnTo>
                  <a:pt x="690580" y="496263"/>
                </a:lnTo>
                <a:lnTo>
                  <a:pt x="732647" y="509070"/>
                </a:lnTo>
                <a:lnTo>
                  <a:pt x="775734" y="521607"/>
                </a:lnTo>
                <a:lnTo>
                  <a:pt x="819822" y="533867"/>
                </a:lnTo>
                <a:lnTo>
                  <a:pt x="864889" y="545848"/>
                </a:lnTo>
                <a:lnTo>
                  <a:pt x="910915" y="557544"/>
                </a:lnTo>
                <a:lnTo>
                  <a:pt x="957880" y="568953"/>
                </a:lnTo>
                <a:lnTo>
                  <a:pt x="1005765" y="580069"/>
                </a:lnTo>
                <a:lnTo>
                  <a:pt x="1104209" y="601409"/>
                </a:lnTo>
                <a:lnTo>
                  <a:pt x="1206086" y="621531"/>
                </a:lnTo>
                <a:lnTo>
                  <a:pt x="1311233" y="640402"/>
                </a:lnTo>
                <a:lnTo>
                  <a:pt x="1419488" y="657989"/>
                </a:lnTo>
                <a:lnTo>
                  <a:pt x="1530689" y="674260"/>
                </a:lnTo>
                <a:lnTo>
                  <a:pt x="1644675" y="689183"/>
                </a:lnTo>
                <a:lnTo>
                  <a:pt x="1761282" y="702723"/>
                </a:lnTo>
                <a:lnTo>
                  <a:pt x="1880349" y="714849"/>
                </a:lnTo>
                <a:lnTo>
                  <a:pt x="2001714" y="725527"/>
                </a:lnTo>
                <a:lnTo>
                  <a:pt x="2187714" y="738759"/>
                </a:lnTo>
                <a:lnTo>
                  <a:pt x="2377973" y="748550"/>
                </a:lnTo>
                <a:lnTo>
                  <a:pt x="2442245" y="751030"/>
                </a:lnTo>
                <a:lnTo>
                  <a:pt x="2637330" y="756061"/>
                </a:lnTo>
                <a:lnTo>
                  <a:pt x="2835397" y="757393"/>
                </a:lnTo>
                <a:lnTo>
                  <a:pt x="2901988" y="756996"/>
                </a:lnTo>
                <a:lnTo>
                  <a:pt x="2700470" y="753197"/>
                </a:lnTo>
                <a:lnTo>
                  <a:pt x="2568149" y="748546"/>
                </a:lnTo>
                <a:lnTo>
                  <a:pt x="2373121" y="738482"/>
                </a:lnTo>
                <a:lnTo>
                  <a:pt x="2245648" y="729768"/>
                </a:lnTo>
                <a:lnTo>
                  <a:pt x="2120406" y="719491"/>
                </a:lnTo>
                <a:lnTo>
                  <a:pt x="1997563" y="707689"/>
                </a:lnTo>
                <a:lnTo>
                  <a:pt x="1877286" y="694397"/>
                </a:lnTo>
                <a:lnTo>
                  <a:pt x="1759741" y="679652"/>
                </a:lnTo>
                <a:lnTo>
                  <a:pt x="1645096" y="663489"/>
                </a:lnTo>
                <a:lnTo>
                  <a:pt x="1533519" y="645946"/>
                </a:lnTo>
                <a:lnTo>
                  <a:pt x="1425175" y="627058"/>
                </a:lnTo>
                <a:lnTo>
                  <a:pt x="1320233" y="606861"/>
                </a:lnTo>
                <a:lnTo>
                  <a:pt x="1269089" y="596283"/>
                </a:lnTo>
                <a:lnTo>
                  <a:pt x="1218858" y="585392"/>
                </a:lnTo>
                <a:lnTo>
                  <a:pt x="1169561" y="574192"/>
                </a:lnTo>
                <a:lnTo>
                  <a:pt x="1121219" y="562687"/>
                </a:lnTo>
                <a:lnTo>
                  <a:pt x="1073853" y="550882"/>
                </a:lnTo>
                <a:lnTo>
                  <a:pt x="1027483" y="538782"/>
                </a:lnTo>
                <a:lnTo>
                  <a:pt x="982130" y="526391"/>
                </a:lnTo>
                <a:lnTo>
                  <a:pt x="937815" y="513714"/>
                </a:lnTo>
                <a:lnTo>
                  <a:pt x="894560" y="500755"/>
                </a:lnTo>
                <a:lnTo>
                  <a:pt x="852385" y="487518"/>
                </a:lnTo>
                <a:lnTo>
                  <a:pt x="811310" y="474009"/>
                </a:lnTo>
                <a:lnTo>
                  <a:pt x="771358" y="460231"/>
                </a:lnTo>
                <a:lnTo>
                  <a:pt x="732548" y="446190"/>
                </a:lnTo>
                <a:lnTo>
                  <a:pt x="694901" y="431890"/>
                </a:lnTo>
                <a:lnTo>
                  <a:pt x="658439" y="417334"/>
                </a:lnTo>
                <a:lnTo>
                  <a:pt x="623183" y="402529"/>
                </a:lnTo>
                <a:lnTo>
                  <a:pt x="556369" y="372186"/>
                </a:lnTo>
                <a:lnTo>
                  <a:pt x="494627" y="340897"/>
                </a:lnTo>
                <a:lnTo>
                  <a:pt x="438125" y="308698"/>
                </a:lnTo>
                <a:lnTo>
                  <a:pt x="387028" y="275624"/>
                </a:lnTo>
                <a:lnTo>
                  <a:pt x="341505" y="241714"/>
                </a:lnTo>
                <a:lnTo>
                  <a:pt x="301722" y="207002"/>
                </a:lnTo>
                <a:lnTo>
                  <a:pt x="284035" y="189356"/>
                </a:lnTo>
                <a:close/>
              </a:path>
              <a:path w="2902585" h="757554">
                <a:moveTo>
                  <a:pt x="100393" y="0"/>
                </a:moveTo>
                <a:lnTo>
                  <a:pt x="0" y="189356"/>
                </a:lnTo>
                <a:lnTo>
                  <a:pt x="378714" y="189356"/>
                </a:lnTo>
                <a:lnTo>
                  <a:pt x="1003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2461" y="5810820"/>
            <a:ext cx="2991485" cy="757555"/>
          </a:xfrm>
          <a:custGeom>
            <a:avLst/>
            <a:gdLst/>
            <a:ahLst/>
            <a:cxnLst/>
            <a:rect l="l" t="t" r="r" b="b"/>
            <a:pathLst>
              <a:path w="2991484" h="757554">
                <a:moveTo>
                  <a:pt x="2990951" y="0"/>
                </a:moveTo>
                <a:lnTo>
                  <a:pt x="2801581" y="0"/>
                </a:lnTo>
                <a:lnTo>
                  <a:pt x="2800666" y="19549"/>
                </a:lnTo>
                <a:lnTo>
                  <a:pt x="2797936" y="38976"/>
                </a:lnTo>
                <a:lnTo>
                  <a:pt x="2787117" y="77442"/>
                </a:lnTo>
                <a:lnTo>
                  <a:pt x="2769301" y="115348"/>
                </a:lnTo>
                <a:lnTo>
                  <a:pt x="2744664" y="152647"/>
                </a:lnTo>
                <a:lnTo>
                  <a:pt x="2713381" y="189291"/>
                </a:lnTo>
                <a:lnTo>
                  <a:pt x="2675629" y="225234"/>
                </a:lnTo>
                <a:lnTo>
                  <a:pt x="2631583" y="260427"/>
                </a:lnTo>
                <a:lnTo>
                  <a:pt x="2581420" y="294823"/>
                </a:lnTo>
                <a:lnTo>
                  <a:pt x="2525316" y="328374"/>
                </a:lnTo>
                <a:lnTo>
                  <a:pt x="2463447" y="361033"/>
                </a:lnTo>
                <a:lnTo>
                  <a:pt x="2395989" y="392752"/>
                </a:lnTo>
                <a:lnTo>
                  <a:pt x="2360219" y="408244"/>
                </a:lnTo>
                <a:lnTo>
                  <a:pt x="2323117" y="423483"/>
                </a:lnTo>
                <a:lnTo>
                  <a:pt x="2284707" y="438464"/>
                </a:lnTo>
                <a:lnTo>
                  <a:pt x="2245009" y="453179"/>
                </a:lnTo>
                <a:lnTo>
                  <a:pt x="2204045" y="467624"/>
                </a:lnTo>
                <a:lnTo>
                  <a:pt x="2161839" y="481793"/>
                </a:lnTo>
                <a:lnTo>
                  <a:pt x="2118411" y="495678"/>
                </a:lnTo>
                <a:lnTo>
                  <a:pt x="2073784" y="509276"/>
                </a:lnTo>
                <a:lnTo>
                  <a:pt x="2027980" y="522578"/>
                </a:lnTo>
                <a:lnTo>
                  <a:pt x="1981020" y="535581"/>
                </a:lnTo>
                <a:lnTo>
                  <a:pt x="1932927" y="548277"/>
                </a:lnTo>
                <a:lnTo>
                  <a:pt x="1883723" y="560660"/>
                </a:lnTo>
                <a:lnTo>
                  <a:pt x="1833430" y="572726"/>
                </a:lnTo>
                <a:lnTo>
                  <a:pt x="1782069" y="584467"/>
                </a:lnTo>
                <a:lnTo>
                  <a:pt x="1729663" y="595878"/>
                </a:lnTo>
                <a:lnTo>
                  <a:pt x="1676234" y="606952"/>
                </a:lnTo>
                <a:lnTo>
                  <a:pt x="1566394" y="628070"/>
                </a:lnTo>
                <a:lnTo>
                  <a:pt x="1452725" y="647771"/>
                </a:lnTo>
                <a:lnTo>
                  <a:pt x="1335403" y="666009"/>
                </a:lnTo>
                <a:lnTo>
                  <a:pt x="1214605" y="682736"/>
                </a:lnTo>
                <a:lnTo>
                  <a:pt x="1090505" y="697905"/>
                </a:lnTo>
                <a:lnTo>
                  <a:pt x="963281" y="711467"/>
                </a:lnTo>
                <a:lnTo>
                  <a:pt x="833107" y="723375"/>
                </a:lnTo>
                <a:lnTo>
                  <a:pt x="700161" y="733581"/>
                </a:lnTo>
                <a:lnTo>
                  <a:pt x="564618" y="742039"/>
                </a:lnTo>
                <a:lnTo>
                  <a:pt x="426655" y="748700"/>
                </a:lnTo>
                <a:lnTo>
                  <a:pt x="286446" y="753517"/>
                </a:lnTo>
                <a:lnTo>
                  <a:pt x="144169" y="756442"/>
                </a:lnTo>
                <a:lnTo>
                  <a:pt x="0" y="757427"/>
                </a:lnTo>
                <a:lnTo>
                  <a:pt x="189357" y="757427"/>
                </a:lnTo>
                <a:lnTo>
                  <a:pt x="333526" y="756442"/>
                </a:lnTo>
                <a:lnTo>
                  <a:pt x="475803" y="753517"/>
                </a:lnTo>
                <a:lnTo>
                  <a:pt x="616012" y="748700"/>
                </a:lnTo>
                <a:lnTo>
                  <a:pt x="753976" y="742039"/>
                </a:lnTo>
                <a:lnTo>
                  <a:pt x="889519" y="733581"/>
                </a:lnTo>
                <a:lnTo>
                  <a:pt x="1022465" y="723375"/>
                </a:lnTo>
                <a:lnTo>
                  <a:pt x="1152639" y="711467"/>
                </a:lnTo>
                <a:lnTo>
                  <a:pt x="1279864" y="697905"/>
                </a:lnTo>
                <a:lnTo>
                  <a:pt x="1403964" y="682736"/>
                </a:lnTo>
                <a:lnTo>
                  <a:pt x="1524763" y="666009"/>
                </a:lnTo>
                <a:lnTo>
                  <a:pt x="1642086" y="647771"/>
                </a:lnTo>
                <a:lnTo>
                  <a:pt x="1755755" y="628070"/>
                </a:lnTo>
                <a:lnTo>
                  <a:pt x="1865596" y="606952"/>
                </a:lnTo>
                <a:lnTo>
                  <a:pt x="1919025" y="595878"/>
                </a:lnTo>
                <a:lnTo>
                  <a:pt x="1971431" y="584467"/>
                </a:lnTo>
                <a:lnTo>
                  <a:pt x="2022792" y="572726"/>
                </a:lnTo>
                <a:lnTo>
                  <a:pt x="2073086" y="560660"/>
                </a:lnTo>
                <a:lnTo>
                  <a:pt x="2122290" y="548277"/>
                </a:lnTo>
                <a:lnTo>
                  <a:pt x="2170383" y="535581"/>
                </a:lnTo>
                <a:lnTo>
                  <a:pt x="2217343" y="522578"/>
                </a:lnTo>
                <a:lnTo>
                  <a:pt x="2263148" y="509276"/>
                </a:lnTo>
                <a:lnTo>
                  <a:pt x="2307775" y="495678"/>
                </a:lnTo>
                <a:lnTo>
                  <a:pt x="2351203" y="481793"/>
                </a:lnTo>
                <a:lnTo>
                  <a:pt x="2393410" y="467624"/>
                </a:lnTo>
                <a:lnTo>
                  <a:pt x="2434374" y="453179"/>
                </a:lnTo>
                <a:lnTo>
                  <a:pt x="2474072" y="438464"/>
                </a:lnTo>
                <a:lnTo>
                  <a:pt x="2512483" y="423483"/>
                </a:lnTo>
                <a:lnTo>
                  <a:pt x="2549585" y="408244"/>
                </a:lnTo>
                <a:lnTo>
                  <a:pt x="2585355" y="392752"/>
                </a:lnTo>
                <a:lnTo>
                  <a:pt x="2652814" y="361033"/>
                </a:lnTo>
                <a:lnTo>
                  <a:pt x="2714684" y="328374"/>
                </a:lnTo>
                <a:lnTo>
                  <a:pt x="2770788" y="294823"/>
                </a:lnTo>
                <a:lnTo>
                  <a:pt x="2820951" y="260427"/>
                </a:lnTo>
                <a:lnTo>
                  <a:pt x="2864997" y="225234"/>
                </a:lnTo>
                <a:lnTo>
                  <a:pt x="2902750" y="189291"/>
                </a:lnTo>
                <a:lnTo>
                  <a:pt x="2934033" y="152647"/>
                </a:lnTo>
                <a:lnTo>
                  <a:pt x="2958670" y="115348"/>
                </a:lnTo>
                <a:lnTo>
                  <a:pt x="2976487" y="77442"/>
                </a:lnTo>
                <a:lnTo>
                  <a:pt x="2987306" y="38976"/>
                </a:lnTo>
                <a:lnTo>
                  <a:pt x="2990036" y="19549"/>
                </a:lnTo>
                <a:lnTo>
                  <a:pt x="2990951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5744" y="5828412"/>
            <a:ext cx="5798820" cy="757555"/>
          </a:xfrm>
          <a:custGeom>
            <a:avLst/>
            <a:gdLst/>
            <a:ahLst/>
            <a:cxnLst/>
            <a:rect l="l" t="t" r="r" b="b"/>
            <a:pathLst>
              <a:path w="5798820" h="757554">
                <a:moveTo>
                  <a:pt x="2901988" y="756996"/>
                </a:moveTo>
                <a:lnTo>
                  <a:pt x="2834439" y="756159"/>
                </a:lnTo>
                <a:lnTo>
                  <a:pt x="2767260" y="754892"/>
                </a:lnTo>
                <a:lnTo>
                  <a:pt x="2700472" y="753197"/>
                </a:lnTo>
                <a:lnTo>
                  <a:pt x="2634096" y="751080"/>
                </a:lnTo>
                <a:lnTo>
                  <a:pt x="2568152" y="748546"/>
                </a:lnTo>
                <a:lnTo>
                  <a:pt x="2502662" y="745599"/>
                </a:lnTo>
                <a:lnTo>
                  <a:pt x="2437646" y="742243"/>
                </a:lnTo>
                <a:lnTo>
                  <a:pt x="2373125" y="738482"/>
                </a:lnTo>
                <a:lnTo>
                  <a:pt x="2309120" y="734323"/>
                </a:lnTo>
                <a:lnTo>
                  <a:pt x="2245652" y="729768"/>
                </a:lnTo>
                <a:lnTo>
                  <a:pt x="2182742" y="724823"/>
                </a:lnTo>
                <a:lnTo>
                  <a:pt x="2120411" y="719491"/>
                </a:lnTo>
                <a:lnTo>
                  <a:pt x="2058679" y="713779"/>
                </a:lnTo>
                <a:lnTo>
                  <a:pt x="1997568" y="707689"/>
                </a:lnTo>
                <a:lnTo>
                  <a:pt x="1937099" y="701227"/>
                </a:lnTo>
                <a:lnTo>
                  <a:pt x="1877291" y="694397"/>
                </a:lnTo>
                <a:lnTo>
                  <a:pt x="1818167" y="687204"/>
                </a:lnTo>
                <a:lnTo>
                  <a:pt x="1759747" y="679652"/>
                </a:lnTo>
                <a:lnTo>
                  <a:pt x="1702051" y="671745"/>
                </a:lnTo>
                <a:lnTo>
                  <a:pt x="1645102" y="663489"/>
                </a:lnTo>
                <a:lnTo>
                  <a:pt x="1588919" y="654888"/>
                </a:lnTo>
                <a:lnTo>
                  <a:pt x="1533524" y="645946"/>
                </a:lnTo>
                <a:lnTo>
                  <a:pt x="1478938" y="636667"/>
                </a:lnTo>
                <a:lnTo>
                  <a:pt x="1425180" y="627058"/>
                </a:lnTo>
                <a:lnTo>
                  <a:pt x="1372273" y="617121"/>
                </a:lnTo>
                <a:lnTo>
                  <a:pt x="1320238" y="606861"/>
                </a:lnTo>
                <a:lnTo>
                  <a:pt x="1269094" y="596283"/>
                </a:lnTo>
                <a:lnTo>
                  <a:pt x="1218863" y="585392"/>
                </a:lnTo>
                <a:lnTo>
                  <a:pt x="1169566" y="574192"/>
                </a:lnTo>
                <a:lnTo>
                  <a:pt x="1121223" y="562687"/>
                </a:lnTo>
                <a:lnTo>
                  <a:pt x="1073857" y="550882"/>
                </a:lnTo>
                <a:lnTo>
                  <a:pt x="1027486" y="538782"/>
                </a:lnTo>
                <a:lnTo>
                  <a:pt x="982133" y="526391"/>
                </a:lnTo>
                <a:lnTo>
                  <a:pt x="937819" y="513714"/>
                </a:lnTo>
                <a:lnTo>
                  <a:pt x="894563" y="500755"/>
                </a:lnTo>
                <a:lnTo>
                  <a:pt x="852388" y="487518"/>
                </a:lnTo>
                <a:lnTo>
                  <a:pt x="811313" y="474009"/>
                </a:lnTo>
                <a:lnTo>
                  <a:pt x="771360" y="460231"/>
                </a:lnTo>
                <a:lnTo>
                  <a:pt x="732550" y="446190"/>
                </a:lnTo>
                <a:lnTo>
                  <a:pt x="694903" y="431890"/>
                </a:lnTo>
                <a:lnTo>
                  <a:pt x="658441" y="417334"/>
                </a:lnTo>
                <a:lnTo>
                  <a:pt x="623184" y="402529"/>
                </a:lnTo>
                <a:lnTo>
                  <a:pt x="556370" y="372186"/>
                </a:lnTo>
                <a:lnTo>
                  <a:pt x="494628" y="340897"/>
                </a:lnTo>
                <a:lnTo>
                  <a:pt x="438125" y="308698"/>
                </a:lnTo>
                <a:lnTo>
                  <a:pt x="387028" y="275624"/>
                </a:lnTo>
                <a:lnTo>
                  <a:pt x="341505" y="241714"/>
                </a:lnTo>
                <a:lnTo>
                  <a:pt x="301722" y="207002"/>
                </a:lnTo>
                <a:lnTo>
                  <a:pt x="284035" y="189356"/>
                </a:lnTo>
                <a:lnTo>
                  <a:pt x="378713" y="189356"/>
                </a:lnTo>
                <a:lnTo>
                  <a:pt x="100393" y="0"/>
                </a:lnTo>
                <a:lnTo>
                  <a:pt x="0" y="189356"/>
                </a:lnTo>
                <a:lnTo>
                  <a:pt x="94678" y="189356"/>
                </a:lnTo>
                <a:lnTo>
                  <a:pt x="112219" y="206864"/>
                </a:lnTo>
                <a:lnTo>
                  <a:pt x="151632" y="241302"/>
                </a:lnTo>
                <a:lnTo>
                  <a:pt x="196680" y="274945"/>
                </a:lnTo>
                <a:lnTo>
                  <a:pt x="247200" y="307757"/>
                </a:lnTo>
                <a:lnTo>
                  <a:pt x="303026" y="339705"/>
                </a:lnTo>
                <a:lnTo>
                  <a:pt x="363995" y="370753"/>
                </a:lnTo>
                <a:lnTo>
                  <a:pt x="429942" y="400867"/>
                </a:lnTo>
                <a:lnTo>
                  <a:pt x="500703" y="430014"/>
                </a:lnTo>
                <a:lnTo>
                  <a:pt x="537837" y="444213"/>
                </a:lnTo>
                <a:lnTo>
                  <a:pt x="576112" y="458157"/>
                </a:lnTo>
                <a:lnTo>
                  <a:pt x="615509" y="471842"/>
                </a:lnTo>
                <a:lnTo>
                  <a:pt x="656006" y="485264"/>
                </a:lnTo>
                <a:lnTo>
                  <a:pt x="697584" y="498417"/>
                </a:lnTo>
                <a:lnTo>
                  <a:pt x="740220" y="511299"/>
                </a:lnTo>
                <a:lnTo>
                  <a:pt x="783896" y="523903"/>
                </a:lnTo>
                <a:lnTo>
                  <a:pt x="828590" y="536228"/>
                </a:lnTo>
                <a:lnTo>
                  <a:pt x="874282" y="548266"/>
                </a:lnTo>
                <a:lnTo>
                  <a:pt x="920951" y="560016"/>
                </a:lnTo>
                <a:lnTo>
                  <a:pt x="968577" y="571472"/>
                </a:lnTo>
                <a:lnTo>
                  <a:pt x="1017139" y="582630"/>
                </a:lnTo>
                <a:lnTo>
                  <a:pt x="1066616" y="593485"/>
                </a:lnTo>
                <a:lnTo>
                  <a:pt x="1116988" y="604034"/>
                </a:lnTo>
                <a:lnTo>
                  <a:pt x="1168235" y="614272"/>
                </a:lnTo>
                <a:lnTo>
                  <a:pt x="1220336" y="624195"/>
                </a:lnTo>
                <a:lnTo>
                  <a:pt x="1273270" y="633798"/>
                </a:lnTo>
                <a:lnTo>
                  <a:pt x="1327016" y="643077"/>
                </a:lnTo>
                <a:lnTo>
                  <a:pt x="1381555" y="652028"/>
                </a:lnTo>
                <a:lnTo>
                  <a:pt x="1436866" y="660647"/>
                </a:lnTo>
                <a:lnTo>
                  <a:pt x="1492927" y="668928"/>
                </a:lnTo>
                <a:lnTo>
                  <a:pt x="1549720" y="676869"/>
                </a:lnTo>
                <a:lnTo>
                  <a:pt x="1607222" y="684465"/>
                </a:lnTo>
                <a:lnTo>
                  <a:pt x="1665413" y="691710"/>
                </a:lnTo>
                <a:lnTo>
                  <a:pt x="1724273" y="698602"/>
                </a:lnTo>
                <a:lnTo>
                  <a:pt x="1783782" y="705135"/>
                </a:lnTo>
                <a:lnTo>
                  <a:pt x="1843918" y="711306"/>
                </a:lnTo>
                <a:lnTo>
                  <a:pt x="1904662" y="717110"/>
                </a:lnTo>
                <a:lnTo>
                  <a:pt x="1965992" y="722543"/>
                </a:lnTo>
                <a:lnTo>
                  <a:pt x="2027888" y="727600"/>
                </a:lnTo>
                <a:lnTo>
                  <a:pt x="2090330" y="732277"/>
                </a:lnTo>
                <a:lnTo>
                  <a:pt x="2153296" y="736570"/>
                </a:lnTo>
                <a:lnTo>
                  <a:pt x="2216767" y="740475"/>
                </a:lnTo>
                <a:lnTo>
                  <a:pt x="2280722" y="743987"/>
                </a:lnTo>
                <a:lnTo>
                  <a:pt x="2345140" y="747102"/>
                </a:lnTo>
                <a:lnTo>
                  <a:pt x="2410000" y="749816"/>
                </a:lnTo>
                <a:lnTo>
                  <a:pt x="2475283" y="752124"/>
                </a:lnTo>
                <a:lnTo>
                  <a:pt x="2540967" y="754021"/>
                </a:lnTo>
                <a:lnTo>
                  <a:pt x="2607033" y="755505"/>
                </a:lnTo>
                <a:lnTo>
                  <a:pt x="2673458" y="756570"/>
                </a:lnTo>
                <a:lnTo>
                  <a:pt x="2740224" y="757212"/>
                </a:lnTo>
                <a:lnTo>
                  <a:pt x="2807309" y="757427"/>
                </a:lnTo>
                <a:lnTo>
                  <a:pt x="2996666" y="757427"/>
                </a:lnTo>
                <a:lnTo>
                  <a:pt x="3068976" y="757180"/>
                </a:lnTo>
                <a:lnTo>
                  <a:pt x="3140835" y="756442"/>
                </a:lnTo>
                <a:lnTo>
                  <a:pt x="3212220" y="755219"/>
                </a:lnTo>
                <a:lnTo>
                  <a:pt x="3283111" y="753517"/>
                </a:lnTo>
                <a:lnTo>
                  <a:pt x="3353484" y="751342"/>
                </a:lnTo>
                <a:lnTo>
                  <a:pt x="3423318" y="748700"/>
                </a:lnTo>
                <a:lnTo>
                  <a:pt x="3492591" y="745597"/>
                </a:lnTo>
                <a:lnTo>
                  <a:pt x="3561281" y="742039"/>
                </a:lnTo>
                <a:lnTo>
                  <a:pt x="3629366" y="738032"/>
                </a:lnTo>
                <a:lnTo>
                  <a:pt x="3696824" y="733581"/>
                </a:lnTo>
                <a:lnTo>
                  <a:pt x="3763632" y="728694"/>
                </a:lnTo>
                <a:lnTo>
                  <a:pt x="3829769" y="723375"/>
                </a:lnTo>
                <a:lnTo>
                  <a:pt x="3895213" y="717630"/>
                </a:lnTo>
                <a:lnTo>
                  <a:pt x="3959942" y="711467"/>
                </a:lnTo>
                <a:lnTo>
                  <a:pt x="4023934" y="704889"/>
                </a:lnTo>
                <a:lnTo>
                  <a:pt x="4087166" y="697905"/>
                </a:lnTo>
                <a:lnTo>
                  <a:pt x="4149618" y="690518"/>
                </a:lnTo>
                <a:lnTo>
                  <a:pt x="4211266" y="682736"/>
                </a:lnTo>
                <a:lnTo>
                  <a:pt x="4272089" y="674565"/>
                </a:lnTo>
                <a:lnTo>
                  <a:pt x="4332064" y="666009"/>
                </a:lnTo>
                <a:lnTo>
                  <a:pt x="4391171" y="657076"/>
                </a:lnTo>
                <a:lnTo>
                  <a:pt x="4449386" y="647771"/>
                </a:lnTo>
                <a:lnTo>
                  <a:pt x="4506688" y="638101"/>
                </a:lnTo>
                <a:lnTo>
                  <a:pt x="4563055" y="628070"/>
                </a:lnTo>
                <a:lnTo>
                  <a:pt x="4618465" y="617685"/>
                </a:lnTo>
                <a:lnTo>
                  <a:pt x="4672895" y="606952"/>
                </a:lnTo>
                <a:lnTo>
                  <a:pt x="4726324" y="595878"/>
                </a:lnTo>
                <a:lnTo>
                  <a:pt x="4778730" y="584467"/>
                </a:lnTo>
                <a:lnTo>
                  <a:pt x="4830091" y="572726"/>
                </a:lnTo>
                <a:lnTo>
                  <a:pt x="4880385" y="560660"/>
                </a:lnTo>
                <a:lnTo>
                  <a:pt x="4929589" y="548277"/>
                </a:lnTo>
                <a:lnTo>
                  <a:pt x="4977682" y="535581"/>
                </a:lnTo>
                <a:lnTo>
                  <a:pt x="5024642" y="522578"/>
                </a:lnTo>
                <a:lnTo>
                  <a:pt x="5070446" y="509276"/>
                </a:lnTo>
                <a:lnTo>
                  <a:pt x="5115073" y="495678"/>
                </a:lnTo>
                <a:lnTo>
                  <a:pt x="5158501" y="481793"/>
                </a:lnTo>
                <a:lnTo>
                  <a:pt x="5200708" y="467624"/>
                </a:lnTo>
                <a:lnTo>
                  <a:pt x="5241672" y="453179"/>
                </a:lnTo>
                <a:lnTo>
                  <a:pt x="5281370" y="438464"/>
                </a:lnTo>
                <a:lnTo>
                  <a:pt x="5319781" y="423483"/>
                </a:lnTo>
                <a:lnTo>
                  <a:pt x="5356882" y="408244"/>
                </a:lnTo>
                <a:lnTo>
                  <a:pt x="5392653" y="392752"/>
                </a:lnTo>
                <a:lnTo>
                  <a:pt x="5460111" y="361033"/>
                </a:lnTo>
                <a:lnTo>
                  <a:pt x="5521981" y="328374"/>
                </a:lnTo>
                <a:lnTo>
                  <a:pt x="5578085" y="294823"/>
                </a:lnTo>
                <a:lnTo>
                  <a:pt x="5628248" y="260427"/>
                </a:lnTo>
                <a:lnTo>
                  <a:pt x="5672294" y="225234"/>
                </a:lnTo>
                <a:lnTo>
                  <a:pt x="5710047" y="189291"/>
                </a:lnTo>
                <a:lnTo>
                  <a:pt x="5741330" y="152647"/>
                </a:lnTo>
                <a:lnTo>
                  <a:pt x="5765967" y="115348"/>
                </a:lnTo>
                <a:lnTo>
                  <a:pt x="5783784" y="77442"/>
                </a:lnTo>
                <a:lnTo>
                  <a:pt x="5794603" y="38976"/>
                </a:lnTo>
                <a:lnTo>
                  <a:pt x="5798248" y="0"/>
                </a:lnTo>
                <a:lnTo>
                  <a:pt x="5608891" y="0"/>
                </a:lnTo>
                <a:lnTo>
                  <a:pt x="5607976" y="19549"/>
                </a:lnTo>
                <a:lnTo>
                  <a:pt x="5605246" y="38976"/>
                </a:lnTo>
                <a:lnTo>
                  <a:pt x="5594427" y="77442"/>
                </a:lnTo>
                <a:lnTo>
                  <a:pt x="5576610" y="115348"/>
                </a:lnTo>
                <a:lnTo>
                  <a:pt x="5551973" y="152647"/>
                </a:lnTo>
                <a:lnTo>
                  <a:pt x="5520690" y="189291"/>
                </a:lnTo>
                <a:lnTo>
                  <a:pt x="5482937" y="225234"/>
                </a:lnTo>
                <a:lnTo>
                  <a:pt x="5438891" y="260427"/>
                </a:lnTo>
                <a:lnTo>
                  <a:pt x="5388728" y="294823"/>
                </a:lnTo>
                <a:lnTo>
                  <a:pt x="5332624" y="328374"/>
                </a:lnTo>
                <a:lnTo>
                  <a:pt x="5270754" y="361033"/>
                </a:lnTo>
                <a:lnTo>
                  <a:pt x="5203296" y="392752"/>
                </a:lnTo>
                <a:lnTo>
                  <a:pt x="5167525" y="408244"/>
                </a:lnTo>
                <a:lnTo>
                  <a:pt x="5130424" y="423483"/>
                </a:lnTo>
                <a:lnTo>
                  <a:pt x="5092013" y="438464"/>
                </a:lnTo>
                <a:lnTo>
                  <a:pt x="5052315" y="453179"/>
                </a:lnTo>
                <a:lnTo>
                  <a:pt x="5011351" y="467624"/>
                </a:lnTo>
                <a:lnTo>
                  <a:pt x="4969144" y="481793"/>
                </a:lnTo>
                <a:lnTo>
                  <a:pt x="4925716" y="495678"/>
                </a:lnTo>
                <a:lnTo>
                  <a:pt x="4881089" y="509276"/>
                </a:lnTo>
                <a:lnTo>
                  <a:pt x="4835285" y="522578"/>
                </a:lnTo>
                <a:lnTo>
                  <a:pt x="4788325" y="535581"/>
                </a:lnTo>
                <a:lnTo>
                  <a:pt x="4740232" y="548277"/>
                </a:lnTo>
                <a:lnTo>
                  <a:pt x="4691028" y="560660"/>
                </a:lnTo>
                <a:lnTo>
                  <a:pt x="4640734" y="572726"/>
                </a:lnTo>
                <a:lnTo>
                  <a:pt x="4589373" y="584467"/>
                </a:lnTo>
                <a:lnTo>
                  <a:pt x="4536967" y="595878"/>
                </a:lnTo>
                <a:lnTo>
                  <a:pt x="4483538" y="606952"/>
                </a:lnTo>
                <a:lnTo>
                  <a:pt x="4429108" y="617685"/>
                </a:lnTo>
                <a:lnTo>
                  <a:pt x="4373698" y="628070"/>
                </a:lnTo>
                <a:lnTo>
                  <a:pt x="4317331" y="638101"/>
                </a:lnTo>
                <a:lnTo>
                  <a:pt x="4260029" y="647771"/>
                </a:lnTo>
                <a:lnTo>
                  <a:pt x="4201814" y="657076"/>
                </a:lnTo>
                <a:lnTo>
                  <a:pt x="4142707" y="666009"/>
                </a:lnTo>
                <a:lnTo>
                  <a:pt x="4082732" y="674565"/>
                </a:lnTo>
                <a:lnTo>
                  <a:pt x="4021909" y="682736"/>
                </a:lnTo>
                <a:lnTo>
                  <a:pt x="3960261" y="690518"/>
                </a:lnTo>
                <a:lnTo>
                  <a:pt x="3897809" y="697905"/>
                </a:lnTo>
                <a:lnTo>
                  <a:pt x="3834577" y="704889"/>
                </a:lnTo>
                <a:lnTo>
                  <a:pt x="3770585" y="711467"/>
                </a:lnTo>
                <a:lnTo>
                  <a:pt x="3705856" y="717630"/>
                </a:lnTo>
                <a:lnTo>
                  <a:pt x="3640412" y="723375"/>
                </a:lnTo>
                <a:lnTo>
                  <a:pt x="3574275" y="728694"/>
                </a:lnTo>
                <a:lnTo>
                  <a:pt x="3507467" y="733581"/>
                </a:lnTo>
                <a:lnTo>
                  <a:pt x="3440009" y="738032"/>
                </a:lnTo>
                <a:lnTo>
                  <a:pt x="3371924" y="742039"/>
                </a:lnTo>
                <a:lnTo>
                  <a:pt x="3303234" y="745597"/>
                </a:lnTo>
                <a:lnTo>
                  <a:pt x="3233961" y="748700"/>
                </a:lnTo>
                <a:lnTo>
                  <a:pt x="3164127" y="751342"/>
                </a:lnTo>
                <a:lnTo>
                  <a:pt x="3093754" y="753517"/>
                </a:lnTo>
                <a:lnTo>
                  <a:pt x="3022863" y="755219"/>
                </a:lnTo>
                <a:lnTo>
                  <a:pt x="2951478" y="756442"/>
                </a:lnTo>
                <a:lnTo>
                  <a:pt x="2879619" y="757180"/>
                </a:lnTo>
                <a:lnTo>
                  <a:pt x="2807309" y="757427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9831" y="3549527"/>
            <a:ext cx="893063" cy="281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4972" y="3552318"/>
            <a:ext cx="893444" cy="281940"/>
          </a:xfrm>
          <a:custGeom>
            <a:avLst/>
            <a:gdLst/>
            <a:ahLst/>
            <a:cxnLst/>
            <a:rect l="l" t="t" r="r" b="b"/>
            <a:pathLst>
              <a:path w="893445" h="281939">
                <a:moveTo>
                  <a:pt x="0" y="46989"/>
                </a:moveTo>
                <a:lnTo>
                  <a:pt x="3693" y="28701"/>
                </a:lnTo>
                <a:lnTo>
                  <a:pt x="13765" y="13765"/>
                </a:lnTo>
                <a:lnTo>
                  <a:pt x="28701" y="3693"/>
                </a:lnTo>
                <a:lnTo>
                  <a:pt x="46990" y="0"/>
                </a:lnTo>
                <a:lnTo>
                  <a:pt x="846074" y="0"/>
                </a:lnTo>
                <a:lnTo>
                  <a:pt x="864362" y="3693"/>
                </a:lnTo>
                <a:lnTo>
                  <a:pt x="879298" y="13765"/>
                </a:lnTo>
                <a:lnTo>
                  <a:pt x="889370" y="28701"/>
                </a:lnTo>
                <a:lnTo>
                  <a:pt x="893063" y="46989"/>
                </a:lnTo>
                <a:lnTo>
                  <a:pt x="893063" y="234949"/>
                </a:lnTo>
                <a:lnTo>
                  <a:pt x="889370" y="253238"/>
                </a:lnTo>
                <a:lnTo>
                  <a:pt x="879298" y="268174"/>
                </a:lnTo>
                <a:lnTo>
                  <a:pt x="864362" y="278246"/>
                </a:lnTo>
                <a:lnTo>
                  <a:pt x="846074" y="281939"/>
                </a:lnTo>
                <a:lnTo>
                  <a:pt x="46990" y="281939"/>
                </a:lnTo>
                <a:lnTo>
                  <a:pt x="28701" y="278246"/>
                </a:lnTo>
                <a:lnTo>
                  <a:pt x="13765" y="268174"/>
                </a:lnTo>
                <a:lnTo>
                  <a:pt x="3693" y="253238"/>
                </a:lnTo>
                <a:lnTo>
                  <a:pt x="0" y="234949"/>
                </a:lnTo>
                <a:lnTo>
                  <a:pt x="0" y="4698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4566" y="5037462"/>
            <a:ext cx="3618229" cy="1247140"/>
          </a:xfrm>
          <a:custGeom>
            <a:avLst/>
            <a:gdLst/>
            <a:ahLst/>
            <a:cxnLst/>
            <a:rect l="l" t="t" r="r" b="b"/>
            <a:pathLst>
              <a:path w="3618229" h="1247139">
                <a:moveTo>
                  <a:pt x="0" y="207771"/>
                </a:moveTo>
                <a:lnTo>
                  <a:pt x="5487" y="160129"/>
                </a:lnTo>
                <a:lnTo>
                  <a:pt x="21119" y="116395"/>
                </a:lnTo>
                <a:lnTo>
                  <a:pt x="45646" y="77817"/>
                </a:lnTo>
                <a:lnTo>
                  <a:pt x="77823" y="45642"/>
                </a:lnTo>
                <a:lnTo>
                  <a:pt x="116401" y="21116"/>
                </a:lnTo>
                <a:lnTo>
                  <a:pt x="160133" y="5486"/>
                </a:lnTo>
                <a:lnTo>
                  <a:pt x="207772" y="0"/>
                </a:lnTo>
                <a:lnTo>
                  <a:pt x="3410204" y="0"/>
                </a:lnTo>
                <a:lnTo>
                  <a:pt x="3457842" y="5486"/>
                </a:lnTo>
                <a:lnTo>
                  <a:pt x="3501574" y="21116"/>
                </a:lnTo>
                <a:lnTo>
                  <a:pt x="3540152" y="45642"/>
                </a:lnTo>
                <a:lnTo>
                  <a:pt x="3572329" y="77817"/>
                </a:lnTo>
                <a:lnTo>
                  <a:pt x="3596856" y="116395"/>
                </a:lnTo>
                <a:lnTo>
                  <a:pt x="3612488" y="160129"/>
                </a:lnTo>
                <a:lnTo>
                  <a:pt x="3617976" y="207771"/>
                </a:lnTo>
                <a:lnTo>
                  <a:pt x="3617976" y="1038847"/>
                </a:lnTo>
                <a:lnTo>
                  <a:pt x="3612488" y="1086490"/>
                </a:lnTo>
                <a:lnTo>
                  <a:pt x="3596856" y="1130226"/>
                </a:lnTo>
                <a:lnTo>
                  <a:pt x="3572329" y="1168806"/>
                </a:lnTo>
                <a:lnTo>
                  <a:pt x="3540152" y="1200984"/>
                </a:lnTo>
                <a:lnTo>
                  <a:pt x="3501574" y="1225512"/>
                </a:lnTo>
                <a:lnTo>
                  <a:pt x="3457842" y="1241144"/>
                </a:lnTo>
                <a:lnTo>
                  <a:pt x="3410204" y="1246631"/>
                </a:lnTo>
                <a:lnTo>
                  <a:pt x="207772" y="1246631"/>
                </a:lnTo>
                <a:lnTo>
                  <a:pt x="160133" y="1241144"/>
                </a:lnTo>
                <a:lnTo>
                  <a:pt x="116401" y="1225512"/>
                </a:lnTo>
                <a:lnTo>
                  <a:pt x="77823" y="1200984"/>
                </a:lnTo>
                <a:lnTo>
                  <a:pt x="45646" y="1168806"/>
                </a:lnTo>
                <a:lnTo>
                  <a:pt x="21119" y="1130226"/>
                </a:lnTo>
                <a:lnTo>
                  <a:pt x="5487" y="1086490"/>
                </a:lnTo>
                <a:lnTo>
                  <a:pt x="0" y="1038847"/>
                </a:lnTo>
                <a:lnTo>
                  <a:pt x="0" y="207771"/>
                </a:lnTo>
                <a:close/>
              </a:path>
            </a:pathLst>
          </a:custGeom>
          <a:ln w="25908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47060" y="4472546"/>
            <a:ext cx="937259" cy="1177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33344" y="4933062"/>
            <a:ext cx="964691" cy="2849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19119" y="4915469"/>
            <a:ext cx="965200" cy="285115"/>
          </a:xfrm>
          <a:custGeom>
            <a:avLst/>
            <a:gdLst/>
            <a:ahLst/>
            <a:cxnLst/>
            <a:rect l="l" t="t" r="r" b="b"/>
            <a:pathLst>
              <a:path w="965200" h="285114">
                <a:moveTo>
                  <a:pt x="0" y="47497"/>
                </a:moveTo>
                <a:lnTo>
                  <a:pt x="3731" y="29007"/>
                </a:lnTo>
                <a:lnTo>
                  <a:pt x="13909" y="13909"/>
                </a:lnTo>
                <a:lnTo>
                  <a:pt x="29007" y="3731"/>
                </a:lnTo>
                <a:lnTo>
                  <a:pt x="47498" y="0"/>
                </a:lnTo>
                <a:lnTo>
                  <a:pt x="917194" y="0"/>
                </a:lnTo>
                <a:lnTo>
                  <a:pt x="935679" y="3731"/>
                </a:lnTo>
                <a:lnTo>
                  <a:pt x="950777" y="13909"/>
                </a:lnTo>
                <a:lnTo>
                  <a:pt x="960958" y="29007"/>
                </a:lnTo>
                <a:lnTo>
                  <a:pt x="964691" y="47497"/>
                </a:lnTo>
                <a:lnTo>
                  <a:pt x="964691" y="237489"/>
                </a:lnTo>
                <a:lnTo>
                  <a:pt x="960958" y="255975"/>
                </a:lnTo>
                <a:lnTo>
                  <a:pt x="950777" y="271073"/>
                </a:lnTo>
                <a:lnTo>
                  <a:pt x="935679" y="281254"/>
                </a:lnTo>
                <a:lnTo>
                  <a:pt x="917194" y="284987"/>
                </a:lnTo>
                <a:lnTo>
                  <a:pt x="47498" y="284987"/>
                </a:lnTo>
                <a:lnTo>
                  <a:pt x="29007" y="281254"/>
                </a:lnTo>
                <a:lnTo>
                  <a:pt x="13909" y="271073"/>
                </a:lnTo>
                <a:lnTo>
                  <a:pt x="3731" y="255975"/>
                </a:lnTo>
                <a:lnTo>
                  <a:pt x="0" y="237489"/>
                </a:lnTo>
                <a:lnTo>
                  <a:pt x="0" y="47497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57973" y="4449443"/>
            <a:ext cx="3317875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様々</a:t>
            </a:r>
            <a:r>
              <a:rPr sz="1200" spc="5" dirty="0">
                <a:latin typeface="Meiryo UI"/>
                <a:cs typeface="Meiryo UI"/>
              </a:rPr>
              <a:t>な</a:t>
            </a:r>
            <a:r>
              <a:rPr sz="1200" dirty="0">
                <a:latin typeface="Meiryo UI"/>
                <a:cs typeface="Meiryo UI"/>
              </a:rPr>
              <a:t>シーン</a:t>
            </a:r>
            <a:r>
              <a:rPr sz="1200" spc="-5" dirty="0">
                <a:latin typeface="Meiryo UI"/>
                <a:cs typeface="Meiryo UI"/>
              </a:rPr>
              <a:t>、</a:t>
            </a:r>
            <a:r>
              <a:rPr sz="1200" dirty="0">
                <a:latin typeface="Meiryo UI"/>
                <a:cs typeface="Meiryo UI"/>
              </a:rPr>
              <a:t>ニーズ</a:t>
            </a:r>
            <a:r>
              <a:rPr sz="1200" spc="-10" dirty="0">
                <a:latin typeface="Meiryo UI"/>
                <a:cs typeface="Meiryo UI"/>
              </a:rPr>
              <a:t>に</a:t>
            </a:r>
            <a:r>
              <a:rPr sz="1200" dirty="0">
                <a:latin typeface="Meiryo UI"/>
                <a:cs typeface="Meiryo UI"/>
              </a:rPr>
              <a:t>合わ</a:t>
            </a:r>
            <a:r>
              <a:rPr sz="1200" spc="-10" dirty="0">
                <a:latin typeface="Meiryo UI"/>
                <a:cs typeface="Meiryo UI"/>
              </a:rPr>
              <a:t>せた</a:t>
            </a:r>
            <a:r>
              <a:rPr sz="1200" dirty="0">
                <a:latin typeface="Meiryo UI"/>
                <a:cs typeface="Meiryo UI"/>
              </a:rPr>
              <a:t>通訳</a:t>
            </a:r>
            <a:r>
              <a:rPr sz="1200" spc="-10" dirty="0">
                <a:latin typeface="Meiryo UI"/>
                <a:cs typeface="Meiryo UI"/>
              </a:rPr>
              <a:t>が</a:t>
            </a:r>
            <a:r>
              <a:rPr sz="1200" dirty="0">
                <a:latin typeface="Meiryo UI"/>
                <a:cs typeface="Meiryo UI"/>
              </a:rPr>
              <a:t>可能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Meiryo UI"/>
                <a:cs typeface="Meiryo UI"/>
              </a:rPr>
              <a:t>（固定電話</a:t>
            </a:r>
            <a:r>
              <a:rPr sz="1200" spc="-5" dirty="0">
                <a:latin typeface="Meiryo UI"/>
                <a:cs typeface="Meiryo UI"/>
              </a:rPr>
              <a:t>、</a:t>
            </a:r>
            <a:r>
              <a:rPr sz="1200" dirty="0">
                <a:latin typeface="Meiryo UI"/>
                <a:cs typeface="Meiryo UI"/>
              </a:rPr>
              <a:t>携帯電話</a:t>
            </a:r>
            <a:r>
              <a:rPr sz="1200" spc="-5" dirty="0">
                <a:latin typeface="Meiryo UI"/>
                <a:cs typeface="Meiryo UI"/>
              </a:rPr>
              <a:t>、</a:t>
            </a:r>
            <a:r>
              <a:rPr sz="1200" spc="5" dirty="0">
                <a:latin typeface="Meiryo UI"/>
                <a:cs typeface="Meiryo UI"/>
              </a:rPr>
              <a:t>ス</a:t>
            </a:r>
            <a:r>
              <a:rPr sz="1200" spc="-5" dirty="0">
                <a:latin typeface="Meiryo UI"/>
                <a:cs typeface="Meiryo UI"/>
              </a:rPr>
              <a:t>マ</a:t>
            </a:r>
            <a:r>
              <a:rPr sz="1200" dirty="0">
                <a:latin typeface="Meiryo UI"/>
                <a:cs typeface="Meiryo UI"/>
              </a:rPr>
              <a:t>ート</a:t>
            </a:r>
            <a:r>
              <a:rPr sz="1200" spc="5" dirty="0">
                <a:latin typeface="Meiryo UI"/>
                <a:cs typeface="Meiryo UI"/>
              </a:rPr>
              <a:t>フ</a:t>
            </a:r>
            <a:r>
              <a:rPr sz="1200" spc="-5" dirty="0">
                <a:latin typeface="Meiryo UI"/>
                <a:cs typeface="Meiryo UI"/>
              </a:rPr>
              <a:t>ォ</a:t>
            </a:r>
            <a:r>
              <a:rPr sz="1200" dirty="0">
                <a:latin typeface="Meiryo UI"/>
                <a:cs typeface="Meiryo UI"/>
              </a:rPr>
              <a:t>ン</a:t>
            </a:r>
            <a:r>
              <a:rPr sz="1200" spc="-5" dirty="0">
                <a:latin typeface="Meiryo UI"/>
                <a:cs typeface="Meiryo UI"/>
              </a:rPr>
              <a:t>、タブレ</a:t>
            </a:r>
            <a:r>
              <a:rPr sz="1200" dirty="0">
                <a:latin typeface="Meiryo UI"/>
                <a:cs typeface="Meiryo UI"/>
              </a:rPr>
              <a:t>ット等）</a:t>
            </a:r>
          </a:p>
          <a:p>
            <a:pPr marL="122555">
              <a:lnSpc>
                <a:spcPct val="100000"/>
              </a:lnSpc>
              <a:spcBef>
                <a:spcPts val="1230"/>
              </a:spcBef>
            </a:pPr>
            <a:r>
              <a:rPr sz="1200" dirty="0">
                <a:latin typeface="Meiryo UI"/>
                <a:cs typeface="Meiryo UI"/>
              </a:rPr>
              <a:t>利用シーン</a:t>
            </a:r>
          </a:p>
        </p:txBody>
      </p:sp>
      <p:sp>
        <p:nvSpPr>
          <p:cNvPr id="49" name="object 49"/>
          <p:cNvSpPr/>
          <p:nvPr/>
        </p:nvSpPr>
        <p:spPr>
          <a:xfrm>
            <a:off x="5017008" y="3372896"/>
            <a:ext cx="2832735" cy="591820"/>
          </a:xfrm>
          <a:custGeom>
            <a:avLst/>
            <a:gdLst/>
            <a:ahLst/>
            <a:cxnLst/>
            <a:rect l="l" t="t" r="r" b="b"/>
            <a:pathLst>
              <a:path w="2832734" h="591819">
                <a:moveTo>
                  <a:pt x="2832328" y="443491"/>
                </a:moveTo>
                <a:lnTo>
                  <a:pt x="2536672" y="443491"/>
                </a:lnTo>
                <a:lnTo>
                  <a:pt x="2772537" y="591319"/>
                </a:lnTo>
                <a:lnTo>
                  <a:pt x="2832328" y="443491"/>
                </a:lnTo>
                <a:close/>
              </a:path>
              <a:path w="2832734" h="591819">
                <a:moveTo>
                  <a:pt x="69037" y="0"/>
                </a:moveTo>
                <a:lnTo>
                  <a:pt x="0" y="210"/>
                </a:lnTo>
                <a:lnTo>
                  <a:pt x="208196" y="3058"/>
                </a:lnTo>
                <a:lnTo>
                  <a:pt x="412462" y="9138"/>
                </a:lnTo>
                <a:lnTo>
                  <a:pt x="612163" y="18344"/>
                </a:lnTo>
                <a:lnTo>
                  <a:pt x="806661" y="30567"/>
                </a:lnTo>
                <a:lnTo>
                  <a:pt x="995321" y="45699"/>
                </a:lnTo>
                <a:lnTo>
                  <a:pt x="1177507" y="63632"/>
                </a:lnTo>
                <a:lnTo>
                  <a:pt x="1352583" y="84259"/>
                </a:lnTo>
                <a:lnTo>
                  <a:pt x="1465036" y="99453"/>
                </a:lnTo>
                <a:lnTo>
                  <a:pt x="1573859" y="115764"/>
                </a:lnTo>
                <a:lnTo>
                  <a:pt x="1678861" y="133160"/>
                </a:lnTo>
                <a:lnTo>
                  <a:pt x="1779856" y="151609"/>
                </a:lnTo>
                <a:lnTo>
                  <a:pt x="1876655" y="171079"/>
                </a:lnTo>
                <a:lnTo>
                  <a:pt x="1923421" y="181187"/>
                </a:lnTo>
                <a:lnTo>
                  <a:pt x="1969068" y="191538"/>
                </a:lnTo>
                <a:lnTo>
                  <a:pt x="2013572" y="202129"/>
                </a:lnTo>
                <a:lnTo>
                  <a:pt x="2056909" y="212955"/>
                </a:lnTo>
                <a:lnTo>
                  <a:pt x="2099055" y="224012"/>
                </a:lnTo>
                <a:lnTo>
                  <a:pt x="2139988" y="235296"/>
                </a:lnTo>
                <a:lnTo>
                  <a:pt x="2179682" y="246804"/>
                </a:lnTo>
                <a:lnTo>
                  <a:pt x="2218116" y="258530"/>
                </a:lnTo>
                <a:lnTo>
                  <a:pt x="2255265" y="270473"/>
                </a:lnTo>
                <a:lnTo>
                  <a:pt x="2325616" y="294987"/>
                </a:lnTo>
                <a:lnTo>
                  <a:pt x="2390545" y="320314"/>
                </a:lnTo>
                <a:lnTo>
                  <a:pt x="2449864" y="346422"/>
                </a:lnTo>
                <a:lnTo>
                  <a:pt x="2503386" y="373280"/>
                </a:lnTo>
                <a:lnTo>
                  <a:pt x="2550921" y="400855"/>
                </a:lnTo>
                <a:lnTo>
                  <a:pt x="2592281" y="429114"/>
                </a:lnTo>
                <a:lnTo>
                  <a:pt x="2610586" y="443491"/>
                </a:lnTo>
                <a:lnTo>
                  <a:pt x="2758414" y="443491"/>
                </a:lnTo>
                <a:lnTo>
                  <a:pt x="2720699" y="415230"/>
                </a:lnTo>
                <a:lnTo>
                  <a:pt x="2676884" y="387634"/>
                </a:lnTo>
                <a:lnTo>
                  <a:pt x="2627153" y="360731"/>
                </a:lnTo>
                <a:lnTo>
                  <a:pt x="2571692" y="334552"/>
                </a:lnTo>
                <a:lnTo>
                  <a:pt x="2510683" y="309125"/>
                </a:lnTo>
                <a:lnTo>
                  <a:pt x="2444311" y="284482"/>
                </a:lnTo>
                <a:lnTo>
                  <a:pt x="2372760" y="260650"/>
                </a:lnTo>
                <a:lnTo>
                  <a:pt x="2335101" y="249048"/>
                </a:lnTo>
                <a:lnTo>
                  <a:pt x="2296215" y="237660"/>
                </a:lnTo>
                <a:lnTo>
                  <a:pt x="2256127" y="226491"/>
                </a:lnTo>
                <a:lnTo>
                  <a:pt x="2214859" y="215542"/>
                </a:lnTo>
                <a:lnTo>
                  <a:pt x="2172435" y="204819"/>
                </a:lnTo>
                <a:lnTo>
                  <a:pt x="2128877" y="194325"/>
                </a:lnTo>
                <a:lnTo>
                  <a:pt x="2084208" y="184063"/>
                </a:lnTo>
                <a:lnTo>
                  <a:pt x="2038452" y="174038"/>
                </a:lnTo>
                <a:lnTo>
                  <a:pt x="1943770" y="154711"/>
                </a:lnTo>
                <a:lnTo>
                  <a:pt x="1845013" y="136375"/>
                </a:lnTo>
                <a:lnTo>
                  <a:pt x="1742366" y="119057"/>
                </a:lnTo>
                <a:lnTo>
                  <a:pt x="1636014" y="102788"/>
                </a:lnTo>
                <a:lnTo>
                  <a:pt x="1526140" y="87598"/>
                </a:lnTo>
                <a:lnTo>
                  <a:pt x="1355130" y="66900"/>
                </a:lnTo>
                <a:lnTo>
                  <a:pt x="1177231" y="48795"/>
                </a:lnTo>
                <a:lnTo>
                  <a:pt x="993066" y="33383"/>
                </a:lnTo>
                <a:lnTo>
                  <a:pt x="803256" y="20763"/>
                </a:lnTo>
                <a:lnTo>
                  <a:pt x="608424" y="11036"/>
                </a:lnTo>
                <a:lnTo>
                  <a:pt x="409189" y="4302"/>
                </a:lnTo>
                <a:lnTo>
                  <a:pt x="206174" y="660"/>
                </a:lnTo>
                <a:lnTo>
                  <a:pt x="690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73541" y="3358262"/>
            <a:ext cx="2920365" cy="591820"/>
          </a:xfrm>
          <a:custGeom>
            <a:avLst/>
            <a:gdLst/>
            <a:ahLst/>
            <a:cxnLst/>
            <a:rect l="l" t="t" r="r" b="b"/>
            <a:pathLst>
              <a:path w="2920365" h="591819">
                <a:moveTo>
                  <a:pt x="2920365" y="0"/>
                </a:moveTo>
                <a:lnTo>
                  <a:pt x="2772537" y="0"/>
                </a:lnTo>
                <a:lnTo>
                  <a:pt x="2552406" y="1836"/>
                </a:lnTo>
                <a:lnTo>
                  <a:pt x="2336995" y="7254"/>
                </a:lnTo>
                <a:lnTo>
                  <a:pt x="2126949" y="16115"/>
                </a:lnTo>
                <a:lnTo>
                  <a:pt x="1922917" y="28281"/>
                </a:lnTo>
                <a:lnTo>
                  <a:pt x="1725544" y="43615"/>
                </a:lnTo>
                <a:lnTo>
                  <a:pt x="1535477" y="61978"/>
                </a:lnTo>
                <a:lnTo>
                  <a:pt x="1413145" y="75834"/>
                </a:lnTo>
                <a:lnTo>
                  <a:pt x="1294538" y="90936"/>
                </a:lnTo>
                <a:lnTo>
                  <a:pt x="1179849" y="107240"/>
                </a:lnTo>
                <a:lnTo>
                  <a:pt x="1069270" y="124707"/>
                </a:lnTo>
                <a:lnTo>
                  <a:pt x="962992" y="143296"/>
                </a:lnTo>
                <a:lnTo>
                  <a:pt x="861206" y="162965"/>
                </a:lnTo>
                <a:lnTo>
                  <a:pt x="812058" y="173193"/>
                </a:lnTo>
                <a:lnTo>
                  <a:pt x="764105" y="183675"/>
                </a:lnTo>
                <a:lnTo>
                  <a:pt x="717371" y="194407"/>
                </a:lnTo>
                <a:lnTo>
                  <a:pt x="671880" y="205383"/>
                </a:lnTo>
                <a:lnTo>
                  <a:pt x="627655" y="216599"/>
                </a:lnTo>
                <a:lnTo>
                  <a:pt x="584722" y="228050"/>
                </a:lnTo>
                <a:lnTo>
                  <a:pt x="543103" y="239729"/>
                </a:lnTo>
                <a:lnTo>
                  <a:pt x="502823" y="251633"/>
                </a:lnTo>
                <a:lnTo>
                  <a:pt x="463906" y="263756"/>
                </a:lnTo>
                <a:lnTo>
                  <a:pt x="426375" y="276094"/>
                </a:lnTo>
                <a:lnTo>
                  <a:pt x="390255" y="288640"/>
                </a:lnTo>
                <a:lnTo>
                  <a:pt x="322343" y="314338"/>
                </a:lnTo>
                <a:lnTo>
                  <a:pt x="260360" y="340810"/>
                </a:lnTo>
                <a:lnTo>
                  <a:pt x="204499" y="368016"/>
                </a:lnTo>
                <a:lnTo>
                  <a:pt x="154950" y="395915"/>
                </a:lnTo>
                <a:lnTo>
                  <a:pt x="111907" y="424465"/>
                </a:lnTo>
                <a:lnTo>
                  <a:pt x="75559" y="453625"/>
                </a:lnTo>
                <a:lnTo>
                  <a:pt x="46100" y="483356"/>
                </a:lnTo>
                <a:lnTo>
                  <a:pt x="15244" y="528931"/>
                </a:lnTo>
                <a:lnTo>
                  <a:pt x="964" y="575559"/>
                </a:lnTo>
                <a:lnTo>
                  <a:pt x="0" y="591312"/>
                </a:lnTo>
                <a:lnTo>
                  <a:pt x="147828" y="591312"/>
                </a:lnTo>
                <a:lnTo>
                  <a:pt x="148792" y="575559"/>
                </a:lnTo>
                <a:lnTo>
                  <a:pt x="151671" y="559908"/>
                </a:lnTo>
                <a:lnTo>
                  <a:pt x="171548" y="513616"/>
                </a:lnTo>
                <a:lnTo>
                  <a:pt x="207785" y="468422"/>
                </a:lnTo>
                <a:lnTo>
                  <a:pt x="240712" y="438971"/>
                </a:lnTo>
                <a:lnTo>
                  <a:pt x="280432" y="410111"/>
                </a:lnTo>
                <a:lnTo>
                  <a:pt x="326751" y="381881"/>
                </a:lnTo>
                <a:lnTo>
                  <a:pt x="379480" y="354324"/>
                </a:lnTo>
                <a:lnTo>
                  <a:pt x="438426" y="327480"/>
                </a:lnTo>
                <a:lnTo>
                  <a:pt x="503398" y="301389"/>
                </a:lnTo>
                <a:lnTo>
                  <a:pt x="574203" y="276094"/>
                </a:lnTo>
                <a:lnTo>
                  <a:pt x="611734" y="263756"/>
                </a:lnTo>
                <a:lnTo>
                  <a:pt x="650651" y="251633"/>
                </a:lnTo>
                <a:lnTo>
                  <a:pt x="690931" y="239729"/>
                </a:lnTo>
                <a:lnTo>
                  <a:pt x="732550" y="228050"/>
                </a:lnTo>
                <a:lnTo>
                  <a:pt x="775483" y="216599"/>
                </a:lnTo>
                <a:lnTo>
                  <a:pt x="819708" y="205383"/>
                </a:lnTo>
                <a:lnTo>
                  <a:pt x="865199" y="194407"/>
                </a:lnTo>
                <a:lnTo>
                  <a:pt x="911933" y="183675"/>
                </a:lnTo>
                <a:lnTo>
                  <a:pt x="959886" y="173193"/>
                </a:lnTo>
                <a:lnTo>
                  <a:pt x="1009034" y="162965"/>
                </a:lnTo>
                <a:lnTo>
                  <a:pt x="1110820" y="143296"/>
                </a:lnTo>
                <a:lnTo>
                  <a:pt x="1217098" y="124707"/>
                </a:lnTo>
                <a:lnTo>
                  <a:pt x="1327677" y="107240"/>
                </a:lnTo>
                <a:lnTo>
                  <a:pt x="1442366" y="90936"/>
                </a:lnTo>
                <a:lnTo>
                  <a:pt x="1560973" y="75834"/>
                </a:lnTo>
                <a:lnTo>
                  <a:pt x="1683305" y="61978"/>
                </a:lnTo>
                <a:lnTo>
                  <a:pt x="1873372" y="43615"/>
                </a:lnTo>
                <a:lnTo>
                  <a:pt x="2070745" y="28281"/>
                </a:lnTo>
                <a:lnTo>
                  <a:pt x="2274777" y="16115"/>
                </a:lnTo>
                <a:lnTo>
                  <a:pt x="2484823" y="7254"/>
                </a:lnTo>
                <a:lnTo>
                  <a:pt x="2700234" y="1836"/>
                </a:lnTo>
                <a:lnTo>
                  <a:pt x="2846503" y="205"/>
                </a:lnTo>
                <a:lnTo>
                  <a:pt x="2920365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70938" y="3361049"/>
            <a:ext cx="5678805" cy="591820"/>
          </a:xfrm>
          <a:custGeom>
            <a:avLst/>
            <a:gdLst/>
            <a:ahLst/>
            <a:cxnLst/>
            <a:rect l="l" t="t" r="r" b="b"/>
            <a:pathLst>
              <a:path w="5678805" h="591819">
                <a:moveTo>
                  <a:pt x="2846451" y="215"/>
                </a:moveTo>
                <a:lnTo>
                  <a:pt x="2916247" y="799"/>
                </a:lnTo>
                <a:lnTo>
                  <a:pt x="2985654" y="1749"/>
                </a:lnTo>
                <a:lnTo>
                  <a:pt x="3054647" y="3063"/>
                </a:lnTo>
                <a:lnTo>
                  <a:pt x="3123204" y="4736"/>
                </a:lnTo>
                <a:lnTo>
                  <a:pt x="3191301" y="6764"/>
                </a:lnTo>
                <a:lnTo>
                  <a:pt x="3258913" y="9143"/>
                </a:lnTo>
                <a:lnTo>
                  <a:pt x="3326019" y="11870"/>
                </a:lnTo>
                <a:lnTo>
                  <a:pt x="3392594" y="14940"/>
                </a:lnTo>
                <a:lnTo>
                  <a:pt x="3458614" y="18349"/>
                </a:lnTo>
                <a:lnTo>
                  <a:pt x="3524056" y="22093"/>
                </a:lnTo>
                <a:lnTo>
                  <a:pt x="3588896" y="26169"/>
                </a:lnTo>
                <a:lnTo>
                  <a:pt x="3653112" y="30571"/>
                </a:lnTo>
                <a:lnTo>
                  <a:pt x="3716679" y="35298"/>
                </a:lnTo>
                <a:lnTo>
                  <a:pt x="3779573" y="40343"/>
                </a:lnTo>
                <a:lnTo>
                  <a:pt x="3841772" y="45703"/>
                </a:lnTo>
                <a:lnTo>
                  <a:pt x="3903251" y="51375"/>
                </a:lnTo>
                <a:lnTo>
                  <a:pt x="3963988" y="57354"/>
                </a:lnTo>
                <a:lnTo>
                  <a:pt x="4023958" y="63636"/>
                </a:lnTo>
                <a:lnTo>
                  <a:pt x="4083138" y="70218"/>
                </a:lnTo>
                <a:lnTo>
                  <a:pt x="4141505" y="77095"/>
                </a:lnTo>
                <a:lnTo>
                  <a:pt x="4199034" y="84263"/>
                </a:lnTo>
                <a:lnTo>
                  <a:pt x="4255703" y="91718"/>
                </a:lnTo>
                <a:lnTo>
                  <a:pt x="4311487" y="99456"/>
                </a:lnTo>
                <a:lnTo>
                  <a:pt x="4366364" y="107474"/>
                </a:lnTo>
                <a:lnTo>
                  <a:pt x="4420310" y="115767"/>
                </a:lnTo>
                <a:lnTo>
                  <a:pt x="4473300" y="124331"/>
                </a:lnTo>
                <a:lnTo>
                  <a:pt x="4525312" y="133163"/>
                </a:lnTo>
                <a:lnTo>
                  <a:pt x="4576323" y="142258"/>
                </a:lnTo>
                <a:lnTo>
                  <a:pt x="4626307" y="151612"/>
                </a:lnTo>
                <a:lnTo>
                  <a:pt x="4675243" y="161221"/>
                </a:lnTo>
                <a:lnTo>
                  <a:pt x="4723106" y="171081"/>
                </a:lnTo>
                <a:lnTo>
                  <a:pt x="4769872" y="181189"/>
                </a:lnTo>
                <a:lnTo>
                  <a:pt x="4815519" y="191540"/>
                </a:lnTo>
                <a:lnTo>
                  <a:pt x="4860023" y="202130"/>
                </a:lnTo>
                <a:lnTo>
                  <a:pt x="4903360" y="212956"/>
                </a:lnTo>
                <a:lnTo>
                  <a:pt x="4945506" y="224013"/>
                </a:lnTo>
                <a:lnTo>
                  <a:pt x="4986439" y="235297"/>
                </a:lnTo>
                <a:lnTo>
                  <a:pt x="5026133" y="246804"/>
                </a:lnTo>
                <a:lnTo>
                  <a:pt x="5064567" y="258530"/>
                </a:lnTo>
                <a:lnTo>
                  <a:pt x="5101716" y="270472"/>
                </a:lnTo>
                <a:lnTo>
                  <a:pt x="5172067" y="294985"/>
                </a:lnTo>
                <a:lnTo>
                  <a:pt x="5236996" y="320312"/>
                </a:lnTo>
                <a:lnTo>
                  <a:pt x="5296315" y="346419"/>
                </a:lnTo>
                <a:lnTo>
                  <a:pt x="5349837" y="373275"/>
                </a:lnTo>
                <a:lnTo>
                  <a:pt x="5397372" y="400849"/>
                </a:lnTo>
                <a:lnTo>
                  <a:pt x="5438732" y="429107"/>
                </a:lnTo>
                <a:lnTo>
                  <a:pt x="5457037" y="443483"/>
                </a:lnTo>
                <a:lnTo>
                  <a:pt x="5383123" y="443483"/>
                </a:lnTo>
                <a:lnTo>
                  <a:pt x="5618988" y="591324"/>
                </a:lnTo>
                <a:lnTo>
                  <a:pt x="5678779" y="443483"/>
                </a:lnTo>
                <a:lnTo>
                  <a:pt x="5604865" y="443483"/>
                </a:lnTo>
                <a:lnTo>
                  <a:pt x="5586847" y="429322"/>
                </a:lnTo>
                <a:lnTo>
                  <a:pt x="5546211" y="401481"/>
                </a:lnTo>
                <a:lnTo>
                  <a:pt x="5499595" y="374310"/>
                </a:lnTo>
                <a:lnTo>
                  <a:pt x="5447179" y="347837"/>
                </a:lnTo>
                <a:lnTo>
                  <a:pt x="5389145" y="322094"/>
                </a:lnTo>
                <a:lnTo>
                  <a:pt x="5325673" y="297109"/>
                </a:lnTo>
                <a:lnTo>
                  <a:pt x="5256946" y="272913"/>
                </a:lnTo>
                <a:lnTo>
                  <a:pt x="5220668" y="261120"/>
                </a:lnTo>
                <a:lnTo>
                  <a:pt x="5183143" y="249535"/>
                </a:lnTo>
                <a:lnTo>
                  <a:pt x="5144396" y="238163"/>
                </a:lnTo>
                <a:lnTo>
                  <a:pt x="5104447" y="227006"/>
                </a:lnTo>
                <a:lnTo>
                  <a:pt x="5063321" y="216069"/>
                </a:lnTo>
                <a:lnTo>
                  <a:pt x="5021039" y="205356"/>
                </a:lnTo>
                <a:lnTo>
                  <a:pt x="4977624" y="194870"/>
                </a:lnTo>
                <a:lnTo>
                  <a:pt x="4933098" y="184614"/>
                </a:lnTo>
                <a:lnTo>
                  <a:pt x="4887486" y="174593"/>
                </a:lnTo>
                <a:lnTo>
                  <a:pt x="4840808" y="164811"/>
                </a:lnTo>
                <a:lnTo>
                  <a:pt x="4793088" y="155270"/>
                </a:lnTo>
                <a:lnTo>
                  <a:pt x="4744349" y="145975"/>
                </a:lnTo>
                <a:lnTo>
                  <a:pt x="4694612" y="136930"/>
                </a:lnTo>
                <a:lnTo>
                  <a:pt x="4643902" y="128139"/>
                </a:lnTo>
                <a:lnTo>
                  <a:pt x="4592239" y="119604"/>
                </a:lnTo>
                <a:lnTo>
                  <a:pt x="4539648" y="111330"/>
                </a:lnTo>
                <a:lnTo>
                  <a:pt x="4486150" y="103320"/>
                </a:lnTo>
                <a:lnTo>
                  <a:pt x="4431768" y="95579"/>
                </a:lnTo>
                <a:lnTo>
                  <a:pt x="4376525" y="88110"/>
                </a:lnTo>
                <a:lnTo>
                  <a:pt x="4320444" y="80917"/>
                </a:lnTo>
                <a:lnTo>
                  <a:pt x="4263547" y="74003"/>
                </a:lnTo>
                <a:lnTo>
                  <a:pt x="4205857" y="67372"/>
                </a:lnTo>
                <a:lnTo>
                  <a:pt x="4147396" y="61028"/>
                </a:lnTo>
                <a:lnTo>
                  <a:pt x="4088188" y="54975"/>
                </a:lnTo>
                <a:lnTo>
                  <a:pt x="4028254" y="49217"/>
                </a:lnTo>
                <a:lnTo>
                  <a:pt x="3967617" y="43756"/>
                </a:lnTo>
                <a:lnTo>
                  <a:pt x="3906301" y="38598"/>
                </a:lnTo>
                <a:lnTo>
                  <a:pt x="3844328" y="33745"/>
                </a:lnTo>
                <a:lnTo>
                  <a:pt x="3781719" y="29202"/>
                </a:lnTo>
                <a:lnTo>
                  <a:pt x="3718499" y="24972"/>
                </a:lnTo>
                <a:lnTo>
                  <a:pt x="3654690" y="21059"/>
                </a:lnTo>
                <a:lnTo>
                  <a:pt x="3590313" y="17466"/>
                </a:lnTo>
                <a:lnTo>
                  <a:pt x="3525393" y="14198"/>
                </a:lnTo>
                <a:lnTo>
                  <a:pt x="3459951" y="11258"/>
                </a:lnTo>
                <a:lnTo>
                  <a:pt x="3394011" y="8650"/>
                </a:lnTo>
                <a:lnTo>
                  <a:pt x="3327594" y="6377"/>
                </a:lnTo>
                <a:lnTo>
                  <a:pt x="3260724" y="4444"/>
                </a:lnTo>
                <a:lnTo>
                  <a:pt x="3193423" y="2854"/>
                </a:lnTo>
                <a:lnTo>
                  <a:pt x="3125714" y="1611"/>
                </a:lnTo>
                <a:lnTo>
                  <a:pt x="3057620" y="718"/>
                </a:lnTo>
                <a:lnTo>
                  <a:pt x="2989162" y="180"/>
                </a:lnTo>
                <a:lnTo>
                  <a:pt x="2920365" y="0"/>
                </a:lnTo>
                <a:lnTo>
                  <a:pt x="2772537" y="12"/>
                </a:lnTo>
                <a:lnTo>
                  <a:pt x="2698675" y="218"/>
                </a:lnTo>
                <a:lnTo>
                  <a:pt x="2625290" y="832"/>
                </a:lnTo>
                <a:lnTo>
                  <a:pt x="2552406" y="1849"/>
                </a:lnTo>
                <a:lnTo>
                  <a:pt x="2480046" y="3263"/>
                </a:lnTo>
                <a:lnTo>
                  <a:pt x="2408234" y="5071"/>
                </a:lnTo>
                <a:lnTo>
                  <a:pt x="2336995" y="7266"/>
                </a:lnTo>
                <a:lnTo>
                  <a:pt x="2266351" y="9844"/>
                </a:lnTo>
                <a:lnTo>
                  <a:pt x="2196328" y="12799"/>
                </a:lnTo>
                <a:lnTo>
                  <a:pt x="2126949" y="16127"/>
                </a:lnTo>
                <a:lnTo>
                  <a:pt x="2058239" y="19822"/>
                </a:lnTo>
                <a:lnTo>
                  <a:pt x="1990220" y="23879"/>
                </a:lnTo>
                <a:lnTo>
                  <a:pt x="1922917" y="28293"/>
                </a:lnTo>
                <a:lnTo>
                  <a:pt x="1856354" y="33058"/>
                </a:lnTo>
                <a:lnTo>
                  <a:pt x="1790555" y="38171"/>
                </a:lnTo>
                <a:lnTo>
                  <a:pt x="1725544" y="43626"/>
                </a:lnTo>
                <a:lnTo>
                  <a:pt x="1661345" y="49417"/>
                </a:lnTo>
                <a:lnTo>
                  <a:pt x="1597981" y="55539"/>
                </a:lnTo>
                <a:lnTo>
                  <a:pt x="1535477" y="61988"/>
                </a:lnTo>
                <a:lnTo>
                  <a:pt x="1473857" y="68758"/>
                </a:lnTo>
                <a:lnTo>
                  <a:pt x="1413145" y="75845"/>
                </a:lnTo>
                <a:lnTo>
                  <a:pt x="1353364" y="83242"/>
                </a:lnTo>
                <a:lnTo>
                  <a:pt x="1294538" y="90945"/>
                </a:lnTo>
                <a:lnTo>
                  <a:pt x="1236692" y="98949"/>
                </a:lnTo>
                <a:lnTo>
                  <a:pt x="1179849" y="107249"/>
                </a:lnTo>
                <a:lnTo>
                  <a:pt x="1124034" y="115840"/>
                </a:lnTo>
                <a:lnTo>
                  <a:pt x="1069270" y="124716"/>
                </a:lnTo>
                <a:lnTo>
                  <a:pt x="1015581" y="133873"/>
                </a:lnTo>
                <a:lnTo>
                  <a:pt x="962992" y="143304"/>
                </a:lnTo>
                <a:lnTo>
                  <a:pt x="911525" y="153006"/>
                </a:lnTo>
                <a:lnTo>
                  <a:pt x="861206" y="162973"/>
                </a:lnTo>
                <a:lnTo>
                  <a:pt x="812058" y="173201"/>
                </a:lnTo>
                <a:lnTo>
                  <a:pt x="764105" y="183682"/>
                </a:lnTo>
                <a:lnTo>
                  <a:pt x="717371" y="194414"/>
                </a:lnTo>
                <a:lnTo>
                  <a:pt x="671880" y="205391"/>
                </a:lnTo>
                <a:lnTo>
                  <a:pt x="627655" y="216606"/>
                </a:lnTo>
                <a:lnTo>
                  <a:pt x="584722" y="228057"/>
                </a:lnTo>
                <a:lnTo>
                  <a:pt x="543103" y="239737"/>
                </a:lnTo>
                <a:lnTo>
                  <a:pt x="502823" y="251641"/>
                </a:lnTo>
                <a:lnTo>
                  <a:pt x="463906" y="263764"/>
                </a:lnTo>
                <a:lnTo>
                  <a:pt x="426375" y="276101"/>
                </a:lnTo>
                <a:lnTo>
                  <a:pt x="390255" y="288647"/>
                </a:lnTo>
                <a:lnTo>
                  <a:pt x="322343" y="314345"/>
                </a:lnTo>
                <a:lnTo>
                  <a:pt x="260360" y="340818"/>
                </a:lnTo>
                <a:lnTo>
                  <a:pt x="204499" y="368024"/>
                </a:lnTo>
                <a:lnTo>
                  <a:pt x="154950" y="395922"/>
                </a:lnTo>
                <a:lnTo>
                  <a:pt x="111907" y="424473"/>
                </a:lnTo>
                <a:lnTo>
                  <a:pt x="75559" y="453634"/>
                </a:lnTo>
                <a:lnTo>
                  <a:pt x="46100" y="483365"/>
                </a:lnTo>
                <a:lnTo>
                  <a:pt x="15244" y="528942"/>
                </a:lnTo>
                <a:lnTo>
                  <a:pt x="964" y="575571"/>
                </a:lnTo>
                <a:lnTo>
                  <a:pt x="0" y="591324"/>
                </a:lnTo>
                <a:lnTo>
                  <a:pt x="147827" y="591324"/>
                </a:lnTo>
                <a:lnTo>
                  <a:pt x="148792" y="575571"/>
                </a:lnTo>
                <a:lnTo>
                  <a:pt x="151671" y="559920"/>
                </a:lnTo>
                <a:lnTo>
                  <a:pt x="171548" y="513626"/>
                </a:lnTo>
                <a:lnTo>
                  <a:pt x="207785" y="468431"/>
                </a:lnTo>
                <a:lnTo>
                  <a:pt x="240712" y="438980"/>
                </a:lnTo>
                <a:lnTo>
                  <a:pt x="280432" y="410119"/>
                </a:lnTo>
                <a:lnTo>
                  <a:pt x="326751" y="381889"/>
                </a:lnTo>
                <a:lnTo>
                  <a:pt x="379480" y="354331"/>
                </a:lnTo>
                <a:lnTo>
                  <a:pt x="438426" y="327487"/>
                </a:lnTo>
                <a:lnTo>
                  <a:pt x="503398" y="301396"/>
                </a:lnTo>
                <a:lnTo>
                  <a:pt x="574203" y="276101"/>
                </a:lnTo>
                <a:lnTo>
                  <a:pt x="611734" y="263764"/>
                </a:lnTo>
                <a:lnTo>
                  <a:pt x="650651" y="251641"/>
                </a:lnTo>
                <a:lnTo>
                  <a:pt x="690931" y="239737"/>
                </a:lnTo>
                <a:lnTo>
                  <a:pt x="732550" y="228057"/>
                </a:lnTo>
                <a:lnTo>
                  <a:pt x="775483" y="216606"/>
                </a:lnTo>
                <a:lnTo>
                  <a:pt x="819708" y="205391"/>
                </a:lnTo>
                <a:lnTo>
                  <a:pt x="865199" y="194414"/>
                </a:lnTo>
                <a:lnTo>
                  <a:pt x="911933" y="183682"/>
                </a:lnTo>
                <a:lnTo>
                  <a:pt x="959886" y="173201"/>
                </a:lnTo>
                <a:lnTo>
                  <a:pt x="1009034" y="162973"/>
                </a:lnTo>
                <a:lnTo>
                  <a:pt x="1059353" y="153006"/>
                </a:lnTo>
                <a:lnTo>
                  <a:pt x="1110820" y="143304"/>
                </a:lnTo>
                <a:lnTo>
                  <a:pt x="1163409" y="133873"/>
                </a:lnTo>
                <a:lnTo>
                  <a:pt x="1217098" y="124716"/>
                </a:lnTo>
                <a:lnTo>
                  <a:pt x="1271862" y="115840"/>
                </a:lnTo>
                <a:lnTo>
                  <a:pt x="1327677" y="107249"/>
                </a:lnTo>
                <a:lnTo>
                  <a:pt x="1384520" y="98949"/>
                </a:lnTo>
                <a:lnTo>
                  <a:pt x="1442366" y="90945"/>
                </a:lnTo>
                <a:lnTo>
                  <a:pt x="1501192" y="83242"/>
                </a:lnTo>
                <a:lnTo>
                  <a:pt x="1560973" y="75845"/>
                </a:lnTo>
                <a:lnTo>
                  <a:pt x="1621685" y="68758"/>
                </a:lnTo>
                <a:lnTo>
                  <a:pt x="1683305" y="61988"/>
                </a:lnTo>
                <a:lnTo>
                  <a:pt x="1745809" y="55539"/>
                </a:lnTo>
                <a:lnTo>
                  <a:pt x="1809173" y="49417"/>
                </a:lnTo>
                <a:lnTo>
                  <a:pt x="1873372" y="43626"/>
                </a:lnTo>
                <a:lnTo>
                  <a:pt x="1938383" y="38171"/>
                </a:lnTo>
                <a:lnTo>
                  <a:pt x="2004182" y="33058"/>
                </a:lnTo>
                <a:lnTo>
                  <a:pt x="2070745" y="28293"/>
                </a:lnTo>
                <a:lnTo>
                  <a:pt x="2138048" y="23879"/>
                </a:lnTo>
                <a:lnTo>
                  <a:pt x="2206067" y="19822"/>
                </a:lnTo>
                <a:lnTo>
                  <a:pt x="2274777" y="16127"/>
                </a:lnTo>
                <a:lnTo>
                  <a:pt x="2344156" y="12799"/>
                </a:lnTo>
                <a:lnTo>
                  <a:pt x="2414179" y="9844"/>
                </a:lnTo>
                <a:lnTo>
                  <a:pt x="2484823" y="7266"/>
                </a:lnTo>
                <a:lnTo>
                  <a:pt x="2556062" y="5071"/>
                </a:lnTo>
                <a:lnTo>
                  <a:pt x="2627874" y="3263"/>
                </a:lnTo>
                <a:lnTo>
                  <a:pt x="2700234" y="1849"/>
                </a:lnTo>
                <a:lnTo>
                  <a:pt x="2773118" y="832"/>
                </a:lnTo>
                <a:lnTo>
                  <a:pt x="2846503" y="218"/>
                </a:lnTo>
                <a:lnTo>
                  <a:pt x="2920365" y="12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30624" y="2874264"/>
            <a:ext cx="1011935" cy="807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30624" y="2496311"/>
            <a:ext cx="1011935" cy="502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89158" y="3190198"/>
            <a:ext cx="1155191" cy="3276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88784" y="3190983"/>
            <a:ext cx="1155700" cy="327660"/>
          </a:xfrm>
          <a:custGeom>
            <a:avLst/>
            <a:gdLst/>
            <a:ahLst/>
            <a:cxnLst/>
            <a:rect l="l" t="t" r="r" b="b"/>
            <a:pathLst>
              <a:path w="1155700" h="327660">
                <a:moveTo>
                  <a:pt x="0" y="0"/>
                </a:moveTo>
                <a:lnTo>
                  <a:pt x="1155191" y="0"/>
                </a:lnTo>
                <a:lnTo>
                  <a:pt x="1155191" y="327660"/>
                </a:lnTo>
                <a:lnTo>
                  <a:pt x="0" y="32766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163503" y="3248682"/>
            <a:ext cx="1146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eiryo UI"/>
                <a:cs typeface="Meiryo UI"/>
              </a:rPr>
              <a:t>通訳依頼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69353" y="3537098"/>
            <a:ext cx="3427729" cy="86169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736215" algn="ctr">
              <a:lnSpc>
                <a:spcPct val="100000"/>
              </a:lnSpc>
              <a:spcBef>
                <a:spcPts val="509"/>
              </a:spcBef>
            </a:pPr>
            <a:r>
              <a:rPr sz="1200" dirty="0">
                <a:latin typeface="Meiryo UI"/>
                <a:cs typeface="Meiryo UI"/>
              </a:rPr>
              <a:t>利用</a:t>
            </a:r>
            <a:r>
              <a:rPr sz="1200" spc="-5" dirty="0">
                <a:latin typeface="Meiryo UI"/>
                <a:cs typeface="Meiryo UI"/>
              </a:rPr>
              <a:t>ツ</a:t>
            </a:r>
            <a:r>
              <a:rPr sz="1200" dirty="0">
                <a:latin typeface="Meiryo UI"/>
                <a:cs typeface="Meiryo UI"/>
              </a:rPr>
              <a:t>ール</a:t>
            </a:r>
          </a:p>
          <a:p>
            <a:pPr marR="986155" algn="ctr">
              <a:lnSpc>
                <a:spcPct val="100000"/>
              </a:lnSpc>
              <a:spcBef>
                <a:spcPts val="414"/>
              </a:spcBef>
            </a:pP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大阪府内</a:t>
            </a:r>
            <a:endParaRPr sz="1200" dirty="0">
              <a:latin typeface="Meiryo UI"/>
              <a:cs typeface="Meiryo UI"/>
            </a:endParaRPr>
          </a:p>
          <a:p>
            <a:pPr marR="986155" algn="ctr">
              <a:lnSpc>
                <a:spcPct val="100000"/>
              </a:lnSpc>
            </a:pP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全医療機関</a:t>
            </a:r>
            <a:r>
              <a:rPr sz="1200" b="1" spc="-5" dirty="0">
                <a:solidFill>
                  <a:srgbClr val="0000FF"/>
                </a:solidFill>
                <a:latin typeface="Meiryo UI"/>
                <a:cs typeface="Meiryo UI"/>
              </a:rPr>
              <a:t>・</a:t>
            </a: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薬局</a:t>
            </a:r>
            <a:endParaRPr sz="1200" dirty="0">
              <a:latin typeface="Meiryo UI"/>
              <a:cs typeface="Meiryo UI"/>
            </a:endParaRPr>
          </a:p>
          <a:p>
            <a:pPr marR="984250" algn="ctr">
              <a:lnSpc>
                <a:spcPct val="100000"/>
              </a:lnSpc>
            </a:pP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※薬局</a:t>
            </a:r>
            <a:r>
              <a:rPr sz="1200" b="1" spc="-5" dirty="0">
                <a:solidFill>
                  <a:srgbClr val="0000FF"/>
                </a:solidFill>
                <a:latin typeface="Meiryo UI"/>
                <a:cs typeface="Meiryo UI"/>
              </a:rPr>
              <a:t>は</a:t>
            </a: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調剤業務</a:t>
            </a:r>
            <a:r>
              <a:rPr sz="1200" b="1" spc="-5" dirty="0">
                <a:solidFill>
                  <a:srgbClr val="0000FF"/>
                </a:solidFill>
                <a:latin typeface="Meiryo UI"/>
                <a:cs typeface="Meiryo UI"/>
              </a:rPr>
              <a:t>に</a:t>
            </a: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お</a:t>
            </a:r>
            <a:r>
              <a:rPr sz="1200" b="1" spc="5" dirty="0">
                <a:solidFill>
                  <a:srgbClr val="0000FF"/>
                </a:solidFill>
                <a:latin typeface="Meiryo UI"/>
                <a:cs typeface="Meiryo UI"/>
              </a:rPr>
              <a:t>け</a:t>
            </a:r>
            <a:r>
              <a:rPr sz="1200" b="1" spc="-5" dirty="0">
                <a:solidFill>
                  <a:srgbClr val="0000FF"/>
                </a:solidFill>
                <a:latin typeface="Meiryo UI"/>
                <a:cs typeface="Meiryo UI"/>
              </a:rPr>
              <a:t>る</a:t>
            </a: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対応</a:t>
            </a:r>
            <a:r>
              <a:rPr sz="1200" b="1" spc="-5" dirty="0">
                <a:solidFill>
                  <a:srgbClr val="0000FF"/>
                </a:solidFill>
                <a:latin typeface="Meiryo UI"/>
                <a:cs typeface="Meiryo UI"/>
              </a:rPr>
              <a:t>に</a:t>
            </a:r>
            <a:r>
              <a:rPr sz="1200" b="1" dirty="0">
                <a:solidFill>
                  <a:srgbClr val="0000FF"/>
                </a:solidFill>
                <a:latin typeface="Meiryo UI"/>
                <a:cs typeface="Meiryo UI"/>
              </a:rPr>
              <a:t>限る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11067" y="6129403"/>
            <a:ext cx="809625" cy="24701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85"/>
              </a:spcBef>
            </a:pPr>
            <a:r>
              <a:rPr sz="1050" spc="5" dirty="0">
                <a:latin typeface="Meiryo UI"/>
                <a:cs typeface="Meiryo UI"/>
              </a:rPr>
              <a:t>窓口</a:t>
            </a:r>
            <a:r>
              <a:rPr sz="1050" dirty="0">
                <a:latin typeface="Meiryo UI"/>
                <a:cs typeface="Meiryo UI"/>
              </a:rPr>
              <a:t>・</a:t>
            </a:r>
            <a:r>
              <a:rPr sz="1050" spc="5" dirty="0">
                <a:latin typeface="Meiryo UI"/>
                <a:cs typeface="Meiryo UI"/>
              </a:rPr>
              <a:t>会計</a:t>
            </a:r>
            <a:endParaRPr sz="1050">
              <a:latin typeface="Meiryo UI"/>
              <a:cs typeface="Meiryo U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82411" y="6068442"/>
            <a:ext cx="742315" cy="24701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sz="1050" spc="5" dirty="0">
                <a:latin typeface="Meiryo UI"/>
                <a:cs typeface="Meiryo UI"/>
              </a:rPr>
              <a:t>電話受付</a:t>
            </a:r>
            <a:endParaRPr sz="1050">
              <a:latin typeface="Meiryo UI"/>
              <a:cs typeface="Meiryo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241163" y="6081011"/>
            <a:ext cx="1109980" cy="245745"/>
          </a:xfrm>
          <a:custGeom>
            <a:avLst/>
            <a:gdLst/>
            <a:ahLst/>
            <a:cxnLst/>
            <a:rect l="l" t="t" r="r" b="b"/>
            <a:pathLst>
              <a:path w="1109979" h="245745">
                <a:moveTo>
                  <a:pt x="0" y="0"/>
                </a:moveTo>
                <a:lnTo>
                  <a:pt x="1109472" y="0"/>
                </a:lnTo>
                <a:lnTo>
                  <a:pt x="1109472" y="245364"/>
                </a:lnTo>
                <a:lnTo>
                  <a:pt x="0" y="2453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53484" y="6098923"/>
            <a:ext cx="1092835" cy="2457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80"/>
              </a:spcBef>
            </a:pPr>
            <a:r>
              <a:rPr sz="1050" spc="5" dirty="0">
                <a:latin typeface="Meiryo UI"/>
                <a:cs typeface="Meiryo UI"/>
              </a:rPr>
              <a:t>医療機関</a:t>
            </a:r>
            <a:r>
              <a:rPr sz="1050" dirty="0">
                <a:latin typeface="Meiryo UI"/>
                <a:cs typeface="Meiryo UI"/>
              </a:rPr>
              <a:t>の</a:t>
            </a:r>
            <a:r>
              <a:rPr sz="1050" spc="5" dirty="0">
                <a:latin typeface="Meiryo UI"/>
                <a:cs typeface="Meiryo UI"/>
              </a:rPr>
              <a:t>診療</a:t>
            </a:r>
            <a:endParaRPr sz="1050">
              <a:latin typeface="Meiryo UI"/>
              <a:cs typeface="Meiryo U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665719" y="3751962"/>
            <a:ext cx="856487" cy="1155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395971" y="5178427"/>
            <a:ext cx="1521460" cy="57658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 marR="83820">
              <a:lnSpc>
                <a:spcPct val="100000"/>
              </a:lnSpc>
              <a:spcBef>
                <a:spcPts val="360"/>
              </a:spcBef>
            </a:pPr>
            <a:r>
              <a:rPr sz="1050" spc="5" dirty="0">
                <a:latin typeface="Meiryo UI"/>
                <a:cs typeface="Meiryo UI"/>
              </a:rPr>
              <a:t>英語</a:t>
            </a:r>
            <a:r>
              <a:rPr sz="1050" dirty="0">
                <a:latin typeface="Meiryo UI"/>
                <a:cs typeface="Meiryo UI"/>
              </a:rPr>
              <a:t>・</a:t>
            </a:r>
            <a:r>
              <a:rPr sz="1050" spc="5" dirty="0">
                <a:latin typeface="Meiryo UI"/>
                <a:cs typeface="Meiryo UI"/>
              </a:rPr>
              <a:t>中国語</a:t>
            </a:r>
            <a:r>
              <a:rPr sz="1050" dirty="0">
                <a:latin typeface="Meiryo UI"/>
                <a:cs typeface="Meiryo UI"/>
              </a:rPr>
              <a:t>・</a:t>
            </a:r>
            <a:r>
              <a:rPr sz="1050" spc="-10" dirty="0">
                <a:latin typeface="Meiryo UI"/>
                <a:cs typeface="Meiryo UI"/>
              </a:rPr>
              <a:t>韓</a:t>
            </a:r>
            <a:r>
              <a:rPr sz="1050" spc="5" dirty="0">
                <a:latin typeface="Meiryo UI"/>
                <a:cs typeface="Meiryo UI"/>
              </a:rPr>
              <a:t>国語 </a:t>
            </a:r>
            <a:r>
              <a:rPr sz="1050" dirty="0">
                <a:latin typeface="Meiryo UI"/>
                <a:cs typeface="Meiryo UI"/>
              </a:rPr>
              <a:t>ポル</a:t>
            </a:r>
            <a:r>
              <a:rPr sz="1050" spc="-5" dirty="0">
                <a:latin typeface="Meiryo UI"/>
                <a:cs typeface="Meiryo UI"/>
              </a:rPr>
              <a:t>ト</a:t>
            </a:r>
            <a:r>
              <a:rPr sz="1050" spc="-10" dirty="0">
                <a:latin typeface="Meiryo UI"/>
                <a:cs typeface="Meiryo UI"/>
              </a:rPr>
              <a:t>ガ</a:t>
            </a:r>
            <a:r>
              <a:rPr sz="1050" dirty="0">
                <a:latin typeface="Meiryo UI"/>
                <a:cs typeface="Meiryo UI"/>
              </a:rPr>
              <a:t>ル語・</a:t>
            </a:r>
            <a:r>
              <a:rPr sz="1050" spc="-5" dirty="0">
                <a:latin typeface="Meiryo UI"/>
                <a:cs typeface="Meiryo UI"/>
              </a:rPr>
              <a:t>ス</a:t>
            </a:r>
            <a:r>
              <a:rPr sz="1050" dirty="0">
                <a:latin typeface="Meiryo UI"/>
                <a:cs typeface="Meiryo UI"/>
              </a:rPr>
              <a:t>ペ</a:t>
            </a:r>
            <a:r>
              <a:rPr sz="1050" spc="-10" dirty="0">
                <a:latin typeface="Meiryo UI"/>
                <a:cs typeface="Meiryo UI"/>
              </a:rPr>
              <a:t>イン語</a:t>
            </a:r>
            <a:r>
              <a:rPr sz="1050" dirty="0">
                <a:latin typeface="Meiryo UI"/>
                <a:cs typeface="Meiryo UI"/>
              </a:rPr>
              <a:t>・ ベ</a:t>
            </a:r>
            <a:r>
              <a:rPr sz="1050" spc="-5" dirty="0">
                <a:latin typeface="Meiryo UI"/>
                <a:cs typeface="Meiryo UI"/>
              </a:rPr>
              <a:t>ト</a:t>
            </a:r>
            <a:r>
              <a:rPr sz="1050" spc="-10" dirty="0">
                <a:latin typeface="Meiryo UI"/>
                <a:cs typeface="Meiryo UI"/>
              </a:rPr>
              <a:t>ナ</a:t>
            </a:r>
            <a:r>
              <a:rPr sz="1050" dirty="0">
                <a:latin typeface="Meiryo UI"/>
                <a:cs typeface="Meiryo UI"/>
              </a:rPr>
              <a:t>ム</a:t>
            </a:r>
            <a:r>
              <a:rPr sz="1050" spc="5" dirty="0">
                <a:latin typeface="Meiryo UI"/>
                <a:cs typeface="Meiryo UI"/>
              </a:rPr>
              <a:t>語</a:t>
            </a:r>
            <a:r>
              <a:rPr sz="1050" dirty="0">
                <a:latin typeface="Meiryo UI"/>
                <a:cs typeface="Meiryo UI"/>
              </a:rPr>
              <a:t>・タイ</a:t>
            </a:r>
            <a:r>
              <a:rPr sz="1050" spc="5" dirty="0">
                <a:latin typeface="Meiryo UI"/>
                <a:cs typeface="Meiryo UI"/>
              </a:rPr>
              <a:t>語</a:t>
            </a:r>
            <a:endParaRPr sz="1050">
              <a:latin typeface="Meiryo UI"/>
              <a:cs typeface="Meiryo U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126992" y="5629655"/>
            <a:ext cx="1249679" cy="3886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24171" y="5951220"/>
            <a:ext cx="655319" cy="975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24171" y="5590032"/>
            <a:ext cx="655319" cy="670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74235" y="6388483"/>
            <a:ext cx="1155191" cy="2941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73980" y="6384677"/>
            <a:ext cx="1155700" cy="294640"/>
          </a:xfrm>
          <a:custGeom>
            <a:avLst/>
            <a:gdLst/>
            <a:ahLst/>
            <a:cxnLst/>
            <a:rect l="l" t="t" r="r" b="b"/>
            <a:pathLst>
              <a:path w="1155700" h="294639">
                <a:moveTo>
                  <a:pt x="0" y="0"/>
                </a:moveTo>
                <a:lnTo>
                  <a:pt x="1155191" y="0"/>
                </a:lnTo>
                <a:lnTo>
                  <a:pt x="1155191" y="294131"/>
                </a:lnTo>
                <a:lnTo>
                  <a:pt x="0" y="2941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561203" y="6385292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eiryo UI"/>
                <a:cs typeface="Meiryo UI"/>
              </a:rPr>
              <a:t>通訳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41364" y="4899568"/>
            <a:ext cx="1228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Meiryo UI"/>
                <a:cs typeface="Meiryo UI"/>
              </a:rPr>
              <a:t>通訳セ</a:t>
            </a:r>
            <a:r>
              <a:rPr sz="1800" b="1" spc="-5" dirty="0">
                <a:solidFill>
                  <a:srgbClr val="0000FF"/>
                </a:solidFill>
                <a:latin typeface="Meiryo UI"/>
                <a:cs typeface="Meiryo UI"/>
              </a:rPr>
              <a:t>ンタ</a:t>
            </a:r>
            <a:r>
              <a:rPr sz="1800" b="1" dirty="0">
                <a:solidFill>
                  <a:srgbClr val="0000FF"/>
                </a:solidFill>
                <a:latin typeface="Meiryo UI"/>
                <a:cs typeface="Meiryo UI"/>
              </a:rPr>
              <a:t>ー</a:t>
            </a:r>
            <a:endParaRPr sz="1800">
              <a:latin typeface="Meiryo UI"/>
              <a:cs typeface="Meiryo U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938527" y="5074795"/>
            <a:ext cx="839723" cy="8336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99844" y="4387471"/>
            <a:ext cx="1069847" cy="7360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5483" y="5000118"/>
            <a:ext cx="797051" cy="8122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912680" y="653225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５</a:t>
            </a:r>
            <a:endParaRPr sz="1200">
              <a:latin typeface="Meiryo UI"/>
              <a:cs typeface="Meiryo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214" y="158363"/>
            <a:ext cx="686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４．②外国人受入れワ</a:t>
            </a:r>
            <a:r>
              <a:rPr spc="-10" dirty="0"/>
              <a:t>ン</a:t>
            </a:r>
            <a:r>
              <a:rPr dirty="0"/>
              <a:t>ス</a:t>
            </a:r>
            <a:r>
              <a:rPr spc="-5" dirty="0"/>
              <a:t>トップ</a:t>
            </a:r>
            <a:r>
              <a:rPr dirty="0"/>
              <a:t>相談窓口設置事業</a:t>
            </a:r>
            <a:r>
              <a:rPr dirty="0">
                <a:latin typeface="HGS創英角ｺﾞｼｯｸUB"/>
                <a:cs typeface="HGS創英角ｺﾞｼｯｸUB"/>
              </a:rPr>
              <a:t>【継続】</a:t>
            </a:r>
            <a:r>
              <a:rPr spc="-5" dirty="0"/>
              <a:t>6,000</a:t>
            </a:r>
            <a:r>
              <a:rPr dirty="0"/>
              <a:t>千円</a:t>
            </a:r>
          </a:p>
        </p:txBody>
      </p:sp>
      <p:sp>
        <p:nvSpPr>
          <p:cNvPr id="4" name="object 4"/>
          <p:cNvSpPr/>
          <p:nvPr/>
        </p:nvSpPr>
        <p:spPr>
          <a:xfrm>
            <a:off x="50292" y="2799588"/>
            <a:ext cx="9070847" cy="4008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842" y="2827020"/>
            <a:ext cx="8976359" cy="3913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35" y="2827020"/>
            <a:ext cx="8976360" cy="3914140"/>
          </a:xfrm>
          <a:custGeom>
            <a:avLst/>
            <a:gdLst/>
            <a:ahLst/>
            <a:cxnLst/>
            <a:rect l="l" t="t" r="r" b="b"/>
            <a:pathLst>
              <a:path w="8976360" h="3914140">
                <a:moveTo>
                  <a:pt x="0" y="0"/>
                </a:moveTo>
                <a:lnTo>
                  <a:pt x="8976360" y="0"/>
                </a:lnTo>
                <a:lnTo>
                  <a:pt x="8976360" y="3913632"/>
                </a:lnTo>
                <a:lnTo>
                  <a:pt x="0" y="39136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58" y="4464366"/>
            <a:ext cx="2022475" cy="338455"/>
          </a:xfrm>
          <a:custGeom>
            <a:avLst/>
            <a:gdLst/>
            <a:ahLst/>
            <a:cxnLst/>
            <a:rect l="l" t="t" r="r" b="b"/>
            <a:pathLst>
              <a:path w="2022475" h="338454">
                <a:moveTo>
                  <a:pt x="123215" y="0"/>
                </a:moveTo>
                <a:lnTo>
                  <a:pt x="0" y="169163"/>
                </a:lnTo>
                <a:lnTo>
                  <a:pt x="123215" y="338327"/>
                </a:lnTo>
                <a:lnTo>
                  <a:pt x="123215" y="253745"/>
                </a:lnTo>
                <a:lnTo>
                  <a:pt x="1960733" y="253745"/>
                </a:lnTo>
                <a:lnTo>
                  <a:pt x="2022348" y="169163"/>
                </a:lnTo>
                <a:lnTo>
                  <a:pt x="1960733" y="84581"/>
                </a:lnTo>
                <a:lnTo>
                  <a:pt x="123215" y="84581"/>
                </a:lnTo>
                <a:lnTo>
                  <a:pt x="123215" y="0"/>
                </a:lnTo>
                <a:close/>
              </a:path>
              <a:path w="2022475" h="338454">
                <a:moveTo>
                  <a:pt x="1960733" y="253745"/>
                </a:moveTo>
                <a:lnTo>
                  <a:pt x="1899119" y="253745"/>
                </a:lnTo>
                <a:lnTo>
                  <a:pt x="1899119" y="338327"/>
                </a:lnTo>
                <a:lnTo>
                  <a:pt x="1960733" y="253745"/>
                </a:lnTo>
                <a:close/>
              </a:path>
              <a:path w="2022475" h="338454">
                <a:moveTo>
                  <a:pt x="1899119" y="0"/>
                </a:moveTo>
                <a:lnTo>
                  <a:pt x="1899119" y="84581"/>
                </a:lnTo>
                <a:lnTo>
                  <a:pt x="1960733" y="84581"/>
                </a:lnTo>
                <a:lnTo>
                  <a:pt x="18991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9111" y="4456938"/>
            <a:ext cx="2022475" cy="338455"/>
          </a:xfrm>
          <a:custGeom>
            <a:avLst/>
            <a:gdLst/>
            <a:ahLst/>
            <a:cxnLst/>
            <a:rect l="l" t="t" r="r" b="b"/>
            <a:pathLst>
              <a:path w="2022475" h="338454">
                <a:moveTo>
                  <a:pt x="1899119" y="0"/>
                </a:moveTo>
                <a:lnTo>
                  <a:pt x="2022348" y="169163"/>
                </a:lnTo>
                <a:lnTo>
                  <a:pt x="1899119" y="338327"/>
                </a:lnTo>
                <a:lnTo>
                  <a:pt x="1899119" y="253745"/>
                </a:lnTo>
                <a:lnTo>
                  <a:pt x="123215" y="253745"/>
                </a:lnTo>
                <a:lnTo>
                  <a:pt x="123215" y="338327"/>
                </a:lnTo>
                <a:lnTo>
                  <a:pt x="0" y="169163"/>
                </a:lnTo>
                <a:lnTo>
                  <a:pt x="123215" y="0"/>
                </a:lnTo>
                <a:lnTo>
                  <a:pt x="123215" y="84581"/>
                </a:lnTo>
                <a:lnTo>
                  <a:pt x="1899119" y="84581"/>
                </a:lnTo>
                <a:lnTo>
                  <a:pt x="1899119" y="0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5947" y="3909377"/>
            <a:ext cx="563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HGPｺﾞｼｯｸM"/>
                <a:cs typeface="HGPｺﾞｼｯｸM"/>
              </a:rPr>
              <a:t>外国</a:t>
            </a:r>
            <a:r>
              <a:rPr sz="1400" b="1" spc="-5" dirty="0">
                <a:latin typeface="HGPｺﾞｼｯｸM"/>
                <a:cs typeface="HGPｺﾞｼｯｸM"/>
              </a:rPr>
              <a:t>人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2524" y="4036178"/>
            <a:ext cx="907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ト</a:t>
            </a:r>
            <a:r>
              <a:rPr sz="1200" spc="-5" dirty="0">
                <a:latin typeface="Meiryo UI"/>
                <a:cs typeface="Meiryo UI"/>
              </a:rPr>
              <a:t>ラブ</a:t>
            </a:r>
            <a:r>
              <a:rPr sz="1200" dirty="0">
                <a:latin typeface="Meiryo UI"/>
                <a:cs typeface="Meiryo UI"/>
              </a:rPr>
              <a:t>ル対応の 回答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3866" y="3935290"/>
            <a:ext cx="1165860" cy="754380"/>
          </a:xfrm>
          <a:custGeom>
            <a:avLst/>
            <a:gdLst/>
            <a:ahLst/>
            <a:cxnLst/>
            <a:rect l="l" t="t" r="r" b="b"/>
            <a:pathLst>
              <a:path w="1165860" h="754379">
                <a:moveTo>
                  <a:pt x="556993" y="545769"/>
                </a:moveTo>
                <a:lnTo>
                  <a:pt x="416420" y="545769"/>
                </a:lnTo>
                <a:lnTo>
                  <a:pt x="457974" y="754379"/>
                </a:lnTo>
                <a:lnTo>
                  <a:pt x="556993" y="545769"/>
                </a:lnTo>
                <a:close/>
              </a:path>
              <a:path w="1165860" h="754379">
                <a:moveTo>
                  <a:pt x="752954" y="521601"/>
                </a:moveTo>
                <a:lnTo>
                  <a:pt x="568464" y="521601"/>
                </a:lnTo>
                <a:lnTo>
                  <a:pt x="715010" y="689317"/>
                </a:lnTo>
                <a:lnTo>
                  <a:pt x="752954" y="521601"/>
                </a:lnTo>
                <a:close/>
              </a:path>
              <a:path w="1165860" h="754379">
                <a:moveTo>
                  <a:pt x="929533" y="504913"/>
                </a:moveTo>
                <a:lnTo>
                  <a:pt x="756729" y="504913"/>
                </a:lnTo>
                <a:lnTo>
                  <a:pt x="979373" y="631964"/>
                </a:lnTo>
                <a:lnTo>
                  <a:pt x="929533" y="504913"/>
                </a:lnTo>
                <a:close/>
              </a:path>
              <a:path w="1165860" h="754379">
                <a:moveTo>
                  <a:pt x="922409" y="486752"/>
                </a:moveTo>
                <a:lnTo>
                  <a:pt x="305879" y="486752"/>
                </a:lnTo>
                <a:lnTo>
                  <a:pt x="257022" y="615276"/>
                </a:lnTo>
                <a:lnTo>
                  <a:pt x="416420" y="545769"/>
                </a:lnTo>
                <a:lnTo>
                  <a:pt x="556993" y="545769"/>
                </a:lnTo>
                <a:lnTo>
                  <a:pt x="568464" y="521601"/>
                </a:lnTo>
                <a:lnTo>
                  <a:pt x="752954" y="521601"/>
                </a:lnTo>
                <a:lnTo>
                  <a:pt x="756729" y="504913"/>
                </a:lnTo>
                <a:lnTo>
                  <a:pt x="929533" y="504913"/>
                </a:lnTo>
                <a:lnTo>
                  <a:pt x="922409" y="486752"/>
                </a:lnTo>
                <a:close/>
              </a:path>
              <a:path w="1165860" h="754379">
                <a:moveTo>
                  <a:pt x="19964" y="80149"/>
                </a:moveTo>
                <a:lnTo>
                  <a:pt x="249745" y="266026"/>
                </a:lnTo>
                <a:lnTo>
                  <a:pt x="0" y="300875"/>
                </a:lnTo>
                <a:lnTo>
                  <a:pt x="200888" y="411238"/>
                </a:lnTo>
                <a:lnTo>
                  <a:pt x="7289" y="509447"/>
                </a:lnTo>
                <a:lnTo>
                  <a:pt x="305879" y="486752"/>
                </a:lnTo>
                <a:lnTo>
                  <a:pt x="922409" y="486752"/>
                </a:lnTo>
                <a:lnTo>
                  <a:pt x="908773" y="451992"/>
                </a:lnTo>
                <a:lnTo>
                  <a:pt x="1139215" y="451992"/>
                </a:lnTo>
                <a:lnTo>
                  <a:pt x="950341" y="365836"/>
                </a:lnTo>
                <a:lnTo>
                  <a:pt x="1138707" y="284187"/>
                </a:lnTo>
                <a:lnTo>
                  <a:pt x="901484" y="255473"/>
                </a:lnTo>
                <a:lnTo>
                  <a:pt x="933016" y="220725"/>
                </a:lnTo>
                <a:lnTo>
                  <a:pt x="394665" y="220725"/>
                </a:lnTo>
                <a:lnTo>
                  <a:pt x="19964" y="80149"/>
                </a:lnTo>
                <a:close/>
              </a:path>
              <a:path w="1165860" h="754379">
                <a:moveTo>
                  <a:pt x="1139215" y="451992"/>
                </a:moveTo>
                <a:lnTo>
                  <a:pt x="908773" y="451992"/>
                </a:lnTo>
                <a:lnTo>
                  <a:pt x="1165860" y="464146"/>
                </a:lnTo>
                <a:lnTo>
                  <a:pt x="1139215" y="451992"/>
                </a:lnTo>
                <a:close/>
              </a:path>
              <a:path w="1165860" h="754379">
                <a:moveTo>
                  <a:pt x="450799" y="80149"/>
                </a:moveTo>
                <a:lnTo>
                  <a:pt x="394665" y="220725"/>
                </a:lnTo>
                <a:lnTo>
                  <a:pt x="933016" y="220725"/>
                </a:lnTo>
                <a:lnTo>
                  <a:pt x="949498" y="202564"/>
                </a:lnTo>
                <a:lnTo>
                  <a:pt x="582930" y="202564"/>
                </a:lnTo>
                <a:lnTo>
                  <a:pt x="450799" y="80149"/>
                </a:lnTo>
                <a:close/>
              </a:path>
              <a:path w="1165860" h="754379">
                <a:moveTo>
                  <a:pt x="783818" y="0"/>
                </a:moveTo>
                <a:lnTo>
                  <a:pt x="582930" y="202564"/>
                </a:lnTo>
                <a:lnTo>
                  <a:pt x="949498" y="202564"/>
                </a:lnTo>
                <a:lnTo>
                  <a:pt x="964549" y="185978"/>
                </a:lnTo>
                <a:lnTo>
                  <a:pt x="764019" y="185978"/>
                </a:lnTo>
                <a:lnTo>
                  <a:pt x="783818" y="0"/>
                </a:lnTo>
                <a:close/>
              </a:path>
              <a:path w="1165860" h="754379">
                <a:moveTo>
                  <a:pt x="992060" y="155663"/>
                </a:moveTo>
                <a:lnTo>
                  <a:pt x="764019" y="185978"/>
                </a:lnTo>
                <a:lnTo>
                  <a:pt x="964549" y="185978"/>
                </a:lnTo>
                <a:lnTo>
                  <a:pt x="992060" y="155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2966" y="3912870"/>
            <a:ext cx="1165860" cy="754380"/>
          </a:xfrm>
          <a:custGeom>
            <a:avLst/>
            <a:gdLst/>
            <a:ahLst/>
            <a:cxnLst/>
            <a:rect l="l" t="t" r="r" b="b"/>
            <a:pathLst>
              <a:path w="1165860" h="754379">
                <a:moveTo>
                  <a:pt x="582930" y="202564"/>
                </a:moveTo>
                <a:lnTo>
                  <a:pt x="783818" y="0"/>
                </a:lnTo>
                <a:lnTo>
                  <a:pt x="764019" y="185978"/>
                </a:lnTo>
                <a:lnTo>
                  <a:pt x="992060" y="155663"/>
                </a:lnTo>
                <a:lnTo>
                  <a:pt x="901484" y="255473"/>
                </a:lnTo>
                <a:lnTo>
                  <a:pt x="1138707" y="284187"/>
                </a:lnTo>
                <a:lnTo>
                  <a:pt x="950341" y="365836"/>
                </a:lnTo>
                <a:lnTo>
                  <a:pt x="1165860" y="464146"/>
                </a:lnTo>
                <a:lnTo>
                  <a:pt x="908773" y="451992"/>
                </a:lnTo>
                <a:lnTo>
                  <a:pt x="979373" y="631964"/>
                </a:lnTo>
                <a:lnTo>
                  <a:pt x="756729" y="504913"/>
                </a:lnTo>
                <a:lnTo>
                  <a:pt x="715010" y="689317"/>
                </a:lnTo>
                <a:lnTo>
                  <a:pt x="568464" y="521601"/>
                </a:lnTo>
                <a:lnTo>
                  <a:pt x="457974" y="754379"/>
                </a:lnTo>
                <a:lnTo>
                  <a:pt x="416420" y="545769"/>
                </a:lnTo>
                <a:lnTo>
                  <a:pt x="257022" y="615276"/>
                </a:lnTo>
                <a:lnTo>
                  <a:pt x="305879" y="486752"/>
                </a:lnTo>
                <a:lnTo>
                  <a:pt x="7289" y="509447"/>
                </a:lnTo>
                <a:lnTo>
                  <a:pt x="200888" y="411238"/>
                </a:lnTo>
                <a:lnTo>
                  <a:pt x="0" y="300875"/>
                </a:lnTo>
                <a:lnTo>
                  <a:pt x="249745" y="266026"/>
                </a:lnTo>
                <a:lnTo>
                  <a:pt x="19964" y="80149"/>
                </a:lnTo>
                <a:lnTo>
                  <a:pt x="394665" y="220725"/>
                </a:lnTo>
                <a:lnTo>
                  <a:pt x="450799" y="80149"/>
                </a:lnTo>
                <a:lnTo>
                  <a:pt x="582930" y="202564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31384" y="4148167"/>
            <a:ext cx="584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HGPｺﾞｼｯｸM"/>
                <a:cs typeface="HGPｺﾞｼｯｸM"/>
              </a:rPr>
              <a:t>ト</a:t>
            </a:r>
            <a:r>
              <a:rPr sz="1400" dirty="0">
                <a:latin typeface="HGPｺﾞｼｯｸM"/>
                <a:cs typeface="HGPｺﾞｼｯｸM"/>
              </a:rPr>
              <a:t>ラ</a:t>
            </a:r>
            <a:r>
              <a:rPr sz="1400" spc="-5" dirty="0">
                <a:latin typeface="HGPｺﾞｼｯｸM"/>
                <a:cs typeface="HGPｺﾞｼｯｸM"/>
              </a:rPr>
              <a:t>ブ</a:t>
            </a:r>
            <a:r>
              <a:rPr sz="1400" dirty="0">
                <a:latin typeface="HGPｺﾞｼｯｸM"/>
                <a:cs typeface="HGPｺﾞｼｯｸM"/>
              </a:rPr>
              <a:t>ル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97" y="768863"/>
            <a:ext cx="9010015" cy="1990725"/>
          </a:xfrm>
          <a:custGeom>
            <a:avLst/>
            <a:gdLst/>
            <a:ahLst/>
            <a:cxnLst/>
            <a:rect l="l" t="t" r="r" b="b"/>
            <a:pathLst>
              <a:path w="9010015" h="1990725">
                <a:moveTo>
                  <a:pt x="0" y="17652"/>
                </a:moveTo>
                <a:lnTo>
                  <a:pt x="0" y="7899"/>
                </a:lnTo>
                <a:lnTo>
                  <a:pt x="7899" y="0"/>
                </a:lnTo>
                <a:lnTo>
                  <a:pt x="17653" y="0"/>
                </a:lnTo>
                <a:lnTo>
                  <a:pt x="8992235" y="0"/>
                </a:lnTo>
                <a:lnTo>
                  <a:pt x="9001988" y="0"/>
                </a:lnTo>
                <a:lnTo>
                  <a:pt x="9009888" y="7899"/>
                </a:lnTo>
                <a:lnTo>
                  <a:pt x="9009888" y="17652"/>
                </a:lnTo>
                <a:lnTo>
                  <a:pt x="9009888" y="1972678"/>
                </a:lnTo>
                <a:lnTo>
                  <a:pt x="9009888" y="1982431"/>
                </a:lnTo>
                <a:lnTo>
                  <a:pt x="9001988" y="1990344"/>
                </a:lnTo>
                <a:lnTo>
                  <a:pt x="8992235" y="1990344"/>
                </a:lnTo>
                <a:lnTo>
                  <a:pt x="17653" y="1990344"/>
                </a:lnTo>
                <a:lnTo>
                  <a:pt x="7899" y="1990344"/>
                </a:lnTo>
                <a:lnTo>
                  <a:pt x="0" y="1982431"/>
                </a:lnTo>
                <a:lnTo>
                  <a:pt x="0" y="1972678"/>
                </a:lnTo>
                <a:lnTo>
                  <a:pt x="0" y="1765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254" y="1652780"/>
            <a:ext cx="972819" cy="387350"/>
          </a:xfrm>
          <a:custGeom>
            <a:avLst/>
            <a:gdLst/>
            <a:ahLst/>
            <a:cxnLst/>
            <a:rect l="l" t="t" r="r" b="b"/>
            <a:pathLst>
              <a:path w="972819" h="387350">
                <a:moveTo>
                  <a:pt x="907796" y="0"/>
                </a:moveTo>
                <a:lnTo>
                  <a:pt x="64516" y="0"/>
                </a:lnTo>
                <a:lnTo>
                  <a:pt x="39401" y="5069"/>
                </a:lnTo>
                <a:lnTo>
                  <a:pt x="18894" y="18894"/>
                </a:lnTo>
                <a:lnTo>
                  <a:pt x="5069" y="39401"/>
                </a:lnTo>
                <a:lnTo>
                  <a:pt x="0" y="64515"/>
                </a:lnTo>
                <a:lnTo>
                  <a:pt x="0" y="322579"/>
                </a:lnTo>
                <a:lnTo>
                  <a:pt x="5069" y="347689"/>
                </a:lnTo>
                <a:lnTo>
                  <a:pt x="18894" y="368196"/>
                </a:lnTo>
                <a:lnTo>
                  <a:pt x="39401" y="382024"/>
                </a:lnTo>
                <a:lnTo>
                  <a:pt x="64516" y="387095"/>
                </a:lnTo>
                <a:lnTo>
                  <a:pt x="907796" y="387095"/>
                </a:lnTo>
                <a:lnTo>
                  <a:pt x="932910" y="382024"/>
                </a:lnTo>
                <a:lnTo>
                  <a:pt x="953417" y="368196"/>
                </a:lnTo>
                <a:lnTo>
                  <a:pt x="967242" y="347689"/>
                </a:lnTo>
                <a:lnTo>
                  <a:pt x="972312" y="322579"/>
                </a:lnTo>
                <a:lnTo>
                  <a:pt x="972312" y="64515"/>
                </a:lnTo>
                <a:lnTo>
                  <a:pt x="967242" y="39401"/>
                </a:lnTo>
                <a:lnTo>
                  <a:pt x="953417" y="18894"/>
                </a:lnTo>
                <a:lnTo>
                  <a:pt x="932910" y="5069"/>
                </a:lnTo>
                <a:lnTo>
                  <a:pt x="90779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254" y="1652779"/>
            <a:ext cx="972819" cy="387350"/>
          </a:xfrm>
          <a:custGeom>
            <a:avLst/>
            <a:gdLst/>
            <a:ahLst/>
            <a:cxnLst/>
            <a:rect l="l" t="t" r="r" b="b"/>
            <a:pathLst>
              <a:path w="972819" h="387350">
                <a:moveTo>
                  <a:pt x="0" y="64515"/>
                </a:moveTo>
                <a:lnTo>
                  <a:pt x="5069" y="39401"/>
                </a:lnTo>
                <a:lnTo>
                  <a:pt x="18894" y="18894"/>
                </a:lnTo>
                <a:lnTo>
                  <a:pt x="39401" y="5069"/>
                </a:lnTo>
                <a:lnTo>
                  <a:pt x="64516" y="0"/>
                </a:lnTo>
                <a:lnTo>
                  <a:pt x="907796" y="0"/>
                </a:lnTo>
                <a:lnTo>
                  <a:pt x="932910" y="5069"/>
                </a:lnTo>
                <a:lnTo>
                  <a:pt x="953417" y="18894"/>
                </a:lnTo>
                <a:lnTo>
                  <a:pt x="967242" y="39401"/>
                </a:lnTo>
                <a:lnTo>
                  <a:pt x="972312" y="64515"/>
                </a:lnTo>
                <a:lnTo>
                  <a:pt x="972312" y="322579"/>
                </a:lnTo>
                <a:lnTo>
                  <a:pt x="967242" y="347689"/>
                </a:lnTo>
                <a:lnTo>
                  <a:pt x="953417" y="368196"/>
                </a:lnTo>
                <a:lnTo>
                  <a:pt x="932910" y="382024"/>
                </a:lnTo>
                <a:lnTo>
                  <a:pt x="907796" y="387095"/>
                </a:lnTo>
                <a:lnTo>
                  <a:pt x="64516" y="387095"/>
                </a:lnTo>
                <a:lnTo>
                  <a:pt x="39401" y="382024"/>
                </a:lnTo>
                <a:lnTo>
                  <a:pt x="18894" y="368196"/>
                </a:lnTo>
                <a:lnTo>
                  <a:pt x="5069" y="347689"/>
                </a:lnTo>
                <a:lnTo>
                  <a:pt x="0" y="322579"/>
                </a:lnTo>
                <a:lnTo>
                  <a:pt x="0" y="6451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581" y="1730982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HGPｺﾞｼｯｸM"/>
                <a:cs typeface="HGPｺﾞｼｯｸM"/>
              </a:rPr>
              <a:t>対象病院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1157" y="2266951"/>
            <a:ext cx="958850" cy="342900"/>
          </a:xfrm>
          <a:custGeom>
            <a:avLst/>
            <a:gdLst/>
            <a:ahLst/>
            <a:cxnLst/>
            <a:rect l="l" t="t" r="r" b="b"/>
            <a:pathLst>
              <a:path w="958850" h="342900">
                <a:moveTo>
                  <a:pt x="901446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285750"/>
                </a:lnTo>
                <a:lnTo>
                  <a:pt x="4491" y="307993"/>
                </a:lnTo>
                <a:lnTo>
                  <a:pt x="16740" y="326159"/>
                </a:lnTo>
                <a:lnTo>
                  <a:pt x="34906" y="338408"/>
                </a:lnTo>
                <a:lnTo>
                  <a:pt x="57150" y="342900"/>
                </a:lnTo>
                <a:lnTo>
                  <a:pt x="901446" y="342900"/>
                </a:lnTo>
                <a:lnTo>
                  <a:pt x="923689" y="338408"/>
                </a:lnTo>
                <a:lnTo>
                  <a:pt x="941855" y="326159"/>
                </a:lnTo>
                <a:lnTo>
                  <a:pt x="954104" y="307993"/>
                </a:lnTo>
                <a:lnTo>
                  <a:pt x="958596" y="285750"/>
                </a:lnTo>
                <a:lnTo>
                  <a:pt x="958596" y="57150"/>
                </a:lnTo>
                <a:lnTo>
                  <a:pt x="954104" y="34906"/>
                </a:lnTo>
                <a:lnTo>
                  <a:pt x="941855" y="16740"/>
                </a:lnTo>
                <a:lnTo>
                  <a:pt x="923689" y="4491"/>
                </a:lnTo>
                <a:lnTo>
                  <a:pt x="90144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157" y="2266951"/>
            <a:ext cx="958850" cy="342900"/>
          </a:xfrm>
          <a:custGeom>
            <a:avLst/>
            <a:gdLst/>
            <a:ahLst/>
            <a:cxnLst/>
            <a:rect l="l" t="t" r="r" b="b"/>
            <a:pathLst>
              <a:path w="958850" h="342900">
                <a:moveTo>
                  <a:pt x="0" y="57150"/>
                </a:moveTo>
                <a:lnTo>
                  <a:pt x="4491" y="34906"/>
                </a:lnTo>
                <a:lnTo>
                  <a:pt x="16740" y="16740"/>
                </a:lnTo>
                <a:lnTo>
                  <a:pt x="34906" y="4491"/>
                </a:lnTo>
                <a:lnTo>
                  <a:pt x="57150" y="0"/>
                </a:lnTo>
                <a:lnTo>
                  <a:pt x="901446" y="0"/>
                </a:lnTo>
                <a:lnTo>
                  <a:pt x="923689" y="4491"/>
                </a:lnTo>
                <a:lnTo>
                  <a:pt x="941855" y="16740"/>
                </a:lnTo>
                <a:lnTo>
                  <a:pt x="954104" y="34906"/>
                </a:lnTo>
                <a:lnTo>
                  <a:pt x="958596" y="57150"/>
                </a:lnTo>
                <a:lnTo>
                  <a:pt x="958596" y="285750"/>
                </a:lnTo>
                <a:lnTo>
                  <a:pt x="954104" y="307993"/>
                </a:lnTo>
                <a:lnTo>
                  <a:pt x="941855" y="326159"/>
                </a:lnTo>
                <a:lnTo>
                  <a:pt x="923689" y="338408"/>
                </a:lnTo>
                <a:lnTo>
                  <a:pt x="901446" y="342900"/>
                </a:lnTo>
                <a:lnTo>
                  <a:pt x="57150" y="342900"/>
                </a:lnTo>
                <a:lnTo>
                  <a:pt x="34906" y="338408"/>
                </a:lnTo>
                <a:lnTo>
                  <a:pt x="16740" y="326159"/>
                </a:lnTo>
                <a:lnTo>
                  <a:pt x="4491" y="307993"/>
                </a:lnTo>
                <a:lnTo>
                  <a:pt x="0" y="2857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0643" y="2318095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eiryo UI"/>
                <a:cs typeface="Meiryo UI"/>
              </a:rPr>
              <a:t>実施内容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4809" y="1590295"/>
            <a:ext cx="937260" cy="391795"/>
          </a:xfrm>
          <a:custGeom>
            <a:avLst/>
            <a:gdLst/>
            <a:ahLst/>
            <a:cxnLst/>
            <a:rect l="l" t="t" r="r" b="b"/>
            <a:pathLst>
              <a:path w="937260" h="391794">
                <a:moveTo>
                  <a:pt x="871982" y="0"/>
                </a:moveTo>
                <a:lnTo>
                  <a:pt x="65277" y="0"/>
                </a:lnTo>
                <a:lnTo>
                  <a:pt x="39867" y="5129"/>
                </a:lnTo>
                <a:lnTo>
                  <a:pt x="19118" y="19118"/>
                </a:lnTo>
                <a:lnTo>
                  <a:pt x="5129" y="39867"/>
                </a:lnTo>
                <a:lnTo>
                  <a:pt x="0" y="65277"/>
                </a:lnTo>
                <a:lnTo>
                  <a:pt x="0" y="326389"/>
                </a:lnTo>
                <a:lnTo>
                  <a:pt x="5129" y="351800"/>
                </a:lnTo>
                <a:lnTo>
                  <a:pt x="19118" y="372549"/>
                </a:lnTo>
                <a:lnTo>
                  <a:pt x="39867" y="386538"/>
                </a:lnTo>
                <a:lnTo>
                  <a:pt x="65277" y="391667"/>
                </a:lnTo>
                <a:lnTo>
                  <a:pt x="871982" y="391667"/>
                </a:lnTo>
                <a:lnTo>
                  <a:pt x="897392" y="386538"/>
                </a:lnTo>
                <a:lnTo>
                  <a:pt x="918141" y="372549"/>
                </a:lnTo>
                <a:lnTo>
                  <a:pt x="932130" y="351800"/>
                </a:lnTo>
                <a:lnTo>
                  <a:pt x="937260" y="326389"/>
                </a:lnTo>
                <a:lnTo>
                  <a:pt x="937260" y="65277"/>
                </a:lnTo>
                <a:lnTo>
                  <a:pt x="932130" y="39867"/>
                </a:lnTo>
                <a:lnTo>
                  <a:pt x="918141" y="19118"/>
                </a:lnTo>
                <a:lnTo>
                  <a:pt x="897392" y="5129"/>
                </a:lnTo>
                <a:lnTo>
                  <a:pt x="87198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4809" y="1590295"/>
            <a:ext cx="937260" cy="391795"/>
          </a:xfrm>
          <a:custGeom>
            <a:avLst/>
            <a:gdLst/>
            <a:ahLst/>
            <a:cxnLst/>
            <a:rect l="l" t="t" r="r" b="b"/>
            <a:pathLst>
              <a:path w="937260" h="391794">
                <a:moveTo>
                  <a:pt x="0" y="65277"/>
                </a:moveTo>
                <a:lnTo>
                  <a:pt x="5129" y="39867"/>
                </a:lnTo>
                <a:lnTo>
                  <a:pt x="19118" y="19118"/>
                </a:lnTo>
                <a:lnTo>
                  <a:pt x="39867" y="5129"/>
                </a:lnTo>
                <a:lnTo>
                  <a:pt x="65277" y="0"/>
                </a:lnTo>
                <a:lnTo>
                  <a:pt x="871982" y="0"/>
                </a:lnTo>
                <a:lnTo>
                  <a:pt x="897392" y="5129"/>
                </a:lnTo>
                <a:lnTo>
                  <a:pt x="918141" y="19118"/>
                </a:lnTo>
                <a:lnTo>
                  <a:pt x="932130" y="39867"/>
                </a:lnTo>
                <a:lnTo>
                  <a:pt x="937260" y="65277"/>
                </a:lnTo>
                <a:lnTo>
                  <a:pt x="937260" y="326389"/>
                </a:lnTo>
                <a:lnTo>
                  <a:pt x="932130" y="351800"/>
                </a:lnTo>
                <a:lnTo>
                  <a:pt x="918141" y="372549"/>
                </a:lnTo>
                <a:lnTo>
                  <a:pt x="897392" y="386538"/>
                </a:lnTo>
                <a:lnTo>
                  <a:pt x="871982" y="391667"/>
                </a:lnTo>
                <a:lnTo>
                  <a:pt x="65277" y="391667"/>
                </a:lnTo>
                <a:lnTo>
                  <a:pt x="39867" y="386538"/>
                </a:lnTo>
                <a:lnTo>
                  <a:pt x="19118" y="372549"/>
                </a:lnTo>
                <a:lnTo>
                  <a:pt x="5129" y="351800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93002" y="1670773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HGPｺﾞｼｯｸM"/>
                <a:cs typeface="HGPｺﾞｼｯｸM"/>
              </a:rPr>
              <a:t>実施方法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5108" y="2086766"/>
            <a:ext cx="766762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HGPｺﾞｼｯｸM"/>
                <a:cs typeface="HGPｺﾞｼｯｸM"/>
              </a:rPr>
              <a:t>診療場面等、必要に</a:t>
            </a:r>
            <a:r>
              <a:rPr sz="1400" spc="-15" dirty="0">
                <a:latin typeface="HGPｺﾞｼｯｸM"/>
                <a:cs typeface="HGPｺﾞｼｯｸM"/>
              </a:rPr>
              <a:t>応</a:t>
            </a:r>
            <a:r>
              <a:rPr sz="1400" dirty="0">
                <a:latin typeface="HGPｺﾞｼｯｸM"/>
                <a:cs typeface="HGPｺﾞｼｯｸM"/>
              </a:rPr>
              <a:t>じ</a:t>
            </a:r>
            <a:r>
              <a:rPr sz="1400" spc="-10" dirty="0">
                <a:latin typeface="HGPｺﾞｼｯｸM"/>
                <a:cs typeface="HGPｺﾞｼｯｸM"/>
              </a:rPr>
              <a:t>て</a:t>
            </a:r>
            <a:r>
              <a:rPr sz="1400" spc="-15" dirty="0">
                <a:latin typeface="HGPｺﾞｼｯｸM"/>
                <a:cs typeface="HGPｺﾞｼｯｸM"/>
              </a:rPr>
              <a:t>専</a:t>
            </a:r>
            <a:r>
              <a:rPr sz="1400" dirty="0">
                <a:latin typeface="HGPｺﾞｼｯｸM"/>
                <a:cs typeface="HGPｺﾞｼｯｸM"/>
              </a:rPr>
              <a:t>用回</a:t>
            </a:r>
            <a:r>
              <a:rPr sz="1400" spc="-15" dirty="0">
                <a:latin typeface="HGPｺﾞｼｯｸM"/>
                <a:cs typeface="HGPｺﾞｼｯｸM"/>
              </a:rPr>
              <a:t>線</a:t>
            </a:r>
            <a:r>
              <a:rPr sz="1400" spc="-5" dirty="0">
                <a:latin typeface="HGPｺﾞｼｯｸM"/>
                <a:cs typeface="HGPｺﾞｼｯｸM"/>
              </a:rPr>
              <a:t>に電話</a:t>
            </a:r>
            <a:r>
              <a:rPr sz="1400" spc="-10" dirty="0">
                <a:latin typeface="HGPｺﾞｼｯｸM"/>
                <a:cs typeface="HGPｺﾞｼｯｸM"/>
              </a:rPr>
              <a:t>し（</a:t>
            </a:r>
            <a:r>
              <a:rPr sz="1400" dirty="0">
                <a:latin typeface="HGPｺﾞｼｯｸM"/>
                <a:cs typeface="HGPｺﾞｼｯｸM"/>
              </a:rPr>
              <a:t>通話</a:t>
            </a:r>
            <a:r>
              <a:rPr sz="1400" spc="-15" dirty="0">
                <a:latin typeface="HGPｺﾞｼｯｸM"/>
                <a:cs typeface="HGPｺﾞｼｯｸM"/>
              </a:rPr>
              <a:t>料</a:t>
            </a:r>
            <a:r>
              <a:rPr sz="1400" spc="-10" dirty="0">
                <a:latin typeface="HGPｺﾞｼｯｸM"/>
                <a:cs typeface="HGPｺﾞｼｯｸM"/>
              </a:rPr>
              <a:t>は</a:t>
            </a:r>
            <a:r>
              <a:rPr sz="1400" dirty="0">
                <a:latin typeface="HGPｺﾞｼｯｸM"/>
                <a:cs typeface="HGPｺﾞｼｯｸM"/>
              </a:rPr>
              <a:t>医療機</a:t>
            </a:r>
            <a:r>
              <a:rPr sz="1400" spc="-15" dirty="0">
                <a:latin typeface="HGPｺﾞｼｯｸM"/>
                <a:cs typeface="HGPｺﾞｼｯｸM"/>
              </a:rPr>
              <a:t>関</a:t>
            </a:r>
            <a:r>
              <a:rPr sz="1400" dirty="0">
                <a:latin typeface="HGPｺﾞｼｯｸM"/>
                <a:cs typeface="HGPｺﾞｼｯｸM"/>
              </a:rPr>
              <a:t>負担</a:t>
            </a:r>
            <a:r>
              <a:rPr sz="1400" spc="-10" dirty="0">
                <a:latin typeface="HGPｺﾞｼｯｸM"/>
                <a:cs typeface="HGPｺﾞｼｯｸM"/>
              </a:rPr>
              <a:t>）</a:t>
            </a:r>
            <a:r>
              <a:rPr sz="1400" dirty="0">
                <a:latin typeface="HGPｺﾞｼｯｸM"/>
                <a:cs typeface="HGPｺﾞｼｯｸM"/>
              </a:rPr>
              <a:t>医</a:t>
            </a:r>
            <a:r>
              <a:rPr sz="1400" spc="-15" dirty="0">
                <a:latin typeface="HGPｺﾞｼｯｸM"/>
                <a:cs typeface="HGPｺﾞｼｯｸM"/>
              </a:rPr>
              <a:t>療</a:t>
            </a:r>
            <a:r>
              <a:rPr sz="1400" dirty="0">
                <a:latin typeface="HGPｺﾞｼｯｸM"/>
                <a:cs typeface="HGPｺﾞｼｯｸM"/>
              </a:rPr>
              <a:t>機関</a:t>
            </a:r>
            <a:r>
              <a:rPr sz="1400" spc="-5" dirty="0">
                <a:latin typeface="HGPｺﾞｼｯｸM"/>
                <a:cs typeface="HGPｺﾞｼｯｸM"/>
              </a:rPr>
              <a:t>との</a:t>
            </a:r>
            <a:r>
              <a:rPr sz="1400" dirty="0">
                <a:latin typeface="HGPｺﾞｼｯｸM"/>
                <a:cs typeface="HGPｺﾞｼｯｸM"/>
              </a:rPr>
              <a:t>間で</a:t>
            </a:r>
            <a:r>
              <a:rPr sz="1400" spc="-15" dirty="0">
                <a:latin typeface="HGPｺﾞｼｯｸM"/>
                <a:cs typeface="HGPｺﾞｼｯｸM"/>
              </a:rPr>
              <a:t>通</a:t>
            </a:r>
            <a:r>
              <a:rPr sz="1400" dirty="0">
                <a:latin typeface="HGPｺﾞｼｯｸM"/>
                <a:cs typeface="HGPｺﾞｼｯｸM"/>
              </a:rPr>
              <a:t>話で</a:t>
            </a:r>
            <a:r>
              <a:rPr sz="1400" spc="-5" dirty="0">
                <a:latin typeface="HGPｺﾞｼｯｸM"/>
                <a:cs typeface="HGPｺﾞｼｯｸM"/>
              </a:rPr>
              <a:t>の</a:t>
            </a:r>
            <a:r>
              <a:rPr sz="1400" spc="5" dirty="0">
                <a:latin typeface="HGPｺﾞｼｯｸM"/>
                <a:cs typeface="HGPｺﾞｼｯｸM"/>
              </a:rPr>
              <a:t>ト</a:t>
            </a:r>
            <a:r>
              <a:rPr sz="1400" spc="-10" dirty="0">
                <a:latin typeface="HGPｺﾞｼｯｸM"/>
                <a:cs typeface="HGPｺﾞｼｯｸM"/>
              </a:rPr>
              <a:t>ラ</a:t>
            </a:r>
            <a:r>
              <a:rPr sz="1400" dirty="0">
                <a:latin typeface="HGPｺﾞｼｯｸM"/>
                <a:cs typeface="HGPｺﾞｼｯｸM"/>
              </a:rPr>
              <a:t>ブ ル相談窓口を実施</a:t>
            </a:r>
            <a:r>
              <a:rPr sz="1400" spc="-10" dirty="0">
                <a:latin typeface="HGPｺﾞｼｯｸM"/>
                <a:cs typeface="HGPｺﾞｼｯｸM"/>
              </a:rPr>
              <a:t>。</a:t>
            </a:r>
            <a:r>
              <a:rPr sz="1400" dirty="0">
                <a:latin typeface="HGPｺﾞｼｯｸM"/>
                <a:cs typeface="HGPｺﾞｼｯｸM"/>
              </a:rPr>
              <a:t>厚生労</a:t>
            </a:r>
            <a:r>
              <a:rPr sz="1400" spc="-15" dirty="0">
                <a:latin typeface="HGPｺﾞｼｯｸM"/>
                <a:cs typeface="HGPｺﾞｼｯｸM"/>
              </a:rPr>
              <a:t>働</a:t>
            </a:r>
            <a:r>
              <a:rPr sz="1400" dirty="0">
                <a:latin typeface="HGPｺﾞｼｯｸM"/>
                <a:cs typeface="HGPｺﾞｼｯｸM"/>
              </a:rPr>
              <a:t>省</a:t>
            </a:r>
            <a:r>
              <a:rPr sz="1400" spc="-15" dirty="0">
                <a:latin typeface="HGPｺﾞｼｯｸM"/>
                <a:cs typeface="HGPｺﾞｼｯｸM"/>
              </a:rPr>
              <a:t>が</a:t>
            </a:r>
            <a:r>
              <a:rPr sz="1400" dirty="0">
                <a:latin typeface="HGPｺﾞｼｯｸM"/>
                <a:cs typeface="HGPｺﾞｼｯｸM"/>
              </a:rPr>
              <a:t>実</a:t>
            </a:r>
            <a:r>
              <a:rPr sz="1400" spc="-15" dirty="0">
                <a:latin typeface="HGPｺﾞｼｯｸM"/>
                <a:cs typeface="HGPｺﾞｼｯｸM"/>
              </a:rPr>
              <a:t>施</a:t>
            </a:r>
            <a:r>
              <a:rPr sz="1400" spc="-5" dirty="0">
                <a:latin typeface="HGPｺﾞｼｯｸM"/>
                <a:cs typeface="HGPｺﾞｼｯｸM"/>
              </a:rPr>
              <a:t>す</a:t>
            </a:r>
            <a:r>
              <a:rPr sz="1400" dirty="0">
                <a:latin typeface="HGPｺﾞｼｯｸM"/>
                <a:cs typeface="HGPｺﾞｼｯｸM"/>
              </a:rPr>
              <a:t>る</a:t>
            </a:r>
            <a:r>
              <a:rPr sz="1400" spc="-15" dirty="0">
                <a:latin typeface="HGPｺﾞｼｯｸM"/>
                <a:cs typeface="HGPｺﾞｼｯｸM"/>
              </a:rPr>
              <a:t>夜</a:t>
            </a:r>
            <a:r>
              <a:rPr sz="1400" dirty="0">
                <a:latin typeface="HGPｺﾞｼｯｸM"/>
                <a:cs typeface="HGPｺﾞｼｯｸM"/>
              </a:rPr>
              <a:t>間休</a:t>
            </a:r>
            <a:r>
              <a:rPr sz="1400" spc="-15" dirty="0">
                <a:latin typeface="HGPｺﾞｼｯｸM"/>
                <a:cs typeface="HGPｺﾞｼｯｸM"/>
              </a:rPr>
              <a:t>日</a:t>
            </a:r>
            <a:r>
              <a:rPr sz="1400" dirty="0">
                <a:latin typeface="HGPｺﾞｼｯｸM"/>
                <a:cs typeface="HGPｺﾞｼｯｸM"/>
              </a:rPr>
              <a:t>窓口</a:t>
            </a:r>
            <a:r>
              <a:rPr sz="1400" spc="-5" dirty="0">
                <a:latin typeface="HGPｺﾞｼｯｸM"/>
                <a:cs typeface="HGPｺﾞｼｯｸM"/>
              </a:rPr>
              <a:t>との</a:t>
            </a:r>
            <a:r>
              <a:rPr sz="1400" spc="-15" dirty="0">
                <a:latin typeface="HGPｺﾞｼｯｸM"/>
                <a:cs typeface="HGPｺﾞｼｯｸM"/>
              </a:rPr>
              <a:t>サ</a:t>
            </a:r>
            <a:r>
              <a:rPr sz="1400" spc="-5" dirty="0">
                <a:latin typeface="HGPｺﾞｼｯｸM"/>
                <a:cs typeface="HGPｺﾞｼｯｸM"/>
              </a:rPr>
              <a:t>ー</a:t>
            </a:r>
            <a:r>
              <a:rPr sz="1400" spc="-10" dirty="0">
                <a:latin typeface="HGPｺﾞｼｯｸM"/>
                <a:cs typeface="HGPｺﾞｼｯｸM"/>
              </a:rPr>
              <a:t>ビ</a:t>
            </a:r>
            <a:r>
              <a:rPr sz="1400" spc="-5" dirty="0">
                <a:latin typeface="HGPｺﾞｼｯｸM"/>
                <a:cs typeface="HGPｺﾞｼｯｸM"/>
              </a:rPr>
              <a:t>スの</a:t>
            </a:r>
            <a:r>
              <a:rPr sz="1400" dirty="0">
                <a:latin typeface="HGPｺﾞｼｯｸM"/>
                <a:cs typeface="HGPｺﾞｼｯｸM"/>
              </a:rPr>
              <a:t>連続性を</a:t>
            </a:r>
            <a:r>
              <a:rPr sz="1400" spc="-15" dirty="0">
                <a:latin typeface="HGPｺﾞｼｯｸM"/>
                <a:cs typeface="HGPｺﾞｼｯｸM"/>
              </a:rPr>
              <a:t>考</a:t>
            </a:r>
            <a:r>
              <a:rPr sz="1400" dirty="0">
                <a:latin typeface="HGPｺﾞｼｯｸM"/>
                <a:cs typeface="HGPｺﾞｼｯｸM"/>
              </a:rPr>
              <a:t>慮</a:t>
            </a:r>
            <a:r>
              <a:rPr sz="1400" spc="-10" dirty="0">
                <a:latin typeface="HGPｺﾞｼｯｸM"/>
                <a:cs typeface="HGPｺﾞｼｯｸM"/>
              </a:rPr>
              <a:t>し、</a:t>
            </a:r>
            <a:r>
              <a:rPr sz="1400" dirty="0">
                <a:latin typeface="HGPｺﾞｼｯｸM"/>
                <a:cs typeface="HGPｺﾞｼｯｸM"/>
              </a:rPr>
              <a:t>同等</a:t>
            </a:r>
            <a:r>
              <a:rPr sz="1400" spc="-15" dirty="0">
                <a:latin typeface="HGPｺﾞｼｯｸM"/>
                <a:cs typeface="HGPｺﾞｼｯｸM"/>
              </a:rPr>
              <a:t>程</a:t>
            </a:r>
            <a:r>
              <a:rPr sz="1400" dirty="0">
                <a:latin typeface="HGPｺﾞｼｯｸM"/>
                <a:cs typeface="HGPｺﾞｼｯｸM"/>
              </a:rPr>
              <a:t>度の </a:t>
            </a:r>
            <a:r>
              <a:rPr sz="1400" spc="-5" dirty="0">
                <a:latin typeface="HGPｺﾞｼｯｸM"/>
                <a:cs typeface="HGPｺﾞｼｯｸM"/>
              </a:rPr>
              <a:t>サー</a:t>
            </a:r>
            <a:r>
              <a:rPr sz="1400" dirty="0">
                <a:latin typeface="HGPｺﾞｼｯｸM"/>
                <a:cs typeface="HGPｺﾞｼｯｸM"/>
              </a:rPr>
              <a:t>ビ</a:t>
            </a:r>
            <a:r>
              <a:rPr sz="1400" spc="-5" dirty="0">
                <a:latin typeface="HGPｺﾞｼｯｸM"/>
                <a:cs typeface="HGPｺﾞｼｯｸM"/>
              </a:rPr>
              <a:t>ス</a:t>
            </a:r>
            <a:r>
              <a:rPr sz="1400" dirty="0">
                <a:latin typeface="HGPｺﾞｼｯｸM"/>
                <a:cs typeface="HGPｺﾞｼｯｸM"/>
              </a:rPr>
              <a:t>を実施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75448" y="1554517"/>
            <a:ext cx="38493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HGPｺﾞｼｯｸM"/>
                <a:cs typeface="HGPｺﾞｼｯｸM"/>
              </a:rPr>
              <a:t>平日日中</a:t>
            </a:r>
            <a:r>
              <a:rPr sz="1400" spc="-5" dirty="0">
                <a:latin typeface="HGPｺﾞｼｯｸM"/>
                <a:cs typeface="HGPｺﾞｼｯｸM"/>
              </a:rPr>
              <a:t>9</a:t>
            </a:r>
            <a:r>
              <a:rPr sz="1400" dirty="0">
                <a:latin typeface="HGPｺﾞｼｯｸM"/>
                <a:cs typeface="HGPｺﾞｼｯｸM"/>
              </a:rPr>
              <a:t>時</a:t>
            </a:r>
            <a:r>
              <a:rPr sz="1400" spc="-5" dirty="0">
                <a:latin typeface="HGPｺﾞｼｯｸM"/>
                <a:cs typeface="HGPｺﾞｼｯｸM"/>
              </a:rPr>
              <a:t>～17</a:t>
            </a:r>
            <a:r>
              <a:rPr sz="1400" dirty="0">
                <a:latin typeface="HGPｺﾞｼｯｸM"/>
                <a:cs typeface="HGPｺﾞｼｯｸM"/>
              </a:rPr>
              <a:t>時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HGPｺﾞｼｯｸM"/>
                <a:cs typeface="HGPｺﾞｼｯｸM"/>
              </a:rPr>
              <a:t>※平日夜間、土日</a:t>
            </a:r>
            <a:r>
              <a:rPr sz="1400" spc="-15" dirty="0">
                <a:latin typeface="HGPｺﾞｼｯｸM"/>
                <a:cs typeface="HGPｺﾞｼｯｸM"/>
              </a:rPr>
              <a:t>祝</a:t>
            </a:r>
            <a:r>
              <a:rPr sz="1400" spc="-10" dirty="0">
                <a:latin typeface="HGPｺﾞｼｯｸM"/>
                <a:cs typeface="HGPｺﾞｼｯｸM"/>
              </a:rPr>
              <a:t>は</a:t>
            </a:r>
            <a:r>
              <a:rPr sz="1400" dirty="0">
                <a:latin typeface="HGPｺﾞｼｯｸM"/>
                <a:cs typeface="HGPｺﾞｼｯｸM"/>
              </a:rPr>
              <a:t>厚生労</a:t>
            </a:r>
            <a:r>
              <a:rPr sz="1400" spc="-15" dirty="0">
                <a:latin typeface="HGPｺﾞｼｯｸM"/>
                <a:cs typeface="HGPｺﾞｼｯｸM"/>
              </a:rPr>
              <a:t>働</a:t>
            </a:r>
            <a:r>
              <a:rPr sz="1400" dirty="0">
                <a:latin typeface="HGPｺﾞｼｯｸM"/>
                <a:cs typeface="HGPｺﾞｼｯｸM"/>
              </a:rPr>
              <a:t>省</a:t>
            </a:r>
            <a:r>
              <a:rPr sz="1400" spc="-15" dirty="0">
                <a:latin typeface="HGPｺﾞｼｯｸM"/>
                <a:cs typeface="HGPｺﾞｼｯｸM"/>
              </a:rPr>
              <a:t>が</a:t>
            </a:r>
            <a:r>
              <a:rPr sz="1400" dirty="0">
                <a:latin typeface="HGPｺﾞｼｯｸM"/>
                <a:cs typeface="HGPｺﾞｼｯｸM"/>
              </a:rPr>
              <a:t>全国</a:t>
            </a:r>
            <a:r>
              <a:rPr sz="1400" spc="-15" dirty="0">
                <a:latin typeface="HGPｺﾞｼｯｸM"/>
                <a:cs typeface="HGPｺﾞｼｯｸM"/>
              </a:rPr>
              <a:t>一</a:t>
            </a:r>
            <a:r>
              <a:rPr sz="1400" dirty="0">
                <a:latin typeface="HGPｺﾞｼｯｸM"/>
                <a:cs typeface="HGPｺﾞｼｯｸM"/>
              </a:rPr>
              <a:t>律</a:t>
            </a:r>
            <a:r>
              <a:rPr sz="1400" spc="-15" dirty="0">
                <a:latin typeface="HGPｺﾞｼｯｸM"/>
                <a:cs typeface="HGPｺﾞｼｯｸM"/>
              </a:rPr>
              <a:t>実</a:t>
            </a:r>
            <a:r>
              <a:rPr sz="1400" dirty="0">
                <a:latin typeface="HGPｺﾞｼｯｸM"/>
                <a:cs typeface="HGPｺﾞｼｯｸM"/>
              </a:rPr>
              <a:t>施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74930" y="1595884"/>
            <a:ext cx="28752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HGPｺﾞｼｯｸM"/>
                <a:cs typeface="HGPｺﾞｼｯｸM"/>
              </a:rPr>
              <a:t>大阪府内全医療機関</a:t>
            </a:r>
            <a:r>
              <a:rPr sz="1400" spc="-10" dirty="0">
                <a:latin typeface="HGPｺﾞｼｯｸM"/>
                <a:cs typeface="HGPｺﾞｼｯｸM"/>
              </a:rPr>
              <a:t>・</a:t>
            </a:r>
            <a:r>
              <a:rPr sz="1400" dirty="0">
                <a:latin typeface="HGPｺﾞｼｯｸM"/>
                <a:cs typeface="HGPｺﾞｼｯｸM"/>
              </a:rPr>
              <a:t>薬局</a:t>
            </a:r>
            <a:endParaRPr sz="1400">
              <a:latin typeface="HGPｺﾞｼｯｸM"/>
              <a:cs typeface="HGPｺﾞｼｯｸM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HGPｺﾞｼｯｸM"/>
                <a:cs typeface="HGPｺﾞｼｯｸM"/>
              </a:rPr>
              <a:t>※薬局</a:t>
            </a:r>
            <a:r>
              <a:rPr sz="1400" spc="-10" dirty="0">
                <a:latin typeface="HGPｺﾞｼｯｸM"/>
                <a:cs typeface="HGPｺﾞｼｯｸM"/>
              </a:rPr>
              <a:t>は</a:t>
            </a:r>
            <a:r>
              <a:rPr sz="1400" dirty="0">
                <a:latin typeface="HGPｺﾞｼｯｸM"/>
                <a:cs typeface="HGPｺﾞｼｯｸM"/>
              </a:rPr>
              <a:t>調剤業務に</a:t>
            </a:r>
            <a:r>
              <a:rPr sz="1400" spc="-5" dirty="0">
                <a:latin typeface="HGPｺﾞｼｯｸM"/>
                <a:cs typeface="HGPｺﾞｼｯｸM"/>
              </a:rPr>
              <a:t>お</a:t>
            </a:r>
            <a:r>
              <a:rPr sz="1400" spc="-10" dirty="0">
                <a:latin typeface="HGPｺﾞｼｯｸM"/>
                <a:cs typeface="HGPｺﾞｼｯｸM"/>
              </a:rPr>
              <a:t>け</a:t>
            </a:r>
            <a:r>
              <a:rPr sz="1400" dirty="0">
                <a:latin typeface="HGPｺﾞｼｯｸM"/>
                <a:cs typeface="HGPｺﾞｼｯｸM"/>
              </a:rPr>
              <a:t>る対応に限る</a:t>
            </a:r>
            <a:endParaRPr sz="1400">
              <a:latin typeface="HGPｺﾞｼｯｸM"/>
              <a:cs typeface="HGPｺﾞｼｯｸ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606552"/>
            <a:ext cx="1726691" cy="446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80644"/>
            <a:ext cx="1185671" cy="560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12" y="632459"/>
            <a:ext cx="1626108" cy="339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7887" y="601618"/>
            <a:ext cx="8835390" cy="829944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700" dirty="0">
                <a:latin typeface="HGP創英角ｺﾞｼｯｸUB"/>
                <a:cs typeface="HGP創英角ｺﾞｼｯｸUB"/>
              </a:rPr>
              <a:t>事業概要</a:t>
            </a:r>
          </a:p>
          <a:p>
            <a:pPr marL="57150" marR="5080" indent="116839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HGPｺﾞｼｯｸM"/>
                <a:cs typeface="HGPｺﾞｼｯｸM"/>
              </a:rPr>
              <a:t>外国人患者受入に伴う</a:t>
            </a:r>
            <a:r>
              <a:rPr sz="1400" spc="-10" dirty="0">
                <a:latin typeface="HGPｺﾞｼｯｸM"/>
                <a:cs typeface="HGPｺﾞｼｯｸM"/>
              </a:rPr>
              <a:t>、コ</a:t>
            </a:r>
            <a:r>
              <a:rPr sz="1400" spc="-5" dirty="0">
                <a:latin typeface="HGPｺﾞｼｯｸM"/>
                <a:cs typeface="HGPｺﾞｼｯｸM"/>
              </a:rPr>
              <a:t>ミニ</a:t>
            </a:r>
            <a:r>
              <a:rPr sz="1400" dirty="0">
                <a:latin typeface="HGPｺﾞｼｯｸM"/>
                <a:cs typeface="HGPｺﾞｼｯｸM"/>
              </a:rPr>
              <a:t>ュ</a:t>
            </a:r>
            <a:r>
              <a:rPr sz="1400" spc="-5" dirty="0">
                <a:latin typeface="HGPｺﾞｼｯｸM"/>
                <a:cs typeface="HGPｺﾞｼｯｸM"/>
              </a:rPr>
              <a:t>ケー</a:t>
            </a:r>
            <a:r>
              <a:rPr sz="1400" dirty="0">
                <a:latin typeface="HGPｺﾞｼｯｸM"/>
                <a:cs typeface="HGPｺﾞｼｯｸM"/>
              </a:rPr>
              <a:t>シ</a:t>
            </a:r>
            <a:r>
              <a:rPr sz="1400" spc="-15" dirty="0">
                <a:latin typeface="HGPｺﾞｼｯｸM"/>
                <a:cs typeface="HGPｺﾞｼｯｸM"/>
              </a:rPr>
              <a:t>ョ</a:t>
            </a:r>
            <a:r>
              <a:rPr sz="1400" spc="-10" dirty="0">
                <a:latin typeface="HGPｺﾞｼｯｸM"/>
                <a:cs typeface="HGPｺﾞｼｯｸM"/>
              </a:rPr>
              <a:t>ン</a:t>
            </a:r>
            <a:r>
              <a:rPr sz="1400" spc="5" dirty="0">
                <a:latin typeface="HGPｺﾞｼｯｸM"/>
                <a:cs typeface="HGPｺﾞｼｯｸM"/>
              </a:rPr>
              <a:t>・</a:t>
            </a:r>
            <a:r>
              <a:rPr sz="1400" spc="-15" dirty="0">
                <a:latin typeface="HGPｺﾞｼｯｸM"/>
                <a:cs typeface="HGPｺﾞｼｯｸM"/>
              </a:rPr>
              <a:t>文</a:t>
            </a:r>
            <a:r>
              <a:rPr sz="1400" dirty="0">
                <a:latin typeface="HGPｺﾞｼｯｸM"/>
                <a:cs typeface="HGPｺﾞｼｯｸM"/>
              </a:rPr>
              <a:t>化</a:t>
            </a:r>
            <a:r>
              <a:rPr sz="1400" spc="-5" dirty="0">
                <a:latin typeface="HGPｺﾞｼｯｸM"/>
                <a:cs typeface="HGPｺﾞｼｯｸM"/>
              </a:rPr>
              <a:t>の</a:t>
            </a:r>
            <a:r>
              <a:rPr sz="1400" dirty="0">
                <a:latin typeface="HGPｺﾞｼｯｸM"/>
                <a:cs typeface="HGPｺﾞｼｯｸM"/>
              </a:rPr>
              <a:t>違</a:t>
            </a:r>
            <a:r>
              <a:rPr sz="1400" spc="-5" dirty="0">
                <a:latin typeface="HGPｺﾞｼｯｸM"/>
                <a:cs typeface="HGPｺﾞｼｯｸM"/>
              </a:rPr>
              <a:t>いによ</a:t>
            </a:r>
            <a:r>
              <a:rPr sz="1400" spc="-10" dirty="0">
                <a:latin typeface="HGPｺﾞｼｯｸM"/>
                <a:cs typeface="HGPｺﾞｼｯｸM"/>
              </a:rPr>
              <a:t>る</a:t>
            </a:r>
            <a:r>
              <a:rPr sz="1400" spc="5" dirty="0">
                <a:latin typeface="HGPｺﾞｼｯｸM"/>
                <a:cs typeface="HGPｺﾞｼｯｸM"/>
              </a:rPr>
              <a:t>ト</a:t>
            </a:r>
            <a:r>
              <a:rPr sz="1400" dirty="0">
                <a:latin typeface="HGPｺﾞｼｯｸM"/>
                <a:cs typeface="HGPｺﾞｼｯｸM"/>
              </a:rPr>
              <a:t>ラ</a:t>
            </a:r>
            <a:r>
              <a:rPr sz="1400" spc="-5" dirty="0">
                <a:latin typeface="HGPｺﾞｼｯｸM"/>
                <a:cs typeface="HGPｺﾞｼｯｸM"/>
              </a:rPr>
              <a:t>ブ</a:t>
            </a:r>
            <a:r>
              <a:rPr sz="1400" spc="-15" dirty="0">
                <a:latin typeface="HGPｺﾞｼｯｸM"/>
                <a:cs typeface="HGPｺﾞｼｯｸM"/>
              </a:rPr>
              <a:t>ル</a:t>
            </a:r>
            <a:r>
              <a:rPr sz="1400" spc="-10" dirty="0">
                <a:latin typeface="HGPｺﾞｼｯｸM"/>
                <a:cs typeface="HGPｺﾞｼｯｸM"/>
              </a:rPr>
              <a:t>、</a:t>
            </a:r>
            <a:r>
              <a:rPr sz="1400" dirty="0">
                <a:latin typeface="HGPｺﾞｼｯｸM"/>
                <a:cs typeface="HGPｺﾞｼｯｸM"/>
              </a:rPr>
              <a:t>医</a:t>
            </a:r>
            <a:r>
              <a:rPr sz="1400" spc="-15" dirty="0">
                <a:latin typeface="HGPｺﾞｼｯｸM"/>
                <a:cs typeface="HGPｺﾞｼｯｸM"/>
              </a:rPr>
              <a:t>療</a:t>
            </a:r>
            <a:r>
              <a:rPr sz="1400" dirty="0">
                <a:latin typeface="HGPｺﾞｼｯｸM"/>
                <a:cs typeface="HGPｺﾞｼｯｸM"/>
              </a:rPr>
              <a:t>費未</a:t>
            </a:r>
            <a:r>
              <a:rPr sz="1400" spc="-15" dirty="0">
                <a:latin typeface="HGPｺﾞｼｯｸM"/>
                <a:cs typeface="HGPｺﾞｼｯｸM"/>
              </a:rPr>
              <a:t>払</a:t>
            </a:r>
            <a:r>
              <a:rPr sz="1400" spc="-5" dirty="0">
                <a:latin typeface="HGPｺﾞｼｯｸM"/>
                <a:cs typeface="HGPｺﾞｼｯｸM"/>
              </a:rPr>
              <a:t>い</a:t>
            </a:r>
            <a:r>
              <a:rPr sz="1400" dirty="0">
                <a:latin typeface="HGPｺﾞｼｯｸM"/>
                <a:cs typeface="HGPｺﾞｼｯｸM"/>
              </a:rPr>
              <a:t>、</a:t>
            </a:r>
            <a:r>
              <a:rPr sz="1400" spc="-15" dirty="0">
                <a:latin typeface="HGPｺﾞｼｯｸM"/>
                <a:cs typeface="HGPｺﾞｼｯｸM"/>
              </a:rPr>
              <a:t>未</a:t>
            </a:r>
            <a:r>
              <a:rPr sz="1400" dirty="0">
                <a:latin typeface="HGPｺﾞｼｯｸM"/>
                <a:cs typeface="HGPｺﾞｼｯｸM"/>
              </a:rPr>
              <a:t>収金</a:t>
            </a:r>
            <a:r>
              <a:rPr sz="1400" spc="-15" dirty="0">
                <a:latin typeface="HGPｺﾞｼｯｸM"/>
                <a:cs typeface="HGPｺﾞｼｯｸM"/>
              </a:rPr>
              <a:t>回</a:t>
            </a:r>
            <a:r>
              <a:rPr sz="1400" dirty="0">
                <a:latin typeface="HGPｺﾞｼｯｸM"/>
                <a:cs typeface="HGPｺﾞｼｯｸM"/>
              </a:rPr>
              <a:t>収</a:t>
            </a:r>
            <a:r>
              <a:rPr sz="1400" spc="-5" dirty="0">
                <a:latin typeface="HGPｺﾞｼｯｸM"/>
                <a:cs typeface="HGPｺﾞｼｯｸM"/>
              </a:rPr>
              <a:t>の</a:t>
            </a:r>
            <a:r>
              <a:rPr sz="1400" dirty="0">
                <a:latin typeface="HGPｺﾞｼｯｸM"/>
                <a:cs typeface="HGPｺﾞｼｯｸM"/>
              </a:rPr>
              <a:t>方</a:t>
            </a:r>
            <a:r>
              <a:rPr sz="1400" spc="-15" dirty="0">
                <a:latin typeface="HGPｺﾞｼｯｸM"/>
                <a:cs typeface="HGPｺﾞｼｯｸM"/>
              </a:rPr>
              <a:t>法</a:t>
            </a:r>
            <a:r>
              <a:rPr sz="1400" spc="-5" dirty="0">
                <a:latin typeface="HGPｺﾞｼｯｸM"/>
                <a:cs typeface="HGPｺﾞｼｯｸM"/>
              </a:rPr>
              <a:t>といった</a:t>
            </a:r>
            <a:r>
              <a:rPr sz="1400" dirty="0">
                <a:latin typeface="HGPｺﾞｼｯｸM"/>
                <a:cs typeface="HGPｺﾞｼｯｸM"/>
              </a:rPr>
              <a:t>金銭 </a:t>
            </a:r>
            <a:r>
              <a:rPr sz="1400" spc="5" dirty="0">
                <a:latin typeface="HGPｺﾞｼｯｸM"/>
                <a:cs typeface="HGPｺﾞｼｯｸM"/>
              </a:rPr>
              <a:t>ト</a:t>
            </a:r>
            <a:r>
              <a:rPr sz="1400" dirty="0">
                <a:latin typeface="HGPｺﾞｼｯｸM"/>
                <a:cs typeface="HGPｺﾞｼｯｸM"/>
              </a:rPr>
              <a:t>ラ</a:t>
            </a:r>
            <a:r>
              <a:rPr sz="1400" spc="-5" dirty="0">
                <a:latin typeface="HGPｺﾞｼｯｸM"/>
                <a:cs typeface="HGPｺﾞｼｯｸM"/>
              </a:rPr>
              <a:t>ブ</a:t>
            </a:r>
            <a:r>
              <a:rPr sz="1400" dirty="0">
                <a:latin typeface="HGPｺﾞｼｯｸM"/>
                <a:cs typeface="HGPｺﾞｼｯｸM"/>
              </a:rPr>
              <a:t>ル、法的</a:t>
            </a:r>
            <a:r>
              <a:rPr sz="1400" spc="-10" dirty="0">
                <a:latin typeface="HGPｺﾞｼｯｸM"/>
                <a:cs typeface="HGPｺﾞｼｯｸM"/>
              </a:rPr>
              <a:t>ト</a:t>
            </a:r>
            <a:r>
              <a:rPr sz="1400" dirty="0">
                <a:latin typeface="HGPｺﾞｼｯｸM"/>
                <a:cs typeface="HGPｺﾞｼｯｸM"/>
              </a:rPr>
              <a:t>ラ</a:t>
            </a:r>
            <a:r>
              <a:rPr sz="1400" spc="-5" dirty="0">
                <a:latin typeface="HGPｺﾞｼｯｸM"/>
                <a:cs typeface="HGPｺﾞｼｯｸM"/>
              </a:rPr>
              <a:t>ブ</a:t>
            </a:r>
            <a:r>
              <a:rPr sz="1400" dirty="0">
                <a:latin typeface="HGPｺﾞｼｯｸM"/>
                <a:cs typeface="HGPｺﾞｼｯｸM"/>
              </a:rPr>
              <a:t>ル</a:t>
            </a:r>
            <a:r>
              <a:rPr sz="1400" spc="-10" dirty="0">
                <a:latin typeface="HGPｺﾞｼｯｸM"/>
                <a:cs typeface="HGPｺﾞｼｯｸM"/>
              </a:rPr>
              <a:t>、</a:t>
            </a:r>
            <a:r>
              <a:rPr sz="1400" spc="-15" dirty="0">
                <a:latin typeface="HGPｺﾞｼｯｸM"/>
                <a:cs typeface="HGPｺﾞｼｯｸM"/>
              </a:rPr>
              <a:t>保</a:t>
            </a:r>
            <a:r>
              <a:rPr sz="1400" dirty="0">
                <a:latin typeface="HGPｺﾞｼｯｸM"/>
                <a:cs typeface="HGPｺﾞｼｯｸM"/>
              </a:rPr>
              <a:t>険会</a:t>
            </a:r>
            <a:r>
              <a:rPr sz="1400" spc="-15" dirty="0">
                <a:latin typeface="HGPｺﾞｼｯｸM"/>
                <a:cs typeface="HGPｺﾞｼｯｸM"/>
              </a:rPr>
              <a:t>社</a:t>
            </a:r>
            <a:r>
              <a:rPr sz="1400" spc="-10" dirty="0">
                <a:latin typeface="HGPｺﾞｼｯｸM"/>
                <a:cs typeface="HGPｺﾞｼｯｸM"/>
              </a:rPr>
              <a:t>へ</a:t>
            </a:r>
            <a:r>
              <a:rPr sz="1400" spc="-5" dirty="0">
                <a:latin typeface="HGPｺﾞｼｯｸM"/>
                <a:cs typeface="HGPｺﾞｼｯｸM"/>
              </a:rPr>
              <a:t>の</a:t>
            </a:r>
            <a:r>
              <a:rPr sz="1400" dirty="0">
                <a:latin typeface="HGPｺﾞｼｯｸM"/>
                <a:cs typeface="HGPｺﾞｼｯｸM"/>
              </a:rPr>
              <a:t>請求方法</a:t>
            </a:r>
            <a:r>
              <a:rPr sz="1400" spc="-15" dirty="0">
                <a:latin typeface="HGPｺﾞｼｯｸM"/>
                <a:cs typeface="HGPｺﾞｼｯｸM"/>
              </a:rPr>
              <a:t>等</a:t>
            </a:r>
            <a:r>
              <a:rPr sz="1400" spc="-5" dirty="0">
                <a:latin typeface="HGPｺﾞｼｯｸM"/>
                <a:cs typeface="HGPｺﾞｼｯｸM"/>
              </a:rPr>
              <a:t>の</a:t>
            </a:r>
            <a:r>
              <a:rPr sz="1400" dirty="0">
                <a:latin typeface="HGPｺﾞｼｯｸM"/>
                <a:cs typeface="HGPｺﾞｼｯｸM"/>
              </a:rPr>
              <a:t>相談</a:t>
            </a:r>
            <a:r>
              <a:rPr sz="1400" spc="-5" dirty="0">
                <a:latin typeface="HGPｺﾞｼｯｸM"/>
                <a:cs typeface="HGPｺﾞｼｯｸM"/>
              </a:rPr>
              <a:t>も</a:t>
            </a:r>
            <a:r>
              <a:rPr sz="1400" dirty="0">
                <a:latin typeface="HGPｺﾞｼｯｸM"/>
                <a:cs typeface="HGPｺﾞｼｯｸM"/>
              </a:rPr>
              <a:t>含</a:t>
            </a:r>
            <a:r>
              <a:rPr sz="1400" spc="-5" dirty="0">
                <a:latin typeface="HGPｺﾞｼｯｸM"/>
                <a:cs typeface="HGPｺﾞｼｯｸM"/>
              </a:rPr>
              <a:t>めた</a:t>
            </a:r>
            <a:r>
              <a:rPr sz="1400" spc="5" dirty="0">
                <a:latin typeface="HGPｺﾞｼｯｸM"/>
                <a:cs typeface="HGPｺﾞｼｯｸM"/>
              </a:rPr>
              <a:t>ト</a:t>
            </a:r>
            <a:r>
              <a:rPr sz="1400" dirty="0">
                <a:latin typeface="HGPｺﾞｼｯｸM"/>
                <a:cs typeface="HGPｺﾞｼｯｸM"/>
              </a:rPr>
              <a:t>ラ</a:t>
            </a:r>
            <a:r>
              <a:rPr sz="1400" spc="-5" dirty="0">
                <a:latin typeface="HGPｺﾞｼｯｸM"/>
                <a:cs typeface="HGPｺﾞｼｯｸM"/>
              </a:rPr>
              <a:t>ブ</a:t>
            </a:r>
            <a:r>
              <a:rPr sz="1400" spc="-15" dirty="0">
                <a:latin typeface="HGPｺﾞｼｯｸM"/>
                <a:cs typeface="HGPｺﾞｼｯｸM"/>
              </a:rPr>
              <a:t>ル</a:t>
            </a:r>
            <a:r>
              <a:rPr sz="1400" dirty="0">
                <a:latin typeface="HGPｺﾞｼｯｸM"/>
                <a:cs typeface="HGPｺﾞｼｯｸM"/>
              </a:rPr>
              <a:t>相</a:t>
            </a:r>
            <a:r>
              <a:rPr sz="1400" spc="-15" dirty="0">
                <a:latin typeface="HGPｺﾞｼｯｸM"/>
                <a:cs typeface="HGPｺﾞｼｯｸM"/>
              </a:rPr>
              <a:t>談</a:t>
            </a:r>
            <a:r>
              <a:rPr sz="1400" dirty="0">
                <a:latin typeface="HGPｺﾞｼｯｸM"/>
                <a:cs typeface="HGPｺﾞｼｯｸM"/>
              </a:rPr>
              <a:t>窓口を</a:t>
            </a:r>
            <a:r>
              <a:rPr sz="1400" spc="-15" dirty="0">
                <a:latin typeface="HGPｺﾞｼｯｸM"/>
                <a:cs typeface="HGPｺﾞｼｯｸM"/>
              </a:rPr>
              <a:t>設</a:t>
            </a:r>
            <a:r>
              <a:rPr sz="1400" dirty="0">
                <a:latin typeface="HGPｺﾞｼｯｸM"/>
                <a:cs typeface="HGPｺﾞｼｯｸM"/>
              </a:rPr>
              <a:t>置。</a:t>
            </a:r>
          </a:p>
        </p:txBody>
      </p:sp>
      <p:sp>
        <p:nvSpPr>
          <p:cNvPr id="31" name="object 31"/>
          <p:cNvSpPr/>
          <p:nvPr/>
        </p:nvSpPr>
        <p:spPr>
          <a:xfrm>
            <a:off x="5273802" y="4747513"/>
            <a:ext cx="949960" cy="287020"/>
          </a:xfrm>
          <a:custGeom>
            <a:avLst/>
            <a:gdLst/>
            <a:ahLst/>
            <a:cxnLst/>
            <a:rect l="l" t="t" r="r" b="b"/>
            <a:pathLst>
              <a:path w="949960" h="287020">
                <a:moveTo>
                  <a:pt x="806196" y="0"/>
                </a:moveTo>
                <a:lnTo>
                  <a:pt x="806196" y="71628"/>
                </a:lnTo>
                <a:lnTo>
                  <a:pt x="0" y="71628"/>
                </a:lnTo>
                <a:lnTo>
                  <a:pt x="0" y="214884"/>
                </a:lnTo>
                <a:lnTo>
                  <a:pt x="806196" y="214884"/>
                </a:lnTo>
                <a:lnTo>
                  <a:pt x="806196" y="286512"/>
                </a:lnTo>
                <a:lnTo>
                  <a:pt x="949452" y="143256"/>
                </a:lnTo>
                <a:lnTo>
                  <a:pt x="8061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3802" y="4723639"/>
            <a:ext cx="949960" cy="287020"/>
          </a:xfrm>
          <a:custGeom>
            <a:avLst/>
            <a:gdLst/>
            <a:ahLst/>
            <a:cxnLst/>
            <a:rect l="l" t="t" r="r" b="b"/>
            <a:pathLst>
              <a:path w="949960" h="287020">
                <a:moveTo>
                  <a:pt x="0" y="71628"/>
                </a:moveTo>
                <a:lnTo>
                  <a:pt x="806196" y="71628"/>
                </a:lnTo>
                <a:lnTo>
                  <a:pt x="806196" y="0"/>
                </a:lnTo>
                <a:lnTo>
                  <a:pt x="949452" y="143256"/>
                </a:lnTo>
                <a:lnTo>
                  <a:pt x="806196" y="286512"/>
                </a:lnTo>
                <a:lnTo>
                  <a:pt x="806196" y="214884"/>
                </a:lnTo>
                <a:lnTo>
                  <a:pt x="0" y="214884"/>
                </a:lnTo>
                <a:lnTo>
                  <a:pt x="0" y="7162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42545" y="3597601"/>
            <a:ext cx="1504315" cy="817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Meiryo UI"/>
                <a:cs typeface="Meiryo UI"/>
              </a:rPr>
              <a:t>大阪府内</a:t>
            </a:r>
            <a:endParaRPr sz="1400">
              <a:latin typeface="Meiryo UI"/>
              <a:cs typeface="Meiryo UI"/>
            </a:endParaRPr>
          </a:p>
          <a:p>
            <a:pPr algn="ctr">
              <a:lnSpc>
                <a:spcPts val="1680"/>
              </a:lnSpc>
            </a:pPr>
            <a:r>
              <a:rPr sz="1400" b="1" dirty="0">
                <a:latin typeface="Meiryo UI"/>
                <a:cs typeface="Meiryo UI"/>
              </a:rPr>
              <a:t>全医療機関・全局</a:t>
            </a:r>
            <a:endParaRPr sz="1400">
              <a:latin typeface="Meiryo UI"/>
              <a:cs typeface="Meiryo UI"/>
            </a:endParaRPr>
          </a:p>
          <a:p>
            <a:pPr marL="12700" marR="5080" algn="ctr">
              <a:lnSpc>
                <a:spcPts val="1440"/>
              </a:lnSpc>
              <a:spcBef>
                <a:spcPts val="45"/>
              </a:spcBef>
            </a:pPr>
            <a:r>
              <a:rPr sz="1200" b="1" dirty="0">
                <a:latin typeface="Meiryo UI"/>
                <a:cs typeface="Meiryo UI"/>
              </a:rPr>
              <a:t>（※薬局</a:t>
            </a:r>
            <a:r>
              <a:rPr sz="1200" b="1" spc="-5" dirty="0">
                <a:latin typeface="Meiryo UI"/>
                <a:cs typeface="Meiryo UI"/>
              </a:rPr>
              <a:t>は</a:t>
            </a:r>
            <a:r>
              <a:rPr sz="1200" b="1" dirty="0">
                <a:latin typeface="Meiryo UI"/>
                <a:cs typeface="Meiryo UI"/>
              </a:rPr>
              <a:t>調剤業務に お</a:t>
            </a:r>
            <a:r>
              <a:rPr sz="1200" b="1" spc="5" dirty="0">
                <a:latin typeface="Meiryo UI"/>
                <a:cs typeface="Meiryo UI"/>
              </a:rPr>
              <a:t>け</a:t>
            </a:r>
            <a:r>
              <a:rPr sz="1200" b="1" spc="-5" dirty="0">
                <a:latin typeface="Meiryo UI"/>
                <a:cs typeface="Meiryo UI"/>
              </a:rPr>
              <a:t>る</a:t>
            </a:r>
            <a:r>
              <a:rPr sz="1200" b="1" dirty="0">
                <a:latin typeface="Meiryo UI"/>
                <a:cs typeface="Meiryo UI"/>
              </a:rPr>
              <a:t>対応</a:t>
            </a:r>
            <a:r>
              <a:rPr sz="1200" b="1" spc="-5" dirty="0">
                <a:latin typeface="Meiryo UI"/>
                <a:cs typeface="Meiryo UI"/>
              </a:rPr>
              <a:t>に</a:t>
            </a:r>
            <a:r>
              <a:rPr sz="1200" b="1" dirty="0">
                <a:latin typeface="Meiryo UI"/>
                <a:cs typeface="Meiryo UI"/>
              </a:rPr>
              <a:t>限</a:t>
            </a:r>
            <a:r>
              <a:rPr sz="1200" b="1" spc="-5" dirty="0">
                <a:latin typeface="Meiryo UI"/>
                <a:cs typeface="Meiryo UI"/>
              </a:rPr>
              <a:t>る</a:t>
            </a:r>
            <a:r>
              <a:rPr sz="1200" b="1" dirty="0">
                <a:latin typeface="Meiryo UI"/>
                <a:cs typeface="Meiryo UI"/>
              </a:rPr>
              <a:t>）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43321" y="4445450"/>
            <a:ext cx="962025" cy="277495"/>
          </a:xfrm>
          <a:custGeom>
            <a:avLst/>
            <a:gdLst/>
            <a:ahLst/>
            <a:cxnLst/>
            <a:rect l="l" t="t" r="r" b="b"/>
            <a:pathLst>
              <a:path w="962025" h="277495">
                <a:moveTo>
                  <a:pt x="138684" y="0"/>
                </a:moveTo>
                <a:lnTo>
                  <a:pt x="0" y="138684"/>
                </a:lnTo>
                <a:lnTo>
                  <a:pt x="138684" y="277368"/>
                </a:lnTo>
                <a:lnTo>
                  <a:pt x="138684" y="208026"/>
                </a:lnTo>
                <a:lnTo>
                  <a:pt x="961644" y="208026"/>
                </a:lnTo>
                <a:lnTo>
                  <a:pt x="961644" y="69342"/>
                </a:lnTo>
                <a:lnTo>
                  <a:pt x="138684" y="69342"/>
                </a:lnTo>
                <a:lnTo>
                  <a:pt x="1386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1129" y="4438650"/>
            <a:ext cx="962025" cy="277495"/>
          </a:xfrm>
          <a:custGeom>
            <a:avLst/>
            <a:gdLst/>
            <a:ahLst/>
            <a:cxnLst/>
            <a:rect l="l" t="t" r="r" b="b"/>
            <a:pathLst>
              <a:path w="962025" h="277495">
                <a:moveTo>
                  <a:pt x="961644" y="208026"/>
                </a:moveTo>
                <a:lnTo>
                  <a:pt x="138684" y="208026"/>
                </a:lnTo>
                <a:lnTo>
                  <a:pt x="138684" y="277368"/>
                </a:lnTo>
                <a:lnTo>
                  <a:pt x="0" y="138684"/>
                </a:lnTo>
                <a:lnTo>
                  <a:pt x="138684" y="0"/>
                </a:lnTo>
                <a:lnTo>
                  <a:pt x="138684" y="69342"/>
                </a:lnTo>
                <a:lnTo>
                  <a:pt x="961644" y="69342"/>
                </a:lnTo>
                <a:lnTo>
                  <a:pt x="961644" y="20802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00371" y="500472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相談</a:t>
            </a:r>
            <a:endParaRPr sz="1200">
              <a:latin typeface="Meiryo UI"/>
              <a:cs typeface="Meiryo U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71438" y="4865375"/>
            <a:ext cx="2691765" cy="1464945"/>
          </a:xfrm>
          <a:custGeom>
            <a:avLst/>
            <a:gdLst/>
            <a:ahLst/>
            <a:cxnLst/>
            <a:rect l="l" t="t" r="r" b="b"/>
            <a:pathLst>
              <a:path w="2691765" h="1464945">
                <a:moveTo>
                  <a:pt x="2447290" y="0"/>
                </a:moveTo>
                <a:lnTo>
                  <a:pt x="244094" y="0"/>
                </a:lnTo>
                <a:lnTo>
                  <a:pt x="194900" y="4959"/>
                </a:lnTo>
                <a:lnTo>
                  <a:pt x="149081" y="19181"/>
                </a:lnTo>
                <a:lnTo>
                  <a:pt x="107618" y="41687"/>
                </a:lnTo>
                <a:lnTo>
                  <a:pt x="71493" y="71493"/>
                </a:lnTo>
                <a:lnTo>
                  <a:pt x="41687" y="107618"/>
                </a:lnTo>
                <a:lnTo>
                  <a:pt x="19181" y="149081"/>
                </a:lnTo>
                <a:lnTo>
                  <a:pt x="4959" y="194900"/>
                </a:lnTo>
                <a:lnTo>
                  <a:pt x="0" y="244094"/>
                </a:lnTo>
                <a:lnTo>
                  <a:pt x="0" y="1220457"/>
                </a:lnTo>
                <a:lnTo>
                  <a:pt x="4959" y="1269651"/>
                </a:lnTo>
                <a:lnTo>
                  <a:pt x="19181" y="1315472"/>
                </a:lnTo>
                <a:lnTo>
                  <a:pt x="41687" y="1356937"/>
                </a:lnTo>
                <a:lnTo>
                  <a:pt x="71493" y="1393064"/>
                </a:lnTo>
                <a:lnTo>
                  <a:pt x="107618" y="1422872"/>
                </a:lnTo>
                <a:lnTo>
                  <a:pt x="149081" y="1445380"/>
                </a:lnTo>
                <a:lnTo>
                  <a:pt x="194900" y="1459604"/>
                </a:lnTo>
                <a:lnTo>
                  <a:pt x="244094" y="1464564"/>
                </a:lnTo>
                <a:lnTo>
                  <a:pt x="2447290" y="1464564"/>
                </a:lnTo>
                <a:lnTo>
                  <a:pt x="2496483" y="1459604"/>
                </a:lnTo>
                <a:lnTo>
                  <a:pt x="2542302" y="1445380"/>
                </a:lnTo>
                <a:lnTo>
                  <a:pt x="2583765" y="1422872"/>
                </a:lnTo>
                <a:lnTo>
                  <a:pt x="2619890" y="1393064"/>
                </a:lnTo>
                <a:lnTo>
                  <a:pt x="2649696" y="1356937"/>
                </a:lnTo>
                <a:lnTo>
                  <a:pt x="2672202" y="1315472"/>
                </a:lnTo>
                <a:lnTo>
                  <a:pt x="2686424" y="1269651"/>
                </a:lnTo>
                <a:lnTo>
                  <a:pt x="2691384" y="1220457"/>
                </a:lnTo>
                <a:lnTo>
                  <a:pt x="2691384" y="244094"/>
                </a:lnTo>
                <a:lnTo>
                  <a:pt x="2686424" y="194900"/>
                </a:lnTo>
                <a:lnTo>
                  <a:pt x="2672202" y="149081"/>
                </a:lnTo>
                <a:lnTo>
                  <a:pt x="2649696" y="107618"/>
                </a:lnTo>
                <a:lnTo>
                  <a:pt x="2619890" y="71493"/>
                </a:lnTo>
                <a:lnTo>
                  <a:pt x="2583765" y="41687"/>
                </a:lnTo>
                <a:lnTo>
                  <a:pt x="2542302" y="19181"/>
                </a:lnTo>
                <a:lnTo>
                  <a:pt x="2496483" y="4959"/>
                </a:lnTo>
                <a:lnTo>
                  <a:pt x="2447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71437" y="4839462"/>
            <a:ext cx="2691765" cy="1464945"/>
          </a:xfrm>
          <a:custGeom>
            <a:avLst/>
            <a:gdLst/>
            <a:ahLst/>
            <a:cxnLst/>
            <a:rect l="l" t="t" r="r" b="b"/>
            <a:pathLst>
              <a:path w="2691765" h="1464945">
                <a:moveTo>
                  <a:pt x="0" y="244094"/>
                </a:moveTo>
                <a:lnTo>
                  <a:pt x="4959" y="194900"/>
                </a:lnTo>
                <a:lnTo>
                  <a:pt x="19181" y="149081"/>
                </a:lnTo>
                <a:lnTo>
                  <a:pt x="41687" y="107618"/>
                </a:lnTo>
                <a:lnTo>
                  <a:pt x="71493" y="71493"/>
                </a:lnTo>
                <a:lnTo>
                  <a:pt x="107618" y="41687"/>
                </a:lnTo>
                <a:lnTo>
                  <a:pt x="149081" y="19181"/>
                </a:lnTo>
                <a:lnTo>
                  <a:pt x="194900" y="4959"/>
                </a:lnTo>
                <a:lnTo>
                  <a:pt x="244094" y="0"/>
                </a:lnTo>
                <a:lnTo>
                  <a:pt x="2447290" y="0"/>
                </a:lnTo>
                <a:lnTo>
                  <a:pt x="2496483" y="4959"/>
                </a:lnTo>
                <a:lnTo>
                  <a:pt x="2542302" y="19181"/>
                </a:lnTo>
                <a:lnTo>
                  <a:pt x="2583765" y="41687"/>
                </a:lnTo>
                <a:lnTo>
                  <a:pt x="2619890" y="71493"/>
                </a:lnTo>
                <a:lnTo>
                  <a:pt x="2649696" y="107618"/>
                </a:lnTo>
                <a:lnTo>
                  <a:pt x="2672202" y="149081"/>
                </a:lnTo>
                <a:lnTo>
                  <a:pt x="2686424" y="194900"/>
                </a:lnTo>
                <a:lnTo>
                  <a:pt x="2691384" y="244094"/>
                </a:lnTo>
                <a:lnTo>
                  <a:pt x="2691384" y="1220457"/>
                </a:lnTo>
                <a:lnTo>
                  <a:pt x="2686424" y="1269651"/>
                </a:lnTo>
                <a:lnTo>
                  <a:pt x="2672202" y="1315472"/>
                </a:lnTo>
                <a:lnTo>
                  <a:pt x="2649696" y="1356937"/>
                </a:lnTo>
                <a:lnTo>
                  <a:pt x="2619890" y="1393064"/>
                </a:lnTo>
                <a:lnTo>
                  <a:pt x="2583765" y="1422872"/>
                </a:lnTo>
                <a:lnTo>
                  <a:pt x="2542302" y="1445380"/>
                </a:lnTo>
                <a:lnTo>
                  <a:pt x="2496483" y="1459604"/>
                </a:lnTo>
                <a:lnTo>
                  <a:pt x="2447290" y="1464564"/>
                </a:lnTo>
                <a:lnTo>
                  <a:pt x="244094" y="1464564"/>
                </a:lnTo>
                <a:lnTo>
                  <a:pt x="194900" y="1459604"/>
                </a:lnTo>
                <a:lnTo>
                  <a:pt x="149081" y="1445380"/>
                </a:lnTo>
                <a:lnTo>
                  <a:pt x="107618" y="1422872"/>
                </a:lnTo>
                <a:lnTo>
                  <a:pt x="71493" y="1393064"/>
                </a:lnTo>
                <a:lnTo>
                  <a:pt x="41687" y="1356937"/>
                </a:lnTo>
                <a:lnTo>
                  <a:pt x="19181" y="1315472"/>
                </a:lnTo>
                <a:lnTo>
                  <a:pt x="4959" y="1269651"/>
                </a:lnTo>
                <a:lnTo>
                  <a:pt x="0" y="1220457"/>
                </a:lnTo>
                <a:lnTo>
                  <a:pt x="0" y="24409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20352" y="4998248"/>
            <a:ext cx="2310130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HGPｺﾞｼｯｸM"/>
                <a:cs typeface="HGPｺﾞｼｯｸM"/>
              </a:rPr>
              <a:t>【考えられる</a:t>
            </a:r>
            <a:r>
              <a:rPr sz="1100" spc="-5" dirty="0">
                <a:latin typeface="HGPｺﾞｼｯｸM"/>
                <a:cs typeface="HGPｺﾞｼｯｸM"/>
              </a:rPr>
              <a:t>アド</a:t>
            </a:r>
            <a:r>
              <a:rPr sz="1100" dirty="0">
                <a:latin typeface="HGPｺﾞｼｯｸM"/>
                <a:cs typeface="HGPｺﾞｼｯｸM"/>
              </a:rPr>
              <a:t>バ</a:t>
            </a:r>
            <a:r>
              <a:rPr sz="1100" spc="-10" dirty="0">
                <a:latin typeface="HGPｺﾞｼｯｸM"/>
                <a:cs typeface="HGPｺﾞｼｯｸM"/>
              </a:rPr>
              <a:t>イ</a:t>
            </a:r>
            <a:r>
              <a:rPr sz="1100" spc="-5" dirty="0">
                <a:latin typeface="HGPｺﾞｼｯｸM"/>
                <a:cs typeface="HGPｺﾞｼｯｸM"/>
              </a:rPr>
              <a:t>ス例</a:t>
            </a:r>
            <a:r>
              <a:rPr sz="1100" dirty="0">
                <a:latin typeface="HGPｺﾞｼｯｸM"/>
                <a:cs typeface="HGPｺﾞｼｯｸM"/>
              </a:rPr>
              <a:t>】</a:t>
            </a:r>
          </a:p>
          <a:p>
            <a:pPr marL="10350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HGPｺﾞｼｯｸM"/>
                <a:cs typeface="HGPｺﾞｼｯｸM"/>
              </a:rPr>
              <a:t>・言語の違</a:t>
            </a:r>
            <a:r>
              <a:rPr sz="1100" spc="5" dirty="0">
                <a:latin typeface="HGPｺﾞｼｯｸM"/>
                <a:cs typeface="HGPｺﾞｼｯｸM"/>
              </a:rPr>
              <a:t>い</a:t>
            </a:r>
            <a:r>
              <a:rPr sz="1100" dirty="0">
                <a:latin typeface="HGPｺﾞｼｯｸM"/>
                <a:cs typeface="HGPｺﾞｼｯｸM"/>
              </a:rPr>
              <a:t>に</a:t>
            </a:r>
            <a:r>
              <a:rPr sz="1100" spc="-10" dirty="0">
                <a:latin typeface="HGPｺﾞｼｯｸM"/>
                <a:cs typeface="HGPｺﾞｼｯｸM"/>
              </a:rPr>
              <a:t>よる</a:t>
            </a:r>
            <a:r>
              <a:rPr sz="1100" dirty="0">
                <a:latin typeface="HGPｺﾞｼｯｸM"/>
                <a:cs typeface="HGPｺﾞｼｯｸM"/>
              </a:rPr>
              <a:t>ト</a:t>
            </a:r>
            <a:r>
              <a:rPr sz="1100" spc="-10" dirty="0">
                <a:latin typeface="HGPｺﾞｼｯｸM"/>
                <a:cs typeface="HGPｺﾞｼｯｸM"/>
              </a:rPr>
              <a:t>ラブル</a:t>
            </a:r>
            <a:r>
              <a:rPr sz="1100" dirty="0">
                <a:latin typeface="HGPｺﾞｼｯｸM"/>
                <a:cs typeface="HGPｺﾞｼｯｸM"/>
              </a:rPr>
              <a:t>対応</a:t>
            </a:r>
            <a:r>
              <a:rPr sz="1100" spc="-15" dirty="0">
                <a:latin typeface="HGPｺﾞｼｯｸM"/>
                <a:cs typeface="HGPｺﾞｼｯｸM"/>
              </a:rPr>
              <a:t>方</a:t>
            </a:r>
            <a:r>
              <a:rPr sz="1100" dirty="0">
                <a:latin typeface="HGPｺﾞｼｯｸM"/>
                <a:cs typeface="HGPｺﾞｼｯｸM"/>
              </a:rPr>
              <a:t>法</a:t>
            </a:r>
          </a:p>
          <a:p>
            <a:pPr marL="10350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・日本の医療制度・受診</a:t>
            </a:r>
            <a:r>
              <a:rPr sz="1100" spc="-15" dirty="0">
                <a:latin typeface="HGPｺﾞｼｯｸM"/>
                <a:cs typeface="HGPｺﾞｼｯｸM"/>
              </a:rPr>
              <a:t>方</a:t>
            </a:r>
            <a:r>
              <a:rPr sz="1100" dirty="0">
                <a:latin typeface="HGPｺﾞｼｯｸM"/>
                <a:cs typeface="HGPｺﾞｼｯｸM"/>
              </a:rPr>
              <a:t>法</a:t>
            </a:r>
            <a:r>
              <a:rPr sz="1100" spc="-10" dirty="0">
                <a:latin typeface="HGPｺﾞｼｯｸM"/>
                <a:cs typeface="HGPｺﾞｼｯｸM"/>
              </a:rPr>
              <a:t>の</a:t>
            </a:r>
            <a:r>
              <a:rPr sz="1100" dirty="0">
                <a:latin typeface="HGPｺﾞｼｯｸM"/>
                <a:cs typeface="HGPｺﾞｼｯｸM"/>
              </a:rPr>
              <a:t>伝</a:t>
            </a:r>
            <a:r>
              <a:rPr sz="1100" spc="-10" dirty="0">
                <a:latin typeface="HGPｺﾞｼｯｸM"/>
                <a:cs typeface="HGPｺﾞｼｯｸM"/>
              </a:rPr>
              <a:t>え</a:t>
            </a:r>
            <a:r>
              <a:rPr sz="1100" dirty="0">
                <a:latin typeface="HGPｺﾞｼｯｸM"/>
                <a:cs typeface="HGPｺﾞｼｯｸM"/>
              </a:rPr>
              <a:t>方</a:t>
            </a:r>
          </a:p>
          <a:p>
            <a:pPr marL="10350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・未払</a:t>
            </a:r>
            <a:r>
              <a:rPr sz="1100" spc="5" dirty="0">
                <a:latin typeface="HGPｺﾞｼｯｸM"/>
                <a:cs typeface="HGPｺﾞｼｯｸM"/>
              </a:rPr>
              <a:t>い</a:t>
            </a:r>
            <a:r>
              <a:rPr sz="1100" dirty="0">
                <a:latin typeface="HGPｺﾞｼｯｸM"/>
                <a:cs typeface="HGPｺﾞｼｯｸM"/>
              </a:rPr>
              <a:t>を防ぐ</a:t>
            </a:r>
            <a:r>
              <a:rPr sz="1100" spc="5" dirty="0">
                <a:latin typeface="HGPｺﾞｼｯｸM"/>
                <a:cs typeface="HGPｺﾞｼｯｸM"/>
              </a:rPr>
              <a:t>た</a:t>
            </a:r>
            <a:r>
              <a:rPr sz="1100" dirty="0">
                <a:latin typeface="HGPｺﾞｼｯｸM"/>
                <a:cs typeface="HGPｺﾞｼｯｸM"/>
              </a:rPr>
              <a:t>め</a:t>
            </a:r>
            <a:r>
              <a:rPr sz="1100" spc="-10" dirty="0">
                <a:latin typeface="HGPｺﾞｼｯｸM"/>
                <a:cs typeface="HGPｺﾞｼｯｸM"/>
              </a:rPr>
              <a:t>の</a:t>
            </a:r>
            <a:r>
              <a:rPr sz="1100" dirty="0">
                <a:latin typeface="HGPｺﾞｼｯｸM"/>
                <a:cs typeface="HGPｺﾞｼｯｸM"/>
              </a:rPr>
              <a:t>対</a:t>
            </a:r>
            <a:r>
              <a:rPr sz="1100" spc="-15" dirty="0">
                <a:latin typeface="HGPｺﾞｼｯｸM"/>
                <a:cs typeface="HGPｺﾞｼｯｸM"/>
              </a:rPr>
              <a:t>応</a:t>
            </a:r>
            <a:r>
              <a:rPr sz="1100" dirty="0">
                <a:latin typeface="HGPｺﾞｼｯｸM"/>
                <a:cs typeface="HGPｺﾞｼｯｸM"/>
              </a:rPr>
              <a:t>方法</a:t>
            </a:r>
          </a:p>
          <a:p>
            <a:pPr marL="10350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・未収金回収の</a:t>
            </a:r>
            <a:r>
              <a:rPr sz="1100" spc="5" dirty="0">
                <a:latin typeface="HGPｺﾞｼｯｸM"/>
                <a:cs typeface="HGPｺﾞｼｯｸM"/>
              </a:rPr>
              <a:t>た</a:t>
            </a:r>
            <a:r>
              <a:rPr sz="1100" spc="-10" dirty="0">
                <a:latin typeface="HGPｺﾞｼｯｸM"/>
                <a:cs typeface="HGPｺﾞｼｯｸM"/>
              </a:rPr>
              <a:t>め</a:t>
            </a:r>
            <a:r>
              <a:rPr sz="1100" dirty="0">
                <a:latin typeface="HGPｺﾞｼｯｸM"/>
                <a:cs typeface="HGPｺﾞｼｯｸM"/>
              </a:rPr>
              <a:t>の</a:t>
            </a:r>
            <a:r>
              <a:rPr sz="1100" spc="-15" dirty="0">
                <a:latin typeface="HGPｺﾞｼｯｸM"/>
                <a:cs typeface="HGPｺﾞｼｯｸM"/>
              </a:rPr>
              <a:t>対</a:t>
            </a:r>
            <a:r>
              <a:rPr sz="1100" dirty="0">
                <a:latin typeface="HGPｺﾞｼｯｸM"/>
                <a:cs typeface="HGPｺﾞｼｯｸM"/>
              </a:rPr>
              <a:t>応方法</a:t>
            </a:r>
          </a:p>
          <a:p>
            <a:pPr marL="10350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・大使館</a:t>
            </a:r>
            <a:r>
              <a:rPr sz="1100" spc="-5" dirty="0">
                <a:latin typeface="HGPｺﾞｼｯｸM"/>
                <a:cs typeface="HGPｺﾞｼｯｸM"/>
              </a:rPr>
              <a:t>へ</a:t>
            </a:r>
            <a:r>
              <a:rPr sz="1100" dirty="0">
                <a:latin typeface="HGPｺﾞｼｯｸM"/>
                <a:cs typeface="HGPｺﾞｼｯｸM"/>
              </a:rPr>
              <a:t>の連絡方法</a:t>
            </a:r>
          </a:p>
          <a:p>
            <a:pPr marL="10350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・保険会社とのや</a:t>
            </a:r>
            <a:r>
              <a:rPr sz="1100" spc="-10" dirty="0">
                <a:latin typeface="HGPｺﾞｼｯｸM"/>
                <a:cs typeface="HGPｺﾞｼｯｸM"/>
              </a:rPr>
              <a:t>り</a:t>
            </a:r>
            <a:r>
              <a:rPr sz="1100" dirty="0">
                <a:latin typeface="HGPｺﾞｼｯｸM"/>
                <a:cs typeface="HGPｺﾞｼｯｸM"/>
              </a:rPr>
              <a:t>取</a:t>
            </a:r>
            <a:r>
              <a:rPr sz="1100" spc="-10" dirty="0">
                <a:latin typeface="HGPｺﾞｼｯｸM"/>
                <a:cs typeface="HGPｺﾞｼｯｸM"/>
              </a:rPr>
              <a:t>り</a:t>
            </a:r>
            <a:r>
              <a:rPr sz="1100" dirty="0">
                <a:latin typeface="HGPｺﾞｼｯｸM"/>
                <a:cs typeface="HGPｺﾞｼｯｸM"/>
              </a:rPr>
              <a:t>方法</a:t>
            </a:r>
            <a:r>
              <a:rPr sz="1100" spc="305" dirty="0">
                <a:latin typeface="HGPｺﾞｼｯｸM"/>
                <a:cs typeface="HGPｺﾞｼｯｸM"/>
              </a:rPr>
              <a:t> </a:t>
            </a:r>
            <a:r>
              <a:rPr sz="1100" dirty="0">
                <a:latin typeface="HGPｺﾞｼｯｸM"/>
                <a:cs typeface="HGPｺﾞｼｯｸM"/>
              </a:rPr>
              <a:t>等</a:t>
            </a:r>
          </a:p>
        </p:txBody>
      </p:sp>
      <p:sp>
        <p:nvSpPr>
          <p:cNvPr id="40" name="object 40"/>
          <p:cNvSpPr/>
          <p:nvPr/>
        </p:nvSpPr>
        <p:spPr>
          <a:xfrm>
            <a:off x="6246876" y="3505200"/>
            <a:ext cx="2683763" cy="888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535584" y="3566972"/>
            <a:ext cx="21062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Meiryo UI"/>
                <a:cs typeface="Meiryo UI"/>
              </a:rPr>
              <a:t>【</a:t>
            </a:r>
            <a:r>
              <a:rPr sz="1400" b="1" dirty="0">
                <a:solidFill>
                  <a:srgbClr val="FFFFFF"/>
                </a:solidFill>
                <a:latin typeface="Meiryo UI"/>
                <a:cs typeface="Meiryo UI"/>
              </a:rPr>
              <a:t>平日日中】</a:t>
            </a:r>
            <a:endParaRPr sz="14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Meiryo UI"/>
                <a:cs typeface="Meiryo UI"/>
              </a:rPr>
              <a:t>大阪府ワン</a:t>
            </a:r>
            <a:r>
              <a:rPr sz="1400" b="1" spc="5" dirty="0">
                <a:solidFill>
                  <a:srgbClr val="FFFFFF"/>
                </a:solidFill>
                <a:latin typeface="Meiryo UI"/>
                <a:cs typeface="Meiryo UI"/>
              </a:rPr>
              <a:t>ス</a:t>
            </a:r>
            <a:r>
              <a:rPr sz="1400" b="1" spc="-5" dirty="0">
                <a:solidFill>
                  <a:srgbClr val="FFFFFF"/>
                </a:solidFill>
                <a:latin typeface="Meiryo UI"/>
                <a:cs typeface="Meiryo UI"/>
              </a:rPr>
              <a:t>トップ</a:t>
            </a:r>
            <a:r>
              <a:rPr sz="1400" b="1" spc="-15" dirty="0">
                <a:solidFill>
                  <a:srgbClr val="FFFFFF"/>
                </a:solidFill>
                <a:latin typeface="Meiryo UI"/>
                <a:cs typeface="Meiryo UI"/>
              </a:rPr>
              <a:t>相</a:t>
            </a:r>
            <a:r>
              <a:rPr sz="1400" b="1" dirty="0">
                <a:solidFill>
                  <a:srgbClr val="FFFFFF"/>
                </a:solidFill>
                <a:latin typeface="Meiryo UI"/>
                <a:cs typeface="Meiryo UI"/>
              </a:rPr>
              <a:t>談窓口</a:t>
            </a:r>
            <a:endParaRPr sz="14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Meiryo UI"/>
                <a:cs typeface="Meiryo UI"/>
              </a:rPr>
              <a:t>（</a:t>
            </a:r>
            <a:r>
              <a:rPr sz="1400" b="1" spc="-5" dirty="0">
                <a:solidFill>
                  <a:srgbClr val="FFFFFF"/>
                </a:solidFill>
                <a:latin typeface="Meiryo UI"/>
                <a:cs typeface="Meiryo UI"/>
              </a:rPr>
              <a:t>ト</a:t>
            </a:r>
            <a:r>
              <a:rPr sz="1400" b="1" spc="5" dirty="0">
                <a:solidFill>
                  <a:srgbClr val="FFFFFF"/>
                </a:solidFill>
                <a:latin typeface="Meiryo UI"/>
                <a:cs typeface="Meiryo UI"/>
              </a:rPr>
              <a:t>ラ</a:t>
            </a:r>
            <a:r>
              <a:rPr sz="1400" b="1" spc="-5" dirty="0">
                <a:solidFill>
                  <a:srgbClr val="FFFFFF"/>
                </a:solidFill>
                <a:latin typeface="Meiryo UI"/>
                <a:cs typeface="Meiryo UI"/>
              </a:rPr>
              <a:t>ブ</a:t>
            </a:r>
            <a:r>
              <a:rPr sz="1400" b="1" dirty="0">
                <a:solidFill>
                  <a:srgbClr val="FFFFFF"/>
                </a:solidFill>
                <a:latin typeface="Meiryo UI"/>
                <a:cs typeface="Meiryo UI"/>
              </a:rPr>
              <a:t>ル相談窓口）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86343" y="4172712"/>
            <a:ext cx="940307" cy="865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8061" y="4875281"/>
            <a:ext cx="2444750" cy="1346200"/>
          </a:xfrm>
          <a:custGeom>
            <a:avLst/>
            <a:gdLst/>
            <a:ahLst/>
            <a:cxnLst/>
            <a:rect l="l" t="t" r="r" b="b"/>
            <a:pathLst>
              <a:path w="2444750" h="1346200">
                <a:moveTo>
                  <a:pt x="2220214" y="0"/>
                </a:moveTo>
                <a:lnTo>
                  <a:pt x="224282" y="0"/>
                </a:lnTo>
                <a:lnTo>
                  <a:pt x="179082" y="4556"/>
                </a:lnTo>
                <a:lnTo>
                  <a:pt x="136983" y="17624"/>
                </a:lnTo>
                <a:lnTo>
                  <a:pt x="98885" y="38301"/>
                </a:lnTo>
                <a:lnTo>
                  <a:pt x="65692" y="65687"/>
                </a:lnTo>
                <a:lnTo>
                  <a:pt x="38305" y="98880"/>
                </a:lnTo>
                <a:lnTo>
                  <a:pt x="17625" y="136977"/>
                </a:lnTo>
                <a:lnTo>
                  <a:pt x="4556" y="179078"/>
                </a:lnTo>
                <a:lnTo>
                  <a:pt x="0" y="224281"/>
                </a:lnTo>
                <a:lnTo>
                  <a:pt x="0" y="1121397"/>
                </a:lnTo>
                <a:lnTo>
                  <a:pt x="4556" y="1166600"/>
                </a:lnTo>
                <a:lnTo>
                  <a:pt x="17625" y="1208703"/>
                </a:lnTo>
                <a:lnTo>
                  <a:pt x="38305" y="1246803"/>
                </a:lnTo>
                <a:lnTo>
                  <a:pt x="65692" y="1279998"/>
                </a:lnTo>
                <a:lnTo>
                  <a:pt x="98885" y="1307386"/>
                </a:lnTo>
                <a:lnTo>
                  <a:pt x="136983" y="1328065"/>
                </a:lnTo>
                <a:lnTo>
                  <a:pt x="179082" y="1341135"/>
                </a:lnTo>
                <a:lnTo>
                  <a:pt x="224282" y="1345692"/>
                </a:lnTo>
                <a:lnTo>
                  <a:pt x="2220214" y="1345692"/>
                </a:lnTo>
                <a:lnTo>
                  <a:pt x="2265413" y="1341135"/>
                </a:lnTo>
                <a:lnTo>
                  <a:pt x="2307512" y="1328065"/>
                </a:lnTo>
                <a:lnTo>
                  <a:pt x="2345610" y="1307386"/>
                </a:lnTo>
                <a:lnTo>
                  <a:pt x="2378803" y="1279998"/>
                </a:lnTo>
                <a:lnTo>
                  <a:pt x="2406190" y="1246803"/>
                </a:lnTo>
                <a:lnTo>
                  <a:pt x="2426870" y="1208703"/>
                </a:lnTo>
                <a:lnTo>
                  <a:pt x="2439939" y="1166600"/>
                </a:lnTo>
                <a:lnTo>
                  <a:pt x="2444496" y="1121397"/>
                </a:lnTo>
                <a:lnTo>
                  <a:pt x="2444496" y="224281"/>
                </a:lnTo>
                <a:lnTo>
                  <a:pt x="2439939" y="179078"/>
                </a:lnTo>
                <a:lnTo>
                  <a:pt x="2426870" y="136977"/>
                </a:lnTo>
                <a:lnTo>
                  <a:pt x="2406190" y="98880"/>
                </a:lnTo>
                <a:lnTo>
                  <a:pt x="2378803" y="65687"/>
                </a:lnTo>
                <a:lnTo>
                  <a:pt x="2345610" y="38301"/>
                </a:lnTo>
                <a:lnTo>
                  <a:pt x="2307512" y="17624"/>
                </a:lnTo>
                <a:lnTo>
                  <a:pt x="2265413" y="4556"/>
                </a:lnTo>
                <a:lnTo>
                  <a:pt x="22202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2030" y="4865375"/>
            <a:ext cx="2444750" cy="1346200"/>
          </a:xfrm>
          <a:custGeom>
            <a:avLst/>
            <a:gdLst/>
            <a:ahLst/>
            <a:cxnLst/>
            <a:rect l="l" t="t" r="r" b="b"/>
            <a:pathLst>
              <a:path w="2444750" h="1346200">
                <a:moveTo>
                  <a:pt x="0" y="224281"/>
                </a:moveTo>
                <a:lnTo>
                  <a:pt x="4556" y="179078"/>
                </a:lnTo>
                <a:lnTo>
                  <a:pt x="17625" y="136977"/>
                </a:lnTo>
                <a:lnTo>
                  <a:pt x="38305" y="98880"/>
                </a:lnTo>
                <a:lnTo>
                  <a:pt x="65692" y="65687"/>
                </a:lnTo>
                <a:lnTo>
                  <a:pt x="98885" y="38301"/>
                </a:lnTo>
                <a:lnTo>
                  <a:pt x="136983" y="17624"/>
                </a:lnTo>
                <a:lnTo>
                  <a:pt x="179082" y="4556"/>
                </a:lnTo>
                <a:lnTo>
                  <a:pt x="224282" y="0"/>
                </a:lnTo>
                <a:lnTo>
                  <a:pt x="2220214" y="0"/>
                </a:lnTo>
                <a:lnTo>
                  <a:pt x="2265413" y="4556"/>
                </a:lnTo>
                <a:lnTo>
                  <a:pt x="2307512" y="17624"/>
                </a:lnTo>
                <a:lnTo>
                  <a:pt x="2345610" y="38301"/>
                </a:lnTo>
                <a:lnTo>
                  <a:pt x="2378803" y="65687"/>
                </a:lnTo>
                <a:lnTo>
                  <a:pt x="2406190" y="98880"/>
                </a:lnTo>
                <a:lnTo>
                  <a:pt x="2426870" y="136977"/>
                </a:lnTo>
                <a:lnTo>
                  <a:pt x="2439939" y="179078"/>
                </a:lnTo>
                <a:lnTo>
                  <a:pt x="2444496" y="224281"/>
                </a:lnTo>
                <a:lnTo>
                  <a:pt x="2444496" y="1121397"/>
                </a:lnTo>
                <a:lnTo>
                  <a:pt x="2439939" y="1166600"/>
                </a:lnTo>
                <a:lnTo>
                  <a:pt x="2426870" y="1208703"/>
                </a:lnTo>
                <a:lnTo>
                  <a:pt x="2406190" y="1246803"/>
                </a:lnTo>
                <a:lnTo>
                  <a:pt x="2378803" y="1279998"/>
                </a:lnTo>
                <a:lnTo>
                  <a:pt x="2345610" y="1307386"/>
                </a:lnTo>
                <a:lnTo>
                  <a:pt x="2307512" y="1328065"/>
                </a:lnTo>
                <a:lnTo>
                  <a:pt x="2265413" y="1341135"/>
                </a:lnTo>
                <a:lnTo>
                  <a:pt x="2220214" y="1345692"/>
                </a:lnTo>
                <a:lnTo>
                  <a:pt x="224282" y="1345692"/>
                </a:lnTo>
                <a:lnTo>
                  <a:pt x="179082" y="1341135"/>
                </a:lnTo>
                <a:lnTo>
                  <a:pt x="136983" y="1328065"/>
                </a:lnTo>
                <a:lnTo>
                  <a:pt x="98885" y="1307386"/>
                </a:lnTo>
                <a:lnTo>
                  <a:pt x="65692" y="1279998"/>
                </a:lnTo>
                <a:lnTo>
                  <a:pt x="38305" y="1246803"/>
                </a:lnTo>
                <a:lnTo>
                  <a:pt x="17625" y="1208703"/>
                </a:lnTo>
                <a:lnTo>
                  <a:pt x="4556" y="1166600"/>
                </a:lnTo>
                <a:lnTo>
                  <a:pt x="0" y="1121397"/>
                </a:lnTo>
                <a:lnTo>
                  <a:pt x="0" y="224281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45179" y="4942676"/>
            <a:ext cx="2112010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HGPｺﾞｼｯｸM"/>
                <a:cs typeface="HGPｺﾞｼｯｸM"/>
              </a:rPr>
              <a:t>【考えられるト</a:t>
            </a:r>
            <a:r>
              <a:rPr sz="1100" spc="-10" dirty="0">
                <a:latin typeface="HGPｺﾞｼｯｸM"/>
                <a:cs typeface="HGPｺﾞｼｯｸM"/>
              </a:rPr>
              <a:t>ラブル</a:t>
            </a:r>
            <a:r>
              <a:rPr sz="1100" dirty="0">
                <a:latin typeface="HGPｺﾞｼｯｸM"/>
                <a:cs typeface="HGPｺﾞｼｯｸM"/>
              </a:rPr>
              <a:t>発生</a:t>
            </a:r>
            <a:r>
              <a:rPr sz="1100" spc="-15" dirty="0">
                <a:latin typeface="HGPｺﾞｼｯｸM"/>
                <a:cs typeface="HGPｺﾞｼｯｸM"/>
              </a:rPr>
              <a:t>ケ</a:t>
            </a:r>
            <a:r>
              <a:rPr sz="1100" spc="-5" dirty="0">
                <a:latin typeface="HGPｺﾞｼｯｸM"/>
                <a:cs typeface="HGPｺﾞｼｯｸM"/>
              </a:rPr>
              <a:t>ース</a:t>
            </a:r>
            <a:r>
              <a:rPr sz="1100" dirty="0">
                <a:latin typeface="HGPｺﾞｼｯｸM"/>
                <a:cs typeface="HGPｺﾞｼｯｸM"/>
              </a:rPr>
              <a:t>】</a:t>
            </a:r>
          </a:p>
          <a:p>
            <a:pPr marL="196850" marR="23495" indent="-9334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HGPｺﾞｼｯｸM"/>
                <a:cs typeface="HGPｺﾞｼｯｸM"/>
              </a:rPr>
              <a:t>・言語の違</a:t>
            </a:r>
            <a:r>
              <a:rPr sz="1100" spc="5" dirty="0">
                <a:latin typeface="HGPｺﾞｼｯｸM"/>
                <a:cs typeface="HGPｺﾞｼｯｸM"/>
              </a:rPr>
              <a:t>い</a:t>
            </a:r>
            <a:r>
              <a:rPr sz="1100" dirty="0">
                <a:latin typeface="HGPｺﾞｼｯｸM"/>
                <a:cs typeface="HGPｺﾞｼｯｸM"/>
              </a:rPr>
              <a:t>に</a:t>
            </a:r>
            <a:r>
              <a:rPr sz="1100" spc="-10" dirty="0">
                <a:latin typeface="HGPｺﾞｼｯｸM"/>
                <a:cs typeface="HGPｺﾞｼｯｸM"/>
              </a:rPr>
              <a:t>よるコ</a:t>
            </a:r>
            <a:r>
              <a:rPr sz="1100" spc="-5" dirty="0">
                <a:latin typeface="HGPｺﾞｼｯｸM"/>
                <a:cs typeface="HGPｺﾞｼｯｸM"/>
              </a:rPr>
              <a:t>ミ</a:t>
            </a:r>
            <a:r>
              <a:rPr sz="1100" spc="-15" dirty="0">
                <a:latin typeface="HGPｺﾞｼｯｸM"/>
                <a:cs typeface="HGPｺﾞｼｯｸM"/>
              </a:rPr>
              <a:t>ニ</a:t>
            </a:r>
            <a:r>
              <a:rPr sz="1100" spc="-5" dirty="0">
                <a:latin typeface="HGPｺﾞｼｯｸM"/>
                <a:cs typeface="HGPｺﾞｼｯｸM"/>
              </a:rPr>
              <a:t>ュ</a:t>
            </a:r>
            <a:r>
              <a:rPr sz="1100" spc="-15" dirty="0">
                <a:latin typeface="HGPｺﾞｼｯｸM"/>
                <a:cs typeface="HGPｺﾞｼｯｸM"/>
              </a:rPr>
              <a:t>ケ</a:t>
            </a:r>
            <a:r>
              <a:rPr sz="1100" spc="-5" dirty="0">
                <a:latin typeface="HGPｺﾞｼｯｸM"/>
                <a:cs typeface="HGPｺﾞｼｯｸM"/>
              </a:rPr>
              <a:t>ー</a:t>
            </a:r>
            <a:r>
              <a:rPr sz="1100" dirty="0">
                <a:latin typeface="HGPｺﾞｼｯｸM"/>
                <a:cs typeface="HGPｺﾞｼｯｸM"/>
              </a:rPr>
              <a:t>ショ </a:t>
            </a:r>
            <a:r>
              <a:rPr sz="1100" spc="-5" dirty="0">
                <a:latin typeface="HGPｺﾞｼｯｸM"/>
                <a:cs typeface="HGPｺﾞｼｯｸM"/>
              </a:rPr>
              <a:t>ン</a:t>
            </a:r>
            <a:r>
              <a:rPr sz="1100" dirty="0">
                <a:latin typeface="HGPｺﾞｼｯｸM"/>
                <a:cs typeface="HGPｺﾞｼｯｸM"/>
              </a:rPr>
              <a:t>エ</a:t>
            </a:r>
            <a:r>
              <a:rPr sz="1100" spc="-5" dirty="0">
                <a:latin typeface="HGPｺﾞｼｯｸM"/>
                <a:cs typeface="HGPｺﾞｼｯｸM"/>
              </a:rPr>
              <a:t>ラ</a:t>
            </a:r>
            <a:r>
              <a:rPr sz="1100" dirty="0">
                <a:latin typeface="HGPｺﾞｼｯｸM"/>
                <a:cs typeface="HGPｺﾞｼｯｸM"/>
              </a:rPr>
              <a:t>ー</a:t>
            </a:r>
          </a:p>
          <a:p>
            <a:pPr marL="196850" marR="5080" indent="-9334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・宗教・文化の違</a:t>
            </a:r>
            <a:r>
              <a:rPr sz="1100" spc="5" dirty="0">
                <a:latin typeface="HGPｺﾞｼｯｸM"/>
                <a:cs typeface="HGPｺﾞｼｯｸM"/>
              </a:rPr>
              <a:t>い</a:t>
            </a:r>
            <a:r>
              <a:rPr sz="1100" dirty="0">
                <a:latin typeface="HGPｺﾞｼｯｸM"/>
                <a:cs typeface="HGPｺﾞｼｯｸM"/>
              </a:rPr>
              <a:t>等</a:t>
            </a:r>
            <a:r>
              <a:rPr sz="1100" spc="-10" dirty="0">
                <a:latin typeface="HGPｺﾞｼｯｸM"/>
                <a:cs typeface="HGPｺﾞｼｯｸM"/>
              </a:rPr>
              <a:t>による</a:t>
            </a:r>
            <a:r>
              <a:rPr sz="1100" spc="-15" dirty="0">
                <a:latin typeface="HGPｺﾞｼｯｸM"/>
                <a:cs typeface="HGPｺﾞｼｯｸM"/>
              </a:rPr>
              <a:t>医</a:t>
            </a:r>
            <a:r>
              <a:rPr sz="1100" dirty="0">
                <a:latin typeface="HGPｺﾞｼｯｸM"/>
                <a:cs typeface="HGPｺﾞｼｯｸM"/>
              </a:rPr>
              <a:t>療常 識の相違</a:t>
            </a:r>
          </a:p>
          <a:p>
            <a:pPr marL="10350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・支払</a:t>
            </a:r>
            <a:r>
              <a:rPr sz="1100" spc="5" dirty="0">
                <a:latin typeface="HGPｺﾞｼｯｸM"/>
                <a:cs typeface="HGPｺﾞｼｯｸM"/>
              </a:rPr>
              <a:t>い</a:t>
            </a:r>
            <a:r>
              <a:rPr sz="1100" dirty="0">
                <a:latin typeface="HGPｺﾞｼｯｸM"/>
                <a:cs typeface="HGPｺﾞｼｯｸM"/>
              </a:rPr>
              <a:t>関係</a:t>
            </a:r>
          </a:p>
          <a:p>
            <a:pPr marL="103505">
              <a:lnSpc>
                <a:spcPct val="100000"/>
              </a:lnSpc>
            </a:pPr>
            <a:r>
              <a:rPr sz="1100" dirty="0">
                <a:latin typeface="HGPｺﾞｼｯｸM"/>
                <a:cs typeface="HGPｺﾞｼｯｸM"/>
              </a:rPr>
              <a:t>・法的ト</a:t>
            </a:r>
            <a:r>
              <a:rPr sz="1100" spc="-10" dirty="0">
                <a:latin typeface="HGPｺﾞｼｯｸM"/>
                <a:cs typeface="HGPｺﾞｼｯｸM"/>
              </a:rPr>
              <a:t>ラ</a:t>
            </a:r>
            <a:r>
              <a:rPr sz="1100" dirty="0">
                <a:latin typeface="HGPｺﾞｼｯｸM"/>
                <a:cs typeface="HGPｺﾞｼｯｸM"/>
              </a:rPr>
              <a:t>ブル・・等</a:t>
            </a:r>
          </a:p>
        </p:txBody>
      </p:sp>
      <p:sp>
        <p:nvSpPr>
          <p:cNvPr id="46" name="object 46"/>
          <p:cNvSpPr/>
          <p:nvPr/>
        </p:nvSpPr>
        <p:spPr>
          <a:xfrm>
            <a:off x="4448555" y="4431791"/>
            <a:ext cx="743711" cy="755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008" y="4599432"/>
            <a:ext cx="952499" cy="870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45508" y="5204459"/>
            <a:ext cx="827531" cy="8229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13403" y="5471159"/>
            <a:ext cx="824483" cy="566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0227" y="4107179"/>
            <a:ext cx="862583" cy="10805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551821" y="4474492"/>
            <a:ext cx="906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Meiryo UI"/>
                <a:cs typeface="Meiryo UI"/>
              </a:rPr>
              <a:t>オ</a:t>
            </a:r>
            <a:r>
              <a:rPr sz="1400" b="1" dirty="0">
                <a:latin typeface="Meiryo UI"/>
                <a:cs typeface="Meiryo UI"/>
              </a:rPr>
              <a:t>ペレ</a:t>
            </a:r>
            <a:r>
              <a:rPr sz="1400" b="1" spc="-5" dirty="0">
                <a:latin typeface="Meiryo UI"/>
                <a:cs typeface="Meiryo UI"/>
              </a:rPr>
              <a:t>ー</a:t>
            </a:r>
            <a:r>
              <a:rPr sz="1400" b="1" dirty="0">
                <a:latin typeface="Meiryo UI"/>
                <a:cs typeface="Meiryo UI"/>
              </a:rPr>
              <a:t>ター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5343" y="2793492"/>
            <a:ext cx="1156715" cy="457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00295" y="2847298"/>
            <a:ext cx="908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ス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キー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ム図</a:t>
            </a:r>
            <a:endParaRPr sz="1600">
              <a:latin typeface="Meiryo UI"/>
              <a:cs typeface="Meiryo U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7263" y="3076955"/>
            <a:ext cx="912875" cy="411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894239" y="652898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9726" y="144696"/>
            <a:ext cx="754454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  <a:tabLst>
                <a:tab pos="6163945" algn="l"/>
              </a:tabLst>
            </a:pPr>
            <a:r>
              <a:rPr spc="5" dirty="0"/>
              <a:t>４</a:t>
            </a:r>
            <a:r>
              <a:rPr dirty="0"/>
              <a:t>．③新型コロ</a:t>
            </a:r>
            <a:r>
              <a:rPr spc="-5" dirty="0"/>
              <a:t>ナウ</a:t>
            </a:r>
            <a:r>
              <a:rPr dirty="0"/>
              <a:t>イルス感染症の医療提供体制の整備【継続】	</a:t>
            </a:r>
            <a:r>
              <a:rPr lang="en-US" dirty="0" smtClean="0"/>
              <a:t>19</a:t>
            </a:r>
            <a:r>
              <a:rPr spc="-5" dirty="0" smtClean="0"/>
              <a:t>0</a:t>
            </a:r>
            <a:r>
              <a:rPr dirty="0" smtClean="0"/>
              <a:t>,</a:t>
            </a:r>
            <a:r>
              <a:rPr spc="-5" dirty="0" smtClean="0"/>
              <a:t>176</a:t>
            </a:r>
            <a:r>
              <a:rPr dirty="0"/>
              <a:t>千円</a:t>
            </a:r>
          </a:p>
        </p:txBody>
      </p:sp>
      <p:sp>
        <p:nvSpPr>
          <p:cNvPr id="4" name="object 4"/>
          <p:cNvSpPr/>
          <p:nvPr/>
        </p:nvSpPr>
        <p:spPr>
          <a:xfrm>
            <a:off x="45719" y="1402080"/>
            <a:ext cx="9070847" cy="5396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64" y="1429511"/>
            <a:ext cx="8976359" cy="5301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1429511"/>
            <a:ext cx="8976360" cy="5302250"/>
          </a:xfrm>
          <a:custGeom>
            <a:avLst/>
            <a:gdLst/>
            <a:ahLst/>
            <a:cxnLst/>
            <a:rect l="l" t="t" r="r" b="b"/>
            <a:pathLst>
              <a:path w="8976360" h="5302250">
                <a:moveTo>
                  <a:pt x="0" y="0"/>
                </a:moveTo>
                <a:lnTo>
                  <a:pt x="8976360" y="0"/>
                </a:lnTo>
                <a:lnTo>
                  <a:pt x="8976360" y="5301996"/>
                </a:lnTo>
                <a:lnTo>
                  <a:pt x="0" y="530199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7" y="768863"/>
            <a:ext cx="9010015" cy="573405"/>
          </a:xfrm>
          <a:custGeom>
            <a:avLst/>
            <a:gdLst/>
            <a:ahLst/>
            <a:cxnLst/>
            <a:rect l="l" t="t" r="r" b="b"/>
            <a:pathLst>
              <a:path w="9010015" h="573405">
                <a:moveTo>
                  <a:pt x="0" y="5079"/>
                </a:moveTo>
                <a:lnTo>
                  <a:pt x="0" y="2273"/>
                </a:lnTo>
                <a:lnTo>
                  <a:pt x="2273" y="0"/>
                </a:lnTo>
                <a:lnTo>
                  <a:pt x="5080" y="0"/>
                </a:lnTo>
                <a:lnTo>
                  <a:pt x="9004808" y="0"/>
                </a:lnTo>
                <a:lnTo>
                  <a:pt x="9007614" y="0"/>
                </a:lnTo>
                <a:lnTo>
                  <a:pt x="9009888" y="2273"/>
                </a:lnTo>
                <a:lnTo>
                  <a:pt x="9009888" y="5079"/>
                </a:lnTo>
                <a:lnTo>
                  <a:pt x="9009888" y="567931"/>
                </a:lnTo>
                <a:lnTo>
                  <a:pt x="9009888" y="570737"/>
                </a:lnTo>
                <a:lnTo>
                  <a:pt x="9007614" y="573023"/>
                </a:lnTo>
                <a:lnTo>
                  <a:pt x="9004808" y="573023"/>
                </a:lnTo>
                <a:lnTo>
                  <a:pt x="5080" y="573023"/>
                </a:lnTo>
                <a:lnTo>
                  <a:pt x="2273" y="573023"/>
                </a:lnTo>
                <a:lnTo>
                  <a:pt x="0" y="570737"/>
                </a:lnTo>
                <a:lnTo>
                  <a:pt x="0" y="567931"/>
                </a:lnTo>
                <a:lnTo>
                  <a:pt x="0" y="5079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6552"/>
            <a:ext cx="1726691" cy="446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80644"/>
            <a:ext cx="1185671" cy="560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" y="632459"/>
            <a:ext cx="1626108" cy="339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162" y="3957071"/>
            <a:ext cx="8857615" cy="2775585"/>
          </a:xfrm>
          <a:custGeom>
            <a:avLst/>
            <a:gdLst/>
            <a:ahLst/>
            <a:cxnLst/>
            <a:rect l="l" t="t" r="r" b="b"/>
            <a:pathLst>
              <a:path w="8857615" h="2775584">
                <a:moveTo>
                  <a:pt x="8394954" y="0"/>
                </a:moveTo>
                <a:lnTo>
                  <a:pt x="462534" y="0"/>
                </a:lnTo>
                <a:lnTo>
                  <a:pt x="415243" y="2388"/>
                </a:lnTo>
                <a:lnTo>
                  <a:pt x="369318" y="9397"/>
                </a:lnTo>
                <a:lnTo>
                  <a:pt x="324991" y="20794"/>
                </a:lnTo>
                <a:lnTo>
                  <a:pt x="282496" y="36348"/>
                </a:lnTo>
                <a:lnTo>
                  <a:pt x="242064" y="55825"/>
                </a:lnTo>
                <a:lnTo>
                  <a:pt x="203928" y="78994"/>
                </a:lnTo>
                <a:lnTo>
                  <a:pt x="168320" y="105621"/>
                </a:lnTo>
                <a:lnTo>
                  <a:pt x="135474" y="135474"/>
                </a:lnTo>
                <a:lnTo>
                  <a:pt x="105621" y="168320"/>
                </a:lnTo>
                <a:lnTo>
                  <a:pt x="78994" y="203928"/>
                </a:lnTo>
                <a:lnTo>
                  <a:pt x="55825" y="242064"/>
                </a:lnTo>
                <a:lnTo>
                  <a:pt x="36348" y="282496"/>
                </a:lnTo>
                <a:lnTo>
                  <a:pt x="20794" y="324991"/>
                </a:lnTo>
                <a:lnTo>
                  <a:pt x="9397" y="369318"/>
                </a:lnTo>
                <a:lnTo>
                  <a:pt x="2388" y="415243"/>
                </a:lnTo>
                <a:lnTo>
                  <a:pt x="0" y="462534"/>
                </a:lnTo>
                <a:lnTo>
                  <a:pt x="0" y="2312657"/>
                </a:lnTo>
                <a:lnTo>
                  <a:pt x="2388" y="2359950"/>
                </a:lnTo>
                <a:lnTo>
                  <a:pt x="9397" y="2405877"/>
                </a:lnTo>
                <a:lnTo>
                  <a:pt x="20794" y="2450205"/>
                </a:lnTo>
                <a:lnTo>
                  <a:pt x="36348" y="2492702"/>
                </a:lnTo>
                <a:lnTo>
                  <a:pt x="55825" y="2533135"/>
                </a:lnTo>
                <a:lnTo>
                  <a:pt x="78994" y="2571272"/>
                </a:lnTo>
                <a:lnTo>
                  <a:pt x="105621" y="2606881"/>
                </a:lnTo>
                <a:lnTo>
                  <a:pt x="135474" y="2639728"/>
                </a:lnTo>
                <a:lnTo>
                  <a:pt x="168320" y="2669581"/>
                </a:lnTo>
                <a:lnTo>
                  <a:pt x="203928" y="2696209"/>
                </a:lnTo>
                <a:lnTo>
                  <a:pt x="242064" y="2719377"/>
                </a:lnTo>
                <a:lnTo>
                  <a:pt x="282496" y="2738855"/>
                </a:lnTo>
                <a:lnTo>
                  <a:pt x="324991" y="2754409"/>
                </a:lnTo>
                <a:lnTo>
                  <a:pt x="369318" y="2765806"/>
                </a:lnTo>
                <a:lnTo>
                  <a:pt x="415243" y="2772815"/>
                </a:lnTo>
                <a:lnTo>
                  <a:pt x="462534" y="2775204"/>
                </a:lnTo>
                <a:lnTo>
                  <a:pt x="8394954" y="2775204"/>
                </a:lnTo>
                <a:lnTo>
                  <a:pt x="8442244" y="2772815"/>
                </a:lnTo>
                <a:lnTo>
                  <a:pt x="8488169" y="2765806"/>
                </a:lnTo>
                <a:lnTo>
                  <a:pt x="8532496" y="2754409"/>
                </a:lnTo>
                <a:lnTo>
                  <a:pt x="8574991" y="2738855"/>
                </a:lnTo>
                <a:lnTo>
                  <a:pt x="8615423" y="2719377"/>
                </a:lnTo>
                <a:lnTo>
                  <a:pt x="8653559" y="2696209"/>
                </a:lnTo>
                <a:lnTo>
                  <a:pt x="8689167" y="2669581"/>
                </a:lnTo>
                <a:lnTo>
                  <a:pt x="8722013" y="2639728"/>
                </a:lnTo>
                <a:lnTo>
                  <a:pt x="8751866" y="2606881"/>
                </a:lnTo>
                <a:lnTo>
                  <a:pt x="8778493" y="2571272"/>
                </a:lnTo>
                <a:lnTo>
                  <a:pt x="8801662" y="2533135"/>
                </a:lnTo>
                <a:lnTo>
                  <a:pt x="8821139" y="2492702"/>
                </a:lnTo>
                <a:lnTo>
                  <a:pt x="8836693" y="2450205"/>
                </a:lnTo>
                <a:lnTo>
                  <a:pt x="8848090" y="2405877"/>
                </a:lnTo>
                <a:lnTo>
                  <a:pt x="8855099" y="2359950"/>
                </a:lnTo>
                <a:lnTo>
                  <a:pt x="8857488" y="2312657"/>
                </a:lnTo>
                <a:lnTo>
                  <a:pt x="8857488" y="462534"/>
                </a:lnTo>
                <a:lnTo>
                  <a:pt x="8855099" y="415243"/>
                </a:lnTo>
                <a:lnTo>
                  <a:pt x="8848090" y="369318"/>
                </a:lnTo>
                <a:lnTo>
                  <a:pt x="8836693" y="324991"/>
                </a:lnTo>
                <a:lnTo>
                  <a:pt x="8821139" y="282496"/>
                </a:lnTo>
                <a:lnTo>
                  <a:pt x="8801662" y="242064"/>
                </a:lnTo>
                <a:lnTo>
                  <a:pt x="8778493" y="203928"/>
                </a:lnTo>
                <a:lnTo>
                  <a:pt x="8751866" y="168320"/>
                </a:lnTo>
                <a:lnTo>
                  <a:pt x="8722013" y="135474"/>
                </a:lnTo>
                <a:lnTo>
                  <a:pt x="8689167" y="105621"/>
                </a:lnTo>
                <a:lnTo>
                  <a:pt x="8653559" y="78994"/>
                </a:lnTo>
                <a:lnTo>
                  <a:pt x="8615423" y="55825"/>
                </a:lnTo>
                <a:lnTo>
                  <a:pt x="8574991" y="36348"/>
                </a:lnTo>
                <a:lnTo>
                  <a:pt x="8532496" y="20794"/>
                </a:lnTo>
                <a:lnTo>
                  <a:pt x="8488169" y="9397"/>
                </a:lnTo>
                <a:lnTo>
                  <a:pt x="8442244" y="2388"/>
                </a:lnTo>
                <a:lnTo>
                  <a:pt x="839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162" y="3957071"/>
            <a:ext cx="8857615" cy="2775585"/>
          </a:xfrm>
          <a:custGeom>
            <a:avLst/>
            <a:gdLst/>
            <a:ahLst/>
            <a:cxnLst/>
            <a:rect l="l" t="t" r="r" b="b"/>
            <a:pathLst>
              <a:path w="8857615" h="2775584">
                <a:moveTo>
                  <a:pt x="0" y="462534"/>
                </a:moveTo>
                <a:lnTo>
                  <a:pt x="2388" y="415243"/>
                </a:lnTo>
                <a:lnTo>
                  <a:pt x="9397" y="369318"/>
                </a:lnTo>
                <a:lnTo>
                  <a:pt x="20794" y="324991"/>
                </a:lnTo>
                <a:lnTo>
                  <a:pt x="36348" y="282496"/>
                </a:lnTo>
                <a:lnTo>
                  <a:pt x="55825" y="242064"/>
                </a:lnTo>
                <a:lnTo>
                  <a:pt x="78994" y="203928"/>
                </a:lnTo>
                <a:lnTo>
                  <a:pt x="105621" y="168320"/>
                </a:lnTo>
                <a:lnTo>
                  <a:pt x="135474" y="135474"/>
                </a:lnTo>
                <a:lnTo>
                  <a:pt x="168320" y="105621"/>
                </a:lnTo>
                <a:lnTo>
                  <a:pt x="203928" y="78994"/>
                </a:lnTo>
                <a:lnTo>
                  <a:pt x="242064" y="55825"/>
                </a:lnTo>
                <a:lnTo>
                  <a:pt x="282496" y="36348"/>
                </a:lnTo>
                <a:lnTo>
                  <a:pt x="324991" y="20794"/>
                </a:lnTo>
                <a:lnTo>
                  <a:pt x="369318" y="9397"/>
                </a:lnTo>
                <a:lnTo>
                  <a:pt x="415243" y="2388"/>
                </a:lnTo>
                <a:lnTo>
                  <a:pt x="462534" y="0"/>
                </a:lnTo>
                <a:lnTo>
                  <a:pt x="8394954" y="0"/>
                </a:lnTo>
                <a:lnTo>
                  <a:pt x="8442244" y="2388"/>
                </a:lnTo>
                <a:lnTo>
                  <a:pt x="8488169" y="9397"/>
                </a:lnTo>
                <a:lnTo>
                  <a:pt x="8532496" y="20794"/>
                </a:lnTo>
                <a:lnTo>
                  <a:pt x="8574991" y="36348"/>
                </a:lnTo>
                <a:lnTo>
                  <a:pt x="8615423" y="55825"/>
                </a:lnTo>
                <a:lnTo>
                  <a:pt x="8653559" y="78994"/>
                </a:lnTo>
                <a:lnTo>
                  <a:pt x="8689167" y="105621"/>
                </a:lnTo>
                <a:lnTo>
                  <a:pt x="8722013" y="135474"/>
                </a:lnTo>
                <a:lnTo>
                  <a:pt x="8751866" y="168320"/>
                </a:lnTo>
                <a:lnTo>
                  <a:pt x="8778493" y="203928"/>
                </a:lnTo>
                <a:lnTo>
                  <a:pt x="8801662" y="242064"/>
                </a:lnTo>
                <a:lnTo>
                  <a:pt x="8821139" y="282496"/>
                </a:lnTo>
                <a:lnTo>
                  <a:pt x="8836693" y="324991"/>
                </a:lnTo>
                <a:lnTo>
                  <a:pt x="8848090" y="369318"/>
                </a:lnTo>
                <a:lnTo>
                  <a:pt x="8855099" y="415243"/>
                </a:lnTo>
                <a:lnTo>
                  <a:pt x="8857488" y="462534"/>
                </a:lnTo>
                <a:lnTo>
                  <a:pt x="8857488" y="2312657"/>
                </a:lnTo>
                <a:lnTo>
                  <a:pt x="8855099" y="2359950"/>
                </a:lnTo>
                <a:lnTo>
                  <a:pt x="8848090" y="2405877"/>
                </a:lnTo>
                <a:lnTo>
                  <a:pt x="8836693" y="2450205"/>
                </a:lnTo>
                <a:lnTo>
                  <a:pt x="8821139" y="2492702"/>
                </a:lnTo>
                <a:lnTo>
                  <a:pt x="8801662" y="2533135"/>
                </a:lnTo>
                <a:lnTo>
                  <a:pt x="8778493" y="2571272"/>
                </a:lnTo>
                <a:lnTo>
                  <a:pt x="8751866" y="2606881"/>
                </a:lnTo>
                <a:lnTo>
                  <a:pt x="8722013" y="2639728"/>
                </a:lnTo>
                <a:lnTo>
                  <a:pt x="8689167" y="2669581"/>
                </a:lnTo>
                <a:lnTo>
                  <a:pt x="8653559" y="2696209"/>
                </a:lnTo>
                <a:lnTo>
                  <a:pt x="8615423" y="2719377"/>
                </a:lnTo>
                <a:lnTo>
                  <a:pt x="8574991" y="2738855"/>
                </a:lnTo>
                <a:lnTo>
                  <a:pt x="8532496" y="2754409"/>
                </a:lnTo>
                <a:lnTo>
                  <a:pt x="8488169" y="2765806"/>
                </a:lnTo>
                <a:lnTo>
                  <a:pt x="8442244" y="2772815"/>
                </a:lnTo>
                <a:lnTo>
                  <a:pt x="8394954" y="2775204"/>
                </a:lnTo>
                <a:lnTo>
                  <a:pt x="462534" y="2775204"/>
                </a:lnTo>
                <a:lnTo>
                  <a:pt x="415243" y="2772815"/>
                </a:lnTo>
                <a:lnTo>
                  <a:pt x="369318" y="2765806"/>
                </a:lnTo>
                <a:lnTo>
                  <a:pt x="324991" y="2754409"/>
                </a:lnTo>
                <a:lnTo>
                  <a:pt x="282496" y="2738855"/>
                </a:lnTo>
                <a:lnTo>
                  <a:pt x="242064" y="2719377"/>
                </a:lnTo>
                <a:lnTo>
                  <a:pt x="203928" y="2696209"/>
                </a:lnTo>
                <a:lnTo>
                  <a:pt x="168320" y="2669581"/>
                </a:lnTo>
                <a:lnTo>
                  <a:pt x="135474" y="2639728"/>
                </a:lnTo>
                <a:lnTo>
                  <a:pt x="105621" y="2606881"/>
                </a:lnTo>
                <a:lnTo>
                  <a:pt x="78994" y="2571272"/>
                </a:lnTo>
                <a:lnTo>
                  <a:pt x="55825" y="2533135"/>
                </a:lnTo>
                <a:lnTo>
                  <a:pt x="36348" y="2492702"/>
                </a:lnTo>
                <a:lnTo>
                  <a:pt x="20794" y="2450205"/>
                </a:lnTo>
                <a:lnTo>
                  <a:pt x="9397" y="2405877"/>
                </a:lnTo>
                <a:lnTo>
                  <a:pt x="2388" y="2359950"/>
                </a:lnTo>
                <a:lnTo>
                  <a:pt x="0" y="2312657"/>
                </a:lnTo>
                <a:lnTo>
                  <a:pt x="0" y="46253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162" y="1540007"/>
            <a:ext cx="8857615" cy="2348865"/>
          </a:xfrm>
          <a:custGeom>
            <a:avLst/>
            <a:gdLst/>
            <a:ahLst/>
            <a:cxnLst/>
            <a:rect l="l" t="t" r="r" b="b"/>
            <a:pathLst>
              <a:path w="8857615" h="2348865">
                <a:moveTo>
                  <a:pt x="8466074" y="0"/>
                </a:moveTo>
                <a:lnTo>
                  <a:pt x="391414" y="0"/>
                </a:lnTo>
                <a:lnTo>
                  <a:pt x="342316" y="3049"/>
                </a:lnTo>
                <a:lnTo>
                  <a:pt x="295039" y="11953"/>
                </a:lnTo>
                <a:lnTo>
                  <a:pt x="249948" y="26345"/>
                </a:lnTo>
                <a:lnTo>
                  <a:pt x="207410" y="45858"/>
                </a:lnTo>
                <a:lnTo>
                  <a:pt x="167793" y="70126"/>
                </a:lnTo>
                <a:lnTo>
                  <a:pt x="131462" y="98781"/>
                </a:lnTo>
                <a:lnTo>
                  <a:pt x="98785" y="131457"/>
                </a:lnTo>
                <a:lnTo>
                  <a:pt x="70129" y="167787"/>
                </a:lnTo>
                <a:lnTo>
                  <a:pt x="45861" y="207405"/>
                </a:lnTo>
                <a:lnTo>
                  <a:pt x="26347" y="249943"/>
                </a:lnTo>
                <a:lnTo>
                  <a:pt x="11954" y="295035"/>
                </a:lnTo>
                <a:lnTo>
                  <a:pt x="3049" y="342314"/>
                </a:lnTo>
                <a:lnTo>
                  <a:pt x="0" y="391413"/>
                </a:lnTo>
                <a:lnTo>
                  <a:pt x="0" y="1957057"/>
                </a:lnTo>
                <a:lnTo>
                  <a:pt x="3049" y="2006157"/>
                </a:lnTo>
                <a:lnTo>
                  <a:pt x="11954" y="2053436"/>
                </a:lnTo>
                <a:lnTo>
                  <a:pt x="26347" y="2098529"/>
                </a:lnTo>
                <a:lnTo>
                  <a:pt x="45861" y="2141069"/>
                </a:lnTo>
                <a:lnTo>
                  <a:pt x="70129" y="2180687"/>
                </a:lnTo>
                <a:lnTo>
                  <a:pt x="98785" y="2217019"/>
                </a:lnTo>
                <a:lnTo>
                  <a:pt x="131462" y="2249696"/>
                </a:lnTo>
                <a:lnTo>
                  <a:pt x="167793" y="2278353"/>
                </a:lnTo>
                <a:lnTo>
                  <a:pt x="207410" y="2302622"/>
                </a:lnTo>
                <a:lnTo>
                  <a:pt x="249948" y="2322136"/>
                </a:lnTo>
                <a:lnTo>
                  <a:pt x="295039" y="2336529"/>
                </a:lnTo>
                <a:lnTo>
                  <a:pt x="342316" y="2345434"/>
                </a:lnTo>
                <a:lnTo>
                  <a:pt x="391414" y="2348484"/>
                </a:lnTo>
                <a:lnTo>
                  <a:pt x="8466074" y="2348484"/>
                </a:lnTo>
                <a:lnTo>
                  <a:pt x="8515171" y="2345434"/>
                </a:lnTo>
                <a:lnTo>
                  <a:pt x="8562448" y="2336529"/>
                </a:lnTo>
                <a:lnTo>
                  <a:pt x="8607539" y="2322136"/>
                </a:lnTo>
                <a:lnTo>
                  <a:pt x="8650077" y="2302622"/>
                </a:lnTo>
                <a:lnTo>
                  <a:pt x="8689694" y="2278353"/>
                </a:lnTo>
                <a:lnTo>
                  <a:pt x="8726025" y="2249696"/>
                </a:lnTo>
                <a:lnTo>
                  <a:pt x="8758702" y="2217019"/>
                </a:lnTo>
                <a:lnTo>
                  <a:pt x="8787358" y="2180687"/>
                </a:lnTo>
                <a:lnTo>
                  <a:pt x="8811626" y="2141069"/>
                </a:lnTo>
                <a:lnTo>
                  <a:pt x="8831140" y="2098529"/>
                </a:lnTo>
                <a:lnTo>
                  <a:pt x="8845533" y="2053436"/>
                </a:lnTo>
                <a:lnTo>
                  <a:pt x="8854438" y="2006157"/>
                </a:lnTo>
                <a:lnTo>
                  <a:pt x="8857488" y="1957057"/>
                </a:lnTo>
                <a:lnTo>
                  <a:pt x="8857488" y="391413"/>
                </a:lnTo>
                <a:lnTo>
                  <a:pt x="8854438" y="342314"/>
                </a:lnTo>
                <a:lnTo>
                  <a:pt x="8845533" y="295035"/>
                </a:lnTo>
                <a:lnTo>
                  <a:pt x="8831140" y="249943"/>
                </a:lnTo>
                <a:lnTo>
                  <a:pt x="8811626" y="207405"/>
                </a:lnTo>
                <a:lnTo>
                  <a:pt x="8787358" y="167787"/>
                </a:lnTo>
                <a:lnTo>
                  <a:pt x="8758702" y="131457"/>
                </a:lnTo>
                <a:lnTo>
                  <a:pt x="8726025" y="98781"/>
                </a:lnTo>
                <a:lnTo>
                  <a:pt x="8689694" y="70126"/>
                </a:lnTo>
                <a:lnTo>
                  <a:pt x="8650077" y="45858"/>
                </a:lnTo>
                <a:lnTo>
                  <a:pt x="8607539" y="26345"/>
                </a:lnTo>
                <a:lnTo>
                  <a:pt x="8562448" y="11953"/>
                </a:lnTo>
                <a:lnTo>
                  <a:pt x="8515171" y="3049"/>
                </a:lnTo>
                <a:lnTo>
                  <a:pt x="8466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162" y="1540007"/>
            <a:ext cx="8857615" cy="2348865"/>
          </a:xfrm>
          <a:custGeom>
            <a:avLst/>
            <a:gdLst/>
            <a:ahLst/>
            <a:cxnLst/>
            <a:rect l="l" t="t" r="r" b="b"/>
            <a:pathLst>
              <a:path w="8857615" h="2348865">
                <a:moveTo>
                  <a:pt x="0" y="391413"/>
                </a:moveTo>
                <a:lnTo>
                  <a:pt x="3049" y="342314"/>
                </a:lnTo>
                <a:lnTo>
                  <a:pt x="11954" y="295035"/>
                </a:lnTo>
                <a:lnTo>
                  <a:pt x="26347" y="249943"/>
                </a:lnTo>
                <a:lnTo>
                  <a:pt x="45861" y="207405"/>
                </a:lnTo>
                <a:lnTo>
                  <a:pt x="70129" y="167787"/>
                </a:lnTo>
                <a:lnTo>
                  <a:pt x="98785" y="131457"/>
                </a:lnTo>
                <a:lnTo>
                  <a:pt x="131462" y="98781"/>
                </a:lnTo>
                <a:lnTo>
                  <a:pt x="167793" y="70126"/>
                </a:lnTo>
                <a:lnTo>
                  <a:pt x="207410" y="45858"/>
                </a:lnTo>
                <a:lnTo>
                  <a:pt x="249948" y="26345"/>
                </a:lnTo>
                <a:lnTo>
                  <a:pt x="295039" y="11953"/>
                </a:lnTo>
                <a:lnTo>
                  <a:pt x="342316" y="3049"/>
                </a:lnTo>
                <a:lnTo>
                  <a:pt x="391414" y="0"/>
                </a:lnTo>
                <a:lnTo>
                  <a:pt x="8466074" y="0"/>
                </a:lnTo>
                <a:lnTo>
                  <a:pt x="8515171" y="3049"/>
                </a:lnTo>
                <a:lnTo>
                  <a:pt x="8562448" y="11953"/>
                </a:lnTo>
                <a:lnTo>
                  <a:pt x="8607539" y="26345"/>
                </a:lnTo>
                <a:lnTo>
                  <a:pt x="8650077" y="45858"/>
                </a:lnTo>
                <a:lnTo>
                  <a:pt x="8689694" y="70126"/>
                </a:lnTo>
                <a:lnTo>
                  <a:pt x="8726025" y="98781"/>
                </a:lnTo>
                <a:lnTo>
                  <a:pt x="8758702" y="131457"/>
                </a:lnTo>
                <a:lnTo>
                  <a:pt x="8787358" y="167787"/>
                </a:lnTo>
                <a:lnTo>
                  <a:pt x="8811626" y="207405"/>
                </a:lnTo>
                <a:lnTo>
                  <a:pt x="8831140" y="249943"/>
                </a:lnTo>
                <a:lnTo>
                  <a:pt x="8845533" y="295035"/>
                </a:lnTo>
                <a:lnTo>
                  <a:pt x="8854438" y="342314"/>
                </a:lnTo>
                <a:lnTo>
                  <a:pt x="8857488" y="391413"/>
                </a:lnTo>
                <a:lnTo>
                  <a:pt x="8857488" y="1957057"/>
                </a:lnTo>
                <a:lnTo>
                  <a:pt x="8854438" y="2006157"/>
                </a:lnTo>
                <a:lnTo>
                  <a:pt x="8845533" y="2053436"/>
                </a:lnTo>
                <a:lnTo>
                  <a:pt x="8831140" y="2098529"/>
                </a:lnTo>
                <a:lnTo>
                  <a:pt x="8811626" y="2141069"/>
                </a:lnTo>
                <a:lnTo>
                  <a:pt x="8787358" y="2180687"/>
                </a:lnTo>
                <a:lnTo>
                  <a:pt x="8758702" y="2217019"/>
                </a:lnTo>
                <a:lnTo>
                  <a:pt x="8726025" y="2249696"/>
                </a:lnTo>
                <a:lnTo>
                  <a:pt x="8689694" y="2278353"/>
                </a:lnTo>
                <a:lnTo>
                  <a:pt x="8650077" y="2302622"/>
                </a:lnTo>
                <a:lnTo>
                  <a:pt x="8607539" y="2322136"/>
                </a:lnTo>
                <a:lnTo>
                  <a:pt x="8562448" y="2336529"/>
                </a:lnTo>
                <a:lnTo>
                  <a:pt x="8515171" y="2345434"/>
                </a:lnTo>
                <a:lnTo>
                  <a:pt x="8466074" y="2348484"/>
                </a:lnTo>
                <a:lnTo>
                  <a:pt x="391414" y="2348484"/>
                </a:lnTo>
                <a:lnTo>
                  <a:pt x="342316" y="2345434"/>
                </a:lnTo>
                <a:lnTo>
                  <a:pt x="295039" y="2336529"/>
                </a:lnTo>
                <a:lnTo>
                  <a:pt x="249948" y="2322136"/>
                </a:lnTo>
                <a:lnTo>
                  <a:pt x="207410" y="2302622"/>
                </a:lnTo>
                <a:lnTo>
                  <a:pt x="167793" y="2278353"/>
                </a:lnTo>
                <a:lnTo>
                  <a:pt x="131462" y="2249696"/>
                </a:lnTo>
                <a:lnTo>
                  <a:pt x="98785" y="2217019"/>
                </a:lnTo>
                <a:lnTo>
                  <a:pt x="70129" y="2180687"/>
                </a:lnTo>
                <a:lnTo>
                  <a:pt x="45861" y="2141069"/>
                </a:lnTo>
                <a:lnTo>
                  <a:pt x="26347" y="2098529"/>
                </a:lnTo>
                <a:lnTo>
                  <a:pt x="11954" y="2053436"/>
                </a:lnTo>
                <a:lnTo>
                  <a:pt x="3049" y="2006157"/>
                </a:lnTo>
                <a:lnTo>
                  <a:pt x="0" y="1957057"/>
                </a:lnTo>
                <a:lnTo>
                  <a:pt x="0" y="39141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887" y="606089"/>
            <a:ext cx="9001125" cy="5970224"/>
          </a:xfrm>
          <a:prstGeom prst="rect">
            <a:avLst/>
          </a:prstGeom>
          <a:noFill/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700" dirty="0">
                <a:latin typeface="HGP創英角ｺﾞｼｯｸUB"/>
                <a:cs typeface="HGP創英角ｺﾞｼｯｸUB"/>
              </a:rPr>
              <a:t>事業概要</a:t>
            </a:r>
          </a:p>
          <a:p>
            <a:pPr marL="170815">
              <a:lnSpc>
                <a:spcPct val="100000"/>
              </a:lnSpc>
              <a:spcBef>
                <a:spcPts val="390"/>
              </a:spcBef>
            </a:pPr>
            <a:r>
              <a:rPr sz="1400" dirty="0">
                <a:latin typeface="HGPｺﾞｼｯｸM"/>
                <a:cs typeface="HGPｺﾞｼｯｸM"/>
              </a:rPr>
              <a:t>外国人</a:t>
            </a:r>
            <a:r>
              <a:rPr sz="1400" spc="-5" dirty="0">
                <a:latin typeface="HGPｺﾞｼｯｸM"/>
                <a:cs typeface="HGPｺﾞｼｯｸM"/>
              </a:rPr>
              <a:t>の</a:t>
            </a:r>
            <a:r>
              <a:rPr sz="1400" dirty="0">
                <a:latin typeface="HGPｺﾞｼｯｸM"/>
                <a:cs typeface="HGPｺﾞｼｯｸM"/>
              </a:rPr>
              <a:t>新型コ</a:t>
            </a:r>
            <a:r>
              <a:rPr sz="1400" spc="-10" dirty="0">
                <a:latin typeface="HGPｺﾞｼｯｸM"/>
                <a:cs typeface="HGPｺﾞｼｯｸM"/>
              </a:rPr>
              <a:t>ロ</a:t>
            </a:r>
            <a:r>
              <a:rPr sz="1400" dirty="0">
                <a:latin typeface="HGPｺﾞｼｯｸM"/>
                <a:cs typeface="HGPｺﾞｼｯｸM"/>
              </a:rPr>
              <a:t>ナ</a:t>
            </a:r>
            <a:r>
              <a:rPr sz="1400" spc="-10" dirty="0">
                <a:latin typeface="HGPｺﾞｼｯｸM"/>
                <a:cs typeface="HGPｺﾞｼｯｸM"/>
              </a:rPr>
              <a:t>ウ</a:t>
            </a:r>
            <a:r>
              <a:rPr sz="1400" spc="-5" dirty="0">
                <a:latin typeface="HGPｺﾞｼｯｸM"/>
                <a:cs typeface="HGPｺﾞｼｯｸM"/>
              </a:rPr>
              <a:t>イ</a:t>
            </a:r>
            <a:r>
              <a:rPr sz="1400" dirty="0">
                <a:latin typeface="HGPｺﾞｼｯｸM"/>
                <a:cs typeface="HGPｺﾞｼｯｸM"/>
              </a:rPr>
              <a:t>ル</a:t>
            </a:r>
            <a:r>
              <a:rPr sz="1400" spc="-5" dirty="0">
                <a:latin typeface="HGPｺﾞｼｯｸM"/>
                <a:cs typeface="HGPｺﾞｼｯｸM"/>
              </a:rPr>
              <a:t>ス</a:t>
            </a:r>
            <a:r>
              <a:rPr sz="1400" dirty="0">
                <a:latin typeface="HGPｺﾞｼｯｸM"/>
                <a:cs typeface="HGPｺﾞｼｯｸM"/>
              </a:rPr>
              <a:t>感染症患者</a:t>
            </a:r>
            <a:r>
              <a:rPr sz="1400" spc="-15" dirty="0">
                <a:latin typeface="HGPｺﾞｼｯｸM"/>
                <a:cs typeface="HGPｺﾞｼｯｸM"/>
              </a:rPr>
              <a:t>等</a:t>
            </a:r>
            <a:r>
              <a:rPr sz="1400" dirty="0">
                <a:latin typeface="HGPｺﾞｼｯｸM"/>
                <a:cs typeface="HGPｺﾞｼｯｸM"/>
              </a:rPr>
              <a:t>を受入</a:t>
            </a:r>
            <a:r>
              <a:rPr sz="1400" spc="-10" dirty="0">
                <a:latin typeface="HGPｺﾞｼｯｸM"/>
                <a:cs typeface="HGPｺﾞｼｯｸM"/>
              </a:rPr>
              <a:t>れ</a:t>
            </a:r>
            <a:r>
              <a:rPr sz="1400" dirty="0">
                <a:latin typeface="HGPｺﾞｼｯｸM"/>
                <a:cs typeface="HGPｺﾞｼｯｸM"/>
              </a:rPr>
              <a:t>る医</a:t>
            </a:r>
            <a:r>
              <a:rPr sz="1400" spc="-15" dirty="0">
                <a:latin typeface="HGPｺﾞｼｯｸM"/>
                <a:cs typeface="HGPｺﾞｼｯｸM"/>
              </a:rPr>
              <a:t>療</a:t>
            </a:r>
            <a:r>
              <a:rPr sz="1400" dirty="0">
                <a:latin typeface="HGPｺﾞｼｯｸM"/>
                <a:cs typeface="HGPｺﾞｼｯｸM"/>
              </a:rPr>
              <a:t>機関</a:t>
            </a:r>
            <a:r>
              <a:rPr sz="1400" spc="-15" dirty="0">
                <a:latin typeface="HGPｺﾞｼｯｸM"/>
                <a:cs typeface="HGPｺﾞｼｯｸM"/>
              </a:rPr>
              <a:t>等</a:t>
            </a:r>
            <a:r>
              <a:rPr sz="1400" spc="-5" dirty="0">
                <a:latin typeface="HGPｺﾞｼｯｸM"/>
                <a:cs typeface="HGPｺﾞｼｯｸM"/>
              </a:rPr>
              <a:t>が</a:t>
            </a:r>
            <a:r>
              <a:rPr sz="1400" spc="-15" dirty="0">
                <a:latin typeface="HGPｺﾞｼｯｸM"/>
                <a:cs typeface="HGPｺﾞｼｯｸM"/>
              </a:rPr>
              <a:t>外</a:t>
            </a:r>
            <a:r>
              <a:rPr sz="1400" dirty="0">
                <a:latin typeface="HGPｺﾞｼｯｸM"/>
                <a:cs typeface="HGPｺﾞｼｯｸM"/>
              </a:rPr>
              <a:t>国人</a:t>
            </a:r>
            <a:r>
              <a:rPr sz="1400" spc="-15" dirty="0">
                <a:latin typeface="HGPｺﾞｼｯｸM"/>
                <a:cs typeface="HGPｺﾞｼｯｸM"/>
              </a:rPr>
              <a:t>患</a:t>
            </a:r>
            <a:r>
              <a:rPr sz="1400" dirty="0">
                <a:latin typeface="HGPｺﾞｼｯｸM"/>
                <a:cs typeface="HGPｺﾞｼｯｸM"/>
              </a:rPr>
              <a:t>者</a:t>
            </a:r>
            <a:r>
              <a:rPr sz="1400" spc="-5" dirty="0">
                <a:latin typeface="HGPｺﾞｼｯｸM"/>
                <a:cs typeface="HGPｺﾞｼｯｸM"/>
              </a:rPr>
              <a:t>の</a:t>
            </a:r>
            <a:r>
              <a:rPr sz="1400" dirty="0">
                <a:latin typeface="HGPｺﾞｼｯｸM"/>
                <a:cs typeface="HGPｺﾞｼｯｸM"/>
              </a:rPr>
              <a:t>受</a:t>
            </a:r>
            <a:r>
              <a:rPr sz="1400" spc="-15" dirty="0">
                <a:latin typeface="HGPｺﾞｼｯｸM"/>
                <a:cs typeface="HGPｺﾞｼｯｸM"/>
              </a:rPr>
              <a:t>入</a:t>
            </a:r>
            <a:r>
              <a:rPr sz="1400" spc="5" dirty="0">
                <a:latin typeface="HGPｺﾞｼｯｸM"/>
                <a:cs typeface="HGPｺﾞｼｯｸM"/>
              </a:rPr>
              <a:t>れ</a:t>
            </a:r>
            <a:r>
              <a:rPr sz="1400" spc="-5" dirty="0">
                <a:latin typeface="HGPｺﾞｼｯｸM"/>
                <a:cs typeface="HGPｺﾞｼｯｸM"/>
              </a:rPr>
              <a:t>に必</a:t>
            </a:r>
            <a:r>
              <a:rPr sz="1400" spc="-15" dirty="0">
                <a:latin typeface="HGPｺﾞｼｯｸM"/>
                <a:cs typeface="HGPｺﾞｼｯｸM"/>
              </a:rPr>
              <a:t>要</a:t>
            </a:r>
            <a:r>
              <a:rPr sz="1400" spc="-5" dirty="0">
                <a:latin typeface="HGPｺﾞｼｯｸM"/>
                <a:cs typeface="HGPｺﾞｼｯｸM"/>
              </a:rPr>
              <a:t>な</a:t>
            </a:r>
            <a:r>
              <a:rPr sz="1400" dirty="0">
                <a:latin typeface="HGPｺﾞｼｯｸM"/>
                <a:cs typeface="HGPｺﾞｼｯｸM"/>
              </a:rPr>
              <a:t>費用を支</a:t>
            </a:r>
            <a:r>
              <a:rPr sz="1400" spc="-15" dirty="0">
                <a:latin typeface="HGPｺﾞｼｯｸM"/>
                <a:cs typeface="HGPｺﾞｼｯｸM"/>
              </a:rPr>
              <a:t>援</a:t>
            </a:r>
            <a:r>
              <a:rPr sz="1400" spc="-5" dirty="0">
                <a:latin typeface="HGPｺﾞｼｯｸM"/>
                <a:cs typeface="HGPｺﾞｼｯｸM"/>
              </a:rPr>
              <a:t>す</a:t>
            </a:r>
            <a:r>
              <a:rPr sz="1400" spc="-10" dirty="0">
                <a:latin typeface="HGPｺﾞｼｯｸM"/>
                <a:cs typeface="HGPｺﾞｼｯｸM"/>
              </a:rPr>
              <a:t>る</a:t>
            </a:r>
            <a:r>
              <a:rPr sz="1400" dirty="0">
                <a:latin typeface="HGPｺﾞｼｯｸM"/>
                <a:cs typeface="HGPｺﾞｼｯｸM"/>
              </a:rPr>
              <a:t>。</a:t>
            </a:r>
          </a:p>
          <a:p>
            <a:pPr>
              <a:lnSpc>
                <a:spcPct val="100000"/>
              </a:lnSpc>
            </a:pPr>
            <a:endParaRPr sz="1400" dirty="0">
              <a:latin typeface="HGPｺﾞｼｯｸM"/>
              <a:cs typeface="HGPｺﾞｼｯｸ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HGPｺﾞｼｯｸM"/>
              <a:cs typeface="HGPｺﾞｼｯｸM"/>
            </a:endParaRPr>
          </a:p>
          <a:p>
            <a:pPr marL="260985">
              <a:lnSpc>
                <a:spcPct val="100000"/>
              </a:lnSpc>
            </a:pPr>
            <a:r>
              <a:rPr sz="1600" dirty="0">
                <a:latin typeface="HGPｺﾞｼｯｸM"/>
                <a:cs typeface="HGPｺﾞｼｯｸM"/>
              </a:rPr>
              <a:t>【</a:t>
            </a:r>
            <a:r>
              <a:rPr sz="1600" spc="-5" dirty="0">
                <a:latin typeface="HGPｺﾞｼｯｸM"/>
                <a:cs typeface="HGPｺﾞｼｯｸM"/>
              </a:rPr>
              <a:t>設備整備事業】</a:t>
            </a:r>
            <a:endParaRPr sz="1600" dirty="0">
              <a:latin typeface="HGPｺﾞｼｯｸM"/>
              <a:cs typeface="HGPｺﾞｼｯｸM"/>
            </a:endParaRPr>
          </a:p>
          <a:p>
            <a:pPr marL="260985" marR="401955" indent="135255">
              <a:lnSpc>
                <a:spcPct val="100000"/>
              </a:lnSpc>
            </a:pPr>
            <a:r>
              <a:rPr sz="1600" spc="-5" dirty="0">
                <a:latin typeface="HGPｺﾞｼｯｸM"/>
                <a:cs typeface="HGPｺﾞｼｯｸM"/>
              </a:rPr>
              <a:t>外国人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新型</a:t>
            </a:r>
            <a:r>
              <a:rPr sz="1600" spc="-10" dirty="0">
                <a:latin typeface="HGPｺﾞｼｯｸM"/>
                <a:cs typeface="HGPｺﾞｼｯｸM"/>
              </a:rPr>
              <a:t>コ</a:t>
            </a:r>
            <a:r>
              <a:rPr sz="1600" spc="-15" dirty="0">
                <a:latin typeface="HGPｺﾞｼｯｸM"/>
                <a:cs typeface="HGPｺﾞｼｯｸM"/>
              </a:rPr>
              <a:t>ロ</a:t>
            </a:r>
            <a:r>
              <a:rPr sz="1600" spc="-5" dirty="0">
                <a:latin typeface="HGPｺﾞｼｯｸM"/>
                <a:cs typeface="HGPｺﾞｼｯｸM"/>
              </a:rPr>
              <a:t>ナウ</a:t>
            </a:r>
            <a:r>
              <a:rPr sz="1600" dirty="0">
                <a:latin typeface="HGPｺﾞｼｯｸM"/>
                <a:cs typeface="HGPｺﾞｼｯｸM"/>
              </a:rPr>
              <a:t>イ</a:t>
            </a:r>
            <a:r>
              <a:rPr sz="1600" spc="-10" dirty="0">
                <a:latin typeface="HGPｺﾞｼｯｸM"/>
                <a:cs typeface="HGPｺﾞｼｯｸM"/>
              </a:rPr>
              <a:t>ル</a:t>
            </a:r>
            <a:r>
              <a:rPr sz="1600" dirty="0">
                <a:latin typeface="HGPｺﾞｼｯｸM"/>
                <a:cs typeface="HGPｺﾞｼｯｸM"/>
              </a:rPr>
              <a:t>ス</a:t>
            </a:r>
            <a:r>
              <a:rPr sz="1600" spc="-5" dirty="0">
                <a:latin typeface="HGPｺﾞｼｯｸM"/>
                <a:cs typeface="HGPｺﾞｼｯｸM"/>
              </a:rPr>
              <a:t>感染</a:t>
            </a:r>
            <a:r>
              <a:rPr sz="1600" spc="5" dirty="0">
                <a:latin typeface="HGPｺﾞｼｯｸM"/>
                <a:cs typeface="HGPｺﾞｼｯｸM"/>
              </a:rPr>
              <a:t>症</a:t>
            </a:r>
            <a:r>
              <a:rPr sz="1600" spc="-5" dirty="0">
                <a:latin typeface="HGPｺﾞｼｯｸM"/>
                <a:cs typeface="HGPｺﾞｼｯｸM"/>
              </a:rPr>
              <a:t>患者</a:t>
            </a:r>
            <a:r>
              <a:rPr sz="1600" spc="5" dirty="0">
                <a:latin typeface="HGPｺﾞｼｯｸM"/>
                <a:cs typeface="HGPｺﾞｼｯｸM"/>
              </a:rPr>
              <a:t>等</a:t>
            </a:r>
            <a:r>
              <a:rPr sz="1600" spc="-10" dirty="0">
                <a:latin typeface="HGPｺﾞｼｯｸM"/>
                <a:cs typeface="HGPｺﾞｼｯｸM"/>
              </a:rPr>
              <a:t>を</a:t>
            </a:r>
            <a:r>
              <a:rPr sz="1600" spc="5" dirty="0">
                <a:latin typeface="HGPｺﾞｼｯｸM"/>
                <a:cs typeface="HGPｺﾞｼｯｸM"/>
              </a:rPr>
              <a:t>受</a:t>
            </a:r>
            <a:r>
              <a:rPr sz="1600" spc="-10" dirty="0">
                <a:latin typeface="HGPｺﾞｼｯｸM"/>
                <a:cs typeface="HGPｺﾞｼｯｸM"/>
              </a:rPr>
              <a:t>け</a:t>
            </a:r>
            <a:r>
              <a:rPr sz="1600" spc="5" dirty="0">
                <a:latin typeface="HGPｺﾞｼｯｸM"/>
                <a:cs typeface="HGPｺﾞｼｯｸM"/>
              </a:rPr>
              <a:t>入</a:t>
            </a:r>
            <a:r>
              <a:rPr sz="1600" dirty="0">
                <a:latin typeface="HGPｺﾞｼｯｸM"/>
                <a:cs typeface="HGPｺﾞｼｯｸM"/>
              </a:rPr>
              <a:t>れ</a:t>
            </a:r>
            <a:r>
              <a:rPr sz="1600" spc="10" dirty="0">
                <a:latin typeface="HGPｺﾞｼｯｸM"/>
                <a:cs typeface="HGPｺﾞｼｯｸM"/>
              </a:rPr>
              <a:t>る</a:t>
            </a:r>
            <a:r>
              <a:rPr sz="1600" spc="-10" dirty="0">
                <a:latin typeface="HGPｺﾞｼｯｸM"/>
                <a:cs typeface="HGPｺﾞｼｯｸM"/>
              </a:rPr>
              <a:t>た</a:t>
            </a:r>
            <a:r>
              <a:rPr sz="1600" dirty="0">
                <a:latin typeface="HGPｺﾞｼｯｸM"/>
                <a:cs typeface="HGPｺﾞｼｯｸM"/>
              </a:rPr>
              <a:t>め</a:t>
            </a:r>
            <a:r>
              <a:rPr sz="1600" spc="-10" dirty="0">
                <a:latin typeface="HGPｺﾞｼｯｸM"/>
                <a:cs typeface="HGPｺﾞｼｯｸM"/>
              </a:rPr>
              <a:t>、</a:t>
            </a:r>
            <a:r>
              <a:rPr sz="1600" spc="5" dirty="0">
                <a:latin typeface="HGPｺﾞｼｯｸM"/>
                <a:cs typeface="HGPｺﾞｼｯｸM"/>
              </a:rPr>
              <a:t>医</a:t>
            </a:r>
            <a:r>
              <a:rPr sz="1600" spc="-5" dirty="0">
                <a:latin typeface="HGPｺﾞｼｯｸM"/>
                <a:cs typeface="HGPｺﾞｼｯｸM"/>
              </a:rPr>
              <a:t>療機関</a:t>
            </a:r>
            <a:r>
              <a:rPr sz="1600" dirty="0">
                <a:latin typeface="HGPｺﾞｼｯｸM"/>
                <a:cs typeface="HGPｺﾞｼｯｸM"/>
              </a:rPr>
              <a:t>が</a:t>
            </a:r>
            <a:r>
              <a:rPr sz="1600" spc="5" dirty="0">
                <a:latin typeface="HGPｺﾞｼｯｸM"/>
                <a:cs typeface="HGPｺﾞｼｯｸM"/>
              </a:rPr>
              <a:t>多</a:t>
            </a:r>
            <a:r>
              <a:rPr sz="1600" spc="-5" dirty="0">
                <a:latin typeface="HGPｺﾞｼｯｸM"/>
                <a:cs typeface="HGPｺﾞｼｯｸM"/>
              </a:rPr>
              <a:t>言語</a:t>
            </a:r>
            <a:r>
              <a:rPr sz="1600" spc="5" dirty="0">
                <a:latin typeface="HGPｺﾞｼｯｸM"/>
                <a:cs typeface="HGPｺﾞｼｯｸM"/>
              </a:rPr>
              <a:t>対応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掲</a:t>
            </a:r>
            <a:r>
              <a:rPr sz="1600" spc="5" dirty="0">
                <a:latin typeface="HGPｺﾞｼｯｸM"/>
                <a:cs typeface="HGPｺﾞｼｯｸM"/>
              </a:rPr>
              <a:t>示</a:t>
            </a:r>
            <a:r>
              <a:rPr sz="1600" spc="-5" dirty="0">
                <a:latin typeface="HGPｺﾞｼｯｸM"/>
                <a:cs typeface="HGPｺﾞｼｯｸM"/>
              </a:rPr>
              <a:t>板等 </a:t>
            </a:r>
            <a:r>
              <a:rPr sz="1600" spc="-10" dirty="0">
                <a:latin typeface="HGPｺﾞｼｯｸM"/>
                <a:cs typeface="HGPｺﾞｼｯｸM"/>
              </a:rPr>
              <a:t>を</a:t>
            </a:r>
            <a:r>
              <a:rPr sz="1600" spc="-5" dirty="0">
                <a:latin typeface="HGPｺﾞｼｯｸM"/>
                <a:cs typeface="HGPｺﾞｼｯｸM"/>
              </a:rPr>
              <a:t>整備</a:t>
            </a:r>
            <a:r>
              <a:rPr sz="1600" spc="-10" dirty="0">
                <a:latin typeface="HGPｺﾞｼｯｸM"/>
                <a:cs typeface="HGPｺﾞｼｯｸM"/>
              </a:rPr>
              <a:t>す</a:t>
            </a:r>
            <a:r>
              <a:rPr sz="1600" dirty="0">
                <a:latin typeface="HGPｺﾞｼｯｸM"/>
                <a:cs typeface="HGPｺﾞｼｯｸM"/>
              </a:rPr>
              <a:t>る</a:t>
            </a:r>
            <a:r>
              <a:rPr sz="1600" spc="-5" dirty="0">
                <a:latin typeface="HGPｺﾞｼｯｸM"/>
                <a:cs typeface="HGPｺﾞｼｯｸM"/>
              </a:rPr>
              <a:t>場合に補助。</a:t>
            </a:r>
            <a:endParaRPr sz="1600" dirty="0">
              <a:latin typeface="HGPｺﾞｼｯｸM"/>
              <a:cs typeface="HGPｺﾞｼｯｸM"/>
            </a:endParaRPr>
          </a:p>
          <a:p>
            <a:pPr marL="396240">
              <a:lnSpc>
                <a:spcPct val="100000"/>
              </a:lnSpc>
            </a:pPr>
            <a:r>
              <a:rPr sz="1600" spc="-5" dirty="0">
                <a:latin typeface="HGPｺﾞｼｯｸM"/>
                <a:cs typeface="HGPｺﾞｼｯｸM"/>
              </a:rPr>
              <a:t>〇対象経費</a:t>
            </a:r>
            <a:r>
              <a:rPr sz="1600" dirty="0">
                <a:latin typeface="HGPｺﾞｼｯｸM"/>
                <a:cs typeface="HGPｺﾞｼｯｸM"/>
              </a:rPr>
              <a:t>：</a:t>
            </a:r>
            <a:r>
              <a:rPr sz="1600" spc="-10" dirty="0">
                <a:latin typeface="HGPｺﾞｼｯｸM"/>
                <a:cs typeface="HGPｺﾞｼｯｸM"/>
              </a:rPr>
              <a:t>デ</a:t>
            </a:r>
            <a:r>
              <a:rPr sz="1600" spc="-5" dirty="0">
                <a:latin typeface="HGPｺﾞｼｯｸM"/>
                <a:cs typeface="HGPｺﾞｼｯｸM"/>
              </a:rPr>
              <a:t>ジ</a:t>
            </a:r>
            <a:r>
              <a:rPr sz="1600" spc="-10" dirty="0">
                <a:latin typeface="HGPｺﾞｼｯｸM"/>
                <a:cs typeface="HGPｺﾞｼｯｸM"/>
              </a:rPr>
              <a:t>タ</a:t>
            </a:r>
            <a:r>
              <a:rPr sz="1600" dirty="0">
                <a:latin typeface="HGPｺﾞｼｯｸM"/>
                <a:cs typeface="HGPｺﾞｼｯｸM"/>
              </a:rPr>
              <a:t>ルサ</a:t>
            </a:r>
            <a:r>
              <a:rPr sz="1600" spc="-10" dirty="0">
                <a:latin typeface="HGPｺﾞｼｯｸM"/>
                <a:cs typeface="HGPｺﾞｼｯｸM"/>
              </a:rPr>
              <a:t>イ</a:t>
            </a:r>
            <a:r>
              <a:rPr sz="1600" dirty="0">
                <a:latin typeface="HGPｺﾞｼｯｸM"/>
                <a:cs typeface="HGPｺﾞｼｯｸM"/>
              </a:rPr>
              <a:t>ネー</a:t>
            </a:r>
            <a:r>
              <a:rPr sz="1600" spc="10" dirty="0">
                <a:latin typeface="HGPｺﾞｼｯｸM"/>
                <a:cs typeface="HGPｺﾞｼｯｸM"/>
              </a:rPr>
              <a:t>ジ</a:t>
            </a:r>
            <a:r>
              <a:rPr sz="1600" spc="5" dirty="0">
                <a:latin typeface="HGPｺﾞｼｯｸM"/>
                <a:cs typeface="HGPｺﾞｼｯｸM"/>
              </a:rPr>
              <a:t>や</a:t>
            </a:r>
            <a:r>
              <a:rPr sz="1600" spc="-10" dirty="0">
                <a:latin typeface="HGPｺﾞｼｯｸM"/>
                <a:cs typeface="HGPｺﾞｼｯｸM"/>
              </a:rPr>
              <a:t>iPad</a:t>
            </a:r>
            <a:r>
              <a:rPr sz="1600" spc="5" dirty="0">
                <a:latin typeface="HGPｺﾞｼｯｸM"/>
                <a:cs typeface="HGPｺﾞｼｯｸM"/>
              </a:rPr>
              <a:t>等</a:t>
            </a:r>
            <a:r>
              <a:rPr sz="1600" spc="-5" dirty="0">
                <a:latin typeface="HGPｺﾞｼｯｸM"/>
                <a:cs typeface="HGPｺﾞｼｯｸM"/>
              </a:rPr>
              <a:t>多言</a:t>
            </a:r>
            <a:r>
              <a:rPr sz="1600" spc="5" dirty="0">
                <a:latin typeface="HGPｺﾞｼｯｸM"/>
                <a:cs typeface="HGPｺﾞｼｯｸM"/>
              </a:rPr>
              <a:t>語</a:t>
            </a:r>
            <a:r>
              <a:rPr sz="1600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看</a:t>
            </a:r>
            <a:r>
              <a:rPr sz="1600" spc="5" dirty="0">
                <a:latin typeface="HGPｺﾞｼｯｸM"/>
                <a:cs typeface="HGPｺﾞｼｯｸM"/>
              </a:rPr>
              <a:t>板</a:t>
            </a:r>
            <a:r>
              <a:rPr sz="1600" spc="-10" dirty="0">
                <a:latin typeface="HGPｺﾞｼｯｸM"/>
                <a:cs typeface="HGPｺﾞｼｯｸM"/>
              </a:rPr>
              <a:t>や</a:t>
            </a:r>
            <a:r>
              <a:rPr sz="1600" spc="5" dirty="0">
                <a:latin typeface="HGPｺﾞｼｯｸM"/>
                <a:cs typeface="HGPｺﾞｼｯｸM"/>
              </a:rPr>
              <a:t>電</a:t>
            </a:r>
            <a:r>
              <a:rPr sz="1600" spc="-5" dirty="0">
                <a:latin typeface="HGPｺﾞｼｯｸM"/>
                <a:cs typeface="HGPｺﾞｼｯｸM"/>
              </a:rPr>
              <a:t>光掲</a:t>
            </a:r>
            <a:r>
              <a:rPr sz="1600" spc="5" dirty="0">
                <a:latin typeface="HGPｺﾞｼｯｸM"/>
                <a:cs typeface="HGPｺﾞｼｯｸM"/>
              </a:rPr>
              <a:t>示</a:t>
            </a:r>
            <a:r>
              <a:rPr sz="1600" spc="-5" dirty="0">
                <a:latin typeface="HGPｺﾞｼｯｸM"/>
                <a:cs typeface="HGPｺﾞｼｯｸM"/>
              </a:rPr>
              <a:t>板等</a:t>
            </a:r>
            <a:endParaRPr sz="1600" dirty="0">
              <a:latin typeface="HGPｺﾞｼｯｸM"/>
              <a:cs typeface="HGPｺﾞｼｯｸM"/>
            </a:endParaRPr>
          </a:p>
          <a:p>
            <a:pPr marL="1880870" marR="387985" indent="-1484630">
              <a:lnSpc>
                <a:spcPct val="100000"/>
              </a:lnSpc>
            </a:pPr>
            <a:r>
              <a:rPr sz="1600" spc="-5" dirty="0">
                <a:latin typeface="HGPｺﾞｼｯｸM"/>
                <a:cs typeface="HGPｺﾞｼｯｸM"/>
              </a:rPr>
              <a:t>〇対象医療機関</a:t>
            </a:r>
            <a:r>
              <a:rPr sz="1600" dirty="0">
                <a:latin typeface="HGPｺﾞｼｯｸM"/>
                <a:cs typeface="HGPｺﾞｼｯｸM"/>
              </a:rPr>
              <a:t>：</a:t>
            </a:r>
            <a:r>
              <a:rPr sz="1600" spc="-5" dirty="0">
                <a:latin typeface="HGPｺﾞｼｯｸM"/>
                <a:cs typeface="HGPｺﾞｼｯｸM"/>
              </a:rPr>
              <a:t>新型</a:t>
            </a:r>
            <a:r>
              <a:rPr sz="1600" spc="-10" dirty="0">
                <a:latin typeface="HGPｺﾞｼｯｸM"/>
                <a:cs typeface="HGPｺﾞｼｯｸM"/>
              </a:rPr>
              <a:t>コ</a:t>
            </a:r>
            <a:r>
              <a:rPr sz="1600" spc="-15" dirty="0">
                <a:latin typeface="HGPｺﾞｼｯｸM"/>
                <a:cs typeface="HGPｺﾞｼｯｸM"/>
              </a:rPr>
              <a:t>ロ</a:t>
            </a:r>
            <a:r>
              <a:rPr sz="1600" spc="-5" dirty="0">
                <a:latin typeface="HGPｺﾞｼｯｸM"/>
                <a:cs typeface="HGPｺﾞｼｯｸM"/>
              </a:rPr>
              <a:t>ナウ</a:t>
            </a:r>
            <a:r>
              <a:rPr sz="1600" dirty="0">
                <a:latin typeface="HGPｺﾞｼｯｸM"/>
                <a:cs typeface="HGPｺﾞｼｯｸM"/>
              </a:rPr>
              <a:t>イル</a:t>
            </a:r>
            <a:r>
              <a:rPr sz="1600" spc="-10" dirty="0">
                <a:latin typeface="HGPｺﾞｼｯｸM"/>
                <a:cs typeface="HGPｺﾞｼｯｸM"/>
              </a:rPr>
              <a:t>ス</a:t>
            </a:r>
            <a:r>
              <a:rPr sz="1600" spc="-5" dirty="0">
                <a:latin typeface="HGPｺﾞｼｯｸM"/>
                <a:cs typeface="HGPｺﾞｼｯｸM"/>
              </a:rPr>
              <a:t>感</a:t>
            </a:r>
            <a:r>
              <a:rPr sz="1600" spc="5" dirty="0">
                <a:latin typeface="HGPｺﾞｼｯｸM"/>
                <a:cs typeface="HGPｺﾞｼｯｸM"/>
              </a:rPr>
              <a:t>染</a:t>
            </a:r>
            <a:r>
              <a:rPr sz="1600" spc="-5" dirty="0">
                <a:latin typeface="HGPｺﾞｼｯｸM"/>
                <a:cs typeface="HGPｺﾞｼｯｸM"/>
              </a:rPr>
              <a:t>症患</a:t>
            </a:r>
            <a:r>
              <a:rPr sz="1600" spc="5" dirty="0">
                <a:latin typeface="HGPｺﾞｼｯｸM"/>
                <a:cs typeface="HGPｺﾞｼｯｸM"/>
              </a:rPr>
              <a:t>者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5" dirty="0">
                <a:latin typeface="HGPｺﾞｼｯｸM"/>
                <a:cs typeface="HGPｺﾞｼｯｸM"/>
              </a:rPr>
              <a:t>受入</a:t>
            </a:r>
            <a:r>
              <a:rPr sz="1600" dirty="0">
                <a:latin typeface="HGPｺﾞｼｯｸM"/>
                <a:cs typeface="HGPｺﾞｼｯｸM"/>
              </a:rPr>
              <a:t>れ</a:t>
            </a:r>
            <a:r>
              <a:rPr sz="1600" spc="-10" dirty="0">
                <a:latin typeface="HGPｺﾞｼｯｸM"/>
                <a:cs typeface="HGPｺﾞｼｯｸM"/>
              </a:rPr>
              <a:t>を</a:t>
            </a:r>
            <a:r>
              <a:rPr sz="1600" spc="-5" dirty="0">
                <a:latin typeface="HGPｺﾞｼｯｸM"/>
                <a:cs typeface="HGPｺﾞｼｯｸM"/>
              </a:rPr>
              <a:t>行</a:t>
            </a:r>
            <a:r>
              <a:rPr sz="1600" dirty="0">
                <a:latin typeface="HGPｺﾞｼｯｸM"/>
                <a:cs typeface="HGPｺﾞｼｯｸM"/>
              </a:rPr>
              <a:t>う</a:t>
            </a:r>
            <a:r>
              <a:rPr sz="1600" spc="-5" dirty="0">
                <a:latin typeface="HGPｺﾞｼｯｸM"/>
                <a:cs typeface="HGPｺﾞｼｯｸM"/>
              </a:rPr>
              <a:t>医療</a:t>
            </a:r>
            <a:r>
              <a:rPr sz="1600" spc="5" dirty="0">
                <a:latin typeface="HGPｺﾞｼｯｸM"/>
                <a:cs typeface="HGPｺﾞｼｯｸM"/>
              </a:rPr>
              <a:t>機</a:t>
            </a:r>
            <a:r>
              <a:rPr sz="1600" spc="-5" dirty="0">
                <a:latin typeface="HGPｺﾞｼｯｸM"/>
                <a:cs typeface="HGPｺﾞｼｯｸM"/>
              </a:rPr>
              <a:t>関</a:t>
            </a:r>
            <a:r>
              <a:rPr sz="1600" spc="10" dirty="0">
                <a:latin typeface="HGPｺﾞｼｯｸM"/>
                <a:cs typeface="HGPｺﾞｼｯｸM"/>
              </a:rPr>
              <a:t>か</a:t>
            </a:r>
            <a:r>
              <a:rPr sz="1600" spc="-15" dirty="0">
                <a:latin typeface="HGPｺﾞｼｯｸM"/>
                <a:cs typeface="HGPｺﾞｼｯｸM"/>
              </a:rPr>
              <a:t>つ</a:t>
            </a:r>
            <a:r>
              <a:rPr sz="1600" spc="-5" dirty="0">
                <a:latin typeface="HGPｺﾞｼｯｸM"/>
                <a:cs typeface="HGPｺﾞｼｯｸM"/>
              </a:rPr>
              <a:t>外</a:t>
            </a:r>
            <a:r>
              <a:rPr sz="1600" spc="5" dirty="0">
                <a:latin typeface="HGPｺﾞｼｯｸM"/>
                <a:cs typeface="HGPｺﾞｼｯｸM"/>
              </a:rPr>
              <a:t>国</a:t>
            </a:r>
            <a:r>
              <a:rPr sz="1600" spc="-5" dirty="0">
                <a:latin typeface="HGPｺﾞｼｯｸM"/>
                <a:cs typeface="HGPｺﾞｼｯｸM"/>
              </a:rPr>
              <a:t>人患</a:t>
            </a:r>
            <a:r>
              <a:rPr sz="1600" spc="5" dirty="0">
                <a:latin typeface="HGPｺﾞｼｯｸM"/>
                <a:cs typeface="HGPｺﾞｼｯｸM"/>
              </a:rPr>
              <a:t>者</a:t>
            </a:r>
            <a:r>
              <a:rPr sz="1600" spc="-5" dirty="0">
                <a:latin typeface="HGPｺﾞｼｯｸM"/>
                <a:cs typeface="HGPｺﾞｼｯｸM"/>
              </a:rPr>
              <a:t>受</a:t>
            </a:r>
            <a:r>
              <a:rPr sz="1600" spc="5" dirty="0">
                <a:latin typeface="HGPｺﾞｼｯｸM"/>
                <a:cs typeface="HGPｺﾞｼｯｸM"/>
              </a:rPr>
              <a:t>入</a:t>
            </a:r>
            <a:r>
              <a:rPr sz="1600" spc="-5" dirty="0">
                <a:latin typeface="HGPｺﾞｼｯｸM"/>
                <a:cs typeface="HGPｺﾞｼｯｸM"/>
              </a:rPr>
              <a:t>れ 拠点</a:t>
            </a:r>
            <a:r>
              <a:rPr sz="1600" dirty="0">
                <a:latin typeface="HGPｺﾞｼｯｸM"/>
                <a:cs typeface="HGPｺﾞｼｯｸM"/>
              </a:rPr>
              <a:t>・</a:t>
            </a:r>
            <a:r>
              <a:rPr sz="1600" spc="-5" dirty="0">
                <a:latin typeface="HGPｺﾞｼｯｸM"/>
                <a:cs typeface="HGPｺﾞｼｯｸM"/>
              </a:rPr>
              <a:t>地域拠点医療機関</a:t>
            </a:r>
            <a:r>
              <a:rPr sz="1600" dirty="0">
                <a:latin typeface="HGPｺﾞｼｯｸM"/>
                <a:cs typeface="HGPｺﾞｼｯｸM"/>
              </a:rPr>
              <a:t>（</a:t>
            </a:r>
            <a:r>
              <a:rPr sz="1600" spc="-5" dirty="0">
                <a:latin typeface="HGPｺﾞｼｯｸM"/>
                <a:cs typeface="HGPｺﾞｼｯｸM"/>
              </a:rPr>
              <a:t>選出予定含</a:t>
            </a:r>
            <a:r>
              <a:rPr sz="1600" dirty="0">
                <a:latin typeface="HGPｺﾞｼｯｸM"/>
                <a:cs typeface="HGPｺﾞｼｯｸM"/>
              </a:rPr>
              <a:t>）</a:t>
            </a:r>
            <a:r>
              <a:rPr sz="1600" spc="-5" dirty="0">
                <a:latin typeface="HGPｺﾞｼｯｸM"/>
                <a:cs typeface="HGPｺﾞｼｯｸM"/>
              </a:rPr>
              <a:t>で</a:t>
            </a:r>
            <a:r>
              <a:rPr sz="1600" spc="-10" dirty="0">
                <a:latin typeface="HGPｺﾞｼｯｸM"/>
                <a:cs typeface="HGPｺﾞｼｯｸM"/>
              </a:rPr>
              <a:t>あ</a:t>
            </a:r>
            <a:r>
              <a:rPr sz="1600" dirty="0">
                <a:latin typeface="HGPｺﾞｼｯｸM"/>
                <a:cs typeface="HGPｺﾞｼｯｸM"/>
              </a:rPr>
              <a:t>る</a:t>
            </a:r>
            <a:r>
              <a:rPr sz="1600" spc="5" dirty="0">
                <a:latin typeface="HGPｺﾞｼｯｸM"/>
                <a:cs typeface="HGPｺﾞｼｯｸM"/>
              </a:rPr>
              <a:t>医</a:t>
            </a:r>
            <a:r>
              <a:rPr sz="1600" spc="-5" dirty="0">
                <a:latin typeface="HGPｺﾞｼｯｸM"/>
                <a:cs typeface="HGPｺﾞｼｯｸM"/>
              </a:rPr>
              <a:t>療機関</a:t>
            </a:r>
            <a:endParaRPr sz="1600" dirty="0">
              <a:latin typeface="HGPｺﾞｼｯｸM"/>
              <a:cs typeface="HGPｺﾞｼｯｸM"/>
            </a:endParaRPr>
          </a:p>
          <a:p>
            <a:pPr marL="1339215" marR="3752215" indent="-943610">
              <a:lnSpc>
                <a:spcPct val="100000"/>
              </a:lnSpc>
              <a:tabLst>
                <a:tab pos="3034030" algn="l"/>
                <a:tab pos="3273425" algn="l"/>
              </a:tabLst>
            </a:pPr>
            <a:r>
              <a:rPr sz="1600" spc="-5" dirty="0">
                <a:latin typeface="HGPｺﾞｼｯｸM"/>
                <a:cs typeface="HGPｺﾞｼｯｸM"/>
              </a:rPr>
              <a:t>〇上限額</a:t>
            </a:r>
            <a:r>
              <a:rPr sz="1600" dirty="0">
                <a:latin typeface="HGPｺﾞｼｯｸM"/>
                <a:cs typeface="HGPｺﾞｼｯｸM"/>
              </a:rPr>
              <a:t>：</a:t>
            </a:r>
            <a:r>
              <a:rPr sz="1600" spc="-5" dirty="0">
                <a:latin typeface="HGPｺﾞｼｯｸM"/>
                <a:cs typeface="HGPｺﾞｼｯｸM"/>
              </a:rPr>
              <a:t>感染症指定医療機関</a:t>
            </a:r>
            <a:r>
              <a:rPr sz="1600" dirty="0">
                <a:latin typeface="HGPｺﾞｼｯｸM"/>
                <a:cs typeface="HGPｺﾞｼｯｸM"/>
              </a:rPr>
              <a:t>	</a:t>
            </a:r>
            <a:r>
              <a:rPr sz="1600" spc="-10" dirty="0">
                <a:latin typeface="HGPｺﾞｼｯｸM"/>
                <a:cs typeface="HGPｺﾞｼｯｸM"/>
              </a:rPr>
              <a:t>1</a:t>
            </a:r>
            <a:r>
              <a:rPr sz="1600" spc="-5" dirty="0">
                <a:latin typeface="HGPｺﾞｼｯｸM"/>
                <a:cs typeface="HGPｺﾞｼｯｸM"/>
              </a:rPr>
              <a:t>,</a:t>
            </a:r>
            <a:r>
              <a:rPr sz="1600" spc="-10" dirty="0">
                <a:latin typeface="HGPｺﾞｼｯｸM"/>
                <a:cs typeface="HGPｺﾞｼｯｸM"/>
              </a:rPr>
              <a:t>512</a:t>
            </a:r>
            <a:r>
              <a:rPr sz="1600" spc="-5" dirty="0">
                <a:latin typeface="HGPｺﾞｼｯｸM"/>
                <a:cs typeface="HGPｺﾞｼｯｸM"/>
              </a:rPr>
              <a:t>千</a:t>
            </a:r>
            <a:r>
              <a:rPr sz="1600" spc="5" dirty="0">
                <a:latin typeface="HGPｺﾞｼｯｸM"/>
                <a:cs typeface="HGPｺﾞｼｯｸM"/>
              </a:rPr>
              <a:t>円</a:t>
            </a:r>
            <a:r>
              <a:rPr sz="1600" dirty="0">
                <a:latin typeface="HGPｺﾞｼｯｸM"/>
                <a:cs typeface="HGPｺﾞｼｯｸM"/>
              </a:rPr>
              <a:t>/1</a:t>
            </a:r>
            <a:r>
              <a:rPr sz="1600" spc="-5" dirty="0">
                <a:latin typeface="HGPｺﾞｼｯｸM"/>
                <a:cs typeface="HGPｺﾞｼｯｸM"/>
              </a:rPr>
              <a:t>医</a:t>
            </a:r>
            <a:r>
              <a:rPr sz="1600" spc="5" dirty="0">
                <a:latin typeface="HGPｺﾞｼｯｸM"/>
                <a:cs typeface="HGPｺﾞｼｯｸM"/>
              </a:rPr>
              <a:t>療</a:t>
            </a:r>
            <a:r>
              <a:rPr sz="1600" spc="-5" dirty="0">
                <a:latin typeface="HGPｺﾞｼｯｸM"/>
                <a:cs typeface="HGPｺﾞｼｯｸM"/>
              </a:rPr>
              <a:t>機関 </a:t>
            </a:r>
            <a:r>
              <a:rPr sz="1600" spc="-10" dirty="0">
                <a:latin typeface="HGPｺﾞｼｯｸM"/>
                <a:cs typeface="HGPｺﾞｼｯｸM"/>
              </a:rPr>
              <a:t>そ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他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医療機関	</a:t>
            </a:r>
            <a:r>
              <a:rPr sz="1600" spc="-10" dirty="0">
                <a:latin typeface="HGPｺﾞｼｯｸM"/>
                <a:cs typeface="HGPｺﾞｼｯｸM"/>
              </a:rPr>
              <a:t>1,083</a:t>
            </a:r>
            <a:r>
              <a:rPr sz="1600" spc="-5" dirty="0">
                <a:latin typeface="HGPｺﾞｼｯｸM"/>
                <a:cs typeface="HGPｺﾞｼｯｸM"/>
              </a:rPr>
              <a:t>千</a:t>
            </a:r>
            <a:r>
              <a:rPr sz="1600" spc="5" dirty="0">
                <a:latin typeface="HGPｺﾞｼｯｸM"/>
                <a:cs typeface="HGPｺﾞｼｯｸM"/>
              </a:rPr>
              <a:t>円</a:t>
            </a:r>
            <a:r>
              <a:rPr sz="1600" dirty="0">
                <a:latin typeface="HGPｺﾞｼｯｸM"/>
                <a:cs typeface="HGPｺﾞｼｯｸM"/>
              </a:rPr>
              <a:t>/1</a:t>
            </a:r>
            <a:r>
              <a:rPr sz="1600" spc="-5" dirty="0" smtClean="0">
                <a:latin typeface="HGPｺﾞｼｯｸM"/>
                <a:cs typeface="HGPｺﾞｼｯｸM"/>
              </a:rPr>
              <a:t>医療</a:t>
            </a:r>
            <a:r>
              <a:rPr sz="1600" spc="5" dirty="0" smtClean="0">
                <a:latin typeface="HGPｺﾞｼｯｸM"/>
                <a:cs typeface="HGPｺﾞｼｯｸM"/>
              </a:rPr>
              <a:t>機</a:t>
            </a:r>
            <a:r>
              <a:rPr sz="1600" spc="-5" dirty="0" smtClean="0">
                <a:latin typeface="HGPｺﾞｼｯｸM"/>
                <a:cs typeface="HGPｺﾞｼｯｸM"/>
              </a:rPr>
              <a:t>関</a:t>
            </a:r>
            <a:endParaRPr sz="1600" dirty="0" smtClean="0">
              <a:latin typeface="HGPｺﾞｼｯｸM"/>
              <a:cs typeface="HGPｺﾞｼｯｸ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150" dirty="0" smtClean="0">
              <a:latin typeface="HGPｺﾞｼｯｸM"/>
              <a:cs typeface="HGPｺﾞｼｯｸ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150" dirty="0">
              <a:latin typeface="HGPｺﾞｼｯｸM"/>
              <a:cs typeface="HGPｺﾞｼｯｸ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HGPｺﾞｼｯｸM"/>
              <a:cs typeface="HGPｺﾞｼｯｸM"/>
            </a:endParaRPr>
          </a:p>
          <a:p>
            <a:pPr marL="28130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HGPｺﾞｼｯｸM"/>
                <a:cs typeface="HGPｺﾞｼｯｸM"/>
              </a:rPr>
              <a:t>【</a:t>
            </a:r>
            <a:r>
              <a:rPr sz="1600" spc="-5" dirty="0">
                <a:latin typeface="HGPｺﾞｼｯｸM"/>
                <a:cs typeface="HGPｺﾞｼｯｸM"/>
              </a:rPr>
              <a:t>体制確保事業】</a:t>
            </a:r>
            <a:endParaRPr sz="1600" dirty="0">
              <a:latin typeface="HGPｺﾞｼｯｸM"/>
              <a:cs typeface="HGPｺﾞｼｯｸM"/>
            </a:endParaRPr>
          </a:p>
          <a:p>
            <a:pPr marL="281305" marR="493395" indent="135255" algn="just">
              <a:lnSpc>
                <a:spcPct val="100000"/>
              </a:lnSpc>
            </a:pPr>
            <a:r>
              <a:rPr sz="1600" spc="-5" dirty="0">
                <a:latin typeface="HGPｺﾞｼｯｸM"/>
                <a:cs typeface="HGPｺﾞｼｯｸM"/>
              </a:rPr>
              <a:t>外国人患者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受入</a:t>
            </a:r>
            <a:r>
              <a:rPr sz="1600" spc="-15" dirty="0">
                <a:latin typeface="HGPｺﾞｼｯｸM"/>
                <a:cs typeface="HGPｺﾞｼｯｸM"/>
              </a:rPr>
              <a:t>れ</a:t>
            </a:r>
            <a:r>
              <a:rPr sz="1600" spc="-5" dirty="0">
                <a:latin typeface="HGPｺﾞｼｯｸM"/>
                <a:cs typeface="HGPｺﾞｼｯｸM"/>
              </a:rPr>
              <a:t>に</a:t>
            </a:r>
            <a:r>
              <a:rPr sz="1600" dirty="0">
                <a:latin typeface="HGPｺﾞｼｯｸM"/>
                <a:cs typeface="HGPｺﾞｼｯｸM"/>
              </a:rPr>
              <a:t>あた</a:t>
            </a:r>
            <a:r>
              <a:rPr sz="1600" spc="-10" dirty="0">
                <a:latin typeface="HGPｺﾞｼｯｸM"/>
                <a:cs typeface="HGPｺﾞｼｯｸM"/>
              </a:rPr>
              <a:t>り</a:t>
            </a:r>
            <a:r>
              <a:rPr sz="1600" spc="5" dirty="0">
                <a:latin typeface="HGPｺﾞｼｯｸM"/>
                <a:cs typeface="HGPｺﾞｼｯｸM"/>
              </a:rPr>
              <a:t>必要</a:t>
            </a:r>
            <a:r>
              <a:rPr sz="1600" spc="-10" dirty="0">
                <a:latin typeface="HGPｺﾞｼｯｸM"/>
                <a:cs typeface="HGPｺﾞｼｯｸM"/>
              </a:rPr>
              <a:t>な</a:t>
            </a:r>
            <a:r>
              <a:rPr sz="1600" dirty="0">
                <a:latin typeface="HGPｺﾞｼｯｸM"/>
                <a:cs typeface="HGPｺﾞｼｯｸM"/>
              </a:rPr>
              <a:t>、</a:t>
            </a:r>
            <a:r>
              <a:rPr sz="1600" spc="-5" dirty="0">
                <a:latin typeface="HGPｺﾞｼｯｸM"/>
                <a:cs typeface="HGPｺﾞｼｯｸM"/>
              </a:rPr>
              <a:t>外国</a:t>
            </a:r>
            <a:r>
              <a:rPr sz="1600" spc="5" dirty="0">
                <a:latin typeface="HGPｺﾞｼｯｸM"/>
                <a:cs typeface="HGPｺﾞｼｯｸM"/>
              </a:rPr>
              <a:t>人</a:t>
            </a:r>
            <a:r>
              <a:rPr sz="1600" spc="-5" dirty="0">
                <a:latin typeface="HGPｺﾞｼｯｸM"/>
                <a:cs typeface="HGPｺﾞｼｯｸM"/>
              </a:rPr>
              <a:t>特</a:t>
            </a:r>
            <a:r>
              <a:rPr sz="1600" spc="5" dirty="0">
                <a:latin typeface="HGPｺﾞｼｯｸM"/>
                <a:cs typeface="HGPｺﾞｼｯｸM"/>
              </a:rPr>
              <a:t>有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課</a:t>
            </a:r>
            <a:r>
              <a:rPr sz="1600" spc="5" dirty="0">
                <a:latin typeface="HGPｺﾞｼｯｸM"/>
                <a:cs typeface="HGPｺﾞｼｯｸM"/>
              </a:rPr>
              <a:t>題</a:t>
            </a:r>
            <a:r>
              <a:rPr sz="1600" spc="-5" dirty="0">
                <a:latin typeface="HGPｺﾞｼｯｸM"/>
                <a:cs typeface="HGPｺﾞｼｯｸM"/>
              </a:rPr>
              <a:t>に</a:t>
            </a:r>
            <a:r>
              <a:rPr sz="1600" spc="5" dirty="0">
                <a:latin typeface="HGPｺﾞｼｯｸM"/>
                <a:cs typeface="HGPｺﾞｼｯｸM"/>
              </a:rPr>
              <a:t>対</a:t>
            </a:r>
            <a:r>
              <a:rPr sz="1600" spc="-5" dirty="0">
                <a:latin typeface="HGPｺﾞｼｯｸM"/>
                <a:cs typeface="HGPｺﾞｼｯｸM"/>
              </a:rPr>
              <a:t>応</a:t>
            </a:r>
            <a:r>
              <a:rPr sz="1600" spc="5" dirty="0">
                <a:latin typeface="HGPｺﾞｼｯｸM"/>
                <a:cs typeface="HGPｺﾞｼｯｸM"/>
              </a:rPr>
              <a:t>し</a:t>
            </a:r>
            <a:r>
              <a:rPr sz="1600" spc="-10" dirty="0">
                <a:latin typeface="HGPｺﾞｼｯｸM"/>
                <a:cs typeface="HGPｺﾞｼｯｸM"/>
              </a:rPr>
              <a:t>た</a:t>
            </a:r>
            <a:r>
              <a:rPr sz="1600" spc="5" dirty="0">
                <a:latin typeface="HGPｺﾞｼｯｸM"/>
                <a:cs typeface="HGPｺﾞｼｯｸM"/>
              </a:rPr>
              <a:t>入</a:t>
            </a:r>
            <a:r>
              <a:rPr sz="1600" spc="-5" dirty="0">
                <a:latin typeface="HGPｺﾞｼｯｸM"/>
                <a:cs typeface="HGPｺﾞｼｯｸM"/>
              </a:rPr>
              <a:t>院治療</a:t>
            </a:r>
            <a:r>
              <a:rPr sz="1600" spc="10" dirty="0">
                <a:latin typeface="HGPｺﾞｼｯｸM"/>
                <a:cs typeface="HGPｺﾞｼｯｸM"/>
              </a:rPr>
              <a:t>が</a:t>
            </a:r>
            <a:r>
              <a:rPr sz="1600" spc="-5" dirty="0">
                <a:latin typeface="HGPｺﾞｼｯｸM"/>
                <a:cs typeface="HGPｺﾞｼｯｸM"/>
              </a:rPr>
              <a:t>可</a:t>
            </a:r>
            <a:r>
              <a:rPr sz="1600" spc="5" dirty="0">
                <a:latin typeface="HGPｺﾞｼｯｸM"/>
                <a:cs typeface="HGPｺﾞｼｯｸM"/>
              </a:rPr>
              <a:t>能</a:t>
            </a:r>
            <a:r>
              <a:rPr sz="1600" spc="-10" dirty="0">
                <a:latin typeface="HGPｺﾞｼｯｸM"/>
                <a:cs typeface="HGPｺﾞｼｯｸM"/>
              </a:rPr>
              <a:t>な</a:t>
            </a:r>
            <a:r>
              <a:rPr sz="1600" spc="-5" dirty="0">
                <a:latin typeface="HGPｺﾞｼｯｸM"/>
                <a:cs typeface="HGPｺﾞｼｯｸM"/>
              </a:rPr>
              <a:t>体</a:t>
            </a:r>
            <a:r>
              <a:rPr sz="1600" spc="5" dirty="0">
                <a:latin typeface="HGPｺﾞｼｯｸM"/>
                <a:cs typeface="HGPｺﾞｼｯｸM"/>
              </a:rPr>
              <a:t>制</a:t>
            </a:r>
            <a:r>
              <a:rPr sz="1600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整 備</a:t>
            </a:r>
            <a:r>
              <a:rPr sz="1600" spc="-10" dirty="0">
                <a:latin typeface="HGPｺﾞｼｯｸM"/>
                <a:cs typeface="HGPｺﾞｼｯｸM"/>
              </a:rPr>
              <a:t>、</a:t>
            </a:r>
            <a:r>
              <a:rPr sz="1600" spc="-5" dirty="0">
                <a:latin typeface="HGPｺﾞｼｯｸM"/>
                <a:cs typeface="HGPｺﾞｼｯｸM"/>
              </a:rPr>
              <a:t>感染拡大防止対策</a:t>
            </a:r>
            <a:r>
              <a:rPr sz="1600" spc="-10" dirty="0">
                <a:latin typeface="HGPｺﾞｼｯｸM"/>
                <a:cs typeface="HGPｺﾞｼｯｸM"/>
              </a:rPr>
              <a:t>や</a:t>
            </a:r>
            <a:r>
              <a:rPr sz="1600" spc="-5" dirty="0">
                <a:latin typeface="HGPｺﾞｼｯｸM"/>
                <a:cs typeface="HGPｺﾞｼｯｸM"/>
              </a:rPr>
              <a:t>診</a:t>
            </a:r>
            <a:r>
              <a:rPr sz="1600" spc="5" dirty="0">
                <a:latin typeface="HGPｺﾞｼｯｸM"/>
                <a:cs typeface="HGPｺﾞｼｯｸM"/>
              </a:rPr>
              <a:t>療</a:t>
            </a:r>
            <a:r>
              <a:rPr sz="1600" spc="-5" dirty="0">
                <a:latin typeface="HGPｺﾞｼｯｸM"/>
                <a:cs typeface="HGPｺﾞｼｯｸM"/>
              </a:rPr>
              <a:t>体制</a:t>
            </a:r>
            <a:r>
              <a:rPr sz="1600" spc="5" dirty="0">
                <a:latin typeface="HGPｺﾞｼｯｸM"/>
                <a:cs typeface="HGPｺﾞｼｯｸM"/>
              </a:rPr>
              <a:t>確</a:t>
            </a:r>
            <a:r>
              <a:rPr sz="1600" spc="-5" dirty="0">
                <a:latin typeface="HGPｺﾞｼｯｸM"/>
                <a:cs typeface="HGPｺﾞｼｯｸM"/>
              </a:rPr>
              <a:t>保等</a:t>
            </a:r>
            <a:r>
              <a:rPr sz="1600" spc="10" dirty="0">
                <a:latin typeface="HGPｺﾞｼｯｸM"/>
                <a:cs typeface="HGPｺﾞｼｯｸM"/>
              </a:rPr>
              <a:t>に</a:t>
            </a:r>
            <a:r>
              <a:rPr sz="1600" spc="5" dirty="0">
                <a:latin typeface="HGPｺﾞｼｯｸM"/>
                <a:cs typeface="HGPｺﾞｼｯｸM"/>
              </a:rPr>
              <a:t>要</a:t>
            </a:r>
            <a:r>
              <a:rPr sz="1600" spc="-10" dirty="0">
                <a:latin typeface="HGPｺﾞｼｯｸM"/>
                <a:cs typeface="HGPｺﾞｼｯｸM"/>
              </a:rPr>
              <a:t>す</a:t>
            </a:r>
            <a:r>
              <a:rPr sz="1600" spc="10" dirty="0">
                <a:latin typeface="HGPｺﾞｼｯｸM"/>
                <a:cs typeface="HGPｺﾞｼｯｸM"/>
              </a:rPr>
              <a:t>る</a:t>
            </a:r>
            <a:r>
              <a:rPr sz="1600" spc="-5" dirty="0">
                <a:latin typeface="HGPｺﾞｼｯｸM"/>
                <a:cs typeface="HGPｺﾞｼｯｸM"/>
              </a:rPr>
              <a:t>経費</a:t>
            </a:r>
            <a:r>
              <a:rPr sz="1600" dirty="0">
                <a:latin typeface="HGPｺﾞｼｯｸM"/>
                <a:cs typeface="HGPｺﾞｼｯｸM"/>
              </a:rPr>
              <a:t>（</a:t>
            </a:r>
            <a:r>
              <a:rPr sz="1600" spc="-5" dirty="0">
                <a:latin typeface="HGPｺﾞｼｯｸM"/>
                <a:cs typeface="HGPｺﾞｼｯｸM"/>
              </a:rPr>
              <a:t>従前</a:t>
            </a:r>
            <a:r>
              <a:rPr sz="1600" spc="5" dirty="0">
                <a:latin typeface="HGPｺﾞｼｯｸM"/>
                <a:cs typeface="HGPｺﾞｼｯｸM"/>
              </a:rPr>
              <a:t>から</a:t>
            </a:r>
            <a:r>
              <a:rPr sz="1600" spc="-5" dirty="0">
                <a:latin typeface="HGPｺﾞｼｯｸM"/>
                <a:cs typeface="HGPｺﾞｼｯｸM"/>
              </a:rPr>
              <a:t>勤</a:t>
            </a:r>
            <a:r>
              <a:rPr sz="1600" spc="5" dirty="0">
                <a:latin typeface="HGPｺﾞｼｯｸM"/>
                <a:cs typeface="HGPｺﾞｼｯｸM"/>
              </a:rPr>
              <a:t>務</a:t>
            </a:r>
            <a:r>
              <a:rPr sz="1600" spc="-5" dirty="0">
                <a:latin typeface="HGPｺﾞｼｯｸM"/>
                <a:cs typeface="HGPｺﾞｼｯｸM"/>
              </a:rPr>
              <a:t>し</a:t>
            </a:r>
            <a:r>
              <a:rPr sz="1600" spc="5" dirty="0">
                <a:latin typeface="HGPｺﾞｼｯｸM"/>
                <a:cs typeface="HGPｺﾞｼｯｸM"/>
              </a:rPr>
              <a:t>て</a:t>
            </a:r>
            <a:r>
              <a:rPr sz="1600" spc="-10" dirty="0">
                <a:latin typeface="HGPｺﾞｼｯｸM"/>
                <a:cs typeface="HGPｺﾞｼｯｸM"/>
              </a:rPr>
              <a:t>い</a:t>
            </a:r>
            <a:r>
              <a:rPr sz="1600" spc="10" dirty="0">
                <a:latin typeface="HGPｺﾞｼｯｸM"/>
                <a:cs typeface="HGPｺﾞｼｯｸM"/>
              </a:rPr>
              <a:t>る</a:t>
            </a:r>
            <a:r>
              <a:rPr sz="1600" spc="-5" dirty="0">
                <a:latin typeface="HGPｺﾞｼｯｸM"/>
                <a:cs typeface="HGPｺﾞｼｯｸM"/>
              </a:rPr>
              <a:t>者</a:t>
            </a:r>
            <a:r>
              <a:rPr sz="1600" spc="5" dirty="0">
                <a:latin typeface="HGPｺﾞｼｯｸM"/>
                <a:cs typeface="HGPｺﾞｼｯｸM"/>
              </a:rPr>
              <a:t>及</a:t>
            </a:r>
            <a:r>
              <a:rPr sz="1600" spc="-5" dirty="0">
                <a:latin typeface="HGPｺﾞｼｯｸM"/>
                <a:cs typeface="HGPｺﾞｼｯｸM"/>
              </a:rPr>
              <a:t>び通</a:t>
            </a:r>
            <a:r>
              <a:rPr sz="1600" spc="5" dirty="0">
                <a:latin typeface="HGPｺﾞｼｯｸM"/>
                <a:cs typeface="HGPｺﾞｼｯｸM"/>
              </a:rPr>
              <a:t>常</a:t>
            </a:r>
            <a:r>
              <a:rPr sz="1600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医療 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提供</a:t>
            </a:r>
            <a:r>
              <a:rPr sz="1600" spc="-10" dirty="0">
                <a:latin typeface="HGPｺﾞｼｯｸM"/>
                <a:cs typeface="HGPｺﾞｼｯｸM"/>
              </a:rPr>
              <a:t>を</a:t>
            </a:r>
            <a:r>
              <a:rPr sz="1600" spc="-5" dirty="0">
                <a:latin typeface="HGPｺﾞｼｯｸM"/>
                <a:cs typeface="HGPｺﾞｼｯｸM"/>
              </a:rPr>
              <a:t>行</a:t>
            </a:r>
            <a:r>
              <a:rPr sz="1600" spc="-10" dirty="0">
                <a:latin typeface="HGPｺﾞｼｯｸM"/>
                <a:cs typeface="HGPｺﾞｼｯｸM"/>
              </a:rPr>
              <a:t>う</a:t>
            </a:r>
            <a:r>
              <a:rPr sz="1600" spc="-5" dirty="0">
                <a:latin typeface="HGPｺﾞｼｯｸM"/>
                <a:cs typeface="HGPｺﾞｼｯｸM"/>
              </a:rPr>
              <a:t>者に係</a:t>
            </a:r>
            <a:r>
              <a:rPr sz="1600" dirty="0">
                <a:latin typeface="HGPｺﾞｼｯｸM"/>
                <a:cs typeface="HGPｺﾞｼｯｸM"/>
              </a:rPr>
              <a:t>る</a:t>
            </a:r>
            <a:r>
              <a:rPr sz="1600" spc="-5" dirty="0">
                <a:latin typeface="HGPｺﾞｼｯｸM"/>
                <a:cs typeface="HGPｺﾞｼｯｸM"/>
              </a:rPr>
              <a:t>人件</a:t>
            </a:r>
            <a:r>
              <a:rPr sz="1600" spc="5" dirty="0">
                <a:latin typeface="HGPｺﾞｼｯｸM"/>
                <a:cs typeface="HGPｺﾞｼｯｸM"/>
              </a:rPr>
              <a:t>費は</a:t>
            </a:r>
            <a:r>
              <a:rPr sz="1600" spc="-5" dirty="0">
                <a:latin typeface="HGPｺﾞｼｯｸM"/>
                <a:cs typeface="HGPｺﾞｼｯｸM"/>
              </a:rPr>
              <a:t>除</a:t>
            </a:r>
            <a:r>
              <a:rPr sz="1600" spc="5" dirty="0">
                <a:latin typeface="HGPｺﾞｼｯｸM"/>
                <a:cs typeface="HGPｺﾞｼｯｸM"/>
              </a:rPr>
              <a:t>く</a:t>
            </a:r>
            <a:r>
              <a:rPr sz="1600" spc="-10" dirty="0">
                <a:latin typeface="HGPｺﾞｼｯｸM"/>
                <a:cs typeface="HGPｺﾞｼｯｸM"/>
              </a:rPr>
              <a:t>。</a:t>
            </a:r>
            <a:r>
              <a:rPr sz="1600" dirty="0">
                <a:latin typeface="HGPｺﾞｼｯｸM"/>
                <a:cs typeface="HGPｺﾞｼｯｸM"/>
              </a:rPr>
              <a:t>）</a:t>
            </a:r>
            <a:r>
              <a:rPr sz="1600" spc="-10" dirty="0">
                <a:latin typeface="HGPｺﾞｼｯｸM"/>
                <a:cs typeface="HGPｺﾞｼｯｸM"/>
              </a:rPr>
              <a:t>を</a:t>
            </a:r>
            <a:r>
              <a:rPr sz="1600" spc="5" dirty="0">
                <a:latin typeface="HGPｺﾞｼｯｸM"/>
                <a:cs typeface="HGPｺﾞｼｯｸM"/>
              </a:rPr>
              <a:t>補</a:t>
            </a:r>
            <a:r>
              <a:rPr sz="1600" spc="-5" dirty="0">
                <a:latin typeface="HGPｺﾞｼｯｸM"/>
                <a:cs typeface="HGPｺﾞｼｯｸM"/>
              </a:rPr>
              <a:t>助。</a:t>
            </a:r>
            <a:endParaRPr sz="1600" dirty="0">
              <a:latin typeface="HGPｺﾞｼｯｸM"/>
              <a:cs typeface="HGPｺﾞｼｯｸM"/>
            </a:endParaRPr>
          </a:p>
          <a:p>
            <a:pPr marL="1496060" marR="804545" indent="-1079500">
              <a:lnSpc>
                <a:spcPct val="100000"/>
              </a:lnSpc>
            </a:pPr>
            <a:r>
              <a:rPr sz="1600" spc="-5" dirty="0">
                <a:latin typeface="HGPｺﾞｼｯｸM"/>
                <a:cs typeface="HGPｺﾞｼｯｸM"/>
              </a:rPr>
              <a:t>〇対象経費</a:t>
            </a:r>
            <a:r>
              <a:rPr sz="1600" dirty="0">
                <a:latin typeface="HGPｺﾞｼｯｸM"/>
                <a:cs typeface="HGPｺﾞｼｯｸM"/>
              </a:rPr>
              <a:t>：</a:t>
            </a:r>
            <a:r>
              <a:rPr sz="1600" spc="-5" dirty="0">
                <a:latin typeface="HGPｺﾞｼｯｸM"/>
                <a:cs typeface="HGPｺﾞｼｯｸM"/>
              </a:rPr>
              <a:t>医療通訳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で</a:t>
            </a:r>
            <a:r>
              <a:rPr sz="1600" spc="-10" dirty="0">
                <a:latin typeface="HGPｺﾞｼｯｸM"/>
                <a:cs typeface="HGPｺﾞｼｯｸM"/>
              </a:rPr>
              <a:t>き</a:t>
            </a:r>
            <a:r>
              <a:rPr sz="1600" dirty="0">
                <a:latin typeface="HGPｺﾞｼｯｸM"/>
                <a:cs typeface="HGPｺﾞｼｯｸM"/>
              </a:rPr>
              <a:t>る</a:t>
            </a:r>
            <a:r>
              <a:rPr sz="1600" spc="-5" dirty="0">
                <a:latin typeface="HGPｺﾞｼｯｸM"/>
                <a:cs typeface="HGPｺﾞｼｯｸM"/>
              </a:rPr>
              <a:t>職員</a:t>
            </a:r>
            <a:r>
              <a:rPr sz="1600" spc="5" dirty="0">
                <a:latin typeface="HGPｺﾞｼｯｸM"/>
                <a:cs typeface="HGPｺﾞｼｯｸM"/>
              </a:rPr>
              <a:t>等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5" dirty="0">
                <a:latin typeface="HGPｺﾞｼｯｸM"/>
                <a:cs typeface="HGPｺﾞｼｯｸM"/>
              </a:rPr>
              <a:t>配</a:t>
            </a:r>
            <a:r>
              <a:rPr sz="1600" spc="-5" dirty="0">
                <a:latin typeface="HGPｺﾞｼｯｸM"/>
                <a:cs typeface="HGPｺﾞｼｯｸM"/>
              </a:rPr>
              <a:t>置</a:t>
            </a:r>
            <a:r>
              <a:rPr sz="1600" dirty="0">
                <a:latin typeface="HGPｺﾞｼｯｸM"/>
                <a:cs typeface="HGPｺﾞｼｯｸM"/>
              </a:rPr>
              <a:t>、</a:t>
            </a:r>
            <a:r>
              <a:rPr sz="1600" spc="-5" dirty="0">
                <a:latin typeface="HGPｺﾞｼｯｸM"/>
                <a:cs typeface="HGPｺﾞｼｯｸM"/>
              </a:rPr>
              <a:t>外国</a:t>
            </a:r>
            <a:r>
              <a:rPr sz="1600" spc="5" dirty="0">
                <a:latin typeface="HGPｺﾞｼｯｸM"/>
                <a:cs typeface="HGPｺﾞｼｯｸM"/>
              </a:rPr>
              <a:t>人</a:t>
            </a:r>
            <a:r>
              <a:rPr sz="1600" spc="-5" dirty="0">
                <a:latin typeface="HGPｺﾞｼｯｸM"/>
                <a:cs typeface="HGPｺﾞｼｯｸM"/>
              </a:rPr>
              <a:t>患</a:t>
            </a:r>
            <a:r>
              <a:rPr sz="1600" spc="5" dirty="0">
                <a:latin typeface="HGPｺﾞｼｯｸM"/>
                <a:cs typeface="HGPｺﾞｼｯｸM"/>
              </a:rPr>
              <a:t>者</a:t>
            </a:r>
            <a:r>
              <a:rPr sz="1600" spc="-15" dirty="0">
                <a:latin typeface="HGPｺﾞｼｯｸM"/>
                <a:cs typeface="HGPｺﾞｼｯｸM"/>
              </a:rPr>
              <a:t>と</a:t>
            </a:r>
            <a:r>
              <a:rPr sz="1600" dirty="0">
                <a:latin typeface="HGPｺﾞｼｯｸM"/>
                <a:cs typeface="HGPｺﾞｼｯｸM"/>
              </a:rPr>
              <a:t>のやりとり</a:t>
            </a:r>
            <a:r>
              <a:rPr sz="1600" spc="-5" dirty="0">
                <a:latin typeface="HGPｺﾞｼｯｸM"/>
                <a:cs typeface="HGPｺﾞｼｯｸM"/>
              </a:rPr>
              <a:t>に</a:t>
            </a:r>
            <a:r>
              <a:rPr sz="1600" spc="5" dirty="0">
                <a:latin typeface="HGPｺﾞｼｯｸM"/>
                <a:cs typeface="HGPｺﾞｼｯｸM"/>
              </a:rPr>
              <a:t>用</a:t>
            </a:r>
            <a:r>
              <a:rPr sz="1600" spc="-10" dirty="0">
                <a:latin typeface="HGPｺﾞｼｯｸM"/>
                <a:cs typeface="HGPｺﾞｼｯｸM"/>
              </a:rPr>
              <a:t>い</a:t>
            </a:r>
            <a:r>
              <a:rPr sz="1600" spc="10" dirty="0">
                <a:latin typeface="HGPｺﾞｼｯｸM"/>
                <a:cs typeface="HGPｺﾞｼｯｸM"/>
              </a:rPr>
              <a:t>る</a:t>
            </a:r>
            <a:r>
              <a:rPr sz="1600" spc="-5" dirty="0">
                <a:latin typeface="HGPｺﾞｼｯｸM"/>
                <a:cs typeface="HGPｺﾞｼｯｸM"/>
              </a:rPr>
              <a:t>資</a:t>
            </a:r>
            <a:r>
              <a:rPr sz="1600" spc="5" dirty="0">
                <a:latin typeface="HGPｺﾞｼｯｸM"/>
                <a:cs typeface="HGPｺﾞｼｯｸM"/>
              </a:rPr>
              <a:t>料</a:t>
            </a:r>
            <a:r>
              <a:rPr sz="1600" spc="-15" dirty="0">
                <a:latin typeface="HGPｺﾞｼｯｸM"/>
                <a:cs typeface="HGPｺﾞｼｯｸM"/>
              </a:rPr>
              <a:t>の</a:t>
            </a:r>
            <a:r>
              <a:rPr sz="1600" spc="-5" dirty="0">
                <a:latin typeface="HGPｺﾞｼｯｸM"/>
                <a:cs typeface="HGPｺﾞｼｯｸM"/>
              </a:rPr>
              <a:t>多</a:t>
            </a:r>
            <a:r>
              <a:rPr sz="1600" spc="5" dirty="0">
                <a:latin typeface="HGPｺﾞｼｯｸM"/>
                <a:cs typeface="HGPｺﾞｼｯｸM"/>
              </a:rPr>
              <a:t>言</a:t>
            </a:r>
            <a:r>
              <a:rPr sz="1600" spc="-5" dirty="0">
                <a:latin typeface="HGPｺﾞｼｯｸM"/>
                <a:cs typeface="HGPｺﾞｼｯｸM"/>
              </a:rPr>
              <a:t>語 作成等</a:t>
            </a:r>
            <a:endParaRPr sz="1600" dirty="0">
              <a:latin typeface="HGPｺﾞｼｯｸM"/>
              <a:cs typeface="HGPｺﾞｼｯｸM"/>
            </a:endParaRPr>
          </a:p>
          <a:p>
            <a:pPr marL="1901825" marR="549275" indent="-1484630">
              <a:lnSpc>
                <a:spcPct val="100000"/>
              </a:lnSpc>
            </a:pPr>
            <a:r>
              <a:rPr sz="1600" spc="-5" dirty="0">
                <a:latin typeface="HGPｺﾞｼｯｸM"/>
                <a:cs typeface="HGPｺﾞｼｯｸM"/>
              </a:rPr>
              <a:t>〇対象医療機関</a:t>
            </a:r>
            <a:r>
              <a:rPr sz="1600" dirty="0">
                <a:latin typeface="HGPｺﾞｼｯｸM"/>
                <a:cs typeface="HGPｺﾞｼｯｸM"/>
              </a:rPr>
              <a:t>：</a:t>
            </a:r>
            <a:r>
              <a:rPr sz="1600" spc="-5" dirty="0">
                <a:latin typeface="HGPｺﾞｼｯｸM"/>
                <a:cs typeface="HGPｺﾞｼｯｸM"/>
              </a:rPr>
              <a:t>新型</a:t>
            </a:r>
            <a:r>
              <a:rPr sz="1600" spc="-10" dirty="0">
                <a:latin typeface="HGPｺﾞｼｯｸM"/>
                <a:cs typeface="HGPｺﾞｼｯｸM"/>
              </a:rPr>
              <a:t>コ</a:t>
            </a:r>
            <a:r>
              <a:rPr sz="1600" spc="-15" dirty="0">
                <a:latin typeface="HGPｺﾞｼｯｸM"/>
                <a:cs typeface="HGPｺﾞｼｯｸM"/>
              </a:rPr>
              <a:t>ロ</a:t>
            </a:r>
            <a:r>
              <a:rPr sz="1600" spc="-5" dirty="0">
                <a:latin typeface="HGPｺﾞｼｯｸM"/>
                <a:cs typeface="HGPｺﾞｼｯｸM"/>
              </a:rPr>
              <a:t>ナウ</a:t>
            </a:r>
            <a:r>
              <a:rPr sz="1600" dirty="0">
                <a:latin typeface="HGPｺﾞｼｯｸM"/>
                <a:cs typeface="HGPｺﾞｼｯｸM"/>
              </a:rPr>
              <a:t>イル</a:t>
            </a:r>
            <a:r>
              <a:rPr sz="1600" spc="-10" dirty="0">
                <a:latin typeface="HGPｺﾞｼｯｸM"/>
                <a:cs typeface="HGPｺﾞｼｯｸM"/>
              </a:rPr>
              <a:t>ス</a:t>
            </a:r>
            <a:r>
              <a:rPr sz="1600" spc="-5" dirty="0">
                <a:latin typeface="HGPｺﾞｼｯｸM"/>
                <a:cs typeface="HGPｺﾞｼｯｸM"/>
              </a:rPr>
              <a:t>感</a:t>
            </a:r>
            <a:r>
              <a:rPr sz="1600" spc="5" dirty="0">
                <a:latin typeface="HGPｺﾞｼｯｸM"/>
                <a:cs typeface="HGPｺﾞｼｯｸM"/>
              </a:rPr>
              <a:t>染</a:t>
            </a:r>
            <a:r>
              <a:rPr sz="1600" spc="-5" dirty="0">
                <a:latin typeface="HGPｺﾞｼｯｸM"/>
                <a:cs typeface="HGPｺﾞｼｯｸM"/>
              </a:rPr>
              <a:t>症患</a:t>
            </a:r>
            <a:r>
              <a:rPr sz="1600" spc="5" dirty="0">
                <a:latin typeface="HGPｺﾞｼｯｸM"/>
                <a:cs typeface="HGPｺﾞｼｯｸM"/>
              </a:rPr>
              <a:t>者</a:t>
            </a:r>
            <a:r>
              <a:rPr sz="1600" spc="-5" dirty="0">
                <a:latin typeface="HGPｺﾞｼｯｸM"/>
                <a:cs typeface="HGPｺﾞｼｯｸM"/>
              </a:rPr>
              <a:t>等入</a:t>
            </a:r>
            <a:r>
              <a:rPr sz="1600" spc="5" dirty="0">
                <a:latin typeface="HGPｺﾞｼｯｸM"/>
                <a:cs typeface="HGPｺﾞｼｯｸM"/>
              </a:rPr>
              <a:t>院</a:t>
            </a:r>
            <a:r>
              <a:rPr sz="1600" spc="-5" dirty="0">
                <a:latin typeface="HGPｺﾞｼｯｸM"/>
                <a:cs typeface="HGPｺﾞｼｯｸM"/>
              </a:rPr>
              <a:t>医療</a:t>
            </a:r>
            <a:r>
              <a:rPr sz="1600" spc="5" dirty="0">
                <a:latin typeface="HGPｺﾞｼｯｸM"/>
                <a:cs typeface="HGPｺﾞｼｯｸM"/>
              </a:rPr>
              <a:t>機</a:t>
            </a:r>
            <a:r>
              <a:rPr sz="1600" spc="-5" dirty="0">
                <a:latin typeface="HGPｺﾞｼｯｸM"/>
                <a:cs typeface="HGPｺﾞｼｯｸM"/>
              </a:rPr>
              <a:t>関か</a:t>
            </a:r>
            <a:r>
              <a:rPr sz="1600" dirty="0">
                <a:latin typeface="HGPｺﾞｼｯｸM"/>
                <a:cs typeface="HGPｺﾞｼｯｸM"/>
              </a:rPr>
              <a:t>つ</a:t>
            </a:r>
            <a:r>
              <a:rPr sz="1600" spc="-5" dirty="0">
                <a:latin typeface="HGPｺﾞｼｯｸM"/>
                <a:cs typeface="HGPｺﾞｼｯｸM"/>
              </a:rPr>
              <a:t>外国</a:t>
            </a:r>
            <a:r>
              <a:rPr sz="1600" spc="5" dirty="0">
                <a:latin typeface="HGPｺﾞｼｯｸM"/>
                <a:cs typeface="HGPｺﾞｼｯｸM"/>
              </a:rPr>
              <a:t>人</a:t>
            </a:r>
            <a:r>
              <a:rPr sz="1600" spc="-5" dirty="0">
                <a:latin typeface="HGPｺﾞｼｯｸM"/>
                <a:cs typeface="HGPｺﾞｼｯｸM"/>
              </a:rPr>
              <a:t>患者</a:t>
            </a:r>
            <a:r>
              <a:rPr sz="1600" spc="5" dirty="0">
                <a:latin typeface="HGPｺﾞｼｯｸM"/>
                <a:cs typeface="HGPｺﾞｼｯｸM"/>
              </a:rPr>
              <a:t>受入</a:t>
            </a:r>
            <a:r>
              <a:rPr sz="1600" spc="-15" dirty="0">
                <a:latin typeface="HGPｺﾞｼｯｸM"/>
                <a:cs typeface="HGPｺﾞｼｯｸM"/>
              </a:rPr>
              <a:t>れ</a:t>
            </a:r>
            <a:r>
              <a:rPr sz="1600" spc="5" dirty="0">
                <a:latin typeface="HGPｺﾞｼｯｸM"/>
                <a:cs typeface="HGPｺﾞｼｯｸM"/>
              </a:rPr>
              <a:t>拠</a:t>
            </a:r>
            <a:r>
              <a:rPr sz="1600" spc="-5" dirty="0">
                <a:latin typeface="HGPｺﾞｼｯｸM"/>
                <a:cs typeface="HGPｺﾞｼｯｸM"/>
              </a:rPr>
              <a:t>点・ 地域拠点医療機関</a:t>
            </a:r>
            <a:r>
              <a:rPr sz="1600" dirty="0">
                <a:latin typeface="HGPｺﾞｼｯｸM"/>
                <a:cs typeface="HGPｺﾞｼｯｸM"/>
              </a:rPr>
              <a:t>（</a:t>
            </a:r>
            <a:r>
              <a:rPr sz="1600" spc="-5" dirty="0">
                <a:latin typeface="HGPｺﾞｼｯｸM"/>
                <a:cs typeface="HGPｺﾞｼｯｸM"/>
              </a:rPr>
              <a:t>選出予定含</a:t>
            </a:r>
            <a:r>
              <a:rPr sz="1600" dirty="0">
                <a:latin typeface="HGPｺﾞｼｯｸM"/>
                <a:cs typeface="HGPｺﾞｼｯｸM"/>
              </a:rPr>
              <a:t>）</a:t>
            </a:r>
            <a:r>
              <a:rPr sz="1600" spc="-5" dirty="0">
                <a:latin typeface="HGPｺﾞｼｯｸM"/>
                <a:cs typeface="HGPｺﾞｼｯｸM"/>
              </a:rPr>
              <a:t>で</a:t>
            </a:r>
            <a:r>
              <a:rPr sz="1600" spc="-10" dirty="0">
                <a:latin typeface="HGPｺﾞｼｯｸM"/>
                <a:cs typeface="HGPｺﾞｼｯｸM"/>
              </a:rPr>
              <a:t>あ</a:t>
            </a:r>
            <a:r>
              <a:rPr sz="1600" dirty="0">
                <a:latin typeface="HGPｺﾞｼｯｸM"/>
                <a:cs typeface="HGPｺﾞｼｯｸM"/>
              </a:rPr>
              <a:t>る</a:t>
            </a:r>
            <a:r>
              <a:rPr sz="1600" spc="-5" dirty="0">
                <a:latin typeface="HGPｺﾞｼｯｸM"/>
                <a:cs typeface="HGPｺﾞｼｯｸM"/>
              </a:rPr>
              <a:t>医</a:t>
            </a:r>
            <a:r>
              <a:rPr sz="1600" spc="5" dirty="0">
                <a:latin typeface="HGPｺﾞｼｯｸM"/>
                <a:cs typeface="HGPｺﾞｼｯｸM"/>
              </a:rPr>
              <a:t>療</a:t>
            </a:r>
            <a:r>
              <a:rPr sz="1600" spc="-5" dirty="0">
                <a:latin typeface="HGPｺﾞｼｯｸM"/>
                <a:cs typeface="HGPｺﾞｼｯｸM"/>
              </a:rPr>
              <a:t>機関</a:t>
            </a:r>
            <a:endParaRPr sz="1600" dirty="0">
              <a:latin typeface="HGPｺﾞｼｯｸM"/>
              <a:cs typeface="HGPｺﾞｼｯｸM"/>
            </a:endParaRPr>
          </a:p>
          <a:p>
            <a:pPr marL="396240" lvl="0"/>
            <a:r>
              <a:rPr sz="1600" spc="-5" dirty="0" smtClean="0">
                <a:latin typeface="HGPｺﾞｼｯｸM"/>
                <a:cs typeface="HGPｺﾞｼｯｸM"/>
              </a:rPr>
              <a:t>〇上限額</a:t>
            </a:r>
            <a:r>
              <a:rPr sz="1600" dirty="0" smtClean="0">
                <a:latin typeface="HGPｺﾞｼｯｸM"/>
                <a:cs typeface="HGPｺﾞｼｯｸM"/>
              </a:rPr>
              <a:t>：</a:t>
            </a:r>
            <a:r>
              <a:rPr sz="1600" spc="-5" dirty="0" smtClean="0">
                <a:latin typeface="HGPｺﾞｼｯｸM"/>
                <a:cs typeface="HGPｺﾞｼｯｸM"/>
              </a:rPr>
              <a:t>上限</a:t>
            </a:r>
            <a:r>
              <a:rPr sz="1600" spc="-10" dirty="0" smtClean="0">
                <a:latin typeface="HGPｺﾞｼｯｸM"/>
                <a:cs typeface="HGPｺﾞｼｯｸM"/>
              </a:rPr>
              <a:t>10</a:t>
            </a:r>
            <a:r>
              <a:rPr sz="1600" spc="-5" dirty="0" smtClean="0">
                <a:latin typeface="HGPｺﾞｼｯｸM"/>
                <a:cs typeface="HGPｺﾞｼｯｸM"/>
              </a:rPr>
              <a:t>,</a:t>
            </a:r>
            <a:r>
              <a:rPr sz="1600" dirty="0" smtClean="0">
                <a:latin typeface="HGPｺﾞｼｯｸM"/>
                <a:cs typeface="HGPｺﾞｼｯｸM"/>
              </a:rPr>
              <a:t>00</a:t>
            </a:r>
            <a:r>
              <a:rPr sz="1600" spc="-10" dirty="0" smtClean="0">
                <a:latin typeface="HGPｺﾞｼｯｸM"/>
                <a:cs typeface="HGPｺﾞｼｯｸM"/>
              </a:rPr>
              <a:t>0</a:t>
            </a:r>
            <a:r>
              <a:rPr sz="1600" spc="5" dirty="0" smtClean="0">
                <a:latin typeface="HGPｺﾞｼｯｸM"/>
                <a:cs typeface="HGPｺﾞｼｯｸM"/>
              </a:rPr>
              <a:t>千円</a:t>
            </a:r>
            <a:r>
              <a:rPr sz="1600" dirty="0" smtClean="0">
                <a:latin typeface="HGPｺﾞｼｯｸM"/>
                <a:cs typeface="HGPｺﾞｼｯｸM"/>
              </a:rPr>
              <a:t>/</a:t>
            </a:r>
            <a:r>
              <a:rPr sz="1600" spc="-10" dirty="0" smtClean="0">
                <a:latin typeface="HGPｺﾞｼｯｸM"/>
                <a:cs typeface="HGPｺﾞｼｯｸM"/>
              </a:rPr>
              <a:t>1</a:t>
            </a:r>
            <a:r>
              <a:rPr sz="1600" spc="5" dirty="0" smtClean="0">
                <a:latin typeface="HGPｺﾞｼｯｸM"/>
                <a:cs typeface="HGPｺﾞｼｯｸM"/>
              </a:rPr>
              <a:t>医</a:t>
            </a:r>
            <a:r>
              <a:rPr sz="1600" spc="-5" dirty="0" smtClean="0">
                <a:latin typeface="HGPｺﾞｼｯｸM"/>
                <a:cs typeface="HGPｺﾞｼｯｸM"/>
              </a:rPr>
              <a:t>療機関 </a:t>
            </a:r>
            <a:endParaRPr lang="en-US" sz="1600" spc="-5" dirty="0" smtClean="0">
              <a:latin typeface="HGPｺﾞｼｯｸM"/>
              <a:cs typeface="HGPｺﾞｼｯｸM"/>
            </a:endParaRPr>
          </a:p>
          <a:p>
            <a:pPr marL="417195" marR="5169535"/>
            <a:r>
              <a:rPr lang="en-US" sz="1600" spc="-5" smtClean="0">
                <a:latin typeface="HGPｺﾞｼｯｸM"/>
                <a:cs typeface="HGPｺﾞｼｯｸM"/>
              </a:rPr>
              <a:t>                                                               </a:t>
            </a:r>
            <a:endParaRPr sz="1600" dirty="0" smtClean="0">
              <a:latin typeface="HGPｺﾞｼｯｸM"/>
              <a:cs typeface="HGPｺﾞｼｯｸM"/>
            </a:endParaRPr>
          </a:p>
        </p:txBody>
      </p:sp>
      <p:sp>
        <p:nvSpPr>
          <p:cNvPr id="16" name="object 72"/>
          <p:cNvSpPr txBox="1"/>
          <p:nvPr/>
        </p:nvSpPr>
        <p:spPr>
          <a:xfrm>
            <a:off x="8890000" y="6528985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Meiryo UI"/>
                <a:cs typeface="Meiryo UI"/>
              </a:rPr>
              <a:t>7</a:t>
            </a:r>
            <a:endParaRPr sz="1200" dirty="0">
              <a:latin typeface="Meiryo UI"/>
              <a:cs typeface="Meiryo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943</Words>
  <Application>Microsoft Office PowerPoint</Application>
  <PresentationFormat>画面に合わせる (4:3)</PresentationFormat>
  <Paragraphs>209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HGPｺﾞｼｯｸM</vt:lpstr>
      <vt:lpstr>HGP創英角ｺﾞｼｯｸUB</vt:lpstr>
      <vt:lpstr>HGS創英角ｺﾞｼｯｸUB</vt:lpstr>
      <vt:lpstr>Meiryo UI</vt:lpstr>
      <vt:lpstr>ＭＳ Ｐゴシック</vt:lpstr>
      <vt:lpstr>Calibri</vt:lpstr>
      <vt:lpstr>Times New Roman</vt:lpstr>
      <vt:lpstr>Office Theme</vt:lpstr>
      <vt:lpstr>令和5年度外国人医療体制整備事業 予算概要【予算総額207,298千円】</vt:lpstr>
      <vt:lpstr>１.①地域における外国人医療対対策協議会設置等事業【継続】369千円</vt:lpstr>
      <vt:lpstr>２．外国人患者受入れ体制実態調査事業【継続】 902千円</vt:lpstr>
      <vt:lpstr>３．外国人医療体制情報発信事業【継続】1,093千円</vt:lpstr>
      <vt:lpstr>４．①多言語医療通訳コールセンター設置事業【継続】8,758千円</vt:lpstr>
      <vt:lpstr>４．②外国人受入れワンストップ相談窓口設置事業【継続】6,000千円</vt:lpstr>
      <vt:lpstr>４．③新型コロナウイルス感染症の医療提供体制の整備【継続】 190,176千円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資料２ 府・国のこれまでの取組みと 国の今後の動き</dc:title>
  <dc:creator>HOSTNAME</dc:creator>
  <cp:lastModifiedBy>伊庭　祐作</cp:lastModifiedBy>
  <cp:revision>22</cp:revision>
  <cp:lastPrinted>2023-01-27T00:59:00Z</cp:lastPrinted>
  <dcterms:created xsi:type="dcterms:W3CDTF">2022-04-07T06:34:34Z</dcterms:created>
  <dcterms:modified xsi:type="dcterms:W3CDTF">2023-03-01T02:11:09Z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2022-03-13T00:00:00Z</vt:filetime>
  </property>
  <property fmtid="{D5CDD505-2E9C-101B-9397-08002B2CF9AE}" pid="3" name="Creator">
    <vt:lpwstr>PowerPoint 用 Acrobat PDFMaker 17</vt:lpwstr>
  </property>
  <property fmtid="{D5CDD505-2E9C-101B-9397-08002B2CF9AE}" pid="4" name="LastSaved">
    <vt:filetime>2022-04-07T00:00:00Z</vt:filetime>
  </property>
</Properties>
</file>