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18"/>
  </p:notesMasterIdLst>
  <p:handoutMasterIdLst>
    <p:handoutMasterId r:id="rId19"/>
  </p:handoutMasterIdLst>
  <p:sldIdLst>
    <p:sldId id="390" r:id="rId5"/>
    <p:sldId id="434" r:id="rId6"/>
    <p:sldId id="454" r:id="rId7"/>
    <p:sldId id="448" r:id="rId8"/>
    <p:sldId id="300" r:id="rId9"/>
    <p:sldId id="285" r:id="rId10"/>
    <p:sldId id="440" r:id="rId11"/>
    <p:sldId id="452" r:id="rId12"/>
    <p:sldId id="442" r:id="rId13"/>
    <p:sldId id="451" r:id="rId14"/>
    <p:sldId id="441" r:id="rId15"/>
    <p:sldId id="436" r:id="rId16"/>
    <p:sldId id="449"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BFBF"/>
    <a:srgbClr val="FF7C80"/>
    <a:srgbClr val="FF2F34"/>
    <a:srgbClr val="F79A71"/>
    <a:srgbClr val="FEF9F4"/>
    <a:srgbClr val="E46C0A"/>
    <a:srgbClr val="B4B9B8"/>
    <a:srgbClr val="E3B9B8"/>
    <a:srgbClr val="C8B9B8"/>
    <a:srgbClr val="DCB9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81" autoAdjust="0"/>
    <p:restoredTop sz="91921" autoAdjust="0"/>
  </p:normalViewPr>
  <p:slideViewPr>
    <p:cSldViewPr>
      <p:cViewPr varScale="1">
        <p:scale>
          <a:sx n="74" d="100"/>
          <a:sy n="74" d="100"/>
        </p:scale>
        <p:origin x="102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p:cViewPr varScale="1">
        <p:scale>
          <a:sx n="49" d="100"/>
          <a:sy n="49" d="100"/>
        </p:scale>
        <p:origin x="-2916"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defRPr>
            </a:pP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来阪外客数の推移</a:t>
            </a:r>
            <a:endParaRPr lang="ja-JP" altLang="en-US" sz="2800" b="1" dirty="0">
              <a:latin typeface="メイリオ" panose="020B0604030504040204" pitchFamily="50" charset="-128"/>
              <a:ea typeface="メイリオ" panose="020B0604030504040204" pitchFamily="50" charset="-128"/>
              <a:cs typeface="メイリオ" panose="020B0604030504040204" pitchFamily="50" charset="-128"/>
            </a:endParaRPr>
          </a:p>
        </c:rich>
      </c:tx>
      <c:layout>
        <c:manualLayout>
          <c:xMode val="edge"/>
          <c:yMode val="edge"/>
          <c:x val="0.34783605504063797"/>
          <c:y val="7.2331501846499016E-2"/>
        </c:manualLayout>
      </c:layout>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title>
    <c:autoTitleDeleted val="0"/>
    <c:plotArea>
      <c:layout>
        <c:manualLayout>
          <c:layoutTarget val="inner"/>
          <c:xMode val="edge"/>
          <c:yMode val="edge"/>
          <c:x val="7.4708729961529566E-2"/>
          <c:y val="0.17714402692367531"/>
          <c:w val="0.91475431185900469"/>
          <c:h val="0.6902743954865177"/>
        </c:manualLayout>
      </c:layout>
      <c:barChart>
        <c:barDir val="col"/>
        <c:grouping val="stacked"/>
        <c:varyColors val="0"/>
        <c:ser>
          <c:idx val="1"/>
          <c:order val="0"/>
          <c:tx>
            <c:strRef>
              <c:f>Sheet1!$C$1</c:f>
              <c:strCache>
                <c:ptCount val="1"/>
                <c:pt idx="0">
                  <c:v>その他</c:v>
                </c:pt>
              </c:strCache>
            </c:strRef>
          </c:tx>
          <c:spPr>
            <a:solidFill>
              <a:srgbClr val="FF99FF"/>
            </a:solidFill>
            <a:ln>
              <a:noFill/>
            </a:ln>
            <a:effectLst/>
          </c:spPr>
          <c:invertIfNegative val="0"/>
          <c:dPt>
            <c:idx val="7"/>
            <c:invertIfNegative val="0"/>
            <c:bubble3D val="0"/>
            <c:spPr>
              <a:solidFill>
                <a:srgbClr val="FF99FF"/>
              </a:solidFill>
              <a:ln>
                <a:noFill/>
              </a:ln>
              <a:effectLst/>
            </c:spPr>
            <c:extLst>
              <c:ext xmlns:c16="http://schemas.microsoft.com/office/drawing/2014/chart" uri="{C3380CC4-5D6E-409C-BE32-E72D297353CC}">
                <c16:uniqueId val="{00000001-2E55-449F-B040-EFA974ED8108}"/>
              </c:ext>
            </c:extLst>
          </c:dPt>
          <c:cat>
            <c:strRef>
              <c:f>Sheet1!$A$2:$A$11</c:f>
              <c:strCache>
                <c:ptCount val="10"/>
                <c:pt idx="0">
                  <c:v>2009年</c:v>
                </c:pt>
                <c:pt idx="1">
                  <c:v>2010年</c:v>
                </c:pt>
                <c:pt idx="2">
                  <c:v>2011年</c:v>
                </c:pt>
                <c:pt idx="3">
                  <c:v>2012年</c:v>
                </c:pt>
                <c:pt idx="4">
                  <c:v>2013年</c:v>
                </c:pt>
                <c:pt idx="5">
                  <c:v>2014年</c:v>
                </c:pt>
                <c:pt idx="6">
                  <c:v>2015年</c:v>
                </c:pt>
                <c:pt idx="7">
                  <c:v>2016年</c:v>
                </c:pt>
                <c:pt idx="8">
                  <c:v>2017年</c:v>
                </c:pt>
                <c:pt idx="9">
                  <c:v>2018年</c:v>
                </c:pt>
              </c:strCache>
            </c:strRef>
          </c:cat>
          <c:val>
            <c:numRef>
              <c:f>Sheet1!$C$2:$C$11</c:f>
              <c:numCache>
                <c:formatCode>#,##0_);[Red]\(#,##0\)</c:formatCode>
                <c:ptCount val="10"/>
                <c:pt idx="0">
                  <c:v>168256</c:v>
                </c:pt>
                <c:pt idx="1">
                  <c:v>180791</c:v>
                </c:pt>
                <c:pt idx="2">
                  <c:v>103824</c:v>
                </c:pt>
                <c:pt idx="3">
                  <c:v>222193</c:v>
                </c:pt>
                <c:pt idx="4">
                  <c:v>299070</c:v>
                </c:pt>
                <c:pt idx="5">
                  <c:v>355991</c:v>
                </c:pt>
                <c:pt idx="6">
                  <c:v>648589</c:v>
                </c:pt>
                <c:pt idx="7">
                  <c:v>814104</c:v>
                </c:pt>
                <c:pt idx="8">
                  <c:v>1000000</c:v>
                </c:pt>
                <c:pt idx="9">
                  <c:v>1052361</c:v>
                </c:pt>
              </c:numCache>
            </c:numRef>
          </c:val>
          <c:extLst>
            <c:ext xmlns:c16="http://schemas.microsoft.com/office/drawing/2014/chart" uri="{C3380CC4-5D6E-409C-BE32-E72D297353CC}">
              <c16:uniqueId val="{00000002-2E55-449F-B040-EFA974ED8108}"/>
            </c:ext>
          </c:extLst>
        </c:ser>
        <c:ser>
          <c:idx val="2"/>
          <c:order val="1"/>
          <c:tx>
            <c:strRef>
              <c:f>Sheet1!$D$1</c:f>
              <c:strCache>
                <c:ptCount val="1"/>
                <c:pt idx="0">
                  <c:v>オーストラリア</c:v>
                </c:pt>
              </c:strCache>
            </c:strRef>
          </c:tx>
          <c:spPr>
            <a:solidFill>
              <a:schemeClr val="accent3"/>
            </a:solidFill>
            <a:ln>
              <a:noFill/>
            </a:ln>
            <a:effectLst/>
          </c:spPr>
          <c:invertIfNegative val="0"/>
          <c:cat>
            <c:strRef>
              <c:f>Sheet1!$A$2:$A$11</c:f>
              <c:strCache>
                <c:ptCount val="10"/>
                <c:pt idx="0">
                  <c:v>2009年</c:v>
                </c:pt>
                <c:pt idx="1">
                  <c:v>2010年</c:v>
                </c:pt>
                <c:pt idx="2">
                  <c:v>2011年</c:v>
                </c:pt>
                <c:pt idx="3">
                  <c:v>2012年</c:v>
                </c:pt>
                <c:pt idx="4">
                  <c:v>2013年</c:v>
                </c:pt>
                <c:pt idx="5">
                  <c:v>2014年</c:v>
                </c:pt>
                <c:pt idx="6">
                  <c:v>2015年</c:v>
                </c:pt>
                <c:pt idx="7">
                  <c:v>2016年</c:v>
                </c:pt>
                <c:pt idx="8">
                  <c:v>2017年</c:v>
                </c:pt>
                <c:pt idx="9">
                  <c:v>2018年</c:v>
                </c:pt>
              </c:strCache>
            </c:strRef>
          </c:cat>
          <c:val>
            <c:numRef>
              <c:f>Sheet1!$D$2:$D$11</c:f>
              <c:numCache>
                <c:formatCode>#,##0_);[Red]\(#,##0\)</c:formatCode>
                <c:ptCount val="10"/>
                <c:pt idx="0">
                  <c:v>51645</c:v>
                </c:pt>
                <c:pt idx="1">
                  <c:v>50117</c:v>
                </c:pt>
                <c:pt idx="2">
                  <c:v>37393</c:v>
                </c:pt>
                <c:pt idx="3">
                  <c:v>47679</c:v>
                </c:pt>
                <c:pt idx="4">
                  <c:v>58452</c:v>
                </c:pt>
                <c:pt idx="5">
                  <c:v>99574</c:v>
                </c:pt>
                <c:pt idx="6">
                  <c:v>151401</c:v>
                </c:pt>
                <c:pt idx="7">
                  <c:v>195732</c:v>
                </c:pt>
                <c:pt idx="8">
                  <c:v>213000</c:v>
                </c:pt>
                <c:pt idx="9">
                  <c:v>242521.16</c:v>
                </c:pt>
              </c:numCache>
            </c:numRef>
          </c:val>
          <c:extLst>
            <c:ext xmlns:c16="http://schemas.microsoft.com/office/drawing/2014/chart" uri="{C3380CC4-5D6E-409C-BE32-E72D297353CC}">
              <c16:uniqueId val="{00000003-2E55-449F-B040-EFA974ED8108}"/>
            </c:ext>
          </c:extLst>
        </c:ser>
        <c:ser>
          <c:idx val="3"/>
          <c:order val="2"/>
          <c:tx>
            <c:strRef>
              <c:f>Sheet1!$E$1</c:f>
              <c:strCache>
                <c:ptCount val="1"/>
                <c:pt idx="0">
                  <c:v>カナダ</c:v>
                </c:pt>
              </c:strCache>
            </c:strRef>
          </c:tx>
          <c:spPr>
            <a:solidFill>
              <a:schemeClr val="accent4"/>
            </a:solidFill>
            <a:ln>
              <a:noFill/>
            </a:ln>
            <a:effectLst/>
          </c:spPr>
          <c:invertIfNegative val="0"/>
          <c:cat>
            <c:strRef>
              <c:f>Sheet1!$A$2:$A$11</c:f>
              <c:strCache>
                <c:ptCount val="10"/>
                <c:pt idx="0">
                  <c:v>2009年</c:v>
                </c:pt>
                <c:pt idx="1">
                  <c:v>2010年</c:v>
                </c:pt>
                <c:pt idx="2">
                  <c:v>2011年</c:v>
                </c:pt>
                <c:pt idx="3">
                  <c:v>2012年</c:v>
                </c:pt>
                <c:pt idx="4">
                  <c:v>2013年</c:v>
                </c:pt>
                <c:pt idx="5">
                  <c:v>2014年</c:v>
                </c:pt>
                <c:pt idx="6">
                  <c:v>2015年</c:v>
                </c:pt>
                <c:pt idx="7">
                  <c:v>2016年</c:v>
                </c:pt>
                <c:pt idx="8">
                  <c:v>2017年</c:v>
                </c:pt>
                <c:pt idx="9">
                  <c:v>2018年</c:v>
                </c:pt>
              </c:strCache>
            </c:strRef>
          </c:cat>
          <c:val>
            <c:numRef>
              <c:f>Sheet1!$E$2:$E$11</c:f>
              <c:numCache>
                <c:formatCode>#,##0_);[Red]\(#,##0\)</c:formatCode>
                <c:ptCount val="10"/>
                <c:pt idx="0">
                  <c:v>32384</c:v>
                </c:pt>
                <c:pt idx="1">
                  <c:v>38786</c:v>
                </c:pt>
                <c:pt idx="2">
                  <c:v>20665</c:v>
                </c:pt>
                <c:pt idx="3">
                  <c:v>21657</c:v>
                </c:pt>
                <c:pt idx="4">
                  <c:v>31164</c:v>
                </c:pt>
                <c:pt idx="5">
                  <c:v>38950</c:v>
                </c:pt>
                <c:pt idx="6">
                  <c:v>62381</c:v>
                </c:pt>
                <c:pt idx="7">
                  <c:v>91871</c:v>
                </c:pt>
                <c:pt idx="8">
                  <c:v>104000</c:v>
                </c:pt>
                <c:pt idx="9">
                  <c:v>126289.20000000001</c:v>
                </c:pt>
              </c:numCache>
            </c:numRef>
          </c:val>
          <c:extLst>
            <c:ext xmlns:c16="http://schemas.microsoft.com/office/drawing/2014/chart" uri="{C3380CC4-5D6E-409C-BE32-E72D297353CC}">
              <c16:uniqueId val="{00000004-2E55-449F-B040-EFA974ED8108}"/>
            </c:ext>
          </c:extLst>
        </c:ser>
        <c:ser>
          <c:idx val="4"/>
          <c:order val="3"/>
          <c:tx>
            <c:strRef>
              <c:f>Sheet1!$F$1</c:f>
              <c:strCache>
                <c:ptCount val="1"/>
                <c:pt idx="0">
                  <c:v>アメリカ</c:v>
                </c:pt>
              </c:strCache>
            </c:strRef>
          </c:tx>
          <c:spPr>
            <a:solidFill>
              <a:schemeClr val="accent5"/>
            </a:solidFill>
            <a:ln>
              <a:noFill/>
            </a:ln>
            <a:effectLst/>
          </c:spPr>
          <c:invertIfNegative val="0"/>
          <c:cat>
            <c:strRef>
              <c:f>Sheet1!$A$2:$A$11</c:f>
              <c:strCache>
                <c:ptCount val="10"/>
                <c:pt idx="0">
                  <c:v>2009年</c:v>
                </c:pt>
                <c:pt idx="1">
                  <c:v>2010年</c:v>
                </c:pt>
                <c:pt idx="2">
                  <c:v>2011年</c:v>
                </c:pt>
                <c:pt idx="3">
                  <c:v>2012年</c:v>
                </c:pt>
                <c:pt idx="4">
                  <c:v>2013年</c:v>
                </c:pt>
                <c:pt idx="5">
                  <c:v>2014年</c:v>
                </c:pt>
                <c:pt idx="6">
                  <c:v>2015年</c:v>
                </c:pt>
                <c:pt idx="7">
                  <c:v>2016年</c:v>
                </c:pt>
                <c:pt idx="8">
                  <c:v>2017年</c:v>
                </c:pt>
                <c:pt idx="9">
                  <c:v>2018年</c:v>
                </c:pt>
              </c:strCache>
            </c:strRef>
          </c:cat>
          <c:val>
            <c:numRef>
              <c:f>Sheet1!$F$2:$F$11</c:f>
              <c:numCache>
                <c:formatCode>#,##0_);[Red]\(#,##0\)</c:formatCode>
                <c:ptCount val="10"/>
                <c:pt idx="0">
                  <c:v>119686</c:v>
                </c:pt>
                <c:pt idx="1">
                  <c:v>117812</c:v>
                </c:pt>
                <c:pt idx="2">
                  <c:v>89410</c:v>
                </c:pt>
                <c:pt idx="3">
                  <c:v>93889</c:v>
                </c:pt>
                <c:pt idx="4">
                  <c:v>119892</c:v>
                </c:pt>
                <c:pt idx="5">
                  <c:v>156042</c:v>
                </c:pt>
                <c:pt idx="6">
                  <c:v>237563</c:v>
                </c:pt>
                <c:pt idx="7">
                  <c:v>319024</c:v>
                </c:pt>
                <c:pt idx="8">
                  <c:v>359000</c:v>
                </c:pt>
                <c:pt idx="9">
                  <c:v>415182.70399999997</c:v>
                </c:pt>
              </c:numCache>
            </c:numRef>
          </c:val>
          <c:extLst>
            <c:ext xmlns:c16="http://schemas.microsoft.com/office/drawing/2014/chart" uri="{C3380CC4-5D6E-409C-BE32-E72D297353CC}">
              <c16:uniqueId val="{00000005-2E55-449F-B040-EFA974ED8108}"/>
            </c:ext>
          </c:extLst>
        </c:ser>
        <c:ser>
          <c:idx val="5"/>
          <c:order val="4"/>
          <c:tx>
            <c:strRef>
              <c:f>Sheet1!$G$1</c:f>
              <c:strCache>
                <c:ptCount val="1"/>
                <c:pt idx="0">
                  <c:v>ドイツ</c:v>
                </c:pt>
              </c:strCache>
            </c:strRef>
          </c:tx>
          <c:spPr>
            <a:solidFill>
              <a:schemeClr val="accent6"/>
            </a:solidFill>
            <a:ln>
              <a:noFill/>
            </a:ln>
            <a:effectLst/>
          </c:spPr>
          <c:invertIfNegative val="0"/>
          <c:cat>
            <c:strRef>
              <c:f>Sheet1!$A$2:$A$11</c:f>
              <c:strCache>
                <c:ptCount val="10"/>
                <c:pt idx="0">
                  <c:v>2009年</c:v>
                </c:pt>
                <c:pt idx="1">
                  <c:v>2010年</c:v>
                </c:pt>
                <c:pt idx="2">
                  <c:v>2011年</c:v>
                </c:pt>
                <c:pt idx="3">
                  <c:v>2012年</c:v>
                </c:pt>
                <c:pt idx="4">
                  <c:v>2013年</c:v>
                </c:pt>
                <c:pt idx="5">
                  <c:v>2014年</c:v>
                </c:pt>
                <c:pt idx="6">
                  <c:v>2015年</c:v>
                </c:pt>
                <c:pt idx="7">
                  <c:v>2016年</c:v>
                </c:pt>
                <c:pt idx="8">
                  <c:v>2017年</c:v>
                </c:pt>
                <c:pt idx="9">
                  <c:v>2018年</c:v>
                </c:pt>
              </c:strCache>
            </c:strRef>
          </c:cat>
          <c:val>
            <c:numRef>
              <c:f>Sheet1!$G$2:$G$11</c:f>
              <c:numCache>
                <c:formatCode>#,##0_);[Red]\(#,##0\)</c:formatCode>
                <c:ptCount val="10"/>
                <c:pt idx="0">
                  <c:v>25238</c:v>
                </c:pt>
                <c:pt idx="1">
                  <c:v>27359</c:v>
                </c:pt>
                <c:pt idx="2">
                  <c:v>14539</c:v>
                </c:pt>
                <c:pt idx="3">
                  <c:v>16770</c:v>
                </c:pt>
                <c:pt idx="4">
                  <c:v>23016</c:v>
                </c:pt>
                <c:pt idx="5">
                  <c:v>27350</c:v>
                </c:pt>
                <c:pt idx="6">
                  <c:v>50521</c:v>
                </c:pt>
                <c:pt idx="7">
                  <c:v>62377</c:v>
                </c:pt>
                <c:pt idx="8">
                  <c:v>62000</c:v>
                </c:pt>
                <c:pt idx="9">
                  <c:v>75798.271999999997</c:v>
                </c:pt>
              </c:numCache>
            </c:numRef>
          </c:val>
          <c:extLst>
            <c:ext xmlns:c16="http://schemas.microsoft.com/office/drawing/2014/chart" uri="{C3380CC4-5D6E-409C-BE32-E72D297353CC}">
              <c16:uniqueId val="{00000006-2E55-449F-B040-EFA974ED8108}"/>
            </c:ext>
          </c:extLst>
        </c:ser>
        <c:ser>
          <c:idx val="6"/>
          <c:order val="5"/>
          <c:tx>
            <c:strRef>
              <c:f>Sheet1!$H$1</c:f>
              <c:strCache>
                <c:ptCount val="1"/>
                <c:pt idx="0">
                  <c:v>フランス</c:v>
                </c:pt>
              </c:strCache>
            </c:strRef>
          </c:tx>
          <c:spPr>
            <a:solidFill>
              <a:schemeClr val="accent1">
                <a:lumMod val="60000"/>
              </a:schemeClr>
            </a:solidFill>
            <a:ln>
              <a:noFill/>
            </a:ln>
            <a:effectLst/>
          </c:spPr>
          <c:invertIfNegative val="0"/>
          <c:cat>
            <c:strRef>
              <c:f>Sheet1!$A$2:$A$11</c:f>
              <c:strCache>
                <c:ptCount val="10"/>
                <c:pt idx="0">
                  <c:v>2009年</c:v>
                </c:pt>
                <c:pt idx="1">
                  <c:v>2010年</c:v>
                </c:pt>
                <c:pt idx="2">
                  <c:v>2011年</c:v>
                </c:pt>
                <c:pt idx="3">
                  <c:v>2012年</c:v>
                </c:pt>
                <c:pt idx="4">
                  <c:v>2013年</c:v>
                </c:pt>
                <c:pt idx="5">
                  <c:v>2014年</c:v>
                </c:pt>
                <c:pt idx="6">
                  <c:v>2015年</c:v>
                </c:pt>
                <c:pt idx="7">
                  <c:v>2016年</c:v>
                </c:pt>
                <c:pt idx="8">
                  <c:v>2017年</c:v>
                </c:pt>
                <c:pt idx="9">
                  <c:v>2018年</c:v>
                </c:pt>
              </c:strCache>
            </c:strRef>
          </c:cat>
          <c:val>
            <c:numRef>
              <c:f>Sheet1!$H$2:$H$11</c:f>
              <c:numCache>
                <c:formatCode>#,##0_);[Red]\(#,##0\)</c:formatCode>
                <c:ptCount val="10"/>
                <c:pt idx="0">
                  <c:v>30651</c:v>
                </c:pt>
                <c:pt idx="1">
                  <c:v>31108</c:v>
                </c:pt>
                <c:pt idx="2">
                  <c:v>16988</c:v>
                </c:pt>
                <c:pt idx="3">
                  <c:v>20605</c:v>
                </c:pt>
                <c:pt idx="4">
                  <c:v>31908</c:v>
                </c:pt>
                <c:pt idx="5">
                  <c:v>49107</c:v>
                </c:pt>
                <c:pt idx="6">
                  <c:v>76927</c:v>
                </c:pt>
                <c:pt idx="7">
                  <c:v>100450</c:v>
                </c:pt>
                <c:pt idx="8">
                  <c:v>108000</c:v>
                </c:pt>
                <c:pt idx="9">
                  <c:v>126226.944</c:v>
                </c:pt>
              </c:numCache>
            </c:numRef>
          </c:val>
          <c:extLst>
            <c:ext xmlns:c16="http://schemas.microsoft.com/office/drawing/2014/chart" uri="{C3380CC4-5D6E-409C-BE32-E72D297353CC}">
              <c16:uniqueId val="{00000007-2E55-449F-B040-EFA974ED8108}"/>
            </c:ext>
          </c:extLst>
        </c:ser>
        <c:ser>
          <c:idx val="7"/>
          <c:order val="6"/>
          <c:tx>
            <c:strRef>
              <c:f>Sheet1!$I$1</c:f>
              <c:strCache>
                <c:ptCount val="1"/>
                <c:pt idx="0">
                  <c:v>イギリス</c:v>
                </c:pt>
              </c:strCache>
            </c:strRef>
          </c:tx>
          <c:spPr>
            <a:solidFill>
              <a:schemeClr val="accent2">
                <a:lumMod val="60000"/>
              </a:schemeClr>
            </a:solidFill>
            <a:ln>
              <a:noFill/>
            </a:ln>
            <a:effectLst/>
          </c:spPr>
          <c:invertIfNegative val="0"/>
          <c:cat>
            <c:strRef>
              <c:f>Sheet1!$A$2:$A$11</c:f>
              <c:strCache>
                <c:ptCount val="10"/>
                <c:pt idx="0">
                  <c:v>2009年</c:v>
                </c:pt>
                <c:pt idx="1">
                  <c:v>2010年</c:v>
                </c:pt>
                <c:pt idx="2">
                  <c:v>2011年</c:v>
                </c:pt>
                <c:pt idx="3">
                  <c:v>2012年</c:v>
                </c:pt>
                <c:pt idx="4">
                  <c:v>2013年</c:v>
                </c:pt>
                <c:pt idx="5">
                  <c:v>2014年</c:v>
                </c:pt>
                <c:pt idx="6">
                  <c:v>2015年</c:v>
                </c:pt>
                <c:pt idx="7">
                  <c:v>2016年</c:v>
                </c:pt>
                <c:pt idx="8">
                  <c:v>2017年</c:v>
                </c:pt>
                <c:pt idx="9">
                  <c:v>2018年</c:v>
                </c:pt>
              </c:strCache>
            </c:strRef>
          </c:cat>
          <c:val>
            <c:numRef>
              <c:f>Sheet1!$I$2:$I$11</c:f>
              <c:numCache>
                <c:formatCode>#,##0_);[Red]\(#,##0\)</c:formatCode>
                <c:ptCount val="10"/>
                <c:pt idx="0">
                  <c:v>27582</c:v>
                </c:pt>
                <c:pt idx="1">
                  <c:v>31288</c:v>
                </c:pt>
                <c:pt idx="2">
                  <c:v>19614</c:v>
                </c:pt>
                <c:pt idx="3">
                  <c:v>19661</c:v>
                </c:pt>
                <c:pt idx="4">
                  <c:v>26852</c:v>
                </c:pt>
                <c:pt idx="5">
                  <c:v>33669</c:v>
                </c:pt>
                <c:pt idx="6">
                  <c:v>48804</c:v>
                </c:pt>
                <c:pt idx="7">
                  <c:v>55528</c:v>
                </c:pt>
                <c:pt idx="8">
                  <c:v>57000</c:v>
                </c:pt>
                <c:pt idx="9">
                  <c:v>61118.156999999999</c:v>
                </c:pt>
              </c:numCache>
            </c:numRef>
          </c:val>
          <c:extLst>
            <c:ext xmlns:c16="http://schemas.microsoft.com/office/drawing/2014/chart" uri="{C3380CC4-5D6E-409C-BE32-E72D297353CC}">
              <c16:uniqueId val="{00000008-2E55-449F-B040-EFA974ED8108}"/>
            </c:ext>
          </c:extLst>
        </c:ser>
        <c:ser>
          <c:idx val="8"/>
          <c:order val="7"/>
          <c:tx>
            <c:strRef>
              <c:f>Sheet1!$J$1</c:f>
              <c:strCache>
                <c:ptCount val="1"/>
                <c:pt idx="0">
                  <c:v>インド</c:v>
                </c:pt>
              </c:strCache>
            </c:strRef>
          </c:tx>
          <c:spPr>
            <a:solidFill>
              <a:schemeClr val="accent3">
                <a:lumMod val="60000"/>
              </a:schemeClr>
            </a:solidFill>
            <a:ln>
              <a:noFill/>
            </a:ln>
            <a:effectLst/>
          </c:spPr>
          <c:invertIfNegative val="0"/>
          <c:cat>
            <c:strRef>
              <c:f>Sheet1!$A$2:$A$11</c:f>
              <c:strCache>
                <c:ptCount val="10"/>
                <c:pt idx="0">
                  <c:v>2009年</c:v>
                </c:pt>
                <c:pt idx="1">
                  <c:v>2010年</c:v>
                </c:pt>
                <c:pt idx="2">
                  <c:v>2011年</c:v>
                </c:pt>
                <c:pt idx="3">
                  <c:v>2012年</c:v>
                </c:pt>
                <c:pt idx="4">
                  <c:v>2013年</c:v>
                </c:pt>
                <c:pt idx="5">
                  <c:v>2014年</c:v>
                </c:pt>
                <c:pt idx="6">
                  <c:v>2015年</c:v>
                </c:pt>
                <c:pt idx="7">
                  <c:v>2016年</c:v>
                </c:pt>
                <c:pt idx="8">
                  <c:v>2017年</c:v>
                </c:pt>
                <c:pt idx="9">
                  <c:v>2018年</c:v>
                </c:pt>
              </c:strCache>
            </c:strRef>
          </c:cat>
          <c:val>
            <c:numRef>
              <c:f>Sheet1!$J$2:$J$11</c:f>
              <c:numCache>
                <c:formatCode>#,##0_);[Red]\(#,##0\)</c:formatCode>
                <c:ptCount val="10"/>
                <c:pt idx="0">
                  <c:v>6844</c:v>
                </c:pt>
                <c:pt idx="1">
                  <c:v>7703</c:v>
                </c:pt>
                <c:pt idx="2">
                  <c:v>6198</c:v>
                </c:pt>
                <c:pt idx="3">
                  <c:v>6674</c:v>
                </c:pt>
                <c:pt idx="4">
                  <c:v>8861</c:v>
                </c:pt>
                <c:pt idx="5">
                  <c:v>17505</c:v>
                </c:pt>
                <c:pt idx="6">
                  <c:v>24960</c:v>
                </c:pt>
                <c:pt idx="7">
                  <c:v>30708</c:v>
                </c:pt>
                <c:pt idx="8">
                  <c:v>37000</c:v>
                </c:pt>
                <c:pt idx="9">
                  <c:v>38661.279000000002</c:v>
                </c:pt>
              </c:numCache>
            </c:numRef>
          </c:val>
          <c:extLst>
            <c:ext xmlns:c16="http://schemas.microsoft.com/office/drawing/2014/chart" uri="{C3380CC4-5D6E-409C-BE32-E72D297353CC}">
              <c16:uniqueId val="{00000009-2E55-449F-B040-EFA974ED8108}"/>
            </c:ext>
          </c:extLst>
        </c:ser>
        <c:ser>
          <c:idx val="9"/>
          <c:order val="8"/>
          <c:tx>
            <c:strRef>
              <c:f>Sheet1!$K$1</c:f>
              <c:strCache>
                <c:ptCount val="1"/>
                <c:pt idx="0">
                  <c:v>マレーシア</c:v>
                </c:pt>
              </c:strCache>
            </c:strRef>
          </c:tx>
          <c:spPr>
            <a:solidFill>
              <a:schemeClr val="accent4">
                <a:lumMod val="60000"/>
              </a:schemeClr>
            </a:solidFill>
            <a:ln>
              <a:noFill/>
            </a:ln>
            <a:effectLst/>
          </c:spPr>
          <c:invertIfNegative val="0"/>
          <c:cat>
            <c:strRef>
              <c:f>Sheet1!$A$2:$A$11</c:f>
              <c:strCache>
                <c:ptCount val="10"/>
                <c:pt idx="0">
                  <c:v>2009年</c:v>
                </c:pt>
                <c:pt idx="1">
                  <c:v>2010年</c:v>
                </c:pt>
                <c:pt idx="2">
                  <c:v>2011年</c:v>
                </c:pt>
                <c:pt idx="3">
                  <c:v>2012年</c:v>
                </c:pt>
                <c:pt idx="4">
                  <c:v>2013年</c:v>
                </c:pt>
                <c:pt idx="5">
                  <c:v>2014年</c:v>
                </c:pt>
                <c:pt idx="6">
                  <c:v>2015年</c:v>
                </c:pt>
                <c:pt idx="7">
                  <c:v>2016年</c:v>
                </c:pt>
                <c:pt idx="8">
                  <c:v>2017年</c:v>
                </c:pt>
                <c:pt idx="9">
                  <c:v>2018年</c:v>
                </c:pt>
              </c:strCache>
            </c:strRef>
          </c:cat>
          <c:val>
            <c:numRef>
              <c:f>Sheet1!$K$2:$K$11</c:f>
              <c:numCache>
                <c:formatCode>#,##0_);[Red]\(#,##0\)</c:formatCode>
                <c:ptCount val="10"/>
                <c:pt idx="0">
                  <c:v>25421</c:v>
                </c:pt>
                <c:pt idx="1">
                  <c:v>36646</c:v>
                </c:pt>
                <c:pt idx="2">
                  <c:v>18341</c:v>
                </c:pt>
                <c:pt idx="3">
                  <c:v>30984</c:v>
                </c:pt>
                <c:pt idx="4">
                  <c:v>48014</c:v>
                </c:pt>
                <c:pt idx="5">
                  <c:v>98311</c:v>
                </c:pt>
                <c:pt idx="6">
                  <c:v>175238</c:v>
                </c:pt>
                <c:pt idx="7">
                  <c:v>184987</c:v>
                </c:pt>
                <c:pt idx="8">
                  <c:v>215000</c:v>
                </c:pt>
                <c:pt idx="9">
                  <c:v>225281.16</c:v>
                </c:pt>
              </c:numCache>
            </c:numRef>
          </c:val>
          <c:extLst>
            <c:ext xmlns:c16="http://schemas.microsoft.com/office/drawing/2014/chart" uri="{C3380CC4-5D6E-409C-BE32-E72D297353CC}">
              <c16:uniqueId val="{0000000A-2E55-449F-B040-EFA974ED8108}"/>
            </c:ext>
          </c:extLst>
        </c:ser>
        <c:ser>
          <c:idx val="10"/>
          <c:order val="9"/>
          <c:tx>
            <c:strRef>
              <c:f>Sheet1!$L$1</c:f>
              <c:strCache>
                <c:ptCount val="1"/>
                <c:pt idx="0">
                  <c:v>シンガポール</c:v>
                </c:pt>
              </c:strCache>
            </c:strRef>
          </c:tx>
          <c:spPr>
            <a:solidFill>
              <a:schemeClr val="accent5">
                <a:lumMod val="60000"/>
              </a:schemeClr>
            </a:solidFill>
            <a:ln>
              <a:noFill/>
            </a:ln>
            <a:effectLst/>
          </c:spPr>
          <c:invertIfNegative val="0"/>
          <c:cat>
            <c:strRef>
              <c:f>Sheet1!$A$2:$A$11</c:f>
              <c:strCache>
                <c:ptCount val="10"/>
                <c:pt idx="0">
                  <c:v>2009年</c:v>
                </c:pt>
                <c:pt idx="1">
                  <c:v>2010年</c:v>
                </c:pt>
                <c:pt idx="2">
                  <c:v>2011年</c:v>
                </c:pt>
                <c:pt idx="3">
                  <c:v>2012年</c:v>
                </c:pt>
                <c:pt idx="4">
                  <c:v>2013年</c:v>
                </c:pt>
                <c:pt idx="5">
                  <c:v>2014年</c:v>
                </c:pt>
                <c:pt idx="6">
                  <c:v>2015年</c:v>
                </c:pt>
                <c:pt idx="7">
                  <c:v>2016年</c:v>
                </c:pt>
                <c:pt idx="8">
                  <c:v>2017年</c:v>
                </c:pt>
                <c:pt idx="9">
                  <c:v>2018年</c:v>
                </c:pt>
              </c:strCache>
            </c:strRef>
          </c:cat>
          <c:val>
            <c:numRef>
              <c:f>Sheet1!$L$2:$L$11</c:f>
              <c:numCache>
                <c:formatCode>#,##0_);[Red]\(#,##0\)</c:formatCode>
                <c:ptCount val="10"/>
                <c:pt idx="0">
                  <c:v>33402</c:v>
                </c:pt>
                <c:pt idx="1">
                  <c:v>40354</c:v>
                </c:pt>
                <c:pt idx="2">
                  <c:v>13028</c:v>
                </c:pt>
                <c:pt idx="3">
                  <c:v>23605</c:v>
                </c:pt>
                <c:pt idx="4">
                  <c:v>34260</c:v>
                </c:pt>
                <c:pt idx="5">
                  <c:v>56535</c:v>
                </c:pt>
                <c:pt idx="6">
                  <c:v>91867</c:v>
                </c:pt>
                <c:pt idx="7">
                  <c:v>95396</c:v>
                </c:pt>
                <c:pt idx="8">
                  <c:v>125000</c:v>
                </c:pt>
                <c:pt idx="9">
                  <c:v>157420.79999999999</c:v>
                </c:pt>
              </c:numCache>
            </c:numRef>
          </c:val>
          <c:extLst>
            <c:ext xmlns:c16="http://schemas.microsoft.com/office/drawing/2014/chart" uri="{C3380CC4-5D6E-409C-BE32-E72D297353CC}">
              <c16:uniqueId val="{0000000B-2E55-449F-B040-EFA974ED8108}"/>
            </c:ext>
          </c:extLst>
        </c:ser>
        <c:ser>
          <c:idx val="11"/>
          <c:order val="10"/>
          <c:tx>
            <c:strRef>
              <c:f>Sheet1!$M$1</c:f>
              <c:strCache>
                <c:ptCount val="1"/>
                <c:pt idx="0">
                  <c:v>タイ</c:v>
                </c:pt>
              </c:strCache>
            </c:strRef>
          </c:tx>
          <c:spPr>
            <a:solidFill>
              <a:schemeClr val="accent6">
                <a:lumMod val="60000"/>
              </a:schemeClr>
            </a:solidFill>
            <a:ln>
              <a:noFill/>
            </a:ln>
            <a:effectLst/>
          </c:spPr>
          <c:invertIfNegative val="0"/>
          <c:cat>
            <c:strRef>
              <c:f>Sheet1!$A$2:$A$11</c:f>
              <c:strCache>
                <c:ptCount val="10"/>
                <c:pt idx="0">
                  <c:v>2009年</c:v>
                </c:pt>
                <c:pt idx="1">
                  <c:v>2010年</c:v>
                </c:pt>
                <c:pt idx="2">
                  <c:v>2011年</c:v>
                </c:pt>
                <c:pt idx="3">
                  <c:v>2012年</c:v>
                </c:pt>
                <c:pt idx="4">
                  <c:v>2013年</c:v>
                </c:pt>
                <c:pt idx="5">
                  <c:v>2014年</c:v>
                </c:pt>
                <c:pt idx="6">
                  <c:v>2015年</c:v>
                </c:pt>
                <c:pt idx="7">
                  <c:v>2016年</c:v>
                </c:pt>
                <c:pt idx="8">
                  <c:v>2017年</c:v>
                </c:pt>
                <c:pt idx="9">
                  <c:v>2018年</c:v>
                </c:pt>
              </c:strCache>
            </c:strRef>
          </c:cat>
          <c:val>
            <c:numRef>
              <c:f>Sheet1!$M$2:$M$11</c:f>
              <c:numCache>
                <c:formatCode>#,##0_);[Red]\(#,##0\)</c:formatCode>
                <c:ptCount val="10"/>
                <c:pt idx="0">
                  <c:v>58589</c:v>
                </c:pt>
                <c:pt idx="1">
                  <c:v>58877</c:v>
                </c:pt>
                <c:pt idx="2">
                  <c:v>32763</c:v>
                </c:pt>
                <c:pt idx="3">
                  <c:v>63075</c:v>
                </c:pt>
                <c:pt idx="4">
                  <c:v>130649</c:v>
                </c:pt>
                <c:pt idx="5">
                  <c:v>149268</c:v>
                </c:pt>
                <c:pt idx="6">
                  <c:v>207505</c:v>
                </c:pt>
                <c:pt idx="7">
                  <c:v>270134</c:v>
                </c:pt>
                <c:pt idx="8">
                  <c:v>298000</c:v>
                </c:pt>
                <c:pt idx="9">
                  <c:v>324929.91999999998</c:v>
                </c:pt>
              </c:numCache>
            </c:numRef>
          </c:val>
          <c:extLst>
            <c:ext xmlns:c16="http://schemas.microsoft.com/office/drawing/2014/chart" uri="{C3380CC4-5D6E-409C-BE32-E72D297353CC}">
              <c16:uniqueId val="{0000000C-2E55-449F-B040-EFA974ED8108}"/>
            </c:ext>
          </c:extLst>
        </c:ser>
        <c:ser>
          <c:idx val="12"/>
          <c:order val="11"/>
          <c:tx>
            <c:strRef>
              <c:f>Sheet1!$N$1</c:f>
              <c:strCache>
                <c:ptCount val="1"/>
                <c:pt idx="0">
                  <c:v>香港</c:v>
                </c:pt>
              </c:strCache>
            </c:strRef>
          </c:tx>
          <c:spPr>
            <a:solidFill>
              <a:schemeClr val="accent1">
                <a:lumMod val="80000"/>
                <a:lumOff val="20000"/>
              </a:schemeClr>
            </a:solidFill>
            <a:ln>
              <a:noFill/>
            </a:ln>
            <a:effectLst/>
          </c:spPr>
          <c:invertIfNegative val="0"/>
          <c:cat>
            <c:strRef>
              <c:f>Sheet1!$A$2:$A$11</c:f>
              <c:strCache>
                <c:ptCount val="10"/>
                <c:pt idx="0">
                  <c:v>2009年</c:v>
                </c:pt>
                <c:pt idx="1">
                  <c:v>2010年</c:v>
                </c:pt>
                <c:pt idx="2">
                  <c:v>2011年</c:v>
                </c:pt>
                <c:pt idx="3">
                  <c:v>2012年</c:v>
                </c:pt>
                <c:pt idx="4">
                  <c:v>2013年</c:v>
                </c:pt>
                <c:pt idx="5">
                  <c:v>2014年</c:v>
                </c:pt>
                <c:pt idx="6">
                  <c:v>2015年</c:v>
                </c:pt>
                <c:pt idx="7">
                  <c:v>2016年</c:v>
                </c:pt>
                <c:pt idx="8">
                  <c:v>2017年</c:v>
                </c:pt>
                <c:pt idx="9">
                  <c:v>2018年</c:v>
                </c:pt>
              </c:strCache>
            </c:strRef>
          </c:cat>
          <c:val>
            <c:numRef>
              <c:f>Sheet1!$N$2:$N$11</c:f>
              <c:numCache>
                <c:formatCode>#,##0_);[Red]\(#,##0\)</c:formatCode>
                <c:ptCount val="10"/>
                <c:pt idx="0">
                  <c:v>88115</c:v>
                </c:pt>
                <c:pt idx="1">
                  <c:v>106316</c:v>
                </c:pt>
                <c:pt idx="2">
                  <c:v>97419</c:v>
                </c:pt>
                <c:pt idx="3">
                  <c:v>93925</c:v>
                </c:pt>
                <c:pt idx="4">
                  <c:v>175282</c:v>
                </c:pt>
                <c:pt idx="5">
                  <c:v>265755</c:v>
                </c:pt>
                <c:pt idx="6">
                  <c:v>538011</c:v>
                </c:pt>
                <c:pt idx="7">
                  <c:v>626214</c:v>
                </c:pt>
                <c:pt idx="8">
                  <c:v>741000</c:v>
                </c:pt>
                <c:pt idx="9">
                  <c:v>717536.3</c:v>
                </c:pt>
              </c:numCache>
            </c:numRef>
          </c:val>
          <c:extLst>
            <c:ext xmlns:c16="http://schemas.microsoft.com/office/drawing/2014/chart" uri="{C3380CC4-5D6E-409C-BE32-E72D297353CC}">
              <c16:uniqueId val="{0000000D-2E55-449F-B040-EFA974ED8108}"/>
            </c:ext>
          </c:extLst>
        </c:ser>
        <c:ser>
          <c:idx val="13"/>
          <c:order val="12"/>
          <c:tx>
            <c:strRef>
              <c:f>Sheet1!$O$1</c:f>
              <c:strCache>
                <c:ptCount val="1"/>
                <c:pt idx="0">
                  <c:v>台湾</c:v>
                </c:pt>
              </c:strCache>
            </c:strRef>
          </c:tx>
          <c:spPr>
            <a:solidFill>
              <a:schemeClr val="accent2">
                <a:lumMod val="80000"/>
                <a:lumOff val="20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E-2E55-449F-B040-EFA974ED8108}"/>
                </c:ext>
              </c:extLst>
            </c:dLbl>
            <c:dLbl>
              <c:idx val="1"/>
              <c:delete val="1"/>
              <c:extLst>
                <c:ext xmlns:c15="http://schemas.microsoft.com/office/drawing/2012/chart" uri="{CE6537A1-D6FC-4f65-9D91-7224C49458BB}"/>
                <c:ext xmlns:c16="http://schemas.microsoft.com/office/drawing/2014/chart" uri="{C3380CC4-5D6E-409C-BE32-E72D297353CC}">
                  <c16:uniqueId val="{0000000F-2E55-449F-B040-EFA974ED8108}"/>
                </c:ext>
              </c:extLst>
            </c:dLbl>
            <c:dLbl>
              <c:idx val="2"/>
              <c:delete val="1"/>
              <c:extLst>
                <c:ext xmlns:c15="http://schemas.microsoft.com/office/drawing/2012/chart" uri="{CE6537A1-D6FC-4f65-9D91-7224C49458BB}"/>
                <c:ext xmlns:c16="http://schemas.microsoft.com/office/drawing/2014/chart" uri="{C3380CC4-5D6E-409C-BE32-E72D297353CC}">
                  <c16:uniqueId val="{00000010-2E55-449F-B040-EFA974ED8108}"/>
                </c:ext>
              </c:extLst>
            </c:dLbl>
            <c:dLbl>
              <c:idx val="3"/>
              <c:delete val="1"/>
              <c:extLst>
                <c:ext xmlns:c15="http://schemas.microsoft.com/office/drawing/2012/chart" uri="{CE6537A1-D6FC-4f65-9D91-7224C49458BB}"/>
                <c:ext xmlns:c16="http://schemas.microsoft.com/office/drawing/2014/chart" uri="{C3380CC4-5D6E-409C-BE32-E72D297353CC}">
                  <c16:uniqueId val="{00000011-2E55-449F-B040-EFA974ED8108}"/>
                </c:ext>
              </c:extLst>
            </c:dLbl>
            <c:dLbl>
              <c:idx val="4"/>
              <c:delete val="1"/>
              <c:extLst>
                <c:ext xmlns:c15="http://schemas.microsoft.com/office/drawing/2012/chart" uri="{CE6537A1-D6FC-4f65-9D91-7224C49458BB}"/>
                <c:ext xmlns:c16="http://schemas.microsoft.com/office/drawing/2014/chart" uri="{C3380CC4-5D6E-409C-BE32-E72D297353CC}">
                  <c16:uniqueId val="{00000012-2E55-449F-B040-EFA974ED8108}"/>
                </c:ext>
              </c:extLst>
            </c:dLbl>
            <c:dLbl>
              <c:idx val="5"/>
              <c:delete val="1"/>
              <c:extLst>
                <c:ext xmlns:c15="http://schemas.microsoft.com/office/drawing/2012/chart" uri="{CE6537A1-D6FC-4f65-9D91-7224C49458BB}"/>
                <c:ext xmlns:c16="http://schemas.microsoft.com/office/drawing/2014/chart" uri="{C3380CC4-5D6E-409C-BE32-E72D297353CC}">
                  <c16:uniqueId val="{00000013-2E55-449F-B040-EFA974ED8108}"/>
                </c:ext>
              </c:extLst>
            </c:dLbl>
            <c:dLbl>
              <c:idx val="6"/>
              <c:delete val="1"/>
              <c:extLst>
                <c:ext xmlns:c15="http://schemas.microsoft.com/office/drawing/2012/chart" uri="{CE6537A1-D6FC-4f65-9D91-7224C49458BB}"/>
                <c:ext xmlns:c16="http://schemas.microsoft.com/office/drawing/2014/chart" uri="{C3380CC4-5D6E-409C-BE32-E72D297353CC}">
                  <c16:uniqueId val="{00000014-2E55-449F-B040-EFA974ED8108}"/>
                </c:ext>
              </c:extLst>
            </c:dLbl>
            <c:dLbl>
              <c:idx val="7"/>
              <c:delete val="1"/>
              <c:extLst>
                <c:ext xmlns:c15="http://schemas.microsoft.com/office/drawing/2012/chart" uri="{CE6537A1-D6FC-4f65-9D91-7224C49458BB}"/>
                <c:ext xmlns:c16="http://schemas.microsoft.com/office/drawing/2014/chart" uri="{C3380CC4-5D6E-409C-BE32-E72D297353CC}">
                  <c16:uniqueId val="{00000015-2E55-449F-B040-EFA974ED8108}"/>
                </c:ext>
              </c:extLst>
            </c:dLbl>
            <c:dLbl>
              <c:idx val="8"/>
              <c:delete val="1"/>
              <c:extLst>
                <c:ext xmlns:c15="http://schemas.microsoft.com/office/drawing/2012/chart" uri="{CE6537A1-D6FC-4f65-9D91-7224C49458BB}"/>
                <c:ext xmlns:c16="http://schemas.microsoft.com/office/drawing/2014/chart" uri="{C3380CC4-5D6E-409C-BE32-E72D297353CC}">
                  <c16:uniqueId val="{00000016-2E55-449F-B040-EFA974ED8108}"/>
                </c:ext>
              </c:extLst>
            </c:dLbl>
            <c:dLbl>
              <c:idx val="9"/>
              <c:layout>
                <c:manualLayout>
                  <c:x val="-3.4820457018498473E-2"/>
                  <c:y val="5.9612527956085124E-3"/>
                </c:manualLayout>
              </c:layout>
              <c:showLegendKey val="0"/>
              <c:showVal val="1"/>
              <c:showCatName val="0"/>
              <c:showSerName val="1"/>
              <c:showPercent val="0"/>
              <c:showBubbleSize val="0"/>
              <c:extLst>
                <c:ext xmlns:c15="http://schemas.microsoft.com/office/drawing/2012/chart" uri="{CE6537A1-D6FC-4f65-9D91-7224C49458BB}">
                  <c15:layout/>
                </c:ext>
                <c:ext xmlns:c16="http://schemas.microsoft.com/office/drawing/2014/chart" uri="{C3380CC4-5D6E-409C-BE32-E72D297353CC}">
                  <c16:uniqueId val="{00000017-2E55-449F-B040-EFA974ED8108}"/>
                </c:ext>
              </c:extLst>
            </c:dLbl>
            <c:spPr>
              <a:solidFill>
                <a:prstClr val="white"/>
              </a:solidFill>
              <a:ln>
                <a:solidFill>
                  <a:prstClr val="black">
                    <a:lumMod val="25000"/>
                    <a:lumOff val="75000"/>
                  </a:prstClr>
                </a:solidFill>
              </a:ln>
              <a:effectLst/>
            </c:spPr>
            <c:txPr>
              <a:bodyPr rot="0" spcFirstLastPara="1" vertOverflow="clip" horzOverflow="clip" vert="horz" wrap="square" lIns="36576" tIns="18288" rIns="36576" bIns="18288"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ja-JP"/>
              </a:p>
            </c:txPr>
            <c:showLegendKey val="0"/>
            <c:showVal val="0"/>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2009年</c:v>
                </c:pt>
                <c:pt idx="1">
                  <c:v>2010年</c:v>
                </c:pt>
                <c:pt idx="2">
                  <c:v>2011年</c:v>
                </c:pt>
                <c:pt idx="3">
                  <c:v>2012年</c:v>
                </c:pt>
                <c:pt idx="4">
                  <c:v>2013年</c:v>
                </c:pt>
                <c:pt idx="5">
                  <c:v>2014年</c:v>
                </c:pt>
                <c:pt idx="6">
                  <c:v>2015年</c:v>
                </c:pt>
                <c:pt idx="7">
                  <c:v>2016年</c:v>
                </c:pt>
                <c:pt idx="8">
                  <c:v>2017年</c:v>
                </c:pt>
                <c:pt idx="9">
                  <c:v>2018年</c:v>
                </c:pt>
              </c:strCache>
            </c:strRef>
          </c:cat>
          <c:val>
            <c:numRef>
              <c:f>Sheet1!$O$2:$O$11</c:f>
              <c:numCache>
                <c:formatCode>#,##0_);[Red]\(#,##0\)</c:formatCode>
                <c:ptCount val="10"/>
                <c:pt idx="0">
                  <c:v>242757</c:v>
                </c:pt>
                <c:pt idx="1">
                  <c:v>300582</c:v>
                </c:pt>
                <c:pt idx="2">
                  <c:v>240542</c:v>
                </c:pt>
                <c:pt idx="3">
                  <c:v>304877</c:v>
                </c:pt>
                <c:pt idx="4">
                  <c:v>530597</c:v>
                </c:pt>
                <c:pt idx="5">
                  <c:v>679157</c:v>
                </c:pt>
                <c:pt idx="6">
                  <c:v>1054042</c:v>
                </c:pt>
                <c:pt idx="7">
                  <c:v>1255787</c:v>
                </c:pt>
                <c:pt idx="8">
                  <c:v>1400000</c:v>
                </c:pt>
                <c:pt idx="9">
                  <c:v>1222615.3059999999</c:v>
                </c:pt>
              </c:numCache>
            </c:numRef>
          </c:val>
          <c:extLst>
            <c:ext xmlns:c16="http://schemas.microsoft.com/office/drawing/2014/chart" uri="{C3380CC4-5D6E-409C-BE32-E72D297353CC}">
              <c16:uniqueId val="{00000018-2E55-449F-B040-EFA974ED8108}"/>
            </c:ext>
          </c:extLst>
        </c:ser>
        <c:ser>
          <c:idx val="14"/>
          <c:order val="13"/>
          <c:tx>
            <c:strRef>
              <c:f>Sheet1!$P$1</c:f>
              <c:strCache>
                <c:ptCount val="1"/>
                <c:pt idx="0">
                  <c:v>韓国</c:v>
                </c:pt>
              </c:strCache>
            </c:strRef>
          </c:tx>
          <c:spPr>
            <a:solidFill>
              <a:schemeClr val="accent3">
                <a:lumMod val="80000"/>
                <a:lumOff val="20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19-2E55-449F-B040-EFA974ED8108}"/>
                </c:ext>
              </c:extLst>
            </c:dLbl>
            <c:dLbl>
              <c:idx val="1"/>
              <c:delete val="1"/>
              <c:extLst>
                <c:ext xmlns:c15="http://schemas.microsoft.com/office/drawing/2012/chart" uri="{CE6537A1-D6FC-4f65-9D91-7224C49458BB}"/>
                <c:ext xmlns:c16="http://schemas.microsoft.com/office/drawing/2014/chart" uri="{C3380CC4-5D6E-409C-BE32-E72D297353CC}">
                  <c16:uniqueId val="{0000001A-2E55-449F-B040-EFA974ED8108}"/>
                </c:ext>
              </c:extLst>
            </c:dLbl>
            <c:dLbl>
              <c:idx val="2"/>
              <c:delete val="1"/>
              <c:extLst>
                <c:ext xmlns:c15="http://schemas.microsoft.com/office/drawing/2012/chart" uri="{CE6537A1-D6FC-4f65-9D91-7224C49458BB}"/>
                <c:ext xmlns:c16="http://schemas.microsoft.com/office/drawing/2014/chart" uri="{C3380CC4-5D6E-409C-BE32-E72D297353CC}">
                  <c16:uniqueId val="{0000001B-2E55-449F-B040-EFA974ED8108}"/>
                </c:ext>
              </c:extLst>
            </c:dLbl>
            <c:dLbl>
              <c:idx val="3"/>
              <c:delete val="1"/>
              <c:extLst>
                <c:ext xmlns:c15="http://schemas.microsoft.com/office/drawing/2012/chart" uri="{CE6537A1-D6FC-4f65-9D91-7224C49458BB}"/>
                <c:ext xmlns:c16="http://schemas.microsoft.com/office/drawing/2014/chart" uri="{C3380CC4-5D6E-409C-BE32-E72D297353CC}">
                  <c16:uniqueId val="{0000001C-2E55-449F-B040-EFA974ED8108}"/>
                </c:ext>
              </c:extLst>
            </c:dLbl>
            <c:dLbl>
              <c:idx val="4"/>
              <c:delete val="1"/>
              <c:extLst>
                <c:ext xmlns:c15="http://schemas.microsoft.com/office/drawing/2012/chart" uri="{CE6537A1-D6FC-4f65-9D91-7224C49458BB}"/>
                <c:ext xmlns:c16="http://schemas.microsoft.com/office/drawing/2014/chart" uri="{C3380CC4-5D6E-409C-BE32-E72D297353CC}">
                  <c16:uniqueId val="{0000001D-2E55-449F-B040-EFA974ED8108}"/>
                </c:ext>
              </c:extLst>
            </c:dLbl>
            <c:dLbl>
              <c:idx val="5"/>
              <c:delete val="1"/>
              <c:extLst>
                <c:ext xmlns:c15="http://schemas.microsoft.com/office/drawing/2012/chart" uri="{CE6537A1-D6FC-4f65-9D91-7224C49458BB}"/>
                <c:ext xmlns:c16="http://schemas.microsoft.com/office/drawing/2014/chart" uri="{C3380CC4-5D6E-409C-BE32-E72D297353CC}">
                  <c16:uniqueId val="{0000001E-2E55-449F-B040-EFA974ED8108}"/>
                </c:ext>
              </c:extLst>
            </c:dLbl>
            <c:dLbl>
              <c:idx val="6"/>
              <c:delete val="1"/>
              <c:extLst>
                <c:ext xmlns:c15="http://schemas.microsoft.com/office/drawing/2012/chart" uri="{CE6537A1-D6FC-4f65-9D91-7224C49458BB}"/>
                <c:ext xmlns:c16="http://schemas.microsoft.com/office/drawing/2014/chart" uri="{C3380CC4-5D6E-409C-BE32-E72D297353CC}">
                  <c16:uniqueId val="{0000001F-2E55-449F-B040-EFA974ED8108}"/>
                </c:ext>
              </c:extLst>
            </c:dLbl>
            <c:dLbl>
              <c:idx val="7"/>
              <c:delete val="1"/>
              <c:extLst>
                <c:ext xmlns:c15="http://schemas.microsoft.com/office/drawing/2012/chart" uri="{CE6537A1-D6FC-4f65-9D91-7224C49458BB}"/>
                <c:ext xmlns:c16="http://schemas.microsoft.com/office/drawing/2014/chart" uri="{C3380CC4-5D6E-409C-BE32-E72D297353CC}">
                  <c16:uniqueId val="{00000020-2E55-449F-B040-EFA974ED8108}"/>
                </c:ext>
              </c:extLst>
            </c:dLbl>
            <c:dLbl>
              <c:idx val="8"/>
              <c:delete val="1"/>
              <c:extLst>
                <c:ext xmlns:c15="http://schemas.microsoft.com/office/drawing/2012/chart" uri="{CE6537A1-D6FC-4f65-9D91-7224C49458BB}"/>
                <c:ext xmlns:c16="http://schemas.microsoft.com/office/drawing/2014/chart" uri="{C3380CC4-5D6E-409C-BE32-E72D297353CC}">
                  <c16:uniqueId val="{00000021-2E55-449F-B040-EFA974ED8108}"/>
                </c:ext>
              </c:extLst>
            </c:dLbl>
            <c:dLbl>
              <c:idx val="9"/>
              <c:layout>
                <c:manualLayout>
                  <c:x val="-3.4820457018498369E-2"/>
                  <c:y val="-1.3909589856419862E-2"/>
                </c:manualLayout>
              </c:layout>
              <c:spPr>
                <a:solidFill>
                  <a:prstClr val="white"/>
                </a:solidFill>
                <a:ln w="9525" cap="flat" cmpd="sng" algn="ctr">
                  <a:solidFill>
                    <a:prstClr val="black">
                      <a:lumMod val="25000"/>
                      <a:lumOff val="75000"/>
                    </a:prstClr>
                  </a:solidFill>
                  <a:prstDash val="solid"/>
                  <a:round/>
                  <a:headEnd type="none" w="med" len="med"/>
                  <a:tailEnd type="none" w="med" len="med"/>
                </a:ln>
                <a:effectLst/>
              </c:spPr>
              <c:txPr>
                <a:bodyPr rot="0" spcFirstLastPara="1" vertOverflow="clip" horzOverflow="clip" vert="horz" wrap="square" lIns="36576" tIns="18288" rIns="36576" bIns="18288"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gd name="adj1" fmla="val 46559"/>
                        <a:gd name="adj2" fmla="val 80558"/>
                      </a:avLst>
                    </a:prstGeom>
                    <a:noFill/>
                    <a:ln>
                      <a:noFill/>
                    </a:ln>
                  </c15:spPr>
                  <c15:layout/>
                </c:ext>
                <c:ext xmlns:c16="http://schemas.microsoft.com/office/drawing/2014/chart" uri="{C3380CC4-5D6E-409C-BE32-E72D297353CC}">
                  <c16:uniqueId val="{00000022-2E55-449F-B040-EFA974ED810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cat>
            <c:strRef>
              <c:f>Sheet1!$A$2:$A$11</c:f>
              <c:strCache>
                <c:ptCount val="10"/>
                <c:pt idx="0">
                  <c:v>2009年</c:v>
                </c:pt>
                <c:pt idx="1">
                  <c:v>2010年</c:v>
                </c:pt>
                <c:pt idx="2">
                  <c:v>2011年</c:v>
                </c:pt>
                <c:pt idx="3">
                  <c:v>2012年</c:v>
                </c:pt>
                <c:pt idx="4">
                  <c:v>2013年</c:v>
                </c:pt>
                <c:pt idx="5">
                  <c:v>2014年</c:v>
                </c:pt>
                <c:pt idx="6">
                  <c:v>2015年</c:v>
                </c:pt>
                <c:pt idx="7">
                  <c:v>2016年</c:v>
                </c:pt>
                <c:pt idx="8">
                  <c:v>2017年</c:v>
                </c:pt>
                <c:pt idx="9">
                  <c:v>2018年</c:v>
                </c:pt>
              </c:strCache>
            </c:strRef>
          </c:cat>
          <c:val>
            <c:numRef>
              <c:f>Sheet1!$P$2:$P$11</c:f>
              <c:numCache>
                <c:formatCode>#,##0_);[Red]\(#,##0\)</c:formatCode>
                <c:ptCount val="10"/>
                <c:pt idx="0">
                  <c:v>365596</c:v>
                </c:pt>
                <c:pt idx="1">
                  <c:v>589167</c:v>
                </c:pt>
                <c:pt idx="2">
                  <c:v>370224</c:v>
                </c:pt>
                <c:pt idx="3">
                  <c:v>447910</c:v>
                </c:pt>
                <c:pt idx="4">
                  <c:v>578129</c:v>
                </c:pt>
                <c:pt idx="5">
                  <c:v>721286</c:v>
                </c:pt>
                <c:pt idx="6">
                  <c:v>1080325</c:v>
                </c:pt>
                <c:pt idx="7">
                  <c:v>1576702</c:v>
                </c:pt>
                <c:pt idx="8">
                  <c:v>2410000</c:v>
                </c:pt>
                <c:pt idx="9">
                  <c:v>2389847.784</c:v>
                </c:pt>
              </c:numCache>
            </c:numRef>
          </c:val>
          <c:extLst>
            <c:ext xmlns:c16="http://schemas.microsoft.com/office/drawing/2014/chart" uri="{C3380CC4-5D6E-409C-BE32-E72D297353CC}">
              <c16:uniqueId val="{00000023-2E55-449F-B040-EFA974ED8108}"/>
            </c:ext>
          </c:extLst>
        </c:ser>
        <c:ser>
          <c:idx val="15"/>
          <c:order val="14"/>
          <c:tx>
            <c:strRef>
              <c:f>Sheet1!$Q$1</c:f>
              <c:strCache>
                <c:ptCount val="1"/>
                <c:pt idx="0">
                  <c:v>中国</c:v>
                </c:pt>
              </c:strCache>
            </c:strRef>
          </c:tx>
          <c:spPr>
            <a:solidFill>
              <a:schemeClr val="accent4">
                <a:lumMod val="80000"/>
                <a:lumOff val="20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24-2E55-449F-B040-EFA974ED8108}"/>
                </c:ext>
              </c:extLst>
            </c:dLbl>
            <c:dLbl>
              <c:idx val="1"/>
              <c:delete val="1"/>
              <c:extLst>
                <c:ext xmlns:c15="http://schemas.microsoft.com/office/drawing/2012/chart" uri="{CE6537A1-D6FC-4f65-9D91-7224C49458BB}"/>
                <c:ext xmlns:c16="http://schemas.microsoft.com/office/drawing/2014/chart" uri="{C3380CC4-5D6E-409C-BE32-E72D297353CC}">
                  <c16:uniqueId val="{00000025-2E55-449F-B040-EFA974ED8108}"/>
                </c:ext>
              </c:extLst>
            </c:dLbl>
            <c:dLbl>
              <c:idx val="2"/>
              <c:delete val="1"/>
              <c:extLst>
                <c:ext xmlns:c15="http://schemas.microsoft.com/office/drawing/2012/chart" uri="{CE6537A1-D6FC-4f65-9D91-7224C49458BB}"/>
                <c:ext xmlns:c16="http://schemas.microsoft.com/office/drawing/2014/chart" uri="{C3380CC4-5D6E-409C-BE32-E72D297353CC}">
                  <c16:uniqueId val="{00000026-2E55-449F-B040-EFA974ED8108}"/>
                </c:ext>
              </c:extLst>
            </c:dLbl>
            <c:dLbl>
              <c:idx val="3"/>
              <c:delete val="1"/>
              <c:extLst>
                <c:ext xmlns:c15="http://schemas.microsoft.com/office/drawing/2012/chart" uri="{CE6537A1-D6FC-4f65-9D91-7224C49458BB}"/>
                <c:ext xmlns:c16="http://schemas.microsoft.com/office/drawing/2014/chart" uri="{C3380CC4-5D6E-409C-BE32-E72D297353CC}">
                  <c16:uniqueId val="{00000027-2E55-449F-B040-EFA974ED8108}"/>
                </c:ext>
              </c:extLst>
            </c:dLbl>
            <c:dLbl>
              <c:idx val="4"/>
              <c:delete val="1"/>
              <c:extLst>
                <c:ext xmlns:c15="http://schemas.microsoft.com/office/drawing/2012/chart" uri="{CE6537A1-D6FC-4f65-9D91-7224C49458BB}"/>
                <c:ext xmlns:c16="http://schemas.microsoft.com/office/drawing/2014/chart" uri="{C3380CC4-5D6E-409C-BE32-E72D297353CC}">
                  <c16:uniqueId val="{00000028-2E55-449F-B040-EFA974ED8108}"/>
                </c:ext>
              </c:extLst>
            </c:dLbl>
            <c:dLbl>
              <c:idx val="5"/>
              <c:delete val="1"/>
              <c:extLst>
                <c:ext xmlns:c15="http://schemas.microsoft.com/office/drawing/2012/chart" uri="{CE6537A1-D6FC-4f65-9D91-7224C49458BB}"/>
                <c:ext xmlns:c16="http://schemas.microsoft.com/office/drawing/2014/chart" uri="{C3380CC4-5D6E-409C-BE32-E72D297353CC}">
                  <c16:uniqueId val="{00000029-2E55-449F-B040-EFA974ED8108}"/>
                </c:ext>
              </c:extLst>
            </c:dLbl>
            <c:dLbl>
              <c:idx val="6"/>
              <c:delete val="1"/>
              <c:extLst>
                <c:ext xmlns:c15="http://schemas.microsoft.com/office/drawing/2012/chart" uri="{CE6537A1-D6FC-4f65-9D91-7224C49458BB}"/>
                <c:ext xmlns:c16="http://schemas.microsoft.com/office/drawing/2014/chart" uri="{C3380CC4-5D6E-409C-BE32-E72D297353CC}">
                  <c16:uniqueId val="{0000002A-2E55-449F-B040-EFA974ED8108}"/>
                </c:ext>
              </c:extLst>
            </c:dLbl>
            <c:dLbl>
              <c:idx val="7"/>
              <c:delete val="1"/>
              <c:extLst>
                <c:ext xmlns:c15="http://schemas.microsoft.com/office/drawing/2012/chart" uri="{CE6537A1-D6FC-4f65-9D91-7224C49458BB}"/>
                <c:ext xmlns:c16="http://schemas.microsoft.com/office/drawing/2014/chart" uri="{C3380CC4-5D6E-409C-BE32-E72D297353CC}">
                  <c16:uniqueId val="{0000002B-2E55-449F-B040-EFA974ED8108}"/>
                </c:ext>
              </c:extLst>
            </c:dLbl>
            <c:dLbl>
              <c:idx val="8"/>
              <c:delete val="1"/>
              <c:extLst>
                <c:ext xmlns:c15="http://schemas.microsoft.com/office/drawing/2012/chart" uri="{CE6537A1-D6FC-4f65-9D91-7224C49458BB}"/>
                <c:ext xmlns:c16="http://schemas.microsoft.com/office/drawing/2014/chart" uri="{C3380CC4-5D6E-409C-BE32-E72D297353CC}">
                  <c16:uniqueId val="{0000002C-2E55-449F-B040-EFA974ED8108}"/>
                </c:ext>
              </c:extLst>
            </c:dLbl>
            <c:dLbl>
              <c:idx val="9"/>
              <c:layout>
                <c:manualLayout>
                  <c:x val="-3.6271309394269133E-2"/>
                  <c:y val="-1.0336749762253973E-2"/>
                </c:manualLayout>
              </c:layout>
              <c:spPr>
                <a:solidFill>
                  <a:prstClr val="white"/>
                </a:solidFill>
                <a:ln w="9525" cap="flat" cmpd="sng" algn="ctr">
                  <a:solidFill>
                    <a:prstClr val="black">
                      <a:lumMod val="25000"/>
                      <a:lumOff val="75000"/>
                    </a:prstClr>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ja-JP"/>
                </a:p>
              </c:txPr>
              <c:dLblPos val="ct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gd name="adj1" fmla="val 55547"/>
                        <a:gd name="adj2" fmla="val -3313"/>
                      </a:avLst>
                    </a:prstGeom>
                    <a:noFill/>
                    <a:ln>
                      <a:noFill/>
                    </a:ln>
                  </c15:spPr>
                  <c15:layout/>
                </c:ext>
                <c:ext xmlns:c16="http://schemas.microsoft.com/office/drawing/2014/chart" uri="{C3380CC4-5D6E-409C-BE32-E72D297353CC}">
                  <c16:uniqueId val="{0000002D-2E55-449F-B040-EFA974ED810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cat>
            <c:strRef>
              <c:f>Sheet1!$A$2:$A$11</c:f>
              <c:strCache>
                <c:ptCount val="10"/>
                <c:pt idx="0">
                  <c:v>2009年</c:v>
                </c:pt>
                <c:pt idx="1">
                  <c:v>2010年</c:v>
                </c:pt>
                <c:pt idx="2">
                  <c:v>2011年</c:v>
                </c:pt>
                <c:pt idx="3">
                  <c:v>2012年</c:v>
                </c:pt>
                <c:pt idx="4">
                  <c:v>2013年</c:v>
                </c:pt>
                <c:pt idx="5">
                  <c:v>2014年</c:v>
                </c:pt>
                <c:pt idx="6">
                  <c:v>2015年</c:v>
                </c:pt>
                <c:pt idx="7">
                  <c:v>2016年</c:v>
                </c:pt>
                <c:pt idx="8">
                  <c:v>2017年</c:v>
                </c:pt>
                <c:pt idx="9">
                  <c:v>2018年</c:v>
                </c:pt>
              </c:strCache>
            </c:strRef>
          </c:cat>
          <c:val>
            <c:numRef>
              <c:f>Sheet1!$Q$2:$Q$11</c:f>
              <c:numCache>
                <c:formatCode>#,##0_);[Red]\(#,##0\)</c:formatCode>
                <c:ptCount val="10"/>
                <c:pt idx="0">
                  <c:v>421566</c:v>
                </c:pt>
                <c:pt idx="1">
                  <c:v>731771</c:v>
                </c:pt>
                <c:pt idx="2">
                  <c:v>501722</c:v>
                </c:pt>
                <c:pt idx="3">
                  <c:v>614788</c:v>
                </c:pt>
                <c:pt idx="4">
                  <c:v>528969</c:v>
                </c:pt>
                <c:pt idx="5">
                  <c:v>1009092</c:v>
                </c:pt>
                <c:pt idx="6">
                  <c:v>2715942</c:v>
                </c:pt>
                <c:pt idx="7">
                  <c:v>3728834</c:v>
                </c:pt>
                <c:pt idx="8">
                  <c:v>4024000</c:v>
                </c:pt>
                <c:pt idx="9">
                  <c:v>4550358.4620000003</c:v>
                </c:pt>
              </c:numCache>
            </c:numRef>
          </c:val>
          <c:extLst>
            <c:ext xmlns:c16="http://schemas.microsoft.com/office/drawing/2014/chart" uri="{C3380CC4-5D6E-409C-BE32-E72D297353CC}">
              <c16:uniqueId val="{0000002E-2E55-449F-B040-EFA974ED8108}"/>
            </c:ext>
          </c:extLst>
        </c:ser>
        <c:dLbls>
          <c:showLegendKey val="0"/>
          <c:showVal val="0"/>
          <c:showCatName val="0"/>
          <c:showSerName val="0"/>
          <c:showPercent val="0"/>
          <c:showBubbleSize val="0"/>
        </c:dLbls>
        <c:gapWidth val="150"/>
        <c:overlap val="100"/>
        <c:axId val="298323384"/>
        <c:axId val="298323776"/>
      </c:barChart>
      <c:catAx>
        <c:axId val="298323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298323776"/>
        <c:crosses val="autoZero"/>
        <c:auto val="1"/>
        <c:lblAlgn val="ctr"/>
        <c:lblOffset val="100"/>
        <c:noMultiLvlLbl val="0"/>
      </c:catAx>
      <c:valAx>
        <c:axId val="298323776"/>
        <c:scaling>
          <c:orientation val="minMax"/>
          <c:max val="120000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298323384"/>
        <c:crosses val="autoZero"/>
        <c:crossBetween val="between"/>
        <c:dispUnits>
          <c:builtInUnit val="tenThousands"/>
          <c:dispUnitsLbl>
            <c:layout>
              <c:manualLayout>
                <c:xMode val="edge"/>
                <c:yMode val="edge"/>
                <c:x val="0.90801728201571474"/>
                <c:y val="8.2966353594327039E-2"/>
              </c:manualLayout>
            </c:layout>
            <c:tx>
              <c:rich>
                <a:bodyPr rot="0" spcFirstLastPara="1" vertOverflow="ellipsis" wrap="square" anchor="ctr" anchorCtr="1"/>
                <a:lstStyle/>
                <a:p>
                  <a:pPr>
                    <a:defRPr sz="1330" b="0" i="0" u="none" strike="noStrike" kern="1200"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pP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万人）</a:t>
                  </a:r>
                  <a:endPar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c:rich>
            </c:tx>
            <c:spPr>
              <a:noFill/>
              <a:ln>
                <a:noFill/>
              </a:ln>
              <a:effectLst/>
            </c:spPr>
            <c:txPr>
              <a:bodyPr rot="0" spcFirstLastPara="1" vertOverflow="ellipsis" wrap="square" anchor="ctr" anchorCtr="1"/>
              <a:lstStyle/>
              <a:p>
                <a:pPr>
                  <a:defRPr sz="1330" b="0" i="0" u="none" strike="noStrike" kern="1200"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ispUnitsLbl>
        </c:dispUnits>
      </c:valAx>
      <c:spPr>
        <a:noFill/>
        <a:ln w="25400">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4.png"/><Relationship Id="rId1" Type="http://schemas.openxmlformats.org/officeDocument/2006/relationships/image" Target="../media/image3.png"/><Relationship Id="rId5" Type="http://schemas.openxmlformats.org/officeDocument/2006/relationships/image" Target="../media/image6.jpeg"/><Relationship Id="rId4" Type="http://schemas.openxmlformats.org/officeDocument/2006/relationships/image" Target="../media/image5.jpeg"/></Relationships>
</file>

<file path=ppt/drawings/drawing1.xml><?xml version="1.0" encoding="utf-8"?>
<c:userShapes xmlns:c="http://schemas.openxmlformats.org/drawingml/2006/chart">
  <cdr:relSizeAnchor xmlns:cdr="http://schemas.openxmlformats.org/drawingml/2006/chartDrawing">
    <cdr:from>
      <cdr:x>0.09249</cdr:x>
      <cdr:y>0.70193</cdr:y>
    </cdr:from>
    <cdr:to>
      <cdr:x>0.16322</cdr:x>
      <cdr:y>0.7526</cdr:y>
    </cdr:to>
    <cdr:sp macro="" textlink="">
      <cdr:nvSpPr>
        <cdr:cNvPr id="2" name="テキスト ボックス 1"/>
        <cdr:cNvSpPr txBox="1"/>
      </cdr:nvSpPr>
      <cdr:spPr>
        <a:xfrm xmlns:a="http://schemas.openxmlformats.org/drawingml/2006/main">
          <a:off x="809641" y="4486245"/>
          <a:ext cx="619134" cy="32384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800" dirty="0" smtClean="0"/>
            <a:t>170</a:t>
          </a:r>
          <a:endParaRPr lang="ja-JP" altLang="en-US" sz="1800" dirty="0"/>
        </a:p>
      </cdr:txBody>
    </cdr:sp>
  </cdr:relSizeAnchor>
  <cdr:relSizeAnchor xmlns:cdr="http://schemas.openxmlformats.org/drawingml/2006/chartDrawing">
    <cdr:from>
      <cdr:x>0.17822</cdr:x>
      <cdr:y>0.6781</cdr:y>
    </cdr:from>
    <cdr:to>
      <cdr:x>0.24895</cdr:x>
      <cdr:y>0.72877</cdr:y>
    </cdr:to>
    <cdr:sp macro="" textlink="">
      <cdr:nvSpPr>
        <cdr:cNvPr id="3" name="テキスト ボックス 2"/>
        <cdr:cNvSpPr txBox="1"/>
      </cdr:nvSpPr>
      <cdr:spPr>
        <a:xfrm xmlns:a="http://schemas.openxmlformats.org/drawingml/2006/main">
          <a:off x="1541767" y="4140579"/>
          <a:ext cx="611894" cy="30939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800" dirty="0" smtClean="0"/>
            <a:t>23</a:t>
          </a:r>
          <a:r>
            <a:rPr lang="en-US" altLang="ja-JP" sz="1800" dirty="0"/>
            <a:t>5</a:t>
          </a:r>
          <a:endParaRPr lang="ja-JP" altLang="en-US" sz="1800" dirty="0"/>
        </a:p>
      </cdr:txBody>
    </cdr:sp>
  </cdr:relSizeAnchor>
  <cdr:relSizeAnchor xmlns:cdr="http://schemas.openxmlformats.org/drawingml/2006/chartDrawing">
    <cdr:from>
      <cdr:x>0.27242</cdr:x>
      <cdr:y>0.71686</cdr:y>
    </cdr:from>
    <cdr:to>
      <cdr:x>0.34315</cdr:x>
      <cdr:y>0.76753</cdr:y>
    </cdr:to>
    <cdr:sp macro="" textlink="">
      <cdr:nvSpPr>
        <cdr:cNvPr id="4" name="テキスト ボックス 3"/>
        <cdr:cNvSpPr txBox="1"/>
      </cdr:nvSpPr>
      <cdr:spPr>
        <a:xfrm xmlns:a="http://schemas.openxmlformats.org/drawingml/2006/main">
          <a:off x="2356763" y="4377279"/>
          <a:ext cx="611894" cy="30939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800" dirty="0" smtClean="0"/>
            <a:t>15</a:t>
          </a:r>
          <a:r>
            <a:rPr lang="en-US" altLang="ja-JP" sz="1800" dirty="0"/>
            <a:t>8</a:t>
          </a:r>
          <a:endParaRPr lang="ja-JP" altLang="en-US" sz="1800" dirty="0"/>
        </a:p>
      </cdr:txBody>
    </cdr:sp>
  </cdr:relSizeAnchor>
  <cdr:relSizeAnchor xmlns:cdr="http://schemas.openxmlformats.org/drawingml/2006/chartDrawing">
    <cdr:from>
      <cdr:x>0.36626</cdr:x>
      <cdr:y>0.6934</cdr:y>
    </cdr:from>
    <cdr:to>
      <cdr:x>0.43699</cdr:x>
      <cdr:y>0.74407</cdr:y>
    </cdr:to>
    <cdr:sp macro="" textlink="">
      <cdr:nvSpPr>
        <cdr:cNvPr id="5" name="テキスト ボックス 4"/>
        <cdr:cNvSpPr txBox="1"/>
      </cdr:nvSpPr>
      <cdr:spPr>
        <a:xfrm xmlns:a="http://schemas.openxmlformats.org/drawingml/2006/main">
          <a:off x="3168566" y="4234029"/>
          <a:ext cx="611894" cy="30939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800" dirty="0" smtClean="0"/>
            <a:t>20</a:t>
          </a:r>
          <a:r>
            <a:rPr lang="en-US" altLang="ja-JP" sz="1800" dirty="0"/>
            <a:t>3</a:t>
          </a:r>
          <a:endParaRPr lang="ja-JP" altLang="en-US" sz="1800" dirty="0"/>
        </a:p>
      </cdr:txBody>
    </cdr:sp>
  </cdr:relSizeAnchor>
  <cdr:relSizeAnchor xmlns:cdr="http://schemas.openxmlformats.org/drawingml/2006/chartDrawing">
    <cdr:from>
      <cdr:x>0.45274</cdr:x>
      <cdr:y>0.6574</cdr:y>
    </cdr:from>
    <cdr:to>
      <cdr:x>0.52347</cdr:x>
      <cdr:y>0.70806</cdr:y>
    </cdr:to>
    <cdr:sp macro="" textlink="">
      <cdr:nvSpPr>
        <cdr:cNvPr id="6" name="テキスト ボックス 5"/>
        <cdr:cNvSpPr txBox="1"/>
      </cdr:nvSpPr>
      <cdr:spPr>
        <a:xfrm xmlns:a="http://schemas.openxmlformats.org/drawingml/2006/main">
          <a:off x="3916680" y="4014154"/>
          <a:ext cx="611894" cy="30933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800" dirty="0" smtClean="0"/>
            <a:t>263</a:t>
          </a:r>
          <a:endParaRPr lang="ja-JP" altLang="en-US" sz="1800" dirty="0"/>
        </a:p>
      </cdr:txBody>
    </cdr:sp>
  </cdr:relSizeAnchor>
  <cdr:relSizeAnchor xmlns:cdr="http://schemas.openxmlformats.org/drawingml/2006/chartDrawing">
    <cdr:from>
      <cdr:x>0.54485</cdr:x>
      <cdr:y>0.60201</cdr:y>
    </cdr:from>
    <cdr:to>
      <cdr:x>0.61558</cdr:x>
      <cdr:y>0.65269</cdr:y>
    </cdr:to>
    <cdr:sp macro="" textlink="">
      <cdr:nvSpPr>
        <cdr:cNvPr id="7" name="テキスト ボックス 6"/>
        <cdr:cNvSpPr txBox="1"/>
      </cdr:nvSpPr>
      <cdr:spPr>
        <a:xfrm xmlns:a="http://schemas.openxmlformats.org/drawingml/2006/main">
          <a:off x="4713527" y="3675966"/>
          <a:ext cx="611894" cy="30945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800" dirty="0" smtClean="0"/>
            <a:t>37</a:t>
          </a:r>
          <a:r>
            <a:rPr lang="en-US" altLang="ja-JP" sz="1800" dirty="0"/>
            <a:t>6</a:t>
          </a:r>
          <a:endParaRPr lang="ja-JP" altLang="en-US" sz="1800" dirty="0"/>
        </a:p>
      </cdr:txBody>
    </cdr:sp>
  </cdr:relSizeAnchor>
  <cdr:relSizeAnchor xmlns:cdr="http://schemas.openxmlformats.org/drawingml/2006/chartDrawing">
    <cdr:from>
      <cdr:x>0.63787</cdr:x>
      <cdr:y>0.3973</cdr:y>
    </cdr:from>
    <cdr:to>
      <cdr:x>0.74125</cdr:x>
      <cdr:y>0.47343</cdr:y>
    </cdr:to>
    <cdr:sp macro="" textlink="">
      <cdr:nvSpPr>
        <cdr:cNvPr id="8" name="テキスト ボックス 7"/>
        <cdr:cNvSpPr txBox="1"/>
      </cdr:nvSpPr>
      <cdr:spPr>
        <a:xfrm xmlns:a="http://schemas.openxmlformats.org/drawingml/2006/main">
          <a:off x="5518263" y="2425975"/>
          <a:ext cx="894353" cy="46486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800" b="0" dirty="0" smtClean="0">
              <a:solidFill>
                <a:schemeClr val="tx1"/>
              </a:solidFill>
              <a:effectLst/>
            </a:rPr>
            <a:t>716</a:t>
          </a:r>
          <a:endParaRPr lang="ja-JP" altLang="en-US" sz="1800" b="0" dirty="0">
            <a:solidFill>
              <a:schemeClr val="tx1"/>
            </a:solidFill>
            <a:effectLst/>
          </a:endParaRPr>
        </a:p>
      </cdr:txBody>
    </cdr:sp>
  </cdr:relSizeAnchor>
  <cdr:relSizeAnchor xmlns:cdr="http://schemas.openxmlformats.org/drawingml/2006/chartDrawing">
    <cdr:from>
      <cdr:x>0.73326</cdr:x>
      <cdr:y>0.27564</cdr:y>
    </cdr:from>
    <cdr:to>
      <cdr:x>0.83664</cdr:x>
      <cdr:y>0.35177</cdr:y>
    </cdr:to>
    <cdr:sp macro="" textlink="">
      <cdr:nvSpPr>
        <cdr:cNvPr id="11" name="テキスト ボックス 1"/>
        <cdr:cNvSpPr txBox="1"/>
      </cdr:nvSpPr>
      <cdr:spPr>
        <a:xfrm xmlns:a="http://schemas.openxmlformats.org/drawingml/2006/main">
          <a:off x="6343520" y="1683093"/>
          <a:ext cx="894352" cy="46486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800" b="0" dirty="0" smtClean="0">
              <a:solidFill>
                <a:schemeClr val="tx1"/>
              </a:solidFill>
              <a:effectLst/>
              <a:latin typeface="+mn-lt"/>
              <a:ea typeface="Meiryo UI" panose="020B0604030504040204" pitchFamily="50" charset="-128"/>
              <a:cs typeface="Meiryo UI" panose="020B0604030504040204" pitchFamily="50" charset="-128"/>
            </a:rPr>
            <a:t>940</a:t>
          </a:r>
          <a:endParaRPr lang="ja-JP" altLang="en-US" sz="1800" b="0" dirty="0">
            <a:solidFill>
              <a:schemeClr val="tx1"/>
            </a:solidFill>
            <a:effectLst/>
            <a:latin typeface="+mn-lt"/>
            <a:ea typeface="Meiryo UI" panose="020B0604030504040204" pitchFamily="50" charset="-128"/>
            <a:cs typeface="Meiryo UI" panose="020B0604030504040204" pitchFamily="50" charset="-128"/>
          </a:endParaRPr>
        </a:p>
      </cdr:txBody>
    </cdr:sp>
  </cdr:relSizeAnchor>
  <cdr:relSizeAnchor xmlns:cdr="http://schemas.openxmlformats.org/drawingml/2006/chartDrawing">
    <cdr:from>
      <cdr:x>0.8952</cdr:x>
      <cdr:y>0.13008</cdr:y>
    </cdr:from>
    <cdr:to>
      <cdr:x>0.97681</cdr:x>
      <cdr:y>0.18542</cdr:y>
    </cdr:to>
    <cdr:sp macro="" textlink="">
      <cdr:nvSpPr>
        <cdr:cNvPr id="10" name="テキスト ボックス 1"/>
        <cdr:cNvSpPr txBox="1"/>
      </cdr:nvSpPr>
      <cdr:spPr>
        <a:xfrm xmlns:a="http://schemas.openxmlformats.org/drawingml/2006/main">
          <a:off x="7764430" y="794313"/>
          <a:ext cx="707837" cy="337914"/>
        </a:xfrm>
        <a:prstGeom xmlns:a="http://schemas.openxmlformats.org/drawingml/2006/main" prst="rect">
          <a:avLst/>
        </a:prstGeom>
      </cdr:spPr>
      <cdr:txBody>
        <a:bodyPr xmlns:a="http://schemas.openxmlformats.org/drawingml/2006/main" wrap="square" rtlCol="0"/>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dirty="0" smtClean="0"/>
            <a:t>1,142</a:t>
          </a:r>
          <a:endParaRPr lang="ja-JP" altLang="en-US" sz="1800" dirty="0"/>
        </a:p>
      </cdr:txBody>
    </cdr:sp>
  </cdr:relSizeAnchor>
  <cdr:relSizeAnchor xmlns:cdr="http://schemas.openxmlformats.org/drawingml/2006/chartDrawing">
    <cdr:from>
      <cdr:x>0.47484</cdr:x>
      <cdr:y>0.07874</cdr:y>
    </cdr:from>
    <cdr:to>
      <cdr:x>0.84013</cdr:x>
      <cdr:y>0.55666</cdr:y>
    </cdr:to>
    <cdr:sp macro="" textlink="">
      <cdr:nvSpPr>
        <cdr:cNvPr id="12" name="フリーフォーム 11"/>
        <cdr:cNvSpPr/>
      </cdr:nvSpPr>
      <cdr:spPr>
        <a:xfrm xmlns:a="http://schemas.openxmlformats.org/drawingml/2006/main">
          <a:off x="4107864" y="480820"/>
          <a:ext cx="3160212" cy="2918228"/>
        </a:xfrm>
        <a:custGeom xmlns:a="http://schemas.openxmlformats.org/drawingml/2006/main">
          <a:avLst/>
          <a:gdLst>
            <a:gd name="connsiteX0" fmla="*/ 0 w 2841674"/>
            <a:gd name="connsiteY0" fmla="*/ 2307101 h 2307101"/>
            <a:gd name="connsiteX1" fmla="*/ 548640 w 2841674"/>
            <a:gd name="connsiteY1" fmla="*/ 2096086 h 2307101"/>
            <a:gd name="connsiteX2" fmla="*/ 1026942 w 2841674"/>
            <a:gd name="connsiteY2" fmla="*/ 1842867 h 2307101"/>
            <a:gd name="connsiteX3" fmla="*/ 1561514 w 2841674"/>
            <a:gd name="connsiteY3" fmla="*/ 1294227 h 2307101"/>
            <a:gd name="connsiteX4" fmla="*/ 2124222 w 2841674"/>
            <a:gd name="connsiteY4" fmla="*/ 731520 h 2307101"/>
            <a:gd name="connsiteX5" fmla="*/ 2841674 w 2841674"/>
            <a:gd name="connsiteY5" fmla="*/ 0 h 2307101"/>
            <a:gd name="connsiteX6" fmla="*/ 2841674 w 2841674"/>
            <a:gd name="connsiteY6" fmla="*/ 0 h 2307101"/>
            <a:gd name="connsiteX0" fmla="*/ 0 w 2926080"/>
            <a:gd name="connsiteY0" fmla="*/ 2560320 h 2560320"/>
            <a:gd name="connsiteX1" fmla="*/ 633046 w 2926080"/>
            <a:gd name="connsiteY1" fmla="*/ 2096086 h 2560320"/>
            <a:gd name="connsiteX2" fmla="*/ 1111348 w 2926080"/>
            <a:gd name="connsiteY2" fmla="*/ 1842867 h 2560320"/>
            <a:gd name="connsiteX3" fmla="*/ 1645920 w 2926080"/>
            <a:gd name="connsiteY3" fmla="*/ 1294227 h 2560320"/>
            <a:gd name="connsiteX4" fmla="*/ 2208628 w 2926080"/>
            <a:gd name="connsiteY4" fmla="*/ 731520 h 2560320"/>
            <a:gd name="connsiteX5" fmla="*/ 2926080 w 2926080"/>
            <a:gd name="connsiteY5" fmla="*/ 0 h 2560320"/>
            <a:gd name="connsiteX6" fmla="*/ 2926080 w 2926080"/>
            <a:gd name="connsiteY6" fmla="*/ 0 h 2560320"/>
            <a:gd name="connsiteX0" fmla="*/ 0 w 2926080"/>
            <a:gd name="connsiteY0" fmla="*/ 2560320 h 2560320"/>
            <a:gd name="connsiteX1" fmla="*/ 647114 w 2926080"/>
            <a:gd name="connsiteY1" fmla="*/ 2236763 h 2560320"/>
            <a:gd name="connsiteX2" fmla="*/ 1111348 w 2926080"/>
            <a:gd name="connsiteY2" fmla="*/ 1842867 h 2560320"/>
            <a:gd name="connsiteX3" fmla="*/ 1645920 w 2926080"/>
            <a:gd name="connsiteY3" fmla="*/ 1294227 h 2560320"/>
            <a:gd name="connsiteX4" fmla="*/ 2208628 w 2926080"/>
            <a:gd name="connsiteY4" fmla="*/ 731520 h 2560320"/>
            <a:gd name="connsiteX5" fmla="*/ 2926080 w 2926080"/>
            <a:gd name="connsiteY5" fmla="*/ 0 h 2560320"/>
            <a:gd name="connsiteX6" fmla="*/ 2926080 w 2926080"/>
            <a:gd name="connsiteY6" fmla="*/ 0 h 2560320"/>
            <a:gd name="connsiteX0" fmla="*/ 0 w 2926080"/>
            <a:gd name="connsiteY0" fmla="*/ 2560320 h 2560320"/>
            <a:gd name="connsiteX1" fmla="*/ 647114 w 2926080"/>
            <a:gd name="connsiteY1" fmla="*/ 2236763 h 2560320"/>
            <a:gd name="connsiteX2" fmla="*/ 1223890 w 2926080"/>
            <a:gd name="connsiteY2" fmla="*/ 1842867 h 2560320"/>
            <a:gd name="connsiteX3" fmla="*/ 1645920 w 2926080"/>
            <a:gd name="connsiteY3" fmla="*/ 1294227 h 2560320"/>
            <a:gd name="connsiteX4" fmla="*/ 2208628 w 2926080"/>
            <a:gd name="connsiteY4" fmla="*/ 731520 h 2560320"/>
            <a:gd name="connsiteX5" fmla="*/ 2926080 w 2926080"/>
            <a:gd name="connsiteY5" fmla="*/ 0 h 2560320"/>
            <a:gd name="connsiteX6" fmla="*/ 2926080 w 2926080"/>
            <a:gd name="connsiteY6" fmla="*/ 0 h 2560320"/>
            <a:gd name="connsiteX0" fmla="*/ 0 w 2926080"/>
            <a:gd name="connsiteY0" fmla="*/ 2560320 h 2560320"/>
            <a:gd name="connsiteX1" fmla="*/ 647114 w 2926080"/>
            <a:gd name="connsiteY1" fmla="*/ 2236763 h 2560320"/>
            <a:gd name="connsiteX2" fmla="*/ 1223890 w 2926080"/>
            <a:gd name="connsiteY2" fmla="*/ 1842867 h 2560320"/>
            <a:gd name="connsiteX3" fmla="*/ 1786596 w 2926080"/>
            <a:gd name="connsiteY3" fmla="*/ 1209821 h 2560320"/>
            <a:gd name="connsiteX4" fmla="*/ 2208628 w 2926080"/>
            <a:gd name="connsiteY4" fmla="*/ 731520 h 2560320"/>
            <a:gd name="connsiteX5" fmla="*/ 2926080 w 2926080"/>
            <a:gd name="connsiteY5" fmla="*/ 0 h 2560320"/>
            <a:gd name="connsiteX6" fmla="*/ 2926080 w 2926080"/>
            <a:gd name="connsiteY6" fmla="*/ 0 h 2560320"/>
            <a:gd name="connsiteX0" fmla="*/ 0 w 2926080"/>
            <a:gd name="connsiteY0" fmla="*/ 2560320 h 2560320"/>
            <a:gd name="connsiteX1" fmla="*/ 647114 w 2926080"/>
            <a:gd name="connsiteY1" fmla="*/ 2236763 h 2560320"/>
            <a:gd name="connsiteX2" fmla="*/ 1223890 w 2926080"/>
            <a:gd name="connsiteY2" fmla="*/ 1842867 h 2560320"/>
            <a:gd name="connsiteX3" fmla="*/ 1786596 w 2926080"/>
            <a:gd name="connsiteY3" fmla="*/ 1209821 h 2560320"/>
            <a:gd name="connsiteX4" fmla="*/ 2377441 w 2926080"/>
            <a:gd name="connsiteY4" fmla="*/ 520505 h 2560320"/>
            <a:gd name="connsiteX5" fmla="*/ 2926080 w 2926080"/>
            <a:gd name="connsiteY5" fmla="*/ 0 h 2560320"/>
            <a:gd name="connsiteX6" fmla="*/ 2926080 w 2926080"/>
            <a:gd name="connsiteY6" fmla="*/ 0 h 2560320"/>
            <a:gd name="connsiteX0" fmla="*/ 0 w 2926080"/>
            <a:gd name="connsiteY0" fmla="*/ 2560320 h 2560320"/>
            <a:gd name="connsiteX1" fmla="*/ 647114 w 2926080"/>
            <a:gd name="connsiteY1" fmla="*/ 2236763 h 2560320"/>
            <a:gd name="connsiteX2" fmla="*/ 1223890 w 2926080"/>
            <a:gd name="connsiteY2" fmla="*/ 1842867 h 2560320"/>
            <a:gd name="connsiteX3" fmla="*/ 1786596 w 2926080"/>
            <a:gd name="connsiteY3" fmla="*/ 1209821 h 2560320"/>
            <a:gd name="connsiteX4" fmla="*/ 2391509 w 2926080"/>
            <a:gd name="connsiteY4" fmla="*/ 548640 h 2560320"/>
            <a:gd name="connsiteX5" fmla="*/ 2926080 w 2926080"/>
            <a:gd name="connsiteY5" fmla="*/ 0 h 2560320"/>
            <a:gd name="connsiteX6" fmla="*/ 2926080 w 2926080"/>
            <a:gd name="connsiteY6" fmla="*/ 0 h 2560320"/>
            <a:gd name="connsiteX0" fmla="*/ 0 w 2926080"/>
            <a:gd name="connsiteY0" fmla="*/ 2560320 h 2560320"/>
            <a:gd name="connsiteX1" fmla="*/ 647114 w 2926080"/>
            <a:gd name="connsiteY1" fmla="*/ 2236763 h 2560320"/>
            <a:gd name="connsiteX2" fmla="*/ 1195754 w 2926080"/>
            <a:gd name="connsiteY2" fmla="*/ 1842867 h 2560320"/>
            <a:gd name="connsiteX3" fmla="*/ 1786596 w 2926080"/>
            <a:gd name="connsiteY3" fmla="*/ 1209821 h 2560320"/>
            <a:gd name="connsiteX4" fmla="*/ 2391509 w 2926080"/>
            <a:gd name="connsiteY4" fmla="*/ 548640 h 2560320"/>
            <a:gd name="connsiteX5" fmla="*/ 2926080 w 2926080"/>
            <a:gd name="connsiteY5" fmla="*/ 0 h 2560320"/>
            <a:gd name="connsiteX6" fmla="*/ 2926080 w 2926080"/>
            <a:gd name="connsiteY6" fmla="*/ 0 h 2560320"/>
            <a:gd name="connsiteX0" fmla="*/ 0 w 2926080"/>
            <a:gd name="connsiteY0" fmla="*/ 2560320 h 2560320"/>
            <a:gd name="connsiteX1" fmla="*/ 647114 w 2926080"/>
            <a:gd name="connsiteY1" fmla="*/ 2236763 h 2560320"/>
            <a:gd name="connsiteX2" fmla="*/ 1195754 w 2926080"/>
            <a:gd name="connsiteY2" fmla="*/ 1842867 h 2560320"/>
            <a:gd name="connsiteX3" fmla="*/ 1786596 w 2926080"/>
            <a:gd name="connsiteY3" fmla="*/ 1209821 h 2560320"/>
            <a:gd name="connsiteX4" fmla="*/ 2447780 w 2926080"/>
            <a:gd name="connsiteY4" fmla="*/ 534573 h 2560320"/>
            <a:gd name="connsiteX5" fmla="*/ 2926080 w 2926080"/>
            <a:gd name="connsiteY5" fmla="*/ 0 h 2560320"/>
            <a:gd name="connsiteX6" fmla="*/ 2926080 w 2926080"/>
            <a:gd name="connsiteY6" fmla="*/ 0 h 2560320"/>
            <a:gd name="connsiteX0" fmla="*/ 0 w 2982351"/>
            <a:gd name="connsiteY0" fmla="*/ 2630658 h 2630658"/>
            <a:gd name="connsiteX1" fmla="*/ 647114 w 2982351"/>
            <a:gd name="connsiteY1" fmla="*/ 2307101 h 2630658"/>
            <a:gd name="connsiteX2" fmla="*/ 1195754 w 2982351"/>
            <a:gd name="connsiteY2" fmla="*/ 1913205 h 2630658"/>
            <a:gd name="connsiteX3" fmla="*/ 1786596 w 2982351"/>
            <a:gd name="connsiteY3" fmla="*/ 1280159 h 2630658"/>
            <a:gd name="connsiteX4" fmla="*/ 2447780 w 2982351"/>
            <a:gd name="connsiteY4" fmla="*/ 604911 h 2630658"/>
            <a:gd name="connsiteX5" fmla="*/ 2926080 w 2982351"/>
            <a:gd name="connsiteY5" fmla="*/ 70338 h 2630658"/>
            <a:gd name="connsiteX6" fmla="*/ 2982351 w 2982351"/>
            <a:gd name="connsiteY6" fmla="*/ 0 h 2630658"/>
            <a:gd name="connsiteX0" fmla="*/ 0 w 2982351"/>
            <a:gd name="connsiteY0" fmla="*/ 2630658 h 2630658"/>
            <a:gd name="connsiteX1" fmla="*/ 647114 w 2982351"/>
            <a:gd name="connsiteY1" fmla="*/ 2307101 h 2630658"/>
            <a:gd name="connsiteX2" fmla="*/ 1195754 w 2982351"/>
            <a:gd name="connsiteY2" fmla="*/ 1913205 h 2630658"/>
            <a:gd name="connsiteX3" fmla="*/ 1814731 w 2982351"/>
            <a:gd name="connsiteY3" fmla="*/ 1308295 h 2630658"/>
            <a:gd name="connsiteX4" fmla="*/ 2447780 w 2982351"/>
            <a:gd name="connsiteY4" fmla="*/ 604911 h 2630658"/>
            <a:gd name="connsiteX5" fmla="*/ 2926080 w 2982351"/>
            <a:gd name="connsiteY5" fmla="*/ 70338 h 2630658"/>
            <a:gd name="connsiteX6" fmla="*/ 2982351 w 2982351"/>
            <a:gd name="connsiteY6" fmla="*/ 0 h 2630658"/>
            <a:gd name="connsiteX0" fmla="*/ 0 w 2335237"/>
            <a:gd name="connsiteY0" fmla="*/ 2307101 h 2307101"/>
            <a:gd name="connsiteX1" fmla="*/ 548640 w 2335237"/>
            <a:gd name="connsiteY1" fmla="*/ 1913205 h 2307101"/>
            <a:gd name="connsiteX2" fmla="*/ 1167617 w 2335237"/>
            <a:gd name="connsiteY2" fmla="*/ 1308295 h 2307101"/>
            <a:gd name="connsiteX3" fmla="*/ 1800666 w 2335237"/>
            <a:gd name="connsiteY3" fmla="*/ 604911 h 2307101"/>
            <a:gd name="connsiteX4" fmla="*/ 2278966 w 2335237"/>
            <a:gd name="connsiteY4" fmla="*/ 70338 h 2307101"/>
            <a:gd name="connsiteX5" fmla="*/ 2335237 w 2335237"/>
            <a:gd name="connsiteY5" fmla="*/ 0 h 2307101"/>
            <a:gd name="connsiteX0" fmla="*/ 0 w 2335237"/>
            <a:gd name="connsiteY0" fmla="*/ 2307101 h 2307101"/>
            <a:gd name="connsiteX1" fmla="*/ 548640 w 2335237"/>
            <a:gd name="connsiteY1" fmla="*/ 1913205 h 2307101"/>
            <a:gd name="connsiteX2" fmla="*/ 1167617 w 2335237"/>
            <a:gd name="connsiteY2" fmla="*/ 1308295 h 2307101"/>
            <a:gd name="connsiteX3" fmla="*/ 1800666 w 2335237"/>
            <a:gd name="connsiteY3" fmla="*/ 604911 h 2307101"/>
            <a:gd name="connsiteX4" fmla="*/ 2278966 w 2335237"/>
            <a:gd name="connsiteY4" fmla="*/ 70338 h 2307101"/>
            <a:gd name="connsiteX5" fmla="*/ 2335237 w 2335237"/>
            <a:gd name="connsiteY5" fmla="*/ 0 h 2307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35237" h="2307101">
              <a:moveTo>
                <a:pt x="0" y="2307101"/>
              </a:moveTo>
              <a:cubicBezTo>
                <a:pt x="199292" y="2187526"/>
                <a:pt x="354037" y="2079673"/>
                <a:pt x="548640" y="1913205"/>
              </a:cubicBezTo>
              <a:cubicBezTo>
                <a:pt x="743243" y="1746737"/>
                <a:pt x="958946" y="1526344"/>
                <a:pt x="1167617" y="1308295"/>
              </a:cubicBezTo>
              <a:cubicBezTo>
                <a:pt x="1376288" y="1090246"/>
                <a:pt x="1615441" y="811237"/>
                <a:pt x="1800666" y="604911"/>
              </a:cubicBezTo>
              <a:lnTo>
                <a:pt x="2278966" y="70338"/>
              </a:lnTo>
              <a:cubicBezTo>
                <a:pt x="2368061" y="-30480"/>
                <a:pt x="2316480" y="23446"/>
                <a:pt x="2335237" y="0"/>
              </a:cubicBezTo>
            </a:path>
          </a:pathLst>
        </a:custGeom>
        <a:noFill xmlns:a="http://schemas.openxmlformats.org/drawingml/2006/main"/>
        <a:ln xmlns:a="http://schemas.openxmlformats.org/drawingml/2006/main" w="79375">
          <a:solidFill>
            <a:srgbClr val="FF0000"/>
          </a:solidFill>
          <a:tailEnd type="stealth" w="lg" len="lg"/>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endParaRPr kumimoji="1" lang="ja-JP" altLang="en-US"/>
        </a:p>
      </cdr:txBody>
    </cdr:sp>
  </cdr:relSizeAnchor>
  <cdr:relSizeAnchor xmlns:cdr="http://schemas.openxmlformats.org/drawingml/2006/chartDrawing">
    <cdr:from>
      <cdr:x>0.08019</cdr:x>
      <cdr:y>0.09784</cdr:y>
    </cdr:from>
    <cdr:to>
      <cdr:x>0.19202</cdr:x>
      <cdr:y>0.25594</cdr:y>
    </cdr:to>
    <cdr:pic>
      <cdr:nvPicPr>
        <cdr:cNvPr id="13" name="Picture 2" descr="https://www.kantei.go.jp/jp/content/logo001.png"/>
        <cdr:cNvPicPr>
          <a:picLocks xmlns:a="http://schemas.openxmlformats.org/drawingml/2006/main" noChangeAspect="1" noChangeArrowheads="1"/>
        </cdr:cNvPicPr>
      </cdr:nvPicPr>
      <cdr:blipFill>
        <a:blip xmlns:a="http://schemas.openxmlformats.org/drawingml/2006/main" xmlns:r="http://schemas.openxmlformats.org/officeDocument/2006/relationships" r:embed="rId1" cstate="print">
          <a:extLst>
            <a:ext uri="{28A0092B-C50C-407E-A947-70E740481C1C}">
              <a14:useLocalDpi xmlns:a14="http://schemas.microsoft.com/office/drawing/2010/main" val="0"/>
            </a:ext>
          </a:extLst>
        </a:blip>
        <a:srcRect xmlns:a="http://schemas.openxmlformats.org/drawingml/2006/main"/>
        <a:stretch xmlns:a="http://schemas.openxmlformats.org/drawingml/2006/main">
          <a:fillRect/>
        </a:stretch>
      </cdr:blipFill>
      <cdr:spPr bwMode="auto">
        <a:xfrm xmlns:a="http://schemas.openxmlformats.org/drawingml/2006/main">
          <a:off x="693727" y="597413"/>
          <a:ext cx="967465" cy="965413"/>
        </a:xfrm>
        <a:prstGeom xmlns:a="http://schemas.openxmlformats.org/drawingml/2006/main" prst="rect">
          <a:avLst/>
        </a:prstGeom>
        <a:noFill xmlns:a="http://schemas.openxmlformats.org/drawingml/2006/main"/>
        <a:extLst xmlns:a="http://schemas.openxmlformats.org/drawingml/2006/main">
          <a:ext uri="{909E8E84-426E-40DD-AFC4-6F175D3DCCD1}">
            <a14:hiddenFill xmlns:a14="http://schemas.microsoft.com/office/drawing/2010/main">
              <a:solidFill>
                <a:srgbClr val="FFFFFF"/>
              </a:solidFill>
            </a14:hiddenFill>
          </a:ext>
        </a:extLst>
      </cdr:spPr>
    </cdr:pic>
  </cdr:relSizeAnchor>
  <cdr:relSizeAnchor xmlns:cdr="http://schemas.openxmlformats.org/drawingml/2006/chartDrawing">
    <cdr:from>
      <cdr:x>0.22649</cdr:x>
      <cdr:y>0.10136</cdr:y>
    </cdr:from>
    <cdr:to>
      <cdr:x>0.33833</cdr:x>
      <cdr:y>0.30312</cdr:y>
    </cdr:to>
    <cdr:pic>
      <cdr:nvPicPr>
        <cdr:cNvPr id="14" name="Picture 4" descr="ãã©ã°ãã¼ã¯ã¼ã«ãã«ãããã®ç»åæ¤ç´¢çµæ"/>
        <cdr:cNvPicPr>
          <a:picLocks xmlns:a="http://schemas.openxmlformats.org/drawingml/2006/main" noChangeAspect="1" noChangeArrowheads="1"/>
        </cdr:cNvPicPr>
      </cdr:nvPicPr>
      <cdr:blipFill>
        <a:blip xmlns:a="http://schemas.openxmlformats.org/drawingml/2006/main" xmlns:r="http://schemas.openxmlformats.org/officeDocument/2006/relationships" r:embed="rId2" cstate="print">
          <a:extLst>
            <a:ext uri="{BEBA8EAE-BF5A-486C-A8C5-ECC9F3942E4B}">
              <a14:imgProps xmlns:a14="http://schemas.microsoft.com/office/drawing/2010/main">
                <a14:imgLayer r:embed="rId3">
                  <a14:imgEffect>
                    <a14:saturation sat="400000"/>
                  </a14:imgEffect>
                  <a14:imgEffect>
                    <a14:brightnessContrast bright="20000" contrast="-40000"/>
                  </a14:imgEffect>
                </a14:imgLayer>
              </a14:imgProps>
            </a:ext>
            <a:ext uri="{28A0092B-C50C-407E-A947-70E740481C1C}">
              <a14:useLocalDpi xmlns:a14="http://schemas.microsoft.com/office/drawing/2010/main" val="0"/>
            </a:ext>
          </a:extLst>
        </a:blip>
        <a:srcRect xmlns:a="http://schemas.openxmlformats.org/drawingml/2006/main"/>
        <a:stretch xmlns:a="http://schemas.openxmlformats.org/drawingml/2006/main">
          <a:fillRect/>
        </a:stretch>
      </cdr:blipFill>
      <cdr:spPr bwMode="auto">
        <a:xfrm xmlns:a="http://schemas.openxmlformats.org/drawingml/2006/main">
          <a:off x="1959376" y="618938"/>
          <a:ext cx="967590" cy="1231944"/>
        </a:xfrm>
        <a:prstGeom xmlns:a="http://schemas.openxmlformats.org/drawingml/2006/main" prst="rect">
          <a:avLst/>
        </a:prstGeom>
        <a:noFill xmlns:a="http://schemas.openxmlformats.org/drawingml/2006/main"/>
        <a:extLst xmlns:a="http://schemas.openxmlformats.org/drawingml/2006/main">
          <a:ext uri="{909E8E84-426E-40DD-AFC4-6F175D3DCCD1}">
            <a14:hiddenFill xmlns:a14="http://schemas.microsoft.com/office/drawing/2010/main">
              <a:solidFill>
                <a:srgbClr val="FFFFFF"/>
              </a:solidFill>
            </a14:hiddenFill>
          </a:ext>
        </a:extLst>
      </cdr:spPr>
    </cdr:pic>
  </cdr:relSizeAnchor>
  <cdr:relSizeAnchor xmlns:cdr="http://schemas.openxmlformats.org/drawingml/2006/chartDrawing">
    <cdr:from>
      <cdr:x>0.08851</cdr:x>
      <cdr:y>0.3448</cdr:y>
    </cdr:from>
    <cdr:to>
      <cdr:x>0.24026</cdr:x>
      <cdr:y>0.45767</cdr:y>
    </cdr:to>
    <cdr:pic>
      <cdr:nvPicPr>
        <cdr:cNvPr id="15" name="Picture 8" descr="ãæ±äº¬ï¼ï¼ï¼ï¼ãã®ç»åæ¤ç´¢çµæ"/>
        <cdr:cNvPicPr>
          <a:picLocks xmlns:a="http://schemas.openxmlformats.org/drawingml/2006/main" noChangeAspect="1" noChangeArrowheads="1"/>
        </cdr:cNvPicPr>
      </cdr:nvPicPr>
      <cdr:blipFill>
        <a:blip xmlns:a="http://schemas.openxmlformats.org/drawingml/2006/main" xmlns:r="http://schemas.openxmlformats.org/officeDocument/2006/relationships" r:embed="rId4" cstate="print">
          <a:extLst>
            <a:ext uri="{28A0092B-C50C-407E-A947-70E740481C1C}">
              <a14:useLocalDpi xmlns:a14="http://schemas.microsoft.com/office/drawing/2010/main" val="0"/>
            </a:ext>
          </a:extLst>
        </a:blip>
        <a:srcRect xmlns:a="http://schemas.openxmlformats.org/drawingml/2006/main"/>
        <a:stretch xmlns:a="http://schemas.openxmlformats.org/drawingml/2006/main">
          <a:fillRect/>
        </a:stretch>
      </cdr:blipFill>
      <cdr:spPr bwMode="auto">
        <a:xfrm xmlns:a="http://schemas.openxmlformats.org/drawingml/2006/main">
          <a:off x="765735" y="2105422"/>
          <a:ext cx="1312776" cy="689207"/>
        </a:xfrm>
        <a:prstGeom xmlns:a="http://schemas.openxmlformats.org/drawingml/2006/main" prst="rect">
          <a:avLst/>
        </a:prstGeom>
        <a:noFill xmlns:a="http://schemas.openxmlformats.org/drawingml/2006/main"/>
        <a:extLst xmlns:a="http://schemas.openxmlformats.org/drawingml/2006/main">
          <a:ext uri="{909E8E84-426E-40DD-AFC4-6F175D3DCCD1}">
            <a14:hiddenFill xmlns:a14="http://schemas.microsoft.com/office/drawing/2010/main">
              <a:solidFill>
                <a:srgbClr val="FFFFFF"/>
              </a:solidFill>
            </a14:hiddenFill>
          </a:ext>
        </a:extLst>
      </cdr:spPr>
    </cdr:pic>
  </cdr:relSizeAnchor>
  <cdr:relSizeAnchor xmlns:cdr="http://schemas.openxmlformats.org/drawingml/2006/chartDrawing">
    <cdr:from>
      <cdr:x>0.26331</cdr:x>
      <cdr:y>0.35913</cdr:y>
    </cdr:from>
    <cdr:to>
      <cdr:x>0.46499</cdr:x>
      <cdr:y>0.53537</cdr:y>
    </cdr:to>
    <cdr:pic>
      <cdr:nvPicPr>
        <cdr:cNvPr id="16" name="Picture 6" descr="https://www.expo2025-osaka-japan.jp/common/img/overview/img_place03.jpg"/>
        <cdr:cNvPicPr>
          <a:picLocks xmlns:a="http://schemas.openxmlformats.org/drawingml/2006/main" noChangeAspect="1" noChangeArrowheads="1"/>
        </cdr:cNvPicPr>
      </cdr:nvPicPr>
      <cdr:blipFill>
        <a:blip xmlns:a="http://schemas.openxmlformats.org/drawingml/2006/main" xmlns:r="http://schemas.openxmlformats.org/officeDocument/2006/relationships" r:embed="rId5" cstate="print">
          <a:extLst>
            <a:ext uri="{28A0092B-C50C-407E-A947-70E740481C1C}">
              <a14:useLocalDpi xmlns:a14="http://schemas.microsoft.com/office/drawing/2010/main" val="0"/>
            </a:ext>
          </a:extLst>
        </a:blip>
        <a:srcRect xmlns:a="http://schemas.openxmlformats.org/drawingml/2006/main"/>
        <a:stretch xmlns:a="http://schemas.openxmlformats.org/drawingml/2006/main">
          <a:fillRect/>
        </a:stretch>
      </cdr:blipFill>
      <cdr:spPr bwMode="auto">
        <a:xfrm xmlns:a="http://schemas.openxmlformats.org/drawingml/2006/main">
          <a:off x="2277903" y="2192899"/>
          <a:ext cx="1744778" cy="1076176"/>
        </a:xfrm>
        <a:prstGeom xmlns:a="http://schemas.openxmlformats.org/drawingml/2006/main" prst="rect">
          <a:avLst/>
        </a:prstGeom>
        <a:noFill xmlns:a="http://schemas.openxmlformats.org/drawingml/2006/main"/>
        <a:extLst xmlns:a="http://schemas.openxmlformats.org/drawingml/2006/main">
          <a:ext uri="{909E8E84-426E-40DD-AFC4-6F175D3DCCD1}">
            <a14:hiddenFill xmlns:a14="http://schemas.microsoft.com/office/drawing/2010/main">
              <a:solidFill>
                <a:srgbClr val="FFFFFF"/>
              </a:solidFill>
            </a14:hiddenFill>
          </a:ext>
        </a:extLst>
      </cdr:spPr>
    </cdr:pic>
  </cdr:relSizeAnchor>
  <cdr:relSizeAnchor xmlns:cdr="http://schemas.openxmlformats.org/drawingml/2006/chartDrawing">
    <cdr:from>
      <cdr:x>0.75337</cdr:x>
      <cdr:y>0.90853</cdr:y>
    </cdr:from>
    <cdr:to>
      <cdr:x>1</cdr:x>
      <cdr:y>0.96833</cdr:y>
    </cdr:to>
    <cdr:sp macro="" textlink="">
      <cdr:nvSpPr>
        <cdr:cNvPr id="17" name="スライド番号プレースホルダー 4"/>
        <cdr:cNvSpPr>
          <a:spLocks xmlns:a="http://schemas.openxmlformats.org/drawingml/2006/main" noGrp="1"/>
        </cdr:cNvSpPr>
      </cdr:nvSpPr>
      <cdr:spPr>
        <a:xfrm xmlns:a="http://schemas.openxmlformats.org/drawingml/2006/main">
          <a:off x="6517519" y="5547625"/>
          <a:ext cx="2133600" cy="365125"/>
        </a:xfrm>
        <a:prstGeom xmlns:a="http://schemas.openxmlformats.org/drawingml/2006/main" prst="rect">
          <a:avLst/>
        </a:prstGeom>
      </cdr:spPr>
      <cdr:txBody>
        <a:bodyPr xmlns:a="http://schemas.openxmlformats.org/drawingml/2006/main" vert="horz" lIns="91440" tIns="45720" rIns="91440" bIns="45720" rtlCol="0" anchor="ctr"/>
        <a:lstStyle xmlns:a="http://schemas.openxmlformats.org/drawingml/2006/main">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fld id="{A9848611-8FAA-4BFC-BAAD-33CAF1A3E273}" type="slidenum">
            <a:rPr kumimoji="1" lang="ja-JP" altLang="en-US" sz="1800" smtClean="0">
              <a:solidFill>
                <a:srgbClr val="0070C0"/>
              </a:solidFill>
            </a:rPr>
            <a:pPr/>
            <a:t>2</a:t>
          </a:fld>
          <a:endParaRPr kumimoji="1" lang="ja-JP" altLang="en-US" sz="1800" dirty="0">
            <a:solidFill>
              <a:srgbClr val="0070C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07B3448F-96E3-453A-8EC1-C7037892310F}" type="datetimeFigureOut">
              <a:rPr kumimoji="1" lang="ja-JP" altLang="en-US" smtClean="0"/>
              <a:t>2019/5/29</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AEA8BE3F-AD7C-427F-A529-5229D628D5CC}" type="slidenum">
              <a:rPr kumimoji="1" lang="ja-JP" altLang="en-US" smtClean="0"/>
              <a:t>‹#›</a:t>
            </a:fld>
            <a:endParaRPr kumimoji="1" lang="ja-JP" altLang="en-US"/>
          </a:p>
        </p:txBody>
      </p:sp>
    </p:spTree>
    <p:extLst>
      <p:ext uri="{BB962C8B-B14F-4D97-AF65-F5344CB8AC3E}">
        <p14:creationId xmlns:p14="http://schemas.microsoft.com/office/powerpoint/2010/main" val="22335052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2" tIns="45716" rIns="91432" bIns="45716" rtlCol="0"/>
          <a:lstStyle>
            <a:lvl1pPr algn="r">
              <a:defRPr sz="1200"/>
            </a:lvl1pPr>
          </a:lstStyle>
          <a:p>
            <a:fld id="{8C0B6B46-DA86-44B1-BF26-2C06D2A671C0}" type="datetimeFigureOut">
              <a:rPr kumimoji="1" lang="ja-JP" altLang="en-US" smtClean="0"/>
              <a:t>2019/5/29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6887"/>
          </a:xfrm>
          <a:prstGeom prst="rect">
            <a:avLst/>
          </a:prstGeom>
        </p:spPr>
        <p:txBody>
          <a:bodyPr vert="horz" lIns="91432" tIns="45716" rIns="91432" bIns="45716" rtlCol="0" anchor="b"/>
          <a:lstStyle>
            <a:lvl1pPr algn="r">
              <a:defRPr sz="1200"/>
            </a:lvl1pPr>
          </a:lstStyle>
          <a:p>
            <a:fld id="{40687962-1732-4DEA-94EE-209433AE6D92}" type="slidenum">
              <a:rPr kumimoji="1" lang="ja-JP" altLang="en-US" smtClean="0"/>
              <a:t>‹#›</a:t>
            </a:fld>
            <a:endParaRPr kumimoji="1" lang="ja-JP" altLang="en-US"/>
          </a:p>
        </p:txBody>
      </p:sp>
    </p:spTree>
    <p:extLst>
      <p:ext uri="{BB962C8B-B14F-4D97-AF65-F5344CB8AC3E}">
        <p14:creationId xmlns:p14="http://schemas.microsoft.com/office/powerpoint/2010/main" val="3190881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0</a:t>
            </a:fld>
            <a:endParaRPr kumimoji="1" lang="ja-JP" altLang="en-US"/>
          </a:p>
        </p:txBody>
      </p:sp>
    </p:spTree>
    <p:extLst>
      <p:ext uri="{BB962C8B-B14F-4D97-AF65-F5344CB8AC3E}">
        <p14:creationId xmlns:p14="http://schemas.microsoft.com/office/powerpoint/2010/main" val="2699737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9D89D292-2749-4681-82AF-6C162F99348F}" type="slidenum">
              <a:rPr lang="ja-JP" altLang="en-US" smtClean="0"/>
              <a:pPr>
                <a:defRPr/>
              </a:pPr>
              <a:t>6</a:t>
            </a:fld>
            <a:endParaRPr lang="ja-JP" altLang="en-US"/>
          </a:p>
        </p:txBody>
      </p:sp>
    </p:spTree>
    <p:extLst>
      <p:ext uri="{BB962C8B-B14F-4D97-AF65-F5344CB8AC3E}">
        <p14:creationId xmlns:p14="http://schemas.microsoft.com/office/powerpoint/2010/main" val="3981116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9D89D292-2749-4681-82AF-6C162F99348F}" type="slidenum">
              <a:rPr lang="ja-JP" altLang="en-US" smtClean="0"/>
              <a:pPr>
                <a:defRPr/>
              </a:pPr>
              <a:t>8</a:t>
            </a:fld>
            <a:endParaRPr lang="ja-JP" altLang="en-US"/>
          </a:p>
        </p:txBody>
      </p:sp>
    </p:spTree>
    <p:extLst>
      <p:ext uri="{BB962C8B-B14F-4D97-AF65-F5344CB8AC3E}">
        <p14:creationId xmlns:p14="http://schemas.microsoft.com/office/powerpoint/2010/main" val="1566338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BB4C62-7966-4631-8DB7-58AC6E8970A3}" type="slidenum">
              <a:rPr kumimoji="1" lang="ja-JP" altLang="en-US" smtClean="0"/>
              <a:t>9</a:t>
            </a:fld>
            <a:endParaRPr kumimoji="1" lang="ja-JP" altLang="en-US"/>
          </a:p>
        </p:txBody>
      </p:sp>
    </p:spTree>
    <p:extLst>
      <p:ext uri="{BB962C8B-B14F-4D97-AF65-F5344CB8AC3E}">
        <p14:creationId xmlns:p14="http://schemas.microsoft.com/office/powerpoint/2010/main" val="4190652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9D89D292-2749-4681-82AF-6C162F99348F}" type="slidenum">
              <a:rPr lang="ja-JP" altLang="en-US" smtClean="0"/>
              <a:pPr>
                <a:defRPr/>
              </a:pPr>
              <a:t>10</a:t>
            </a:fld>
            <a:endParaRPr lang="ja-JP" altLang="en-US"/>
          </a:p>
        </p:txBody>
      </p:sp>
    </p:spTree>
    <p:extLst>
      <p:ext uri="{BB962C8B-B14F-4D97-AF65-F5344CB8AC3E}">
        <p14:creationId xmlns:p14="http://schemas.microsoft.com/office/powerpoint/2010/main" val="1541552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9D89D292-2749-4681-82AF-6C162F99348F}" type="slidenum">
              <a:rPr lang="ja-JP" altLang="en-US" smtClean="0"/>
              <a:pPr>
                <a:defRPr/>
              </a:pPr>
              <a:t>11</a:t>
            </a:fld>
            <a:endParaRPr lang="ja-JP" altLang="en-US"/>
          </a:p>
        </p:txBody>
      </p:sp>
    </p:spTree>
    <p:extLst>
      <p:ext uri="{BB962C8B-B14F-4D97-AF65-F5344CB8AC3E}">
        <p14:creationId xmlns:p14="http://schemas.microsoft.com/office/powerpoint/2010/main" val="4246964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9D89D292-2749-4681-82AF-6C162F99348F}" type="slidenum">
              <a:rPr lang="ja-JP" altLang="en-US" smtClean="0"/>
              <a:pPr>
                <a:defRPr/>
              </a:pPr>
              <a:t>12</a:t>
            </a:fld>
            <a:endParaRPr lang="ja-JP" altLang="en-US"/>
          </a:p>
        </p:txBody>
      </p:sp>
    </p:spTree>
    <p:extLst>
      <p:ext uri="{BB962C8B-B14F-4D97-AF65-F5344CB8AC3E}">
        <p14:creationId xmlns:p14="http://schemas.microsoft.com/office/powerpoint/2010/main" val="2164842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D181524-4E0E-40E5-81C1-48A93FE988B5}" type="datetime1">
              <a:rPr kumimoji="1" lang="ja-JP" altLang="en-US" smtClean="0"/>
              <a:t>2019/5/29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261477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2159AF5-E143-4BCE-BEF9-14B9FAA46617}" type="datetime1">
              <a:rPr kumimoji="1" lang="ja-JP" altLang="en-US" smtClean="0"/>
              <a:t>2019/5/29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21763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41A538-A44F-4DDC-B086-D6E95A0F1926}" type="datetime1">
              <a:rPr kumimoji="1" lang="ja-JP" altLang="en-US" smtClean="0"/>
              <a:t>2019/5/29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43725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FD4E2D1-5FC3-446B-B166-A0273EFAD64F}" type="datetime1">
              <a:rPr kumimoji="1" lang="ja-JP" altLang="en-US" smtClean="0"/>
              <a:t>2019/5/29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sz="1800">
                <a:solidFill>
                  <a:srgbClr val="0070C0"/>
                </a:solidFill>
              </a:defRPr>
            </a:lvl1pPr>
          </a:lstStyle>
          <a:p>
            <a:fld id="{A9848611-8FAA-4BFC-BAAD-33CAF1A3E273}" type="slidenum">
              <a:rPr lang="ja-JP" altLang="en-US" smtClean="0"/>
              <a:pPr/>
              <a:t>‹#›</a:t>
            </a:fld>
            <a:endParaRPr lang="ja-JP" altLang="en-US"/>
          </a:p>
        </p:txBody>
      </p:sp>
    </p:spTree>
    <p:extLst>
      <p:ext uri="{BB962C8B-B14F-4D97-AF65-F5344CB8AC3E}">
        <p14:creationId xmlns:p14="http://schemas.microsoft.com/office/powerpoint/2010/main" val="30982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F767EAE-97FA-4926-A756-6FCB901A0C0B}" type="datetime1">
              <a:rPr kumimoji="1" lang="ja-JP" altLang="en-US" smtClean="0"/>
              <a:t>2019/5/29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8216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BB150E7-E84B-4A10-BAC9-71822C05C977}" type="datetime1">
              <a:rPr kumimoji="1" lang="ja-JP" altLang="en-US" smtClean="0"/>
              <a:t>2019/5/29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09677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7CE081-2D77-4E03-AEFA-94D2B6ECD44E}" type="datetime1">
              <a:rPr kumimoji="1" lang="ja-JP" altLang="en-US" smtClean="0"/>
              <a:t>2019/5/29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1722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C308521-A266-44D8-AA44-357071EE1CFA}" type="datetime1">
              <a:rPr kumimoji="1" lang="ja-JP" altLang="en-US" smtClean="0"/>
              <a:t>2019/5/29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93747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4567C86-AC76-4295-8C61-E29D7748978D}" type="datetime1">
              <a:rPr kumimoji="1" lang="ja-JP" altLang="en-US" smtClean="0"/>
              <a:t>2019/5/29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951172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8F498A-047A-462B-9D96-CB1553F4437D}" type="datetime1">
              <a:rPr kumimoji="1" lang="ja-JP" altLang="en-US" smtClean="0"/>
              <a:t>2019/5/29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66546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05CE758-45DF-4D8D-AE5D-D68E5158AA6D}" type="datetime1">
              <a:rPr kumimoji="1" lang="ja-JP" altLang="en-US" smtClean="0"/>
              <a:t>2019/5/29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6064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A14C9-1AE1-447E-B2BF-DD2377C2B503}" type="datetime1">
              <a:rPr kumimoji="1" lang="ja-JP" altLang="en-US" smtClean="0"/>
              <a:t>2019/5/29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76865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emf"/><Relationship Id="rId4" Type="http://schemas.openxmlformats.org/officeDocument/2006/relationships/image" Target="../media/image14.emf"/></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691680" y="5229200"/>
            <a:ext cx="6912768" cy="73122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84385" tIns="42193" rIns="84385" bIns="42193" anchor="ctr"/>
          <a:lstStyle/>
          <a:p>
            <a:pPr algn="r">
              <a:defRPr/>
            </a:pPr>
            <a:r>
              <a:rPr lang="ja-JP" altLang="en-US" sz="2215" b="1" dirty="0" smtClean="0">
                <a:solidFill>
                  <a:schemeClr val="tx1"/>
                </a:solidFill>
                <a:latin typeface="HGP明朝E" panose="02020900000000000000" pitchFamily="18" charset="-128"/>
                <a:ea typeface="HGP明朝E" panose="02020900000000000000" pitchFamily="18" charset="-128"/>
                <a:cs typeface="Meiryo UI" panose="020B0604030504040204" pitchFamily="50" charset="-128"/>
              </a:rPr>
              <a:t>令和元年</a:t>
            </a:r>
            <a:r>
              <a:rPr lang="en-US" altLang="ja-JP" sz="2215" b="1" dirty="0">
                <a:solidFill>
                  <a:schemeClr val="tx1"/>
                </a:solidFill>
                <a:latin typeface="HGP明朝E" panose="02020900000000000000" pitchFamily="18" charset="-128"/>
                <a:ea typeface="HGP明朝E" panose="02020900000000000000" pitchFamily="18" charset="-128"/>
                <a:cs typeface="Meiryo UI" panose="020B0604030504040204" pitchFamily="50" charset="-128"/>
              </a:rPr>
              <a:t>5</a:t>
            </a:r>
            <a:r>
              <a:rPr lang="ja-JP" altLang="en-US" sz="2215" b="1" dirty="0">
                <a:solidFill>
                  <a:schemeClr val="tx1"/>
                </a:solidFill>
                <a:latin typeface="HGP明朝E" panose="02020900000000000000" pitchFamily="18" charset="-128"/>
                <a:ea typeface="HGP明朝E" panose="02020900000000000000" pitchFamily="18" charset="-128"/>
                <a:cs typeface="Meiryo UI" panose="020B0604030504040204" pitchFamily="50" charset="-128"/>
              </a:rPr>
              <a:t>月</a:t>
            </a:r>
            <a:r>
              <a:rPr lang="en-US" altLang="ja-JP" sz="2215" b="1" dirty="0">
                <a:solidFill>
                  <a:schemeClr val="tx1"/>
                </a:solidFill>
                <a:latin typeface="HGP明朝E" panose="02020900000000000000" pitchFamily="18" charset="-128"/>
                <a:ea typeface="HGP明朝E" panose="02020900000000000000" pitchFamily="18" charset="-128"/>
                <a:cs typeface="Meiryo UI" panose="020B0604030504040204" pitchFamily="50" charset="-128"/>
              </a:rPr>
              <a:t>30</a:t>
            </a:r>
            <a:r>
              <a:rPr lang="ja-JP" altLang="en-US" sz="2215" b="1" dirty="0">
                <a:solidFill>
                  <a:schemeClr val="tx1"/>
                </a:solidFill>
                <a:latin typeface="HGP明朝E" panose="02020900000000000000" pitchFamily="18" charset="-128"/>
                <a:ea typeface="HGP明朝E" panose="02020900000000000000" pitchFamily="18" charset="-128"/>
                <a:cs typeface="Meiryo UI" panose="020B0604030504040204" pitchFamily="50" charset="-128"/>
              </a:rPr>
              <a:t>日</a:t>
            </a:r>
            <a:endParaRPr lang="en-US" altLang="ja-JP" sz="2215" b="1" dirty="0">
              <a:solidFill>
                <a:schemeClr val="tx1"/>
              </a:solidFill>
              <a:latin typeface="HGP明朝E" panose="02020900000000000000" pitchFamily="18" charset="-128"/>
              <a:ea typeface="HGP明朝E" panose="02020900000000000000" pitchFamily="18" charset="-128"/>
              <a:cs typeface="Meiryo UI" panose="020B0604030504040204" pitchFamily="50" charset="-128"/>
            </a:endParaRPr>
          </a:p>
          <a:p>
            <a:pPr algn="r">
              <a:defRPr/>
            </a:pPr>
            <a:r>
              <a:rPr lang="ja-JP" altLang="en-US" sz="2215" b="1" dirty="0">
                <a:solidFill>
                  <a:schemeClr val="tx1"/>
                </a:solidFill>
                <a:latin typeface="HGP明朝E" panose="02020900000000000000" pitchFamily="18" charset="-128"/>
                <a:ea typeface="HGP明朝E" panose="02020900000000000000" pitchFamily="18" charset="-128"/>
                <a:cs typeface="Meiryo UI" panose="020B0604030504040204" pitchFamily="50" charset="-128"/>
              </a:rPr>
              <a:t>第</a:t>
            </a:r>
            <a:r>
              <a:rPr lang="en-US" altLang="ja-JP" sz="2215" b="1" dirty="0">
                <a:solidFill>
                  <a:schemeClr val="tx1"/>
                </a:solidFill>
                <a:latin typeface="HGP明朝E" panose="02020900000000000000" pitchFamily="18" charset="-128"/>
                <a:ea typeface="HGP明朝E" panose="02020900000000000000" pitchFamily="18" charset="-128"/>
                <a:cs typeface="Meiryo UI" panose="020B0604030504040204" pitchFamily="50" charset="-128"/>
              </a:rPr>
              <a:t>1</a:t>
            </a:r>
            <a:r>
              <a:rPr lang="ja-JP" altLang="en-US" sz="2215" b="1" dirty="0">
                <a:solidFill>
                  <a:schemeClr val="tx1"/>
                </a:solidFill>
                <a:latin typeface="HGP明朝E" panose="02020900000000000000" pitchFamily="18" charset="-128"/>
                <a:ea typeface="HGP明朝E" panose="02020900000000000000" pitchFamily="18" charset="-128"/>
                <a:cs typeface="Meiryo UI" panose="020B0604030504040204" pitchFamily="50" charset="-128"/>
              </a:rPr>
              <a:t>回大阪府外国人医療対策会議</a:t>
            </a:r>
            <a:endParaRPr lang="en-US" altLang="ja-JP" sz="2215" b="1" dirty="0">
              <a:solidFill>
                <a:schemeClr val="tx1"/>
              </a:solidFill>
              <a:latin typeface="HGP明朝E" panose="02020900000000000000" pitchFamily="18" charset="-128"/>
              <a:ea typeface="HGP明朝E" panose="02020900000000000000" pitchFamily="18" charset="-128"/>
              <a:cs typeface="Meiryo UI" panose="020B0604030504040204" pitchFamily="50" charset="-128"/>
            </a:endParaRPr>
          </a:p>
          <a:p>
            <a:pPr algn="r">
              <a:defRPr/>
            </a:pPr>
            <a:r>
              <a:rPr lang="ja-JP" altLang="en-US" sz="1600" b="1" dirty="0">
                <a:solidFill>
                  <a:schemeClr val="tx1"/>
                </a:solidFill>
                <a:latin typeface="HGP明朝E" panose="02020900000000000000" pitchFamily="18" charset="-128"/>
                <a:ea typeface="HGP明朝E" panose="02020900000000000000" pitchFamily="18" charset="-128"/>
                <a:cs typeface="Meiryo UI" panose="020B0604030504040204" pitchFamily="50" charset="-128"/>
              </a:rPr>
              <a:t>大阪府健康医療部保健医療室保健医療企画課作成</a:t>
            </a:r>
            <a:endParaRPr lang="en-US" altLang="ja-JP" sz="1600" b="1" dirty="0">
              <a:solidFill>
                <a:schemeClr val="tx1"/>
              </a:solidFill>
              <a:latin typeface="HGP明朝E" panose="02020900000000000000" pitchFamily="18" charset="-128"/>
              <a:ea typeface="HGP明朝E" panose="02020900000000000000" pitchFamily="18" charset="-128"/>
              <a:cs typeface="Meiryo UI" panose="020B0604030504040204" pitchFamily="50" charset="-128"/>
            </a:endParaRPr>
          </a:p>
          <a:p>
            <a:pPr algn="r">
              <a:defRPr/>
            </a:pPr>
            <a:endParaRPr lang="en-US" altLang="ja-JP" sz="1600" b="1" dirty="0">
              <a:solidFill>
                <a:schemeClr val="tx1"/>
              </a:solidFill>
              <a:latin typeface="HGP明朝E" panose="02020900000000000000" pitchFamily="18" charset="-128"/>
              <a:ea typeface="HGP明朝E" panose="02020900000000000000" pitchFamily="18" charset="-128"/>
              <a:cs typeface="Meiryo UI" panose="020B0604030504040204" pitchFamily="50" charset="-128"/>
            </a:endParaRPr>
          </a:p>
        </p:txBody>
      </p:sp>
      <p:sp>
        <p:nvSpPr>
          <p:cNvPr id="11" name="タイトル 1"/>
          <p:cNvSpPr txBox="1">
            <a:spLocks/>
          </p:cNvSpPr>
          <p:nvPr/>
        </p:nvSpPr>
        <p:spPr>
          <a:xfrm>
            <a:off x="0" y="3880361"/>
            <a:ext cx="9144000" cy="310050"/>
          </a:xfrm>
          <a:prstGeom prst="rect">
            <a:avLst/>
          </a:prstGeom>
          <a:solidFill>
            <a:schemeClr val="accent1">
              <a:lumMod val="20000"/>
              <a:lumOff val="80000"/>
            </a:schemeClr>
          </a:solidFill>
        </p:spPr>
        <p:txBody>
          <a:bodyPr vert="horz" lIns="91440" tIns="45720" rIns="91440" bIns="45720" rtlCol="0" anchor="ctr">
            <a:normAutofit fontScale="3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en-US" dirty="0"/>
          </a:p>
        </p:txBody>
      </p:sp>
      <p:pic>
        <p:nvPicPr>
          <p:cNvPr id="12" name="Picture 4" descr="D:\nakaharaj\Documents\My Pictures\tree.png"/>
          <p:cNvPicPr>
            <a:picLocks noChangeAspect="1" noChangeArrowheads="1"/>
          </p:cNvPicPr>
          <p:nvPr/>
        </p:nvPicPr>
        <p:blipFill>
          <a:blip r:embed="rId3">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rcRect/>
          <a:stretch>
            <a:fillRect/>
          </a:stretch>
        </p:blipFill>
        <p:spPr bwMode="auto">
          <a:xfrm>
            <a:off x="0" y="2446480"/>
            <a:ext cx="4973469" cy="497777"/>
          </a:xfrm>
          <a:prstGeom prst="rect">
            <a:avLst/>
          </a:prstGeom>
          <a:solidFill>
            <a:schemeClr val="accent1">
              <a:lumMod val="20000"/>
              <a:lumOff val="80000"/>
            </a:schemeClr>
          </a:solidFill>
          <a:extLst/>
        </p:spPr>
      </p:pic>
      <p:pic>
        <p:nvPicPr>
          <p:cNvPr id="14" name="Picture 3" descr="D:\nakaharaj\Documents\My Pictures\osaka.png"/>
          <p:cNvPicPr>
            <a:picLocks noChangeAspect="1" noChangeArrowheads="1"/>
          </p:cNvPicPr>
          <p:nvPr/>
        </p:nvPicPr>
        <p:blipFill>
          <a:blip r:embed="rId5">
            <a:extLst>
              <a:ext uri="{BEBA8EAE-BF5A-486C-A8C5-ECC9F3942E4B}">
                <a14:imgProps xmlns:a14="http://schemas.microsoft.com/office/drawing/2010/main">
                  <a14:imgLayer r:embed="rId6">
                    <a14:imgEffect>
                      <a14:saturation sat="40000"/>
                    </a14:imgEffect>
                  </a14:imgLayer>
                </a14:imgProps>
              </a:ext>
              <a:ext uri="{28A0092B-C50C-407E-A947-70E740481C1C}">
                <a14:useLocalDpi xmlns:a14="http://schemas.microsoft.com/office/drawing/2010/main" val="0"/>
              </a:ext>
            </a:extLst>
          </a:blip>
          <a:srcRect/>
          <a:stretch>
            <a:fillRect/>
          </a:stretch>
        </p:blipFill>
        <p:spPr bwMode="auto">
          <a:xfrm>
            <a:off x="4879342" y="2224176"/>
            <a:ext cx="4228146" cy="572641"/>
          </a:xfrm>
          <a:prstGeom prst="rect">
            <a:avLst/>
          </a:prstGeom>
          <a:solidFill>
            <a:schemeClr val="accent1">
              <a:lumMod val="20000"/>
              <a:lumOff val="80000"/>
            </a:schemeClr>
          </a:solidFill>
          <a:extLst/>
        </p:spPr>
      </p:pic>
      <p:sp>
        <p:nvSpPr>
          <p:cNvPr id="15" name="タイトル 1">
            <a:extLst>
              <a:ext uri="{FF2B5EF4-FFF2-40B4-BE49-F238E27FC236}">
                <a16:creationId xmlns:a16="http://schemas.microsoft.com/office/drawing/2014/main" id="{DB03504B-B785-4CD3-8C33-F42549D5B5E0}"/>
              </a:ext>
            </a:extLst>
          </p:cNvPr>
          <p:cNvSpPr txBox="1">
            <a:spLocks/>
          </p:cNvSpPr>
          <p:nvPr/>
        </p:nvSpPr>
        <p:spPr>
          <a:xfrm>
            <a:off x="0" y="2782462"/>
            <a:ext cx="9144000" cy="1240200"/>
          </a:xfrm>
          <a:prstGeom prst="rect">
            <a:avLst/>
          </a:prstGeom>
          <a:solidFill>
            <a:schemeClr val="accent1">
              <a:lumMod val="20000"/>
              <a:lumOff val="80000"/>
            </a:schemeClr>
          </a:solidFill>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a:solidFill>
                  <a:schemeClr val="accent1">
                    <a:lumMod val="75000"/>
                  </a:schemeClr>
                </a:solidFill>
                <a:latin typeface="HGP創英角ｺﾞｼｯｸUB" panose="020B0900000000000000" pitchFamily="50" charset="-128"/>
                <a:ea typeface="HGP創英角ｺﾞｼｯｸUB" panose="020B0900000000000000" pitchFamily="50" charset="-128"/>
              </a:rPr>
              <a:t>大阪府来阪外国人患者受入れ体制整備</a:t>
            </a:r>
            <a:endParaRPr lang="en-US" altLang="ja-JP"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r>
              <a:rPr lang="ja-JP" altLang="en-US" sz="26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～調査実態を踏まえた取組みの推進～</a:t>
            </a:r>
          </a:p>
        </p:txBody>
      </p:sp>
      <p:sp>
        <p:nvSpPr>
          <p:cNvPr id="10" name="正方形/長方形 9">
            <a:extLst>
              <a:ext uri="{FF2B5EF4-FFF2-40B4-BE49-F238E27FC236}">
                <a16:creationId xmlns:a16="http://schemas.microsoft.com/office/drawing/2014/main" id="{927756D5-D23B-4B7D-B05C-0156647BBF58}"/>
              </a:ext>
            </a:extLst>
          </p:cNvPr>
          <p:cNvSpPr/>
          <p:nvPr/>
        </p:nvSpPr>
        <p:spPr>
          <a:xfrm>
            <a:off x="8244408" y="116632"/>
            <a:ext cx="819284" cy="34766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72000" bIns="3600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0"/>
              </a:spcAft>
            </a:pPr>
            <a:r>
              <a:rPr lang="ja-JP" sz="1200" b="1" kern="100" dirty="0">
                <a:ln>
                  <a:noFill/>
                </a:ln>
                <a:solidFill>
                  <a:srgbClr val="000000"/>
                </a:solidFill>
                <a:effectLst/>
                <a:latin typeface="ＭＳ ゴシック" panose="020B0609070205080204" pitchFamily="49" charset="-128"/>
                <a:ea typeface="HGPｺﾞｼｯｸM" panose="020B0600000000000000" pitchFamily="50" charset="-128"/>
                <a:cs typeface="Times New Roman" panose="02020603050405020304" pitchFamily="18" charset="0"/>
              </a:rPr>
              <a:t>資料</a:t>
            </a:r>
            <a:r>
              <a:rPr lang="ja-JP" altLang="en-US" sz="1200" b="1" kern="100" dirty="0">
                <a:ln>
                  <a:noFill/>
                </a:ln>
                <a:solidFill>
                  <a:srgbClr val="000000"/>
                </a:solidFill>
                <a:effectLst/>
                <a:latin typeface="ＭＳ ゴシック" panose="020B0609070205080204" pitchFamily="49" charset="-128"/>
                <a:ea typeface="HGPｺﾞｼｯｸM" panose="020B0600000000000000" pitchFamily="50" charset="-128"/>
                <a:cs typeface="Times New Roman" panose="02020603050405020304" pitchFamily="18" charset="0"/>
              </a:rPr>
              <a:t>２－１</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20520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97120" y="568092"/>
            <a:ext cx="8947966" cy="8173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latin typeface="HGPｺﾞｼｯｸE" panose="020B0900000000000000" pitchFamily="50" charset="-128"/>
                <a:ea typeface="HGPｺﾞｼｯｸE" panose="020B0900000000000000" pitchFamily="50" charset="-128"/>
              </a:rPr>
              <a:t>大阪府外国人患者</a:t>
            </a:r>
            <a:r>
              <a:rPr lang="ja-JP" altLang="en-US" sz="1400" dirty="0" smtClean="0">
                <a:latin typeface="HGPｺﾞｼｯｸE" panose="020B0900000000000000" pitchFamily="50" charset="-128"/>
                <a:ea typeface="HGPｺﾞｼｯｸE" panose="020B0900000000000000" pitchFamily="50" charset="-128"/>
              </a:rPr>
              <a:t>受入れ地域拠点</a:t>
            </a:r>
            <a:r>
              <a:rPr lang="ja-JP" altLang="en-US" sz="1400" dirty="0">
                <a:latin typeface="HGPｺﾞｼｯｸE" panose="020B0900000000000000" pitchFamily="50" charset="-128"/>
                <a:ea typeface="HGPｺﾞｼｯｸE" panose="020B0900000000000000" pitchFamily="50" charset="-128"/>
              </a:rPr>
              <a:t>医療</a:t>
            </a:r>
            <a:r>
              <a:rPr lang="ja-JP" altLang="en-US" sz="1400" dirty="0" smtClean="0">
                <a:latin typeface="HGPｺﾞｼｯｸE" panose="020B0900000000000000" pitchFamily="50" charset="-128"/>
                <a:ea typeface="HGPｺﾞｼｯｸE" panose="020B0900000000000000" pitchFamily="50" charset="-128"/>
              </a:rPr>
              <a:t>機関に</a:t>
            </a:r>
            <a:r>
              <a:rPr lang="ja-JP" altLang="en-US" sz="1400" dirty="0">
                <a:latin typeface="HGPｺﾞｼｯｸE" panose="020B0900000000000000" pitchFamily="50" charset="-128"/>
                <a:ea typeface="HGPｺﾞｼｯｸE" panose="020B0900000000000000" pitchFamily="50" charset="-128"/>
              </a:rPr>
              <a:t>選定される医療機関のうち、下記項目について未整備、もしくは更新が必要な病院について整備にかかる費用を</a:t>
            </a:r>
            <a:r>
              <a:rPr lang="ja-JP" altLang="en-US" sz="1400" dirty="0" smtClean="0">
                <a:latin typeface="HGPｺﾞｼｯｸE" panose="020B0900000000000000" pitchFamily="50" charset="-128"/>
                <a:ea typeface="HGPｺﾞｼｯｸE" panose="020B0900000000000000" pitchFamily="50" charset="-128"/>
              </a:rPr>
              <a:t>補助。</a:t>
            </a:r>
            <a:endParaRPr kumimoji="1" lang="ja-JP" altLang="en-US" sz="1400" dirty="0">
              <a:latin typeface="HGPｺﾞｼｯｸE" panose="020B0900000000000000" pitchFamily="50" charset="-128"/>
              <a:ea typeface="HGPｺﾞｼｯｸE" panose="020B0900000000000000" pitchFamily="50" charset="-128"/>
            </a:endParaRPr>
          </a:p>
        </p:txBody>
      </p:sp>
      <p:sp>
        <p:nvSpPr>
          <p:cNvPr id="26" name="サブタイトル 2"/>
          <p:cNvSpPr txBox="1">
            <a:spLocks/>
          </p:cNvSpPr>
          <p:nvPr/>
        </p:nvSpPr>
        <p:spPr>
          <a:xfrm>
            <a:off x="191159" y="1725076"/>
            <a:ext cx="8853927" cy="767820"/>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a:solidFill>
                  <a:schemeClr val="tx1"/>
                </a:solidFill>
                <a:latin typeface="HGPｺﾞｼｯｸE" panose="020B0900000000000000" pitchFamily="50" charset="-128"/>
                <a:ea typeface="HGPｺﾞｼｯｸE" panose="020B0900000000000000" pitchFamily="50" charset="-128"/>
              </a:rPr>
              <a:t>大阪府外国人患者</a:t>
            </a:r>
            <a:r>
              <a:rPr lang="ja-JP" altLang="en-US" sz="1400" dirty="0" smtClean="0">
                <a:solidFill>
                  <a:schemeClr val="tx1"/>
                </a:solidFill>
                <a:latin typeface="HGPｺﾞｼｯｸE" panose="020B0900000000000000" pitchFamily="50" charset="-128"/>
                <a:ea typeface="HGPｺﾞｼｯｸE" panose="020B0900000000000000" pitchFamily="50" charset="-128"/>
              </a:rPr>
              <a:t>受入れ地域拠点</a:t>
            </a:r>
            <a:r>
              <a:rPr lang="ja-JP" altLang="en-US" sz="1400" dirty="0">
                <a:solidFill>
                  <a:schemeClr val="tx1"/>
                </a:solidFill>
                <a:latin typeface="HGPｺﾞｼｯｸE" panose="020B0900000000000000" pitchFamily="50" charset="-128"/>
                <a:ea typeface="HGPｺﾞｼｯｸE" panose="020B0900000000000000" pitchFamily="50" charset="-128"/>
              </a:rPr>
              <a:t>医療</a:t>
            </a:r>
            <a:r>
              <a:rPr lang="ja-JP" altLang="en-US" sz="1400" dirty="0" smtClean="0">
                <a:solidFill>
                  <a:schemeClr val="tx1"/>
                </a:solidFill>
                <a:latin typeface="HGPｺﾞｼｯｸE" panose="020B0900000000000000" pitchFamily="50" charset="-128"/>
                <a:ea typeface="HGPｺﾞｼｯｸE" panose="020B0900000000000000" pitchFamily="50" charset="-128"/>
              </a:rPr>
              <a:t>機関を</a:t>
            </a:r>
            <a:r>
              <a:rPr lang="ja-JP" altLang="en-US" sz="1400" dirty="0">
                <a:solidFill>
                  <a:schemeClr val="tx1"/>
                </a:solidFill>
                <a:latin typeface="HGPｺﾞｼｯｸE" panose="020B0900000000000000" pitchFamily="50" charset="-128"/>
                <a:ea typeface="HGPｺﾞｼｯｸE" panose="020B0900000000000000" pitchFamily="50" charset="-128"/>
              </a:rPr>
              <a:t>選定するに当たり</a:t>
            </a:r>
            <a:r>
              <a:rPr lang="ja-JP" altLang="en-US" sz="1400" dirty="0" smtClean="0">
                <a:solidFill>
                  <a:schemeClr val="tx1"/>
                </a:solidFill>
                <a:latin typeface="HGPｺﾞｼｯｸE" panose="020B0900000000000000" pitchFamily="50" charset="-128"/>
                <a:ea typeface="HGPｺﾞｼｯｸE" panose="020B0900000000000000" pitchFamily="50" charset="-128"/>
              </a:rPr>
              <a:t>、地域の拠点</a:t>
            </a:r>
            <a:r>
              <a:rPr lang="ja-JP" altLang="en-US" sz="1400" dirty="0">
                <a:solidFill>
                  <a:schemeClr val="tx1"/>
                </a:solidFill>
                <a:latin typeface="HGPｺﾞｼｯｸE" panose="020B0900000000000000" pitchFamily="50" charset="-128"/>
                <a:ea typeface="HGPｺﾞｼｯｸE" panose="020B0900000000000000" pitchFamily="50" charset="-128"/>
              </a:rPr>
              <a:t>医療機関としての受入れ能力を備えるため、また</a:t>
            </a:r>
            <a:r>
              <a:rPr lang="ja-JP" altLang="en-US" sz="1400" dirty="0" smtClean="0">
                <a:solidFill>
                  <a:schemeClr val="tx1"/>
                </a:solidFill>
                <a:latin typeface="HGPｺﾞｼｯｸE" panose="020B0900000000000000" pitchFamily="50" charset="-128"/>
                <a:ea typeface="HGPｺﾞｼｯｸE" panose="020B0900000000000000" pitchFamily="50" charset="-128"/>
              </a:rPr>
              <a:t>、受入れ環境</a:t>
            </a:r>
            <a:r>
              <a:rPr lang="ja-JP" altLang="en-US" sz="1400" dirty="0">
                <a:solidFill>
                  <a:schemeClr val="tx1"/>
                </a:solidFill>
                <a:latin typeface="HGPｺﾞｼｯｸE" panose="020B0900000000000000" pitchFamily="50" charset="-128"/>
                <a:ea typeface="HGPｺﾞｼｯｸE" panose="020B0900000000000000" pitchFamily="50" charset="-128"/>
              </a:rPr>
              <a:t>整備をさらに充実させるため、当該補助金を利用し、環境整備</a:t>
            </a:r>
            <a:r>
              <a:rPr lang="ja-JP" altLang="en-US" sz="1400" dirty="0" smtClean="0">
                <a:solidFill>
                  <a:schemeClr val="tx1"/>
                </a:solidFill>
                <a:latin typeface="HGPｺﾞｼｯｸE" panose="020B0900000000000000" pitchFamily="50" charset="-128"/>
                <a:ea typeface="HGPｺﾞｼｯｸE" panose="020B0900000000000000" pitchFamily="50" charset="-128"/>
              </a:rPr>
              <a:t>を支援。</a:t>
            </a:r>
            <a:endParaRPr lang="en-US" altLang="ja-JP" sz="1400" dirty="0">
              <a:solidFill>
                <a:schemeClr val="tx1"/>
              </a:solidFill>
              <a:latin typeface="HGPｺﾞｼｯｸE" panose="020B0900000000000000" pitchFamily="50" charset="-128"/>
              <a:ea typeface="HGPｺﾞｼｯｸE" panose="020B0900000000000000" pitchFamily="50" charset="-128"/>
            </a:endParaRPr>
          </a:p>
        </p:txBody>
      </p:sp>
      <p:sp>
        <p:nvSpPr>
          <p:cNvPr id="8" name="サブタイトル 2"/>
          <p:cNvSpPr txBox="1">
            <a:spLocks/>
          </p:cNvSpPr>
          <p:nvPr/>
        </p:nvSpPr>
        <p:spPr>
          <a:xfrm>
            <a:off x="200462" y="2699256"/>
            <a:ext cx="8853928" cy="2549604"/>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7" name="ホームベース 6"/>
          <p:cNvSpPr/>
          <p:nvPr/>
        </p:nvSpPr>
        <p:spPr>
          <a:xfrm>
            <a:off x="129754" y="1478985"/>
            <a:ext cx="1393579" cy="246091"/>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HGP創英角ｺﾞｼｯｸUB" panose="020B0900000000000000" pitchFamily="50" charset="-128"/>
                <a:ea typeface="HGP創英角ｺﾞｼｯｸUB" panose="020B0900000000000000" pitchFamily="50" charset="-128"/>
              </a:rPr>
              <a:t>事業趣旨</a:t>
            </a:r>
          </a:p>
        </p:txBody>
      </p:sp>
      <p:sp>
        <p:nvSpPr>
          <p:cNvPr id="9" name="ホームベース 8"/>
          <p:cNvSpPr/>
          <p:nvPr/>
        </p:nvSpPr>
        <p:spPr>
          <a:xfrm>
            <a:off x="163775" y="2627815"/>
            <a:ext cx="1393579" cy="246091"/>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HGP創英角ｺﾞｼｯｸUB" panose="020B0900000000000000" pitchFamily="50" charset="-128"/>
                <a:ea typeface="HGP創英角ｺﾞｼｯｸUB" panose="020B0900000000000000" pitchFamily="50" charset="-128"/>
              </a:rPr>
              <a:t>事業概要</a:t>
            </a:r>
          </a:p>
        </p:txBody>
      </p:sp>
      <p:sp>
        <p:nvSpPr>
          <p:cNvPr id="10" name="サブタイトル 2"/>
          <p:cNvSpPr txBox="1">
            <a:spLocks/>
          </p:cNvSpPr>
          <p:nvPr/>
        </p:nvSpPr>
        <p:spPr>
          <a:xfrm>
            <a:off x="176491" y="5423509"/>
            <a:ext cx="8859890" cy="1271954"/>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400" dirty="0" smtClean="0">
                <a:solidFill>
                  <a:schemeClr val="tx1"/>
                </a:solidFill>
                <a:latin typeface="HGPｺﾞｼｯｸM" panose="020B0600000000000000" pitchFamily="50" charset="-128"/>
                <a:ea typeface="HGPｺﾞｼｯｸM" panose="020B0600000000000000" pitchFamily="50" charset="-128"/>
              </a:rPr>
              <a:t>【</a:t>
            </a:r>
            <a:r>
              <a:rPr lang="ja-JP" altLang="en-US" sz="1400" dirty="0">
                <a:solidFill>
                  <a:schemeClr val="tx1"/>
                </a:solidFill>
                <a:latin typeface="HGPｺﾞｼｯｸM" panose="020B0600000000000000" pitchFamily="50" charset="-128"/>
                <a:ea typeface="HGPｺﾞｼｯｸM" panose="020B0600000000000000" pitchFamily="50" charset="-128"/>
              </a:rPr>
              <a:t>事業スケジュール</a:t>
            </a:r>
            <a:r>
              <a:rPr lang="en-US" altLang="ja-JP" sz="1400" dirty="0">
                <a:solidFill>
                  <a:schemeClr val="tx1"/>
                </a:solidFill>
                <a:latin typeface="HGPｺﾞｼｯｸM" panose="020B0600000000000000" pitchFamily="50" charset="-128"/>
                <a:ea typeface="HGPｺﾞｼｯｸM" panose="020B0600000000000000" pitchFamily="50" charset="-128"/>
              </a:rPr>
              <a:t>】</a:t>
            </a:r>
          </a:p>
          <a:p>
            <a:pPr algn="l"/>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algn="l"/>
            <a:r>
              <a:rPr lang="ja-JP" altLang="en-US" sz="1400" dirty="0">
                <a:solidFill>
                  <a:schemeClr val="tx1"/>
                </a:solidFill>
                <a:latin typeface="HGPｺﾞｼｯｸM" panose="020B0600000000000000" pitchFamily="50" charset="-128"/>
                <a:ea typeface="HGPｺﾞｼｯｸM" panose="020B0600000000000000" pitchFamily="50" charset="-128"/>
              </a:rPr>
              <a:t>　</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11" name="角丸四角形 10"/>
          <p:cNvSpPr/>
          <p:nvPr/>
        </p:nvSpPr>
        <p:spPr>
          <a:xfrm>
            <a:off x="251518" y="3006407"/>
            <a:ext cx="893523" cy="282460"/>
          </a:xfrm>
          <a:prstGeom prst="roundRect">
            <a:avLst/>
          </a:prstGeom>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ja-JP" altLang="en-US" sz="1200" dirty="0">
                <a:latin typeface="HGPｺﾞｼｯｸM" panose="020B0600000000000000" pitchFamily="50" charset="-128"/>
                <a:ea typeface="HGPｺﾞｼｯｸM" panose="020B0600000000000000" pitchFamily="50" charset="-128"/>
              </a:rPr>
              <a:t>対象病院</a:t>
            </a:r>
            <a:endParaRPr kumimoji="1" lang="ja-JP" altLang="en-US" sz="1200" dirty="0">
              <a:latin typeface="HGPｺﾞｼｯｸM" panose="020B0600000000000000" pitchFamily="50" charset="-128"/>
              <a:ea typeface="HGPｺﾞｼｯｸM" panose="020B0600000000000000" pitchFamily="50" charset="-128"/>
            </a:endParaRPr>
          </a:p>
        </p:txBody>
      </p:sp>
      <p:sp>
        <p:nvSpPr>
          <p:cNvPr id="12" name="角丸四角形 11"/>
          <p:cNvSpPr/>
          <p:nvPr/>
        </p:nvSpPr>
        <p:spPr>
          <a:xfrm>
            <a:off x="251518" y="3433397"/>
            <a:ext cx="893523" cy="307763"/>
          </a:xfrm>
          <a:prstGeom prst="roundRect">
            <a:avLst/>
          </a:prstGeom>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対象経費</a:t>
            </a:r>
          </a:p>
        </p:txBody>
      </p:sp>
      <p:sp>
        <p:nvSpPr>
          <p:cNvPr id="14" name="角丸四角形 13"/>
          <p:cNvSpPr/>
          <p:nvPr/>
        </p:nvSpPr>
        <p:spPr>
          <a:xfrm>
            <a:off x="251518" y="4904996"/>
            <a:ext cx="893523" cy="307763"/>
          </a:xfrm>
          <a:prstGeom prst="roundRect">
            <a:avLst/>
          </a:prstGeom>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交付額</a:t>
            </a:r>
          </a:p>
        </p:txBody>
      </p:sp>
      <p:sp>
        <p:nvSpPr>
          <p:cNvPr id="16" name="テキスト ボックス 15"/>
          <p:cNvSpPr txBox="1"/>
          <p:nvPr/>
        </p:nvSpPr>
        <p:spPr>
          <a:xfrm>
            <a:off x="1181730" y="2886027"/>
            <a:ext cx="7715067" cy="523220"/>
          </a:xfrm>
          <a:prstGeom prst="rect">
            <a:avLst/>
          </a:prstGeom>
          <a:noFill/>
        </p:spPr>
        <p:txBody>
          <a:bodyPr wrap="square" rtlCol="0">
            <a:spAutoFit/>
          </a:bodyPr>
          <a:lstStyle/>
          <a:p>
            <a:r>
              <a:rPr lang="ja-JP" altLang="en-US" sz="1400" dirty="0" smtClean="0">
                <a:latin typeface="HGPｺﾞｼｯｸE" panose="020B0900000000000000" pitchFamily="50" charset="-128"/>
                <a:ea typeface="HGPｺﾞｼｯｸE" panose="020B0900000000000000" pitchFamily="50" charset="-128"/>
              </a:rPr>
              <a:t>大阪府</a:t>
            </a:r>
            <a:r>
              <a:rPr lang="ja-JP" altLang="en-US" sz="1400" dirty="0">
                <a:latin typeface="HGPｺﾞｼｯｸE" panose="020B0900000000000000" pitchFamily="50" charset="-128"/>
                <a:ea typeface="HGPｺﾞｼｯｸE" panose="020B0900000000000000" pitchFamily="50" charset="-128"/>
              </a:rPr>
              <a:t>外国人</a:t>
            </a:r>
            <a:r>
              <a:rPr lang="ja-JP" altLang="en-US" sz="1400" dirty="0" smtClean="0">
                <a:latin typeface="HGPｺﾞｼｯｸE" panose="020B0900000000000000" pitchFamily="50" charset="-128"/>
                <a:ea typeface="HGPｺﾞｼｯｸE" panose="020B0900000000000000" pitchFamily="50" charset="-128"/>
              </a:rPr>
              <a:t>患者受入れ地域拠点医療機関のうち、</a:t>
            </a:r>
            <a:r>
              <a:rPr lang="en-US" altLang="ja-JP" sz="1400" dirty="0" smtClean="0">
                <a:latin typeface="HGPｺﾞｼｯｸE" panose="020B0900000000000000" pitchFamily="50" charset="-128"/>
                <a:ea typeface="HGPｺﾞｼｯｸE" panose="020B0900000000000000" pitchFamily="50" charset="-128"/>
              </a:rPr>
              <a:t>JMIP</a:t>
            </a:r>
            <a:r>
              <a:rPr lang="ja-JP" altLang="en-US" sz="1400" dirty="0" smtClean="0">
                <a:latin typeface="HGPｺﾞｼｯｸE" panose="020B0900000000000000" pitchFamily="50" charset="-128"/>
                <a:ea typeface="HGPｺﾞｼｯｸE" panose="020B0900000000000000" pitchFamily="50" charset="-128"/>
              </a:rPr>
              <a:t>認証未取得であって厚生労働省等の実施する外国人患者受入れ環境整備に関する類似の補助金を取得していない医療機関</a:t>
            </a:r>
            <a:endParaRPr kumimoji="1" lang="ja-JP" altLang="en-US" sz="1400" dirty="0">
              <a:latin typeface="HGPｺﾞｼｯｸE" panose="020B0900000000000000" pitchFamily="50" charset="-128"/>
              <a:ea typeface="HGPｺﾞｼｯｸE" panose="020B0900000000000000" pitchFamily="50" charset="-128"/>
            </a:endParaRPr>
          </a:p>
        </p:txBody>
      </p:sp>
      <p:sp>
        <p:nvSpPr>
          <p:cNvPr id="17" name="テキスト ボックス 16"/>
          <p:cNvSpPr txBox="1"/>
          <p:nvPr/>
        </p:nvSpPr>
        <p:spPr>
          <a:xfrm>
            <a:off x="1145043" y="3364957"/>
            <a:ext cx="7715067" cy="1600438"/>
          </a:xfrm>
          <a:prstGeom prst="rect">
            <a:avLst/>
          </a:prstGeom>
          <a:noFill/>
        </p:spPr>
        <p:txBody>
          <a:bodyPr wrap="square" rtlCol="0">
            <a:spAutoFit/>
          </a:bodyPr>
          <a:lstStyle/>
          <a:p>
            <a:r>
              <a:rPr lang="ja-JP" altLang="en-US" sz="1400" dirty="0" smtClean="0">
                <a:latin typeface="HGPｺﾞｼｯｸE" panose="020B0900000000000000" pitchFamily="50" charset="-128"/>
                <a:ea typeface="HGPｺﾞｼｯｸE" panose="020B0900000000000000" pitchFamily="50" charset="-128"/>
              </a:rPr>
              <a:t>下記</a:t>
            </a:r>
            <a:r>
              <a:rPr lang="ja-JP" altLang="en-US" sz="1400" dirty="0">
                <a:latin typeface="HGPｺﾞｼｯｸE" panose="020B0900000000000000" pitchFamily="50" charset="-128"/>
                <a:ea typeface="HGPｺﾞｼｯｸE" panose="020B0900000000000000" pitchFamily="50" charset="-128"/>
              </a:rPr>
              <a:t>に係る費用</a:t>
            </a:r>
            <a:endParaRPr lang="en-US" altLang="ja-JP" sz="1400" dirty="0">
              <a:latin typeface="HGPｺﾞｼｯｸE" panose="020B0900000000000000" pitchFamily="50" charset="-128"/>
              <a:ea typeface="HGPｺﾞｼｯｸE" panose="020B0900000000000000" pitchFamily="50" charset="-128"/>
            </a:endParaRPr>
          </a:p>
          <a:p>
            <a:r>
              <a:rPr lang="ja-JP" altLang="en-US" sz="1400" dirty="0">
                <a:latin typeface="HGPｺﾞｼｯｸE" panose="020B0900000000000000" pitchFamily="50" charset="-128"/>
                <a:ea typeface="HGPｺﾞｼｯｸE" panose="020B0900000000000000" pitchFamily="50" charset="-128"/>
              </a:rPr>
              <a:t>・多言語対応ツールの導入</a:t>
            </a:r>
            <a:r>
              <a:rPr lang="ja-JP" altLang="en-US" sz="1400" dirty="0" smtClean="0">
                <a:latin typeface="HGPｺﾞｼｯｸE" panose="020B0900000000000000" pitchFamily="50" charset="-128"/>
                <a:ea typeface="HGPｺﾞｼｯｸE" panose="020B0900000000000000" pitchFamily="50" charset="-128"/>
              </a:rPr>
              <a:t>費用（ポケトーク等通訳機器を含む）</a:t>
            </a:r>
            <a:endParaRPr lang="en-US" altLang="ja-JP" sz="1400" dirty="0">
              <a:latin typeface="HGPｺﾞｼｯｸE" panose="020B0900000000000000" pitchFamily="50" charset="-128"/>
              <a:ea typeface="HGPｺﾞｼｯｸE" panose="020B0900000000000000" pitchFamily="50" charset="-128"/>
            </a:endParaRPr>
          </a:p>
          <a:p>
            <a:r>
              <a:rPr lang="ja-JP" altLang="en-US" sz="1400" dirty="0">
                <a:latin typeface="HGPｺﾞｼｯｸE" panose="020B0900000000000000" pitchFamily="50" charset="-128"/>
                <a:ea typeface="HGPｺﾞｼｯｸE" panose="020B0900000000000000" pitchFamily="50" charset="-128"/>
              </a:rPr>
              <a:t>　受付・会計・診療・検査・入院の各場面に応じて利用できる多言語対応ツール（会話集や指さしツー</a:t>
            </a:r>
            <a:endParaRPr lang="en-US" altLang="ja-JP" sz="1400" dirty="0">
              <a:latin typeface="HGPｺﾞｼｯｸE" panose="020B0900000000000000" pitchFamily="50" charset="-128"/>
              <a:ea typeface="HGPｺﾞｼｯｸE" panose="020B0900000000000000" pitchFamily="50" charset="-128"/>
            </a:endParaRPr>
          </a:p>
          <a:p>
            <a:r>
              <a:rPr lang="ja-JP" altLang="en-US" sz="1400" dirty="0">
                <a:latin typeface="HGPｺﾞｼｯｸE" panose="020B0900000000000000" pitchFamily="50" charset="-128"/>
                <a:ea typeface="HGPｺﾞｼｯｸE" panose="020B0900000000000000" pitchFamily="50" charset="-128"/>
              </a:rPr>
              <a:t>　ル）等</a:t>
            </a:r>
            <a:r>
              <a:rPr lang="ja-JP" altLang="en-US" sz="1400" dirty="0" smtClean="0">
                <a:latin typeface="HGPｺﾞｼｯｸE" panose="020B0900000000000000" pitchFamily="50" charset="-128"/>
                <a:ea typeface="HGPｺﾞｼｯｸE" panose="020B0900000000000000" pitchFamily="50" charset="-128"/>
              </a:rPr>
              <a:t>の導入費</a:t>
            </a:r>
            <a:endParaRPr lang="en-US" altLang="ja-JP" sz="1400" dirty="0" smtClean="0">
              <a:latin typeface="HGPｺﾞｼｯｸE" panose="020B0900000000000000" pitchFamily="50" charset="-128"/>
              <a:ea typeface="HGPｺﾞｼｯｸE" panose="020B0900000000000000" pitchFamily="50" charset="-128"/>
            </a:endParaRPr>
          </a:p>
          <a:p>
            <a:r>
              <a:rPr lang="ja-JP" altLang="en-US" sz="1400" dirty="0" smtClean="0">
                <a:latin typeface="HGPｺﾞｼｯｸE" panose="020B0900000000000000" pitchFamily="50" charset="-128"/>
                <a:ea typeface="HGPｺﾞｼｯｸE" panose="020B0900000000000000" pitchFamily="50" charset="-128"/>
              </a:rPr>
              <a:t>・</a:t>
            </a:r>
            <a:r>
              <a:rPr lang="ja-JP" altLang="en-US" sz="1400" dirty="0">
                <a:latin typeface="HGPｺﾞｼｯｸE" panose="020B0900000000000000" pitchFamily="50" charset="-128"/>
                <a:ea typeface="HGPｺﾞｼｯｸE" panose="020B0900000000000000" pitchFamily="50" charset="-128"/>
              </a:rPr>
              <a:t>院内文書の多言語化</a:t>
            </a:r>
            <a:endParaRPr lang="en-US" altLang="ja-JP" sz="1400" dirty="0">
              <a:latin typeface="HGPｺﾞｼｯｸE" panose="020B0900000000000000" pitchFamily="50" charset="-128"/>
              <a:ea typeface="HGPｺﾞｼｯｸE" panose="020B0900000000000000" pitchFamily="50" charset="-128"/>
            </a:endParaRPr>
          </a:p>
          <a:p>
            <a:r>
              <a:rPr lang="ja-JP" altLang="en-US" sz="1400" dirty="0">
                <a:latin typeface="HGPｺﾞｼｯｸE" panose="020B0900000000000000" pitchFamily="50" charset="-128"/>
                <a:ea typeface="HGPｺﾞｼｯｸE" panose="020B0900000000000000" pitchFamily="50" charset="-128"/>
              </a:rPr>
              <a:t>　問診票や検査の説明</a:t>
            </a:r>
            <a:r>
              <a:rPr lang="ja-JP" altLang="en-US" sz="1400" dirty="0" smtClean="0">
                <a:latin typeface="HGPｺﾞｼｯｸE" panose="020B0900000000000000" pitchFamily="50" charset="-128"/>
                <a:ea typeface="HGPｺﾞｼｯｸE" panose="020B0900000000000000" pitchFamily="50" charset="-128"/>
              </a:rPr>
              <a:t>資料といった院内</a:t>
            </a:r>
            <a:r>
              <a:rPr lang="ja-JP" altLang="en-US" sz="1400" dirty="0">
                <a:latin typeface="HGPｺﾞｼｯｸE" panose="020B0900000000000000" pitchFamily="50" charset="-128"/>
                <a:ea typeface="HGPｺﾞｼｯｸE" panose="020B0900000000000000" pitchFamily="50" charset="-128"/>
              </a:rPr>
              <a:t>文書の</a:t>
            </a:r>
            <a:r>
              <a:rPr lang="ja-JP" altLang="en-US" sz="1400" dirty="0" smtClean="0">
                <a:latin typeface="HGPｺﾞｼｯｸE" panose="020B0900000000000000" pitchFamily="50" charset="-128"/>
                <a:ea typeface="HGPｺﾞｼｯｸE" panose="020B0900000000000000" pitchFamily="50" charset="-128"/>
              </a:rPr>
              <a:t>多言語化するため</a:t>
            </a:r>
            <a:r>
              <a:rPr lang="ja-JP" altLang="en-US" sz="1400" dirty="0">
                <a:latin typeface="HGPｺﾞｼｯｸE" panose="020B0900000000000000" pitchFamily="50" charset="-128"/>
                <a:ea typeface="HGPｺﾞｼｯｸE" panose="020B0900000000000000" pitchFamily="50" charset="-128"/>
              </a:rPr>
              <a:t>の</a:t>
            </a:r>
            <a:r>
              <a:rPr lang="ja-JP" altLang="en-US" sz="1400" dirty="0" smtClean="0">
                <a:latin typeface="HGPｺﾞｼｯｸE" panose="020B0900000000000000" pitchFamily="50" charset="-128"/>
                <a:ea typeface="HGPｺﾞｼｯｸE" panose="020B0900000000000000" pitchFamily="50" charset="-128"/>
              </a:rPr>
              <a:t>翻訳費や作成費</a:t>
            </a:r>
            <a:endParaRPr lang="en-US" altLang="ja-JP" sz="1400" dirty="0">
              <a:latin typeface="HGPｺﾞｼｯｸE" panose="020B0900000000000000" pitchFamily="50" charset="-128"/>
              <a:ea typeface="HGPｺﾞｼｯｸE" panose="020B0900000000000000" pitchFamily="50" charset="-128"/>
            </a:endParaRPr>
          </a:p>
          <a:p>
            <a:r>
              <a:rPr lang="ja-JP" altLang="en-US" sz="1400" dirty="0">
                <a:latin typeface="HGPｺﾞｼｯｸE" panose="020B0900000000000000" pitchFamily="50" charset="-128"/>
                <a:ea typeface="HGPｺﾞｼｯｸE" panose="020B0900000000000000" pitchFamily="50" charset="-128"/>
              </a:rPr>
              <a:t>・ホームページの多言語化　　　　　　　　　　　　　　　　　　　　　　　　　　　　　　　　等</a:t>
            </a:r>
            <a:endParaRPr lang="en-US" altLang="ja-JP" sz="1400" dirty="0">
              <a:latin typeface="HGPｺﾞｼｯｸE" panose="020B0900000000000000" pitchFamily="50" charset="-128"/>
              <a:ea typeface="HGPｺﾞｼｯｸE" panose="020B0900000000000000" pitchFamily="50" charset="-128"/>
            </a:endParaRPr>
          </a:p>
        </p:txBody>
      </p:sp>
      <p:sp>
        <p:nvSpPr>
          <p:cNvPr id="19" name="テキスト ボックス 18"/>
          <p:cNvSpPr txBox="1"/>
          <p:nvPr/>
        </p:nvSpPr>
        <p:spPr>
          <a:xfrm>
            <a:off x="1180738" y="4913714"/>
            <a:ext cx="3990275" cy="307777"/>
          </a:xfrm>
          <a:prstGeom prst="rect">
            <a:avLst/>
          </a:prstGeom>
          <a:noFill/>
        </p:spPr>
        <p:txBody>
          <a:bodyPr wrap="square" rtlCol="0">
            <a:spAutoFit/>
          </a:bodyPr>
          <a:lstStyle/>
          <a:p>
            <a:r>
              <a:rPr lang="ja-JP" altLang="en-US" sz="1400" dirty="0">
                <a:latin typeface="HGPｺﾞｼｯｸE" panose="020B0900000000000000" pitchFamily="50" charset="-128"/>
                <a:ea typeface="HGPｺﾞｼｯｸE" panose="020B0900000000000000" pitchFamily="50" charset="-128"/>
              </a:rPr>
              <a:t>１</a:t>
            </a:r>
            <a:r>
              <a:rPr lang="ja-JP" altLang="en-US" sz="1400" dirty="0" smtClean="0">
                <a:latin typeface="HGPｺﾞｼｯｸE" panose="020B0900000000000000" pitchFamily="50" charset="-128"/>
                <a:ea typeface="HGPｺﾞｼｯｸE" panose="020B0900000000000000" pitchFamily="50" charset="-128"/>
              </a:rPr>
              <a:t>医療機関当たり</a:t>
            </a:r>
            <a:r>
              <a:rPr lang="en-US" altLang="ja-JP" sz="1400" dirty="0" smtClean="0">
                <a:latin typeface="HGPｺﾞｼｯｸE" panose="020B0900000000000000" pitchFamily="50" charset="-128"/>
                <a:ea typeface="HGPｺﾞｼｯｸE" panose="020B0900000000000000" pitchFamily="50" charset="-128"/>
              </a:rPr>
              <a:t>1,000</a:t>
            </a:r>
            <a:r>
              <a:rPr lang="ja-JP" altLang="en-US" sz="1400" dirty="0" smtClean="0">
                <a:latin typeface="HGPｺﾞｼｯｸE" panose="020B0900000000000000" pitchFamily="50" charset="-128"/>
                <a:ea typeface="HGPｺﾞｼｯｸE" panose="020B0900000000000000" pitchFamily="50" charset="-128"/>
              </a:rPr>
              <a:t>千円（補助率</a:t>
            </a:r>
            <a:r>
              <a:rPr lang="en-US" altLang="ja-JP" sz="1400" dirty="0" smtClean="0">
                <a:latin typeface="HGPｺﾞｼｯｸE" panose="020B0900000000000000" pitchFamily="50" charset="-128"/>
                <a:ea typeface="HGPｺﾞｼｯｸE" panose="020B0900000000000000" pitchFamily="50" charset="-128"/>
              </a:rPr>
              <a:t>10/10</a:t>
            </a:r>
            <a:r>
              <a:rPr lang="ja-JP" altLang="en-US" sz="1400" dirty="0" smtClean="0">
                <a:latin typeface="HGPｺﾞｼｯｸE" panose="020B0900000000000000" pitchFamily="50" charset="-128"/>
                <a:ea typeface="HGPｺﾞｼｯｸE" panose="020B0900000000000000" pitchFamily="50" charset="-128"/>
              </a:rPr>
              <a:t>）</a:t>
            </a:r>
            <a:endParaRPr kumimoji="1" lang="ja-JP" altLang="en-US" sz="1050" dirty="0">
              <a:latin typeface="HGPｺﾞｼｯｸE" panose="020B0900000000000000" pitchFamily="50" charset="-128"/>
              <a:ea typeface="HGPｺﾞｼｯｸE" panose="020B0900000000000000" pitchFamily="50" charset="-128"/>
            </a:endParaRPr>
          </a:p>
        </p:txBody>
      </p:sp>
      <p:sp>
        <p:nvSpPr>
          <p:cNvPr id="20" name="ホームベース 33">
            <a:extLst>
              <a:ext uri="{FF2B5EF4-FFF2-40B4-BE49-F238E27FC236}">
                <a16:creationId xmlns:a16="http://schemas.microsoft.com/office/drawing/2014/main" id="{B30ED31E-C98B-4BB8-93F3-21A53E8C3C1C}"/>
              </a:ext>
            </a:extLst>
          </p:cNvPr>
          <p:cNvSpPr/>
          <p:nvPr/>
        </p:nvSpPr>
        <p:spPr>
          <a:xfrm>
            <a:off x="605767" y="5827545"/>
            <a:ext cx="2742097" cy="765594"/>
          </a:xfrm>
          <a:prstGeom prst="homePlate">
            <a:avLst>
              <a:gd name="adj" fmla="val 3844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smtClean="0">
                <a:solidFill>
                  <a:schemeClr val="tx1"/>
                </a:solidFill>
                <a:latin typeface="HGPｺﾞｼｯｸE" panose="020B0900000000000000" pitchFamily="50" charset="-128"/>
                <a:ea typeface="HGPｺﾞｼｯｸE" panose="020B0900000000000000" pitchFamily="50" charset="-128"/>
              </a:rPr>
              <a:t>5</a:t>
            </a:r>
            <a:r>
              <a:rPr kumimoji="1" lang="ja-JP" altLang="en-US" sz="1100" dirty="0" smtClean="0">
                <a:solidFill>
                  <a:schemeClr val="tx1"/>
                </a:solidFill>
                <a:latin typeface="HGPｺﾞｼｯｸE" panose="020B0900000000000000" pitchFamily="50" charset="-128"/>
                <a:ea typeface="HGPｺﾞｼｯｸE" panose="020B0900000000000000" pitchFamily="50" charset="-128"/>
              </a:rPr>
              <a:t>月</a:t>
            </a:r>
            <a:r>
              <a:rPr kumimoji="1" lang="en-US" altLang="ja-JP" sz="1100" dirty="0" smtClean="0">
                <a:solidFill>
                  <a:schemeClr val="tx1"/>
                </a:solidFill>
                <a:latin typeface="HGPｺﾞｼｯｸE" panose="020B0900000000000000" pitchFamily="50" charset="-128"/>
                <a:ea typeface="HGPｺﾞｼｯｸE" panose="020B0900000000000000" pitchFamily="50" charset="-128"/>
              </a:rPr>
              <a:t>30</a:t>
            </a:r>
            <a:r>
              <a:rPr kumimoji="1" lang="ja-JP" altLang="en-US" sz="1100" dirty="0" smtClean="0">
                <a:solidFill>
                  <a:schemeClr val="tx1"/>
                </a:solidFill>
                <a:latin typeface="HGPｺﾞｼｯｸE" panose="020B0900000000000000" pitchFamily="50" charset="-128"/>
                <a:ea typeface="HGPｺﾞｼｯｸE" panose="020B0900000000000000" pitchFamily="50" charset="-128"/>
              </a:rPr>
              <a:t>日第</a:t>
            </a:r>
            <a:r>
              <a:rPr kumimoji="1" lang="en-US" altLang="ja-JP" sz="1100" dirty="0" smtClean="0">
                <a:solidFill>
                  <a:schemeClr val="tx1"/>
                </a:solidFill>
                <a:latin typeface="HGPｺﾞｼｯｸE" panose="020B0900000000000000" pitchFamily="50" charset="-128"/>
                <a:ea typeface="HGPｺﾞｼｯｸE" panose="020B0900000000000000" pitchFamily="50" charset="-128"/>
              </a:rPr>
              <a:t>1</a:t>
            </a:r>
            <a:r>
              <a:rPr lang="ja-JP" altLang="en-US" sz="1100" dirty="0" smtClean="0">
                <a:solidFill>
                  <a:schemeClr val="tx1"/>
                </a:solidFill>
                <a:latin typeface="HGPｺﾞｼｯｸE" panose="020B0900000000000000" pitchFamily="50" charset="-128"/>
                <a:ea typeface="HGPｺﾞｼｯｸE" panose="020B0900000000000000" pitchFamily="50" charset="-128"/>
              </a:rPr>
              <a:t>回</a:t>
            </a:r>
            <a:r>
              <a:rPr kumimoji="1" lang="ja-JP" altLang="en-US" sz="1100" dirty="0" smtClean="0">
                <a:solidFill>
                  <a:schemeClr val="tx1"/>
                </a:solidFill>
                <a:latin typeface="HGPｺﾞｼｯｸE" panose="020B0900000000000000" pitchFamily="50" charset="-128"/>
                <a:ea typeface="HGPｺﾞｼｯｸE" panose="020B0900000000000000" pitchFamily="50" charset="-128"/>
              </a:rPr>
              <a:t>外国人医療対策会議で</a:t>
            </a:r>
            <a:endParaRPr kumimoji="1" lang="en-US" altLang="ja-JP" sz="1100" dirty="0" smtClean="0">
              <a:solidFill>
                <a:schemeClr val="tx1"/>
              </a:solidFill>
              <a:latin typeface="HGPｺﾞｼｯｸE" panose="020B0900000000000000" pitchFamily="50" charset="-128"/>
              <a:ea typeface="HGPｺﾞｼｯｸE" panose="020B0900000000000000" pitchFamily="50" charset="-128"/>
            </a:endParaRPr>
          </a:p>
          <a:p>
            <a:r>
              <a:rPr kumimoji="1" lang="ja-JP" altLang="en-US" sz="1100" dirty="0" smtClean="0">
                <a:solidFill>
                  <a:schemeClr val="tx1"/>
                </a:solidFill>
                <a:latin typeface="HGPｺﾞｼｯｸE" panose="020B0900000000000000" pitchFamily="50" charset="-128"/>
                <a:ea typeface="HGPｺﾞｼｯｸE" panose="020B0900000000000000" pitchFamily="50" charset="-128"/>
              </a:rPr>
              <a:t>地域拠点医療機関を報告</a:t>
            </a:r>
            <a:endParaRPr kumimoji="1" lang="en-US" altLang="ja-JP" sz="1100" dirty="0">
              <a:solidFill>
                <a:schemeClr val="tx1"/>
              </a:solidFill>
              <a:latin typeface="HGPｺﾞｼｯｸE" panose="020B0900000000000000" pitchFamily="50" charset="-128"/>
              <a:ea typeface="HGPｺﾞｼｯｸE" panose="020B0900000000000000" pitchFamily="50" charset="-128"/>
            </a:endParaRPr>
          </a:p>
        </p:txBody>
      </p:sp>
      <p:sp>
        <p:nvSpPr>
          <p:cNvPr id="21" name="ホームベース 33">
            <a:extLst>
              <a:ext uri="{FF2B5EF4-FFF2-40B4-BE49-F238E27FC236}">
                <a16:creationId xmlns:a16="http://schemas.microsoft.com/office/drawing/2014/main" id="{CE03DFCC-217E-4CB5-AEA1-D0DB2BECD08F}"/>
              </a:ext>
            </a:extLst>
          </p:cNvPr>
          <p:cNvSpPr/>
          <p:nvPr/>
        </p:nvSpPr>
        <p:spPr>
          <a:xfrm>
            <a:off x="3504859" y="5800246"/>
            <a:ext cx="1512168" cy="792893"/>
          </a:xfrm>
          <a:prstGeom prst="homePlate">
            <a:avLst>
              <a:gd name="adj" fmla="val 2707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smtClean="0">
                <a:solidFill>
                  <a:schemeClr val="tx1"/>
                </a:solidFill>
                <a:latin typeface="HGPｺﾞｼｯｸE" panose="020B0900000000000000" pitchFamily="50" charset="-128"/>
                <a:ea typeface="HGPｺﾞｼｯｸE" panose="020B0900000000000000" pitchFamily="50" charset="-128"/>
              </a:rPr>
              <a:t>6</a:t>
            </a:r>
            <a:r>
              <a:rPr kumimoji="1" lang="ja-JP" altLang="en-US" sz="1100" dirty="0" smtClean="0">
                <a:solidFill>
                  <a:schemeClr val="tx1"/>
                </a:solidFill>
                <a:latin typeface="HGPｺﾞｼｯｸE" panose="020B0900000000000000" pitchFamily="50" charset="-128"/>
                <a:ea typeface="HGPｺﾞｼｯｸE" panose="020B0900000000000000" pitchFamily="50" charset="-128"/>
              </a:rPr>
              <a:t>月目途に要領発出事業</a:t>
            </a:r>
            <a:r>
              <a:rPr kumimoji="1" lang="ja-JP" altLang="en-US" sz="1100" dirty="0">
                <a:solidFill>
                  <a:schemeClr val="tx1"/>
                </a:solidFill>
                <a:latin typeface="HGPｺﾞｼｯｸE" panose="020B0900000000000000" pitchFamily="50" charset="-128"/>
                <a:ea typeface="HGPｺﾞｼｯｸE" panose="020B0900000000000000" pitchFamily="50" charset="-128"/>
              </a:rPr>
              <a:t>募集開始</a:t>
            </a:r>
            <a:endParaRPr kumimoji="1" lang="en-US" altLang="ja-JP" sz="1100" dirty="0">
              <a:solidFill>
                <a:schemeClr val="tx1"/>
              </a:solidFill>
              <a:latin typeface="HGPｺﾞｼｯｸE" panose="020B0900000000000000" pitchFamily="50" charset="-128"/>
              <a:ea typeface="HGPｺﾞｼｯｸE" panose="020B0900000000000000" pitchFamily="50" charset="-128"/>
            </a:endParaRPr>
          </a:p>
        </p:txBody>
      </p:sp>
      <p:sp>
        <p:nvSpPr>
          <p:cNvPr id="22" name="ホームベース 33">
            <a:extLst>
              <a:ext uri="{FF2B5EF4-FFF2-40B4-BE49-F238E27FC236}">
                <a16:creationId xmlns:a16="http://schemas.microsoft.com/office/drawing/2014/main" id="{52F05D24-E64C-40C3-A3D3-449F37628F8F}"/>
              </a:ext>
            </a:extLst>
          </p:cNvPr>
          <p:cNvSpPr/>
          <p:nvPr/>
        </p:nvSpPr>
        <p:spPr>
          <a:xfrm>
            <a:off x="5174022" y="5800246"/>
            <a:ext cx="2731821" cy="792893"/>
          </a:xfrm>
          <a:prstGeom prst="homePlate">
            <a:avLst>
              <a:gd name="adj" fmla="val 3844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solidFill>
                <a:latin typeface="HGPｺﾞｼｯｸE" panose="020B0900000000000000" pitchFamily="50" charset="-128"/>
                <a:ea typeface="HGPｺﾞｼｯｸE" panose="020B0900000000000000" pitchFamily="50" charset="-128"/>
              </a:rPr>
              <a:t>交付</a:t>
            </a:r>
            <a:r>
              <a:rPr kumimoji="1" lang="ja-JP" altLang="en-US" sz="1100" dirty="0">
                <a:solidFill>
                  <a:schemeClr val="tx1"/>
                </a:solidFill>
                <a:latin typeface="HGPｺﾞｼｯｸE" panose="020B0900000000000000" pitchFamily="50" charset="-128"/>
                <a:ea typeface="HGPｺﾞｼｯｸE" panose="020B0900000000000000" pitchFamily="50" charset="-128"/>
              </a:rPr>
              <a:t>申請</a:t>
            </a:r>
            <a:r>
              <a:rPr kumimoji="1" lang="ja-JP" altLang="en-US" sz="1100" dirty="0" smtClean="0">
                <a:solidFill>
                  <a:schemeClr val="tx1"/>
                </a:solidFill>
                <a:latin typeface="HGPｺﾞｼｯｸE" panose="020B0900000000000000" pitchFamily="50" charset="-128"/>
                <a:ea typeface="HGPｺﾞｼｯｸE" panose="020B0900000000000000" pitchFamily="50" charset="-128"/>
              </a:rPr>
              <a:t>へ</a:t>
            </a:r>
            <a:endParaRPr kumimoji="1" lang="en-US" altLang="ja-JP" sz="1100" dirty="0">
              <a:solidFill>
                <a:schemeClr val="tx1"/>
              </a:solidFill>
              <a:latin typeface="HGPｺﾞｼｯｸE" panose="020B0900000000000000" pitchFamily="50" charset="-128"/>
              <a:ea typeface="HGPｺﾞｼｯｸE" panose="020B0900000000000000" pitchFamily="50" charset="-128"/>
            </a:endParaRPr>
          </a:p>
        </p:txBody>
      </p:sp>
      <p:sp>
        <p:nvSpPr>
          <p:cNvPr id="23" name="タイトル 1">
            <a:extLst>
              <a:ext uri="{FF2B5EF4-FFF2-40B4-BE49-F238E27FC236}">
                <a16:creationId xmlns:a16="http://schemas.microsoft.com/office/drawing/2014/main" id="{30BE5A27-A407-4A14-A9BE-5866682C3C6B}"/>
              </a:ext>
            </a:extLst>
          </p:cNvPr>
          <p:cNvSpPr txBox="1">
            <a:spLocks/>
          </p:cNvSpPr>
          <p:nvPr/>
        </p:nvSpPr>
        <p:spPr>
          <a:xfrm>
            <a:off x="-167549" y="43931"/>
            <a:ext cx="8856984"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4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★２：地域</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拠点医療機関の環境</a:t>
            </a:r>
            <a:r>
              <a:rPr lang="ja-JP" altLang="en-US" sz="24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整備補助の概要</a:t>
            </a:r>
            <a:endPar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4" name="スライド番号プレースホルダー 3"/>
          <p:cNvSpPr>
            <a:spLocks noGrp="1"/>
          </p:cNvSpPr>
          <p:nvPr>
            <p:ph type="sldNum" sz="quarter" idx="12"/>
          </p:nvPr>
        </p:nvSpPr>
        <p:spPr/>
        <p:txBody>
          <a:bodyPr/>
          <a:lstStyle/>
          <a:p>
            <a:fld id="{A9848611-8FAA-4BFC-BAAD-33CAF1A3E273}" type="slidenum">
              <a:rPr kumimoji="1" lang="ja-JP" altLang="en-US" sz="1800" smtClean="0">
                <a:solidFill>
                  <a:srgbClr val="0070C0"/>
                </a:solidFill>
              </a:rPr>
              <a:t>9</a:t>
            </a:fld>
            <a:endParaRPr kumimoji="1" lang="ja-JP" altLang="en-US" sz="1800" dirty="0">
              <a:solidFill>
                <a:srgbClr val="0070C0"/>
              </a:solidFill>
            </a:endParaRPr>
          </a:p>
        </p:txBody>
      </p:sp>
    </p:spTree>
    <p:extLst>
      <p:ext uri="{BB962C8B-B14F-4D97-AF65-F5344CB8AC3E}">
        <p14:creationId xmlns:p14="http://schemas.microsoft.com/office/powerpoint/2010/main" val="21950824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タイトル 1">
            <a:extLst>
              <a:ext uri="{FF2B5EF4-FFF2-40B4-BE49-F238E27FC236}">
                <a16:creationId xmlns:a16="http://schemas.microsoft.com/office/drawing/2014/main" id="{77D78C8B-7190-4F9F-BF24-FAD4DFE9F181}"/>
              </a:ext>
            </a:extLst>
          </p:cNvPr>
          <p:cNvSpPr txBox="1">
            <a:spLocks/>
          </p:cNvSpPr>
          <p:nvPr/>
        </p:nvSpPr>
        <p:spPr>
          <a:xfrm>
            <a:off x="127175" y="720064"/>
            <a:ext cx="8892000" cy="864000"/>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宿泊施設を通じてくみ取った外国人旅行者が求める情報を、</a:t>
            </a:r>
            <a:endParaRPr lang="en-US" altLang="ja-JP" sz="2400" dirty="0">
              <a:latin typeface="HGP創英角ｺﾞｼｯｸUB" panose="020B0900000000000000" pitchFamily="50" charset="-128"/>
              <a:ea typeface="HGP創英角ｺﾞｼｯｸUB" panose="020B0900000000000000" pitchFamily="50" charset="-128"/>
            </a:endParaRPr>
          </a:p>
          <a:p>
            <a:pPr algn="l"/>
            <a:r>
              <a:rPr lang="ja-JP" altLang="en-US" sz="2400" dirty="0">
                <a:latin typeface="HGP創英角ｺﾞｼｯｸUB" panose="020B0900000000000000" pitchFamily="50" charset="-128"/>
                <a:ea typeface="HGP創英角ｺﾞｼｯｸUB" panose="020B0900000000000000" pitchFamily="50" charset="-128"/>
              </a:rPr>
              <a:t>　　　　　　　　　　　　　　　　　　　　　外国人が利用しやすい形態で提供</a:t>
            </a:r>
            <a:endParaRPr lang="en-US" altLang="ja-JP" sz="2400" dirty="0">
              <a:latin typeface="HGP創英角ｺﾞｼｯｸUB" panose="020B0900000000000000" pitchFamily="50" charset="-128"/>
              <a:ea typeface="HGP創英角ｺﾞｼｯｸUB" panose="020B0900000000000000" pitchFamily="50" charset="-128"/>
            </a:endParaRPr>
          </a:p>
        </p:txBody>
      </p:sp>
      <p:sp>
        <p:nvSpPr>
          <p:cNvPr id="67" name="テキスト ボックス 66">
            <a:extLst>
              <a:ext uri="{FF2B5EF4-FFF2-40B4-BE49-F238E27FC236}">
                <a16:creationId xmlns:a16="http://schemas.microsoft.com/office/drawing/2014/main" id="{B82C3A06-1690-4F3B-A5BA-33723745F0D3}"/>
              </a:ext>
            </a:extLst>
          </p:cNvPr>
          <p:cNvSpPr txBox="1"/>
          <p:nvPr/>
        </p:nvSpPr>
        <p:spPr>
          <a:xfrm>
            <a:off x="1020039" y="1739089"/>
            <a:ext cx="2039793" cy="400110"/>
          </a:xfrm>
          <a:prstGeom prst="rect">
            <a:avLst/>
          </a:prstGeom>
          <a:noFill/>
        </p:spPr>
        <p:txBody>
          <a:bodyPr wrap="square" rtlCol="0">
            <a:spAutoFit/>
          </a:bodyPr>
          <a:lstStyle/>
          <a:p>
            <a:r>
              <a:rPr lang="ja-JP" altLang="en-US" sz="2000" dirty="0">
                <a:latin typeface="HGP創英角ｺﾞｼｯｸUB" panose="020B0900000000000000" pitchFamily="50" charset="-128"/>
                <a:ea typeface="HGP創英角ｺﾞｼｯｸUB" panose="020B0900000000000000" pitchFamily="50" charset="-128"/>
              </a:rPr>
              <a:t>宿泊施設調査</a:t>
            </a:r>
            <a:endParaRPr kumimoji="1" lang="ja-JP" altLang="en-US" sz="2000" dirty="0">
              <a:latin typeface="HGP創英角ｺﾞｼｯｸUB" panose="020B0900000000000000" pitchFamily="50" charset="-128"/>
              <a:ea typeface="HGP創英角ｺﾞｼｯｸUB" panose="020B0900000000000000" pitchFamily="50" charset="-128"/>
            </a:endParaRPr>
          </a:p>
        </p:txBody>
      </p:sp>
      <p:pic>
        <p:nvPicPr>
          <p:cNvPr id="17" name="図 16"/>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89564" y="1484784"/>
            <a:ext cx="908720" cy="908720"/>
          </a:xfrm>
          <a:prstGeom prst="rect">
            <a:avLst/>
          </a:prstGeom>
        </p:spPr>
      </p:pic>
      <p:sp>
        <p:nvSpPr>
          <p:cNvPr id="4" name="正方形/長方形 3"/>
          <p:cNvSpPr/>
          <p:nvPr/>
        </p:nvSpPr>
        <p:spPr>
          <a:xfrm>
            <a:off x="4716016" y="3072968"/>
            <a:ext cx="4554996" cy="369332"/>
          </a:xfrm>
          <a:prstGeom prst="rect">
            <a:avLst/>
          </a:prstGeom>
        </p:spPr>
        <p:txBody>
          <a:bodyPr wrap="square">
            <a:spAutoFit/>
          </a:bodyPr>
          <a:lstStyle/>
          <a:p>
            <a:r>
              <a:rPr lang="ja-JP" altLang="en-US" dirty="0">
                <a:latin typeface="HGP創英角ｺﾞｼｯｸUB" panose="020B0900000000000000" pitchFamily="50" charset="-128"/>
                <a:ea typeface="HGP創英角ｺﾞｼｯｸUB" panose="020B0900000000000000" pitchFamily="50" charset="-128"/>
              </a:rPr>
              <a:t>大阪府独自の外国人向け医療情報提供</a:t>
            </a:r>
          </a:p>
        </p:txBody>
      </p:sp>
      <p:sp>
        <p:nvSpPr>
          <p:cNvPr id="5" name="二等辺三角形 4"/>
          <p:cNvSpPr/>
          <p:nvPr/>
        </p:nvSpPr>
        <p:spPr>
          <a:xfrm rot="16200000" flipV="1">
            <a:off x="3659396" y="3297186"/>
            <a:ext cx="662660" cy="231652"/>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4195078" y="3600205"/>
            <a:ext cx="4893402" cy="1892826"/>
          </a:xfrm>
          <a:prstGeom prst="rect">
            <a:avLst/>
          </a:prstGeom>
          <a:noFill/>
        </p:spPr>
        <p:txBody>
          <a:bodyPr wrap="square" rtlCol="0">
            <a:spAutoFit/>
          </a:bodyPr>
          <a:lstStyle/>
          <a:p>
            <a:r>
              <a:rPr lang="ja-JP" altLang="en-US" sz="1300" dirty="0">
                <a:solidFill>
                  <a:schemeClr val="tx2"/>
                </a:solidFill>
                <a:latin typeface="HGPｺﾞｼｯｸE" panose="020B0900000000000000" pitchFamily="50" charset="-128"/>
                <a:ea typeface="HGPｺﾞｼｯｸE" panose="020B0900000000000000" pitchFamily="50" charset="-128"/>
              </a:rPr>
              <a:t>●</a:t>
            </a:r>
            <a:r>
              <a:rPr lang="en-US" altLang="ja-JP" sz="1300" dirty="0">
                <a:latin typeface="HGPｺﾞｼｯｸE" panose="020B0900000000000000" pitchFamily="50" charset="-128"/>
                <a:ea typeface="HGPｺﾞｼｯｸE" panose="020B0900000000000000" pitchFamily="50" charset="-128"/>
              </a:rPr>
              <a:t>5</a:t>
            </a:r>
            <a:r>
              <a:rPr lang="ja-JP" altLang="en-US" sz="1300" dirty="0">
                <a:latin typeface="HGPｺﾞｼｯｸE" panose="020B0900000000000000" pitchFamily="50" charset="-128"/>
                <a:ea typeface="HGPｺﾞｼｯｸE" panose="020B0900000000000000" pitchFamily="50" charset="-128"/>
              </a:rPr>
              <a:t>言語（中、英、韓、西、葡）対応</a:t>
            </a:r>
            <a:endParaRPr lang="en-US" altLang="ja-JP" sz="1300" dirty="0">
              <a:latin typeface="HGPｺﾞｼｯｸE" panose="020B0900000000000000" pitchFamily="50" charset="-128"/>
              <a:ea typeface="HGPｺﾞｼｯｸE" panose="020B0900000000000000" pitchFamily="50" charset="-128"/>
            </a:endParaRPr>
          </a:p>
          <a:p>
            <a:endParaRPr lang="en-US" altLang="ja-JP" sz="1300" dirty="0">
              <a:latin typeface="HGPｺﾞｼｯｸE" panose="020B0900000000000000" pitchFamily="50" charset="-128"/>
              <a:ea typeface="HGPｺﾞｼｯｸE" panose="020B0900000000000000" pitchFamily="50" charset="-128"/>
            </a:endParaRPr>
          </a:p>
          <a:p>
            <a:r>
              <a:rPr lang="ja-JP" altLang="en-US" sz="1300" dirty="0">
                <a:solidFill>
                  <a:schemeClr val="tx2"/>
                </a:solidFill>
                <a:latin typeface="HGPｺﾞｼｯｸE" panose="020B0900000000000000" pitchFamily="50" charset="-128"/>
                <a:ea typeface="HGPｺﾞｼｯｸE" panose="020B0900000000000000" pitchFamily="50" charset="-128"/>
              </a:rPr>
              <a:t>●</a:t>
            </a:r>
            <a:r>
              <a:rPr lang="ja-JP" altLang="en-US" sz="1300" dirty="0">
                <a:latin typeface="HGPｺﾞｼｯｸE" panose="020B0900000000000000" pitchFamily="50" charset="-128"/>
                <a:ea typeface="HGPｺﾞｼｯｸE" panose="020B0900000000000000" pitchFamily="50" charset="-128"/>
              </a:rPr>
              <a:t>提供情報・府内の外国人</a:t>
            </a:r>
            <a:r>
              <a:rPr lang="ja-JP" altLang="en-US" sz="1300" dirty="0" smtClean="0">
                <a:latin typeface="HGPｺﾞｼｯｸE" panose="020B0900000000000000" pitchFamily="50" charset="-128"/>
                <a:ea typeface="HGPｺﾞｼｯｸE" panose="020B0900000000000000" pitchFamily="50" charset="-128"/>
              </a:rPr>
              <a:t>受入れ医療</a:t>
            </a:r>
            <a:r>
              <a:rPr lang="ja-JP" altLang="en-US" sz="1300" dirty="0">
                <a:latin typeface="HGPｺﾞｼｯｸE" panose="020B0900000000000000" pitchFamily="50" charset="-128"/>
                <a:ea typeface="HGPｺﾞｼｯｸE" panose="020B0900000000000000" pitchFamily="50" charset="-128"/>
              </a:rPr>
              <a:t>機関リスト</a:t>
            </a:r>
            <a:endParaRPr lang="en-US" altLang="ja-JP" sz="1300" dirty="0">
              <a:latin typeface="HGPｺﾞｼｯｸE" panose="020B0900000000000000" pitchFamily="50" charset="-128"/>
              <a:ea typeface="HGPｺﾞｼｯｸE" panose="020B0900000000000000" pitchFamily="50" charset="-128"/>
            </a:endParaRPr>
          </a:p>
          <a:p>
            <a:r>
              <a:rPr lang="ja-JP" altLang="en-US" sz="1300" dirty="0">
                <a:latin typeface="HGPｺﾞｼｯｸE" panose="020B0900000000000000" pitchFamily="50" charset="-128"/>
                <a:ea typeface="HGPｺﾞｼｯｸE" panose="020B0900000000000000" pitchFamily="50" charset="-128"/>
              </a:rPr>
              <a:t>　・府内の休日夜間診療所・多言語生活情報</a:t>
            </a:r>
            <a:endParaRPr lang="en-US" altLang="ja-JP" sz="1300" dirty="0">
              <a:latin typeface="HGPｺﾞｼｯｸE" panose="020B0900000000000000" pitchFamily="50" charset="-128"/>
              <a:ea typeface="HGPｺﾞｼｯｸE" panose="020B0900000000000000" pitchFamily="50" charset="-128"/>
            </a:endParaRPr>
          </a:p>
          <a:p>
            <a:r>
              <a:rPr lang="ja-JP" altLang="en-US" sz="1300" dirty="0">
                <a:latin typeface="HGPｺﾞｼｯｸE" panose="020B0900000000000000" pitchFamily="50" charset="-128"/>
                <a:ea typeface="HGPｺﾞｼｯｸE" panose="020B0900000000000000" pitchFamily="50" charset="-128"/>
              </a:rPr>
              <a:t>　・多言語医療通訳</a:t>
            </a:r>
            <a:endParaRPr lang="en-US" altLang="ja-JP" sz="1300" dirty="0">
              <a:latin typeface="HGPｺﾞｼｯｸE" panose="020B0900000000000000" pitchFamily="50" charset="-128"/>
              <a:ea typeface="HGPｺﾞｼｯｸE" panose="020B0900000000000000" pitchFamily="50" charset="-128"/>
            </a:endParaRPr>
          </a:p>
          <a:p>
            <a:r>
              <a:rPr lang="ja-JP" altLang="en-US" sz="1300" dirty="0">
                <a:latin typeface="HGPｺﾞｼｯｸE" panose="020B0900000000000000" pitchFamily="50" charset="-128"/>
                <a:ea typeface="HGPｺﾞｼｯｸE" panose="020B0900000000000000" pitchFamily="50" charset="-128"/>
              </a:rPr>
              <a:t>　　アプリ等</a:t>
            </a:r>
            <a:endParaRPr lang="en-US" altLang="ja-JP" sz="1300" dirty="0">
              <a:latin typeface="HGPｺﾞｼｯｸE" panose="020B0900000000000000" pitchFamily="50" charset="-128"/>
              <a:ea typeface="HGPｺﾞｼｯｸE" panose="020B0900000000000000" pitchFamily="50" charset="-128"/>
            </a:endParaRPr>
          </a:p>
          <a:p>
            <a:r>
              <a:rPr lang="ja-JP" altLang="en-US" sz="1300" dirty="0">
                <a:latin typeface="HGPｺﾞｼｯｸE" panose="020B0900000000000000" pitchFamily="50" charset="-128"/>
                <a:ea typeface="HGPｺﾞｼｯｸE" panose="020B0900000000000000" pitchFamily="50" charset="-128"/>
              </a:rPr>
              <a:t>　　各種サービス紹介</a:t>
            </a:r>
            <a:endParaRPr lang="en-US" altLang="ja-JP" sz="1300" dirty="0">
              <a:latin typeface="HGPｺﾞｼｯｸE" panose="020B0900000000000000" pitchFamily="50" charset="-128"/>
              <a:ea typeface="HGPｺﾞｼｯｸE" panose="020B0900000000000000" pitchFamily="50" charset="-128"/>
            </a:endParaRPr>
          </a:p>
          <a:p>
            <a:endParaRPr lang="en-US" altLang="ja-JP" sz="1300" dirty="0">
              <a:latin typeface="HGPｺﾞｼｯｸE" panose="020B0900000000000000" pitchFamily="50" charset="-128"/>
              <a:ea typeface="HGPｺﾞｼｯｸE" panose="020B0900000000000000" pitchFamily="50" charset="-128"/>
            </a:endParaRPr>
          </a:p>
          <a:p>
            <a:r>
              <a:rPr lang="ja-JP" altLang="en-US" sz="1300" dirty="0">
                <a:latin typeface="HGPｺﾞｼｯｸE" panose="020B0900000000000000" pitchFamily="50" charset="-128"/>
                <a:ea typeface="HGPｺﾞｼｯｸE" panose="020B0900000000000000" pitchFamily="50" charset="-128"/>
              </a:rPr>
              <a:t>　・緊急時対応</a:t>
            </a:r>
            <a:endParaRPr lang="en-US" altLang="ja-JP" sz="1300" dirty="0">
              <a:latin typeface="HGPｺﾞｼｯｸE" panose="020B0900000000000000" pitchFamily="50" charset="-128"/>
              <a:ea typeface="HGPｺﾞｼｯｸE" panose="020B0900000000000000" pitchFamily="50" charset="-128"/>
            </a:endParaRPr>
          </a:p>
        </p:txBody>
      </p:sp>
      <p:sp>
        <p:nvSpPr>
          <p:cNvPr id="25" name="タイトル 1">
            <a:extLst>
              <a:ext uri="{FF2B5EF4-FFF2-40B4-BE49-F238E27FC236}">
                <a16:creationId xmlns:a16="http://schemas.microsoft.com/office/drawing/2014/main" id="{30BE5A27-A407-4A14-A9BE-5866682C3C6B}"/>
              </a:ext>
            </a:extLst>
          </p:cNvPr>
          <p:cNvSpPr txBox="1">
            <a:spLocks/>
          </p:cNvSpPr>
          <p:nvPr/>
        </p:nvSpPr>
        <p:spPr>
          <a:xfrm>
            <a:off x="0" y="73662"/>
            <a:ext cx="8856984"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３．主な取組み　 医療情報提供</a:t>
            </a:r>
          </a:p>
        </p:txBody>
      </p:sp>
      <p:pic>
        <p:nvPicPr>
          <p:cNvPr id="28" name="図 27">
            <a:extLst>
              <a:ext uri="{FF2B5EF4-FFF2-40B4-BE49-F238E27FC236}">
                <a16:creationId xmlns:a16="http://schemas.microsoft.com/office/drawing/2014/main" id="{273FFDA7-A77C-4CA0-9112-3AC0B8E84510}"/>
              </a:ext>
            </a:extLst>
          </p:cNvPr>
          <p:cNvPicPr/>
          <p:nvPr/>
        </p:nvPicPr>
        <p:blipFill rotWithShape="1">
          <a:blip r:embed="rId4">
            <a:extLst>
              <a:ext uri="{28A0092B-C50C-407E-A947-70E740481C1C}">
                <a14:useLocalDpi xmlns:a14="http://schemas.microsoft.com/office/drawing/2010/main" val="0"/>
              </a:ext>
            </a:extLst>
          </a:blip>
          <a:srcRect l="8637" t="4371" r="16502"/>
          <a:stretch/>
        </p:blipFill>
        <p:spPr bwMode="auto">
          <a:xfrm>
            <a:off x="35496" y="4860408"/>
            <a:ext cx="3744416" cy="2024976"/>
          </a:xfrm>
          <a:prstGeom prst="rect">
            <a:avLst/>
          </a:prstGeom>
          <a:noFill/>
          <a:ln>
            <a:noFill/>
          </a:ln>
          <a:extLst>
            <a:ext uri="{53640926-AAD7-44D8-BBD7-CCE9431645EC}">
              <a14:shadowObscured xmlns:a14="http://schemas.microsoft.com/office/drawing/2010/main"/>
            </a:ext>
          </a:extLst>
        </p:spPr>
      </p:pic>
      <p:pic>
        <p:nvPicPr>
          <p:cNvPr id="16" name="図 15">
            <a:extLst>
              <a:ext uri="{FF2B5EF4-FFF2-40B4-BE49-F238E27FC236}">
                <a16:creationId xmlns:a16="http://schemas.microsoft.com/office/drawing/2014/main" id="{B9997624-9B3E-4EE2-8A59-6717355FC0E0}"/>
              </a:ext>
            </a:extLst>
          </p:cNvPr>
          <p:cNvPicPr/>
          <p:nvPr/>
        </p:nvPicPr>
        <p:blipFill rotWithShape="1">
          <a:blip r:embed="rId5">
            <a:extLst>
              <a:ext uri="{28A0092B-C50C-407E-A947-70E740481C1C}">
                <a14:useLocalDpi xmlns:a14="http://schemas.microsoft.com/office/drawing/2010/main" val="0"/>
              </a:ext>
            </a:extLst>
          </a:blip>
          <a:srcRect t="3494" b="43280"/>
          <a:stretch/>
        </p:blipFill>
        <p:spPr bwMode="auto">
          <a:xfrm>
            <a:off x="544810" y="2935696"/>
            <a:ext cx="3284204" cy="1979540"/>
          </a:xfrm>
          <a:prstGeom prst="rect">
            <a:avLst/>
          </a:prstGeom>
          <a:noFill/>
          <a:ln>
            <a:noFill/>
          </a:ln>
          <a:extLst>
            <a:ext uri="{53640926-AAD7-44D8-BBD7-CCE9431645EC}">
              <a14:shadowObscured xmlns:a14="http://schemas.microsoft.com/office/drawing/2010/main"/>
            </a:ext>
          </a:extLst>
        </p:spPr>
      </p:pic>
      <p:sp>
        <p:nvSpPr>
          <p:cNvPr id="29" name="正方形/長方形 28">
            <a:extLst>
              <a:ext uri="{FF2B5EF4-FFF2-40B4-BE49-F238E27FC236}">
                <a16:creationId xmlns:a16="http://schemas.microsoft.com/office/drawing/2014/main" id="{00BA043B-25F4-4295-8E22-C0725F57F6E2}"/>
              </a:ext>
            </a:extLst>
          </p:cNvPr>
          <p:cNvSpPr/>
          <p:nvPr/>
        </p:nvSpPr>
        <p:spPr>
          <a:xfrm>
            <a:off x="248051" y="3182005"/>
            <a:ext cx="3332747" cy="231007"/>
          </a:xfrm>
          <a:prstGeom prst="rect">
            <a:avLst/>
          </a:prstGeom>
          <a:noFill/>
          <a:ln w="190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テキスト ボックス 30"/>
          <p:cNvSpPr txBox="1"/>
          <p:nvPr/>
        </p:nvSpPr>
        <p:spPr>
          <a:xfrm>
            <a:off x="127175" y="5949280"/>
            <a:ext cx="1642133" cy="307777"/>
          </a:xfrm>
          <a:prstGeom prst="rect">
            <a:avLst/>
          </a:prstGeom>
          <a:solidFill>
            <a:schemeClr val="bg1"/>
          </a:solidFill>
        </p:spPr>
        <p:txBody>
          <a:bodyPr wrap="square" rIns="36000" rtlCol="0">
            <a:spAutoFit/>
          </a:bodyPr>
          <a:lstStyle/>
          <a:p>
            <a:pPr algn="r"/>
            <a:r>
              <a:rPr lang="ja-JP" altLang="en-US" sz="700" dirty="0">
                <a:latin typeface="ＭＳ ゴシック" panose="020B0609070205080204" pitchFamily="49" charset="-128"/>
                <a:ea typeface="ＭＳ ゴシック" panose="020B0609070205080204" pitchFamily="49" charset="-128"/>
              </a:rPr>
              <a:t>モバイル端末で利用可能な</a:t>
            </a:r>
            <a:endParaRPr lang="en-US" altLang="ja-JP" sz="700" dirty="0">
              <a:latin typeface="ＭＳ ゴシック" panose="020B0609070205080204" pitchFamily="49" charset="-128"/>
              <a:ea typeface="ＭＳ ゴシック" panose="020B0609070205080204" pitchFamily="49" charset="-128"/>
            </a:endParaRPr>
          </a:p>
          <a:p>
            <a:pPr algn="r"/>
            <a:r>
              <a:rPr lang="ja-JP" altLang="en-US" sz="700" dirty="0">
                <a:latin typeface="ＭＳ ゴシック" panose="020B0609070205080204" pitchFamily="49" charset="-128"/>
                <a:ea typeface="ＭＳ ゴシック" panose="020B0609070205080204" pitchFamily="49" charset="-128"/>
              </a:rPr>
              <a:t>多言語医療情報アプリ</a:t>
            </a:r>
            <a:endParaRPr lang="en-US" altLang="ja-JP" sz="700" dirty="0">
              <a:latin typeface="ＭＳ ゴシック" panose="020B0609070205080204" pitchFamily="49" charset="-128"/>
              <a:ea typeface="ＭＳ ゴシック" panose="020B0609070205080204" pitchFamily="49" charset="-128"/>
            </a:endParaRPr>
          </a:p>
        </p:txBody>
      </p:sp>
      <p:sp>
        <p:nvSpPr>
          <p:cNvPr id="68" name="テキスト ボックス 67"/>
          <p:cNvSpPr txBox="1"/>
          <p:nvPr/>
        </p:nvSpPr>
        <p:spPr>
          <a:xfrm>
            <a:off x="1256054" y="2060848"/>
            <a:ext cx="7331191" cy="830997"/>
          </a:xfrm>
          <a:prstGeom prst="rect">
            <a:avLst/>
          </a:prstGeom>
          <a:noFill/>
        </p:spPr>
        <p:txBody>
          <a:bodyPr wrap="square" rtlCol="0">
            <a:spAutoFit/>
          </a:bodyPr>
          <a:lstStyle/>
          <a:p>
            <a:r>
              <a:rPr lang="ja-JP" altLang="en-US" sz="1600" dirty="0">
                <a:latin typeface="HGPｺﾞｼｯｸE" panose="020B0900000000000000" pitchFamily="50" charset="-128"/>
                <a:ea typeface="HGPｺﾞｼｯｸE" panose="020B0900000000000000" pitchFamily="50" charset="-128"/>
              </a:rPr>
              <a:t>・外国人宿泊者からの医療情報に関する問い合わせを受けた宿泊施設は</a:t>
            </a:r>
            <a:r>
              <a:rPr lang="ja-JP" altLang="en-US" sz="1600" dirty="0">
                <a:solidFill>
                  <a:srgbClr val="FF2F34"/>
                </a:solidFill>
                <a:latin typeface="HGPｺﾞｼｯｸE" panose="020B0900000000000000" pitchFamily="50" charset="-128"/>
                <a:ea typeface="HGPｺﾞｼｯｸE" panose="020B0900000000000000" pitchFamily="50" charset="-128"/>
              </a:rPr>
              <a:t>約</a:t>
            </a:r>
            <a:r>
              <a:rPr lang="en-US" altLang="ja-JP" sz="1600" dirty="0">
                <a:solidFill>
                  <a:srgbClr val="FF2F34"/>
                </a:solidFill>
                <a:latin typeface="HGPｺﾞｼｯｸE" panose="020B0900000000000000" pitchFamily="50" charset="-128"/>
                <a:ea typeface="HGPｺﾞｼｯｸE" panose="020B0900000000000000" pitchFamily="50" charset="-128"/>
              </a:rPr>
              <a:t>56</a:t>
            </a:r>
            <a:r>
              <a:rPr lang="ja-JP" altLang="en-US" sz="1600" dirty="0">
                <a:solidFill>
                  <a:srgbClr val="FF2F34"/>
                </a:solidFill>
                <a:latin typeface="HGPｺﾞｼｯｸE" panose="020B0900000000000000" pitchFamily="50" charset="-128"/>
                <a:ea typeface="HGPｺﾞｼｯｸE" panose="020B0900000000000000" pitchFamily="50" charset="-128"/>
              </a:rPr>
              <a:t>％</a:t>
            </a:r>
            <a:endParaRPr lang="en-US" altLang="ja-JP" sz="1600" dirty="0">
              <a:solidFill>
                <a:srgbClr val="FF2F34"/>
              </a:solidFill>
              <a:latin typeface="HGPｺﾞｼｯｸE" panose="020B0900000000000000" pitchFamily="50" charset="-128"/>
              <a:ea typeface="HGPｺﾞｼｯｸE" panose="020B0900000000000000" pitchFamily="50" charset="-128"/>
            </a:endParaRPr>
          </a:p>
          <a:p>
            <a:r>
              <a:rPr lang="ja-JP" altLang="en-US" sz="1600" dirty="0">
                <a:latin typeface="HGPｺﾞｼｯｸE" panose="020B0900000000000000" pitchFamily="50" charset="-128"/>
                <a:ea typeface="HGPｺﾞｼｯｸE" panose="020B0900000000000000" pitchFamily="50" charset="-128"/>
              </a:rPr>
              <a:t>・内容は</a:t>
            </a:r>
            <a:r>
              <a:rPr lang="ja-JP" altLang="en-US" sz="1600" dirty="0">
                <a:solidFill>
                  <a:srgbClr val="FF2F34"/>
                </a:solidFill>
                <a:latin typeface="HGPｺﾞｼｯｸE" panose="020B0900000000000000" pitchFamily="50" charset="-128"/>
                <a:ea typeface="HGPｺﾞｼｯｸE" panose="020B0900000000000000" pitchFamily="50" charset="-128"/>
              </a:rPr>
              <a:t>「医療機関の紹介」</a:t>
            </a:r>
            <a:r>
              <a:rPr lang="ja-JP" altLang="en-US" sz="1600" dirty="0">
                <a:latin typeface="HGPｺﾞｼｯｸE" panose="020B0900000000000000" pitchFamily="50" charset="-128"/>
                <a:ea typeface="HGPｺﾞｼｯｸE" panose="020B0900000000000000" pitchFamily="50" charset="-128"/>
              </a:rPr>
              <a:t>が最も多い</a:t>
            </a:r>
            <a:endParaRPr lang="en-US" altLang="ja-JP" sz="1600" dirty="0">
              <a:latin typeface="HGPｺﾞｼｯｸE" panose="020B0900000000000000" pitchFamily="50" charset="-128"/>
              <a:ea typeface="HGPｺﾞｼｯｸE" panose="020B0900000000000000" pitchFamily="50" charset="-128"/>
            </a:endParaRPr>
          </a:p>
          <a:p>
            <a:r>
              <a:rPr kumimoji="1" lang="ja-JP" altLang="en-US" sz="1600" dirty="0">
                <a:latin typeface="HGPｺﾞｼｯｸE" panose="020B0900000000000000" pitchFamily="50" charset="-128"/>
                <a:ea typeface="HGPｺﾞｼｯｸE" panose="020B0900000000000000" pitchFamily="50" charset="-128"/>
              </a:rPr>
              <a:t>・充実を期待する情報は、</a:t>
            </a:r>
            <a:r>
              <a:rPr kumimoji="1" lang="ja-JP" altLang="en-US" sz="1600" dirty="0">
                <a:solidFill>
                  <a:srgbClr val="FF0000"/>
                </a:solidFill>
                <a:latin typeface="HGPｺﾞｼｯｸE" panose="020B0900000000000000" pitchFamily="50" charset="-128"/>
                <a:ea typeface="HGPｺﾞｼｯｸE" panose="020B0900000000000000" pitchFamily="50" charset="-128"/>
              </a:rPr>
              <a:t>「外国人患者</a:t>
            </a:r>
            <a:r>
              <a:rPr kumimoji="1" lang="ja-JP" altLang="en-US" sz="1600" dirty="0" smtClean="0">
                <a:solidFill>
                  <a:srgbClr val="FF0000"/>
                </a:solidFill>
                <a:latin typeface="HGPｺﾞｼｯｸE" panose="020B0900000000000000" pitchFamily="50" charset="-128"/>
                <a:ea typeface="HGPｺﾞｼｯｸE" panose="020B0900000000000000" pitchFamily="50" charset="-128"/>
              </a:rPr>
              <a:t>受入れ医療</a:t>
            </a:r>
            <a:r>
              <a:rPr kumimoji="1" lang="ja-JP" altLang="en-US" sz="1600" dirty="0">
                <a:solidFill>
                  <a:srgbClr val="FF0000"/>
                </a:solidFill>
                <a:latin typeface="HGPｺﾞｼｯｸE" panose="020B0900000000000000" pitchFamily="50" charset="-128"/>
                <a:ea typeface="HGPｺﾞｼｯｸE" panose="020B0900000000000000" pitchFamily="50" charset="-128"/>
              </a:rPr>
              <a:t>機関リスト」</a:t>
            </a:r>
            <a:r>
              <a:rPr kumimoji="1" lang="ja-JP" altLang="en-US" sz="1600" dirty="0">
                <a:latin typeface="HGPｺﾞｼｯｸE" panose="020B0900000000000000" pitchFamily="50" charset="-128"/>
                <a:ea typeface="HGPｺﾞｼｯｸE" panose="020B0900000000000000" pitchFamily="50" charset="-128"/>
              </a:rPr>
              <a:t>が最も多い</a:t>
            </a:r>
            <a:endParaRPr kumimoji="1" lang="en-US" altLang="ja-JP" sz="1600" dirty="0">
              <a:latin typeface="HGPｺﾞｼｯｸE" panose="020B0900000000000000" pitchFamily="50" charset="-128"/>
              <a:ea typeface="HGPｺﾞｼｯｸE" panose="020B0900000000000000" pitchFamily="50" charset="-128"/>
            </a:endParaRPr>
          </a:p>
        </p:txBody>
      </p:sp>
      <p:sp>
        <p:nvSpPr>
          <p:cNvPr id="32" name="正方形/長方形 31">
            <a:extLst>
              <a:ext uri="{FF2B5EF4-FFF2-40B4-BE49-F238E27FC236}">
                <a16:creationId xmlns:a16="http://schemas.microsoft.com/office/drawing/2014/main" id="{00BA043B-25F4-4295-8E22-C0725F57F6E2}"/>
              </a:ext>
            </a:extLst>
          </p:cNvPr>
          <p:cNvSpPr/>
          <p:nvPr/>
        </p:nvSpPr>
        <p:spPr>
          <a:xfrm>
            <a:off x="248051" y="5193982"/>
            <a:ext cx="3459853" cy="231007"/>
          </a:xfrm>
          <a:prstGeom prst="rect">
            <a:avLst/>
          </a:prstGeom>
          <a:noFill/>
          <a:ln w="190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 name="図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67147" y="2937542"/>
            <a:ext cx="806801" cy="806801"/>
          </a:xfrm>
          <a:prstGeom prst="rect">
            <a:avLst/>
          </a:prstGeom>
        </p:spPr>
      </p:pic>
      <p:sp>
        <p:nvSpPr>
          <p:cNvPr id="20" name="正方形/長方形 19"/>
          <p:cNvSpPr/>
          <p:nvPr/>
        </p:nvSpPr>
        <p:spPr>
          <a:xfrm>
            <a:off x="4424653" y="2324731"/>
            <a:ext cx="1368152" cy="2980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 dirty="0">
                <a:latin typeface="HGPｺﾞｼｯｸE" panose="020B0900000000000000" pitchFamily="50" charset="-128"/>
                <a:ea typeface="HGPｺﾞｼｯｸE" panose="020B0900000000000000" pitchFamily="50" charset="-128"/>
              </a:rPr>
              <a:t>※</a:t>
            </a:r>
            <a:r>
              <a:rPr kumimoji="1" lang="ja-JP" altLang="en-US" sz="800" dirty="0">
                <a:latin typeface="HGPｺﾞｼｯｸE" panose="020B0900000000000000" pitchFamily="50" charset="-128"/>
                <a:ea typeface="HGPｺﾞｼｯｸE" panose="020B0900000000000000" pitchFamily="50" charset="-128"/>
              </a:rPr>
              <a:t>アンケート調査⓹</a:t>
            </a:r>
          </a:p>
        </p:txBody>
      </p:sp>
      <p:sp>
        <p:nvSpPr>
          <p:cNvPr id="21" name="正方形/長方形 20"/>
          <p:cNvSpPr/>
          <p:nvPr/>
        </p:nvSpPr>
        <p:spPr>
          <a:xfrm>
            <a:off x="7219093" y="2590833"/>
            <a:ext cx="1368152" cy="2980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 dirty="0">
                <a:latin typeface="HGPｺﾞｼｯｸE" panose="020B0900000000000000" pitchFamily="50" charset="-128"/>
                <a:ea typeface="HGPｺﾞｼｯｸE" panose="020B0900000000000000" pitchFamily="50" charset="-128"/>
              </a:rPr>
              <a:t>※</a:t>
            </a:r>
            <a:r>
              <a:rPr kumimoji="1" lang="ja-JP" altLang="en-US" sz="800" dirty="0">
                <a:latin typeface="HGPｺﾞｼｯｸE" panose="020B0900000000000000" pitchFamily="50" charset="-128"/>
                <a:ea typeface="HGPｺﾞｼｯｸE" panose="020B0900000000000000" pitchFamily="50" charset="-128"/>
              </a:rPr>
              <a:t>アンケート調査⓹</a:t>
            </a:r>
          </a:p>
        </p:txBody>
      </p:sp>
      <p:pic>
        <p:nvPicPr>
          <p:cNvPr id="22" name="図 21"/>
          <p:cNvPicPr>
            <a:picLocks noChangeAspect="1"/>
          </p:cNvPicPr>
          <p:nvPr/>
        </p:nvPicPr>
        <p:blipFill rotWithShape="1">
          <a:blip r:embed="rId7"/>
          <a:srcRect l="14350" t="10158" r="16242" b="4286"/>
          <a:stretch/>
        </p:blipFill>
        <p:spPr>
          <a:xfrm>
            <a:off x="5834130" y="4553146"/>
            <a:ext cx="3314311" cy="2296943"/>
          </a:xfrm>
          <a:prstGeom prst="rect">
            <a:avLst/>
          </a:prstGeom>
        </p:spPr>
      </p:pic>
      <p:sp>
        <p:nvSpPr>
          <p:cNvPr id="3" name="角丸四角形 2"/>
          <p:cNvSpPr/>
          <p:nvPr/>
        </p:nvSpPr>
        <p:spPr>
          <a:xfrm>
            <a:off x="3892621" y="5532292"/>
            <a:ext cx="1900184" cy="120907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smtClean="0">
                <a:latin typeface="HGPｺﾞｼｯｸE" panose="020B0900000000000000" pitchFamily="50" charset="-128"/>
                <a:ea typeface="HGPｺﾞｼｯｸE" panose="020B0900000000000000" pitchFamily="50" charset="-128"/>
              </a:rPr>
              <a:t>サイト開設（平成</a:t>
            </a:r>
            <a:r>
              <a:rPr kumimoji="1" lang="en-US" altLang="ja-JP" sz="1400" dirty="0" smtClean="0">
                <a:latin typeface="HGPｺﾞｼｯｸE" panose="020B0900000000000000" pitchFamily="50" charset="-128"/>
                <a:ea typeface="HGPｺﾞｼｯｸE" panose="020B0900000000000000" pitchFamily="50" charset="-128"/>
              </a:rPr>
              <a:t>31</a:t>
            </a:r>
            <a:r>
              <a:rPr kumimoji="1" lang="ja-JP" altLang="en-US" sz="1400" dirty="0" smtClean="0">
                <a:latin typeface="HGPｺﾞｼｯｸE" panose="020B0900000000000000" pitchFamily="50" charset="-128"/>
                <a:ea typeface="HGPｺﾞｼｯｸE" panose="020B0900000000000000" pitchFamily="50" charset="-128"/>
              </a:rPr>
              <a:t>年</a:t>
            </a:r>
            <a:r>
              <a:rPr kumimoji="1" lang="en-US" altLang="ja-JP" sz="1400" dirty="0" smtClean="0">
                <a:latin typeface="HGPｺﾞｼｯｸE" panose="020B0900000000000000" pitchFamily="50" charset="-128"/>
                <a:ea typeface="HGPｺﾞｼｯｸE" panose="020B0900000000000000" pitchFamily="50" charset="-128"/>
              </a:rPr>
              <a:t>3</a:t>
            </a:r>
            <a:r>
              <a:rPr kumimoji="1" lang="ja-JP" altLang="en-US" sz="1400" dirty="0" smtClean="0">
                <a:latin typeface="HGPｺﾞｼｯｸE" panose="020B0900000000000000" pitchFamily="50" charset="-128"/>
                <a:ea typeface="HGPｺﾞｼｯｸE" panose="020B0900000000000000" pitchFamily="50" charset="-128"/>
              </a:rPr>
              <a:t>月末）から</a:t>
            </a:r>
            <a:r>
              <a:rPr kumimoji="1" lang="en-US" altLang="ja-JP" sz="1400" dirty="0" smtClean="0">
                <a:latin typeface="HGPｺﾞｼｯｸE" panose="020B0900000000000000" pitchFamily="50" charset="-128"/>
                <a:ea typeface="HGPｺﾞｼｯｸE" panose="020B0900000000000000" pitchFamily="50" charset="-128"/>
              </a:rPr>
              <a:t>5</a:t>
            </a:r>
            <a:r>
              <a:rPr kumimoji="1" lang="ja-JP" altLang="en-US" sz="1400" dirty="0" smtClean="0">
                <a:latin typeface="HGPｺﾞｼｯｸE" panose="020B0900000000000000" pitchFamily="50" charset="-128"/>
                <a:ea typeface="HGPｺﾞｼｯｸE" panose="020B0900000000000000" pitchFamily="50" charset="-128"/>
              </a:rPr>
              <a:t>月</a:t>
            </a:r>
            <a:r>
              <a:rPr lang="en-US" altLang="ja-JP" sz="1400" dirty="0">
                <a:latin typeface="HGPｺﾞｼｯｸE" panose="020B0900000000000000" pitchFamily="50" charset="-128"/>
                <a:ea typeface="HGPｺﾞｼｯｸE" panose="020B0900000000000000" pitchFamily="50" charset="-128"/>
              </a:rPr>
              <a:t>29</a:t>
            </a:r>
            <a:r>
              <a:rPr kumimoji="1" lang="ja-JP" altLang="en-US" sz="1400" dirty="0" smtClean="0">
                <a:latin typeface="HGPｺﾞｼｯｸE" panose="020B0900000000000000" pitchFamily="50" charset="-128"/>
                <a:ea typeface="HGPｺﾞｼｯｸE" panose="020B0900000000000000" pitchFamily="50" charset="-128"/>
              </a:rPr>
              <a:t>日までのアクセス数</a:t>
            </a:r>
            <a:endParaRPr kumimoji="1" lang="en-US" altLang="ja-JP" sz="1400" dirty="0" smtClean="0">
              <a:latin typeface="HGPｺﾞｼｯｸE" panose="020B0900000000000000" pitchFamily="50" charset="-128"/>
              <a:ea typeface="HGPｺﾞｼｯｸE" panose="020B0900000000000000" pitchFamily="50" charset="-128"/>
            </a:endParaRPr>
          </a:p>
          <a:p>
            <a:pPr algn="ctr"/>
            <a:r>
              <a:rPr lang="en-US" altLang="ja-JP" sz="2400" b="1" dirty="0">
                <a:latin typeface="HGPｺﾞｼｯｸE" panose="020B0900000000000000" pitchFamily="50" charset="-128"/>
                <a:ea typeface="HGPｺﾞｼｯｸE" panose="020B0900000000000000" pitchFamily="50" charset="-128"/>
              </a:rPr>
              <a:t>6,548</a:t>
            </a:r>
            <a:r>
              <a:rPr lang="ja-JP" altLang="en-US" sz="2400" b="1" dirty="0" smtClean="0">
                <a:latin typeface="HGPｺﾞｼｯｸE" panose="020B0900000000000000" pitchFamily="50" charset="-128"/>
                <a:ea typeface="HGPｺﾞｼｯｸE" panose="020B0900000000000000" pitchFamily="50" charset="-128"/>
              </a:rPr>
              <a:t>件</a:t>
            </a:r>
            <a:endParaRPr kumimoji="1" lang="ja-JP" altLang="en-US" sz="2400" b="1" dirty="0">
              <a:latin typeface="HGPｺﾞｼｯｸE" panose="020B0900000000000000" pitchFamily="50" charset="-128"/>
              <a:ea typeface="HGPｺﾞｼｯｸE" panose="020B0900000000000000" pitchFamily="50" charset="-128"/>
            </a:endParaRPr>
          </a:p>
        </p:txBody>
      </p:sp>
      <p:sp>
        <p:nvSpPr>
          <p:cNvPr id="7" name="スライド番号プレースホルダー 6"/>
          <p:cNvSpPr>
            <a:spLocks noGrp="1"/>
          </p:cNvSpPr>
          <p:nvPr>
            <p:ph type="sldNum" sz="quarter" idx="12"/>
          </p:nvPr>
        </p:nvSpPr>
        <p:spPr/>
        <p:txBody>
          <a:bodyPr/>
          <a:lstStyle/>
          <a:p>
            <a:fld id="{A9848611-8FAA-4BFC-BAAD-33CAF1A3E273}" type="slidenum">
              <a:rPr lang="ja-JP" altLang="en-US" smtClean="0"/>
              <a:pPr/>
              <a:t>10</a:t>
            </a:fld>
            <a:endParaRPr lang="ja-JP" altLang="en-US" dirty="0"/>
          </a:p>
        </p:txBody>
      </p:sp>
    </p:spTree>
    <p:extLst>
      <p:ext uri="{BB962C8B-B14F-4D97-AF65-F5344CB8AC3E}">
        <p14:creationId xmlns:p14="http://schemas.microsoft.com/office/powerpoint/2010/main" val="22198425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タイトル 1">
            <a:extLst>
              <a:ext uri="{FF2B5EF4-FFF2-40B4-BE49-F238E27FC236}">
                <a16:creationId xmlns:a16="http://schemas.microsoft.com/office/drawing/2014/main" id="{30BE5A27-A407-4A14-A9BE-5866682C3C6B}"/>
              </a:ext>
            </a:extLst>
          </p:cNvPr>
          <p:cNvSpPr>
            <a:spLocks noGrp="1"/>
          </p:cNvSpPr>
          <p:nvPr>
            <p:ph type="title"/>
          </p:nvPr>
        </p:nvSpPr>
        <p:spPr>
          <a:xfrm>
            <a:off x="0" y="73662"/>
            <a:ext cx="8856984" cy="576064"/>
          </a:xfrm>
        </p:spPr>
        <p:txBody>
          <a:bodyPr>
            <a:noAutofit/>
          </a:bodyPr>
          <a:lstStyle/>
          <a:p>
            <a:pPr algn="l"/>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４．推進体制</a:t>
            </a:r>
            <a:endParaRPr kumimoji="1"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9" name="タイトル 1">
            <a:extLst>
              <a:ext uri="{FF2B5EF4-FFF2-40B4-BE49-F238E27FC236}">
                <a16:creationId xmlns:a16="http://schemas.microsoft.com/office/drawing/2014/main" id="{77D78C8B-7190-4F9F-BF24-FAD4DFE9F181}"/>
              </a:ext>
            </a:extLst>
          </p:cNvPr>
          <p:cNvSpPr txBox="1">
            <a:spLocks/>
          </p:cNvSpPr>
          <p:nvPr/>
        </p:nvSpPr>
        <p:spPr>
          <a:xfrm>
            <a:off x="127175" y="720064"/>
            <a:ext cx="8892000" cy="864000"/>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より幅広い関係者の参画による分野横断的な協議により、　　　　　　　　　　　　　　　　　　　　　 </a:t>
            </a:r>
            <a:endParaRPr lang="en-US" altLang="ja-JP" sz="2400" dirty="0">
              <a:latin typeface="HGP創英角ｺﾞｼｯｸUB" panose="020B0900000000000000" pitchFamily="50" charset="-128"/>
              <a:ea typeface="HGP創英角ｺﾞｼｯｸUB" panose="020B0900000000000000" pitchFamily="50" charset="-128"/>
            </a:endParaRPr>
          </a:p>
          <a:p>
            <a:pPr algn="l"/>
            <a:r>
              <a:rPr lang="ja-JP" altLang="en-US" sz="2400" dirty="0">
                <a:latin typeface="HGP創英角ｺﾞｼｯｸUB" panose="020B0900000000000000" pitchFamily="50" charset="-128"/>
                <a:ea typeface="HGP創英角ｺﾞｼｯｸUB" panose="020B0900000000000000" pitchFamily="50" charset="-128"/>
              </a:rPr>
              <a:t>　　　　　　　　　　　　　　　　　　　　　　　　　　　　取組みをレベルアップ</a:t>
            </a:r>
            <a:endParaRPr lang="en-US" altLang="ja-JP" sz="2400" dirty="0">
              <a:latin typeface="HGP創英角ｺﾞｼｯｸUB" panose="020B0900000000000000" pitchFamily="50" charset="-128"/>
              <a:ea typeface="HGP創英角ｺﾞｼｯｸUB" panose="020B0900000000000000" pitchFamily="50" charset="-128"/>
            </a:endParaRPr>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41609" y="4925809"/>
            <a:ext cx="952500" cy="762000"/>
          </a:xfrm>
          <a:prstGeom prst="rect">
            <a:avLst/>
          </a:prstGeom>
        </p:spPr>
      </p:pic>
      <p:pic>
        <p:nvPicPr>
          <p:cNvPr id="11" name="図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31078" y="2968395"/>
            <a:ext cx="952500" cy="762000"/>
          </a:xfrm>
          <a:prstGeom prst="rect">
            <a:avLst/>
          </a:prstGeom>
        </p:spPr>
      </p:pic>
      <p:pic>
        <p:nvPicPr>
          <p:cNvPr id="12" name="図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1667" y="3017502"/>
            <a:ext cx="952500" cy="762000"/>
          </a:xfrm>
          <a:prstGeom prst="rect">
            <a:avLst/>
          </a:prstGeom>
        </p:spPr>
      </p:pic>
      <p:pic>
        <p:nvPicPr>
          <p:cNvPr id="13" name="図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4697" y="4439109"/>
            <a:ext cx="952500" cy="762000"/>
          </a:xfrm>
          <a:prstGeom prst="rect">
            <a:avLst/>
          </a:prstGeom>
        </p:spPr>
      </p:pic>
      <p:pic>
        <p:nvPicPr>
          <p:cNvPr id="14" name="図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9274" y="5076915"/>
            <a:ext cx="952500" cy="762000"/>
          </a:xfrm>
          <a:prstGeom prst="rect">
            <a:avLst/>
          </a:prstGeom>
        </p:spPr>
      </p:pic>
      <p:pic>
        <p:nvPicPr>
          <p:cNvPr id="15" name="図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0813" y="3660839"/>
            <a:ext cx="952500" cy="762000"/>
          </a:xfrm>
          <a:prstGeom prst="rect">
            <a:avLst/>
          </a:prstGeom>
        </p:spPr>
      </p:pic>
      <p:pic>
        <p:nvPicPr>
          <p:cNvPr id="17" name="図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53723" y="3172813"/>
            <a:ext cx="952500" cy="762000"/>
          </a:xfrm>
          <a:prstGeom prst="rect">
            <a:avLst/>
          </a:prstGeom>
        </p:spPr>
      </p:pic>
      <p:sp>
        <p:nvSpPr>
          <p:cNvPr id="4" name="楕円 3"/>
          <p:cNvSpPr/>
          <p:nvPr/>
        </p:nvSpPr>
        <p:spPr>
          <a:xfrm>
            <a:off x="2558441" y="3687880"/>
            <a:ext cx="4030505" cy="1513229"/>
          </a:xfrm>
          <a:prstGeom prst="ellipse">
            <a:avLst/>
          </a:prstGeom>
          <a:ln/>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146613" y="2812786"/>
            <a:ext cx="1784348" cy="307777"/>
          </a:xfrm>
          <a:prstGeom prst="rect">
            <a:avLst/>
          </a:prstGeom>
          <a:noFill/>
        </p:spPr>
        <p:txBody>
          <a:bodyPr wrap="square" rtlCol="0">
            <a:spAutoFit/>
          </a:bodyPr>
          <a:lstStyle/>
          <a:p>
            <a:r>
              <a:rPr kumimoji="1" lang="ja-JP" altLang="en-US" sz="1400" dirty="0">
                <a:latin typeface="HGPｺﾞｼｯｸE" panose="020B0900000000000000" pitchFamily="50" charset="-128"/>
                <a:ea typeface="HGPｺﾞｼｯｸE" panose="020B0900000000000000" pitchFamily="50" charset="-128"/>
              </a:rPr>
              <a:t>大阪精神科病院協会</a:t>
            </a:r>
          </a:p>
        </p:txBody>
      </p:sp>
      <p:sp>
        <p:nvSpPr>
          <p:cNvPr id="27" name="テキスト ボックス 26"/>
          <p:cNvSpPr txBox="1"/>
          <p:nvPr/>
        </p:nvSpPr>
        <p:spPr>
          <a:xfrm>
            <a:off x="6770324" y="3739345"/>
            <a:ext cx="1509255" cy="307777"/>
          </a:xfrm>
          <a:prstGeom prst="rect">
            <a:avLst/>
          </a:prstGeom>
          <a:noFill/>
        </p:spPr>
        <p:txBody>
          <a:bodyPr wrap="square" rtlCol="0">
            <a:spAutoFit/>
          </a:bodyPr>
          <a:lstStyle/>
          <a:p>
            <a:r>
              <a:rPr kumimoji="1" lang="ja-JP" altLang="en-US" sz="1400" dirty="0">
                <a:latin typeface="HGPｺﾞｼｯｸE" panose="020B0900000000000000" pitchFamily="50" charset="-128"/>
                <a:ea typeface="HGPｺﾞｼｯｸE" panose="020B0900000000000000" pitchFamily="50" charset="-128"/>
              </a:rPr>
              <a:t>大阪府看護協会</a:t>
            </a:r>
          </a:p>
        </p:txBody>
      </p:sp>
      <p:sp>
        <p:nvSpPr>
          <p:cNvPr id="28" name="テキスト ボックス 27"/>
          <p:cNvSpPr txBox="1"/>
          <p:nvPr/>
        </p:nvSpPr>
        <p:spPr>
          <a:xfrm>
            <a:off x="6915338" y="4291861"/>
            <a:ext cx="1978622" cy="307777"/>
          </a:xfrm>
          <a:prstGeom prst="rect">
            <a:avLst/>
          </a:prstGeom>
          <a:noFill/>
        </p:spPr>
        <p:txBody>
          <a:bodyPr wrap="square" rtlCol="0">
            <a:spAutoFit/>
          </a:bodyPr>
          <a:lstStyle/>
          <a:p>
            <a:r>
              <a:rPr lang="ja-JP" altLang="en-US" sz="1400" dirty="0" smtClean="0">
                <a:latin typeface="HGPｺﾞｼｯｸE" panose="020B0900000000000000" pitchFamily="50" charset="-128"/>
                <a:ea typeface="HGPｺﾞｼｯｸE" panose="020B0900000000000000" pitchFamily="50" charset="-128"/>
              </a:rPr>
              <a:t>大阪府内代表消防本部</a:t>
            </a:r>
            <a:endParaRPr lang="en-US" altLang="ja-JP" sz="1400" dirty="0">
              <a:latin typeface="HGPｺﾞｼｯｸE" panose="020B0900000000000000" pitchFamily="50" charset="-128"/>
              <a:ea typeface="HGPｺﾞｼｯｸE" panose="020B0900000000000000" pitchFamily="50" charset="-128"/>
            </a:endParaRPr>
          </a:p>
        </p:txBody>
      </p:sp>
      <p:sp>
        <p:nvSpPr>
          <p:cNvPr id="29" name="テキスト ボックス 28"/>
          <p:cNvSpPr txBox="1"/>
          <p:nvPr/>
        </p:nvSpPr>
        <p:spPr>
          <a:xfrm>
            <a:off x="6559003" y="5019405"/>
            <a:ext cx="1010118" cy="307777"/>
          </a:xfrm>
          <a:prstGeom prst="rect">
            <a:avLst/>
          </a:prstGeom>
          <a:noFill/>
        </p:spPr>
        <p:txBody>
          <a:bodyPr wrap="square" rtlCol="0">
            <a:spAutoFit/>
          </a:bodyPr>
          <a:lstStyle/>
          <a:p>
            <a:r>
              <a:rPr kumimoji="1" lang="ja-JP" altLang="en-US" sz="1400" dirty="0">
                <a:latin typeface="HGPｺﾞｼｯｸE" panose="020B0900000000000000" pitchFamily="50" charset="-128"/>
                <a:ea typeface="HGPｺﾞｼｯｸE" panose="020B0900000000000000" pitchFamily="50" charset="-128"/>
              </a:rPr>
              <a:t>旅行会社</a:t>
            </a:r>
          </a:p>
        </p:txBody>
      </p:sp>
      <p:sp>
        <p:nvSpPr>
          <p:cNvPr id="31" name="テキスト ボックス 30"/>
          <p:cNvSpPr txBox="1"/>
          <p:nvPr/>
        </p:nvSpPr>
        <p:spPr>
          <a:xfrm>
            <a:off x="6015801" y="5486864"/>
            <a:ext cx="3719297" cy="307777"/>
          </a:xfrm>
          <a:prstGeom prst="rect">
            <a:avLst/>
          </a:prstGeom>
          <a:noFill/>
        </p:spPr>
        <p:txBody>
          <a:bodyPr wrap="square" rtlCol="0">
            <a:spAutoFit/>
          </a:bodyPr>
          <a:lstStyle/>
          <a:p>
            <a:r>
              <a:rPr kumimoji="1" lang="ja-JP" altLang="en-US" sz="1400" dirty="0">
                <a:latin typeface="HGPｺﾞｼｯｸE" panose="020B0900000000000000" pitchFamily="50" charset="-128"/>
                <a:ea typeface="HGPｺﾞｼｯｸE" panose="020B0900000000000000" pitchFamily="50" charset="-128"/>
              </a:rPr>
              <a:t>大阪府旅館ホテル生活衛生同業組合</a:t>
            </a:r>
          </a:p>
        </p:txBody>
      </p:sp>
      <p:sp>
        <p:nvSpPr>
          <p:cNvPr id="33" name="テキスト ボックス 32"/>
          <p:cNvSpPr txBox="1"/>
          <p:nvPr/>
        </p:nvSpPr>
        <p:spPr>
          <a:xfrm>
            <a:off x="2454802" y="5819488"/>
            <a:ext cx="1171016" cy="307777"/>
          </a:xfrm>
          <a:prstGeom prst="rect">
            <a:avLst/>
          </a:prstGeom>
          <a:noFill/>
        </p:spPr>
        <p:txBody>
          <a:bodyPr wrap="square" rtlCol="0">
            <a:spAutoFit/>
          </a:bodyPr>
          <a:lstStyle/>
          <a:p>
            <a:r>
              <a:rPr kumimoji="1" lang="ja-JP" altLang="en-US" sz="1400" dirty="0">
                <a:latin typeface="HGPｺﾞｼｯｸE" panose="020B0900000000000000" pitchFamily="50" charset="-128"/>
                <a:ea typeface="HGPｺﾞｼｯｸE" panose="020B0900000000000000" pitchFamily="50" charset="-128"/>
              </a:rPr>
              <a:t>大阪観光局</a:t>
            </a:r>
          </a:p>
        </p:txBody>
      </p:sp>
      <p:sp>
        <p:nvSpPr>
          <p:cNvPr id="34" name="テキスト ボックス 33"/>
          <p:cNvSpPr txBox="1"/>
          <p:nvPr/>
        </p:nvSpPr>
        <p:spPr>
          <a:xfrm>
            <a:off x="1481027" y="5311592"/>
            <a:ext cx="1240110" cy="307777"/>
          </a:xfrm>
          <a:prstGeom prst="rect">
            <a:avLst/>
          </a:prstGeom>
          <a:noFill/>
        </p:spPr>
        <p:txBody>
          <a:bodyPr wrap="square" rtlCol="0">
            <a:spAutoFit/>
          </a:bodyPr>
          <a:lstStyle/>
          <a:p>
            <a:r>
              <a:rPr kumimoji="1" lang="ja-JP" altLang="en-US" sz="1400" dirty="0">
                <a:latin typeface="HGPｺﾞｼｯｸE" panose="020B0900000000000000" pitchFamily="50" charset="-128"/>
                <a:ea typeface="HGPｺﾞｼｯｸE" panose="020B0900000000000000" pitchFamily="50" charset="-128"/>
              </a:rPr>
              <a:t>学識経験者</a:t>
            </a:r>
          </a:p>
        </p:txBody>
      </p:sp>
      <p:sp>
        <p:nvSpPr>
          <p:cNvPr id="35" name="テキスト ボックス 34"/>
          <p:cNvSpPr txBox="1"/>
          <p:nvPr/>
        </p:nvSpPr>
        <p:spPr>
          <a:xfrm>
            <a:off x="802013" y="4725344"/>
            <a:ext cx="1562960" cy="307777"/>
          </a:xfrm>
          <a:prstGeom prst="rect">
            <a:avLst/>
          </a:prstGeom>
          <a:noFill/>
        </p:spPr>
        <p:txBody>
          <a:bodyPr wrap="square" rtlCol="0">
            <a:spAutoFit/>
          </a:bodyPr>
          <a:lstStyle/>
          <a:p>
            <a:r>
              <a:rPr kumimoji="1" lang="ja-JP" altLang="en-US" sz="1400" dirty="0">
                <a:latin typeface="HGPｺﾞｼｯｸE" panose="020B0900000000000000" pitchFamily="50" charset="-128"/>
                <a:ea typeface="HGPｺﾞｼｯｸE" panose="020B0900000000000000" pitchFamily="50" charset="-128"/>
              </a:rPr>
              <a:t>大阪府病院協会</a:t>
            </a:r>
          </a:p>
        </p:txBody>
      </p:sp>
      <p:sp>
        <p:nvSpPr>
          <p:cNvPr id="36" name="テキスト ボックス 35"/>
          <p:cNvSpPr txBox="1"/>
          <p:nvPr/>
        </p:nvSpPr>
        <p:spPr>
          <a:xfrm>
            <a:off x="940056" y="3828111"/>
            <a:ext cx="1104038" cy="523220"/>
          </a:xfrm>
          <a:prstGeom prst="rect">
            <a:avLst/>
          </a:prstGeom>
          <a:noFill/>
        </p:spPr>
        <p:txBody>
          <a:bodyPr wrap="square" rtlCol="0">
            <a:spAutoFit/>
          </a:bodyPr>
          <a:lstStyle/>
          <a:p>
            <a:r>
              <a:rPr kumimoji="1" lang="ja-JP" altLang="en-US" sz="1400" dirty="0">
                <a:latin typeface="HGPｺﾞｼｯｸE" panose="020B0900000000000000" pitchFamily="50" charset="-128"/>
                <a:ea typeface="HGPｺﾞｼｯｸE" panose="020B0900000000000000" pitchFamily="50" charset="-128"/>
              </a:rPr>
              <a:t>大阪府私立病院協会</a:t>
            </a:r>
          </a:p>
        </p:txBody>
      </p:sp>
      <p:sp>
        <p:nvSpPr>
          <p:cNvPr id="37" name="テキスト ボックス 36"/>
          <p:cNvSpPr txBox="1"/>
          <p:nvPr/>
        </p:nvSpPr>
        <p:spPr>
          <a:xfrm>
            <a:off x="1403648" y="3253441"/>
            <a:ext cx="1450094" cy="307777"/>
          </a:xfrm>
          <a:prstGeom prst="rect">
            <a:avLst/>
          </a:prstGeom>
          <a:noFill/>
        </p:spPr>
        <p:txBody>
          <a:bodyPr wrap="square" rtlCol="0">
            <a:spAutoFit/>
          </a:bodyPr>
          <a:lstStyle/>
          <a:p>
            <a:r>
              <a:rPr kumimoji="1" lang="ja-JP" altLang="en-US" sz="1400" dirty="0">
                <a:latin typeface="HGPｺﾞｼｯｸE" panose="020B0900000000000000" pitchFamily="50" charset="-128"/>
                <a:ea typeface="HGPｺﾞｼｯｸE" panose="020B0900000000000000" pitchFamily="50" charset="-128"/>
              </a:rPr>
              <a:t>大阪府薬剤師会</a:t>
            </a:r>
          </a:p>
        </p:txBody>
      </p:sp>
      <p:sp>
        <p:nvSpPr>
          <p:cNvPr id="38" name="テキスト ボックス 37"/>
          <p:cNvSpPr txBox="1"/>
          <p:nvPr/>
        </p:nvSpPr>
        <p:spPr>
          <a:xfrm>
            <a:off x="2123728" y="2801346"/>
            <a:ext cx="2109803" cy="307777"/>
          </a:xfrm>
          <a:prstGeom prst="rect">
            <a:avLst/>
          </a:prstGeom>
          <a:noFill/>
        </p:spPr>
        <p:txBody>
          <a:bodyPr wrap="square" rtlCol="0">
            <a:spAutoFit/>
          </a:bodyPr>
          <a:lstStyle/>
          <a:p>
            <a:r>
              <a:rPr kumimoji="1" lang="ja-JP" altLang="en-US" sz="1400" dirty="0">
                <a:latin typeface="HGPｺﾞｼｯｸE" panose="020B0900000000000000" pitchFamily="50" charset="-128"/>
                <a:ea typeface="HGPｺﾞｼｯｸE" panose="020B0900000000000000" pitchFamily="50" charset="-128"/>
              </a:rPr>
              <a:t>大阪府歯科医師会</a:t>
            </a:r>
          </a:p>
        </p:txBody>
      </p:sp>
      <p:sp>
        <p:nvSpPr>
          <p:cNvPr id="39" name="テキスト ボックス 38"/>
          <p:cNvSpPr txBox="1"/>
          <p:nvPr/>
        </p:nvSpPr>
        <p:spPr>
          <a:xfrm>
            <a:off x="3749656" y="2689981"/>
            <a:ext cx="1391728" cy="307777"/>
          </a:xfrm>
          <a:prstGeom prst="rect">
            <a:avLst/>
          </a:prstGeom>
          <a:noFill/>
        </p:spPr>
        <p:txBody>
          <a:bodyPr wrap="square" rtlCol="0">
            <a:spAutoFit/>
          </a:bodyPr>
          <a:lstStyle/>
          <a:p>
            <a:pPr algn="ctr"/>
            <a:r>
              <a:rPr kumimoji="1" lang="ja-JP" altLang="en-US" sz="1400" dirty="0">
                <a:latin typeface="HGPｺﾞｼｯｸE" panose="020B0900000000000000" pitchFamily="50" charset="-128"/>
                <a:ea typeface="HGPｺﾞｼｯｸE" panose="020B0900000000000000" pitchFamily="50" charset="-128"/>
              </a:rPr>
              <a:t>大阪府医師会</a:t>
            </a:r>
          </a:p>
        </p:txBody>
      </p:sp>
      <p:grpSp>
        <p:nvGrpSpPr>
          <p:cNvPr id="8" name="グループ化 7">
            <a:extLst>
              <a:ext uri="{FF2B5EF4-FFF2-40B4-BE49-F238E27FC236}">
                <a16:creationId xmlns:a16="http://schemas.microsoft.com/office/drawing/2014/main" id="{6DB60BDE-C0F9-41E0-9BBA-8403B0967633}"/>
              </a:ext>
            </a:extLst>
          </p:cNvPr>
          <p:cNvGrpSpPr/>
          <p:nvPr/>
        </p:nvGrpSpPr>
        <p:grpSpPr>
          <a:xfrm>
            <a:off x="4731798" y="2993470"/>
            <a:ext cx="952500" cy="762000"/>
            <a:chOff x="5077501" y="2925880"/>
            <a:chExt cx="952500" cy="762000"/>
          </a:xfrm>
        </p:grpSpPr>
        <p:pic>
          <p:nvPicPr>
            <p:cNvPr id="26" name="図 25"/>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077501" y="2925880"/>
              <a:ext cx="952500" cy="762000"/>
            </a:xfrm>
            <a:prstGeom prst="rect">
              <a:avLst/>
            </a:prstGeom>
          </p:spPr>
        </p:pic>
        <p:sp>
          <p:nvSpPr>
            <p:cNvPr id="40" name="テキスト ボックス 39"/>
            <p:cNvSpPr txBox="1"/>
            <p:nvPr/>
          </p:nvSpPr>
          <p:spPr>
            <a:xfrm>
              <a:off x="5390340" y="3032335"/>
              <a:ext cx="282912" cy="261610"/>
            </a:xfrm>
            <a:prstGeom prst="rect">
              <a:avLst/>
            </a:prstGeom>
            <a:noFill/>
          </p:spPr>
          <p:txBody>
            <a:bodyPr wrap="square" rtlCol="0">
              <a:spAutoFit/>
            </a:bodyPr>
            <a:lstStyle/>
            <a:p>
              <a:r>
                <a:rPr kumimoji="1" lang="ja-JP" altLang="en-US" sz="1100" dirty="0">
                  <a:solidFill>
                    <a:schemeClr val="bg1"/>
                  </a:solidFill>
                  <a:latin typeface="HGPｺﾞｼｯｸE" panose="020B0900000000000000" pitchFamily="50" charset="-128"/>
                  <a:ea typeface="HGPｺﾞｼｯｸE" panose="020B0900000000000000" pitchFamily="50" charset="-128"/>
                </a:rPr>
                <a:t>新</a:t>
              </a:r>
            </a:p>
          </p:txBody>
        </p:sp>
      </p:grpSp>
      <p:grpSp>
        <p:nvGrpSpPr>
          <p:cNvPr id="10" name="グループ化 9">
            <a:extLst>
              <a:ext uri="{FF2B5EF4-FFF2-40B4-BE49-F238E27FC236}">
                <a16:creationId xmlns:a16="http://schemas.microsoft.com/office/drawing/2014/main" id="{C4798A04-2C1B-463D-AAB9-26083F9FA1FF}"/>
              </a:ext>
            </a:extLst>
          </p:cNvPr>
          <p:cNvGrpSpPr/>
          <p:nvPr/>
        </p:nvGrpSpPr>
        <p:grpSpPr>
          <a:xfrm>
            <a:off x="6132427" y="3462208"/>
            <a:ext cx="952500" cy="762000"/>
            <a:chOff x="6671842" y="3879199"/>
            <a:chExt cx="952500" cy="762000"/>
          </a:xfrm>
        </p:grpSpPr>
        <p:pic>
          <p:nvPicPr>
            <p:cNvPr id="21" name="図 20"/>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6671842" y="3879199"/>
              <a:ext cx="952500" cy="762000"/>
            </a:xfrm>
            <a:prstGeom prst="rect">
              <a:avLst/>
            </a:prstGeom>
          </p:spPr>
        </p:pic>
        <p:sp>
          <p:nvSpPr>
            <p:cNvPr id="42" name="テキスト ボックス 41"/>
            <p:cNvSpPr txBox="1"/>
            <p:nvPr/>
          </p:nvSpPr>
          <p:spPr>
            <a:xfrm>
              <a:off x="6980589" y="3984996"/>
              <a:ext cx="282912" cy="261610"/>
            </a:xfrm>
            <a:prstGeom prst="rect">
              <a:avLst/>
            </a:prstGeom>
            <a:noFill/>
          </p:spPr>
          <p:txBody>
            <a:bodyPr wrap="square" rtlCol="0">
              <a:spAutoFit/>
            </a:bodyPr>
            <a:lstStyle/>
            <a:p>
              <a:r>
                <a:rPr kumimoji="1" lang="ja-JP" altLang="en-US" sz="1100" dirty="0">
                  <a:solidFill>
                    <a:schemeClr val="bg1"/>
                  </a:solidFill>
                  <a:latin typeface="HGPｺﾞｼｯｸE" panose="020B0900000000000000" pitchFamily="50" charset="-128"/>
                  <a:ea typeface="HGPｺﾞｼｯｸE" panose="020B0900000000000000" pitchFamily="50" charset="-128"/>
                </a:rPr>
                <a:t>新</a:t>
              </a:r>
            </a:p>
          </p:txBody>
        </p:sp>
      </p:grpSp>
      <p:grpSp>
        <p:nvGrpSpPr>
          <p:cNvPr id="18" name="グループ化 17">
            <a:extLst>
              <a:ext uri="{FF2B5EF4-FFF2-40B4-BE49-F238E27FC236}">
                <a16:creationId xmlns:a16="http://schemas.microsoft.com/office/drawing/2014/main" id="{138EA88B-FEBC-49AB-A363-B758D384F070}"/>
              </a:ext>
            </a:extLst>
          </p:cNvPr>
          <p:cNvGrpSpPr/>
          <p:nvPr/>
        </p:nvGrpSpPr>
        <p:grpSpPr>
          <a:xfrm>
            <a:off x="6326096" y="4126490"/>
            <a:ext cx="952500" cy="762000"/>
            <a:chOff x="6283140" y="4727498"/>
            <a:chExt cx="952500" cy="762000"/>
          </a:xfrm>
        </p:grpSpPr>
        <p:pic>
          <p:nvPicPr>
            <p:cNvPr id="25" name="図 24"/>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6283140" y="4727498"/>
              <a:ext cx="952500" cy="762000"/>
            </a:xfrm>
            <a:prstGeom prst="rect">
              <a:avLst/>
            </a:prstGeom>
          </p:spPr>
        </p:pic>
        <p:sp>
          <p:nvSpPr>
            <p:cNvPr id="43" name="テキスト ボックス 42"/>
            <p:cNvSpPr txBox="1"/>
            <p:nvPr/>
          </p:nvSpPr>
          <p:spPr>
            <a:xfrm>
              <a:off x="6603080" y="4837248"/>
              <a:ext cx="282912" cy="261610"/>
            </a:xfrm>
            <a:prstGeom prst="rect">
              <a:avLst/>
            </a:prstGeom>
            <a:noFill/>
          </p:spPr>
          <p:txBody>
            <a:bodyPr wrap="square" rtlCol="0">
              <a:spAutoFit/>
            </a:bodyPr>
            <a:lstStyle/>
            <a:p>
              <a:r>
                <a:rPr kumimoji="1" lang="ja-JP" altLang="en-US" sz="1100" dirty="0">
                  <a:solidFill>
                    <a:schemeClr val="bg1"/>
                  </a:solidFill>
                  <a:latin typeface="HGPｺﾞｼｯｸE" panose="020B0900000000000000" pitchFamily="50" charset="-128"/>
                  <a:ea typeface="HGPｺﾞｼｯｸE" panose="020B0900000000000000" pitchFamily="50" charset="-128"/>
                </a:rPr>
                <a:t>新</a:t>
              </a:r>
            </a:p>
          </p:txBody>
        </p:sp>
      </p:grpSp>
      <p:grpSp>
        <p:nvGrpSpPr>
          <p:cNvPr id="20" name="グループ化 19">
            <a:extLst>
              <a:ext uri="{FF2B5EF4-FFF2-40B4-BE49-F238E27FC236}">
                <a16:creationId xmlns:a16="http://schemas.microsoft.com/office/drawing/2014/main" id="{F3D967EF-658B-49C5-8574-55E8FDDA0082}"/>
              </a:ext>
            </a:extLst>
          </p:cNvPr>
          <p:cNvGrpSpPr/>
          <p:nvPr/>
        </p:nvGrpSpPr>
        <p:grpSpPr>
          <a:xfrm>
            <a:off x="5993101" y="4767360"/>
            <a:ext cx="952500" cy="762000"/>
            <a:chOff x="5403855" y="5127886"/>
            <a:chExt cx="952500" cy="762000"/>
          </a:xfrm>
        </p:grpSpPr>
        <p:pic>
          <p:nvPicPr>
            <p:cNvPr id="24" name="図 23"/>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403855" y="5127886"/>
              <a:ext cx="952500" cy="762000"/>
            </a:xfrm>
            <a:prstGeom prst="rect">
              <a:avLst/>
            </a:prstGeom>
          </p:spPr>
        </p:pic>
        <p:sp>
          <p:nvSpPr>
            <p:cNvPr id="44" name="テキスト ボックス 43"/>
            <p:cNvSpPr txBox="1"/>
            <p:nvPr/>
          </p:nvSpPr>
          <p:spPr>
            <a:xfrm>
              <a:off x="5718077" y="5239552"/>
              <a:ext cx="282912" cy="261610"/>
            </a:xfrm>
            <a:prstGeom prst="rect">
              <a:avLst/>
            </a:prstGeom>
            <a:noFill/>
          </p:spPr>
          <p:txBody>
            <a:bodyPr wrap="square" rtlCol="0">
              <a:spAutoFit/>
            </a:bodyPr>
            <a:lstStyle/>
            <a:p>
              <a:r>
                <a:rPr kumimoji="1" lang="ja-JP" altLang="en-US" sz="1100" dirty="0">
                  <a:solidFill>
                    <a:schemeClr val="bg1"/>
                  </a:solidFill>
                  <a:latin typeface="HGPｺﾞｼｯｸE" panose="020B0900000000000000" pitchFamily="50" charset="-128"/>
                  <a:ea typeface="HGPｺﾞｼｯｸE" panose="020B0900000000000000" pitchFamily="50" charset="-128"/>
                </a:rPr>
                <a:t>新</a:t>
              </a:r>
            </a:p>
          </p:txBody>
        </p:sp>
      </p:grpSp>
      <p:grpSp>
        <p:nvGrpSpPr>
          <p:cNvPr id="32" name="グループ化 31">
            <a:extLst>
              <a:ext uri="{FF2B5EF4-FFF2-40B4-BE49-F238E27FC236}">
                <a16:creationId xmlns:a16="http://schemas.microsoft.com/office/drawing/2014/main" id="{6605CA0D-7744-4B24-BD8F-FAAC0262F809}"/>
              </a:ext>
            </a:extLst>
          </p:cNvPr>
          <p:cNvGrpSpPr/>
          <p:nvPr/>
        </p:nvGrpSpPr>
        <p:grpSpPr>
          <a:xfrm>
            <a:off x="5369581" y="4995864"/>
            <a:ext cx="952500" cy="762000"/>
            <a:chOff x="4483427" y="5294198"/>
            <a:chExt cx="952500" cy="762000"/>
          </a:xfrm>
        </p:grpSpPr>
        <p:pic>
          <p:nvPicPr>
            <p:cNvPr id="23" name="図 22"/>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4483427" y="5294198"/>
              <a:ext cx="952500" cy="762000"/>
            </a:xfrm>
            <a:prstGeom prst="rect">
              <a:avLst/>
            </a:prstGeom>
          </p:spPr>
        </p:pic>
        <p:sp>
          <p:nvSpPr>
            <p:cNvPr id="45" name="テキスト ボックス 44"/>
            <p:cNvSpPr txBox="1"/>
            <p:nvPr/>
          </p:nvSpPr>
          <p:spPr>
            <a:xfrm>
              <a:off x="4794589" y="5402800"/>
              <a:ext cx="282912" cy="261610"/>
            </a:xfrm>
            <a:prstGeom prst="rect">
              <a:avLst/>
            </a:prstGeom>
            <a:noFill/>
          </p:spPr>
          <p:txBody>
            <a:bodyPr wrap="square" rtlCol="0">
              <a:spAutoFit/>
            </a:bodyPr>
            <a:lstStyle/>
            <a:p>
              <a:r>
                <a:rPr kumimoji="1" lang="ja-JP" altLang="en-US" sz="1100" dirty="0">
                  <a:solidFill>
                    <a:schemeClr val="bg1"/>
                  </a:solidFill>
                  <a:latin typeface="HGPｺﾞｼｯｸE" panose="020B0900000000000000" pitchFamily="50" charset="-128"/>
                  <a:ea typeface="HGPｺﾞｼｯｸE" panose="020B0900000000000000" pitchFamily="50" charset="-128"/>
                </a:rPr>
                <a:t>新</a:t>
              </a:r>
            </a:p>
          </p:txBody>
        </p:sp>
      </p:grpSp>
      <p:sp>
        <p:nvSpPr>
          <p:cNvPr id="2" name="正方形/長方形 1">
            <a:extLst>
              <a:ext uri="{FF2B5EF4-FFF2-40B4-BE49-F238E27FC236}">
                <a16:creationId xmlns:a16="http://schemas.microsoft.com/office/drawing/2014/main" id="{091A5117-3718-43E8-B6C6-DA8BC82F30E5}"/>
              </a:ext>
            </a:extLst>
          </p:cNvPr>
          <p:cNvSpPr/>
          <p:nvPr/>
        </p:nvSpPr>
        <p:spPr>
          <a:xfrm>
            <a:off x="690498" y="1774582"/>
            <a:ext cx="7992888" cy="923330"/>
          </a:xfrm>
          <a:prstGeom prst="rect">
            <a:avLst/>
          </a:prstGeom>
        </p:spPr>
        <p:txBody>
          <a:bodyPr wrap="square">
            <a:spAutoFit/>
          </a:bodyPr>
          <a:lstStyle/>
          <a:p>
            <a:r>
              <a:rPr lang="ja-JP" altLang="en-US" dirty="0">
                <a:latin typeface="HGPｺﾞｼｯｸE" panose="020B0900000000000000" pitchFamily="50" charset="-128"/>
                <a:ea typeface="HGPｺﾞｼｯｸE" panose="020B0900000000000000" pitchFamily="50" charset="-128"/>
              </a:rPr>
              <a:t>　</a:t>
            </a:r>
            <a:r>
              <a:rPr lang="en-US" altLang="ja-JP" dirty="0">
                <a:latin typeface="HGPｺﾞｼｯｸE" panose="020B0900000000000000" pitchFamily="50" charset="-128"/>
                <a:ea typeface="HGPｺﾞｼｯｸE" panose="020B0900000000000000" pitchFamily="50" charset="-128"/>
              </a:rPr>
              <a:t>2019</a:t>
            </a:r>
            <a:r>
              <a:rPr lang="ja-JP" altLang="en-US" dirty="0">
                <a:latin typeface="HGPｺﾞｼｯｸE" panose="020B0900000000000000" pitchFamily="50" charset="-128"/>
                <a:ea typeface="HGPｺﾞｼｯｸE" panose="020B0900000000000000" pitchFamily="50" charset="-128"/>
              </a:rPr>
              <a:t>年度、厚生労働省モデル事業の一環として設置した大阪府来阪外国人患者</a:t>
            </a:r>
            <a:r>
              <a:rPr lang="ja-JP" altLang="en-US" dirty="0" smtClean="0">
                <a:latin typeface="HGPｺﾞｼｯｸE" panose="020B0900000000000000" pitchFamily="50" charset="-128"/>
                <a:ea typeface="HGPｺﾞｼｯｸE" panose="020B0900000000000000" pitchFamily="50" charset="-128"/>
              </a:rPr>
              <a:t>受入れ体制</a:t>
            </a:r>
            <a:r>
              <a:rPr lang="ja-JP" altLang="en-US" dirty="0">
                <a:latin typeface="HGPｺﾞｼｯｸE" panose="020B0900000000000000" pitchFamily="50" charset="-128"/>
                <a:ea typeface="HGPｺﾞｼｯｸE" panose="020B0900000000000000" pitchFamily="50" charset="-128"/>
              </a:rPr>
              <a:t>整備</a:t>
            </a:r>
            <a:r>
              <a:rPr lang="ja-JP" altLang="en-US" dirty="0" smtClean="0">
                <a:latin typeface="HGPｺﾞｼｯｸE" panose="020B0900000000000000" pitchFamily="50" charset="-128"/>
                <a:ea typeface="HGPｺﾞｼｯｸE" panose="020B0900000000000000" pitchFamily="50" charset="-128"/>
              </a:rPr>
              <a:t>検討会議を</a:t>
            </a:r>
            <a:r>
              <a:rPr lang="ja-JP" altLang="en-US" dirty="0">
                <a:latin typeface="HGPｺﾞｼｯｸE" panose="020B0900000000000000" pitchFamily="50" charset="-128"/>
                <a:ea typeface="HGPｺﾞｼｯｸE" panose="020B0900000000000000" pitchFamily="50" charset="-128"/>
              </a:rPr>
              <a:t>母体に、</a:t>
            </a:r>
            <a:r>
              <a:rPr lang="ja-JP" altLang="en-US" dirty="0">
                <a:solidFill>
                  <a:srgbClr val="FF2F34"/>
                </a:solidFill>
                <a:latin typeface="HGPｺﾞｼｯｸE" panose="020B0900000000000000" pitchFamily="50" charset="-128"/>
                <a:ea typeface="HGPｺﾞｼｯｸE" panose="020B0900000000000000" pitchFamily="50" charset="-128"/>
              </a:rPr>
              <a:t>大阪府外国人医療対策会議</a:t>
            </a:r>
            <a:r>
              <a:rPr lang="ja-JP" altLang="en-US" dirty="0">
                <a:latin typeface="HGPｺﾞｼｯｸE" panose="020B0900000000000000" pitchFamily="50" charset="-128"/>
                <a:ea typeface="HGPｺﾞｼｯｸE" panose="020B0900000000000000" pitchFamily="50" charset="-128"/>
              </a:rPr>
              <a:t>を設置</a:t>
            </a:r>
          </a:p>
          <a:p>
            <a:endParaRPr lang="en-US" altLang="ja-JP" dirty="0">
              <a:latin typeface="HGPｺﾞｼｯｸE" panose="020B0900000000000000" pitchFamily="50" charset="-128"/>
              <a:ea typeface="HGPｺﾞｼｯｸE" panose="020B0900000000000000" pitchFamily="50" charset="-128"/>
            </a:endParaRPr>
          </a:p>
        </p:txBody>
      </p:sp>
      <p:sp>
        <p:nvSpPr>
          <p:cNvPr id="7" name="正方形/長方形 6">
            <a:extLst>
              <a:ext uri="{FF2B5EF4-FFF2-40B4-BE49-F238E27FC236}">
                <a16:creationId xmlns:a16="http://schemas.microsoft.com/office/drawing/2014/main" id="{3F2F9164-E51C-447E-B77A-EC6EA5EB415A}"/>
              </a:ext>
            </a:extLst>
          </p:cNvPr>
          <p:cNvSpPr/>
          <p:nvPr/>
        </p:nvSpPr>
        <p:spPr>
          <a:xfrm>
            <a:off x="2633007" y="4221088"/>
            <a:ext cx="3907053" cy="369332"/>
          </a:xfrm>
          <a:prstGeom prst="rect">
            <a:avLst/>
          </a:prstGeom>
        </p:spPr>
        <p:txBody>
          <a:bodyPr wrap="square">
            <a:spAutoFit/>
          </a:bodyPr>
          <a:lstStyle/>
          <a:p>
            <a:pPr algn="ctr"/>
            <a:r>
              <a:rPr lang="ja-JP" altLang="en-US" dirty="0">
                <a:solidFill>
                  <a:schemeClr val="bg1"/>
                </a:solidFill>
                <a:effectLst>
                  <a:outerShdw blurRad="50800" dist="38100" dir="5400000" algn="t" rotWithShape="0">
                    <a:prstClr val="black">
                      <a:alpha val="40000"/>
                    </a:prstClr>
                  </a:outerShdw>
                </a:effectLst>
                <a:latin typeface="HGP創英角ｺﾞｼｯｸUB" panose="020B0900000000000000" pitchFamily="50" charset="-128"/>
                <a:ea typeface="HGP創英角ｺﾞｼｯｸUB" panose="020B0900000000000000" pitchFamily="50" charset="-128"/>
              </a:rPr>
              <a:t>大阪府外国人医療対策会議</a:t>
            </a:r>
            <a:endParaRPr lang="en-US" altLang="ja-JP" dirty="0">
              <a:solidFill>
                <a:schemeClr val="bg1"/>
              </a:solidFill>
              <a:effectLst>
                <a:outerShdw blurRad="50800" dist="38100" dir="5400000" algn="t" rotWithShape="0">
                  <a:prstClr val="black">
                    <a:alpha val="40000"/>
                  </a:prstClr>
                </a:outerShdw>
              </a:effectLst>
              <a:latin typeface="HGP創英角ｺﾞｼｯｸUB" panose="020B0900000000000000" pitchFamily="50" charset="-128"/>
              <a:ea typeface="HGP創英角ｺﾞｼｯｸUB" panose="020B0900000000000000" pitchFamily="50" charset="-128"/>
            </a:endParaRPr>
          </a:p>
        </p:txBody>
      </p:sp>
      <p:grpSp>
        <p:nvGrpSpPr>
          <p:cNvPr id="47" name="グループ化 46">
            <a:extLst>
              <a:ext uri="{FF2B5EF4-FFF2-40B4-BE49-F238E27FC236}">
                <a16:creationId xmlns:a16="http://schemas.microsoft.com/office/drawing/2014/main" id="{6DB60BDE-C0F9-41E0-9BBA-8403B0967633}"/>
              </a:ext>
            </a:extLst>
          </p:cNvPr>
          <p:cNvGrpSpPr/>
          <p:nvPr/>
        </p:nvGrpSpPr>
        <p:grpSpPr>
          <a:xfrm>
            <a:off x="5373596" y="3105136"/>
            <a:ext cx="952500" cy="762000"/>
            <a:chOff x="5077501" y="2925880"/>
            <a:chExt cx="952500" cy="762000"/>
          </a:xfrm>
        </p:grpSpPr>
        <p:pic>
          <p:nvPicPr>
            <p:cNvPr id="48" name="図 47"/>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077501" y="2925880"/>
              <a:ext cx="952500" cy="762000"/>
            </a:xfrm>
            <a:prstGeom prst="rect">
              <a:avLst/>
            </a:prstGeom>
          </p:spPr>
        </p:pic>
        <p:sp>
          <p:nvSpPr>
            <p:cNvPr id="49" name="テキスト ボックス 48"/>
            <p:cNvSpPr txBox="1"/>
            <p:nvPr/>
          </p:nvSpPr>
          <p:spPr>
            <a:xfrm>
              <a:off x="5390340" y="3032335"/>
              <a:ext cx="282912" cy="261610"/>
            </a:xfrm>
            <a:prstGeom prst="rect">
              <a:avLst/>
            </a:prstGeom>
            <a:noFill/>
          </p:spPr>
          <p:txBody>
            <a:bodyPr wrap="square" rtlCol="0">
              <a:spAutoFit/>
            </a:bodyPr>
            <a:lstStyle/>
            <a:p>
              <a:r>
                <a:rPr kumimoji="1" lang="ja-JP" altLang="en-US" sz="1100" dirty="0">
                  <a:solidFill>
                    <a:schemeClr val="bg1"/>
                  </a:solidFill>
                  <a:latin typeface="HGPｺﾞｼｯｸE" panose="020B0900000000000000" pitchFamily="50" charset="-128"/>
                  <a:ea typeface="HGPｺﾞｼｯｸE" panose="020B0900000000000000" pitchFamily="50" charset="-128"/>
                </a:rPr>
                <a:t>新</a:t>
              </a:r>
            </a:p>
          </p:txBody>
        </p:sp>
      </p:grpSp>
      <p:sp>
        <p:nvSpPr>
          <p:cNvPr id="50" name="テキスト ボックス 49"/>
          <p:cNvSpPr txBox="1"/>
          <p:nvPr/>
        </p:nvSpPr>
        <p:spPr>
          <a:xfrm>
            <a:off x="5951049" y="3219125"/>
            <a:ext cx="2250028" cy="307777"/>
          </a:xfrm>
          <a:prstGeom prst="rect">
            <a:avLst/>
          </a:prstGeom>
          <a:noFill/>
        </p:spPr>
        <p:txBody>
          <a:bodyPr wrap="square" rtlCol="0">
            <a:spAutoFit/>
          </a:bodyPr>
          <a:lstStyle/>
          <a:p>
            <a:r>
              <a:rPr kumimoji="1" lang="ja-JP" altLang="en-US" sz="1400" dirty="0">
                <a:latin typeface="HGPｺﾞｼｯｸE" panose="020B0900000000000000" pitchFamily="50" charset="-128"/>
                <a:ea typeface="HGPｺﾞｼｯｸE" panose="020B0900000000000000" pitchFamily="50" charset="-128"/>
              </a:rPr>
              <a:t>大阪精神科診療所協会</a:t>
            </a:r>
          </a:p>
        </p:txBody>
      </p:sp>
      <p:grpSp>
        <p:nvGrpSpPr>
          <p:cNvPr id="51" name="グループ化 50">
            <a:extLst>
              <a:ext uri="{FF2B5EF4-FFF2-40B4-BE49-F238E27FC236}">
                <a16:creationId xmlns:a16="http://schemas.microsoft.com/office/drawing/2014/main" id="{6605CA0D-7744-4B24-BD8F-FAAC0262F809}"/>
              </a:ext>
            </a:extLst>
          </p:cNvPr>
          <p:cNvGrpSpPr/>
          <p:nvPr/>
        </p:nvGrpSpPr>
        <p:grpSpPr>
          <a:xfrm>
            <a:off x="4568387" y="5146454"/>
            <a:ext cx="952500" cy="762000"/>
            <a:chOff x="4483427" y="5294198"/>
            <a:chExt cx="952500" cy="762000"/>
          </a:xfrm>
        </p:grpSpPr>
        <p:pic>
          <p:nvPicPr>
            <p:cNvPr id="52" name="図 51"/>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4483427" y="5294198"/>
              <a:ext cx="952500" cy="762000"/>
            </a:xfrm>
            <a:prstGeom prst="rect">
              <a:avLst/>
            </a:prstGeom>
          </p:spPr>
        </p:pic>
        <p:sp>
          <p:nvSpPr>
            <p:cNvPr id="53" name="テキスト ボックス 52"/>
            <p:cNvSpPr txBox="1"/>
            <p:nvPr/>
          </p:nvSpPr>
          <p:spPr>
            <a:xfrm>
              <a:off x="4794589" y="5402800"/>
              <a:ext cx="282912" cy="261610"/>
            </a:xfrm>
            <a:prstGeom prst="rect">
              <a:avLst/>
            </a:prstGeom>
            <a:noFill/>
          </p:spPr>
          <p:txBody>
            <a:bodyPr wrap="square" rtlCol="0">
              <a:spAutoFit/>
            </a:bodyPr>
            <a:lstStyle/>
            <a:p>
              <a:r>
                <a:rPr kumimoji="1" lang="ja-JP" altLang="en-US" sz="1100" dirty="0">
                  <a:solidFill>
                    <a:schemeClr val="bg1"/>
                  </a:solidFill>
                  <a:latin typeface="HGPｺﾞｼｯｸE" panose="020B0900000000000000" pitchFamily="50" charset="-128"/>
                  <a:ea typeface="HGPｺﾞｼｯｸE" panose="020B0900000000000000" pitchFamily="50" charset="-128"/>
                </a:rPr>
                <a:t>新</a:t>
              </a:r>
            </a:p>
          </p:txBody>
        </p:sp>
      </p:grpSp>
      <p:sp>
        <p:nvSpPr>
          <p:cNvPr id="54" name="テキスト ボックス 53"/>
          <p:cNvSpPr txBox="1"/>
          <p:nvPr/>
        </p:nvSpPr>
        <p:spPr>
          <a:xfrm>
            <a:off x="4881582" y="5808922"/>
            <a:ext cx="3719297" cy="307777"/>
          </a:xfrm>
          <a:prstGeom prst="rect">
            <a:avLst/>
          </a:prstGeom>
          <a:noFill/>
        </p:spPr>
        <p:txBody>
          <a:bodyPr wrap="square" rtlCol="0">
            <a:spAutoFit/>
          </a:bodyPr>
          <a:lstStyle/>
          <a:p>
            <a:r>
              <a:rPr lang="zh-TW" altLang="en-US" sz="1400" dirty="0">
                <a:latin typeface="HGPｺﾞｼｯｸE" panose="020B0900000000000000" pitchFamily="50" charset="-128"/>
                <a:ea typeface="HGPｺﾞｼｯｸE" panose="020B0900000000000000" pitchFamily="50" charset="-128"/>
              </a:rPr>
              <a:t>大阪府簡易宿所生活衛生同業組合</a:t>
            </a:r>
            <a:endParaRPr kumimoji="1" lang="en-US" altLang="ja-JP" sz="1400" dirty="0">
              <a:latin typeface="HGPｺﾞｼｯｸE" panose="020B0900000000000000" pitchFamily="50" charset="-128"/>
              <a:ea typeface="HGPｺﾞｼｯｸE" panose="020B0900000000000000" pitchFamily="50" charset="-128"/>
            </a:endParaRPr>
          </a:p>
        </p:txBody>
      </p:sp>
      <p:grpSp>
        <p:nvGrpSpPr>
          <p:cNvPr id="55" name="グループ化 54">
            <a:extLst>
              <a:ext uri="{FF2B5EF4-FFF2-40B4-BE49-F238E27FC236}">
                <a16:creationId xmlns:a16="http://schemas.microsoft.com/office/drawing/2014/main" id="{6605CA0D-7744-4B24-BD8F-FAAC0262F809}"/>
              </a:ext>
            </a:extLst>
          </p:cNvPr>
          <p:cNvGrpSpPr/>
          <p:nvPr/>
        </p:nvGrpSpPr>
        <p:grpSpPr>
          <a:xfrm>
            <a:off x="3841587" y="5152700"/>
            <a:ext cx="952500" cy="762000"/>
            <a:chOff x="4483427" y="5294198"/>
            <a:chExt cx="952500" cy="762000"/>
          </a:xfrm>
        </p:grpSpPr>
        <p:pic>
          <p:nvPicPr>
            <p:cNvPr id="56" name="図 55"/>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4483427" y="5294198"/>
              <a:ext cx="952500" cy="762000"/>
            </a:xfrm>
            <a:prstGeom prst="rect">
              <a:avLst/>
            </a:prstGeom>
          </p:spPr>
        </p:pic>
        <p:sp>
          <p:nvSpPr>
            <p:cNvPr id="57" name="テキスト ボックス 56"/>
            <p:cNvSpPr txBox="1"/>
            <p:nvPr/>
          </p:nvSpPr>
          <p:spPr>
            <a:xfrm>
              <a:off x="4794589" y="5402800"/>
              <a:ext cx="282912" cy="261610"/>
            </a:xfrm>
            <a:prstGeom prst="rect">
              <a:avLst/>
            </a:prstGeom>
            <a:noFill/>
          </p:spPr>
          <p:txBody>
            <a:bodyPr wrap="square" rtlCol="0">
              <a:spAutoFit/>
            </a:bodyPr>
            <a:lstStyle/>
            <a:p>
              <a:r>
                <a:rPr kumimoji="1" lang="ja-JP" altLang="en-US" sz="1100" dirty="0">
                  <a:solidFill>
                    <a:schemeClr val="bg1"/>
                  </a:solidFill>
                  <a:latin typeface="HGPｺﾞｼｯｸE" panose="020B0900000000000000" pitchFamily="50" charset="-128"/>
                  <a:ea typeface="HGPｺﾞｼｯｸE" panose="020B0900000000000000" pitchFamily="50" charset="-128"/>
                </a:rPr>
                <a:t>新</a:t>
              </a:r>
            </a:p>
          </p:txBody>
        </p:sp>
      </p:grpSp>
      <p:sp>
        <p:nvSpPr>
          <p:cNvPr id="59" name="テキスト ボックス 58"/>
          <p:cNvSpPr txBox="1"/>
          <p:nvPr/>
        </p:nvSpPr>
        <p:spPr>
          <a:xfrm>
            <a:off x="3688353" y="5868908"/>
            <a:ext cx="3719297" cy="523220"/>
          </a:xfrm>
          <a:prstGeom prst="rect">
            <a:avLst/>
          </a:prstGeom>
          <a:noFill/>
        </p:spPr>
        <p:txBody>
          <a:bodyPr wrap="square" rtlCol="0">
            <a:spAutoFit/>
          </a:bodyPr>
          <a:lstStyle/>
          <a:p>
            <a:r>
              <a:rPr lang="zh-TW" altLang="en-US" sz="1400" dirty="0">
                <a:latin typeface="HGPｺﾞｼｯｸE" panose="020B0900000000000000" pitchFamily="50" charset="-128"/>
                <a:ea typeface="HGPｺﾞｼｯｸE" panose="020B0900000000000000" pitchFamily="50" charset="-128"/>
              </a:rPr>
              <a:t>大阪府国際</a:t>
            </a:r>
            <a:r>
              <a:rPr lang="en-US" altLang="zh-TW" sz="1400" dirty="0">
                <a:latin typeface="HGPｺﾞｼｯｸE" panose="020B0900000000000000" pitchFamily="50" charset="-128"/>
                <a:ea typeface="HGPｺﾞｼｯｸE" panose="020B0900000000000000" pitchFamily="50" charset="-128"/>
              </a:rPr>
              <a:t/>
            </a:r>
            <a:br>
              <a:rPr lang="en-US" altLang="zh-TW" sz="1400" dirty="0">
                <a:latin typeface="HGPｺﾞｼｯｸE" panose="020B0900000000000000" pitchFamily="50" charset="-128"/>
                <a:ea typeface="HGPｺﾞｼｯｸE" panose="020B0900000000000000" pitchFamily="50" charset="-128"/>
              </a:rPr>
            </a:br>
            <a:r>
              <a:rPr lang="zh-TW" altLang="en-US" sz="1400" dirty="0">
                <a:latin typeface="HGPｺﾞｼｯｸE" panose="020B0900000000000000" pitchFamily="50" charset="-128"/>
                <a:ea typeface="HGPｺﾞｼｯｸE" panose="020B0900000000000000" pitchFamily="50" charset="-128"/>
              </a:rPr>
              <a:t>交流財団</a:t>
            </a:r>
            <a:endParaRPr kumimoji="1" lang="en-US" altLang="ja-JP" sz="1400" dirty="0">
              <a:latin typeface="HGPｺﾞｼｯｸE" panose="020B0900000000000000" pitchFamily="50" charset="-128"/>
              <a:ea typeface="HGPｺﾞｼｯｸE" panose="020B0900000000000000" pitchFamily="50" charset="-128"/>
            </a:endParaRPr>
          </a:p>
        </p:txBody>
      </p:sp>
      <p:sp>
        <p:nvSpPr>
          <p:cNvPr id="9" name="スライド番号プレースホルダー 8"/>
          <p:cNvSpPr>
            <a:spLocks noGrp="1"/>
          </p:cNvSpPr>
          <p:nvPr>
            <p:ph type="sldNum" sz="quarter" idx="12"/>
          </p:nvPr>
        </p:nvSpPr>
        <p:spPr/>
        <p:txBody>
          <a:bodyPr/>
          <a:lstStyle/>
          <a:p>
            <a:fld id="{A9848611-8FAA-4BFC-BAAD-33CAF1A3E273}" type="slidenum">
              <a:rPr lang="ja-JP" altLang="en-US" smtClean="0"/>
              <a:pPr/>
              <a:t>11</a:t>
            </a:fld>
            <a:endParaRPr lang="ja-JP" altLang="en-US"/>
          </a:p>
        </p:txBody>
      </p:sp>
    </p:spTree>
    <p:extLst>
      <p:ext uri="{BB962C8B-B14F-4D97-AF65-F5344CB8AC3E}">
        <p14:creationId xmlns:p14="http://schemas.microsoft.com/office/powerpoint/2010/main" val="22786399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509369" y="1759944"/>
            <a:ext cx="7951063" cy="830997"/>
          </a:xfrm>
          <a:prstGeom prst="rect">
            <a:avLst/>
          </a:prstGeom>
          <a:noFill/>
        </p:spPr>
        <p:txBody>
          <a:bodyPr wrap="square" rtlCol="0">
            <a:spAutoFit/>
          </a:bodyPr>
          <a:lstStyle/>
          <a:p>
            <a:r>
              <a:rPr lang="ja-JP" altLang="en-US" sz="1600" dirty="0">
                <a:latin typeface="HGPｺﾞｼｯｸE" panose="020B0900000000000000" pitchFamily="50" charset="-128"/>
                <a:ea typeface="HGPｺﾞｼｯｸE" panose="020B0900000000000000" pitchFamily="50" charset="-128"/>
              </a:rPr>
              <a:t>・外国人患者の受入れ環境を整備していくために、院内文書多言語化の内容チェックや、</a:t>
            </a:r>
            <a:endParaRPr lang="en-US" altLang="ja-JP" sz="1600" dirty="0">
              <a:latin typeface="HGPｺﾞｼｯｸE" panose="020B0900000000000000" pitchFamily="50" charset="-128"/>
              <a:ea typeface="HGPｺﾞｼｯｸE" panose="020B0900000000000000" pitchFamily="50" charset="-128"/>
            </a:endParaRPr>
          </a:p>
          <a:p>
            <a:r>
              <a:rPr lang="ja-JP" altLang="en-US" sz="1600" dirty="0">
                <a:latin typeface="HGPｺﾞｼｯｸE" panose="020B0900000000000000" pitchFamily="50" charset="-128"/>
                <a:ea typeface="HGPｺﾞｼｯｸE" panose="020B0900000000000000" pitchFamily="50" charset="-128"/>
              </a:rPr>
              <a:t>　整備すべきツール、人員配置の在り方など、相談できる窓口が欲しいとの意見</a:t>
            </a:r>
            <a:endParaRPr lang="en-US" altLang="ja-JP" sz="1600" dirty="0">
              <a:latin typeface="HGPｺﾞｼｯｸE" panose="020B0900000000000000" pitchFamily="50" charset="-128"/>
              <a:ea typeface="HGPｺﾞｼｯｸE" panose="020B0900000000000000" pitchFamily="50" charset="-128"/>
            </a:endParaRPr>
          </a:p>
          <a:p>
            <a:endParaRPr kumimoji="1" lang="en-US" altLang="ja-JP" sz="1600" dirty="0">
              <a:latin typeface="HGPｺﾞｼｯｸE" panose="020B0900000000000000" pitchFamily="50" charset="-128"/>
              <a:ea typeface="HGPｺﾞｼｯｸE" panose="020B0900000000000000" pitchFamily="50" charset="-128"/>
            </a:endParaRPr>
          </a:p>
        </p:txBody>
      </p:sp>
      <p:sp>
        <p:nvSpPr>
          <p:cNvPr id="11" name="正方形/長方形 10"/>
          <p:cNvSpPr/>
          <p:nvPr/>
        </p:nvSpPr>
        <p:spPr>
          <a:xfrm>
            <a:off x="3059832" y="2163925"/>
            <a:ext cx="7029892" cy="42474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 dirty="0">
                <a:latin typeface="HGPｺﾞｼｯｸE" panose="020B0900000000000000" pitchFamily="50" charset="-128"/>
                <a:ea typeface="HGPｺﾞｼｯｸE" panose="020B0900000000000000" pitchFamily="50" charset="-128"/>
              </a:rPr>
              <a:t>※</a:t>
            </a:r>
            <a:r>
              <a:rPr kumimoji="1" lang="ja-JP" altLang="en-US" sz="800" dirty="0">
                <a:latin typeface="HGPｺﾞｼｯｸE" panose="020B0900000000000000" pitchFamily="50" charset="-128"/>
                <a:ea typeface="HGPｺﾞｼｯｸE" panose="020B0900000000000000" pitchFamily="50" charset="-128"/>
              </a:rPr>
              <a:t>外国人患者受入れの拠点的な医療機関選定への個別相談医療機関からの複数意見</a:t>
            </a:r>
          </a:p>
        </p:txBody>
      </p:sp>
      <p:sp>
        <p:nvSpPr>
          <p:cNvPr id="19" name="タイトル 1">
            <a:extLst>
              <a:ext uri="{FF2B5EF4-FFF2-40B4-BE49-F238E27FC236}">
                <a16:creationId xmlns:a16="http://schemas.microsoft.com/office/drawing/2014/main" id="{77D78C8B-7190-4F9F-BF24-FAD4DFE9F181}"/>
              </a:ext>
            </a:extLst>
          </p:cNvPr>
          <p:cNvSpPr txBox="1">
            <a:spLocks/>
          </p:cNvSpPr>
          <p:nvPr/>
        </p:nvSpPr>
        <p:spPr>
          <a:xfrm>
            <a:off x="127175" y="720064"/>
            <a:ext cx="8892000" cy="864000"/>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a:t>
            </a:r>
            <a:r>
              <a:rPr lang="ja-JP" altLang="en-US" sz="2400" dirty="0" smtClean="0">
                <a:latin typeface="HGP創英角ｺﾞｼｯｸUB" panose="020B0900000000000000" pitchFamily="50" charset="-128"/>
                <a:ea typeface="HGP創英角ｺﾞｼｯｸUB" panose="020B0900000000000000" pitchFamily="50" charset="-128"/>
              </a:rPr>
              <a:t>外国人患者受入れのノウハウ、環境整備等のコンサル機能の確保</a:t>
            </a:r>
            <a:endParaRPr lang="en-US" altLang="ja-JP" sz="2400" dirty="0" smtClean="0">
              <a:latin typeface="HGP創英角ｺﾞｼｯｸUB" panose="020B0900000000000000" pitchFamily="50" charset="-128"/>
              <a:ea typeface="HGP創英角ｺﾞｼｯｸUB" panose="020B0900000000000000" pitchFamily="50" charset="-128"/>
            </a:endParaRPr>
          </a:p>
          <a:p>
            <a:pPr algn="l"/>
            <a:r>
              <a:rPr lang="ja-JP" altLang="en-US" sz="2400" dirty="0" smtClean="0">
                <a:latin typeface="HGP創英角ｺﾞｼｯｸUB" panose="020B0900000000000000" pitchFamily="50" charset="-128"/>
                <a:ea typeface="HGP創英角ｺﾞｼｯｸUB" panose="020B0900000000000000" pitchFamily="50" charset="-128"/>
              </a:rPr>
              <a:t>・</a:t>
            </a:r>
            <a:r>
              <a:rPr lang="ja-JP" altLang="en-US" sz="2400" dirty="0">
                <a:latin typeface="HGP創英角ｺﾞｼｯｸUB" panose="020B0900000000000000" pitchFamily="50" charset="-128"/>
                <a:ea typeface="HGP創英角ｺﾞｼｯｸUB" panose="020B0900000000000000" pitchFamily="50" charset="-128"/>
              </a:rPr>
              <a:t>医療費の未収金発生に対する防止策、対応策</a:t>
            </a:r>
            <a:endParaRPr lang="en-US" altLang="ja-JP" sz="2400" dirty="0">
              <a:latin typeface="HGP創英角ｺﾞｼｯｸUB" panose="020B0900000000000000" pitchFamily="50" charset="-128"/>
              <a:ea typeface="HGP創英角ｺﾞｼｯｸUB" panose="020B0900000000000000" pitchFamily="50" charset="-128"/>
            </a:endParaRPr>
          </a:p>
        </p:txBody>
      </p:sp>
      <p:sp>
        <p:nvSpPr>
          <p:cNvPr id="20" name="テキスト ボックス 19"/>
          <p:cNvSpPr txBox="1"/>
          <p:nvPr/>
        </p:nvSpPr>
        <p:spPr>
          <a:xfrm>
            <a:off x="526870" y="3231586"/>
            <a:ext cx="7348394" cy="584775"/>
          </a:xfrm>
          <a:prstGeom prst="rect">
            <a:avLst/>
          </a:prstGeom>
          <a:noFill/>
        </p:spPr>
        <p:txBody>
          <a:bodyPr wrap="square" rtlCol="0">
            <a:spAutoFit/>
          </a:bodyPr>
          <a:lstStyle/>
          <a:p>
            <a:r>
              <a:rPr lang="ja-JP" altLang="en-US" sz="1600" dirty="0">
                <a:latin typeface="HGPｺﾞｼｯｸE" panose="020B0900000000000000" pitchFamily="50" charset="-128"/>
                <a:ea typeface="HGPｺﾞｼｯｸE" panose="020B0900000000000000" pitchFamily="50" charset="-128"/>
              </a:rPr>
              <a:t>・外国人患者を受け入れた際のトラブルで２番目に多いのが「未払いの発生」</a:t>
            </a:r>
            <a:endParaRPr lang="en-US" altLang="ja-JP" sz="1600" dirty="0">
              <a:latin typeface="HGPｺﾞｼｯｸE" panose="020B0900000000000000" pitchFamily="50" charset="-128"/>
              <a:ea typeface="HGPｺﾞｼｯｸE" panose="020B0900000000000000" pitchFamily="50" charset="-128"/>
            </a:endParaRPr>
          </a:p>
          <a:p>
            <a:r>
              <a:rPr lang="ja-JP" altLang="en-US" sz="1600" dirty="0">
                <a:solidFill>
                  <a:srgbClr val="FF0000"/>
                </a:solidFill>
                <a:latin typeface="HGPｺﾞｼｯｸE" panose="020B0900000000000000" pitchFamily="50" charset="-128"/>
                <a:ea typeface="HGPｺﾞｼｯｸE" panose="020B0900000000000000" pitchFamily="50" charset="-128"/>
              </a:rPr>
              <a:t>　</a:t>
            </a:r>
            <a:r>
              <a:rPr lang="ja-JP" altLang="en-US" sz="1600" dirty="0">
                <a:latin typeface="HGPｺﾞｼｯｸE" panose="020B0900000000000000" pitchFamily="50" charset="-128"/>
                <a:ea typeface="HGPｺﾞｼｯｸE" panose="020B0900000000000000" pitchFamily="50" charset="-128"/>
              </a:rPr>
              <a:t>→未払い発生防止及び発生後の対応策も含めた取り組みが必要</a:t>
            </a:r>
            <a:endParaRPr lang="en-US" altLang="ja-JP" sz="1600" dirty="0">
              <a:latin typeface="HGPｺﾞｼｯｸE" panose="020B0900000000000000" pitchFamily="50" charset="-128"/>
              <a:ea typeface="HGPｺﾞｼｯｸE" panose="020B0900000000000000" pitchFamily="50" charset="-128"/>
            </a:endParaRPr>
          </a:p>
        </p:txBody>
      </p:sp>
      <p:sp>
        <p:nvSpPr>
          <p:cNvPr id="4" name="正方形/長方形 3"/>
          <p:cNvSpPr/>
          <p:nvPr/>
        </p:nvSpPr>
        <p:spPr>
          <a:xfrm>
            <a:off x="171001" y="4633773"/>
            <a:ext cx="9006429" cy="707886"/>
          </a:xfrm>
          <a:prstGeom prst="rect">
            <a:avLst/>
          </a:prstGeom>
        </p:spPr>
        <p:txBody>
          <a:bodyPr wrap="square">
            <a:spAutoFit/>
          </a:bodyPr>
          <a:lstStyle/>
          <a:p>
            <a:r>
              <a:rPr lang="ja-JP" altLang="en-US" sz="2000" dirty="0" smtClean="0">
                <a:latin typeface="HGP創英角ｺﾞｼｯｸUB" panose="020B0900000000000000" pitchFamily="50" charset="-128"/>
                <a:ea typeface="HGP創英角ｺﾞｼｯｸUB" panose="020B0900000000000000" pitchFamily="50" charset="-128"/>
              </a:rPr>
              <a:t>・外国人患者受入れのノウハウや、環境整備</a:t>
            </a:r>
            <a:r>
              <a:rPr lang="ja-JP" altLang="en-US" sz="2000" dirty="0">
                <a:latin typeface="HGP創英角ｺﾞｼｯｸUB" panose="020B0900000000000000" pitchFamily="50" charset="-128"/>
                <a:ea typeface="HGP創英角ｺﾞｼｯｸUB" panose="020B0900000000000000" pitchFamily="50" charset="-128"/>
              </a:rPr>
              <a:t>への助言</a:t>
            </a:r>
            <a:r>
              <a:rPr lang="ja-JP" altLang="en-US" sz="2000" dirty="0" smtClean="0">
                <a:latin typeface="HGP創英角ｺﾞｼｯｸUB" panose="020B0900000000000000" pitchFamily="50" charset="-128"/>
                <a:ea typeface="HGP創英角ｺﾞｼｯｸUB" panose="020B0900000000000000" pitchFamily="50" charset="-128"/>
              </a:rPr>
              <a:t>も含めたコンサル機能</a:t>
            </a:r>
            <a:endParaRPr lang="en-US" altLang="ja-JP" sz="2000" dirty="0" smtClean="0">
              <a:latin typeface="HGP創英角ｺﾞｼｯｸUB" panose="020B0900000000000000" pitchFamily="50" charset="-128"/>
              <a:ea typeface="HGP創英角ｺﾞｼｯｸUB" panose="020B0900000000000000" pitchFamily="50" charset="-128"/>
            </a:endParaRPr>
          </a:p>
          <a:p>
            <a:r>
              <a:rPr lang="ja-JP" altLang="en-US" sz="2000" dirty="0">
                <a:latin typeface="HGP創英角ｺﾞｼｯｸUB" panose="020B0900000000000000" pitchFamily="50" charset="-128"/>
                <a:ea typeface="HGP創英角ｺﾞｼｯｸUB" panose="020B0900000000000000" pitchFamily="50" charset="-128"/>
              </a:rPr>
              <a:t>　</a:t>
            </a:r>
            <a:r>
              <a:rPr lang="ja-JP" altLang="en-US" sz="2000" dirty="0" smtClean="0">
                <a:latin typeface="HGP創英角ｺﾞｼｯｸUB" panose="020B0900000000000000" pitchFamily="50" charset="-128"/>
                <a:ea typeface="HGP創英角ｺﾞｼｯｸUB" panose="020B0900000000000000" pitchFamily="50" charset="-128"/>
              </a:rPr>
              <a:t>について、今後どのように確保していくのかを検討</a:t>
            </a:r>
            <a:endParaRPr lang="ja-JP" altLang="en-US" sz="2000" dirty="0">
              <a:latin typeface="HGP創英角ｺﾞｼｯｸUB" panose="020B0900000000000000" pitchFamily="50" charset="-128"/>
              <a:ea typeface="HGP創英角ｺﾞｼｯｸUB" panose="020B0900000000000000" pitchFamily="50" charset="-128"/>
            </a:endParaRPr>
          </a:p>
        </p:txBody>
      </p:sp>
      <p:sp>
        <p:nvSpPr>
          <p:cNvPr id="5" name="二等辺三角形 4"/>
          <p:cNvSpPr/>
          <p:nvPr/>
        </p:nvSpPr>
        <p:spPr>
          <a:xfrm flipV="1">
            <a:off x="4067944" y="4080517"/>
            <a:ext cx="662660" cy="231652"/>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24052" y="5448049"/>
            <a:ext cx="9396536" cy="707886"/>
          </a:xfrm>
          <a:prstGeom prst="rect">
            <a:avLst/>
          </a:prstGeom>
        </p:spPr>
        <p:txBody>
          <a:bodyPr wrap="square">
            <a:spAutoFit/>
          </a:bodyPr>
          <a:lstStyle/>
          <a:p>
            <a:r>
              <a:rPr lang="ja-JP" altLang="en-US" sz="2000" dirty="0">
                <a:latin typeface="HGP創英角ｺﾞｼｯｸUB" panose="020B0900000000000000" pitchFamily="50" charset="-128"/>
                <a:ea typeface="HGP創英角ｺﾞｼｯｸUB" panose="020B0900000000000000" pitchFamily="50" charset="-128"/>
              </a:rPr>
              <a:t>　・医療費未払いの発生は、今後もインバウンド増に</a:t>
            </a:r>
            <a:r>
              <a:rPr lang="ja-JP" altLang="en-US" sz="2000" dirty="0" smtClean="0">
                <a:latin typeface="HGP創英角ｺﾞｼｯｸUB" panose="020B0900000000000000" pitchFamily="50" charset="-128"/>
                <a:ea typeface="HGP創英角ｺﾞｼｯｸUB" panose="020B0900000000000000" pitchFamily="50" charset="-128"/>
              </a:rPr>
              <a:t>伴いリスク拡大</a:t>
            </a:r>
            <a:endParaRPr lang="en-US" altLang="ja-JP" sz="2000" dirty="0" smtClean="0">
              <a:latin typeface="HGP創英角ｺﾞｼｯｸUB" panose="020B0900000000000000" pitchFamily="50" charset="-128"/>
              <a:ea typeface="HGP創英角ｺﾞｼｯｸUB" panose="020B0900000000000000" pitchFamily="50" charset="-128"/>
            </a:endParaRPr>
          </a:p>
          <a:p>
            <a:r>
              <a:rPr lang="en-US" altLang="ja-JP" sz="2000" dirty="0">
                <a:latin typeface="HGP創英角ｺﾞｼｯｸUB" panose="020B0900000000000000" pitchFamily="50" charset="-128"/>
                <a:ea typeface="HGP創英角ｺﾞｼｯｸUB" panose="020B0900000000000000" pitchFamily="50" charset="-128"/>
              </a:rPr>
              <a:t> </a:t>
            </a:r>
            <a:r>
              <a:rPr lang="en-US" altLang="ja-JP" sz="2000" dirty="0" smtClean="0">
                <a:latin typeface="HGP創英角ｺﾞｼｯｸUB" panose="020B0900000000000000" pitchFamily="50" charset="-128"/>
                <a:ea typeface="HGP創英角ｺﾞｼｯｸUB" panose="020B0900000000000000" pitchFamily="50" charset="-128"/>
              </a:rPr>
              <a:t>    </a:t>
            </a:r>
            <a:r>
              <a:rPr lang="ja-JP" altLang="en-US" sz="2000" smtClean="0">
                <a:latin typeface="HGP創英角ｺﾞｼｯｸUB" panose="020B0900000000000000" pitchFamily="50" charset="-128"/>
                <a:ea typeface="HGP創英角ｺﾞｼｯｸUB" panose="020B0900000000000000" pitchFamily="50" charset="-128"/>
              </a:rPr>
              <a:t>　</a:t>
            </a:r>
            <a:r>
              <a:rPr lang="en-US" altLang="ja-JP" sz="2000" smtClean="0">
                <a:latin typeface="HGP創英角ｺﾞｼｯｸUB" panose="020B0900000000000000" pitchFamily="50" charset="-128"/>
                <a:ea typeface="HGP創英角ｺﾞｼｯｸUB" panose="020B0900000000000000" pitchFamily="50" charset="-128"/>
              </a:rPr>
              <a:t>       </a:t>
            </a:r>
            <a:r>
              <a:rPr lang="ja-JP" altLang="en-US" sz="2000" dirty="0" smtClean="0">
                <a:latin typeface="HGP創英角ｺﾞｼｯｸUB" panose="020B0900000000000000" pitchFamily="50" charset="-128"/>
                <a:ea typeface="HGP創英角ｺﾞｼｯｸUB" panose="020B0900000000000000" pitchFamily="50" charset="-128"/>
              </a:rPr>
              <a:t>⇒今後整備予定のトラブル相談</a:t>
            </a:r>
            <a:r>
              <a:rPr lang="ja-JP" altLang="en-US" sz="2000" dirty="0">
                <a:latin typeface="HGP創英角ｺﾞｼｯｸUB" panose="020B0900000000000000" pitchFamily="50" charset="-128"/>
                <a:ea typeface="HGP創英角ｺﾞｼｯｸUB" panose="020B0900000000000000" pitchFamily="50" charset="-128"/>
              </a:rPr>
              <a:t>窓口に対応機能を備えられるか課題</a:t>
            </a:r>
            <a:endParaRPr lang="en-US" altLang="ja-JP" sz="2000" dirty="0">
              <a:latin typeface="HGP創英角ｺﾞｼｯｸUB" panose="020B0900000000000000" pitchFamily="50" charset="-128"/>
              <a:ea typeface="HGP創英角ｺﾞｼｯｸUB" panose="020B0900000000000000" pitchFamily="50" charset="-128"/>
            </a:endParaRPr>
          </a:p>
        </p:txBody>
      </p:sp>
      <p:sp>
        <p:nvSpPr>
          <p:cNvPr id="25" name="タイトル 1">
            <a:extLst>
              <a:ext uri="{FF2B5EF4-FFF2-40B4-BE49-F238E27FC236}">
                <a16:creationId xmlns:a16="http://schemas.microsoft.com/office/drawing/2014/main" id="{30BE5A27-A407-4A14-A9BE-5866682C3C6B}"/>
              </a:ext>
            </a:extLst>
          </p:cNvPr>
          <p:cNvSpPr txBox="1">
            <a:spLocks/>
          </p:cNvSpPr>
          <p:nvPr/>
        </p:nvSpPr>
        <p:spPr>
          <a:xfrm>
            <a:off x="0" y="73662"/>
            <a:ext cx="8856984"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５．今後の課題</a:t>
            </a:r>
          </a:p>
        </p:txBody>
      </p:sp>
      <p:sp>
        <p:nvSpPr>
          <p:cNvPr id="14" name="テキスト ボックス 13"/>
          <p:cNvSpPr txBox="1"/>
          <p:nvPr/>
        </p:nvSpPr>
        <p:spPr>
          <a:xfrm>
            <a:off x="526870" y="2586027"/>
            <a:ext cx="8347615" cy="584775"/>
          </a:xfrm>
          <a:prstGeom prst="rect">
            <a:avLst/>
          </a:prstGeom>
          <a:noFill/>
        </p:spPr>
        <p:txBody>
          <a:bodyPr wrap="square" rtlCol="0">
            <a:spAutoFit/>
          </a:bodyPr>
          <a:lstStyle/>
          <a:p>
            <a:r>
              <a:rPr lang="ja-JP" altLang="en-US" sz="1600" dirty="0">
                <a:latin typeface="HGPｺﾞｼｯｸE" panose="020B0900000000000000" pitchFamily="50" charset="-128"/>
                <a:ea typeface="HGPｺﾞｼｯｸE" panose="020B0900000000000000" pitchFamily="50" charset="-128"/>
              </a:rPr>
              <a:t>・大阪府内の医療費の</a:t>
            </a:r>
            <a:r>
              <a:rPr lang="ja-JP" altLang="en-US" sz="1600" dirty="0">
                <a:solidFill>
                  <a:srgbClr val="FF2F34"/>
                </a:solidFill>
                <a:latin typeface="HGPｺﾞｼｯｸE" panose="020B0900000000000000" pitchFamily="50" charset="-128"/>
                <a:ea typeface="HGPｺﾞｼｯｸE" panose="020B0900000000000000" pitchFamily="50" charset="-128"/>
              </a:rPr>
              <a:t>「未払いの発生」</a:t>
            </a:r>
            <a:r>
              <a:rPr lang="ja-JP" altLang="en-US" sz="1600" dirty="0">
                <a:latin typeface="HGPｺﾞｼｯｸE" panose="020B0900000000000000" pitchFamily="50" charset="-128"/>
                <a:ea typeface="HGPｺﾞｼｯｸE" panose="020B0900000000000000" pitchFamily="50" charset="-128"/>
              </a:rPr>
              <a:t>は、</a:t>
            </a:r>
            <a:r>
              <a:rPr lang="en-US" altLang="ja-JP" sz="1600" dirty="0">
                <a:latin typeface="HGPｺﾞｼｯｸE" panose="020B0900000000000000" pitchFamily="50" charset="-128"/>
                <a:ea typeface="HGPｺﾞｼｯｸE" panose="020B0900000000000000" pitchFamily="50" charset="-128"/>
              </a:rPr>
              <a:t>2018</a:t>
            </a:r>
            <a:r>
              <a:rPr lang="ja-JP" altLang="en-US" sz="1600" dirty="0">
                <a:latin typeface="HGPｺﾞｼｯｸE" panose="020B0900000000000000" pitchFamily="50" charset="-128"/>
                <a:ea typeface="HGPｺﾞｼｯｸE" panose="020B0900000000000000" pitchFamily="50" charset="-128"/>
              </a:rPr>
              <a:t>年</a:t>
            </a:r>
            <a:r>
              <a:rPr lang="en-US" altLang="ja-JP" sz="1600" dirty="0">
                <a:latin typeface="HGPｺﾞｼｯｸE" panose="020B0900000000000000" pitchFamily="50" charset="-128"/>
                <a:ea typeface="HGPｺﾞｼｯｸE" panose="020B0900000000000000" pitchFamily="50" charset="-128"/>
              </a:rPr>
              <a:t>10</a:t>
            </a:r>
            <a:r>
              <a:rPr lang="ja-JP" altLang="en-US" sz="1600" dirty="0">
                <a:latin typeface="HGPｺﾞｼｯｸE" panose="020B0900000000000000" pitchFamily="50" charset="-128"/>
                <a:ea typeface="HGPｺﾞｼｯｸE" panose="020B0900000000000000" pitchFamily="50" charset="-128"/>
              </a:rPr>
              <a:t>月に、のべ</a:t>
            </a:r>
            <a:r>
              <a:rPr lang="en-US" altLang="ja-JP" sz="1600" dirty="0">
                <a:latin typeface="HGPｺﾞｼｯｸE" panose="020B0900000000000000" pitchFamily="50" charset="-128"/>
                <a:ea typeface="HGPｺﾞｼｯｸE" panose="020B0900000000000000" pitchFamily="50" charset="-128"/>
              </a:rPr>
              <a:t>46</a:t>
            </a:r>
            <a:r>
              <a:rPr lang="ja-JP" altLang="en-US" sz="1600" dirty="0">
                <a:latin typeface="HGPｺﾞｼｯｸE" panose="020B0900000000000000" pitchFamily="50" charset="-128"/>
                <a:ea typeface="HGPｺﾞｼｯｸE" panose="020B0900000000000000" pitchFamily="50" charset="-128"/>
              </a:rPr>
              <a:t>人の患者で</a:t>
            </a:r>
            <a:r>
              <a:rPr lang="ja-JP" altLang="en-US" sz="1600" dirty="0" smtClean="0">
                <a:latin typeface="HGPｺﾞｼｯｸE" panose="020B0900000000000000" pitchFamily="50" charset="-128"/>
                <a:ea typeface="HGPｺﾞｼｯｸE" panose="020B0900000000000000" pitchFamily="50" charset="-128"/>
              </a:rPr>
              <a:t>、</a:t>
            </a:r>
            <a:endParaRPr lang="en-US" altLang="ja-JP" sz="1600" dirty="0" smtClean="0">
              <a:latin typeface="HGPｺﾞｼｯｸE" panose="020B0900000000000000" pitchFamily="50" charset="-128"/>
              <a:ea typeface="HGPｺﾞｼｯｸE" panose="020B0900000000000000" pitchFamily="50" charset="-128"/>
            </a:endParaRPr>
          </a:p>
          <a:p>
            <a:r>
              <a:rPr lang="ja-JP" altLang="en-US" sz="1600" dirty="0">
                <a:latin typeface="HGPｺﾞｼｯｸE" panose="020B0900000000000000" pitchFamily="50" charset="-128"/>
                <a:ea typeface="HGPｺﾞｼｯｸE" panose="020B0900000000000000" pitchFamily="50" charset="-128"/>
              </a:rPr>
              <a:t>　</a:t>
            </a:r>
            <a:r>
              <a:rPr lang="ja-JP" altLang="en-US" sz="1600" dirty="0" smtClean="0">
                <a:latin typeface="HGPｺﾞｼｯｸE" panose="020B0900000000000000" pitchFamily="50" charset="-128"/>
                <a:ea typeface="HGPｺﾞｼｯｸE" panose="020B0900000000000000" pitchFamily="50" charset="-128"/>
              </a:rPr>
              <a:t>計約</a:t>
            </a:r>
            <a:r>
              <a:rPr lang="en-US" altLang="ja-JP" sz="1600" dirty="0" smtClean="0">
                <a:latin typeface="HGPｺﾞｼｯｸE" panose="020B0900000000000000" pitchFamily="50" charset="-128"/>
                <a:ea typeface="HGPｺﾞｼｯｸE" panose="020B0900000000000000" pitchFamily="50" charset="-128"/>
              </a:rPr>
              <a:t>600</a:t>
            </a:r>
            <a:r>
              <a:rPr lang="ja-JP" altLang="en-US" sz="1600" dirty="0">
                <a:latin typeface="HGPｺﾞｼｯｸE" panose="020B0900000000000000" pitchFamily="50" charset="-128"/>
                <a:ea typeface="HGPｺﾞｼｯｸE" panose="020B0900000000000000" pitchFamily="50" charset="-128"/>
              </a:rPr>
              <a:t>万円発生</a:t>
            </a:r>
            <a:endParaRPr kumimoji="1" lang="en-US" altLang="ja-JP" sz="1600" dirty="0">
              <a:latin typeface="HGPｺﾞｼｯｸE" panose="020B0900000000000000" pitchFamily="50" charset="-128"/>
              <a:ea typeface="HGPｺﾞｼｯｸE" panose="020B0900000000000000" pitchFamily="50" charset="-128"/>
            </a:endParaRPr>
          </a:p>
        </p:txBody>
      </p:sp>
      <p:sp>
        <p:nvSpPr>
          <p:cNvPr id="12" name="正方形/長方形 11"/>
          <p:cNvSpPr/>
          <p:nvPr/>
        </p:nvSpPr>
        <p:spPr>
          <a:xfrm>
            <a:off x="7353420" y="2782401"/>
            <a:ext cx="1368152" cy="2980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 dirty="0">
                <a:latin typeface="HGPｺﾞｼｯｸE" panose="020B0900000000000000" pitchFamily="50" charset="-128"/>
                <a:ea typeface="HGPｺﾞｼｯｸE" panose="020B0900000000000000" pitchFamily="50" charset="-128"/>
              </a:rPr>
              <a:t>※</a:t>
            </a:r>
            <a:r>
              <a:rPr kumimoji="1" lang="ja-JP" altLang="en-US" sz="800" dirty="0">
                <a:latin typeface="HGPｺﾞｼｯｸE" panose="020B0900000000000000" pitchFamily="50" charset="-128"/>
                <a:ea typeface="HGPｺﾞｼｯｸE" panose="020B0900000000000000" pitchFamily="50" charset="-128"/>
              </a:rPr>
              <a:t>アンケート</a:t>
            </a:r>
            <a:r>
              <a:rPr kumimoji="1" lang="ja-JP" altLang="en-US" sz="800" dirty="0" smtClean="0">
                <a:latin typeface="HGPｺﾞｼｯｸE" panose="020B0900000000000000" pitchFamily="50" charset="-128"/>
                <a:ea typeface="HGPｺﾞｼｯｸE" panose="020B0900000000000000" pitchFamily="50" charset="-128"/>
              </a:rPr>
              <a:t>調査②</a:t>
            </a:r>
            <a:endParaRPr kumimoji="1" lang="ja-JP" altLang="en-US" sz="800" dirty="0">
              <a:latin typeface="HGPｺﾞｼｯｸE" panose="020B0900000000000000" pitchFamily="50" charset="-128"/>
              <a:ea typeface="HGPｺﾞｼｯｸE" panose="020B0900000000000000" pitchFamily="50" charset="-128"/>
            </a:endParaRPr>
          </a:p>
        </p:txBody>
      </p:sp>
      <p:sp>
        <p:nvSpPr>
          <p:cNvPr id="3" name="スライド番号プレースホルダー 2"/>
          <p:cNvSpPr>
            <a:spLocks noGrp="1"/>
          </p:cNvSpPr>
          <p:nvPr>
            <p:ph type="sldNum" sz="quarter" idx="12"/>
          </p:nvPr>
        </p:nvSpPr>
        <p:spPr/>
        <p:txBody>
          <a:bodyPr/>
          <a:lstStyle/>
          <a:p>
            <a:fld id="{A9848611-8FAA-4BFC-BAAD-33CAF1A3E273}" type="slidenum">
              <a:rPr lang="ja-JP" altLang="en-US" smtClean="0"/>
              <a:pPr/>
              <a:t>12</a:t>
            </a:fld>
            <a:endParaRPr lang="ja-JP" altLang="en-US"/>
          </a:p>
        </p:txBody>
      </p:sp>
    </p:spTree>
    <p:extLst>
      <p:ext uri="{BB962C8B-B14F-4D97-AF65-F5344CB8AC3E}">
        <p14:creationId xmlns:p14="http://schemas.microsoft.com/office/powerpoint/2010/main" val="3807844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タイトル 1"/>
          <p:cNvSpPr txBox="1">
            <a:spLocks/>
          </p:cNvSpPr>
          <p:nvPr/>
        </p:nvSpPr>
        <p:spPr>
          <a:xfrm>
            <a:off x="0" y="-27384"/>
            <a:ext cx="9144000" cy="936104"/>
          </a:xfrm>
          <a:prstGeom prst="rect">
            <a:avLst/>
          </a:prstGeom>
          <a:solidFill>
            <a:schemeClr val="accent1">
              <a:lumMod val="20000"/>
              <a:lumOff val="8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b="1" dirty="0">
                <a:solidFill>
                  <a:schemeClr val="accent1">
                    <a:lumMod val="75000"/>
                  </a:schemeClr>
                </a:solidFill>
                <a:latin typeface="Microsoft YaHei UI" panose="020B0503020204020204" pitchFamily="34" charset="-122"/>
                <a:ea typeface="Microsoft YaHei UI" panose="020B0503020204020204" pitchFamily="34" charset="-122"/>
              </a:rPr>
              <a:t>　</a:t>
            </a:r>
            <a:r>
              <a:rPr lang="en-US" altLang="ja-JP" b="1" dirty="0">
                <a:solidFill>
                  <a:schemeClr val="accent1">
                    <a:lumMod val="75000"/>
                  </a:schemeClr>
                </a:solidFill>
                <a:latin typeface="Microsoft YaHei UI" panose="020B0503020204020204" pitchFamily="34" charset="-122"/>
                <a:ea typeface="Microsoft YaHei UI" panose="020B0503020204020204" pitchFamily="34" charset="-122"/>
              </a:rPr>
              <a:t>Contents</a:t>
            </a:r>
            <a:endParaRPr lang="ja-JP" altLang="en-US" b="1" dirty="0">
              <a:solidFill>
                <a:schemeClr val="accent1">
                  <a:lumMod val="75000"/>
                </a:schemeClr>
              </a:solidFill>
              <a:latin typeface="Microsoft YaHei UI" panose="020B0503020204020204" pitchFamily="34" charset="-122"/>
              <a:ea typeface="Microsoft YaHei UI" panose="020B0503020204020204" pitchFamily="34" charset="-122"/>
            </a:endParaRPr>
          </a:p>
        </p:txBody>
      </p:sp>
      <p:sp>
        <p:nvSpPr>
          <p:cNvPr id="12" name="Rectangle 102"/>
          <p:cNvSpPr/>
          <p:nvPr/>
        </p:nvSpPr>
        <p:spPr>
          <a:xfrm>
            <a:off x="2411760" y="1927453"/>
            <a:ext cx="6408712" cy="447814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ja-JP" altLang="en-US" sz="3800" dirty="0">
                <a:solidFill>
                  <a:schemeClr val="tx2"/>
                </a:solidFill>
                <a:latin typeface="HGP創英角ｺﾞｼｯｸUB" panose="020B0900000000000000" pitchFamily="50" charset="-128"/>
                <a:ea typeface="HGP創英角ｺﾞｼｯｸUB" panose="020B0900000000000000" pitchFamily="50" charset="-128"/>
              </a:rPr>
              <a:t>１．インバウンドの増加</a:t>
            </a:r>
            <a:endParaRPr lang="en-US" altLang="ja-JP" sz="3800" dirty="0">
              <a:solidFill>
                <a:schemeClr val="tx2"/>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sz="3800" dirty="0">
                <a:solidFill>
                  <a:schemeClr val="tx2"/>
                </a:solidFill>
                <a:latin typeface="HGP創英角ｺﾞｼｯｸUB" panose="020B0900000000000000" pitchFamily="50" charset="-128"/>
                <a:ea typeface="HGP創英角ｺﾞｼｯｸUB" panose="020B0900000000000000" pitchFamily="50" charset="-128"/>
              </a:rPr>
              <a:t>２．実態調査</a:t>
            </a:r>
            <a:endParaRPr lang="en-US" altLang="ja-JP" sz="3800" dirty="0">
              <a:solidFill>
                <a:schemeClr val="tx2"/>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sz="3800" dirty="0">
                <a:solidFill>
                  <a:schemeClr val="tx2"/>
                </a:solidFill>
                <a:latin typeface="HGP創英角ｺﾞｼｯｸUB" panose="020B0900000000000000" pitchFamily="50" charset="-128"/>
                <a:ea typeface="HGP創英角ｺﾞｼｯｸUB" panose="020B0900000000000000" pitchFamily="50" charset="-128"/>
              </a:rPr>
              <a:t>３．主な取組み</a:t>
            </a:r>
            <a:endParaRPr lang="en-US" altLang="ja-JP" sz="3800" dirty="0">
              <a:solidFill>
                <a:schemeClr val="tx2"/>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sz="3800" dirty="0">
                <a:solidFill>
                  <a:schemeClr val="tx2"/>
                </a:solidFill>
                <a:latin typeface="HGP創英角ｺﾞｼｯｸUB" panose="020B0900000000000000" pitchFamily="50" charset="-128"/>
                <a:ea typeface="HGP創英角ｺﾞｼｯｸUB" panose="020B0900000000000000" pitchFamily="50" charset="-128"/>
              </a:rPr>
              <a:t>４．推進体制</a:t>
            </a:r>
            <a:endParaRPr lang="en-US" altLang="ja-JP" sz="3800" dirty="0">
              <a:solidFill>
                <a:schemeClr val="tx2"/>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sz="3800" dirty="0">
                <a:solidFill>
                  <a:schemeClr val="tx2"/>
                </a:solidFill>
                <a:latin typeface="HGP創英角ｺﾞｼｯｸUB" panose="020B0900000000000000" pitchFamily="50" charset="-128"/>
                <a:ea typeface="HGP創英角ｺﾞｼｯｸUB" panose="020B0900000000000000" pitchFamily="50" charset="-128"/>
              </a:rPr>
              <a:t>５．今後の課題</a:t>
            </a:r>
            <a:endParaRPr lang="en-US" altLang="ja-JP" sz="3800"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3" name="スライド番号プレースホルダー 2"/>
          <p:cNvSpPr>
            <a:spLocks noGrp="1"/>
          </p:cNvSpPr>
          <p:nvPr>
            <p:ph type="sldNum" sz="quarter" idx="12"/>
          </p:nvPr>
        </p:nvSpPr>
        <p:spPr/>
        <p:txBody>
          <a:bodyPr/>
          <a:lstStyle/>
          <a:p>
            <a:fld id="{A9848611-8FAA-4BFC-BAAD-33CAF1A3E273}" type="slidenum">
              <a:rPr lang="ja-JP" altLang="en-US" smtClean="0"/>
              <a:pPr/>
              <a:t>1</a:t>
            </a:fld>
            <a:endParaRPr lang="ja-JP" altLang="en-US"/>
          </a:p>
        </p:txBody>
      </p:sp>
    </p:spTree>
    <p:extLst>
      <p:ext uri="{BB962C8B-B14F-4D97-AF65-F5344CB8AC3E}">
        <p14:creationId xmlns:p14="http://schemas.microsoft.com/office/powerpoint/2010/main" val="3736624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グラフ 6"/>
          <p:cNvGraphicFramePr/>
          <p:nvPr>
            <p:extLst>
              <p:ext uri="{D42A27DB-BD31-4B8C-83A1-F6EECF244321}">
                <p14:modId xmlns:p14="http://schemas.microsoft.com/office/powerpoint/2010/main" val="3417429398"/>
              </p:ext>
            </p:extLst>
          </p:nvPr>
        </p:nvGraphicFramePr>
        <p:xfrm>
          <a:off x="205865" y="980728"/>
          <a:ext cx="8651119" cy="6106150"/>
        </p:xfrm>
        <a:graphic>
          <a:graphicData uri="http://schemas.openxmlformats.org/drawingml/2006/chart">
            <c:chart xmlns:c="http://schemas.openxmlformats.org/drawingml/2006/chart" xmlns:r="http://schemas.openxmlformats.org/officeDocument/2006/relationships" r:id="rId2"/>
          </a:graphicData>
        </a:graphic>
      </p:graphicFrame>
      <p:sp>
        <p:nvSpPr>
          <p:cNvPr id="8" name="テキスト ボックス 7"/>
          <p:cNvSpPr txBox="1"/>
          <p:nvPr/>
        </p:nvSpPr>
        <p:spPr>
          <a:xfrm>
            <a:off x="7018220" y="6639562"/>
            <a:ext cx="1454666" cy="253916"/>
          </a:xfrm>
          <a:prstGeom prst="rect">
            <a:avLst/>
          </a:prstGeom>
          <a:noFill/>
        </p:spPr>
        <p:txBody>
          <a:bodyPr wrap="square" rtlCol="0">
            <a:spAutoFit/>
          </a:bodyPr>
          <a:lstStyle/>
          <a:p>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2019.4.3</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大阪</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観光局</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1547664" y="6647257"/>
            <a:ext cx="6541123" cy="246221"/>
          </a:xfrm>
          <a:prstGeom prst="rect">
            <a:avLst/>
          </a:prstGeom>
          <a:noFill/>
        </p:spPr>
        <p:txBody>
          <a:bodyPr wrap="square" rtlCol="0">
            <a:spAutoFit/>
          </a:bodyPr>
          <a:lstStyle/>
          <a:p>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JNTO</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「訪日外客数」、観光庁「訪日外国人消費動向調査」をもとに推計。</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2018</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年は速報値。</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1"/>
          <p:cNvSpPr txBox="1"/>
          <p:nvPr/>
        </p:nvSpPr>
        <p:spPr>
          <a:xfrm>
            <a:off x="7236296" y="2060848"/>
            <a:ext cx="852492" cy="30958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dirty="0" smtClean="0"/>
              <a:t>1,110</a:t>
            </a:r>
          </a:p>
          <a:p>
            <a:endParaRPr lang="ja-JP" altLang="en-US" sz="1800" dirty="0"/>
          </a:p>
        </p:txBody>
      </p:sp>
      <p:sp>
        <p:nvSpPr>
          <p:cNvPr id="6" name="タイトル 1">
            <a:extLst>
              <a:ext uri="{FF2B5EF4-FFF2-40B4-BE49-F238E27FC236}">
                <a16:creationId xmlns:a16="http://schemas.microsoft.com/office/drawing/2014/main" id="{30BE5A27-A407-4A14-A9BE-5866682C3C6B}"/>
              </a:ext>
            </a:extLst>
          </p:cNvPr>
          <p:cNvSpPr txBox="1">
            <a:spLocks/>
          </p:cNvSpPr>
          <p:nvPr/>
        </p:nvSpPr>
        <p:spPr>
          <a:xfrm>
            <a:off x="0" y="0"/>
            <a:ext cx="8856984"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１．インバウンドの増加</a:t>
            </a:r>
          </a:p>
        </p:txBody>
      </p:sp>
      <p:sp>
        <p:nvSpPr>
          <p:cNvPr id="10" name="タイトル 1">
            <a:extLst>
              <a:ext uri="{FF2B5EF4-FFF2-40B4-BE49-F238E27FC236}">
                <a16:creationId xmlns:a16="http://schemas.microsoft.com/office/drawing/2014/main" id="{77D78C8B-7190-4F9F-BF24-FAD4DFE9F181}"/>
              </a:ext>
            </a:extLst>
          </p:cNvPr>
          <p:cNvSpPr txBox="1">
            <a:spLocks/>
          </p:cNvSpPr>
          <p:nvPr/>
        </p:nvSpPr>
        <p:spPr>
          <a:xfrm>
            <a:off x="82982" y="548728"/>
            <a:ext cx="8856984" cy="864000"/>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訪日外国人が増加する中、直近５年で来阪外国人は約４倍増</a:t>
            </a:r>
            <a:endParaRPr lang="en-US" altLang="ja-JP" sz="2400" dirty="0">
              <a:latin typeface="HGP創英角ｺﾞｼｯｸUB" panose="020B0900000000000000" pitchFamily="50" charset="-128"/>
              <a:ea typeface="HGP創英角ｺﾞｼｯｸUB" panose="020B0900000000000000" pitchFamily="50" charset="-128"/>
            </a:endParaRPr>
          </a:p>
          <a:p>
            <a:pPr algn="l"/>
            <a:r>
              <a:rPr lang="ja-JP" altLang="en-US" sz="2400" dirty="0">
                <a:latin typeface="HGP創英角ｺﾞｼｯｸUB" panose="020B0900000000000000" pitchFamily="50" charset="-128"/>
                <a:ea typeface="HGP創英角ｺﾞｼｯｸUB" panose="020B0900000000000000" pitchFamily="50" charset="-128"/>
              </a:rPr>
              <a:t>今後、大規模な国際的イベントを控え、</a:t>
            </a:r>
            <a:r>
              <a:rPr lang="ja-JP" altLang="en-US" sz="2400" dirty="0" smtClean="0">
                <a:latin typeface="HGP創英角ｺﾞｼｯｸUB" panose="020B0900000000000000" pitchFamily="50" charset="-128"/>
                <a:ea typeface="HGP創英角ｺﾞｼｯｸUB" panose="020B0900000000000000" pitchFamily="50" charset="-128"/>
              </a:rPr>
              <a:t>さらに増加見込み</a:t>
            </a:r>
            <a:endParaRPr lang="ja-JP" altLang="en-US" sz="2400" dirty="0">
              <a:latin typeface="HGP創英角ｺﾞｼｯｸUB" panose="020B0900000000000000" pitchFamily="50" charset="-128"/>
              <a:ea typeface="HGP創英角ｺﾞｼｯｸUB" panose="020B0900000000000000" pitchFamily="50" charset="-128"/>
            </a:endParaRPr>
          </a:p>
        </p:txBody>
      </p:sp>
      <p:sp>
        <p:nvSpPr>
          <p:cNvPr id="11" name="テキスト ボックス 10">
            <a:extLst>
              <a:ext uri="{FF2B5EF4-FFF2-40B4-BE49-F238E27FC236}">
                <a16:creationId xmlns:a16="http://schemas.microsoft.com/office/drawing/2014/main" id="{A5AF75FD-E5F1-4832-AF11-BA94D710542A}"/>
              </a:ext>
            </a:extLst>
          </p:cNvPr>
          <p:cNvSpPr txBox="1"/>
          <p:nvPr/>
        </p:nvSpPr>
        <p:spPr>
          <a:xfrm>
            <a:off x="2441521" y="2912848"/>
            <a:ext cx="1872208"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ctr"/>
            <a:r>
              <a:rPr lang="en-US" altLang="ja-JP" sz="1200" dirty="0">
                <a:ln>
                  <a:solidFill>
                    <a:schemeClr val="accent6">
                      <a:lumMod val="20000"/>
                      <a:lumOff val="80000"/>
                    </a:schemeClr>
                  </a:solidFill>
                </a:ln>
                <a:solidFill>
                  <a:sysClr val="windowText" lastClr="000000"/>
                </a:solidFill>
                <a:latin typeface="HGP創英角ｺﾞｼｯｸUB" panose="020B0900000000000000" pitchFamily="50" charset="-128"/>
                <a:ea typeface="HGP創英角ｺﾞｼｯｸUB" panose="020B0900000000000000" pitchFamily="50" charset="-128"/>
              </a:rPr>
              <a:t>2025</a:t>
            </a:r>
            <a:r>
              <a:rPr lang="ja-JP" altLang="en-US" sz="1200" dirty="0">
                <a:ln>
                  <a:solidFill>
                    <a:schemeClr val="accent6">
                      <a:lumMod val="20000"/>
                      <a:lumOff val="80000"/>
                    </a:schemeClr>
                  </a:solidFill>
                </a:ln>
                <a:solidFill>
                  <a:sysClr val="windowText" lastClr="000000"/>
                </a:solidFill>
                <a:latin typeface="HGP創英角ｺﾞｼｯｸUB" panose="020B0900000000000000" pitchFamily="50" charset="-128"/>
                <a:ea typeface="HGP創英角ｺﾞｼｯｸUB" panose="020B0900000000000000" pitchFamily="50" charset="-128"/>
              </a:rPr>
              <a:t>大阪・関西万博</a:t>
            </a:r>
          </a:p>
        </p:txBody>
      </p:sp>
      <p:sp>
        <p:nvSpPr>
          <p:cNvPr id="12" name="テキスト ボックス 10">
            <a:extLst>
              <a:ext uri="{FF2B5EF4-FFF2-40B4-BE49-F238E27FC236}">
                <a16:creationId xmlns:a16="http://schemas.microsoft.com/office/drawing/2014/main" id="{47FDF32D-43ED-4A66-9CFA-E114E8625D81}"/>
              </a:ext>
            </a:extLst>
          </p:cNvPr>
          <p:cNvSpPr txBox="1"/>
          <p:nvPr/>
        </p:nvSpPr>
        <p:spPr>
          <a:xfrm>
            <a:off x="1747632" y="4379776"/>
            <a:ext cx="1629993" cy="307777"/>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en-US" altLang="ja-JP" sz="1400" dirty="0">
                <a:solidFill>
                  <a:schemeClr val="tx1"/>
                </a:solidFill>
                <a:latin typeface="HGPｺﾞｼｯｸE" panose="020B0900000000000000" pitchFamily="50" charset="-128"/>
                <a:ea typeface="HGPｺﾞｼｯｸE" panose="020B0900000000000000" pitchFamily="50" charset="-128"/>
              </a:rPr>
              <a:t>2019</a:t>
            </a:r>
            <a:r>
              <a:rPr lang="ja-JP" altLang="en-US" sz="1400" dirty="0">
                <a:solidFill>
                  <a:schemeClr val="tx1"/>
                </a:solidFill>
                <a:latin typeface="HGPｺﾞｼｯｸE" panose="020B0900000000000000" pitchFamily="50" charset="-128"/>
                <a:ea typeface="HGPｺﾞｼｯｸE" panose="020B0900000000000000" pitchFamily="50" charset="-128"/>
              </a:rPr>
              <a:t>年 </a:t>
            </a:r>
            <a:r>
              <a:rPr lang="en-US" altLang="ja-JP" sz="1400" dirty="0">
                <a:solidFill>
                  <a:schemeClr val="tx1"/>
                </a:solidFill>
                <a:latin typeface="HGPｺﾞｼｯｸE" panose="020B0900000000000000" pitchFamily="50" charset="-128"/>
                <a:ea typeface="HGPｺﾞｼｯｸE" panose="020B0900000000000000" pitchFamily="50" charset="-128"/>
              </a:rPr>
              <a:t>– 2025</a:t>
            </a:r>
            <a:r>
              <a:rPr lang="ja-JP" altLang="en-US" sz="1400" dirty="0">
                <a:solidFill>
                  <a:schemeClr val="tx1"/>
                </a:solidFill>
                <a:latin typeface="HGPｺﾞｼｯｸE" panose="020B0900000000000000" pitchFamily="50" charset="-128"/>
                <a:ea typeface="HGPｺﾞｼｯｸE" panose="020B0900000000000000" pitchFamily="50" charset="-128"/>
              </a:rPr>
              <a:t>年</a:t>
            </a:r>
          </a:p>
        </p:txBody>
      </p:sp>
    </p:spTree>
    <p:extLst>
      <p:ext uri="{BB962C8B-B14F-4D97-AF65-F5344CB8AC3E}">
        <p14:creationId xmlns:p14="http://schemas.microsoft.com/office/powerpoint/2010/main" val="3355177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6DFB86C5-76CB-41F9-BF51-74191C2A378A}"/>
              </a:ext>
            </a:extLst>
          </p:cNvPr>
          <p:cNvSpPr/>
          <p:nvPr/>
        </p:nvSpPr>
        <p:spPr>
          <a:xfrm>
            <a:off x="238125" y="200025"/>
            <a:ext cx="714375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３　調査結果</a:t>
            </a:r>
          </a:p>
        </p:txBody>
      </p:sp>
      <p:sp>
        <p:nvSpPr>
          <p:cNvPr id="6" name="正方形/長方形 5">
            <a:extLst>
              <a:ext uri="{FF2B5EF4-FFF2-40B4-BE49-F238E27FC236}">
                <a16:creationId xmlns:a16="http://schemas.microsoft.com/office/drawing/2014/main" id="{B34D956F-4B6D-473A-AD66-40CD996727AD}"/>
              </a:ext>
            </a:extLst>
          </p:cNvPr>
          <p:cNvSpPr/>
          <p:nvPr/>
        </p:nvSpPr>
        <p:spPr>
          <a:xfrm>
            <a:off x="55084" y="1290863"/>
            <a:ext cx="8601076" cy="3078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400" b="1" dirty="0">
                <a:solidFill>
                  <a:schemeClr val="tx1"/>
                </a:solidFill>
                <a:latin typeface="メイリオ" panose="020B0604030504040204" pitchFamily="50" charset="-128"/>
                <a:ea typeface="メイリオ" panose="020B0604030504040204" pitchFamily="50" charset="-128"/>
                <a:cs typeface="Meiryo UI" pitchFamily="50" charset="-128"/>
              </a:rPr>
              <a:t>（１）アンケート調査</a:t>
            </a:r>
            <a:endParaRPr lang="en-US" altLang="ja-JP" sz="2400" b="1"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b="1" dirty="0">
                <a:solidFill>
                  <a:schemeClr val="tx1"/>
                </a:solidFill>
                <a:latin typeface="メイリオ" panose="020B0604030504040204" pitchFamily="50" charset="-128"/>
                <a:ea typeface="メイリオ" panose="020B0604030504040204" pitchFamily="50" charset="-128"/>
              </a:rPr>
              <a:t>　</a:t>
            </a:r>
          </a:p>
          <a:p>
            <a:endParaRPr kumimoji="1" lang="en-US" altLang="ja-JP" sz="2400" b="1" dirty="0">
              <a:solidFill>
                <a:schemeClr val="tx1"/>
              </a:solidFill>
              <a:latin typeface="メイリオ" panose="020B0604030504040204" pitchFamily="50" charset="-128"/>
              <a:ea typeface="メイリオ" panose="020B0604030504040204" pitchFamily="50" charset="-128"/>
            </a:endParaRPr>
          </a:p>
          <a:p>
            <a:endParaRPr kumimoji="1" lang="en-US" altLang="ja-JP" sz="2400" b="1" dirty="0">
              <a:solidFill>
                <a:schemeClr val="tx1"/>
              </a:solidFill>
              <a:latin typeface="メイリオ" panose="020B0604030504040204" pitchFamily="50" charset="-128"/>
              <a:ea typeface="メイリオ" panose="020B0604030504040204" pitchFamily="50" charset="-128"/>
            </a:endParaRPr>
          </a:p>
          <a:p>
            <a:endParaRPr kumimoji="1" lang="en-US" altLang="ja-JP" sz="2400" b="1" dirty="0">
              <a:solidFill>
                <a:schemeClr val="tx1"/>
              </a:solidFill>
              <a:latin typeface="メイリオ" panose="020B0604030504040204" pitchFamily="50" charset="-128"/>
              <a:ea typeface="メイリオ" panose="020B0604030504040204" pitchFamily="50" charset="-128"/>
            </a:endParaRPr>
          </a:p>
          <a:p>
            <a:endParaRPr kumimoji="1" lang="en-US" altLang="ja-JP" sz="2400" b="1" dirty="0">
              <a:solidFill>
                <a:schemeClr val="tx1"/>
              </a:solidFill>
              <a:latin typeface="メイリオ" panose="020B0604030504040204" pitchFamily="50" charset="-128"/>
              <a:ea typeface="メイリオ" panose="020B0604030504040204" pitchFamily="50" charset="-128"/>
            </a:endParaRPr>
          </a:p>
          <a:p>
            <a:endParaRPr kumimoji="1" lang="en-US" altLang="ja-JP" sz="2400" b="1" dirty="0">
              <a:solidFill>
                <a:schemeClr val="tx1"/>
              </a:solidFill>
              <a:latin typeface="メイリオ" panose="020B0604030504040204" pitchFamily="50" charset="-128"/>
              <a:ea typeface="メイリオ" panose="020B0604030504040204" pitchFamily="50" charset="-128"/>
            </a:endParaRPr>
          </a:p>
          <a:p>
            <a:endParaRPr kumimoji="1" lang="en-US" altLang="ja-JP" sz="2400" b="1" dirty="0">
              <a:solidFill>
                <a:schemeClr val="tx1"/>
              </a:solidFill>
              <a:latin typeface="メイリオ" panose="020B0604030504040204" pitchFamily="50" charset="-128"/>
              <a:ea typeface="メイリオ" panose="020B0604030504040204" pitchFamily="50" charset="-128"/>
            </a:endParaRPr>
          </a:p>
        </p:txBody>
      </p:sp>
      <p:graphicFrame>
        <p:nvGraphicFramePr>
          <p:cNvPr id="2" name="表 1">
            <a:extLst>
              <a:ext uri="{FF2B5EF4-FFF2-40B4-BE49-F238E27FC236}">
                <a16:creationId xmlns:a16="http://schemas.microsoft.com/office/drawing/2014/main" id="{323099A6-886F-4330-823F-B9B8A62C4C23}"/>
              </a:ext>
            </a:extLst>
          </p:cNvPr>
          <p:cNvGraphicFramePr>
            <a:graphicFrameLocks noGrp="1"/>
          </p:cNvGraphicFramePr>
          <p:nvPr>
            <p:extLst>
              <p:ext uri="{D42A27DB-BD31-4B8C-83A1-F6EECF244321}">
                <p14:modId xmlns:p14="http://schemas.microsoft.com/office/powerpoint/2010/main" val="2390614542"/>
              </p:ext>
            </p:extLst>
          </p:nvPr>
        </p:nvGraphicFramePr>
        <p:xfrm>
          <a:off x="536066" y="1656543"/>
          <a:ext cx="8520447" cy="2743200"/>
        </p:xfrm>
        <a:graphic>
          <a:graphicData uri="http://schemas.openxmlformats.org/drawingml/2006/table">
            <a:tbl>
              <a:tblPr firstRow="1" bandRow="1">
                <a:tableStyleId>{7DF18680-E054-41AD-8BC1-D1AEF772440D}</a:tableStyleId>
              </a:tblPr>
              <a:tblGrid>
                <a:gridCol w="4828022">
                  <a:extLst>
                    <a:ext uri="{9D8B030D-6E8A-4147-A177-3AD203B41FA5}">
                      <a16:colId xmlns:a16="http://schemas.microsoft.com/office/drawing/2014/main" val="1708818166"/>
                    </a:ext>
                  </a:extLst>
                </a:gridCol>
                <a:gridCol w="1057608">
                  <a:extLst>
                    <a:ext uri="{9D8B030D-6E8A-4147-A177-3AD203B41FA5}">
                      <a16:colId xmlns:a16="http://schemas.microsoft.com/office/drawing/2014/main" val="511819949"/>
                    </a:ext>
                  </a:extLst>
                </a:gridCol>
                <a:gridCol w="1315171">
                  <a:extLst>
                    <a:ext uri="{9D8B030D-6E8A-4147-A177-3AD203B41FA5}">
                      <a16:colId xmlns:a16="http://schemas.microsoft.com/office/drawing/2014/main" val="1954584278"/>
                    </a:ext>
                  </a:extLst>
                </a:gridCol>
                <a:gridCol w="1319646">
                  <a:extLst>
                    <a:ext uri="{9D8B030D-6E8A-4147-A177-3AD203B41FA5}">
                      <a16:colId xmlns:a16="http://schemas.microsoft.com/office/drawing/2014/main" val="3059572980"/>
                    </a:ext>
                  </a:extLst>
                </a:gridCol>
              </a:tblGrid>
              <a:tr h="442433">
                <a:tc>
                  <a:txBody>
                    <a:bodyPr/>
                    <a:lstStyle/>
                    <a:p>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病院調査</a:t>
                      </a:r>
                    </a:p>
                  </a:txBody>
                  <a:tcPr/>
                </a:tc>
                <a:tc>
                  <a:txBody>
                    <a:bodyPr/>
                    <a:lstStyle/>
                    <a:p>
                      <a:pPr algn="ctr"/>
                      <a:r>
                        <a:rPr kumimoji="1" lang="en-US" altLang="ja-JP" sz="1200" dirty="0">
                          <a:solidFill>
                            <a:srgbClr val="FF0000"/>
                          </a:solidFill>
                          <a:latin typeface="メイリオ" panose="020B0604030504040204" pitchFamily="50" charset="-128"/>
                          <a:ea typeface="メイリオ" panose="020B0604030504040204" pitchFamily="50" charset="-128"/>
                        </a:rPr>
                        <a:t>【</a:t>
                      </a:r>
                      <a:r>
                        <a:rPr kumimoji="1" lang="ja-JP" altLang="en-US" sz="1200" dirty="0">
                          <a:solidFill>
                            <a:srgbClr val="FF0000"/>
                          </a:solidFill>
                          <a:latin typeface="メイリオ" panose="020B0604030504040204" pitchFamily="50" charset="-128"/>
                          <a:ea typeface="メイリオ" panose="020B0604030504040204" pitchFamily="50" charset="-128"/>
                        </a:rPr>
                        <a:t>府独自調査</a:t>
                      </a:r>
                      <a:r>
                        <a:rPr kumimoji="1" lang="en-US" altLang="ja-JP" sz="1200" dirty="0">
                          <a:solidFill>
                            <a:srgbClr val="FF0000"/>
                          </a:solidFill>
                          <a:latin typeface="メイリオ" panose="020B0604030504040204" pitchFamily="50" charset="-128"/>
                          <a:ea typeface="メイリオ" panose="020B0604030504040204" pitchFamily="50" charset="-128"/>
                        </a:rPr>
                        <a:t>】</a:t>
                      </a:r>
                      <a:r>
                        <a:rPr kumimoji="1" lang="ja-JP" altLang="en-US" sz="1200" dirty="0">
                          <a:solidFill>
                            <a:srgbClr val="FF0000"/>
                          </a:solidFill>
                          <a:latin typeface="メイリオ" panose="020B0604030504040204" pitchFamily="50" charset="-128"/>
                          <a:ea typeface="メイリオ" panose="020B0604030504040204" pitchFamily="50" charset="-128"/>
                        </a:rPr>
                        <a:t>診療所調査</a:t>
                      </a:r>
                    </a:p>
                  </a:txBody>
                  <a:tcPr/>
                </a:tc>
                <a:tc>
                  <a:txBody>
                    <a:bodyPr/>
                    <a:lstStyle/>
                    <a:p>
                      <a:pPr algn="ctr"/>
                      <a:r>
                        <a:rPr kumimoji="1" lang="en-US" altLang="ja-JP" sz="1200" dirty="0">
                          <a:solidFill>
                            <a:srgbClr val="FF0000"/>
                          </a:solidFill>
                          <a:latin typeface="メイリオ" panose="020B0604030504040204" pitchFamily="50" charset="-128"/>
                          <a:ea typeface="メイリオ" panose="020B0604030504040204" pitchFamily="50" charset="-128"/>
                        </a:rPr>
                        <a:t>【</a:t>
                      </a:r>
                      <a:r>
                        <a:rPr kumimoji="1" lang="ja-JP" altLang="en-US" sz="1200" dirty="0">
                          <a:solidFill>
                            <a:srgbClr val="FF0000"/>
                          </a:solidFill>
                          <a:latin typeface="メイリオ" panose="020B0604030504040204" pitchFamily="50" charset="-128"/>
                          <a:ea typeface="メイリオ" panose="020B0604030504040204" pitchFamily="50" charset="-128"/>
                        </a:rPr>
                        <a:t>府独自調査</a:t>
                      </a:r>
                      <a:r>
                        <a:rPr kumimoji="1" lang="en-US" altLang="ja-JP" sz="1200" dirty="0">
                          <a:solidFill>
                            <a:srgbClr val="FF0000"/>
                          </a:solidFill>
                          <a:latin typeface="メイリオ" panose="020B0604030504040204" pitchFamily="50" charset="-128"/>
                          <a:ea typeface="メイリオ" panose="020B0604030504040204" pitchFamily="50" charset="-128"/>
                        </a:rPr>
                        <a:t>】</a:t>
                      </a:r>
                    </a:p>
                    <a:p>
                      <a:pPr algn="ctr"/>
                      <a:r>
                        <a:rPr kumimoji="1" lang="ja-JP" altLang="en-US" sz="1200" dirty="0">
                          <a:solidFill>
                            <a:srgbClr val="FF0000"/>
                          </a:solidFill>
                          <a:latin typeface="メイリオ" panose="020B0604030504040204" pitchFamily="50" charset="-128"/>
                          <a:ea typeface="メイリオ" panose="020B0604030504040204" pitchFamily="50" charset="-128"/>
                        </a:rPr>
                        <a:t>宿泊施設調査</a:t>
                      </a:r>
                    </a:p>
                  </a:txBody>
                  <a:tcPr/>
                </a:tc>
                <a:extLst>
                  <a:ext uri="{0D108BD9-81ED-4DB2-BD59-A6C34878D82A}">
                    <a16:rowId xmlns:a16="http://schemas.microsoft.com/office/drawing/2014/main" val="325202868"/>
                  </a:ext>
                </a:extLst>
              </a:tr>
              <a:tr h="454169">
                <a:tc>
                  <a:txBody>
                    <a:bodyPr/>
                    <a:lstStyle/>
                    <a:p>
                      <a:pPr algn="l">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rPr>
                        <a:t>①</a:t>
                      </a:r>
                      <a:r>
                        <a:rPr lang="en-US" altLang="ja-JP" sz="1200" kern="100" dirty="0">
                          <a:solidFill>
                            <a:schemeClr val="tx1"/>
                          </a:solidFill>
                          <a:effectLst/>
                          <a:latin typeface="メイリオ" panose="020B0604030504040204" pitchFamily="50" charset="-128"/>
                          <a:ea typeface="メイリオ" panose="020B0604030504040204" pitchFamily="50" charset="-128"/>
                        </a:rPr>
                        <a:t>【</a:t>
                      </a:r>
                      <a:r>
                        <a:rPr lang="ja-JP" altLang="en-US" sz="1200" kern="100" dirty="0">
                          <a:solidFill>
                            <a:schemeClr val="tx1"/>
                          </a:solidFill>
                          <a:effectLst/>
                          <a:latin typeface="メイリオ" panose="020B0604030504040204" pitchFamily="50" charset="-128"/>
                          <a:ea typeface="メイリオ" panose="020B0604030504040204" pitchFamily="50" charset="-128"/>
                        </a:rPr>
                        <a:t>国全国調査</a:t>
                      </a:r>
                      <a:r>
                        <a:rPr lang="en-US" altLang="ja-JP" sz="1200" kern="100" dirty="0">
                          <a:solidFill>
                            <a:schemeClr val="tx1"/>
                          </a:solidFill>
                          <a:effectLst/>
                          <a:latin typeface="メイリオ" panose="020B0604030504040204" pitchFamily="50" charset="-128"/>
                          <a:ea typeface="メイリオ" panose="020B0604030504040204" pitchFamily="50" charset="-128"/>
                        </a:rPr>
                        <a:t>】</a:t>
                      </a:r>
                      <a:r>
                        <a:rPr lang="ja-JP" sz="1200" kern="100" dirty="0">
                          <a:solidFill>
                            <a:schemeClr val="tx1"/>
                          </a:solidFill>
                          <a:effectLst/>
                          <a:latin typeface="メイリオ" panose="020B0604030504040204" pitchFamily="50" charset="-128"/>
                          <a:ea typeface="メイリオ" panose="020B0604030504040204" pitchFamily="50" charset="-128"/>
                        </a:rPr>
                        <a:t>医療機関における受入体制に関する調査</a:t>
                      </a:r>
                      <a:endPar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r>
                        <a:rPr kumimoji="1" lang="en-US" altLang="ja-JP" sz="1200" dirty="0">
                          <a:solidFill>
                            <a:schemeClr val="tx1"/>
                          </a:solidFill>
                          <a:latin typeface="メイリオ" panose="020B0604030504040204" pitchFamily="50" charset="-128"/>
                          <a:ea typeface="メイリオ" panose="020B0604030504040204" pitchFamily="50" charset="-128"/>
                        </a:rPr>
                        <a:t>379</a:t>
                      </a:r>
                      <a:r>
                        <a:rPr kumimoji="1" lang="ja-JP" altLang="en-US" sz="1200" dirty="0">
                          <a:solidFill>
                            <a:schemeClr val="tx1"/>
                          </a:solidFill>
                          <a:latin typeface="メイリオ" panose="020B0604030504040204" pitchFamily="50" charset="-128"/>
                          <a:ea typeface="メイリオ" panose="020B0604030504040204" pitchFamily="50" charset="-128"/>
                        </a:rPr>
                        <a:t>件（</a:t>
                      </a:r>
                      <a:r>
                        <a:rPr kumimoji="1" lang="en-US" altLang="ja-JP" sz="1200" dirty="0">
                          <a:solidFill>
                            <a:schemeClr val="tx1"/>
                          </a:solidFill>
                          <a:latin typeface="メイリオ" panose="020B0604030504040204" pitchFamily="50" charset="-128"/>
                          <a:ea typeface="メイリオ" panose="020B0604030504040204" pitchFamily="50" charset="-128"/>
                        </a:rPr>
                        <a:t>73.0</a:t>
                      </a:r>
                      <a:r>
                        <a:rPr kumimoji="1" lang="ja-JP" altLang="en-US" sz="1200" dirty="0">
                          <a:solidFill>
                            <a:schemeClr val="tx1"/>
                          </a:solidFill>
                          <a:latin typeface="メイリオ" panose="020B0604030504040204" pitchFamily="50" charset="-128"/>
                          <a:ea typeface="メイリオ" panose="020B0604030504040204" pitchFamily="50" charset="-128"/>
                        </a:rPr>
                        <a:t>％）</a:t>
                      </a:r>
                    </a:p>
                  </a:txBody>
                  <a:tcPr/>
                </a:tc>
                <a:tc>
                  <a:txBody>
                    <a:bodyPr/>
                    <a:lstStyle/>
                    <a:p>
                      <a:pPr algn="ctr"/>
                      <a:r>
                        <a:rPr kumimoji="1" lang="en-US" altLang="ja-JP" sz="1200" b="1" dirty="0">
                          <a:solidFill>
                            <a:srgbClr val="FF0000"/>
                          </a:solidFill>
                          <a:latin typeface="メイリオ" panose="020B0604030504040204" pitchFamily="50" charset="-128"/>
                          <a:ea typeface="メイリオ" panose="020B0604030504040204" pitchFamily="50" charset="-128"/>
                        </a:rPr>
                        <a:t>54</a:t>
                      </a:r>
                      <a:r>
                        <a:rPr kumimoji="1" lang="ja-JP" altLang="en-US" sz="1200" b="1" dirty="0">
                          <a:solidFill>
                            <a:srgbClr val="FF0000"/>
                          </a:solidFill>
                          <a:latin typeface="メイリオ" panose="020B0604030504040204" pitchFamily="50" charset="-128"/>
                          <a:ea typeface="メイリオ" panose="020B0604030504040204" pitchFamily="50" charset="-128"/>
                        </a:rPr>
                        <a:t>件</a:t>
                      </a:r>
                      <a:endParaRPr kumimoji="1" lang="en-US" altLang="ja-JP" sz="1200" b="1" dirty="0">
                        <a:solidFill>
                          <a:srgbClr val="FF0000"/>
                        </a:solidFill>
                        <a:latin typeface="メイリオ" panose="020B0604030504040204" pitchFamily="50" charset="-128"/>
                        <a:ea typeface="メイリオ" panose="020B0604030504040204" pitchFamily="50" charset="-128"/>
                      </a:endParaRPr>
                    </a:p>
                    <a:p>
                      <a:pPr algn="ctr"/>
                      <a:r>
                        <a:rPr kumimoji="1" lang="ja-JP" altLang="en-US" sz="1200" b="1" dirty="0">
                          <a:solidFill>
                            <a:srgbClr val="FF0000"/>
                          </a:solidFill>
                          <a:latin typeface="メイリオ" panose="020B0604030504040204" pitchFamily="50" charset="-128"/>
                          <a:ea typeface="メイリオ" panose="020B0604030504040204" pitchFamily="50" charset="-128"/>
                        </a:rPr>
                        <a:t>（</a:t>
                      </a:r>
                      <a:r>
                        <a:rPr kumimoji="1" lang="en-US" altLang="ja-JP" sz="1200" b="1" dirty="0">
                          <a:solidFill>
                            <a:srgbClr val="FF0000"/>
                          </a:solidFill>
                          <a:latin typeface="メイリオ" panose="020B0604030504040204" pitchFamily="50" charset="-128"/>
                          <a:ea typeface="メイリオ" panose="020B0604030504040204" pitchFamily="50" charset="-128"/>
                        </a:rPr>
                        <a:t>54.0</a:t>
                      </a:r>
                      <a:r>
                        <a:rPr kumimoji="1" lang="ja-JP" altLang="en-US" sz="1200" b="1" dirty="0">
                          <a:solidFill>
                            <a:srgbClr val="FF0000"/>
                          </a:solidFill>
                          <a:latin typeface="メイリオ" panose="020B0604030504040204" pitchFamily="50" charset="-128"/>
                          <a:ea typeface="メイリオ" panose="020B0604030504040204" pitchFamily="50" charset="-128"/>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a:t>
                      </a:r>
                    </a:p>
                  </a:txBody>
                  <a:tcPr anchor="ctr"/>
                </a:tc>
                <a:extLst>
                  <a:ext uri="{0D108BD9-81ED-4DB2-BD59-A6C34878D82A}">
                    <a16:rowId xmlns:a16="http://schemas.microsoft.com/office/drawing/2014/main" val="1804273737"/>
                  </a:ext>
                </a:extLst>
              </a:tr>
              <a:tr h="454169">
                <a:tc>
                  <a:txBody>
                    <a:bodyPr/>
                    <a:lstStyle/>
                    <a:p>
                      <a:pPr algn="l"/>
                      <a:r>
                        <a:rPr lang="ja-JP" altLang="en-US" sz="1200" kern="100" dirty="0">
                          <a:solidFill>
                            <a:schemeClr val="tx1"/>
                          </a:solidFill>
                          <a:effectLst/>
                          <a:latin typeface="メイリオ" panose="020B0604030504040204" pitchFamily="50" charset="-128"/>
                          <a:ea typeface="メイリオ" panose="020B0604030504040204" pitchFamily="50" charset="-128"/>
                        </a:rPr>
                        <a:t>②</a:t>
                      </a:r>
                      <a:r>
                        <a:rPr lang="en-US" altLang="ja-JP" sz="1200" kern="100" dirty="0">
                          <a:solidFill>
                            <a:schemeClr val="tx1"/>
                          </a:solidFill>
                          <a:effectLst/>
                          <a:latin typeface="メイリオ" panose="020B0604030504040204" pitchFamily="50" charset="-128"/>
                          <a:ea typeface="メイリオ" panose="020B0604030504040204" pitchFamily="50" charset="-128"/>
                        </a:rPr>
                        <a:t>【</a:t>
                      </a:r>
                      <a:r>
                        <a:rPr lang="ja-JP" altLang="en-US" sz="1200" kern="100" dirty="0">
                          <a:solidFill>
                            <a:schemeClr val="tx1"/>
                          </a:solidFill>
                          <a:effectLst/>
                          <a:latin typeface="メイリオ" panose="020B0604030504040204" pitchFamily="50" charset="-128"/>
                          <a:ea typeface="メイリオ" panose="020B0604030504040204" pitchFamily="50" charset="-128"/>
                        </a:rPr>
                        <a:t>国全国調査</a:t>
                      </a:r>
                      <a:r>
                        <a:rPr lang="en-US" altLang="ja-JP" sz="1200" kern="100" dirty="0">
                          <a:solidFill>
                            <a:schemeClr val="tx1"/>
                          </a:solidFill>
                          <a:effectLst/>
                          <a:latin typeface="メイリオ" panose="020B0604030504040204" pitchFamily="50" charset="-128"/>
                          <a:ea typeface="メイリオ" panose="020B0604030504040204" pitchFamily="50" charset="-128"/>
                        </a:rPr>
                        <a:t>】</a:t>
                      </a:r>
                      <a:r>
                        <a:rPr kumimoji="1" lang="ja-JP" altLang="ja-JP" sz="1200" kern="1200" dirty="0">
                          <a:solidFill>
                            <a:schemeClr val="tx1"/>
                          </a:solidFill>
                          <a:effectLst/>
                          <a:latin typeface="メイリオ" panose="020B0604030504040204" pitchFamily="50" charset="-128"/>
                          <a:ea typeface="メイリオ" panose="020B0604030504040204" pitchFamily="50" charset="-128"/>
                        </a:rPr>
                        <a:t>外国人患者の受入に関する調査</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200" dirty="0">
                          <a:solidFill>
                            <a:schemeClr val="tx1"/>
                          </a:solidFill>
                          <a:latin typeface="メイリオ" panose="020B0604030504040204" pitchFamily="50" charset="-128"/>
                          <a:ea typeface="メイリオ" panose="020B0604030504040204" pitchFamily="50" charset="-128"/>
                        </a:rPr>
                        <a:t>317</a:t>
                      </a:r>
                      <a:r>
                        <a:rPr kumimoji="1" lang="ja-JP" altLang="en-US" sz="1200" dirty="0">
                          <a:solidFill>
                            <a:schemeClr val="tx1"/>
                          </a:solidFill>
                          <a:latin typeface="メイリオ" panose="020B0604030504040204" pitchFamily="50" charset="-128"/>
                          <a:ea typeface="メイリオ" panose="020B0604030504040204" pitchFamily="50" charset="-128"/>
                        </a:rPr>
                        <a:t>件</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en-US" altLang="ja-JP" sz="1200" dirty="0">
                          <a:solidFill>
                            <a:schemeClr val="tx1"/>
                          </a:solidFill>
                          <a:latin typeface="メイリオ" panose="020B0604030504040204" pitchFamily="50" charset="-128"/>
                          <a:ea typeface="メイリオ" panose="020B0604030504040204" pitchFamily="50" charset="-128"/>
                        </a:rPr>
                        <a:t>61.1</a:t>
                      </a:r>
                      <a:r>
                        <a:rPr kumimoji="1" lang="ja-JP" altLang="en-US" sz="1200" dirty="0">
                          <a:solidFill>
                            <a:schemeClr val="tx1"/>
                          </a:solidFill>
                          <a:latin typeface="メイリオ" panose="020B0604030504040204" pitchFamily="50" charset="-128"/>
                          <a:ea typeface="メイリオ" panose="020B0604030504040204" pitchFamily="50" charset="-128"/>
                        </a:rPr>
                        <a:t>％）</a:t>
                      </a:r>
                    </a:p>
                  </a:txBody>
                  <a:tcPr/>
                </a:tc>
                <a:tc>
                  <a:txBody>
                    <a:bodyPr/>
                    <a:lstStyle/>
                    <a:p>
                      <a:pPr algn="ctr"/>
                      <a:r>
                        <a:rPr kumimoji="1" lang="en-US" altLang="ja-JP" sz="1200" b="1" dirty="0">
                          <a:solidFill>
                            <a:srgbClr val="FF0000"/>
                          </a:solidFill>
                          <a:latin typeface="メイリオ" panose="020B0604030504040204" pitchFamily="50" charset="-128"/>
                          <a:ea typeface="メイリオ" panose="020B0604030504040204" pitchFamily="50" charset="-128"/>
                        </a:rPr>
                        <a:t>44</a:t>
                      </a:r>
                      <a:r>
                        <a:rPr kumimoji="1" lang="ja-JP" altLang="en-US" sz="1200" b="1" dirty="0">
                          <a:solidFill>
                            <a:srgbClr val="FF0000"/>
                          </a:solidFill>
                          <a:latin typeface="メイリオ" panose="020B0604030504040204" pitchFamily="50" charset="-128"/>
                          <a:ea typeface="メイリオ" panose="020B0604030504040204" pitchFamily="50" charset="-128"/>
                        </a:rPr>
                        <a:t>件</a:t>
                      </a:r>
                      <a:endParaRPr kumimoji="1" lang="en-US" altLang="ja-JP" sz="1200" b="1" dirty="0">
                        <a:solidFill>
                          <a:srgbClr val="FF0000"/>
                        </a:solidFill>
                        <a:latin typeface="メイリオ" panose="020B0604030504040204" pitchFamily="50" charset="-128"/>
                        <a:ea typeface="メイリオ" panose="020B0604030504040204" pitchFamily="50" charset="-128"/>
                      </a:endParaRPr>
                    </a:p>
                    <a:p>
                      <a:pPr algn="ctr"/>
                      <a:r>
                        <a:rPr kumimoji="1" lang="ja-JP" altLang="en-US" sz="1200" b="1" dirty="0">
                          <a:solidFill>
                            <a:srgbClr val="FF0000"/>
                          </a:solidFill>
                          <a:latin typeface="メイリオ" panose="020B0604030504040204" pitchFamily="50" charset="-128"/>
                          <a:ea typeface="メイリオ" panose="020B0604030504040204" pitchFamily="50" charset="-128"/>
                        </a:rPr>
                        <a:t>（</a:t>
                      </a:r>
                      <a:r>
                        <a:rPr kumimoji="1" lang="en-US" altLang="ja-JP" sz="1200" b="1" dirty="0">
                          <a:solidFill>
                            <a:srgbClr val="FF0000"/>
                          </a:solidFill>
                          <a:latin typeface="メイリオ" panose="020B0604030504040204" pitchFamily="50" charset="-128"/>
                          <a:ea typeface="メイリオ" panose="020B0604030504040204" pitchFamily="50" charset="-128"/>
                        </a:rPr>
                        <a:t>44.0</a:t>
                      </a:r>
                      <a:r>
                        <a:rPr kumimoji="1" lang="ja-JP" altLang="en-US" sz="1200" b="1" dirty="0">
                          <a:solidFill>
                            <a:srgbClr val="FF0000"/>
                          </a:solidFill>
                          <a:latin typeface="メイリオ" panose="020B0604030504040204" pitchFamily="50" charset="-128"/>
                          <a:ea typeface="メイリオ" panose="020B0604030504040204" pitchFamily="50" charset="-128"/>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a:t>
                      </a:r>
                    </a:p>
                  </a:txBody>
                  <a:tcPr anchor="ctr"/>
                </a:tc>
                <a:extLst>
                  <a:ext uri="{0D108BD9-81ED-4DB2-BD59-A6C34878D82A}">
                    <a16:rowId xmlns:a16="http://schemas.microsoft.com/office/drawing/2014/main" val="623738426"/>
                  </a:ext>
                </a:extLst>
              </a:tr>
              <a:tr h="454169">
                <a:tc>
                  <a:txBody>
                    <a:bodyPr/>
                    <a:lstStyle/>
                    <a:p>
                      <a:pPr algn="l"/>
                      <a:r>
                        <a:rPr lang="ja-JP" altLang="en-US" sz="1200" kern="100" dirty="0">
                          <a:solidFill>
                            <a:schemeClr val="tx1"/>
                          </a:solidFill>
                          <a:effectLst/>
                          <a:latin typeface="メイリオ" panose="020B0604030504040204" pitchFamily="50" charset="-128"/>
                          <a:ea typeface="メイリオ" panose="020B0604030504040204" pitchFamily="50" charset="-128"/>
                        </a:rPr>
                        <a:t>③</a:t>
                      </a:r>
                      <a:r>
                        <a:rPr lang="en-US" altLang="ja-JP" sz="1200" kern="100" dirty="0">
                          <a:solidFill>
                            <a:schemeClr val="tx1"/>
                          </a:solidFill>
                          <a:effectLst/>
                          <a:latin typeface="メイリオ" panose="020B0604030504040204" pitchFamily="50" charset="-128"/>
                          <a:ea typeface="メイリオ" panose="020B0604030504040204" pitchFamily="50" charset="-128"/>
                        </a:rPr>
                        <a:t>【</a:t>
                      </a:r>
                      <a:r>
                        <a:rPr lang="ja-JP" altLang="en-US" sz="1200" kern="100" dirty="0">
                          <a:solidFill>
                            <a:schemeClr val="tx1"/>
                          </a:solidFill>
                          <a:effectLst/>
                          <a:latin typeface="メイリオ" panose="020B0604030504040204" pitchFamily="50" charset="-128"/>
                          <a:ea typeface="メイリオ" panose="020B0604030504040204" pitchFamily="50" charset="-128"/>
                        </a:rPr>
                        <a:t>国全国調査</a:t>
                      </a:r>
                      <a:r>
                        <a:rPr lang="en-US" altLang="ja-JP" sz="1200" kern="100" dirty="0">
                          <a:solidFill>
                            <a:schemeClr val="tx1"/>
                          </a:solidFill>
                          <a:effectLst/>
                          <a:latin typeface="メイリオ" panose="020B0604030504040204" pitchFamily="50" charset="-128"/>
                          <a:ea typeface="メイリオ" panose="020B0604030504040204" pitchFamily="50" charset="-128"/>
                        </a:rPr>
                        <a:t>】</a:t>
                      </a:r>
                      <a:r>
                        <a:rPr kumimoji="1" lang="ja-JP" altLang="ja-JP" sz="1200" kern="1200" dirty="0">
                          <a:solidFill>
                            <a:schemeClr val="tx1"/>
                          </a:solidFill>
                          <a:effectLst/>
                          <a:latin typeface="メイリオ" panose="020B0604030504040204" pitchFamily="50" charset="-128"/>
                          <a:ea typeface="メイリオ" panose="020B0604030504040204" pitchFamily="50" charset="-128"/>
                        </a:rPr>
                        <a:t>周産期医療に係る外国人患者受入れの現状に</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endParaRPr>
                    </a:p>
                    <a:p>
                      <a:pPr algn="l"/>
                      <a:r>
                        <a:rPr kumimoji="1" lang="ja-JP" altLang="en-US" sz="1200" kern="1200" dirty="0">
                          <a:solidFill>
                            <a:schemeClr val="tx1"/>
                          </a:solidFill>
                          <a:effectLst/>
                          <a:latin typeface="メイリオ" panose="020B0604030504040204" pitchFamily="50" charset="-128"/>
                          <a:ea typeface="メイリオ" panose="020B0604030504040204" pitchFamily="50" charset="-128"/>
                        </a:rPr>
                        <a:t>　　　　　　　</a:t>
                      </a:r>
                      <a:r>
                        <a:rPr kumimoji="1" lang="ja-JP" altLang="en-US" sz="1200" kern="1200" dirty="0" smtClean="0">
                          <a:solidFill>
                            <a:schemeClr val="tx1"/>
                          </a:solidFill>
                          <a:effectLst/>
                          <a:latin typeface="メイリオ" panose="020B0604030504040204" pitchFamily="50" charset="-128"/>
                          <a:ea typeface="メイリオ" panose="020B0604030504040204" pitchFamily="50" charset="-128"/>
                        </a:rPr>
                        <a:t>　</a:t>
                      </a:r>
                      <a:r>
                        <a:rPr kumimoji="1" lang="ja-JP" altLang="ja-JP" sz="1200" kern="1200" dirty="0" smtClean="0">
                          <a:solidFill>
                            <a:schemeClr val="tx1"/>
                          </a:solidFill>
                          <a:effectLst/>
                          <a:latin typeface="メイリオ" panose="020B0604030504040204" pitchFamily="50" charset="-128"/>
                          <a:ea typeface="メイリオ" panose="020B0604030504040204" pitchFamily="50" charset="-128"/>
                        </a:rPr>
                        <a:t>関する</a:t>
                      </a:r>
                      <a:r>
                        <a:rPr kumimoji="1" lang="ja-JP" altLang="ja-JP" sz="1200" kern="1200" dirty="0">
                          <a:solidFill>
                            <a:schemeClr val="tx1"/>
                          </a:solidFill>
                          <a:effectLst/>
                          <a:latin typeface="メイリオ" panose="020B0604030504040204" pitchFamily="50" charset="-128"/>
                          <a:ea typeface="メイリオ" panose="020B0604030504040204" pitchFamily="50" charset="-128"/>
                        </a:rPr>
                        <a:t>調査</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200" dirty="0">
                          <a:solidFill>
                            <a:schemeClr val="tx1"/>
                          </a:solidFill>
                          <a:latin typeface="メイリオ" panose="020B0604030504040204" pitchFamily="50" charset="-128"/>
                          <a:ea typeface="メイリオ" panose="020B0604030504040204" pitchFamily="50" charset="-128"/>
                        </a:rPr>
                        <a:t>23</a:t>
                      </a:r>
                      <a:r>
                        <a:rPr kumimoji="1" lang="ja-JP" altLang="en-US" sz="1200" dirty="0">
                          <a:solidFill>
                            <a:schemeClr val="tx1"/>
                          </a:solidFill>
                          <a:latin typeface="メイリオ" panose="020B0604030504040204" pitchFamily="50" charset="-128"/>
                          <a:ea typeface="メイリオ" panose="020B0604030504040204" pitchFamily="50" charset="-128"/>
                        </a:rPr>
                        <a:t>件</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en-US" altLang="ja-JP" sz="1200" dirty="0">
                          <a:solidFill>
                            <a:schemeClr val="tx1"/>
                          </a:solidFill>
                          <a:latin typeface="メイリオ" panose="020B0604030504040204" pitchFamily="50" charset="-128"/>
                          <a:ea typeface="メイリオ" panose="020B0604030504040204" pitchFamily="50" charset="-128"/>
                        </a:rPr>
                        <a:t>100</a:t>
                      </a:r>
                      <a:r>
                        <a:rPr kumimoji="1" lang="ja-JP" altLang="en-US" sz="1200" dirty="0">
                          <a:solidFill>
                            <a:schemeClr val="tx1"/>
                          </a:solidFill>
                          <a:latin typeface="メイリオ" panose="020B0604030504040204" pitchFamily="50" charset="-128"/>
                          <a:ea typeface="メイリオ" panose="020B0604030504040204" pitchFamily="50" charset="-128"/>
                        </a:rPr>
                        <a:t>％）</a:t>
                      </a:r>
                    </a:p>
                  </a:txBody>
                  <a:tcP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a:t>
                      </a:r>
                    </a:p>
                  </a:txBody>
                  <a:tcPr anchor="ctr"/>
                </a:tc>
                <a:extLst>
                  <a:ext uri="{0D108BD9-81ED-4DB2-BD59-A6C34878D82A}">
                    <a16:rowId xmlns:a16="http://schemas.microsoft.com/office/drawing/2014/main" val="2819487401"/>
                  </a:ext>
                </a:extLst>
              </a:tr>
              <a:tr h="454169">
                <a:tc>
                  <a:txBody>
                    <a:bodyPr/>
                    <a:lstStyle/>
                    <a:p>
                      <a:pPr algn="l"/>
                      <a:r>
                        <a:rPr kumimoji="1" lang="ja-JP" altLang="en-US" sz="1200" b="1" kern="1200" dirty="0">
                          <a:solidFill>
                            <a:srgbClr val="FF0000"/>
                          </a:solidFill>
                          <a:effectLst/>
                          <a:latin typeface="メイリオ" panose="020B0604030504040204" pitchFamily="50" charset="-128"/>
                          <a:ea typeface="メイリオ" panose="020B0604030504040204" pitchFamily="50" charset="-128"/>
                        </a:rPr>
                        <a:t>④</a:t>
                      </a:r>
                      <a:r>
                        <a:rPr kumimoji="1" lang="en-US" altLang="ja-JP" sz="1200" b="1" kern="1200" dirty="0">
                          <a:solidFill>
                            <a:srgbClr val="FF0000"/>
                          </a:solidFill>
                          <a:effectLst/>
                          <a:latin typeface="メイリオ" panose="020B0604030504040204" pitchFamily="50" charset="-128"/>
                          <a:ea typeface="メイリオ" panose="020B0604030504040204" pitchFamily="50" charset="-128"/>
                        </a:rPr>
                        <a:t>【</a:t>
                      </a:r>
                      <a:r>
                        <a:rPr kumimoji="1" lang="ja-JP" altLang="ja-JP" sz="1200" b="1" kern="1200" dirty="0">
                          <a:solidFill>
                            <a:srgbClr val="FF0000"/>
                          </a:solidFill>
                          <a:effectLst/>
                          <a:latin typeface="メイリオ" panose="020B0604030504040204" pitchFamily="50" charset="-128"/>
                          <a:ea typeface="メイリオ" panose="020B0604030504040204" pitchFamily="50" charset="-128"/>
                        </a:rPr>
                        <a:t>大阪府独自</a:t>
                      </a:r>
                      <a:r>
                        <a:rPr kumimoji="1" lang="ja-JP" altLang="en-US" sz="1200" b="1" kern="1200" dirty="0">
                          <a:solidFill>
                            <a:srgbClr val="FF0000"/>
                          </a:solidFill>
                          <a:effectLst/>
                          <a:latin typeface="メイリオ" panose="020B0604030504040204" pitchFamily="50" charset="-128"/>
                          <a:ea typeface="メイリオ" panose="020B0604030504040204" pitchFamily="50" charset="-128"/>
                        </a:rPr>
                        <a:t>調査</a:t>
                      </a:r>
                      <a:r>
                        <a:rPr kumimoji="1" lang="en-US" altLang="ja-JP" sz="1200" b="1" kern="1200" dirty="0">
                          <a:solidFill>
                            <a:srgbClr val="FF0000"/>
                          </a:solidFill>
                          <a:effectLst/>
                          <a:latin typeface="メイリオ" panose="020B0604030504040204" pitchFamily="50" charset="-128"/>
                          <a:ea typeface="メイリオ" panose="020B0604030504040204" pitchFamily="50" charset="-128"/>
                        </a:rPr>
                        <a:t>】</a:t>
                      </a:r>
                      <a:r>
                        <a:rPr kumimoji="1" lang="ja-JP" altLang="en-US" sz="1200" b="1" kern="1200" dirty="0">
                          <a:solidFill>
                            <a:srgbClr val="FF0000"/>
                          </a:solidFill>
                          <a:effectLst/>
                          <a:latin typeface="メイリオ" panose="020B0604030504040204" pitchFamily="50" charset="-128"/>
                          <a:ea typeface="メイリオ" panose="020B0604030504040204" pitchFamily="50" charset="-128"/>
                        </a:rPr>
                        <a:t>外国人受入れ実態</a:t>
                      </a:r>
                      <a:r>
                        <a:rPr kumimoji="1" lang="ja-JP" altLang="ja-JP" sz="1200" b="1" kern="1200" dirty="0">
                          <a:solidFill>
                            <a:srgbClr val="FF0000"/>
                          </a:solidFill>
                          <a:effectLst/>
                          <a:latin typeface="メイリオ" panose="020B0604030504040204" pitchFamily="50" charset="-128"/>
                          <a:ea typeface="メイリオ" panose="020B0604030504040204" pitchFamily="50" charset="-128"/>
                        </a:rPr>
                        <a:t>調査</a:t>
                      </a:r>
                      <a:r>
                        <a:rPr kumimoji="1" lang="ja-JP" altLang="en-US" sz="1200" b="1" kern="1200" dirty="0">
                          <a:solidFill>
                            <a:srgbClr val="FF0000"/>
                          </a:solidFill>
                          <a:effectLst/>
                          <a:latin typeface="メイリオ" panose="020B0604030504040204" pitchFamily="50" charset="-128"/>
                          <a:ea typeface="メイリオ" panose="020B0604030504040204" pitchFamily="50" charset="-128"/>
                        </a:rPr>
                        <a:t>（年間</a:t>
                      </a:r>
                      <a:r>
                        <a:rPr kumimoji="1" lang="ja-JP" altLang="en-US" sz="1200" b="1" kern="1200" dirty="0" smtClean="0">
                          <a:solidFill>
                            <a:srgbClr val="FF0000"/>
                          </a:solidFill>
                          <a:effectLst/>
                          <a:latin typeface="メイリオ" panose="020B0604030504040204" pitchFamily="50" charset="-128"/>
                          <a:ea typeface="メイリオ" panose="020B0604030504040204" pitchFamily="50" charset="-128"/>
                        </a:rPr>
                        <a:t>受入れ実績</a:t>
                      </a:r>
                      <a:r>
                        <a:rPr kumimoji="1" lang="ja-JP" altLang="en-US" sz="1200" b="1" kern="1200" dirty="0">
                          <a:solidFill>
                            <a:srgbClr val="FF0000"/>
                          </a:solidFill>
                          <a:effectLst/>
                          <a:latin typeface="メイリオ" panose="020B0604030504040204" pitchFamily="50" charset="-128"/>
                          <a:ea typeface="メイリオ" panose="020B0604030504040204" pitchFamily="50" charset="-128"/>
                        </a:rPr>
                        <a:t>等）</a:t>
                      </a:r>
                      <a:endParaRPr kumimoji="1" lang="ja-JP" altLang="en-US" sz="1200" b="1" dirty="0">
                        <a:solidFill>
                          <a:srgbClr val="FF0000"/>
                        </a:solidFill>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200" b="1" dirty="0">
                          <a:solidFill>
                            <a:srgbClr val="FF0000"/>
                          </a:solidFill>
                          <a:latin typeface="メイリオ" panose="020B0604030504040204" pitchFamily="50" charset="-128"/>
                          <a:ea typeface="メイリオ" panose="020B0604030504040204" pitchFamily="50" charset="-128"/>
                        </a:rPr>
                        <a:t>365</a:t>
                      </a:r>
                      <a:r>
                        <a:rPr kumimoji="1" lang="ja-JP" altLang="en-US" sz="1200" b="1" dirty="0">
                          <a:solidFill>
                            <a:srgbClr val="FF0000"/>
                          </a:solidFill>
                          <a:latin typeface="メイリオ" panose="020B0604030504040204" pitchFamily="50" charset="-128"/>
                          <a:ea typeface="メイリオ" panose="020B0604030504040204" pitchFamily="50" charset="-128"/>
                        </a:rPr>
                        <a:t>件（</a:t>
                      </a:r>
                      <a:r>
                        <a:rPr kumimoji="1" lang="en-US" altLang="ja-JP" sz="1200" b="1" dirty="0">
                          <a:solidFill>
                            <a:srgbClr val="FF0000"/>
                          </a:solidFill>
                          <a:latin typeface="メイリオ" panose="020B0604030504040204" pitchFamily="50" charset="-128"/>
                          <a:ea typeface="メイリオ" panose="020B0604030504040204" pitchFamily="50" charset="-128"/>
                        </a:rPr>
                        <a:t>70.3</a:t>
                      </a:r>
                      <a:r>
                        <a:rPr kumimoji="1" lang="ja-JP" altLang="en-US" sz="1200" b="1" dirty="0">
                          <a:solidFill>
                            <a:srgbClr val="FF0000"/>
                          </a:solidFill>
                          <a:latin typeface="メイリオ" panose="020B0604030504040204" pitchFamily="50" charset="-128"/>
                          <a:ea typeface="メイリオ" panose="020B0604030504040204" pitchFamily="50" charset="-128"/>
                        </a:rPr>
                        <a:t>％）</a:t>
                      </a:r>
                    </a:p>
                  </a:txBody>
                  <a:tcPr/>
                </a:tc>
                <a:tc>
                  <a:txBody>
                    <a:bodyPr/>
                    <a:lstStyle/>
                    <a:p>
                      <a:pPr algn="ctr"/>
                      <a:r>
                        <a:rPr kumimoji="1" lang="en-US" altLang="ja-JP" sz="1200" b="1" dirty="0">
                          <a:solidFill>
                            <a:srgbClr val="FF0000"/>
                          </a:solidFill>
                          <a:latin typeface="メイリオ" panose="020B0604030504040204" pitchFamily="50" charset="-128"/>
                          <a:ea typeface="メイリオ" panose="020B0604030504040204" pitchFamily="50" charset="-128"/>
                        </a:rPr>
                        <a:t>50</a:t>
                      </a:r>
                      <a:r>
                        <a:rPr kumimoji="1" lang="ja-JP" altLang="en-US" sz="1200" b="1" dirty="0">
                          <a:solidFill>
                            <a:srgbClr val="FF0000"/>
                          </a:solidFill>
                          <a:latin typeface="メイリオ" panose="020B0604030504040204" pitchFamily="50" charset="-128"/>
                          <a:ea typeface="メイリオ" panose="020B0604030504040204" pitchFamily="50" charset="-128"/>
                        </a:rPr>
                        <a:t>件</a:t>
                      </a:r>
                      <a:endParaRPr kumimoji="1" lang="en-US" altLang="ja-JP" sz="1200" b="1" dirty="0">
                        <a:solidFill>
                          <a:srgbClr val="FF0000"/>
                        </a:solidFill>
                        <a:latin typeface="メイリオ" panose="020B0604030504040204" pitchFamily="50" charset="-128"/>
                        <a:ea typeface="メイリオ" panose="020B0604030504040204" pitchFamily="50" charset="-128"/>
                      </a:endParaRPr>
                    </a:p>
                    <a:p>
                      <a:pPr algn="ctr"/>
                      <a:r>
                        <a:rPr kumimoji="1" lang="ja-JP" altLang="en-US" sz="1200" b="1" dirty="0">
                          <a:solidFill>
                            <a:srgbClr val="FF0000"/>
                          </a:solidFill>
                          <a:latin typeface="メイリオ" panose="020B0604030504040204" pitchFamily="50" charset="-128"/>
                          <a:ea typeface="メイリオ" panose="020B0604030504040204" pitchFamily="50" charset="-128"/>
                        </a:rPr>
                        <a:t>（</a:t>
                      </a:r>
                      <a:r>
                        <a:rPr kumimoji="1" lang="en-US" altLang="ja-JP" sz="1200" b="1" dirty="0">
                          <a:solidFill>
                            <a:srgbClr val="FF0000"/>
                          </a:solidFill>
                          <a:latin typeface="メイリオ" panose="020B0604030504040204" pitchFamily="50" charset="-128"/>
                          <a:ea typeface="メイリオ" panose="020B0604030504040204" pitchFamily="50" charset="-128"/>
                        </a:rPr>
                        <a:t>50</a:t>
                      </a:r>
                      <a:r>
                        <a:rPr kumimoji="1" lang="ja-JP" altLang="en-US" sz="1200" b="1" dirty="0">
                          <a:solidFill>
                            <a:srgbClr val="FF0000"/>
                          </a:solidFill>
                          <a:latin typeface="メイリオ" panose="020B0604030504040204" pitchFamily="50" charset="-128"/>
                          <a:ea typeface="メイリオ" panose="020B0604030504040204" pitchFamily="50" charset="-128"/>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a:t>
                      </a:r>
                    </a:p>
                  </a:txBody>
                  <a:tcPr anchor="ctr"/>
                </a:tc>
                <a:extLst>
                  <a:ext uri="{0D108BD9-81ED-4DB2-BD59-A6C34878D82A}">
                    <a16:rowId xmlns:a16="http://schemas.microsoft.com/office/drawing/2014/main" val="1528680257"/>
                  </a:ext>
                </a:extLst>
              </a:tr>
              <a:tr h="454169">
                <a:tc>
                  <a:txBody>
                    <a:bodyPr/>
                    <a:lstStyle/>
                    <a:p>
                      <a:pPr algn="l"/>
                      <a:r>
                        <a:rPr kumimoji="1" lang="ja-JP" altLang="en-US" sz="1200" b="1" kern="1200" dirty="0">
                          <a:solidFill>
                            <a:srgbClr val="FF0000"/>
                          </a:solidFill>
                          <a:effectLst/>
                          <a:latin typeface="メイリオ" panose="020B0604030504040204" pitchFamily="50" charset="-128"/>
                          <a:ea typeface="メイリオ" panose="020B0604030504040204" pitchFamily="50" charset="-128"/>
                        </a:rPr>
                        <a:t>⓹</a:t>
                      </a:r>
                      <a:r>
                        <a:rPr kumimoji="1" lang="en-US" altLang="ja-JP" sz="1200" b="1" kern="1200" dirty="0">
                          <a:solidFill>
                            <a:srgbClr val="FF0000"/>
                          </a:solidFill>
                          <a:effectLst/>
                          <a:latin typeface="メイリオ" panose="020B0604030504040204" pitchFamily="50" charset="-128"/>
                          <a:ea typeface="メイリオ" panose="020B0604030504040204" pitchFamily="50" charset="-128"/>
                        </a:rPr>
                        <a:t>【</a:t>
                      </a:r>
                      <a:r>
                        <a:rPr kumimoji="1" lang="ja-JP" altLang="ja-JP" sz="1200" b="1" kern="1200" dirty="0">
                          <a:solidFill>
                            <a:srgbClr val="FF0000"/>
                          </a:solidFill>
                          <a:effectLst/>
                          <a:latin typeface="メイリオ" panose="020B0604030504040204" pitchFamily="50" charset="-128"/>
                          <a:ea typeface="メイリオ" panose="020B0604030504040204" pitchFamily="50" charset="-128"/>
                        </a:rPr>
                        <a:t>大阪府独自</a:t>
                      </a:r>
                      <a:r>
                        <a:rPr kumimoji="1" lang="ja-JP" altLang="en-US" sz="1200" b="1" kern="1200" dirty="0">
                          <a:solidFill>
                            <a:srgbClr val="FF0000"/>
                          </a:solidFill>
                          <a:effectLst/>
                          <a:latin typeface="メイリオ" panose="020B0604030504040204" pitchFamily="50" charset="-128"/>
                          <a:ea typeface="メイリオ" panose="020B0604030504040204" pitchFamily="50" charset="-128"/>
                        </a:rPr>
                        <a:t>調査</a:t>
                      </a:r>
                      <a:r>
                        <a:rPr kumimoji="1" lang="en-US" altLang="ja-JP" sz="1200" b="1" kern="1200" dirty="0">
                          <a:solidFill>
                            <a:srgbClr val="FF0000"/>
                          </a:solidFill>
                          <a:effectLst/>
                          <a:latin typeface="メイリオ" panose="020B0604030504040204" pitchFamily="50" charset="-128"/>
                          <a:ea typeface="メイリオ" panose="020B0604030504040204" pitchFamily="50" charset="-128"/>
                        </a:rPr>
                        <a:t>】</a:t>
                      </a:r>
                      <a:r>
                        <a:rPr kumimoji="1" lang="ja-JP" altLang="ja-JP" sz="1200" b="1" kern="1200" dirty="0">
                          <a:solidFill>
                            <a:srgbClr val="FF0000"/>
                          </a:solidFill>
                          <a:effectLst/>
                          <a:latin typeface="メイリオ" panose="020B0604030504040204" pitchFamily="50" charset="-128"/>
                          <a:ea typeface="メイリオ" panose="020B0604030504040204" pitchFamily="50" charset="-128"/>
                        </a:rPr>
                        <a:t>宿泊施設の外国人患者に関する対応状況</a:t>
                      </a:r>
                      <a:endParaRPr kumimoji="1" lang="en-US" altLang="ja-JP" sz="1200" b="1" kern="1200" dirty="0">
                        <a:solidFill>
                          <a:srgbClr val="FF0000"/>
                        </a:solidFill>
                        <a:effectLst/>
                        <a:latin typeface="メイリオ" panose="020B0604030504040204" pitchFamily="50" charset="-128"/>
                        <a:ea typeface="メイリオ" panose="020B0604030504040204" pitchFamily="50" charset="-128"/>
                      </a:endParaRPr>
                    </a:p>
                    <a:p>
                      <a:pPr algn="l"/>
                      <a:r>
                        <a:rPr kumimoji="1" lang="ja-JP" altLang="en-US" sz="1200" b="1" kern="1200" dirty="0">
                          <a:solidFill>
                            <a:srgbClr val="FF0000"/>
                          </a:solidFill>
                          <a:effectLst/>
                          <a:latin typeface="メイリオ" panose="020B0604030504040204" pitchFamily="50" charset="-128"/>
                          <a:ea typeface="メイリオ" panose="020B0604030504040204" pitchFamily="50" charset="-128"/>
                        </a:rPr>
                        <a:t>　　　　　　　　　</a:t>
                      </a:r>
                      <a:r>
                        <a:rPr kumimoji="1" lang="ja-JP" altLang="en-US" sz="1200" b="1" kern="1200" dirty="0" smtClean="0">
                          <a:solidFill>
                            <a:srgbClr val="FF0000"/>
                          </a:solidFill>
                          <a:effectLst/>
                          <a:latin typeface="メイリオ" panose="020B0604030504040204" pitchFamily="50" charset="-128"/>
                          <a:ea typeface="メイリオ" panose="020B0604030504040204" pitchFamily="50" charset="-128"/>
                        </a:rPr>
                        <a:t>　</a:t>
                      </a:r>
                      <a:r>
                        <a:rPr kumimoji="1" lang="ja-JP" altLang="ja-JP" sz="1200" b="1" kern="1200" dirty="0" smtClean="0">
                          <a:solidFill>
                            <a:srgbClr val="FF0000"/>
                          </a:solidFill>
                          <a:effectLst/>
                          <a:latin typeface="メイリオ" panose="020B0604030504040204" pitchFamily="50" charset="-128"/>
                          <a:ea typeface="メイリオ" panose="020B0604030504040204" pitchFamily="50" charset="-128"/>
                        </a:rPr>
                        <a:t>等</a:t>
                      </a:r>
                      <a:r>
                        <a:rPr kumimoji="1" lang="ja-JP" altLang="ja-JP" sz="1200" b="1" kern="1200" dirty="0">
                          <a:solidFill>
                            <a:srgbClr val="FF0000"/>
                          </a:solidFill>
                          <a:effectLst/>
                          <a:latin typeface="メイリオ" panose="020B0604030504040204" pitchFamily="50" charset="-128"/>
                          <a:ea typeface="メイリオ" panose="020B0604030504040204" pitchFamily="50" charset="-128"/>
                        </a:rPr>
                        <a:t>の調査</a:t>
                      </a:r>
                      <a:endParaRPr kumimoji="1" lang="ja-JP" altLang="en-US" sz="1200" b="1" dirty="0">
                        <a:solidFill>
                          <a:srgbClr val="FF0000"/>
                        </a:solidFill>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b="1" dirty="0">
                          <a:solidFill>
                            <a:srgbClr val="FF0000"/>
                          </a:solidFill>
                          <a:latin typeface="メイリオ" panose="020B0604030504040204" pitchFamily="50" charset="-128"/>
                          <a:ea typeface="メイリオ" panose="020B0604030504040204" pitchFamily="50" charset="-128"/>
                        </a:rPr>
                        <a:t>－</a:t>
                      </a:r>
                    </a:p>
                  </a:txBody>
                  <a:tcPr anchor="ctr"/>
                </a:tc>
                <a:tc>
                  <a:txBody>
                    <a:bodyPr/>
                    <a:lstStyle/>
                    <a:p>
                      <a:pPr algn="ctr"/>
                      <a:r>
                        <a:rPr kumimoji="1" lang="ja-JP" altLang="en-US" sz="1200" b="1" dirty="0">
                          <a:solidFill>
                            <a:srgbClr val="FF0000"/>
                          </a:solidFill>
                          <a:latin typeface="メイリオ" panose="020B0604030504040204" pitchFamily="50" charset="-128"/>
                          <a:ea typeface="メイリオ" panose="020B0604030504040204" pitchFamily="50" charset="-128"/>
                        </a:rPr>
                        <a:t>－</a:t>
                      </a:r>
                    </a:p>
                  </a:txBody>
                  <a:tcPr anchor="ctr"/>
                </a:tc>
                <a:tc>
                  <a:txBody>
                    <a:bodyPr/>
                    <a:lstStyle/>
                    <a:p>
                      <a:pPr algn="ctr"/>
                      <a:r>
                        <a:rPr kumimoji="1" lang="en-US" altLang="ja-JP" sz="1200" b="1" dirty="0">
                          <a:solidFill>
                            <a:srgbClr val="FF0000"/>
                          </a:solidFill>
                          <a:latin typeface="メイリオ" panose="020B0604030504040204" pitchFamily="50" charset="-128"/>
                          <a:ea typeface="メイリオ" panose="020B0604030504040204" pitchFamily="50" charset="-128"/>
                        </a:rPr>
                        <a:t>229</a:t>
                      </a:r>
                      <a:r>
                        <a:rPr kumimoji="1" lang="ja-JP" altLang="en-US" sz="1200" b="1" dirty="0">
                          <a:solidFill>
                            <a:srgbClr val="FF0000"/>
                          </a:solidFill>
                          <a:latin typeface="メイリオ" panose="020B0604030504040204" pitchFamily="50" charset="-128"/>
                          <a:ea typeface="メイリオ" panose="020B0604030504040204" pitchFamily="50" charset="-128"/>
                        </a:rPr>
                        <a:t>件</a:t>
                      </a:r>
                      <a:endParaRPr kumimoji="1" lang="en-US" altLang="ja-JP" sz="1200" b="1" dirty="0">
                        <a:solidFill>
                          <a:srgbClr val="FF0000"/>
                        </a:solidFill>
                        <a:latin typeface="メイリオ" panose="020B0604030504040204" pitchFamily="50" charset="-128"/>
                        <a:ea typeface="メイリオ" panose="020B0604030504040204" pitchFamily="50" charset="-128"/>
                      </a:endParaRPr>
                    </a:p>
                    <a:p>
                      <a:pPr algn="ctr"/>
                      <a:r>
                        <a:rPr kumimoji="1" lang="ja-JP" altLang="en-US" sz="1200" b="1" dirty="0">
                          <a:solidFill>
                            <a:srgbClr val="FF0000"/>
                          </a:solidFill>
                          <a:latin typeface="メイリオ" panose="020B0604030504040204" pitchFamily="50" charset="-128"/>
                          <a:ea typeface="メイリオ" panose="020B0604030504040204" pitchFamily="50" charset="-128"/>
                        </a:rPr>
                        <a:t>（</a:t>
                      </a:r>
                      <a:r>
                        <a:rPr kumimoji="1" lang="en-US" altLang="ja-JP" sz="1200" b="1" dirty="0">
                          <a:solidFill>
                            <a:srgbClr val="FF0000"/>
                          </a:solidFill>
                          <a:latin typeface="メイリオ" panose="020B0604030504040204" pitchFamily="50" charset="-128"/>
                          <a:ea typeface="メイリオ" panose="020B0604030504040204" pitchFamily="50" charset="-128"/>
                        </a:rPr>
                        <a:t>38.8</a:t>
                      </a:r>
                      <a:r>
                        <a:rPr kumimoji="1" lang="ja-JP" altLang="en-US" sz="1200" b="1" dirty="0">
                          <a:solidFill>
                            <a:srgbClr val="FF0000"/>
                          </a:solidFill>
                          <a:latin typeface="メイリオ" panose="020B0604030504040204" pitchFamily="50" charset="-128"/>
                          <a:ea typeface="メイリオ" panose="020B0604030504040204" pitchFamily="50" charset="-128"/>
                        </a:rPr>
                        <a:t>％）</a:t>
                      </a:r>
                    </a:p>
                  </a:txBody>
                  <a:tcPr/>
                </a:tc>
                <a:extLst>
                  <a:ext uri="{0D108BD9-81ED-4DB2-BD59-A6C34878D82A}">
                    <a16:rowId xmlns:a16="http://schemas.microsoft.com/office/drawing/2014/main" val="595953656"/>
                  </a:ext>
                </a:extLst>
              </a:tr>
            </a:tbl>
          </a:graphicData>
        </a:graphic>
      </p:graphicFrame>
      <p:sp>
        <p:nvSpPr>
          <p:cNvPr id="8" name="正方形/長方形 7">
            <a:extLst>
              <a:ext uri="{FF2B5EF4-FFF2-40B4-BE49-F238E27FC236}">
                <a16:creationId xmlns:a16="http://schemas.microsoft.com/office/drawing/2014/main" id="{C96B0558-1001-4CE9-9DCA-D850D0518090}"/>
              </a:ext>
            </a:extLst>
          </p:cNvPr>
          <p:cNvSpPr/>
          <p:nvPr/>
        </p:nvSpPr>
        <p:spPr>
          <a:xfrm>
            <a:off x="6676586" y="1350546"/>
            <a:ext cx="2505076" cy="441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メイリオ" panose="020B0604030504040204" pitchFamily="50" charset="-128"/>
                <a:ea typeface="メイリオ" panose="020B0604030504040204" pitchFamily="50" charset="-128"/>
              </a:rPr>
              <a:t>（上段：回収件数　下段：回収率）</a:t>
            </a:r>
            <a:endParaRPr kumimoji="1" lang="ja-JP" altLang="en-US" sz="800"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9497D0EE-6B6D-4253-95F2-2A377C4A7A23}"/>
              </a:ext>
            </a:extLst>
          </p:cNvPr>
          <p:cNvSpPr/>
          <p:nvPr/>
        </p:nvSpPr>
        <p:spPr>
          <a:xfrm>
            <a:off x="55084" y="4429503"/>
            <a:ext cx="9100505" cy="29432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400" b="1" dirty="0">
                <a:solidFill>
                  <a:schemeClr val="tx1"/>
                </a:solidFill>
                <a:latin typeface="HGSｺﾞｼｯｸE" panose="020B0900000000000000" pitchFamily="50" charset="-128"/>
                <a:ea typeface="HGSｺﾞｼｯｸE" panose="020B0900000000000000" pitchFamily="50" charset="-128"/>
                <a:cs typeface="Meiryo UI" pitchFamily="50" charset="-128"/>
              </a:rPr>
              <a:t>（２）</a:t>
            </a:r>
            <a:r>
              <a:rPr lang="en-US" altLang="ja-JP" sz="2400" b="1" dirty="0">
                <a:solidFill>
                  <a:srgbClr val="FF0000"/>
                </a:solidFill>
                <a:latin typeface="HGSｺﾞｼｯｸE" panose="020B0900000000000000" pitchFamily="50" charset="-128"/>
                <a:ea typeface="HGSｺﾞｼｯｸE" panose="020B0900000000000000" pitchFamily="50" charset="-128"/>
              </a:rPr>
              <a:t>【</a:t>
            </a:r>
            <a:r>
              <a:rPr lang="ja-JP" altLang="ja-JP" sz="2400" b="1" dirty="0">
                <a:solidFill>
                  <a:srgbClr val="FF0000"/>
                </a:solidFill>
                <a:latin typeface="HGSｺﾞｼｯｸE" panose="020B0900000000000000" pitchFamily="50" charset="-128"/>
                <a:ea typeface="HGSｺﾞｼｯｸE" panose="020B0900000000000000" pitchFamily="50" charset="-128"/>
              </a:rPr>
              <a:t>大阪府独自</a:t>
            </a:r>
            <a:r>
              <a:rPr lang="ja-JP" altLang="en-US" sz="2400" b="1" dirty="0">
                <a:solidFill>
                  <a:srgbClr val="FF0000"/>
                </a:solidFill>
                <a:latin typeface="HGSｺﾞｼｯｸE" panose="020B0900000000000000" pitchFamily="50" charset="-128"/>
                <a:ea typeface="HGSｺﾞｼｯｸE" panose="020B0900000000000000" pitchFamily="50" charset="-128"/>
              </a:rPr>
              <a:t>調査</a:t>
            </a:r>
            <a:r>
              <a:rPr lang="en-US" altLang="ja-JP" sz="2400" b="1" dirty="0">
                <a:solidFill>
                  <a:srgbClr val="FF0000"/>
                </a:solidFill>
                <a:latin typeface="HGSｺﾞｼｯｸE" panose="020B0900000000000000" pitchFamily="50" charset="-128"/>
                <a:ea typeface="HGSｺﾞｼｯｸE" panose="020B0900000000000000" pitchFamily="50" charset="-128"/>
              </a:rPr>
              <a:t>】</a:t>
            </a:r>
            <a:r>
              <a:rPr lang="ja-JP" altLang="en-US" sz="2400" b="1" dirty="0">
                <a:solidFill>
                  <a:schemeClr val="tx1"/>
                </a:solidFill>
                <a:latin typeface="HGSｺﾞｼｯｸE" panose="020B0900000000000000" pitchFamily="50" charset="-128"/>
                <a:ea typeface="HGSｺﾞｼｯｸE" panose="020B0900000000000000" pitchFamily="50" charset="-128"/>
                <a:cs typeface="Meiryo UI" pitchFamily="50" charset="-128"/>
              </a:rPr>
              <a:t>ヒアリング調査</a:t>
            </a:r>
            <a:endParaRPr lang="en-US" altLang="ja-JP" sz="2400" b="1" dirty="0">
              <a:solidFill>
                <a:schemeClr val="tx1"/>
              </a:solidFill>
              <a:latin typeface="HGSｺﾞｼｯｸE" panose="020B0900000000000000" pitchFamily="50" charset="-128"/>
              <a:ea typeface="HGSｺﾞｼｯｸE" panose="020B0900000000000000" pitchFamily="50" charset="-128"/>
              <a:cs typeface="Meiryo UI" pitchFamily="50" charset="-128"/>
            </a:endParaRPr>
          </a:p>
          <a:p>
            <a:r>
              <a:rPr lang="ja-JP" altLang="en-US" sz="1600" dirty="0">
                <a:solidFill>
                  <a:schemeClr val="tx1"/>
                </a:solidFill>
                <a:latin typeface="HGSｺﾞｼｯｸE" panose="020B0900000000000000" pitchFamily="50" charset="-128"/>
                <a:ea typeface="HGSｺﾞｼｯｸE" panose="020B0900000000000000" pitchFamily="50" charset="-128"/>
              </a:rPr>
              <a:t>　　大阪府内の病院５施設、診療所２施設、宿泊施設２施設、旅行会社２施設の合計</a:t>
            </a:r>
            <a:r>
              <a:rPr lang="en-US" altLang="ja-JP" sz="1600" u="sng" dirty="0">
                <a:solidFill>
                  <a:schemeClr val="tx1"/>
                </a:solidFill>
                <a:latin typeface="HGSｺﾞｼｯｸE" panose="020B0900000000000000" pitchFamily="50" charset="-128"/>
                <a:ea typeface="HGSｺﾞｼｯｸE" panose="020B0900000000000000" pitchFamily="50" charset="-128"/>
              </a:rPr>
              <a:t>11</a:t>
            </a:r>
            <a:r>
              <a:rPr lang="ja-JP" altLang="en-US" sz="1600" u="sng" dirty="0">
                <a:solidFill>
                  <a:schemeClr val="tx1"/>
                </a:solidFill>
                <a:latin typeface="HGSｺﾞｼｯｸE" panose="020B0900000000000000" pitchFamily="50" charset="-128"/>
                <a:ea typeface="HGSｺﾞｼｯｸE" panose="020B0900000000000000" pitchFamily="50" charset="-128"/>
              </a:rPr>
              <a:t>施設</a:t>
            </a:r>
            <a:r>
              <a:rPr lang="ja-JP" altLang="en-US" sz="1600" dirty="0">
                <a:solidFill>
                  <a:schemeClr val="tx1"/>
                </a:solidFill>
                <a:latin typeface="HGSｺﾞｼｯｸE" panose="020B0900000000000000" pitchFamily="50" charset="-128"/>
                <a:ea typeface="HGSｺﾞｼｯｸE" panose="020B0900000000000000" pitchFamily="50" charset="-128"/>
              </a:rPr>
              <a:t>に対</a:t>
            </a:r>
            <a:endParaRPr lang="en-US" altLang="ja-JP" sz="1600" dirty="0">
              <a:solidFill>
                <a:schemeClr val="tx1"/>
              </a:solidFill>
              <a:latin typeface="HGSｺﾞｼｯｸE" panose="020B0900000000000000" pitchFamily="50" charset="-128"/>
              <a:ea typeface="HGSｺﾞｼｯｸE" panose="020B0900000000000000" pitchFamily="50" charset="-128"/>
            </a:endParaRPr>
          </a:p>
          <a:p>
            <a:r>
              <a:rPr lang="ja-JP" altLang="en-US" sz="1600" dirty="0">
                <a:solidFill>
                  <a:schemeClr val="tx1"/>
                </a:solidFill>
                <a:latin typeface="HGSｺﾞｼｯｸE" panose="020B0900000000000000" pitchFamily="50" charset="-128"/>
                <a:ea typeface="HGSｺﾞｼｯｸE" panose="020B0900000000000000" pitchFamily="50" charset="-128"/>
              </a:rPr>
              <a:t>　　して</a:t>
            </a:r>
            <a:r>
              <a:rPr lang="ja-JP" altLang="en-US" sz="1600" dirty="0" smtClean="0">
                <a:solidFill>
                  <a:schemeClr val="tx1"/>
                </a:solidFill>
                <a:latin typeface="HGSｺﾞｼｯｸE" panose="020B0900000000000000" pitchFamily="50" charset="-128"/>
                <a:ea typeface="HGSｺﾞｼｯｸE" panose="020B0900000000000000" pitchFamily="50" charset="-128"/>
              </a:rPr>
              <a:t>ヒアリング調査を</a:t>
            </a:r>
            <a:r>
              <a:rPr lang="ja-JP" altLang="en-US" sz="1600" dirty="0">
                <a:solidFill>
                  <a:schemeClr val="tx1"/>
                </a:solidFill>
                <a:latin typeface="HGSｺﾞｼｯｸE" panose="020B0900000000000000" pitchFamily="50" charset="-128"/>
                <a:ea typeface="HGSｺﾞｼｯｸE" panose="020B0900000000000000" pitchFamily="50" charset="-128"/>
              </a:rPr>
              <a:t>実施</a:t>
            </a:r>
            <a:endParaRPr lang="en-US" altLang="ja-JP" sz="2000" dirty="0">
              <a:solidFill>
                <a:schemeClr val="tx1"/>
              </a:solidFill>
              <a:latin typeface="HGSｺﾞｼｯｸE" panose="020B0900000000000000" pitchFamily="50" charset="-128"/>
              <a:ea typeface="HGSｺﾞｼｯｸE" panose="020B0900000000000000" pitchFamily="50" charset="-128"/>
            </a:endParaRPr>
          </a:p>
          <a:p>
            <a:r>
              <a:rPr lang="ja-JP" altLang="en-US" sz="2400" b="1" dirty="0">
                <a:solidFill>
                  <a:schemeClr val="tx1"/>
                </a:solidFill>
                <a:latin typeface="HGSｺﾞｼｯｸE" panose="020B0900000000000000" pitchFamily="50" charset="-128"/>
                <a:ea typeface="HGSｺﾞｼｯｸE" panose="020B0900000000000000" pitchFamily="50" charset="-128"/>
                <a:cs typeface="Meiryo UI" pitchFamily="50" charset="-128"/>
              </a:rPr>
              <a:t>（３）</a:t>
            </a:r>
            <a:r>
              <a:rPr lang="en-US" altLang="ja-JP" sz="2400" b="1" dirty="0">
                <a:solidFill>
                  <a:srgbClr val="FF0000"/>
                </a:solidFill>
                <a:latin typeface="HGSｺﾞｼｯｸE" panose="020B0900000000000000" pitchFamily="50" charset="-128"/>
                <a:ea typeface="HGSｺﾞｼｯｸE" panose="020B0900000000000000" pitchFamily="50" charset="-128"/>
              </a:rPr>
              <a:t>【</a:t>
            </a:r>
            <a:r>
              <a:rPr lang="ja-JP" altLang="ja-JP" sz="2400" b="1" dirty="0">
                <a:solidFill>
                  <a:srgbClr val="FF0000"/>
                </a:solidFill>
                <a:latin typeface="HGSｺﾞｼｯｸE" panose="020B0900000000000000" pitchFamily="50" charset="-128"/>
                <a:ea typeface="HGSｺﾞｼｯｸE" panose="020B0900000000000000" pitchFamily="50" charset="-128"/>
              </a:rPr>
              <a:t>大阪府独自</a:t>
            </a:r>
            <a:r>
              <a:rPr lang="ja-JP" altLang="en-US" sz="2400" b="1" dirty="0">
                <a:solidFill>
                  <a:srgbClr val="FF0000"/>
                </a:solidFill>
                <a:latin typeface="HGSｺﾞｼｯｸE" panose="020B0900000000000000" pitchFamily="50" charset="-128"/>
                <a:ea typeface="HGSｺﾞｼｯｸE" panose="020B0900000000000000" pitchFamily="50" charset="-128"/>
              </a:rPr>
              <a:t>調査</a:t>
            </a:r>
            <a:r>
              <a:rPr lang="en-US" altLang="ja-JP" sz="2400" b="1" dirty="0">
                <a:solidFill>
                  <a:srgbClr val="FF0000"/>
                </a:solidFill>
                <a:latin typeface="HGSｺﾞｼｯｸE" panose="020B0900000000000000" pitchFamily="50" charset="-128"/>
                <a:ea typeface="HGSｺﾞｼｯｸE" panose="020B0900000000000000" pitchFamily="50" charset="-128"/>
              </a:rPr>
              <a:t>】</a:t>
            </a:r>
            <a:r>
              <a:rPr lang="ja-JP" altLang="en-US" sz="2400" b="1" dirty="0">
                <a:solidFill>
                  <a:schemeClr val="tx1"/>
                </a:solidFill>
                <a:latin typeface="HGSｺﾞｼｯｸE" panose="020B0900000000000000" pitchFamily="50" charset="-128"/>
                <a:ea typeface="HGSｺﾞｼｯｸE" panose="020B0900000000000000" pitchFamily="50" charset="-128"/>
                <a:cs typeface="Meiryo UI" pitchFamily="50" charset="-128"/>
              </a:rPr>
              <a:t>多言語医療ツール市場サービス調査</a:t>
            </a:r>
            <a:endParaRPr lang="en-US" altLang="ja-JP" sz="2400" b="1" dirty="0">
              <a:solidFill>
                <a:schemeClr val="tx1"/>
              </a:solidFill>
              <a:latin typeface="HGSｺﾞｼｯｸE" panose="020B0900000000000000" pitchFamily="50" charset="-128"/>
              <a:ea typeface="HGSｺﾞｼｯｸE" panose="020B0900000000000000" pitchFamily="50" charset="-128"/>
              <a:cs typeface="Meiryo UI" pitchFamily="50" charset="-128"/>
            </a:endParaRPr>
          </a:p>
          <a:p>
            <a:r>
              <a:rPr lang="ja-JP" altLang="en-US" sz="2400" b="1" dirty="0">
                <a:solidFill>
                  <a:schemeClr val="tx1"/>
                </a:solidFill>
                <a:latin typeface="HGSｺﾞｼｯｸE" panose="020B0900000000000000" pitchFamily="50" charset="-128"/>
                <a:ea typeface="HGSｺﾞｼｯｸE" panose="020B0900000000000000" pitchFamily="50" charset="-128"/>
                <a:cs typeface="Meiryo UI" pitchFamily="50" charset="-128"/>
              </a:rPr>
              <a:t>　 </a:t>
            </a:r>
            <a:r>
              <a:rPr lang="ja-JP" altLang="en-US" sz="1600" dirty="0">
                <a:solidFill>
                  <a:schemeClr val="tx1"/>
                </a:solidFill>
                <a:latin typeface="HGSｺﾞｼｯｸE" panose="020B0900000000000000" pitchFamily="50" charset="-128"/>
                <a:ea typeface="HGSｺﾞｼｯｸE" panose="020B0900000000000000" pitchFamily="50" charset="-128"/>
                <a:cs typeface="Meiryo UI" pitchFamily="50" charset="-128"/>
              </a:rPr>
              <a:t>医療機関が外国人患者を受け入れる際に、最も課題となっている言語・コミュニケーション</a:t>
            </a:r>
            <a:endParaRPr lang="en-US" altLang="ja-JP" sz="1600" dirty="0">
              <a:solidFill>
                <a:schemeClr val="tx1"/>
              </a:solidFill>
              <a:latin typeface="HGSｺﾞｼｯｸE" panose="020B0900000000000000" pitchFamily="50" charset="-128"/>
              <a:ea typeface="HGSｺﾞｼｯｸE" panose="020B0900000000000000" pitchFamily="50" charset="-128"/>
              <a:cs typeface="Meiryo UI" pitchFamily="50" charset="-128"/>
            </a:endParaRPr>
          </a:p>
          <a:p>
            <a:r>
              <a:rPr lang="en-US" altLang="ja-JP" sz="1600" dirty="0">
                <a:solidFill>
                  <a:schemeClr val="tx1"/>
                </a:solidFill>
                <a:latin typeface="HGSｺﾞｼｯｸE" panose="020B0900000000000000" pitchFamily="50" charset="-128"/>
                <a:ea typeface="HGSｺﾞｼｯｸE" panose="020B0900000000000000" pitchFamily="50" charset="-128"/>
                <a:cs typeface="Meiryo UI" pitchFamily="50" charset="-128"/>
              </a:rPr>
              <a:t>     </a:t>
            </a:r>
            <a:r>
              <a:rPr lang="ja-JP" altLang="en-US" sz="1600" dirty="0">
                <a:solidFill>
                  <a:schemeClr val="tx1"/>
                </a:solidFill>
                <a:latin typeface="HGSｺﾞｼｯｸE" panose="020B0900000000000000" pitchFamily="50" charset="-128"/>
                <a:ea typeface="HGSｺﾞｼｯｸE" panose="020B0900000000000000" pitchFamily="50" charset="-128"/>
                <a:cs typeface="Meiryo UI" pitchFamily="50" charset="-128"/>
              </a:rPr>
              <a:t>問題</a:t>
            </a:r>
            <a:r>
              <a:rPr lang="ja-JP" altLang="en-US" sz="1600" dirty="0" smtClean="0">
                <a:solidFill>
                  <a:schemeClr val="tx1"/>
                </a:solidFill>
                <a:latin typeface="HGSｺﾞｼｯｸE" panose="020B0900000000000000" pitchFamily="50" charset="-128"/>
                <a:ea typeface="HGSｺﾞｼｯｸE" panose="020B0900000000000000" pitchFamily="50" charset="-128"/>
                <a:cs typeface="Meiryo UI" pitchFamily="50" charset="-128"/>
              </a:rPr>
              <a:t>に対して</a:t>
            </a:r>
            <a:r>
              <a:rPr lang="ja-JP" altLang="en-US" sz="1600" dirty="0">
                <a:solidFill>
                  <a:schemeClr val="tx1"/>
                </a:solidFill>
                <a:latin typeface="HGSｺﾞｼｯｸE" panose="020B0900000000000000" pitchFamily="50" charset="-128"/>
                <a:ea typeface="HGSｺﾞｼｯｸE" panose="020B0900000000000000" pitchFamily="50" charset="-128"/>
                <a:cs typeface="Meiryo UI" pitchFamily="50" charset="-128"/>
              </a:rPr>
              <a:t>支援するため、市場にある多言語ツールサービス情報を収集しユーザー毎に整理</a:t>
            </a:r>
          </a:p>
          <a:p>
            <a:endParaRPr lang="en-US" altLang="ja-JP" sz="1600" dirty="0">
              <a:solidFill>
                <a:schemeClr val="tx1"/>
              </a:solidFill>
              <a:latin typeface="HGSｺﾞｼｯｸE" panose="020B0900000000000000" pitchFamily="50" charset="-128"/>
              <a:ea typeface="HGSｺﾞｼｯｸE" panose="020B0900000000000000" pitchFamily="50" charset="-128"/>
              <a:cs typeface="Meiryo UI" pitchFamily="50" charset="-128"/>
            </a:endParaRPr>
          </a:p>
        </p:txBody>
      </p:sp>
      <p:sp>
        <p:nvSpPr>
          <p:cNvPr id="14" name="タイトル 1">
            <a:extLst>
              <a:ext uri="{FF2B5EF4-FFF2-40B4-BE49-F238E27FC236}">
                <a16:creationId xmlns:a16="http://schemas.microsoft.com/office/drawing/2014/main" id="{30BE5A27-A407-4A14-A9BE-5866682C3C6B}"/>
              </a:ext>
            </a:extLst>
          </p:cNvPr>
          <p:cNvSpPr txBox="1">
            <a:spLocks/>
          </p:cNvSpPr>
          <p:nvPr/>
        </p:nvSpPr>
        <p:spPr>
          <a:xfrm>
            <a:off x="-84459" y="-262845"/>
            <a:ext cx="8856984" cy="9963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２．大阪府外国人患者受入れ実態調査①内容</a:t>
            </a:r>
          </a:p>
        </p:txBody>
      </p:sp>
      <p:sp>
        <p:nvSpPr>
          <p:cNvPr id="15" name="タイトル 1">
            <a:extLst>
              <a:ext uri="{FF2B5EF4-FFF2-40B4-BE49-F238E27FC236}">
                <a16:creationId xmlns:a16="http://schemas.microsoft.com/office/drawing/2014/main" id="{77D78C8B-7190-4F9F-BF24-FAD4DFE9F181}"/>
              </a:ext>
            </a:extLst>
          </p:cNvPr>
          <p:cNvSpPr txBox="1">
            <a:spLocks/>
          </p:cNvSpPr>
          <p:nvPr/>
        </p:nvSpPr>
        <p:spPr>
          <a:xfrm>
            <a:off x="125955" y="450627"/>
            <a:ext cx="8909321" cy="87697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国の病院向け全国調査にあわせて、府</a:t>
            </a:r>
            <a:r>
              <a:rPr lang="ja-JP" altLang="en-US" sz="2200" dirty="0" smtClean="0">
                <a:latin typeface="HGP創英角ｺﾞｼｯｸUB" panose="020B0900000000000000" pitchFamily="50" charset="-128"/>
                <a:ea typeface="HGP創英角ｺﾞｼｯｸUB" panose="020B0900000000000000" pitchFamily="50" charset="-128"/>
              </a:rPr>
              <a:t>独自の調査</a:t>
            </a:r>
            <a:r>
              <a:rPr lang="ja-JP" altLang="en-US" sz="2200" dirty="0">
                <a:latin typeface="HGP創英角ｺﾞｼｯｸUB" panose="020B0900000000000000" pitchFamily="50" charset="-128"/>
                <a:ea typeface="HGP創英角ｺﾞｼｯｸUB" panose="020B0900000000000000" pitchFamily="50" charset="-128"/>
              </a:rPr>
              <a:t>を実施し、府の実情把握</a:t>
            </a:r>
            <a:endParaRPr lang="en-US" altLang="ja-JP" sz="2200" dirty="0">
              <a:latin typeface="HGP創英角ｺﾞｼｯｸUB" panose="020B0900000000000000" pitchFamily="50" charset="-128"/>
              <a:ea typeface="HGP創英角ｺﾞｼｯｸUB" panose="020B0900000000000000" pitchFamily="50" charset="-128"/>
            </a:endParaRPr>
          </a:p>
          <a:p>
            <a:pPr algn="l"/>
            <a:r>
              <a:rPr lang="ja-JP" altLang="en-US" sz="2000" dirty="0">
                <a:latin typeface="HGP創英角ｺﾞｼｯｸUB" panose="020B0900000000000000" pitchFamily="50" charset="-128"/>
                <a:ea typeface="HGP創英角ｺﾞｼｯｸUB" panose="020B0900000000000000" pitchFamily="50" charset="-128"/>
              </a:rPr>
              <a:t>調査対象：全病院（</a:t>
            </a:r>
            <a:r>
              <a:rPr lang="en-US" altLang="ja-JP" sz="2000" dirty="0">
                <a:latin typeface="HGP創英角ｺﾞｼｯｸUB" panose="020B0900000000000000" pitchFamily="50" charset="-128"/>
                <a:ea typeface="HGP創英角ｺﾞｼｯｸUB" panose="020B0900000000000000" pitchFamily="50" charset="-128"/>
              </a:rPr>
              <a:t>519</a:t>
            </a:r>
            <a:r>
              <a:rPr lang="ja-JP" altLang="en-US" sz="2000" dirty="0">
                <a:latin typeface="HGP創英角ｺﾞｼｯｸUB" panose="020B0900000000000000" pitchFamily="50" charset="-128"/>
                <a:ea typeface="HGP創英角ｺﾞｼｯｸUB" panose="020B0900000000000000" pitchFamily="50" charset="-128"/>
              </a:rPr>
              <a:t>）、診療所（抽出</a:t>
            </a:r>
            <a:r>
              <a:rPr lang="en-US" altLang="ja-JP" sz="2000" dirty="0">
                <a:latin typeface="HGP創英角ｺﾞｼｯｸUB" panose="020B0900000000000000" pitchFamily="50" charset="-128"/>
                <a:ea typeface="HGP創英角ｺﾞｼｯｸUB" panose="020B0900000000000000" pitchFamily="50" charset="-128"/>
              </a:rPr>
              <a:t>100</a:t>
            </a:r>
            <a:r>
              <a:rPr lang="ja-JP" altLang="en-US" sz="2000" dirty="0">
                <a:latin typeface="HGP創英角ｺﾞｼｯｸUB" panose="020B0900000000000000" pitchFamily="50" charset="-128"/>
                <a:ea typeface="HGP創英角ｺﾞｼｯｸUB" panose="020B0900000000000000" pitchFamily="50" charset="-128"/>
              </a:rPr>
              <a:t>）、宿泊施設（</a:t>
            </a:r>
            <a:r>
              <a:rPr lang="en-US" altLang="ja-JP" sz="2000" dirty="0">
                <a:latin typeface="HGP創英角ｺﾞｼｯｸUB" panose="020B0900000000000000" pitchFamily="50" charset="-128"/>
                <a:ea typeface="HGP創英角ｺﾞｼｯｸUB" panose="020B0900000000000000" pitchFamily="50" charset="-128"/>
              </a:rPr>
              <a:t>590</a:t>
            </a:r>
            <a:r>
              <a:rPr lang="ja-JP" altLang="en-US" sz="2000" dirty="0">
                <a:latin typeface="HGP創英角ｺﾞｼｯｸUB" panose="020B0900000000000000" pitchFamily="50" charset="-128"/>
                <a:ea typeface="HGP創英角ｺﾞｼｯｸUB" panose="020B0900000000000000" pitchFamily="50" charset="-128"/>
              </a:rPr>
              <a:t>）</a:t>
            </a:r>
          </a:p>
        </p:txBody>
      </p:sp>
      <p:sp>
        <p:nvSpPr>
          <p:cNvPr id="4" name="スライド番号プレースホルダー 3"/>
          <p:cNvSpPr>
            <a:spLocks noGrp="1"/>
          </p:cNvSpPr>
          <p:nvPr>
            <p:ph type="sldNum" sz="quarter" idx="12"/>
          </p:nvPr>
        </p:nvSpPr>
        <p:spPr/>
        <p:txBody>
          <a:bodyPr/>
          <a:lstStyle/>
          <a:p>
            <a:fld id="{A9848611-8FAA-4BFC-BAAD-33CAF1A3E273}" type="slidenum">
              <a:rPr kumimoji="1" lang="ja-JP" altLang="en-US" sz="1800" smtClean="0">
                <a:solidFill>
                  <a:srgbClr val="0070C0"/>
                </a:solidFill>
              </a:rPr>
              <a:t>3</a:t>
            </a:fld>
            <a:endParaRPr kumimoji="1" lang="ja-JP" altLang="en-US" sz="1800" dirty="0">
              <a:solidFill>
                <a:srgbClr val="0070C0"/>
              </a:solidFill>
            </a:endParaRPr>
          </a:p>
        </p:txBody>
      </p:sp>
    </p:spTree>
    <p:extLst>
      <p:ext uri="{BB962C8B-B14F-4D97-AF65-F5344CB8AC3E}">
        <p14:creationId xmlns:p14="http://schemas.microsoft.com/office/powerpoint/2010/main" val="3004434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title="図表2-1-4　二次医療圏の設定"/>
          <p:cNvPicPr/>
          <p:nvPr/>
        </p:nvPicPr>
        <p:blipFill>
          <a:blip r:embed="rId2">
            <a:extLst>
              <a:ext uri="{28A0092B-C50C-407E-A947-70E740481C1C}">
                <a14:useLocalDpi xmlns:a14="http://schemas.microsoft.com/office/drawing/2010/main" val="0"/>
              </a:ext>
            </a:extLst>
          </a:blip>
          <a:stretch>
            <a:fillRect/>
          </a:stretch>
        </p:blipFill>
        <p:spPr>
          <a:xfrm>
            <a:off x="2166955" y="1189063"/>
            <a:ext cx="5244897" cy="5700205"/>
          </a:xfrm>
          <a:prstGeom prst="rect">
            <a:avLst/>
          </a:prstGeom>
        </p:spPr>
      </p:pic>
      <p:sp>
        <p:nvSpPr>
          <p:cNvPr id="7" name="正方形/長方形 6">
            <a:extLst>
              <a:ext uri="{FF2B5EF4-FFF2-40B4-BE49-F238E27FC236}">
                <a16:creationId xmlns:a16="http://schemas.microsoft.com/office/drawing/2014/main" id="{6DFB86C5-76CB-41F9-BF51-74191C2A378A}"/>
              </a:ext>
            </a:extLst>
          </p:cNvPr>
          <p:cNvSpPr/>
          <p:nvPr/>
        </p:nvSpPr>
        <p:spPr>
          <a:xfrm>
            <a:off x="0" y="707741"/>
            <a:ext cx="8534400" cy="44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１</a:t>
            </a:r>
            <a:r>
              <a:rPr kumimoji="1" lang="en-US" altLang="ja-JP" sz="2400" b="1" dirty="0">
                <a:latin typeface="メイリオ" panose="020B0604030504040204" pitchFamily="50" charset="-128"/>
                <a:ea typeface="メイリオ" panose="020B0604030504040204" pitchFamily="50" charset="-128"/>
              </a:rPr>
              <a:t>-</a:t>
            </a:r>
            <a:r>
              <a:rPr kumimoji="1" lang="ja-JP" altLang="en-US" sz="2400" b="1" dirty="0">
                <a:latin typeface="メイリオ" panose="020B0604030504040204" pitchFamily="50" charset="-128"/>
                <a:ea typeface="メイリオ" panose="020B0604030504040204" pitchFamily="50" charset="-128"/>
              </a:rPr>
              <a:t>① アンケート調査　病院調査結果</a:t>
            </a:r>
            <a:r>
              <a:rPr kumimoji="1" lang="ja-JP" altLang="en-US" sz="1400" b="1" dirty="0">
                <a:latin typeface="メイリオ" panose="020B0604030504040204" pitchFamily="50" charset="-128"/>
                <a:ea typeface="メイリオ" panose="020B0604030504040204" pitchFamily="50" charset="-128"/>
              </a:rPr>
              <a:t>（調査票</a:t>
            </a:r>
            <a:r>
              <a:rPr kumimoji="1" lang="en-US" altLang="ja-JP" sz="1400" b="1" dirty="0">
                <a:latin typeface="メイリオ" panose="020B0604030504040204" pitchFamily="50" charset="-128"/>
                <a:ea typeface="メイリオ" panose="020B0604030504040204" pitchFamily="50" charset="-128"/>
              </a:rPr>
              <a:t>D </a:t>
            </a:r>
            <a:r>
              <a:rPr kumimoji="1" lang="ja-JP" altLang="en-US" sz="1400" b="1" dirty="0">
                <a:latin typeface="メイリオ" panose="020B0604030504040204" pitchFamily="50" charset="-128"/>
                <a:ea typeface="メイリオ" panose="020B0604030504040204" pitchFamily="50" charset="-128"/>
              </a:rPr>
              <a:t>）</a:t>
            </a:r>
            <a:endParaRPr kumimoji="1" lang="ja-JP" altLang="en-US" sz="2400" b="1" dirty="0">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A317D77-F1E0-482E-9554-760F8F81186E}"/>
              </a:ext>
            </a:extLst>
          </p:cNvPr>
          <p:cNvSpPr/>
          <p:nvPr/>
        </p:nvSpPr>
        <p:spPr>
          <a:xfrm>
            <a:off x="176212" y="1314944"/>
            <a:ext cx="8181975" cy="6880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平成</a:t>
            </a:r>
            <a:r>
              <a:rPr lang="en-US" altLang="ja-JP" b="1" dirty="0">
                <a:solidFill>
                  <a:schemeClr val="tx1"/>
                </a:solidFill>
                <a:latin typeface="メイリオ" panose="020B0604030504040204" pitchFamily="50" charset="-128"/>
                <a:ea typeface="メイリオ" panose="020B0604030504040204" pitchFamily="50" charset="-128"/>
                <a:cs typeface="Meiryo UI" pitchFamily="50" charset="-128"/>
              </a:rPr>
              <a:t>29</a:t>
            </a:r>
            <a:r>
              <a:rPr lang="ja-JP" altLang="en-US" b="1" dirty="0">
                <a:solidFill>
                  <a:schemeClr val="tx1"/>
                </a:solidFill>
                <a:latin typeface="メイリオ" panose="020B0604030504040204" pitchFamily="50" charset="-128"/>
                <a:ea typeface="メイリオ" panose="020B0604030504040204" pitchFamily="50" charset="-128"/>
                <a:cs typeface="Meiryo UI" pitchFamily="50" charset="-128"/>
              </a:rPr>
              <a:t>年度の外国人患者数</a:t>
            </a:r>
            <a:endParaRPr lang="en-US" altLang="ja-JP" b="1" dirty="0">
              <a:solidFill>
                <a:schemeClr val="tx1"/>
              </a:solidFill>
              <a:latin typeface="メイリオ" panose="020B0604030504040204" pitchFamily="50" charset="-128"/>
              <a:ea typeface="メイリオ" panose="020B0604030504040204" pitchFamily="50" charset="-128"/>
              <a:cs typeface="Meiryo UI" pitchFamily="50" charset="-128"/>
            </a:endParaRPr>
          </a:p>
          <a:p>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0" name="タイトル 1">
            <a:extLst>
              <a:ext uri="{FF2B5EF4-FFF2-40B4-BE49-F238E27FC236}">
                <a16:creationId xmlns:a16="http://schemas.microsoft.com/office/drawing/2014/main" id="{B87A27EF-FB00-4340-942F-6CEF8BB25189}"/>
              </a:ext>
            </a:extLst>
          </p:cNvPr>
          <p:cNvSpPr txBox="1">
            <a:spLocks/>
          </p:cNvSpPr>
          <p:nvPr/>
        </p:nvSpPr>
        <p:spPr>
          <a:xfrm>
            <a:off x="176212" y="541068"/>
            <a:ext cx="8856984" cy="64799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a:latin typeface="HGP創英角ｺﾞｼｯｸUB" panose="020B0900000000000000" pitchFamily="50" charset="-128"/>
                <a:ea typeface="HGP創英角ｺﾞｼｯｸUB" panose="020B0900000000000000" pitchFamily="50" charset="-128"/>
              </a:rPr>
              <a:t>・府内全病院</a:t>
            </a:r>
            <a:r>
              <a:rPr lang="en-US" altLang="ja-JP" sz="2000" dirty="0">
                <a:latin typeface="HGP創英角ｺﾞｼｯｸUB" panose="020B0900000000000000" pitchFamily="50" charset="-128"/>
                <a:ea typeface="HGP創英角ｺﾞｼｯｸUB" panose="020B0900000000000000" pitchFamily="50" charset="-128"/>
              </a:rPr>
              <a:t>519</a:t>
            </a:r>
            <a:r>
              <a:rPr lang="ja-JP" altLang="en-US" sz="2000" dirty="0">
                <a:latin typeface="HGP創英角ｺﾞｼｯｸUB" panose="020B0900000000000000" pitchFamily="50" charset="-128"/>
                <a:ea typeface="HGP創英角ｺﾞｼｯｸUB" panose="020B0900000000000000" pitchFamily="50" charset="-128"/>
              </a:rPr>
              <a:t>件で回答があった</a:t>
            </a:r>
            <a:r>
              <a:rPr lang="en-US" altLang="ja-JP" sz="2000" dirty="0">
                <a:latin typeface="HGP創英角ｺﾞｼｯｸUB" panose="020B0900000000000000" pitchFamily="50" charset="-128"/>
                <a:ea typeface="HGP創英角ｺﾞｼｯｸUB" panose="020B0900000000000000" pitchFamily="50" charset="-128"/>
              </a:rPr>
              <a:t>365</a:t>
            </a:r>
            <a:r>
              <a:rPr lang="ja-JP" altLang="en-US" sz="2000" dirty="0">
                <a:latin typeface="HGP創英角ｺﾞｼｯｸUB" panose="020B0900000000000000" pitchFamily="50" charset="-128"/>
                <a:ea typeface="HGP創英角ｺﾞｼｯｸUB" panose="020B0900000000000000" pitchFamily="50" charset="-128"/>
              </a:rPr>
              <a:t>病院の内、平成</a:t>
            </a:r>
            <a:r>
              <a:rPr lang="en-US" altLang="ja-JP" sz="2000" dirty="0">
                <a:latin typeface="HGP創英角ｺﾞｼｯｸUB" panose="020B0900000000000000" pitchFamily="50" charset="-128"/>
                <a:ea typeface="HGP創英角ｺﾞｼｯｸUB" panose="020B0900000000000000" pitchFamily="50" charset="-128"/>
              </a:rPr>
              <a:t>29</a:t>
            </a:r>
            <a:r>
              <a:rPr lang="ja-JP" altLang="en-US" sz="2000" dirty="0">
                <a:latin typeface="HGP創英角ｺﾞｼｯｸUB" panose="020B0900000000000000" pitchFamily="50" charset="-128"/>
                <a:ea typeface="HGP創英角ｺﾞｼｯｸUB" panose="020B0900000000000000" pitchFamily="50" charset="-128"/>
              </a:rPr>
              <a:t>年度中に外国人患者を受け入れた病院は</a:t>
            </a:r>
            <a:r>
              <a:rPr lang="en-US" altLang="ja-JP" sz="2000" dirty="0">
                <a:latin typeface="HGP創英角ｺﾞｼｯｸUB" panose="020B0900000000000000" pitchFamily="50" charset="-128"/>
                <a:ea typeface="HGP創英角ｺﾞｼｯｸUB" panose="020B0900000000000000" pitchFamily="50" charset="-128"/>
              </a:rPr>
              <a:t>219</a:t>
            </a:r>
            <a:r>
              <a:rPr lang="ja-JP" altLang="en-US" sz="2000" dirty="0">
                <a:latin typeface="HGP創英角ｺﾞｼｯｸUB" panose="020B0900000000000000" pitchFamily="50" charset="-128"/>
                <a:ea typeface="HGP創英角ｺﾞｼｯｸUB" panose="020B0900000000000000" pitchFamily="50" charset="-128"/>
              </a:rPr>
              <a:t>病院、のべ</a:t>
            </a:r>
            <a:r>
              <a:rPr lang="en-US" altLang="ja-JP" sz="2000" dirty="0">
                <a:latin typeface="HGP創英角ｺﾞｼｯｸUB" panose="020B0900000000000000" pitchFamily="50" charset="-128"/>
                <a:ea typeface="HGP創英角ｺﾞｼｯｸUB" panose="020B0900000000000000" pitchFamily="50" charset="-128"/>
              </a:rPr>
              <a:t>15,059</a:t>
            </a:r>
            <a:r>
              <a:rPr lang="ja-JP" altLang="en-US" sz="2000" dirty="0">
                <a:latin typeface="HGP創英角ｺﾞｼｯｸUB" panose="020B0900000000000000" pitchFamily="50" charset="-128"/>
                <a:ea typeface="HGP創英角ｺﾞｼｯｸUB" panose="020B0900000000000000" pitchFamily="50" charset="-128"/>
              </a:rPr>
              <a:t>人受け入れ</a:t>
            </a:r>
          </a:p>
        </p:txBody>
      </p:sp>
      <p:sp>
        <p:nvSpPr>
          <p:cNvPr id="11" name="タイトル 1">
            <a:extLst>
              <a:ext uri="{FF2B5EF4-FFF2-40B4-BE49-F238E27FC236}">
                <a16:creationId xmlns:a16="http://schemas.microsoft.com/office/drawing/2014/main" id="{AA917CFD-F350-4203-9E67-B449128A76BE}"/>
              </a:ext>
            </a:extLst>
          </p:cNvPr>
          <p:cNvSpPr txBox="1">
            <a:spLocks/>
          </p:cNvSpPr>
          <p:nvPr/>
        </p:nvSpPr>
        <p:spPr>
          <a:xfrm>
            <a:off x="-230002" y="-60460"/>
            <a:ext cx="9374001"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２．大阪府外国人患者受入れ実態調査②結果概要：年間患者数</a:t>
            </a:r>
          </a:p>
        </p:txBody>
      </p:sp>
      <p:sp>
        <p:nvSpPr>
          <p:cNvPr id="6" name="正方形/長方形 5"/>
          <p:cNvSpPr/>
          <p:nvPr/>
        </p:nvSpPr>
        <p:spPr>
          <a:xfrm>
            <a:off x="935936" y="3545426"/>
            <a:ext cx="1567079" cy="48835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2400" b="1" u="sng" dirty="0">
                <a:solidFill>
                  <a:srgbClr val="FF0000"/>
                </a:solidFill>
                <a:latin typeface="HGPｺﾞｼｯｸE" panose="020B0900000000000000" pitchFamily="50" charset="-128"/>
                <a:ea typeface="HGPｺﾞｼｯｸE" panose="020B0900000000000000" pitchFamily="50" charset="-128"/>
              </a:rPr>
              <a:t>8,767</a:t>
            </a:r>
            <a:r>
              <a:rPr kumimoji="1" lang="ja-JP" altLang="en-US" sz="2400" b="1" u="sng" dirty="0">
                <a:solidFill>
                  <a:srgbClr val="FF0000"/>
                </a:solidFill>
                <a:latin typeface="HGPｺﾞｼｯｸE" panose="020B0900000000000000" pitchFamily="50" charset="-128"/>
                <a:ea typeface="HGPｺﾞｼｯｸE" panose="020B0900000000000000" pitchFamily="50" charset="-128"/>
              </a:rPr>
              <a:t>人</a:t>
            </a:r>
          </a:p>
        </p:txBody>
      </p:sp>
      <p:sp>
        <p:nvSpPr>
          <p:cNvPr id="13" name="正方形/長方形 12"/>
          <p:cNvSpPr/>
          <p:nvPr/>
        </p:nvSpPr>
        <p:spPr>
          <a:xfrm>
            <a:off x="7368071" y="4661186"/>
            <a:ext cx="807088" cy="27611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400" dirty="0">
                <a:latin typeface="HGPｺﾞｼｯｸE" panose="020B0900000000000000" pitchFamily="50" charset="-128"/>
                <a:ea typeface="HGPｺﾞｼｯｸE" panose="020B0900000000000000" pitchFamily="50" charset="-128"/>
              </a:rPr>
              <a:t>766</a:t>
            </a:r>
            <a:r>
              <a:rPr kumimoji="1" lang="ja-JP" altLang="en-US" sz="1400" dirty="0">
                <a:latin typeface="HGPｺﾞｼｯｸE" panose="020B0900000000000000" pitchFamily="50" charset="-128"/>
                <a:ea typeface="HGPｺﾞｼｯｸE" panose="020B0900000000000000" pitchFamily="50" charset="-128"/>
              </a:rPr>
              <a:t>人</a:t>
            </a:r>
          </a:p>
        </p:txBody>
      </p:sp>
      <p:sp>
        <p:nvSpPr>
          <p:cNvPr id="14" name="正方形/長方形 13"/>
          <p:cNvSpPr/>
          <p:nvPr/>
        </p:nvSpPr>
        <p:spPr>
          <a:xfrm>
            <a:off x="900713" y="5373278"/>
            <a:ext cx="1598937" cy="47913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000" b="1" u="sng" dirty="0">
                <a:solidFill>
                  <a:srgbClr val="FF0000"/>
                </a:solidFill>
                <a:latin typeface="HGPｺﾞｼｯｸE" panose="020B0900000000000000" pitchFamily="50" charset="-128"/>
                <a:ea typeface="HGPｺﾞｼｯｸE" panose="020B0900000000000000" pitchFamily="50" charset="-128"/>
              </a:rPr>
              <a:t>1,460</a:t>
            </a:r>
            <a:r>
              <a:rPr kumimoji="1" lang="ja-JP" altLang="en-US" sz="2000" b="1" u="sng" dirty="0">
                <a:solidFill>
                  <a:srgbClr val="FF0000"/>
                </a:solidFill>
                <a:latin typeface="HGPｺﾞｼｯｸE" panose="020B0900000000000000" pitchFamily="50" charset="-128"/>
                <a:ea typeface="HGPｺﾞｼｯｸE" panose="020B0900000000000000" pitchFamily="50" charset="-128"/>
              </a:rPr>
              <a:t>人</a:t>
            </a:r>
          </a:p>
        </p:txBody>
      </p:sp>
      <p:sp>
        <p:nvSpPr>
          <p:cNvPr id="15" name="正方形/長方形 14"/>
          <p:cNvSpPr/>
          <p:nvPr/>
        </p:nvSpPr>
        <p:spPr>
          <a:xfrm>
            <a:off x="6735183" y="1530544"/>
            <a:ext cx="861153" cy="26129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a:latin typeface="HGPｺﾞｼｯｸE" panose="020B0900000000000000" pitchFamily="50" charset="-128"/>
                <a:ea typeface="HGPｺﾞｼｯｸE" panose="020B0900000000000000" pitchFamily="50" charset="-128"/>
              </a:rPr>
              <a:t>724</a:t>
            </a:r>
            <a:r>
              <a:rPr kumimoji="1" lang="ja-JP" altLang="en-US" sz="1400" dirty="0">
                <a:latin typeface="HGPｺﾞｼｯｸE" panose="020B0900000000000000" pitchFamily="50" charset="-128"/>
                <a:ea typeface="HGPｺﾞｼｯｸE" panose="020B0900000000000000" pitchFamily="50" charset="-128"/>
              </a:rPr>
              <a:t>人</a:t>
            </a:r>
          </a:p>
        </p:txBody>
      </p:sp>
      <p:sp>
        <p:nvSpPr>
          <p:cNvPr id="16" name="正方形/長方形 15"/>
          <p:cNvSpPr/>
          <p:nvPr/>
        </p:nvSpPr>
        <p:spPr>
          <a:xfrm>
            <a:off x="1619672" y="4505248"/>
            <a:ext cx="880668" cy="3118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a:latin typeface="HGPｺﾞｼｯｸE" panose="020B0900000000000000" pitchFamily="50" charset="-128"/>
                <a:ea typeface="HGPｺﾞｼｯｸE" panose="020B0900000000000000" pitchFamily="50" charset="-128"/>
              </a:rPr>
              <a:t>658</a:t>
            </a:r>
            <a:r>
              <a:rPr kumimoji="1" lang="ja-JP" altLang="en-US" sz="1400" dirty="0">
                <a:latin typeface="HGPｺﾞｼｯｸE" panose="020B0900000000000000" pitchFamily="50" charset="-128"/>
                <a:ea typeface="HGPｺﾞｼｯｸE" panose="020B0900000000000000" pitchFamily="50" charset="-128"/>
              </a:rPr>
              <a:t>人</a:t>
            </a:r>
          </a:p>
        </p:txBody>
      </p:sp>
      <p:sp>
        <p:nvSpPr>
          <p:cNvPr id="17" name="正方形/長方形 16"/>
          <p:cNvSpPr/>
          <p:nvPr/>
        </p:nvSpPr>
        <p:spPr>
          <a:xfrm>
            <a:off x="1305991" y="1765866"/>
            <a:ext cx="1418456" cy="432048"/>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000" b="1" u="sng" dirty="0">
                <a:solidFill>
                  <a:srgbClr val="FF0000"/>
                </a:solidFill>
                <a:latin typeface="HGPｺﾞｼｯｸE" panose="020B0900000000000000" pitchFamily="50" charset="-128"/>
                <a:ea typeface="HGPｺﾞｼｯｸE" panose="020B0900000000000000" pitchFamily="50" charset="-128"/>
              </a:rPr>
              <a:t>1,485</a:t>
            </a:r>
            <a:r>
              <a:rPr kumimoji="1" lang="ja-JP" altLang="en-US" sz="2000" b="1" u="sng" dirty="0">
                <a:solidFill>
                  <a:srgbClr val="FF0000"/>
                </a:solidFill>
                <a:latin typeface="HGPｺﾞｼｯｸE" panose="020B0900000000000000" pitchFamily="50" charset="-128"/>
                <a:ea typeface="HGPｺﾞｼｯｸE" panose="020B0900000000000000" pitchFamily="50" charset="-128"/>
              </a:rPr>
              <a:t>人</a:t>
            </a:r>
          </a:p>
        </p:txBody>
      </p:sp>
      <p:sp>
        <p:nvSpPr>
          <p:cNvPr id="18" name="正方形/長方形 17"/>
          <p:cNvSpPr/>
          <p:nvPr/>
        </p:nvSpPr>
        <p:spPr>
          <a:xfrm>
            <a:off x="7456605" y="5708057"/>
            <a:ext cx="761678" cy="23457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a:latin typeface="HGPｺﾞｼｯｸE" panose="020B0900000000000000" pitchFamily="50" charset="-128"/>
                <a:ea typeface="HGPｺﾞｼｯｸE" panose="020B0900000000000000" pitchFamily="50" charset="-128"/>
              </a:rPr>
              <a:t>429</a:t>
            </a:r>
            <a:r>
              <a:rPr kumimoji="1" lang="ja-JP" altLang="en-US" sz="1400" dirty="0">
                <a:latin typeface="HGPｺﾞｼｯｸE" panose="020B0900000000000000" pitchFamily="50" charset="-128"/>
                <a:ea typeface="HGPｺﾞｼｯｸE" panose="020B0900000000000000" pitchFamily="50" charset="-128"/>
              </a:rPr>
              <a:t>人</a:t>
            </a:r>
          </a:p>
        </p:txBody>
      </p:sp>
      <p:sp>
        <p:nvSpPr>
          <p:cNvPr id="19" name="テキスト ボックス 18"/>
          <p:cNvSpPr txBox="1"/>
          <p:nvPr/>
        </p:nvSpPr>
        <p:spPr>
          <a:xfrm>
            <a:off x="57567" y="2562458"/>
            <a:ext cx="3707904" cy="830997"/>
          </a:xfrm>
          <a:prstGeom prst="rect">
            <a:avLst/>
          </a:prstGeom>
          <a:solidFill>
            <a:schemeClr val="bg1"/>
          </a:solidFill>
          <a:ln>
            <a:solidFill>
              <a:srgbClr val="0070C0"/>
            </a:solidFill>
          </a:ln>
          <a:effectLst>
            <a:outerShdw blurRad="50800" dist="38100" dir="2700000" algn="tl" rotWithShape="0">
              <a:prstClr val="black">
                <a:alpha val="40000"/>
              </a:prstClr>
            </a:outerShdw>
          </a:effectLst>
        </p:spPr>
        <p:txBody>
          <a:bodyPr wrap="square" rtlCol="0">
            <a:spAutoFit/>
          </a:bodyPr>
          <a:lstStyle/>
          <a:p>
            <a:r>
              <a:rPr lang="ja-JP" altLang="en-US" sz="1600" dirty="0">
                <a:latin typeface="HGPｺﾞｼｯｸE" panose="020B0900000000000000" pitchFamily="50" charset="-128"/>
                <a:ea typeface="HGPｺﾞｼｯｸE" panose="020B0900000000000000" pitchFamily="50" charset="-128"/>
              </a:rPr>
              <a:t>二次医療圏別では、</a:t>
            </a:r>
            <a:r>
              <a:rPr lang="ja-JP" altLang="en-US" sz="1600" dirty="0">
                <a:solidFill>
                  <a:srgbClr val="FF2F34"/>
                </a:solidFill>
                <a:latin typeface="HGPｺﾞｼｯｸE" panose="020B0900000000000000" pitchFamily="50" charset="-128"/>
                <a:ea typeface="HGPｺﾞｼｯｸE" panose="020B0900000000000000" pitchFamily="50" charset="-128"/>
              </a:rPr>
              <a:t>大阪市</a:t>
            </a:r>
            <a:r>
              <a:rPr lang="ja-JP" altLang="en-US" sz="1600" dirty="0">
                <a:latin typeface="HGPｺﾞｼｯｸE" panose="020B0900000000000000" pitchFamily="50" charset="-128"/>
                <a:ea typeface="HGPｺﾞｼｯｸE" panose="020B0900000000000000" pitchFamily="50" charset="-128"/>
              </a:rPr>
              <a:t>で約</a:t>
            </a:r>
            <a:r>
              <a:rPr lang="en-US" altLang="ja-JP" sz="1600" dirty="0">
                <a:latin typeface="HGPｺﾞｼｯｸE" panose="020B0900000000000000" pitchFamily="50" charset="-128"/>
                <a:ea typeface="HGPｺﾞｼｯｸE" panose="020B0900000000000000" pitchFamily="50" charset="-128"/>
              </a:rPr>
              <a:t>58</a:t>
            </a:r>
            <a:r>
              <a:rPr lang="ja-JP" altLang="en-US" sz="1600" dirty="0">
                <a:latin typeface="HGPｺﾞｼｯｸE" panose="020B0900000000000000" pitchFamily="50" charset="-128"/>
                <a:ea typeface="HGPｺﾞｼｯｸE" panose="020B0900000000000000" pitchFamily="50" charset="-128"/>
              </a:rPr>
              <a:t>％、</a:t>
            </a:r>
            <a:endParaRPr lang="en-US" altLang="ja-JP" sz="1600" dirty="0">
              <a:latin typeface="HGPｺﾞｼｯｸE" panose="020B0900000000000000" pitchFamily="50" charset="-128"/>
              <a:ea typeface="HGPｺﾞｼｯｸE" panose="020B0900000000000000" pitchFamily="50" charset="-128"/>
            </a:endParaRPr>
          </a:p>
          <a:p>
            <a:r>
              <a:rPr lang="ja-JP" altLang="en-US" sz="1600" dirty="0">
                <a:latin typeface="HGPｺﾞｼｯｸE" panose="020B0900000000000000" pitchFamily="50" charset="-128"/>
                <a:ea typeface="HGPｺﾞｼｯｸE" panose="020B0900000000000000" pitchFamily="50" charset="-128"/>
              </a:rPr>
              <a:t>次いで</a:t>
            </a:r>
            <a:r>
              <a:rPr lang="ja-JP" altLang="en-US" sz="1600" dirty="0">
                <a:solidFill>
                  <a:srgbClr val="FF0000"/>
                </a:solidFill>
                <a:latin typeface="HGPｺﾞｼｯｸE" panose="020B0900000000000000" pitchFamily="50" charset="-128"/>
                <a:ea typeface="HGPｺﾞｼｯｸE" panose="020B0900000000000000" pitchFamily="50" charset="-128"/>
              </a:rPr>
              <a:t>泉州</a:t>
            </a:r>
            <a:r>
              <a:rPr lang="ja-JP" altLang="en-US" sz="1600" dirty="0">
                <a:latin typeface="HGPｺﾞｼｯｸE" panose="020B0900000000000000" pitchFamily="50" charset="-128"/>
                <a:ea typeface="HGPｺﾞｼｯｸE" panose="020B0900000000000000" pitchFamily="50" charset="-128"/>
              </a:rPr>
              <a:t>、</a:t>
            </a:r>
            <a:r>
              <a:rPr lang="ja-JP" altLang="en-US" sz="1600" dirty="0">
                <a:solidFill>
                  <a:srgbClr val="FF0000"/>
                </a:solidFill>
                <a:latin typeface="HGPｺﾞｼｯｸE" panose="020B0900000000000000" pitchFamily="50" charset="-128"/>
                <a:ea typeface="HGPｺﾞｼｯｸE" panose="020B0900000000000000" pitchFamily="50" charset="-128"/>
              </a:rPr>
              <a:t>豊能</a:t>
            </a:r>
            <a:r>
              <a:rPr lang="ja-JP" altLang="en-US" sz="1600" dirty="0">
                <a:latin typeface="HGPｺﾞｼｯｸE" panose="020B0900000000000000" pitchFamily="50" charset="-128"/>
                <a:ea typeface="HGPｺﾞｼｯｸE" panose="020B0900000000000000" pitchFamily="50" charset="-128"/>
              </a:rPr>
              <a:t>の各医療圏で約</a:t>
            </a:r>
            <a:r>
              <a:rPr lang="en-US" altLang="ja-JP" sz="1600" dirty="0">
                <a:latin typeface="HGPｺﾞｼｯｸE" panose="020B0900000000000000" pitchFamily="50" charset="-128"/>
                <a:ea typeface="HGPｺﾞｼｯｸE" panose="020B0900000000000000" pitchFamily="50" charset="-128"/>
              </a:rPr>
              <a:t>10</a:t>
            </a:r>
            <a:r>
              <a:rPr lang="ja-JP" altLang="en-US" sz="1600" dirty="0">
                <a:latin typeface="HGPｺﾞｼｯｸE" panose="020B0900000000000000" pitchFamily="50" charset="-128"/>
                <a:ea typeface="HGPｺﾞｼｯｸE" panose="020B0900000000000000" pitchFamily="50" charset="-128"/>
              </a:rPr>
              <a:t>％</a:t>
            </a:r>
            <a:endParaRPr lang="en-US" altLang="ja-JP" sz="1600" dirty="0">
              <a:latin typeface="HGPｺﾞｼｯｸE" panose="020B0900000000000000" pitchFamily="50" charset="-128"/>
              <a:ea typeface="HGPｺﾞｼｯｸE" panose="020B0900000000000000" pitchFamily="50" charset="-128"/>
            </a:endParaRPr>
          </a:p>
          <a:p>
            <a:r>
              <a:rPr kumimoji="1" lang="ja-JP" altLang="en-US" sz="1600" dirty="0">
                <a:latin typeface="HGPｺﾞｼｯｸE" panose="020B0900000000000000" pitchFamily="50" charset="-128"/>
                <a:ea typeface="HGPｺﾞｼｯｸE" panose="020B0900000000000000" pitchFamily="50" charset="-128"/>
              </a:rPr>
              <a:t>の患者を受入れ</a:t>
            </a:r>
          </a:p>
        </p:txBody>
      </p:sp>
      <p:sp>
        <p:nvSpPr>
          <p:cNvPr id="21" name="正方形/長方形 20"/>
          <p:cNvSpPr/>
          <p:nvPr/>
        </p:nvSpPr>
        <p:spPr>
          <a:xfrm>
            <a:off x="7392039" y="3017896"/>
            <a:ext cx="783120" cy="28309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400" dirty="0">
                <a:latin typeface="HGPｺﾞｼｯｸE" panose="020B0900000000000000" pitchFamily="50" charset="-128"/>
                <a:ea typeface="HGPｺﾞｼｯｸE" panose="020B0900000000000000" pitchFamily="50" charset="-128"/>
              </a:rPr>
              <a:t>770</a:t>
            </a:r>
            <a:r>
              <a:rPr kumimoji="1" lang="ja-JP" altLang="en-US" sz="1400" dirty="0">
                <a:latin typeface="HGPｺﾞｼｯｸE" panose="020B0900000000000000" pitchFamily="50" charset="-128"/>
                <a:ea typeface="HGPｺﾞｼｯｸE" panose="020B0900000000000000" pitchFamily="50" charset="-128"/>
              </a:rPr>
              <a:t>人</a:t>
            </a:r>
          </a:p>
        </p:txBody>
      </p:sp>
      <p:cxnSp>
        <p:nvCxnSpPr>
          <p:cNvPr id="22" name="直線矢印コネクタ 21"/>
          <p:cNvCxnSpPr>
            <a:stCxn id="17" idx="3"/>
          </p:cNvCxnSpPr>
          <p:nvPr/>
        </p:nvCxnSpPr>
        <p:spPr>
          <a:xfrm>
            <a:off x="2724447" y="1981890"/>
            <a:ext cx="289055" cy="1523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V="1">
            <a:off x="2557280" y="3817755"/>
            <a:ext cx="456222" cy="49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stCxn id="16" idx="3"/>
          </p:cNvCxnSpPr>
          <p:nvPr/>
        </p:nvCxnSpPr>
        <p:spPr>
          <a:xfrm flipV="1">
            <a:off x="2500340" y="4534846"/>
            <a:ext cx="535497" cy="1263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H="1" flipV="1">
            <a:off x="7149526" y="4423606"/>
            <a:ext cx="242514" cy="2791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stCxn id="21" idx="1"/>
          </p:cNvCxnSpPr>
          <p:nvPr/>
        </p:nvCxnSpPr>
        <p:spPr>
          <a:xfrm flipH="1">
            <a:off x="7149527" y="3159442"/>
            <a:ext cx="242512" cy="1686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H="1">
            <a:off x="6596317" y="1579557"/>
            <a:ext cx="138866" cy="2122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V="1">
            <a:off x="2522057" y="5379445"/>
            <a:ext cx="249475" cy="2993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stCxn id="18" idx="1"/>
          </p:cNvCxnSpPr>
          <p:nvPr/>
        </p:nvCxnSpPr>
        <p:spPr>
          <a:xfrm flipH="1" flipV="1">
            <a:off x="7149526" y="5798278"/>
            <a:ext cx="307079" cy="270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68638" y="6462025"/>
            <a:ext cx="3044423" cy="307777"/>
          </a:xfrm>
          <a:prstGeom prst="rect">
            <a:avLst/>
          </a:prstGeom>
        </p:spPr>
        <p:txBody>
          <a:bodyPr wrap="square">
            <a:spAutoFit/>
          </a:bodyPr>
          <a:lstStyle/>
          <a:p>
            <a:r>
              <a:rPr lang="ja-JP" altLang="en-US" sz="1400" dirty="0">
                <a:latin typeface="HGP創英角ｺﾞｼｯｸUB" panose="020B0900000000000000" pitchFamily="50" charset="-128"/>
                <a:ea typeface="HGP創英角ｺﾞｼｯｸUB" panose="020B0900000000000000" pitchFamily="50" charset="-128"/>
              </a:rPr>
              <a:t>関西国際空港</a:t>
            </a:r>
          </a:p>
        </p:txBody>
      </p:sp>
      <p:cxnSp>
        <p:nvCxnSpPr>
          <p:cNvPr id="57" name="直線コネクタ 56"/>
          <p:cNvCxnSpPr/>
          <p:nvPr/>
        </p:nvCxnSpPr>
        <p:spPr>
          <a:xfrm flipH="1">
            <a:off x="1403648" y="5776946"/>
            <a:ext cx="1609858" cy="992856"/>
          </a:xfrm>
          <a:prstGeom prst="line">
            <a:avLst/>
          </a:prstGeom>
          <a:ln w="19050">
            <a:solidFill>
              <a:srgbClr val="FF0000"/>
            </a:solidFill>
            <a:headEnd type="oval" w="lg" len="lg"/>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flipV="1">
            <a:off x="176212" y="6769802"/>
            <a:ext cx="1227436" cy="148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2363379" y="1511506"/>
            <a:ext cx="1368152" cy="2980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 dirty="0">
                <a:latin typeface="HGPｺﾞｼｯｸE" panose="020B0900000000000000" pitchFamily="50" charset="-128"/>
                <a:ea typeface="HGPｺﾞｼｯｸE" panose="020B0900000000000000" pitchFamily="50" charset="-128"/>
              </a:rPr>
              <a:t>※</a:t>
            </a:r>
            <a:r>
              <a:rPr kumimoji="1" lang="ja-JP" altLang="en-US" sz="800" dirty="0">
                <a:latin typeface="HGPｺﾞｼｯｸE" panose="020B0900000000000000" pitchFamily="50" charset="-128"/>
                <a:ea typeface="HGPｺﾞｼｯｸE" panose="020B0900000000000000" pitchFamily="50" charset="-128"/>
              </a:rPr>
              <a:t>アンケート調査④</a:t>
            </a:r>
          </a:p>
        </p:txBody>
      </p:sp>
      <p:sp>
        <p:nvSpPr>
          <p:cNvPr id="3" name="スライド番号プレースホルダー 2"/>
          <p:cNvSpPr>
            <a:spLocks noGrp="1"/>
          </p:cNvSpPr>
          <p:nvPr>
            <p:ph type="sldNum" sz="quarter" idx="12"/>
          </p:nvPr>
        </p:nvSpPr>
        <p:spPr/>
        <p:txBody>
          <a:bodyPr/>
          <a:lstStyle/>
          <a:p>
            <a:fld id="{A9848611-8FAA-4BFC-BAAD-33CAF1A3E273}" type="slidenum">
              <a:rPr kumimoji="1" lang="ja-JP" altLang="en-US" sz="1800" smtClean="0">
                <a:solidFill>
                  <a:srgbClr val="0070C0"/>
                </a:solidFill>
              </a:rPr>
              <a:t>4</a:t>
            </a:fld>
            <a:endParaRPr kumimoji="1" lang="ja-JP" altLang="en-US" sz="1800">
              <a:solidFill>
                <a:srgbClr val="0070C0"/>
              </a:solidFill>
            </a:endParaRPr>
          </a:p>
        </p:txBody>
      </p:sp>
    </p:spTree>
    <p:extLst>
      <p:ext uri="{BB962C8B-B14F-4D97-AF65-F5344CB8AC3E}">
        <p14:creationId xmlns:p14="http://schemas.microsoft.com/office/powerpoint/2010/main" val="602221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サブタイトル 2"/>
          <p:cNvSpPr txBox="1">
            <a:spLocks/>
          </p:cNvSpPr>
          <p:nvPr/>
        </p:nvSpPr>
        <p:spPr>
          <a:xfrm>
            <a:off x="160785" y="2132856"/>
            <a:ext cx="8902823" cy="4549937"/>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400" b="1" dirty="0">
                <a:solidFill>
                  <a:schemeClr val="tx1"/>
                </a:solidFill>
                <a:latin typeface="HGPｺﾞｼｯｸM" panose="020B0600000000000000" pitchFamily="50" charset="-128"/>
                <a:ea typeface="HGPｺﾞｼｯｸM" panose="020B0600000000000000" pitchFamily="50" charset="-128"/>
              </a:rPr>
              <a:t>【</a:t>
            </a:r>
            <a:r>
              <a:rPr lang="ja-JP" altLang="en-US" sz="1400" b="1" dirty="0">
                <a:solidFill>
                  <a:schemeClr val="tx1"/>
                </a:solidFill>
                <a:latin typeface="HGPｺﾞｼｯｸM" panose="020B0600000000000000" pitchFamily="50" charset="-128"/>
                <a:ea typeface="HGPｺﾞｼｯｸM" panose="020B0600000000000000" pitchFamily="50" charset="-128"/>
              </a:rPr>
              <a:t>調査内容想定案</a:t>
            </a:r>
            <a:r>
              <a:rPr lang="en-US" altLang="ja-JP" sz="1400" b="1" dirty="0">
                <a:solidFill>
                  <a:schemeClr val="tx1"/>
                </a:solidFill>
                <a:latin typeface="HGPｺﾞｼｯｸM" panose="020B0600000000000000" pitchFamily="50" charset="-128"/>
                <a:ea typeface="HGPｺﾞｼｯｸM" panose="020B0600000000000000" pitchFamily="50" charset="-128"/>
              </a:rPr>
              <a:t>】※</a:t>
            </a:r>
            <a:r>
              <a:rPr lang="ja-JP" altLang="en-US" sz="1400" b="1" dirty="0">
                <a:solidFill>
                  <a:schemeClr val="tx1"/>
                </a:solidFill>
                <a:latin typeface="HGPｺﾞｼｯｸM" panose="020B0600000000000000" pitchFamily="50" charset="-128"/>
                <a:ea typeface="HGPｺﾞｼｯｸM" panose="020B0600000000000000" pitchFamily="50" charset="-128"/>
              </a:rPr>
              <a:t>具体的項目案については第</a:t>
            </a:r>
            <a:r>
              <a:rPr lang="en-US" altLang="ja-JP" sz="1400" b="1" dirty="0">
                <a:solidFill>
                  <a:schemeClr val="tx1"/>
                </a:solidFill>
                <a:latin typeface="HGPｺﾞｼｯｸM" panose="020B0600000000000000" pitchFamily="50" charset="-128"/>
                <a:ea typeface="HGPｺﾞｼｯｸM" panose="020B0600000000000000" pitchFamily="50" charset="-128"/>
              </a:rPr>
              <a:t>2</a:t>
            </a:r>
            <a:r>
              <a:rPr lang="ja-JP" altLang="en-US" sz="1400" b="1" dirty="0" smtClean="0">
                <a:solidFill>
                  <a:schemeClr val="tx1"/>
                </a:solidFill>
                <a:latin typeface="HGPｺﾞｼｯｸM" panose="020B0600000000000000" pitchFamily="50" charset="-128"/>
                <a:ea typeface="HGPｺﾞｼｯｸM" panose="020B0600000000000000" pitchFamily="50" charset="-128"/>
              </a:rPr>
              <a:t>回対策会議</a:t>
            </a:r>
            <a:r>
              <a:rPr lang="ja-JP" altLang="en-US" sz="1400" b="1" dirty="0">
                <a:solidFill>
                  <a:schemeClr val="tx1"/>
                </a:solidFill>
                <a:latin typeface="HGPｺﾞｼｯｸM" panose="020B0600000000000000" pitchFamily="50" charset="-128"/>
                <a:ea typeface="HGPｺﾞｼｯｸM" panose="020B0600000000000000" pitchFamily="50" charset="-128"/>
              </a:rPr>
              <a:t>にて提示予定</a:t>
            </a:r>
            <a:endParaRPr lang="en-US" altLang="ja-JP" sz="1400" b="1"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b="1"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b="1"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b="1"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b="1"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b="1"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b="1"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b="1"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b="1" dirty="0">
              <a:solidFill>
                <a:schemeClr val="tx1"/>
              </a:solidFill>
              <a:latin typeface="HGPｺﾞｼｯｸM" panose="020B0600000000000000" pitchFamily="50" charset="-128"/>
              <a:ea typeface="HGPｺﾞｼｯｸM" panose="020B0600000000000000" pitchFamily="50" charset="-128"/>
            </a:endParaRPr>
          </a:p>
          <a:p>
            <a:pPr algn="l"/>
            <a:r>
              <a:rPr lang="en-US" altLang="ja-JP" sz="1400" b="1" dirty="0">
                <a:solidFill>
                  <a:schemeClr val="tx1"/>
                </a:solidFill>
                <a:latin typeface="HGPｺﾞｼｯｸM" panose="020B0600000000000000" pitchFamily="50" charset="-128"/>
                <a:ea typeface="HGPｺﾞｼｯｸM" panose="020B0600000000000000" pitchFamily="50" charset="-128"/>
              </a:rPr>
              <a:t>【</a:t>
            </a:r>
            <a:r>
              <a:rPr lang="ja-JP" altLang="en-US" sz="1400" b="1" dirty="0">
                <a:solidFill>
                  <a:schemeClr val="tx1"/>
                </a:solidFill>
                <a:latin typeface="HGPｺﾞｼｯｸM" panose="020B0600000000000000" pitchFamily="50" charset="-128"/>
                <a:ea typeface="HGPｺﾞｼｯｸM" panose="020B0600000000000000" pitchFamily="50" charset="-128"/>
              </a:rPr>
              <a:t>実態調査スケジュール</a:t>
            </a:r>
            <a:r>
              <a:rPr lang="en-US" altLang="ja-JP" sz="1400" b="1" dirty="0">
                <a:solidFill>
                  <a:schemeClr val="tx1"/>
                </a:solidFill>
                <a:latin typeface="HGPｺﾞｼｯｸM" panose="020B0600000000000000" pitchFamily="50" charset="-128"/>
                <a:ea typeface="HGPｺﾞｼｯｸM" panose="020B0600000000000000" pitchFamily="50" charset="-128"/>
              </a:rPr>
              <a:t>】※</a:t>
            </a:r>
            <a:r>
              <a:rPr lang="ja-JP" altLang="en-US" sz="1400" b="1" dirty="0">
                <a:solidFill>
                  <a:schemeClr val="tx1"/>
                </a:solidFill>
                <a:latin typeface="HGPｺﾞｼｯｸM" panose="020B0600000000000000" pitchFamily="50" charset="-128"/>
                <a:ea typeface="HGPｺﾞｼｯｸM" panose="020B0600000000000000" pitchFamily="50" charset="-128"/>
              </a:rPr>
              <a:t>状況により調査実施時期・調査方法は変更されます。</a:t>
            </a:r>
            <a:endParaRPr lang="en-US" altLang="ja-JP" sz="1400" b="1"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b="1" dirty="0">
              <a:solidFill>
                <a:schemeClr val="tx1"/>
              </a:solidFill>
              <a:latin typeface="HGPｺﾞｼｯｸM" panose="020B0600000000000000" pitchFamily="50" charset="-128"/>
              <a:ea typeface="HGPｺﾞｼｯｸM" panose="020B0600000000000000" pitchFamily="50" charset="-128"/>
            </a:endParaRPr>
          </a:p>
          <a:p>
            <a:pPr algn="l"/>
            <a:endParaRPr lang="en-US" altLang="ja-JP" sz="1400" b="1" dirty="0">
              <a:solidFill>
                <a:schemeClr val="tx1"/>
              </a:solidFill>
              <a:latin typeface="HGPｺﾞｼｯｸM" panose="020B0600000000000000" pitchFamily="50" charset="-128"/>
              <a:ea typeface="HGPｺﾞｼｯｸM" panose="020B0600000000000000" pitchFamily="50" charset="-128"/>
            </a:endParaRPr>
          </a:p>
        </p:txBody>
      </p:sp>
      <p:sp>
        <p:nvSpPr>
          <p:cNvPr id="23" name="角丸四角形 22"/>
          <p:cNvSpPr/>
          <p:nvPr/>
        </p:nvSpPr>
        <p:spPr>
          <a:xfrm>
            <a:off x="315201" y="3074176"/>
            <a:ext cx="4276341" cy="1363318"/>
          </a:xfrm>
          <a:prstGeom prst="roundRect">
            <a:avLst>
              <a:gd name="adj" fmla="val 0"/>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400" b="1" dirty="0">
                <a:latin typeface="HGPｺﾞｼｯｸM" panose="020B0600000000000000" pitchFamily="50" charset="-128"/>
                <a:ea typeface="HGPｺﾞｼｯｸM" panose="020B0600000000000000" pitchFamily="50" charset="-128"/>
              </a:rPr>
              <a:t>・医療機関向け外国人</a:t>
            </a:r>
            <a:r>
              <a:rPr kumimoji="1" lang="ja-JP" altLang="en-US" sz="1400" b="1" dirty="0" smtClean="0">
                <a:latin typeface="HGPｺﾞｼｯｸM" panose="020B0600000000000000" pitchFamily="50" charset="-128"/>
                <a:ea typeface="HGPｺﾞｼｯｸM" panose="020B0600000000000000" pitchFamily="50" charset="-128"/>
              </a:rPr>
              <a:t>受入れ実態</a:t>
            </a:r>
            <a:r>
              <a:rPr kumimoji="1" lang="ja-JP" altLang="en-US" sz="1400" b="1" dirty="0">
                <a:latin typeface="HGPｺﾞｼｯｸM" panose="020B0600000000000000" pitchFamily="50" charset="-128"/>
                <a:ea typeface="HGPｺﾞｼｯｸM" panose="020B0600000000000000" pitchFamily="50" charset="-128"/>
              </a:rPr>
              <a:t>調査</a:t>
            </a:r>
            <a:endParaRPr kumimoji="1" lang="en-US" altLang="ja-JP" sz="1400" b="1" dirty="0">
              <a:latin typeface="HGPｺﾞｼｯｸM" panose="020B0600000000000000" pitchFamily="50" charset="-128"/>
              <a:ea typeface="HGPｺﾞｼｯｸM" panose="020B0600000000000000" pitchFamily="50" charset="-128"/>
            </a:endParaRPr>
          </a:p>
          <a:p>
            <a:r>
              <a:rPr kumimoji="1" lang="ja-JP" altLang="en-US" sz="1200" dirty="0">
                <a:latin typeface="HGPｺﾞｼｯｸM" panose="020B0600000000000000" pitchFamily="50" charset="-128"/>
                <a:ea typeface="HGPｺﾞｼｯｸM" panose="020B0600000000000000" pitchFamily="50" charset="-128"/>
              </a:rPr>
              <a:t>→昨年一年間の外国人患者受入れ状況及び医療機関支援サイト利用実態を調査</a:t>
            </a:r>
            <a:endParaRPr kumimoji="1" lang="en-US" altLang="ja-JP" sz="1200" dirty="0">
              <a:latin typeface="HGPｺﾞｼｯｸM" panose="020B0600000000000000" pitchFamily="50" charset="-128"/>
              <a:ea typeface="HGPｺﾞｼｯｸM" panose="020B0600000000000000" pitchFamily="50" charset="-128"/>
            </a:endParaRPr>
          </a:p>
        </p:txBody>
      </p:sp>
      <p:sp>
        <p:nvSpPr>
          <p:cNvPr id="27" name="角丸四角形 26"/>
          <p:cNvSpPr/>
          <p:nvPr/>
        </p:nvSpPr>
        <p:spPr>
          <a:xfrm>
            <a:off x="4716017" y="3074176"/>
            <a:ext cx="4223116" cy="1363318"/>
          </a:xfrm>
          <a:prstGeom prst="roundRect">
            <a:avLst>
              <a:gd name="adj" fmla="val 0"/>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400" b="1" dirty="0">
                <a:latin typeface="HGPｺﾞｼｯｸM" panose="020B0600000000000000" pitchFamily="50" charset="-128"/>
                <a:ea typeface="HGPｺﾞｼｯｸM" panose="020B0600000000000000" pitchFamily="50" charset="-128"/>
              </a:rPr>
              <a:t>・</a:t>
            </a:r>
            <a:r>
              <a:rPr kumimoji="1" lang="ja-JP" altLang="en-US" sz="1400" b="1" dirty="0" smtClean="0">
                <a:latin typeface="HGPｺﾞｼｯｸM" panose="020B0600000000000000" pitchFamily="50" charset="-128"/>
                <a:ea typeface="HGPｺﾞｼｯｸM" panose="020B0600000000000000" pitchFamily="50" charset="-128"/>
              </a:rPr>
              <a:t>拠点医療機関・</a:t>
            </a:r>
            <a:r>
              <a:rPr kumimoji="1" lang="ja-JP" altLang="en-US" sz="1400" b="1" dirty="0">
                <a:latin typeface="HGPｺﾞｼｯｸM" panose="020B0600000000000000" pitchFamily="50" charset="-128"/>
                <a:ea typeface="HGPｺﾞｼｯｸM" panose="020B0600000000000000" pitchFamily="50" charset="-128"/>
              </a:rPr>
              <a:t>地域医療</a:t>
            </a:r>
            <a:r>
              <a:rPr kumimoji="1" lang="ja-JP" altLang="en-US" sz="1400" b="1" dirty="0" smtClean="0">
                <a:latin typeface="HGPｺﾞｼｯｸM" panose="020B0600000000000000" pitchFamily="50" charset="-128"/>
                <a:ea typeface="HGPｺﾞｼｯｸM" panose="020B0600000000000000" pitchFamily="50" charset="-128"/>
              </a:rPr>
              <a:t>拠点医療機関モニタリング・</a:t>
            </a:r>
            <a:endParaRPr kumimoji="1" lang="en-US" altLang="ja-JP" sz="1400" b="1" dirty="0" smtClean="0">
              <a:latin typeface="HGPｺﾞｼｯｸM" panose="020B0600000000000000" pitchFamily="50" charset="-128"/>
              <a:ea typeface="HGPｺﾞｼｯｸM" panose="020B0600000000000000" pitchFamily="50" charset="-128"/>
            </a:endParaRPr>
          </a:p>
          <a:p>
            <a:r>
              <a:rPr lang="ja-JP" altLang="en-US" sz="1400" b="1" dirty="0">
                <a:latin typeface="HGPｺﾞｼｯｸM" panose="020B0600000000000000" pitchFamily="50" charset="-128"/>
                <a:ea typeface="HGPｺﾞｼｯｸM" panose="020B0600000000000000" pitchFamily="50" charset="-128"/>
              </a:rPr>
              <a:t>　</a:t>
            </a:r>
            <a:r>
              <a:rPr kumimoji="1" lang="ja-JP" altLang="en-US" sz="1400" b="1" dirty="0" smtClean="0">
                <a:latin typeface="HGPｺﾞｼｯｸM" panose="020B0600000000000000" pitchFamily="50" charset="-128"/>
                <a:ea typeface="HGPｺﾞｼｯｸM" panose="020B0600000000000000" pitchFamily="50" charset="-128"/>
              </a:rPr>
              <a:t>ヒアリング調査</a:t>
            </a:r>
            <a:endParaRPr kumimoji="1" lang="en-US" altLang="ja-JP" sz="1400" b="1" dirty="0">
              <a:latin typeface="HGPｺﾞｼｯｸM" panose="020B0600000000000000" pitchFamily="50" charset="-128"/>
              <a:ea typeface="HGPｺﾞｼｯｸM" panose="020B0600000000000000" pitchFamily="50" charset="-128"/>
            </a:endParaRPr>
          </a:p>
          <a:p>
            <a:r>
              <a:rPr lang="ja-JP" altLang="en-US" sz="1200" dirty="0" smtClean="0">
                <a:latin typeface="HGPｺﾞｼｯｸM" panose="020B0600000000000000" pitchFamily="50" charset="-128"/>
                <a:ea typeface="HGPｺﾞｼｯｸM" panose="020B0600000000000000" pitchFamily="50" charset="-128"/>
              </a:rPr>
              <a:t>→</a:t>
            </a:r>
            <a:r>
              <a:rPr kumimoji="1" lang="ja-JP" altLang="en-US" sz="1200" dirty="0">
                <a:latin typeface="HGPｺﾞｼｯｸM" panose="020B0600000000000000" pitchFamily="50" charset="-128"/>
                <a:ea typeface="HGPｺﾞｼｯｸM" panose="020B0600000000000000" pitchFamily="50" charset="-128"/>
              </a:rPr>
              <a:t>拠点医療</a:t>
            </a:r>
            <a:r>
              <a:rPr kumimoji="1" lang="ja-JP" altLang="en-US" sz="1200" dirty="0" smtClean="0">
                <a:latin typeface="HGPｺﾞｼｯｸM" panose="020B0600000000000000" pitchFamily="50" charset="-128"/>
                <a:ea typeface="HGPｺﾞｼｯｸM" panose="020B0600000000000000" pitchFamily="50" charset="-128"/>
              </a:rPr>
              <a:t>機関・地域拠点</a:t>
            </a:r>
            <a:r>
              <a:rPr kumimoji="1" lang="ja-JP" altLang="en-US" sz="1200" dirty="0">
                <a:latin typeface="HGPｺﾞｼｯｸM" panose="020B0600000000000000" pitchFamily="50" charset="-128"/>
                <a:ea typeface="HGPｺﾞｼｯｸM" panose="020B0600000000000000" pitchFamily="50" charset="-128"/>
              </a:rPr>
              <a:t>医療機関の外国人</a:t>
            </a:r>
            <a:r>
              <a:rPr kumimoji="1" lang="ja-JP" altLang="en-US" sz="1200" dirty="0" smtClean="0">
                <a:latin typeface="HGPｺﾞｼｯｸM" panose="020B0600000000000000" pitchFamily="50" charset="-128"/>
                <a:ea typeface="HGPｺﾞｼｯｸM" panose="020B0600000000000000" pitchFamily="50" charset="-128"/>
              </a:rPr>
              <a:t>患者受入れ</a:t>
            </a:r>
            <a:endParaRPr kumimoji="1" lang="en-US" altLang="ja-JP" sz="1200" dirty="0" smtClean="0">
              <a:latin typeface="HGPｺﾞｼｯｸM" panose="020B0600000000000000" pitchFamily="50" charset="-128"/>
              <a:ea typeface="HGPｺﾞｼｯｸM" panose="020B0600000000000000" pitchFamily="50" charset="-128"/>
            </a:endParaRPr>
          </a:p>
          <a:p>
            <a:r>
              <a:rPr lang="ja-JP" altLang="en-US" sz="1200" dirty="0">
                <a:latin typeface="HGPｺﾞｼｯｸM" panose="020B0600000000000000" pitchFamily="50" charset="-128"/>
                <a:ea typeface="HGPｺﾞｼｯｸM" panose="020B0600000000000000" pitchFamily="50" charset="-128"/>
              </a:rPr>
              <a:t>　</a:t>
            </a:r>
            <a:r>
              <a:rPr kumimoji="1" lang="ja-JP" altLang="en-US" sz="1200" dirty="0" smtClean="0">
                <a:latin typeface="HGPｺﾞｼｯｸM" panose="020B0600000000000000" pitchFamily="50" charset="-128"/>
                <a:ea typeface="HGPｺﾞｼｯｸM" panose="020B0600000000000000" pitchFamily="50" charset="-128"/>
              </a:rPr>
              <a:t>状況につき一か</a:t>
            </a:r>
            <a:r>
              <a:rPr lang="ja-JP" altLang="en-US" sz="1200" dirty="0" smtClean="0">
                <a:latin typeface="HGPｺﾞｼｯｸM" panose="020B0600000000000000" pitchFamily="50" charset="-128"/>
                <a:ea typeface="HGPｺﾞｼｯｸM" panose="020B0600000000000000" pitchFamily="50" charset="-128"/>
              </a:rPr>
              <a:t>月</a:t>
            </a:r>
            <a:r>
              <a:rPr lang="ja-JP" altLang="en-US" sz="1200" dirty="0">
                <a:latin typeface="HGPｺﾞｼｯｸM" panose="020B0600000000000000" pitchFamily="50" charset="-128"/>
                <a:ea typeface="HGPｺﾞｼｯｸM" panose="020B0600000000000000" pitchFamily="50" charset="-128"/>
              </a:rPr>
              <a:t>毎の外国人患者受入状況の</a:t>
            </a:r>
            <a:r>
              <a:rPr lang="ja-JP" altLang="en-US" sz="1200" dirty="0" smtClean="0">
                <a:latin typeface="HGPｺﾞｼｯｸM" panose="020B0600000000000000" pitchFamily="50" charset="-128"/>
                <a:ea typeface="HGPｺﾞｼｯｸM" panose="020B0600000000000000" pitchFamily="50" charset="-128"/>
              </a:rPr>
              <a:t>傾向を把握。</a:t>
            </a:r>
            <a:r>
              <a:rPr lang="ja-JP" altLang="en-US" sz="1200" dirty="0">
                <a:latin typeface="HGPｺﾞｼｯｸM" panose="020B0600000000000000" pitchFamily="50" charset="-128"/>
                <a:ea typeface="HGPｺﾞｼｯｸM" panose="020B0600000000000000" pitchFamily="50" charset="-128"/>
              </a:rPr>
              <a:t>　</a:t>
            </a:r>
            <a:endParaRPr lang="en-US" altLang="ja-JP" sz="1200" dirty="0" smtClean="0">
              <a:latin typeface="HGPｺﾞｼｯｸM" panose="020B0600000000000000" pitchFamily="50" charset="-128"/>
              <a:ea typeface="HGPｺﾞｼｯｸM" panose="020B0600000000000000" pitchFamily="50" charset="-128"/>
            </a:endParaRPr>
          </a:p>
          <a:p>
            <a:r>
              <a:rPr lang="ja-JP" altLang="en-US" sz="1200" dirty="0">
                <a:latin typeface="HGPｺﾞｼｯｸM" panose="020B0600000000000000" pitchFamily="50" charset="-128"/>
                <a:ea typeface="HGPｺﾞｼｯｸM" panose="020B0600000000000000" pitchFamily="50" charset="-128"/>
              </a:rPr>
              <a:t>　</a:t>
            </a:r>
            <a:r>
              <a:rPr lang="ja-JP" altLang="en-US" sz="1200" dirty="0" smtClean="0">
                <a:latin typeface="HGPｺﾞｼｯｸM" panose="020B0600000000000000" pitchFamily="50" charset="-128"/>
                <a:ea typeface="HGPｺﾞｼｯｸM" panose="020B0600000000000000" pitchFamily="50" charset="-128"/>
              </a:rPr>
              <a:t>実際の外国人対応の状況、未収金等対応状況等について</a:t>
            </a:r>
            <a:endParaRPr lang="en-US" altLang="ja-JP" sz="1200" dirty="0" smtClean="0">
              <a:latin typeface="HGPｺﾞｼｯｸM" panose="020B0600000000000000" pitchFamily="50" charset="-128"/>
              <a:ea typeface="HGPｺﾞｼｯｸM" panose="020B0600000000000000" pitchFamily="50" charset="-128"/>
            </a:endParaRPr>
          </a:p>
          <a:p>
            <a:r>
              <a:rPr lang="ja-JP" altLang="en-US" sz="1200" dirty="0">
                <a:latin typeface="HGPｺﾞｼｯｸM" panose="020B0600000000000000" pitchFamily="50" charset="-128"/>
                <a:ea typeface="HGPｺﾞｼｯｸM" panose="020B0600000000000000" pitchFamily="50" charset="-128"/>
              </a:rPr>
              <a:t>　</a:t>
            </a:r>
            <a:r>
              <a:rPr lang="ja-JP" altLang="en-US" sz="1200" dirty="0" smtClean="0">
                <a:latin typeface="HGPｺﾞｼｯｸM" panose="020B0600000000000000" pitchFamily="50" charset="-128"/>
                <a:ea typeface="HGPｺﾞｼｯｸM" panose="020B0600000000000000" pitchFamily="50" charset="-128"/>
              </a:rPr>
              <a:t>ヒアリング調査を実施</a:t>
            </a:r>
            <a:endParaRPr lang="en-US" altLang="ja-JP" sz="1200" dirty="0" smtClean="0">
              <a:latin typeface="HGPｺﾞｼｯｸM" panose="020B0600000000000000" pitchFamily="50" charset="-128"/>
              <a:ea typeface="HGPｺﾞｼｯｸM" panose="020B0600000000000000" pitchFamily="50" charset="-128"/>
            </a:endParaRPr>
          </a:p>
          <a:p>
            <a:r>
              <a:rPr kumimoji="1" lang="ja-JP" altLang="en-US" sz="1200" dirty="0">
                <a:latin typeface="HGPｺﾞｼｯｸM" panose="020B0600000000000000" pitchFamily="50" charset="-128"/>
                <a:ea typeface="HGPｺﾞｼｯｸM" panose="020B0600000000000000" pitchFamily="50" charset="-128"/>
              </a:rPr>
              <a:t>・</a:t>
            </a:r>
            <a:endParaRPr kumimoji="1" lang="en-US" altLang="ja-JP" sz="1200" dirty="0">
              <a:latin typeface="HGPｺﾞｼｯｸM" panose="020B0600000000000000" pitchFamily="50" charset="-128"/>
              <a:ea typeface="HGPｺﾞｼｯｸM" panose="020B0600000000000000" pitchFamily="50" charset="-128"/>
            </a:endParaRPr>
          </a:p>
        </p:txBody>
      </p:sp>
      <p:sp>
        <p:nvSpPr>
          <p:cNvPr id="28" name="ホームベース 27"/>
          <p:cNvSpPr/>
          <p:nvPr/>
        </p:nvSpPr>
        <p:spPr>
          <a:xfrm>
            <a:off x="4123936" y="5233327"/>
            <a:ext cx="2880320" cy="841587"/>
          </a:xfrm>
          <a:prstGeom prst="homePlate">
            <a:avLst>
              <a:gd name="adj" fmla="val 2274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PｺﾞｼｯｸM" panose="020B0600000000000000" pitchFamily="50" charset="-128"/>
                <a:ea typeface="HGPｺﾞｼｯｸM" panose="020B0600000000000000" pitchFamily="50" charset="-128"/>
              </a:rPr>
              <a:t>実態調査実施</a:t>
            </a:r>
            <a:endParaRPr kumimoji="1" lang="en-US" altLang="ja-JP" sz="1200" dirty="0">
              <a:solidFill>
                <a:schemeClr val="tx1"/>
              </a:solidFill>
              <a:latin typeface="HGPｺﾞｼｯｸM" panose="020B0600000000000000" pitchFamily="50" charset="-128"/>
              <a:ea typeface="HGPｺﾞｼｯｸM" panose="020B0600000000000000" pitchFamily="50" charset="-128"/>
            </a:endParaRPr>
          </a:p>
          <a:p>
            <a:pPr algn="ctr"/>
            <a:r>
              <a:rPr lang="ja-JP" altLang="en-US" sz="1200" dirty="0">
                <a:solidFill>
                  <a:schemeClr val="tx1"/>
                </a:solidFill>
                <a:latin typeface="HGPｺﾞｼｯｸM" panose="020B0600000000000000" pitchFamily="50" charset="-128"/>
                <a:ea typeface="HGPｺﾞｼｯｸM" panose="020B0600000000000000" pitchFamily="50" charset="-128"/>
              </a:rPr>
              <a:t>→取りまとめ</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p:txBody>
      </p:sp>
      <p:sp>
        <p:nvSpPr>
          <p:cNvPr id="4" name="ホームベース 3"/>
          <p:cNvSpPr/>
          <p:nvPr/>
        </p:nvSpPr>
        <p:spPr>
          <a:xfrm>
            <a:off x="1979712" y="6036144"/>
            <a:ext cx="1549532" cy="530899"/>
          </a:xfrm>
          <a:prstGeom prst="homePlate">
            <a:avLst>
              <a:gd name="adj" fmla="val 2052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latin typeface="HGPｺﾞｼｯｸM" panose="020B0600000000000000" pitchFamily="50" charset="-128"/>
                <a:ea typeface="HGPｺﾞｼｯｸM" panose="020B0600000000000000" pitchFamily="50" charset="-128"/>
              </a:rPr>
              <a:t>・実態調査項目</a:t>
            </a:r>
            <a:r>
              <a:rPr lang="ja-JP" altLang="en-US" sz="1000" dirty="0">
                <a:solidFill>
                  <a:schemeClr val="tx1"/>
                </a:solidFill>
                <a:latin typeface="HGPｺﾞｼｯｸM" panose="020B0600000000000000" pitchFamily="50" charset="-128"/>
                <a:ea typeface="HGPｺﾞｼｯｸM" panose="020B0600000000000000" pitchFamily="50" charset="-128"/>
              </a:rPr>
              <a:t>作成</a:t>
            </a:r>
            <a:endParaRPr kumimoji="1" lang="en-US" altLang="ja-JP" sz="1000" dirty="0">
              <a:solidFill>
                <a:schemeClr val="tx1"/>
              </a:solidFill>
              <a:latin typeface="HGPｺﾞｼｯｸM" panose="020B0600000000000000" pitchFamily="50" charset="-128"/>
              <a:ea typeface="HGPｺﾞｼｯｸM" panose="020B0600000000000000" pitchFamily="50" charset="-128"/>
            </a:endParaRPr>
          </a:p>
        </p:txBody>
      </p:sp>
      <p:sp>
        <p:nvSpPr>
          <p:cNvPr id="31" name="ホームベース 30"/>
          <p:cNvSpPr/>
          <p:nvPr/>
        </p:nvSpPr>
        <p:spPr>
          <a:xfrm>
            <a:off x="264744" y="4806722"/>
            <a:ext cx="8725806" cy="172339"/>
          </a:xfrm>
          <a:prstGeom prst="homePlate">
            <a:avLst/>
          </a:prstGeom>
          <a:gradFill flip="none" rotWithShape="1">
            <a:gsLst>
              <a:gs pos="0">
                <a:schemeClr val="accent5"/>
              </a:gs>
              <a:gs pos="50000">
                <a:schemeClr val="accent1">
                  <a:tint val="44500"/>
                  <a:satMod val="160000"/>
                </a:schemeClr>
              </a:gs>
              <a:gs pos="100000">
                <a:schemeClr val="accent1">
                  <a:tint val="23500"/>
                  <a:satMod val="160000"/>
                </a:schemeClr>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HGPｺﾞｼｯｸM" panose="020B0600000000000000" pitchFamily="50" charset="-128"/>
                <a:ea typeface="HGPｺﾞｼｯｸM" panose="020B0600000000000000" pitchFamily="50" charset="-128"/>
              </a:rPr>
              <a:t>R1 </a:t>
            </a:r>
            <a:r>
              <a:rPr kumimoji="1" lang="en-US" altLang="ja-JP" sz="1400" dirty="0">
                <a:solidFill>
                  <a:schemeClr val="tx1"/>
                </a:solidFill>
                <a:latin typeface="HGPｺﾞｼｯｸM" panose="020B0600000000000000" pitchFamily="50" charset="-128"/>
                <a:ea typeface="HGPｺﾞｼｯｸM" panose="020B0600000000000000" pitchFamily="50" charset="-128"/>
              </a:rPr>
              <a:t>.</a:t>
            </a:r>
            <a:r>
              <a:rPr lang="en-US" altLang="ja-JP" sz="1400" dirty="0">
                <a:solidFill>
                  <a:schemeClr val="tx1"/>
                </a:solidFill>
                <a:latin typeface="HGPｺﾞｼｯｸM" panose="020B0600000000000000" pitchFamily="50" charset="-128"/>
                <a:ea typeface="HGPｺﾞｼｯｸM" panose="020B0600000000000000" pitchFamily="50" charset="-128"/>
              </a:rPr>
              <a:t>4   </a:t>
            </a: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a:solidFill>
                  <a:schemeClr val="tx1"/>
                </a:solidFill>
                <a:latin typeface="HGPｺﾞｼｯｸM" panose="020B0600000000000000" pitchFamily="50" charset="-128"/>
                <a:ea typeface="HGPｺﾞｼｯｸM" panose="020B0600000000000000" pitchFamily="50" charset="-128"/>
              </a:rPr>
              <a:t>5   </a:t>
            </a: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a:solidFill>
                  <a:schemeClr val="tx1"/>
                </a:solidFill>
                <a:latin typeface="HGPｺﾞｼｯｸM" panose="020B0600000000000000" pitchFamily="50" charset="-128"/>
                <a:ea typeface="HGPｺﾞｼｯｸM" panose="020B0600000000000000" pitchFamily="50" charset="-128"/>
              </a:rPr>
              <a:t>6    </a:t>
            </a: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a:solidFill>
                  <a:schemeClr val="tx1"/>
                </a:solidFill>
                <a:latin typeface="HGPｺﾞｼｯｸM" panose="020B0600000000000000" pitchFamily="50" charset="-128"/>
                <a:ea typeface="HGPｺﾞｼｯｸM" panose="020B0600000000000000" pitchFamily="50" charset="-128"/>
              </a:rPr>
              <a:t>7  </a:t>
            </a: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a:solidFill>
                  <a:schemeClr val="tx1"/>
                </a:solidFill>
                <a:latin typeface="HGPｺﾞｼｯｸM" panose="020B0600000000000000" pitchFamily="50" charset="-128"/>
                <a:ea typeface="HGPｺﾞｼｯｸM" panose="020B0600000000000000" pitchFamily="50" charset="-128"/>
              </a:rPr>
              <a:t> 8 </a:t>
            </a: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a:solidFill>
                  <a:schemeClr val="tx1"/>
                </a:solidFill>
                <a:latin typeface="HGPｺﾞｼｯｸM" panose="020B0600000000000000" pitchFamily="50" charset="-128"/>
                <a:ea typeface="HGPｺﾞｼｯｸM" panose="020B0600000000000000" pitchFamily="50" charset="-128"/>
              </a:rPr>
              <a:t>9      </a:t>
            </a: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a:solidFill>
                  <a:schemeClr val="tx1"/>
                </a:solidFill>
                <a:latin typeface="HGPｺﾞｼｯｸM" panose="020B0600000000000000" pitchFamily="50" charset="-128"/>
                <a:ea typeface="HGPｺﾞｼｯｸM" panose="020B0600000000000000" pitchFamily="50" charset="-128"/>
              </a:rPr>
              <a:t>10      </a:t>
            </a: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a:solidFill>
                  <a:schemeClr val="tx1"/>
                </a:solidFill>
                <a:latin typeface="HGPｺﾞｼｯｸM" panose="020B0600000000000000" pitchFamily="50" charset="-128"/>
                <a:ea typeface="HGPｺﾞｼｯｸM" panose="020B0600000000000000" pitchFamily="50" charset="-128"/>
              </a:rPr>
              <a:t>11  </a:t>
            </a: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a:solidFill>
                  <a:schemeClr val="tx1"/>
                </a:solidFill>
                <a:latin typeface="HGPｺﾞｼｯｸM" panose="020B0600000000000000" pitchFamily="50" charset="-128"/>
                <a:ea typeface="HGPｺﾞｼｯｸM" panose="020B0600000000000000" pitchFamily="50" charset="-128"/>
              </a:rPr>
              <a:t>12  </a:t>
            </a: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a:solidFill>
                  <a:schemeClr val="tx1"/>
                </a:solidFill>
                <a:latin typeface="HGPｺﾞｼｯｸM" panose="020B0600000000000000" pitchFamily="50" charset="-128"/>
                <a:ea typeface="HGPｺﾞｼｯｸM" panose="020B0600000000000000" pitchFamily="50" charset="-128"/>
              </a:rPr>
              <a:t>R</a:t>
            </a:r>
            <a:r>
              <a:rPr lang="en-US" altLang="ja-JP" sz="1400" dirty="0" smtClean="0">
                <a:solidFill>
                  <a:schemeClr val="tx1"/>
                </a:solidFill>
                <a:latin typeface="HGPｺﾞｼｯｸM" panose="020B0600000000000000" pitchFamily="50" charset="-128"/>
                <a:ea typeface="HGPｺﾞｼｯｸM" panose="020B0600000000000000" pitchFamily="50" charset="-128"/>
              </a:rPr>
              <a:t>2</a:t>
            </a:r>
            <a:r>
              <a:rPr lang="ja-JP" altLang="en-US" sz="1400" dirty="0" err="1">
                <a:solidFill>
                  <a:schemeClr val="tx1"/>
                </a:solidFill>
                <a:latin typeface="HGPｺﾞｼｯｸM" panose="020B0600000000000000" pitchFamily="50" charset="-128"/>
                <a:ea typeface="HGPｺﾞｼｯｸM" panose="020B0600000000000000" pitchFamily="50" charset="-128"/>
              </a:rPr>
              <a:t>．</a:t>
            </a:r>
            <a:r>
              <a:rPr lang="en-US" altLang="ja-JP" sz="1400" dirty="0">
                <a:solidFill>
                  <a:schemeClr val="tx1"/>
                </a:solidFill>
                <a:latin typeface="HGPｺﾞｼｯｸM" panose="020B0600000000000000" pitchFamily="50" charset="-128"/>
                <a:ea typeface="HGPｺﾞｼｯｸM" panose="020B0600000000000000" pitchFamily="50" charset="-128"/>
              </a:rPr>
              <a:t>1 </a:t>
            </a: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a:solidFill>
                  <a:schemeClr val="tx1"/>
                </a:solidFill>
                <a:latin typeface="HGPｺﾞｼｯｸM" panose="020B0600000000000000" pitchFamily="50" charset="-128"/>
                <a:ea typeface="HGPｺﾞｼｯｸM" panose="020B0600000000000000" pitchFamily="50" charset="-128"/>
              </a:rPr>
              <a:t> 2 </a:t>
            </a: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a:solidFill>
                  <a:schemeClr val="tx1"/>
                </a:solidFill>
                <a:latin typeface="HGPｺﾞｼｯｸM" panose="020B0600000000000000" pitchFamily="50" charset="-128"/>
                <a:ea typeface="HGPｺﾞｼｯｸM" panose="020B0600000000000000" pitchFamily="50" charset="-128"/>
              </a:rPr>
              <a:t> 3</a:t>
            </a:r>
            <a:endParaRPr kumimoji="1"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44" name="角丸四角形 43"/>
          <p:cNvSpPr/>
          <p:nvPr/>
        </p:nvSpPr>
        <p:spPr>
          <a:xfrm>
            <a:off x="3564557" y="5226780"/>
            <a:ext cx="412611" cy="1354795"/>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b="1" dirty="0" smtClean="0">
                <a:latin typeface="HGPｺﾞｼｯｸM" panose="020B0600000000000000" pitchFamily="50" charset="-128"/>
                <a:ea typeface="HGPｺﾞｼｯｸM" panose="020B0600000000000000" pitchFamily="50" charset="-128"/>
              </a:rPr>
              <a:t>第</a:t>
            </a:r>
            <a:r>
              <a:rPr lang="en-US" altLang="ja-JP" sz="1050" b="1" dirty="0" smtClean="0">
                <a:latin typeface="HGPｺﾞｼｯｸM" panose="020B0600000000000000" pitchFamily="50" charset="-128"/>
                <a:ea typeface="HGPｺﾞｼｯｸM" panose="020B0600000000000000" pitchFamily="50" charset="-128"/>
              </a:rPr>
              <a:t>2</a:t>
            </a:r>
            <a:r>
              <a:rPr lang="ja-JP" altLang="en-US" sz="1050" b="1" dirty="0" smtClean="0">
                <a:latin typeface="HGPｺﾞｼｯｸM" panose="020B0600000000000000" pitchFamily="50" charset="-128"/>
                <a:ea typeface="HGPｺﾞｼｯｸM" panose="020B0600000000000000" pitchFamily="50" charset="-128"/>
              </a:rPr>
              <a:t>回外国人医療</a:t>
            </a:r>
            <a:endParaRPr lang="en-US" altLang="ja-JP" sz="1050" b="1" dirty="0" smtClean="0">
              <a:latin typeface="HGPｺﾞｼｯｸM" panose="020B0600000000000000" pitchFamily="50" charset="-128"/>
              <a:ea typeface="HGPｺﾞｼｯｸM" panose="020B0600000000000000" pitchFamily="50" charset="-128"/>
            </a:endParaRPr>
          </a:p>
          <a:p>
            <a:pPr algn="ctr"/>
            <a:r>
              <a:rPr lang="ja-JP" altLang="en-US" sz="1050" b="1" dirty="0" smtClean="0">
                <a:latin typeface="HGPｺﾞｼｯｸM" panose="020B0600000000000000" pitchFamily="50" charset="-128"/>
                <a:ea typeface="HGPｺﾞｼｯｸM" panose="020B0600000000000000" pitchFamily="50" charset="-128"/>
              </a:rPr>
              <a:t>対策会議</a:t>
            </a:r>
            <a:endParaRPr kumimoji="1" lang="en-US" altLang="ja-JP" sz="1050" b="1" dirty="0">
              <a:latin typeface="HGPｺﾞｼｯｸM" panose="020B0600000000000000" pitchFamily="50" charset="-128"/>
              <a:ea typeface="HGPｺﾞｼｯｸM" panose="020B0600000000000000" pitchFamily="50" charset="-128"/>
            </a:endParaRPr>
          </a:p>
        </p:txBody>
      </p:sp>
      <p:sp>
        <p:nvSpPr>
          <p:cNvPr id="48" name="角丸四角形 47"/>
          <p:cNvSpPr/>
          <p:nvPr/>
        </p:nvSpPr>
        <p:spPr>
          <a:xfrm>
            <a:off x="1460093" y="5251323"/>
            <a:ext cx="412611" cy="1354795"/>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b="1" dirty="0" smtClean="0">
                <a:latin typeface="HGPｺﾞｼｯｸM" panose="020B0600000000000000" pitchFamily="50" charset="-128"/>
                <a:ea typeface="HGPｺﾞｼｯｸM" panose="020B0600000000000000" pitchFamily="50" charset="-128"/>
              </a:rPr>
              <a:t>第</a:t>
            </a:r>
            <a:r>
              <a:rPr lang="en-US" altLang="ja-JP" sz="1050" b="1" dirty="0" smtClean="0">
                <a:latin typeface="HGPｺﾞｼｯｸM" panose="020B0600000000000000" pitchFamily="50" charset="-128"/>
                <a:ea typeface="HGPｺﾞｼｯｸM" panose="020B0600000000000000" pitchFamily="50" charset="-128"/>
              </a:rPr>
              <a:t>1</a:t>
            </a:r>
            <a:r>
              <a:rPr lang="ja-JP" altLang="en-US" sz="1050" b="1" dirty="0" smtClean="0">
                <a:latin typeface="HGPｺﾞｼｯｸM" panose="020B0600000000000000" pitchFamily="50" charset="-128"/>
                <a:ea typeface="HGPｺﾞｼｯｸM" panose="020B0600000000000000" pitchFamily="50" charset="-128"/>
              </a:rPr>
              <a:t>回外国人医療</a:t>
            </a:r>
            <a:endParaRPr lang="en-US" altLang="ja-JP" sz="1050" b="1" dirty="0" smtClean="0">
              <a:latin typeface="HGPｺﾞｼｯｸM" panose="020B0600000000000000" pitchFamily="50" charset="-128"/>
              <a:ea typeface="HGPｺﾞｼｯｸM" panose="020B0600000000000000" pitchFamily="50" charset="-128"/>
            </a:endParaRPr>
          </a:p>
          <a:p>
            <a:pPr algn="ctr"/>
            <a:r>
              <a:rPr lang="ja-JP" altLang="en-US" sz="1050" b="1" dirty="0" smtClean="0">
                <a:latin typeface="HGPｺﾞｼｯｸM" panose="020B0600000000000000" pitchFamily="50" charset="-128"/>
                <a:ea typeface="HGPｺﾞｼｯｸM" panose="020B0600000000000000" pitchFamily="50" charset="-128"/>
              </a:rPr>
              <a:t>対策会議</a:t>
            </a:r>
            <a:endParaRPr kumimoji="1" lang="en-US" altLang="ja-JP" sz="1050" b="1" dirty="0">
              <a:latin typeface="HGPｺﾞｼｯｸM" panose="020B0600000000000000" pitchFamily="50" charset="-128"/>
              <a:ea typeface="HGPｺﾞｼｯｸM" panose="020B0600000000000000" pitchFamily="50" charset="-128"/>
            </a:endParaRPr>
          </a:p>
        </p:txBody>
      </p:sp>
      <p:sp>
        <p:nvSpPr>
          <p:cNvPr id="49" name="角丸四角形 48"/>
          <p:cNvSpPr/>
          <p:nvPr/>
        </p:nvSpPr>
        <p:spPr>
          <a:xfrm>
            <a:off x="7136234" y="5165089"/>
            <a:ext cx="604118" cy="909826"/>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b="1" dirty="0" smtClean="0">
                <a:latin typeface="HGPｺﾞｼｯｸM" panose="020B0600000000000000" pitchFamily="50" charset="-128"/>
                <a:ea typeface="HGPｺﾞｼｯｸM" panose="020B0600000000000000" pitchFamily="50" charset="-128"/>
              </a:rPr>
              <a:t>第</a:t>
            </a:r>
            <a:r>
              <a:rPr lang="en-US" altLang="ja-JP" sz="1050" b="1" dirty="0" smtClean="0">
                <a:latin typeface="HGPｺﾞｼｯｸM" panose="020B0600000000000000" pitchFamily="50" charset="-128"/>
                <a:ea typeface="HGPｺﾞｼｯｸM" panose="020B0600000000000000" pitchFamily="50" charset="-128"/>
              </a:rPr>
              <a:t>3</a:t>
            </a:r>
            <a:r>
              <a:rPr lang="ja-JP" altLang="en-US" sz="1050" b="1" dirty="0" smtClean="0">
                <a:latin typeface="HGPｺﾞｼｯｸM" panose="020B0600000000000000" pitchFamily="50" charset="-128"/>
                <a:ea typeface="HGPｺﾞｼｯｸM" panose="020B0600000000000000" pitchFamily="50" charset="-128"/>
              </a:rPr>
              <a:t>回外国人医療対策会議</a:t>
            </a:r>
            <a:endParaRPr kumimoji="1" lang="en-US" altLang="ja-JP" sz="1050" b="1" dirty="0">
              <a:latin typeface="HGPｺﾞｼｯｸM" panose="020B0600000000000000" pitchFamily="50" charset="-128"/>
              <a:ea typeface="HGPｺﾞｼｯｸM" panose="020B0600000000000000" pitchFamily="50" charset="-128"/>
            </a:endParaRPr>
          </a:p>
        </p:txBody>
      </p:sp>
      <p:sp>
        <p:nvSpPr>
          <p:cNvPr id="50" name="ホームベース 49"/>
          <p:cNvSpPr/>
          <p:nvPr/>
        </p:nvSpPr>
        <p:spPr>
          <a:xfrm>
            <a:off x="4123936" y="6181950"/>
            <a:ext cx="4748338" cy="401069"/>
          </a:xfrm>
          <a:prstGeom prst="homePlate">
            <a:avLst>
              <a:gd name="adj" fmla="val 2274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拠点医療機関・</a:t>
            </a:r>
            <a:r>
              <a:rPr kumimoji="1" lang="ja-JP" altLang="en-US" sz="1200" dirty="0">
                <a:solidFill>
                  <a:schemeClr val="tx1"/>
                </a:solidFill>
                <a:latin typeface="HGPｺﾞｼｯｸM" panose="020B0600000000000000" pitchFamily="50" charset="-128"/>
                <a:ea typeface="HGPｺﾞｼｯｸM" panose="020B0600000000000000" pitchFamily="50" charset="-128"/>
              </a:rPr>
              <a:t>地域医療拠点機関</a:t>
            </a: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モニタリング・ヒアリング調査の実施</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p:txBody>
      </p:sp>
      <p:sp>
        <p:nvSpPr>
          <p:cNvPr id="51" name="ホームベース 50"/>
          <p:cNvSpPr/>
          <p:nvPr/>
        </p:nvSpPr>
        <p:spPr>
          <a:xfrm>
            <a:off x="1979712" y="5263811"/>
            <a:ext cx="1549532" cy="683461"/>
          </a:xfrm>
          <a:prstGeom prst="homePlate">
            <a:avLst>
              <a:gd name="adj" fmla="val 2052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latin typeface="HGPｺﾞｼｯｸM" panose="020B0600000000000000" pitchFamily="50" charset="-128"/>
                <a:ea typeface="HGPｺﾞｼｯｸM" panose="020B0600000000000000" pitchFamily="50" charset="-128"/>
              </a:rPr>
              <a:t>調査委託入札契約手続</a:t>
            </a:r>
            <a:endParaRPr kumimoji="1" lang="en-US" altLang="ja-JP" sz="1000" dirty="0">
              <a:solidFill>
                <a:schemeClr val="tx1"/>
              </a:solidFill>
              <a:latin typeface="HGPｺﾞｼｯｸM" panose="020B0600000000000000" pitchFamily="50" charset="-128"/>
              <a:ea typeface="HGPｺﾞｼｯｸM" panose="020B0600000000000000" pitchFamily="50" charset="-128"/>
            </a:endParaRPr>
          </a:p>
        </p:txBody>
      </p:sp>
      <p:sp>
        <p:nvSpPr>
          <p:cNvPr id="19" name="タイトル 1">
            <a:extLst>
              <a:ext uri="{FF2B5EF4-FFF2-40B4-BE49-F238E27FC236}">
                <a16:creationId xmlns:a16="http://schemas.microsoft.com/office/drawing/2014/main" id="{6D99CC66-FBC4-422F-A2A6-AD69295B5A7D}"/>
              </a:ext>
            </a:extLst>
          </p:cNvPr>
          <p:cNvSpPr txBox="1">
            <a:spLocks/>
          </p:cNvSpPr>
          <p:nvPr/>
        </p:nvSpPr>
        <p:spPr>
          <a:xfrm>
            <a:off x="-196115" y="58413"/>
            <a:ext cx="9374001"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２．大阪府外国人患者受入れ実態調査③令和元年度調査予定</a:t>
            </a:r>
          </a:p>
        </p:txBody>
      </p:sp>
      <p:sp>
        <p:nvSpPr>
          <p:cNvPr id="20" name="タイトル 1">
            <a:extLst>
              <a:ext uri="{FF2B5EF4-FFF2-40B4-BE49-F238E27FC236}">
                <a16:creationId xmlns:a16="http://schemas.microsoft.com/office/drawing/2014/main" id="{2BFEBE11-1A34-4B9F-991B-4BD6BD7BC3BA}"/>
              </a:ext>
            </a:extLst>
          </p:cNvPr>
          <p:cNvSpPr txBox="1">
            <a:spLocks/>
          </p:cNvSpPr>
          <p:nvPr/>
        </p:nvSpPr>
        <p:spPr>
          <a:xfrm>
            <a:off x="176212" y="541068"/>
            <a:ext cx="8856984" cy="1544896"/>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a:latin typeface="HGP創英角ｺﾞｼｯｸUB" panose="020B0900000000000000" pitchFamily="50" charset="-128"/>
                <a:ea typeface="HGP創英角ｺﾞｼｯｸUB" panose="020B0900000000000000" pitchFamily="50" charset="-128"/>
              </a:rPr>
              <a:t>外国人医療体制整備の検討に向けて引き続き実態を把握し、経年比較も含めて今後の対策を検討していくことを想定し、今年度も実態調査を実施予定。</a:t>
            </a:r>
            <a:endParaRPr lang="en-US" altLang="ja-JP" sz="2000" dirty="0">
              <a:latin typeface="HGP創英角ｺﾞｼｯｸUB" panose="020B0900000000000000" pitchFamily="50" charset="-128"/>
              <a:ea typeface="HGP創英角ｺﾞｼｯｸUB" panose="020B0900000000000000" pitchFamily="50" charset="-128"/>
            </a:endParaRPr>
          </a:p>
          <a:p>
            <a:pPr algn="l"/>
            <a:r>
              <a:rPr lang="ja-JP" altLang="en-US" sz="2000" dirty="0">
                <a:latin typeface="HGP創英角ｺﾞｼｯｸUB" panose="020B0900000000000000" pitchFamily="50" charset="-128"/>
                <a:ea typeface="HGP創英角ｺﾞｼｯｸUB" panose="020B0900000000000000" pitchFamily="50" charset="-128"/>
              </a:rPr>
              <a:t>ただし、昨年度同様厚生労働省が実態調査を引き続き行う場合、国調査と整理の</a:t>
            </a:r>
            <a:r>
              <a:rPr lang="ja-JP" altLang="en-US" sz="2000" dirty="0" smtClean="0">
                <a:latin typeface="HGP創英角ｺﾞｼｯｸUB" panose="020B0900000000000000" pitchFamily="50" charset="-128"/>
                <a:ea typeface="HGP創英角ｺﾞｼｯｸUB" panose="020B0900000000000000" pitchFamily="50" charset="-128"/>
              </a:rPr>
              <a:t>上、実施す</a:t>
            </a:r>
            <a:r>
              <a:rPr lang="ja-JP" altLang="en-US" sz="2000" dirty="0">
                <a:latin typeface="HGP創英角ｺﾞｼｯｸUB" panose="020B0900000000000000" pitchFamily="50" charset="-128"/>
                <a:ea typeface="HGP創英角ｺﾞｼｯｸUB" panose="020B0900000000000000" pitchFamily="50" charset="-128"/>
              </a:rPr>
              <a:t>べきであることから、国調査の動向</a:t>
            </a:r>
            <a:r>
              <a:rPr lang="ja-JP" altLang="en-US" sz="2000" dirty="0" smtClean="0">
                <a:latin typeface="HGP創英角ｺﾞｼｯｸUB" panose="020B0900000000000000" pitchFamily="50" charset="-128"/>
                <a:ea typeface="HGP創英角ｺﾞｼｯｸUB" panose="020B0900000000000000" pitchFamily="50" charset="-128"/>
              </a:rPr>
              <a:t>を踏まえ、調査を</a:t>
            </a:r>
            <a:r>
              <a:rPr lang="ja-JP" altLang="en-US" sz="2000" dirty="0">
                <a:latin typeface="HGP創英角ｺﾞｼｯｸUB" panose="020B0900000000000000" pitchFamily="50" charset="-128"/>
                <a:ea typeface="HGP創英角ｺﾞｼｯｸUB" panose="020B0900000000000000" pitchFamily="50" charset="-128"/>
              </a:rPr>
              <a:t>行う。</a:t>
            </a:r>
          </a:p>
        </p:txBody>
      </p:sp>
      <p:sp>
        <p:nvSpPr>
          <p:cNvPr id="21" name="角丸四角形 22">
            <a:extLst>
              <a:ext uri="{FF2B5EF4-FFF2-40B4-BE49-F238E27FC236}">
                <a16:creationId xmlns:a16="http://schemas.microsoft.com/office/drawing/2014/main" id="{5E7704A6-A491-4534-9713-F9DF77885281}"/>
              </a:ext>
            </a:extLst>
          </p:cNvPr>
          <p:cNvSpPr/>
          <p:nvPr/>
        </p:nvSpPr>
        <p:spPr>
          <a:xfrm>
            <a:off x="300153" y="2476616"/>
            <a:ext cx="8638979" cy="505260"/>
          </a:xfrm>
          <a:prstGeom prst="roundRect">
            <a:avLst>
              <a:gd name="adj" fmla="val 0"/>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400" b="1" dirty="0">
                <a:latin typeface="HGPｺﾞｼｯｸM" panose="020B0600000000000000" pitchFamily="50" charset="-128"/>
                <a:ea typeface="HGPｺﾞｼｯｸM" panose="020B0600000000000000" pitchFamily="50" charset="-128"/>
              </a:rPr>
              <a:t>・調査項目設定における課題</a:t>
            </a:r>
            <a:endParaRPr kumimoji="1" lang="en-US" altLang="ja-JP" sz="1400" b="1" dirty="0">
              <a:latin typeface="HGPｺﾞｼｯｸM" panose="020B0600000000000000" pitchFamily="50" charset="-128"/>
              <a:ea typeface="HGPｺﾞｼｯｸM" panose="020B0600000000000000" pitchFamily="50" charset="-128"/>
            </a:endParaRPr>
          </a:p>
          <a:p>
            <a:r>
              <a:rPr kumimoji="1" lang="ja-JP" altLang="en-US" sz="1200" dirty="0">
                <a:latin typeface="HGPｺﾞｼｯｸM" panose="020B0600000000000000" pitchFamily="50" charset="-128"/>
                <a:ea typeface="HGPｺﾞｼｯｸM" panose="020B0600000000000000" pitchFamily="50" charset="-128"/>
              </a:rPr>
              <a:t>→</a:t>
            </a:r>
            <a:r>
              <a:rPr lang="ja-JP" altLang="en-US" sz="1200" dirty="0">
                <a:latin typeface="HGPｺﾞｼｯｸM" panose="020B0600000000000000" pitchFamily="50" charset="-128"/>
                <a:ea typeface="HGPｺﾞｼｯｸM" panose="020B0600000000000000" pitchFamily="50" charset="-128"/>
              </a:rPr>
              <a:t>特に</a:t>
            </a:r>
            <a:r>
              <a:rPr lang="ja-JP" altLang="en-US" sz="1200" dirty="0" smtClean="0">
                <a:latin typeface="HGPｺﾞｼｯｸM" panose="020B0600000000000000" pitchFamily="50" charset="-128"/>
                <a:ea typeface="HGPｺﾞｼｯｸM" panose="020B0600000000000000" pitchFamily="50" charset="-128"/>
              </a:rPr>
              <a:t>、府内の外国人患者数をどのように把握、集計するかについて、昨年度調査時</a:t>
            </a:r>
            <a:r>
              <a:rPr lang="ja-JP" altLang="en-US" sz="1200" dirty="0">
                <a:latin typeface="HGPｺﾞｼｯｸM" panose="020B0600000000000000" pitchFamily="50" charset="-128"/>
                <a:ea typeface="HGPｺﾞｼｯｸM" panose="020B0600000000000000" pitchFamily="50" charset="-128"/>
              </a:rPr>
              <a:t>の</a:t>
            </a:r>
            <a:r>
              <a:rPr lang="ja-JP" altLang="en-US" sz="1200" dirty="0" smtClean="0">
                <a:latin typeface="HGPｺﾞｼｯｸM" panose="020B0600000000000000" pitchFamily="50" charset="-128"/>
                <a:ea typeface="HGPｺﾞｼｯｸM" panose="020B0600000000000000" pitchFamily="50" charset="-128"/>
              </a:rPr>
              <a:t>課題を踏まえ再検討</a:t>
            </a:r>
            <a:endParaRPr kumimoji="1" lang="en-US" altLang="ja-JP" sz="1200" dirty="0">
              <a:latin typeface="HGPｺﾞｼｯｸM" panose="020B0600000000000000" pitchFamily="50" charset="-128"/>
              <a:ea typeface="HGPｺﾞｼｯｸM" panose="020B0600000000000000" pitchFamily="50" charset="-128"/>
            </a:endParaRPr>
          </a:p>
        </p:txBody>
      </p:sp>
      <p:sp>
        <p:nvSpPr>
          <p:cNvPr id="5" name="スライド番号プレースホルダー 4"/>
          <p:cNvSpPr>
            <a:spLocks noGrp="1"/>
          </p:cNvSpPr>
          <p:nvPr>
            <p:ph type="sldNum" sz="quarter" idx="12"/>
          </p:nvPr>
        </p:nvSpPr>
        <p:spPr/>
        <p:txBody>
          <a:bodyPr/>
          <a:lstStyle/>
          <a:p>
            <a:fld id="{A9848611-8FAA-4BFC-BAAD-33CAF1A3E273}" type="slidenum">
              <a:rPr kumimoji="1" lang="ja-JP" altLang="en-US" sz="1800" smtClean="0">
                <a:solidFill>
                  <a:srgbClr val="0070C0"/>
                </a:solidFill>
              </a:rPr>
              <a:t>5</a:t>
            </a:fld>
            <a:endParaRPr kumimoji="1" lang="ja-JP" altLang="en-US" sz="1800" dirty="0">
              <a:solidFill>
                <a:srgbClr val="0070C0"/>
              </a:solidFill>
            </a:endParaRPr>
          </a:p>
        </p:txBody>
      </p:sp>
    </p:spTree>
    <p:extLst>
      <p:ext uri="{BB962C8B-B14F-4D97-AF65-F5344CB8AC3E}">
        <p14:creationId xmlns:p14="http://schemas.microsoft.com/office/powerpoint/2010/main" val="1856203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タイトル 1">
            <a:extLst>
              <a:ext uri="{FF2B5EF4-FFF2-40B4-BE49-F238E27FC236}">
                <a16:creationId xmlns:a16="http://schemas.microsoft.com/office/drawing/2014/main" id="{77D78C8B-7190-4F9F-BF24-FAD4DFE9F181}"/>
              </a:ext>
            </a:extLst>
          </p:cNvPr>
          <p:cNvSpPr txBox="1">
            <a:spLocks/>
          </p:cNvSpPr>
          <p:nvPr/>
        </p:nvSpPr>
        <p:spPr>
          <a:xfrm>
            <a:off x="127175" y="720064"/>
            <a:ext cx="8892000" cy="864000"/>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個別の医療機関で解決するには</a:t>
            </a:r>
            <a:endParaRPr lang="en-US" altLang="ja-JP" sz="2400" dirty="0">
              <a:latin typeface="HGP創英角ｺﾞｼｯｸUB" panose="020B0900000000000000" pitchFamily="50" charset="-128"/>
              <a:ea typeface="HGP創英角ｺﾞｼｯｸUB" panose="020B0900000000000000" pitchFamily="50" charset="-128"/>
            </a:endParaRPr>
          </a:p>
          <a:p>
            <a:pPr algn="l"/>
            <a:r>
              <a:rPr lang="ja-JP" altLang="en-US" sz="2400" dirty="0">
                <a:latin typeface="HGP創英角ｺﾞｼｯｸUB" panose="020B0900000000000000" pitchFamily="50" charset="-128"/>
                <a:ea typeface="HGP創英角ｺﾞｼｯｸUB" panose="020B0900000000000000" pitchFamily="50" charset="-128"/>
              </a:rPr>
              <a:t>　　　　　　　　　　　　　　　　　負担が大きい課題への対応策をサポート</a:t>
            </a:r>
            <a:endParaRPr lang="en-US" altLang="ja-JP" sz="2400" dirty="0">
              <a:latin typeface="HGP創英角ｺﾞｼｯｸUB" panose="020B0900000000000000" pitchFamily="50" charset="-128"/>
              <a:ea typeface="HGP創英角ｺﾞｼｯｸUB" panose="020B0900000000000000" pitchFamily="50" charset="-128"/>
            </a:endParaRPr>
          </a:p>
        </p:txBody>
      </p:sp>
      <p:sp>
        <p:nvSpPr>
          <p:cNvPr id="67" name="テキスト ボックス 66">
            <a:extLst>
              <a:ext uri="{FF2B5EF4-FFF2-40B4-BE49-F238E27FC236}">
                <a16:creationId xmlns:a16="http://schemas.microsoft.com/office/drawing/2014/main" id="{B82C3A06-1690-4F3B-A5BA-33723745F0D3}"/>
              </a:ext>
            </a:extLst>
          </p:cNvPr>
          <p:cNvSpPr txBox="1"/>
          <p:nvPr/>
        </p:nvSpPr>
        <p:spPr>
          <a:xfrm>
            <a:off x="1020039" y="1817440"/>
            <a:ext cx="5442542" cy="400110"/>
          </a:xfrm>
          <a:prstGeom prst="rect">
            <a:avLst/>
          </a:prstGeom>
          <a:noFill/>
        </p:spPr>
        <p:txBody>
          <a:bodyPr wrap="square" rtlCol="0">
            <a:spAutoFit/>
          </a:bodyPr>
          <a:lstStyle/>
          <a:p>
            <a:r>
              <a:rPr lang="ja-JP" altLang="en-US" sz="2000" dirty="0">
                <a:latin typeface="HGP創英角ｺﾞｼｯｸUB" panose="020B0900000000000000" pitchFamily="50" charset="-128"/>
                <a:ea typeface="HGP創英角ｺﾞｼｯｸUB" panose="020B0900000000000000" pitchFamily="50" charset="-128"/>
              </a:rPr>
              <a:t>外国人患者を受け入れた際のトラブル</a:t>
            </a:r>
            <a:endParaRPr kumimoji="1" lang="ja-JP" altLang="en-US" sz="2000" dirty="0">
              <a:latin typeface="HGP創英角ｺﾞｼｯｸUB" panose="020B0900000000000000" pitchFamily="50" charset="-128"/>
              <a:ea typeface="HGP創英角ｺﾞｼｯｸUB" panose="020B0900000000000000" pitchFamily="50" charset="-128"/>
            </a:endParaRPr>
          </a:p>
        </p:txBody>
      </p:sp>
      <p:sp>
        <p:nvSpPr>
          <p:cNvPr id="68" name="テキスト ボックス 67"/>
          <p:cNvSpPr txBox="1"/>
          <p:nvPr/>
        </p:nvSpPr>
        <p:spPr>
          <a:xfrm>
            <a:off x="1256054" y="2279099"/>
            <a:ext cx="7507081" cy="584775"/>
          </a:xfrm>
          <a:prstGeom prst="rect">
            <a:avLst/>
          </a:prstGeom>
          <a:noFill/>
        </p:spPr>
        <p:txBody>
          <a:bodyPr wrap="square" rtlCol="0">
            <a:spAutoFit/>
          </a:bodyPr>
          <a:lstStyle/>
          <a:p>
            <a:r>
              <a:rPr lang="ja-JP" altLang="en-US" sz="1600" dirty="0">
                <a:latin typeface="HGPｺﾞｼｯｸE" panose="020B0900000000000000" pitchFamily="50" charset="-128"/>
                <a:ea typeface="HGPｺﾞｼｯｸE" panose="020B0900000000000000" pitchFamily="50" charset="-128"/>
              </a:rPr>
              <a:t>・</a:t>
            </a:r>
            <a:r>
              <a:rPr lang="ja-JP" altLang="en-US" sz="1600" dirty="0">
                <a:solidFill>
                  <a:srgbClr val="FF2F34"/>
                </a:solidFill>
                <a:latin typeface="HGPｺﾞｼｯｸE" panose="020B0900000000000000" pitchFamily="50" charset="-128"/>
                <a:ea typeface="HGPｺﾞｼｯｸE" panose="020B0900000000000000" pitchFamily="50" charset="-128"/>
              </a:rPr>
              <a:t>「言語・コミュニケーション」</a:t>
            </a:r>
            <a:r>
              <a:rPr lang="ja-JP" altLang="en-US" sz="1600" dirty="0">
                <a:latin typeface="HGPｺﾞｼｯｸE" panose="020B0900000000000000" pitchFamily="50" charset="-128"/>
                <a:ea typeface="HGPｺﾞｼｯｸE" panose="020B0900000000000000" pitchFamily="50" charset="-128"/>
              </a:rPr>
              <a:t>が最も多く、</a:t>
            </a:r>
            <a:endParaRPr lang="en-US" altLang="ja-JP" sz="1600" dirty="0">
              <a:latin typeface="HGPｺﾞｼｯｸE" panose="020B0900000000000000" pitchFamily="50" charset="-128"/>
              <a:ea typeface="HGPｺﾞｼｯｸE" panose="020B0900000000000000" pitchFamily="50" charset="-128"/>
            </a:endParaRPr>
          </a:p>
          <a:p>
            <a:r>
              <a:rPr lang="en-US" altLang="ja-JP" sz="1600" dirty="0">
                <a:latin typeface="HGPｺﾞｼｯｸE" panose="020B0900000000000000" pitchFamily="50" charset="-128"/>
                <a:ea typeface="HGPｺﾞｼｯｸE" panose="020B0900000000000000" pitchFamily="50" charset="-128"/>
              </a:rPr>
              <a:t>  </a:t>
            </a:r>
            <a:r>
              <a:rPr lang="ja-JP" altLang="en-US" sz="1600" dirty="0">
                <a:latin typeface="HGPｺﾞｼｯｸE" panose="020B0900000000000000" pitchFamily="50" charset="-128"/>
                <a:ea typeface="HGPｺﾞｼｯｸE" panose="020B0900000000000000" pitchFamily="50" charset="-128"/>
              </a:rPr>
              <a:t>特に</a:t>
            </a:r>
            <a:r>
              <a:rPr lang="ja-JP" altLang="en-US" sz="1600" dirty="0">
                <a:solidFill>
                  <a:srgbClr val="FF2F34"/>
                </a:solidFill>
                <a:latin typeface="HGPｺﾞｼｯｸE" panose="020B0900000000000000" pitchFamily="50" charset="-128"/>
                <a:ea typeface="HGPｺﾞｼｯｸE" panose="020B0900000000000000" pitchFamily="50" charset="-128"/>
              </a:rPr>
              <a:t>「受付時」</a:t>
            </a:r>
            <a:r>
              <a:rPr lang="ja-JP" altLang="en-US" sz="1600" dirty="0">
                <a:latin typeface="HGPｺﾞｼｯｸE" panose="020B0900000000000000" pitchFamily="50" charset="-128"/>
                <a:ea typeface="HGPｺﾞｼｯｸE" panose="020B0900000000000000" pitchFamily="50" charset="-128"/>
              </a:rPr>
              <a:t>にトラブルが最も多い</a:t>
            </a:r>
            <a:endParaRPr kumimoji="1" lang="en-US" altLang="ja-JP" sz="1600" dirty="0">
              <a:latin typeface="HGPｺﾞｼｯｸE" panose="020B0900000000000000" pitchFamily="50" charset="-128"/>
              <a:ea typeface="HGPｺﾞｼｯｸE" panose="020B0900000000000000" pitchFamily="50" charset="-128"/>
            </a:endParaRPr>
          </a:p>
        </p:txBody>
      </p:sp>
      <p:pic>
        <p:nvPicPr>
          <p:cNvPr id="11" name="図 10">
            <a:extLst>
              <a:ext uri="{FF2B5EF4-FFF2-40B4-BE49-F238E27FC236}">
                <a16:creationId xmlns:a16="http://schemas.microsoft.com/office/drawing/2014/main" id="{77B9B771-E648-484F-8D93-DA243F6CDC92}"/>
              </a:ext>
            </a:extLst>
          </p:cNvPr>
          <p:cNvPicPr>
            <a:picLocks noChangeAspect="1"/>
          </p:cNvPicPr>
          <p:nvPr/>
        </p:nvPicPr>
        <p:blipFill rotWithShape="1">
          <a:blip r:embed="rId3"/>
          <a:srcRect r="35801" b="13400"/>
          <a:stretch/>
        </p:blipFill>
        <p:spPr>
          <a:xfrm>
            <a:off x="5359741" y="2086111"/>
            <a:ext cx="3410816" cy="1683670"/>
          </a:xfrm>
          <a:prstGeom prst="rect">
            <a:avLst/>
          </a:prstGeom>
        </p:spPr>
      </p:pic>
      <p:pic>
        <p:nvPicPr>
          <p:cNvPr id="17" name="図 16"/>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90554" y="1516198"/>
            <a:ext cx="908720" cy="908720"/>
          </a:xfrm>
          <a:prstGeom prst="rect">
            <a:avLst/>
          </a:prstGeom>
        </p:spPr>
      </p:pic>
      <p:sp>
        <p:nvSpPr>
          <p:cNvPr id="18" name="テキスト ボックス 17"/>
          <p:cNvSpPr txBox="1"/>
          <p:nvPr/>
        </p:nvSpPr>
        <p:spPr>
          <a:xfrm>
            <a:off x="1256054" y="2919453"/>
            <a:ext cx="7507081" cy="584775"/>
          </a:xfrm>
          <a:prstGeom prst="rect">
            <a:avLst/>
          </a:prstGeom>
          <a:noFill/>
        </p:spPr>
        <p:txBody>
          <a:bodyPr wrap="square" rtlCol="0">
            <a:spAutoFit/>
          </a:bodyPr>
          <a:lstStyle/>
          <a:p>
            <a:r>
              <a:rPr lang="ja-JP" altLang="en-US" sz="1600" dirty="0">
                <a:latin typeface="HGPｺﾞｼｯｸE" panose="020B0900000000000000" pitchFamily="50" charset="-128"/>
                <a:ea typeface="HGPｺﾞｼｯｸE" panose="020B0900000000000000" pitchFamily="50" charset="-128"/>
              </a:rPr>
              <a:t>・対応言語は、</a:t>
            </a:r>
            <a:r>
              <a:rPr lang="ja-JP" altLang="en-US" sz="1600" dirty="0">
                <a:solidFill>
                  <a:srgbClr val="FF2F34"/>
                </a:solidFill>
                <a:latin typeface="HGPｺﾞｼｯｸE" panose="020B0900000000000000" pitchFamily="50" charset="-128"/>
                <a:ea typeface="HGPｺﾞｼｯｸE" panose="020B0900000000000000" pitchFamily="50" charset="-128"/>
              </a:rPr>
              <a:t>中国語</a:t>
            </a:r>
            <a:r>
              <a:rPr lang="en-US" altLang="ja-JP" sz="1600" dirty="0">
                <a:latin typeface="HGPｺﾞｼｯｸE" panose="020B0900000000000000" pitchFamily="50" charset="-128"/>
                <a:ea typeface="HGPｺﾞｼｯｸE" panose="020B0900000000000000" pitchFamily="50" charset="-128"/>
              </a:rPr>
              <a:t>38.8</a:t>
            </a:r>
            <a:r>
              <a:rPr lang="ja-JP" altLang="en-US" sz="1600" dirty="0">
                <a:latin typeface="HGPｺﾞｼｯｸE" panose="020B0900000000000000" pitchFamily="50" charset="-128"/>
                <a:ea typeface="HGPｺﾞｼｯｸE" panose="020B0900000000000000" pitchFamily="50" charset="-128"/>
              </a:rPr>
              <a:t>％、</a:t>
            </a:r>
            <a:r>
              <a:rPr lang="ja-JP" altLang="en-US" sz="1600" dirty="0">
                <a:solidFill>
                  <a:srgbClr val="FF2F34"/>
                </a:solidFill>
                <a:latin typeface="HGPｺﾞｼｯｸE" panose="020B0900000000000000" pitchFamily="50" charset="-128"/>
                <a:ea typeface="HGPｺﾞｼｯｸE" panose="020B0900000000000000" pitchFamily="50" charset="-128"/>
              </a:rPr>
              <a:t>英語</a:t>
            </a:r>
            <a:r>
              <a:rPr lang="en-US" altLang="ja-JP" sz="1600" dirty="0">
                <a:latin typeface="HGPｺﾞｼｯｸE" panose="020B0900000000000000" pitchFamily="50" charset="-128"/>
                <a:ea typeface="HGPｺﾞｼｯｸE" panose="020B0900000000000000" pitchFamily="50" charset="-128"/>
              </a:rPr>
              <a:t>34</a:t>
            </a:r>
            <a:r>
              <a:rPr lang="ja-JP" altLang="en-US" sz="1600" dirty="0">
                <a:latin typeface="HGPｺﾞｼｯｸE" panose="020B0900000000000000" pitchFamily="50" charset="-128"/>
                <a:ea typeface="HGPｺﾞｼｯｸE" panose="020B0900000000000000" pitchFamily="50" charset="-128"/>
              </a:rPr>
              <a:t>％、</a:t>
            </a:r>
            <a:endParaRPr lang="en-US" altLang="ja-JP" sz="1600" dirty="0">
              <a:latin typeface="HGPｺﾞｼｯｸE" panose="020B0900000000000000" pitchFamily="50" charset="-128"/>
              <a:ea typeface="HGPｺﾞｼｯｸE" panose="020B0900000000000000" pitchFamily="50" charset="-128"/>
            </a:endParaRPr>
          </a:p>
          <a:p>
            <a:r>
              <a:rPr lang="en-US" altLang="ja-JP" sz="1600" dirty="0">
                <a:solidFill>
                  <a:srgbClr val="FF2F34"/>
                </a:solidFill>
                <a:latin typeface="HGPｺﾞｼｯｸE" panose="020B0900000000000000" pitchFamily="50" charset="-128"/>
                <a:ea typeface="HGPｺﾞｼｯｸE" panose="020B0900000000000000" pitchFamily="50" charset="-128"/>
              </a:rPr>
              <a:t> </a:t>
            </a:r>
            <a:r>
              <a:rPr lang="ja-JP" altLang="en-US" sz="1600" dirty="0">
                <a:solidFill>
                  <a:srgbClr val="FF2F34"/>
                </a:solidFill>
                <a:latin typeface="HGPｺﾞｼｯｸE" panose="020B0900000000000000" pitchFamily="50" charset="-128"/>
                <a:ea typeface="HGPｺﾞｼｯｸE" panose="020B0900000000000000" pitchFamily="50" charset="-128"/>
              </a:rPr>
              <a:t>韓国・朝鮮語</a:t>
            </a:r>
            <a:r>
              <a:rPr lang="en-US" altLang="ja-JP" sz="1600" dirty="0">
                <a:latin typeface="HGPｺﾞｼｯｸE" panose="020B0900000000000000" pitchFamily="50" charset="-128"/>
                <a:ea typeface="HGPｺﾞｼｯｸE" panose="020B0900000000000000" pitchFamily="50" charset="-128"/>
              </a:rPr>
              <a:t>7.4</a:t>
            </a:r>
            <a:r>
              <a:rPr lang="ja-JP" altLang="en-US" sz="1600" dirty="0">
                <a:latin typeface="HGPｺﾞｼｯｸE" panose="020B0900000000000000" pitchFamily="50" charset="-128"/>
                <a:ea typeface="HGPｺﾞｼｯｸE" panose="020B0900000000000000" pitchFamily="50" charset="-128"/>
              </a:rPr>
              <a:t>％の順</a:t>
            </a:r>
            <a:endParaRPr kumimoji="1" lang="en-US" altLang="ja-JP" sz="1600" dirty="0">
              <a:latin typeface="HGPｺﾞｼｯｸE" panose="020B0900000000000000" pitchFamily="50" charset="-128"/>
              <a:ea typeface="HGPｺﾞｼｯｸE" panose="020B0900000000000000" pitchFamily="50" charset="-128"/>
            </a:endParaRPr>
          </a:p>
        </p:txBody>
      </p:sp>
      <p:sp>
        <p:nvSpPr>
          <p:cNvPr id="20" name="テキスト ボックス 19"/>
          <p:cNvSpPr txBox="1"/>
          <p:nvPr/>
        </p:nvSpPr>
        <p:spPr>
          <a:xfrm>
            <a:off x="1256055" y="3538566"/>
            <a:ext cx="7348394" cy="584775"/>
          </a:xfrm>
          <a:prstGeom prst="rect">
            <a:avLst/>
          </a:prstGeom>
          <a:noFill/>
        </p:spPr>
        <p:txBody>
          <a:bodyPr wrap="square" rtlCol="0">
            <a:spAutoFit/>
          </a:bodyPr>
          <a:lstStyle/>
          <a:p>
            <a:r>
              <a:rPr lang="ja-JP" altLang="en-US" sz="1600" dirty="0">
                <a:latin typeface="HGPｺﾞｼｯｸE" panose="020B0900000000000000" pitchFamily="50" charset="-128"/>
                <a:ea typeface="HGPｺﾞｼｯｸE" panose="020B0900000000000000" pitchFamily="50" charset="-128"/>
              </a:rPr>
              <a:t>・医療コーディネータ（</a:t>
            </a:r>
            <a:r>
              <a:rPr lang="en-US" altLang="ja-JP" sz="1600" dirty="0">
                <a:latin typeface="HGPｺﾞｼｯｸE" panose="020B0900000000000000" pitchFamily="50" charset="-128"/>
                <a:ea typeface="HGPｺﾞｼｯｸE" panose="020B0900000000000000" pitchFamily="50" charset="-128"/>
              </a:rPr>
              <a:t>2.6%</a:t>
            </a:r>
            <a:r>
              <a:rPr lang="ja-JP" altLang="en-US" sz="1600" dirty="0">
                <a:latin typeface="HGPｺﾞｼｯｸE" panose="020B0900000000000000" pitchFamily="50" charset="-128"/>
                <a:ea typeface="HGPｺﾞｼｯｸE" panose="020B0900000000000000" pitchFamily="50" charset="-128"/>
              </a:rPr>
              <a:t>）、医療通訳</a:t>
            </a:r>
            <a:r>
              <a:rPr lang="en-US" altLang="ja-JP" sz="1600" dirty="0">
                <a:latin typeface="HGPｺﾞｼｯｸE" panose="020B0900000000000000" pitchFamily="50" charset="-128"/>
                <a:ea typeface="HGPｺﾞｼｯｸE" panose="020B0900000000000000" pitchFamily="50" charset="-128"/>
              </a:rPr>
              <a:t>(6.1%)</a:t>
            </a:r>
            <a:r>
              <a:rPr lang="ja-JP" altLang="en-US" sz="1600" dirty="0" err="1">
                <a:latin typeface="HGPｺﾞｼｯｸE" panose="020B0900000000000000" pitchFamily="50" charset="-128"/>
                <a:ea typeface="HGPｺﾞｼｯｸE" panose="020B0900000000000000" pitchFamily="50" charset="-128"/>
              </a:rPr>
              <a:t>、</a:t>
            </a:r>
            <a:endParaRPr lang="en-US" altLang="ja-JP" sz="1600" dirty="0">
              <a:latin typeface="HGPｺﾞｼｯｸE" panose="020B0900000000000000" pitchFamily="50" charset="-128"/>
              <a:ea typeface="HGPｺﾞｼｯｸE" panose="020B0900000000000000" pitchFamily="50" charset="-128"/>
            </a:endParaRPr>
          </a:p>
          <a:p>
            <a:r>
              <a:rPr lang="en-US" altLang="ja-JP" sz="1600" dirty="0">
                <a:latin typeface="HGPｺﾞｼｯｸE" panose="020B0900000000000000" pitchFamily="50" charset="-128"/>
                <a:ea typeface="HGPｺﾞｼｯｸE" panose="020B0900000000000000" pitchFamily="50" charset="-128"/>
              </a:rPr>
              <a:t> </a:t>
            </a:r>
            <a:r>
              <a:rPr lang="ja-JP" altLang="en-US" sz="1600" dirty="0">
                <a:latin typeface="HGPｺﾞｼｯｸE" panose="020B0900000000000000" pitchFamily="50" charset="-128"/>
                <a:ea typeface="HGPｺﾞｼｯｸE" panose="020B0900000000000000" pitchFamily="50" charset="-128"/>
              </a:rPr>
              <a:t>電話通訳</a:t>
            </a:r>
            <a:r>
              <a:rPr lang="en-US" altLang="ja-JP" sz="1600" dirty="0">
                <a:latin typeface="HGPｺﾞｼｯｸE" panose="020B0900000000000000" pitchFamily="50" charset="-128"/>
                <a:ea typeface="HGPｺﾞｼｯｸE" panose="020B0900000000000000" pitchFamily="50" charset="-128"/>
              </a:rPr>
              <a:t>(5.8%)</a:t>
            </a:r>
            <a:r>
              <a:rPr lang="ja-JP" altLang="en-US" sz="1600" dirty="0">
                <a:latin typeface="HGPｺﾞｼｯｸE" panose="020B0900000000000000" pitchFamily="50" charset="-128"/>
                <a:ea typeface="HGPｺﾞｼｯｸE" panose="020B0900000000000000" pitchFamily="50" charset="-128"/>
              </a:rPr>
              <a:t>を導入している医療機関は、非常に少ない</a:t>
            </a:r>
            <a:endParaRPr lang="en-US" altLang="ja-JP" sz="1600" dirty="0">
              <a:latin typeface="HGPｺﾞｼｯｸE" panose="020B0900000000000000" pitchFamily="50" charset="-128"/>
              <a:ea typeface="HGPｺﾞｼｯｸE" panose="020B0900000000000000" pitchFamily="50" charset="-128"/>
            </a:endParaRPr>
          </a:p>
        </p:txBody>
      </p:sp>
      <p:sp>
        <p:nvSpPr>
          <p:cNvPr id="4" name="正方形/長方形 3"/>
          <p:cNvSpPr/>
          <p:nvPr/>
        </p:nvSpPr>
        <p:spPr>
          <a:xfrm>
            <a:off x="1447960" y="4941168"/>
            <a:ext cx="7755649" cy="523220"/>
          </a:xfrm>
          <a:prstGeom prst="rect">
            <a:avLst/>
          </a:prstGeom>
        </p:spPr>
        <p:txBody>
          <a:bodyPr wrap="none">
            <a:spAutoFit/>
          </a:bodyPr>
          <a:lstStyle/>
          <a:p>
            <a:r>
              <a:rPr lang="ja-JP" altLang="en-US" sz="2800" dirty="0">
                <a:latin typeface="HGP創英角ｺﾞｼｯｸUB" panose="020B0900000000000000" pitchFamily="50" charset="-128"/>
                <a:ea typeface="HGP創英角ｺﾞｼｯｸUB" panose="020B0900000000000000" pitchFamily="50" charset="-128"/>
              </a:rPr>
              <a:t>大阪府</a:t>
            </a:r>
            <a:r>
              <a:rPr lang="ja-JP" altLang="en-US" sz="2800" dirty="0" smtClean="0">
                <a:latin typeface="HGP創英角ｺﾞｼｯｸUB" panose="020B0900000000000000" pitchFamily="50" charset="-128"/>
                <a:ea typeface="HGP創英角ｺﾞｼｯｸUB" panose="020B0900000000000000" pitchFamily="50" charset="-128"/>
              </a:rPr>
              <a:t>多言語遠隔医療通訳サービスの実施（★１）</a:t>
            </a:r>
            <a:endParaRPr lang="ja-JP" altLang="en-US" sz="2800" dirty="0">
              <a:latin typeface="HGP創英角ｺﾞｼｯｸUB" panose="020B0900000000000000" pitchFamily="50" charset="-128"/>
              <a:ea typeface="HGP創英角ｺﾞｼｯｸUB" panose="020B0900000000000000" pitchFamily="50" charset="-128"/>
            </a:endParaRPr>
          </a:p>
        </p:txBody>
      </p:sp>
      <p:sp>
        <p:nvSpPr>
          <p:cNvPr id="5" name="二等辺三角形 4"/>
          <p:cNvSpPr/>
          <p:nvPr/>
        </p:nvSpPr>
        <p:spPr>
          <a:xfrm flipV="1">
            <a:off x="4267592" y="4633877"/>
            <a:ext cx="662660" cy="231652"/>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1256054" y="4154878"/>
            <a:ext cx="7507081" cy="338554"/>
          </a:xfrm>
          <a:prstGeom prst="rect">
            <a:avLst/>
          </a:prstGeom>
          <a:noFill/>
        </p:spPr>
        <p:txBody>
          <a:bodyPr wrap="square" rtlCol="0">
            <a:spAutoFit/>
          </a:bodyPr>
          <a:lstStyle/>
          <a:p>
            <a:r>
              <a:rPr lang="ja-JP" altLang="en-US" sz="1600" dirty="0">
                <a:latin typeface="HGPｺﾞｼｯｸE" panose="020B0900000000000000" pitchFamily="50" charset="-128"/>
                <a:ea typeface="HGPｺﾞｼｯｸE" panose="020B0900000000000000" pitchFamily="50" charset="-128"/>
              </a:rPr>
              <a:t>・</a:t>
            </a:r>
            <a:r>
              <a:rPr lang="ja-JP" altLang="en-US" sz="1600" dirty="0">
                <a:solidFill>
                  <a:srgbClr val="FF2F34"/>
                </a:solidFill>
                <a:latin typeface="HGPｺﾞｼｯｸE" panose="020B0900000000000000" pitchFamily="50" charset="-128"/>
                <a:ea typeface="HGPｺﾞｼｯｸE" panose="020B0900000000000000" pitchFamily="50" charset="-128"/>
              </a:rPr>
              <a:t>「未払いの発生」</a:t>
            </a:r>
            <a:r>
              <a:rPr lang="ja-JP" altLang="en-US" sz="1600" dirty="0">
                <a:latin typeface="HGPｺﾞｼｯｸE" panose="020B0900000000000000" pitchFamily="50" charset="-128"/>
                <a:ea typeface="HGPｺﾞｼｯｸE" panose="020B0900000000000000" pitchFamily="50" charset="-128"/>
              </a:rPr>
              <a:t>も多く、</a:t>
            </a:r>
            <a:r>
              <a:rPr lang="en-US" altLang="ja-JP" sz="1600" dirty="0">
                <a:latin typeface="HGPｺﾞｼｯｸE" panose="020B0900000000000000" pitchFamily="50" charset="-128"/>
                <a:ea typeface="HGPｺﾞｼｯｸE" panose="020B0900000000000000" pitchFamily="50" charset="-128"/>
              </a:rPr>
              <a:t>2018</a:t>
            </a:r>
            <a:r>
              <a:rPr lang="ja-JP" altLang="en-US" sz="1600" dirty="0">
                <a:latin typeface="HGPｺﾞｼｯｸE" panose="020B0900000000000000" pitchFamily="50" charset="-128"/>
                <a:ea typeface="HGPｺﾞｼｯｸE" panose="020B0900000000000000" pitchFamily="50" charset="-128"/>
              </a:rPr>
              <a:t>年</a:t>
            </a:r>
            <a:r>
              <a:rPr lang="en-US" altLang="ja-JP" sz="1600" dirty="0">
                <a:latin typeface="HGPｺﾞｼｯｸE" panose="020B0900000000000000" pitchFamily="50" charset="-128"/>
                <a:ea typeface="HGPｺﾞｼｯｸE" panose="020B0900000000000000" pitchFamily="50" charset="-128"/>
              </a:rPr>
              <a:t>10</a:t>
            </a:r>
            <a:r>
              <a:rPr lang="ja-JP" altLang="en-US" sz="1600" dirty="0">
                <a:latin typeface="HGPｺﾞｼｯｸE" panose="020B0900000000000000" pitchFamily="50" charset="-128"/>
                <a:ea typeface="HGPｺﾞｼｯｸE" panose="020B0900000000000000" pitchFamily="50" charset="-128"/>
              </a:rPr>
              <a:t>月の未収金は、のべ</a:t>
            </a:r>
            <a:r>
              <a:rPr lang="en-US" altLang="ja-JP" sz="1600" dirty="0">
                <a:latin typeface="HGPｺﾞｼｯｸE" panose="020B0900000000000000" pitchFamily="50" charset="-128"/>
                <a:ea typeface="HGPｺﾞｼｯｸE" panose="020B0900000000000000" pitchFamily="50" charset="-128"/>
              </a:rPr>
              <a:t>46</a:t>
            </a:r>
            <a:r>
              <a:rPr lang="ja-JP" altLang="en-US" sz="1600" dirty="0">
                <a:latin typeface="HGPｺﾞｼｯｸE" panose="020B0900000000000000" pitchFamily="50" charset="-128"/>
                <a:ea typeface="HGPｺﾞｼｯｸE" panose="020B0900000000000000" pitchFamily="50" charset="-128"/>
              </a:rPr>
              <a:t>人の患者で、計約</a:t>
            </a:r>
            <a:r>
              <a:rPr lang="en-US" altLang="ja-JP" sz="1600" dirty="0">
                <a:latin typeface="HGPｺﾞｼｯｸE" panose="020B0900000000000000" pitchFamily="50" charset="-128"/>
                <a:ea typeface="HGPｺﾞｼｯｸE" panose="020B0900000000000000" pitchFamily="50" charset="-128"/>
              </a:rPr>
              <a:t>600</a:t>
            </a:r>
            <a:r>
              <a:rPr lang="ja-JP" altLang="en-US" sz="1600" dirty="0">
                <a:latin typeface="HGPｺﾞｼｯｸE" panose="020B0900000000000000" pitchFamily="50" charset="-128"/>
                <a:ea typeface="HGPｺﾞｼｯｸE" panose="020B0900000000000000" pitchFamily="50" charset="-128"/>
              </a:rPr>
              <a:t>万円</a:t>
            </a:r>
            <a:endParaRPr kumimoji="1" lang="en-US" altLang="ja-JP" sz="1600" dirty="0">
              <a:latin typeface="HGPｺﾞｼｯｸE" panose="020B0900000000000000" pitchFamily="50" charset="-128"/>
              <a:ea typeface="HGPｺﾞｼｯｸE" panose="020B0900000000000000" pitchFamily="50" charset="-128"/>
            </a:endParaRPr>
          </a:p>
        </p:txBody>
      </p:sp>
      <p:sp>
        <p:nvSpPr>
          <p:cNvPr id="22" name="正方形/長方形 21"/>
          <p:cNvSpPr/>
          <p:nvPr/>
        </p:nvSpPr>
        <p:spPr>
          <a:xfrm>
            <a:off x="1447960" y="5877272"/>
            <a:ext cx="5966698" cy="523220"/>
          </a:xfrm>
          <a:prstGeom prst="rect">
            <a:avLst/>
          </a:prstGeom>
        </p:spPr>
        <p:txBody>
          <a:bodyPr wrap="none">
            <a:spAutoFit/>
          </a:bodyPr>
          <a:lstStyle/>
          <a:p>
            <a:r>
              <a:rPr lang="ja-JP" altLang="en-US" sz="2800" dirty="0">
                <a:latin typeface="HGP創英角ｺﾞｼｯｸUB" panose="020B0900000000000000" pitchFamily="50" charset="-128"/>
                <a:ea typeface="HGP創英角ｺﾞｼｯｸUB" panose="020B0900000000000000" pitchFamily="50" charset="-128"/>
              </a:rPr>
              <a:t>医療機関向けトラブル相談窓口の設置</a:t>
            </a:r>
          </a:p>
        </p:txBody>
      </p:sp>
      <p:sp>
        <p:nvSpPr>
          <p:cNvPr id="23" name="テキスト ボックス 22"/>
          <p:cNvSpPr txBox="1"/>
          <p:nvPr/>
        </p:nvSpPr>
        <p:spPr>
          <a:xfrm>
            <a:off x="1835696" y="5434190"/>
            <a:ext cx="7021288" cy="492443"/>
          </a:xfrm>
          <a:prstGeom prst="rect">
            <a:avLst/>
          </a:prstGeom>
          <a:noFill/>
        </p:spPr>
        <p:txBody>
          <a:bodyPr wrap="square" rtlCol="0">
            <a:spAutoFit/>
          </a:bodyPr>
          <a:lstStyle/>
          <a:p>
            <a:r>
              <a:rPr lang="ja-JP" altLang="en-US" sz="1300" dirty="0">
                <a:latin typeface="HGPｺﾞｼｯｸE" panose="020B0900000000000000" pitchFamily="50" charset="-128"/>
                <a:ea typeface="HGPｺﾞｼｯｸE" panose="020B0900000000000000" pitchFamily="50" charset="-128"/>
              </a:rPr>
              <a:t>・</a:t>
            </a:r>
            <a:r>
              <a:rPr lang="en-US" altLang="ja-JP" sz="1300" dirty="0">
                <a:latin typeface="HGPｺﾞｼｯｸE" panose="020B0900000000000000" pitchFamily="50" charset="-128"/>
                <a:ea typeface="HGPｺﾞｼｯｸE" panose="020B0900000000000000" pitchFamily="50" charset="-128"/>
              </a:rPr>
              <a:t>24</a:t>
            </a:r>
            <a:r>
              <a:rPr lang="ja-JP" altLang="en-US" sz="1300" dirty="0">
                <a:latin typeface="HGPｺﾞｼｯｸE" panose="020B0900000000000000" pitchFamily="50" charset="-128"/>
                <a:ea typeface="HGPｺﾞｼｯｸE" panose="020B0900000000000000" pitchFamily="50" charset="-128"/>
              </a:rPr>
              <a:t>時間、　</a:t>
            </a:r>
            <a:r>
              <a:rPr lang="en-US" altLang="ja-JP" sz="1300" u="sng" dirty="0">
                <a:solidFill>
                  <a:schemeClr val="tx2"/>
                </a:solidFill>
                <a:latin typeface="HGPｺﾞｼｯｸE" panose="020B0900000000000000" pitchFamily="50" charset="-128"/>
                <a:ea typeface="HGPｺﾞｼｯｸE" panose="020B0900000000000000" pitchFamily="50" charset="-128"/>
              </a:rPr>
              <a:t>5</a:t>
            </a:r>
            <a:r>
              <a:rPr lang="ja-JP" altLang="en-US" sz="1300" u="sng" dirty="0">
                <a:solidFill>
                  <a:schemeClr val="tx2"/>
                </a:solidFill>
                <a:latin typeface="HGPｺﾞｼｯｸE" panose="020B0900000000000000" pitchFamily="50" charset="-128"/>
                <a:ea typeface="HGPｺﾞｼｯｸE" panose="020B0900000000000000" pitchFamily="50" charset="-128"/>
              </a:rPr>
              <a:t>言語（中、英、韓、西、葡）対応</a:t>
            </a:r>
            <a:endParaRPr lang="en-US" altLang="ja-JP" sz="1300" u="sng" dirty="0">
              <a:solidFill>
                <a:schemeClr val="tx2"/>
              </a:solidFill>
              <a:latin typeface="HGPｺﾞｼｯｸE" panose="020B0900000000000000" pitchFamily="50" charset="-128"/>
              <a:ea typeface="HGPｺﾞｼｯｸE" panose="020B0900000000000000" pitchFamily="50" charset="-128"/>
            </a:endParaRPr>
          </a:p>
          <a:p>
            <a:r>
              <a:rPr lang="ja-JP" altLang="en-US" sz="1300" dirty="0">
                <a:latin typeface="HGPｺﾞｼｯｸE" panose="020B0900000000000000" pitchFamily="50" charset="-128"/>
                <a:ea typeface="HGPｺﾞｼｯｸE" panose="020B0900000000000000" pitchFamily="50" charset="-128"/>
              </a:rPr>
              <a:t>・救急告示病院（約</a:t>
            </a:r>
            <a:r>
              <a:rPr lang="en-US" altLang="ja-JP" sz="1300" dirty="0">
                <a:latin typeface="HGPｺﾞｼｯｸE" panose="020B0900000000000000" pitchFamily="50" charset="-128"/>
                <a:ea typeface="HGPｺﾞｼｯｸE" panose="020B0900000000000000" pitchFamily="50" charset="-128"/>
              </a:rPr>
              <a:t>300</a:t>
            </a:r>
            <a:r>
              <a:rPr lang="ja-JP" altLang="en-US" sz="1300" dirty="0">
                <a:latin typeface="HGPｺﾞｼｯｸE" panose="020B0900000000000000" pitchFamily="50" charset="-128"/>
                <a:ea typeface="HGPｺﾞｼｯｸE" panose="020B0900000000000000" pitchFamily="50" charset="-128"/>
              </a:rPr>
              <a:t>）、措置入院患者受入病院（</a:t>
            </a:r>
            <a:r>
              <a:rPr lang="en-US" altLang="ja-JP" sz="1300" dirty="0">
                <a:latin typeface="HGPｺﾞｼｯｸE" panose="020B0900000000000000" pitchFamily="50" charset="-128"/>
                <a:ea typeface="HGPｺﾞｼｯｸE" panose="020B0900000000000000" pitchFamily="50" charset="-128"/>
              </a:rPr>
              <a:t>20</a:t>
            </a:r>
            <a:r>
              <a:rPr lang="ja-JP" altLang="en-US" sz="1300" dirty="0" smtClean="0">
                <a:latin typeface="HGPｺﾞｼｯｸE" panose="020B0900000000000000" pitchFamily="50" charset="-128"/>
                <a:ea typeface="HGPｺﾞｼｯｸE" panose="020B0900000000000000" pitchFamily="50" charset="-128"/>
              </a:rPr>
              <a:t>）、休日夜間診療所を対象</a:t>
            </a:r>
            <a:endParaRPr lang="en-US" altLang="ja-JP" sz="1300" dirty="0">
              <a:latin typeface="HGPｺﾞｼｯｸE" panose="020B0900000000000000" pitchFamily="50" charset="-128"/>
              <a:ea typeface="HGPｺﾞｼｯｸE" panose="020B0900000000000000" pitchFamily="50" charset="-128"/>
            </a:endParaRPr>
          </a:p>
        </p:txBody>
      </p:sp>
      <p:sp>
        <p:nvSpPr>
          <p:cNvPr id="24" name="テキスト ボックス 23"/>
          <p:cNvSpPr txBox="1"/>
          <p:nvPr/>
        </p:nvSpPr>
        <p:spPr>
          <a:xfrm>
            <a:off x="1835696" y="6339517"/>
            <a:ext cx="6430805" cy="492443"/>
          </a:xfrm>
          <a:prstGeom prst="rect">
            <a:avLst/>
          </a:prstGeom>
          <a:noFill/>
        </p:spPr>
        <p:txBody>
          <a:bodyPr wrap="square" rtlCol="0">
            <a:spAutoFit/>
          </a:bodyPr>
          <a:lstStyle/>
          <a:p>
            <a:r>
              <a:rPr lang="ja-JP" altLang="en-US" sz="1300" dirty="0">
                <a:latin typeface="HGPｺﾞｼｯｸE" panose="020B0900000000000000" pitchFamily="50" charset="-128"/>
                <a:ea typeface="HGPｺﾞｼｯｸE" panose="020B0900000000000000" pitchFamily="50" charset="-128"/>
              </a:rPr>
              <a:t>・厚生労働省全国一律の窓口（休日、夜間）とあわせて</a:t>
            </a:r>
            <a:r>
              <a:rPr lang="en-US" altLang="ja-JP" sz="1300" dirty="0">
                <a:latin typeface="HGPｺﾞｼｯｸE" panose="020B0900000000000000" pitchFamily="50" charset="-128"/>
                <a:ea typeface="HGPｺﾞｼｯｸE" panose="020B0900000000000000" pitchFamily="50" charset="-128"/>
              </a:rPr>
              <a:t>24</a:t>
            </a:r>
            <a:r>
              <a:rPr lang="ja-JP" altLang="en-US" sz="1300" dirty="0">
                <a:latin typeface="HGPｺﾞｼｯｸE" panose="020B0900000000000000" pitchFamily="50" charset="-128"/>
                <a:ea typeface="HGPｺﾞｼｯｸE" panose="020B0900000000000000" pitchFamily="50" charset="-128"/>
              </a:rPr>
              <a:t>時間対応が可能となるサービス</a:t>
            </a:r>
            <a:endParaRPr lang="en-US" altLang="ja-JP" sz="1300" dirty="0">
              <a:latin typeface="HGPｺﾞｼｯｸE" panose="020B0900000000000000" pitchFamily="50" charset="-128"/>
              <a:ea typeface="HGPｺﾞｼｯｸE" panose="020B0900000000000000" pitchFamily="50" charset="-128"/>
            </a:endParaRPr>
          </a:p>
          <a:p>
            <a:r>
              <a:rPr lang="ja-JP" altLang="en-US" sz="1300" dirty="0">
                <a:latin typeface="HGPｺﾞｼｯｸE" panose="020B0900000000000000" pitchFamily="50" charset="-128"/>
                <a:ea typeface="HGPｺﾞｼｯｸE" panose="020B0900000000000000" pitchFamily="50" charset="-128"/>
              </a:rPr>
              <a:t> </a:t>
            </a:r>
            <a:r>
              <a:rPr lang="ja-JP" altLang="en-US" sz="1300" dirty="0" smtClean="0">
                <a:latin typeface="HGPｺﾞｼｯｸE" panose="020B0900000000000000" pitchFamily="50" charset="-128"/>
                <a:ea typeface="HGPｺﾞｼｯｸE" panose="020B0900000000000000" pitchFamily="50" charset="-128"/>
              </a:rPr>
              <a:t>の提供を想定。厚生労働省の要綱発出により具体的事業内容が決定される予定</a:t>
            </a:r>
            <a:endParaRPr lang="en-US" altLang="ja-JP" sz="1300" dirty="0">
              <a:latin typeface="HGPｺﾞｼｯｸE" panose="020B0900000000000000" pitchFamily="50" charset="-128"/>
              <a:ea typeface="HGPｺﾞｼｯｸE" panose="020B0900000000000000" pitchFamily="50" charset="-128"/>
            </a:endParaRPr>
          </a:p>
        </p:txBody>
      </p:sp>
      <p:sp>
        <p:nvSpPr>
          <p:cNvPr id="25" name="タイトル 1">
            <a:extLst>
              <a:ext uri="{FF2B5EF4-FFF2-40B4-BE49-F238E27FC236}">
                <a16:creationId xmlns:a16="http://schemas.microsoft.com/office/drawing/2014/main" id="{30BE5A27-A407-4A14-A9BE-5866682C3C6B}"/>
              </a:ext>
            </a:extLst>
          </p:cNvPr>
          <p:cNvSpPr txBox="1">
            <a:spLocks/>
          </p:cNvSpPr>
          <p:nvPr/>
        </p:nvSpPr>
        <p:spPr>
          <a:xfrm>
            <a:off x="2817" y="84553"/>
            <a:ext cx="8856984"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３．主な取組み　 医療機関支援（</a:t>
            </a:r>
            <a:r>
              <a:rPr lang="en-US" altLang="ja-JP"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a:t>
            </a:r>
          </a:p>
        </p:txBody>
      </p:sp>
      <p:sp>
        <p:nvSpPr>
          <p:cNvPr id="16" name="正方形/長方形 15">
            <a:extLst>
              <a:ext uri="{FF2B5EF4-FFF2-40B4-BE49-F238E27FC236}">
                <a16:creationId xmlns:a16="http://schemas.microsoft.com/office/drawing/2014/main" id="{E799EA75-6C1C-40EE-97A1-9210F6960A82}"/>
              </a:ext>
            </a:extLst>
          </p:cNvPr>
          <p:cNvSpPr/>
          <p:nvPr/>
        </p:nvSpPr>
        <p:spPr>
          <a:xfrm>
            <a:off x="5359741" y="2399427"/>
            <a:ext cx="3332747" cy="231007"/>
          </a:xfrm>
          <a:prstGeom prst="rect">
            <a:avLst/>
          </a:prstGeom>
          <a:noFill/>
          <a:ln w="190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p:cNvSpPr/>
          <p:nvPr/>
        </p:nvSpPr>
        <p:spPr>
          <a:xfrm>
            <a:off x="3598306" y="2696403"/>
            <a:ext cx="1368152" cy="2980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 dirty="0">
                <a:latin typeface="HGPｺﾞｼｯｸE" panose="020B0900000000000000" pitchFamily="50" charset="-128"/>
                <a:ea typeface="HGPｺﾞｼｯｸE" panose="020B0900000000000000" pitchFamily="50" charset="-128"/>
              </a:rPr>
              <a:t>※</a:t>
            </a:r>
            <a:r>
              <a:rPr kumimoji="1" lang="ja-JP" altLang="en-US" sz="800" dirty="0">
                <a:latin typeface="HGPｺﾞｼｯｸE" panose="020B0900000000000000" pitchFamily="50" charset="-128"/>
                <a:ea typeface="HGPｺﾞｼｯｸE" panose="020B0900000000000000" pitchFamily="50" charset="-128"/>
              </a:rPr>
              <a:t>アンケート調査④</a:t>
            </a:r>
          </a:p>
        </p:txBody>
      </p:sp>
      <p:sp>
        <p:nvSpPr>
          <p:cNvPr id="27" name="正方形/長方形 26"/>
          <p:cNvSpPr/>
          <p:nvPr/>
        </p:nvSpPr>
        <p:spPr>
          <a:xfrm>
            <a:off x="3205022" y="3223309"/>
            <a:ext cx="1368152" cy="2980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 dirty="0">
                <a:latin typeface="HGPｺﾞｼｯｸE" panose="020B0900000000000000" pitchFamily="50" charset="-128"/>
                <a:ea typeface="HGPｺﾞｼｯｸE" panose="020B0900000000000000" pitchFamily="50" charset="-128"/>
              </a:rPr>
              <a:t>※</a:t>
            </a:r>
            <a:r>
              <a:rPr kumimoji="1" lang="ja-JP" altLang="en-US" sz="800" dirty="0">
                <a:latin typeface="HGPｺﾞｼｯｸE" panose="020B0900000000000000" pitchFamily="50" charset="-128"/>
                <a:ea typeface="HGPｺﾞｼｯｸE" panose="020B0900000000000000" pitchFamily="50" charset="-128"/>
              </a:rPr>
              <a:t>アンケート調査④</a:t>
            </a:r>
          </a:p>
        </p:txBody>
      </p:sp>
      <p:sp>
        <p:nvSpPr>
          <p:cNvPr id="28" name="正方形/長方形 27"/>
          <p:cNvSpPr/>
          <p:nvPr/>
        </p:nvSpPr>
        <p:spPr>
          <a:xfrm>
            <a:off x="5359741" y="3944311"/>
            <a:ext cx="1368152" cy="2980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 dirty="0">
                <a:latin typeface="HGPｺﾞｼｯｸE" panose="020B0900000000000000" pitchFamily="50" charset="-128"/>
                <a:ea typeface="HGPｺﾞｼｯｸE" panose="020B0900000000000000" pitchFamily="50" charset="-128"/>
              </a:rPr>
              <a:t>※</a:t>
            </a:r>
            <a:r>
              <a:rPr kumimoji="1" lang="ja-JP" altLang="en-US" sz="800" dirty="0">
                <a:latin typeface="HGPｺﾞｼｯｸE" panose="020B0900000000000000" pitchFamily="50" charset="-128"/>
                <a:ea typeface="HGPｺﾞｼｯｸE" panose="020B0900000000000000" pitchFamily="50" charset="-128"/>
              </a:rPr>
              <a:t>アンケート調査①</a:t>
            </a:r>
          </a:p>
        </p:txBody>
      </p:sp>
      <p:sp>
        <p:nvSpPr>
          <p:cNvPr id="30" name="正方形/長方形 29"/>
          <p:cNvSpPr/>
          <p:nvPr/>
        </p:nvSpPr>
        <p:spPr>
          <a:xfrm>
            <a:off x="7449884" y="4375653"/>
            <a:ext cx="1368152" cy="2980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 dirty="0">
                <a:latin typeface="HGPｺﾞｼｯｸE" panose="020B0900000000000000" pitchFamily="50" charset="-128"/>
                <a:ea typeface="HGPｺﾞｼｯｸE" panose="020B0900000000000000" pitchFamily="50" charset="-128"/>
              </a:rPr>
              <a:t>※</a:t>
            </a:r>
            <a:r>
              <a:rPr kumimoji="1" lang="ja-JP" altLang="en-US" sz="800" dirty="0">
                <a:latin typeface="HGPｺﾞｼｯｸE" panose="020B0900000000000000" pitchFamily="50" charset="-128"/>
                <a:ea typeface="HGPｺﾞｼｯｸE" panose="020B0900000000000000" pitchFamily="50" charset="-128"/>
              </a:rPr>
              <a:t>アンケート調査②</a:t>
            </a:r>
          </a:p>
        </p:txBody>
      </p:sp>
      <p:sp>
        <p:nvSpPr>
          <p:cNvPr id="6" name="スライド番号プレースホルダー 5"/>
          <p:cNvSpPr>
            <a:spLocks noGrp="1"/>
          </p:cNvSpPr>
          <p:nvPr>
            <p:ph type="sldNum" sz="quarter" idx="12"/>
          </p:nvPr>
        </p:nvSpPr>
        <p:spPr/>
        <p:txBody>
          <a:bodyPr/>
          <a:lstStyle/>
          <a:p>
            <a:fld id="{A9848611-8FAA-4BFC-BAAD-33CAF1A3E273}" type="slidenum">
              <a:rPr lang="ja-JP" altLang="en-US" smtClean="0"/>
              <a:pPr/>
              <a:t>6</a:t>
            </a:fld>
            <a:endParaRPr lang="ja-JP" altLang="en-US"/>
          </a:p>
        </p:txBody>
      </p:sp>
    </p:spTree>
    <p:extLst>
      <p:ext uri="{BB962C8B-B14F-4D97-AF65-F5344CB8AC3E}">
        <p14:creationId xmlns:p14="http://schemas.microsoft.com/office/powerpoint/2010/main" val="747266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サブタイトル 2"/>
          <p:cNvSpPr txBox="1">
            <a:spLocks/>
          </p:cNvSpPr>
          <p:nvPr/>
        </p:nvSpPr>
        <p:spPr>
          <a:xfrm>
            <a:off x="165646" y="2258171"/>
            <a:ext cx="8930803" cy="3338796"/>
          </a:xfrm>
          <a:prstGeom prst="rect">
            <a:avLst/>
          </a:prstGeom>
          <a:solidFill>
            <a:schemeClr val="accent3">
              <a:alpha val="12000"/>
            </a:schemeClr>
          </a:solidFill>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endParaRPr lang="ja-JP"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19" name="サブタイトル 2"/>
          <p:cNvSpPr txBox="1">
            <a:spLocks/>
          </p:cNvSpPr>
          <p:nvPr/>
        </p:nvSpPr>
        <p:spPr>
          <a:xfrm>
            <a:off x="76137" y="5465865"/>
            <a:ext cx="8859815" cy="128479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200" dirty="0" smtClean="0">
                <a:solidFill>
                  <a:schemeClr val="tx1"/>
                </a:solidFill>
                <a:latin typeface="HGPｺﾞｼｯｸM" panose="020B0600000000000000" pitchFamily="50" charset="-128"/>
                <a:ea typeface="HGPｺﾞｼｯｸM" panose="020B0600000000000000" pitchFamily="50" charset="-128"/>
              </a:rPr>
              <a:t>【</a:t>
            </a:r>
            <a:r>
              <a:rPr lang="ja-JP" altLang="en-US" sz="1200" dirty="0">
                <a:solidFill>
                  <a:schemeClr val="tx1"/>
                </a:solidFill>
                <a:latin typeface="HGPｺﾞｼｯｸM" panose="020B0600000000000000" pitchFamily="50" charset="-128"/>
                <a:ea typeface="HGPｺﾞｼｯｸM" panose="020B0600000000000000" pitchFamily="50" charset="-128"/>
              </a:rPr>
              <a:t>事業スケジュール</a:t>
            </a:r>
            <a:r>
              <a:rPr lang="en-US" altLang="ja-JP" sz="1200" dirty="0">
                <a:solidFill>
                  <a:schemeClr val="tx1"/>
                </a:solidFill>
                <a:latin typeface="HGPｺﾞｼｯｸM" panose="020B0600000000000000" pitchFamily="50" charset="-128"/>
                <a:ea typeface="HGPｺﾞｼｯｸM" panose="020B0600000000000000" pitchFamily="50" charset="-128"/>
              </a:rPr>
              <a:t>】</a:t>
            </a:r>
          </a:p>
        </p:txBody>
      </p:sp>
      <p:sp>
        <p:nvSpPr>
          <p:cNvPr id="16" name="正方形/長方形 15"/>
          <p:cNvSpPr/>
          <p:nvPr/>
        </p:nvSpPr>
        <p:spPr>
          <a:xfrm>
            <a:off x="65259" y="612670"/>
            <a:ext cx="9027723" cy="1712403"/>
          </a:xfrm>
          <a:prstGeom prst="rect">
            <a:avLst/>
          </a:prstGeom>
        </p:spPr>
        <p:style>
          <a:lnRef idx="2">
            <a:schemeClr val="accent5"/>
          </a:lnRef>
          <a:fillRef idx="1">
            <a:schemeClr val="lt1"/>
          </a:fillRef>
          <a:effectRef idx="0">
            <a:schemeClr val="accent5"/>
          </a:effectRef>
          <a:fontRef idx="minor">
            <a:schemeClr val="dk1"/>
          </a:fontRef>
        </p:style>
        <p:txBody>
          <a:bodyPr rtlCol="0" anchor="t" anchorCtr="0"/>
          <a:lstStyle/>
          <a:p>
            <a:endParaRPr kumimoji="1" lang="ja-JP" altLang="en-US" dirty="0"/>
          </a:p>
        </p:txBody>
      </p:sp>
      <p:sp>
        <p:nvSpPr>
          <p:cNvPr id="28" name="角丸四角形 27"/>
          <p:cNvSpPr/>
          <p:nvPr/>
        </p:nvSpPr>
        <p:spPr>
          <a:xfrm>
            <a:off x="303199" y="1473292"/>
            <a:ext cx="893523" cy="282460"/>
          </a:xfrm>
          <a:prstGeom prst="roundRect">
            <a:avLst/>
          </a:prstGeom>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ja-JP" altLang="en-US" sz="1200" dirty="0">
                <a:latin typeface="HGPｺﾞｼｯｸM" panose="020B0600000000000000" pitchFamily="50" charset="-128"/>
                <a:ea typeface="HGPｺﾞｼｯｸM" panose="020B0600000000000000" pitchFamily="50" charset="-128"/>
              </a:rPr>
              <a:t>対象病院</a:t>
            </a:r>
            <a:endParaRPr kumimoji="1" lang="ja-JP" altLang="en-US" sz="1200" dirty="0">
              <a:latin typeface="HGPｺﾞｼｯｸM" panose="020B0600000000000000" pitchFamily="50" charset="-128"/>
              <a:ea typeface="HGPｺﾞｼｯｸM" panose="020B0600000000000000" pitchFamily="50" charset="-128"/>
            </a:endParaRPr>
          </a:p>
        </p:txBody>
      </p:sp>
      <p:sp>
        <p:nvSpPr>
          <p:cNvPr id="26" name="角丸四角形 25"/>
          <p:cNvSpPr/>
          <p:nvPr/>
        </p:nvSpPr>
        <p:spPr>
          <a:xfrm>
            <a:off x="5556810" y="1466152"/>
            <a:ext cx="893523" cy="264114"/>
          </a:xfrm>
          <a:prstGeom prst="roundRect">
            <a:avLst/>
          </a:prstGeom>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ja-JP" altLang="en-US" sz="1200" dirty="0">
                <a:latin typeface="HGPｺﾞｼｯｸM" panose="020B0600000000000000" pitchFamily="50" charset="-128"/>
                <a:ea typeface="HGPｺﾞｼｯｸM" panose="020B0600000000000000" pitchFamily="50" charset="-128"/>
              </a:rPr>
              <a:t>対応言語</a:t>
            </a:r>
            <a:endParaRPr kumimoji="1" lang="ja-JP" altLang="en-US" sz="1200" dirty="0">
              <a:latin typeface="HGPｺﾞｼｯｸM" panose="020B0600000000000000" pitchFamily="50" charset="-128"/>
              <a:ea typeface="HGPｺﾞｼｯｸM" panose="020B0600000000000000" pitchFamily="50" charset="-128"/>
            </a:endParaRPr>
          </a:p>
        </p:txBody>
      </p:sp>
      <p:sp>
        <p:nvSpPr>
          <p:cNvPr id="27" name="テキスト ボックス 26"/>
          <p:cNvSpPr txBox="1"/>
          <p:nvPr/>
        </p:nvSpPr>
        <p:spPr>
          <a:xfrm>
            <a:off x="6574922" y="1425915"/>
            <a:ext cx="2114513" cy="461665"/>
          </a:xfrm>
          <a:prstGeom prst="rect">
            <a:avLst/>
          </a:prstGeom>
          <a:noFill/>
        </p:spPr>
        <p:txBody>
          <a:bodyPr wrap="square" rtlCol="0">
            <a:spAutoFit/>
          </a:bodyPr>
          <a:lstStyle/>
          <a:p>
            <a:r>
              <a:rPr kumimoji="1" lang="ja-JP" altLang="en-US" sz="1200" dirty="0">
                <a:latin typeface="HGPｺﾞｼｯｸE" panose="020B0900000000000000" pitchFamily="50" charset="-128"/>
                <a:ea typeface="HGPｺﾞｼｯｸE" panose="020B0900000000000000" pitchFamily="50" charset="-128"/>
              </a:rPr>
              <a:t>英語・中国語・韓国語</a:t>
            </a:r>
            <a:endParaRPr kumimoji="1" lang="en-US" altLang="ja-JP" sz="1200" dirty="0">
              <a:latin typeface="HGPｺﾞｼｯｸE" panose="020B0900000000000000" pitchFamily="50" charset="-128"/>
              <a:ea typeface="HGPｺﾞｼｯｸE" panose="020B0900000000000000" pitchFamily="50" charset="-128"/>
            </a:endParaRPr>
          </a:p>
          <a:p>
            <a:r>
              <a:rPr kumimoji="1" lang="ja-JP" altLang="en-US" sz="1200" dirty="0">
                <a:latin typeface="HGPｺﾞｼｯｸE" panose="020B0900000000000000" pitchFamily="50" charset="-128"/>
                <a:ea typeface="HGPｺﾞｼｯｸE" panose="020B0900000000000000" pitchFamily="50" charset="-128"/>
              </a:rPr>
              <a:t>ポルトガル語、スペイン語</a:t>
            </a:r>
          </a:p>
        </p:txBody>
      </p:sp>
      <p:sp>
        <p:nvSpPr>
          <p:cNvPr id="30" name="角丸四角形 29"/>
          <p:cNvSpPr/>
          <p:nvPr/>
        </p:nvSpPr>
        <p:spPr>
          <a:xfrm>
            <a:off x="300715" y="1934930"/>
            <a:ext cx="893523" cy="307763"/>
          </a:xfrm>
          <a:prstGeom prst="roundRect">
            <a:avLst/>
          </a:prstGeom>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実施内容</a:t>
            </a:r>
          </a:p>
        </p:txBody>
      </p:sp>
      <p:sp>
        <p:nvSpPr>
          <p:cNvPr id="31" name="テキスト ボックス 30"/>
          <p:cNvSpPr txBox="1"/>
          <p:nvPr/>
        </p:nvSpPr>
        <p:spPr>
          <a:xfrm>
            <a:off x="1180778" y="1885100"/>
            <a:ext cx="6628594" cy="461665"/>
          </a:xfrm>
          <a:prstGeom prst="rect">
            <a:avLst/>
          </a:prstGeom>
          <a:noFill/>
        </p:spPr>
        <p:txBody>
          <a:bodyPr wrap="square" rtlCol="0">
            <a:spAutoFit/>
          </a:bodyPr>
          <a:lstStyle/>
          <a:p>
            <a:r>
              <a:rPr lang="ja-JP" altLang="ja-JP" sz="1200" kern="100" dirty="0">
                <a:solidFill>
                  <a:srgbClr val="000000"/>
                </a:solidFill>
                <a:latin typeface="HGPｺﾞｼｯｸE" panose="020B0900000000000000" pitchFamily="50" charset="-128"/>
                <a:ea typeface="HGPｺﾞｼｯｸE" panose="020B0900000000000000" pitchFamily="50" charset="-128"/>
                <a:cs typeface="Meiryo UI" panose="020B0604030504040204" pitchFamily="50" charset="-128"/>
              </a:rPr>
              <a:t>診療場面等、必要に応じて専用回線に</a:t>
            </a:r>
            <a:r>
              <a:rPr lang="ja-JP" altLang="ja-JP" sz="1200" kern="100" dirty="0" smtClean="0">
                <a:solidFill>
                  <a:srgbClr val="000000"/>
                </a:solidFill>
                <a:latin typeface="HGPｺﾞｼｯｸE" panose="020B0900000000000000" pitchFamily="50" charset="-128"/>
                <a:ea typeface="HGPｺﾞｼｯｸE" panose="020B0900000000000000" pitchFamily="50" charset="-128"/>
                <a:cs typeface="Meiryo UI" panose="020B0604030504040204" pitchFamily="50" charset="-128"/>
              </a:rPr>
              <a:t>電話（</a:t>
            </a:r>
            <a:r>
              <a:rPr lang="ja-JP" altLang="ja-JP" sz="1200" kern="100" dirty="0">
                <a:solidFill>
                  <a:srgbClr val="000000"/>
                </a:solidFill>
                <a:latin typeface="HGPｺﾞｼｯｸE" panose="020B0900000000000000" pitchFamily="50" charset="-128"/>
                <a:ea typeface="HGPｺﾞｼｯｸE" panose="020B0900000000000000" pitchFamily="50" charset="-128"/>
                <a:cs typeface="Meiryo UI" panose="020B0604030504040204" pitchFamily="50" charset="-128"/>
              </a:rPr>
              <a:t>通話料は医療機関負担）</a:t>
            </a:r>
            <a:endParaRPr lang="en-US" altLang="ja-JP" sz="1200" kern="100" dirty="0">
              <a:solidFill>
                <a:srgbClr val="000000"/>
              </a:solidFill>
              <a:latin typeface="HGPｺﾞｼｯｸE" panose="020B0900000000000000" pitchFamily="50" charset="-128"/>
              <a:ea typeface="HGPｺﾞｼｯｸE" panose="020B0900000000000000" pitchFamily="50" charset="-128"/>
              <a:cs typeface="Meiryo UI" panose="020B0604030504040204" pitchFamily="50" charset="-128"/>
            </a:endParaRPr>
          </a:p>
          <a:p>
            <a:r>
              <a:rPr lang="ja-JP" altLang="ja-JP" sz="1200" kern="100" dirty="0">
                <a:solidFill>
                  <a:srgbClr val="000000"/>
                </a:solidFill>
                <a:latin typeface="HGPｺﾞｼｯｸE" panose="020B0900000000000000" pitchFamily="50" charset="-128"/>
                <a:ea typeface="HGPｺﾞｼｯｸE" panose="020B0900000000000000" pitchFamily="50" charset="-128"/>
                <a:cs typeface="Meiryo UI" panose="020B0604030504040204" pitchFamily="50" charset="-128"/>
              </a:rPr>
              <a:t>患者との間</a:t>
            </a:r>
            <a:r>
              <a:rPr lang="ja-JP" altLang="en-US" sz="1200" kern="100" dirty="0">
                <a:solidFill>
                  <a:srgbClr val="000000"/>
                </a:solidFill>
                <a:latin typeface="HGPｺﾞｼｯｸE" panose="020B0900000000000000" pitchFamily="50" charset="-128"/>
                <a:ea typeface="HGPｺﾞｼｯｸE" panose="020B0900000000000000" pitchFamily="50" charset="-128"/>
                <a:cs typeface="Meiryo UI" panose="020B0604030504040204" pitchFamily="50" charset="-128"/>
              </a:rPr>
              <a:t>で</a:t>
            </a:r>
            <a:r>
              <a:rPr lang="ja-JP" altLang="ja-JP" sz="1200" kern="100" dirty="0">
                <a:solidFill>
                  <a:srgbClr val="000000"/>
                </a:solidFill>
                <a:latin typeface="HGPｺﾞｼｯｸE" panose="020B0900000000000000" pitchFamily="50" charset="-128"/>
                <a:ea typeface="HGPｺﾞｼｯｸE" panose="020B0900000000000000" pitchFamily="50" charset="-128"/>
                <a:cs typeface="Meiryo UI" panose="020B0604030504040204" pitchFamily="50" charset="-128"/>
              </a:rPr>
              <a:t>通話での医療通訳を実施</a:t>
            </a:r>
            <a:r>
              <a:rPr lang="ja-JP" altLang="en-US" sz="1200" kern="100" dirty="0">
                <a:solidFill>
                  <a:srgbClr val="000000"/>
                </a:solidFill>
                <a:latin typeface="HGPｺﾞｼｯｸE" panose="020B0900000000000000" pitchFamily="50" charset="-128"/>
                <a:ea typeface="HGPｺﾞｼｯｸE" panose="020B0900000000000000" pitchFamily="50" charset="-128"/>
                <a:cs typeface="Meiryo UI" panose="020B0604030504040204" pitchFamily="50" charset="-128"/>
              </a:rPr>
              <a:t>（下図）</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32" name="角丸四角形 31"/>
          <p:cNvSpPr/>
          <p:nvPr/>
        </p:nvSpPr>
        <p:spPr>
          <a:xfrm>
            <a:off x="3656421" y="1487604"/>
            <a:ext cx="936196" cy="272973"/>
          </a:xfrm>
          <a:prstGeom prst="roundRect">
            <a:avLst/>
          </a:prstGeom>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200" dirty="0">
                <a:latin typeface="HGPｺﾞｼｯｸM" panose="020B0600000000000000" pitchFamily="50" charset="-128"/>
                <a:ea typeface="HGPｺﾞｼｯｸM" panose="020B0600000000000000" pitchFamily="50" charset="-128"/>
              </a:rPr>
              <a:t>実施方法</a:t>
            </a:r>
          </a:p>
        </p:txBody>
      </p:sp>
      <p:sp>
        <p:nvSpPr>
          <p:cNvPr id="33" name="テキスト ボックス 32"/>
          <p:cNvSpPr txBox="1"/>
          <p:nvPr/>
        </p:nvSpPr>
        <p:spPr>
          <a:xfrm>
            <a:off x="4584269" y="1473038"/>
            <a:ext cx="847952" cy="285451"/>
          </a:xfrm>
          <a:prstGeom prst="rect">
            <a:avLst/>
          </a:prstGeom>
          <a:noFill/>
        </p:spPr>
        <p:txBody>
          <a:bodyPr wrap="square" rtlCol="0">
            <a:spAutoFit/>
          </a:bodyPr>
          <a:lstStyle/>
          <a:p>
            <a:r>
              <a:rPr lang="ja-JP" altLang="en-US" sz="1200" dirty="0">
                <a:latin typeface="HGPｺﾞｼｯｸE" panose="020B0900000000000000" pitchFamily="50" charset="-128"/>
                <a:ea typeface="HGPｺﾞｼｯｸE" panose="020B0900000000000000" pitchFamily="50" charset="-128"/>
              </a:rPr>
              <a:t>２４時間</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44" name="テキスト ボックス 43"/>
          <p:cNvSpPr txBox="1"/>
          <p:nvPr/>
        </p:nvSpPr>
        <p:spPr>
          <a:xfrm>
            <a:off x="-897" y="2269627"/>
            <a:ext cx="991369" cy="295978"/>
          </a:xfrm>
          <a:prstGeom prst="rect">
            <a:avLst/>
          </a:prstGeom>
          <a:noFill/>
        </p:spPr>
        <p:txBody>
          <a:bodyPr wrap="square" rtlCol="0">
            <a:spAutoFit/>
          </a:bodyPr>
          <a:lstStyle/>
          <a:p>
            <a:pPr marL="74250" algn="just">
              <a:lnSpc>
                <a:spcPts val="1800"/>
              </a:lnSpc>
              <a:spcAft>
                <a:spcPts val="0"/>
              </a:spcAft>
            </a:pPr>
            <a:r>
              <a:rPr lang="ja-JP" altLang="en-US" sz="1200" b="1" u="sng" kern="1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スキーム図</a:t>
            </a:r>
          </a:p>
        </p:txBody>
      </p:sp>
      <p:sp>
        <p:nvSpPr>
          <p:cNvPr id="46" name="テキスト ボックス 45"/>
          <p:cNvSpPr txBox="1"/>
          <p:nvPr/>
        </p:nvSpPr>
        <p:spPr>
          <a:xfrm>
            <a:off x="1196122" y="1317385"/>
            <a:ext cx="2478413" cy="646331"/>
          </a:xfrm>
          <a:prstGeom prst="rect">
            <a:avLst/>
          </a:prstGeom>
          <a:noFill/>
        </p:spPr>
        <p:txBody>
          <a:bodyPr wrap="square" rtlCol="0">
            <a:spAutoFit/>
          </a:bodyPr>
          <a:lstStyle/>
          <a:p>
            <a:r>
              <a:rPr kumimoji="1" lang="ja-JP" altLang="en-US" sz="1200" dirty="0" smtClean="0">
                <a:latin typeface="HGPｺﾞｼｯｸE" panose="020B0900000000000000" pitchFamily="50" charset="-128"/>
                <a:ea typeface="HGPｺﾞｼｯｸE" panose="020B0900000000000000" pitchFamily="50" charset="-128"/>
              </a:rPr>
              <a:t>救急告示医療機関</a:t>
            </a:r>
            <a:endParaRPr kumimoji="1" lang="en-US" altLang="ja-JP" sz="1200" dirty="0">
              <a:latin typeface="HGPｺﾞｼｯｸE" panose="020B0900000000000000" pitchFamily="50" charset="-128"/>
              <a:ea typeface="HGPｺﾞｼｯｸE" panose="020B0900000000000000" pitchFamily="50" charset="-128"/>
            </a:endParaRPr>
          </a:p>
          <a:p>
            <a:r>
              <a:rPr lang="ja-JP" altLang="en-US" sz="1200" dirty="0">
                <a:latin typeface="HGPｺﾞｼｯｸE" panose="020B0900000000000000" pitchFamily="50" charset="-128"/>
                <a:ea typeface="HGPｺﾞｼｯｸE" panose="020B0900000000000000" pitchFamily="50" charset="-128"/>
              </a:rPr>
              <a:t>措置入院患者</a:t>
            </a:r>
            <a:r>
              <a:rPr lang="ja-JP" altLang="en-US" sz="1200" dirty="0" smtClean="0">
                <a:latin typeface="HGPｺﾞｼｯｸE" panose="020B0900000000000000" pitchFamily="50" charset="-128"/>
                <a:ea typeface="HGPｺﾞｼｯｸE" panose="020B0900000000000000" pitchFamily="50" charset="-128"/>
              </a:rPr>
              <a:t>受入医療機関</a:t>
            </a:r>
            <a:endParaRPr lang="en-US" altLang="ja-JP" sz="1200" dirty="0" smtClean="0">
              <a:latin typeface="HGPｺﾞｼｯｸE" panose="020B0900000000000000" pitchFamily="50" charset="-128"/>
              <a:ea typeface="HGPｺﾞｼｯｸE" panose="020B0900000000000000" pitchFamily="50" charset="-128"/>
            </a:endParaRPr>
          </a:p>
          <a:p>
            <a:r>
              <a:rPr kumimoji="1" lang="ja-JP" altLang="en-US" sz="1200" dirty="0" smtClean="0">
                <a:latin typeface="HGPｺﾞｼｯｸE" panose="020B0900000000000000" pitchFamily="50" charset="-128"/>
                <a:ea typeface="HGPｺﾞｼｯｸE" panose="020B0900000000000000" pitchFamily="50" charset="-128"/>
              </a:rPr>
              <a:t>休日夜間診療所</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47" name="テキスト ボックス 46"/>
          <p:cNvSpPr txBox="1"/>
          <p:nvPr/>
        </p:nvSpPr>
        <p:spPr>
          <a:xfrm>
            <a:off x="76137" y="700671"/>
            <a:ext cx="8940258" cy="646331"/>
          </a:xfrm>
          <a:prstGeom prst="rect">
            <a:avLst/>
          </a:prstGeom>
          <a:noFill/>
        </p:spPr>
        <p:txBody>
          <a:bodyPr wrap="square" rtlCol="0">
            <a:spAutoFit/>
          </a:bodyPr>
          <a:lstStyle/>
          <a:p>
            <a:r>
              <a:rPr kumimoji="1" lang="ja-JP" altLang="en-US" sz="1200" dirty="0" smtClean="0">
                <a:latin typeface="HGPｺﾞｼｯｸE" panose="020B0900000000000000" pitchFamily="50" charset="-128"/>
                <a:ea typeface="HGPｺﾞｼｯｸE" panose="020B0900000000000000" pitchFamily="50" charset="-128"/>
              </a:rPr>
              <a:t>平成３０年度各医療機関にご協力いただいた実態調査の結果、外国人</a:t>
            </a:r>
            <a:r>
              <a:rPr kumimoji="1" lang="ja-JP" altLang="en-US" sz="1200" dirty="0">
                <a:latin typeface="HGPｺﾞｼｯｸE" panose="020B0900000000000000" pitchFamily="50" charset="-128"/>
                <a:ea typeface="HGPｺﾞｼｯｸE" panose="020B0900000000000000" pitchFamily="50" charset="-128"/>
              </a:rPr>
              <a:t>患者受入の際のトラブルのうち</a:t>
            </a:r>
            <a:r>
              <a:rPr kumimoji="1" lang="ja-JP" altLang="en-US" sz="1200" dirty="0" smtClean="0">
                <a:latin typeface="HGPｺﾞｼｯｸE" panose="020B0900000000000000" pitchFamily="50" charset="-128"/>
                <a:ea typeface="HGPｺﾞｼｯｸE" panose="020B0900000000000000" pitchFamily="50" charset="-128"/>
              </a:rPr>
              <a:t>、言語</a:t>
            </a:r>
            <a:r>
              <a:rPr kumimoji="1" lang="ja-JP" altLang="en-US" sz="1200" dirty="0">
                <a:latin typeface="HGPｺﾞｼｯｸE" panose="020B0900000000000000" pitchFamily="50" charset="-128"/>
                <a:ea typeface="HGPｺﾞｼｯｸE" panose="020B0900000000000000" pitchFamily="50" charset="-128"/>
              </a:rPr>
              <a:t>、コミニュケーションの</a:t>
            </a:r>
            <a:r>
              <a:rPr kumimoji="1" lang="ja-JP" altLang="en-US" sz="1200" dirty="0" smtClean="0">
                <a:latin typeface="HGPｺﾞｼｯｸE" panose="020B0900000000000000" pitchFamily="50" charset="-128"/>
                <a:ea typeface="HGPｺﾞｼｯｸE" panose="020B0900000000000000" pitchFamily="50" charset="-128"/>
              </a:rPr>
              <a:t>問題</a:t>
            </a:r>
            <a:r>
              <a:rPr lang="ja-JP" altLang="en-US" sz="1200" dirty="0" smtClean="0">
                <a:latin typeface="HGPｺﾞｼｯｸE" panose="020B0900000000000000" pitchFamily="50" charset="-128"/>
                <a:ea typeface="HGPｺﾞｼｯｸE" panose="020B0900000000000000" pitchFamily="50" charset="-128"/>
              </a:rPr>
              <a:t>が最も課題であるとの結果であったため、外国人</a:t>
            </a:r>
            <a:r>
              <a:rPr lang="ja-JP" altLang="en-US" sz="1200" dirty="0">
                <a:latin typeface="HGPｺﾞｼｯｸE" panose="020B0900000000000000" pitchFamily="50" charset="-128"/>
                <a:ea typeface="HGPｺﾞｼｯｸE" panose="020B0900000000000000" pitchFamily="50" charset="-128"/>
              </a:rPr>
              <a:t>対応について、特に即時対応が求められる救急患者及び措置入院患者について、</a:t>
            </a:r>
            <a:r>
              <a:rPr lang="ja-JP" altLang="en-US" sz="1200" dirty="0" smtClean="0">
                <a:latin typeface="HGPｺﾞｼｯｸE" panose="020B0900000000000000" pitchFamily="50" charset="-128"/>
                <a:ea typeface="HGPｺﾞｼｯｸE" panose="020B0900000000000000" pitchFamily="50" charset="-128"/>
              </a:rPr>
              <a:t>５か国語対応</a:t>
            </a:r>
            <a:r>
              <a:rPr lang="ja-JP" altLang="en-US" sz="1200" dirty="0">
                <a:latin typeface="HGPｺﾞｼｯｸE" panose="020B0900000000000000" pitchFamily="50" charset="-128"/>
                <a:ea typeface="HGPｺﾞｼｯｸE" panose="020B0900000000000000" pitchFamily="50" charset="-128"/>
              </a:rPr>
              <a:t>のコールセンターを設置、医療機関の外国人患者受入を</a:t>
            </a:r>
            <a:r>
              <a:rPr lang="ja-JP" altLang="en-US" sz="1200" dirty="0" smtClean="0">
                <a:latin typeface="HGPｺﾞｼｯｸE" panose="020B0900000000000000" pitchFamily="50" charset="-128"/>
                <a:ea typeface="HGPｺﾞｼｯｸE" panose="020B0900000000000000" pitchFamily="50" charset="-128"/>
              </a:rPr>
              <a:t>支援の一助とする。</a:t>
            </a:r>
            <a:endParaRPr lang="en-US" altLang="ja-JP" sz="1200" dirty="0">
              <a:latin typeface="HGPｺﾞｼｯｸE" panose="020B0900000000000000" pitchFamily="50" charset="-128"/>
              <a:ea typeface="HGPｺﾞｼｯｸE" panose="020B0900000000000000" pitchFamily="50" charset="-128"/>
            </a:endParaRPr>
          </a:p>
        </p:txBody>
      </p:sp>
      <p:sp>
        <p:nvSpPr>
          <p:cNvPr id="34" name="ホームベース 33"/>
          <p:cNvSpPr/>
          <p:nvPr/>
        </p:nvSpPr>
        <p:spPr>
          <a:xfrm>
            <a:off x="152724" y="5891422"/>
            <a:ext cx="2063631" cy="824145"/>
          </a:xfrm>
          <a:prstGeom prst="homePlate">
            <a:avLst>
              <a:gd name="adj" fmla="val 1812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smtClean="0">
                <a:solidFill>
                  <a:schemeClr val="tx1"/>
                </a:solidFill>
                <a:latin typeface="HGPｺﾞｼｯｸE" panose="020B0900000000000000" pitchFamily="50" charset="-128"/>
                <a:ea typeface="HGPｺﾞｼｯｸE" panose="020B0900000000000000" pitchFamily="50" charset="-128"/>
              </a:rPr>
              <a:t>4</a:t>
            </a:r>
            <a:r>
              <a:rPr lang="ja-JP" altLang="en-US" sz="1100" dirty="0" smtClean="0">
                <a:solidFill>
                  <a:schemeClr val="tx1"/>
                </a:solidFill>
                <a:latin typeface="HGPｺﾞｼｯｸE" panose="020B0900000000000000" pitchFamily="50" charset="-128"/>
                <a:ea typeface="HGPｺﾞｼｯｸE" panose="020B0900000000000000" pitchFamily="50" charset="-128"/>
              </a:rPr>
              <a:t>月よ</a:t>
            </a:r>
            <a:r>
              <a:rPr lang="ja-JP" altLang="en-US" sz="1100" dirty="0">
                <a:solidFill>
                  <a:schemeClr val="tx1"/>
                </a:solidFill>
                <a:latin typeface="HGPｺﾞｼｯｸE" panose="020B0900000000000000" pitchFamily="50" charset="-128"/>
                <a:ea typeface="HGPｺﾞｼｯｸE" panose="020B0900000000000000" pitchFamily="50" charset="-128"/>
              </a:rPr>
              <a:t>り</a:t>
            </a:r>
            <a:r>
              <a:rPr lang="ja-JP" altLang="en-US" sz="1100" dirty="0" smtClean="0">
                <a:solidFill>
                  <a:schemeClr val="tx1"/>
                </a:solidFill>
                <a:latin typeface="HGPｺﾞｼｯｸE" panose="020B0900000000000000" pitchFamily="50" charset="-128"/>
                <a:ea typeface="HGPｺﾞｼｯｸE" panose="020B0900000000000000" pitchFamily="50" charset="-128"/>
              </a:rPr>
              <a:t>サービス登録のご案内</a:t>
            </a:r>
            <a:endParaRPr lang="en-US" altLang="ja-JP" sz="1100" dirty="0" smtClean="0">
              <a:solidFill>
                <a:schemeClr val="tx1"/>
              </a:solidFill>
              <a:latin typeface="HGPｺﾞｼｯｸE" panose="020B0900000000000000" pitchFamily="50" charset="-128"/>
              <a:ea typeface="HGPｺﾞｼｯｸE" panose="020B0900000000000000" pitchFamily="50" charset="-128"/>
            </a:endParaRPr>
          </a:p>
          <a:p>
            <a:r>
              <a:rPr lang="ja-JP" altLang="en-US" sz="1100" smtClean="0">
                <a:solidFill>
                  <a:schemeClr val="tx1"/>
                </a:solidFill>
                <a:latin typeface="HGPｺﾞｼｯｸE" panose="020B0900000000000000" pitchFamily="50" charset="-128"/>
                <a:ea typeface="HGPｺﾞｼｯｸE" panose="020B0900000000000000" pitchFamily="50" charset="-128"/>
              </a:rPr>
              <a:t>現在９２件程度の申請を受付</a:t>
            </a:r>
            <a:endParaRPr lang="en-US" altLang="ja-JP" sz="1100" dirty="0" smtClean="0">
              <a:solidFill>
                <a:schemeClr val="tx1"/>
              </a:solidFill>
              <a:latin typeface="HGPｺﾞｼｯｸE" panose="020B0900000000000000" pitchFamily="50" charset="-128"/>
              <a:ea typeface="HGPｺﾞｼｯｸE" panose="020B0900000000000000" pitchFamily="50" charset="-128"/>
            </a:endParaRPr>
          </a:p>
        </p:txBody>
      </p:sp>
      <p:sp>
        <p:nvSpPr>
          <p:cNvPr id="35" name="ホームベース 34"/>
          <p:cNvSpPr/>
          <p:nvPr/>
        </p:nvSpPr>
        <p:spPr>
          <a:xfrm>
            <a:off x="2216355" y="5871487"/>
            <a:ext cx="6473080" cy="818139"/>
          </a:xfrm>
          <a:prstGeom prst="homePlate">
            <a:avLst>
              <a:gd name="adj" fmla="val 2052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smtClean="0">
                <a:solidFill>
                  <a:schemeClr val="tx1"/>
                </a:solidFill>
                <a:latin typeface="HGPｺﾞｼｯｸE" panose="020B0900000000000000" pitchFamily="50" charset="-128"/>
                <a:ea typeface="HGPｺﾞｼｯｸE" panose="020B0900000000000000" pitchFamily="50" charset="-128"/>
              </a:rPr>
              <a:t>6</a:t>
            </a:r>
            <a:r>
              <a:rPr kumimoji="1" lang="ja-JP" altLang="en-US" sz="1100" dirty="0" smtClean="0">
                <a:solidFill>
                  <a:schemeClr val="tx1"/>
                </a:solidFill>
                <a:latin typeface="HGPｺﾞｼｯｸE" panose="020B0900000000000000" pitchFamily="50" charset="-128"/>
                <a:ea typeface="HGPｺﾞｼｯｸE" panose="020B0900000000000000" pitchFamily="50" charset="-128"/>
              </a:rPr>
              <a:t>月サービス開始</a:t>
            </a:r>
            <a:r>
              <a:rPr lang="ja-JP" altLang="en-US" sz="1100" dirty="0" smtClean="0">
                <a:solidFill>
                  <a:schemeClr val="tx1"/>
                </a:solidFill>
                <a:latin typeface="HGPｺﾞｼｯｸE" panose="020B0900000000000000" pitchFamily="50" charset="-128"/>
                <a:ea typeface="HGPｺﾞｼｯｸE" panose="020B0900000000000000" pitchFamily="50" charset="-128"/>
              </a:rPr>
              <a:t>予定　</a:t>
            </a:r>
            <a:r>
              <a:rPr lang="en-US" altLang="ja-JP" sz="1100" dirty="0" smtClean="0">
                <a:solidFill>
                  <a:schemeClr val="tx1"/>
                </a:solidFill>
                <a:latin typeface="HGPｺﾞｼｯｸE" panose="020B0900000000000000" pitchFamily="50" charset="-128"/>
                <a:ea typeface="HGPｺﾞｼｯｸE" panose="020B0900000000000000" pitchFamily="50" charset="-128"/>
              </a:rPr>
              <a:t>G20</a:t>
            </a:r>
            <a:r>
              <a:rPr lang="ja-JP" altLang="en-US" sz="1100" dirty="0" smtClean="0">
                <a:solidFill>
                  <a:schemeClr val="tx1"/>
                </a:solidFill>
                <a:latin typeface="HGPｺﾞｼｯｸE" panose="020B0900000000000000" pitchFamily="50" charset="-128"/>
                <a:ea typeface="HGPｺﾞｼｯｸE" panose="020B0900000000000000" pitchFamily="50" charset="-128"/>
              </a:rPr>
              <a:t>開催前のサービス開始。登録手続きは通年受付</a:t>
            </a:r>
            <a:endParaRPr kumimoji="1" lang="en-US" altLang="ja-JP" sz="1100" dirty="0">
              <a:solidFill>
                <a:schemeClr val="tx1"/>
              </a:solidFill>
              <a:latin typeface="HGPｺﾞｼｯｸE" panose="020B0900000000000000" pitchFamily="50" charset="-128"/>
              <a:ea typeface="HGPｺﾞｼｯｸE" panose="020B0900000000000000" pitchFamily="50" charset="-128"/>
            </a:endParaRPr>
          </a:p>
        </p:txBody>
      </p:sp>
      <p:pic>
        <p:nvPicPr>
          <p:cNvPr id="25" name="図 24" descr="病院・医院の建物イラスト（医療）">
            <a:extLst>
              <a:ext uri="{FF2B5EF4-FFF2-40B4-BE49-F238E27FC236}">
                <a16:creationId xmlns:a16="http://schemas.microsoft.com/office/drawing/2014/main" id="{302BA916-DED4-4D1C-B684-E055ED387E8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2980" y="2663793"/>
            <a:ext cx="1300930" cy="1681017"/>
          </a:xfrm>
          <a:prstGeom prst="rect">
            <a:avLst/>
          </a:prstGeom>
          <a:noFill/>
          <a:ln>
            <a:noFill/>
          </a:ln>
        </p:spPr>
      </p:pic>
      <p:sp>
        <p:nvSpPr>
          <p:cNvPr id="37" name="テキスト ボックス 2">
            <a:extLst>
              <a:ext uri="{FF2B5EF4-FFF2-40B4-BE49-F238E27FC236}">
                <a16:creationId xmlns:a16="http://schemas.microsoft.com/office/drawing/2014/main" id="{329650FF-9FB7-41C8-8D52-D812890D3D35}"/>
              </a:ext>
            </a:extLst>
          </p:cNvPr>
          <p:cNvSpPr txBox="1">
            <a:spLocks noChangeArrowheads="1"/>
          </p:cNvSpPr>
          <p:nvPr/>
        </p:nvSpPr>
        <p:spPr bwMode="auto">
          <a:xfrm>
            <a:off x="158722" y="4188384"/>
            <a:ext cx="1069409" cy="40011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just">
              <a:lnSpc>
                <a:spcPts val="1200"/>
              </a:lnSpc>
              <a:spcAft>
                <a:spcPts val="0"/>
              </a:spcAft>
            </a:pPr>
            <a:r>
              <a:rPr lang="ja-JP" altLang="en-US" sz="1050" kern="100" dirty="0">
                <a:effectLst/>
                <a:latin typeface="HGPｺﾞｼｯｸE" panose="020B0900000000000000" pitchFamily="50" charset="-128"/>
                <a:ea typeface="HGPｺﾞｼｯｸE" panose="020B0900000000000000" pitchFamily="50" charset="-128"/>
                <a:cs typeface="Meiryo UI" panose="020B0604030504040204" pitchFamily="50" charset="-128"/>
              </a:rPr>
              <a:t>救急告示病院</a:t>
            </a:r>
            <a:r>
              <a:rPr lang="ja-JP" sz="1050" kern="100" dirty="0">
                <a:effectLst/>
                <a:latin typeface="HGPｺﾞｼｯｸE" panose="020B0900000000000000" pitchFamily="50" charset="-128"/>
                <a:ea typeface="HGPｺﾞｼｯｸE" panose="020B0900000000000000" pitchFamily="50" charset="-128"/>
                <a:cs typeface="Meiryo UI" panose="020B0604030504040204" pitchFamily="50" charset="-128"/>
              </a:rPr>
              <a:t>等</a:t>
            </a:r>
            <a:endParaRPr lang="ja-JP" sz="105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p:txBody>
      </p:sp>
      <p:pic>
        <p:nvPicPr>
          <p:cNvPr id="38" name="図 37" descr="オペレーターの表情イラスト「笑顔」">
            <a:extLst>
              <a:ext uri="{FF2B5EF4-FFF2-40B4-BE49-F238E27FC236}">
                <a16:creationId xmlns:a16="http://schemas.microsoft.com/office/drawing/2014/main" id="{3559AF64-23D7-468E-8D09-62765725C65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81985" y="3220595"/>
            <a:ext cx="856997" cy="1131917"/>
          </a:xfrm>
          <a:prstGeom prst="rect">
            <a:avLst/>
          </a:prstGeom>
          <a:noFill/>
          <a:ln>
            <a:noFill/>
          </a:ln>
        </p:spPr>
      </p:pic>
      <p:pic>
        <p:nvPicPr>
          <p:cNvPr id="39" name="図 38" descr="問診のイラスト（女医）">
            <a:extLst>
              <a:ext uri="{FF2B5EF4-FFF2-40B4-BE49-F238E27FC236}">
                <a16:creationId xmlns:a16="http://schemas.microsoft.com/office/drawing/2014/main" id="{C7ABAEDE-4D51-4D29-819E-1CB9DEA8A8D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74807" y="3172042"/>
            <a:ext cx="1356054" cy="1481125"/>
          </a:xfrm>
          <a:prstGeom prst="rect">
            <a:avLst/>
          </a:prstGeom>
          <a:noFill/>
          <a:ln>
            <a:noFill/>
          </a:ln>
        </p:spPr>
      </p:pic>
      <p:sp>
        <p:nvSpPr>
          <p:cNvPr id="40" name="下カーブ矢印 6">
            <a:extLst>
              <a:ext uri="{FF2B5EF4-FFF2-40B4-BE49-F238E27FC236}">
                <a16:creationId xmlns:a16="http://schemas.microsoft.com/office/drawing/2014/main" id="{CD464B3B-22CE-43C8-80F4-287B97D06E8B}"/>
              </a:ext>
            </a:extLst>
          </p:cNvPr>
          <p:cNvSpPr/>
          <p:nvPr/>
        </p:nvSpPr>
        <p:spPr>
          <a:xfrm>
            <a:off x="2457854" y="2626060"/>
            <a:ext cx="4972199" cy="6141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1" name="テキスト ボックス 8">
            <a:extLst>
              <a:ext uri="{FF2B5EF4-FFF2-40B4-BE49-F238E27FC236}">
                <a16:creationId xmlns:a16="http://schemas.microsoft.com/office/drawing/2014/main" id="{F9BA0B5D-0E8F-4D64-8C10-F0BCDF3DFED7}"/>
              </a:ext>
            </a:extLst>
          </p:cNvPr>
          <p:cNvSpPr txBox="1">
            <a:spLocks noChangeArrowheads="1"/>
          </p:cNvSpPr>
          <p:nvPr/>
        </p:nvSpPr>
        <p:spPr bwMode="auto">
          <a:xfrm>
            <a:off x="6990070" y="4300050"/>
            <a:ext cx="848912" cy="24622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ctr">
              <a:lnSpc>
                <a:spcPts val="1200"/>
              </a:lnSpc>
              <a:spcAft>
                <a:spcPts val="0"/>
              </a:spcAft>
            </a:pPr>
            <a:r>
              <a:rPr lang="ja-JP" sz="1050" kern="100" dirty="0">
                <a:effectLst/>
                <a:latin typeface="HGPｺﾞｼｯｸE" panose="020B0900000000000000" pitchFamily="50" charset="-128"/>
                <a:ea typeface="HGPｺﾞｼｯｸE" panose="020B0900000000000000" pitchFamily="50" charset="-128"/>
                <a:cs typeface="Meiryo UI" panose="020B0604030504040204" pitchFamily="50" charset="-128"/>
              </a:rPr>
              <a:t>通　</a:t>
            </a:r>
            <a:r>
              <a:rPr lang="ja-JP" sz="1050" kern="100" dirty="0" smtClean="0">
                <a:effectLst/>
                <a:latin typeface="HGPｺﾞｼｯｸE" panose="020B0900000000000000" pitchFamily="50" charset="-128"/>
                <a:ea typeface="HGPｺﾞｼｯｸE" panose="020B0900000000000000" pitchFamily="50" charset="-128"/>
                <a:cs typeface="Meiryo UI" panose="020B0604030504040204" pitchFamily="50" charset="-128"/>
              </a:rPr>
              <a:t>訳</a:t>
            </a:r>
            <a:r>
              <a:rPr lang="ja-JP" altLang="en-US" sz="1050" kern="100" dirty="0" smtClean="0">
                <a:effectLst/>
                <a:latin typeface="HGPｺﾞｼｯｸE" panose="020B0900000000000000" pitchFamily="50" charset="-128"/>
                <a:ea typeface="HGPｺﾞｼｯｸE" panose="020B0900000000000000" pitchFamily="50" charset="-128"/>
                <a:cs typeface="Meiryo UI" panose="020B0604030504040204" pitchFamily="50" charset="-128"/>
              </a:rPr>
              <a:t>　者</a:t>
            </a:r>
            <a:endParaRPr lang="ja-JP" sz="105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42" name="テキスト ボックス 9">
            <a:extLst>
              <a:ext uri="{FF2B5EF4-FFF2-40B4-BE49-F238E27FC236}">
                <a16:creationId xmlns:a16="http://schemas.microsoft.com/office/drawing/2014/main" id="{425EC165-D093-48FA-A2D8-7889DCC884BB}"/>
              </a:ext>
            </a:extLst>
          </p:cNvPr>
          <p:cNvSpPr txBox="1">
            <a:spLocks noChangeArrowheads="1"/>
          </p:cNvSpPr>
          <p:nvPr/>
        </p:nvSpPr>
        <p:spPr bwMode="auto">
          <a:xfrm>
            <a:off x="4285639" y="2429787"/>
            <a:ext cx="1146582" cy="24622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ctr">
              <a:lnSpc>
                <a:spcPts val="1200"/>
              </a:lnSpc>
              <a:spcAft>
                <a:spcPts val="0"/>
              </a:spcAft>
            </a:pPr>
            <a:r>
              <a:rPr lang="ja-JP" sz="1050" kern="100">
                <a:effectLst/>
                <a:latin typeface="HGPｺﾞｼｯｸE" panose="020B0900000000000000" pitchFamily="50" charset="-128"/>
                <a:ea typeface="HGPｺﾞｼｯｸE" panose="020B0900000000000000" pitchFamily="50" charset="-128"/>
                <a:cs typeface="Meiryo UI" panose="020B0604030504040204" pitchFamily="50" charset="-128"/>
              </a:rPr>
              <a:t>①　通訳依頼</a:t>
            </a:r>
            <a:endParaRPr lang="ja-JP" sz="1050" kern="100">
              <a:effectLst/>
              <a:latin typeface="HGPｺﾞｼｯｸE" panose="020B0900000000000000" pitchFamily="50" charset="-128"/>
              <a:ea typeface="HGPｺﾞｼｯｸE" panose="020B0900000000000000" pitchFamily="50" charset="-128"/>
              <a:cs typeface="Times New Roman" panose="02020603050405020304" pitchFamily="18" charset="0"/>
            </a:endParaRPr>
          </a:p>
        </p:txBody>
      </p:sp>
      <p:cxnSp>
        <p:nvCxnSpPr>
          <p:cNvPr id="49" name="直線矢印コネクタ 48">
            <a:extLst>
              <a:ext uri="{FF2B5EF4-FFF2-40B4-BE49-F238E27FC236}">
                <a16:creationId xmlns:a16="http://schemas.microsoft.com/office/drawing/2014/main" id="{3374D9F0-A361-4679-82B8-8E3C59F6C4C8}"/>
              </a:ext>
            </a:extLst>
          </p:cNvPr>
          <p:cNvCxnSpPr/>
          <p:nvPr/>
        </p:nvCxnSpPr>
        <p:spPr>
          <a:xfrm>
            <a:off x="3272617" y="3815690"/>
            <a:ext cx="3541176" cy="0"/>
          </a:xfrm>
          <a:prstGeom prst="straightConnector1">
            <a:avLst/>
          </a:prstGeom>
          <a:ln w="28575">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a:extLst>
              <a:ext uri="{FF2B5EF4-FFF2-40B4-BE49-F238E27FC236}">
                <a16:creationId xmlns:a16="http://schemas.microsoft.com/office/drawing/2014/main" id="{DDB383C0-6DEA-4DBF-86BF-15F242F27404}"/>
              </a:ext>
            </a:extLst>
          </p:cNvPr>
          <p:cNvCxnSpPr/>
          <p:nvPr/>
        </p:nvCxnSpPr>
        <p:spPr>
          <a:xfrm flipH="1">
            <a:off x="3272617" y="3996315"/>
            <a:ext cx="3527946" cy="0"/>
          </a:xfrm>
          <a:prstGeom prst="straightConnector1">
            <a:avLst/>
          </a:prstGeom>
          <a:noFill/>
          <a:ln w="28575" cap="flat" cmpd="sng" algn="ctr">
            <a:solidFill>
              <a:sysClr val="windowText" lastClr="000000"/>
            </a:solidFill>
            <a:prstDash val="dash"/>
            <a:tailEnd type="arrow"/>
          </a:ln>
          <a:effectLst/>
        </p:spPr>
      </p:cxnSp>
      <p:sp>
        <p:nvSpPr>
          <p:cNvPr id="51" name="テキスト ボックス 13">
            <a:extLst>
              <a:ext uri="{FF2B5EF4-FFF2-40B4-BE49-F238E27FC236}">
                <a16:creationId xmlns:a16="http://schemas.microsoft.com/office/drawing/2014/main" id="{A6B7D3BC-6567-4B52-B554-48DDB804B32B}"/>
              </a:ext>
            </a:extLst>
          </p:cNvPr>
          <p:cNvSpPr txBox="1">
            <a:spLocks noChangeArrowheads="1"/>
          </p:cNvSpPr>
          <p:nvPr/>
        </p:nvSpPr>
        <p:spPr bwMode="auto">
          <a:xfrm>
            <a:off x="4220753" y="3370148"/>
            <a:ext cx="1356054" cy="24622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just">
              <a:lnSpc>
                <a:spcPts val="1200"/>
              </a:lnSpc>
              <a:spcAft>
                <a:spcPts val="0"/>
              </a:spcAft>
            </a:pPr>
            <a:r>
              <a:rPr lang="ja-JP" sz="1050" kern="100">
                <a:effectLst/>
                <a:latin typeface="HGPｺﾞｼｯｸE" panose="020B0900000000000000" pitchFamily="50" charset="-128"/>
                <a:ea typeface="HGPｺﾞｼｯｸE" panose="020B0900000000000000" pitchFamily="50" charset="-128"/>
                <a:cs typeface="Meiryo UI" panose="020B0604030504040204" pitchFamily="50" charset="-128"/>
              </a:rPr>
              <a:t>問診内容を伝える</a:t>
            </a:r>
            <a:endParaRPr lang="ja-JP" sz="1050" kern="100">
              <a:effectLst/>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52" name="テキスト ボックス 15">
            <a:extLst>
              <a:ext uri="{FF2B5EF4-FFF2-40B4-BE49-F238E27FC236}">
                <a16:creationId xmlns:a16="http://schemas.microsoft.com/office/drawing/2014/main" id="{53FA6999-A84E-4FE0-AF4F-0BA70C92D037}"/>
              </a:ext>
            </a:extLst>
          </p:cNvPr>
          <p:cNvSpPr txBox="1">
            <a:spLocks noChangeArrowheads="1"/>
          </p:cNvSpPr>
          <p:nvPr/>
        </p:nvSpPr>
        <p:spPr bwMode="auto">
          <a:xfrm>
            <a:off x="4220753" y="4092648"/>
            <a:ext cx="1356054" cy="24622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just">
              <a:lnSpc>
                <a:spcPts val="1200"/>
              </a:lnSpc>
              <a:spcAft>
                <a:spcPts val="0"/>
              </a:spcAft>
            </a:pPr>
            <a:r>
              <a:rPr lang="ja-JP" sz="1050" kern="100">
                <a:effectLst/>
                <a:latin typeface="HGPｺﾞｼｯｸE" panose="020B0900000000000000" pitchFamily="50" charset="-128"/>
                <a:ea typeface="HGPｺﾞｼｯｸE" panose="020B0900000000000000" pitchFamily="50" charset="-128"/>
                <a:cs typeface="Meiryo UI" panose="020B0604030504040204" pitchFamily="50" charset="-128"/>
              </a:rPr>
              <a:t>通訳内容を伝える</a:t>
            </a:r>
            <a:endParaRPr lang="ja-JP" sz="1050" kern="100">
              <a:effectLst/>
              <a:latin typeface="HGPｺﾞｼｯｸE" panose="020B0900000000000000" pitchFamily="50" charset="-128"/>
              <a:ea typeface="HGPｺﾞｼｯｸE" panose="020B0900000000000000" pitchFamily="50" charset="-128"/>
              <a:cs typeface="Times New Roman" panose="02020603050405020304" pitchFamily="18" charset="0"/>
            </a:endParaRPr>
          </a:p>
        </p:txBody>
      </p:sp>
      <p:pic>
        <p:nvPicPr>
          <p:cNvPr id="53" name="図 52" descr="携帯電話のイラスト（ガラパゴス携帯）">
            <a:extLst>
              <a:ext uri="{FF2B5EF4-FFF2-40B4-BE49-F238E27FC236}">
                <a16:creationId xmlns:a16="http://schemas.microsoft.com/office/drawing/2014/main" id="{443FA3D8-7F3C-41F7-84AB-35F2741BD3C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11210" y="3389648"/>
            <a:ext cx="749688" cy="924800"/>
          </a:xfrm>
          <a:prstGeom prst="rect">
            <a:avLst/>
          </a:prstGeom>
          <a:noFill/>
          <a:ln>
            <a:noFill/>
          </a:ln>
        </p:spPr>
      </p:pic>
      <p:sp>
        <p:nvSpPr>
          <p:cNvPr id="54" name="テキスト ボックス 17">
            <a:extLst>
              <a:ext uri="{FF2B5EF4-FFF2-40B4-BE49-F238E27FC236}">
                <a16:creationId xmlns:a16="http://schemas.microsoft.com/office/drawing/2014/main" id="{DCEFF1CD-A0CE-4F0D-902F-F7B2C8205661}"/>
              </a:ext>
            </a:extLst>
          </p:cNvPr>
          <p:cNvSpPr txBox="1">
            <a:spLocks noChangeArrowheads="1"/>
          </p:cNvSpPr>
          <p:nvPr/>
        </p:nvSpPr>
        <p:spPr bwMode="auto">
          <a:xfrm>
            <a:off x="1795914" y="4280858"/>
            <a:ext cx="2193941" cy="86177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just">
              <a:lnSpc>
                <a:spcPts val="1200"/>
              </a:lnSpc>
              <a:spcAft>
                <a:spcPts val="0"/>
              </a:spcAft>
            </a:pPr>
            <a:r>
              <a:rPr lang="ja-JP" sz="1050" kern="100" dirty="0">
                <a:effectLst/>
                <a:latin typeface="HGPｺﾞｼｯｸE" panose="020B0900000000000000" pitchFamily="50" charset="-128"/>
                <a:ea typeface="HGPｺﾞｼｯｸE" panose="020B0900000000000000" pitchFamily="50" charset="-128"/>
                <a:cs typeface="Meiryo UI" panose="020B0604030504040204" pitchFamily="50" charset="-128"/>
              </a:rPr>
              <a:t>電話を</a:t>
            </a:r>
            <a:r>
              <a:rPr lang="ja-JP" sz="1050" kern="100" dirty="0" smtClean="0">
                <a:effectLst/>
                <a:latin typeface="HGPｺﾞｼｯｸE" panose="020B0900000000000000" pitchFamily="50" charset="-128"/>
                <a:ea typeface="HGPｺﾞｼｯｸE" panose="020B0900000000000000" pitchFamily="50" charset="-128"/>
                <a:cs typeface="Meiryo UI" panose="020B0604030504040204" pitchFamily="50" charset="-128"/>
              </a:rPr>
              <a:t>受渡し</a:t>
            </a:r>
            <a:r>
              <a:rPr lang="ja-JP" altLang="en-US" sz="1050" kern="100" dirty="0" smtClean="0">
                <a:effectLst/>
                <a:latin typeface="HGPｺﾞｼｯｸE" panose="020B0900000000000000" pitchFamily="50" charset="-128"/>
                <a:ea typeface="HGPｺﾞｼｯｸE" panose="020B0900000000000000" pitchFamily="50" charset="-128"/>
                <a:cs typeface="Meiryo UI" panose="020B0604030504040204" pitchFamily="50" charset="-128"/>
              </a:rPr>
              <a:t>し</a:t>
            </a:r>
            <a:r>
              <a:rPr lang="ja-JP" sz="1050" kern="100" dirty="0" smtClean="0">
                <a:effectLst/>
                <a:latin typeface="HGPｺﾞｼｯｸE" panose="020B0900000000000000" pitchFamily="50" charset="-128"/>
                <a:ea typeface="HGPｺﾞｼｯｸE" panose="020B0900000000000000" pitchFamily="50" charset="-128"/>
                <a:cs typeface="Meiryo UI" panose="020B0604030504040204" pitchFamily="50" charset="-128"/>
              </a:rPr>
              <a:t>ながら</a:t>
            </a:r>
            <a:r>
              <a:rPr lang="ja-JP" sz="1050" kern="100" dirty="0">
                <a:effectLst/>
                <a:latin typeface="HGPｺﾞｼｯｸE" panose="020B0900000000000000" pitchFamily="50" charset="-128"/>
                <a:ea typeface="HGPｺﾞｼｯｸE" panose="020B0900000000000000" pitchFamily="50" charset="-128"/>
                <a:cs typeface="Meiryo UI" panose="020B0604030504040204" pitchFamily="50" charset="-128"/>
              </a:rPr>
              <a:t>の</a:t>
            </a:r>
            <a:r>
              <a:rPr lang="en-US" sz="1050" kern="100" dirty="0">
                <a:effectLst/>
                <a:latin typeface="HGPｺﾞｼｯｸE" panose="020B0900000000000000" pitchFamily="50" charset="-128"/>
                <a:ea typeface="HGPｺﾞｼｯｸE" panose="020B0900000000000000" pitchFamily="50" charset="-128"/>
                <a:cs typeface="Meiryo UI" panose="020B0604030504040204" pitchFamily="50" charset="-128"/>
              </a:rPr>
              <a:t>2</a:t>
            </a:r>
            <a:r>
              <a:rPr lang="ja-JP" sz="1050" kern="100" dirty="0">
                <a:effectLst/>
                <a:latin typeface="HGPｺﾞｼｯｸE" panose="020B0900000000000000" pitchFamily="50" charset="-128"/>
                <a:ea typeface="HGPｺﾞｼｯｸE" panose="020B0900000000000000" pitchFamily="50" charset="-128"/>
                <a:cs typeface="Meiryo UI" panose="020B0604030504040204" pitchFamily="50" charset="-128"/>
              </a:rPr>
              <a:t>者通話</a:t>
            </a:r>
            <a:endParaRPr lang="ja-JP" sz="105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algn="just">
              <a:lnSpc>
                <a:spcPts val="1200"/>
              </a:lnSpc>
              <a:spcAft>
                <a:spcPts val="0"/>
              </a:spcAft>
            </a:pPr>
            <a:r>
              <a:rPr lang="ja-JP" altLang="en-US" sz="1050" kern="100" dirty="0" smtClean="0">
                <a:latin typeface="HGPｺﾞｼｯｸE" panose="020B0900000000000000" pitchFamily="50" charset="-128"/>
                <a:ea typeface="HGPｺﾞｼｯｸE" panose="020B0900000000000000" pitchFamily="50" charset="-128"/>
                <a:cs typeface="Meiryo UI" panose="020B0604030504040204" pitchFamily="50" charset="-128"/>
              </a:rPr>
              <a:t>その</a:t>
            </a:r>
            <a:r>
              <a:rPr lang="ja-JP" altLang="en-US" sz="1050" kern="100" dirty="0">
                <a:latin typeface="HGPｺﾞｼｯｸE" panose="020B0900000000000000" pitchFamily="50" charset="-128"/>
                <a:ea typeface="HGPｺﾞｼｯｸE" panose="020B0900000000000000" pitchFamily="50" charset="-128"/>
                <a:cs typeface="Meiryo UI" panose="020B0604030504040204" pitchFamily="50" charset="-128"/>
              </a:rPr>
              <a:t>他</a:t>
            </a:r>
            <a:r>
              <a:rPr lang="ja-JP" sz="1050" kern="100" dirty="0" smtClean="0">
                <a:effectLst/>
                <a:latin typeface="HGPｺﾞｼｯｸE" panose="020B0900000000000000" pitchFamily="50" charset="-128"/>
                <a:ea typeface="HGPｺﾞｼｯｸE" panose="020B0900000000000000" pitchFamily="50" charset="-128"/>
                <a:cs typeface="Meiryo UI" panose="020B0604030504040204" pitchFamily="50" charset="-128"/>
              </a:rPr>
              <a:t>、</a:t>
            </a:r>
            <a:r>
              <a:rPr lang="ja-JP" sz="1050" kern="100" dirty="0">
                <a:effectLst/>
                <a:latin typeface="HGPｺﾞｼｯｸE" panose="020B0900000000000000" pitchFamily="50" charset="-128"/>
                <a:ea typeface="HGPｺﾞｼｯｸE" panose="020B0900000000000000" pitchFamily="50" charset="-128"/>
                <a:cs typeface="Meiryo UI" panose="020B0604030504040204" pitchFamily="50" charset="-128"/>
              </a:rPr>
              <a:t>スピーカー</a:t>
            </a:r>
            <a:r>
              <a:rPr lang="ja-JP" sz="1050" kern="100" dirty="0" smtClean="0">
                <a:effectLst/>
                <a:latin typeface="HGPｺﾞｼｯｸE" panose="020B0900000000000000" pitchFamily="50" charset="-128"/>
                <a:ea typeface="HGPｺﾞｼｯｸE" panose="020B0900000000000000" pitchFamily="50" charset="-128"/>
                <a:cs typeface="Meiryo UI" panose="020B0604030504040204" pitchFamily="50" charset="-128"/>
              </a:rPr>
              <a:t>機能</a:t>
            </a:r>
            <a:r>
              <a:rPr lang="ja-JP" altLang="en-US" sz="1050" kern="100" dirty="0" smtClean="0">
                <a:latin typeface="HGPｺﾞｼｯｸE" panose="020B0900000000000000" pitchFamily="50" charset="-128"/>
                <a:ea typeface="HGPｺﾞｼｯｸE" panose="020B0900000000000000" pitchFamily="50" charset="-128"/>
                <a:cs typeface="Meiryo UI" panose="020B0604030504040204" pitchFamily="50" charset="-128"/>
              </a:rPr>
              <a:t>、</a:t>
            </a:r>
            <a:r>
              <a:rPr lang="en-US" altLang="ja-JP" sz="1050" kern="100" dirty="0" smtClean="0">
                <a:latin typeface="HGPｺﾞｼｯｸE" panose="020B0900000000000000" pitchFamily="50" charset="-128"/>
                <a:ea typeface="HGPｺﾞｼｯｸE" panose="020B0900000000000000" pitchFamily="50" charset="-128"/>
                <a:cs typeface="Meiryo UI" panose="020B0604030504040204" pitchFamily="50" charset="-128"/>
              </a:rPr>
              <a:t>3</a:t>
            </a:r>
            <a:r>
              <a:rPr lang="ja-JP" altLang="en-US" sz="1050" kern="100" dirty="0" smtClean="0">
                <a:latin typeface="HGPｺﾞｼｯｸE" panose="020B0900000000000000" pitchFamily="50" charset="-128"/>
                <a:ea typeface="HGPｺﾞｼｯｸE" panose="020B0900000000000000" pitchFamily="50" charset="-128"/>
                <a:cs typeface="Meiryo UI" panose="020B0604030504040204" pitchFamily="50" charset="-128"/>
              </a:rPr>
              <a:t>者通話、</a:t>
            </a:r>
            <a:r>
              <a:rPr lang="ja-JP" altLang="en-US" sz="105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タブレットの導入等具体的なツール提供の在り方については、事業者決定後の詳細確定。</a:t>
            </a:r>
            <a:endParaRPr lang="ja-JP" sz="105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24" name="下カーブ矢印 4">
            <a:extLst>
              <a:ext uri="{FF2B5EF4-FFF2-40B4-BE49-F238E27FC236}">
                <a16:creationId xmlns:a16="http://schemas.microsoft.com/office/drawing/2014/main" id="{D7DF60F2-9E16-40B7-871D-637752EC7B5A}"/>
              </a:ext>
            </a:extLst>
          </p:cNvPr>
          <p:cNvSpPr/>
          <p:nvPr/>
        </p:nvSpPr>
        <p:spPr>
          <a:xfrm rot="10312045">
            <a:off x="3116950" y="4921611"/>
            <a:ext cx="4291453" cy="440419"/>
          </a:xfrm>
          <a:prstGeom prst="curvedDownArrow">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48" name="テキスト ボックス 10">
            <a:extLst>
              <a:ext uri="{FF2B5EF4-FFF2-40B4-BE49-F238E27FC236}">
                <a16:creationId xmlns:a16="http://schemas.microsoft.com/office/drawing/2014/main" id="{887D772B-69A3-446D-B304-264EB74E346F}"/>
              </a:ext>
            </a:extLst>
          </p:cNvPr>
          <p:cNvSpPr txBox="1">
            <a:spLocks noChangeArrowheads="1"/>
          </p:cNvSpPr>
          <p:nvPr/>
        </p:nvSpPr>
        <p:spPr bwMode="auto">
          <a:xfrm>
            <a:off x="4285639" y="5079967"/>
            <a:ext cx="1146582" cy="24622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ctr">
              <a:lnSpc>
                <a:spcPts val="1200"/>
              </a:lnSpc>
              <a:spcAft>
                <a:spcPts val="0"/>
              </a:spcAft>
            </a:pPr>
            <a:r>
              <a:rPr lang="ja-JP" sz="1050" kern="100">
                <a:effectLst/>
                <a:latin typeface="HGPｺﾞｼｯｸE" panose="020B0900000000000000" pitchFamily="50" charset="-128"/>
                <a:ea typeface="HGPｺﾞｼｯｸE" panose="020B0900000000000000" pitchFamily="50" charset="-128"/>
                <a:cs typeface="Meiryo UI" panose="020B0604030504040204" pitchFamily="50" charset="-128"/>
              </a:rPr>
              <a:t>②　通　訳</a:t>
            </a:r>
            <a:endParaRPr lang="ja-JP" sz="1050" kern="100">
              <a:effectLst/>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55" name="テキスト ボックス 17">
            <a:extLst>
              <a:ext uri="{FF2B5EF4-FFF2-40B4-BE49-F238E27FC236}">
                <a16:creationId xmlns:a16="http://schemas.microsoft.com/office/drawing/2014/main" id="{A55751C6-2596-4F58-8744-0D44D9B919A5}"/>
              </a:ext>
            </a:extLst>
          </p:cNvPr>
          <p:cNvSpPr txBox="1">
            <a:spLocks noChangeArrowheads="1"/>
          </p:cNvSpPr>
          <p:nvPr/>
        </p:nvSpPr>
        <p:spPr bwMode="auto">
          <a:xfrm>
            <a:off x="7740352" y="2810631"/>
            <a:ext cx="1195600" cy="73866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r>
              <a:rPr lang="ja-JP" altLang="en-US" sz="1050" dirty="0">
                <a:latin typeface="HGPｺﾞｼｯｸE" panose="020B0900000000000000" pitchFamily="50" charset="-128"/>
                <a:ea typeface="HGPｺﾞｼｯｸE" panose="020B0900000000000000" pitchFamily="50" charset="-128"/>
              </a:rPr>
              <a:t>英語・中国語・</a:t>
            </a:r>
            <a:endParaRPr lang="en-US" altLang="ja-JP" sz="1050" dirty="0">
              <a:latin typeface="HGPｺﾞｼｯｸE" panose="020B0900000000000000" pitchFamily="50" charset="-128"/>
              <a:ea typeface="HGPｺﾞｼｯｸE" panose="020B0900000000000000" pitchFamily="50" charset="-128"/>
            </a:endParaRPr>
          </a:p>
          <a:p>
            <a:r>
              <a:rPr lang="ja-JP" altLang="en-US" sz="1050" dirty="0">
                <a:latin typeface="HGPｺﾞｼｯｸE" panose="020B0900000000000000" pitchFamily="50" charset="-128"/>
                <a:ea typeface="HGPｺﾞｼｯｸE" panose="020B0900000000000000" pitchFamily="50" charset="-128"/>
              </a:rPr>
              <a:t>韓国語</a:t>
            </a:r>
            <a:endParaRPr lang="en-US" altLang="ja-JP" sz="1050" dirty="0">
              <a:latin typeface="HGPｺﾞｼｯｸE" panose="020B0900000000000000" pitchFamily="50" charset="-128"/>
              <a:ea typeface="HGPｺﾞｼｯｸE" panose="020B0900000000000000" pitchFamily="50" charset="-128"/>
            </a:endParaRPr>
          </a:p>
          <a:p>
            <a:r>
              <a:rPr lang="ja-JP" altLang="en-US" sz="1050" dirty="0">
                <a:latin typeface="HGPｺﾞｼｯｸE" panose="020B0900000000000000" pitchFamily="50" charset="-128"/>
                <a:ea typeface="HGPｺﾞｼｯｸE" panose="020B0900000000000000" pitchFamily="50" charset="-128"/>
              </a:rPr>
              <a:t>ポルトガル語、</a:t>
            </a:r>
            <a:endParaRPr lang="en-US" altLang="ja-JP" sz="1050" dirty="0">
              <a:latin typeface="HGPｺﾞｼｯｸE" panose="020B0900000000000000" pitchFamily="50" charset="-128"/>
              <a:ea typeface="HGPｺﾞｼｯｸE" panose="020B0900000000000000" pitchFamily="50" charset="-128"/>
            </a:endParaRPr>
          </a:p>
          <a:p>
            <a:r>
              <a:rPr lang="ja-JP" altLang="en-US" sz="1050" dirty="0">
                <a:latin typeface="HGPｺﾞｼｯｸE" panose="020B0900000000000000" pitchFamily="50" charset="-128"/>
                <a:ea typeface="HGPｺﾞｼｯｸE" panose="020B0900000000000000" pitchFamily="50" charset="-128"/>
              </a:rPr>
              <a:t>スペイン語</a:t>
            </a:r>
          </a:p>
        </p:txBody>
      </p:sp>
      <p:sp>
        <p:nvSpPr>
          <p:cNvPr id="36" name="タイトル 1">
            <a:extLst>
              <a:ext uri="{FF2B5EF4-FFF2-40B4-BE49-F238E27FC236}">
                <a16:creationId xmlns:a16="http://schemas.microsoft.com/office/drawing/2014/main" id="{30BE5A27-A407-4A14-A9BE-5866682C3C6B}"/>
              </a:ext>
            </a:extLst>
          </p:cNvPr>
          <p:cNvSpPr txBox="1">
            <a:spLocks/>
          </p:cNvSpPr>
          <p:nvPr/>
        </p:nvSpPr>
        <p:spPr>
          <a:xfrm>
            <a:off x="2817" y="84553"/>
            <a:ext cx="8856984"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p>
        </p:txBody>
      </p:sp>
      <p:sp>
        <p:nvSpPr>
          <p:cNvPr id="43" name="タイトル 1">
            <a:extLst>
              <a:ext uri="{FF2B5EF4-FFF2-40B4-BE49-F238E27FC236}">
                <a16:creationId xmlns:a16="http://schemas.microsoft.com/office/drawing/2014/main" id="{30BE5A27-A407-4A14-A9BE-5866682C3C6B}"/>
              </a:ext>
            </a:extLst>
          </p:cNvPr>
          <p:cNvSpPr txBox="1">
            <a:spLocks/>
          </p:cNvSpPr>
          <p:nvPr/>
        </p:nvSpPr>
        <p:spPr>
          <a:xfrm>
            <a:off x="-167549" y="43931"/>
            <a:ext cx="8856984"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4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★１：多言語医療通訳サービス事業の概要</a:t>
            </a:r>
            <a:endPar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4" name="スライド番号プレースホルダー 3"/>
          <p:cNvSpPr>
            <a:spLocks noGrp="1"/>
          </p:cNvSpPr>
          <p:nvPr>
            <p:ph type="sldNum" sz="quarter" idx="12"/>
          </p:nvPr>
        </p:nvSpPr>
        <p:spPr>
          <a:xfrm>
            <a:off x="6450333" y="6355015"/>
            <a:ext cx="2133600" cy="365125"/>
          </a:xfrm>
        </p:spPr>
        <p:txBody>
          <a:bodyPr/>
          <a:lstStyle/>
          <a:p>
            <a:fld id="{A9848611-8FAA-4BFC-BAAD-33CAF1A3E273}" type="slidenum">
              <a:rPr kumimoji="1" lang="ja-JP" altLang="en-US" sz="1800" smtClean="0">
                <a:solidFill>
                  <a:srgbClr val="0070C0"/>
                </a:solidFill>
              </a:rPr>
              <a:t>7</a:t>
            </a:fld>
            <a:endParaRPr kumimoji="1" lang="ja-JP" altLang="en-US" sz="1800" dirty="0">
              <a:solidFill>
                <a:srgbClr val="0070C0"/>
              </a:solidFill>
            </a:endParaRPr>
          </a:p>
        </p:txBody>
      </p:sp>
    </p:spTree>
    <p:extLst>
      <p:ext uri="{BB962C8B-B14F-4D97-AF65-F5344CB8AC3E}">
        <p14:creationId xmlns:p14="http://schemas.microsoft.com/office/powerpoint/2010/main" val="2306618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タイトル 1">
            <a:extLst>
              <a:ext uri="{FF2B5EF4-FFF2-40B4-BE49-F238E27FC236}">
                <a16:creationId xmlns:a16="http://schemas.microsoft.com/office/drawing/2014/main" id="{77D78C8B-7190-4F9F-BF24-FAD4DFE9F181}"/>
              </a:ext>
            </a:extLst>
          </p:cNvPr>
          <p:cNvSpPr txBox="1">
            <a:spLocks/>
          </p:cNvSpPr>
          <p:nvPr/>
        </p:nvSpPr>
        <p:spPr>
          <a:xfrm>
            <a:off x="127175" y="720064"/>
            <a:ext cx="8892000" cy="864000"/>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大阪府の外国人医療体制の要となる拠点医療機関候補・地域拠点医療機関への支援を実施</a:t>
            </a:r>
            <a:endParaRPr lang="en-US" altLang="ja-JP" sz="2400" dirty="0">
              <a:latin typeface="HGP創英角ｺﾞｼｯｸUB" panose="020B0900000000000000" pitchFamily="50" charset="-128"/>
              <a:ea typeface="HGP創英角ｺﾞｼｯｸUB" panose="020B0900000000000000" pitchFamily="50" charset="-128"/>
            </a:endParaRPr>
          </a:p>
        </p:txBody>
      </p:sp>
      <p:sp>
        <p:nvSpPr>
          <p:cNvPr id="67" name="テキスト ボックス 66">
            <a:extLst>
              <a:ext uri="{FF2B5EF4-FFF2-40B4-BE49-F238E27FC236}">
                <a16:creationId xmlns:a16="http://schemas.microsoft.com/office/drawing/2014/main" id="{B82C3A06-1690-4F3B-A5BA-33723745F0D3}"/>
              </a:ext>
            </a:extLst>
          </p:cNvPr>
          <p:cNvSpPr txBox="1"/>
          <p:nvPr/>
        </p:nvSpPr>
        <p:spPr>
          <a:xfrm>
            <a:off x="1020039" y="1817440"/>
            <a:ext cx="5442542" cy="400110"/>
          </a:xfrm>
          <a:prstGeom prst="rect">
            <a:avLst/>
          </a:prstGeom>
          <a:noFill/>
        </p:spPr>
        <p:txBody>
          <a:bodyPr wrap="square" rtlCol="0">
            <a:spAutoFit/>
          </a:bodyPr>
          <a:lstStyle/>
          <a:p>
            <a:r>
              <a:rPr lang="ja-JP" altLang="en-US" sz="2000" dirty="0">
                <a:latin typeface="HGP創英角ｺﾞｼｯｸUB" panose="020B0900000000000000" pitchFamily="50" charset="-128"/>
                <a:ea typeface="HGP創英角ｺﾞｼｯｸUB" panose="020B0900000000000000" pitchFamily="50" charset="-128"/>
              </a:rPr>
              <a:t>外国人患者受入れ環境の整備状況</a:t>
            </a:r>
            <a:endParaRPr kumimoji="1" lang="ja-JP" altLang="en-US" sz="2000" dirty="0">
              <a:latin typeface="HGP創英角ｺﾞｼｯｸUB" panose="020B0900000000000000" pitchFamily="50" charset="-128"/>
              <a:ea typeface="HGP創英角ｺﾞｼｯｸUB" panose="020B0900000000000000" pitchFamily="50" charset="-128"/>
            </a:endParaRPr>
          </a:p>
        </p:txBody>
      </p:sp>
      <p:sp>
        <p:nvSpPr>
          <p:cNvPr id="68" name="テキスト ボックス 67"/>
          <p:cNvSpPr txBox="1"/>
          <p:nvPr/>
        </p:nvSpPr>
        <p:spPr>
          <a:xfrm>
            <a:off x="1256055" y="2268048"/>
            <a:ext cx="7507081" cy="584775"/>
          </a:xfrm>
          <a:prstGeom prst="rect">
            <a:avLst/>
          </a:prstGeom>
          <a:noFill/>
        </p:spPr>
        <p:txBody>
          <a:bodyPr wrap="square" rtlCol="0">
            <a:spAutoFit/>
          </a:bodyPr>
          <a:lstStyle/>
          <a:p>
            <a:r>
              <a:rPr lang="ja-JP" altLang="en-US" sz="1600" dirty="0">
                <a:latin typeface="HGPｺﾞｼｯｸE" panose="020B0900000000000000" pitchFamily="50" charset="-128"/>
                <a:ea typeface="HGPｺﾞｼｯｸE" panose="020B0900000000000000" pitchFamily="50" charset="-128"/>
              </a:rPr>
              <a:t>・外国人患者の</a:t>
            </a:r>
            <a:r>
              <a:rPr lang="ja-JP" altLang="en-US" sz="1600" dirty="0" smtClean="0">
                <a:latin typeface="HGPｺﾞｼｯｸE" panose="020B0900000000000000" pitchFamily="50" charset="-128"/>
                <a:ea typeface="HGPｺﾞｼｯｸE" panose="020B0900000000000000" pitchFamily="50" charset="-128"/>
              </a:rPr>
              <a:t>受入れに</a:t>
            </a:r>
            <a:r>
              <a:rPr lang="ja-JP" altLang="en-US" sz="1600" dirty="0">
                <a:latin typeface="HGPｺﾞｼｯｸE" panose="020B0900000000000000" pitchFamily="50" charset="-128"/>
                <a:ea typeface="HGPｺﾞｼｯｸE" panose="020B0900000000000000" pitchFamily="50" charset="-128"/>
              </a:rPr>
              <a:t>ついて、二次医療圏別では、</a:t>
            </a:r>
            <a:r>
              <a:rPr lang="ja-JP" altLang="en-US" sz="1600" dirty="0">
                <a:solidFill>
                  <a:srgbClr val="FF2F34"/>
                </a:solidFill>
                <a:latin typeface="HGPｺﾞｼｯｸE" panose="020B0900000000000000" pitchFamily="50" charset="-128"/>
                <a:ea typeface="HGPｺﾞｼｯｸE" panose="020B0900000000000000" pitchFamily="50" charset="-128"/>
              </a:rPr>
              <a:t>大阪市医療圏で約</a:t>
            </a:r>
            <a:r>
              <a:rPr lang="en-US" altLang="ja-JP" sz="1600" dirty="0">
                <a:solidFill>
                  <a:srgbClr val="FF2F34"/>
                </a:solidFill>
                <a:latin typeface="HGPｺﾞｼｯｸE" panose="020B0900000000000000" pitchFamily="50" charset="-128"/>
                <a:ea typeface="HGPｺﾞｼｯｸE" panose="020B0900000000000000" pitchFamily="50" charset="-128"/>
              </a:rPr>
              <a:t>58</a:t>
            </a:r>
            <a:r>
              <a:rPr lang="ja-JP" altLang="en-US" sz="1600" dirty="0">
                <a:solidFill>
                  <a:srgbClr val="FF2F34"/>
                </a:solidFill>
                <a:latin typeface="HGPｺﾞｼｯｸE" panose="020B0900000000000000" pitchFamily="50" charset="-128"/>
                <a:ea typeface="HGPｺﾞｼｯｸE" panose="020B0900000000000000" pitchFamily="50" charset="-128"/>
              </a:rPr>
              <a:t>％と半数</a:t>
            </a:r>
            <a:r>
              <a:rPr lang="ja-JP" altLang="en-US" sz="1600" dirty="0">
                <a:latin typeface="HGPｺﾞｼｯｸE" panose="020B0900000000000000" pitchFamily="50" charset="-128"/>
                <a:ea typeface="HGPｺﾞｼｯｸE" panose="020B0900000000000000" pitchFamily="50" charset="-128"/>
              </a:rPr>
              <a:t>を</a:t>
            </a:r>
            <a:r>
              <a:rPr lang="ja-JP" altLang="en-US" sz="1600" dirty="0" smtClean="0">
                <a:latin typeface="HGPｺﾞｼｯｸE" panose="020B0900000000000000" pitchFamily="50" charset="-128"/>
                <a:ea typeface="HGPｺﾞｼｯｸE" panose="020B0900000000000000" pitchFamily="50" charset="-128"/>
              </a:rPr>
              <a:t>占める　</a:t>
            </a:r>
            <a:endParaRPr lang="ja-JP" altLang="en-US" sz="1600" dirty="0">
              <a:latin typeface="HGPｺﾞｼｯｸE" panose="020B0900000000000000" pitchFamily="50" charset="-128"/>
              <a:ea typeface="HGPｺﾞｼｯｸE" panose="020B0900000000000000" pitchFamily="50" charset="-128"/>
            </a:endParaRPr>
          </a:p>
        </p:txBody>
      </p:sp>
      <p:pic>
        <p:nvPicPr>
          <p:cNvPr id="17" name="図 16"/>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39912" y="1580593"/>
            <a:ext cx="908720" cy="908720"/>
          </a:xfrm>
          <a:prstGeom prst="rect">
            <a:avLst/>
          </a:prstGeom>
        </p:spPr>
      </p:pic>
      <p:sp>
        <p:nvSpPr>
          <p:cNvPr id="20" name="テキスト ボックス 19"/>
          <p:cNvSpPr txBox="1"/>
          <p:nvPr/>
        </p:nvSpPr>
        <p:spPr>
          <a:xfrm>
            <a:off x="1256055" y="2927654"/>
            <a:ext cx="7348394" cy="584775"/>
          </a:xfrm>
          <a:prstGeom prst="rect">
            <a:avLst/>
          </a:prstGeom>
          <a:noFill/>
        </p:spPr>
        <p:txBody>
          <a:bodyPr wrap="square" rtlCol="0">
            <a:spAutoFit/>
          </a:bodyPr>
          <a:lstStyle/>
          <a:p>
            <a:r>
              <a:rPr lang="ja-JP" altLang="en-US" sz="1600" dirty="0">
                <a:latin typeface="HGPｺﾞｼｯｸE" panose="020B0900000000000000" pitchFamily="50" charset="-128"/>
                <a:ea typeface="HGPｺﾞｼｯｸE" panose="020B0900000000000000" pitchFamily="50" charset="-128"/>
              </a:rPr>
              <a:t>・院内案内図、表示の多言語化は</a:t>
            </a:r>
            <a:r>
              <a:rPr lang="en-US" altLang="ja-JP" sz="1600" dirty="0">
                <a:latin typeface="HGPｺﾞｼｯｸE" panose="020B0900000000000000" pitchFamily="50" charset="-128"/>
                <a:ea typeface="HGPｺﾞｼｯｸE" panose="020B0900000000000000" pitchFamily="50" charset="-128"/>
              </a:rPr>
              <a:t>9.8</a:t>
            </a:r>
            <a:r>
              <a:rPr lang="ja-JP" altLang="en-US" sz="1600" dirty="0">
                <a:latin typeface="HGPｺﾞｼｯｸE" panose="020B0900000000000000" pitchFamily="50" charset="-128"/>
                <a:ea typeface="HGPｺﾞｼｯｸE" panose="020B0900000000000000" pitchFamily="50" charset="-128"/>
              </a:rPr>
              <a:t>％、マニュアル整備</a:t>
            </a:r>
            <a:r>
              <a:rPr lang="en-US" altLang="ja-JP" sz="1600" dirty="0">
                <a:latin typeface="HGPｺﾞｼｯｸE" panose="020B0900000000000000" pitchFamily="50" charset="-128"/>
                <a:ea typeface="HGPｺﾞｼｯｸE" panose="020B0900000000000000" pitchFamily="50" charset="-128"/>
              </a:rPr>
              <a:t>15</a:t>
            </a:r>
            <a:r>
              <a:rPr lang="ja-JP" altLang="en-US" sz="1600" dirty="0">
                <a:latin typeface="HGPｺﾞｼｯｸE" panose="020B0900000000000000" pitchFamily="50" charset="-128"/>
                <a:ea typeface="HGPｺﾞｼｯｸE" panose="020B0900000000000000" pitchFamily="50" charset="-128"/>
              </a:rPr>
              <a:t>％と</a:t>
            </a:r>
            <a:r>
              <a:rPr lang="ja-JP" altLang="en-US" sz="1600" dirty="0">
                <a:solidFill>
                  <a:srgbClr val="FF0000"/>
                </a:solidFill>
                <a:latin typeface="HGPｺﾞｼｯｸE" panose="020B0900000000000000" pitchFamily="50" charset="-128"/>
                <a:ea typeface="HGPｺﾞｼｯｸE" panose="020B0900000000000000" pitchFamily="50" charset="-128"/>
              </a:rPr>
              <a:t>外国人患者受入れに向けた環境整備はまだ進んでいない</a:t>
            </a:r>
            <a:endParaRPr lang="en-US" altLang="ja-JP" sz="1600" dirty="0">
              <a:solidFill>
                <a:srgbClr val="FF0000"/>
              </a:solidFill>
              <a:latin typeface="HGPｺﾞｼｯｸE" panose="020B0900000000000000" pitchFamily="50" charset="-128"/>
              <a:ea typeface="HGPｺﾞｼｯｸE" panose="020B0900000000000000" pitchFamily="50" charset="-128"/>
            </a:endParaRPr>
          </a:p>
        </p:txBody>
      </p:sp>
      <p:sp>
        <p:nvSpPr>
          <p:cNvPr id="4" name="正方形/長方形 3"/>
          <p:cNvSpPr/>
          <p:nvPr/>
        </p:nvSpPr>
        <p:spPr>
          <a:xfrm>
            <a:off x="1447960" y="3870811"/>
            <a:ext cx="7156489" cy="954107"/>
          </a:xfrm>
          <a:prstGeom prst="rect">
            <a:avLst/>
          </a:prstGeom>
        </p:spPr>
        <p:txBody>
          <a:bodyPr wrap="square">
            <a:spAutoFit/>
          </a:bodyPr>
          <a:lstStyle/>
          <a:p>
            <a:r>
              <a:rPr lang="ja-JP" altLang="en-US" sz="2800" dirty="0">
                <a:latin typeface="HGP創英角ｺﾞｼｯｸUB" panose="020B0900000000000000" pitchFamily="50" charset="-128"/>
                <a:ea typeface="HGP創英角ｺﾞｼｯｸUB" panose="020B0900000000000000" pitchFamily="50" charset="-128"/>
              </a:rPr>
              <a:t>大阪市内で外国人患者受入れ医療機関認証制度（</a:t>
            </a:r>
            <a:r>
              <a:rPr lang="en-US" altLang="ja-JP" sz="2800" dirty="0">
                <a:latin typeface="HGP創英角ｺﾞｼｯｸUB" panose="020B0900000000000000" pitchFamily="50" charset="-128"/>
                <a:ea typeface="HGP創英角ｺﾞｼｯｸUB" panose="020B0900000000000000" pitchFamily="50" charset="-128"/>
              </a:rPr>
              <a:t>JMIP</a:t>
            </a:r>
            <a:r>
              <a:rPr lang="ja-JP" altLang="en-US" sz="2800" dirty="0">
                <a:latin typeface="HGP創英角ｺﾞｼｯｸUB" panose="020B0900000000000000" pitchFamily="50" charset="-128"/>
                <a:ea typeface="HGP創英角ｺﾞｼｯｸUB" panose="020B0900000000000000" pitchFamily="50" charset="-128"/>
              </a:rPr>
              <a:t>）の受審費用を補助</a:t>
            </a:r>
          </a:p>
        </p:txBody>
      </p:sp>
      <p:sp>
        <p:nvSpPr>
          <p:cNvPr id="5" name="二等辺三角形 4"/>
          <p:cNvSpPr/>
          <p:nvPr/>
        </p:nvSpPr>
        <p:spPr>
          <a:xfrm flipV="1">
            <a:off x="4269930" y="3680327"/>
            <a:ext cx="662660" cy="231652"/>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445142" y="5623556"/>
            <a:ext cx="6824304" cy="523220"/>
          </a:xfrm>
          <a:prstGeom prst="rect">
            <a:avLst/>
          </a:prstGeom>
        </p:spPr>
        <p:txBody>
          <a:bodyPr wrap="none">
            <a:spAutoFit/>
          </a:bodyPr>
          <a:lstStyle/>
          <a:p>
            <a:r>
              <a:rPr lang="ja-JP" altLang="en-US" sz="2800" dirty="0">
                <a:latin typeface="HGP創英角ｺﾞｼｯｸUB" panose="020B0900000000000000" pitchFamily="50" charset="-128"/>
                <a:ea typeface="HGP創英角ｺﾞｼｯｸUB" panose="020B0900000000000000" pitchFamily="50" charset="-128"/>
              </a:rPr>
              <a:t>地域拠点医療機関の環境整備を</a:t>
            </a:r>
            <a:r>
              <a:rPr lang="ja-JP" altLang="en-US" sz="2800" dirty="0" smtClean="0">
                <a:latin typeface="HGP創英角ｺﾞｼｯｸUB" panose="020B0900000000000000" pitchFamily="50" charset="-128"/>
                <a:ea typeface="HGP創英角ｺﾞｼｯｸUB" panose="020B0900000000000000" pitchFamily="50" charset="-128"/>
              </a:rPr>
              <a:t>補助（★２）</a:t>
            </a:r>
            <a:endParaRPr lang="ja-JP" altLang="en-US" sz="2800" dirty="0">
              <a:latin typeface="HGP創英角ｺﾞｼｯｸUB" panose="020B0900000000000000" pitchFamily="50" charset="-128"/>
              <a:ea typeface="HGP創英角ｺﾞｼｯｸUB" panose="020B0900000000000000" pitchFamily="50" charset="-128"/>
            </a:endParaRPr>
          </a:p>
        </p:txBody>
      </p:sp>
      <p:sp>
        <p:nvSpPr>
          <p:cNvPr id="23" name="テキスト ボックス 22"/>
          <p:cNvSpPr txBox="1"/>
          <p:nvPr/>
        </p:nvSpPr>
        <p:spPr>
          <a:xfrm>
            <a:off x="1691679" y="4759870"/>
            <a:ext cx="7071455" cy="892552"/>
          </a:xfrm>
          <a:prstGeom prst="rect">
            <a:avLst/>
          </a:prstGeom>
          <a:noFill/>
        </p:spPr>
        <p:txBody>
          <a:bodyPr wrap="square" rtlCol="0">
            <a:spAutoFit/>
          </a:bodyPr>
          <a:lstStyle/>
          <a:p>
            <a:r>
              <a:rPr lang="ja-JP" altLang="en-US" sz="1300" dirty="0" smtClean="0">
                <a:latin typeface="HGPｺﾞｼｯｸE" panose="020B0900000000000000" pitchFamily="50" charset="-128"/>
                <a:ea typeface="HGPｺﾞｼｯｸE" panose="020B0900000000000000" pitchFamily="50" charset="-128"/>
              </a:rPr>
              <a:t>・特に外国人患者の集中する大阪市内におい</a:t>
            </a:r>
            <a:r>
              <a:rPr lang="ja-JP" altLang="en-US" sz="1300" dirty="0">
                <a:latin typeface="HGPｺﾞｼｯｸE" panose="020B0900000000000000" pitchFamily="50" charset="-128"/>
                <a:ea typeface="HGPｺﾞｼｯｸE" panose="020B0900000000000000" pitchFamily="50" charset="-128"/>
              </a:rPr>
              <a:t>て</a:t>
            </a:r>
            <a:r>
              <a:rPr lang="ja-JP" altLang="en-US" sz="1300" dirty="0" smtClean="0">
                <a:latin typeface="HGPｺﾞｼｯｸE" panose="020B0900000000000000" pitchFamily="50" charset="-128"/>
                <a:ea typeface="HGPｺﾞｼｯｸE" panose="020B0900000000000000" pitchFamily="50" charset="-128"/>
              </a:rPr>
              <a:t>、</a:t>
            </a:r>
            <a:r>
              <a:rPr lang="ja-JP" altLang="en-US" sz="1300" dirty="0">
                <a:latin typeface="HGPｺﾞｼｯｸE" panose="020B0900000000000000" pitchFamily="50" charset="-128"/>
                <a:ea typeface="HGPｺﾞｼｯｸE" panose="020B0900000000000000" pitchFamily="50" charset="-128"/>
              </a:rPr>
              <a:t>現状</a:t>
            </a:r>
            <a:r>
              <a:rPr lang="en-US" altLang="ja-JP" sz="1300" dirty="0">
                <a:latin typeface="HGPｺﾞｼｯｸE" panose="020B0900000000000000" pitchFamily="50" charset="-128"/>
                <a:ea typeface="HGPｺﾞｼｯｸE" panose="020B0900000000000000" pitchFamily="50" charset="-128"/>
              </a:rPr>
              <a:t>JMIP</a:t>
            </a:r>
            <a:r>
              <a:rPr lang="ja-JP" altLang="en-US" sz="1300" dirty="0">
                <a:latin typeface="HGPｺﾞｼｯｸE" panose="020B0900000000000000" pitchFamily="50" charset="-128"/>
                <a:ea typeface="HGPｺﾞｼｯｸE" panose="020B0900000000000000" pitchFamily="50" charset="-128"/>
              </a:rPr>
              <a:t>認証病院がない</a:t>
            </a:r>
            <a:r>
              <a:rPr lang="ja-JP" altLang="en-US" sz="1300" dirty="0" smtClean="0">
                <a:latin typeface="HGPｺﾞｼｯｸE" panose="020B0900000000000000" pitchFamily="50" charset="-128"/>
                <a:ea typeface="HGPｺﾞｼｯｸE" panose="020B0900000000000000" pitchFamily="50" charset="-128"/>
              </a:rPr>
              <a:t>ため</a:t>
            </a:r>
            <a:r>
              <a:rPr lang="ja-JP" altLang="en-US" sz="1300" dirty="0">
                <a:latin typeface="HGPｺﾞｼｯｸE" panose="020B0900000000000000" pitchFamily="50" charset="-128"/>
                <a:ea typeface="HGPｺﾞｼｯｸE" panose="020B0900000000000000" pitchFamily="50" charset="-128"/>
              </a:rPr>
              <a:t>取得</a:t>
            </a:r>
            <a:r>
              <a:rPr lang="ja-JP" altLang="en-US" sz="1300" dirty="0" smtClean="0">
                <a:latin typeface="HGPｺﾞｼｯｸE" panose="020B0900000000000000" pitchFamily="50" charset="-128"/>
                <a:ea typeface="HGPｺﾞｼｯｸE" panose="020B0900000000000000" pitchFamily="50" charset="-128"/>
              </a:rPr>
              <a:t>を支援、</a:t>
            </a:r>
            <a:endParaRPr lang="en-US" altLang="ja-JP" sz="1300" dirty="0" smtClean="0">
              <a:latin typeface="HGPｺﾞｼｯｸE" panose="020B0900000000000000" pitchFamily="50" charset="-128"/>
              <a:ea typeface="HGPｺﾞｼｯｸE" panose="020B0900000000000000" pitchFamily="50" charset="-128"/>
            </a:endParaRPr>
          </a:p>
          <a:p>
            <a:r>
              <a:rPr lang="ja-JP" altLang="en-US" sz="1300" dirty="0">
                <a:latin typeface="HGPｺﾞｼｯｸE" panose="020B0900000000000000" pitchFamily="50" charset="-128"/>
                <a:ea typeface="HGPｺﾞｼｯｸE" panose="020B0900000000000000" pitchFamily="50" charset="-128"/>
              </a:rPr>
              <a:t>　</a:t>
            </a:r>
            <a:r>
              <a:rPr lang="ja-JP" altLang="en-US" sz="1300" dirty="0" smtClean="0">
                <a:latin typeface="HGPｺﾞｼｯｸE" panose="020B0900000000000000" pitchFamily="50" charset="-128"/>
                <a:ea typeface="HGPｺﾞｼｯｸE" panose="020B0900000000000000" pitchFamily="50" charset="-128"/>
              </a:rPr>
              <a:t>取得病院は府全体の外国人受入れ拠点医療機関に選定</a:t>
            </a:r>
            <a:endParaRPr lang="en-US" altLang="ja-JP" sz="1300" dirty="0" smtClean="0">
              <a:latin typeface="HGPｺﾞｼｯｸE" panose="020B0900000000000000" pitchFamily="50" charset="-128"/>
              <a:ea typeface="HGPｺﾞｼｯｸE" panose="020B0900000000000000" pitchFamily="50" charset="-128"/>
            </a:endParaRPr>
          </a:p>
          <a:p>
            <a:r>
              <a:rPr lang="ja-JP" altLang="en-US" sz="1300" dirty="0" smtClean="0">
                <a:latin typeface="HGPｺﾞｼｯｸE" panose="020B0900000000000000" pitchFamily="50" charset="-128"/>
                <a:ea typeface="HGPｺﾞｼｯｸE" panose="020B0900000000000000" pitchFamily="50" charset="-128"/>
              </a:rPr>
              <a:t>・現在、大阪赤十字病院・大阪市立大学附属病院が</a:t>
            </a:r>
            <a:r>
              <a:rPr lang="ja-JP" altLang="en-US" sz="1300" dirty="0">
                <a:latin typeface="HGPｺﾞｼｯｸE" panose="020B0900000000000000" pitchFamily="50" charset="-128"/>
                <a:ea typeface="HGPｺﾞｼｯｸE" panose="020B0900000000000000" pitchFamily="50" charset="-128"/>
              </a:rPr>
              <a:t>府</a:t>
            </a:r>
            <a:r>
              <a:rPr lang="ja-JP" altLang="en-US" sz="1300" dirty="0" smtClean="0">
                <a:latin typeface="HGPｺﾞｼｯｸE" panose="020B0900000000000000" pitchFamily="50" charset="-128"/>
                <a:ea typeface="HGPｺﾞｼｯｸE" panose="020B0900000000000000" pitchFamily="50" charset="-128"/>
              </a:rPr>
              <a:t>拠点候補病院として</a:t>
            </a:r>
            <a:r>
              <a:rPr lang="en-US" altLang="ja-JP" sz="1300" dirty="0" smtClean="0">
                <a:latin typeface="HGPｺﾞｼｯｸE" panose="020B0900000000000000" pitchFamily="50" charset="-128"/>
                <a:ea typeface="HGPｺﾞｼｯｸE" panose="020B0900000000000000" pitchFamily="50" charset="-128"/>
              </a:rPr>
              <a:t>JMIP</a:t>
            </a:r>
            <a:r>
              <a:rPr lang="ja-JP" altLang="en-US" sz="1300" dirty="0" smtClean="0">
                <a:latin typeface="HGPｺﾞｼｯｸE" panose="020B0900000000000000" pitchFamily="50" charset="-128"/>
                <a:ea typeface="HGPｺﾞｼｯｸE" panose="020B0900000000000000" pitchFamily="50" charset="-128"/>
              </a:rPr>
              <a:t>取得調整中であり、　</a:t>
            </a:r>
            <a:endParaRPr lang="en-US" altLang="ja-JP" sz="1300" dirty="0" smtClean="0">
              <a:latin typeface="HGPｺﾞｼｯｸE" panose="020B0900000000000000" pitchFamily="50" charset="-128"/>
              <a:ea typeface="HGPｺﾞｼｯｸE" panose="020B0900000000000000" pitchFamily="50" charset="-128"/>
            </a:endParaRPr>
          </a:p>
          <a:p>
            <a:r>
              <a:rPr lang="ja-JP" altLang="en-US" sz="1300" dirty="0">
                <a:latin typeface="HGPｺﾞｼｯｸE" panose="020B0900000000000000" pitchFamily="50" charset="-128"/>
                <a:ea typeface="HGPｺﾞｼｯｸE" panose="020B0900000000000000" pitchFamily="50" charset="-128"/>
              </a:rPr>
              <a:t>　</a:t>
            </a:r>
            <a:r>
              <a:rPr lang="ja-JP" altLang="en-US" sz="1300" dirty="0" smtClean="0">
                <a:latin typeface="HGPｺﾞｼｯｸE" panose="020B0900000000000000" pitchFamily="50" charset="-128"/>
                <a:ea typeface="HGPｺﾞｼｯｸE" panose="020B0900000000000000" pitchFamily="50" charset="-128"/>
              </a:rPr>
              <a:t>当該</a:t>
            </a:r>
            <a:r>
              <a:rPr lang="en-US" altLang="ja-JP" sz="1300" dirty="0" smtClean="0">
                <a:latin typeface="HGPｺﾞｼｯｸE" panose="020B0900000000000000" pitchFamily="50" charset="-128"/>
                <a:ea typeface="HGPｺﾞｼｯｸE" panose="020B0900000000000000" pitchFamily="50" charset="-128"/>
              </a:rPr>
              <a:t>2</a:t>
            </a:r>
            <a:r>
              <a:rPr lang="ja-JP" altLang="en-US" sz="1300" dirty="0" smtClean="0">
                <a:latin typeface="HGPｺﾞｼｯｸE" panose="020B0900000000000000" pitchFamily="50" charset="-128"/>
                <a:ea typeface="HGPｺﾞｼｯｸE" panose="020B0900000000000000" pitchFamily="50" charset="-128"/>
              </a:rPr>
              <a:t>医療機関について補助予定（補助率</a:t>
            </a:r>
            <a:r>
              <a:rPr lang="en-US" altLang="ja-JP" sz="1300" dirty="0" smtClean="0">
                <a:latin typeface="HGPｺﾞｼｯｸE" panose="020B0900000000000000" pitchFamily="50" charset="-128"/>
                <a:ea typeface="HGPｺﾞｼｯｸE" panose="020B0900000000000000" pitchFamily="50" charset="-128"/>
              </a:rPr>
              <a:t>10 /10</a:t>
            </a:r>
            <a:r>
              <a:rPr lang="ja-JP" altLang="en-US" sz="1300" dirty="0" smtClean="0">
                <a:latin typeface="HGPｺﾞｼｯｸE" panose="020B0900000000000000" pitchFamily="50" charset="-128"/>
                <a:ea typeface="HGPｺﾞｼｯｸE" panose="020B0900000000000000" pitchFamily="50" charset="-128"/>
              </a:rPr>
              <a:t>）</a:t>
            </a:r>
            <a:endParaRPr lang="en-US" altLang="ja-JP" sz="1300" dirty="0">
              <a:latin typeface="HGPｺﾞｼｯｸE" panose="020B0900000000000000" pitchFamily="50" charset="-128"/>
              <a:ea typeface="HGPｺﾞｼｯｸE" panose="020B0900000000000000" pitchFamily="50" charset="-128"/>
            </a:endParaRPr>
          </a:p>
        </p:txBody>
      </p:sp>
      <p:sp>
        <p:nvSpPr>
          <p:cNvPr id="24" name="テキスト ボックス 23"/>
          <p:cNvSpPr txBox="1"/>
          <p:nvPr/>
        </p:nvSpPr>
        <p:spPr>
          <a:xfrm>
            <a:off x="1691679" y="6072359"/>
            <a:ext cx="6430805" cy="492443"/>
          </a:xfrm>
          <a:prstGeom prst="rect">
            <a:avLst/>
          </a:prstGeom>
          <a:noFill/>
        </p:spPr>
        <p:txBody>
          <a:bodyPr wrap="square" rtlCol="0">
            <a:spAutoFit/>
          </a:bodyPr>
          <a:lstStyle/>
          <a:p>
            <a:r>
              <a:rPr lang="ja-JP" altLang="en-US" sz="1300" dirty="0">
                <a:latin typeface="HGPｺﾞｼｯｸE" panose="020B0900000000000000" pitchFamily="50" charset="-128"/>
                <a:ea typeface="HGPｺﾞｼｯｸE" panose="020B0900000000000000" pitchFamily="50" charset="-128"/>
              </a:rPr>
              <a:t>・拠点医療機関の院内案内図・表示の多言語化や指差しツール作成等マニュアル整備に</a:t>
            </a:r>
            <a:endParaRPr lang="en-US" altLang="ja-JP" sz="1300" dirty="0">
              <a:latin typeface="HGPｺﾞｼｯｸE" panose="020B0900000000000000" pitchFamily="50" charset="-128"/>
              <a:ea typeface="HGPｺﾞｼｯｸE" panose="020B0900000000000000" pitchFamily="50" charset="-128"/>
            </a:endParaRPr>
          </a:p>
          <a:p>
            <a:r>
              <a:rPr lang="ja-JP" altLang="en-US" sz="1300" dirty="0">
                <a:latin typeface="HGPｺﾞｼｯｸE" panose="020B0900000000000000" pitchFamily="50" charset="-128"/>
                <a:ea typeface="HGPｺﾞｼｯｸE" panose="020B0900000000000000" pitchFamily="50" charset="-128"/>
              </a:rPr>
              <a:t>　係る費用を</a:t>
            </a:r>
            <a:r>
              <a:rPr lang="ja-JP" altLang="en-US" sz="1300" dirty="0" smtClean="0">
                <a:latin typeface="HGPｺﾞｼｯｸE" panose="020B0900000000000000" pitchFamily="50" charset="-128"/>
                <a:ea typeface="HGPｺﾞｼｯｸE" panose="020B0900000000000000" pitchFamily="50" charset="-128"/>
              </a:rPr>
              <a:t>補助（次ページ概要）</a:t>
            </a:r>
            <a:endParaRPr lang="en-US" altLang="ja-JP" sz="1300" dirty="0">
              <a:latin typeface="HGPｺﾞｼｯｸE" panose="020B0900000000000000" pitchFamily="50" charset="-128"/>
              <a:ea typeface="HGPｺﾞｼｯｸE" panose="020B0900000000000000" pitchFamily="50" charset="-128"/>
            </a:endParaRPr>
          </a:p>
        </p:txBody>
      </p:sp>
      <p:sp>
        <p:nvSpPr>
          <p:cNvPr id="25" name="タイトル 1">
            <a:extLst>
              <a:ext uri="{FF2B5EF4-FFF2-40B4-BE49-F238E27FC236}">
                <a16:creationId xmlns:a16="http://schemas.microsoft.com/office/drawing/2014/main" id="{30BE5A27-A407-4A14-A9BE-5866682C3C6B}"/>
              </a:ext>
            </a:extLst>
          </p:cNvPr>
          <p:cNvSpPr txBox="1">
            <a:spLocks/>
          </p:cNvSpPr>
          <p:nvPr/>
        </p:nvSpPr>
        <p:spPr>
          <a:xfrm>
            <a:off x="0" y="73662"/>
            <a:ext cx="8856984"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３．主な取組み　 医療機関支援（２）</a:t>
            </a:r>
          </a:p>
        </p:txBody>
      </p:sp>
      <p:sp>
        <p:nvSpPr>
          <p:cNvPr id="14" name="正方形/長方形 13"/>
          <p:cNvSpPr/>
          <p:nvPr/>
        </p:nvSpPr>
        <p:spPr>
          <a:xfrm>
            <a:off x="1907704" y="2578948"/>
            <a:ext cx="1368152" cy="2980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 dirty="0">
                <a:latin typeface="HGPｺﾞｼｯｸE" panose="020B0900000000000000" pitchFamily="50" charset="-128"/>
                <a:ea typeface="HGPｺﾞｼｯｸE" panose="020B0900000000000000" pitchFamily="50" charset="-128"/>
              </a:rPr>
              <a:t>※</a:t>
            </a:r>
            <a:r>
              <a:rPr kumimoji="1" lang="ja-JP" altLang="en-US" sz="800" dirty="0">
                <a:latin typeface="HGPｺﾞｼｯｸE" panose="020B0900000000000000" pitchFamily="50" charset="-128"/>
                <a:ea typeface="HGPｺﾞｼｯｸE" panose="020B0900000000000000" pitchFamily="50" charset="-128"/>
              </a:rPr>
              <a:t>アンケート調査④</a:t>
            </a:r>
          </a:p>
        </p:txBody>
      </p:sp>
      <p:sp>
        <p:nvSpPr>
          <p:cNvPr id="15" name="正方形/長方形 14"/>
          <p:cNvSpPr/>
          <p:nvPr/>
        </p:nvSpPr>
        <p:spPr>
          <a:xfrm>
            <a:off x="4443720" y="3159131"/>
            <a:ext cx="1368152" cy="2980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 dirty="0">
                <a:latin typeface="HGPｺﾞｼｯｸE" panose="020B0900000000000000" pitchFamily="50" charset="-128"/>
                <a:ea typeface="HGPｺﾞｼｯｸE" panose="020B0900000000000000" pitchFamily="50" charset="-128"/>
              </a:rPr>
              <a:t>※</a:t>
            </a:r>
            <a:r>
              <a:rPr kumimoji="1" lang="ja-JP" altLang="en-US" sz="800" dirty="0">
                <a:latin typeface="HGPｺﾞｼｯｸE" panose="020B0900000000000000" pitchFamily="50" charset="-128"/>
                <a:ea typeface="HGPｺﾞｼｯｸE" panose="020B0900000000000000" pitchFamily="50" charset="-128"/>
              </a:rPr>
              <a:t>アンケート調査①</a:t>
            </a:r>
          </a:p>
        </p:txBody>
      </p:sp>
      <p:sp>
        <p:nvSpPr>
          <p:cNvPr id="3" name="スライド番号プレースホルダー 2"/>
          <p:cNvSpPr>
            <a:spLocks noGrp="1"/>
          </p:cNvSpPr>
          <p:nvPr>
            <p:ph type="sldNum" sz="quarter" idx="12"/>
          </p:nvPr>
        </p:nvSpPr>
        <p:spPr/>
        <p:txBody>
          <a:bodyPr/>
          <a:lstStyle/>
          <a:p>
            <a:fld id="{A9848611-8FAA-4BFC-BAAD-33CAF1A3E273}" type="slidenum">
              <a:rPr lang="ja-JP" altLang="en-US" smtClean="0"/>
              <a:pPr/>
              <a:t>8</a:t>
            </a:fld>
            <a:endParaRPr lang="ja-JP" altLang="en-US" dirty="0"/>
          </a:p>
        </p:txBody>
      </p:sp>
    </p:spTree>
    <p:extLst>
      <p:ext uri="{BB962C8B-B14F-4D97-AF65-F5344CB8AC3E}">
        <p14:creationId xmlns:p14="http://schemas.microsoft.com/office/powerpoint/2010/main" val="4273408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6FA492-2F15-4389-9F0F-4BEF001AC011}">
  <ds:schemaRefs>
    <ds:schemaRef ds:uri="http://schemas.microsoft.com/sharepoint/v3/contenttype/forms"/>
  </ds:schemaRefs>
</ds:datastoreItem>
</file>

<file path=customXml/itemProps2.xml><?xml version="1.0" encoding="utf-8"?>
<ds:datastoreItem xmlns:ds="http://schemas.openxmlformats.org/officeDocument/2006/customXml" ds:itemID="{0B2E238E-5187-4482-BE1B-2A3B132B829E}">
  <ds:schemaRefs>
    <ds:schemaRef ds:uri="http://schemas.microsoft.com/office/infopath/2007/PartnerControls"/>
    <ds:schemaRef ds:uri="http://schemas.microsoft.com/office/2006/documentManagement/types"/>
    <ds:schemaRef ds:uri="http://purl.org/dc/dcmitype/"/>
    <ds:schemaRef ds:uri="http://schemas.microsoft.com/office/2006/metadata/properties"/>
    <ds:schemaRef ds:uri="http://purl.org/dc/elements/1.1/"/>
    <ds:schemaRef ds:uri="http://purl.org/dc/terms/"/>
    <ds:schemaRef ds:uri="http://www.w3.org/XML/1998/namespace"/>
    <ds:schemaRef ds:uri="http://schemas.openxmlformats.org/package/2006/metadata/core-properties"/>
  </ds:schemaRefs>
</ds:datastoreItem>
</file>

<file path=customXml/itemProps3.xml><?xml version="1.0" encoding="utf-8"?>
<ds:datastoreItem xmlns:ds="http://schemas.openxmlformats.org/officeDocument/2006/customXml" ds:itemID="{0CD99F2F-664F-4A72-8D0A-9464752B6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18181</TotalTime>
  <Words>1847</Words>
  <Application>Microsoft Office PowerPoint</Application>
  <PresentationFormat>画面に合わせる (4:3)</PresentationFormat>
  <Paragraphs>317</Paragraphs>
  <Slides>13</Slides>
  <Notes>7</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13</vt:i4>
      </vt:variant>
    </vt:vector>
  </HeadingPairs>
  <TitlesOfParts>
    <vt:vector size="27" baseType="lpstr">
      <vt:lpstr>HGPｺﾞｼｯｸE</vt:lpstr>
      <vt:lpstr>HGPｺﾞｼｯｸM</vt:lpstr>
      <vt:lpstr>HGP創英角ｺﾞｼｯｸUB</vt:lpstr>
      <vt:lpstr>HGP明朝E</vt:lpstr>
      <vt:lpstr>HGSｺﾞｼｯｸE</vt:lpstr>
      <vt:lpstr>Meiryo UI</vt:lpstr>
      <vt:lpstr>Microsoft YaHei UI</vt:lpstr>
      <vt:lpstr>ＭＳ Ｐゴシック</vt:lpstr>
      <vt:lpstr>ＭＳ ゴシック</vt:lpstr>
      <vt:lpstr>メイリオ</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４．推進体制</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髙野　道生</cp:lastModifiedBy>
  <cp:revision>1226</cp:revision>
  <cp:lastPrinted>2019-05-28T00:24:16Z</cp:lastPrinted>
  <dcterms:created xsi:type="dcterms:W3CDTF">2017-09-06T02:09:24Z</dcterms:created>
  <dcterms:modified xsi:type="dcterms:W3CDTF">2019-05-29T07:51:38Z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