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9"/>
  </p:notesMasterIdLst>
  <p:sldIdLst>
    <p:sldId id="290" r:id="rId2"/>
    <p:sldId id="271" r:id="rId3"/>
    <p:sldId id="282" r:id="rId4"/>
    <p:sldId id="296" r:id="rId5"/>
    <p:sldId id="287" r:id="rId6"/>
    <p:sldId id="286" r:id="rId7"/>
    <p:sldId id="297"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56" autoAdjust="0"/>
    <p:restoredTop sz="91203" autoAdjust="0"/>
  </p:normalViewPr>
  <p:slideViewPr>
    <p:cSldViewPr>
      <p:cViewPr varScale="1">
        <p:scale>
          <a:sx n="68" d="100"/>
          <a:sy n="68" d="100"/>
        </p:scale>
        <p:origin x="1224" y="66"/>
      </p:cViewPr>
      <p:guideLst>
        <p:guide orient="horz" pos="2160"/>
        <p:guide pos="288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C7DE3F84-9C4F-41FC-B367-E80B660126CD}" type="datetimeFigureOut">
              <a:rPr kumimoji="1" lang="ja-JP" altLang="en-US" smtClean="0"/>
              <a:t>2021/2/16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55BB4C62-7966-4631-8DB7-58AC6E8970A3}" type="slidenum">
              <a:rPr kumimoji="1" lang="ja-JP" altLang="en-US" smtClean="0"/>
              <a:t>‹#›</a:t>
            </a:fld>
            <a:endParaRPr kumimoji="1" lang="ja-JP" altLang="en-US"/>
          </a:p>
        </p:txBody>
      </p:sp>
    </p:spTree>
    <p:extLst>
      <p:ext uri="{BB962C8B-B14F-4D97-AF65-F5344CB8AC3E}">
        <p14:creationId xmlns:p14="http://schemas.microsoft.com/office/powerpoint/2010/main" val="19492881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1</a:t>
            </a:fld>
            <a:endParaRPr kumimoji="1" lang="ja-JP" altLang="en-US"/>
          </a:p>
        </p:txBody>
      </p:sp>
    </p:spTree>
    <p:extLst>
      <p:ext uri="{BB962C8B-B14F-4D97-AF65-F5344CB8AC3E}">
        <p14:creationId xmlns:p14="http://schemas.microsoft.com/office/powerpoint/2010/main" val="3921384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2</a:t>
            </a:fld>
            <a:endParaRPr kumimoji="1" lang="ja-JP" altLang="en-US"/>
          </a:p>
        </p:txBody>
      </p:sp>
    </p:spTree>
    <p:extLst>
      <p:ext uri="{BB962C8B-B14F-4D97-AF65-F5344CB8AC3E}">
        <p14:creationId xmlns:p14="http://schemas.microsoft.com/office/powerpoint/2010/main" val="1348058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3</a:t>
            </a:fld>
            <a:endParaRPr kumimoji="1" lang="ja-JP" altLang="en-US"/>
          </a:p>
        </p:txBody>
      </p:sp>
    </p:spTree>
    <p:extLst>
      <p:ext uri="{BB962C8B-B14F-4D97-AF65-F5344CB8AC3E}">
        <p14:creationId xmlns:p14="http://schemas.microsoft.com/office/powerpoint/2010/main" val="2709676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4</a:t>
            </a:fld>
            <a:endParaRPr kumimoji="1" lang="ja-JP" altLang="en-US"/>
          </a:p>
        </p:txBody>
      </p:sp>
    </p:spTree>
    <p:extLst>
      <p:ext uri="{BB962C8B-B14F-4D97-AF65-F5344CB8AC3E}">
        <p14:creationId xmlns:p14="http://schemas.microsoft.com/office/powerpoint/2010/main" val="1223426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5</a:t>
            </a:fld>
            <a:endParaRPr kumimoji="1" lang="ja-JP" altLang="en-US"/>
          </a:p>
        </p:txBody>
      </p:sp>
    </p:spTree>
    <p:extLst>
      <p:ext uri="{BB962C8B-B14F-4D97-AF65-F5344CB8AC3E}">
        <p14:creationId xmlns:p14="http://schemas.microsoft.com/office/powerpoint/2010/main" val="3995594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6</a:t>
            </a:fld>
            <a:endParaRPr kumimoji="1" lang="ja-JP" altLang="en-US"/>
          </a:p>
        </p:txBody>
      </p:sp>
    </p:spTree>
    <p:extLst>
      <p:ext uri="{BB962C8B-B14F-4D97-AF65-F5344CB8AC3E}">
        <p14:creationId xmlns:p14="http://schemas.microsoft.com/office/powerpoint/2010/main" val="2516255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7</a:t>
            </a:fld>
            <a:endParaRPr kumimoji="1" lang="ja-JP" altLang="en-US"/>
          </a:p>
        </p:txBody>
      </p:sp>
    </p:spTree>
    <p:extLst>
      <p:ext uri="{BB962C8B-B14F-4D97-AF65-F5344CB8AC3E}">
        <p14:creationId xmlns:p14="http://schemas.microsoft.com/office/powerpoint/2010/main" val="3532019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FB1236C-9D34-4BC7-9483-27EF3341F82B}" type="datetime1">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655114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3FAF664-7860-460D-9EC8-AAD30831D2A5}" type="datetime1">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1690662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9D12A53-265B-46FD-A945-6ACE07C774A2}" type="datetime1">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1126556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EAB719D-BD7B-48A6-94C3-EDE11D1515AB}" type="datetime1">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910029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7B980F1-496F-4B5E-87C3-339DBE0BA150}" type="datetime1">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974096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1080CAC-0ABA-45F8-A10C-27D7853A78B0}" type="datetime1">
              <a:rPr kumimoji="1" lang="ja-JP" altLang="en-US" smtClean="0"/>
              <a:t>2021/2/16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1033439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9339DA7-1727-42AA-92D2-BAC95BA56999}" type="datetime1">
              <a:rPr kumimoji="1" lang="ja-JP" altLang="en-US" smtClean="0"/>
              <a:t>2021/2/16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803288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C6B6381-FD7B-40B9-8B95-59FCD397DD4D}" type="datetime1">
              <a:rPr kumimoji="1" lang="ja-JP" altLang="en-US" smtClean="0"/>
              <a:t>2021/2/16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01073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837476A-F9E0-413B-B819-487877E6B819}" type="datetime1">
              <a:rPr kumimoji="1" lang="ja-JP" altLang="en-US" smtClean="0"/>
              <a:t>2021/2/16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2958172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5854E35-4A0A-4781-8785-45A44ADDC104}" type="datetime1">
              <a:rPr kumimoji="1" lang="ja-JP" altLang="en-US" smtClean="0"/>
              <a:t>2021/2/16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4460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5475DAE-C841-4429-BB3C-EB78EDCB82A0}" type="datetime1">
              <a:rPr kumimoji="1" lang="ja-JP" altLang="en-US" smtClean="0"/>
              <a:t>2021/2/16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2002877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E09E1-BC62-4AAD-BC14-C0BC48B8A20C}" type="datetime1">
              <a:rPr kumimoji="1" lang="ja-JP" altLang="en-US" smtClean="0"/>
              <a:t>2021/2/16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1799333882"/>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5.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https://1.bp.blogspot.com/-LSCklp2fqOI/Vkcaeten8KI/AAAAAAAA0cM/r_CPwIofBVQ/s800/dai_byouin2.png" TargetMode="External"/><Relationship Id="rId10" Type="http://schemas.openxmlformats.org/officeDocument/2006/relationships/image" Target="../media/image8.jpeg"/><Relationship Id="rId19" Type="http://schemas.openxmlformats.org/officeDocument/2006/relationships/image" Target="../media/image16.pn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22.jp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jpg"/><Relationship Id="rId12" Type="http://schemas.openxmlformats.org/officeDocument/2006/relationships/image" Target="../media/image26.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jpeg"/><Relationship Id="rId10" Type="http://schemas.openxmlformats.org/officeDocument/2006/relationships/image" Target="../media/image24.png"/><Relationship Id="rId4" Type="http://schemas.openxmlformats.org/officeDocument/2006/relationships/image" Target="../media/image18.jpeg"/><Relationship Id="rId9" Type="http://schemas.openxmlformats.org/officeDocument/2006/relationships/image" Target="../media/image23.png"/></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28.png"/><Relationship Id="rId7" Type="http://schemas.openxmlformats.org/officeDocument/2006/relationships/image" Target="../media/image26.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正方形/長方形 76"/>
          <p:cNvSpPr/>
          <p:nvPr/>
        </p:nvSpPr>
        <p:spPr>
          <a:xfrm>
            <a:off x="71453" y="2613982"/>
            <a:ext cx="3055759" cy="4165932"/>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58" name="サブタイトル 2"/>
          <p:cNvSpPr txBox="1">
            <a:spLocks/>
          </p:cNvSpPr>
          <p:nvPr/>
        </p:nvSpPr>
        <p:spPr>
          <a:xfrm>
            <a:off x="6121009" y="3033557"/>
            <a:ext cx="2898110" cy="3757818"/>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ja-JP" altLang="en-US" sz="1400" dirty="0">
              <a:solidFill>
                <a:schemeClr val="tx1"/>
              </a:solidFill>
            </a:endParaRPr>
          </a:p>
        </p:txBody>
      </p:sp>
      <p:sp>
        <p:nvSpPr>
          <p:cNvPr id="62" name="正方形/長方形 61"/>
          <p:cNvSpPr/>
          <p:nvPr/>
        </p:nvSpPr>
        <p:spPr>
          <a:xfrm>
            <a:off x="3191920" y="2622329"/>
            <a:ext cx="2856121" cy="4155646"/>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5" name="タイトル 1"/>
          <p:cNvSpPr txBox="1">
            <a:spLocks/>
          </p:cNvSpPr>
          <p:nvPr/>
        </p:nvSpPr>
        <p:spPr>
          <a:xfrm>
            <a:off x="-6202" y="0"/>
            <a:ext cx="9144000" cy="432047"/>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令和</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3</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年度外国人</a:t>
            </a:r>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医療体制整備</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事業</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令和</a:t>
            </a:r>
            <a:r>
              <a:rPr lang="en-US" altLang="ja-JP" sz="1800" dirty="0">
                <a:solidFill>
                  <a:schemeClr val="bg1"/>
                </a:solidFill>
                <a:latin typeface="HGS創英角ｺﾞｼｯｸUB" panose="020B0900000000000000" pitchFamily="50" charset="-128"/>
                <a:ea typeface="HGS創英角ｺﾞｼｯｸUB" panose="020B0900000000000000" pitchFamily="50" charset="-128"/>
              </a:rPr>
              <a:t>3</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年予算</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337,299</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千円</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a:t>
            </a:r>
          </a:p>
        </p:txBody>
      </p:sp>
      <p:sp>
        <p:nvSpPr>
          <p:cNvPr id="4" name="スライド番号プレースホルダー 3"/>
          <p:cNvSpPr>
            <a:spLocks noGrp="1"/>
          </p:cNvSpPr>
          <p:nvPr>
            <p:ph type="sldNum" sz="quarter" idx="12"/>
          </p:nvPr>
        </p:nvSpPr>
        <p:spPr>
          <a:xfrm>
            <a:off x="6624686" y="6414789"/>
            <a:ext cx="2133600" cy="365125"/>
          </a:xfrm>
        </p:spPr>
        <p:txBody>
          <a:bodyPr/>
          <a:lstStyle/>
          <a:p>
            <a:fld id="{9B6EF87B-DB20-4253-9782-3C634FAD5830}" type="slidenum">
              <a:rPr kumimoji="1" lang="ja-JP" altLang="en-US" smtClean="0"/>
              <a:t>1</a:t>
            </a:fld>
            <a:endParaRPr kumimoji="1" lang="ja-JP" altLang="en-US" dirty="0"/>
          </a:p>
        </p:txBody>
      </p:sp>
      <p:sp>
        <p:nvSpPr>
          <p:cNvPr id="86" name="正方形/長方形 85"/>
          <p:cNvSpPr/>
          <p:nvPr/>
        </p:nvSpPr>
        <p:spPr>
          <a:xfrm>
            <a:off x="103125" y="2690563"/>
            <a:ext cx="3009204" cy="310494"/>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400" b="1" dirty="0" smtClean="0">
                <a:latin typeface="HGPｺﾞｼｯｸM" panose="020B0600000000000000" pitchFamily="50" charset="-128"/>
                <a:ea typeface="HGPｺﾞｼｯｸM" panose="020B0600000000000000" pitchFamily="50" charset="-128"/>
              </a:rPr>
              <a:t>１．体制構築</a:t>
            </a:r>
            <a:endParaRPr kumimoji="1" lang="ja-JP" altLang="en-US" sz="1400" b="1" dirty="0">
              <a:latin typeface="HGPｺﾞｼｯｸM" panose="020B0600000000000000" pitchFamily="50" charset="-128"/>
              <a:ea typeface="HGPｺﾞｼｯｸM" panose="020B0600000000000000" pitchFamily="50" charset="-128"/>
            </a:endParaRPr>
          </a:p>
        </p:txBody>
      </p:sp>
      <p:sp>
        <p:nvSpPr>
          <p:cNvPr id="89" name="正方形/長方形 88"/>
          <p:cNvSpPr/>
          <p:nvPr/>
        </p:nvSpPr>
        <p:spPr>
          <a:xfrm>
            <a:off x="140110" y="4765975"/>
            <a:ext cx="8851333" cy="36976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400" b="1" dirty="0">
                <a:latin typeface="HGPｺﾞｼｯｸM" panose="020B0600000000000000" pitchFamily="50" charset="-128"/>
                <a:ea typeface="HGPｺﾞｼｯｸM" panose="020B0600000000000000" pitchFamily="50" charset="-128"/>
              </a:rPr>
              <a:t>４</a:t>
            </a:r>
            <a:r>
              <a:rPr lang="ja-JP" altLang="en-US" sz="1400" b="1" dirty="0" smtClean="0">
                <a:latin typeface="HGPｺﾞｼｯｸM" panose="020B0600000000000000" pitchFamily="50" charset="-128"/>
                <a:ea typeface="HGPｺﾞｼｯｸM" panose="020B0600000000000000" pitchFamily="50" charset="-128"/>
              </a:rPr>
              <a:t>．医療機関への支援</a:t>
            </a:r>
            <a:endParaRPr kumimoji="1" lang="ja-JP" altLang="en-US" sz="1400" b="1" dirty="0">
              <a:latin typeface="HGPｺﾞｼｯｸM" panose="020B0600000000000000" pitchFamily="50" charset="-128"/>
              <a:ea typeface="HGPｺﾞｼｯｸM" panose="020B0600000000000000" pitchFamily="50" charset="-128"/>
            </a:endParaRPr>
          </a:p>
        </p:txBody>
      </p:sp>
      <p:sp>
        <p:nvSpPr>
          <p:cNvPr id="90" name="正方形/長方形 89"/>
          <p:cNvSpPr/>
          <p:nvPr/>
        </p:nvSpPr>
        <p:spPr>
          <a:xfrm>
            <a:off x="3258638" y="2689608"/>
            <a:ext cx="2731323" cy="361398"/>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400" b="1" dirty="0" smtClean="0">
                <a:latin typeface="HGPｺﾞｼｯｸM" panose="020B0600000000000000" pitchFamily="50" charset="-128"/>
                <a:ea typeface="HGPｺﾞｼｯｸM" panose="020B0600000000000000" pitchFamily="50" charset="-128"/>
              </a:rPr>
              <a:t>２．実態把握</a:t>
            </a:r>
            <a:endParaRPr kumimoji="1" lang="ja-JP" altLang="en-US" sz="1400" b="1" dirty="0">
              <a:latin typeface="HGPｺﾞｼｯｸM" panose="020B0600000000000000" pitchFamily="50" charset="-128"/>
              <a:ea typeface="HGPｺﾞｼｯｸM" panose="020B0600000000000000" pitchFamily="50" charset="-128"/>
            </a:endParaRPr>
          </a:p>
        </p:txBody>
      </p:sp>
      <p:sp>
        <p:nvSpPr>
          <p:cNvPr id="91" name="角丸四角形 90"/>
          <p:cNvSpPr/>
          <p:nvPr/>
        </p:nvSpPr>
        <p:spPr>
          <a:xfrm>
            <a:off x="44408" y="489982"/>
            <a:ext cx="4622888" cy="1937237"/>
          </a:xfrm>
          <a:prstGeom prst="roundRect">
            <a:avLst>
              <a:gd name="adj" fmla="val 336"/>
            </a:avLst>
          </a:prstGeom>
          <a:ln/>
        </p:spPr>
        <p:style>
          <a:lnRef idx="1">
            <a:schemeClr val="accent5"/>
          </a:lnRef>
          <a:fillRef idx="2">
            <a:schemeClr val="accent5"/>
          </a:fillRef>
          <a:effectRef idx="1">
            <a:schemeClr val="accent5"/>
          </a:effectRef>
          <a:fontRef idx="minor">
            <a:schemeClr val="dk1"/>
          </a:fontRef>
        </p:style>
        <p:txBody>
          <a:bodyPr rtlCol="0" anchor="t" anchorCtr="0"/>
          <a:lstStyle/>
          <a:p>
            <a:pPr marL="82296"/>
            <a:endParaRPr lang="en-US" altLang="ja-JP" sz="900" dirty="0" smtClean="0">
              <a:solidFill>
                <a:schemeClr val="tx1"/>
              </a:solidFill>
              <a:latin typeface="Meiryo UI" panose="020B0604030504040204" pitchFamily="50" charset="-128"/>
              <a:ea typeface="Meiryo UI" panose="020B0604030504040204" pitchFamily="50" charset="-128"/>
            </a:endParaRPr>
          </a:p>
          <a:p>
            <a:pPr marL="82296"/>
            <a:endParaRPr lang="en-US" altLang="ja-JP" sz="900" dirty="0">
              <a:solidFill>
                <a:schemeClr val="tx1"/>
              </a:solidFill>
              <a:latin typeface="Meiryo UI" panose="020B0604030504040204" pitchFamily="50" charset="-128"/>
              <a:ea typeface="Meiryo UI" panose="020B0604030504040204" pitchFamily="50" charset="-128"/>
            </a:endParaRPr>
          </a:p>
          <a:p>
            <a:pPr marL="82296"/>
            <a:r>
              <a:rPr lang="ja-JP" altLang="en-US" sz="1050" dirty="0" smtClean="0">
                <a:solidFill>
                  <a:schemeClr val="tx1"/>
                </a:solidFill>
                <a:latin typeface="Meiryo UI" panose="020B0604030504040204" pitchFamily="50" charset="-128"/>
                <a:ea typeface="Meiryo UI" panose="020B0604030504040204" pitchFamily="50" charset="-128"/>
              </a:rPr>
              <a:t>・令和元年までの直近</a:t>
            </a:r>
            <a:r>
              <a:rPr lang="en-US" altLang="ja-JP" sz="1050" dirty="0" smtClean="0">
                <a:solidFill>
                  <a:schemeClr val="tx1"/>
                </a:solidFill>
                <a:latin typeface="Meiryo UI" panose="020B0604030504040204" pitchFamily="50" charset="-128"/>
                <a:ea typeface="Meiryo UI" panose="020B0604030504040204" pitchFamily="50" charset="-128"/>
              </a:rPr>
              <a:t>5</a:t>
            </a:r>
            <a:r>
              <a:rPr lang="ja-JP" altLang="en-US" sz="1050" dirty="0" smtClean="0">
                <a:solidFill>
                  <a:schemeClr val="tx1"/>
                </a:solidFill>
                <a:latin typeface="Meiryo UI" panose="020B0604030504040204" pitchFamily="50" charset="-128"/>
                <a:ea typeface="Meiryo UI" panose="020B0604030504040204" pitchFamily="50" charset="-128"/>
              </a:rPr>
              <a:t>年で来阪外客数は、約</a:t>
            </a:r>
            <a:r>
              <a:rPr lang="en-US" altLang="ja-JP" sz="1050" dirty="0" smtClean="0">
                <a:solidFill>
                  <a:schemeClr val="tx1"/>
                </a:solidFill>
                <a:latin typeface="Meiryo UI" panose="020B0604030504040204" pitchFamily="50" charset="-128"/>
                <a:ea typeface="Meiryo UI" panose="020B0604030504040204" pitchFamily="50" charset="-128"/>
              </a:rPr>
              <a:t>1.7</a:t>
            </a:r>
            <a:r>
              <a:rPr lang="ja-JP" altLang="en-US" sz="1050" dirty="0" smtClean="0">
                <a:solidFill>
                  <a:schemeClr val="tx1"/>
                </a:solidFill>
                <a:latin typeface="Meiryo UI" panose="020B0604030504040204" pitchFamily="50" charset="-128"/>
                <a:ea typeface="Meiryo UI" panose="020B0604030504040204" pitchFamily="50" charset="-128"/>
              </a:rPr>
              <a:t>倍に増えており、令和元年の</a:t>
            </a:r>
            <a:endParaRPr lang="en-US" altLang="ja-JP" sz="1050" dirty="0" smtClean="0">
              <a:solidFill>
                <a:schemeClr val="tx1"/>
              </a:solidFill>
              <a:latin typeface="Meiryo UI" panose="020B0604030504040204" pitchFamily="50" charset="-128"/>
              <a:ea typeface="Meiryo UI" panose="020B0604030504040204" pitchFamily="50" charset="-128"/>
            </a:endParaRPr>
          </a:p>
          <a:p>
            <a:pPr marL="82296"/>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rPr>
              <a:t>訪日外客数は、約</a:t>
            </a:r>
            <a:r>
              <a:rPr lang="en-US" altLang="ja-JP" sz="1050" dirty="0" smtClean="0">
                <a:solidFill>
                  <a:schemeClr val="tx1"/>
                </a:solidFill>
                <a:latin typeface="Meiryo UI" panose="020B0604030504040204" pitchFamily="50" charset="-128"/>
                <a:ea typeface="Meiryo UI" panose="020B0604030504040204" pitchFamily="50" charset="-128"/>
              </a:rPr>
              <a:t>1,231</a:t>
            </a:r>
            <a:r>
              <a:rPr lang="ja-JP" altLang="en-US" sz="1050" dirty="0" smtClean="0">
                <a:solidFill>
                  <a:schemeClr val="tx1"/>
                </a:solidFill>
                <a:latin typeface="Meiryo UI" panose="020B0604030504040204" pitchFamily="50" charset="-128"/>
                <a:ea typeface="Meiryo UI" panose="020B0604030504040204" pitchFamily="50" charset="-128"/>
              </a:rPr>
              <a:t>万人（速報値）</a:t>
            </a:r>
            <a:r>
              <a:rPr lang="en-US" altLang="ja-JP" sz="1050" dirty="0" smtClean="0">
                <a:solidFill>
                  <a:schemeClr val="tx1"/>
                </a:solidFill>
                <a:latin typeface="Meiryo UI" panose="020B0604030504040204" pitchFamily="50" charset="-128"/>
                <a:ea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rPr>
              <a:t>大阪府都市魅力創造局企画・観</a:t>
            </a:r>
            <a:endParaRPr lang="en-US" altLang="ja-JP" sz="1050" dirty="0" smtClean="0">
              <a:solidFill>
                <a:schemeClr val="tx1"/>
              </a:solidFill>
              <a:latin typeface="Meiryo UI" panose="020B0604030504040204" pitchFamily="50" charset="-128"/>
              <a:ea typeface="Meiryo UI" panose="020B0604030504040204" pitchFamily="50" charset="-128"/>
            </a:endParaRPr>
          </a:p>
          <a:p>
            <a:pPr marL="82296"/>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rPr>
              <a:t>光課</a:t>
            </a:r>
            <a:r>
              <a:rPr lang="en-US" altLang="ja-JP" sz="1050" dirty="0" smtClean="0">
                <a:solidFill>
                  <a:schemeClr val="tx1"/>
                </a:solidFill>
                <a:latin typeface="Meiryo UI" panose="020B0604030504040204" pitchFamily="50" charset="-128"/>
                <a:ea typeface="Meiryo UI" panose="020B0604030504040204" pitchFamily="50" charset="-128"/>
              </a:rPr>
              <a:t>HP</a:t>
            </a:r>
            <a:r>
              <a:rPr lang="ja-JP" altLang="en-US" sz="1050" dirty="0" smtClean="0">
                <a:solidFill>
                  <a:schemeClr val="tx1"/>
                </a:solidFill>
                <a:latin typeface="Meiryo UI" panose="020B0604030504040204" pitchFamily="50" charset="-128"/>
                <a:ea typeface="Meiryo UI" panose="020B0604030504040204" pitchFamily="50" charset="-128"/>
              </a:rPr>
              <a:t>より</a:t>
            </a:r>
            <a:r>
              <a:rPr lang="en-US" altLang="ja-JP" sz="1050" dirty="0" smtClean="0">
                <a:solidFill>
                  <a:schemeClr val="tx1"/>
                </a:solidFill>
                <a:latin typeface="Meiryo UI" panose="020B0604030504040204" pitchFamily="50" charset="-128"/>
                <a:ea typeface="Meiryo UI" panose="020B0604030504040204" pitchFamily="50" charset="-128"/>
              </a:rPr>
              <a:t>】</a:t>
            </a:r>
            <a:endParaRPr lang="en-US" altLang="ja-JP" sz="1050" dirty="0">
              <a:solidFill>
                <a:schemeClr val="tx1"/>
              </a:solidFill>
              <a:latin typeface="Meiryo UI" panose="020B0604030504040204" pitchFamily="50" charset="-128"/>
              <a:ea typeface="Meiryo UI" panose="020B0604030504040204" pitchFamily="50" charset="-128"/>
            </a:endParaRPr>
          </a:p>
          <a:p>
            <a:pPr marL="82296"/>
            <a:r>
              <a:rPr lang="ja-JP" altLang="en-US" sz="1050" dirty="0" smtClean="0">
                <a:solidFill>
                  <a:schemeClr val="tx1"/>
                </a:solidFill>
                <a:latin typeface="Meiryo UI" panose="020B0604030504040204" pitchFamily="50" charset="-128"/>
                <a:ea typeface="Meiryo UI" panose="020B0604030504040204" pitchFamily="50" charset="-128"/>
              </a:rPr>
              <a:t>・府内病院における外国人患者受入れ数：</a:t>
            </a:r>
            <a:r>
              <a:rPr lang="ja-JP" altLang="en-US" sz="1050" dirty="0">
                <a:solidFill>
                  <a:schemeClr val="tx1"/>
                </a:solidFill>
                <a:latin typeface="Meiryo UI" panose="020B0604030504040204" pitchFamily="50" charset="-128"/>
                <a:ea typeface="Meiryo UI" panose="020B0604030504040204" pitchFamily="50" charset="-128"/>
              </a:rPr>
              <a:t>約</a:t>
            </a:r>
            <a:r>
              <a:rPr lang="en-US" altLang="ja-JP" sz="1050" dirty="0">
                <a:solidFill>
                  <a:schemeClr val="tx1"/>
                </a:solidFill>
                <a:latin typeface="Meiryo UI" panose="020B0604030504040204" pitchFamily="50" charset="-128"/>
                <a:ea typeface="Meiryo UI" panose="020B0604030504040204" pitchFamily="50" charset="-128"/>
              </a:rPr>
              <a:t>22,000</a:t>
            </a:r>
            <a:r>
              <a:rPr lang="ja-JP" altLang="en-US" sz="1050" dirty="0">
                <a:solidFill>
                  <a:schemeClr val="tx1"/>
                </a:solidFill>
                <a:latin typeface="Meiryo UI" panose="020B0604030504040204" pitchFamily="50" charset="-128"/>
                <a:ea typeface="Meiryo UI" panose="020B0604030504040204" pitchFamily="50" charset="-128"/>
              </a:rPr>
              <a:t>名</a:t>
            </a:r>
            <a:r>
              <a:rPr lang="ja-JP" altLang="en-US" sz="1050" dirty="0" smtClean="0">
                <a:solidFill>
                  <a:schemeClr val="tx1"/>
                </a:solidFill>
                <a:latin typeface="Meiryo UI" panose="020B0604030504040204" pitchFamily="50" charset="-128"/>
                <a:ea typeface="Meiryo UI" panose="020B0604030504040204" pitchFamily="50" charset="-128"/>
              </a:rPr>
              <a:t>（</a:t>
            </a:r>
            <a:r>
              <a:rPr lang="en-US" altLang="ja-JP" sz="1050" dirty="0" smtClean="0">
                <a:solidFill>
                  <a:schemeClr val="tx1"/>
                </a:solidFill>
                <a:latin typeface="Meiryo UI" panose="020B0604030504040204" pitchFamily="50" charset="-128"/>
                <a:ea typeface="Meiryo UI" panose="020B0604030504040204" pitchFamily="50" charset="-128"/>
              </a:rPr>
              <a:t>H30</a:t>
            </a:r>
            <a:r>
              <a:rPr lang="ja-JP" altLang="en-US" sz="1050" dirty="0" smtClean="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rPr>
              <a:t>約</a:t>
            </a:r>
            <a:r>
              <a:rPr lang="en-US" altLang="ja-JP" sz="1050" dirty="0" smtClean="0">
                <a:solidFill>
                  <a:schemeClr val="tx1"/>
                </a:solidFill>
                <a:latin typeface="Meiryo UI" panose="020B0604030504040204" pitchFamily="50" charset="-128"/>
                <a:ea typeface="Meiryo UI" panose="020B0604030504040204" pitchFamily="50" charset="-128"/>
              </a:rPr>
              <a:t>15,000</a:t>
            </a:r>
          </a:p>
          <a:p>
            <a:pPr marL="82296"/>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rPr>
              <a:t>名</a:t>
            </a:r>
            <a:r>
              <a:rPr lang="ja-JP" altLang="en-US" sz="1050" dirty="0">
                <a:solidFill>
                  <a:schemeClr val="tx1"/>
                </a:solidFill>
                <a:latin typeface="Meiryo UI" panose="020B0604030504040204" pitchFamily="50" charset="-128"/>
                <a:ea typeface="Meiryo UI" panose="020B0604030504040204" pitchFamily="50" charset="-128"/>
              </a:rPr>
              <a:t>（</a:t>
            </a:r>
            <a:r>
              <a:rPr lang="en-US" altLang="ja-JP" sz="1050" dirty="0" smtClean="0">
                <a:solidFill>
                  <a:schemeClr val="tx1"/>
                </a:solidFill>
                <a:latin typeface="Meiryo UI" panose="020B0604030504040204" pitchFamily="50" charset="-128"/>
                <a:ea typeface="Meiryo UI" panose="020B0604030504040204" pitchFamily="50" charset="-128"/>
              </a:rPr>
              <a:t>H29)【</a:t>
            </a:r>
            <a:r>
              <a:rPr lang="ja-JP" altLang="en-US" sz="1050" dirty="0" smtClean="0">
                <a:solidFill>
                  <a:schemeClr val="tx1"/>
                </a:solidFill>
                <a:latin typeface="Meiryo UI" panose="020B0604030504040204" pitchFamily="50" charset="-128"/>
                <a:ea typeface="Meiryo UI" panose="020B0604030504040204" pitchFamily="50" charset="-128"/>
              </a:rPr>
              <a:t>平成</a:t>
            </a:r>
            <a:r>
              <a:rPr lang="en-US" altLang="ja-JP" sz="1050" dirty="0" smtClean="0">
                <a:solidFill>
                  <a:schemeClr val="tx1"/>
                </a:solidFill>
                <a:latin typeface="Meiryo UI" panose="020B0604030504040204" pitchFamily="50" charset="-128"/>
                <a:ea typeface="Meiryo UI" panose="020B0604030504040204" pitchFamily="50" charset="-128"/>
              </a:rPr>
              <a:t>30</a:t>
            </a:r>
            <a:r>
              <a:rPr lang="ja-JP" altLang="en-US" sz="1050" dirty="0" smtClean="0">
                <a:solidFill>
                  <a:schemeClr val="tx1"/>
                </a:solidFill>
                <a:latin typeface="Meiryo UI" panose="020B0604030504040204" pitchFamily="50" charset="-128"/>
                <a:ea typeface="Meiryo UI" panose="020B0604030504040204" pitchFamily="50" charset="-128"/>
              </a:rPr>
              <a:t>年度、令和元年度大阪府実態調査より</a:t>
            </a:r>
            <a:r>
              <a:rPr lang="en-US" altLang="ja-JP" sz="1050" dirty="0" smtClean="0">
                <a:solidFill>
                  <a:schemeClr val="tx1"/>
                </a:solidFill>
                <a:latin typeface="Meiryo UI" panose="020B0604030504040204" pitchFamily="50" charset="-128"/>
                <a:ea typeface="Meiryo UI" panose="020B0604030504040204" pitchFamily="50" charset="-128"/>
              </a:rPr>
              <a:t>】</a:t>
            </a:r>
            <a:endParaRPr lang="en-US" altLang="ja-JP" sz="1050" dirty="0">
              <a:solidFill>
                <a:schemeClr val="tx1"/>
              </a:solidFill>
              <a:latin typeface="Meiryo UI" panose="020B0604030504040204" pitchFamily="50" charset="-128"/>
              <a:ea typeface="Meiryo UI" panose="020B0604030504040204" pitchFamily="50" charset="-128"/>
            </a:endParaRPr>
          </a:p>
          <a:p>
            <a:pPr marL="82296"/>
            <a:r>
              <a:rPr lang="ja-JP" altLang="en-US" sz="1050" dirty="0">
                <a:solidFill>
                  <a:schemeClr val="tx1"/>
                </a:solidFill>
                <a:latin typeface="Meiryo UI" panose="020B0604030504040204" pitchFamily="50" charset="-128"/>
                <a:ea typeface="Meiryo UI" panose="020B0604030504040204" pitchFamily="50" charset="-128"/>
              </a:rPr>
              <a:t>・令和元年</a:t>
            </a:r>
            <a:r>
              <a:rPr lang="en-US" altLang="ja-JP" sz="1050" dirty="0">
                <a:solidFill>
                  <a:schemeClr val="tx1"/>
                </a:solidFill>
                <a:latin typeface="Meiryo UI" panose="020B0604030504040204" pitchFamily="50" charset="-128"/>
                <a:ea typeface="Meiryo UI" panose="020B0604030504040204" pitchFamily="50" charset="-128"/>
              </a:rPr>
              <a:t>4</a:t>
            </a:r>
            <a:r>
              <a:rPr lang="ja-JP" altLang="en-US" sz="1050" dirty="0">
                <a:solidFill>
                  <a:schemeClr val="tx1"/>
                </a:solidFill>
                <a:latin typeface="Meiryo UI" panose="020B0604030504040204" pitchFamily="50" charset="-128"/>
                <a:ea typeface="Meiryo UI" panose="020B0604030504040204" pitchFamily="50" charset="-128"/>
              </a:rPr>
              <a:t>月から特定技能制度創設</a:t>
            </a:r>
            <a:r>
              <a:rPr lang="ja-JP" altLang="en-US" sz="1050" dirty="0" smtClean="0">
                <a:solidFill>
                  <a:schemeClr val="tx1"/>
                </a:solidFill>
                <a:latin typeface="Meiryo UI" panose="020B0604030504040204" pitchFamily="50" charset="-128"/>
                <a:ea typeface="Meiryo UI" panose="020B0604030504040204" pitchFamily="50" charset="-128"/>
              </a:rPr>
              <a:t>、令和</a:t>
            </a:r>
            <a:r>
              <a:rPr lang="en-US" altLang="ja-JP" sz="1050" dirty="0" smtClean="0">
                <a:solidFill>
                  <a:schemeClr val="tx1"/>
                </a:solidFill>
                <a:latin typeface="Meiryo UI" panose="020B0604030504040204" pitchFamily="50" charset="-128"/>
                <a:ea typeface="Meiryo UI" panose="020B0604030504040204" pitchFamily="50" charset="-128"/>
              </a:rPr>
              <a:t>3</a:t>
            </a:r>
            <a:r>
              <a:rPr lang="ja-JP" altLang="en-US" sz="1050" dirty="0" smtClean="0">
                <a:solidFill>
                  <a:schemeClr val="tx1"/>
                </a:solidFill>
                <a:latin typeface="Meiryo UI" panose="020B0604030504040204" pitchFamily="50" charset="-128"/>
                <a:ea typeface="Meiryo UI" panose="020B0604030504040204" pitchFamily="50" charset="-128"/>
              </a:rPr>
              <a:t>年度開催予定の東京</a:t>
            </a:r>
            <a:r>
              <a:rPr lang="ja-JP" altLang="en-US" sz="1050" dirty="0">
                <a:solidFill>
                  <a:schemeClr val="tx1"/>
                </a:solidFill>
                <a:latin typeface="Meiryo UI" panose="020B0604030504040204" pitchFamily="50" charset="-128"/>
                <a:ea typeface="Meiryo UI" panose="020B0604030504040204" pitchFamily="50" charset="-128"/>
              </a:rPr>
              <a:t>オリンピック</a:t>
            </a:r>
            <a:r>
              <a:rPr lang="ja-JP" altLang="en-US" sz="1050" dirty="0" smtClean="0">
                <a:solidFill>
                  <a:schemeClr val="tx1"/>
                </a:solidFill>
                <a:latin typeface="Meiryo UI" panose="020B0604030504040204" pitchFamily="50" charset="-128"/>
                <a:ea typeface="Meiryo UI" panose="020B0604030504040204" pitchFamily="50" charset="-128"/>
              </a:rPr>
              <a:t>、</a:t>
            </a:r>
            <a:endParaRPr lang="en-US" altLang="ja-JP" sz="1050" dirty="0" smtClean="0">
              <a:solidFill>
                <a:schemeClr val="tx1"/>
              </a:solidFill>
              <a:latin typeface="Meiryo UI" panose="020B0604030504040204" pitchFamily="50" charset="-128"/>
              <a:ea typeface="Meiryo UI" panose="020B0604030504040204" pitchFamily="50" charset="-128"/>
            </a:endParaRPr>
          </a:p>
          <a:p>
            <a:pPr marL="82296"/>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rPr>
              <a:t>令和</a:t>
            </a:r>
            <a:r>
              <a:rPr lang="en-US" altLang="ja-JP" sz="1050" dirty="0" smtClean="0">
                <a:solidFill>
                  <a:schemeClr val="tx1"/>
                </a:solidFill>
                <a:latin typeface="Meiryo UI" panose="020B0604030504040204" pitchFamily="50" charset="-128"/>
                <a:ea typeface="Meiryo UI" panose="020B0604030504040204" pitchFamily="50" charset="-128"/>
              </a:rPr>
              <a:t>7</a:t>
            </a:r>
            <a:r>
              <a:rPr lang="ja-JP" altLang="en-US" sz="1050" dirty="0" smtClean="0">
                <a:solidFill>
                  <a:schemeClr val="tx1"/>
                </a:solidFill>
                <a:latin typeface="Meiryo UI" panose="020B0604030504040204" pitchFamily="50" charset="-128"/>
                <a:ea typeface="Meiryo UI" panose="020B0604030504040204" pitchFamily="50" charset="-128"/>
              </a:rPr>
              <a:t>年度に大阪・関西万博開催予定。令和</a:t>
            </a:r>
            <a:r>
              <a:rPr lang="en-US" altLang="ja-JP" sz="1050" dirty="0" smtClean="0">
                <a:solidFill>
                  <a:schemeClr val="tx1"/>
                </a:solidFill>
                <a:latin typeface="Meiryo UI" panose="020B0604030504040204" pitchFamily="50" charset="-128"/>
                <a:ea typeface="Meiryo UI" panose="020B0604030504040204" pitchFamily="50" charset="-128"/>
              </a:rPr>
              <a:t>2</a:t>
            </a:r>
            <a:r>
              <a:rPr lang="ja-JP" altLang="en-US" sz="1050" dirty="0" smtClean="0">
                <a:solidFill>
                  <a:schemeClr val="tx1"/>
                </a:solidFill>
                <a:latin typeface="Meiryo UI" panose="020B0604030504040204" pitchFamily="50" charset="-128"/>
                <a:ea typeface="Meiryo UI" panose="020B0604030504040204" pitchFamily="50" charset="-128"/>
              </a:rPr>
              <a:t>年度</a:t>
            </a:r>
            <a:r>
              <a:rPr lang="ja-JP" altLang="en-US" sz="1050" dirty="0">
                <a:solidFill>
                  <a:schemeClr val="tx1"/>
                </a:solidFill>
                <a:latin typeface="Meiryo UI" panose="020B0604030504040204" pitchFamily="50" charset="-128"/>
                <a:ea typeface="Meiryo UI" panose="020B0604030504040204" pitchFamily="50" charset="-128"/>
              </a:rPr>
              <a:t>は、新型コロナウイルス</a:t>
            </a:r>
            <a:r>
              <a:rPr lang="ja-JP" altLang="en-US" sz="1050" dirty="0" smtClean="0">
                <a:solidFill>
                  <a:schemeClr val="tx1"/>
                </a:solidFill>
                <a:latin typeface="Meiryo UI" panose="020B0604030504040204" pitchFamily="50" charset="-128"/>
                <a:ea typeface="Meiryo UI" panose="020B0604030504040204" pitchFamily="50" charset="-128"/>
              </a:rPr>
              <a:t>感染</a:t>
            </a:r>
            <a:endParaRPr lang="en-US" altLang="ja-JP" sz="1050" dirty="0" smtClean="0">
              <a:solidFill>
                <a:schemeClr val="tx1"/>
              </a:solidFill>
              <a:latin typeface="Meiryo UI" panose="020B0604030504040204" pitchFamily="50" charset="-128"/>
              <a:ea typeface="Meiryo UI" panose="020B0604030504040204" pitchFamily="50" charset="-128"/>
            </a:endParaRPr>
          </a:p>
          <a:p>
            <a:pPr marL="82296"/>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rPr>
              <a:t>症の</a:t>
            </a:r>
            <a:r>
              <a:rPr lang="ja-JP" altLang="en-US" sz="1050" dirty="0">
                <a:solidFill>
                  <a:schemeClr val="tx1"/>
                </a:solidFill>
                <a:latin typeface="Meiryo UI" panose="020B0604030504040204" pitchFamily="50" charset="-128"/>
                <a:ea typeface="Meiryo UI" panose="020B0604030504040204" pitchFamily="50" charset="-128"/>
              </a:rPr>
              <a:t>影響により、</a:t>
            </a:r>
            <a:r>
              <a:rPr lang="ja-JP" altLang="en-US" sz="1050" dirty="0" smtClean="0">
                <a:solidFill>
                  <a:schemeClr val="tx1"/>
                </a:solidFill>
                <a:latin typeface="Meiryo UI" panose="020B0604030504040204" pitchFamily="50" charset="-128"/>
                <a:ea typeface="Meiryo UI" panose="020B0604030504040204" pitchFamily="50" charset="-128"/>
              </a:rPr>
              <a:t>外国人の入国数は減少してい</a:t>
            </a:r>
            <a:r>
              <a:rPr lang="ja-JP" altLang="en-US" sz="1050" dirty="0">
                <a:solidFill>
                  <a:schemeClr val="tx1"/>
                </a:solidFill>
                <a:latin typeface="Meiryo UI" panose="020B0604030504040204" pitchFamily="50" charset="-128"/>
                <a:ea typeface="Meiryo UI" panose="020B0604030504040204" pitchFamily="50" charset="-128"/>
              </a:rPr>
              <a:t>る</a:t>
            </a:r>
            <a:r>
              <a:rPr lang="ja-JP" altLang="en-US" sz="1050" dirty="0" smtClean="0">
                <a:solidFill>
                  <a:schemeClr val="tx1"/>
                </a:solidFill>
                <a:latin typeface="Meiryo UI" panose="020B0604030504040204" pitchFamily="50" charset="-128"/>
                <a:ea typeface="Meiryo UI" panose="020B0604030504040204" pitchFamily="50" charset="-128"/>
              </a:rPr>
              <a:t>が、今後さらなる入国</a:t>
            </a:r>
            <a:r>
              <a:rPr lang="ja-JP" altLang="en-US" sz="1050" dirty="0">
                <a:solidFill>
                  <a:schemeClr val="tx1"/>
                </a:solidFill>
                <a:latin typeface="Meiryo UI" panose="020B0604030504040204" pitchFamily="50" charset="-128"/>
                <a:ea typeface="Meiryo UI" panose="020B0604030504040204" pitchFamily="50" charset="-128"/>
              </a:rPr>
              <a:t>規制</a:t>
            </a:r>
            <a:r>
              <a:rPr lang="ja-JP" altLang="en-US" sz="1050" dirty="0" smtClean="0">
                <a:solidFill>
                  <a:schemeClr val="tx1"/>
                </a:solidFill>
                <a:latin typeface="Meiryo UI" panose="020B0604030504040204" pitchFamily="50" charset="-128"/>
                <a:ea typeface="Meiryo UI" panose="020B0604030504040204" pitchFamily="50" charset="-128"/>
              </a:rPr>
              <a:t>緩和</a:t>
            </a:r>
            <a:endParaRPr lang="en-US" altLang="ja-JP" sz="1050" dirty="0" smtClean="0">
              <a:solidFill>
                <a:schemeClr val="tx1"/>
              </a:solidFill>
              <a:latin typeface="Meiryo UI" panose="020B0604030504040204" pitchFamily="50" charset="-128"/>
              <a:ea typeface="Meiryo UI" panose="020B0604030504040204" pitchFamily="50" charset="-128"/>
            </a:endParaRPr>
          </a:p>
          <a:p>
            <a:pPr marL="82296"/>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rPr>
              <a:t>や、国際的</a:t>
            </a:r>
            <a:r>
              <a:rPr lang="ja-JP" altLang="en-US" sz="1050" dirty="0">
                <a:solidFill>
                  <a:schemeClr val="tx1"/>
                </a:solidFill>
                <a:latin typeface="Meiryo UI" panose="020B0604030504040204" pitchFamily="50" charset="-128"/>
                <a:ea typeface="Meiryo UI" panose="020B0604030504040204" pitchFamily="50" charset="-128"/>
              </a:rPr>
              <a:t>な往来の再開を行って</a:t>
            </a:r>
            <a:r>
              <a:rPr lang="ja-JP" altLang="en-US" sz="1050" dirty="0" smtClean="0">
                <a:solidFill>
                  <a:schemeClr val="tx1"/>
                </a:solidFill>
                <a:latin typeface="Meiryo UI" panose="020B0604030504040204" pitchFamily="50" charset="-128"/>
                <a:ea typeface="Meiryo UI" panose="020B0604030504040204" pitchFamily="50" charset="-128"/>
              </a:rPr>
              <a:t>いくことが想定されるため、外国人</a:t>
            </a:r>
            <a:r>
              <a:rPr lang="ja-JP" altLang="en-US" sz="1050" dirty="0">
                <a:solidFill>
                  <a:schemeClr val="tx1"/>
                </a:solidFill>
                <a:latin typeface="Meiryo UI" panose="020B0604030504040204" pitchFamily="50" charset="-128"/>
                <a:ea typeface="Meiryo UI" panose="020B0604030504040204" pitchFamily="50" charset="-128"/>
              </a:rPr>
              <a:t>の増加が</a:t>
            </a:r>
            <a:r>
              <a:rPr lang="ja-JP" altLang="en-US" sz="1050" dirty="0" smtClean="0">
                <a:solidFill>
                  <a:schemeClr val="tx1"/>
                </a:solidFill>
                <a:latin typeface="Meiryo UI" panose="020B0604030504040204" pitchFamily="50" charset="-128"/>
                <a:ea typeface="Meiryo UI" panose="020B0604030504040204" pitchFamily="50" charset="-128"/>
              </a:rPr>
              <a:t>見</a:t>
            </a:r>
            <a:endParaRPr lang="en-US" altLang="ja-JP" sz="1050" dirty="0" smtClean="0">
              <a:solidFill>
                <a:schemeClr val="tx1"/>
              </a:solidFill>
              <a:latin typeface="Meiryo UI" panose="020B0604030504040204" pitchFamily="50" charset="-128"/>
              <a:ea typeface="Meiryo UI" panose="020B0604030504040204" pitchFamily="50" charset="-128"/>
            </a:endParaRPr>
          </a:p>
          <a:p>
            <a:pPr marL="82296"/>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rPr>
              <a:t>込まれる</a:t>
            </a:r>
            <a:r>
              <a:rPr lang="ja-JP" altLang="en-US" sz="1050" dirty="0">
                <a:solidFill>
                  <a:schemeClr val="tx1"/>
                </a:solidFill>
                <a:latin typeface="Meiryo UI" panose="020B0604030504040204" pitchFamily="50" charset="-128"/>
                <a:ea typeface="Meiryo UI" panose="020B0604030504040204" pitchFamily="50" charset="-128"/>
              </a:rPr>
              <a:t>。</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99" name="ホームベース 98"/>
          <p:cNvSpPr/>
          <p:nvPr/>
        </p:nvSpPr>
        <p:spPr>
          <a:xfrm>
            <a:off x="47930" y="441884"/>
            <a:ext cx="4658567" cy="351698"/>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背景・事業趣旨</a:t>
            </a:r>
            <a:endParaRPr kumimoji="1" lang="ja-JP" altLang="en-US"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95" name="二等辺三角形 94"/>
          <p:cNvSpPr/>
          <p:nvPr/>
        </p:nvSpPr>
        <p:spPr>
          <a:xfrm rot="5400000">
            <a:off x="4873570" y="2516348"/>
            <a:ext cx="154539" cy="9205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左矢印 75"/>
          <p:cNvSpPr/>
          <p:nvPr/>
        </p:nvSpPr>
        <p:spPr>
          <a:xfrm rot="10800000">
            <a:off x="4342136" y="4481574"/>
            <a:ext cx="621636" cy="15240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3252225" y="5569475"/>
            <a:ext cx="2750691" cy="115093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t" anchorCtr="0"/>
          <a:lstStyle/>
          <a:p>
            <a:r>
              <a:rPr lang="ja-JP" altLang="en-US" sz="900" dirty="0" smtClean="0">
                <a:latin typeface="Meiryo UI" panose="020B0604030504040204" pitchFamily="50" charset="-128"/>
                <a:ea typeface="Meiryo UI" panose="020B0604030504040204" pitchFamily="50" charset="-128"/>
              </a:rPr>
              <a:t>外国人患者受入れに関するトラブル相談</a:t>
            </a:r>
            <a:r>
              <a:rPr lang="ja-JP" altLang="en-US" sz="900" dirty="0">
                <a:latin typeface="Meiryo UI" panose="020B0604030504040204" pitchFamily="50" charset="-128"/>
                <a:ea typeface="Meiryo UI" panose="020B0604030504040204" pitchFamily="50" charset="-128"/>
              </a:rPr>
              <a:t>支援</a:t>
            </a:r>
            <a:endParaRPr kumimoji="1" lang="ja-JP" altLang="en-US" sz="900" dirty="0">
              <a:latin typeface="Meiryo UI" panose="020B0604030504040204" pitchFamily="50" charset="-128"/>
              <a:ea typeface="Meiryo UI" panose="020B0604030504040204" pitchFamily="50" charset="-128"/>
            </a:endParaRPr>
          </a:p>
        </p:txBody>
      </p:sp>
      <p:pic>
        <p:nvPicPr>
          <p:cNvPr id="51" name="Picture 2" descr="D:\YamabeY\Desktop\job_call_center.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87508" y="5874200"/>
            <a:ext cx="547100" cy="621704"/>
          </a:xfrm>
          <a:prstGeom prst="rect">
            <a:avLst/>
          </a:prstGeom>
          <a:noFill/>
          <a:extLst>
            <a:ext uri="{909E8E84-426E-40DD-AFC4-6F175D3DCCD1}">
              <a14:hiddenFill xmlns:a14="http://schemas.microsoft.com/office/drawing/2010/main">
                <a:solidFill>
                  <a:srgbClr val="FFFFFF"/>
                </a:solidFill>
              </a14:hiddenFill>
            </a:ext>
          </a:extLst>
        </p:spPr>
      </p:pic>
      <p:sp>
        <p:nvSpPr>
          <p:cNvPr id="52" name="右矢印 51"/>
          <p:cNvSpPr/>
          <p:nvPr/>
        </p:nvSpPr>
        <p:spPr>
          <a:xfrm>
            <a:off x="4207549" y="6018022"/>
            <a:ext cx="994397" cy="1498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4293316" y="5843268"/>
            <a:ext cx="648723" cy="275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rPr>
              <a:t>相談</a:t>
            </a:r>
            <a:endParaRPr kumimoji="1" lang="en-US" altLang="ja-JP" sz="900" dirty="0" smtClean="0">
              <a:solidFill>
                <a:schemeClr val="tx1"/>
              </a:solidFill>
              <a:latin typeface="Meiryo UI" panose="020B0604030504040204" pitchFamily="50" charset="-128"/>
              <a:ea typeface="Meiryo UI" panose="020B0604030504040204" pitchFamily="50" charset="-128"/>
            </a:endParaRPr>
          </a:p>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60" name="正方形/長方形 59"/>
          <p:cNvSpPr/>
          <p:nvPr/>
        </p:nvSpPr>
        <p:spPr>
          <a:xfrm>
            <a:off x="4081796" y="6369605"/>
            <a:ext cx="1293294" cy="3896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トラブル対応</a:t>
            </a:r>
            <a:r>
              <a:rPr lang="ja-JP" altLang="en-US" sz="900" dirty="0" smtClean="0">
                <a:solidFill>
                  <a:schemeClr val="tx1"/>
                </a:solidFill>
                <a:latin typeface="Meiryo UI" panose="020B0604030504040204" pitchFamily="50" charset="-128"/>
                <a:ea typeface="Meiryo UI" panose="020B0604030504040204" pitchFamily="50" charset="-128"/>
              </a:rPr>
              <a:t>の</a:t>
            </a:r>
            <a:r>
              <a:rPr kumimoji="1" lang="ja-JP" altLang="en-US" sz="900" dirty="0" smtClean="0">
                <a:solidFill>
                  <a:schemeClr val="tx1"/>
                </a:solidFill>
                <a:latin typeface="Meiryo UI" panose="020B0604030504040204" pitchFamily="50" charset="-128"/>
                <a:ea typeface="Meiryo UI" panose="020B0604030504040204" pitchFamily="50" charset="-128"/>
              </a:rPr>
              <a:t>回答</a:t>
            </a:r>
            <a:endParaRPr kumimoji="1" lang="en-US" altLang="ja-JP" sz="900" dirty="0" smtClean="0">
              <a:solidFill>
                <a:schemeClr val="tx1"/>
              </a:solidFill>
              <a:latin typeface="Meiryo UI" panose="020B0604030504040204" pitchFamily="50" charset="-128"/>
              <a:ea typeface="Meiryo UI" panose="020B0604030504040204" pitchFamily="50" charset="-128"/>
            </a:endParaRPr>
          </a:p>
        </p:txBody>
      </p:sp>
      <p:sp>
        <p:nvSpPr>
          <p:cNvPr id="53" name="右矢印 52"/>
          <p:cNvSpPr/>
          <p:nvPr/>
        </p:nvSpPr>
        <p:spPr>
          <a:xfrm rot="10800000">
            <a:off x="4160082" y="6271050"/>
            <a:ext cx="994396" cy="1463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p:cNvSpPr/>
          <p:nvPr/>
        </p:nvSpPr>
        <p:spPr>
          <a:xfrm>
            <a:off x="3163538" y="5147295"/>
            <a:ext cx="2933428" cy="36817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900" b="1" dirty="0" smtClean="0">
                <a:latin typeface="Meiryo UI" panose="020B0604030504040204" pitchFamily="50" charset="-128"/>
                <a:ea typeface="Meiryo UI" panose="020B0604030504040204" pitchFamily="50" charset="-128"/>
              </a:rPr>
              <a:t>②外国人患者受入れワンストップ相談窓口設置・運営事業</a:t>
            </a:r>
            <a:endParaRPr kumimoji="1" lang="en-US" altLang="ja-JP" sz="900" b="1" dirty="0" smtClean="0">
              <a:latin typeface="Meiryo UI" panose="020B0604030504040204" pitchFamily="50" charset="-128"/>
              <a:ea typeface="Meiryo UI" panose="020B0604030504040204" pitchFamily="50" charset="-128"/>
            </a:endParaRPr>
          </a:p>
          <a:p>
            <a:pPr algn="ctr"/>
            <a:r>
              <a:rPr kumimoji="1" lang="ja-JP" altLang="en-US" sz="900" u="sng" dirty="0" smtClean="0">
                <a:latin typeface="Meiryo UI" panose="020B0604030504040204" pitchFamily="50" charset="-128"/>
                <a:ea typeface="Meiryo UI" panose="020B0604030504040204" pitchFamily="50" charset="-128"/>
              </a:rPr>
              <a:t>予算：</a:t>
            </a:r>
            <a:r>
              <a:rPr kumimoji="1" lang="en-US" altLang="ja-JP" sz="900" u="sng" dirty="0" smtClean="0">
                <a:latin typeface="Meiryo UI" panose="020B0604030504040204" pitchFamily="50" charset="-128"/>
                <a:ea typeface="Meiryo UI" panose="020B0604030504040204" pitchFamily="50" charset="-128"/>
              </a:rPr>
              <a:t>6</a:t>
            </a:r>
            <a:r>
              <a:rPr lang="en-US" altLang="ja-JP" sz="900" u="sng" dirty="0" smtClean="0">
                <a:latin typeface="Meiryo UI" panose="020B0604030504040204" pitchFamily="50" charset="-128"/>
                <a:ea typeface="Meiryo UI" panose="020B0604030504040204" pitchFamily="50" charset="-128"/>
              </a:rPr>
              <a:t>,000</a:t>
            </a:r>
            <a:r>
              <a:rPr kumimoji="1" lang="ja-JP" altLang="en-US" sz="900" u="sng" dirty="0" smtClean="0">
                <a:latin typeface="Meiryo UI" panose="020B0604030504040204" pitchFamily="50" charset="-128"/>
                <a:ea typeface="Meiryo UI" panose="020B0604030504040204" pitchFamily="50" charset="-128"/>
              </a:rPr>
              <a:t>千円</a:t>
            </a:r>
            <a:endParaRPr kumimoji="1" lang="en-US" altLang="ja-JP" sz="900" u="sng" dirty="0" smtClean="0">
              <a:latin typeface="Meiryo UI" panose="020B0604030504040204" pitchFamily="50" charset="-128"/>
              <a:ea typeface="Meiryo UI" panose="020B0604030504040204" pitchFamily="50" charset="-128"/>
            </a:endParaRPr>
          </a:p>
        </p:txBody>
      </p:sp>
      <p:sp>
        <p:nvSpPr>
          <p:cNvPr id="81" name="正方形/長方形 80"/>
          <p:cNvSpPr/>
          <p:nvPr/>
        </p:nvSpPr>
        <p:spPr>
          <a:xfrm>
            <a:off x="153215" y="5569475"/>
            <a:ext cx="2912421" cy="117765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ja-JP" altLang="en-US" sz="900" dirty="0" smtClean="0">
                <a:latin typeface="Meiryo UI" panose="020B0604030504040204" pitchFamily="50" charset="-128"/>
                <a:ea typeface="Meiryo UI" panose="020B0604030504040204" pitchFamily="50" charset="-128"/>
              </a:rPr>
              <a:t>言語・コミュニケーショントラブル（通訳）を支援</a:t>
            </a:r>
            <a:endParaRPr kumimoji="1" lang="ja-JP" altLang="en-US" sz="900" dirty="0">
              <a:latin typeface="Meiryo UI" panose="020B0604030504040204" pitchFamily="50" charset="-128"/>
              <a:ea typeface="Meiryo UI" panose="020B0604030504040204" pitchFamily="50" charset="-128"/>
            </a:endParaRPr>
          </a:p>
        </p:txBody>
      </p:sp>
      <p:sp>
        <p:nvSpPr>
          <p:cNvPr id="61" name="正方形/長方形 60"/>
          <p:cNvSpPr/>
          <p:nvPr/>
        </p:nvSpPr>
        <p:spPr>
          <a:xfrm>
            <a:off x="170391" y="5139649"/>
            <a:ext cx="2920179" cy="397045"/>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900" b="1" dirty="0" smtClean="0">
                <a:latin typeface="Meiryo UI" panose="020B0604030504040204" pitchFamily="50" charset="-128"/>
                <a:ea typeface="Meiryo UI" panose="020B0604030504040204" pitchFamily="50" charset="-128"/>
              </a:rPr>
              <a:t>①多言語遠隔医療通訳コールセンター設置・運営事業</a:t>
            </a:r>
            <a:endParaRPr kumimoji="1" lang="en-US" altLang="ja-JP" sz="900" b="1" dirty="0" smtClean="0">
              <a:latin typeface="Meiryo UI" panose="020B0604030504040204" pitchFamily="50" charset="-128"/>
              <a:ea typeface="Meiryo UI" panose="020B0604030504040204" pitchFamily="50" charset="-128"/>
            </a:endParaRPr>
          </a:p>
          <a:p>
            <a:pPr algn="ctr"/>
            <a:r>
              <a:rPr lang="ja-JP" altLang="en-US" sz="900" u="sng" dirty="0" smtClean="0">
                <a:latin typeface="Meiryo UI" panose="020B0604030504040204" pitchFamily="50" charset="-128"/>
                <a:ea typeface="Meiryo UI" panose="020B0604030504040204" pitchFamily="50" charset="-128"/>
              </a:rPr>
              <a:t>予算：</a:t>
            </a:r>
            <a:r>
              <a:rPr kumimoji="1" lang="en-US" altLang="ja-JP" sz="900" u="sng" dirty="0" smtClean="0">
                <a:latin typeface="Meiryo UI" panose="020B0604030504040204" pitchFamily="50" charset="-128"/>
                <a:ea typeface="Meiryo UI" panose="020B0604030504040204" pitchFamily="50" charset="-128"/>
              </a:rPr>
              <a:t>8,758</a:t>
            </a:r>
            <a:r>
              <a:rPr kumimoji="1" lang="ja-JP" altLang="en-US" sz="900" u="sng" dirty="0" smtClean="0">
                <a:latin typeface="Meiryo UI" panose="020B0604030504040204" pitchFamily="50" charset="-128"/>
                <a:ea typeface="Meiryo UI" panose="020B0604030504040204" pitchFamily="50" charset="-128"/>
              </a:rPr>
              <a:t>千円</a:t>
            </a:r>
            <a:endParaRPr kumimoji="1" lang="ja-JP" altLang="en-US" sz="900" u="sng" dirty="0">
              <a:latin typeface="Meiryo UI" panose="020B0604030504040204" pitchFamily="50" charset="-128"/>
              <a:ea typeface="Meiryo UI" panose="020B0604030504040204" pitchFamily="50" charset="-128"/>
            </a:endParaRPr>
          </a:p>
        </p:txBody>
      </p:sp>
      <p:sp>
        <p:nvSpPr>
          <p:cNvPr id="82" name="正方形/長方形 81"/>
          <p:cNvSpPr/>
          <p:nvPr/>
        </p:nvSpPr>
        <p:spPr>
          <a:xfrm>
            <a:off x="115956" y="3440632"/>
            <a:ext cx="3011256" cy="57447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900" dirty="0" smtClean="0">
                <a:latin typeface="Meiryo UI" panose="020B0604030504040204" pitchFamily="50" charset="-128"/>
                <a:ea typeface="Meiryo UI" panose="020B0604030504040204" pitchFamily="50" charset="-128"/>
              </a:rPr>
              <a:t>①</a:t>
            </a:r>
            <a:r>
              <a:rPr lang="en-US" altLang="ja-JP" sz="900" dirty="0" smtClean="0">
                <a:latin typeface="Meiryo UI" panose="020B0604030504040204" pitchFamily="50" charset="-128"/>
                <a:ea typeface="Meiryo UI" panose="020B0604030504040204" pitchFamily="50" charset="-128"/>
              </a:rPr>
              <a:t>‐</a:t>
            </a:r>
            <a:r>
              <a:rPr lang="ja-JP" altLang="en-US" sz="900" dirty="0" smtClean="0">
                <a:latin typeface="Meiryo UI" panose="020B0604030504040204" pitchFamily="50" charset="-128"/>
                <a:ea typeface="Meiryo UI" panose="020B0604030504040204" pitchFamily="50" charset="-128"/>
              </a:rPr>
              <a:t>１地域</a:t>
            </a:r>
            <a:r>
              <a:rPr lang="ja-JP" altLang="en-US" sz="900" dirty="0">
                <a:latin typeface="Meiryo UI" panose="020B0604030504040204" pitchFamily="50" charset="-128"/>
                <a:ea typeface="Meiryo UI" panose="020B0604030504040204" pitchFamily="50" charset="-128"/>
              </a:rPr>
              <a:t>における外国人医療対策協議会設置・運営</a:t>
            </a:r>
            <a:r>
              <a:rPr lang="ja-JP" altLang="en-US" sz="900" dirty="0" smtClean="0">
                <a:latin typeface="Meiryo UI" panose="020B0604030504040204" pitchFamily="50" charset="-128"/>
                <a:ea typeface="Meiryo UI" panose="020B0604030504040204" pitchFamily="50" charset="-128"/>
              </a:rPr>
              <a:t>事業</a:t>
            </a:r>
            <a:endParaRPr lang="en-US" altLang="ja-JP" sz="900" dirty="0" smtClean="0">
              <a:latin typeface="Meiryo UI" panose="020B0604030504040204" pitchFamily="50" charset="-128"/>
              <a:ea typeface="Meiryo UI" panose="020B0604030504040204" pitchFamily="50" charset="-128"/>
            </a:endParaRPr>
          </a:p>
          <a:p>
            <a:r>
              <a:rPr lang="ja-JP" altLang="en-US" sz="900" dirty="0" smtClean="0">
                <a:latin typeface="Meiryo UI" panose="020B0604030504040204" pitchFamily="50" charset="-128"/>
                <a:ea typeface="Meiryo UI" panose="020B0604030504040204" pitchFamily="50" charset="-128"/>
              </a:rPr>
              <a:t>　・分野横断的な会議体の運営・開催により外国人患者受入</a:t>
            </a:r>
            <a:endParaRPr lang="en-US" altLang="ja-JP" sz="900" dirty="0" smtClean="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rPr>
              <a:t>　</a:t>
            </a:r>
            <a:r>
              <a:rPr lang="ja-JP" altLang="en-US" sz="900" dirty="0" err="1" smtClean="0">
                <a:latin typeface="Meiryo UI" panose="020B0604030504040204" pitchFamily="50" charset="-128"/>
                <a:ea typeface="Meiryo UI" panose="020B0604030504040204" pitchFamily="50" charset="-128"/>
              </a:rPr>
              <a:t>れに</a:t>
            </a:r>
            <a:r>
              <a:rPr lang="ja-JP" altLang="en-US" sz="900" dirty="0" smtClean="0">
                <a:latin typeface="Meiryo UI" panose="020B0604030504040204" pitchFamily="50" charset="-128"/>
                <a:ea typeface="Meiryo UI" panose="020B0604030504040204" pitchFamily="50" charset="-128"/>
              </a:rPr>
              <a:t>向けた連携体制を構築</a:t>
            </a:r>
            <a:endParaRPr lang="en-US" altLang="ja-JP" sz="900" dirty="0">
              <a:latin typeface="Meiryo UI" panose="020B0604030504040204" pitchFamily="50" charset="-128"/>
              <a:ea typeface="Meiryo UI" panose="020B0604030504040204" pitchFamily="50" charset="-128"/>
            </a:endParaRPr>
          </a:p>
        </p:txBody>
      </p:sp>
      <p:sp>
        <p:nvSpPr>
          <p:cNvPr id="29" name="正方形/長方形 28"/>
          <p:cNvSpPr/>
          <p:nvPr/>
        </p:nvSpPr>
        <p:spPr>
          <a:xfrm>
            <a:off x="103125" y="3036922"/>
            <a:ext cx="3011901" cy="39912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900" b="1" dirty="0" smtClean="0">
                <a:latin typeface="Meiryo UI" panose="020B0604030504040204" pitchFamily="50" charset="-128"/>
                <a:ea typeface="Meiryo UI" panose="020B0604030504040204" pitchFamily="50" charset="-128"/>
              </a:rPr>
              <a:t>地域における外国人医療対策協議会設置等事業</a:t>
            </a:r>
            <a:endParaRPr lang="en-US" altLang="ja-JP" sz="900" b="1" dirty="0" smtClean="0">
              <a:latin typeface="Meiryo UI" panose="020B0604030504040204" pitchFamily="50" charset="-128"/>
              <a:ea typeface="Meiryo UI" panose="020B0604030504040204" pitchFamily="50" charset="-128"/>
            </a:endParaRPr>
          </a:p>
          <a:p>
            <a:pPr algn="ctr"/>
            <a:r>
              <a:rPr lang="ja-JP" altLang="en-US" sz="900" u="sng" dirty="0" smtClean="0">
                <a:latin typeface="Meiryo UI" panose="020B0604030504040204" pitchFamily="50" charset="-128"/>
                <a:ea typeface="Meiryo UI" panose="020B0604030504040204" pitchFamily="50" charset="-128"/>
              </a:rPr>
              <a:t>予算</a:t>
            </a:r>
            <a:r>
              <a:rPr kumimoji="1" lang="ja-JP" altLang="en-US" sz="900" u="sng" dirty="0" smtClean="0">
                <a:latin typeface="Meiryo UI" panose="020B0604030504040204" pitchFamily="50" charset="-128"/>
                <a:ea typeface="Meiryo UI" panose="020B0604030504040204" pitchFamily="50" charset="-128"/>
              </a:rPr>
              <a:t>：</a:t>
            </a:r>
            <a:r>
              <a:rPr kumimoji="1" lang="en-US" altLang="ja-JP" sz="900" u="sng" dirty="0" smtClean="0">
                <a:latin typeface="Meiryo UI" panose="020B0604030504040204" pitchFamily="50" charset="-128"/>
                <a:ea typeface="Meiryo UI" panose="020B0604030504040204" pitchFamily="50" charset="-128"/>
              </a:rPr>
              <a:t>370</a:t>
            </a:r>
            <a:r>
              <a:rPr kumimoji="1" lang="ja-JP" altLang="en-US" sz="900" u="sng" dirty="0" smtClean="0">
                <a:latin typeface="Meiryo UI" panose="020B0604030504040204" pitchFamily="50" charset="-128"/>
                <a:ea typeface="Meiryo UI" panose="020B0604030504040204" pitchFamily="50" charset="-128"/>
              </a:rPr>
              <a:t>千円</a:t>
            </a:r>
          </a:p>
        </p:txBody>
      </p:sp>
      <p:sp>
        <p:nvSpPr>
          <p:cNvPr id="83" name="正方形/長方形 82"/>
          <p:cNvSpPr/>
          <p:nvPr/>
        </p:nvSpPr>
        <p:spPr>
          <a:xfrm>
            <a:off x="3260641" y="3380093"/>
            <a:ext cx="2729320" cy="63461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900" dirty="0" smtClean="0">
                <a:latin typeface="Meiryo UI" panose="020B0604030504040204" pitchFamily="50" charset="-128"/>
                <a:ea typeface="Meiryo UI" panose="020B0604030504040204" pitchFamily="50" charset="-128"/>
              </a:rPr>
              <a:t>　府内の外国人患者受入れ可能な医療機関に関する情報を調査しとりまとめ、厚労省が作成</a:t>
            </a:r>
            <a:r>
              <a:rPr lang="ja-JP" altLang="en-US" sz="900" dirty="0">
                <a:latin typeface="Meiryo UI" panose="020B0604030504040204" pitchFamily="50" charset="-128"/>
                <a:ea typeface="Meiryo UI" panose="020B0604030504040204" pitchFamily="50" charset="-128"/>
              </a:rPr>
              <a:t>する「外国人患者を受け入れる医療機関の情報をとりまとめた</a:t>
            </a:r>
            <a:r>
              <a:rPr lang="ja-JP" altLang="en-US" sz="900" dirty="0" smtClean="0">
                <a:latin typeface="Meiryo UI" panose="020B0604030504040204" pitchFamily="50" charset="-128"/>
                <a:ea typeface="Meiryo UI" panose="020B0604030504040204" pitchFamily="50" charset="-128"/>
              </a:rPr>
              <a:t>リスト」に掲載</a:t>
            </a:r>
            <a:endParaRPr lang="ja-JP" altLang="en-US" sz="900" dirty="0">
              <a:latin typeface="Meiryo UI" panose="020B0604030504040204" pitchFamily="50" charset="-128"/>
              <a:ea typeface="Meiryo UI" panose="020B0604030504040204" pitchFamily="50" charset="-128"/>
            </a:endParaRPr>
          </a:p>
        </p:txBody>
      </p:sp>
      <p:sp>
        <p:nvSpPr>
          <p:cNvPr id="78" name="正方形/長方形 77"/>
          <p:cNvSpPr/>
          <p:nvPr/>
        </p:nvSpPr>
        <p:spPr>
          <a:xfrm>
            <a:off x="3260642" y="3035078"/>
            <a:ext cx="2716122" cy="33933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900" b="1" dirty="0" smtClean="0">
                <a:latin typeface="Meiryo UI" panose="020B0604030504040204" pitchFamily="50" charset="-128"/>
                <a:ea typeface="Meiryo UI" panose="020B0604030504040204" pitchFamily="50" charset="-128"/>
              </a:rPr>
              <a:t>外国人患者受入れ体制実態調査事業</a:t>
            </a:r>
            <a:endParaRPr lang="en-US" altLang="ja-JP" sz="900" b="1" dirty="0" smtClean="0">
              <a:latin typeface="Meiryo UI" panose="020B0604030504040204" pitchFamily="50" charset="-128"/>
              <a:ea typeface="Meiryo UI" panose="020B0604030504040204" pitchFamily="50" charset="-128"/>
            </a:endParaRPr>
          </a:p>
          <a:p>
            <a:pPr algn="ctr"/>
            <a:r>
              <a:rPr lang="ja-JP" altLang="en-US" sz="900" u="sng" dirty="0" smtClean="0">
                <a:latin typeface="Meiryo UI" panose="020B0604030504040204" pitchFamily="50" charset="-128"/>
                <a:ea typeface="Meiryo UI" panose="020B0604030504040204" pitchFamily="50" charset="-128"/>
              </a:rPr>
              <a:t>予算</a:t>
            </a:r>
            <a:r>
              <a:rPr kumimoji="1" lang="ja-JP" altLang="en-US" sz="900" u="sng" dirty="0" smtClean="0">
                <a:latin typeface="Meiryo UI" panose="020B0604030504040204" pitchFamily="50" charset="-128"/>
                <a:ea typeface="Meiryo UI" panose="020B0604030504040204" pitchFamily="50" charset="-128"/>
              </a:rPr>
              <a:t>：</a:t>
            </a:r>
            <a:r>
              <a:rPr kumimoji="1" lang="en-US" altLang="ja-JP" sz="900" u="sng" dirty="0" smtClean="0">
                <a:latin typeface="Meiryo UI" panose="020B0604030504040204" pitchFamily="50" charset="-128"/>
                <a:ea typeface="Meiryo UI" panose="020B0604030504040204" pitchFamily="50" charset="-128"/>
              </a:rPr>
              <a:t>902</a:t>
            </a:r>
            <a:r>
              <a:rPr kumimoji="1" lang="ja-JP" altLang="en-US" sz="900" u="sng" dirty="0" smtClean="0">
                <a:latin typeface="Meiryo UI" panose="020B0604030504040204" pitchFamily="50" charset="-128"/>
                <a:ea typeface="Meiryo UI" panose="020B0604030504040204" pitchFamily="50" charset="-128"/>
              </a:rPr>
              <a:t>千円</a:t>
            </a:r>
            <a:endParaRPr kumimoji="1" lang="ja-JP" altLang="en-US" sz="900" u="sng" dirty="0">
              <a:latin typeface="Meiryo UI" panose="020B0604030504040204" pitchFamily="50" charset="-128"/>
              <a:ea typeface="Meiryo UI" panose="020B0604030504040204" pitchFamily="50" charset="-128"/>
            </a:endParaRPr>
          </a:p>
        </p:txBody>
      </p:sp>
      <p:pic>
        <p:nvPicPr>
          <p:cNvPr id="84" name="図 83" descr="オペレーターの表情イラスト「笑顔」">
            <a:extLst>
              <a:ext uri="{FF2B5EF4-FFF2-40B4-BE49-F238E27FC236}">
                <a16:creationId xmlns:a16="http://schemas.microsoft.com/office/drawing/2014/main" id="{3559AF64-23D7-468E-8D09-62765725C65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59796" y="5815330"/>
            <a:ext cx="496324" cy="669904"/>
          </a:xfrm>
          <a:prstGeom prst="rect">
            <a:avLst/>
          </a:prstGeom>
          <a:noFill/>
          <a:ln>
            <a:noFill/>
          </a:ln>
        </p:spPr>
      </p:pic>
      <p:pic>
        <p:nvPicPr>
          <p:cNvPr id="85" name="Picture 2" descr="フリーイラスト 病院受付 に対する画像結果">
            <a:extLst>
              <a:ext uri="{FF2B5EF4-FFF2-40B4-BE49-F238E27FC236}">
                <a16:creationId xmlns:a16="http://schemas.microsoft.com/office/drawing/2014/main" id="{FDEC273D-21A0-4FCB-AAB7-DC84F090AA9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3507" y="6265603"/>
            <a:ext cx="576195" cy="396268"/>
          </a:xfrm>
          <a:prstGeom prst="rect">
            <a:avLst/>
          </a:prstGeom>
          <a:noFill/>
          <a:extLst>
            <a:ext uri="{909E8E84-426E-40DD-AFC4-6F175D3DCCD1}">
              <a14:hiddenFill xmlns:a14="http://schemas.microsoft.com/office/drawing/2010/main">
                <a:solidFill>
                  <a:srgbClr val="FFFFFF"/>
                </a:solidFill>
              </a14:hiddenFill>
            </a:ext>
          </a:extLst>
        </p:spPr>
      </p:pic>
      <p:pic>
        <p:nvPicPr>
          <p:cNvPr id="87" name="図 8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0275" y="5818406"/>
            <a:ext cx="424580" cy="421668"/>
          </a:xfrm>
          <a:prstGeom prst="rect">
            <a:avLst/>
          </a:prstGeom>
        </p:spPr>
      </p:pic>
      <p:pic>
        <p:nvPicPr>
          <p:cNvPr id="88" name="図 8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0734" y="5937448"/>
            <a:ext cx="347999" cy="310966"/>
          </a:xfrm>
          <a:prstGeom prst="rect">
            <a:avLst/>
          </a:prstGeom>
        </p:spPr>
      </p:pic>
      <p:pic>
        <p:nvPicPr>
          <p:cNvPr id="96" name="図 9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7491" y="6240074"/>
            <a:ext cx="445727" cy="407283"/>
          </a:xfrm>
          <a:prstGeom prst="rect">
            <a:avLst/>
          </a:prstGeom>
        </p:spPr>
      </p:pic>
      <p:pic>
        <p:nvPicPr>
          <p:cNvPr id="98" name="図 97">
            <a:extLst>
              <a:ext uri="{FF2B5EF4-FFF2-40B4-BE49-F238E27FC236}">
                <a16:creationId xmlns:a16="http://schemas.microsoft.com/office/drawing/2014/main" id="{9618C532-9719-4A86-A003-E72F4E47D50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73366" y="6058542"/>
            <a:ext cx="243814" cy="304768"/>
          </a:xfrm>
          <a:prstGeom prst="rect">
            <a:avLst/>
          </a:prstGeom>
        </p:spPr>
      </p:pic>
      <p:pic>
        <p:nvPicPr>
          <p:cNvPr id="100" name="図 99">
            <a:extLst>
              <a:ext uri="{FF2B5EF4-FFF2-40B4-BE49-F238E27FC236}">
                <a16:creationId xmlns:a16="http://schemas.microsoft.com/office/drawing/2014/main" id="{8A1B45B0-C43D-40F9-8774-6C2EC9DE088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473091" y="6140785"/>
            <a:ext cx="266225" cy="295510"/>
          </a:xfrm>
          <a:prstGeom prst="rect">
            <a:avLst/>
          </a:prstGeom>
        </p:spPr>
      </p:pic>
      <p:sp>
        <p:nvSpPr>
          <p:cNvPr id="101" name="上カーブ矢印 100"/>
          <p:cNvSpPr/>
          <p:nvPr/>
        </p:nvSpPr>
        <p:spPr>
          <a:xfrm flipV="1">
            <a:off x="1275302" y="5972692"/>
            <a:ext cx="1050088" cy="17598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2" name="上カーブ矢印 101"/>
          <p:cNvSpPr/>
          <p:nvPr/>
        </p:nvSpPr>
        <p:spPr>
          <a:xfrm rot="10800000" flipV="1">
            <a:off x="1321634" y="6497451"/>
            <a:ext cx="976987" cy="16442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3" name="正方形/長方形 102"/>
          <p:cNvSpPr/>
          <p:nvPr/>
        </p:nvSpPr>
        <p:spPr>
          <a:xfrm>
            <a:off x="1525555" y="5714233"/>
            <a:ext cx="648723" cy="275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rPr>
              <a:t>依頼</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105" name="正方形/長方形 104"/>
          <p:cNvSpPr/>
          <p:nvPr/>
        </p:nvSpPr>
        <p:spPr>
          <a:xfrm>
            <a:off x="2064065" y="6490172"/>
            <a:ext cx="565279" cy="2873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rPr>
              <a:t>通訳</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65" name="ホームベース 64"/>
          <p:cNvSpPr/>
          <p:nvPr/>
        </p:nvSpPr>
        <p:spPr>
          <a:xfrm>
            <a:off x="89842" y="2429077"/>
            <a:ext cx="8918079" cy="246091"/>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latin typeface="HGP創英角ｺﾞｼｯｸUB" panose="020B0900000000000000" pitchFamily="50" charset="-128"/>
                <a:ea typeface="HGP創英角ｺﾞｼｯｸUB" panose="020B0900000000000000" pitchFamily="50" charset="-128"/>
              </a:rPr>
              <a:t>具体的な対策事業</a:t>
            </a:r>
            <a:endParaRPr kumimoji="1" lang="ja-JP" altLang="en-US"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13" name="正方形/長方形 112"/>
          <p:cNvSpPr/>
          <p:nvPr/>
        </p:nvSpPr>
        <p:spPr>
          <a:xfrm>
            <a:off x="6131725" y="3454606"/>
            <a:ext cx="2849578" cy="129865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900" dirty="0" smtClean="0">
              <a:latin typeface="Meiryo UI" panose="020B0604030504040204" pitchFamily="50" charset="-128"/>
              <a:ea typeface="Meiryo UI" panose="020B0604030504040204" pitchFamily="50" charset="-128"/>
            </a:endParaRPr>
          </a:p>
          <a:p>
            <a:r>
              <a:rPr lang="ja-JP" altLang="en-US" sz="900" dirty="0" smtClean="0">
                <a:latin typeface="Meiryo UI" panose="020B0604030504040204" pitchFamily="50" charset="-128"/>
                <a:ea typeface="Meiryo UI" panose="020B0604030504040204" pitchFamily="50" charset="-128"/>
              </a:rPr>
              <a:t>　外国人が不慮</a:t>
            </a:r>
            <a:r>
              <a:rPr lang="ja-JP" altLang="en-US" sz="900" dirty="0">
                <a:latin typeface="Meiryo UI" panose="020B0604030504040204" pitchFamily="50" charset="-128"/>
                <a:ea typeface="Meiryo UI" panose="020B0604030504040204" pitchFamily="50" charset="-128"/>
              </a:rPr>
              <a:t>の怪我や病気の際に、府内医療機関に円滑に受診できるようにする</a:t>
            </a:r>
            <a:r>
              <a:rPr lang="ja-JP" altLang="en-US" sz="900" dirty="0" smtClean="0">
                <a:latin typeface="Meiryo UI" panose="020B0604030504040204" pitchFamily="50" charset="-128"/>
                <a:ea typeface="Meiryo UI" panose="020B0604030504040204" pitchFamily="50" charset="-128"/>
              </a:rPr>
              <a:t>ため、</a:t>
            </a:r>
            <a:r>
              <a:rPr lang="ja-JP" altLang="en-US" sz="900" dirty="0">
                <a:latin typeface="Meiryo UI" panose="020B0604030504040204" pitchFamily="50" charset="-128"/>
                <a:ea typeface="Meiryo UI" panose="020B0604030504040204" pitchFamily="50" charset="-128"/>
              </a:rPr>
              <a:t>府内の医療情報等の発信が</a:t>
            </a:r>
            <a:r>
              <a:rPr lang="ja-JP" altLang="en-US" sz="900" dirty="0" smtClean="0">
                <a:latin typeface="Meiryo UI" panose="020B0604030504040204" pitchFamily="50" charset="-128"/>
                <a:ea typeface="Meiryo UI" panose="020B0604030504040204" pitchFamily="50" charset="-128"/>
              </a:rPr>
              <a:t>重要。</a:t>
            </a:r>
            <a:r>
              <a:rPr lang="ja-JP" altLang="en-US" sz="900" dirty="0">
                <a:latin typeface="Meiryo UI" panose="020B0604030504040204" pitchFamily="50" charset="-128"/>
                <a:ea typeface="Meiryo UI" panose="020B0604030504040204" pitchFamily="50" charset="-128"/>
              </a:rPr>
              <a:t>また、医療</a:t>
            </a:r>
            <a:r>
              <a:rPr lang="ja-JP" altLang="en-US" sz="900" dirty="0" smtClean="0">
                <a:latin typeface="Meiryo UI" panose="020B0604030504040204" pitchFamily="50" charset="-128"/>
                <a:ea typeface="Meiryo UI" panose="020B0604030504040204" pitchFamily="50" charset="-128"/>
              </a:rPr>
              <a:t>機関等に</a:t>
            </a:r>
            <a:r>
              <a:rPr lang="ja-JP" altLang="en-US" sz="900" dirty="0">
                <a:latin typeface="Meiryo UI" panose="020B0604030504040204" pitchFamily="50" charset="-128"/>
                <a:ea typeface="Meiryo UI" panose="020B0604030504040204" pitchFamily="50" charset="-128"/>
              </a:rPr>
              <a:t>対し、外国人患者受入れに役立つ情報の発信をすることにより、医療機関の外国人患者</a:t>
            </a:r>
            <a:r>
              <a:rPr lang="ja-JP" altLang="en-US" sz="900" dirty="0" smtClean="0">
                <a:latin typeface="Meiryo UI" panose="020B0604030504040204" pitchFamily="50" charset="-128"/>
                <a:ea typeface="Meiryo UI" panose="020B0604030504040204" pitchFamily="50" charset="-128"/>
              </a:rPr>
              <a:t>受入れ支援を行う必要がある。そのため、外国人向け医療情報サイト及び医療機関・薬局向け外国人患者受入れ支援サイトの充実を図る。</a:t>
            </a:r>
            <a:endParaRPr lang="en-US" altLang="ja-JP" sz="900" dirty="0" smtClean="0">
              <a:latin typeface="Meiryo UI" panose="020B0604030504040204" pitchFamily="50" charset="-128"/>
              <a:ea typeface="Meiryo UI" panose="020B0604030504040204" pitchFamily="50" charset="-128"/>
            </a:endParaRPr>
          </a:p>
        </p:txBody>
      </p:sp>
      <p:sp>
        <p:nvSpPr>
          <p:cNvPr id="127" name="サブタイトル 2"/>
          <p:cNvSpPr txBox="1">
            <a:spLocks/>
          </p:cNvSpPr>
          <p:nvPr/>
        </p:nvSpPr>
        <p:spPr>
          <a:xfrm>
            <a:off x="4690307" y="716132"/>
            <a:ext cx="3304501" cy="473139"/>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900" b="1" dirty="0" smtClean="0">
                <a:solidFill>
                  <a:schemeClr val="tx1"/>
                </a:solidFill>
                <a:latin typeface="Meiryo UI" panose="020B0604030504040204" pitchFamily="50" charset="-128"/>
                <a:ea typeface="Meiryo UI" panose="020B0604030504040204" pitchFamily="50" charset="-128"/>
              </a:rPr>
              <a:t>１</a:t>
            </a:r>
            <a:r>
              <a:rPr lang="en-US" altLang="ja-JP" sz="900" b="1" dirty="0" smtClean="0">
                <a:solidFill>
                  <a:schemeClr val="tx1"/>
                </a:solidFill>
                <a:latin typeface="Meiryo UI" panose="020B0604030504040204" pitchFamily="50" charset="-128"/>
                <a:ea typeface="Meiryo UI" panose="020B0604030504040204" pitchFamily="50" charset="-128"/>
              </a:rPr>
              <a:t>.</a:t>
            </a:r>
            <a:r>
              <a:rPr lang="ja-JP" altLang="ja-JP" sz="900" b="1" dirty="0" smtClean="0">
                <a:solidFill>
                  <a:schemeClr val="tx1"/>
                </a:solidFill>
                <a:latin typeface="Meiryo UI" panose="020B0604030504040204" pitchFamily="50" charset="-128"/>
                <a:ea typeface="Meiryo UI" panose="020B0604030504040204" pitchFamily="50" charset="-128"/>
              </a:rPr>
              <a:t>府</a:t>
            </a:r>
            <a:r>
              <a:rPr lang="ja-JP" altLang="ja-JP" sz="900" b="1" dirty="0">
                <a:solidFill>
                  <a:schemeClr val="tx1"/>
                </a:solidFill>
                <a:latin typeface="Meiryo UI" panose="020B0604030504040204" pitchFamily="50" charset="-128"/>
                <a:ea typeface="Meiryo UI" panose="020B0604030504040204" pitchFamily="50" charset="-128"/>
              </a:rPr>
              <a:t>全体での受入れ体制の</a:t>
            </a:r>
            <a:r>
              <a:rPr lang="ja-JP" altLang="ja-JP" sz="900" b="1" dirty="0" smtClean="0">
                <a:solidFill>
                  <a:schemeClr val="tx1"/>
                </a:solidFill>
                <a:latin typeface="Meiryo UI" panose="020B0604030504040204" pitchFamily="50" charset="-128"/>
                <a:ea typeface="Meiryo UI" panose="020B0604030504040204" pitchFamily="50" charset="-128"/>
              </a:rPr>
              <a:t>構築</a:t>
            </a:r>
            <a:endParaRPr lang="en-US" altLang="ja-JP" sz="900" b="1" dirty="0" smtClean="0">
              <a:solidFill>
                <a:schemeClr val="tx1"/>
              </a:solidFill>
              <a:latin typeface="Meiryo UI" panose="020B0604030504040204" pitchFamily="50" charset="-128"/>
              <a:ea typeface="Meiryo UI" panose="020B0604030504040204" pitchFamily="50" charset="-128"/>
            </a:endParaRPr>
          </a:p>
          <a:p>
            <a:pPr algn="l"/>
            <a:r>
              <a:rPr lang="ja-JP" altLang="en-US" sz="900" dirty="0" smtClean="0">
                <a:solidFill>
                  <a:schemeClr val="tx1"/>
                </a:solidFill>
                <a:latin typeface="Meiryo UI" panose="020B0604030504040204" pitchFamily="50" charset="-128"/>
                <a:ea typeface="Meiryo UI" panose="020B0604030504040204" pitchFamily="50" charset="-128"/>
              </a:rPr>
              <a:t>関係各部局</a:t>
            </a:r>
            <a:r>
              <a:rPr lang="ja-JP" altLang="en-US" sz="900" dirty="0">
                <a:solidFill>
                  <a:schemeClr val="tx1"/>
                </a:solidFill>
                <a:latin typeface="Meiryo UI" panose="020B0604030504040204" pitchFamily="50" charset="-128"/>
                <a:ea typeface="Meiryo UI" panose="020B0604030504040204" pitchFamily="50" charset="-128"/>
              </a:rPr>
              <a:t>、</a:t>
            </a:r>
            <a:r>
              <a:rPr lang="ja-JP" altLang="en-US" sz="900" dirty="0" smtClean="0">
                <a:solidFill>
                  <a:schemeClr val="tx1"/>
                </a:solidFill>
                <a:latin typeface="Meiryo UI" panose="020B0604030504040204" pitchFamily="50" charset="-128"/>
                <a:ea typeface="Meiryo UI" panose="020B0604030504040204" pitchFamily="50" charset="-128"/>
              </a:rPr>
              <a:t>関係団体等と分野横断的な連携体制の構築及び拠点医療機関間の連携体制の構築</a:t>
            </a:r>
            <a:endParaRPr lang="en-US" altLang="ja-JP" sz="900" dirty="0" smtClean="0">
              <a:solidFill>
                <a:schemeClr val="tx1"/>
              </a:solidFill>
              <a:latin typeface="Meiryo UI" panose="020B0604030504040204" pitchFamily="50" charset="-128"/>
              <a:ea typeface="Meiryo UI" panose="020B0604030504040204" pitchFamily="50" charset="-128"/>
            </a:endParaRPr>
          </a:p>
        </p:txBody>
      </p:sp>
      <p:sp>
        <p:nvSpPr>
          <p:cNvPr id="128" name="サブタイトル 2"/>
          <p:cNvSpPr>
            <a:spLocks noGrp="1"/>
          </p:cNvSpPr>
          <p:nvPr>
            <p:ph type="subTitle" idx="1"/>
          </p:nvPr>
        </p:nvSpPr>
        <p:spPr>
          <a:xfrm>
            <a:off x="4667297" y="1616890"/>
            <a:ext cx="3352342" cy="356512"/>
          </a:xfrm>
        </p:spPr>
        <p:style>
          <a:lnRef idx="1">
            <a:schemeClr val="accent5"/>
          </a:lnRef>
          <a:fillRef idx="2">
            <a:schemeClr val="accent5"/>
          </a:fillRef>
          <a:effectRef idx="1">
            <a:schemeClr val="accent5"/>
          </a:effectRef>
          <a:fontRef idx="minor">
            <a:schemeClr val="dk1"/>
          </a:fontRef>
        </p:style>
        <p:txBody>
          <a:bodyPr>
            <a:noAutofit/>
          </a:bodyPr>
          <a:lstStyle/>
          <a:p>
            <a:pPr algn="l"/>
            <a:r>
              <a:rPr lang="ja-JP" altLang="en-US" sz="900" b="1" dirty="0" smtClean="0">
                <a:solidFill>
                  <a:schemeClr val="tx1"/>
                </a:solidFill>
                <a:latin typeface="Meiryo UI" panose="020B0604030504040204" pitchFamily="50" charset="-128"/>
                <a:ea typeface="Meiryo UI" panose="020B0604030504040204" pitchFamily="50" charset="-128"/>
              </a:rPr>
              <a:t>３</a:t>
            </a:r>
            <a:r>
              <a:rPr lang="en-US" altLang="ja-JP" sz="900" b="1" dirty="0" smtClean="0">
                <a:solidFill>
                  <a:schemeClr val="tx1"/>
                </a:solidFill>
                <a:latin typeface="Meiryo UI" panose="020B0604030504040204" pitchFamily="50" charset="-128"/>
                <a:ea typeface="Meiryo UI" panose="020B0604030504040204" pitchFamily="50" charset="-128"/>
              </a:rPr>
              <a:t>.</a:t>
            </a:r>
            <a:r>
              <a:rPr lang="ja-JP" altLang="en-US" sz="900" b="1" dirty="0" smtClean="0">
                <a:solidFill>
                  <a:schemeClr val="tx1"/>
                </a:solidFill>
                <a:latin typeface="Meiryo UI" panose="020B0604030504040204" pitchFamily="50" charset="-128"/>
                <a:ea typeface="Meiryo UI" panose="020B0604030504040204" pitchFamily="50" charset="-128"/>
              </a:rPr>
              <a:t>情報発信</a:t>
            </a:r>
          </a:p>
          <a:p>
            <a:pPr algn="l"/>
            <a:r>
              <a:rPr lang="ja-JP" altLang="en-US" sz="900" dirty="0" smtClean="0">
                <a:solidFill>
                  <a:schemeClr val="tx1"/>
                </a:solidFill>
                <a:latin typeface="Meiryo UI" panose="020B0604030504040204" pitchFamily="50" charset="-128"/>
                <a:ea typeface="Meiryo UI" panose="020B0604030504040204" pitchFamily="50" charset="-128"/>
              </a:rPr>
              <a:t>府内医療機関、外国人等に向け最新医療情報の発信</a:t>
            </a:r>
            <a:endParaRPr lang="en-US" altLang="ja-JP" sz="900" dirty="0" smtClean="0">
              <a:solidFill>
                <a:schemeClr val="tx1"/>
              </a:solidFill>
              <a:latin typeface="Meiryo UI" panose="020B0604030504040204" pitchFamily="50" charset="-128"/>
              <a:ea typeface="Meiryo UI" panose="020B0604030504040204" pitchFamily="50" charset="-128"/>
            </a:endParaRPr>
          </a:p>
        </p:txBody>
      </p:sp>
      <p:sp>
        <p:nvSpPr>
          <p:cNvPr id="129" name="サブタイトル 2"/>
          <p:cNvSpPr txBox="1">
            <a:spLocks/>
          </p:cNvSpPr>
          <p:nvPr/>
        </p:nvSpPr>
        <p:spPr>
          <a:xfrm>
            <a:off x="4690307" y="1999181"/>
            <a:ext cx="3355233" cy="385919"/>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900" b="1" dirty="0">
                <a:solidFill>
                  <a:schemeClr val="tx1"/>
                </a:solidFill>
                <a:latin typeface="Meiryo UI" panose="020B0604030504040204" pitchFamily="50" charset="-128"/>
                <a:ea typeface="Meiryo UI" panose="020B0604030504040204" pitchFamily="50" charset="-128"/>
              </a:rPr>
              <a:t>４</a:t>
            </a:r>
            <a:r>
              <a:rPr lang="en-US" altLang="ja-JP" sz="900" b="1" dirty="0" smtClean="0">
                <a:solidFill>
                  <a:schemeClr val="tx1"/>
                </a:solidFill>
                <a:latin typeface="Meiryo UI" panose="020B0604030504040204" pitchFamily="50" charset="-128"/>
                <a:ea typeface="Meiryo UI" panose="020B0604030504040204" pitchFamily="50" charset="-128"/>
              </a:rPr>
              <a:t>.</a:t>
            </a:r>
            <a:r>
              <a:rPr lang="ja-JP" altLang="ja-JP" sz="900" b="1" dirty="0" smtClean="0">
                <a:solidFill>
                  <a:schemeClr val="tx1"/>
                </a:solidFill>
                <a:latin typeface="Meiryo UI" panose="020B0604030504040204" pitchFamily="50" charset="-128"/>
                <a:ea typeface="Meiryo UI" panose="020B0604030504040204" pitchFamily="50" charset="-128"/>
              </a:rPr>
              <a:t>医療</a:t>
            </a:r>
            <a:r>
              <a:rPr lang="ja-JP" altLang="ja-JP" sz="900" b="1" dirty="0">
                <a:solidFill>
                  <a:schemeClr val="tx1"/>
                </a:solidFill>
                <a:latin typeface="Meiryo UI" panose="020B0604030504040204" pitchFamily="50" charset="-128"/>
                <a:ea typeface="Meiryo UI" panose="020B0604030504040204" pitchFamily="50" charset="-128"/>
              </a:rPr>
              <a:t>機関への支援</a:t>
            </a:r>
          </a:p>
          <a:p>
            <a:pPr algn="l"/>
            <a:r>
              <a:rPr lang="ja-JP" altLang="en-US" sz="900" dirty="0" smtClean="0">
                <a:solidFill>
                  <a:schemeClr val="tx1"/>
                </a:solidFill>
                <a:latin typeface="Meiryo UI" panose="020B0604030504040204" pitchFamily="50" charset="-128"/>
                <a:ea typeface="Meiryo UI" panose="020B0604030504040204" pitchFamily="50" charset="-128"/>
              </a:rPr>
              <a:t>①</a:t>
            </a:r>
            <a:r>
              <a:rPr lang="ja-JP" altLang="ja-JP" sz="900" dirty="0" smtClean="0">
                <a:solidFill>
                  <a:schemeClr val="tx1"/>
                </a:solidFill>
                <a:latin typeface="Meiryo UI" panose="020B0604030504040204" pitchFamily="50" charset="-128"/>
                <a:ea typeface="Meiryo UI" panose="020B0604030504040204" pitchFamily="50" charset="-128"/>
              </a:rPr>
              <a:t>言語</a:t>
            </a:r>
            <a:r>
              <a:rPr lang="ja-JP" altLang="en-US" sz="900" dirty="0" smtClean="0">
                <a:solidFill>
                  <a:schemeClr val="tx1"/>
                </a:solidFill>
                <a:latin typeface="Meiryo UI" panose="020B0604030504040204" pitchFamily="50" charset="-128"/>
                <a:ea typeface="Meiryo UI" panose="020B0604030504040204" pitchFamily="50" charset="-128"/>
              </a:rPr>
              <a:t>・</a:t>
            </a:r>
            <a:r>
              <a:rPr lang="ja-JP" altLang="ja-JP" sz="900" dirty="0" smtClean="0">
                <a:solidFill>
                  <a:schemeClr val="tx1"/>
                </a:solidFill>
                <a:latin typeface="Meiryo UI" panose="020B0604030504040204" pitchFamily="50" charset="-128"/>
                <a:ea typeface="Meiryo UI" panose="020B0604030504040204" pitchFamily="50" charset="-128"/>
              </a:rPr>
              <a:t>コミュニケーション</a:t>
            </a:r>
            <a:r>
              <a:rPr lang="ja-JP" altLang="en-US" sz="900" dirty="0" smtClean="0">
                <a:solidFill>
                  <a:schemeClr val="tx1"/>
                </a:solidFill>
                <a:latin typeface="Meiryo UI" panose="020B0604030504040204" pitchFamily="50" charset="-128"/>
                <a:ea typeface="Meiryo UI" panose="020B0604030504040204" pitchFamily="50" charset="-128"/>
              </a:rPr>
              <a:t>支援②トラブル</a:t>
            </a:r>
            <a:r>
              <a:rPr lang="ja-JP" altLang="ja-JP" sz="900" dirty="0" smtClean="0">
                <a:solidFill>
                  <a:schemeClr val="tx1"/>
                </a:solidFill>
                <a:latin typeface="Meiryo UI" panose="020B0604030504040204" pitchFamily="50" charset="-128"/>
                <a:ea typeface="Meiryo UI" panose="020B0604030504040204" pitchFamily="50" charset="-128"/>
              </a:rPr>
              <a:t>相談</a:t>
            </a:r>
            <a:r>
              <a:rPr lang="ja-JP" altLang="en-US" sz="900" dirty="0" smtClean="0">
                <a:solidFill>
                  <a:schemeClr val="tx1"/>
                </a:solidFill>
                <a:latin typeface="Meiryo UI" panose="020B0604030504040204" pitchFamily="50" charset="-128"/>
                <a:ea typeface="Meiryo UI" panose="020B0604030504040204" pitchFamily="50" charset="-128"/>
              </a:rPr>
              <a:t>支援③新型コロナ対応</a:t>
            </a:r>
            <a:endParaRPr lang="ja-JP" altLang="ja-JP" sz="900" dirty="0">
              <a:solidFill>
                <a:schemeClr val="tx1"/>
              </a:solidFill>
              <a:latin typeface="Meiryo UI" panose="020B0604030504040204" pitchFamily="50" charset="-128"/>
              <a:ea typeface="Meiryo UI" panose="020B0604030504040204" pitchFamily="50" charset="-128"/>
            </a:endParaRPr>
          </a:p>
          <a:p>
            <a:pPr algn="l"/>
            <a:endParaRPr lang="ja-JP" altLang="ja-JP" sz="1000" dirty="0">
              <a:solidFill>
                <a:schemeClr val="tx1"/>
              </a:solidFill>
              <a:latin typeface="Meiryo UI" panose="020B0604030504040204" pitchFamily="50" charset="-128"/>
              <a:ea typeface="Meiryo UI" panose="020B0604030504040204" pitchFamily="50" charset="-128"/>
            </a:endParaRPr>
          </a:p>
        </p:txBody>
      </p:sp>
      <p:sp>
        <p:nvSpPr>
          <p:cNvPr id="75" name="正方形/長方形 74"/>
          <p:cNvSpPr/>
          <p:nvPr/>
        </p:nvSpPr>
        <p:spPr>
          <a:xfrm>
            <a:off x="2471734" y="6468279"/>
            <a:ext cx="457511" cy="20186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HGPｺﾞｼｯｸM" panose="020B0600000000000000" pitchFamily="50" charset="-128"/>
                <a:ea typeface="HGPｺﾞｼｯｸM" panose="020B0600000000000000" pitchFamily="50" charset="-128"/>
              </a:rPr>
              <a:t>２４</a:t>
            </a:r>
            <a:r>
              <a:rPr kumimoji="1" lang="en-US" altLang="ja-JP" sz="900" dirty="0" smtClean="0">
                <a:solidFill>
                  <a:schemeClr val="tx1"/>
                </a:solidFill>
                <a:latin typeface="HGPｺﾞｼｯｸM" panose="020B0600000000000000" pitchFamily="50" charset="-128"/>
                <a:ea typeface="HGPｺﾞｼｯｸM" panose="020B0600000000000000" pitchFamily="50" charset="-128"/>
              </a:rPr>
              <a:t>H</a:t>
            </a:r>
            <a:endParaRPr kumimoji="1" lang="ja-JP" altLang="en-US" sz="1050" dirty="0">
              <a:solidFill>
                <a:schemeClr val="tx1"/>
              </a:solidFill>
              <a:latin typeface="HGPｺﾞｼｯｸM" panose="020B0600000000000000" pitchFamily="50" charset="-128"/>
              <a:ea typeface="HGPｺﾞｼｯｸM" panose="020B0600000000000000" pitchFamily="50" charset="-128"/>
            </a:endParaRPr>
          </a:p>
        </p:txBody>
      </p:sp>
      <p:sp>
        <p:nvSpPr>
          <p:cNvPr id="106" name="正方形/長方形 105"/>
          <p:cNvSpPr/>
          <p:nvPr/>
        </p:nvSpPr>
        <p:spPr>
          <a:xfrm>
            <a:off x="114890" y="4076605"/>
            <a:ext cx="3028946" cy="65208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900" dirty="0" smtClean="0">
                <a:latin typeface="Meiryo UI" panose="020B0604030504040204" pitchFamily="50" charset="-128"/>
                <a:ea typeface="Meiryo UI" panose="020B0604030504040204" pitchFamily="50" charset="-128"/>
              </a:rPr>
              <a:t>①</a:t>
            </a:r>
            <a:r>
              <a:rPr lang="en-US" altLang="ja-JP" sz="900" dirty="0" smtClean="0">
                <a:latin typeface="Meiryo UI" panose="020B0604030504040204" pitchFamily="50" charset="-128"/>
                <a:ea typeface="Meiryo UI" panose="020B0604030504040204" pitchFamily="50" charset="-128"/>
              </a:rPr>
              <a:t>‐</a:t>
            </a:r>
            <a:r>
              <a:rPr lang="ja-JP" altLang="en-US" sz="900" dirty="0" smtClean="0">
                <a:latin typeface="Meiryo UI" panose="020B0604030504040204" pitchFamily="50" charset="-128"/>
                <a:ea typeface="Meiryo UI" panose="020B0604030504040204" pitchFamily="50" charset="-128"/>
              </a:rPr>
              <a:t>２拠点</a:t>
            </a:r>
            <a:r>
              <a:rPr lang="ja-JP" altLang="en-US" sz="900" dirty="0">
                <a:latin typeface="Meiryo UI" panose="020B0604030504040204" pitchFamily="50" charset="-128"/>
                <a:ea typeface="Meiryo UI" panose="020B0604030504040204" pitchFamily="50" charset="-128"/>
              </a:rPr>
              <a:t>・地域拠点医療機関連絡調整会議設置・</a:t>
            </a:r>
            <a:r>
              <a:rPr lang="ja-JP" altLang="en-US" sz="900" dirty="0" smtClean="0">
                <a:latin typeface="Meiryo UI" panose="020B0604030504040204" pitchFamily="50" charset="-128"/>
                <a:ea typeface="Meiryo UI" panose="020B0604030504040204" pitchFamily="50" charset="-128"/>
              </a:rPr>
              <a:t>運営</a:t>
            </a:r>
            <a:endParaRPr lang="en-US" altLang="ja-JP" sz="900" dirty="0" smtClean="0">
              <a:latin typeface="Meiryo UI" panose="020B0604030504040204" pitchFamily="50" charset="-128"/>
              <a:ea typeface="Meiryo UI" panose="020B0604030504040204" pitchFamily="50" charset="-128"/>
            </a:endParaRPr>
          </a:p>
          <a:p>
            <a:r>
              <a:rPr lang="ja-JP" altLang="en-US" sz="900" dirty="0" smtClean="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府内で選出された外国人患者受入れの拠点となる</a:t>
            </a:r>
            <a:r>
              <a:rPr lang="ja-JP" altLang="en-US" sz="900" dirty="0" smtClean="0">
                <a:latin typeface="Meiryo UI" panose="020B0604030504040204" pitchFamily="50" charset="-128"/>
                <a:ea typeface="Meiryo UI" panose="020B0604030504040204" pitchFamily="50" charset="-128"/>
              </a:rPr>
              <a:t>医療機</a:t>
            </a:r>
            <a:endParaRPr lang="en-US" altLang="ja-JP" sz="900" dirty="0" smtClean="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rPr>
              <a:t>　関</a:t>
            </a:r>
            <a:r>
              <a:rPr lang="ja-JP" altLang="en-US" sz="900" dirty="0">
                <a:latin typeface="Meiryo UI" panose="020B0604030504040204" pitchFamily="50" charset="-128"/>
                <a:ea typeface="Meiryo UI" panose="020B0604030504040204" pitchFamily="50" charset="-128"/>
              </a:rPr>
              <a:t>が一堂に会し、外国人患者受入れに向けた情報共有</a:t>
            </a:r>
            <a:r>
              <a:rPr lang="ja-JP" altLang="en-US" sz="900" dirty="0" smtClean="0">
                <a:latin typeface="Meiryo UI" panose="020B0604030504040204" pitchFamily="50" charset="-128"/>
                <a:ea typeface="Meiryo UI" panose="020B0604030504040204" pitchFamily="50" charset="-128"/>
              </a:rPr>
              <a:t>や</a:t>
            </a:r>
            <a:endParaRPr lang="en-US" altLang="ja-JP" sz="900" dirty="0" smtClean="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rPr>
              <a:t>　意見</a:t>
            </a:r>
            <a:r>
              <a:rPr lang="ja-JP" altLang="en-US" sz="900" dirty="0">
                <a:latin typeface="Meiryo UI" panose="020B0604030504040204" pitchFamily="50" charset="-128"/>
                <a:ea typeface="Meiryo UI" panose="020B0604030504040204" pitchFamily="50" charset="-128"/>
              </a:rPr>
              <a:t>交換を行うことで連携</a:t>
            </a:r>
            <a:r>
              <a:rPr lang="ja-JP" altLang="en-US" sz="900" dirty="0" smtClean="0">
                <a:latin typeface="Meiryo UI" panose="020B0604030504040204" pitchFamily="50" charset="-128"/>
                <a:ea typeface="Meiryo UI" panose="020B0604030504040204" pitchFamily="50" charset="-128"/>
              </a:rPr>
              <a:t>強化</a:t>
            </a:r>
            <a:endParaRPr lang="en-US" altLang="ja-JP" sz="900" dirty="0">
              <a:latin typeface="Meiryo UI" panose="020B0604030504040204" pitchFamily="50" charset="-128"/>
              <a:ea typeface="Meiryo UI" panose="020B0604030504040204" pitchFamily="50" charset="-128"/>
            </a:endParaRPr>
          </a:p>
        </p:txBody>
      </p:sp>
      <p:pic>
        <p:nvPicPr>
          <p:cNvPr id="125" name="Picture 2" descr="フリーイラスト 病院受付 に対する画像結果">
            <a:extLst>
              <a:ext uri="{FF2B5EF4-FFF2-40B4-BE49-F238E27FC236}">
                <a16:creationId xmlns:a16="http://schemas.microsoft.com/office/drawing/2014/main" id="{FDEC273D-21A0-4FCB-AAB7-DC84F090AA9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292878" y="6224303"/>
            <a:ext cx="542497" cy="373093"/>
          </a:xfrm>
          <a:prstGeom prst="rect">
            <a:avLst/>
          </a:prstGeom>
          <a:noFill/>
          <a:extLst>
            <a:ext uri="{909E8E84-426E-40DD-AFC4-6F175D3DCCD1}">
              <a14:hiddenFill xmlns:a14="http://schemas.microsoft.com/office/drawing/2010/main">
                <a:solidFill>
                  <a:srgbClr val="FFFFFF"/>
                </a:solidFill>
              </a14:hiddenFill>
            </a:ext>
          </a:extLst>
        </p:spPr>
      </p:pic>
      <p:pic>
        <p:nvPicPr>
          <p:cNvPr id="130" name="図 1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630173" y="5810570"/>
            <a:ext cx="350134" cy="347733"/>
          </a:xfrm>
          <a:prstGeom prst="rect">
            <a:avLst/>
          </a:prstGeom>
        </p:spPr>
      </p:pic>
      <p:pic>
        <p:nvPicPr>
          <p:cNvPr id="131" name="図 1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77741" y="6168063"/>
            <a:ext cx="347999" cy="310966"/>
          </a:xfrm>
          <a:prstGeom prst="rect">
            <a:avLst/>
          </a:prstGeom>
        </p:spPr>
      </p:pic>
      <p:pic>
        <p:nvPicPr>
          <p:cNvPr id="132" name="図 1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92357" y="5822022"/>
            <a:ext cx="353403" cy="322922"/>
          </a:xfrm>
          <a:prstGeom prst="rect">
            <a:avLst/>
          </a:prstGeom>
        </p:spPr>
      </p:pic>
      <p:sp>
        <p:nvSpPr>
          <p:cNvPr id="124" name="正方形/長方形 123"/>
          <p:cNvSpPr/>
          <p:nvPr/>
        </p:nvSpPr>
        <p:spPr>
          <a:xfrm>
            <a:off x="4157157" y="4018902"/>
            <a:ext cx="932030" cy="2536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anose="020B0604030504040204" pitchFamily="50" charset="-128"/>
                <a:ea typeface="Meiryo UI" panose="020B0604030504040204" pitchFamily="50" charset="-128"/>
              </a:rPr>
              <a:t>調査</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137" name="左矢印 136"/>
          <p:cNvSpPr/>
          <p:nvPr/>
        </p:nvSpPr>
        <p:spPr>
          <a:xfrm>
            <a:off x="4305951" y="4237951"/>
            <a:ext cx="621636" cy="14432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7" name="図 96" descr="携帯電話のイラスト（ガラパゴス携帯）">
            <a:extLst>
              <a:ext uri="{FF2B5EF4-FFF2-40B4-BE49-F238E27FC236}">
                <a16:creationId xmlns:a16="http://schemas.microsoft.com/office/drawing/2014/main" id="{443FA3D8-7F3C-41F7-84AB-35F2741BD3C7}"/>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807638" y="6175840"/>
            <a:ext cx="453422" cy="314635"/>
          </a:xfrm>
          <a:prstGeom prst="rect">
            <a:avLst/>
          </a:prstGeom>
          <a:noFill/>
          <a:ln>
            <a:noFill/>
          </a:ln>
        </p:spPr>
      </p:pic>
      <p:sp>
        <p:nvSpPr>
          <p:cNvPr id="126" name="ホームベース 125"/>
          <p:cNvSpPr/>
          <p:nvPr/>
        </p:nvSpPr>
        <p:spPr>
          <a:xfrm>
            <a:off x="4698792" y="457253"/>
            <a:ext cx="3302979" cy="273360"/>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latin typeface="HGP創英角ｺﾞｼｯｸUB" panose="020B0900000000000000" pitchFamily="50" charset="-128"/>
                <a:ea typeface="HGP創英角ｺﾞｼｯｸUB" panose="020B0900000000000000" pitchFamily="50" charset="-128"/>
              </a:rPr>
              <a:t>主な課題・取り組み</a:t>
            </a:r>
            <a:endParaRPr kumimoji="1" lang="ja-JP" altLang="en-US"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41" name="サブタイトル 2"/>
          <p:cNvSpPr txBox="1">
            <a:spLocks/>
          </p:cNvSpPr>
          <p:nvPr/>
        </p:nvSpPr>
        <p:spPr>
          <a:xfrm>
            <a:off x="4690307" y="1208468"/>
            <a:ext cx="3339494" cy="388761"/>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900" b="1" dirty="0">
                <a:solidFill>
                  <a:schemeClr val="tx1"/>
                </a:solidFill>
                <a:latin typeface="Meiryo UI" panose="020B0604030504040204" pitchFamily="50" charset="-128"/>
                <a:ea typeface="Meiryo UI" panose="020B0604030504040204" pitchFamily="50" charset="-128"/>
              </a:rPr>
              <a:t>２</a:t>
            </a:r>
            <a:r>
              <a:rPr lang="en-US" altLang="ja-JP" sz="900" b="1" dirty="0" smtClean="0">
                <a:solidFill>
                  <a:schemeClr val="tx1"/>
                </a:solidFill>
                <a:latin typeface="Meiryo UI" panose="020B0604030504040204" pitchFamily="50" charset="-128"/>
                <a:ea typeface="Meiryo UI" panose="020B0604030504040204" pitchFamily="50" charset="-128"/>
              </a:rPr>
              <a:t>.</a:t>
            </a:r>
            <a:r>
              <a:rPr lang="ja-JP" altLang="en-US" sz="900" b="1" dirty="0" smtClean="0">
                <a:solidFill>
                  <a:schemeClr val="tx1"/>
                </a:solidFill>
                <a:latin typeface="Meiryo UI" panose="020B0604030504040204" pitchFamily="50" charset="-128"/>
                <a:ea typeface="Meiryo UI" panose="020B0604030504040204" pitchFamily="50" charset="-128"/>
              </a:rPr>
              <a:t>医療機関の受入れ体制実態把握</a:t>
            </a:r>
            <a:endParaRPr lang="en-US" altLang="ja-JP" sz="900" b="1" dirty="0" smtClean="0">
              <a:solidFill>
                <a:schemeClr val="tx1"/>
              </a:solidFill>
              <a:latin typeface="Meiryo UI" panose="020B0604030504040204" pitchFamily="50" charset="-128"/>
              <a:ea typeface="Meiryo UI" panose="020B0604030504040204" pitchFamily="50" charset="-128"/>
            </a:endParaRPr>
          </a:p>
          <a:p>
            <a:pPr algn="l"/>
            <a:r>
              <a:rPr lang="ja-JP" altLang="en-US" sz="900" dirty="0" smtClean="0">
                <a:solidFill>
                  <a:schemeClr val="tx1"/>
                </a:solidFill>
                <a:latin typeface="Meiryo UI" panose="020B0604030504040204" pitchFamily="50" charset="-128"/>
                <a:ea typeface="Meiryo UI" panose="020B0604030504040204" pitchFamily="50" charset="-128"/>
              </a:rPr>
              <a:t>外国人</a:t>
            </a:r>
            <a:r>
              <a:rPr lang="ja-JP" altLang="en-US" sz="900" dirty="0">
                <a:solidFill>
                  <a:schemeClr val="tx1"/>
                </a:solidFill>
                <a:latin typeface="Meiryo UI" panose="020B0604030504040204" pitchFamily="50" charset="-128"/>
                <a:ea typeface="Meiryo UI" panose="020B0604030504040204" pitchFamily="50" charset="-128"/>
              </a:rPr>
              <a:t>患者を受け入れる医療機関の情報をとりまとめた</a:t>
            </a:r>
            <a:r>
              <a:rPr lang="ja-JP" altLang="en-US" sz="900" dirty="0" smtClean="0">
                <a:solidFill>
                  <a:schemeClr val="tx1"/>
                </a:solidFill>
                <a:latin typeface="Meiryo UI" panose="020B0604030504040204" pitchFamily="50" charset="-128"/>
                <a:ea typeface="Meiryo UI" panose="020B0604030504040204" pitchFamily="50" charset="-128"/>
              </a:rPr>
              <a:t>リストの更新</a:t>
            </a:r>
            <a:endParaRPr lang="en-US" altLang="ja-JP" sz="900" dirty="0" smtClean="0">
              <a:solidFill>
                <a:schemeClr val="tx1"/>
              </a:solidFill>
              <a:latin typeface="Meiryo UI" panose="020B0604030504040204" pitchFamily="50" charset="-128"/>
              <a:ea typeface="Meiryo UI" panose="020B0604030504040204" pitchFamily="50" charset="-128"/>
            </a:endParaRPr>
          </a:p>
        </p:txBody>
      </p:sp>
      <p:sp>
        <p:nvSpPr>
          <p:cNvPr id="143" name="正方形/長方形 142"/>
          <p:cNvSpPr/>
          <p:nvPr/>
        </p:nvSpPr>
        <p:spPr>
          <a:xfrm>
            <a:off x="6072925" y="2684826"/>
            <a:ext cx="2944232" cy="35423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400" b="1" dirty="0">
                <a:latin typeface="HGPｺﾞｼｯｸM" panose="020B0600000000000000" pitchFamily="50" charset="-128"/>
                <a:ea typeface="HGPｺﾞｼｯｸM" panose="020B0600000000000000" pitchFamily="50" charset="-128"/>
              </a:rPr>
              <a:t>３</a:t>
            </a:r>
            <a:r>
              <a:rPr lang="ja-JP" altLang="en-US" sz="1400" b="1" dirty="0" smtClean="0">
                <a:latin typeface="HGPｺﾞｼｯｸM" panose="020B0600000000000000" pitchFamily="50" charset="-128"/>
                <a:ea typeface="HGPｺﾞｼｯｸM" panose="020B0600000000000000" pitchFamily="50" charset="-128"/>
              </a:rPr>
              <a:t>．情報発信</a:t>
            </a:r>
            <a:endParaRPr kumimoji="1" lang="ja-JP" altLang="en-US" sz="1400" b="1" dirty="0">
              <a:latin typeface="HGPｺﾞｼｯｸM" panose="020B0600000000000000" pitchFamily="50" charset="-128"/>
              <a:ea typeface="HGPｺﾞｼｯｸM" panose="020B0600000000000000" pitchFamily="50" charset="-128"/>
            </a:endParaRPr>
          </a:p>
        </p:txBody>
      </p:sp>
      <p:sp>
        <p:nvSpPr>
          <p:cNvPr id="144" name="正方形/長方形 143"/>
          <p:cNvSpPr/>
          <p:nvPr/>
        </p:nvSpPr>
        <p:spPr>
          <a:xfrm>
            <a:off x="6091425" y="3052259"/>
            <a:ext cx="2916496" cy="39816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900" b="1" dirty="0" smtClean="0">
                <a:latin typeface="Meiryo UI" panose="020B0604030504040204" pitchFamily="50" charset="-128"/>
                <a:ea typeface="Meiryo UI" panose="020B0604030504040204" pitchFamily="50" charset="-128"/>
              </a:rPr>
              <a:t>外国人医療体制情報発信事業</a:t>
            </a:r>
            <a:endParaRPr lang="ja-JP" altLang="en-US" sz="900" b="1" dirty="0">
              <a:latin typeface="Meiryo UI" panose="020B0604030504040204" pitchFamily="50" charset="-128"/>
              <a:ea typeface="Meiryo UI" panose="020B0604030504040204" pitchFamily="50" charset="-128"/>
            </a:endParaRPr>
          </a:p>
          <a:p>
            <a:pPr algn="ctr"/>
            <a:r>
              <a:rPr kumimoji="1" lang="ja-JP" altLang="en-US" sz="900" u="sng" dirty="0" smtClean="0">
                <a:latin typeface="Meiryo UI" panose="020B0604030504040204" pitchFamily="50" charset="-128"/>
                <a:ea typeface="Meiryo UI" panose="020B0604030504040204" pitchFamily="50" charset="-128"/>
              </a:rPr>
              <a:t>予算：</a:t>
            </a:r>
            <a:r>
              <a:rPr kumimoji="1" lang="en-US" altLang="ja-JP" sz="900" u="sng" dirty="0" smtClean="0">
                <a:latin typeface="Meiryo UI" panose="020B0604030504040204" pitchFamily="50" charset="-128"/>
                <a:ea typeface="Meiryo UI" panose="020B0604030504040204" pitchFamily="50" charset="-128"/>
              </a:rPr>
              <a:t>1,093</a:t>
            </a:r>
            <a:r>
              <a:rPr kumimoji="1" lang="ja-JP" altLang="en-US" sz="900" u="sng" dirty="0" smtClean="0">
                <a:latin typeface="Meiryo UI" panose="020B0604030504040204" pitchFamily="50" charset="-128"/>
                <a:ea typeface="Meiryo UI" panose="020B0604030504040204" pitchFamily="50" charset="-128"/>
              </a:rPr>
              <a:t>千円</a:t>
            </a:r>
            <a:endParaRPr kumimoji="1" lang="en-US" altLang="ja-JP" sz="900" u="sng" dirty="0" smtClean="0">
              <a:latin typeface="Meiryo UI" panose="020B0604030504040204" pitchFamily="50" charset="-128"/>
              <a:ea typeface="Meiryo UI" panose="020B0604030504040204" pitchFamily="50" charset="-128"/>
            </a:endParaRPr>
          </a:p>
        </p:txBody>
      </p:sp>
      <p:sp>
        <p:nvSpPr>
          <p:cNvPr id="93" name="角丸四角形 92"/>
          <p:cNvSpPr/>
          <p:nvPr/>
        </p:nvSpPr>
        <p:spPr>
          <a:xfrm>
            <a:off x="8601635" y="484118"/>
            <a:ext cx="451720" cy="2003661"/>
          </a:xfrm>
          <a:prstGeom prst="roundRect">
            <a:avLst/>
          </a:prstGeom>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lang="ja-JP" altLang="en-US" sz="1100" b="1" dirty="0" smtClean="0">
                <a:solidFill>
                  <a:schemeClr val="bg1"/>
                </a:solidFill>
                <a:latin typeface="HGPｺﾞｼｯｸM" panose="020B0600000000000000" pitchFamily="50" charset="-128"/>
                <a:ea typeface="HGPｺﾞｼｯｸM" panose="020B0600000000000000" pitchFamily="50" charset="-128"/>
              </a:rPr>
              <a:t>外国人受入れ体制整備が</a:t>
            </a:r>
            <a:r>
              <a:rPr lang="ja-JP" altLang="en-US" sz="1100" b="1" dirty="0">
                <a:solidFill>
                  <a:schemeClr val="bg1"/>
                </a:solidFill>
                <a:latin typeface="HGPｺﾞｼｯｸM" panose="020B0600000000000000" pitchFamily="50" charset="-128"/>
                <a:ea typeface="HGPｺﾞｼｯｸM" panose="020B0600000000000000" pitchFamily="50" charset="-128"/>
              </a:rPr>
              <a:t>重要</a:t>
            </a:r>
            <a:endParaRPr kumimoji="1" lang="ja-JP" altLang="en-US" sz="1100" b="1" dirty="0">
              <a:solidFill>
                <a:schemeClr val="bg1"/>
              </a:solidFill>
              <a:latin typeface="HGPｺﾞｼｯｸM" panose="020B0600000000000000" pitchFamily="50" charset="-128"/>
              <a:ea typeface="HGPｺﾞｼｯｸM" panose="020B0600000000000000" pitchFamily="50" charset="-128"/>
            </a:endParaRPr>
          </a:p>
        </p:txBody>
      </p:sp>
      <p:pic>
        <p:nvPicPr>
          <p:cNvPr id="3" name="Picture 2" descr="大病院のイラスト">
            <a:hlinkClick r:id="rId15"/>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3422725" y="4020391"/>
            <a:ext cx="762107" cy="543980"/>
          </a:xfrm>
          <a:prstGeom prst="rect">
            <a:avLst/>
          </a:prstGeom>
          <a:noFill/>
          <a:extLst>
            <a:ext uri="{909E8E84-426E-40DD-AFC4-6F175D3DCCD1}">
              <a14:hiddenFill xmlns:a14="http://schemas.microsoft.com/office/drawing/2010/main">
                <a:solidFill>
                  <a:srgbClr val="FFFFFF"/>
                </a:solidFill>
              </a14:hiddenFill>
            </a:ext>
          </a:extLst>
        </p:spPr>
      </p:pic>
      <p:sp>
        <p:nvSpPr>
          <p:cNvPr id="147" name="正方形/長方形 146"/>
          <p:cNvSpPr/>
          <p:nvPr/>
        </p:nvSpPr>
        <p:spPr>
          <a:xfrm>
            <a:off x="4146790" y="4567699"/>
            <a:ext cx="932030" cy="2536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anose="020B0604030504040204" pitchFamily="50" charset="-128"/>
                <a:ea typeface="Meiryo UI" panose="020B0604030504040204" pitchFamily="50" charset="-128"/>
              </a:rPr>
              <a:t>集約</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94" name="角丸四角形 93"/>
          <p:cNvSpPr/>
          <p:nvPr/>
        </p:nvSpPr>
        <p:spPr>
          <a:xfrm>
            <a:off x="8024782" y="471671"/>
            <a:ext cx="571709" cy="2017872"/>
          </a:xfrm>
          <a:prstGeom prst="roundRect">
            <a:avLst/>
          </a:prstGeom>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lang="ja-JP" altLang="en-US" sz="1100" b="1" dirty="0" smtClean="0">
                <a:solidFill>
                  <a:schemeClr val="bg1"/>
                </a:solidFill>
                <a:latin typeface="HGPｺﾞｼｯｸM" panose="020B0600000000000000" pitchFamily="50" charset="-128"/>
                <a:ea typeface="HGPｺﾞｼｯｸM" panose="020B0600000000000000" pitchFamily="50" charset="-128"/>
              </a:rPr>
              <a:t>外国人の増加に比例して</a:t>
            </a:r>
            <a:endParaRPr lang="en-US" altLang="ja-JP" sz="1100" b="1" dirty="0" smtClean="0">
              <a:solidFill>
                <a:schemeClr val="bg1"/>
              </a:solidFill>
              <a:latin typeface="HGPｺﾞｼｯｸM" panose="020B0600000000000000" pitchFamily="50" charset="-128"/>
              <a:ea typeface="HGPｺﾞｼｯｸM" panose="020B0600000000000000" pitchFamily="50" charset="-128"/>
            </a:endParaRPr>
          </a:p>
          <a:p>
            <a:pPr algn="ctr"/>
            <a:r>
              <a:rPr lang="ja-JP" altLang="en-US" sz="1100" b="1" dirty="0" smtClean="0">
                <a:solidFill>
                  <a:schemeClr val="bg1"/>
                </a:solidFill>
                <a:latin typeface="HGPｺﾞｼｯｸM" panose="020B0600000000000000" pitchFamily="50" charset="-128"/>
                <a:ea typeface="HGPｺﾞｼｯｸM" panose="020B0600000000000000" pitchFamily="50" charset="-128"/>
              </a:rPr>
              <a:t>患者対応</a:t>
            </a:r>
            <a:r>
              <a:rPr lang="ja-JP" altLang="en-US" sz="1100" b="1" dirty="0">
                <a:solidFill>
                  <a:schemeClr val="bg1"/>
                </a:solidFill>
                <a:latin typeface="HGPｺﾞｼｯｸM" panose="020B0600000000000000" pitchFamily="50" charset="-128"/>
                <a:ea typeface="HGPｺﾞｼｯｸM" panose="020B0600000000000000" pitchFamily="50" charset="-128"/>
              </a:rPr>
              <a:t>の重要性も</a:t>
            </a:r>
            <a:r>
              <a:rPr lang="ja-JP" altLang="en-US" sz="1100" b="1" dirty="0" smtClean="0">
                <a:solidFill>
                  <a:schemeClr val="bg1"/>
                </a:solidFill>
                <a:latin typeface="HGPｺﾞｼｯｸM" panose="020B0600000000000000" pitchFamily="50" charset="-128"/>
                <a:ea typeface="HGPｺﾞｼｯｸM" panose="020B0600000000000000" pitchFamily="50" charset="-128"/>
              </a:rPr>
              <a:t>増加</a:t>
            </a:r>
            <a:endParaRPr lang="ja-JP" altLang="en-US" sz="1100" b="1" dirty="0">
              <a:solidFill>
                <a:schemeClr val="bg1"/>
              </a:solidFill>
              <a:latin typeface="HGPｺﾞｼｯｸM" panose="020B0600000000000000" pitchFamily="50" charset="-128"/>
              <a:ea typeface="HGPｺﾞｼｯｸM" panose="020B0600000000000000" pitchFamily="50" charset="-128"/>
            </a:endParaRPr>
          </a:p>
        </p:txBody>
      </p:sp>
      <p:sp>
        <p:nvSpPr>
          <p:cNvPr id="6" name="右矢印 5"/>
          <p:cNvSpPr/>
          <p:nvPr/>
        </p:nvSpPr>
        <p:spPr>
          <a:xfrm>
            <a:off x="3788732" y="2294116"/>
            <a:ext cx="4353557" cy="218788"/>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04" name="右矢印 103"/>
          <p:cNvSpPr/>
          <p:nvPr/>
        </p:nvSpPr>
        <p:spPr>
          <a:xfrm>
            <a:off x="8397053" y="2270537"/>
            <a:ext cx="356103" cy="226117"/>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pic>
        <p:nvPicPr>
          <p:cNvPr id="123" name="図 1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311331" y="4382879"/>
            <a:ext cx="445727" cy="407283"/>
          </a:xfrm>
          <a:prstGeom prst="rect">
            <a:avLst/>
          </a:prstGeom>
        </p:spPr>
      </p:pic>
      <p:pic>
        <p:nvPicPr>
          <p:cNvPr id="2" name="図 1"/>
          <p:cNvPicPr>
            <a:picLocks noChangeAspect="1"/>
          </p:cNvPicPr>
          <p:nvPr/>
        </p:nvPicPr>
        <p:blipFill>
          <a:blip r:embed="rId17"/>
          <a:stretch>
            <a:fillRect/>
          </a:stretch>
        </p:blipFill>
        <p:spPr>
          <a:xfrm>
            <a:off x="5101217" y="4370904"/>
            <a:ext cx="919682" cy="402129"/>
          </a:xfrm>
          <a:prstGeom prst="rect">
            <a:avLst/>
          </a:prstGeom>
        </p:spPr>
      </p:pic>
      <p:pic>
        <p:nvPicPr>
          <p:cNvPr id="8" name="図 7"/>
          <p:cNvPicPr>
            <a:picLocks noChangeAspect="1"/>
          </p:cNvPicPr>
          <p:nvPr/>
        </p:nvPicPr>
        <p:blipFill>
          <a:blip r:embed="rId18"/>
          <a:stretch>
            <a:fillRect/>
          </a:stretch>
        </p:blipFill>
        <p:spPr>
          <a:xfrm>
            <a:off x="4946586" y="4024481"/>
            <a:ext cx="443064" cy="520456"/>
          </a:xfrm>
          <a:prstGeom prst="rect">
            <a:avLst/>
          </a:prstGeom>
        </p:spPr>
      </p:pic>
      <p:sp>
        <p:nvSpPr>
          <p:cNvPr id="9" name="正方形/長方形 8"/>
          <p:cNvSpPr/>
          <p:nvPr/>
        </p:nvSpPr>
        <p:spPr>
          <a:xfrm>
            <a:off x="8127348" y="59740"/>
            <a:ext cx="864096" cy="49772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Meiryo UI" panose="020B0604030504040204" pitchFamily="50" charset="-128"/>
                <a:ea typeface="Meiryo UI" panose="020B0604030504040204" pitchFamily="50" charset="-128"/>
              </a:rPr>
              <a:t>資料</a:t>
            </a:r>
            <a:r>
              <a:rPr kumimoji="1" lang="en-US" altLang="ja-JP" sz="1600" dirty="0" smtClean="0">
                <a:solidFill>
                  <a:schemeClr val="tx1"/>
                </a:solidFill>
                <a:latin typeface="Meiryo UI" panose="020B0604030504040204" pitchFamily="50" charset="-128"/>
                <a:ea typeface="Meiryo UI" panose="020B0604030504040204" pitchFamily="50" charset="-128"/>
              </a:rPr>
              <a:t>2</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68" name="正方形/長方形 67"/>
          <p:cNvSpPr/>
          <p:nvPr/>
        </p:nvSpPr>
        <p:spPr>
          <a:xfrm>
            <a:off x="6126616" y="5168519"/>
            <a:ext cx="2867395" cy="36817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900" b="1" dirty="0" smtClean="0">
                <a:latin typeface="Meiryo UI" panose="020B0604030504040204" pitchFamily="50" charset="-128"/>
                <a:ea typeface="Meiryo UI" panose="020B0604030504040204" pitchFamily="50" charset="-128"/>
              </a:rPr>
              <a:t>③新型コロナウイルス感染症の医療提供体制の整備</a:t>
            </a:r>
            <a:r>
              <a:rPr kumimoji="1" lang="ja-JP" altLang="en-US" sz="900" b="1" dirty="0" smtClean="0">
                <a:latin typeface="Meiryo UI" panose="020B0604030504040204" pitchFamily="50" charset="-128"/>
                <a:ea typeface="Meiryo UI" panose="020B0604030504040204" pitchFamily="50" charset="-128"/>
              </a:rPr>
              <a:t>事業</a:t>
            </a:r>
            <a:endParaRPr kumimoji="1" lang="en-US" altLang="ja-JP" sz="900" b="1" dirty="0" smtClean="0">
              <a:latin typeface="Meiryo UI" panose="020B0604030504040204" pitchFamily="50" charset="-128"/>
              <a:ea typeface="Meiryo UI" panose="020B0604030504040204" pitchFamily="50" charset="-128"/>
            </a:endParaRPr>
          </a:p>
          <a:p>
            <a:pPr algn="ctr"/>
            <a:r>
              <a:rPr kumimoji="1" lang="ja-JP" altLang="en-US" sz="900" u="sng" dirty="0" smtClean="0">
                <a:latin typeface="Meiryo UI" panose="020B0604030504040204" pitchFamily="50" charset="-128"/>
                <a:ea typeface="Meiryo UI" panose="020B0604030504040204" pitchFamily="50" charset="-128"/>
              </a:rPr>
              <a:t>予算：</a:t>
            </a:r>
            <a:r>
              <a:rPr kumimoji="1" lang="en-US" altLang="ja-JP" sz="900" u="sng" dirty="0" smtClean="0">
                <a:latin typeface="Meiryo UI" panose="020B0604030504040204" pitchFamily="50" charset="-128"/>
                <a:ea typeface="Meiryo UI" panose="020B0604030504040204" pitchFamily="50" charset="-128"/>
              </a:rPr>
              <a:t>320,176</a:t>
            </a:r>
            <a:r>
              <a:rPr kumimoji="1" lang="ja-JP" altLang="en-US" sz="900" u="sng" dirty="0" smtClean="0">
                <a:latin typeface="Meiryo UI" panose="020B0604030504040204" pitchFamily="50" charset="-128"/>
                <a:ea typeface="Meiryo UI" panose="020B0604030504040204" pitchFamily="50" charset="-128"/>
              </a:rPr>
              <a:t>千円</a:t>
            </a:r>
            <a:endParaRPr kumimoji="1" lang="en-US" altLang="ja-JP" sz="900" u="sng" dirty="0" smtClean="0">
              <a:latin typeface="Meiryo UI" panose="020B0604030504040204" pitchFamily="50" charset="-128"/>
              <a:ea typeface="Meiryo UI" panose="020B0604030504040204" pitchFamily="50" charset="-128"/>
            </a:endParaRPr>
          </a:p>
        </p:txBody>
      </p:sp>
      <p:sp>
        <p:nvSpPr>
          <p:cNvPr id="69" name="正方形/長方形 68"/>
          <p:cNvSpPr/>
          <p:nvPr/>
        </p:nvSpPr>
        <p:spPr>
          <a:xfrm>
            <a:off x="6174212" y="5582833"/>
            <a:ext cx="2817231" cy="115093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t" anchorCtr="0"/>
          <a:lstStyle/>
          <a:p>
            <a:r>
              <a:rPr lang="ja-JP" altLang="en-US" sz="900" dirty="0" smtClean="0">
                <a:latin typeface="Meiryo UI" panose="020B0604030504040204" pitchFamily="50" charset="-128"/>
                <a:ea typeface="Meiryo UI" panose="020B0604030504040204" pitchFamily="50" charset="-128"/>
              </a:rPr>
              <a:t>　外国人</a:t>
            </a:r>
            <a:r>
              <a:rPr lang="ja-JP" altLang="en-US" sz="900" dirty="0">
                <a:latin typeface="Meiryo UI" panose="020B0604030504040204" pitchFamily="50" charset="-128"/>
                <a:ea typeface="Meiryo UI" panose="020B0604030504040204" pitchFamily="50" charset="-128"/>
              </a:rPr>
              <a:t>患者受入れ拠点・地域拠点医療機関のうち、新型コロナウイルス感染症患者等を受け入れる医療</a:t>
            </a:r>
            <a:r>
              <a:rPr lang="ja-JP" altLang="en-US" sz="900" dirty="0" smtClean="0">
                <a:latin typeface="Meiryo UI" panose="020B0604030504040204" pitchFamily="50" charset="-128"/>
                <a:ea typeface="Meiryo UI" panose="020B0604030504040204" pitchFamily="50" charset="-128"/>
              </a:rPr>
              <a:t>機関等に</a:t>
            </a:r>
            <a:r>
              <a:rPr lang="ja-JP" altLang="en-US" sz="900" dirty="0" smtClean="0">
                <a:latin typeface="Meiryo UI" panose="020B0604030504040204" pitchFamily="50" charset="-128"/>
                <a:ea typeface="Meiryo UI" panose="020B0604030504040204" pitchFamily="50" charset="-128"/>
              </a:rPr>
              <a:t>対して外国人患者を受け入れに必要な費用を補助</a:t>
            </a:r>
            <a:r>
              <a:rPr lang="ja-JP" altLang="en-US" sz="900" dirty="0">
                <a:latin typeface="Meiryo UI" panose="020B0604030504040204" pitchFamily="50" charset="-128"/>
                <a:ea typeface="Meiryo UI" panose="020B0604030504040204" pitchFamily="50" charset="-128"/>
              </a:rPr>
              <a:t>。</a:t>
            </a:r>
          </a:p>
        </p:txBody>
      </p:sp>
      <p:pic>
        <p:nvPicPr>
          <p:cNvPr id="71" name="Picture 2" descr="フリーイラスト 病院受付 に対する画像結果">
            <a:extLst>
              <a:ext uri="{FF2B5EF4-FFF2-40B4-BE49-F238E27FC236}">
                <a16:creationId xmlns:a16="http://schemas.microsoft.com/office/drawing/2014/main" id="{FDEC273D-21A0-4FCB-AAB7-DC84F090AA9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47676" y="6203731"/>
            <a:ext cx="621338" cy="427314"/>
          </a:xfrm>
          <a:prstGeom prst="rect">
            <a:avLst/>
          </a:prstGeom>
          <a:noFill/>
          <a:extLst>
            <a:ext uri="{909E8E84-426E-40DD-AFC4-6F175D3DCCD1}">
              <a14:hiddenFill xmlns:a14="http://schemas.microsoft.com/office/drawing/2010/main">
                <a:solidFill>
                  <a:srgbClr val="FFFFFF"/>
                </a:solidFill>
              </a14:hiddenFill>
            </a:ext>
          </a:extLst>
        </p:spPr>
      </p:pic>
      <p:pic>
        <p:nvPicPr>
          <p:cNvPr id="72" name="図 71"/>
          <p:cNvPicPr>
            <a:picLocks noChangeAspect="1"/>
          </p:cNvPicPr>
          <p:nvPr/>
        </p:nvPicPr>
        <p:blipFill>
          <a:blip r:embed="rId17"/>
          <a:stretch>
            <a:fillRect/>
          </a:stretch>
        </p:blipFill>
        <p:spPr>
          <a:xfrm>
            <a:off x="8142289" y="6211251"/>
            <a:ext cx="850285" cy="402129"/>
          </a:xfrm>
          <a:prstGeom prst="rect">
            <a:avLst/>
          </a:prstGeom>
        </p:spPr>
      </p:pic>
      <p:pic>
        <p:nvPicPr>
          <p:cNvPr id="73" name="Picture 4" descr="D:\YamabeY\Desktop\kankou_white_family.png"/>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6228827" y="6109205"/>
            <a:ext cx="498754" cy="624567"/>
          </a:xfrm>
          <a:prstGeom prst="rect">
            <a:avLst/>
          </a:prstGeom>
          <a:noFill/>
          <a:extLst>
            <a:ext uri="{909E8E84-426E-40DD-AFC4-6F175D3DCCD1}">
              <a14:hiddenFill xmlns:a14="http://schemas.microsoft.com/office/drawing/2010/main">
                <a:solidFill>
                  <a:srgbClr val="FFFFFF"/>
                </a:solidFill>
              </a14:hiddenFill>
            </a:ext>
          </a:extLst>
        </p:spPr>
      </p:pic>
      <p:sp>
        <p:nvSpPr>
          <p:cNvPr id="74" name="右矢印 73"/>
          <p:cNvSpPr/>
          <p:nvPr/>
        </p:nvSpPr>
        <p:spPr>
          <a:xfrm>
            <a:off x="6792810" y="6443655"/>
            <a:ext cx="374037" cy="142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p:cNvSpPr/>
          <p:nvPr/>
        </p:nvSpPr>
        <p:spPr>
          <a:xfrm>
            <a:off x="6513954" y="6070873"/>
            <a:ext cx="888572" cy="3896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anose="020B0604030504040204" pitchFamily="50" charset="-128"/>
                <a:ea typeface="Meiryo UI" panose="020B0604030504040204" pitchFamily="50" charset="-128"/>
              </a:rPr>
              <a:t>外国人患者</a:t>
            </a:r>
            <a:endParaRPr lang="en-US" altLang="ja-JP" sz="900" dirty="0" smtClean="0">
              <a:solidFill>
                <a:schemeClr val="tx1"/>
              </a:solidFill>
              <a:latin typeface="Meiryo UI" panose="020B0604030504040204" pitchFamily="50" charset="-128"/>
              <a:ea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rPr>
              <a:t>の</a:t>
            </a:r>
            <a:r>
              <a:rPr lang="ja-JP" altLang="en-US" sz="900" dirty="0">
                <a:solidFill>
                  <a:schemeClr val="tx1"/>
                </a:solidFill>
                <a:latin typeface="Meiryo UI" panose="020B0604030504040204" pitchFamily="50" charset="-128"/>
                <a:ea typeface="Meiryo UI" panose="020B0604030504040204" pitchFamily="50" charset="-128"/>
              </a:rPr>
              <a:t>受入</a:t>
            </a:r>
            <a:r>
              <a:rPr lang="ja-JP" altLang="en-US" sz="900" dirty="0" smtClean="0">
                <a:solidFill>
                  <a:schemeClr val="tx1"/>
                </a:solidFill>
                <a:latin typeface="Meiryo UI" panose="020B0604030504040204" pitchFamily="50" charset="-128"/>
                <a:ea typeface="Meiryo UI" panose="020B0604030504040204" pitchFamily="50" charset="-128"/>
              </a:rPr>
              <a:t>れ</a:t>
            </a:r>
            <a:endParaRPr kumimoji="1" lang="en-US" altLang="ja-JP" sz="900" dirty="0" smtClean="0">
              <a:solidFill>
                <a:schemeClr val="tx1"/>
              </a:solidFill>
              <a:latin typeface="Meiryo UI" panose="020B0604030504040204" pitchFamily="50" charset="-128"/>
              <a:ea typeface="Meiryo UI" panose="020B0604030504040204" pitchFamily="50" charset="-128"/>
            </a:endParaRPr>
          </a:p>
        </p:txBody>
      </p:sp>
      <p:sp>
        <p:nvSpPr>
          <p:cNvPr id="92" name="右矢印 91"/>
          <p:cNvSpPr/>
          <p:nvPr/>
        </p:nvSpPr>
        <p:spPr>
          <a:xfrm rot="10800000">
            <a:off x="7919391" y="6433488"/>
            <a:ext cx="368091" cy="1461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正方形/長方形 107"/>
          <p:cNvSpPr/>
          <p:nvPr/>
        </p:nvSpPr>
        <p:spPr>
          <a:xfrm>
            <a:off x="7659151" y="6124999"/>
            <a:ext cx="888572" cy="3896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補助</a:t>
            </a:r>
            <a:r>
              <a:rPr lang="ja-JP" altLang="en-US" sz="900" dirty="0" smtClean="0">
                <a:solidFill>
                  <a:schemeClr val="tx1"/>
                </a:solidFill>
                <a:latin typeface="Meiryo UI" panose="020B0604030504040204" pitchFamily="50" charset="-128"/>
                <a:ea typeface="Meiryo UI" panose="020B0604030504040204" pitchFamily="50" charset="-128"/>
              </a:rPr>
              <a:t>金</a:t>
            </a:r>
            <a:r>
              <a:rPr lang="ja-JP" altLang="en-US" sz="900" dirty="0">
                <a:solidFill>
                  <a:schemeClr val="tx1"/>
                </a:solidFill>
                <a:latin typeface="Meiryo UI" panose="020B0604030504040204" pitchFamily="50" charset="-128"/>
                <a:ea typeface="Meiryo UI" panose="020B0604030504040204" pitchFamily="50" charset="-128"/>
              </a:rPr>
              <a:t>交付</a:t>
            </a:r>
            <a:endParaRPr lang="en-US" altLang="ja-JP" sz="900" dirty="0" smtClean="0">
              <a:solidFill>
                <a:schemeClr val="tx1"/>
              </a:solidFill>
              <a:latin typeface="Meiryo UI" panose="020B0604030504040204" pitchFamily="50" charset="-128"/>
              <a:ea typeface="Meiryo UI" panose="020B0604030504040204" pitchFamily="50" charset="-128"/>
            </a:endParaRPr>
          </a:p>
        </p:txBody>
      </p:sp>
      <p:sp>
        <p:nvSpPr>
          <p:cNvPr id="107" name="正方形/長方形 106"/>
          <p:cNvSpPr/>
          <p:nvPr/>
        </p:nvSpPr>
        <p:spPr>
          <a:xfrm>
            <a:off x="8649117" y="6479029"/>
            <a:ext cx="360040" cy="252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１</a:t>
            </a:r>
            <a:endParaRPr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81430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897" y="0"/>
            <a:ext cx="9144000" cy="432047"/>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１</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①地域における外国人医療対対策協議会設置</a:t>
            </a:r>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等</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事業</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継続</a:t>
            </a:r>
            <a:r>
              <a:rPr lang="en-US" altLang="ja-JP" sz="1800" dirty="0">
                <a:solidFill>
                  <a:schemeClr val="bg1"/>
                </a:solidFill>
                <a:latin typeface="HGS創英角ｺﾞｼｯｸUB" panose="020B0900000000000000" pitchFamily="50" charset="-128"/>
                <a:ea typeface="HGS創英角ｺﾞｼｯｸUB" panose="020B0900000000000000" pitchFamily="50" charset="-128"/>
              </a:rPr>
              <a:t>】</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370</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千円　</a:t>
            </a:r>
            <a:endParaRPr lang="ja-JP" altLang="en-US" sz="18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12" name="サブタイトル 2"/>
          <p:cNvSpPr txBox="1">
            <a:spLocks/>
          </p:cNvSpPr>
          <p:nvPr/>
        </p:nvSpPr>
        <p:spPr>
          <a:xfrm>
            <a:off x="7015" y="465765"/>
            <a:ext cx="9074840" cy="618964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400" b="1" dirty="0" smtClean="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smtClean="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smtClean="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smtClean="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smtClean="0">
              <a:solidFill>
                <a:schemeClr val="tx1"/>
              </a:solidFill>
              <a:latin typeface="Meiryo UI" panose="020B0604030504040204" pitchFamily="50" charset="-128"/>
              <a:ea typeface="Meiryo UI" panose="020B0604030504040204" pitchFamily="50" charset="-128"/>
            </a:endParaRPr>
          </a:p>
          <a:p>
            <a:pPr algn="l"/>
            <a:r>
              <a:rPr lang="ja-JP" altLang="en-US" sz="1200" dirty="0" smtClean="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9B6EF87B-DB20-4253-9782-3C634FAD5830}" type="slidenum">
              <a:rPr kumimoji="1" lang="ja-JP" altLang="en-US" smtClean="0"/>
              <a:t>2</a:t>
            </a:fld>
            <a:endParaRPr kumimoji="1" lang="ja-JP" altLang="en-US"/>
          </a:p>
        </p:txBody>
      </p:sp>
      <p:sp>
        <p:nvSpPr>
          <p:cNvPr id="2" name="角丸四角形 1"/>
          <p:cNvSpPr/>
          <p:nvPr/>
        </p:nvSpPr>
        <p:spPr>
          <a:xfrm>
            <a:off x="159883" y="989467"/>
            <a:ext cx="8887306" cy="1681695"/>
          </a:xfrm>
          <a:prstGeom prst="roundRect">
            <a:avLst>
              <a:gd name="adj" fmla="val 0"/>
            </a:avLst>
          </a:prstGeom>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600" b="1" dirty="0">
                <a:solidFill>
                  <a:schemeClr val="tx1"/>
                </a:solidFill>
                <a:latin typeface="Meiryo UI" panose="020B0604030504040204" pitchFamily="50" charset="-128"/>
                <a:ea typeface="Meiryo UI" panose="020B0604030504040204" pitchFamily="50" charset="-128"/>
              </a:rPr>
              <a:t>〇大阪府外国人医療対策</a:t>
            </a:r>
            <a:r>
              <a:rPr lang="ja-JP" altLang="en-US" sz="1600" b="1" dirty="0" smtClean="0">
                <a:solidFill>
                  <a:schemeClr val="tx1"/>
                </a:solidFill>
                <a:latin typeface="Meiryo UI" panose="020B0604030504040204" pitchFamily="50" charset="-128"/>
                <a:ea typeface="Meiryo UI" panose="020B0604030504040204" pitchFamily="50" charset="-128"/>
              </a:rPr>
              <a:t>会議</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行政</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医療、消防</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救急</a:t>
            </a:r>
            <a:r>
              <a:rPr lang="en-US" altLang="ja-JP" sz="1600" dirty="0">
                <a:latin typeface="Meiryo UI" panose="020B0604030504040204" pitchFamily="50" charset="-128"/>
                <a:ea typeface="Meiryo UI" panose="020B0604030504040204" pitchFamily="50" charset="-128"/>
              </a:rPr>
              <a:t>)</a:t>
            </a:r>
            <a:r>
              <a:rPr lang="ja-JP" altLang="en-US" sz="1600" dirty="0" err="1">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観光、多文化共生等の部局</a:t>
            </a:r>
            <a:r>
              <a:rPr lang="en-US" altLang="ja-JP" sz="1600" dirty="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や多分野</a:t>
            </a:r>
            <a:r>
              <a:rPr lang="ja-JP" altLang="en-US" sz="1600" dirty="0">
                <a:latin typeface="Meiryo UI" panose="020B0604030504040204" pitchFamily="50" charset="-128"/>
                <a:ea typeface="Meiryo UI" panose="020B0604030504040204" pitchFamily="50" charset="-128"/>
              </a:rPr>
              <a:t>の関係</a:t>
            </a:r>
            <a:r>
              <a:rPr lang="ja-JP" altLang="en-US" sz="1600" dirty="0" smtClean="0">
                <a:latin typeface="Meiryo UI" panose="020B0604030504040204" pitchFamily="50" charset="-128"/>
                <a:ea typeface="Meiryo UI" panose="020B0604030504040204" pitchFamily="50" charset="-128"/>
              </a:rPr>
              <a:t>団体からなる会議等を設置・</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開催し、情報</a:t>
            </a:r>
            <a:r>
              <a:rPr lang="ja-JP" altLang="en-US" sz="1600" dirty="0">
                <a:latin typeface="Meiryo UI" panose="020B0604030504040204" pitchFamily="50" charset="-128"/>
                <a:ea typeface="Meiryo UI" panose="020B0604030504040204" pitchFamily="50" charset="-128"/>
              </a:rPr>
              <a:t>共有や意見交換</a:t>
            </a:r>
            <a:r>
              <a:rPr lang="ja-JP" altLang="en-US" sz="1600" dirty="0" smtClean="0">
                <a:latin typeface="Meiryo UI" panose="020B0604030504040204" pitchFamily="50" charset="-128"/>
                <a:ea typeface="Meiryo UI" panose="020B0604030504040204" pitchFamily="50" charset="-128"/>
              </a:rPr>
              <a:t>を通じて連携</a:t>
            </a:r>
            <a:r>
              <a:rPr lang="ja-JP" altLang="en-US" sz="1600" dirty="0">
                <a:latin typeface="Meiryo UI" panose="020B0604030504040204" pitchFamily="50" charset="-128"/>
                <a:ea typeface="Meiryo UI" panose="020B0604030504040204" pitchFamily="50" charset="-128"/>
              </a:rPr>
              <a:t>の強化を図るとともに</a:t>
            </a:r>
            <a:r>
              <a:rPr lang="ja-JP" altLang="en-US" sz="1600" dirty="0" smtClean="0">
                <a:latin typeface="Meiryo UI" panose="020B0604030504040204" pitchFamily="50" charset="-128"/>
                <a:ea typeface="Meiryo UI" panose="020B0604030504040204" pitchFamily="50" charset="-128"/>
              </a:rPr>
              <a:t>、外国人</a:t>
            </a:r>
            <a:r>
              <a:rPr lang="ja-JP" altLang="en-US" sz="1600" dirty="0">
                <a:latin typeface="Meiryo UI" panose="020B0604030504040204" pitchFamily="50" charset="-128"/>
                <a:ea typeface="Meiryo UI" panose="020B0604030504040204" pitchFamily="50" charset="-128"/>
              </a:rPr>
              <a:t>患者</a:t>
            </a:r>
            <a:r>
              <a:rPr lang="ja-JP" altLang="en-US" sz="1600" dirty="0" smtClean="0">
                <a:latin typeface="Meiryo UI" panose="020B0604030504040204" pitchFamily="50" charset="-128"/>
                <a:ea typeface="Meiryo UI" panose="020B0604030504040204" pitchFamily="50" charset="-128"/>
              </a:rPr>
              <a:t>受入れ体制における課題</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の整理及び課題に対する</a:t>
            </a:r>
            <a:r>
              <a:rPr lang="ja-JP" altLang="en-US" sz="1600" dirty="0">
                <a:latin typeface="Meiryo UI" panose="020B0604030504040204" pitchFamily="50" charset="-128"/>
                <a:ea typeface="Meiryo UI" panose="020B0604030504040204" pitchFamily="50" charset="-128"/>
              </a:rPr>
              <a:t>対応</a:t>
            </a:r>
            <a:r>
              <a:rPr lang="ja-JP" altLang="en-US" sz="1600" dirty="0" smtClean="0">
                <a:latin typeface="Meiryo UI" panose="020B0604030504040204" pitchFamily="50" charset="-128"/>
                <a:ea typeface="Meiryo UI" panose="020B0604030504040204" pitchFamily="50" charset="-128"/>
              </a:rPr>
              <a:t>方針を検討する。</a:t>
            </a:r>
            <a:endParaRPr kumimoji="1" lang="en-US" altLang="ja-JP" sz="1600" dirty="0" smtClean="0">
              <a:latin typeface="Meiryo UI" panose="020B0604030504040204" pitchFamily="50" charset="-128"/>
              <a:ea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rPr>
              <a:t>　　</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委員構成</a:t>
            </a:r>
            <a:r>
              <a:rPr kumimoji="1" lang="en-US" altLang="ja-JP" sz="1600" dirty="0" smtClean="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14</a:t>
            </a:r>
            <a:r>
              <a:rPr kumimoji="1" lang="ja-JP" altLang="en-US" sz="1600" dirty="0" smtClean="0">
                <a:latin typeface="Meiryo UI" panose="020B0604030504040204" pitchFamily="50" charset="-128"/>
                <a:ea typeface="Meiryo UI" panose="020B0604030504040204" pitchFamily="50" charset="-128"/>
              </a:rPr>
              <a:t>名予定</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開催</a:t>
            </a:r>
            <a:r>
              <a:rPr lang="ja-JP" altLang="en-US" sz="1600" dirty="0">
                <a:latin typeface="Meiryo UI" panose="020B0604030504040204" pitchFamily="50" charset="-128"/>
                <a:ea typeface="Meiryo UI" panose="020B0604030504040204" pitchFamily="50" charset="-128"/>
              </a:rPr>
              <a:t>回数</a:t>
            </a:r>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2</a:t>
            </a:r>
            <a:r>
              <a:rPr lang="ja-JP" altLang="en-US" sz="1600" dirty="0" smtClean="0">
                <a:latin typeface="Meiryo UI" panose="020B0604030504040204" pitchFamily="50" charset="-128"/>
                <a:ea typeface="Meiryo UI" panose="020B0604030504040204" pitchFamily="50" charset="-128"/>
              </a:rPr>
              <a:t>回予定</a:t>
            </a:r>
            <a:endParaRPr lang="en-US" altLang="ja-JP" sz="1600" dirty="0">
              <a:latin typeface="Meiryo UI" panose="020B0604030504040204" pitchFamily="50" charset="-128"/>
              <a:ea typeface="Meiryo UI" panose="020B0604030504040204" pitchFamily="50" charset="-128"/>
            </a:endParaRPr>
          </a:p>
          <a:p>
            <a:endParaRPr kumimoji="1" lang="en-US" altLang="ja-JP" sz="1600" dirty="0" smtClean="0">
              <a:latin typeface="Meiryo UI" panose="020B0604030504040204" pitchFamily="50" charset="-128"/>
              <a:ea typeface="Meiryo UI" panose="020B0604030504040204" pitchFamily="50" charset="-128"/>
            </a:endParaRPr>
          </a:p>
        </p:txBody>
      </p:sp>
      <p:sp>
        <p:nvSpPr>
          <p:cNvPr id="14" name="角丸四角形 13"/>
          <p:cNvSpPr/>
          <p:nvPr/>
        </p:nvSpPr>
        <p:spPr>
          <a:xfrm>
            <a:off x="178858" y="4766725"/>
            <a:ext cx="8875505" cy="1866916"/>
          </a:xfrm>
          <a:prstGeom prst="roundRect">
            <a:avLst>
              <a:gd name="adj" fmla="val 4768"/>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20" name="ホームベース 19"/>
          <p:cNvSpPr/>
          <p:nvPr/>
        </p:nvSpPr>
        <p:spPr>
          <a:xfrm>
            <a:off x="2695537" y="5096986"/>
            <a:ext cx="1948471" cy="709249"/>
          </a:xfrm>
          <a:prstGeom prst="homePlate">
            <a:avLst>
              <a:gd name="adj" fmla="val 22741"/>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altLang="ja-JP" sz="1200" dirty="0" smtClean="0">
                <a:solidFill>
                  <a:schemeClr val="tx1"/>
                </a:solidFill>
                <a:latin typeface="Meiryo UI" panose="020B0604030504040204" pitchFamily="50" charset="-128"/>
                <a:ea typeface="Meiryo UI" panose="020B0604030504040204" pitchFamily="50" charset="-128"/>
              </a:rPr>
              <a:t>6</a:t>
            </a:r>
            <a:r>
              <a:rPr lang="ja-JP" altLang="en-US" sz="1200" dirty="0" smtClean="0">
                <a:solidFill>
                  <a:schemeClr val="tx1"/>
                </a:solidFill>
                <a:latin typeface="Meiryo UI" panose="020B0604030504040204" pitchFamily="50" charset="-128"/>
                <a:ea typeface="Meiryo UI" panose="020B0604030504040204" pitchFamily="50" charset="-128"/>
              </a:rPr>
              <a:t>月下旬頃開催（予定）</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19" name="ホームベース 18"/>
          <p:cNvSpPr/>
          <p:nvPr/>
        </p:nvSpPr>
        <p:spPr>
          <a:xfrm>
            <a:off x="1908169" y="5872646"/>
            <a:ext cx="1871743" cy="708141"/>
          </a:xfrm>
          <a:prstGeom prst="homePlate">
            <a:avLst>
              <a:gd name="adj" fmla="val 22741"/>
            </a:avLst>
          </a:prstGeom>
        </p:spPr>
        <p:style>
          <a:lnRef idx="1">
            <a:schemeClr val="accent1"/>
          </a:lnRef>
          <a:fillRef idx="2">
            <a:schemeClr val="accent1"/>
          </a:fillRef>
          <a:effectRef idx="1">
            <a:schemeClr val="accent1"/>
          </a:effectRef>
          <a:fontRef idx="minor">
            <a:schemeClr val="dk1"/>
          </a:fontRef>
        </p:style>
        <p:txBody>
          <a:bodyPr rtlCol="0" anchor="ctr"/>
          <a:lstStyle/>
          <a:p>
            <a:r>
              <a:rPr lang="ja-JP" altLang="en-US" sz="1200" dirty="0" smtClean="0">
                <a:solidFill>
                  <a:schemeClr val="tx1"/>
                </a:solidFill>
                <a:latin typeface="Meiryo UI" panose="020B0604030504040204" pitchFamily="50" charset="-128"/>
                <a:ea typeface="Meiryo UI" panose="020B0604030504040204" pitchFamily="50" charset="-128"/>
              </a:rPr>
              <a:t>６月上旬開催（予定）</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23" name="ホームベース 22"/>
          <p:cNvSpPr/>
          <p:nvPr/>
        </p:nvSpPr>
        <p:spPr>
          <a:xfrm>
            <a:off x="180442" y="4810607"/>
            <a:ext cx="3455454" cy="242497"/>
          </a:xfrm>
          <a:prstGeom prst="homePlate">
            <a:avLst>
              <a:gd name="adj" fmla="val 22741"/>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r>
              <a:rPr lang="en-US" altLang="ja-JP" sz="1400" dirty="0" smtClean="0">
                <a:solidFill>
                  <a:schemeClr val="tx1"/>
                </a:solidFill>
                <a:latin typeface="Meiryo UI" panose="020B0604030504040204" pitchFamily="50" charset="-128"/>
                <a:ea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rPr>
              <a:t>令和</a:t>
            </a:r>
            <a:r>
              <a:rPr lang="en-US" altLang="ja-JP" sz="1400" dirty="0" smtClean="0">
                <a:solidFill>
                  <a:schemeClr val="tx1"/>
                </a:solidFill>
                <a:latin typeface="Meiryo UI" panose="020B0604030504040204" pitchFamily="50" charset="-128"/>
                <a:ea typeface="Meiryo UI" panose="020B0604030504040204" pitchFamily="50" charset="-128"/>
              </a:rPr>
              <a:t>3</a:t>
            </a:r>
            <a:r>
              <a:rPr lang="ja-JP" altLang="en-US" sz="1400" dirty="0" smtClean="0">
                <a:solidFill>
                  <a:schemeClr val="tx1"/>
                </a:solidFill>
                <a:latin typeface="Meiryo UI" panose="020B0604030504040204" pitchFamily="50" charset="-128"/>
                <a:ea typeface="Meiryo UI" panose="020B0604030504040204" pitchFamily="50" charset="-128"/>
              </a:rPr>
              <a:t>年度の開催スケジュール（予定）</a:t>
            </a:r>
            <a:r>
              <a:rPr lang="en-US" altLang="ja-JP" sz="1400" dirty="0" smtClean="0">
                <a:solidFill>
                  <a:schemeClr val="tx1"/>
                </a:solidFill>
                <a:latin typeface="Meiryo UI" panose="020B0604030504040204" pitchFamily="50" charset="-128"/>
                <a:ea typeface="Meiryo UI" panose="020B0604030504040204" pitchFamily="50" charset="-128"/>
              </a:rPr>
              <a:t>】</a:t>
            </a:r>
            <a:endParaRPr lang="ja-JP" altLang="en-US" sz="1400" dirty="0">
              <a:solidFill>
                <a:schemeClr val="tx1"/>
              </a:solidFill>
              <a:latin typeface="Meiryo UI" panose="020B0604030504040204" pitchFamily="50" charset="-128"/>
              <a:ea typeface="Meiryo UI" panose="020B0604030504040204" pitchFamily="50" charset="-128"/>
            </a:endParaRPr>
          </a:p>
        </p:txBody>
      </p:sp>
      <p:sp>
        <p:nvSpPr>
          <p:cNvPr id="25" name="角丸四角形 24"/>
          <p:cNvSpPr/>
          <p:nvPr/>
        </p:nvSpPr>
        <p:spPr>
          <a:xfrm>
            <a:off x="150543" y="3230066"/>
            <a:ext cx="8896646" cy="1448824"/>
          </a:xfrm>
          <a:prstGeom prst="roundRect">
            <a:avLst>
              <a:gd name="adj" fmla="val 0"/>
            </a:avLst>
          </a:prstGeom>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600" b="1" dirty="0" smtClean="0">
                <a:latin typeface="Meiryo UI" panose="020B0604030504040204" pitchFamily="50" charset="-128"/>
                <a:ea typeface="Meiryo UI" panose="020B0604030504040204" pitchFamily="50" charset="-128"/>
              </a:rPr>
              <a:t>〇大阪府外国人患者受入れ拠点・地域拠点医療機関連絡調整会議</a:t>
            </a:r>
            <a:endParaRPr lang="en-US" altLang="ja-JP" sz="1600" b="1"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府内で選出された外国人患者受入れの拠点となる医療機関が一堂に会し、外国人患者受入れに向けた</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情報共有や意見交換を行うことで連携強化を図るとともに、現場の医療機関が抱える課題を抽出、大阪府</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外国人医療対策会議の基礎資料とする。</a:t>
            </a:r>
            <a:endParaRPr lang="en-US" altLang="ja-JP" sz="1600" dirty="0">
              <a:latin typeface="Meiryo UI" panose="020B0604030504040204" pitchFamily="50" charset="-128"/>
              <a:ea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rPr>
              <a:t>　　</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構成メンバー</a:t>
            </a:r>
            <a:r>
              <a:rPr kumimoji="1" lang="en-US" altLang="ja-JP" sz="1600" dirty="0" smtClean="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31</a:t>
            </a:r>
            <a:r>
              <a:rPr kumimoji="1" lang="ja-JP" altLang="en-US" sz="1600" dirty="0" smtClean="0">
                <a:latin typeface="Meiryo UI" panose="020B0604030504040204" pitchFamily="50" charset="-128"/>
                <a:ea typeface="Meiryo UI" panose="020B0604030504040204" pitchFamily="50" charset="-128"/>
              </a:rPr>
              <a:t>病院予定（大阪府外国人患者受入れ拠点医療機関・地域拠点医療機関）</a:t>
            </a:r>
            <a:endParaRPr kumimoji="1" lang="en-US" altLang="ja-JP" sz="1600" dirty="0" smtClean="0">
              <a:latin typeface="Meiryo UI" panose="020B0604030504040204" pitchFamily="50" charset="-128"/>
              <a:ea typeface="Meiryo UI" panose="020B0604030504040204" pitchFamily="50" charset="-128"/>
            </a:endParaRPr>
          </a:p>
        </p:txBody>
      </p:sp>
      <p:sp>
        <p:nvSpPr>
          <p:cNvPr id="24" name="ホームベース 23"/>
          <p:cNvSpPr/>
          <p:nvPr/>
        </p:nvSpPr>
        <p:spPr>
          <a:xfrm>
            <a:off x="108651" y="2735997"/>
            <a:ext cx="8871568" cy="471068"/>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①</a:t>
            </a:r>
            <a:r>
              <a:rPr lang="en-US" altLang="ja-JP" sz="1700" dirty="0" smtClean="0">
                <a:solidFill>
                  <a:schemeClr val="tx1"/>
                </a:solidFill>
                <a:latin typeface="HGP創英角ｺﾞｼｯｸUB" panose="020B0900000000000000" pitchFamily="50" charset="-128"/>
                <a:ea typeface="HGP創英角ｺﾞｼｯｸUB" panose="020B0900000000000000" pitchFamily="50" charset="-128"/>
              </a:rPr>
              <a:t>-</a:t>
            </a:r>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２　拠点</a:t>
            </a:r>
            <a:r>
              <a:rPr lang="ja-JP" altLang="en-US" sz="1700" dirty="0">
                <a:solidFill>
                  <a:schemeClr val="tx1"/>
                </a:solidFill>
                <a:latin typeface="HGP創英角ｺﾞｼｯｸUB" panose="020B0900000000000000" pitchFamily="50" charset="-128"/>
                <a:ea typeface="HGP創英角ｺﾞｼｯｸUB" panose="020B0900000000000000" pitchFamily="50" charset="-128"/>
              </a:rPr>
              <a:t>・地域拠点医療機関連絡調整会議設置・運営</a:t>
            </a:r>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事業</a:t>
            </a:r>
            <a:r>
              <a:rPr kumimoji="1"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　</a:t>
            </a:r>
            <a:endPar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7" name="ホームベース 26"/>
          <p:cNvSpPr/>
          <p:nvPr/>
        </p:nvSpPr>
        <p:spPr>
          <a:xfrm>
            <a:off x="5004048" y="5095281"/>
            <a:ext cx="1691208" cy="710954"/>
          </a:xfrm>
          <a:prstGeom prst="homePlate">
            <a:avLst>
              <a:gd name="adj" fmla="val 22741"/>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altLang="ja-JP" sz="1200" dirty="0" smtClean="0">
                <a:solidFill>
                  <a:schemeClr val="tx1"/>
                </a:solidFill>
                <a:latin typeface="Meiryo UI" panose="020B0604030504040204" pitchFamily="50" charset="-128"/>
                <a:ea typeface="Meiryo UI" panose="020B0604030504040204" pitchFamily="50" charset="-128"/>
              </a:rPr>
              <a:t>10</a:t>
            </a:r>
            <a:r>
              <a:rPr lang="ja-JP" altLang="en-US" sz="1200" dirty="0" smtClean="0">
                <a:solidFill>
                  <a:schemeClr val="tx1"/>
                </a:solidFill>
                <a:latin typeface="Meiryo UI" panose="020B0604030504040204" pitchFamily="50" charset="-128"/>
                <a:ea typeface="Meiryo UI" panose="020B0604030504040204" pitchFamily="50" charset="-128"/>
              </a:rPr>
              <a:t>月頃開催（予定）</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17" name="ホームベース 16"/>
          <p:cNvSpPr/>
          <p:nvPr/>
        </p:nvSpPr>
        <p:spPr>
          <a:xfrm>
            <a:off x="40621" y="531836"/>
            <a:ext cx="8871568" cy="442897"/>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schemeClr val="tx1"/>
                </a:solidFill>
                <a:latin typeface="HGP創英角ｺﾞｼｯｸUB" panose="020B0900000000000000" pitchFamily="50" charset="-128"/>
                <a:ea typeface="HGP創英角ｺﾞｼｯｸUB" panose="020B0900000000000000" pitchFamily="50" charset="-128"/>
              </a:rPr>
              <a:t>　</a:t>
            </a:r>
            <a:r>
              <a:rPr kumimoji="1"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①</a:t>
            </a:r>
            <a:r>
              <a:rPr kumimoji="1" lang="en-US" altLang="ja-JP" sz="1700" dirty="0" smtClean="0">
                <a:solidFill>
                  <a:schemeClr val="tx1"/>
                </a:solidFill>
                <a:latin typeface="HGP創英角ｺﾞｼｯｸUB" panose="020B0900000000000000" pitchFamily="50" charset="-128"/>
                <a:ea typeface="HGP創英角ｺﾞｼｯｸUB" panose="020B0900000000000000" pitchFamily="50" charset="-128"/>
              </a:rPr>
              <a:t>-1</a:t>
            </a:r>
            <a:r>
              <a:rPr kumimoji="1"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　地域における外国人医療対策協議会設置・運営事業　</a:t>
            </a:r>
            <a:endPar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6" name="正方形/長方形 15"/>
          <p:cNvSpPr/>
          <p:nvPr/>
        </p:nvSpPr>
        <p:spPr>
          <a:xfrm>
            <a:off x="8559340" y="6238345"/>
            <a:ext cx="432047" cy="3649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２</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8" name="角丸四角形 17"/>
          <p:cNvSpPr/>
          <p:nvPr/>
        </p:nvSpPr>
        <p:spPr>
          <a:xfrm>
            <a:off x="214601" y="5062034"/>
            <a:ext cx="1388981" cy="76861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200" dirty="0" smtClean="0">
                <a:latin typeface="Meiryo UI" panose="020B0604030504040204" pitchFamily="50" charset="-128"/>
                <a:ea typeface="Meiryo UI" panose="020B0604030504040204" pitchFamily="50" charset="-128"/>
              </a:rPr>
              <a:t>大阪府外国人</a:t>
            </a:r>
            <a:endParaRPr kumimoji="1" lang="en-US" altLang="ja-JP" sz="1200" dirty="0" smtClean="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医療対策会議</a:t>
            </a:r>
            <a:endParaRPr kumimoji="1" lang="ja-JP" altLang="en-US" sz="1200" dirty="0">
              <a:latin typeface="Meiryo UI" panose="020B0604030504040204" pitchFamily="50" charset="-128"/>
              <a:ea typeface="Meiryo UI" panose="020B0604030504040204" pitchFamily="50" charset="-128"/>
            </a:endParaRPr>
          </a:p>
        </p:txBody>
      </p:sp>
      <p:sp>
        <p:nvSpPr>
          <p:cNvPr id="21" name="角丸四角形 20"/>
          <p:cNvSpPr/>
          <p:nvPr/>
        </p:nvSpPr>
        <p:spPr>
          <a:xfrm>
            <a:off x="195102" y="5847837"/>
            <a:ext cx="1408480" cy="76861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200" dirty="0" smtClean="0">
                <a:latin typeface="Meiryo UI" panose="020B0604030504040204" pitchFamily="50" charset="-128"/>
                <a:ea typeface="Meiryo UI" panose="020B0604030504040204" pitchFamily="50" charset="-128"/>
              </a:rPr>
              <a:t>大阪府外国人</a:t>
            </a:r>
            <a:endParaRPr kumimoji="1" lang="en-US" altLang="ja-JP" sz="1200" dirty="0" smtClean="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患者受入れ拠点・地域拠点医療機関連絡調整会議</a:t>
            </a:r>
            <a:endParaRPr lang="en-US" altLang="ja-JP" sz="1200"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76198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サブタイトル 2"/>
          <p:cNvSpPr txBox="1">
            <a:spLocks/>
          </p:cNvSpPr>
          <p:nvPr/>
        </p:nvSpPr>
        <p:spPr>
          <a:xfrm>
            <a:off x="15006" y="590741"/>
            <a:ext cx="9097190" cy="6267259"/>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p:txBody>
      </p:sp>
      <p:sp>
        <p:nvSpPr>
          <p:cNvPr id="33" name="タイトル 1"/>
          <p:cNvSpPr txBox="1">
            <a:spLocks/>
          </p:cNvSpPr>
          <p:nvPr/>
        </p:nvSpPr>
        <p:spPr>
          <a:xfrm>
            <a:off x="-19860" y="13979"/>
            <a:ext cx="9144000" cy="5767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P創英角ｺﾞｼｯｸUB" panose="020B0900000000000000" pitchFamily="50" charset="-128"/>
                <a:ea typeface="HGP創英角ｺﾞｼｯｸUB" panose="020B0900000000000000" pitchFamily="50" charset="-128"/>
              </a:rPr>
              <a:t>２</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．外国人</a:t>
            </a:r>
            <a:r>
              <a:rPr lang="ja-JP" altLang="en-US" sz="1800" dirty="0">
                <a:solidFill>
                  <a:schemeClr val="bg1"/>
                </a:solidFill>
                <a:latin typeface="HGP創英角ｺﾞｼｯｸUB" panose="020B0900000000000000" pitchFamily="50" charset="-128"/>
                <a:ea typeface="HGP創英角ｺﾞｼｯｸUB" panose="020B0900000000000000" pitchFamily="50" charset="-128"/>
              </a:rPr>
              <a:t>患者</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受入れ体制実態調査事業</a:t>
            </a:r>
            <a:r>
              <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rPr>
              <a:t>【</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継続</a:t>
            </a:r>
            <a:r>
              <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rPr>
              <a:t>】</a:t>
            </a:r>
            <a:r>
              <a:rPr lang="ja-JP" altLang="en-US" sz="1800" dirty="0">
                <a:solidFill>
                  <a:schemeClr val="bg1"/>
                </a:solidFill>
                <a:latin typeface="HGP創英角ｺﾞｼｯｸUB" panose="020B0900000000000000" pitchFamily="50" charset="-128"/>
                <a:ea typeface="HGP創英角ｺﾞｼｯｸUB" panose="020B0900000000000000" pitchFamily="50" charset="-128"/>
              </a:rPr>
              <a:t>　</a:t>
            </a:r>
            <a:r>
              <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rPr>
              <a:t>902</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千円</a:t>
            </a:r>
            <a:endParaRPr lang="en-US" altLang="ja-JP"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7" name="角丸四角形 16"/>
          <p:cNvSpPr/>
          <p:nvPr/>
        </p:nvSpPr>
        <p:spPr>
          <a:xfrm>
            <a:off x="104649" y="652133"/>
            <a:ext cx="8881672" cy="2200820"/>
          </a:xfrm>
          <a:prstGeom prst="roundRect">
            <a:avLst>
              <a:gd name="adj" fmla="val 0"/>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調査目的</a:t>
            </a:r>
            <a:r>
              <a:rPr lang="en-US" altLang="ja-JP" sz="1600" dirty="0" smtClean="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　厚生労働省は、各都道府県において、「外国人</a:t>
            </a:r>
            <a:r>
              <a:rPr kumimoji="1" lang="ja-JP" altLang="en-US" sz="1600" dirty="0" smtClean="0">
                <a:latin typeface="Meiryo UI" panose="020B0604030504040204" pitchFamily="50" charset="-128"/>
                <a:ea typeface="Meiryo UI" panose="020B0604030504040204" pitchFamily="50" charset="-128"/>
              </a:rPr>
              <a:t>患者を受け入れる医療機関の情報をとりまとめたリスト（以下、厚労省リスト）」を定期的に更新し、公開することとしている。</a:t>
            </a:r>
            <a:endParaRPr kumimoji="1" lang="en-US" altLang="ja-JP" sz="1600" dirty="0" smtClean="0">
              <a:latin typeface="Meiryo UI" panose="020B0604030504040204" pitchFamily="50" charset="-128"/>
              <a:ea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rPr>
              <a:t>　　医療</a:t>
            </a:r>
            <a:r>
              <a:rPr lang="ja-JP" altLang="en-US" sz="1600" dirty="0" smtClean="0">
                <a:latin typeface="Meiryo UI" panose="020B0604030504040204" pitchFamily="50" charset="-128"/>
                <a:ea typeface="Meiryo UI" panose="020B0604030504040204" pitchFamily="50" charset="-128"/>
              </a:rPr>
              <a:t>機関情報システムにて「外国人患者受入れ可能な医療機関」となっている医療機関に対し、厚労省</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リストへの掲載の可否を問うとともに、厚労省リストへの掲載を可とした医療機関に対し、外国人患者受入</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err="1" smtClean="0">
                <a:latin typeface="Meiryo UI" panose="020B0604030504040204" pitchFamily="50" charset="-128"/>
                <a:ea typeface="Meiryo UI" panose="020B0604030504040204" pitchFamily="50" charset="-128"/>
              </a:rPr>
              <a:t>れに</a:t>
            </a:r>
            <a:r>
              <a:rPr lang="ja-JP" altLang="en-US" sz="1600" dirty="0" smtClean="0">
                <a:latin typeface="Meiryo UI" panose="020B0604030504040204" pitchFamily="50" charset="-128"/>
                <a:ea typeface="Meiryo UI" panose="020B0604030504040204" pitchFamily="50" charset="-128"/>
              </a:rPr>
              <a:t>関する詳細な情報を調査し、情報発信することで、外国人患者が円滑に医療を受けられる体制を整備</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する。</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また、外国人が適切な医療機関を受診することで、その他の医療機関へ外国人患者が受診することを防ぐ。</a:t>
            </a:r>
            <a:endParaRPr lang="ja-JP" altLang="en-US" sz="1600" dirty="0">
              <a:latin typeface="Meiryo UI" panose="020B0604030504040204" pitchFamily="50" charset="-128"/>
              <a:ea typeface="Meiryo UI" panose="020B0604030504040204" pitchFamily="50" charset="-128"/>
            </a:endParaRPr>
          </a:p>
        </p:txBody>
      </p:sp>
      <p:sp>
        <p:nvSpPr>
          <p:cNvPr id="6" name="角丸四角形 5"/>
          <p:cNvSpPr/>
          <p:nvPr/>
        </p:nvSpPr>
        <p:spPr>
          <a:xfrm>
            <a:off x="77471" y="5662051"/>
            <a:ext cx="8908850" cy="1135361"/>
          </a:xfrm>
          <a:prstGeom prst="roundRect">
            <a:avLst>
              <a:gd name="adj" fmla="val 4768"/>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8" name="角丸四角形 7"/>
          <p:cNvSpPr/>
          <p:nvPr/>
        </p:nvSpPr>
        <p:spPr>
          <a:xfrm>
            <a:off x="104650" y="2924943"/>
            <a:ext cx="8881672" cy="2638321"/>
          </a:xfrm>
          <a:prstGeom prst="roundRect">
            <a:avLst>
              <a:gd name="adj" fmla="val 0"/>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調査内容</a:t>
            </a:r>
            <a:r>
              <a:rPr lang="en-US" altLang="ja-JP" sz="1600" dirty="0" smtClean="0">
                <a:latin typeface="Meiryo UI" panose="020B0604030504040204" pitchFamily="50" charset="-128"/>
                <a:ea typeface="Meiryo UI" panose="020B0604030504040204" pitchFamily="50" charset="-128"/>
              </a:rPr>
              <a:t>】</a:t>
            </a:r>
          </a:p>
          <a:p>
            <a:r>
              <a:rPr lang="ja-JP" altLang="en-US" sz="1600" dirty="0" smtClean="0">
                <a:latin typeface="Meiryo UI" panose="020B0604030504040204" pitchFamily="50" charset="-128"/>
                <a:ea typeface="Meiryo UI" panose="020B0604030504040204" pitchFamily="50" charset="-128"/>
              </a:rPr>
              <a:t>　・厚労省リストへの掲載の可否</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（以下は、厚労省リストへの掲載可とした医療機関にのみ回答いただく項目）</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・対応診療科と対応外国語</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・利用可能なクレジットカードやキャッシュレスサービスの種類</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JMIP/JIH</a:t>
            </a:r>
            <a:r>
              <a:rPr lang="ja-JP" altLang="en-US" sz="1600" dirty="0" smtClean="0">
                <a:latin typeface="Meiryo UI" panose="020B0604030504040204" pitchFamily="50" charset="-128"/>
                <a:ea typeface="Meiryo UI" panose="020B0604030504040204" pitchFamily="50" charset="-128"/>
              </a:rPr>
              <a:t>を取得しているか</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・外国人患者対応の専門部署を有しているか、有している場合、その対応言語や対応可能日時</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・外国人向け医療コーディネーター、医療通訳者を配置しているか、配置している場合、その対応言語や対</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　応可能日時</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・遠隔医療通訳を導入しているか、導入している場合、その対応言語や対応可能日時</a:t>
            </a:r>
            <a:endParaRPr lang="en-US" altLang="ja-JP" sz="1600" dirty="0" smtClean="0">
              <a:latin typeface="Meiryo UI" panose="020B0604030504040204" pitchFamily="50" charset="-128"/>
              <a:ea typeface="Meiryo UI" panose="020B0604030504040204" pitchFamily="50" charset="-128"/>
            </a:endParaRPr>
          </a:p>
        </p:txBody>
      </p:sp>
      <p:sp>
        <p:nvSpPr>
          <p:cNvPr id="9" name="ホームベース 8"/>
          <p:cNvSpPr/>
          <p:nvPr/>
        </p:nvSpPr>
        <p:spPr>
          <a:xfrm>
            <a:off x="125613" y="5623852"/>
            <a:ext cx="2163096" cy="327481"/>
          </a:xfrm>
          <a:prstGeom prst="homePlate">
            <a:avLst>
              <a:gd name="adj" fmla="val 22741"/>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r>
              <a:rPr lang="en-US" altLang="ja-JP" sz="1400" dirty="0" smtClean="0">
                <a:solidFill>
                  <a:schemeClr val="tx1"/>
                </a:solidFill>
                <a:latin typeface="Meiryo UI" panose="020B0604030504040204" pitchFamily="50" charset="-128"/>
                <a:ea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rPr>
              <a:t>スケジュール（予定）</a:t>
            </a:r>
            <a:r>
              <a:rPr lang="en-US" altLang="ja-JP" sz="1400" dirty="0" smtClean="0">
                <a:solidFill>
                  <a:schemeClr val="tx1"/>
                </a:solidFill>
                <a:latin typeface="Meiryo UI" panose="020B0604030504040204" pitchFamily="50" charset="-128"/>
                <a:ea typeface="Meiryo UI" panose="020B0604030504040204" pitchFamily="50" charset="-128"/>
              </a:rPr>
              <a:t>】</a:t>
            </a:r>
            <a:endParaRPr lang="ja-JP" altLang="en-US" sz="1400" dirty="0">
              <a:solidFill>
                <a:schemeClr val="tx1"/>
              </a:solidFill>
              <a:latin typeface="Meiryo UI" panose="020B0604030504040204" pitchFamily="50" charset="-128"/>
              <a:ea typeface="Meiryo UI" panose="020B0604030504040204" pitchFamily="50" charset="-128"/>
            </a:endParaRPr>
          </a:p>
        </p:txBody>
      </p:sp>
      <p:sp>
        <p:nvSpPr>
          <p:cNvPr id="12" name="ホームベース 11"/>
          <p:cNvSpPr/>
          <p:nvPr/>
        </p:nvSpPr>
        <p:spPr>
          <a:xfrm>
            <a:off x="209086" y="5958600"/>
            <a:ext cx="1783053" cy="682386"/>
          </a:xfrm>
          <a:prstGeom prst="homePlate">
            <a:avLst>
              <a:gd name="adj" fmla="val 22741"/>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200" dirty="0" smtClean="0">
                <a:solidFill>
                  <a:schemeClr val="tx1"/>
                </a:solidFill>
                <a:latin typeface="Meiryo UI" panose="020B0604030504040204" pitchFamily="50" charset="-128"/>
                <a:ea typeface="Meiryo UI" panose="020B0604030504040204" pitchFamily="50" charset="-128"/>
              </a:rPr>
              <a:t>◆令和</a:t>
            </a:r>
            <a:r>
              <a:rPr kumimoji="1" lang="en-US" altLang="ja-JP" sz="1200" dirty="0" smtClean="0">
                <a:solidFill>
                  <a:schemeClr val="tx1"/>
                </a:solidFill>
                <a:latin typeface="Meiryo UI" panose="020B0604030504040204" pitchFamily="50" charset="-128"/>
                <a:ea typeface="Meiryo UI" panose="020B0604030504040204" pitchFamily="50" charset="-128"/>
              </a:rPr>
              <a:t>3</a:t>
            </a:r>
            <a:r>
              <a:rPr kumimoji="1" lang="ja-JP" altLang="en-US" sz="1200" dirty="0" smtClean="0">
                <a:solidFill>
                  <a:schemeClr val="tx1"/>
                </a:solidFill>
                <a:latin typeface="Meiryo UI" panose="020B0604030504040204" pitchFamily="50" charset="-128"/>
                <a:ea typeface="Meiryo UI" panose="020B0604030504040204" pitchFamily="50" charset="-128"/>
              </a:rPr>
              <a:t>年</a:t>
            </a:r>
            <a:r>
              <a:rPr lang="en-US" altLang="ja-JP" sz="1200" dirty="0" smtClean="0">
                <a:solidFill>
                  <a:schemeClr val="tx1"/>
                </a:solidFill>
                <a:latin typeface="Meiryo UI" panose="020B0604030504040204" pitchFamily="50" charset="-128"/>
                <a:ea typeface="Meiryo UI" panose="020B0604030504040204" pitchFamily="50" charset="-128"/>
              </a:rPr>
              <a:t>1</a:t>
            </a:r>
            <a:r>
              <a:rPr lang="ja-JP" altLang="en-US" sz="1200" dirty="0" smtClean="0">
                <a:solidFill>
                  <a:schemeClr val="tx1"/>
                </a:solidFill>
                <a:latin typeface="Meiryo UI" panose="020B0604030504040204" pitchFamily="50" charset="-128"/>
                <a:ea typeface="Meiryo UI" panose="020B0604030504040204" pitchFamily="50" charset="-128"/>
              </a:rPr>
              <a:t>月中旬</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医療</a:t>
            </a:r>
            <a:r>
              <a:rPr lang="ja-JP" altLang="en-US" sz="1200" dirty="0" smtClean="0">
                <a:solidFill>
                  <a:schemeClr val="tx1"/>
                </a:solidFill>
                <a:latin typeface="Meiryo UI" panose="020B0604030504040204" pitchFamily="50" charset="-128"/>
                <a:ea typeface="Meiryo UI" panose="020B0604030504040204" pitchFamily="50" charset="-128"/>
              </a:rPr>
              <a:t>機関情報システム</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悉皆調査　調査票配布</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13" name="ホームベース 12"/>
          <p:cNvSpPr/>
          <p:nvPr/>
        </p:nvSpPr>
        <p:spPr>
          <a:xfrm>
            <a:off x="1980712" y="5969200"/>
            <a:ext cx="1692839" cy="682386"/>
          </a:xfrm>
          <a:prstGeom prst="homePlate">
            <a:avLst>
              <a:gd name="adj" fmla="val 22741"/>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200" dirty="0" smtClean="0">
                <a:solidFill>
                  <a:schemeClr val="tx1"/>
                </a:solidFill>
                <a:latin typeface="Meiryo UI" panose="020B0604030504040204" pitchFamily="50" charset="-128"/>
                <a:ea typeface="Meiryo UI" panose="020B0604030504040204" pitchFamily="50" charset="-128"/>
              </a:rPr>
              <a:t>◆令和</a:t>
            </a:r>
            <a:r>
              <a:rPr kumimoji="1" lang="en-US" altLang="ja-JP" sz="1200" dirty="0" smtClean="0">
                <a:solidFill>
                  <a:schemeClr val="tx1"/>
                </a:solidFill>
                <a:latin typeface="Meiryo UI" panose="020B0604030504040204" pitchFamily="50" charset="-128"/>
                <a:ea typeface="Meiryo UI" panose="020B0604030504040204" pitchFamily="50" charset="-128"/>
              </a:rPr>
              <a:t>3</a:t>
            </a:r>
            <a:r>
              <a:rPr kumimoji="1" lang="ja-JP" altLang="en-US" sz="1200" dirty="0" smtClean="0">
                <a:solidFill>
                  <a:schemeClr val="tx1"/>
                </a:solidFill>
                <a:latin typeface="Meiryo UI" panose="020B0604030504040204" pitchFamily="50" charset="-128"/>
                <a:ea typeface="Meiryo UI" panose="020B0604030504040204" pitchFamily="50" charset="-128"/>
              </a:rPr>
              <a:t>年</a:t>
            </a:r>
            <a:r>
              <a:rPr lang="en-US" altLang="ja-JP" sz="1200" dirty="0">
                <a:solidFill>
                  <a:schemeClr val="tx1"/>
                </a:solidFill>
                <a:latin typeface="Meiryo UI" panose="020B0604030504040204" pitchFamily="50" charset="-128"/>
                <a:ea typeface="Meiryo UI" panose="020B0604030504040204" pitchFamily="50" charset="-128"/>
              </a:rPr>
              <a:t>3</a:t>
            </a:r>
            <a:r>
              <a:rPr lang="ja-JP" altLang="en-US" sz="1200" dirty="0" smtClean="0">
                <a:solidFill>
                  <a:schemeClr val="tx1"/>
                </a:solidFill>
                <a:latin typeface="Meiryo UI" panose="020B0604030504040204" pitchFamily="50" charset="-128"/>
                <a:ea typeface="Meiryo UI" panose="020B0604030504040204" pitchFamily="50" charset="-128"/>
              </a:rPr>
              <a:t>月上旬</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医療</a:t>
            </a:r>
            <a:r>
              <a:rPr lang="ja-JP" altLang="en-US" sz="1200" dirty="0" smtClean="0">
                <a:solidFill>
                  <a:schemeClr val="tx1"/>
                </a:solidFill>
                <a:latin typeface="Meiryo UI" panose="020B0604030504040204" pitchFamily="50" charset="-128"/>
                <a:ea typeface="Meiryo UI" panose="020B0604030504040204" pitchFamily="50" charset="-128"/>
              </a:rPr>
              <a:t>機関情報システム</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悉皆調査〆切</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14" name="ホームベース 13"/>
          <p:cNvSpPr/>
          <p:nvPr/>
        </p:nvSpPr>
        <p:spPr>
          <a:xfrm>
            <a:off x="3681827" y="5976112"/>
            <a:ext cx="1725100" cy="682386"/>
          </a:xfrm>
          <a:prstGeom prst="homePlate">
            <a:avLst>
              <a:gd name="adj" fmla="val 22741"/>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200" dirty="0" smtClean="0">
                <a:solidFill>
                  <a:schemeClr val="tx1"/>
                </a:solidFill>
                <a:latin typeface="Meiryo UI" panose="020B0604030504040204" pitchFamily="50" charset="-128"/>
                <a:ea typeface="Meiryo UI" panose="020B0604030504040204" pitchFamily="50" charset="-128"/>
              </a:rPr>
              <a:t>◆令和</a:t>
            </a:r>
            <a:r>
              <a:rPr kumimoji="1" lang="en-US" altLang="ja-JP" sz="1200" dirty="0" smtClean="0">
                <a:solidFill>
                  <a:schemeClr val="tx1"/>
                </a:solidFill>
                <a:latin typeface="Meiryo UI" panose="020B0604030504040204" pitchFamily="50" charset="-128"/>
                <a:ea typeface="Meiryo UI" panose="020B0604030504040204" pitchFamily="50" charset="-128"/>
              </a:rPr>
              <a:t>3</a:t>
            </a:r>
            <a:r>
              <a:rPr kumimoji="1" lang="ja-JP" altLang="en-US" sz="1200" dirty="0" smtClean="0">
                <a:solidFill>
                  <a:schemeClr val="tx1"/>
                </a:solidFill>
                <a:latin typeface="Meiryo UI" panose="020B0604030504040204" pitchFamily="50" charset="-128"/>
                <a:ea typeface="Meiryo UI" panose="020B0604030504040204" pitchFamily="50" charset="-128"/>
              </a:rPr>
              <a:t>年</a:t>
            </a:r>
            <a:r>
              <a:rPr lang="en-US" altLang="ja-JP" sz="1200" dirty="0" smtClean="0">
                <a:solidFill>
                  <a:schemeClr val="tx1"/>
                </a:solidFill>
                <a:latin typeface="Meiryo UI" panose="020B0604030504040204" pitchFamily="50" charset="-128"/>
                <a:ea typeface="Meiryo UI" panose="020B0604030504040204" pitchFamily="50" charset="-128"/>
              </a:rPr>
              <a:t>4</a:t>
            </a:r>
            <a:r>
              <a:rPr lang="ja-JP" altLang="en-US" sz="1200" dirty="0" smtClean="0">
                <a:solidFill>
                  <a:schemeClr val="tx1"/>
                </a:solidFill>
                <a:latin typeface="Meiryo UI" panose="020B0604030504040204" pitchFamily="50" charset="-128"/>
                <a:ea typeface="Meiryo UI" panose="020B0604030504040204" pitchFamily="50" charset="-128"/>
              </a:rPr>
              <a:t>月下旬頃</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厚労省リスト掲載可否等に関する調査票配布</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15" name="ホームベース 14"/>
          <p:cNvSpPr/>
          <p:nvPr/>
        </p:nvSpPr>
        <p:spPr>
          <a:xfrm>
            <a:off x="5450940" y="5987771"/>
            <a:ext cx="1729046" cy="682386"/>
          </a:xfrm>
          <a:prstGeom prst="homePlate">
            <a:avLst>
              <a:gd name="adj" fmla="val 22741"/>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200" dirty="0" smtClean="0">
                <a:solidFill>
                  <a:schemeClr val="tx1"/>
                </a:solidFill>
                <a:latin typeface="Meiryo UI" panose="020B0604030504040204" pitchFamily="50" charset="-128"/>
                <a:ea typeface="Meiryo UI" panose="020B0604030504040204" pitchFamily="50" charset="-128"/>
              </a:rPr>
              <a:t>◆令和</a:t>
            </a:r>
            <a:r>
              <a:rPr kumimoji="1" lang="en-US" altLang="ja-JP" sz="1200" dirty="0" smtClean="0">
                <a:solidFill>
                  <a:schemeClr val="tx1"/>
                </a:solidFill>
                <a:latin typeface="Meiryo UI" panose="020B0604030504040204" pitchFamily="50" charset="-128"/>
                <a:ea typeface="Meiryo UI" panose="020B0604030504040204" pitchFamily="50" charset="-128"/>
              </a:rPr>
              <a:t>3</a:t>
            </a:r>
            <a:r>
              <a:rPr kumimoji="1" lang="ja-JP" altLang="en-US" sz="1200" dirty="0" smtClean="0">
                <a:solidFill>
                  <a:schemeClr val="tx1"/>
                </a:solidFill>
                <a:latin typeface="Meiryo UI" panose="020B0604030504040204" pitchFamily="50" charset="-128"/>
                <a:ea typeface="Meiryo UI" panose="020B0604030504040204" pitchFamily="50" charset="-128"/>
              </a:rPr>
              <a:t>年</a:t>
            </a:r>
            <a:r>
              <a:rPr lang="ja-JP" altLang="en-US" sz="1200" dirty="0" smtClean="0">
                <a:solidFill>
                  <a:schemeClr val="tx1"/>
                </a:solidFill>
                <a:latin typeface="Meiryo UI" panose="020B0604030504040204" pitchFamily="50" charset="-128"/>
                <a:ea typeface="Meiryo UI" panose="020B0604030504040204" pitchFamily="50" charset="-128"/>
              </a:rPr>
              <a:t>５月中旬頃</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厚労省リスト掲載可否等に関する調査〆切</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18" name="ホームベース 17"/>
          <p:cNvSpPr/>
          <p:nvPr/>
        </p:nvSpPr>
        <p:spPr>
          <a:xfrm>
            <a:off x="7179986" y="5987771"/>
            <a:ext cx="1787925" cy="682386"/>
          </a:xfrm>
          <a:prstGeom prst="homePlate">
            <a:avLst>
              <a:gd name="adj" fmla="val 22741"/>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200" dirty="0" smtClean="0">
                <a:solidFill>
                  <a:schemeClr val="tx1"/>
                </a:solidFill>
                <a:latin typeface="Meiryo UI" panose="020B0604030504040204" pitchFamily="50" charset="-128"/>
                <a:ea typeface="Meiryo UI" panose="020B0604030504040204" pitchFamily="50" charset="-128"/>
              </a:rPr>
              <a:t>◆令和</a:t>
            </a:r>
            <a:r>
              <a:rPr kumimoji="1" lang="en-US" altLang="ja-JP" sz="1200" dirty="0" smtClean="0">
                <a:solidFill>
                  <a:schemeClr val="tx1"/>
                </a:solidFill>
                <a:latin typeface="Meiryo UI" panose="020B0604030504040204" pitchFamily="50" charset="-128"/>
                <a:ea typeface="Meiryo UI" panose="020B0604030504040204" pitchFamily="50" charset="-128"/>
              </a:rPr>
              <a:t>3</a:t>
            </a:r>
            <a:r>
              <a:rPr kumimoji="1" lang="ja-JP" altLang="en-US" sz="1200" dirty="0" smtClean="0">
                <a:solidFill>
                  <a:schemeClr val="tx1"/>
                </a:solidFill>
                <a:latin typeface="Meiryo UI" panose="020B0604030504040204" pitchFamily="50" charset="-128"/>
                <a:ea typeface="Meiryo UI" panose="020B0604030504040204" pitchFamily="50" charset="-128"/>
              </a:rPr>
              <a:t>年</a:t>
            </a:r>
            <a:r>
              <a:rPr lang="en-US" altLang="ja-JP" sz="1200" dirty="0" smtClean="0">
                <a:solidFill>
                  <a:schemeClr val="tx1"/>
                </a:solidFill>
                <a:latin typeface="Meiryo UI" panose="020B0604030504040204" pitchFamily="50" charset="-128"/>
                <a:ea typeface="Meiryo UI" panose="020B0604030504040204" pitchFamily="50" charset="-128"/>
              </a:rPr>
              <a:t>6</a:t>
            </a:r>
            <a:r>
              <a:rPr lang="ja-JP" altLang="en-US" sz="1200" dirty="0" smtClean="0">
                <a:solidFill>
                  <a:schemeClr val="tx1"/>
                </a:solidFill>
                <a:latin typeface="Meiryo UI" panose="020B0604030504040204" pitchFamily="50" charset="-128"/>
                <a:ea typeface="Meiryo UI" panose="020B0604030504040204" pitchFamily="50" charset="-128"/>
              </a:rPr>
              <a:t>月以降</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厚労省・</a:t>
            </a:r>
            <a:r>
              <a:rPr lang="en-US" altLang="ja-JP" sz="1200" dirty="0" smtClean="0">
                <a:solidFill>
                  <a:schemeClr val="tx1"/>
                </a:solidFill>
                <a:latin typeface="Meiryo UI" panose="020B0604030504040204" pitchFamily="50" charset="-128"/>
                <a:ea typeface="Meiryo UI" panose="020B0604030504040204" pitchFamily="50" charset="-128"/>
              </a:rPr>
              <a:t>JNTO</a:t>
            </a:r>
            <a:r>
              <a:rPr lang="ja-JP" altLang="en-US" sz="1200" dirty="0" smtClean="0">
                <a:solidFill>
                  <a:schemeClr val="tx1"/>
                </a:solidFill>
                <a:latin typeface="Meiryo UI" panose="020B0604030504040204" pitchFamily="50" charset="-128"/>
                <a:ea typeface="Meiryo UI" panose="020B0604030504040204" pitchFamily="50" charset="-128"/>
              </a:rPr>
              <a:t>の</a:t>
            </a:r>
            <a:r>
              <a:rPr lang="en-US" altLang="ja-JP" sz="1200" dirty="0" smtClean="0">
                <a:solidFill>
                  <a:schemeClr val="tx1"/>
                </a:solidFill>
                <a:latin typeface="Meiryo UI" panose="020B0604030504040204" pitchFamily="50" charset="-128"/>
                <a:ea typeface="Meiryo UI" panose="020B0604030504040204" pitchFamily="50" charset="-128"/>
              </a:rPr>
              <a:t>HP</a:t>
            </a:r>
            <a:r>
              <a:rPr lang="ja-JP" altLang="en-US" sz="1200" dirty="0" err="1" smtClean="0">
                <a:solidFill>
                  <a:schemeClr val="tx1"/>
                </a:solidFill>
                <a:latin typeface="Meiryo UI" panose="020B0604030504040204" pitchFamily="50" charset="-128"/>
                <a:ea typeface="Meiryo UI" panose="020B0604030504040204" pitchFamily="50" charset="-128"/>
              </a:rPr>
              <a:t>にて厚</a:t>
            </a:r>
            <a:r>
              <a:rPr lang="ja-JP" altLang="en-US" sz="1200" dirty="0" smtClean="0">
                <a:solidFill>
                  <a:schemeClr val="tx1"/>
                </a:solidFill>
                <a:latin typeface="Meiryo UI" panose="020B0604030504040204" pitchFamily="50" charset="-128"/>
                <a:ea typeface="Meiryo UI" panose="020B0604030504040204" pitchFamily="50" charset="-128"/>
              </a:rPr>
              <a:t>労省リスト公表</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19" name="正方形/長方形 18"/>
          <p:cNvSpPr/>
          <p:nvPr/>
        </p:nvSpPr>
        <p:spPr>
          <a:xfrm>
            <a:off x="8571192" y="6416618"/>
            <a:ext cx="545142" cy="3807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３</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14981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サブタイトル 2"/>
          <p:cNvSpPr txBox="1">
            <a:spLocks/>
          </p:cNvSpPr>
          <p:nvPr/>
        </p:nvSpPr>
        <p:spPr>
          <a:xfrm>
            <a:off x="33683" y="429507"/>
            <a:ext cx="9074840" cy="6360832"/>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smtClean="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400" b="1" dirty="0" smtClean="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smtClean="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smtClean="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smtClean="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smtClean="0">
              <a:solidFill>
                <a:schemeClr val="tx1"/>
              </a:solidFill>
              <a:latin typeface="Meiryo UI" panose="020B0604030504040204" pitchFamily="50" charset="-128"/>
              <a:ea typeface="Meiryo UI" panose="020B0604030504040204" pitchFamily="50" charset="-128"/>
            </a:endParaRPr>
          </a:p>
          <a:p>
            <a:pPr algn="l"/>
            <a:r>
              <a:rPr lang="ja-JP" altLang="en-US" sz="1200" dirty="0" smtClean="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5" name="タイトル 1"/>
          <p:cNvSpPr txBox="1">
            <a:spLocks/>
          </p:cNvSpPr>
          <p:nvPr/>
        </p:nvSpPr>
        <p:spPr>
          <a:xfrm>
            <a:off x="-897" y="0"/>
            <a:ext cx="9144000" cy="429507"/>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P創英角ｺﾞｼｯｸUB" panose="020B0900000000000000" pitchFamily="50" charset="-128"/>
                <a:ea typeface="HGP創英角ｺﾞｼｯｸUB" panose="020B0900000000000000" pitchFamily="50" charset="-128"/>
              </a:rPr>
              <a:t>３</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．外国人医療体制情報発信事業</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新規</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】1,093</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千円</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7" name="正方形/長方形 16"/>
          <p:cNvSpPr/>
          <p:nvPr/>
        </p:nvSpPr>
        <p:spPr>
          <a:xfrm>
            <a:off x="73596" y="705354"/>
            <a:ext cx="8957361" cy="1917818"/>
          </a:xfrm>
          <a:prstGeom prst="rect">
            <a:avLst/>
          </a:prstGeom>
          <a:ln>
            <a:solidFill>
              <a:schemeClr val="accent1"/>
            </a:solidFill>
          </a:ln>
        </p:spPr>
        <p:style>
          <a:lnRef idx="2">
            <a:schemeClr val="accent5"/>
          </a:lnRef>
          <a:fillRef idx="1">
            <a:schemeClr val="lt1"/>
          </a:fillRef>
          <a:effectRef idx="0">
            <a:schemeClr val="accent5"/>
          </a:effectRef>
          <a:fontRef idx="minor">
            <a:schemeClr val="dk1"/>
          </a:fontRef>
        </p:style>
        <p:txBody>
          <a:bodyPr rtlCol="0" anchor="t" anchorCtr="0"/>
          <a:lstStyle/>
          <a:p>
            <a:endParaRPr lang="en-US" altLang="ja-JP" sz="1600" dirty="0">
              <a:latin typeface="Meiryo UI" panose="020B0604030504040204" pitchFamily="50" charset="-128"/>
              <a:ea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rPr>
              <a:t>　　今後、東京オリパラ、</a:t>
            </a:r>
            <a:r>
              <a:rPr kumimoji="1" lang="en-US" altLang="ja-JP" sz="1600" dirty="0" smtClean="0">
                <a:latin typeface="Meiryo UI" panose="020B0604030504040204" pitchFamily="50" charset="-128"/>
                <a:ea typeface="Meiryo UI" panose="020B0604030504040204" pitchFamily="50" charset="-128"/>
              </a:rPr>
              <a:t>IR</a:t>
            </a:r>
            <a:r>
              <a:rPr kumimoji="1" lang="ja-JP" altLang="en-US" sz="1600" dirty="0" smtClean="0">
                <a:latin typeface="Meiryo UI" panose="020B0604030504040204" pitchFamily="50" charset="-128"/>
                <a:ea typeface="Meiryo UI" panose="020B0604030504040204" pitchFamily="50" charset="-128"/>
              </a:rPr>
              <a:t>・万博開催に伴い、多くの外国人が来阪されることが想定され、府内の医療機関を</a:t>
            </a:r>
            <a:endParaRPr kumimoji="1"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受診する機会が増えることが想定される。外国人患者を円滑に医療機関に繋げるためには、外国人患者を</a:t>
            </a:r>
            <a:endParaRPr kumimoji="1"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受け入れ可能な医療機関の情報の発信が重要であり、常に最新の情報を掲載することが重要。また、多く</a:t>
            </a:r>
            <a:endParaRPr kumimoji="1"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の国や地域から外国人が訪れることから、多言語での情報発信が必要。</a:t>
            </a:r>
            <a:endParaRPr kumimoji="1"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また、医療機関に対し、外国人患者受入れに役立つ情報の発信をすることにより、医療機関の外国人患</a:t>
            </a:r>
            <a:endParaRPr kumimoji="1"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者受入れの一助となるように</a:t>
            </a:r>
            <a:r>
              <a:rPr lang="ja-JP" altLang="en-US" sz="1600" dirty="0" smtClean="0">
                <a:latin typeface="Meiryo UI" panose="020B0604030504040204" pitchFamily="50" charset="-128"/>
                <a:ea typeface="Meiryo UI" panose="020B0604030504040204" pitchFamily="50" charset="-128"/>
              </a:rPr>
              <a:t>する。</a:t>
            </a:r>
            <a:endParaRPr kumimoji="1" lang="en-US" altLang="ja-JP" sz="1600" dirty="0" smtClean="0">
              <a:latin typeface="Meiryo UI" panose="020B0604030504040204" pitchFamily="50" charset="-128"/>
              <a:ea typeface="Meiryo UI" panose="020B0604030504040204" pitchFamily="50" charset="-128"/>
            </a:endParaRPr>
          </a:p>
        </p:txBody>
      </p:sp>
      <p:sp>
        <p:nvSpPr>
          <p:cNvPr id="49" name="ホームベース 48"/>
          <p:cNvSpPr/>
          <p:nvPr/>
        </p:nvSpPr>
        <p:spPr>
          <a:xfrm>
            <a:off x="78359" y="483691"/>
            <a:ext cx="1181273" cy="355848"/>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事業趣旨</a:t>
            </a:r>
            <a:endPar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9" name="角丸四角形 18"/>
          <p:cNvSpPr/>
          <p:nvPr/>
        </p:nvSpPr>
        <p:spPr>
          <a:xfrm>
            <a:off x="121136" y="2997300"/>
            <a:ext cx="8909822" cy="1990507"/>
          </a:xfrm>
          <a:prstGeom prst="roundRect">
            <a:avLst>
              <a:gd name="adj" fmla="val 0"/>
            </a:avLst>
          </a:prstGeom>
        </p:spPr>
        <p:style>
          <a:lnRef idx="2">
            <a:schemeClr val="accent1"/>
          </a:lnRef>
          <a:fillRef idx="1">
            <a:schemeClr val="lt1"/>
          </a:fillRef>
          <a:effectRef idx="0">
            <a:schemeClr val="accent1"/>
          </a:effectRef>
          <a:fontRef idx="minor">
            <a:schemeClr val="dk1"/>
          </a:fontRef>
        </p:style>
        <p:txBody>
          <a:bodyPr rtlCol="0" anchor="ctr"/>
          <a:lstStyle/>
          <a:p>
            <a:endParaRPr lang="en-US" altLang="ja-JP" sz="1600" b="1" dirty="0">
              <a:latin typeface="Meiryo UI" panose="020B0604030504040204" pitchFamily="50" charset="-128"/>
              <a:ea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rPr>
              <a:t>〇おおさかメディカルネット </a:t>
            </a:r>
            <a:r>
              <a:rPr lang="en-US" altLang="ja-JP" sz="1600" b="1" dirty="0" smtClean="0">
                <a:latin typeface="Meiryo UI" panose="020B0604030504040204" pitchFamily="50" charset="-128"/>
                <a:ea typeface="Meiryo UI" panose="020B0604030504040204" pitchFamily="50" charset="-128"/>
              </a:rPr>
              <a:t>for Foreigners</a:t>
            </a:r>
          </a:p>
          <a:p>
            <a:r>
              <a:rPr lang="ja-JP" altLang="en-US" sz="1600" dirty="0" smtClean="0">
                <a:latin typeface="Meiryo UI" panose="020B0604030504040204" pitchFamily="50" charset="-128"/>
                <a:ea typeface="Meiryo UI" panose="020B0604030504040204" pitchFamily="50" charset="-128"/>
              </a:rPr>
              <a:t>　・新型コロナウイルス感染症に関する注意喚起・お知らせ</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2.</a:t>
            </a:r>
            <a:r>
              <a:rPr lang="ja-JP" altLang="en-US" sz="1600" dirty="0" smtClean="0">
                <a:latin typeface="Meiryo UI" panose="020B0604030504040204" pitchFamily="50" charset="-128"/>
                <a:ea typeface="Meiryo UI" panose="020B0604030504040204" pitchFamily="50" charset="-128"/>
              </a:rPr>
              <a:t>外国人患者受入れ体制実態調査事業」にて調査した内容の掲載</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・更新した内容の多言語化</a:t>
            </a:r>
            <a:endParaRPr lang="en-US" altLang="ja-JP" sz="1600" b="1" dirty="0" smtClean="0">
              <a:latin typeface="Meiryo UI" panose="020B0604030504040204" pitchFamily="50" charset="-128"/>
              <a:ea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rPr>
              <a:t>〇医療機関向け情報サイト「おおさかメディカルネット」</a:t>
            </a:r>
            <a:endParaRPr lang="en-US" altLang="ja-JP" sz="1600" b="1"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・府や国等が実施する各種支援メニュー、外国人患者対応マニュアル、多言語問診票等の役立つ情報の</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時点更新</a:t>
            </a:r>
            <a:endParaRPr lang="en-US" altLang="ja-JP" sz="1600" b="1" dirty="0" smtClean="0">
              <a:latin typeface="Meiryo UI" panose="020B0604030504040204" pitchFamily="50" charset="-128"/>
              <a:ea typeface="Meiryo UI" panose="020B0604030504040204" pitchFamily="50" charset="-128"/>
            </a:endParaRPr>
          </a:p>
          <a:p>
            <a:endParaRPr lang="en-US" altLang="ja-JP" sz="1600" b="1" dirty="0">
              <a:latin typeface="Meiryo UI" panose="020B0604030504040204" pitchFamily="50" charset="-128"/>
              <a:ea typeface="Meiryo UI" panose="020B0604030504040204" pitchFamily="50" charset="-128"/>
            </a:endParaRPr>
          </a:p>
        </p:txBody>
      </p:sp>
      <p:sp>
        <p:nvSpPr>
          <p:cNvPr id="31" name="ホームベース 30"/>
          <p:cNvSpPr/>
          <p:nvPr/>
        </p:nvSpPr>
        <p:spPr>
          <a:xfrm>
            <a:off x="77864" y="2665756"/>
            <a:ext cx="1210504" cy="435793"/>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schemeClr val="tx1"/>
                </a:solidFill>
                <a:latin typeface="HGP創英角ｺﾞｼｯｸUB" panose="020B0900000000000000" pitchFamily="50" charset="-128"/>
                <a:ea typeface="HGP創英角ｺﾞｼｯｸUB" panose="020B0900000000000000" pitchFamily="50" charset="-128"/>
              </a:rPr>
              <a:t>更新</a:t>
            </a:r>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内容</a:t>
            </a:r>
            <a:endPar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5" name="角丸四角形 24"/>
          <p:cNvSpPr/>
          <p:nvPr/>
        </p:nvSpPr>
        <p:spPr>
          <a:xfrm>
            <a:off x="121136" y="5093645"/>
            <a:ext cx="8909822" cy="1647721"/>
          </a:xfrm>
          <a:prstGeom prst="roundRect">
            <a:avLst>
              <a:gd name="adj" fmla="val 4768"/>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smtClean="0">
                <a:solidFill>
                  <a:schemeClr val="tx1"/>
                </a:solidFill>
                <a:latin typeface="Meiryo UI" panose="020B0604030504040204" pitchFamily="50" charset="-128"/>
                <a:ea typeface="Meiryo UI" panose="020B0604030504040204" pitchFamily="50" charset="-128"/>
              </a:rPr>
              <a:t>■参考～令和</a:t>
            </a:r>
            <a:r>
              <a:rPr lang="en-US" altLang="ja-JP" sz="1600" dirty="0" smtClean="0">
                <a:solidFill>
                  <a:schemeClr val="tx1"/>
                </a:solidFill>
                <a:latin typeface="Meiryo UI" panose="020B0604030504040204" pitchFamily="50" charset="-128"/>
                <a:ea typeface="Meiryo UI" panose="020B0604030504040204" pitchFamily="50" charset="-128"/>
              </a:rPr>
              <a:t>2</a:t>
            </a:r>
            <a:r>
              <a:rPr lang="ja-JP" altLang="en-US" sz="1600" dirty="0" smtClean="0">
                <a:solidFill>
                  <a:schemeClr val="tx1"/>
                </a:solidFill>
                <a:latin typeface="Meiryo UI" panose="020B0604030504040204" pitchFamily="50" charset="-128"/>
                <a:ea typeface="Meiryo UI" panose="020B0604030504040204" pitchFamily="50" charset="-128"/>
              </a:rPr>
              <a:t>年度アクセス数（令和</a:t>
            </a:r>
            <a:r>
              <a:rPr lang="en-US" altLang="ja-JP" sz="1600" dirty="0">
                <a:solidFill>
                  <a:schemeClr val="tx1"/>
                </a:solidFill>
                <a:latin typeface="Meiryo UI" panose="020B0604030504040204" pitchFamily="50" charset="-128"/>
                <a:ea typeface="Meiryo UI" panose="020B0604030504040204" pitchFamily="50" charset="-128"/>
              </a:rPr>
              <a:t>3</a:t>
            </a:r>
            <a:r>
              <a:rPr lang="ja-JP" altLang="en-US" sz="1600" dirty="0" smtClean="0">
                <a:solidFill>
                  <a:schemeClr val="tx1"/>
                </a:solidFill>
                <a:latin typeface="Meiryo UI" panose="020B0604030504040204" pitchFamily="50" charset="-128"/>
                <a:ea typeface="Meiryo UI" panose="020B0604030504040204" pitchFamily="50" charset="-128"/>
              </a:rPr>
              <a:t>年</a:t>
            </a:r>
            <a:r>
              <a:rPr lang="en-US" altLang="ja-JP" sz="1600" dirty="0" smtClean="0">
                <a:solidFill>
                  <a:schemeClr val="tx1"/>
                </a:solidFill>
                <a:latin typeface="Meiryo UI" panose="020B0604030504040204" pitchFamily="50" charset="-128"/>
                <a:ea typeface="Meiryo UI" panose="020B0604030504040204" pitchFamily="50" charset="-128"/>
              </a:rPr>
              <a:t>1</a:t>
            </a:r>
            <a:r>
              <a:rPr lang="ja-JP" altLang="en-US" sz="1600" dirty="0" smtClean="0">
                <a:solidFill>
                  <a:schemeClr val="tx1"/>
                </a:solidFill>
                <a:latin typeface="Meiryo UI" panose="020B0604030504040204" pitchFamily="50" charset="-128"/>
                <a:ea typeface="Meiryo UI" panose="020B0604030504040204" pitchFamily="50" charset="-128"/>
              </a:rPr>
              <a:t>月末まで）</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endParaRPr>
          </a:p>
        </p:txBody>
      </p:sp>
      <p:sp>
        <p:nvSpPr>
          <p:cNvPr id="2" name="角丸四角形 1"/>
          <p:cNvSpPr/>
          <p:nvPr/>
        </p:nvSpPr>
        <p:spPr>
          <a:xfrm>
            <a:off x="243426" y="5468417"/>
            <a:ext cx="4400582" cy="114832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400" dirty="0" smtClean="0">
                <a:solidFill>
                  <a:schemeClr val="tx1"/>
                </a:solidFill>
                <a:latin typeface="Meiryo UI" panose="020B0604030504040204" pitchFamily="50" charset="-128"/>
                <a:ea typeface="Meiryo UI" panose="020B0604030504040204" pitchFamily="50" charset="-128"/>
              </a:rPr>
              <a:t>〇おおさか</a:t>
            </a:r>
            <a:r>
              <a:rPr lang="ja-JP" altLang="en-US" sz="1400" dirty="0">
                <a:solidFill>
                  <a:schemeClr val="tx1"/>
                </a:solidFill>
                <a:latin typeface="Meiryo UI" panose="020B0604030504040204" pitchFamily="50" charset="-128"/>
                <a:ea typeface="Meiryo UI" panose="020B0604030504040204" pitchFamily="50" charset="-128"/>
              </a:rPr>
              <a:t>メディカルネット </a:t>
            </a:r>
            <a:r>
              <a:rPr lang="en-US" altLang="ja-JP" sz="1400" dirty="0">
                <a:solidFill>
                  <a:schemeClr val="tx1"/>
                </a:solidFill>
                <a:latin typeface="Meiryo UI" panose="020B0604030504040204" pitchFamily="50" charset="-128"/>
                <a:ea typeface="Meiryo UI" panose="020B0604030504040204" pitchFamily="50" charset="-128"/>
              </a:rPr>
              <a:t>for Foreigners</a:t>
            </a:r>
          </a:p>
          <a:p>
            <a:r>
              <a:rPr lang="ja-JP" altLang="en-US" sz="1300" dirty="0" smtClean="0">
                <a:solidFill>
                  <a:schemeClr val="tx1"/>
                </a:solidFill>
                <a:latin typeface="Meiryo UI" panose="020B0604030504040204" pitchFamily="50" charset="-128"/>
                <a:ea typeface="Meiryo UI" panose="020B0604030504040204" pitchFamily="50" charset="-128"/>
              </a:rPr>
              <a:t>　・</a:t>
            </a:r>
            <a:r>
              <a:rPr lang="ja-JP" altLang="en-US" sz="1300" dirty="0">
                <a:solidFill>
                  <a:schemeClr val="tx1"/>
                </a:solidFill>
                <a:latin typeface="Meiryo UI" panose="020B0604030504040204" pitchFamily="50" charset="-128"/>
                <a:ea typeface="Meiryo UI" panose="020B0604030504040204" pitchFamily="50" charset="-128"/>
              </a:rPr>
              <a:t>総ページビュー数</a:t>
            </a:r>
            <a:r>
              <a:rPr lang="ja-JP" altLang="en-US" sz="1300" dirty="0" smtClean="0">
                <a:solidFill>
                  <a:schemeClr val="tx1"/>
                </a:solidFill>
                <a:latin typeface="Meiryo UI" panose="020B0604030504040204" pitchFamily="50" charset="-128"/>
                <a:ea typeface="Meiryo UI" panose="020B0604030504040204" pitchFamily="50" charset="-128"/>
              </a:rPr>
              <a:t>：</a:t>
            </a:r>
            <a:r>
              <a:rPr lang="en-US" altLang="ja-JP" sz="1300" dirty="0">
                <a:solidFill>
                  <a:schemeClr val="tx1"/>
                </a:solidFill>
                <a:latin typeface="Meiryo UI" panose="020B0604030504040204" pitchFamily="50" charset="-128"/>
                <a:ea typeface="Meiryo UI" panose="020B0604030504040204" pitchFamily="50" charset="-128"/>
              </a:rPr>
              <a:t>47,813</a:t>
            </a:r>
            <a:r>
              <a:rPr lang="ja-JP" altLang="en-US" sz="1300" dirty="0" smtClean="0">
                <a:solidFill>
                  <a:schemeClr val="tx1"/>
                </a:solidFill>
                <a:latin typeface="Meiryo UI" panose="020B0604030504040204" pitchFamily="50" charset="-128"/>
                <a:ea typeface="Meiryo UI" panose="020B0604030504040204" pitchFamily="50" charset="-128"/>
              </a:rPr>
              <a:t>アクセス</a:t>
            </a:r>
            <a:endParaRPr lang="en-US" altLang="ja-JP" sz="1300" dirty="0">
              <a:solidFill>
                <a:schemeClr val="tx1"/>
              </a:solidFill>
              <a:latin typeface="Meiryo UI" panose="020B0604030504040204" pitchFamily="50" charset="-128"/>
              <a:ea typeface="Meiryo UI" panose="020B0604030504040204" pitchFamily="50" charset="-128"/>
            </a:endParaRPr>
          </a:p>
          <a:p>
            <a:r>
              <a:rPr lang="ja-JP" altLang="en-US" sz="1300" dirty="0" smtClean="0">
                <a:solidFill>
                  <a:schemeClr val="tx1"/>
                </a:solidFill>
                <a:latin typeface="Meiryo UI" panose="020B0604030504040204" pitchFamily="50" charset="-128"/>
                <a:ea typeface="Meiryo UI" panose="020B0604030504040204" pitchFamily="50" charset="-128"/>
              </a:rPr>
              <a:t>　・「</a:t>
            </a:r>
            <a:r>
              <a:rPr lang="ja-JP" altLang="en-US" sz="1300" dirty="0">
                <a:solidFill>
                  <a:schemeClr val="tx1"/>
                </a:solidFill>
                <a:latin typeface="Meiryo UI" panose="020B0604030504040204" pitchFamily="50" charset="-128"/>
                <a:ea typeface="Meiryo UI" panose="020B0604030504040204" pitchFamily="50" charset="-128"/>
              </a:rPr>
              <a:t>休日夜間診療所一覧</a:t>
            </a:r>
            <a:r>
              <a:rPr lang="ja-JP" altLang="en-US" sz="1300" dirty="0" smtClean="0">
                <a:solidFill>
                  <a:schemeClr val="tx1"/>
                </a:solidFill>
                <a:latin typeface="Meiryo UI" panose="020B0604030504040204" pitchFamily="50" charset="-128"/>
                <a:ea typeface="Meiryo UI" panose="020B0604030504040204" pitchFamily="50" charset="-128"/>
              </a:rPr>
              <a:t>」、「大阪府内保健所等一覧」の順</a:t>
            </a:r>
            <a:endParaRPr lang="en-US" altLang="ja-JP" sz="1300" dirty="0" smtClean="0">
              <a:solidFill>
                <a:schemeClr val="tx1"/>
              </a:solidFill>
              <a:latin typeface="Meiryo UI" panose="020B0604030504040204" pitchFamily="50" charset="-128"/>
              <a:ea typeface="Meiryo UI" panose="020B0604030504040204" pitchFamily="50" charset="-128"/>
            </a:endParaRPr>
          </a:p>
          <a:p>
            <a:r>
              <a:rPr lang="ja-JP" altLang="en-US" sz="1300" dirty="0">
                <a:solidFill>
                  <a:schemeClr val="tx1"/>
                </a:solidFill>
                <a:latin typeface="Meiryo UI" panose="020B0604030504040204" pitchFamily="50" charset="-128"/>
                <a:ea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rPr>
              <a:t>　で閲覧</a:t>
            </a:r>
            <a:r>
              <a:rPr lang="ja-JP" altLang="en-US" sz="1300" dirty="0">
                <a:solidFill>
                  <a:schemeClr val="tx1"/>
                </a:solidFill>
                <a:latin typeface="Meiryo UI" panose="020B0604030504040204" pitchFamily="50" charset="-128"/>
                <a:ea typeface="Meiryo UI" panose="020B0604030504040204" pitchFamily="50" charset="-128"/>
              </a:rPr>
              <a:t>が</a:t>
            </a:r>
            <a:r>
              <a:rPr lang="ja-JP" altLang="en-US" sz="1300" dirty="0" smtClean="0">
                <a:solidFill>
                  <a:schemeClr val="tx1"/>
                </a:solidFill>
                <a:latin typeface="Meiryo UI" panose="020B0604030504040204" pitchFamily="50" charset="-128"/>
                <a:ea typeface="Meiryo UI" panose="020B0604030504040204" pitchFamily="50" charset="-128"/>
              </a:rPr>
              <a:t>多い</a:t>
            </a:r>
            <a:endParaRPr lang="en-US" altLang="ja-JP" sz="1300" dirty="0">
              <a:solidFill>
                <a:schemeClr val="tx1"/>
              </a:solidFill>
              <a:latin typeface="Meiryo UI" panose="020B0604030504040204" pitchFamily="50" charset="-128"/>
              <a:ea typeface="Meiryo UI" panose="020B0604030504040204" pitchFamily="50" charset="-128"/>
            </a:endParaRPr>
          </a:p>
        </p:txBody>
      </p:sp>
      <p:sp>
        <p:nvSpPr>
          <p:cNvPr id="3" name="角丸四角形 2"/>
          <p:cNvSpPr/>
          <p:nvPr/>
        </p:nvSpPr>
        <p:spPr>
          <a:xfrm>
            <a:off x="4774392" y="5468417"/>
            <a:ext cx="4118088" cy="114832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〇医療機関向け情報サイト「おおさかメディカルネット</a:t>
            </a:r>
            <a:r>
              <a:rPr lang="ja-JP" altLang="en-US" sz="1400" dirty="0" smtClean="0">
                <a:solidFill>
                  <a:schemeClr val="tx1"/>
                </a:solidFill>
                <a:latin typeface="Meiryo UI" panose="020B0604030504040204" pitchFamily="50" charset="-128"/>
                <a:ea typeface="Meiryo UI" panose="020B0604030504040204" pitchFamily="50" charset="-128"/>
              </a:rPr>
              <a:t>」</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300" dirty="0" smtClean="0">
                <a:solidFill>
                  <a:schemeClr val="tx1"/>
                </a:solidFill>
                <a:latin typeface="Meiryo UI" panose="020B0604030504040204" pitchFamily="50" charset="-128"/>
                <a:ea typeface="Meiryo UI" panose="020B0604030504040204" pitchFamily="50" charset="-128"/>
              </a:rPr>
              <a:t>　・総ページビュー数：</a:t>
            </a:r>
            <a:r>
              <a:rPr lang="en-US" altLang="ja-JP" sz="1300" dirty="0" smtClean="0">
                <a:solidFill>
                  <a:schemeClr val="tx1"/>
                </a:solidFill>
                <a:latin typeface="Meiryo UI" panose="020B0604030504040204" pitchFamily="50" charset="-128"/>
                <a:ea typeface="Meiryo UI" panose="020B0604030504040204" pitchFamily="50" charset="-128"/>
              </a:rPr>
              <a:t>11,183</a:t>
            </a:r>
            <a:r>
              <a:rPr lang="ja-JP" altLang="en-US" sz="1300" dirty="0" smtClean="0">
                <a:solidFill>
                  <a:schemeClr val="tx1"/>
                </a:solidFill>
                <a:latin typeface="Meiryo UI" panose="020B0604030504040204" pitchFamily="50" charset="-128"/>
                <a:ea typeface="Meiryo UI" panose="020B0604030504040204" pitchFamily="50" charset="-128"/>
              </a:rPr>
              <a:t>アクセス</a:t>
            </a:r>
            <a:endParaRPr lang="en-US" altLang="ja-JP" sz="1300" dirty="0" smtClean="0">
              <a:solidFill>
                <a:schemeClr val="tx1"/>
              </a:solidFill>
              <a:latin typeface="Meiryo UI" panose="020B0604030504040204" pitchFamily="50" charset="-128"/>
              <a:ea typeface="Meiryo UI" panose="020B0604030504040204" pitchFamily="50" charset="-128"/>
            </a:endParaRPr>
          </a:p>
          <a:p>
            <a:r>
              <a:rPr lang="ja-JP" altLang="en-US" sz="1300" dirty="0" smtClean="0">
                <a:solidFill>
                  <a:schemeClr val="tx1"/>
                </a:solidFill>
                <a:latin typeface="Meiryo UI" panose="020B0604030504040204" pitchFamily="50" charset="-128"/>
                <a:ea typeface="Meiryo UI" panose="020B0604030504040204" pitchFamily="50" charset="-128"/>
              </a:rPr>
              <a:t>　・「多言語問診票」、「外国人患者対応等各種マニュア</a:t>
            </a:r>
            <a:endParaRPr lang="en-US" altLang="ja-JP" sz="1300" dirty="0" smtClean="0">
              <a:solidFill>
                <a:schemeClr val="tx1"/>
              </a:solidFill>
              <a:latin typeface="Meiryo UI" panose="020B0604030504040204" pitchFamily="50" charset="-128"/>
              <a:ea typeface="Meiryo UI" panose="020B0604030504040204" pitchFamily="50" charset="-128"/>
            </a:endParaRPr>
          </a:p>
          <a:p>
            <a:r>
              <a:rPr lang="ja-JP" altLang="en-US" sz="1300" dirty="0">
                <a:solidFill>
                  <a:schemeClr val="tx1"/>
                </a:solidFill>
                <a:latin typeface="Meiryo UI" panose="020B0604030504040204" pitchFamily="50" charset="-128"/>
                <a:ea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rPr>
              <a:t>　ル」の順で閲覧が多い</a:t>
            </a:r>
            <a:endParaRPr lang="en-US" altLang="ja-JP" sz="1300" dirty="0" smtClean="0">
              <a:solidFill>
                <a:schemeClr val="tx1"/>
              </a:solidFill>
              <a:latin typeface="Meiryo UI" panose="020B0604030504040204" pitchFamily="50" charset="-128"/>
              <a:ea typeface="Meiryo UI" panose="020B0604030504040204" pitchFamily="50" charset="-128"/>
            </a:endParaRPr>
          </a:p>
        </p:txBody>
      </p:sp>
      <p:sp>
        <p:nvSpPr>
          <p:cNvPr id="11" name="正方形/長方形 10"/>
          <p:cNvSpPr/>
          <p:nvPr/>
        </p:nvSpPr>
        <p:spPr>
          <a:xfrm>
            <a:off x="8734227" y="6364287"/>
            <a:ext cx="295690" cy="319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４</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45599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正方形/長方形 57"/>
          <p:cNvSpPr/>
          <p:nvPr/>
        </p:nvSpPr>
        <p:spPr>
          <a:xfrm>
            <a:off x="73468" y="831843"/>
            <a:ext cx="9027723" cy="1714446"/>
          </a:xfrm>
          <a:prstGeom prst="rect">
            <a:avLst/>
          </a:prstGeom>
        </p:spPr>
        <p:style>
          <a:lnRef idx="2">
            <a:schemeClr val="accent5"/>
          </a:lnRef>
          <a:fillRef idx="1">
            <a:schemeClr val="lt1"/>
          </a:fillRef>
          <a:effectRef idx="0">
            <a:schemeClr val="accent5"/>
          </a:effectRef>
          <a:fontRef idx="minor">
            <a:schemeClr val="dk1"/>
          </a:fontRef>
        </p:style>
        <p:txBody>
          <a:bodyPr rtlCol="0" anchor="t" anchorCtr="0"/>
          <a:lstStyle/>
          <a:p>
            <a:endParaRPr kumimoji="1" lang="ja-JP" altLang="en-US" dirty="0"/>
          </a:p>
        </p:txBody>
      </p:sp>
      <p:sp>
        <p:nvSpPr>
          <p:cNvPr id="59" name="角丸四角形 58"/>
          <p:cNvSpPr/>
          <p:nvPr/>
        </p:nvSpPr>
        <p:spPr>
          <a:xfrm>
            <a:off x="183296" y="1588067"/>
            <a:ext cx="926074" cy="283691"/>
          </a:xfrm>
          <a:prstGeom prst="roundRect">
            <a:avLst/>
          </a:prstGeom>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ja-JP" altLang="en-US" sz="1400" dirty="0">
                <a:latin typeface="Meiryo UI" panose="020B0604030504040204" pitchFamily="50" charset="-128"/>
                <a:ea typeface="Meiryo UI" panose="020B0604030504040204" pitchFamily="50" charset="-128"/>
              </a:rPr>
              <a:t>対象</a:t>
            </a:r>
            <a:r>
              <a:rPr lang="ja-JP" altLang="en-US" sz="1400" dirty="0" smtClean="0">
                <a:latin typeface="Meiryo UI" panose="020B0604030504040204" pitchFamily="50" charset="-128"/>
                <a:ea typeface="Meiryo UI" panose="020B0604030504040204" pitchFamily="50" charset="-128"/>
              </a:rPr>
              <a:t>病院</a:t>
            </a:r>
            <a:endParaRPr kumimoji="1" lang="ja-JP" altLang="en-US" sz="1400" dirty="0">
              <a:latin typeface="Meiryo UI" panose="020B0604030504040204" pitchFamily="50" charset="-128"/>
              <a:ea typeface="Meiryo UI" panose="020B0604030504040204" pitchFamily="50" charset="-128"/>
            </a:endParaRPr>
          </a:p>
        </p:txBody>
      </p:sp>
      <p:sp>
        <p:nvSpPr>
          <p:cNvPr id="60" name="角丸四角形 59"/>
          <p:cNvSpPr/>
          <p:nvPr/>
        </p:nvSpPr>
        <p:spPr>
          <a:xfrm>
            <a:off x="3735591" y="1590141"/>
            <a:ext cx="924299" cy="295912"/>
          </a:xfrm>
          <a:prstGeom prst="roundRect">
            <a:avLst/>
          </a:prstGeom>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ja-JP" altLang="en-US" sz="1400" dirty="0" smtClean="0">
                <a:latin typeface="Meiryo UI" panose="020B0604030504040204" pitchFamily="50" charset="-128"/>
                <a:ea typeface="Meiryo UI" panose="020B0604030504040204" pitchFamily="50" charset="-128"/>
              </a:rPr>
              <a:t>対応言語</a:t>
            </a:r>
            <a:endParaRPr kumimoji="1" lang="ja-JP" altLang="en-US" sz="1400" dirty="0">
              <a:latin typeface="Meiryo UI" panose="020B0604030504040204" pitchFamily="50" charset="-128"/>
              <a:ea typeface="Meiryo UI" panose="020B0604030504040204" pitchFamily="50" charset="-128"/>
            </a:endParaRPr>
          </a:p>
        </p:txBody>
      </p:sp>
      <p:sp>
        <p:nvSpPr>
          <p:cNvPr id="61" name="角丸四角形 60"/>
          <p:cNvSpPr/>
          <p:nvPr/>
        </p:nvSpPr>
        <p:spPr>
          <a:xfrm>
            <a:off x="171290" y="2081275"/>
            <a:ext cx="934983" cy="305807"/>
          </a:xfrm>
          <a:prstGeom prst="roundRect">
            <a:avLst/>
          </a:prstGeom>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ja-JP" altLang="en-US" sz="1400" dirty="0" smtClean="0">
                <a:latin typeface="Meiryo UI" panose="020B0604030504040204" pitchFamily="50" charset="-128"/>
                <a:ea typeface="Meiryo UI" panose="020B0604030504040204" pitchFamily="50" charset="-128"/>
              </a:rPr>
              <a:t>実施内容</a:t>
            </a:r>
            <a:endParaRPr kumimoji="1" lang="ja-JP" altLang="en-US" sz="1400" dirty="0">
              <a:latin typeface="Meiryo UI" panose="020B0604030504040204" pitchFamily="50" charset="-128"/>
              <a:ea typeface="Meiryo UI" panose="020B0604030504040204" pitchFamily="50" charset="-128"/>
            </a:endParaRPr>
          </a:p>
        </p:txBody>
      </p:sp>
      <p:sp>
        <p:nvSpPr>
          <p:cNvPr id="62" name="角丸四角形 61"/>
          <p:cNvSpPr/>
          <p:nvPr/>
        </p:nvSpPr>
        <p:spPr>
          <a:xfrm>
            <a:off x="7326628" y="1572443"/>
            <a:ext cx="936196" cy="272973"/>
          </a:xfrm>
          <a:prstGeom prst="roundRect">
            <a:avLst/>
          </a:prstGeom>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ja-JP" altLang="en-US" sz="1400" dirty="0" smtClean="0">
                <a:latin typeface="Meiryo UI" panose="020B0604030504040204" pitchFamily="50" charset="-128"/>
                <a:ea typeface="Meiryo UI" panose="020B0604030504040204" pitchFamily="50" charset="-128"/>
              </a:rPr>
              <a:t>実施方法</a:t>
            </a:r>
            <a:endParaRPr kumimoji="1" lang="ja-JP" altLang="en-US" sz="1400" dirty="0">
              <a:latin typeface="Meiryo UI" panose="020B0604030504040204" pitchFamily="50" charset="-128"/>
              <a:ea typeface="Meiryo UI" panose="020B0604030504040204" pitchFamily="50" charset="-128"/>
            </a:endParaRPr>
          </a:p>
        </p:txBody>
      </p:sp>
      <p:sp>
        <p:nvSpPr>
          <p:cNvPr id="63" name="ホームベース 62"/>
          <p:cNvSpPr/>
          <p:nvPr/>
        </p:nvSpPr>
        <p:spPr>
          <a:xfrm>
            <a:off x="58427" y="577342"/>
            <a:ext cx="1393579" cy="327761"/>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事業概要</a:t>
            </a:r>
            <a:endPar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 name="タイトル 1"/>
          <p:cNvSpPr txBox="1">
            <a:spLocks/>
          </p:cNvSpPr>
          <p:nvPr/>
        </p:nvSpPr>
        <p:spPr>
          <a:xfrm>
            <a:off x="0" y="14035"/>
            <a:ext cx="9144000" cy="563307"/>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４</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．①多言語医療通訳コールセンター設置事業</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継続</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】8,758</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千円</a:t>
            </a:r>
            <a:endParaRPr lang="ja-JP" altLang="en-US" sz="18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2" name="スライド番号プレースホルダー 1"/>
          <p:cNvSpPr>
            <a:spLocks noGrp="1"/>
          </p:cNvSpPr>
          <p:nvPr>
            <p:ph type="sldNum" sz="quarter" idx="12"/>
          </p:nvPr>
        </p:nvSpPr>
        <p:spPr/>
        <p:txBody>
          <a:bodyPr/>
          <a:lstStyle/>
          <a:p>
            <a:fld id="{9B6EF87B-DB20-4253-9782-3C634FAD5830}" type="slidenum">
              <a:rPr kumimoji="1" lang="ja-JP" altLang="en-US" smtClean="0"/>
              <a:t>5</a:t>
            </a:fld>
            <a:endParaRPr kumimoji="1" lang="ja-JP" altLang="en-US" dirty="0"/>
          </a:p>
        </p:txBody>
      </p:sp>
      <p:sp>
        <p:nvSpPr>
          <p:cNvPr id="7" name="サブタイトル 2"/>
          <p:cNvSpPr txBox="1">
            <a:spLocks/>
          </p:cNvSpPr>
          <p:nvPr/>
        </p:nvSpPr>
        <p:spPr>
          <a:xfrm>
            <a:off x="73468" y="2587345"/>
            <a:ext cx="9043906" cy="4148926"/>
          </a:xfrm>
          <a:prstGeom prst="rect">
            <a:avLst/>
          </a:prstGeom>
          <a:solidFill>
            <a:schemeClr val="accent3">
              <a:alpha val="12000"/>
            </a:schemeClr>
          </a:solidFill>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ja-JP" altLang="ja-JP" sz="1400" dirty="0">
              <a:solidFill>
                <a:schemeClr val="tx1"/>
              </a:solidFill>
              <a:latin typeface="HGPｺﾞｼｯｸM" panose="020B0600000000000000" pitchFamily="50" charset="-128"/>
              <a:ea typeface="HGPｺﾞｼｯｸM" panose="020B0600000000000000" pitchFamily="50" charset="-128"/>
            </a:endParaRPr>
          </a:p>
        </p:txBody>
      </p:sp>
      <p:sp>
        <p:nvSpPr>
          <p:cNvPr id="11" name="テキスト ボックス 10"/>
          <p:cNvSpPr txBox="1"/>
          <p:nvPr/>
        </p:nvSpPr>
        <p:spPr>
          <a:xfrm>
            <a:off x="75005" y="2619139"/>
            <a:ext cx="1518028" cy="323165"/>
          </a:xfrm>
          <a:prstGeom prst="rect">
            <a:avLst/>
          </a:prstGeom>
          <a:noFill/>
        </p:spPr>
        <p:txBody>
          <a:bodyPr wrap="square" rtlCol="0">
            <a:spAutoFit/>
          </a:bodyPr>
          <a:lstStyle/>
          <a:p>
            <a:pPr marL="74250" algn="just">
              <a:lnSpc>
                <a:spcPts val="1800"/>
              </a:lnSpc>
              <a:spcAft>
                <a:spcPts val="0"/>
              </a:spcAft>
            </a:pPr>
            <a:r>
              <a:rPr lang="ja-JP" altLang="en-US" sz="1600" b="1" u="sng" kern="1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スキーム図</a:t>
            </a:r>
          </a:p>
        </p:txBody>
      </p:sp>
      <p:pic>
        <p:nvPicPr>
          <p:cNvPr id="21" name="図 20" descr="携帯電話のイラスト（ガラパゴス携帯）">
            <a:extLst>
              <a:ext uri="{FF2B5EF4-FFF2-40B4-BE49-F238E27FC236}">
                <a16:creationId xmlns:a16="http://schemas.microsoft.com/office/drawing/2014/main" id="{443FA3D8-7F3C-41F7-84AB-35F2741BD3C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95167" y="3016640"/>
            <a:ext cx="639721" cy="721116"/>
          </a:xfrm>
          <a:prstGeom prst="rect">
            <a:avLst/>
          </a:prstGeom>
          <a:noFill/>
          <a:ln>
            <a:noFill/>
          </a:ln>
        </p:spPr>
      </p:pic>
      <p:pic>
        <p:nvPicPr>
          <p:cNvPr id="31" name="図 30">
            <a:extLst>
              <a:ext uri="{FF2B5EF4-FFF2-40B4-BE49-F238E27FC236}">
                <a16:creationId xmlns:a16="http://schemas.microsoft.com/office/drawing/2014/main" id="{9618C532-9719-4A86-A003-E72F4E47D50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4997" y="3014012"/>
            <a:ext cx="575883" cy="719854"/>
          </a:xfrm>
          <a:prstGeom prst="rect">
            <a:avLst/>
          </a:prstGeom>
        </p:spPr>
      </p:pic>
      <p:pic>
        <p:nvPicPr>
          <p:cNvPr id="33" name="図 32">
            <a:extLst>
              <a:ext uri="{FF2B5EF4-FFF2-40B4-BE49-F238E27FC236}">
                <a16:creationId xmlns:a16="http://schemas.microsoft.com/office/drawing/2014/main" id="{8A1B45B0-C43D-40F9-8774-6C2EC9DE088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72629" y="3093728"/>
            <a:ext cx="514700" cy="571317"/>
          </a:xfrm>
          <a:prstGeom prst="rect">
            <a:avLst/>
          </a:prstGeom>
        </p:spPr>
      </p:pic>
      <p:sp>
        <p:nvSpPr>
          <p:cNvPr id="36" name="正方形/長方形 35">
            <a:extLst>
              <a:ext uri="{FF2B5EF4-FFF2-40B4-BE49-F238E27FC236}">
                <a16:creationId xmlns:a16="http://schemas.microsoft.com/office/drawing/2014/main" id="{E2EF58C8-D3BF-4AB8-9673-89F4E7E019CC}"/>
              </a:ext>
            </a:extLst>
          </p:cNvPr>
          <p:cNvSpPr/>
          <p:nvPr/>
        </p:nvSpPr>
        <p:spPr>
          <a:xfrm>
            <a:off x="3079234" y="3685028"/>
            <a:ext cx="3892248" cy="461665"/>
          </a:xfrm>
          <a:prstGeom prst="rect">
            <a:avLst/>
          </a:prstGeom>
        </p:spPr>
        <p:txBody>
          <a:bodyPr wrap="square">
            <a:spAutoFit/>
          </a:bodyPr>
          <a:lstStyle/>
          <a:p>
            <a:pPr>
              <a:defRPr/>
            </a:pPr>
            <a:r>
              <a:rPr lang="ja-JP" altLang="en-US" sz="1200" dirty="0" smtClean="0">
                <a:latin typeface="Meiryo UI" panose="020B0604030504040204" pitchFamily="50" charset="-128"/>
                <a:ea typeface="Meiryo UI" panose="020B0604030504040204" pitchFamily="50" charset="-128"/>
              </a:rPr>
              <a:t>様々なシーン、ニーズに合わせた通訳が可能</a:t>
            </a:r>
            <a:endParaRPr lang="en-US" altLang="ja-JP" sz="1200" dirty="0" smtClean="0">
              <a:latin typeface="Meiryo UI" panose="020B0604030504040204" pitchFamily="50" charset="-128"/>
              <a:ea typeface="Meiryo UI" panose="020B0604030504040204" pitchFamily="50" charset="-128"/>
            </a:endParaRPr>
          </a:p>
          <a:p>
            <a:pPr>
              <a:defRPr/>
            </a:pPr>
            <a:r>
              <a:rPr lang="ja-JP" altLang="en-US" sz="1200" dirty="0" smtClean="0">
                <a:latin typeface="Meiryo UI" panose="020B0604030504040204" pitchFamily="50" charset="-128"/>
                <a:ea typeface="Meiryo UI" panose="020B0604030504040204" pitchFamily="50" charset="-128"/>
              </a:rPr>
              <a:t>（固定電話、携帯電話、スマートフォン、タブレット等）</a:t>
            </a:r>
            <a:endParaRPr lang="ja-JP" altLang="en-US" sz="1200" dirty="0">
              <a:latin typeface="Meiryo UI" panose="020B0604030504040204" pitchFamily="50" charset="-128"/>
              <a:ea typeface="Meiryo UI" panose="020B0604030504040204" pitchFamily="50" charset="-128"/>
            </a:endParaRPr>
          </a:p>
        </p:txBody>
      </p:sp>
      <p:pic>
        <p:nvPicPr>
          <p:cNvPr id="43" name="図 42">
            <a:extLst>
              <a:ext uri="{FF2B5EF4-FFF2-40B4-BE49-F238E27FC236}">
                <a16:creationId xmlns:a16="http://schemas.microsoft.com/office/drawing/2014/main" id="{348A6035-F105-44AE-AFC7-B183C76A4B0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89091" y="4592496"/>
            <a:ext cx="476320" cy="565819"/>
          </a:xfrm>
          <a:prstGeom prst="rect">
            <a:avLst/>
          </a:prstGeom>
        </p:spPr>
      </p:pic>
      <p:sp>
        <p:nvSpPr>
          <p:cNvPr id="66" name="テキスト ボックス 65"/>
          <p:cNvSpPr txBox="1"/>
          <p:nvPr/>
        </p:nvSpPr>
        <p:spPr>
          <a:xfrm>
            <a:off x="4630611" y="1445774"/>
            <a:ext cx="2646889" cy="523220"/>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英語・中国語・韓国語・ポルトガル語</a:t>
            </a:r>
            <a:r>
              <a:rPr lang="ja-JP" altLang="en-US" sz="1400" dirty="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スペイン語</a:t>
            </a:r>
            <a:r>
              <a:rPr lang="ja-JP" altLang="en-US" sz="1400" dirty="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ベトナム語</a:t>
            </a:r>
            <a:r>
              <a:rPr lang="ja-JP" altLang="en-US" sz="1400" dirty="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タイ語</a:t>
            </a:r>
            <a:endParaRPr kumimoji="1" lang="en-US" altLang="ja-JP" sz="1400" dirty="0" smtClean="0">
              <a:latin typeface="Meiryo UI" panose="020B0604030504040204" pitchFamily="50" charset="-128"/>
              <a:ea typeface="Meiryo UI" panose="020B0604030504040204" pitchFamily="50" charset="-128"/>
            </a:endParaRPr>
          </a:p>
        </p:txBody>
      </p:sp>
      <p:sp>
        <p:nvSpPr>
          <p:cNvPr id="67" name="テキスト ボックス 66"/>
          <p:cNvSpPr txBox="1"/>
          <p:nvPr/>
        </p:nvSpPr>
        <p:spPr>
          <a:xfrm>
            <a:off x="1091471" y="1987225"/>
            <a:ext cx="7899871" cy="523220"/>
          </a:xfrm>
          <a:prstGeom prst="rect">
            <a:avLst/>
          </a:prstGeom>
          <a:noFill/>
        </p:spPr>
        <p:txBody>
          <a:bodyPr wrap="square" rtlCol="0">
            <a:spAutoFit/>
          </a:bodyPr>
          <a:lstStyle/>
          <a:p>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診療場面等、必要に応じて専用回線に電話し（通話料は医療機関・薬局負担）患者との間で通話での</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医療通訳</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テキスト ボックス 67"/>
          <p:cNvSpPr txBox="1"/>
          <p:nvPr/>
        </p:nvSpPr>
        <p:spPr>
          <a:xfrm>
            <a:off x="8262824" y="1546153"/>
            <a:ext cx="847952" cy="307777"/>
          </a:xfrm>
          <a:prstGeom prst="rect">
            <a:avLst/>
          </a:prstGeom>
          <a:no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24</a:t>
            </a:r>
            <a:r>
              <a:rPr lang="ja-JP" altLang="en-US" sz="1400" dirty="0" smtClean="0">
                <a:latin typeface="Meiryo UI" panose="020B0604030504040204" pitchFamily="50" charset="-128"/>
                <a:ea typeface="Meiryo UI" panose="020B0604030504040204" pitchFamily="50" charset="-128"/>
              </a:rPr>
              <a:t>時間</a:t>
            </a:r>
            <a:endParaRPr kumimoji="1" lang="ja-JP" altLang="en-US" sz="1400" dirty="0">
              <a:latin typeface="Meiryo UI" panose="020B0604030504040204" pitchFamily="50" charset="-128"/>
              <a:ea typeface="Meiryo UI" panose="020B0604030504040204" pitchFamily="50" charset="-128"/>
            </a:endParaRPr>
          </a:p>
        </p:txBody>
      </p:sp>
      <p:sp>
        <p:nvSpPr>
          <p:cNvPr id="69" name="テキスト ボックス 68"/>
          <p:cNvSpPr txBox="1"/>
          <p:nvPr/>
        </p:nvSpPr>
        <p:spPr>
          <a:xfrm>
            <a:off x="1107054" y="1488757"/>
            <a:ext cx="2673030" cy="492443"/>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大阪</a:t>
            </a:r>
            <a:r>
              <a:rPr lang="ja-JP" altLang="en-US" sz="1400" dirty="0">
                <a:latin typeface="Meiryo UI" panose="020B0604030504040204" pitchFamily="50" charset="-128"/>
                <a:ea typeface="Meiryo UI" panose="020B0604030504040204" pitchFamily="50" charset="-128"/>
              </a:rPr>
              <a:t>府内</a:t>
            </a:r>
            <a:r>
              <a:rPr lang="ja-JP" altLang="en-US" sz="1400" dirty="0" smtClean="0">
                <a:latin typeface="Meiryo UI" panose="020B0604030504040204" pitchFamily="50" charset="-128"/>
                <a:ea typeface="Meiryo UI" panose="020B0604030504040204" pitchFamily="50" charset="-128"/>
              </a:rPr>
              <a:t>の全医療機機関・</a:t>
            </a:r>
            <a:r>
              <a:rPr kumimoji="1" lang="ja-JP" altLang="en-US" sz="1400" dirty="0" smtClean="0">
                <a:latin typeface="Meiryo UI" panose="020B0604030504040204" pitchFamily="50" charset="-128"/>
                <a:ea typeface="Meiryo UI" panose="020B0604030504040204" pitchFamily="50" charset="-128"/>
              </a:rPr>
              <a:t>薬局</a:t>
            </a:r>
            <a:endParaRPr kumimoji="1" lang="en-US" altLang="ja-JP" sz="1400" dirty="0" smtClean="0">
              <a:latin typeface="Meiryo UI" panose="020B0604030504040204" pitchFamily="50" charset="-128"/>
              <a:ea typeface="Meiryo UI" panose="020B0604030504040204" pitchFamily="50" charset="-128"/>
            </a:endParaRPr>
          </a:p>
          <a:p>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薬局は調剤業務における対応に限る</a:t>
            </a:r>
            <a:endParaRPr lang="en-US" altLang="ja-JP" sz="1200" dirty="0">
              <a:latin typeface="Meiryo UI" panose="020B0604030504040204" pitchFamily="50" charset="-128"/>
              <a:ea typeface="Meiryo UI" panose="020B0604030504040204" pitchFamily="50" charset="-128"/>
            </a:endParaRPr>
          </a:p>
        </p:txBody>
      </p:sp>
      <p:sp>
        <p:nvSpPr>
          <p:cNvPr id="70" name="テキスト ボックス 69"/>
          <p:cNvSpPr txBox="1"/>
          <p:nvPr/>
        </p:nvSpPr>
        <p:spPr>
          <a:xfrm>
            <a:off x="51084" y="878028"/>
            <a:ext cx="8940258" cy="692497"/>
          </a:xfrm>
          <a:prstGeom prst="rect">
            <a:avLst/>
          </a:prstGeom>
          <a:noFill/>
        </p:spPr>
        <p:txBody>
          <a:bodyPr wrap="square" rtlCol="0">
            <a:spAutoFit/>
          </a:bodyPr>
          <a:lstStyle/>
          <a:p>
            <a:r>
              <a:rPr kumimoji="1" lang="ja-JP" altLang="en-US" sz="1300" dirty="0" smtClean="0">
                <a:latin typeface="Meiryo UI" panose="020B0604030504040204" pitchFamily="50" charset="-128"/>
                <a:ea typeface="Meiryo UI" panose="020B0604030504040204" pitchFamily="50" charset="-128"/>
              </a:rPr>
              <a:t>　外国人患者受入の際のトラブルのうち、</a:t>
            </a:r>
            <a:r>
              <a:rPr lang="en-US" altLang="ja-JP" sz="1300" dirty="0">
                <a:latin typeface="Meiryo UI" panose="020B0604030504040204" pitchFamily="50" charset="-128"/>
                <a:ea typeface="Meiryo UI" panose="020B0604030504040204" pitchFamily="50" charset="-128"/>
              </a:rPr>
              <a:t>36</a:t>
            </a:r>
            <a:r>
              <a:rPr kumimoji="1" lang="ja-JP" altLang="en-US" sz="1300" dirty="0" smtClean="0">
                <a:latin typeface="Meiryo UI" panose="020B0604030504040204" pitchFamily="50" charset="-128"/>
                <a:ea typeface="Meiryo UI" panose="020B0604030504040204" pitchFamily="50" charset="-128"/>
              </a:rPr>
              <a:t>％が言語、コミニュケーションの問題としている</a:t>
            </a:r>
            <a:r>
              <a:rPr lang="ja-JP" altLang="en-US" sz="1300" dirty="0" smtClean="0">
                <a:latin typeface="Meiryo UI" panose="020B0604030504040204" pitchFamily="50" charset="-128"/>
                <a:ea typeface="Meiryo UI" panose="020B0604030504040204" pitchFamily="50" charset="-128"/>
              </a:rPr>
              <a:t>。（令和元年度大阪府実態調査）そこで、外国人患者の即時対応が求められる医療機関、調剤薬局に対し、通信機器、映像やシステム等を用いた医療機関の外国人患者受入を支援する。</a:t>
            </a:r>
            <a:endParaRPr lang="en-US" altLang="ja-JP" sz="1300" dirty="0" smtClean="0">
              <a:latin typeface="Meiryo UI" panose="020B0604030504040204" pitchFamily="50" charset="-128"/>
              <a:ea typeface="Meiryo UI" panose="020B0604030504040204" pitchFamily="50" charset="-128"/>
            </a:endParaRPr>
          </a:p>
        </p:txBody>
      </p:sp>
      <p:pic>
        <p:nvPicPr>
          <p:cNvPr id="34" name="図 33">
            <a:extLst>
              <a:ext uri="{FF2B5EF4-FFF2-40B4-BE49-F238E27FC236}">
                <a16:creationId xmlns:a16="http://schemas.microsoft.com/office/drawing/2014/main" id="{16D7CDA5-7AF5-4F8D-A43D-3026C595796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17514" y="4641776"/>
            <a:ext cx="1007901" cy="729320"/>
          </a:xfrm>
          <a:prstGeom prst="rect">
            <a:avLst/>
          </a:prstGeom>
        </p:spPr>
      </p:pic>
      <p:pic>
        <p:nvPicPr>
          <p:cNvPr id="38" name="図 37">
            <a:extLst>
              <a:ext uri="{FF2B5EF4-FFF2-40B4-BE49-F238E27FC236}">
                <a16:creationId xmlns:a16="http://schemas.microsoft.com/office/drawing/2014/main" id="{74A009B6-0A65-48BD-ACCD-FA09AD3BDF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246597" y="4495799"/>
            <a:ext cx="750593" cy="898428"/>
          </a:xfrm>
          <a:prstGeom prst="rect">
            <a:avLst/>
          </a:prstGeom>
        </p:spPr>
      </p:pic>
      <p:pic>
        <p:nvPicPr>
          <p:cNvPr id="12" name="図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9563" y="3629023"/>
            <a:ext cx="892254" cy="815297"/>
          </a:xfrm>
          <a:prstGeom prst="rect">
            <a:avLst/>
          </a:prstGeom>
        </p:spPr>
      </p:pic>
      <p:sp>
        <p:nvSpPr>
          <p:cNvPr id="73" name="角丸四角形 72"/>
          <p:cNvSpPr/>
          <p:nvPr/>
        </p:nvSpPr>
        <p:spPr>
          <a:xfrm>
            <a:off x="3033093" y="2953623"/>
            <a:ext cx="3576360" cy="1199979"/>
          </a:xfrm>
          <a:prstGeom prst="roundRect">
            <a:avLst/>
          </a:prstGeom>
          <a:noFill/>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82" name="上カーブ矢印 81"/>
          <p:cNvSpPr/>
          <p:nvPr/>
        </p:nvSpPr>
        <p:spPr>
          <a:xfrm rot="10800000" flipV="1">
            <a:off x="1716121" y="5095876"/>
            <a:ext cx="5887537" cy="758188"/>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4" name="角丸四角形 53"/>
          <p:cNvSpPr/>
          <p:nvPr/>
        </p:nvSpPr>
        <p:spPr>
          <a:xfrm>
            <a:off x="3205207" y="2820991"/>
            <a:ext cx="893523" cy="28246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dirty="0" smtClean="0">
                <a:latin typeface="Meiryo UI" panose="020B0604030504040204" pitchFamily="50" charset="-128"/>
                <a:ea typeface="Meiryo UI" panose="020B0604030504040204" pitchFamily="50" charset="-128"/>
              </a:rPr>
              <a:t>利用ツール</a:t>
            </a:r>
            <a:endParaRPr kumimoji="1" lang="ja-JP" altLang="en-US" sz="1200" dirty="0">
              <a:latin typeface="Meiryo UI" panose="020B0604030504040204" pitchFamily="50" charset="-128"/>
              <a:ea typeface="Meiryo UI" panose="020B0604030504040204" pitchFamily="50" charset="-128"/>
            </a:endParaRPr>
          </a:p>
        </p:txBody>
      </p:sp>
      <p:sp>
        <p:nvSpPr>
          <p:cNvPr id="81" name="角丸四角形 80"/>
          <p:cNvSpPr/>
          <p:nvPr/>
        </p:nvSpPr>
        <p:spPr>
          <a:xfrm>
            <a:off x="3003089" y="4304927"/>
            <a:ext cx="3618037" cy="1246324"/>
          </a:xfrm>
          <a:prstGeom prst="roundRect">
            <a:avLst/>
          </a:prstGeom>
          <a:noFill/>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6" name="角丸四角形 55"/>
          <p:cNvSpPr/>
          <p:nvPr/>
        </p:nvSpPr>
        <p:spPr>
          <a:xfrm>
            <a:off x="3133500" y="4201748"/>
            <a:ext cx="964337" cy="28539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dirty="0" smtClean="0">
                <a:latin typeface="Meiryo UI" panose="020B0604030504040204" pitchFamily="50" charset="-128"/>
                <a:ea typeface="Meiryo UI" panose="020B0604030504040204" pitchFamily="50" charset="-128"/>
              </a:rPr>
              <a:t>利用</a:t>
            </a:r>
            <a:r>
              <a:rPr lang="ja-JP" altLang="en-US" sz="1200" dirty="0">
                <a:latin typeface="Meiryo UI" panose="020B0604030504040204" pitchFamily="50" charset="-128"/>
                <a:ea typeface="Meiryo UI" panose="020B0604030504040204" pitchFamily="50" charset="-128"/>
              </a:rPr>
              <a:t>シーン</a:t>
            </a:r>
            <a:endParaRPr kumimoji="1" lang="ja-JP" altLang="en-US" sz="1200" dirty="0">
              <a:latin typeface="Meiryo UI" panose="020B0604030504040204" pitchFamily="50" charset="-128"/>
              <a:ea typeface="Meiryo UI" panose="020B0604030504040204" pitchFamily="50" charset="-128"/>
            </a:endParaRPr>
          </a:p>
        </p:txBody>
      </p:sp>
      <p:sp>
        <p:nvSpPr>
          <p:cNvPr id="28" name="上カーブ矢印 27"/>
          <p:cNvSpPr/>
          <p:nvPr/>
        </p:nvSpPr>
        <p:spPr>
          <a:xfrm flipV="1">
            <a:off x="2169914" y="2628495"/>
            <a:ext cx="5767249" cy="592476"/>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テキスト ボックス 9">
            <a:extLst>
              <a:ext uri="{FF2B5EF4-FFF2-40B4-BE49-F238E27FC236}">
                <a16:creationId xmlns:a16="http://schemas.microsoft.com/office/drawing/2014/main" id="{425EC165-D093-48FA-A2D8-7889DCC884BB}"/>
              </a:ext>
            </a:extLst>
          </p:cNvPr>
          <p:cNvSpPr txBox="1">
            <a:spLocks noChangeArrowheads="1"/>
          </p:cNvSpPr>
          <p:nvPr/>
        </p:nvSpPr>
        <p:spPr bwMode="auto">
          <a:xfrm>
            <a:off x="4158817" y="2546289"/>
            <a:ext cx="1155038" cy="32785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rot="0" vert="horz" wrap="square" lIns="91440" tIns="45720" rIns="91440" bIns="45720" anchor="ctr" anchorCtr="0">
            <a:noAutofit/>
          </a:bodyPr>
          <a:lstStyle/>
          <a:p>
            <a:pPr algn="ctr">
              <a:lnSpc>
                <a:spcPts val="1200"/>
              </a:lnSpc>
              <a:spcAft>
                <a:spcPts val="0"/>
              </a:spcAft>
            </a:pPr>
            <a:r>
              <a:rPr lang="ja-JP" sz="1400" kern="100" dirty="0" smtClean="0">
                <a:effectLst/>
                <a:latin typeface="Meiryo UI" panose="020B0604030504040204" pitchFamily="50" charset="-128"/>
                <a:ea typeface="Meiryo UI" panose="020B0604030504040204" pitchFamily="50" charset="-128"/>
                <a:cs typeface="Meiryo UI" panose="020B0604030504040204" pitchFamily="50" charset="-128"/>
              </a:rPr>
              <a:t>通訳</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依頼</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9" name="正方形/長方形 48">
            <a:extLst>
              <a:ext uri="{FF2B5EF4-FFF2-40B4-BE49-F238E27FC236}">
                <a16:creationId xmlns:a16="http://schemas.microsoft.com/office/drawing/2014/main" id="{8E92B529-706F-47FC-9A7B-8978D845DD5A}"/>
              </a:ext>
            </a:extLst>
          </p:cNvPr>
          <p:cNvSpPr/>
          <p:nvPr/>
        </p:nvSpPr>
        <p:spPr>
          <a:xfrm>
            <a:off x="467543" y="3060317"/>
            <a:ext cx="2639101" cy="646331"/>
          </a:xfrm>
          <a:prstGeom prst="rect">
            <a:avLst/>
          </a:prstGeom>
        </p:spPr>
        <p:txBody>
          <a:bodyPr wrap="square">
            <a:spAutoFit/>
          </a:bodyPr>
          <a:lstStyle/>
          <a:p>
            <a:pPr algn="ctr">
              <a:defRPr/>
            </a:pPr>
            <a:r>
              <a:rPr lang="ja-JP" altLang="en-US" sz="1200" b="1" dirty="0" smtClean="0">
                <a:solidFill>
                  <a:srgbClr val="0000FF"/>
                </a:solidFill>
                <a:latin typeface="Meiryo UI" panose="020B0604030504040204" pitchFamily="50" charset="-128"/>
                <a:ea typeface="Meiryo UI" panose="020B0604030504040204" pitchFamily="50" charset="-128"/>
              </a:rPr>
              <a:t>大阪府内</a:t>
            </a:r>
            <a:endParaRPr lang="en-US" altLang="ja-JP" sz="1200" b="1" dirty="0" smtClean="0">
              <a:solidFill>
                <a:srgbClr val="0000FF"/>
              </a:solidFill>
              <a:latin typeface="Meiryo UI" panose="020B0604030504040204" pitchFamily="50" charset="-128"/>
              <a:ea typeface="Meiryo UI" panose="020B0604030504040204" pitchFamily="50" charset="-128"/>
            </a:endParaRPr>
          </a:p>
          <a:p>
            <a:pPr algn="ctr">
              <a:defRPr/>
            </a:pPr>
            <a:r>
              <a:rPr lang="ja-JP" altLang="en-US" sz="1200" b="1" dirty="0" smtClean="0">
                <a:solidFill>
                  <a:srgbClr val="0000FF"/>
                </a:solidFill>
                <a:latin typeface="Meiryo UI" panose="020B0604030504040204" pitchFamily="50" charset="-128"/>
                <a:ea typeface="Meiryo UI" panose="020B0604030504040204" pitchFamily="50" charset="-128"/>
              </a:rPr>
              <a:t>全医療機関・薬局</a:t>
            </a:r>
            <a:endParaRPr lang="en-US" altLang="ja-JP" sz="1200" b="1" dirty="0" smtClean="0">
              <a:solidFill>
                <a:srgbClr val="0000FF"/>
              </a:solidFill>
              <a:latin typeface="Meiryo UI" panose="020B0604030504040204" pitchFamily="50" charset="-128"/>
              <a:ea typeface="Meiryo UI" panose="020B0604030504040204" pitchFamily="50" charset="-128"/>
            </a:endParaRPr>
          </a:p>
          <a:p>
            <a:pPr algn="ctr">
              <a:defRPr/>
            </a:pPr>
            <a:r>
              <a:rPr lang="en-US" altLang="ja-JP" sz="1200" b="1" dirty="0" smtClean="0">
                <a:solidFill>
                  <a:srgbClr val="0000FF"/>
                </a:solidFill>
                <a:latin typeface="Meiryo UI" panose="020B0604030504040204" pitchFamily="50" charset="-128"/>
                <a:ea typeface="Meiryo UI" panose="020B0604030504040204" pitchFamily="50" charset="-128"/>
              </a:rPr>
              <a:t>※</a:t>
            </a:r>
            <a:r>
              <a:rPr lang="ja-JP" altLang="en-US" sz="1200" b="1" dirty="0" smtClean="0">
                <a:solidFill>
                  <a:srgbClr val="0000FF"/>
                </a:solidFill>
                <a:latin typeface="Meiryo UI" panose="020B0604030504040204" pitchFamily="50" charset="-128"/>
                <a:ea typeface="Meiryo UI" panose="020B0604030504040204" pitchFamily="50" charset="-128"/>
              </a:rPr>
              <a:t>薬局は調剤業務における対応に限る</a:t>
            </a:r>
            <a:endParaRPr lang="en-US" altLang="ja-JP" sz="1200" b="1" dirty="0" smtClean="0">
              <a:solidFill>
                <a:srgbClr val="0000FF"/>
              </a:solidFill>
              <a:latin typeface="Meiryo UI" panose="020B0604030504040204" pitchFamily="50" charset="-128"/>
              <a:ea typeface="Meiryo UI" panose="020B0604030504040204" pitchFamily="50" charset="-128"/>
            </a:endParaRPr>
          </a:p>
        </p:txBody>
      </p:sp>
      <p:sp>
        <p:nvSpPr>
          <p:cNvPr id="74" name="テキスト ボックス 8">
            <a:extLst>
              <a:ext uri="{FF2B5EF4-FFF2-40B4-BE49-F238E27FC236}">
                <a16:creationId xmlns:a16="http://schemas.microsoft.com/office/drawing/2014/main" id="{F9BA0B5D-0E8F-4D64-8C10-F0BCDF3DFED7}"/>
              </a:ext>
            </a:extLst>
          </p:cNvPr>
          <p:cNvSpPr txBox="1">
            <a:spLocks noChangeArrowheads="1"/>
          </p:cNvSpPr>
          <p:nvPr/>
        </p:nvSpPr>
        <p:spPr bwMode="auto">
          <a:xfrm>
            <a:off x="3210862" y="5398700"/>
            <a:ext cx="809614" cy="24622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ctr">
              <a:lnSpc>
                <a:spcPts val="1200"/>
              </a:lnSpc>
              <a:spcAft>
                <a:spcPts val="0"/>
              </a:spcAft>
            </a:pPr>
            <a:r>
              <a:rPr lang="ja-JP" altLang="en-US" sz="1050" kern="100" dirty="0" smtClean="0">
                <a:effectLst/>
                <a:latin typeface="Century" panose="02040604050505020304" pitchFamily="18" charset="0"/>
                <a:ea typeface="Meiryo UI" panose="020B0604030504040204" pitchFamily="50" charset="-128"/>
                <a:cs typeface="Meiryo UI" panose="020B0604030504040204" pitchFamily="50" charset="-128"/>
              </a:rPr>
              <a:t>窓口・会計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75" name="テキスト ボックス 8">
            <a:extLst>
              <a:ext uri="{FF2B5EF4-FFF2-40B4-BE49-F238E27FC236}">
                <a16:creationId xmlns:a16="http://schemas.microsoft.com/office/drawing/2014/main" id="{F9BA0B5D-0E8F-4D64-8C10-F0BCDF3DFED7}"/>
              </a:ext>
            </a:extLst>
          </p:cNvPr>
          <p:cNvSpPr txBox="1">
            <a:spLocks noChangeArrowheads="1"/>
          </p:cNvSpPr>
          <p:nvPr/>
        </p:nvSpPr>
        <p:spPr bwMode="auto">
          <a:xfrm>
            <a:off x="5582986" y="5337225"/>
            <a:ext cx="742141" cy="24622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ctr">
              <a:lnSpc>
                <a:spcPts val="1200"/>
              </a:lnSpc>
              <a:spcAft>
                <a:spcPts val="0"/>
              </a:spcAft>
            </a:pPr>
            <a:r>
              <a:rPr lang="ja-JP" altLang="en-US" sz="1050" kern="100" dirty="0" smtClean="0">
                <a:effectLst/>
                <a:latin typeface="Century" panose="02040604050505020304" pitchFamily="18" charset="0"/>
                <a:ea typeface="Meiryo UI" panose="020B0604030504040204" pitchFamily="50" charset="-128"/>
                <a:cs typeface="Meiryo UI" panose="020B0604030504040204" pitchFamily="50" charset="-128"/>
              </a:rPr>
              <a:t>電話受付</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7" name="テキスト ボックス 8">
            <a:extLst>
              <a:ext uri="{FF2B5EF4-FFF2-40B4-BE49-F238E27FC236}">
                <a16:creationId xmlns:a16="http://schemas.microsoft.com/office/drawing/2014/main" id="{F9BA0B5D-0E8F-4D64-8C10-F0BCDF3DFED7}"/>
              </a:ext>
            </a:extLst>
          </p:cNvPr>
          <p:cNvSpPr txBox="1">
            <a:spLocks noChangeArrowheads="1"/>
          </p:cNvSpPr>
          <p:nvPr/>
        </p:nvSpPr>
        <p:spPr bwMode="auto">
          <a:xfrm>
            <a:off x="4254114" y="5367405"/>
            <a:ext cx="1108319" cy="24622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ctr">
              <a:lnSpc>
                <a:spcPts val="1200"/>
              </a:lnSpc>
              <a:spcAft>
                <a:spcPts val="0"/>
              </a:spcAft>
            </a:pPr>
            <a:r>
              <a:rPr lang="ja-JP" altLang="en-US" sz="1050" kern="100" dirty="0" smtClean="0">
                <a:effectLst/>
                <a:latin typeface="Century" panose="02040604050505020304" pitchFamily="18" charset="0"/>
                <a:ea typeface="Meiryo UI" panose="020B0604030504040204" pitchFamily="50" charset="-128"/>
                <a:cs typeface="Meiryo UI" panose="020B0604030504040204" pitchFamily="50" charset="-128"/>
              </a:rPr>
              <a:t>医療機関の診療</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pic>
        <p:nvPicPr>
          <p:cNvPr id="14" name="図 13" descr="オペレーターの表情イラスト「笑顔」">
            <a:extLst>
              <a:ext uri="{FF2B5EF4-FFF2-40B4-BE49-F238E27FC236}">
                <a16:creationId xmlns:a16="http://schemas.microsoft.com/office/drawing/2014/main" id="{3559AF64-23D7-468E-8D09-62765725C65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666235" y="3020997"/>
            <a:ext cx="855473" cy="1154659"/>
          </a:xfrm>
          <a:prstGeom prst="rect">
            <a:avLst/>
          </a:prstGeom>
          <a:noFill/>
          <a:ln>
            <a:noFill/>
          </a:ln>
        </p:spPr>
      </p:pic>
      <p:sp>
        <p:nvSpPr>
          <p:cNvPr id="10" name="テキスト ボックス 17">
            <a:extLst>
              <a:ext uri="{FF2B5EF4-FFF2-40B4-BE49-F238E27FC236}">
                <a16:creationId xmlns:a16="http://schemas.microsoft.com/office/drawing/2014/main" id="{A55751C6-2596-4F58-8744-0D44D9B919A5}"/>
              </a:ext>
            </a:extLst>
          </p:cNvPr>
          <p:cNvSpPr txBox="1">
            <a:spLocks noChangeArrowheads="1"/>
          </p:cNvSpPr>
          <p:nvPr/>
        </p:nvSpPr>
        <p:spPr bwMode="auto">
          <a:xfrm>
            <a:off x="7395495" y="4446522"/>
            <a:ext cx="1521100" cy="57708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r>
              <a:rPr lang="ja-JP" altLang="en-US" sz="1050" dirty="0">
                <a:latin typeface="Meiryo UI" panose="020B0604030504040204" pitchFamily="50" charset="-128"/>
                <a:ea typeface="Meiryo UI" panose="020B0604030504040204" pitchFamily="50" charset="-128"/>
              </a:rPr>
              <a:t>英語・中国語</a:t>
            </a:r>
            <a:r>
              <a:rPr lang="ja-JP" altLang="en-US" sz="1050" dirty="0" smtClean="0">
                <a:latin typeface="Meiryo UI" panose="020B0604030504040204" pitchFamily="50" charset="-128"/>
                <a:ea typeface="Meiryo UI" panose="020B0604030504040204" pitchFamily="50" charset="-128"/>
              </a:rPr>
              <a:t>・韓国語</a:t>
            </a:r>
            <a:endParaRPr lang="en-US" altLang="ja-JP" sz="1050" dirty="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ポルトガル語</a:t>
            </a:r>
            <a:r>
              <a:rPr lang="ja-JP" altLang="en-US" sz="1050" dirty="0">
                <a:latin typeface="Meiryo UI" panose="020B0604030504040204" pitchFamily="50" charset="-128"/>
                <a:ea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rPr>
              <a:t>スペイン語・</a:t>
            </a:r>
            <a:r>
              <a:rPr lang="ja-JP" altLang="en-US" sz="1050" dirty="0">
                <a:latin typeface="Meiryo UI" panose="020B0604030504040204" pitchFamily="50" charset="-128"/>
                <a:ea typeface="Meiryo UI" panose="020B0604030504040204" pitchFamily="50" charset="-128"/>
              </a:rPr>
              <a:t>ベトナム</a:t>
            </a:r>
            <a:r>
              <a:rPr lang="ja-JP" altLang="en-US" sz="1050" dirty="0" smtClean="0">
                <a:latin typeface="Meiryo UI" panose="020B0604030504040204" pitchFamily="50" charset="-128"/>
                <a:ea typeface="Meiryo UI" panose="020B0604030504040204" pitchFamily="50" charset="-128"/>
              </a:rPr>
              <a:t>語・タイ語</a:t>
            </a:r>
            <a:endParaRPr lang="ja-JP" altLang="en-US" sz="1050" dirty="0">
              <a:latin typeface="Meiryo UI" panose="020B0604030504040204" pitchFamily="50" charset="-128"/>
              <a:ea typeface="Meiryo UI" panose="020B0604030504040204" pitchFamily="50" charset="-128"/>
            </a:endParaRPr>
          </a:p>
        </p:txBody>
      </p:sp>
      <p:sp>
        <p:nvSpPr>
          <p:cNvPr id="83" name="テキスト ボックス 9">
            <a:extLst>
              <a:ext uri="{FF2B5EF4-FFF2-40B4-BE49-F238E27FC236}">
                <a16:creationId xmlns:a16="http://schemas.microsoft.com/office/drawing/2014/main" id="{425EC165-D093-48FA-A2D8-7889DCC884BB}"/>
              </a:ext>
            </a:extLst>
          </p:cNvPr>
          <p:cNvSpPr txBox="1">
            <a:spLocks noChangeArrowheads="1"/>
          </p:cNvSpPr>
          <p:nvPr/>
        </p:nvSpPr>
        <p:spPr bwMode="auto">
          <a:xfrm>
            <a:off x="4174312" y="5656686"/>
            <a:ext cx="1155038" cy="29414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rot="0" vert="horz" wrap="square" lIns="91440" tIns="45720" rIns="91440" bIns="45720" anchor="ctr" anchorCtr="0">
            <a:noAutofit/>
          </a:bodyPr>
          <a:lstStyle/>
          <a:p>
            <a:pPr algn="ctr">
              <a:lnSpc>
                <a:spcPts val="1200"/>
              </a:lnSpc>
              <a:spcAft>
                <a:spcPts val="0"/>
              </a:spcAft>
            </a:pPr>
            <a:r>
              <a:rPr lang="ja-JP" sz="1400" kern="100" dirty="0" smtClean="0">
                <a:effectLst/>
                <a:latin typeface="Meiryo UI" panose="020B0604030504040204" pitchFamily="50" charset="-128"/>
                <a:ea typeface="Meiryo UI" panose="020B0604030504040204" pitchFamily="50" charset="-128"/>
                <a:cs typeface="Meiryo UI" panose="020B0604030504040204" pitchFamily="50" charset="-128"/>
              </a:rPr>
              <a:t>通訳</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6" name="正方形/長方形 45">
            <a:extLst>
              <a:ext uri="{FF2B5EF4-FFF2-40B4-BE49-F238E27FC236}">
                <a16:creationId xmlns:a16="http://schemas.microsoft.com/office/drawing/2014/main" id="{FF287BDB-C167-4133-B134-274E32045F94}"/>
              </a:ext>
            </a:extLst>
          </p:cNvPr>
          <p:cNvSpPr/>
          <p:nvPr/>
        </p:nvSpPr>
        <p:spPr>
          <a:xfrm>
            <a:off x="7320748" y="4135153"/>
            <a:ext cx="1670594" cy="369332"/>
          </a:xfrm>
          <a:prstGeom prst="rect">
            <a:avLst/>
          </a:prstGeom>
        </p:spPr>
        <p:txBody>
          <a:bodyPr wrap="square">
            <a:spAutoFit/>
          </a:bodyPr>
          <a:lstStyle/>
          <a:p>
            <a:pPr algn="ctr">
              <a:defRPr/>
            </a:pPr>
            <a:r>
              <a:rPr lang="ja-JP" altLang="en-US" b="1" dirty="0">
                <a:solidFill>
                  <a:srgbClr val="0000FF"/>
                </a:solidFill>
                <a:latin typeface="Meiryo UI" panose="020B0604030504040204" pitchFamily="50" charset="-128"/>
                <a:ea typeface="Meiryo UI" panose="020B0604030504040204" pitchFamily="50" charset="-128"/>
              </a:rPr>
              <a:t>通訳センター</a:t>
            </a:r>
          </a:p>
        </p:txBody>
      </p:sp>
      <p:pic>
        <p:nvPicPr>
          <p:cNvPr id="3" name="図 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38668" y="4343008"/>
            <a:ext cx="839364" cy="833607"/>
          </a:xfrm>
          <a:prstGeom prst="rect">
            <a:avLst/>
          </a:prstGeom>
        </p:spPr>
      </p:pic>
      <p:pic>
        <p:nvPicPr>
          <p:cNvPr id="42" name="Picture 2" descr="フリーイラスト 病院受付 に対する画像結果">
            <a:extLst>
              <a:ext uri="{FF2B5EF4-FFF2-40B4-BE49-F238E27FC236}">
                <a16:creationId xmlns:a16="http://schemas.microsoft.com/office/drawing/2014/main" id="{FDEC273D-21A0-4FCB-AAB7-DC84F090AA9A}"/>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800223" y="3656216"/>
            <a:ext cx="1069750" cy="735701"/>
          </a:xfrm>
          <a:prstGeom prst="rect">
            <a:avLst/>
          </a:prstGeom>
          <a:noFill/>
          <a:extLst>
            <a:ext uri="{909E8E84-426E-40DD-AFC4-6F175D3DCCD1}">
              <a14:hiddenFill xmlns:a14="http://schemas.microsoft.com/office/drawing/2010/main">
                <a:solidFill>
                  <a:srgbClr val="FFFFFF"/>
                </a:solidFill>
              </a14:hiddenFill>
            </a:ext>
          </a:extLst>
        </p:spPr>
      </p:pic>
      <p:pic>
        <p:nvPicPr>
          <p:cNvPr id="9" name="図 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04796" y="4268336"/>
            <a:ext cx="797941" cy="812344"/>
          </a:xfrm>
          <a:prstGeom prst="rect">
            <a:avLst/>
          </a:prstGeom>
        </p:spPr>
      </p:pic>
      <p:graphicFrame>
        <p:nvGraphicFramePr>
          <p:cNvPr id="4" name="表 3"/>
          <p:cNvGraphicFramePr>
            <a:graphicFrameLocks noGrp="1"/>
          </p:cNvGraphicFramePr>
          <p:nvPr>
            <p:extLst>
              <p:ext uri="{D42A27DB-BD31-4B8C-83A1-F6EECF244321}">
                <p14:modId xmlns:p14="http://schemas.microsoft.com/office/powerpoint/2010/main" val="1898985528"/>
              </p:ext>
            </p:extLst>
          </p:nvPr>
        </p:nvGraphicFramePr>
        <p:xfrm>
          <a:off x="178239" y="6019393"/>
          <a:ext cx="8738359" cy="609600"/>
        </p:xfrm>
        <a:graphic>
          <a:graphicData uri="http://schemas.openxmlformats.org/drawingml/2006/table">
            <a:tbl>
              <a:tblPr firstRow="1" bandRow="1">
                <a:tableStyleId>{5C22544A-7EE6-4342-B048-85BDC9FD1C3A}</a:tableStyleId>
              </a:tblPr>
              <a:tblGrid>
                <a:gridCol w="721353">
                  <a:extLst>
                    <a:ext uri="{9D8B030D-6E8A-4147-A177-3AD203B41FA5}">
                      <a16:colId xmlns:a16="http://schemas.microsoft.com/office/drawing/2014/main" val="3057130169"/>
                    </a:ext>
                  </a:extLst>
                </a:gridCol>
                <a:gridCol w="792088">
                  <a:extLst>
                    <a:ext uri="{9D8B030D-6E8A-4147-A177-3AD203B41FA5}">
                      <a16:colId xmlns:a16="http://schemas.microsoft.com/office/drawing/2014/main" val="4155610646"/>
                    </a:ext>
                  </a:extLst>
                </a:gridCol>
                <a:gridCol w="792088">
                  <a:extLst>
                    <a:ext uri="{9D8B030D-6E8A-4147-A177-3AD203B41FA5}">
                      <a16:colId xmlns:a16="http://schemas.microsoft.com/office/drawing/2014/main" val="2159675393"/>
                    </a:ext>
                  </a:extLst>
                </a:gridCol>
                <a:gridCol w="720080">
                  <a:extLst>
                    <a:ext uri="{9D8B030D-6E8A-4147-A177-3AD203B41FA5}">
                      <a16:colId xmlns:a16="http://schemas.microsoft.com/office/drawing/2014/main" val="3514930593"/>
                    </a:ext>
                  </a:extLst>
                </a:gridCol>
                <a:gridCol w="720080">
                  <a:extLst>
                    <a:ext uri="{9D8B030D-6E8A-4147-A177-3AD203B41FA5}">
                      <a16:colId xmlns:a16="http://schemas.microsoft.com/office/drawing/2014/main" val="3038325195"/>
                    </a:ext>
                  </a:extLst>
                </a:gridCol>
                <a:gridCol w="792088">
                  <a:extLst>
                    <a:ext uri="{9D8B030D-6E8A-4147-A177-3AD203B41FA5}">
                      <a16:colId xmlns:a16="http://schemas.microsoft.com/office/drawing/2014/main" val="1239083065"/>
                    </a:ext>
                  </a:extLst>
                </a:gridCol>
                <a:gridCol w="792088">
                  <a:extLst>
                    <a:ext uri="{9D8B030D-6E8A-4147-A177-3AD203B41FA5}">
                      <a16:colId xmlns:a16="http://schemas.microsoft.com/office/drawing/2014/main" val="258331895"/>
                    </a:ext>
                  </a:extLst>
                </a:gridCol>
                <a:gridCol w="792088">
                  <a:extLst>
                    <a:ext uri="{9D8B030D-6E8A-4147-A177-3AD203B41FA5}">
                      <a16:colId xmlns:a16="http://schemas.microsoft.com/office/drawing/2014/main" val="4252609567"/>
                    </a:ext>
                  </a:extLst>
                </a:gridCol>
                <a:gridCol w="864096">
                  <a:extLst>
                    <a:ext uri="{9D8B030D-6E8A-4147-A177-3AD203B41FA5}">
                      <a16:colId xmlns:a16="http://schemas.microsoft.com/office/drawing/2014/main" val="3098986752"/>
                    </a:ext>
                  </a:extLst>
                </a:gridCol>
                <a:gridCol w="792088">
                  <a:extLst>
                    <a:ext uri="{9D8B030D-6E8A-4147-A177-3AD203B41FA5}">
                      <a16:colId xmlns:a16="http://schemas.microsoft.com/office/drawing/2014/main" val="1239459822"/>
                    </a:ext>
                  </a:extLst>
                </a:gridCol>
                <a:gridCol w="960222">
                  <a:extLst>
                    <a:ext uri="{9D8B030D-6E8A-4147-A177-3AD203B41FA5}">
                      <a16:colId xmlns:a16="http://schemas.microsoft.com/office/drawing/2014/main" val="4280726094"/>
                    </a:ext>
                  </a:extLst>
                </a:gridCol>
              </a:tblGrid>
              <a:tr h="230980">
                <a:tc>
                  <a:txBody>
                    <a:bodyPr/>
                    <a:lstStyle/>
                    <a:p>
                      <a:pPr algn="ctr"/>
                      <a:r>
                        <a:rPr kumimoji="1" lang="ja-JP" altLang="en-US" sz="1400" dirty="0" smtClean="0"/>
                        <a:t>４月</a:t>
                      </a:r>
                      <a:endParaRPr kumimoji="1" lang="ja-JP" altLang="en-US" sz="1400" dirty="0"/>
                    </a:p>
                  </a:txBody>
                  <a:tcPr/>
                </a:tc>
                <a:tc>
                  <a:txBody>
                    <a:bodyPr/>
                    <a:lstStyle/>
                    <a:p>
                      <a:pPr algn="ctr"/>
                      <a:r>
                        <a:rPr kumimoji="1" lang="ja-JP" altLang="en-US" sz="1400" dirty="0" smtClean="0"/>
                        <a:t>５月</a:t>
                      </a:r>
                      <a:endParaRPr kumimoji="1" lang="ja-JP" altLang="en-US" sz="1400" dirty="0"/>
                    </a:p>
                  </a:txBody>
                  <a:tcPr/>
                </a:tc>
                <a:tc>
                  <a:txBody>
                    <a:bodyPr/>
                    <a:lstStyle/>
                    <a:p>
                      <a:pPr algn="ctr"/>
                      <a:r>
                        <a:rPr kumimoji="1" lang="ja-JP" altLang="en-US" sz="1400" dirty="0" smtClean="0"/>
                        <a:t>６月</a:t>
                      </a:r>
                      <a:endParaRPr kumimoji="1" lang="ja-JP" altLang="en-US" sz="1400" dirty="0"/>
                    </a:p>
                  </a:txBody>
                  <a:tcPr/>
                </a:tc>
                <a:tc>
                  <a:txBody>
                    <a:bodyPr/>
                    <a:lstStyle/>
                    <a:p>
                      <a:pPr algn="ctr"/>
                      <a:r>
                        <a:rPr kumimoji="1" lang="ja-JP" altLang="en-US" sz="1400" dirty="0" smtClean="0"/>
                        <a:t>７月</a:t>
                      </a:r>
                      <a:endParaRPr kumimoji="1" lang="ja-JP" altLang="en-US" sz="1400" dirty="0"/>
                    </a:p>
                  </a:txBody>
                  <a:tcPr/>
                </a:tc>
                <a:tc>
                  <a:txBody>
                    <a:bodyPr/>
                    <a:lstStyle/>
                    <a:p>
                      <a:pPr algn="ctr"/>
                      <a:r>
                        <a:rPr kumimoji="1" lang="ja-JP" altLang="en-US" sz="1400" dirty="0" smtClean="0"/>
                        <a:t>８月</a:t>
                      </a:r>
                      <a:endParaRPr kumimoji="1" lang="ja-JP" altLang="en-US" sz="1400" dirty="0"/>
                    </a:p>
                  </a:txBody>
                  <a:tcPr/>
                </a:tc>
                <a:tc>
                  <a:txBody>
                    <a:bodyPr/>
                    <a:lstStyle/>
                    <a:p>
                      <a:pPr algn="ctr"/>
                      <a:r>
                        <a:rPr kumimoji="1" lang="ja-JP" altLang="en-US" sz="1400" dirty="0" smtClean="0"/>
                        <a:t>９月</a:t>
                      </a:r>
                      <a:endParaRPr kumimoji="1" lang="ja-JP" altLang="en-US" sz="1400" dirty="0"/>
                    </a:p>
                  </a:txBody>
                  <a:tcPr/>
                </a:tc>
                <a:tc>
                  <a:txBody>
                    <a:bodyPr/>
                    <a:lstStyle/>
                    <a:p>
                      <a:pPr algn="ctr"/>
                      <a:r>
                        <a:rPr kumimoji="1" lang="en-US" altLang="ja-JP" sz="1400" dirty="0" smtClean="0"/>
                        <a:t>10</a:t>
                      </a:r>
                      <a:r>
                        <a:rPr kumimoji="1" lang="ja-JP" altLang="en-US" sz="1400" dirty="0" smtClean="0"/>
                        <a:t>月</a:t>
                      </a:r>
                      <a:endParaRPr kumimoji="1" lang="ja-JP" altLang="en-US" sz="1400" dirty="0"/>
                    </a:p>
                  </a:txBody>
                  <a:tcPr/>
                </a:tc>
                <a:tc>
                  <a:txBody>
                    <a:bodyPr/>
                    <a:lstStyle/>
                    <a:p>
                      <a:pPr algn="ctr"/>
                      <a:r>
                        <a:rPr kumimoji="1" lang="en-US" altLang="ja-JP" sz="1400" dirty="0" smtClean="0"/>
                        <a:t>11</a:t>
                      </a:r>
                      <a:r>
                        <a:rPr kumimoji="1" lang="ja-JP" altLang="en-US" sz="1400" dirty="0" smtClean="0"/>
                        <a:t>月</a:t>
                      </a:r>
                      <a:endParaRPr kumimoji="1" lang="ja-JP" altLang="en-US" sz="1400" dirty="0"/>
                    </a:p>
                  </a:txBody>
                  <a:tcPr/>
                </a:tc>
                <a:tc>
                  <a:txBody>
                    <a:bodyPr/>
                    <a:lstStyle/>
                    <a:p>
                      <a:pPr algn="ctr"/>
                      <a:r>
                        <a:rPr kumimoji="1" lang="en-US" altLang="ja-JP" sz="1400" dirty="0" smtClean="0"/>
                        <a:t>12</a:t>
                      </a:r>
                      <a:r>
                        <a:rPr kumimoji="1" lang="ja-JP" altLang="en-US" sz="1400" dirty="0" smtClean="0"/>
                        <a:t>月</a:t>
                      </a:r>
                      <a:endParaRPr kumimoji="1" lang="ja-JP" altLang="en-US" sz="1400" dirty="0"/>
                    </a:p>
                  </a:txBody>
                  <a:tcPr/>
                </a:tc>
                <a:tc>
                  <a:txBody>
                    <a:bodyPr/>
                    <a:lstStyle/>
                    <a:p>
                      <a:pPr algn="ctr"/>
                      <a:r>
                        <a:rPr kumimoji="1" lang="en-US" altLang="ja-JP" sz="1400" dirty="0" smtClean="0"/>
                        <a:t>1</a:t>
                      </a:r>
                      <a:r>
                        <a:rPr kumimoji="1" lang="ja-JP" altLang="en-US" sz="1400" dirty="0" smtClean="0"/>
                        <a:t>月</a:t>
                      </a:r>
                      <a:endParaRPr kumimoji="1" lang="ja-JP" altLang="en-US" sz="1400" dirty="0"/>
                    </a:p>
                  </a:txBody>
                  <a:tcPr/>
                </a:tc>
                <a:tc>
                  <a:txBody>
                    <a:bodyPr/>
                    <a:lstStyle/>
                    <a:p>
                      <a:pPr algn="ctr"/>
                      <a:r>
                        <a:rPr kumimoji="1" lang="ja-JP" altLang="en-US" sz="1400" dirty="0" smtClean="0"/>
                        <a:t>合計</a:t>
                      </a:r>
                      <a:endParaRPr kumimoji="1" lang="ja-JP" altLang="en-US" sz="1400" dirty="0"/>
                    </a:p>
                  </a:txBody>
                  <a:tcPr/>
                </a:tc>
                <a:extLst>
                  <a:ext uri="{0D108BD9-81ED-4DB2-BD59-A6C34878D82A}">
                    <a16:rowId xmlns:a16="http://schemas.microsoft.com/office/drawing/2014/main" val="4193998649"/>
                  </a:ext>
                </a:extLst>
              </a:tr>
              <a:tr h="230980">
                <a:tc>
                  <a:txBody>
                    <a:bodyPr/>
                    <a:lstStyle/>
                    <a:p>
                      <a:pPr algn="ctr"/>
                      <a:r>
                        <a:rPr kumimoji="1" lang="en-US" altLang="ja-JP" sz="1400" dirty="0" smtClean="0"/>
                        <a:t>24</a:t>
                      </a:r>
                      <a:r>
                        <a:rPr kumimoji="1" lang="ja-JP" altLang="en-US" sz="1400" dirty="0" smtClean="0"/>
                        <a:t>件</a:t>
                      </a:r>
                      <a:endParaRPr kumimoji="1" lang="ja-JP" altLang="en-US" sz="1400" dirty="0"/>
                    </a:p>
                  </a:txBody>
                  <a:tcPr/>
                </a:tc>
                <a:tc>
                  <a:txBody>
                    <a:bodyPr/>
                    <a:lstStyle/>
                    <a:p>
                      <a:pPr algn="ctr"/>
                      <a:r>
                        <a:rPr kumimoji="1" lang="en-US" altLang="ja-JP" sz="1400" dirty="0" smtClean="0"/>
                        <a:t>20</a:t>
                      </a:r>
                      <a:r>
                        <a:rPr kumimoji="1" lang="ja-JP" altLang="en-US" sz="1400" dirty="0" smtClean="0"/>
                        <a:t>件</a:t>
                      </a:r>
                      <a:endParaRPr kumimoji="1" lang="ja-JP" altLang="en-US" sz="1400" dirty="0"/>
                    </a:p>
                  </a:txBody>
                  <a:tcPr/>
                </a:tc>
                <a:tc>
                  <a:txBody>
                    <a:bodyPr/>
                    <a:lstStyle/>
                    <a:p>
                      <a:pPr algn="ctr"/>
                      <a:r>
                        <a:rPr kumimoji="1" lang="en-US" altLang="ja-JP" sz="1400" dirty="0" smtClean="0"/>
                        <a:t>40</a:t>
                      </a:r>
                      <a:r>
                        <a:rPr kumimoji="1" lang="ja-JP" altLang="en-US" sz="1400" dirty="0" smtClean="0"/>
                        <a:t>件</a:t>
                      </a:r>
                      <a:endParaRPr kumimoji="1" lang="ja-JP" altLang="en-US" sz="1400" dirty="0"/>
                    </a:p>
                  </a:txBody>
                  <a:tcPr/>
                </a:tc>
                <a:tc>
                  <a:txBody>
                    <a:bodyPr/>
                    <a:lstStyle/>
                    <a:p>
                      <a:pPr algn="ctr"/>
                      <a:r>
                        <a:rPr kumimoji="1" lang="en-US" altLang="ja-JP" sz="1400" dirty="0" smtClean="0"/>
                        <a:t>54</a:t>
                      </a:r>
                      <a:r>
                        <a:rPr kumimoji="1" lang="ja-JP" altLang="en-US" sz="1400" dirty="0" smtClean="0"/>
                        <a:t>件</a:t>
                      </a:r>
                      <a:endParaRPr kumimoji="1" lang="ja-JP" altLang="en-US" sz="1400" dirty="0"/>
                    </a:p>
                  </a:txBody>
                  <a:tcPr/>
                </a:tc>
                <a:tc>
                  <a:txBody>
                    <a:bodyPr/>
                    <a:lstStyle/>
                    <a:p>
                      <a:pPr algn="ctr"/>
                      <a:r>
                        <a:rPr kumimoji="1" lang="en-US" altLang="ja-JP" sz="1400" dirty="0" smtClean="0"/>
                        <a:t>23</a:t>
                      </a:r>
                      <a:r>
                        <a:rPr kumimoji="1" lang="ja-JP" altLang="en-US" sz="1400" dirty="0" smtClean="0"/>
                        <a:t>件</a:t>
                      </a:r>
                      <a:endParaRPr kumimoji="1" lang="ja-JP" altLang="en-US" sz="1400" dirty="0"/>
                    </a:p>
                  </a:txBody>
                  <a:tcPr/>
                </a:tc>
                <a:tc>
                  <a:txBody>
                    <a:bodyPr/>
                    <a:lstStyle/>
                    <a:p>
                      <a:pPr algn="ctr"/>
                      <a:r>
                        <a:rPr kumimoji="1" lang="en-US" altLang="ja-JP" sz="1400" dirty="0" smtClean="0"/>
                        <a:t>21</a:t>
                      </a:r>
                      <a:r>
                        <a:rPr kumimoji="1" lang="ja-JP" altLang="en-US" sz="1400" dirty="0" smtClean="0"/>
                        <a:t>件</a:t>
                      </a:r>
                      <a:endParaRPr kumimoji="1" lang="ja-JP" altLang="en-US" sz="1400" dirty="0"/>
                    </a:p>
                  </a:txBody>
                  <a:tcPr/>
                </a:tc>
                <a:tc>
                  <a:txBody>
                    <a:bodyPr/>
                    <a:lstStyle/>
                    <a:p>
                      <a:pPr algn="ctr"/>
                      <a:r>
                        <a:rPr kumimoji="1" lang="en-US" altLang="ja-JP" sz="1400" dirty="0" smtClean="0"/>
                        <a:t>26</a:t>
                      </a:r>
                      <a:r>
                        <a:rPr kumimoji="1" lang="ja-JP" altLang="en-US" sz="1400" dirty="0" smtClean="0"/>
                        <a:t>件</a:t>
                      </a:r>
                      <a:endParaRPr kumimoji="1" lang="ja-JP" altLang="en-US" sz="1400" dirty="0"/>
                    </a:p>
                  </a:txBody>
                  <a:tcPr/>
                </a:tc>
                <a:tc>
                  <a:txBody>
                    <a:bodyPr/>
                    <a:lstStyle/>
                    <a:p>
                      <a:pPr algn="ctr"/>
                      <a:r>
                        <a:rPr kumimoji="1" lang="en-US" altLang="ja-JP" sz="1400" dirty="0" smtClean="0"/>
                        <a:t>26</a:t>
                      </a:r>
                      <a:r>
                        <a:rPr kumimoji="1" lang="ja-JP" altLang="en-US" sz="1400" dirty="0" smtClean="0"/>
                        <a:t>件</a:t>
                      </a:r>
                      <a:endParaRPr kumimoji="1" lang="ja-JP" altLang="en-US" sz="1400" dirty="0"/>
                    </a:p>
                  </a:txBody>
                  <a:tcPr/>
                </a:tc>
                <a:tc>
                  <a:txBody>
                    <a:bodyPr/>
                    <a:lstStyle/>
                    <a:p>
                      <a:pPr algn="ctr"/>
                      <a:r>
                        <a:rPr kumimoji="1" lang="en-US" altLang="ja-JP" sz="1400" dirty="0" smtClean="0"/>
                        <a:t>30</a:t>
                      </a:r>
                      <a:r>
                        <a:rPr kumimoji="1" lang="ja-JP" altLang="en-US" sz="1400" dirty="0" smtClean="0"/>
                        <a:t>件</a:t>
                      </a:r>
                      <a:endParaRPr kumimoji="1" lang="ja-JP" altLang="en-US" sz="1400" dirty="0"/>
                    </a:p>
                  </a:txBody>
                  <a:tcPr/>
                </a:tc>
                <a:tc>
                  <a:txBody>
                    <a:bodyPr/>
                    <a:lstStyle/>
                    <a:p>
                      <a:pPr algn="ctr"/>
                      <a:r>
                        <a:rPr kumimoji="1" lang="en-US" altLang="ja-JP" sz="1400" dirty="0" smtClean="0"/>
                        <a:t>16</a:t>
                      </a:r>
                      <a:r>
                        <a:rPr kumimoji="1" lang="ja-JP" altLang="en-US" sz="1400" dirty="0" smtClean="0"/>
                        <a:t>件</a:t>
                      </a:r>
                      <a:endParaRPr kumimoji="1" lang="ja-JP" altLang="en-US" sz="1400" dirty="0"/>
                    </a:p>
                  </a:txBody>
                  <a:tcPr/>
                </a:tc>
                <a:tc>
                  <a:txBody>
                    <a:bodyPr/>
                    <a:lstStyle/>
                    <a:p>
                      <a:pPr algn="ctr"/>
                      <a:r>
                        <a:rPr kumimoji="1" lang="en-US" altLang="ja-JP" sz="1400" dirty="0" smtClean="0"/>
                        <a:t>280</a:t>
                      </a:r>
                      <a:r>
                        <a:rPr kumimoji="1" lang="ja-JP" altLang="en-US" sz="1400" dirty="0" smtClean="0"/>
                        <a:t>件</a:t>
                      </a:r>
                      <a:endParaRPr kumimoji="1" lang="ja-JP" altLang="en-US" sz="1400" dirty="0"/>
                    </a:p>
                  </a:txBody>
                  <a:tcPr/>
                </a:tc>
                <a:extLst>
                  <a:ext uri="{0D108BD9-81ED-4DB2-BD59-A6C34878D82A}">
                    <a16:rowId xmlns:a16="http://schemas.microsoft.com/office/drawing/2014/main" val="4093524835"/>
                  </a:ext>
                </a:extLst>
              </a:tr>
            </a:tbl>
          </a:graphicData>
        </a:graphic>
      </p:graphicFrame>
      <p:sp>
        <p:nvSpPr>
          <p:cNvPr id="45" name="テキスト ボックス 44"/>
          <p:cNvSpPr txBox="1"/>
          <p:nvPr/>
        </p:nvSpPr>
        <p:spPr>
          <a:xfrm>
            <a:off x="-10578" y="5474970"/>
            <a:ext cx="2565505" cy="523220"/>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参考～令和</a:t>
            </a:r>
            <a:r>
              <a:rPr lang="en-US" altLang="ja-JP" sz="1400" dirty="0" smtClean="0">
                <a:latin typeface="Meiryo UI" panose="020B0604030504040204" pitchFamily="50" charset="-128"/>
                <a:ea typeface="Meiryo UI" panose="020B0604030504040204" pitchFamily="50" charset="-128"/>
              </a:rPr>
              <a:t>2</a:t>
            </a:r>
            <a:r>
              <a:rPr lang="ja-JP" altLang="en-US" sz="1400" dirty="0" smtClean="0">
                <a:latin typeface="Meiryo UI" panose="020B0604030504040204" pitchFamily="50" charset="-128"/>
                <a:ea typeface="Meiryo UI" panose="020B0604030504040204" pitchFamily="50" charset="-128"/>
              </a:rPr>
              <a:t>年度利用実績</a:t>
            </a:r>
            <a:endParaRPr lang="en-US" altLang="ja-JP" sz="1400" dirty="0" smtClean="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3</a:t>
            </a:r>
            <a:r>
              <a:rPr lang="ja-JP" altLang="en-US" sz="1400" dirty="0" smtClean="0">
                <a:latin typeface="Meiryo UI" panose="020B0604030504040204" pitchFamily="50" charset="-128"/>
                <a:ea typeface="Meiryo UI" panose="020B0604030504040204" pitchFamily="50" charset="-128"/>
              </a:rPr>
              <a:t>年</a:t>
            </a:r>
            <a:r>
              <a:rPr lang="en-US" altLang="ja-JP" sz="1400" dirty="0" smtClean="0">
                <a:latin typeface="Meiryo UI" panose="020B0604030504040204" pitchFamily="50" charset="-128"/>
                <a:ea typeface="Meiryo UI" panose="020B0604030504040204" pitchFamily="50" charset="-128"/>
              </a:rPr>
              <a:t>1</a:t>
            </a:r>
            <a:r>
              <a:rPr lang="ja-JP" altLang="en-US" sz="1400" dirty="0" smtClean="0">
                <a:latin typeface="Meiryo UI" panose="020B0604030504040204" pitchFamily="50" charset="-128"/>
                <a:ea typeface="Meiryo UI" panose="020B0604030504040204" pitchFamily="50" charset="-128"/>
              </a:rPr>
              <a:t>月末まで）</a:t>
            </a:r>
            <a:endParaRPr kumimoji="1" lang="en-US" altLang="ja-JP" sz="1400" dirty="0" smtClean="0">
              <a:latin typeface="Meiryo UI" panose="020B0604030504040204" pitchFamily="50" charset="-128"/>
              <a:ea typeface="Meiryo UI" panose="020B0604030504040204" pitchFamily="50" charset="-128"/>
            </a:endParaRPr>
          </a:p>
        </p:txBody>
      </p:sp>
      <p:sp>
        <p:nvSpPr>
          <p:cNvPr id="47" name="正方形/長方形 46"/>
          <p:cNvSpPr/>
          <p:nvPr/>
        </p:nvSpPr>
        <p:spPr>
          <a:xfrm>
            <a:off x="8703912" y="6431229"/>
            <a:ext cx="596607" cy="410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５</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264902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897" y="0"/>
            <a:ext cx="9144000" cy="601207"/>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４．②外国人受入れワンストップ相談窓口設置事業</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a:t>
            </a:r>
            <a:r>
              <a:rPr lang="ja-JP" altLang="en-US" sz="1800" dirty="0" smtClean="0">
                <a:solidFill>
                  <a:schemeClr val="bg1"/>
                </a:solidFill>
                <a:latin typeface="HGS創英角ｺﾞｼｯｸUB" panose="020B0900000000000000" pitchFamily="50" charset="-128"/>
                <a:ea typeface="HGS創英角ｺﾞｼｯｸUB" panose="020B0900000000000000" pitchFamily="50" charset="-128"/>
              </a:rPr>
              <a:t>継続</a:t>
            </a:r>
            <a:r>
              <a:rPr lang="en-US" altLang="ja-JP" sz="1800" dirty="0" smtClean="0">
                <a:solidFill>
                  <a:schemeClr val="bg1"/>
                </a:solidFill>
                <a:latin typeface="HGS創英角ｺﾞｼｯｸUB" panose="020B0900000000000000" pitchFamily="50" charset="-128"/>
                <a:ea typeface="HGS創英角ｺﾞｼｯｸUB" panose="020B0900000000000000" pitchFamily="50" charset="-128"/>
              </a:rPr>
              <a:t>】</a:t>
            </a:r>
            <a:r>
              <a:rPr lang="en-US" altLang="ja-JP" sz="1800" dirty="0">
                <a:solidFill>
                  <a:schemeClr val="bg1"/>
                </a:solidFill>
                <a:latin typeface="HGP創英角ｺﾞｼｯｸUB" panose="020B0900000000000000" pitchFamily="50" charset="-128"/>
                <a:ea typeface="HGP創英角ｺﾞｼｯｸUB" panose="020B0900000000000000" pitchFamily="50" charset="-128"/>
              </a:rPr>
              <a:t>6</a:t>
            </a:r>
            <a:r>
              <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rPr>
              <a:t>,000</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千円</a:t>
            </a:r>
            <a:endPar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0" name="サブタイトル 2"/>
          <p:cNvSpPr txBox="1">
            <a:spLocks/>
          </p:cNvSpPr>
          <p:nvPr/>
        </p:nvSpPr>
        <p:spPr>
          <a:xfrm>
            <a:off x="97464" y="2826628"/>
            <a:ext cx="8976466" cy="3914740"/>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ja-JP" altLang="ja-JP" sz="1400" b="1" dirty="0">
              <a:solidFill>
                <a:schemeClr val="tx1"/>
              </a:solidFill>
              <a:latin typeface="Meiryo UI" panose="020B0604030504040204" pitchFamily="50" charset="-128"/>
              <a:ea typeface="Meiryo UI" panose="020B0604030504040204" pitchFamily="50" charset="-128"/>
            </a:endParaRPr>
          </a:p>
        </p:txBody>
      </p:sp>
      <p:sp>
        <p:nvSpPr>
          <p:cNvPr id="4" name="上下矢印 3"/>
          <p:cNvSpPr/>
          <p:nvPr/>
        </p:nvSpPr>
        <p:spPr>
          <a:xfrm rot="5400000">
            <a:off x="2070005" y="2993278"/>
            <a:ext cx="338634" cy="2022444"/>
          </a:xfrm>
          <a:prstGeom prst="upDownArrow">
            <a:avLst>
              <a:gd name="adj1" fmla="val 50000"/>
              <a:gd name="adj2" fmla="val 364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261070" y="3249723"/>
            <a:ext cx="955033" cy="3083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HGPｺﾞｼｯｸM" panose="020B0600000000000000" pitchFamily="50" charset="-128"/>
                <a:ea typeface="HGPｺﾞｼｯｸM" panose="020B0600000000000000" pitchFamily="50" charset="-128"/>
              </a:rPr>
              <a:t>外国人</a:t>
            </a:r>
          </a:p>
        </p:txBody>
      </p:sp>
      <p:sp>
        <p:nvSpPr>
          <p:cNvPr id="24" name="正方形/長方形 23"/>
          <p:cNvSpPr/>
          <p:nvPr/>
        </p:nvSpPr>
        <p:spPr>
          <a:xfrm>
            <a:off x="5069435" y="3241073"/>
            <a:ext cx="1193214" cy="7408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トラブル対応の</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回答</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8" name="爆発 1 7"/>
          <p:cNvSpPr/>
          <p:nvPr/>
        </p:nvSpPr>
        <p:spPr>
          <a:xfrm>
            <a:off x="1632096" y="3291188"/>
            <a:ext cx="1166296" cy="755452"/>
          </a:xfrm>
          <a:prstGeom prst="irregularSeal1">
            <a:avLst/>
          </a:prstGeom>
          <a:solidFill>
            <a:schemeClr val="lt1"/>
          </a:solidFill>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正方形/長方形 5"/>
          <p:cNvSpPr/>
          <p:nvPr/>
        </p:nvSpPr>
        <p:spPr>
          <a:xfrm>
            <a:off x="1674057" y="3223073"/>
            <a:ext cx="1099426" cy="839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PｺﾞｼｯｸM" panose="020B0600000000000000" pitchFamily="50" charset="-128"/>
                <a:ea typeface="HGPｺﾞｼｯｸM" panose="020B0600000000000000" pitchFamily="50" charset="-128"/>
              </a:rPr>
              <a:t>トラブル</a:t>
            </a:r>
          </a:p>
        </p:txBody>
      </p:sp>
      <p:sp>
        <p:nvSpPr>
          <p:cNvPr id="7" name="角丸四角形 6"/>
          <p:cNvSpPr/>
          <p:nvPr/>
        </p:nvSpPr>
        <p:spPr>
          <a:xfrm>
            <a:off x="58903" y="768263"/>
            <a:ext cx="9010816" cy="1990250"/>
          </a:xfrm>
          <a:prstGeom prst="roundRect">
            <a:avLst>
              <a:gd name="adj" fmla="val 887"/>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en-US" altLang="ja-JP" sz="1100" dirty="0">
              <a:latin typeface="HGPｺﾞｼｯｸM" panose="020B0600000000000000" pitchFamily="50" charset="-128"/>
              <a:ea typeface="HGPｺﾞｼｯｸM" panose="020B0600000000000000" pitchFamily="50" charset="-128"/>
            </a:endParaRPr>
          </a:p>
          <a:p>
            <a:r>
              <a:rPr lang="ja-JP" altLang="en-US" sz="1400" dirty="0" smtClean="0">
                <a:latin typeface="HGPｺﾞｼｯｸM" panose="020B0600000000000000" pitchFamily="50" charset="-128"/>
                <a:ea typeface="HGPｺﾞｼｯｸM" panose="020B0600000000000000" pitchFamily="50" charset="-128"/>
              </a:rPr>
              <a:t>　外国人</a:t>
            </a:r>
            <a:r>
              <a:rPr lang="ja-JP" altLang="en-US" sz="1400" dirty="0">
                <a:latin typeface="HGPｺﾞｼｯｸM" panose="020B0600000000000000" pitchFamily="50" charset="-128"/>
                <a:ea typeface="HGPｺﾞｼｯｸM" panose="020B0600000000000000" pitchFamily="50" charset="-128"/>
              </a:rPr>
              <a:t>患者受入に伴う、コミニュケーション・文化の違いによるトラブル、医療費未払い、未収金回収の方法といった金銭トラブル、法的トラブル、保険会社への請求方法等の相談も含めたトラブル相談窓口を設置。</a:t>
            </a:r>
          </a:p>
        </p:txBody>
      </p:sp>
      <p:sp>
        <p:nvSpPr>
          <p:cNvPr id="57" name="角丸四角形 56"/>
          <p:cNvSpPr/>
          <p:nvPr/>
        </p:nvSpPr>
        <p:spPr>
          <a:xfrm>
            <a:off x="126493" y="1651982"/>
            <a:ext cx="971824" cy="387617"/>
          </a:xfrm>
          <a:prstGeom prst="roundRect">
            <a:avLst/>
          </a:prstGeom>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ja-JP" altLang="en-US" sz="1400" dirty="0">
                <a:latin typeface="HGPｺﾞｼｯｸM" panose="020B0600000000000000" pitchFamily="50" charset="-128"/>
                <a:ea typeface="HGPｺﾞｼｯｸM" panose="020B0600000000000000" pitchFamily="50" charset="-128"/>
              </a:rPr>
              <a:t>対象病院</a:t>
            </a:r>
            <a:endParaRPr kumimoji="1" lang="ja-JP" altLang="en-US" sz="1400" dirty="0">
              <a:latin typeface="HGPｺﾞｼｯｸM" panose="020B0600000000000000" pitchFamily="50" charset="-128"/>
              <a:ea typeface="HGPｺﾞｼｯｸM" panose="020B0600000000000000" pitchFamily="50" charset="-128"/>
            </a:endParaRPr>
          </a:p>
        </p:txBody>
      </p:sp>
      <p:sp>
        <p:nvSpPr>
          <p:cNvPr id="59" name="角丸四角形 58"/>
          <p:cNvSpPr/>
          <p:nvPr/>
        </p:nvSpPr>
        <p:spPr>
          <a:xfrm>
            <a:off x="120816" y="2265509"/>
            <a:ext cx="958924" cy="343932"/>
          </a:xfrm>
          <a:prstGeom prst="roundRect">
            <a:avLst/>
          </a:prstGeom>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ja-JP" altLang="en-US" sz="1400" dirty="0">
                <a:latin typeface="Meiryo UI" panose="020B0604030504040204" pitchFamily="50" charset="-128"/>
                <a:ea typeface="Meiryo UI" panose="020B0604030504040204" pitchFamily="50" charset="-128"/>
              </a:rPr>
              <a:t>実施内容</a:t>
            </a:r>
          </a:p>
        </p:txBody>
      </p:sp>
      <p:sp>
        <p:nvSpPr>
          <p:cNvPr id="60" name="角丸四角形 59"/>
          <p:cNvSpPr/>
          <p:nvPr/>
        </p:nvSpPr>
        <p:spPr>
          <a:xfrm>
            <a:off x="4194793" y="1590039"/>
            <a:ext cx="936196" cy="391085"/>
          </a:xfrm>
          <a:prstGeom prst="roundRect">
            <a:avLst/>
          </a:prstGeom>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ja-JP" altLang="en-US" sz="1400" dirty="0">
                <a:latin typeface="HGPｺﾞｼｯｸM" panose="020B0600000000000000" pitchFamily="50" charset="-128"/>
                <a:ea typeface="HGPｺﾞｼｯｸM" panose="020B0600000000000000" pitchFamily="50" charset="-128"/>
              </a:rPr>
              <a:t>実施方法</a:t>
            </a:r>
          </a:p>
        </p:txBody>
      </p:sp>
      <p:sp>
        <p:nvSpPr>
          <p:cNvPr id="63" name="テキスト ボックス 62"/>
          <p:cNvSpPr txBox="1"/>
          <p:nvPr/>
        </p:nvSpPr>
        <p:spPr>
          <a:xfrm>
            <a:off x="1096400" y="2049240"/>
            <a:ext cx="7887819" cy="738664"/>
          </a:xfrm>
          <a:prstGeom prst="rect">
            <a:avLst/>
          </a:prstGeom>
          <a:noFill/>
        </p:spPr>
        <p:txBody>
          <a:bodyPr wrap="square" rtlCol="0">
            <a:spAutoFit/>
          </a:bodyPr>
          <a:lstStyle/>
          <a:p>
            <a:r>
              <a:rPr lang="ja-JP" altLang="en-US" sz="1400" kern="100" dirty="0">
                <a:solidFill>
                  <a:srgbClr val="000000"/>
                </a:solidFill>
                <a:latin typeface="HGPｺﾞｼｯｸM" panose="020B0600000000000000" pitchFamily="50" charset="-128"/>
                <a:ea typeface="HGPｺﾞｼｯｸM" panose="020B0600000000000000" pitchFamily="50" charset="-128"/>
                <a:cs typeface="Meiryo UI" panose="020B0604030504040204" pitchFamily="50" charset="-128"/>
              </a:rPr>
              <a:t>診療場面等、必要に応じて専用回線に電話し（通話料は医療機関負担）医療機関との間で通話でのトラブル相談窓口を実施。厚生労働省が実施する夜間休日窓口とのサービスの連続性を考慮し、同等程度のサービスを実施</a:t>
            </a:r>
          </a:p>
        </p:txBody>
      </p:sp>
      <p:sp>
        <p:nvSpPr>
          <p:cNvPr id="64" name="テキスト ボックス 63"/>
          <p:cNvSpPr txBox="1"/>
          <p:nvPr/>
        </p:nvSpPr>
        <p:spPr>
          <a:xfrm>
            <a:off x="5096815" y="1516761"/>
            <a:ext cx="4007079" cy="523220"/>
          </a:xfrm>
          <a:prstGeom prst="rect">
            <a:avLst/>
          </a:prstGeom>
          <a:noFill/>
        </p:spPr>
        <p:txBody>
          <a:bodyPr wrap="square" rtlCol="0">
            <a:spAutoFit/>
          </a:bodyPr>
          <a:lstStyle/>
          <a:p>
            <a:r>
              <a:rPr lang="ja-JP" altLang="en-US" sz="1400" dirty="0">
                <a:latin typeface="HGPｺﾞｼｯｸM" panose="020B0600000000000000" pitchFamily="50" charset="-128"/>
                <a:ea typeface="HGPｺﾞｼｯｸM" panose="020B0600000000000000" pitchFamily="50" charset="-128"/>
              </a:rPr>
              <a:t>平日</a:t>
            </a:r>
            <a:r>
              <a:rPr lang="ja-JP" altLang="en-US" sz="1400" dirty="0" smtClean="0">
                <a:latin typeface="HGPｺﾞｼｯｸM" panose="020B0600000000000000" pitchFamily="50" charset="-128"/>
                <a:ea typeface="HGPｺﾞｼｯｸM" panose="020B0600000000000000" pitchFamily="50" charset="-128"/>
              </a:rPr>
              <a:t>日中</a:t>
            </a:r>
            <a:r>
              <a:rPr lang="en-US" altLang="ja-JP" sz="1400" dirty="0" smtClean="0">
                <a:latin typeface="HGPｺﾞｼｯｸM" panose="020B0600000000000000" pitchFamily="50" charset="-128"/>
                <a:ea typeface="HGPｺﾞｼｯｸM" panose="020B0600000000000000" pitchFamily="50" charset="-128"/>
              </a:rPr>
              <a:t>9</a:t>
            </a:r>
            <a:r>
              <a:rPr lang="ja-JP" altLang="en-US" sz="1400" dirty="0" smtClean="0">
                <a:latin typeface="HGPｺﾞｼｯｸM" panose="020B0600000000000000" pitchFamily="50" charset="-128"/>
                <a:ea typeface="HGPｺﾞｼｯｸM" panose="020B0600000000000000" pitchFamily="50" charset="-128"/>
              </a:rPr>
              <a:t>時～</a:t>
            </a:r>
            <a:r>
              <a:rPr lang="en-US" altLang="ja-JP" sz="1400" dirty="0" smtClean="0">
                <a:latin typeface="HGPｺﾞｼｯｸM" panose="020B0600000000000000" pitchFamily="50" charset="-128"/>
                <a:ea typeface="HGPｺﾞｼｯｸM" panose="020B0600000000000000" pitchFamily="50" charset="-128"/>
              </a:rPr>
              <a:t>17</a:t>
            </a:r>
            <a:r>
              <a:rPr lang="ja-JP" altLang="en-US" sz="1400" dirty="0" smtClean="0">
                <a:latin typeface="HGPｺﾞｼｯｸM" panose="020B0600000000000000" pitchFamily="50" charset="-128"/>
                <a:ea typeface="HGPｺﾞｼｯｸM" panose="020B0600000000000000" pitchFamily="50" charset="-128"/>
              </a:rPr>
              <a:t>時</a:t>
            </a:r>
            <a:endParaRPr lang="en-US" altLang="ja-JP" sz="1400" dirty="0">
              <a:latin typeface="HGPｺﾞｼｯｸM" panose="020B0600000000000000" pitchFamily="50" charset="-128"/>
              <a:ea typeface="HGPｺﾞｼｯｸM" panose="020B0600000000000000" pitchFamily="50" charset="-128"/>
            </a:endParaRPr>
          </a:p>
          <a:p>
            <a:r>
              <a:rPr lang="en-US" altLang="ja-JP" sz="1400" dirty="0" smtClean="0">
                <a:latin typeface="HGPｺﾞｼｯｸM" panose="020B0600000000000000" pitchFamily="50" charset="-128"/>
                <a:ea typeface="HGPｺﾞｼｯｸM" panose="020B0600000000000000" pitchFamily="50" charset="-128"/>
              </a:rPr>
              <a:t>※</a:t>
            </a:r>
            <a:r>
              <a:rPr lang="ja-JP" altLang="en-US" sz="1400" dirty="0" smtClean="0">
                <a:latin typeface="HGPｺﾞｼｯｸM" panose="020B0600000000000000" pitchFamily="50" charset="-128"/>
                <a:ea typeface="HGPｺﾞｼｯｸM" panose="020B0600000000000000" pitchFamily="50" charset="-128"/>
              </a:rPr>
              <a:t>平日夜間、土日祝は</a:t>
            </a:r>
            <a:r>
              <a:rPr lang="ja-JP" altLang="en-US" sz="1400" dirty="0">
                <a:latin typeface="HGPｺﾞｼｯｸM" panose="020B0600000000000000" pitchFamily="50" charset="-128"/>
                <a:ea typeface="HGPｺﾞｼｯｸM" panose="020B0600000000000000" pitchFamily="50" charset="-128"/>
              </a:rPr>
              <a:t>厚生労働省が全国一律実施</a:t>
            </a:r>
            <a:endParaRPr lang="en-US" altLang="ja-JP" sz="1400" dirty="0">
              <a:latin typeface="HGPｺﾞｼｯｸM" panose="020B0600000000000000" pitchFamily="50" charset="-128"/>
              <a:ea typeface="HGPｺﾞｼｯｸM" panose="020B0600000000000000" pitchFamily="50" charset="-128"/>
            </a:endParaRPr>
          </a:p>
        </p:txBody>
      </p:sp>
      <p:sp>
        <p:nvSpPr>
          <p:cNvPr id="65" name="テキスト ボックス 64"/>
          <p:cNvSpPr txBox="1"/>
          <p:nvPr/>
        </p:nvSpPr>
        <p:spPr>
          <a:xfrm>
            <a:off x="1096401" y="1558030"/>
            <a:ext cx="3270772" cy="523220"/>
          </a:xfrm>
          <a:prstGeom prst="rect">
            <a:avLst/>
          </a:prstGeom>
          <a:noFill/>
        </p:spPr>
        <p:txBody>
          <a:bodyPr wrap="square" rtlCol="0">
            <a:spAutoFit/>
          </a:bodyPr>
          <a:lstStyle/>
          <a:p>
            <a:r>
              <a:rPr kumimoji="1" lang="ja-JP" altLang="en-US" sz="1400" dirty="0" smtClean="0">
                <a:latin typeface="HGPｺﾞｼｯｸM" panose="020B0600000000000000" pitchFamily="50" charset="-128"/>
                <a:ea typeface="HGPｺﾞｼｯｸM" panose="020B0600000000000000" pitchFamily="50" charset="-128"/>
              </a:rPr>
              <a:t>大阪府内全医療機関</a:t>
            </a:r>
            <a:r>
              <a:rPr lang="ja-JP" altLang="en-US" sz="1400" dirty="0">
                <a:latin typeface="HGPｺﾞｼｯｸM" panose="020B0600000000000000" pitchFamily="50" charset="-128"/>
                <a:ea typeface="HGPｺﾞｼｯｸM" panose="020B0600000000000000" pitchFamily="50" charset="-128"/>
              </a:rPr>
              <a:t>・</a:t>
            </a:r>
            <a:r>
              <a:rPr kumimoji="1" lang="ja-JP" altLang="en-US" sz="1400" dirty="0" smtClean="0">
                <a:latin typeface="HGPｺﾞｼｯｸM" panose="020B0600000000000000" pitchFamily="50" charset="-128"/>
                <a:ea typeface="HGPｺﾞｼｯｸM" panose="020B0600000000000000" pitchFamily="50" charset="-128"/>
              </a:rPr>
              <a:t>薬局</a:t>
            </a:r>
            <a:endParaRPr kumimoji="1" lang="en-US" altLang="ja-JP" sz="1400" dirty="0" smtClean="0">
              <a:latin typeface="HGPｺﾞｼｯｸM" panose="020B0600000000000000" pitchFamily="50" charset="-128"/>
              <a:ea typeface="HGPｺﾞｼｯｸM" panose="020B0600000000000000" pitchFamily="50" charset="-128"/>
            </a:endParaRPr>
          </a:p>
          <a:p>
            <a:r>
              <a:rPr kumimoji="1" lang="en-US" altLang="ja-JP" sz="1400" dirty="0" smtClean="0">
                <a:latin typeface="HGPｺﾞｼｯｸM" panose="020B0600000000000000" pitchFamily="50" charset="-128"/>
                <a:ea typeface="HGPｺﾞｼｯｸM" panose="020B0600000000000000" pitchFamily="50" charset="-128"/>
              </a:rPr>
              <a:t>※</a:t>
            </a:r>
            <a:r>
              <a:rPr kumimoji="1" lang="ja-JP" altLang="en-US" sz="1400" dirty="0" smtClean="0">
                <a:latin typeface="HGPｺﾞｼｯｸM" panose="020B0600000000000000" pitchFamily="50" charset="-128"/>
                <a:ea typeface="HGPｺﾞｼｯｸM" panose="020B0600000000000000" pitchFamily="50" charset="-128"/>
              </a:rPr>
              <a:t>薬局は調剤業務における対応に限る</a:t>
            </a:r>
            <a:endParaRPr kumimoji="1" lang="en-US" altLang="ja-JP" sz="1400" dirty="0">
              <a:latin typeface="HGPｺﾞｼｯｸM" panose="020B0600000000000000" pitchFamily="50" charset="-128"/>
              <a:ea typeface="HGPｺﾞｼｯｸM" panose="020B0600000000000000" pitchFamily="50" charset="-128"/>
            </a:endParaRPr>
          </a:p>
        </p:txBody>
      </p:sp>
      <p:sp>
        <p:nvSpPr>
          <p:cNvPr id="31" name="ホームベース 30"/>
          <p:cNvSpPr/>
          <p:nvPr/>
        </p:nvSpPr>
        <p:spPr>
          <a:xfrm>
            <a:off x="19148" y="632476"/>
            <a:ext cx="1627186" cy="339258"/>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rPr>
              <a:t>事業</a:t>
            </a:r>
            <a:r>
              <a:rPr kumimoji="1"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概要</a:t>
            </a:r>
            <a:endPar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 name="右矢印 2"/>
          <p:cNvSpPr/>
          <p:nvPr/>
        </p:nvSpPr>
        <p:spPr>
          <a:xfrm>
            <a:off x="5273771" y="4102129"/>
            <a:ext cx="949367" cy="2875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198493" y="2958981"/>
            <a:ext cx="2192929" cy="8545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rPr>
              <a:t>大阪府内</a:t>
            </a:r>
            <a:endParaRPr kumimoji="1" lang="en-US" altLang="ja-JP" sz="1400" b="1"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400" b="1" dirty="0" smtClean="0">
                <a:solidFill>
                  <a:schemeClr val="tx1"/>
                </a:solidFill>
                <a:latin typeface="Meiryo UI" panose="020B0604030504040204" pitchFamily="50" charset="-128"/>
                <a:ea typeface="Meiryo UI" panose="020B0604030504040204" pitchFamily="50" charset="-128"/>
              </a:rPr>
              <a:t>全医療機関・全局</a:t>
            </a:r>
            <a:endParaRPr kumimoji="1" lang="en-US" altLang="ja-JP" sz="1400" b="1" dirty="0" smtClean="0">
              <a:solidFill>
                <a:schemeClr val="tx1"/>
              </a:solidFill>
              <a:latin typeface="Meiryo UI" panose="020B0604030504040204" pitchFamily="50" charset="-128"/>
              <a:ea typeface="Meiryo UI" panose="020B0604030504040204" pitchFamily="50" charset="-128"/>
            </a:endParaRPr>
          </a:p>
          <a:p>
            <a:pPr algn="ctr"/>
            <a:r>
              <a:rPr lang="ja-JP" altLang="en-US" sz="1200" b="1" dirty="0" smtClean="0">
                <a:solidFill>
                  <a:schemeClr val="tx1"/>
                </a:solidFill>
                <a:latin typeface="Meiryo UI" panose="020B0604030504040204" pitchFamily="50" charset="-128"/>
                <a:ea typeface="Meiryo UI" panose="020B0604030504040204" pitchFamily="50" charset="-128"/>
              </a:rPr>
              <a:t>（</a:t>
            </a:r>
            <a:r>
              <a:rPr lang="en-US" altLang="ja-JP" sz="1200" b="1" dirty="0" smtClean="0">
                <a:solidFill>
                  <a:schemeClr val="tx1"/>
                </a:solidFill>
                <a:latin typeface="Meiryo UI" panose="020B0604030504040204" pitchFamily="50" charset="-128"/>
                <a:ea typeface="Meiryo UI" panose="020B0604030504040204" pitchFamily="50" charset="-128"/>
              </a:rPr>
              <a:t>※</a:t>
            </a:r>
            <a:r>
              <a:rPr lang="ja-JP" altLang="en-US" sz="1200" b="1" dirty="0" smtClean="0">
                <a:solidFill>
                  <a:schemeClr val="tx1"/>
                </a:solidFill>
                <a:latin typeface="Meiryo UI" panose="020B0604030504040204" pitchFamily="50" charset="-128"/>
                <a:ea typeface="Meiryo UI" panose="020B0604030504040204" pitchFamily="50" charset="-128"/>
              </a:rPr>
              <a:t>薬局は調剤業務に</a:t>
            </a:r>
            <a:endParaRPr lang="en-US" altLang="ja-JP" sz="1200" b="1" dirty="0" smtClean="0">
              <a:solidFill>
                <a:schemeClr val="tx1"/>
              </a:solidFill>
              <a:latin typeface="Meiryo UI" panose="020B0604030504040204" pitchFamily="50" charset="-128"/>
              <a:ea typeface="Meiryo UI" panose="020B0604030504040204" pitchFamily="50" charset="-128"/>
            </a:endParaRPr>
          </a:p>
          <a:p>
            <a:pPr algn="ctr"/>
            <a:r>
              <a:rPr lang="ja-JP" altLang="en-US" sz="1200" b="1" dirty="0" smtClean="0">
                <a:solidFill>
                  <a:schemeClr val="tx1"/>
                </a:solidFill>
                <a:latin typeface="Meiryo UI" panose="020B0604030504040204" pitchFamily="50" charset="-128"/>
                <a:ea typeface="Meiryo UI" panose="020B0604030504040204" pitchFamily="50" charset="-128"/>
              </a:rPr>
              <a:t>おける対応に限る）</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23" name="右矢印 22"/>
          <p:cNvSpPr/>
          <p:nvPr/>
        </p:nvSpPr>
        <p:spPr>
          <a:xfrm rot="10800000">
            <a:off x="5230165" y="3817226"/>
            <a:ext cx="961502" cy="2784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4835747" y="4118181"/>
            <a:ext cx="1660592" cy="7408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相談</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46" name="角丸四角形 45"/>
          <p:cNvSpPr/>
          <p:nvPr/>
        </p:nvSpPr>
        <p:spPr>
          <a:xfrm>
            <a:off x="6170100" y="4244180"/>
            <a:ext cx="2692649" cy="146495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endParaRPr kumimoji="1" lang="en-US" altLang="ja-JP" sz="1050" dirty="0">
              <a:latin typeface="HGPｺﾞｼｯｸM" panose="020B0600000000000000" pitchFamily="50" charset="-128"/>
              <a:ea typeface="HGPｺﾞｼｯｸM" panose="020B0600000000000000" pitchFamily="50" charset="-128"/>
            </a:endParaRPr>
          </a:p>
          <a:p>
            <a:r>
              <a:rPr lang="en-US" altLang="ja-JP" sz="1100" dirty="0" smtClean="0">
                <a:latin typeface="HGPｺﾞｼｯｸM" panose="020B0600000000000000" pitchFamily="50" charset="-128"/>
                <a:ea typeface="HGPｺﾞｼｯｸM" panose="020B0600000000000000" pitchFamily="50" charset="-128"/>
              </a:rPr>
              <a:t>【</a:t>
            </a:r>
            <a:r>
              <a:rPr lang="ja-JP" altLang="en-US" sz="1100" dirty="0">
                <a:latin typeface="HGPｺﾞｼｯｸM" panose="020B0600000000000000" pitchFamily="50" charset="-128"/>
                <a:ea typeface="HGPｺﾞｼｯｸM" panose="020B0600000000000000" pitchFamily="50" charset="-128"/>
              </a:rPr>
              <a:t>考えられるアドバイス例</a:t>
            </a:r>
            <a:r>
              <a:rPr lang="en-US" altLang="ja-JP" sz="1100" dirty="0">
                <a:latin typeface="HGPｺﾞｼｯｸM" panose="020B0600000000000000" pitchFamily="50" charset="-128"/>
                <a:ea typeface="HGPｺﾞｼｯｸM" panose="020B0600000000000000" pitchFamily="50" charset="-128"/>
              </a:rPr>
              <a:t>】</a:t>
            </a:r>
          </a:p>
          <a:p>
            <a:r>
              <a:rPr lang="ja-JP" altLang="en-US" sz="1100" dirty="0" smtClean="0">
                <a:latin typeface="HGPｺﾞｼｯｸM" panose="020B0600000000000000" pitchFamily="50" charset="-128"/>
                <a:ea typeface="HGPｺﾞｼｯｸM" panose="020B0600000000000000" pitchFamily="50" charset="-128"/>
              </a:rPr>
              <a:t>　・</a:t>
            </a:r>
            <a:r>
              <a:rPr lang="ja-JP" altLang="en-US" sz="1100" dirty="0">
                <a:latin typeface="HGPｺﾞｼｯｸM" panose="020B0600000000000000" pitchFamily="50" charset="-128"/>
                <a:ea typeface="HGPｺﾞｼｯｸM" panose="020B0600000000000000" pitchFamily="50" charset="-128"/>
              </a:rPr>
              <a:t>言語の違いによるトラブル対応方法</a:t>
            </a:r>
            <a:endParaRPr lang="en-US" altLang="ja-JP" sz="1100" dirty="0">
              <a:latin typeface="HGPｺﾞｼｯｸM" panose="020B0600000000000000" pitchFamily="50" charset="-128"/>
              <a:ea typeface="HGPｺﾞｼｯｸM" panose="020B0600000000000000" pitchFamily="50" charset="-128"/>
            </a:endParaRPr>
          </a:p>
          <a:p>
            <a:r>
              <a:rPr lang="ja-JP" altLang="en-US" sz="1100" dirty="0" smtClean="0">
                <a:latin typeface="HGPｺﾞｼｯｸM" panose="020B0600000000000000" pitchFamily="50" charset="-128"/>
                <a:ea typeface="HGPｺﾞｼｯｸM" panose="020B0600000000000000" pitchFamily="50" charset="-128"/>
              </a:rPr>
              <a:t>　・</a:t>
            </a:r>
            <a:r>
              <a:rPr lang="ja-JP" altLang="en-US" sz="1100" dirty="0">
                <a:latin typeface="HGPｺﾞｼｯｸM" panose="020B0600000000000000" pitchFamily="50" charset="-128"/>
                <a:ea typeface="HGPｺﾞｼｯｸM" panose="020B0600000000000000" pitchFamily="50" charset="-128"/>
              </a:rPr>
              <a:t>日本の医療制度・受診方法の伝え方</a:t>
            </a:r>
            <a:endParaRPr lang="en-US" altLang="ja-JP" sz="1100" dirty="0">
              <a:latin typeface="HGPｺﾞｼｯｸM" panose="020B0600000000000000" pitchFamily="50" charset="-128"/>
              <a:ea typeface="HGPｺﾞｼｯｸM" panose="020B0600000000000000" pitchFamily="50" charset="-128"/>
            </a:endParaRPr>
          </a:p>
          <a:p>
            <a:r>
              <a:rPr lang="ja-JP" altLang="en-US" sz="1100" dirty="0" smtClean="0">
                <a:latin typeface="HGPｺﾞｼｯｸM" panose="020B0600000000000000" pitchFamily="50" charset="-128"/>
                <a:ea typeface="HGPｺﾞｼｯｸM" panose="020B0600000000000000" pitchFamily="50" charset="-128"/>
              </a:rPr>
              <a:t>　・</a:t>
            </a:r>
            <a:r>
              <a:rPr lang="ja-JP" altLang="en-US" sz="1100" dirty="0">
                <a:latin typeface="HGPｺﾞｼｯｸM" panose="020B0600000000000000" pitchFamily="50" charset="-128"/>
                <a:ea typeface="HGPｺﾞｼｯｸM" panose="020B0600000000000000" pitchFamily="50" charset="-128"/>
              </a:rPr>
              <a:t>未払いを防ぐための対応方法</a:t>
            </a:r>
            <a:endParaRPr lang="en-US" altLang="ja-JP" sz="1100" dirty="0">
              <a:latin typeface="HGPｺﾞｼｯｸM" panose="020B0600000000000000" pitchFamily="50" charset="-128"/>
              <a:ea typeface="HGPｺﾞｼｯｸM" panose="020B0600000000000000" pitchFamily="50" charset="-128"/>
            </a:endParaRPr>
          </a:p>
          <a:p>
            <a:r>
              <a:rPr kumimoji="1" lang="ja-JP" altLang="en-US" sz="1100" dirty="0" smtClean="0">
                <a:latin typeface="HGPｺﾞｼｯｸM" panose="020B0600000000000000" pitchFamily="50" charset="-128"/>
                <a:ea typeface="HGPｺﾞｼｯｸM" panose="020B0600000000000000" pitchFamily="50" charset="-128"/>
              </a:rPr>
              <a:t>　・</a:t>
            </a:r>
            <a:r>
              <a:rPr kumimoji="1" lang="ja-JP" altLang="en-US" sz="1100" dirty="0">
                <a:latin typeface="HGPｺﾞｼｯｸM" panose="020B0600000000000000" pitchFamily="50" charset="-128"/>
                <a:ea typeface="HGPｺﾞｼｯｸM" panose="020B0600000000000000" pitchFamily="50" charset="-128"/>
              </a:rPr>
              <a:t>未収金回収のための対応方法</a:t>
            </a:r>
            <a:endParaRPr kumimoji="1" lang="en-US" altLang="ja-JP" sz="1100" dirty="0">
              <a:latin typeface="HGPｺﾞｼｯｸM" panose="020B0600000000000000" pitchFamily="50" charset="-128"/>
              <a:ea typeface="HGPｺﾞｼｯｸM" panose="020B0600000000000000" pitchFamily="50" charset="-128"/>
            </a:endParaRPr>
          </a:p>
          <a:p>
            <a:r>
              <a:rPr lang="ja-JP" altLang="en-US" sz="1100" dirty="0" smtClean="0">
                <a:latin typeface="HGPｺﾞｼｯｸM" panose="020B0600000000000000" pitchFamily="50" charset="-128"/>
                <a:ea typeface="HGPｺﾞｼｯｸM" panose="020B0600000000000000" pitchFamily="50" charset="-128"/>
              </a:rPr>
              <a:t>　・</a:t>
            </a:r>
            <a:r>
              <a:rPr lang="ja-JP" altLang="en-US" sz="1100" dirty="0">
                <a:latin typeface="HGPｺﾞｼｯｸM" panose="020B0600000000000000" pitchFamily="50" charset="-128"/>
                <a:ea typeface="HGPｺﾞｼｯｸM" panose="020B0600000000000000" pitchFamily="50" charset="-128"/>
              </a:rPr>
              <a:t>大使館への連絡方法</a:t>
            </a:r>
            <a:endParaRPr kumimoji="1" lang="en-US" altLang="ja-JP" sz="1100" dirty="0">
              <a:latin typeface="HGPｺﾞｼｯｸM" panose="020B0600000000000000" pitchFamily="50" charset="-128"/>
              <a:ea typeface="HGPｺﾞｼｯｸM" panose="020B0600000000000000" pitchFamily="50" charset="-128"/>
            </a:endParaRPr>
          </a:p>
          <a:p>
            <a:r>
              <a:rPr lang="ja-JP" altLang="en-US" sz="1100" dirty="0" smtClean="0">
                <a:latin typeface="HGPｺﾞｼｯｸM" panose="020B0600000000000000" pitchFamily="50" charset="-128"/>
                <a:ea typeface="HGPｺﾞｼｯｸM" panose="020B0600000000000000" pitchFamily="50" charset="-128"/>
              </a:rPr>
              <a:t>　・</a:t>
            </a:r>
            <a:r>
              <a:rPr lang="ja-JP" altLang="en-US" sz="1100" dirty="0">
                <a:latin typeface="HGPｺﾞｼｯｸM" panose="020B0600000000000000" pitchFamily="50" charset="-128"/>
                <a:ea typeface="HGPｺﾞｼｯｸM" panose="020B0600000000000000" pitchFamily="50" charset="-128"/>
              </a:rPr>
              <a:t>保険会社とのやり取り</a:t>
            </a:r>
            <a:r>
              <a:rPr lang="ja-JP" altLang="en-US" sz="1100" dirty="0" smtClean="0">
                <a:latin typeface="HGPｺﾞｼｯｸM" panose="020B0600000000000000" pitchFamily="50" charset="-128"/>
                <a:ea typeface="HGPｺﾞｼｯｸM" panose="020B0600000000000000" pitchFamily="50" charset="-128"/>
              </a:rPr>
              <a:t>方法　等</a:t>
            </a:r>
            <a:endParaRPr lang="en-US" altLang="ja-JP" sz="1100" dirty="0" smtClean="0">
              <a:latin typeface="HGPｺﾞｼｯｸM" panose="020B0600000000000000" pitchFamily="50" charset="-128"/>
              <a:ea typeface="HGPｺﾞｼｯｸM" panose="020B0600000000000000" pitchFamily="50" charset="-128"/>
            </a:endParaRPr>
          </a:p>
          <a:p>
            <a:endParaRPr lang="en-US" altLang="ja-JP" sz="1100" dirty="0">
              <a:latin typeface="HGPｺﾞｼｯｸM" panose="020B0600000000000000" pitchFamily="50" charset="-128"/>
              <a:ea typeface="HGPｺﾞｼｯｸM" panose="020B0600000000000000" pitchFamily="50" charset="-128"/>
            </a:endParaRPr>
          </a:p>
        </p:txBody>
      </p:sp>
      <p:sp>
        <p:nvSpPr>
          <p:cNvPr id="14" name="角丸四角形 13"/>
          <p:cNvSpPr/>
          <p:nvPr/>
        </p:nvSpPr>
        <p:spPr>
          <a:xfrm>
            <a:off x="6290946" y="2913903"/>
            <a:ext cx="2595585" cy="731083"/>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平日日中</a:t>
            </a:r>
            <a:r>
              <a:rPr kumimoji="1" lang="en-US" altLang="ja-JP" sz="1400" b="1" dirty="0">
                <a:latin typeface="Meiryo UI" panose="020B0604030504040204" pitchFamily="50" charset="-128"/>
                <a:ea typeface="Meiryo UI" panose="020B0604030504040204" pitchFamily="50" charset="-128"/>
              </a:rPr>
              <a:t>】</a:t>
            </a:r>
          </a:p>
          <a:p>
            <a:pPr algn="ctr"/>
            <a:r>
              <a:rPr kumimoji="1" lang="ja-JP" altLang="en-US" sz="1400" b="1" dirty="0" smtClean="0">
                <a:latin typeface="Meiryo UI" panose="020B0604030504040204" pitchFamily="50" charset="-128"/>
                <a:ea typeface="Meiryo UI" panose="020B0604030504040204" pitchFamily="50" charset="-128"/>
              </a:rPr>
              <a:t>大阪府</a:t>
            </a:r>
            <a:r>
              <a:rPr lang="ja-JP" altLang="en-US" sz="1400" b="1" dirty="0" smtClean="0">
                <a:latin typeface="Meiryo UI" panose="020B0604030504040204" pitchFamily="50" charset="-128"/>
                <a:ea typeface="Meiryo UI" panose="020B0604030504040204" pitchFamily="50" charset="-128"/>
              </a:rPr>
              <a:t>ワンストップ</a:t>
            </a:r>
            <a:r>
              <a:rPr kumimoji="1" lang="ja-JP" altLang="en-US" sz="1400" b="1" dirty="0" smtClean="0">
                <a:latin typeface="Meiryo UI" panose="020B0604030504040204" pitchFamily="50" charset="-128"/>
                <a:ea typeface="Meiryo UI" panose="020B0604030504040204" pitchFamily="50" charset="-128"/>
              </a:rPr>
              <a:t>相談窓口</a:t>
            </a:r>
            <a:endParaRPr kumimoji="1" lang="en-US" altLang="ja-JP" sz="1400" b="1" dirty="0" smtClean="0">
              <a:latin typeface="Meiryo UI" panose="020B0604030504040204" pitchFamily="50" charset="-128"/>
              <a:ea typeface="Meiryo UI" panose="020B0604030504040204" pitchFamily="50" charset="-128"/>
            </a:endParaRPr>
          </a:p>
          <a:p>
            <a:pPr algn="ctr"/>
            <a:r>
              <a:rPr lang="ja-JP" altLang="en-US" sz="1400" b="1" dirty="0" smtClean="0">
                <a:latin typeface="Meiryo UI" panose="020B0604030504040204" pitchFamily="50" charset="-128"/>
                <a:ea typeface="Meiryo UI" panose="020B0604030504040204" pitchFamily="50" charset="-128"/>
              </a:rPr>
              <a:t>（トラブル相談窓口）</a:t>
            </a:r>
            <a:endParaRPr kumimoji="1" lang="ja-JP" altLang="en-US" sz="1400" b="1" dirty="0">
              <a:latin typeface="Meiryo UI" panose="020B0604030504040204" pitchFamily="50" charset="-128"/>
              <a:ea typeface="Meiryo UI" panose="020B0604030504040204" pitchFamily="50" charset="-128"/>
            </a:endParaRPr>
          </a:p>
        </p:txBody>
      </p:sp>
      <p:pic>
        <p:nvPicPr>
          <p:cNvPr id="3074" name="Picture 2" descr="D:\YamabeY\Desktop\job_call_center.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86393" y="3552945"/>
            <a:ext cx="939919" cy="864640"/>
          </a:xfrm>
          <a:prstGeom prst="rect">
            <a:avLst/>
          </a:prstGeom>
          <a:noFill/>
          <a:extLst>
            <a:ext uri="{909E8E84-426E-40DD-AFC4-6F175D3DCCD1}">
              <a14:hiddenFill xmlns:a14="http://schemas.microsoft.com/office/drawing/2010/main">
                <a:solidFill>
                  <a:srgbClr val="FFFFFF"/>
                </a:solidFill>
              </a14:hiddenFill>
            </a:ext>
          </a:extLst>
        </p:spPr>
      </p:pic>
      <p:sp>
        <p:nvSpPr>
          <p:cNvPr id="47" name="角丸四角形 46"/>
          <p:cNvSpPr/>
          <p:nvPr/>
        </p:nvSpPr>
        <p:spPr>
          <a:xfrm>
            <a:off x="1000723" y="4244180"/>
            <a:ext cx="2444684" cy="134619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sz="1100" dirty="0">
                <a:latin typeface="HGPｺﾞｼｯｸM" panose="020B0600000000000000" pitchFamily="50" charset="-128"/>
                <a:ea typeface="HGPｺﾞｼｯｸM" panose="020B0600000000000000" pitchFamily="50" charset="-128"/>
              </a:rPr>
              <a:t>【</a:t>
            </a:r>
            <a:r>
              <a:rPr lang="ja-JP" altLang="en-US" sz="1100" dirty="0" smtClean="0">
                <a:latin typeface="HGPｺﾞｼｯｸM" panose="020B0600000000000000" pitchFamily="50" charset="-128"/>
                <a:ea typeface="HGPｺﾞｼｯｸM" panose="020B0600000000000000" pitchFamily="50" charset="-128"/>
              </a:rPr>
              <a:t>考えられるトラブル発生ケース</a:t>
            </a:r>
            <a:r>
              <a:rPr lang="en-US" altLang="ja-JP" sz="1100" dirty="0">
                <a:latin typeface="HGPｺﾞｼｯｸM" panose="020B0600000000000000" pitchFamily="50" charset="-128"/>
                <a:ea typeface="HGPｺﾞｼｯｸM" panose="020B0600000000000000" pitchFamily="50" charset="-128"/>
              </a:rPr>
              <a:t>】</a:t>
            </a:r>
          </a:p>
          <a:p>
            <a:r>
              <a:rPr lang="ja-JP" altLang="en-US" sz="1100" dirty="0" smtClean="0">
                <a:latin typeface="HGPｺﾞｼｯｸM" panose="020B0600000000000000" pitchFamily="50" charset="-128"/>
                <a:ea typeface="HGPｺﾞｼｯｸM" panose="020B0600000000000000" pitchFamily="50" charset="-128"/>
              </a:rPr>
              <a:t>　・</a:t>
            </a:r>
            <a:r>
              <a:rPr lang="ja-JP" altLang="en-US" sz="1100" dirty="0">
                <a:latin typeface="HGPｺﾞｼｯｸM" panose="020B0600000000000000" pitchFamily="50" charset="-128"/>
                <a:ea typeface="HGPｺﾞｼｯｸM" panose="020B0600000000000000" pitchFamily="50" charset="-128"/>
              </a:rPr>
              <a:t>言語の違いによる</a:t>
            </a:r>
            <a:r>
              <a:rPr lang="ja-JP" altLang="en-US" sz="1100" dirty="0" smtClean="0">
                <a:latin typeface="HGPｺﾞｼｯｸM" panose="020B0600000000000000" pitchFamily="50" charset="-128"/>
                <a:ea typeface="HGPｺﾞｼｯｸM" panose="020B0600000000000000" pitchFamily="50" charset="-128"/>
              </a:rPr>
              <a:t>コミニュケーショ</a:t>
            </a:r>
            <a:endParaRPr lang="en-US" altLang="ja-JP" sz="1100" dirty="0" smtClean="0">
              <a:latin typeface="HGPｺﾞｼｯｸM" panose="020B0600000000000000" pitchFamily="50" charset="-128"/>
              <a:ea typeface="HGPｺﾞｼｯｸM" panose="020B0600000000000000" pitchFamily="50" charset="-128"/>
            </a:endParaRPr>
          </a:p>
          <a:p>
            <a:r>
              <a:rPr lang="ja-JP" altLang="en-US" sz="1100" dirty="0">
                <a:latin typeface="HGPｺﾞｼｯｸM" panose="020B0600000000000000" pitchFamily="50" charset="-128"/>
                <a:ea typeface="HGPｺﾞｼｯｸM" panose="020B0600000000000000" pitchFamily="50" charset="-128"/>
              </a:rPr>
              <a:t>　</a:t>
            </a:r>
            <a:r>
              <a:rPr lang="ja-JP" altLang="en-US" sz="1100" dirty="0" smtClean="0">
                <a:latin typeface="HGPｺﾞｼｯｸM" panose="020B0600000000000000" pitchFamily="50" charset="-128"/>
                <a:ea typeface="HGPｺﾞｼｯｸM" panose="020B0600000000000000" pitchFamily="50" charset="-128"/>
              </a:rPr>
              <a:t>　ンエラー</a:t>
            </a:r>
            <a:endParaRPr lang="en-US" altLang="ja-JP" sz="1100" dirty="0">
              <a:latin typeface="HGPｺﾞｼｯｸM" panose="020B0600000000000000" pitchFamily="50" charset="-128"/>
              <a:ea typeface="HGPｺﾞｼｯｸM" panose="020B0600000000000000" pitchFamily="50" charset="-128"/>
            </a:endParaRPr>
          </a:p>
          <a:p>
            <a:r>
              <a:rPr lang="ja-JP" altLang="en-US" sz="1100" dirty="0" smtClean="0">
                <a:latin typeface="HGPｺﾞｼｯｸM" panose="020B0600000000000000" pitchFamily="50" charset="-128"/>
                <a:ea typeface="HGPｺﾞｼｯｸM" panose="020B0600000000000000" pitchFamily="50" charset="-128"/>
              </a:rPr>
              <a:t>　・</a:t>
            </a:r>
            <a:r>
              <a:rPr lang="ja-JP" altLang="en-US" sz="1100" dirty="0">
                <a:latin typeface="HGPｺﾞｼｯｸM" panose="020B0600000000000000" pitchFamily="50" charset="-128"/>
                <a:ea typeface="HGPｺﾞｼｯｸM" panose="020B0600000000000000" pitchFamily="50" charset="-128"/>
              </a:rPr>
              <a:t>宗教・</a:t>
            </a:r>
            <a:r>
              <a:rPr lang="ja-JP" altLang="en-US" sz="1100" dirty="0" smtClean="0">
                <a:latin typeface="HGPｺﾞｼｯｸM" panose="020B0600000000000000" pitchFamily="50" charset="-128"/>
                <a:ea typeface="HGPｺﾞｼｯｸM" panose="020B0600000000000000" pitchFamily="50" charset="-128"/>
              </a:rPr>
              <a:t>文化の違い等による医療常</a:t>
            </a:r>
            <a:endParaRPr lang="en-US" altLang="ja-JP" sz="1100" dirty="0" smtClean="0">
              <a:latin typeface="HGPｺﾞｼｯｸM" panose="020B0600000000000000" pitchFamily="50" charset="-128"/>
              <a:ea typeface="HGPｺﾞｼｯｸM" panose="020B0600000000000000" pitchFamily="50" charset="-128"/>
            </a:endParaRPr>
          </a:p>
          <a:p>
            <a:r>
              <a:rPr lang="ja-JP" altLang="en-US" sz="1100" dirty="0">
                <a:latin typeface="HGPｺﾞｼｯｸM" panose="020B0600000000000000" pitchFamily="50" charset="-128"/>
                <a:ea typeface="HGPｺﾞｼｯｸM" panose="020B0600000000000000" pitchFamily="50" charset="-128"/>
              </a:rPr>
              <a:t>　</a:t>
            </a:r>
            <a:r>
              <a:rPr lang="ja-JP" altLang="en-US" sz="1100" dirty="0" smtClean="0">
                <a:latin typeface="HGPｺﾞｼｯｸM" panose="020B0600000000000000" pitchFamily="50" charset="-128"/>
                <a:ea typeface="HGPｺﾞｼｯｸM" panose="020B0600000000000000" pitchFamily="50" charset="-128"/>
              </a:rPr>
              <a:t>　識の相違</a:t>
            </a:r>
            <a:endParaRPr lang="en-US" altLang="ja-JP" sz="1100" dirty="0">
              <a:latin typeface="HGPｺﾞｼｯｸM" panose="020B0600000000000000" pitchFamily="50" charset="-128"/>
              <a:ea typeface="HGPｺﾞｼｯｸM" panose="020B0600000000000000" pitchFamily="50" charset="-128"/>
            </a:endParaRPr>
          </a:p>
          <a:p>
            <a:r>
              <a:rPr lang="ja-JP" altLang="en-US" sz="1100" dirty="0" smtClean="0">
                <a:latin typeface="HGPｺﾞｼｯｸM" panose="020B0600000000000000" pitchFamily="50" charset="-128"/>
                <a:ea typeface="HGPｺﾞｼｯｸM" panose="020B0600000000000000" pitchFamily="50" charset="-128"/>
              </a:rPr>
              <a:t>　・</a:t>
            </a:r>
            <a:r>
              <a:rPr lang="ja-JP" altLang="en-US" sz="1100" dirty="0">
                <a:latin typeface="HGPｺﾞｼｯｸM" panose="020B0600000000000000" pitchFamily="50" charset="-128"/>
                <a:ea typeface="HGPｺﾞｼｯｸM" panose="020B0600000000000000" pitchFamily="50" charset="-128"/>
              </a:rPr>
              <a:t>支払い関係</a:t>
            </a:r>
            <a:endParaRPr lang="en-US" altLang="ja-JP" sz="1100" dirty="0">
              <a:latin typeface="HGPｺﾞｼｯｸM" panose="020B0600000000000000" pitchFamily="50" charset="-128"/>
              <a:ea typeface="HGPｺﾞｼｯｸM" panose="020B0600000000000000" pitchFamily="50" charset="-128"/>
            </a:endParaRPr>
          </a:p>
          <a:p>
            <a:r>
              <a:rPr kumimoji="1" lang="ja-JP" altLang="en-US" sz="1100" dirty="0" smtClean="0">
                <a:latin typeface="HGPｺﾞｼｯｸM" panose="020B0600000000000000" pitchFamily="50" charset="-128"/>
                <a:ea typeface="HGPｺﾞｼｯｸM" panose="020B0600000000000000" pitchFamily="50" charset="-128"/>
              </a:rPr>
              <a:t>　・</a:t>
            </a:r>
            <a:r>
              <a:rPr kumimoji="1" lang="ja-JP" altLang="en-US" sz="1100" dirty="0">
                <a:latin typeface="HGPｺﾞｼｯｸM" panose="020B0600000000000000" pitchFamily="50" charset="-128"/>
                <a:ea typeface="HGPｺﾞｼｯｸM" panose="020B0600000000000000" pitchFamily="50" charset="-128"/>
              </a:rPr>
              <a:t>法的トラブル・</a:t>
            </a:r>
            <a:r>
              <a:rPr kumimoji="1" lang="ja-JP" altLang="en-US" sz="1100" dirty="0" smtClean="0">
                <a:latin typeface="HGPｺﾞｼｯｸM" panose="020B0600000000000000" pitchFamily="50" charset="-128"/>
                <a:ea typeface="HGPｺﾞｼｯｸM" panose="020B0600000000000000" pitchFamily="50" charset="-128"/>
              </a:rPr>
              <a:t>・等</a:t>
            </a:r>
            <a:endParaRPr kumimoji="1" lang="ja-JP" altLang="en-US" sz="1100" dirty="0">
              <a:latin typeface="HGPｺﾞｼｯｸM" panose="020B0600000000000000" pitchFamily="50" charset="-128"/>
              <a:ea typeface="HGPｺﾞｼｯｸM" panose="020B0600000000000000" pitchFamily="50" charset="-128"/>
            </a:endParaRPr>
          </a:p>
        </p:txBody>
      </p:sp>
      <p:pic>
        <p:nvPicPr>
          <p:cNvPr id="34" name="図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48294" y="3811108"/>
            <a:ext cx="743438" cy="756857"/>
          </a:xfrm>
          <a:prstGeom prst="rect">
            <a:avLst/>
          </a:prstGeom>
        </p:spPr>
      </p:pic>
      <p:pic>
        <p:nvPicPr>
          <p:cNvPr id="38" name="図 3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93025" y="3979110"/>
            <a:ext cx="952351" cy="870210"/>
          </a:xfrm>
          <a:prstGeom prst="rect">
            <a:avLst/>
          </a:prstGeom>
        </p:spPr>
      </p:pic>
      <p:pic>
        <p:nvPicPr>
          <p:cNvPr id="39" name="図 3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45376" y="4584394"/>
            <a:ext cx="828395" cy="822713"/>
          </a:xfrm>
          <a:prstGeom prst="rect">
            <a:avLst/>
          </a:prstGeom>
        </p:spPr>
      </p:pic>
      <p:pic>
        <p:nvPicPr>
          <p:cNvPr id="37" name="Picture 2" descr="フリーイラスト 病院受付 に対する画像結果">
            <a:extLst>
              <a:ext uri="{FF2B5EF4-FFF2-40B4-BE49-F238E27FC236}">
                <a16:creationId xmlns:a16="http://schemas.microsoft.com/office/drawing/2014/main" id="{FDEC273D-21A0-4FCB-AAB7-DC84F090AA9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12687" y="4850608"/>
            <a:ext cx="824732" cy="56719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D:\YamabeY\Desktop\kankou_white_family.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00418" y="3487302"/>
            <a:ext cx="862973" cy="1080663"/>
          </a:xfrm>
          <a:prstGeom prst="rect">
            <a:avLst/>
          </a:prstGeom>
          <a:noFill/>
          <a:extLst>
            <a:ext uri="{909E8E84-426E-40DD-AFC4-6F175D3DCCD1}">
              <a14:hiddenFill xmlns:a14="http://schemas.microsoft.com/office/drawing/2010/main">
                <a:solidFill>
                  <a:srgbClr val="FFFFFF"/>
                </a:solidFill>
              </a14:hiddenFill>
            </a:ext>
          </a:extLst>
        </p:spPr>
      </p:pic>
      <p:sp>
        <p:nvSpPr>
          <p:cNvPr id="41" name="正方形/長方形 40"/>
          <p:cNvSpPr/>
          <p:nvPr/>
        </p:nvSpPr>
        <p:spPr>
          <a:xfrm>
            <a:off x="7417878" y="3739226"/>
            <a:ext cx="1175683" cy="4687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rPr>
              <a:t>オペレーター</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42" name="テキスト ボックス 41"/>
          <p:cNvSpPr txBox="1"/>
          <p:nvPr/>
        </p:nvSpPr>
        <p:spPr>
          <a:xfrm>
            <a:off x="46880" y="2827994"/>
            <a:ext cx="1518028" cy="323165"/>
          </a:xfrm>
          <a:prstGeom prst="rect">
            <a:avLst/>
          </a:prstGeom>
          <a:noFill/>
        </p:spPr>
        <p:txBody>
          <a:bodyPr wrap="square" rtlCol="0">
            <a:spAutoFit/>
          </a:bodyPr>
          <a:lstStyle/>
          <a:p>
            <a:pPr marL="74250" algn="just">
              <a:lnSpc>
                <a:spcPts val="1800"/>
              </a:lnSpc>
              <a:spcAft>
                <a:spcPts val="0"/>
              </a:spcAft>
            </a:pPr>
            <a:r>
              <a:rPr lang="ja-JP" altLang="en-US" sz="1600" b="1" u="sng" kern="1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スキーム図</a:t>
            </a:r>
          </a:p>
        </p:txBody>
      </p:sp>
      <p:sp>
        <p:nvSpPr>
          <p:cNvPr id="36" name="テキスト ボックス 35"/>
          <p:cNvSpPr txBox="1"/>
          <p:nvPr/>
        </p:nvSpPr>
        <p:spPr>
          <a:xfrm>
            <a:off x="146241" y="5631160"/>
            <a:ext cx="4525120" cy="307777"/>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参考～令和</a:t>
            </a:r>
            <a:r>
              <a:rPr lang="en-US" altLang="ja-JP" sz="1400" dirty="0" smtClean="0">
                <a:latin typeface="Meiryo UI" panose="020B0604030504040204" pitchFamily="50" charset="-128"/>
                <a:ea typeface="Meiryo UI" panose="020B0604030504040204" pitchFamily="50" charset="-128"/>
              </a:rPr>
              <a:t>2</a:t>
            </a:r>
            <a:r>
              <a:rPr lang="ja-JP" altLang="en-US" sz="1400" dirty="0" smtClean="0">
                <a:latin typeface="Meiryo UI" panose="020B0604030504040204" pitchFamily="50" charset="-128"/>
                <a:ea typeface="Meiryo UI" panose="020B0604030504040204" pitchFamily="50" charset="-128"/>
              </a:rPr>
              <a:t>年度利用実績（令和</a:t>
            </a:r>
            <a:r>
              <a:rPr lang="en-US" altLang="ja-JP" sz="1400" dirty="0">
                <a:latin typeface="Meiryo UI" panose="020B0604030504040204" pitchFamily="50" charset="-128"/>
                <a:ea typeface="Meiryo UI" panose="020B0604030504040204" pitchFamily="50" charset="-128"/>
              </a:rPr>
              <a:t>3</a:t>
            </a:r>
            <a:r>
              <a:rPr lang="ja-JP" altLang="en-US" sz="1400" dirty="0" smtClean="0">
                <a:latin typeface="Meiryo UI" panose="020B0604030504040204" pitchFamily="50" charset="-128"/>
                <a:ea typeface="Meiryo UI" panose="020B0604030504040204" pitchFamily="50" charset="-128"/>
              </a:rPr>
              <a:t>年</a:t>
            </a:r>
            <a:r>
              <a:rPr lang="en-US" altLang="ja-JP" sz="1400" dirty="0" smtClean="0">
                <a:latin typeface="Meiryo UI" panose="020B0604030504040204" pitchFamily="50" charset="-128"/>
                <a:ea typeface="Meiryo UI" panose="020B0604030504040204" pitchFamily="50" charset="-128"/>
              </a:rPr>
              <a:t>1</a:t>
            </a:r>
            <a:r>
              <a:rPr lang="ja-JP" altLang="en-US" sz="1400" dirty="0" smtClean="0">
                <a:latin typeface="Meiryo UI" panose="020B0604030504040204" pitchFamily="50" charset="-128"/>
                <a:ea typeface="Meiryo UI" panose="020B0604030504040204" pitchFamily="50" charset="-128"/>
              </a:rPr>
              <a:t>月末まで）</a:t>
            </a:r>
            <a:endParaRPr kumimoji="1" lang="en-US" altLang="ja-JP" sz="1400" dirty="0" smtClean="0">
              <a:latin typeface="Meiryo UI" panose="020B0604030504040204" pitchFamily="50" charset="-128"/>
              <a:ea typeface="Meiryo UI" panose="020B0604030504040204" pitchFamily="50" charset="-128"/>
            </a:endParaRPr>
          </a:p>
        </p:txBody>
      </p:sp>
      <p:graphicFrame>
        <p:nvGraphicFramePr>
          <p:cNvPr id="43" name="表 42"/>
          <p:cNvGraphicFramePr>
            <a:graphicFrameLocks noGrp="1"/>
          </p:cNvGraphicFramePr>
          <p:nvPr>
            <p:extLst>
              <p:ext uri="{D42A27DB-BD31-4B8C-83A1-F6EECF244321}">
                <p14:modId xmlns:p14="http://schemas.microsoft.com/office/powerpoint/2010/main" val="3891950236"/>
              </p:ext>
            </p:extLst>
          </p:nvPr>
        </p:nvGraphicFramePr>
        <p:xfrm>
          <a:off x="164552" y="6007052"/>
          <a:ext cx="8622194" cy="609600"/>
        </p:xfrm>
        <a:graphic>
          <a:graphicData uri="http://schemas.openxmlformats.org/drawingml/2006/table">
            <a:tbl>
              <a:tblPr firstRow="1" bandRow="1">
                <a:tableStyleId>{5C22544A-7EE6-4342-B048-85BDC9FD1C3A}</a:tableStyleId>
              </a:tblPr>
              <a:tblGrid>
                <a:gridCol w="735040">
                  <a:extLst>
                    <a:ext uri="{9D8B030D-6E8A-4147-A177-3AD203B41FA5}">
                      <a16:colId xmlns:a16="http://schemas.microsoft.com/office/drawing/2014/main" val="3057130169"/>
                    </a:ext>
                  </a:extLst>
                </a:gridCol>
                <a:gridCol w="720080">
                  <a:extLst>
                    <a:ext uri="{9D8B030D-6E8A-4147-A177-3AD203B41FA5}">
                      <a16:colId xmlns:a16="http://schemas.microsoft.com/office/drawing/2014/main" val="4155610646"/>
                    </a:ext>
                  </a:extLst>
                </a:gridCol>
                <a:gridCol w="792088">
                  <a:extLst>
                    <a:ext uri="{9D8B030D-6E8A-4147-A177-3AD203B41FA5}">
                      <a16:colId xmlns:a16="http://schemas.microsoft.com/office/drawing/2014/main" val="2159675393"/>
                    </a:ext>
                  </a:extLst>
                </a:gridCol>
                <a:gridCol w="792088">
                  <a:extLst>
                    <a:ext uri="{9D8B030D-6E8A-4147-A177-3AD203B41FA5}">
                      <a16:colId xmlns:a16="http://schemas.microsoft.com/office/drawing/2014/main" val="3514930593"/>
                    </a:ext>
                  </a:extLst>
                </a:gridCol>
                <a:gridCol w="792088">
                  <a:extLst>
                    <a:ext uri="{9D8B030D-6E8A-4147-A177-3AD203B41FA5}">
                      <a16:colId xmlns:a16="http://schemas.microsoft.com/office/drawing/2014/main" val="3038325195"/>
                    </a:ext>
                  </a:extLst>
                </a:gridCol>
                <a:gridCol w="792088">
                  <a:extLst>
                    <a:ext uri="{9D8B030D-6E8A-4147-A177-3AD203B41FA5}">
                      <a16:colId xmlns:a16="http://schemas.microsoft.com/office/drawing/2014/main" val="1239083065"/>
                    </a:ext>
                  </a:extLst>
                </a:gridCol>
                <a:gridCol w="792088">
                  <a:extLst>
                    <a:ext uri="{9D8B030D-6E8A-4147-A177-3AD203B41FA5}">
                      <a16:colId xmlns:a16="http://schemas.microsoft.com/office/drawing/2014/main" val="258331895"/>
                    </a:ext>
                  </a:extLst>
                </a:gridCol>
                <a:gridCol w="792088">
                  <a:extLst>
                    <a:ext uri="{9D8B030D-6E8A-4147-A177-3AD203B41FA5}">
                      <a16:colId xmlns:a16="http://schemas.microsoft.com/office/drawing/2014/main" val="4252609567"/>
                    </a:ext>
                  </a:extLst>
                </a:gridCol>
                <a:gridCol w="792088">
                  <a:extLst>
                    <a:ext uri="{9D8B030D-6E8A-4147-A177-3AD203B41FA5}">
                      <a16:colId xmlns:a16="http://schemas.microsoft.com/office/drawing/2014/main" val="3098986752"/>
                    </a:ext>
                  </a:extLst>
                </a:gridCol>
                <a:gridCol w="864096">
                  <a:extLst>
                    <a:ext uri="{9D8B030D-6E8A-4147-A177-3AD203B41FA5}">
                      <a16:colId xmlns:a16="http://schemas.microsoft.com/office/drawing/2014/main" val="2330745522"/>
                    </a:ext>
                  </a:extLst>
                </a:gridCol>
                <a:gridCol w="758362">
                  <a:extLst>
                    <a:ext uri="{9D8B030D-6E8A-4147-A177-3AD203B41FA5}">
                      <a16:colId xmlns:a16="http://schemas.microsoft.com/office/drawing/2014/main" val="4280726094"/>
                    </a:ext>
                  </a:extLst>
                </a:gridCol>
              </a:tblGrid>
              <a:tr h="230980">
                <a:tc>
                  <a:txBody>
                    <a:bodyPr/>
                    <a:lstStyle/>
                    <a:p>
                      <a:pPr algn="ctr"/>
                      <a:r>
                        <a:rPr kumimoji="1" lang="en-US" altLang="ja-JP" sz="1400" dirty="0" smtClean="0"/>
                        <a:t>4</a:t>
                      </a:r>
                      <a:r>
                        <a:rPr kumimoji="1" lang="ja-JP" altLang="en-US" sz="1400" dirty="0" smtClean="0"/>
                        <a:t>月</a:t>
                      </a:r>
                      <a:endParaRPr kumimoji="1" lang="ja-JP" altLang="en-US" sz="1400" dirty="0"/>
                    </a:p>
                  </a:txBody>
                  <a:tcPr/>
                </a:tc>
                <a:tc>
                  <a:txBody>
                    <a:bodyPr/>
                    <a:lstStyle/>
                    <a:p>
                      <a:pPr algn="ctr"/>
                      <a:r>
                        <a:rPr kumimoji="1" lang="en-US" altLang="ja-JP" sz="1400" dirty="0" smtClean="0"/>
                        <a:t>5</a:t>
                      </a:r>
                      <a:r>
                        <a:rPr kumimoji="1" lang="ja-JP" altLang="en-US" sz="1400" dirty="0" smtClean="0"/>
                        <a:t>月</a:t>
                      </a:r>
                      <a:endParaRPr kumimoji="1" lang="ja-JP" altLang="en-US" sz="1400" dirty="0"/>
                    </a:p>
                  </a:txBody>
                  <a:tcPr/>
                </a:tc>
                <a:tc>
                  <a:txBody>
                    <a:bodyPr/>
                    <a:lstStyle/>
                    <a:p>
                      <a:pPr algn="ctr"/>
                      <a:r>
                        <a:rPr kumimoji="1" lang="en-US" altLang="ja-JP" sz="1400" dirty="0" smtClean="0"/>
                        <a:t>6</a:t>
                      </a:r>
                      <a:r>
                        <a:rPr kumimoji="1" lang="ja-JP" altLang="en-US" sz="1400" dirty="0" smtClean="0"/>
                        <a:t>月</a:t>
                      </a:r>
                      <a:endParaRPr kumimoji="1" lang="ja-JP" altLang="en-US" sz="1400" dirty="0"/>
                    </a:p>
                  </a:txBody>
                  <a:tcPr/>
                </a:tc>
                <a:tc>
                  <a:txBody>
                    <a:bodyPr/>
                    <a:lstStyle/>
                    <a:p>
                      <a:pPr algn="ctr"/>
                      <a:r>
                        <a:rPr kumimoji="1" lang="en-US" altLang="ja-JP" sz="1400" dirty="0" smtClean="0"/>
                        <a:t>7</a:t>
                      </a:r>
                      <a:r>
                        <a:rPr kumimoji="1" lang="ja-JP" altLang="en-US" sz="1400" dirty="0" smtClean="0"/>
                        <a:t>月</a:t>
                      </a:r>
                      <a:endParaRPr kumimoji="1" lang="ja-JP" altLang="en-US" sz="1400" dirty="0"/>
                    </a:p>
                  </a:txBody>
                  <a:tcPr/>
                </a:tc>
                <a:tc>
                  <a:txBody>
                    <a:bodyPr/>
                    <a:lstStyle/>
                    <a:p>
                      <a:pPr algn="ctr"/>
                      <a:r>
                        <a:rPr kumimoji="1" lang="en-US" altLang="ja-JP" sz="1400" dirty="0" smtClean="0"/>
                        <a:t>8</a:t>
                      </a:r>
                      <a:r>
                        <a:rPr kumimoji="1" lang="ja-JP" altLang="en-US" sz="1400" dirty="0" smtClean="0"/>
                        <a:t>月</a:t>
                      </a:r>
                      <a:endParaRPr kumimoji="1" lang="ja-JP" altLang="en-US" sz="1400" dirty="0"/>
                    </a:p>
                  </a:txBody>
                  <a:tcPr/>
                </a:tc>
                <a:tc>
                  <a:txBody>
                    <a:bodyPr/>
                    <a:lstStyle/>
                    <a:p>
                      <a:pPr algn="ctr"/>
                      <a:r>
                        <a:rPr kumimoji="1" lang="en-US" altLang="ja-JP" sz="1400" dirty="0" smtClean="0"/>
                        <a:t>9</a:t>
                      </a:r>
                      <a:r>
                        <a:rPr kumimoji="1" lang="ja-JP" altLang="en-US" sz="1400" dirty="0" smtClean="0"/>
                        <a:t>月</a:t>
                      </a:r>
                      <a:endParaRPr kumimoji="1" lang="ja-JP" altLang="en-US" sz="1400" dirty="0"/>
                    </a:p>
                  </a:txBody>
                  <a:tcPr/>
                </a:tc>
                <a:tc>
                  <a:txBody>
                    <a:bodyPr/>
                    <a:lstStyle/>
                    <a:p>
                      <a:pPr algn="ctr"/>
                      <a:r>
                        <a:rPr kumimoji="1" lang="en-US" altLang="ja-JP" sz="1400" dirty="0" smtClean="0"/>
                        <a:t>10</a:t>
                      </a:r>
                      <a:r>
                        <a:rPr kumimoji="1" lang="ja-JP" altLang="en-US" sz="1400" dirty="0" smtClean="0"/>
                        <a:t>月</a:t>
                      </a:r>
                      <a:endParaRPr kumimoji="1" lang="ja-JP" altLang="en-US" sz="1400" dirty="0"/>
                    </a:p>
                  </a:txBody>
                  <a:tcPr/>
                </a:tc>
                <a:tc>
                  <a:txBody>
                    <a:bodyPr/>
                    <a:lstStyle/>
                    <a:p>
                      <a:pPr algn="ctr"/>
                      <a:r>
                        <a:rPr kumimoji="1" lang="en-US" altLang="ja-JP" sz="1400" dirty="0" smtClean="0"/>
                        <a:t>11</a:t>
                      </a:r>
                      <a:r>
                        <a:rPr kumimoji="1" lang="ja-JP" altLang="en-US" sz="1400" dirty="0" smtClean="0"/>
                        <a:t>月</a:t>
                      </a:r>
                      <a:endParaRPr kumimoji="1" lang="ja-JP" altLang="en-US" sz="1400" dirty="0"/>
                    </a:p>
                  </a:txBody>
                  <a:tcPr/>
                </a:tc>
                <a:tc>
                  <a:txBody>
                    <a:bodyPr/>
                    <a:lstStyle/>
                    <a:p>
                      <a:pPr algn="ctr"/>
                      <a:r>
                        <a:rPr kumimoji="1" lang="en-US" altLang="ja-JP" sz="1400" dirty="0" smtClean="0"/>
                        <a:t>12</a:t>
                      </a:r>
                      <a:r>
                        <a:rPr kumimoji="1" lang="ja-JP" altLang="en-US" sz="1400" dirty="0" smtClean="0"/>
                        <a:t>月</a:t>
                      </a:r>
                      <a:endParaRPr kumimoji="1" lang="ja-JP" altLang="en-US" sz="1400" dirty="0"/>
                    </a:p>
                  </a:txBody>
                  <a:tcPr/>
                </a:tc>
                <a:tc>
                  <a:txBody>
                    <a:bodyPr/>
                    <a:lstStyle/>
                    <a:p>
                      <a:pPr algn="ctr"/>
                      <a:r>
                        <a:rPr kumimoji="1" lang="en-US" altLang="ja-JP" sz="1400" dirty="0" smtClean="0"/>
                        <a:t>1</a:t>
                      </a:r>
                      <a:r>
                        <a:rPr kumimoji="1" lang="ja-JP" altLang="en-US" sz="1400" dirty="0" smtClean="0"/>
                        <a:t>月</a:t>
                      </a:r>
                      <a:endParaRPr kumimoji="1" lang="ja-JP" altLang="en-US" sz="1400" dirty="0"/>
                    </a:p>
                  </a:txBody>
                  <a:tcPr/>
                </a:tc>
                <a:tc>
                  <a:txBody>
                    <a:bodyPr/>
                    <a:lstStyle/>
                    <a:p>
                      <a:pPr algn="ctr"/>
                      <a:r>
                        <a:rPr kumimoji="1" lang="ja-JP" altLang="en-US" sz="1400" dirty="0" smtClean="0"/>
                        <a:t>合計</a:t>
                      </a:r>
                      <a:endParaRPr kumimoji="1" lang="ja-JP" altLang="en-US" sz="1400" dirty="0"/>
                    </a:p>
                  </a:txBody>
                  <a:tcPr/>
                </a:tc>
                <a:extLst>
                  <a:ext uri="{0D108BD9-81ED-4DB2-BD59-A6C34878D82A}">
                    <a16:rowId xmlns:a16="http://schemas.microsoft.com/office/drawing/2014/main" val="4193998649"/>
                  </a:ext>
                </a:extLst>
              </a:tr>
              <a:tr h="230980">
                <a:tc>
                  <a:txBody>
                    <a:bodyPr/>
                    <a:lstStyle/>
                    <a:p>
                      <a:pPr algn="ctr"/>
                      <a:r>
                        <a:rPr kumimoji="1" lang="en-US" altLang="ja-JP" sz="1400" dirty="0" smtClean="0"/>
                        <a:t>2</a:t>
                      </a:r>
                      <a:r>
                        <a:rPr kumimoji="1" lang="ja-JP" altLang="en-US" sz="1400" dirty="0" smtClean="0"/>
                        <a:t>件</a:t>
                      </a:r>
                      <a:endParaRPr kumimoji="1" lang="ja-JP" altLang="en-US" sz="1400" dirty="0"/>
                    </a:p>
                  </a:txBody>
                  <a:tcPr/>
                </a:tc>
                <a:tc>
                  <a:txBody>
                    <a:bodyPr/>
                    <a:lstStyle/>
                    <a:p>
                      <a:pPr algn="ctr"/>
                      <a:r>
                        <a:rPr kumimoji="1" lang="en-US" altLang="ja-JP" sz="1400" dirty="0" smtClean="0"/>
                        <a:t>6</a:t>
                      </a:r>
                      <a:r>
                        <a:rPr kumimoji="1" lang="ja-JP" altLang="en-US" sz="1400" dirty="0" smtClean="0"/>
                        <a:t>件</a:t>
                      </a:r>
                      <a:endParaRPr kumimoji="1" lang="ja-JP" altLang="en-US" sz="1400" dirty="0"/>
                    </a:p>
                  </a:txBody>
                  <a:tcPr/>
                </a:tc>
                <a:tc>
                  <a:txBody>
                    <a:bodyPr/>
                    <a:lstStyle/>
                    <a:p>
                      <a:pPr algn="ctr"/>
                      <a:r>
                        <a:rPr kumimoji="1" lang="en-US" altLang="ja-JP" sz="1400" dirty="0" smtClean="0"/>
                        <a:t>1</a:t>
                      </a:r>
                      <a:r>
                        <a:rPr kumimoji="1" lang="ja-JP" altLang="en-US" sz="1400" dirty="0" smtClean="0"/>
                        <a:t>件</a:t>
                      </a:r>
                      <a:endParaRPr kumimoji="1" lang="ja-JP" altLang="en-US" sz="1400" dirty="0"/>
                    </a:p>
                  </a:txBody>
                  <a:tcPr/>
                </a:tc>
                <a:tc>
                  <a:txBody>
                    <a:bodyPr/>
                    <a:lstStyle/>
                    <a:p>
                      <a:pPr algn="ctr"/>
                      <a:r>
                        <a:rPr kumimoji="1" lang="en-US" altLang="ja-JP" sz="1400" dirty="0" smtClean="0"/>
                        <a:t>0</a:t>
                      </a:r>
                      <a:r>
                        <a:rPr kumimoji="1" lang="ja-JP" altLang="en-US" sz="1400" dirty="0" smtClean="0"/>
                        <a:t>件</a:t>
                      </a:r>
                      <a:endParaRPr kumimoji="1" lang="ja-JP" altLang="en-US" sz="1400" dirty="0"/>
                    </a:p>
                  </a:txBody>
                  <a:tcPr/>
                </a:tc>
                <a:tc>
                  <a:txBody>
                    <a:bodyPr/>
                    <a:lstStyle/>
                    <a:p>
                      <a:pPr algn="ctr"/>
                      <a:r>
                        <a:rPr kumimoji="1" lang="en-US" altLang="ja-JP" sz="1400" dirty="0" smtClean="0"/>
                        <a:t>1</a:t>
                      </a:r>
                      <a:r>
                        <a:rPr kumimoji="1" lang="ja-JP" altLang="en-US" sz="1400" dirty="0" smtClean="0"/>
                        <a:t>件</a:t>
                      </a:r>
                      <a:endParaRPr kumimoji="1" lang="ja-JP" altLang="en-US" sz="1400" dirty="0"/>
                    </a:p>
                  </a:txBody>
                  <a:tcPr/>
                </a:tc>
                <a:tc>
                  <a:txBody>
                    <a:bodyPr/>
                    <a:lstStyle/>
                    <a:p>
                      <a:pPr algn="ctr"/>
                      <a:r>
                        <a:rPr kumimoji="1" lang="en-US" altLang="ja-JP" sz="1400" dirty="0" smtClean="0"/>
                        <a:t>2</a:t>
                      </a:r>
                      <a:r>
                        <a:rPr kumimoji="1" lang="ja-JP" altLang="en-US" sz="1400" dirty="0" smtClean="0"/>
                        <a:t>件</a:t>
                      </a:r>
                      <a:endParaRPr kumimoji="1" lang="ja-JP" altLang="en-US" sz="1400" dirty="0"/>
                    </a:p>
                  </a:txBody>
                  <a:tcPr/>
                </a:tc>
                <a:tc>
                  <a:txBody>
                    <a:bodyPr/>
                    <a:lstStyle/>
                    <a:p>
                      <a:pPr algn="ctr"/>
                      <a:r>
                        <a:rPr kumimoji="1" lang="en-US" altLang="ja-JP" sz="1400" dirty="0" smtClean="0"/>
                        <a:t>4</a:t>
                      </a:r>
                      <a:r>
                        <a:rPr kumimoji="1" lang="ja-JP" altLang="en-US" sz="1400" dirty="0" smtClean="0"/>
                        <a:t>件</a:t>
                      </a:r>
                      <a:endParaRPr kumimoji="1" lang="ja-JP" altLang="en-US" sz="1400" dirty="0"/>
                    </a:p>
                  </a:txBody>
                  <a:tcPr/>
                </a:tc>
                <a:tc>
                  <a:txBody>
                    <a:bodyPr/>
                    <a:lstStyle/>
                    <a:p>
                      <a:pPr algn="ctr"/>
                      <a:r>
                        <a:rPr kumimoji="1" lang="en-US" altLang="ja-JP" sz="1400" dirty="0" smtClean="0"/>
                        <a:t>1</a:t>
                      </a:r>
                      <a:r>
                        <a:rPr kumimoji="1" lang="ja-JP" altLang="en-US" sz="1400" dirty="0" smtClean="0"/>
                        <a:t>件</a:t>
                      </a:r>
                      <a:endParaRPr kumimoji="1" lang="ja-JP" altLang="en-US" sz="1400" dirty="0"/>
                    </a:p>
                  </a:txBody>
                  <a:tcPr/>
                </a:tc>
                <a:tc>
                  <a:txBody>
                    <a:bodyPr/>
                    <a:lstStyle/>
                    <a:p>
                      <a:pPr algn="ctr"/>
                      <a:r>
                        <a:rPr kumimoji="1" lang="en-US" altLang="ja-JP" sz="1400" dirty="0" smtClean="0"/>
                        <a:t>1</a:t>
                      </a:r>
                      <a:r>
                        <a:rPr kumimoji="1" lang="ja-JP" altLang="en-US" sz="1400" dirty="0" smtClean="0"/>
                        <a:t>件</a:t>
                      </a:r>
                      <a:endParaRPr kumimoji="1" lang="ja-JP" altLang="en-US" sz="1400" dirty="0"/>
                    </a:p>
                  </a:txBody>
                  <a:tcPr/>
                </a:tc>
                <a:tc>
                  <a:txBody>
                    <a:bodyPr/>
                    <a:lstStyle/>
                    <a:p>
                      <a:pPr algn="ctr"/>
                      <a:r>
                        <a:rPr kumimoji="1" lang="en-US" altLang="ja-JP" sz="1400" dirty="0" smtClean="0"/>
                        <a:t>1</a:t>
                      </a:r>
                      <a:r>
                        <a:rPr kumimoji="1" lang="ja-JP" altLang="en-US" sz="1400" dirty="0" smtClean="0"/>
                        <a:t>件</a:t>
                      </a:r>
                      <a:endParaRPr kumimoji="1" lang="ja-JP" altLang="en-US" sz="1400" dirty="0"/>
                    </a:p>
                  </a:txBody>
                  <a:tcPr/>
                </a:tc>
                <a:tc>
                  <a:txBody>
                    <a:bodyPr/>
                    <a:lstStyle/>
                    <a:p>
                      <a:pPr algn="ctr"/>
                      <a:r>
                        <a:rPr kumimoji="1" lang="en-US" altLang="ja-JP" sz="1400" dirty="0" smtClean="0"/>
                        <a:t>19</a:t>
                      </a:r>
                      <a:r>
                        <a:rPr kumimoji="1" lang="ja-JP" altLang="en-US" sz="1400" dirty="0" smtClean="0"/>
                        <a:t>件</a:t>
                      </a:r>
                      <a:endParaRPr kumimoji="1" lang="ja-JP" altLang="en-US" sz="1400" dirty="0"/>
                    </a:p>
                  </a:txBody>
                  <a:tcPr/>
                </a:tc>
                <a:extLst>
                  <a:ext uri="{0D108BD9-81ED-4DB2-BD59-A6C34878D82A}">
                    <a16:rowId xmlns:a16="http://schemas.microsoft.com/office/drawing/2014/main" val="4093524835"/>
                  </a:ext>
                </a:extLst>
              </a:tr>
            </a:tbl>
          </a:graphicData>
        </a:graphic>
      </p:graphicFrame>
      <p:sp>
        <p:nvSpPr>
          <p:cNvPr id="35" name="正方形/長方形 34"/>
          <p:cNvSpPr/>
          <p:nvPr/>
        </p:nvSpPr>
        <p:spPr>
          <a:xfrm>
            <a:off x="8713244" y="6503654"/>
            <a:ext cx="541950" cy="258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６</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75430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9486" y="-13667"/>
            <a:ext cx="9144000" cy="601207"/>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P創英角ｺﾞｼｯｸUB" panose="020B0900000000000000" pitchFamily="50" charset="-128"/>
                <a:ea typeface="HGP創英角ｺﾞｼｯｸUB" panose="020B0900000000000000" pitchFamily="50" charset="-128"/>
              </a:rPr>
              <a:t>４</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．③新型コロナウイルス感染症の医療提供体制の整備</a:t>
            </a:r>
            <a:r>
              <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rPr>
              <a:t>【</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一部新規</a:t>
            </a:r>
            <a:r>
              <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rPr>
              <a:t>】</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　</a:t>
            </a:r>
            <a:r>
              <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rPr>
              <a:t>320,176</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千円</a:t>
            </a:r>
            <a:endParaRPr lang="en-US" altLang="ja-JP" sz="1800" dirty="0" smtClean="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0" name="サブタイトル 2"/>
          <p:cNvSpPr txBox="1">
            <a:spLocks/>
          </p:cNvSpPr>
          <p:nvPr/>
        </p:nvSpPr>
        <p:spPr>
          <a:xfrm>
            <a:off x="93253" y="1429776"/>
            <a:ext cx="8976466" cy="5302489"/>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ja-JP" altLang="ja-JP" sz="1400" b="1" dirty="0">
              <a:solidFill>
                <a:schemeClr val="tx1"/>
              </a:solidFill>
              <a:latin typeface="Meiryo UI" panose="020B0604030504040204" pitchFamily="50" charset="-128"/>
              <a:ea typeface="Meiryo UI" panose="020B0604030504040204" pitchFamily="50" charset="-128"/>
            </a:endParaRPr>
          </a:p>
        </p:txBody>
      </p:sp>
      <p:sp>
        <p:nvSpPr>
          <p:cNvPr id="7" name="角丸四角形 6"/>
          <p:cNvSpPr/>
          <p:nvPr/>
        </p:nvSpPr>
        <p:spPr>
          <a:xfrm>
            <a:off x="58903" y="768263"/>
            <a:ext cx="9010816" cy="572505"/>
          </a:xfrm>
          <a:prstGeom prst="roundRect">
            <a:avLst>
              <a:gd name="adj" fmla="val 887"/>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en-US" altLang="ja-JP" sz="1100" dirty="0">
              <a:latin typeface="HGPｺﾞｼｯｸM" panose="020B0600000000000000" pitchFamily="50" charset="-128"/>
              <a:ea typeface="HGPｺﾞｼｯｸM" panose="020B0600000000000000" pitchFamily="50" charset="-128"/>
            </a:endParaRPr>
          </a:p>
          <a:p>
            <a:r>
              <a:rPr lang="ja-JP" altLang="en-US" sz="1400" dirty="0" smtClean="0">
                <a:latin typeface="HGPｺﾞｼｯｸM" panose="020B0600000000000000" pitchFamily="50" charset="-128"/>
                <a:ea typeface="HGPｺﾞｼｯｸM" panose="020B0600000000000000" pitchFamily="50" charset="-128"/>
              </a:rPr>
              <a:t>　外国人の新型コロナウイルス感染症患者等を受入れる医療機関等が外国人患者の受入れに必要な費用を支援する。</a:t>
            </a:r>
            <a:endParaRPr lang="ja-JP" altLang="en-US" sz="1400" dirty="0">
              <a:latin typeface="HGPｺﾞｼｯｸM" panose="020B0600000000000000" pitchFamily="50" charset="-128"/>
              <a:ea typeface="HGPｺﾞｼｯｸM" panose="020B0600000000000000" pitchFamily="50" charset="-128"/>
            </a:endParaRPr>
          </a:p>
        </p:txBody>
      </p:sp>
      <p:sp>
        <p:nvSpPr>
          <p:cNvPr id="31" name="ホームベース 30"/>
          <p:cNvSpPr/>
          <p:nvPr/>
        </p:nvSpPr>
        <p:spPr>
          <a:xfrm>
            <a:off x="19148" y="632476"/>
            <a:ext cx="1627186" cy="339258"/>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rPr>
              <a:t>事業</a:t>
            </a:r>
            <a:r>
              <a:rPr kumimoji="1" lang="ja-JP" altLang="en-US" sz="1700" dirty="0" smtClean="0">
                <a:solidFill>
                  <a:schemeClr val="tx1"/>
                </a:solidFill>
                <a:latin typeface="HGP創英角ｺﾞｼｯｸUB" panose="020B0900000000000000" pitchFamily="50" charset="-128"/>
                <a:ea typeface="HGP創英角ｺﾞｼｯｸUB" panose="020B0900000000000000" pitchFamily="50" charset="-128"/>
              </a:rPr>
              <a:t>概要</a:t>
            </a:r>
            <a:endParaRPr kumimoji="1" lang="ja-JP" altLang="en-US" sz="17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6" name="角丸四角形 45"/>
          <p:cNvSpPr/>
          <p:nvPr/>
        </p:nvSpPr>
        <p:spPr>
          <a:xfrm>
            <a:off x="213009" y="3938343"/>
            <a:ext cx="8736954" cy="265095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sz="1600" dirty="0" smtClean="0">
                <a:latin typeface="HGPｺﾞｼｯｸM" panose="020B0600000000000000" pitchFamily="50" charset="-128"/>
                <a:ea typeface="HGPｺﾞｼｯｸM" panose="020B0600000000000000" pitchFamily="50" charset="-128"/>
              </a:rPr>
              <a:t>【</a:t>
            </a:r>
            <a:r>
              <a:rPr lang="ja-JP" altLang="en-US" sz="1600" dirty="0" smtClean="0">
                <a:latin typeface="HGPｺﾞｼｯｸM" panose="020B0600000000000000" pitchFamily="50" charset="-128"/>
                <a:ea typeface="HGPｺﾞｼｯｸM" panose="020B0600000000000000" pitchFamily="50" charset="-128"/>
              </a:rPr>
              <a:t>体制確保事業</a:t>
            </a:r>
            <a:r>
              <a:rPr lang="en-US" altLang="ja-JP" sz="1600" dirty="0" smtClean="0">
                <a:latin typeface="HGPｺﾞｼｯｸM" panose="020B0600000000000000" pitchFamily="50" charset="-128"/>
                <a:ea typeface="HGPｺﾞｼｯｸM" panose="020B0600000000000000" pitchFamily="50" charset="-128"/>
              </a:rPr>
              <a:t>】</a:t>
            </a:r>
          </a:p>
          <a:p>
            <a:r>
              <a:rPr lang="ja-JP" altLang="en-US" sz="1600" dirty="0">
                <a:latin typeface="HGPｺﾞｼｯｸM" panose="020B0600000000000000" pitchFamily="50" charset="-128"/>
                <a:ea typeface="HGPｺﾞｼｯｸM" panose="020B0600000000000000" pitchFamily="50" charset="-128"/>
              </a:rPr>
              <a:t>　外国人患者の受入れにあたり必要な、外国人特有の課題に対応した入院治療が</a:t>
            </a:r>
            <a:r>
              <a:rPr lang="ja-JP" altLang="en-US" sz="1600" dirty="0" smtClean="0">
                <a:latin typeface="HGPｺﾞｼｯｸM" panose="020B0600000000000000" pitchFamily="50" charset="-128"/>
                <a:ea typeface="HGPｺﾞｼｯｸM" panose="020B0600000000000000" pitchFamily="50" charset="-128"/>
              </a:rPr>
              <a:t>可能</a:t>
            </a:r>
            <a:r>
              <a:rPr lang="ja-JP" altLang="en-US" sz="1600" dirty="0">
                <a:latin typeface="HGPｺﾞｼｯｸM" panose="020B0600000000000000" pitchFamily="50" charset="-128"/>
                <a:ea typeface="HGPｺﾞｼｯｸM" panose="020B0600000000000000" pitchFamily="50" charset="-128"/>
              </a:rPr>
              <a:t>な体制の整備、感染拡大防止対策や診療体制確保等に要する経費（従前から</a:t>
            </a:r>
            <a:r>
              <a:rPr lang="ja-JP" altLang="en-US" sz="1600" dirty="0" smtClean="0">
                <a:latin typeface="HGPｺﾞｼｯｸM" panose="020B0600000000000000" pitchFamily="50" charset="-128"/>
                <a:ea typeface="HGPｺﾞｼｯｸM" panose="020B0600000000000000" pitchFamily="50" charset="-128"/>
              </a:rPr>
              <a:t>勤務</a:t>
            </a:r>
            <a:r>
              <a:rPr lang="ja-JP" altLang="en-US" sz="1600" dirty="0">
                <a:latin typeface="HGPｺﾞｼｯｸM" panose="020B0600000000000000" pitchFamily="50" charset="-128"/>
                <a:ea typeface="HGPｺﾞｼｯｸM" panose="020B0600000000000000" pitchFamily="50" charset="-128"/>
              </a:rPr>
              <a:t>している者及び通常の医療の提供を行う者に係る人件費は除く。</a:t>
            </a:r>
            <a:r>
              <a:rPr lang="ja-JP" altLang="en-US" sz="1600" dirty="0" smtClean="0">
                <a:latin typeface="HGPｺﾞｼｯｸM" panose="020B0600000000000000" pitchFamily="50" charset="-128"/>
                <a:ea typeface="HGPｺﾞｼｯｸM" panose="020B0600000000000000" pitchFamily="50" charset="-128"/>
              </a:rPr>
              <a:t>）を補助。</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〇</a:t>
            </a:r>
            <a:r>
              <a:rPr lang="ja-JP" altLang="en-US" sz="1600" dirty="0">
                <a:latin typeface="HGPｺﾞｼｯｸM" panose="020B0600000000000000" pitchFamily="50" charset="-128"/>
                <a:ea typeface="HGPｺﾞｼｯｸM" panose="020B0600000000000000" pitchFamily="50" charset="-128"/>
              </a:rPr>
              <a:t>対象経費</a:t>
            </a:r>
            <a:r>
              <a:rPr lang="ja-JP" altLang="en-US" sz="1600" dirty="0" smtClean="0">
                <a:latin typeface="HGPｺﾞｼｯｸM" panose="020B0600000000000000" pitchFamily="50" charset="-128"/>
                <a:ea typeface="HGPｺﾞｼｯｸM" panose="020B0600000000000000" pitchFamily="50" charset="-128"/>
              </a:rPr>
              <a:t>：医療通訳のできる職員等の配置、外国人患者とのやりとりに用いる資料の多言語</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　　　　　　　　作成等</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〇対象医療機関：新型コロナウイルス感染症患者等入院医療機関かつ外国人患者受入れ拠点・</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　　　　　　　　　　　地域拠点医療機関（選出予定含）である医療機関</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smtClean="0">
                <a:latin typeface="HGPｺﾞｼｯｸM" panose="020B0600000000000000" pitchFamily="50" charset="-128"/>
                <a:ea typeface="HGPｺﾞｼｯｸM" panose="020B0600000000000000" pitchFamily="50" charset="-128"/>
              </a:rPr>
              <a:t>　〇上限</a:t>
            </a:r>
            <a:r>
              <a:rPr lang="ja-JP" altLang="en-US" sz="1600" dirty="0">
                <a:latin typeface="HGPｺﾞｼｯｸM" panose="020B0600000000000000" pitchFamily="50" charset="-128"/>
                <a:ea typeface="HGPｺﾞｼｯｸM" panose="020B0600000000000000" pitchFamily="50" charset="-128"/>
              </a:rPr>
              <a:t>額</a:t>
            </a:r>
            <a:r>
              <a:rPr lang="ja-JP" altLang="en-US" sz="1600" dirty="0" smtClean="0">
                <a:latin typeface="HGPｺﾞｼｯｸM" panose="020B0600000000000000" pitchFamily="50" charset="-128"/>
                <a:ea typeface="HGPｺﾞｼｯｸM" panose="020B0600000000000000" pitchFamily="50" charset="-128"/>
              </a:rPr>
              <a:t>：上限</a:t>
            </a:r>
            <a:r>
              <a:rPr lang="en-US" altLang="ja-JP" sz="1600" dirty="0">
                <a:latin typeface="HGPｺﾞｼｯｸM" panose="020B0600000000000000" pitchFamily="50" charset="-128"/>
                <a:ea typeface="HGPｺﾞｼｯｸM" panose="020B0600000000000000" pitchFamily="50" charset="-128"/>
              </a:rPr>
              <a:t>10,000</a:t>
            </a:r>
            <a:r>
              <a:rPr lang="ja-JP" altLang="en-US" sz="1600" dirty="0" smtClean="0">
                <a:latin typeface="HGPｺﾞｼｯｸM" panose="020B0600000000000000" pitchFamily="50" charset="-128"/>
                <a:ea typeface="HGPｺﾞｼｯｸM" panose="020B0600000000000000" pitchFamily="50" charset="-128"/>
              </a:rPr>
              <a:t>千円</a:t>
            </a:r>
            <a:r>
              <a:rPr lang="en-US" altLang="ja-JP" sz="1600" dirty="0" smtClean="0">
                <a:latin typeface="HGPｺﾞｼｯｸM" panose="020B0600000000000000" pitchFamily="50" charset="-128"/>
                <a:ea typeface="HGPｺﾞｼｯｸM" panose="020B0600000000000000" pitchFamily="50" charset="-128"/>
              </a:rPr>
              <a:t>/1</a:t>
            </a:r>
            <a:r>
              <a:rPr lang="ja-JP" altLang="en-US" sz="1600" dirty="0" smtClean="0">
                <a:latin typeface="HGPｺﾞｼｯｸM" panose="020B0600000000000000" pitchFamily="50" charset="-128"/>
                <a:ea typeface="HGPｺﾞｼｯｸM" panose="020B0600000000000000" pitchFamily="50" charset="-128"/>
              </a:rPr>
              <a:t>医療機関</a:t>
            </a:r>
            <a:endParaRPr lang="ja-JP" altLang="en-US" sz="1600" dirty="0">
              <a:latin typeface="HGPｺﾞｼｯｸM" panose="020B0600000000000000" pitchFamily="50" charset="-128"/>
              <a:ea typeface="HGPｺﾞｼｯｸM" panose="020B0600000000000000" pitchFamily="50" charset="-128"/>
            </a:endParaRPr>
          </a:p>
        </p:txBody>
      </p:sp>
      <p:sp>
        <p:nvSpPr>
          <p:cNvPr id="47" name="角丸四角形 46"/>
          <p:cNvSpPr/>
          <p:nvPr/>
        </p:nvSpPr>
        <p:spPr>
          <a:xfrm>
            <a:off x="195834" y="1538809"/>
            <a:ext cx="8736954" cy="234820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z="1600" dirty="0" smtClean="0">
                <a:latin typeface="HGPｺﾞｼｯｸM" panose="020B0600000000000000" pitchFamily="50" charset="-128"/>
                <a:ea typeface="HGPｺﾞｼｯｸM" panose="020B0600000000000000" pitchFamily="50" charset="-128"/>
              </a:rPr>
              <a:t>【</a:t>
            </a:r>
            <a:r>
              <a:rPr kumimoji="1" lang="ja-JP" altLang="en-US" sz="1600" dirty="0" smtClean="0">
                <a:latin typeface="HGPｺﾞｼｯｸM" panose="020B0600000000000000" pitchFamily="50" charset="-128"/>
                <a:ea typeface="HGPｺﾞｼｯｸM" panose="020B0600000000000000" pitchFamily="50" charset="-128"/>
              </a:rPr>
              <a:t>設備整備事業</a:t>
            </a:r>
            <a:r>
              <a:rPr kumimoji="1" lang="en-US" altLang="ja-JP" sz="1600" dirty="0" smtClean="0">
                <a:latin typeface="HGPｺﾞｼｯｸM" panose="020B0600000000000000" pitchFamily="50" charset="-128"/>
                <a:ea typeface="HGPｺﾞｼｯｸM" panose="020B0600000000000000" pitchFamily="50" charset="-128"/>
              </a:rPr>
              <a:t>】</a:t>
            </a:r>
          </a:p>
          <a:p>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外国人の新型コロナウイルス感染症患者等を受け入れるため、医療機関が多言語対応の掲示板等を整備する場合に補助。</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〇対象経費：デジタルサイネージや</a:t>
            </a:r>
            <a:r>
              <a:rPr lang="en-US" altLang="ja-JP" sz="1600" dirty="0" smtClean="0">
                <a:latin typeface="HGPｺﾞｼｯｸM" panose="020B0600000000000000" pitchFamily="50" charset="-128"/>
                <a:ea typeface="HGPｺﾞｼｯｸM" panose="020B0600000000000000" pitchFamily="50" charset="-128"/>
              </a:rPr>
              <a:t>iPad</a:t>
            </a:r>
            <a:r>
              <a:rPr lang="ja-JP" altLang="en-US" sz="1600" dirty="0" smtClean="0">
                <a:latin typeface="HGPｺﾞｼｯｸM" panose="020B0600000000000000" pitchFamily="50" charset="-128"/>
                <a:ea typeface="HGPｺﾞｼｯｸM" panose="020B0600000000000000" pitchFamily="50" charset="-128"/>
              </a:rPr>
              <a:t>等多言語の看板や電光掲示板等</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〇対象医療機関：新型コロナウイルス感染症患者の受入れを行う医療機関かつ外国人患者受入</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　　　　　　　　　　　</a:t>
            </a:r>
            <a:r>
              <a:rPr lang="ja-JP" altLang="en-US" sz="1600" dirty="0" err="1" smtClean="0">
                <a:latin typeface="HGPｺﾞｼｯｸM" panose="020B0600000000000000" pitchFamily="50" charset="-128"/>
                <a:ea typeface="HGPｺﾞｼｯｸM" panose="020B0600000000000000" pitchFamily="50" charset="-128"/>
              </a:rPr>
              <a:t>れ</a:t>
            </a:r>
            <a:r>
              <a:rPr lang="ja-JP" altLang="en-US" sz="1600" dirty="0" smtClean="0">
                <a:latin typeface="HGPｺﾞｼｯｸM" panose="020B0600000000000000" pitchFamily="50" charset="-128"/>
                <a:ea typeface="HGPｺﾞｼｯｸM" panose="020B0600000000000000" pitchFamily="50" charset="-128"/>
              </a:rPr>
              <a:t>拠点・地域拠点医療機関（選出予定含）である医療機関</a:t>
            </a:r>
            <a:endParaRPr lang="en-US" altLang="ja-JP" sz="1600" dirty="0" smtClean="0">
              <a:latin typeface="HGPｺﾞｼｯｸM" panose="020B0600000000000000" pitchFamily="50" charset="-128"/>
              <a:ea typeface="HGPｺﾞｼｯｸM" panose="020B0600000000000000" pitchFamily="50" charset="-128"/>
            </a:endParaRPr>
          </a:p>
          <a:p>
            <a:r>
              <a:rPr lang="ja-JP" altLang="en-US" sz="1600" dirty="0" smtClean="0">
                <a:latin typeface="HGPｺﾞｼｯｸM" panose="020B0600000000000000" pitchFamily="50" charset="-128"/>
                <a:ea typeface="HGPｺﾞｼｯｸM" panose="020B0600000000000000" pitchFamily="50" charset="-128"/>
              </a:rPr>
              <a:t>　〇上限額：感染症指定医療機関　</a:t>
            </a:r>
            <a:r>
              <a:rPr lang="en-US" altLang="ja-JP" sz="1600" dirty="0" smtClean="0">
                <a:latin typeface="HGPｺﾞｼｯｸM" panose="020B0600000000000000" pitchFamily="50" charset="-128"/>
                <a:ea typeface="HGPｺﾞｼｯｸM" panose="020B0600000000000000" pitchFamily="50" charset="-128"/>
              </a:rPr>
              <a:t>1,512</a:t>
            </a:r>
            <a:r>
              <a:rPr lang="ja-JP" altLang="en-US" sz="1600" dirty="0" smtClean="0">
                <a:latin typeface="HGPｺﾞｼｯｸM" panose="020B0600000000000000" pitchFamily="50" charset="-128"/>
                <a:ea typeface="HGPｺﾞｼｯｸM" panose="020B0600000000000000" pitchFamily="50" charset="-128"/>
              </a:rPr>
              <a:t>千円</a:t>
            </a:r>
            <a:r>
              <a:rPr lang="en-US" altLang="ja-JP" sz="1600" dirty="0" smtClean="0">
                <a:latin typeface="HGPｺﾞｼｯｸM" panose="020B0600000000000000" pitchFamily="50" charset="-128"/>
                <a:ea typeface="HGPｺﾞｼｯｸM" panose="020B0600000000000000" pitchFamily="50" charset="-128"/>
              </a:rPr>
              <a:t>/1</a:t>
            </a:r>
            <a:r>
              <a:rPr lang="ja-JP" altLang="en-US" sz="1600" dirty="0" smtClean="0">
                <a:latin typeface="HGPｺﾞｼｯｸM" panose="020B0600000000000000" pitchFamily="50" charset="-128"/>
                <a:ea typeface="HGPｺﾞｼｯｸM" panose="020B0600000000000000" pitchFamily="50" charset="-128"/>
              </a:rPr>
              <a:t>医療機関</a:t>
            </a:r>
            <a:endParaRPr lang="en-US" altLang="ja-JP" sz="1600" dirty="0" smtClean="0">
              <a:latin typeface="HGPｺﾞｼｯｸM" panose="020B0600000000000000" pitchFamily="50" charset="-128"/>
              <a:ea typeface="HGPｺﾞｼｯｸM" panose="020B0600000000000000" pitchFamily="50" charset="-128"/>
            </a:endParaRPr>
          </a:p>
          <a:p>
            <a:r>
              <a:rPr kumimoji="1" lang="ja-JP" altLang="en-US" sz="1600" dirty="0">
                <a:latin typeface="HGPｺﾞｼｯｸM" panose="020B0600000000000000" pitchFamily="50" charset="-128"/>
                <a:ea typeface="HGPｺﾞｼｯｸM" panose="020B0600000000000000" pitchFamily="50" charset="-128"/>
              </a:rPr>
              <a:t>　</a:t>
            </a:r>
            <a:r>
              <a:rPr kumimoji="1" lang="ja-JP" altLang="en-US" sz="1600" dirty="0" smtClean="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その他の医療機関　</a:t>
            </a:r>
            <a:r>
              <a:rPr kumimoji="1" lang="en-US" altLang="ja-JP" sz="1600" dirty="0" smtClean="0">
                <a:latin typeface="HGPｺﾞｼｯｸM" panose="020B0600000000000000" pitchFamily="50" charset="-128"/>
                <a:ea typeface="HGPｺﾞｼｯｸM" panose="020B0600000000000000" pitchFamily="50" charset="-128"/>
              </a:rPr>
              <a:t>1,083</a:t>
            </a:r>
            <a:r>
              <a:rPr kumimoji="1" lang="ja-JP" altLang="en-US" sz="1600" dirty="0" smtClean="0">
                <a:latin typeface="HGPｺﾞｼｯｸM" panose="020B0600000000000000" pitchFamily="50" charset="-128"/>
                <a:ea typeface="HGPｺﾞｼｯｸM" panose="020B0600000000000000" pitchFamily="50" charset="-128"/>
              </a:rPr>
              <a:t>千円</a:t>
            </a:r>
            <a:r>
              <a:rPr kumimoji="1" lang="en-US" altLang="ja-JP" sz="1600" dirty="0" smtClean="0">
                <a:latin typeface="HGPｺﾞｼｯｸM" panose="020B0600000000000000" pitchFamily="50" charset="-128"/>
                <a:ea typeface="HGPｺﾞｼｯｸM" panose="020B0600000000000000" pitchFamily="50" charset="-128"/>
              </a:rPr>
              <a:t>/1</a:t>
            </a:r>
            <a:r>
              <a:rPr lang="ja-JP" altLang="en-US" sz="1600" dirty="0" smtClean="0">
                <a:latin typeface="HGPｺﾞｼｯｸM" panose="020B0600000000000000" pitchFamily="50" charset="-128"/>
                <a:ea typeface="HGPｺﾞｼｯｸM" panose="020B0600000000000000" pitchFamily="50" charset="-128"/>
              </a:rPr>
              <a:t>医療機関</a:t>
            </a:r>
            <a:endParaRPr lang="en-US" altLang="ja-JP" sz="1600" dirty="0" smtClean="0">
              <a:latin typeface="HGPｺﾞｼｯｸM" panose="020B0600000000000000" pitchFamily="50" charset="-128"/>
              <a:ea typeface="HGPｺﾞｼｯｸM" panose="020B0600000000000000" pitchFamily="50" charset="-128"/>
            </a:endParaRPr>
          </a:p>
          <a:p>
            <a:r>
              <a:rPr kumimoji="1" lang="ja-JP" altLang="en-US" sz="1600" dirty="0" smtClean="0">
                <a:latin typeface="HGPｺﾞｼｯｸM" panose="020B0600000000000000" pitchFamily="50" charset="-128"/>
                <a:ea typeface="HGPｺﾞｼｯｸM" panose="020B0600000000000000" pitchFamily="50" charset="-128"/>
              </a:rPr>
              <a:t>　〇令和</a:t>
            </a:r>
            <a:r>
              <a:rPr kumimoji="1" lang="en-US" altLang="ja-JP" sz="1600" dirty="0" smtClean="0">
                <a:latin typeface="HGPｺﾞｼｯｸM" panose="020B0600000000000000" pitchFamily="50" charset="-128"/>
                <a:ea typeface="HGPｺﾞｼｯｸM" panose="020B0600000000000000" pitchFamily="50" charset="-128"/>
              </a:rPr>
              <a:t>2</a:t>
            </a:r>
            <a:r>
              <a:rPr kumimoji="1" lang="ja-JP" altLang="en-US" sz="1600" dirty="0" smtClean="0">
                <a:latin typeface="HGPｺﾞｼｯｸM" panose="020B0600000000000000" pitchFamily="50" charset="-128"/>
                <a:ea typeface="HGPｺﾞｼｯｸM" panose="020B0600000000000000" pitchFamily="50" charset="-128"/>
              </a:rPr>
              <a:t>年度補助実績：</a:t>
            </a:r>
            <a:r>
              <a:rPr kumimoji="1" lang="en-US" altLang="ja-JP" sz="1600" dirty="0" smtClean="0">
                <a:latin typeface="HGPｺﾞｼｯｸM" panose="020B0600000000000000" pitchFamily="50" charset="-128"/>
                <a:ea typeface="HGPｺﾞｼｯｸM" panose="020B0600000000000000" pitchFamily="50" charset="-128"/>
              </a:rPr>
              <a:t>9</a:t>
            </a:r>
            <a:r>
              <a:rPr kumimoji="1" lang="ja-JP" altLang="en-US" sz="1600" dirty="0" smtClean="0">
                <a:latin typeface="HGPｺﾞｼｯｸM" panose="020B0600000000000000" pitchFamily="50" charset="-128"/>
                <a:ea typeface="HGPｺﾞｼｯｸM" panose="020B0600000000000000" pitchFamily="50" charset="-128"/>
              </a:rPr>
              <a:t>医療機関</a:t>
            </a:r>
            <a:endParaRPr kumimoji="1" lang="ja-JP" altLang="en-US" sz="1600" dirty="0">
              <a:latin typeface="HGPｺﾞｼｯｸM" panose="020B0600000000000000" pitchFamily="50" charset="-128"/>
              <a:ea typeface="HGPｺﾞｼｯｸM" panose="020B0600000000000000" pitchFamily="50" charset="-128"/>
            </a:endParaRPr>
          </a:p>
        </p:txBody>
      </p:sp>
      <p:sp>
        <p:nvSpPr>
          <p:cNvPr id="10" name="正方形/長方形 9"/>
          <p:cNvSpPr/>
          <p:nvPr/>
        </p:nvSpPr>
        <p:spPr>
          <a:xfrm>
            <a:off x="8518460" y="6503266"/>
            <a:ext cx="681295" cy="2803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７</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04098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15464</TotalTime>
  <Words>2743</Words>
  <Application>Microsoft Office PowerPoint</Application>
  <PresentationFormat>画面に合わせる (4:3)</PresentationFormat>
  <Paragraphs>343</Paragraphs>
  <Slides>7</Slides>
  <Notes>7</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7</vt:i4>
      </vt:variant>
    </vt:vector>
  </HeadingPairs>
  <TitlesOfParts>
    <vt:vector size="18" baseType="lpstr">
      <vt:lpstr>HGPｺﾞｼｯｸM</vt:lpstr>
      <vt:lpstr>HGP創英角ｺﾞｼｯｸUB</vt:lpstr>
      <vt:lpstr>HGS創英角ｺﾞｼｯｸUB</vt:lpstr>
      <vt:lpstr>Meiryo UI</vt:lpstr>
      <vt:lpstr>ＭＳ Ｐゴシック</vt:lpstr>
      <vt:lpstr>ＭＳ 明朝</vt:lpstr>
      <vt:lpstr>Arial</vt:lpstr>
      <vt:lpstr>Calibri</vt:lpstr>
      <vt:lpstr>Century</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資料２ 府・国のこれまでの取組みと 国の今後の動き</dc:title>
  <dc:creator>HOSTNAME</dc:creator>
  <cp:lastModifiedBy>森　優子</cp:lastModifiedBy>
  <cp:revision>884</cp:revision>
  <cp:lastPrinted>2021-02-08T10:37:01Z</cp:lastPrinted>
  <dcterms:created xsi:type="dcterms:W3CDTF">2018-08-10T07:17:34Z</dcterms:created>
  <dcterms:modified xsi:type="dcterms:W3CDTF">2021-02-16T07:31:09Z</dcterms:modified>
</cp:coreProperties>
</file>