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90" r:id="rId5"/>
    <p:sldId id="449" r:id="rId6"/>
    <p:sldId id="300" r:id="rId7"/>
    <p:sldId id="450" r:id="rId8"/>
    <p:sldId id="452" r:id="rId9"/>
    <p:sldId id="451" r:id="rId1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ZUYOSHI YAMABE" initials="KY" lastIdx="1" clrIdx="0">
    <p:extLst>
      <p:ext uri="{19B8F6BF-5375-455C-9EA6-DF929625EA0E}">
        <p15:presenceInfo xmlns:p15="http://schemas.microsoft.com/office/powerpoint/2012/main" userId="ddea4ca8f85b4c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FF7C80"/>
    <a:srgbClr val="FF2F34"/>
    <a:srgbClr val="F79A71"/>
    <a:srgbClr val="FEF9F4"/>
    <a:srgbClr val="E46C0A"/>
    <a:srgbClr val="B4B9B8"/>
    <a:srgbClr val="E3B9B8"/>
    <a:srgbClr val="C8B9B8"/>
    <a:srgbClr val="DC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1" autoAdjust="0"/>
    <p:restoredTop sz="91921" autoAdjust="0"/>
  </p:normalViewPr>
  <p:slideViewPr>
    <p:cSldViewPr>
      <p:cViewPr varScale="1">
        <p:scale>
          <a:sx n="74" d="100"/>
          <a:sy n="74" d="100"/>
        </p:scale>
        <p:origin x="10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6" y="-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3448F-96E3-453A-8EC1-C7037892310F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8BE3F-AD7C-427F-A529-5229D628D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05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8C0B6B46-DA86-44B1-BF26-2C06D2A671C0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4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40687962-1732-4DEA-94EE-209433AE6D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881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56F-56AB-411F-8724-511B22958D15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737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89D292-2749-4681-82AF-6C162F99348F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0331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89D292-2749-4681-82AF-6C162F99348F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8358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89D292-2749-4681-82AF-6C162F99348F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2159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0BCE-EC74-4C86-AC90-FDE9881E2C9F}" type="datetime1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47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7273-2679-4AE9-A213-07C74D95CA9C}" type="datetime1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63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26247-5010-45FF-968C-58E7FAE0DA92}" type="datetime1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72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ACEF-27F5-456B-A7CC-8CA5B7501E3A}" type="datetime1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rgbClr val="0070C0"/>
                </a:solidFill>
              </a:defRPr>
            </a:lvl1pPr>
          </a:lstStyle>
          <a:p>
            <a:fld id="{A9848611-8FAA-4BFC-BAAD-33CAF1A3E27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82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EC517-D185-4096-BEFC-75394A63301A}" type="datetime1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16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E5C8-1C58-486C-82F9-D6FB1C0BC549}" type="datetime1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77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979E-AEAE-4F78-B682-1CC388DEF231}" type="datetime1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2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FF01-F6EA-4D1C-B086-4AD61BA52DD2}" type="datetime1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47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36B8D-CF29-4938-BC1B-2C71BF6EC7B2}" type="datetime1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7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6C4F-DD96-4FD8-99A1-E4E5A3C03AE4}" type="datetime1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46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028D-68C8-4D5E-874F-F138255CA319}" type="datetime1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64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D8A8F-AC40-4F9F-9D04-19E399F0A8FB}" type="datetime1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6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1691680" y="5229200"/>
            <a:ext cx="6912768" cy="731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4385" tIns="42193" rIns="84385" bIns="42193" anchor="ctr"/>
          <a:lstStyle/>
          <a:p>
            <a:pPr algn="r">
              <a:defRPr/>
            </a:pPr>
            <a:r>
              <a:rPr lang="ja-JP" altLang="en-US" sz="2215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Meiryo UI" panose="020B0604030504040204" pitchFamily="50" charset="-128"/>
              </a:rPr>
              <a:t>令和元年</a:t>
            </a:r>
            <a:r>
              <a:rPr lang="en-US" altLang="ja-JP" sz="2215" b="1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Meiryo UI" panose="020B0604030504040204" pitchFamily="50" charset="-128"/>
              </a:rPr>
              <a:t>5</a:t>
            </a:r>
            <a:r>
              <a:rPr lang="ja-JP" altLang="en-US" sz="2215" b="1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Meiryo UI" panose="020B0604030504040204" pitchFamily="50" charset="-128"/>
              </a:rPr>
              <a:t>月</a:t>
            </a:r>
            <a:r>
              <a:rPr lang="en-US" altLang="ja-JP" sz="2215" b="1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Meiryo UI" panose="020B0604030504040204" pitchFamily="50" charset="-128"/>
              </a:rPr>
              <a:t>30</a:t>
            </a:r>
            <a:r>
              <a:rPr lang="ja-JP" altLang="en-US" sz="2215" b="1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Meiryo UI" panose="020B0604030504040204" pitchFamily="50" charset="-128"/>
              </a:rPr>
              <a:t>日</a:t>
            </a:r>
            <a:endParaRPr lang="en-US" altLang="ja-JP" sz="2215" b="1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Meiryo UI" panose="020B0604030504040204" pitchFamily="50" charset="-128"/>
            </a:endParaRPr>
          </a:p>
          <a:p>
            <a:pPr algn="r">
              <a:defRPr/>
            </a:pPr>
            <a:r>
              <a:rPr lang="ja-JP" altLang="en-US" sz="2215" b="1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Meiryo UI" panose="020B0604030504040204" pitchFamily="50" charset="-128"/>
              </a:rPr>
              <a:t>第</a:t>
            </a:r>
            <a:r>
              <a:rPr lang="en-US" altLang="ja-JP" sz="2215" b="1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Meiryo UI" panose="020B0604030504040204" pitchFamily="50" charset="-128"/>
              </a:rPr>
              <a:t>1</a:t>
            </a:r>
            <a:r>
              <a:rPr lang="ja-JP" altLang="en-US" sz="2215" b="1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Meiryo UI" panose="020B0604030504040204" pitchFamily="50" charset="-128"/>
              </a:rPr>
              <a:t>回大阪府外国人医療対策会議</a:t>
            </a:r>
            <a:endParaRPr lang="en-US" altLang="ja-JP" sz="2215" b="1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Meiryo UI" panose="020B0604030504040204" pitchFamily="50" charset="-128"/>
            </a:endParaRPr>
          </a:p>
          <a:p>
            <a:pPr algn="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Meiryo UI" panose="020B0604030504040204" pitchFamily="50" charset="-128"/>
              </a:rPr>
              <a:t>大阪府健康医療部保健医療室保健医療企画課作成</a:t>
            </a:r>
            <a:endParaRPr lang="en-US" altLang="ja-JP" sz="1600" b="1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Meiryo UI" panose="020B0604030504040204" pitchFamily="50" charset="-128"/>
            </a:endParaRPr>
          </a:p>
          <a:p>
            <a:pPr algn="r">
              <a:defRPr/>
            </a:pPr>
            <a:endParaRPr lang="en-US" altLang="ja-JP" sz="1600" b="1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0" y="3880361"/>
            <a:ext cx="9144000" cy="310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/>
          </a:p>
        </p:txBody>
      </p:sp>
      <p:pic>
        <p:nvPicPr>
          <p:cNvPr id="12" name="Picture 4" descr="D:\nakaharaj\Documents\My Pictures\tree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6480"/>
            <a:ext cx="4973469" cy="49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xtLst/>
        </p:spPr>
      </p:pic>
      <p:pic>
        <p:nvPicPr>
          <p:cNvPr id="14" name="Picture 3" descr="D:\nakaharaj\Documents\My Pictures\osaka.pn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342" y="2224176"/>
            <a:ext cx="4228146" cy="5726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xtLst/>
        </p:spPr>
      </p:pic>
      <p:sp>
        <p:nvSpPr>
          <p:cNvPr id="15" name="タイトル 1">
            <a:extLst>
              <a:ext uri="{FF2B5EF4-FFF2-40B4-BE49-F238E27FC236}">
                <a16:creationId xmlns:a16="http://schemas.microsoft.com/office/drawing/2014/main" id="{DB03504B-B785-4CD3-8C33-F42549D5B5E0}"/>
              </a:ext>
            </a:extLst>
          </p:cNvPr>
          <p:cNvSpPr txBox="1">
            <a:spLocks/>
          </p:cNvSpPr>
          <p:nvPr/>
        </p:nvSpPr>
        <p:spPr>
          <a:xfrm>
            <a:off x="0" y="2782462"/>
            <a:ext cx="9144000" cy="15826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5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「外国人</a:t>
            </a:r>
            <a:r>
              <a:rPr lang="ja-JP" altLang="en-US" sz="35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患者受入れ</a:t>
            </a:r>
            <a:r>
              <a:rPr lang="ja-JP" altLang="en-US" sz="35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拠点医療機関・</a:t>
            </a:r>
            <a:r>
              <a:rPr lang="ja-JP" altLang="en-US" sz="35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</a:t>
            </a:r>
            <a:r>
              <a:rPr lang="ja-JP" altLang="en-US" sz="35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拠点</a:t>
            </a:r>
            <a:endParaRPr lang="en-US" altLang="ja-JP" sz="3500" smtClean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50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</a:t>
            </a:r>
            <a:r>
              <a:rPr lang="ja-JP" altLang="en-US" sz="35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機関」選定状況、今後</a:t>
            </a:r>
            <a:r>
              <a:rPr lang="ja-JP" altLang="en-US" sz="35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の選定</a:t>
            </a:r>
            <a:r>
              <a:rPr lang="ja-JP" altLang="en-US" sz="35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方針及び周知</a:t>
            </a:r>
            <a:endParaRPr lang="ja-JP" altLang="en-US" sz="35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BEAB95A-CEC6-4A51-800B-768CFB4BE2B7}"/>
              </a:ext>
            </a:extLst>
          </p:cNvPr>
          <p:cNvSpPr/>
          <p:nvPr/>
        </p:nvSpPr>
        <p:spPr>
          <a:xfrm>
            <a:off x="8028384" y="260648"/>
            <a:ext cx="819284" cy="3476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1200" b="1" kern="10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200" b="1" kern="10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１－１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28C2FB1-B1B1-4CAD-8A5A-999AFE0BBC37}"/>
              </a:ext>
            </a:extLst>
          </p:cNvPr>
          <p:cNvSpPr txBox="1"/>
          <p:nvPr/>
        </p:nvSpPr>
        <p:spPr>
          <a:xfrm>
            <a:off x="2120771" y="3712039"/>
            <a:ext cx="4752528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3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3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二次医療圏毎の外国人患者の拠点として担う役割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自治体や周辺医療機関に対して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地域拠点医療機関であることを周知、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周辺医療機関等から、医療通訳等多言語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対応が必要な患者の紹介受入や相談等</a:t>
            </a:r>
          </a:p>
          <a:p>
            <a:endParaRPr lang="en-US" altLang="ja-JP" sz="13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3662"/>
            <a:ext cx="8856984" cy="576064"/>
          </a:xfrm>
        </p:spPr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外国人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患者を受入れる拠点的な医療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機関選定の趣旨</a:t>
            </a:r>
            <a:endParaRPr kumimoji="1" lang="ja-JP" altLang="en-US" sz="24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77D78C8B-7190-4F9F-BF24-FAD4DFE9F181}"/>
              </a:ext>
            </a:extLst>
          </p:cNvPr>
          <p:cNvSpPr txBox="1">
            <a:spLocks/>
          </p:cNvSpPr>
          <p:nvPr/>
        </p:nvSpPr>
        <p:spPr>
          <a:xfrm>
            <a:off x="123861" y="587450"/>
            <a:ext cx="8892000" cy="86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増加する外国人患者への対応に向けて、府内医療機関に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おける</a:t>
            </a:r>
            <a:endParaRPr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機能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・役割分担を整理し外国人患者受入れ体制を構築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80020" y="1626560"/>
            <a:ext cx="8496944" cy="393312"/>
          </a:xfrm>
          <a:prstGeom prst="rect">
            <a:avLst/>
          </a:prstGeom>
        </p:spPr>
        <p:txBody>
          <a:bodyPr wrap="square">
            <a:prstTxWarp prst="textPlain">
              <a:avLst/>
            </a:prstTxWarp>
            <a:spAutoFit/>
          </a:bodyPr>
          <a:lstStyle/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大阪府外国人患者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受入れ</a:t>
            </a:r>
            <a:r>
              <a:rPr lang="ja-JP" altLang="en-US" sz="2000" dirty="0" smtClean="0">
                <a:solidFill>
                  <a:schemeClr val="accent6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拠点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医療機関・</a:t>
            </a:r>
            <a:r>
              <a:rPr lang="ja-JP" altLang="en-US" sz="2000" dirty="0">
                <a:solidFill>
                  <a:schemeClr val="accent3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地域拠点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医療機関の選定</a:t>
            </a:r>
          </a:p>
        </p:txBody>
      </p:sp>
      <p:sp>
        <p:nvSpPr>
          <p:cNvPr id="3" name="二等辺三角形 2"/>
          <p:cNvSpPr/>
          <p:nvPr/>
        </p:nvSpPr>
        <p:spPr>
          <a:xfrm>
            <a:off x="251520" y="4292254"/>
            <a:ext cx="2520280" cy="21937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二等辺三角形 21"/>
          <p:cNvSpPr/>
          <p:nvPr/>
        </p:nvSpPr>
        <p:spPr>
          <a:xfrm>
            <a:off x="952686" y="4313994"/>
            <a:ext cx="1109015" cy="956047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二等辺三角形 22"/>
          <p:cNvSpPr/>
          <p:nvPr/>
        </p:nvSpPr>
        <p:spPr>
          <a:xfrm>
            <a:off x="1229940" y="4297166"/>
            <a:ext cx="554508" cy="478024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 flipH="1" flipV="1">
            <a:off x="650025" y="2835095"/>
            <a:ext cx="850569" cy="1722921"/>
          </a:xfrm>
          <a:prstGeom prst="line">
            <a:avLst/>
          </a:prstGeom>
          <a:ln w="38100">
            <a:solidFill>
              <a:schemeClr val="accent6"/>
            </a:solidFill>
            <a:headEnd type="oval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511499" y="2484392"/>
            <a:ext cx="36567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大阪府外国人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患者受入れ拠点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医療機関</a:t>
            </a:r>
          </a:p>
        </p:txBody>
      </p:sp>
      <p:cxnSp>
        <p:nvCxnSpPr>
          <p:cNvPr id="30" name="直線コネクタ 29"/>
          <p:cNvCxnSpPr>
            <a:cxnSpLocks/>
          </p:cNvCxnSpPr>
          <p:nvPr/>
        </p:nvCxnSpPr>
        <p:spPr>
          <a:xfrm flipV="1">
            <a:off x="1500591" y="4073788"/>
            <a:ext cx="661015" cy="1017488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2161606" y="4073788"/>
            <a:ext cx="3710742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2102945" y="3712039"/>
            <a:ext cx="40671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大阪府外国人患者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受入れ地域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拠点医療機関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2797297" y="6186965"/>
            <a:ext cx="30572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医療機関（救急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告示医療機関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等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cxnSp>
        <p:nvCxnSpPr>
          <p:cNvPr id="35" name="直線コネクタ 34"/>
          <p:cNvCxnSpPr>
            <a:cxnSpLocks/>
          </p:cNvCxnSpPr>
          <p:nvPr/>
        </p:nvCxnSpPr>
        <p:spPr>
          <a:xfrm>
            <a:off x="1507193" y="5805264"/>
            <a:ext cx="1408623" cy="680690"/>
          </a:xfrm>
          <a:prstGeom prst="line">
            <a:avLst/>
          </a:prstGeom>
          <a:ln w="38100">
            <a:solidFill>
              <a:schemeClr val="accent1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V="1">
            <a:off x="2900748" y="6485954"/>
            <a:ext cx="3246286" cy="538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5590363" y="2308250"/>
            <a:ext cx="3403357" cy="135421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・府の選定要件：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重症例を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受入れ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可能な二次以上の救急医療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機関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ありかつ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JMIP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認証医療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機関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大阪府「傷病者の搬送及び受入れの実施基準」</a:t>
            </a:r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における</a:t>
            </a:r>
            <a:endParaRPr lang="en-US" altLang="ja-JP" sz="1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三次</a:t>
            </a:r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告示医療機関、及び二次告示医療機関のうち</a:t>
            </a:r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重症</a:t>
            </a:r>
            <a:endParaRPr lang="en-US" altLang="ja-JP" sz="1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初期</a:t>
            </a:r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対応医療機関・重症小児対応医療機関・特定</a:t>
            </a:r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機能</a:t>
            </a:r>
            <a:endParaRPr lang="en-US" altLang="ja-JP" sz="1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対応</a:t>
            </a:r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医療機関</a:t>
            </a:r>
            <a:endParaRPr lang="en-US" altLang="ja-JP" sz="1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09344" y="4410240"/>
            <a:ext cx="3384376" cy="1815882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府の選定要件：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①多言語対応が可能であること　　</a:t>
            </a: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②以下のいずれかを満たすこと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・平成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29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年度の外国人患者受入れ実績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１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人以上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・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JMIP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認証を受けた医療機関</a:t>
            </a: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・厚生労働省「医療機関における外国人　　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患者受入れ環境整備事業」実施</a:t>
            </a: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637329" y="2825131"/>
            <a:ext cx="3268368" cy="19928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角丸四角形 81"/>
          <p:cNvSpPr/>
          <p:nvPr/>
        </p:nvSpPr>
        <p:spPr>
          <a:xfrm>
            <a:off x="-24474" y="6430161"/>
            <a:ext cx="9066054" cy="5485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選定要件については、厚生労働省通知における要件に府独自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に要件を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追加。今後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も大阪府外国人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医療対策会議を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通じ検討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、更新予定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2E58C79-0C75-4B5D-9C4D-6A78F5E099DC}"/>
              </a:ext>
            </a:extLst>
          </p:cNvPr>
          <p:cNvSpPr txBox="1"/>
          <p:nvPr/>
        </p:nvSpPr>
        <p:spPr>
          <a:xfrm>
            <a:off x="825450" y="2611690"/>
            <a:ext cx="4752528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大阪府全体での外国人患者受入れの拠点として担う役割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・重症な外国人患者の受入</a:t>
            </a: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・外国人患者受入れの実績、ノウハウ、環境整備に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ついて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府内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医療機関を牽引</a:t>
            </a:r>
          </a:p>
          <a:p>
            <a:endParaRPr lang="en-US" altLang="ja-JP" sz="13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10815" y="1978164"/>
            <a:ext cx="8537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大阪府ウェブサイト等を通じて府内医療機関に公募、申請を受け選定</a:t>
            </a:r>
            <a:endParaRPr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07980" y="6286755"/>
            <a:ext cx="2133600" cy="365125"/>
          </a:xfrm>
        </p:spPr>
        <p:txBody>
          <a:bodyPr/>
          <a:lstStyle/>
          <a:p>
            <a:fld id="{A9848611-8FAA-4BFC-BAAD-33CAF1A3E273}" type="slidenum">
              <a:rPr lang="ja-JP" altLang="en-US" smtClean="0">
                <a:solidFill>
                  <a:schemeClr val="tx1"/>
                </a:solidFill>
              </a:rPr>
              <a:pPr/>
              <a:t>1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32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FB86C5-76CB-41F9-BF51-74191C2A378A}"/>
              </a:ext>
            </a:extLst>
          </p:cNvPr>
          <p:cNvSpPr/>
          <p:nvPr/>
        </p:nvSpPr>
        <p:spPr>
          <a:xfrm>
            <a:off x="0" y="707741"/>
            <a:ext cx="8534400" cy="4452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 アンケート調査　病院調査結果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（調査票</a:t>
            </a:r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 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B87A27EF-FB00-4340-942F-6CEF8BB25189}"/>
              </a:ext>
            </a:extLst>
          </p:cNvPr>
          <p:cNvSpPr txBox="1">
            <a:spLocks/>
          </p:cNvSpPr>
          <p:nvPr/>
        </p:nvSpPr>
        <p:spPr>
          <a:xfrm>
            <a:off x="176212" y="461219"/>
            <a:ext cx="8856984" cy="9190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府内を北部（豊能・三島・北河内）・南部（南河内・堺市・泉州）・中央部（大阪市・中河内）と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区分し、北部２カ所、南部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カ所の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カ所選定、中央部を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カ所選定予定。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AA917CFD-F350-4203-9E67-B449128A76BE}"/>
              </a:ext>
            </a:extLst>
          </p:cNvPr>
          <p:cNvSpPr txBox="1">
            <a:spLocks/>
          </p:cNvSpPr>
          <p:nvPr/>
        </p:nvSpPr>
        <p:spPr>
          <a:xfrm>
            <a:off x="0" y="-11959"/>
            <a:ext cx="937400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大阪府外国人患者受入れ拠点医療機関の選定状況</a:t>
            </a:r>
          </a:p>
        </p:txBody>
      </p:sp>
      <p:pic>
        <p:nvPicPr>
          <p:cNvPr id="31" name="図 30" title="図表2-1-4　二次医療圏の設定">
            <a:extLst>
              <a:ext uri="{FF2B5EF4-FFF2-40B4-BE49-F238E27FC236}">
                <a16:creationId xmlns:a16="http://schemas.microsoft.com/office/drawing/2014/main" id="{2E49346F-FFDA-48C2-ABCC-60FAA0C86A6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040" y="1389445"/>
            <a:ext cx="4341254" cy="5159494"/>
          </a:xfrm>
          <a:prstGeom prst="rect">
            <a:avLst/>
          </a:prstGeom>
        </p:spPr>
      </p:pic>
      <p:sp>
        <p:nvSpPr>
          <p:cNvPr id="32" name="楕円 31">
            <a:extLst>
              <a:ext uri="{FF2B5EF4-FFF2-40B4-BE49-F238E27FC236}">
                <a16:creationId xmlns:a16="http://schemas.microsoft.com/office/drawing/2014/main" id="{5D66D6BB-6465-4F06-A757-82B51A570119}"/>
              </a:ext>
            </a:extLst>
          </p:cNvPr>
          <p:cNvSpPr/>
          <p:nvPr/>
        </p:nvSpPr>
        <p:spPr>
          <a:xfrm flipV="1">
            <a:off x="6573574" y="3837534"/>
            <a:ext cx="147271" cy="168206"/>
          </a:xfrm>
          <a:prstGeom prst="ellipse">
            <a:avLst/>
          </a:prstGeom>
          <a:pattFill prst="pct25">
            <a:fgClr>
              <a:schemeClr val="accent6"/>
            </a:fgClr>
            <a:bgClr>
              <a:schemeClr val="bg1"/>
            </a:bgClr>
          </a:patt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DC0E1883-5730-4250-88E1-70F4A7524924}"/>
              </a:ext>
            </a:extLst>
          </p:cNvPr>
          <p:cNvSpPr/>
          <p:nvPr/>
        </p:nvSpPr>
        <p:spPr>
          <a:xfrm flipV="1">
            <a:off x="6407881" y="3981578"/>
            <a:ext cx="165693" cy="151861"/>
          </a:xfrm>
          <a:prstGeom prst="ellipse">
            <a:avLst/>
          </a:prstGeom>
          <a:pattFill prst="pct25">
            <a:fgClr>
              <a:schemeClr val="accent6"/>
            </a:fgClr>
            <a:bgClr>
              <a:schemeClr val="bg1"/>
            </a:bgClr>
          </a:patt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43929F89-DD4B-45D8-ADA2-7E8DA1AB5862}"/>
              </a:ext>
            </a:extLst>
          </p:cNvPr>
          <p:cNvSpPr/>
          <p:nvPr/>
        </p:nvSpPr>
        <p:spPr>
          <a:xfrm flipV="1">
            <a:off x="6876257" y="5907955"/>
            <a:ext cx="219932" cy="24803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38B574A-7A85-4F07-9A72-47589646B276}"/>
              </a:ext>
            </a:extLst>
          </p:cNvPr>
          <p:cNvSpPr txBox="1"/>
          <p:nvPr/>
        </p:nvSpPr>
        <p:spPr>
          <a:xfrm>
            <a:off x="7046874" y="5907956"/>
            <a:ext cx="1735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拠点医療機関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大阪市内で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追加選定予定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FAD46F3-1262-4C4B-B3F1-84533FFCCCDF}"/>
              </a:ext>
            </a:extLst>
          </p:cNvPr>
          <p:cNvCxnSpPr>
            <a:cxnSpLocks/>
            <a:endCxn id="42" idx="2"/>
          </p:cNvCxnSpPr>
          <p:nvPr/>
        </p:nvCxnSpPr>
        <p:spPr>
          <a:xfrm flipV="1">
            <a:off x="6591368" y="1733394"/>
            <a:ext cx="896462" cy="1393572"/>
          </a:xfrm>
          <a:prstGeom prst="line">
            <a:avLst/>
          </a:prstGeom>
          <a:ln w="38100">
            <a:solidFill>
              <a:schemeClr val="accent6"/>
            </a:solidFill>
            <a:headEnd type="oval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F112157-7BDB-4480-8081-522488ED8707}"/>
              </a:ext>
            </a:extLst>
          </p:cNvPr>
          <p:cNvCxnSpPr>
            <a:cxnSpLocks/>
            <a:endCxn id="45" idx="0"/>
          </p:cNvCxnSpPr>
          <p:nvPr/>
        </p:nvCxnSpPr>
        <p:spPr>
          <a:xfrm>
            <a:off x="5568881" y="5688367"/>
            <a:ext cx="33650" cy="839356"/>
          </a:xfrm>
          <a:prstGeom prst="line">
            <a:avLst/>
          </a:prstGeom>
          <a:ln w="38100">
            <a:solidFill>
              <a:schemeClr val="accent6"/>
            </a:solidFill>
            <a:headEnd type="oval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54FA6B1-7744-4723-B11A-7824B0621213}"/>
              </a:ext>
            </a:extLst>
          </p:cNvPr>
          <p:cNvCxnSpPr>
            <a:cxnSpLocks/>
            <a:endCxn id="43" idx="3"/>
          </p:cNvCxnSpPr>
          <p:nvPr/>
        </p:nvCxnSpPr>
        <p:spPr>
          <a:xfrm flipH="1">
            <a:off x="4626679" y="5296523"/>
            <a:ext cx="1326712" cy="474274"/>
          </a:xfrm>
          <a:prstGeom prst="line">
            <a:avLst/>
          </a:prstGeom>
          <a:ln w="38100">
            <a:solidFill>
              <a:schemeClr val="accent6"/>
            </a:solidFill>
            <a:headEnd type="oval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161A63F-4C2E-4478-B234-AD9D3D1D234F}"/>
              </a:ext>
            </a:extLst>
          </p:cNvPr>
          <p:cNvSpPr txBox="1"/>
          <p:nvPr/>
        </p:nvSpPr>
        <p:spPr>
          <a:xfrm>
            <a:off x="6444207" y="1456395"/>
            <a:ext cx="2087245" cy="276999"/>
          </a:xfrm>
          <a:prstGeom prst="rect">
            <a:avLst/>
          </a:prstGeom>
          <a:solidFill>
            <a:schemeClr val="bg1"/>
          </a:solidFill>
          <a:ln w="3492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大阪大学医学部附属病院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399B9EE-1550-4403-BEBF-B1A1F77AA2FF}"/>
              </a:ext>
            </a:extLst>
          </p:cNvPr>
          <p:cNvSpPr txBox="1"/>
          <p:nvPr/>
        </p:nvSpPr>
        <p:spPr>
          <a:xfrm>
            <a:off x="2673965" y="5632297"/>
            <a:ext cx="1952714" cy="276999"/>
          </a:xfrm>
          <a:prstGeom prst="rect">
            <a:avLst/>
          </a:prstGeom>
          <a:solidFill>
            <a:schemeClr val="bg1"/>
          </a:solidFill>
          <a:ln w="3492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岸和田徳洲会病院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6D80AEA-4358-49F7-B7AB-9591F5E4DD1F}"/>
              </a:ext>
            </a:extLst>
          </p:cNvPr>
          <p:cNvSpPr txBox="1"/>
          <p:nvPr/>
        </p:nvSpPr>
        <p:spPr>
          <a:xfrm>
            <a:off x="4536208" y="6527723"/>
            <a:ext cx="2132646" cy="276999"/>
          </a:xfrm>
          <a:prstGeom prst="rect">
            <a:avLst/>
          </a:prstGeom>
          <a:solidFill>
            <a:schemeClr val="bg1"/>
          </a:solidFill>
          <a:ln w="3492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りんくう総合医療センター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2922AECD-AD08-4C72-98FA-FC1BBAE5CCB0}"/>
              </a:ext>
            </a:extLst>
          </p:cNvPr>
          <p:cNvSpPr/>
          <p:nvPr/>
        </p:nvSpPr>
        <p:spPr>
          <a:xfrm flipV="1">
            <a:off x="6872725" y="6405561"/>
            <a:ext cx="223463" cy="238384"/>
          </a:xfrm>
          <a:prstGeom prst="ellipse">
            <a:avLst/>
          </a:prstGeom>
          <a:pattFill prst="pct25">
            <a:fgClr>
              <a:schemeClr val="accent6"/>
            </a:fgClr>
            <a:bgClr>
              <a:schemeClr val="bg1"/>
            </a:bgClr>
          </a:patt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CCB41782-26E0-4003-A415-506953E59870}"/>
              </a:ext>
            </a:extLst>
          </p:cNvPr>
          <p:cNvCxnSpPr>
            <a:cxnSpLocks/>
          </p:cNvCxnSpPr>
          <p:nvPr/>
        </p:nvCxnSpPr>
        <p:spPr>
          <a:xfrm flipH="1" flipV="1">
            <a:off x="5345137" y="2897326"/>
            <a:ext cx="1269755" cy="389368"/>
          </a:xfrm>
          <a:prstGeom prst="line">
            <a:avLst/>
          </a:prstGeom>
          <a:ln w="38100">
            <a:solidFill>
              <a:schemeClr val="accent6"/>
            </a:solidFill>
            <a:headEnd type="oval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9383E69-D8FE-48BA-959C-AC317448CFA0}"/>
              </a:ext>
            </a:extLst>
          </p:cNvPr>
          <p:cNvSpPr txBox="1"/>
          <p:nvPr/>
        </p:nvSpPr>
        <p:spPr>
          <a:xfrm>
            <a:off x="4380040" y="2603772"/>
            <a:ext cx="1748542" cy="276722"/>
          </a:xfrm>
          <a:prstGeom prst="rect">
            <a:avLst/>
          </a:prstGeom>
          <a:solidFill>
            <a:schemeClr val="bg1"/>
          </a:solidFill>
          <a:ln w="3492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吹田徳洲会病院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4BA4173-D87B-4B06-A90D-F591BFCAEB77}"/>
              </a:ext>
            </a:extLst>
          </p:cNvPr>
          <p:cNvSpPr txBox="1"/>
          <p:nvPr/>
        </p:nvSpPr>
        <p:spPr>
          <a:xfrm>
            <a:off x="3040904" y="4504649"/>
            <a:ext cx="1592674" cy="276999"/>
          </a:xfrm>
          <a:prstGeom prst="rect">
            <a:avLst/>
          </a:prstGeom>
          <a:pattFill prst="pct10">
            <a:fgClr>
              <a:schemeClr val="accent6"/>
            </a:fgClr>
            <a:bgClr>
              <a:schemeClr val="bg1"/>
            </a:bgClr>
          </a:pattFill>
          <a:ln w="34925">
            <a:solidFill>
              <a:schemeClr val="accent6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大阪赤十字病院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8D536C2B-511C-471E-81D2-DB6BC18AE6EA}"/>
              </a:ext>
            </a:extLst>
          </p:cNvPr>
          <p:cNvSpPr txBox="1"/>
          <p:nvPr/>
        </p:nvSpPr>
        <p:spPr>
          <a:xfrm>
            <a:off x="2251259" y="5167546"/>
            <a:ext cx="2351313" cy="276999"/>
          </a:xfrm>
          <a:prstGeom prst="rect">
            <a:avLst/>
          </a:prstGeom>
          <a:pattFill prst="pct10">
            <a:fgClr>
              <a:schemeClr val="accent6"/>
            </a:fgClr>
            <a:bgClr>
              <a:schemeClr val="bg1"/>
            </a:bgClr>
          </a:pattFill>
          <a:ln w="34925">
            <a:solidFill>
              <a:schemeClr val="accent6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大阪市立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大学医学部附属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BCEDA7CC-0A18-49CF-B9F7-53DB5E606729}"/>
              </a:ext>
            </a:extLst>
          </p:cNvPr>
          <p:cNvCxnSpPr>
            <a:cxnSpLocks/>
          </p:cNvCxnSpPr>
          <p:nvPr/>
        </p:nvCxnSpPr>
        <p:spPr>
          <a:xfrm flipH="1">
            <a:off x="4602573" y="3933594"/>
            <a:ext cx="1924853" cy="562579"/>
          </a:xfrm>
          <a:prstGeom prst="line">
            <a:avLst/>
          </a:prstGeom>
          <a:ln w="4445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614304AB-2025-4ACA-80E1-5EA9DFAF820B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4531400" y="4111199"/>
            <a:ext cx="1900746" cy="1083007"/>
          </a:xfrm>
          <a:prstGeom prst="line">
            <a:avLst/>
          </a:prstGeom>
          <a:ln w="4445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944539E8-DE67-410C-862C-404F3EDEA510}"/>
              </a:ext>
            </a:extLst>
          </p:cNvPr>
          <p:cNvSpPr txBox="1"/>
          <p:nvPr/>
        </p:nvSpPr>
        <p:spPr>
          <a:xfrm>
            <a:off x="123860" y="1643284"/>
            <a:ext cx="43412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・大阪府「傷病者の搬送及び受入れの実施基準」における三次告示医療機関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、二次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告示医療機関のうち重症初期対応医療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機関、重症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小児対応医療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機関、特定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機能対応医療機関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であって、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かつＪＭＩＰ認証医療機関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から選定</a:t>
            </a:r>
            <a:endParaRPr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BEBB179-50F7-4DF6-9379-A88A11951667}"/>
              </a:ext>
            </a:extLst>
          </p:cNvPr>
          <p:cNvSpPr txBox="1"/>
          <p:nvPr/>
        </p:nvSpPr>
        <p:spPr>
          <a:xfrm>
            <a:off x="81323" y="3302134"/>
            <a:ext cx="4341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・最も外国人患者の多い大阪市内を含む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中央部</a:t>
            </a:r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では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、現状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JMIP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認証病院がないため、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大阪市</a:t>
            </a:r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内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カ所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JMIP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認証取得を支援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、令和</a:t>
            </a:r>
            <a:r>
              <a: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年を</a:t>
            </a:r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目途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に追加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選定予定</a:t>
            </a:r>
          </a:p>
        </p:txBody>
      </p:sp>
      <p:sp>
        <p:nvSpPr>
          <p:cNvPr id="72" name="矢印: 下 71">
            <a:extLst>
              <a:ext uri="{FF2B5EF4-FFF2-40B4-BE49-F238E27FC236}">
                <a16:creationId xmlns:a16="http://schemas.microsoft.com/office/drawing/2014/main" id="{EA46CC1C-5F91-4745-819C-11AEBDAF3A5D}"/>
              </a:ext>
            </a:extLst>
          </p:cNvPr>
          <p:cNvSpPr/>
          <p:nvPr/>
        </p:nvSpPr>
        <p:spPr>
          <a:xfrm>
            <a:off x="1342329" y="4820114"/>
            <a:ext cx="484632" cy="7767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106D8CDB-0441-44AC-A0C0-2EC801A2E22B}"/>
              </a:ext>
            </a:extLst>
          </p:cNvPr>
          <p:cNvSpPr txBox="1"/>
          <p:nvPr/>
        </p:nvSpPr>
        <p:spPr>
          <a:xfrm>
            <a:off x="88420" y="6047313"/>
            <a:ext cx="429162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・令和元年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31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日時点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カ所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をめどに府内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６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カ所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以上選定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838366" y="6356535"/>
            <a:ext cx="2133600" cy="365125"/>
          </a:xfrm>
        </p:spPr>
        <p:txBody>
          <a:bodyPr/>
          <a:lstStyle/>
          <a:p>
            <a:fld id="{A9848611-8FAA-4BFC-BAAD-33CAF1A3E273}" type="slidenum">
              <a:rPr kumimoji="1" lang="ja-JP" altLang="en-US" sz="1800" smtClean="0">
                <a:solidFill>
                  <a:schemeClr val="tx1"/>
                </a:solidFill>
              </a:rPr>
              <a:t>2</a:t>
            </a:fld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405954" y="1391870"/>
            <a:ext cx="273804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b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100" b="1" dirty="0" smtClean="0">
                <a:solidFill>
                  <a:srgbClr val="FF0000"/>
                </a:solidFill>
              </a:rPr>
              <a:t>拠点医療機関申請に向け現在調整中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22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title="図表2-1-4　二次医療圏の設定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410" y="1212260"/>
            <a:ext cx="5244897" cy="5645740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FB86C5-76CB-41F9-BF51-74191C2A378A}"/>
              </a:ext>
            </a:extLst>
          </p:cNvPr>
          <p:cNvSpPr/>
          <p:nvPr/>
        </p:nvSpPr>
        <p:spPr>
          <a:xfrm>
            <a:off x="0" y="707741"/>
            <a:ext cx="8534400" cy="4452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 アンケート調査　病院調査結果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（調査票</a:t>
            </a:r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 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B87A27EF-FB00-4340-942F-6CEF8BB25189}"/>
              </a:ext>
            </a:extLst>
          </p:cNvPr>
          <p:cNvSpPr txBox="1">
            <a:spLocks/>
          </p:cNvSpPr>
          <p:nvPr/>
        </p:nvSpPr>
        <p:spPr>
          <a:xfrm>
            <a:off x="143508" y="404625"/>
            <a:ext cx="8856984" cy="8897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・外国人患者の地域毎の動勢、拠点的機能を担うための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受入れ実績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、環境整備状況を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考慮した上で、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大阪市内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カ所をはじめ府全体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</a:t>
            </a:r>
            <a:r>
              <a:rPr lang="en-US" altLang="ja-JP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22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カ所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選定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AA917CFD-F350-4203-9E67-B449128A76BE}"/>
              </a:ext>
            </a:extLst>
          </p:cNvPr>
          <p:cNvSpPr txBox="1">
            <a:spLocks/>
          </p:cNvSpPr>
          <p:nvPr/>
        </p:nvSpPr>
        <p:spPr>
          <a:xfrm>
            <a:off x="0" y="-73371"/>
            <a:ext cx="937400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大阪府外国人患者受入れ地域拠点医療機関の選定状況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29933" y="1345222"/>
            <a:ext cx="2700582" cy="72864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豊能医療圏：</a:t>
            </a:r>
            <a:r>
              <a:rPr lang="en-US" altLang="ja-JP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カ所</a:t>
            </a: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（府拠点</a:t>
            </a:r>
            <a:r>
              <a:rPr lang="en-US" altLang="ja-JP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カ所有）</a:t>
            </a:r>
            <a:endParaRPr lang="en-US" altLang="zh-CN" sz="1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zh-CN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大阪大学歯学部附属</a:t>
            </a:r>
            <a:r>
              <a:rPr lang="zh-CN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</a:t>
            </a:r>
            <a:endParaRPr lang="en-US" altLang="zh-CN" sz="14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zh-CN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済生会吹田病院</a:t>
            </a:r>
          </a:p>
          <a:p>
            <a:endParaRPr lang="zh-CN" altLang="en-US" sz="1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zh-CN" altLang="en-US" sz="1200" b="1" u="sng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107937" y="1435151"/>
            <a:ext cx="2827822" cy="261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※2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次医療圏毎に五十音順で掲載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22" name="直線矢印コネクタ 21"/>
          <p:cNvCxnSpPr>
            <a:cxnSpLocks/>
          </p:cNvCxnSpPr>
          <p:nvPr/>
        </p:nvCxnSpPr>
        <p:spPr>
          <a:xfrm>
            <a:off x="2848332" y="1755978"/>
            <a:ext cx="821174" cy="402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cxnSpLocks/>
            <a:stCxn id="33" idx="3"/>
          </p:cNvCxnSpPr>
          <p:nvPr/>
        </p:nvCxnSpPr>
        <p:spPr>
          <a:xfrm>
            <a:off x="2745679" y="3710970"/>
            <a:ext cx="473947" cy="104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cxnSpLocks/>
          </p:cNvCxnSpPr>
          <p:nvPr/>
        </p:nvCxnSpPr>
        <p:spPr>
          <a:xfrm flipV="1">
            <a:off x="2580546" y="4509120"/>
            <a:ext cx="983342" cy="1288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cxnSpLocks/>
            <a:stCxn id="75" idx="1"/>
          </p:cNvCxnSpPr>
          <p:nvPr/>
        </p:nvCxnSpPr>
        <p:spPr>
          <a:xfrm flipH="1">
            <a:off x="6713278" y="3862629"/>
            <a:ext cx="366706" cy="367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cxnSpLocks/>
            <a:stCxn id="59" idx="2"/>
          </p:cNvCxnSpPr>
          <p:nvPr/>
        </p:nvCxnSpPr>
        <p:spPr>
          <a:xfrm flipH="1">
            <a:off x="6876259" y="3051844"/>
            <a:ext cx="859342" cy="222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cxnSpLocks/>
          </p:cNvCxnSpPr>
          <p:nvPr/>
        </p:nvCxnSpPr>
        <p:spPr>
          <a:xfrm flipH="1">
            <a:off x="6821344" y="1724461"/>
            <a:ext cx="388071" cy="95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cxnSpLocks/>
          </p:cNvCxnSpPr>
          <p:nvPr/>
        </p:nvCxnSpPr>
        <p:spPr>
          <a:xfrm flipH="1" flipV="1">
            <a:off x="3258919" y="5387937"/>
            <a:ext cx="1847515" cy="1096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cxnSpLocks/>
          </p:cNvCxnSpPr>
          <p:nvPr/>
        </p:nvCxnSpPr>
        <p:spPr>
          <a:xfrm flipH="1">
            <a:off x="6660233" y="5373216"/>
            <a:ext cx="216023" cy="240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9CB141C-3C84-4534-BA53-66CE9755FE81}"/>
              </a:ext>
            </a:extLst>
          </p:cNvPr>
          <p:cNvSpPr/>
          <p:nvPr/>
        </p:nvSpPr>
        <p:spPr>
          <a:xfrm>
            <a:off x="41317" y="2158644"/>
            <a:ext cx="2704362" cy="310465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大阪市医療圏：</a:t>
            </a:r>
            <a:r>
              <a:rPr lang="en-US" altLang="ja-JP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</a:t>
            </a:r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カ所</a:t>
            </a:r>
            <a:endParaRPr lang="en-US" altLang="ja-JP" sz="1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（府拠点</a:t>
            </a:r>
            <a:r>
              <a:rPr lang="en-US" altLang="ja-JP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カ所追加選定予定）</a:t>
            </a:r>
            <a:endParaRPr lang="en-US" altLang="zh-CN" sz="11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愛染橋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</a:t>
            </a:r>
            <a:endParaRPr lang="en-US" altLang="ja-JP" sz="14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大阪急性期・総合医療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センター</a:t>
            </a:r>
            <a:endParaRPr lang="ja-JP" altLang="en-US" sz="1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・大阪歯科大学附属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</a:t>
            </a:r>
            <a:endParaRPr lang="en-US" altLang="ja-JP" sz="14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大阪赤十字病院</a:t>
            </a: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大野記念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</a:t>
            </a:r>
            <a:endParaRPr lang="en-US" altLang="ja-JP" sz="14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・北野病院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・住友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</a:t>
            </a: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千船病院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・富永病院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・なにわ生野病院</a:t>
            </a: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日本生命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</a:t>
            </a:r>
            <a:endParaRPr lang="en-US" altLang="ja-JP" sz="1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大阪赤十字病院はＪＭＩＰ取得後</a:t>
            </a: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</a:t>
            </a:r>
            <a:endParaRPr lang="en-US" altLang="ja-JP" sz="11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府</a:t>
            </a: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拠点に選定予定</a:t>
            </a:r>
          </a:p>
          <a:p>
            <a:endParaRPr lang="zh-CN" altLang="en-US" sz="10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zh-CN" altLang="en-US" sz="1200" b="1" u="sng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68D2135-F240-4B44-8016-F040AD714D87}"/>
              </a:ext>
            </a:extLst>
          </p:cNvPr>
          <p:cNvSpPr/>
          <p:nvPr/>
        </p:nvSpPr>
        <p:spPr>
          <a:xfrm>
            <a:off x="7227232" y="1345222"/>
            <a:ext cx="1871769" cy="72973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三島医療圏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：２カ所</a:t>
            </a:r>
            <a:endParaRPr lang="en-US" altLang="ja-JP" sz="14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・高槻病院</a:t>
            </a:r>
            <a:endParaRPr lang="en-US" altLang="zh-CN" sz="1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zh-CN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田中</a:t>
            </a:r>
            <a:r>
              <a:rPr lang="zh-CN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</a:t>
            </a:r>
          </a:p>
          <a:p>
            <a:endParaRPr lang="zh-CN" altLang="en-US" sz="1200" b="1" u="sng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DEFAB212-30A7-4EBD-B81C-66613CBCFCB1}"/>
              </a:ext>
            </a:extLst>
          </p:cNvPr>
          <p:cNvSpPr/>
          <p:nvPr/>
        </p:nvSpPr>
        <p:spPr>
          <a:xfrm>
            <a:off x="6372200" y="2158644"/>
            <a:ext cx="2726801" cy="893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北河内医療圏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カ所</a:t>
            </a:r>
            <a:endParaRPr lang="en-US" altLang="ja-JP" sz="14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関西医科大学総合医療センター</a:t>
            </a:r>
            <a:endParaRPr lang="en-US" altLang="zh-CN" sz="1400" b="1" u="sng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・関西医科大学附属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</a:t>
            </a:r>
            <a:endParaRPr lang="en-US" altLang="ja-JP" sz="14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野崎徳洲会病院</a:t>
            </a:r>
            <a:endParaRPr lang="zh-CN" altLang="en-US" sz="1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47671B38-40D8-449E-B570-57B920A362E1}"/>
              </a:ext>
            </a:extLst>
          </p:cNvPr>
          <p:cNvSpPr/>
          <p:nvPr/>
        </p:nvSpPr>
        <p:spPr>
          <a:xfrm>
            <a:off x="260148" y="5797299"/>
            <a:ext cx="2672902" cy="54311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堺市医療圏：１カ所</a:t>
            </a:r>
            <a:endParaRPr lang="en-US" altLang="zh-CN" sz="1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・堺市立総合医療センター</a:t>
            </a:r>
            <a:endParaRPr lang="zh-CN" altLang="en-US" sz="1200" b="1" u="sng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90CF125C-3F05-42E8-B07E-0A4777B415EE}"/>
              </a:ext>
            </a:extLst>
          </p:cNvPr>
          <p:cNvSpPr/>
          <p:nvPr/>
        </p:nvSpPr>
        <p:spPr>
          <a:xfrm>
            <a:off x="7079984" y="3598001"/>
            <a:ext cx="2019017" cy="529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中河内医療圏：１カ所</a:t>
            </a:r>
            <a:endParaRPr lang="en-US" altLang="ja-JP" sz="1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・八尾徳洲会総合病院</a:t>
            </a:r>
            <a:endParaRPr lang="en-US" altLang="zh-CN" sz="1400" b="1" u="sng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1869D82B-9B4F-4D72-B140-A0C2052DB40F}"/>
              </a:ext>
            </a:extLst>
          </p:cNvPr>
          <p:cNvSpPr/>
          <p:nvPr/>
        </p:nvSpPr>
        <p:spPr>
          <a:xfrm>
            <a:off x="6877657" y="4817943"/>
            <a:ext cx="2239822" cy="529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南河内医療圏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カ所</a:t>
            </a:r>
            <a:endParaRPr lang="en-US" altLang="ja-JP" sz="14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・大阪南医療センター</a:t>
            </a:r>
            <a:endParaRPr lang="en-US" altLang="zh-CN" sz="1400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62C53D52-3050-4EFC-B293-9841687B5AC8}"/>
              </a:ext>
            </a:extLst>
          </p:cNvPr>
          <p:cNvSpPr/>
          <p:nvPr/>
        </p:nvSpPr>
        <p:spPr>
          <a:xfrm>
            <a:off x="5148064" y="6219722"/>
            <a:ext cx="2672901" cy="529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泉州医療圏：１カ所</a:t>
            </a: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（府拠点</a:t>
            </a:r>
            <a:r>
              <a:rPr lang="en-US" altLang="ja-JP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カ所有）</a:t>
            </a:r>
            <a:endParaRPr lang="en-US" altLang="ja-JP" sz="11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・府中病院</a:t>
            </a:r>
            <a:endParaRPr lang="en-US" altLang="zh-CN" sz="1400" b="1" u="sng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859179" y="6364824"/>
            <a:ext cx="2133600" cy="365125"/>
          </a:xfrm>
        </p:spPr>
        <p:txBody>
          <a:bodyPr/>
          <a:lstStyle/>
          <a:p>
            <a:fld id="{A9848611-8FAA-4BFC-BAAD-33CAF1A3E273}" type="slidenum">
              <a:rPr kumimoji="1" lang="ja-JP" altLang="en-US" sz="1800" smtClean="0">
                <a:solidFill>
                  <a:schemeClr val="tx1"/>
                </a:solidFill>
              </a:rPr>
              <a:t>3</a:t>
            </a:fld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2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A621D41-56D6-45CD-93BD-25E78CC645A8}"/>
              </a:ext>
            </a:extLst>
          </p:cNvPr>
          <p:cNvSpPr txBox="1"/>
          <p:nvPr/>
        </p:nvSpPr>
        <p:spPr>
          <a:xfrm>
            <a:off x="1037465" y="3893863"/>
            <a:ext cx="6166849" cy="8309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・外国語対応可能な医療機関の情報提供については、「大阪府医療機関情報システム」が対応しているが、多言語対応の形態や、言語毎の対応可能時間で検索ができない等課題</a:t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77D78C8B-7190-4F9F-BF24-FAD4DFE9F181}"/>
              </a:ext>
            </a:extLst>
          </p:cNvPr>
          <p:cNvSpPr txBox="1">
            <a:spLocks/>
          </p:cNvSpPr>
          <p:nvPr/>
        </p:nvSpPr>
        <p:spPr>
          <a:xfrm>
            <a:off x="126000" y="635029"/>
            <a:ext cx="8892000" cy="86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今後の追加選定及び外国人受入れ可能な医療機関の把握、整理について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B82C3A06-1690-4F3B-A5BA-33723745F0D3}"/>
              </a:ext>
            </a:extLst>
          </p:cNvPr>
          <p:cNvSpPr txBox="1"/>
          <p:nvPr/>
        </p:nvSpPr>
        <p:spPr>
          <a:xfrm>
            <a:off x="126000" y="2477978"/>
            <a:ext cx="8699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〇外国人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受入れ可能な医療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機関の整理～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大阪府医療機関情報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システムの改修</a:t>
            </a:r>
            <a:endParaRPr kumimoji="1"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二等辺三角形 4"/>
          <p:cNvSpPr/>
          <p:nvPr/>
        </p:nvSpPr>
        <p:spPr>
          <a:xfrm flipV="1">
            <a:off x="4310179" y="3722525"/>
            <a:ext cx="642511" cy="19032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0" y="73662"/>
            <a:ext cx="8856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今後の選定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方針等</a:t>
            </a:r>
            <a:endParaRPr lang="ja-JP" altLang="en-US" sz="24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E98C1C1-1B08-4A9F-AAE3-023B46B046BC}"/>
              </a:ext>
            </a:extLst>
          </p:cNvPr>
          <p:cNvSpPr txBox="1"/>
          <p:nvPr/>
        </p:nvSpPr>
        <p:spPr>
          <a:xfrm>
            <a:off x="327589" y="2813875"/>
            <a:ext cx="3420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《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課題</a:t>
            </a:r>
            <a:r>
              <a: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》</a:t>
            </a:r>
            <a:endParaRPr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3456808-1E0D-4DBC-8704-84BE05FA9E6B}"/>
              </a:ext>
            </a:extLst>
          </p:cNvPr>
          <p:cNvSpPr txBox="1"/>
          <p:nvPr/>
        </p:nvSpPr>
        <p:spPr>
          <a:xfrm>
            <a:off x="447995" y="1903140"/>
            <a:ext cx="82480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・今年度中の追加</a:t>
            </a:r>
            <a:r>
              <a:rPr lang="ja-JP" altLang="en-US" sz="16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選定の実施に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ついて</a:t>
            </a:r>
            <a:r>
              <a:rPr lang="ja-JP" altLang="en-US" sz="16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、今後の検討課題とする。</a:t>
            </a:r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82C3A06-1690-4F3B-A5BA-33723745F0D3}"/>
              </a:ext>
            </a:extLst>
          </p:cNvPr>
          <p:cNvSpPr txBox="1"/>
          <p:nvPr/>
        </p:nvSpPr>
        <p:spPr>
          <a:xfrm>
            <a:off x="156975" y="1549195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〇大阪府外国人患者受入拠点医療機関の追加選定について</a:t>
            </a:r>
            <a:endParaRPr kumimoji="1"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E9B2E68-F1C0-4F56-B0F7-DA831D8616DA}"/>
              </a:ext>
            </a:extLst>
          </p:cNvPr>
          <p:cNvSpPr txBox="1"/>
          <p:nvPr/>
        </p:nvSpPr>
        <p:spPr>
          <a:xfrm>
            <a:off x="1033485" y="4528222"/>
            <a:ext cx="85220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E98C1C1-1B08-4A9F-AAE3-023B46B046BC}"/>
              </a:ext>
            </a:extLst>
          </p:cNvPr>
          <p:cNvSpPr txBox="1"/>
          <p:nvPr/>
        </p:nvSpPr>
        <p:spPr>
          <a:xfrm>
            <a:off x="1037466" y="2836234"/>
            <a:ext cx="785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・外国人患者受入れ拠点・地域拠点医療機関の選定、公表を行うとともに、外国人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患者受入れ体制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構築に向けて、</a:t>
            </a:r>
            <a:r>
              <a:rPr lang="ja-JP" altLang="en-US" sz="16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既に外国人</a:t>
            </a:r>
            <a:r>
              <a:rPr lang="ja-JP" altLang="en-US" sz="16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患者</a:t>
            </a:r>
            <a:r>
              <a:rPr lang="ja-JP" altLang="en-US" sz="16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受入れが</a:t>
            </a:r>
            <a:r>
              <a:rPr lang="ja-JP" altLang="en-US" sz="16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可能</a:t>
            </a:r>
            <a:r>
              <a:rPr lang="ja-JP" altLang="en-US" sz="16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な病院、</a:t>
            </a:r>
            <a:r>
              <a:rPr lang="ja-JP" altLang="en-US" sz="16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医科診療所、歯科</a:t>
            </a:r>
            <a:r>
              <a:rPr lang="ja-JP" altLang="en-US" sz="16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診療所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を把握し、情報提供していくことが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求められている。</a:t>
            </a:r>
          </a:p>
        </p:txBody>
      </p:sp>
      <p:sp>
        <p:nvSpPr>
          <p:cNvPr id="18" name="二等辺三角形 17"/>
          <p:cNvSpPr/>
          <p:nvPr/>
        </p:nvSpPr>
        <p:spPr>
          <a:xfrm flipV="1">
            <a:off x="4341323" y="5712574"/>
            <a:ext cx="611367" cy="306117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A621D41-56D6-45CD-93BD-25E78CC645A8}"/>
              </a:ext>
            </a:extLst>
          </p:cNvPr>
          <p:cNvSpPr txBox="1"/>
          <p:nvPr/>
        </p:nvSpPr>
        <p:spPr>
          <a:xfrm>
            <a:off x="971395" y="4796663"/>
            <a:ext cx="5916385" cy="2062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・今年度、府内医療機関の情報を広く公表するシステムである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「大阪府医療機関情報システム」のうち、外国語対応に関する項目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の整理・充実を検討</a:t>
            </a:r>
          </a:p>
          <a:p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・言語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毎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での診療対応可能時間、診療科目による検索や、</a:t>
            </a:r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システム上での外国語対応可能医療機関検索の精度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向上。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和歌山県、兵庫県等の例を参考に改修予定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484555" y="4089216"/>
            <a:ext cx="2520280" cy="2193700"/>
            <a:chOff x="247053" y="4297166"/>
            <a:chExt cx="2520280" cy="2193700"/>
          </a:xfrm>
        </p:grpSpPr>
        <p:sp>
          <p:nvSpPr>
            <p:cNvPr id="21" name="二等辺三角形 20"/>
            <p:cNvSpPr/>
            <p:nvPr/>
          </p:nvSpPr>
          <p:spPr>
            <a:xfrm>
              <a:off x="247053" y="4297166"/>
              <a:ext cx="2520280" cy="2193700"/>
            </a:xfrm>
            <a:prstGeom prst="triangle">
              <a:avLst/>
            </a:prstGeom>
            <a:pattFill prst="pct90">
              <a:fgClr>
                <a:srgbClr val="FF00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二等辺三角形 21"/>
            <p:cNvSpPr/>
            <p:nvPr/>
          </p:nvSpPr>
          <p:spPr>
            <a:xfrm>
              <a:off x="952686" y="4313994"/>
              <a:ext cx="1109015" cy="956047"/>
            </a:xfrm>
            <a:prstGeom prst="triangl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二等辺三角形 22"/>
            <p:cNvSpPr/>
            <p:nvPr/>
          </p:nvSpPr>
          <p:spPr>
            <a:xfrm>
              <a:off x="1229940" y="4297166"/>
              <a:ext cx="554508" cy="478024"/>
            </a:xfrm>
            <a:prstGeom prst="triangl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24" name="直線コネクタ 23"/>
          <p:cNvCxnSpPr>
            <a:cxnSpLocks/>
          </p:cNvCxnSpPr>
          <p:nvPr/>
        </p:nvCxnSpPr>
        <p:spPr>
          <a:xfrm flipV="1">
            <a:off x="7924074" y="3378074"/>
            <a:ext cx="865330" cy="2189133"/>
          </a:xfrm>
          <a:prstGeom prst="line">
            <a:avLst/>
          </a:prstGeom>
          <a:ln w="38100">
            <a:solidFill>
              <a:schemeClr val="accent1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248351" y="3362929"/>
            <a:ext cx="5577116" cy="1514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cxnSpLocks/>
          </p:cNvCxnSpPr>
          <p:nvPr/>
        </p:nvCxnSpPr>
        <p:spPr>
          <a:xfrm flipV="1">
            <a:off x="7830071" y="4415609"/>
            <a:ext cx="234566" cy="328723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V="1">
            <a:off x="7744696" y="3817688"/>
            <a:ext cx="179378" cy="584948"/>
          </a:xfrm>
          <a:prstGeom prst="line">
            <a:avLst/>
          </a:prstGeom>
          <a:ln w="38100">
            <a:solidFill>
              <a:schemeClr val="accent6"/>
            </a:solidFill>
            <a:headEnd type="oval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5640888" y="3604706"/>
            <a:ext cx="235352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大阪府外国人患者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受入れ拠点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医療機関</a:t>
            </a:r>
          </a:p>
        </p:txBody>
      </p:sp>
      <p:cxnSp>
        <p:nvCxnSpPr>
          <p:cNvPr id="51" name="直線コネクタ 50"/>
          <p:cNvCxnSpPr/>
          <p:nvPr/>
        </p:nvCxnSpPr>
        <p:spPr>
          <a:xfrm flipV="1">
            <a:off x="5659570" y="3817688"/>
            <a:ext cx="2264504" cy="219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H="1">
            <a:off x="8027496" y="4425690"/>
            <a:ext cx="1071342" cy="634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7984435" y="3910260"/>
            <a:ext cx="121058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大阪府外国人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患者</a:t>
            </a:r>
            <a:endParaRPr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受入れ地域拠点</a:t>
            </a:r>
            <a:endParaRPr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機関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E98C1C1-1B08-4A9F-AAE3-023B46B046BC}"/>
              </a:ext>
            </a:extLst>
          </p:cNvPr>
          <p:cNvSpPr txBox="1"/>
          <p:nvPr/>
        </p:nvSpPr>
        <p:spPr>
          <a:xfrm>
            <a:off x="340631" y="4858212"/>
            <a:ext cx="3420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《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対策</a:t>
            </a:r>
            <a:r>
              <a: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》</a:t>
            </a:r>
            <a:endParaRPr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6887780" y="5702718"/>
            <a:ext cx="1790863" cy="5087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外国語対応可能な医療</a:t>
            </a:r>
            <a:endParaRPr kumimoji="1" lang="en-US" altLang="ja-JP" sz="11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1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機関の的確な把握が必要</a:t>
            </a:r>
            <a:endParaRPr kumimoji="1" lang="ja-JP" altLang="en-US" sz="1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6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4310179" y="58574"/>
            <a:ext cx="4581153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744820" y="6385448"/>
            <a:ext cx="2133600" cy="365125"/>
          </a:xfrm>
        </p:spPr>
        <p:txBody>
          <a:bodyPr/>
          <a:lstStyle/>
          <a:p>
            <a:fld id="{A9848611-8FAA-4BFC-BAAD-33CAF1A3E273}" type="slidenum">
              <a:rPr lang="ja-JP" altLang="en-US" smtClean="0">
                <a:solidFill>
                  <a:schemeClr val="tx1"/>
                </a:solidFill>
              </a:rPr>
              <a:pPr/>
              <a:t>4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8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">
            <a:extLst>
              <a:ext uri="{FF2B5EF4-FFF2-40B4-BE49-F238E27FC236}">
                <a16:creationId xmlns:a16="http://schemas.microsoft.com/office/drawing/2014/main" id="{77D78C8B-7190-4F9F-BF24-FAD4DFE9F181}"/>
              </a:ext>
            </a:extLst>
          </p:cNvPr>
          <p:cNvSpPr txBox="1">
            <a:spLocks/>
          </p:cNvSpPr>
          <p:nvPr/>
        </p:nvSpPr>
        <p:spPr>
          <a:xfrm>
            <a:off x="126000" y="635029"/>
            <a:ext cx="8892000" cy="86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選定医療機関については、対応可能言語、診療科目、時間帯、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次救急、</a:t>
            </a:r>
            <a:r>
              <a:rPr lang="en-US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次救急といった詳細情報を提示した上で公表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0" y="73662"/>
            <a:ext cx="8856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外国人患者受入れ拠点・地域拠点医療機関の周知について</a:t>
            </a:r>
            <a:endParaRPr lang="ja-JP" altLang="en-US" sz="24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3456808-1E0D-4DBC-8704-84BE05FA9E6B}"/>
              </a:ext>
            </a:extLst>
          </p:cNvPr>
          <p:cNvSpPr txBox="1"/>
          <p:nvPr/>
        </p:nvSpPr>
        <p:spPr>
          <a:xfrm>
            <a:off x="304486" y="1519732"/>
            <a:ext cx="8552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・選定した拠点医療機関及び地域拠点医療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機関名は、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大阪府ウェブサイトを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はじめ、厚生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労働省と観光庁（日本政府観光局（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JNTO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））等のウェブサイトにおいても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公表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</a:t>
            </a:r>
            <a:r>
              <a:rPr lang="ja-JP" altLang="en-US" sz="1600" b="1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令和元年</a:t>
            </a:r>
            <a:r>
              <a:rPr lang="en-US" altLang="ja-JP" sz="1600" b="1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</a:t>
            </a:r>
            <a:r>
              <a:rPr lang="ja-JP" altLang="en-US" sz="1600" b="1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月中旬を予定。</a:t>
            </a:r>
            <a:endParaRPr lang="ja-JP" altLang="en-US" sz="1600" b="1" u="sng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A621D41-56D6-45CD-93BD-25E78CC645A8}"/>
              </a:ext>
            </a:extLst>
          </p:cNvPr>
          <p:cNvSpPr txBox="1"/>
          <p:nvPr/>
        </p:nvSpPr>
        <p:spPr>
          <a:xfrm>
            <a:off x="142640" y="2735308"/>
            <a:ext cx="8892000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≪公表時の留意点≫以下に留意し公表</a:t>
            </a:r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１．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対応可能言語、時間帯、診療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科目などの限定情報について明記</a:t>
            </a:r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２．患者受入について、個々の医療機関が日常行っている医療提供の範囲とする。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例えば、</a:t>
            </a:r>
            <a:r>
              <a: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次救急の拠点医療機関についてはウォークインでの患者は基本受け付けられない点など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３．外国人患者受入れ拠点・地域拠点医療機関は患者の治療を主眼とするものであり、一般的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外国　</a:t>
            </a:r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人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の相談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窓口とは異なること。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3456808-1E0D-4DBC-8704-84BE05FA9E6B}"/>
              </a:ext>
            </a:extLst>
          </p:cNvPr>
          <p:cNvSpPr txBox="1"/>
          <p:nvPr/>
        </p:nvSpPr>
        <p:spPr>
          <a:xfrm>
            <a:off x="355267" y="2136019"/>
            <a:ext cx="82710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・公表情報は、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選定した拠点医療機関及び地域拠点医療機関が申請時報告した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情報とする。</a:t>
            </a:r>
            <a:endParaRPr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34735" y="4775666"/>
            <a:ext cx="8892000" cy="1844910"/>
          </a:xfrm>
          <a:prstGeom prst="roundRect">
            <a:avLst>
              <a:gd name="adj" fmla="val 56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≪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公表方針≫</a:t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・厚生労働省における公表は、申請様式別紙３をそのまま全国で取りまとめ公表予定</a:t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→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対応可能言語、時間帯、診療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科目等詳細を明示。</a:t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・大阪府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ウェブサイト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、各団体を通じた公表を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月中旬に実施予定。</a:t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公表資料については、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選定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医療機関と協議の上、上記留意点を踏まえた資料、掲載方法</a:t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とし、情報取得者に誤解を与えないよう配慮。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11" name="二等辺三角形 10"/>
          <p:cNvSpPr/>
          <p:nvPr/>
        </p:nvSpPr>
        <p:spPr>
          <a:xfrm flipV="1">
            <a:off x="4266316" y="4565704"/>
            <a:ext cx="611367" cy="288028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4527351" y="42475"/>
            <a:ext cx="4581153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796447" y="6302834"/>
            <a:ext cx="2133600" cy="365125"/>
          </a:xfrm>
        </p:spPr>
        <p:txBody>
          <a:bodyPr/>
          <a:lstStyle/>
          <a:p>
            <a:fld id="{A9848611-8FAA-4BFC-BAAD-33CAF1A3E273}" type="slidenum">
              <a:rPr lang="ja-JP" altLang="en-US" smtClean="0">
                <a:solidFill>
                  <a:schemeClr val="tx1"/>
                </a:solidFill>
              </a:rPr>
              <a:pPr/>
              <a:t>5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46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2E238E-5187-4482-BE1B-2A3B132B829E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CD99F2F-664F-4A72-8D0A-9464752B63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E6FA492-2F15-4389-9F0F-4BEF001AC0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19035</TotalTime>
  <Words>1101</Words>
  <Application>Microsoft Office PowerPoint</Application>
  <PresentationFormat>画面に合わせる (4:3)</PresentationFormat>
  <Paragraphs>157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8" baseType="lpstr">
      <vt:lpstr>HGPｺﾞｼｯｸE</vt:lpstr>
      <vt:lpstr>HGPｺﾞｼｯｸM</vt:lpstr>
      <vt:lpstr>HGP創英角ｺﾞｼｯｸUB</vt:lpstr>
      <vt:lpstr>HGP明朝E</vt:lpstr>
      <vt:lpstr>Meiryo UI</vt:lpstr>
      <vt:lpstr>ＭＳ Ｐゴシック</vt:lpstr>
      <vt:lpstr>ＭＳ ゴシック</vt:lpstr>
      <vt:lpstr>メイリオ</vt:lpstr>
      <vt:lpstr>Arial</vt:lpstr>
      <vt:lpstr>Calibri</vt:lpstr>
      <vt:lpstr>Times New Roman</vt:lpstr>
      <vt:lpstr>Office ​​テーマ</vt:lpstr>
      <vt:lpstr>PowerPoint プレゼンテーション</vt:lpstr>
      <vt:lpstr>　外国人患者を受入れる拠点的な医療機関選定の趣旨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山邉　佳子</cp:lastModifiedBy>
  <cp:revision>1258</cp:revision>
  <cp:lastPrinted>2019-05-22T02:22:55Z</cp:lastPrinted>
  <dcterms:created xsi:type="dcterms:W3CDTF">2017-09-06T02:09:24Z</dcterms:created>
  <dcterms:modified xsi:type="dcterms:W3CDTF">2019-06-03T00:54:31Z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